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
  </p:notesMasterIdLst>
  <p:sldIdLst>
    <p:sldId id="257" r:id="rId2"/>
    <p:sldId id="375" r:id="rId3"/>
    <p:sldId id="305" r:id="rId4"/>
    <p:sldId id="357" r:id="rId5"/>
    <p:sldId id="345" r:id="rId6"/>
    <p:sldId id="346" r:id="rId7"/>
    <p:sldId id="347" r:id="rId8"/>
    <p:sldId id="358" r:id="rId9"/>
    <p:sldId id="349" r:id="rId10"/>
    <p:sldId id="359" r:id="rId11"/>
    <p:sldId id="350" r:id="rId12"/>
    <p:sldId id="351" r:id="rId13"/>
    <p:sldId id="356" r:id="rId14"/>
    <p:sldId id="397" r:id="rId15"/>
  </p:sldIdLst>
  <p:sldSz cx="12190413" cy="6859588"/>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4899" autoAdjust="0"/>
  </p:normalViewPr>
  <p:slideViewPr>
    <p:cSldViewPr snapToGrid="0">
      <p:cViewPr varScale="1">
        <p:scale>
          <a:sx n="61" d="100"/>
          <a:sy n="61" d="100"/>
        </p:scale>
        <p:origin x="978" y="78"/>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2020/4/21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75841665"/>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11D658E-D5F0-4813-8486-12B72EA43465}"/>
              </a:ext>
            </a:extLst>
          </p:cNvPr>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157786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编辑母版文本样式</a:t>
            </a:r>
          </a:p>
        </p:txBody>
      </p:sp>
    </p:spTree>
    <p:extLst>
      <p:ext uri="{BB962C8B-B14F-4D97-AF65-F5344CB8AC3E}">
        <p14:creationId xmlns:p14="http://schemas.microsoft.com/office/powerpoint/2010/main" val="733108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2020/4/21</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277158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2020/4/21</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工作完成情况</a:t>
            </a:r>
          </a:p>
        </p:txBody>
      </p:sp>
      <p:sp>
        <p:nvSpPr>
          <p:cNvPr id="7" name="矩形 6">
            <a:extLst>
              <a:ext uri="{FF2B5EF4-FFF2-40B4-BE49-F238E27FC236}">
                <a16:creationId xmlns:a16="http://schemas.microsoft.com/office/drawing/2014/main" id="{24377B8A-C0AB-483D-B5D9-B168F369714F}"/>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658225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2020/4/21</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成功项目展示</a:t>
            </a:r>
          </a:p>
        </p:txBody>
      </p:sp>
      <p:sp>
        <p:nvSpPr>
          <p:cNvPr id="7" name="矩形 6">
            <a:extLst>
              <a:ext uri="{FF2B5EF4-FFF2-40B4-BE49-F238E27FC236}">
                <a16:creationId xmlns:a16="http://schemas.microsoft.com/office/drawing/2014/main" id="{4CC9E05C-C36B-4898-985B-4E70251A99AD}"/>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863129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2020/4/21</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itchFamily="34" charset="-122"/>
                <a:ea typeface="微软雅黑" pitchFamily="34" charset="-122"/>
              </a:rPr>
              <a:t>明年工作计划</a:t>
            </a:r>
          </a:p>
        </p:txBody>
      </p:sp>
      <p:sp>
        <p:nvSpPr>
          <p:cNvPr id="7" name="矩形 6">
            <a:extLst>
              <a:ext uri="{FF2B5EF4-FFF2-40B4-BE49-F238E27FC236}">
                <a16:creationId xmlns:a16="http://schemas.microsoft.com/office/drawing/2014/main" id="{353093D5-059C-4B24-9A58-533C1EDA6795}"/>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4762138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hasCustomPrompt="1"/>
          </p:nvPr>
        </p:nvSpPr>
        <p:spPr>
          <a:xfrm>
            <a:off x="841266" y="739351"/>
            <a:ext cx="10745659" cy="464566"/>
          </a:xfrm>
          <a:prstGeom prst="rect">
            <a:avLst/>
          </a:prstGeom>
        </p:spPr>
        <p:txBody>
          <a:bodyPr/>
          <a:lstStyle>
            <a:lvl1pPr marL="0" indent="0">
              <a:lnSpc>
                <a:spcPct val="120000"/>
              </a:lnSpc>
              <a:buSzPct val="80000"/>
              <a:buFont typeface="Wingdings" pitchFamily="2" charset="2"/>
              <a:buNone/>
              <a:defRPr b="0">
                <a:solidFill>
                  <a:srgbClr val="07836E"/>
                </a:solidFill>
              </a:defRPr>
            </a:lvl1pPr>
          </a:lstStyle>
          <a:p>
            <a:pPr lvl="0"/>
            <a:r>
              <a:rPr lang="en-US" dirty="0"/>
              <a:t>Click to edit Master text styles</a:t>
            </a:r>
          </a:p>
        </p:txBody>
      </p:sp>
    </p:spTree>
    <p:extLst>
      <p:ext uri="{BB962C8B-B14F-4D97-AF65-F5344CB8AC3E}">
        <p14:creationId xmlns:p14="http://schemas.microsoft.com/office/powerpoint/2010/main" val="99261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8E9AE69-0133-49A7-A2BB-57F8E0FD4DE0}"/>
              </a:ext>
            </a:extLst>
          </p:cNvPr>
          <p:cNvSpPr/>
          <p:nvPr/>
        </p:nvSpPr>
        <p:spPr>
          <a:xfrm>
            <a:off x="1" y="169902"/>
            <a:ext cx="125364" cy="4049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defRPr/>
            </a:pPr>
            <a:endParaRPr lang="zh-CN" altLang="en-US" sz="1799" noProof="1">
              <a:solidFill>
                <a:srgbClr val="FFFFFF"/>
              </a:solidFill>
              <a:ea typeface="微软雅黑" panose="020B0503020204020204" pitchFamily="34" charset="-122"/>
            </a:endParaRPr>
          </a:p>
        </p:txBody>
      </p:sp>
      <p:sp>
        <p:nvSpPr>
          <p:cNvPr id="3" name="日期占位符 1">
            <a:extLst>
              <a:ext uri="{FF2B5EF4-FFF2-40B4-BE49-F238E27FC236}">
                <a16:creationId xmlns:a16="http://schemas.microsoft.com/office/drawing/2014/main" id="{37FA2451-D12F-468E-833C-46B090CCADFA}"/>
              </a:ext>
            </a:extLst>
          </p:cNvPr>
          <p:cNvSpPr>
            <a:spLocks noGrp="1"/>
          </p:cNvSpPr>
          <p:nvPr>
            <p:ph type="dt" sz="half" idx="10"/>
          </p:nvPr>
        </p:nvSpPr>
        <p:spPr/>
        <p:txBody>
          <a:bodyPr/>
          <a:lstStyle>
            <a:lvl1pPr>
              <a:defRPr/>
            </a:lvl1pPr>
          </a:lstStyle>
          <a:p>
            <a:pPr>
              <a:defRPr/>
            </a:pPr>
            <a:endParaRPr lang="zh-CN" altLang="en-US"/>
          </a:p>
        </p:txBody>
      </p:sp>
      <p:sp>
        <p:nvSpPr>
          <p:cNvPr id="4" name="页脚占位符 2">
            <a:extLst>
              <a:ext uri="{FF2B5EF4-FFF2-40B4-BE49-F238E27FC236}">
                <a16:creationId xmlns:a16="http://schemas.microsoft.com/office/drawing/2014/main" id="{FB19070F-B9CD-4C48-B6D3-CFBAAF129F34}"/>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4F40DA4F-E878-4D46-8CF3-893854453681}"/>
              </a:ext>
            </a:extLst>
          </p:cNvPr>
          <p:cNvSpPr>
            <a:spLocks noGrp="1"/>
          </p:cNvSpPr>
          <p:nvPr>
            <p:ph type="sldNum" sz="quarter" idx="12"/>
          </p:nvPr>
        </p:nvSpPr>
        <p:spPr/>
        <p:txBody>
          <a:bodyPr/>
          <a:lstStyle>
            <a:lvl1pPr>
              <a:defRPr/>
            </a:lvl1pPr>
          </a:lstStyle>
          <a:p>
            <a:fld id="{A216392D-A00A-4B30-84E3-8EF04BCF5296}" type="slidenum">
              <a:rPr lang="zh-CN" altLang="en-US"/>
              <a:pPr/>
              <a:t>‹#›</a:t>
            </a:fld>
            <a:endParaRPr lang="zh-CN" altLang="en-US"/>
          </a:p>
        </p:txBody>
      </p:sp>
    </p:spTree>
    <p:extLst>
      <p:ext uri="{BB962C8B-B14F-4D97-AF65-F5344CB8AC3E}">
        <p14:creationId xmlns:p14="http://schemas.microsoft.com/office/powerpoint/2010/main" val="21856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编辑母版文本样式</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79"/>
            <p:cNvSpPr>
              <a:spLocks/>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2"/>
            <p:cNvSpPr>
              <a:spLocks/>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3"/>
            <p:cNvSpPr>
              <a:spLocks/>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4"/>
            <p:cNvSpPr>
              <a:spLocks/>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5"/>
            <p:cNvSpPr>
              <a:spLocks/>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2"/>
            <p:cNvSpPr>
              <a:spLocks/>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3"/>
            <p:cNvSpPr>
              <a:spLocks/>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4"/>
            <p:cNvSpPr>
              <a:spLocks/>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6"/>
            <p:cNvSpPr>
              <a:spLocks/>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7"/>
            <p:cNvSpPr>
              <a:spLocks/>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8"/>
            <p:cNvSpPr>
              <a:spLocks/>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9"/>
            <p:cNvSpPr>
              <a:spLocks/>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0"/>
            <p:cNvSpPr>
              <a:spLocks/>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1"/>
            <p:cNvSpPr>
              <a:spLocks/>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2"/>
            <p:cNvSpPr>
              <a:spLocks/>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3"/>
            <p:cNvSpPr>
              <a:spLocks/>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4"/>
            <p:cNvSpPr>
              <a:spLocks/>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5"/>
            <p:cNvSpPr>
              <a:spLocks/>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a:spLocks/>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6"/>
            <p:cNvSpPr>
              <a:spLocks/>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15334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81" r:id="rId5"/>
    <p:sldLayoutId id="2147483682" r:id="rId6"/>
    <p:sldLayoutId id="2147483683" r:id="rId7"/>
    <p:sldLayoutId id="2147483684" r:id="rId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24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1.jp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 Target="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8" y="2908337"/>
            <a:ext cx="6298615"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店铺首页视觉营销设计</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76971" y="3990812"/>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endParaRPr lang="en-US" altLang="zh-CN" sz="2000" dirty="0">
              <a:solidFill>
                <a:schemeClr val="accent1"/>
              </a:solidFill>
              <a:latin typeface="Verdana" pitchFamily="34" charset="0"/>
            </a:endParaRP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698658" y="2354361"/>
            <a:ext cx="1705242" cy="553976"/>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800" dirty="0">
                <a:solidFill>
                  <a:srgbClr val="3A98BC"/>
                </a:solidFill>
                <a:latin typeface="Verdana" pitchFamily="34" charset="0"/>
              </a:rPr>
              <a:t>项目 六</a:t>
            </a:r>
            <a:endParaRPr lang="en-US" altLang="zh-CN" sz="2800" dirty="0">
              <a:solidFill>
                <a:srgbClr val="3A98BC"/>
              </a:solidFill>
              <a:latin typeface="Verdana" pitchFamily="34" charset="0"/>
            </a:endParaRPr>
          </a:p>
        </p:txBody>
      </p:sp>
    </p:spTree>
    <p:extLst>
      <p:ext uri="{BB962C8B-B14F-4D97-AF65-F5344CB8AC3E}">
        <p14:creationId xmlns:p14="http://schemas.microsoft.com/office/powerpoint/2010/main" val="2166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750" fill="hold"/>
                                        <p:tgtEl>
                                          <p:spTgt spid="9"/>
                                        </p:tgtEl>
                                        <p:attrNameLst>
                                          <p:attrName>ppt_w</p:attrName>
                                        </p:attrNameLst>
                                      </p:cBhvr>
                                      <p:tavLst>
                                        <p:tav tm="0">
                                          <p:val>
                                            <p:fltVal val="0"/>
                                          </p:val>
                                        </p:tav>
                                        <p:tav tm="100000">
                                          <p:val>
                                            <p:strVal val="#ppt_w"/>
                                          </p:val>
                                        </p:tav>
                                      </p:tavLst>
                                    </p:anim>
                                    <p:anim calcmode="lin" valueType="num">
                                      <p:cBhvr>
                                        <p:cTn id="34" dur="750" fill="hold"/>
                                        <p:tgtEl>
                                          <p:spTgt spid="9"/>
                                        </p:tgtEl>
                                        <p:attrNameLst>
                                          <p:attrName>ppt_h</p:attrName>
                                        </p:attrNameLst>
                                      </p:cBhvr>
                                      <p:tavLst>
                                        <p:tav tm="0">
                                          <p:val>
                                            <p:fltVal val="0"/>
                                          </p:val>
                                        </p:tav>
                                        <p:tav tm="100000">
                                          <p:val>
                                            <p:strVal val="#ppt_h"/>
                                          </p:val>
                                        </p:tav>
                                      </p:tavLst>
                                    </p:anim>
                                    <p:animEffect transition="in" filter="fade">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1">
            <a:extLst>
              <a:ext uri="{FF2B5EF4-FFF2-40B4-BE49-F238E27FC236}">
                <a16:creationId xmlns:a16="http://schemas.microsoft.com/office/drawing/2014/main" id="{768DB38A-7562-44FB-A8B4-EF9F291C8C0D}"/>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latin typeface="微软雅黑" panose="020B0503020204020204" pitchFamily="34" charset="-122"/>
              <a:ea typeface="微软雅黑" panose="020B0503020204020204" pitchFamily="34" charset="-122"/>
            </a:endParaRPr>
          </a:p>
        </p:txBody>
      </p:sp>
      <p:grpSp>
        <p:nvGrpSpPr>
          <p:cNvPr id="13314" name="组合 4">
            <a:extLst>
              <a:ext uri="{FF2B5EF4-FFF2-40B4-BE49-F238E27FC236}">
                <a16:creationId xmlns:a16="http://schemas.microsoft.com/office/drawing/2014/main" id="{572C208A-B91B-4E91-9625-6BD7B12DA1FE}"/>
              </a:ext>
            </a:extLst>
          </p:cNvPr>
          <p:cNvGrpSpPr>
            <a:grpSpLocks/>
          </p:cNvGrpSpPr>
          <p:nvPr/>
        </p:nvGrpSpPr>
        <p:grpSpPr bwMode="auto">
          <a:xfrm>
            <a:off x="605883" y="241384"/>
            <a:ext cx="5795591" cy="1311781"/>
            <a:chOff x="955" y="376"/>
            <a:chExt cx="9130" cy="2068"/>
          </a:xfrm>
        </p:grpSpPr>
        <p:sp>
          <p:nvSpPr>
            <p:cNvPr id="13315" name="TextBox 28">
              <a:extLst>
                <a:ext uri="{FF2B5EF4-FFF2-40B4-BE49-F238E27FC236}">
                  <a16:creationId xmlns:a16="http://schemas.microsoft.com/office/drawing/2014/main" id="{6D2C26B2-64FE-4962-AF62-6C4364E2DE6C}"/>
                </a:ext>
              </a:extLst>
            </p:cNvPr>
            <p:cNvSpPr txBox="1">
              <a:spLocks noChangeArrowheads="1"/>
            </p:cNvSpPr>
            <p:nvPr/>
          </p:nvSpPr>
          <p:spPr bwMode="auto">
            <a:xfrm>
              <a:off x="1835" y="376"/>
              <a:ext cx="368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dirty="0">
                  <a:latin typeface="微软雅黑" panose="020B0503020204020204" pitchFamily="34" charset="-122"/>
                  <a:ea typeface="微软雅黑" panose="020B0503020204020204" pitchFamily="34" charset="-122"/>
                </a:rPr>
                <a:t>分类导航设计</a:t>
              </a:r>
            </a:p>
          </p:txBody>
        </p:sp>
        <p:sp>
          <p:nvSpPr>
            <p:cNvPr id="13316" name="Text Box 6">
              <a:extLst>
                <a:ext uri="{FF2B5EF4-FFF2-40B4-BE49-F238E27FC236}">
                  <a16:creationId xmlns:a16="http://schemas.microsoft.com/office/drawing/2014/main" id="{2A56310A-0E47-4462-8AA1-17F010C3E88D}"/>
                </a:ext>
              </a:extLst>
            </p:cNvPr>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pic>
        <p:nvPicPr>
          <p:cNvPr id="13317" name="图片 11">
            <a:extLst>
              <a:ext uri="{FF2B5EF4-FFF2-40B4-BE49-F238E27FC236}">
                <a16:creationId xmlns:a16="http://schemas.microsoft.com/office/drawing/2014/main" id="{96DA2948-1106-4CB9-87C3-6FEE1F941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45" y="2207896"/>
            <a:ext cx="5271616" cy="60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12">
            <a:extLst>
              <a:ext uri="{FF2B5EF4-FFF2-40B4-BE49-F238E27FC236}">
                <a16:creationId xmlns:a16="http://schemas.microsoft.com/office/drawing/2014/main" id="{D7CDFA0E-1368-4B55-8BD4-92DA09CD9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801" y="784465"/>
            <a:ext cx="5271616" cy="406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矩形 1">
            <a:extLst>
              <a:ext uri="{FF2B5EF4-FFF2-40B4-BE49-F238E27FC236}">
                <a16:creationId xmlns:a16="http://schemas.microsoft.com/office/drawing/2014/main" id="{7559B747-2E2F-4300-B9C3-0B87BCAEF79E}"/>
              </a:ext>
            </a:extLst>
          </p:cNvPr>
          <p:cNvSpPr>
            <a:spLocks noChangeArrowheads="1"/>
          </p:cNvSpPr>
          <p:nvPr/>
        </p:nvSpPr>
        <p:spPr bwMode="auto">
          <a:xfrm>
            <a:off x="1902670" y="3466293"/>
            <a:ext cx="2030532"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399"/>
              <a:t>店铺导航预览</a:t>
            </a:r>
          </a:p>
        </p:txBody>
      </p:sp>
      <p:sp>
        <p:nvSpPr>
          <p:cNvPr id="13320" name="矩形 2">
            <a:extLst>
              <a:ext uri="{FF2B5EF4-FFF2-40B4-BE49-F238E27FC236}">
                <a16:creationId xmlns:a16="http://schemas.microsoft.com/office/drawing/2014/main" id="{35110D8F-3061-4A1A-A7F8-F4BA029E645C}"/>
              </a:ext>
            </a:extLst>
          </p:cNvPr>
          <p:cNvSpPr>
            <a:spLocks noChangeArrowheads="1"/>
          </p:cNvSpPr>
          <p:nvPr/>
        </p:nvSpPr>
        <p:spPr bwMode="auto">
          <a:xfrm>
            <a:off x="7109223" y="5192819"/>
            <a:ext cx="3876471"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399"/>
              <a:t>可根据需求移动或删除分类</a:t>
            </a:r>
            <a:endParaRPr lang="zh-CN" altLang="en-US" sz="2399"/>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1">
            <a:extLst>
              <a:ext uri="{FF2B5EF4-FFF2-40B4-BE49-F238E27FC236}">
                <a16:creationId xmlns:a16="http://schemas.microsoft.com/office/drawing/2014/main" id="{E1DAB1EB-E9E8-42CB-B9BF-73BF60E995C3}"/>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latin typeface="微软雅黑" panose="020B0503020204020204" pitchFamily="34" charset="-122"/>
              <a:ea typeface="微软雅黑" panose="020B0503020204020204" pitchFamily="34" charset="-122"/>
            </a:endParaRPr>
          </a:p>
        </p:txBody>
      </p:sp>
      <p:sp>
        <p:nvSpPr>
          <p:cNvPr id="14338" name="矩形 7">
            <a:extLst>
              <a:ext uri="{FF2B5EF4-FFF2-40B4-BE49-F238E27FC236}">
                <a16:creationId xmlns:a16="http://schemas.microsoft.com/office/drawing/2014/main" id="{60F7B84C-7A65-4AAA-8EE4-AF0BE8605B7A}"/>
              </a:ext>
            </a:extLst>
          </p:cNvPr>
          <p:cNvSpPr>
            <a:spLocks noChangeArrowheads="1"/>
          </p:cNvSpPr>
          <p:nvPr/>
        </p:nvSpPr>
        <p:spPr bwMode="auto">
          <a:xfrm>
            <a:off x="625231" y="2225353"/>
            <a:ext cx="10897106" cy="474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399"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CSS也叫层叠样式表单,是用于（增强）控制网页样式并允许将样式信息与网页内容分离的一种标记性语言店铺导航开放CSS设定，让卖家通过CSS设定让导航展现的更加丰富自定义。</a:t>
            </a:r>
          </a:p>
          <a:p>
            <a:pPr lvl="1">
              <a:lnSpc>
                <a:spcPct val="150000"/>
              </a:lnSpc>
            </a:pPr>
            <a:r>
              <a:rPr lang="zh-CN" altLang="en-US" sz="2000" b="1" dirty="0">
                <a:latin typeface="微软雅黑" panose="020B0503020204020204" pitchFamily="34" charset="-122"/>
                <a:ea typeface="微软雅黑" panose="020B0503020204020204" pitchFamily="34" charset="-122"/>
              </a:rPr>
              <a:t>1.CSS代码样式参考</a:t>
            </a:r>
          </a:p>
          <a:p>
            <a:pPr lvl="1">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导航条背景色</a:t>
            </a:r>
          </a:p>
          <a:p>
            <a:pPr lvl="1">
              <a:lnSpc>
                <a:spcPct val="150000"/>
              </a:lnSpc>
            </a:pPr>
            <a:r>
              <a:rPr lang="zh-CN" altLang="en-US" sz="2000" dirty="0">
                <a:latin typeface="微软雅黑" panose="020B0503020204020204" pitchFamily="34" charset="-122"/>
                <a:ea typeface="微软雅黑" panose="020B0503020204020204" pitchFamily="34" charset="-122"/>
              </a:rPr>
              <a:t>.skin-box-bd .menu-list{background: none repeat scroll 0 0 #00ad08;}</a:t>
            </a:r>
          </a:p>
          <a:p>
            <a:pPr lvl="1">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首页/店铺动态背景色</a:t>
            </a:r>
          </a:p>
          <a:p>
            <a:pPr lvl="1">
              <a:lnSpc>
                <a:spcPct val="150000"/>
              </a:lnSpc>
            </a:pPr>
            <a:r>
              <a:rPr lang="zh-CN" altLang="en-US" sz="2000" dirty="0">
                <a:latin typeface="微软雅黑" panose="020B0503020204020204" pitchFamily="34" charset="-122"/>
                <a:ea typeface="微软雅黑" panose="020B0503020204020204" pitchFamily="34" charset="-122"/>
              </a:rPr>
              <a:t>.skin-box-bd .menu-list .link{background: none repeat scroll 0 0 #00ad08;}</a:t>
            </a:r>
          </a:p>
          <a:p>
            <a:pPr lvl="1">
              <a:lnSpc>
                <a:spcPct val="150000"/>
              </a:lnSpc>
            </a:pPr>
            <a:r>
              <a:rPr lang="en-US" altLang="zh-CN" sz="20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2000" dirty="0">
                <a:latin typeface="微软雅黑" panose="020B0503020204020204" pitchFamily="34" charset="-122"/>
                <a:ea typeface="微软雅黑" panose="020B0503020204020204" pitchFamily="34" charset="-122"/>
              </a:rPr>
              <a:t>首页/店铺动态右边线</a:t>
            </a:r>
          </a:p>
          <a:p>
            <a:pPr lvl="1">
              <a:lnSpc>
                <a:spcPct val="150000"/>
              </a:lnSpc>
            </a:pPr>
            <a:r>
              <a:rPr lang="zh-CN" altLang="en-US" sz="2000" dirty="0">
                <a:latin typeface="微软雅黑" panose="020B0503020204020204" pitchFamily="34" charset="-122"/>
                <a:ea typeface="微软雅黑" panose="020B0503020204020204" pitchFamily="34" charset="-122"/>
              </a:rPr>
              <a:t>.skin-box-bd .menu-list .menu{border-right:1px #006205 solid;}</a:t>
            </a:r>
          </a:p>
          <a:p>
            <a:pPr>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	</a:t>
            </a:r>
          </a:p>
        </p:txBody>
      </p:sp>
      <p:grpSp>
        <p:nvGrpSpPr>
          <p:cNvPr id="14339" name="组合 1">
            <a:extLst>
              <a:ext uri="{FF2B5EF4-FFF2-40B4-BE49-F238E27FC236}">
                <a16:creationId xmlns:a16="http://schemas.microsoft.com/office/drawing/2014/main" id="{CB31B30D-2B10-41AC-AA27-CB0475A2AA86}"/>
              </a:ext>
            </a:extLst>
          </p:cNvPr>
          <p:cNvGrpSpPr>
            <a:grpSpLocks/>
          </p:cNvGrpSpPr>
          <p:nvPr/>
        </p:nvGrpSpPr>
        <p:grpSpPr bwMode="auto">
          <a:xfrm>
            <a:off x="605883" y="254071"/>
            <a:ext cx="5795591" cy="1804648"/>
            <a:chOff x="955" y="396"/>
            <a:chExt cx="9130" cy="2845"/>
          </a:xfrm>
        </p:grpSpPr>
        <p:sp>
          <p:nvSpPr>
            <p:cNvPr id="14340" name="矩形 6">
              <a:extLst>
                <a:ext uri="{FF2B5EF4-FFF2-40B4-BE49-F238E27FC236}">
                  <a16:creationId xmlns:a16="http://schemas.microsoft.com/office/drawing/2014/main" id="{2D6F02F0-5F45-4208-B74A-665E987EA09C}"/>
                </a:ext>
              </a:extLst>
            </p:cNvPr>
            <p:cNvSpPr>
              <a:spLocks noChangeArrowheads="1"/>
            </p:cNvSpPr>
            <p:nvPr/>
          </p:nvSpPr>
          <p:spPr bwMode="auto">
            <a:xfrm>
              <a:off x="985" y="2610"/>
              <a:ext cx="5871"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（二）利用CSS代码设计制作</a:t>
              </a:r>
            </a:p>
          </p:txBody>
        </p:sp>
        <p:grpSp>
          <p:nvGrpSpPr>
            <p:cNvPr id="14341" name="组合 4">
              <a:extLst>
                <a:ext uri="{FF2B5EF4-FFF2-40B4-BE49-F238E27FC236}">
                  <a16:creationId xmlns:a16="http://schemas.microsoft.com/office/drawing/2014/main" id="{7E90722C-A953-4247-B6CC-AC2959A81AB6}"/>
                </a:ext>
              </a:extLst>
            </p:cNvPr>
            <p:cNvGrpSpPr>
              <a:grpSpLocks/>
            </p:cNvGrpSpPr>
            <p:nvPr/>
          </p:nvGrpSpPr>
          <p:grpSpPr bwMode="auto">
            <a:xfrm>
              <a:off x="955" y="396"/>
              <a:ext cx="9130" cy="2048"/>
              <a:chOff x="955" y="396"/>
              <a:chExt cx="9130" cy="2048"/>
            </a:xfrm>
          </p:grpSpPr>
          <p:sp>
            <p:nvSpPr>
              <p:cNvPr id="14342" name="TextBox 28">
                <a:extLst>
                  <a:ext uri="{FF2B5EF4-FFF2-40B4-BE49-F238E27FC236}">
                    <a16:creationId xmlns:a16="http://schemas.microsoft.com/office/drawing/2014/main" id="{78BAC7FC-81BF-4444-B775-11DFB5D71B54}"/>
                  </a:ext>
                </a:extLst>
              </p:cNvPr>
              <p:cNvSpPr txBox="1">
                <a:spLocks noChangeArrowheads="1"/>
              </p:cNvSpPr>
              <p:nvPr/>
            </p:nvSpPr>
            <p:spPr bwMode="auto">
              <a:xfrm>
                <a:off x="2078" y="396"/>
                <a:ext cx="368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dirty="0">
                    <a:latin typeface="微软雅黑" panose="020B0503020204020204" pitchFamily="34" charset="-122"/>
                    <a:ea typeface="微软雅黑" panose="020B0503020204020204" pitchFamily="34" charset="-122"/>
                  </a:rPr>
                  <a:t>分类导航设计</a:t>
                </a:r>
              </a:p>
            </p:txBody>
          </p:sp>
          <p:sp>
            <p:nvSpPr>
              <p:cNvPr id="14343" name="Text Box 6">
                <a:extLst>
                  <a:ext uri="{FF2B5EF4-FFF2-40B4-BE49-F238E27FC236}">
                    <a16:creationId xmlns:a16="http://schemas.microsoft.com/office/drawing/2014/main" id="{5510F05C-C897-41A8-A970-82C52842DE45}"/>
                  </a:ext>
                </a:extLst>
              </p:cNvPr>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1">
            <a:extLst>
              <a:ext uri="{FF2B5EF4-FFF2-40B4-BE49-F238E27FC236}">
                <a16:creationId xmlns:a16="http://schemas.microsoft.com/office/drawing/2014/main" id="{24F10F43-B608-4772-BDDF-733A07516D3F}"/>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latin typeface="微软雅黑" panose="020B0503020204020204" pitchFamily="34" charset="-122"/>
              <a:ea typeface="微软雅黑" panose="020B0503020204020204" pitchFamily="34" charset="-122"/>
            </a:endParaRPr>
          </a:p>
        </p:txBody>
      </p:sp>
      <p:sp>
        <p:nvSpPr>
          <p:cNvPr id="15362" name="矩形 7">
            <a:extLst>
              <a:ext uri="{FF2B5EF4-FFF2-40B4-BE49-F238E27FC236}">
                <a16:creationId xmlns:a16="http://schemas.microsoft.com/office/drawing/2014/main" id="{D18CEF7B-4D34-42F1-B580-264025520DE0}"/>
              </a:ext>
            </a:extLst>
          </p:cNvPr>
          <p:cNvSpPr>
            <a:spLocks noChangeArrowheads="1"/>
          </p:cNvSpPr>
          <p:nvPr/>
        </p:nvSpPr>
        <p:spPr bwMode="auto">
          <a:xfrm>
            <a:off x="604602" y="2330087"/>
            <a:ext cx="10863781" cy="37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首页/店铺动态文字颜色</a:t>
            </a: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.skin-box-bd .menu-list .menu .title{color:#ff0000}</a:t>
            </a:r>
          </a:p>
          <a:p>
            <a:pPr>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所有分类背景色</a:t>
            </a: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.all-cats .link{background: none repeat scroll 0 0 #00ad08;}</a:t>
            </a:r>
          </a:p>
          <a:p>
            <a:pPr>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所有分类右边线</a:t>
            </a: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.all-cats .link{border-right:1px #006205 solid;}</a:t>
            </a:r>
          </a:p>
          <a:p>
            <a:pPr>
              <a:lnSpc>
                <a:spcPct val="150000"/>
              </a:lnSpc>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所有分类文字颜色</a:t>
            </a: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.skin-box-bd .all-cats .title{color:#ff0000}</a:t>
            </a:r>
          </a:p>
        </p:txBody>
      </p:sp>
      <p:grpSp>
        <p:nvGrpSpPr>
          <p:cNvPr id="15363" name="组合 1">
            <a:extLst>
              <a:ext uri="{FF2B5EF4-FFF2-40B4-BE49-F238E27FC236}">
                <a16:creationId xmlns:a16="http://schemas.microsoft.com/office/drawing/2014/main" id="{F030BC91-8E1B-4488-9431-64208A209DC2}"/>
              </a:ext>
            </a:extLst>
          </p:cNvPr>
          <p:cNvGrpSpPr>
            <a:grpSpLocks/>
          </p:cNvGrpSpPr>
          <p:nvPr/>
        </p:nvGrpSpPr>
        <p:grpSpPr bwMode="auto">
          <a:xfrm>
            <a:off x="605883" y="1092012"/>
            <a:ext cx="5795591" cy="966708"/>
            <a:chOff x="955" y="1717"/>
            <a:chExt cx="9130" cy="1524"/>
          </a:xfrm>
        </p:grpSpPr>
        <p:sp>
          <p:nvSpPr>
            <p:cNvPr id="15364" name="矩形 6">
              <a:extLst>
                <a:ext uri="{FF2B5EF4-FFF2-40B4-BE49-F238E27FC236}">
                  <a16:creationId xmlns:a16="http://schemas.microsoft.com/office/drawing/2014/main" id="{46A1363C-895C-45A9-BEA5-9A88AA387BF5}"/>
                </a:ext>
              </a:extLst>
            </p:cNvPr>
            <p:cNvSpPr>
              <a:spLocks noChangeArrowheads="1"/>
            </p:cNvSpPr>
            <p:nvPr/>
          </p:nvSpPr>
          <p:spPr bwMode="auto">
            <a:xfrm>
              <a:off x="985" y="2610"/>
              <a:ext cx="5871"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（二）利用CSS代码设计制作</a:t>
              </a:r>
            </a:p>
          </p:txBody>
        </p:sp>
        <p:sp>
          <p:nvSpPr>
            <p:cNvPr id="15367" name="Text Box 6">
              <a:extLst>
                <a:ext uri="{FF2B5EF4-FFF2-40B4-BE49-F238E27FC236}">
                  <a16:creationId xmlns:a16="http://schemas.microsoft.com/office/drawing/2014/main" id="{1E491F68-CBCB-4157-B439-DBE7764810AE}"/>
                </a:ext>
              </a:extLst>
            </p:cNvPr>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a:extLst>
              <a:ext uri="{FF2B5EF4-FFF2-40B4-BE49-F238E27FC236}">
                <a16:creationId xmlns:a16="http://schemas.microsoft.com/office/drawing/2014/main" id="{78BFF65A-DD69-47E0-BB91-0C99BD989ACE}"/>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latin typeface="微软雅黑" panose="020B0503020204020204" pitchFamily="34" charset="-122"/>
              <a:ea typeface="微软雅黑" panose="020B0503020204020204" pitchFamily="34" charset="-122"/>
            </a:endParaRPr>
          </a:p>
        </p:txBody>
      </p:sp>
      <p:sp>
        <p:nvSpPr>
          <p:cNvPr id="16386" name="矩形 7">
            <a:extLst>
              <a:ext uri="{FF2B5EF4-FFF2-40B4-BE49-F238E27FC236}">
                <a16:creationId xmlns:a16="http://schemas.microsoft.com/office/drawing/2014/main" id="{E01C8A5E-00D6-4D16-AAE2-DAF7F10EFBAB}"/>
              </a:ext>
            </a:extLst>
          </p:cNvPr>
          <p:cNvSpPr>
            <a:spLocks noChangeArrowheads="1"/>
          </p:cNvSpPr>
          <p:nvPr/>
        </p:nvSpPr>
        <p:spPr bwMode="auto">
          <a:xfrm>
            <a:off x="604603" y="2306283"/>
            <a:ext cx="5796872" cy="142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pPr>
            <a:r>
              <a:rPr lang="en-US" altLang="en-US"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店铺后台可以使用CSS改变导航颜色和样式，只需在在导航设置中，点击“显示设置”，将CSS代码添加进入即可。</a:t>
            </a:r>
          </a:p>
        </p:txBody>
      </p:sp>
      <p:grpSp>
        <p:nvGrpSpPr>
          <p:cNvPr id="16387" name="组合 1">
            <a:extLst>
              <a:ext uri="{FF2B5EF4-FFF2-40B4-BE49-F238E27FC236}">
                <a16:creationId xmlns:a16="http://schemas.microsoft.com/office/drawing/2014/main" id="{FDACDC3A-8209-4C3B-9B2E-418B6E71F0BF}"/>
              </a:ext>
            </a:extLst>
          </p:cNvPr>
          <p:cNvGrpSpPr>
            <a:grpSpLocks/>
          </p:cNvGrpSpPr>
          <p:nvPr/>
        </p:nvGrpSpPr>
        <p:grpSpPr bwMode="auto">
          <a:xfrm>
            <a:off x="372917" y="167169"/>
            <a:ext cx="6028557" cy="1891550"/>
            <a:chOff x="588" y="259"/>
            <a:chExt cx="9497" cy="2982"/>
          </a:xfrm>
        </p:grpSpPr>
        <p:sp>
          <p:nvSpPr>
            <p:cNvPr id="16388" name="矩形 6">
              <a:extLst>
                <a:ext uri="{FF2B5EF4-FFF2-40B4-BE49-F238E27FC236}">
                  <a16:creationId xmlns:a16="http://schemas.microsoft.com/office/drawing/2014/main" id="{F173A126-D3CF-4486-935F-406BB24B107D}"/>
                </a:ext>
              </a:extLst>
            </p:cNvPr>
            <p:cNvSpPr>
              <a:spLocks noChangeArrowheads="1"/>
            </p:cNvSpPr>
            <p:nvPr/>
          </p:nvSpPr>
          <p:spPr bwMode="auto">
            <a:xfrm>
              <a:off x="985" y="2610"/>
              <a:ext cx="5871"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（二）利用CSS代码设计制作</a:t>
              </a:r>
            </a:p>
          </p:txBody>
        </p:sp>
        <p:grpSp>
          <p:nvGrpSpPr>
            <p:cNvPr id="16389" name="组合 4">
              <a:extLst>
                <a:ext uri="{FF2B5EF4-FFF2-40B4-BE49-F238E27FC236}">
                  <a16:creationId xmlns:a16="http://schemas.microsoft.com/office/drawing/2014/main" id="{7021AE22-1555-4E92-BAFC-0C7FF793EBD0}"/>
                </a:ext>
              </a:extLst>
            </p:cNvPr>
            <p:cNvGrpSpPr>
              <a:grpSpLocks/>
            </p:cNvGrpSpPr>
            <p:nvPr/>
          </p:nvGrpSpPr>
          <p:grpSpPr bwMode="auto">
            <a:xfrm>
              <a:off x="588" y="259"/>
              <a:ext cx="9497" cy="2185"/>
              <a:chOff x="588" y="259"/>
              <a:chExt cx="9497" cy="2185"/>
            </a:xfrm>
          </p:grpSpPr>
          <p:sp>
            <p:nvSpPr>
              <p:cNvPr id="16390" name="TextBox 28">
                <a:extLst>
                  <a:ext uri="{FF2B5EF4-FFF2-40B4-BE49-F238E27FC236}">
                    <a16:creationId xmlns:a16="http://schemas.microsoft.com/office/drawing/2014/main" id="{3FA402B2-3144-4008-A973-1951D5A35F39}"/>
                  </a:ext>
                </a:extLst>
              </p:cNvPr>
              <p:cNvSpPr txBox="1">
                <a:spLocks noChangeArrowheads="1"/>
              </p:cNvSpPr>
              <p:nvPr/>
            </p:nvSpPr>
            <p:spPr bwMode="auto">
              <a:xfrm>
                <a:off x="588" y="259"/>
                <a:ext cx="5332"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a:latin typeface="微软雅黑" panose="020B0503020204020204" pitchFamily="34" charset="-122"/>
                    <a:ea typeface="微软雅黑" panose="020B0503020204020204" pitchFamily="34" charset="-122"/>
                  </a:rPr>
                  <a:t>任务</a:t>
                </a:r>
                <a:r>
                  <a:rPr lang="en-US" altLang="zh-CN" sz="2799" b="1">
                    <a:latin typeface="微软雅黑" panose="020B0503020204020204" pitchFamily="34" charset="-122"/>
                    <a:ea typeface="微软雅黑" panose="020B0503020204020204" pitchFamily="34" charset="-122"/>
                  </a:rPr>
                  <a:t>3 </a:t>
                </a:r>
                <a:r>
                  <a:rPr lang="zh-CN" altLang="en-US" sz="2799" b="1">
                    <a:latin typeface="微软雅黑" panose="020B0503020204020204" pitchFamily="34" charset="-122"/>
                    <a:ea typeface="微软雅黑" panose="020B0503020204020204" pitchFamily="34" charset="-122"/>
                  </a:rPr>
                  <a:t>分类导航设计</a:t>
                </a:r>
              </a:p>
            </p:txBody>
          </p:sp>
          <p:sp>
            <p:nvSpPr>
              <p:cNvPr id="16391" name="Text Box 6">
                <a:extLst>
                  <a:ext uri="{FF2B5EF4-FFF2-40B4-BE49-F238E27FC236}">
                    <a16:creationId xmlns:a16="http://schemas.microsoft.com/office/drawing/2014/main" id="{B2EAC2A2-EC07-4D45-B42D-CAECB81091A1}"/>
                  </a:ext>
                </a:extLst>
              </p:cNvPr>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grpSp>
      <p:pic>
        <p:nvPicPr>
          <p:cNvPr id="16392" name="图片 59">
            <a:extLst>
              <a:ext uri="{FF2B5EF4-FFF2-40B4-BE49-F238E27FC236}">
                <a16:creationId xmlns:a16="http://schemas.microsoft.com/office/drawing/2014/main" id="{A8617D26-6B80-4B7A-BAD3-0B1AD3DA2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553" y="714643"/>
            <a:ext cx="5271616" cy="413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60">
            <a:extLst>
              <a:ext uri="{FF2B5EF4-FFF2-40B4-BE49-F238E27FC236}">
                <a16:creationId xmlns:a16="http://schemas.microsoft.com/office/drawing/2014/main" id="{7FE68671-BA9D-49ED-92D0-39A6F5E49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31" y="4113740"/>
            <a:ext cx="5733398" cy="5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矩形 1">
            <a:extLst>
              <a:ext uri="{FF2B5EF4-FFF2-40B4-BE49-F238E27FC236}">
                <a16:creationId xmlns:a16="http://schemas.microsoft.com/office/drawing/2014/main" id="{B4394514-60DD-42B0-A601-1101CB156E87}"/>
              </a:ext>
            </a:extLst>
          </p:cNvPr>
          <p:cNvSpPr>
            <a:spLocks noChangeArrowheads="1"/>
          </p:cNvSpPr>
          <p:nvPr/>
        </p:nvSpPr>
        <p:spPr bwMode="auto">
          <a:xfrm>
            <a:off x="7969312" y="5192819"/>
            <a:ext cx="2765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利用</a:t>
            </a:r>
            <a:r>
              <a:rPr lang="en-US" altLang="zh-CN" sz="2000" dirty="0"/>
              <a:t>CSS</a:t>
            </a:r>
            <a:r>
              <a:rPr lang="zh-CN" altLang="zh-CN" sz="2000" dirty="0"/>
              <a:t>代码设置导航</a:t>
            </a:r>
            <a:endParaRPr lang="zh-CN" altLang="en-US" sz="2000" dirty="0"/>
          </a:p>
        </p:txBody>
      </p:sp>
      <p:sp>
        <p:nvSpPr>
          <p:cNvPr id="16395" name="矩形 2">
            <a:extLst>
              <a:ext uri="{FF2B5EF4-FFF2-40B4-BE49-F238E27FC236}">
                <a16:creationId xmlns:a16="http://schemas.microsoft.com/office/drawing/2014/main" id="{55C3F1E0-96C6-4E2A-83C7-5D720EFFF07A}"/>
              </a:ext>
            </a:extLst>
          </p:cNvPr>
          <p:cNvSpPr>
            <a:spLocks noChangeArrowheads="1"/>
          </p:cNvSpPr>
          <p:nvPr/>
        </p:nvSpPr>
        <p:spPr bwMode="auto">
          <a:xfrm>
            <a:off x="2472360" y="500874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店铺首页导航展示</a:t>
            </a:r>
            <a:endParaRPr lang="zh-CN"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9" y="2519558"/>
            <a:ext cx="5866754"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214688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目 录 </a:t>
            </a: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认识店铺首页</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bg2">
                    <a:lumMod val="50000"/>
                  </a:schemeClr>
                </a:solidFill>
                <a:cs typeface="Times New Roman" panose="02020603050405020304" pitchFamily="18" charset="0"/>
              </a:rPr>
              <a:t>6.1</a:t>
            </a:r>
            <a:endParaRPr lang="zh-CN" altLang="en-US" dirty="0">
              <a:solidFill>
                <a:schemeClr val="bg2">
                  <a:lumMod val="50000"/>
                </a:schemeClr>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2790825"/>
            <a:ext cx="3884076" cy="46037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店招视觉营销设计</a:t>
            </a:r>
            <a:endParaRPr lang="zh-CN" altLang="en-US" dirty="0">
              <a:solidFill>
                <a:schemeClr val="bg1"/>
              </a:solidFill>
              <a:ea typeface="微软雅黑" panose="020B0503020204020204" pitchFamily="34" charset="-122"/>
            </a:endParaRPr>
          </a:p>
        </p:txBody>
      </p:sp>
      <p:sp>
        <p:nvSpPr>
          <p:cNvPr id="10" name="MH_Entry_3">
            <a:hlinkClick r:id="rId15" action="ppaction://hlinksldjump"/>
          </p:cNvPr>
          <p:cNvSpPr txBox="1"/>
          <p:nvPr>
            <p:custDataLst>
              <p:tags r:id="rId4"/>
            </p:custDataLst>
          </p:nvPr>
        </p:nvSpPr>
        <p:spPr>
          <a:xfrm>
            <a:off x="1090246" y="4917133"/>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1">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首页海报视觉营销设计</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5"/>
            </p:custDataLst>
          </p:nvPr>
        </p:nvSpPr>
        <p:spPr>
          <a:xfrm>
            <a:off x="1090246" y="561873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促销活动区视觉营销设计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6"/>
            </p:custDataLst>
          </p:nvPr>
        </p:nvSpPr>
        <p:spPr>
          <a:xfrm>
            <a:off x="4973994" y="270996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algn="ctr">
              <a:spcBef>
                <a:spcPct val="0"/>
              </a:spcBef>
            </a:pPr>
            <a:r>
              <a:rPr lang="en-US" altLang="zh-CN" dirty="0">
                <a:solidFill>
                  <a:schemeClr val="accent1"/>
                </a:solidFill>
                <a:cs typeface="Times New Roman" panose="02020603050405020304" pitchFamily="18" charset="0"/>
              </a:rPr>
              <a:t>6.2</a:t>
            </a:r>
            <a:endParaRPr lang="zh-CN" altLang="en-US" dirty="0">
              <a:solidFill>
                <a:schemeClr val="accent1"/>
              </a:solidFill>
              <a:cs typeface="Times New Roman" panose="02020603050405020304" pitchFamily="18" charset="0"/>
            </a:endParaRPr>
          </a:p>
        </p:txBody>
      </p:sp>
      <p:sp>
        <p:nvSpPr>
          <p:cNvPr id="15" name="MH_Number_1">
            <a:hlinkClick r:id="" action="ppaction://noaction"/>
          </p:cNvPr>
          <p:cNvSpPr/>
          <p:nvPr>
            <p:custDataLst>
              <p:tags r:id="rId7"/>
            </p:custDataLst>
          </p:nvPr>
        </p:nvSpPr>
        <p:spPr>
          <a:xfrm>
            <a:off x="4973994" y="485837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6.5</a:t>
            </a:r>
            <a:endParaRPr lang="zh-CN" altLang="en-US" dirty="0">
              <a:solidFill>
                <a:schemeClr val="tx1">
                  <a:lumMod val="50000"/>
                  <a:lumOff val="50000"/>
                </a:schemeClr>
              </a:solidFill>
              <a:cs typeface="Times New Roman" panose="02020603050405020304" pitchFamily="18" charset="0"/>
            </a:endParaRPr>
          </a:p>
        </p:txBody>
      </p:sp>
      <p:sp>
        <p:nvSpPr>
          <p:cNvPr id="16" name="MH_Number_1">
            <a:hlinkClick r:id="" action="ppaction://noaction"/>
          </p:cNvPr>
          <p:cNvSpPr/>
          <p:nvPr>
            <p:custDataLst>
              <p:tags r:id="rId8"/>
            </p:custDataLst>
          </p:nvPr>
        </p:nvSpPr>
        <p:spPr>
          <a:xfrm>
            <a:off x="4973994" y="555125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6.6</a:t>
            </a:r>
            <a:endParaRPr lang="zh-CN" altLang="en-US" dirty="0">
              <a:solidFill>
                <a:schemeClr val="tx1">
                  <a:lumMod val="50000"/>
                  <a:lumOff val="50000"/>
                </a:schemeClr>
              </a:solidFill>
              <a:cs typeface="Times New Roman" panose="02020603050405020304" pitchFamily="18" charset="0"/>
            </a:endParaRPr>
          </a:p>
        </p:txBody>
      </p:sp>
      <p:pic>
        <p:nvPicPr>
          <p:cNvPr id="17" name="图片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52019" y="1918909"/>
            <a:ext cx="4677706" cy="4677954"/>
          </a:xfrm>
          <a:prstGeom prst="rect">
            <a:avLst/>
          </a:prstGeom>
        </p:spPr>
      </p:pic>
      <p:sp>
        <p:nvSpPr>
          <p:cNvPr id="13" name="MH_Entry_1">
            <a:hlinkClick r:id="" action="ppaction://noaction"/>
            <a:extLst>
              <a:ext uri="{FF2B5EF4-FFF2-40B4-BE49-F238E27FC236}">
                <a16:creationId xmlns:a16="http://schemas.microsoft.com/office/drawing/2014/main" id="{BAB134A7-5056-4177-BA08-9455321AAE97}"/>
              </a:ext>
            </a:extLst>
          </p:cNvPr>
          <p:cNvSpPr txBox="1"/>
          <p:nvPr>
            <p:custDataLst>
              <p:tags r:id="rId9"/>
            </p:custDataLst>
          </p:nvPr>
        </p:nvSpPr>
        <p:spPr>
          <a:xfrm>
            <a:off x="1083622" y="3518055"/>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认识店铺首页</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Number_1">
            <a:hlinkClick r:id="" action="ppaction://noaction"/>
            <a:extLst>
              <a:ext uri="{FF2B5EF4-FFF2-40B4-BE49-F238E27FC236}">
                <a16:creationId xmlns:a16="http://schemas.microsoft.com/office/drawing/2014/main" id="{842A39DE-6E1D-42B2-8264-20BC0E175120}"/>
              </a:ext>
            </a:extLst>
          </p:cNvPr>
          <p:cNvSpPr/>
          <p:nvPr>
            <p:custDataLst>
              <p:tags r:id="rId10"/>
            </p:custDataLst>
          </p:nvPr>
        </p:nvSpPr>
        <p:spPr>
          <a:xfrm>
            <a:off x="4967370" y="346278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bg2">
                    <a:lumMod val="50000"/>
                  </a:schemeClr>
                </a:solidFill>
                <a:cs typeface="Times New Roman" panose="02020603050405020304" pitchFamily="18" charset="0"/>
              </a:rPr>
              <a:t>6.3</a:t>
            </a:r>
            <a:endParaRPr lang="zh-CN" altLang="en-US" dirty="0">
              <a:solidFill>
                <a:schemeClr val="bg2">
                  <a:lumMod val="50000"/>
                </a:schemeClr>
              </a:solidFill>
              <a:cs typeface="Times New Roman" panose="02020603050405020304" pitchFamily="18" charset="0"/>
            </a:endParaRPr>
          </a:p>
        </p:txBody>
      </p:sp>
      <p:sp>
        <p:nvSpPr>
          <p:cNvPr id="19" name="MH_Entry_2">
            <a:hlinkClick r:id="" action="ppaction://noaction"/>
            <a:extLst>
              <a:ext uri="{FF2B5EF4-FFF2-40B4-BE49-F238E27FC236}">
                <a16:creationId xmlns:a16="http://schemas.microsoft.com/office/drawing/2014/main" id="{2F887B4D-6E02-4AEB-AEBA-2EB41528807F}"/>
              </a:ext>
            </a:extLst>
          </p:cNvPr>
          <p:cNvSpPr txBox="1"/>
          <p:nvPr>
            <p:custDataLst>
              <p:tags r:id="rId11"/>
            </p:custDataLst>
          </p:nvPr>
        </p:nvSpPr>
        <p:spPr>
          <a:xfrm>
            <a:off x="1083622" y="4202182"/>
            <a:ext cx="3884076" cy="46037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店招视觉营销设计</a:t>
            </a:r>
            <a:endParaRPr lang="zh-CN" altLang="en-US" dirty="0">
              <a:solidFill>
                <a:schemeClr val="bg1"/>
              </a:solidFill>
              <a:ea typeface="微软雅黑" panose="020B0503020204020204" pitchFamily="34" charset="-122"/>
            </a:endParaRPr>
          </a:p>
        </p:txBody>
      </p:sp>
      <p:sp>
        <p:nvSpPr>
          <p:cNvPr id="20" name="MH_Number_1">
            <a:hlinkClick r:id="" action="ppaction://noaction"/>
            <a:extLst>
              <a:ext uri="{FF2B5EF4-FFF2-40B4-BE49-F238E27FC236}">
                <a16:creationId xmlns:a16="http://schemas.microsoft.com/office/drawing/2014/main" id="{B0B58209-D267-459B-AE28-5AA32D005F8A}"/>
              </a:ext>
            </a:extLst>
          </p:cNvPr>
          <p:cNvSpPr/>
          <p:nvPr>
            <p:custDataLst>
              <p:tags r:id="rId12"/>
            </p:custDataLst>
          </p:nvPr>
        </p:nvSpPr>
        <p:spPr>
          <a:xfrm>
            <a:off x="4967370" y="412131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algn="ctr">
              <a:spcBef>
                <a:spcPct val="0"/>
              </a:spcBef>
            </a:pPr>
            <a:r>
              <a:rPr lang="en-US" altLang="zh-CN" dirty="0">
                <a:solidFill>
                  <a:schemeClr val="bg2">
                    <a:lumMod val="50000"/>
                  </a:schemeClr>
                </a:solidFill>
                <a:cs typeface="Times New Roman" panose="02020603050405020304" pitchFamily="18" charset="0"/>
              </a:rPr>
              <a:t>6.4</a:t>
            </a:r>
            <a:endParaRPr lang="zh-CN" altLang="en-US" dirty="0">
              <a:solidFill>
                <a:schemeClr val="bg2">
                  <a:lumMod val="50000"/>
                </a:schemeClr>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a:extLst>
              <a:ext uri="{FF2B5EF4-FFF2-40B4-BE49-F238E27FC236}">
                <a16:creationId xmlns:a16="http://schemas.microsoft.com/office/drawing/2014/main" id="{E5399B77-51B3-412A-B8B4-1E96BE43A4C2}"/>
              </a:ext>
            </a:extLst>
          </p:cNvPr>
          <p:cNvSpPr txBox="1">
            <a:spLocks noChangeArrowheads="1"/>
          </p:cNvSpPr>
          <p:nvPr/>
        </p:nvSpPr>
        <p:spPr bwMode="auto">
          <a:xfrm>
            <a:off x="372918" y="1633446"/>
            <a:ext cx="4578148" cy="575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2400" indent="-1524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399"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en-US" altLang="zh-CN" sz="2399" b="1" dirty="0">
                <a:solidFill>
                  <a:srgbClr val="F67E1A"/>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399"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399"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店铺导航区域，每一个链接都可以访问一个完整的页面。页面可以是卖家自定义编辑的页面，也可以是通过淘宝所提供的固定选项进行显示。客户在访问页面时，都是无规则的，所以店铺导航需要更主动地帮助客户提炼店铺信息，提高客户访问效率，增加订单成交率。</a:t>
            </a:r>
          </a:p>
          <a:p>
            <a:pPr lvl="1">
              <a:lnSpc>
                <a:spcPct val="150000"/>
              </a:lnSpc>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（一）加深新客户印象</a:t>
            </a:r>
          </a:p>
          <a:p>
            <a:pPr lvl="1">
              <a:lnSpc>
                <a:spcPct val="150000"/>
              </a:lnSpc>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（二）平衡老客户需求</a:t>
            </a:r>
          </a:p>
          <a:p>
            <a:pPr lvl="1">
              <a:lnSpc>
                <a:spcPct val="150000"/>
              </a:lnSpc>
            </a:pPr>
            <a:r>
              <a:rPr lang="zh-CN" altLang="en-US" sz="2000" dirty="0">
                <a:latin typeface="微软雅黑" panose="020B0503020204020204" pitchFamily="34" charset="-122"/>
                <a:ea typeface="微软雅黑" panose="020B0503020204020204" pitchFamily="34" charset="-122"/>
                <a:sym typeface="宋体" panose="02010600030101010101" pitchFamily="2" charset="-122"/>
              </a:rPr>
              <a:t>（三）突出易用的主题</a:t>
            </a:r>
          </a:p>
          <a:p>
            <a:pPr>
              <a:lnSpc>
                <a:spcPct val="150000"/>
              </a:lnSpc>
            </a:pPr>
            <a:endParaRPr lang="zh-CN" altLang="en-US" sz="2399"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6147" name="Rectangle 11">
            <a:extLst>
              <a:ext uri="{FF2B5EF4-FFF2-40B4-BE49-F238E27FC236}">
                <a16:creationId xmlns:a16="http://schemas.microsoft.com/office/drawing/2014/main" id="{EECCE779-F3EB-4BC8-BC30-4540CBFA3438}"/>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ea typeface="微软雅黑" panose="020B0503020204020204" pitchFamily="34" charset="-122"/>
            </a:endParaRPr>
          </a:p>
        </p:txBody>
      </p:sp>
      <p:sp>
        <p:nvSpPr>
          <p:cNvPr id="6148" name="Text Box 6">
            <a:extLst>
              <a:ext uri="{FF2B5EF4-FFF2-40B4-BE49-F238E27FC236}">
                <a16:creationId xmlns:a16="http://schemas.microsoft.com/office/drawing/2014/main" id="{56954303-9036-4A89-8407-7309250067D2}"/>
              </a:ext>
            </a:extLst>
          </p:cNvPr>
          <p:cNvSpPr txBox="1">
            <a:spLocks noChangeArrowheads="1"/>
          </p:cNvSpPr>
          <p:nvPr/>
        </p:nvSpPr>
        <p:spPr bwMode="auto">
          <a:xfrm>
            <a:off x="606188" y="1079626"/>
            <a:ext cx="5795286"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一、了解导航所传递的信息</a:t>
            </a:r>
          </a:p>
        </p:txBody>
      </p:sp>
      <p:pic>
        <p:nvPicPr>
          <p:cNvPr id="6149" name="图片 10">
            <a:extLst>
              <a:ext uri="{FF2B5EF4-FFF2-40B4-BE49-F238E27FC236}">
                <a16:creationId xmlns:a16="http://schemas.microsoft.com/office/drawing/2014/main" id="{9FD50FE4-64E3-4285-81E1-40F7220F316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152" y="584519"/>
            <a:ext cx="5373176" cy="852154"/>
          </a:xfrm>
          <a:prstGeom prst="rect">
            <a:avLst/>
          </a:prstGeom>
          <a:noFill/>
          <a:ln w="9525">
            <a:solidFill>
              <a:srgbClr val="BFBFBF"/>
            </a:solidFill>
            <a:round/>
            <a:headEnd/>
            <a:tailEnd/>
          </a:ln>
          <a:extLst>
            <a:ext uri="{909E8E84-426E-40DD-AFC4-6F175D3DCCD1}">
              <a14:hiddenFill xmlns:a14="http://schemas.microsoft.com/office/drawing/2010/main">
                <a:solidFill>
                  <a:srgbClr val="FFFFFF"/>
                </a:solidFill>
              </a14:hiddenFill>
            </a:ext>
          </a:extLst>
        </p:spPr>
      </p:pic>
      <p:pic>
        <p:nvPicPr>
          <p:cNvPr id="6150" name="图片 11">
            <a:extLst>
              <a:ext uri="{FF2B5EF4-FFF2-40B4-BE49-F238E27FC236}">
                <a16:creationId xmlns:a16="http://schemas.microsoft.com/office/drawing/2014/main" id="{F304EF0B-9803-4EB3-B718-FC4347A42B8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152" y="5159493"/>
            <a:ext cx="5557254" cy="875958"/>
          </a:xfrm>
          <a:prstGeom prst="rect">
            <a:avLst/>
          </a:prstGeom>
          <a:noFill/>
          <a:ln w="9525">
            <a:solidFill>
              <a:srgbClr val="BFBFBF"/>
            </a:solidFill>
            <a:round/>
            <a:headEnd/>
            <a:tailEnd/>
          </a:ln>
          <a:extLst>
            <a:ext uri="{909E8E84-426E-40DD-AFC4-6F175D3DCCD1}">
              <a14:hiddenFill xmlns:a14="http://schemas.microsoft.com/office/drawing/2010/main">
                <a:solidFill>
                  <a:srgbClr val="FFFFFF"/>
                </a:solidFill>
              </a14:hiddenFill>
            </a:ext>
          </a:extLst>
        </p:spPr>
      </p:pic>
      <p:pic>
        <p:nvPicPr>
          <p:cNvPr id="6151" name="图片 12">
            <a:extLst>
              <a:ext uri="{FF2B5EF4-FFF2-40B4-BE49-F238E27FC236}">
                <a16:creationId xmlns:a16="http://schemas.microsoft.com/office/drawing/2014/main" id="{4AE98922-DE12-4795-8D5D-FA6661AB8BD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434" y="1565210"/>
            <a:ext cx="5358893" cy="3343556"/>
          </a:xfrm>
          <a:prstGeom prst="rect">
            <a:avLst/>
          </a:prstGeom>
          <a:noFill/>
          <a:ln w="9525">
            <a:solidFill>
              <a:srgbClr val="BFBFBF"/>
            </a:solidFill>
            <a:round/>
            <a:headEnd/>
            <a:tailEnd/>
          </a:ln>
          <a:extLst>
            <a:ext uri="{909E8E84-426E-40DD-AFC4-6F175D3DCCD1}">
              <a14:hiddenFill xmlns:a14="http://schemas.microsoft.com/office/drawing/2010/main">
                <a:solidFill>
                  <a:srgbClr val="FFFFFF"/>
                </a:solidFill>
              </a14:hiddenFill>
            </a:ext>
          </a:extLst>
        </p:spPr>
      </p:pic>
      <p:sp>
        <p:nvSpPr>
          <p:cNvPr id="2" name="圆角矩形 1">
            <a:extLst>
              <a:ext uri="{FF2B5EF4-FFF2-40B4-BE49-F238E27FC236}">
                <a16:creationId xmlns:a16="http://schemas.microsoft.com/office/drawing/2014/main" id="{3B7F9795-5B3D-4748-ACA2-72DCC9B7EE5D}"/>
              </a:ext>
            </a:extLst>
          </p:cNvPr>
          <p:cNvSpPr/>
          <p:nvPr/>
        </p:nvSpPr>
        <p:spPr bwMode="auto">
          <a:xfrm>
            <a:off x="10089384" y="646407"/>
            <a:ext cx="1461517" cy="426871"/>
          </a:xfrm>
          <a:prstGeom prst="roundRect">
            <a:avLst/>
          </a:prstGeom>
          <a:solidFill>
            <a:schemeClr val="accent6">
              <a:lumMod val="40000"/>
              <a:lumOff val="60000"/>
            </a:schemeClr>
          </a:solidFill>
          <a:ln w="9525" cap="flat" cmpd="sng" algn="ctr">
            <a:noFill/>
            <a:prstDash val="solid"/>
            <a:round/>
            <a:headEnd type="none" w="med" len="med"/>
            <a:tailEnd type="none" w="med" len="med"/>
          </a:ln>
        </p:spPr>
        <p:txBody>
          <a:bodyPr/>
          <a:lstStyle/>
          <a:p>
            <a:pPr>
              <a:defRPr/>
            </a:pPr>
            <a:r>
              <a:rPr lang="zh-CN" altLang="zh-CN" sz="1599" b="1" kern="100" dirty="0">
                <a:latin typeface="微软雅黑" panose="020B0503020204020204" pitchFamily="34" charset="-122"/>
                <a:ea typeface="微软雅黑" panose="020B0503020204020204" pitchFamily="34" charset="-122"/>
                <a:cs typeface="Times New Roman" panose="02020603050405020304"/>
                <a:sym typeface="+mn-ea"/>
              </a:rPr>
              <a:t>导航区域展示</a:t>
            </a:r>
            <a:endParaRPr lang="zh-CN" altLang="en-US" sz="1599" b="1" dirty="0">
              <a:latin typeface="微软雅黑" panose="020B0503020204020204" pitchFamily="34" charset="-122"/>
              <a:ea typeface="微软雅黑" panose="020B0503020204020204" pitchFamily="34" charset="-122"/>
              <a:sym typeface="+mn-ea"/>
            </a:endParaRPr>
          </a:p>
        </p:txBody>
      </p:sp>
      <p:sp>
        <p:nvSpPr>
          <p:cNvPr id="15" name="圆角矩形 14">
            <a:extLst>
              <a:ext uri="{FF2B5EF4-FFF2-40B4-BE49-F238E27FC236}">
                <a16:creationId xmlns:a16="http://schemas.microsoft.com/office/drawing/2014/main" id="{4132FE02-DEC3-4968-8FB9-CB521B9810C9}"/>
              </a:ext>
            </a:extLst>
          </p:cNvPr>
          <p:cNvSpPr/>
          <p:nvPr/>
        </p:nvSpPr>
        <p:spPr bwMode="auto">
          <a:xfrm>
            <a:off x="10089384" y="2676027"/>
            <a:ext cx="1583706" cy="426870"/>
          </a:xfrm>
          <a:prstGeom prst="roundRect">
            <a:avLst/>
          </a:prstGeom>
          <a:solidFill>
            <a:schemeClr val="accent6">
              <a:lumMod val="40000"/>
              <a:lumOff val="60000"/>
            </a:schemeClr>
          </a:solidFill>
          <a:ln w="9525" cap="flat" cmpd="sng" algn="ctr">
            <a:noFill/>
            <a:prstDash val="solid"/>
            <a:round/>
            <a:headEnd type="none" w="med" len="med"/>
            <a:tailEnd type="none" w="med" len="med"/>
          </a:ln>
        </p:spPr>
        <p:txBody>
          <a:bodyPr/>
          <a:lstStyle/>
          <a:p>
            <a:pPr>
              <a:defRPr/>
            </a:pPr>
            <a:r>
              <a:rPr lang="zh-CN" altLang="en-US" sz="1599" b="1" kern="100" dirty="0">
                <a:latin typeface="微软雅黑" panose="020B0503020204020204" pitchFamily="34" charset="-122"/>
                <a:ea typeface="微软雅黑" panose="020B0503020204020204" pitchFamily="34" charset="-122"/>
                <a:cs typeface="Times New Roman" panose="02020603050405020304"/>
                <a:sym typeface="+mn-ea"/>
              </a:rPr>
              <a:t>信息分类导航</a:t>
            </a:r>
            <a:endParaRPr lang="zh-CN" altLang="en-US" sz="1599" b="1" dirty="0">
              <a:latin typeface="微软雅黑" panose="020B0503020204020204" pitchFamily="34" charset="-122"/>
              <a:ea typeface="微软雅黑" panose="020B0503020204020204" pitchFamily="34" charset="-122"/>
              <a:sym typeface="+mn-ea"/>
            </a:endParaRPr>
          </a:p>
        </p:txBody>
      </p:sp>
      <p:sp>
        <p:nvSpPr>
          <p:cNvPr id="16" name="圆角矩形 15">
            <a:extLst>
              <a:ext uri="{FF2B5EF4-FFF2-40B4-BE49-F238E27FC236}">
                <a16:creationId xmlns:a16="http://schemas.microsoft.com/office/drawing/2014/main" id="{C7ACFF16-6AC8-442D-8CF1-8EFB3BC0ADE1}"/>
              </a:ext>
            </a:extLst>
          </p:cNvPr>
          <p:cNvSpPr/>
          <p:nvPr/>
        </p:nvSpPr>
        <p:spPr bwMode="auto">
          <a:xfrm>
            <a:off x="10362327" y="5137277"/>
            <a:ext cx="1439301" cy="650621"/>
          </a:xfrm>
          <a:prstGeom prst="roundRect">
            <a:avLst/>
          </a:prstGeom>
          <a:solidFill>
            <a:schemeClr val="accent6">
              <a:lumMod val="40000"/>
              <a:lumOff val="60000"/>
            </a:schemeClr>
          </a:solidFill>
          <a:ln w="9525" cap="flat" cmpd="sng" algn="ctr">
            <a:noFill/>
            <a:prstDash val="solid"/>
            <a:round/>
            <a:headEnd type="none" w="med" len="med"/>
            <a:tailEnd type="none" w="med" len="med"/>
          </a:ln>
        </p:spPr>
        <p:txBody>
          <a:bodyPr/>
          <a:lstStyle/>
          <a:p>
            <a:pPr>
              <a:defRPr/>
            </a:pPr>
            <a:r>
              <a:rPr lang="zh-CN" altLang="en-US" sz="1599" b="1" kern="100" dirty="0">
                <a:latin typeface="微软雅黑" panose="020B0503020204020204" pitchFamily="34" charset="-122"/>
                <a:ea typeface="微软雅黑" panose="020B0503020204020204" pitchFamily="34" charset="-122"/>
                <a:cs typeface="Times New Roman" panose="02020603050405020304"/>
                <a:sym typeface="+mn-ea"/>
              </a:rPr>
              <a:t>突出导航的可点击性</a:t>
            </a:r>
            <a:endParaRPr lang="zh-CN" altLang="en-US" sz="1599" b="1"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28">
            <a:extLst>
              <a:ext uri="{FF2B5EF4-FFF2-40B4-BE49-F238E27FC236}">
                <a16:creationId xmlns:a16="http://schemas.microsoft.com/office/drawing/2014/main" id="{962B6CB5-6C97-4323-BBC7-F1D0038BD711}"/>
              </a:ext>
            </a:extLst>
          </p:cNvPr>
          <p:cNvSpPr txBox="1">
            <a:spLocks noChangeArrowheads="1"/>
          </p:cNvSpPr>
          <p:nvPr/>
        </p:nvSpPr>
        <p:spPr bwMode="auto">
          <a:xfrm>
            <a:off x="1164729" y="230644"/>
            <a:ext cx="2339102"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dirty="0">
                <a:latin typeface="微软雅黑" panose="020B0503020204020204" pitchFamily="34" charset="-122"/>
                <a:ea typeface="微软雅黑" panose="020B0503020204020204" pitchFamily="34" charset="-122"/>
              </a:rPr>
              <a:t>分类导航设计</a:t>
            </a:r>
          </a:p>
        </p:txBody>
      </p:sp>
      <p:sp>
        <p:nvSpPr>
          <p:cNvPr id="4101" name="Text Box 7">
            <a:extLst>
              <a:ext uri="{FF2B5EF4-FFF2-40B4-BE49-F238E27FC236}">
                <a16:creationId xmlns:a16="http://schemas.microsoft.com/office/drawing/2014/main" id="{E61166FB-8101-494F-A4D1-32C971D7A6D7}"/>
              </a:ext>
            </a:extLst>
          </p:cNvPr>
          <p:cNvSpPr txBox="1">
            <a:spLocks noChangeArrowheads="1"/>
          </p:cNvSpPr>
          <p:nvPr/>
        </p:nvSpPr>
        <p:spPr bwMode="auto">
          <a:xfrm>
            <a:off x="372918" y="1633446"/>
            <a:ext cx="4578148" cy="427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2400" indent="-1524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251994" eaLnBrk="1" hangingPunct="1">
              <a:lnSpc>
                <a:spcPct val="150000"/>
              </a:lnSpc>
              <a:defRPr/>
            </a:pPr>
            <a:r>
              <a:rPr lang="ja-JP" altLang="en-US" sz="2000" dirty="0">
                <a:latin typeface="微软雅黑" panose="020B0503020204020204" pitchFamily="34" charset="-122"/>
                <a:ea typeface="微软雅黑" panose="020B0503020204020204" pitchFamily="34" charset="-122"/>
                <a:sym typeface="宋体" panose="02010600030101010101" pitchFamily="2" charset="-122"/>
              </a:rPr>
              <a:t>小狗先生萌萌文具店作为初建店铺，还未累积到忠实的老客户，所以在分类导航设置时注重加深新客户印象以及突出易用的主题，并结合平台</a:t>
            </a:r>
            <a:r>
              <a:rPr lang="en-US" altLang="ja-JP" sz="2000" dirty="0">
                <a:latin typeface="微软雅黑" panose="020B0503020204020204" pitchFamily="34" charset="-122"/>
                <a:ea typeface="微软雅黑" panose="020B0503020204020204" pitchFamily="34" charset="-122"/>
                <a:sym typeface="宋体" panose="02010600030101010101" pitchFamily="2" charset="-122"/>
              </a:rPr>
              <a:t>12.12</a:t>
            </a:r>
            <a:r>
              <a:rPr lang="ja-JP" altLang="en-US" sz="2000" dirty="0">
                <a:latin typeface="微软雅黑" panose="020B0503020204020204" pitchFamily="34" charset="-122"/>
                <a:ea typeface="微软雅黑" panose="020B0503020204020204" pitchFamily="34" charset="-122"/>
                <a:sym typeface="宋体" panose="02010600030101010101" pitchFamily="2" charset="-122"/>
              </a:rPr>
              <a:t>活动推荐新品，具体设计的内容包括“</a:t>
            </a:r>
            <a:r>
              <a:rPr lang="en-US" altLang="ja-JP" sz="2000" dirty="0">
                <a:latin typeface="微软雅黑" panose="020B0503020204020204" pitchFamily="34" charset="-122"/>
                <a:ea typeface="微软雅黑" panose="020B0503020204020204" pitchFamily="34" charset="-122"/>
                <a:sym typeface="宋体" panose="02010600030101010101" pitchFamily="2" charset="-122"/>
              </a:rPr>
              <a:t>12.12</a:t>
            </a:r>
            <a:r>
              <a:rPr lang="ja-JP" altLang="en-US" sz="2000" dirty="0">
                <a:latin typeface="微软雅黑" panose="020B0503020204020204" pitchFamily="34" charset="-122"/>
                <a:ea typeface="微软雅黑" panose="020B0503020204020204" pitchFamily="34" charset="-122"/>
                <a:sym typeface="宋体" panose="02010600030101010101" pitchFamily="2" charset="-122"/>
              </a:rPr>
              <a:t>萌货上新、人气商品、日常の本本、便利の包包、日常文具”，如图所示，具体操作如下。</a:t>
            </a:r>
            <a:endParaRPr lang="zh-CN" altLang="en-US" sz="2000" dirty="0">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defRPr/>
            </a:pPr>
            <a:endParaRPr lang="zh-CN" altLang="en-US" sz="2399"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7171" name="Rectangle 11">
            <a:extLst>
              <a:ext uri="{FF2B5EF4-FFF2-40B4-BE49-F238E27FC236}">
                <a16:creationId xmlns:a16="http://schemas.microsoft.com/office/drawing/2014/main" id="{C9C5A6C8-8E19-4828-A884-79DF65B1D990}"/>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ea typeface="微软雅黑" panose="020B0503020204020204" pitchFamily="34" charset="-122"/>
            </a:endParaRPr>
          </a:p>
        </p:txBody>
      </p:sp>
      <p:sp>
        <p:nvSpPr>
          <p:cNvPr id="7172" name="Text Box 6">
            <a:extLst>
              <a:ext uri="{FF2B5EF4-FFF2-40B4-BE49-F238E27FC236}">
                <a16:creationId xmlns:a16="http://schemas.microsoft.com/office/drawing/2014/main" id="{CD8620F6-518C-4241-87F8-A61F48EF41C9}"/>
              </a:ext>
            </a:extLst>
          </p:cNvPr>
          <p:cNvSpPr txBox="1">
            <a:spLocks noChangeArrowheads="1"/>
          </p:cNvSpPr>
          <p:nvPr/>
        </p:nvSpPr>
        <p:spPr bwMode="auto">
          <a:xfrm>
            <a:off x="606188" y="1079626"/>
            <a:ext cx="5795286"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一、了解导航所传递的信息</a:t>
            </a:r>
          </a:p>
        </p:txBody>
      </p:sp>
      <p:sp>
        <p:nvSpPr>
          <p:cNvPr id="16" name="圆角矩形 15">
            <a:extLst>
              <a:ext uri="{FF2B5EF4-FFF2-40B4-BE49-F238E27FC236}">
                <a16:creationId xmlns:a16="http://schemas.microsoft.com/office/drawing/2014/main" id="{C262C000-48B0-4618-A434-A1E511015B99}"/>
              </a:ext>
            </a:extLst>
          </p:cNvPr>
          <p:cNvSpPr/>
          <p:nvPr/>
        </p:nvSpPr>
        <p:spPr bwMode="auto">
          <a:xfrm>
            <a:off x="6887059" y="2207896"/>
            <a:ext cx="2094682" cy="325311"/>
          </a:xfrm>
          <a:prstGeom prst="roundRect">
            <a:avLst/>
          </a:prstGeom>
          <a:solidFill>
            <a:srgbClr val="F0A818"/>
          </a:solidFill>
          <a:ln w="9525" cap="flat" cmpd="sng" algn="ctr">
            <a:noFill/>
            <a:prstDash val="solid"/>
            <a:round/>
            <a:headEnd type="none" w="med" len="med"/>
            <a:tailEnd type="none" w="med" len="med"/>
          </a:ln>
        </p:spPr>
        <p:txBody>
          <a:bodyPr/>
          <a:lstStyle/>
          <a:p>
            <a:pPr>
              <a:defRPr/>
            </a:pPr>
            <a:r>
              <a:rPr lang="zh-CN" altLang="en-US" sz="1599" b="1" kern="100" dirty="0">
                <a:latin typeface="微软雅黑" panose="020B0503020204020204" pitchFamily="34" charset="-122"/>
                <a:ea typeface="微软雅黑" panose="020B0503020204020204" pitchFamily="34" charset="-122"/>
                <a:cs typeface="Times New Roman" panose="02020603050405020304"/>
                <a:sym typeface="+mn-ea"/>
              </a:rPr>
              <a:t>突出导航的可点击性</a:t>
            </a:r>
            <a:endParaRPr lang="zh-CN" altLang="en-US" sz="1599" b="1" dirty="0">
              <a:latin typeface="微软雅黑" panose="020B0503020204020204" pitchFamily="34" charset="-122"/>
              <a:ea typeface="微软雅黑" panose="020B0503020204020204" pitchFamily="34" charset="-122"/>
              <a:sym typeface="+mn-ea"/>
            </a:endParaRPr>
          </a:p>
        </p:txBody>
      </p:sp>
      <p:pic>
        <p:nvPicPr>
          <p:cNvPr id="7174" name="图片 13">
            <a:extLst>
              <a:ext uri="{FF2B5EF4-FFF2-40B4-BE49-F238E27FC236}">
                <a16:creationId xmlns:a16="http://schemas.microsoft.com/office/drawing/2014/main" id="{804912D4-1907-4226-9840-96A03227D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36" y="1143100"/>
            <a:ext cx="5958734" cy="81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图片 16">
            <a:extLst>
              <a:ext uri="{FF2B5EF4-FFF2-40B4-BE49-F238E27FC236}">
                <a16:creationId xmlns:a16="http://schemas.microsoft.com/office/drawing/2014/main" id="{FFA82BF5-4DF7-4F96-A156-D25272F65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889" y="2858518"/>
            <a:ext cx="4446438" cy="179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a:extLst>
              <a:ext uri="{FF2B5EF4-FFF2-40B4-BE49-F238E27FC236}">
                <a16:creationId xmlns:a16="http://schemas.microsoft.com/office/drawing/2014/main" id="{1F8821B0-BE53-4D6E-A02B-039057B52FB4}"/>
              </a:ext>
            </a:extLst>
          </p:cNvPr>
          <p:cNvSpPr/>
          <p:nvPr/>
        </p:nvSpPr>
        <p:spPr bwMode="auto">
          <a:xfrm>
            <a:off x="6958470" y="4886550"/>
            <a:ext cx="2094682" cy="325311"/>
          </a:xfrm>
          <a:prstGeom prst="roundRect">
            <a:avLst/>
          </a:prstGeom>
          <a:solidFill>
            <a:srgbClr val="F0A818"/>
          </a:solidFill>
          <a:ln w="9525" cap="flat" cmpd="sng" algn="ctr">
            <a:noFill/>
            <a:prstDash val="solid"/>
            <a:round/>
            <a:headEnd type="none" w="med" len="med"/>
            <a:tailEnd type="none" w="med" len="med"/>
          </a:ln>
        </p:spPr>
        <p:txBody>
          <a:bodyPr/>
          <a:lstStyle/>
          <a:p>
            <a:pPr algn="ctr">
              <a:defRPr/>
            </a:pPr>
            <a:r>
              <a:rPr lang="zh-CN" altLang="zh-CN" sz="1599" b="1" kern="100" dirty="0">
                <a:latin typeface="微软雅黑" panose="020B0503020204020204" pitchFamily="34" charset="-122"/>
                <a:ea typeface="微软雅黑" panose="020B0503020204020204" pitchFamily="34" charset="-122"/>
                <a:cs typeface="Times New Roman" panose="02020603050405020304"/>
                <a:sym typeface="+mn-ea"/>
              </a:rPr>
              <a:t>店铺分类导航内容</a:t>
            </a:r>
            <a:endParaRPr lang="zh-CN" altLang="en-US" sz="1599" b="1" kern="100" dirty="0">
              <a:latin typeface="微软雅黑" panose="020B0503020204020204" pitchFamily="34" charset="-122"/>
              <a:ea typeface="微软雅黑" panose="020B0503020204020204" pitchFamily="34" charset="-122"/>
              <a:cs typeface="Times New Roman" panose="02020603050405020304"/>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a:extLst>
              <a:ext uri="{FF2B5EF4-FFF2-40B4-BE49-F238E27FC236}">
                <a16:creationId xmlns:a16="http://schemas.microsoft.com/office/drawing/2014/main" id="{8EA351C9-3DBD-4274-B047-55589315F201}"/>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latin typeface="微软雅黑" panose="020B0503020204020204" pitchFamily="34" charset="-122"/>
              <a:ea typeface="微软雅黑" panose="020B0503020204020204" pitchFamily="34" charset="-122"/>
            </a:endParaRPr>
          </a:p>
        </p:txBody>
      </p:sp>
      <p:sp>
        <p:nvSpPr>
          <p:cNvPr id="8194" name="矩形 7">
            <a:extLst>
              <a:ext uri="{FF2B5EF4-FFF2-40B4-BE49-F238E27FC236}">
                <a16:creationId xmlns:a16="http://schemas.microsoft.com/office/drawing/2014/main" id="{A26DF1C3-29BC-495E-A607-03A1D2279E5C}"/>
              </a:ext>
            </a:extLst>
          </p:cNvPr>
          <p:cNvSpPr>
            <a:spLocks noChangeArrowheads="1"/>
          </p:cNvSpPr>
          <p:nvPr/>
        </p:nvSpPr>
        <p:spPr bwMode="auto">
          <a:xfrm>
            <a:off x="480826" y="2206311"/>
            <a:ext cx="11579795" cy="18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000" dirty="0">
                <a:latin typeface="微软雅黑" panose="020B0503020204020204" pitchFamily="34" charset="-122"/>
                <a:ea typeface="微软雅黑" panose="020B0503020204020204" pitchFamily="34" charset="-122"/>
              </a:rPr>
              <a:t>进入卖家中心“店铺装修”模块，在“页面编辑”界面下的导航模块点击“编辑”按钮，进入导航编辑页面。导航编辑分为“导航设置”和“显示设置”两种类型。在“导航设置”界面下，点击“添加”按钮进入“添加导航内容”界面，添加导航内容有三种类型，分别是“宝贝分类”、“页面”和 “自定义链接”</a:t>
            </a:r>
            <a:r>
              <a:rPr lang="zh-CN" altLang="en-US" sz="2000" dirty="0">
                <a:latin typeface="微软雅黑" panose="020B0503020204020204" pitchFamily="34" charset="-122"/>
                <a:ea typeface="微软雅黑" panose="020B0503020204020204" pitchFamily="34" charset="-122"/>
              </a:rPr>
              <a:t>。</a:t>
            </a:r>
          </a:p>
        </p:txBody>
      </p:sp>
      <p:sp>
        <p:nvSpPr>
          <p:cNvPr id="8195" name="Text Box 6">
            <a:extLst>
              <a:ext uri="{FF2B5EF4-FFF2-40B4-BE49-F238E27FC236}">
                <a16:creationId xmlns:a16="http://schemas.microsoft.com/office/drawing/2014/main" id="{F210A9BD-370C-4A77-81B5-314C21C64F5B}"/>
              </a:ext>
            </a:extLst>
          </p:cNvPr>
          <p:cNvSpPr txBox="1">
            <a:spLocks noChangeArrowheads="1"/>
          </p:cNvSpPr>
          <p:nvPr/>
        </p:nvSpPr>
        <p:spPr bwMode="auto">
          <a:xfrm>
            <a:off x="606188" y="1079626"/>
            <a:ext cx="5795286"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nvGrpSpPr>
          <p:cNvPr id="8196" name="组合 4">
            <a:extLst>
              <a:ext uri="{FF2B5EF4-FFF2-40B4-BE49-F238E27FC236}">
                <a16:creationId xmlns:a16="http://schemas.microsoft.com/office/drawing/2014/main" id="{E229DAB6-3B13-406F-A8D8-83F028323A41}"/>
              </a:ext>
            </a:extLst>
          </p:cNvPr>
          <p:cNvGrpSpPr>
            <a:grpSpLocks/>
          </p:cNvGrpSpPr>
          <p:nvPr/>
        </p:nvGrpSpPr>
        <p:grpSpPr bwMode="auto">
          <a:xfrm>
            <a:off x="606506" y="238261"/>
            <a:ext cx="2897008" cy="1854745"/>
            <a:chOff x="955" y="371"/>
            <a:chExt cx="4564" cy="2922"/>
          </a:xfrm>
        </p:grpSpPr>
        <p:sp>
          <p:nvSpPr>
            <p:cNvPr id="8197" name="矩形 6">
              <a:extLst>
                <a:ext uri="{FF2B5EF4-FFF2-40B4-BE49-F238E27FC236}">
                  <a16:creationId xmlns:a16="http://schemas.microsoft.com/office/drawing/2014/main" id="{34ADBAB4-6A44-4103-AE56-93A4CC96355E}"/>
                </a:ext>
              </a:extLst>
            </p:cNvPr>
            <p:cNvSpPr>
              <a:spLocks noChangeArrowheads="1"/>
            </p:cNvSpPr>
            <p:nvPr/>
          </p:nvSpPr>
          <p:spPr bwMode="auto">
            <a:xfrm>
              <a:off x="955" y="2663"/>
              <a:ext cx="3930" cy="630"/>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（一）分类导航制作</a:t>
              </a:r>
            </a:p>
          </p:txBody>
        </p:sp>
        <p:sp>
          <p:nvSpPr>
            <p:cNvPr id="8198" name="TextBox 28">
              <a:extLst>
                <a:ext uri="{FF2B5EF4-FFF2-40B4-BE49-F238E27FC236}">
                  <a16:creationId xmlns:a16="http://schemas.microsoft.com/office/drawing/2014/main" id="{DDD51167-D0B3-4243-9003-A2B929FAC645}"/>
                </a:ext>
              </a:extLst>
            </p:cNvPr>
            <p:cNvSpPr txBox="1">
              <a:spLocks noChangeArrowheads="1"/>
            </p:cNvSpPr>
            <p:nvPr/>
          </p:nvSpPr>
          <p:spPr bwMode="auto">
            <a:xfrm>
              <a:off x="1834" y="371"/>
              <a:ext cx="368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dirty="0">
                  <a:latin typeface="微软雅黑" panose="020B0503020204020204" pitchFamily="34" charset="-122"/>
                  <a:ea typeface="微软雅黑" panose="020B0503020204020204" pitchFamily="34" charset="-122"/>
                </a:rPr>
                <a:t>分类导航设计</a:t>
              </a:r>
            </a:p>
          </p:txBody>
        </p:sp>
      </p:grpSp>
      <p:pic>
        <p:nvPicPr>
          <p:cNvPr id="8199" name="图片 12">
            <a:extLst>
              <a:ext uri="{FF2B5EF4-FFF2-40B4-BE49-F238E27FC236}">
                <a16:creationId xmlns:a16="http://schemas.microsoft.com/office/drawing/2014/main" id="{EA28D933-F43A-494E-8A87-B646E30B9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19" y="4204234"/>
            <a:ext cx="9568887" cy="222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1">
            <a:extLst>
              <a:ext uri="{FF2B5EF4-FFF2-40B4-BE49-F238E27FC236}">
                <a16:creationId xmlns:a16="http://schemas.microsoft.com/office/drawing/2014/main" id="{0DB5C845-6497-4DBD-A18D-29AB921BB948}"/>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latin typeface="微软雅黑" panose="020B0503020204020204" pitchFamily="34" charset="-122"/>
              <a:ea typeface="微软雅黑" panose="020B0503020204020204" pitchFamily="34" charset="-122"/>
            </a:endParaRPr>
          </a:p>
        </p:txBody>
      </p:sp>
      <p:sp>
        <p:nvSpPr>
          <p:cNvPr id="9218" name="矩形 7">
            <a:extLst>
              <a:ext uri="{FF2B5EF4-FFF2-40B4-BE49-F238E27FC236}">
                <a16:creationId xmlns:a16="http://schemas.microsoft.com/office/drawing/2014/main" id="{5C8E5D94-1A9A-4448-9B56-D95A8EDCCF16}"/>
              </a:ext>
            </a:extLst>
          </p:cNvPr>
          <p:cNvSpPr>
            <a:spLocks noChangeArrowheads="1"/>
          </p:cNvSpPr>
          <p:nvPr/>
        </p:nvSpPr>
        <p:spPr bwMode="auto">
          <a:xfrm>
            <a:off x="606189" y="2429443"/>
            <a:ext cx="5442999" cy="23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1.“宝贝分类”设置方法</a:t>
            </a:r>
          </a:p>
          <a:p>
            <a:pPr>
              <a:lnSpc>
                <a:spcPct val="150000"/>
              </a:lnSpc>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       根据店铺已有的分类，选择需要添加的分类设置在导航模块，确认无误后，点击“确认”按钮保存，点击“预览”可以查看修改后的导航模块</a:t>
            </a:r>
          </a:p>
        </p:txBody>
      </p:sp>
      <p:grpSp>
        <p:nvGrpSpPr>
          <p:cNvPr id="9219" name="组合 1">
            <a:extLst>
              <a:ext uri="{FF2B5EF4-FFF2-40B4-BE49-F238E27FC236}">
                <a16:creationId xmlns:a16="http://schemas.microsoft.com/office/drawing/2014/main" id="{21B30240-5EEF-437E-BDD4-1AFD6C570398}"/>
              </a:ext>
            </a:extLst>
          </p:cNvPr>
          <p:cNvGrpSpPr>
            <a:grpSpLocks/>
          </p:cNvGrpSpPr>
          <p:nvPr/>
        </p:nvGrpSpPr>
        <p:grpSpPr bwMode="auto">
          <a:xfrm>
            <a:off x="605909" y="245191"/>
            <a:ext cx="5796201" cy="1813528"/>
            <a:chOff x="955" y="382"/>
            <a:chExt cx="9130" cy="2859"/>
          </a:xfrm>
        </p:grpSpPr>
        <p:sp>
          <p:nvSpPr>
            <p:cNvPr id="9220" name="矩形 6">
              <a:extLst>
                <a:ext uri="{FF2B5EF4-FFF2-40B4-BE49-F238E27FC236}">
                  <a16:creationId xmlns:a16="http://schemas.microsoft.com/office/drawing/2014/main" id="{82F5473E-F7E8-4F00-99FB-B076B5D2271C}"/>
                </a:ext>
              </a:extLst>
            </p:cNvPr>
            <p:cNvSpPr>
              <a:spLocks noChangeArrowheads="1"/>
            </p:cNvSpPr>
            <p:nvPr/>
          </p:nvSpPr>
          <p:spPr bwMode="auto">
            <a:xfrm>
              <a:off x="985" y="2610"/>
              <a:ext cx="3930"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（一）分类导航制作</a:t>
              </a:r>
            </a:p>
          </p:txBody>
        </p:sp>
        <p:grpSp>
          <p:nvGrpSpPr>
            <p:cNvPr id="9221" name="组合 4">
              <a:extLst>
                <a:ext uri="{FF2B5EF4-FFF2-40B4-BE49-F238E27FC236}">
                  <a16:creationId xmlns:a16="http://schemas.microsoft.com/office/drawing/2014/main" id="{2FB1B773-B4E7-4BE9-BEF6-15E742829F99}"/>
                </a:ext>
              </a:extLst>
            </p:cNvPr>
            <p:cNvGrpSpPr>
              <a:grpSpLocks/>
            </p:cNvGrpSpPr>
            <p:nvPr/>
          </p:nvGrpSpPr>
          <p:grpSpPr bwMode="auto">
            <a:xfrm>
              <a:off x="955" y="382"/>
              <a:ext cx="9130" cy="2062"/>
              <a:chOff x="955" y="382"/>
              <a:chExt cx="9130" cy="2062"/>
            </a:xfrm>
          </p:grpSpPr>
          <p:sp>
            <p:nvSpPr>
              <p:cNvPr id="9222" name="TextBox 28">
                <a:extLst>
                  <a:ext uri="{FF2B5EF4-FFF2-40B4-BE49-F238E27FC236}">
                    <a16:creationId xmlns:a16="http://schemas.microsoft.com/office/drawing/2014/main" id="{53956B8A-2A6A-4124-A1C5-05E5787E0F63}"/>
                  </a:ext>
                </a:extLst>
              </p:cNvPr>
              <p:cNvSpPr txBox="1">
                <a:spLocks noChangeArrowheads="1"/>
              </p:cNvSpPr>
              <p:nvPr/>
            </p:nvSpPr>
            <p:spPr bwMode="auto">
              <a:xfrm>
                <a:off x="1836" y="382"/>
                <a:ext cx="3684"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dirty="0">
                    <a:latin typeface="微软雅黑" panose="020B0503020204020204" pitchFamily="34" charset="-122"/>
                    <a:ea typeface="微软雅黑" panose="020B0503020204020204" pitchFamily="34" charset="-122"/>
                  </a:rPr>
                  <a:t>分类导航设计</a:t>
                </a:r>
              </a:p>
            </p:txBody>
          </p:sp>
          <p:sp>
            <p:nvSpPr>
              <p:cNvPr id="9223" name="Text Box 6">
                <a:extLst>
                  <a:ext uri="{FF2B5EF4-FFF2-40B4-BE49-F238E27FC236}">
                    <a16:creationId xmlns:a16="http://schemas.microsoft.com/office/drawing/2014/main" id="{ECD2C4FC-AD71-418C-AB41-2FA7700B3EBA}"/>
                  </a:ext>
                </a:extLst>
              </p:cNvPr>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grpSp>
      <p:pic>
        <p:nvPicPr>
          <p:cNvPr id="9224" name="图片 49">
            <a:extLst>
              <a:ext uri="{FF2B5EF4-FFF2-40B4-BE49-F238E27FC236}">
                <a16:creationId xmlns:a16="http://schemas.microsoft.com/office/drawing/2014/main" id="{46F5F00F-B40D-4661-8823-6E24BB4C5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525" y="1242457"/>
            <a:ext cx="5266855" cy="411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图片 11">
            <a:extLst>
              <a:ext uri="{FF2B5EF4-FFF2-40B4-BE49-F238E27FC236}">
                <a16:creationId xmlns:a16="http://schemas.microsoft.com/office/drawing/2014/main" id="{C8113B87-26C3-45B3-B09B-F168B0D40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26" y="4699120"/>
            <a:ext cx="5573123" cy="73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A4062C9-AE94-48EE-B35E-7702F269C1B9}"/>
              </a:ext>
            </a:extLst>
          </p:cNvPr>
          <p:cNvSpPr/>
          <p:nvPr/>
        </p:nvSpPr>
        <p:spPr>
          <a:xfrm>
            <a:off x="8147042" y="5468319"/>
            <a:ext cx="2826415" cy="461537"/>
          </a:xfrm>
          <a:prstGeom prst="rect">
            <a:avLst/>
          </a:prstGeom>
        </p:spPr>
        <p:txBody>
          <a:bodyPr wrap="none">
            <a:spAutoFit/>
          </a:bodyPr>
          <a:lstStyle/>
          <a:p>
            <a:pPr>
              <a:defRPr/>
            </a:pPr>
            <a:r>
              <a:rPr lang="zh-CN" altLang="zh-CN" sz="2399" kern="100" dirty="0">
                <a:cs typeface="Times New Roman" panose="02020603050405020304"/>
                <a:sym typeface="+mn-ea"/>
              </a:rPr>
              <a:t> </a:t>
            </a:r>
            <a:r>
              <a:rPr lang="zh-CN" altLang="zh-CN" sz="2000" kern="100" dirty="0">
                <a:cs typeface="Times New Roman" panose="02020603050405020304"/>
                <a:sym typeface="+mn-ea"/>
              </a:rPr>
              <a:t>宝贝分类设置方法展示</a:t>
            </a:r>
            <a:endParaRPr lang="zh-CN" altLang="en-US" sz="2000" dirty="0">
              <a:sym typeface="+mn-ea"/>
            </a:endParaRPr>
          </a:p>
        </p:txBody>
      </p:sp>
      <p:sp>
        <p:nvSpPr>
          <p:cNvPr id="3" name="矩形 2">
            <a:extLst>
              <a:ext uri="{FF2B5EF4-FFF2-40B4-BE49-F238E27FC236}">
                <a16:creationId xmlns:a16="http://schemas.microsoft.com/office/drawing/2014/main" id="{245181D1-484B-4A5C-9D0E-372534CBD039}"/>
              </a:ext>
            </a:extLst>
          </p:cNvPr>
          <p:cNvSpPr/>
          <p:nvPr/>
        </p:nvSpPr>
        <p:spPr>
          <a:xfrm>
            <a:off x="2143876" y="5354064"/>
            <a:ext cx="1723549" cy="400110"/>
          </a:xfrm>
          <a:prstGeom prst="rect">
            <a:avLst/>
          </a:prstGeom>
        </p:spPr>
        <p:txBody>
          <a:bodyPr wrap="none">
            <a:spAutoFit/>
          </a:bodyPr>
          <a:lstStyle/>
          <a:p>
            <a:pPr>
              <a:defRPr/>
            </a:pPr>
            <a:r>
              <a:rPr lang="zh-CN" altLang="zh-CN" sz="2000" kern="100" dirty="0">
                <a:cs typeface="Times New Roman" panose="02020603050405020304"/>
                <a:sym typeface="+mn-ea"/>
              </a:rPr>
              <a:t>导航首页预览</a:t>
            </a:r>
            <a:endParaRPr lang="zh-CN" altLang="en-US" sz="2000" dirty="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a:extLst>
              <a:ext uri="{FF2B5EF4-FFF2-40B4-BE49-F238E27FC236}">
                <a16:creationId xmlns:a16="http://schemas.microsoft.com/office/drawing/2014/main" id="{97DCF24B-AF7E-4F86-AD91-D97020A50B63}"/>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latin typeface="微软雅黑" panose="020B0503020204020204" pitchFamily="34" charset="-122"/>
              <a:ea typeface="微软雅黑" panose="020B0503020204020204" pitchFamily="34" charset="-122"/>
            </a:endParaRPr>
          </a:p>
        </p:txBody>
      </p:sp>
      <p:sp>
        <p:nvSpPr>
          <p:cNvPr id="10242" name="矩形 7">
            <a:extLst>
              <a:ext uri="{FF2B5EF4-FFF2-40B4-BE49-F238E27FC236}">
                <a16:creationId xmlns:a16="http://schemas.microsoft.com/office/drawing/2014/main" id="{1DAA7E26-D737-4D10-8AA5-03A556D96A30}"/>
              </a:ext>
            </a:extLst>
          </p:cNvPr>
          <p:cNvSpPr>
            <a:spLocks noChangeArrowheads="1"/>
          </p:cNvSpPr>
          <p:nvPr/>
        </p:nvSpPr>
        <p:spPr bwMode="auto">
          <a:xfrm>
            <a:off x="609363" y="2063491"/>
            <a:ext cx="5374763" cy="37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latin typeface="微软雅黑" panose="020B0503020204020204" pitchFamily="34" charset="-122"/>
                <a:ea typeface="微软雅黑" panose="020B0503020204020204" pitchFamily="34" charset="-122"/>
              </a:rPr>
              <a:t>2.“页面”设置方法</a:t>
            </a:r>
          </a:p>
          <a:p>
            <a:pPr>
              <a:lnSpc>
                <a:spcPct val="150000"/>
              </a:lnSpc>
            </a:pPr>
            <a:r>
              <a:rPr lang="zh-CN" altLang="en-US" sz="2000" dirty="0">
                <a:latin typeface="微软雅黑" panose="020B0503020204020204" pitchFamily="34" charset="-122"/>
                <a:ea typeface="微软雅黑" panose="020B0503020204020204" pitchFamily="34" charset="-122"/>
              </a:rPr>
              <a:t>点击“页面”按钮，进入设置界面，然后“点击创建”链接进入“新建页面”，进行页面创建。选择需要的页面类型，设置页面名称，选择页面展示类型，最后保存页面。返回“页面”，选择刚才添加完成的页面，点击保存，在店铺首页导航模块，就可以看到新添加的页面</a:t>
            </a:r>
          </a:p>
        </p:txBody>
      </p:sp>
      <p:grpSp>
        <p:nvGrpSpPr>
          <p:cNvPr id="10243" name="组合 1">
            <a:extLst>
              <a:ext uri="{FF2B5EF4-FFF2-40B4-BE49-F238E27FC236}">
                <a16:creationId xmlns:a16="http://schemas.microsoft.com/office/drawing/2014/main" id="{DE342ACC-04AA-45A6-A4A1-F7F26E8B498E}"/>
              </a:ext>
            </a:extLst>
          </p:cNvPr>
          <p:cNvGrpSpPr>
            <a:grpSpLocks/>
          </p:cNvGrpSpPr>
          <p:nvPr/>
        </p:nvGrpSpPr>
        <p:grpSpPr bwMode="auto">
          <a:xfrm>
            <a:off x="605909" y="230601"/>
            <a:ext cx="5796201" cy="1828118"/>
            <a:chOff x="955" y="359"/>
            <a:chExt cx="9130" cy="2882"/>
          </a:xfrm>
        </p:grpSpPr>
        <p:sp>
          <p:nvSpPr>
            <p:cNvPr id="10244" name="矩形 6">
              <a:extLst>
                <a:ext uri="{FF2B5EF4-FFF2-40B4-BE49-F238E27FC236}">
                  <a16:creationId xmlns:a16="http://schemas.microsoft.com/office/drawing/2014/main" id="{D30DC876-7FBA-4DF6-88DA-CE3D4D05D292}"/>
                </a:ext>
              </a:extLst>
            </p:cNvPr>
            <p:cNvSpPr>
              <a:spLocks noChangeArrowheads="1"/>
            </p:cNvSpPr>
            <p:nvPr/>
          </p:nvSpPr>
          <p:spPr bwMode="auto">
            <a:xfrm>
              <a:off x="985" y="2610"/>
              <a:ext cx="3930" cy="631"/>
            </a:xfrm>
            <a:prstGeom prst="rect">
              <a:avLst/>
            </a:prstGeom>
            <a:solidFill>
              <a:srgbClr val="F67E1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（一）分类导航制作</a:t>
              </a:r>
            </a:p>
          </p:txBody>
        </p:sp>
        <p:grpSp>
          <p:nvGrpSpPr>
            <p:cNvPr id="10245" name="组合 4">
              <a:extLst>
                <a:ext uri="{FF2B5EF4-FFF2-40B4-BE49-F238E27FC236}">
                  <a16:creationId xmlns:a16="http://schemas.microsoft.com/office/drawing/2014/main" id="{380B291F-7A1F-446F-8971-D7C2FF016BFE}"/>
                </a:ext>
              </a:extLst>
            </p:cNvPr>
            <p:cNvGrpSpPr>
              <a:grpSpLocks/>
            </p:cNvGrpSpPr>
            <p:nvPr/>
          </p:nvGrpSpPr>
          <p:grpSpPr bwMode="auto">
            <a:xfrm>
              <a:off x="955" y="359"/>
              <a:ext cx="9130" cy="2085"/>
              <a:chOff x="955" y="359"/>
              <a:chExt cx="9130" cy="2085"/>
            </a:xfrm>
          </p:grpSpPr>
          <p:sp>
            <p:nvSpPr>
              <p:cNvPr id="10246" name="TextBox 28">
                <a:extLst>
                  <a:ext uri="{FF2B5EF4-FFF2-40B4-BE49-F238E27FC236}">
                    <a16:creationId xmlns:a16="http://schemas.microsoft.com/office/drawing/2014/main" id="{662EF213-141C-4026-8E38-8E0BE1C723AF}"/>
                  </a:ext>
                </a:extLst>
              </p:cNvPr>
              <p:cNvSpPr txBox="1">
                <a:spLocks noChangeArrowheads="1"/>
              </p:cNvSpPr>
              <p:nvPr/>
            </p:nvSpPr>
            <p:spPr bwMode="auto">
              <a:xfrm>
                <a:off x="1836" y="359"/>
                <a:ext cx="3684"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dirty="0">
                    <a:latin typeface="微软雅黑" panose="020B0503020204020204" pitchFamily="34" charset="-122"/>
                    <a:ea typeface="微软雅黑" panose="020B0503020204020204" pitchFamily="34" charset="-122"/>
                  </a:rPr>
                  <a:t>分类导航设计</a:t>
                </a:r>
              </a:p>
            </p:txBody>
          </p:sp>
          <p:sp>
            <p:nvSpPr>
              <p:cNvPr id="10247" name="Text Box 6">
                <a:extLst>
                  <a:ext uri="{FF2B5EF4-FFF2-40B4-BE49-F238E27FC236}">
                    <a16:creationId xmlns:a16="http://schemas.microsoft.com/office/drawing/2014/main" id="{0E0682FF-5D75-47CD-89C9-6664704990AB}"/>
                  </a:ext>
                </a:extLst>
              </p:cNvPr>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grpSp>
      <p:pic>
        <p:nvPicPr>
          <p:cNvPr id="10248" name="图片 12">
            <a:extLst>
              <a:ext uri="{FF2B5EF4-FFF2-40B4-BE49-F238E27FC236}">
                <a16:creationId xmlns:a16="http://schemas.microsoft.com/office/drawing/2014/main" id="{1FC5C974-76B5-45B3-B454-A45D0DDB7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524" y="1343300"/>
            <a:ext cx="5271616" cy="41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矩形 1">
            <a:extLst>
              <a:ext uri="{FF2B5EF4-FFF2-40B4-BE49-F238E27FC236}">
                <a16:creationId xmlns:a16="http://schemas.microsoft.com/office/drawing/2014/main" id="{C82BE032-59E8-4117-8FDE-15CFE542035E}"/>
              </a:ext>
            </a:extLst>
          </p:cNvPr>
          <p:cNvSpPr>
            <a:spLocks noChangeArrowheads="1"/>
          </p:cNvSpPr>
          <p:nvPr/>
        </p:nvSpPr>
        <p:spPr bwMode="auto">
          <a:xfrm>
            <a:off x="8507265" y="5780217"/>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创建新页面</a:t>
            </a:r>
            <a:endParaRPr lang="zh-CN"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矩形 7">
            <a:extLst>
              <a:ext uri="{FF2B5EF4-FFF2-40B4-BE49-F238E27FC236}">
                <a16:creationId xmlns:a16="http://schemas.microsoft.com/office/drawing/2014/main" id="{84B4CD8D-4F54-4861-8F8C-28D6CDE74AF1}"/>
              </a:ext>
            </a:extLst>
          </p:cNvPr>
          <p:cNvSpPr>
            <a:spLocks noChangeArrowheads="1"/>
          </p:cNvSpPr>
          <p:nvPr/>
        </p:nvSpPr>
        <p:spPr bwMode="auto">
          <a:xfrm>
            <a:off x="550648" y="1733420"/>
            <a:ext cx="5374762" cy="23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latin typeface="微软雅黑" panose="020B0503020204020204" pitchFamily="34" charset="-122"/>
                <a:ea typeface="微软雅黑" panose="020B0503020204020204" pitchFamily="34" charset="-122"/>
              </a:rPr>
              <a:t>选择需要的页面类型，设置页面名称，选择页面展示类型，最后保存页面。返回“页面”，选择刚才添加完成的页面，点击保存，在店铺首页导航模块，就可以看到新添加的页面。</a:t>
            </a:r>
          </a:p>
        </p:txBody>
      </p:sp>
      <p:grpSp>
        <p:nvGrpSpPr>
          <p:cNvPr id="11266" name="组合 4">
            <a:extLst>
              <a:ext uri="{FF2B5EF4-FFF2-40B4-BE49-F238E27FC236}">
                <a16:creationId xmlns:a16="http://schemas.microsoft.com/office/drawing/2014/main" id="{919C7B34-50E1-4DF3-8702-98EEE6E306D7}"/>
              </a:ext>
            </a:extLst>
          </p:cNvPr>
          <p:cNvGrpSpPr>
            <a:grpSpLocks/>
          </p:cNvGrpSpPr>
          <p:nvPr/>
        </p:nvGrpSpPr>
        <p:grpSpPr bwMode="auto">
          <a:xfrm>
            <a:off x="605883" y="226794"/>
            <a:ext cx="5795591" cy="1326371"/>
            <a:chOff x="955" y="353"/>
            <a:chExt cx="9130" cy="2091"/>
          </a:xfrm>
        </p:grpSpPr>
        <p:sp>
          <p:nvSpPr>
            <p:cNvPr id="11267" name="TextBox 28">
              <a:extLst>
                <a:ext uri="{FF2B5EF4-FFF2-40B4-BE49-F238E27FC236}">
                  <a16:creationId xmlns:a16="http://schemas.microsoft.com/office/drawing/2014/main" id="{F827232D-B783-4ABA-958A-539943857E86}"/>
                </a:ext>
              </a:extLst>
            </p:cNvPr>
            <p:cNvSpPr txBox="1">
              <a:spLocks noChangeArrowheads="1"/>
            </p:cNvSpPr>
            <p:nvPr/>
          </p:nvSpPr>
          <p:spPr bwMode="auto">
            <a:xfrm>
              <a:off x="1835" y="353"/>
              <a:ext cx="368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dirty="0">
                  <a:latin typeface="微软雅黑" panose="020B0503020204020204" pitchFamily="34" charset="-122"/>
                  <a:ea typeface="微软雅黑" panose="020B0503020204020204" pitchFamily="34" charset="-122"/>
                </a:rPr>
                <a:t>分类导航设计</a:t>
              </a:r>
            </a:p>
          </p:txBody>
        </p:sp>
        <p:sp>
          <p:nvSpPr>
            <p:cNvPr id="11268" name="Text Box 6">
              <a:extLst>
                <a:ext uri="{FF2B5EF4-FFF2-40B4-BE49-F238E27FC236}">
                  <a16:creationId xmlns:a16="http://schemas.microsoft.com/office/drawing/2014/main" id="{43EF95F9-8847-4F96-9AF2-E86D0A2817A3}"/>
                </a:ext>
              </a:extLst>
            </p:cNvPr>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pic>
        <p:nvPicPr>
          <p:cNvPr id="11269" name="图片 14">
            <a:extLst>
              <a:ext uri="{FF2B5EF4-FFF2-40B4-BE49-F238E27FC236}">
                <a16:creationId xmlns:a16="http://schemas.microsoft.com/office/drawing/2014/main" id="{82F342B5-CC35-4662-95F5-D4644FD44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743" y="488522"/>
            <a:ext cx="5166881" cy="58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6">
            <a:extLst>
              <a:ext uri="{FF2B5EF4-FFF2-40B4-BE49-F238E27FC236}">
                <a16:creationId xmlns:a16="http://schemas.microsoft.com/office/drawing/2014/main" id="{196A2358-C55F-4206-A898-D7BA1157B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10" y="4502981"/>
            <a:ext cx="5865109" cy="104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1">
            <a:extLst>
              <a:ext uri="{FF2B5EF4-FFF2-40B4-BE49-F238E27FC236}">
                <a16:creationId xmlns:a16="http://schemas.microsoft.com/office/drawing/2014/main" id="{1F4B697C-1B01-4E89-9EF7-C197021E11DC}"/>
              </a:ext>
            </a:extLst>
          </p:cNvPr>
          <p:cNvSpPr>
            <a:spLocks noChangeArrowheads="1"/>
          </p:cNvSpPr>
          <p:nvPr/>
        </p:nvSpPr>
        <p:spPr bwMode="auto">
          <a:xfrm>
            <a:off x="1" y="-34"/>
            <a:ext cx="184659" cy="4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399">
              <a:latin typeface="微软雅黑" panose="020B0503020204020204" pitchFamily="34" charset="-122"/>
              <a:ea typeface="微软雅黑" panose="020B0503020204020204" pitchFamily="34" charset="-122"/>
            </a:endParaRPr>
          </a:p>
        </p:txBody>
      </p:sp>
      <p:sp>
        <p:nvSpPr>
          <p:cNvPr id="12290" name="矩形 7">
            <a:extLst>
              <a:ext uri="{FF2B5EF4-FFF2-40B4-BE49-F238E27FC236}">
                <a16:creationId xmlns:a16="http://schemas.microsoft.com/office/drawing/2014/main" id="{3115DFD1-ED5C-48B3-A17E-95C4FC1248AE}"/>
              </a:ext>
            </a:extLst>
          </p:cNvPr>
          <p:cNvSpPr>
            <a:spLocks noChangeArrowheads="1"/>
          </p:cNvSpPr>
          <p:nvPr/>
        </p:nvSpPr>
        <p:spPr bwMode="auto">
          <a:xfrm>
            <a:off x="769637" y="1954692"/>
            <a:ext cx="5325569" cy="28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3.“自定义链接”设置方法</a:t>
            </a:r>
          </a:p>
          <a:p>
            <a:pPr>
              <a:lnSpc>
                <a:spcPct val="150000"/>
              </a:lnSpc>
            </a:pPr>
            <a:r>
              <a:rPr lang="zh-CN" altLang="en-US" sz="2000" dirty="0">
                <a:latin typeface="微软雅黑" panose="020B0503020204020204" pitchFamily="34" charset="-122"/>
                <a:ea typeface="微软雅黑" panose="020B0503020204020204" pitchFamily="34" charset="-122"/>
              </a:rPr>
              <a:t>自定义链接的设置比较简单，只需要填写“链接名称”、“链接地址”即可。需要注意的是，添加的链接只能填写淘宝网内部链接。添加完成所需要的分类、页面后，可以在“导航设置”界面，上下移动或删除所添加的分类和页面。</a:t>
            </a:r>
          </a:p>
        </p:txBody>
      </p:sp>
      <p:grpSp>
        <p:nvGrpSpPr>
          <p:cNvPr id="12291" name="组合 4">
            <a:extLst>
              <a:ext uri="{FF2B5EF4-FFF2-40B4-BE49-F238E27FC236}">
                <a16:creationId xmlns:a16="http://schemas.microsoft.com/office/drawing/2014/main" id="{85E7C133-20F2-4CBF-8059-A5E09EB71178}"/>
              </a:ext>
            </a:extLst>
          </p:cNvPr>
          <p:cNvGrpSpPr>
            <a:grpSpLocks/>
          </p:cNvGrpSpPr>
          <p:nvPr/>
        </p:nvGrpSpPr>
        <p:grpSpPr bwMode="auto">
          <a:xfrm>
            <a:off x="605883" y="230600"/>
            <a:ext cx="5795591" cy="1322565"/>
            <a:chOff x="955" y="359"/>
            <a:chExt cx="9130" cy="2085"/>
          </a:xfrm>
        </p:grpSpPr>
        <p:sp>
          <p:nvSpPr>
            <p:cNvPr id="12292" name="TextBox 28">
              <a:extLst>
                <a:ext uri="{FF2B5EF4-FFF2-40B4-BE49-F238E27FC236}">
                  <a16:creationId xmlns:a16="http://schemas.microsoft.com/office/drawing/2014/main" id="{9AD12EDF-DED2-427E-B14E-D23B95CB84AD}"/>
                </a:ext>
              </a:extLst>
            </p:cNvPr>
            <p:cNvSpPr txBox="1">
              <a:spLocks noChangeArrowheads="1"/>
            </p:cNvSpPr>
            <p:nvPr/>
          </p:nvSpPr>
          <p:spPr bwMode="auto">
            <a:xfrm>
              <a:off x="1835" y="359"/>
              <a:ext cx="368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99" b="1" dirty="0">
                  <a:latin typeface="微软雅黑" panose="020B0503020204020204" pitchFamily="34" charset="-122"/>
                  <a:ea typeface="微软雅黑" panose="020B0503020204020204" pitchFamily="34" charset="-122"/>
                </a:rPr>
                <a:t>分类导航设计</a:t>
              </a:r>
            </a:p>
          </p:txBody>
        </p:sp>
        <p:sp>
          <p:nvSpPr>
            <p:cNvPr id="12293" name="Text Box 6">
              <a:extLst>
                <a:ext uri="{FF2B5EF4-FFF2-40B4-BE49-F238E27FC236}">
                  <a16:creationId xmlns:a16="http://schemas.microsoft.com/office/drawing/2014/main" id="{EE104D9B-97B2-42B2-9909-4D8B950EAA13}"/>
                </a:ext>
              </a:extLst>
            </p:cNvPr>
            <p:cNvSpPr txBox="1">
              <a:spLocks noChangeArrowheads="1"/>
            </p:cNvSpPr>
            <p:nvPr/>
          </p:nvSpPr>
          <p:spPr bwMode="auto">
            <a:xfrm>
              <a:off x="955" y="1717"/>
              <a:ext cx="913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399" b="1">
                  <a:solidFill>
                    <a:srgbClr val="F67E1A"/>
                  </a:solidFill>
                  <a:latin typeface="微软雅黑" panose="020B0503020204020204" pitchFamily="34" charset="-122"/>
                  <a:ea typeface="微软雅黑" panose="020B0503020204020204" pitchFamily="34" charset="-122"/>
                  <a:sym typeface="宋体" panose="02010600030101010101" pitchFamily="2" charset="-122"/>
                </a:rPr>
                <a:t>二、分类导航的制作与设置</a:t>
              </a:r>
            </a:p>
          </p:txBody>
        </p:sp>
      </p:grpSp>
      <p:pic>
        <p:nvPicPr>
          <p:cNvPr id="12294" name="图片 56">
            <a:extLst>
              <a:ext uri="{FF2B5EF4-FFF2-40B4-BE49-F238E27FC236}">
                <a16:creationId xmlns:a16="http://schemas.microsoft.com/office/drawing/2014/main" id="{D2AD5319-8D1A-4762-BBD2-7FC6EAA66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464" y="1574732"/>
            <a:ext cx="5270029" cy="412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TotalTime>
  <Words>1009</Words>
  <Application>Microsoft Office PowerPoint</Application>
  <PresentationFormat>自定义</PresentationFormat>
  <Paragraphs>87</Paragraphs>
  <Slides>14</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等线</vt:lpstr>
      <vt:lpstr>微软雅黑</vt:lpstr>
      <vt:lpstr>Arial</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wang</cp:lastModifiedBy>
  <cp:revision>96</cp:revision>
  <dcterms:created xsi:type="dcterms:W3CDTF">2017-06-21T11:05:56Z</dcterms:created>
  <dcterms:modified xsi:type="dcterms:W3CDTF">2020-04-21T05:34:15Z</dcterms:modified>
</cp:coreProperties>
</file>