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60"/>
  </p:notesMasterIdLst>
  <p:sldIdLst>
    <p:sldId id="257" r:id="rId2"/>
    <p:sldId id="428" r:id="rId3"/>
    <p:sldId id="410" r:id="rId4"/>
    <p:sldId id="411" r:id="rId5"/>
    <p:sldId id="403" r:id="rId6"/>
    <p:sldId id="358" r:id="rId7"/>
    <p:sldId id="412" r:id="rId8"/>
    <p:sldId id="373" r:id="rId9"/>
    <p:sldId id="352" r:id="rId10"/>
    <p:sldId id="366" r:id="rId11"/>
    <p:sldId id="365" r:id="rId12"/>
    <p:sldId id="369" r:id="rId13"/>
    <p:sldId id="368" r:id="rId14"/>
    <p:sldId id="353" r:id="rId15"/>
    <p:sldId id="370" r:id="rId16"/>
    <p:sldId id="372" r:id="rId17"/>
    <p:sldId id="371" r:id="rId18"/>
    <p:sldId id="374" r:id="rId19"/>
    <p:sldId id="375" r:id="rId20"/>
    <p:sldId id="379" r:id="rId21"/>
    <p:sldId id="376" r:id="rId22"/>
    <p:sldId id="378" r:id="rId23"/>
    <p:sldId id="380" r:id="rId24"/>
    <p:sldId id="381" r:id="rId25"/>
    <p:sldId id="382" r:id="rId26"/>
    <p:sldId id="398" r:id="rId27"/>
    <p:sldId id="384" r:id="rId28"/>
    <p:sldId id="383" r:id="rId29"/>
    <p:sldId id="385" r:id="rId30"/>
    <p:sldId id="386" r:id="rId31"/>
    <p:sldId id="396" r:id="rId32"/>
    <p:sldId id="387" r:id="rId33"/>
    <p:sldId id="388" r:id="rId34"/>
    <p:sldId id="390" r:id="rId35"/>
    <p:sldId id="391" r:id="rId36"/>
    <p:sldId id="392" r:id="rId37"/>
    <p:sldId id="393" r:id="rId38"/>
    <p:sldId id="367" r:id="rId39"/>
    <p:sldId id="394" r:id="rId40"/>
    <p:sldId id="413" r:id="rId41"/>
    <p:sldId id="406" r:id="rId42"/>
    <p:sldId id="407" r:id="rId43"/>
    <p:sldId id="408" r:id="rId44"/>
    <p:sldId id="415" r:id="rId45"/>
    <p:sldId id="414" r:id="rId46"/>
    <p:sldId id="420" r:id="rId47"/>
    <p:sldId id="421" r:id="rId48"/>
    <p:sldId id="422" r:id="rId49"/>
    <p:sldId id="423" r:id="rId50"/>
    <p:sldId id="419" r:id="rId51"/>
    <p:sldId id="425" r:id="rId52"/>
    <p:sldId id="426" r:id="rId53"/>
    <p:sldId id="427" r:id="rId54"/>
    <p:sldId id="328" r:id="rId55"/>
    <p:sldId id="395" r:id="rId56"/>
    <p:sldId id="399" r:id="rId57"/>
    <p:sldId id="400" r:id="rId58"/>
    <p:sldId id="397" r:id="rId59"/>
  </p:sldIdLst>
  <p:sldSz cx="12190413" cy="6859588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6F8A"/>
    <a:srgbClr val="3A98BC"/>
    <a:srgbClr val="E5450F"/>
    <a:srgbClr val="FEECE6"/>
    <a:srgbClr val="912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E8E9-A2CF-4517-9F55-BCB03E20C730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2B24-06B0-4A43-98BF-776478D7BE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4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>
            <a:extLst>
              <a:ext uri="{FF2B5EF4-FFF2-40B4-BE49-F238E27FC236}">
                <a16:creationId xmlns:a16="http://schemas.microsoft.com/office/drawing/2014/main" id="{86ADC6DE-1709-4B5B-844E-D162B49188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>
            <a:extLst>
              <a:ext uri="{FF2B5EF4-FFF2-40B4-BE49-F238E27FC236}">
                <a16:creationId xmlns:a16="http://schemas.microsoft.com/office/drawing/2014/main" id="{7771276F-DF06-4372-86FD-C92093B809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选择自然图像、文字、几何图形作为原型，其实各有利弊。自然图像记忆深刻，文字传播容易（尤其适用于网络搜索），几何图形应用范围广泛</a:t>
            </a:r>
          </a:p>
        </p:txBody>
      </p:sp>
      <p:sp>
        <p:nvSpPr>
          <p:cNvPr id="66564" name="灯片编号占位符 3">
            <a:extLst>
              <a:ext uri="{FF2B5EF4-FFF2-40B4-BE49-F238E27FC236}">
                <a16:creationId xmlns:a16="http://schemas.microsoft.com/office/drawing/2014/main" id="{16CB7853-0434-459D-9816-D2397E1145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C7DF4C9-44C9-40FC-B48E-BB17C3BAC35F}" type="slidenum">
              <a:rPr lang="zh-CN" altLang="en-US"/>
              <a:pPr eaLnBrk="1" hangingPunct="1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>
            <a:extLst>
              <a:ext uri="{FF2B5EF4-FFF2-40B4-BE49-F238E27FC236}">
                <a16:creationId xmlns:a16="http://schemas.microsoft.com/office/drawing/2014/main" id="{1E5793AD-FECA-472C-B93C-0453B7E6DE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备注占位符 2">
            <a:extLst>
              <a:ext uri="{FF2B5EF4-FFF2-40B4-BE49-F238E27FC236}">
                <a16:creationId xmlns:a16="http://schemas.microsoft.com/office/drawing/2014/main" id="{47C73F0D-C393-4409-AB15-ED60C98993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设想一下一个没被咬过的苹果会不会产生这么强的个性化的符号性？理念的植入是标志灵魂的注入</a:t>
            </a:r>
          </a:p>
        </p:txBody>
      </p:sp>
      <p:sp>
        <p:nvSpPr>
          <p:cNvPr id="67588" name="灯片编号占位符 3">
            <a:extLst>
              <a:ext uri="{FF2B5EF4-FFF2-40B4-BE49-F238E27FC236}">
                <a16:creationId xmlns:a16="http://schemas.microsoft.com/office/drawing/2014/main" id="{2763CCD4-A00A-4BF1-9387-53F0F073D4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6EEDB98-49EA-4A61-91B0-556D479F1188}" type="slidenum">
              <a:rPr lang="zh-CN" altLang="en-US"/>
              <a:pPr eaLnBrk="1" hangingPunct="1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>
            <a:extLst>
              <a:ext uri="{FF2B5EF4-FFF2-40B4-BE49-F238E27FC236}">
                <a16:creationId xmlns:a16="http://schemas.microsoft.com/office/drawing/2014/main" id="{AD31A294-CAEF-4ABE-A0FD-D59EE771DA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>
            <a:extLst>
              <a:ext uri="{FF2B5EF4-FFF2-40B4-BE49-F238E27FC236}">
                <a16:creationId xmlns:a16="http://schemas.microsoft.com/office/drawing/2014/main" id="{85F2134E-276E-40A8-874A-7B1A236F48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我们注意看麦克棉花这个标志，如果它的符号不这么鲜明，麦克棉花的传播会大打折扣，谁会记得下面这排字母是怎么拼写的？</a:t>
            </a:r>
          </a:p>
        </p:txBody>
      </p:sp>
      <p:sp>
        <p:nvSpPr>
          <p:cNvPr id="68612" name="灯片编号占位符 3">
            <a:extLst>
              <a:ext uri="{FF2B5EF4-FFF2-40B4-BE49-F238E27FC236}">
                <a16:creationId xmlns:a16="http://schemas.microsoft.com/office/drawing/2014/main" id="{DA1F1566-F975-4F05-844B-3F0DCE32A9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3A185F4-EB03-437F-BD03-1869C7565336}" type="slidenum">
              <a:rPr lang="zh-CN" altLang="en-US"/>
              <a:pPr eaLnBrk="1" hangingPunct="1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>
            <a:extLst>
              <a:ext uri="{FF2B5EF4-FFF2-40B4-BE49-F238E27FC236}">
                <a16:creationId xmlns:a16="http://schemas.microsoft.com/office/drawing/2014/main" id="{6F3BEE42-F6B2-47FA-933C-ABD1D8D642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备注占位符 2">
            <a:extLst>
              <a:ext uri="{FF2B5EF4-FFF2-40B4-BE49-F238E27FC236}">
                <a16:creationId xmlns:a16="http://schemas.microsoft.com/office/drawing/2014/main" id="{4771559B-3404-42A2-A739-544F36A662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你搜索公羊鞋的时候脑子里反映出来的是一只公羊的形象还是</a:t>
            </a:r>
            <a:r>
              <a:rPr lang="en-US" altLang="zh-CN"/>
              <a:t>BECK</a:t>
            </a:r>
            <a:r>
              <a:rPr lang="zh-CN" altLang="en-US"/>
              <a:t>四个字母？可见为何法拉利的标志是野马，兰博基尼的标志是蛮牛了。这些动物衍生过来的标志是特别容易记忆的。</a:t>
            </a:r>
          </a:p>
        </p:txBody>
      </p:sp>
      <p:sp>
        <p:nvSpPr>
          <p:cNvPr id="69636" name="灯片编号占位符 3">
            <a:extLst>
              <a:ext uri="{FF2B5EF4-FFF2-40B4-BE49-F238E27FC236}">
                <a16:creationId xmlns:a16="http://schemas.microsoft.com/office/drawing/2014/main" id="{2F46496D-6B6C-47C2-9EEA-21AA938E18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1B2B84E-DDB6-4647-9843-0C0E9F355EAD}" type="slidenum">
              <a:rPr lang="zh-CN" altLang="en-US"/>
              <a:pPr eaLnBrk="1" hangingPunct="1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>
            <a:extLst>
              <a:ext uri="{FF2B5EF4-FFF2-40B4-BE49-F238E27FC236}">
                <a16:creationId xmlns:a16="http://schemas.microsoft.com/office/drawing/2014/main" id="{FF03634F-BC90-492A-9351-1AB130DBD9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备注占位符 2">
            <a:extLst>
              <a:ext uri="{FF2B5EF4-FFF2-40B4-BE49-F238E27FC236}">
                <a16:creationId xmlns:a16="http://schemas.microsoft.com/office/drawing/2014/main" id="{7473734F-3AEF-4F5F-A0B7-D5FE4BDA28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你能分辨出右面这些字哪些是</a:t>
            </a:r>
            <a:r>
              <a:rPr lang="zh-CN" altLang="en-US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篆书、隶书、行书、楷书、草书吗？这里有个小知识点，为什么篆书都是等宽线？而隶书楷书同一笔会有粗细变化？</a:t>
            </a:r>
            <a:endParaRPr lang="en-US" altLang="zh-CN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隶书是雕刻在竹子或者青铜器上的，刻刀是主要的工具；而后来毛笔发明了，就出现了笔画的粗细。行书起源于五代十国，那时天下大乱，佛教盛行，出现了大量抄写佛经的匠人，行书的书写效率远远大于隶书，为了提高速度，隶书开始突破框架，开始出现连笔，最后行书形成了。</a:t>
            </a:r>
            <a:endParaRPr lang="zh-CN" altLang="en-US"/>
          </a:p>
        </p:txBody>
      </p:sp>
      <p:sp>
        <p:nvSpPr>
          <p:cNvPr id="70660" name="灯片编号占位符 3">
            <a:extLst>
              <a:ext uri="{FF2B5EF4-FFF2-40B4-BE49-F238E27FC236}">
                <a16:creationId xmlns:a16="http://schemas.microsoft.com/office/drawing/2014/main" id="{EA7DA8D1-88C6-42A7-8A4D-0F900C8D08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A04F6F4-2807-46BB-BF48-A5E62982DCDC}" type="slidenum">
              <a:rPr lang="zh-CN" altLang="en-US"/>
              <a:pPr eaLnBrk="1" hangingPunct="1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>
            <a:extLst>
              <a:ext uri="{FF2B5EF4-FFF2-40B4-BE49-F238E27FC236}">
                <a16:creationId xmlns:a16="http://schemas.microsoft.com/office/drawing/2014/main" id="{2B50BE55-4CAF-4342-98AF-7400104E4A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备注占位符 2">
            <a:extLst>
              <a:ext uri="{FF2B5EF4-FFF2-40B4-BE49-F238E27FC236}">
                <a16:creationId xmlns:a16="http://schemas.microsoft.com/office/drawing/2014/main" id="{B28802E8-07F1-4970-8744-A0D39AFA21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这是原始的大宋体，我们可以对照这裂帛的标志来看两者有何不同。设计师在那里做了修改？</a:t>
            </a:r>
          </a:p>
        </p:txBody>
      </p:sp>
      <p:sp>
        <p:nvSpPr>
          <p:cNvPr id="72708" name="灯片编号占位符 3">
            <a:extLst>
              <a:ext uri="{FF2B5EF4-FFF2-40B4-BE49-F238E27FC236}">
                <a16:creationId xmlns:a16="http://schemas.microsoft.com/office/drawing/2014/main" id="{CB9CABB3-9AD0-43EA-9034-DE4E1F635F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336DF0C-F760-4850-AAB5-C0C14D202E80}" type="slidenum">
              <a:rPr lang="zh-CN" altLang="en-US"/>
              <a:pPr eaLnBrk="1" hangingPunct="1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1">
            <a:extLst>
              <a:ext uri="{FF2B5EF4-FFF2-40B4-BE49-F238E27FC236}">
                <a16:creationId xmlns:a16="http://schemas.microsoft.com/office/drawing/2014/main" id="{C7C201B5-DA8E-4BED-8EA0-89A6762B62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备注占位符 2">
            <a:extLst>
              <a:ext uri="{FF2B5EF4-FFF2-40B4-BE49-F238E27FC236}">
                <a16:creationId xmlns:a16="http://schemas.microsoft.com/office/drawing/2014/main" id="{C33F36B1-D310-4B81-8120-65D838B2E3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作为标志设计的第一个步骤就是删减，我们要用最少的形式语言最直接的传递感知</a:t>
            </a:r>
          </a:p>
        </p:txBody>
      </p:sp>
      <p:sp>
        <p:nvSpPr>
          <p:cNvPr id="73732" name="灯片编号占位符 3">
            <a:extLst>
              <a:ext uri="{FF2B5EF4-FFF2-40B4-BE49-F238E27FC236}">
                <a16:creationId xmlns:a16="http://schemas.microsoft.com/office/drawing/2014/main" id="{262CA11A-675A-4A64-A012-E4CB5216CD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31E7C85-DCAA-4E3E-9CF8-D8BB2106AF29}" type="slidenum">
              <a:rPr lang="zh-CN" altLang="en-US"/>
              <a:pPr eaLnBrk="1" hangingPunct="1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1">
            <a:extLst>
              <a:ext uri="{FF2B5EF4-FFF2-40B4-BE49-F238E27FC236}">
                <a16:creationId xmlns:a16="http://schemas.microsoft.com/office/drawing/2014/main" id="{E9BBC9C2-81E0-42D7-BA3E-0AC0D3D78D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备注占位符 2">
            <a:extLst>
              <a:ext uri="{FF2B5EF4-FFF2-40B4-BE49-F238E27FC236}">
                <a16:creationId xmlns:a16="http://schemas.microsoft.com/office/drawing/2014/main" id="{CFC626E0-EFA5-491C-AF2D-36358908EE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不断地寻找两个以上的文字之间的关系，包括水平线，肩胛节点，空隙和笔画连接；这些是把两个字变成一个</a:t>
            </a:r>
            <a:r>
              <a:rPr lang="en-US" altLang="zh-CN"/>
              <a:t>logo</a:t>
            </a:r>
            <a:r>
              <a:rPr lang="zh-CN" altLang="en-US"/>
              <a:t>的关键</a:t>
            </a:r>
          </a:p>
        </p:txBody>
      </p:sp>
      <p:sp>
        <p:nvSpPr>
          <p:cNvPr id="74756" name="灯片编号占位符 3">
            <a:extLst>
              <a:ext uri="{FF2B5EF4-FFF2-40B4-BE49-F238E27FC236}">
                <a16:creationId xmlns:a16="http://schemas.microsoft.com/office/drawing/2014/main" id="{A51812C8-4CBF-408C-93BE-6C2F3A91F0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2C733E5-9FC0-426C-9235-513C58E3A269}" type="slidenum">
              <a:rPr lang="zh-CN" altLang="en-US"/>
              <a:pPr eaLnBrk="1" hangingPunct="1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幻灯片图像占位符 1">
            <a:extLst>
              <a:ext uri="{FF2B5EF4-FFF2-40B4-BE49-F238E27FC236}">
                <a16:creationId xmlns:a16="http://schemas.microsoft.com/office/drawing/2014/main" id="{CA843FF7-2296-42C2-94DF-0E0982B907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备注占位符 2">
            <a:extLst>
              <a:ext uri="{FF2B5EF4-FFF2-40B4-BE49-F238E27FC236}">
                <a16:creationId xmlns:a16="http://schemas.microsoft.com/office/drawing/2014/main" id="{D11C4D9E-FAB4-4C00-A6FF-5423AC2675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变形金刚的中文字看起来是不是含有了变形金刚的形式感？图形标志和文字本身都是一种抽象，中文字作为象形表意文字本身就发源于图形。藏密两个字是中文，但看起来是不是象藏文？因为他吸纳了藏文里面的形式语言。</a:t>
            </a:r>
          </a:p>
        </p:txBody>
      </p:sp>
      <p:sp>
        <p:nvSpPr>
          <p:cNvPr id="75780" name="灯片编号占位符 3">
            <a:extLst>
              <a:ext uri="{FF2B5EF4-FFF2-40B4-BE49-F238E27FC236}">
                <a16:creationId xmlns:a16="http://schemas.microsoft.com/office/drawing/2014/main" id="{BC182EBC-DF3E-422C-850B-3B2AA839FA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5D3A3A2-3AF4-406D-A68A-0209CD444496}" type="slidenum">
              <a:rPr lang="zh-CN" altLang="en-US"/>
              <a:pPr eaLnBrk="1" hangingPunct="1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>
            <a:extLst>
              <a:ext uri="{FF2B5EF4-FFF2-40B4-BE49-F238E27FC236}">
                <a16:creationId xmlns:a16="http://schemas.microsoft.com/office/drawing/2014/main" id="{A2D8CE6A-DF10-4835-9090-5288900695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备注占位符 2">
            <a:extLst>
              <a:ext uri="{FF2B5EF4-FFF2-40B4-BE49-F238E27FC236}">
                <a16:creationId xmlns:a16="http://schemas.microsoft.com/office/drawing/2014/main" id="{DAFD9D84-2A9F-4F72-842E-20D8365E24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这两个最权威的英文字体网站非常棒，你可以输入自己要的字母，并可以放大显示，这样你的字母原型就有了！</a:t>
            </a:r>
          </a:p>
        </p:txBody>
      </p:sp>
      <p:sp>
        <p:nvSpPr>
          <p:cNvPr id="76804" name="灯片编号占位符 3">
            <a:extLst>
              <a:ext uri="{FF2B5EF4-FFF2-40B4-BE49-F238E27FC236}">
                <a16:creationId xmlns:a16="http://schemas.microsoft.com/office/drawing/2014/main" id="{3DDF728D-B142-409A-A72E-AF2436969D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3548E8E-7503-4ED5-B595-5FE14CE39A3F}" type="slidenum">
              <a:rPr lang="zh-CN" altLang="en-US"/>
              <a:pPr eaLnBrk="1" hangingPunct="1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021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幻灯片图像占位符 1">
            <a:extLst>
              <a:ext uri="{FF2B5EF4-FFF2-40B4-BE49-F238E27FC236}">
                <a16:creationId xmlns:a16="http://schemas.microsoft.com/office/drawing/2014/main" id="{6477DBEB-863D-4465-B15D-C203B61602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备注占位符 2">
            <a:extLst>
              <a:ext uri="{FF2B5EF4-FFF2-40B4-BE49-F238E27FC236}">
                <a16:creationId xmlns:a16="http://schemas.microsoft.com/office/drawing/2014/main" id="{C08748EA-D4F9-48AD-A178-E9DA50E4AD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828" name="灯片编号占位符 3">
            <a:extLst>
              <a:ext uri="{FF2B5EF4-FFF2-40B4-BE49-F238E27FC236}">
                <a16:creationId xmlns:a16="http://schemas.microsoft.com/office/drawing/2014/main" id="{E4895F54-40B8-4C2F-9E44-85A257764C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8FF00AC-008C-4CC9-9BB3-FE4B24CF1C65}" type="slidenum">
              <a:rPr lang="zh-CN" altLang="en-US"/>
              <a:pPr eaLnBrk="1" hangingPunct="1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幻灯片图像占位符 1">
            <a:extLst>
              <a:ext uri="{FF2B5EF4-FFF2-40B4-BE49-F238E27FC236}">
                <a16:creationId xmlns:a16="http://schemas.microsoft.com/office/drawing/2014/main" id="{706448ED-E994-4A81-A048-C8FFA5F7BA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备注占位符 2">
            <a:extLst>
              <a:ext uri="{FF2B5EF4-FFF2-40B4-BE49-F238E27FC236}">
                <a16:creationId xmlns:a16="http://schemas.microsoft.com/office/drawing/2014/main" id="{D908D9AA-B1EE-4B71-9FD7-20A39F664A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这里可以停一下让大家做色彩练习，举几个品牌名字让大家说出其标准色彩是什么</a:t>
            </a:r>
          </a:p>
        </p:txBody>
      </p:sp>
      <p:sp>
        <p:nvSpPr>
          <p:cNvPr id="78852" name="灯片编号占位符 3">
            <a:extLst>
              <a:ext uri="{FF2B5EF4-FFF2-40B4-BE49-F238E27FC236}">
                <a16:creationId xmlns:a16="http://schemas.microsoft.com/office/drawing/2014/main" id="{95AC6510-3168-4ED9-A816-6CBA3B9E58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9C87875-83D8-4F89-8C52-D2B82C53D04E}" type="slidenum">
              <a:rPr lang="zh-CN" altLang="en-US"/>
              <a:pPr eaLnBrk="1" hangingPunct="1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1">
            <a:extLst>
              <a:ext uri="{FF2B5EF4-FFF2-40B4-BE49-F238E27FC236}">
                <a16:creationId xmlns:a16="http://schemas.microsoft.com/office/drawing/2014/main" id="{5EFF9328-D386-4FBB-83D7-515ABCD6D1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备注占位符 2">
            <a:extLst>
              <a:ext uri="{FF2B5EF4-FFF2-40B4-BE49-F238E27FC236}">
                <a16:creationId xmlns:a16="http://schemas.microsoft.com/office/drawing/2014/main" id="{D0812AF5-64CC-4082-80E8-029580F2D3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回顾一下色彩的三元素，色相，明度，饱和度；回顾一下色彩调子，高长调是怎样的？底中调又如何？</a:t>
            </a:r>
          </a:p>
        </p:txBody>
      </p:sp>
      <p:sp>
        <p:nvSpPr>
          <p:cNvPr id="79876" name="灯片编号占位符 3">
            <a:extLst>
              <a:ext uri="{FF2B5EF4-FFF2-40B4-BE49-F238E27FC236}">
                <a16:creationId xmlns:a16="http://schemas.microsoft.com/office/drawing/2014/main" id="{AFEDA060-A346-4FD7-BB8B-EC6F0D8585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3DB7208-D3A5-4E22-9525-3A2B1F0E0B86}" type="slidenum">
              <a:rPr lang="zh-CN" altLang="en-US"/>
              <a:pPr eaLnBrk="1" hangingPunct="1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>
            <a:extLst>
              <a:ext uri="{FF2B5EF4-FFF2-40B4-BE49-F238E27FC236}">
                <a16:creationId xmlns:a16="http://schemas.microsoft.com/office/drawing/2014/main" id="{96D9CCE3-EA8B-402A-9C1F-1772B479BA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备注占位符 2">
            <a:extLst>
              <a:ext uri="{FF2B5EF4-FFF2-40B4-BE49-F238E27FC236}">
                <a16:creationId xmlns:a16="http://schemas.microsoft.com/office/drawing/2014/main" id="{C50B7271-926A-4FA7-8164-682C537DAB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VI</a:t>
            </a:r>
            <a:r>
              <a:rPr lang="zh-CN" altLang="en-US"/>
              <a:t>的制定不仅限于</a:t>
            </a:r>
            <a:r>
              <a:rPr lang="en-US" altLang="zh-CN"/>
              <a:t>logo</a:t>
            </a:r>
            <a:r>
              <a:rPr lang="zh-CN" altLang="en-US"/>
              <a:t>；它是对整店的视觉的规范。现在很多网店多模版多色调视觉形象非常混乱，总这样的店将在下一轮竞争中</a:t>
            </a:r>
          </a:p>
          <a:p>
            <a:r>
              <a:rPr lang="zh-CN" altLang="en-US"/>
              <a:t>逐渐失去优势</a:t>
            </a:r>
          </a:p>
        </p:txBody>
      </p:sp>
      <p:sp>
        <p:nvSpPr>
          <p:cNvPr id="80900" name="灯片编号占位符 3">
            <a:extLst>
              <a:ext uri="{FF2B5EF4-FFF2-40B4-BE49-F238E27FC236}">
                <a16:creationId xmlns:a16="http://schemas.microsoft.com/office/drawing/2014/main" id="{A932161B-07BE-49D6-B6E1-E013B34F98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339F4B9-6414-4E2A-8D78-8595B759318E}" type="slidenum">
              <a:rPr lang="zh-CN" altLang="en-US"/>
              <a:pPr eaLnBrk="1" hangingPunct="1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1">
            <a:extLst>
              <a:ext uri="{FF2B5EF4-FFF2-40B4-BE49-F238E27FC236}">
                <a16:creationId xmlns:a16="http://schemas.microsoft.com/office/drawing/2014/main" id="{264DD6AE-6358-42FA-ADB7-A5D775BC67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备注占位符 2">
            <a:extLst>
              <a:ext uri="{FF2B5EF4-FFF2-40B4-BE49-F238E27FC236}">
                <a16:creationId xmlns:a16="http://schemas.microsoft.com/office/drawing/2014/main" id="{356F2884-F994-4A1B-B144-E9F19EEA72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我们可以看到很多销售做得很出色的店都没注意到</a:t>
            </a:r>
            <a:r>
              <a:rPr lang="en-US" altLang="zh-CN"/>
              <a:t>logo</a:t>
            </a:r>
            <a:r>
              <a:rPr lang="zh-CN" altLang="en-US"/>
              <a:t>应用的规范性。而视觉规范化必将在下一轮的竞争力发挥力量</a:t>
            </a:r>
          </a:p>
        </p:txBody>
      </p:sp>
      <p:sp>
        <p:nvSpPr>
          <p:cNvPr id="81924" name="灯片编号占位符 3">
            <a:extLst>
              <a:ext uri="{FF2B5EF4-FFF2-40B4-BE49-F238E27FC236}">
                <a16:creationId xmlns:a16="http://schemas.microsoft.com/office/drawing/2014/main" id="{1A6C73A5-F393-4C91-9A13-B0EBF8B176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01F97CF-9336-4A7F-88F3-065BFB137E73}" type="slidenum">
              <a:rPr lang="zh-CN" altLang="en-US"/>
              <a:pPr eaLnBrk="1" hangingPunct="1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>
            <a:extLst>
              <a:ext uri="{FF2B5EF4-FFF2-40B4-BE49-F238E27FC236}">
                <a16:creationId xmlns:a16="http://schemas.microsoft.com/office/drawing/2014/main" id="{DDA77EE2-8CAD-4CD6-9870-6DD5DC2941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>
            <a:extLst>
              <a:ext uri="{FF2B5EF4-FFF2-40B4-BE49-F238E27FC236}">
                <a16:creationId xmlns:a16="http://schemas.microsoft.com/office/drawing/2014/main" id="{103D3C74-3AAC-482B-B12F-94B1ABC775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这个列表很多人都忽视了，这个位置是比较大的一个流量入口。尤其是对知名度比较高的品牌而言。</a:t>
            </a:r>
          </a:p>
        </p:txBody>
      </p:sp>
      <p:sp>
        <p:nvSpPr>
          <p:cNvPr id="58372" name="灯片编号占位符 3">
            <a:extLst>
              <a:ext uri="{FF2B5EF4-FFF2-40B4-BE49-F238E27FC236}">
                <a16:creationId xmlns:a16="http://schemas.microsoft.com/office/drawing/2014/main" id="{D85A4C77-ADA4-4FC1-B4B2-53E0A4E08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F6D5611-D0AB-4324-B40A-8D5A5AAE5421}" type="slidenum">
              <a:rPr lang="zh-CN" altLang="en-US"/>
              <a:pPr eaLnBrk="1" hangingPunct="1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>
            <a:extLst>
              <a:ext uri="{FF2B5EF4-FFF2-40B4-BE49-F238E27FC236}">
                <a16:creationId xmlns:a16="http://schemas.microsoft.com/office/drawing/2014/main" id="{05B2B595-A1CF-4CFA-836A-C2D27F8A4F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>
            <a:extLst>
              <a:ext uri="{FF2B5EF4-FFF2-40B4-BE49-F238E27FC236}">
                <a16:creationId xmlns:a16="http://schemas.microsoft.com/office/drawing/2014/main" id="{85F2DB42-0656-4040-9B98-7CF3FDA67B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常见的标志基本元素里面，中英文不一定要一同出现。但为了便于记忆和转播，建议不要把超过</a:t>
            </a:r>
            <a:r>
              <a:rPr lang="en-US" altLang="zh-CN"/>
              <a:t>3</a:t>
            </a:r>
            <a:r>
              <a:rPr lang="zh-CN" altLang="en-US"/>
              <a:t>个音节的英文作为主要元素，这样会大大降低传播速度。</a:t>
            </a:r>
          </a:p>
        </p:txBody>
      </p:sp>
      <p:sp>
        <p:nvSpPr>
          <p:cNvPr id="60420" name="灯片编号占位符 3">
            <a:extLst>
              <a:ext uri="{FF2B5EF4-FFF2-40B4-BE49-F238E27FC236}">
                <a16:creationId xmlns:a16="http://schemas.microsoft.com/office/drawing/2014/main" id="{2D81E837-C4CA-43B6-AA2A-16E00AEAB3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8AD850F-03E0-44A2-BE7F-65F2A0425245}" type="slidenum">
              <a:rPr lang="zh-CN" altLang="en-US"/>
              <a:pPr eaLnBrk="1" hangingPunct="1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>
            <a:extLst>
              <a:ext uri="{FF2B5EF4-FFF2-40B4-BE49-F238E27FC236}">
                <a16:creationId xmlns:a16="http://schemas.microsoft.com/office/drawing/2014/main" id="{A58EEC04-93BF-44B9-A520-DAC93F9D9C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备注占位符 2">
            <a:extLst>
              <a:ext uri="{FF2B5EF4-FFF2-40B4-BE49-F238E27FC236}">
                <a16:creationId xmlns:a16="http://schemas.microsoft.com/office/drawing/2014/main" id="{595B9620-D20E-4A2D-BDF7-074C9FFEC0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战略定位主要是指网店的经营策略。任何品牌都有不同的战略立足点。标志是经营策略的集中表达者。</a:t>
            </a:r>
          </a:p>
        </p:txBody>
      </p:sp>
      <p:sp>
        <p:nvSpPr>
          <p:cNvPr id="61444" name="灯片编号占位符 3">
            <a:extLst>
              <a:ext uri="{FF2B5EF4-FFF2-40B4-BE49-F238E27FC236}">
                <a16:creationId xmlns:a16="http://schemas.microsoft.com/office/drawing/2014/main" id="{8E5E9A18-519A-4FF3-8081-4597535F8A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AA9C8CA-9716-410D-8382-B77975FDE95D}" type="slidenum">
              <a:rPr lang="zh-CN" altLang="en-US"/>
              <a:pPr eaLnBrk="1" hangingPunct="1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>
            <a:extLst>
              <a:ext uri="{FF2B5EF4-FFF2-40B4-BE49-F238E27FC236}">
                <a16:creationId xmlns:a16="http://schemas.microsoft.com/office/drawing/2014/main" id="{F78FB867-1E3A-4DA2-952D-4721E1712E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>
            <a:extLst>
              <a:ext uri="{FF2B5EF4-FFF2-40B4-BE49-F238E27FC236}">
                <a16:creationId xmlns:a16="http://schemas.microsoft.com/office/drawing/2014/main" id="{99C07E3C-5BA2-4488-9F03-3D61087110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风格的确立是品牌鲜明化的路径。一个确定的风格往往会带给我们综合的感官认知。比如软硬、轻重、繁简、浓淡等等这些感官认知必须体现在</a:t>
            </a:r>
            <a:r>
              <a:rPr lang="en-US" altLang="zh-CN"/>
              <a:t>logo</a:t>
            </a:r>
            <a:r>
              <a:rPr lang="zh-CN" altLang="en-US"/>
              <a:t>的设计上。</a:t>
            </a:r>
          </a:p>
        </p:txBody>
      </p:sp>
      <p:sp>
        <p:nvSpPr>
          <p:cNvPr id="62468" name="灯片编号占位符 3">
            <a:extLst>
              <a:ext uri="{FF2B5EF4-FFF2-40B4-BE49-F238E27FC236}">
                <a16:creationId xmlns:a16="http://schemas.microsoft.com/office/drawing/2014/main" id="{E68515AB-F2D4-420C-9CA2-BD3D0B3884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C511D47-EAB7-4640-9554-1A06E4D4BE26}" type="slidenum">
              <a:rPr lang="zh-CN" altLang="en-US"/>
              <a:pPr eaLnBrk="1" hangingPunct="1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>
            <a:extLst>
              <a:ext uri="{FF2B5EF4-FFF2-40B4-BE49-F238E27FC236}">
                <a16:creationId xmlns:a16="http://schemas.microsoft.com/office/drawing/2014/main" id="{61A5753E-29DA-4FA4-9CEF-0174448F76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备注占位符 2">
            <a:extLst>
              <a:ext uri="{FF2B5EF4-FFF2-40B4-BE49-F238E27FC236}">
                <a16:creationId xmlns:a16="http://schemas.microsoft.com/office/drawing/2014/main" id="{68AD4A80-6372-489C-AE44-11B4DAE4B3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492" name="灯片编号占位符 3">
            <a:extLst>
              <a:ext uri="{FF2B5EF4-FFF2-40B4-BE49-F238E27FC236}">
                <a16:creationId xmlns:a16="http://schemas.microsoft.com/office/drawing/2014/main" id="{25FE96D0-E496-4E02-B532-3E2CE2DF05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CCB8229-81E7-4335-AE90-923D672EF04A}" type="slidenum">
              <a:rPr lang="zh-CN" altLang="en-US"/>
              <a:pPr eaLnBrk="1" hangingPunct="1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>
            <a:extLst>
              <a:ext uri="{FF2B5EF4-FFF2-40B4-BE49-F238E27FC236}">
                <a16:creationId xmlns:a16="http://schemas.microsoft.com/office/drawing/2014/main" id="{C0C98CEB-9B3B-4544-954F-E0C2F21A7F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>
            <a:extLst>
              <a:ext uri="{FF2B5EF4-FFF2-40B4-BE49-F238E27FC236}">
                <a16:creationId xmlns:a16="http://schemas.microsoft.com/office/drawing/2014/main" id="{96FC73C5-B3D4-4632-8C92-4D77183417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传统品牌</a:t>
            </a:r>
            <a:r>
              <a:rPr lang="en-US" altLang="zh-CN"/>
              <a:t>logo</a:t>
            </a:r>
            <a:r>
              <a:rPr lang="zh-CN" altLang="en-US"/>
              <a:t>的应用一定要遵循其</a:t>
            </a:r>
            <a:r>
              <a:rPr lang="en-US" altLang="zh-CN"/>
              <a:t>VI</a:t>
            </a:r>
            <a:r>
              <a:rPr lang="zh-CN" altLang="en-US"/>
              <a:t>规范，严谨随意乱改。在面积非常小、长宽比例与原标志完全冲突等的情况下，宁可直接使用品牌名字也不可乱改标志</a:t>
            </a:r>
          </a:p>
        </p:txBody>
      </p:sp>
      <p:sp>
        <p:nvSpPr>
          <p:cNvPr id="64516" name="灯片编号占位符 3">
            <a:extLst>
              <a:ext uri="{FF2B5EF4-FFF2-40B4-BE49-F238E27FC236}">
                <a16:creationId xmlns:a16="http://schemas.microsoft.com/office/drawing/2014/main" id="{721476FC-8E6A-4452-BC44-6717B0CC3A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3318459-1F59-4E3D-B062-FF4C935824D0}" type="slidenum">
              <a:rPr lang="zh-CN" altLang="en-US"/>
              <a:pPr eaLnBrk="1" hangingPunct="1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>
            <a:extLst>
              <a:ext uri="{FF2B5EF4-FFF2-40B4-BE49-F238E27FC236}">
                <a16:creationId xmlns:a16="http://schemas.microsoft.com/office/drawing/2014/main" id="{3DAD0B0D-BB3C-4C9B-99C3-6906230F6B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备注占位符 2">
            <a:extLst>
              <a:ext uri="{FF2B5EF4-FFF2-40B4-BE49-F238E27FC236}">
                <a16:creationId xmlns:a16="http://schemas.microsoft.com/office/drawing/2014/main" id="{603375FE-05E4-462B-A9AF-332D8A1E3F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这两个步骤六个维度可以形成网店</a:t>
            </a:r>
            <a:r>
              <a:rPr lang="en-US" altLang="zh-CN"/>
              <a:t>logo</a:t>
            </a:r>
            <a:r>
              <a:rPr lang="zh-CN" altLang="en-US"/>
              <a:t>策略表，在没有清晰策略表的情况下不应开始具体的设计</a:t>
            </a:r>
          </a:p>
        </p:txBody>
      </p:sp>
      <p:sp>
        <p:nvSpPr>
          <p:cNvPr id="65540" name="灯片编号占位符 3">
            <a:extLst>
              <a:ext uri="{FF2B5EF4-FFF2-40B4-BE49-F238E27FC236}">
                <a16:creationId xmlns:a16="http://schemas.microsoft.com/office/drawing/2014/main" id="{F11A8432-1F90-4F80-A7A0-81A049B4D2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882F60B-55AF-4021-B5C6-3B319A0D6C8B}" type="slidenum">
              <a:rPr lang="zh-CN" altLang="en-US"/>
              <a:pPr eaLnBrk="1" hangingPunct="1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11D658E-D5F0-4813-8486-12B72EA43465}"/>
              </a:ext>
            </a:extLst>
          </p:cNvPr>
          <p:cNvSpPr/>
          <p:nvPr userDrawn="1"/>
        </p:nvSpPr>
        <p:spPr>
          <a:xfrm>
            <a:off x="1882" y="1061"/>
            <a:ext cx="12186652" cy="684482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86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091" y="1005840"/>
            <a:ext cx="10378549" cy="5172554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331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2020/4/24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4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年度工作概述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F97B643-3D0A-4008-8D0A-4846C3CEB9DD}"/>
              </a:ext>
            </a:extLst>
          </p:cNvPr>
          <p:cNvSpPr/>
          <p:nvPr userDrawn="1"/>
        </p:nvSpPr>
        <p:spPr>
          <a:xfrm>
            <a:off x="1325217" y="291808"/>
            <a:ext cx="1524000" cy="457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5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2020/4/24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工作完成情况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4377B8A-C0AB-483D-B5D9-B168F369714F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2020/4/24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成功项目展示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CC9E05C-C36B-4898-985B-4E70251A99AD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2020/4/24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明年工作计划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53093D5-059C-4B24-9A58-533C1EDA6795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720" y="217198"/>
            <a:ext cx="10015367" cy="4417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210103"/>
            <a:ext cx="10780311" cy="5248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41266" y="739351"/>
            <a:ext cx="10745659" cy="4645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Pct val="80000"/>
              <a:buFont typeface="Wingdings" pitchFamily="2" charset="2"/>
              <a:buNone/>
              <a:defRPr b="0">
                <a:solidFill>
                  <a:srgbClr val="07836E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261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10529" y="765497"/>
            <a:ext cx="93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460" y="336858"/>
            <a:ext cx="9994862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962406"/>
            <a:ext cx="10514231" cy="521598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36" name="椭圆 35"/>
          <p:cNvSpPr/>
          <p:nvPr userDrawn="1"/>
        </p:nvSpPr>
        <p:spPr>
          <a:xfrm>
            <a:off x="9683093" y="-1481030"/>
            <a:ext cx="2271860" cy="2271860"/>
          </a:xfrm>
          <a:prstGeom prst="ellipse">
            <a:avLst/>
          </a:prstGeom>
          <a:noFill/>
          <a:ln w="19050">
            <a:solidFill>
              <a:srgbClr val="E545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0785936" y="-1142729"/>
            <a:ext cx="2271860" cy="2271860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 userDrawn="1"/>
        </p:nvGrpSpPr>
        <p:grpSpPr>
          <a:xfrm>
            <a:off x="11245213" y="864448"/>
            <a:ext cx="672834" cy="671094"/>
            <a:chOff x="11038546" y="1045334"/>
            <a:chExt cx="672834" cy="671094"/>
          </a:xfrm>
        </p:grpSpPr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11038546" y="1045334"/>
              <a:ext cx="672834" cy="67109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79"/>
            <p:cNvSpPr>
              <a:spLocks/>
            </p:cNvSpPr>
            <p:nvPr/>
          </p:nvSpPr>
          <p:spPr bwMode="auto">
            <a:xfrm>
              <a:off x="11125588" y="1135858"/>
              <a:ext cx="585792" cy="580570"/>
            </a:xfrm>
            <a:custGeom>
              <a:avLst/>
              <a:gdLst>
                <a:gd name="T0" fmla="*/ 22 w 309"/>
                <a:gd name="T1" fmla="*/ 146 h 306"/>
                <a:gd name="T2" fmla="*/ 25 w 309"/>
                <a:gd name="T3" fmla="*/ 139 h 306"/>
                <a:gd name="T4" fmla="*/ 17 w 309"/>
                <a:gd name="T5" fmla="*/ 131 h 306"/>
                <a:gd name="T6" fmla="*/ 18 w 309"/>
                <a:gd name="T7" fmla="*/ 111 h 306"/>
                <a:gd name="T8" fmla="*/ 22 w 309"/>
                <a:gd name="T9" fmla="*/ 81 h 306"/>
                <a:gd name="T10" fmla="*/ 57 w 309"/>
                <a:gd name="T11" fmla="*/ 29 h 306"/>
                <a:gd name="T12" fmla="*/ 121 w 309"/>
                <a:gd name="T13" fmla="*/ 0 h 306"/>
                <a:gd name="T14" fmla="*/ 167 w 309"/>
                <a:gd name="T15" fmla="*/ 11 h 306"/>
                <a:gd name="T16" fmla="*/ 220 w 309"/>
                <a:gd name="T17" fmla="*/ 38 h 306"/>
                <a:gd name="T18" fmla="*/ 309 w 309"/>
                <a:gd name="T19" fmla="*/ 128 h 306"/>
                <a:gd name="T20" fmla="*/ 309 w 309"/>
                <a:gd name="T21" fmla="*/ 129 h 306"/>
                <a:gd name="T22" fmla="*/ 132 w 309"/>
                <a:gd name="T23" fmla="*/ 306 h 306"/>
                <a:gd name="T24" fmla="*/ 95 w 309"/>
                <a:gd name="T25" fmla="*/ 303 h 306"/>
                <a:gd name="T26" fmla="*/ 10 w 309"/>
                <a:gd name="T27" fmla="*/ 217 h 306"/>
                <a:gd name="T28" fmla="*/ 12 w 309"/>
                <a:gd name="T29" fmla="*/ 215 h 306"/>
                <a:gd name="T30" fmla="*/ 0 w 309"/>
                <a:gd name="T31" fmla="*/ 204 h 306"/>
                <a:gd name="T32" fmla="*/ 1 w 309"/>
                <a:gd name="T33" fmla="*/ 189 h 306"/>
                <a:gd name="T34" fmla="*/ 13 w 309"/>
                <a:gd name="T35" fmla="*/ 200 h 306"/>
                <a:gd name="T36" fmla="*/ 13 w 309"/>
                <a:gd name="T37" fmla="*/ 186 h 306"/>
                <a:gd name="T38" fmla="*/ 0 w 309"/>
                <a:gd name="T39" fmla="*/ 173 h 306"/>
                <a:gd name="T40" fmla="*/ 1 w 309"/>
                <a:gd name="T41" fmla="*/ 157 h 306"/>
                <a:gd name="T42" fmla="*/ 10 w 309"/>
                <a:gd name="T43" fmla="*/ 152 h 306"/>
                <a:gd name="T44" fmla="*/ 12 w 309"/>
                <a:gd name="T45" fmla="*/ 150 h 306"/>
                <a:gd name="T46" fmla="*/ 16 w 309"/>
                <a:gd name="T47" fmla="*/ 139 h 306"/>
                <a:gd name="T48" fmla="*/ 22 w 309"/>
                <a:gd name="T49" fmla="*/ 14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9" h="306">
                  <a:moveTo>
                    <a:pt x="22" y="146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09" y="128"/>
                    <a:pt x="309" y="129"/>
                    <a:pt x="309" y="129"/>
                  </a:cubicBezTo>
                  <a:cubicBezTo>
                    <a:pt x="309" y="227"/>
                    <a:pt x="229" y="306"/>
                    <a:pt x="132" y="306"/>
                  </a:cubicBezTo>
                  <a:cubicBezTo>
                    <a:pt x="119" y="306"/>
                    <a:pt x="107" y="305"/>
                    <a:pt x="95" y="303"/>
                  </a:cubicBezTo>
                  <a:cubicBezTo>
                    <a:pt x="10" y="217"/>
                    <a:pt x="10" y="217"/>
                    <a:pt x="10" y="217"/>
                  </a:cubicBezTo>
                  <a:cubicBezTo>
                    <a:pt x="12" y="215"/>
                    <a:pt x="12" y="215"/>
                    <a:pt x="12" y="215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22" y="146"/>
                    <a:pt x="22" y="146"/>
                    <a:pt x="22" y="146"/>
                  </a:cubicBez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Oval 180"/>
            <p:cNvSpPr>
              <a:spLocks noChangeArrowheads="1"/>
            </p:cNvSpPr>
            <p:nvPr/>
          </p:nvSpPr>
          <p:spPr bwMode="auto">
            <a:xfrm>
              <a:off x="11231779" y="1213325"/>
              <a:ext cx="278534" cy="279405"/>
            </a:xfrm>
            <a:prstGeom prst="ellipse">
              <a:avLst/>
            </a:prstGeom>
            <a:solidFill>
              <a:srgbClr val="506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81"/>
            <p:cNvSpPr>
              <a:spLocks noEditPoints="1"/>
            </p:cNvSpPr>
            <p:nvPr/>
          </p:nvSpPr>
          <p:spPr bwMode="auto">
            <a:xfrm>
              <a:off x="11241354" y="1232475"/>
              <a:ext cx="263737" cy="242847"/>
            </a:xfrm>
            <a:custGeom>
              <a:avLst/>
              <a:gdLst>
                <a:gd name="T0" fmla="*/ 133 w 139"/>
                <a:gd name="T1" fmla="*/ 91 h 128"/>
                <a:gd name="T2" fmla="*/ 136 w 139"/>
                <a:gd name="T3" fmla="*/ 39 h 128"/>
                <a:gd name="T4" fmla="*/ 125 w 139"/>
                <a:gd name="T5" fmla="*/ 34 h 128"/>
                <a:gd name="T6" fmla="*/ 134 w 139"/>
                <a:gd name="T7" fmla="*/ 46 h 128"/>
                <a:gd name="T8" fmla="*/ 129 w 139"/>
                <a:gd name="T9" fmla="*/ 51 h 128"/>
                <a:gd name="T10" fmla="*/ 127 w 139"/>
                <a:gd name="T11" fmla="*/ 45 h 128"/>
                <a:gd name="T12" fmla="*/ 123 w 139"/>
                <a:gd name="T13" fmla="*/ 48 h 128"/>
                <a:gd name="T14" fmla="*/ 121 w 139"/>
                <a:gd name="T15" fmla="*/ 70 h 128"/>
                <a:gd name="T16" fmla="*/ 123 w 139"/>
                <a:gd name="T17" fmla="*/ 88 h 128"/>
                <a:gd name="T18" fmla="*/ 127 w 139"/>
                <a:gd name="T19" fmla="*/ 91 h 128"/>
                <a:gd name="T20" fmla="*/ 114 w 139"/>
                <a:gd name="T21" fmla="*/ 78 h 128"/>
                <a:gd name="T22" fmla="*/ 109 w 139"/>
                <a:gd name="T23" fmla="*/ 64 h 128"/>
                <a:gd name="T24" fmla="*/ 105 w 139"/>
                <a:gd name="T25" fmla="*/ 77 h 128"/>
                <a:gd name="T26" fmla="*/ 94 w 139"/>
                <a:gd name="T27" fmla="*/ 61 h 128"/>
                <a:gd name="T28" fmla="*/ 79 w 139"/>
                <a:gd name="T29" fmla="*/ 112 h 128"/>
                <a:gd name="T30" fmla="*/ 69 w 139"/>
                <a:gd name="T31" fmla="*/ 101 h 128"/>
                <a:gd name="T32" fmla="*/ 57 w 139"/>
                <a:gd name="T33" fmla="*/ 48 h 128"/>
                <a:gd name="T34" fmla="*/ 61 w 139"/>
                <a:gd name="T35" fmla="*/ 25 h 128"/>
                <a:gd name="T36" fmla="*/ 66 w 139"/>
                <a:gd name="T37" fmla="*/ 20 h 128"/>
                <a:gd name="T38" fmla="*/ 83 w 139"/>
                <a:gd name="T39" fmla="*/ 14 h 128"/>
                <a:gd name="T40" fmla="*/ 97 w 139"/>
                <a:gd name="T41" fmla="*/ 8 h 128"/>
                <a:gd name="T42" fmla="*/ 139 w 139"/>
                <a:gd name="T43" fmla="*/ 83 h 128"/>
                <a:gd name="T44" fmla="*/ 133 w 139"/>
                <a:gd name="T45" fmla="*/ 83 h 128"/>
                <a:gd name="T46" fmla="*/ 30 w 139"/>
                <a:gd name="T47" fmla="*/ 126 h 128"/>
                <a:gd name="T48" fmla="*/ 19 w 139"/>
                <a:gd name="T49" fmla="*/ 79 h 128"/>
                <a:gd name="T50" fmla="*/ 11 w 139"/>
                <a:gd name="T51" fmla="*/ 67 h 128"/>
                <a:gd name="T52" fmla="*/ 4 w 139"/>
                <a:gd name="T53" fmla="*/ 43 h 128"/>
                <a:gd name="T54" fmla="*/ 11 w 139"/>
                <a:gd name="T55" fmla="*/ 24 h 128"/>
                <a:gd name="T56" fmla="*/ 29 w 139"/>
                <a:gd name="T57" fmla="*/ 16 h 128"/>
                <a:gd name="T58" fmla="*/ 36 w 139"/>
                <a:gd name="T59" fmla="*/ 6 h 128"/>
                <a:gd name="T60" fmla="*/ 61 w 139"/>
                <a:gd name="T61" fmla="*/ 3 h 128"/>
                <a:gd name="T62" fmla="*/ 45 w 139"/>
                <a:gd name="T63" fmla="*/ 9 h 128"/>
                <a:gd name="T64" fmla="*/ 39 w 139"/>
                <a:gd name="T65" fmla="*/ 18 h 128"/>
                <a:gd name="T66" fmla="*/ 36 w 139"/>
                <a:gd name="T67" fmla="*/ 17 h 128"/>
                <a:gd name="T68" fmla="*/ 25 w 139"/>
                <a:gd name="T69" fmla="*/ 28 h 128"/>
                <a:gd name="T70" fmla="*/ 37 w 139"/>
                <a:gd name="T71" fmla="*/ 32 h 128"/>
                <a:gd name="T72" fmla="*/ 24 w 139"/>
                <a:gd name="T73" fmla="*/ 45 h 128"/>
                <a:gd name="T74" fmla="*/ 17 w 139"/>
                <a:gd name="T75" fmla="*/ 53 h 128"/>
                <a:gd name="T76" fmla="*/ 16 w 139"/>
                <a:gd name="T77" fmla="*/ 66 h 128"/>
                <a:gd name="T78" fmla="*/ 41 w 139"/>
                <a:gd name="T79" fmla="*/ 85 h 128"/>
                <a:gd name="T80" fmla="*/ 35 w 139"/>
                <a:gd name="T81" fmla="*/ 116 h 128"/>
                <a:gd name="T82" fmla="*/ 132 w 139"/>
                <a:gd name="T83" fmla="*/ 85 h 128"/>
                <a:gd name="T84" fmla="*/ 126 w 139"/>
                <a:gd name="T85" fmla="*/ 87 h 128"/>
                <a:gd name="T86" fmla="*/ 136 w 139"/>
                <a:gd name="T87" fmla="*/ 83 h 128"/>
                <a:gd name="T88" fmla="*/ 126 w 139"/>
                <a:gd name="T89" fmla="*/ 81 h 128"/>
                <a:gd name="T90" fmla="*/ 58 w 139"/>
                <a:gd name="T91" fmla="*/ 14 h 128"/>
                <a:gd name="T92" fmla="*/ 30 w 139"/>
                <a:gd name="T93" fmla="*/ 68 h 128"/>
                <a:gd name="T94" fmla="*/ 19 w 139"/>
                <a:gd name="T95" fmla="*/ 63 h 128"/>
                <a:gd name="T96" fmla="*/ 26 w 139"/>
                <a:gd name="T97" fmla="*/ 63 h 128"/>
                <a:gd name="T98" fmla="*/ 26 w 139"/>
                <a:gd name="T99" fmla="*/ 63 h 128"/>
                <a:gd name="T100" fmla="*/ 32 w 139"/>
                <a:gd name="T101" fmla="*/ 14 h 128"/>
                <a:gd name="T102" fmla="*/ 72 w 139"/>
                <a:gd name="T103" fmla="*/ 48 h 128"/>
                <a:gd name="T104" fmla="*/ 62 w 139"/>
                <a:gd name="T105" fmla="*/ 43 h 128"/>
                <a:gd name="T106" fmla="*/ 68 w 139"/>
                <a:gd name="T107" fmla="*/ 40 h 128"/>
                <a:gd name="T108" fmla="*/ 74 w 139"/>
                <a:gd name="T109" fmla="*/ 45 h 128"/>
                <a:gd name="T110" fmla="*/ 80 w 139"/>
                <a:gd name="T111" fmla="*/ 47 h 128"/>
                <a:gd name="T112" fmla="*/ 85 w 139"/>
                <a:gd name="T113" fmla="*/ 105 h 128"/>
                <a:gd name="T114" fmla="*/ 128 w 139"/>
                <a:gd name="T115" fmla="*/ 75 h 128"/>
                <a:gd name="T116" fmla="*/ 126 w 139"/>
                <a:gd name="T117" fmla="*/ 74 h 128"/>
                <a:gd name="T118" fmla="*/ 128 w 139"/>
                <a:gd name="T119" fmla="*/ 69 h 128"/>
                <a:gd name="T120" fmla="*/ 126 w 139"/>
                <a:gd name="T121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28">
                  <a:moveTo>
                    <a:pt x="131" y="94"/>
                  </a:moveTo>
                  <a:cubicBezTo>
                    <a:pt x="130" y="95"/>
                    <a:pt x="129" y="93"/>
                    <a:pt x="129" y="94"/>
                  </a:cubicBezTo>
                  <a:cubicBezTo>
                    <a:pt x="127" y="95"/>
                    <a:pt x="126" y="98"/>
                    <a:pt x="125" y="100"/>
                  </a:cubicBezTo>
                  <a:cubicBezTo>
                    <a:pt x="124" y="101"/>
                    <a:pt x="122" y="100"/>
                    <a:pt x="121" y="102"/>
                  </a:cubicBezTo>
                  <a:cubicBezTo>
                    <a:pt x="120" y="106"/>
                    <a:pt x="117" y="113"/>
                    <a:pt x="119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6" y="109"/>
                    <a:pt x="132" y="102"/>
                    <a:pt x="135" y="94"/>
                  </a:cubicBezTo>
                  <a:cubicBezTo>
                    <a:pt x="135" y="93"/>
                    <a:pt x="135" y="93"/>
                    <a:pt x="134" y="93"/>
                  </a:cubicBezTo>
                  <a:cubicBezTo>
                    <a:pt x="134" y="92"/>
                    <a:pt x="135" y="91"/>
                    <a:pt x="135" y="90"/>
                  </a:cubicBezTo>
                  <a:cubicBezTo>
                    <a:pt x="134" y="90"/>
                    <a:pt x="134" y="91"/>
                    <a:pt x="133" y="91"/>
                  </a:cubicBezTo>
                  <a:cubicBezTo>
                    <a:pt x="132" y="91"/>
                    <a:pt x="131" y="92"/>
                    <a:pt x="131" y="94"/>
                  </a:cubicBezTo>
                  <a:close/>
                  <a:moveTo>
                    <a:pt x="131" y="25"/>
                  </a:moveTo>
                  <a:cubicBezTo>
                    <a:pt x="133" y="28"/>
                    <a:pt x="134" y="31"/>
                    <a:pt x="135" y="34"/>
                  </a:cubicBezTo>
                  <a:cubicBezTo>
                    <a:pt x="135" y="34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4"/>
                  </a:cubicBezTo>
                  <a:cubicBezTo>
                    <a:pt x="134" y="34"/>
                    <a:pt x="134" y="34"/>
                    <a:pt x="135" y="35"/>
                  </a:cubicBezTo>
                  <a:cubicBezTo>
                    <a:pt x="135" y="35"/>
                    <a:pt x="135" y="36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8"/>
                    <a:pt x="136" y="38"/>
                    <a:pt x="136" y="39"/>
                  </a:cubicBezTo>
                  <a:cubicBezTo>
                    <a:pt x="136" y="40"/>
                    <a:pt x="136" y="40"/>
                    <a:pt x="135" y="40"/>
                  </a:cubicBezTo>
                  <a:cubicBezTo>
                    <a:pt x="134" y="39"/>
                    <a:pt x="134" y="39"/>
                    <a:pt x="134" y="38"/>
                  </a:cubicBezTo>
                  <a:cubicBezTo>
                    <a:pt x="134" y="38"/>
                    <a:pt x="131" y="35"/>
                    <a:pt x="131" y="34"/>
                  </a:cubicBezTo>
                  <a:cubicBezTo>
                    <a:pt x="131" y="32"/>
                    <a:pt x="132" y="33"/>
                    <a:pt x="131" y="32"/>
                  </a:cubicBezTo>
                  <a:cubicBezTo>
                    <a:pt x="131" y="30"/>
                    <a:pt x="130" y="30"/>
                    <a:pt x="129" y="30"/>
                  </a:cubicBezTo>
                  <a:cubicBezTo>
                    <a:pt x="129" y="30"/>
                    <a:pt x="129" y="31"/>
                    <a:pt x="129" y="31"/>
                  </a:cubicBezTo>
                  <a:cubicBezTo>
                    <a:pt x="127" y="32"/>
                    <a:pt x="126" y="30"/>
                    <a:pt x="124" y="30"/>
                  </a:cubicBezTo>
                  <a:cubicBezTo>
                    <a:pt x="124" y="31"/>
                    <a:pt x="124" y="31"/>
                    <a:pt x="124" y="32"/>
                  </a:cubicBezTo>
                  <a:cubicBezTo>
                    <a:pt x="124" y="32"/>
                    <a:pt x="124" y="33"/>
                    <a:pt x="124" y="33"/>
                  </a:cubicBezTo>
                  <a:cubicBezTo>
                    <a:pt x="124" y="34"/>
                    <a:pt x="125" y="34"/>
                    <a:pt x="125" y="34"/>
                  </a:cubicBezTo>
                  <a:cubicBezTo>
                    <a:pt x="126" y="34"/>
                    <a:pt x="126" y="34"/>
                    <a:pt x="127" y="35"/>
                  </a:cubicBezTo>
                  <a:cubicBezTo>
                    <a:pt x="127" y="35"/>
                    <a:pt x="127" y="35"/>
                    <a:pt x="128" y="35"/>
                  </a:cubicBezTo>
                  <a:cubicBezTo>
                    <a:pt x="130" y="37"/>
                    <a:pt x="131" y="40"/>
                    <a:pt x="132" y="43"/>
                  </a:cubicBezTo>
                  <a:cubicBezTo>
                    <a:pt x="132" y="44"/>
                    <a:pt x="133" y="44"/>
                    <a:pt x="133" y="44"/>
                  </a:cubicBezTo>
                  <a:cubicBezTo>
                    <a:pt x="133" y="45"/>
                    <a:pt x="132" y="44"/>
                    <a:pt x="132" y="44"/>
                  </a:cubicBezTo>
                  <a:cubicBezTo>
                    <a:pt x="131" y="44"/>
                    <a:pt x="131" y="45"/>
                    <a:pt x="132" y="46"/>
                  </a:cubicBezTo>
                  <a:cubicBezTo>
                    <a:pt x="132" y="46"/>
                    <a:pt x="133" y="46"/>
                    <a:pt x="133" y="46"/>
                  </a:cubicBezTo>
                  <a:cubicBezTo>
                    <a:pt x="133" y="46"/>
                    <a:pt x="132" y="43"/>
                    <a:pt x="134" y="45"/>
                  </a:cubicBezTo>
                  <a:cubicBezTo>
                    <a:pt x="134" y="45"/>
                    <a:pt x="134" y="45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5" y="46"/>
                    <a:pt x="135" y="47"/>
                  </a:cubicBezTo>
                  <a:cubicBezTo>
                    <a:pt x="135" y="48"/>
                    <a:pt x="134" y="48"/>
                    <a:pt x="134" y="49"/>
                  </a:cubicBezTo>
                  <a:cubicBezTo>
                    <a:pt x="134" y="50"/>
                    <a:pt x="134" y="51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2" y="53"/>
                    <a:pt x="131" y="53"/>
                    <a:pt x="131" y="54"/>
                  </a:cubicBezTo>
                  <a:cubicBezTo>
                    <a:pt x="131" y="54"/>
                    <a:pt x="131" y="55"/>
                    <a:pt x="131" y="55"/>
                  </a:cubicBezTo>
                  <a:cubicBezTo>
                    <a:pt x="131" y="55"/>
                    <a:pt x="131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29" y="54"/>
                    <a:pt x="129" y="52"/>
                    <a:pt x="129" y="51"/>
                  </a:cubicBezTo>
                  <a:cubicBezTo>
                    <a:pt x="130" y="51"/>
                    <a:pt x="131" y="51"/>
                    <a:pt x="131" y="51"/>
                  </a:cubicBezTo>
                  <a:cubicBezTo>
                    <a:pt x="132" y="51"/>
                    <a:pt x="132" y="51"/>
                    <a:pt x="132" y="50"/>
                  </a:cubicBezTo>
                  <a:cubicBezTo>
                    <a:pt x="132" y="50"/>
                    <a:pt x="133" y="50"/>
                    <a:pt x="133" y="50"/>
                  </a:cubicBezTo>
                  <a:cubicBezTo>
                    <a:pt x="133" y="49"/>
                    <a:pt x="133" y="48"/>
                    <a:pt x="132" y="47"/>
                  </a:cubicBezTo>
                  <a:cubicBezTo>
                    <a:pt x="132" y="46"/>
                    <a:pt x="131" y="46"/>
                    <a:pt x="131" y="45"/>
                  </a:cubicBezTo>
                  <a:cubicBezTo>
                    <a:pt x="131" y="44"/>
                    <a:pt x="131" y="43"/>
                    <a:pt x="131" y="43"/>
                  </a:cubicBezTo>
                  <a:cubicBezTo>
                    <a:pt x="131" y="41"/>
                    <a:pt x="130" y="40"/>
                    <a:pt x="129" y="39"/>
                  </a:cubicBezTo>
                  <a:cubicBezTo>
                    <a:pt x="128" y="39"/>
                    <a:pt x="129" y="41"/>
                    <a:pt x="129" y="42"/>
                  </a:cubicBezTo>
                  <a:cubicBezTo>
                    <a:pt x="129" y="43"/>
                    <a:pt x="129" y="44"/>
                    <a:pt x="128" y="45"/>
                  </a:cubicBezTo>
                  <a:cubicBezTo>
                    <a:pt x="128" y="45"/>
                    <a:pt x="127" y="44"/>
                    <a:pt x="127" y="45"/>
                  </a:cubicBezTo>
                  <a:cubicBezTo>
                    <a:pt x="127" y="46"/>
                    <a:pt x="127" y="47"/>
                    <a:pt x="127" y="48"/>
                  </a:cubicBezTo>
                  <a:cubicBezTo>
                    <a:pt x="127" y="48"/>
                    <a:pt x="127" y="48"/>
                    <a:pt x="128" y="49"/>
                  </a:cubicBezTo>
                  <a:cubicBezTo>
                    <a:pt x="129" y="50"/>
                    <a:pt x="129" y="50"/>
                    <a:pt x="129" y="52"/>
                  </a:cubicBezTo>
                  <a:cubicBezTo>
                    <a:pt x="129" y="53"/>
                    <a:pt x="127" y="52"/>
                    <a:pt x="127" y="52"/>
                  </a:cubicBezTo>
                  <a:cubicBezTo>
                    <a:pt x="125" y="48"/>
                    <a:pt x="126" y="50"/>
                    <a:pt x="125" y="47"/>
                  </a:cubicBezTo>
                  <a:cubicBezTo>
                    <a:pt x="125" y="47"/>
                    <a:pt x="124" y="48"/>
                    <a:pt x="124" y="48"/>
                  </a:cubicBezTo>
                  <a:cubicBezTo>
                    <a:pt x="123" y="47"/>
                    <a:pt x="124" y="47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6"/>
                    <a:pt x="122" y="46"/>
                    <a:pt x="122" y="47"/>
                  </a:cubicBezTo>
                  <a:cubicBezTo>
                    <a:pt x="122" y="47"/>
                    <a:pt x="123" y="48"/>
                    <a:pt x="123" y="48"/>
                  </a:cubicBezTo>
                  <a:cubicBezTo>
                    <a:pt x="125" y="49"/>
                    <a:pt x="124" y="48"/>
                    <a:pt x="124" y="51"/>
                  </a:cubicBezTo>
                  <a:cubicBezTo>
                    <a:pt x="124" y="53"/>
                    <a:pt x="125" y="55"/>
                    <a:pt x="126" y="57"/>
                  </a:cubicBezTo>
                  <a:cubicBezTo>
                    <a:pt x="126" y="57"/>
                    <a:pt x="126" y="58"/>
                    <a:pt x="126" y="58"/>
                  </a:cubicBezTo>
                  <a:cubicBezTo>
                    <a:pt x="126" y="59"/>
                    <a:pt x="125" y="61"/>
                    <a:pt x="124" y="62"/>
                  </a:cubicBezTo>
                  <a:cubicBezTo>
                    <a:pt x="123" y="63"/>
                    <a:pt x="123" y="63"/>
                    <a:pt x="122" y="64"/>
                  </a:cubicBezTo>
                  <a:cubicBezTo>
                    <a:pt x="121" y="64"/>
                    <a:pt x="121" y="63"/>
                    <a:pt x="121" y="63"/>
                  </a:cubicBezTo>
                  <a:cubicBezTo>
                    <a:pt x="120" y="63"/>
                    <a:pt x="119" y="63"/>
                    <a:pt x="119" y="64"/>
                  </a:cubicBezTo>
                  <a:cubicBezTo>
                    <a:pt x="119" y="65"/>
                    <a:pt x="119" y="65"/>
                    <a:pt x="119" y="66"/>
                  </a:cubicBezTo>
                  <a:cubicBezTo>
                    <a:pt x="120" y="67"/>
                    <a:pt x="120" y="67"/>
                    <a:pt x="121" y="67"/>
                  </a:cubicBezTo>
                  <a:cubicBezTo>
                    <a:pt x="121" y="68"/>
                    <a:pt x="121" y="69"/>
                    <a:pt x="121" y="70"/>
                  </a:cubicBezTo>
                  <a:cubicBezTo>
                    <a:pt x="121" y="71"/>
                    <a:pt x="121" y="71"/>
                    <a:pt x="121" y="72"/>
                  </a:cubicBezTo>
                  <a:cubicBezTo>
                    <a:pt x="121" y="73"/>
                    <a:pt x="120" y="74"/>
                    <a:pt x="120" y="74"/>
                  </a:cubicBezTo>
                  <a:cubicBezTo>
                    <a:pt x="119" y="75"/>
                    <a:pt x="119" y="75"/>
                    <a:pt x="118" y="74"/>
                  </a:cubicBezTo>
                  <a:cubicBezTo>
                    <a:pt x="118" y="74"/>
                    <a:pt x="117" y="71"/>
                    <a:pt x="116" y="71"/>
                  </a:cubicBezTo>
                  <a:cubicBezTo>
                    <a:pt x="115" y="71"/>
                    <a:pt x="116" y="73"/>
                    <a:pt x="116" y="74"/>
                  </a:cubicBezTo>
                  <a:cubicBezTo>
                    <a:pt x="117" y="75"/>
                    <a:pt x="118" y="76"/>
                    <a:pt x="118" y="77"/>
                  </a:cubicBezTo>
                  <a:cubicBezTo>
                    <a:pt x="118" y="77"/>
                    <a:pt x="118" y="78"/>
                    <a:pt x="118" y="79"/>
                  </a:cubicBezTo>
                  <a:cubicBezTo>
                    <a:pt x="118" y="80"/>
                    <a:pt x="118" y="82"/>
                    <a:pt x="118" y="83"/>
                  </a:cubicBezTo>
                  <a:cubicBezTo>
                    <a:pt x="118" y="85"/>
                    <a:pt x="119" y="86"/>
                    <a:pt x="119" y="88"/>
                  </a:cubicBezTo>
                  <a:cubicBezTo>
                    <a:pt x="119" y="90"/>
                    <a:pt x="122" y="88"/>
                    <a:pt x="123" y="88"/>
                  </a:cubicBezTo>
                  <a:cubicBezTo>
                    <a:pt x="123" y="89"/>
                    <a:pt x="123" y="90"/>
                    <a:pt x="124" y="90"/>
                  </a:cubicBezTo>
                  <a:cubicBezTo>
                    <a:pt x="125" y="90"/>
                    <a:pt x="126" y="89"/>
                    <a:pt x="127" y="89"/>
                  </a:cubicBezTo>
                  <a:cubicBezTo>
                    <a:pt x="127" y="89"/>
                    <a:pt x="127" y="90"/>
                    <a:pt x="128" y="90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9" y="90"/>
                    <a:pt x="129" y="89"/>
                    <a:pt x="129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1" y="89"/>
                    <a:pt x="131" y="90"/>
                  </a:cubicBezTo>
                  <a:cubicBezTo>
                    <a:pt x="130" y="90"/>
                    <a:pt x="128" y="91"/>
                    <a:pt x="128" y="91"/>
                  </a:cubicBezTo>
                  <a:cubicBezTo>
                    <a:pt x="128" y="92"/>
                    <a:pt x="128" y="91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6" y="91"/>
                    <a:pt x="127" y="92"/>
                    <a:pt x="127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5" y="92"/>
                    <a:pt x="125" y="91"/>
                    <a:pt x="125" y="91"/>
                  </a:cubicBezTo>
                  <a:cubicBezTo>
                    <a:pt x="125" y="91"/>
                    <a:pt x="124" y="91"/>
                    <a:pt x="124" y="91"/>
                  </a:cubicBezTo>
                  <a:cubicBezTo>
                    <a:pt x="122" y="91"/>
                    <a:pt x="121" y="91"/>
                    <a:pt x="119" y="90"/>
                  </a:cubicBezTo>
                  <a:cubicBezTo>
                    <a:pt x="118" y="90"/>
                    <a:pt x="118" y="89"/>
                    <a:pt x="117" y="88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6" y="84"/>
                    <a:pt x="115" y="82"/>
                    <a:pt x="114" y="79"/>
                  </a:cubicBezTo>
                  <a:cubicBezTo>
                    <a:pt x="114" y="79"/>
                    <a:pt x="113" y="78"/>
                    <a:pt x="114" y="78"/>
                  </a:cubicBezTo>
                  <a:cubicBezTo>
                    <a:pt x="114" y="77"/>
                    <a:pt x="114" y="78"/>
                    <a:pt x="114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8"/>
                    <a:pt x="116" y="80"/>
                    <a:pt x="116" y="79"/>
                  </a:cubicBezTo>
                  <a:cubicBezTo>
                    <a:pt x="117" y="76"/>
                    <a:pt x="116" y="78"/>
                    <a:pt x="115" y="76"/>
                  </a:cubicBezTo>
                  <a:cubicBezTo>
                    <a:pt x="115" y="73"/>
                    <a:pt x="115" y="70"/>
                    <a:pt x="114" y="68"/>
                  </a:cubicBezTo>
                  <a:cubicBezTo>
                    <a:pt x="114" y="67"/>
                    <a:pt x="113" y="69"/>
                    <a:pt x="112" y="68"/>
                  </a:cubicBezTo>
                  <a:cubicBezTo>
                    <a:pt x="112" y="68"/>
                    <a:pt x="112" y="67"/>
                    <a:pt x="112" y="66"/>
                  </a:cubicBezTo>
                  <a:cubicBezTo>
                    <a:pt x="112" y="65"/>
                    <a:pt x="112" y="65"/>
                    <a:pt x="112" y="64"/>
                  </a:cubicBezTo>
                  <a:cubicBezTo>
                    <a:pt x="112" y="64"/>
                    <a:pt x="111" y="62"/>
                    <a:pt x="111" y="62"/>
                  </a:cubicBezTo>
                  <a:cubicBezTo>
                    <a:pt x="110" y="62"/>
                    <a:pt x="109" y="62"/>
                    <a:pt x="109" y="62"/>
                  </a:cubicBezTo>
                  <a:cubicBezTo>
                    <a:pt x="109" y="63"/>
                    <a:pt x="109" y="64"/>
                    <a:pt x="109" y="64"/>
                  </a:cubicBezTo>
                  <a:cubicBezTo>
                    <a:pt x="109" y="65"/>
                    <a:pt x="108" y="64"/>
                    <a:pt x="108" y="65"/>
                  </a:cubicBezTo>
                  <a:cubicBezTo>
                    <a:pt x="108" y="65"/>
                    <a:pt x="108" y="66"/>
                    <a:pt x="108" y="66"/>
                  </a:cubicBezTo>
                  <a:cubicBezTo>
                    <a:pt x="108" y="66"/>
                    <a:pt x="107" y="66"/>
                    <a:pt x="107" y="66"/>
                  </a:cubicBezTo>
                  <a:cubicBezTo>
                    <a:pt x="107" y="66"/>
                    <a:pt x="107" y="67"/>
                    <a:pt x="106" y="68"/>
                  </a:cubicBezTo>
                  <a:cubicBezTo>
                    <a:pt x="106" y="68"/>
                    <a:pt x="106" y="68"/>
                    <a:pt x="105" y="68"/>
                  </a:cubicBezTo>
                  <a:cubicBezTo>
                    <a:pt x="105" y="69"/>
                    <a:pt x="105" y="70"/>
                    <a:pt x="105" y="72"/>
                  </a:cubicBezTo>
                  <a:cubicBezTo>
                    <a:pt x="105" y="72"/>
                    <a:pt x="105" y="73"/>
                    <a:pt x="105" y="73"/>
                  </a:cubicBezTo>
                  <a:cubicBezTo>
                    <a:pt x="106" y="74"/>
                    <a:pt x="106" y="74"/>
                    <a:pt x="106" y="76"/>
                  </a:cubicBezTo>
                  <a:cubicBezTo>
                    <a:pt x="106" y="76"/>
                    <a:pt x="107" y="77"/>
                    <a:pt x="106" y="77"/>
                  </a:cubicBezTo>
                  <a:cubicBezTo>
                    <a:pt x="106" y="78"/>
                    <a:pt x="105" y="78"/>
                    <a:pt x="105" y="77"/>
                  </a:cubicBezTo>
                  <a:cubicBezTo>
                    <a:pt x="105" y="77"/>
                    <a:pt x="105" y="75"/>
                    <a:pt x="105" y="75"/>
                  </a:cubicBezTo>
                  <a:cubicBezTo>
                    <a:pt x="105" y="74"/>
                    <a:pt x="104" y="76"/>
                    <a:pt x="104" y="76"/>
                  </a:cubicBezTo>
                  <a:cubicBezTo>
                    <a:pt x="103" y="76"/>
                    <a:pt x="103" y="74"/>
                    <a:pt x="103" y="73"/>
                  </a:cubicBezTo>
                  <a:cubicBezTo>
                    <a:pt x="102" y="69"/>
                    <a:pt x="101" y="66"/>
                    <a:pt x="100" y="63"/>
                  </a:cubicBezTo>
                  <a:cubicBezTo>
                    <a:pt x="100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2"/>
                    <a:pt x="99" y="61"/>
                  </a:cubicBezTo>
                  <a:cubicBezTo>
                    <a:pt x="98" y="60"/>
                    <a:pt x="98" y="59"/>
                    <a:pt x="97" y="58"/>
                  </a:cubicBezTo>
                  <a:cubicBezTo>
                    <a:pt x="96" y="58"/>
                    <a:pt x="94" y="58"/>
                    <a:pt x="92" y="58"/>
                  </a:cubicBezTo>
                  <a:cubicBezTo>
                    <a:pt x="92" y="59"/>
                    <a:pt x="94" y="59"/>
                    <a:pt x="94" y="61"/>
                  </a:cubicBezTo>
                  <a:cubicBezTo>
                    <a:pt x="94" y="65"/>
                    <a:pt x="91" y="67"/>
                    <a:pt x="90" y="69"/>
                  </a:cubicBezTo>
                  <a:cubicBezTo>
                    <a:pt x="89" y="71"/>
                    <a:pt x="86" y="69"/>
                    <a:pt x="85" y="72"/>
                  </a:cubicBezTo>
                  <a:cubicBezTo>
                    <a:pt x="85" y="75"/>
                    <a:pt x="89" y="70"/>
                    <a:pt x="90" y="72"/>
                  </a:cubicBezTo>
                  <a:cubicBezTo>
                    <a:pt x="91" y="81"/>
                    <a:pt x="83" y="84"/>
                    <a:pt x="83" y="90"/>
                  </a:cubicBezTo>
                  <a:cubicBezTo>
                    <a:pt x="83" y="91"/>
                    <a:pt x="83" y="92"/>
                    <a:pt x="83" y="93"/>
                  </a:cubicBezTo>
                  <a:cubicBezTo>
                    <a:pt x="83" y="95"/>
                    <a:pt x="84" y="94"/>
                    <a:pt x="84" y="96"/>
                  </a:cubicBezTo>
                  <a:cubicBezTo>
                    <a:pt x="84" y="97"/>
                    <a:pt x="84" y="97"/>
                    <a:pt x="84" y="98"/>
                  </a:cubicBezTo>
                  <a:cubicBezTo>
                    <a:pt x="84" y="101"/>
                    <a:pt x="81" y="103"/>
                    <a:pt x="81" y="105"/>
                  </a:cubicBezTo>
                  <a:cubicBezTo>
                    <a:pt x="80" y="106"/>
                    <a:pt x="81" y="107"/>
                    <a:pt x="81" y="109"/>
                  </a:cubicBezTo>
                  <a:cubicBezTo>
                    <a:pt x="81" y="112"/>
                    <a:pt x="80" y="109"/>
                    <a:pt x="79" y="112"/>
                  </a:cubicBezTo>
                  <a:cubicBezTo>
                    <a:pt x="79" y="112"/>
                    <a:pt x="79" y="116"/>
                    <a:pt x="79" y="116"/>
                  </a:cubicBezTo>
                  <a:cubicBezTo>
                    <a:pt x="78" y="116"/>
                    <a:pt x="78" y="117"/>
                    <a:pt x="78" y="117"/>
                  </a:cubicBezTo>
                  <a:cubicBezTo>
                    <a:pt x="78" y="117"/>
                    <a:pt x="78" y="118"/>
                    <a:pt x="78" y="11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7" y="120"/>
                    <a:pt x="76" y="121"/>
                    <a:pt x="75" y="121"/>
                  </a:cubicBezTo>
                  <a:cubicBezTo>
                    <a:pt x="74" y="121"/>
                    <a:pt x="72" y="122"/>
                    <a:pt x="72" y="121"/>
                  </a:cubicBezTo>
                  <a:cubicBezTo>
                    <a:pt x="70" y="117"/>
                    <a:pt x="70" y="112"/>
                    <a:pt x="70" y="108"/>
                  </a:cubicBezTo>
                  <a:cubicBezTo>
                    <a:pt x="69" y="105"/>
                    <a:pt x="68" y="104"/>
                    <a:pt x="68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8" y="101"/>
                    <a:pt x="69" y="101"/>
                    <a:pt x="69" y="101"/>
                  </a:cubicBezTo>
                  <a:cubicBezTo>
                    <a:pt x="69" y="95"/>
                    <a:pt x="68" y="90"/>
                    <a:pt x="67" y="85"/>
                  </a:cubicBezTo>
                  <a:cubicBezTo>
                    <a:pt x="67" y="84"/>
                    <a:pt x="67" y="85"/>
                    <a:pt x="67" y="85"/>
                  </a:cubicBezTo>
                  <a:cubicBezTo>
                    <a:pt x="67" y="85"/>
                    <a:pt x="67" y="85"/>
                    <a:pt x="67" y="84"/>
                  </a:cubicBezTo>
                  <a:cubicBezTo>
                    <a:pt x="67" y="82"/>
                    <a:pt x="68" y="79"/>
                    <a:pt x="67" y="79"/>
                  </a:cubicBezTo>
                  <a:cubicBezTo>
                    <a:pt x="63" y="77"/>
                    <a:pt x="65" y="76"/>
                    <a:pt x="63" y="77"/>
                  </a:cubicBezTo>
                  <a:cubicBezTo>
                    <a:pt x="61" y="78"/>
                    <a:pt x="61" y="79"/>
                    <a:pt x="58" y="78"/>
                  </a:cubicBezTo>
                  <a:cubicBezTo>
                    <a:pt x="53" y="78"/>
                    <a:pt x="55" y="73"/>
                    <a:pt x="53" y="71"/>
                  </a:cubicBezTo>
                  <a:cubicBezTo>
                    <a:pt x="52" y="71"/>
                    <a:pt x="53" y="69"/>
                    <a:pt x="53" y="68"/>
                  </a:cubicBezTo>
                  <a:cubicBezTo>
                    <a:pt x="52" y="65"/>
                    <a:pt x="52" y="60"/>
                    <a:pt x="54" y="58"/>
                  </a:cubicBezTo>
                  <a:cubicBezTo>
                    <a:pt x="56" y="56"/>
                    <a:pt x="56" y="50"/>
                    <a:pt x="57" y="48"/>
                  </a:cubicBezTo>
                  <a:cubicBezTo>
                    <a:pt x="57" y="47"/>
                    <a:pt x="59" y="47"/>
                    <a:pt x="59" y="46"/>
                  </a:cubicBezTo>
                  <a:cubicBezTo>
                    <a:pt x="59" y="44"/>
                    <a:pt x="58" y="46"/>
                    <a:pt x="57" y="44"/>
                  </a:cubicBezTo>
                  <a:cubicBezTo>
                    <a:pt x="57" y="42"/>
                    <a:pt x="58" y="39"/>
                    <a:pt x="58" y="37"/>
                  </a:cubicBezTo>
                  <a:cubicBezTo>
                    <a:pt x="58" y="36"/>
                    <a:pt x="59" y="36"/>
                    <a:pt x="59" y="36"/>
                  </a:cubicBezTo>
                  <a:cubicBezTo>
                    <a:pt x="59" y="36"/>
                    <a:pt x="60" y="37"/>
                    <a:pt x="61" y="36"/>
                  </a:cubicBezTo>
                  <a:cubicBezTo>
                    <a:pt x="62" y="35"/>
                    <a:pt x="61" y="33"/>
                    <a:pt x="61" y="31"/>
                  </a:cubicBezTo>
                  <a:cubicBezTo>
                    <a:pt x="61" y="30"/>
                    <a:pt x="60" y="31"/>
                    <a:pt x="61" y="30"/>
                  </a:cubicBezTo>
                  <a:cubicBezTo>
                    <a:pt x="61" y="29"/>
                    <a:pt x="61" y="28"/>
                    <a:pt x="62" y="27"/>
                  </a:cubicBezTo>
                  <a:cubicBezTo>
                    <a:pt x="62" y="26"/>
                    <a:pt x="62" y="26"/>
                    <a:pt x="62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1" y="28"/>
                    <a:pt x="60" y="2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29"/>
                    <a:pt x="58" y="29"/>
                    <a:pt x="58" y="29"/>
                  </a:cubicBezTo>
                  <a:cubicBezTo>
                    <a:pt x="58" y="27"/>
                    <a:pt x="59" y="26"/>
                    <a:pt x="59" y="25"/>
                  </a:cubicBezTo>
                  <a:cubicBezTo>
                    <a:pt x="60" y="24"/>
                    <a:pt x="60" y="25"/>
                    <a:pt x="61" y="24"/>
                  </a:cubicBezTo>
                  <a:cubicBezTo>
                    <a:pt x="61" y="24"/>
                    <a:pt x="61" y="23"/>
                    <a:pt x="61" y="23"/>
                  </a:cubicBezTo>
                  <a:cubicBezTo>
                    <a:pt x="61" y="22"/>
                    <a:pt x="62" y="21"/>
                    <a:pt x="62" y="22"/>
                  </a:cubicBezTo>
                  <a:cubicBezTo>
                    <a:pt x="63" y="24"/>
                    <a:pt x="63" y="27"/>
                    <a:pt x="65" y="28"/>
                  </a:cubicBezTo>
                  <a:cubicBezTo>
                    <a:pt x="69" y="31"/>
                    <a:pt x="66" y="22"/>
                    <a:pt x="66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6" y="17"/>
                    <a:pt x="66" y="17"/>
                    <a:pt x="67" y="16"/>
                  </a:cubicBezTo>
                  <a:cubicBezTo>
                    <a:pt x="67" y="16"/>
                    <a:pt x="68" y="17"/>
                    <a:pt x="68" y="17"/>
                  </a:cubicBezTo>
                  <a:cubicBezTo>
                    <a:pt x="69" y="15"/>
                    <a:pt x="71" y="10"/>
                    <a:pt x="73" y="10"/>
                  </a:cubicBezTo>
                  <a:cubicBezTo>
                    <a:pt x="73" y="10"/>
                    <a:pt x="74" y="10"/>
                    <a:pt x="74" y="10"/>
                  </a:cubicBezTo>
                  <a:cubicBezTo>
                    <a:pt x="76" y="10"/>
                    <a:pt x="76" y="11"/>
                    <a:pt x="78" y="12"/>
                  </a:cubicBezTo>
                  <a:cubicBezTo>
                    <a:pt x="79" y="12"/>
                    <a:pt x="80" y="13"/>
                    <a:pt x="80" y="14"/>
                  </a:cubicBezTo>
                  <a:cubicBezTo>
                    <a:pt x="80" y="14"/>
                    <a:pt x="80" y="15"/>
                    <a:pt x="80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4"/>
                    <a:pt x="81" y="13"/>
                    <a:pt x="81" y="13"/>
                  </a:cubicBezTo>
                  <a:cubicBezTo>
                    <a:pt x="82" y="13"/>
                    <a:pt x="82" y="14"/>
                    <a:pt x="83" y="14"/>
                  </a:cubicBezTo>
                  <a:cubicBezTo>
                    <a:pt x="83" y="14"/>
                    <a:pt x="83" y="14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5" y="13"/>
                    <a:pt x="87" y="14"/>
                    <a:pt x="89" y="13"/>
                  </a:cubicBezTo>
                  <a:cubicBezTo>
                    <a:pt x="89" y="13"/>
                    <a:pt x="88" y="11"/>
                    <a:pt x="89" y="11"/>
                  </a:cubicBezTo>
                  <a:cubicBezTo>
                    <a:pt x="89" y="10"/>
                    <a:pt x="89" y="10"/>
                    <a:pt x="90" y="10"/>
                  </a:cubicBezTo>
                  <a:cubicBezTo>
                    <a:pt x="91" y="10"/>
                    <a:pt x="90" y="11"/>
                    <a:pt x="91" y="12"/>
                  </a:cubicBezTo>
                  <a:cubicBezTo>
                    <a:pt x="92" y="12"/>
                    <a:pt x="93" y="10"/>
                    <a:pt x="94" y="10"/>
                  </a:cubicBezTo>
                  <a:cubicBezTo>
                    <a:pt x="94" y="10"/>
                    <a:pt x="94" y="10"/>
                    <a:pt x="95" y="10"/>
                  </a:cubicBezTo>
                  <a:cubicBezTo>
                    <a:pt x="95" y="10"/>
                    <a:pt x="94" y="9"/>
                    <a:pt x="94" y="9"/>
                  </a:cubicBezTo>
                  <a:cubicBezTo>
                    <a:pt x="95" y="9"/>
                    <a:pt x="96" y="9"/>
                    <a:pt x="9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00" y="8"/>
                    <a:pt x="101" y="9"/>
                    <a:pt x="103" y="10"/>
                  </a:cubicBezTo>
                  <a:cubicBezTo>
                    <a:pt x="103" y="10"/>
                    <a:pt x="103" y="12"/>
                    <a:pt x="103" y="12"/>
                  </a:cubicBezTo>
                  <a:cubicBezTo>
                    <a:pt x="106" y="13"/>
                    <a:pt x="108" y="13"/>
                    <a:pt x="110" y="14"/>
                  </a:cubicBezTo>
                  <a:cubicBezTo>
                    <a:pt x="111" y="15"/>
                    <a:pt x="113" y="16"/>
                    <a:pt x="114" y="17"/>
                  </a:cubicBezTo>
                  <a:cubicBezTo>
                    <a:pt x="115" y="17"/>
                    <a:pt x="114" y="16"/>
                    <a:pt x="114" y="16"/>
                  </a:cubicBezTo>
                  <a:cubicBezTo>
                    <a:pt x="118" y="18"/>
                    <a:pt x="122" y="20"/>
                    <a:pt x="126" y="23"/>
                  </a:cubicBezTo>
                  <a:cubicBezTo>
                    <a:pt x="127" y="23"/>
                    <a:pt x="128" y="24"/>
                    <a:pt x="130" y="24"/>
                  </a:cubicBezTo>
                  <a:cubicBezTo>
                    <a:pt x="130" y="25"/>
                    <a:pt x="131" y="25"/>
                    <a:pt x="131" y="25"/>
                  </a:cubicBezTo>
                  <a:close/>
                  <a:moveTo>
                    <a:pt x="139" y="83"/>
                  </a:moveTo>
                  <a:cubicBezTo>
                    <a:pt x="139" y="83"/>
                    <a:pt x="139" y="83"/>
                    <a:pt x="139" y="83"/>
                  </a:cubicBezTo>
                  <a:cubicBezTo>
                    <a:pt x="139" y="83"/>
                    <a:pt x="138" y="83"/>
                    <a:pt x="138" y="84"/>
                  </a:cubicBezTo>
                  <a:cubicBezTo>
                    <a:pt x="138" y="85"/>
                    <a:pt x="138" y="86"/>
                    <a:pt x="138" y="87"/>
                  </a:cubicBezTo>
                  <a:cubicBezTo>
                    <a:pt x="138" y="87"/>
                    <a:pt x="138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8" y="88"/>
                    <a:pt x="137" y="87"/>
                  </a:cubicBezTo>
                  <a:cubicBezTo>
                    <a:pt x="137" y="87"/>
                    <a:pt x="136" y="88"/>
                    <a:pt x="136" y="88"/>
                  </a:cubicBezTo>
                  <a:cubicBezTo>
                    <a:pt x="136" y="87"/>
                    <a:pt x="137" y="86"/>
                    <a:pt x="137" y="86"/>
                  </a:cubicBezTo>
                  <a:cubicBezTo>
                    <a:pt x="136" y="85"/>
                    <a:pt x="135" y="85"/>
                    <a:pt x="135" y="85"/>
                  </a:cubicBezTo>
                  <a:cubicBezTo>
                    <a:pt x="134" y="85"/>
                    <a:pt x="134" y="84"/>
                    <a:pt x="133" y="83"/>
                  </a:cubicBezTo>
                  <a:cubicBezTo>
                    <a:pt x="133" y="82"/>
                    <a:pt x="133" y="84"/>
                    <a:pt x="133" y="82"/>
                  </a:cubicBezTo>
                  <a:cubicBezTo>
                    <a:pt x="133" y="81"/>
                    <a:pt x="134" y="82"/>
                    <a:pt x="134" y="82"/>
                  </a:cubicBezTo>
                  <a:cubicBezTo>
                    <a:pt x="135" y="81"/>
                    <a:pt x="134" y="82"/>
                    <a:pt x="135" y="83"/>
                  </a:cubicBezTo>
                  <a:cubicBezTo>
                    <a:pt x="135" y="84"/>
                    <a:pt x="136" y="82"/>
                    <a:pt x="136" y="82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9" y="82"/>
                    <a:pt x="139" y="83"/>
                  </a:cubicBezTo>
                  <a:close/>
                  <a:moveTo>
                    <a:pt x="34" y="128"/>
                  </a:moveTo>
                  <a:cubicBezTo>
                    <a:pt x="33" y="127"/>
                    <a:pt x="31" y="127"/>
                    <a:pt x="30" y="126"/>
                  </a:cubicBezTo>
                  <a:cubicBezTo>
                    <a:pt x="30" y="125"/>
                    <a:pt x="30" y="125"/>
                    <a:pt x="30" y="124"/>
                  </a:cubicBezTo>
                  <a:cubicBezTo>
                    <a:pt x="30" y="123"/>
                    <a:pt x="29" y="122"/>
                    <a:pt x="29" y="121"/>
                  </a:cubicBezTo>
                  <a:cubicBezTo>
                    <a:pt x="29" y="121"/>
                    <a:pt x="28" y="120"/>
                    <a:pt x="28" y="120"/>
                  </a:cubicBezTo>
                  <a:cubicBezTo>
                    <a:pt x="28" y="117"/>
                    <a:pt x="27" y="114"/>
                    <a:pt x="27" y="112"/>
                  </a:cubicBezTo>
                  <a:cubicBezTo>
                    <a:pt x="27" y="108"/>
                    <a:pt x="27" y="104"/>
                    <a:pt x="25" y="100"/>
                  </a:cubicBezTo>
                  <a:cubicBezTo>
                    <a:pt x="24" y="95"/>
                    <a:pt x="23" y="98"/>
                    <a:pt x="21" y="92"/>
                  </a:cubicBezTo>
                  <a:cubicBezTo>
                    <a:pt x="21" y="91"/>
                    <a:pt x="20" y="91"/>
                    <a:pt x="20" y="91"/>
                  </a:cubicBezTo>
                  <a:cubicBezTo>
                    <a:pt x="20" y="90"/>
                    <a:pt x="18" y="86"/>
                    <a:pt x="18" y="85"/>
                  </a:cubicBezTo>
                  <a:cubicBezTo>
                    <a:pt x="18" y="84"/>
                    <a:pt x="18" y="83"/>
                    <a:pt x="18" y="82"/>
                  </a:cubicBezTo>
                  <a:cubicBezTo>
                    <a:pt x="17" y="80"/>
                    <a:pt x="18" y="80"/>
                    <a:pt x="19" y="79"/>
                  </a:cubicBezTo>
                  <a:cubicBezTo>
                    <a:pt x="19" y="79"/>
                    <a:pt x="19" y="79"/>
                    <a:pt x="19" y="78"/>
                  </a:cubicBezTo>
                  <a:cubicBezTo>
                    <a:pt x="19" y="78"/>
                    <a:pt x="19" y="78"/>
                    <a:pt x="19" y="77"/>
                  </a:cubicBezTo>
                  <a:cubicBezTo>
                    <a:pt x="19" y="76"/>
                    <a:pt x="19" y="75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8" y="72"/>
                    <a:pt x="18" y="73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74"/>
                    <a:pt x="17" y="74"/>
                    <a:pt x="17" y="73"/>
                  </a:cubicBezTo>
                  <a:cubicBezTo>
                    <a:pt x="16" y="72"/>
                    <a:pt x="15" y="70"/>
                    <a:pt x="14" y="69"/>
                  </a:cubicBezTo>
                  <a:cubicBezTo>
                    <a:pt x="13" y="68"/>
                    <a:pt x="12" y="68"/>
                    <a:pt x="11" y="67"/>
                  </a:cubicBezTo>
                  <a:cubicBezTo>
                    <a:pt x="11" y="67"/>
                    <a:pt x="11" y="66"/>
                    <a:pt x="11" y="66"/>
                  </a:cubicBezTo>
                  <a:cubicBezTo>
                    <a:pt x="8" y="66"/>
                    <a:pt x="6" y="67"/>
                    <a:pt x="5" y="64"/>
                  </a:cubicBezTo>
                  <a:cubicBezTo>
                    <a:pt x="4" y="60"/>
                    <a:pt x="4" y="61"/>
                    <a:pt x="3" y="59"/>
                  </a:cubicBezTo>
                  <a:cubicBezTo>
                    <a:pt x="3" y="58"/>
                    <a:pt x="4" y="58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9"/>
                    <a:pt x="4" y="60"/>
                    <a:pt x="3" y="61"/>
                  </a:cubicBezTo>
                  <a:cubicBezTo>
                    <a:pt x="2" y="62"/>
                    <a:pt x="2" y="59"/>
                    <a:pt x="2" y="56"/>
                  </a:cubicBezTo>
                  <a:cubicBezTo>
                    <a:pt x="2" y="55"/>
                    <a:pt x="2" y="54"/>
                    <a:pt x="1" y="54"/>
                  </a:cubicBezTo>
                  <a:cubicBezTo>
                    <a:pt x="0" y="52"/>
                    <a:pt x="0" y="52"/>
                    <a:pt x="0" y="50"/>
                  </a:cubicBezTo>
                  <a:cubicBezTo>
                    <a:pt x="0" y="49"/>
                    <a:pt x="3" y="44"/>
                    <a:pt x="4" y="43"/>
                  </a:cubicBezTo>
                  <a:cubicBezTo>
                    <a:pt x="4" y="42"/>
                    <a:pt x="3" y="41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4" y="39"/>
                    <a:pt x="5" y="39"/>
                  </a:cubicBezTo>
                  <a:cubicBezTo>
                    <a:pt x="5" y="39"/>
                    <a:pt x="5" y="38"/>
                    <a:pt x="5" y="37"/>
                  </a:cubicBezTo>
                  <a:cubicBezTo>
                    <a:pt x="5" y="37"/>
                    <a:pt x="4" y="38"/>
                    <a:pt x="4" y="38"/>
                  </a:cubicBezTo>
                  <a:cubicBezTo>
                    <a:pt x="4" y="37"/>
                    <a:pt x="4" y="37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36"/>
                    <a:pt x="1" y="37"/>
                    <a:pt x="0" y="38"/>
                  </a:cubicBezTo>
                  <a:cubicBezTo>
                    <a:pt x="1" y="36"/>
                    <a:pt x="2" y="33"/>
                    <a:pt x="3" y="31"/>
                  </a:cubicBezTo>
                  <a:cubicBezTo>
                    <a:pt x="5" y="28"/>
                    <a:pt x="6" y="27"/>
                    <a:pt x="11" y="24"/>
                  </a:cubicBezTo>
                  <a:cubicBezTo>
                    <a:pt x="14" y="22"/>
                    <a:pt x="15" y="22"/>
                    <a:pt x="19" y="20"/>
                  </a:cubicBezTo>
                  <a:cubicBezTo>
                    <a:pt x="20" y="19"/>
                    <a:pt x="20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1" y="19"/>
                    <a:pt x="20" y="20"/>
                    <a:pt x="20" y="19"/>
                  </a:cubicBezTo>
                  <a:cubicBezTo>
                    <a:pt x="19" y="18"/>
                    <a:pt x="22" y="15"/>
                    <a:pt x="23" y="15"/>
                  </a:cubicBezTo>
                  <a:cubicBezTo>
                    <a:pt x="24" y="14"/>
                    <a:pt x="24" y="15"/>
                    <a:pt x="26" y="15"/>
                  </a:cubicBezTo>
                  <a:cubicBezTo>
                    <a:pt x="26" y="15"/>
                    <a:pt x="27" y="14"/>
                    <a:pt x="28" y="14"/>
                  </a:cubicBezTo>
                  <a:cubicBezTo>
                    <a:pt x="28" y="14"/>
                    <a:pt x="28" y="16"/>
                    <a:pt x="27" y="17"/>
                  </a:cubicBezTo>
                  <a:cubicBezTo>
                    <a:pt x="27" y="17"/>
                    <a:pt x="26" y="19"/>
                    <a:pt x="26" y="18"/>
                  </a:cubicBezTo>
                  <a:cubicBezTo>
                    <a:pt x="27" y="18"/>
                    <a:pt x="28" y="17"/>
                    <a:pt x="29" y="16"/>
                  </a:cubicBezTo>
                  <a:cubicBezTo>
                    <a:pt x="29" y="15"/>
                    <a:pt x="28" y="15"/>
                    <a:pt x="28" y="14"/>
                  </a:cubicBezTo>
                  <a:cubicBezTo>
                    <a:pt x="29" y="12"/>
                    <a:pt x="31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4" y="11"/>
                    <a:pt x="34" y="9"/>
                    <a:pt x="34" y="9"/>
                  </a:cubicBezTo>
                  <a:cubicBezTo>
                    <a:pt x="35" y="9"/>
                    <a:pt x="35" y="10"/>
                    <a:pt x="36" y="9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7"/>
                    <a:pt x="38" y="7"/>
                  </a:cubicBezTo>
                  <a:cubicBezTo>
                    <a:pt x="40" y="4"/>
                    <a:pt x="43" y="2"/>
                    <a:pt x="46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8" y="3"/>
                    <a:pt x="50" y="3"/>
                    <a:pt x="51" y="2"/>
                  </a:cubicBezTo>
                  <a:cubicBezTo>
                    <a:pt x="52" y="2"/>
                    <a:pt x="54" y="1"/>
                    <a:pt x="56" y="0"/>
                  </a:cubicBezTo>
                  <a:cubicBezTo>
                    <a:pt x="56" y="0"/>
                    <a:pt x="57" y="1"/>
                    <a:pt x="58" y="1"/>
                  </a:cubicBezTo>
                  <a:cubicBezTo>
                    <a:pt x="59" y="0"/>
                    <a:pt x="59" y="1"/>
                    <a:pt x="61" y="1"/>
                  </a:cubicBezTo>
                  <a:cubicBezTo>
                    <a:pt x="61" y="1"/>
                    <a:pt x="61" y="3"/>
                    <a:pt x="61" y="3"/>
                  </a:cubicBezTo>
                  <a:cubicBezTo>
                    <a:pt x="57" y="4"/>
                    <a:pt x="60" y="6"/>
                    <a:pt x="56" y="9"/>
                  </a:cubicBezTo>
                  <a:cubicBezTo>
                    <a:pt x="56" y="9"/>
                    <a:pt x="57" y="10"/>
                    <a:pt x="57" y="11"/>
                  </a:cubicBezTo>
                  <a:cubicBezTo>
                    <a:pt x="57" y="12"/>
                    <a:pt x="56" y="12"/>
                    <a:pt x="56" y="13"/>
                  </a:cubicBezTo>
                  <a:cubicBezTo>
                    <a:pt x="52" y="13"/>
                    <a:pt x="52" y="15"/>
                    <a:pt x="50" y="16"/>
                  </a:cubicBezTo>
                  <a:cubicBezTo>
                    <a:pt x="46" y="19"/>
                    <a:pt x="48" y="22"/>
                    <a:pt x="45" y="22"/>
                  </a:cubicBezTo>
                  <a:cubicBezTo>
                    <a:pt x="44" y="22"/>
                    <a:pt x="43" y="21"/>
                    <a:pt x="43" y="18"/>
                  </a:cubicBezTo>
                  <a:cubicBezTo>
                    <a:pt x="43" y="18"/>
                    <a:pt x="44" y="17"/>
                    <a:pt x="44" y="17"/>
                  </a:cubicBezTo>
                  <a:cubicBezTo>
                    <a:pt x="44" y="14"/>
                    <a:pt x="45" y="15"/>
                    <a:pt x="45" y="13"/>
                  </a:cubicBezTo>
                  <a:cubicBezTo>
                    <a:pt x="45" y="12"/>
                    <a:pt x="45" y="11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8"/>
                    <a:pt x="45" y="8"/>
                  </a:cubicBezTo>
                  <a:cubicBezTo>
                    <a:pt x="44" y="8"/>
                    <a:pt x="43" y="8"/>
                    <a:pt x="42" y="8"/>
                  </a:cubicBezTo>
                  <a:cubicBezTo>
                    <a:pt x="42" y="8"/>
                    <a:pt x="42" y="6"/>
                    <a:pt x="42" y="6"/>
                  </a:cubicBezTo>
                  <a:cubicBezTo>
                    <a:pt x="40" y="7"/>
                    <a:pt x="38" y="9"/>
                    <a:pt x="37" y="11"/>
                  </a:cubicBezTo>
                  <a:cubicBezTo>
                    <a:pt x="36" y="12"/>
                    <a:pt x="38" y="11"/>
                    <a:pt x="38" y="11"/>
                  </a:cubicBezTo>
                  <a:cubicBezTo>
                    <a:pt x="38" y="12"/>
                    <a:pt x="38" y="13"/>
                    <a:pt x="38" y="13"/>
                  </a:cubicBezTo>
                  <a:cubicBezTo>
                    <a:pt x="38" y="13"/>
                    <a:pt x="39" y="13"/>
                    <a:pt x="39" y="13"/>
                  </a:cubicBezTo>
                  <a:cubicBezTo>
                    <a:pt x="40" y="13"/>
                    <a:pt x="40" y="14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7"/>
                    <a:pt x="40" y="18"/>
                    <a:pt x="39" y="18"/>
                  </a:cubicBezTo>
                  <a:cubicBezTo>
                    <a:pt x="39" y="18"/>
                    <a:pt x="39" y="17"/>
                    <a:pt x="38" y="18"/>
                  </a:cubicBezTo>
                  <a:cubicBezTo>
                    <a:pt x="38" y="18"/>
                    <a:pt x="38" y="19"/>
                    <a:pt x="38" y="20"/>
                  </a:cubicBezTo>
                  <a:cubicBezTo>
                    <a:pt x="38" y="21"/>
                    <a:pt x="37" y="20"/>
                    <a:pt x="37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5" y="22"/>
                  </a:cubicBezTo>
                  <a:cubicBezTo>
                    <a:pt x="35" y="22"/>
                    <a:pt x="35" y="21"/>
                    <a:pt x="35" y="20"/>
                  </a:cubicBezTo>
                  <a:cubicBezTo>
                    <a:pt x="34" y="19"/>
                    <a:pt x="35" y="20"/>
                    <a:pt x="34" y="20"/>
                  </a:cubicBezTo>
                  <a:cubicBezTo>
                    <a:pt x="34" y="20"/>
                    <a:pt x="33" y="21"/>
                    <a:pt x="33" y="20"/>
                  </a:cubicBezTo>
                  <a:cubicBezTo>
                    <a:pt x="33" y="18"/>
                    <a:pt x="33" y="19"/>
                    <a:pt x="35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2" y="19"/>
                    <a:pt x="32" y="18"/>
                    <a:pt x="32" y="19"/>
                  </a:cubicBezTo>
                  <a:cubicBezTo>
                    <a:pt x="31" y="20"/>
                    <a:pt x="32" y="21"/>
                    <a:pt x="32" y="21"/>
                  </a:cubicBezTo>
                  <a:cubicBezTo>
                    <a:pt x="31" y="22"/>
                    <a:pt x="30" y="21"/>
                    <a:pt x="29" y="22"/>
                  </a:cubicBezTo>
                  <a:cubicBezTo>
                    <a:pt x="28" y="22"/>
                    <a:pt x="28" y="22"/>
                    <a:pt x="27" y="22"/>
                  </a:cubicBezTo>
                  <a:cubicBezTo>
                    <a:pt x="26" y="23"/>
                    <a:pt x="25" y="25"/>
                    <a:pt x="24" y="26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9"/>
                    <a:pt x="27" y="30"/>
                    <a:pt x="27" y="31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8" y="28"/>
                    <a:pt x="30" y="28"/>
                    <a:pt x="31" y="22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4" y="21"/>
                    <a:pt x="34" y="21"/>
                    <a:pt x="35" y="24"/>
                  </a:cubicBezTo>
                  <a:cubicBezTo>
                    <a:pt x="35" y="25"/>
                    <a:pt x="36" y="22"/>
                    <a:pt x="37" y="22"/>
                  </a:cubicBezTo>
                  <a:cubicBezTo>
                    <a:pt x="37" y="23"/>
                    <a:pt x="37" y="25"/>
                    <a:pt x="37" y="26"/>
                  </a:cubicBezTo>
                  <a:cubicBezTo>
                    <a:pt x="37" y="27"/>
                    <a:pt x="38" y="27"/>
                    <a:pt x="38" y="28"/>
                  </a:cubicBezTo>
                  <a:cubicBezTo>
                    <a:pt x="38" y="29"/>
                    <a:pt x="37" y="31"/>
                    <a:pt x="37" y="32"/>
                  </a:cubicBezTo>
                  <a:cubicBezTo>
                    <a:pt x="37" y="33"/>
                    <a:pt x="38" y="32"/>
                    <a:pt x="38" y="32"/>
                  </a:cubicBezTo>
                  <a:cubicBezTo>
                    <a:pt x="39" y="33"/>
                    <a:pt x="39" y="34"/>
                    <a:pt x="38" y="34"/>
                  </a:cubicBezTo>
                  <a:cubicBezTo>
                    <a:pt x="37" y="35"/>
                    <a:pt x="36" y="36"/>
                    <a:pt x="35" y="35"/>
                  </a:cubicBezTo>
                  <a:cubicBezTo>
                    <a:pt x="34" y="34"/>
                    <a:pt x="36" y="33"/>
                    <a:pt x="36" y="32"/>
                  </a:cubicBezTo>
                  <a:cubicBezTo>
                    <a:pt x="35" y="31"/>
                    <a:pt x="34" y="31"/>
                    <a:pt x="33" y="32"/>
                  </a:cubicBezTo>
                  <a:cubicBezTo>
                    <a:pt x="32" y="33"/>
                    <a:pt x="32" y="35"/>
                    <a:pt x="32" y="36"/>
                  </a:cubicBezTo>
                  <a:cubicBezTo>
                    <a:pt x="33" y="36"/>
                    <a:pt x="34" y="35"/>
                    <a:pt x="34" y="36"/>
                  </a:cubicBezTo>
                  <a:cubicBezTo>
                    <a:pt x="34" y="39"/>
                    <a:pt x="32" y="39"/>
                    <a:pt x="31" y="39"/>
                  </a:cubicBezTo>
                  <a:cubicBezTo>
                    <a:pt x="31" y="39"/>
                    <a:pt x="30" y="38"/>
                    <a:pt x="30" y="39"/>
                  </a:cubicBezTo>
                  <a:cubicBezTo>
                    <a:pt x="28" y="41"/>
                    <a:pt x="26" y="43"/>
                    <a:pt x="24" y="45"/>
                  </a:cubicBezTo>
                  <a:cubicBezTo>
                    <a:pt x="24" y="45"/>
                    <a:pt x="24" y="46"/>
                    <a:pt x="23" y="48"/>
                  </a:cubicBezTo>
                  <a:cubicBezTo>
                    <a:pt x="23" y="49"/>
                    <a:pt x="22" y="49"/>
                    <a:pt x="22" y="49"/>
                  </a:cubicBezTo>
                  <a:cubicBezTo>
                    <a:pt x="21" y="51"/>
                    <a:pt x="21" y="51"/>
                    <a:pt x="20" y="53"/>
                  </a:cubicBezTo>
                  <a:cubicBezTo>
                    <a:pt x="19" y="54"/>
                    <a:pt x="19" y="55"/>
                    <a:pt x="20" y="55"/>
                  </a:cubicBezTo>
                  <a:cubicBezTo>
                    <a:pt x="20" y="56"/>
                    <a:pt x="21" y="55"/>
                    <a:pt x="22" y="55"/>
                  </a:cubicBezTo>
                  <a:cubicBezTo>
                    <a:pt x="22" y="56"/>
                    <a:pt x="21" y="58"/>
                    <a:pt x="21" y="58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20" y="58"/>
                    <a:pt x="20" y="57"/>
                    <a:pt x="20" y="56"/>
                  </a:cubicBezTo>
                  <a:cubicBezTo>
                    <a:pt x="20" y="56"/>
                    <a:pt x="20" y="57"/>
                    <a:pt x="19" y="57"/>
                  </a:cubicBezTo>
                  <a:cubicBezTo>
                    <a:pt x="16" y="58"/>
                    <a:pt x="20" y="55"/>
                    <a:pt x="17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4"/>
                    <a:pt x="16" y="54"/>
                    <a:pt x="15" y="54"/>
                  </a:cubicBezTo>
                  <a:cubicBezTo>
                    <a:pt x="12" y="55"/>
                    <a:pt x="10" y="55"/>
                    <a:pt x="10" y="62"/>
                  </a:cubicBezTo>
                  <a:cubicBezTo>
                    <a:pt x="10" y="63"/>
                    <a:pt x="11" y="64"/>
                    <a:pt x="12" y="64"/>
                  </a:cubicBezTo>
                  <a:cubicBezTo>
                    <a:pt x="12" y="64"/>
                    <a:pt x="13" y="63"/>
                    <a:pt x="13" y="62"/>
                  </a:cubicBezTo>
                  <a:cubicBezTo>
                    <a:pt x="14" y="62"/>
                    <a:pt x="13" y="61"/>
                    <a:pt x="14" y="61"/>
                  </a:cubicBezTo>
                  <a:cubicBezTo>
                    <a:pt x="15" y="61"/>
                    <a:pt x="15" y="60"/>
                    <a:pt x="15" y="61"/>
                  </a:cubicBezTo>
                  <a:cubicBezTo>
                    <a:pt x="15" y="61"/>
                    <a:pt x="15" y="62"/>
                    <a:pt x="15" y="62"/>
                  </a:cubicBezTo>
                  <a:cubicBezTo>
                    <a:pt x="15" y="64"/>
                    <a:pt x="14" y="64"/>
                    <a:pt x="14" y="66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17" y="66"/>
                    <a:pt x="16" y="68"/>
                    <a:pt x="16" y="69"/>
                  </a:cubicBezTo>
                  <a:cubicBezTo>
                    <a:pt x="16" y="70"/>
                    <a:pt x="16" y="71"/>
                    <a:pt x="17" y="72"/>
                  </a:cubicBezTo>
                  <a:cubicBezTo>
                    <a:pt x="19" y="72"/>
                    <a:pt x="20" y="68"/>
                    <a:pt x="22" y="70"/>
                  </a:cubicBezTo>
                  <a:cubicBezTo>
                    <a:pt x="24" y="71"/>
                    <a:pt x="26" y="71"/>
                    <a:pt x="28" y="70"/>
                  </a:cubicBezTo>
                  <a:cubicBezTo>
                    <a:pt x="29" y="70"/>
                    <a:pt x="29" y="68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9"/>
                    <a:pt x="28" y="71"/>
                    <a:pt x="29" y="73"/>
                  </a:cubicBezTo>
                  <a:cubicBezTo>
                    <a:pt x="29" y="74"/>
                    <a:pt x="30" y="75"/>
                    <a:pt x="31" y="76"/>
                  </a:cubicBezTo>
                  <a:cubicBezTo>
                    <a:pt x="32" y="76"/>
                    <a:pt x="33" y="76"/>
                    <a:pt x="34" y="76"/>
                  </a:cubicBezTo>
                  <a:cubicBezTo>
                    <a:pt x="38" y="79"/>
                    <a:pt x="36" y="81"/>
                    <a:pt x="41" y="85"/>
                  </a:cubicBezTo>
                  <a:cubicBezTo>
                    <a:pt x="43" y="86"/>
                    <a:pt x="43" y="87"/>
                    <a:pt x="43" y="89"/>
                  </a:cubicBezTo>
                  <a:cubicBezTo>
                    <a:pt x="43" y="90"/>
                    <a:pt x="43" y="90"/>
                    <a:pt x="43" y="91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2" y="94"/>
                    <a:pt x="42" y="94"/>
                    <a:pt x="42" y="95"/>
                  </a:cubicBezTo>
                  <a:cubicBezTo>
                    <a:pt x="41" y="98"/>
                    <a:pt x="43" y="102"/>
                    <a:pt x="41" y="106"/>
                  </a:cubicBezTo>
                  <a:cubicBezTo>
                    <a:pt x="40" y="107"/>
                    <a:pt x="39" y="106"/>
                    <a:pt x="38" y="107"/>
                  </a:cubicBezTo>
                  <a:cubicBezTo>
                    <a:pt x="38" y="108"/>
                    <a:pt x="38" y="109"/>
                    <a:pt x="38" y="110"/>
                  </a:cubicBezTo>
                  <a:cubicBezTo>
                    <a:pt x="38" y="112"/>
                    <a:pt x="37" y="114"/>
                    <a:pt x="37" y="115"/>
                  </a:cubicBezTo>
                  <a:cubicBezTo>
                    <a:pt x="37" y="116"/>
                    <a:pt x="37" y="117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7"/>
                    <a:pt x="35" y="117"/>
                    <a:pt x="35" y="118"/>
                  </a:cubicBezTo>
                  <a:cubicBezTo>
                    <a:pt x="35" y="119"/>
                    <a:pt x="36" y="119"/>
                    <a:pt x="36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4" y="119"/>
                    <a:pt x="34" y="120"/>
                  </a:cubicBezTo>
                  <a:cubicBezTo>
                    <a:pt x="33" y="120"/>
                    <a:pt x="34" y="121"/>
                    <a:pt x="34" y="122"/>
                  </a:cubicBezTo>
                  <a:cubicBezTo>
                    <a:pt x="34" y="122"/>
                    <a:pt x="33" y="122"/>
                    <a:pt x="33" y="122"/>
                  </a:cubicBezTo>
                  <a:cubicBezTo>
                    <a:pt x="33" y="123"/>
                    <a:pt x="33" y="125"/>
                    <a:pt x="34" y="126"/>
                  </a:cubicBezTo>
                  <a:cubicBezTo>
                    <a:pt x="34" y="127"/>
                    <a:pt x="34" y="128"/>
                    <a:pt x="34" y="128"/>
                  </a:cubicBezTo>
                  <a:close/>
                  <a:moveTo>
                    <a:pt x="132" y="85"/>
                  </a:moveTo>
                  <a:cubicBezTo>
                    <a:pt x="132" y="85"/>
                    <a:pt x="132" y="85"/>
                    <a:pt x="132" y="85"/>
                  </a:cubicBezTo>
                  <a:cubicBezTo>
                    <a:pt x="133" y="85"/>
                    <a:pt x="133" y="84"/>
                    <a:pt x="132" y="84"/>
                  </a:cubicBezTo>
                  <a:cubicBezTo>
                    <a:pt x="132" y="83"/>
                    <a:pt x="131" y="83"/>
                    <a:pt x="131" y="84"/>
                  </a:cubicBezTo>
                  <a:cubicBezTo>
                    <a:pt x="131" y="85"/>
                    <a:pt x="131" y="85"/>
                    <a:pt x="132" y="85"/>
                  </a:cubicBezTo>
                  <a:close/>
                  <a:moveTo>
                    <a:pt x="131" y="81"/>
                  </a:moveTo>
                  <a:cubicBezTo>
                    <a:pt x="131" y="81"/>
                    <a:pt x="130" y="82"/>
                    <a:pt x="131" y="82"/>
                  </a:cubicBezTo>
                  <a:cubicBezTo>
                    <a:pt x="131" y="82"/>
                    <a:pt x="132" y="82"/>
                    <a:pt x="132" y="82"/>
                  </a:cubicBezTo>
                  <a:cubicBezTo>
                    <a:pt x="132" y="81"/>
                    <a:pt x="133" y="79"/>
                    <a:pt x="132" y="79"/>
                  </a:cubicBezTo>
                  <a:cubicBezTo>
                    <a:pt x="131" y="78"/>
                    <a:pt x="131" y="79"/>
                    <a:pt x="131" y="81"/>
                  </a:cubicBezTo>
                  <a:close/>
                  <a:moveTo>
                    <a:pt x="126" y="84"/>
                  </a:moveTo>
                  <a:cubicBezTo>
                    <a:pt x="126" y="85"/>
                    <a:pt x="126" y="86"/>
                    <a:pt x="126" y="87"/>
                  </a:cubicBezTo>
                  <a:cubicBezTo>
                    <a:pt x="126" y="88"/>
                    <a:pt x="126" y="87"/>
                    <a:pt x="127" y="87"/>
                  </a:cubicBezTo>
                  <a:cubicBezTo>
                    <a:pt x="127" y="87"/>
                    <a:pt x="128" y="87"/>
                    <a:pt x="128" y="87"/>
                  </a:cubicBezTo>
                  <a:cubicBezTo>
                    <a:pt x="129" y="85"/>
                    <a:pt x="128" y="84"/>
                    <a:pt x="129" y="82"/>
                  </a:cubicBezTo>
                  <a:cubicBezTo>
                    <a:pt x="129" y="82"/>
                    <a:pt x="129" y="83"/>
                    <a:pt x="129" y="83"/>
                  </a:cubicBezTo>
                  <a:cubicBezTo>
                    <a:pt x="129" y="82"/>
                    <a:pt x="130" y="81"/>
                    <a:pt x="130" y="80"/>
                  </a:cubicBezTo>
                  <a:cubicBezTo>
                    <a:pt x="129" y="80"/>
                    <a:pt x="128" y="80"/>
                    <a:pt x="127" y="81"/>
                  </a:cubicBezTo>
                  <a:cubicBezTo>
                    <a:pt x="126" y="81"/>
                    <a:pt x="126" y="83"/>
                    <a:pt x="126" y="84"/>
                  </a:cubicBezTo>
                  <a:close/>
                  <a:moveTo>
                    <a:pt x="136" y="83"/>
                  </a:moveTo>
                  <a:cubicBezTo>
                    <a:pt x="137" y="82"/>
                    <a:pt x="138" y="83"/>
                    <a:pt x="137" y="85"/>
                  </a:cubicBezTo>
                  <a:cubicBezTo>
                    <a:pt x="135" y="86"/>
                    <a:pt x="135" y="84"/>
                    <a:pt x="136" y="83"/>
                  </a:cubicBezTo>
                  <a:close/>
                  <a:moveTo>
                    <a:pt x="122" y="85"/>
                  </a:moveTo>
                  <a:cubicBezTo>
                    <a:pt x="122" y="85"/>
                    <a:pt x="122" y="84"/>
                    <a:pt x="122" y="84"/>
                  </a:cubicBezTo>
                  <a:cubicBezTo>
                    <a:pt x="122" y="82"/>
                    <a:pt x="122" y="81"/>
                    <a:pt x="123" y="81"/>
                  </a:cubicBezTo>
                  <a:cubicBezTo>
                    <a:pt x="124" y="82"/>
                    <a:pt x="124" y="84"/>
                    <a:pt x="123" y="84"/>
                  </a:cubicBezTo>
                  <a:cubicBezTo>
                    <a:pt x="123" y="85"/>
                    <a:pt x="122" y="85"/>
                    <a:pt x="122" y="85"/>
                  </a:cubicBezTo>
                  <a:close/>
                  <a:moveTo>
                    <a:pt x="123" y="79"/>
                  </a:moveTo>
                  <a:cubicBezTo>
                    <a:pt x="122" y="80"/>
                    <a:pt x="121" y="80"/>
                    <a:pt x="121" y="81"/>
                  </a:cubicBezTo>
                  <a:cubicBezTo>
                    <a:pt x="120" y="84"/>
                    <a:pt x="121" y="85"/>
                    <a:pt x="122" y="86"/>
                  </a:cubicBezTo>
                  <a:cubicBezTo>
                    <a:pt x="123" y="86"/>
                    <a:pt x="124" y="87"/>
                    <a:pt x="124" y="86"/>
                  </a:cubicBezTo>
                  <a:cubicBezTo>
                    <a:pt x="125" y="86"/>
                    <a:pt x="126" y="82"/>
                    <a:pt x="126" y="81"/>
                  </a:cubicBezTo>
                  <a:cubicBezTo>
                    <a:pt x="126" y="79"/>
                    <a:pt x="126" y="81"/>
                    <a:pt x="126" y="80"/>
                  </a:cubicBezTo>
                  <a:cubicBezTo>
                    <a:pt x="126" y="79"/>
                    <a:pt x="127" y="78"/>
                    <a:pt x="127" y="78"/>
                  </a:cubicBezTo>
                  <a:cubicBezTo>
                    <a:pt x="127" y="77"/>
                    <a:pt x="126" y="76"/>
                    <a:pt x="126" y="76"/>
                  </a:cubicBezTo>
                  <a:cubicBezTo>
                    <a:pt x="126" y="75"/>
                    <a:pt x="125" y="75"/>
                    <a:pt x="125" y="76"/>
                  </a:cubicBezTo>
                  <a:cubicBezTo>
                    <a:pt x="124" y="77"/>
                    <a:pt x="124" y="78"/>
                    <a:pt x="123" y="79"/>
                  </a:cubicBezTo>
                  <a:cubicBezTo>
                    <a:pt x="123" y="79"/>
                    <a:pt x="123" y="79"/>
                    <a:pt x="123" y="79"/>
                  </a:cubicBezTo>
                  <a:close/>
                  <a:moveTo>
                    <a:pt x="55" y="18"/>
                  </a:moveTo>
                  <a:cubicBezTo>
                    <a:pt x="55" y="19"/>
                    <a:pt x="56" y="18"/>
                    <a:pt x="57" y="18"/>
                  </a:cubicBezTo>
                  <a:cubicBezTo>
                    <a:pt x="57" y="18"/>
                    <a:pt x="59" y="17"/>
                    <a:pt x="59" y="16"/>
                  </a:cubicBezTo>
                  <a:cubicBezTo>
                    <a:pt x="59" y="15"/>
                    <a:pt x="59" y="14"/>
                    <a:pt x="58" y="14"/>
                  </a:cubicBezTo>
                  <a:cubicBezTo>
                    <a:pt x="58" y="15"/>
                    <a:pt x="57" y="15"/>
                    <a:pt x="57" y="15"/>
                  </a:cubicBezTo>
                  <a:cubicBezTo>
                    <a:pt x="56" y="15"/>
                    <a:pt x="55" y="15"/>
                    <a:pt x="55" y="18"/>
                  </a:cubicBezTo>
                  <a:close/>
                  <a:moveTo>
                    <a:pt x="24" y="17"/>
                  </a:move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7"/>
                    <a:pt x="25" y="18"/>
                  </a:cubicBezTo>
                  <a:cubicBezTo>
                    <a:pt x="25" y="19"/>
                    <a:pt x="24" y="20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lose/>
                  <a:moveTo>
                    <a:pt x="30" y="69"/>
                  </a:moveTo>
                  <a:cubicBezTo>
                    <a:pt x="30" y="70"/>
                    <a:pt x="30" y="70"/>
                    <a:pt x="30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9" y="68"/>
                    <a:pt x="29" y="69"/>
                    <a:pt x="30" y="69"/>
                  </a:cubicBezTo>
                  <a:close/>
                  <a:moveTo>
                    <a:pt x="22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58"/>
                    <a:pt x="22" y="58"/>
                    <a:pt x="22" y="57"/>
                  </a:cubicBezTo>
                  <a:cubicBezTo>
                    <a:pt x="22" y="57"/>
                    <a:pt x="22" y="57"/>
                    <a:pt x="21" y="57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0"/>
                    <a:pt x="22" y="59"/>
                  </a:cubicBezTo>
                  <a:close/>
                  <a:moveTo>
                    <a:pt x="21" y="65"/>
                  </a:moveTo>
                  <a:cubicBezTo>
                    <a:pt x="22" y="63"/>
                    <a:pt x="20" y="61"/>
                    <a:pt x="19" y="63"/>
                  </a:cubicBezTo>
                  <a:cubicBezTo>
                    <a:pt x="18" y="65"/>
                    <a:pt x="20" y="66"/>
                    <a:pt x="21" y="65"/>
                  </a:cubicBezTo>
                  <a:close/>
                  <a:moveTo>
                    <a:pt x="29" y="67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29" y="66"/>
                    <a:pt x="29" y="65"/>
                    <a:pt x="29" y="64"/>
                  </a:cubicBezTo>
                  <a:cubicBezTo>
                    <a:pt x="29" y="63"/>
                    <a:pt x="28" y="64"/>
                    <a:pt x="28" y="64"/>
                  </a:cubicBezTo>
                  <a:cubicBezTo>
                    <a:pt x="28" y="64"/>
                    <a:pt x="28" y="63"/>
                    <a:pt x="28" y="63"/>
                  </a:cubicBezTo>
                  <a:cubicBezTo>
                    <a:pt x="28" y="63"/>
                    <a:pt x="27" y="62"/>
                    <a:pt x="27" y="63"/>
                  </a:cubicBezTo>
                  <a:cubicBezTo>
                    <a:pt x="27" y="63"/>
                    <a:pt x="27" y="64"/>
                    <a:pt x="27" y="65"/>
                  </a:cubicBezTo>
                  <a:cubicBezTo>
                    <a:pt x="28" y="66"/>
                    <a:pt x="28" y="66"/>
                    <a:pt x="29" y="67"/>
                  </a:cubicBezTo>
                  <a:close/>
                  <a:moveTo>
                    <a:pt x="26" y="63"/>
                  </a:moveTo>
                  <a:cubicBezTo>
                    <a:pt x="25" y="63"/>
                    <a:pt x="25" y="62"/>
                    <a:pt x="24" y="62"/>
                  </a:cubicBezTo>
                  <a:cubicBezTo>
                    <a:pt x="24" y="62"/>
                    <a:pt x="24" y="62"/>
                    <a:pt x="23" y="62"/>
                  </a:cubicBezTo>
                  <a:cubicBezTo>
                    <a:pt x="23" y="62"/>
                    <a:pt x="23" y="62"/>
                    <a:pt x="22" y="62"/>
                  </a:cubicBezTo>
                  <a:cubicBezTo>
                    <a:pt x="22" y="62"/>
                    <a:pt x="23" y="63"/>
                    <a:pt x="22" y="63"/>
                  </a:cubicBezTo>
                  <a:cubicBezTo>
                    <a:pt x="22" y="63"/>
                    <a:pt x="22" y="63"/>
                    <a:pt x="21" y="63"/>
                  </a:cubicBezTo>
                  <a:cubicBezTo>
                    <a:pt x="21" y="63"/>
                    <a:pt x="21" y="64"/>
                    <a:pt x="21" y="64"/>
                  </a:cubicBezTo>
                  <a:cubicBezTo>
                    <a:pt x="22" y="64"/>
                    <a:pt x="23" y="64"/>
                    <a:pt x="24" y="64"/>
                  </a:cubicBezTo>
                  <a:cubicBezTo>
                    <a:pt x="25" y="64"/>
                    <a:pt x="26" y="65"/>
                    <a:pt x="27" y="64"/>
                  </a:cubicBezTo>
                  <a:cubicBezTo>
                    <a:pt x="27" y="64"/>
                    <a:pt x="27" y="63"/>
                    <a:pt x="27" y="63"/>
                  </a:cubicBezTo>
                  <a:cubicBezTo>
                    <a:pt x="26" y="62"/>
                    <a:pt x="26" y="63"/>
                    <a:pt x="26" y="63"/>
                  </a:cubicBezTo>
                  <a:close/>
                  <a:moveTo>
                    <a:pt x="22" y="60"/>
                  </a:moveTo>
                  <a:cubicBezTo>
                    <a:pt x="22" y="60"/>
                    <a:pt x="23" y="60"/>
                    <a:pt x="22" y="60"/>
                  </a:cubicBezTo>
                  <a:cubicBezTo>
                    <a:pt x="21" y="60"/>
                    <a:pt x="22" y="60"/>
                    <a:pt x="21" y="61"/>
                  </a:cubicBezTo>
                  <a:cubicBezTo>
                    <a:pt x="21" y="61"/>
                    <a:pt x="20" y="59"/>
                    <a:pt x="18" y="59"/>
                  </a:cubicBezTo>
                  <a:cubicBezTo>
                    <a:pt x="17" y="59"/>
                    <a:pt x="17" y="59"/>
                    <a:pt x="16" y="60"/>
                  </a:cubicBezTo>
                  <a:cubicBezTo>
                    <a:pt x="16" y="60"/>
                    <a:pt x="16" y="61"/>
                    <a:pt x="16" y="61"/>
                  </a:cubicBezTo>
                  <a:cubicBezTo>
                    <a:pt x="17" y="61"/>
                    <a:pt x="17" y="61"/>
                    <a:pt x="18" y="61"/>
                  </a:cubicBezTo>
                  <a:cubicBezTo>
                    <a:pt x="19" y="61"/>
                    <a:pt x="19" y="62"/>
                    <a:pt x="21" y="62"/>
                  </a:cubicBezTo>
                  <a:cubicBezTo>
                    <a:pt x="22" y="62"/>
                    <a:pt x="22" y="61"/>
                    <a:pt x="22" y="60"/>
                  </a:cubicBezTo>
                  <a:close/>
                  <a:moveTo>
                    <a:pt x="32" y="14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2" y="14"/>
                  </a:cubicBez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50"/>
                    <a:pt x="80" y="50"/>
                    <a:pt x="79" y="50"/>
                  </a:cubicBezTo>
                  <a:cubicBezTo>
                    <a:pt x="77" y="50"/>
                    <a:pt x="75" y="48"/>
                    <a:pt x="72" y="48"/>
                  </a:cubicBezTo>
                  <a:cubicBezTo>
                    <a:pt x="72" y="48"/>
                    <a:pt x="73" y="50"/>
                    <a:pt x="72" y="50"/>
                  </a:cubicBezTo>
                  <a:cubicBezTo>
                    <a:pt x="72" y="51"/>
                    <a:pt x="71" y="50"/>
                    <a:pt x="71" y="50"/>
                  </a:cubicBezTo>
                  <a:cubicBezTo>
                    <a:pt x="70" y="49"/>
                    <a:pt x="69" y="48"/>
                    <a:pt x="68" y="47"/>
                  </a:cubicBezTo>
                  <a:cubicBezTo>
                    <a:pt x="68" y="46"/>
                    <a:pt x="69" y="45"/>
                    <a:pt x="68" y="44"/>
                  </a:cubicBezTo>
                  <a:cubicBezTo>
                    <a:pt x="66" y="44"/>
                    <a:pt x="64" y="44"/>
                    <a:pt x="62" y="44"/>
                  </a:cubicBezTo>
                  <a:cubicBezTo>
                    <a:pt x="62" y="44"/>
                    <a:pt x="62" y="46"/>
                    <a:pt x="62" y="46"/>
                  </a:cubicBezTo>
                  <a:cubicBezTo>
                    <a:pt x="61" y="46"/>
                    <a:pt x="60" y="46"/>
                    <a:pt x="60" y="45"/>
                  </a:cubicBezTo>
                  <a:cubicBezTo>
                    <a:pt x="60" y="45"/>
                    <a:pt x="60" y="45"/>
                    <a:pt x="61" y="45"/>
                  </a:cubicBezTo>
                  <a:cubicBezTo>
                    <a:pt x="61" y="45"/>
                    <a:pt x="62" y="45"/>
                    <a:pt x="62" y="45"/>
                  </a:cubicBezTo>
                  <a:cubicBezTo>
                    <a:pt x="62" y="44"/>
                    <a:pt x="62" y="44"/>
                    <a:pt x="62" y="43"/>
                  </a:cubicBezTo>
                  <a:cubicBezTo>
                    <a:pt x="63" y="43"/>
                    <a:pt x="62" y="42"/>
                    <a:pt x="62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4" y="39"/>
                    <a:pt x="64" y="38"/>
                  </a:cubicBezTo>
                  <a:cubicBezTo>
                    <a:pt x="65" y="37"/>
                    <a:pt x="65" y="38"/>
                    <a:pt x="65" y="38"/>
                  </a:cubicBezTo>
                  <a:cubicBezTo>
                    <a:pt x="66" y="38"/>
                    <a:pt x="67" y="37"/>
                    <a:pt x="67" y="38"/>
                  </a:cubicBezTo>
                  <a:cubicBezTo>
                    <a:pt x="67" y="39"/>
                    <a:pt x="67" y="40"/>
                    <a:pt x="67" y="41"/>
                  </a:cubicBezTo>
                  <a:cubicBezTo>
                    <a:pt x="67" y="41"/>
                    <a:pt x="66" y="42"/>
                    <a:pt x="67" y="43"/>
                  </a:cubicBezTo>
                  <a:cubicBezTo>
                    <a:pt x="67" y="43"/>
                    <a:pt x="67" y="43"/>
                    <a:pt x="68" y="43"/>
                  </a:cubicBezTo>
                  <a:cubicBezTo>
                    <a:pt x="68" y="42"/>
                    <a:pt x="68" y="41"/>
                    <a:pt x="68" y="40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8" y="38"/>
                    <a:pt x="68" y="39"/>
                    <a:pt x="68" y="39"/>
                  </a:cubicBezTo>
                  <a:cubicBezTo>
                    <a:pt x="69" y="40"/>
                    <a:pt x="69" y="40"/>
                    <a:pt x="70" y="41"/>
                  </a:cubicBezTo>
                  <a:cubicBezTo>
                    <a:pt x="70" y="41"/>
                    <a:pt x="70" y="42"/>
                    <a:pt x="70" y="43"/>
                  </a:cubicBezTo>
                  <a:cubicBezTo>
                    <a:pt x="70" y="43"/>
                    <a:pt x="70" y="44"/>
                    <a:pt x="70" y="44"/>
                  </a:cubicBezTo>
                  <a:cubicBezTo>
                    <a:pt x="71" y="44"/>
                    <a:pt x="72" y="42"/>
                    <a:pt x="71" y="40"/>
                  </a:cubicBezTo>
                  <a:cubicBezTo>
                    <a:pt x="70" y="39"/>
                    <a:pt x="70" y="40"/>
                    <a:pt x="70" y="38"/>
                  </a:cubicBezTo>
                  <a:cubicBezTo>
                    <a:pt x="70" y="37"/>
                    <a:pt x="71" y="38"/>
                    <a:pt x="72" y="39"/>
                  </a:cubicBezTo>
                  <a:cubicBezTo>
                    <a:pt x="72" y="39"/>
                    <a:pt x="71" y="39"/>
                    <a:pt x="72" y="40"/>
                  </a:cubicBezTo>
                  <a:cubicBezTo>
                    <a:pt x="72" y="42"/>
                    <a:pt x="72" y="46"/>
                    <a:pt x="74" y="45"/>
                  </a:cubicBezTo>
                  <a:cubicBezTo>
                    <a:pt x="75" y="45"/>
                    <a:pt x="74" y="44"/>
                    <a:pt x="74" y="43"/>
                  </a:cubicBezTo>
                  <a:cubicBezTo>
                    <a:pt x="75" y="41"/>
                    <a:pt x="75" y="41"/>
                    <a:pt x="75" y="42"/>
                  </a:cubicBezTo>
                  <a:cubicBezTo>
                    <a:pt x="76" y="43"/>
                    <a:pt x="77" y="45"/>
                    <a:pt x="76" y="46"/>
                  </a:cubicBezTo>
                  <a:cubicBezTo>
                    <a:pt x="76" y="47"/>
                    <a:pt x="75" y="45"/>
                    <a:pt x="74" y="46"/>
                  </a:cubicBezTo>
                  <a:cubicBezTo>
                    <a:pt x="74" y="46"/>
                    <a:pt x="74" y="47"/>
                    <a:pt x="74" y="47"/>
                  </a:cubicBezTo>
                  <a:cubicBezTo>
                    <a:pt x="74" y="47"/>
                    <a:pt x="75" y="47"/>
                    <a:pt x="75" y="47"/>
                  </a:cubicBezTo>
                  <a:cubicBezTo>
                    <a:pt x="77" y="47"/>
                    <a:pt x="76" y="46"/>
                    <a:pt x="78" y="46"/>
                  </a:cubicBezTo>
                  <a:cubicBezTo>
                    <a:pt x="78" y="46"/>
                    <a:pt x="78" y="46"/>
                    <a:pt x="79" y="46"/>
                  </a:cubicBezTo>
                  <a:cubicBezTo>
                    <a:pt x="79" y="46"/>
                    <a:pt x="78" y="47"/>
                    <a:pt x="79" y="47"/>
                  </a:cubicBezTo>
                  <a:cubicBezTo>
                    <a:pt x="79" y="47"/>
                    <a:pt x="80" y="47"/>
                    <a:pt x="80" y="47"/>
                  </a:cubicBezTo>
                  <a:close/>
                  <a:moveTo>
                    <a:pt x="91" y="58"/>
                  </a:moveTo>
                  <a:cubicBezTo>
                    <a:pt x="91" y="58"/>
                    <a:pt x="91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7"/>
                    <a:pt x="90" y="57"/>
                  </a:cubicBezTo>
                  <a:cubicBezTo>
                    <a:pt x="89" y="55"/>
                    <a:pt x="87" y="54"/>
                    <a:pt x="88" y="53"/>
                  </a:cubicBezTo>
                  <a:cubicBezTo>
                    <a:pt x="89" y="51"/>
                    <a:pt x="89" y="56"/>
                    <a:pt x="91" y="57"/>
                  </a:cubicBezTo>
                  <a:cubicBezTo>
                    <a:pt x="91" y="57"/>
                    <a:pt x="91" y="57"/>
                    <a:pt x="91" y="58"/>
                  </a:cubicBezTo>
                  <a:close/>
                  <a:moveTo>
                    <a:pt x="87" y="98"/>
                  </a:moveTo>
                  <a:cubicBezTo>
                    <a:pt x="86" y="99"/>
                    <a:pt x="85" y="99"/>
                    <a:pt x="85" y="101"/>
                  </a:cubicBezTo>
                  <a:cubicBezTo>
                    <a:pt x="85" y="102"/>
                    <a:pt x="85" y="103"/>
                    <a:pt x="85" y="105"/>
                  </a:cubicBezTo>
                  <a:cubicBezTo>
                    <a:pt x="85" y="105"/>
                    <a:pt x="85" y="105"/>
                    <a:pt x="85" y="106"/>
                  </a:cubicBezTo>
                  <a:cubicBezTo>
                    <a:pt x="85" y="107"/>
                    <a:pt x="84" y="109"/>
                    <a:pt x="84" y="111"/>
                  </a:cubicBezTo>
                  <a:cubicBezTo>
                    <a:pt x="85" y="111"/>
                    <a:pt x="86" y="112"/>
                    <a:pt x="86" y="111"/>
                  </a:cubicBezTo>
                  <a:cubicBezTo>
                    <a:pt x="87" y="110"/>
                    <a:pt x="87" y="108"/>
                    <a:pt x="88" y="106"/>
                  </a:cubicBezTo>
                  <a:cubicBezTo>
                    <a:pt x="88" y="103"/>
                    <a:pt x="89" y="102"/>
                    <a:pt x="89" y="99"/>
                  </a:cubicBezTo>
                  <a:cubicBezTo>
                    <a:pt x="89" y="97"/>
                    <a:pt x="89" y="97"/>
                    <a:pt x="88" y="96"/>
                  </a:cubicBezTo>
                  <a:cubicBezTo>
                    <a:pt x="88" y="96"/>
                    <a:pt x="87" y="98"/>
                    <a:pt x="87" y="98"/>
                  </a:cubicBezTo>
                  <a:close/>
                  <a:moveTo>
                    <a:pt x="130" y="73"/>
                  </a:moveTo>
                  <a:cubicBezTo>
                    <a:pt x="129" y="73"/>
                    <a:pt x="129" y="73"/>
                    <a:pt x="129" y="73"/>
                  </a:cubicBezTo>
                  <a:cubicBezTo>
                    <a:pt x="129" y="73"/>
                    <a:pt x="129" y="75"/>
                    <a:pt x="128" y="75"/>
                  </a:cubicBezTo>
                  <a:cubicBezTo>
                    <a:pt x="128" y="75"/>
                    <a:pt x="128" y="73"/>
                    <a:pt x="128" y="73"/>
                  </a:cubicBezTo>
                  <a:cubicBezTo>
                    <a:pt x="128" y="74"/>
                    <a:pt x="128" y="75"/>
                    <a:pt x="128" y="76"/>
                  </a:cubicBezTo>
                  <a:cubicBezTo>
                    <a:pt x="128" y="76"/>
                    <a:pt x="129" y="76"/>
                    <a:pt x="129" y="76"/>
                  </a:cubicBezTo>
                  <a:cubicBezTo>
                    <a:pt x="129" y="76"/>
                    <a:pt x="129" y="77"/>
                    <a:pt x="129" y="77"/>
                  </a:cubicBezTo>
                  <a:cubicBezTo>
                    <a:pt x="129" y="77"/>
                    <a:pt x="130" y="77"/>
                    <a:pt x="130" y="77"/>
                  </a:cubicBezTo>
                  <a:cubicBezTo>
                    <a:pt x="132" y="77"/>
                    <a:pt x="131" y="73"/>
                    <a:pt x="130" y="73"/>
                  </a:cubicBezTo>
                  <a:cubicBezTo>
                    <a:pt x="130" y="73"/>
                    <a:pt x="130" y="73"/>
                    <a:pt x="130" y="73"/>
                  </a:cubicBezTo>
                  <a:close/>
                  <a:moveTo>
                    <a:pt x="125" y="75"/>
                  </a:moveTo>
                  <a:cubicBezTo>
                    <a:pt x="125" y="75"/>
                    <a:pt x="126" y="75"/>
                    <a:pt x="126" y="75"/>
                  </a:cubicBezTo>
                  <a:cubicBezTo>
                    <a:pt x="127" y="74"/>
                    <a:pt x="126" y="74"/>
                    <a:pt x="126" y="74"/>
                  </a:cubicBezTo>
                  <a:cubicBezTo>
                    <a:pt x="127" y="73"/>
                    <a:pt x="127" y="74"/>
                    <a:pt x="127" y="74"/>
                  </a:cubicBezTo>
                  <a:cubicBezTo>
                    <a:pt x="127" y="73"/>
                    <a:pt x="127" y="73"/>
                    <a:pt x="128" y="73"/>
                  </a:cubicBezTo>
                  <a:cubicBezTo>
                    <a:pt x="128" y="73"/>
                    <a:pt x="128" y="72"/>
                    <a:pt x="128" y="72"/>
                  </a:cubicBezTo>
                  <a:cubicBezTo>
                    <a:pt x="128" y="71"/>
                    <a:pt x="129" y="71"/>
                    <a:pt x="129" y="72"/>
                  </a:cubicBezTo>
                  <a:cubicBezTo>
                    <a:pt x="129" y="72"/>
                    <a:pt x="128" y="73"/>
                    <a:pt x="128" y="73"/>
                  </a:cubicBezTo>
                  <a:cubicBezTo>
                    <a:pt x="129" y="73"/>
                    <a:pt x="129" y="72"/>
                    <a:pt x="129" y="72"/>
                  </a:cubicBezTo>
                  <a:cubicBezTo>
                    <a:pt x="130" y="72"/>
                    <a:pt x="130" y="71"/>
                    <a:pt x="130" y="71"/>
                  </a:cubicBezTo>
                  <a:cubicBezTo>
                    <a:pt x="130" y="71"/>
                    <a:pt x="129" y="71"/>
                    <a:pt x="129" y="71"/>
                  </a:cubicBezTo>
                  <a:cubicBezTo>
                    <a:pt x="129" y="71"/>
                    <a:pt x="129" y="70"/>
                    <a:pt x="129" y="69"/>
                  </a:cubicBezTo>
                  <a:cubicBezTo>
                    <a:pt x="129" y="69"/>
                    <a:pt x="128" y="70"/>
                    <a:pt x="128" y="69"/>
                  </a:cubicBezTo>
                  <a:cubicBezTo>
                    <a:pt x="128" y="68"/>
                    <a:pt x="128" y="67"/>
                    <a:pt x="128" y="66"/>
                  </a:cubicBezTo>
                  <a:cubicBezTo>
                    <a:pt x="128" y="65"/>
                    <a:pt x="127" y="65"/>
                    <a:pt x="127" y="66"/>
                  </a:cubicBezTo>
                  <a:cubicBezTo>
                    <a:pt x="126" y="68"/>
                    <a:pt x="126" y="67"/>
                    <a:pt x="126" y="69"/>
                  </a:cubicBezTo>
                  <a:cubicBezTo>
                    <a:pt x="126" y="69"/>
                    <a:pt x="127" y="72"/>
                    <a:pt x="127" y="72"/>
                  </a:cubicBezTo>
                  <a:cubicBezTo>
                    <a:pt x="126" y="73"/>
                    <a:pt x="125" y="72"/>
                    <a:pt x="125" y="75"/>
                  </a:cubicBezTo>
                  <a:close/>
                  <a:moveTo>
                    <a:pt x="127" y="60"/>
                  </a:move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6" y="59"/>
                    <a:pt x="126" y="59"/>
                  </a:cubicBezTo>
                  <a:cubicBezTo>
                    <a:pt x="126" y="60"/>
                    <a:pt x="126" y="61"/>
                    <a:pt x="126" y="61"/>
                  </a:cubicBezTo>
                  <a:cubicBezTo>
                    <a:pt x="126" y="62"/>
                    <a:pt x="125" y="62"/>
                    <a:pt x="126" y="63"/>
                  </a:cubicBezTo>
                  <a:cubicBezTo>
                    <a:pt x="126" y="63"/>
                    <a:pt x="127" y="63"/>
                    <a:pt x="127" y="63"/>
                  </a:cubicBezTo>
                  <a:cubicBezTo>
                    <a:pt x="127" y="63"/>
                    <a:pt x="127" y="62"/>
                    <a:pt x="127" y="61"/>
                  </a:cubicBezTo>
                  <a:cubicBezTo>
                    <a:pt x="127" y="61"/>
                    <a:pt x="127" y="61"/>
                    <a:pt x="127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82"/>
            <p:cNvSpPr>
              <a:spLocks/>
            </p:cNvSpPr>
            <p:nvPr/>
          </p:nvSpPr>
          <p:spPr bwMode="auto">
            <a:xfrm>
              <a:off x="11421531" y="1504046"/>
              <a:ext cx="85301" cy="141879"/>
            </a:xfrm>
            <a:custGeom>
              <a:avLst/>
              <a:gdLst>
                <a:gd name="T0" fmla="*/ 4 w 45"/>
                <a:gd name="T1" fmla="*/ 46 h 75"/>
                <a:gd name="T2" fmla="*/ 4 w 45"/>
                <a:gd name="T3" fmla="*/ 40 h 75"/>
                <a:gd name="T4" fmla="*/ 9 w 45"/>
                <a:gd name="T5" fmla="*/ 40 h 75"/>
                <a:gd name="T6" fmla="*/ 6 w 45"/>
                <a:gd name="T7" fmla="*/ 30 h 75"/>
                <a:gd name="T8" fmla="*/ 12 w 45"/>
                <a:gd name="T9" fmla="*/ 11 h 75"/>
                <a:gd name="T10" fmla="*/ 45 w 45"/>
                <a:gd name="T11" fmla="*/ 11 h 75"/>
                <a:gd name="T12" fmla="*/ 41 w 45"/>
                <a:gd name="T13" fmla="*/ 19 h 75"/>
                <a:gd name="T14" fmla="*/ 27 w 45"/>
                <a:gd name="T15" fmla="*/ 13 h 75"/>
                <a:gd name="T16" fmla="*/ 15 w 45"/>
                <a:gd name="T17" fmla="*/ 29 h 75"/>
                <a:gd name="T18" fmla="*/ 18 w 45"/>
                <a:gd name="T19" fmla="*/ 39 h 75"/>
                <a:gd name="T20" fmla="*/ 19 w 45"/>
                <a:gd name="T21" fmla="*/ 40 h 75"/>
                <a:gd name="T22" fmla="*/ 31 w 45"/>
                <a:gd name="T23" fmla="*/ 40 h 75"/>
                <a:gd name="T24" fmla="*/ 31 w 45"/>
                <a:gd name="T25" fmla="*/ 46 h 75"/>
                <a:gd name="T26" fmla="*/ 21 w 45"/>
                <a:gd name="T27" fmla="*/ 46 h 75"/>
                <a:gd name="T28" fmla="*/ 23 w 45"/>
                <a:gd name="T29" fmla="*/ 51 h 75"/>
                <a:gd name="T30" fmla="*/ 17 w 45"/>
                <a:gd name="T31" fmla="*/ 69 h 75"/>
                <a:gd name="T32" fmla="*/ 38 w 45"/>
                <a:gd name="T33" fmla="*/ 69 h 75"/>
                <a:gd name="T34" fmla="*/ 38 w 45"/>
                <a:gd name="T35" fmla="*/ 75 h 75"/>
                <a:gd name="T36" fmla="*/ 0 w 45"/>
                <a:gd name="T37" fmla="*/ 75 h 75"/>
                <a:gd name="T38" fmla="*/ 0 w 45"/>
                <a:gd name="T39" fmla="*/ 69 h 75"/>
                <a:gd name="T40" fmla="*/ 3 w 45"/>
                <a:gd name="T41" fmla="*/ 69 h 75"/>
                <a:gd name="T42" fmla="*/ 14 w 45"/>
                <a:gd name="T43" fmla="*/ 53 h 75"/>
                <a:gd name="T44" fmla="*/ 12 w 45"/>
                <a:gd name="T45" fmla="*/ 46 h 75"/>
                <a:gd name="T46" fmla="*/ 4 w 45"/>
                <a:gd name="T47" fmla="*/ 4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75">
                  <a:moveTo>
                    <a:pt x="4" y="46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7" y="37"/>
                    <a:pt x="6" y="34"/>
                    <a:pt x="6" y="30"/>
                  </a:cubicBezTo>
                  <a:cubicBezTo>
                    <a:pt x="5" y="23"/>
                    <a:pt x="7" y="16"/>
                    <a:pt x="12" y="11"/>
                  </a:cubicBezTo>
                  <a:cubicBezTo>
                    <a:pt x="22" y="0"/>
                    <a:pt x="39" y="5"/>
                    <a:pt x="45" y="11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7" y="14"/>
                    <a:pt x="34" y="13"/>
                    <a:pt x="27" y="13"/>
                  </a:cubicBezTo>
                  <a:cubicBezTo>
                    <a:pt x="19" y="13"/>
                    <a:pt x="14" y="19"/>
                    <a:pt x="15" y="29"/>
                  </a:cubicBezTo>
                  <a:cubicBezTo>
                    <a:pt x="15" y="32"/>
                    <a:pt x="17" y="36"/>
                    <a:pt x="18" y="39"/>
                  </a:cubicBezTo>
                  <a:cubicBezTo>
                    <a:pt x="18" y="39"/>
                    <a:pt x="18" y="40"/>
                    <a:pt x="1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8"/>
                    <a:pt x="22" y="49"/>
                    <a:pt x="23" y="51"/>
                  </a:cubicBezTo>
                  <a:cubicBezTo>
                    <a:pt x="24" y="57"/>
                    <a:pt x="22" y="65"/>
                    <a:pt x="17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0" y="66"/>
                    <a:pt x="16" y="62"/>
                    <a:pt x="14" y="53"/>
                  </a:cubicBezTo>
                  <a:cubicBezTo>
                    <a:pt x="14" y="51"/>
                    <a:pt x="13" y="49"/>
                    <a:pt x="12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83"/>
            <p:cNvSpPr>
              <a:spLocks/>
            </p:cNvSpPr>
            <p:nvPr/>
          </p:nvSpPr>
          <p:spPr bwMode="auto">
            <a:xfrm>
              <a:off x="11527722" y="1430060"/>
              <a:ext cx="120988" cy="132304"/>
            </a:xfrm>
            <a:custGeom>
              <a:avLst/>
              <a:gdLst>
                <a:gd name="T0" fmla="*/ 59 w 139"/>
                <a:gd name="T1" fmla="*/ 152 h 152"/>
                <a:gd name="T2" fmla="*/ 59 w 139"/>
                <a:gd name="T3" fmla="*/ 104 h 152"/>
                <a:gd name="T4" fmla="*/ 26 w 139"/>
                <a:gd name="T5" fmla="*/ 104 h 152"/>
                <a:gd name="T6" fmla="*/ 26 w 139"/>
                <a:gd name="T7" fmla="*/ 89 h 152"/>
                <a:gd name="T8" fmla="*/ 59 w 139"/>
                <a:gd name="T9" fmla="*/ 89 h 152"/>
                <a:gd name="T10" fmla="*/ 59 w 139"/>
                <a:gd name="T11" fmla="*/ 78 h 152"/>
                <a:gd name="T12" fmla="*/ 26 w 139"/>
                <a:gd name="T13" fmla="*/ 78 h 152"/>
                <a:gd name="T14" fmla="*/ 26 w 139"/>
                <a:gd name="T15" fmla="*/ 65 h 152"/>
                <a:gd name="T16" fmla="*/ 56 w 139"/>
                <a:gd name="T17" fmla="*/ 65 h 152"/>
                <a:gd name="T18" fmla="*/ 0 w 139"/>
                <a:gd name="T19" fmla="*/ 0 h 152"/>
                <a:gd name="T20" fmla="*/ 24 w 139"/>
                <a:gd name="T21" fmla="*/ 0 h 152"/>
                <a:gd name="T22" fmla="*/ 69 w 139"/>
                <a:gd name="T23" fmla="*/ 50 h 152"/>
                <a:gd name="T24" fmla="*/ 115 w 139"/>
                <a:gd name="T25" fmla="*/ 0 h 152"/>
                <a:gd name="T26" fmla="*/ 139 w 139"/>
                <a:gd name="T27" fmla="*/ 0 h 152"/>
                <a:gd name="T28" fmla="*/ 80 w 139"/>
                <a:gd name="T29" fmla="*/ 65 h 152"/>
                <a:gd name="T30" fmla="*/ 113 w 139"/>
                <a:gd name="T31" fmla="*/ 65 h 152"/>
                <a:gd name="T32" fmla="*/ 113 w 139"/>
                <a:gd name="T33" fmla="*/ 78 h 152"/>
                <a:gd name="T34" fmla="*/ 78 w 139"/>
                <a:gd name="T35" fmla="*/ 78 h 152"/>
                <a:gd name="T36" fmla="*/ 78 w 139"/>
                <a:gd name="T37" fmla="*/ 89 h 152"/>
                <a:gd name="T38" fmla="*/ 113 w 139"/>
                <a:gd name="T39" fmla="*/ 89 h 152"/>
                <a:gd name="T40" fmla="*/ 113 w 139"/>
                <a:gd name="T41" fmla="*/ 104 h 152"/>
                <a:gd name="T42" fmla="*/ 78 w 139"/>
                <a:gd name="T43" fmla="*/ 104 h 152"/>
                <a:gd name="T44" fmla="*/ 78 w 139"/>
                <a:gd name="T45" fmla="*/ 152 h 152"/>
                <a:gd name="T46" fmla="*/ 59 w 139"/>
                <a:gd name="T47" fmla="*/ 152 h 152"/>
                <a:gd name="T48" fmla="*/ 59 w 139"/>
                <a:gd name="T4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52">
                  <a:moveTo>
                    <a:pt x="59" y="152"/>
                  </a:moveTo>
                  <a:lnTo>
                    <a:pt x="59" y="104"/>
                  </a:lnTo>
                  <a:lnTo>
                    <a:pt x="26" y="104"/>
                  </a:lnTo>
                  <a:lnTo>
                    <a:pt x="26" y="89"/>
                  </a:lnTo>
                  <a:lnTo>
                    <a:pt x="59" y="89"/>
                  </a:lnTo>
                  <a:lnTo>
                    <a:pt x="59" y="78"/>
                  </a:lnTo>
                  <a:lnTo>
                    <a:pt x="26" y="78"/>
                  </a:lnTo>
                  <a:lnTo>
                    <a:pt x="26" y="65"/>
                  </a:lnTo>
                  <a:lnTo>
                    <a:pt x="56" y="6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9" y="50"/>
                  </a:lnTo>
                  <a:lnTo>
                    <a:pt x="115" y="0"/>
                  </a:lnTo>
                  <a:lnTo>
                    <a:pt x="139" y="0"/>
                  </a:lnTo>
                  <a:lnTo>
                    <a:pt x="80" y="65"/>
                  </a:lnTo>
                  <a:lnTo>
                    <a:pt x="113" y="65"/>
                  </a:lnTo>
                  <a:lnTo>
                    <a:pt x="113" y="78"/>
                  </a:lnTo>
                  <a:lnTo>
                    <a:pt x="78" y="78"/>
                  </a:lnTo>
                  <a:lnTo>
                    <a:pt x="78" y="89"/>
                  </a:lnTo>
                  <a:lnTo>
                    <a:pt x="113" y="89"/>
                  </a:lnTo>
                  <a:lnTo>
                    <a:pt x="113" y="104"/>
                  </a:lnTo>
                  <a:lnTo>
                    <a:pt x="78" y="104"/>
                  </a:lnTo>
                  <a:lnTo>
                    <a:pt x="78" y="152"/>
                  </a:lnTo>
                  <a:lnTo>
                    <a:pt x="59" y="152"/>
                  </a:lnTo>
                  <a:lnTo>
                    <a:pt x="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84"/>
            <p:cNvSpPr>
              <a:spLocks/>
            </p:cNvSpPr>
            <p:nvPr/>
          </p:nvSpPr>
          <p:spPr bwMode="auto">
            <a:xfrm>
              <a:off x="11121236" y="1130635"/>
              <a:ext cx="498750" cy="254163"/>
            </a:xfrm>
            <a:custGeom>
              <a:avLst/>
              <a:gdLst>
                <a:gd name="T0" fmla="*/ 263 w 263"/>
                <a:gd name="T1" fmla="*/ 107 h 134"/>
                <a:gd name="T2" fmla="*/ 244 w 263"/>
                <a:gd name="T3" fmla="*/ 134 h 134"/>
                <a:gd name="T4" fmla="*/ 225 w 263"/>
                <a:gd name="T5" fmla="*/ 107 h 134"/>
                <a:gd name="T6" fmla="*/ 238 w 263"/>
                <a:gd name="T7" fmla="*/ 107 h 134"/>
                <a:gd name="T8" fmla="*/ 132 w 263"/>
                <a:gd name="T9" fmla="*/ 12 h 134"/>
                <a:gd name="T10" fmla="*/ 25 w 263"/>
                <a:gd name="T11" fmla="*/ 107 h 134"/>
                <a:gd name="T12" fmla="*/ 38 w 263"/>
                <a:gd name="T13" fmla="*/ 107 h 134"/>
                <a:gd name="T14" fmla="*/ 19 w 263"/>
                <a:gd name="T15" fmla="*/ 134 h 134"/>
                <a:gd name="T16" fmla="*/ 0 w 263"/>
                <a:gd name="T17" fmla="*/ 107 h 134"/>
                <a:gd name="T18" fmla="*/ 13 w 263"/>
                <a:gd name="T19" fmla="*/ 107 h 134"/>
                <a:gd name="T20" fmla="*/ 132 w 263"/>
                <a:gd name="T21" fmla="*/ 0 h 134"/>
                <a:gd name="T22" fmla="*/ 250 w 263"/>
                <a:gd name="T23" fmla="*/ 107 h 134"/>
                <a:gd name="T24" fmla="*/ 263 w 263"/>
                <a:gd name="T25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34">
                  <a:moveTo>
                    <a:pt x="263" y="107"/>
                  </a:moveTo>
                  <a:cubicBezTo>
                    <a:pt x="244" y="134"/>
                    <a:pt x="244" y="134"/>
                    <a:pt x="244" y="134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2" y="53"/>
                    <a:pt x="187" y="12"/>
                    <a:pt x="132" y="12"/>
                  </a:cubicBezTo>
                  <a:cubicBezTo>
                    <a:pt x="76" y="12"/>
                    <a:pt x="31" y="53"/>
                    <a:pt x="25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20" y="47"/>
                    <a:pt x="70" y="0"/>
                    <a:pt x="132" y="0"/>
                  </a:cubicBezTo>
                  <a:cubicBezTo>
                    <a:pt x="193" y="0"/>
                    <a:pt x="243" y="47"/>
                    <a:pt x="250" y="107"/>
                  </a:cubicBezTo>
                  <a:cubicBezTo>
                    <a:pt x="263" y="107"/>
                    <a:pt x="263" y="107"/>
                    <a:pt x="26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5"/>
            <p:cNvSpPr>
              <a:spLocks/>
            </p:cNvSpPr>
            <p:nvPr/>
          </p:nvSpPr>
          <p:spPr bwMode="auto">
            <a:xfrm>
              <a:off x="11241354" y="1509268"/>
              <a:ext cx="130563" cy="136656"/>
            </a:xfrm>
            <a:custGeom>
              <a:avLst/>
              <a:gdLst>
                <a:gd name="T0" fmla="*/ 58 w 69"/>
                <a:gd name="T1" fmla="*/ 45 h 72"/>
                <a:gd name="T2" fmla="*/ 69 w 69"/>
                <a:gd name="T3" fmla="*/ 47 h 72"/>
                <a:gd name="T4" fmla="*/ 60 w 69"/>
                <a:gd name="T5" fmla="*/ 66 h 72"/>
                <a:gd name="T6" fmla="*/ 40 w 69"/>
                <a:gd name="T7" fmla="*/ 72 h 72"/>
                <a:gd name="T8" fmla="*/ 17 w 69"/>
                <a:gd name="T9" fmla="*/ 63 h 72"/>
                <a:gd name="T10" fmla="*/ 10 w 69"/>
                <a:gd name="T11" fmla="*/ 47 h 72"/>
                <a:gd name="T12" fmla="*/ 0 w 69"/>
                <a:gd name="T13" fmla="*/ 47 h 72"/>
                <a:gd name="T14" fmla="*/ 0 w 69"/>
                <a:gd name="T15" fmla="*/ 40 h 72"/>
                <a:gd name="T16" fmla="*/ 9 w 69"/>
                <a:gd name="T17" fmla="*/ 40 h 72"/>
                <a:gd name="T18" fmla="*/ 9 w 69"/>
                <a:gd name="T19" fmla="*/ 36 h 72"/>
                <a:gd name="T20" fmla="*/ 9 w 69"/>
                <a:gd name="T21" fmla="*/ 35 h 72"/>
                <a:gd name="T22" fmla="*/ 0 w 69"/>
                <a:gd name="T23" fmla="*/ 35 h 72"/>
                <a:gd name="T24" fmla="*/ 0 w 69"/>
                <a:gd name="T25" fmla="*/ 29 h 72"/>
                <a:gd name="T26" fmla="*/ 9 w 69"/>
                <a:gd name="T27" fmla="*/ 29 h 72"/>
                <a:gd name="T28" fmla="*/ 18 w 69"/>
                <a:gd name="T29" fmla="*/ 9 h 72"/>
                <a:gd name="T30" fmla="*/ 40 w 69"/>
                <a:gd name="T31" fmla="*/ 0 h 72"/>
                <a:gd name="T32" fmla="*/ 68 w 69"/>
                <a:gd name="T33" fmla="*/ 22 h 72"/>
                <a:gd name="T34" fmla="*/ 57 w 69"/>
                <a:gd name="T35" fmla="*/ 24 h 72"/>
                <a:gd name="T36" fmla="*/ 41 w 69"/>
                <a:gd name="T37" fmla="*/ 9 h 72"/>
                <a:gd name="T38" fmla="*/ 21 w 69"/>
                <a:gd name="T39" fmla="*/ 29 h 72"/>
                <a:gd name="T40" fmla="*/ 50 w 69"/>
                <a:gd name="T41" fmla="*/ 29 h 72"/>
                <a:gd name="T42" fmla="*/ 50 w 69"/>
                <a:gd name="T43" fmla="*/ 35 h 72"/>
                <a:gd name="T44" fmla="*/ 21 w 69"/>
                <a:gd name="T45" fmla="*/ 35 h 72"/>
                <a:gd name="T46" fmla="*/ 21 w 69"/>
                <a:gd name="T47" fmla="*/ 36 h 72"/>
                <a:gd name="T48" fmla="*/ 21 w 69"/>
                <a:gd name="T49" fmla="*/ 40 h 72"/>
                <a:gd name="T50" fmla="*/ 50 w 69"/>
                <a:gd name="T51" fmla="*/ 40 h 72"/>
                <a:gd name="T52" fmla="*/ 50 w 69"/>
                <a:gd name="T53" fmla="*/ 47 h 72"/>
                <a:gd name="T54" fmla="*/ 22 w 69"/>
                <a:gd name="T55" fmla="*/ 47 h 72"/>
                <a:gd name="T56" fmla="*/ 40 w 69"/>
                <a:gd name="T57" fmla="*/ 63 h 72"/>
                <a:gd name="T58" fmla="*/ 58 w 69"/>
                <a:gd name="T59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72">
                  <a:moveTo>
                    <a:pt x="58" y="45"/>
                  </a:moveTo>
                  <a:cubicBezTo>
                    <a:pt x="69" y="47"/>
                    <a:pt x="69" y="47"/>
                    <a:pt x="69" y="47"/>
                  </a:cubicBezTo>
                  <a:cubicBezTo>
                    <a:pt x="68" y="55"/>
                    <a:pt x="65" y="61"/>
                    <a:pt x="60" y="66"/>
                  </a:cubicBezTo>
                  <a:cubicBezTo>
                    <a:pt x="55" y="70"/>
                    <a:pt x="48" y="72"/>
                    <a:pt x="40" y="72"/>
                  </a:cubicBezTo>
                  <a:cubicBezTo>
                    <a:pt x="30" y="72"/>
                    <a:pt x="23" y="69"/>
                    <a:pt x="17" y="63"/>
                  </a:cubicBezTo>
                  <a:cubicBezTo>
                    <a:pt x="13" y="59"/>
                    <a:pt x="11" y="53"/>
                    <a:pt x="1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0"/>
                    <a:pt x="13" y="13"/>
                    <a:pt x="18" y="9"/>
                  </a:cubicBezTo>
                  <a:cubicBezTo>
                    <a:pt x="24" y="3"/>
                    <a:pt x="31" y="0"/>
                    <a:pt x="40" y="0"/>
                  </a:cubicBezTo>
                  <a:cubicBezTo>
                    <a:pt x="56" y="0"/>
                    <a:pt x="65" y="7"/>
                    <a:pt x="68" y="22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14"/>
                    <a:pt x="49" y="9"/>
                    <a:pt x="41" y="9"/>
                  </a:cubicBezTo>
                  <a:cubicBezTo>
                    <a:pt x="30" y="9"/>
                    <a:pt x="23" y="16"/>
                    <a:pt x="2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9"/>
                    <a:pt x="21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4" y="57"/>
                    <a:pt x="30" y="63"/>
                    <a:pt x="40" y="63"/>
                  </a:cubicBezTo>
                  <a:cubicBezTo>
                    <a:pt x="50" y="63"/>
                    <a:pt x="56" y="57"/>
                    <a:pt x="5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6"/>
            <p:cNvSpPr>
              <a:spLocks noEditPoints="1"/>
            </p:cNvSpPr>
            <p:nvPr/>
          </p:nvSpPr>
          <p:spPr bwMode="auto">
            <a:xfrm>
              <a:off x="11114273" y="1399595"/>
              <a:ext cx="92264" cy="147971"/>
            </a:xfrm>
            <a:custGeom>
              <a:avLst/>
              <a:gdLst>
                <a:gd name="T0" fmla="*/ 0 w 49"/>
                <a:gd name="T1" fmla="*/ 50 h 78"/>
                <a:gd name="T2" fmla="*/ 7 w 49"/>
                <a:gd name="T3" fmla="*/ 50 h 78"/>
                <a:gd name="T4" fmla="*/ 13 w 49"/>
                <a:gd name="T5" fmla="*/ 60 h 78"/>
                <a:gd name="T6" fmla="*/ 16 w 49"/>
                <a:gd name="T7" fmla="*/ 62 h 78"/>
                <a:gd name="T8" fmla="*/ 16 w 49"/>
                <a:gd name="T9" fmla="*/ 40 h 78"/>
                <a:gd name="T10" fmla="*/ 6 w 49"/>
                <a:gd name="T11" fmla="*/ 35 h 78"/>
                <a:gd name="T12" fmla="*/ 2 w 49"/>
                <a:gd name="T13" fmla="*/ 25 h 78"/>
                <a:gd name="T14" fmla="*/ 8 w 49"/>
                <a:gd name="T15" fmla="*/ 12 h 78"/>
                <a:gd name="T16" fmla="*/ 16 w 49"/>
                <a:gd name="T17" fmla="*/ 9 h 78"/>
                <a:gd name="T18" fmla="*/ 16 w 49"/>
                <a:gd name="T19" fmla="*/ 0 h 78"/>
                <a:gd name="T20" fmla="*/ 22 w 49"/>
                <a:gd name="T21" fmla="*/ 0 h 78"/>
                <a:gd name="T22" fmla="*/ 22 w 49"/>
                <a:gd name="T23" fmla="*/ 8 h 78"/>
                <a:gd name="T24" fmla="*/ 24 w 49"/>
                <a:gd name="T25" fmla="*/ 8 h 78"/>
                <a:gd name="T26" fmla="*/ 26 w 49"/>
                <a:gd name="T27" fmla="*/ 8 h 78"/>
                <a:gd name="T28" fmla="*/ 26 w 49"/>
                <a:gd name="T29" fmla="*/ 0 h 78"/>
                <a:gd name="T30" fmla="*/ 31 w 49"/>
                <a:gd name="T31" fmla="*/ 0 h 78"/>
                <a:gd name="T32" fmla="*/ 31 w 49"/>
                <a:gd name="T33" fmla="*/ 8 h 78"/>
                <a:gd name="T34" fmla="*/ 41 w 49"/>
                <a:gd name="T35" fmla="*/ 13 h 78"/>
                <a:gd name="T36" fmla="*/ 47 w 49"/>
                <a:gd name="T37" fmla="*/ 26 h 78"/>
                <a:gd name="T38" fmla="*/ 39 w 49"/>
                <a:gd name="T39" fmla="*/ 27 h 78"/>
                <a:gd name="T40" fmla="*/ 31 w 49"/>
                <a:gd name="T41" fmla="*/ 16 h 78"/>
                <a:gd name="T42" fmla="*/ 31 w 49"/>
                <a:gd name="T43" fmla="*/ 36 h 78"/>
                <a:gd name="T44" fmla="*/ 38 w 49"/>
                <a:gd name="T45" fmla="*/ 38 h 78"/>
                <a:gd name="T46" fmla="*/ 46 w 49"/>
                <a:gd name="T47" fmla="*/ 43 h 78"/>
                <a:gd name="T48" fmla="*/ 49 w 49"/>
                <a:gd name="T49" fmla="*/ 53 h 78"/>
                <a:gd name="T50" fmla="*/ 42 w 49"/>
                <a:gd name="T51" fmla="*/ 66 h 78"/>
                <a:gd name="T52" fmla="*/ 31 w 49"/>
                <a:gd name="T53" fmla="*/ 71 h 78"/>
                <a:gd name="T54" fmla="*/ 31 w 49"/>
                <a:gd name="T55" fmla="*/ 78 h 78"/>
                <a:gd name="T56" fmla="*/ 26 w 49"/>
                <a:gd name="T57" fmla="*/ 78 h 78"/>
                <a:gd name="T58" fmla="*/ 26 w 49"/>
                <a:gd name="T59" fmla="*/ 71 h 78"/>
                <a:gd name="T60" fmla="*/ 22 w 49"/>
                <a:gd name="T61" fmla="*/ 71 h 78"/>
                <a:gd name="T62" fmla="*/ 22 w 49"/>
                <a:gd name="T63" fmla="*/ 78 h 78"/>
                <a:gd name="T64" fmla="*/ 16 w 49"/>
                <a:gd name="T65" fmla="*/ 78 h 78"/>
                <a:gd name="T66" fmla="*/ 16 w 49"/>
                <a:gd name="T67" fmla="*/ 70 h 78"/>
                <a:gd name="T68" fmla="*/ 7 w 49"/>
                <a:gd name="T69" fmla="*/ 65 h 78"/>
                <a:gd name="T70" fmla="*/ 0 w 49"/>
                <a:gd name="T71" fmla="*/ 50 h 78"/>
                <a:gd name="T72" fmla="*/ 22 w 49"/>
                <a:gd name="T73" fmla="*/ 64 h 78"/>
                <a:gd name="T74" fmla="*/ 26 w 49"/>
                <a:gd name="T75" fmla="*/ 64 h 78"/>
                <a:gd name="T76" fmla="*/ 26 w 49"/>
                <a:gd name="T77" fmla="*/ 42 h 78"/>
                <a:gd name="T78" fmla="*/ 22 w 49"/>
                <a:gd name="T79" fmla="*/ 42 h 78"/>
                <a:gd name="T80" fmla="*/ 22 w 49"/>
                <a:gd name="T81" fmla="*/ 42 h 78"/>
                <a:gd name="T82" fmla="*/ 22 w 49"/>
                <a:gd name="T83" fmla="*/ 64 h 78"/>
                <a:gd name="T84" fmla="*/ 31 w 49"/>
                <a:gd name="T85" fmla="*/ 63 h 78"/>
                <a:gd name="T86" fmla="*/ 37 w 49"/>
                <a:gd name="T87" fmla="*/ 61 h 78"/>
                <a:gd name="T88" fmla="*/ 41 w 49"/>
                <a:gd name="T89" fmla="*/ 53 h 78"/>
                <a:gd name="T90" fmla="*/ 37 w 49"/>
                <a:gd name="T91" fmla="*/ 47 h 78"/>
                <a:gd name="T92" fmla="*/ 31 w 49"/>
                <a:gd name="T93" fmla="*/ 44 h 78"/>
                <a:gd name="T94" fmla="*/ 31 w 49"/>
                <a:gd name="T95" fmla="*/ 63 h 78"/>
                <a:gd name="T96" fmla="*/ 26 w 49"/>
                <a:gd name="T97" fmla="*/ 15 h 78"/>
                <a:gd name="T98" fmla="*/ 24 w 49"/>
                <a:gd name="T99" fmla="*/ 15 h 78"/>
                <a:gd name="T100" fmla="*/ 22 w 49"/>
                <a:gd name="T101" fmla="*/ 15 h 78"/>
                <a:gd name="T102" fmla="*/ 22 w 49"/>
                <a:gd name="T103" fmla="*/ 33 h 78"/>
                <a:gd name="T104" fmla="*/ 25 w 49"/>
                <a:gd name="T105" fmla="*/ 34 h 78"/>
                <a:gd name="T106" fmla="*/ 26 w 49"/>
                <a:gd name="T107" fmla="*/ 34 h 78"/>
                <a:gd name="T108" fmla="*/ 26 w 49"/>
                <a:gd name="T109" fmla="*/ 15 h 78"/>
                <a:gd name="T110" fmla="*/ 16 w 49"/>
                <a:gd name="T111" fmla="*/ 16 h 78"/>
                <a:gd name="T112" fmla="*/ 10 w 49"/>
                <a:gd name="T113" fmla="*/ 24 h 78"/>
                <a:gd name="T114" fmla="*/ 13 w 49"/>
                <a:gd name="T115" fmla="*/ 30 h 78"/>
                <a:gd name="T116" fmla="*/ 16 w 49"/>
                <a:gd name="T117" fmla="*/ 31 h 78"/>
                <a:gd name="T118" fmla="*/ 16 w 49"/>
                <a:gd name="T119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" h="78">
                  <a:moveTo>
                    <a:pt x="0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8" y="55"/>
                    <a:pt x="10" y="58"/>
                    <a:pt x="13" y="60"/>
                  </a:cubicBezTo>
                  <a:cubicBezTo>
                    <a:pt x="14" y="61"/>
                    <a:pt x="15" y="61"/>
                    <a:pt x="16" y="6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1" y="38"/>
                    <a:pt x="8" y="37"/>
                    <a:pt x="6" y="35"/>
                  </a:cubicBezTo>
                  <a:cubicBezTo>
                    <a:pt x="4" y="32"/>
                    <a:pt x="2" y="28"/>
                    <a:pt x="2" y="25"/>
                  </a:cubicBezTo>
                  <a:cubicBezTo>
                    <a:pt x="2" y="19"/>
                    <a:pt x="4" y="15"/>
                    <a:pt x="8" y="12"/>
                  </a:cubicBezTo>
                  <a:cubicBezTo>
                    <a:pt x="11" y="11"/>
                    <a:pt x="13" y="9"/>
                    <a:pt x="16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4" y="8"/>
                  </a:cubicBezTo>
                  <a:cubicBezTo>
                    <a:pt x="24" y="8"/>
                    <a:pt x="25" y="8"/>
                    <a:pt x="26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5" y="9"/>
                    <a:pt x="38" y="11"/>
                    <a:pt x="41" y="13"/>
                  </a:cubicBezTo>
                  <a:cubicBezTo>
                    <a:pt x="45" y="16"/>
                    <a:pt x="47" y="21"/>
                    <a:pt x="47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1"/>
                    <a:pt x="36" y="18"/>
                    <a:pt x="31" y="1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4" y="36"/>
                    <a:pt x="36" y="37"/>
                    <a:pt x="38" y="38"/>
                  </a:cubicBezTo>
                  <a:cubicBezTo>
                    <a:pt x="41" y="39"/>
                    <a:pt x="43" y="41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ubicBezTo>
                    <a:pt x="49" y="59"/>
                    <a:pt x="46" y="63"/>
                    <a:pt x="42" y="66"/>
                  </a:cubicBezTo>
                  <a:cubicBezTo>
                    <a:pt x="39" y="69"/>
                    <a:pt x="35" y="70"/>
                    <a:pt x="31" y="71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4" y="71"/>
                    <a:pt x="23" y="71"/>
                    <a:pt x="22" y="71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2" y="69"/>
                    <a:pt x="9" y="67"/>
                    <a:pt x="7" y="65"/>
                  </a:cubicBezTo>
                  <a:cubicBezTo>
                    <a:pt x="2" y="61"/>
                    <a:pt x="0" y="56"/>
                    <a:pt x="0" y="50"/>
                  </a:cubicBezTo>
                  <a:close/>
                  <a:moveTo>
                    <a:pt x="22" y="64"/>
                  </a:moveTo>
                  <a:cubicBezTo>
                    <a:pt x="23" y="64"/>
                    <a:pt x="24" y="64"/>
                    <a:pt x="26" y="6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3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64"/>
                    <a:pt x="22" y="64"/>
                    <a:pt x="22" y="64"/>
                  </a:cubicBezTo>
                  <a:close/>
                  <a:moveTo>
                    <a:pt x="31" y="63"/>
                  </a:moveTo>
                  <a:cubicBezTo>
                    <a:pt x="34" y="63"/>
                    <a:pt x="36" y="62"/>
                    <a:pt x="37" y="61"/>
                  </a:cubicBezTo>
                  <a:cubicBezTo>
                    <a:pt x="40" y="59"/>
                    <a:pt x="41" y="56"/>
                    <a:pt x="41" y="53"/>
                  </a:cubicBezTo>
                  <a:cubicBezTo>
                    <a:pt x="41" y="51"/>
                    <a:pt x="40" y="48"/>
                    <a:pt x="37" y="47"/>
                  </a:cubicBezTo>
                  <a:cubicBezTo>
                    <a:pt x="36" y="46"/>
                    <a:pt x="34" y="45"/>
                    <a:pt x="31" y="44"/>
                  </a:cubicBezTo>
                  <a:cubicBezTo>
                    <a:pt x="31" y="63"/>
                    <a:pt x="31" y="63"/>
                    <a:pt x="31" y="63"/>
                  </a:cubicBezTo>
                  <a:close/>
                  <a:moveTo>
                    <a:pt x="26" y="15"/>
                  </a:moveTo>
                  <a:cubicBezTo>
                    <a:pt x="25" y="15"/>
                    <a:pt x="25" y="15"/>
                    <a:pt x="24" y="15"/>
                  </a:cubicBezTo>
                  <a:cubicBezTo>
                    <a:pt x="23" y="15"/>
                    <a:pt x="22" y="15"/>
                    <a:pt x="22" y="1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4" y="34"/>
                    <a:pt x="25" y="34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15"/>
                    <a:pt x="26" y="15"/>
                    <a:pt x="26" y="15"/>
                  </a:cubicBezTo>
                  <a:close/>
                  <a:moveTo>
                    <a:pt x="16" y="16"/>
                  </a:moveTo>
                  <a:cubicBezTo>
                    <a:pt x="12" y="17"/>
                    <a:pt x="10" y="20"/>
                    <a:pt x="10" y="24"/>
                  </a:cubicBezTo>
                  <a:cubicBezTo>
                    <a:pt x="10" y="27"/>
                    <a:pt x="11" y="28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16" y="16"/>
                    <a:pt x="16" y="16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9779919" y="106281"/>
            <a:ext cx="712904" cy="712905"/>
            <a:chOff x="10073032" y="165921"/>
            <a:chExt cx="712904" cy="712905"/>
          </a:xfrm>
        </p:grpSpPr>
        <p:sp>
          <p:nvSpPr>
            <p:cNvPr id="21" name="Oval 21"/>
            <p:cNvSpPr>
              <a:spLocks noChangeArrowheads="1"/>
            </p:cNvSpPr>
            <p:nvPr userDrawn="1"/>
          </p:nvSpPr>
          <p:spPr bwMode="auto">
            <a:xfrm>
              <a:off x="10073032" y="165921"/>
              <a:ext cx="712904" cy="712905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2"/>
            <p:cNvSpPr>
              <a:spLocks/>
            </p:cNvSpPr>
            <p:nvPr userDrawn="1"/>
          </p:nvSpPr>
          <p:spPr bwMode="auto">
            <a:xfrm>
              <a:off x="10250565" y="312941"/>
              <a:ext cx="533522" cy="565885"/>
            </a:xfrm>
            <a:custGeom>
              <a:avLst/>
              <a:gdLst>
                <a:gd name="T0" fmla="*/ 137 w 265"/>
                <a:gd name="T1" fmla="*/ 0 h 281"/>
                <a:gd name="T2" fmla="*/ 265 w 265"/>
                <a:gd name="T3" fmla="*/ 128 h 281"/>
                <a:gd name="T4" fmla="*/ 89 w 265"/>
                <a:gd name="T5" fmla="*/ 281 h 281"/>
                <a:gd name="T6" fmla="*/ 39 w 265"/>
                <a:gd name="T7" fmla="*/ 274 h 281"/>
                <a:gd name="T8" fmla="*/ 0 w 265"/>
                <a:gd name="T9" fmla="*/ 235 h 281"/>
                <a:gd name="T10" fmla="*/ 83 w 265"/>
                <a:gd name="T11" fmla="*/ 164 h 281"/>
                <a:gd name="T12" fmla="*/ 75 w 265"/>
                <a:gd name="T13" fmla="*/ 42 h 281"/>
                <a:gd name="T14" fmla="*/ 137 w 265"/>
                <a:gd name="T1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81">
                  <a:moveTo>
                    <a:pt x="137" y="0"/>
                  </a:moveTo>
                  <a:cubicBezTo>
                    <a:pt x="265" y="128"/>
                    <a:pt x="265" y="128"/>
                    <a:pt x="265" y="128"/>
                  </a:cubicBezTo>
                  <a:cubicBezTo>
                    <a:pt x="253" y="214"/>
                    <a:pt x="179" y="281"/>
                    <a:pt x="89" y="281"/>
                  </a:cubicBezTo>
                  <a:cubicBezTo>
                    <a:pt x="72" y="281"/>
                    <a:pt x="55" y="279"/>
                    <a:pt x="39" y="27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13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3"/>
            <p:cNvSpPr>
              <a:spLocks/>
            </p:cNvSpPr>
            <p:nvPr userDrawn="1"/>
          </p:nvSpPr>
          <p:spPr bwMode="auto">
            <a:xfrm>
              <a:off x="10235770" y="568144"/>
              <a:ext cx="387428" cy="218217"/>
            </a:xfrm>
            <a:custGeom>
              <a:avLst/>
              <a:gdLst>
                <a:gd name="T0" fmla="*/ 7 w 192"/>
                <a:gd name="T1" fmla="*/ 108 h 108"/>
                <a:gd name="T2" fmla="*/ 77 w 192"/>
                <a:gd name="T3" fmla="*/ 29 h 108"/>
                <a:gd name="T4" fmla="*/ 77 w 192"/>
                <a:gd name="T5" fmla="*/ 0 h 108"/>
                <a:gd name="T6" fmla="*/ 96 w 192"/>
                <a:gd name="T7" fmla="*/ 0 h 108"/>
                <a:gd name="T8" fmla="*/ 97 w 192"/>
                <a:gd name="T9" fmla="*/ 0 h 108"/>
                <a:gd name="T10" fmla="*/ 116 w 192"/>
                <a:gd name="T11" fmla="*/ 0 h 108"/>
                <a:gd name="T12" fmla="*/ 116 w 192"/>
                <a:gd name="T13" fmla="*/ 29 h 108"/>
                <a:gd name="T14" fmla="*/ 186 w 192"/>
                <a:gd name="T15" fmla="*/ 108 h 108"/>
                <a:gd name="T16" fmla="*/ 7 w 192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08">
                  <a:moveTo>
                    <a:pt x="7" y="108"/>
                  </a:moveTo>
                  <a:cubicBezTo>
                    <a:pt x="7" y="72"/>
                    <a:pt x="0" y="35"/>
                    <a:pt x="77" y="29"/>
                  </a:cubicBezTo>
                  <a:cubicBezTo>
                    <a:pt x="77" y="26"/>
                    <a:pt x="77" y="3"/>
                    <a:pt x="7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3"/>
                    <a:pt x="116" y="26"/>
                    <a:pt x="116" y="29"/>
                  </a:cubicBezTo>
                  <a:cubicBezTo>
                    <a:pt x="192" y="35"/>
                    <a:pt x="185" y="72"/>
                    <a:pt x="186" y="108"/>
                  </a:cubicBezTo>
                  <a:cubicBezTo>
                    <a:pt x="7" y="108"/>
                    <a:pt x="7" y="108"/>
                    <a:pt x="7" y="108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04"/>
            <p:cNvSpPr>
              <a:spLocks/>
            </p:cNvSpPr>
            <p:nvPr userDrawn="1"/>
          </p:nvSpPr>
          <p:spPr bwMode="auto">
            <a:xfrm>
              <a:off x="10389262" y="569993"/>
              <a:ext cx="80444" cy="32363"/>
            </a:xfrm>
            <a:custGeom>
              <a:avLst/>
              <a:gdLst>
                <a:gd name="T0" fmla="*/ 40 w 40"/>
                <a:gd name="T1" fmla="*/ 0 h 16"/>
                <a:gd name="T2" fmla="*/ 0 w 40"/>
                <a:gd name="T3" fmla="*/ 0 h 16"/>
                <a:gd name="T4" fmla="*/ 40 w 4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6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6"/>
                    <a:pt x="36" y="16"/>
                    <a:pt x="40" y="0"/>
                  </a:cubicBezTo>
                  <a:close/>
                </a:path>
              </a:pathLst>
            </a:custGeom>
            <a:solidFill>
              <a:srgbClr val="7B4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6"/>
            <p:cNvSpPr>
              <a:spLocks/>
            </p:cNvSpPr>
            <p:nvPr userDrawn="1"/>
          </p:nvSpPr>
          <p:spPr bwMode="auto">
            <a:xfrm>
              <a:off x="10304194" y="290749"/>
              <a:ext cx="250580" cy="292189"/>
            </a:xfrm>
            <a:custGeom>
              <a:avLst/>
              <a:gdLst>
                <a:gd name="T0" fmla="*/ 7 w 124"/>
                <a:gd name="T1" fmla="*/ 69 h 145"/>
                <a:gd name="T2" fmla="*/ 13 w 124"/>
                <a:gd name="T3" fmla="*/ 108 h 145"/>
                <a:gd name="T4" fmla="*/ 62 w 124"/>
                <a:gd name="T5" fmla="*/ 145 h 145"/>
                <a:gd name="T6" fmla="*/ 112 w 124"/>
                <a:gd name="T7" fmla="*/ 108 h 145"/>
                <a:gd name="T8" fmla="*/ 117 w 124"/>
                <a:gd name="T9" fmla="*/ 69 h 145"/>
                <a:gd name="T10" fmla="*/ 62 w 124"/>
                <a:gd name="T11" fmla="*/ 0 h 145"/>
                <a:gd name="T12" fmla="*/ 7 w 124"/>
                <a:gd name="T13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45">
                  <a:moveTo>
                    <a:pt x="7" y="69"/>
                  </a:moveTo>
                  <a:cubicBezTo>
                    <a:pt x="0" y="68"/>
                    <a:pt x="1" y="108"/>
                    <a:pt x="13" y="108"/>
                  </a:cubicBezTo>
                  <a:cubicBezTo>
                    <a:pt x="22" y="128"/>
                    <a:pt x="38" y="145"/>
                    <a:pt x="62" y="145"/>
                  </a:cubicBezTo>
                  <a:cubicBezTo>
                    <a:pt x="86" y="145"/>
                    <a:pt x="103" y="128"/>
                    <a:pt x="112" y="108"/>
                  </a:cubicBezTo>
                  <a:cubicBezTo>
                    <a:pt x="122" y="108"/>
                    <a:pt x="124" y="68"/>
                    <a:pt x="117" y="69"/>
                  </a:cubicBezTo>
                  <a:cubicBezTo>
                    <a:pt x="120" y="26"/>
                    <a:pt x="118" y="0"/>
                    <a:pt x="62" y="0"/>
                  </a:cubicBezTo>
                  <a:cubicBezTo>
                    <a:pt x="7" y="0"/>
                    <a:pt x="4" y="25"/>
                    <a:pt x="7" y="69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07"/>
            <p:cNvSpPr>
              <a:spLocks/>
            </p:cNvSpPr>
            <p:nvPr userDrawn="1"/>
          </p:nvSpPr>
          <p:spPr bwMode="auto">
            <a:xfrm>
              <a:off x="10235770" y="626396"/>
              <a:ext cx="387428" cy="159965"/>
            </a:xfrm>
            <a:custGeom>
              <a:avLst/>
              <a:gdLst>
                <a:gd name="T0" fmla="*/ 7 w 192"/>
                <a:gd name="T1" fmla="*/ 79 h 79"/>
                <a:gd name="T2" fmla="*/ 77 w 192"/>
                <a:gd name="T3" fmla="*/ 0 h 79"/>
                <a:gd name="T4" fmla="*/ 116 w 192"/>
                <a:gd name="T5" fmla="*/ 0 h 79"/>
                <a:gd name="T6" fmla="*/ 186 w 192"/>
                <a:gd name="T7" fmla="*/ 79 h 79"/>
                <a:gd name="T8" fmla="*/ 7 w 19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9">
                  <a:moveTo>
                    <a:pt x="7" y="79"/>
                  </a:moveTo>
                  <a:cubicBezTo>
                    <a:pt x="7" y="43"/>
                    <a:pt x="0" y="6"/>
                    <a:pt x="77" y="0"/>
                  </a:cubicBezTo>
                  <a:cubicBezTo>
                    <a:pt x="89" y="7"/>
                    <a:pt x="102" y="7"/>
                    <a:pt x="116" y="0"/>
                  </a:cubicBezTo>
                  <a:cubicBezTo>
                    <a:pt x="192" y="6"/>
                    <a:pt x="185" y="43"/>
                    <a:pt x="186" y="79"/>
                  </a:cubicBezTo>
                  <a:cubicBezTo>
                    <a:pt x="7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8"/>
            <p:cNvSpPr>
              <a:spLocks/>
            </p:cNvSpPr>
            <p:nvPr userDrawn="1"/>
          </p:nvSpPr>
          <p:spPr bwMode="auto">
            <a:xfrm>
              <a:off x="10302345" y="253763"/>
              <a:ext cx="282018" cy="206197"/>
            </a:xfrm>
            <a:custGeom>
              <a:avLst/>
              <a:gdLst>
                <a:gd name="T0" fmla="*/ 108 w 140"/>
                <a:gd name="T1" fmla="*/ 102 h 102"/>
                <a:gd name="T2" fmla="*/ 118 w 140"/>
                <a:gd name="T3" fmla="*/ 87 h 102"/>
                <a:gd name="T4" fmla="*/ 28 w 140"/>
                <a:gd name="T5" fmla="*/ 23 h 102"/>
                <a:gd name="T6" fmla="*/ 8 w 140"/>
                <a:gd name="T7" fmla="*/ 87 h 102"/>
                <a:gd name="T8" fmla="*/ 19 w 140"/>
                <a:gd name="T9" fmla="*/ 102 h 102"/>
                <a:gd name="T10" fmla="*/ 28 w 140"/>
                <a:gd name="T11" fmla="*/ 54 h 102"/>
                <a:gd name="T12" fmla="*/ 53 w 140"/>
                <a:gd name="T13" fmla="*/ 64 h 102"/>
                <a:gd name="T14" fmla="*/ 85 w 140"/>
                <a:gd name="T15" fmla="*/ 68 h 102"/>
                <a:gd name="T16" fmla="*/ 108 w 140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02">
                  <a:moveTo>
                    <a:pt x="108" y="102"/>
                  </a:moveTo>
                  <a:cubicBezTo>
                    <a:pt x="108" y="93"/>
                    <a:pt x="109" y="87"/>
                    <a:pt x="118" y="87"/>
                  </a:cubicBezTo>
                  <a:cubicBezTo>
                    <a:pt x="140" y="6"/>
                    <a:pt x="57" y="0"/>
                    <a:pt x="28" y="23"/>
                  </a:cubicBezTo>
                  <a:cubicBezTo>
                    <a:pt x="2" y="26"/>
                    <a:pt x="0" y="57"/>
                    <a:pt x="8" y="87"/>
                  </a:cubicBezTo>
                  <a:cubicBezTo>
                    <a:pt x="17" y="87"/>
                    <a:pt x="19" y="93"/>
                    <a:pt x="19" y="102"/>
                  </a:cubicBezTo>
                  <a:cubicBezTo>
                    <a:pt x="21" y="84"/>
                    <a:pt x="20" y="65"/>
                    <a:pt x="28" y="54"/>
                  </a:cubicBezTo>
                  <a:cubicBezTo>
                    <a:pt x="36" y="58"/>
                    <a:pt x="44" y="63"/>
                    <a:pt x="53" y="64"/>
                  </a:cubicBezTo>
                  <a:cubicBezTo>
                    <a:pt x="70" y="67"/>
                    <a:pt x="79" y="64"/>
                    <a:pt x="85" y="68"/>
                  </a:cubicBezTo>
                  <a:cubicBezTo>
                    <a:pt x="100" y="77"/>
                    <a:pt x="105" y="83"/>
                    <a:pt x="108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09"/>
            <p:cNvSpPr>
              <a:spLocks/>
            </p:cNvSpPr>
            <p:nvPr userDrawn="1"/>
          </p:nvSpPr>
          <p:spPr bwMode="auto">
            <a:xfrm>
              <a:off x="10404981" y="643040"/>
              <a:ext cx="49006" cy="143321"/>
            </a:xfrm>
            <a:custGeom>
              <a:avLst/>
              <a:gdLst>
                <a:gd name="T0" fmla="*/ 0 w 53"/>
                <a:gd name="T1" fmla="*/ 28 h 155"/>
                <a:gd name="T2" fmla="*/ 16 w 53"/>
                <a:gd name="T3" fmla="*/ 61 h 155"/>
                <a:gd name="T4" fmla="*/ 9 w 53"/>
                <a:gd name="T5" fmla="*/ 155 h 155"/>
                <a:gd name="T6" fmla="*/ 46 w 53"/>
                <a:gd name="T7" fmla="*/ 155 h 155"/>
                <a:gd name="T8" fmla="*/ 37 w 53"/>
                <a:gd name="T9" fmla="*/ 61 h 155"/>
                <a:gd name="T10" fmla="*/ 53 w 53"/>
                <a:gd name="T11" fmla="*/ 28 h 155"/>
                <a:gd name="T12" fmla="*/ 26 w 53"/>
                <a:gd name="T13" fmla="*/ 0 h 155"/>
                <a:gd name="T14" fmla="*/ 0 w 53"/>
                <a:gd name="T15" fmla="*/ 28 h 155"/>
                <a:gd name="T16" fmla="*/ 0 w 53"/>
                <a:gd name="T17" fmla="*/ 2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5">
                  <a:moveTo>
                    <a:pt x="0" y="28"/>
                  </a:moveTo>
                  <a:lnTo>
                    <a:pt x="16" y="61"/>
                  </a:lnTo>
                  <a:lnTo>
                    <a:pt x="9" y="155"/>
                  </a:lnTo>
                  <a:lnTo>
                    <a:pt x="46" y="155"/>
                  </a:lnTo>
                  <a:lnTo>
                    <a:pt x="37" y="61"/>
                  </a:lnTo>
                  <a:lnTo>
                    <a:pt x="53" y="28"/>
                  </a:lnTo>
                  <a:lnTo>
                    <a:pt x="26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0"/>
            <p:cNvSpPr>
              <a:spLocks/>
            </p:cNvSpPr>
            <p:nvPr userDrawn="1"/>
          </p:nvSpPr>
          <p:spPr bwMode="auto">
            <a:xfrm>
              <a:off x="10544603" y="422974"/>
              <a:ext cx="49931" cy="93390"/>
            </a:xfrm>
            <a:custGeom>
              <a:avLst/>
              <a:gdLst>
                <a:gd name="T0" fmla="*/ 8 w 25"/>
                <a:gd name="T1" fmla="*/ 0 h 46"/>
                <a:gd name="T2" fmla="*/ 5 w 25"/>
                <a:gd name="T3" fmla="*/ 0 h 46"/>
                <a:gd name="T4" fmla="*/ 0 w 25"/>
                <a:gd name="T5" fmla="*/ 44 h 46"/>
                <a:gd name="T6" fmla="*/ 2 w 25"/>
                <a:gd name="T7" fmla="*/ 45 h 46"/>
                <a:gd name="T8" fmla="*/ 23 w 25"/>
                <a:gd name="T9" fmla="*/ 25 h 46"/>
                <a:gd name="T10" fmla="*/ 8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12" y="46"/>
                    <a:pt x="22" y="37"/>
                    <a:pt x="23" y="25"/>
                  </a:cubicBezTo>
                  <a:cubicBezTo>
                    <a:pt x="25" y="12"/>
                    <a:pt x="18" y="2"/>
                    <a:pt x="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1"/>
            <p:cNvSpPr>
              <a:spLocks/>
            </p:cNvSpPr>
            <p:nvPr userDrawn="1"/>
          </p:nvSpPr>
          <p:spPr bwMode="auto">
            <a:xfrm>
              <a:off x="10505768" y="403556"/>
              <a:ext cx="54554" cy="124828"/>
            </a:xfrm>
            <a:custGeom>
              <a:avLst/>
              <a:gdLst>
                <a:gd name="T0" fmla="*/ 20 w 27"/>
                <a:gd name="T1" fmla="*/ 1 h 62"/>
                <a:gd name="T2" fmla="*/ 15 w 27"/>
                <a:gd name="T3" fmla="*/ 1 h 62"/>
                <a:gd name="T4" fmla="*/ 7 w 27"/>
                <a:gd name="T5" fmla="*/ 7 h 62"/>
                <a:gd name="T6" fmla="*/ 1 w 27"/>
                <a:gd name="T7" fmla="*/ 53 h 62"/>
                <a:gd name="T8" fmla="*/ 7 w 27"/>
                <a:gd name="T9" fmla="*/ 61 h 62"/>
                <a:gd name="T10" fmla="*/ 12 w 27"/>
                <a:gd name="T11" fmla="*/ 62 h 62"/>
                <a:gd name="T12" fmla="*/ 21 w 27"/>
                <a:gd name="T13" fmla="*/ 56 h 62"/>
                <a:gd name="T14" fmla="*/ 27 w 27"/>
                <a:gd name="T15" fmla="*/ 10 h 62"/>
                <a:gd name="T16" fmla="*/ 20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20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7"/>
                    <a:pt x="3" y="61"/>
                    <a:pt x="7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6" y="62"/>
                    <a:pt x="20" y="60"/>
                    <a:pt x="21" y="5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6"/>
                    <a:pt x="24" y="2"/>
                    <a:pt x="20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2"/>
            <p:cNvSpPr>
              <a:spLocks/>
            </p:cNvSpPr>
            <p:nvPr userDrawn="1"/>
          </p:nvSpPr>
          <p:spPr bwMode="auto">
            <a:xfrm>
              <a:off x="10271831" y="212153"/>
              <a:ext cx="312531" cy="247806"/>
            </a:xfrm>
            <a:custGeom>
              <a:avLst/>
              <a:gdLst>
                <a:gd name="T0" fmla="*/ 152 w 155"/>
                <a:gd name="T1" fmla="*/ 94 h 123"/>
                <a:gd name="T2" fmla="*/ 152 w 155"/>
                <a:gd name="T3" fmla="*/ 94 h 123"/>
                <a:gd name="T4" fmla="*/ 3 w 155"/>
                <a:gd name="T5" fmla="*/ 94 h 123"/>
                <a:gd name="T6" fmla="*/ 3 w 155"/>
                <a:gd name="T7" fmla="*/ 94 h 123"/>
                <a:gd name="T8" fmla="*/ 1 w 155"/>
                <a:gd name="T9" fmla="*/ 96 h 123"/>
                <a:gd name="T10" fmla="*/ 4 w 155"/>
                <a:gd name="T11" fmla="*/ 121 h 123"/>
                <a:gd name="T12" fmla="*/ 7 w 155"/>
                <a:gd name="T13" fmla="*/ 123 h 123"/>
                <a:gd name="T14" fmla="*/ 11 w 155"/>
                <a:gd name="T15" fmla="*/ 122 h 123"/>
                <a:gd name="T16" fmla="*/ 13 w 155"/>
                <a:gd name="T17" fmla="*/ 119 h 123"/>
                <a:gd name="T18" fmla="*/ 10 w 155"/>
                <a:gd name="T19" fmla="*/ 95 h 123"/>
                <a:gd name="T20" fmla="*/ 8 w 155"/>
                <a:gd name="T21" fmla="*/ 93 h 123"/>
                <a:gd name="T22" fmla="*/ 147 w 155"/>
                <a:gd name="T23" fmla="*/ 93 h 123"/>
                <a:gd name="T24" fmla="*/ 145 w 155"/>
                <a:gd name="T25" fmla="*/ 95 h 123"/>
                <a:gd name="T26" fmla="*/ 142 w 155"/>
                <a:gd name="T27" fmla="*/ 119 h 123"/>
                <a:gd name="T28" fmla="*/ 144 w 155"/>
                <a:gd name="T29" fmla="*/ 122 h 123"/>
                <a:gd name="T30" fmla="*/ 149 w 155"/>
                <a:gd name="T31" fmla="*/ 123 h 123"/>
                <a:gd name="T32" fmla="*/ 151 w 155"/>
                <a:gd name="T33" fmla="*/ 121 h 123"/>
                <a:gd name="T34" fmla="*/ 154 w 155"/>
                <a:gd name="T35" fmla="*/ 96 h 123"/>
                <a:gd name="T36" fmla="*/ 152 w 155"/>
                <a:gd name="T37" fmla="*/ 9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23">
                  <a:moveTo>
                    <a:pt x="152" y="94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0" y="1"/>
                    <a:pt x="3" y="0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2"/>
                    <a:pt x="5" y="123"/>
                    <a:pt x="7" y="123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12" y="122"/>
                    <a:pt x="13" y="121"/>
                    <a:pt x="13" y="11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8" y="93"/>
                  </a:cubicBezTo>
                  <a:cubicBezTo>
                    <a:pt x="8" y="5"/>
                    <a:pt x="147" y="6"/>
                    <a:pt x="147" y="93"/>
                  </a:cubicBezTo>
                  <a:cubicBezTo>
                    <a:pt x="146" y="93"/>
                    <a:pt x="145" y="94"/>
                    <a:pt x="145" y="95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2" y="121"/>
                    <a:pt x="143" y="122"/>
                    <a:pt x="144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1" y="122"/>
                    <a:pt x="151" y="121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5"/>
                    <a:pt x="154" y="94"/>
                    <a:pt x="152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3"/>
            <p:cNvSpPr>
              <a:spLocks/>
            </p:cNvSpPr>
            <p:nvPr userDrawn="1"/>
          </p:nvSpPr>
          <p:spPr bwMode="auto">
            <a:xfrm>
              <a:off x="10264434" y="422974"/>
              <a:ext cx="49931" cy="93390"/>
            </a:xfrm>
            <a:custGeom>
              <a:avLst/>
              <a:gdLst>
                <a:gd name="T0" fmla="*/ 17 w 25"/>
                <a:gd name="T1" fmla="*/ 0 h 46"/>
                <a:gd name="T2" fmla="*/ 20 w 25"/>
                <a:gd name="T3" fmla="*/ 0 h 46"/>
                <a:gd name="T4" fmla="*/ 25 w 25"/>
                <a:gd name="T5" fmla="*/ 44 h 46"/>
                <a:gd name="T6" fmla="*/ 23 w 25"/>
                <a:gd name="T7" fmla="*/ 45 h 46"/>
                <a:gd name="T8" fmla="*/ 2 w 25"/>
                <a:gd name="T9" fmla="*/ 25 h 46"/>
                <a:gd name="T10" fmla="*/ 17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17" y="0"/>
                  </a:moveTo>
                  <a:cubicBezTo>
                    <a:pt x="18" y="0"/>
                    <a:pt x="19" y="0"/>
                    <a:pt x="20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4" y="45"/>
                    <a:pt x="23" y="45"/>
                  </a:cubicBezTo>
                  <a:cubicBezTo>
                    <a:pt x="13" y="46"/>
                    <a:pt x="3" y="37"/>
                    <a:pt x="2" y="25"/>
                  </a:cubicBezTo>
                  <a:cubicBezTo>
                    <a:pt x="0" y="12"/>
                    <a:pt x="7" y="2"/>
                    <a:pt x="1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4"/>
            <p:cNvSpPr>
              <a:spLocks/>
            </p:cNvSpPr>
            <p:nvPr userDrawn="1"/>
          </p:nvSpPr>
          <p:spPr bwMode="auto">
            <a:xfrm>
              <a:off x="10298646" y="403556"/>
              <a:ext cx="54554" cy="124828"/>
            </a:xfrm>
            <a:custGeom>
              <a:avLst/>
              <a:gdLst>
                <a:gd name="T0" fmla="*/ 7 w 27"/>
                <a:gd name="T1" fmla="*/ 1 h 62"/>
                <a:gd name="T2" fmla="*/ 12 w 27"/>
                <a:gd name="T3" fmla="*/ 1 h 62"/>
                <a:gd name="T4" fmla="*/ 20 w 27"/>
                <a:gd name="T5" fmla="*/ 7 h 62"/>
                <a:gd name="T6" fmla="*/ 26 w 27"/>
                <a:gd name="T7" fmla="*/ 53 h 62"/>
                <a:gd name="T8" fmla="*/ 20 w 27"/>
                <a:gd name="T9" fmla="*/ 61 h 62"/>
                <a:gd name="T10" fmla="*/ 15 w 27"/>
                <a:gd name="T11" fmla="*/ 62 h 62"/>
                <a:gd name="T12" fmla="*/ 6 w 27"/>
                <a:gd name="T13" fmla="*/ 56 h 62"/>
                <a:gd name="T14" fmla="*/ 0 w 27"/>
                <a:gd name="T15" fmla="*/ 10 h 62"/>
                <a:gd name="T16" fmla="*/ 7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7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6" y="0"/>
                    <a:pt x="20" y="3"/>
                    <a:pt x="20" y="7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7"/>
                    <a:pt x="24" y="61"/>
                    <a:pt x="20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1" y="62"/>
                    <a:pt x="7" y="60"/>
                    <a:pt x="6" y="5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2"/>
                    <a:pt x="7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5"/>
            <p:cNvSpPr>
              <a:spLocks/>
            </p:cNvSpPr>
            <p:nvPr userDrawn="1"/>
          </p:nvSpPr>
          <p:spPr bwMode="auto">
            <a:xfrm>
              <a:off x="10266283" y="484000"/>
              <a:ext cx="162738" cy="80445"/>
            </a:xfrm>
            <a:custGeom>
              <a:avLst/>
              <a:gdLst>
                <a:gd name="T0" fmla="*/ 2 w 81"/>
                <a:gd name="T1" fmla="*/ 0 h 40"/>
                <a:gd name="T2" fmla="*/ 57 w 81"/>
                <a:gd name="T3" fmla="*/ 36 h 40"/>
                <a:gd name="T4" fmla="*/ 69 w 81"/>
                <a:gd name="T5" fmla="*/ 40 h 40"/>
                <a:gd name="T6" fmla="*/ 81 w 81"/>
                <a:gd name="T7" fmla="*/ 35 h 40"/>
                <a:gd name="T8" fmla="*/ 69 w 81"/>
                <a:gd name="T9" fmla="*/ 29 h 40"/>
                <a:gd name="T10" fmla="*/ 57 w 81"/>
                <a:gd name="T11" fmla="*/ 34 h 40"/>
                <a:gd name="T12" fmla="*/ 12 w 81"/>
                <a:gd name="T13" fmla="*/ 24 h 40"/>
                <a:gd name="T14" fmla="*/ 5 w 81"/>
                <a:gd name="T15" fmla="*/ 5 h 40"/>
                <a:gd name="T16" fmla="*/ 2 w 8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0">
                  <a:moveTo>
                    <a:pt x="2" y="0"/>
                  </a:moveTo>
                  <a:cubicBezTo>
                    <a:pt x="0" y="34"/>
                    <a:pt x="31" y="37"/>
                    <a:pt x="57" y="36"/>
                  </a:cubicBezTo>
                  <a:cubicBezTo>
                    <a:pt x="59" y="39"/>
                    <a:pt x="64" y="40"/>
                    <a:pt x="69" y="40"/>
                  </a:cubicBezTo>
                  <a:cubicBezTo>
                    <a:pt x="76" y="40"/>
                    <a:pt x="81" y="38"/>
                    <a:pt x="81" y="35"/>
                  </a:cubicBezTo>
                  <a:cubicBezTo>
                    <a:pt x="81" y="31"/>
                    <a:pt x="76" y="29"/>
                    <a:pt x="69" y="29"/>
                  </a:cubicBezTo>
                  <a:cubicBezTo>
                    <a:pt x="63" y="29"/>
                    <a:pt x="58" y="31"/>
                    <a:pt x="57" y="34"/>
                  </a:cubicBezTo>
                  <a:cubicBezTo>
                    <a:pt x="41" y="34"/>
                    <a:pt x="21" y="33"/>
                    <a:pt x="12" y="24"/>
                  </a:cubicBezTo>
                  <a:cubicBezTo>
                    <a:pt x="7" y="19"/>
                    <a:pt x="5" y="12"/>
                    <a:pt x="5" y="5"/>
                  </a:cubicBezTo>
                  <a:cubicBezTo>
                    <a:pt x="4" y="4"/>
                    <a:pt x="3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9" name="椭圆 38"/>
          <p:cNvSpPr/>
          <p:nvPr userDrawn="1"/>
        </p:nvSpPr>
        <p:spPr>
          <a:xfrm>
            <a:off x="11013958" y="706106"/>
            <a:ext cx="167991" cy="167991"/>
          </a:xfrm>
          <a:prstGeom prst="ellipse">
            <a:avLst/>
          </a:prstGeom>
          <a:solidFill>
            <a:srgbClr val="2A6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11403547" y="193153"/>
            <a:ext cx="428697" cy="453914"/>
            <a:chOff x="6122988" y="1643062"/>
            <a:chExt cx="369888" cy="371476"/>
          </a:xfrm>
          <a:solidFill>
            <a:srgbClr val="3A98BC"/>
          </a:solidFill>
        </p:grpSpPr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6122988" y="1643062"/>
              <a:ext cx="369888" cy="371476"/>
            </a:xfrm>
            <a:custGeom>
              <a:avLst/>
              <a:gdLst>
                <a:gd name="T0" fmla="*/ 60 w 1018"/>
                <a:gd name="T1" fmla="*/ 2 h 1023"/>
                <a:gd name="T2" fmla="*/ 0 w 1018"/>
                <a:gd name="T3" fmla="*/ 60 h 1023"/>
                <a:gd name="T4" fmla="*/ 0 w 1018"/>
                <a:gd name="T5" fmla="*/ 137 h 1023"/>
                <a:gd name="T6" fmla="*/ 60 w 1018"/>
                <a:gd name="T7" fmla="*/ 198 h 1023"/>
                <a:gd name="T8" fmla="*/ 820 w 1018"/>
                <a:gd name="T9" fmla="*/ 963 h 1023"/>
                <a:gd name="T10" fmla="*/ 882 w 1018"/>
                <a:gd name="T11" fmla="*/ 1023 h 1023"/>
                <a:gd name="T12" fmla="*/ 958 w 1018"/>
                <a:gd name="T13" fmla="*/ 1023 h 1023"/>
                <a:gd name="T14" fmla="*/ 1016 w 1018"/>
                <a:gd name="T15" fmla="*/ 963 h 1023"/>
                <a:gd name="T16" fmla="*/ 60 w 1018"/>
                <a:gd name="T17" fmla="*/ 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8" h="1023">
                  <a:moveTo>
                    <a:pt x="60" y="2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198"/>
                  </a:cubicBezTo>
                  <a:cubicBezTo>
                    <a:pt x="466" y="228"/>
                    <a:pt x="791" y="555"/>
                    <a:pt x="820" y="963"/>
                  </a:cubicBezTo>
                  <a:cubicBezTo>
                    <a:pt x="822" y="996"/>
                    <a:pt x="849" y="1023"/>
                    <a:pt x="882" y="1023"/>
                  </a:cubicBezTo>
                  <a:cubicBezTo>
                    <a:pt x="958" y="1023"/>
                    <a:pt x="958" y="1023"/>
                    <a:pt x="958" y="1023"/>
                  </a:cubicBezTo>
                  <a:cubicBezTo>
                    <a:pt x="991" y="1023"/>
                    <a:pt x="1018" y="996"/>
                    <a:pt x="1016" y="963"/>
                  </a:cubicBezTo>
                  <a:cubicBezTo>
                    <a:pt x="986" y="447"/>
                    <a:pt x="574" y="32"/>
                    <a:pt x="6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6122988" y="1916113"/>
              <a:ext cx="9842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6122988" y="1770063"/>
              <a:ext cx="244475" cy="244475"/>
            </a:xfrm>
            <a:custGeom>
              <a:avLst/>
              <a:gdLst>
                <a:gd name="T0" fmla="*/ 60 w 672"/>
                <a:gd name="T1" fmla="*/ 3 h 675"/>
                <a:gd name="T2" fmla="*/ 0 w 672"/>
                <a:gd name="T3" fmla="*/ 61 h 675"/>
                <a:gd name="T4" fmla="*/ 0 w 672"/>
                <a:gd name="T5" fmla="*/ 137 h 675"/>
                <a:gd name="T6" fmla="*/ 60 w 672"/>
                <a:gd name="T7" fmla="*/ 200 h 675"/>
                <a:gd name="T8" fmla="*/ 336 w 672"/>
                <a:gd name="T9" fmla="*/ 337 h 675"/>
                <a:gd name="T10" fmla="*/ 472 w 672"/>
                <a:gd name="T11" fmla="*/ 616 h 675"/>
                <a:gd name="T12" fmla="*/ 536 w 672"/>
                <a:gd name="T13" fmla="*/ 675 h 675"/>
                <a:gd name="T14" fmla="*/ 612 w 672"/>
                <a:gd name="T15" fmla="*/ 675 h 675"/>
                <a:gd name="T16" fmla="*/ 669 w 672"/>
                <a:gd name="T17" fmla="*/ 616 h 675"/>
                <a:gd name="T18" fmla="*/ 60 w 672"/>
                <a:gd name="T19" fmla="*/ 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5">
                  <a:moveTo>
                    <a:pt x="60" y="3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200"/>
                  </a:cubicBezTo>
                  <a:cubicBezTo>
                    <a:pt x="164" y="213"/>
                    <a:pt x="261" y="261"/>
                    <a:pt x="336" y="337"/>
                  </a:cubicBezTo>
                  <a:cubicBezTo>
                    <a:pt x="412" y="413"/>
                    <a:pt x="459" y="510"/>
                    <a:pt x="472" y="616"/>
                  </a:cubicBezTo>
                  <a:cubicBezTo>
                    <a:pt x="476" y="649"/>
                    <a:pt x="503" y="675"/>
                    <a:pt x="536" y="675"/>
                  </a:cubicBezTo>
                  <a:cubicBezTo>
                    <a:pt x="612" y="675"/>
                    <a:pt x="612" y="675"/>
                    <a:pt x="612" y="675"/>
                  </a:cubicBezTo>
                  <a:cubicBezTo>
                    <a:pt x="645" y="675"/>
                    <a:pt x="672" y="649"/>
                    <a:pt x="669" y="616"/>
                  </a:cubicBezTo>
                  <a:cubicBezTo>
                    <a:pt x="641" y="291"/>
                    <a:pt x="383" y="32"/>
                    <a:pt x="6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153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24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536575" algn="l" defTabSz="91424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hop58501945.taobao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gif"/><Relationship Id="rId5" Type="http://schemas.openxmlformats.org/officeDocument/2006/relationships/hyperlink" Target="http://shop217225.taobao.com/" TargetMode="Externa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hop61054779.taobao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gif"/><Relationship Id="rId5" Type="http://schemas.openxmlformats.org/officeDocument/2006/relationships/hyperlink" Target="http://shop33905840.taobao.com/" TargetMode="Externa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gif"/><Relationship Id="rId4" Type="http://schemas.openxmlformats.org/officeDocument/2006/relationships/hyperlink" Target="http://shop58014452.taobao.com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hyperlink" Target="http://shop57302714.taobao.com/" TargetMode="External"/><Relationship Id="rId18" Type="http://schemas.openxmlformats.org/officeDocument/2006/relationships/image" Target="../media/image39.jpeg"/><Relationship Id="rId3" Type="http://schemas.openxmlformats.org/officeDocument/2006/relationships/hyperlink" Target="http://shop57299937.taobao.com/" TargetMode="External"/><Relationship Id="rId7" Type="http://schemas.openxmlformats.org/officeDocument/2006/relationships/hyperlink" Target="http://shop57300224.taobao.com/" TargetMode="External"/><Relationship Id="rId12" Type="http://schemas.openxmlformats.org/officeDocument/2006/relationships/image" Target="../media/image36.jpeg"/><Relationship Id="rId17" Type="http://schemas.openxmlformats.org/officeDocument/2006/relationships/hyperlink" Target="http://shop35337470.taobao.com/" TargetMode="Externa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11" Type="http://schemas.openxmlformats.org/officeDocument/2006/relationships/hyperlink" Target="http://shop64751899.taobao.com/" TargetMode="External"/><Relationship Id="rId5" Type="http://schemas.openxmlformats.org/officeDocument/2006/relationships/hyperlink" Target="http://shop60129786.taobao.com/" TargetMode="External"/><Relationship Id="rId15" Type="http://schemas.openxmlformats.org/officeDocument/2006/relationships/hyperlink" Target="http://shop57300289.taobao.com/" TargetMode="External"/><Relationship Id="rId10" Type="http://schemas.openxmlformats.org/officeDocument/2006/relationships/image" Target="../media/image35.gif"/><Relationship Id="rId4" Type="http://schemas.openxmlformats.org/officeDocument/2006/relationships/image" Target="../media/image32.jpeg"/><Relationship Id="rId9" Type="http://schemas.openxmlformats.org/officeDocument/2006/relationships/hyperlink" Target="http://shop59119166.taobao.com/" TargetMode="External"/><Relationship Id="rId1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shop57302714.taobao.com/" TargetMode="Externa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image" Target="../media/image1.jp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" Target="slide2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hyperlink" Target="http://new.myfonts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shop217225.taobao.com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9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shop33037511.taobao.com/" TargetMode="External"/><Relationship Id="rId13" Type="http://schemas.openxmlformats.org/officeDocument/2006/relationships/image" Target="../media/image10.jpeg"/><Relationship Id="rId18" Type="http://schemas.openxmlformats.org/officeDocument/2006/relationships/hyperlink" Target="http://shop63864327.taobao.com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12" Type="http://schemas.openxmlformats.org/officeDocument/2006/relationships/hyperlink" Target="http://shop33905474.taobao.com/" TargetMode="External"/><Relationship Id="rId17" Type="http://schemas.openxmlformats.org/officeDocument/2006/relationships/image" Target="../media/image12.png"/><Relationship Id="rId2" Type="http://schemas.openxmlformats.org/officeDocument/2006/relationships/hyperlink" Target="http://shop33875117.taobao.com/" TargetMode="External"/><Relationship Id="rId16" Type="http://schemas.openxmlformats.org/officeDocument/2006/relationships/hyperlink" Target="http://shop34974605.taobao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shop60500000.taobao.com/" TargetMode="External"/><Relationship Id="rId11" Type="http://schemas.openxmlformats.org/officeDocument/2006/relationships/image" Target="../media/image9.gif"/><Relationship Id="rId5" Type="http://schemas.openxmlformats.org/officeDocument/2006/relationships/image" Target="../media/image6.png"/><Relationship Id="rId15" Type="http://schemas.openxmlformats.org/officeDocument/2006/relationships/image" Target="../media/image11.gif"/><Relationship Id="rId10" Type="http://schemas.openxmlformats.org/officeDocument/2006/relationships/hyperlink" Target="http://shop33758809.taobao.com/" TargetMode="External"/><Relationship Id="rId19" Type="http://schemas.openxmlformats.org/officeDocument/2006/relationships/image" Target="../media/image13.gif"/><Relationship Id="rId4" Type="http://schemas.openxmlformats.org/officeDocument/2006/relationships/hyperlink" Target="http://shop57302395.taobao.com/" TargetMode="External"/><Relationship Id="rId9" Type="http://schemas.openxmlformats.org/officeDocument/2006/relationships/image" Target="../media/image8.jpeg"/><Relationship Id="rId14" Type="http://schemas.openxmlformats.org/officeDocument/2006/relationships/hyperlink" Target="http://shop64130226.taobao.com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shop58501945.taobao.com/" TargetMode="External"/><Relationship Id="rId13" Type="http://schemas.openxmlformats.org/officeDocument/2006/relationships/image" Target="../media/image19.gif"/><Relationship Id="rId18" Type="http://schemas.openxmlformats.org/officeDocument/2006/relationships/hyperlink" Target="http://shop217225.taobao.com/" TargetMode="External"/><Relationship Id="rId3" Type="http://schemas.openxmlformats.org/officeDocument/2006/relationships/image" Target="../media/image14.gif"/><Relationship Id="rId21" Type="http://schemas.openxmlformats.org/officeDocument/2006/relationships/image" Target="../media/image23.gif"/><Relationship Id="rId7" Type="http://schemas.openxmlformats.org/officeDocument/2006/relationships/image" Target="../media/image16.gif"/><Relationship Id="rId12" Type="http://schemas.openxmlformats.org/officeDocument/2006/relationships/hyperlink" Target="http://shop61054779.taobao.com/" TargetMode="External"/><Relationship Id="rId17" Type="http://schemas.openxmlformats.org/officeDocument/2006/relationships/image" Target="../media/image21.gif"/><Relationship Id="rId2" Type="http://schemas.openxmlformats.org/officeDocument/2006/relationships/hyperlink" Target="http://shop279839.taobao.com/" TargetMode="External"/><Relationship Id="rId16" Type="http://schemas.openxmlformats.org/officeDocument/2006/relationships/hyperlink" Target="http://shop60466542.taobao.com/" TargetMode="External"/><Relationship Id="rId20" Type="http://schemas.openxmlformats.org/officeDocument/2006/relationships/hyperlink" Target="http://shop61142359.taobao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shop34489791.taobao.com/" TargetMode="External"/><Relationship Id="rId11" Type="http://schemas.openxmlformats.org/officeDocument/2006/relationships/image" Target="../media/image18.gif"/><Relationship Id="rId5" Type="http://schemas.openxmlformats.org/officeDocument/2006/relationships/image" Target="../media/image15.gif"/><Relationship Id="rId15" Type="http://schemas.openxmlformats.org/officeDocument/2006/relationships/image" Target="../media/image20.gif"/><Relationship Id="rId10" Type="http://schemas.openxmlformats.org/officeDocument/2006/relationships/hyperlink" Target="http://shop58014452.taobao.com/" TargetMode="External"/><Relationship Id="rId19" Type="http://schemas.openxmlformats.org/officeDocument/2006/relationships/image" Target="../media/image22.gif"/><Relationship Id="rId4" Type="http://schemas.openxmlformats.org/officeDocument/2006/relationships/hyperlink" Target="http://shop34455706.taobao.com/" TargetMode="External"/><Relationship Id="rId9" Type="http://schemas.openxmlformats.org/officeDocument/2006/relationships/image" Target="../media/image17.gif"/><Relationship Id="rId14" Type="http://schemas.openxmlformats.org/officeDocument/2006/relationships/hyperlink" Target="http://shop59607505.taobao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8" y="2908337"/>
            <a:ext cx="6298615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店铺首页视觉营销设计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658" y="2354361"/>
            <a:ext cx="1705242" cy="55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800" dirty="0">
                <a:solidFill>
                  <a:srgbClr val="3A98BC"/>
                </a:solidFill>
                <a:latin typeface="Verdana" pitchFamily="34" charset="0"/>
              </a:rPr>
              <a:t>项目 六</a:t>
            </a:r>
            <a:endParaRPr lang="en-US" altLang="zh-CN" sz="2800" dirty="0">
              <a:solidFill>
                <a:srgbClr val="3A98B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http://img03.taobaocdn.com/shop-logo/63/a7/T1gflWXaFyXXartXjX">
            <a:hlinkClick r:id="rId3" tooltip="韩都衣舍旗舰店"/>
            <a:extLst>
              <a:ext uri="{FF2B5EF4-FFF2-40B4-BE49-F238E27FC236}">
                <a16:creationId xmlns:a16="http://schemas.microsoft.com/office/drawing/2014/main" id="{EA2014E9-9C47-4B37-B7FA-5D48454DEF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988" y="2191257"/>
            <a:ext cx="1619625" cy="1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8" descr="http://img02.taobaocdn.com/shop-logo/d0/71/T1vK00XbdcXXartXjX">
            <a:hlinkClick r:id="rId5" tooltip="天使之城双金冠4月6日春装上新！淘宝2010最受消费者喜爱店铺！"/>
            <a:extLst>
              <a:ext uri="{FF2B5EF4-FFF2-40B4-BE49-F238E27FC236}">
                <a16:creationId xmlns:a16="http://schemas.microsoft.com/office/drawing/2014/main" id="{B2D740A3-A8C7-4A92-A75B-6B562B50AE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765" y="2191257"/>
            <a:ext cx="1619625" cy="1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522A3A-E839-490E-ADC6-34677B4C6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0283" y="4060178"/>
            <a:ext cx="2839107" cy="157002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天使之城的定位策略是偶像追随，时尚指导；所以更侧重小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的形象传播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AC609F-1A83-4AF1-B670-FB50D3A49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637" y="4060178"/>
            <a:ext cx="2839107" cy="157002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韩都衣舍定位是韩版靓衣，侧重于风格和款式；所以更突出品牌名字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0" name="Text Box 18">
            <a:extLst>
              <a:ext uri="{FF2B5EF4-FFF2-40B4-BE49-F238E27FC236}">
                <a16:creationId xmlns:a16="http://schemas.microsoft.com/office/drawing/2014/main" id="{A025E886-E2F7-474D-9DE0-55370801F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91" y="785404"/>
            <a:ext cx="5411452" cy="45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战略定位不同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9A13B80-E172-4694-8413-0F232D8A8CEB}"/>
              </a:ext>
            </a:extLst>
          </p:cNvPr>
          <p:cNvSpPr/>
          <p:nvPr/>
        </p:nvSpPr>
        <p:spPr>
          <a:xfrm>
            <a:off x="1325217" y="304871"/>
            <a:ext cx="1524000" cy="457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2" descr="http://img03.taobaocdn.com/shop-logo/dc/11/T1lJFAXlplXXartXjX.gif">
            <a:hlinkClick r:id="rId3" tooltip="othermix旗舰店"/>
            <a:extLst>
              <a:ext uri="{FF2B5EF4-FFF2-40B4-BE49-F238E27FC236}">
                <a16:creationId xmlns:a16="http://schemas.microsoft.com/office/drawing/2014/main" id="{3C50CA0A-0D3A-429A-AE2F-2194E1FCC7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501" y="3658447"/>
            <a:ext cx="990829" cy="99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16032D-F045-4611-B63B-FCA067F07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580" y="4877930"/>
            <a:ext cx="3480606" cy="120060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七格格，风格是前卫潮品，酷、率性；所以标志用大黑体，硬朗明快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2" name="Picture 2" descr="http://logo.taobaocdn.com/shop-logo/7a/df/T1KOF1XapEXXb1upjX.jpg">
            <a:extLst>
              <a:ext uri="{FF2B5EF4-FFF2-40B4-BE49-F238E27FC236}">
                <a16:creationId xmlns:a16="http://schemas.microsoft.com/office/drawing/2014/main" id="{530A5BF7-56A7-4E60-B1AB-8D249A2D2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74" y="2796236"/>
            <a:ext cx="1762533" cy="61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 descr="http://img01.taobaocdn.com/imgextra/i1/12149668/T2zlJsXgpXXXXXXXXX_!!12149668.jpg">
            <a:extLst>
              <a:ext uri="{FF2B5EF4-FFF2-40B4-BE49-F238E27FC236}">
                <a16:creationId xmlns:a16="http://schemas.microsoft.com/office/drawing/2014/main" id="{56DE7E5A-64BF-481B-8264-EAFBAEF03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272" y="228653"/>
            <a:ext cx="3053469" cy="6249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18">
            <a:extLst>
              <a:ext uri="{FF2B5EF4-FFF2-40B4-BE49-F238E27FC236}">
                <a16:creationId xmlns:a16="http://schemas.microsoft.com/office/drawing/2014/main" id="{B1462B6F-3AA7-4AB0-B690-AD799F7F6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854" y="850071"/>
            <a:ext cx="5411452" cy="45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风格定位不同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AA22E53-2892-40E1-B1C3-878F826E0FEF}"/>
              </a:ext>
            </a:extLst>
          </p:cNvPr>
          <p:cNvSpPr/>
          <p:nvPr/>
        </p:nvSpPr>
        <p:spPr>
          <a:xfrm>
            <a:off x="1325217" y="304871"/>
            <a:ext cx="1524000" cy="457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ttp://www35.tx8.cn/photo/ciaofashion05/ISSUE-50_Festival-Fever_950__06.jpg">
            <a:extLst>
              <a:ext uri="{FF2B5EF4-FFF2-40B4-BE49-F238E27FC236}">
                <a16:creationId xmlns:a16="http://schemas.microsoft.com/office/drawing/2014/main" id="{63B7A9EB-942F-4976-B753-BA93971FA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44"/>
          <a:stretch>
            <a:fillRect/>
          </a:stretch>
        </p:blipFill>
        <p:spPr bwMode="auto">
          <a:xfrm>
            <a:off x="4951942" y="1452900"/>
            <a:ext cx="5498786" cy="409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http://logo.taobaocdn.com/shop-logo/d7/e6/T1KWJVXmhnXXaCwpjX.png">
            <a:extLst>
              <a:ext uri="{FF2B5EF4-FFF2-40B4-BE49-F238E27FC236}">
                <a16:creationId xmlns:a16="http://schemas.microsoft.com/office/drawing/2014/main" id="{FA283656-BF94-430B-BC72-C471E0AD5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80" y="2646976"/>
            <a:ext cx="2191257" cy="66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 descr="http://img02.taobaocdn.com/shop-logo/d7/e6/T1QwJFXg0BXXartXjX.gif">
            <a:hlinkClick r:id="rId5" tooltip="CIAO!da Fanfan俏  原创尖端小欧美风淘品牌  TOP20淘宝女装店铺"/>
            <a:extLst>
              <a:ext uri="{FF2B5EF4-FFF2-40B4-BE49-F238E27FC236}">
                <a16:creationId xmlns:a16="http://schemas.microsoft.com/office/drawing/2014/main" id="{91F891A3-F451-4744-84A0-8DB30CF02E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158" y="3734665"/>
            <a:ext cx="924139" cy="92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7C0357-835F-4140-9B19-FCA9FE0EE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71" y="4949384"/>
            <a:ext cx="5790952" cy="157002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同样是潮品的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CIAO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，其定位正如其品牌名子一样“俏”，风格更女性化，展现是以时尚杂志形式出现。所以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很像时尚本杂志的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，比如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 VOGUE 》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7350" name="Picture 6" descr="http://images.china.cn/attachement/jpg/site1000/20081107/0019b91ec6f70a7e3a7349.jpg">
            <a:extLst>
              <a:ext uri="{FF2B5EF4-FFF2-40B4-BE49-F238E27FC236}">
                <a16:creationId xmlns:a16="http://schemas.microsoft.com/office/drawing/2014/main" id="{02B6EA6B-3DC9-4C36-9C64-324CEE97E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85" y="932080"/>
            <a:ext cx="3048706" cy="401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78ACD3B7-913E-43BA-A92E-6997A7B6B288}"/>
              </a:ext>
            </a:extLst>
          </p:cNvPr>
          <p:cNvSpPr/>
          <p:nvPr/>
        </p:nvSpPr>
        <p:spPr bwMode="auto">
          <a:xfrm>
            <a:off x="5128196" y="1262762"/>
            <a:ext cx="3062996" cy="277063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indent="228646" eaLnBrk="0" hangingPunct="0">
              <a:defRPr/>
            </a:pPr>
            <a:endParaRPr lang="zh-CN" altLang="en-US" sz="1200" dirty="0">
              <a:solidFill>
                <a:srgbClr val="000000"/>
              </a:solidFill>
              <a:cs typeface="宋体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48F82FB-56B7-4E40-B02D-B3F52FD34206}"/>
              </a:ext>
            </a:extLst>
          </p:cNvPr>
          <p:cNvSpPr/>
          <p:nvPr/>
        </p:nvSpPr>
        <p:spPr bwMode="auto">
          <a:xfrm>
            <a:off x="2851193" y="2831575"/>
            <a:ext cx="2100748" cy="277063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indent="228646" eaLnBrk="0" hangingPunct="0">
              <a:defRPr/>
            </a:pPr>
            <a:endParaRPr lang="zh-CN" altLang="en-US" sz="1200" dirty="0">
              <a:solidFill>
                <a:srgbClr val="000000"/>
              </a:solidFill>
              <a:cs typeface="宋体" pitchFamily="2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4400BB00-7637-4D22-92D9-45C396441405}"/>
              </a:ext>
            </a:extLst>
          </p:cNvPr>
          <p:cNvCxnSpPr>
            <a:endCxn id="7" idx="2"/>
          </p:cNvCxnSpPr>
          <p:nvPr/>
        </p:nvCxnSpPr>
        <p:spPr>
          <a:xfrm flipV="1">
            <a:off x="4972585" y="1539825"/>
            <a:ext cx="1687109" cy="1461246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EE9A7136-1351-4C52-A325-EAF280FC752D}"/>
              </a:ext>
            </a:extLst>
          </p:cNvPr>
          <p:cNvSpPr/>
          <p:nvPr/>
        </p:nvSpPr>
        <p:spPr>
          <a:xfrm>
            <a:off x="1325217" y="304871"/>
            <a:ext cx="1524000" cy="457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03.taobaocdn.com/imgextra/i3/27984093/T2sURdXelMXXXXXXXX_!!27984093.jpg">
            <a:extLst>
              <a:ext uri="{FF2B5EF4-FFF2-40B4-BE49-F238E27FC236}">
                <a16:creationId xmlns:a16="http://schemas.microsoft.com/office/drawing/2014/main" id="{F585B172-B332-46FE-8F42-EEF2F532D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14346" b="2051"/>
          <a:stretch>
            <a:fillRect/>
          </a:stretch>
        </p:blipFill>
        <p:spPr bwMode="auto">
          <a:xfrm>
            <a:off x="6920898" y="1219482"/>
            <a:ext cx="3547296" cy="510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6" descr="http://logo.taobaocdn.com/shop-logo/88/56/T14I8_XoBkXXb1upjX.jpg">
            <a:extLst>
              <a:ext uri="{FF2B5EF4-FFF2-40B4-BE49-F238E27FC236}">
                <a16:creationId xmlns:a16="http://schemas.microsoft.com/office/drawing/2014/main" id="{DBB8C252-E5EC-4D18-8DE8-CBC702DB7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52" y="2057877"/>
            <a:ext cx="3167795" cy="96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0" descr="http://img02.taobaocdn.com/shop-logo/48/b5/T1UtlIXetqXXartXjX.gif">
            <a:hlinkClick r:id="rId4" tooltip="裂帛服饰旗舰店"/>
            <a:extLst>
              <a:ext uri="{FF2B5EF4-FFF2-40B4-BE49-F238E27FC236}">
                <a16:creationId xmlns:a16="http://schemas.microsoft.com/office/drawing/2014/main" id="{E11D6ACD-42B1-458C-99D3-E4DADA58F3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421" y="3224165"/>
            <a:ext cx="940018" cy="93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67E701-CA79-407E-B175-74381127C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7421" y="4365048"/>
            <a:ext cx="3619962" cy="2246769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裂帛是大家熟知的时尚民族风；所以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字体采用的是大宋，包括英文的字体也取宋体的运笔结构。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并且其品牌思想是“人生当有裂帛的勇气”，所以字体上有断裂设计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008521C-311B-4C37-9EE1-2166F9D8F35D}"/>
              </a:ext>
            </a:extLst>
          </p:cNvPr>
          <p:cNvSpPr/>
          <p:nvPr/>
        </p:nvSpPr>
        <p:spPr>
          <a:xfrm>
            <a:off x="10959547" y="6154511"/>
            <a:ext cx="1524000" cy="457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03.taobaocdn.com/shop-logo/a8/93/T1iC40XjNdXXb1upjX">
            <a:hlinkClick r:id="rId3" tooltip="osa品牌服饰旗舰店"/>
            <a:extLst>
              <a:ext uri="{FF2B5EF4-FFF2-40B4-BE49-F238E27FC236}">
                <a16:creationId xmlns:a16="http://schemas.microsoft.com/office/drawing/2014/main" id="{57DFF2F7-821A-4E9F-B973-6076DF541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773" y="3347225"/>
            <a:ext cx="666904" cy="66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http://img02.taobaocdn.com/shop-logo/67/c5/T1oadHXd4lXXb1upjX.jpg">
            <a:hlinkClick r:id="rId5" tooltip="ONLY官方旗舰店"/>
            <a:extLst>
              <a:ext uri="{FF2B5EF4-FFF2-40B4-BE49-F238E27FC236}">
                <a16:creationId xmlns:a16="http://schemas.microsoft.com/office/drawing/2014/main" id="{EB2518EB-1325-48CD-82BF-BEA220617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949" y="3353577"/>
            <a:ext cx="666904" cy="66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http://img03.taobaocdn.com/shop-logo/d9/6e/T136FsXg8IXXb1upjX.jpg">
            <a:hlinkClick r:id="rId7" tooltip="e百丽官方旗舰店"/>
            <a:extLst>
              <a:ext uri="{FF2B5EF4-FFF2-40B4-BE49-F238E27FC236}">
                <a16:creationId xmlns:a16="http://schemas.microsoft.com/office/drawing/2014/main" id="{8E007C49-0516-4722-9B1F-F3DEC13E4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343" y="3369455"/>
            <a:ext cx="762176" cy="76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 descr="http://img03.taobaocdn.com/shop-logo/9d/94/T1E_tKXd4LXXartXjX.gif">
            <a:hlinkClick r:id="rId9" tooltip="真维斯官方旗舰店"/>
            <a:extLst>
              <a:ext uri="{FF2B5EF4-FFF2-40B4-BE49-F238E27FC236}">
                <a16:creationId xmlns:a16="http://schemas.microsoft.com/office/drawing/2014/main" id="{E2D9B031-6486-4FAD-B1D5-402AEF230C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172" y="3369455"/>
            <a:ext cx="666904" cy="66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0" descr="http://img01.taobaocdn.com/shop-logo/38/90/T1fKN0XfXKXXb1upjX">
            <a:hlinkClick r:id="rId11" tooltip="Gap官方旗舰店"/>
            <a:extLst>
              <a:ext uri="{FF2B5EF4-FFF2-40B4-BE49-F238E27FC236}">
                <a16:creationId xmlns:a16="http://schemas.microsoft.com/office/drawing/2014/main" id="{80FB5FA2-1E83-4E58-A177-991BA783A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349" y="3369455"/>
            <a:ext cx="666904" cy="66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2" descr="http://img01.taobaocdn.com/shop-logo/ba/ac/T1SuVOXoFJXXartXjX.gif">
            <a:hlinkClick r:id="rId13" tooltip="麦克棉花布包旗舰店"/>
            <a:extLst>
              <a:ext uri="{FF2B5EF4-FFF2-40B4-BE49-F238E27FC236}">
                <a16:creationId xmlns:a16="http://schemas.microsoft.com/office/drawing/2014/main" id="{5ED60FEE-FAE6-4D55-BD5E-52B25D141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312" y="4473023"/>
            <a:ext cx="862213" cy="8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4" descr="http://img02.taobaocdn.com/shop-logo/60/8f/T1MCVxXlpFXXb1upjX.jpg">
            <a:hlinkClick r:id="rId15" tooltip="奥朵家饰用品旗舰店"/>
            <a:extLst>
              <a:ext uri="{FF2B5EF4-FFF2-40B4-BE49-F238E27FC236}">
                <a16:creationId xmlns:a16="http://schemas.microsoft.com/office/drawing/2014/main" id="{571D9C9D-9100-4E74-8D82-F8C077762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893" y="4455557"/>
            <a:ext cx="762176" cy="76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6" descr="http://img01.taobaocdn.com/shop-logo/cf/a9/T1wSpMXfRMXXb1upjX.jpg">
            <a:hlinkClick r:id="rId17" tooltip="Mr.ing"/>
            <a:extLst>
              <a:ext uri="{FF2B5EF4-FFF2-40B4-BE49-F238E27FC236}">
                <a16:creationId xmlns:a16="http://schemas.microsoft.com/office/drawing/2014/main" id="{21609414-3146-43F8-ADB5-56E3D9BD7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72" y="4447618"/>
            <a:ext cx="770115" cy="77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8">
            <a:extLst>
              <a:ext uri="{FF2B5EF4-FFF2-40B4-BE49-F238E27FC236}">
                <a16:creationId xmlns:a16="http://schemas.microsoft.com/office/drawing/2014/main" id="{55CF8752-95A6-4939-81DC-ECA2A5866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446" y="1829224"/>
            <a:ext cx="6497554" cy="10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传统品牌和已经有品牌影响力的网络品牌，标志应用应该简洁明了，重点在于清晰地传达品牌名称信息，避免繁复降低品牌感。</a:t>
            </a:r>
          </a:p>
        </p:txBody>
      </p:sp>
      <p:sp>
        <p:nvSpPr>
          <p:cNvPr id="20491" name="TextBox 12">
            <a:extLst>
              <a:ext uri="{FF2B5EF4-FFF2-40B4-BE49-F238E27FC236}">
                <a16:creationId xmlns:a16="http://schemas.microsoft.com/office/drawing/2014/main" id="{C5B86F0C-9648-4250-AFB8-A1D7368A7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97" y="1317931"/>
            <a:ext cx="6133932" cy="461772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特别说明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4398019-7EC8-47DB-B9C0-F6C3760E6FEB}"/>
              </a:ext>
            </a:extLst>
          </p:cNvPr>
          <p:cNvSpPr/>
          <p:nvPr/>
        </p:nvSpPr>
        <p:spPr>
          <a:xfrm>
            <a:off x="1325217" y="291619"/>
            <a:ext cx="1524000" cy="457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FCEC18-DF28-45AD-93C7-663EB96AD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0024" y="2237307"/>
            <a:ext cx="2136610" cy="40011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1.2.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明确品类定位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07" name="Text Box 18">
            <a:extLst>
              <a:ext uri="{FF2B5EF4-FFF2-40B4-BE49-F238E27FC236}">
                <a16:creationId xmlns:a16="http://schemas.microsoft.com/office/drawing/2014/main" id="{94123CA6-D094-49F1-8990-6DA4A2518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678" y="981251"/>
            <a:ext cx="5411452" cy="45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网店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的策略步骤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FD9BFC-313C-4206-962E-EA3862DDF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254" y="2754952"/>
            <a:ext cx="2114380" cy="40011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明确风格定位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54F4B7-BE85-44B9-9773-5D39FC320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0024" y="1727601"/>
            <a:ext cx="2136610" cy="40011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明确网店策略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6F2FC1-7BEE-4A01-9A72-E823F1CE1A0E}"/>
              </a:ext>
            </a:extLst>
          </p:cNvPr>
          <p:cNvSpPr txBox="1"/>
          <p:nvPr/>
        </p:nvSpPr>
        <p:spPr>
          <a:xfrm>
            <a:off x="5637900" y="2237307"/>
            <a:ext cx="4500013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属于哪个大品类，子品类；特点如何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EEA539-F900-442A-94D1-6FDB45B40CAD}"/>
              </a:ext>
            </a:extLst>
          </p:cNvPr>
          <p:cNvSpPr txBox="1"/>
          <p:nvPr/>
        </p:nvSpPr>
        <p:spPr>
          <a:xfrm>
            <a:off x="5660130" y="2754952"/>
            <a:ext cx="4477783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品牌</a:t>
            </a:r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产品的特点，风格和理念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2ED097-471F-47E1-96F1-1C5C38B1C37B}"/>
              </a:ext>
            </a:extLst>
          </p:cNvPr>
          <p:cNvSpPr txBox="1"/>
          <p:nvPr/>
        </p:nvSpPr>
        <p:spPr>
          <a:xfrm>
            <a:off x="5637900" y="1727601"/>
            <a:ext cx="4500013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侧重品牌，侧重销售还是侧重资讯？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513" name="TextBox 8">
            <a:extLst>
              <a:ext uri="{FF2B5EF4-FFF2-40B4-BE49-F238E27FC236}">
                <a16:creationId xmlns:a16="http://schemas.microsoft.com/office/drawing/2014/main" id="{2C29ECE2-1C4B-4E62-AAC4-AF7448F1A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460" y="1374013"/>
            <a:ext cx="1143265" cy="163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2" b="1"/>
              <a:t>1</a:t>
            </a:r>
            <a:endParaRPr lang="zh-CN" altLang="en-US" sz="10002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F7F682-895B-40C1-949E-E5AAE751E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0024" y="3990312"/>
            <a:ext cx="2057876" cy="40011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2.2.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字体的选择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B87500-AB6D-4F70-A400-064EFA2AA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254" y="4507957"/>
            <a:ext cx="2057876" cy="40011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2.3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色调的选择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E4A0DE-9A65-40EF-A23E-8AEF9DACB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0024" y="3480606"/>
            <a:ext cx="2057876" cy="40011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2.1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元素取舍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0E31D1-E84B-4D6F-A38E-FA49B97EA584}"/>
              </a:ext>
            </a:extLst>
          </p:cNvPr>
          <p:cNvSpPr txBox="1"/>
          <p:nvPr/>
        </p:nvSpPr>
        <p:spPr>
          <a:xfrm>
            <a:off x="5637899" y="3992421"/>
            <a:ext cx="5705961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饰线体还是直线体？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AF8924-CF14-42DE-8483-D5E881394376}"/>
              </a:ext>
            </a:extLst>
          </p:cNvPr>
          <p:cNvSpPr txBox="1"/>
          <p:nvPr/>
        </p:nvSpPr>
        <p:spPr>
          <a:xfrm>
            <a:off x="5660131" y="4507957"/>
            <a:ext cx="5683729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饱和度、明度、色相；色彩情感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075F9E-47EB-40D8-AD38-3AE90BF7F3CD}"/>
              </a:ext>
            </a:extLst>
          </p:cNvPr>
          <p:cNvSpPr txBox="1"/>
          <p:nvPr/>
        </p:nvSpPr>
        <p:spPr>
          <a:xfrm>
            <a:off x="5637900" y="3480606"/>
            <a:ext cx="5705961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中，英文名字，图形，吉祥物，广告语取哪些？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520" name="TextBox 15">
            <a:extLst>
              <a:ext uri="{FF2B5EF4-FFF2-40B4-BE49-F238E27FC236}">
                <a16:creationId xmlns:a16="http://schemas.microsoft.com/office/drawing/2014/main" id="{03F5591B-46CE-417F-82BD-720DE4A37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194" y="3097930"/>
            <a:ext cx="1143265" cy="163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2" b="1"/>
              <a:t>2</a:t>
            </a:r>
            <a:endParaRPr lang="zh-CN" altLang="en-US" sz="10002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6B0AD9-C0A2-478F-923A-D0F7A5A73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55" y="5335235"/>
            <a:ext cx="6938981" cy="40011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步的策略定义完全依据第一步的战略定义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E70E327-EA7F-412E-B55F-823428353B7F}"/>
              </a:ext>
            </a:extLst>
          </p:cNvPr>
          <p:cNvSpPr/>
          <p:nvPr/>
        </p:nvSpPr>
        <p:spPr>
          <a:xfrm>
            <a:off x="1325217" y="291619"/>
            <a:ext cx="1524000" cy="457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ject 13" descr="npo00000c">
            <a:extLst>
              <a:ext uri="{FF2B5EF4-FFF2-40B4-BE49-F238E27FC236}">
                <a16:creationId xmlns:a16="http://schemas.microsoft.com/office/drawing/2014/main" id="{8D36B621-5C05-46E0-AA5D-B987215AD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718" y="1981659"/>
            <a:ext cx="5978322" cy="266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5">
            <a:extLst>
              <a:ext uri="{FF2B5EF4-FFF2-40B4-BE49-F238E27FC236}">
                <a16:creationId xmlns:a16="http://schemas.microsoft.com/office/drawing/2014/main" id="{91D639A4-2143-4327-989B-306DBCF94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7589" y="3124924"/>
            <a:ext cx="5182799" cy="7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400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店铺</a:t>
            </a:r>
            <a:r>
              <a:rPr lang="en-US" altLang="zh-CN" sz="400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r>
              <a:rPr lang="zh-CN" altLang="en-US" sz="400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的设计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755DE6D-F22D-4FFB-ACC4-8158A72335BF}"/>
              </a:ext>
            </a:extLst>
          </p:cNvPr>
          <p:cNvSpPr/>
          <p:nvPr/>
        </p:nvSpPr>
        <p:spPr>
          <a:xfrm>
            <a:off x="1325217" y="278367"/>
            <a:ext cx="1524000" cy="457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易网达境\培训\设计培训\字体设计\img\0857150.jpg">
            <a:extLst>
              <a:ext uri="{FF2B5EF4-FFF2-40B4-BE49-F238E27FC236}">
                <a16:creationId xmlns:a16="http://schemas.microsoft.com/office/drawing/2014/main" id="{23C6CE22-DAE5-4175-86D8-FFFF2D7A9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631"/>
          <a:stretch>
            <a:fillRect/>
          </a:stretch>
        </p:blipFill>
        <p:spPr bwMode="auto">
          <a:xfrm>
            <a:off x="2319257" y="2324638"/>
            <a:ext cx="1581516" cy="137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>
            <a:extLst>
              <a:ext uri="{FF2B5EF4-FFF2-40B4-BE49-F238E27FC236}">
                <a16:creationId xmlns:a16="http://schemas.microsoft.com/office/drawing/2014/main" id="{06AED646-20C4-4538-A2B2-551B468CD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766" y="2591400"/>
            <a:ext cx="1910205" cy="98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>
            <a:extLst>
              <a:ext uri="{FF2B5EF4-FFF2-40B4-BE49-F238E27FC236}">
                <a16:creationId xmlns:a16="http://schemas.microsoft.com/office/drawing/2014/main" id="{AAD5FB1F-0855-472C-B19A-D47BE9918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389" y="2324638"/>
            <a:ext cx="1192489" cy="117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>
            <a:extLst>
              <a:ext uri="{FF2B5EF4-FFF2-40B4-BE49-F238E27FC236}">
                <a16:creationId xmlns:a16="http://schemas.microsoft.com/office/drawing/2014/main" id="{DE17878D-798B-4271-98B0-2C362D0F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947" y="2388153"/>
            <a:ext cx="1194076" cy="116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B0473B-C058-4C23-B471-2CE947F2D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8142" y="4115753"/>
            <a:ext cx="1592631" cy="831189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自然图像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5ADD88-C26F-486A-A8EA-2779F63E2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923" y="4126869"/>
            <a:ext cx="1826048" cy="461772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75E39D-CCEB-4C5C-9FAB-93D611B34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6465" y="4126869"/>
            <a:ext cx="1591043" cy="831189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几何图形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309E9F-CD87-4BBA-AACF-9AE0FC3ED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388" y="4126869"/>
            <a:ext cx="1592632" cy="461772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组合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2" name="Text Box 18">
            <a:extLst>
              <a:ext uri="{FF2B5EF4-FFF2-40B4-BE49-F238E27FC236}">
                <a16:creationId xmlns:a16="http://schemas.microsoft.com/office/drawing/2014/main" id="{4D1DC347-69E5-4854-9069-8D73A414D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1295700"/>
            <a:ext cx="5411452" cy="45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的形式来源</a:t>
            </a:r>
          </a:p>
        </p:txBody>
      </p:sp>
      <p:sp>
        <p:nvSpPr>
          <p:cNvPr id="11" name="Text Box 18">
            <a:extLst>
              <a:ext uri="{FF2B5EF4-FFF2-40B4-BE49-F238E27FC236}">
                <a16:creationId xmlns:a16="http://schemas.microsoft.com/office/drawing/2014/main" id="{56B85789-7E31-46AD-B4A6-30827E329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173" y="5106583"/>
            <a:ext cx="5811595" cy="46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的设计的过程就是抽象概括的过程</a:t>
            </a:r>
          </a:p>
        </p:txBody>
      </p:sp>
      <p:sp>
        <p:nvSpPr>
          <p:cNvPr id="23564" name="Text Box 18">
            <a:extLst>
              <a:ext uri="{FF2B5EF4-FFF2-40B4-BE49-F238E27FC236}">
                <a16:creationId xmlns:a16="http://schemas.microsoft.com/office/drawing/2014/main" id="{45C4BB0C-6C18-4AC4-9C8F-9B7B4D279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91" y="1011710"/>
            <a:ext cx="5411452" cy="45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的分类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DFB509E-997B-4289-B299-712ED4344375}"/>
              </a:ext>
            </a:extLst>
          </p:cNvPr>
          <p:cNvSpPr/>
          <p:nvPr/>
        </p:nvSpPr>
        <p:spPr>
          <a:xfrm>
            <a:off x="1325217" y="265115"/>
            <a:ext cx="1524000" cy="457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D:\易网达境\培训\设计培训\字体设计\img\0857150.jpg">
            <a:extLst>
              <a:ext uri="{FF2B5EF4-FFF2-40B4-BE49-F238E27FC236}">
                <a16:creationId xmlns:a16="http://schemas.microsoft.com/office/drawing/2014/main" id="{89F57B34-E27E-447D-B7E3-578823781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631"/>
          <a:stretch>
            <a:fillRect/>
          </a:stretch>
        </p:blipFill>
        <p:spPr bwMode="auto">
          <a:xfrm>
            <a:off x="8484947" y="2153149"/>
            <a:ext cx="2107100" cy="182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18">
            <a:extLst>
              <a:ext uri="{FF2B5EF4-FFF2-40B4-BE49-F238E27FC236}">
                <a16:creationId xmlns:a16="http://schemas.microsoft.com/office/drawing/2014/main" id="{AE686C18-9BD3-40F5-803F-B7DD2BB89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97" y="1219482"/>
            <a:ext cx="5411452" cy="45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一、自然图像</a:t>
            </a:r>
          </a:p>
        </p:txBody>
      </p:sp>
      <p:pic>
        <p:nvPicPr>
          <p:cNvPr id="24580" name="Picture 11">
            <a:extLst>
              <a:ext uri="{FF2B5EF4-FFF2-40B4-BE49-F238E27FC236}">
                <a16:creationId xmlns:a16="http://schemas.microsoft.com/office/drawing/2014/main" id="{D24B35D9-9A63-4A51-A7C1-6DAEC0F72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236" y="2362747"/>
            <a:ext cx="1651382" cy="176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4" name="Picture 12">
            <a:extLst>
              <a:ext uri="{FF2B5EF4-FFF2-40B4-BE49-F238E27FC236}">
                <a16:creationId xmlns:a16="http://schemas.microsoft.com/office/drawing/2014/main" id="{0461BD13-578E-4058-A013-5D48D6FA1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242" y="2359571"/>
            <a:ext cx="1600570" cy="17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C4D0D81-B853-4E43-8321-C7ED259B5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671" y="4533363"/>
            <a:ext cx="1592632" cy="461772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原型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8CA298-50FB-4B58-96BC-58BF91D9A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459" y="4541302"/>
            <a:ext cx="1592632" cy="461772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归纳概括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9405" name="Picture 13">
            <a:extLst>
              <a:ext uri="{FF2B5EF4-FFF2-40B4-BE49-F238E27FC236}">
                <a16:creationId xmlns:a16="http://schemas.microsoft.com/office/drawing/2014/main" id="{FE2DB1A0-46CD-413A-AE9A-B43751EEB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029" y="2134094"/>
            <a:ext cx="1537056" cy="182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32B4922-1BA0-4197-A27B-7AD642174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9248" y="4533363"/>
            <a:ext cx="1592632" cy="831189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对称，优化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9406" name="Picture 14">
            <a:extLst>
              <a:ext uri="{FF2B5EF4-FFF2-40B4-BE49-F238E27FC236}">
                <a16:creationId xmlns:a16="http://schemas.microsoft.com/office/drawing/2014/main" id="{B2E66EE3-2754-4256-8B8A-CED0B6EBE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r="10776"/>
          <a:stretch>
            <a:fillRect/>
          </a:stretch>
        </p:blipFill>
        <p:spPr bwMode="auto">
          <a:xfrm>
            <a:off x="6933600" y="2153149"/>
            <a:ext cx="1753006" cy="182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3B71D96-48FD-440D-AFB3-E6F96A209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3975" y="4541302"/>
            <a:ext cx="1592631" cy="461772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理念植入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55C991-6976-466C-A97C-2B14F5AC9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2824" y="4541302"/>
            <a:ext cx="1592632" cy="461772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光泽机理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18BB1EB9-7617-4E9E-9F5F-AB445B32C2F0}"/>
              </a:ext>
            </a:extLst>
          </p:cNvPr>
          <p:cNvCxnSpPr/>
          <p:nvPr/>
        </p:nvCxnSpPr>
        <p:spPr>
          <a:xfrm flipH="1">
            <a:off x="8381735" y="1981659"/>
            <a:ext cx="609741" cy="1086101"/>
          </a:xfrm>
          <a:prstGeom prst="straightConnector1">
            <a:avLst/>
          </a:prstGeom>
          <a:ln w="571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18">
            <a:extLst>
              <a:ext uri="{FF2B5EF4-FFF2-40B4-BE49-F238E27FC236}">
                <a16:creationId xmlns:a16="http://schemas.microsoft.com/office/drawing/2014/main" id="{DC177154-7F5A-4B4A-B7E7-D02728AEC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5776" y="1521177"/>
            <a:ext cx="2781944" cy="45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Think different</a:t>
            </a:r>
            <a:r>
              <a:rPr lang="zh-CN" altLang="en-US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24591" name="Text Box 18">
            <a:extLst>
              <a:ext uri="{FF2B5EF4-FFF2-40B4-BE49-F238E27FC236}">
                <a16:creationId xmlns:a16="http://schemas.microsoft.com/office/drawing/2014/main" id="{3B448C99-2CC9-4C6F-BE1C-435E33B19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91" y="878102"/>
            <a:ext cx="5411452" cy="45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自然图像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的创作过程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FD7D9AB-B72A-47D0-9566-B72B3D7D034D}"/>
              </a:ext>
            </a:extLst>
          </p:cNvPr>
          <p:cNvSpPr/>
          <p:nvPr/>
        </p:nvSpPr>
        <p:spPr>
          <a:xfrm>
            <a:off x="1325217" y="278367"/>
            <a:ext cx="1524000" cy="457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8" grpId="0" animBg="1"/>
      <p:bldP spid="20" grpId="0" animBg="1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易网达境\培训\设计培训\字体设计\img\13104542.jpg">
            <a:extLst>
              <a:ext uri="{FF2B5EF4-FFF2-40B4-BE49-F238E27FC236}">
                <a16:creationId xmlns:a16="http://schemas.microsoft.com/office/drawing/2014/main" id="{627DEA75-ACBB-417F-817A-2F88B063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39" y="1549759"/>
            <a:ext cx="2477073" cy="198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D:\易网达境\培训\设计培训\字体设计\img\13104529.jpg">
            <a:extLst>
              <a:ext uri="{FF2B5EF4-FFF2-40B4-BE49-F238E27FC236}">
                <a16:creationId xmlns:a16="http://schemas.microsoft.com/office/drawing/2014/main" id="{F9923F39-36C8-4D98-8AB3-8288274DC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854" y="1549759"/>
            <a:ext cx="2477073" cy="198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D:\易网达境\培训\设计培训\字体设计\img\13104538.jpg">
            <a:extLst>
              <a:ext uri="{FF2B5EF4-FFF2-40B4-BE49-F238E27FC236}">
                <a16:creationId xmlns:a16="http://schemas.microsoft.com/office/drawing/2014/main" id="{31917D2A-2723-4BBF-8B0F-615FE59E9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145" y="1549759"/>
            <a:ext cx="2477073" cy="198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18">
            <a:extLst>
              <a:ext uri="{FF2B5EF4-FFF2-40B4-BE49-F238E27FC236}">
                <a16:creationId xmlns:a16="http://schemas.microsoft.com/office/drawing/2014/main" id="{13311A5B-ECE1-4585-B9E0-23520D175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043" y="1016235"/>
            <a:ext cx="5411452" cy="45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常用表现手法一：线条</a:t>
            </a:r>
          </a:p>
        </p:txBody>
      </p:sp>
      <p:pic>
        <p:nvPicPr>
          <p:cNvPr id="25606" name="Picture 12" descr="http://img01.taobaocdn.com/shop-logo/ba/ac/T1SuVOXoFJXXartXjX.gif">
            <a:hlinkClick r:id="rId6" tooltip="麦克棉花布包旗舰店"/>
            <a:extLst>
              <a:ext uri="{FF2B5EF4-FFF2-40B4-BE49-F238E27FC236}">
                <a16:creationId xmlns:a16="http://schemas.microsoft.com/office/drawing/2014/main" id="{FABD4956-28BA-47AD-93BF-DD2A5D789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941" y="3988723"/>
            <a:ext cx="2108688" cy="210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48C83C-6E2D-4353-AD12-0ED1681A8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1157" y="4193559"/>
            <a:ext cx="1592632" cy="120060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典型案例：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麦克棉花</a:t>
            </a:r>
            <a:endParaRPr lang="en-US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也买茶</a:t>
            </a:r>
            <a:endParaRPr lang="en-US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608" name="Picture 1">
            <a:extLst>
              <a:ext uri="{FF2B5EF4-FFF2-40B4-BE49-F238E27FC236}">
                <a16:creationId xmlns:a16="http://schemas.microsoft.com/office/drawing/2014/main" id="{ECAC560A-753B-47C3-9A41-614EC3A7E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148" y="4315824"/>
            <a:ext cx="2470722" cy="154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C4D0664-AA4E-414F-8A8E-847D350FA16F}"/>
              </a:ext>
            </a:extLst>
          </p:cNvPr>
          <p:cNvSpPr/>
          <p:nvPr/>
        </p:nvSpPr>
        <p:spPr>
          <a:xfrm>
            <a:off x="1325217" y="278367"/>
            <a:ext cx="1524000" cy="457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499852" y="742533"/>
            <a:ext cx="2688681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</a:p>
        </p:txBody>
      </p:sp>
      <p:sp>
        <p:nvSpPr>
          <p:cNvPr id="5" name="TextBox 25"/>
          <p:cNvSpPr txBox="1"/>
          <p:nvPr/>
        </p:nvSpPr>
        <p:spPr>
          <a:xfrm flipH="1">
            <a:off x="8974264" y="1318376"/>
            <a:ext cx="959686" cy="461431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b="1" noProof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录 </a:t>
            </a:r>
          </a:p>
        </p:txBody>
      </p:sp>
      <p:sp>
        <p:nvSpPr>
          <p:cNvPr id="6" name="MH_Entry_1">
            <a:hlinkClick r:id="" action="ppaction://noaction"/>
          </p:cNvPr>
          <p:cNvSpPr txBox="1"/>
          <p:nvPr>
            <p:custDataLst>
              <p:tags r:id="rId1"/>
            </p:custDataLst>
          </p:nvPr>
        </p:nvSpPr>
        <p:spPr>
          <a:xfrm>
            <a:off x="1090246" y="2106698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认识店铺首页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4973994" y="2038179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bg2">
                <a:lumMod val="2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6.1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MH_Entry_2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1090246" y="2790825"/>
            <a:ext cx="3884076" cy="460375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店标视觉营销设计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MH_Entry_3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090246" y="4917133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首页海报视觉营销设计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MH_Entry_4">
            <a:hlinkClick r:id="" action="ppaction://noaction"/>
          </p:cNvPr>
          <p:cNvSpPr txBox="1"/>
          <p:nvPr>
            <p:custDataLst>
              <p:tags r:id="rId5"/>
            </p:custDataLst>
          </p:nvPr>
        </p:nvSpPr>
        <p:spPr>
          <a:xfrm>
            <a:off x="1090246" y="5618739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促销活动区视觉营销设计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Number_1">
            <a:hlinkClick r:id="" action="ppaction://noaction"/>
          </p:cNvPr>
          <p:cNvSpPr/>
          <p:nvPr>
            <p:custDataLst>
              <p:tags r:id="rId6"/>
            </p:custDataLst>
          </p:nvPr>
        </p:nvSpPr>
        <p:spPr>
          <a:xfrm>
            <a:off x="4973994" y="270996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altLang="zh-CN" dirty="0">
                <a:solidFill>
                  <a:schemeClr val="accent1"/>
                </a:solidFill>
                <a:cs typeface="Times New Roman" panose="02020603050405020304" pitchFamily="18" charset="0"/>
              </a:rPr>
              <a:t>6.2</a:t>
            </a:r>
            <a:endParaRPr lang="zh-CN" altLang="en-US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MH_Number_1">
            <a:hlinkClick r:id="" action="ppaction://noaction"/>
          </p:cNvPr>
          <p:cNvSpPr/>
          <p:nvPr>
            <p:custDataLst>
              <p:tags r:id="rId7"/>
            </p:custDataLst>
          </p:nvPr>
        </p:nvSpPr>
        <p:spPr>
          <a:xfrm>
            <a:off x="4973994" y="4858378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6.5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MH_Number_1">
            <a:hlinkClick r:id="" action="ppaction://noaction"/>
          </p:cNvPr>
          <p:cNvSpPr/>
          <p:nvPr>
            <p:custDataLst>
              <p:tags r:id="rId8"/>
            </p:custDataLst>
          </p:nvPr>
        </p:nvSpPr>
        <p:spPr>
          <a:xfrm>
            <a:off x="4973994" y="5551259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6.6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827" y="1863205"/>
            <a:ext cx="4677706" cy="4677954"/>
          </a:xfrm>
          <a:prstGeom prst="rect">
            <a:avLst/>
          </a:prstGeom>
        </p:spPr>
      </p:pic>
      <p:sp>
        <p:nvSpPr>
          <p:cNvPr id="13" name="MH_Entry_1">
            <a:hlinkClick r:id="" action="ppaction://noaction"/>
            <a:extLst>
              <a:ext uri="{FF2B5EF4-FFF2-40B4-BE49-F238E27FC236}">
                <a16:creationId xmlns:a16="http://schemas.microsoft.com/office/drawing/2014/main" id="{BAB134A7-5056-4177-BA08-9455321AAE97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083622" y="3518055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店招视觉营销设计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MH_Number_1">
            <a:hlinkClick r:id="" action="ppaction://noaction"/>
            <a:extLst>
              <a:ext uri="{FF2B5EF4-FFF2-40B4-BE49-F238E27FC236}">
                <a16:creationId xmlns:a16="http://schemas.microsoft.com/office/drawing/2014/main" id="{842A39DE-6E1D-42B2-8264-20BC0E175120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967370" y="3462788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2"/>
                </a:solidFill>
                <a:cs typeface="Times New Roman" panose="02020603050405020304" pitchFamily="18" charset="0"/>
              </a:rPr>
              <a:t>6.3</a:t>
            </a:r>
            <a:endParaRPr lang="zh-CN" altLang="en-US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MH_Entry_2">
            <a:hlinkClick r:id="" action="ppaction://noaction"/>
            <a:extLst>
              <a:ext uri="{FF2B5EF4-FFF2-40B4-BE49-F238E27FC236}">
                <a16:creationId xmlns:a16="http://schemas.microsoft.com/office/drawing/2014/main" id="{2F887B4D-6E02-4AEB-AEBA-2EB41528807F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083622" y="4202182"/>
            <a:ext cx="3884076" cy="460375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分类导航视觉营销设计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MH_Number_1">
            <a:hlinkClick r:id="" action="ppaction://noaction"/>
            <a:extLst>
              <a:ext uri="{FF2B5EF4-FFF2-40B4-BE49-F238E27FC236}">
                <a16:creationId xmlns:a16="http://schemas.microsoft.com/office/drawing/2014/main" id="{B0B58209-D267-459B-AE28-5AA32D005F8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4967370" y="4121319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bg2">
                <a:lumMod val="2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6.4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D:\易网达境\培训\设计培训\字体设计\img\08571516.jpg">
            <a:extLst>
              <a:ext uri="{FF2B5EF4-FFF2-40B4-BE49-F238E27FC236}">
                <a16:creationId xmlns:a16="http://schemas.microsoft.com/office/drawing/2014/main" id="{F6B96060-B7F2-4E77-B321-ECBF11B6D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192" y="1511650"/>
            <a:ext cx="4349169" cy="226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6" descr="D:\易网达境\培训\设计培训\字体设计\img\%D7%D4%D3%C9%D7%D4%D4%DA.jpg">
            <a:extLst>
              <a:ext uri="{FF2B5EF4-FFF2-40B4-BE49-F238E27FC236}">
                <a16:creationId xmlns:a16="http://schemas.microsoft.com/office/drawing/2014/main" id="{E29627F7-B8E6-412D-8506-FB2B16909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8" t="14801" r="20833" b="20786"/>
          <a:stretch>
            <a:fillRect/>
          </a:stretch>
        </p:blipFill>
        <p:spPr bwMode="auto">
          <a:xfrm>
            <a:off x="6233351" y="1511650"/>
            <a:ext cx="3631452" cy="205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18">
            <a:extLst>
              <a:ext uri="{FF2B5EF4-FFF2-40B4-BE49-F238E27FC236}">
                <a16:creationId xmlns:a16="http://schemas.microsoft.com/office/drawing/2014/main" id="{DC576769-B2EA-42F4-8A30-C72FFCB8F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927" y="1067047"/>
            <a:ext cx="5411452" cy="45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常用表现手法二：块面</a:t>
            </a:r>
          </a:p>
        </p:txBody>
      </p:sp>
      <p:pic>
        <p:nvPicPr>
          <p:cNvPr id="26629" name="Picture 2">
            <a:extLst>
              <a:ext uri="{FF2B5EF4-FFF2-40B4-BE49-F238E27FC236}">
                <a16:creationId xmlns:a16="http://schemas.microsoft.com/office/drawing/2014/main" id="{EFA2ED9C-8AC3-4CF7-B277-BD5F7261F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89" y="4193559"/>
            <a:ext cx="2286529" cy="135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00EF8B-297D-44B9-BB54-EC2BC5944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1157" y="4193559"/>
            <a:ext cx="1592632" cy="120060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典型案例：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公羊</a:t>
            </a:r>
            <a:endParaRPr lang="en-US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小狗</a:t>
            </a:r>
            <a:endParaRPr lang="en-US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631" name="Picture 3">
            <a:extLst>
              <a:ext uri="{FF2B5EF4-FFF2-40B4-BE49-F238E27FC236}">
                <a16:creationId xmlns:a16="http://schemas.microsoft.com/office/drawing/2014/main" id="{6673019E-946D-4F9D-8C96-166E630B7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611" y="4193559"/>
            <a:ext cx="1816520" cy="15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B95A2F2E-0273-41F2-9F0F-025629BD5634}"/>
              </a:ext>
            </a:extLst>
          </p:cNvPr>
          <p:cNvSpPr/>
          <p:nvPr/>
        </p:nvSpPr>
        <p:spPr>
          <a:xfrm>
            <a:off x="1325217" y="278367"/>
            <a:ext cx="1524000" cy="457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8">
            <a:extLst>
              <a:ext uri="{FF2B5EF4-FFF2-40B4-BE49-F238E27FC236}">
                <a16:creationId xmlns:a16="http://schemas.microsoft.com/office/drawing/2014/main" id="{E2363A9E-D097-4C67-8C8B-2B539529E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97" y="1219482"/>
            <a:ext cx="5411452" cy="45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二、中文字体设计</a:t>
            </a:r>
          </a:p>
        </p:txBody>
      </p:sp>
      <p:pic>
        <p:nvPicPr>
          <p:cNvPr id="27651" name="Picture 2" descr="D:\易网达境\培训\设计培训\字体设计\img\200410241044384.gif">
            <a:extLst>
              <a:ext uri="{FF2B5EF4-FFF2-40B4-BE49-F238E27FC236}">
                <a16:creationId xmlns:a16="http://schemas.microsoft.com/office/drawing/2014/main" id="{63469594-1F94-47CF-B8CD-A231E2743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832" y="1306816"/>
            <a:ext cx="3364691" cy="499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>
            <a:extLst>
              <a:ext uri="{FF2B5EF4-FFF2-40B4-BE49-F238E27FC236}">
                <a16:creationId xmlns:a16="http://schemas.microsoft.com/office/drawing/2014/main" id="{A767D052-6417-4C91-ADE2-9C1B21345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" r="3329"/>
          <a:stretch>
            <a:fillRect/>
          </a:stretch>
        </p:blipFill>
        <p:spPr bwMode="auto">
          <a:xfrm>
            <a:off x="2706697" y="3188439"/>
            <a:ext cx="3671150" cy="311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18">
            <a:extLst>
              <a:ext uri="{FF2B5EF4-FFF2-40B4-BE49-F238E27FC236}">
                <a16:creationId xmlns:a16="http://schemas.microsoft.com/office/drawing/2014/main" id="{1C79D8EA-8A07-4088-BE55-5F717DD09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97" y="1905441"/>
            <a:ext cx="3671150" cy="157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作为象形表意文字，中文是方形框架的字体，经过了篆书、隶书、行书、楷书、草书等发展阶段。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DEA62E5-CD63-4BF0-8B3E-DA26281FB7DA}"/>
              </a:ext>
            </a:extLst>
          </p:cNvPr>
          <p:cNvSpPr/>
          <p:nvPr/>
        </p:nvSpPr>
        <p:spPr>
          <a:xfrm>
            <a:off x="1325217" y="278367"/>
            <a:ext cx="1524000" cy="457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8">
            <a:extLst>
              <a:ext uri="{FF2B5EF4-FFF2-40B4-BE49-F238E27FC236}">
                <a16:creationId xmlns:a16="http://schemas.microsoft.com/office/drawing/2014/main" id="{8E7608A9-8FB4-4B0E-A3AA-99904D780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68599"/>
            <a:ext cx="5411452" cy="45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中文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的创作过程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7028DE-6130-4BAA-A338-A2D6DC4E9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936" y="5259018"/>
            <a:ext cx="1592632" cy="461772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字体原型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21352D3B-468A-4614-AC44-094F935B9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84" y="1670437"/>
            <a:ext cx="6354646" cy="307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8">
            <a:extLst>
              <a:ext uri="{FF2B5EF4-FFF2-40B4-BE49-F238E27FC236}">
                <a16:creationId xmlns:a16="http://schemas.microsoft.com/office/drawing/2014/main" id="{35D0BE4D-14EE-44BD-B198-EBB040717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9239" y="5236788"/>
            <a:ext cx="4128455" cy="120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裂帛的服装设计风格是中式时尚民族风，所以其标志的原型采用大宋体。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B5FF547-C0A1-425A-8F93-021EB2ABB499}"/>
              </a:ext>
            </a:extLst>
          </p:cNvPr>
          <p:cNvSpPr/>
          <p:nvPr/>
        </p:nvSpPr>
        <p:spPr>
          <a:xfrm>
            <a:off x="1325217" y="265115"/>
            <a:ext cx="1524000" cy="457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>
            <a:extLst>
              <a:ext uri="{FF2B5EF4-FFF2-40B4-BE49-F238E27FC236}">
                <a16:creationId xmlns:a16="http://schemas.microsoft.com/office/drawing/2014/main" id="{068D5628-3A78-4CBC-B39D-B63B96F4E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268" y="1219483"/>
            <a:ext cx="2982015" cy="307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1B0F8193-3526-4576-84D6-FBFAB6CB1A42}"/>
              </a:ext>
            </a:extLst>
          </p:cNvPr>
          <p:cNvSpPr/>
          <p:nvPr/>
        </p:nvSpPr>
        <p:spPr bwMode="auto">
          <a:xfrm>
            <a:off x="4121488" y="1322407"/>
            <a:ext cx="584404" cy="389603"/>
          </a:xfrm>
          <a:prstGeom prst="ellipse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indent="228646" eaLnBrk="0" hangingPunct="0">
              <a:defRPr/>
            </a:pPr>
            <a:endParaRPr lang="zh-CN" altLang="en-US" sz="1200" dirty="0">
              <a:solidFill>
                <a:srgbClr val="000000"/>
              </a:solidFill>
              <a:cs typeface="宋体" pitchFamily="2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81864723-9271-45D5-8926-5B9A58A912F9}"/>
              </a:ext>
            </a:extLst>
          </p:cNvPr>
          <p:cNvSpPr/>
          <p:nvPr/>
        </p:nvSpPr>
        <p:spPr bwMode="auto">
          <a:xfrm>
            <a:off x="5206001" y="3027777"/>
            <a:ext cx="584404" cy="389603"/>
          </a:xfrm>
          <a:prstGeom prst="ellipse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indent="228646" eaLnBrk="0" hangingPunct="0">
              <a:defRPr/>
            </a:pPr>
            <a:endParaRPr lang="zh-CN" altLang="en-US" sz="1200" dirty="0">
              <a:solidFill>
                <a:srgbClr val="000000"/>
              </a:solidFill>
              <a:cs typeface="宋体" pitchFamily="2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13F49F9F-7350-49D8-BD0F-50A42E99480C}"/>
              </a:ext>
            </a:extLst>
          </p:cNvPr>
          <p:cNvSpPr/>
          <p:nvPr/>
        </p:nvSpPr>
        <p:spPr bwMode="auto">
          <a:xfrm>
            <a:off x="6560452" y="1122336"/>
            <a:ext cx="584404" cy="389603"/>
          </a:xfrm>
          <a:prstGeom prst="ellipse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indent="228646" eaLnBrk="0" hangingPunct="0">
              <a:defRPr/>
            </a:pPr>
            <a:endParaRPr lang="zh-CN" altLang="en-US" sz="1200" dirty="0">
              <a:solidFill>
                <a:srgbClr val="000000"/>
              </a:solidFill>
              <a:cs typeface="宋体" pitchFamily="2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992545C5-6BA7-40F2-82CF-34F522DABE43}"/>
              </a:ext>
            </a:extLst>
          </p:cNvPr>
          <p:cNvSpPr/>
          <p:nvPr/>
        </p:nvSpPr>
        <p:spPr bwMode="auto">
          <a:xfrm>
            <a:off x="5991996" y="2113165"/>
            <a:ext cx="584404" cy="389603"/>
          </a:xfrm>
          <a:prstGeom prst="ellipse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indent="228646" eaLnBrk="0" hangingPunct="0">
              <a:defRPr/>
            </a:pPr>
            <a:endParaRPr lang="zh-CN" altLang="en-US" sz="1200" dirty="0">
              <a:solidFill>
                <a:srgbClr val="000000"/>
              </a:solidFill>
              <a:cs typeface="宋体" pitchFamily="2" charset="-122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DDC9C14-1778-4A75-9CEF-8DE36DCCEE86}"/>
              </a:ext>
            </a:extLst>
          </p:cNvPr>
          <p:cNvSpPr/>
          <p:nvPr/>
        </p:nvSpPr>
        <p:spPr bwMode="auto">
          <a:xfrm>
            <a:off x="4745519" y="2078232"/>
            <a:ext cx="584404" cy="389603"/>
          </a:xfrm>
          <a:prstGeom prst="ellipse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indent="228646" eaLnBrk="0" hangingPunct="0">
              <a:defRPr/>
            </a:pPr>
            <a:endParaRPr lang="zh-CN" altLang="en-US" sz="1200" dirty="0">
              <a:solidFill>
                <a:srgbClr val="000000"/>
              </a:solidFill>
              <a:cs typeface="宋体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1C3710-A382-42B7-8598-859C2B5CC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8026" y="4717555"/>
            <a:ext cx="1592631" cy="461772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删减细节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id="{05E1D1AF-34AF-4674-80AF-7F3C7A310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8329" y="4695325"/>
            <a:ext cx="4128455" cy="120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去掉与品牌个性不符的圆角，圆点，改成直线，减去很多细节后特性更突出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46C6CEC-1A95-4523-AE2A-D38030C59CC4}"/>
              </a:ext>
            </a:extLst>
          </p:cNvPr>
          <p:cNvSpPr/>
          <p:nvPr/>
        </p:nvSpPr>
        <p:spPr>
          <a:xfrm>
            <a:off x="1325217" y="251863"/>
            <a:ext cx="1524000" cy="457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0A07CB75-F89E-41E9-8522-5A0DB1509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48" y="1524353"/>
            <a:ext cx="6449918" cy="304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EA704C-4DD6-4BC9-88B6-F4B38B514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501" y="4823942"/>
            <a:ext cx="1592632" cy="461772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字形调整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id="{F114FD07-103A-416D-B646-45B03FC21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803" y="4801712"/>
            <a:ext cx="51920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加宽底部结构，使文字更稳定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D182A92C-0D43-4896-B018-60E3643FCC0B}"/>
              </a:ext>
            </a:extLst>
          </p:cNvPr>
          <p:cNvCxnSpPr/>
          <p:nvPr/>
        </p:nvCxnSpPr>
        <p:spPr>
          <a:xfrm>
            <a:off x="2741630" y="3277359"/>
            <a:ext cx="0" cy="1219482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1DF0BEEB-C3D9-418A-BCCF-568736C73A60}"/>
              </a:ext>
            </a:extLst>
          </p:cNvPr>
          <p:cNvCxnSpPr/>
          <p:nvPr/>
        </p:nvCxnSpPr>
        <p:spPr>
          <a:xfrm flipH="1">
            <a:off x="2741630" y="4268188"/>
            <a:ext cx="381088" cy="0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295EB23-AA5C-4045-92BA-57E7A263FDA0}"/>
              </a:ext>
            </a:extLst>
          </p:cNvPr>
          <p:cNvCxnSpPr/>
          <p:nvPr/>
        </p:nvCxnSpPr>
        <p:spPr>
          <a:xfrm>
            <a:off x="6171424" y="3277359"/>
            <a:ext cx="0" cy="1219482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468D8A1E-959E-4972-BFB9-09A16A716BA9}"/>
              </a:ext>
            </a:extLst>
          </p:cNvPr>
          <p:cNvCxnSpPr/>
          <p:nvPr/>
        </p:nvCxnSpPr>
        <p:spPr>
          <a:xfrm>
            <a:off x="5866553" y="4268188"/>
            <a:ext cx="304871" cy="0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EDF77542-9115-4DAE-B4BD-5793EA5BCD40}"/>
              </a:ext>
            </a:extLst>
          </p:cNvPr>
          <p:cNvCxnSpPr/>
          <p:nvPr/>
        </p:nvCxnSpPr>
        <p:spPr>
          <a:xfrm>
            <a:off x="2932174" y="3277359"/>
            <a:ext cx="6897696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7B038644-CECE-434A-A2B2-01157BBB5D1C}"/>
              </a:ext>
            </a:extLst>
          </p:cNvPr>
          <p:cNvCxnSpPr/>
          <p:nvPr/>
        </p:nvCxnSpPr>
        <p:spPr>
          <a:xfrm>
            <a:off x="9586927" y="2747011"/>
            <a:ext cx="0" cy="530348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F24BE506-67B8-4FB6-848D-787F82AFBE37}"/>
              </a:ext>
            </a:extLst>
          </p:cNvPr>
          <p:cNvCxnSpPr/>
          <p:nvPr/>
        </p:nvCxnSpPr>
        <p:spPr>
          <a:xfrm flipH="1">
            <a:off x="8305517" y="1524353"/>
            <a:ext cx="304871" cy="543051"/>
          </a:xfrm>
          <a:prstGeom prst="straightConnector1">
            <a:avLst/>
          </a:prstGeom>
          <a:ln w="571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8">
            <a:extLst>
              <a:ext uri="{FF2B5EF4-FFF2-40B4-BE49-F238E27FC236}">
                <a16:creationId xmlns:a16="http://schemas.microsoft.com/office/drawing/2014/main" id="{F2C32FBF-9ED8-40B0-9D97-D0B721B4D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4688" y="986066"/>
            <a:ext cx="3086814" cy="46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人生需要裂帛的勇气</a:t>
            </a: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E75B4025-DD56-45A8-AF84-8D7B6022C64B}"/>
              </a:ext>
            </a:extLst>
          </p:cNvPr>
          <p:cNvCxnSpPr/>
          <p:nvPr/>
        </p:nvCxnSpPr>
        <p:spPr>
          <a:xfrm flipH="1">
            <a:off x="3580024" y="3506012"/>
            <a:ext cx="304871" cy="543051"/>
          </a:xfrm>
          <a:prstGeom prst="straightConnector1">
            <a:avLst/>
          </a:prstGeom>
          <a:ln w="571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CAEFF51-2741-4B1B-9B45-2BA3BF75B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501" y="5324121"/>
            <a:ext cx="1592632" cy="461772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对齐调整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Box 18">
            <a:extLst>
              <a:ext uri="{FF2B5EF4-FFF2-40B4-BE49-F238E27FC236}">
                <a16:creationId xmlns:a16="http://schemas.microsoft.com/office/drawing/2014/main" id="{0CEFC97D-D7A9-46BA-ADF7-4EBD36802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802" y="5182800"/>
            <a:ext cx="74036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两个字的组合中的同位结构线对齐；比如标线标出的横线，这样两个字会变成一个从整体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6F1919-0BC3-4379-AEE0-28FFCCF4A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501" y="5854469"/>
            <a:ext cx="1592632" cy="461772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植入理念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 Box 18">
            <a:extLst>
              <a:ext uri="{FF2B5EF4-FFF2-40B4-BE49-F238E27FC236}">
                <a16:creationId xmlns:a16="http://schemas.microsoft.com/office/drawing/2014/main" id="{91E0E9E6-460E-4D1F-A8E5-D2849198E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802" y="5898498"/>
            <a:ext cx="68976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用如刀的撇点，切断横竖樊篱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F1AEF3F-4DEE-4E3E-BD3A-5D5DDA46E1F8}"/>
              </a:ext>
            </a:extLst>
          </p:cNvPr>
          <p:cNvSpPr/>
          <p:nvPr/>
        </p:nvSpPr>
        <p:spPr>
          <a:xfrm>
            <a:off x="1325217" y="251863"/>
            <a:ext cx="1524000" cy="457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9" grpId="0"/>
      <p:bldP spid="22" grpId="0" animBg="1"/>
      <p:bldP spid="23" grpId="0"/>
      <p:bldP spid="24" grpId="0" animBg="1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F8838A7F-44E8-473D-85BB-68309CC8D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411" y="1486245"/>
            <a:ext cx="6292718" cy="348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8">
            <a:extLst>
              <a:ext uri="{FF2B5EF4-FFF2-40B4-BE49-F238E27FC236}">
                <a16:creationId xmlns:a16="http://schemas.microsoft.com/office/drawing/2014/main" id="{0116E446-9F8C-435D-995E-C7290DD00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371" y="4898572"/>
            <a:ext cx="4890632" cy="120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我们来看一下前后的线条之间的变化，不断地由远及近由近及远的调整细节，最后成型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CEF593C-B3D7-4293-A6F0-DD05B867160C}"/>
              </a:ext>
            </a:extLst>
          </p:cNvPr>
          <p:cNvSpPr/>
          <p:nvPr/>
        </p:nvSpPr>
        <p:spPr>
          <a:xfrm>
            <a:off x="1325217" y="251863"/>
            <a:ext cx="1524000" cy="457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>
            <a:extLst>
              <a:ext uri="{FF2B5EF4-FFF2-40B4-BE49-F238E27FC236}">
                <a16:creationId xmlns:a16="http://schemas.microsoft.com/office/drawing/2014/main" id="{048D4459-7CBE-4BC0-914A-A7CB9E0A3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7"/>
          <a:stretch>
            <a:fillRect/>
          </a:stretch>
        </p:blipFill>
        <p:spPr bwMode="auto">
          <a:xfrm>
            <a:off x="3198936" y="870152"/>
            <a:ext cx="3420267" cy="315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CEF179-5DD4-4CB0-80A6-2A2CA23FC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165" y="4404745"/>
            <a:ext cx="2453256" cy="157002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字体设计中可以吸纳图形符号或其它文字语言的形式语素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2469" name="Picture 5">
            <a:extLst>
              <a:ext uri="{FF2B5EF4-FFF2-40B4-BE49-F238E27FC236}">
                <a16:creationId xmlns:a16="http://schemas.microsoft.com/office/drawing/2014/main" id="{9DEB68A6-FEB6-4B75-95A4-457E3F0A9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165" y="1233774"/>
            <a:ext cx="1833987" cy="29724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62474" name="Picture 10">
            <a:extLst>
              <a:ext uri="{FF2B5EF4-FFF2-40B4-BE49-F238E27FC236}">
                <a16:creationId xmlns:a16="http://schemas.microsoft.com/office/drawing/2014/main" id="{A65E1C09-3D37-4C9F-B57C-ECFF2B542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0497" y="3748956"/>
            <a:ext cx="2896270" cy="254376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2" name="Text Box 18">
            <a:extLst>
              <a:ext uri="{FF2B5EF4-FFF2-40B4-BE49-F238E27FC236}">
                <a16:creationId xmlns:a16="http://schemas.microsoft.com/office/drawing/2014/main" id="{C8D4D5D8-5701-4DCC-A987-4C5CE1921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2513" y="5792541"/>
            <a:ext cx="3134450" cy="46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香港设计大师陈幼坚的代表作，可口可乐中文标志，乾坤大挪移英文标志的形式语素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302675D-8EDC-4E3D-A42A-BB278AF13697}"/>
              </a:ext>
            </a:extLst>
          </p:cNvPr>
          <p:cNvSpPr/>
          <p:nvPr/>
        </p:nvSpPr>
        <p:spPr>
          <a:xfrm>
            <a:off x="1325217" y="265115"/>
            <a:ext cx="1524000" cy="457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8">
            <a:extLst>
              <a:ext uri="{FF2B5EF4-FFF2-40B4-BE49-F238E27FC236}">
                <a16:creationId xmlns:a16="http://schemas.microsoft.com/office/drawing/2014/main" id="{7A25DAFB-D94C-41D5-B476-700AD66E2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97" y="1219482"/>
            <a:ext cx="5411452" cy="45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三、英文字体设计</a:t>
            </a:r>
          </a:p>
        </p:txBody>
      </p:sp>
      <p:sp>
        <p:nvSpPr>
          <p:cNvPr id="34819" name="Text Box 18">
            <a:extLst>
              <a:ext uri="{FF2B5EF4-FFF2-40B4-BE49-F238E27FC236}">
                <a16:creationId xmlns:a16="http://schemas.microsoft.com/office/drawing/2014/main" id="{A8872D9A-A19C-40F6-8CD1-4803A6166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9738" y="1670992"/>
            <a:ext cx="323607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英文一共</a:t>
            </a:r>
            <a:r>
              <a:rPr lang="en-US" altLang="zh-CN" sz="20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lang="zh-CN" altLang="en-US" sz="20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个字母。大小写加上</a:t>
            </a:r>
            <a:r>
              <a:rPr lang="en-US" altLang="zh-CN" sz="20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个数字，一共要设计的</a:t>
            </a:r>
            <a:r>
              <a:rPr lang="en-US" altLang="zh-CN" sz="20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62</a:t>
            </a:r>
            <a:r>
              <a:rPr lang="zh-CN" altLang="en-US" sz="20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个字。所以字体设计相对工作量小，字体也就非常丰富。</a:t>
            </a:r>
          </a:p>
        </p:txBody>
      </p:sp>
      <p:pic>
        <p:nvPicPr>
          <p:cNvPr id="34820" name="Picture 7">
            <a:extLst>
              <a:ext uri="{FF2B5EF4-FFF2-40B4-BE49-F238E27FC236}">
                <a16:creationId xmlns:a16="http://schemas.microsoft.com/office/drawing/2014/main" id="{25AF9031-4F6B-4E10-8206-55B6B09F6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48" y="3239250"/>
            <a:ext cx="2642211" cy="99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9" descr="MyFonts: the world's largest collection of fonts">
            <a:hlinkClick r:id="rId4"/>
            <a:extLst>
              <a:ext uri="{FF2B5EF4-FFF2-40B4-BE49-F238E27FC236}">
                <a16:creationId xmlns:a16="http://schemas.microsoft.com/office/drawing/2014/main" id="{94E25288-31D2-4D3D-A879-0D62353AD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120" y="4420623"/>
            <a:ext cx="1629152" cy="9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0" descr="C:\Users\yoko\Pictures\20070421200134_02.jpg">
            <a:extLst>
              <a:ext uri="{FF2B5EF4-FFF2-40B4-BE49-F238E27FC236}">
                <a16:creationId xmlns:a16="http://schemas.microsoft.com/office/drawing/2014/main" id="{DF9DD5B1-8F28-4D30-A226-6A9D26A93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06" y="1143265"/>
            <a:ext cx="2102337" cy="494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8">
            <a:extLst>
              <a:ext uri="{FF2B5EF4-FFF2-40B4-BE49-F238E27FC236}">
                <a16:creationId xmlns:a16="http://schemas.microsoft.com/office/drawing/2014/main" id="{7CD9C1E3-DE2C-45CF-9684-42E6B19B9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848" y="5544834"/>
            <a:ext cx="2896270" cy="27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这两个是最权威的英文字体网站</a:t>
            </a:r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id="{349429D7-F7C5-4DFD-A8D0-B73F55A36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206" y="6097412"/>
            <a:ext cx="2896270" cy="27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Fonts.com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上销售排名前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的字体</a:t>
            </a:r>
          </a:p>
        </p:txBody>
      </p:sp>
      <p:pic>
        <p:nvPicPr>
          <p:cNvPr id="34825" name="Picture 11" descr="C:\Users\yoko\Pictures\20070421200158_03.jpg">
            <a:extLst>
              <a:ext uri="{FF2B5EF4-FFF2-40B4-BE49-F238E27FC236}">
                <a16:creationId xmlns:a16="http://schemas.microsoft.com/office/drawing/2014/main" id="{B4285DD7-CDDC-4D65-99B0-B69E8D750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760" y="1148029"/>
            <a:ext cx="2089634" cy="49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249B713A-58A9-4637-B39C-8F134E5286C3}"/>
              </a:ext>
            </a:extLst>
          </p:cNvPr>
          <p:cNvSpPr/>
          <p:nvPr/>
        </p:nvSpPr>
        <p:spPr>
          <a:xfrm>
            <a:off x="1325217" y="265115"/>
            <a:ext cx="1524000" cy="457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易网达境\培训\设计培训\字体设计\img\e7dc2a51ccd83e4c0df3e308.jpg">
            <a:extLst>
              <a:ext uri="{FF2B5EF4-FFF2-40B4-BE49-F238E27FC236}">
                <a16:creationId xmlns:a16="http://schemas.microsoft.com/office/drawing/2014/main" id="{10347D3B-D333-4038-B745-9E2DFBCC3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2" r="15144" b="7544"/>
          <a:stretch>
            <a:fillRect/>
          </a:stretch>
        </p:blipFill>
        <p:spPr bwMode="auto">
          <a:xfrm>
            <a:off x="1903236" y="1946726"/>
            <a:ext cx="4877929" cy="315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18">
            <a:extLst>
              <a:ext uri="{FF2B5EF4-FFF2-40B4-BE49-F238E27FC236}">
                <a16:creationId xmlns:a16="http://schemas.microsoft.com/office/drawing/2014/main" id="{5829D057-7E65-481F-AE9E-DCCD9A35F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2" y="1587868"/>
            <a:ext cx="3671150" cy="83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英文字母分上中下三个部分。</a:t>
            </a:r>
          </a:p>
        </p:txBody>
      </p:sp>
      <p:pic>
        <p:nvPicPr>
          <p:cNvPr id="35844" name="Picture 1">
            <a:extLst>
              <a:ext uri="{FF2B5EF4-FFF2-40B4-BE49-F238E27FC236}">
                <a16:creationId xmlns:a16="http://schemas.microsoft.com/office/drawing/2014/main" id="{9ED0DDE2-5A8A-434F-BE8B-2D66A5266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729" y="2205548"/>
            <a:ext cx="3723550" cy="287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8">
            <a:extLst>
              <a:ext uri="{FF2B5EF4-FFF2-40B4-BE49-F238E27FC236}">
                <a16:creationId xmlns:a16="http://schemas.microsoft.com/office/drawing/2014/main" id="{DD008ABD-1D5A-4B7C-AB9A-C1DA7E2E3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195" y="5182800"/>
            <a:ext cx="7686867" cy="157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英文字体和中文一样也分为又书写体转变来的饰线体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en-US" altLang="zh-CN"/>
              <a:t>Times New Roman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Book man Old style )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和等线体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/>
              <a:t>Tahoma</a:t>
            </a:r>
            <a:r>
              <a:rPr lang="zh-CN" altLang="en-US"/>
              <a:t>、</a:t>
            </a:r>
            <a:r>
              <a:rPr lang="en-US" altLang="zh-CN"/>
              <a:t>Arial</a:t>
            </a:r>
            <a:r>
              <a:rPr lang="zh-CN" altLang="en-US"/>
              <a:t>、</a:t>
            </a:r>
            <a:r>
              <a:rPr lang="en-US" altLang="zh-CN"/>
              <a:t>Verdana 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每种字体的个性也不一样，需要根据品牌特点来配置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1A2D16-CA3D-495B-96A3-D81FC15B2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9106" y="4214201"/>
            <a:ext cx="1591043" cy="461772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字体原型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DA00D052-E940-4AF2-95EA-586A96172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9408" y="4191971"/>
            <a:ext cx="4433326" cy="120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Century Gothic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世纪哥特体是一款简洁厚重的字体，适合七格格硬派潮牌的形象</a:t>
            </a:r>
          </a:p>
        </p:txBody>
      </p:sp>
      <p:pic>
        <p:nvPicPr>
          <p:cNvPr id="36868" name="Picture 3">
            <a:extLst>
              <a:ext uri="{FF2B5EF4-FFF2-40B4-BE49-F238E27FC236}">
                <a16:creationId xmlns:a16="http://schemas.microsoft.com/office/drawing/2014/main" id="{81C63CA7-20D8-4327-BD6B-93D10F481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41"/>
          <a:stretch>
            <a:fillRect/>
          </a:stretch>
        </p:blipFill>
        <p:spPr bwMode="auto">
          <a:xfrm>
            <a:off x="3197349" y="2210312"/>
            <a:ext cx="5902103" cy="160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18">
            <a:extLst>
              <a:ext uri="{FF2B5EF4-FFF2-40B4-BE49-F238E27FC236}">
                <a16:creationId xmlns:a16="http://schemas.microsoft.com/office/drawing/2014/main" id="{A02B1A03-5C60-401E-91BA-052B2E89C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8901" y="304871"/>
            <a:ext cx="5411452" cy="45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英文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的创作过程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重点、难点</a:t>
            </a:r>
          </a:p>
        </p:txBody>
      </p:sp>
      <p:sp>
        <p:nvSpPr>
          <p:cNvPr id="5" name="矩形 4"/>
          <p:cNvSpPr/>
          <p:nvPr/>
        </p:nvSpPr>
        <p:spPr>
          <a:xfrm>
            <a:off x="1777578" y="2219866"/>
            <a:ext cx="7721264" cy="249299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教学重点</a:t>
            </a:r>
            <a:endParaRPr lang="en-US" altLang="zh-CN" dirty="0"/>
          </a:p>
          <a:p>
            <a:endParaRPr lang="en-US" altLang="zh-CN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en-US" sz="2000" dirty="0"/>
              <a:t>店标设计</a:t>
            </a:r>
            <a:endParaRPr lang="en-US" altLang="zh-CN" sz="2000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endParaRPr lang="en-US" altLang="zh-CN" sz="2000" dirty="0"/>
          </a:p>
          <a:p>
            <a:pPr marL="0" lvl="1"/>
            <a:r>
              <a:rPr lang="zh-CN" altLang="zh-CN" dirty="0"/>
              <a:t>教学难点</a:t>
            </a:r>
            <a:endParaRPr lang="en-US" altLang="zh-CN" dirty="0"/>
          </a:p>
          <a:p>
            <a:endParaRPr lang="en-US" altLang="zh-CN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掌握</a:t>
            </a:r>
            <a:r>
              <a:rPr lang="zh-CN" altLang="en-US" sz="2000" dirty="0"/>
              <a:t>店标</a:t>
            </a:r>
            <a:r>
              <a:rPr lang="zh-CN" altLang="zh-CN" sz="2000" dirty="0"/>
              <a:t>的制作方法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1464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60BC064F-79CC-4358-9404-A87073EE1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357" y="1414791"/>
            <a:ext cx="4839820" cy="297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BD807F9D-7F6E-4737-B3D9-04C32A9EC1FB}"/>
              </a:ext>
            </a:extLst>
          </p:cNvPr>
          <p:cNvSpPr/>
          <p:nvPr/>
        </p:nvSpPr>
        <p:spPr bwMode="auto">
          <a:xfrm>
            <a:off x="3961113" y="1339873"/>
            <a:ext cx="584404" cy="389603"/>
          </a:xfrm>
          <a:prstGeom prst="ellipse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indent="228646" eaLnBrk="0" hangingPunct="0">
              <a:defRPr/>
            </a:pPr>
            <a:endParaRPr lang="zh-CN" altLang="en-US" sz="1200" dirty="0">
              <a:solidFill>
                <a:srgbClr val="000000"/>
              </a:solidFill>
              <a:cs typeface="宋体" pitchFamily="2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6B0A8C6E-9DD9-4ECF-B187-689905A0FA34}"/>
              </a:ext>
            </a:extLst>
          </p:cNvPr>
          <p:cNvSpPr/>
          <p:nvPr/>
        </p:nvSpPr>
        <p:spPr bwMode="auto">
          <a:xfrm>
            <a:off x="5069444" y="3165921"/>
            <a:ext cx="584404" cy="389603"/>
          </a:xfrm>
          <a:prstGeom prst="ellipse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indent="228646" eaLnBrk="0" hangingPunct="0">
              <a:defRPr/>
            </a:pPr>
            <a:endParaRPr lang="zh-CN" altLang="en-US" sz="1200" dirty="0">
              <a:solidFill>
                <a:srgbClr val="000000"/>
              </a:solidFill>
              <a:cs typeface="宋体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C1E696-0773-40C3-B414-86AA2D38C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5592" y="4776306"/>
            <a:ext cx="1591043" cy="461772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删减细节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D7C318AE-E4FF-4561-BBD4-DC713105E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894" y="4776306"/>
            <a:ext cx="6053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去掉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的转角修饰，字形更锐利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786963CA-D29D-428B-B6FC-AEA411C6816F}"/>
              </a:ext>
            </a:extLst>
          </p:cNvPr>
          <p:cNvSpPr/>
          <p:nvPr/>
        </p:nvSpPr>
        <p:spPr bwMode="auto">
          <a:xfrm>
            <a:off x="5069444" y="1347813"/>
            <a:ext cx="584404" cy="389603"/>
          </a:xfrm>
          <a:prstGeom prst="ellipse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indent="228646" eaLnBrk="0" hangingPunct="0">
              <a:defRPr/>
            </a:pPr>
            <a:endParaRPr lang="zh-CN" altLang="en-US" sz="1200" dirty="0">
              <a:solidFill>
                <a:srgbClr val="000000"/>
              </a:solidFill>
              <a:cs typeface="宋体" pitchFamily="2" charset="-122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9898FBFF-361D-4BD5-B91D-9385949EFAB8}"/>
              </a:ext>
            </a:extLst>
          </p:cNvPr>
          <p:cNvCxnSpPr/>
          <p:nvPr/>
        </p:nvCxnSpPr>
        <p:spPr>
          <a:xfrm>
            <a:off x="6476294" y="2291294"/>
            <a:ext cx="0" cy="1219482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FE808008-9DDD-48AD-99FD-F3289EC427B8}"/>
              </a:ext>
            </a:extLst>
          </p:cNvPr>
          <p:cNvCxnSpPr/>
          <p:nvPr/>
        </p:nvCxnSpPr>
        <p:spPr>
          <a:xfrm flipH="1">
            <a:off x="6476294" y="3282123"/>
            <a:ext cx="381088" cy="0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AF6D9096-44E1-4949-85C6-15BBB728F594}"/>
              </a:ext>
            </a:extLst>
          </p:cNvPr>
          <p:cNvCxnSpPr/>
          <p:nvPr/>
        </p:nvCxnSpPr>
        <p:spPr>
          <a:xfrm>
            <a:off x="6527106" y="2291294"/>
            <a:ext cx="0" cy="1219482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F2264AB2-77BE-4AD6-832F-C4706EE33163}"/>
              </a:ext>
            </a:extLst>
          </p:cNvPr>
          <p:cNvCxnSpPr/>
          <p:nvPr/>
        </p:nvCxnSpPr>
        <p:spPr>
          <a:xfrm>
            <a:off x="6222235" y="3282123"/>
            <a:ext cx="304871" cy="0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0A9D9A3-8F8C-41DF-A3E0-0AB9A802D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767" y="5259018"/>
            <a:ext cx="1592631" cy="461772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个性化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2EC2C530-21A1-4E8B-A53B-E055FA676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9070" y="5259018"/>
            <a:ext cx="67660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笔画变粗，更自信肯定，个性张扬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53D49E-D12A-4504-89D1-1C7C41C7E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5592" y="5727439"/>
            <a:ext cx="1591043" cy="461772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调整间距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Box 18">
            <a:extLst>
              <a:ext uri="{FF2B5EF4-FFF2-40B4-BE49-F238E27FC236}">
                <a16:creationId xmlns:a16="http://schemas.microsoft.com/office/drawing/2014/main" id="{93052974-EC16-481E-A80C-D1BF7A840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894" y="5727439"/>
            <a:ext cx="5228847" cy="83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调小间距，让字母之间更有整体感和体块感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/>
      <p:bldP spid="9" grpId="0" animBg="1"/>
      <p:bldP spid="15" grpId="0" animBg="1"/>
      <p:bldP spid="16" grpId="0"/>
      <p:bldP spid="17" grpId="0" animBg="1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38912B4F-E945-4EC7-8089-3B06049B2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487" y="1654558"/>
            <a:ext cx="1448135" cy="13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>
            <a:extLst>
              <a:ext uri="{FF2B5EF4-FFF2-40B4-BE49-F238E27FC236}">
                <a16:creationId xmlns:a16="http://schemas.microsoft.com/office/drawing/2014/main" id="{37F9E413-CCE3-4809-BBA0-0BF9F941A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254" y="1654558"/>
            <a:ext cx="1371918" cy="143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5">
            <a:extLst>
              <a:ext uri="{FF2B5EF4-FFF2-40B4-BE49-F238E27FC236}">
                <a16:creationId xmlns:a16="http://schemas.microsoft.com/office/drawing/2014/main" id="{0DBCD50D-5D19-4894-87B3-745CB4645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696" y="1640268"/>
            <a:ext cx="1753006" cy="112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6">
            <a:extLst>
              <a:ext uri="{FF2B5EF4-FFF2-40B4-BE49-F238E27FC236}">
                <a16:creationId xmlns:a16="http://schemas.microsoft.com/office/drawing/2014/main" id="{89544565-D0D3-4C1E-A176-38A19686F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136" y="4003015"/>
            <a:ext cx="1848278" cy="92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7">
            <a:extLst>
              <a:ext uri="{FF2B5EF4-FFF2-40B4-BE49-F238E27FC236}">
                <a16:creationId xmlns:a16="http://schemas.microsoft.com/office/drawing/2014/main" id="{0EAD1C07-2556-4AA7-B483-76BAF4E75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08" y="3980785"/>
            <a:ext cx="1481480" cy="95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8">
            <a:extLst>
              <a:ext uri="{FF2B5EF4-FFF2-40B4-BE49-F238E27FC236}">
                <a16:creationId xmlns:a16="http://schemas.microsoft.com/office/drawing/2014/main" id="{D0040502-3223-4185-8B5A-EB9A75767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629" y="3960142"/>
            <a:ext cx="1565637" cy="109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0">
            <a:extLst>
              <a:ext uri="{FF2B5EF4-FFF2-40B4-BE49-F238E27FC236}">
                <a16:creationId xmlns:a16="http://schemas.microsoft.com/office/drawing/2014/main" id="{B83A8E15-E8E9-4D38-BBBC-7B12331EA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55" y="1640268"/>
            <a:ext cx="1600570" cy="14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11">
            <a:extLst>
              <a:ext uri="{FF2B5EF4-FFF2-40B4-BE49-F238E27FC236}">
                <a16:creationId xmlns:a16="http://schemas.microsoft.com/office/drawing/2014/main" id="{6FB9741E-410E-486B-BCB1-697F8707E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701" y="3906154"/>
            <a:ext cx="1962604" cy="120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9FFAA5-09B3-4A59-A286-6EF46B6EF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8142" y="3190027"/>
            <a:ext cx="1592631" cy="831189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平行线连接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459C53-1ACF-4D60-B393-119E85D68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923" y="3201142"/>
            <a:ext cx="1826048" cy="461772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切割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B2F419-7CE0-47E6-9A29-8553BE13D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6465" y="3201142"/>
            <a:ext cx="1591043" cy="831189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共用笔画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8168D9-83F6-4E1C-87D2-82BC6FB60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388" y="3201142"/>
            <a:ext cx="1592632" cy="461772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套环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26" name="Text Box 18">
            <a:extLst>
              <a:ext uri="{FF2B5EF4-FFF2-40B4-BE49-F238E27FC236}">
                <a16:creationId xmlns:a16="http://schemas.microsoft.com/office/drawing/2014/main" id="{B502316D-5CDD-45ED-8B35-A54A2B932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070" y="286551"/>
            <a:ext cx="5411452" cy="45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常见的字母连接方式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DBB3ED-8F7C-4DB4-B389-D24970FD3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1960" y="5247903"/>
            <a:ext cx="1592632" cy="831189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辅助图链接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12C84F-996E-4291-8959-5EFDAEA9B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7740" y="5259018"/>
            <a:ext cx="1826048" cy="461772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贯通线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3E96C0-445D-4B52-BBA1-BDDA79514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282" y="5259018"/>
            <a:ext cx="1591043" cy="461772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剪切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7BC6DB-3F13-4BEB-8696-A0EE7A85F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4206" y="5259018"/>
            <a:ext cx="1592631" cy="461772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反白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6B1950A2-3C1A-4D67-956F-5EDA61A75567}"/>
              </a:ext>
            </a:extLst>
          </p:cNvPr>
          <p:cNvSpPr/>
          <p:nvPr/>
        </p:nvSpPr>
        <p:spPr bwMode="auto">
          <a:xfrm>
            <a:off x="2752746" y="1636805"/>
            <a:ext cx="584404" cy="389603"/>
          </a:xfrm>
          <a:prstGeom prst="ellipse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indent="228646" eaLnBrk="0" hangingPunct="0">
              <a:defRPr/>
            </a:pPr>
            <a:endParaRPr lang="zh-CN" altLang="en-US" sz="1200" dirty="0">
              <a:solidFill>
                <a:srgbClr val="000000"/>
              </a:solidFill>
              <a:cs typeface="宋体" pitchFamily="2" charset="-122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726B5214-4945-4C78-8967-391115B9E189}"/>
              </a:ext>
            </a:extLst>
          </p:cNvPr>
          <p:cNvSpPr/>
          <p:nvPr/>
        </p:nvSpPr>
        <p:spPr bwMode="auto">
          <a:xfrm>
            <a:off x="4820150" y="2321175"/>
            <a:ext cx="584404" cy="389603"/>
          </a:xfrm>
          <a:prstGeom prst="ellipse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indent="228646" eaLnBrk="0" hangingPunct="0">
              <a:defRPr/>
            </a:pPr>
            <a:endParaRPr lang="zh-CN" altLang="en-US" sz="1200" dirty="0">
              <a:solidFill>
                <a:srgbClr val="000000"/>
              </a:solidFill>
              <a:cs typeface="宋体" pitchFamily="2" charset="-122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E8BB561E-756E-49EF-9D9C-ED00175018BB}"/>
              </a:ext>
            </a:extLst>
          </p:cNvPr>
          <p:cNvSpPr/>
          <p:nvPr/>
        </p:nvSpPr>
        <p:spPr bwMode="auto">
          <a:xfrm>
            <a:off x="6722415" y="1940087"/>
            <a:ext cx="584404" cy="389603"/>
          </a:xfrm>
          <a:prstGeom prst="ellipse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indent="228646" eaLnBrk="0" hangingPunct="0">
              <a:defRPr/>
            </a:pPr>
            <a:endParaRPr lang="zh-CN" altLang="en-US" sz="1200" dirty="0">
              <a:solidFill>
                <a:srgbClr val="000000"/>
              </a:solidFill>
              <a:cs typeface="宋体" pitchFamily="2" charset="-122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46430822-8C4C-4F0B-86A0-A091CF98B800}"/>
              </a:ext>
            </a:extLst>
          </p:cNvPr>
          <p:cNvSpPr/>
          <p:nvPr/>
        </p:nvSpPr>
        <p:spPr bwMode="auto">
          <a:xfrm>
            <a:off x="8610389" y="2260836"/>
            <a:ext cx="584404" cy="389603"/>
          </a:xfrm>
          <a:prstGeom prst="ellipse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indent="228646" eaLnBrk="0" hangingPunct="0">
              <a:defRPr/>
            </a:pPr>
            <a:endParaRPr lang="zh-CN" altLang="en-US" sz="1200" dirty="0">
              <a:solidFill>
                <a:srgbClr val="000000"/>
              </a:solidFill>
              <a:cs typeface="宋体" pitchFamily="2" charset="-122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F3B65AE5-72B7-49D4-A755-4C68817E9B84}"/>
              </a:ext>
            </a:extLst>
          </p:cNvPr>
          <p:cNvSpPr/>
          <p:nvPr/>
        </p:nvSpPr>
        <p:spPr bwMode="auto">
          <a:xfrm>
            <a:off x="2816261" y="4261549"/>
            <a:ext cx="584404" cy="389603"/>
          </a:xfrm>
          <a:prstGeom prst="ellipse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indent="228646" eaLnBrk="0" hangingPunct="0">
              <a:defRPr/>
            </a:pPr>
            <a:endParaRPr lang="zh-CN" altLang="en-US" sz="1200" dirty="0">
              <a:solidFill>
                <a:srgbClr val="000000"/>
              </a:solidFill>
              <a:cs typeface="宋体" pitchFamily="2" charset="-122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809FDDF4-8CAF-47D6-847C-D991B68F1722}"/>
              </a:ext>
            </a:extLst>
          </p:cNvPr>
          <p:cNvSpPr/>
          <p:nvPr/>
        </p:nvSpPr>
        <p:spPr bwMode="auto">
          <a:xfrm>
            <a:off x="4504163" y="3993200"/>
            <a:ext cx="584404" cy="389603"/>
          </a:xfrm>
          <a:prstGeom prst="ellipse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indent="228646" eaLnBrk="0" hangingPunct="0">
              <a:defRPr/>
            </a:pPr>
            <a:endParaRPr lang="zh-CN" altLang="en-US" sz="1200" dirty="0">
              <a:solidFill>
                <a:srgbClr val="000000"/>
              </a:solidFill>
              <a:cs typeface="宋体" pitchFamily="2" charset="-122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79AFF374-99B2-4FFE-8677-8F68A17386C8}"/>
              </a:ext>
            </a:extLst>
          </p:cNvPr>
          <p:cNvSpPr/>
          <p:nvPr/>
        </p:nvSpPr>
        <p:spPr bwMode="auto">
          <a:xfrm>
            <a:off x="6830390" y="4061478"/>
            <a:ext cx="584404" cy="389603"/>
          </a:xfrm>
          <a:prstGeom prst="ellipse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indent="228646" eaLnBrk="0" hangingPunct="0">
              <a:defRPr/>
            </a:pPr>
            <a:endParaRPr lang="zh-CN" altLang="en-US" sz="1200" dirty="0">
              <a:solidFill>
                <a:srgbClr val="000000"/>
              </a:solidFill>
              <a:cs typeface="宋体" pitchFamily="2" charset="-122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7881632D-02C0-4E38-84F7-4BBF13F59954}"/>
              </a:ext>
            </a:extLst>
          </p:cNvPr>
          <p:cNvSpPr/>
          <p:nvPr/>
        </p:nvSpPr>
        <p:spPr bwMode="auto">
          <a:xfrm>
            <a:off x="8688195" y="4028133"/>
            <a:ext cx="584404" cy="389603"/>
          </a:xfrm>
          <a:prstGeom prst="ellipse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indent="228646" eaLnBrk="0" hangingPunct="0">
              <a:defRPr/>
            </a:pPr>
            <a:endParaRPr lang="zh-CN" altLang="en-US" sz="1200" dirty="0">
              <a:solidFill>
                <a:srgbClr val="000000"/>
              </a:solidFill>
              <a:cs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8">
            <a:extLst>
              <a:ext uri="{FF2B5EF4-FFF2-40B4-BE49-F238E27FC236}">
                <a16:creationId xmlns:a16="http://schemas.microsoft.com/office/drawing/2014/main" id="{E0890E6B-3795-4D1F-96F8-44BCEF819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97" y="1219482"/>
            <a:ext cx="3312292" cy="45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四、标准色设定</a:t>
            </a:r>
          </a:p>
        </p:txBody>
      </p:sp>
      <p:pic>
        <p:nvPicPr>
          <p:cNvPr id="39939" name="Picture 2">
            <a:extLst>
              <a:ext uri="{FF2B5EF4-FFF2-40B4-BE49-F238E27FC236}">
                <a16:creationId xmlns:a16="http://schemas.microsoft.com/office/drawing/2014/main" id="{4F4E8C36-8AFD-4773-B1E5-43B8BDDCC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812" y="3734665"/>
            <a:ext cx="4496841" cy="255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8">
            <a:extLst>
              <a:ext uri="{FF2B5EF4-FFF2-40B4-BE49-F238E27FC236}">
                <a16:creationId xmlns:a16="http://schemas.microsoft.com/office/drawing/2014/main" id="{3F6FAB79-6630-46B7-B40E-9738090B1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583" y="5946565"/>
            <a:ext cx="1814932" cy="30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BASF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的标准色表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1ACB445B-775A-4543-AC5D-B264E3B13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594" y="1829224"/>
            <a:ext cx="519585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标志的色彩设定首先要符合品牌的特征，在此基础上一个标志不易用过多的色彩，因为标志需要在很多的场合应用，要有比较好的适用性。所以跟多女装卖家的标志会做成黑色的。</a:t>
            </a:r>
          </a:p>
        </p:txBody>
      </p:sp>
      <p:pic>
        <p:nvPicPr>
          <p:cNvPr id="39942" name="Picture 4" descr="http://residence.educities.edu.tw/lingyf/na/color003.gif">
            <a:extLst>
              <a:ext uri="{FF2B5EF4-FFF2-40B4-BE49-F238E27FC236}">
                <a16:creationId xmlns:a16="http://schemas.microsoft.com/office/drawing/2014/main" id="{5391B8B1-9FB5-4F15-B71A-17CD8B657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339" y="2057876"/>
            <a:ext cx="2972488" cy="273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8">
            <a:extLst>
              <a:ext uri="{FF2B5EF4-FFF2-40B4-BE49-F238E27FC236}">
                <a16:creationId xmlns:a16="http://schemas.microsoft.com/office/drawing/2014/main" id="{FD9A219C-B548-47EC-BA97-D73CA9816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339" y="4858875"/>
            <a:ext cx="1816520" cy="30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孟塞尔色立体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 Box 6">
            <a:extLst>
              <a:ext uri="{FF2B5EF4-FFF2-40B4-BE49-F238E27FC236}">
                <a16:creationId xmlns:a16="http://schemas.microsoft.com/office/drawing/2014/main" id="{225F1853-3EEB-440B-B931-F75F5EAA1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348" y="1838751"/>
            <a:ext cx="24500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色彩原理</a:t>
            </a:r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id="{D7FB5C9A-2A8C-4DF5-AA72-8D8A4ED1D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802" y="2419911"/>
            <a:ext cx="33138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色相   明度  饱和度</a:t>
            </a:r>
          </a:p>
        </p:txBody>
      </p:sp>
      <p:pic>
        <p:nvPicPr>
          <p:cNvPr id="40964" name="Picture 8" descr="018">
            <a:extLst>
              <a:ext uri="{FF2B5EF4-FFF2-40B4-BE49-F238E27FC236}">
                <a16:creationId xmlns:a16="http://schemas.microsoft.com/office/drawing/2014/main" id="{F241A107-F552-49EE-9CE0-3AABF625E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r="839" b="2614"/>
          <a:stretch>
            <a:fillRect/>
          </a:stretch>
        </p:blipFill>
        <p:spPr bwMode="auto">
          <a:xfrm>
            <a:off x="5256812" y="1746655"/>
            <a:ext cx="5000195" cy="343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 Box 9">
            <a:extLst>
              <a:ext uri="{FF2B5EF4-FFF2-40B4-BE49-F238E27FC236}">
                <a16:creationId xmlns:a16="http://schemas.microsoft.com/office/drawing/2014/main" id="{2F36A460-2788-41BA-A957-AA908BDBF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760" y="2953434"/>
            <a:ext cx="2450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色彩心理</a:t>
            </a:r>
          </a:p>
        </p:txBody>
      </p:sp>
      <p:sp>
        <p:nvSpPr>
          <p:cNvPr id="15370" name="Text Box 10">
            <a:extLst>
              <a:ext uri="{FF2B5EF4-FFF2-40B4-BE49-F238E27FC236}">
                <a16:creationId xmlns:a16="http://schemas.microsoft.com/office/drawing/2014/main" id="{0BFF9B01-D59F-4907-AC93-B78CF4982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802" y="3486958"/>
            <a:ext cx="33138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冷暖  远近   强弱</a:t>
            </a:r>
          </a:p>
        </p:txBody>
      </p:sp>
      <p:sp>
        <p:nvSpPr>
          <p:cNvPr id="15371" name="Text Box 11">
            <a:extLst>
              <a:ext uri="{FF2B5EF4-FFF2-40B4-BE49-F238E27FC236}">
                <a16:creationId xmlns:a16="http://schemas.microsoft.com/office/drawing/2014/main" id="{2B4653A0-7CC6-4E00-ABC5-D3E5C55C5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760" y="4177680"/>
            <a:ext cx="2450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色彩调子</a:t>
            </a:r>
          </a:p>
        </p:txBody>
      </p:sp>
      <p:sp>
        <p:nvSpPr>
          <p:cNvPr id="15373" name="Text Box 13">
            <a:extLst>
              <a:ext uri="{FF2B5EF4-FFF2-40B4-BE49-F238E27FC236}">
                <a16:creationId xmlns:a16="http://schemas.microsoft.com/office/drawing/2014/main" id="{BA3ECC22-9798-4098-8238-DE71541BD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802" y="4782658"/>
            <a:ext cx="33138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  调和  面积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6974ACC-974A-4C34-A17B-B592C148E4AB}"/>
              </a:ext>
            </a:extLst>
          </p:cNvPr>
          <p:cNvSpPr/>
          <p:nvPr/>
        </p:nvSpPr>
        <p:spPr bwMode="auto">
          <a:xfrm>
            <a:off x="8000648" y="3548497"/>
            <a:ext cx="303283" cy="277063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indent="228646" eaLnBrk="0" hangingPunct="0">
              <a:defRPr/>
            </a:pPr>
            <a:endParaRPr lang="zh-CN" altLang="en-US" sz="1200" dirty="0">
              <a:solidFill>
                <a:srgbClr val="000000"/>
              </a:solidFill>
              <a:cs typeface="宋体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A17606-8426-40BA-A72A-6831AA545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6847" y="5789366"/>
            <a:ext cx="911436" cy="461772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色相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9328B6AC-BD1E-4178-8049-49FC659DC51F}"/>
              </a:ext>
            </a:extLst>
          </p:cNvPr>
          <p:cNvCxnSpPr/>
          <p:nvPr/>
        </p:nvCxnSpPr>
        <p:spPr>
          <a:xfrm flipH="1" flipV="1">
            <a:off x="8303931" y="3531418"/>
            <a:ext cx="1068634" cy="2257948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2DEBE1FA-2880-4673-AEC2-957A9F09FE44}"/>
              </a:ext>
            </a:extLst>
          </p:cNvPr>
          <p:cNvCxnSpPr/>
          <p:nvPr/>
        </p:nvCxnSpPr>
        <p:spPr>
          <a:xfrm>
            <a:off x="5180594" y="1295700"/>
            <a:ext cx="2972488" cy="0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D0DC172-CECA-48A1-A666-AE642A703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747" y="1138502"/>
            <a:ext cx="909848" cy="831189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饱和度</a:t>
            </a: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6C115C40-8BBC-4F0A-AC5D-92395F6BD04B}"/>
              </a:ext>
            </a:extLst>
          </p:cNvPr>
          <p:cNvCxnSpPr>
            <a:endCxn id="15366" idx="3"/>
          </p:cNvCxnSpPr>
          <p:nvPr/>
        </p:nvCxnSpPr>
        <p:spPr>
          <a:xfrm flipV="1">
            <a:off x="4886840" y="2069584"/>
            <a:ext cx="1587" cy="3534003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EE0E142-2260-4FBB-8632-25B04AFBF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710" y="5603586"/>
            <a:ext cx="911436" cy="461772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7" grpId="0"/>
      <p:bldP spid="15369" grpId="0"/>
      <p:bldP spid="15370" grpId="0"/>
      <p:bldP spid="15371" grpId="0"/>
      <p:bldP spid="15373" grpId="0"/>
      <p:bldP spid="12" grpId="0" animBg="1"/>
      <p:bldP spid="12" grpId="1" animBg="1"/>
      <p:bldP spid="13" grpId="0" animBg="1"/>
      <p:bldP spid="19" grpId="0" animBg="1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006">
            <a:extLst>
              <a:ext uri="{FF2B5EF4-FFF2-40B4-BE49-F238E27FC236}">
                <a16:creationId xmlns:a16="http://schemas.microsoft.com/office/drawing/2014/main" id="{6DD5ABB0-0880-44B8-BE74-9887744FD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767" y="1352003"/>
            <a:ext cx="4636573" cy="327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Text Box 10">
            <a:extLst>
              <a:ext uri="{FF2B5EF4-FFF2-40B4-BE49-F238E27FC236}">
                <a16:creationId xmlns:a16="http://schemas.microsoft.com/office/drawing/2014/main" id="{1EA4FE5E-28D8-4E45-A9F7-ED9057B46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3208" y="4095837"/>
            <a:ext cx="2856573" cy="40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solidFill>
                  <a:schemeClr val="bg1"/>
                </a:solidFill>
                <a:ea typeface="黑体" panose="02010609060101010101" pitchFamily="49" charset="-122"/>
              </a:rPr>
              <a:t>Painter</a:t>
            </a:r>
            <a:r>
              <a:rPr lang="zh-CN" altLang="en-US" sz="2000">
                <a:solidFill>
                  <a:schemeClr val="bg1"/>
                </a:solidFill>
                <a:ea typeface="黑体" panose="02010609060101010101" pitchFamily="49" charset="-122"/>
              </a:rPr>
              <a:t>自制配色板</a:t>
            </a: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ECAC7F8F-58E7-4596-AABE-5CFB22288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3113" y="4781796"/>
            <a:ext cx="848139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自定义配色表可以帮助我们提高效率，取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色为主色，其它需要搭配的色彩组织进一张配色表里，每次使用是直接吸取（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里可以自定义色板），这样还可以有效回避禁用色所产生的色彩冲突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 descr="007">
            <a:extLst>
              <a:ext uri="{FF2B5EF4-FFF2-40B4-BE49-F238E27FC236}">
                <a16:creationId xmlns:a16="http://schemas.microsoft.com/office/drawing/2014/main" id="{02CFD8DC-F81C-4EF3-8B39-BE71E37A1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527" y="1484657"/>
            <a:ext cx="5519427" cy="418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7" descr="008">
            <a:extLst>
              <a:ext uri="{FF2B5EF4-FFF2-40B4-BE49-F238E27FC236}">
                <a16:creationId xmlns:a16="http://schemas.microsoft.com/office/drawing/2014/main" id="{C5C515A7-A742-499D-AB0B-CE23060AE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444" y="1484657"/>
            <a:ext cx="2858161" cy="223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8">
            <a:extLst>
              <a:ext uri="{FF2B5EF4-FFF2-40B4-BE49-F238E27FC236}">
                <a16:creationId xmlns:a16="http://schemas.microsoft.com/office/drawing/2014/main" id="{6347F126-E221-442E-8644-86B976599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444" y="3861694"/>
            <a:ext cx="3313879" cy="45730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立顿配色版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 descr="008-2">
            <a:extLst>
              <a:ext uri="{FF2B5EF4-FFF2-40B4-BE49-F238E27FC236}">
                <a16:creationId xmlns:a16="http://schemas.microsoft.com/office/drawing/2014/main" id="{592BD625-803E-4EA3-8B0F-37221FD21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08" y="1557699"/>
            <a:ext cx="4415860" cy="45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7" descr="008-1">
            <a:extLst>
              <a:ext uri="{FF2B5EF4-FFF2-40B4-BE49-F238E27FC236}">
                <a16:creationId xmlns:a16="http://schemas.microsoft.com/office/drawing/2014/main" id="{39DFF2E8-8748-4EA5-A71E-EB72A3059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751" y="1557699"/>
            <a:ext cx="2240482" cy="230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 Box 8">
            <a:extLst>
              <a:ext uri="{FF2B5EF4-FFF2-40B4-BE49-F238E27FC236}">
                <a16:creationId xmlns:a16="http://schemas.microsoft.com/office/drawing/2014/main" id="{35A9237B-C1F2-4027-A518-E764A6127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048" y="4006190"/>
            <a:ext cx="3313880" cy="45730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飞利浦配色版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8">
            <a:extLst>
              <a:ext uri="{FF2B5EF4-FFF2-40B4-BE49-F238E27FC236}">
                <a16:creationId xmlns:a16="http://schemas.microsoft.com/office/drawing/2014/main" id="{E56E5FFF-48A2-4C29-99BA-3284E84D2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482" y="1219482"/>
            <a:ext cx="3312292" cy="45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五、执行标准</a:t>
            </a:r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id="{A679126D-9CD4-4848-BA54-B69B336E9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634" y="1829223"/>
            <a:ext cx="688260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网店标志作为最主要的视觉识别符号，要严格的按照规范应用；切忌在不同场合用不同标志；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应制定严格的应用规范和操作方法。</a:t>
            </a:r>
            <a:r>
              <a:rPr lang="zh-CN" altLang="en-US" sz="20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形成网店</a:t>
            </a:r>
            <a:r>
              <a:rPr lang="en-US" altLang="zh-CN" sz="20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。网店美工要像尊重法律一样去遵守。</a:t>
            </a:r>
          </a:p>
        </p:txBody>
      </p:sp>
      <p:pic>
        <p:nvPicPr>
          <p:cNvPr id="45060" name="Picture 3">
            <a:extLst>
              <a:ext uri="{FF2B5EF4-FFF2-40B4-BE49-F238E27FC236}">
                <a16:creationId xmlns:a16="http://schemas.microsoft.com/office/drawing/2014/main" id="{B7A27BAD-9027-4903-AB86-5912585D4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746" y="3582230"/>
            <a:ext cx="4946207" cy="253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8">
            <a:extLst>
              <a:ext uri="{FF2B5EF4-FFF2-40B4-BE49-F238E27FC236}">
                <a16:creationId xmlns:a16="http://schemas.microsoft.com/office/drawing/2014/main" id="{5F6C9C7A-17B6-47BF-A79A-83CD78D7B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9818" y="5563889"/>
            <a:ext cx="3124923" cy="52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&lt;BASF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PHILIP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等大企业的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VI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应用规范都有几百页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>
            <a:extLst>
              <a:ext uri="{FF2B5EF4-FFF2-40B4-BE49-F238E27FC236}">
                <a16:creationId xmlns:a16="http://schemas.microsoft.com/office/drawing/2014/main" id="{020374BB-6E34-45EE-A89A-6A38BEECA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247" y="1067047"/>
            <a:ext cx="4058589" cy="269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>
            <a:extLst>
              <a:ext uri="{FF2B5EF4-FFF2-40B4-BE49-F238E27FC236}">
                <a16:creationId xmlns:a16="http://schemas.microsoft.com/office/drawing/2014/main" id="{C0933177-1CED-4633-A188-16B3E732D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65" y="1753006"/>
            <a:ext cx="2261123" cy="88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94F3445E-9951-45AC-92A9-E948A213B982}"/>
              </a:ext>
            </a:extLst>
          </p:cNvPr>
          <p:cNvCxnSpPr/>
          <p:nvPr/>
        </p:nvCxnSpPr>
        <p:spPr>
          <a:xfrm>
            <a:off x="5256812" y="1905441"/>
            <a:ext cx="1028938" cy="812988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580B148-EB74-41E3-84CD-64DD4751D47B}"/>
              </a:ext>
            </a:extLst>
          </p:cNvPr>
          <p:cNvCxnSpPr/>
          <p:nvPr/>
        </p:nvCxnSpPr>
        <p:spPr>
          <a:xfrm flipH="1">
            <a:off x="5256812" y="1905441"/>
            <a:ext cx="838394" cy="812988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30DE5B5-2E3B-40BA-985D-0D646FF6A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558" y="2896271"/>
            <a:ext cx="1846689" cy="120060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不可随意拉伸改变长宽比例</a:t>
            </a:r>
          </a:p>
        </p:txBody>
      </p:sp>
      <p:pic>
        <p:nvPicPr>
          <p:cNvPr id="46087" name="Picture 4">
            <a:extLst>
              <a:ext uri="{FF2B5EF4-FFF2-40B4-BE49-F238E27FC236}">
                <a16:creationId xmlns:a16="http://schemas.microsoft.com/office/drawing/2014/main" id="{2776BBAB-9A37-496C-8BF4-0A76C1092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509" y="4268188"/>
            <a:ext cx="2921676" cy="88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18" descr="http://img02.taobaocdn.com/shop-logo/d0/71/T1vK00XbdcXXartXjX">
            <a:hlinkClick r:id="rId6" tooltip="天使之城双金冠4月6日春装上新！淘宝2010最受消费者喜爱店铺！"/>
            <a:extLst>
              <a:ext uri="{FF2B5EF4-FFF2-40B4-BE49-F238E27FC236}">
                <a16:creationId xmlns:a16="http://schemas.microsoft.com/office/drawing/2014/main" id="{F69E9C87-BA88-44D1-AD2C-320FE49D86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709" y="4268188"/>
            <a:ext cx="952720" cy="95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39E563F1-B1BF-42E3-822B-077AB88AC21F}"/>
              </a:ext>
            </a:extLst>
          </p:cNvPr>
          <p:cNvCxnSpPr/>
          <p:nvPr/>
        </p:nvCxnSpPr>
        <p:spPr>
          <a:xfrm>
            <a:off x="6120612" y="4268188"/>
            <a:ext cx="1028938" cy="812988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5D62815-4483-49B3-B511-4F49C66BF4A5}"/>
              </a:ext>
            </a:extLst>
          </p:cNvPr>
          <p:cNvCxnSpPr/>
          <p:nvPr/>
        </p:nvCxnSpPr>
        <p:spPr>
          <a:xfrm flipH="1">
            <a:off x="6120612" y="4268188"/>
            <a:ext cx="838394" cy="812988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3C97E12-CFBD-43BE-82DB-67E910A19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0025" y="5247903"/>
            <a:ext cx="1846690" cy="120060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色彩和字体不可任意变化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>
            <a:extLst>
              <a:ext uri="{FF2B5EF4-FFF2-40B4-BE49-F238E27FC236}">
                <a16:creationId xmlns:a16="http://schemas.microsoft.com/office/drawing/2014/main" id="{3431860E-C4DE-4C43-8314-EFD074289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02"/>
          <a:stretch>
            <a:fillRect/>
          </a:stretch>
        </p:blipFill>
        <p:spPr bwMode="auto">
          <a:xfrm>
            <a:off x="2817847" y="1659322"/>
            <a:ext cx="2972488" cy="84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>
            <a:extLst>
              <a:ext uri="{FF2B5EF4-FFF2-40B4-BE49-F238E27FC236}">
                <a16:creationId xmlns:a16="http://schemas.microsoft.com/office/drawing/2014/main" id="{F1FA77C4-5F80-4080-BA6A-891E36A06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02"/>
          <a:stretch>
            <a:fillRect/>
          </a:stretch>
        </p:blipFill>
        <p:spPr bwMode="auto">
          <a:xfrm>
            <a:off x="2817848" y="2896271"/>
            <a:ext cx="1600570" cy="45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3">
            <a:extLst>
              <a:ext uri="{FF2B5EF4-FFF2-40B4-BE49-F238E27FC236}">
                <a16:creationId xmlns:a16="http://schemas.microsoft.com/office/drawing/2014/main" id="{73EC538E-5D8E-438A-A040-F493C80DF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02"/>
          <a:stretch>
            <a:fillRect/>
          </a:stretch>
        </p:blipFill>
        <p:spPr bwMode="auto">
          <a:xfrm>
            <a:off x="2817848" y="3734665"/>
            <a:ext cx="800285" cy="22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3">
            <a:extLst>
              <a:ext uri="{FF2B5EF4-FFF2-40B4-BE49-F238E27FC236}">
                <a16:creationId xmlns:a16="http://schemas.microsoft.com/office/drawing/2014/main" id="{F8D4A815-3CF5-423A-B948-6147991D4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02"/>
          <a:stretch>
            <a:fillRect/>
          </a:stretch>
        </p:blipFill>
        <p:spPr bwMode="auto">
          <a:xfrm>
            <a:off x="2817847" y="4191971"/>
            <a:ext cx="400143" cy="11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939B2B-25DE-498E-8DF9-DEBE80950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2512" y="1757770"/>
            <a:ext cx="2972488" cy="120060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标志要有很好的“大小”适应性；放到很小的时候也应能识别</a:t>
            </a:r>
          </a:p>
        </p:txBody>
      </p:sp>
      <p:pic>
        <p:nvPicPr>
          <p:cNvPr id="47111" name="Picture 2">
            <a:extLst>
              <a:ext uri="{FF2B5EF4-FFF2-40B4-BE49-F238E27FC236}">
                <a16:creationId xmlns:a16="http://schemas.microsoft.com/office/drawing/2014/main" id="{17D84B99-808D-4A47-8BE4-17CE77D6A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60"/>
          <a:stretch>
            <a:fillRect/>
          </a:stretch>
        </p:blipFill>
        <p:spPr bwMode="auto">
          <a:xfrm>
            <a:off x="7633851" y="3324995"/>
            <a:ext cx="1887974" cy="300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F8166FE-2FE5-4F6A-8495-DDD2DC39E5C6}"/>
              </a:ext>
            </a:extLst>
          </p:cNvPr>
          <p:cNvSpPr/>
          <p:nvPr/>
        </p:nvSpPr>
        <p:spPr bwMode="auto">
          <a:xfrm>
            <a:off x="8686606" y="5239576"/>
            <a:ext cx="835218" cy="277063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indent="228646" eaLnBrk="0" hangingPunct="0">
              <a:defRPr/>
            </a:pPr>
            <a:endParaRPr lang="zh-CN" altLang="en-US" sz="1200" dirty="0">
              <a:solidFill>
                <a:srgbClr val="000000"/>
              </a:solidFill>
              <a:cs typeface="宋体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169EA43-F9F2-44B6-A4BA-0FE7678C7182}"/>
              </a:ext>
            </a:extLst>
          </p:cNvPr>
          <p:cNvSpPr/>
          <p:nvPr/>
        </p:nvSpPr>
        <p:spPr bwMode="auto">
          <a:xfrm>
            <a:off x="7633850" y="5523011"/>
            <a:ext cx="685959" cy="277063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indent="228646" eaLnBrk="0" hangingPunct="0">
              <a:defRPr/>
            </a:pPr>
            <a:endParaRPr lang="zh-CN" altLang="en-US" sz="1200" dirty="0">
              <a:solidFill>
                <a:srgbClr val="000000"/>
              </a:solidFill>
              <a:cs typeface="宋体" pitchFamily="2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59140A-ADFF-42F3-8E36-1C86610FF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4636" y="4573059"/>
            <a:ext cx="2972488" cy="1200329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标志过于复杂，品牌列表里（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94x30pix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）已经无法识别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5978207" y="1652291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18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9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0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1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860276" y="1585895"/>
            <a:ext cx="678211" cy="672746"/>
            <a:chOff x="1977747" y="1270594"/>
            <a:chExt cx="899446" cy="892198"/>
          </a:xfrm>
        </p:grpSpPr>
        <p:sp>
          <p:nvSpPr>
            <p:cNvPr id="30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438603" y="1358008"/>
            <a:ext cx="787586" cy="781239"/>
            <a:chOff x="925975" y="1270594"/>
            <a:chExt cx="899446" cy="892198"/>
          </a:xfrm>
        </p:grpSpPr>
        <p:sp>
          <p:nvSpPr>
            <p:cNvPr id="38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412298" y="1246107"/>
            <a:ext cx="692718" cy="687136"/>
            <a:chOff x="6195714" y="1270594"/>
            <a:chExt cx="899446" cy="892198"/>
          </a:xfrm>
        </p:grpSpPr>
        <p:sp>
          <p:nvSpPr>
            <p:cNvPr id="44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57009" y="1787065"/>
            <a:ext cx="639849" cy="634693"/>
            <a:chOff x="3033145" y="1270594"/>
            <a:chExt cx="899446" cy="892198"/>
          </a:xfrm>
        </p:grpSpPr>
        <p:sp>
          <p:nvSpPr>
            <p:cNvPr id="50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970765" y="1602928"/>
            <a:ext cx="686708" cy="683953"/>
            <a:chOff x="4084917" y="2315118"/>
            <a:chExt cx="903073" cy="899451"/>
          </a:xfrm>
        </p:grpSpPr>
        <p:sp>
          <p:nvSpPr>
            <p:cNvPr id="62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781334" y="1732883"/>
            <a:ext cx="634690" cy="634694"/>
            <a:chOff x="3033145" y="2315118"/>
            <a:chExt cx="899446" cy="899451"/>
          </a:xfrm>
        </p:grpSpPr>
        <p:sp>
          <p:nvSpPr>
            <p:cNvPr id="68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9" name="内容占位符 2"/>
          <p:cNvSpPr txBox="1">
            <a:spLocks/>
          </p:cNvSpPr>
          <p:nvPr/>
        </p:nvSpPr>
        <p:spPr>
          <a:xfrm>
            <a:off x="942071" y="2909397"/>
            <a:ext cx="10539823" cy="2180127"/>
          </a:xfrm>
          <a:prstGeom prst="rect">
            <a:avLst/>
          </a:prstGeom>
        </p:spPr>
        <p:txBody>
          <a:bodyPr/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grpSp>
        <p:nvGrpSpPr>
          <p:cNvPr id="78" name="组合 77"/>
          <p:cNvGrpSpPr/>
          <p:nvPr/>
        </p:nvGrpSpPr>
        <p:grpSpPr>
          <a:xfrm>
            <a:off x="8958725" y="413466"/>
            <a:ext cx="3229808" cy="523178"/>
            <a:chOff x="8958725" y="413466"/>
            <a:chExt cx="3229808" cy="523178"/>
          </a:xfrm>
        </p:grpSpPr>
        <p:sp>
          <p:nvSpPr>
            <p:cNvPr id="80" name="TextBox 25"/>
            <p:cNvSpPr/>
            <p:nvPr/>
          </p:nvSpPr>
          <p:spPr>
            <a:xfrm flipH="1">
              <a:off x="8958725" y="413466"/>
              <a:ext cx="3229808" cy="523178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 lIns="91396" tIns="45699" rIns="91396" bIns="45699" rtlCol="0" anchor="t">
              <a:spAutoFit/>
            </a:bodyPr>
            <a:lstStyle/>
            <a:p>
              <a:pPr lvl="0" algn="ctr"/>
              <a:endPara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81" name="文本框 5"/>
            <p:cNvSpPr txBox="1">
              <a:spLocks noChangeArrowheads="1"/>
            </p:cNvSpPr>
            <p:nvPr/>
          </p:nvSpPr>
          <p:spPr bwMode="auto">
            <a:xfrm>
              <a:off x="9021625" y="420960"/>
              <a:ext cx="19666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本节导读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E7D28149-9240-4396-A482-F0AC51B00356}"/>
              </a:ext>
            </a:extLst>
          </p:cNvPr>
          <p:cNvSpPr/>
          <p:nvPr/>
        </p:nvSpPr>
        <p:spPr>
          <a:xfrm>
            <a:off x="1312433" y="2644170"/>
            <a:ext cx="93423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    网店标志承载着网店的无形资产，是网店综合信息传递的媒介。在形象传递过程中，是应用最广泛、出现频率最高，同时也是最关键的元素。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    网店的定位、经营模式、产品类别和服务特点，都被涵概于标志中，通过不断的刺激和反复刻画，深深的留在受众心中。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166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TextBox 6">
            <a:extLst>
              <a:ext uri="{FF2B5EF4-FFF2-40B4-BE49-F238E27FC236}">
                <a16:creationId xmlns:a16="http://schemas.microsoft.com/office/drawing/2014/main" id="{7F3DD4FB-D041-47E4-9456-B7F8B402B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9962" y="3167796"/>
            <a:ext cx="3519486" cy="52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1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80X80Px,80KB</a:t>
            </a:r>
            <a:r>
              <a:rPr lang="zh-CN" altLang="en-US" sz="2801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以内</a:t>
            </a:r>
          </a:p>
        </p:txBody>
      </p:sp>
      <p:sp>
        <p:nvSpPr>
          <p:cNvPr id="48139" name="Text Box 18">
            <a:extLst>
              <a:ext uri="{FF2B5EF4-FFF2-40B4-BE49-F238E27FC236}">
                <a16:creationId xmlns:a16="http://schemas.microsoft.com/office/drawing/2014/main" id="{0E726581-353C-4468-9DF9-FA857B7BA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9961" y="3993541"/>
            <a:ext cx="3399517" cy="45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格式：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jpg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png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gif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2">
            <a:extLst>
              <a:ext uri="{FF2B5EF4-FFF2-40B4-BE49-F238E27FC236}">
                <a16:creationId xmlns:a16="http://schemas.microsoft.com/office/drawing/2014/main" id="{0CE2E541-7670-45E8-9072-B6503BEEC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12" y="418562"/>
            <a:ext cx="7405179" cy="52977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6AC7B14-944A-462B-B8A8-DC19FD50B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80" y="729794"/>
            <a:ext cx="1147619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9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7553" y="986364"/>
            <a:ext cx="2012146" cy="460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rgbClr val="FF9640"/>
                </a:solidFill>
                <a:latin typeface="汉仪旗黑X1-75W" pitchFamily="18" charset="-122"/>
                <a:ea typeface="汉仪旗黑X1-75W" pitchFamily="18" charset="-122"/>
              </a:rPr>
              <a:t>店标设计实施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343771" y="1443670"/>
            <a:ext cx="6859588" cy="4466"/>
          </a:xfrm>
          <a:prstGeom prst="line">
            <a:avLst/>
          </a:prstGeom>
          <a:ln w="38100">
            <a:solidFill>
              <a:srgbClr val="FF96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67553" y="1794926"/>
            <a:ext cx="10275090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1.制作构思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+mn-ea"/>
              </a:rPr>
              <a:t>       通过文字、图案的组合可以得到理想设计风格,还可以通过图像化进行显示,将制作时用到的标准色附力到演化过程的下方,更清晰明了知道店标在设计时使用的颜色。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AB11B8B-00D8-4F0E-8E5F-65C7AC3BD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699" y="3429794"/>
            <a:ext cx="5352381" cy="3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2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490864" y="4495571"/>
            <a:ext cx="10250562" cy="188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2.店标图制作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+mn-ea"/>
              </a:rPr>
              <a:t>       店标的具体制作思路明确后,制作过程简化图案,将图案与字体结合,字体的再设计,完成店标的构思按照80像素*80像素的大小进行编辑,图像太小,操作起来不方便,这里可以将大小创建为店标的5倍,之将其缩小。</a:t>
            </a:r>
          </a:p>
        </p:txBody>
      </p:sp>
      <p:pic>
        <p:nvPicPr>
          <p:cNvPr id="3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907" y="456671"/>
            <a:ext cx="4038900" cy="40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4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AE2ABB-7F42-494A-AC72-12FA840C6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3C4858D-BB7F-419D-BDC3-723D9AAB4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065" y="1781585"/>
            <a:ext cx="4895238" cy="3800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D34149C-B1D9-4178-BBDF-9AE3E78B0423}"/>
              </a:ext>
            </a:extLst>
          </p:cNvPr>
          <p:cNvSpPr txBox="1"/>
          <p:nvPr/>
        </p:nvSpPr>
        <p:spPr>
          <a:xfrm>
            <a:off x="1046922" y="1083035"/>
            <a:ext cx="3829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步骤</a:t>
            </a:r>
            <a:r>
              <a:rPr lang="en-US" altLang="zh-CN" sz="2000" dirty="0"/>
              <a:t>01</a:t>
            </a:r>
            <a:r>
              <a:rPr lang="zh-CN" altLang="en-US" sz="2000" dirty="0"/>
              <a:t> 新建文件</a:t>
            </a:r>
            <a:r>
              <a:rPr lang="en-US" altLang="zh-CN" sz="2000" dirty="0"/>
              <a:t>,</a:t>
            </a:r>
            <a:r>
              <a:rPr lang="zh-CN" altLang="en-US" sz="2000" dirty="0"/>
              <a:t>参数如下</a:t>
            </a:r>
            <a:r>
              <a:rPr lang="en-US" altLang="zh-CN" sz="20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2076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AF7E79-666F-42D3-B9E3-C686CCE0D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9C6A6A-4A22-4B35-BBC9-4BDCCEAA4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45" y="2736655"/>
            <a:ext cx="2361905" cy="14761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8A69C6D-E5FA-4338-B0C0-231C4E835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41" y="4580286"/>
            <a:ext cx="2323809" cy="141904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43D935C-25A1-4BDE-9C59-ABD39C604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266" y="2407086"/>
            <a:ext cx="6969056" cy="411564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01D9E74-AB8E-413C-8FB7-E1C5C14DFC3B}"/>
              </a:ext>
            </a:extLst>
          </p:cNvPr>
          <p:cNvSpPr txBox="1"/>
          <p:nvPr/>
        </p:nvSpPr>
        <p:spPr>
          <a:xfrm>
            <a:off x="838091" y="920773"/>
            <a:ext cx="10437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步骤</a:t>
            </a:r>
            <a:r>
              <a:rPr lang="en-US" altLang="zh-CN" sz="2000" dirty="0"/>
              <a:t>02</a:t>
            </a:r>
            <a:r>
              <a:rPr lang="zh-CN" altLang="en-US" sz="2000" dirty="0"/>
              <a:t> </a:t>
            </a:r>
            <a:r>
              <a:rPr lang="en-US" altLang="zh-CN" sz="2000" dirty="0"/>
              <a:t>“</a:t>
            </a:r>
            <a:r>
              <a:rPr lang="zh-CN" altLang="en-US" sz="2000" dirty="0"/>
              <a:t>视图</a:t>
            </a:r>
            <a:r>
              <a:rPr lang="en-US" altLang="zh-CN" sz="2000" dirty="0"/>
              <a:t>-</a:t>
            </a:r>
            <a:r>
              <a:rPr lang="zh-CN" altLang="en-US" sz="2000" dirty="0"/>
              <a:t>新建参考线</a:t>
            </a:r>
            <a:r>
              <a:rPr lang="en-US" altLang="zh-CN" sz="2000" dirty="0"/>
              <a:t>”,</a:t>
            </a:r>
            <a:r>
              <a:rPr lang="zh-CN" altLang="en-US" sz="2000" dirty="0"/>
              <a:t>分别新建</a:t>
            </a:r>
            <a:r>
              <a:rPr lang="en-US" altLang="zh-CN" sz="2000" dirty="0"/>
              <a:t>“</a:t>
            </a:r>
            <a:r>
              <a:rPr lang="zh-CN" altLang="en-US" sz="2000" dirty="0"/>
              <a:t>垂直</a:t>
            </a:r>
            <a:r>
              <a:rPr lang="en-US" altLang="zh-CN" sz="2000" dirty="0"/>
              <a:t>”</a:t>
            </a:r>
            <a:r>
              <a:rPr lang="zh-CN" altLang="en-US" sz="2000" dirty="0"/>
              <a:t>方向和</a:t>
            </a:r>
            <a:r>
              <a:rPr lang="en-US" altLang="zh-CN" sz="2000" dirty="0"/>
              <a:t>“</a:t>
            </a:r>
            <a:r>
              <a:rPr lang="zh-CN" altLang="en-US" sz="2000" dirty="0"/>
              <a:t>水平</a:t>
            </a:r>
            <a:r>
              <a:rPr lang="en-US" altLang="zh-CN" sz="2000" dirty="0"/>
              <a:t>”</a:t>
            </a:r>
            <a:r>
              <a:rPr lang="zh-CN" altLang="en-US" sz="2000" dirty="0"/>
              <a:t>方向</a:t>
            </a:r>
            <a:r>
              <a:rPr lang="en-US" altLang="zh-CN" sz="2000" dirty="0"/>
              <a:t>“ 200</a:t>
            </a:r>
            <a:r>
              <a:rPr lang="zh-CN" altLang="en-US" sz="2000" dirty="0"/>
              <a:t>像素</a:t>
            </a:r>
            <a:r>
              <a:rPr lang="en-US" altLang="zh-CN" sz="2000" dirty="0"/>
              <a:t>”</a:t>
            </a:r>
            <a:r>
              <a:rPr lang="zh-CN" altLang="en-US" sz="2000" dirty="0"/>
              <a:t>的位置。设置前景色为</a:t>
            </a:r>
            <a:r>
              <a:rPr lang="en-US" altLang="zh-CN" sz="2000" dirty="0"/>
              <a:t>“ #6ae2f2”,</a:t>
            </a:r>
            <a:r>
              <a:rPr lang="zh-CN" altLang="en-US" sz="2000" dirty="0"/>
              <a:t>设置背景色为</a:t>
            </a:r>
            <a:r>
              <a:rPr lang="en-US" altLang="zh-CN" sz="2000" dirty="0"/>
              <a:t>“ #1ba029”,</a:t>
            </a:r>
            <a:r>
              <a:rPr lang="zh-CN" altLang="en-US" sz="2000" dirty="0"/>
              <a:t>创建新图层，填充前景色。绘制直径为</a:t>
            </a:r>
            <a:r>
              <a:rPr lang="en-US" altLang="zh-CN" sz="2000" dirty="0"/>
              <a:t>360</a:t>
            </a:r>
            <a:r>
              <a:rPr lang="zh-CN" altLang="en-US" sz="2000" dirty="0"/>
              <a:t>像素的圆形，填充为背景色，并命名。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93433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4F6092-C3A1-40A8-9E5A-C8D1B7C68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A10A639-B4A6-4DDD-8D66-0A8767A49F16}"/>
              </a:ext>
            </a:extLst>
          </p:cNvPr>
          <p:cNvSpPr txBox="1"/>
          <p:nvPr/>
        </p:nvSpPr>
        <p:spPr>
          <a:xfrm>
            <a:off x="838091" y="920773"/>
            <a:ext cx="10437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步骤</a:t>
            </a:r>
            <a:r>
              <a:rPr lang="en-US" altLang="zh-CN" sz="2000" b="1" dirty="0"/>
              <a:t>03</a:t>
            </a:r>
            <a:r>
              <a:rPr lang="zh-CN" altLang="en-US" sz="2000" b="1" dirty="0"/>
              <a:t> </a:t>
            </a:r>
            <a:r>
              <a:rPr lang="zh-CN" altLang="en-US" sz="2000" dirty="0"/>
              <a:t>设置前景色为</a:t>
            </a:r>
            <a:r>
              <a:rPr lang="en-US" altLang="zh-CN" sz="2000" dirty="0"/>
              <a:t>“ #fef8e8”,</a:t>
            </a:r>
            <a:r>
              <a:rPr lang="zh-CN" altLang="en-US" sz="2000" dirty="0"/>
              <a:t>设置背景色为</a:t>
            </a:r>
            <a:r>
              <a:rPr lang="en-US" altLang="zh-CN" sz="2000" dirty="0"/>
              <a:t>“ #ff4c50”,</a:t>
            </a:r>
            <a:r>
              <a:rPr lang="zh-CN" altLang="en-US" sz="2000" dirty="0"/>
              <a:t>创建新图层，命名为“西瓜皮</a:t>
            </a:r>
            <a:r>
              <a:rPr lang="en-US" altLang="zh-CN" sz="2000" dirty="0"/>
              <a:t>2</a:t>
            </a:r>
            <a:r>
              <a:rPr lang="zh-CN" altLang="en-US" sz="2000" dirty="0"/>
              <a:t>”，继续编辑上一部的圆形选框，执行“选择</a:t>
            </a:r>
            <a:r>
              <a:rPr lang="en-US" altLang="zh-CN" sz="2000" dirty="0"/>
              <a:t>-</a:t>
            </a:r>
            <a:r>
              <a:rPr lang="zh-CN" altLang="en-US" sz="2000" dirty="0"/>
              <a:t>修改</a:t>
            </a:r>
            <a:r>
              <a:rPr lang="en-US" altLang="zh-CN" sz="2000" dirty="0"/>
              <a:t>-</a:t>
            </a:r>
            <a:r>
              <a:rPr lang="zh-CN" altLang="en-US" sz="2000" dirty="0"/>
              <a:t>收缩”命令，设置收缩量为“</a:t>
            </a:r>
            <a:r>
              <a:rPr lang="en-US" altLang="zh-CN" sz="2000" dirty="0"/>
              <a:t>8</a:t>
            </a:r>
            <a:r>
              <a:rPr lang="zh-CN" altLang="en-US" sz="2000" dirty="0"/>
              <a:t>像素”，填充前景色。</a:t>
            </a:r>
            <a:endParaRPr lang="en-US" altLang="zh-CN" sz="2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9822523-9CBE-4513-B90A-ED3FEBCC8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406" y="1794838"/>
            <a:ext cx="3800000" cy="3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8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7FC4D9-BD65-461F-9003-282FC4F1A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EB3046D-C02C-48AE-B293-81A9C2671301}"/>
              </a:ext>
            </a:extLst>
          </p:cNvPr>
          <p:cNvSpPr txBox="1"/>
          <p:nvPr/>
        </p:nvSpPr>
        <p:spPr>
          <a:xfrm>
            <a:off x="838091" y="920773"/>
            <a:ext cx="10437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步骤</a:t>
            </a:r>
            <a:r>
              <a:rPr lang="en-US" altLang="zh-CN" sz="2000" b="1" dirty="0"/>
              <a:t>04</a:t>
            </a:r>
            <a:r>
              <a:rPr lang="zh-CN" altLang="en-US" sz="2000" b="1" dirty="0"/>
              <a:t> </a:t>
            </a:r>
            <a:r>
              <a:rPr lang="zh-CN" altLang="en-US" sz="2000" dirty="0"/>
              <a:t>创建新图层，命名为“西瓜肉“，继续编辑上一部的圆形选框，执行“选择</a:t>
            </a:r>
            <a:r>
              <a:rPr lang="en-US" altLang="zh-CN" sz="2000" dirty="0"/>
              <a:t>-</a:t>
            </a:r>
            <a:r>
              <a:rPr lang="zh-CN" altLang="en-US" sz="2000" dirty="0"/>
              <a:t>修改</a:t>
            </a:r>
            <a:r>
              <a:rPr lang="en-US" altLang="zh-CN" sz="2000" dirty="0"/>
              <a:t>-</a:t>
            </a:r>
            <a:r>
              <a:rPr lang="zh-CN" altLang="en-US" sz="2000" dirty="0"/>
              <a:t>收缩”命令，设置收缩量为“</a:t>
            </a:r>
            <a:r>
              <a:rPr lang="en-US" altLang="zh-CN" sz="2000" dirty="0"/>
              <a:t>13</a:t>
            </a:r>
            <a:r>
              <a:rPr lang="zh-CN" altLang="en-US" sz="2000" dirty="0"/>
              <a:t>像素”，填充背景色。取消选区。</a:t>
            </a:r>
            <a:endParaRPr lang="en-US" altLang="zh-CN" sz="2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0B29174-AF43-465D-9EFB-AF583F6AD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722" y="1780579"/>
            <a:ext cx="3761905" cy="3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9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26A35C-582E-4C17-901C-936DE60DE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14989D2-0FE3-408C-827F-9B4C08B5720A}"/>
              </a:ext>
            </a:extLst>
          </p:cNvPr>
          <p:cNvSpPr txBox="1"/>
          <p:nvPr/>
        </p:nvSpPr>
        <p:spPr>
          <a:xfrm>
            <a:off x="838091" y="920773"/>
            <a:ext cx="10437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步骤</a:t>
            </a:r>
            <a:r>
              <a:rPr lang="en-US" altLang="zh-CN" sz="2000" b="1" dirty="0"/>
              <a:t>05</a:t>
            </a:r>
            <a:r>
              <a:rPr lang="zh-CN" altLang="en-US" sz="2000" b="1" dirty="0"/>
              <a:t> </a:t>
            </a:r>
            <a:r>
              <a:rPr lang="zh-CN" altLang="en-US" sz="2000" dirty="0"/>
              <a:t>设置前景色为</a:t>
            </a:r>
            <a:r>
              <a:rPr lang="en-US" altLang="zh-CN" sz="2000" dirty="0"/>
              <a:t>“ #d43f4f”,</a:t>
            </a:r>
            <a:r>
              <a:rPr lang="zh-CN" altLang="en-US" sz="2000" dirty="0"/>
              <a:t>创建新图层，命名为“中心”，使用“椭圆选框工具”绘制瓜心，填充前景色，取消选区；执行“滤镜</a:t>
            </a:r>
            <a:r>
              <a:rPr lang="en-US" altLang="zh-CN" sz="2000" dirty="0"/>
              <a:t>-</a:t>
            </a:r>
            <a:r>
              <a:rPr lang="zh-CN" altLang="en-US" sz="2000" dirty="0"/>
              <a:t>模糊</a:t>
            </a:r>
            <a:r>
              <a:rPr lang="en-US" altLang="zh-CN" sz="2000" dirty="0"/>
              <a:t>-</a:t>
            </a:r>
            <a:r>
              <a:rPr lang="zh-CN" altLang="en-US" sz="2000" dirty="0"/>
              <a:t>，高斯模糊”，参数设置为“</a:t>
            </a:r>
            <a:r>
              <a:rPr lang="en-US" altLang="zh-CN" sz="2000" dirty="0"/>
              <a:t>3</a:t>
            </a:r>
            <a:r>
              <a:rPr lang="zh-CN" altLang="en-US" sz="2000" dirty="0"/>
              <a:t>像素”。</a:t>
            </a:r>
            <a:endParaRPr lang="en-US" altLang="zh-CN" sz="2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18B6344-46F0-45A7-AFF6-B2AB4D2C8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920" y="1780579"/>
            <a:ext cx="3828571" cy="3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1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EE8FE2-8280-44D7-A681-F18BBB188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9FCF4DB-E414-4A65-9FA2-F073D7F9DB76}"/>
              </a:ext>
            </a:extLst>
          </p:cNvPr>
          <p:cNvSpPr txBox="1"/>
          <p:nvPr/>
        </p:nvSpPr>
        <p:spPr>
          <a:xfrm>
            <a:off x="838091" y="920773"/>
            <a:ext cx="10437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步骤</a:t>
            </a:r>
            <a:r>
              <a:rPr lang="en-US" altLang="zh-CN" sz="2000" b="1" dirty="0"/>
              <a:t>06</a:t>
            </a:r>
            <a:r>
              <a:rPr lang="zh-CN" altLang="en-US" sz="2000" b="1" dirty="0"/>
              <a:t> </a:t>
            </a:r>
            <a:r>
              <a:rPr lang="zh-CN" altLang="en-US" sz="2000" dirty="0"/>
              <a:t>选择“钢笔工具”，在工具属性栏中选择“路径”，绘制瓜籽形状，</a:t>
            </a:r>
            <a:r>
              <a:rPr lang="en-US" altLang="zh-CN" sz="2000" dirty="0" err="1"/>
              <a:t>Ctrl+Enter</a:t>
            </a:r>
            <a:r>
              <a:rPr lang="en-US" altLang="zh-CN" sz="2000" dirty="0"/>
              <a:t>,</a:t>
            </a:r>
            <a:r>
              <a:rPr lang="zh-CN" altLang="en-US" sz="2000" dirty="0"/>
              <a:t>创建新图层，填充前景色“</a:t>
            </a:r>
            <a:r>
              <a:rPr lang="en-US" altLang="zh-CN" sz="2000" dirty="0"/>
              <a:t>#000000</a:t>
            </a:r>
            <a:r>
              <a:rPr lang="zh-CN" altLang="en-US" sz="2000" dirty="0"/>
              <a:t>”。多次复制此图层，并调整角度和位置。选中所有复制的图层</a:t>
            </a:r>
            <a:r>
              <a:rPr lang="en-US" altLang="zh-CN" sz="2000" dirty="0"/>
              <a:t>,</a:t>
            </a:r>
            <a:r>
              <a:rPr lang="zh-CN" altLang="en-US" sz="2000" dirty="0"/>
              <a:t>“</a:t>
            </a:r>
            <a:r>
              <a:rPr lang="en-US" altLang="zh-CN" sz="2000" dirty="0" err="1"/>
              <a:t>Ctrl+E</a:t>
            </a:r>
            <a:r>
              <a:rPr lang="zh-CN" altLang="en-US" sz="2000" dirty="0"/>
              <a:t>”，命名为“西瓜子”。复制“西瓜子”图层，调整方向和位置。</a:t>
            </a:r>
            <a:endParaRPr lang="en-US" altLang="zh-CN" sz="20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80536C5-6B76-4A43-88F8-CC12C73F9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91" y="2652359"/>
            <a:ext cx="4951071" cy="31072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7B899FC-DBC9-443F-A8A6-B8976AA26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530" y="2637183"/>
            <a:ext cx="5044245" cy="31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/>
          <p:cNvSpPr txBox="1"/>
          <p:nvPr/>
        </p:nvSpPr>
        <p:spPr>
          <a:xfrm>
            <a:off x="611307" y="983461"/>
            <a:ext cx="11063857" cy="5908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+mn-ea"/>
                <a:sym typeface="+mn-ea"/>
              </a:rPr>
              <a:t>店标</a:t>
            </a:r>
            <a:r>
              <a:rPr lang="en-US" altLang="zh-CN" sz="2000" dirty="0">
                <a:latin typeface="+mn-ea"/>
                <a:sym typeface="+mn-ea"/>
              </a:rPr>
              <a:t>——</a:t>
            </a:r>
            <a:r>
              <a:rPr lang="zh-CN" altLang="en-US" sz="2000" dirty="0">
                <a:latin typeface="+mn-ea"/>
                <a:sym typeface="+mn-ea"/>
              </a:rPr>
              <a:t>是指店铺的标志，通常显示在店铺的左上角或首页搜索店铺列表页等地方。左侧正方形的小图标即为店铺的店标。</a:t>
            </a:r>
          </a:p>
          <a:p>
            <a:pPr algn="l">
              <a:lnSpc>
                <a:spcPct val="200000"/>
              </a:lnSpc>
            </a:pPr>
            <a:endParaRPr lang="zh-CN" altLang="en-US" sz="1400" dirty="0">
              <a:latin typeface="+mn-ea"/>
              <a:sym typeface="+mn-ea"/>
            </a:endParaRPr>
          </a:p>
          <a:p>
            <a:pPr algn="l">
              <a:lnSpc>
                <a:spcPct val="200000"/>
              </a:lnSpc>
            </a:pPr>
            <a:endParaRPr lang="zh-CN" altLang="en-US" sz="1400" dirty="0">
              <a:latin typeface="+mn-ea"/>
              <a:sym typeface="+mn-ea"/>
            </a:endParaRPr>
          </a:p>
          <a:p>
            <a:pPr algn="l">
              <a:lnSpc>
                <a:spcPct val="200000"/>
              </a:lnSpc>
            </a:pPr>
            <a:endParaRPr lang="zh-CN" altLang="en-US" sz="1400" dirty="0">
              <a:latin typeface="+mn-ea"/>
              <a:sym typeface="+mn-ea"/>
            </a:endParaRPr>
          </a:p>
          <a:p>
            <a:pPr algn="l">
              <a:lnSpc>
                <a:spcPct val="200000"/>
              </a:lnSpc>
            </a:pPr>
            <a:endParaRPr lang="zh-CN" altLang="en-US" sz="1400" dirty="0">
              <a:latin typeface="+mn-ea"/>
              <a:sym typeface="+mn-ea"/>
            </a:endParaRPr>
          </a:p>
          <a:p>
            <a:pPr algn="l">
              <a:lnSpc>
                <a:spcPct val="200000"/>
              </a:lnSpc>
            </a:pPr>
            <a:endParaRPr lang="zh-CN" altLang="en-US" sz="1400" dirty="0">
              <a:latin typeface="+mn-ea"/>
              <a:sym typeface="+mn-ea"/>
            </a:endParaRPr>
          </a:p>
          <a:p>
            <a:pPr algn="l">
              <a:lnSpc>
                <a:spcPct val="200000"/>
              </a:lnSpc>
            </a:pPr>
            <a:endParaRPr lang="zh-CN" altLang="en-US" sz="1400" dirty="0">
              <a:latin typeface="+mn-ea"/>
              <a:sym typeface="+mn-ea"/>
            </a:endParaRPr>
          </a:p>
          <a:p>
            <a:pPr algn="l">
              <a:lnSpc>
                <a:spcPct val="200000"/>
              </a:lnSpc>
            </a:pPr>
            <a:endParaRPr lang="zh-CN" altLang="en-US" sz="1400" dirty="0">
              <a:latin typeface="+mn-ea"/>
              <a:sym typeface="+mn-ea"/>
            </a:endParaRPr>
          </a:p>
          <a:p>
            <a:pPr algn="l">
              <a:lnSpc>
                <a:spcPct val="200000"/>
              </a:lnSpc>
            </a:pPr>
            <a:endParaRPr lang="zh-CN" altLang="en-US" sz="1400" dirty="0">
              <a:latin typeface="+mn-ea"/>
              <a:sym typeface="+mn-ea"/>
            </a:endParaRPr>
          </a:p>
          <a:p>
            <a:pPr algn="l">
              <a:lnSpc>
                <a:spcPct val="200000"/>
              </a:lnSpc>
            </a:pPr>
            <a:r>
              <a:rPr lang="zh-CN" altLang="en-US" sz="2000" dirty="0">
                <a:latin typeface="+mn-ea"/>
                <a:sym typeface="+mn-ea"/>
              </a:rPr>
              <a:t>       在店铺搜索结果页中，买家单击店标即可快速的跳转到相应的店铺中，对于知名度较高的品牌而言，这种方式也是店铺的常见流量来源之一。 </a:t>
            </a:r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692" y="2536778"/>
            <a:ext cx="5173272" cy="32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8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4C4DFF-4BA4-4D0F-B8D3-E8764F937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C7347F4-E89E-4294-8338-CEEEC9FA4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653" y="2197830"/>
            <a:ext cx="4609524" cy="450476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2FE9B1-B61D-4B31-9454-6526BDECB2A4}"/>
              </a:ext>
            </a:extLst>
          </p:cNvPr>
          <p:cNvSpPr txBox="1"/>
          <p:nvPr/>
        </p:nvSpPr>
        <p:spPr>
          <a:xfrm>
            <a:off x="1516580" y="1265879"/>
            <a:ext cx="9157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步骤</a:t>
            </a:r>
            <a:r>
              <a:rPr lang="en-US" altLang="zh-CN" sz="2000" b="1" dirty="0"/>
              <a:t>07</a:t>
            </a:r>
            <a:r>
              <a:rPr lang="zh-CN" altLang="en-US" sz="2000" dirty="0"/>
              <a:t>，选择横排文字工具，字体格式设置为“幼圆”，输入“小果乐”，调整大小和位置。</a:t>
            </a:r>
          </a:p>
        </p:txBody>
      </p:sp>
    </p:spTree>
    <p:extLst>
      <p:ext uri="{BB962C8B-B14F-4D97-AF65-F5344CB8AC3E}">
        <p14:creationId xmlns:p14="http://schemas.microsoft.com/office/powerpoint/2010/main" val="144566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CFD8A9-1AF8-45EF-9740-1083765A9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E66A54B-8587-43F6-8878-3E8702B339F0}"/>
              </a:ext>
            </a:extLst>
          </p:cNvPr>
          <p:cNvSpPr txBox="1"/>
          <p:nvPr/>
        </p:nvSpPr>
        <p:spPr>
          <a:xfrm>
            <a:off x="1516580" y="1265879"/>
            <a:ext cx="91572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步骤</a:t>
            </a:r>
            <a:r>
              <a:rPr lang="en-US" altLang="zh-CN" sz="2000" b="1" dirty="0"/>
              <a:t>08</a:t>
            </a:r>
            <a:r>
              <a:rPr lang="zh-CN" altLang="en-US" sz="2000" dirty="0"/>
              <a:t>，创建新图层，命名为“小字”，打开路径面板，绘制路径。选择画笔工具，“硬边圆”画笔，调整画笔的大小；单击路径面板下方的      ，进行路径描边。用同样的方法，绘制“果乐”两字，并描边。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9923EAD-01D6-4714-B57C-7391934CE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120" y="2590148"/>
            <a:ext cx="3771429" cy="370476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327A9C4-5140-4E9A-A850-2AA697EAA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8113" y="1630555"/>
            <a:ext cx="209524" cy="18095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4619D22-9CE7-46C4-BFCD-EDE1C0AE2FA3}"/>
              </a:ext>
            </a:extLst>
          </p:cNvPr>
          <p:cNvSpPr/>
          <p:nvPr/>
        </p:nvSpPr>
        <p:spPr>
          <a:xfrm>
            <a:off x="3432313" y="4810539"/>
            <a:ext cx="132522" cy="1722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581669F-CBCF-40E5-9370-65CC5A94E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931" y="2611083"/>
            <a:ext cx="3690363" cy="366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4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9D8732-A403-4F9C-8F5C-37DD2C32B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7F39A03-6D12-41AC-B266-86EEE4749E27}"/>
              </a:ext>
            </a:extLst>
          </p:cNvPr>
          <p:cNvSpPr txBox="1"/>
          <p:nvPr/>
        </p:nvSpPr>
        <p:spPr>
          <a:xfrm>
            <a:off x="1357460" y="1252627"/>
            <a:ext cx="9157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步骤</a:t>
            </a:r>
            <a:r>
              <a:rPr lang="en-US" altLang="zh-CN" sz="2000" b="1" dirty="0"/>
              <a:t>09</a:t>
            </a:r>
            <a:r>
              <a:rPr lang="zh-CN" altLang="en-US" sz="2000" dirty="0"/>
              <a:t>，在图层面板，双击“小字”图层，打开“图层样式”对话框，设置“投影”样式如下图，并对“果字”和“乐字”图层执行同样操作。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2EDCF9C-4CE2-4296-805D-BA7219C42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251" y="2468271"/>
            <a:ext cx="4193469" cy="341140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1F9CCA1-BADC-4200-A98A-0DE49DA28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670" y="2477453"/>
            <a:ext cx="3385042" cy="340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7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833069-A3FA-4134-B9F9-92B56A8A3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88F7055-68AB-4B04-B0CD-F57207152DCC}"/>
              </a:ext>
            </a:extLst>
          </p:cNvPr>
          <p:cNvSpPr txBox="1"/>
          <p:nvPr/>
        </p:nvSpPr>
        <p:spPr>
          <a:xfrm>
            <a:off x="1194771" y="1391478"/>
            <a:ext cx="980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步骤</a:t>
            </a:r>
            <a:r>
              <a:rPr lang="en-US" altLang="zh-CN" dirty="0"/>
              <a:t>10</a:t>
            </a:r>
            <a:r>
              <a:rPr lang="zh-CN" altLang="en-US" dirty="0"/>
              <a:t>  选择“钢笔工具”绘制弧线路径，使用文字工具沿路径输入文本，调整间距，大小、颜色等。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EFF1504-54EC-458B-8D8E-081AD25B0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004" y="2553312"/>
            <a:ext cx="3742857" cy="3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1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Object 13" descr="npo00000c">
            <a:extLst>
              <a:ext uri="{FF2B5EF4-FFF2-40B4-BE49-F238E27FC236}">
                <a16:creationId xmlns:a16="http://schemas.microsoft.com/office/drawing/2014/main" id="{A4430841-348C-418E-AECB-B88F13E7F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718" y="1981659"/>
            <a:ext cx="5978322" cy="266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5">
            <a:extLst>
              <a:ext uri="{FF2B5EF4-FFF2-40B4-BE49-F238E27FC236}">
                <a16:creationId xmlns:a16="http://schemas.microsoft.com/office/drawing/2014/main" id="{548EA80B-B6EC-406D-A9F5-6A9B17563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030" y="3048707"/>
            <a:ext cx="2057876" cy="7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F49167-3AD4-455D-9604-A52805B70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89" y="2235718"/>
            <a:ext cx="6980381" cy="503354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、店铺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是网店最主要的视觉符号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C62CCD-56A9-420A-A5B8-4E8DB27EC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89" y="2881981"/>
            <a:ext cx="6980381" cy="928902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、店铺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的策略取决于网店的经营战略定位、品牌定位和产品风格定位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5BBAFE2-A05C-49AC-970D-17A26173F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89" y="3993488"/>
            <a:ext cx="6980381" cy="111309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、店铺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分为图形、中英文字体、色彩和应用标准四个部分，每个部分都围绕网店定位展开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任务实训及考核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9" name="表格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973104"/>
              </p:ext>
            </p:extLst>
          </p:nvPr>
        </p:nvGraphicFramePr>
        <p:xfrm>
          <a:off x="1204071" y="2972049"/>
          <a:ext cx="10378329" cy="2706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1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/>
                        <a:t>任务描述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/>
                        <a:t>任务要求</a:t>
                      </a:r>
                      <a:endParaRPr lang="zh-CN" alt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1252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/>
                        <a:t>1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对女装店铺首页进行店铺规划，并根据规划后的效果总结布局方案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掌握首页布局的方法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474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/>
                        <a:t>2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对棉袜店铺首页进行布局，让店铺中的</a:t>
                      </a: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商品一目了然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掌握棉袜店铺的布局方法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78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任务实训及考核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0" name="表格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075413"/>
              </p:ext>
            </p:extLst>
          </p:nvPr>
        </p:nvGraphicFramePr>
        <p:xfrm>
          <a:off x="1182117" y="3179695"/>
          <a:ext cx="9942300" cy="2187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5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6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6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03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序号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任务描述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分值（</a:t>
                      </a:r>
                      <a:r>
                        <a:rPr lang="en-US" altLang="zh-CN" sz="2400" b="0" dirty="0"/>
                        <a:t>100</a:t>
                      </a:r>
                      <a:r>
                        <a:rPr lang="zh-CN" altLang="en-US" sz="2400" b="0" dirty="0"/>
                        <a:t>分）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说明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66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1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简述首页设计的要点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2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简述如何进行首页的视觉传达</a:t>
                      </a: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3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掌握首页布局方法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24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519558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祝：学有所成！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620998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903270" y="4289682"/>
            <a:ext cx="4635189" cy="520484"/>
            <a:chOff x="5903270" y="4289682"/>
            <a:chExt cx="4635189" cy="520484"/>
          </a:xfrm>
        </p:grpSpPr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5BFEA857-588B-43DA-A19C-D12447C6DB12}"/>
                </a:ext>
              </a:extLst>
            </p:cNvPr>
            <p:cNvSpPr txBox="1"/>
            <p:nvPr/>
          </p:nvSpPr>
          <p:spPr>
            <a:xfrm>
              <a:off x="5903270" y="4289682"/>
              <a:ext cx="4635189" cy="520484"/>
            </a:xfrm>
            <a:prstGeom prst="rect">
              <a:avLst/>
            </a:prstGeom>
            <a:solidFill>
              <a:srgbClr val="3A98BC"/>
            </a:solidFill>
            <a:ln>
              <a:solidFill>
                <a:schemeClr val="accent1"/>
              </a:solidFill>
            </a:ln>
          </p:spPr>
          <p:txBody>
            <a:bodyPr wrap="square" lIns="91396" tIns="45699" rIns="91396" bIns="456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 eaLnBrk="1" hangingPunct="1">
                <a:lnSpc>
                  <a:spcPct val="150000"/>
                </a:lnSpc>
              </a:pPr>
              <a:endParaRPr lang="id-ID" altLang="zh-CN" sz="1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208" y="4379388"/>
              <a:ext cx="1638608" cy="34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88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F83EE9B5-5D08-4786-A52E-DB0702FC81FF}"/>
              </a:ext>
            </a:extLst>
          </p:cNvPr>
          <p:cNvSpPr/>
          <p:nvPr/>
        </p:nvSpPr>
        <p:spPr>
          <a:xfrm>
            <a:off x="1258957" y="291548"/>
            <a:ext cx="1656521" cy="410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878A807-7D9E-43A0-AE87-04FFAED23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587" y="920270"/>
            <a:ext cx="9295238" cy="5019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>
            <a:extLst>
              <a:ext uri="{FF2B5EF4-FFF2-40B4-BE49-F238E27FC236}">
                <a16:creationId xmlns:a16="http://schemas.microsoft.com/office/drawing/2014/main" id="{39BFA2B7-3844-410C-8E20-472D03270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368" y="2985191"/>
            <a:ext cx="2921676" cy="88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C9FC5DB-8D13-438F-ADBB-63FEC3401906}"/>
              </a:ext>
            </a:extLst>
          </p:cNvPr>
          <p:cNvSpPr/>
          <p:nvPr/>
        </p:nvSpPr>
        <p:spPr bwMode="auto">
          <a:xfrm>
            <a:off x="6323859" y="3405589"/>
            <a:ext cx="1232185" cy="277063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indent="228646" eaLnBrk="0" hangingPunct="0">
              <a:defRPr/>
            </a:pPr>
            <a:endParaRPr lang="zh-CN" altLang="en-US" sz="1200" dirty="0">
              <a:solidFill>
                <a:srgbClr val="000000"/>
              </a:solidFill>
              <a:cs typeface="宋体" pitchFamily="2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F7C39A-6DF6-4E2A-8E06-1B6A5F888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0906" y="4268189"/>
            <a:ext cx="2381801" cy="831189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英文店铺名称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70F1938-9D26-46EF-940C-1B6C02AE1AFD}"/>
              </a:ext>
            </a:extLst>
          </p:cNvPr>
          <p:cNvCxnSpPr>
            <a:stCxn id="6" idx="0"/>
            <a:endCxn id="5" idx="3"/>
          </p:cNvCxnSpPr>
          <p:nvPr/>
        </p:nvCxnSpPr>
        <p:spPr>
          <a:xfrm flipH="1" flipV="1">
            <a:off x="7556045" y="3544120"/>
            <a:ext cx="1025762" cy="724068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4" name="Text Box 18">
            <a:extLst>
              <a:ext uri="{FF2B5EF4-FFF2-40B4-BE49-F238E27FC236}">
                <a16:creationId xmlns:a16="http://schemas.microsoft.com/office/drawing/2014/main" id="{A45FAB0E-177C-4AA3-B869-0203162BB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229" y="370322"/>
            <a:ext cx="5411452" cy="45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网店标志的基本元素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9C37A45-3C6F-4E3A-B708-E063A0304F3B}"/>
              </a:ext>
            </a:extLst>
          </p:cNvPr>
          <p:cNvSpPr/>
          <p:nvPr/>
        </p:nvSpPr>
        <p:spPr bwMode="auto">
          <a:xfrm>
            <a:off x="4637544" y="3091191"/>
            <a:ext cx="1232185" cy="277063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indent="228646" eaLnBrk="0" hangingPunct="0">
              <a:defRPr/>
            </a:pPr>
            <a:endParaRPr lang="zh-CN" altLang="en-US" sz="1200" dirty="0">
              <a:solidFill>
                <a:srgbClr val="000000"/>
              </a:solidFill>
              <a:cs typeface="宋体" pitchFamily="2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A36B9A-40FA-4A63-8216-2AC5BF393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2451" y="4638162"/>
            <a:ext cx="3061408" cy="1262176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符合店铺定位的形式表现。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例如：天使之城是少女装，这里用到的字体柔美活泼，翅膀、心形图案强化了天使的意象。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E7DA0C2C-1AF1-4C21-A8A4-D4D243A86D04}"/>
              </a:ext>
            </a:extLst>
          </p:cNvPr>
          <p:cNvCxnSpPr>
            <a:stCxn id="17" idx="0"/>
            <a:endCxn id="16" idx="2"/>
          </p:cNvCxnSpPr>
          <p:nvPr/>
        </p:nvCxnSpPr>
        <p:spPr>
          <a:xfrm flipV="1">
            <a:off x="4793155" y="3368254"/>
            <a:ext cx="460482" cy="1269908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BB0F8AB0-426D-495F-A101-B2AA38613243}"/>
              </a:ext>
            </a:extLst>
          </p:cNvPr>
          <p:cNvSpPr/>
          <p:nvPr/>
        </p:nvSpPr>
        <p:spPr bwMode="auto">
          <a:xfrm>
            <a:off x="6012637" y="3291263"/>
            <a:ext cx="158787" cy="277063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indent="228646" eaLnBrk="0" hangingPunct="0">
              <a:defRPr/>
            </a:pPr>
            <a:endParaRPr lang="zh-CN" altLang="en-US" sz="1200" dirty="0">
              <a:solidFill>
                <a:srgbClr val="000000"/>
              </a:solidFill>
              <a:cs typeface="宋体" pitchFamily="2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E3BF48-E2F3-4C6B-BEEE-FE4A4FC38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5331" y="1370331"/>
            <a:ext cx="2381801" cy="1539239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执行标准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标准色彩，标准字体，标准组合方式。在不同构图比例和底色范围内都可应用，网店的标识切忌过于复杂，以适应放到很小的应用情况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41CB1CD1-50C7-4505-8E61-E83B4C9E49C0}"/>
              </a:ext>
            </a:extLst>
          </p:cNvPr>
          <p:cNvCxnSpPr>
            <a:stCxn id="22" idx="1"/>
            <a:endCxn id="21" idx="0"/>
          </p:cNvCxnSpPr>
          <p:nvPr/>
        </p:nvCxnSpPr>
        <p:spPr>
          <a:xfrm flipH="1">
            <a:off x="6092031" y="2139951"/>
            <a:ext cx="1243301" cy="1151311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A225397-AA24-4F87-8DFB-2515BB989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195" y="1905441"/>
            <a:ext cx="2578697" cy="1046682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品牌广告语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SLOGAN</a:t>
            </a:r>
          </a:p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有些会加上品牌的定位广告语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16" grpId="0" animBg="1"/>
      <p:bldP spid="16" grpId="1" animBg="1"/>
      <p:bldP spid="17" grpId="0" animBg="1"/>
      <p:bldP spid="21" grpId="0" animBg="1"/>
      <p:bldP spid="21" grpId="1" animBg="1"/>
      <p:bldP spid="22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03.taobaocdn.com/shop-logo/19/3b/T136RHXlhKXXb1upjX.jpg">
            <a:hlinkClick r:id="rId2" tooltip="【乐美电器】精品小家电 100%正品 品牌授权"/>
            <a:extLst>
              <a:ext uri="{FF2B5EF4-FFF2-40B4-BE49-F238E27FC236}">
                <a16:creationId xmlns:a16="http://schemas.microsoft.com/office/drawing/2014/main" id="{C6D06DD9-78C8-4AEE-BDE8-26A35272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216" y="2515183"/>
            <a:ext cx="857448" cy="85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http://img01.taobaocdn.com/shop-logo/f8/d7/T1ARpEXipHXXaCwpjX.png">
            <a:hlinkClick r:id="rId4" tooltip="小熊电器官方旗舰店"/>
            <a:extLst>
              <a:ext uri="{FF2B5EF4-FFF2-40B4-BE49-F238E27FC236}">
                <a16:creationId xmlns:a16="http://schemas.microsoft.com/office/drawing/2014/main" id="{FAE45EF3-C584-49FD-9773-4834786FE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330" y="2515183"/>
            <a:ext cx="857448" cy="85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http://img01.taobaocdn.com/shop-logo/d6/72/T1tBhEXcdyXXartXjX.gif">
            <a:hlinkClick r:id="rId6" tooltip="gthomme旗舰店"/>
            <a:extLst>
              <a:ext uri="{FF2B5EF4-FFF2-40B4-BE49-F238E27FC236}">
                <a16:creationId xmlns:a16="http://schemas.microsoft.com/office/drawing/2014/main" id="{6625506D-A7B9-41AB-A881-E68D8BA1C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159" y="2531061"/>
            <a:ext cx="841570" cy="84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http://img01.taobaocdn.com/shop-logo/48/4b/T1Vm4cXl6MhJL1upjX.jpg">
            <a:hlinkClick r:id="rId8" tooltip="一周八天 浙大学子 浙大精神 主营小熊电器 足浴器 面包机 按摩器"/>
            <a:extLst>
              <a:ext uri="{FF2B5EF4-FFF2-40B4-BE49-F238E27FC236}">
                <a16:creationId xmlns:a16="http://schemas.microsoft.com/office/drawing/2014/main" id="{ED8884ED-DE75-414E-9479-C042AF2D0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691" y="2478662"/>
            <a:ext cx="984478" cy="89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" descr="http://img02.taobaocdn.com/shop-logo/28/d8/T1CTFHXl0JXXartXjX.gif">
            <a:hlinkClick r:id="rId10" tooltip="【宁波商盟】赵记电器挂烫机迷你全自动洗衣机脱水机吸尘器加湿器"/>
            <a:extLst>
              <a:ext uri="{FF2B5EF4-FFF2-40B4-BE49-F238E27FC236}">
                <a16:creationId xmlns:a16="http://schemas.microsoft.com/office/drawing/2014/main" id="{6166B077-4235-4BFF-8264-92B81DD2A0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963" y="2485014"/>
            <a:ext cx="852684" cy="85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2" descr="http://img02.taobaocdn.com/shop-logo/b9/75/T1cCRlXk.uJ0P1upjX.jpg">
            <a:hlinkClick r:id="rId12" tooltip="京南购物网小熊天际电炖盅朗欣特贝尔莱德香山小家电厨房电器"/>
            <a:extLst>
              <a:ext uri="{FF2B5EF4-FFF2-40B4-BE49-F238E27FC236}">
                <a16:creationId xmlns:a16="http://schemas.microsoft.com/office/drawing/2014/main" id="{B656345E-A192-4FCF-92D3-C3FA78F76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253" y="2473898"/>
            <a:ext cx="884442" cy="87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4" descr="http://img04.taobaocdn.com/shop-logo/68/3b/T1GNtZXe4EXXartXjX">
            <a:hlinkClick r:id="rId14" tooltip="简爱生活电器"/>
            <a:extLst>
              <a:ext uri="{FF2B5EF4-FFF2-40B4-BE49-F238E27FC236}">
                <a16:creationId xmlns:a16="http://schemas.microsoft.com/office/drawing/2014/main" id="{B83CCA53-4FF2-449D-8166-9A57920CA3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330" y="3628278"/>
            <a:ext cx="857448" cy="85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6" descr="http://img03.taobaocdn.com/shop-logo/68/b5/T1jwlxXj8AXXartXjX.gif">
            <a:hlinkClick r:id="rId16" tooltip="小熊星星阁"/>
            <a:extLst>
              <a:ext uri="{FF2B5EF4-FFF2-40B4-BE49-F238E27FC236}">
                <a16:creationId xmlns:a16="http://schemas.microsoft.com/office/drawing/2014/main" id="{C754AA7E-C3BC-48CB-8556-FEB43C2CB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216" y="3628278"/>
            <a:ext cx="857448" cy="85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8" descr="http://img03.taobaocdn.com/shop-logo/0b/d5/T1kHXUXm0HXXartXjX">
            <a:hlinkClick r:id="rId18" tooltip="小熊电器专营店"/>
            <a:extLst>
              <a:ext uri="{FF2B5EF4-FFF2-40B4-BE49-F238E27FC236}">
                <a16:creationId xmlns:a16="http://schemas.microsoft.com/office/drawing/2014/main" id="{973734D5-225A-4603-9312-A886C17F7D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080" y="3628278"/>
            <a:ext cx="857448" cy="85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CD2B04-C043-44E0-BB91-569810D0918E}"/>
              </a:ext>
            </a:extLst>
          </p:cNvPr>
          <p:cNvSpPr txBox="1"/>
          <p:nvPr/>
        </p:nvSpPr>
        <p:spPr>
          <a:xfrm>
            <a:off x="2894066" y="1371918"/>
            <a:ext cx="85955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同样的品类，店铺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的设计却完全不同。为什么呢？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因为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是网店定位的形象浓缩。形式要符合定位要求。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33984F-EBF0-4003-86CE-923901617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0283" y="4801711"/>
            <a:ext cx="6551541" cy="1939441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都是销售小熊电器的店。有的是追求品牌品质感的，有的是追求产品销量的；所以店标各不相同。其中还有很多商家并不重视店标，把不相关的“奥运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国旗”等当做店标使用，浪费了传递信息的机会。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77277DB-D2A1-44F1-9456-A2C592A13FB7}"/>
              </a:ext>
            </a:extLst>
          </p:cNvPr>
          <p:cNvSpPr/>
          <p:nvPr/>
        </p:nvSpPr>
        <p:spPr>
          <a:xfrm>
            <a:off x="1325217" y="304871"/>
            <a:ext cx="1524000" cy="457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C7CBF7F-E633-4E5E-A021-4C8649D5FCE9}"/>
              </a:ext>
            </a:extLst>
          </p:cNvPr>
          <p:cNvSpPr/>
          <p:nvPr/>
        </p:nvSpPr>
        <p:spPr>
          <a:xfrm>
            <a:off x="262270" y="910253"/>
            <a:ext cx="2600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店铺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的策略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01.taobaocdn.com/shop-logo/f4/d3/T1rOX0XkFoXXartXjX">
            <a:hlinkClick r:id="rId2" tooltip="我的百分之一女装店【120款新品今日开卖！】"/>
            <a:extLst>
              <a:ext uri="{FF2B5EF4-FFF2-40B4-BE49-F238E27FC236}">
                <a16:creationId xmlns:a16="http://schemas.microsoft.com/office/drawing/2014/main" id="{4C8585EA-5D1C-44BF-9281-AF74DF15BC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194" y="2210312"/>
            <a:ext cx="914612" cy="9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 descr="http://img02.taobaocdn.com/shop-logo/9e/05/T16XBNXd8JXXartXjX.gif">
            <a:hlinkClick r:id="rId4" tooltip="★东京着衣淘宝★台湾品牌跨海直營!!金冠信誉潮流日韩女装"/>
            <a:extLst>
              <a:ext uri="{FF2B5EF4-FFF2-40B4-BE49-F238E27FC236}">
                <a16:creationId xmlns:a16="http://schemas.microsoft.com/office/drawing/2014/main" id="{FADEDF12-6E23-4698-A940-9BFF480535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242" y="2210312"/>
            <a:ext cx="952720" cy="95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http://img01.taobaocdn.com/shop-logo/67/63/T1c2tuXX4fXXartXjX.gif">
            <a:hlinkClick r:id="rId6" tooltip="Catworld女裝馆.收藏关注本店层出不穷新活动。"/>
            <a:extLst>
              <a:ext uri="{FF2B5EF4-FFF2-40B4-BE49-F238E27FC236}">
                <a16:creationId xmlns:a16="http://schemas.microsoft.com/office/drawing/2014/main" id="{033EAEB4-273D-4320-8A7F-1BD93CB2DE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89" y="2210312"/>
            <a:ext cx="952720" cy="95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http://img03.taobaocdn.com/shop-logo/63/a7/T1gflWXaFyXXartXjX">
            <a:hlinkClick r:id="rId8" tooltip="韩都衣舍旗舰店"/>
            <a:extLst>
              <a:ext uri="{FF2B5EF4-FFF2-40B4-BE49-F238E27FC236}">
                <a16:creationId xmlns:a16="http://schemas.microsoft.com/office/drawing/2014/main" id="{C17CBF24-A566-4496-BC19-0EF3087A41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553" y="2210312"/>
            <a:ext cx="914612" cy="9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0" descr="http://img02.taobaocdn.com/shop-logo/48/b5/T1UtlIXetqXXartXjX.gif">
            <a:hlinkClick r:id="rId10" tooltip="裂帛服饰旗舰店"/>
            <a:extLst>
              <a:ext uri="{FF2B5EF4-FFF2-40B4-BE49-F238E27FC236}">
                <a16:creationId xmlns:a16="http://schemas.microsoft.com/office/drawing/2014/main" id="{716530BB-D64F-4350-9A68-5297684D27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818" y="2210312"/>
            <a:ext cx="914612" cy="9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2" descr="http://img03.taobaocdn.com/shop-logo/dc/11/T1lJFAXlplXXartXjX.gif">
            <a:hlinkClick r:id="rId12" tooltip="othermix旗舰店"/>
            <a:extLst>
              <a:ext uri="{FF2B5EF4-FFF2-40B4-BE49-F238E27FC236}">
                <a16:creationId xmlns:a16="http://schemas.microsoft.com/office/drawing/2014/main" id="{FFCB3F5F-43E2-47C7-8D8A-1050688364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082" y="2210312"/>
            <a:ext cx="914612" cy="9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4" descr="http://img03.taobaocdn.com/shop-logo/3a/91/T1M2BWXgpDXXartXjX">
            <a:hlinkClick r:id="rId14" tooltip="米娜伊旗舰店"/>
            <a:extLst>
              <a:ext uri="{FF2B5EF4-FFF2-40B4-BE49-F238E27FC236}">
                <a16:creationId xmlns:a16="http://schemas.microsoft.com/office/drawing/2014/main" id="{AF3E14D8-BD76-42A3-948A-4F341C0FBA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194" y="3353576"/>
            <a:ext cx="914612" cy="9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6" descr="http://img03.taobaocdn.com/shop-logo/27/e7/T1JLNtXnJKXXartXjX.gif">
            <a:hlinkClick r:id="rId16" tooltip="match旗舰店"/>
            <a:extLst>
              <a:ext uri="{FF2B5EF4-FFF2-40B4-BE49-F238E27FC236}">
                <a16:creationId xmlns:a16="http://schemas.microsoft.com/office/drawing/2014/main" id="{617AFE7E-DF6C-4306-A0AF-09961FC16A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242" y="3328171"/>
            <a:ext cx="952720" cy="95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8" descr="http://img02.taobaocdn.com/shop-logo/d0/71/T1vK00XbdcXXartXjX">
            <a:hlinkClick r:id="rId18" tooltip="天使之城双金冠4月6日春装上新！淘宝2010最受消费者喜爱店铺！"/>
            <a:extLst>
              <a:ext uri="{FF2B5EF4-FFF2-40B4-BE49-F238E27FC236}">
                <a16:creationId xmlns:a16="http://schemas.microsoft.com/office/drawing/2014/main" id="{7F88DD5C-713E-4EA6-B01E-3A49A9813C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89" y="3353577"/>
            <a:ext cx="952720" cy="95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0" descr="http://img02.taobaocdn.com/shop-logo/07/b4/T1SDhyXcXlXXartXjX.gif">
            <a:hlinkClick r:id="rId20" tooltip="banirabbit旗舰店"/>
            <a:extLst>
              <a:ext uri="{FF2B5EF4-FFF2-40B4-BE49-F238E27FC236}">
                <a16:creationId xmlns:a16="http://schemas.microsoft.com/office/drawing/2014/main" id="{43E420C5-4320-4D75-8F2D-5937D2D01A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553" y="3353576"/>
            <a:ext cx="914612" cy="9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CADD9F-FD08-4C82-AA87-9CD342D7A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892" y="4573059"/>
            <a:ext cx="6551541" cy="831189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同样是女装类目，各店的战略目标定位不同，标志也就不同。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2917391-64EE-475C-BEDC-C49CB5BDDE35}"/>
              </a:ext>
            </a:extLst>
          </p:cNvPr>
          <p:cNvSpPr/>
          <p:nvPr/>
        </p:nvSpPr>
        <p:spPr>
          <a:xfrm>
            <a:off x="1325217" y="304871"/>
            <a:ext cx="1524000" cy="457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heme/theme1.xml><?xml version="1.0" encoding="utf-8"?>
<a:theme xmlns:a="http://schemas.openxmlformats.org/drawingml/2006/main" name="Office 主题​​">
  <a:themeElements>
    <a:clrScheme name="自定义 6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98BC"/>
      </a:accent1>
      <a:accent2>
        <a:srgbClr val="E6460C"/>
      </a:accent2>
      <a:accent3>
        <a:srgbClr val="3A98BC"/>
      </a:accent3>
      <a:accent4>
        <a:srgbClr val="E6460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841</TotalTime>
  <Words>3073</Words>
  <Application>Microsoft Office PowerPoint</Application>
  <PresentationFormat>自定义</PresentationFormat>
  <Paragraphs>258</Paragraphs>
  <Slides>58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58</vt:i4>
      </vt:variant>
    </vt:vector>
  </HeadingPairs>
  <TitlesOfParts>
    <vt:vector size="67" baseType="lpstr">
      <vt:lpstr>等线</vt:lpstr>
      <vt:lpstr>汉仪旗黑X1-75W</vt:lpstr>
      <vt:lpstr>黑体</vt:lpstr>
      <vt:lpstr>微软雅黑</vt:lpstr>
      <vt:lpstr>Arial</vt:lpstr>
      <vt:lpstr>Times New Roman</vt:lpstr>
      <vt:lpstr>Verdana</vt:lpstr>
      <vt:lpstr>Wingdings</vt:lpstr>
      <vt:lpstr>Office 主题​​</vt:lpstr>
      <vt:lpstr>PowerPoint 演示文稿</vt:lpstr>
      <vt:lpstr>PowerPoint 演示文稿</vt:lpstr>
      <vt:lpstr>重点、难点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任务实训及考核</vt:lpstr>
      <vt:lpstr>任务实训及考核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wang</cp:lastModifiedBy>
  <cp:revision>123</cp:revision>
  <dcterms:created xsi:type="dcterms:W3CDTF">2017-06-21T11:05:56Z</dcterms:created>
  <dcterms:modified xsi:type="dcterms:W3CDTF">2020-04-24T03:32:51Z</dcterms:modified>
</cp:coreProperties>
</file>