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57" r:id="rId2"/>
    <p:sldId id="369" r:id="rId3"/>
    <p:sldId id="392" r:id="rId4"/>
    <p:sldId id="370" r:id="rId5"/>
    <p:sldId id="371" r:id="rId6"/>
    <p:sldId id="372" r:id="rId7"/>
    <p:sldId id="393" r:id="rId8"/>
    <p:sldId id="397" r:id="rId9"/>
    <p:sldId id="394" r:id="rId10"/>
    <p:sldId id="395" r:id="rId11"/>
    <p:sldId id="396" r:id="rId12"/>
    <p:sldId id="398" r:id="rId13"/>
    <p:sldId id="399" r:id="rId14"/>
    <p:sldId id="374" r:id="rId15"/>
    <p:sldId id="401" r:id="rId16"/>
    <p:sldId id="402" r:id="rId17"/>
    <p:sldId id="403" r:id="rId18"/>
    <p:sldId id="400" r:id="rId19"/>
    <p:sldId id="375" r:id="rId20"/>
    <p:sldId id="376" r:id="rId21"/>
    <p:sldId id="377" r:id="rId22"/>
    <p:sldId id="390" r:id="rId23"/>
    <p:sldId id="391" r:id="rId24"/>
    <p:sldId id="323" r:id="rId25"/>
    <p:sldId id="386" r:id="rId26"/>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6000" autoAdjust="0"/>
  </p:normalViewPr>
  <p:slideViewPr>
    <p:cSldViewPr snapToGrid="0">
      <p:cViewPr varScale="1">
        <p:scale>
          <a:sx n="62" d="100"/>
          <a:sy n="62" d="100"/>
        </p:scale>
        <p:origin x="936" y="84"/>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2020/4/19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3</a:t>
            </a:fld>
            <a:endParaRPr lang="zh-CN" altLang="en-US"/>
          </a:p>
        </p:txBody>
      </p:sp>
    </p:spTree>
    <p:extLst>
      <p:ext uri="{BB962C8B-B14F-4D97-AF65-F5344CB8AC3E}">
        <p14:creationId xmlns:p14="http://schemas.microsoft.com/office/powerpoint/2010/main" val="390622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标志和卖点文字排版再调整一下就更好了</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16</a:t>
            </a:fld>
            <a:endParaRPr lang="zh-CN" altLang="en-US"/>
          </a:p>
        </p:txBody>
      </p:sp>
    </p:spTree>
    <p:extLst>
      <p:ext uri="{BB962C8B-B14F-4D97-AF65-F5344CB8AC3E}">
        <p14:creationId xmlns:p14="http://schemas.microsoft.com/office/powerpoint/2010/main" val="289406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鲜到先得：汉仪行楷简</a:t>
            </a:r>
            <a:r>
              <a:rPr lang="zh-CN" altLang="en-US" baseline="0" dirty="0"/>
              <a:t>    </a:t>
            </a:r>
            <a:r>
              <a:rPr lang="en-US" altLang="zh-CN" baseline="0" dirty="0"/>
              <a:t>#009339     </a:t>
            </a:r>
            <a:r>
              <a:rPr lang="zh-CN" altLang="en-US" dirty="0"/>
              <a:t>鲜字加 图层样式</a:t>
            </a:r>
            <a:r>
              <a:rPr lang="en-US" altLang="zh-CN" dirty="0"/>
              <a:t>-</a:t>
            </a:r>
            <a:r>
              <a:rPr lang="zh-CN" altLang="en-US" dirty="0"/>
              <a:t>光泽    </a:t>
            </a:r>
            <a:r>
              <a:rPr lang="en-US" altLang="zh-CN" dirty="0"/>
              <a:t>#03682a  50 -50</a:t>
            </a:r>
            <a:r>
              <a:rPr lang="zh-CN" altLang="en-US" dirty="0"/>
              <a:t>角度</a:t>
            </a:r>
            <a:r>
              <a:rPr lang="en-US" altLang="zh-CN" dirty="0"/>
              <a:t> 15</a:t>
            </a:r>
            <a:r>
              <a:rPr lang="zh-CN" altLang="en-US" dirty="0"/>
              <a:t>距离</a:t>
            </a:r>
            <a:r>
              <a:rPr lang="en-US" altLang="zh-CN" dirty="0"/>
              <a:t> 20</a:t>
            </a:r>
            <a:r>
              <a:rPr lang="zh-CN" altLang="en-US" dirty="0"/>
              <a:t>大小   其他文字复制此样式</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19</a:t>
            </a:fld>
            <a:endParaRPr lang="zh-CN" altLang="en-US"/>
          </a:p>
        </p:txBody>
      </p:sp>
    </p:spTree>
    <p:extLst>
      <p:ext uri="{BB962C8B-B14F-4D97-AF65-F5344CB8AC3E}">
        <p14:creationId xmlns:p14="http://schemas.microsoft.com/office/powerpoint/2010/main" val="230289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文字星光  滤色  </a:t>
            </a:r>
            <a:endParaRPr lang="en-US" altLang="zh-CN" dirty="0"/>
          </a:p>
          <a:p>
            <a:r>
              <a:rPr lang="zh-CN" altLang="en-US" dirty="0"/>
              <a:t>农产自产现摘</a:t>
            </a:r>
            <a:r>
              <a:rPr lang="en-US" altLang="zh-CN" dirty="0"/>
              <a:t>……   </a:t>
            </a:r>
            <a:r>
              <a:rPr lang="zh-CN" altLang="en-US" dirty="0"/>
              <a:t>思源黑体</a:t>
            </a:r>
            <a:r>
              <a:rPr lang="en-US" altLang="zh-CN"/>
              <a:t>CN #005d24</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20</a:t>
            </a:fld>
            <a:endParaRPr lang="zh-CN" altLang="en-US"/>
          </a:p>
        </p:txBody>
      </p:sp>
    </p:spTree>
    <p:extLst>
      <p:ext uri="{BB962C8B-B14F-4D97-AF65-F5344CB8AC3E}">
        <p14:creationId xmlns:p14="http://schemas.microsoft.com/office/powerpoint/2010/main" val="124232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2020/4/19</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2020/4/19</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2020/4/19</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2020/4/19</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a:t>Click to edit Master text styles</a:t>
            </a:r>
          </a:p>
        </p:txBody>
      </p:sp>
    </p:spTree>
    <p:extLst>
      <p:ext uri="{BB962C8B-B14F-4D97-AF65-F5344CB8AC3E}">
        <p14:creationId xmlns:p14="http://schemas.microsoft.com/office/powerpoint/2010/main" val="99261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jpg"/><Relationship Id="rId4" Type="http://schemas.openxmlformats.org/officeDocument/2006/relationships/tags" Target="../tags/tag4.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908337"/>
            <a:ext cx="5866754" cy="835956"/>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400" b="1" dirty="0">
                <a:solidFill>
                  <a:schemeClr val="accent1"/>
                </a:solidFill>
                <a:latin typeface="微软雅黑" panose="020B0503020204020204" pitchFamily="34" charset="-122"/>
                <a:ea typeface="微软雅黑" panose="020B0503020204020204" pitchFamily="34" charset="-122"/>
                <a:cs typeface="Clear Sans Light" pitchFamily="34" charset="0"/>
              </a:rPr>
              <a:t>促销图的视觉营销设计</a:t>
            </a:r>
            <a:endParaRPr lang="id-ID" altLang="zh-CN" sz="44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71" y="3990812"/>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59995" y="2410378"/>
            <a:ext cx="1705242" cy="553976"/>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 五 </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737360" y="2441219"/>
            <a:ext cx="7866110" cy="4146671"/>
          </a:xfrm>
          <a:prstGeom prst="rect">
            <a:avLst/>
          </a:prstGeom>
        </p:spPr>
      </p:pic>
      <p:sp>
        <p:nvSpPr>
          <p:cNvPr id="5" name="矩形 4"/>
          <p:cNvSpPr/>
          <p:nvPr/>
        </p:nvSpPr>
        <p:spPr>
          <a:xfrm>
            <a:off x="1357460" y="1143370"/>
            <a:ext cx="4801314" cy="461665"/>
          </a:xfrm>
          <a:prstGeom prst="rect">
            <a:avLst/>
          </a:prstGeom>
        </p:spPr>
        <p:txBody>
          <a:bodyPr wrap="none">
            <a:spAutoFit/>
          </a:bodyPr>
          <a:lstStyle/>
          <a:p>
            <a:r>
              <a:rPr lang="zh-CN" altLang="en-US" dirty="0"/>
              <a:t>“我的收藏”页面中的热卖单品；</a:t>
            </a:r>
          </a:p>
        </p:txBody>
      </p:sp>
    </p:spTree>
    <p:extLst>
      <p:ext uri="{BB962C8B-B14F-4D97-AF65-F5344CB8AC3E}">
        <p14:creationId xmlns:p14="http://schemas.microsoft.com/office/powerpoint/2010/main" val="2048762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357460" y="1972319"/>
            <a:ext cx="8633865" cy="4346052"/>
          </a:xfrm>
          <a:prstGeom prst="rect">
            <a:avLst/>
          </a:prstGeom>
        </p:spPr>
      </p:pic>
      <p:sp>
        <p:nvSpPr>
          <p:cNvPr id="5" name="矩形 4"/>
          <p:cNvSpPr/>
          <p:nvPr/>
        </p:nvSpPr>
        <p:spPr>
          <a:xfrm>
            <a:off x="1219200" y="955087"/>
            <a:ext cx="9022080" cy="461665"/>
          </a:xfrm>
          <a:prstGeom prst="rect">
            <a:avLst/>
          </a:prstGeom>
        </p:spPr>
        <p:txBody>
          <a:bodyPr wrap="square">
            <a:spAutoFit/>
          </a:bodyPr>
          <a:lstStyle/>
          <a:p>
            <a:r>
              <a:rPr lang="zh-CN" altLang="en-US" dirty="0"/>
              <a:t>淘宝首页靠下方的“热卖单品”也是直通车的展示位置。</a:t>
            </a:r>
          </a:p>
        </p:txBody>
      </p:sp>
    </p:spTree>
    <p:extLst>
      <p:ext uri="{BB962C8B-B14F-4D97-AF65-F5344CB8AC3E}">
        <p14:creationId xmlns:p14="http://schemas.microsoft.com/office/powerpoint/2010/main" val="12841315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00931" y="1687034"/>
            <a:ext cx="10378549" cy="5172554"/>
          </a:xfrm>
        </p:spPr>
        <p:txBody>
          <a:bodyPr/>
          <a:lstStyle/>
          <a:p>
            <a:r>
              <a:rPr lang="zh-CN" altLang="en-US" dirty="0"/>
              <a:t>移动端也有直通车展示位</a:t>
            </a:r>
            <a:r>
              <a:rPr lang="en-US" altLang="zh-CN" dirty="0"/>
              <a:t>,</a:t>
            </a:r>
            <a:r>
              <a:rPr lang="zh-CN" altLang="en-US" dirty="0"/>
              <a:t>除了购物车页面、收藏店铺页面、首页的“猜你喜欢”等与计算机端类似外，移动端自然搜索结果页的展示方式与计算机端略有不同。移动端自然搜索结果页的直通车展示位置为移动端自然搜索结果页中的第一个商品，同时每隔</a:t>
            </a:r>
            <a:r>
              <a:rPr lang="en-US" altLang="zh-CN" dirty="0"/>
              <a:t>5</a:t>
            </a:r>
            <a:r>
              <a:rPr lang="zh-CN" altLang="en-US" dirty="0"/>
              <a:t>个或</a:t>
            </a:r>
            <a:r>
              <a:rPr lang="en-US" altLang="zh-CN" dirty="0"/>
              <a:t>10</a:t>
            </a:r>
            <a:r>
              <a:rPr lang="zh-CN" altLang="en-US" dirty="0"/>
              <a:t>个商品加入一个直通车展位。根据移动端移动设备的不同，展示位置也会有一些差异。</a:t>
            </a:r>
            <a:endParaRPr lang="en-US" altLang="zh-CN" dirty="0"/>
          </a:p>
          <a:p>
            <a:endParaRPr lang="zh-CN" altLang="en-US" dirty="0"/>
          </a:p>
        </p:txBody>
      </p:sp>
    </p:spTree>
    <p:extLst>
      <p:ext uri="{BB962C8B-B14F-4D97-AF65-F5344CB8AC3E}">
        <p14:creationId xmlns:p14="http://schemas.microsoft.com/office/powerpoint/2010/main" val="2154744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移动端直通车推广图设计注意事项</a:t>
            </a:r>
          </a:p>
        </p:txBody>
      </p:sp>
      <p:sp>
        <p:nvSpPr>
          <p:cNvPr id="3" name="内容占位符 2"/>
          <p:cNvSpPr>
            <a:spLocks noGrp="1"/>
          </p:cNvSpPr>
          <p:nvPr>
            <p:ph idx="1"/>
          </p:nvPr>
        </p:nvSpPr>
        <p:spPr/>
        <p:txBody>
          <a:bodyPr/>
          <a:lstStyle/>
          <a:p>
            <a:r>
              <a:rPr lang="zh-CN" altLang="en-US" dirty="0"/>
              <a:t>文案从简，突出商品，商品占据推广图的面积要大，加深商品的色调，突出商品主题</a:t>
            </a:r>
            <a:endParaRPr lang="en-US" altLang="zh-CN" dirty="0"/>
          </a:p>
          <a:p>
            <a:r>
              <a:rPr lang="zh-CN" altLang="en-US" dirty="0"/>
              <a:t>文字字号要放大。推荐主标题最小字号</a:t>
            </a:r>
            <a:r>
              <a:rPr lang="en-US" altLang="zh-CN" dirty="0"/>
              <a:t>50px</a:t>
            </a:r>
            <a:r>
              <a:rPr lang="zh-CN" altLang="en-US" dirty="0"/>
              <a:t>，副标题最小字号</a:t>
            </a:r>
            <a:r>
              <a:rPr lang="en-US" altLang="zh-CN" dirty="0"/>
              <a:t>30px</a:t>
            </a:r>
            <a:r>
              <a:rPr lang="zh-CN" altLang="en-US" dirty="0"/>
              <a:t>，内容最小字号</a:t>
            </a:r>
            <a:r>
              <a:rPr lang="en-US" altLang="zh-CN" dirty="0"/>
              <a:t>18px.</a:t>
            </a:r>
          </a:p>
          <a:p>
            <a:r>
              <a:rPr lang="zh-CN" altLang="en-US" dirty="0"/>
              <a:t>左上角要留有系统标签位置。</a:t>
            </a:r>
          </a:p>
        </p:txBody>
      </p:sp>
      <p:pic>
        <p:nvPicPr>
          <p:cNvPr id="4" name="图片 3"/>
          <p:cNvPicPr>
            <a:picLocks noChangeAspect="1"/>
          </p:cNvPicPr>
          <p:nvPr/>
        </p:nvPicPr>
        <p:blipFill>
          <a:blip r:embed="rId2"/>
          <a:stretch>
            <a:fillRect/>
          </a:stretch>
        </p:blipFill>
        <p:spPr>
          <a:xfrm>
            <a:off x="3839981" y="3835537"/>
            <a:ext cx="4723809" cy="2342857"/>
          </a:xfrm>
          <a:prstGeom prst="rect">
            <a:avLst/>
          </a:prstGeom>
        </p:spPr>
      </p:pic>
    </p:spTree>
    <p:extLst>
      <p:ext uri="{BB962C8B-B14F-4D97-AF65-F5344CB8AC3E}">
        <p14:creationId xmlns:p14="http://schemas.microsoft.com/office/powerpoint/2010/main" val="11619868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5.2.3  </a:t>
            </a:r>
            <a:r>
              <a:rPr lang="zh-CN" altLang="en-US" dirty="0"/>
              <a:t>直通车推广图设计要点</a:t>
            </a:r>
          </a:p>
        </p:txBody>
      </p:sp>
      <p:sp>
        <p:nvSpPr>
          <p:cNvPr id="6" name="矩形 5"/>
          <p:cNvSpPr/>
          <p:nvPr/>
        </p:nvSpPr>
        <p:spPr>
          <a:xfrm>
            <a:off x="106680" y="745993"/>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948991" y="6060289"/>
            <a:ext cx="4030270" cy="400110"/>
          </a:xfrm>
          <a:prstGeom prst="rect">
            <a:avLst/>
          </a:prstGeom>
          <a:noFill/>
        </p:spPr>
        <p:txBody>
          <a:bodyPr wrap="none" rtlCol="0">
            <a:spAutoFit/>
          </a:bodyPr>
          <a:lstStyle/>
          <a:p>
            <a:r>
              <a:rPr lang="zh-CN" altLang="en-US" sz="2000" dirty="0"/>
              <a:t>明确推广位置</a:t>
            </a:r>
            <a:r>
              <a:rPr lang="en-US" altLang="zh-CN" sz="2000" dirty="0"/>
              <a:t>-</a:t>
            </a:r>
            <a:r>
              <a:rPr lang="zh-CN" altLang="en-US" sz="2000" dirty="0"/>
              <a:t>设计思路</a:t>
            </a:r>
            <a:r>
              <a:rPr lang="en-US" altLang="zh-CN" sz="2000" dirty="0"/>
              <a:t>-</a:t>
            </a:r>
            <a:r>
              <a:rPr lang="zh-CN" altLang="en-US" sz="2000" dirty="0"/>
              <a:t>色彩</a:t>
            </a:r>
            <a:r>
              <a:rPr lang="en-US" altLang="zh-CN" sz="2000" dirty="0"/>
              <a:t>-</a:t>
            </a:r>
            <a:r>
              <a:rPr lang="zh-CN" altLang="en-US" sz="2000" dirty="0"/>
              <a:t>卖点</a:t>
            </a:r>
          </a:p>
        </p:txBody>
      </p:sp>
      <p:pic>
        <p:nvPicPr>
          <p:cNvPr id="29" name="图片 28"/>
          <p:cNvPicPr>
            <a:picLocks noChangeAspect="1"/>
          </p:cNvPicPr>
          <p:nvPr/>
        </p:nvPicPr>
        <p:blipFill>
          <a:blip r:embed="rId2"/>
          <a:stretch>
            <a:fillRect/>
          </a:stretch>
        </p:blipFill>
        <p:spPr>
          <a:xfrm>
            <a:off x="1357460" y="1302866"/>
            <a:ext cx="7043590" cy="4086611"/>
          </a:xfrm>
          <a:prstGeom prst="rect">
            <a:avLst/>
          </a:prstGeom>
        </p:spPr>
      </p:pic>
    </p:spTree>
    <p:extLst>
      <p:ext uri="{BB962C8B-B14F-4D97-AF65-F5344CB8AC3E}">
        <p14:creationId xmlns:p14="http://schemas.microsoft.com/office/powerpoint/2010/main" val="1252040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直通车主图分析</a:t>
            </a:r>
          </a:p>
        </p:txBody>
      </p:sp>
      <p:pic>
        <p:nvPicPr>
          <p:cNvPr id="4" name="图片 3"/>
          <p:cNvPicPr>
            <a:picLocks noChangeAspect="1"/>
          </p:cNvPicPr>
          <p:nvPr/>
        </p:nvPicPr>
        <p:blipFill>
          <a:blip r:embed="rId2"/>
          <a:stretch>
            <a:fillRect/>
          </a:stretch>
        </p:blipFill>
        <p:spPr>
          <a:xfrm>
            <a:off x="405136" y="1750243"/>
            <a:ext cx="5477503" cy="3767228"/>
          </a:xfrm>
          <a:prstGeom prst="rect">
            <a:avLst/>
          </a:prstGeom>
        </p:spPr>
      </p:pic>
      <p:pic>
        <p:nvPicPr>
          <p:cNvPr id="5" name="图片 4"/>
          <p:cNvPicPr>
            <a:picLocks noChangeAspect="1"/>
          </p:cNvPicPr>
          <p:nvPr/>
        </p:nvPicPr>
        <p:blipFill>
          <a:blip r:embed="rId3"/>
          <a:stretch>
            <a:fillRect/>
          </a:stretch>
        </p:blipFill>
        <p:spPr>
          <a:xfrm>
            <a:off x="6813585" y="1946007"/>
            <a:ext cx="3104762" cy="3219048"/>
          </a:xfrm>
          <a:prstGeom prst="rect">
            <a:avLst/>
          </a:prstGeom>
        </p:spPr>
      </p:pic>
    </p:spTree>
    <p:extLst>
      <p:ext uri="{BB962C8B-B14F-4D97-AF65-F5344CB8AC3E}">
        <p14:creationId xmlns:p14="http://schemas.microsoft.com/office/powerpoint/2010/main" val="33485854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直通车主图分析</a:t>
            </a:r>
          </a:p>
        </p:txBody>
      </p:sp>
      <p:pic>
        <p:nvPicPr>
          <p:cNvPr id="4" name="图片 3"/>
          <p:cNvPicPr>
            <a:picLocks noChangeAspect="1"/>
          </p:cNvPicPr>
          <p:nvPr/>
        </p:nvPicPr>
        <p:blipFill>
          <a:blip r:embed="rId3"/>
          <a:stretch>
            <a:fillRect/>
          </a:stretch>
        </p:blipFill>
        <p:spPr>
          <a:xfrm>
            <a:off x="962398" y="1594533"/>
            <a:ext cx="3438095" cy="3304762"/>
          </a:xfrm>
          <a:prstGeom prst="rect">
            <a:avLst/>
          </a:prstGeom>
        </p:spPr>
      </p:pic>
      <p:pic>
        <p:nvPicPr>
          <p:cNvPr id="5" name="图片 4"/>
          <p:cNvPicPr>
            <a:picLocks noChangeAspect="1"/>
          </p:cNvPicPr>
          <p:nvPr/>
        </p:nvPicPr>
        <p:blipFill>
          <a:blip r:embed="rId4"/>
          <a:stretch>
            <a:fillRect/>
          </a:stretch>
        </p:blipFill>
        <p:spPr>
          <a:xfrm>
            <a:off x="5148598" y="1919144"/>
            <a:ext cx="2838095" cy="247619"/>
          </a:xfrm>
          <a:prstGeom prst="rect">
            <a:avLst/>
          </a:prstGeom>
        </p:spPr>
      </p:pic>
      <p:pic>
        <p:nvPicPr>
          <p:cNvPr id="6" name="图片 5"/>
          <p:cNvPicPr>
            <a:picLocks noChangeAspect="1"/>
          </p:cNvPicPr>
          <p:nvPr/>
        </p:nvPicPr>
        <p:blipFill>
          <a:blip r:embed="rId5"/>
          <a:stretch>
            <a:fillRect/>
          </a:stretch>
        </p:blipFill>
        <p:spPr>
          <a:xfrm>
            <a:off x="5148598" y="2607807"/>
            <a:ext cx="3123809" cy="333333"/>
          </a:xfrm>
          <a:prstGeom prst="rect">
            <a:avLst/>
          </a:prstGeom>
        </p:spPr>
      </p:pic>
      <p:pic>
        <p:nvPicPr>
          <p:cNvPr id="7" name="图片 6"/>
          <p:cNvPicPr>
            <a:picLocks noChangeAspect="1"/>
          </p:cNvPicPr>
          <p:nvPr/>
        </p:nvPicPr>
        <p:blipFill>
          <a:blip r:embed="rId6"/>
          <a:stretch>
            <a:fillRect/>
          </a:stretch>
        </p:blipFill>
        <p:spPr>
          <a:xfrm>
            <a:off x="5148598" y="3382184"/>
            <a:ext cx="2380952" cy="238095"/>
          </a:xfrm>
          <a:prstGeom prst="rect">
            <a:avLst/>
          </a:prstGeom>
        </p:spPr>
      </p:pic>
    </p:spTree>
    <p:extLst>
      <p:ext uri="{BB962C8B-B14F-4D97-AF65-F5344CB8AC3E}">
        <p14:creationId xmlns:p14="http://schemas.microsoft.com/office/powerpoint/2010/main" val="119351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直通车主图分析</a:t>
            </a:r>
          </a:p>
        </p:txBody>
      </p:sp>
      <p:pic>
        <p:nvPicPr>
          <p:cNvPr id="4" name="图片 3"/>
          <p:cNvPicPr>
            <a:picLocks noChangeAspect="1"/>
          </p:cNvPicPr>
          <p:nvPr/>
        </p:nvPicPr>
        <p:blipFill>
          <a:blip r:embed="rId2"/>
          <a:stretch>
            <a:fillRect/>
          </a:stretch>
        </p:blipFill>
        <p:spPr>
          <a:xfrm>
            <a:off x="2078850" y="1436426"/>
            <a:ext cx="7217550" cy="4611567"/>
          </a:xfrm>
          <a:prstGeom prst="rect">
            <a:avLst/>
          </a:prstGeom>
        </p:spPr>
      </p:pic>
    </p:spTree>
    <p:extLst>
      <p:ext uri="{BB962C8B-B14F-4D97-AF65-F5344CB8AC3E}">
        <p14:creationId xmlns:p14="http://schemas.microsoft.com/office/powerpoint/2010/main" val="3707758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3055192" y="768853"/>
            <a:ext cx="5866667" cy="5952381"/>
          </a:xfrm>
          <a:prstGeom prst="rect">
            <a:avLst/>
          </a:prstGeom>
        </p:spPr>
      </p:pic>
      <p:sp>
        <p:nvSpPr>
          <p:cNvPr id="3" name="文本框 2">
            <a:extLst>
              <a:ext uri="{FF2B5EF4-FFF2-40B4-BE49-F238E27FC236}">
                <a16:creationId xmlns:a16="http://schemas.microsoft.com/office/drawing/2014/main" id="{D07DA04E-4ADE-43D7-9EF3-74FC3BA65CEA}"/>
              </a:ext>
            </a:extLst>
          </p:cNvPr>
          <p:cNvSpPr txBox="1"/>
          <p:nvPr/>
        </p:nvSpPr>
        <p:spPr>
          <a:xfrm>
            <a:off x="9450040" y="6291897"/>
            <a:ext cx="2339102" cy="461665"/>
          </a:xfrm>
          <a:prstGeom prst="rect">
            <a:avLst/>
          </a:prstGeom>
          <a:noFill/>
        </p:spPr>
        <p:txBody>
          <a:bodyPr wrap="none" rtlCol="0">
            <a:spAutoFit/>
          </a:bodyPr>
          <a:lstStyle/>
          <a:p>
            <a:r>
              <a:rPr lang="zh-CN" altLang="en-US" dirty="0"/>
              <a:t>推广图卖点呈现</a:t>
            </a:r>
          </a:p>
        </p:txBody>
      </p:sp>
    </p:spTree>
    <p:extLst>
      <p:ext uri="{BB962C8B-B14F-4D97-AF65-F5344CB8AC3E}">
        <p14:creationId xmlns:p14="http://schemas.microsoft.com/office/powerpoint/2010/main" val="35809481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5.2.4  </a:t>
            </a:r>
            <a:r>
              <a:rPr lang="zh-CN" altLang="en-US" dirty="0"/>
              <a:t>直通车推广图制作</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94" y="2310497"/>
            <a:ext cx="8586514" cy="282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6074" y="2310497"/>
            <a:ext cx="2824193" cy="282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435194" y="2048887"/>
            <a:ext cx="489746" cy="523220"/>
            <a:chOff x="922697" y="1749289"/>
            <a:chExt cx="489746" cy="523220"/>
          </a:xfrm>
        </p:grpSpPr>
        <p:sp>
          <p:nvSpPr>
            <p:cNvPr id="10"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2" name="TextBox 11"/>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1</a:t>
              </a:r>
              <a:endParaRPr lang="zh-CN" altLang="en-US" sz="2800" dirty="0">
                <a:solidFill>
                  <a:schemeClr val="bg1"/>
                </a:solidFill>
                <a:latin typeface="+mj-lt"/>
              </a:endParaRPr>
            </a:p>
          </p:txBody>
        </p:sp>
      </p:grpSp>
      <p:grpSp>
        <p:nvGrpSpPr>
          <p:cNvPr id="7" name="组合 6"/>
          <p:cNvGrpSpPr/>
          <p:nvPr/>
        </p:nvGrpSpPr>
        <p:grpSpPr>
          <a:xfrm>
            <a:off x="3297427" y="2014236"/>
            <a:ext cx="468053" cy="523220"/>
            <a:chOff x="946634" y="2721906"/>
            <a:chExt cx="468053" cy="523220"/>
          </a:xfrm>
        </p:grpSpPr>
        <p:sp>
          <p:nvSpPr>
            <p:cNvPr id="11" name="Round Same Side Corner Rectangle 48"/>
            <p:cNvSpPr/>
            <p:nvPr/>
          </p:nvSpPr>
          <p:spPr>
            <a:xfrm rot="5400000">
              <a:off x="931628" y="2761989"/>
              <a:ext cx="493605" cy="45583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3" name="TextBox 12"/>
            <p:cNvSpPr txBox="1"/>
            <p:nvPr/>
          </p:nvSpPr>
          <p:spPr>
            <a:xfrm>
              <a:off x="946634" y="2721906"/>
              <a:ext cx="468053" cy="523220"/>
            </a:xfrm>
            <a:prstGeom prst="rect">
              <a:avLst/>
            </a:prstGeom>
            <a:noFill/>
          </p:spPr>
          <p:txBody>
            <a:bodyPr wrap="square" rtlCol="0">
              <a:spAutoFit/>
            </a:bodyPr>
            <a:lstStyle/>
            <a:p>
              <a:pPr algn="ctr"/>
              <a:r>
                <a:rPr lang="en-US" altLang="zh-CN" sz="2800" dirty="0">
                  <a:solidFill>
                    <a:schemeClr val="bg1"/>
                  </a:solidFill>
                  <a:latin typeface="+mj-lt"/>
                </a:rPr>
                <a:t>2</a:t>
              </a:r>
              <a:endParaRPr lang="zh-CN" altLang="en-US" sz="2800" dirty="0">
                <a:solidFill>
                  <a:schemeClr val="bg1"/>
                </a:solidFill>
                <a:latin typeface="+mj-lt"/>
              </a:endParaRPr>
            </a:p>
          </p:txBody>
        </p:sp>
      </p:grpSp>
      <p:grpSp>
        <p:nvGrpSpPr>
          <p:cNvPr id="18" name="组合 17"/>
          <p:cNvGrpSpPr/>
          <p:nvPr/>
        </p:nvGrpSpPr>
        <p:grpSpPr>
          <a:xfrm>
            <a:off x="6207773" y="2009186"/>
            <a:ext cx="489746" cy="523220"/>
            <a:chOff x="922697" y="1749289"/>
            <a:chExt cx="489746" cy="523220"/>
          </a:xfrm>
        </p:grpSpPr>
        <p:sp>
          <p:nvSpPr>
            <p:cNvPr id="19"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0" name="TextBox 19"/>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3</a:t>
              </a:r>
              <a:endParaRPr lang="zh-CN" altLang="en-US" sz="2800" dirty="0">
                <a:solidFill>
                  <a:schemeClr val="bg1"/>
                </a:solidFill>
                <a:latin typeface="+mj-lt"/>
              </a:endParaRPr>
            </a:p>
          </p:txBody>
        </p:sp>
      </p:grpSp>
      <p:grpSp>
        <p:nvGrpSpPr>
          <p:cNvPr id="21" name="组合 20"/>
          <p:cNvGrpSpPr/>
          <p:nvPr/>
        </p:nvGrpSpPr>
        <p:grpSpPr>
          <a:xfrm>
            <a:off x="8882047" y="2007847"/>
            <a:ext cx="468053" cy="523220"/>
            <a:chOff x="946634" y="2721906"/>
            <a:chExt cx="468053" cy="523220"/>
          </a:xfrm>
        </p:grpSpPr>
        <p:sp>
          <p:nvSpPr>
            <p:cNvPr id="22" name="Round Same Side Corner Rectangle 48"/>
            <p:cNvSpPr/>
            <p:nvPr/>
          </p:nvSpPr>
          <p:spPr>
            <a:xfrm rot="5400000">
              <a:off x="931628" y="2761989"/>
              <a:ext cx="493605" cy="45583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3" name="TextBox 22"/>
            <p:cNvSpPr txBox="1"/>
            <p:nvPr/>
          </p:nvSpPr>
          <p:spPr>
            <a:xfrm>
              <a:off x="946634" y="2721906"/>
              <a:ext cx="468053" cy="523220"/>
            </a:xfrm>
            <a:prstGeom prst="rect">
              <a:avLst/>
            </a:prstGeom>
            <a:noFill/>
          </p:spPr>
          <p:txBody>
            <a:bodyPr wrap="square" rtlCol="0">
              <a:spAutoFit/>
            </a:bodyPr>
            <a:lstStyle/>
            <a:p>
              <a:pPr algn="ctr"/>
              <a:r>
                <a:rPr lang="en-US" altLang="zh-CN" sz="2800" dirty="0">
                  <a:solidFill>
                    <a:schemeClr val="bg1"/>
                  </a:solidFill>
                  <a:latin typeface="+mj-lt"/>
                </a:rPr>
                <a:t>4</a:t>
              </a:r>
              <a:endParaRPr lang="zh-CN" altLang="en-US" sz="2800" dirty="0">
                <a:solidFill>
                  <a:schemeClr val="bg1"/>
                </a:solidFill>
                <a:latin typeface="+mj-lt"/>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354" y="-26068"/>
            <a:ext cx="17716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760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微软雅黑" panose="020B050302020402020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charset="-122"/>
                <a:ea typeface="微软雅黑" panose="020B0503020204020204" charset="-122"/>
                <a:sym typeface="微软雅黑" panose="020B050302020402020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主图营销设计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bg2">
                    <a:lumMod val="50000"/>
                  </a:schemeClr>
                </a:solidFill>
                <a:cs typeface="Times New Roman" panose="02020603050405020304" pitchFamily="18" charset="0"/>
              </a:rPr>
              <a:t>5.1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981325"/>
            <a:ext cx="3884076" cy="450849"/>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直通车推广图营销设计</a:t>
            </a:r>
            <a:endParaRPr lang="zh-CN" altLang="en-US" dirty="0">
              <a:solidFill>
                <a:schemeClr val="bg1"/>
              </a:solidFill>
              <a:ea typeface="微软雅黑" panose="020B0503020204020204" pitchFamily="34" charset="-122"/>
            </a:endParaRPr>
          </a:p>
        </p:txBody>
      </p:sp>
      <p:sp>
        <p:nvSpPr>
          <p:cNvPr id="10" name="MH_Entry_3">
            <a:hlinkClick r:id="rId9" action="ppaction://hlinksldjump"/>
          </p:cNvPr>
          <p:cNvSpPr txBox="1"/>
          <p:nvPr>
            <p:custDataLst>
              <p:tags r:id="rId4"/>
            </p:custDataLst>
          </p:nvPr>
        </p:nvSpPr>
        <p:spPr>
          <a:xfrm>
            <a:off x="1090246" y="382506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智钻推广图营销设计</a:t>
            </a:r>
            <a:endParaRPr lang="zh-CN" altLang="en-US" dirty="0">
              <a:solidFill>
                <a:schemeClr val="bg1"/>
              </a:solidFill>
              <a:ea typeface="微软雅黑" panose="020B0503020204020204" pitchFamily="34" charset="-122"/>
            </a:endParaRPr>
          </a:p>
        </p:txBody>
      </p:sp>
      <p:sp>
        <p:nvSpPr>
          <p:cNvPr id="14" name="MH_Number_1">
            <a:hlinkClick r:id="" action="ppaction://noaction"/>
          </p:cNvPr>
          <p:cNvSpPr/>
          <p:nvPr>
            <p:custDataLst>
              <p:tags r:id="rId5"/>
            </p:custDataLst>
          </p:nvPr>
        </p:nvSpPr>
        <p:spPr>
          <a:xfrm>
            <a:off x="4973994" y="289093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accent1"/>
                </a:solidFill>
                <a:cs typeface="Times New Roman" panose="02020603050405020304" pitchFamily="18" charset="0"/>
              </a:rPr>
              <a:t>5.2</a:t>
            </a:r>
            <a:endParaRPr lang="zh-CN" altLang="en-US" dirty="0">
              <a:solidFill>
                <a:schemeClr val="accent1"/>
              </a:solidFill>
              <a:cs typeface="Times New Roman" panose="02020603050405020304" pitchFamily="18" charset="0"/>
            </a:endParaRPr>
          </a:p>
        </p:txBody>
      </p:sp>
      <p:sp>
        <p:nvSpPr>
          <p:cNvPr id="15" name="MH_Number_1">
            <a:hlinkClick r:id="" action="ppaction://noaction"/>
          </p:cNvPr>
          <p:cNvSpPr/>
          <p:nvPr>
            <p:custDataLst>
              <p:tags r:id="rId6"/>
            </p:custDataLst>
          </p:nvPr>
        </p:nvSpPr>
        <p:spPr>
          <a:xfrm>
            <a:off x="4973994" y="3753061"/>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5.3</a:t>
            </a:r>
            <a:endParaRPr lang="zh-CN" altLang="en-US" dirty="0">
              <a:solidFill>
                <a:schemeClr val="tx1">
                  <a:lumMod val="50000"/>
                  <a:lumOff val="50000"/>
                </a:schemeClr>
              </a:solidFill>
              <a:cs typeface="Times New Roman" panose="02020603050405020304" pitchFamily="18" charset="0"/>
            </a:endParaRPr>
          </a:p>
        </p:txBody>
      </p:sp>
      <p:pic>
        <p:nvPicPr>
          <p:cNvPr id="17" name="图片 16">
            <a:extLst>
              <a:ext uri="{FF2B5EF4-FFF2-40B4-BE49-F238E27FC236}">
                <a16:creationId xmlns:a16="http://schemas.microsoft.com/office/drawing/2014/main" id="{01D74D2C-CD83-4058-8615-28E5C38F1A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Tree>
    <p:extLst>
      <p:ext uri="{BB962C8B-B14F-4D97-AF65-F5344CB8AC3E}">
        <p14:creationId xmlns:p14="http://schemas.microsoft.com/office/powerpoint/2010/main" val="3172064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5.2.4  </a:t>
            </a:r>
            <a:r>
              <a:rPr lang="zh-CN" altLang="en-US" dirty="0"/>
              <a:t>直通车推广图制作</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70" y="2914650"/>
            <a:ext cx="2833688" cy="283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810" y="2914650"/>
            <a:ext cx="2858797" cy="283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0324" y="2914650"/>
            <a:ext cx="2819376" cy="283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5589" y="2869083"/>
            <a:ext cx="2882899" cy="287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17059" y="2694080"/>
            <a:ext cx="489746" cy="523220"/>
            <a:chOff x="922697" y="1749289"/>
            <a:chExt cx="489746" cy="523220"/>
          </a:xfrm>
        </p:grpSpPr>
        <p:sp>
          <p:nvSpPr>
            <p:cNvPr id="10"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2" name="TextBox 11"/>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5</a:t>
              </a:r>
              <a:endParaRPr lang="zh-CN" altLang="en-US" sz="2800" dirty="0">
                <a:solidFill>
                  <a:schemeClr val="bg1"/>
                </a:solidFill>
                <a:latin typeface="+mj-lt"/>
              </a:endParaRPr>
            </a:p>
          </p:txBody>
        </p:sp>
      </p:grpSp>
      <p:grpSp>
        <p:nvGrpSpPr>
          <p:cNvPr id="7" name="组合 6"/>
          <p:cNvGrpSpPr/>
          <p:nvPr/>
        </p:nvGrpSpPr>
        <p:grpSpPr>
          <a:xfrm>
            <a:off x="3079292" y="2659429"/>
            <a:ext cx="468053" cy="523220"/>
            <a:chOff x="946634" y="2721906"/>
            <a:chExt cx="468053" cy="523220"/>
          </a:xfrm>
        </p:grpSpPr>
        <p:sp>
          <p:nvSpPr>
            <p:cNvPr id="11" name="Round Same Side Corner Rectangle 48"/>
            <p:cNvSpPr/>
            <p:nvPr/>
          </p:nvSpPr>
          <p:spPr>
            <a:xfrm rot="5400000">
              <a:off x="931628" y="2761989"/>
              <a:ext cx="493605" cy="45583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3" name="TextBox 12"/>
            <p:cNvSpPr txBox="1"/>
            <p:nvPr/>
          </p:nvSpPr>
          <p:spPr>
            <a:xfrm>
              <a:off x="946634" y="2721906"/>
              <a:ext cx="468053" cy="523220"/>
            </a:xfrm>
            <a:prstGeom prst="rect">
              <a:avLst/>
            </a:prstGeom>
            <a:noFill/>
          </p:spPr>
          <p:txBody>
            <a:bodyPr wrap="square" rtlCol="0">
              <a:spAutoFit/>
            </a:bodyPr>
            <a:lstStyle/>
            <a:p>
              <a:pPr algn="ctr"/>
              <a:r>
                <a:rPr lang="en-US" altLang="zh-CN" sz="2800" dirty="0">
                  <a:solidFill>
                    <a:schemeClr val="bg1"/>
                  </a:solidFill>
                  <a:latin typeface="+mj-lt"/>
                </a:rPr>
                <a:t>6</a:t>
              </a:r>
              <a:endParaRPr lang="zh-CN" altLang="en-US" sz="2800" dirty="0">
                <a:solidFill>
                  <a:schemeClr val="bg1"/>
                </a:solidFill>
                <a:latin typeface="+mj-lt"/>
              </a:endParaRPr>
            </a:p>
          </p:txBody>
        </p:sp>
      </p:grpSp>
      <p:grpSp>
        <p:nvGrpSpPr>
          <p:cNvPr id="18" name="组合 17"/>
          <p:cNvGrpSpPr/>
          <p:nvPr/>
        </p:nvGrpSpPr>
        <p:grpSpPr>
          <a:xfrm>
            <a:off x="5989638" y="2654379"/>
            <a:ext cx="489746" cy="523220"/>
            <a:chOff x="922697" y="1749289"/>
            <a:chExt cx="489746" cy="523220"/>
          </a:xfrm>
        </p:grpSpPr>
        <p:sp>
          <p:nvSpPr>
            <p:cNvPr id="19"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0" name="TextBox 19"/>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7</a:t>
              </a:r>
              <a:endParaRPr lang="zh-CN" altLang="en-US" sz="2800" dirty="0">
                <a:solidFill>
                  <a:schemeClr val="bg1"/>
                </a:solidFill>
                <a:latin typeface="+mj-lt"/>
              </a:endParaRPr>
            </a:p>
          </p:txBody>
        </p:sp>
      </p:grpSp>
      <p:grpSp>
        <p:nvGrpSpPr>
          <p:cNvPr id="21" name="组合 20"/>
          <p:cNvGrpSpPr/>
          <p:nvPr/>
        </p:nvGrpSpPr>
        <p:grpSpPr>
          <a:xfrm>
            <a:off x="8911562" y="2653040"/>
            <a:ext cx="468053" cy="523220"/>
            <a:chOff x="946634" y="2721906"/>
            <a:chExt cx="468053" cy="523220"/>
          </a:xfrm>
        </p:grpSpPr>
        <p:sp>
          <p:nvSpPr>
            <p:cNvPr id="22" name="Round Same Side Corner Rectangle 48"/>
            <p:cNvSpPr/>
            <p:nvPr/>
          </p:nvSpPr>
          <p:spPr>
            <a:xfrm rot="5400000">
              <a:off x="931628" y="2761989"/>
              <a:ext cx="493605" cy="45583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3" name="TextBox 22"/>
            <p:cNvSpPr txBox="1"/>
            <p:nvPr/>
          </p:nvSpPr>
          <p:spPr>
            <a:xfrm>
              <a:off x="946634" y="2721906"/>
              <a:ext cx="468053" cy="523220"/>
            </a:xfrm>
            <a:prstGeom prst="rect">
              <a:avLst/>
            </a:prstGeom>
            <a:noFill/>
          </p:spPr>
          <p:txBody>
            <a:bodyPr wrap="square" rtlCol="0">
              <a:spAutoFit/>
            </a:bodyPr>
            <a:lstStyle/>
            <a:p>
              <a:pPr algn="ctr"/>
              <a:r>
                <a:rPr lang="en-US" altLang="zh-CN" sz="2800" dirty="0">
                  <a:solidFill>
                    <a:schemeClr val="bg1"/>
                  </a:solidFill>
                  <a:latin typeface="+mj-lt"/>
                </a:rPr>
                <a:t>8</a:t>
              </a:r>
              <a:endParaRPr lang="zh-CN" altLang="en-US" sz="2800" dirty="0">
                <a:solidFill>
                  <a:schemeClr val="bg1"/>
                </a:solidFill>
                <a:latin typeface="+mj-lt"/>
              </a:endParaRPr>
            </a:p>
          </p:txBody>
        </p:sp>
      </p:grpSp>
    </p:spTree>
    <p:extLst>
      <p:ext uri="{BB962C8B-B14F-4D97-AF65-F5344CB8AC3E}">
        <p14:creationId xmlns:p14="http://schemas.microsoft.com/office/powerpoint/2010/main" val="58841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5.2.4  </a:t>
            </a:r>
            <a:r>
              <a:rPr lang="zh-CN" altLang="en-US" dirty="0"/>
              <a:t>直通车推广图制作</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7" y="2200274"/>
            <a:ext cx="7305281" cy="349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878149" y="1986692"/>
            <a:ext cx="489746" cy="523220"/>
            <a:chOff x="922697" y="1749289"/>
            <a:chExt cx="489746" cy="523220"/>
          </a:xfrm>
        </p:grpSpPr>
        <p:sp>
          <p:nvSpPr>
            <p:cNvPr id="10"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2" name="TextBox 11"/>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9</a:t>
              </a:r>
              <a:endParaRPr lang="zh-CN" altLang="en-US" sz="2800" dirty="0">
                <a:solidFill>
                  <a:schemeClr val="bg1"/>
                </a:solidFill>
                <a:latin typeface="+mj-lt"/>
              </a:endParaRPr>
            </a:p>
          </p:txBody>
        </p:sp>
      </p:grpSp>
      <p:grpSp>
        <p:nvGrpSpPr>
          <p:cNvPr id="7" name="组合 6"/>
          <p:cNvGrpSpPr/>
          <p:nvPr/>
        </p:nvGrpSpPr>
        <p:grpSpPr>
          <a:xfrm>
            <a:off x="4517827" y="2200274"/>
            <a:ext cx="642846" cy="523220"/>
            <a:chOff x="905762" y="2801589"/>
            <a:chExt cx="459713" cy="374166"/>
          </a:xfrm>
        </p:grpSpPr>
        <p:sp>
          <p:nvSpPr>
            <p:cNvPr id="11" name="Round Same Side Corner Rectangle 48"/>
            <p:cNvSpPr/>
            <p:nvPr/>
          </p:nvSpPr>
          <p:spPr>
            <a:xfrm rot="5400000">
              <a:off x="963920" y="2788183"/>
              <a:ext cx="358134" cy="384946"/>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3" name="TextBox 12"/>
            <p:cNvSpPr txBox="1"/>
            <p:nvPr/>
          </p:nvSpPr>
          <p:spPr>
            <a:xfrm>
              <a:off x="905762" y="2801589"/>
              <a:ext cx="459713" cy="374166"/>
            </a:xfrm>
            <a:prstGeom prst="rect">
              <a:avLst/>
            </a:prstGeom>
            <a:noFill/>
          </p:spPr>
          <p:txBody>
            <a:bodyPr wrap="square" rtlCol="0">
              <a:spAutoFit/>
            </a:bodyPr>
            <a:lstStyle/>
            <a:p>
              <a:pPr algn="ctr"/>
              <a:r>
                <a:rPr lang="en-US" altLang="zh-CN" sz="2800" dirty="0">
                  <a:solidFill>
                    <a:schemeClr val="bg1"/>
                  </a:solidFill>
                  <a:latin typeface="+mj-lt"/>
                </a:rPr>
                <a:t>10</a:t>
              </a:r>
              <a:endParaRPr lang="zh-CN" altLang="en-US" sz="2800" dirty="0">
                <a:solidFill>
                  <a:schemeClr val="bg1"/>
                </a:solidFill>
                <a:latin typeface="+mj-lt"/>
              </a:endParaRPr>
            </a:p>
          </p:txBody>
        </p:sp>
      </p:grpSp>
    </p:spTree>
    <p:extLst>
      <p:ext uri="{BB962C8B-B14F-4D97-AF65-F5344CB8AC3E}">
        <p14:creationId xmlns:p14="http://schemas.microsoft.com/office/powerpoint/2010/main" val="142864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5.2.5  </a:t>
            </a:r>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637845677"/>
              </p:ext>
            </p:extLst>
          </p:nvPr>
        </p:nvGraphicFramePr>
        <p:xfrm>
          <a:off x="1204071" y="2943474"/>
          <a:ext cx="10378329" cy="2658523"/>
        </p:xfrm>
        <a:graphic>
          <a:graphicData uri="http://schemas.openxmlformats.org/drawingml/2006/table">
            <a:tbl>
              <a:tblPr firstRow="1" bandRow="1">
                <a:tableStyleId>{5C22544A-7EE6-4342-B048-85BDC9FD1C3A}</a:tableStyleId>
              </a:tblPr>
              <a:tblGrid>
                <a:gridCol w="834279">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gridCol w="4791075">
                  <a:extLst>
                    <a:ext uri="{9D8B030D-6E8A-4147-A177-3AD203B41FA5}">
                      <a16:colId xmlns:a16="http://schemas.microsoft.com/office/drawing/2014/main" val="20002"/>
                    </a:ext>
                  </a:extLst>
                </a:gridCol>
              </a:tblGrid>
              <a:tr h="590149">
                <a:tc>
                  <a:txBody>
                    <a:bodyPr/>
                    <a:lstStyle/>
                    <a:p>
                      <a:pPr algn="ctr">
                        <a:lnSpc>
                          <a:spcPct val="130000"/>
                        </a:lnSpc>
                      </a:pPr>
                      <a:r>
                        <a:rPr lang="zh-CN" altLang="en-US" sz="2000" b="0" dirty="0"/>
                        <a:t>序号</a:t>
                      </a:r>
                    </a:p>
                  </a:txBody>
                  <a:tcPr anchor="ctr"/>
                </a:tc>
                <a:tc>
                  <a:txBody>
                    <a:bodyPr/>
                    <a:lstStyle/>
                    <a:p>
                      <a:pPr algn="ctr">
                        <a:lnSpc>
                          <a:spcPct val="130000"/>
                        </a:lnSpc>
                      </a:pPr>
                      <a:r>
                        <a:rPr lang="zh-CN" altLang="en-US" sz="2000" b="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extLst>
                  <a:ext uri="{0D108BD9-81ED-4DB2-BD59-A6C34878D82A}">
                    <a16:rowId xmlns:a16="http://schemas.microsoft.com/office/drawing/2014/main" val="10000"/>
                  </a:ext>
                </a:extLst>
              </a:tr>
              <a:tr h="1133627">
                <a:tc>
                  <a:txBody>
                    <a:bodyPr/>
                    <a:lstStyle/>
                    <a:p>
                      <a:pPr algn="l">
                        <a:lnSpc>
                          <a:spcPct val="130000"/>
                        </a:lnSpc>
                      </a:pPr>
                      <a:r>
                        <a:rPr lang="en-US" altLang="zh-CN" sz="2000"/>
                        <a:t>1</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制作“香水”直通车推广图，要求体现</a:t>
                      </a:r>
                    </a:p>
                    <a:p>
                      <a:r>
                        <a:rPr lang="zh-CN" altLang="en-US" sz="2000" b="0" i="0" u="none" strike="noStrike" kern="1200" baseline="0" dirty="0">
                          <a:solidFill>
                            <a:schemeClr val="dk1"/>
                          </a:solidFill>
                          <a:latin typeface="+mn-lt"/>
                          <a:ea typeface="+mn-ea"/>
                          <a:cs typeface="+mn-cs"/>
                        </a:rPr>
                        <a:t>香水的通透，并将“闻香识女人”的感</a:t>
                      </a:r>
                    </a:p>
                    <a:p>
                      <a:r>
                        <a:rPr lang="zh-CN" altLang="en-US" sz="2000" b="0" i="0" u="none" strike="noStrike" kern="1200" baseline="0" dirty="0">
                          <a:solidFill>
                            <a:schemeClr val="dk1"/>
                          </a:solidFill>
                          <a:latin typeface="+mn-lt"/>
                          <a:ea typeface="+mn-ea"/>
                          <a:cs typeface="+mn-cs"/>
                        </a:rPr>
                        <a:t>官体现出来	</a:t>
                      </a:r>
                    </a:p>
                  </a:txBody>
                  <a:tcPr anchor="ctr"/>
                </a:tc>
                <a:tc>
                  <a:txBody>
                    <a:bodyPr/>
                    <a:lstStyle/>
                    <a:p>
                      <a:r>
                        <a:rPr lang="zh-CN" altLang="en-US" sz="2000" b="0" i="0" u="none" strike="noStrike" kern="1200" baseline="0" dirty="0">
                          <a:solidFill>
                            <a:schemeClr val="dk1"/>
                          </a:solidFill>
                          <a:latin typeface="+mn-lt"/>
                          <a:ea typeface="+mn-ea"/>
                          <a:cs typeface="+mn-cs"/>
                        </a:rPr>
                        <a:t>掌握香水直通车推广图的制作方法	</a:t>
                      </a:r>
                    </a:p>
                  </a:txBody>
                  <a:tcPr anchor="ctr"/>
                </a:tc>
                <a:extLst>
                  <a:ext uri="{0D108BD9-81ED-4DB2-BD59-A6C34878D82A}">
                    <a16:rowId xmlns:a16="http://schemas.microsoft.com/office/drawing/2014/main" val="10001"/>
                  </a:ext>
                </a:extLst>
              </a:tr>
              <a:tr h="934747">
                <a:tc>
                  <a:txBody>
                    <a:bodyPr/>
                    <a:lstStyle/>
                    <a:p>
                      <a:pPr algn="l">
                        <a:lnSpc>
                          <a:spcPct val="130000"/>
                        </a:lnSpc>
                      </a:pPr>
                      <a:r>
                        <a:rPr lang="en-US" altLang="zh-CN" sz="2000"/>
                        <a:t>2</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制作“键盘”直通车推广图，要求体现</a:t>
                      </a:r>
                    </a:p>
                    <a:p>
                      <a:r>
                        <a:rPr lang="zh-CN" altLang="en-US" sz="2000" b="0" i="0" u="none" strike="noStrike" kern="1200" baseline="0" dirty="0">
                          <a:solidFill>
                            <a:schemeClr val="dk1"/>
                          </a:solidFill>
                          <a:latin typeface="+mn-lt"/>
                          <a:ea typeface="+mn-ea"/>
                          <a:cs typeface="+mn-cs"/>
                        </a:rPr>
                        <a:t>键盘的灵敏度	</a:t>
                      </a:r>
                    </a:p>
                  </a:txBody>
                  <a:tcPr anchor="ctr"/>
                </a:tc>
                <a:tc>
                  <a:txBody>
                    <a:bodyPr/>
                    <a:lstStyle/>
                    <a:p>
                      <a:r>
                        <a:rPr lang="zh-CN" altLang="en-US" sz="2000" b="0" i="0" u="none" strike="noStrike" kern="1200" baseline="0" dirty="0">
                          <a:solidFill>
                            <a:schemeClr val="dk1"/>
                          </a:solidFill>
                          <a:latin typeface="+mn-lt"/>
                          <a:ea typeface="+mn-ea"/>
                          <a:cs typeface="+mn-cs"/>
                        </a:rPr>
                        <a:t>掌握键盘直通车图的制作方法	</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809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5.2.5  </a:t>
            </a:r>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2157739247"/>
              </p:ext>
            </p:extLst>
          </p:nvPr>
        </p:nvGraphicFramePr>
        <p:xfrm>
          <a:off x="1182117" y="3179695"/>
          <a:ext cx="9942300" cy="2265057"/>
        </p:xfrm>
        <a:graphic>
          <a:graphicData uri="http://schemas.openxmlformats.org/drawingml/2006/table">
            <a:tbl>
              <a:tblPr firstRow="1" bandRow="1">
                <a:tableStyleId>{5C22544A-7EE6-4342-B048-85BDC9FD1C3A}</a:tableStyleId>
              </a:tblPr>
              <a:tblGrid>
                <a:gridCol w="1063372">
                  <a:extLst>
                    <a:ext uri="{9D8B030D-6E8A-4147-A177-3AD203B41FA5}">
                      <a16:colId xmlns:a16="http://schemas.microsoft.com/office/drawing/2014/main" val="20000"/>
                    </a:ext>
                  </a:extLst>
                </a:gridCol>
                <a:gridCol w="4745620">
                  <a:extLst>
                    <a:ext uri="{9D8B030D-6E8A-4147-A177-3AD203B41FA5}">
                      <a16:colId xmlns:a16="http://schemas.microsoft.com/office/drawing/2014/main" val="20001"/>
                    </a:ext>
                  </a:extLst>
                </a:gridCol>
                <a:gridCol w="2326511">
                  <a:extLst>
                    <a:ext uri="{9D8B030D-6E8A-4147-A177-3AD203B41FA5}">
                      <a16:colId xmlns:a16="http://schemas.microsoft.com/office/drawing/2014/main" val="20002"/>
                    </a:ext>
                  </a:extLst>
                </a:gridCol>
                <a:gridCol w="1806797">
                  <a:extLst>
                    <a:ext uri="{9D8B030D-6E8A-4147-A177-3AD203B41FA5}">
                      <a16:colId xmlns:a16="http://schemas.microsoft.com/office/drawing/2014/main" val="20003"/>
                    </a:ext>
                  </a:extLst>
                </a:gridCol>
              </a:tblGrid>
              <a:tr h="698037">
                <a:tc>
                  <a:txBody>
                    <a:bodyPr/>
                    <a:lstStyle/>
                    <a:p>
                      <a:pPr algn="ctr">
                        <a:lnSpc>
                          <a:spcPct val="130000"/>
                        </a:lnSpc>
                      </a:pPr>
                      <a:r>
                        <a:rPr lang="zh-CN" altLang="en-US" sz="2400" b="0" dirty="0"/>
                        <a:t>序号</a:t>
                      </a:r>
                    </a:p>
                  </a:txBody>
                  <a:tcPr anchor="ctr">
                    <a:solidFill>
                      <a:srgbClr val="912D09"/>
                    </a:solidFill>
                  </a:tcPr>
                </a:tc>
                <a:tc>
                  <a:txBody>
                    <a:bodyPr/>
                    <a:lstStyle/>
                    <a:p>
                      <a:pPr algn="ctr">
                        <a:lnSpc>
                          <a:spcPct val="130000"/>
                        </a:lnSpc>
                      </a:pPr>
                      <a:r>
                        <a:rPr lang="zh-CN" altLang="en-US" sz="2400" b="0" dirty="0"/>
                        <a:t>任务描述</a:t>
                      </a:r>
                    </a:p>
                  </a:txBody>
                  <a:tcPr anchor="ctr">
                    <a:solidFill>
                      <a:srgbClr val="912D09"/>
                    </a:solidFill>
                  </a:tcPr>
                </a:tc>
                <a:tc>
                  <a:txBody>
                    <a:bodyPr/>
                    <a:lstStyle/>
                    <a:p>
                      <a:pPr algn="ctr">
                        <a:lnSpc>
                          <a:spcPct val="130000"/>
                        </a:lnSpc>
                      </a:pPr>
                      <a:r>
                        <a:rPr lang="zh-CN" altLang="en-US" sz="2400" b="0" dirty="0"/>
                        <a:t>分值（</a:t>
                      </a:r>
                      <a:r>
                        <a:rPr lang="en-US" altLang="zh-CN" sz="2400" b="0" dirty="0"/>
                        <a:t>100</a:t>
                      </a:r>
                      <a:r>
                        <a:rPr lang="zh-CN" altLang="en-US" sz="2400" b="0" dirty="0"/>
                        <a:t>分）</a:t>
                      </a:r>
                    </a:p>
                  </a:txBody>
                  <a:tcPr anchor="ctr">
                    <a:solidFill>
                      <a:srgbClr val="912D09"/>
                    </a:solidFill>
                  </a:tcPr>
                </a:tc>
                <a:tc>
                  <a:txBody>
                    <a:bodyPr/>
                    <a:lstStyle/>
                    <a:p>
                      <a:pPr algn="ctr">
                        <a:lnSpc>
                          <a:spcPct val="130000"/>
                        </a:lnSpc>
                      </a:pPr>
                      <a:r>
                        <a:rPr lang="zh-CN" altLang="en-US" sz="2400" b="0" dirty="0"/>
                        <a:t>说明</a:t>
                      </a:r>
                    </a:p>
                  </a:txBody>
                  <a:tcPr anchor="ctr">
                    <a:solidFill>
                      <a:srgbClr val="912D09"/>
                    </a:solidFill>
                  </a:tcPr>
                </a:tc>
                <a:extLst>
                  <a:ext uri="{0D108BD9-81ED-4DB2-BD59-A6C34878D82A}">
                    <a16:rowId xmlns:a16="http://schemas.microsoft.com/office/drawing/2014/main" val="10000"/>
                  </a:ext>
                </a:extLst>
              </a:tr>
              <a:tr h="591660">
                <a:tc>
                  <a:txBody>
                    <a:bodyPr/>
                    <a:lstStyle/>
                    <a:p>
                      <a:pPr algn="l">
                        <a:lnSpc>
                          <a:spcPct val="130000"/>
                        </a:lnSpc>
                      </a:pPr>
                      <a:r>
                        <a:rPr lang="en-US" altLang="zh-CN" sz="2000" dirty="0">
                          <a:latin typeface="+mj-lt"/>
                        </a:rPr>
                        <a:t>1</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简述直通车投放的策略</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1"/>
                  </a:ext>
                </a:extLst>
              </a:tr>
              <a:tr h="384304">
                <a:tc>
                  <a:txBody>
                    <a:bodyPr/>
                    <a:lstStyle/>
                    <a:p>
                      <a:pPr algn="l">
                        <a:lnSpc>
                          <a:spcPct val="130000"/>
                        </a:lnSpc>
                      </a:pPr>
                      <a:r>
                        <a:rPr lang="en-US" altLang="zh-CN" sz="2000" dirty="0">
                          <a:latin typeface="+mj-lt"/>
                        </a:rPr>
                        <a:t>2</a:t>
                      </a:r>
                      <a:endParaRPr lang="zh-CN" altLang="en-US" sz="2000" dirty="0">
                        <a:latin typeface="+mj-lt"/>
                      </a:endParaRPr>
                    </a:p>
                  </a:txBody>
                  <a:tcPr anchor="ctr">
                    <a:solidFill>
                      <a:srgbClr val="FEECE6"/>
                    </a:solidFill>
                  </a:tcPr>
                </a:tc>
                <a:tc>
                  <a:txBody>
                    <a:bodyPr/>
                    <a:lstStyle/>
                    <a:p>
                      <a:pPr algn="l">
                        <a:lnSpc>
                          <a:spcPct val="130000"/>
                        </a:lnSpc>
                      </a:pPr>
                      <a:r>
                        <a:rPr lang="zh-CN" altLang="en-US" sz="2000" dirty="0"/>
                        <a:t>列举直通车推广图的展现位置</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extLst>
                  <a:ext uri="{0D108BD9-81ED-4DB2-BD59-A6C34878D82A}">
                    <a16:rowId xmlns:a16="http://schemas.microsoft.com/office/drawing/2014/main" val="10002"/>
                  </a:ext>
                </a:extLst>
              </a:tr>
              <a:tr h="384304">
                <a:tc>
                  <a:txBody>
                    <a:bodyPr/>
                    <a:lstStyle/>
                    <a:p>
                      <a:pPr algn="l">
                        <a:lnSpc>
                          <a:spcPct val="130000"/>
                        </a:lnSpc>
                      </a:pPr>
                      <a:r>
                        <a:rPr lang="en-US" altLang="zh-CN" sz="2000" dirty="0">
                          <a:latin typeface="+mj-lt"/>
                        </a:rPr>
                        <a:t>3</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简述直通车推广图的设计要点</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8963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179169" y="742533"/>
            <a:ext cx="3009364" cy="522982"/>
          </a:xfrm>
          <a:prstGeom prst="rect">
            <a:avLst/>
          </a:prstGeom>
          <a:solidFill>
            <a:schemeClr val="accent1"/>
          </a:solidFill>
          <a:ln w="9525">
            <a:noFill/>
          </a:ln>
        </p:spPr>
        <p:txBody>
          <a:bodyPr wrap="square" lIns="91396" tIns="45699" rIns="91396" bIns="45699" rtlCol="0" anchor="t">
            <a:spAutoFit/>
          </a:bodyPr>
          <a:lstStyle/>
          <a:p>
            <a:pPr lvl="0" algn="ct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 name="矩形 1"/>
          <p:cNvSpPr/>
          <p:nvPr/>
        </p:nvSpPr>
        <p:spPr>
          <a:xfrm>
            <a:off x="907764" y="2043113"/>
            <a:ext cx="5769697" cy="2733056"/>
          </a:xfrm>
          <a:prstGeom prst="rect">
            <a:avLst/>
          </a:prstGeom>
        </p:spPr>
        <p:txBody>
          <a:bodyPr wrap="square">
            <a:spAutoFit/>
          </a:bodyPr>
          <a:lstStyle/>
          <a:p>
            <a:pPr indent="631825">
              <a:lnSpc>
                <a:spcPct val="130000"/>
              </a:lnSpc>
              <a:spcBef>
                <a:spcPts val="600"/>
              </a:spcBef>
            </a:pPr>
            <a:r>
              <a:rPr lang="zh-CN" altLang="en-US" sz="2200" dirty="0"/>
              <a:t>（</a:t>
            </a:r>
            <a:r>
              <a:rPr lang="en-US" altLang="zh-CN" sz="2200" dirty="0"/>
              <a:t>1</a:t>
            </a:r>
            <a:r>
              <a:rPr lang="zh-CN" altLang="en-US" sz="2200" dirty="0"/>
              <a:t>）制作一个以“促销活动”为主的直通车推广图（配套资源</a:t>
            </a:r>
            <a:r>
              <a:rPr lang="en-US" altLang="zh-CN" sz="2200" dirty="0"/>
              <a:t>:\</a:t>
            </a:r>
            <a:r>
              <a:rPr lang="zh-CN" altLang="en-US" sz="2200" dirty="0"/>
              <a:t>素材文件</a:t>
            </a:r>
            <a:r>
              <a:rPr lang="en-US" altLang="zh-CN" sz="2200" dirty="0"/>
              <a:t>\</a:t>
            </a:r>
            <a:r>
              <a:rPr lang="zh-CN" altLang="en-US" sz="2200" dirty="0"/>
              <a:t>项目五</a:t>
            </a:r>
            <a:r>
              <a:rPr lang="en-US" altLang="zh-CN" sz="2200" dirty="0"/>
              <a:t>\</a:t>
            </a:r>
            <a:r>
              <a:rPr lang="zh-CN" altLang="en-US" sz="2200" dirty="0"/>
              <a:t>音箱直通车素材</a:t>
            </a:r>
            <a:r>
              <a:rPr lang="en-US" altLang="zh-CN" sz="2200" dirty="0"/>
              <a:t>\</a:t>
            </a:r>
            <a:r>
              <a:rPr lang="zh-CN" altLang="en-US" sz="2200" dirty="0"/>
              <a:t>），注重对促销信息的描述，要在图片中尽量表现促销的吸引力、体现促销的主题、促销活动的时间等信息（配套资源</a:t>
            </a:r>
            <a:r>
              <a:rPr lang="en-US" altLang="zh-CN" sz="2200" dirty="0"/>
              <a:t>:\</a:t>
            </a:r>
            <a:r>
              <a:rPr lang="zh-CN" altLang="en-US" sz="2200" dirty="0"/>
              <a:t>效果文件</a:t>
            </a:r>
            <a:r>
              <a:rPr lang="en-US" altLang="zh-CN" sz="2200" dirty="0"/>
              <a:t>\</a:t>
            </a:r>
            <a:r>
              <a:rPr lang="zh-CN" altLang="en-US" sz="2200" dirty="0"/>
              <a:t>项目五</a:t>
            </a:r>
            <a:r>
              <a:rPr lang="en-US" altLang="zh-CN" sz="2200" dirty="0"/>
              <a:t>\</a:t>
            </a:r>
            <a:r>
              <a:rPr lang="zh-CN" altLang="en-US" sz="2200" dirty="0"/>
              <a:t>音箱直通车</a:t>
            </a:r>
            <a:r>
              <a:rPr lang="en-US" altLang="zh-CN" sz="2200" dirty="0"/>
              <a:t>.</a:t>
            </a:r>
            <a:r>
              <a:rPr lang="en-US" altLang="zh-CN" sz="2200" dirty="0" err="1"/>
              <a:t>psd</a:t>
            </a:r>
            <a:r>
              <a:rPr lang="zh-CN" altLang="en-US" sz="2200" dirty="0"/>
              <a:t>）。</a:t>
            </a:r>
          </a:p>
        </p:txBody>
      </p:sp>
      <p:sp>
        <p:nvSpPr>
          <p:cNvPr id="3" name="矩形 2"/>
          <p:cNvSpPr/>
          <p:nvPr/>
        </p:nvSpPr>
        <p:spPr>
          <a:xfrm>
            <a:off x="6985237" y="803850"/>
            <a:ext cx="1723549" cy="461665"/>
          </a:xfrm>
          <a:prstGeom prst="rect">
            <a:avLst/>
          </a:prstGeom>
        </p:spPr>
        <p:txBody>
          <a:bodyPr wrap="none">
            <a:spAutoFit/>
          </a:bodyPr>
          <a:lstStyle/>
          <a:p>
            <a:pPr lvl="0" algn="ctr"/>
            <a:r>
              <a:rPr lang="zh-CN" altLang="en-US" b="1" dirty="0">
                <a:solidFill>
                  <a:srgbClr val="3A98BC"/>
                </a:solidFill>
                <a:latin typeface="微软雅黑" panose="020B0503020204020204" charset="-122"/>
                <a:ea typeface="微软雅黑" panose="020B0503020204020204" charset="-122"/>
                <a:sym typeface="微软雅黑" panose="020B0503020204020204" charset="-122"/>
              </a:rPr>
              <a:t>实战与提升</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4" y="2043113"/>
            <a:ext cx="38481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594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71" y="3620998"/>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682"/>
            <a:ext cx="4635189" cy="520484"/>
            <a:chOff x="5903270" y="4289682"/>
            <a:chExt cx="4635189" cy="520484"/>
          </a:xfrm>
        </p:grpSpPr>
        <p:sp>
          <p:nvSpPr>
            <p:cNvPr id="7" name="TextBox 4">
              <a:extLst>
                <a:ext uri="{FF2B5EF4-FFF2-40B4-BE49-F238E27FC236}">
                  <a16:creationId xmlns:a16="http://schemas.microsoft.com/office/drawing/2014/main" id="{5BFEA857-588B-43DA-A19C-D12447C6DB12}"/>
                </a:ext>
              </a:extLst>
            </p:cNvPr>
            <p:cNvSpPr txBox="1"/>
            <p:nvPr/>
          </p:nvSpPr>
          <p:spPr>
            <a:xfrm>
              <a:off x="5903270" y="4289682"/>
              <a:ext cx="4635189" cy="520484"/>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p>
        </p:txBody>
      </p:sp>
      <p:sp>
        <p:nvSpPr>
          <p:cNvPr id="5" name="矩形 4"/>
          <p:cNvSpPr/>
          <p:nvPr/>
        </p:nvSpPr>
        <p:spPr>
          <a:xfrm>
            <a:off x="1777578" y="2219866"/>
            <a:ext cx="7721264" cy="2554545"/>
          </a:xfrm>
          <a:prstGeom prst="rect">
            <a:avLst/>
          </a:prstGeom>
          <a:ln>
            <a:solidFill>
              <a:schemeClr val="accent1"/>
            </a:solidFill>
          </a:ln>
        </p:spPr>
        <p:txBody>
          <a:bodyPr wrap="square">
            <a:spAutoFit/>
          </a:bodyPr>
          <a:lstStyle/>
          <a:p>
            <a:r>
              <a:rPr lang="zh-CN" altLang="zh-CN" dirty="0"/>
              <a:t>教学重点</a:t>
            </a:r>
            <a:endParaRPr lang="en-US" altLang="zh-CN" dirty="0"/>
          </a:p>
          <a:p>
            <a:endParaRPr lang="en-US" altLang="zh-CN" dirty="0"/>
          </a:p>
          <a:p>
            <a:pPr marL="952393" lvl="1" indent="-342900">
              <a:buFont typeface="Wingdings" panose="05000000000000000000" pitchFamily="2" charset="2"/>
              <a:buChar char="Ø"/>
            </a:pPr>
            <a:r>
              <a:rPr lang="zh-CN" altLang="zh-CN" sz="2000" dirty="0"/>
              <a:t>直通车推广图营销设计</a:t>
            </a:r>
            <a:endParaRPr lang="en-US" altLang="zh-CN" sz="2000" dirty="0"/>
          </a:p>
          <a:p>
            <a:pPr marL="952393" lvl="1" indent="-342900">
              <a:buFont typeface="Wingdings" panose="05000000000000000000" pitchFamily="2" charset="2"/>
              <a:buChar char="Ø"/>
            </a:pPr>
            <a:endParaRPr lang="en-US" altLang="zh-CN" sz="2000" dirty="0"/>
          </a:p>
          <a:p>
            <a:pPr marL="0" lvl="1"/>
            <a:r>
              <a:rPr lang="zh-CN" altLang="zh-CN" dirty="0"/>
              <a:t>教学难点</a:t>
            </a:r>
            <a:endParaRPr lang="en-US" altLang="zh-CN" dirty="0"/>
          </a:p>
          <a:p>
            <a:endParaRPr lang="en-US" altLang="zh-CN" dirty="0"/>
          </a:p>
          <a:p>
            <a:pPr marL="952393" lvl="1" indent="-342900">
              <a:buFont typeface="Wingdings" panose="05000000000000000000" pitchFamily="2" charset="2"/>
              <a:buChar char="Ø"/>
            </a:pPr>
            <a:r>
              <a:rPr lang="zh-CN" altLang="zh-CN" sz="2000" dirty="0"/>
              <a:t>如何让直通车推广图更具有影响力</a:t>
            </a:r>
            <a:endParaRPr lang="zh-CN" altLang="en-US" sz="2000" dirty="0"/>
          </a:p>
        </p:txBody>
      </p:sp>
    </p:spTree>
    <p:extLst>
      <p:ext uri="{BB962C8B-B14F-4D97-AF65-F5344CB8AC3E}">
        <p14:creationId xmlns:p14="http://schemas.microsoft.com/office/powerpoint/2010/main" val="27854568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883355" y="2861772"/>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通车是阿里妈妈旗下的一个营销平台，是淘宝的一种付费推广方式，卖家通过设置关键词来推广商品，淘宝根据用户搜索的关键词在直通车展示位展示相关商品，客户点击商品产生流量。客户单击展示位的商品进入详情页或店铺后，将产生一次流量，当客户通过该次点击继续查看店铺其他商品时，即可产生多次跳转流量，从而形成以点带面的关联效应。卖家可以根据实际需要，按时间和地域来控制推广费用，精准定位目标消费群体，降低推广成本，提高店铺的整体曝光度和流量，最终达成营销的目的。</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7515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5.2.1  </a:t>
            </a:r>
            <a:r>
              <a:rPr lang="zh-CN" altLang="en-US" dirty="0"/>
              <a:t>直通车投放的策略</a:t>
            </a:r>
          </a:p>
        </p:txBody>
      </p:sp>
      <p:sp>
        <p:nvSpPr>
          <p:cNvPr id="3" name="内容占位符 2"/>
          <p:cNvSpPr>
            <a:spLocks noGrp="1"/>
          </p:cNvSpPr>
          <p:nvPr>
            <p:ph idx="1"/>
          </p:nvPr>
        </p:nvSpPr>
        <p:spPr>
          <a:xfrm>
            <a:off x="801156" y="2233962"/>
            <a:ext cx="10733619" cy="2757138"/>
          </a:xfrm>
        </p:spPr>
        <p:txBody>
          <a:bodyPr>
            <a:normAutofit/>
          </a:bodyPr>
          <a:lstStyle/>
          <a:p>
            <a:r>
              <a:rPr lang="zh-CN" altLang="en-US" dirty="0"/>
              <a:t>不同时期，直通车投放的策略有所不同，在直通车开通的</a:t>
            </a:r>
            <a:r>
              <a:rPr lang="zh-CN" altLang="en-US" dirty="0">
                <a:solidFill>
                  <a:srgbClr val="FF0000"/>
                </a:solidFill>
              </a:rPr>
              <a:t>前期</a:t>
            </a:r>
            <a:r>
              <a:rPr lang="zh-CN" altLang="en-US" dirty="0"/>
              <a:t>，最主要的目的是提高点击率，提高质量得分，使得排名靠前和降低推广费用，因此要求直通车推广图要创意十足、视觉冲击力要强，能够吸引人点击；而直通车开通的</a:t>
            </a:r>
            <a:r>
              <a:rPr lang="zh-CN" altLang="en-US" dirty="0">
                <a:solidFill>
                  <a:srgbClr val="FF0000"/>
                </a:solidFill>
              </a:rPr>
              <a:t>后期</a:t>
            </a:r>
            <a:r>
              <a:rPr lang="zh-CN" altLang="en-US" dirty="0"/>
              <a:t>，最主要的目的是精准引流，即直通车推广图不仅仅是让人点击，引进流量，还要能促进订单的达成，提高流量的转化率，此时直通车图片要求目标消费者定位要明确，且图片与详情页的描述要与真实的商品匹配度高。</a:t>
            </a:r>
          </a:p>
        </p:txBody>
      </p:sp>
      <p:sp>
        <p:nvSpPr>
          <p:cNvPr id="5" name="矩形 4"/>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7621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4157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5.2.1  </a:t>
            </a:r>
            <a:r>
              <a:rPr lang="zh-CN" altLang="en-US" dirty="0"/>
              <a:t>直通车投放的策略</a:t>
            </a:r>
          </a:p>
        </p:txBody>
      </p:sp>
      <p:sp>
        <p:nvSpPr>
          <p:cNvPr id="3" name="内容占位符 2"/>
          <p:cNvSpPr>
            <a:spLocks noGrp="1"/>
          </p:cNvSpPr>
          <p:nvPr>
            <p:ph idx="1"/>
          </p:nvPr>
        </p:nvSpPr>
        <p:spPr>
          <a:xfrm>
            <a:off x="801156" y="2233962"/>
            <a:ext cx="10733619" cy="2757138"/>
          </a:xfrm>
        </p:spPr>
        <p:txBody>
          <a:bodyPr>
            <a:normAutofit/>
          </a:bodyPr>
          <a:lstStyle/>
          <a:p>
            <a:r>
              <a:rPr lang="zh-CN" altLang="en-US" dirty="0"/>
              <a:t>一天中并非每个时刻的流量都是均等的，一般来说，上午</a:t>
            </a:r>
            <a:r>
              <a:rPr lang="en-US" altLang="zh-CN" dirty="0"/>
              <a:t>10:00</a:t>
            </a:r>
            <a:r>
              <a:rPr lang="zh-CN" altLang="en-US" dirty="0"/>
              <a:t>前后，下午</a:t>
            </a:r>
            <a:r>
              <a:rPr lang="en-US" altLang="zh-CN" dirty="0"/>
              <a:t>15:00</a:t>
            </a:r>
            <a:r>
              <a:rPr lang="zh-CN" altLang="en-US" dirty="0"/>
              <a:t>、</a:t>
            </a:r>
            <a:r>
              <a:rPr lang="en-US" altLang="zh-CN" dirty="0"/>
              <a:t>16:00</a:t>
            </a:r>
            <a:r>
              <a:rPr lang="zh-CN" altLang="en-US" dirty="0"/>
              <a:t>前后，晚上</a:t>
            </a:r>
            <a:r>
              <a:rPr lang="en-US" altLang="zh-CN" dirty="0"/>
              <a:t>20:00</a:t>
            </a:r>
            <a:r>
              <a:rPr lang="zh-CN" altLang="en-US" dirty="0"/>
              <a:t>、</a:t>
            </a:r>
            <a:r>
              <a:rPr lang="en-US" altLang="zh-CN" dirty="0"/>
              <a:t>21:00</a:t>
            </a:r>
            <a:r>
              <a:rPr lang="zh-CN" altLang="en-US" dirty="0"/>
              <a:t>、</a:t>
            </a:r>
            <a:r>
              <a:rPr lang="en-US" altLang="zh-CN" dirty="0"/>
              <a:t>22:00</a:t>
            </a:r>
            <a:r>
              <a:rPr lang="zh-CN" altLang="en-US" dirty="0"/>
              <a:t>这几个时段是流量的高峰期，为了抓住高峰期可提前设置直通车的投放时间，在流量低谷与流量高峰时段设置不同的出价，以控制成本，保证资源得到最大程度的利用。</a:t>
            </a:r>
          </a:p>
        </p:txBody>
      </p:sp>
      <p:sp>
        <p:nvSpPr>
          <p:cNvPr id="5" name="矩形 4"/>
          <p:cNvSpPr/>
          <p:nvPr/>
        </p:nvSpPr>
        <p:spPr>
          <a:xfrm>
            <a:off x="0" y="5753100"/>
            <a:ext cx="12190413" cy="11064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762125"/>
            <a:ext cx="12190413"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11303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83158" y="1066548"/>
            <a:ext cx="10385840" cy="4922246"/>
          </a:xfrm>
          <a:prstGeom prst="rect">
            <a:avLst/>
          </a:prstGeom>
        </p:spPr>
      </p:pic>
      <p:sp>
        <p:nvSpPr>
          <p:cNvPr id="5" name="标题 1"/>
          <p:cNvSpPr>
            <a:spLocks noGrp="1"/>
          </p:cNvSpPr>
          <p:nvPr>
            <p:ph type="title"/>
          </p:nvPr>
        </p:nvSpPr>
        <p:spPr/>
        <p:txBody>
          <a:bodyPr/>
          <a:lstStyle/>
          <a:p>
            <a:r>
              <a:rPr lang="en-US" altLang="zh-CN" dirty="0"/>
              <a:t>5.2.2  </a:t>
            </a:r>
            <a:r>
              <a:rPr lang="zh-CN" altLang="en-US" dirty="0"/>
              <a:t>直通车推广图的展现位置</a:t>
            </a:r>
          </a:p>
        </p:txBody>
      </p:sp>
    </p:spTree>
    <p:extLst>
      <p:ext uri="{BB962C8B-B14F-4D97-AF65-F5344CB8AC3E}">
        <p14:creationId xmlns:p14="http://schemas.microsoft.com/office/powerpoint/2010/main" val="42019590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5.2.2  </a:t>
            </a:r>
            <a:r>
              <a:rPr lang="zh-CN" altLang="en-US" dirty="0"/>
              <a:t>直通车推广图的展现位置</a:t>
            </a:r>
          </a:p>
        </p:txBody>
      </p:sp>
      <p:sp>
        <p:nvSpPr>
          <p:cNvPr id="3" name="内容占位符 2"/>
          <p:cNvSpPr>
            <a:spLocks noGrp="1"/>
          </p:cNvSpPr>
          <p:nvPr>
            <p:ph idx="1"/>
          </p:nvPr>
        </p:nvSpPr>
        <p:spPr>
          <a:xfrm>
            <a:off x="203991" y="920825"/>
            <a:ext cx="11782425" cy="1002568"/>
          </a:xfrm>
        </p:spPr>
        <p:txBody>
          <a:bodyPr>
            <a:normAutofit/>
          </a:bodyPr>
          <a:lstStyle/>
          <a:p>
            <a:pPr marL="342900" indent="-342900">
              <a:buFont typeface="Arial" panose="020B0604020202020204" pitchFamily="34" charset="0"/>
              <a:buChar char="•"/>
            </a:pPr>
            <a:r>
              <a:rPr lang="zh-CN" altLang="en-US" dirty="0"/>
              <a:t>在 天猫中通过输入关键词或者点击类目搜索时，在搜索结果页面最下方有</a:t>
            </a:r>
            <a:r>
              <a:rPr lang="en-US" altLang="zh-CN" dirty="0"/>
              <a:t>5</a:t>
            </a:r>
            <a:r>
              <a:rPr lang="zh-CN" altLang="en-US" dirty="0"/>
              <a:t>个“掌柜热卖”的展示位置（展位个数与电脑分辨率有关），展示位以此类推。</a:t>
            </a:r>
          </a:p>
        </p:txBody>
      </p:sp>
      <p:sp>
        <p:nvSpPr>
          <p:cNvPr id="5" name="矩形 4"/>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 y="723134"/>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213945" y="2075365"/>
            <a:ext cx="9524782" cy="4524272"/>
          </a:xfrm>
          <a:prstGeom prst="rect">
            <a:avLst/>
          </a:prstGeom>
        </p:spPr>
      </p:pic>
    </p:spTree>
    <p:extLst>
      <p:ext uri="{BB962C8B-B14F-4D97-AF65-F5344CB8AC3E}">
        <p14:creationId xmlns:p14="http://schemas.microsoft.com/office/powerpoint/2010/main" val="356529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357460" y="2206143"/>
            <a:ext cx="7413777" cy="4343634"/>
          </a:xfrm>
          <a:prstGeom prst="rect">
            <a:avLst/>
          </a:prstGeom>
        </p:spPr>
      </p:pic>
      <p:sp>
        <p:nvSpPr>
          <p:cNvPr id="5" name="矩形 4"/>
          <p:cNvSpPr/>
          <p:nvPr/>
        </p:nvSpPr>
        <p:spPr>
          <a:xfrm>
            <a:off x="533400" y="887333"/>
            <a:ext cx="10134600" cy="461665"/>
          </a:xfrm>
          <a:prstGeom prst="rect">
            <a:avLst/>
          </a:prstGeom>
        </p:spPr>
        <p:txBody>
          <a:bodyPr wrap="square">
            <a:spAutoFit/>
          </a:bodyPr>
          <a:lstStyle/>
          <a:p>
            <a:pPr marL="342900" indent="-342900">
              <a:buFont typeface="Arial" panose="020B0604020202020204" pitchFamily="34" charset="0"/>
              <a:buChar char="•"/>
            </a:pPr>
            <a:r>
              <a:rPr lang="zh-CN" altLang="en-US" dirty="0"/>
              <a:t>“ 已买到的宝贝”页面中的热卖单品， “每日焦点”中的热卖排行；</a:t>
            </a:r>
            <a:endParaRPr lang="en-US" altLang="zh-CN" dirty="0"/>
          </a:p>
        </p:txBody>
      </p:sp>
    </p:spTree>
    <p:extLst>
      <p:ext uri="{BB962C8B-B14F-4D97-AF65-F5344CB8AC3E}">
        <p14:creationId xmlns:p14="http://schemas.microsoft.com/office/powerpoint/2010/main" val="29171185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975</Words>
  <Application>Microsoft Office PowerPoint</Application>
  <PresentationFormat>自定义</PresentationFormat>
  <Paragraphs>91</Paragraphs>
  <Slides>25</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微软雅黑</vt:lpstr>
      <vt:lpstr>Arial</vt:lpstr>
      <vt:lpstr>Times New Roman</vt:lpstr>
      <vt:lpstr>Verdana</vt:lpstr>
      <vt:lpstr>Wingdings</vt:lpstr>
      <vt:lpstr>Office 主题​​</vt:lpstr>
      <vt:lpstr>PowerPoint 演示文稿</vt:lpstr>
      <vt:lpstr>PowerPoint 演示文稿</vt:lpstr>
      <vt:lpstr>重点、难点</vt:lpstr>
      <vt:lpstr>PowerPoint 演示文稿</vt:lpstr>
      <vt:lpstr>5.2.1  直通车投放的策略</vt:lpstr>
      <vt:lpstr>5.2.1  直通车投放的策略</vt:lpstr>
      <vt:lpstr>5.2.2  直通车推广图的展现位置</vt:lpstr>
      <vt:lpstr>5.2.2  直通车推广图的展现位置</vt:lpstr>
      <vt:lpstr>PowerPoint 演示文稿</vt:lpstr>
      <vt:lpstr>PowerPoint 演示文稿</vt:lpstr>
      <vt:lpstr>PowerPoint 演示文稿</vt:lpstr>
      <vt:lpstr>PowerPoint 演示文稿</vt:lpstr>
      <vt:lpstr>移动端直通车推广图设计注意事项</vt:lpstr>
      <vt:lpstr>5.2.3  直通车推广图设计要点</vt:lpstr>
      <vt:lpstr>直通车主图分析</vt:lpstr>
      <vt:lpstr>直通车主图分析</vt:lpstr>
      <vt:lpstr>直通车主图分析</vt:lpstr>
      <vt:lpstr>PowerPoint 演示文稿</vt:lpstr>
      <vt:lpstr>5.2.4  直通车推广图制作</vt:lpstr>
      <vt:lpstr>5.2.4  直通车推广图制作</vt:lpstr>
      <vt:lpstr>5.2.4  直通车推广图制作</vt:lpstr>
      <vt:lpstr>5.2.5  任务实训及考核</vt:lpstr>
      <vt:lpstr>5.2.5  任务实训及考核</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wang</cp:lastModifiedBy>
  <cp:revision>87</cp:revision>
  <dcterms:created xsi:type="dcterms:W3CDTF">2017-06-21T11:05:56Z</dcterms:created>
  <dcterms:modified xsi:type="dcterms:W3CDTF">2020-04-19T08:32:13Z</dcterms:modified>
</cp:coreProperties>
</file>