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57" r:id="rId2"/>
    <p:sldId id="404" r:id="rId3"/>
    <p:sldId id="414" r:id="rId4"/>
    <p:sldId id="405" r:id="rId5"/>
    <p:sldId id="327" r:id="rId6"/>
    <p:sldId id="326" r:id="rId7"/>
    <p:sldId id="378" r:id="rId8"/>
    <p:sldId id="380" r:id="rId9"/>
    <p:sldId id="383" r:id="rId10"/>
    <p:sldId id="418" r:id="rId11"/>
    <p:sldId id="419" r:id="rId12"/>
    <p:sldId id="420" r:id="rId13"/>
    <p:sldId id="421" r:id="rId14"/>
    <p:sldId id="385" r:id="rId15"/>
    <p:sldId id="416" r:id="rId16"/>
    <p:sldId id="417" r:id="rId17"/>
    <p:sldId id="386" r:id="rId18"/>
    <p:sldId id="388" r:id="rId19"/>
    <p:sldId id="389" r:id="rId20"/>
    <p:sldId id="390" r:id="rId21"/>
    <p:sldId id="391" r:id="rId22"/>
    <p:sldId id="328" r:id="rId23"/>
    <p:sldId id="406" r:id="rId24"/>
    <p:sldId id="407" r:id="rId25"/>
    <p:sldId id="396" r:id="rId26"/>
    <p:sldId id="397" r:id="rId27"/>
    <p:sldId id="398" r:id="rId28"/>
    <p:sldId id="400" r:id="rId29"/>
    <p:sldId id="401" r:id="rId30"/>
    <p:sldId id="408" r:id="rId31"/>
    <p:sldId id="415" r:id="rId32"/>
    <p:sldId id="409" r:id="rId33"/>
    <p:sldId id="412" r:id="rId34"/>
    <p:sldId id="413" r:id="rId35"/>
    <p:sldId id="410" r:id="rId36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B4C-497A-AD3E-1D86AC4E0A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B4C-497A-AD3E-1D86AC4E0A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B4C-497A-AD3E-1D86AC4E0A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B4C-497A-AD3E-1D86AC4E0AF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4C-497A-AD3E-1D86AC4E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视觉的影像传达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项目三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98DE7-4632-4B16-B8C1-90EEA87E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84F369-7327-468F-9213-CAAA55F9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1" y="1045597"/>
            <a:ext cx="10378549" cy="517255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D3633F-EBBA-45B7-A9EF-5456959C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53" y="1434556"/>
            <a:ext cx="7761905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37D75-89A9-4F9B-9D35-8563206B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DFD8EE-B183-479C-AB07-E546D153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81" y="1510746"/>
            <a:ext cx="7428571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92A97-9123-4F75-B3A0-F17EB600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78A709-0B0D-450F-8850-66BDCA4B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85" y="1832044"/>
            <a:ext cx="3314286" cy="2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63E4A-0810-49EA-A87D-F37A9A9B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30BE78-8C33-41EC-9A3D-C9CD84F4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70" y="2277413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2">
            <a:extLst>
              <a:ext uri="{FF2B5EF4-FFF2-40B4-BE49-F238E27FC236}">
                <a16:creationId xmlns:a16="http://schemas.microsoft.com/office/drawing/2014/main" id="{0BE0CC77-7514-4505-B6EF-5FCA6EFD07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2897" y="1600571"/>
            <a:ext cx="8368062" cy="4527011"/>
          </a:xfrm>
        </p:spPr>
        <p:txBody>
          <a:bodyPr/>
          <a:lstStyle/>
          <a:p>
            <a:pPr marL="342969" indent="-342969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拍摄的视频画面清晰度要≥ 720P，或分辨率≥ 720P，码率在 2-3M 之间。</a:t>
            </a:r>
          </a:p>
          <a:p>
            <a:pPr marL="342969" indent="-342969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拍摄的视频画面中不能出现站外二维码、站外 logo、站外 APP 下载、站外交易引导等。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66670-C73D-4CA1-853A-58FE6DF0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34" y="456127"/>
            <a:ext cx="9994862" cy="431995"/>
          </a:xfrm>
        </p:spPr>
        <p:txBody>
          <a:bodyPr/>
          <a:lstStyle/>
          <a:p>
            <a:r>
              <a:rPr lang="zh-CN" altLang="en-US" dirty="0"/>
              <a:t>卖点提炼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7837D8-A19A-43D6-8179-632E83C628B4}"/>
              </a:ext>
            </a:extLst>
          </p:cNvPr>
          <p:cNvSpPr/>
          <p:nvPr/>
        </p:nvSpPr>
        <p:spPr>
          <a:xfrm>
            <a:off x="304801" y="768853"/>
            <a:ext cx="120064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、现有的图文详情页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            经过多年图文详情页的数据验证和经验总结，产品卖点在图文详情页中已经有了很好提炼和总结。</a:t>
            </a:r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、无线端问大家</a:t>
            </a:r>
          </a:p>
          <a:p>
            <a:endParaRPr lang="zh-CN" altLang="en-US" sz="2000" dirty="0"/>
          </a:p>
          <a:p>
            <a:r>
              <a:rPr lang="zh-CN" altLang="en-US" sz="2000" dirty="0"/>
              <a:t>           手机端评价下方的问大家则反应了消费者关心的问题，有些卖点也隐藏在这些问题之中。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           如</a:t>
            </a:r>
            <a:r>
              <a:rPr lang="en-US" altLang="zh-CN" sz="2000" dirty="0"/>
              <a:t>:</a:t>
            </a:r>
            <a:r>
              <a:rPr lang="zh-CN" altLang="en-US" sz="2000" dirty="0"/>
              <a:t>一个玻璃茶壶的卖家，问大家里消费者问得最多的问题是玻璃水壶的壶底薄不薄？质量好不好？倒水时会不会漏水？那在拍摄视频时就可以主要讲解和演示这三个问题。</a:t>
            </a:r>
          </a:p>
          <a:p>
            <a:endParaRPr lang="zh-CN" altLang="en-US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、客服询单</a:t>
            </a:r>
            <a:endParaRPr lang="en-US" alt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          客服聊天咨询里面的问题也跟消费者的关注点息息相关，如消费者会询问客服，某款行车记录仪我的车型是否可以用？那在制作行车记录仪的视频时，就可以把车型通用的展示考虑进去，车型通用就是一个很好的卖点。</a:t>
            </a:r>
          </a:p>
        </p:txBody>
      </p:sp>
    </p:spTree>
    <p:extLst>
      <p:ext uri="{BB962C8B-B14F-4D97-AF65-F5344CB8AC3E}">
        <p14:creationId xmlns:p14="http://schemas.microsoft.com/office/powerpoint/2010/main" val="11962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2D1FB-87D5-4046-954E-0C13817B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38" y="482632"/>
            <a:ext cx="9994862" cy="431995"/>
          </a:xfrm>
        </p:spPr>
        <p:txBody>
          <a:bodyPr/>
          <a:lstStyle/>
          <a:p>
            <a:r>
              <a:rPr lang="zh-CN" altLang="en-US" sz="2000" dirty="0">
                <a:latin typeface="+mn-ea"/>
              </a:rPr>
              <a:t>卖点表达</a:t>
            </a:r>
            <a:br>
              <a:rPr lang="zh-CN" altLang="en-US" dirty="0">
                <a:latin typeface="+mn-ea"/>
              </a:rPr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32F06A-A488-4627-B820-3FDA36CC6C95}"/>
              </a:ext>
            </a:extLst>
          </p:cNvPr>
          <p:cNvSpPr/>
          <p:nvPr/>
        </p:nvSpPr>
        <p:spPr>
          <a:xfrm>
            <a:off x="125102" y="914627"/>
            <a:ext cx="119402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       核心卖点一定要放在视频最前面，而且要在视频前</a:t>
            </a:r>
            <a:r>
              <a:rPr lang="en-US" altLang="zh-CN" sz="2000" dirty="0">
                <a:latin typeface="+mn-ea"/>
              </a:rPr>
              <a:t>10</a:t>
            </a:r>
            <a:r>
              <a:rPr lang="zh-CN" altLang="en-US" sz="2000" dirty="0">
                <a:latin typeface="+mn-ea"/>
              </a:rPr>
              <a:t>秒一定要讲清楚，不要出现带有视频处理软件广告等超过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秒的片头，不然消费者很有可能还没看到你的视频就已经关闭看别家的了，时长尽量控制在</a:t>
            </a:r>
            <a:r>
              <a:rPr lang="en-US" altLang="zh-CN" sz="2000" dirty="0">
                <a:latin typeface="+mn-ea"/>
              </a:rPr>
              <a:t>30</a:t>
            </a:r>
            <a:r>
              <a:rPr lang="zh-CN" altLang="en-US" sz="2000" dirty="0">
                <a:latin typeface="+mn-ea"/>
              </a:rPr>
              <a:t>秒内，不宜过长，消费者没有那么多的耐心用，最少的时间让消费者了解他想知道的。</a:t>
            </a:r>
          </a:p>
          <a:p>
            <a:endParaRPr lang="zh-CN" altLang="en-US" sz="2000" dirty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       证明给消费者看！行李箱容量大？各种衣服、生活用品摆放进去；透气性好？放在热水杯上，蒸汽轻松透过；不褪色环保健康？放在鱼缸里浸泡</a:t>
            </a:r>
            <a:r>
              <a:rPr lang="en-US" altLang="zh-CN" sz="2000" dirty="0">
                <a:latin typeface="+mn-ea"/>
              </a:rPr>
              <a:t>24</a:t>
            </a:r>
            <a:r>
              <a:rPr lang="zh-CN" altLang="en-US" sz="2000" dirty="0">
                <a:latin typeface="+mn-ea"/>
              </a:rPr>
              <a:t>小时，水还是清澈见底。</a:t>
            </a:r>
          </a:p>
          <a:p>
            <a:endParaRPr lang="zh-CN" altLang="en-US" sz="2000" dirty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       把整个视频分成两三个小节，然后给每一小节的内容整理摘要，放在该小节之前，让消费者对后面的视频内容有预期，激励消费者看完。</a:t>
            </a:r>
          </a:p>
          <a:p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        核心卖点用字幕展现出来，语音讲解的话一般不要使用播音腔，正常说话就好，真实可信。没有讲解的可以配上合适带感的背景音乐。</a:t>
            </a:r>
          </a:p>
        </p:txBody>
      </p:sp>
    </p:spTree>
    <p:extLst>
      <p:ext uri="{BB962C8B-B14F-4D97-AF65-F5344CB8AC3E}">
        <p14:creationId xmlns:p14="http://schemas.microsoft.com/office/powerpoint/2010/main" val="101832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>
            <a:extLst>
              <a:ext uri="{FF2B5EF4-FFF2-40B4-BE49-F238E27FC236}">
                <a16:creationId xmlns:a16="http://schemas.microsoft.com/office/drawing/2014/main" id="{107226FA-F286-402B-84F2-9FC9F3D88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+mn-ea"/>
              </a:rPr>
              <a:t>详情页视频</a:t>
            </a:r>
            <a:endParaRPr lang="zh-CN" altLang="en-US" sz="2000" b="1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视频内容一般以介绍产品、展示产品，以及安装或操作演示为主。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FC28C1-61FD-4E18-8B10-3B9A80994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99" y="2208291"/>
            <a:ext cx="5212532" cy="4218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>
            <a:extLst>
              <a:ext uri="{FF2B5EF4-FFF2-40B4-BE49-F238E27FC236}">
                <a16:creationId xmlns:a16="http://schemas.microsoft.com/office/drawing/2014/main" id="{4CC69AEF-8787-46F9-A286-9DBE486FD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3236" y="1600571"/>
            <a:ext cx="8307723" cy="4527011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lang="zh-CN" altLang="en-US" dirty="0"/>
              <a:t>在“卖家中心 - 商品发布”后台单击“宝贝视频”后面的“订购视频服务”超级链接，在打开的“服务市场”页面中可以选择需要订购的商家视频服务，然后打开相应的宝贝页面选择服务版本，并在下方的“使用教程”中查看视频的使用方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5">
            <a:extLst>
              <a:ext uri="{FF2B5EF4-FFF2-40B4-BE49-F238E27FC236}">
                <a16:creationId xmlns:a16="http://schemas.microsoft.com/office/drawing/2014/main" id="{D3C76D85-CBCE-4BF4-A123-3321C8C8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28" y="4189193"/>
            <a:ext cx="3990311" cy="225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内容占位符 3">
            <a:extLst>
              <a:ext uri="{FF2B5EF4-FFF2-40B4-BE49-F238E27FC236}">
                <a16:creationId xmlns:a16="http://schemas.microsoft.com/office/drawing/2014/main" id="{9C793AEF-A1DE-4F3A-95D6-320567EF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17" y="1059506"/>
            <a:ext cx="3990132" cy="1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7">
            <a:extLst>
              <a:ext uri="{FF2B5EF4-FFF2-40B4-BE49-F238E27FC236}">
                <a16:creationId xmlns:a16="http://schemas.microsoft.com/office/drawing/2014/main" id="{15ED3D83-90CD-4D00-A21F-14D86253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28" y="2372673"/>
            <a:ext cx="3990310" cy="18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拍摄的前期准备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948087"/>
            <a:ext cx="3884076" cy="541238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选择拍摄环境和器材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88221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认识对焦和曝光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3664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拍摄商品图片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4808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81021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66916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5081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拍摄商品视频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4406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3.5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">
            <a:extLst>
              <a:ext uri="{FF2B5EF4-FFF2-40B4-BE49-F238E27FC236}">
                <a16:creationId xmlns:a16="http://schemas.microsoft.com/office/drawing/2014/main" id="{BD13016C-DD89-4FED-B9D8-84BD4541A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6849" y="1600571"/>
            <a:ext cx="8414109" cy="4527011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  <a:latin typeface="+mn-ea"/>
              </a:rPr>
              <a:t>店铺首页视频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店铺首页的视频可以是广告视频，旨在宣传店铺。首页视频可以在装修店铺首页时添加自定义内容模块，单击“插入视频”按钮即可。</a:t>
            </a:r>
          </a:p>
          <a:p>
            <a:r>
              <a:rPr lang="zh-CN" altLang="en-US" sz="2000" dirty="0">
                <a:latin typeface="+mn-ea"/>
              </a:rPr>
              <a:t>店铺首页的视频时间尽量控制在 45 秒以内，视频越长，买家可能越不会花费时间去观看，拍摄时可以设置一些场景和情节，内容最好是产品和品牌相关的，或者是成立这个品牌或设计产品的一些想法。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内容占位符 3">
            <a:extLst>
              <a:ext uri="{FF2B5EF4-FFF2-40B4-BE49-F238E27FC236}">
                <a16:creationId xmlns:a16="http://schemas.microsoft.com/office/drawing/2014/main" id="{8356FB17-11A7-4A26-A2C3-F4254D173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2576" y="917788"/>
            <a:ext cx="6730971" cy="41665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3.5.3  </a:t>
            </a:r>
            <a:r>
              <a:rPr lang="zh-CN" altLang="en-US" dirty="0"/>
              <a:t>拍摄视频的流程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416" y="1291590"/>
            <a:ext cx="10378549" cy="6134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．了解商品的特点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内容占位符 2"/>
          <p:cNvSpPr txBox="1">
            <a:spLocks/>
          </p:cNvSpPr>
          <p:nvPr/>
        </p:nvSpPr>
        <p:spPr>
          <a:xfrm>
            <a:off x="486937" y="2653664"/>
            <a:ext cx="11216537" cy="264223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在拍摄淘宝视频前需要对拍摄的商品有一定的认识，需了解商品的特点、使用方法和使用后的效果等。只有对商品有所了解后，才能选择合适的模特、拍摄环境、拍摄时间，然后根据商品的大小和材质来选择拍摄的器材和布光等。拍摄时， 重点表现商品的特色，可以帮助客户更好地了解商品，提高转化率。</a:t>
            </a:r>
          </a:p>
        </p:txBody>
      </p:sp>
      <p:sp>
        <p:nvSpPr>
          <p:cNvPr id="52" name="矩形 51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1" y="1981200"/>
            <a:ext cx="1219041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3.5.3  </a:t>
            </a:r>
            <a:r>
              <a:rPr lang="zh-CN" altLang="en-US" dirty="0"/>
              <a:t>拍摄视频的流程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416" y="1291590"/>
            <a:ext cx="10378549" cy="6134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．道具、模特与场景的准备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-1" y="1981200"/>
            <a:ext cx="1219041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8453468" y="4794167"/>
            <a:ext cx="225552" cy="391211"/>
          </a:xfrm>
          <a:custGeom>
            <a:avLst/>
            <a:gdLst>
              <a:gd name="T0" fmla="*/ 18 w 24"/>
              <a:gd name="T1" fmla="*/ 12 h 33"/>
              <a:gd name="T2" fmla="*/ 24 w 24"/>
              <a:gd name="T3" fmla="*/ 12 h 33"/>
              <a:gd name="T4" fmla="*/ 12 w 24"/>
              <a:gd name="T5" fmla="*/ 0 h 33"/>
              <a:gd name="T6" fmla="*/ 0 w 24"/>
              <a:gd name="T7" fmla="*/ 12 h 33"/>
              <a:gd name="T8" fmla="*/ 6 w 24"/>
              <a:gd name="T9" fmla="*/ 12 h 33"/>
              <a:gd name="T10" fmla="*/ 6 w 24"/>
              <a:gd name="T11" fmla="*/ 27 h 33"/>
              <a:gd name="T12" fmla="*/ 6 w 24"/>
              <a:gd name="T13" fmla="*/ 27 h 33"/>
              <a:gd name="T14" fmla="*/ 12 w 24"/>
              <a:gd name="T15" fmla="*/ 33 h 33"/>
              <a:gd name="T16" fmla="*/ 18 w 24"/>
              <a:gd name="T17" fmla="*/ 27 h 33"/>
              <a:gd name="T18" fmla="*/ 18 w 24"/>
              <a:gd name="T19" fmla="*/ 27 h 33"/>
              <a:gd name="T20" fmla="*/ 18 w 24"/>
              <a:gd name="T21" fmla="*/ 27 h 33"/>
              <a:gd name="T22" fmla="*/ 18 w 24"/>
              <a:gd name="T23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3">
                <a:moveTo>
                  <a:pt x="18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30"/>
                  <a:pt x="9" y="33"/>
                  <a:pt x="12" y="33"/>
                </a:cubicBezTo>
                <a:cubicBezTo>
                  <a:pt x="16" y="33"/>
                  <a:pt x="18" y="30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8519295" y="4995847"/>
            <a:ext cx="225552" cy="392425"/>
          </a:xfrm>
          <a:custGeom>
            <a:avLst/>
            <a:gdLst>
              <a:gd name="T0" fmla="*/ 14 w 24"/>
              <a:gd name="T1" fmla="*/ 10 h 33"/>
              <a:gd name="T2" fmla="*/ 14 w 24"/>
              <a:gd name="T3" fmla="*/ 0 h 33"/>
              <a:gd name="T4" fmla="*/ 18 w 24"/>
              <a:gd name="T5" fmla="*/ 6 h 33"/>
              <a:gd name="T6" fmla="*/ 18 w 24"/>
              <a:gd name="T7" fmla="*/ 21 h 33"/>
              <a:gd name="T8" fmla="*/ 24 w 24"/>
              <a:gd name="T9" fmla="*/ 21 h 33"/>
              <a:gd name="T10" fmla="*/ 12 w 24"/>
              <a:gd name="T11" fmla="*/ 33 h 33"/>
              <a:gd name="T12" fmla="*/ 0 w 24"/>
              <a:gd name="T13" fmla="*/ 21 h 33"/>
              <a:gd name="T14" fmla="*/ 6 w 24"/>
              <a:gd name="T15" fmla="*/ 21 h 33"/>
              <a:gd name="T16" fmla="*/ 6 w 24"/>
              <a:gd name="T17" fmla="*/ 19 h 33"/>
              <a:gd name="T18" fmla="*/ 14 w 24"/>
              <a:gd name="T1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3">
                <a:moveTo>
                  <a:pt x="14" y="10"/>
                </a:moveTo>
                <a:cubicBezTo>
                  <a:pt x="14" y="0"/>
                  <a:pt x="14" y="0"/>
                  <a:pt x="14" y="0"/>
                </a:cubicBezTo>
                <a:cubicBezTo>
                  <a:pt x="16" y="1"/>
                  <a:pt x="18" y="3"/>
                  <a:pt x="18" y="6"/>
                </a:cubicBezTo>
                <a:cubicBezTo>
                  <a:pt x="18" y="21"/>
                  <a:pt x="18" y="21"/>
                  <a:pt x="18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10" y="18"/>
                  <a:pt x="14" y="14"/>
                  <a:pt x="14" y="1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8453468" y="3392125"/>
            <a:ext cx="225552" cy="380276"/>
          </a:xfrm>
          <a:custGeom>
            <a:avLst/>
            <a:gdLst>
              <a:gd name="T0" fmla="*/ 18 w 24"/>
              <a:gd name="T1" fmla="*/ 12 h 32"/>
              <a:gd name="T2" fmla="*/ 24 w 24"/>
              <a:gd name="T3" fmla="*/ 12 h 32"/>
              <a:gd name="T4" fmla="*/ 12 w 24"/>
              <a:gd name="T5" fmla="*/ 0 h 32"/>
              <a:gd name="T6" fmla="*/ 0 w 24"/>
              <a:gd name="T7" fmla="*/ 12 h 32"/>
              <a:gd name="T8" fmla="*/ 6 w 24"/>
              <a:gd name="T9" fmla="*/ 12 h 32"/>
              <a:gd name="T10" fmla="*/ 6 w 24"/>
              <a:gd name="T11" fmla="*/ 26 h 32"/>
              <a:gd name="T12" fmla="*/ 6 w 24"/>
              <a:gd name="T13" fmla="*/ 26 h 32"/>
              <a:gd name="T14" fmla="*/ 12 w 24"/>
              <a:gd name="T15" fmla="*/ 32 h 32"/>
              <a:gd name="T16" fmla="*/ 18 w 24"/>
              <a:gd name="T17" fmla="*/ 26 h 32"/>
              <a:gd name="T18" fmla="*/ 18 w 24"/>
              <a:gd name="T19" fmla="*/ 26 h 32"/>
              <a:gd name="T20" fmla="*/ 18 w 24"/>
              <a:gd name="T21" fmla="*/ 26 h 32"/>
              <a:gd name="T22" fmla="*/ 18 w 24"/>
              <a:gd name="T23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2">
                <a:moveTo>
                  <a:pt x="18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30"/>
                  <a:pt x="9" y="32"/>
                  <a:pt x="12" y="32"/>
                </a:cubicBezTo>
                <a:cubicBezTo>
                  <a:pt x="16" y="32"/>
                  <a:pt x="18" y="30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519295" y="3593805"/>
            <a:ext cx="225552" cy="380276"/>
          </a:xfrm>
          <a:custGeom>
            <a:avLst/>
            <a:gdLst>
              <a:gd name="T0" fmla="*/ 14 w 24"/>
              <a:gd name="T1" fmla="*/ 10 h 32"/>
              <a:gd name="T2" fmla="*/ 14 w 24"/>
              <a:gd name="T3" fmla="*/ 0 h 32"/>
              <a:gd name="T4" fmla="*/ 18 w 24"/>
              <a:gd name="T5" fmla="*/ 6 h 32"/>
              <a:gd name="T6" fmla="*/ 18 w 24"/>
              <a:gd name="T7" fmla="*/ 20 h 32"/>
              <a:gd name="T8" fmla="*/ 24 w 24"/>
              <a:gd name="T9" fmla="*/ 20 h 32"/>
              <a:gd name="T10" fmla="*/ 12 w 24"/>
              <a:gd name="T11" fmla="*/ 32 h 32"/>
              <a:gd name="T12" fmla="*/ 0 w 24"/>
              <a:gd name="T13" fmla="*/ 20 h 32"/>
              <a:gd name="T14" fmla="*/ 6 w 24"/>
              <a:gd name="T15" fmla="*/ 20 h 32"/>
              <a:gd name="T16" fmla="*/ 6 w 24"/>
              <a:gd name="T17" fmla="*/ 18 h 32"/>
              <a:gd name="T18" fmla="*/ 14 w 24"/>
              <a:gd name="T1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2">
                <a:moveTo>
                  <a:pt x="14" y="10"/>
                </a:move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8" y="3"/>
                  <a:pt x="18" y="6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2" y="32"/>
                  <a:pt x="12" y="32"/>
                  <a:pt x="12" y="32"/>
                </a:cubicBezTo>
                <a:cubicBezTo>
                  <a:pt x="0" y="20"/>
                  <a:pt x="0" y="20"/>
                  <a:pt x="0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8"/>
                  <a:pt x="6" y="18"/>
                  <a:pt x="6" y="18"/>
                </a:cubicBezTo>
                <a:cubicBezTo>
                  <a:pt x="10" y="18"/>
                  <a:pt x="14" y="14"/>
                  <a:pt x="14" y="1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8001396" y="2608490"/>
            <a:ext cx="1205202" cy="759337"/>
          </a:xfrm>
          <a:custGeom>
            <a:avLst/>
            <a:gdLst>
              <a:gd name="T0" fmla="*/ 127 w 128"/>
              <a:gd name="T1" fmla="*/ 59 h 64"/>
              <a:gd name="T2" fmla="*/ 127 w 128"/>
              <a:gd name="T3" fmla="*/ 59 h 64"/>
              <a:gd name="T4" fmla="*/ 72 w 128"/>
              <a:gd name="T5" fmla="*/ 4 h 64"/>
              <a:gd name="T6" fmla="*/ 71 w 128"/>
              <a:gd name="T7" fmla="*/ 2 h 64"/>
              <a:gd name="T8" fmla="*/ 64 w 128"/>
              <a:gd name="T9" fmla="*/ 0 h 64"/>
              <a:gd name="T10" fmla="*/ 57 w 128"/>
              <a:gd name="T11" fmla="*/ 2 h 64"/>
              <a:gd name="T12" fmla="*/ 55 w 128"/>
              <a:gd name="T13" fmla="*/ 4 h 64"/>
              <a:gd name="T14" fmla="*/ 0 w 128"/>
              <a:gd name="T15" fmla="*/ 59 h 64"/>
              <a:gd name="T16" fmla="*/ 0 w 128"/>
              <a:gd name="T17" fmla="*/ 59 h 64"/>
              <a:gd name="T18" fmla="*/ 0 w 128"/>
              <a:gd name="T19" fmla="*/ 61 h 64"/>
              <a:gd name="T20" fmla="*/ 3 w 128"/>
              <a:gd name="T21" fmla="*/ 64 h 64"/>
              <a:gd name="T22" fmla="*/ 124 w 128"/>
              <a:gd name="T23" fmla="*/ 64 h 64"/>
              <a:gd name="T24" fmla="*/ 128 w 128"/>
              <a:gd name="T25" fmla="*/ 61 h 64"/>
              <a:gd name="T26" fmla="*/ 127 w 128"/>
              <a:gd name="T27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64">
                <a:moveTo>
                  <a:pt x="127" y="59"/>
                </a:moveTo>
                <a:cubicBezTo>
                  <a:pt x="127" y="59"/>
                  <a:pt x="127" y="59"/>
                  <a:pt x="127" y="59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3"/>
                  <a:pt x="71" y="3"/>
                  <a:pt x="71" y="2"/>
                </a:cubicBezTo>
                <a:cubicBezTo>
                  <a:pt x="69" y="1"/>
                  <a:pt x="66" y="0"/>
                  <a:pt x="64" y="0"/>
                </a:cubicBezTo>
                <a:cubicBezTo>
                  <a:pt x="61" y="0"/>
                  <a:pt x="59" y="1"/>
                  <a:pt x="57" y="2"/>
                </a:cubicBezTo>
                <a:cubicBezTo>
                  <a:pt x="56" y="3"/>
                  <a:pt x="56" y="3"/>
                  <a:pt x="55" y="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0"/>
                  <a:pt x="0" y="61"/>
                </a:cubicBezTo>
                <a:cubicBezTo>
                  <a:pt x="0" y="63"/>
                  <a:pt x="1" y="64"/>
                  <a:pt x="3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6" y="64"/>
                  <a:pt x="128" y="63"/>
                  <a:pt x="128" y="61"/>
                </a:cubicBezTo>
                <a:cubicBezTo>
                  <a:pt x="128" y="60"/>
                  <a:pt x="127" y="60"/>
                  <a:pt x="127" y="5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道具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880412" y="3998381"/>
            <a:ext cx="3446201" cy="783636"/>
          </a:xfrm>
          <a:custGeom>
            <a:avLst/>
            <a:gdLst>
              <a:gd name="T0" fmla="*/ 365 w 366"/>
              <a:gd name="T1" fmla="*/ 61 h 66"/>
              <a:gd name="T2" fmla="*/ 365 w 366"/>
              <a:gd name="T3" fmla="*/ 61 h 66"/>
              <a:gd name="T4" fmla="*/ 306 w 366"/>
              <a:gd name="T5" fmla="*/ 2 h 66"/>
              <a:gd name="T6" fmla="*/ 303 w 366"/>
              <a:gd name="T7" fmla="*/ 0 h 66"/>
              <a:gd name="T8" fmla="*/ 184 w 366"/>
              <a:gd name="T9" fmla="*/ 0 h 66"/>
              <a:gd name="T10" fmla="*/ 182 w 366"/>
              <a:gd name="T11" fmla="*/ 0 h 66"/>
              <a:gd name="T12" fmla="*/ 62 w 366"/>
              <a:gd name="T13" fmla="*/ 0 h 66"/>
              <a:gd name="T14" fmla="*/ 60 w 366"/>
              <a:gd name="T15" fmla="*/ 2 h 66"/>
              <a:gd name="T16" fmla="*/ 1 w 366"/>
              <a:gd name="T17" fmla="*/ 61 h 66"/>
              <a:gd name="T18" fmla="*/ 1 w 366"/>
              <a:gd name="T19" fmla="*/ 61 h 66"/>
              <a:gd name="T20" fmla="*/ 0 w 366"/>
              <a:gd name="T21" fmla="*/ 61 h 66"/>
              <a:gd name="T22" fmla="*/ 0 w 366"/>
              <a:gd name="T23" fmla="*/ 61 h 66"/>
              <a:gd name="T24" fmla="*/ 0 w 366"/>
              <a:gd name="T25" fmla="*/ 63 h 66"/>
              <a:gd name="T26" fmla="*/ 3 w 366"/>
              <a:gd name="T27" fmla="*/ 66 h 66"/>
              <a:gd name="T28" fmla="*/ 122 w 366"/>
              <a:gd name="T29" fmla="*/ 66 h 66"/>
              <a:gd name="T30" fmla="*/ 124 w 366"/>
              <a:gd name="T31" fmla="*/ 66 h 66"/>
              <a:gd name="T32" fmla="*/ 241 w 366"/>
              <a:gd name="T33" fmla="*/ 66 h 66"/>
              <a:gd name="T34" fmla="*/ 244 w 366"/>
              <a:gd name="T35" fmla="*/ 66 h 66"/>
              <a:gd name="T36" fmla="*/ 362 w 366"/>
              <a:gd name="T37" fmla="*/ 66 h 66"/>
              <a:gd name="T38" fmla="*/ 366 w 366"/>
              <a:gd name="T39" fmla="*/ 63 h 66"/>
              <a:gd name="T40" fmla="*/ 365 w 366"/>
              <a:gd name="T41" fmla="*/ 6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" h="66">
                <a:moveTo>
                  <a:pt x="365" y="61"/>
                </a:moveTo>
                <a:cubicBezTo>
                  <a:pt x="365" y="61"/>
                  <a:pt x="365" y="61"/>
                  <a:pt x="365" y="61"/>
                </a:cubicBezTo>
                <a:cubicBezTo>
                  <a:pt x="306" y="2"/>
                  <a:pt x="306" y="2"/>
                  <a:pt x="306" y="2"/>
                </a:cubicBezTo>
                <a:cubicBezTo>
                  <a:pt x="305" y="1"/>
                  <a:pt x="304" y="0"/>
                  <a:pt x="30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1"/>
                  <a:pt x="60" y="2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2"/>
                  <a:pt x="0" y="63"/>
                </a:cubicBezTo>
                <a:cubicBezTo>
                  <a:pt x="0" y="65"/>
                  <a:pt x="1" y="66"/>
                  <a:pt x="3" y="66"/>
                </a:cubicBezTo>
                <a:cubicBezTo>
                  <a:pt x="122" y="66"/>
                  <a:pt x="122" y="66"/>
                  <a:pt x="12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241" y="66"/>
                  <a:pt x="241" y="66"/>
                  <a:pt x="241" y="66"/>
                </a:cubicBezTo>
                <a:cubicBezTo>
                  <a:pt x="244" y="66"/>
                  <a:pt x="244" y="66"/>
                  <a:pt x="244" y="66"/>
                </a:cubicBezTo>
                <a:cubicBezTo>
                  <a:pt x="362" y="66"/>
                  <a:pt x="362" y="66"/>
                  <a:pt x="362" y="66"/>
                </a:cubicBezTo>
                <a:cubicBezTo>
                  <a:pt x="364" y="66"/>
                  <a:pt x="366" y="65"/>
                  <a:pt x="366" y="63"/>
                </a:cubicBezTo>
                <a:cubicBezTo>
                  <a:pt x="366" y="62"/>
                  <a:pt x="365" y="61"/>
                  <a:pt x="365" y="6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模特</a:t>
            </a: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900762" y="5411356"/>
            <a:ext cx="5405502" cy="724104"/>
          </a:xfrm>
          <a:custGeom>
            <a:avLst/>
            <a:gdLst>
              <a:gd name="T0" fmla="*/ 574 w 574"/>
              <a:gd name="T1" fmla="*/ 49 h 61"/>
              <a:gd name="T2" fmla="*/ 573 w 574"/>
              <a:gd name="T3" fmla="*/ 48 h 61"/>
              <a:gd name="T4" fmla="*/ 573 w 574"/>
              <a:gd name="T5" fmla="*/ 47 h 61"/>
              <a:gd name="T6" fmla="*/ 573 w 574"/>
              <a:gd name="T7" fmla="*/ 46 h 61"/>
              <a:gd name="T8" fmla="*/ 572 w 574"/>
              <a:gd name="T9" fmla="*/ 46 h 61"/>
              <a:gd name="T10" fmla="*/ 572 w 574"/>
              <a:gd name="T11" fmla="*/ 45 h 61"/>
              <a:gd name="T12" fmla="*/ 571 w 574"/>
              <a:gd name="T13" fmla="*/ 44 h 61"/>
              <a:gd name="T14" fmla="*/ 529 w 574"/>
              <a:gd name="T15" fmla="*/ 1 h 61"/>
              <a:gd name="T16" fmla="*/ 407 w 574"/>
              <a:gd name="T17" fmla="*/ 0 h 61"/>
              <a:gd name="T18" fmla="*/ 288 w 574"/>
              <a:gd name="T19" fmla="*/ 0 h 61"/>
              <a:gd name="T20" fmla="*/ 169 w 574"/>
              <a:gd name="T21" fmla="*/ 0 h 61"/>
              <a:gd name="T22" fmla="*/ 48 w 574"/>
              <a:gd name="T23" fmla="*/ 0 h 61"/>
              <a:gd name="T24" fmla="*/ 4 w 574"/>
              <a:gd name="T25" fmla="*/ 43 h 61"/>
              <a:gd name="T26" fmla="*/ 10 w 574"/>
              <a:gd name="T27" fmla="*/ 61 h 61"/>
              <a:gd name="T28" fmla="*/ 10 w 574"/>
              <a:gd name="T29" fmla="*/ 61 h 61"/>
              <a:gd name="T30" fmla="*/ 402 w 574"/>
              <a:gd name="T31" fmla="*/ 61 h 61"/>
              <a:gd name="T32" fmla="*/ 564 w 574"/>
              <a:gd name="T33" fmla="*/ 61 h 61"/>
              <a:gd name="T34" fmla="*/ 565 w 574"/>
              <a:gd name="T35" fmla="*/ 61 h 61"/>
              <a:gd name="T36" fmla="*/ 566 w 574"/>
              <a:gd name="T37" fmla="*/ 60 h 61"/>
              <a:gd name="T38" fmla="*/ 567 w 574"/>
              <a:gd name="T39" fmla="*/ 60 h 61"/>
              <a:gd name="T40" fmla="*/ 568 w 574"/>
              <a:gd name="T41" fmla="*/ 60 h 61"/>
              <a:gd name="T42" fmla="*/ 569 w 574"/>
              <a:gd name="T43" fmla="*/ 59 h 61"/>
              <a:gd name="T44" fmla="*/ 570 w 574"/>
              <a:gd name="T45" fmla="*/ 59 h 61"/>
              <a:gd name="T46" fmla="*/ 571 w 574"/>
              <a:gd name="T47" fmla="*/ 58 h 61"/>
              <a:gd name="T48" fmla="*/ 571 w 574"/>
              <a:gd name="T49" fmla="*/ 58 h 61"/>
              <a:gd name="T50" fmla="*/ 572 w 574"/>
              <a:gd name="T51" fmla="*/ 57 h 61"/>
              <a:gd name="T52" fmla="*/ 572 w 574"/>
              <a:gd name="T53" fmla="*/ 56 h 61"/>
              <a:gd name="T54" fmla="*/ 573 w 574"/>
              <a:gd name="T55" fmla="*/ 55 h 61"/>
              <a:gd name="T56" fmla="*/ 573 w 574"/>
              <a:gd name="T57" fmla="*/ 54 h 61"/>
              <a:gd name="T58" fmla="*/ 574 w 574"/>
              <a:gd name="T59" fmla="*/ 53 h 61"/>
              <a:gd name="T60" fmla="*/ 574 w 574"/>
              <a:gd name="T61" fmla="*/ 52 h 61"/>
              <a:gd name="T62" fmla="*/ 574 w 574"/>
              <a:gd name="T63" fmla="*/ 5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4" h="61">
                <a:moveTo>
                  <a:pt x="574" y="50"/>
                </a:moveTo>
                <a:cubicBezTo>
                  <a:pt x="574" y="50"/>
                  <a:pt x="574" y="49"/>
                  <a:pt x="574" y="49"/>
                </a:cubicBezTo>
                <a:cubicBezTo>
                  <a:pt x="574" y="49"/>
                  <a:pt x="574" y="49"/>
                  <a:pt x="574" y="49"/>
                </a:cubicBezTo>
                <a:cubicBezTo>
                  <a:pt x="574" y="49"/>
                  <a:pt x="574" y="48"/>
                  <a:pt x="573" y="48"/>
                </a:cubicBezTo>
                <a:cubicBezTo>
                  <a:pt x="573" y="48"/>
                  <a:pt x="573" y="48"/>
                  <a:pt x="573" y="48"/>
                </a:cubicBezTo>
                <a:cubicBezTo>
                  <a:pt x="573" y="48"/>
                  <a:pt x="573" y="47"/>
                  <a:pt x="573" y="47"/>
                </a:cubicBezTo>
                <a:cubicBezTo>
                  <a:pt x="573" y="47"/>
                  <a:pt x="573" y="47"/>
                  <a:pt x="573" y="47"/>
                </a:cubicBezTo>
                <a:cubicBezTo>
                  <a:pt x="573" y="47"/>
                  <a:pt x="573" y="47"/>
                  <a:pt x="573" y="46"/>
                </a:cubicBezTo>
                <a:cubicBezTo>
                  <a:pt x="573" y="46"/>
                  <a:pt x="573" y="46"/>
                  <a:pt x="573" y="46"/>
                </a:cubicBezTo>
                <a:cubicBezTo>
                  <a:pt x="573" y="46"/>
                  <a:pt x="572" y="46"/>
                  <a:pt x="572" y="46"/>
                </a:cubicBezTo>
                <a:cubicBezTo>
                  <a:pt x="572" y="45"/>
                  <a:pt x="572" y="45"/>
                  <a:pt x="572" y="45"/>
                </a:cubicBezTo>
                <a:cubicBezTo>
                  <a:pt x="572" y="45"/>
                  <a:pt x="572" y="45"/>
                  <a:pt x="572" y="45"/>
                </a:cubicBezTo>
                <a:cubicBezTo>
                  <a:pt x="572" y="45"/>
                  <a:pt x="572" y="44"/>
                  <a:pt x="572" y="44"/>
                </a:cubicBezTo>
                <a:cubicBezTo>
                  <a:pt x="571" y="44"/>
                  <a:pt x="571" y="44"/>
                  <a:pt x="571" y="44"/>
                </a:cubicBezTo>
                <a:cubicBezTo>
                  <a:pt x="571" y="44"/>
                  <a:pt x="571" y="44"/>
                  <a:pt x="571" y="44"/>
                </a:cubicBezTo>
                <a:cubicBezTo>
                  <a:pt x="529" y="1"/>
                  <a:pt x="529" y="1"/>
                  <a:pt x="529" y="1"/>
                </a:cubicBezTo>
                <a:cubicBezTo>
                  <a:pt x="528" y="1"/>
                  <a:pt x="527" y="0"/>
                  <a:pt x="526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6" y="1"/>
                  <a:pt x="45" y="1"/>
                </a:cubicBezTo>
                <a:cubicBezTo>
                  <a:pt x="4" y="43"/>
                  <a:pt x="4" y="43"/>
                  <a:pt x="4" y="43"/>
                </a:cubicBezTo>
                <a:cubicBezTo>
                  <a:pt x="1" y="45"/>
                  <a:pt x="0" y="47"/>
                  <a:pt x="0" y="51"/>
                </a:cubicBezTo>
                <a:cubicBezTo>
                  <a:pt x="0" y="56"/>
                  <a:pt x="4" y="61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564" y="61"/>
                  <a:pt x="564" y="61"/>
                  <a:pt x="564" y="61"/>
                </a:cubicBezTo>
                <a:cubicBezTo>
                  <a:pt x="564" y="61"/>
                  <a:pt x="564" y="61"/>
                  <a:pt x="564" y="61"/>
                </a:cubicBezTo>
                <a:cubicBezTo>
                  <a:pt x="564" y="61"/>
                  <a:pt x="564" y="61"/>
                  <a:pt x="565" y="61"/>
                </a:cubicBezTo>
                <a:cubicBezTo>
                  <a:pt x="565" y="61"/>
                  <a:pt x="565" y="61"/>
                  <a:pt x="565" y="61"/>
                </a:cubicBezTo>
                <a:cubicBezTo>
                  <a:pt x="565" y="61"/>
                  <a:pt x="566" y="61"/>
                  <a:pt x="566" y="60"/>
                </a:cubicBezTo>
                <a:cubicBezTo>
                  <a:pt x="566" y="60"/>
                  <a:pt x="566" y="60"/>
                  <a:pt x="566" y="60"/>
                </a:cubicBezTo>
                <a:cubicBezTo>
                  <a:pt x="566" y="60"/>
                  <a:pt x="567" y="60"/>
                  <a:pt x="56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67" y="60"/>
                  <a:pt x="567" y="60"/>
                  <a:pt x="568" y="60"/>
                </a:cubicBezTo>
                <a:cubicBezTo>
                  <a:pt x="568" y="60"/>
                  <a:pt x="568" y="60"/>
                  <a:pt x="568" y="60"/>
                </a:cubicBezTo>
                <a:cubicBezTo>
                  <a:pt x="568" y="60"/>
                  <a:pt x="568" y="60"/>
                  <a:pt x="569" y="60"/>
                </a:cubicBezTo>
                <a:cubicBezTo>
                  <a:pt x="569" y="59"/>
                  <a:pt x="569" y="59"/>
                  <a:pt x="569" y="59"/>
                </a:cubicBezTo>
                <a:cubicBezTo>
                  <a:pt x="569" y="59"/>
                  <a:pt x="569" y="59"/>
                  <a:pt x="569" y="59"/>
                </a:cubicBezTo>
                <a:cubicBezTo>
                  <a:pt x="569" y="59"/>
                  <a:pt x="570" y="59"/>
                  <a:pt x="570" y="59"/>
                </a:cubicBezTo>
                <a:cubicBezTo>
                  <a:pt x="570" y="59"/>
                  <a:pt x="570" y="59"/>
                  <a:pt x="570" y="58"/>
                </a:cubicBezTo>
                <a:cubicBezTo>
                  <a:pt x="570" y="58"/>
                  <a:pt x="570" y="58"/>
                  <a:pt x="571" y="58"/>
                </a:cubicBezTo>
                <a:cubicBezTo>
                  <a:pt x="571" y="58"/>
                  <a:pt x="571" y="58"/>
                  <a:pt x="571" y="58"/>
                </a:cubicBezTo>
                <a:cubicBezTo>
                  <a:pt x="571" y="58"/>
                  <a:pt x="571" y="58"/>
                  <a:pt x="571" y="58"/>
                </a:cubicBezTo>
                <a:cubicBezTo>
                  <a:pt x="571" y="57"/>
                  <a:pt x="571" y="57"/>
                  <a:pt x="572" y="57"/>
                </a:cubicBezTo>
                <a:cubicBezTo>
                  <a:pt x="572" y="57"/>
                  <a:pt x="572" y="57"/>
                  <a:pt x="572" y="57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72" y="56"/>
                  <a:pt x="573" y="56"/>
                  <a:pt x="573" y="55"/>
                </a:cubicBezTo>
                <a:cubicBezTo>
                  <a:pt x="573" y="55"/>
                  <a:pt x="573" y="55"/>
                  <a:pt x="573" y="55"/>
                </a:cubicBezTo>
                <a:cubicBezTo>
                  <a:pt x="573" y="55"/>
                  <a:pt x="573" y="55"/>
                  <a:pt x="573" y="55"/>
                </a:cubicBezTo>
                <a:cubicBezTo>
                  <a:pt x="573" y="54"/>
                  <a:pt x="573" y="54"/>
                  <a:pt x="573" y="54"/>
                </a:cubicBezTo>
                <a:cubicBezTo>
                  <a:pt x="573" y="54"/>
                  <a:pt x="573" y="54"/>
                  <a:pt x="573" y="54"/>
                </a:cubicBezTo>
                <a:cubicBezTo>
                  <a:pt x="573" y="53"/>
                  <a:pt x="573" y="53"/>
                  <a:pt x="574" y="53"/>
                </a:cubicBezTo>
                <a:cubicBezTo>
                  <a:pt x="574" y="53"/>
                  <a:pt x="574" y="53"/>
                  <a:pt x="574" y="53"/>
                </a:cubicBezTo>
                <a:cubicBezTo>
                  <a:pt x="574" y="52"/>
                  <a:pt x="574" y="52"/>
                  <a:pt x="574" y="52"/>
                </a:cubicBezTo>
                <a:cubicBezTo>
                  <a:pt x="574" y="52"/>
                  <a:pt x="574" y="52"/>
                  <a:pt x="574" y="52"/>
                </a:cubicBezTo>
                <a:cubicBezTo>
                  <a:pt x="574" y="51"/>
                  <a:pt x="574" y="51"/>
                  <a:pt x="574" y="51"/>
                </a:cubicBezTo>
                <a:cubicBezTo>
                  <a:pt x="574" y="50"/>
                  <a:pt x="574" y="50"/>
                  <a:pt x="574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场景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107440" y="3345425"/>
            <a:ext cx="6893956" cy="4940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036320" y="4773372"/>
            <a:ext cx="5853510" cy="207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55040" y="6106378"/>
            <a:ext cx="533923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9"/>
          <p:cNvSpPr txBox="1"/>
          <p:nvPr/>
        </p:nvSpPr>
        <p:spPr>
          <a:xfrm>
            <a:off x="1152935" y="2801910"/>
            <a:ext cx="450033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</a:p>
        </p:txBody>
      </p:sp>
      <p:sp>
        <p:nvSpPr>
          <p:cNvPr id="18" name="文本框 20"/>
          <p:cNvSpPr txBox="1"/>
          <p:nvPr/>
        </p:nvSpPr>
        <p:spPr>
          <a:xfrm>
            <a:off x="1264507" y="3755869"/>
            <a:ext cx="4572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不同的商品对模特的需求不同，有些商品甚至不需要模特</a:t>
            </a:r>
          </a:p>
        </p:txBody>
      </p:sp>
      <p:sp>
        <p:nvSpPr>
          <p:cNvPr id="19" name="文本框 21"/>
          <p:cNvSpPr txBox="1"/>
          <p:nvPr/>
        </p:nvSpPr>
        <p:spPr>
          <a:xfrm>
            <a:off x="1264509" y="5162177"/>
            <a:ext cx="46362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拍摄的场景包括室内场景和户外场景。室内场景需要考虑灯光、背景和布局等</a:t>
            </a:r>
          </a:p>
        </p:txBody>
      </p:sp>
    </p:spTree>
    <p:extLst>
      <p:ext uri="{BB962C8B-B14F-4D97-AF65-F5344CB8AC3E}">
        <p14:creationId xmlns:p14="http://schemas.microsoft.com/office/powerpoint/2010/main" val="5914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3.5.3  </a:t>
            </a:r>
            <a:r>
              <a:rPr lang="zh-CN" altLang="en-US" dirty="0"/>
              <a:t>拍摄视频的流程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416" y="1291590"/>
            <a:ext cx="10378549" cy="6134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．视频拍摄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内容占位符 2"/>
          <p:cNvSpPr txBox="1">
            <a:spLocks/>
          </p:cNvSpPr>
          <p:nvPr/>
        </p:nvSpPr>
        <p:spPr>
          <a:xfrm>
            <a:off x="486937" y="2491739"/>
            <a:ext cx="5485237" cy="264223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一切准备就绪后，便可进行视频拍摄，在拍摄过程中为了保持画面的平衡，需要使用三脚架，并根据商品的性能依次进行拍摄，在拍摄时注意展示全貌，并将各个角度分别进行拍摄，如果属于食品类，还应该拍摄制作完成后的效果。</a:t>
            </a:r>
          </a:p>
        </p:txBody>
      </p:sp>
      <p:sp>
        <p:nvSpPr>
          <p:cNvPr id="52" name="矩形 51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1" y="1981200"/>
            <a:ext cx="1219041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94" y="2363317"/>
            <a:ext cx="4344987" cy="289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11148-9203-4C72-AEFE-DBE859F9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69" indent="-342969"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noProof="1"/>
              <a:t>设备：在拍摄时，要选择合适的拍摄设备和辅助设备，一般来说，如果只是想要简单地呈现自己的产品，使用手机拍摄即可；如果对商品短视频有较高的追求，可以使用微单和单反相机进行拍摄。其他的辅助设备包括三脚架、灯光、静物台、反光板、柔光箱、硫酸纸等，可以根据具体情况来选择使用。</a:t>
            </a:r>
          </a:p>
          <a:p>
            <a:pPr marL="342969" indent="-342969"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noProof="1"/>
              <a:t>陈设：如果没有好的摆台思路，或缺少符合情境的装饰物，可以直接把产品放置在静物台上，根据需要的角度摆放拍摄即可，如图 所示即为两个摆放拍摄的商品视频。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内容占位符 3">
            <a:extLst>
              <a:ext uri="{FF2B5EF4-FFF2-40B4-BE49-F238E27FC236}">
                <a16:creationId xmlns:a16="http://schemas.microsoft.com/office/drawing/2014/main" id="{5038D741-1FE2-4478-AE1B-1DF6B47B51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119" y="1081339"/>
            <a:ext cx="7548722" cy="417609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内容占位符 2">
            <a:extLst>
              <a:ext uri="{FF2B5EF4-FFF2-40B4-BE49-F238E27FC236}">
                <a16:creationId xmlns:a16="http://schemas.microsoft.com/office/drawing/2014/main" id="{9DD9AC9D-3FB4-4C67-876A-626217822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69" indent="-342969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构图：最实用也是最常见的构图方式为“三分构图”，即以纵横两根线井字排列，把画面划分为九份。产品拍摄要突出主体，所以适合放在中心区域，或者根据拍摄情况将主体放在四个交汇点上，如图所示。</a:t>
            </a:r>
          </a:p>
        </p:txBody>
      </p:sp>
      <p:pic>
        <p:nvPicPr>
          <p:cNvPr id="3" name="内容占位符 3">
            <a:extLst>
              <a:ext uri="{FF2B5EF4-FFF2-40B4-BE49-F238E27FC236}">
                <a16:creationId xmlns:a16="http://schemas.microsoft.com/office/drawing/2014/main" id="{77D9E902-22D0-4983-826C-153FC89B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1670" y="2728226"/>
            <a:ext cx="3112684" cy="3620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2">
            <a:extLst>
              <a:ext uri="{FF2B5EF4-FFF2-40B4-BE49-F238E27FC236}">
                <a16:creationId xmlns:a16="http://schemas.microsoft.com/office/drawing/2014/main" id="{9CB21450-D106-481D-99DB-2BC10D88FB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69" indent="-342969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布光：基础布光法则是“三点布光”，也就是说，在拍摄时至少应该配备三盏灯。主光打亮产品主体和周围区域；辅光用于填充阴影区域和主光没有打亮的地方，一般比主光稍弱，这样可以形成景深和层次感；背光打向背景方向，借助背景反射的光线塑造产品轮廓。如图 </a:t>
            </a:r>
            <a:r>
              <a:rPr lang="en-US" altLang="zh-CN" dirty="0"/>
              <a:t>1</a:t>
            </a:r>
            <a:r>
              <a:rPr lang="zh-CN" altLang="en-US" dirty="0"/>
              <a:t>所示。如果使用手机拍摄，可以只配备一盏灯和反光板，侧逆光加硫酸纸，对角位置放置反光板，这样的布光在整体上会有较好的明暗效果，如图</a:t>
            </a:r>
            <a:r>
              <a:rPr lang="en-US" altLang="zh-CN" dirty="0"/>
              <a:t>2</a:t>
            </a:r>
            <a:r>
              <a:rPr lang="zh-CN" altLang="en-US" dirty="0"/>
              <a:t>所示。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内容占位符 3">
            <a:extLst>
              <a:ext uri="{FF2B5EF4-FFF2-40B4-BE49-F238E27FC236}">
                <a16:creationId xmlns:a16="http://schemas.microsoft.com/office/drawing/2014/main" id="{88A10F5E-9F20-4B98-9B33-0F2E88710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6350" y="792347"/>
            <a:ext cx="7643994" cy="3901390"/>
          </a:xfrm>
        </p:spPr>
      </p:pic>
      <p:sp>
        <p:nvSpPr>
          <p:cNvPr id="30722" name="文本框 4">
            <a:extLst>
              <a:ext uri="{FF2B5EF4-FFF2-40B4-BE49-F238E27FC236}">
                <a16:creationId xmlns:a16="http://schemas.microsoft.com/office/drawing/2014/main" id="{3B2FBDBE-05A3-4E8A-AAF6-3C4B7506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993" y="5024074"/>
            <a:ext cx="4566707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dirty="0"/>
              <a:t>图 1                                           图 </a:t>
            </a:r>
            <a:r>
              <a:rPr lang="en-US" altLang="zh-CN" b="1" dirty="0"/>
              <a:t>2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掌握拍摄不同品类商品图片的</a:t>
            </a:r>
            <a:r>
              <a:rPr lang="zh-CN" altLang="en-US" sz="2000" dirty="0"/>
              <a:t>视频</a:t>
            </a:r>
            <a:r>
              <a:rPr lang="zh-CN" altLang="zh-CN" sz="2000" dirty="0"/>
              <a:t>。</a:t>
            </a:r>
            <a:endParaRPr lang="en-US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根据不同的产品、不同需求拍摄</a:t>
            </a:r>
            <a:r>
              <a:rPr lang="zh-CN" altLang="en-US" sz="2000" dirty="0"/>
              <a:t>视频</a:t>
            </a:r>
          </a:p>
        </p:txBody>
      </p:sp>
    </p:spTree>
    <p:extLst>
      <p:ext uri="{BB962C8B-B14F-4D97-AF65-F5344CB8AC3E}">
        <p14:creationId xmlns:p14="http://schemas.microsoft.com/office/powerpoint/2010/main" val="13852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3.5.3  </a:t>
            </a:r>
            <a:r>
              <a:rPr lang="zh-CN" altLang="en-US" dirty="0"/>
              <a:t>拍摄视频的流程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1416" y="1291590"/>
            <a:ext cx="10378549" cy="61341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4</a:t>
            </a:r>
            <a:r>
              <a:rPr lang="zh-CN" altLang="en-US" sz="2400" dirty="0"/>
              <a:t>．后期合成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内容占位符 2"/>
          <p:cNvSpPr txBox="1">
            <a:spLocks/>
          </p:cNvSpPr>
          <p:nvPr/>
        </p:nvSpPr>
        <p:spPr>
          <a:xfrm>
            <a:off x="486937" y="2491739"/>
            <a:ext cx="11076413" cy="264223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视频拍摄完成后，需要将多余的部分剪切掉，进行多场景的组合；还需添加字幕、音频、转场和特效等操作，这些操作需要通过视频编辑软件完成。常用的视频编辑软件有会声会影和</a:t>
            </a:r>
            <a:r>
              <a:rPr lang="en-US" altLang="zh-CN" dirty="0"/>
              <a:t>Premiere</a:t>
            </a:r>
            <a:r>
              <a:rPr lang="zh-CN" altLang="en-US" dirty="0"/>
              <a:t>等。对新手来说，会声会影操作简单更易掌握。</a:t>
            </a:r>
          </a:p>
        </p:txBody>
      </p:sp>
      <p:sp>
        <p:nvSpPr>
          <p:cNvPr id="52" name="矩形 51"/>
          <p:cNvSpPr/>
          <p:nvPr/>
        </p:nvSpPr>
        <p:spPr>
          <a:xfrm>
            <a:off x="0" y="5753100"/>
            <a:ext cx="12190413" cy="1106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-1" y="1981200"/>
            <a:ext cx="1219041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FC0E6-F821-4E07-8205-B00B6B23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61" y="3997792"/>
            <a:ext cx="1588034" cy="20322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3DAB68-CFA7-43A7-85AF-D564BF573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95" y="3997792"/>
            <a:ext cx="1598866" cy="2034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76D7B-B250-4FF9-AF19-3B6EABC60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97" y="3997792"/>
            <a:ext cx="1485355" cy="2034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2668B2-3857-4639-AB9A-F7CDC5F1A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57" y="3996031"/>
            <a:ext cx="1560977" cy="2034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20932B0-2319-4470-BF30-094372A60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51" y="3963966"/>
            <a:ext cx="1547825" cy="2034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7D41D7-BB77-419E-BF96-25F56D308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9" y="3963966"/>
            <a:ext cx="1825186" cy="2034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906E40D-B4C8-437B-98DC-5F53E4853E3A}"/>
              </a:ext>
            </a:extLst>
          </p:cNvPr>
          <p:cNvSpPr txBox="1"/>
          <p:nvPr/>
        </p:nvSpPr>
        <p:spPr>
          <a:xfrm>
            <a:off x="9256899" y="6153398"/>
            <a:ext cx="28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制作水果小视频</a:t>
            </a:r>
          </a:p>
        </p:txBody>
      </p:sp>
    </p:spTree>
    <p:extLst>
      <p:ext uri="{BB962C8B-B14F-4D97-AF65-F5344CB8AC3E}">
        <p14:creationId xmlns:p14="http://schemas.microsoft.com/office/powerpoint/2010/main" val="12801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BF72B-9735-4B66-AB4D-E87F576B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4B6EC1-BCCC-4F6D-8039-6D799B44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手机视频剪辑软件</a:t>
            </a:r>
            <a:r>
              <a:rPr lang="en-US" altLang="zh-CN" dirty="0"/>
              <a:t>:</a:t>
            </a:r>
            <a:r>
              <a:rPr lang="zh-CN" altLang="en-US" dirty="0"/>
              <a:t>快影</a:t>
            </a:r>
            <a:r>
              <a:rPr lang="en-US" altLang="zh-CN" dirty="0"/>
              <a:t>\</a:t>
            </a:r>
            <a:r>
              <a:rPr lang="zh-CN" altLang="en-US" dirty="0"/>
              <a:t>乐秀</a:t>
            </a:r>
            <a:r>
              <a:rPr lang="en-US" altLang="zh-CN" dirty="0"/>
              <a:t>\</a:t>
            </a:r>
            <a:r>
              <a:rPr lang="zh-CN" altLang="en-US" dirty="0"/>
              <a:t>美摄</a:t>
            </a:r>
            <a:r>
              <a:rPr lang="en-US" altLang="zh-CN" dirty="0"/>
              <a:t>\</a:t>
            </a:r>
            <a:r>
              <a:rPr lang="zh-CN" altLang="en-US" dirty="0"/>
              <a:t>云美摄等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8ACCDA-C955-48AD-9F7B-0394128D3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69" y="2634456"/>
            <a:ext cx="1590675" cy="15906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71EAFD-8B97-4B6B-822F-32581A4FD0B2}"/>
              </a:ext>
            </a:extLst>
          </p:cNvPr>
          <p:cNvSpPr txBox="1"/>
          <p:nvPr/>
        </p:nvSpPr>
        <p:spPr>
          <a:xfrm>
            <a:off x="5256738" y="4462118"/>
            <a:ext cx="219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云美摄短视频制作</a:t>
            </a:r>
          </a:p>
        </p:txBody>
      </p:sp>
    </p:spTree>
    <p:extLst>
      <p:ext uri="{BB962C8B-B14F-4D97-AF65-F5344CB8AC3E}">
        <p14:creationId xmlns:p14="http://schemas.microsoft.com/office/powerpoint/2010/main" val="19796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" y="1613422"/>
            <a:ext cx="3913947" cy="21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3.5.3  </a:t>
            </a:r>
            <a:r>
              <a:rPr lang="zh-CN" altLang="en-US" dirty="0"/>
              <a:t>拍摄视频的流程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5331" y="1229969"/>
            <a:ext cx="489746" cy="523220"/>
            <a:chOff x="922697" y="1749289"/>
            <a:chExt cx="489746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71" y="1613423"/>
            <a:ext cx="3904978" cy="21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960132" y="1351813"/>
            <a:ext cx="468053" cy="523220"/>
            <a:chOff x="946634" y="2721906"/>
            <a:chExt cx="468053" cy="523220"/>
          </a:xfrm>
          <a:solidFill>
            <a:schemeClr val="accent2"/>
          </a:solidFill>
        </p:grpSpPr>
        <p:sp>
          <p:nvSpPr>
            <p:cNvPr id="14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34" y="1613423"/>
            <a:ext cx="3581343" cy="21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6" y="4196898"/>
            <a:ext cx="3537543" cy="22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64" y="4196899"/>
            <a:ext cx="3927036" cy="22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65" y="4196898"/>
            <a:ext cx="4035079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8006484" y="1332478"/>
            <a:ext cx="468053" cy="523220"/>
            <a:chOff x="946634" y="2721906"/>
            <a:chExt cx="468053" cy="523220"/>
          </a:xfrm>
        </p:grpSpPr>
        <p:sp>
          <p:nvSpPr>
            <p:cNvPr id="23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0" y="4009288"/>
            <a:ext cx="468053" cy="523220"/>
            <a:chOff x="946634" y="2721906"/>
            <a:chExt cx="468053" cy="523220"/>
          </a:xfrm>
        </p:grpSpPr>
        <p:sp>
          <p:nvSpPr>
            <p:cNvPr id="26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44479" y="4009288"/>
            <a:ext cx="468053" cy="523220"/>
            <a:chOff x="946634" y="2721906"/>
            <a:chExt cx="468053" cy="523220"/>
          </a:xfrm>
          <a:solidFill>
            <a:schemeClr val="accent2"/>
          </a:solidFill>
        </p:grpSpPr>
        <p:sp>
          <p:nvSpPr>
            <p:cNvPr id="29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25341" y="4000870"/>
            <a:ext cx="468053" cy="523220"/>
            <a:chOff x="946634" y="2721906"/>
            <a:chExt cx="468053" cy="523220"/>
          </a:xfrm>
        </p:grpSpPr>
        <p:sp>
          <p:nvSpPr>
            <p:cNvPr id="3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4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76155"/>
              </p:ext>
            </p:extLst>
          </p:nvPr>
        </p:nvGraphicFramePr>
        <p:xfrm>
          <a:off x="931111" y="3119484"/>
          <a:ext cx="10378329" cy="289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任务描述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5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拍摄一款户外长裙视频，在视频中展现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长裙的飘逸，并将材质和穿戴效果展现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出来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掌握拍摄视频的方法，并了解拍摄视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频的要求和方法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拍摄润肤霜视频，在视频中展现水润效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果，并将使用前和使用后进行对	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掌握拍摄润肤霜视频的方法，并对注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意事项进行了解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42122"/>
              </p:ext>
            </p:extLst>
          </p:nvPr>
        </p:nvGraphicFramePr>
        <p:xfrm>
          <a:off x="1182117" y="3179695"/>
          <a:ext cx="9942300" cy="173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简述拍摄视频的流程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学习拍摄视频的方法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0236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视频符合人类视觉系动物的本性，可有力驱动流量和转换率，制造深刻印象和话题，甚至可有效降低退货率从而节省营销及</a:t>
            </a:r>
            <a:r>
              <a:rPr lang="en-US" altLang="zh-CN" dirty="0"/>
              <a:t>CRM</a:t>
            </a:r>
            <a:r>
              <a:rPr lang="zh-CN" altLang="en-US" dirty="0"/>
              <a:t>成本（客户关系管理成本）。本小节将对视频在营销中的重要性、视频的拍摄要求、拍摄和编辑视频等内容进行介绍，使用户可以熟练掌握视频的拍摄和制作的方法。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3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3.5.1  </a:t>
            </a:r>
            <a:r>
              <a:rPr lang="zh-CN" altLang="en-US" dirty="0"/>
              <a:t>视频在营销中的重要性 </a:t>
            </a:r>
          </a:p>
        </p:txBody>
      </p:sp>
      <p:sp>
        <p:nvSpPr>
          <p:cNvPr id="53" name="矩形 52"/>
          <p:cNvSpPr/>
          <p:nvPr/>
        </p:nvSpPr>
        <p:spPr>
          <a:xfrm>
            <a:off x="0" y="1724025"/>
            <a:ext cx="1219041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7"/>
          <p:cNvGrpSpPr/>
          <p:nvPr/>
        </p:nvGrpSpPr>
        <p:grpSpPr>
          <a:xfrm>
            <a:off x="1040703" y="3299391"/>
            <a:ext cx="2196145" cy="1436457"/>
            <a:chOff x="1" y="0"/>
            <a:chExt cx="4392858" cy="2872248"/>
          </a:xfrm>
        </p:grpSpPr>
        <p:sp>
          <p:nvSpPr>
            <p:cNvPr id="35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335"/>
            <p:cNvSpPr/>
            <p:nvPr/>
          </p:nvSpPr>
          <p:spPr>
            <a:xfrm>
              <a:off x="1237455" y="838456"/>
              <a:ext cx="2565138" cy="1230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灵活性强、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传播范围广</a:t>
              </a:r>
              <a:endParaRPr lang="id-ID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37" name="Group 342"/>
          <p:cNvGrpSpPr/>
          <p:nvPr/>
        </p:nvGrpSpPr>
        <p:grpSpPr>
          <a:xfrm>
            <a:off x="2953433" y="3299391"/>
            <a:ext cx="2196145" cy="1436457"/>
            <a:chOff x="0" y="0"/>
            <a:chExt cx="4392859" cy="2872248"/>
          </a:xfrm>
        </p:grpSpPr>
        <p:sp>
          <p:nvSpPr>
            <p:cNvPr id="3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成本比较低</a:t>
              </a:r>
              <a:endParaRPr lang="id-ID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40" name="Group 347"/>
          <p:cNvGrpSpPr/>
          <p:nvPr/>
        </p:nvGrpSpPr>
        <p:grpSpPr>
          <a:xfrm>
            <a:off x="4913419" y="3299391"/>
            <a:ext cx="2196145" cy="1436457"/>
            <a:chOff x="0" y="0"/>
            <a:chExt cx="4392859" cy="2872248"/>
          </a:xfrm>
        </p:grpSpPr>
        <p:sp>
          <p:nvSpPr>
            <p:cNvPr id="41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针对目标明确</a:t>
              </a:r>
              <a:endParaRPr lang="id-ID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43" name="Group 352"/>
          <p:cNvGrpSpPr/>
          <p:nvPr/>
        </p:nvGrpSpPr>
        <p:grpSpPr>
          <a:xfrm>
            <a:off x="6857259" y="3299391"/>
            <a:ext cx="2196143" cy="1436457"/>
            <a:chOff x="0" y="0"/>
            <a:chExt cx="4392859" cy="2872248"/>
          </a:xfrm>
        </p:grpSpPr>
        <p:sp>
          <p:nvSpPr>
            <p:cNvPr id="44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受众数量可跟踪监测</a:t>
              </a:r>
              <a:endParaRPr lang="id-ID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46" name="Group 357"/>
          <p:cNvGrpSpPr/>
          <p:nvPr/>
        </p:nvGrpSpPr>
        <p:grpSpPr>
          <a:xfrm>
            <a:off x="8828369" y="3299391"/>
            <a:ext cx="2196143" cy="1436457"/>
            <a:chOff x="0" y="0"/>
            <a:chExt cx="4392859" cy="2872248"/>
          </a:xfrm>
        </p:grpSpPr>
        <p:sp>
          <p:nvSpPr>
            <p:cNvPr id="47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感官性强</a:t>
              </a:r>
              <a:endParaRPr lang="id-ID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49" name="Group 360"/>
          <p:cNvGrpSpPr/>
          <p:nvPr/>
        </p:nvGrpSpPr>
        <p:grpSpPr>
          <a:xfrm>
            <a:off x="1926155" y="4530551"/>
            <a:ext cx="425242" cy="425396"/>
            <a:chOff x="0" y="0"/>
            <a:chExt cx="850594" cy="850594"/>
          </a:xfrm>
        </p:grpSpPr>
        <p:sp>
          <p:nvSpPr>
            <p:cNvPr id="50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5" name="Group 363"/>
          <p:cNvGrpSpPr/>
          <p:nvPr/>
        </p:nvGrpSpPr>
        <p:grpSpPr>
          <a:xfrm>
            <a:off x="3842921" y="4530551"/>
            <a:ext cx="425242" cy="425396"/>
            <a:chOff x="0" y="0"/>
            <a:chExt cx="850594" cy="850594"/>
          </a:xfrm>
        </p:grpSpPr>
        <p:sp>
          <p:nvSpPr>
            <p:cNvPr id="56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Shape 362"/>
            <p:cNvSpPr/>
            <p:nvPr/>
          </p:nvSpPr>
          <p:spPr>
            <a:xfrm>
              <a:off x="311484" y="117593"/>
              <a:ext cx="285373" cy="615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8" name="Group 366"/>
          <p:cNvGrpSpPr/>
          <p:nvPr/>
        </p:nvGrpSpPr>
        <p:grpSpPr>
          <a:xfrm>
            <a:off x="5798871" y="4530551"/>
            <a:ext cx="425242" cy="425396"/>
            <a:chOff x="0" y="0"/>
            <a:chExt cx="850594" cy="850594"/>
          </a:xfrm>
        </p:grpSpPr>
        <p:sp>
          <p:nvSpPr>
            <p:cNvPr id="59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Shape 365"/>
            <p:cNvSpPr/>
            <p:nvPr/>
          </p:nvSpPr>
          <p:spPr>
            <a:xfrm>
              <a:off x="311484" y="117593"/>
              <a:ext cx="285373" cy="615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1" name="Group 369"/>
          <p:cNvGrpSpPr/>
          <p:nvPr/>
        </p:nvGrpSpPr>
        <p:grpSpPr>
          <a:xfrm>
            <a:off x="7742710" y="4530551"/>
            <a:ext cx="425242" cy="425396"/>
            <a:chOff x="0" y="0"/>
            <a:chExt cx="850594" cy="850594"/>
          </a:xfrm>
        </p:grpSpPr>
        <p:sp>
          <p:nvSpPr>
            <p:cNvPr id="62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4" name="Group 372"/>
          <p:cNvGrpSpPr/>
          <p:nvPr/>
        </p:nvGrpSpPr>
        <p:grpSpPr>
          <a:xfrm>
            <a:off x="9713821" y="4530551"/>
            <a:ext cx="425242" cy="425396"/>
            <a:chOff x="0" y="0"/>
            <a:chExt cx="850594" cy="850594"/>
          </a:xfrm>
        </p:grpSpPr>
        <p:sp>
          <p:nvSpPr>
            <p:cNvPr id="65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Shape 371"/>
            <p:cNvSpPr/>
            <p:nvPr/>
          </p:nvSpPr>
          <p:spPr>
            <a:xfrm>
              <a:off x="311484" y="117593"/>
              <a:ext cx="285373" cy="615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1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dvAuto="0"/>
      <p:bldP spid="37" grpId="0" advAuto="0"/>
      <p:bldP spid="40" grpId="0" advAuto="0"/>
      <p:bldP spid="43" grpId="0" advAuto="0"/>
      <p:bldP spid="46" grpId="0" advAuto="0"/>
      <p:bldP spid="49" grpId="0" advAuto="0"/>
      <p:bldP spid="55" grpId="0" advAuto="0"/>
      <p:bldP spid="58" grpId="0" advAuto="0"/>
      <p:bldP spid="61" grpId="0" advAuto="0"/>
      <p:bldP spid="64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3.5.2  </a:t>
            </a:r>
            <a:r>
              <a:rPr lang="zh-CN" altLang="en-US" dirty="0"/>
              <a:t>视频拍摄的要求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90626" y="2004811"/>
            <a:ext cx="2384192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保持画面稳定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90085" y="4791486"/>
            <a:ext cx="2063939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保持画面水平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649401" y="2532094"/>
            <a:ext cx="2447224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独特的拍摄视角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456615" y="5028971"/>
            <a:ext cx="2256725" cy="4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6" tIns="22853" rIns="45706" bIns="22853">
            <a:spAutoFit/>
          </a:bodyPr>
          <a:lstStyle/>
          <a:p>
            <a:r>
              <a:rPr lang="zh-CN" altLang="en-US" dirty="0"/>
              <a:t>拍摄时间的把握</a:t>
            </a:r>
          </a:p>
        </p:txBody>
      </p:sp>
      <p:grpSp>
        <p:nvGrpSpPr>
          <p:cNvPr id="11" name="组合 2"/>
          <p:cNvGrpSpPr/>
          <p:nvPr/>
        </p:nvGrpSpPr>
        <p:grpSpPr>
          <a:xfrm>
            <a:off x="4238217" y="2461129"/>
            <a:ext cx="3580295" cy="2667001"/>
            <a:chOff x="4692692" y="2532274"/>
            <a:chExt cx="3581400" cy="2667000"/>
          </a:xfrm>
        </p:grpSpPr>
        <p:graphicFrame>
          <p:nvGraphicFramePr>
            <p:cNvPr id="12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020687" y="3527229"/>
              <a:ext cx="935028" cy="67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r>
                <a:rPr lang="zh-CN" altLang="en-US" sz="2000" dirty="0"/>
                <a:t>引流技巧</a:t>
              </a:r>
              <a:endPara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15" name="组合 3"/>
          <p:cNvGrpSpPr/>
          <p:nvPr/>
        </p:nvGrpSpPr>
        <p:grpSpPr>
          <a:xfrm>
            <a:off x="3674316" y="2044227"/>
            <a:ext cx="1377840" cy="1328784"/>
            <a:chOff x="4131285" y="2269648"/>
            <a:chExt cx="1378265" cy="1328785"/>
          </a:xfrm>
        </p:grpSpPr>
        <p:sp>
          <p:nvSpPr>
            <p:cNvPr id="16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17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18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0" name="Straight Arrow Connector 55"/>
            <p:cNvCxnSpPr>
              <a:stCxn id="16" idx="1"/>
              <a:endCxn id="17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6"/>
          <p:cNvGrpSpPr/>
          <p:nvPr/>
        </p:nvGrpSpPr>
        <p:grpSpPr>
          <a:xfrm>
            <a:off x="6886474" y="2499643"/>
            <a:ext cx="1609401" cy="795331"/>
            <a:chOff x="7209526" y="2469728"/>
            <a:chExt cx="1609897" cy="795330"/>
          </a:xfrm>
        </p:grpSpPr>
        <p:sp>
          <p:nvSpPr>
            <p:cNvPr id="25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26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27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0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226778" y="2810978"/>
              <a:ext cx="586024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29" name="Straight Arrow Connector 58"/>
            <p:cNvCxnSpPr>
              <a:endCxn id="26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5"/>
          <p:cNvGrpSpPr/>
          <p:nvPr/>
        </p:nvGrpSpPr>
        <p:grpSpPr>
          <a:xfrm>
            <a:off x="6909587" y="4270668"/>
            <a:ext cx="1375631" cy="1152993"/>
            <a:chOff x="7364886" y="4341813"/>
            <a:chExt cx="1376056" cy="1152994"/>
          </a:xfrm>
        </p:grpSpPr>
        <p:sp>
          <p:nvSpPr>
            <p:cNvPr id="33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35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37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40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39" name="Straight Arrow Connector 60"/>
            <p:cNvCxnSpPr>
              <a:stCxn id="33" idx="5"/>
              <a:endCxn id="35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"/>
          <p:cNvGrpSpPr/>
          <p:nvPr/>
        </p:nvGrpSpPr>
        <p:grpSpPr>
          <a:xfrm>
            <a:off x="2988831" y="4551260"/>
            <a:ext cx="2356247" cy="734070"/>
            <a:chOff x="4181276" y="4936361"/>
            <a:chExt cx="2356974" cy="734069"/>
          </a:xfrm>
        </p:grpSpPr>
        <p:sp>
          <p:nvSpPr>
            <p:cNvPr id="43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sp>
          <p:nvSpPr>
            <p:cNvPr id="44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>
                <a:solidFill>
                  <a:prstClr val="white"/>
                </a:solidFill>
              </a:endParaRPr>
            </a:p>
          </p:txBody>
        </p:sp>
        <p:grpSp>
          <p:nvGrpSpPr>
            <p:cNvPr id="45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8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54"/>
              <p:cNvSpPr>
                <a:spLocks/>
              </p:cNvSpPr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9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960851" y="5055493"/>
              <a:ext cx="573991" cy="307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878"/>
              <a:endParaRPr lang="en-US" sz="1599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47" name="Straight Arrow Connector 62"/>
            <p:cNvCxnSpPr>
              <a:stCxn id="46" idx="1"/>
              <a:endCxn id="44" idx="6"/>
            </p:cNvCxnSpPr>
            <p:nvPr/>
          </p:nvCxnSpPr>
          <p:spPr>
            <a:xfrm flipH="1">
              <a:off x="4775503" y="5209308"/>
              <a:ext cx="1185348" cy="162304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54E4B31-01AD-4230-B4F1-65834AB9EC3C}"/>
              </a:ext>
            </a:extLst>
          </p:cNvPr>
          <p:cNvSpPr txBox="1"/>
          <p:nvPr/>
        </p:nvSpPr>
        <p:spPr>
          <a:xfrm>
            <a:off x="4552108" y="6103824"/>
            <a:ext cx="7814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分镜头拍摄</a:t>
            </a:r>
            <a:r>
              <a:rPr lang="en-US" altLang="zh-CN" sz="1400" dirty="0"/>
              <a:t>,</a:t>
            </a:r>
            <a:r>
              <a:rPr lang="zh-CN" altLang="en-US" sz="1400" dirty="0"/>
              <a:t>特写镜头控制在</a:t>
            </a:r>
            <a:r>
              <a:rPr lang="en-US" altLang="zh-CN" sz="1400" dirty="0"/>
              <a:t>2-3</a:t>
            </a:r>
            <a:r>
              <a:rPr lang="zh-CN" altLang="en-US" sz="1400" dirty="0"/>
              <a:t>秒</a:t>
            </a:r>
            <a:r>
              <a:rPr lang="en-US" altLang="zh-CN" sz="1400" dirty="0"/>
              <a:t>,</a:t>
            </a:r>
            <a:r>
              <a:rPr lang="zh-CN" altLang="en-US" sz="1400" dirty="0"/>
              <a:t>中近景</a:t>
            </a:r>
            <a:r>
              <a:rPr lang="en-US" altLang="zh-CN" sz="1400" dirty="0"/>
              <a:t>3-4</a:t>
            </a:r>
            <a:r>
              <a:rPr lang="zh-CN" altLang="en-US" sz="1400" dirty="0"/>
              <a:t>秒</a:t>
            </a:r>
            <a:r>
              <a:rPr lang="en-US" altLang="zh-CN" sz="1400" dirty="0"/>
              <a:t>,</a:t>
            </a:r>
            <a:r>
              <a:rPr lang="zh-CN" altLang="en-US" sz="1400" dirty="0"/>
              <a:t>中景</a:t>
            </a:r>
            <a:r>
              <a:rPr lang="en-US" altLang="zh-CN" sz="1400" dirty="0"/>
              <a:t>5-6</a:t>
            </a:r>
            <a:r>
              <a:rPr lang="zh-CN" altLang="en-US" sz="1400" dirty="0"/>
              <a:t>秒</a:t>
            </a:r>
            <a:r>
              <a:rPr lang="en-US" altLang="zh-CN" sz="1400" dirty="0"/>
              <a:t>,</a:t>
            </a:r>
            <a:r>
              <a:rPr lang="zh-CN" altLang="en-US" sz="1400" dirty="0"/>
              <a:t>全景</a:t>
            </a:r>
            <a:r>
              <a:rPr lang="en-US" altLang="zh-CN" sz="1400" dirty="0"/>
              <a:t>6-7</a:t>
            </a:r>
            <a:r>
              <a:rPr lang="zh-CN" altLang="en-US" sz="1400" dirty="0"/>
              <a:t>秒</a:t>
            </a:r>
            <a:r>
              <a:rPr lang="en-US" altLang="zh-CN" sz="1400" dirty="0"/>
              <a:t>,</a:t>
            </a:r>
            <a:r>
              <a:rPr lang="zh-CN" altLang="en-US" sz="1400" dirty="0"/>
              <a:t>大全景</a:t>
            </a:r>
            <a:r>
              <a:rPr lang="en-US" altLang="zh-CN" sz="1400" dirty="0"/>
              <a:t>6-11</a:t>
            </a:r>
            <a:r>
              <a:rPr lang="zh-CN" altLang="en-US" sz="1400" dirty="0"/>
              <a:t>秒</a:t>
            </a:r>
            <a:r>
              <a:rPr lang="en-US" altLang="zh-CN" sz="1400" dirty="0"/>
              <a:t>,</a:t>
            </a:r>
            <a:r>
              <a:rPr lang="zh-CN" altLang="en-US" sz="1400" dirty="0"/>
              <a:t>一般镜头</a:t>
            </a:r>
            <a:r>
              <a:rPr lang="en-US" altLang="zh-CN" sz="1400" dirty="0"/>
              <a:t>4-5</a:t>
            </a:r>
            <a:r>
              <a:rPr lang="zh-CN" altLang="en-US" sz="1400" dirty="0"/>
              <a:t>秒</a:t>
            </a:r>
          </a:p>
        </p:txBody>
      </p:sp>
    </p:spTree>
    <p:extLst>
      <p:ext uri="{BB962C8B-B14F-4D97-AF65-F5344CB8AC3E}">
        <p14:creationId xmlns:p14="http://schemas.microsoft.com/office/powerpoint/2010/main" val="5702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E63E2-8ADF-4468-8F2F-4F78B56E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华文新魏" panose="02010800040101010101" charset="-122"/>
              </a:rPr>
              <a:t>淘宝视频的几大类型</a:t>
            </a:r>
            <a:endParaRPr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华文新魏" panose="02010800040101010101" charset="-122"/>
            </a:endParaRPr>
          </a:p>
        </p:txBody>
      </p:sp>
      <p:sp>
        <p:nvSpPr>
          <p:cNvPr id="7170" name="内容占位符 2">
            <a:extLst>
              <a:ext uri="{FF2B5EF4-FFF2-40B4-BE49-F238E27FC236}">
                <a16:creationId xmlns:a16="http://schemas.microsoft.com/office/drawing/2014/main" id="{2C89D5A0-D161-4A85-96F7-1E7139F14C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>
                <a:solidFill>
                  <a:srgbClr val="7030A0"/>
                </a:solidFill>
                <a:latin typeface="+mn-ea"/>
              </a:rPr>
              <a:t>主图视频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首先看到的是商品主图，主图的呈现效果将对商品的购买和转化产生重要的影响，而视频的影音动态呈现，将有效地在最短时间内提升买家对商品的认知度，促进买家做出决定。</a:t>
            </a:r>
          </a:p>
          <a:p>
            <a:r>
              <a:rPr lang="zh-CN" altLang="en-US" sz="2000" dirty="0">
                <a:latin typeface="+mn-ea"/>
              </a:rPr>
              <a:t>  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2AF7DD-E7E3-4D87-ACE2-895F7400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03" y="3198603"/>
            <a:ext cx="3862827" cy="3206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内容占位符 2">
            <a:extLst>
              <a:ext uri="{FF2B5EF4-FFF2-40B4-BE49-F238E27FC236}">
                <a16:creationId xmlns:a16="http://schemas.microsoft.com/office/drawing/2014/main" id="{667DFDC2-7B1F-42EF-84A7-B12889752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207" y="752432"/>
            <a:ext cx="8398232" cy="4527011"/>
          </a:xfrm>
        </p:spPr>
        <p:txBody>
          <a:bodyPr/>
          <a:lstStyle/>
          <a:p>
            <a:r>
              <a:rPr lang="en-US" altLang="zh-CN" sz="2000" dirty="0">
                <a:latin typeface="+mn-ea"/>
              </a:rPr>
              <a:t>   </a:t>
            </a:r>
            <a:r>
              <a:rPr lang="zh-CN" altLang="en-US" sz="2000" dirty="0">
                <a:latin typeface="+mn-ea"/>
              </a:rPr>
              <a:t>主图视频是淘宝推出的一个全面展示宝贝全貌及细节的功能，在“卖家中心 - 商品发布”后台发布宝贝时，上传 5 张主图的下方有一个上传宝贝视频的位置。</a:t>
            </a:r>
          </a:p>
          <a:p>
            <a:r>
              <a:rPr lang="zh-CN" altLang="en-US" sz="2000" dirty="0">
                <a:latin typeface="+mn-ea"/>
              </a:rPr>
              <a:t>  除此之外，在“卖家中心 - 全部宝贝”中找到相关的宝贝，单击右侧的“编辑宝贝”超级链接，也可为其添加主图视频</a:t>
            </a:r>
            <a:r>
              <a:rPr lang="zh-CN" altLang="en-US" dirty="0"/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677625-A0BB-40D9-9C67-18E6150F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66" y="4217432"/>
            <a:ext cx="8480271" cy="2627604"/>
          </a:xfrm>
          <a:prstGeom prst="rect">
            <a:avLst/>
          </a:pr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ED97ED8-8212-4EDA-B1E1-EBE7D25E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0363" y="2848695"/>
            <a:ext cx="8052076" cy="1592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054598-B020-4102-8928-C98FA378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493" y="1377770"/>
            <a:ext cx="8428401" cy="4527011"/>
          </a:xfrm>
        </p:spPr>
        <p:txBody>
          <a:bodyPr>
            <a:normAutofit/>
          </a:bodyPr>
          <a:lstStyle/>
          <a:p>
            <a:r>
              <a:rPr lang="zh-CN" altLang="en-US" sz="2000" noProof="1"/>
              <a:t>下面对制作宝贝主图视频的相关要求进行介绍。</a:t>
            </a:r>
          </a:p>
          <a:p>
            <a:pPr marL="342969" indent="-342969"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000" noProof="1"/>
              <a:t>商品越小众，更换主图视频对搜索的帮助越大，宝贝上新时附带主图视频能够很大程度上提高搜索权重。</a:t>
            </a:r>
          </a:p>
          <a:p>
            <a:pPr marL="342969" indent="-342969"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000" noProof="1"/>
              <a:t>主图视频的尺寸大小和主图的尺寸一样，500~800 像素都可以。</a:t>
            </a:r>
          </a:p>
          <a:p>
            <a:pPr marL="342969" indent="-342969"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000" noProof="1"/>
              <a:t>主图视频的长度在 9~30 秒为佳，一般可以直接拍摄，也可以由几张静态图片拼接为动态切换。</a:t>
            </a:r>
          </a:p>
          <a:p>
            <a:pPr marL="342969" indent="-342969"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2000" b="1" noProof="1"/>
              <a:t>视</a:t>
            </a:r>
            <a:r>
              <a:rPr lang="zh-CN" altLang="en-US" sz="2000" noProof="1"/>
              <a:t>频。淘宝中的视频相关要求会随时更新。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1928</Words>
  <Application>Microsoft Office PowerPoint</Application>
  <PresentationFormat>自定义</PresentationFormat>
  <Paragraphs>148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Open Sans</vt:lpstr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3.5.1  视频在营销中的重要性 </vt:lpstr>
      <vt:lpstr>3.5.2  视频拍摄的要求</vt:lpstr>
      <vt:lpstr>淘宝视频的几大类型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卖点提炼 </vt:lpstr>
      <vt:lpstr>卖点表达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3.5.3  拍摄视频的流程</vt:lpstr>
      <vt:lpstr>3.5.3  拍摄视频的流程</vt:lpstr>
      <vt:lpstr>3.5.3  拍摄视频的流程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3.5.3  拍摄视频的流程</vt:lpstr>
      <vt:lpstr>PowerPoint 演示文稿</vt:lpstr>
      <vt:lpstr>3.5.3  拍摄视频的流程</vt:lpstr>
      <vt:lpstr>3.5.4  任务实训及考核</vt:lpstr>
      <vt:lpstr>3.5.4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97</cp:revision>
  <dcterms:created xsi:type="dcterms:W3CDTF">2017-06-21T11:05:56Z</dcterms:created>
  <dcterms:modified xsi:type="dcterms:W3CDTF">2020-03-05T06:33:35Z</dcterms:modified>
</cp:coreProperties>
</file>