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8"/>
  </p:notesMasterIdLst>
  <p:sldIdLst>
    <p:sldId id="257" r:id="rId2"/>
    <p:sldId id="383" r:id="rId3"/>
    <p:sldId id="423" r:id="rId4"/>
    <p:sldId id="384" r:id="rId5"/>
    <p:sldId id="385" r:id="rId6"/>
    <p:sldId id="386" r:id="rId7"/>
    <p:sldId id="387" r:id="rId8"/>
    <p:sldId id="388" r:id="rId9"/>
    <p:sldId id="389" r:id="rId10"/>
    <p:sldId id="390" r:id="rId11"/>
    <p:sldId id="391" r:id="rId12"/>
    <p:sldId id="392" r:id="rId13"/>
    <p:sldId id="393" r:id="rId14"/>
    <p:sldId id="421" r:id="rId15"/>
    <p:sldId id="422" r:id="rId16"/>
    <p:sldId id="410" r:id="rId17"/>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p:scale>
          <a:sx n="70" d="100"/>
          <a:sy n="70" d="100"/>
        </p:scale>
        <p:origin x="-618" y="-726"/>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a:t>
            </a:r>
            <a:r>
              <a:rPr lang="zh-CN" altLang="en-US" dirty="0" smtClean="0"/>
              <a:t>样式</a:t>
            </a:r>
            <a:endParaRPr lang="zh-CN" altLang="en-US" dirty="0"/>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2020/2/5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2020/2/5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xmlns=""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2020/2/5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xmlns=""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2020/2/5</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xmlns=""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992613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a:t>
            </a:r>
            <a:r>
              <a:rPr lang="zh-CN" altLang="en-US" dirty="0" smtClean="0"/>
              <a:t>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 Target="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xmlns="" id="{19F3AA45-06B0-4652-BCE8-5E0076A15ED9}"/>
              </a:ext>
            </a:extLst>
          </p:cNvPr>
          <p:cNvSpPr txBox="1"/>
          <p:nvPr/>
        </p:nvSpPr>
        <p:spPr>
          <a:xfrm>
            <a:off x="5698659" y="2908337"/>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视觉的影像传达</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xmlns="" id="{24E58954-E77E-4840-B190-515D356F60C1}"/>
              </a:ext>
            </a:extLst>
          </p:cNvPr>
          <p:cNvSpPr txBox="1">
            <a:spLocks noChangeArrowheads="1"/>
          </p:cNvSpPr>
          <p:nvPr/>
        </p:nvSpPr>
        <p:spPr bwMode="auto">
          <a:xfrm>
            <a:off x="5776971" y="3990812"/>
            <a:ext cx="5710129" cy="430865"/>
          </a:xfrm>
          <a:prstGeom prst="rect">
            <a:avLst/>
          </a:prstGeom>
          <a:noFill/>
          <a:ln w="9525">
            <a:noFill/>
            <a:miter lim="800000"/>
            <a:headEnd/>
            <a:tailEnd/>
          </a:ln>
          <a:extLst/>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a16="http://schemas.microsoft.com/office/drawing/2014/main" xmlns=""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xmlns=""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xmlns="" id="{24E58954-E77E-4840-B190-515D356F60C1}"/>
              </a:ext>
            </a:extLst>
          </p:cNvPr>
          <p:cNvSpPr txBox="1">
            <a:spLocks noChangeArrowheads="1"/>
          </p:cNvSpPr>
          <p:nvPr/>
        </p:nvSpPr>
        <p:spPr bwMode="auto">
          <a:xfrm>
            <a:off x="5759995" y="2410378"/>
            <a:ext cx="1705242" cy="553976"/>
          </a:xfrm>
          <a:prstGeom prst="rect">
            <a:avLst/>
          </a:prstGeom>
          <a:noFill/>
          <a:ln w="9525">
            <a:noFill/>
            <a:miter lim="800000"/>
            <a:headEnd/>
            <a:tailEnd/>
          </a:ln>
          <a:extLst/>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项目三</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3.3.2  </a:t>
            </a:r>
            <a:r>
              <a:rPr lang="zh-CN" altLang="en-US" dirty="0" smtClean="0"/>
              <a:t>正确</a:t>
            </a:r>
            <a:r>
              <a:rPr lang="zh-CN" altLang="en-US" dirty="0"/>
              <a:t>曝光呈现理想画面</a:t>
            </a:r>
          </a:p>
        </p:txBody>
      </p:sp>
      <p:sp>
        <p:nvSpPr>
          <p:cNvPr id="3" name="内容占位符 2"/>
          <p:cNvSpPr>
            <a:spLocks noGrp="1"/>
          </p:cNvSpPr>
          <p:nvPr>
            <p:ph idx="1"/>
          </p:nvPr>
        </p:nvSpPr>
        <p:spPr>
          <a:xfrm>
            <a:off x="372638" y="958215"/>
            <a:ext cx="10378549" cy="622935"/>
          </a:xfrm>
        </p:spPr>
        <p:txBody>
          <a:bodyPr>
            <a:normAutofit/>
          </a:bodyPr>
          <a:lstStyle/>
          <a:p>
            <a:r>
              <a:rPr lang="en-US" altLang="zh-CN" sz="2400" dirty="0"/>
              <a:t>2</a:t>
            </a:r>
            <a:r>
              <a:rPr lang="zh-CN" altLang="en-US" sz="2400" dirty="0"/>
              <a:t>．避免画面模糊的快门</a:t>
            </a:r>
            <a:endParaRPr lang="zh-CN" altLang="en-US" sz="2400" b="1" dirty="0">
              <a:solidFill>
                <a:srgbClr val="FF0000"/>
              </a:solidFill>
            </a:endParaRPr>
          </a:p>
        </p:txBody>
      </p:sp>
      <p:sp>
        <p:nvSpPr>
          <p:cNvPr id="51" name="内容占位符 2"/>
          <p:cNvSpPr txBox="1">
            <a:spLocks/>
          </p:cNvSpPr>
          <p:nvPr/>
        </p:nvSpPr>
        <p:spPr>
          <a:xfrm>
            <a:off x="182136" y="2505075"/>
            <a:ext cx="11666964" cy="2609850"/>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快门</a:t>
            </a:r>
            <a:r>
              <a:rPr lang="zh-CN" altLang="en-US" dirty="0"/>
              <a:t>速度的单位是“秒”，一般用数字表示。单反相机常见的快门速度</a:t>
            </a:r>
            <a:r>
              <a:rPr lang="zh-CN" altLang="en-US" dirty="0" smtClean="0"/>
              <a:t>范围</a:t>
            </a:r>
            <a:r>
              <a:rPr lang="en-US" altLang="zh-CN" dirty="0" smtClean="0"/>
              <a:t>30s~1/8000s</a:t>
            </a:r>
            <a:r>
              <a:rPr lang="zh-CN" altLang="en-US" dirty="0"/>
              <a:t>，即</a:t>
            </a:r>
            <a:r>
              <a:rPr lang="en-US" altLang="zh-CN" dirty="0"/>
              <a:t>30s</a:t>
            </a:r>
            <a:r>
              <a:rPr lang="zh-CN" altLang="en-US" dirty="0"/>
              <a:t>、</a:t>
            </a:r>
            <a:r>
              <a:rPr lang="en-US" altLang="zh-CN" dirty="0"/>
              <a:t>15s</a:t>
            </a:r>
            <a:r>
              <a:rPr lang="zh-CN" altLang="en-US" dirty="0"/>
              <a:t>、</a:t>
            </a:r>
            <a:r>
              <a:rPr lang="en-US" altLang="zh-CN" dirty="0"/>
              <a:t>8s</a:t>
            </a:r>
            <a:r>
              <a:rPr lang="zh-CN" altLang="en-US" dirty="0"/>
              <a:t>、</a:t>
            </a:r>
            <a:r>
              <a:rPr lang="en-US" altLang="zh-CN" dirty="0"/>
              <a:t>4s</a:t>
            </a:r>
            <a:r>
              <a:rPr lang="zh-CN" altLang="en-US" dirty="0"/>
              <a:t>、</a:t>
            </a:r>
            <a:r>
              <a:rPr lang="en-US" altLang="zh-CN" dirty="0"/>
              <a:t>2s</a:t>
            </a:r>
            <a:r>
              <a:rPr lang="zh-CN" altLang="en-US" dirty="0"/>
              <a:t>、</a:t>
            </a:r>
            <a:r>
              <a:rPr lang="en-US" altLang="zh-CN" dirty="0"/>
              <a:t>1s</a:t>
            </a:r>
            <a:r>
              <a:rPr lang="zh-CN" altLang="en-US" dirty="0"/>
              <a:t>、</a:t>
            </a:r>
            <a:r>
              <a:rPr lang="en-US" altLang="zh-CN" dirty="0"/>
              <a:t>1/2s</a:t>
            </a:r>
            <a:r>
              <a:rPr lang="zh-CN" altLang="en-US" dirty="0"/>
              <a:t>、</a:t>
            </a:r>
            <a:r>
              <a:rPr lang="en-US" altLang="zh-CN" dirty="0"/>
              <a:t>1/4s</a:t>
            </a:r>
            <a:r>
              <a:rPr lang="zh-CN" altLang="en-US" dirty="0"/>
              <a:t>、</a:t>
            </a:r>
            <a:r>
              <a:rPr lang="en-US" altLang="zh-CN" dirty="0"/>
              <a:t>1/8s</a:t>
            </a:r>
            <a:r>
              <a:rPr lang="zh-CN" altLang="en-US" dirty="0"/>
              <a:t>、</a:t>
            </a:r>
            <a:r>
              <a:rPr lang="en-US" altLang="zh-CN" dirty="0"/>
              <a:t>1/15s</a:t>
            </a:r>
            <a:r>
              <a:rPr lang="zh-CN" altLang="en-US" dirty="0"/>
              <a:t>、</a:t>
            </a:r>
            <a:r>
              <a:rPr lang="en-US" altLang="zh-CN" dirty="0"/>
              <a:t>1/30s</a:t>
            </a:r>
            <a:r>
              <a:rPr lang="zh-CN" altLang="en-US" dirty="0"/>
              <a:t>、</a:t>
            </a:r>
            <a:r>
              <a:rPr lang="en-US" altLang="zh-CN" dirty="0"/>
              <a:t>1/60s</a:t>
            </a:r>
            <a:r>
              <a:rPr lang="zh-CN" altLang="en-US" dirty="0"/>
              <a:t>、</a:t>
            </a:r>
            <a:r>
              <a:rPr lang="en-US" altLang="zh-CN" dirty="0"/>
              <a:t>1/125s</a:t>
            </a:r>
            <a:r>
              <a:rPr lang="zh-CN" altLang="en-US" dirty="0"/>
              <a:t>、</a:t>
            </a:r>
            <a:r>
              <a:rPr lang="en-US" altLang="zh-CN" dirty="0" smtClean="0"/>
              <a:t>1/250s</a:t>
            </a:r>
            <a:r>
              <a:rPr lang="zh-CN" altLang="en-US" dirty="0" smtClean="0"/>
              <a:t>、</a:t>
            </a:r>
            <a:r>
              <a:rPr lang="en-US" altLang="zh-CN" dirty="0" smtClean="0"/>
              <a:t>1/500s</a:t>
            </a:r>
            <a:r>
              <a:rPr lang="zh-CN" altLang="en-US" dirty="0"/>
              <a:t>、</a:t>
            </a:r>
            <a:r>
              <a:rPr lang="en-US" altLang="zh-CN" dirty="0"/>
              <a:t>1/1000s</a:t>
            </a:r>
            <a:r>
              <a:rPr lang="zh-CN" altLang="en-US" dirty="0"/>
              <a:t>、</a:t>
            </a:r>
            <a:r>
              <a:rPr lang="en-US" altLang="zh-CN" dirty="0"/>
              <a:t>1/2000s</a:t>
            </a:r>
            <a:r>
              <a:rPr lang="zh-CN" altLang="en-US" dirty="0"/>
              <a:t>、</a:t>
            </a:r>
            <a:r>
              <a:rPr lang="en-US" altLang="zh-CN" dirty="0"/>
              <a:t>1/4000s</a:t>
            </a:r>
            <a:r>
              <a:rPr lang="zh-CN" altLang="en-US" dirty="0"/>
              <a:t>、</a:t>
            </a:r>
            <a:r>
              <a:rPr lang="en-US" altLang="zh-CN" dirty="0"/>
              <a:t>1/8000s</a:t>
            </a:r>
            <a:r>
              <a:rPr lang="zh-CN" altLang="en-US" dirty="0"/>
              <a:t>。相邻两档快门速度的曝光量相差约</a:t>
            </a:r>
            <a:r>
              <a:rPr lang="en-US" altLang="zh-CN" dirty="0"/>
              <a:t>1/2</a:t>
            </a:r>
            <a:r>
              <a:rPr lang="zh-CN" altLang="en-US" dirty="0" smtClean="0"/>
              <a:t>。</a:t>
            </a:r>
            <a:endParaRPr lang="en-US" altLang="zh-CN" dirty="0" smtClean="0"/>
          </a:p>
          <a:p>
            <a:r>
              <a:rPr lang="zh-CN" altLang="en-US" dirty="0"/>
              <a:t>快门的主要功能是控制相机的曝光时间，数值越小，曝光时间越短，相机的进光量就越少，反之则越多。</a:t>
            </a:r>
          </a:p>
        </p:txBody>
      </p:sp>
      <p:sp>
        <p:nvSpPr>
          <p:cNvPr id="52" name="矩形 51"/>
          <p:cNvSpPr/>
          <p:nvPr/>
        </p:nvSpPr>
        <p:spPr>
          <a:xfrm>
            <a:off x="0" y="6134100"/>
            <a:ext cx="12190413" cy="725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0" y="1657351"/>
            <a:ext cx="12190413" cy="6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80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3.3.2  </a:t>
            </a:r>
            <a:r>
              <a:rPr lang="zh-CN" altLang="en-US" dirty="0" smtClean="0"/>
              <a:t>正确</a:t>
            </a:r>
            <a:r>
              <a:rPr lang="zh-CN" altLang="en-US" dirty="0"/>
              <a:t>曝光呈现理想画面</a:t>
            </a:r>
          </a:p>
        </p:txBody>
      </p:sp>
      <p:sp>
        <p:nvSpPr>
          <p:cNvPr id="3" name="内容占位符 2"/>
          <p:cNvSpPr>
            <a:spLocks noGrp="1"/>
          </p:cNvSpPr>
          <p:nvPr>
            <p:ph idx="1"/>
          </p:nvPr>
        </p:nvSpPr>
        <p:spPr>
          <a:xfrm>
            <a:off x="372638" y="958215"/>
            <a:ext cx="10378549" cy="622935"/>
          </a:xfrm>
        </p:spPr>
        <p:txBody>
          <a:bodyPr>
            <a:normAutofit/>
          </a:bodyPr>
          <a:lstStyle/>
          <a:p>
            <a:r>
              <a:rPr lang="en-US" altLang="zh-CN" sz="2400" dirty="0"/>
              <a:t>2</a:t>
            </a:r>
            <a:r>
              <a:rPr lang="zh-CN" altLang="en-US" sz="2400" dirty="0"/>
              <a:t>．避免画面模糊的快门</a:t>
            </a:r>
            <a:endParaRPr lang="zh-CN" altLang="en-US" sz="2400" b="1" dirty="0">
              <a:solidFill>
                <a:srgbClr val="FF0000"/>
              </a:solidFill>
            </a:endParaRPr>
          </a:p>
        </p:txBody>
      </p:sp>
      <p:sp>
        <p:nvSpPr>
          <p:cNvPr id="51" name="内容占位符 2"/>
          <p:cNvSpPr txBox="1">
            <a:spLocks/>
          </p:cNvSpPr>
          <p:nvPr/>
        </p:nvSpPr>
        <p:spPr>
          <a:xfrm>
            <a:off x="261724" y="1885950"/>
            <a:ext cx="11666964" cy="981075"/>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快门速度是由被摄物体的移动速度、被摄物体的移动方向、被摄物体与相机的距离而决定</a:t>
            </a:r>
            <a:r>
              <a:rPr lang="zh-CN" altLang="en-US" dirty="0" smtClean="0"/>
              <a:t>的。</a:t>
            </a:r>
            <a:endParaRPr lang="zh-CN" altLang="en-US" dirty="0"/>
          </a:p>
        </p:txBody>
      </p:sp>
      <p:sp>
        <p:nvSpPr>
          <p:cNvPr id="53" name="矩形 52"/>
          <p:cNvSpPr/>
          <p:nvPr/>
        </p:nvSpPr>
        <p:spPr>
          <a:xfrm>
            <a:off x="0" y="1657351"/>
            <a:ext cx="12190413" cy="6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30BAFF25-74ED-4291-A266-8D8A2A107CA1}"/>
              </a:ext>
            </a:extLst>
          </p:cNvPr>
          <p:cNvGrpSpPr/>
          <p:nvPr/>
        </p:nvGrpSpPr>
        <p:grpSpPr>
          <a:xfrm>
            <a:off x="4566757" y="3419910"/>
            <a:ext cx="3219450" cy="2697163"/>
            <a:chOff x="4561682" y="2200808"/>
            <a:chExt cx="3219450" cy="2697163"/>
          </a:xfrm>
        </p:grpSpPr>
        <p:sp>
          <p:nvSpPr>
            <p:cNvPr id="8" name="i$liḋe-Oval 12">
              <a:extLst>
                <a:ext uri="{FF2B5EF4-FFF2-40B4-BE49-F238E27FC236}">
                  <a16:creationId xmlns="" xmlns:a16="http://schemas.microsoft.com/office/drawing/2014/main" id="{882BD15D-AD77-4010-9824-B50A2129F7AF}"/>
                </a:ext>
              </a:extLst>
            </p:cNvPr>
            <p:cNvSpPr>
              <a:spLocks/>
            </p:cNvSpPr>
            <p:nvPr/>
          </p:nvSpPr>
          <p:spPr bwMode="auto">
            <a:xfrm>
              <a:off x="4996764" y="2200808"/>
              <a:ext cx="2284976" cy="2283619"/>
            </a:xfrm>
            <a:prstGeom prst="ellipse">
              <a:avLst/>
            </a:prstGeom>
            <a:solidFill>
              <a:schemeClr val="accent1"/>
            </a:solidFill>
            <a:ln w="50800">
              <a:solidFill>
                <a:schemeClr val="tx1">
                  <a:alpha val="0"/>
                </a:schemeClr>
              </a:solidFill>
              <a:miter lim="800000"/>
              <a:headEnd/>
              <a:tailEnd/>
            </a:ln>
          </p:spPr>
          <p:txBody>
            <a:bodyPr wrap="none" lIns="0" tIns="0" rIns="0" bIns="0" anchor="ctr">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移动方向</a:t>
              </a:r>
            </a:p>
          </p:txBody>
        </p:sp>
        <p:sp>
          <p:nvSpPr>
            <p:cNvPr id="9" name="i$liḋe-Oval 14">
              <a:extLst>
                <a:ext uri="{FF2B5EF4-FFF2-40B4-BE49-F238E27FC236}">
                  <a16:creationId xmlns="" xmlns:a16="http://schemas.microsoft.com/office/drawing/2014/main" id="{10D89481-9374-43A1-A978-4938CE5E566F}"/>
                </a:ext>
              </a:extLst>
            </p:cNvPr>
            <p:cNvSpPr>
              <a:spLocks/>
            </p:cNvSpPr>
            <p:nvPr/>
          </p:nvSpPr>
          <p:spPr bwMode="auto">
            <a:xfrm>
              <a:off x="4561682" y="3048533"/>
              <a:ext cx="326312" cy="3262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i$liḋe-Oval 15">
              <a:extLst>
                <a:ext uri="{FF2B5EF4-FFF2-40B4-BE49-F238E27FC236}">
                  <a16:creationId xmlns="" xmlns:a16="http://schemas.microsoft.com/office/drawing/2014/main" id="{8FA5090F-9B3E-430E-9E5C-C7C78570E1EB}"/>
                </a:ext>
              </a:extLst>
            </p:cNvPr>
            <p:cNvSpPr>
              <a:spLocks/>
            </p:cNvSpPr>
            <p:nvPr/>
          </p:nvSpPr>
          <p:spPr bwMode="auto">
            <a:xfrm>
              <a:off x="5878044" y="4354252"/>
              <a:ext cx="543853" cy="543719"/>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i$liḋe-Oval 16">
              <a:extLst>
                <a:ext uri="{FF2B5EF4-FFF2-40B4-BE49-F238E27FC236}">
                  <a16:creationId xmlns="" xmlns:a16="http://schemas.microsoft.com/office/drawing/2014/main" id="{2EEA05F9-D79F-4BE9-BC9A-496BEB7D2CEC}"/>
                </a:ext>
              </a:extLst>
            </p:cNvPr>
            <p:cNvSpPr>
              <a:spLocks/>
            </p:cNvSpPr>
            <p:nvPr/>
          </p:nvSpPr>
          <p:spPr bwMode="auto">
            <a:xfrm>
              <a:off x="6856979" y="2222239"/>
              <a:ext cx="173874" cy="1738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i$liḋe-Oval 17">
              <a:extLst>
                <a:ext uri="{FF2B5EF4-FFF2-40B4-BE49-F238E27FC236}">
                  <a16:creationId xmlns="" xmlns:a16="http://schemas.microsoft.com/office/drawing/2014/main" id="{6A4E7F3B-6F07-4B0F-B800-36BA338AC3AE}"/>
                </a:ext>
              </a:extLst>
            </p:cNvPr>
            <p:cNvSpPr>
              <a:spLocks/>
            </p:cNvSpPr>
            <p:nvPr/>
          </p:nvSpPr>
          <p:spPr bwMode="auto">
            <a:xfrm>
              <a:off x="7118187" y="3908165"/>
              <a:ext cx="402530" cy="4024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i$liḋe-Oval 18">
              <a:extLst>
                <a:ext uri="{FF2B5EF4-FFF2-40B4-BE49-F238E27FC236}">
                  <a16:creationId xmlns="" xmlns:a16="http://schemas.microsoft.com/office/drawing/2014/main" id="{4A08C244-DE08-4CC2-B69B-52EC191863D2}"/>
                </a:ext>
              </a:extLst>
            </p:cNvPr>
            <p:cNvSpPr>
              <a:spLocks/>
            </p:cNvSpPr>
            <p:nvPr/>
          </p:nvSpPr>
          <p:spPr bwMode="auto">
            <a:xfrm>
              <a:off x="7292061" y="2939789"/>
              <a:ext cx="489071" cy="489744"/>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a:extLst>
              <a:ext uri="{FF2B5EF4-FFF2-40B4-BE49-F238E27FC236}">
                <a16:creationId xmlns="" xmlns:a16="http://schemas.microsoft.com/office/drawing/2014/main" id="{39164094-5429-4CC0-B328-6A991C71D49F}"/>
              </a:ext>
            </a:extLst>
          </p:cNvPr>
          <p:cNvGrpSpPr/>
          <p:nvPr/>
        </p:nvGrpSpPr>
        <p:grpSpPr>
          <a:xfrm>
            <a:off x="7987025" y="2741254"/>
            <a:ext cx="3551238" cy="3016250"/>
            <a:chOff x="7981950" y="1522152"/>
            <a:chExt cx="3551238" cy="3016250"/>
          </a:xfrm>
        </p:grpSpPr>
        <p:sp>
          <p:nvSpPr>
            <p:cNvPr id="15" name="i$liḋe-Oval 20">
              <a:extLst>
                <a:ext uri="{FF2B5EF4-FFF2-40B4-BE49-F238E27FC236}">
                  <a16:creationId xmlns="" xmlns:a16="http://schemas.microsoft.com/office/drawing/2014/main" id="{F37B4701-F9B7-416C-9685-61E9058D0304}"/>
                </a:ext>
              </a:extLst>
            </p:cNvPr>
            <p:cNvSpPr>
              <a:spLocks/>
            </p:cNvSpPr>
            <p:nvPr/>
          </p:nvSpPr>
          <p:spPr bwMode="auto">
            <a:xfrm>
              <a:off x="8528050" y="2202396"/>
              <a:ext cx="2294732" cy="2295525"/>
            </a:xfrm>
            <a:prstGeom prst="ellipse">
              <a:avLst/>
            </a:prstGeom>
            <a:solidFill>
              <a:schemeClr val="accent2"/>
            </a:solidFill>
            <a:ln w="50800">
              <a:solidFill>
                <a:schemeClr val="tx1">
                  <a:alpha val="0"/>
                </a:schemeClr>
              </a:solidFill>
              <a:miter lim="800000"/>
              <a:headEnd/>
              <a:tailEnd/>
            </a:ln>
          </p:spPr>
          <p:txBody>
            <a:bodyPr wrap="none" lIns="0" tIns="0" rIns="0" bIns="0" anchor="ctr">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与相机的距离</a:t>
              </a:r>
            </a:p>
          </p:txBody>
        </p:sp>
        <p:sp>
          <p:nvSpPr>
            <p:cNvPr id="16" name="i$liḋe-Oval 22">
              <a:extLst>
                <a:ext uri="{FF2B5EF4-FFF2-40B4-BE49-F238E27FC236}">
                  <a16:creationId xmlns="" xmlns:a16="http://schemas.microsoft.com/office/drawing/2014/main" id="{10F399D0-DC8C-4BCF-8EB4-A581B7081E41}"/>
                </a:ext>
              </a:extLst>
            </p:cNvPr>
            <p:cNvSpPr>
              <a:spLocks/>
            </p:cNvSpPr>
            <p:nvPr/>
          </p:nvSpPr>
          <p:spPr bwMode="auto">
            <a:xfrm>
              <a:off x="7981950" y="3161246"/>
              <a:ext cx="491331" cy="491331"/>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i$liḋe-Oval 23">
              <a:extLst>
                <a:ext uri="{FF2B5EF4-FFF2-40B4-BE49-F238E27FC236}">
                  <a16:creationId xmlns="" xmlns:a16="http://schemas.microsoft.com/office/drawing/2014/main" id="{81191D04-DE70-457D-8775-56201B8727F0}"/>
                </a:ext>
              </a:extLst>
            </p:cNvPr>
            <p:cNvSpPr>
              <a:spLocks/>
            </p:cNvSpPr>
            <p:nvPr/>
          </p:nvSpPr>
          <p:spPr bwMode="auto">
            <a:xfrm>
              <a:off x="9205913" y="1522152"/>
              <a:ext cx="250825" cy="250825"/>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îṣļîḑé-Oval 24">
              <a:extLst>
                <a:ext uri="{FF2B5EF4-FFF2-40B4-BE49-F238E27FC236}">
                  <a16:creationId xmlns="" xmlns:a16="http://schemas.microsoft.com/office/drawing/2014/main" id="{E94F522E-36E8-4316-BC78-A2E47D8F4DB7}"/>
                </a:ext>
              </a:extLst>
            </p:cNvPr>
            <p:cNvSpPr>
              <a:spLocks/>
            </p:cNvSpPr>
            <p:nvPr/>
          </p:nvSpPr>
          <p:spPr bwMode="auto">
            <a:xfrm>
              <a:off x="10167144" y="3915308"/>
              <a:ext cx="623094" cy="623094"/>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îṣļîḑé-Oval 25">
              <a:extLst>
                <a:ext uri="{FF2B5EF4-FFF2-40B4-BE49-F238E27FC236}">
                  <a16:creationId xmlns="" xmlns:a16="http://schemas.microsoft.com/office/drawing/2014/main" id="{2576AADD-22FB-42F3-8159-3CA0EB44F387}"/>
                </a:ext>
              </a:extLst>
            </p:cNvPr>
            <p:cNvSpPr>
              <a:spLocks/>
            </p:cNvSpPr>
            <p:nvPr/>
          </p:nvSpPr>
          <p:spPr bwMode="auto">
            <a:xfrm>
              <a:off x="11358563" y="3477952"/>
              <a:ext cx="174625" cy="174625"/>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îṣļîḑé-Oval 26">
              <a:extLst>
                <a:ext uri="{FF2B5EF4-FFF2-40B4-BE49-F238E27FC236}">
                  <a16:creationId xmlns="" xmlns:a16="http://schemas.microsoft.com/office/drawing/2014/main" id="{0AD0CD66-4DDE-4761-A6AF-2EFC515F0E2F}"/>
                </a:ext>
              </a:extLst>
            </p:cNvPr>
            <p:cNvSpPr>
              <a:spLocks/>
            </p:cNvSpPr>
            <p:nvPr/>
          </p:nvSpPr>
          <p:spPr bwMode="auto">
            <a:xfrm>
              <a:off x="9752013" y="2035708"/>
              <a:ext cx="415131" cy="415131"/>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a:extLst>
              <a:ext uri="{FF2B5EF4-FFF2-40B4-BE49-F238E27FC236}">
                <a16:creationId xmlns="" xmlns:a16="http://schemas.microsoft.com/office/drawing/2014/main" id="{1A286D60-3DB0-4124-ACFF-8FEA117EB3F8}"/>
              </a:ext>
            </a:extLst>
          </p:cNvPr>
          <p:cNvGrpSpPr/>
          <p:nvPr/>
        </p:nvGrpSpPr>
        <p:grpSpPr>
          <a:xfrm>
            <a:off x="760725" y="3148447"/>
            <a:ext cx="3562350" cy="3037682"/>
            <a:chOff x="755650" y="1929345"/>
            <a:chExt cx="3562350" cy="3037682"/>
          </a:xfrm>
        </p:grpSpPr>
        <p:sp>
          <p:nvSpPr>
            <p:cNvPr id="22" name="i$liḋe-Oval 4">
              <a:extLst>
                <a:ext uri="{FF2B5EF4-FFF2-40B4-BE49-F238E27FC236}">
                  <a16:creationId xmlns="" xmlns:a16="http://schemas.microsoft.com/office/drawing/2014/main" id="{C657EAF4-BEC7-446F-88A2-9C93626E5A08}"/>
                </a:ext>
              </a:extLst>
            </p:cNvPr>
            <p:cNvSpPr>
              <a:spLocks/>
            </p:cNvSpPr>
            <p:nvPr/>
          </p:nvSpPr>
          <p:spPr bwMode="auto">
            <a:xfrm>
              <a:off x="1560731" y="22636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移动速度</a:t>
              </a:r>
            </a:p>
          </p:txBody>
        </p:sp>
        <p:sp>
          <p:nvSpPr>
            <p:cNvPr id="23" name="i$liḋe-Oval 6">
              <a:extLst>
                <a:ext uri="{FF2B5EF4-FFF2-40B4-BE49-F238E27FC236}">
                  <a16:creationId xmlns="" xmlns:a16="http://schemas.microsoft.com/office/drawing/2014/main" id="{B7AD0549-7D67-4A38-917A-1444208742A2}"/>
                </a:ext>
              </a:extLst>
            </p:cNvPr>
            <p:cNvSpPr>
              <a:spLocks/>
            </p:cNvSpPr>
            <p:nvPr/>
          </p:nvSpPr>
          <p:spPr bwMode="auto">
            <a:xfrm>
              <a:off x="3967956" y="36014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i$liḋe-Oval 7">
              <a:extLst>
                <a:ext uri="{FF2B5EF4-FFF2-40B4-BE49-F238E27FC236}">
                  <a16:creationId xmlns="" xmlns:a16="http://schemas.microsoft.com/office/drawing/2014/main" id="{3CFBF80F-E212-4D88-89E0-33336F19BDD4}"/>
                </a:ext>
              </a:extLst>
            </p:cNvPr>
            <p:cNvSpPr>
              <a:spLocks/>
            </p:cNvSpPr>
            <p:nvPr/>
          </p:nvSpPr>
          <p:spPr bwMode="auto">
            <a:xfrm>
              <a:off x="1524000" y="38348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i$liḋe-Oval 8">
              <a:extLst>
                <a:ext uri="{FF2B5EF4-FFF2-40B4-BE49-F238E27FC236}">
                  <a16:creationId xmlns="" xmlns:a16="http://schemas.microsoft.com/office/drawing/2014/main" id="{0F627075-FC12-4E7F-9B7B-EAAE11867599}"/>
                </a:ext>
              </a:extLst>
            </p:cNvPr>
            <p:cNvSpPr>
              <a:spLocks/>
            </p:cNvSpPr>
            <p:nvPr/>
          </p:nvSpPr>
          <p:spPr bwMode="auto">
            <a:xfrm>
              <a:off x="2010569" y="43636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i$liḋe-Oval 9">
              <a:extLst>
                <a:ext uri="{FF2B5EF4-FFF2-40B4-BE49-F238E27FC236}">
                  <a16:creationId xmlns="" xmlns:a16="http://schemas.microsoft.com/office/drawing/2014/main" id="{52094696-505A-4DDA-8E8D-088C17B372B6}"/>
                </a:ext>
              </a:extLst>
            </p:cNvPr>
            <p:cNvSpPr>
              <a:spLocks/>
            </p:cNvSpPr>
            <p:nvPr/>
          </p:nvSpPr>
          <p:spPr bwMode="auto">
            <a:xfrm>
              <a:off x="2486819" y="19293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i$liḋe-Oval 10">
              <a:extLst>
                <a:ext uri="{FF2B5EF4-FFF2-40B4-BE49-F238E27FC236}">
                  <a16:creationId xmlns="" xmlns:a16="http://schemas.microsoft.com/office/drawing/2014/main" id="{F0878AC5-C4C7-4CD8-B8EF-FA353299844E}"/>
                </a:ext>
              </a:extLst>
            </p:cNvPr>
            <p:cNvSpPr>
              <a:spLocks/>
            </p:cNvSpPr>
            <p:nvPr/>
          </p:nvSpPr>
          <p:spPr bwMode="auto">
            <a:xfrm>
              <a:off x="755650" y="31099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60666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3.3.2  </a:t>
            </a:r>
            <a:r>
              <a:rPr lang="zh-CN" altLang="en-US" dirty="0" smtClean="0"/>
              <a:t>正确</a:t>
            </a:r>
            <a:r>
              <a:rPr lang="zh-CN" altLang="en-US" dirty="0"/>
              <a:t>曝光呈现理想画面</a:t>
            </a:r>
          </a:p>
        </p:txBody>
      </p:sp>
      <p:sp>
        <p:nvSpPr>
          <p:cNvPr id="3" name="内容占位符 2"/>
          <p:cNvSpPr>
            <a:spLocks noGrp="1"/>
          </p:cNvSpPr>
          <p:nvPr>
            <p:ph idx="1"/>
          </p:nvPr>
        </p:nvSpPr>
        <p:spPr>
          <a:xfrm>
            <a:off x="372638" y="958215"/>
            <a:ext cx="10378549" cy="622935"/>
          </a:xfrm>
        </p:spPr>
        <p:txBody>
          <a:bodyPr>
            <a:normAutofit/>
          </a:bodyPr>
          <a:lstStyle/>
          <a:p>
            <a:r>
              <a:rPr lang="en-US" altLang="zh-CN" sz="2400" dirty="0"/>
              <a:t>3</a:t>
            </a:r>
            <a:r>
              <a:rPr lang="zh-CN" altLang="en-US" sz="2400" dirty="0"/>
              <a:t>．确定明暗程度的感光度</a:t>
            </a:r>
            <a:endParaRPr lang="zh-CN" altLang="en-US" sz="2400" b="1" dirty="0">
              <a:solidFill>
                <a:srgbClr val="FF0000"/>
              </a:solidFill>
            </a:endParaRPr>
          </a:p>
        </p:txBody>
      </p:sp>
      <p:sp>
        <p:nvSpPr>
          <p:cNvPr id="51" name="内容占位符 2"/>
          <p:cNvSpPr txBox="1">
            <a:spLocks/>
          </p:cNvSpPr>
          <p:nvPr/>
        </p:nvSpPr>
        <p:spPr>
          <a:xfrm>
            <a:off x="261724" y="1885950"/>
            <a:ext cx="11666964" cy="2990850"/>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感光度是指感光元件对光线反映的明暗程度，常用</a:t>
            </a:r>
            <a:r>
              <a:rPr lang="en-US" altLang="zh-CN" dirty="0"/>
              <a:t>ISO</a:t>
            </a:r>
            <a:r>
              <a:rPr lang="zh-CN" altLang="en-US" dirty="0"/>
              <a:t>表示，</a:t>
            </a:r>
            <a:r>
              <a:rPr lang="en-US" altLang="zh-CN" dirty="0"/>
              <a:t>ISO</a:t>
            </a:r>
            <a:r>
              <a:rPr lang="zh-CN" altLang="en-US" dirty="0"/>
              <a:t>数值越小，感光度就越低；</a:t>
            </a:r>
            <a:r>
              <a:rPr lang="en-US" altLang="zh-CN" dirty="0"/>
              <a:t>ISO</a:t>
            </a:r>
            <a:r>
              <a:rPr lang="zh-CN" altLang="en-US" dirty="0"/>
              <a:t>数值越大，感光度则越高。感光度可以根据拍摄环境的光线进行设置，在光源充足的情况下，如阳光明媚的户外，感光度数值为</a:t>
            </a:r>
            <a:r>
              <a:rPr lang="en-US" altLang="zh-CN" dirty="0"/>
              <a:t>100</a:t>
            </a:r>
            <a:r>
              <a:rPr lang="zh-CN" altLang="en-US" dirty="0"/>
              <a:t>左右，在户外阴天的环境下，最好保持感光度数值在</a:t>
            </a:r>
            <a:r>
              <a:rPr lang="en-US" altLang="zh-CN" dirty="0"/>
              <a:t>200~400</a:t>
            </a:r>
            <a:r>
              <a:rPr lang="zh-CN" altLang="en-US" dirty="0"/>
              <a:t>之间，在室内有辅助灯的环境下， 建议使用</a:t>
            </a:r>
            <a:r>
              <a:rPr lang="en-US" altLang="zh-CN" dirty="0"/>
              <a:t>100~200</a:t>
            </a:r>
            <a:r>
              <a:rPr lang="zh-CN" altLang="en-US" dirty="0"/>
              <a:t>的感光度。</a:t>
            </a:r>
          </a:p>
        </p:txBody>
      </p:sp>
      <p:sp>
        <p:nvSpPr>
          <p:cNvPr id="53" name="矩形 52"/>
          <p:cNvSpPr/>
          <p:nvPr/>
        </p:nvSpPr>
        <p:spPr>
          <a:xfrm>
            <a:off x="0" y="1657351"/>
            <a:ext cx="12190413" cy="6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6134100"/>
            <a:ext cx="12190413" cy="725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990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3.3.2  </a:t>
            </a:r>
            <a:r>
              <a:rPr lang="zh-CN" altLang="en-US" dirty="0" smtClean="0"/>
              <a:t>正确</a:t>
            </a:r>
            <a:r>
              <a:rPr lang="zh-CN" altLang="en-US" dirty="0"/>
              <a:t>曝光呈现理想画面</a:t>
            </a:r>
          </a:p>
        </p:txBody>
      </p:sp>
      <p:sp>
        <p:nvSpPr>
          <p:cNvPr id="3" name="内容占位符 2"/>
          <p:cNvSpPr>
            <a:spLocks noGrp="1"/>
          </p:cNvSpPr>
          <p:nvPr>
            <p:ph idx="1"/>
          </p:nvPr>
        </p:nvSpPr>
        <p:spPr>
          <a:xfrm>
            <a:off x="372638" y="958215"/>
            <a:ext cx="10378549" cy="622935"/>
          </a:xfrm>
        </p:spPr>
        <p:txBody>
          <a:bodyPr>
            <a:normAutofit/>
          </a:bodyPr>
          <a:lstStyle/>
          <a:p>
            <a:r>
              <a:rPr lang="en-US" altLang="zh-CN" sz="2400" dirty="0"/>
              <a:t>4</a:t>
            </a:r>
            <a:r>
              <a:rPr lang="zh-CN" altLang="en-US" sz="2400" dirty="0"/>
              <a:t>．简单易用的曝光补偿</a:t>
            </a:r>
            <a:endParaRPr lang="zh-CN" altLang="en-US" sz="2400" b="1" dirty="0">
              <a:solidFill>
                <a:srgbClr val="FF0000"/>
              </a:solidFill>
            </a:endParaRPr>
          </a:p>
        </p:txBody>
      </p:sp>
      <p:sp>
        <p:nvSpPr>
          <p:cNvPr id="51" name="内容占位符 2"/>
          <p:cNvSpPr txBox="1">
            <a:spLocks/>
          </p:cNvSpPr>
          <p:nvPr/>
        </p:nvSpPr>
        <p:spPr>
          <a:xfrm>
            <a:off x="261724" y="1885950"/>
            <a:ext cx="11666964" cy="2990850"/>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。单反相机的曝光补偿范围是相同的，可以在</a:t>
            </a:r>
            <a:r>
              <a:rPr lang="en-US" altLang="zh-CN" dirty="0"/>
              <a:t>±2-3EV</a:t>
            </a:r>
            <a:r>
              <a:rPr lang="zh-CN" altLang="en-US" dirty="0"/>
              <a:t>内进行调整。若环境光源偏暗，可增加曝光值来突显画面的清晰度。单反相机的曝光补偿“</a:t>
            </a:r>
            <a:r>
              <a:rPr lang="en-US" altLang="zh-CN" dirty="0"/>
              <a:t>+”</a:t>
            </a:r>
            <a:r>
              <a:rPr lang="zh-CN" altLang="en-US" dirty="0"/>
              <a:t>表示在所定曝光量的基础上增加曝光量，“－”表示减少曝光量，相应的数字是曝光补偿的级数。与无曝光补偿相比，无论是正向曝光补偿，还是负向曝光补偿，补偿的值越高，亮度变化越</a:t>
            </a:r>
            <a:r>
              <a:rPr lang="zh-CN" altLang="en-US" dirty="0" smtClean="0"/>
              <a:t>明显。 </a:t>
            </a:r>
            <a:endParaRPr lang="zh-CN" altLang="en-US" dirty="0"/>
          </a:p>
        </p:txBody>
      </p:sp>
      <p:sp>
        <p:nvSpPr>
          <p:cNvPr id="53" name="矩形 52"/>
          <p:cNvSpPr/>
          <p:nvPr/>
        </p:nvSpPr>
        <p:spPr>
          <a:xfrm>
            <a:off x="0" y="1657351"/>
            <a:ext cx="12190413" cy="6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6657974"/>
            <a:ext cx="12190413" cy="201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4124325"/>
            <a:ext cx="970993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13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3.3.4  </a:t>
            </a:r>
            <a:r>
              <a:rPr lang="zh-CN" altLang="en-US" dirty="0" smtClean="0"/>
              <a:t>任务实训及考核</a:t>
            </a:r>
            <a:endParaRPr lang="zh-CN" altLang="en-US" dirty="0"/>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1499277858"/>
              </p:ext>
            </p:extLst>
          </p:nvPr>
        </p:nvGraphicFramePr>
        <p:xfrm>
          <a:off x="1204071" y="2781549"/>
          <a:ext cx="10378329" cy="3428751"/>
        </p:xfrm>
        <a:graphic>
          <a:graphicData uri="http://schemas.openxmlformats.org/drawingml/2006/table">
            <a:tbl>
              <a:tblPr firstRow="1" bandRow="1">
                <a:tableStyleId>{5C22544A-7EE6-4342-B048-85BDC9FD1C3A}</a:tableStyleId>
              </a:tblPr>
              <a:tblGrid>
                <a:gridCol w="834279"/>
                <a:gridCol w="4752975"/>
                <a:gridCol w="4791075"/>
              </a:tblGrid>
              <a:tr h="590149">
                <a:tc>
                  <a:txBody>
                    <a:bodyPr/>
                    <a:lstStyle/>
                    <a:p>
                      <a:pPr algn="ctr">
                        <a:lnSpc>
                          <a:spcPct val="130000"/>
                        </a:lnSpc>
                      </a:pPr>
                      <a:r>
                        <a:rPr lang="zh-CN" altLang="en-US" sz="2000" b="0" dirty="0" smtClean="0"/>
                        <a:t>序号</a:t>
                      </a:r>
                      <a:endParaRPr lang="zh-CN" altLang="en-US" sz="2000" b="0" dirty="0"/>
                    </a:p>
                  </a:txBody>
                  <a:tcPr anchor="ctr"/>
                </a:tc>
                <a:tc>
                  <a:txBody>
                    <a:bodyPr/>
                    <a:lstStyle/>
                    <a:p>
                      <a:pPr algn="ctr">
                        <a:lnSpc>
                          <a:spcPct val="130000"/>
                        </a:lnSpc>
                      </a:pPr>
                      <a:r>
                        <a:rPr lang="zh-CN" altLang="en-US" sz="2000" b="0" dirty="0" smtClean="0"/>
                        <a:t>任务描述</a:t>
                      </a:r>
                      <a:endParaRPr lang="zh-CN" altLang="en-US" sz="2000" b="0" dirty="0"/>
                    </a:p>
                  </a:txBody>
                  <a:tcPr anchor="ctr"/>
                </a:tc>
                <a:tc>
                  <a:txBody>
                    <a:bodyPr/>
                    <a:lstStyle/>
                    <a:p>
                      <a:pPr algn="ctr">
                        <a:lnSpc>
                          <a:spcPct val="130000"/>
                        </a:lnSpc>
                      </a:pPr>
                      <a:r>
                        <a:rPr lang="zh-CN" altLang="en-US" sz="2000" b="0" smtClean="0"/>
                        <a:t>任务要求</a:t>
                      </a:r>
                      <a:endParaRPr lang="zh-CN" altLang="en-US" sz="2000" b="0" dirty="0"/>
                    </a:p>
                  </a:txBody>
                  <a:tcPr anchor="ctr"/>
                </a:tc>
              </a:tr>
              <a:tr h="1538468">
                <a:tc>
                  <a:txBody>
                    <a:bodyPr/>
                    <a:lstStyle/>
                    <a:p>
                      <a:pPr algn="l">
                        <a:lnSpc>
                          <a:spcPct val="130000"/>
                        </a:lnSpc>
                      </a:pPr>
                      <a:r>
                        <a:rPr lang="en-US" altLang="zh-CN" sz="2000" smtClean="0"/>
                        <a:t>1</a:t>
                      </a:r>
                      <a:endParaRPr lang="zh-CN" altLang="en-US" sz="2000" dirty="0"/>
                    </a:p>
                  </a:txBody>
                  <a:tcPr anchor="ctr"/>
                </a:tc>
                <a:tc>
                  <a:txBody>
                    <a:bodyPr/>
                    <a:lstStyle/>
                    <a:p>
                      <a:r>
                        <a:rPr lang="zh-CN" altLang="en-US" sz="2000" b="0" i="0" u="none" strike="noStrike" kern="1200" baseline="0" dirty="0" smtClean="0">
                          <a:solidFill>
                            <a:schemeClr val="dk1"/>
                          </a:solidFill>
                          <a:latin typeface="+mn-lt"/>
                          <a:ea typeface="+mn-ea"/>
                          <a:cs typeface="+mn-cs"/>
                        </a:rPr>
                        <a:t>使用自动对焦和手动对焦分别拍摄一组</a:t>
                      </a:r>
                    </a:p>
                    <a:p>
                      <a:r>
                        <a:rPr lang="zh-CN" altLang="en-US" sz="2000" b="0" i="0" u="none" strike="noStrike" kern="1200" baseline="0" dirty="0" smtClean="0">
                          <a:solidFill>
                            <a:schemeClr val="dk1"/>
                          </a:solidFill>
                          <a:latin typeface="+mn-lt"/>
                          <a:ea typeface="+mn-ea"/>
                          <a:cs typeface="+mn-cs"/>
                        </a:rPr>
                        <a:t>商品图片，分析哪种对焦方式拍摄的效</a:t>
                      </a:r>
                    </a:p>
                    <a:p>
                      <a:r>
                        <a:rPr lang="zh-CN" altLang="en-US" sz="2000" b="0" i="0" u="none" strike="noStrike" kern="1200" baseline="0" dirty="0" smtClean="0">
                          <a:solidFill>
                            <a:schemeClr val="dk1"/>
                          </a:solidFill>
                          <a:latin typeface="+mn-lt"/>
                          <a:ea typeface="+mn-ea"/>
                          <a:cs typeface="+mn-cs"/>
                        </a:rPr>
                        <a:t>果更加美观</a:t>
                      </a:r>
                    </a:p>
                  </a:txBody>
                  <a:tcPr anchor="ctr"/>
                </a:tc>
                <a:tc>
                  <a:txBody>
                    <a:bodyPr/>
                    <a:lstStyle/>
                    <a:p>
                      <a:r>
                        <a:rPr lang="zh-CN" altLang="en-US" sz="2000" b="0" i="0" u="none" strike="noStrike" kern="1200" baseline="0" dirty="0" smtClean="0">
                          <a:solidFill>
                            <a:schemeClr val="dk1"/>
                          </a:solidFill>
                          <a:latin typeface="+mn-lt"/>
                          <a:ea typeface="+mn-ea"/>
                          <a:cs typeface="+mn-cs"/>
                        </a:rPr>
                        <a:t>掌握自动对焦和手动对焦的操作方</a:t>
                      </a:r>
                    </a:p>
                    <a:p>
                      <a:r>
                        <a:rPr lang="zh-CN" altLang="en-US" sz="2000" b="0" i="0" u="none" strike="noStrike" kern="1200" baseline="0" dirty="0" smtClean="0">
                          <a:solidFill>
                            <a:schemeClr val="dk1"/>
                          </a:solidFill>
                          <a:latin typeface="+mn-lt"/>
                          <a:ea typeface="+mn-ea"/>
                          <a:cs typeface="+mn-cs"/>
                        </a:rPr>
                        <a:t>法，分析两种对焦的优缺点	</a:t>
                      </a:r>
                    </a:p>
                  </a:txBody>
                  <a:tcPr anchor="ctr"/>
                </a:tc>
              </a:tr>
              <a:tr h="1300134">
                <a:tc>
                  <a:txBody>
                    <a:bodyPr/>
                    <a:lstStyle/>
                    <a:p>
                      <a:pPr algn="l">
                        <a:lnSpc>
                          <a:spcPct val="130000"/>
                        </a:lnSpc>
                      </a:pPr>
                      <a:r>
                        <a:rPr lang="en-US" altLang="zh-CN" sz="2000" dirty="0" smtClean="0"/>
                        <a:t>2</a:t>
                      </a:r>
                      <a:endParaRPr lang="zh-CN" altLang="en-US" sz="2000" dirty="0"/>
                    </a:p>
                  </a:txBody>
                  <a:tcPr anchor="ctr"/>
                </a:tc>
                <a:tc>
                  <a:txBody>
                    <a:bodyPr/>
                    <a:lstStyle/>
                    <a:p>
                      <a:r>
                        <a:rPr lang="zh-CN" altLang="en-US" sz="2000" b="0" i="0" u="none" strike="noStrike" kern="1200" baseline="0" dirty="0" smtClean="0">
                          <a:solidFill>
                            <a:schemeClr val="dk1"/>
                          </a:solidFill>
                          <a:latin typeface="+mn-lt"/>
                          <a:ea typeface="+mn-ea"/>
                          <a:cs typeface="+mn-cs"/>
                        </a:rPr>
                        <a:t>拍摄一组“陶瓷杯”商品图片，在拍摄</a:t>
                      </a:r>
                    </a:p>
                    <a:p>
                      <a:r>
                        <a:rPr lang="zh-CN" altLang="en-US" sz="2000" b="0" i="0" u="none" strike="noStrike" kern="1200" baseline="0" dirty="0" smtClean="0">
                          <a:solidFill>
                            <a:schemeClr val="dk1"/>
                          </a:solidFill>
                          <a:latin typeface="+mn-lt"/>
                          <a:ea typeface="+mn-ea"/>
                          <a:cs typeface="+mn-cs"/>
                        </a:rPr>
                        <a:t>前分别设置光圈、快门和感光度，查看</a:t>
                      </a:r>
                    </a:p>
                    <a:p>
                      <a:r>
                        <a:rPr lang="zh-CN" altLang="en-US" sz="2000" b="0" i="0" u="none" strike="noStrike" kern="1200" baseline="0" dirty="0" smtClean="0">
                          <a:solidFill>
                            <a:schemeClr val="dk1"/>
                          </a:solidFill>
                          <a:latin typeface="+mn-lt"/>
                          <a:ea typeface="+mn-ea"/>
                          <a:cs typeface="+mn-cs"/>
                        </a:rPr>
                        <a:t>哪种参数下拍摄的效果更加完美</a:t>
                      </a:r>
                    </a:p>
                  </a:txBody>
                  <a:tcPr anchor="ctr"/>
                </a:tc>
                <a:tc>
                  <a:txBody>
                    <a:bodyPr/>
                    <a:lstStyle/>
                    <a:p>
                      <a:r>
                        <a:rPr lang="zh-CN" altLang="en-US" sz="2000" b="0" i="0" u="none" strike="noStrike" kern="1200" baseline="0" dirty="0" smtClean="0">
                          <a:solidFill>
                            <a:schemeClr val="dk1"/>
                          </a:solidFill>
                          <a:latin typeface="+mn-lt"/>
                          <a:ea typeface="+mn-ea"/>
                          <a:cs typeface="+mn-cs"/>
                        </a:rPr>
                        <a:t>掌握光圈、快门和感光度的设置方法	</a:t>
                      </a:r>
                    </a:p>
                  </a:txBody>
                  <a:tcPr anchor="ctr"/>
                </a:tc>
              </a:tr>
            </a:tbl>
          </a:graphicData>
        </a:graphic>
      </p:graphicFrame>
    </p:spTree>
    <p:extLst>
      <p:ext uri="{BB962C8B-B14F-4D97-AF65-F5344CB8AC3E}">
        <p14:creationId xmlns:p14="http://schemas.microsoft.com/office/powerpoint/2010/main" val="260822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3.3.4  </a:t>
            </a:r>
            <a:r>
              <a:rPr lang="zh-CN" altLang="en-US" dirty="0" smtClean="0"/>
              <a:t>任务实训及考核</a:t>
            </a:r>
            <a:endParaRPr lang="zh-CN" altLang="en-US" dirty="0"/>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1504622957"/>
              </p:ext>
            </p:extLst>
          </p:nvPr>
        </p:nvGraphicFramePr>
        <p:xfrm>
          <a:off x="1182117" y="3179695"/>
          <a:ext cx="9942300" cy="2173617"/>
        </p:xfrm>
        <a:graphic>
          <a:graphicData uri="http://schemas.openxmlformats.org/drawingml/2006/table">
            <a:tbl>
              <a:tblPr firstRow="1" bandRow="1">
                <a:tableStyleId>{5C22544A-7EE6-4342-B048-85BDC9FD1C3A}</a:tableStyleId>
              </a:tblPr>
              <a:tblGrid>
                <a:gridCol w="1063372"/>
                <a:gridCol w="4745620"/>
                <a:gridCol w="2326511"/>
                <a:gridCol w="1806797"/>
              </a:tblGrid>
              <a:tr h="698037">
                <a:tc>
                  <a:txBody>
                    <a:bodyPr/>
                    <a:lstStyle/>
                    <a:p>
                      <a:pPr algn="ctr">
                        <a:lnSpc>
                          <a:spcPct val="130000"/>
                        </a:lnSpc>
                      </a:pPr>
                      <a:r>
                        <a:rPr lang="zh-CN" altLang="en-US" sz="2400" b="0" dirty="0" smtClean="0"/>
                        <a:t>序号</a:t>
                      </a:r>
                      <a:endParaRPr lang="zh-CN" altLang="en-US" sz="2400" b="0" dirty="0"/>
                    </a:p>
                  </a:txBody>
                  <a:tcPr anchor="ctr">
                    <a:solidFill>
                      <a:srgbClr val="912D09"/>
                    </a:solidFill>
                  </a:tcPr>
                </a:tc>
                <a:tc>
                  <a:txBody>
                    <a:bodyPr/>
                    <a:lstStyle/>
                    <a:p>
                      <a:pPr algn="ctr">
                        <a:lnSpc>
                          <a:spcPct val="130000"/>
                        </a:lnSpc>
                      </a:pPr>
                      <a:r>
                        <a:rPr lang="zh-CN" altLang="en-US" sz="2400" b="0" dirty="0" smtClean="0"/>
                        <a:t>任务描述</a:t>
                      </a:r>
                      <a:endParaRPr lang="zh-CN" altLang="en-US" sz="2400" b="0" dirty="0"/>
                    </a:p>
                  </a:txBody>
                  <a:tcPr anchor="ctr">
                    <a:solidFill>
                      <a:srgbClr val="912D09"/>
                    </a:solidFill>
                  </a:tcPr>
                </a:tc>
                <a:tc>
                  <a:txBody>
                    <a:bodyPr/>
                    <a:lstStyle/>
                    <a:p>
                      <a:pPr algn="ctr">
                        <a:lnSpc>
                          <a:spcPct val="130000"/>
                        </a:lnSpc>
                      </a:pPr>
                      <a:r>
                        <a:rPr lang="zh-CN" altLang="en-US" sz="2400" b="0" dirty="0" smtClean="0"/>
                        <a:t>分值（</a:t>
                      </a:r>
                      <a:r>
                        <a:rPr lang="en-US" altLang="zh-CN" sz="2400" b="0" dirty="0" smtClean="0"/>
                        <a:t>100</a:t>
                      </a:r>
                      <a:r>
                        <a:rPr lang="zh-CN" altLang="en-US" sz="2400" b="0" dirty="0" smtClean="0"/>
                        <a:t>分）</a:t>
                      </a:r>
                      <a:endParaRPr lang="zh-CN" altLang="en-US" sz="2400" b="0" dirty="0"/>
                    </a:p>
                  </a:txBody>
                  <a:tcPr anchor="ctr">
                    <a:solidFill>
                      <a:srgbClr val="912D09"/>
                    </a:solidFill>
                  </a:tcPr>
                </a:tc>
                <a:tc>
                  <a:txBody>
                    <a:bodyPr/>
                    <a:lstStyle/>
                    <a:p>
                      <a:pPr algn="ctr">
                        <a:lnSpc>
                          <a:spcPct val="130000"/>
                        </a:lnSpc>
                      </a:pPr>
                      <a:r>
                        <a:rPr lang="zh-CN" altLang="en-US" sz="2400" b="0" dirty="0" smtClean="0"/>
                        <a:t>说明</a:t>
                      </a:r>
                      <a:endParaRPr lang="zh-CN" altLang="en-US" sz="2400" b="0" dirty="0"/>
                    </a:p>
                  </a:txBody>
                  <a:tcPr anchor="ctr">
                    <a:solidFill>
                      <a:srgbClr val="912D09"/>
                    </a:solidFill>
                  </a:tcPr>
                </a:tc>
              </a:tr>
              <a:tr h="591660">
                <a:tc>
                  <a:txBody>
                    <a:bodyPr/>
                    <a:lstStyle/>
                    <a:p>
                      <a:pPr algn="l">
                        <a:lnSpc>
                          <a:spcPct val="130000"/>
                        </a:lnSpc>
                      </a:pPr>
                      <a:r>
                        <a:rPr lang="en-US" altLang="zh-CN" sz="2000" dirty="0" smtClean="0">
                          <a:latin typeface="+mj-lt"/>
                        </a:rPr>
                        <a:t>1</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smtClean="0"/>
                        <a:t>简述自动对焦和手动对焦</a:t>
                      </a: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r h="384304">
                <a:tc>
                  <a:txBody>
                    <a:bodyPr/>
                    <a:lstStyle/>
                    <a:p>
                      <a:pPr algn="l">
                        <a:lnSpc>
                          <a:spcPct val="130000"/>
                        </a:lnSpc>
                      </a:pPr>
                      <a:r>
                        <a:rPr lang="en-US" altLang="zh-CN" sz="2000" dirty="0" smtClean="0">
                          <a:latin typeface="+mj-lt"/>
                        </a:rPr>
                        <a:t>2</a:t>
                      </a:r>
                      <a:endParaRPr lang="zh-CN" altLang="en-US" sz="2000" dirty="0">
                        <a:latin typeface="+mj-lt"/>
                      </a:endParaRPr>
                    </a:p>
                  </a:txBody>
                  <a:tcPr anchor="ctr">
                    <a:solidFill>
                      <a:srgbClr val="FEECE6"/>
                    </a:solidFill>
                  </a:tcPr>
                </a:tc>
                <a:tc>
                  <a:txBody>
                    <a:bodyPr/>
                    <a:lstStyle/>
                    <a:p>
                      <a:pPr algn="l">
                        <a:lnSpc>
                          <a:spcPct val="130000"/>
                        </a:lnSpc>
                      </a:pPr>
                      <a:r>
                        <a:rPr lang="zh-CN" altLang="en-US" sz="2000" dirty="0" smtClean="0"/>
                        <a:t>列举曝光三要素，并对其进行简要</a:t>
                      </a:r>
                    </a:p>
                    <a:p>
                      <a:pPr algn="l">
                        <a:lnSpc>
                          <a:spcPct val="130000"/>
                        </a:lnSpc>
                      </a:pPr>
                      <a:r>
                        <a:rPr lang="zh-CN" altLang="en-US" sz="2000" dirty="0" smtClean="0"/>
                        <a:t>说明</a:t>
                      </a: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r>
            </a:tbl>
          </a:graphicData>
        </a:graphic>
      </p:graphicFrame>
    </p:spTree>
    <p:extLst>
      <p:ext uri="{BB962C8B-B14F-4D97-AF65-F5344CB8AC3E}">
        <p14:creationId xmlns:p14="http://schemas.microsoft.com/office/powerpoint/2010/main" val="12618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xmlns=""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smtClean="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xmlns="" id="{24E58954-E77E-4840-B190-515D356F60C1}"/>
              </a:ext>
            </a:extLst>
          </p:cNvPr>
          <p:cNvSpPr txBox="1">
            <a:spLocks noChangeArrowheads="1"/>
          </p:cNvSpPr>
          <p:nvPr/>
        </p:nvSpPr>
        <p:spPr bwMode="auto">
          <a:xfrm>
            <a:off x="5776971" y="3620998"/>
            <a:ext cx="5710129" cy="430865"/>
          </a:xfrm>
          <a:prstGeom prst="rect">
            <a:avLst/>
          </a:prstGeom>
          <a:noFill/>
          <a:ln w="9525">
            <a:noFill/>
            <a:miter lim="800000"/>
            <a:headEnd/>
            <a:tailEnd/>
          </a:ln>
          <a:extLst/>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a16="http://schemas.microsoft.com/office/drawing/2014/main" xmlns=""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xmlns=""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682"/>
            <a:ext cx="4635189" cy="520484"/>
            <a:chOff x="5903270" y="4289682"/>
            <a:chExt cx="4635189" cy="520484"/>
          </a:xfrm>
        </p:grpSpPr>
        <p:sp>
          <p:nvSpPr>
            <p:cNvPr id="7" name="TextBox 4">
              <a:extLst>
                <a:ext uri="{FF2B5EF4-FFF2-40B4-BE49-F238E27FC236}">
                  <a16:creationId xmlns:a16="http://schemas.microsoft.com/office/drawing/2014/main" xmlns="" id="{5BFEA857-588B-43DA-A19C-D12447C6DB12}"/>
                </a:ext>
              </a:extLst>
            </p:cNvPr>
            <p:cNvSpPr txBox="1"/>
            <p:nvPr/>
          </p:nvSpPr>
          <p:spPr>
            <a:xfrm>
              <a:off x="5903270" y="4289682"/>
              <a:ext cx="4635189" cy="520484"/>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微软雅黑" panose="020B050302020402020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charset="-122"/>
                <a:ea typeface="微软雅黑" panose="020B0503020204020204" charset="-122"/>
                <a:sym typeface="微软雅黑" panose="020B050302020402020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拍摄的前期</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准备</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bg2">
                    <a:lumMod val="50000"/>
                  </a:schemeClr>
                </a:solidFill>
                <a:cs typeface="Times New Roman" panose="02020603050405020304" pitchFamily="18" charset="0"/>
              </a:rPr>
              <a:t>3.1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948087"/>
            <a:ext cx="3884076" cy="541238"/>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选择拍摄环境和</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器材</a:t>
            </a:r>
            <a:endParaRPr lang="zh-CN" altLang="en-US" dirty="0">
              <a:solidFill>
                <a:schemeClr val="bg1"/>
              </a:solidFill>
              <a:ea typeface="微软雅黑" panose="020B0503020204020204" pitchFamily="34" charset="-122"/>
            </a:endParaRPr>
          </a:p>
        </p:txBody>
      </p:sp>
      <p:sp>
        <p:nvSpPr>
          <p:cNvPr id="10" name="MH_Entry_3">
            <a:hlinkClick r:id="rId13" action="ppaction://hlinksldjump"/>
          </p:cNvPr>
          <p:cNvSpPr txBox="1"/>
          <p:nvPr>
            <p:custDataLst>
              <p:tags r:id="rId4"/>
            </p:custDataLst>
          </p:nvPr>
        </p:nvSpPr>
        <p:spPr>
          <a:xfrm>
            <a:off x="1090246" y="388221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认识对焦和曝光</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1090246" y="4736640"/>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拍摄商品</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图片</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4973994" y="294808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bg2">
                    <a:lumMod val="50000"/>
                  </a:schemeClr>
                </a:solidFill>
                <a:cs typeface="Times New Roman" panose="02020603050405020304" pitchFamily="18" charset="0"/>
              </a:rPr>
              <a:t>3.2</a:t>
            </a:r>
            <a:endParaRPr lang="zh-CN" altLang="en-US" dirty="0">
              <a:solidFill>
                <a:schemeClr val="bg2">
                  <a:lumMod val="50000"/>
                </a:schemeClr>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4973994" y="3810211"/>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accent1"/>
                </a:solidFill>
                <a:cs typeface="Times New Roman" panose="02020603050405020304" pitchFamily="18" charset="0"/>
              </a:rPr>
              <a:t>3.3</a:t>
            </a:r>
            <a:endParaRPr lang="zh-CN" altLang="en-US" dirty="0">
              <a:solidFill>
                <a:schemeClr val="accent1"/>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4973994" y="466916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tx1">
                    <a:lumMod val="50000"/>
                    <a:lumOff val="50000"/>
                  </a:schemeClr>
                </a:solidFill>
                <a:cs typeface="Times New Roman" panose="02020603050405020304" pitchFamily="18" charset="0"/>
              </a:rPr>
              <a:t>3.4</a:t>
            </a:r>
            <a:endParaRPr lang="zh-CN" altLang="en-US" dirty="0">
              <a:solidFill>
                <a:schemeClr val="tx1">
                  <a:lumMod val="50000"/>
                  <a:lumOff val="50000"/>
                </a:schemeClr>
              </a:solidFill>
              <a:cs typeface="Times New Roman" panose="02020603050405020304" pitchFamily="18" charset="0"/>
            </a:endParaRPr>
          </a:p>
        </p:txBody>
      </p:sp>
      <p:pic>
        <p:nvPicPr>
          <p:cNvPr id="17" name="图片 16">
            <a:extLst>
              <a:ext uri="{FF2B5EF4-FFF2-40B4-BE49-F238E27FC236}">
                <a16:creationId xmlns:a16="http://schemas.microsoft.com/office/drawing/2014/main" xmlns="" id="{01D74D2C-CD83-4058-8615-28E5C38F1A9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
        <p:nvSpPr>
          <p:cNvPr id="13" name="MH_Entry_4">
            <a:hlinkClick r:id="" action="ppaction://noaction"/>
          </p:cNvPr>
          <p:cNvSpPr txBox="1"/>
          <p:nvPr>
            <p:custDataLst>
              <p:tags r:id="rId9"/>
            </p:custDataLst>
          </p:nvPr>
        </p:nvSpPr>
        <p:spPr>
          <a:xfrm>
            <a:off x="1090246" y="5508165"/>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拍摄商品</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视频</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1">
            <a:hlinkClick r:id="" action="ppaction://noaction"/>
          </p:cNvPr>
          <p:cNvSpPr/>
          <p:nvPr>
            <p:custDataLst>
              <p:tags r:id="rId10"/>
            </p:custDataLst>
          </p:nvPr>
        </p:nvSpPr>
        <p:spPr>
          <a:xfrm>
            <a:off x="4973994" y="54406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smtClean="0">
                <a:solidFill>
                  <a:schemeClr val="tx1">
                    <a:lumMod val="50000"/>
                    <a:lumOff val="50000"/>
                  </a:schemeClr>
                </a:solidFill>
                <a:cs typeface="Times New Roman" panose="02020603050405020304" pitchFamily="18" charset="0"/>
              </a:rPr>
              <a:t>3.5</a:t>
            </a:r>
            <a:endParaRPr lang="zh-CN" altLang="en-US" dirty="0">
              <a:solidFill>
                <a:schemeClr val="tx1">
                  <a:lumMod val="50000"/>
                  <a:lumOff val="50000"/>
                </a:schemeClr>
              </a:solidFill>
              <a:cs typeface="Times New Roman" panose="02020603050405020304" pitchFamily="18" charset="0"/>
            </a:endParaRPr>
          </a:p>
        </p:txBody>
      </p:sp>
    </p:spTree>
    <p:extLst>
      <p:ext uri="{BB962C8B-B14F-4D97-AF65-F5344CB8AC3E}">
        <p14:creationId xmlns:p14="http://schemas.microsoft.com/office/powerpoint/2010/main" val="96611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重点、难点</a:t>
            </a:r>
            <a:endParaRPr lang="zh-CN" altLang="en-US" dirty="0"/>
          </a:p>
        </p:txBody>
      </p:sp>
      <p:sp>
        <p:nvSpPr>
          <p:cNvPr id="5" name="矩形 4"/>
          <p:cNvSpPr/>
          <p:nvPr/>
        </p:nvSpPr>
        <p:spPr>
          <a:xfrm>
            <a:off x="1777578" y="2219866"/>
            <a:ext cx="7721264" cy="2554545"/>
          </a:xfrm>
          <a:prstGeom prst="rect">
            <a:avLst/>
          </a:prstGeom>
          <a:ln>
            <a:solidFill>
              <a:schemeClr val="accent1"/>
            </a:solidFill>
          </a:ln>
        </p:spPr>
        <p:txBody>
          <a:bodyPr wrap="square">
            <a:spAutoFit/>
          </a:bodyPr>
          <a:lstStyle/>
          <a:p>
            <a:r>
              <a:rPr lang="zh-CN" altLang="zh-CN" dirty="0"/>
              <a:t>教学</a:t>
            </a:r>
            <a:r>
              <a:rPr lang="zh-CN" altLang="zh-CN" dirty="0" smtClean="0"/>
              <a:t>重点</a:t>
            </a:r>
            <a:endParaRPr lang="en-US" altLang="zh-CN" dirty="0" smtClean="0"/>
          </a:p>
          <a:p>
            <a:endParaRPr lang="en-US" altLang="zh-CN" dirty="0" smtClean="0"/>
          </a:p>
          <a:p>
            <a:pPr marL="952393" lvl="1" indent="-342900">
              <a:buFont typeface="Wingdings" panose="05000000000000000000" pitchFamily="2" charset="2"/>
              <a:buChar char="Ø"/>
            </a:pPr>
            <a:r>
              <a:rPr lang="zh-CN" altLang="zh-CN" sz="2000" dirty="0"/>
              <a:t>掌握</a:t>
            </a:r>
            <a:r>
              <a:rPr lang="zh-CN" altLang="zh-CN" sz="2000" dirty="0"/>
              <a:t>调整对焦和曝光的</a:t>
            </a:r>
            <a:r>
              <a:rPr lang="zh-CN" altLang="zh-CN" sz="2000" dirty="0" smtClean="0"/>
              <a:t>方式</a:t>
            </a:r>
            <a:endParaRPr lang="en-US" altLang="zh-CN" dirty="0"/>
          </a:p>
          <a:p>
            <a:pPr marL="952393" lvl="1" indent="-342900">
              <a:buFont typeface="Wingdings" panose="05000000000000000000" pitchFamily="2" charset="2"/>
              <a:buChar char="Ø"/>
            </a:pPr>
            <a:endParaRPr lang="en-US" altLang="zh-CN" sz="2000" dirty="0"/>
          </a:p>
          <a:p>
            <a:pPr marL="0" lvl="1"/>
            <a:r>
              <a:rPr lang="zh-CN" altLang="zh-CN" dirty="0"/>
              <a:t>教学难点</a:t>
            </a:r>
            <a:endParaRPr lang="en-US" altLang="zh-CN" dirty="0"/>
          </a:p>
          <a:p>
            <a:endParaRPr lang="en-US" altLang="zh-CN" dirty="0" smtClean="0"/>
          </a:p>
          <a:p>
            <a:pPr marL="952393" lvl="1" indent="-342900">
              <a:buFont typeface="Wingdings" panose="05000000000000000000" pitchFamily="2" charset="2"/>
              <a:buChar char="Ø"/>
            </a:pPr>
            <a:r>
              <a:rPr lang="zh-CN" altLang="zh-CN" sz="2000" dirty="0"/>
              <a:t>准确对焦拍出清晰的照片</a:t>
            </a:r>
            <a:endParaRPr lang="zh-CN" altLang="en-US" dirty="0"/>
          </a:p>
        </p:txBody>
      </p:sp>
    </p:spTree>
    <p:extLst>
      <p:ext uri="{BB962C8B-B14F-4D97-AF65-F5344CB8AC3E}">
        <p14:creationId xmlns:p14="http://schemas.microsoft.com/office/powerpoint/2010/main" val="2338157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838091" y="3023697"/>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对焦决定着拍摄的照片是否清晰，而曝光则决定了照片能否完美地呈现商品的细节。而要实现正确的曝光，需要控制好光圈、快门和感光度</a:t>
            </a:r>
            <a:r>
              <a:rPr lang="zh-CN" altLang="en-US" dirty="0" smtClean="0"/>
              <a:t>。本小节将</a:t>
            </a:r>
            <a:r>
              <a:rPr lang="zh-CN" altLang="en-US" dirty="0"/>
              <a:t>先讲解自动对焦、手动对焦，再对光圈、快门、感光度和曝光补偿等内容进行介绍，使用户可以熟练掌握相机的设置方法。</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721349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3.3.1  </a:t>
            </a:r>
            <a:r>
              <a:rPr lang="zh-CN" altLang="en-US" dirty="0" smtClean="0"/>
              <a:t>准确</a:t>
            </a:r>
            <a:r>
              <a:rPr lang="zh-CN" altLang="en-US" dirty="0"/>
              <a:t>对焦拍出清晰照片</a:t>
            </a:r>
          </a:p>
        </p:txBody>
      </p:sp>
      <p:sp>
        <p:nvSpPr>
          <p:cNvPr id="3" name="内容占位符 2"/>
          <p:cNvSpPr>
            <a:spLocks noGrp="1"/>
          </p:cNvSpPr>
          <p:nvPr>
            <p:ph idx="1"/>
          </p:nvPr>
        </p:nvSpPr>
        <p:spPr>
          <a:xfrm>
            <a:off x="838091" y="1005840"/>
            <a:ext cx="10378549" cy="622935"/>
          </a:xfrm>
        </p:spPr>
        <p:txBody>
          <a:bodyPr>
            <a:normAutofit/>
          </a:bodyPr>
          <a:lstStyle/>
          <a:p>
            <a:r>
              <a:rPr lang="en-US" altLang="zh-CN" sz="2400" dirty="0"/>
              <a:t>1</a:t>
            </a:r>
            <a:r>
              <a:rPr lang="zh-CN" altLang="en-US" sz="2400" dirty="0"/>
              <a:t>．广泛应用的自动对焦</a:t>
            </a:r>
            <a:endParaRPr lang="zh-CN" altLang="en-US" sz="2400" b="1" dirty="0">
              <a:solidFill>
                <a:srgbClr val="FF0000"/>
              </a:solidFill>
            </a:endParaRPr>
          </a:p>
        </p:txBody>
      </p:sp>
      <p:sp>
        <p:nvSpPr>
          <p:cNvPr id="51" name="内容占位符 2"/>
          <p:cNvSpPr txBox="1">
            <a:spLocks/>
          </p:cNvSpPr>
          <p:nvPr/>
        </p:nvSpPr>
        <p:spPr>
          <a:xfrm>
            <a:off x="372638" y="2005964"/>
            <a:ext cx="4799437" cy="3652680"/>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自动对焦又称为单次</a:t>
            </a:r>
            <a:r>
              <a:rPr lang="en-US" altLang="zh-CN" dirty="0"/>
              <a:t>AF</a:t>
            </a:r>
            <a:r>
              <a:rPr lang="zh-CN" altLang="en-US" dirty="0"/>
              <a:t>或</a:t>
            </a:r>
            <a:r>
              <a:rPr lang="en-US" altLang="zh-CN" dirty="0"/>
              <a:t>AF</a:t>
            </a:r>
            <a:r>
              <a:rPr lang="zh-CN" altLang="en-US" dirty="0"/>
              <a:t>对焦模式。</a:t>
            </a:r>
            <a:r>
              <a:rPr lang="en-US" altLang="zh-CN" dirty="0"/>
              <a:t>AF</a:t>
            </a:r>
            <a:r>
              <a:rPr lang="zh-CN" altLang="en-US" dirty="0"/>
              <a:t>点又分十字型与一字型。目前大多数的单反相机中，普遍采用十字型自动对焦感应标识。</a:t>
            </a:r>
            <a:r>
              <a:rPr lang="en-US" altLang="zh-CN" dirty="0"/>
              <a:t>AF</a:t>
            </a:r>
            <a:r>
              <a:rPr lang="zh-CN" altLang="en-US" dirty="0"/>
              <a:t>点的数目及准确性会随光圈的大小而变化，一般而言，光圈越大，可使用的</a:t>
            </a:r>
            <a:r>
              <a:rPr lang="en-US" altLang="zh-CN" dirty="0"/>
              <a:t>AF</a:t>
            </a:r>
            <a:r>
              <a:rPr lang="zh-CN" altLang="en-US" dirty="0"/>
              <a:t>点就越多，准确性也越高。</a:t>
            </a:r>
          </a:p>
        </p:txBody>
      </p:sp>
      <p:sp>
        <p:nvSpPr>
          <p:cNvPr id="52" name="矩形 51"/>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 y="167640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206" y="2209800"/>
            <a:ext cx="4915694" cy="297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83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3.3.1  </a:t>
            </a:r>
            <a:r>
              <a:rPr lang="zh-CN" altLang="en-US" dirty="0" smtClean="0"/>
              <a:t>准确</a:t>
            </a:r>
            <a:r>
              <a:rPr lang="zh-CN" altLang="en-US" dirty="0"/>
              <a:t>对焦拍出清晰照片</a:t>
            </a:r>
          </a:p>
        </p:txBody>
      </p:sp>
      <p:sp>
        <p:nvSpPr>
          <p:cNvPr id="3" name="内容占位符 2"/>
          <p:cNvSpPr>
            <a:spLocks noGrp="1"/>
          </p:cNvSpPr>
          <p:nvPr>
            <p:ph idx="1"/>
          </p:nvPr>
        </p:nvSpPr>
        <p:spPr>
          <a:xfrm>
            <a:off x="838091" y="1005840"/>
            <a:ext cx="10378549" cy="622935"/>
          </a:xfrm>
        </p:spPr>
        <p:txBody>
          <a:bodyPr>
            <a:normAutofit/>
          </a:bodyPr>
          <a:lstStyle/>
          <a:p>
            <a:r>
              <a:rPr lang="en-US" altLang="zh-CN" sz="2400" dirty="0"/>
              <a:t>1</a:t>
            </a:r>
            <a:r>
              <a:rPr lang="zh-CN" altLang="en-US" sz="2400" dirty="0"/>
              <a:t>．广泛应用的自动对焦</a:t>
            </a:r>
            <a:endParaRPr lang="zh-CN" altLang="en-US" sz="2400" b="1" dirty="0">
              <a:solidFill>
                <a:srgbClr val="FF0000"/>
              </a:solidFill>
            </a:endParaRPr>
          </a:p>
        </p:txBody>
      </p:sp>
      <p:sp>
        <p:nvSpPr>
          <p:cNvPr id="51" name="内容占位符 2"/>
          <p:cNvSpPr txBox="1">
            <a:spLocks/>
          </p:cNvSpPr>
          <p:nvPr/>
        </p:nvSpPr>
        <p:spPr>
          <a:xfrm>
            <a:off x="372638" y="2005964"/>
            <a:ext cx="11485987" cy="3652680"/>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自动对焦方法也有缺点，在完成对焦后，若被摄物突然偏离原来位置时（例如拍摄行走的人），相机不会再次自动对焦，如果按下快门，对焦便不准确，拍摄对象也会不清晰。此时，追焦系统会连续自动对焦，从而弥补单次自动对焦的不足。在对动态物体进行追焦时，该被摄物的移动方式、光线的充足度、镜头的类别、</a:t>
            </a:r>
            <a:r>
              <a:rPr lang="en-US" altLang="zh-CN" dirty="0"/>
              <a:t>AF </a:t>
            </a:r>
            <a:r>
              <a:rPr lang="zh-CN" altLang="en-US" dirty="0"/>
              <a:t>点的多少等因素都会影响自动对焦的效果。</a:t>
            </a:r>
          </a:p>
        </p:txBody>
      </p:sp>
      <p:sp>
        <p:nvSpPr>
          <p:cNvPr id="52" name="矩形 51"/>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 y="167640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691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3.3.1  </a:t>
            </a:r>
            <a:r>
              <a:rPr lang="zh-CN" altLang="en-US" dirty="0" smtClean="0"/>
              <a:t>准确</a:t>
            </a:r>
            <a:r>
              <a:rPr lang="zh-CN" altLang="en-US" dirty="0"/>
              <a:t>对焦拍出清晰照片</a:t>
            </a:r>
          </a:p>
        </p:txBody>
      </p:sp>
      <p:sp>
        <p:nvSpPr>
          <p:cNvPr id="3" name="内容占位符 2"/>
          <p:cNvSpPr>
            <a:spLocks noGrp="1"/>
          </p:cNvSpPr>
          <p:nvPr>
            <p:ph idx="1"/>
          </p:nvPr>
        </p:nvSpPr>
        <p:spPr>
          <a:xfrm>
            <a:off x="372638" y="1529715"/>
            <a:ext cx="10378549" cy="622935"/>
          </a:xfrm>
        </p:spPr>
        <p:txBody>
          <a:bodyPr>
            <a:normAutofit/>
          </a:bodyPr>
          <a:lstStyle/>
          <a:p>
            <a:r>
              <a:rPr lang="en-US" altLang="zh-CN" sz="2400" dirty="0"/>
              <a:t>2</a:t>
            </a:r>
            <a:r>
              <a:rPr lang="zh-CN" altLang="en-US" sz="2400" dirty="0"/>
              <a:t>．适合拍摄小体积的手动对焦</a:t>
            </a:r>
            <a:endParaRPr lang="zh-CN" altLang="en-US" sz="2400" b="1" dirty="0">
              <a:solidFill>
                <a:srgbClr val="FF0000"/>
              </a:solidFill>
            </a:endParaRPr>
          </a:p>
        </p:txBody>
      </p:sp>
      <p:sp>
        <p:nvSpPr>
          <p:cNvPr id="51" name="内容占位符 2"/>
          <p:cNvSpPr txBox="1">
            <a:spLocks/>
          </p:cNvSpPr>
          <p:nvPr/>
        </p:nvSpPr>
        <p:spPr>
          <a:xfrm>
            <a:off x="372638" y="2434589"/>
            <a:ext cx="3542137" cy="3204211"/>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手动对焦，是指通过转动镜头对焦环或通过按机身方向键以实现对焦清晰的对焦方式</a:t>
            </a:r>
            <a:r>
              <a:rPr lang="zh-CN" altLang="en-US" dirty="0" smtClean="0"/>
              <a:t>。利用</a:t>
            </a:r>
            <a:r>
              <a:rPr lang="zh-CN" altLang="en-US" dirty="0"/>
              <a:t>手动对焦，可以自由的选择画面中的主体，无论其在哪个</a:t>
            </a:r>
            <a:r>
              <a:rPr lang="zh-CN" altLang="en-US" dirty="0" smtClean="0"/>
              <a:t>位置。</a:t>
            </a:r>
            <a:endParaRPr lang="zh-CN" altLang="en-US" dirty="0"/>
          </a:p>
        </p:txBody>
      </p:sp>
      <p:sp>
        <p:nvSpPr>
          <p:cNvPr id="52" name="矩形 51"/>
          <p:cNvSpPr/>
          <p:nvPr/>
        </p:nvSpPr>
        <p:spPr>
          <a:xfrm>
            <a:off x="0" y="6334126"/>
            <a:ext cx="12190413" cy="525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732" y="2152650"/>
            <a:ext cx="12190413" cy="12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5" y="2667762"/>
            <a:ext cx="3733800" cy="236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40" y="2659773"/>
            <a:ext cx="3803560"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29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3.3.2  </a:t>
            </a:r>
            <a:r>
              <a:rPr lang="zh-CN" altLang="en-US" dirty="0" smtClean="0"/>
              <a:t>正确</a:t>
            </a:r>
            <a:r>
              <a:rPr lang="zh-CN" altLang="en-US" dirty="0"/>
              <a:t>曝光呈现理想画面</a:t>
            </a:r>
          </a:p>
        </p:txBody>
      </p:sp>
      <p:sp>
        <p:nvSpPr>
          <p:cNvPr id="3" name="内容占位符 2"/>
          <p:cNvSpPr>
            <a:spLocks noGrp="1"/>
          </p:cNvSpPr>
          <p:nvPr>
            <p:ph idx="1"/>
          </p:nvPr>
        </p:nvSpPr>
        <p:spPr>
          <a:xfrm>
            <a:off x="372638" y="958215"/>
            <a:ext cx="10378549" cy="622935"/>
          </a:xfrm>
        </p:spPr>
        <p:txBody>
          <a:bodyPr>
            <a:normAutofit/>
          </a:bodyPr>
          <a:lstStyle/>
          <a:p>
            <a:r>
              <a:rPr lang="en-US" altLang="zh-CN" sz="2400" dirty="0"/>
              <a:t>1</a:t>
            </a:r>
            <a:r>
              <a:rPr lang="zh-CN" altLang="en-US" sz="2400" dirty="0"/>
              <a:t>．影响画面清晰范围的光圈</a:t>
            </a:r>
            <a:endParaRPr lang="zh-CN" altLang="en-US" sz="2400" b="1" dirty="0">
              <a:solidFill>
                <a:srgbClr val="FF0000"/>
              </a:solidFill>
            </a:endParaRPr>
          </a:p>
        </p:txBody>
      </p:sp>
      <p:sp>
        <p:nvSpPr>
          <p:cNvPr id="51" name="内容占位符 2"/>
          <p:cNvSpPr txBox="1">
            <a:spLocks/>
          </p:cNvSpPr>
          <p:nvPr/>
        </p:nvSpPr>
        <p:spPr>
          <a:xfrm>
            <a:off x="372638" y="2434589"/>
            <a:ext cx="11381212" cy="3204211"/>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光圈的作用在于控制镜头的进光量，光圈大小常用</a:t>
            </a:r>
            <a:r>
              <a:rPr lang="en-US" altLang="zh-CN" dirty="0"/>
              <a:t>f</a:t>
            </a:r>
            <a:r>
              <a:rPr lang="zh-CN" altLang="en-US" dirty="0"/>
              <a:t>值表示。常见的光圈值有</a:t>
            </a:r>
            <a:r>
              <a:rPr lang="en-US" altLang="zh-CN" dirty="0"/>
              <a:t>fl.0</a:t>
            </a:r>
            <a:r>
              <a:rPr lang="zh-CN" altLang="en-US" dirty="0"/>
              <a:t>、</a:t>
            </a:r>
            <a:r>
              <a:rPr lang="en-US" altLang="zh-CN" dirty="0"/>
              <a:t>f1.4</a:t>
            </a:r>
            <a:r>
              <a:rPr lang="zh-CN" altLang="en-US" dirty="0"/>
              <a:t>、</a:t>
            </a:r>
            <a:r>
              <a:rPr lang="en-US" altLang="zh-CN" dirty="0"/>
              <a:t>f2</a:t>
            </a:r>
            <a:r>
              <a:rPr lang="zh-CN" altLang="en-US" dirty="0"/>
              <a:t>、</a:t>
            </a:r>
            <a:r>
              <a:rPr lang="en-US" altLang="zh-CN" dirty="0"/>
              <a:t>f2.8</a:t>
            </a:r>
            <a:r>
              <a:rPr lang="zh-CN" altLang="en-US" dirty="0"/>
              <a:t>、</a:t>
            </a:r>
            <a:r>
              <a:rPr lang="en-US" altLang="zh-CN" dirty="0"/>
              <a:t>f4</a:t>
            </a:r>
            <a:r>
              <a:rPr lang="zh-CN" altLang="en-US" dirty="0"/>
              <a:t>、</a:t>
            </a:r>
            <a:r>
              <a:rPr lang="en-US" altLang="zh-CN" dirty="0"/>
              <a:t>f5.6</a:t>
            </a:r>
            <a:r>
              <a:rPr lang="zh-CN" altLang="en-US" dirty="0"/>
              <a:t>、</a:t>
            </a:r>
            <a:r>
              <a:rPr lang="en-US" altLang="zh-CN" dirty="0"/>
              <a:t>f8</a:t>
            </a:r>
            <a:r>
              <a:rPr lang="zh-CN" altLang="en-US" dirty="0"/>
              <a:t>、</a:t>
            </a:r>
            <a:r>
              <a:rPr lang="en-US" altLang="zh-CN" dirty="0"/>
              <a:t>fl1</a:t>
            </a:r>
            <a:r>
              <a:rPr lang="zh-CN" altLang="en-US" dirty="0"/>
              <a:t>、</a:t>
            </a:r>
            <a:r>
              <a:rPr lang="en-US" altLang="zh-CN" dirty="0"/>
              <a:t>f16</a:t>
            </a:r>
            <a:r>
              <a:rPr lang="zh-CN" altLang="en-US" dirty="0"/>
              <a:t>、</a:t>
            </a:r>
            <a:r>
              <a:rPr lang="en-US" altLang="zh-CN" dirty="0"/>
              <a:t>f22</a:t>
            </a:r>
            <a:r>
              <a:rPr lang="zh-CN" altLang="en-US" dirty="0"/>
              <a:t>、</a:t>
            </a:r>
            <a:r>
              <a:rPr lang="en-US" altLang="zh-CN" dirty="0"/>
              <a:t>f32</a:t>
            </a:r>
            <a:r>
              <a:rPr lang="zh-CN" altLang="en-US" dirty="0"/>
              <a:t>、</a:t>
            </a:r>
            <a:r>
              <a:rPr lang="en-US" altLang="zh-CN" dirty="0"/>
              <a:t>f44</a:t>
            </a:r>
            <a:r>
              <a:rPr lang="zh-CN" altLang="en-US" dirty="0"/>
              <a:t>、</a:t>
            </a:r>
            <a:r>
              <a:rPr lang="en-US" altLang="zh-CN" dirty="0"/>
              <a:t>f64</a:t>
            </a:r>
            <a:r>
              <a:rPr lang="zh-CN" altLang="en-US" dirty="0"/>
              <a:t>等。在快门不变的情况下，</a:t>
            </a:r>
            <a:r>
              <a:rPr lang="en-US" altLang="zh-CN" dirty="0"/>
              <a:t>f</a:t>
            </a:r>
            <a:r>
              <a:rPr lang="zh-CN" altLang="en-US" dirty="0"/>
              <a:t>的数值越大，光圈越小，进光量越少，可能导致照片曝光不足，画面较暗；</a:t>
            </a:r>
            <a:r>
              <a:rPr lang="en-US" altLang="zh-CN" dirty="0"/>
              <a:t>f</a:t>
            </a:r>
            <a:r>
              <a:rPr lang="zh-CN" altLang="en-US" dirty="0"/>
              <a:t>的数值越小，光圈越大，进光量越多，照片效果越明亮，但是光圈过大，可能导致照片曝光过度。</a:t>
            </a:r>
          </a:p>
        </p:txBody>
      </p:sp>
      <p:sp>
        <p:nvSpPr>
          <p:cNvPr id="52" name="矩形 51"/>
          <p:cNvSpPr/>
          <p:nvPr/>
        </p:nvSpPr>
        <p:spPr>
          <a:xfrm>
            <a:off x="0" y="6334126"/>
            <a:ext cx="12190413" cy="525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0" y="1657351"/>
            <a:ext cx="12190413" cy="6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8954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3.3.2  </a:t>
            </a:r>
            <a:r>
              <a:rPr lang="zh-CN" altLang="en-US" dirty="0" smtClean="0"/>
              <a:t>正确</a:t>
            </a:r>
            <a:r>
              <a:rPr lang="zh-CN" altLang="en-US" dirty="0"/>
              <a:t>曝光呈现理想画面</a:t>
            </a:r>
          </a:p>
        </p:txBody>
      </p:sp>
      <p:sp>
        <p:nvSpPr>
          <p:cNvPr id="3" name="内容占位符 2"/>
          <p:cNvSpPr>
            <a:spLocks noGrp="1"/>
          </p:cNvSpPr>
          <p:nvPr>
            <p:ph idx="1"/>
          </p:nvPr>
        </p:nvSpPr>
        <p:spPr>
          <a:xfrm>
            <a:off x="372638" y="958215"/>
            <a:ext cx="10378549" cy="622935"/>
          </a:xfrm>
        </p:spPr>
        <p:txBody>
          <a:bodyPr>
            <a:normAutofit/>
          </a:bodyPr>
          <a:lstStyle/>
          <a:p>
            <a:r>
              <a:rPr lang="en-US" altLang="zh-CN" sz="2400" dirty="0"/>
              <a:t>1</a:t>
            </a:r>
            <a:r>
              <a:rPr lang="zh-CN" altLang="en-US" sz="2400" dirty="0"/>
              <a:t>．影响画面清晰范围的光圈</a:t>
            </a:r>
            <a:endParaRPr lang="zh-CN" altLang="en-US" sz="2400" b="1" dirty="0">
              <a:solidFill>
                <a:srgbClr val="FF0000"/>
              </a:solidFill>
            </a:endParaRPr>
          </a:p>
        </p:txBody>
      </p:sp>
      <p:sp>
        <p:nvSpPr>
          <p:cNvPr id="51" name="内容占位符 2"/>
          <p:cNvSpPr txBox="1">
            <a:spLocks/>
          </p:cNvSpPr>
          <p:nvPr/>
        </p:nvSpPr>
        <p:spPr>
          <a:xfrm>
            <a:off x="372637" y="1838325"/>
            <a:ext cx="4913740" cy="3562350"/>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白天在户外或光线充足的环境下，可尽量使用小光圈进行</a:t>
            </a:r>
            <a:r>
              <a:rPr lang="zh-CN" altLang="en-US" dirty="0" smtClean="0"/>
              <a:t>拍摄，这样</a:t>
            </a:r>
            <a:r>
              <a:rPr lang="zh-CN" altLang="en-US" dirty="0"/>
              <a:t>进光量会比较准确，在夜晚或光线不足的环境中进行拍摄，以及拍摄人像或特写物体时，应尽量使用大光圈，以获得更多的进光量。在商品拍摄中，对小商品而言，更需要通过小光圈来展示商品的</a:t>
            </a:r>
            <a:r>
              <a:rPr lang="zh-CN" altLang="en-US" dirty="0" smtClean="0"/>
              <a:t>细节。</a:t>
            </a:r>
            <a:endParaRPr lang="zh-CN" altLang="en-US" dirty="0"/>
          </a:p>
        </p:txBody>
      </p:sp>
      <p:sp>
        <p:nvSpPr>
          <p:cNvPr id="52" name="矩形 51"/>
          <p:cNvSpPr/>
          <p:nvPr/>
        </p:nvSpPr>
        <p:spPr>
          <a:xfrm>
            <a:off x="0" y="6134100"/>
            <a:ext cx="12190413" cy="725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0" y="1657351"/>
            <a:ext cx="12190413" cy="6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7" y="1998969"/>
            <a:ext cx="4048124" cy="251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3532494"/>
            <a:ext cx="3937000" cy="247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96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TotalTime>
  <Words>1156</Words>
  <Application>Microsoft Office PowerPoint</Application>
  <PresentationFormat>自定义</PresentationFormat>
  <Paragraphs>83</Paragraphs>
  <Slides>16</Slides>
  <Notes>1</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重点、难点</vt:lpstr>
      <vt:lpstr>PowerPoint 演示文稿</vt:lpstr>
      <vt:lpstr>3.3.1  准确对焦拍出清晰照片</vt:lpstr>
      <vt:lpstr>3.3.1  准确对焦拍出清晰照片</vt:lpstr>
      <vt:lpstr>3.3.1  准确对焦拍出清晰照片</vt:lpstr>
      <vt:lpstr>3.3.2  正确曝光呈现理想画面</vt:lpstr>
      <vt:lpstr>3.3.2  正确曝光呈现理想画面</vt:lpstr>
      <vt:lpstr>3.3.2  正确曝光呈现理想画面</vt:lpstr>
      <vt:lpstr>3.3.2  正确曝光呈现理想画面</vt:lpstr>
      <vt:lpstr>3.3.2  正确曝光呈现理想画面</vt:lpstr>
      <vt:lpstr>3.3.2  正确曝光呈现理想画面</vt:lpstr>
      <vt:lpstr>3.3.4  任务实训及考核</vt:lpstr>
      <vt:lpstr>3.3.4  任务实训及考核</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wang</cp:lastModifiedBy>
  <cp:revision>75</cp:revision>
  <dcterms:created xsi:type="dcterms:W3CDTF">2017-06-21T11:05:56Z</dcterms:created>
  <dcterms:modified xsi:type="dcterms:W3CDTF">2020-02-05T11:24:10Z</dcterms:modified>
</cp:coreProperties>
</file>