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257" r:id="rId2"/>
    <p:sldId id="396" r:id="rId3"/>
    <p:sldId id="421" r:id="rId4"/>
    <p:sldId id="397" r:id="rId5"/>
    <p:sldId id="325" r:id="rId6"/>
    <p:sldId id="398" r:id="rId7"/>
    <p:sldId id="399" r:id="rId8"/>
    <p:sldId id="400" r:id="rId9"/>
    <p:sldId id="401" r:id="rId10"/>
    <p:sldId id="419" r:id="rId11"/>
    <p:sldId id="420" r:id="rId12"/>
    <p:sldId id="410" r:id="rId13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视觉的影像传达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项目三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3.4.4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72328"/>
              </p:ext>
            </p:extLst>
          </p:nvPr>
        </p:nvGraphicFramePr>
        <p:xfrm>
          <a:off x="1204071" y="2781549"/>
          <a:ext cx="10378329" cy="342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拍摄糕点图片，要求将糕点中鲜明的颜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色拍摄出来，展现出食欲感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根据本节所学内容，掌握拍摄吸光类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商品的拍摄方法	</a:t>
                      </a:r>
                    </a:p>
                  </a:txBody>
                  <a:tcPr anchor="ctr"/>
                </a:tc>
              </a:tr>
              <a:tr h="130013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拍摄一套陶瓷餐具，要求拍摄时展现餐具的花纹，并在其中添加食物进行拍摄，保持食物与餐具的美观度</a:t>
                      </a:r>
                      <a:r>
                        <a:rPr lang="zh-CN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结合前面所学内容，布置装饰场景，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并使用反光类商品的拍摄方法进行餐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具的拍摄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5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3.4.4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72234"/>
              </p:ext>
            </p:extLst>
          </p:nvPr>
        </p:nvGraphicFramePr>
        <p:xfrm>
          <a:off x="1182117" y="3179695"/>
          <a:ext cx="9942300" cy="226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分值（</a:t>
                      </a:r>
                      <a:r>
                        <a:rPr lang="en-US" altLang="zh-CN" sz="2400" b="0" dirty="0" smtClean="0"/>
                        <a:t>100</a:t>
                      </a:r>
                      <a:r>
                        <a:rPr lang="zh-CN" altLang="en-US" sz="2400" b="0" dirty="0" smtClean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简述吸光类商品的拍摄方法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简述反光类商品的拍摄方法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简述透明类商品的拍摄方法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0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=""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106698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拍摄的前期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准备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3.1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948087"/>
            <a:ext cx="3884076" cy="541238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选择拍摄环境和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器材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882219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认识对焦和曝光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4736640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拍摄商品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948087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2">
                <a:lumMod val="7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3.2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81021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2">
                <a:lumMod val="7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3.3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466916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3.4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550816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拍摄商品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视频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54406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3.5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掌握拍摄不同品类商品图片的方法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根据不同的产品、不同活动需求拍摄照片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2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023697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在商品拍摄过程中，因为商品材质不同，不同材质需要的光源和穿透度也不</a:t>
            </a:r>
            <a:r>
              <a:rPr lang="zh-CN" altLang="en-US" dirty="0" smtClean="0"/>
              <a:t>相同</a:t>
            </a:r>
            <a:r>
              <a:rPr lang="zh-CN" altLang="en-US" dirty="0"/>
              <a:t>，其对应的环境需求、拍摄方式和拍摄环境都有所区别</a:t>
            </a:r>
            <a:r>
              <a:rPr lang="zh-CN" altLang="en-US" dirty="0" smtClean="0"/>
              <a:t>。本小节将</a:t>
            </a:r>
            <a:r>
              <a:rPr lang="zh-CN" altLang="en-US" dirty="0"/>
              <a:t>分别对吸光</a:t>
            </a:r>
            <a:r>
              <a:rPr lang="zh-CN" altLang="en-US" dirty="0" smtClean="0"/>
              <a:t>类商品</a:t>
            </a:r>
            <a:r>
              <a:rPr lang="zh-CN" altLang="en-US" dirty="0"/>
              <a:t>、反光类商品和透明类商品的拍摄技巧和方法进行介绍。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2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3.4.1  </a:t>
            </a:r>
            <a:r>
              <a:rPr lang="zh-CN" altLang="en-US" dirty="0" smtClean="0"/>
              <a:t>拍摄</a:t>
            </a:r>
            <a:r>
              <a:rPr lang="zh-CN" altLang="en-US" dirty="0"/>
              <a:t>吸光类商品图片</a:t>
            </a:r>
          </a:p>
        </p:txBody>
      </p:sp>
      <p:sp>
        <p:nvSpPr>
          <p:cNvPr id="34" name="内容占位符 2"/>
          <p:cNvSpPr txBox="1">
            <a:spLocks/>
          </p:cNvSpPr>
          <p:nvPr/>
        </p:nvSpPr>
        <p:spPr>
          <a:xfrm>
            <a:off x="365862" y="1320163"/>
            <a:ext cx="10810986" cy="59436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吸光类商品主要分为全吸光和半吸光两类。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076825" y="2050395"/>
            <a:ext cx="1027923" cy="1946929"/>
          </a:xfrm>
          <a:custGeom>
            <a:avLst/>
            <a:gdLst>
              <a:gd name="T0" fmla="*/ 637 w 637"/>
              <a:gd name="T1" fmla="*/ 601 h 2092"/>
              <a:gd name="T2" fmla="*/ 637 w 637"/>
              <a:gd name="T3" fmla="*/ 2092 h 2092"/>
              <a:gd name="T4" fmla="*/ 0 w 637"/>
              <a:gd name="T5" fmla="*/ 2092 h 2092"/>
              <a:gd name="T6" fmla="*/ 0 w 637"/>
              <a:gd name="T7" fmla="*/ 601 h 2092"/>
              <a:gd name="T8" fmla="*/ 622 w 637"/>
              <a:gd name="T9" fmla="*/ 0 h 2092"/>
              <a:gd name="T10" fmla="*/ 637 w 637"/>
              <a:gd name="T11" fmla="*/ 601 h 2092"/>
              <a:gd name="connsiteX0" fmla="*/ 10000 w 10165"/>
              <a:gd name="connsiteY0" fmla="*/ 2823 h 9950"/>
              <a:gd name="connsiteX1" fmla="*/ 10000 w 10165"/>
              <a:gd name="connsiteY1" fmla="*/ 9950 h 9950"/>
              <a:gd name="connsiteX2" fmla="*/ 0 w 10165"/>
              <a:gd name="connsiteY2" fmla="*/ 9950 h 9950"/>
              <a:gd name="connsiteX3" fmla="*/ 0 w 10165"/>
              <a:gd name="connsiteY3" fmla="*/ 2823 h 9950"/>
              <a:gd name="connsiteX4" fmla="*/ 10165 w 10165"/>
              <a:gd name="connsiteY4" fmla="*/ 0 h 9950"/>
              <a:gd name="connsiteX5" fmla="*/ 10000 w 10165"/>
              <a:gd name="connsiteY5" fmla="*/ 2823 h 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5" h="9950">
                <a:moveTo>
                  <a:pt x="10000" y="2823"/>
                </a:moveTo>
                <a:lnTo>
                  <a:pt x="10000" y="9950"/>
                </a:lnTo>
                <a:lnTo>
                  <a:pt x="0" y="9950"/>
                </a:lnTo>
                <a:lnTo>
                  <a:pt x="0" y="2823"/>
                </a:lnTo>
                <a:lnTo>
                  <a:pt x="10165" y="0"/>
                </a:lnTo>
                <a:lnTo>
                  <a:pt x="10000" y="2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3200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84094" y="1820962"/>
            <a:ext cx="1011238" cy="2184300"/>
          </a:xfrm>
          <a:custGeom>
            <a:avLst/>
            <a:gdLst>
              <a:gd name="T0" fmla="*/ 0 w 637"/>
              <a:gd name="T1" fmla="*/ 601 h 2092"/>
              <a:gd name="T2" fmla="*/ 0 w 637"/>
              <a:gd name="T3" fmla="*/ 2092 h 2092"/>
              <a:gd name="T4" fmla="*/ 637 w 637"/>
              <a:gd name="T5" fmla="*/ 2092 h 2092"/>
              <a:gd name="T6" fmla="*/ 637 w 637"/>
              <a:gd name="T7" fmla="*/ 601 h 2092"/>
              <a:gd name="T8" fmla="*/ 15 w 637"/>
              <a:gd name="T9" fmla="*/ 0 h 2092"/>
              <a:gd name="T10" fmla="*/ 0 w 637"/>
              <a:gd name="T11" fmla="*/ 601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7" h="2092">
                <a:moveTo>
                  <a:pt x="0" y="601"/>
                </a:moveTo>
                <a:lnTo>
                  <a:pt x="0" y="2092"/>
                </a:lnTo>
                <a:lnTo>
                  <a:pt x="637" y="2092"/>
                </a:lnTo>
                <a:lnTo>
                  <a:pt x="637" y="601"/>
                </a:lnTo>
                <a:lnTo>
                  <a:pt x="15" y="0"/>
                </a:lnTo>
                <a:lnTo>
                  <a:pt x="0" y="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3200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279900" y="3997325"/>
            <a:ext cx="1816100" cy="1168400"/>
          </a:xfrm>
          <a:custGeom>
            <a:avLst/>
            <a:gdLst>
              <a:gd name="T0" fmla="*/ 0 w 1144"/>
              <a:gd name="T1" fmla="*/ 736 h 736"/>
              <a:gd name="T2" fmla="*/ 512 w 1144"/>
              <a:gd name="T3" fmla="*/ 0 h 736"/>
              <a:gd name="T4" fmla="*/ 1144 w 1144"/>
              <a:gd name="T5" fmla="*/ 0 h 736"/>
              <a:gd name="T6" fmla="*/ 1144 w 1144"/>
              <a:gd name="T7" fmla="*/ 736 h 736"/>
              <a:gd name="T8" fmla="*/ 10 w 1144"/>
              <a:gd name="T9" fmla="*/ 731 h 736"/>
              <a:gd name="T10" fmla="*/ 0 w 1144"/>
              <a:gd name="T11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4" h="736">
                <a:moveTo>
                  <a:pt x="0" y="736"/>
                </a:moveTo>
                <a:lnTo>
                  <a:pt x="512" y="0"/>
                </a:lnTo>
                <a:lnTo>
                  <a:pt x="1144" y="0"/>
                </a:lnTo>
                <a:lnTo>
                  <a:pt x="1144" y="736"/>
                </a:lnTo>
                <a:lnTo>
                  <a:pt x="10" y="731"/>
                </a:lnTo>
                <a:lnTo>
                  <a:pt x="0" y="7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6088063" y="3989388"/>
            <a:ext cx="1824038" cy="1176337"/>
          </a:xfrm>
          <a:custGeom>
            <a:avLst/>
            <a:gdLst>
              <a:gd name="T0" fmla="*/ 1149 w 1149"/>
              <a:gd name="T1" fmla="*/ 731 h 731"/>
              <a:gd name="T2" fmla="*/ 637 w 1149"/>
              <a:gd name="T3" fmla="*/ 0 h 731"/>
              <a:gd name="T4" fmla="*/ 0 w 1149"/>
              <a:gd name="T5" fmla="*/ 0 h 731"/>
              <a:gd name="T6" fmla="*/ 0 w 1149"/>
              <a:gd name="T7" fmla="*/ 731 h 731"/>
              <a:gd name="T8" fmla="*/ 1134 w 1149"/>
              <a:gd name="T9" fmla="*/ 726 h 731"/>
              <a:gd name="T10" fmla="*/ 1149 w 1149"/>
              <a:gd name="T11" fmla="*/ 731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9" h="731">
                <a:moveTo>
                  <a:pt x="1149" y="731"/>
                </a:moveTo>
                <a:lnTo>
                  <a:pt x="637" y="0"/>
                </a:lnTo>
                <a:lnTo>
                  <a:pt x="0" y="0"/>
                </a:lnTo>
                <a:lnTo>
                  <a:pt x="0" y="731"/>
                </a:lnTo>
                <a:lnTo>
                  <a:pt x="1134" y="726"/>
                </a:lnTo>
                <a:lnTo>
                  <a:pt x="1149" y="7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279900" y="5149850"/>
            <a:ext cx="1824848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096000" y="5149850"/>
            <a:ext cx="1808163" cy="170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文本框 14"/>
          <p:cNvSpPr txBox="1"/>
          <p:nvPr/>
        </p:nvSpPr>
        <p:spPr>
          <a:xfrm>
            <a:off x="8056791" y="2607385"/>
            <a:ext cx="3789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半吸光类商品的表面结构一般都较平滑，大部分可以直接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到其结构、纹理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5"/>
          <p:cNvSpPr txBox="1"/>
          <p:nvPr/>
        </p:nvSpPr>
        <p:spPr>
          <a:xfrm>
            <a:off x="490311" y="2607385"/>
            <a:ext cx="37895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全吸光类商品的表面结构粗糙，起伏不平，质地或软或硬。拍摄时可用稍硬的光照明，照射方位要以侧光、侧逆光为主，照射角度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宜低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文本框 34"/>
          <p:cNvSpPr txBox="1"/>
          <p:nvPr/>
        </p:nvSpPr>
        <p:spPr>
          <a:xfrm>
            <a:off x="4462491" y="5507816"/>
            <a:ext cx="1621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全吸光类商品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34"/>
          <p:cNvSpPr txBox="1"/>
          <p:nvPr/>
        </p:nvSpPr>
        <p:spPr>
          <a:xfrm>
            <a:off x="6196041" y="5507816"/>
            <a:ext cx="141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半吸光类商品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59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3.4.1  </a:t>
            </a:r>
            <a:r>
              <a:rPr lang="zh-CN" altLang="en-US" dirty="0" smtClean="0"/>
              <a:t>拍摄</a:t>
            </a:r>
            <a:r>
              <a:rPr lang="zh-CN" altLang="en-US" dirty="0"/>
              <a:t>吸光类商品图片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305962" y="1034414"/>
            <a:ext cx="11409787" cy="2023111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accent2"/>
                </a:solidFill>
              </a:rPr>
              <a:t>全吸光和半吸光商品的拍摄应注意</a:t>
            </a:r>
            <a:r>
              <a:rPr lang="zh-CN" altLang="en-US" sz="2400" b="1" dirty="0" smtClean="0">
                <a:solidFill>
                  <a:schemeClr val="accent2"/>
                </a:solidFill>
              </a:rPr>
              <a:t>：</a:t>
            </a:r>
            <a:endParaRPr lang="en-US" altLang="zh-CN" sz="2400" b="1" dirty="0" smtClean="0">
              <a:solidFill>
                <a:schemeClr val="accent2"/>
              </a:solidFill>
            </a:endParaRPr>
          </a:p>
          <a:p>
            <a:r>
              <a:rPr lang="zh-CN" altLang="en-US" sz="2400" dirty="0" smtClean="0"/>
              <a:t>根据</a:t>
            </a:r>
            <a:r>
              <a:rPr lang="zh-CN" altLang="en-US" sz="2400" dirty="0"/>
              <a:t>商品表面质感状态的粗细程度、软硬程度确定用光光质。表面结构粗糙的物体、质地坚硬结实的物体可以使用硬</a:t>
            </a:r>
            <a:r>
              <a:rPr lang="zh-CN" altLang="en-US" sz="2400" dirty="0" smtClean="0"/>
              <a:t>光，也</a:t>
            </a:r>
            <a:r>
              <a:rPr lang="zh-CN" altLang="en-US" sz="2400" dirty="0"/>
              <a:t>可根据商品的内在气质确定用光光质， 内在气质强硬的商品可以用硬光，内在气质柔弱的商品可用软光。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3143250"/>
            <a:ext cx="12190413" cy="3716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18" y="3284935"/>
            <a:ext cx="9400450" cy="34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81" y="5362457"/>
            <a:ext cx="1152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3.4.2  </a:t>
            </a:r>
            <a:r>
              <a:rPr lang="zh-CN" altLang="en-US" dirty="0" smtClean="0"/>
              <a:t>拍摄</a:t>
            </a:r>
            <a:r>
              <a:rPr lang="zh-CN" altLang="en-US" dirty="0"/>
              <a:t>反光类商品图片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382162" y="1748790"/>
            <a:ext cx="10809713" cy="1232536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反光类商品常指不锈钢制品、银器、电镀制品、陶瓷品等，该类制品因为表面光滑，具有强烈的光线反射能力，拍摄时不会出现柔和的明暗过渡</a:t>
            </a:r>
            <a:r>
              <a:rPr lang="zh-CN" altLang="en-US" sz="2400" dirty="0" smtClean="0"/>
              <a:t>现象。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0" y="3133724"/>
            <a:ext cx="12190413" cy="37258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95663"/>
            <a:ext cx="8783853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4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3.4.2  </a:t>
            </a:r>
            <a:r>
              <a:rPr lang="zh-CN" altLang="en-US" dirty="0" smtClean="0"/>
              <a:t>拍摄</a:t>
            </a:r>
            <a:r>
              <a:rPr lang="zh-CN" altLang="en-US" dirty="0"/>
              <a:t>反光类商品图片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515512" y="1739263"/>
            <a:ext cx="11324063" cy="1575435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拍摄反光类商品需要具有一定的技巧，可将大面积的柔光箱和扩散板放于拍摄物的两侧，并尽量靠近拍摄体，这样既可形成均衡柔和的大面积布光，再将这些布光全部罩在拍摄物的反射内，使其显示出明亮光洁的</a:t>
            </a:r>
            <a:r>
              <a:rPr lang="zh-CN" altLang="en-US" sz="2400" dirty="0" smtClean="0"/>
              <a:t>质感。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0" y="3505200"/>
            <a:ext cx="12190413" cy="3354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14" y="3813174"/>
            <a:ext cx="989185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3.4.3  </a:t>
            </a:r>
            <a:r>
              <a:rPr lang="zh-CN" altLang="en-US" dirty="0" smtClean="0"/>
              <a:t>拍摄</a:t>
            </a:r>
            <a:r>
              <a:rPr lang="zh-CN" altLang="en-US" dirty="0"/>
              <a:t>透明类商品图片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210712" y="1986913"/>
            <a:ext cx="11324063" cy="1080137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透明类商品常指玻璃制品、水晶制品和部分塑料制品，这类商品具有透明的特点，可以让光线穿透其内部，因此通透性和对光线的反射能力</a:t>
            </a:r>
            <a:r>
              <a:rPr lang="zh-CN" altLang="en-US" sz="2400" dirty="0" smtClean="0"/>
              <a:t>较强。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0" y="3505200"/>
            <a:ext cx="12190413" cy="3354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68" y="3810792"/>
            <a:ext cx="10065475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642</Words>
  <Application>Microsoft Office PowerPoint</Application>
  <PresentationFormat>自定义</PresentationFormat>
  <Paragraphs>67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重点、难点</vt:lpstr>
      <vt:lpstr>PowerPoint 演示文稿</vt:lpstr>
      <vt:lpstr>3.4.1  拍摄吸光类商品图片</vt:lpstr>
      <vt:lpstr>3.4.1  拍摄吸光类商品图片</vt:lpstr>
      <vt:lpstr>3.4.2  拍摄反光类商品图片</vt:lpstr>
      <vt:lpstr>3.4.2  拍摄反光类商品图片</vt:lpstr>
      <vt:lpstr>3.4.3  拍摄透明类商品图片</vt:lpstr>
      <vt:lpstr>3.4.4  任务实训及考核</vt:lpstr>
      <vt:lpstr>3.4.4  任务实训及考核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74</cp:revision>
  <dcterms:created xsi:type="dcterms:W3CDTF">2017-06-21T11:05:56Z</dcterms:created>
  <dcterms:modified xsi:type="dcterms:W3CDTF">2020-02-05T11:27:52Z</dcterms:modified>
</cp:coreProperties>
</file>