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371" r:id="rId3"/>
    <p:sldId id="419" r:id="rId4"/>
    <p:sldId id="372" r:id="rId5"/>
    <p:sldId id="301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416" r:id="rId14"/>
    <p:sldId id="417" r:id="rId15"/>
    <p:sldId id="418" r:id="rId16"/>
    <p:sldId id="410" r:id="rId1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视觉的影像传达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项目三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3.2.3  </a:t>
            </a:r>
            <a:r>
              <a:rPr lang="zh-CN" altLang="en-US" dirty="0" smtClean="0"/>
              <a:t>构建</a:t>
            </a:r>
            <a:r>
              <a:rPr lang="zh-CN" altLang="en-US" dirty="0"/>
              <a:t>体现视觉感的拍摄环境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005840"/>
            <a:ext cx="10378549" cy="6134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．构建室内拍摄环境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24999" y="1828801"/>
            <a:ext cx="11740413" cy="108584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2"/>
                </a:solidFill>
              </a:rPr>
              <a:t>大件商品的室内拍摄环境：</a:t>
            </a:r>
            <a:r>
              <a:rPr lang="zh-CN" altLang="en-US" dirty="0"/>
              <a:t>大件商品进行室内拍摄时，尽量选择整洁且</a:t>
            </a:r>
            <a:r>
              <a:rPr lang="zh-CN" altLang="en-US" dirty="0" smtClean="0"/>
              <a:t>单色的</a:t>
            </a:r>
            <a:r>
              <a:rPr lang="zh-CN" altLang="en-US" dirty="0"/>
              <a:t>背景，拍摄的画面中最好不要出现其他不相关的物体。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192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" y="3128203"/>
            <a:ext cx="4347001" cy="29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29" y="3128203"/>
            <a:ext cx="4781950" cy="2944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>
          <a:xfrm>
            <a:off x="5064854" y="3933825"/>
            <a:ext cx="1304925" cy="7524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2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3.2.4  </a:t>
            </a:r>
            <a:r>
              <a:rPr lang="zh-CN" altLang="en-US" dirty="0" smtClean="0"/>
              <a:t>通过</a:t>
            </a:r>
            <a:r>
              <a:rPr lang="zh-CN" altLang="en-US" dirty="0"/>
              <a:t>布光方式体现视觉观感</a:t>
            </a:r>
          </a:p>
        </p:txBody>
      </p:sp>
      <p:sp>
        <p:nvSpPr>
          <p:cNvPr id="10" name="文本框 7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579990" y="2543256"/>
            <a:ext cx="203132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09402"/>
            <a:r>
              <a:rPr lang="zh-CN" altLang="en-US" dirty="0"/>
              <a:t>正面两侧布光</a:t>
            </a:r>
            <a:endParaRPr lang="en-US" altLang="zh-CN" dirty="0"/>
          </a:p>
        </p:txBody>
      </p:sp>
      <p:sp>
        <p:nvSpPr>
          <p:cNvPr id="11" name="文本框 9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5140204" y="2543256"/>
            <a:ext cx="338746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/>
              <a:t>单侧</a:t>
            </a:r>
            <a:r>
              <a:rPr lang="en-US" altLang="zh-CN" dirty="0"/>
              <a:t>45°</a:t>
            </a:r>
            <a:r>
              <a:rPr lang="zh-CN" altLang="en-US" dirty="0"/>
              <a:t>角的不均衡布光</a:t>
            </a:r>
          </a:p>
        </p:txBody>
      </p:sp>
      <p:sp>
        <p:nvSpPr>
          <p:cNvPr id="12" name="文本框 11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10333767" y="2543256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/>
              <a:t>后方布光</a:t>
            </a:r>
          </a:p>
        </p:txBody>
      </p:sp>
      <p:sp>
        <p:nvSpPr>
          <p:cNvPr id="13" name="文本框 13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3202632" y="5674257"/>
            <a:ext cx="215636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/>
              <a:t>两侧</a:t>
            </a:r>
            <a:r>
              <a:rPr lang="en-US" altLang="zh-CN" dirty="0"/>
              <a:t>45°</a:t>
            </a:r>
            <a:r>
              <a:rPr lang="zh-CN" altLang="en-US" dirty="0"/>
              <a:t>角布光</a:t>
            </a:r>
          </a:p>
        </p:txBody>
      </p:sp>
      <p:sp>
        <p:nvSpPr>
          <p:cNvPr id="14" name="文本框 14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7955002" y="5559046"/>
            <a:ext cx="203132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/>
              <a:t>前后交叉布光</a:t>
            </a:r>
          </a:p>
        </p:txBody>
      </p:sp>
      <p:grpSp>
        <p:nvGrpSpPr>
          <p:cNvPr id="15" name="组合 1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2712153" y="3806618"/>
            <a:ext cx="2318352" cy="1039519"/>
            <a:chOff x="2707931" y="3719285"/>
            <a:chExt cx="2319068" cy="1039840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707931" y="3719285"/>
              <a:ext cx="2319068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auto">
            <a:xfrm>
              <a:off x="3529694" y="3963017"/>
              <a:ext cx="675545" cy="55237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0" tIns="60940" rIns="121880" bIns="60940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5030506" y="3806618"/>
            <a:ext cx="2316253" cy="1039519"/>
            <a:chOff x="5027001" y="3719285"/>
            <a:chExt cx="2316969" cy="1039840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027001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77"/>
            <p:cNvGrpSpPr/>
            <p:nvPr/>
          </p:nvGrpSpPr>
          <p:grpSpPr>
            <a:xfrm>
              <a:off x="5869058" y="3989143"/>
              <a:ext cx="653147" cy="500124"/>
              <a:chOff x="5552261" y="1554043"/>
              <a:chExt cx="363359" cy="278229"/>
            </a:xfrm>
            <a:solidFill>
              <a:schemeClr val="bg1"/>
            </a:solidFill>
          </p:grpSpPr>
          <p:sp>
            <p:nvSpPr>
              <p:cNvPr id="21" name="Freeform 96"/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pPr defTabSz="60940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97"/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pPr defTabSz="60940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98"/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pPr defTabSz="609402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7346762" y="3806618"/>
            <a:ext cx="2316253" cy="1039519"/>
            <a:chOff x="7343970" y="3719285"/>
            <a:chExt cx="2316969" cy="1039840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7343970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4"/>
            <p:cNvSpPr>
              <a:spLocks noEditPoints="1"/>
            </p:cNvSpPr>
            <p:nvPr/>
          </p:nvSpPr>
          <p:spPr bwMode="auto">
            <a:xfrm>
              <a:off x="8213200" y="3925693"/>
              <a:ext cx="578504" cy="563577"/>
            </a:xfrm>
            <a:custGeom>
              <a:avLst/>
              <a:gdLst/>
              <a:ahLst/>
              <a:cxnLst>
                <a:cxn ang="0">
                  <a:pos x="243" y="45"/>
                </a:cxn>
                <a:cxn ang="0">
                  <a:pos x="243" y="20"/>
                </a:cxn>
                <a:cxn ang="0">
                  <a:pos x="238" y="6"/>
                </a:cxn>
                <a:cxn ang="0">
                  <a:pos x="221" y="0"/>
                </a:cxn>
                <a:cxn ang="0">
                  <a:pos x="214" y="2"/>
                </a:cxn>
                <a:cxn ang="0">
                  <a:pos x="203" y="13"/>
                </a:cxn>
                <a:cxn ang="0">
                  <a:pos x="202" y="45"/>
                </a:cxn>
                <a:cxn ang="0">
                  <a:pos x="109" y="20"/>
                </a:cxn>
                <a:cxn ang="0">
                  <a:pos x="107" y="13"/>
                </a:cxn>
                <a:cxn ang="0">
                  <a:pos x="96" y="2"/>
                </a:cxn>
                <a:cxn ang="0">
                  <a:pos x="87" y="0"/>
                </a:cxn>
                <a:cxn ang="0">
                  <a:pos x="73" y="6"/>
                </a:cxn>
                <a:cxn ang="0">
                  <a:pos x="67" y="20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2" y="54"/>
                </a:cxn>
                <a:cxn ang="0">
                  <a:pos x="0" y="287"/>
                </a:cxn>
                <a:cxn ang="0">
                  <a:pos x="2" y="292"/>
                </a:cxn>
                <a:cxn ang="0">
                  <a:pos x="9" y="301"/>
                </a:cxn>
                <a:cxn ang="0">
                  <a:pos x="294" y="301"/>
                </a:cxn>
                <a:cxn ang="0">
                  <a:pos x="301" y="301"/>
                </a:cxn>
                <a:cxn ang="0">
                  <a:pos x="308" y="292"/>
                </a:cxn>
                <a:cxn ang="0">
                  <a:pos x="310" y="62"/>
                </a:cxn>
                <a:cxn ang="0">
                  <a:pos x="308" y="54"/>
                </a:cxn>
                <a:cxn ang="0">
                  <a:pos x="301" y="47"/>
                </a:cxn>
                <a:cxn ang="0">
                  <a:pos x="294" y="45"/>
                </a:cxn>
                <a:cxn ang="0">
                  <a:pos x="145" y="156"/>
                </a:cxn>
                <a:cxn ang="0">
                  <a:pos x="96" y="114"/>
                </a:cxn>
                <a:cxn ang="0">
                  <a:pos x="165" y="114"/>
                </a:cxn>
                <a:cxn ang="0">
                  <a:pos x="214" y="156"/>
                </a:cxn>
                <a:cxn ang="0">
                  <a:pos x="165" y="114"/>
                </a:cxn>
                <a:cxn ang="0">
                  <a:pos x="75" y="156"/>
                </a:cxn>
                <a:cxn ang="0">
                  <a:pos x="31" y="114"/>
                </a:cxn>
                <a:cxn ang="0">
                  <a:pos x="75" y="178"/>
                </a:cxn>
                <a:cxn ang="0">
                  <a:pos x="31" y="209"/>
                </a:cxn>
                <a:cxn ang="0">
                  <a:pos x="75" y="178"/>
                </a:cxn>
                <a:cxn ang="0">
                  <a:pos x="145" y="178"/>
                </a:cxn>
                <a:cxn ang="0">
                  <a:pos x="96" y="209"/>
                </a:cxn>
                <a:cxn ang="0">
                  <a:pos x="145" y="229"/>
                </a:cxn>
                <a:cxn ang="0">
                  <a:pos x="96" y="270"/>
                </a:cxn>
                <a:cxn ang="0">
                  <a:pos x="145" y="229"/>
                </a:cxn>
                <a:cxn ang="0">
                  <a:pos x="214" y="229"/>
                </a:cxn>
                <a:cxn ang="0">
                  <a:pos x="165" y="270"/>
                </a:cxn>
                <a:cxn ang="0">
                  <a:pos x="165" y="209"/>
                </a:cxn>
                <a:cxn ang="0">
                  <a:pos x="214" y="178"/>
                </a:cxn>
                <a:cxn ang="0">
                  <a:pos x="165" y="209"/>
                </a:cxn>
                <a:cxn ang="0">
                  <a:pos x="279" y="178"/>
                </a:cxn>
                <a:cxn ang="0">
                  <a:pos x="236" y="209"/>
                </a:cxn>
                <a:cxn ang="0">
                  <a:pos x="236" y="156"/>
                </a:cxn>
                <a:cxn ang="0">
                  <a:pos x="279" y="114"/>
                </a:cxn>
                <a:cxn ang="0">
                  <a:pos x="236" y="156"/>
                </a:cxn>
                <a:cxn ang="0">
                  <a:pos x="75" y="229"/>
                </a:cxn>
                <a:cxn ang="0">
                  <a:pos x="31" y="270"/>
                </a:cxn>
                <a:cxn ang="0">
                  <a:pos x="236" y="270"/>
                </a:cxn>
                <a:cxn ang="0">
                  <a:pos x="279" y="229"/>
                </a:cxn>
                <a:cxn ang="0">
                  <a:pos x="236" y="270"/>
                </a:cxn>
              </a:cxnLst>
              <a:rect l="0" t="0" r="r" b="b"/>
              <a:pathLst>
                <a:path w="310" h="301">
                  <a:moveTo>
                    <a:pt x="294" y="45"/>
                  </a:moveTo>
                  <a:lnTo>
                    <a:pt x="243" y="45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1" y="13"/>
                  </a:lnTo>
                  <a:lnTo>
                    <a:pt x="238" y="6"/>
                  </a:lnTo>
                  <a:lnTo>
                    <a:pt x="231" y="2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4" y="2"/>
                  </a:lnTo>
                  <a:lnTo>
                    <a:pt x="207" y="6"/>
                  </a:lnTo>
                  <a:lnTo>
                    <a:pt x="203" y="13"/>
                  </a:lnTo>
                  <a:lnTo>
                    <a:pt x="202" y="20"/>
                  </a:lnTo>
                  <a:lnTo>
                    <a:pt x="202" y="45"/>
                  </a:lnTo>
                  <a:lnTo>
                    <a:pt x="109" y="4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7" y="13"/>
                  </a:lnTo>
                  <a:lnTo>
                    <a:pt x="102" y="6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3" y="6"/>
                  </a:lnTo>
                  <a:lnTo>
                    <a:pt x="69" y="13"/>
                  </a:lnTo>
                  <a:lnTo>
                    <a:pt x="67" y="20"/>
                  </a:lnTo>
                  <a:lnTo>
                    <a:pt x="6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2" y="292"/>
                  </a:lnTo>
                  <a:lnTo>
                    <a:pt x="4" y="297"/>
                  </a:lnTo>
                  <a:lnTo>
                    <a:pt x="9" y="301"/>
                  </a:lnTo>
                  <a:lnTo>
                    <a:pt x="17" y="301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301" y="301"/>
                  </a:lnTo>
                  <a:lnTo>
                    <a:pt x="305" y="297"/>
                  </a:lnTo>
                  <a:lnTo>
                    <a:pt x="308" y="292"/>
                  </a:lnTo>
                  <a:lnTo>
                    <a:pt x="310" y="28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08" y="54"/>
                  </a:lnTo>
                  <a:lnTo>
                    <a:pt x="305" y="51"/>
                  </a:lnTo>
                  <a:lnTo>
                    <a:pt x="301" y="47"/>
                  </a:lnTo>
                  <a:lnTo>
                    <a:pt x="294" y="45"/>
                  </a:lnTo>
                  <a:lnTo>
                    <a:pt x="294" y="45"/>
                  </a:lnTo>
                  <a:close/>
                  <a:moveTo>
                    <a:pt x="145" y="114"/>
                  </a:moveTo>
                  <a:lnTo>
                    <a:pt x="145" y="156"/>
                  </a:lnTo>
                  <a:lnTo>
                    <a:pt x="96" y="156"/>
                  </a:lnTo>
                  <a:lnTo>
                    <a:pt x="96" y="114"/>
                  </a:lnTo>
                  <a:lnTo>
                    <a:pt x="145" y="114"/>
                  </a:lnTo>
                  <a:close/>
                  <a:moveTo>
                    <a:pt x="165" y="114"/>
                  </a:moveTo>
                  <a:lnTo>
                    <a:pt x="214" y="114"/>
                  </a:lnTo>
                  <a:lnTo>
                    <a:pt x="214" y="156"/>
                  </a:lnTo>
                  <a:lnTo>
                    <a:pt x="165" y="156"/>
                  </a:lnTo>
                  <a:lnTo>
                    <a:pt x="165" y="114"/>
                  </a:lnTo>
                  <a:close/>
                  <a:moveTo>
                    <a:pt x="75" y="114"/>
                  </a:moveTo>
                  <a:lnTo>
                    <a:pt x="75" y="156"/>
                  </a:lnTo>
                  <a:lnTo>
                    <a:pt x="31" y="156"/>
                  </a:lnTo>
                  <a:lnTo>
                    <a:pt x="31" y="114"/>
                  </a:lnTo>
                  <a:lnTo>
                    <a:pt x="75" y="114"/>
                  </a:lnTo>
                  <a:close/>
                  <a:moveTo>
                    <a:pt x="75" y="178"/>
                  </a:moveTo>
                  <a:lnTo>
                    <a:pt x="75" y="209"/>
                  </a:lnTo>
                  <a:lnTo>
                    <a:pt x="31" y="209"/>
                  </a:lnTo>
                  <a:lnTo>
                    <a:pt x="31" y="178"/>
                  </a:lnTo>
                  <a:lnTo>
                    <a:pt x="75" y="178"/>
                  </a:lnTo>
                  <a:close/>
                  <a:moveTo>
                    <a:pt x="96" y="178"/>
                  </a:moveTo>
                  <a:lnTo>
                    <a:pt x="145" y="178"/>
                  </a:lnTo>
                  <a:lnTo>
                    <a:pt x="145" y="209"/>
                  </a:lnTo>
                  <a:lnTo>
                    <a:pt x="96" y="209"/>
                  </a:lnTo>
                  <a:lnTo>
                    <a:pt x="96" y="178"/>
                  </a:lnTo>
                  <a:close/>
                  <a:moveTo>
                    <a:pt x="145" y="229"/>
                  </a:moveTo>
                  <a:lnTo>
                    <a:pt x="145" y="270"/>
                  </a:lnTo>
                  <a:lnTo>
                    <a:pt x="96" y="270"/>
                  </a:lnTo>
                  <a:lnTo>
                    <a:pt x="96" y="229"/>
                  </a:lnTo>
                  <a:lnTo>
                    <a:pt x="145" y="229"/>
                  </a:lnTo>
                  <a:close/>
                  <a:moveTo>
                    <a:pt x="165" y="229"/>
                  </a:moveTo>
                  <a:lnTo>
                    <a:pt x="214" y="229"/>
                  </a:lnTo>
                  <a:lnTo>
                    <a:pt x="214" y="270"/>
                  </a:lnTo>
                  <a:lnTo>
                    <a:pt x="165" y="270"/>
                  </a:lnTo>
                  <a:lnTo>
                    <a:pt x="165" y="229"/>
                  </a:lnTo>
                  <a:close/>
                  <a:moveTo>
                    <a:pt x="165" y="209"/>
                  </a:moveTo>
                  <a:lnTo>
                    <a:pt x="165" y="178"/>
                  </a:lnTo>
                  <a:lnTo>
                    <a:pt x="214" y="178"/>
                  </a:lnTo>
                  <a:lnTo>
                    <a:pt x="214" y="209"/>
                  </a:lnTo>
                  <a:lnTo>
                    <a:pt x="165" y="209"/>
                  </a:lnTo>
                  <a:close/>
                  <a:moveTo>
                    <a:pt x="236" y="178"/>
                  </a:moveTo>
                  <a:lnTo>
                    <a:pt x="279" y="178"/>
                  </a:lnTo>
                  <a:lnTo>
                    <a:pt x="279" y="209"/>
                  </a:lnTo>
                  <a:lnTo>
                    <a:pt x="236" y="209"/>
                  </a:lnTo>
                  <a:lnTo>
                    <a:pt x="236" y="178"/>
                  </a:lnTo>
                  <a:close/>
                  <a:moveTo>
                    <a:pt x="236" y="156"/>
                  </a:moveTo>
                  <a:lnTo>
                    <a:pt x="236" y="114"/>
                  </a:lnTo>
                  <a:lnTo>
                    <a:pt x="279" y="114"/>
                  </a:lnTo>
                  <a:lnTo>
                    <a:pt x="279" y="156"/>
                  </a:lnTo>
                  <a:lnTo>
                    <a:pt x="236" y="156"/>
                  </a:lnTo>
                  <a:close/>
                  <a:moveTo>
                    <a:pt x="31" y="229"/>
                  </a:moveTo>
                  <a:lnTo>
                    <a:pt x="75" y="229"/>
                  </a:lnTo>
                  <a:lnTo>
                    <a:pt x="75" y="270"/>
                  </a:lnTo>
                  <a:lnTo>
                    <a:pt x="31" y="270"/>
                  </a:lnTo>
                  <a:lnTo>
                    <a:pt x="31" y="229"/>
                  </a:lnTo>
                  <a:close/>
                  <a:moveTo>
                    <a:pt x="236" y="270"/>
                  </a:moveTo>
                  <a:lnTo>
                    <a:pt x="236" y="229"/>
                  </a:lnTo>
                  <a:lnTo>
                    <a:pt x="279" y="229"/>
                  </a:lnTo>
                  <a:lnTo>
                    <a:pt x="279" y="270"/>
                  </a:lnTo>
                  <a:lnTo>
                    <a:pt x="236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0" tIns="60940" rIns="121880" bIns="60940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395899" y="3806618"/>
            <a:ext cx="2316253" cy="1039519"/>
            <a:chOff x="390963" y="3719285"/>
            <a:chExt cx="2316969" cy="1039840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390963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pPr algn="ctr" defTabSz="609402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40"/>
            <p:cNvGrpSpPr/>
            <p:nvPr/>
          </p:nvGrpSpPr>
          <p:grpSpPr>
            <a:xfrm>
              <a:off x="1212724" y="3976077"/>
              <a:ext cx="684405" cy="539203"/>
              <a:chOff x="1058564" y="1781841"/>
              <a:chExt cx="649993" cy="512092"/>
            </a:xfrm>
            <a:solidFill>
              <a:schemeClr val="bg1"/>
            </a:solidFill>
          </p:grpSpPr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pPr defTabSz="60940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10" tIns="81255" rIns="162510" bIns="81255" numCol="1" anchor="t" anchorCtr="0" compatLnSpc="1">
                <a:prstTxWarp prst="textNoShape">
                  <a:avLst/>
                </a:prstTxWarp>
              </a:bodyPr>
              <a:lstStyle/>
              <a:p>
                <a:pPr defTabSz="609402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2" name="组合 31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9663015" y="3806618"/>
            <a:ext cx="2316253" cy="1039519"/>
            <a:chOff x="9660939" y="3719285"/>
            <a:chExt cx="2316969" cy="1039840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9660939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7"/>
            <p:cNvSpPr>
              <a:spLocks noEditPoints="1"/>
            </p:cNvSpPr>
            <p:nvPr/>
          </p:nvSpPr>
          <p:spPr bwMode="auto">
            <a:xfrm>
              <a:off x="10632760" y="3883803"/>
              <a:ext cx="373320" cy="58959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4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458059" y="3188521"/>
            <a:ext cx="0" cy="54667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6095968" y="3188521"/>
            <a:ext cx="0" cy="54667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0733877" y="3188521"/>
            <a:ext cx="0" cy="546679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3976366" y="4915392"/>
            <a:ext cx="0" cy="546679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8662888" y="4915392"/>
            <a:ext cx="0" cy="54667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2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3.2.5  </a:t>
            </a:r>
            <a:r>
              <a:rPr lang="zh-CN" altLang="en-US" dirty="0" smtClean="0"/>
              <a:t>清洁</a:t>
            </a:r>
            <a:r>
              <a:rPr lang="zh-CN" altLang="en-US" dirty="0"/>
              <a:t>与摆放商品展现真实感观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653625" y="1390651"/>
            <a:ext cx="10566825" cy="174307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拍摄前需要先擦拭商品，保证商品表明没有污迹或指纹，其次</a:t>
            </a:r>
            <a:r>
              <a:rPr lang="zh-CN" altLang="en-US" dirty="0" smtClean="0"/>
              <a:t>，通过</a:t>
            </a:r>
            <a:r>
              <a:rPr lang="zh-CN" altLang="en-US" dirty="0"/>
              <a:t>二次设计和美化商品的外部曲线，使其具有一种独特的设计感与美感，也可以从不同角度拍摄商品，特别是对于不同的商品来说，有些商品的正面好看，有些商品的侧面好看，因此，要从最能体现商品美感和特色的角度进行拍摄，选择最能打动客户的角度来展现商品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23" y="3408321"/>
            <a:ext cx="9460802" cy="30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0" y="313372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842" y="4905957"/>
            <a:ext cx="1341829" cy="154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3.2.6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8861"/>
              </p:ext>
            </p:extLst>
          </p:nvPr>
        </p:nvGraphicFramePr>
        <p:xfrm>
          <a:off x="1204071" y="2781549"/>
          <a:ext cx="10378329" cy="342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对陶瓷茶杯进行布光，查看哪种布光方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式最适合进行拍摄，并尝试其他布光方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式的展现效果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掌握不同的布光方式，并学习布光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方法	</a:t>
                      </a:r>
                    </a:p>
                  </a:txBody>
                  <a:tcPr anchor="ctr"/>
                </a:tc>
              </a:tr>
              <a:tr h="130013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与同学进行协同合作，在户外拍摄一组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连衣裙商品图片，查看拍摄中的问题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掌握辅助器材的使用方法，并了解户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外拍摄的相关知识进行掌握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7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3.2.6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42502"/>
              </p:ext>
            </p:extLst>
          </p:nvPr>
        </p:nvGraphicFramePr>
        <p:xfrm>
          <a:off x="1204071" y="2781549"/>
          <a:ext cx="10378329" cy="36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981575"/>
                <a:gridCol w="45624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在电子商城选购一款单反相机，该相机要适合商品图片的拍摄，并且要具备广角性能好的特点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掌握选购相机的方法	</a:t>
                      </a:r>
                    </a:p>
                  </a:txBody>
                  <a:tcPr anchor="ctr"/>
                </a:tc>
              </a:tr>
              <a:tr h="15573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现在需要拍摄一组太阳眼镜图片，在拍摄前对其进行清洁和摆放，使其相关展现更加美观，再使用选购的相机进行拍摄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掌握对商品进行清洁与摆放的方法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3.2.6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61170"/>
              </p:ext>
            </p:extLst>
          </p:nvPr>
        </p:nvGraphicFramePr>
        <p:xfrm>
          <a:off x="1182117" y="3179695"/>
          <a:ext cx="9942300" cy="326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简述哪种相机更适合拍摄商品图片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列举拍摄的辅助摄影器材有哪些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60552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简述构建室内拍摄环境和户外拍摄环境的方法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552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简述布光方式和摆放商品的方法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拍摄的前期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准备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948087"/>
            <a:ext cx="3884076" cy="541238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选择拍摄环境和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器材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88221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认识对焦和曝光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3664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拍摄商品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4808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3.2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81021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3.3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66916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3.4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5081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拍摄商品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视频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4406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3.5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构建</a:t>
            </a:r>
            <a:r>
              <a:rPr lang="zh-CN" altLang="zh-CN" sz="2000" dirty="0"/>
              <a:t>体现视觉感的拍摄</a:t>
            </a:r>
            <a:r>
              <a:rPr lang="zh-CN" altLang="zh-CN" sz="2000" dirty="0" smtClean="0"/>
              <a:t>环境</a:t>
            </a:r>
            <a:endParaRPr lang="zh-CN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通过</a:t>
            </a:r>
            <a:r>
              <a:rPr lang="zh-CN" altLang="zh-CN" sz="2000" dirty="0"/>
              <a:t>布光方式体现视觉</a:t>
            </a:r>
            <a:r>
              <a:rPr lang="zh-CN" altLang="zh-CN" sz="2000" dirty="0" smtClean="0"/>
              <a:t>观感</a:t>
            </a:r>
            <a:endParaRPr lang="en-US" altLang="zh-CN" sz="2000" dirty="0" smtClean="0"/>
          </a:p>
          <a:p>
            <a:pPr lvl="1"/>
            <a:endParaRPr lang="zh-CN" altLang="en-US" dirty="0"/>
          </a:p>
          <a:p>
            <a:r>
              <a:rPr lang="zh-CN" altLang="zh-CN" dirty="0"/>
              <a:t>教学</a:t>
            </a:r>
            <a:r>
              <a:rPr lang="zh-CN" altLang="zh-CN" dirty="0" smtClean="0"/>
              <a:t>难点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如何通过拍摄环境和布光方式体现视觉观感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61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0236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俗话说“工欲善其事，必先利其器”，只有对相机、三脚架与闪光灯等器材有一定的了解和认识，并对拍摄环境和布光方式进行了解后，才能找到视觉展示点， 让视觉呈现得更加完美</a:t>
            </a:r>
            <a:r>
              <a:rPr lang="zh-CN" altLang="en-US" dirty="0" smtClean="0"/>
              <a:t>。本小节将</a:t>
            </a:r>
            <a:r>
              <a:rPr lang="zh-CN" altLang="en-US" dirty="0"/>
              <a:t>分别对选择拍摄相机、了解辅助摄影器材、构建拍摄环境、精确布光方式和清洁与摆放商品等知识进行介绍。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3.2.1  </a:t>
            </a:r>
            <a:r>
              <a:rPr lang="zh-CN" altLang="en-US" dirty="0" smtClean="0"/>
              <a:t>选择</a:t>
            </a:r>
            <a:r>
              <a:rPr lang="zh-CN" altLang="en-US" dirty="0"/>
              <a:t>适合商品拍摄的相机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4324" y="1824221"/>
            <a:ext cx="11798088" cy="5319938"/>
            <a:chOff x="603677" y="994317"/>
            <a:chExt cx="8209048" cy="3701585"/>
          </a:xfrm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4457007" y="1438533"/>
              <a:ext cx="337244" cy="3096179"/>
            </a:xfrm>
            <a:custGeom>
              <a:avLst/>
              <a:gdLst>
                <a:gd name="T0" fmla="*/ 0 w 148"/>
                <a:gd name="T1" fmla="*/ 1750 h 1750"/>
                <a:gd name="T2" fmla="*/ 148 w 148"/>
                <a:gd name="T3" fmla="*/ 1750 h 1750"/>
                <a:gd name="T4" fmla="*/ 105 w 148"/>
                <a:gd name="T5" fmla="*/ 1128 h 1750"/>
                <a:gd name="T6" fmla="*/ 86 w 148"/>
                <a:gd name="T7" fmla="*/ 74 h 1750"/>
                <a:gd name="T8" fmla="*/ 114 w 148"/>
                <a:gd name="T9" fmla="*/ 85 h 1750"/>
                <a:gd name="T10" fmla="*/ 74 w 148"/>
                <a:gd name="T11" fmla="*/ 0 h 1750"/>
                <a:gd name="T12" fmla="*/ 34 w 148"/>
                <a:gd name="T13" fmla="*/ 85 h 1750"/>
                <a:gd name="T14" fmla="*/ 62 w 148"/>
                <a:gd name="T15" fmla="*/ 74 h 1750"/>
                <a:gd name="T16" fmla="*/ 43 w 148"/>
                <a:gd name="T17" fmla="*/ 1128 h 1750"/>
                <a:gd name="T18" fmla="*/ 0 w 148"/>
                <a:gd name="T19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750">
                  <a:moveTo>
                    <a:pt x="0" y="1750"/>
                  </a:moveTo>
                  <a:cubicBezTo>
                    <a:pt x="148" y="1750"/>
                    <a:pt x="148" y="1750"/>
                    <a:pt x="148" y="1750"/>
                  </a:cubicBezTo>
                  <a:cubicBezTo>
                    <a:pt x="132" y="1610"/>
                    <a:pt x="105" y="1128"/>
                    <a:pt x="105" y="1128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100" y="78"/>
                    <a:pt x="114" y="85"/>
                    <a:pt x="114" y="8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48" y="78"/>
                    <a:pt x="62" y="74"/>
                  </a:cubicBezTo>
                  <a:cubicBezTo>
                    <a:pt x="43" y="1128"/>
                    <a:pt x="43" y="1128"/>
                    <a:pt x="43" y="1128"/>
                  </a:cubicBezTo>
                  <a:cubicBezTo>
                    <a:pt x="43" y="1128"/>
                    <a:pt x="14" y="1604"/>
                    <a:pt x="0" y="17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914103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4905489" y="2132656"/>
              <a:ext cx="1112374" cy="2402056"/>
            </a:xfrm>
            <a:custGeom>
              <a:avLst/>
              <a:gdLst>
                <a:gd name="T0" fmla="*/ 221 w 487"/>
                <a:gd name="T1" fmla="*/ 1062 h 1358"/>
                <a:gd name="T2" fmla="*/ 74 w 487"/>
                <a:gd name="T3" fmla="*/ 710 h 1358"/>
                <a:gd name="T4" fmla="*/ 56 w 487"/>
                <a:gd name="T5" fmla="*/ 523 h 1358"/>
                <a:gd name="T6" fmla="*/ 89 w 487"/>
                <a:gd name="T7" fmla="*/ 338 h 1358"/>
                <a:gd name="T8" fmla="*/ 185 w 487"/>
                <a:gd name="T9" fmla="*/ 170 h 1358"/>
                <a:gd name="T10" fmla="*/ 337 w 487"/>
                <a:gd name="T11" fmla="*/ 49 h 1358"/>
                <a:gd name="T12" fmla="*/ 342 w 487"/>
                <a:gd name="T13" fmla="*/ 77 h 1358"/>
                <a:gd name="T14" fmla="*/ 399 w 487"/>
                <a:gd name="T15" fmla="*/ 0 h 1358"/>
                <a:gd name="T16" fmla="*/ 303 w 487"/>
                <a:gd name="T17" fmla="*/ 13 h 1358"/>
                <a:gd name="T18" fmla="*/ 327 w 487"/>
                <a:gd name="T19" fmla="*/ 30 h 1358"/>
                <a:gd name="T20" fmla="*/ 159 w 487"/>
                <a:gd name="T21" fmla="*/ 153 h 1358"/>
                <a:gd name="T22" fmla="*/ 49 w 487"/>
                <a:gd name="T23" fmla="*/ 327 h 1358"/>
                <a:gd name="T24" fmla="*/ 6 w 487"/>
                <a:gd name="T25" fmla="*/ 521 h 1358"/>
                <a:gd name="T26" fmla="*/ 14 w 487"/>
                <a:gd name="T27" fmla="*/ 718 h 1358"/>
                <a:gd name="T28" fmla="*/ 152 w 487"/>
                <a:gd name="T29" fmla="*/ 1093 h 1358"/>
                <a:gd name="T30" fmla="*/ 333 w 487"/>
                <a:gd name="T31" fmla="*/ 1358 h 1358"/>
                <a:gd name="T32" fmla="*/ 487 w 487"/>
                <a:gd name="T33" fmla="*/ 1358 h 1358"/>
                <a:gd name="T34" fmla="*/ 221 w 487"/>
                <a:gd name="T35" fmla="*/ 1062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7" h="1358">
                  <a:moveTo>
                    <a:pt x="221" y="1062"/>
                  </a:moveTo>
                  <a:cubicBezTo>
                    <a:pt x="151" y="952"/>
                    <a:pt x="99" y="833"/>
                    <a:pt x="74" y="710"/>
                  </a:cubicBezTo>
                  <a:cubicBezTo>
                    <a:pt x="61" y="648"/>
                    <a:pt x="55" y="585"/>
                    <a:pt x="56" y="523"/>
                  </a:cubicBezTo>
                  <a:cubicBezTo>
                    <a:pt x="58" y="460"/>
                    <a:pt x="69" y="398"/>
                    <a:pt x="89" y="338"/>
                  </a:cubicBezTo>
                  <a:cubicBezTo>
                    <a:pt x="110" y="278"/>
                    <a:pt x="142" y="220"/>
                    <a:pt x="185" y="170"/>
                  </a:cubicBezTo>
                  <a:cubicBezTo>
                    <a:pt x="226" y="122"/>
                    <a:pt x="278" y="81"/>
                    <a:pt x="337" y="49"/>
                  </a:cubicBezTo>
                  <a:cubicBezTo>
                    <a:pt x="341" y="62"/>
                    <a:pt x="342" y="77"/>
                    <a:pt x="342" y="77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3"/>
                    <a:pt x="317" y="20"/>
                    <a:pt x="327" y="30"/>
                  </a:cubicBezTo>
                  <a:cubicBezTo>
                    <a:pt x="262" y="61"/>
                    <a:pt x="205" y="103"/>
                    <a:pt x="159" y="153"/>
                  </a:cubicBezTo>
                  <a:cubicBezTo>
                    <a:pt x="110" y="205"/>
                    <a:pt x="74" y="264"/>
                    <a:pt x="49" y="327"/>
                  </a:cubicBezTo>
                  <a:cubicBezTo>
                    <a:pt x="25" y="389"/>
                    <a:pt x="11" y="455"/>
                    <a:pt x="6" y="521"/>
                  </a:cubicBezTo>
                  <a:cubicBezTo>
                    <a:pt x="0" y="586"/>
                    <a:pt x="4" y="652"/>
                    <a:pt x="14" y="718"/>
                  </a:cubicBezTo>
                  <a:cubicBezTo>
                    <a:pt x="35" y="848"/>
                    <a:pt x="83" y="975"/>
                    <a:pt x="152" y="1093"/>
                  </a:cubicBezTo>
                  <a:cubicBezTo>
                    <a:pt x="207" y="1188"/>
                    <a:pt x="275" y="1286"/>
                    <a:pt x="333" y="1358"/>
                  </a:cubicBezTo>
                  <a:cubicBezTo>
                    <a:pt x="487" y="1358"/>
                    <a:pt x="487" y="1358"/>
                    <a:pt x="487" y="1358"/>
                  </a:cubicBezTo>
                  <a:cubicBezTo>
                    <a:pt x="382" y="1272"/>
                    <a:pt x="292" y="1172"/>
                    <a:pt x="221" y="10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914103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235162" y="2132656"/>
              <a:ext cx="1108842" cy="2402056"/>
            </a:xfrm>
            <a:custGeom>
              <a:avLst/>
              <a:gdLst>
                <a:gd name="T0" fmla="*/ 481 w 486"/>
                <a:gd name="T1" fmla="*/ 521 h 1358"/>
                <a:gd name="T2" fmla="*/ 437 w 486"/>
                <a:gd name="T3" fmla="*/ 327 h 1358"/>
                <a:gd name="T4" fmla="*/ 328 w 486"/>
                <a:gd name="T5" fmla="*/ 153 h 1358"/>
                <a:gd name="T6" fmla="*/ 158 w 486"/>
                <a:gd name="T7" fmla="*/ 29 h 1358"/>
                <a:gd name="T8" fmla="*/ 181 w 486"/>
                <a:gd name="T9" fmla="*/ 13 h 1358"/>
                <a:gd name="T10" fmla="*/ 85 w 486"/>
                <a:gd name="T11" fmla="*/ 0 h 1358"/>
                <a:gd name="T12" fmla="*/ 142 w 486"/>
                <a:gd name="T13" fmla="*/ 77 h 1358"/>
                <a:gd name="T14" fmla="*/ 147 w 486"/>
                <a:gd name="T15" fmla="*/ 48 h 1358"/>
                <a:gd name="T16" fmla="*/ 301 w 486"/>
                <a:gd name="T17" fmla="*/ 170 h 1358"/>
                <a:gd name="T18" fmla="*/ 397 w 486"/>
                <a:gd name="T19" fmla="*/ 338 h 1358"/>
                <a:gd name="T20" fmla="*/ 430 w 486"/>
                <a:gd name="T21" fmla="*/ 523 h 1358"/>
                <a:gd name="T22" fmla="*/ 413 w 486"/>
                <a:gd name="T23" fmla="*/ 710 h 1358"/>
                <a:gd name="T24" fmla="*/ 265 w 486"/>
                <a:gd name="T25" fmla="*/ 1062 h 1358"/>
                <a:gd name="T26" fmla="*/ 0 w 486"/>
                <a:gd name="T27" fmla="*/ 1358 h 1358"/>
                <a:gd name="T28" fmla="*/ 153 w 486"/>
                <a:gd name="T29" fmla="*/ 1358 h 1358"/>
                <a:gd name="T30" fmla="*/ 334 w 486"/>
                <a:gd name="T31" fmla="*/ 1093 h 1358"/>
                <a:gd name="T32" fmla="*/ 472 w 486"/>
                <a:gd name="T33" fmla="*/ 718 h 1358"/>
                <a:gd name="T34" fmla="*/ 481 w 486"/>
                <a:gd name="T35" fmla="*/ 521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6" h="1358">
                  <a:moveTo>
                    <a:pt x="481" y="521"/>
                  </a:moveTo>
                  <a:cubicBezTo>
                    <a:pt x="475" y="455"/>
                    <a:pt x="462" y="389"/>
                    <a:pt x="437" y="327"/>
                  </a:cubicBezTo>
                  <a:cubicBezTo>
                    <a:pt x="412" y="264"/>
                    <a:pt x="376" y="205"/>
                    <a:pt x="328" y="153"/>
                  </a:cubicBezTo>
                  <a:cubicBezTo>
                    <a:pt x="281" y="103"/>
                    <a:pt x="223" y="60"/>
                    <a:pt x="158" y="29"/>
                  </a:cubicBezTo>
                  <a:cubicBezTo>
                    <a:pt x="168" y="20"/>
                    <a:pt x="181" y="13"/>
                    <a:pt x="181" y="1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77"/>
                    <a:pt x="143" y="61"/>
                    <a:pt x="147" y="48"/>
                  </a:cubicBezTo>
                  <a:cubicBezTo>
                    <a:pt x="207" y="80"/>
                    <a:pt x="260" y="121"/>
                    <a:pt x="301" y="170"/>
                  </a:cubicBezTo>
                  <a:cubicBezTo>
                    <a:pt x="345" y="220"/>
                    <a:pt x="376" y="278"/>
                    <a:pt x="397" y="338"/>
                  </a:cubicBezTo>
                  <a:cubicBezTo>
                    <a:pt x="418" y="398"/>
                    <a:pt x="428" y="460"/>
                    <a:pt x="430" y="523"/>
                  </a:cubicBezTo>
                  <a:cubicBezTo>
                    <a:pt x="432" y="585"/>
                    <a:pt x="425" y="648"/>
                    <a:pt x="413" y="710"/>
                  </a:cubicBezTo>
                  <a:cubicBezTo>
                    <a:pt x="387" y="833"/>
                    <a:pt x="335" y="952"/>
                    <a:pt x="265" y="1062"/>
                  </a:cubicBezTo>
                  <a:cubicBezTo>
                    <a:pt x="194" y="1172"/>
                    <a:pt x="105" y="1272"/>
                    <a:pt x="0" y="1358"/>
                  </a:cubicBezTo>
                  <a:cubicBezTo>
                    <a:pt x="153" y="1358"/>
                    <a:pt x="153" y="1358"/>
                    <a:pt x="153" y="1358"/>
                  </a:cubicBezTo>
                  <a:cubicBezTo>
                    <a:pt x="218" y="1281"/>
                    <a:pt x="279" y="1188"/>
                    <a:pt x="334" y="1093"/>
                  </a:cubicBezTo>
                  <a:cubicBezTo>
                    <a:pt x="403" y="975"/>
                    <a:pt x="451" y="848"/>
                    <a:pt x="472" y="718"/>
                  </a:cubicBezTo>
                  <a:cubicBezTo>
                    <a:pt x="482" y="652"/>
                    <a:pt x="486" y="586"/>
                    <a:pt x="481" y="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914103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4721859" y="1809439"/>
              <a:ext cx="660362" cy="2725274"/>
            </a:xfrm>
            <a:custGeom>
              <a:avLst/>
              <a:gdLst>
                <a:gd name="T0" fmla="*/ 191 w 290"/>
                <a:gd name="T1" fmla="*/ 1344 h 1540"/>
                <a:gd name="T2" fmla="*/ 71 w 290"/>
                <a:gd name="T3" fmla="*/ 913 h 1540"/>
                <a:gd name="T4" fmla="*/ 54 w 290"/>
                <a:gd name="T5" fmla="*/ 691 h 1540"/>
                <a:gd name="T6" fmla="*/ 68 w 290"/>
                <a:gd name="T7" fmla="*/ 469 h 1540"/>
                <a:gd name="T8" fmla="*/ 124 w 290"/>
                <a:gd name="T9" fmla="*/ 253 h 1540"/>
                <a:gd name="T10" fmla="*/ 174 w 290"/>
                <a:gd name="T11" fmla="*/ 150 h 1540"/>
                <a:gd name="T12" fmla="*/ 239 w 290"/>
                <a:gd name="T13" fmla="*/ 63 h 1540"/>
                <a:gd name="T14" fmla="*/ 251 w 290"/>
                <a:gd name="T15" fmla="*/ 90 h 1540"/>
                <a:gd name="T16" fmla="*/ 286 w 290"/>
                <a:gd name="T17" fmla="*/ 0 h 1540"/>
                <a:gd name="T18" fmla="*/ 196 w 290"/>
                <a:gd name="T19" fmla="*/ 38 h 1540"/>
                <a:gd name="T20" fmla="*/ 223 w 290"/>
                <a:gd name="T21" fmla="*/ 48 h 1540"/>
                <a:gd name="T22" fmla="*/ 149 w 290"/>
                <a:gd name="T23" fmla="*/ 139 h 1540"/>
                <a:gd name="T24" fmla="*/ 93 w 290"/>
                <a:gd name="T25" fmla="*/ 243 h 1540"/>
                <a:gd name="T26" fmla="*/ 27 w 290"/>
                <a:gd name="T27" fmla="*/ 464 h 1540"/>
                <a:gd name="T28" fmla="*/ 3 w 290"/>
                <a:gd name="T29" fmla="*/ 691 h 1540"/>
                <a:gd name="T30" fmla="*/ 11 w 290"/>
                <a:gd name="T31" fmla="*/ 919 h 1540"/>
                <a:gd name="T32" fmla="*/ 155 w 290"/>
                <a:gd name="T33" fmla="*/ 1540 h 1540"/>
                <a:gd name="T34" fmla="*/ 290 w 290"/>
                <a:gd name="T35" fmla="*/ 1540 h 1540"/>
                <a:gd name="T36" fmla="*/ 191 w 290"/>
                <a:gd name="T37" fmla="*/ 1344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1540">
                  <a:moveTo>
                    <a:pt x="191" y="1344"/>
                  </a:moveTo>
                  <a:cubicBezTo>
                    <a:pt x="132" y="1206"/>
                    <a:pt x="92" y="1061"/>
                    <a:pt x="71" y="913"/>
                  </a:cubicBezTo>
                  <a:cubicBezTo>
                    <a:pt x="60" y="840"/>
                    <a:pt x="54" y="766"/>
                    <a:pt x="54" y="691"/>
                  </a:cubicBezTo>
                  <a:cubicBezTo>
                    <a:pt x="53" y="617"/>
                    <a:pt x="57" y="543"/>
                    <a:pt x="68" y="469"/>
                  </a:cubicBezTo>
                  <a:cubicBezTo>
                    <a:pt x="80" y="396"/>
                    <a:pt x="97" y="323"/>
                    <a:pt x="124" y="253"/>
                  </a:cubicBezTo>
                  <a:cubicBezTo>
                    <a:pt x="138" y="218"/>
                    <a:pt x="154" y="183"/>
                    <a:pt x="174" y="150"/>
                  </a:cubicBezTo>
                  <a:cubicBezTo>
                    <a:pt x="192" y="120"/>
                    <a:pt x="214" y="90"/>
                    <a:pt x="239" y="63"/>
                  </a:cubicBezTo>
                  <a:cubicBezTo>
                    <a:pt x="247" y="75"/>
                    <a:pt x="251" y="90"/>
                    <a:pt x="251" y="9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8"/>
                    <a:pt x="211" y="41"/>
                    <a:pt x="223" y="48"/>
                  </a:cubicBezTo>
                  <a:cubicBezTo>
                    <a:pt x="194" y="76"/>
                    <a:pt x="170" y="107"/>
                    <a:pt x="149" y="139"/>
                  </a:cubicBezTo>
                  <a:cubicBezTo>
                    <a:pt x="127" y="172"/>
                    <a:pt x="109" y="207"/>
                    <a:pt x="93" y="243"/>
                  </a:cubicBezTo>
                  <a:cubicBezTo>
                    <a:pt x="62" y="315"/>
                    <a:pt x="41" y="389"/>
                    <a:pt x="27" y="464"/>
                  </a:cubicBezTo>
                  <a:cubicBezTo>
                    <a:pt x="13" y="539"/>
                    <a:pt x="5" y="615"/>
                    <a:pt x="3" y="691"/>
                  </a:cubicBezTo>
                  <a:cubicBezTo>
                    <a:pt x="0" y="767"/>
                    <a:pt x="3" y="843"/>
                    <a:pt x="11" y="919"/>
                  </a:cubicBezTo>
                  <a:cubicBezTo>
                    <a:pt x="27" y="1070"/>
                    <a:pt x="84" y="1330"/>
                    <a:pt x="155" y="1540"/>
                  </a:cubicBezTo>
                  <a:cubicBezTo>
                    <a:pt x="290" y="1540"/>
                    <a:pt x="290" y="1540"/>
                    <a:pt x="290" y="1540"/>
                  </a:cubicBezTo>
                  <a:cubicBezTo>
                    <a:pt x="252" y="1477"/>
                    <a:pt x="219" y="1411"/>
                    <a:pt x="191" y="13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914103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3867273" y="1809439"/>
              <a:ext cx="662128" cy="2725274"/>
            </a:xfrm>
            <a:custGeom>
              <a:avLst/>
              <a:gdLst>
                <a:gd name="T0" fmla="*/ 288 w 290"/>
                <a:gd name="T1" fmla="*/ 691 h 1540"/>
                <a:gd name="T2" fmla="*/ 263 w 290"/>
                <a:gd name="T3" fmla="*/ 464 h 1540"/>
                <a:gd name="T4" fmla="*/ 197 w 290"/>
                <a:gd name="T5" fmla="*/ 243 h 1540"/>
                <a:gd name="T6" fmla="*/ 141 w 290"/>
                <a:gd name="T7" fmla="*/ 139 h 1540"/>
                <a:gd name="T8" fmla="*/ 67 w 290"/>
                <a:gd name="T9" fmla="*/ 48 h 1540"/>
                <a:gd name="T10" fmla="*/ 94 w 290"/>
                <a:gd name="T11" fmla="*/ 38 h 1540"/>
                <a:gd name="T12" fmla="*/ 4 w 290"/>
                <a:gd name="T13" fmla="*/ 0 h 1540"/>
                <a:gd name="T14" fmla="*/ 39 w 290"/>
                <a:gd name="T15" fmla="*/ 90 h 1540"/>
                <a:gd name="T16" fmla="*/ 51 w 290"/>
                <a:gd name="T17" fmla="*/ 63 h 1540"/>
                <a:gd name="T18" fmla="*/ 116 w 290"/>
                <a:gd name="T19" fmla="*/ 150 h 1540"/>
                <a:gd name="T20" fmla="*/ 166 w 290"/>
                <a:gd name="T21" fmla="*/ 253 h 1540"/>
                <a:gd name="T22" fmla="*/ 222 w 290"/>
                <a:gd name="T23" fmla="*/ 469 h 1540"/>
                <a:gd name="T24" fmla="*/ 237 w 290"/>
                <a:gd name="T25" fmla="*/ 691 h 1540"/>
                <a:gd name="T26" fmla="*/ 220 w 290"/>
                <a:gd name="T27" fmla="*/ 913 h 1540"/>
                <a:gd name="T28" fmla="*/ 100 w 290"/>
                <a:gd name="T29" fmla="*/ 1344 h 1540"/>
                <a:gd name="T30" fmla="*/ 0 w 290"/>
                <a:gd name="T31" fmla="*/ 1540 h 1540"/>
                <a:gd name="T32" fmla="*/ 139 w 290"/>
                <a:gd name="T33" fmla="*/ 1540 h 1540"/>
                <a:gd name="T34" fmla="*/ 279 w 290"/>
                <a:gd name="T35" fmla="*/ 919 h 1540"/>
                <a:gd name="T36" fmla="*/ 288 w 290"/>
                <a:gd name="T37" fmla="*/ 691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1540">
                  <a:moveTo>
                    <a:pt x="288" y="691"/>
                  </a:moveTo>
                  <a:cubicBezTo>
                    <a:pt x="285" y="615"/>
                    <a:pt x="278" y="539"/>
                    <a:pt x="263" y="464"/>
                  </a:cubicBezTo>
                  <a:cubicBezTo>
                    <a:pt x="249" y="389"/>
                    <a:pt x="228" y="315"/>
                    <a:pt x="197" y="243"/>
                  </a:cubicBezTo>
                  <a:cubicBezTo>
                    <a:pt x="181" y="207"/>
                    <a:pt x="163" y="172"/>
                    <a:pt x="141" y="139"/>
                  </a:cubicBezTo>
                  <a:cubicBezTo>
                    <a:pt x="120" y="107"/>
                    <a:pt x="96" y="76"/>
                    <a:pt x="67" y="48"/>
                  </a:cubicBezTo>
                  <a:cubicBezTo>
                    <a:pt x="79" y="41"/>
                    <a:pt x="94" y="38"/>
                    <a:pt x="94" y="3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3" y="75"/>
                    <a:pt x="51" y="63"/>
                  </a:cubicBezTo>
                  <a:cubicBezTo>
                    <a:pt x="76" y="90"/>
                    <a:pt x="98" y="120"/>
                    <a:pt x="116" y="150"/>
                  </a:cubicBezTo>
                  <a:cubicBezTo>
                    <a:pt x="136" y="183"/>
                    <a:pt x="152" y="218"/>
                    <a:pt x="166" y="253"/>
                  </a:cubicBezTo>
                  <a:cubicBezTo>
                    <a:pt x="193" y="323"/>
                    <a:pt x="211" y="396"/>
                    <a:pt x="222" y="469"/>
                  </a:cubicBezTo>
                  <a:cubicBezTo>
                    <a:pt x="233" y="543"/>
                    <a:pt x="237" y="617"/>
                    <a:pt x="237" y="691"/>
                  </a:cubicBezTo>
                  <a:cubicBezTo>
                    <a:pt x="236" y="766"/>
                    <a:pt x="230" y="840"/>
                    <a:pt x="220" y="913"/>
                  </a:cubicBezTo>
                  <a:cubicBezTo>
                    <a:pt x="198" y="1061"/>
                    <a:pt x="159" y="1206"/>
                    <a:pt x="100" y="1344"/>
                  </a:cubicBezTo>
                  <a:cubicBezTo>
                    <a:pt x="71" y="1411"/>
                    <a:pt x="38" y="1477"/>
                    <a:pt x="0" y="1540"/>
                  </a:cubicBezTo>
                  <a:cubicBezTo>
                    <a:pt x="139" y="1540"/>
                    <a:pt x="139" y="1540"/>
                    <a:pt x="139" y="1540"/>
                  </a:cubicBezTo>
                  <a:cubicBezTo>
                    <a:pt x="223" y="1332"/>
                    <a:pt x="263" y="1070"/>
                    <a:pt x="279" y="919"/>
                  </a:cubicBezTo>
                  <a:cubicBezTo>
                    <a:pt x="287" y="843"/>
                    <a:pt x="290" y="767"/>
                    <a:pt x="288" y="6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914103"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" name="Group 20"/>
            <p:cNvGrpSpPr>
              <a:grpSpLocks noChangeAspect="1"/>
            </p:cNvGrpSpPr>
            <p:nvPr/>
          </p:nvGrpSpPr>
          <p:grpSpPr bwMode="auto">
            <a:xfrm>
              <a:off x="3758778" y="3551108"/>
              <a:ext cx="1712354" cy="1144794"/>
              <a:chOff x="826" y="1479"/>
              <a:chExt cx="605" cy="643"/>
            </a:xfrm>
          </p:grpSpPr>
          <p:sp>
            <p:nvSpPr>
              <p:cNvPr id="10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826" y="1497"/>
                <a:ext cx="605" cy="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886" y="1479"/>
                <a:ext cx="491" cy="491"/>
              </a:xfrm>
              <a:custGeom>
                <a:avLst/>
                <a:gdLst>
                  <a:gd name="T0" fmla="*/ 41 w 73"/>
                  <a:gd name="T1" fmla="*/ 7 h 73"/>
                  <a:gd name="T2" fmla="*/ 41 w 73"/>
                  <a:gd name="T3" fmla="*/ 24 h 73"/>
                  <a:gd name="T4" fmla="*/ 41 w 73"/>
                  <a:gd name="T5" fmla="*/ 24 h 73"/>
                  <a:gd name="T6" fmla="*/ 72 w 73"/>
                  <a:gd name="T7" fmla="*/ 41 h 73"/>
                  <a:gd name="T8" fmla="*/ 73 w 73"/>
                  <a:gd name="T9" fmla="*/ 42 h 73"/>
                  <a:gd name="T10" fmla="*/ 73 w 73"/>
                  <a:gd name="T11" fmla="*/ 42 h 73"/>
                  <a:gd name="T12" fmla="*/ 73 w 73"/>
                  <a:gd name="T13" fmla="*/ 47 h 73"/>
                  <a:gd name="T14" fmla="*/ 71 w 73"/>
                  <a:gd name="T15" fmla="*/ 48 h 73"/>
                  <a:gd name="T16" fmla="*/ 71 w 73"/>
                  <a:gd name="T17" fmla="*/ 48 h 73"/>
                  <a:gd name="T18" fmla="*/ 41 w 73"/>
                  <a:gd name="T19" fmla="*/ 41 h 73"/>
                  <a:gd name="T20" fmla="*/ 41 w 73"/>
                  <a:gd name="T21" fmla="*/ 61 h 73"/>
                  <a:gd name="T22" fmla="*/ 48 w 73"/>
                  <a:gd name="T23" fmla="*/ 67 h 73"/>
                  <a:gd name="T24" fmla="*/ 49 w 73"/>
                  <a:gd name="T25" fmla="*/ 68 h 73"/>
                  <a:gd name="T26" fmla="*/ 49 w 73"/>
                  <a:gd name="T27" fmla="*/ 68 h 73"/>
                  <a:gd name="T28" fmla="*/ 49 w 73"/>
                  <a:gd name="T29" fmla="*/ 71 h 73"/>
                  <a:gd name="T30" fmla="*/ 48 w 73"/>
                  <a:gd name="T31" fmla="*/ 73 h 73"/>
                  <a:gd name="T32" fmla="*/ 47 w 73"/>
                  <a:gd name="T33" fmla="*/ 72 h 73"/>
                  <a:gd name="T34" fmla="*/ 38 w 73"/>
                  <a:gd name="T35" fmla="*/ 69 h 73"/>
                  <a:gd name="T36" fmla="*/ 36 w 73"/>
                  <a:gd name="T37" fmla="*/ 69 h 73"/>
                  <a:gd name="T38" fmla="*/ 36 w 73"/>
                  <a:gd name="T39" fmla="*/ 69 h 73"/>
                  <a:gd name="T40" fmla="*/ 35 w 73"/>
                  <a:gd name="T41" fmla="*/ 69 h 73"/>
                  <a:gd name="T42" fmla="*/ 25 w 73"/>
                  <a:gd name="T43" fmla="*/ 72 h 73"/>
                  <a:gd name="T44" fmla="*/ 25 w 73"/>
                  <a:gd name="T45" fmla="*/ 73 h 73"/>
                  <a:gd name="T46" fmla="*/ 24 w 73"/>
                  <a:gd name="T47" fmla="*/ 71 h 73"/>
                  <a:gd name="T48" fmla="*/ 24 w 73"/>
                  <a:gd name="T49" fmla="*/ 68 h 73"/>
                  <a:gd name="T50" fmla="*/ 24 w 73"/>
                  <a:gd name="T51" fmla="*/ 68 h 73"/>
                  <a:gd name="T52" fmla="*/ 24 w 73"/>
                  <a:gd name="T53" fmla="*/ 67 h 73"/>
                  <a:gd name="T54" fmla="*/ 32 w 73"/>
                  <a:gd name="T55" fmla="*/ 61 h 73"/>
                  <a:gd name="T56" fmla="*/ 32 w 73"/>
                  <a:gd name="T57" fmla="*/ 41 h 73"/>
                  <a:gd name="T58" fmla="*/ 1 w 73"/>
                  <a:gd name="T59" fmla="*/ 48 h 73"/>
                  <a:gd name="T60" fmla="*/ 1 w 73"/>
                  <a:gd name="T61" fmla="*/ 48 h 73"/>
                  <a:gd name="T62" fmla="*/ 0 w 73"/>
                  <a:gd name="T63" fmla="*/ 47 h 73"/>
                  <a:gd name="T64" fmla="*/ 0 w 73"/>
                  <a:gd name="T65" fmla="*/ 42 h 73"/>
                  <a:gd name="T66" fmla="*/ 0 w 73"/>
                  <a:gd name="T67" fmla="*/ 42 h 73"/>
                  <a:gd name="T68" fmla="*/ 1 w 73"/>
                  <a:gd name="T69" fmla="*/ 41 h 73"/>
                  <a:gd name="T70" fmla="*/ 31 w 73"/>
                  <a:gd name="T71" fmla="*/ 24 h 73"/>
                  <a:gd name="T72" fmla="*/ 32 w 73"/>
                  <a:gd name="T73" fmla="*/ 24 h 73"/>
                  <a:gd name="T74" fmla="*/ 32 w 73"/>
                  <a:gd name="T75" fmla="*/ 7 h 73"/>
                  <a:gd name="T76" fmla="*/ 36 w 73"/>
                  <a:gd name="T77" fmla="*/ 0 h 73"/>
                  <a:gd name="T78" fmla="*/ 41 w 73"/>
                  <a:gd name="T7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73">
                    <a:moveTo>
                      <a:pt x="41" y="7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9" y="67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2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9"/>
                      <a:pt x="35" y="69"/>
                      <a:pt x="35" y="69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4" y="73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7"/>
                      <a:pt x="24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2" y="24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2"/>
                      <a:pt x="34" y="0"/>
                      <a:pt x="36" y="0"/>
                    </a:cubicBezTo>
                    <a:cubicBezTo>
                      <a:pt x="39" y="0"/>
                      <a:pt x="41" y="2"/>
                      <a:pt x="41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737752" y="994317"/>
              <a:ext cx="2613044" cy="408989"/>
              <a:chOff x="3737493" y="900459"/>
              <a:chExt cx="2613850" cy="408989"/>
            </a:xfrm>
          </p:grpSpPr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737493" y="900459"/>
                <a:ext cx="379393" cy="378690"/>
              </a:xfrm>
              <a:custGeom>
                <a:avLst/>
                <a:gdLst>
                  <a:gd name="T0" fmla="*/ 41 w 73"/>
                  <a:gd name="T1" fmla="*/ 7 h 73"/>
                  <a:gd name="T2" fmla="*/ 41 w 73"/>
                  <a:gd name="T3" fmla="*/ 24 h 73"/>
                  <a:gd name="T4" fmla="*/ 41 w 73"/>
                  <a:gd name="T5" fmla="*/ 24 h 73"/>
                  <a:gd name="T6" fmla="*/ 72 w 73"/>
                  <a:gd name="T7" fmla="*/ 41 h 73"/>
                  <a:gd name="T8" fmla="*/ 73 w 73"/>
                  <a:gd name="T9" fmla="*/ 42 h 73"/>
                  <a:gd name="T10" fmla="*/ 73 w 73"/>
                  <a:gd name="T11" fmla="*/ 42 h 73"/>
                  <a:gd name="T12" fmla="*/ 73 w 73"/>
                  <a:gd name="T13" fmla="*/ 47 h 73"/>
                  <a:gd name="T14" fmla="*/ 71 w 73"/>
                  <a:gd name="T15" fmla="*/ 48 h 73"/>
                  <a:gd name="T16" fmla="*/ 71 w 73"/>
                  <a:gd name="T17" fmla="*/ 48 h 73"/>
                  <a:gd name="T18" fmla="*/ 41 w 73"/>
                  <a:gd name="T19" fmla="*/ 41 h 73"/>
                  <a:gd name="T20" fmla="*/ 41 w 73"/>
                  <a:gd name="T21" fmla="*/ 61 h 73"/>
                  <a:gd name="T22" fmla="*/ 48 w 73"/>
                  <a:gd name="T23" fmla="*/ 67 h 73"/>
                  <a:gd name="T24" fmla="*/ 49 w 73"/>
                  <a:gd name="T25" fmla="*/ 68 h 73"/>
                  <a:gd name="T26" fmla="*/ 49 w 73"/>
                  <a:gd name="T27" fmla="*/ 68 h 73"/>
                  <a:gd name="T28" fmla="*/ 49 w 73"/>
                  <a:gd name="T29" fmla="*/ 71 h 73"/>
                  <a:gd name="T30" fmla="*/ 48 w 73"/>
                  <a:gd name="T31" fmla="*/ 73 h 73"/>
                  <a:gd name="T32" fmla="*/ 47 w 73"/>
                  <a:gd name="T33" fmla="*/ 72 h 73"/>
                  <a:gd name="T34" fmla="*/ 38 w 73"/>
                  <a:gd name="T35" fmla="*/ 69 h 73"/>
                  <a:gd name="T36" fmla="*/ 36 w 73"/>
                  <a:gd name="T37" fmla="*/ 69 h 73"/>
                  <a:gd name="T38" fmla="*/ 36 w 73"/>
                  <a:gd name="T39" fmla="*/ 69 h 73"/>
                  <a:gd name="T40" fmla="*/ 35 w 73"/>
                  <a:gd name="T41" fmla="*/ 69 h 73"/>
                  <a:gd name="T42" fmla="*/ 25 w 73"/>
                  <a:gd name="T43" fmla="*/ 72 h 73"/>
                  <a:gd name="T44" fmla="*/ 25 w 73"/>
                  <a:gd name="T45" fmla="*/ 73 h 73"/>
                  <a:gd name="T46" fmla="*/ 24 w 73"/>
                  <a:gd name="T47" fmla="*/ 71 h 73"/>
                  <a:gd name="T48" fmla="*/ 24 w 73"/>
                  <a:gd name="T49" fmla="*/ 68 h 73"/>
                  <a:gd name="T50" fmla="*/ 24 w 73"/>
                  <a:gd name="T51" fmla="*/ 68 h 73"/>
                  <a:gd name="T52" fmla="*/ 24 w 73"/>
                  <a:gd name="T53" fmla="*/ 67 h 73"/>
                  <a:gd name="T54" fmla="*/ 32 w 73"/>
                  <a:gd name="T55" fmla="*/ 61 h 73"/>
                  <a:gd name="T56" fmla="*/ 32 w 73"/>
                  <a:gd name="T57" fmla="*/ 41 h 73"/>
                  <a:gd name="T58" fmla="*/ 1 w 73"/>
                  <a:gd name="T59" fmla="*/ 48 h 73"/>
                  <a:gd name="T60" fmla="*/ 1 w 73"/>
                  <a:gd name="T61" fmla="*/ 48 h 73"/>
                  <a:gd name="T62" fmla="*/ 0 w 73"/>
                  <a:gd name="T63" fmla="*/ 47 h 73"/>
                  <a:gd name="T64" fmla="*/ 0 w 73"/>
                  <a:gd name="T65" fmla="*/ 42 h 73"/>
                  <a:gd name="T66" fmla="*/ 0 w 73"/>
                  <a:gd name="T67" fmla="*/ 42 h 73"/>
                  <a:gd name="T68" fmla="*/ 1 w 73"/>
                  <a:gd name="T69" fmla="*/ 41 h 73"/>
                  <a:gd name="T70" fmla="*/ 31 w 73"/>
                  <a:gd name="T71" fmla="*/ 24 h 73"/>
                  <a:gd name="T72" fmla="*/ 32 w 73"/>
                  <a:gd name="T73" fmla="*/ 24 h 73"/>
                  <a:gd name="T74" fmla="*/ 32 w 73"/>
                  <a:gd name="T75" fmla="*/ 7 h 73"/>
                  <a:gd name="T76" fmla="*/ 36 w 73"/>
                  <a:gd name="T77" fmla="*/ 0 h 73"/>
                  <a:gd name="T78" fmla="*/ 41 w 73"/>
                  <a:gd name="T7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73">
                    <a:moveTo>
                      <a:pt x="41" y="7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9" y="67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2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9"/>
                      <a:pt x="35" y="69"/>
                      <a:pt x="35" y="69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4" y="73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7"/>
                      <a:pt x="24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2" y="24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2"/>
                      <a:pt x="34" y="0"/>
                      <a:pt x="36" y="0"/>
                    </a:cubicBezTo>
                    <a:cubicBezTo>
                      <a:pt x="39" y="0"/>
                      <a:pt x="41" y="2"/>
                      <a:pt x="41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文本框 8"/>
              <p:cNvSpPr txBox="1"/>
              <p:nvPr/>
            </p:nvSpPr>
            <p:spPr>
              <a:xfrm>
                <a:off x="4187376" y="1004299"/>
                <a:ext cx="2163967" cy="305149"/>
              </a:xfrm>
              <a:prstGeom prst="rect">
                <a:avLst/>
              </a:prstGeom>
              <a:noFill/>
            </p:spPr>
            <p:txBody>
              <a:bodyPr wrap="square" lIns="68559" tIns="34280" rIns="68559" bIns="3428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强劲的微距功能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986220" y="2119088"/>
              <a:ext cx="2352049" cy="562128"/>
              <a:chOff x="6105855" y="2347769"/>
              <a:chExt cx="2352775" cy="562129"/>
            </a:xfrm>
          </p:grpSpPr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6105855" y="2365967"/>
                <a:ext cx="379393" cy="378690"/>
              </a:xfrm>
              <a:custGeom>
                <a:avLst/>
                <a:gdLst>
                  <a:gd name="T0" fmla="*/ 41 w 73"/>
                  <a:gd name="T1" fmla="*/ 7 h 73"/>
                  <a:gd name="T2" fmla="*/ 41 w 73"/>
                  <a:gd name="T3" fmla="*/ 24 h 73"/>
                  <a:gd name="T4" fmla="*/ 41 w 73"/>
                  <a:gd name="T5" fmla="*/ 24 h 73"/>
                  <a:gd name="T6" fmla="*/ 72 w 73"/>
                  <a:gd name="T7" fmla="*/ 41 h 73"/>
                  <a:gd name="T8" fmla="*/ 73 w 73"/>
                  <a:gd name="T9" fmla="*/ 42 h 73"/>
                  <a:gd name="T10" fmla="*/ 73 w 73"/>
                  <a:gd name="T11" fmla="*/ 42 h 73"/>
                  <a:gd name="T12" fmla="*/ 73 w 73"/>
                  <a:gd name="T13" fmla="*/ 47 h 73"/>
                  <a:gd name="T14" fmla="*/ 71 w 73"/>
                  <a:gd name="T15" fmla="*/ 48 h 73"/>
                  <a:gd name="T16" fmla="*/ 71 w 73"/>
                  <a:gd name="T17" fmla="*/ 48 h 73"/>
                  <a:gd name="T18" fmla="*/ 41 w 73"/>
                  <a:gd name="T19" fmla="*/ 41 h 73"/>
                  <a:gd name="T20" fmla="*/ 41 w 73"/>
                  <a:gd name="T21" fmla="*/ 61 h 73"/>
                  <a:gd name="T22" fmla="*/ 48 w 73"/>
                  <a:gd name="T23" fmla="*/ 67 h 73"/>
                  <a:gd name="T24" fmla="*/ 49 w 73"/>
                  <a:gd name="T25" fmla="*/ 68 h 73"/>
                  <a:gd name="T26" fmla="*/ 49 w 73"/>
                  <a:gd name="T27" fmla="*/ 68 h 73"/>
                  <a:gd name="T28" fmla="*/ 49 w 73"/>
                  <a:gd name="T29" fmla="*/ 71 h 73"/>
                  <a:gd name="T30" fmla="*/ 48 w 73"/>
                  <a:gd name="T31" fmla="*/ 73 h 73"/>
                  <a:gd name="T32" fmla="*/ 47 w 73"/>
                  <a:gd name="T33" fmla="*/ 72 h 73"/>
                  <a:gd name="T34" fmla="*/ 38 w 73"/>
                  <a:gd name="T35" fmla="*/ 69 h 73"/>
                  <a:gd name="T36" fmla="*/ 36 w 73"/>
                  <a:gd name="T37" fmla="*/ 69 h 73"/>
                  <a:gd name="T38" fmla="*/ 36 w 73"/>
                  <a:gd name="T39" fmla="*/ 69 h 73"/>
                  <a:gd name="T40" fmla="*/ 35 w 73"/>
                  <a:gd name="T41" fmla="*/ 69 h 73"/>
                  <a:gd name="T42" fmla="*/ 25 w 73"/>
                  <a:gd name="T43" fmla="*/ 72 h 73"/>
                  <a:gd name="T44" fmla="*/ 25 w 73"/>
                  <a:gd name="T45" fmla="*/ 73 h 73"/>
                  <a:gd name="T46" fmla="*/ 24 w 73"/>
                  <a:gd name="T47" fmla="*/ 71 h 73"/>
                  <a:gd name="T48" fmla="*/ 24 w 73"/>
                  <a:gd name="T49" fmla="*/ 68 h 73"/>
                  <a:gd name="T50" fmla="*/ 24 w 73"/>
                  <a:gd name="T51" fmla="*/ 68 h 73"/>
                  <a:gd name="T52" fmla="*/ 24 w 73"/>
                  <a:gd name="T53" fmla="*/ 67 h 73"/>
                  <a:gd name="T54" fmla="*/ 32 w 73"/>
                  <a:gd name="T55" fmla="*/ 61 h 73"/>
                  <a:gd name="T56" fmla="*/ 32 w 73"/>
                  <a:gd name="T57" fmla="*/ 41 h 73"/>
                  <a:gd name="T58" fmla="*/ 1 w 73"/>
                  <a:gd name="T59" fmla="*/ 48 h 73"/>
                  <a:gd name="T60" fmla="*/ 1 w 73"/>
                  <a:gd name="T61" fmla="*/ 48 h 73"/>
                  <a:gd name="T62" fmla="*/ 0 w 73"/>
                  <a:gd name="T63" fmla="*/ 47 h 73"/>
                  <a:gd name="T64" fmla="*/ 0 w 73"/>
                  <a:gd name="T65" fmla="*/ 42 h 73"/>
                  <a:gd name="T66" fmla="*/ 0 w 73"/>
                  <a:gd name="T67" fmla="*/ 42 h 73"/>
                  <a:gd name="T68" fmla="*/ 1 w 73"/>
                  <a:gd name="T69" fmla="*/ 41 h 73"/>
                  <a:gd name="T70" fmla="*/ 31 w 73"/>
                  <a:gd name="T71" fmla="*/ 24 h 73"/>
                  <a:gd name="T72" fmla="*/ 32 w 73"/>
                  <a:gd name="T73" fmla="*/ 24 h 73"/>
                  <a:gd name="T74" fmla="*/ 32 w 73"/>
                  <a:gd name="T75" fmla="*/ 7 h 73"/>
                  <a:gd name="T76" fmla="*/ 36 w 73"/>
                  <a:gd name="T77" fmla="*/ 0 h 73"/>
                  <a:gd name="T78" fmla="*/ 41 w 73"/>
                  <a:gd name="T7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73">
                    <a:moveTo>
                      <a:pt x="41" y="7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9" y="67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2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9"/>
                      <a:pt x="35" y="69"/>
                      <a:pt x="35" y="69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4" y="73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7"/>
                      <a:pt x="24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2" y="24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2"/>
                      <a:pt x="34" y="0"/>
                      <a:pt x="36" y="0"/>
                    </a:cubicBezTo>
                    <a:cubicBezTo>
                      <a:pt x="39" y="0"/>
                      <a:pt x="41" y="2"/>
                      <a:pt x="41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文本框 8"/>
              <p:cNvSpPr txBox="1"/>
              <p:nvPr/>
            </p:nvSpPr>
            <p:spPr>
              <a:xfrm>
                <a:off x="6604449" y="2347769"/>
                <a:ext cx="1854181" cy="562129"/>
              </a:xfrm>
              <a:prstGeom prst="rect">
                <a:avLst/>
              </a:prstGeom>
              <a:noFill/>
            </p:spPr>
            <p:txBody>
              <a:bodyPr wrap="square" lIns="68559" tIns="34280" rIns="68559" bIns="3428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要有外接闪光灯的热靴插槽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105385" y="3382686"/>
              <a:ext cx="2707340" cy="378690"/>
              <a:chOff x="6105855" y="3381892"/>
              <a:chExt cx="2708175" cy="378690"/>
            </a:xfrm>
          </p:grpSpPr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6105855" y="3381892"/>
                <a:ext cx="379393" cy="378690"/>
              </a:xfrm>
              <a:custGeom>
                <a:avLst/>
                <a:gdLst>
                  <a:gd name="T0" fmla="*/ 41 w 73"/>
                  <a:gd name="T1" fmla="*/ 7 h 73"/>
                  <a:gd name="T2" fmla="*/ 41 w 73"/>
                  <a:gd name="T3" fmla="*/ 24 h 73"/>
                  <a:gd name="T4" fmla="*/ 41 w 73"/>
                  <a:gd name="T5" fmla="*/ 24 h 73"/>
                  <a:gd name="T6" fmla="*/ 72 w 73"/>
                  <a:gd name="T7" fmla="*/ 41 h 73"/>
                  <a:gd name="T8" fmla="*/ 73 w 73"/>
                  <a:gd name="T9" fmla="*/ 42 h 73"/>
                  <a:gd name="T10" fmla="*/ 73 w 73"/>
                  <a:gd name="T11" fmla="*/ 42 h 73"/>
                  <a:gd name="T12" fmla="*/ 73 w 73"/>
                  <a:gd name="T13" fmla="*/ 47 h 73"/>
                  <a:gd name="T14" fmla="*/ 71 w 73"/>
                  <a:gd name="T15" fmla="*/ 48 h 73"/>
                  <a:gd name="T16" fmla="*/ 71 w 73"/>
                  <a:gd name="T17" fmla="*/ 48 h 73"/>
                  <a:gd name="T18" fmla="*/ 41 w 73"/>
                  <a:gd name="T19" fmla="*/ 41 h 73"/>
                  <a:gd name="T20" fmla="*/ 41 w 73"/>
                  <a:gd name="T21" fmla="*/ 61 h 73"/>
                  <a:gd name="T22" fmla="*/ 48 w 73"/>
                  <a:gd name="T23" fmla="*/ 67 h 73"/>
                  <a:gd name="T24" fmla="*/ 49 w 73"/>
                  <a:gd name="T25" fmla="*/ 68 h 73"/>
                  <a:gd name="T26" fmla="*/ 49 w 73"/>
                  <a:gd name="T27" fmla="*/ 68 h 73"/>
                  <a:gd name="T28" fmla="*/ 49 w 73"/>
                  <a:gd name="T29" fmla="*/ 71 h 73"/>
                  <a:gd name="T30" fmla="*/ 48 w 73"/>
                  <a:gd name="T31" fmla="*/ 73 h 73"/>
                  <a:gd name="T32" fmla="*/ 47 w 73"/>
                  <a:gd name="T33" fmla="*/ 72 h 73"/>
                  <a:gd name="T34" fmla="*/ 38 w 73"/>
                  <a:gd name="T35" fmla="*/ 69 h 73"/>
                  <a:gd name="T36" fmla="*/ 36 w 73"/>
                  <a:gd name="T37" fmla="*/ 69 h 73"/>
                  <a:gd name="T38" fmla="*/ 36 w 73"/>
                  <a:gd name="T39" fmla="*/ 69 h 73"/>
                  <a:gd name="T40" fmla="*/ 35 w 73"/>
                  <a:gd name="T41" fmla="*/ 69 h 73"/>
                  <a:gd name="T42" fmla="*/ 25 w 73"/>
                  <a:gd name="T43" fmla="*/ 72 h 73"/>
                  <a:gd name="T44" fmla="*/ 25 w 73"/>
                  <a:gd name="T45" fmla="*/ 73 h 73"/>
                  <a:gd name="T46" fmla="*/ 24 w 73"/>
                  <a:gd name="T47" fmla="*/ 71 h 73"/>
                  <a:gd name="T48" fmla="*/ 24 w 73"/>
                  <a:gd name="T49" fmla="*/ 68 h 73"/>
                  <a:gd name="T50" fmla="*/ 24 w 73"/>
                  <a:gd name="T51" fmla="*/ 68 h 73"/>
                  <a:gd name="T52" fmla="*/ 24 w 73"/>
                  <a:gd name="T53" fmla="*/ 67 h 73"/>
                  <a:gd name="T54" fmla="*/ 32 w 73"/>
                  <a:gd name="T55" fmla="*/ 61 h 73"/>
                  <a:gd name="T56" fmla="*/ 32 w 73"/>
                  <a:gd name="T57" fmla="*/ 41 h 73"/>
                  <a:gd name="T58" fmla="*/ 1 w 73"/>
                  <a:gd name="T59" fmla="*/ 48 h 73"/>
                  <a:gd name="T60" fmla="*/ 1 w 73"/>
                  <a:gd name="T61" fmla="*/ 48 h 73"/>
                  <a:gd name="T62" fmla="*/ 0 w 73"/>
                  <a:gd name="T63" fmla="*/ 47 h 73"/>
                  <a:gd name="T64" fmla="*/ 0 w 73"/>
                  <a:gd name="T65" fmla="*/ 42 h 73"/>
                  <a:gd name="T66" fmla="*/ 0 w 73"/>
                  <a:gd name="T67" fmla="*/ 42 h 73"/>
                  <a:gd name="T68" fmla="*/ 1 w 73"/>
                  <a:gd name="T69" fmla="*/ 41 h 73"/>
                  <a:gd name="T70" fmla="*/ 31 w 73"/>
                  <a:gd name="T71" fmla="*/ 24 h 73"/>
                  <a:gd name="T72" fmla="*/ 32 w 73"/>
                  <a:gd name="T73" fmla="*/ 24 h 73"/>
                  <a:gd name="T74" fmla="*/ 32 w 73"/>
                  <a:gd name="T75" fmla="*/ 7 h 73"/>
                  <a:gd name="T76" fmla="*/ 36 w 73"/>
                  <a:gd name="T77" fmla="*/ 0 h 73"/>
                  <a:gd name="T78" fmla="*/ 41 w 73"/>
                  <a:gd name="T7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73">
                    <a:moveTo>
                      <a:pt x="41" y="7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9" y="67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2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9"/>
                      <a:pt x="35" y="69"/>
                      <a:pt x="35" y="69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4" y="73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7"/>
                      <a:pt x="24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2" y="24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2"/>
                      <a:pt x="34" y="0"/>
                      <a:pt x="36" y="0"/>
                    </a:cubicBezTo>
                    <a:cubicBezTo>
                      <a:pt x="39" y="0"/>
                      <a:pt x="41" y="2"/>
                      <a:pt x="4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文本框 8"/>
              <p:cNvSpPr txBox="1"/>
              <p:nvPr/>
            </p:nvSpPr>
            <p:spPr>
              <a:xfrm>
                <a:off x="6650064" y="3419155"/>
                <a:ext cx="2163966" cy="305149"/>
              </a:xfrm>
              <a:prstGeom prst="rect">
                <a:avLst/>
              </a:prstGeom>
              <a:noFill/>
            </p:spPr>
            <p:txBody>
              <a:bodyPr wrap="square" lIns="68559" tIns="34280" rIns="68559" bIns="3428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镜头的选择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55060" y="1885249"/>
              <a:ext cx="2521519" cy="562128"/>
              <a:chOff x="602450" y="2393482"/>
              <a:chExt cx="2522297" cy="562129"/>
            </a:xfrm>
          </p:grpSpPr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2745354" y="2444412"/>
                <a:ext cx="379393" cy="378690"/>
              </a:xfrm>
              <a:custGeom>
                <a:avLst/>
                <a:gdLst>
                  <a:gd name="T0" fmla="*/ 41 w 73"/>
                  <a:gd name="T1" fmla="*/ 7 h 73"/>
                  <a:gd name="T2" fmla="*/ 41 w 73"/>
                  <a:gd name="T3" fmla="*/ 24 h 73"/>
                  <a:gd name="T4" fmla="*/ 41 w 73"/>
                  <a:gd name="T5" fmla="*/ 24 h 73"/>
                  <a:gd name="T6" fmla="*/ 72 w 73"/>
                  <a:gd name="T7" fmla="*/ 41 h 73"/>
                  <a:gd name="T8" fmla="*/ 73 w 73"/>
                  <a:gd name="T9" fmla="*/ 42 h 73"/>
                  <a:gd name="T10" fmla="*/ 73 w 73"/>
                  <a:gd name="T11" fmla="*/ 42 h 73"/>
                  <a:gd name="T12" fmla="*/ 73 w 73"/>
                  <a:gd name="T13" fmla="*/ 47 h 73"/>
                  <a:gd name="T14" fmla="*/ 71 w 73"/>
                  <a:gd name="T15" fmla="*/ 48 h 73"/>
                  <a:gd name="T16" fmla="*/ 71 w 73"/>
                  <a:gd name="T17" fmla="*/ 48 h 73"/>
                  <a:gd name="T18" fmla="*/ 41 w 73"/>
                  <a:gd name="T19" fmla="*/ 41 h 73"/>
                  <a:gd name="T20" fmla="*/ 41 w 73"/>
                  <a:gd name="T21" fmla="*/ 61 h 73"/>
                  <a:gd name="T22" fmla="*/ 48 w 73"/>
                  <a:gd name="T23" fmla="*/ 67 h 73"/>
                  <a:gd name="T24" fmla="*/ 49 w 73"/>
                  <a:gd name="T25" fmla="*/ 68 h 73"/>
                  <a:gd name="T26" fmla="*/ 49 w 73"/>
                  <a:gd name="T27" fmla="*/ 68 h 73"/>
                  <a:gd name="T28" fmla="*/ 49 w 73"/>
                  <a:gd name="T29" fmla="*/ 71 h 73"/>
                  <a:gd name="T30" fmla="*/ 48 w 73"/>
                  <a:gd name="T31" fmla="*/ 73 h 73"/>
                  <a:gd name="T32" fmla="*/ 47 w 73"/>
                  <a:gd name="T33" fmla="*/ 72 h 73"/>
                  <a:gd name="T34" fmla="*/ 38 w 73"/>
                  <a:gd name="T35" fmla="*/ 69 h 73"/>
                  <a:gd name="T36" fmla="*/ 36 w 73"/>
                  <a:gd name="T37" fmla="*/ 69 h 73"/>
                  <a:gd name="T38" fmla="*/ 36 w 73"/>
                  <a:gd name="T39" fmla="*/ 69 h 73"/>
                  <a:gd name="T40" fmla="*/ 35 w 73"/>
                  <a:gd name="T41" fmla="*/ 69 h 73"/>
                  <a:gd name="T42" fmla="*/ 25 w 73"/>
                  <a:gd name="T43" fmla="*/ 72 h 73"/>
                  <a:gd name="T44" fmla="*/ 25 w 73"/>
                  <a:gd name="T45" fmla="*/ 73 h 73"/>
                  <a:gd name="T46" fmla="*/ 24 w 73"/>
                  <a:gd name="T47" fmla="*/ 71 h 73"/>
                  <a:gd name="T48" fmla="*/ 24 w 73"/>
                  <a:gd name="T49" fmla="*/ 68 h 73"/>
                  <a:gd name="T50" fmla="*/ 24 w 73"/>
                  <a:gd name="T51" fmla="*/ 68 h 73"/>
                  <a:gd name="T52" fmla="*/ 24 w 73"/>
                  <a:gd name="T53" fmla="*/ 67 h 73"/>
                  <a:gd name="T54" fmla="*/ 32 w 73"/>
                  <a:gd name="T55" fmla="*/ 61 h 73"/>
                  <a:gd name="T56" fmla="*/ 32 w 73"/>
                  <a:gd name="T57" fmla="*/ 41 h 73"/>
                  <a:gd name="T58" fmla="*/ 1 w 73"/>
                  <a:gd name="T59" fmla="*/ 48 h 73"/>
                  <a:gd name="T60" fmla="*/ 1 w 73"/>
                  <a:gd name="T61" fmla="*/ 48 h 73"/>
                  <a:gd name="T62" fmla="*/ 0 w 73"/>
                  <a:gd name="T63" fmla="*/ 47 h 73"/>
                  <a:gd name="T64" fmla="*/ 0 w 73"/>
                  <a:gd name="T65" fmla="*/ 42 h 73"/>
                  <a:gd name="T66" fmla="*/ 0 w 73"/>
                  <a:gd name="T67" fmla="*/ 42 h 73"/>
                  <a:gd name="T68" fmla="*/ 1 w 73"/>
                  <a:gd name="T69" fmla="*/ 41 h 73"/>
                  <a:gd name="T70" fmla="*/ 31 w 73"/>
                  <a:gd name="T71" fmla="*/ 24 h 73"/>
                  <a:gd name="T72" fmla="*/ 32 w 73"/>
                  <a:gd name="T73" fmla="*/ 24 h 73"/>
                  <a:gd name="T74" fmla="*/ 32 w 73"/>
                  <a:gd name="T75" fmla="*/ 7 h 73"/>
                  <a:gd name="T76" fmla="*/ 36 w 73"/>
                  <a:gd name="T77" fmla="*/ 0 h 73"/>
                  <a:gd name="T78" fmla="*/ 41 w 73"/>
                  <a:gd name="T7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73">
                    <a:moveTo>
                      <a:pt x="41" y="7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9" y="67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2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9"/>
                      <a:pt x="35" y="69"/>
                      <a:pt x="35" y="69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4" y="73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7"/>
                      <a:pt x="24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2" y="24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2"/>
                      <a:pt x="34" y="0"/>
                      <a:pt x="36" y="0"/>
                    </a:cubicBezTo>
                    <a:cubicBezTo>
                      <a:pt x="39" y="0"/>
                      <a:pt x="41" y="2"/>
                      <a:pt x="41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文本框 8"/>
              <p:cNvSpPr txBox="1"/>
              <p:nvPr/>
            </p:nvSpPr>
            <p:spPr>
              <a:xfrm>
                <a:off x="602450" y="2393482"/>
                <a:ext cx="2163967" cy="562129"/>
              </a:xfrm>
              <a:prstGeom prst="rect">
                <a:avLst/>
              </a:prstGeom>
              <a:noFill/>
            </p:spPr>
            <p:txBody>
              <a:bodyPr wrap="square" lIns="68559" tIns="34280" rIns="68559" bIns="3428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相机要有手动设置功能（</a:t>
                </a: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手动模式）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03677" y="3375354"/>
              <a:ext cx="2521519" cy="562128"/>
              <a:chOff x="602450" y="3374559"/>
              <a:chExt cx="2522297" cy="562128"/>
            </a:xfrm>
          </p:grpSpPr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2745354" y="3454516"/>
                <a:ext cx="379393" cy="378690"/>
              </a:xfrm>
              <a:custGeom>
                <a:avLst/>
                <a:gdLst>
                  <a:gd name="T0" fmla="*/ 41 w 73"/>
                  <a:gd name="T1" fmla="*/ 7 h 73"/>
                  <a:gd name="T2" fmla="*/ 41 w 73"/>
                  <a:gd name="T3" fmla="*/ 24 h 73"/>
                  <a:gd name="T4" fmla="*/ 41 w 73"/>
                  <a:gd name="T5" fmla="*/ 24 h 73"/>
                  <a:gd name="T6" fmla="*/ 72 w 73"/>
                  <a:gd name="T7" fmla="*/ 41 h 73"/>
                  <a:gd name="T8" fmla="*/ 73 w 73"/>
                  <a:gd name="T9" fmla="*/ 42 h 73"/>
                  <a:gd name="T10" fmla="*/ 73 w 73"/>
                  <a:gd name="T11" fmla="*/ 42 h 73"/>
                  <a:gd name="T12" fmla="*/ 73 w 73"/>
                  <a:gd name="T13" fmla="*/ 47 h 73"/>
                  <a:gd name="T14" fmla="*/ 71 w 73"/>
                  <a:gd name="T15" fmla="*/ 48 h 73"/>
                  <a:gd name="T16" fmla="*/ 71 w 73"/>
                  <a:gd name="T17" fmla="*/ 48 h 73"/>
                  <a:gd name="T18" fmla="*/ 41 w 73"/>
                  <a:gd name="T19" fmla="*/ 41 h 73"/>
                  <a:gd name="T20" fmla="*/ 41 w 73"/>
                  <a:gd name="T21" fmla="*/ 61 h 73"/>
                  <a:gd name="T22" fmla="*/ 48 w 73"/>
                  <a:gd name="T23" fmla="*/ 67 h 73"/>
                  <a:gd name="T24" fmla="*/ 49 w 73"/>
                  <a:gd name="T25" fmla="*/ 68 h 73"/>
                  <a:gd name="T26" fmla="*/ 49 w 73"/>
                  <a:gd name="T27" fmla="*/ 68 h 73"/>
                  <a:gd name="T28" fmla="*/ 49 w 73"/>
                  <a:gd name="T29" fmla="*/ 71 h 73"/>
                  <a:gd name="T30" fmla="*/ 48 w 73"/>
                  <a:gd name="T31" fmla="*/ 73 h 73"/>
                  <a:gd name="T32" fmla="*/ 47 w 73"/>
                  <a:gd name="T33" fmla="*/ 72 h 73"/>
                  <a:gd name="T34" fmla="*/ 38 w 73"/>
                  <a:gd name="T35" fmla="*/ 69 h 73"/>
                  <a:gd name="T36" fmla="*/ 36 w 73"/>
                  <a:gd name="T37" fmla="*/ 69 h 73"/>
                  <a:gd name="T38" fmla="*/ 36 w 73"/>
                  <a:gd name="T39" fmla="*/ 69 h 73"/>
                  <a:gd name="T40" fmla="*/ 35 w 73"/>
                  <a:gd name="T41" fmla="*/ 69 h 73"/>
                  <a:gd name="T42" fmla="*/ 25 w 73"/>
                  <a:gd name="T43" fmla="*/ 72 h 73"/>
                  <a:gd name="T44" fmla="*/ 25 w 73"/>
                  <a:gd name="T45" fmla="*/ 73 h 73"/>
                  <a:gd name="T46" fmla="*/ 24 w 73"/>
                  <a:gd name="T47" fmla="*/ 71 h 73"/>
                  <a:gd name="T48" fmla="*/ 24 w 73"/>
                  <a:gd name="T49" fmla="*/ 68 h 73"/>
                  <a:gd name="T50" fmla="*/ 24 w 73"/>
                  <a:gd name="T51" fmla="*/ 68 h 73"/>
                  <a:gd name="T52" fmla="*/ 24 w 73"/>
                  <a:gd name="T53" fmla="*/ 67 h 73"/>
                  <a:gd name="T54" fmla="*/ 32 w 73"/>
                  <a:gd name="T55" fmla="*/ 61 h 73"/>
                  <a:gd name="T56" fmla="*/ 32 w 73"/>
                  <a:gd name="T57" fmla="*/ 41 h 73"/>
                  <a:gd name="T58" fmla="*/ 1 w 73"/>
                  <a:gd name="T59" fmla="*/ 48 h 73"/>
                  <a:gd name="T60" fmla="*/ 1 w 73"/>
                  <a:gd name="T61" fmla="*/ 48 h 73"/>
                  <a:gd name="T62" fmla="*/ 0 w 73"/>
                  <a:gd name="T63" fmla="*/ 47 h 73"/>
                  <a:gd name="T64" fmla="*/ 0 w 73"/>
                  <a:gd name="T65" fmla="*/ 42 h 73"/>
                  <a:gd name="T66" fmla="*/ 0 w 73"/>
                  <a:gd name="T67" fmla="*/ 42 h 73"/>
                  <a:gd name="T68" fmla="*/ 1 w 73"/>
                  <a:gd name="T69" fmla="*/ 41 h 73"/>
                  <a:gd name="T70" fmla="*/ 31 w 73"/>
                  <a:gd name="T71" fmla="*/ 24 h 73"/>
                  <a:gd name="T72" fmla="*/ 32 w 73"/>
                  <a:gd name="T73" fmla="*/ 24 h 73"/>
                  <a:gd name="T74" fmla="*/ 32 w 73"/>
                  <a:gd name="T75" fmla="*/ 7 h 73"/>
                  <a:gd name="T76" fmla="*/ 36 w 73"/>
                  <a:gd name="T77" fmla="*/ 0 h 73"/>
                  <a:gd name="T78" fmla="*/ 41 w 73"/>
                  <a:gd name="T7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3" h="73">
                    <a:moveTo>
                      <a:pt x="41" y="7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3" y="4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9" y="67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2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7" y="69"/>
                      <a:pt x="37" y="69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9"/>
                      <a:pt x="35" y="69"/>
                      <a:pt x="35" y="69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4" y="73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8"/>
                      <a:pt x="24" y="67"/>
                      <a:pt x="24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2" y="24"/>
                      <a:pt x="32" y="24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2"/>
                      <a:pt x="34" y="0"/>
                      <a:pt x="36" y="0"/>
                    </a:cubicBezTo>
                    <a:cubicBezTo>
                      <a:pt x="39" y="0"/>
                      <a:pt x="41" y="2"/>
                      <a:pt x="4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103">
                  <a:defRPr/>
                </a:pPr>
                <a:endParaRPr lang="zh-CN" altLang="en-US" ker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文本框 8"/>
              <p:cNvSpPr txBox="1"/>
              <p:nvPr/>
            </p:nvSpPr>
            <p:spPr>
              <a:xfrm>
                <a:off x="602450" y="3374559"/>
                <a:ext cx="2163967" cy="562128"/>
              </a:xfrm>
              <a:prstGeom prst="rect">
                <a:avLst/>
              </a:prstGeom>
              <a:noFill/>
            </p:spPr>
            <p:txBody>
              <a:bodyPr wrap="square" lIns="68559" tIns="34280" rIns="68559" bIns="3428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选择合适的感光元件（</a:t>
                </a: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CCD</a:t>
                </a: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5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3.2.2  </a:t>
            </a:r>
            <a:r>
              <a:rPr lang="zh-CN" altLang="en-US" dirty="0" smtClean="0"/>
              <a:t>了解</a:t>
            </a:r>
            <a:r>
              <a:rPr lang="zh-CN" altLang="en-US" dirty="0"/>
              <a:t>辅助摄影器材</a:t>
            </a:r>
          </a:p>
        </p:txBody>
      </p:sp>
      <p:sp>
        <p:nvSpPr>
          <p:cNvPr id="27" name="Round Same Side Corner Rectangle 48"/>
          <p:cNvSpPr/>
          <p:nvPr/>
        </p:nvSpPr>
        <p:spPr>
          <a:xfrm rot="5400000">
            <a:off x="3014457" y="-163435"/>
            <a:ext cx="477130" cy="52386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8" name="Round Same Side Corner Rectangle 48"/>
          <p:cNvSpPr/>
          <p:nvPr/>
        </p:nvSpPr>
        <p:spPr>
          <a:xfrm rot="5400000">
            <a:off x="3020127" y="606802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9" name="Round Same Side Corner Rectangle 48"/>
          <p:cNvSpPr/>
          <p:nvPr/>
        </p:nvSpPr>
        <p:spPr>
          <a:xfrm rot="5400000">
            <a:off x="2978750" y="1426221"/>
            <a:ext cx="497669" cy="51042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0" name="矩形 29"/>
          <p:cNvSpPr/>
          <p:nvPr/>
        </p:nvSpPr>
        <p:spPr>
          <a:xfrm>
            <a:off x="986127" y="2218599"/>
            <a:ext cx="349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遮光罩</a:t>
            </a:r>
          </a:p>
        </p:txBody>
      </p:sp>
      <p:sp>
        <p:nvSpPr>
          <p:cNvPr id="31" name="矩形 30"/>
          <p:cNvSpPr/>
          <p:nvPr/>
        </p:nvSpPr>
        <p:spPr>
          <a:xfrm>
            <a:off x="986127" y="2997335"/>
            <a:ext cx="527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三脚架</a:t>
            </a:r>
          </a:p>
        </p:txBody>
      </p:sp>
      <p:sp>
        <p:nvSpPr>
          <p:cNvPr id="32" name="矩形 31"/>
          <p:cNvSpPr/>
          <p:nvPr/>
        </p:nvSpPr>
        <p:spPr>
          <a:xfrm>
            <a:off x="986128" y="3765535"/>
            <a:ext cx="450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闪光灯</a:t>
            </a:r>
          </a:p>
        </p:txBody>
      </p:sp>
      <p:sp>
        <p:nvSpPr>
          <p:cNvPr id="33" name="Shape 54"/>
          <p:cNvSpPr txBox="1">
            <a:spLocks/>
          </p:cNvSpPr>
          <p:nvPr/>
        </p:nvSpPr>
        <p:spPr>
          <a:xfrm>
            <a:off x="7128297" y="3016277"/>
            <a:ext cx="2793927" cy="1132646"/>
          </a:xfrm>
          <a:prstGeom prst="rect">
            <a:avLst/>
          </a:prstGeom>
        </p:spPr>
        <p:txBody>
          <a:bodyPr lIns="91396" tIns="45699" rIns="91396" bIns="45699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endParaRPr 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ound Same Side Corner Rectangle 48"/>
          <p:cNvSpPr/>
          <p:nvPr/>
        </p:nvSpPr>
        <p:spPr>
          <a:xfrm rot="5400000">
            <a:off x="8552610" y="-181438"/>
            <a:ext cx="477130" cy="52386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5" name="Round Same Side Corner Rectangle 48"/>
          <p:cNvSpPr/>
          <p:nvPr/>
        </p:nvSpPr>
        <p:spPr>
          <a:xfrm rot="5400000">
            <a:off x="8558280" y="588799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6" name="Round Same Side Corner Rectangle 48"/>
          <p:cNvSpPr/>
          <p:nvPr/>
        </p:nvSpPr>
        <p:spPr>
          <a:xfrm rot="5400000">
            <a:off x="8516903" y="1408218"/>
            <a:ext cx="497669" cy="51042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7" name="矩形 36"/>
          <p:cNvSpPr/>
          <p:nvPr/>
        </p:nvSpPr>
        <p:spPr>
          <a:xfrm>
            <a:off x="6524280" y="2200596"/>
            <a:ext cx="349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静物台</a:t>
            </a:r>
          </a:p>
        </p:txBody>
      </p:sp>
      <p:sp>
        <p:nvSpPr>
          <p:cNvPr id="38" name="矩形 37"/>
          <p:cNvSpPr/>
          <p:nvPr/>
        </p:nvSpPr>
        <p:spPr>
          <a:xfrm>
            <a:off x="6510370" y="2939978"/>
            <a:ext cx="403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柔光箱</a:t>
            </a:r>
          </a:p>
        </p:txBody>
      </p:sp>
      <p:sp>
        <p:nvSpPr>
          <p:cNvPr id="39" name="矩形 38"/>
          <p:cNvSpPr/>
          <p:nvPr/>
        </p:nvSpPr>
        <p:spPr>
          <a:xfrm>
            <a:off x="6524281" y="3747532"/>
            <a:ext cx="450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无线引闪器</a:t>
            </a:r>
          </a:p>
        </p:txBody>
      </p:sp>
      <p:sp>
        <p:nvSpPr>
          <p:cNvPr id="40" name="Round Same Side Corner Rectangle 48"/>
          <p:cNvSpPr/>
          <p:nvPr/>
        </p:nvSpPr>
        <p:spPr>
          <a:xfrm rot="5400000">
            <a:off x="3006219" y="2159379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41" name="Round Same Side Corner Rectangle 48"/>
          <p:cNvSpPr/>
          <p:nvPr/>
        </p:nvSpPr>
        <p:spPr>
          <a:xfrm rot="5400000">
            <a:off x="2964842" y="3007373"/>
            <a:ext cx="497669" cy="51042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42" name="矩形 41"/>
          <p:cNvSpPr/>
          <p:nvPr/>
        </p:nvSpPr>
        <p:spPr>
          <a:xfrm>
            <a:off x="972219" y="4549912"/>
            <a:ext cx="527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反光伞</a:t>
            </a:r>
          </a:p>
        </p:txBody>
      </p:sp>
      <p:sp>
        <p:nvSpPr>
          <p:cNvPr id="43" name="矩形 42"/>
          <p:cNvSpPr/>
          <p:nvPr/>
        </p:nvSpPr>
        <p:spPr>
          <a:xfrm>
            <a:off x="972220" y="5346687"/>
            <a:ext cx="450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背景纸</a:t>
            </a:r>
          </a:p>
        </p:txBody>
      </p:sp>
      <p:sp>
        <p:nvSpPr>
          <p:cNvPr id="45" name="Round Same Side Corner Rectangle 48"/>
          <p:cNvSpPr/>
          <p:nvPr/>
        </p:nvSpPr>
        <p:spPr>
          <a:xfrm rot="5400000">
            <a:off x="8544372" y="2141376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47" name="矩形 46"/>
          <p:cNvSpPr/>
          <p:nvPr/>
        </p:nvSpPr>
        <p:spPr>
          <a:xfrm>
            <a:off x="6510372" y="4515939"/>
            <a:ext cx="390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反光板</a:t>
            </a:r>
          </a:p>
        </p:txBody>
      </p:sp>
    </p:spTree>
    <p:extLst>
      <p:ext uri="{BB962C8B-B14F-4D97-AF65-F5344CB8AC3E}">
        <p14:creationId xmlns:p14="http://schemas.microsoft.com/office/powerpoint/2010/main" val="24968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3.2.3  </a:t>
            </a:r>
            <a:r>
              <a:rPr lang="zh-CN" altLang="en-US" dirty="0" smtClean="0"/>
              <a:t>构建</a:t>
            </a:r>
            <a:r>
              <a:rPr lang="zh-CN" altLang="en-US" dirty="0"/>
              <a:t>体现视觉感的拍摄环境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005840"/>
            <a:ext cx="10378549" cy="112776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．构建户外拍摄环境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7" y="2276476"/>
            <a:ext cx="4158513" cy="387667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一张具有视觉效果的图片，不单单是要模特和服装漂亮，还需要选择一个好的拍摄环境。若要构建户外拍摄环境，需要将背景、光线和拍摄手法相结合。如拍摄时尚、前卫的服装可选择商业气氛浓厚的闹市区、商场、酒吧作为背景，而像自然清新的森女系服装则可选择森林、草地等作为背景，使其展现清新自然的</a:t>
            </a:r>
            <a:r>
              <a:rPr lang="zh-CN" altLang="en-US" dirty="0" smtClean="0"/>
              <a:t>感觉。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486524"/>
            <a:ext cx="12190413" cy="373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192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38" y="2400299"/>
            <a:ext cx="7665775" cy="34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3.2.3  </a:t>
            </a:r>
            <a:r>
              <a:rPr lang="zh-CN" altLang="en-US" dirty="0" smtClean="0"/>
              <a:t>构建</a:t>
            </a:r>
            <a:r>
              <a:rPr lang="zh-CN" altLang="en-US" dirty="0"/>
              <a:t>体现视觉感的拍摄环境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005840"/>
            <a:ext cx="10378549" cy="112776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．构建户外拍摄环境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24999" y="1828801"/>
            <a:ext cx="11740413" cy="108584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在</a:t>
            </a:r>
            <a:r>
              <a:rPr lang="zh-CN" altLang="en-US" dirty="0"/>
              <a:t>拍摄时还需要注意一些禁忌问题，下面分别进行介绍。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192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3383" y="4553087"/>
            <a:ext cx="10944224" cy="438144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9" name="矩形 8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1" name="矩形 10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cxnSp>
        <p:nvCxnSpPr>
          <p:cNvPr id="18" name="肘形连接符 17"/>
          <p:cNvCxnSpPr>
            <a:stCxn id="20" idx="3"/>
            <a:endCxn id="23" idx="1"/>
          </p:cNvCxnSpPr>
          <p:nvPr/>
        </p:nvCxnSpPr>
        <p:spPr>
          <a:xfrm rot="5400000" flipH="1" flipV="1">
            <a:off x="843019" y="3812563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六边形 19"/>
          <p:cNvSpPr/>
          <p:nvPr/>
        </p:nvSpPr>
        <p:spPr>
          <a:xfrm rot="5400000">
            <a:off x="982602" y="4482764"/>
            <a:ext cx="676392" cy="58309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66572" y="2896653"/>
            <a:ext cx="1757259" cy="876262"/>
            <a:chOff x="1853741" y="1952625"/>
            <a:chExt cx="1413335" cy="876262"/>
          </a:xfrm>
          <a:solidFill>
            <a:schemeClr val="bg1">
              <a:lumMod val="85000"/>
            </a:schemeClr>
          </a:solidFill>
        </p:grpSpPr>
        <p:sp>
          <p:nvSpPr>
            <p:cNvPr id="23" name="矩形 2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4" name="文本框 66"/>
            <p:cNvSpPr txBox="1"/>
            <p:nvPr/>
          </p:nvSpPr>
          <p:spPr>
            <a:xfrm>
              <a:off x="1853742" y="1997871"/>
              <a:ext cx="141333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忌阳光直射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25" name="肘形连接符 24"/>
          <p:cNvCxnSpPr>
            <a:stCxn id="27" idx="3"/>
            <a:endCxn id="30" idx="1"/>
          </p:cNvCxnSpPr>
          <p:nvPr/>
        </p:nvCxnSpPr>
        <p:spPr>
          <a:xfrm rot="5400000" flipH="1" flipV="1">
            <a:off x="3423411" y="3812563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六边形 26"/>
          <p:cNvSpPr/>
          <p:nvPr/>
        </p:nvSpPr>
        <p:spPr>
          <a:xfrm rot="5400000">
            <a:off x="3562994" y="4482764"/>
            <a:ext cx="676392" cy="58309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46964" y="2896653"/>
            <a:ext cx="1757259" cy="1060909"/>
            <a:chOff x="1853741" y="1952625"/>
            <a:chExt cx="1413335" cy="1060909"/>
          </a:xfrm>
          <a:solidFill>
            <a:schemeClr val="bg1">
              <a:lumMod val="85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1" name="文本框 75"/>
            <p:cNvSpPr txBox="1"/>
            <p:nvPr/>
          </p:nvSpPr>
          <p:spPr>
            <a:xfrm>
              <a:off x="1853742" y="1997871"/>
              <a:ext cx="1413334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忌逆光时人物站在水泥地上拍照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32" name="肘形连接符 31"/>
          <p:cNvCxnSpPr>
            <a:stCxn id="35" idx="3"/>
            <a:endCxn id="39" idx="1"/>
          </p:cNvCxnSpPr>
          <p:nvPr/>
        </p:nvCxnSpPr>
        <p:spPr>
          <a:xfrm rot="5400000" flipH="1" flipV="1">
            <a:off x="6003803" y="3812563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六边形 34"/>
          <p:cNvSpPr/>
          <p:nvPr/>
        </p:nvSpPr>
        <p:spPr>
          <a:xfrm rot="5400000">
            <a:off x="6143386" y="4482764"/>
            <a:ext cx="676392" cy="58309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627356" y="2896653"/>
            <a:ext cx="1757259" cy="876262"/>
            <a:chOff x="1853741" y="1952625"/>
            <a:chExt cx="1413335" cy="876262"/>
          </a:xfrm>
          <a:solidFill>
            <a:schemeClr val="bg1">
              <a:lumMod val="85000"/>
            </a:schemeClr>
          </a:solidFill>
        </p:grpSpPr>
        <p:sp>
          <p:nvSpPr>
            <p:cNvPr id="39" name="矩形 3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0" name="文本框 82"/>
            <p:cNvSpPr txBox="1"/>
            <p:nvPr/>
          </p:nvSpPr>
          <p:spPr>
            <a:xfrm>
              <a:off x="1853742" y="1997871"/>
              <a:ext cx="141333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忌采用高速片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41" name="肘形连接符 40"/>
          <p:cNvCxnSpPr>
            <a:stCxn id="43" idx="3"/>
            <a:endCxn id="46" idx="1"/>
          </p:cNvCxnSpPr>
          <p:nvPr/>
        </p:nvCxnSpPr>
        <p:spPr>
          <a:xfrm rot="5400000" flipH="1" flipV="1">
            <a:off x="8584195" y="3812563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六边形 42"/>
          <p:cNvSpPr/>
          <p:nvPr/>
        </p:nvSpPr>
        <p:spPr>
          <a:xfrm rot="5400000">
            <a:off x="8723778" y="4482764"/>
            <a:ext cx="676392" cy="58309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207748" y="2896653"/>
            <a:ext cx="1757259" cy="876262"/>
            <a:chOff x="1853741" y="1952625"/>
            <a:chExt cx="1413335" cy="876262"/>
          </a:xfrm>
          <a:solidFill>
            <a:schemeClr val="bg1">
              <a:lumMod val="85000"/>
            </a:schemeClr>
          </a:solidFill>
        </p:grpSpPr>
        <p:sp>
          <p:nvSpPr>
            <p:cNvPr id="46" name="矩形 4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7" name="文本框 89"/>
            <p:cNvSpPr txBox="1"/>
            <p:nvPr/>
          </p:nvSpPr>
          <p:spPr>
            <a:xfrm>
              <a:off x="1853742" y="1997871"/>
              <a:ext cx="141333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忌逆光直冲镜头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48" name="肘形连接符 47"/>
          <p:cNvCxnSpPr>
            <a:stCxn id="50" idx="0"/>
            <a:endCxn id="53" idx="1"/>
          </p:cNvCxnSpPr>
          <p:nvPr/>
        </p:nvCxnSpPr>
        <p:spPr>
          <a:xfrm rot="16200000" flipH="1">
            <a:off x="2343648" y="5379854"/>
            <a:ext cx="680467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六边形 49"/>
          <p:cNvSpPr/>
          <p:nvPr/>
        </p:nvSpPr>
        <p:spPr>
          <a:xfrm rot="5400000">
            <a:off x="2272798" y="4482764"/>
            <a:ext cx="676392" cy="5830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756768" y="5354844"/>
            <a:ext cx="1757259" cy="876262"/>
            <a:chOff x="1853741" y="1952625"/>
            <a:chExt cx="1413335" cy="876262"/>
          </a:xfrm>
          <a:solidFill>
            <a:schemeClr val="bg1">
              <a:lumMod val="85000"/>
            </a:schemeClr>
          </a:solidFill>
        </p:grpSpPr>
        <p:sp>
          <p:nvSpPr>
            <p:cNvPr id="53" name="矩形 5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4" name="文本框 96"/>
            <p:cNvSpPr txBox="1"/>
            <p:nvPr/>
          </p:nvSpPr>
          <p:spPr>
            <a:xfrm>
              <a:off x="1853742" y="1997871"/>
              <a:ext cx="141333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忌人物与有色环境过近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55" name="肘形连接符 54"/>
          <p:cNvCxnSpPr>
            <a:stCxn id="57" idx="0"/>
            <a:endCxn id="60" idx="1"/>
          </p:cNvCxnSpPr>
          <p:nvPr/>
        </p:nvCxnSpPr>
        <p:spPr>
          <a:xfrm rot="16200000" flipH="1">
            <a:off x="4924040" y="5379854"/>
            <a:ext cx="680467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六边形 56"/>
          <p:cNvSpPr/>
          <p:nvPr/>
        </p:nvSpPr>
        <p:spPr>
          <a:xfrm rot="5400000">
            <a:off x="4853190" y="4482764"/>
            <a:ext cx="676392" cy="5830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337160" y="5354844"/>
            <a:ext cx="1757259" cy="876262"/>
            <a:chOff x="1853741" y="1952625"/>
            <a:chExt cx="1413335" cy="876262"/>
          </a:xfrm>
          <a:solidFill>
            <a:schemeClr val="bg1">
              <a:lumMod val="85000"/>
            </a:schemeClr>
          </a:solidFill>
        </p:grpSpPr>
        <p:sp>
          <p:nvSpPr>
            <p:cNvPr id="60" name="矩形 5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1" name="文本框 104"/>
            <p:cNvSpPr txBox="1"/>
            <p:nvPr/>
          </p:nvSpPr>
          <p:spPr>
            <a:xfrm>
              <a:off x="1853742" y="1997871"/>
              <a:ext cx="141333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忌忽视滤光镜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62" name="肘形连接符 61"/>
          <p:cNvCxnSpPr>
            <a:stCxn id="64" idx="0"/>
            <a:endCxn id="67" idx="1"/>
          </p:cNvCxnSpPr>
          <p:nvPr/>
        </p:nvCxnSpPr>
        <p:spPr>
          <a:xfrm rot="16200000" flipH="1">
            <a:off x="7504432" y="5379854"/>
            <a:ext cx="680467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六边形 63"/>
          <p:cNvSpPr/>
          <p:nvPr/>
        </p:nvSpPr>
        <p:spPr>
          <a:xfrm rot="5400000">
            <a:off x="7433582" y="4482764"/>
            <a:ext cx="676392" cy="5830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917552" y="5354844"/>
            <a:ext cx="1757259" cy="876262"/>
            <a:chOff x="1853741" y="1952625"/>
            <a:chExt cx="1413335" cy="876262"/>
          </a:xfrm>
          <a:solidFill>
            <a:schemeClr val="bg1">
              <a:lumMod val="85000"/>
            </a:schemeClr>
          </a:solidFill>
        </p:grpSpPr>
        <p:sp>
          <p:nvSpPr>
            <p:cNvPr id="67" name="矩形 6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8" name="文本框 111"/>
            <p:cNvSpPr txBox="1"/>
            <p:nvPr/>
          </p:nvSpPr>
          <p:spPr>
            <a:xfrm>
              <a:off x="1853742" y="1997871"/>
              <a:ext cx="141333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忌胡乱补光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0" name="六边形 69"/>
          <p:cNvSpPr/>
          <p:nvPr/>
        </p:nvSpPr>
        <p:spPr>
          <a:xfrm rot="5400000">
            <a:off x="10013971" y="4482764"/>
            <a:ext cx="676392" cy="5830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3.2.3  </a:t>
            </a:r>
            <a:r>
              <a:rPr lang="zh-CN" altLang="en-US" dirty="0" smtClean="0"/>
              <a:t>构建</a:t>
            </a:r>
            <a:r>
              <a:rPr lang="zh-CN" altLang="en-US" dirty="0"/>
              <a:t>体现视觉感的拍摄环境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005840"/>
            <a:ext cx="10378549" cy="6134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．构建室内拍摄环境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24999" y="1828801"/>
            <a:ext cx="11740413" cy="108584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2"/>
                </a:solidFill>
              </a:rPr>
              <a:t>小件商品的拍摄环境：</a:t>
            </a:r>
            <a:r>
              <a:rPr lang="zh-CN" altLang="en-US" dirty="0"/>
              <a:t>小件商品适合在单纯的环境里进行拍摄。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192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72758"/>
            <a:ext cx="4378325" cy="2932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847975"/>
            <a:ext cx="4580219" cy="295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>
          <a:xfrm>
            <a:off x="5534025" y="3933825"/>
            <a:ext cx="1304925" cy="7524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857</Words>
  <Application>Microsoft Office PowerPoint</Application>
  <PresentationFormat>自定义</PresentationFormat>
  <Paragraphs>110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重点、难点</vt:lpstr>
      <vt:lpstr>PowerPoint 演示文稿</vt:lpstr>
      <vt:lpstr>3.2.1  选择适合商品拍摄的相机</vt:lpstr>
      <vt:lpstr>3.2.2  了解辅助摄影器材</vt:lpstr>
      <vt:lpstr>3.2.3  构建体现视觉感的拍摄环境</vt:lpstr>
      <vt:lpstr>3.2.3  构建体现视觉感的拍摄环境</vt:lpstr>
      <vt:lpstr>3.2.3  构建体现视觉感的拍摄环境</vt:lpstr>
      <vt:lpstr>3.2.3  构建体现视觉感的拍摄环境</vt:lpstr>
      <vt:lpstr>3.2.4  通过布光方式体现视觉观感</vt:lpstr>
      <vt:lpstr>3.2.5  清洁与摆放商品展现真实感观</vt:lpstr>
      <vt:lpstr>3.2.6  任务实训及考核</vt:lpstr>
      <vt:lpstr>3.2.6  任务实训及考核</vt:lpstr>
      <vt:lpstr>3.2.6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74</cp:revision>
  <dcterms:created xsi:type="dcterms:W3CDTF">2017-06-21T11:05:56Z</dcterms:created>
  <dcterms:modified xsi:type="dcterms:W3CDTF">2020-02-05T11:03:12Z</dcterms:modified>
</cp:coreProperties>
</file>