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6"/>
  </p:notesMasterIdLst>
  <p:sldIdLst>
    <p:sldId id="257" r:id="rId2"/>
    <p:sldId id="370" r:id="rId3"/>
    <p:sldId id="404" r:id="rId4"/>
    <p:sldId id="371" r:id="rId5"/>
    <p:sldId id="372" r:id="rId6"/>
    <p:sldId id="373" r:id="rId7"/>
    <p:sldId id="374" r:id="rId8"/>
    <p:sldId id="375" r:id="rId9"/>
    <p:sldId id="376" r:id="rId10"/>
    <p:sldId id="420" r:id="rId11"/>
    <p:sldId id="424" r:id="rId12"/>
    <p:sldId id="405" r:id="rId13"/>
    <p:sldId id="406" r:id="rId14"/>
    <p:sldId id="423" r:id="rId15"/>
    <p:sldId id="407" r:id="rId16"/>
    <p:sldId id="408" r:id="rId17"/>
    <p:sldId id="409" r:id="rId18"/>
    <p:sldId id="410" r:id="rId19"/>
    <p:sldId id="411" r:id="rId20"/>
    <p:sldId id="412" r:id="rId21"/>
    <p:sldId id="413" r:id="rId22"/>
    <p:sldId id="414" r:id="rId23"/>
    <p:sldId id="421" r:id="rId24"/>
    <p:sldId id="415" r:id="rId25"/>
    <p:sldId id="416" r:id="rId26"/>
    <p:sldId id="422" r:id="rId27"/>
    <p:sldId id="417" r:id="rId28"/>
    <p:sldId id="418" r:id="rId29"/>
    <p:sldId id="377" r:id="rId30"/>
    <p:sldId id="378" r:id="rId31"/>
    <p:sldId id="382" r:id="rId32"/>
    <p:sldId id="402" r:id="rId33"/>
    <p:sldId id="403" r:id="rId34"/>
    <p:sldId id="398" r:id="rId35"/>
  </p:sldIdLst>
  <p:sldSz cx="12190413" cy="6859588"/>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6F8A"/>
    <a:srgbClr val="3A98BC"/>
    <a:srgbClr val="E5450F"/>
    <a:srgbClr val="FEECE6"/>
    <a:srgbClr val="912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71" d="100"/>
          <a:sy n="71" d="100"/>
        </p:scale>
        <p:origin x="-576" y="-96"/>
      </p:cViewPr>
      <p:guideLst>
        <p:guide orient="horz" pos="2160"/>
        <p:guide pos="3840"/>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t>2020/3/14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t>‹#›</a:t>
            </a:fld>
            <a:endParaRPr lang="zh-CN" altLang="en-US"/>
          </a:p>
        </p:txBody>
      </p:sp>
    </p:spTree>
    <p:extLst>
      <p:ext uri="{BB962C8B-B14F-4D97-AF65-F5344CB8AC3E}">
        <p14:creationId xmlns:p14="http://schemas.microsoft.com/office/powerpoint/2010/main" val="175841665"/>
      </p:ext>
    </p:extLst>
  </p:cSld>
  <p:clrMap bg1="lt1" tx1="dk1" bg2="lt2" tx2="dk2" accent1="accent1" accent2="accent2" accent3="accent3" accent4="accent4" accent5="accent5" accent6="accent6" hlink="hlink" folHlink="folHlink"/>
  <p:notesStyle>
    <a:lvl1pPr marL="0" algn="l" defTabSz="914240" rtl="0" eaLnBrk="1" latinLnBrk="0" hangingPunct="1">
      <a:defRPr sz="1200" kern="1200">
        <a:solidFill>
          <a:schemeClr val="tx1"/>
        </a:solidFill>
        <a:latin typeface="+mn-lt"/>
        <a:ea typeface="+mn-ea"/>
        <a:cs typeface="+mn-cs"/>
      </a:defRPr>
    </a:lvl1pPr>
    <a:lvl2pPr marL="457120" algn="l" defTabSz="914240" rtl="0" eaLnBrk="1" latinLnBrk="0" hangingPunct="1">
      <a:defRPr sz="1200" kern="1200">
        <a:solidFill>
          <a:schemeClr val="tx1"/>
        </a:solidFill>
        <a:latin typeface="+mn-lt"/>
        <a:ea typeface="+mn-ea"/>
        <a:cs typeface="+mn-cs"/>
      </a:defRPr>
    </a:lvl2pPr>
    <a:lvl3pPr marL="914240" algn="l" defTabSz="914240" rtl="0" eaLnBrk="1" latinLnBrk="0" hangingPunct="1">
      <a:defRPr sz="1200" kern="1200">
        <a:solidFill>
          <a:schemeClr val="tx1"/>
        </a:solidFill>
        <a:latin typeface="+mn-lt"/>
        <a:ea typeface="+mn-ea"/>
        <a:cs typeface="+mn-cs"/>
      </a:defRPr>
    </a:lvl3pPr>
    <a:lvl4pPr marL="1371360" algn="l" defTabSz="914240" rtl="0" eaLnBrk="1" latinLnBrk="0" hangingPunct="1">
      <a:defRPr sz="1200" kern="1200">
        <a:solidFill>
          <a:schemeClr val="tx1"/>
        </a:solidFill>
        <a:latin typeface="+mn-lt"/>
        <a:ea typeface="+mn-ea"/>
        <a:cs typeface="+mn-cs"/>
      </a:defRPr>
    </a:lvl4pPr>
    <a:lvl5pPr marL="1828480" algn="l" defTabSz="914240" rtl="0" eaLnBrk="1" latinLnBrk="0" hangingPunct="1">
      <a:defRPr sz="1200" kern="1200">
        <a:solidFill>
          <a:schemeClr val="tx1"/>
        </a:solidFill>
        <a:latin typeface="+mn-lt"/>
        <a:ea typeface="+mn-ea"/>
        <a:cs typeface="+mn-cs"/>
      </a:defRPr>
    </a:lvl5pPr>
    <a:lvl6pPr marL="2285600" algn="l" defTabSz="914240" rtl="0" eaLnBrk="1" latinLnBrk="0" hangingPunct="1">
      <a:defRPr sz="1200" kern="1200">
        <a:solidFill>
          <a:schemeClr val="tx1"/>
        </a:solidFill>
        <a:latin typeface="+mn-lt"/>
        <a:ea typeface="+mn-ea"/>
        <a:cs typeface="+mn-cs"/>
      </a:defRPr>
    </a:lvl6pPr>
    <a:lvl7pPr marL="2742720" algn="l" defTabSz="914240" rtl="0" eaLnBrk="1" latinLnBrk="0" hangingPunct="1">
      <a:defRPr sz="1200" kern="1200">
        <a:solidFill>
          <a:schemeClr val="tx1"/>
        </a:solidFill>
        <a:latin typeface="+mn-lt"/>
        <a:ea typeface="+mn-ea"/>
        <a:cs typeface="+mn-cs"/>
      </a:defRPr>
    </a:lvl7pPr>
    <a:lvl8pPr marL="3199840" algn="l" defTabSz="914240" rtl="0" eaLnBrk="1" latinLnBrk="0" hangingPunct="1">
      <a:defRPr sz="1200" kern="1200">
        <a:solidFill>
          <a:schemeClr val="tx1"/>
        </a:solidFill>
        <a:latin typeface="+mn-lt"/>
        <a:ea typeface="+mn-ea"/>
        <a:cs typeface="+mn-cs"/>
      </a:defRPr>
    </a:lvl8pPr>
    <a:lvl9pPr marL="3656960" algn="l" defTabSz="91424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28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011D658E-D5F0-4813-8486-12B72EA43465}"/>
              </a:ext>
            </a:extLst>
          </p:cNvPr>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extLst>
      <p:ext uri="{BB962C8B-B14F-4D97-AF65-F5344CB8AC3E}">
        <p14:creationId xmlns:p14="http://schemas.microsoft.com/office/powerpoint/2010/main" val="1577862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编辑母版文本样式</a:t>
            </a:r>
          </a:p>
        </p:txBody>
      </p:sp>
    </p:spTree>
    <p:extLst>
      <p:ext uri="{BB962C8B-B14F-4D97-AF65-F5344CB8AC3E}">
        <p14:creationId xmlns:p14="http://schemas.microsoft.com/office/powerpoint/2010/main" val="7331087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2020/3/14</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27715816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2020/3/14</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工作完成情况</a:t>
            </a:r>
          </a:p>
        </p:txBody>
      </p:sp>
      <p:sp>
        <p:nvSpPr>
          <p:cNvPr id="7" name="矩形 6">
            <a:extLst>
              <a:ext uri="{FF2B5EF4-FFF2-40B4-BE49-F238E27FC236}">
                <a16:creationId xmlns="" xmlns:a16="http://schemas.microsoft.com/office/drawing/2014/main" id="{24377B8A-C0AB-483D-B5D9-B168F369714F}"/>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658225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2020/3/14</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itchFamily="34" charset="-122"/>
                <a:ea typeface="微软雅黑" pitchFamily="34" charset="-122"/>
              </a:rPr>
              <a:t>成功项目展示</a:t>
            </a:r>
          </a:p>
        </p:txBody>
      </p:sp>
      <p:sp>
        <p:nvSpPr>
          <p:cNvPr id="7" name="矩形 6">
            <a:extLst>
              <a:ext uri="{FF2B5EF4-FFF2-40B4-BE49-F238E27FC236}">
                <a16:creationId xmlns="" xmlns:a16="http://schemas.microsoft.com/office/drawing/2014/main" id="{4CC9E05C-C36B-4898-985B-4E70251A99AD}"/>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863129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pPr/>
              <a:t>2020/3/14</a:t>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pPr/>
              <a:t>‹#›</a:t>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itchFamily="34" charset="-122"/>
                <a:ea typeface="微软雅黑" pitchFamily="34" charset="-122"/>
              </a:rPr>
              <a:t>明年工作计划</a:t>
            </a:r>
          </a:p>
        </p:txBody>
      </p:sp>
      <p:sp>
        <p:nvSpPr>
          <p:cNvPr id="7" name="矩形 6">
            <a:extLst>
              <a:ext uri="{FF2B5EF4-FFF2-40B4-BE49-F238E27FC236}">
                <a16:creationId xmlns="" xmlns:a16="http://schemas.microsoft.com/office/drawing/2014/main" id="{353093D5-059C-4B24-9A58-533C1EDA6795}"/>
              </a:ext>
            </a:extLst>
          </p:cNvPr>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extLst>
      <p:ext uri="{BB962C8B-B14F-4D97-AF65-F5344CB8AC3E}">
        <p14:creationId xmlns:p14="http://schemas.microsoft.com/office/powerpoint/2010/main" val="24762138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Content Placeholder 2"/>
          <p:cNvSpPr>
            <a:spLocks noGrp="1"/>
          </p:cNvSpPr>
          <p:nvPr>
            <p:ph idx="13" hasCustomPrompt="1"/>
          </p:nvPr>
        </p:nvSpPr>
        <p:spPr>
          <a:xfrm>
            <a:off x="841266" y="739351"/>
            <a:ext cx="10745659" cy="464566"/>
          </a:xfrm>
          <a:prstGeom prst="rect">
            <a:avLst/>
          </a:prstGeom>
        </p:spPr>
        <p:txBody>
          <a:bodyPr/>
          <a:lstStyle>
            <a:lvl1pPr marL="0" indent="0">
              <a:lnSpc>
                <a:spcPct val="120000"/>
              </a:lnSpc>
              <a:buSzPct val="80000"/>
              <a:buFont typeface="Wingdings" pitchFamily="2" charset="2"/>
              <a:buNone/>
              <a:defRPr b="0">
                <a:solidFill>
                  <a:srgbClr val="07836E"/>
                </a:solidFill>
              </a:defRPr>
            </a:lvl1pPr>
          </a:lstStyle>
          <a:p>
            <a:pPr lvl="0"/>
            <a:r>
              <a:rPr lang="en-US" dirty="0"/>
              <a:t>Click to edit Master text styles</a:t>
            </a:r>
          </a:p>
        </p:txBody>
      </p:sp>
    </p:spTree>
    <p:extLst>
      <p:ext uri="{BB962C8B-B14F-4D97-AF65-F5344CB8AC3E}">
        <p14:creationId xmlns:p14="http://schemas.microsoft.com/office/powerpoint/2010/main" val="99261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编辑母版文本样式</a:t>
            </a: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79"/>
            <p:cNvSpPr>
              <a:spLocks/>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82"/>
            <p:cNvSpPr>
              <a:spLocks/>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83"/>
            <p:cNvSpPr>
              <a:spLocks/>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84"/>
            <p:cNvSpPr>
              <a:spLocks/>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85"/>
            <p:cNvSpPr>
              <a:spLocks/>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2"/>
            <p:cNvSpPr>
              <a:spLocks/>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203"/>
            <p:cNvSpPr>
              <a:spLocks/>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4"/>
            <p:cNvSpPr>
              <a:spLocks/>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6"/>
            <p:cNvSpPr>
              <a:spLocks/>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7"/>
            <p:cNvSpPr>
              <a:spLocks/>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08"/>
            <p:cNvSpPr>
              <a:spLocks/>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09"/>
            <p:cNvSpPr>
              <a:spLocks/>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0"/>
            <p:cNvSpPr>
              <a:spLocks/>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1"/>
            <p:cNvSpPr>
              <a:spLocks/>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2"/>
            <p:cNvSpPr>
              <a:spLocks/>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3"/>
            <p:cNvSpPr>
              <a:spLocks/>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4"/>
            <p:cNvSpPr>
              <a:spLocks/>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5"/>
            <p:cNvSpPr>
              <a:spLocks/>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a:spLocks/>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66"/>
            <p:cNvSpPr>
              <a:spLocks/>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615334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24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 Target="slide2.xml"/><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 xmlns:a16="http://schemas.microsoft.com/office/drawing/2014/main" id="{19F3AA45-06B0-4652-BCE8-5E0076A15ED9}"/>
              </a:ext>
            </a:extLst>
          </p:cNvPr>
          <p:cNvSpPr txBox="1"/>
          <p:nvPr/>
        </p:nvSpPr>
        <p:spPr>
          <a:xfrm>
            <a:off x="5698659" y="2907794"/>
            <a:ext cx="6009432" cy="904821"/>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400" b="1" dirty="0">
                <a:solidFill>
                  <a:schemeClr val="accent1"/>
                </a:solidFill>
                <a:latin typeface="微软雅黑" panose="020B0503020204020204" pitchFamily="34" charset="-122"/>
                <a:ea typeface="微软雅黑" panose="020B0503020204020204" pitchFamily="34" charset="-122"/>
                <a:cs typeface="Clear Sans Light" pitchFamily="34" charset="0"/>
              </a:rPr>
              <a:t>视觉营销的体现与布局</a:t>
            </a:r>
            <a:endParaRPr lang="id-ID" altLang="zh-CN" sz="44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 xmlns:a16="http://schemas.microsoft.com/office/drawing/2014/main" id="{24E58954-E77E-4840-B190-515D356F60C1}"/>
              </a:ext>
            </a:extLst>
          </p:cNvPr>
          <p:cNvSpPr txBox="1">
            <a:spLocks noChangeArrowheads="1"/>
          </p:cNvSpPr>
          <p:nvPr/>
        </p:nvSpPr>
        <p:spPr bwMode="auto">
          <a:xfrm>
            <a:off x="5776971" y="3990812"/>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endParaRPr lang="en-US" altLang="zh-CN" sz="2000" dirty="0">
              <a:solidFill>
                <a:schemeClr val="accent1"/>
              </a:solidFill>
              <a:latin typeface="Verdana" pitchFamily="34" charset="0"/>
            </a:endParaRPr>
          </a:p>
        </p:txBody>
      </p:sp>
      <p:sp>
        <p:nvSpPr>
          <p:cNvPr id="10" name="矩形 9">
            <a:extLst>
              <a:ext uri="{FF2B5EF4-FFF2-40B4-BE49-F238E27FC236}">
                <a16:creationId xmlns=""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5" name="TextBox 6">
            <a:extLst>
              <a:ext uri="{FF2B5EF4-FFF2-40B4-BE49-F238E27FC236}">
                <a16:creationId xmlns="" xmlns:a16="http://schemas.microsoft.com/office/drawing/2014/main" id="{24E58954-E77E-4840-B190-515D356F60C1}"/>
              </a:ext>
            </a:extLst>
          </p:cNvPr>
          <p:cNvSpPr txBox="1">
            <a:spLocks noChangeArrowheads="1"/>
          </p:cNvSpPr>
          <p:nvPr/>
        </p:nvSpPr>
        <p:spPr bwMode="auto">
          <a:xfrm>
            <a:off x="5759995" y="2409835"/>
            <a:ext cx="1705242" cy="553976"/>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800" dirty="0">
                <a:solidFill>
                  <a:srgbClr val="3A98BC"/>
                </a:solidFill>
                <a:latin typeface="Verdana" pitchFamily="34" charset="0"/>
              </a:rPr>
              <a:t>项目二</a:t>
            </a:r>
            <a:endParaRPr lang="en-US" altLang="zh-CN" sz="2800" dirty="0">
              <a:solidFill>
                <a:srgbClr val="3A98BC"/>
              </a:solidFill>
              <a:latin typeface="Verdana" pitchFamily="34" charset="0"/>
            </a:endParaRPr>
          </a:p>
        </p:txBody>
      </p:sp>
    </p:spTree>
    <p:extLst>
      <p:ext uri="{BB962C8B-B14F-4D97-AF65-F5344CB8AC3E}">
        <p14:creationId xmlns:p14="http://schemas.microsoft.com/office/powerpoint/2010/main" val="216653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750" fill="hold"/>
                                        <p:tgtEl>
                                          <p:spTgt spid="15"/>
                                        </p:tgtEl>
                                        <p:attrNameLst>
                                          <p:attrName>ppt_w</p:attrName>
                                        </p:attrNameLst>
                                      </p:cBhvr>
                                      <p:tavLst>
                                        <p:tav tm="0">
                                          <p:val>
                                            <p:fltVal val="0"/>
                                          </p:val>
                                        </p:tav>
                                        <p:tav tm="100000">
                                          <p:val>
                                            <p:strVal val="#ppt_w"/>
                                          </p:val>
                                        </p:tav>
                                      </p:tavLst>
                                    </p:anim>
                                    <p:anim calcmode="lin" valueType="num">
                                      <p:cBhvr>
                                        <p:cTn id="22" dur="750" fill="hold"/>
                                        <p:tgtEl>
                                          <p:spTgt spid="15"/>
                                        </p:tgtEl>
                                        <p:attrNameLst>
                                          <p:attrName>ppt_h</p:attrName>
                                        </p:attrNameLst>
                                      </p:cBhvr>
                                      <p:tavLst>
                                        <p:tav tm="0">
                                          <p:val>
                                            <p:fltVal val="0"/>
                                          </p:val>
                                        </p:tav>
                                        <p:tav tm="100000">
                                          <p:val>
                                            <p:strVal val="#ppt_h"/>
                                          </p:val>
                                        </p:tav>
                                      </p:tavLst>
                                    </p:anim>
                                    <p:animEffect transition="in" filter="fade">
                                      <p:cBhvr>
                                        <p:cTn id="23" dur="750"/>
                                        <p:tgtEl>
                                          <p:spTgt spid="15"/>
                                        </p:tgtEl>
                                      </p:cBhvr>
                                    </p:animEffect>
                                  </p:childTnLst>
                                </p:cTn>
                              </p:par>
                            </p:childTnLst>
                          </p:cTn>
                        </p:par>
                        <p:par>
                          <p:cTn id="24" fill="hold">
                            <p:stCondLst>
                              <p:cond delay="2250"/>
                            </p:stCondLst>
                            <p:childTnLst>
                              <p:par>
                                <p:cTn id="25" presetID="5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750" fill="hold"/>
                                        <p:tgtEl>
                                          <p:spTgt spid="9"/>
                                        </p:tgtEl>
                                        <p:attrNameLst>
                                          <p:attrName>ppt_w</p:attrName>
                                        </p:attrNameLst>
                                      </p:cBhvr>
                                      <p:tavLst>
                                        <p:tav tm="0">
                                          <p:val>
                                            <p:fltVal val="0"/>
                                          </p:val>
                                        </p:tav>
                                        <p:tav tm="100000">
                                          <p:val>
                                            <p:strVal val="#ppt_w"/>
                                          </p:val>
                                        </p:tav>
                                      </p:tavLst>
                                    </p:anim>
                                    <p:anim calcmode="lin" valueType="num">
                                      <p:cBhvr>
                                        <p:cTn id="34" dur="750" fill="hold"/>
                                        <p:tgtEl>
                                          <p:spTgt spid="9"/>
                                        </p:tgtEl>
                                        <p:attrNameLst>
                                          <p:attrName>ppt_h</p:attrName>
                                        </p:attrNameLst>
                                      </p:cBhvr>
                                      <p:tavLst>
                                        <p:tav tm="0">
                                          <p:val>
                                            <p:fltVal val="0"/>
                                          </p:val>
                                        </p:tav>
                                        <p:tav tm="100000">
                                          <p:val>
                                            <p:strVal val="#ppt_h"/>
                                          </p:val>
                                        </p:tav>
                                      </p:tavLst>
                                    </p:anim>
                                    <p:animEffect transition="in" filter="fade">
                                      <p:cBhvr>
                                        <p:cTn id="35"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293" y="1700607"/>
            <a:ext cx="5441241" cy="311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173" y="1700607"/>
            <a:ext cx="5437010" cy="311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938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2.2.2  </a:t>
            </a:r>
            <a:r>
              <a:rPr lang="zh-CN" altLang="en-US" dirty="0"/>
              <a:t>店铺色彩与风格的完美搭配</a:t>
            </a:r>
          </a:p>
        </p:txBody>
      </p:sp>
      <p:sp>
        <p:nvSpPr>
          <p:cNvPr id="49" name="内容占位符 2"/>
          <p:cNvSpPr>
            <a:spLocks noGrp="1"/>
          </p:cNvSpPr>
          <p:nvPr>
            <p:ph idx="1"/>
          </p:nvPr>
        </p:nvSpPr>
        <p:spPr>
          <a:xfrm>
            <a:off x="150923" y="1912701"/>
            <a:ext cx="11201399" cy="4024273"/>
          </a:xfrm>
        </p:spPr>
        <p:txBody>
          <a:bodyPr>
            <a:normAutofit fontScale="55000" lnSpcReduction="20000"/>
          </a:bodyPr>
          <a:lstStyle/>
          <a:p>
            <a:r>
              <a:rPr lang="zh-CN" altLang="en-US" sz="3600" b="1" dirty="0"/>
              <a:t>下面对定位风格的方法进行介绍。</a:t>
            </a:r>
            <a:endParaRPr lang="en-US" altLang="zh-CN" sz="3600" b="1" dirty="0"/>
          </a:p>
          <a:p>
            <a:endParaRPr lang="zh-CN" altLang="en-US" sz="3200" dirty="0"/>
          </a:p>
          <a:p>
            <a:pPr marL="1028580" lvl="1" indent="-342900">
              <a:lnSpc>
                <a:spcPct val="160000"/>
              </a:lnSpc>
            </a:pPr>
            <a:r>
              <a:rPr lang="zh-CN" altLang="en-US" sz="3600" b="1" dirty="0">
                <a:solidFill>
                  <a:schemeClr val="accent2"/>
                </a:solidFill>
              </a:rPr>
              <a:t>先确定自己的品牌主色调：</a:t>
            </a:r>
            <a:r>
              <a:rPr lang="zh-CN" altLang="en-US" sz="3600" dirty="0"/>
              <a:t>主色调不是随意选择的，而是系统分析自己品牌受众人群的心理特征，找到这部分群体易于接受的色彩，当色彩确定后还需一直延续下去。当然在后期的运营过程中，若是发现最初的定位不是很正确，可进行适当的调整。</a:t>
            </a:r>
            <a:endParaRPr lang="en-US" altLang="zh-CN" sz="3600" dirty="0"/>
          </a:p>
          <a:p>
            <a:pPr marL="1028580" lvl="1" indent="-342900">
              <a:lnSpc>
                <a:spcPct val="160000"/>
              </a:lnSpc>
            </a:pPr>
            <a:endParaRPr lang="zh-CN" altLang="en-US" sz="3600" dirty="0"/>
          </a:p>
          <a:p>
            <a:pPr marL="1028580" lvl="1" indent="-342900">
              <a:lnSpc>
                <a:spcPct val="160000"/>
              </a:lnSpc>
            </a:pPr>
            <a:r>
              <a:rPr lang="zh-CN" altLang="en-US" sz="3600" b="1" dirty="0">
                <a:solidFill>
                  <a:schemeClr val="accent2"/>
                </a:solidFill>
              </a:rPr>
              <a:t>合理搭配辅助色：</a:t>
            </a:r>
            <a:r>
              <a:rPr lang="zh-CN" altLang="en-US" sz="3600" dirty="0"/>
              <a:t>在页面配色上要将主色调的影响力发挥到极致，辅助色只能是辅助，不要喧宾夺主，同时可以将品牌的一些辅助图形用到设计中，让客户看到对应的图形即想起店铺。</a:t>
            </a:r>
          </a:p>
        </p:txBody>
      </p:sp>
      <p:sp>
        <p:nvSpPr>
          <p:cNvPr id="50" name="矩形 49"/>
          <p:cNvSpPr/>
          <p:nvPr/>
        </p:nvSpPr>
        <p:spPr>
          <a:xfrm>
            <a:off x="0" y="6067425"/>
            <a:ext cx="12190413" cy="79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1349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内容占位符 2"/>
          <p:cNvSpPr>
            <a:spLocks noGrp="1" noChangeArrowheads="1"/>
          </p:cNvSpPr>
          <p:nvPr>
            <p:ph idx="1"/>
          </p:nvPr>
        </p:nvSpPr>
        <p:spPr>
          <a:xfrm>
            <a:off x="266669" y="739949"/>
            <a:ext cx="11314227" cy="4527011"/>
          </a:xfrm>
        </p:spPr>
        <p:txBody>
          <a:bodyPr>
            <a:normAutofit/>
          </a:bodyPr>
          <a:lstStyle/>
          <a:p>
            <a:pPr>
              <a:lnSpc>
                <a:spcPct val="110000"/>
              </a:lnSpc>
            </a:pPr>
            <a:r>
              <a:rPr lang="zh-CN" altLang="en-US" sz="2000" b="1" dirty="0"/>
              <a:t>通过店铺定位确实配色</a:t>
            </a:r>
            <a:r>
              <a:rPr lang="zh-CN" altLang="en-US" sz="2000" b="1" dirty="0" smtClean="0"/>
              <a:t>方案</a:t>
            </a:r>
            <a:endParaRPr lang="en-US" altLang="zh-CN" sz="2000" b="1" dirty="0" smtClean="0"/>
          </a:p>
          <a:p>
            <a:pPr>
              <a:lnSpc>
                <a:spcPct val="110000"/>
              </a:lnSpc>
            </a:pPr>
            <a:endParaRPr lang="zh-CN" altLang="en-US" sz="2000" b="1" dirty="0"/>
          </a:p>
          <a:p>
            <a:pPr>
              <a:lnSpc>
                <a:spcPct val="110000"/>
              </a:lnSpc>
            </a:pPr>
            <a:r>
              <a:rPr lang="zh-CN" altLang="en-US" sz="2000" dirty="0" smtClean="0">
                <a:latin typeface="+mn-ea"/>
              </a:rPr>
              <a:t>在</a:t>
            </a:r>
            <a:r>
              <a:rPr lang="zh-CN" altLang="en-US" sz="2000" dirty="0">
                <a:latin typeface="+mn-ea"/>
              </a:rPr>
              <a:t>装修店铺之前，应该首先了解店铺的定位、主要消费人群等基本信息，然后再根据这些信息选择主色系，下面便介绍几种常用的店铺配色方案</a:t>
            </a:r>
            <a:r>
              <a:rPr lang="zh-CN" altLang="en-US" sz="2000" dirty="0" smtClean="0">
                <a:latin typeface="+mn-ea"/>
              </a:rPr>
              <a:t>。</a:t>
            </a:r>
            <a:endParaRPr lang="en-US" altLang="zh-CN" sz="2000" dirty="0" smtClean="0">
              <a:latin typeface="+mn-ea"/>
            </a:endParaRPr>
          </a:p>
          <a:p>
            <a:pPr>
              <a:lnSpc>
                <a:spcPct val="110000"/>
              </a:lnSpc>
            </a:pPr>
            <a:endParaRPr lang="en-US" altLang="zh-CN" sz="2000" dirty="0">
              <a:latin typeface="+mn-ea"/>
            </a:endParaRPr>
          </a:p>
          <a:p>
            <a:pPr>
              <a:lnSpc>
                <a:spcPct val="110000"/>
              </a:lnSpc>
            </a:pPr>
            <a:r>
              <a:rPr lang="zh-CN" altLang="en-US" sz="2000" dirty="0">
                <a:solidFill>
                  <a:srgbClr val="FF0000"/>
                </a:solidFill>
                <a:latin typeface="+mn-ea"/>
              </a:rPr>
              <a:t>1. 红色系</a:t>
            </a:r>
          </a:p>
          <a:p>
            <a:pPr>
              <a:lnSpc>
                <a:spcPct val="110000"/>
              </a:lnSpc>
            </a:pPr>
            <a:r>
              <a:rPr lang="zh-CN" altLang="en-US" sz="2000" dirty="0" smtClean="0">
                <a:latin typeface="+mn-ea"/>
              </a:rPr>
              <a:t>红色</a:t>
            </a:r>
            <a:r>
              <a:rPr lang="zh-CN" altLang="en-US" sz="2000" dirty="0">
                <a:latin typeface="+mn-ea"/>
              </a:rPr>
              <a:t>系常运用于体现喜庆、热闹、激发别人欲望或要表达强烈情绪的电商海报设计中，同时它还经常作为点缀色出现，以强调某个重要信息。在一些大型的活动专题页设计里，红色应该是运用得最为广泛的一种颜色了，用得好的红色可以让页面看上去有质感，显得高档耐看，如图 </a:t>
            </a:r>
            <a:r>
              <a:rPr lang="zh-CN" altLang="en-US" sz="2000" dirty="0" smtClean="0">
                <a:latin typeface="+mn-ea"/>
              </a:rPr>
              <a:t>所</a:t>
            </a:r>
            <a:r>
              <a:rPr lang="zh-CN" altLang="en-US" sz="2000" dirty="0">
                <a:latin typeface="+mn-ea"/>
              </a:rPr>
              <a:t>示；用得不好则会显得俗气和不干净甚至使页面压抑。</a:t>
            </a:r>
          </a:p>
        </p:txBody>
      </p:sp>
    </p:spTree>
    <p:extLst>
      <p:ext uri="{BB962C8B-B14F-4D97-AF65-F5344CB8AC3E}">
        <p14:creationId xmlns:p14="http://schemas.microsoft.com/office/powerpoint/2010/main" val="6127761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389" y="1369672"/>
            <a:ext cx="3161888" cy="462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909" y="1360142"/>
            <a:ext cx="3199983" cy="463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452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173" y="180022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140" y="6467475"/>
            <a:ext cx="12190413" cy="3921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647" y="2381250"/>
            <a:ext cx="9127205" cy="3163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67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内容占位符 2"/>
          <p:cNvSpPr>
            <a:spLocks noGrp="1" noChangeArrowheads="1"/>
          </p:cNvSpPr>
          <p:nvPr>
            <p:ph idx="1"/>
          </p:nvPr>
        </p:nvSpPr>
        <p:spPr/>
        <p:txBody>
          <a:bodyPr>
            <a:normAutofit/>
          </a:bodyPr>
          <a:lstStyle/>
          <a:p>
            <a:r>
              <a:rPr lang="zh-CN" altLang="en-US" sz="2000" b="1" dirty="0" smtClean="0">
                <a:solidFill>
                  <a:srgbClr val="FFC000"/>
                </a:solidFill>
                <a:latin typeface="+mn-ea"/>
              </a:rPr>
              <a:t>2. 橙色系</a:t>
            </a:r>
            <a:endParaRPr lang="en-US" altLang="zh-CN" sz="2000" b="1" dirty="0" smtClean="0">
              <a:solidFill>
                <a:srgbClr val="FFC000"/>
              </a:solidFill>
              <a:latin typeface="+mn-ea"/>
            </a:endParaRPr>
          </a:p>
          <a:p>
            <a:endParaRPr lang="zh-CN" altLang="en-US" sz="2000" b="1" dirty="0" smtClean="0">
              <a:solidFill>
                <a:srgbClr val="FFC000"/>
              </a:solidFill>
              <a:latin typeface="+mn-ea"/>
            </a:endParaRPr>
          </a:p>
          <a:p>
            <a:r>
              <a:rPr lang="zh-CN" altLang="en-US" sz="2000" dirty="0" smtClean="0">
                <a:latin typeface="+mn-ea"/>
              </a:rPr>
              <a:t>橙色没有红色那么强烈的视觉冲击力，它可以用来表现卡通、童趣、轻松、快乐的氛围，其本身色调平衡性较好，不但能强化视觉感受，还能通过改变色调来营造出不同的情绪氛围。</a:t>
            </a:r>
            <a:endParaRPr lang="en-US" altLang="zh-CN" sz="2000" dirty="0" smtClean="0">
              <a:latin typeface="+mn-ea"/>
            </a:endParaRPr>
          </a:p>
          <a:p>
            <a:endParaRPr lang="en-US" altLang="zh-CN" sz="2000" dirty="0" smtClean="0">
              <a:latin typeface="+mn-ea"/>
            </a:endParaRPr>
          </a:p>
          <a:p>
            <a:r>
              <a:rPr lang="zh-CN" altLang="en-US" sz="2000" dirty="0" smtClean="0">
                <a:latin typeface="+mn-ea"/>
              </a:rPr>
              <a:t> 橙色既能表现出活力，也能传达出稳重感，因此，常会用于体现年轻活力、家庭生活、水果，以及代表秋天的页面设计，如图 所示。</a:t>
            </a:r>
          </a:p>
        </p:txBody>
      </p:sp>
    </p:spTree>
    <p:extLst>
      <p:ext uri="{BB962C8B-B14F-4D97-AF65-F5344CB8AC3E}">
        <p14:creationId xmlns:p14="http://schemas.microsoft.com/office/powerpoint/2010/main" val="38433812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217" y="1466974"/>
            <a:ext cx="3161888" cy="463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106" y="1486031"/>
            <a:ext cx="3136492" cy="461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2626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内容占位符 2"/>
          <p:cNvSpPr>
            <a:spLocks noGrp="1" noChangeArrowheads="1"/>
          </p:cNvSpPr>
          <p:nvPr>
            <p:ph idx="1"/>
          </p:nvPr>
        </p:nvSpPr>
        <p:spPr/>
        <p:txBody>
          <a:bodyPr>
            <a:normAutofit/>
          </a:bodyPr>
          <a:lstStyle/>
          <a:p>
            <a:r>
              <a:rPr lang="zh-CN" altLang="en-US" sz="2000" b="1" dirty="0" smtClean="0">
                <a:solidFill>
                  <a:srgbClr val="FFFF00"/>
                </a:solidFill>
                <a:latin typeface="+mn-ea"/>
              </a:rPr>
              <a:t>3. 黄色系</a:t>
            </a:r>
            <a:endParaRPr lang="en-US" altLang="zh-CN" sz="2000" b="1" dirty="0" smtClean="0">
              <a:solidFill>
                <a:srgbClr val="FFFF00"/>
              </a:solidFill>
              <a:latin typeface="+mn-ea"/>
            </a:endParaRPr>
          </a:p>
          <a:p>
            <a:endParaRPr lang="zh-CN" altLang="en-US" sz="2000" dirty="0" smtClean="0">
              <a:latin typeface="+mn-ea"/>
            </a:endParaRPr>
          </a:p>
          <a:p>
            <a:r>
              <a:rPr lang="zh-CN" altLang="en-US" sz="2000" dirty="0" smtClean="0">
                <a:latin typeface="+mn-ea"/>
              </a:rPr>
              <a:t> 黄色是所有色彩中亮度最高、最醒目的颜色，它可以体现出年轻、活泼和轻时尚的感觉，也可以体现一种卡通、童趣、趣味的格调，在进行颜色搭配时，黄色常和红色、黑色和白色来搭配，这些色彩的对比度大，容易形成画面的层次感，突出商品主体；而与蓝色、绿色及紫色搭配时，能形成轻快的时尚感，如图 所示。</a:t>
            </a:r>
          </a:p>
        </p:txBody>
      </p:sp>
    </p:spTree>
    <p:extLst>
      <p:ext uri="{BB962C8B-B14F-4D97-AF65-F5344CB8AC3E}">
        <p14:creationId xmlns:p14="http://schemas.microsoft.com/office/powerpoint/2010/main" val="16123721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460" y="1466631"/>
            <a:ext cx="3199983" cy="423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2719" y="1485683"/>
            <a:ext cx="3199983" cy="4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343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内容占位符 2"/>
          <p:cNvSpPr>
            <a:spLocks noGrp="1" noChangeArrowheads="1"/>
          </p:cNvSpPr>
          <p:nvPr>
            <p:ph idx="1"/>
          </p:nvPr>
        </p:nvSpPr>
        <p:spPr>
          <a:xfrm>
            <a:off x="419046" y="1241715"/>
            <a:ext cx="11428512" cy="4527011"/>
          </a:xfrm>
        </p:spPr>
        <p:txBody>
          <a:bodyPr>
            <a:normAutofit/>
          </a:bodyPr>
          <a:lstStyle/>
          <a:p>
            <a:r>
              <a:rPr lang="zh-CN" altLang="en-US" sz="2000" b="1" dirty="0" smtClean="0">
                <a:solidFill>
                  <a:srgbClr val="7030A0"/>
                </a:solidFill>
                <a:latin typeface="+mn-ea"/>
              </a:rPr>
              <a:t>4. 紫色系</a:t>
            </a:r>
            <a:endParaRPr lang="en-US" altLang="zh-CN" sz="2000" b="1" dirty="0" smtClean="0">
              <a:solidFill>
                <a:srgbClr val="7030A0"/>
              </a:solidFill>
              <a:latin typeface="+mn-ea"/>
            </a:endParaRPr>
          </a:p>
          <a:p>
            <a:endParaRPr lang="zh-CN" altLang="en-US" sz="2000" b="1" dirty="0" smtClean="0">
              <a:solidFill>
                <a:srgbClr val="7030A0"/>
              </a:solidFill>
              <a:latin typeface="+mn-ea"/>
            </a:endParaRPr>
          </a:p>
          <a:p>
            <a:r>
              <a:rPr lang="zh-CN" altLang="en-US" sz="2000" dirty="0" smtClean="0"/>
              <a:t> 紫色是很多女性喜欢的色彩，可以用于表现女性优雅、高贵的气质，并且带有梦幻神秘的色彩。紫色常用于首饰、高端化妆品、成人用品等商品类型的页面设计，如图 所示。</a:t>
            </a:r>
            <a:endParaRPr lang="en-US" altLang="zh-CN" sz="2000" dirty="0" smtClean="0"/>
          </a:p>
          <a:p>
            <a:endParaRPr lang="en-US" altLang="zh-CN" sz="2000" dirty="0" smtClean="0"/>
          </a:p>
          <a:p>
            <a:r>
              <a:rPr lang="zh-CN" altLang="en-US" sz="2000" dirty="0" smtClean="0"/>
              <a:t> 紫色属于冷色调，在进行颜色搭配时，同系色彩能表现出宁静优雅的感觉；加入少量的互补色，则能在宁静的氛围中表现出华丽与开放感；与粉色、黄色、蓝色等进行搭配时，能让页面的整体色调对比强烈；与白色搭配时，能让页面看起来更加简洁、大气和优雅；而与黑色搭配时，能让情绪氛围显得更神秘。</a:t>
            </a:r>
          </a:p>
        </p:txBody>
      </p:sp>
    </p:spTree>
    <p:extLst>
      <p:ext uri="{BB962C8B-B14F-4D97-AF65-F5344CB8AC3E}">
        <p14:creationId xmlns:p14="http://schemas.microsoft.com/office/powerpoint/2010/main" val="21907693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latin typeface="微软雅黑" panose="020B0503020204020204" charset="-122"/>
                <a:ea typeface="微软雅黑" panose="020B0503020204020204" charset="-122"/>
                <a:sym typeface="微软雅黑" panose="020B0503020204020204" charset="-122"/>
              </a:rPr>
              <a:t>CONTENTS</a:t>
            </a: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latin typeface="微软雅黑" panose="020B0503020204020204" charset="-122"/>
                <a:ea typeface="微软雅黑" panose="020B0503020204020204" charset="-122"/>
                <a:sym typeface="微软雅黑" panose="020B0503020204020204" charset="-122"/>
              </a:rPr>
              <a:t>目 录 </a:t>
            </a:r>
          </a:p>
        </p:txBody>
      </p:sp>
      <p:sp>
        <p:nvSpPr>
          <p:cNvPr id="6" name="MH_Entry_1">
            <a:hlinkClick r:id="" action="ppaction://noaction"/>
          </p:cNvPr>
          <p:cNvSpPr txBox="1"/>
          <p:nvPr>
            <p:custDataLst>
              <p:tags r:id="rId1"/>
            </p:custDataLst>
          </p:nvPr>
        </p:nvSpPr>
        <p:spPr>
          <a:xfrm>
            <a:off x="1090246" y="2106698"/>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bg2">
              <a:lumMod val="50000"/>
            </a:schemeClr>
          </a:solidFill>
          <a:ln>
            <a:noFill/>
          </a:ln>
        </p:spPr>
        <p:txBody>
          <a:bodyPr wrap="square" lIns="71966" tIns="0" rIns="287860" bIns="0" anchor="ctr">
            <a:no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视觉营销设计体现</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Number_1">
            <a:hlinkClick r:id="" action="ppaction://noaction"/>
          </p:cNvPr>
          <p:cNvSpPr/>
          <p:nvPr>
            <p:custDataLst>
              <p:tags r:id="rId2"/>
            </p:custDataLst>
          </p:nvPr>
        </p:nvSpPr>
        <p:spPr>
          <a:xfrm>
            <a:off x="4973994" y="2038179"/>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2">
                <a:lumMod val="75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bg2">
                    <a:lumMod val="50000"/>
                  </a:schemeClr>
                </a:solidFill>
                <a:cs typeface="Times New Roman" panose="02020603050405020304" pitchFamily="18" charset="0"/>
              </a:rPr>
              <a:t>2.1</a:t>
            </a:r>
            <a:endParaRPr lang="zh-CN" altLang="en-US" dirty="0">
              <a:solidFill>
                <a:schemeClr val="bg2">
                  <a:lumMod val="50000"/>
                </a:schemeClr>
              </a:solidFill>
              <a:cs typeface="Times New Roman" panose="02020603050405020304" pitchFamily="18" charset="0"/>
            </a:endParaRPr>
          </a:p>
        </p:txBody>
      </p:sp>
      <p:sp>
        <p:nvSpPr>
          <p:cNvPr id="8" name="MH_Entry_2">
            <a:hlinkClick r:id="" action="ppaction://noaction"/>
          </p:cNvPr>
          <p:cNvSpPr txBox="1"/>
          <p:nvPr>
            <p:custDataLst>
              <p:tags r:id="rId3"/>
            </p:custDataLst>
          </p:nvPr>
        </p:nvSpPr>
        <p:spPr>
          <a:xfrm>
            <a:off x="1090246" y="3009900"/>
            <a:ext cx="3884076" cy="431800"/>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定义店铺的视觉风格</a:t>
            </a:r>
            <a:endParaRPr lang="zh-CN" altLang="en-US" dirty="0">
              <a:solidFill>
                <a:schemeClr val="bg1"/>
              </a:solidFill>
              <a:ea typeface="微软雅黑" panose="020B0503020204020204" pitchFamily="34" charset="-122"/>
            </a:endParaRPr>
          </a:p>
        </p:txBody>
      </p:sp>
      <p:sp>
        <p:nvSpPr>
          <p:cNvPr id="10" name="MH_Entry_3">
            <a:hlinkClick r:id="rId11" action="ppaction://hlinksldjump"/>
          </p:cNvPr>
          <p:cNvSpPr txBox="1"/>
          <p:nvPr>
            <p:custDataLst>
              <p:tags r:id="rId4"/>
            </p:custDataLst>
          </p:nvPr>
        </p:nvSpPr>
        <p:spPr>
          <a:xfrm>
            <a:off x="1090246" y="386316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广告的视觉传达</a:t>
            </a:r>
            <a:endParaRPr lang="zh-CN" altLang="en-US" dirty="0">
              <a:solidFill>
                <a:schemeClr val="bg1"/>
              </a:solidFill>
              <a:ea typeface="微软雅黑" panose="020B0503020204020204" pitchFamily="34" charset="-122"/>
            </a:endParaRPr>
          </a:p>
        </p:txBody>
      </p:sp>
      <p:sp>
        <p:nvSpPr>
          <p:cNvPr id="12" name="MH_Entry_4">
            <a:hlinkClick r:id="" action="ppaction://noaction"/>
          </p:cNvPr>
          <p:cNvSpPr txBox="1"/>
          <p:nvPr>
            <p:custDataLst>
              <p:tags r:id="rId5"/>
            </p:custDataLst>
          </p:nvPr>
        </p:nvSpPr>
        <p:spPr>
          <a:xfrm>
            <a:off x="1090246" y="4831890"/>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r>
              <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rPr>
              <a:t>商品的视觉营销</a:t>
            </a:r>
            <a:endParaRPr lang="en-US" altLang="zh-CN"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Number_1">
            <a:hlinkClick r:id="" action="ppaction://noaction"/>
          </p:cNvPr>
          <p:cNvSpPr/>
          <p:nvPr>
            <p:custDataLst>
              <p:tags r:id="rId6"/>
            </p:custDataLst>
          </p:nvPr>
        </p:nvSpPr>
        <p:spPr>
          <a:xfrm>
            <a:off x="4973994" y="290046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accent1"/>
                </a:solidFill>
                <a:cs typeface="Times New Roman" panose="02020603050405020304" pitchFamily="18" charset="0"/>
              </a:rPr>
              <a:t>2.2</a:t>
            </a:r>
            <a:endParaRPr lang="zh-CN" altLang="en-US" dirty="0">
              <a:solidFill>
                <a:schemeClr val="accent1"/>
              </a:solidFill>
              <a:cs typeface="Times New Roman" panose="02020603050405020304" pitchFamily="18" charset="0"/>
            </a:endParaRPr>
          </a:p>
        </p:txBody>
      </p:sp>
      <p:sp>
        <p:nvSpPr>
          <p:cNvPr id="15" name="MH_Number_1">
            <a:hlinkClick r:id="" action="ppaction://noaction"/>
          </p:cNvPr>
          <p:cNvSpPr/>
          <p:nvPr>
            <p:custDataLst>
              <p:tags r:id="rId7"/>
            </p:custDataLst>
          </p:nvPr>
        </p:nvSpPr>
        <p:spPr>
          <a:xfrm>
            <a:off x="4973994" y="3791161"/>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2.3</a:t>
            </a:r>
            <a:endParaRPr lang="zh-CN" altLang="en-US" dirty="0">
              <a:solidFill>
                <a:schemeClr val="tx1">
                  <a:lumMod val="50000"/>
                  <a:lumOff val="50000"/>
                </a:schemeClr>
              </a:solidFill>
              <a:cs typeface="Times New Roman" panose="02020603050405020304" pitchFamily="18" charset="0"/>
            </a:endParaRPr>
          </a:p>
        </p:txBody>
      </p:sp>
      <p:sp>
        <p:nvSpPr>
          <p:cNvPr id="16" name="MH_Number_1">
            <a:hlinkClick r:id="" action="ppaction://noaction"/>
          </p:cNvPr>
          <p:cNvSpPr/>
          <p:nvPr>
            <p:custDataLst>
              <p:tags r:id="rId8"/>
            </p:custDataLst>
          </p:nvPr>
        </p:nvSpPr>
        <p:spPr>
          <a:xfrm>
            <a:off x="4973994" y="476441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prstTxWarp prst="textNoShape">
              <a:avLst/>
            </a:prstTxWarp>
            <a:noAutofit/>
          </a:bodyPr>
          <a:lstStyle/>
          <a:p>
            <a:pPr lvl="0" algn="ctr">
              <a:spcBef>
                <a:spcPct val="0"/>
              </a:spcBef>
            </a:pPr>
            <a:r>
              <a:rPr lang="en-US" altLang="zh-CN" dirty="0">
                <a:solidFill>
                  <a:schemeClr val="tx1">
                    <a:lumMod val="50000"/>
                    <a:lumOff val="50000"/>
                  </a:schemeClr>
                </a:solidFill>
                <a:cs typeface="Times New Roman" panose="02020603050405020304" pitchFamily="18" charset="0"/>
              </a:rPr>
              <a:t>2.4</a:t>
            </a:r>
            <a:endParaRPr lang="zh-CN" altLang="en-US" dirty="0">
              <a:solidFill>
                <a:schemeClr val="tx1">
                  <a:lumMod val="50000"/>
                  <a:lumOff val="50000"/>
                </a:schemeClr>
              </a:solidFill>
              <a:cs typeface="Times New Roman" panose="02020603050405020304" pitchFamily="18" charset="0"/>
            </a:endParaRPr>
          </a:p>
        </p:txBody>
      </p:sp>
      <p:pic>
        <p:nvPicPr>
          <p:cNvPr id="17" name="图片 16">
            <a:extLst>
              <a:ext uri="{FF2B5EF4-FFF2-40B4-BE49-F238E27FC236}">
                <a16:creationId xmlns="" xmlns:a16="http://schemas.microsoft.com/office/drawing/2014/main" id="{01D74D2C-CD83-4058-8615-28E5C38F1A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2019" y="1918909"/>
            <a:ext cx="4677706" cy="4677954"/>
          </a:xfrm>
          <a:prstGeom prst="rect">
            <a:avLst/>
          </a:prstGeom>
        </p:spPr>
      </p:pic>
    </p:spTree>
    <p:extLst>
      <p:ext uri="{BB962C8B-B14F-4D97-AF65-F5344CB8AC3E}">
        <p14:creationId xmlns:p14="http://schemas.microsoft.com/office/powerpoint/2010/main" val="1966245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066" y="1477346"/>
            <a:ext cx="3149190" cy="44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687" y="1477346"/>
            <a:ext cx="3149190" cy="44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8015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内容占位符 2"/>
          <p:cNvSpPr>
            <a:spLocks noGrp="1" noChangeArrowheads="1"/>
          </p:cNvSpPr>
          <p:nvPr>
            <p:ph idx="1"/>
          </p:nvPr>
        </p:nvSpPr>
        <p:spPr/>
        <p:txBody>
          <a:bodyPr>
            <a:normAutofit/>
          </a:bodyPr>
          <a:lstStyle/>
          <a:p>
            <a:r>
              <a:rPr lang="zh-CN" altLang="en-US" sz="2000" b="1" dirty="0" smtClean="0">
                <a:solidFill>
                  <a:srgbClr val="00B050"/>
                </a:solidFill>
                <a:latin typeface="+mn-ea"/>
              </a:rPr>
              <a:t>5. 绿色系</a:t>
            </a:r>
            <a:endParaRPr lang="en-US" altLang="zh-CN" sz="2000" b="1" dirty="0" smtClean="0">
              <a:solidFill>
                <a:srgbClr val="00B050"/>
              </a:solidFill>
              <a:latin typeface="+mn-ea"/>
            </a:endParaRPr>
          </a:p>
          <a:p>
            <a:endParaRPr lang="zh-CN" altLang="en-US" sz="2000" dirty="0" smtClean="0">
              <a:latin typeface="+mn-ea"/>
            </a:endParaRPr>
          </a:p>
          <a:p>
            <a:r>
              <a:rPr lang="zh-CN" altLang="en-US" sz="2000" dirty="0">
                <a:latin typeface="+mn-ea"/>
              </a:rPr>
              <a:t> </a:t>
            </a:r>
            <a:r>
              <a:rPr lang="zh-CN" altLang="en-US" sz="2000" dirty="0" smtClean="0">
                <a:latin typeface="+mn-ea"/>
              </a:rPr>
              <a:t>绿色本身就有环保的概念，因此常用于家装、家居、户外用品等行业，以及一些提倡自然、环保、纯净、卫生、教育的产品设计中。</a:t>
            </a:r>
            <a:endParaRPr lang="en-US" altLang="zh-CN" sz="2000" dirty="0" smtClean="0">
              <a:latin typeface="+mn-ea"/>
            </a:endParaRPr>
          </a:p>
          <a:p>
            <a:endParaRPr lang="zh-CN" altLang="en-US" sz="2000" dirty="0" smtClean="0">
              <a:latin typeface="+mn-ea"/>
            </a:endParaRPr>
          </a:p>
          <a:p>
            <a:r>
              <a:rPr lang="zh-CN" altLang="en-US" sz="2000" dirty="0" smtClean="0">
                <a:latin typeface="+mn-ea"/>
              </a:rPr>
              <a:t> 绿色系属于冷色系，所以店铺在使用绿色系时，可以搭配红色、黄色或蓝色等辅助色来使用，如图 所示。同时，为了视觉感官上的和谐，店铺页面在使用该色系时不宜大面积使用饱和度高的绿色。</a:t>
            </a:r>
          </a:p>
        </p:txBody>
      </p:sp>
    </p:spTree>
    <p:extLst>
      <p:ext uri="{BB962C8B-B14F-4D97-AF65-F5344CB8AC3E}">
        <p14:creationId xmlns:p14="http://schemas.microsoft.com/office/powerpoint/2010/main" val="40470112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857" y="1871791"/>
            <a:ext cx="3199983" cy="337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427" y="1871792"/>
            <a:ext cx="3187285" cy="340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3782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173" y="180022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039" y="2121273"/>
            <a:ext cx="8476579" cy="387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1317452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内容占位符 2"/>
          <p:cNvSpPr>
            <a:spLocks noGrp="1" noChangeArrowheads="1"/>
          </p:cNvSpPr>
          <p:nvPr>
            <p:ph idx="1"/>
          </p:nvPr>
        </p:nvSpPr>
        <p:spPr/>
        <p:txBody>
          <a:bodyPr>
            <a:normAutofit/>
          </a:bodyPr>
          <a:lstStyle/>
          <a:p>
            <a:r>
              <a:rPr lang="zh-CN" altLang="en-US" sz="2000" b="1" dirty="0" smtClean="0">
                <a:solidFill>
                  <a:srgbClr val="0070C0"/>
                </a:solidFill>
                <a:latin typeface="+mn-ea"/>
              </a:rPr>
              <a:t>6. 蓝色系</a:t>
            </a:r>
            <a:endParaRPr lang="en-US" altLang="zh-CN" sz="2000" b="1" dirty="0" smtClean="0">
              <a:solidFill>
                <a:srgbClr val="0070C0"/>
              </a:solidFill>
              <a:latin typeface="+mn-ea"/>
            </a:endParaRPr>
          </a:p>
          <a:p>
            <a:endParaRPr lang="zh-CN" altLang="en-US" sz="2000" dirty="0" smtClean="0">
              <a:latin typeface="+mn-ea"/>
            </a:endParaRPr>
          </a:p>
          <a:p>
            <a:r>
              <a:rPr lang="zh-CN" altLang="en-US" sz="2000" dirty="0" smtClean="0">
                <a:latin typeface="+mn-ea"/>
              </a:rPr>
              <a:t> 蓝色是冷色调中的最具代表性的中心色，也是使用非常广泛的一个颜色。在店铺页面设计的色彩搭配中，蓝色可以代表清新自然，也可以代表高端、时尚、大牌。比如一些护肤品会采用蓝色基调来突出品质感，给人干净、清爽、冰凉的感觉。除此之外，蓝色因其本身所具有的商务、稳定、安全的格调，也常用于表现科技、数码家电类产品的页面设计中，如图 所示。</a:t>
            </a:r>
          </a:p>
        </p:txBody>
      </p:sp>
    </p:spTree>
    <p:extLst>
      <p:ext uri="{BB962C8B-B14F-4D97-AF65-F5344CB8AC3E}">
        <p14:creationId xmlns:p14="http://schemas.microsoft.com/office/powerpoint/2010/main" val="5511795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718" y="1643489"/>
            <a:ext cx="3161888" cy="340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299" y="1614907"/>
            <a:ext cx="3199983" cy="342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3207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内容占位符 2"/>
          <p:cNvSpPr>
            <a:spLocks noGrp="1"/>
          </p:cNvSpPr>
          <p:nvPr>
            <p:ph idx="1"/>
          </p:nvPr>
        </p:nvSpPr>
        <p:spPr>
          <a:xfrm>
            <a:off x="1045398" y="2170533"/>
            <a:ext cx="2221677" cy="3762375"/>
          </a:xfrm>
        </p:spPr>
        <p:txBody>
          <a:bodyPr>
            <a:normAutofit/>
          </a:bodyPr>
          <a:lstStyle/>
          <a:p>
            <a:r>
              <a:rPr lang="zh-CN" altLang="en-US" b="1" dirty="0">
                <a:solidFill>
                  <a:schemeClr val="accent2"/>
                </a:solidFill>
              </a:rPr>
              <a:t>蓝色系：</a:t>
            </a:r>
            <a:r>
              <a:rPr lang="zh-CN" altLang="en-US" dirty="0"/>
              <a:t>高纯度的蓝色会营造出一种整洁轻快的印象，低纯度的蓝色会给人一种都市化的现代派印像。</a:t>
            </a:r>
          </a:p>
        </p:txBody>
      </p:sp>
      <p:sp>
        <p:nvSpPr>
          <p:cNvPr id="51" name="矩形 50"/>
          <p:cNvSpPr/>
          <p:nvPr/>
        </p:nvSpPr>
        <p:spPr>
          <a:xfrm>
            <a:off x="7173" y="180022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140" y="6572250"/>
            <a:ext cx="12190413" cy="2873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614" y="2065758"/>
            <a:ext cx="7872561" cy="418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230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noChangeArrowheads="1"/>
          </p:cNvSpPr>
          <p:nvPr>
            <p:ph idx="1"/>
          </p:nvPr>
        </p:nvSpPr>
        <p:spPr/>
        <p:txBody>
          <a:bodyPr>
            <a:normAutofit/>
          </a:bodyPr>
          <a:lstStyle/>
          <a:p>
            <a:r>
              <a:rPr lang="zh-CN" altLang="en-US" sz="2000" b="1" dirty="0" smtClean="0">
                <a:latin typeface="+mn-ea"/>
              </a:rPr>
              <a:t>7. 无彩色系</a:t>
            </a:r>
            <a:endParaRPr lang="en-US" altLang="zh-CN" sz="2000" b="1" dirty="0" smtClean="0">
              <a:latin typeface="+mn-ea"/>
            </a:endParaRPr>
          </a:p>
          <a:p>
            <a:endParaRPr lang="zh-CN" altLang="en-US" sz="2000" dirty="0" smtClean="0">
              <a:latin typeface="+mn-ea"/>
            </a:endParaRPr>
          </a:p>
          <a:p>
            <a:r>
              <a:rPr lang="zh-CN" altLang="en-US" sz="2000" dirty="0" smtClean="0">
                <a:latin typeface="+mn-ea"/>
              </a:rPr>
              <a:t>无彩色系搭配是指用白色、灰色和黑色来设计页面，其既可作为主色系也可以作为辅助色来搭配设计。这类页面会给人干净、整洁、高档和优雅的感受，因此，常用于的化妆品、居家用品、手表、家居和奢侈品等行业，如图 所示。</a:t>
            </a:r>
          </a:p>
        </p:txBody>
      </p:sp>
    </p:spTree>
    <p:extLst>
      <p:ext uri="{BB962C8B-B14F-4D97-AF65-F5344CB8AC3E}">
        <p14:creationId xmlns:p14="http://schemas.microsoft.com/office/powerpoint/2010/main" val="35669311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186" y="1333900"/>
            <a:ext cx="3187285" cy="4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527" y="1333900"/>
            <a:ext cx="3187285" cy="421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494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内容占位符 2"/>
          <p:cNvSpPr>
            <a:spLocks noGrp="1"/>
          </p:cNvSpPr>
          <p:nvPr>
            <p:ph idx="1"/>
          </p:nvPr>
        </p:nvSpPr>
        <p:spPr>
          <a:xfrm>
            <a:off x="161924" y="1181100"/>
            <a:ext cx="10953751" cy="1171575"/>
          </a:xfrm>
        </p:spPr>
        <p:txBody>
          <a:bodyPr>
            <a:normAutofit fontScale="92500" lnSpcReduction="20000"/>
          </a:bodyPr>
          <a:lstStyle/>
          <a:p>
            <a:endParaRPr lang="zh-CN" altLang="en-US" dirty="0"/>
          </a:p>
          <a:p>
            <a:r>
              <a:rPr lang="zh-CN" altLang="en-US" b="1" dirty="0">
                <a:solidFill>
                  <a:schemeClr val="accent2"/>
                </a:solidFill>
              </a:rPr>
              <a:t>白色系：</a:t>
            </a:r>
            <a:r>
              <a:rPr lang="zh-CN" altLang="en-US" dirty="0"/>
              <a:t>白色称为全光色，是光明的象征色。在网店设计中，白色具有高级和科技的意象，通常需要与其他颜色搭配使用。</a:t>
            </a:r>
          </a:p>
        </p:txBody>
      </p:sp>
      <p:sp>
        <p:nvSpPr>
          <p:cNvPr id="51" name="矩形 50"/>
          <p:cNvSpPr/>
          <p:nvPr/>
        </p:nvSpPr>
        <p:spPr>
          <a:xfrm>
            <a:off x="-1" y="23526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1" y="2638425"/>
            <a:ext cx="11077574" cy="38441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5567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重点、难点</a:t>
            </a:r>
          </a:p>
        </p:txBody>
      </p:sp>
      <p:sp>
        <p:nvSpPr>
          <p:cNvPr id="5" name="矩形 4"/>
          <p:cNvSpPr/>
          <p:nvPr/>
        </p:nvSpPr>
        <p:spPr>
          <a:xfrm>
            <a:off x="1777578" y="2219866"/>
            <a:ext cx="7721264" cy="2862322"/>
          </a:xfrm>
          <a:prstGeom prst="rect">
            <a:avLst/>
          </a:prstGeom>
          <a:ln>
            <a:solidFill>
              <a:schemeClr val="accent1"/>
            </a:solidFill>
          </a:ln>
        </p:spPr>
        <p:txBody>
          <a:bodyPr wrap="square">
            <a:spAutoFit/>
          </a:bodyPr>
          <a:lstStyle/>
          <a:p>
            <a:r>
              <a:rPr lang="zh-CN" altLang="zh-CN" dirty="0"/>
              <a:t>教学重点</a:t>
            </a:r>
            <a:endParaRPr lang="en-US" altLang="zh-CN" dirty="0"/>
          </a:p>
          <a:p>
            <a:endParaRPr lang="en-US" altLang="zh-CN" dirty="0"/>
          </a:p>
          <a:p>
            <a:pPr marL="952393" lvl="1" indent="-342900">
              <a:buFont typeface="Wingdings" panose="05000000000000000000" pitchFamily="2" charset="2"/>
              <a:buChar char="Ø"/>
            </a:pPr>
            <a:r>
              <a:rPr lang="zh-CN" altLang="zh-CN" sz="2000" dirty="0"/>
              <a:t>怎么定义视觉风格。</a:t>
            </a:r>
          </a:p>
          <a:p>
            <a:pPr marL="952393" lvl="1" indent="-342900">
              <a:buFont typeface="Wingdings" panose="05000000000000000000" pitchFamily="2" charset="2"/>
              <a:buChar char="Ø"/>
            </a:pPr>
            <a:r>
              <a:rPr lang="zh-CN" altLang="zh-CN" sz="2000" dirty="0"/>
              <a:t>店铺色彩与风格的完美搭配。</a:t>
            </a:r>
          </a:p>
          <a:p>
            <a:pPr marL="952393" lvl="1" indent="-342900">
              <a:buFont typeface="Wingdings" panose="05000000000000000000" pitchFamily="2" charset="2"/>
              <a:buChar char="Ø"/>
            </a:pPr>
            <a:r>
              <a:rPr lang="en-US" altLang="zh-CN" sz="2000"/>
              <a:t> </a:t>
            </a:r>
            <a:r>
              <a:rPr lang="zh-CN" altLang="zh-CN" sz="2000" dirty="0"/>
              <a:t>店铺商品图片的统一化处理</a:t>
            </a:r>
            <a:endParaRPr lang="zh-CN" altLang="en-US" sz="2000" dirty="0"/>
          </a:p>
          <a:p>
            <a:r>
              <a:rPr lang="zh-CN" altLang="zh-CN" dirty="0"/>
              <a:t>教学难点</a:t>
            </a:r>
            <a:endParaRPr lang="en-US" altLang="zh-CN" dirty="0"/>
          </a:p>
          <a:p>
            <a:endParaRPr lang="en-US" altLang="zh-CN" dirty="0"/>
          </a:p>
          <a:p>
            <a:pPr marL="952393" lvl="1" indent="-342900">
              <a:buFont typeface="Wingdings" panose="05000000000000000000" pitchFamily="2" charset="2"/>
              <a:buChar char="Ø"/>
            </a:pPr>
            <a:r>
              <a:rPr lang="zh-CN" altLang="zh-CN" sz="2000" dirty="0"/>
              <a:t>如何定义店铺的视觉风格</a:t>
            </a:r>
            <a:endParaRPr lang="zh-CN" altLang="en-US" dirty="0"/>
          </a:p>
        </p:txBody>
      </p:sp>
    </p:spTree>
    <p:extLst>
      <p:ext uri="{BB962C8B-B14F-4D97-AF65-F5344CB8AC3E}">
        <p14:creationId xmlns:p14="http://schemas.microsoft.com/office/powerpoint/2010/main" val="2195005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内容占位符 2"/>
          <p:cNvSpPr>
            <a:spLocks noGrp="1"/>
          </p:cNvSpPr>
          <p:nvPr>
            <p:ph idx="1"/>
          </p:nvPr>
        </p:nvSpPr>
        <p:spPr>
          <a:xfrm>
            <a:off x="369123" y="2276475"/>
            <a:ext cx="2333626" cy="3762375"/>
          </a:xfrm>
        </p:spPr>
        <p:txBody>
          <a:bodyPr>
            <a:normAutofit/>
          </a:bodyPr>
          <a:lstStyle/>
          <a:p>
            <a:r>
              <a:rPr lang="zh-CN" altLang="en-US" b="1" dirty="0">
                <a:solidFill>
                  <a:schemeClr val="accent2"/>
                </a:solidFill>
              </a:rPr>
              <a:t>黑色系：</a:t>
            </a:r>
            <a:r>
              <a:rPr lang="zh-CN" altLang="en-US" dirty="0"/>
              <a:t>在网店设计中，黑色具有高贵、稳重、科技的意象，是许多科技商品的用色，如电视、摄影机、音箱大多采用黑色调。</a:t>
            </a:r>
          </a:p>
        </p:txBody>
      </p:sp>
      <p:sp>
        <p:nvSpPr>
          <p:cNvPr id="51" name="矩形 50"/>
          <p:cNvSpPr/>
          <p:nvPr/>
        </p:nvSpPr>
        <p:spPr>
          <a:xfrm>
            <a:off x="7173" y="180022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323" y="2150744"/>
            <a:ext cx="9045605" cy="3764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32485" y="621982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633612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2.2.3  </a:t>
            </a:r>
            <a:r>
              <a:rPr lang="zh-CN" altLang="en-US" dirty="0"/>
              <a:t>店铺商品图片的视觉统一化处理</a:t>
            </a:r>
          </a:p>
        </p:txBody>
      </p:sp>
      <p:sp>
        <p:nvSpPr>
          <p:cNvPr id="49" name="内容占位符 2"/>
          <p:cNvSpPr>
            <a:spLocks noGrp="1"/>
          </p:cNvSpPr>
          <p:nvPr>
            <p:ph idx="1"/>
          </p:nvPr>
        </p:nvSpPr>
        <p:spPr>
          <a:xfrm>
            <a:off x="654873" y="2055494"/>
            <a:ext cx="3507552" cy="3762375"/>
          </a:xfrm>
        </p:spPr>
        <p:txBody>
          <a:bodyPr>
            <a:normAutofit/>
          </a:bodyPr>
          <a:lstStyle/>
          <a:p>
            <a:r>
              <a:rPr lang="zh-CN" altLang="en-US" dirty="0"/>
              <a:t>商品图片风格的统一并不单单指在后期设计过程中将商品图片处理成一致的视觉效果，还包括在拍摄商品时就把握好照片的构图、修饰元素、光影等方面的统一。</a:t>
            </a:r>
          </a:p>
        </p:txBody>
      </p:sp>
      <p:sp>
        <p:nvSpPr>
          <p:cNvPr id="51" name="矩形 50"/>
          <p:cNvSpPr/>
          <p:nvPr/>
        </p:nvSpPr>
        <p:spPr>
          <a:xfrm>
            <a:off x="7173" y="180022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2055494"/>
            <a:ext cx="7042150" cy="451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724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2.2.4  </a:t>
            </a:r>
            <a:r>
              <a:rPr lang="zh-CN" altLang="en-US" dirty="0"/>
              <a:t>任务实训及考核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90" name="表格 89"/>
          <p:cNvGraphicFramePr>
            <a:graphicFrameLocks noGrp="1"/>
          </p:cNvGraphicFramePr>
          <p:nvPr>
            <p:extLst>
              <p:ext uri="{D42A27DB-BD31-4B8C-83A1-F6EECF244321}">
                <p14:modId xmlns:p14="http://schemas.microsoft.com/office/powerpoint/2010/main" val="909257027"/>
              </p:ext>
            </p:extLst>
          </p:nvPr>
        </p:nvGraphicFramePr>
        <p:xfrm>
          <a:off x="1204071" y="2861574"/>
          <a:ext cx="10378329" cy="3647826"/>
        </p:xfrm>
        <a:graphic>
          <a:graphicData uri="http://schemas.openxmlformats.org/drawingml/2006/table">
            <a:tbl>
              <a:tblPr firstRow="1" bandRow="1">
                <a:tableStyleId>{5C22544A-7EE6-4342-B048-85BDC9FD1C3A}</a:tableStyleId>
              </a:tblPr>
              <a:tblGrid>
                <a:gridCol w="834279">
                  <a:extLst>
                    <a:ext uri="{9D8B030D-6E8A-4147-A177-3AD203B41FA5}">
                      <a16:colId xmlns="" xmlns:a16="http://schemas.microsoft.com/office/drawing/2014/main" val="20000"/>
                    </a:ext>
                  </a:extLst>
                </a:gridCol>
                <a:gridCol w="4895850">
                  <a:extLst>
                    <a:ext uri="{9D8B030D-6E8A-4147-A177-3AD203B41FA5}">
                      <a16:colId xmlns="" xmlns:a16="http://schemas.microsoft.com/office/drawing/2014/main" val="20001"/>
                    </a:ext>
                  </a:extLst>
                </a:gridCol>
                <a:gridCol w="4648200">
                  <a:extLst>
                    <a:ext uri="{9D8B030D-6E8A-4147-A177-3AD203B41FA5}">
                      <a16:colId xmlns="" xmlns:a16="http://schemas.microsoft.com/office/drawing/2014/main" val="20002"/>
                    </a:ext>
                  </a:extLst>
                </a:gridCol>
              </a:tblGrid>
              <a:tr h="590149">
                <a:tc>
                  <a:txBody>
                    <a:bodyPr/>
                    <a:lstStyle/>
                    <a:p>
                      <a:pPr algn="ctr">
                        <a:lnSpc>
                          <a:spcPct val="130000"/>
                        </a:lnSpc>
                      </a:pPr>
                      <a:r>
                        <a:rPr lang="zh-CN" altLang="en-US" sz="2000" b="0" dirty="0"/>
                        <a:t>序号</a:t>
                      </a:r>
                    </a:p>
                  </a:txBody>
                  <a:tcPr anchor="ctr"/>
                </a:tc>
                <a:tc>
                  <a:txBody>
                    <a:bodyPr/>
                    <a:lstStyle/>
                    <a:p>
                      <a:pPr algn="ctr">
                        <a:lnSpc>
                          <a:spcPct val="130000"/>
                        </a:lnSpc>
                      </a:pPr>
                      <a:r>
                        <a:rPr lang="zh-CN" altLang="en-US" sz="2000" b="0"/>
                        <a:t>任务描述</a:t>
                      </a:r>
                      <a:endParaRPr lang="zh-CN" altLang="en-US" sz="2000" b="0" dirty="0"/>
                    </a:p>
                  </a:txBody>
                  <a:tcPr anchor="ctr"/>
                </a:tc>
                <a:tc>
                  <a:txBody>
                    <a:bodyPr/>
                    <a:lstStyle/>
                    <a:p>
                      <a:pPr algn="ctr">
                        <a:lnSpc>
                          <a:spcPct val="130000"/>
                        </a:lnSpc>
                      </a:pPr>
                      <a:r>
                        <a:rPr lang="zh-CN" altLang="en-US" sz="2000" b="0"/>
                        <a:t>任务要求</a:t>
                      </a:r>
                      <a:endParaRPr lang="zh-CN" altLang="en-US" sz="2000" b="0" dirty="0"/>
                    </a:p>
                  </a:txBody>
                  <a:tcPr anchor="ctr"/>
                </a:tc>
                <a:extLst>
                  <a:ext uri="{0D108BD9-81ED-4DB2-BD59-A6C34878D82A}">
                    <a16:rowId xmlns="" xmlns:a16="http://schemas.microsoft.com/office/drawing/2014/main" val="10000"/>
                  </a:ext>
                </a:extLst>
              </a:tr>
              <a:tr h="1000277">
                <a:tc>
                  <a:txBody>
                    <a:bodyPr/>
                    <a:lstStyle/>
                    <a:p>
                      <a:pPr algn="l">
                        <a:lnSpc>
                          <a:spcPct val="130000"/>
                        </a:lnSpc>
                      </a:pPr>
                      <a:r>
                        <a:rPr lang="en-US" altLang="zh-CN" sz="2000"/>
                        <a:t>1</a:t>
                      </a:r>
                      <a:endParaRPr lang="zh-CN" altLang="en-US" sz="2000" dirty="0"/>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a:solidFill>
                            <a:schemeClr val="dk1"/>
                          </a:solidFill>
                          <a:latin typeface="+mn-lt"/>
                          <a:ea typeface="+mn-ea"/>
                          <a:cs typeface="+mn-cs"/>
                        </a:rPr>
                        <a:t>制作“小萌女鞋”视觉风格调整计划，</a:t>
                      </a:r>
                    </a:p>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a:solidFill>
                            <a:schemeClr val="dk1"/>
                          </a:solidFill>
                          <a:latin typeface="+mn-lt"/>
                          <a:ea typeface="+mn-ea"/>
                          <a:cs typeface="+mn-cs"/>
                        </a:rPr>
                        <a:t>并设计一款“萌系”风格的专属</a:t>
                      </a:r>
                      <a:r>
                        <a:rPr lang="en-US" altLang="zh-CN" sz="2000" b="0" i="0" u="none" strike="noStrike" kern="1200" baseline="0" dirty="0">
                          <a:solidFill>
                            <a:schemeClr val="dk1"/>
                          </a:solidFill>
                          <a:latin typeface="+mn-lt"/>
                          <a:ea typeface="+mn-ea"/>
                          <a:cs typeface="+mn-cs"/>
                        </a:rPr>
                        <a:t>VI</a:t>
                      </a:r>
                      <a:r>
                        <a:rPr lang="zh-CN" altLang="en-US" sz="2000" b="0" i="0" u="none" strike="noStrike" kern="1200" baseline="0" dirty="0">
                          <a:solidFill>
                            <a:schemeClr val="dk1"/>
                          </a:solidFill>
                          <a:latin typeface="+mn-lt"/>
                          <a:ea typeface="+mn-ea"/>
                          <a:cs typeface="+mn-cs"/>
                        </a:rPr>
                        <a:t>	</a:t>
                      </a:r>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a:solidFill>
                            <a:schemeClr val="dk1"/>
                          </a:solidFill>
                          <a:latin typeface="+mn-lt"/>
                          <a:ea typeface="+mn-ea"/>
                          <a:cs typeface="+mn-cs"/>
                        </a:rPr>
                        <a:t>掌握设计店铺专属</a:t>
                      </a:r>
                      <a:r>
                        <a:rPr lang="en-US" altLang="zh-CN" sz="2000" b="0" i="0" u="none" strike="noStrike" kern="1200" baseline="0" dirty="0">
                          <a:solidFill>
                            <a:schemeClr val="dk1"/>
                          </a:solidFill>
                          <a:latin typeface="+mn-lt"/>
                          <a:ea typeface="+mn-ea"/>
                          <a:cs typeface="+mn-cs"/>
                        </a:rPr>
                        <a:t>VI</a:t>
                      </a:r>
                      <a:r>
                        <a:rPr lang="zh-CN" altLang="en-US" sz="2000" b="0" i="0" u="none" strike="noStrike" kern="1200" baseline="0" dirty="0">
                          <a:solidFill>
                            <a:schemeClr val="dk1"/>
                          </a:solidFill>
                          <a:latin typeface="+mn-lt"/>
                          <a:ea typeface="+mn-ea"/>
                          <a:cs typeface="+mn-cs"/>
                        </a:rPr>
                        <a:t>的方法	</a:t>
                      </a:r>
                    </a:p>
                  </a:txBody>
                  <a:tcPr anchor="ctr"/>
                </a:tc>
                <a:extLst>
                  <a:ext uri="{0D108BD9-81ED-4DB2-BD59-A6C34878D82A}">
                    <a16:rowId xmlns="" xmlns:a16="http://schemas.microsoft.com/office/drawing/2014/main" val="10001"/>
                  </a:ext>
                </a:extLst>
              </a:tr>
              <a:tr h="923925">
                <a:tc>
                  <a:txBody>
                    <a:bodyPr/>
                    <a:lstStyle/>
                    <a:p>
                      <a:pPr algn="l">
                        <a:lnSpc>
                          <a:spcPct val="130000"/>
                        </a:lnSpc>
                      </a:pPr>
                      <a:r>
                        <a:rPr lang="en-US" altLang="zh-CN" sz="2000"/>
                        <a:t>2</a:t>
                      </a:r>
                      <a:endParaRPr lang="zh-CN" altLang="en-US" sz="2000" dirty="0"/>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a:solidFill>
                            <a:schemeClr val="dk1"/>
                          </a:solidFill>
                          <a:latin typeface="+mn-lt"/>
                          <a:ea typeface="+mn-ea"/>
                          <a:cs typeface="+mn-cs"/>
                        </a:rPr>
                        <a:t>为“小萌女鞋”的网上店铺搭配萌系色彩，确定主色与辅助色	</a:t>
                      </a:r>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a:solidFill>
                            <a:schemeClr val="dk1"/>
                          </a:solidFill>
                          <a:latin typeface="+mn-lt"/>
                          <a:ea typeface="+mn-ea"/>
                          <a:cs typeface="+mn-cs"/>
                        </a:rPr>
                        <a:t>掌握店铺颜色搭配的方法，并对视觉布局的相关知识进行了解		</a:t>
                      </a:r>
                    </a:p>
                  </a:txBody>
                  <a:tcPr anchor="ctr"/>
                </a:tc>
                <a:extLst>
                  <a:ext uri="{0D108BD9-81ED-4DB2-BD59-A6C34878D82A}">
                    <a16:rowId xmlns="" xmlns:a16="http://schemas.microsoft.com/office/drawing/2014/main" val="10002"/>
                  </a:ext>
                </a:extLst>
              </a:tr>
              <a:tr h="1133475">
                <a:tc>
                  <a:txBody>
                    <a:bodyPr/>
                    <a:lstStyle/>
                    <a:p>
                      <a:pPr algn="l">
                        <a:lnSpc>
                          <a:spcPct val="130000"/>
                        </a:lnSpc>
                      </a:pPr>
                      <a:r>
                        <a:rPr lang="en-US" altLang="zh-CN" sz="2000" dirty="0"/>
                        <a:t>3</a:t>
                      </a:r>
                      <a:endParaRPr lang="zh-CN" altLang="en-US" sz="2000" dirty="0"/>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a:solidFill>
                            <a:schemeClr val="dk1"/>
                          </a:solidFill>
                          <a:latin typeface="+mn-lt"/>
                          <a:ea typeface="+mn-ea"/>
                          <a:cs typeface="+mn-cs"/>
                        </a:rPr>
                        <a:t>拍摄“小萌女鞋”的商品，并布置同色系的拍摄背景，统一商品图片的整体氛围，再对图片进行后期处理	</a:t>
                      </a:r>
                    </a:p>
                  </a:txBody>
                  <a:tcPr anchor="ctr"/>
                </a:tc>
                <a:tc>
                  <a:txBody>
                    <a:bodyPr/>
                    <a:lstStyle/>
                    <a:p>
                      <a:pPr marL="0" marR="0" indent="0" algn="l" defTabSz="914240" rtl="0" eaLnBrk="1" fontAlgn="auto" latinLnBrk="0" hangingPunct="1">
                        <a:lnSpc>
                          <a:spcPct val="100000"/>
                        </a:lnSpc>
                        <a:spcBef>
                          <a:spcPts val="0"/>
                        </a:spcBef>
                        <a:spcAft>
                          <a:spcPts val="0"/>
                        </a:spcAft>
                        <a:buClrTx/>
                        <a:buSzTx/>
                        <a:buFontTx/>
                        <a:buNone/>
                        <a:tabLst/>
                        <a:defRPr/>
                      </a:pPr>
                      <a:r>
                        <a:rPr lang="zh-CN" altLang="en-US" sz="2000" b="0" i="0" u="none" strike="noStrike" kern="1200" baseline="0" dirty="0">
                          <a:solidFill>
                            <a:schemeClr val="dk1"/>
                          </a:solidFill>
                          <a:latin typeface="+mn-lt"/>
                          <a:ea typeface="+mn-ea"/>
                          <a:cs typeface="+mn-cs"/>
                        </a:rPr>
                        <a:t>掌握商品图片视觉统一化的基本要求	</a:t>
                      </a: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04845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2.2.4  </a:t>
            </a:r>
            <a:r>
              <a:rPr lang="zh-CN" altLang="en-US" dirty="0"/>
              <a:t>任务实训及考核</a:t>
            </a:r>
          </a:p>
        </p:txBody>
      </p:sp>
      <p:grpSp>
        <p:nvGrpSpPr>
          <p:cNvPr id="35" name="组合 34"/>
          <p:cNvGrpSpPr/>
          <p:nvPr/>
        </p:nvGrpSpPr>
        <p:grpSpPr>
          <a:xfrm>
            <a:off x="5705247" y="1816067"/>
            <a:ext cx="555626" cy="555626"/>
            <a:chOff x="1539875" y="3062288"/>
            <a:chExt cx="811213" cy="811213"/>
          </a:xfrm>
          <a:solidFill>
            <a:srgbClr val="E5450F"/>
          </a:solidFill>
        </p:grpSpPr>
        <p:sp>
          <p:nvSpPr>
            <p:cNvPr id="36"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7"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8"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39"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40"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41" name="组合 40"/>
          <p:cNvGrpSpPr/>
          <p:nvPr/>
        </p:nvGrpSpPr>
        <p:grpSpPr>
          <a:xfrm>
            <a:off x="8587316" y="1749671"/>
            <a:ext cx="678211" cy="672746"/>
            <a:chOff x="1977747" y="1270594"/>
            <a:chExt cx="899446" cy="892198"/>
          </a:xfrm>
        </p:grpSpPr>
        <p:sp>
          <p:nvSpPr>
            <p:cNvPr id="42"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4165643" y="1521784"/>
            <a:ext cx="787586" cy="781239"/>
            <a:chOff x="925975" y="1270594"/>
            <a:chExt cx="899446" cy="892198"/>
          </a:xfrm>
        </p:grpSpPr>
        <p:sp>
          <p:nvSpPr>
            <p:cNvPr id="50"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5" name="组合 54"/>
          <p:cNvGrpSpPr/>
          <p:nvPr/>
        </p:nvGrpSpPr>
        <p:grpSpPr>
          <a:xfrm>
            <a:off x="10139338" y="1409883"/>
            <a:ext cx="692718" cy="687136"/>
            <a:chOff x="6195714" y="1270594"/>
            <a:chExt cx="899446" cy="892198"/>
          </a:xfrm>
        </p:grpSpPr>
        <p:sp>
          <p:nvSpPr>
            <p:cNvPr id="56"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784049" y="1950841"/>
            <a:ext cx="639849" cy="634693"/>
            <a:chOff x="3033145" y="1270594"/>
            <a:chExt cx="899446" cy="892198"/>
          </a:xfrm>
        </p:grpSpPr>
        <p:sp>
          <p:nvSpPr>
            <p:cNvPr id="62"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p:nvPr/>
        </p:nvGrpSpPr>
        <p:grpSpPr>
          <a:xfrm>
            <a:off x="6697805" y="1766704"/>
            <a:ext cx="686708" cy="683953"/>
            <a:chOff x="4084917" y="2315118"/>
            <a:chExt cx="903073" cy="899451"/>
          </a:xfrm>
        </p:grpSpPr>
        <p:sp>
          <p:nvSpPr>
            <p:cNvPr id="74"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p:nvPr/>
        </p:nvGrpSpPr>
        <p:grpSpPr>
          <a:xfrm>
            <a:off x="2508374" y="1896659"/>
            <a:ext cx="634690" cy="634694"/>
            <a:chOff x="3033145" y="2315118"/>
            <a:chExt cx="899446" cy="899451"/>
          </a:xfrm>
        </p:grpSpPr>
        <p:sp>
          <p:nvSpPr>
            <p:cNvPr id="80"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1" name="任意多边形 9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任意多边形 9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aphicFrame>
        <p:nvGraphicFramePr>
          <p:cNvPr id="89" name="表格 88"/>
          <p:cNvGraphicFramePr>
            <a:graphicFrameLocks noGrp="1"/>
          </p:cNvGraphicFramePr>
          <p:nvPr>
            <p:extLst>
              <p:ext uri="{D42A27DB-BD31-4B8C-83A1-F6EECF244321}">
                <p14:modId xmlns:p14="http://schemas.microsoft.com/office/powerpoint/2010/main" val="2711768816"/>
              </p:ext>
            </p:extLst>
          </p:nvPr>
        </p:nvGraphicFramePr>
        <p:xfrm>
          <a:off x="1182117" y="3179695"/>
          <a:ext cx="9942300" cy="2265057"/>
        </p:xfrm>
        <a:graphic>
          <a:graphicData uri="http://schemas.openxmlformats.org/drawingml/2006/table">
            <a:tbl>
              <a:tblPr firstRow="1" bandRow="1">
                <a:tableStyleId>{5C22544A-7EE6-4342-B048-85BDC9FD1C3A}</a:tableStyleId>
              </a:tblPr>
              <a:tblGrid>
                <a:gridCol w="1063372">
                  <a:extLst>
                    <a:ext uri="{9D8B030D-6E8A-4147-A177-3AD203B41FA5}">
                      <a16:colId xmlns="" xmlns:a16="http://schemas.microsoft.com/office/drawing/2014/main" val="20000"/>
                    </a:ext>
                  </a:extLst>
                </a:gridCol>
                <a:gridCol w="4888736">
                  <a:extLst>
                    <a:ext uri="{9D8B030D-6E8A-4147-A177-3AD203B41FA5}">
                      <a16:colId xmlns="" xmlns:a16="http://schemas.microsoft.com/office/drawing/2014/main" val="20001"/>
                    </a:ext>
                  </a:extLst>
                </a:gridCol>
                <a:gridCol w="2183395">
                  <a:extLst>
                    <a:ext uri="{9D8B030D-6E8A-4147-A177-3AD203B41FA5}">
                      <a16:colId xmlns="" xmlns:a16="http://schemas.microsoft.com/office/drawing/2014/main" val="20002"/>
                    </a:ext>
                  </a:extLst>
                </a:gridCol>
                <a:gridCol w="1806797">
                  <a:extLst>
                    <a:ext uri="{9D8B030D-6E8A-4147-A177-3AD203B41FA5}">
                      <a16:colId xmlns="" xmlns:a16="http://schemas.microsoft.com/office/drawing/2014/main" val="20003"/>
                    </a:ext>
                  </a:extLst>
                </a:gridCol>
              </a:tblGrid>
              <a:tr h="698037">
                <a:tc>
                  <a:txBody>
                    <a:bodyPr/>
                    <a:lstStyle/>
                    <a:p>
                      <a:pPr algn="ctr">
                        <a:lnSpc>
                          <a:spcPct val="130000"/>
                        </a:lnSpc>
                      </a:pPr>
                      <a:r>
                        <a:rPr lang="zh-CN" altLang="en-US" sz="2000" b="0" dirty="0"/>
                        <a:t>序号</a:t>
                      </a:r>
                    </a:p>
                  </a:txBody>
                  <a:tcPr anchor="ctr">
                    <a:solidFill>
                      <a:srgbClr val="912D09"/>
                    </a:solidFill>
                  </a:tcPr>
                </a:tc>
                <a:tc>
                  <a:txBody>
                    <a:bodyPr/>
                    <a:lstStyle/>
                    <a:p>
                      <a:pPr algn="ctr">
                        <a:lnSpc>
                          <a:spcPct val="130000"/>
                        </a:lnSpc>
                      </a:pPr>
                      <a:r>
                        <a:rPr lang="zh-CN" altLang="en-US" sz="2000" b="0" dirty="0"/>
                        <a:t>任务描述</a:t>
                      </a:r>
                    </a:p>
                  </a:txBody>
                  <a:tcPr anchor="ctr">
                    <a:solidFill>
                      <a:srgbClr val="912D09"/>
                    </a:solidFill>
                  </a:tcPr>
                </a:tc>
                <a:tc>
                  <a:txBody>
                    <a:bodyPr/>
                    <a:lstStyle/>
                    <a:p>
                      <a:pPr algn="ctr">
                        <a:lnSpc>
                          <a:spcPct val="130000"/>
                        </a:lnSpc>
                      </a:pPr>
                      <a:r>
                        <a:rPr lang="zh-CN" altLang="en-US" sz="2000" b="0" dirty="0"/>
                        <a:t>分值（</a:t>
                      </a:r>
                      <a:r>
                        <a:rPr lang="en-US" altLang="zh-CN" sz="2000" b="0" dirty="0"/>
                        <a:t>100</a:t>
                      </a:r>
                      <a:r>
                        <a:rPr lang="zh-CN" altLang="en-US" sz="2000" b="0" dirty="0"/>
                        <a:t>分）</a:t>
                      </a:r>
                    </a:p>
                  </a:txBody>
                  <a:tcPr anchor="ctr">
                    <a:solidFill>
                      <a:srgbClr val="912D09"/>
                    </a:solidFill>
                  </a:tcPr>
                </a:tc>
                <a:tc>
                  <a:txBody>
                    <a:bodyPr/>
                    <a:lstStyle/>
                    <a:p>
                      <a:pPr algn="ctr">
                        <a:lnSpc>
                          <a:spcPct val="130000"/>
                        </a:lnSpc>
                      </a:pPr>
                      <a:r>
                        <a:rPr lang="zh-CN" altLang="en-US" sz="2000" b="0" dirty="0"/>
                        <a:t>说明</a:t>
                      </a:r>
                    </a:p>
                  </a:txBody>
                  <a:tcPr anchor="ctr">
                    <a:solidFill>
                      <a:srgbClr val="912D09"/>
                    </a:solidFill>
                  </a:tcPr>
                </a:tc>
                <a:extLst>
                  <a:ext uri="{0D108BD9-81ED-4DB2-BD59-A6C34878D82A}">
                    <a16:rowId xmlns="" xmlns:a16="http://schemas.microsoft.com/office/drawing/2014/main" val="10000"/>
                  </a:ext>
                </a:extLst>
              </a:tr>
              <a:tr h="591660">
                <a:tc>
                  <a:txBody>
                    <a:bodyPr/>
                    <a:lstStyle/>
                    <a:p>
                      <a:pPr algn="l">
                        <a:lnSpc>
                          <a:spcPct val="130000"/>
                        </a:lnSpc>
                      </a:pPr>
                      <a:r>
                        <a:rPr lang="en-US" altLang="zh-CN" sz="2000" dirty="0">
                          <a:latin typeface="+mj-lt"/>
                        </a:rPr>
                        <a:t>1</a:t>
                      </a:r>
                      <a:endParaRPr lang="zh-CN" altLang="en-US" sz="2000" dirty="0">
                        <a:latin typeface="+mj-lt"/>
                      </a:endParaRPr>
                    </a:p>
                  </a:txBody>
                  <a:tcPr anchor="ctr">
                    <a:solidFill>
                      <a:schemeClr val="accent2">
                        <a:lumMod val="20000"/>
                        <a:lumOff val="80000"/>
                      </a:schemeClr>
                    </a:solidFill>
                  </a:tcPr>
                </a:tc>
                <a:tc>
                  <a:txBody>
                    <a:bodyPr/>
                    <a:lstStyle/>
                    <a:p>
                      <a:r>
                        <a:rPr lang="zh-CN" altLang="en-US" sz="2000" b="0" i="0" u="none" strike="noStrike" kern="1200" baseline="0" dirty="0">
                          <a:solidFill>
                            <a:schemeClr val="dk1"/>
                          </a:solidFill>
                          <a:latin typeface="+mn-lt"/>
                          <a:ea typeface="+mn-ea"/>
                          <a:cs typeface="+mn-cs"/>
                        </a:rPr>
                        <a:t>简述如何设计店铺专属</a:t>
                      </a:r>
                      <a:r>
                        <a:rPr lang="en-US" altLang="zh-CN" sz="2000" b="0" i="0" u="none" strike="noStrike" kern="1200" baseline="0" dirty="0">
                          <a:solidFill>
                            <a:schemeClr val="dk1"/>
                          </a:solidFill>
                          <a:latin typeface="+mn-lt"/>
                          <a:ea typeface="+mn-ea"/>
                          <a:cs typeface="+mn-cs"/>
                        </a:rPr>
                        <a:t>VI</a:t>
                      </a:r>
                      <a:r>
                        <a:rPr lang="zh-CN" altLang="en-US" sz="2000" b="0" i="0" u="none" strike="noStrike" kern="1200" baseline="0" dirty="0">
                          <a:solidFill>
                            <a:schemeClr val="dk1"/>
                          </a:solidFill>
                          <a:latin typeface="+mn-lt"/>
                          <a:ea typeface="+mn-ea"/>
                          <a:cs typeface="+mn-cs"/>
                        </a:rPr>
                        <a:t>	</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extLst>
                  <a:ext uri="{0D108BD9-81ED-4DB2-BD59-A6C34878D82A}">
                    <a16:rowId xmlns="" xmlns:a16="http://schemas.microsoft.com/office/drawing/2014/main" val="10001"/>
                  </a:ext>
                </a:extLst>
              </a:tr>
              <a:tr h="384304">
                <a:tc>
                  <a:txBody>
                    <a:bodyPr/>
                    <a:lstStyle/>
                    <a:p>
                      <a:pPr algn="l">
                        <a:lnSpc>
                          <a:spcPct val="130000"/>
                        </a:lnSpc>
                      </a:pPr>
                      <a:r>
                        <a:rPr lang="en-US" altLang="zh-CN" sz="2000" dirty="0">
                          <a:latin typeface="+mj-lt"/>
                        </a:rPr>
                        <a:t>2</a:t>
                      </a:r>
                      <a:endParaRPr lang="zh-CN" altLang="en-US" sz="2000" dirty="0">
                        <a:latin typeface="+mj-lt"/>
                      </a:endParaRPr>
                    </a:p>
                  </a:txBody>
                  <a:tcPr anchor="ctr">
                    <a:solidFill>
                      <a:srgbClr val="FEECE6"/>
                    </a:solidFill>
                  </a:tcPr>
                </a:tc>
                <a:tc>
                  <a:txBody>
                    <a:bodyPr/>
                    <a:lstStyle/>
                    <a:p>
                      <a:r>
                        <a:rPr lang="zh-CN" altLang="en-US" sz="2000" b="0" i="0" u="none" strike="noStrike" kern="1200" baseline="0" dirty="0">
                          <a:solidFill>
                            <a:schemeClr val="dk1"/>
                          </a:solidFill>
                          <a:latin typeface="+mn-lt"/>
                          <a:ea typeface="+mn-ea"/>
                          <a:cs typeface="+mn-cs"/>
                        </a:rPr>
                        <a:t>列举店铺色彩与风格的搭配方法	</a:t>
                      </a:r>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tc>
                  <a:txBody>
                    <a:bodyPr/>
                    <a:lstStyle/>
                    <a:p>
                      <a:pPr algn="l">
                        <a:lnSpc>
                          <a:spcPct val="130000"/>
                        </a:lnSpc>
                      </a:pPr>
                      <a:endParaRPr lang="zh-CN" altLang="en-US" sz="2000" dirty="0"/>
                    </a:p>
                  </a:txBody>
                  <a:tcPr anchor="ctr">
                    <a:solidFill>
                      <a:srgbClr val="FEECE6"/>
                    </a:solidFill>
                  </a:tcPr>
                </a:tc>
                <a:extLst>
                  <a:ext uri="{0D108BD9-81ED-4DB2-BD59-A6C34878D82A}">
                    <a16:rowId xmlns="" xmlns:a16="http://schemas.microsoft.com/office/drawing/2014/main" val="10002"/>
                  </a:ext>
                </a:extLst>
              </a:tr>
              <a:tr h="384304">
                <a:tc>
                  <a:txBody>
                    <a:bodyPr/>
                    <a:lstStyle/>
                    <a:p>
                      <a:pPr algn="l">
                        <a:lnSpc>
                          <a:spcPct val="130000"/>
                        </a:lnSpc>
                      </a:pPr>
                      <a:r>
                        <a:rPr lang="en-US" altLang="zh-CN" sz="2000" dirty="0">
                          <a:latin typeface="+mj-lt"/>
                        </a:rPr>
                        <a:t>3</a:t>
                      </a:r>
                      <a:endParaRPr lang="zh-CN" altLang="en-US" sz="2000" dirty="0">
                        <a:latin typeface="+mj-lt"/>
                      </a:endParaRPr>
                    </a:p>
                  </a:txBody>
                  <a:tcPr anchor="ctr">
                    <a:solidFill>
                      <a:schemeClr val="accent2">
                        <a:lumMod val="20000"/>
                        <a:lumOff val="80000"/>
                      </a:schemeClr>
                    </a:solidFill>
                  </a:tcPr>
                </a:tc>
                <a:tc>
                  <a:txBody>
                    <a:bodyPr/>
                    <a:lstStyle/>
                    <a:p>
                      <a:r>
                        <a:rPr lang="zh-CN" altLang="en-US" sz="2000" b="0" i="0" u="none" strike="noStrike" kern="1200" baseline="0" dirty="0">
                          <a:solidFill>
                            <a:schemeClr val="dk1"/>
                          </a:solidFill>
                          <a:latin typeface="+mn-lt"/>
                          <a:ea typeface="+mn-ea"/>
                          <a:cs typeface="+mn-cs"/>
                        </a:rPr>
                        <a:t>简述商品图片视觉统一化处理的方法	</a:t>
                      </a:r>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tc>
                  <a:txBody>
                    <a:bodyPr/>
                    <a:lstStyle/>
                    <a:p>
                      <a:pPr algn="l">
                        <a:lnSpc>
                          <a:spcPct val="130000"/>
                        </a:lnSpc>
                      </a:pPr>
                      <a:endParaRPr lang="zh-CN" altLang="en-US" sz="2000" dirty="0"/>
                    </a:p>
                  </a:txBody>
                  <a:tcPr anchor="ctr">
                    <a:solidFill>
                      <a:schemeClr val="accent2">
                        <a:lumMod val="20000"/>
                        <a:lumOff val="8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58872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1E5C7D9A-FD6C-410F-AED4-5A2774C21D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 y="598573"/>
            <a:ext cx="5758113" cy="5758418"/>
          </a:xfrm>
          <a:prstGeom prst="rect">
            <a:avLst/>
          </a:prstGeom>
          <a:solidFill>
            <a:srgbClr val="E5450F"/>
          </a:solidFill>
        </p:spPr>
      </p:pic>
      <p:sp>
        <p:nvSpPr>
          <p:cNvPr id="8" name="TextBox 5">
            <a:extLst>
              <a:ext uri="{FF2B5EF4-FFF2-40B4-BE49-F238E27FC236}">
                <a16:creationId xmlns="" xmlns:a16="http://schemas.microsoft.com/office/drawing/2014/main" id="{19F3AA45-06B0-4652-BCE8-5E0076A15ED9}"/>
              </a:ext>
            </a:extLst>
          </p:cNvPr>
          <p:cNvSpPr txBox="1"/>
          <p:nvPr/>
        </p:nvSpPr>
        <p:spPr>
          <a:xfrm>
            <a:off x="5698659" y="2519558"/>
            <a:ext cx="5866754" cy="903603"/>
          </a:xfrm>
          <a:prstGeom prst="rect">
            <a:avLst/>
          </a:prstGeom>
          <a:noFill/>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nSpc>
                <a:spcPct val="120000"/>
              </a:lnSpc>
            </a:pPr>
            <a:r>
              <a:rPr lang="zh-CN" altLang="en-US" sz="4800" b="1" dirty="0">
                <a:solidFill>
                  <a:schemeClr val="accent1"/>
                </a:solidFill>
                <a:latin typeface="微软雅黑" panose="020B0503020204020204" pitchFamily="34" charset="-122"/>
                <a:ea typeface="微软雅黑" panose="020B0503020204020204" pitchFamily="34" charset="-122"/>
                <a:cs typeface="Clear Sans Light" pitchFamily="34" charset="0"/>
              </a:rPr>
              <a:t>祝：学有所成！</a:t>
            </a:r>
            <a:endParaRPr lang="id-ID" altLang="zh-CN" sz="48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sp>
        <p:nvSpPr>
          <p:cNvPr id="9" name="TextBox 6">
            <a:extLst>
              <a:ext uri="{FF2B5EF4-FFF2-40B4-BE49-F238E27FC236}">
                <a16:creationId xmlns="" xmlns:a16="http://schemas.microsoft.com/office/drawing/2014/main" id="{24E58954-E77E-4840-B190-515D356F60C1}"/>
              </a:ext>
            </a:extLst>
          </p:cNvPr>
          <p:cNvSpPr txBox="1">
            <a:spLocks noChangeArrowheads="1"/>
          </p:cNvSpPr>
          <p:nvPr/>
        </p:nvSpPr>
        <p:spPr bwMode="auto">
          <a:xfrm>
            <a:off x="5776971" y="3620998"/>
            <a:ext cx="5710129" cy="430865"/>
          </a:xfrm>
          <a:prstGeom prst="rect">
            <a:avLst/>
          </a:prstGeom>
          <a:noFill/>
          <a:ln w="9525">
            <a:noFill/>
            <a:miter lim="800000"/>
            <a:headEnd/>
            <a:tailEnd/>
          </a:ln>
        </p:spPr>
        <p:txBody>
          <a:bodyPr wrap="square" lIns="121899" tIns="60949" rIns="121899" bIns="60949">
            <a:spAutoFit/>
          </a:bodyPr>
          <a:lstStyle>
            <a:lvl1pPr>
              <a:defRPr sz="1400">
                <a:solidFill>
                  <a:schemeClr val="tx1"/>
                </a:solidFill>
                <a:latin typeface="微软雅黑" pitchFamily="34" charset="-122"/>
                <a:ea typeface="微软雅黑" pitchFamily="34" charset="-122"/>
              </a:defRPr>
            </a:lvl1pPr>
            <a:lvl2pPr marL="742950" indent="-285750">
              <a:defRPr sz="1400">
                <a:solidFill>
                  <a:schemeClr val="tx1"/>
                </a:solidFill>
                <a:latin typeface="微软雅黑" pitchFamily="34" charset="-122"/>
                <a:ea typeface="微软雅黑" pitchFamily="34" charset="-122"/>
              </a:defRPr>
            </a:lvl2pPr>
            <a:lvl3pPr marL="1143000" indent="-228600">
              <a:defRPr sz="1400">
                <a:solidFill>
                  <a:schemeClr val="tx1"/>
                </a:solidFill>
                <a:latin typeface="微软雅黑" pitchFamily="34" charset="-122"/>
                <a:ea typeface="微软雅黑" pitchFamily="34" charset="-122"/>
              </a:defRPr>
            </a:lvl3pPr>
            <a:lvl4pPr marL="1600200" indent="-228600">
              <a:defRPr sz="1400">
                <a:solidFill>
                  <a:schemeClr val="tx1"/>
                </a:solidFill>
                <a:latin typeface="微软雅黑" pitchFamily="34" charset="-122"/>
                <a:ea typeface="微软雅黑" pitchFamily="34" charset="-122"/>
              </a:defRPr>
            </a:lvl4pPr>
            <a:lvl5pPr marL="2057400" indent="-228600">
              <a:defRPr sz="1400">
                <a:solidFill>
                  <a:schemeClr val="tx1"/>
                </a:solidFill>
                <a:latin typeface="微软雅黑" pitchFamily="34" charset="-122"/>
                <a:ea typeface="微软雅黑" pitchFamily="34" charset="-122"/>
              </a:defRPr>
            </a:lvl5pPr>
            <a:lvl6pPr marL="25146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6pPr>
            <a:lvl7pPr marL="29718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7pPr>
            <a:lvl8pPr marL="34290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8pPr>
            <a:lvl9pPr marL="3886200" indent="-228600" algn="ctr" eaLnBrk="0" fontAlgn="ctr" hangingPunct="0">
              <a:spcBef>
                <a:spcPct val="0"/>
              </a:spcBef>
              <a:spcAft>
                <a:spcPct val="0"/>
              </a:spcAft>
              <a:buClr>
                <a:srgbClr val="FF0000"/>
              </a:buClr>
              <a:buSzPct val="70000"/>
              <a:buFont typeface="Arial" charset="0"/>
              <a:defRPr sz="1400">
                <a:solidFill>
                  <a:schemeClr val="tx1"/>
                </a:solidFill>
                <a:latin typeface="微软雅黑" pitchFamily="34" charset="-122"/>
                <a:ea typeface="微软雅黑" pitchFamily="34" charset="-122"/>
              </a:defRPr>
            </a:lvl9pPr>
          </a:lstStyle>
          <a:p>
            <a:pPr fontAlgn="base"/>
            <a:r>
              <a:rPr lang="zh-CN" altLang="en-US" sz="2000" dirty="0">
                <a:solidFill>
                  <a:schemeClr val="accent1"/>
                </a:solidFill>
                <a:latin typeface="Verdana" pitchFamily="34" charset="0"/>
              </a:rPr>
              <a:t>视觉营销从入门到精通（微课版）</a:t>
            </a:r>
          </a:p>
        </p:txBody>
      </p:sp>
      <p:sp>
        <p:nvSpPr>
          <p:cNvPr id="10" name="矩形 9">
            <a:extLst>
              <a:ext uri="{FF2B5EF4-FFF2-40B4-BE49-F238E27FC236}">
                <a16:creationId xmlns="" xmlns:a16="http://schemas.microsoft.com/office/drawing/2014/main" id="{117997EC-20B3-482C-9A6E-9B5319EB6219}"/>
              </a:ext>
            </a:extLst>
          </p:cNvPr>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
        <p:nvSpPr>
          <p:cNvPr id="11" name="矩形 10">
            <a:extLst>
              <a:ext uri="{FF2B5EF4-FFF2-40B4-BE49-F238E27FC236}">
                <a16:creationId xmlns="" xmlns:a16="http://schemas.microsoft.com/office/drawing/2014/main" id="{DA3A4F36-5E4E-4517-9AFD-9F7915653BEF}"/>
              </a:ext>
            </a:extLst>
          </p:cNvPr>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grpSp>
        <p:nvGrpSpPr>
          <p:cNvPr id="2" name="组合 1"/>
          <p:cNvGrpSpPr/>
          <p:nvPr/>
        </p:nvGrpSpPr>
        <p:grpSpPr>
          <a:xfrm>
            <a:off x="5903270" y="4289682"/>
            <a:ext cx="4635189" cy="520484"/>
            <a:chOff x="5903270" y="4289682"/>
            <a:chExt cx="4635189" cy="520484"/>
          </a:xfrm>
        </p:grpSpPr>
        <p:sp>
          <p:nvSpPr>
            <p:cNvPr id="7" name="TextBox 4">
              <a:extLst>
                <a:ext uri="{FF2B5EF4-FFF2-40B4-BE49-F238E27FC236}">
                  <a16:creationId xmlns="" xmlns:a16="http://schemas.microsoft.com/office/drawing/2014/main" id="{5BFEA857-588B-43DA-A19C-D12447C6DB12}"/>
                </a:ext>
              </a:extLst>
            </p:cNvPr>
            <p:cNvSpPr txBox="1"/>
            <p:nvPr/>
          </p:nvSpPr>
          <p:spPr>
            <a:xfrm>
              <a:off x="5903270" y="4289682"/>
              <a:ext cx="4635189" cy="520484"/>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l" eaLnBrk="1" hangingPunct="1">
                <a:lnSpc>
                  <a:spcPct val="150000"/>
                </a:lnSpc>
              </a:pPr>
              <a:endParaRPr lang="id-ID" altLang="zh-CN" sz="1300"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208" y="4379388"/>
              <a:ext cx="1638608" cy="341072"/>
            </a:xfrm>
            <a:prstGeom prst="rect">
              <a:avLst/>
            </a:prstGeom>
          </p:spPr>
        </p:pic>
      </p:grpSp>
    </p:spTree>
    <p:extLst>
      <p:ext uri="{BB962C8B-B14F-4D97-AF65-F5344CB8AC3E}">
        <p14:creationId xmlns:p14="http://schemas.microsoft.com/office/powerpoint/2010/main" val="214688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52"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childTnLst>
                          </p:cTn>
                        </p:par>
                        <p:par>
                          <p:cTn id="30" fill="hold">
                            <p:stCondLst>
                              <p:cond delay="325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106680" y="1620222"/>
            <a:ext cx="12725400" cy="51824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任意多边形 11"/>
          <p:cNvSpPr/>
          <p:nvPr/>
        </p:nvSpPr>
        <p:spPr>
          <a:xfrm flipH="1">
            <a:off x="-384493" y="1520624"/>
            <a:ext cx="12725400" cy="1125986"/>
          </a:xfrm>
          <a:custGeom>
            <a:avLst/>
            <a:gdLst>
              <a:gd name="connsiteX0" fmla="*/ 0 w 12725400"/>
              <a:gd name="connsiteY0" fmla="*/ 518246 h 518246"/>
              <a:gd name="connsiteX1" fmla="*/ 1356360 w 12725400"/>
              <a:gd name="connsiteY1" fmla="*/ 106766 h 518246"/>
              <a:gd name="connsiteX2" fmla="*/ 2971800 w 12725400"/>
              <a:gd name="connsiteY2" fmla="*/ 259166 h 518246"/>
              <a:gd name="connsiteX3" fmla="*/ 4663440 w 12725400"/>
              <a:gd name="connsiteY3" fmla="*/ 86 h 518246"/>
              <a:gd name="connsiteX4" fmla="*/ 6492240 w 12725400"/>
              <a:gd name="connsiteY4" fmla="*/ 228686 h 518246"/>
              <a:gd name="connsiteX5" fmla="*/ 8915400 w 12725400"/>
              <a:gd name="connsiteY5" fmla="*/ 76286 h 518246"/>
              <a:gd name="connsiteX6" fmla="*/ 10637520 w 12725400"/>
              <a:gd name="connsiteY6" fmla="*/ 320126 h 518246"/>
              <a:gd name="connsiteX7" fmla="*/ 12725400 w 12725400"/>
              <a:gd name="connsiteY7" fmla="*/ 61046 h 518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00" h="518246">
                <a:moveTo>
                  <a:pt x="0" y="518246"/>
                </a:moveTo>
                <a:cubicBezTo>
                  <a:pt x="430530" y="334096"/>
                  <a:pt x="861060" y="149946"/>
                  <a:pt x="1356360" y="106766"/>
                </a:cubicBezTo>
                <a:cubicBezTo>
                  <a:pt x="1851660" y="63586"/>
                  <a:pt x="2420620" y="276946"/>
                  <a:pt x="2971800" y="259166"/>
                </a:cubicBezTo>
                <a:cubicBezTo>
                  <a:pt x="3522980" y="241386"/>
                  <a:pt x="4076700" y="5166"/>
                  <a:pt x="4663440" y="86"/>
                </a:cubicBezTo>
                <a:cubicBezTo>
                  <a:pt x="5250180" y="-4994"/>
                  <a:pt x="5783580" y="215986"/>
                  <a:pt x="6492240" y="228686"/>
                </a:cubicBezTo>
                <a:cubicBezTo>
                  <a:pt x="7200900" y="241386"/>
                  <a:pt x="8224520" y="61046"/>
                  <a:pt x="8915400" y="76286"/>
                </a:cubicBezTo>
                <a:cubicBezTo>
                  <a:pt x="9606280" y="91526"/>
                  <a:pt x="10002520" y="322666"/>
                  <a:pt x="10637520" y="320126"/>
                </a:cubicBezTo>
                <a:cubicBezTo>
                  <a:pt x="11272520" y="317586"/>
                  <a:pt x="11998960" y="189316"/>
                  <a:pt x="12725400" y="61046"/>
                </a:cubicBezTo>
              </a:path>
            </a:pathLst>
          </a:cu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5978207" y="1652291"/>
            <a:ext cx="555626" cy="555626"/>
            <a:chOff x="1539875" y="3062288"/>
            <a:chExt cx="811213" cy="811213"/>
          </a:xfrm>
          <a:solidFill>
            <a:srgbClr val="E5450F"/>
          </a:solidFill>
        </p:grpSpPr>
        <p:sp>
          <p:nvSpPr>
            <p:cNvPr id="18" name="Freeform 47"/>
            <p:cNvSpPr>
              <a:spLocks noEditPoints="1"/>
            </p:cNvSpPr>
            <p:nvPr/>
          </p:nvSpPr>
          <p:spPr bwMode="auto">
            <a:xfrm>
              <a:off x="1795463" y="3062288"/>
              <a:ext cx="300038" cy="811213"/>
            </a:xfrm>
            <a:custGeom>
              <a:avLst/>
              <a:gdLst>
                <a:gd name="T0" fmla="*/ 40 w 80"/>
                <a:gd name="T1" fmla="*/ 199 h 216"/>
                <a:gd name="T2" fmla="*/ 10 w 80"/>
                <a:gd name="T3" fmla="*/ 180 h 216"/>
                <a:gd name="T4" fmla="*/ 70 w 80"/>
                <a:gd name="T5" fmla="*/ 180 h 216"/>
                <a:gd name="T6" fmla="*/ 77 w 80"/>
                <a:gd name="T7" fmla="*/ 145 h 216"/>
                <a:gd name="T8" fmla="*/ 65 w 80"/>
                <a:gd name="T9" fmla="*/ 168 h 216"/>
                <a:gd name="T10" fmla="*/ 77 w 80"/>
                <a:gd name="T11" fmla="*/ 145 h 216"/>
                <a:gd name="T12" fmla="*/ 8 w 80"/>
                <a:gd name="T13" fmla="*/ 172 h 216"/>
                <a:gd name="T14" fmla="*/ 10 w 80"/>
                <a:gd name="T15" fmla="*/ 146 h 216"/>
                <a:gd name="T16" fmla="*/ 79 w 80"/>
                <a:gd name="T17" fmla="*/ 124 h 216"/>
                <a:gd name="T18" fmla="*/ 71 w 80"/>
                <a:gd name="T19" fmla="*/ 139 h 216"/>
                <a:gd name="T20" fmla="*/ 79 w 80"/>
                <a:gd name="T21" fmla="*/ 124 h 216"/>
                <a:gd name="T22" fmla="*/ 2 w 80"/>
                <a:gd name="T23" fmla="*/ 138 h 216"/>
                <a:gd name="T24" fmla="*/ 8 w 80"/>
                <a:gd name="T25" fmla="*/ 132 h 216"/>
                <a:gd name="T26" fmla="*/ 7 w 80"/>
                <a:gd name="T27" fmla="*/ 94 h 216"/>
                <a:gd name="T28" fmla="*/ 0 w 80"/>
                <a:gd name="T29" fmla="*/ 108 h 216"/>
                <a:gd name="T30" fmla="*/ 7 w 80"/>
                <a:gd name="T31" fmla="*/ 122 h 216"/>
                <a:gd name="T32" fmla="*/ 7 w 80"/>
                <a:gd name="T33" fmla="*/ 94 h 216"/>
                <a:gd name="T34" fmla="*/ 73 w 80"/>
                <a:gd name="T35" fmla="*/ 108 h 216"/>
                <a:gd name="T36" fmla="*/ 80 w 80"/>
                <a:gd name="T37" fmla="*/ 114 h 216"/>
                <a:gd name="T38" fmla="*/ 80 w 80"/>
                <a:gd name="T39" fmla="*/ 102 h 216"/>
                <a:gd name="T40" fmla="*/ 71 w 80"/>
                <a:gd name="T41" fmla="*/ 77 h 216"/>
                <a:gd name="T42" fmla="*/ 79 w 80"/>
                <a:gd name="T43" fmla="*/ 92 h 216"/>
                <a:gd name="T44" fmla="*/ 71 w 80"/>
                <a:gd name="T45" fmla="*/ 77 h 216"/>
                <a:gd name="T46" fmla="*/ 2 w 80"/>
                <a:gd name="T47" fmla="*/ 78 h 216"/>
                <a:gd name="T48" fmla="*/ 8 w 80"/>
                <a:gd name="T49" fmla="*/ 84 h 216"/>
                <a:gd name="T50" fmla="*/ 72 w 80"/>
                <a:gd name="T51" fmla="*/ 44 h 216"/>
                <a:gd name="T52" fmla="*/ 70 w 80"/>
                <a:gd name="T53" fmla="*/ 70 h 216"/>
                <a:gd name="T54" fmla="*/ 72 w 80"/>
                <a:gd name="T55" fmla="*/ 44 h 216"/>
                <a:gd name="T56" fmla="*/ 2 w 80"/>
                <a:gd name="T57" fmla="*/ 71 h 216"/>
                <a:gd name="T58" fmla="*/ 15 w 80"/>
                <a:gd name="T59" fmla="*/ 48 h 216"/>
                <a:gd name="T60" fmla="*/ 40 w 80"/>
                <a:gd name="T61" fmla="*/ 0 h 216"/>
                <a:gd name="T62" fmla="*/ 18 w 80"/>
                <a:gd name="T63" fmla="*/ 40 h 216"/>
                <a:gd name="T64" fmla="*/ 62 w 80"/>
                <a:gd name="T65" fmla="*/ 40 h 216"/>
                <a:gd name="T66" fmla="*/ 40 w 80"/>
                <a:gd name="T6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16">
                  <a:moveTo>
                    <a:pt x="62" y="176"/>
                  </a:moveTo>
                  <a:cubicBezTo>
                    <a:pt x="56" y="190"/>
                    <a:pt x="48" y="199"/>
                    <a:pt x="40" y="199"/>
                  </a:cubicBezTo>
                  <a:cubicBezTo>
                    <a:pt x="31" y="199"/>
                    <a:pt x="24" y="190"/>
                    <a:pt x="18" y="176"/>
                  </a:cubicBezTo>
                  <a:cubicBezTo>
                    <a:pt x="15" y="177"/>
                    <a:pt x="13" y="179"/>
                    <a:pt x="10" y="180"/>
                  </a:cubicBezTo>
                  <a:cubicBezTo>
                    <a:pt x="17" y="202"/>
                    <a:pt x="28" y="216"/>
                    <a:pt x="40" y="216"/>
                  </a:cubicBezTo>
                  <a:cubicBezTo>
                    <a:pt x="52" y="216"/>
                    <a:pt x="62" y="202"/>
                    <a:pt x="70" y="180"/>
                  </a:cubicBezTo>
                  <a:cubicBezTo>
                    <a:pt x="67" y="179"/>
                    <a:pt x="65" y="177"/>
                    <a:pt x="62" y="176"/>
                  </a:cubicBezTo>
                  <a:moveTo>
                    <a:pt x="77" y="145"/>
                  </a:moveTo>
                  <a:cubicBezTo>
                    <a:pt x="75" y="146"/>
                    <a:pt x="73" y="146"/>
                    <a:pt x="70" y="146"/>
                  </a:cubicBezTo>
                  <a:cubicBezTo>
                    <a:pt x="69" y="154"/>
                    <a:pt x="67" y="162"/>
                    <a:pt x="65" y="168"/>
                  </a:cubicBezTo>
                  <a:cubicBezTo>
                    <a:pt x="67" y="170"/>
                    <a:pt x="70" y="171"/>
                    <a:pt x="72" y="172"/>
                  </a:cubicBezTo>
                  <a:cubicBezTo>
                    <a:pt x="74" y="164"/>
                    <a:pt x="76" y="155"/>
                    <a:pt x="77" y="145"/>
                  </a:cubicBezTo>
                  <a:moveTo>
                    <a:pt x="2" y="145"/>
                  </a:moveTo>
                  <a:cubicBezTo>
                    <a:pt x="4" y="155"/>
                    <a:pt x="5" y="164"/>
                    <a:pt x="8" y="172"/>
                  </a:cubicBezTo>
                  <a:cubicBezTo>
                    <a:pt x="10" y="171"/>
                    <a:pt x="12" y="170"/>
                    <a:pt x="15" y="168"/>
                  </a:cubicBezTo>
                  <a:cubicBezTo>
                    <a:pt x="13" y="162"/>
                    <a:pt x="11" y="154"/>
                    <a:pt x="10" y="146"/>
                  </a:cubicBezTo>
                  <a:cubicBezTo>
                    <a:pt x="7" y="146"/>
                    <a:pt x="5" y="146"/>
                    <a:pt x="2" y="145"/>
                  </a:cubicBezTo>
                  <a:moveTo>
                    <a:pt x="79" y="124"/>
                  </a:moveTo>
                  <a:cubicBezTo>
                    <a:pt x="77" y="127"/>
                    <a:pt x="75" y="130"/>
                    <a:pt x="72" y="132"/>
                  </a:cubicBezTo>
                  <a:cubicBezTo>
                    <a:pt x="72" y="135"/>
                    <a:pt x="72" y="137"/>
                    <a:pt x="71" y="139"/>
                  </a:cubicBezTo>
                  <a:cubicBezTo>
                    <a:pt x="74" y="139"/>
                    <a:pt x="76" y="139"/>
                    <a:pt x="78" y="138"/>
                  </a:cubicBezTo>
                  <a:cubicBezTo>
                    <a:pt x="79" y="134"/>
                    <a:pt x="79" y="129"/>
                    <a:pt x="79" y="124"/>
                  </a:cubicBezTo>
                  <a:moveTo>
                    <a:pt x="0" y="124"/>
                  </a:moveTo>
                  <a:cubicBezTo>
                    <a:pt x="1" y="129"/>
                    <a:pt x="1" y="134"/>
                    <a:pt x="2" y="138"/>
                  </a:cubicBezTo>
                  <a:cubicBezTo>
                    <a:pt x="4" y="139"/>
                    <a:pt x="6" y="139"/>
                    <a:pt x="9" y="139"/>
                  </a:cubicBezTo>
                  <a:cubicBezTo>
                    <a:pt x="8" y="137"/>
                    <a:pt x="8" y="135"/>
                    <a:pt x="8" y="132"/>
                  </a:cubicBezTo>
                  <a:cubicBezTo>
                    <a:pt x="5" y="130"/>
                    <a:pt x="3" y="127"/>
                    <a:pt x="0" y="124"/>
                  </a:cubicBezTo>
                  <a:moveTo>
                    <a:pt x="7" y="94"/>
                  </a:moveTo>
                  <a:cubicBezTo>
                    <a:pt x="5" y="97"/>
                    <a:pt x="2" y="100"/>
                    <a:pt x="0" y="102"/>
                  </a:cubicBezTo>
                  <a:cubicBezTo>
                    <a:pt x="0" y="104"/>
                    <a:pt x="0" y="106"/>
                    <a:pt x="0" y="108"/>
                  </a:cubicBezTo>
                  <a:cubicBezTo>
                    <a:pt x="0" y="110"/>
                    <a:pt x="0" y="112"/>
                    <a:pt x="0" y="114"/>
                  </a:cubicBezTo>
                  <a:cubicBezTo>
                    <a:pt x="2" y="116"/>
                    <a:pt x="5" y="119"/>
                    <a:pt x="7" y="122"/>
                  </a:cubicBezTo>
                  <a:cubicBezTo>
                    <a:pt x="7" y="117"/>
                    <a:pt x="7" y="113"/>
                    <a:pt x="7" y="108"/>
                  </a:cubicBezTo>
                  <a:cubicBezTo>
                    <a:pt x="7" y="103"/>
                    <a:pt x="7" y="99"/>
                    <a:pt x="7" y="94"/>
                  </a:cubicBezTo>
                  <a:moveTo>
                    <a:pt x="73" y="94"/>
                  </a:moveTo>
                  <a:cubicBezTo>
                    <a:pt x="73" y="99"/>
                    <a:pt x="73" y="103"/>
                    <a:pt x="73" y="108"/>
                  </a:cubicBezTo>
                  <a:cubicBezTo>
                    <a:pt x="73" y="113"/>
                    <a:pt x="73" y="117"/>
                    <a:pt x="73" y="122"/>
                  </a:cubicBezTo>
                  <a:cubicBezTo>
                    <a:pt x="75" y="119"/>
                    <a:pt x="78" y="116"/>
                    <a:pt x="80" y="114"/>
                  </a:cubicBezTo>
                  <a:cubicBezTo>
                    <a:pt x="80" y="112"/>
                    <a:pt x="80" y="110"/>
                    <a:pt x="80" y="108"/>
                  </a:cubicBezTo>
                  <a:cubicBezTo>
                    <a:pt x="80" y="106"/>
                    <a:pt x="80" y="104"/>
                    <a:pt x="80" y="102"/>
                  </a:cubicBezTo>
                  <a:cubicBezTo>
                    <a:pt x="78" y="100"/>
                    <a:pt x="75" y="97"/>
                    <a:pt x="73" y="94"/>
                  </a:cubicBezTo>
                  <a:moveTo>
                    <a:pt x="71" y="77"/>
                  </a:moveTo>
                  <a:cubicBezTo>
                    <a:pt x="72" y="79"/>
                    <a:pt x="72" y="81"/>
                    <a:pt x="72" y="84"/>
                  </a:cubicBezTo>
                  <a:cubicBezTo>
                    <a:pt x="75" y="86"/>
                    <a:pt x="77" y="89"/>
                    <a:pt x="79" y="92"/>
                  </a:cubicBezTo>
                  <a:cubicBezTo>
                    <a:pt x="79" y="87"/>
                    <a:pt x="79" y="82"/>
                    <a:pt x="78" y="78"/>
                  </a:cubicBezTo>
                  <a:cubicBezTo>
                    <a:pt x="76" y="77"/>
                    <a:pt x="74" y="77"/>
                    <a:pt x="71" y="77"/>
                  </a:cubicBezTo>
                  <a:moveTo>
                    <a:pt x="9" y="77"/>
                  </a:moveTo>
                  <a:cubicBezTo>
                    <a:pt x="6" y="77"/>
                    <a:pt x="4" y="77"/>
                    <a:pt x="2" y="78"/>
                  </a:cubicBezTo>
                  <a:cubicBezTo>
                    <a:pt x="1" y="82"/>
                    <a:pt x="1" y="87"/>
                    <a:pt x="0" y="92"/>
                  </a:cubicBezTo>
                  <a:cubicBezTo>
                    <a:pt x="3" y="89"/>
                    <a:pt x="5" y="86"/>
                    <a:pt x="8" y="84"/>
                  </a:cubicBezTo>
                  <a:cubicBezTo>
                    <a:pt x="8" y="81"/>
                    <a:pt x="8" y="79"/>
                    <a:pt x="9" y="77"/>
                  </a:cubicBezTo>
                  <a:moveTo>
                    <a:pt x="72" y="44"/>
                  </a:moveTo>
                  <a:cubicBezTo>
                    <a:pt x="70" y="45"/>
                    <a:pt x="67" y="46"/>
                    <a:pt x="65" y="48"/>
                  </a:cubicBezTo>
                  <a:cubicBezTo>
                    <a:pt x="67" y="54"/>
                    <a:pt x="69" y="62"/>
                    <a:pt x="70" y="70"/>
                  </a:cubicBezTo>
                  <a:cubicBezTo>
                    <a:pt x="73" y="70"/>
                    <a:pt x="75" y="70"/>
                    <a:pt x="77" y="71"/>
                  </a:cubicBezTo>
                  <a:cubicBezTo>
                    <a:pt x="76" y="61"/>
                    <a:pt x="74" y="52"/>
                    <a:pt x="72" y="44"/>
                  </a:cubicBezTo>
                  <a:moveTo>
                    <a:pt x="8" y="44"/>
                  </a:moveTo>
                  <a:cubicBezTo>
                    <a:pt x="5" y="52"/>
                    <a:pt x="4" y="61"/>
                    <a:pt x="2" y="71"/>
                  </a:cubicBezTo>
                  <a:cubicBezTo>
                    <a:pt x="5" y="70"/>
                    <a:pt x="7" y="70"/>
                    <a:pt x="10" y="70"/>
                  </a:cubicBezTo>
                  <a:cubicBezTo>
                    <a:pt x="11" y="62"/>
                    <a:pt x="13" y="54"/>
                    <a:pt x="15" y="48"/>
                  </a:cubicBezTo>
                  <a:cubicBezTo>
                    <a:pt x="12" y="46"/>
                    <a:pt x="10" y="45"/>
                    <a:pt x="8" y="44"/>
                  </a:cubicBezTo>
                  <a:moveTo>
                    <a:pt x="40" y="0"/>
                  </a:moveTo>
                  <a:cubicBezTo>
                    <a:pt x="28" y="0"/>
                    <a:pt x="17" y="14"/>
                    <a:pt x="10" y="36"/>
                  </a:cubicBezTo>
                  <a:cubicBezTo>
                    <a:pt x="13" y="37"/>
                    <a:pt x="15" y="39"/>
                    <a:pt x="18" y="40"/>
                  </a:cubicBezTo>
                  <a:cubicBezTo>
                    <a:pt x="24" y="26"/>
                    <a:pt x="31" y="17"/>
                    <a:pt x="40" y="17"/>
                  </a:cubicBezTo>
                  <a:cubicBezTo>
                    <a:pt x="48" y="17"/>
                    <a:pt x="56" y="26"/>
                    <a:pt x="62" y="40"/>
                  </a:cubicBezTo>
                  <a:cubicBezTo>
                    <a:pt x="65" y="39"/>
                    <a:pt x="67" y="37"/>
                    <a:pt x="70" y="36"/>
                  </a:cubicBezTo>
                  <a:cubicBezTo>
                    <a:pt x="62" y="14"/>
                    <a:pt x="52" y="0"/>
                    <a:pt x="40"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19" name="Freeform 48"/>
            <p:cNvSpPr>
              <a:spLocks noEditPoints="1"/>
            </p:cNvSpPr>
            <p:nvPr/>
          </p:nvSpPr>
          <p:spPr bwMode="auto">
            <a:xfrm>
              <a:off x="1539875" y="3317875"/>
              <a:ext cx="811213" cy="300038"/>
            </a:xfrm>
            <a:custGeom>
              <a:avLst/>
              <a:gdLst>
                <a:gd name="T0" fmla="*/ 108 w 216"/>
                <a:gd name="T1" fmla="*/ 73 h 80"/>
                <a:gd name="T2" fmla="*/ 102 w 216"/>
                <a:gd name="T3" fmla="*/ 80 h 80"/>
                <a:gd name="T4" fmla="*/ 114 w 216"/>
                <a:gd name="T5" fmla="*/ 80 h 80"/>
                <a:gd name="T6" fmla="*/ 48 w 216"/>
                <a:gd name="T7" fmla="*/ 65 h 80"/>
                <a:gd name="T8" fmla="*/ 70 w 216"/>
                <a:gd name="T9" fmla="*/ 77 h 80"/>
                <a:gd name="T10" fmla="*/ 92 w 216"/>
                <a:gd name="T11" fmla="*/ 79 h 80"/>
                <a:gd name="T12" fmla="*/ 77 w 216"/>
                <a:gd name="T13" fmla="*/ 71 h 80"/>
                <a:gd name="T14" fmla="*/ 48 w 216"/>
                <a:gd name="T15" fmla="*/ 65 h 80"/>
                <a:gd name="T16" fmla="*/ 146 w 216"/>
                <a:gd name="T17" fmla="*/ 70 h 80"/>
                <a:gd name="T18" fmla="*/ 132 w 216"/>
                <a:gd name="T19" fmla="*/ 72 h 80"/>
                <a:gd name="T20" fmla="*/ 138 w 216"/>
                <a:gd name="T21" fmla="*/ 78 h 80"/>
                <a:gd name="T22" fmla="*/ 172 w 216"/>
                <a:gd name="T23" fmla="*/ 72 h 80"/>
                <a:gd name="T24" fmla="*/ 180 w 216"/>
                <a:gd name="T25" fmla="*/ 10 h 80"/>
                <a:gd name="T26" fmla="*/ 199 w 216"/>
                <a:gd name="T27" fmla="*/ 40 h 80"/>
                <a:gd name="T28" fmla="*/ 180 w 216"/>
                <a:gd name="T29" fmla="*/ 70 h 80"/>
                <a:gd name="T30" fmla="*/ 180 w 216"/>
                <a:gd name="T31" fmla="*/ 10 h 80"/>
                <a:gd name="T32" fmla="*/ 0 w 216"/>
                <a:gd name="T33" fmla="*/ 40 h 80"/>
                <a:gd name="T34" fmla="*/ 40 w 216"/>
                <a:gd name="T35" fmla="*/ 62 h 80"/>
                <a:gd name="T36" fmla="*/ 40 w 216"/>
                <a:gd name="T37" fmla="*/ 18 h 80"/>
                <a:gd name="T38" fmla="*/ 124 w 216"/>
                <a:gd name="T39" fmla="*/ 1 h 80"/>
                <a:gd name="T40" fmla="*/ 139 w 216"/>
                <a:gd name="T41" fmla="*/ 9 h 80"/>
                <a:gd name="T42" fmla="*/ 168 w 216"/>
                <a:gd name="T43" fmla="*/ 15 h 80"/>
                <a:gd name="T44" fmla="*/ 145 w 216"/>
                <a:gd name="T45" fmla="*/ 3 h 80"/>
                <a:gd name="T46" fmla="*/ 124 w 216"/>
                <a:gd name="T47" fmla="*/ 1 h 80"/>
                <a:gd name="T48" fmla="*/ 78 w 216"/>
                <a:gd name="T49" fmla="*/ 2 h 80"/>
                <a:gd name="T50" fmla="*/ 44 w 216"/>
                <a:gd name="T51" fmla="*/ 8 h 80"/>
                <a:gd name="T52" fmla="*/ 70 w 216"/>
                <a:gd name="T53" fmla="*/ 10 h 80"/>
                <a:gd name="T54" fmla="*/ 84 w 216"/>
                <a:gd name="T55" fmla="*/ 8 h 80"/>
                <a:gd name="T56" fmla="*/ 108 w 216"/>
                <a:gd name="T57" fmla="*/ 0 h 80"/>
                <a:gd name="T58" fmla="*/ 94 w 216"/>
                <a:gd name="T59" fmla="*/ 7 h 80"/>
                <a:gd name="T60" fmla="*/ 122 w 216"/>
                <a:gd name="T61" fmla="*/ 7 h 80"/>
                <a:gd name="T62" fmla="*/ 108 w 216"/>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80">
                  <a:moveTo>
                    <a:pt x="122" y="73"/>
                  </a:moveTo>
                  <a:cubicBezTo>
                    <a:pt x="117" y="73"/>
                    <a:pt x="113" y="73"/>
                    <a:pt x="108" y="73"/>
                  </a:cubicBezTo>
                  <a:cubicBezTo>
                    <a:pt x="103" y="73"/>
                    <a:pt x="99" y="73"/>
                    <a:pt x="94" y="73"/>
                  </a:cubicBezTo>
                  <a:cubicBezTo>
                    <a:pt x="97" y="75"/>
                    <a:pt x="100" y="78"/>
                    <a:pt x="102" y="80"/>
                  </a:cubicBezTo>
                  <a:cubicBezTo>
                    <a:pt x="104" y="80"/>
                    <a:pt x="106" y="80"/>
                    <a:pt x="108" y="80"/>
                  </a:cubicBezTo>
                  <a:cubicBezTo>
                    <a:pt x="110" y="80"/>
                    <a:pt x="112" y="80"/>
                    <a:pt x="114" y="80"/>
                  </a:cubicBezTo>
                  <a:cubicBezTo>
                    <a:pt x="116" y="78"/>
                    <a:pt x="119" y="75"/>
                    <a:pt x="122" y="73"/>
                  </a:cubicBezTo>
                  <a:moveTo>
                    <a:pt x="48" y="65"/>
                  </a:moveTo>
                  <a:cubicBezTo>
                    <a:pt x="46" y="67"/>
                    <a:pt x="45" y="70"/>
                    <a:pt x="44" y="72"/>
                  </a:cubicBezTo>
                  <a:cubicBezTo>
                    <a:pt x="52" y="74"/>
                    <a:pt x="61" y="76"/>
                    <a:pt x="70" y="77"/>
                  </a:cubicBezTo>
                  <a:cubicBezTo>
                    <a:pt x="73" y="78"/>
                    <a:pt x="75" y="78"/>
                    <a:pt x="78" y="78"/>
                  </a:cubicBezTo>
                  <a:cubicBezTo>
                    <a:pt x="82" y="79"/>
                    <a:pt x="87" y="79"/>
                    <a:pt x="92" y="79"/>
                  </a:cubicBezTo>
                  <a:cubicBezTo>
                    <a:pt x="89" y="77"/>
                    <a:pt x="86" y="75"/>
                    <a:pt x="84" y="72"/>
                  </a:cubicBezTo>
                  <a:cubicBezTo>
                    <a:pt x="81" y="72"/>
                    <a:pt x="79" y="72"/>
                    <a:pt x="77" y="71"/>
                  </a:cubicBezTo>
                  <a:cubicBezTo>
                    <a:pt x="74" y="71"/>
                    <a:pt x="72" y="71"/>
                    <a:pt x="70" y="70"/>
                  </a:cubicBezTo>
                  <a:cubicBezTo>
                    <a:pt x="62" y="69"/>
                    <a:pt x="54" y="67"/>
                    <a:pt x="48" y="65"/>
                  </a:cubicBezTo>
                  <a:moveTo>
                    <a:pt x="168" y="65"/>
                  </a:moveTo>
                  <a:cubicBezTo>
                    <a:pt x="162" y="67"/>
                    <a:pt x="154" y="69"/>
                    <a:pt x="146" y="70"/>
                  </a:cubicBezTo>
                  <a:cubicBezTo>
                    <a:pt x="144" y="71"/>
                    <a:pt x="142" y="71"/>
                    <a:pt x="139" y="71"/>
                  </a:cubicBezTo>
                  <a:cubicBezTo>
                    <a:pt x="137" y="72"/>
                    <a:pt x="135" y="72"/>
                    <a:pt x="132" y="72"/>
                  </a:cubicBezTo>
                  <a:cubicBezTo>
                    <a:pt x="129" y="75"/>
                    <a:pt x="127" y="77"/>
                    <a:pt x="124" y="79"/>
                  </a:cubicBezTo>
                  <a:cubicBezTo>
                    <a:pt x="129" y="79"/>
                    <a:pt x="134" y="79"/>
                    <a:pt x="138" y="78"/>
                  </a:cubicBezTo>
                  <a:cubicBezTo>
                    <a:pt x="141" y="78"/>
                    <a:pt x="143" y="78"/>
                    <a:pt x="145" y="77"/>
                  </a:cubicBezTo>
                  <a:cubicBezTo>
                    <a:pt x="155" y="76"/>
                    <a:pt x="164" y="74"/>
                    <a:pt x="172" y="72"/>
                  </a:cubicBezTo>
                  <a:cubicBezTo>
                    <a:pt x="171" y="70"/>
                    <a:pt x="169" y="67"/>
                    <a:pt x="168" y="65"/>
                  </a:cubicBezTo>
                  <a:moveTo>
                    <a:pt x="180" y="10"/>
                  </a:moveTo>
                  <a:cubicBezTo>
                    <a:pt x="179" y="13"/>
                    <a:pt x="177" y="15"/>
                    <a:pt x="176" y="18"/>
                  </a:cubicBezTo>
                  <a:cubicBezTo>
                    <a:pt x="190" y="24"/>
                    <a:pt x="199" y="31"/>
                    <a:pt x="199" y="40"/>
                  </a:cubicBezTo>
                  <a:cubicBezTo>
                    <a:pt x="199" y="49"/>
                    <a:pt x="190" y="56"/>
                    <a:pt x="176" y="62"/>
                  </a:cubicBezTo>
                  <a:cubicBezTo>
                    <a:pt x="177" y="65"/>
                    <a:pt x="179" y="67"/>
                    <a:pt x="180" y="70"/>
                  </a:cubicBezTo>
                  <a:cubicBezTo>
                    <a:pt x="202" y="63"/>
                    <a:pt x="216" y="52"/>
                    <a:pt x="216" y="40"/>
                  </a:cubicBezTo>
                  <a:cubicBezTo>
                    <a:pt x="216" y="28"/>
                    <a:pt x="202" y="17"/>
                    <a:pt x="180" y="10"/>
                  </a:cubicBezTo>
                  <a:moveTo>
                    <a:pt x="36" y="10"/>
                  </a:moveTo>
                  <a:cubicBezTo>
                    <a:pt x="14" y="17"/>
                    <a:pt x="0" y="28"/>
                    <a:pt x="0" y="40"/>
                  </a:cubicBezTo>
                  <a:cubicBezTo>
                    <a:pt x="0" y="52"/>
                    <a:pt x="14" y="63"/>
                    <a:pt x="36" y="70"/>
                  </a:cubicBezTo>
                  <a:cubicBezTo>
                    <a:pt x="37" y="67"/>
                    <a:pt x="39" y="65"/>
                    <a:pt x="40" y="62"/>
                  </a:cubicBezTo>
                  <a:cubicBezTo>
                    <a:pt x="26" y="56"/>
                    <a:pt x="17" y="49"/>
                    <a:pt x="17" y="40"/>
                  </a:cubicBezTo>
                  <a:cubicBezTo>
                    <a:pt x="17" y="31"/>
                    <a:pt x="26" y="24"/>
                    <a:pt x="40" y="18"/>
                  </a:cubicBezTo>
                  <a:cubicBezTo>
                    <a:pt x="39" y="15"/>
                    <a:pt x="37" y="13"/>
                    <a:pt x="36" y="10"/>
                  </a:cubicBezTo>
                  <a:moveTo>
                    <a:pt x="124" y="1"/>
                  </a:moveTo>
                  <a:cubicBezTo>
                    <a:pt x="127" y="3"/>
                    <a:pt x="129" y="5"/>
                    <a:pt x="132" y="8"/>
                  </a:cubicBezTo>
                  <a:cubicBezTo>
                    <a:pt x="135" y="8"/>
                    <a:pt x="137" y="8"/>
                    <a:pt x="139" y="9"/>
                  </a:cubicBezTo>
                  <a:cubicBezTo>
                    <a:pt x="142" y="9"/>
                    <a:pt x="144" y="9"/>
                    <a:pt x="146" y="10"/>
                  </a:cubicBezTo>
                  <a:cubicBezTo>
                    <a:pt x="154" y="11"/>
                    <a:pt x="162" y="13"/>
                    <a:pt x="168" y="15"/>
                  </a:cubicBezTo>
                  <a:cubicBezTo>
                    <a:pt x="169" y="13"/>
                    <a:pt x="171" y="10"/>
                    <a:pt x="172" y="8"/>
                  </a:cubicBezTo>
                  <a:cubicBezTo>
                    <a:pt x="164" y="6"/>
                    <a:pt x="155" y="4"/>
                    <a:pt x="145" y="3"/>
                  </a:cubicBezTo>
                  <a:cubicBezTo>
                    <a:pt x="143" y="2"/>
                    <a:pt x="141" y="2"/>
                    <a:pt x="138" y="2"/>
                  </a:cubicBezTo>
                  <a:cubicBezTo>
                    <a:pt x="134" y="1"/>
                    <a:pt x="129" y="1"/>
                    <a:pt x="124" y="1"/>
                  </a:cubicBezTo>
                  <a:moveTo>
                    <a:pt x="92" y="1"/>
                  </a:moveTo>
                  <a:cubicBezTo>
                    <a:pt x="87" y="1"/>
                    <a:pt x="82" y="1"/>
                    <a:pt x="78" y="2"/>
                  </a:cubicBezTo>
                  <a:cubicBezTo>
                    <a:pt x="75" y="2"/>
                    <a:pt x="73" y="2"/>
                    <a:pt x="70" y="3"/>
                  </a:cubicBezTo>
                  <a:cubicBezTo>
                    <a:pt x="61" y="4"/>
                    <a:pt x="52" y="6"/>
                    <a:pt x="44" y="8"/>
                  </a:cubicBezTo>
                  <a:cubicBezTo>
                    <a:pt x="45" y="10"/>
                    <a:pt x="46" y="13"/>
                    <a:pt x="48" y="15"/>
                  </a:cubicBezTo>
                  <a:cubicBezTo>
                    <a:pt x="54" y="13"/>
                    <a:pt x="62" y="11"/>
                    <a:pt x="70" y="10"/>
                  </a:cubicBezTo>
                  <a:cubicBezTo>
                    <a:pt x="72" y="9"/>
                    <a:pt x="74" y="9"/>
                    <a:pt x="77" y="9"/>
                  </a:cubicBezTo>
                  <a:cubicBezTo>
                    <a:pt x="79" y="8"/>
                    <a:pt x="81" y="8"/>
                    <a:pt x="84" y="8"/>
                  </a:cubicBezTo>
                  <a:cubicBezTo>
                    <a:pt x="86" y="5"/>
                    <a:pt x="89" y="3"/>
                    <a:pt x="92" y="1"/>
                  </a:cubicBezTo>
                  <a:moveTo>
                    <a:pt x="108" y="0"/>
                  </a:moveTo>
                  <a:cubicBezTo>
                    <a:pt x="106" y="0"/>
                    <a:pt x="104" y="0"/>
                    <a:pt x="102" y="0"/>
                  </a:cubicBezTo>
                  <a:cubicBezTo>
                    <a:pt x="100" y="2"/>
                    <a:pt x="97" y="5"/>
                    <a:pt x="94" y="7"/>
                  </a:cubicBezTo>
                  <a:cubicBezTo>
                    <a:pt x="99" y="7"/>
                    <a:pt x="103" y="7"/>
                    <a:pt x="108" y="7"/>
                  </a:cubicBezTo>
                  <a:cubicBezTo>
                    <a:pt x="113" y="7"/>
                    <a:pt x="117" y="7"/>
                    <a:pt x="122" y="7"/>
                  </a:cubicBezTo>
                  <a:cubicBezTo>
                    <a:pt x="119" y="5"/>
                    <a:pt x="116" y="2"/>
                    <a:pt x="114" y="0"/>
                  </a:cubicBezTo>
                  <a:cubicBezTo>
                    <a:pt x="112" y="0"/>
                    <a:pt x="110" y="0"/>
                    <a:pt x="108"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0" name="Freeform 49"/>
            <p:cNvSpPr>
              <a:spLocks noEditPoints="1"/>
            </p:cNvSpPr>
            <p:nvPr/>
          </p:nvSpPr>
          <p:spPr bwMode="auto">
            <a:xfrm>
              <a:off x="1625600" y="3160713"/>
              <a:ext cx="639763" cy="615950"/>
            </a:xfrm>
            <a:custGeom>
              <a:avLst/>
              <a:gdLst>
                <a:gd name="T0" fmla="*/ 17 w 170"/>
                <a:gd name="T1" fmla="*/ 104 h 164"/>
                <a:gd name="T2" fmla="*/ 8 w 170"/>
                <a:gd name="T3" fmla="*/ 159 h 164"/>
                <a:gd name="T4" fmla="*/ 55 w 170"/>
                <a:gd name="T5" fmla="*/ 154 h 164"/>
                <a:gd name="T6" fmla="*/ 85 w 170"/>
                <a:gd name="T7" fmla="*/ 135 h 164"/>
                <a:gd name="T8" fmla="*/ 60 w 170"/>
                <a:gd name="T9" fmla="*/ 142 h 164"/>
                <a:gd name="T10" fmla="*/ 33 w 170"/>
                <a:gd name="T11" fmla="*/ 150 h 164"/>
                <a:gd name="T12" fmla="*/ 21 w 170"/>
                <a:gd name="T13" fmla="*/ 114 h 164"/>
                <a:gd name="T14" fmla="*/ 36 w 170"/>
                <a:gd name="T15" fmla="*/ 88 h 164"/>
                <a:gd name="T16" fmla="*/ 129 w 170"/>
                <a:gd name="T17" fmla="*/ 82 h 164"/>
                <a:gd name="T18" fmla="*/ 118 w 170"/>
                <a:gd name="T19" fmla="*/ 96 h 164"/>
                <a:gd name="T20" fmla="*/ 99 w 170"/>
                <a:gd name="T21" fmla="*/ 115 h 164"/>
                <a:gd name="T22" fmla="*/ 85 w 170"/>
                <a:gd name="T23" fmla="*/ 126 h 164"/>
                <a:gd name="T24" fmla="*/ 101 w 170"/>
                <a:gd name="T25" fmla="*/ 121 h 164"/>
                <a:gd name="T26" fmla="*/ 113 w 170"/>
                <a:gd name="T27" fmla="*/ 110 h 164"/>
                <a:gd name="T28" fmla="*/ 124 w 170"/>
                <a:gd name="T29" fmla="*/ 98 h 164"/>
                <a:gd name="T30" fmla="*/ 129 w 170"/>
                <a:gd name="T31" fmla="*/ 82 h 164"/>
                <a:gd name="T32" fmla="*/ 69 w 170"/>
                <a:gd name="T33" fmla="*/ 43 h 164"/>
                <a:gd name="T34" fmla="*/ 57 w 170"/>
                <a:gd name="T35" fmla="*/ 54 h 164"/>
                <a:gd name="T36" fmla="*/ 45 w 170"/>
                <a:gd name="T37" fmla="*/ 66 h 164"/>
                <a:gd name="T38" fmla="*/ 41 w 170"/>
                <a:gd name="T39" fmla="*/ 82 h 164"/>
                <a:gd name="T40" fmla="*/ 52 w 170"/>
                <a:gd name="T41" fmla="*/ 68 h 164"/>
                <a:gd name="T42" fmla="*/ 71 w 170"/>
                <a:gd name="T43" fmla="*/ 49 h 164"/>
                <a:gd name="T44" fmla="*/ 85 w 170"/>
                <a:gd name="T45" fmla="*/ 38 h 164"/>
                <a:gd name="T46" fmla="*/ 147 w 170"/>
                <a:gd name="T47" fmla="*/ 0 h 164"/>
                <a:gd name="T48" fmla="*/ 107 w 170"/>
                <a:gd name="T49" fmla="*/ 14 h 164"/>
                <a:gd name="T50" fmla="*/ 91 w 170"/>
                <a:gd name="T51" fmla="*/ 33 h 164"/>
                <a:gd name="T52" fmla="*/ 117 w 170"/>
                <a:gd name="T53" fmla="*/ 18 h 164"/>
                <a:gd name="T54" fmla="*/ 149 w 170"/>
                <a:gd name="T55" fmla="*/ 18 h 164"/>
                <a:gd name="T56" fmla="*/ 145 w 170"/>
                <a:gd name="T57" fmla="*/ 57 h 164"/>
                <a:gd name="T58" fmla="*/ 138 w 170"/>
                <a:gd name="T59" fmla="*/ 82 h 164"/>
                <a:gd name="T60" fmla="*/ 157 w 170"/>
                <a:gd name="T61" fmla="*/ 52 h 164"/>
                <a:gd name="T62" fmla="*/ 147 w 170"/>
                <a:gd name="T6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64">
                  <a:moveTo>
                    <a:pt x="32" y="82"/>
                  </a:moveTo>
                  <a:cubicBezTo>
                    <a:pt x="26" y="90"/>
                    <a:pt x="21" y="97"/>
                    <a:pt x="17" y="104"/>
                  </a:cubicBezTo>
                  <a:cubicBezTo>
                    <a:pt x="16" y="107"/>
                    <a:pt x="14" y="109"/>
                    <a:pt x="13" y="112"/>
                  </a:cubicBezTo>
                  <a:cubicBezTo>
                    <a:pt x="2" y="133"/>
                    <a:pt x="0" y="150"/>
                    <a:pt x="8" y="159"/>
                  </a:cubicBezTo>
                  <a:cubicBezTo>
                    <a:pt x="12" y="162"/>
                    <a:pt x="17" y="164"/>
                    <a:pt x="23" y="164"/>
                  </a:cubicBezTo>
                  <a:cubicBezTo>
                    <a:pt x="32" y="164"/>
                    <a:pt x="43" y="160"/>
                    <a:pt x="55" y="154"/>
                  </a:cubicBezTo>
                  <a:cubicBezTo>
                    <a:pt x="58" y="153"/>
                    <a:pt x="60" y="151"/>
                    <a:pt x="63" y="150"/>
                  </a:cubicBezTo>
                  <a:cubicBezTo>
                    <a:pt x="70" y="146"/>
                    <a:pt x="77" y="141"/>
                    <a:pt x="85" y="135"/>
                  </a:cubicBezTo>
                  <a:cubicBezTo>
                    <a:pt x="83" y="134"/>
                    <a:pt x="81" y="132"/>
                    <a:pt x="79" y="131"/>
                  </a:cubicBezTo>
                  <a:cubicBezTo>
                    <a:pt x="73" y="135"/>
                    <a:pt x="66" y="139"/>
                    <a:pt x="60" y="142"/>
                  </a:cubicBezTo>
                  <a:cubicBezTo>
                    <a:pt x="57" y="144"/>
                    <a:pt x="55" y="145"/>
                    <a:pt x="53" y="146"/>
                  </a:cubicBezTo>
                  <a:cubicBezTo>
                    <a:pt x="45" y="149"/>
                    <a:pt x="38" y="150"/>
                    <a:pt x="33" y="150"/>
                  </a:cubicBezTo>
                  <a:cubicBezTo>
                    <a:pt x="28" y="150"/>
                    <a:pt x="24" y="149"/>
                    <a:pt x="21" y="146"/>
                  </a:cubicBezTo>
                  <a:cubicBezTo>
                    <a:pt x="15" y="140"/>
                    <a:pt x="15" y="129"/>
                    <a:pt x="21" y="114"/>
                  </a:cubicBezTo>
                  <a:cubicBezTo>
                    <a:pt x="22" y="112"/>
                    <a:pt x="23" y="109"/>
                    <a:pt x="25" y="107"/>
                  </a:cubicBezTo>
                  <a:cubicBezTo>
                    <a:pt x="28" y="101"/>
                    <a:pt x="32" y="94"/>
                    <a:pt x="36" y="88"/>
                  </a:cubicBezTo>
                  <a:cubicBezTo>
                    <a:pt x="35" y="86"/>
                    <a:pt x="33" y="84"/>
                    <a:pt x="32" y="82"/>
                  </a:cubicBezTo>
                  <a:moveTo>
                    <a:pt x="129" y="82"/>
                  </a:moveTo>
                  <a:cubicBezTo>
                    <a:pt x="128" y="84"/>
                    <a:pt x="126" y="86"/>
                    <a:pt x="125" y="88"/>
                  </a:cubicBezTo>
                  <a:cubicBezTo>
                    <a:pt x="123" y="90"/>
                    <a:pt x="120" y="93"/>
                    <a:pt x="118" y="96"/>
                  </a:cubicBezTo>
                  <a:cubicBezTo>
                    <a:pt x="115" y="99"/>
                    <a:pt x="112" y="102"/>
                    <a:pt x="109" y="106"/>
                  </a:cubicBezTo>
                  <a:cubicBezTo>
                    <a:pt x="105" y="109"/>
                    <a:pt x="102" y="112"/>
                    <a:pt x="99" y="115"/>
                  </a:cubicBezTo>
                  <a:cubicBezTo>
                    <a:pt x="96" y="117"/>
                    <a:pt x="93" y="120"/>
                    <a:pt x="91" y="122"/>
                  </a:cubicBezTo>
                  <a:cubicBezTo>
                    <a:pt x="89" y="123"/>
                    <a:pt x="87" y="125"/>
                    <a:pt x="85" y="126"/>
                  </a:cubicBezTo>
                  <a:cubicBezTo>
                    <a:pt x="87" y="128"/>
                    <a:pt x="89" y="129"/>
                    <a:pt x="91" y="131"/>
                  </a:cubicBezTo>
                  <a:cubicBezTo>
                    <a:pt x="94" y="128"/>
                    <a:pt x="98" y="125"/>
                    <a:pt x="101" y="121"/>
                  </a:cubicBezTo>
                  <a:cubicBezTo>
                    <a:pt x="104" y="119"/>
                    <a:pt x="106" y="117"/>
                    <a:pt x="109" y="114"/>
                  </a:cubicBezTo>
                  <a:cubicBezTo>
                    <a:pt x="110" y="113"/>
                    <a:pt x="112" y="112"/>
                    <a:pt x="113" y="110"/>
                  </a:cubicBezTo>
                  <a:cubicBezTo>
                    <a:pt x="115" y="109"/>
                    <a:pt x="116" y="108"/>
                    <a:pt x="117" y="106"/>
                  </a:cubicBezTo>
                  <a:cubicBezTo>
                    <a:pt x="120" y="104"/>
                    <a:pt x="122" y="101"/>
                    <a:pt x="124" y="98"/>
                  </a:cubicBezTo>
                  <a:cubicBezTo>
                    <a:pt x="128" y="95"/>
                    <a:pt x="131" y="91"/>
                    <a:pt x="133" y="88"/>
                  </a:cubicBezTo>
                  <a:cubicBezTo>
                    <a:pt x="132" y="86"/>
                    <a:pt x="131" y="84"/>
                    <a:pt x="129" y="82"/>
                  </a:cubicBezTo>
                  <a:moveTo>
                    <a:pt x="79" y="33"/>
                  </a:moveTo>
                  <a:cubicBezTo>
                    <a:pt x="76" y="36"/>
                    <a:pt x="72" y="39"/>
                    <a:pt x="69" y="43"/>
                  </a:cubicBezTo>
                  <a:cubicBezTo>
                    <a:pt x="66" y="45"/>
                    <a:pt x="63" y="47"/>
                    <a:pt x="61" y="50"/>
                  </a:cubicBezTo>
                  <a:cubicBezTo>
                    <a:pt x="59" y="51"/>
                    <a:pt x="58" y="52"/>
                    <a:pt x="57" y="54"/>
                  </a:cubicBezTo>
                  <a:cubicBezTo>
                    <a:pt x="55" y="55"/>
                    <a:pt x="54" y="57"/>
                    <a:pt x="53" y="58"/>
                  </a:cubicBezTo>
                  <a:cubicBezTo>
                    <a:pt x="50" y="60"/>
                    <a:pt x="48" y="63"/>
                    <a:pt x="45" y="66"/>
                  </a:cubicBezTo>
                  <a:cubicBezTo>
                    <a:pt x="42" y="69"/>
                    <a:pt x="39" y="73"/>
                    <a:pt x="36" y="76"/>
                  </a:cubicBezTo>
                  <a:cubicBezTo>
                    <a:pt x="38" y="78"/>
                    <a:pt x="39" y="80"/>
                    <a:pt x="41" y="82"/>
                  </a:cubicBezTo>
                  <a:cubicBezTo>
                    <a:pt x="42" y="80"/>
                    <a:pt x="44" y="78"/>
                    <a:pt x="45" y="76"/>
                  </a:cubicBezTo>
                  <a:cubicBezTo>
                    <a:pt x="47" y="74"/>
                    <a:pt x="50" y="71"/>
                    <a:pt x="52" y="68"/>
                  </a:cubicBezTo>
                  <a:cubicBezTo>
                    <a:pt x="55" y="65"/>
                    <a:pt x="58" y="62"/>
                    <a:pt x="61" y="58"/>
                  </a:cubicBezTo>
                  <a:cubicBezTo>
                    <a:pt x="65" y="55"/>
                    <a:pt x="68" y="52"/>
                    <a:pt x="71" y="49"/>
                  </a:cubicBezTo>
                  <a:cubicBezTo>
                    <a:pt x="74" y="47"/>
                    <a:pt x="77" y="44"/>
                    <a:pt x="79" y="42"/>
                  </a:cubicBezTo>
                  <a:cubicBezTo>
                    <a:pt x="81" y="41"/>
                    <a:pt x="83" y="39"/>
                    <a:pt x="85" y="38"/>
                  </a:cubicBezTo>
                  <a:cubicBezTo>
                    <a:pt x="83" y="36"/>
                    <a:pt x="81" y="35"/>
                    <a:pt x="79" y="33"/>
                  </a:cubicBezTo>
                  <a:moveTo>
                    <a:pt x="147" y="0"/>
                  </a:moveTo>
                  <a:cubicBezTo>
                    <a:pt x="138" y="0"/>
                    <a:pt x="127" y="4"/>
                    <a:pt x="115" y="10"/>
                  </a:cubicBezTo>
                  <a:cubicBezTo>
                    <a:pt x="112" y="11"/>
                    <a:pt x="110" y="13"/>
                    <a:pt x="107" y="14"/>
                  </a:cubicBezTo>
                  <a:cubicBezTo>
                    <a:pt x="100" y="18"/>
                    <a:pt x="92" y="23"/>
                    <a:pt x="85" y="29"/>
                  </a:cubicBezTo>
                  <a:cubicBezTo>
                    <a:pt x="87" y="30"/>
                    <a:pt x="89" y="32"/>
                    <a:pt x="91" y="33"/>
                  </a:cubicBezTo>
                  <a:cubicBezTo>
                    <a:pt x="97" y="29"/>
                    <a:pt x="104" y="25"/>
                    <a:pt x="110" y="22"/>
                  </a:cubicBezTo>
                  <a:cubicBezTo>
                    <a:pt x="112" y="20"/>
                    <a:pt x="115" y="19"/>
                    <a:pt x="117" y="18"/>
                  </a:cubicBezTo>
                  <a:cubicBezTo>
                    <a:pt x="125" y="15"/>
                    <a:pt x="131" y="14"/>
                    <a:pt x="137" y="14"/>
                  </a:cubicBezTo>
                  <a:cubicBezTo>
                    <a:pt x="142" y="14"/>
                    <a:pt x="146" y="15"/>
                    <a:pt x="149" y="18"/>
                  </a:cubicBezTo>
                  <a:cubicBezTo>
                    <a:pt x="155" y="24"/>
                    <a:pt x="154" y="35"/>
                    <a:pt x="149" y="50"/>
                  </a:cubicBezTo>
                  <a:cubicBezTo>
                    <a:pt x="148" y="52"/>
                    <a:pt x="146" y="55"/>
                    <a:pt x="145" y="57"/>
                  </a:cubicBezTo>
                  <a:cubicBezTo>
                    <a:pt x="142" y="63"/>
                    <a:pt x="138" y="70"/>
                    <a:pt x="133" y="76"/>
                  </a:cubicBezTo>
                  <a:cubicBezTo>
                    <a:pt x="135" y="78"/>
                    <a:pt x="136" y="80"/>
                    <a:pt x="138" y="82"/>
                  </a:cubicBezTo>
                  <a:cubicBezTo>
                    <a:pt x="144" y="74"/>
                    <a:pt x="149" y="67"/>
                    <a:pt x="153" y="60"/>
                  </a:cubicBezTo>
                  <a:cubicBezTo>
                    <a:pt x="154" y="57"/>
                    <a:pt x="156" y="55"/>
                    <a:pt x="157" y="52"/>
                  </a:cubicBezTo>
                  <a:cubicBezTo>
                    <a:pt x="168" y="31"/>
                    <a:pt x="170" y="14"/>
                    <a:pt x="162" y="5"/>
                  </a:cubicBezTo>
                  <a:cubicBezTo>
                    <a:pt x="158" y="2"/>
                    <a:pt x="153" y="0"/>
                    <a:pt x="147"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1" name="Freeform 50"/>
            <p:cNvSpPr>
              <a:spLocks noEditPoints="1"/>
            </p:cNvSpPr>
            <p:nvPr/>
          </p:nvSpPr>
          <p:spPr bwMode="auto">
            <a:xfrm>
              <a:off x="1625600" y="3160713"/>
              <a:ext cx="639763" cy="615950"/>
            </a:xfrm>
            <a:custGeom>
              <a:avLst/>
              <a:gdLst>
                <a:gd name="T0" fmla="*/ 21 w 170"/>
                <a:gd name="T1" fmla="*/ 50 h 164"/>
                <a:gd name="T2" fmla="*/ 21 w 170"/>
                <a:gd name="T3" fmla="*/ 18 h 164"/>
                <a:gd name="T4" fmla="*/ 33 w 170"/>
                <a:gd name="T5" fmla="*/ 14 h 164"/>
                <a:gd name="T6" fmla="*/ 53 w 170"/>
                <a:gd name="T7" fmla="*/ 18 h 164"/>
                <a:gd name="T8" fmla="*/ 60 w 170"/>
                <a:gd name="T9" fmla="*/ 22 h 164"/>
                <a:gd name="T10" fmla="*/ 79 w 170"/>
                <a:gd name="T11" fmla="*/ 33 h 164"/>
                <a:gd name="T12" fmla="*/ 85 w 170"/>
                <a:gd name="T13" fmla="*/ 38 h 164"/>
                <a:gd name="T14" fmla="*/ 91 w 170"/>
                <a:gd name="T15" fmla="*/ 42 h 164"/>
                <a:gd name="T16" fmla="*/ 99 w 170"/>
                <a:gd name="T17" fmla="*/ 49 h 164"/>
                <a:gd name="T18" fmla="*/ 109 w 170"/>
                <a:gd name="T19" fmla="*/ 58 h 164"/>
                <a:gd name="T20" fmla="*/ 118 w 170"/>
                <a:gd name="T21" fmla="*/ 68 h 164"/>
                <a:gd name="T22" fmla="*/ 125 w 170"/>
                <a:gd name="T23" fmla="*/ 76 h 164"/>
                <a:gd name="T24" fmla="*/ 129 w 170"/>
                <a:gd name="T25" fmla="*/ 82 h 164"/>
                <a:gd name="T26" fmla="*/ 133 w 170"/>
                <a:gd name="T27" fmla="*/ 88 h 164"/>
                <a:gd name="T28" fmla="*/ 145 w 170"/>
                <a:gd name="T29" fmla="*/ 107 h 164"/>
                <a:gd name="T30" fmla="*/ 149 w 170"/>
                <a:gd name="T31" fmla="*/ 114 h 164"/>
                <a:gd name="T32" fmla="*/ 149 w 170"/>
                <a:gd name="T33" fmla="*/ 146 h 164"/>
                <a:gd name="T34" fmla="*/ 137 w 170"/>
                <a:gd name="T35" fmla="*/ 150 h 164"/>
                <a:gd name="T36" fmla="*/ 117 w 170"/>
                <a:gd name="T37" fmla="*/ 146 h 164"/>
                <a:gd name="T38" fmla="*/ 110 w 170"/>
                <a:gd name="T39" fmla="*/ 142 h 164"/>
                <a:gd name="T40" fmla="*/ 91 w 170"/>
                <a:gd name="T41" fmla="*/ 131 h 164"/>
                <a:gd name="T42" fmla="*/ 85 w 170"/>
                <a:gd name="T43" fmla="*/ 126 h 164"/>
                <a:gd name="T44" fmla="*/ 79 w 170"/>
                <a:gd name="T45" fmla="*/ 122 h 164"/>
                <a:gd name="T46" fmla="*/ 71 w 170"/>
                <a:gd name="T47" fmla="*/ 115 h 164"/>
                <a:gd name="T48" fmla="*/ 61 w 170"/>
                <a:gd name="T49" fmla="*/ 106 h 164"/>
                <a:gd name="T50" fmla="*/ 52 w 170"/>
                <a:gd name="T51" fmla="*/ 96 h 164"/>
                <a:gd name="T52" fmla="*/ 45 w 170"/>
                <a:gd name="T53" fmla="*/ 88 h 164"/>
                <a:gd name="T54" fmla="*/ 41 w 170"/>
                <a:gd name="T55" fmla="*/ 82 h 164"/>
                <a:gd name="T56" fmla="*/ 36 w 170"/>
                <a:gd name="T57" fmla="*/ 76 h 164"/>
                <a:gd name="T58" fmla="*/ 25 w 170"/>
                <a:gd name="T59" fmla="*/ 57 h 164"/>
                <a:gd name="T60" fmla="*/ 21 w 170"/>
                <a:gd name="T61" fmla="*/ 50 h 164"/>
                <a:gd name="T62" fmla="*/ 23 w 170"/>
                <a:gd name="T63" fmla="*/ 0 h 164"/>
                <a:gd name="T64" fmla="*/ 8 w 170"/>
                <a:gd name="T65" fmla="*/ 5 h 164"/>
                <a:gd name="T66" fmla="*/ 13 w 170"/>
                <a:gd name="T67" fmla="*/ 52 h 164"/>
                <a:gd name="T68" fmla="*/ 17 w 170"/>
                <a:gd name="T69" fmla="*/ 60 h 164"/>
                <a:gd name="T70" fmla="*/ 32 w 170"/>
                <a:gd name="T71" fmla="*/ 82 h 164"/>
                <a:gd name="T72" fmla="*/ 36 w 170"/>
                <a:gd name="T73" fmla="*/ 88 h 164"/>
                <a:gd name="T74" fmla="*/ 45 w 170"/>
                <a:gd name="T75" fmla="*/ 98 h 164"/>
                <a:gd name="T76" fmla="*/ 53 w 170"/>
                <a:gd name="T77" fmla="*/ 106 h 164"/>
                <a:gd name="T78" fmla="*/ 57 w 170"/>
                <a:gd name="T79" fmla="*/ 110 h 164"/>
                <a:gd name="T80" fmla="*/ 61 w 170"/>
                <a:gd name="T81" fmla="*/ 114 h 164"/>
                <a:gd name="T82" fmla="*/ 69 w 170"/>
                <a:gd name="T83" fmla="*/ 121 h 164"/>
                <a:gd name="T84" fmla="*/ 79 w 170"/>
                <a:gd name="T85" fmla="*/ 131 h 164"/>
                <a:gd name="T86" fmla="*/ 85 w 170"/>
                <a:gd name="T87" fmla="*/ 135 h 164"/>
                <a:gd name="T88" fmla="*/ 107 w 170"/>
                <a:gd name="T89" fmla="*/ 150 h 164"/>
                <a:gd name="T90" fmla="*/ 115 w 170"/>
                <a:gd name="T91" fmla="*/ 154 h 164"/>
                <a:gd name="T92" fmla="*/ 147 w 170"/>
                <a:gd name="T93" fmla="*/ 164 h 164"/>
                <a:gd name="T94" fmla="*/ 162 w 170"/>
                <a:gd name="T95" fmla="*/ 159 h 164"/>
                <a:gd name="T96" fmla="*/ 157 w 170"/>
                <a:gd name="T97" fmla="*/ 112 h 164"/>
                <a:gd name="T98" fmla="*/ 153 w 170"/>
                <a:gd name="T99" fmla="*/ 104 h 164"/>
                <a:gd name="T100" fmla="*/ 138 w 170"/>
                <a:gd name="T101" fmla="*/ 82 h 164"/>
                <a:gd name="T102" fmla="*/ 133 w 170"/>
                <a:gd name="T103" fmla="*/ 76 h 164"/>
                <a:gd name="T104" fmla="*/ 124 w 170"/>
                <a:gd name="T105" fmla="*/ 66 h 164"/>
                <a:gd name="T106" fmla="*/ 117 w 170"/>
                <a:gd name="T107" fmla="*/ 58 h 164"/>
                <a:gd name="T108" fmla="*/ 113 w 170"/>
                <a:gd name="T109" fmla="*/ 54 h 164"/>
                <a:gd name="T110" fmla="*/ 109 w 170"/>
                <a:gd name="T111" fmla="*/ 50 h 164"/>
                <a:gd name="T112" fmla="*/ 101 w 170"/>
                <a:gd name="T113" fmla="*/ 43 h 164"/>
                <a:gd name="T114" fmla="*/ 91 w 170"/>
                <a:gd name="T115" fmla="*/ 33 h 164"/>
                <a:gd name="T116" fmla="*/ 85 w 170"/>
                <a:gd name="T117" fmla="*/ 29 h 164"/>
                <a:gd name="T118" fmla="*/ 63 w 170"/>
                <a:gd name="T119" fmla="*/ 14 h 164"/>
                <a:gd name="T120" fmla="*/ 55 w 170"/>
                <a:gd name="T121" fmla="*/ 10 h 164"/>
                <a:gd name="T122" fmla="*/ 23 w 170"/>
                <a:gd name="T12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64">
                  <a:moveTo>
                    <a:pt x="21" y="50"/>
                  </a:moveTo>
                  <a:cubicBezTo>
                    <a:pt x="15" y="35"/>
                    <a:pt x="15" y="24"/>
                    <a:pt x="21" y="18"/>
                  </a:cubicBezTo>
                  <a:cubicBezTo>
                    <a:pt x="24" y="15"/>
                    <a:pt x="28" y="14"/>
                    <a:pt x="33" y="14"/>
                  </a:cubicBezTo>
                  <a:cubicBezTo>
                    <a:pt x="38" y="14"/>
                    <a:pt x="45" y="15"/>
                    <a:pt x="53" y="18"/>
                  </a:cubicBezTo>
                  <a:cubicBezTo>
                    <a:pt x="55" y="19"/>
                    <a:pt x="57" y="20"/>
                    <a:pt x="60" y="22"/>
                  </a:cubicBezTo>
                  <a:cubicBezTo>
                    <a:pt x="66" y="25"/>
                    <a:pt x="73" y="29"/>
                    <a:pt x="79" y="33"/>
                  </a:cubicBezTo>
                  <a:cubicBezTo>
                    <a:pt x="81" y="35"/>
                    <a:pt x="83" y="36"/>
                    <a:pt x="85" y="38"/>
                  </a:cubicBezTo>
                  <a:cubicBezTo>
                    <a:pt x="87" y="39"/>
                    <a:pt x="89" y="41"/>
                    <a:pt x="91" y="42"/>
                  </a:cubicBezTo>
                  <a:cubicBezTo>
                    <a:pt x="93" y="44"/>
                    <a:pt x="96" y="47"/>
                    <a:pt x="99" y="49"/>
                  </a:cubicBezTo>
                  <a:cubicBezTo>
                    <a:pt x="102" y="52"/>
                    <a:pt x="105" y="55"/>
                    <a:pt x="109" y="58"/>
                  </a:cubicBezTo>
                  <a:cubicBezTo>
                    <a:pt x="112" y="62"/>
                    <a:pt x="115" y="65"/>
                    <a:pt x="118" y="68"/>
                  </a:cubicBezTo>
                  <a:cubicBezTo>
                    <a:pt x="120" y="71"/>
                    <a:pt x="123" y="74"/>
                    <a:pt x="125" y="76"/>
                  </a:cubicBezTo>
                  <a:cubicBezTo>
                    <a:pt x="126" y="78"/>
                    <a:pt x="128" y="80"/>
                    <a:pt x="129" y="82"/>
                  </a:cubicBezTo>
                  <a:cubicBezTo>
                    <a:pt x="131" y="84"/>
                    <a:pt x="132" y="86"/>
                    <a:pt x="133" y="88"/>
                  </a:cubicBezTo>
                  <a:cubicBezTo>
                    <a:pt x="138" y="94"/>
                    <a:pt x="142" y="101"/>
                    <a:pt x="145" y="107"/>
                  </a:cubicBezTo>
                  <a:cubicBezTo>
                    <a:pt x="146" y="109"/>
                    <a:pt x="148" y="112"/>
                    <a:pt x="149" y="114"/>
                  </a:cubicBezTo>
                  <a:cubicBezTo>
                    <a:pt x="154" y="129"/>
                    <a:pt x="155" y="140"/>
                    <a:pt x="149" y="146"/>
                  </a:cubicBezTo>
                  <a:cubicBezTo>
                    <a:pt x="146" y="149"/>
                    <a:pt x="142" y="150"/>
                    <a:pt x="137" y="150"/>
                  </a:cubicBezTo>
                  <a:cubicBezTo>
                    <a:pt x="131" y="150"/>
                    <a:pt x="125" y="149"/>
                    <a:pt x="117" y="146"/>
                  </a:cubicBezTo>
                  <a:cubicBezTo>
                    <a:pt x="115" y="145"/>
                    <a:pt x="112" y="144"/>
                    <a:pt x="110" y="142"/>
                  </a:cubicBezTo>
                  <a:cubicBezTo>
                    <a:pt x="104" y="139"/>
                    <a:pt x="97" y="135"/>
                    <a:pt x="91" y="131"/>
                  </a:cubicBezTo>
                  <a:cubicBezTo>
                    <a:pt x="89" y="129"/>
                    <a:pt x="87" y="128"/>
                    <a:pt x="85" y="126"/>
                  </a:cubicBezTo>
                  <a:cubicBezTo>
                    <a:pt x="83" y="125"/>
                    <a:pt x="81" y="123"/>
                    <a:pt x="79" y="122"/>
                  </a:cubicBezTo>
                  <a:cubicBezTo>
                    <a:pt x="77" y="120"/>
                    <a:pt x="74" y="117"/>
                    <a:pt x="71" y="115"/>
                  </a:cubicBezTo>
                  <a:cubicBezTo>
                    <a:pt x="68" y="112"/>
                    <a:pt x="65" y="109"/>
                    <a:pt x="61" y="106"/>
                  </a:cubicBezTo>
                  <a:cubicBezTo>
                    <a:pt x="58" y="102"/>
                    <a:pt x="55" y="99"/>
                    <a:pt x="52" y="96"/>
                  </a:cubicBezTo>
                  <a:cubicBezTo>
                    <a:pt x="50" y="93"/>
                    <a:pt x="47" y="90"/>
                    <a:pt x="45" y="88"/>
                  </a:cubicBezTo>
                  <a:cubicBezTo>
                    <a:pt x="44" y="86"/>
                    <a:pt x="42" y="84"/>
                    <a:pt x="41" y="82"/>
                  </a:cubicBezTo>
                  <a:cubicBezTo>
                    <a:pt x="39" y="80"/>
                    <a:pt x="38" y="78"/>
                    <a:pt x="36" y="76"/>
                  </a:cubicBezTo>
                  <a:cubicBezTo>
                    <a:pt x="32" y="70"/>
                    <a:pt x="28" y="63"/>
                    <a:pt x="25" y="57"/>
                  </a:cubicBezTo>
                  <a:cubicBezTo>
                    <a:pt x="23" y="55"/>
                    <a:pt x="22" y="52"/>
                    <a:pt x="21" y="50"/>
                  </a:cubicBezTo>
                  <a:moveTo>
                    <a:pt x="23" y="0"/>
                  </a:moveTo>
                  <a:cubicBezTo>
                    <a:pt x="17" y="0"/>
                    <a:pt x="12" y="2"/>
                    <a:pt x="8" y="5"/>
                  </a:cubicBezTo>
                  <a:cubicBezTo>
                    <a:pt x="0" y="14"/>
                    <a:pt x="2" y="31"/>
                    <a:pt x="13" y="52"/>
                  </a:cubicBezTo>
                  <a:cubicBezTo>
                    <a:pt x="14" y="55"/>
                    <a:pt x="16" y="57"/>
                    <a:pt x="17" y="60"/>
                  </a:cubicBezTo>
                  <a:cubicBezTo>
                    <a:pt x="21" y="67"/>
                    <a:pt x="26" y="74"/>
                    <a:pt x="32" y="82"/>
                  </a:cubicBezTo>
                  <a:cubicBezTo>
                    <a:pt x="33" y="84"/>
                    <a:pt x="35" y="86"/>
                    <a:pt x="36" y="88"/>
                  </a:cubicBezTo>
                  <a:cubicBezTo>
                    <a:pt x="39" y="91"/>
                    <a:pt x="42" y="95"/>
                    <a:pt x="45" y="98"/>
                  </a:cubicBezTo>
                  <a:cubicBezTo>
                    <a:pt x="48" y="101"/>
                    <a:pt x="50" y="104"/>
                    <a:pt x="53" y="106"/>
                  </a:cubicBezTo>
                  <a:cubicBezTo>
                    <a:pt x="54" y="108"/>
                    <a:pt x="55" y="109"/>
                    <a:pt x="57" y="110"/>
                  </a:cubicBezTo>
                  <a:cubicBezTo>
                    <a:pt x="58" y="112"/>
                    <a:pt x="59" y="113"/>
                    <a:pt x="61" y="114"/>
                  </a:cubicBezTo>
                  <a:cubicBezTo>
                    <a:pt x="63" y="117"/>
                    <a:pt x="66" y="119"/>
                    <a:pt x="69" y="121"/>
                  </a:cubicBezTo>
                  <a:cubicBezTo>
                    <a:pt x="72" y="125"/>
                    <a:pt x="76" y="128"/>
                    <a:pt x="79" y="131"/>
                  </a:cubicBezTo>
                  <a:cubicBezTo>
                    <a:pt x="81" y="132"/>
                    <a:pt x="83" y="134"/>
                    <a:pt x="85" y="135"/>
                  </a:cubicBezTo>
                  <a:cubicBezTo>
                    <a:pt x="92" y="141"/>
                    <a:pt x="100" y="146"/>
                    <a:pt x="107" y="150"/>
                  </a:cubicBezTo>
                  <a:cubicBezTo>
                    <a:pt x="110" y="151"/>
                    <a:pt x="112" y="153"/>
                    <a:pt x="115" y="154"/>
                  </a:cubicBezTo>
                  <a:cubicBezTo>
                    <a:pt x="127" y="160"/>
                    <a:pt x="138" y="164"/>
                    <a:pt x="147" y="164"/>
                  </a:cubicBezTo>
                  <a:cubicBezTo>
                    <a:pt x="153" y="164"/>
                    <a:pt x="158" y="162"/>
                    <a:pt x="162" y="159"/>
                  </a:cubicBezTo>
                  <a:cubicBezTo>
                    <a:pt x="170" y="150"/>
                    <a:pt x="168" y="133"/>
                    <a:pt x="157" y="112"/>
                  </a:cubicBezTo>
                  <a:cubicBezTo>
                    <a:pt x="156" y="109"/>
                    <a:pt x="154" y="107"/>
                    <a:pt x="153" y="104"/>
                  </a:cubicBezTo>
                  <a:cubicBezTo>
                    <a:pt x="149" y="97"/>
                    <a:pt x="144" y="90"/>
                    <a:pt x="138" y="82"/>
                  </a:cubicBezTo>
                  <a:cubicBezTo>
                    <a:pt x="136" y="80"/>
                    <a:pt x="135" y="78"/>
                    <a:pt x="133" y="76"/>
                  </a:cubicBezTo>
                  <a:cubicBezTo>
                    <a:pt x="131" y="73"/>
                    <a:pt x="128" y="69"/>
                    <a:pt x="124" y="66"/>
                  </a:cubicBezTo>
                  <a:cubicBezTo>
                    <a:pt x="122" y="63"/>
                    <a:pt x="120" y="60"/>
                    <a:pt x="117" y="58"/>
                  </a:cubicBezTo>
                  <a:cubicBezTo>
                    <a:pt x="116" y="57"/>
                    <a:pt x="115" y="55"/>
                    <a:pt x="113" y="54"/>
                  </a:cubicBezTo>
                  <a:cubicBezTo>
                    <a:pt x="112" y="52"/>
                    <a:pt x="110" y="51"/>
                    <a:pt x="109" y="50"/>
                  </a:cubicBezTo>
                  <a:cubicBezTo>
                    <a:pt x="106" y="47"/>
                    <a:pt x="104" y="45"/>
                    <a:pt x="101" y="43"/>
                  </a:cubicBezTo>
                  <a:cubicBezTo>
                    <a:pt x="98" y="39"/>
                    <a:pt x="94" y="36"/>
                    <a:pt x="91" y="33"/>
                  </a:cubicBezTo>
                  <a:cubicBezTo>
                    <a:pt x="89" y="32"/>
                    <a:pt x="87" y="30"/>
                    <a:pt x="85" y="29"/>
                  </a:cubicBezTo>
                  <a:cubicBezTo>
                    <a:pt x="77" y="23"/>
                    <a:pt x="70" y="18"/>
                    <a:pt x="63" y="14"/>
                  </a:cubicBezTo>
                  <a:cubicBezTo>
                    <a:pt x="60" y="13"/>
                    <a:pt x="58" y="11"/>
                    <a:pt x="55" y="10"/>
                  </a:cubicBezTo>
                  <a:cubicBezTo>
                    <a:pt x="43" y="4"/>
                    <a:pt x="32" y="0"/>
                    <a:pt x="23"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sp>
          <p:nvSpPr>
            <p:cNvPr id="22" name="Oval 51"/>
            <p:cNvSpPr>
              <a:spLocks noChangeArrowheads="1"/>
            </p:cNvSpPr>
            <p:nvPr/>
          </p:nvSpPr>
          <p:spPr bwMode="auto">
            <a:xfrm>
              <a:off x="1881188" y="3403600"/>
              <a:ext cx="128588" cy="128588"/>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srgbClr val="FF0000"/>
                </a:solidFill>
              </a:endParaRPr>
            </a:p>
          </p:txBody>
        </p:sp>
      </p:grpSp>
      <p:grpSp>
        <p:nvGrpSpPr>
          <p:cNvPr id="29" name="组合 28"/>
          <p:cNvGrpSpPr/>
          <p:nvPr/>
        </p:nvGrpSpPr>
        <p:grpSpPr>
          <a:xfrm>
            <a:off x="8860276" y="1585895"/>
            <a:ext cx="678211" cy="672746"/>
            <a:chOff x="1977747" y="1270594"/>
            <a:chExt cx="899446" cy="892198"/>
          </a:xfrm>
        </p:grpSpPr>
        <p:sp>
          <p:nvSpPr>
            <p:cNvPr id="30" name="Oval 107"/>
            <p:cNvSpPr>
              <a:spLocks noChangeArrowheads="1"/>
            </p:cNvSpPr>
            <p:nvPr/>
          </p:nvSpPr>
          <p:spPr bwMode="auto">
            <a:xfrm>
              <a:off x="1977747"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Oval 108"/>
            <p:cNvSpPr>
              <a:spLocks noChangeArrowheads="1"/>
            </p:cNvSpPr>
            <p:nvPr/>
          </p:nvSpPr>
          <p:spPr bwMode="auto">
            <a:xfrm>
              <a:off x="2028522"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09"/>
            <p:cNvSpPr>
              <a:spLocks/>
            </p:cNvSpPr>
            <p:nvPr/>
          </p:nvSpPr>
          <p:spPr bwMode="auto">
            <a:xfrm>
              <a:off x="2014015" y="1470069"/>
              <a:ext cx="718106" cy="667335"/>
            </a:xfrm>
            <a:custGeom>
              <a:avLst/>
              <a:gdLst>
                <a:gd name="T0" fmla="*/ 47 w 198"/>
                <a:gd name="T1" fmla="*/ 4 h 184"/>
                <a:gd name="T2" fmla="*/ 0 w 198"/>
                <a:gd name="T3" fmla="*/ 52 h 184"/>
                <a:gd name="T4" fmla="*/ 4 w 198"/>
                <a:gd name="T5" fmla="*/ 111 h 184"/>
                <a:gd name="T6" fmla="*/ 56 w 198"/>
                <a:gd name="T7" fmla="*/ 172 h 184"/>
                <a:gd name="T8" fmla="*/ 123 w 198"/>
                <a:gd name="T9" fmla="*/ 184 h 184"/>
                <a:gd name="T10" fmla="*/ 149 w 198"/>
                <a:gd name="T11" fmla="*/ 174 h 184"/>
                <a:gd name="T12" fmla="*/ 191 w 198"/>
                <a:gd name="T13" fmla="*/ 132 h 184"/>
                <a:gd name="T14" fmla="*/ 198 w 198"/>
                <a:gd name="T15" fmla="*/ 122 h 184"/>
                <a:gd name="T16" fmla="*/ 196 w 198"/>
                <a:gd name="T17" fmla="*/ 113 h 184"/>
                <a:gd name="T18" fmla="*/ 165 w 198"/>
                <a:gd name="T19" fmla="*/ 87 h 184"/>
                <a:gd name="T20" fmla="*/ 175 w 198"/>
                <a:gd name="T21" fmla="*/ 78 h 184"/>
                <a:gd name="T22" fmla="*/ 170 w 198"/>
                <a:gd name="T23" fmla="*/ 2 h 184"/>
                <a:gd name="T24" fmla="*/ 59 w 198"/>
                <a:gd name="T25" fmla="*/ 0 h 184"/>
                <a:gd name="T26" fmla="*/ 47 w 198"/>
                <a:gd name="T27"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84">
                  <a:moveTo>
                    <a:pt x="47" y="4"/>
                  </a:moveTo>
                  <a:lnTo>
                    <a:pt x="0" y="52"/>
                  </a:lnTo>
                  <a:lnTo>
                    <a:pt x="4" y="111"/>
                  </a:lnTo>
                  <a:lnTo>
                    <a:pt x="56" y="172"/>
                  </a:lnTo>
                  <a:lnTo>
                    <a:pt x="123" y="184"/>
                  </a:lnTo>
                  <a:lnTo>
                    <a:pt x="149" y="174"/>
                  </a:lnTo>
                  <a:lnTo>
                    <a:pt x="191" y="132"/>
                  </a:lnTo>
                  <a:lnTo>
                    <a:pt x="198" y="122"/>
                  </a:lnTo>
                  <a:lnTo>
                    <a:pt x="196" y="113"/>
                  </a:lnTo>
                  <a:lnTo>
                    <a:pt x="165" y="87"/>
                  </a:lnTo>
                  <a:lnTo>
                    <a:pt x="175" y="78"/>
                  </a:lnTo>
                  <a:lnTo>
                    <a:pt x="170" y="2"/>
                  </a:lnTo>
                  <a:lnTo>
                    <a:pt x="59" y="0"/>
                  </a:lnTo>
                  <a:lnTo>
                    <a:pt x="47" y="4"/>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10"/>
            <p:cNvSpPr>
              <a:spLocks noEditPoints="1"/>
            </p:cNvSpPr>
            <p:nvPr/>
          </p:nvSpPr>
          <p:spPr bwMode="auto">
            <a:xfrm>
              <a:off x="2184474" y="1459188"/>
              <a:ext cx="471484" cy="301026"/>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1"/>
            <p:cNvSpPr>
              <a:spLocks noEditPoints="1"/>
            </p:cNvSpPr>
            <p:nvPr/>
          </p:nvSpPr>
          <p:spPr bwMode="auto">
            <a:xfrm>
              <a:off x="2108311" y="1778348"/>
              <a:ext cx="623809" cy="170461"/>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12"/>
            <p:cNvSpPr>
              <a:spLocks noEditPoints="1"/>
            </p:cNvSpPr>
            <p:nvPr/>
          </p:nvSpPr>
          <p:spPr bwMode="auto">
            <a:xfrm>
              <a:off x="2191728" y="1451935"/>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13"/>
            <p:cNvSpPr>
              <a:spLocks noEditPoints="1"/>
            </p:cNvSpPr>
            <p:nvPr/>
          </p:nvSpPr>
          <p:spPr bwMode="auto">
            <a:xfrm>
              <a:off x="2115565" y="1767468"/>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7" name="组合 36"/>
          <p:cNvGrpSpPr/>
          <p:nvPr/>
        </p:nvGrpSpPr>
        <p:grpSpPr>
          <a:xfrm>
            <a:off x="4438603" y="1358008"/>
            <a:ext cx="787586" cy="781239"/>
            <a:chOff x="925975" y="1270594"/>
            <a:chExt cx="899446" cy="892198"/>
          </a:xfrm>
        </p:grpSpPr>
        <p:sp>
          <p:nvSpPr>
            <p:cNvPr id="38" name="Oval 114"/>
            <p:cNvSpPr>
              <a:spLocks noChangeArrowheads="1"/>
            </p:cNvSpPr>
            <p:nvPr/>
          </p:nvSpPr>
          <p:spPr bwMode="auto">
            <a:xfrm>
              <a:off x="925975" y="1270594"/>
              <a:ext cx="899446" cy="892198"/>
            </a:xfrm>
            <a:prstGeom prst="ellipse">
              <a:avLst/>
            </a:pr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115"/>
            <p:cNvSpPr>
              <a:spLocks noChangeArrowheads="1"/>
            </p:cNvSpPr>
            <p:nvPr/>
          </p:nvSpPr>
          <p:spPr bwMode="auto">
            <a:xfrm>
              <a:off x="976750" y="1314115"/>
              <a:ext cx="797896" cy="797900"/>
            </a:xfrm>
            <a:prstGeom prst="ellipse">
              <a:avLst/>
            </a:pr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16"/>
            <p:cNvSpPr>
              <a:spLocks/>
            </p:cNvSpPr>
            <p:nvPr/>
          </p:nvSpPr>
          <p:spPr bwMode="auto">
            <a:xfrm>
              <a:off x="951363" y="1459188"/>
              <a:ext cx="605675" cy="703603"/>
            </a:xfrm>
            <a:custGeom>
              <a:avLst/>
              <a:gdLst>
                <a:gd name="T0" fmla="*/ 71 w 167"/>
                <a:gd name="T1" fmla="*/ 0 h 194"/>
                <a:gd name="T2" fmla="*/ 0 w 167"/>
                <a:gd name="T3" fmla="*/ 73 h 194"/>
                <a:gd name="T4" fmla="*/ 12 w 167"/>
                <a:gd name="T5" fmla="*/ 111 h 194"/>
                <a:gd name="T6" fmla="*/ 28 w 167"/>
                <a:gd name="T7" fmla="*/ 149 h 194"/>
                <a:gd name="T8" fmla="*/ 52 w 167"/>
                <a:gd name="T9" fmla="*/ 170 h 194"/>
                <a:gd name="T10" fmla="*/ 116 w 167"/>
                <a:gd name="T11" fmla="*/ 194 h 194"/>
                <a:gd name="T12" fmla="*/ 167 w 167"/>
                <a:gd name="T13" fmla="*/ 142 h 194"/>
                <a:gd name="T14" fmla="*/ 165 w 167"/>
                <a:gd name="T15" fmla="*/ 5 h 194"/>
                <a:gd name="T16" fmla="*/ 71 w 167"/>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94">
                  <a:moveTo>
                    <a:pt x="71" y="0"/>
                  </a:moveTo>
                  <a:lnTo>
                    <a:pt x="0" y="73"/>
                  </a:lnTo>
                  <a:lnTo>
                    <a:pt x="12" y="111"/>
                  </a:lnTo>
                  <a:lnTo>
                    <a:pt x="28" y="149"/>
                  </a:lnTo>
                  <a:lnTo>
                    <a:pt x="52" y="170"/>
                  </a:lnTo>
                  <a:lnTo>
                    <a:pt x="116" y="194"/>
                  </a:lnTo>
                  <a:lnTo>
                    <a:pt x="167" y="142"/>
                  </a:lnTo>
                  <a:lnTo>
                    <a:pt x="165" y="5"/>
                  </a:lnTo>
                  <a:lnTo>
                    <a:pt x="71"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17"/>
            <p:cNvSpPr>
              <a:spLocks noEditPoints="1"/>
            </p:cNvSpPr>
            <p:nvPr/>
          </p:nvSpPr>
          <p:spPr bwMode="auto">
            <a:xfrm>
              <a:off x="1190731" y="1433801"/>
              <a:ext cx="377187" cy="583918"/>
            </a:xfrm>
            <a:custGeom>
              <a:avLst/>
              <a:gdLst>
                <a:gd name="T0" fmla="*/ 35 w 44"/>
                <a:gd name="T1" fmla="*/ 0 h 68"/>
                <a:gd name="T2" fmla="*/ 9 w 44"/>
                <a:gd name="T3" fmla="*/ 0 h 68"/>
                <a:gd name="T4" fmla="*/ 0 w 44"/>
                <a:gd name="T5" fmla="*/ 9 h 68"/>
                <a:gd name="T6" fmla="*/ 0 w 44"/>
                <a:gd name="T7" fmla="*/ 59 h 68"/>
                <a:gd name="T8" fmla="*/ 9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2 w 44"/>
                <a:gd name="T31" fmla="*/ 55 h 68"/>
                <a:gd name="T32" fmla="*/ 12 w 44"/>
                <a:gd name="T33" fmla="*/ 55 h 68"/>
                <a:gd name="T34" fmla="*/ 5 w 44"/>
                <a:gd name="T35" fmla="*/ 48 h 68"/>
                <a:gd name="T36" fmla="*/ 5 w 44"/>
                <a:gd name="T37" fmla="*/ 13 h 68"/>
                <a:gd name="T38" fmla="*/ 12 w 44"/>
                <a:gd name="T39" fmla="*/ 6 h 68"/>
                <a:gd name="T40" fmla="*/ 32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9" y="0"/>
                    <a:pt x="9" y="0"/>
                    <a:pt x="9" y="0"/>
                  </a:cubicBezTo>
                  <a:cubicBezTo>
                    <a:pt x="4" y="0"/>
                    <a:pt x="0" y="4"/>
                    <a:pt x="0" y="9"/>
                  </a:cubicBezTo>
                  <a:cubicBezTo>
                    <a:pt x="0" y="59"/>
                    <a:pt x="0" y="59"/>
                    <a:pt x="0" y="59"/>
                  </a:cubicBezTo>
                  <a:cubicBezTo>
                    <a:pt x="0" y="64"/>
                    <a:pt x="4" y="68"/>
                    <a:pt x="9"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4"/>
                    <a:pt x="18" y="61"/>
                  </a:cubicBezTo>
                  <a:cubicBezTo>
                    <a:pt x="18" y="59"/>
                    <a:pt x="20" y="57"/>
                    <a:pt x="22" y="57"/>
                  </a:cubicBezTo>
                  <a:cubicBezTo>
                    <a:pt x="24" y="57"/>
                    <a:pt x="26" y="59"/>
                    <a:pt x="26" y="61"/>
                  </a:cubicBezTo>
                  <a:cubicBezTo>
                    <a:pt x="26" y="64"/>
                    <a:pt x="24" y="65"/>
                    <a:pt x="22" y="65"/>
                  </a:cubicBezTo>
                  <a:close/>
                  <a:moveTo>
                    <a:pt x="40" y="48"/>
                  </a:moveTo>
                  <a:cubicBezTo>
                    <a:pt x="40" y="52"/>
                    <a:pt x="36" y="55"/>
                    <a:pt x="32" y="55"/>
                  </a:cubicBezTo>
                  <a:cubicBezTo>
                    <a:pt x="12" y="55"/>
                    <a:pt x="12" y="55"/>
                    <a:pt x="12" y="55"/>
                  </a:cubicBezTo>
                  <a:cubicBezTo>
                    <a:pt x="8" y="55"/>
                    <a:pt x="5" y="52"/>
                    <a:pt x="5" y="48"/>
                  </a:cubicBezTo>
                  <a:cubicBezTo>
                    <a:pt x="5" y="13"/>
                    <a:pt x="5" y="13"/>
                    <a:pt x="5" y="13"/>
                  </a:cubicBezTo>
                  <a:cubicBezTo>
                    <a:pt x="5" y="9"/>
                    <a:pt x="8" y="6"/>
                    <a:pt x="12" y="6"/>
                  </a:cubicBezTo>
                  <a:cubicBezTo>
                    <a:pt x="32" y="6"/>
                    <a:pt x="32" y="6"/>
                    <a:pt x="32" y="6"/>
                  </a:cubicBezTo>
                  <a:cubicBezTo>
                    <a:pt x="36" y="6"/>
                    <a:pt x="40" y="9"/>
                    <a:pt x="40" y="13"/>
                  </a:cubicBezTo>
                  <a:lnTo>
                    <a:pt x="40" y="4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18"/>
            <p:cNvSpPr>
              <a:spLocks noEditPoints="1"/>
            </p:cNvSpPr>
            <p:nvPr/>
          </p:nvSpPr>
          <p:spPr bwMode="auto">
            <a:xfrm>
              <a:off x="1197985" y="1426547"/>
              <a:ext cx="377187" cy="580291"/>
            </a:xfrm>
            <a:custGeom>
              <a:avLst/>
              <a:gdLst>
                <a:gd name="T0" fmla="*/ 35 w 44"/>
                <a:gd name="T1" fmla="*/ 0 h 68"/>
                <a:gd name="T2" fmla="*/ 10 w 44"/>
                <a:gd name="T3" fmla="*/ 0 h 68"/>
                <a:gd name="T4" fmla="*/ 0 w 44"/>
                <a:gd name="T5" fmla="*/ 9 h 68"/>
                <a:gd name="T6" fmla="*/ 0 w 44"/>
                <a:gd name="T7" fmla="*/ 59 h 68"/>
                <a:gd name="T8" fmla="*/ 10 w 44"/>
                <a:gd name="T9" fmla="*/ 68 h 68"/>
                <a:gd name="T10" fmla="*/ 35 w 44"/>
                <a:gd name="T11" fmla="*/ 68 h 68"/>
                <a:gd name="T12" fmla="*/ 44 w 44"/>
                <a:gd name="T13" fmla="*/ 59 h 68"/>
                <a:gd name="T14" fmla="*/ 44 w 44"/>
                <a:gd name="T15" fmla="*/ 9 h 68"/>
                <a:gd name="T16" fmla="*/ 35 w 44"/>
                <a:gd name="T17" fmla="*/ 0 h 68"/>
                <a:gd name="T18" fmla="*/ 22 w 44"/>
                <a:gd name="T19" fmla="*/ 65 h 68"/>
                <a:gd name="T20" fmla="*/ 18 w 44"/>
                <a:gd name="T21" fmla="*/ 61 h 68"/>
                <a:gd name="T22" fmla="*/ 22 w 44"/>
                <a:gd name="T23" fmla="*/ 57 h 68"/>
                <a:gd name="T24" fmla="*/ 26 w 44"/>
                <a:gd name="T25" fmla="*/ 61 h 68"/>
                <a:gd name="T26" fmla="*/ 22 w 44"/>
                <a:gd name="T27" fmla="*/ 65 h 68"/>
                <a:gd name="T28" fmla="*/ 40 w 44"/>
                <a:gd name="T29" fmla="*/ 48 h 68"/>
                <a:gd name="T30" fmla="*/ 33 w 44"/>
                <a:gd name="T31" fmla="*/ 55 h 68"/>
                <a:gd name="T32" fmla="*/ 12 w 44"/>
                <a:gd name="T33" fmla="*/ 55 h 68"/>
                <a:gd name="T34" fmla="*/ 5 w 44"/>
                <a:gd name="T35" fmla="*/ 48 h 68"/>
                <a:gd name="T36" fmla="*/ 5 w 44"/>
                <a:gd name="T37" fmla="*/ 13 h 68"/>
                <a:gd name="T38" fmla="*/ 12 w 44"/>
                <a:gd name="T39" fmla="*/ 6 h 68"/>
                <a:gd name="T40" fmla="*/ 33 w 44"/>
                <a:gd name="T41" fmla="*/ 6 h 68"/>
                <a:gd name="T42" fmla="*/ 40 w 44"/>
                <a:gd name="T43" fmla="*/ 13 h 68"/>
                <a:gd name="T44" fmla="*/ 40 w 44"/>
                <a:gd name="T45" fmla="*/ 4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68">
                  <a:moveTo>
                    <a:pt x="35" y="0"/>
                  </a:moveTo>
                  <a:cubicBezTo>
                    <a:pt x="10" y="0"/>
                    <a:pt x="10" y="0"/>
                    <a:pt x="10" y="0"/>
                  </a:cubicBezTo>
                  <a:cubicBezTo>
                    <a:pt x="5" y="0"/>
                    <a:pt x="0" y="4"/>
                    <a:pt x="0" y="9"/>
                  </a:cubicBezTo>
                  <a:cubicBezTo>
                    <a:pt x="0" y="59"/>
                    <a:pt x="0" y="59"/>
                    <a:pt x="0" y="59"/>
                  </a:cubicBezTo>
                  <a:cubicBezTo>
                    <a:pt x="0" y="64"/>
                    <a:pt x="5" y="68"/>
                    <a:pt x="10" y="68"/>
                  </a:cubicBezTo>
                  <a:cubicBezTo>
                    <a:pt x="35" y="68"/>
                    <a:pt x="35" y="68"/>
                    <a:pt x="35" y="68"/>
                  </a:cubicBezTo>
                  <a:cubicBezTo>
                    <a:pt x="40" y="68"/>
                    <a:pt x="44" y="64"/>
                    <a:pt x="44" y="59"/>
                  </a:cubicBezTo>
                  <a:cubicBezTo>
                    <a:pt x="44" y="9"/>
                    <a:pt x="44" y="9"/>
                    <a:pt x="44" y="9"/>
                  </a:cubicBezTo>
                  <a:cubicBezTo>
                    <a:pt x="44" y="4"/>
                    <a:pt x="40" y="0"/>
                    <a:pt x="35" y="0"/>
                  </a:cubicBezTo>
                  <a:close/>
                  <a:moveTo>
                    <a:pt x="22" y="65"/>
                  </a:moveTo>
                  <a:cubicBezTo>
                    <a:pt x="20" y="65"/>
                    <a:pt x="18" y="63"/>
                    <a:pt x="18" y="61"/>
                  </a:cubicBezTo>
                  <a:cubicBezTo>
                    <a:pt x="18" y="59"/>
                    <a:pt x="20" y="57"/>
                    <a:pt x="22" y="57"/>
                  </a:cubicBezTo>
                  <a:cubicBezTo>
                    <a:pt x="25" y="57"/>
                    <a:pt x="26" y="59"/>
                    <a:pt x="26" y="61"/>
                  </a:cubicBezTo>
                  <a:cubicBezTo>
                    <a:pt x="26" y="63"/>
                    <a:pt x="25" y="65"/>
                    <a:pt x="22" y="65"/>
                  </a:cubicBezTo>
                  <a:close/>
                  <a:moveTo>
                    <a:pt x="40" y="48"/>
                  </a:moveTo>
                  <a:cubicBezTo>
                    <a:pt x="40" y="51"/>
                    <a:pt x="37" y="55"/>
                    <a:pt x="33" y="55"/>
                  </a:cubicBezTo>
                  <a:cubicBezTo>
                    <a:pt x="12" y="55"/>
                    <a:pt x="12" y="55"/>
                    <a:pt x="12" y="55"/>
                  </a:cubicBezTo>
                  <a:cubicBezTo>
                    <a:pt x="8" y="55"/>
                    <a:pt x="5" y="51"/>
                    <a:pt x="5" y="48"/>
                  </a:cubicBezTo>
                  <a:cubicBezTo>
                    <a:pt x="5" y="13"/>
                    <a:pt x="5" y="13"/>
                    <a:pt x="5" y="13"/>
                  </a:cubicBezTo>
                  <a:cubicBezTo>
                    <a:pt x="5" y="9"/>
                    <a:pt x="8" y="6"/>
                    <a:pt x="12" y="6"/>
                  </a:cubicBezTo>
                  <a:cubicBezTo>
                    <a:pt x="33" y="6"/>
                    <a:pt x="33" y="6"/>
                    <a:pt x="33" y="6"/>
                  </a:cubicBezTo>
                  <a:cubicBezTo>
                    <a:pt x="37" y="6"/>
                    <a:pt x="40" y="9"/>
                    <a:pt x="40" y="13"/>
                  </a:cubicBez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组合 42"/>
          <p:cNvGrpSpPr/>
          <p:nvPr/>
        </p:nvGrpSpPr>
        <p:grpSpPr>
          <a:xfrm>
            <a:off x="10412298" y="1246107"/>
            <a:ext cx="692718" cy="687136"/>
            <a:chOff x="6195714" y="1270594"/>
            <a:chExt cx="899446" cy="892198"/>
          </a:xfrm>
        </p:grpSpPr>
        <p:sp>
          <p:nvSpPr>
            <p:cNvPr id="44" name="Oval 119"/>
            <p:cNvSpPr>
              <a:spLocks noChangeArrowheads="1"/>
            </p:cNvSpPr>
            <p:nvPr/>
          </p:nvSpPr>
          <p:spPr bwMode="auto">
            <a:xfrm>
              <a:off x="6195714" y="1270594"/>
              <a:ext cx="899446" cy="892198"/>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Oval 120"/>
            <p:cNvSpPr>
              <a:spLocks noChangeArrowheads="1"/>
            </p:cNvSpPr>
            <p:nvPr/>
          </p:nvSpPr>
          <p:spPr bwMode="auto">
            <a:xfrm>
              <a:off x="6246489" y="1314115"/>
              <a:ext cx="797896" cy="797900"/>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1"/>
            <p:cNvSpPr>
              <a:spLocks/>
            </p:cNvSpPr>
            <p:nvPr/>
          </p:nvSpPr>
          <p:spPr bwMode="auto">
            <a:xfrm>
              <a:off x="6210221" y="1564366"/>
              <a:ext cx="678211" cy="598425"/>
            </a:xfrm>
            <a:custGeom>
              <a:avLst/>
              <a:gdLst>
                <a:gd name="T0" fmla="*/ 50 w 187"/>
                <a:gd name="T1" fmla="*/ 0 h 165"/>
                <a:gd name="T2" fmla="*/ 0 w 187"/>
                <a:gd name="T3" fmla="*/ 49 h 165"/>
                <a:gd name="T4" fmla="*/ 34 w 187"/>
                <a:gd name="T5" fmla="*/ 125 h 165"/>
                <a:gd name="T6" fmla="*/ 85 w 187"/>
                <a:gd name="T7" fmla="*/ 153 h 165"/>
                <a:gd name="T8" fmla="*/ 109 w 187"/>
                <a:gd name="T9" fmla="*/ 165 h 165"/>
                <a:gd name="T10" fmla="*/ 182 w 187"/>
                <a:gd name="T11" fmla="*/ 92 h 165"/>
                <a:gd name="T12" fmla="*/ 180 w 187"/>
                <a:gd name="T13" fmla="*/ 89 h 165"/>
                <a:gd name="T14" fmla="*/ 187 w 187"/>
                <a:gd name="T15" fmla="*/ 82 h 165"/>
                <a:gd name="T16" fmla="*/ 187 w 187"/>
                <a:gd name="T17" fmla="*/ 14 h 165"/>
                <a:gd name="T18" fmla="*/ 180 w 187"/>
                <a:gd name="T19" fmla="*/ 0 h 165"/>
                <a:gd name="T20" fmla="*/ 50 w 187"/>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65">
                  <a:moveTo>
                    <a:pt x="50" y="0"/>
                  </a:moveTo>
                  <a:lnTo>
                    <a:pt x="0" y="49"/>
                  </a:lnTo>
                  <a:lnTo>
                    <a:pt x="34" y="125"/>
                  </a:lnTo>
                  <a:lnTo>
                    <a:pt x="85" y="153"/>
                  </a:lnTo>
                  <a:lnTo>
                    <a:pt x="109" y="165"/>
                  </a:lnTo>
                  <a:lnTo>
                    <a:pt x="182" y="92"/>
                  </a:lnTo>
                  <a:lnTo>
                    <a:pt x="180" y="89"/>
                  </a:lnTo>
                  <a:lnTo>
                    <a:pt x="187" y="82"/>
                  </a:lnTo>
                  <a:lnTo>
                    <a:pt x="187" y="14"/>
                  </a:lnTo>
                  <a:lnTo>
                    <a:pt x="180" y="0"/>
                  </a:lnTo>
                  <a:lnTo>
                    <a:pt x="50"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22"/>
            <p:cNvSpPr>
              <a:spLocks noEditPoints="1"/>
            </p:cNvSpPr>
            <p:nvPr/>
          </p:nvSpPr>
          <p:spPr bwMode="auto">
            <a:xfrm>
              <a:off x="6373427" y="1564366"/>
              <a:ext cx="515005" cy="333667"/>
            </a:xfrm>
            <a:custGeom>
              <a:avLst/>
              <a:gdLst>
                <a:gd name="T0" fmla="*/ 0 w 60"/>
                <a:gd name="T1" fmla="*/ 4 h 39"/>
                <a:gd name="T2" fmla="*/ 0 w 60"/>
                <a:gd name="T3" fmla="*/ 4 h 39"/>
                <a:gd name="T4" fmla="*/ 0 w 60"/>
                <a:gd name="T5" fmla="*/ 34 h 39"/>
                <a:gd name="T6" fmla="*/ 0 w 60"/>
                <a:gd name="T7" fmla="*/ 34 h 39"/>
                <a:gd name="T8" fmla="*/ 16 w 60"/>
                <a:gd name="T9" fmla="*/ 19 h 39"/>
                <a:gd name="T10" fmla="*/ 0 w 60"/>
                <a:gd name="T11" fmla="*/ 4 h 39"/>
                <a:gd name="T12" fmla="*/ 19 w 60"/>
                <a:gd name="T13" fmla="*/ 16 h 39"/>
                <a:gd name="T14" fmla="*/ 22 w 60"/>
                <a:gd name="T15" fmla="*/ 19 h 39"/>
                <a:gd name="T16" fmla="*/ 25 w 60"/>
                <a:gd name="T17" fmla="*/ 22 h 39"/>
                <a:gd name="T18" fmla="*/ 30 w 60"/>
                <a:gd name="T19" fmla="*/ 24 h 39"/>
                <a:gd name="T20" fmla="*/ 35 w 60"/>
                <a:gd name="T21" fmla="*/ 22 h 39"/>
                <a:gd name="T22" fmla="*/ 38 w 60"/>
                <a:gd name="T23" fmla="*/ 20 h 39"/>
                <a:gd name="T24" fmla="*/ 41 w 60"/>
                <a:gd name="T25" fmla="*/ 17 h 39"/>
                <a:gd name="T26" fmla="*/ 57 w 60"/>
                <a:gd name="T27" fmla="*/ 1 h 39"/>
                <a:gd name="T28" fmla="*/ 59 w 60"/>
                <a:gd name="T29" fmla="*/ 0 h 39"/>
                <a:gd name="T30" fmla="*/ 2 w 60"/>
                <a:gd name="T31" fmla="*/ 0 h 39"/>
                <a:gd name="T32" fmla="*/ 3 w 60"/>
                <a:gd name="T33" fmla="*/ 1 h 39"/>
                <a:gd name="T34" fmla="*/ 19 w 60"/>
                <a:gd name="T35" fmla="*/ 16 h 39"/>
                <a:gd name="T36" fmla="*/ 41 w 60"/>
                <a:gd name="T37" fmla="*/ 23 h 39"/>
                <a:gd name="T38" fmla="*/ 38 w 60"/>
                <a:gd name="T39" fmla="*/ 26 h 39"/>
                <a:gd name="T40" fmla="*/ 30 w 60"/>
                <a:gd name="T41" fmla="*/ 29 h 39"/>
                <a:gd name="T42" fmla="*/ 23 w 60"/>
                <a:gd name="T43" fmla="*/ 26 h 39"/>
                <a:gd name="T44" fmla="*/ 19 w 60"/>
                <a:gd name="T45" fmla="*/ 22 h 39"/>
                <a:gd name="T46" fmla="*/ 3 w 60"/>
                <a:gd name="T47" fmla="*/ 38 h 39"/>
                <a:gd name="T48" fmla="*/ 2 w 60"/>
                <a:gd name="T49" fmla="*/ 39 h 39"/>
                <a:gd name="T50" fmla="*/ 58 w 60"/>
                <a:gd name="T51" fmla="*/ 39 h 39"/>
                <a:gd name="T52" fmla="*/ 57 w 60"/>
                <a:gd name="T53" fmla="*/ 38 h 39"/>
                <a:gd name="T54" fmla="*/ 41 w 60"/>
                <a:gd name="T55" fmla="*/ 23 h 39"/>
                <a:gd name="T56" fmla="*/ 60 w 60"/>
                <a:gd name="T57" fmla="*/ 5 h 39"/>
                <a:gd name="T58" fmla="*/ 45 w 60"/>
                <a:gd name="T59" fmla="*/ 20 h 39"/>
                <a:gd name="T60" fmla="*/ 60 w 60"/>
                <a:gd name="T61" fmla="*/ 35 h 39"/>
                <a:gd name="T62" fmla="*/ 60 w 60"/>
                <a:gd name="T63" fmla="*/ 35 h 39"/>
                <a:gd name="T64" fmla="*/ 60 w 60"/>
                <a:gd name="T65" fmla="*/ 5 h 39"/>
                <a:gd name="T66" fmla="*/ 60 w 60"/>
                <a:gd name="T6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9">
                  <a:moveTo>
                    <a:pt x="0" y="4"/>
                  </a:moveTo>
                  <a:cubicBezTo>
                    <a:pt x="0" y="4"/>
                    <a:pt x="0" y="4"/>
                    <a:pt x="0" y="4"/>
                  </a:cubicBezTo>
                  <a:cubicBezTo>
                    <a:pt x="0" y="34"/>
                    <a:pt x="0" y="34"/>
                    <a:pt x="0" y="34"/>
                  </a:cubicBezTo>
                  <a:cubicBezTo>
                    <a:pt x="0" y="34"/>
                    <a:pt x="0" y="34"/>
                    <a:pt x="0" y="34"/>
                  </a:cubicBezTo>
                  <a:cubicBezTo>
                    <a:pt x="16" y="19"/>
                    <a:pt x="16" y="19"/>
                    <a:pt x="16" y="19"/>
                  </a:cubicBezTo>
                  <a:lnTo>
                    <a:pt x="0" y="4"/>
                  </a:lnTo>
                  <a:close/>
                  <a:moveTo>
                    <a:pt x="19" y="16"/>
                  </a:moveTo>
                  <a:cubicBezTo>
                    <a:pt x="22" y="19"/>
                    <a:pt x="22" y="19"/>
                    <a:pt x="22" y="19"/>
                  </a:cubicBezTo>
                  <a:cubicBezTo>
                    <a:pt x="25" y="22"/>
                    <a:pt x="25" y="22"/>
                    <a:pt x="25" y="22"/>
                  </a:cubicBezTo>
                  <a:cubicBezTo>
                    <a:pt x="27" y="24"/>
                    <a:pt x="29" y="24"/>
                    <a:pt x="30" y="24"/>
                  </a:cubicBezTo>
                  <a:cubicBezTo>
                    <a:pt x="32" y="24"/>
                    <a:pt x="34" y="24"/>
                    <a:pt x="35" y="22"/>
                  </a:cubicBezTo>
                  <a:cubicBezTo>
                    <a:pt x="38" y="20"/>
                    <a:pt x="38" y="20"/>
                    <a:pt x="38" y="20"/>
                  </a:cubicBezTo>
                  <a:cubicBezTo>
                    <a:pt x="41" y="17"/>
                    <a:pt x="41" y="17"/>
                    <a:pt x="41" y="17"/>
                  </a:cubicBezTo>
                  <a:cubicBezTo>
                    <a:pt x="57" y="1"/>
                    <a:pt x="57" y="1"/>
                    <a:pt x="57" y="1"/>
                  </a:cubicBezTo>
                  <a:cubicBezTo>
                    <a:pt x="58" y="0"/>
                    <a:pt x="58" y="0"/>
                    <a:pt x="59" y="0"/>
                  </a:cubicBezTo>
                  <a:cubicBezTo>
                    <a:pt x="2" y="0"/>
                    <a:pt x="2" y="0"/>
                    <a:pt x="2" y="0"/>
                  </a:cubicBezTo>
                  <a:cubicBezTo>
                    <a:pt x="2" y="0"/>
                    <a:pt x="2" y="0"/>
                    <a:pt x="3" y="1"/>
                  </a:cubicBezTo>
                  <a:lnTo>
                    <a:pt x="19" y="16"/>
                  </a:lnTo>
                  <a:close/>
                  <a:moveTo>
                    <a:pt x="41" y="23"/>
                  </a:moveTo>
                  <a:cubicBezTo>
                    <a:pt x="38" y="26"/>
                    <a:pt x="38" y="26"/>
                    <a:pt x="38" y="26"/>
                  </a:cubicBezTo>
                  <a:cubicBezTo>
                    <a:pt x="36" y="28"/>
                    <a:pt x="33" y="29"/>
                    <a:pt x="30" y="29"/>
                  </a:cubicBezTo>
                  <a:cubicBezTo>
                    <a:pt x="28" y="29"/>
                    <a:pt x="25" y="28"/>
                    <a:pt x="23" y="26"/>
                  </a:cubicBezTo>
                  <a:cubicBezTo>
                    <a:pt x="19" y="22"/>
                    <a:pt x="19" y="22"/>
                    <a:pt x="19" y="22"/>
                  </a:cubicBezTo>
                  <a:cubicBezTo>
                    <a:pt x="3" y="38"/>
                    <a:pt x="3" y="38"/>
                    <a:pt x="3" y="38"/>
                  </a:cubicBezTo>
                  <a:cubicBezTo>
                    <a:pt x="2" y="38"/>
                    <a:pt x="2" y="39"/>
                    <a:pt x="2" y="39"/>
                  </a:cubicBezTo>
                  <a:cubicBezTo>
                    <a:pt x="58" y="39"/>
                    <a:pt x="58" y="39"/>
                    <a:pt x="58" y="39"/>
                  </a:cubicBezTo>
                  <a:cubicBezTo>
                    <a:pt x="58" y="39"/>
                    <a:pt x="58" y="39"/>
                    <a:pt x="57" y="38"/>
                  </a:cubicBezTo>
                  <a:lnTo>
                    <a:pt x="41" y="23"/>
                  </a:lnTo>
                  <a:close/>
                  <a:moveTo>
                    <a:pt x="60" y="5"/>
                  </a:moveTo>
                  <a:cubicBezTo>
                    <a:pt x="45" y="20"/>
                    <a:pt x="45" y="20"/>
                    <a:pt x="45" y="20"/>
                  </a:cubicBezTo>
                  <a:cubicBezTo>
                    <a:pt x="60" y="35"/>
                    <a:pt x="60" y="35"/>
                    <a:pt x="60" y="35"/>
                  </a:cubicBezTo>
                  <a:cubicBezTo>
                    <a:pt x="60" y="35"/>
                    <a:pt x="60" y="35"/>
                    <a:pt x="60" y="35"/>
                  </a:cubicBezTo>
                  <a:cubicBezTo>
                    <a:pt x="60" y="5"/>
                    <a:pt x="60" y="5"/>
                    <a:pt x="60" y="5"/>
                  </a:cubicBezTo>
                  <a:cubicBezTo>
                    <a:pt x="60" y="5"/>
                    <a:pt x="60" y="5"/>
                    <a:pt x="60" y="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23"/>
            <p:cNvSpPr>
              <a:spLocks noEditPoints="1"/>
            </p:cNvSpPr>
            <p:nvPr/>
          </p:nvSpPr>
          <p:spPr bwMode="auto">
            <a:xfrm>
              <a:off x="6384308" y="1546232"/>
              <a:ext cx="522259" cy="340921"/>
            </a:xfrm>
            <a:custGeom>
              <a:avLst/>
              <a:gdLst>
                <a:gd name="T0" fmla="*/ 0 w 61"/>
                <a:gd name="T1" fmla="*/ 5 h 40"/>
                <a:gd name="T2" fmla="*/ 0 w 61"/>
                <a:gd name="T3" fmla="*/ 5 h 40"/>
                <a:gd name="T4" fmla="*/ 0 w 61"/>
                <a:gd name="T5" fmla="*/ 35 h 40"/>
                <a:gd name="T6" fmla="*/ 0 w 61"/>
                <a:gd name="T7" fmla="*/ 35 h 40"/>
                <a:gd name="T8" fmla="*/ 16 w 61"/>
                <a:gd name="T9" fmla="*/ 20 h 40"/>
                <a:gd name="T10" fmla="*/ 0 w 61"/>
                <a:gd name="T11" fmla="*/ 5 h 40"/>
                <a:gd name="T12" fmla="*/ 19 w 61"/>
                <a:gd name="T13" fmla="*/ 17 h 40"/>
                <a:gd name="T14" fmla="*/ 22 w 61"/>
                <a:gd name="T15" fmla="*/ 20 h 40"/>
                <a:gd name="T16" fmla="*/ 26 w 61"/>
                <a:gd name="T17" fmla="*/ 23 h 40"/>
                <a:gd name="T18" fmla="*/ 31 w 61"/>
                <a:gd name="T19" fmla="*/ 25 h 40"/>
                <a:gd name="T20" fmla="*/ 36 w 61"/>
                <a:gd name="T21" fmla="*/ 23 h 40"/>
                <a:gd name="T22" fmla="*/ 38 w 61"/>
                <a:gd name="T23" fmla="*/ 21 h 40"/>
                <a:gd name="T24" fmla="*/ 42 w 61"/>
                <a:gd name="T25" fmla="*/ 17 h 40"/>
                <a:gd name="T26" fmla="*/ 58 w 61"/>
                <a:gd name="T27" fmla="*/ 2 h 40"/>
                <a:gd name="T28" fmla="*/ 59 w 61"/>
                <a:gd name="T29" fmla="*/ 0 h 40"/>
                <a:gd name="T30" fmla="*/ 2 w 61"/>
                <a:gd name="T31" fmla="*/ 0 h 40"/>
                <a:gd name="T32" fmla="*/ 3 w 61"/>
                <a:gd name="T33" fmla="*/ 1 h 40"/>
                <a:gd name="T34" fmla="*/ 19 w 61"/>
                <a:gd name="T35" fmla="*/ 17 h 40"/>
                <a:gd name="T36" fmla="*/ 42 w 61"/>
                <a:gd name="T37" fmla="*/ 24 h 40"/>
                <a:gd name="T38" fmla="*/ 38 w 61"/>
                <a:gd name="T39" fmla="*/ 27 h 40"/>
                <a:gd name="T40" fmla="*/ 31 w 61"/>
                <a:gd name="T41" fmla="*/ 30 h 40"/>
                <a:gd name="T42" fmla="*/ 23 w 61"/>
                <a:gd name="T43" fmla="*/ 27 h 40"/>
                <a:gd name="T44" fmla="*/ 19 w 61"/>
                <a:gd name="T45" fmla="*/ 23 h 40"/>
                <a:gd name="T46" fmla="*/ 3 w 61"/>
                <a:gd name="T47" fmla="*/ 39 h 40"/>
                <a:gd name="T48" fmla="*/ 2 w 61"/>
                <a:gd name="T49" fmla="*/ 40 h 40"/>
                <a:gd name="T50" fmla="*/ 59 w 61"/>
                <a:gd name="T51" fmla="*/ 40 h 40"/>
                <a:gd name="T52" fmla="*/ 58 w 61"/>
                <a:gd name="T53" fmla="*/ 39 h 40"/>
                <a:gd name="T54" fmla="*/ 42 w 61"/>
                <a:gd name="T55" fmla="*/ 24 h 40"/>
                <a:gd name="T56" fmla="*/ 60 w 61"/>
                <a:gd name="T57" fmla="*/ 6 h 40"/>
                <a:gd name="T58" fmla="*/ 45 w 61"/>
                <a:gd name="T59" fmla="*/ 21 h 40"/>
                <a:gd name="T60" fmla="*/ 60 w 61"/>
                <a:gd name="T61" fmla="*/ 36 h 40"/>
                <a:gd name="T62" fmla="*/ 61 w 61"/>
                <a:gd name="T63" fmla="*/ 36 h 40"/>
                <a:gd name="T64" fmla="*/ 61 w 61"/>
                <a:gd name="T65" fmla="*/ 5 h 40"/>
                <a:gd name="T66" fmla="*/ 60 w 61"/>
                <a:gd name="T6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组合 48"/>
          <p:cNvGrpSpPr/>
          <p:nvPr/>
        </p:nvGrpSpPr>
        <p:grpSpPr>
          <a:xfrm>
            <a:off x="1057009" y="1787065"/>
            <a:ext cx="639849" cy="634693"/>
            <a:chOff x="3033145" y="1270594"/>
            <a:chExt cx="899446" cy="892198"/>
          </a:xfrm>
        </p:grpSpPr>
        <p:sp>
          <p:nvSpPr>
            <p:cNvPr id="50" name="Oval 136"/>
            <p:cNvSpPr>
              <a:spLocks noChangeArrowheads="1"/>
            </p:cNvSpPr>
            <p:nvPr/>
          </p:nvSpPr>
          <p:spPr bwMode="auto">
            <a:xfrm>
              <a:off x="3033145" y="1270594"/>
              <a:ext cx="899446" cy="892198"/>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137"/>
            <p:cNvSpPr>
              <a:spLocks noChangeArrowheads="1"/>
            </p:cNvSpPr>
            <p:nvPr/>
          </p:nvSpPr>
          <p:spPr bwMode="auto">
            <a:xfrm>
              <a:off x="3083920" y="1314115"/>
              <a:ext cx="797896" cy="797900"/>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8"/>
            <p:cNvSpPr>
              <a:spLocks/>
            </p:cNvSpPr>
            <p:nvPr/>
          </p:nvSpPr>
          <p:spPr bwMode="auto">
            <a:xfrm>
              <a:off x="3083920" y="1502710"/>
              <a:ext cx="703599" cy="616559"/>
            </a:xfrm>
            <a:custGeom>
              <a:avLst/>
              <a:gdLst>
                <a:gd name="T0" fmla="*/ 52 w 82"/>
                <a:gd name="T1" fmla="*/ 55 h 72"/>
                <a:gd name="T2" fmla="*/ 55 w 82"/>
                <a:gd name="T3" fmla="*/ 43 h 72"/>
                <a:gd name="T4" fmla="*/ 62 w 82"/>
                <a:gd name="T5" fmla="*/ 36 h 72"/>
                <a:gd name="T6" fmla="*/ 64 w 82"/>
                <a:gd name="T7" fmla="*/ 34 h 72"/>
                <a:gd name="T8" fmla="*/ 71 w 82"/>
                <a:gd name="T9" fmla="*/ 27 h 72"/>
                <a:gd name="T10" fmla="*/ 73 w 82"/>
                <a:gd name="T11" fmla="*/ 24 h 72"/>
                <a:gd name="T12" fmla="*/ 82 w 82"/>
                <a:gd name="T13" fmla="*/ 17 h 72"/>
                <a:gd name="T14" fmla="*/ 62 w 82"/>
                <a:gd name="T15" fmla="*/ 3 h 72"/>
                <a:gd name="T16" fmla="*/ 50 w 82"/>
                <a:gd name="T17" fmla="*/ 0 h 72"/>
                <a:gd name="T18" fmla="*/ 26 w 82"/>
                <a:gd name="T19" fmla="*/ 5 h 72"/>
                <a:gd name="T20" fmla="*/ 9 w 82"/>
                <a:gd name="T21" fmla="*/ 12 h 72"/>
                <a:gd name="T22" fmla="*/ 0 w 82"/>
                <a:gd name="T23" fmla="*/ 21 h 72"/>
                <a:gd name="T24" fmla="*/ 0 w 82"/>
                <a:gd name="T25" fmla="*/ 25 h 72"/>
                <a:gd name="T26" fmla="*/ 34 w 82"/>
                <a:gd name="T27" fmla="*/ 72 h 72"/>
                <a:gd name="T28" fmla="*/ 52 w 82"/>
                <a:gd name="T29"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72">
                  <a:moveTo>
                    <a:pt x="52" y="55"/>
                  </a:moveTo>
                  <a:cubicBezTo>
                    <a:pt x="55" y="43"/>
                    <a:pt x="55" y="43"/>
                    <a:pt x="55" y="43"/>
                  </a:cubicBezTo>
                  <a:cubicBezTo>
                    <a:pt x="62" y="36"/>
                    <a:pt x="62" y="36"/>
                    <a:pt x="62" y="36"/>
                  </a:cubicBezTo>
                  <a:cubicBezTo>
                    <a:pt x="64" y="34"/>
                    <a:pt x="64" y="34"/>
                    <a:pt x="64" y="34"/>
                  </a:cubicBezTo>
                  <a:cubicBezTo>
                    <a:pt x="71" y="27"/>
                    <a:pt x="71" y="27"/>
                    <a:pt x="71" y="27"/>
                  </a:cubicBezTo>
                  <a:cubicBezTo>
                    <a:pt x="73" y="24"/>
                    <a:pt x="73" y="24"/>
                    <a:pt x="73" y="24"/>
                  </a:cubicBezTo>
                  <a:cubicBezTo>
                    <a:pt x="82" y="17"/>
                    <a:pt x="82" y="17"/>
                    <a:pt x="82" y="17"/>
                  </a:cubicBezTo>
                  <a:cubicBezTo>
                    <a:pt x="82" y="17"/>
                    <a:pt x="63" y="3"/>
                    <a:pt x="62" y="3"/>
                  </a:cubicBezTo>
                  <a:cubicBezTo>
                    <a:pt x="61" y="3"/>
                    <a:pt x="50" y="0"/>
                    <a:pt x="50" y="0"/>
                  </a:cubicBezTo>
                  <a:cubicBezTo>
                    <a:pt x="26" y="5"/>
                    <a:pt x="26" y="5"/>
                    <a:pt x="26" y="5"/>
                  </a:cubicBezTo>
                  <a:cubicBezTo>
                    <a:pt x="9" y="12"/>
                    <a:pt x="9" y="12"/>
                    <a:pt x="9" y="12"/>
                  </a:cubicBezTo>
                  <a:cubicBezTo>
                    <a:pt x="0" y="21"/>
                    <a:pt x="0" y="21"/>
                    <a:pt x="0" y="21"/>
                  </a:cubicBezTo>
                  <a:cubicBezTo>
                    <a:pt x="0" y="23"/>
                    <a:pt x="0" y="24"/>
                    <a:pt x="0" y="25"/>
                  </a:cubicBezTo>
                  <a:cubicBezTo>
                    <a:pt x="0" y="49"/>
                    <a:pt x="16" y="72"/>
                    <a:pt x="34" y="72"/>
                  </a:cubicBezTo>
                  <a:lnTo>
                    <a:pt x="52" y="5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9"/>
            <p:cNvSpPr>
              <a:spLocks/>
            </p:cNvSpPr>
            <p:nvPr/>
          </p:nvSpPr>
          <p:spPr bwMode="auto">
            <a:xfrm>
              <a:off x="3323289" y="1698558"/>
              <a:ext cx="301024"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40"/>
            <p:cNvSpPr>
              <a:spLocks/>
            </p:cNvSpPr>
            <p:nvPr/>
          </p:nvSpPr>
          <p:spPr bwMode="auto">
            <a:xfrm>
              <a:off x="3392198" y="1836378"/>
              <a:ext cx="163206" cy="163207"/>
            </a:xfrm>
            <a:custGeom>
              <a:avLst/>
              <a:gdLst>
                <a:gd name="T0" fmla="*/ 3 w 19"/>
                <a:gd name="T1" fmla="*/ 16 h 19"/>
                <a:gd name="T2" fmla="*/ 3 w 19"/>
                <a:gd name="T3" fmla="*/ 3 h 19"/>
                <a:gd name="T4" fmla="*/ 16 w 19"/>
                <a:gd name="T5" fmla="*/ 3 h 19"/>
                <a:gd name="T6" fmla="*/ 16 w 19"/>
                <a:gd name="T7" fmla="*/ 16 h 19"/>
                <a:gd name="T8" fmla="*/ 3 w 19"/>
                <a:gd name="T9" fmla="*/ 16 h 19"/>
              </a:gdLst>
              <a:ahLst/>
              <a:cxnLst>
                <a:cxn ang="0">
                  <a:pos x="T0" y="T1"/>
                </a:cxn>
                <a:cxn ang="0">
                  <a:pos x="T2" y="T3"/>
                </a:cxn>
                <a:cxn ang="0">
                  <a:pos x="T4" y="T5"/>
                </a:cxn>
                <a:cxn ang="0">
                  <a:pos x="T6" y="T7"/>
                </a:cxn>
                <a:cxn ang="0">
                  <a:pos x="T8" y="T9"/>
                </a:cxn>
              </a:cxnLst>
              <a:rect l="0" t="0" r="r" b="b"/>
              <a:pathLst>
                <a:path w="19" h="19">
                  <a:moveTo>
                    <a:pt x="3" y="16"/>
                  </a:moveTo>
                  <a:cubicBezTo>
                    <a:pt x="0" y="12"/>
                    <a:pt x="0" y="7"/>
                    <a:pt x="3" y="3"/>
                  </a:cubicBezTo>
                  <a:cubicBezTo>
                    <a:pt x="7" y="0"/>
                    <a:pt x="12" y="0"/>
                    <a:pt x="16" y="3"/>
                  </a:cubicBezTo>
                  <a:cubicBezTo>
                    <a:pt x="19" y="7"/>
                    <a:pt x="19" y="12"/>
                    <a:pt x="16" y="16"/>
                  </a:cubicBezTo>
                  <a:cubicBezTo>
                    <a:pt x="12" y="19"/>
                    <a:pt x="7" y="19"/>
                    <a:pt x="3" y="16"/>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41"/>
            <p:cNvSpPr>
              <a:spLocks/>
            </p:cNvSpPr>
            <p:nvPr/>
          </p:nvSpPr>
          <p:spPr bwMode="auto">
            <a:xfrm>
              <a:off x="3239873" y="1571620"/>
              <a:ext cx="471484" cy="170461"/>
            </a:xfrm>
            <a:custGeom>
              <a:avLst/>
              <a:gdLst>
                <a:gd name="T0" fmla="*/ 49 w 55"/>
                <a:gd name="T1" fmla="*/ 18 h 20"/>
                <a:gd name="T2" fmla="*/ 5 w 55"/>
                <a:gd name="T3" fmla="*/ 18 h 20"/>
                <a:gd name="T4" fmla="*/ 5 w 55"/>
                <a:gd name="T5" fmla="*/ 18 h 20"/>
                <a:gd name="T6" fmla="*/ 1 w 55"/>
                <a:gd name="T7" fmla="*/ 18 h 20"/>
                <a:gd name="T8" fmla="*/ 1 w 55"/>
                <a:gd name="T9" fmla="*/ 18 h 20"/>
                <a:gd name="T10" fmla="*/ 1 w 55"/>
                <a:gd name="T11" fmla="*/ 14 h 20"/>
                <a:gd name="T12" fmla="*/ 1 w 55"/>
                <a:gd name="T13" fmla="*/ 14 h 20"/>
                <a:gd name="T14" fmla="*/ 54 w 55"/>
                <a:gd name="T15" fmla="*/ 14 h 20"/>
                <a:gd name="T16" fmla="*/ 54 w 55"/>
                <a:gd name="T17" fmla="*/ 14 h 20"/>
                <a:gd name="T18" fmla="*/ 54 w 55"/>
                <a:gd name="T19" fmla="*/ 18 h 20"/>
                <a:gd name="T20" fmla="*/ 54 w 55"/>
                <a:gd name="T21" fmla="*/ 18 h 20"/>
                <a:gd name="T22" fmla="*/ 49 w 55"/>
                <a:gd name="T2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49" y="18"/>
                  </a:moveTo>
                  <a:cubicBezTo>
                    <a:pt x="37" y="6"/>
                    <a:pt x="18" y="6"/>
                    <a:pt x="5" y="18"/>
                  </a:cubicBezTo>
                  <a:cubicBezTo>
                    <a:pt x="5" y="18"/>
                    <a:pt x="5" y="18"/>
                    <a:pt x="5" y="18"/>
                  </a:cubicBezTo>
                  <a:cubicBezTo>
                    <a:pt x="4" y="20"/>
                    <a:pt x="2" y="20"/>
                    <a:pt x="1" y="18"/>
                  </a:cubicBezTo>
                  <a:cubicBezTo>
                    <a:pt x="1" y="18"/>
                    <a:pt x="1" y="18"/>
                    <a:pt x="1" y="18"/>
                  </a:cubicBezTo>
                  <a:cubicBezTo>
                    <a:pt x="0" y="17"/>
                    <a:pt x="0" y="15"/>
                    <a:pt x="1" y="14"/>
                  </a:cubicBezTo>
                  <a:cubicBezTo>
                    <a:pt x="1" y="14"/>
                    <a:pt x="1" y="14"/>
                    <a:pt x="1" y="14"/>
                  </a:cubicBezTo>
                  <a:cubicBezTo>
                    <a:pt x="16" y="0"/>
                    <a:pt x="39" y="0"/>
                    <a:pt x="54" y="14"/>
                  </a:cubicBezTo>
                  <a:cubicBezTo>
                    <a:pt x="54" y="14"/>
                    <a:pt x="54" y="14"/>
                    <a:pt x="54" y="14"/>
                  </a:cubicBezTo>
                  <a:cubicBezTo>
                    <a:pt x="55" y="15"/>
                    <a:pt x="55" y="17"/>
                    <a:pt x="54" y="18"/>
                  </a:cubicBezTo>
                  <a:cubicBezTo>
                    <a:pt x="54" y="18"/>
                    <a:pt x="54" y="18"/>
                    <a:pt x="54" y="18"/>
                  </a:cubicBezTo>
                  <a:cubicBezTo>
                    <a:pt x="53" y="20"/>
                    <a:pt x="51" y="20"/>
                    <a:pt x="49" y="18"/>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42"/>
            <p:cNvSpPr>
              <a:spLocks/>
            </p:cNvSpPr>
            <p:nvPr/>
          </p:nvSpPr>
          <p:spPr bwMode="auto">
            <a:xfrm>
              <a:off x="3152830" y="1433801"/>
              <a:ext cx="641943" cy="224863"/>
            </a:xfrm>
            <a:custGeom>
              <a:avLst/>
              <a:gdLst>
                <a:gd name="T0" fmla="*/ 69 w 75"/>
                <a:gd name="T1" fmla="*/ 25 h 26"/>
                <a:gd name="T2" fmla="*/ 6 w 75"/>
                <a:gd name="T3" fmla="*/ 25 h 26"/>
                <a:gd name="T4" fmla="*/ 6 w 75"/>
                <a:gd name="T5" fmla="*/ 25 h 26"/>
                <a:gd name="T6" fmla="*/ 1 w 75"/>
                <a:gd name="T7" fmla="*/ 25 h 26"/>
                <a:gd name="T8" fmla="*/ 1 w 75"/>
                <a:gd name="T9" fmla="*/ 25 h 26"/>
                <a:gd name="T10" fmla="*/ 1 w 75"/>
                <a:gd name="T11" fmla="*/ 20 h 26"/>
                <a:gd name="T12" fmla="*/ 1 w 75"/>
                <a:gd name="T13" fmla="*/ 20 h 26"/>
                <a:gd name="T14" fmla="*/ 74 w 75"/>
                <a:gd name="T15" fmla="*/ 20 h 26"/>
                <a:gd name="T16" fmla="*/ 74 w 75"/>
                <a:gd name="T17" fmla="*/ 20 h 26"/>
                <a:gd name="T18" fmla="*/ 74 w 75"/>
                <a:gd name="T19" fmla="*/ 25 h 26"/>
                <a:gd name="T20" fmla="*/ 74 w 75"/>
                <a:gd name="T21" fmla="*/ 25 h 26"/>
                <a:gd name="T22" fmla="*/ 69 w 75"/>
                <a:gd name="T23"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6">
                  <a:moveTo>
                    <a:pt x="69" y="25"/>
                  </a:moveTo>
                  <a:cubicBezTo>
                    <a:pt x="52" y="7"/>
                    <a:pt x="23" y="7"/>
                    <a:pt x="6" y="25"/>
                  </a:cubicBezTo>
                  <a:cubicBezTo>
                    <a:pt x="6" y="25"/>
                    <a:pt x="6" y="25"/>
                    <a:pt x="6" y="25"/>
                  </a:cubicBezTo>
                  <a:cubicBezTo>
                    <a:pt x="4" y="26"/>
                    <a:pt x="2" y="26"/>
                    <a:pt x="1" y="25"/>
                  </a:cubicBezTo>
                  <a:cubicBezTo>
                    <a:pt x="1" y="25"/>
                    <a:pt x="1" y="25"/>
                    <a:pt x="1" y="25"/>
                  </a:cubicBezTo>
                  <a:cubicBezTo>
                    <a:pt x="0" y="23"/>
                    <a:pt x="0" y="21"/>
                    <a:pt x="1" y="20"/>
                  </a:cubicBezTo>
                  <a:cubicBezTo>
                    <a:pt x="1" y="20"/>
                    <a:pt x="1" y="20"/>
                    <a:pt x="1" y="20"/>
                  </a:cubicBezTo>
                  <a:cubicBezTo>
                    <a:pt x="21" y="0"/>
                    <a:pt x="54" y="0"/>
                    <a:pt x="74" y="20"/>
                  </a:cubicBezTo>
                  <a:cubicBezTo>
                    <a:pt x="74" y="20"/>
                    <a:pt x="74" y="20"/>
                    <a:pt x="74" y="20"/>
                  </a:cubicBezTo>
                  <a:cubicBezTo>
                    <a:pt x="75" y="21"/>
                    <a:pt x="75" y="23"/>
                    <a:pt x="74" y="25"/>
                  </a:cubicBezTo>
                  <a:cubicBezTo>
                    <a:pt x="74" y="25"/>
                    <a:pt x="74" y="25"/>
                    <a:pt x="74" y="25"/>
                  </a:cubicBezTo>
                  <a:cubicBezTo>
                    <a:pt x="72" y="26"/>
                    <a:pt x="70" y="26"/>
                    <a:pt x="69" y="25"/>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143"/>
            <p:cNvSpPr>
              <a:spLocks/>
            </p:cNvSpPr>
            <p:nvPr/>
          </p:nvSpPr>
          <p:spPr bwMode="auto">
            <a:xfrm>
              <a:off x="3334170" y="1691305"/>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144"/>
            <p:cNvSpPr>
              <a:spLocks/>
            </p:cNvSpPr>
            <p:nvPr/>
          </p:nvSpPr>
          <p:spPr bwMode="auto">
            <a:xfrm>
              <a:off x="3399452" y="1818244"/>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145"/>
            <p:cNvSpPr>
              <a:spLocks/>
            </p:cNvSpPr>
            <p:nvPr/>
          </p:nvSpPr>
          <p:spPr bwMode="auto">
            <a:xfrm>
              <a:off x="3247126" y="1553486"/>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146"/>
            <p:cNvSpPr>
              <a:spLocks/>
            </p:cNvSpPr>
            <p:nvPr/>
          </p:nvSpPr>
          <p:spPr bwMode="auto">
            <a:xfrm>
              <a:off x="3160083" y="1426547"/>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1" name="组合 60"/>
          <p:cNvGrpSpPr/>
          <p:nvPr/>
        </p:nvGrpSpPr>
        <p:grpSpPr>
          <a:xfrm>
            <a:off x="6970765" y="1602928"/>
            <a:ext cx="686708" cy="683953"/>
            <a:chOff x="4084917" y="2315118"/>
            <a:chExt cx="903073" cy="899451"/>
          </a:xfrm>
        </p:grpSpPr>
        <p:sp>
          <p:nvSpPr>
            <p:cNvPr id="62" name="Oval 187"/>
            <p:cNvSpPr>
              <a:spLocks noChangeArrowheads="1"/>
            </p:cNvSpPr>
            <p:nvPr/>
          </p:nvSpPr>
          <p:spPr bwMode="auto">
            <a:xfrm>
              <a:off x="4084917" y="2315118"/>
              <a:ext cx="903073" cy="899451"/>
            </a:xfrm>
            <a:prstGeom prst="ellipse">
              <a:avLst/>
            </a:pr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Oval 188"/>
            <p:cNvSpPr>
              <a:spLocks noChangeArrowheads="1"/>
            </p:cNvSpPr>
            <p:nvPr/>
          </p:nvSpPr>
          <p:spPr bwMode="auto">
            <a:xfrm>
              <a:off x="4139319" y="2369520"/>
              <a:ext cx="794269" cy="794274"/>
            </a:xfrm>
            <a:prstGeom prst="ellipse">
              <a:avLst/>
            </a:prstGeom>
            <a:solidFill>
              <a:srgbClr val="3A98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189"/>
            <p:cNvSpPr>
              <a:spLocks/>
            </p:cNvSpPr>
            <p:nvPr/>
          </p:nvSpPr>
          <p:spPr bwMode="auto">
            <a:xfrm>
              <a:off x="4121185" y="2478325"/>
              <a:ext cx="692719" cy="721737"/>
            </a:xfrm>
            <a:custGeom>
              <a:avLst/>
              <a:gdLst>
                <a:gd name="T0" fmla="*/ 0 w 81"/>
                <a:gd name="T1" fmla="*/ 35 h 84"/>
                <a:gd name="T2" fmla="*/ 6 w 81"/>
                <a:gd name="T3" fmla="*/ 53 h 84"/>
                <a:gd name="T4" fmla="*/ 16 w 81"/>
                <a:gd name="T5" fmla="*/ 71 h 84"/>
                <a:gd name="T6" fmla="*/ 45 w 81"/>
                <a:gd name="T7" fmla="*/ 84 h 84"/>
                <a:gd name="T8" fmla="*/ 73 w 81"/>
                <a:gd name="T9" fmla="*/ 56 h 84"/>
                <a:gd name="T10" fmla="*/ 81 w 81"/>
                <a:gd name="T11" fmla="*/ 36 h 84"/>
                <a:gd name="T12" fmla="*/ 81 w 81"/>
                <a:gd name="T13" fmla="*/ 31 h 84"/>
                <a:gd name="T14" fmla="*/ 73 w 81"/>
                <a:gd name="T15" fmla="*/ 13 h 84"/>
                <a:gd name="T16" fmla="*/ 71 w 81"/>
                <a:gd name="T17" fmla="*/ 10 h 84"/>
                <a:gd name="T18" fmla="*/ 56 w 81"/>
                <a:gd name="T19" fmla="*/ 2 h 84"/>
                <a:gd name="T20" fmla="*/ 47 w 81"/>
                <a:gd name="T21" fmla="*/ 0 h 84"/>
                <a:gd name="T22" fmla="*/ 24 w 81"/>
                <a:gd name="T23" fmla="*/ 10 h 84"/>
                <a:gd name="T24" fmla="*/ 0 w 81"/>
                <a:gd name="T25"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4">
                  <a:moveTo>
                    <a:pt x="0" y="35"/>
                  </a:moveTo>
                  <a:cubicBezTo>
                    <a:pt x="6" y="53"/>
                    <a:pt x="6" y="53"/>
                    <a:pt x="6" y="53"/>
                  </a:cubicBezTo>
                  <a:cubicBezTo>
                    <a:pt x="16" y="71"/>
                    <a:pt x="16" y="71"/>
                    <a:pt x="16" y="71"/>
                  </a:cubicBezTo>
                  <a:cubicBezTo>
                    <a:pt x="16" y="71"/>
                    <a:pt x="44" y="84"/>
                    <a:pt x="45" y="84"/>
                  </a:cubicBezTo>
                  <a:cubicBezTo>
                    <a:pt x="46" y="84"/>
                    <a:pt x="73" y="56"/>
                    <a:pt x="73" y="56"/>
                  </a:cubicBezTo>
                  <a:cubicBezTo>
                    <a:pt x="81" y="36"/>
                    <a:pt x="81" y="36"/>
                    <a:pt x="81" y="36"/>
                  </a:cubicBezTo>
                  <a:cubicBezTo>
                    <a:pt x="81" y="31"/>
                    <a:pt x="81" y="31"/>
                    <a:pt x="81" y="31"/>
                  </a:cubicBezTo>
                  <a:cubicBezTo>
                    <a:pt x="73" y="13"/>
                    <a:pt x="73" y="13"/>
                    <a:pt x="73" y="13"/>
                  </a:cubicBezTo>
                  <a:cubicBezTo>
                    <a:pt x="71" y="10"/>
                    <a:pt x="71" y="10"/>
                    <a:pt x="71" y="10"/>
                  </a:cubicBezTo>
                  <a:cubicBezTo>
                    <a:pt x="56" y="2"/>
                    <a:pt x="56" y="2"/>
                    <a:pt x="56" y="2"/>
                  </a:cubicBezTo>
                  <a:cubicBezTo>
                    <a:pt x="56" y="2"/>
                    <a:pt x="51" y="0"/>
                    <a:pt x="47" y="0"/>
                  </a:cubicBezTo>
                  <a:cubicBezTo>
                    <a:pt x="42" y="0"/>
                    <a:pt x="24" y="10"/>
                    <a:pt x="24" y="10"/>
                  </a:cubicBezTo>
                  <a:lnTo>
                    <a:pt x="0" y="35"/>
                  </a:lnTo>
                  <a:close/>
                </a:path>
              </a:pathLst>
            </a:custGeom>
            <a:solidFill>
              <a:srgbClr val="2A6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190"/>
            <p:cNvSpPr>
              <a:spLocks noEditPoints="1"/>
            </p:cNvSpPr>
            <p:nvPr/>
          </p:nvSpPr>
          <p:spPr bwMode="auto">
            <a:xfrm>
              <a:off x="4240869" y="2489205"/>
              <a:ext cx="573034" cy="573038"/>
            </a:xfrm>
            <a:custGeom>
              <a:avLst/>
              <a:gdLst>
                <a:gd name="T0" fmla="*/ 67 w 67"/>
                <a:gd name="T1" fmla="*/ 32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0 w 67"/>
                <a:gd name="T29" fmla="*/ 56 h 67"/>
                <a:gd name="T30" fmla="*/ 46 w 67"/>
                <a:gd name="T31" fmla="*/ 5 h 67"/>
                <a:gd name="T32" fmla="*/ 50 w 67"/>
                <a:gd name="T33" fmla="*/ 11 h 67"/>
                <a:gd name="T34" fmla="*/ 42 w 67"/>
                <a:gd name="T35" fmla="*/ 1 h 67"/>
                <a:gd name="T36" fmla="*/ 49 w 67"/>
                <a:gd name="T37" fmla="*/ 15 h 67"/>
                <a:gd name="T38" fmla="*/ 35 w 67"/>
                <a:gd name="T39" fmla="*/ 32 h 67"/>
                <a:gd name="T40" fmla="*/ 49 w 67"/>
                <a:gd name="T41" fmla="*/ 15 h 67"/>
                <a:gd name="T42" fmla="*/ 20 w 67"/>
                <a:gd name="T43" fmla="*/ 12 h 67"/>
                <a:gd name="T44" fmla="*/ 32 w 67"/>
                <a:gd name="T45" fmla="*/ 0 h 67"/>
                <a:gd name="T46" fmla="*/ 14 w 67"/>
                <a:gd name="T47" fmla="*/ 32 h 67"/>
                <a:gd name="T48" fmla="*/ 32 w 67"/>
                <a:gd name="T49" fmla="*/ 17 h 67"/>
                <a:gd name="T50" fmla="*/ 14 w 67"/>
                <a:gd name="T51" fmla="*/ 32 h 67"/>
                <a:gd name="T52" fmla="*/ 8 w 67"/>
                <a:gd name="T53" fmla="*/ 12 h 67"/>
                <a:gd name="T54" fmla="*/ 10 w 67"/>
                <a:gd name="T55" fmla="*/ 32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4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191"/>
            <p:cNvSpPr>
              <a:spLocks noEditPoints="1"/>
            </p:cNvSpPr>
            <p:nvPr/>
          </p:nvSpPr>
          <p:spPr bwMode="auto">
            <a:xfrm>
              <a:off x="4248123" y="2478325"/>
              <a:ext cx="576661" cy="576664"/>
            </a:xfrm>
            <a:custGeom>
              <a:avLst/>
              <a:gdLst>
                <a:gd name="T0" fmla="*/ 67 w 67"/>
                <a:gd name="T1" fmla="*/ 31 h 67"/>
                <a:gd name="T2" fmla="*/ 52 w 67"/>
                <a:gd name="T3" fmla="*/ 14 h 67"/>
                <a:gd name="T4" fmla="*/ 35 w 67"/>
                <a:gd name="T5" fmla="*/ 50 h 67"/>
                <a:gd name="T6" fmla="*/ 53 w 67"/>
                <a:gd name="T7" fmla="*/ 35 h 67"/>
                <a:gd name="T8" fmla="*/ 35 w 67"/>
                <a:gd name="T9" fmla="*/ 50 h 67"/>
                <a:gd name="T10" fmla="*/ 35 w 67"/>
                <a:gd name="T11" fmla="*/ 0 h 67"/>
                <a:gd name="T12" fmla="*/ 47 w 67"/>
                <a:gd name="T13" fmla="*/ 12 h 67"/>
                <a:gd name="T14" fmla="*/ 47 w 67"/>
                <a:gd name="T15" fmla="*/ 55 h 67"/>
                <a:gd name="T16" fmla="*/ 35 w 67"/>
                <a:gd name="T17" fmla="*/ 67 h 67"/>
                <a:gd name="T18" fmla="*/ 47 w 67"/>
                <a:gd name="T19" fmla="*/ 55 h 67"/>
                <a:gd name="T20" fmla="*/ 52 w 67"/>
                <a:gd name="T21" fmla="*/ 53 h 67"/>
                <a:gd name="T22" fmla="*/ 67 w 67"/>
                <a:gd name="T23" fmla="*/ 35 h 67"/>
                <a:gd name="T24" fmla="*/ 46 w 67"/>
                <a:gd name="T25" fmla="*/ 62 h 67"/>
                <a:gd name="T26" fmla="*/ 42 w 67"/>
                <a:gd name="T27" fmla="*/ 66 h 67"/>
                <a:gd name="T28" fmla="*/ 51 w 67"/>
                <a:gd name="T29" fmla="*/ 56 h 67"/>
                <a:gd name="T30" fmla="*/ 46 w 67"/>
                <a:gd name="T31" fmla="*/ 5 h 67"/>
                <a:gd name="T32" fmla="*/ 51 w 67"/>
                <a:gd name="T33" fmla="*/ 11 h 67"/>
                <a:gd name="T34" fmla="*/ 42 w 67"/>
                <a:gd name="T35" fmla="*/ 1 h 67"/>
                <a:gd name="T36" fmla="*/ 49 w 67"/>
                <a:gd name="T37" fmla="*/ 15 h 67"/>
                <a:gd name="T38" fmla="*/ 35 w 67"/>
                <a:gd name="T39" fmla="*/ 31 h 67"/>
                <a:gd name="T40" fmla="*/ 49 w 67"/>
                <a:gd name="T41" fmla="*/ 15 h 67"/>
                <a:gd name="T42" fmla="*/ 20 w 67"/>
                <a:gd name="T43" fmla="*/ 12 h 67"/>
                <a:gd name="T44" fmla="*/ 32 w 67"/>
                <a:gd name="T45" fmla="*/ 0 h 67"/>
                <a:gd name="T46" fmla="*/ 14 w 67"/>
                <a:gd name="T47" fmla="*/ 31 h 67"/>
                <a:gd name="T48" fmla="*/ 32 w 67"/>
                <a:gd name="T49" fmla="*/ 17 h 67"/>
                <a:gd name="T50" fmla="*/ 14 w 67"/>
                <a:gd name="T51" fmla="*/ 31 h 67"/>
                <a:gd name="T52" fmla="*/ 8 w 67"/>
                <a:gd name="T53" fmla="*/ 12 h 67"/>
                <a:gd name="T54" fmla="*/ 11 w 67"/>
                <a:gd name="T55" fmla="*/ 31 h 67"/>
                <a:gd name="T56" fmla="*/ 21 w 67"/>
                <a:gd name="T57" fmla="*/ 5 h 67"/>
                <a:gd name="T58" fmla="*/ 10 w 67"/>
                <a:gd name="T59" fmla="*/ 9 h 67"/>
                <a:gd name="T60" fmla="*/ 21 w 67"/>
                <a:gd name="T61" fmla="*/ 5 h 67"/>
                <a:gd name="T62" fmla="*/ 0 w 67"/>
                <a:gd name="T63" fmla="*/ 35 h 67"/>
                <a:gd name="T64" fmla="*/ 15 w 67"/>
                <a:gd name="T65" fmla="*/ 53 h 67"/>
                <a:gd name="T66" fmla="*/ 21 w 67"/>
                <a:gd name="T67" fmla="*/ 62 h 67"/>
                <a:gd name="T68" fmla="*/ 10 w 67"/>
                <a:gd name="T69" fmla="*/ 58 h 67"/>
                <a:gd name="T70" fmla="*/ 21 w 67"/>
                <a:gd name="T71" fmla="*/ 62 h 67"/>
                <a:gd name="T72" fmla="*/ 32 w 67"/>
                <a:gd name="T73" fmla="*/ 50 h 67"/>
                <a:gd name="T74" fmla="*/ 14 w 67"/>
                <a:gd name="T75" fmla="*/ 35 h 67"/>
                <a:gd name="T76" fmla="*/ 23 w 67"/>
                <a:gd name="T77" fmla="*/ 60 h 67"/>
                <a:gd name="T78" fmla="*/ 32 w 67"/>
                <a:gd name="T79" fmla="*/ 53 h 67"/>
                <a:gd name="T80" fmla="*/ 23 w 67"/>
                <a:gd name="T81"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7" name="组合 66"/>
          <p:cNvGrpSpPr/>
          <p:nvPr/>
        </p:nvGrpSpPr>
        <p:grpSpPr>
          <a:xfrm>
            <a:off x="2781334" y="1732883"/>
            <a:ext cx="634690" cy="634694"/>
            <a:chOff x="3033145" y="2315118"/>
            <a:chExt cx="899446" cy="899451"/>
          </a:xfrm>
        </p:grpSpPr>
        <p:sp>
          <p:nvSpPr>
            <p:cNvPr id="68" name="Oval 208"/>
            <p:cNvSpPr>
              <a:spLocks noChangeArrowheads="1"/>
            </p:cNvSpPr>
            <p:nvPr/>
          </p:nvSpPr>
          <p:spPr bwMode="auto">
            <a:xfrm>
              <a:off x="3033145" y="2315118"/>
              <a:ext cx="899446" cy="899451"/>
            </a:xfrm>
            <a:prstGeom prst="ellipse">
              <a:avLst/>
            </a:pr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Oval 209"/>
            <p:cNvSpPr>
              <a:spLocks noChangeArrowheads="1"/>
            </p:cNvSpPr>
            <p:nvPr/>
          </p:nvSpPr>
          <p:spPr bwMode="auto">
            <a:xfrm>
              <a:off x="3083920" y="2369520"/>
              <a:ext cx="797896" cy="794274"/>
            </a:xfrm>
            <a:prstGeom prst="ellipse">
              <a:avLst/>
            </a:prstGeom>
            <a:solidFill>
              <a:srgbClr val="E545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10"/>
            <p:cNvSpPr>
              <a:spLocks/>
            </p:cNvSpPr>
            <p:nvPr/>
          </p:nvSpPr>
          <p:spPr bwMode="auto">
            <a:xfrm>
              <a:off x="3058533" y="2590756"/>
              <a:ext cx="667331" cy="598425"/>
            </a:xfrm>
            <a:custGeom>
              <a:avLst/>
              <a:gdLst>
                <a:gd name="T0" fmla="*/ 33 w 184"/>
                <a:gd name="T1" fmla="*/ 0 h 165"/>
                <a:gd name="T2" fmla="*/ 0 w 184"/>
                <a:gd name="T3" fmla="*/ 35 h 165"/>
                <a:gd name="T4" fmla="*/ 26 w 184"/>
                <a:gd name="T5" fmla="*/ 125 h 165"/>
                <a:gd name="T6" fmla="*/ 90 w 184"/>
                <a:gd name="T7" fmla="*/ 161 h 165"/>
                <a:gd name="T8" fmla="*/ 123 w 184"/>
                <a:gd name="T9" fmla="*/ 165 h 165"/>
                <a:gd name="T10" fmla="*/ 165 w 184"/>
                <a:gd name="T11" fmla="*/ 123 h 165"/>
                <a:gd name="T12" fmla="*/ 156 w 184"/>
                <a:gd name="T13" fmla="*/ 102 h 165"/>
                <a:gd name="T14" fmla="*/ 170 w 184"/>
                <a:gd name="T15" fmla="*/ 87 h 165"/>
                <a:gd name="T16" fmla="*/ 184 w 184"/>
                <a:gd name="T17" fmla="*/ 31 h 165"/>
                <a:gd name="T18" fmla="*/ 83 w 184"/>
                <a:gd name="T19" fmla="*/ 28 h 165"/>
                <a:gd name="T20" fmla="*/ 76 w 184"/>
                <a:gd name="T21" fmla="*/ 5 h 165"/>
                <a:gd name="T22" fmla="*/ 50 w 184"/>
                <a:gd name="T23" fmla="*/ 0 h 165"/>
                <a:gd name="T24" fmla="*/ 33 w 184"/>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65">
                  <a:moveTo>
                    <a:pt x="33" y="0"/>
                  </a:moveTo>
                  <a:lnTo>
                    <a:pt x="0" y="35"/>
                  </a:lnTo>
                  <a:lnTo>
                    <a:pt x="26" y="125"/>
                  </a:lnTo>
                  <a:lnTo>
                    <a:pt x="90" y="161"/>
                  </a:lnTo>
                  <a:lnTo>
                    <a:pt x="123" y="165"/>
                  </a:lnTo>
                  <a:lnTo>
                    <a:pt x="165" y="123"/>
                  </a:lnTo>
                  <a:lnTo>
                    <a:pt x="156" y="102"/>
                  </a:lnTo>
                  <a:lnTo>
                    <a:pt x="170" y="87"/>
                  </a:lnTo>
                  <a:lnTo>
                    <a:pt x="184" y="31"/>
                  </a:lnTo>
                  <a:lnTo>
                    <a:pt x="83" y="28"/>
                  </a:lnTo>
                  <a:lnTo>
                    <a:pt x="76" y="5"/>
                  </a:lnTo>
                  <a:lnTo>
                    <a:pt x="50" y="0"/>
                  </a:lnTo>
                  <a:lnTo>
                    <a:pt x="33" y="0"/>
                  </a:lnTo>
                  <a:close/>
                </a:path>
              </a:pathLst>
            </a:custGeom>
            <a:solidFill>
              <a:srgbClr val="912D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Oval 211"/>
            <p:cNvSpPr>
              <a:spLocks noChangeArrowheads="1"/>
            </p:cNvSpPr>
            <p:nvPr/>
          </p:nvSpPr>
          <p:spPr bwMode="auto">
            <a:xfrm>
              <a:off x="3392198" y="2949811"/>
              <a:ext cx="101550"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Oval 212"/>
            <p:cNvSpPr>
              <a:spLocks noChangeArrowheads="1"/>
            </p:cNvSpPr>
            <p:nvPr/>
          </p:nvSpPr>
          <p:spPr bwMode="auto">
            <a:xfrm>
              <a:off x="3573538" y="2949811"/>
              <a:ext cx="94297" cy="94297"/>
            </a:xfrm>
            <a:prstGeom prst="ellipse">
              <a:avLst/>
            </a:pr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13"/>
            <p:cNvSpPr>
              <a:spLocks noEditPoints="1"/>
            </p:cNvSpPr>
            <p:nvPr/>
          </p:nvSpPr>
          <p:spPr bwMode="auto">
            <a:xfrm>
              <a:off x="3178217" y="2583503"/>
              <a:ext cx="591168" cy="340921"/>
            </a:xfrm>
            <a:custGeom>
              <a:avLst/>
              <a:gdLst>
                <a:gd name="T0" fmla="*/ 66 w 69"/>
                <a:gd name="T1" fmla="*/ 12 h 40"/>
                <a:gd name="T2" fmla="*/ 26 w 69"/>
                <a:gd name="T3" fmla="*/ 12 h 40"/>
                <a:gd name="T4" fmla="*/ 22 w 69"/>
                <a:gd name="T5" fmla="*/ 8 h 40"/>
                <a:gd name="T6" fmla="*/ 21 w 69"/>
                <a:gd name="T7" fmla="*/ 4 h 40"/>
                <a:gd name="T8" fmla="*/ 17 w 69"/>
                <a:gd name="T9" fmla="*/ 0 h 40"/>
                <a:gd name="T10" fmla="*/ 4 w 69"/>
                <a:gd name="T11" fmla="*/ 0 h 40"/>
                <a:gd name="T12" fmla="*/ 0 w 69"/>
                <a:gd name="T13" fmla="*/ 3 h 40"/>
                <a:gd name="T14" fmla="*/ 4 w 69"/>
                <a:gd name="T15" fmla="*/ 7 h 40"/>
                <a:gd name="T16" fmla="*/ 9 w 69"/>
                <a:gd name="T17" fmla="*/ 7 h 40"/>
                <a:gd name="T18" fmla="*/ 14 w 69"/>
                <a:gd name="T19" fmla="*/ 11 h 40"/>
                <a:gd name="T20" fmla="*/ 24 w 69"/>
                <a:gd name="T21" fmla="*/ 36 h 40"/>
                <a:gd name="T22" fmla="*/ 29 w 69"/>
                <a:gd name="T23" fmla="*/ 40 h 40"/>
                <a:gd name="T24" fmla="*/ 54 w 69"/>
                <a:gd name="T25" fmla="*/ 40 h 40"/>
                <a:gd name="T26" fmla="*/ 60 w 69"/>
                <a:gd name="T27" fmla="*/ 36 h 40"/>
                <a:gd name="T28" fmla="*/ 68 w 69"/>
                <a:gd name="T29" fmla="*/ 16 h 40"/>
                <a:gd name="T30" fmla="*/ 66 w 69"/>
                <a:gd name="T31" fmla="*/ 12 h 40"/>
                <a:gd name="T32" fmla="*/ 53 w 69"/>
                <a:gd name="T33" fmla="*/ 34 h 40"/>
                <a:gd name="T34" fmla="*/ 31 w 69"/>
                <a:gd name="T35" fmla="*/ 34 h 40"/>
                <a:gd name="T36" fmla="*/ 26 w 69"/>
                <a:gd name="T37" fmla="*/ 18 h 40"/>
                <a:gd name="T38" fmla="*/ 59 w 69"/>
                <a:gd name="T39" fmla="*/ 18 h 40"/>
                <a:gd name="T40" fmla="*/ 53 w 69"/>
                <a:gd name="T41"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2"/>
                  </a:moveTo>
                  <a:cubicBezTo>
                    <a:pt x="26" y="12"/>
                    <a:pt x="26" y="12"/>
                    <a:pt x="26" y="12"/>
                  </a:cubicBezTo>
                  <a:cubicBezTo>
                    <a:pt x="24" y="12"/>
                    <a:pt x="22" y="10"/>
                    <a:pt x="22" y="8"/>
                  </a:cubicBezTo>
                  <a:cubicBezTo>
                    <a:pt x="21" y="4"/>
                    <a:pt x="21" y="4"/>
                    <a:pt x="21" y="4"/>
                  </a:cubicBezTo>
                  <a:cubicBezTo>
                    <a:pt x="21" y="1"/>
                    <a:pt x="19" y="0"/>
                    <a:pt x="17" y="0"/>
                  </a:cubicBezTo>
                  <a:cubicBezTo>
                    <a:pt x="4" y="0"/>
                    <a:pt x="4" y="0"/>
                    <a:pt x="4" y="0"/>
                  </a:cubicBezTo>
                  <a:cubicBezTo>
                    <a:pt x="2" y="0"/>
                    <a:pt x="0" y="1"/>
                    <a:pt x="0" y="3"/>
                  </a:cubicBezTo>
                  <a:cubicBezTo>
                    <a:pt x="0" y="5"/>
                    <a:pt x="1" y="7"/>
                    <a:pt x="4" y="7"/>
                  </a:cubicBezTo>
                  <a:cubicBezTo>
                    <a:pt x="9" y="7"/>
                    <a:pt x="9" y="7"/>
                    <a:pt x="9" y="7"/>
                  </a:cubicBezTo>
                  <a:cubicBezTo>
                    <a:pt x="11" y="7"/>
                    <a:pt x="13" y="9"/>
                    <a:pt x="14" y="11"/>
                  </a:cubicBezTo>
                  <a:cubicBezTo>
                    <a:pt x="24" y="36"/>
                    <a:pt x="24" y="36"/>
                    <a:pt x="24" y="36"/>
                  </a:cubicBezTo>
                  <a:cubicBezTo>
                    <a:pt x="25" y="38"/>
                    <a:pt x="27" y="40"/>
                    <a:pt x="29" y="40"/>
                  </a:cubicBezTo>
                  <a:cubicBezTo>
                    <a:pt x="54" y="40"/>
                    <a:pt x="54" y="40"/>
                    <a:pt x="54" y="40"/>
                  </a:cubicBezTo>
                  <a:cubicBezTo>
                    <a:pt x="56" y="40"/>
                    <a:pt x="59" y="38"/>
                    <a:pt x="60" y="36"/>
                  </a:cubicBezTo>
                  <a:cubicBezTo>
                    <a:pt x="68" y="16"/>
                    <a:pt x="68" y="16"/>
                    <a:pt x="68" y="16"/>
                  </a:cubicBezTo>
                  <a:cubicBezTo>
                    <a:pt x="69" y="14"/>
                    <a:pt x="68" y="12"/>
                    <a:pt x="66" y="12"/>
                  </a:cubicBezTo>
                  <a:close/>
                  <a:moveTo>
                    <a:pt x="53" y="34"/>
                  </a:moveTo>
                  <a:cubicBezTo>
                    <a:pt x="31" y="34"/>
                    <a:pt x="31" y="34"/>
                    <a:pt x="31" y="34"/>
                  </a:cubicBezTo>
                  <a:cubicBezTo>
                    <a:pt x="26" y="18"/>
                    <a:pt x="26" y="18"/>
                    <a:pt x="26" y="18"/>
                  </a:cubicBezTo>
                  <a:cubicBezTo>
                    <a:pt x="59" y="18"/>
                    <a:pt x="59" y="18"/>
                    <a:pt x="59" y="18"/>
                  </a:cubicBezTo>
                  <a:lnTo>
                    <a:pt x="53" y="34"/>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Oval 214"/>
            <p:cNvSpPr>
              <a:spLocks noChangeArrowheads="1"/>
            </p:cNvSpPr>
            <p:nvPr/>
          </p:nvSpPr>
          <p:spPr bwMode="auto">
            <a:xfrm>
              <a:off x="3410332" y="2942558"/>
              <a:ext cx="94297"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Oval 215"/>
            <p:cNvSpPr>
              <a:spLocks noChangeArrowheads="1"/>
            </p:cNvSpPr>
            <p:nvPr/>
          </p:nvSpPr>
          <p:spPr bwMode="auto">
            <a:xfrm>
              <a:off x="3580792" y="2942558"/>
              <a:ext cx="101550" cy="9429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16"/>
            <p:cNvSpPr>
              <a:spLocks noEditPoints="1"/>
            </p:cNvSpPr>
            <p:nvPr/>
          </p:nvSpPr>
          <p:spPr bwMode="auto">
            <a:xfrm>
              <a:off x="3185471" y="2565368"/>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内容占位符 2"/>
          <p:cNvSpPr txBox="1">
            <a:spLocks/>
          </p:cNvSpPr>
          <p:nvPr/>
        </p:nvSpPr>
        <p:spPr>
          <a:xfrm>
            <a:off x="838091" y="3395172"/>
            <a:ext cx="10539823" cy="2180127"/>
          </a:xfrm>
          <a:prstGeom prst="rect">
            <a:avLst/>
          </a:prstGeom>
        </p:spPr>
        <p:txBody>
          <a:bodyPr/>
          <a:lstStyle>
            <a:lvl1pPr marL="0" indent="536575" algn="l" defTabSz="91424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680" indent="-228560" algn="l" defTabSz="91424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00" indent="-228560" algn="l" defTabSz="91424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6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8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0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20" indent="-228560" algn="l" defTabSz="91424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商品的风格定位是视觉展现形式的重要参考，较为清晰的风格定位再配以相应符合的视觉表现形式，可以完美地诠释商品属性与品牌性格，因此对店铺的视觉风格定位尤为重要。本小节将分别对</a:t>
            </a:r>
            <a:r>
              <a:rPr lang="zh-CN" altLang="en-US" b="1" dirty="0"/>
              <a:t>设计店铺专属</a:t>
            </a:r>
            <a:r>
              <a:rPr lang="en-US" altLang="zh-CN" b="1" dirty="0"/>
              <a:t>VI</a:t>
            </a:r>
            <a:r>
              <a:rPr lang="zh-CN" altLang="en-US" b="1" dirty="0"/>
              <a:t>、店铺色彩与风格搭配和店铺商品图片</a:t>
            </a:r>
            <a:r>
              <a:rPr lang="zh-CN" altLang="en-US" dirty="0"/>
              <a:t>的视觉统一化处理等知识进行介绍。</a:t>
            </a:r>
          </a:p>
        </p:txBody>
      </p:sp>
      <p:grpSp>
        <p:nvGrpSpPr>
          <p:cNvPr id="78" name="组合 77"/>
          <p:cNvGrpSpPr/>
          <p:nvPr/>
        </p:nvGrpSpPr>
        <p:grpSpPr>
          <a:xfrm>
            <a:off x="8958725" y="413466"/>
            <a:ext cx="3229808" cy="523178"/>
            <a:chOff x="8958725" y="413466"/>
            <a:chExt cx="3229808" cy="523178"/>
          </a:xfrm>
        </p:grpSpPr>
        <p:sp>
          <p:nvSpPr>
            <p:cNvPr id="80" name="TextBox 25"/>
            <p:cNvSpPr/>
            <p:nvPr/>
          </p:nvSpPr>
          <p:spPr>
            <a:xfrm flipH="1">
              <a:off x="8958725" y="413466"/>
              <a:ext cx="3229808" cy="523178"/>
            </a:xfrm>
            <a:prstGeom prst="rect">
              <a:avLst/>
            </a:prstGeom>
            <a:solidFill>
              <a:schemeClr val="accent1"/>
            </a:solidFill>
            <a:ln w="9525">
              <a:noFill/>
            </a:ln>
          </p:spPr>
          <p:txBody>
            <a:bodyPr wrap="square" lIns="91396" tIns="45699" rIns="91396" bIns="45699" rtlCol="0" anchor="t">
              <a:spAutoFit/>
            </a:bodyPr>
            <a:lstStyle/>
            <a:p>
              <a:pPr lvl="0" algn="ctr"/>
              <a:endParaRPr lang="en-US" altLang="zh-CN" sz="28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1" name="文本框 5"/>
            <p:cNvSpPr txBox="1">
              <a:spLocks noChangeArrowheads="1"/>
            </p:cNvSpPr>
            <p:nvPr/>
          </p:nvSpPr>
          <p:spPr bwMode="auto">
            <a:xfrm>
              <a:off x="9021625" y="420960"/>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本节导读</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16820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2.2.1  </a:t>
            </a:r>
            <a:r>
              <a:rPr lang="zh-CN" altLang="en-US" dirty="0"/>
              <a:t>设计便于识别的店铺专属</a:t>
            </a:r>
            <a:r>
              <a:rPr lang="en-US" altLang="zh-CN" dirty="0"/>
              <a:t>VI</a:t>
            </a:r>
            <a:endParaRPr lang="zh-CN" altLang="en-US" dirty="0"/>
          </a:p>
        </p:txBody>
      </p:sp>
      <p:sp>
        <p:nvSpPr>
          <p:cNvPr id="8" name="内容占位符 2"/>
          <p:cNvSpPr>
            <a:spLocks noGrp="1"/>
          </p:cNvSpPr>
          <p:nvPr>
            <p:ph idx="1"/>
          </p:nvPr>
        </p:nvSpPr>
        <p:spPr>
          <a:xfrm>
            <a:off x="609601" y="2476500"/>
            <a:ext cx="11201399" cy="2924175"/>
          </a:xfrm>
        </p:spPr>
        <p:txBody>
          <a:bodyPr>
            <a:normAutofit/>
          </a:bodyPr>
          <a:lstStyle/>
          <a:p>
            <a:r>
              <a:rPr lang="en-US" altLang="zh-CN" dirty="0"/>
              <a:t>VI</a:t>
            </a:r>
            <a:r>
              <a:rPr lang="zh-CN" altLang="en-US" dirty="0"/>
              <a:t>（</a:t>
            </a:r>
            <a:r>
              <a:rPr lang="en-US" altLang="zh-CN" dirty="0"/>
              <a:t>Visual Identity</a:t>
            </a:r>
            <a:r>
              <a:rPr lang="zh-CN" altLang="en-US" dirty="0"/>
              <a:t>）即视觉识别系统，主要用于进行企业视觉标识的设计，以富有传播力和感染力的视觉符号来统一企业的精神文化与经营理念，在客户心中形成固有的心里烙印，达到推广企业商品和品牌知名度的目的。</a:t>
            </a:r>
            <a:endParaRPr lang="en-US" altLang="zh-CN" dirty="0"/>
          </a:p>
          <a:p>
            <a:r>
              <a:rPr lang="zh-CN" altLang="en-US" dirty="0"/>
              <a:t>在视觉营销设计中，</a:t>
            </a:r>
            <a:r>
              <a:rPr lang="en-US" altLang="zh-CN" dirty="0"/>
              <a:t>VI</a:t>
            </a:r>
            <a:r>
              <a:rPr lang="zh-CN" altLang="en-US" dirty="0"/>
              <a:t>主要体现在网店的视觉设计中，不仅能规范店铺的装修，还能很大程度上帮助客户记忆，使其在脑海中树立并强化店铺的品牌形象，店主若想要店铺从众多竞争对手中脱颖而出，除了丰富商品外，制作便于识别的店铺</a:t>
            </a:r>
            <a:r>
              <a:rPr lang="en-US" altLang="zh-CN" dirty="0"/>
              <a:t>VI</a:t>
            </a:r>
            <a:r>
              <a:rPr lang="zh-CN" altLang="en-US" dirty="0"/>
              <a:t>也十分重要。</a:t>
            </a:r>
          </a:p>
        </p:txBody>
      </p:sp>
      <p:sp>
        <p:nvSpPr>
          <p:cNvPr id="9" name="矩形 8"/>
          <p:cNvSpPr/>
          <p:nvPr/>
        </p:nvSpPr>
        <p:spPr>
          <a:xfrm>
            <a:off x="0" y="6067425"/>
            <a:ext cx="12190413" cy="79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97656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2.2.1  </a:t>
            </a:r>
            <a:r>
              <a:rPr lang="zh-CN" altLang="en-US" dirty="0"/>
              <a:t>设计便于识别的店铺专属</a:t>
            </a:r>
            <a:r>
              <a:rPr lang="en-US" altLang="zh-CN" dirty="0"/>
              <a:t>VI</a:t>
            </a:r>
            <a:endParaRPr lang="zh-CN" altLang="en-US" dirty="0"/>
          </a:p>
        </p:txBody>
      </p:sp>
      <p:sp>
        <p:nvSpPr>
          <p:cNvPr id="8" name="内容占位符 2"/>
          <p:cNvSpPr>
            <a:spLocks noGrp="1"/>
          </p:cNvSpPr>
          <p:nvPr>
            <p:ph idx="1"/>
          </p:nvPr>
        </p:nvSpPr>
        <p:spPr>
          <a:xfrm>
            <a:off x="609601" y="2476500"/>
            <a:ext cx="11201399" cy="2924175"/>
          </a:xfrm>
        </p:spPr>
        <p:txBody>
          <a:bodyPr>
            <a:normAutofit/>
          </a:bodyPr>
          <a:lstStyle/>
          <a:p>
            <a:r>
              <a:rPr lang="en-US" altLang="zh-CN" dirty="0"/>
              <a:t>VI</a:t>
            </a:r>
            <a:r>
              <a:rPr lang="zh-CN" altLang="en-US" dirty="0"/>
              <a:t>主要是通过视觉的方式来表现企业文化和理念，通过具有标识性的视觉元素，如</a:t>
            </a:r>
            <a:r>
              <a:rPr lang="en-US" altLang="zh-CN" dirty="0"/>
              <a:t>Logo</a:t>
            </a:r>
            <a:r>
              <a:rPr lang="zh-CN" altLang="en-US" dirty="0"/>
              <a:t>、包装、视觉风格等来形成客户对企业的印象，进而树立起企业在客户心中的形象。需要注意的是，</a:t>
            </a:r>
            <a:r>
              <a:rPr lang="en-US" altLang="zh-CN" dirty="0"/>
              <a:t>VI</a:t>
            </a:r>
            <a:r>
              <a:rPr lang="zh-CN" altLang="en-US" dirty="0"/>
              <a:t>设计需要与企业所经营的商品、文化理念等内容相融合，通过一定的统一标准（如企业名称</a:t>
            </a:r>
            <a:r>
              <a:rPr lang="en-US" altLang="zh-CN" dirty="0"/>
              <a:t>+</a:t>
            </a:r>
            <a:r>
              <a:rPr lang="zh-CN" altLang="en-US" dirty="0"/>
              <a:t>品牌名</a:t>
            </a:r>
            <a:r>
              <a:rPr lang="en-US" altLang="zh-CN" dirty="0"/>
              <a:t>+</a:t>
            </a:r>
            <a:r>
              <a:rPr lang="zh-CN" altLang="en-US" dirty="0"/>
              <a:t>设计风格）来配合不同商品、不同项目的视觉统一，以系统化企业的视觉形象。</a:t>
            </a:r>
          </a:p>
        </p:txBody>
      </p:sp>
      <p:sp>
        <p:nvSpPr>
          <p:cNvPr id="9" name="矩形 8"/>
          <p:cNvSpPr/>
          <p:nvPr/>
        </p:nvSpPr>
        <p:spPr>
          <a:xfrm>
            <a:off x="0" y="6067425"/>
            <a:ext cx="12190413" cy="79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24404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2.2.1  </a:t>
            </a:r>
            <a:r>
              <a:rPr lang="zh-CN" altLang="en-US" dirty="0"/>
              <a:t>设计便于识别的店铺专属</a:t>
            </a:r>
            <a:r>
              <a:rPr lang="en-US" altLang="zh-CN" dirty="0"/>
              <a:t>VI</a:t>
            </a:r>
            <a:endParaRPr lang="zh-CN" altLang="en-US" dirty="0"/>
          </a:p>
        </p:txBody>
      </p:sp>
      <p:sp>
        <p:nvSpPr>
          <p:cNvPr id="9" name="矩形 8"/>
          <p:cNvSpPr/>
          <p:nvPr/>
        </p:nvSpPr>
        <p:spPr>
          <a:xfrm>
            <a:off x="0" y="6067425"/>
            <a:ext cx="12190413" cy="79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162051" y="2351368"/>
            <a:ext cx="10228144" cy="3172391"/>
            <a:chOff x="1253227" y="1846263"/>
            <a:chExt cx="6402961" cy="1985963"/>
          </a:xfrm>
        </p:grpSpPr>
        <p:sp>
          <p:nvSpPr>
            <p:cNvPr id="7" name="任意多边形 33"/>
            <p:cNvSpPr>
              <a:spLocks noChangeAspect="1" noChangeArrowheads="1"/>
            </p:cNvSpPr>
            <p:nvPr/>
          </p:nvSpPr>
          <p:spPr bwMode="auto">
            <a:xfrm rot="10800000">
              <a:off x="1322597" y="1846263"/>
              <a:ext cx="1835378" cy="1985963"/>
            </a:xfrm>
            <a:custGeom>
              <a:avLst/>
              <a:gdLst>
                <a:gd name="T0" fmla="*/ 2315345 w 2836097"/>
                <a:gd name="T1" fmla="*/ 2647950 h 3067706"/>
                <a:gd name="T2" fmla="*/ 756142 w 2836097"/>
                <a:gd name="T3" fmla="*/ 2647950 h 3067706"/>
                <a:gd name="T4" fmla="*/ 0 w 2836097"/>
                <a:gd name="T5" fmla="*/ 1323975 h 3067706"/>
                <a:gd name="T6" fmla="*/ 756142 w 2836097"/>
                <a:gd name="T7" fmla="*/ 0 h 3067706"/>
                <a:gd name="T8" fmla="*/ 2315345 w 2836097"/>
                <a:gd name="T9" fmla="*/ 0 h 3067706"/>
                <a:gd name="T10" fmla="*/ 2447925 w 2836097"/>
                <a:gd name="T11" fmla="*/ 232142 h 3067706"/>
                <a:gd name="T12" fmla="*/ 1271724 w 2836097"/>
                <a:gd name="T13" fmla="*/ 232142 h 3067706"/>
                <a:gd name="T14" fmla="*/ 645067 w 2836097"/>
                <a:gd name="T15" fmla="*/ 1329395 h 3067706"/>
                <a:gd name="T16" fmla="*/ 1271724 w 2836097"/>
                <a:gd name="T17" fmla="*/ 2426647 h 3067706"/>
                <a:gd name="T18" fmla="*/ 2441735 w 2836097"/>
                <a:gd name="T19" fmla="*/ 242664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chemeClr val="accent1"/>
            </a:solidFill>
            <a:ln w="12700" cap="flat" cmpd="sng">
              <a:noFill/>
              <a:bevel/>
              <a:headEnd/>
              <a:tailEnd/>
            </a:ln>
          </p:spPr>
          <p:txBody>
            <a:bodyPr lIns="68559" tIns="34280" rIns="68559" bIns="34280" anchor="ctr"/>
            <a:lstStyle/>
            <a:p>
              <a:endParaRPr lang="zh-CN" altLang="en-US" sz="1799"/>
            </a:p>
          </p:txBody>
        </p:sp>
        <p:sp>
          <p:nvSpPr>
            <p:cNvPr id="10" name="任意多边形 34"/>
            <p:cNvSpPr>
              <a:spLocks noChangeAspect="1" noChangeArrowheads="1"/>
            </p:cNvSpPr>
            <p:nvPr/>
          </p:nvSpPr>
          <p:spPr bwMode="auto">
            <a:xfrm rot="10800000">
              <a:off x="3485553" y="1846263"/>
              <a:ext cx="1836569" cy="1985963"/>
            </a:xfrm>
            <a:custGeom>
              <a:avLst/>
              <a:gdLst>
                <a:gd name="T0" fmla="*/ 2316847 w 2836097"/>
                <a:gd name="T1" fmla="*/ 2647950 h 3067706"/>
                <a:gd name="T2" fmla="*/ 756633 w 2836097"/>
                <a:gd name="T3" fmla="*/ 2647950 h 3067706"/>
                <a:gd name="T4" fmla="*/ 0 w 2836097"/>
                <a:gd name="T5" fmla="*/ 1323975 h 3067706"/>
                <a:gd name="T6" fmla="*/ 756633 w 2836097"/>
                <a:gd name="T7" fmla="*/ 0 h 3067706"/>
                <a:gd name="T8" fmla="*/ 2316847 w 2836097"/>
                <a:gd name="T9" fmla="*/ 0 h 3067706"/>
                <a:gd name="T10" fmla="*/ 2449513 w 2836097"/>
                <a:gd name="T11" fmla="*/ 232142 h 3067706"/>
                <a:gd name="T12" fmla="*/ 1272549 w 2836097"/>
                <a:gd name="T13" fmla="*/ 232142 h 3067706"/>
                <a:gd name="T14" fmla="*/ 645485 w 2836097"/>
                <a:gd name="T15" fmla="*/ 1329395 h 3067706"/>
                <a:gd name="T16" fmla="*/ 1272549 w 2836097"/>
                <a:gd name="T17" fmla="*/ 2426647 h 3067706"/>
                <a:gd name="T18" fmla="*/ 2443319 w 2836097"/>
                <a:gd name="T19" fmla="*/ 242664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chemeClr val="accent2"/>
            </a:solidFill>
            <a:ln w="12700" cap="flat" cmpd="sng">
              <a:noFill/>
              <a:bevel/>
              <a:headEnd/>
              <a:tailEnd/>
            </a:ln>
          </p:spPr>
          <p:txBody>
            <a:bodyPr lIns="68559" tIns="34280" rIns="68559" bIns="34280" anchor="ctr"/>
            <a:lstStyle/>
            <a:p>
              <a:endParaRPr lang="zh-CN" altLang="en-US" sz="1799"/>
            </a:p>
          </p:txBody>
        </p:sp>
        <p:sp>
          <p:nvSpPr>
            <p:cNvPr id="11" name="任意多边形 35"/>
            <p:cNvSpPr>
              <a:spLocks noChangeAspect="1" noChangeArrowheads="1"/>
            </p:cNvSpPr>
            <p:nvPr/>
          </p:nvSpPr>
          <p:spPr bwMode="auto">
            <a:xfrm rot="10800000">
              <a:off x="5810697" y="1846263"/>
              <a:ext cx="1836567" cy="1985963"/>
            </a:xfrm>
            <a:custGeom>
              <a:avLst/>
              <a:gdLst>
                <a:gd name="T0" fmla="*/ 2316846 w 2836097"/>
                <a:gd name="T1" fmla="*/ 2647950 h 3067706"/>
                <a:gd name="T2" fmla="*/ 756632 w 2836097"/>
                <a:gd name="T3" fmla="*/ 2647950 h 3067706"/>
                <a:gd name="T4" fmla="*/ 0 w 2836097"/>
                <a:gd name="T5" fmla="*/ 1323975 h 3067706"/>
                <a:gd name="T6" fmla="*/ 756632 w 2836097"/>
                <a:gd name="T7" fmla="*/ 0 h 3067706"/>
                <a:gd name="T8" fmla="*/ 2316846 w 2836097"/>
                <a:gd name="T9" fmla="*/ 0 h 3067706"/>
                <a:gd name="T10" fmla="*/ 2449512 w 2836097"/>
                <a:gd name="T11" fmla="*/ 232142 h 3067706"/>
                <a:gd name="T12" fmla="*/ 1272549 w 2836097"/>
                <a:gd name="T13" fmla="*/ 232142 h 3067706"/>
                <a:gd name="T14" fmla="*/ 645485 w 2836097"/>
                <a:gd name="T15" fmla="*/ 1329395 h 3067706"/>
                <a:gd name="T16" fmla="*/ 1272549 w 2836097"/>
                <a:gd name="T17" fmla="*/ 2426647 h 3067706"/>
                <a:gd name="T18" fmla="*/ 2443318 w 2836097"/>
                <a:gd name="T19" fmla="*/ 2426647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lnTo>
                    <a:pt x="2682494" y="3067706"/>
                  </a:lnTo>
                  <a:close/>
                </a:path>
              </a:pathLst>
            </a:custGeom>
            <a:solidFill>
              <a:schemeClr val="accent3"/>
            </a:solidFill>
            <a:ln w="12700" cap="flat" cmpd="sng">
              <a:noFill/>
              <a:bevel/>
              <a:headEnd/>
              <a:tailEnd/>
            </a:ln>
          </p:spPr>
          <p:txBody>
            <a:bodyPr lIns="68559" tIns="34280" rIns="68559" bIns="34280" anchor="ctr"/>
            <a:lstStyle/>
            <a:p>
              <a:endParaRPr lang="zh-CN" altLang="en-US" sz="1799"/>
            </a:p>
          </p:txBody>
        </p:sp>
        <p:sp>
          <p:nvSpPr>
            <p:cNvPr id="13" name="文本框 36"/>
            <p:cNvSpPr>
              <a:spLocks noChangeArrowheads="1"/>
            </p:cNvSpPr>
            <p:nvPr/>
          </p:nvSpPr>
          <p:spPr bwMode="auto">
            <a:xfrm>
              <a:off x="2666398" y="2615407"/>
              <a:ext cx="420586" cy="438433"/>
            </a:xfrm>
            <a:prstGeom prst="rect">
              <a:avLst/>
            </a:prstGeom>
            <a:noFill/>
            <a:ln w="9525">
              <a:noFill/>
              <a:miter lim="800000"/>
              <a:headEnd/>
              <a:tailEnd/>
            </a:ln>
          </p:spPr>
          <p:txBody>
            <a:bodyPr wrap="none" lIns="68559" tIns="34280" rIns="68559" bIns="34280">
              <a:spAutoFit/>
            </a:bodyPr>
            <a:lstStyle/>
            <a:p>
              <a:r>
                <a:rPr lang="en-US" altLang="zh-CN" sz="2399" dirty="0">
                  <a:solidFill>
                    <a:schemeClr val="bg1"/>
                  </a:solidFill>
                  <a:latin typeface="Impact" pitchFamily="34" charset="0"/>
                  <a:sym typeface="Impact" pitchFamily="34" charset="0"/>
                </a:rPr>
                <a:t>01</a:t>
              </a:r>
              <a:endParaRPr lang="zh-CN" altLang="en-US" sz="2399" dirty="0">
                <a:solidFill>
                  <a:schemeClr val="bg1"/>
                </a:solidFill>
                <a:latin typeface="Impact" pitchFamily="34" charset="0"/>
                <a:sym typeface="Impact" pitchFamily="34" charset="0"/>
              </a:endParaRPr>
            </a:p>
          </p:txBody>
        </p:sp>
        <p:sp>
          <p:nvSpPr>
            <p:cNvPr id="14" name="文本框 37"/>
            <p:cNvSpPr>
              <a:spLocks noChangeArrowheads="1"/>
            </p:cNvSpPr>
            <p:nvPr/>
          </p:nvSpPr>
          <p:spPr bwMode="auto">
            <a:xfrm>
              <a:off x="4813881" y="2615407"/>
              <a:ext cx="457455" cy="438433"/>
            </a:xfrm>
            <a:prstGeom prst="rect">
              <a:avLst/>
            </a:prstGeom>
            <a:noFill/>
            <a:ln w="9525">
              <a:noFill/>
              <a:miter lim="800000"/>
              <a:headEnd/>
              <a:tailEnd/>
            </a:ln>
          </p:spPr>
          <p:txBody>
            <a:bodyPr wrap="none" lIns="68559" tIns="34280" rIns="68559" bIns="34280">
              <a:spAutoFit/>
            </a:bodyPr>
            <a:lstStyle/>
            <a:p>
              <a:r>
                <a:rPr lang="en-US" altLang="zh-CN" sz="2399" dirty="0">
                  <a:solidFill>
                    <a:schemeClr val="bg1"/>
                  </a:solidFill>
                  <a:latin typeface="Impact" pitchFamily="34" charset="0"/>
                  <a:sym typeface="Impact" pitchFamily="34" charset="0"/>
                </a:rPr>
                <a:t>02</a:t>
              </a:r>
              <a:endParaRPr lang="zh-CN" altLang="en-US" sz="2399" dirty="0">
                <a:solidFill>
                  <a:schemeClr val="bg1"/>
                </a:solidFill>
                <a:latin typeface="Impact" pitchFamily="34" charset="0"/>
                <a:sym typeface="Impact" pitchFamily="34" charset="0"/>
              </a:endParaRPr>
            </a:p>
          </p:txBody>
        </p:sp>
        <p:sp>
          <p:nvSpPr>
            <p:cNvPr id="15" name="文本框 38"/>
            <p:cNvSpPr>
              <a:spLocks noChangeArrowheads="1"/>
            </p:cNvSpPr>
            <p:nvPr/>
          </p:nvSpPr>
          <p:spPr bwMode="auto">
            <a:xfrm>
              <a:off x="7189115" y="2709680"/>
              <a:ext cx="467073" cy="438433"/>
            </a:xfrm>
            <a:prstGeom prst="rect">
              <a:avLst/>
            </a:prstGeom>
            <a:noFill/>
            <a:ln w="9525">
              <a:noFill/>
              <a:miter lim="800000"/>
              <a:headEnd/>
              <a:tailEnd/>
            </a:ln>
          </p:spPr>
          <p:txBody>
            <a:bodyPr wrap="none" lIns="68559" tIns="34280" rIns="68559" bIns="34280">
              <a:spAutoFit/>
            </a:bodyPr>
            <a:lstStyle/>
            <a:p>
              <a:r>
                <a:rPr lang="en-US" altLang="zh-CN" sz="2399" dirty="0">
                  <a:solidFill>
                    <a:schemeClr val="bg1"/>
                  </a:solidFill>
                  <a:latin typeface="Impact" pitchFamily="34" charset="0"/>
                  <a:sym typeface="Impact" pitchFamily="34" charset="0"/>
                </a:rPr>
                <a:t>03</a:t>
              </a:r>
              <a:endParaRPr lang="zh-CN" altLang="en-US" sz="2399" dirty="0">
                <a:solidFill>
                  <a:schemeClr val="bg1"/>
                </a:solidFill>
                <a:latin typeface="Impact" pitchFamily="34" charset="0"/>
                <a:sym typeface="Impact" pitchFamily="34" charset="0"/>
              </a:endParaRPr>
            </a:p>
          </p:txBody>
        </p:sp>
        <p:sp>
          <p:nvSpPr>
            <p:cNvPr id="16" name="文本框 39"/>
            <p:cNvSpPr>
              <a:spLocks noChangeArrowheads="1"/>
            </p:cNvSpPr>
            <p:nvPr/>
          </p:nvSpPr>
          <p:spPr bwMode="auto">
            <a:xfrm>
              <a:off x="1253227" y="2615407"/>
              <a:ext cx="1315098" cy="505753"/>
            </a:xfrm>
            <a:prstGeom prst="rect">
              <a:avLst/>
            </a:prstGeom>
            <a:noFill/>
            <a:ln w="9525">
              <a:noFill/>
              <a:miter lim="800000"/>
              <a:headEnd/>
              <a:tailEnd/>
            </a:ln>
          </p:spPr>
          <p:txBody>
            <a:bodyPr wrap="square" lIns="68559" tIns="34280" rIns="68559" bIns="34280">
              <a:spAutoFit/>
            </a:bodyPr>
            <a:lstStyle/>
            <a:p>
              <a:r>
                <a:rPr lang="zh-CN" altLang="en-US" dirty="0">
                  <a:solidFill>
                    <a:schemeClr val="tx1">
                      <a:lumMod val="75000"/>
                      <a:lumOff val="25000"/>
                    </a:schemeClr>
                  </a:solidFill>
                  <a:latin typeface="微软雅黑" pitchFamily="34" charset="-122"/>
                  <a:ea typeface="微软雅黑" pitchFamily="34" charset="-122"/>
                  <a:sym typeface="Arial" pitchFamily="34" charset="0"/>
                </a:rPr>
                <a:t>店招与招牌的统一表现</a:t>
              </a:r>
              <a:endParaRPr lang="zh-CN" altLang="en-US" b="1" dirty="0">
                <a:solidFill>
                  <a:schemeClr val="tx1">
                    <a:lumMod val="50000"/>
                    <a:lumOff val="50000"/>
                  </a:schemeClr>
                </a:solidFill>
                <a:latin typeface="方正姚体" pitchFamily="2" charset="-122"/>
                <a:ea typeface="方正姚体" pitchFamily="2" charset="-122"/>
                <a:sym typeface="方正姚体" pitchFamily="2" charset="-122"/>
              </a:endParaRPr>
            </a:p>
          </p:txBody>
        </p:sp>
        <p:sp>
          <p:nvSpPr>
            <p:cNvPr id="17" name="文本框 40"/>
            <p:cNvSpPr>
              <a:spLocks noChangeArrowheads="1"/>
            </p:cNvSpPr>
            <p:nvPr/>
          </p:nvSpPr>
          <p:spPr bwMode="auto">
            <a:xfrm>
              <a:off x="3557107" y="2590126"/>
              <a:ext cx="1110537" cy="505753"/>
            </a:xfrm>
            <a:prstGeom prst="rect">
              <a:avLst/>
            </a:prstGeom>
            <a:noFill/>
            <a:ln w="9525">
              <a:noFill/>
              <a:miter lim="800000"/>
              <a:headEnd/>
              <a:tailEnd/>
            </a:ln>
          </p:spPr>
          <p:txBody>
            <a:bodyPr wrap="square" lIns="68559" tIns="34280" rIns="68559" bIns="34280">
              <a:spAutoFit/>
            </a:bodyPr>
            <a:lstStyle/>
            <a:p>
              <a:r>
                <a:rPr lang="zh-CN" altLang="en-US" dirty="0">
                  <a:solidFill>
                    <a:schemeClr val="tx1">
                      <a:lumMod val="75000"/>
                      <a:lumOff val="25000"/>
                    </a:schemeClr>
                  </a:solidFill>
                  <a:latin typeface="微软雅黑" pitchFamily="34" charset="-122"/>
                  <a:ea typeface="微软雅黑" pitchFamily="34" charset="-122"/>
                  <a:sym typeface="Arial" pitchFamily="34" charset="0"/>
                </a:rPr>
                <a:t>海报的统一表现</a:t>
              </a:r>
              <a:endParaRPr lang="en-US" altLang="zh-CN" dirty="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8" name="文本框 41"/>
            <p:cNvSpPr>
              <a:spLocks noChangeArrowheads="1"/>
            </p:cNvSpPr>
            <p:nvPr/>
          </p:nvSpPr>
          <p:spPr bwMode="auto">
            <a:xfrm>
              <a:off x="5654110" y="2493790"/>
              <a:ext cx="1292198" cy="736960"/>
            </a:xfrm>
            <a:prstGeom prst="rect">
              <a:avLst/>
            </a:prstGeom>
            <a:noFill/>
            <a:ln w="9525">
              <a:noFill/>
              <a:miter lim="800000"/>
              <a:headEnd/>
              <a:tailEnd/>
            </a:ln>
          </p:spPr>
          <p:txBody>
            <a:bodyPr wrap="square" lIns="68559" tIns="34280" rIns="68559" bIns="34280">
              <a:spAutoFit/>
            </a:bodyPr>
            <a:lstStyle/>
            <a:p>
              <a:r>
                <a:rPr lang="zh-CN" altLang="en-US" dirty="0">
                  <a:solidFill>
                    <a:schemeClr val="tx1">
                      <a:lumMod val="75000"/>
                      <a:lumOff val="25000"/>
                    </a:schemeClr>
                  </a:solidFill>
                  <a:latin typeface="微软雅黑" pitchFamily="34" charset="-122"/>
                  <a:ea typeface="微软雅黑" pitchFamily="34" charset="-122"/>
                  <a:sym typeface="Arial" pitchFamily="34" charset="0"/>
                </a:rPr>
                <a:t>商品包装、商品定位和风格的统一表现</a:t>
              </a:r>
              <a:endParaRPr lang="zh-CN" altLang="en-US" dirty="0">
                <a:solidFill>
                  <a:srgbClr val="262626"/>
                </a:solidFill>
                <a:latin typeface="微软雅黑" pitchFamily="34" charset="-122"/>
                <a:ea typeface="微软雅黑" pitchFamily="34" charset="-122"/>
                <a:sym typeface="微软雅黑" pitchFamily="34" charset="-122"/>
              </a:endParaRPr>
            </a:p>
          </p:txBody>
        </p:sp>
      </p:grpSp>
    </p:spTree>
    <p:extLst>
      <p:ext uri="{BB962C8B-B14F-4D97-AF65-F5344CB8AC3E}">
        <p14:creationId xmlns:p14="http://schemas.microsoft.com/office/powerpoint/2010/main" val="126749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2.2.1  </a:t>
            </a:r>
            <a:r>
              <a:rPr lang="zh-CN" altLang="en-US" dirty="0"/>
              <a:t>设计便于识别的店铺专属</a:t>
            </a:r>
            <a:r>
              <a:rPr lang="en-US" altLang="zh-CN" dirty="0"/>
              <a:t>VI</a:t>
            </a:r>
            <a:endParaRPr lang="zh-CN" altLang="en-US" dirty="0"/>
          </a:p>
        </p:txBody>
      </p:sp>
      <p:sp>
        <p:nvSpPr>
          <p:cNvPr id="19" name="文本框 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87766" y="2379907"/>
            <a:ext cx="1415772" cy="461665"/>
          </a:xfrm>
          <a:prstGeom prst="rect">
            <a:avLst/>
          </a:prstGeom>
          <a:noFill/>
          <a:effectLst/>
        </p:spPr>
        <p:txBody>
          <a:bodyPr wrap="none" rtlCol="0">
            <a:spAutoFit/>
          </a:bodyPr>
          <a:lstStyle/>
          <a:p>
            <a:pPr algn="ctr" defTabSz="609402"/>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店铺名称</a:t>
            </a:r>
            <a:endPar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388082" y="2404188"/>
            <a:ext cx="1415772" cy="461665"/>
          </a:xfrm>
          <a:prstGeom prst="rect">
            <a:avLst/>
          </a:prstGeom>
          <a:noFill/>
          <a:effectLst/>
        </p:spPr>
        <p:txBody>
          <a:bodyPr wrap="none" rtlCol="0">
            <a:spAutoFit/>
          </a:bodyPr>
          <a:lstStyle/>
          <a:p>
            <a:pPr algn="ctr" defTabSz="609402"/>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标准颜色</a:t>
            </a:r>
            <a:endPar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10008909" y="2379907"/>
            <a:ext cx="1415772" cy="461665"/>
          </a:xfrm>
          <a:prstGeom prst="rect">
            <a:avLst/>
          </a:prstGeom>
          <a:noFill/>
          <a:effectLst/>
        </p:spPr>
        <p:txBody>
          <a:bodyPr wrap="none" rtlCol="0">
            <a:spAutoFit/>
          </a:bodyPr>
          <a:lstStyle/>
          <a:p>
            <a:pPr algn="ctr" defTabSz="609402"/>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标语口号</a:t>
            </a:r>
            <a:endPar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1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268480" y="5511421"/>
            <a:ext cx="1415772" cy="461665"/>
          </a:xfrm>
          <a:prstGeom prst="rect">
            <a:avLst/>
          </a:prstGeom>
          <a:noFill/>
          <a:effectLst/>
        </p:spPr>
        <p:txBody>
          <a:bodyPr wrap="none" rtlCol="0">
            <a:spAutoFit/>
          </a:bodyPr>
          <a:lstStyle/>
          <a:p>
            <a:pPr algn="ctr" defTabSz="609402"/>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标准字体</a:t>
            </a:r>
            <a:endPar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1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016087" y="5435221"/>
            <a:ext cx="1415772" cy="461665"/>
          </a:xfrm>
          <a:prstGeom prst="rect">
            <a:avLst/>
          </a:prstGeom>
          <a:noFill/>
          <a:effectLst/>
        </p:spPr>
        <p:txBody>
          <a:bodyPr wrap="none" rtlCol="0">
            <a:spAutoFit/>
          </a:bodyPr>
          <a:lstStyle/>
          <a:p>
            <a:pPr algn="ctr" defTabSz="609402"/>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标识图形</a:t>
            </a:r>
            <a:endPar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4" name="组合 23"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12153" y="3635168"/>
            <a:ext cx="2318352" cy="1039519"/>
            <a:chOff x="2707931" y="3719285"/>
            <a:chExt cx="2319068" cy="1039840"/>
          </a:xfrm>
        </p:grpSpPr>
        <p:sp>
          <p:nvSpPr>
            <p:cNvPr id="25" name="Freeform 6"/>
            <p:cNvSpPr>
              <a:spLocks/>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a:effectLst/>
          </p:spPr>
          <p:txBody>
            <a:bodyPr vert="horz" wrap="square" lIns="91410" tIns="45705" rIns="91410" bIns="45705" numCol="1" anchor="t" anchorCtr="0" compatLnSpc="1">
              <a:prstTxWarp prst="textNoShape">
                <a:avLst/>
              </a:prstTxWarp>
            </a:bodyPr>
            <a:lstStyle/>
            <a:p>
              <a:pPr defTabSz="609402"/>
              <a:endParaRPr lang="en-US" sz="2399">
                <a:solidFill>
                  <a:prstClr val="black"/>
                </a:solidFill>
              </a:endParaRPr>
            </a:p>
          </p:txBody>
        </p:sp>
        <p:sp>
          <p:nvSpPr>
            <p:cNvPr id="26"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headEnd/>
              <a:tailEnd/>
            </a:ln>
          </p:spPr>
          <p:txBody>
            <a:bodyPr vert="horz" wrap="square" lIns="121880" tIns="60940" rIns="121880" bIns="60940" numCol="1" anchor="t" anchorCtr="0" compatLnSpc="1">
              <a:prstTxWarp prst="textNoShape">
                <a:avLst/>
              </a:prstTxWarp>
            </a:bodyPr>
            <a:lstStyle/>
            <a:p>
              <a:pPr defTabSz="609402"/>
              <a:endParaRPr lang="en-US" sz="2399" dirty="0">
                <a:solidFill>
                  <a:prstClr val="black"/>
                </a:solidFill>
              </a:endParaRPr>
            </a:p>
          </p:txBody>
        </p:sp>
      </p:grpSp>
      <p:grpSp>
        <p:nvGrpSpPr>
          <p:cNvPr id="27" name="组合 2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30506" y="3635168"/>
            <a:ext cx="2316253" cy="1039519"/>
            <a:chOff x="5027001" y="3719285"/>
            <a:chExt cx="2316969" cy="1039840"/>
          </a:xfrm>
        </p:grpSpPr>
        <p:sp>
          <p:nvSpPr>
            <p:cNvPr id="28" name="Freeform 7"/>
            <p:cNvSpPr>
              <a:spLocks/>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prstTxWarp prst="textNoShape">
                <a:avLst/>
              </a:prstTxWarp>
            </a:bodyPr>
            <a:lstStyle/>
            <a:p>
              <a:pPr defTabSz="609402"/>
              <a:endParaRPr lang="en-US" sz="2399">
                <a:solidFill>
                  <a:prstClr val="black"/>
                </a:solidFill>
              </a:endParaRPr>
            </a:p>
          </p:txBody>
        </p:sp>
        <p:grpSp>
          <p:nvGrpSpPr>
            <p:cNvPr id="29" name="Group 77"/>
            <p:cNvGrpSpPr/>
            <p:nvPr/>
          </p:nvGrpSpPr>
          <p:grpSpPr>
            <a:xfrm>
              <a:off x="5869058" y="3989143"/>
              <a:ext cx="653147" cy="500124"/>
              <a:chOff x="5552261" y="1554043"/>
              <a:chExt cx="363359" cy="278229"/>
            </a:xfrm>
            <a:solidFill>
              <a:schemeClr val="bg1"/>
            </a:solidFill>
          </p:grpSpPr>
          <p:sp>
            <p:nvSpPr>
              <p:cNvPr id="30" name="Freeform 96"/>
              <p:cNvSpPr>
                <a:spLocks/>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solidFill>
                <a:schemeClr val="bg1"/>
              </a:solidFill>
              <a:ln w="9525">
                <a:noFill/>
                <a:round/>
                <a:headEnd/>
                <a:tailEnd/>
              </a:ln>
            </p:spPr>
            <p:txBody>
              <a:bodyPr vert="horz" wrap="square" lIns="162510" tIns="81255" rIns="162510" bIns="81255" numCol="1" anchor="t" anchorCtr="0" compatLnSpc="1">
                <a:prstTxWarp prst="textNoShape">
                  <a:avLst/>
                </a:prstTxWarp>
              </a:bodyPr>
              <a:lstStyle/>
              <a:p>
                <a:pPr defTabSz="609402"/>
                <a:endParaRPr lang="en-US" sz="2399" dirty="0">
                  <a:solidFill>
                    <a:prstClr val="black"/>
                  </a:solidFill>
                </a:endParaRPr>
              </a:p>
            </p:txBody>
          </p:sp>
          <p:sp>
            <p:nvSpPr>
              <p:cNvPr id="31"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solidFill>
                <a:schemeClr val="bg1"/>
              </a:solidFill>
              <a:ln w="9525">
                <a:noFill/>
                <a:round/>
                <a:headEnd/>
                <a:tailEnd/>
              </a:ln>
            </p:spPr>
            <p:txBody>
              <a:bodyPr vert="horz" wrap="square" lIns="162510" tIns="81255" rIns="162510" bIns="81255" numCol="1" anchor="t" anchorCtr="0" compatLnSpc="1">
                <a:prstTxWarp prst="textNoShape">
                  <a:avLst/>
                </a:prstTxWarp>
              </a:bodyPr>
              <a:lstStyle/>
              <a:p>
                <a:pPr defTabSz="609402"/>
                <a:endParaRPr lang="en-US" sz="2399" dirty="0">
                  <a:solidFill>
                    <a:prstClr val="black"/>
                  </a:solidFill>
                </a:endParaRPr>
              </a:p>
            </p:txBody>
          </p:sp>
          <p:sp>
            <p:nvSpPr>
              <p:cNvPr id="32" name="Rectangle 98"/>
              <p:cNvSpPr>
                <a:spLocks noChangeArrowheads="1"/>
              </p:cNvSpPr>
              <p:nvPr/>
            </p:nvSpPr>
            <p:spPr bwMode="auto">
              <a:xfrm>
                <a:off x="5710062" y="1715997"/>
                <a:ext cx="45679" cy="18688"/>
              </a:xfrm>
              <a:prstGeom prst="rect">
                <a:avLst/>
              </a:prstGeom>
              <a:solidFill>
                <a:schemeClr val="bg1"/>
              </a:solidFill>
              <a:ln w="9525">
                <a:noFill/>
                <a:miter lim="800000"/>
                <a:headEnd/>
                <a:tailEnd/>
              </a:ln>
            </p:spPr>
            <p:txBody>
              <a:bodyPr vert="horz" wrap="square" lIns="162510" tIns="81255" rIns="162510" bIns="81255" numCol="1" anchor="t" anchorCtr="0" compatLnSpc="1">
                <a:prstTxWarp prst="textNoShape">
                  <a:avLst/>
                </a:prstTxWarp>
              </a:bodyPr>
              <a:lstStyle/>
              <a:p>
                <a:pPr defTabSz="609402"/>
                <a:endParaRPr lang="en-US" sz="2399" dirty="0">
                  <a:solidFill>
                    <a:prstClr val="black"/>
                  </a:solidFill>
                </a:endParaRPr>
              </a:p>
            </p:txBody>
          </p:sp>
        </p:grpSp>
      </p:grpSp>
      <p:grpSp>
        <p:nvGrpSpPr>
          <p:cNvPr id="33" name="组合 3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6762" y="3635168"/>
            <a:ext cx="2316253" cy="1039519"/>
            <a:chOff x="7343970" y="3719285"/>
            <a:chExt cx="2316969" cy="1039840"/>
          </a:xfrm>
        </p:grpSpPr>
        <p:sp>
          <p:nvSpPr>
            <p:cNvPr id="34" name="Freeform 8"/>
            <p:cNvSpPr>
              <a:spLocks/>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a:effectLst/>
          </p:spPr>
          <p:txBody>
            <a:bodyPr vert="horz" wrap="square" lIns="91410" tIns="45705" rIns="91410" bIns="45705" numCol="1" anchor="t" anchorCtr="0" compatLnSpc="1">
              <a:prstTxWarp prst="textNoShape">
                <a:avLst/>
              </a:prstTxWarp>
            </a:bodyPr>
            <a:lstStyle/>
            <a:p>
              <a:pPr defTabSz="609402"/>
              <a:endParaRPr lang="en-US" sz="2399">
                <a:solidFill>
                  <a:prstClr val="black"/>
                </a:solidFill>
              </a:endParaRPr>
            </a:p>
          </p:txBody>
        </p:sp>
        <p:sp>
          <p:nvSpPr>
            <p:cNvPr id="35"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headEnd/>
              <a:tailEnd/>
            </a:ln>
          </p:spPr>
          <p:txBody>
            <a:bodyPr vert="horz" wrap="square" lIns="121880" tIns="60940" rIns="121880" bIns="60940" numCol="1" anchor="t" anchorCtr="0" compatLnSpc="1">
              <a:prstTxWarp prst="textNoShape">
                <a:avLst/>
              </a:prstTxWarp>
            </a:bodyPr>
            <a:lstStyle/>
            <a:p>
              <a:pPr defTabSz="609402"/>
              <a:endParaRPr lang="en-US" sz="2399" dirty="0">
                <a:solidFill>
                  <a:prstClr val="black"/>
                </a:solidFill>
              </a:endParaRPr>
            </a:p>
          </p:txBody>
        </p:sp>
      </p:grpSp>
      <p:grpSp>
        <p:nvGrpSpPr>
          <p:cNvPr id="36" name="组合 3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5899" y="3635168"/>
            <a:ext cx="2316253" cy="1039519"/>
            <a:chOff x="390963" y="3719285"/>
            <a:chExt cx="2316969" cy="1039840"/>
          </a:xfrm>
        </p:grpSpPr>
        <p:sp>
          <p:nvSpPr>
            <p:cNvPr id="37" name="Freeform 5"/>
            <p:cNvSpPr>
              <a:spLocks/>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a:effectLst/>
          </p:spPr>
          <p:txBody>
            <a:bodyPr vert="horz" wrap="square" lIns="91410" tIns="45705" rIns="91410" bIns="45705" numCol="1" anchor="t" anchorCtr="0" compatLnSpc="1">
              <a:prstTxWarp prst="textNoShape">
                <a:avLst/>
              </a:prstTxWarp>
            </a:bodyPr>
            <a:lstStyle/>
            <a:p>
              <a:pPr algn="ctr" defTabSz="609402"/>
              <a:endParaRPr lang="en-US" sz="2399">
                <a:solidFill>
                  <a:prstClr val="black"/>
                </a:solidFill>
              </a:endParaRPr>
            </a:p>
          </p:txBody>
        </p:sp>
        <p:grpSp>
          <p:nvGrpSpPr>
            <p:cNvPr id="38" name="Group 40"/>
            <p:cNvGrpSpPr/>
            <p:nvPr/>
          </p:nvGrpSpPr>
          <p:grpSpPr>
            <a:xfrm>
              <a:off x="1212724" y="3976077"/>
              <a:ext cx="684405" cy="539203"/>
              <a:chOff x="1058564" y="1781841"/>
              <a:chExt cx="649993" cy="512092"/>
            </a:xfrm>
            <a:solidFill>
              <a:schemeClr val="bg1"/>
            </a:solidFill>
          </p:grpSpPr>
          <p:sp>
            <p:nvSpPr>
              <p:cNvPr id="39" name="Freeform 31"/>
              <p:cNvSpPr>
                <a:spLocks/>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pPr defTabSz="609402"/>
                <a:endParaRPr lang="en-US" sz="2399" dirty="0">
                  <a:solidFill>
                    <a:prstClr val="black"/>
                  </a:solidFill>
                </a:endParaRPr>
              </a:p>
            </p:txBody>
          </p:sp>
          <p:sp>
            <p:nvSpPr>
              <p:cNvPr id="40" name="Freeform 32"/>
              <p:cNvSpPr>
                <a:spLocks/>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10" tIns="81255" rIns="162510" bIns="81255" numCol="1" anchor="t" anchorCtr="0" compatLnSpc="1">
                <a:prstTxWarp prst="textNoShape">
                  <a:avLst/>
                </a:prstTxWarp>
              </a:bodyPr>
              <a:lstStyle/>
              <a:p>
                <a:pPr defTabSz="609402"/>
                <a:endParaRPr lang="en-US" sz="2399" dirty="0">
                  <a:solidFill>
                    <a:prstClr val="black"/>
                  </a:solidFill>
                </a:endParaRPr>
              </a:p>
            </p:txBody>
          </p:sp>
        </p:grpSp>
      </p:grpSp>
      <p:grpSp>
        <p:nvGrpSpPr>
          <p:cNvPr id="41" name="组合 4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3015" y="3635168"/>
            <a:ext cx="2316253" cy="1039519"/>
            <a:chOff x="9660939" y="3719285"/>
            <a:chExt cx="2316969" cy="1039840"/>
          </a:xfrm>
        </p:grpSpPr>
        <p:sp>
          <p:nvSpPr>
            <p:cNvPr id="42" name="Freeform 9"/>
            <p:cNvSpPr>
              <a:spLocks/>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a:effectLst/>
          </p:spPr>
          <p:txBody>
            <a:bodyPr vert="horz" wrap="square" lIns="91410" tIns="45705" rIns="91410" bIns="45705" numCol="1" anchor="t" anchorCtr="0" compatLnSpc="1">
              <a:prstTxWarp prst="textNoShape">
                <a:avLst/>
              </a:prstTxWarp>
            </a:bodyPr>
            <a:lstStyle/>
            <a:p>
              <a:pPr defTabSz="609402"/>
              <a:endParaRPr lang="en-US" sz="2399">
                <a:solidFill>
                  <a:prstClr val="black"/>
                </a:solidFill>
              </a:endParaRPr>
            </a:p>
          </p:txBody>
        </p:sp>
        <p:sp>
          <p:nvSpPr>
            <p:cNvPr id="43"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10" tIns="45705" rIns="91410" bIns="45705" numCol="1" anchor="t" anchorCtr="0" compatLnSpc="1">
              <a:prstTxWarp prst="textNoShape">
                <a:avLst/>
              </a:prstTxWarp>
            </a:bodyPr>
            <a:lstStyle/>
            <a:p>
              <a:pPr defTabSz="609402"/>
              <a:endParaRPr lang="zh-CN" altLang="en-US" sz="2399">
                <a:solidFill>
                  <a:prstClr val="black"/>
                </a:solidFill>
              </a:endParaRPr>
            </a:p>
          </p:txBody>
        </p:sp>
      </p:grpSp>
      <p:cxnSp>
        <p:nvCxnSpPr>
          <p:cNvPr id="44"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8059" y="3017071"/>
            <a:ext cx="0" cy="546679"/>
          </a:xfrm>
          <a:prstGeom prst="line">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5968" y="3017071"/>
            <a:ext cx="0" cy="546679"/>
          </a:xfrm>
          <a:prstGeom prst="line">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3877" y="3017071"/>
            <a:ext cx="0" cy="546679"/>
          </a:xfrm>
          <a:prstGeom prst="line">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6366" y="4743942"/>
            <a:ext cx="0" cy="546679"/>
          </a:xfrm>
          <a:prstGeom prst="line">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2888" y="4743942"/>
            <a:ext cx="0" cy="546679"/>
          </a:xfrm>
          <a:prstGeom prst="line">
            <a:avLst/>
          </a:prstGeom>
          <a:ln w="28575">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721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ppt_x"/>
                                          </p:val>
                                        </p:tav>
                                        <p:tav tm="100000">
                                          <p:val>
                                            <p:strVal val="#ppt_x"/>
                                          </p:val>
                                        </p:tav>
                                      </p:tavLst>
                                    </p:anim>
                                    <p:anim calcmode="lin" valueType="num">
                                      <p:cBhvr additive="base">
                                        <p:cTn id="8" dur="75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ppt_x"/>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ppt_x"/>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750" fill="hold"/>
                                        <p:tgtEl>
                                          <p:spTgt spid="33"/>
                                        </p:tgtEl>
                                        <p:attrNameLst>
                                          <p:attrName>ppt_x</p:attrName>
                                        </p:attrNameLst>
                                      </p:cBhvr>
                                      <p:tavLst>
                                        <p:tav tm="0">
                                          <p:val>
                                            <p:strVal val="#ppt_x"/>
                                          </p:val>
                                        </p:tav>
                                        <p:tav tm="100000">
                                          <p:val>
                                            <p:strVal val="#ppt_x"/>
                                          </p:val>
                                        </p:tav>
                                      </p:tavLst>
                                    </p:anim>
                                    <p:anim calcmode="lin" valueType="num">
                                      <p:cBhvr additive="base">
                                        <p:cTn id="20" dur="750" fill="hold"/>
                                        <p:tgtEl>
                                          <p:spTgt spid="33"/>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750" fill="hold"/>
                                        <p:tgtEl>
                                          <p:spTgt spid="41"/>
                                        </p:tgtEl>
                                        <p:attrNameLst>
                                          <p:attrName>ppt_x</p:attrName>
                                        </p:attrNameLst>
                                      </p:cBhvr>
                                      <p:tavLst>
                                        <p:tav tm="0">
                                          <p:val>
                                            <p:strVal val="#ppt_x"/>
                                          </p:val>
                                        </p:tav>
                                        <p:tav tm="100000">
                                          <p:val>
                                            <p:strVal val="#ppt_x"/>
                                          </p:val>
                                        </p:tav>
                                      </p:tavLst>
                                    </p:anim>
                                    <p:anim calcmode="lin" valueType="num">
                                      <p:cBhvr additive="base">
                                        <p:cTn id="24" dur="750" fill="hold"/>
                                        <p:tgtEl>
                                          <p:spTgt spid="41"/>
                                        </p:tgtEl>
                                        <p:attrNameLst>
                                          <p:attrName>ppt_y</p:attrName>
                                        </p:attrNameLst>
                                      </p:cBhvr>
                                      <p:tavLst>
                                        <p:tav tm="0">
                                          <p:val>
                                            <p:strVal val="1+#ppt_h/2"/>
                                          </p:val>
                                        </p:tav>
                                        <p:tav tm="100000">
                                          <p:val>
                                            <p:strVal val="#ppt_y"/>
                                          </p:val>
                                        </p:tav>
                                      </p:tavLst>
                                    </p:anim>
                                  </p:childTnLst>
                                </p:cTn>
                              </p:par>
                            </p:childTnLst>
                          </p:cTn>
                        </p:par>
                        <p:par>
                          <p:cTn id="25" fill="hold">
                            <p:stCondLst>
                              <p:cond delay="1750"/>
                            </p:stCondLst>
                            <p:childTnLst>
                              <p:par>
                                <p:cTn id="26" presetID="22" presetClass="entr" presetSubtype="4"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par>
                                <p:cTn id="29" presetID="22" presetClass="entr" presetSubtype="1"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up)">
                                      <p:cBhvr>
                                        <p:cTn id="31" dur="500"/>
                                        <p:tgtEl>
                                          <p:spTgt spid="47"/>
                                        </p:tgtEl>
                                      </p:cBhvr>
                                    </p:animEffect>
                                  </p:childTnLst>
                                </p:cTn>
                              </p:par>
                              <p:par>
                                <p:cTn id="32" presetID="22" presetClass="entr" presetSubtype="4"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par>
                                <p:cTn id="35" presetID="22" presetClass="entr" presetSubtype="1"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up)">
                                      <p:cBhvr>
                                        <p:cTn id="37" dur="500"/>
                                        <p:tgtEl>
                                          <p:spTgt spid="48"/>
                                        </p:tgtEl>
                                      </p:cBhvr>
                                    </p:animEffect>
                                  </p:childTnLst>
                                </p:cTn>
                              </p:par>
                              <p:par>
                                <p:cTn id="38" presetID="22" presetClass="entr" presetSubtype="4"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par>
                          <p:cTn id="41" fill="hold">
                            <p:stCondLst>
                              <p:cond delay="2250"/>
                            </p:stCondLst>
                            <p:childTnLst>
                              <p:par>
                                <p:cTn id="42" presetID="50" presetClass="entr" presetSubtype="0" decel="10000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strVal val="#ppt_w+.3"/>
                                          </p:val>
                                        </p:tav>
                                        <p:tav tm="100000">
                                          <p:val>
                                            <p:strVal val="#ppt_w"/>
                                          </p:val>
                                        </p:tav>
                                      </p:tavLst>
                                    </p:anim>
                                    <p:anim calcmode="lin" valueType="num">
                                      <p:cBhvr>
                                        <p:cTn id="45" dur="1000" fill="hold"/>
                                        <p:tgtEl>
                                          <p:spTgt spid="19"/>
                                        </p:tgtEl>
                                        <p:attrNameLst>
                                          <p:attrName>ppt_h</p:attrName>
                                        </p:attrNameLst>
                                      </p:cBhvr>
                                      <p:tavLst>
                                        <p:tav tm="0">
                                          <p:val>
                                            <p:strVal val="#ppt_h"/>
                                          </p:val>
                                        </p:tav>
                                        <p:tav tm="100000">
                                          <p:val>
                                            <p:strVal val="#ppt_h"/>
                                          </p:val>
                                        </p:tav>
                                      </p:tavLst>
                                    </p:anim>
                                    <p:animEffect transition="in" filter="fade">
                                      <p:cBhvr>
                                        <p:cTn id="46" dur="1000"/>
                                        <p:tgtEl>
                                          <p:spTgt spid="19"/>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20"/>
                                        </p:tgtEl>
                                        <p:attrNameLst>
                                          <p:attrName>style.visibility</p:attrName>
                                        </p:attrNameLst>
                                      </p:cBhvr>
                                      <p:to>
                                        <p:strVal val="visible"/>
                                      </p:to>
                                    </p:set>
                                    <p:anim calcmode="lin" valueType="num">
                                      <p:cBhvr>
                                        <p:cTn id="49" dur="1000" fill="hold"/>
                                        <p:tgtEl>
                                          <p:spTgt spid="20"/>
                                        </p:tgtEl>
                                        <p:attrNameLst>
                                          <p:attrName>ppt_w</p:attrName>
                                        </p:attrNameLst>
                                      </p:cBhvr>
                                      <p:tavLst>
                                        <p:tav tm="0">
                                          <p:val>
                                            <p:strVal val="#ppt_w+.3"/>
                                          </p:val>
                                        </p:tav>
                                        <p:tav tm="100000">
                                          <p:val>
                                            <p:strVal val="#ppt_w"/>
                                          </p:val>
                                        </p:tav>
                                      </p:tavLst>
                                    </p:anim>
                                    <p:anim calcmode="lin" valueType="num">
                                      <p:cBhvr>
                                        <p:cTn id="50" dur="1000" fill="hold"/>
                                        <p:tgtEl>
                                          <p:spTgt spid="20"/>
                                        </p:tgtEl>
                                        <p:attrNameLst>
                                          <p:attrName>ppt_h</p:attrName>
                                        </p:attrNameLst>
                                      </p:cBhvr>
                                      <p:tavLst>
                                        <p:tav tm="0">
                                          <p:val>
                                            <p:strVal val="#ppt_h"/>
                                          </p:val>
                                        </p:tav>
                                        <p:tav tm="100000">
                                          <p:val>
                                            <p:strVal val="#ppt_h"/>
                                          </p:val>
                                        </p:tav>
                                      </p:tavLst>
                                    </p:anim>
                                    <p:animEffect transition="in" filter="fade">
                                      <p:cBhvr>
                                        <p:cTn id="51" dur="1000"/>
                                        <p:tgtEl>
                                          <p:spTgt spid="20"/>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strVal val="#ppt_w+.3"/>
                                          </p:val>
                                        </p:tav>
                                        <p:tav tm="100000">
                                          <p:val>
                                            <p:strVal val="#ppt_w"/>
                                          </p:val>
                                        </p:tav>
                                      </p:tavLst>
                                    </p:anim>
                                    <p:anim calcmode="lin" valueType="num">
                                      <p:cBhvr>
                                        <p:cTn id="55" dur="1000" fill="hold"/>
                                        <p:tgtEl>
                                          <p:spTgt spid="21"/>
                                        </p:tgtEl>
                                        <p:attrNameLst>
                                          <p:attrName>ppt_h</p:attrName>
                                        </p:attrNameLst>
                                      </p:cBhvr>
                                      <p:tavLst>
                                        <p:tav tm="0">
                                          <p:val>
                                            <p:strVal val="#ppt_h"/>
                                          </p:val>
                                        </p:tav>
                                        <p:tav tm="100000">
                                          <p:val>
                                            <p:strVal val="#ppt_h"/>
                                          </p:val>
                                        </p:tav>
                                      </p:tavLst>
                                    </p:anim>
                                    <p:animEffect transition="in" filter="fade">
                                      <p:cBhvr>
                                        <p:cTn id="56" dur="1000"/>
                                        <p:tgtEl>
                                          <p:spTgt spid="21"/>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strVal val="#ppt_w+.3"/>
                                          </p:val>
                                        </p:tav>
                                        <p:tav tm="100000">
                                          <p:val>
                                            <p:strVal val="#ppt_w"/>
                                          </p:val>
                                        </p:tav>
                                      </p:tavLst>
                                    </p:anim>
                                    <p:anim calcmode="lin" valueType="num">
                                      <p:cBhvr>
                                        <p:cTn id="60" dur="1000" fill="hold"/>
                                        <p:tgtEl>
                                          <p:spTgt spid="22"/>
                                        </p:tgtEl>
                                        <p:attrNameLst>
                                          <p:attrName>ppt_h</p:attrName>
                                        </p:attrNameLst>
                                      </p:cBhvr>
                                      <p:tavLst>
                                        <p:tav tm="0">
                                          <p:val>
                                            <p:strVal val="#ppt_h"/>
                                          </p:val>
                                        </p:tav>
                                        <p:tav tm="100000">
                                          <p:val>
                                            <p:strVal val="#ppt_h"/>
                                          </p:val>
                                        </p:tav>
                                      </p:tavLst>
                                    </p:anim>
                                    <p:animEffect transition="in" filter="fade">
                                      <p:cBhvr>
                                        <p:cTn id="61" dur="1000"/>
                                        <p:tgtEl>
                                          <p:spTgt spid="22"/>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23"/>
                                        </p:tgtEl>
                                        <p:attrNameLst>
                                          <p:attrName>style.visibility</p:attrName>
                                        </p:attrNameLst>
                                      </p:cBhvr>
                                      <p:to>
                                        <p:strVal val="visible"/>
                                      </p:to>
                                    </p:set>
                                    <p:anim calcmode="lin" valueType="num">
                                      <p:cBhvr>
                                        <p:cTn id="64" dur="1000" fill="hold"/>
                                        <p:tgtEl>
                                          <p:spTgt spid="23"/>
                                        </p:tgtEl>
                                        <p:attrNameLst>
                                          <p:attrName>ppt_w</p:attrName>
                                        </p:attrNameLst>
                                      </p:cBhvr>
                                      <p:tavLst>
                                        <p:tav tm="0">
                                          <p:val>
                                            <p:strVal val="#ppt_w+.3"/>
                                          </p:val>
                                        </p:tav>
                                        <p:tav tm="100000">
                                          <p:val>
                                            <p:strVal val="#ppt_w"/>
                                          </p:val>
                                        </p:tav>
                                      </p:tavLst>
                                    </p:anim>
                                    <p:anim calcmode="lin" valueType="num">
                                      <p:cBhvr>
                                        <p:cTn id="65" dur="1000" fill="hold"/>
                                        <p:tgtEl>
                                          <p:spTgt spid="23"/>
                                        </p:tgtEl>
                                        <p:attrNameLst>
                                          <p:attrName>ppt_h</p:attrName>
                                        </p:attrNameLst>
                                      </p:cBhvr>
                                      <p:tavLst>
                                        <p:tav tm="0">
                                          <p:val>
                                            <p:strVal val="#ppt_h"/>
                                          </p:val>
                                        </p:tav>
                                        <p:tav tm="100000">
                                          <p:val>
                                            <p:strVal val="#ppt_h"/>
                                          </p:val>
                                        </p:tav>
                                      </p:tavLst>
                                    </p:anim>
                                    <p:animEffect transition="in" filter="fade">
                                      <p:cBhvr>
                                        <p:cTn id="6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2.2.2  </a:t>
            </a:r>
            <a:r>
              <a:rPr lang="zh-CN" altLang="en-US" dirty="0"/>
              <a:t>店铺色彩与风格的完美搭配</a:t>
            </a:r>
          </a:p>
        </p:txBody>
      </p:sp>
      <p:sp>
        <p:nvSpPr>
          <p:cNvPr id="49" name="内容占位符 2"/>
          <p:cNvSpPr>
            <a:spLocks noGrp="1"/>
          </p:cNvSpPr>
          <p:nvPr>
            <p:ph idx="1"/>
          </p:nvPr>
        </p:nvSpPr>
        <p:spPr>
          <a:xfrm>
            <a:off x="188259" y="2043152"/>
            <a:ext cx="11201399" cy="4024273"/>
          </a:xfrm>
        </p:spPr>
        <p:txBody>
          <a:bodyPr>
            <a:normAutofit lnSpcReduction="10000"/>
          </a:bodyPr>
          <a:lstStyle/>
          <a:p>
            <a:pPr lvl="1" indent="0">
              <a:lnSpc>
                <a:spcPct val="140000"/>
              </a:lnSpc>
              <a:buNone/>
            </a:pPr>
            <a:r>
              <a:rPr lang="zh-CN" altLang="en-US" sz="2000" b="1" dirty="0"/>
              <a:t>色彩与产品的搭配技巧</a:t>
            </a:r>
            <a:endParaRPr lang="en-US" altLang="zh-CN" sz="2000" b="1" dirty="0"/>
          </a:p>
          <a:p>
            <a:pPr lvl="1" indent="0">
              <a:lnSpc>
                <a:spcPct val="140000"/>
              </a:lnSpc>
              <a:buNone/>
            </a:pPr>
            <a:endParaRPr lang="zh-CN" altLang="en-US" sz="2000" b="1" dirty="0"/>
          </a:p>
          <a:p>
            <a:pPr lvl="1" indent="0">
              <a:lnSpc>
                <a:spcPct val="140000"/>
              </a:lnSpc>
              <a:buNone/>
            </a:pPr>
            <a:r>
              <a:rPr lang="zh-CN" altLang="en-US" dirty="0"/>
              <a:t>       </a:t>
            </a:r>
            <a:r>
              <a:rPr lang="zh-CN" altLang="en-US" sz="2000" dirty="0"/>
              <a:t>人们认识某一类产品，总会想到它的造型和色彩，所以色彩作为设计的一个重要构成元素，通常会用来传达产品的某些信息。同时，在产品的色彩设计中把形、色、质的综合美感形式与人机环境的本质有机结合起来，最终取得完美的造型效果。</a:t>
            </a:r>
            <a:endParaRPr lang="en-US" altLang="zh-CN" sz="2000" dirty="0"/>
          </a:p>
          <a:p>
            <a:pPr lvl="1" indent="0">
              <a:lnSpc>
                <a:spcPct val="140000"/>
              </a:lnSpc>
              <a:buNone/>
            </a:pPr>
            <a:endParaRPr lang="zh-CN" altLang="en-US" sz="2000" dirty="0"/>
          </a:p>
          <a:p>
            <a:pPr lvl="1" indent="0">
              <a:lnSpc>
                <a:spcPct val="140000"/>
              </a:lnSpc>
              <a:buNone/>
            </a:pPr>
            <a:r>
              <a:rPr lang="zh-CN" altLang="en-US" sz="2000" dirty="0"/>
              <a:t>        在产品的色彩运用上，应该从产品的市场定位、产品卖点、包装设计和广告策略等各种方面来考虑，让人从色彩上就能知道这是什么品牌的产品。不仅如此，产品的广告界面设计的色彩使用也应该和产品向呼应，如图 所示。</a:t>
            </a:r>
          </a:p>
          <a:p>
            <a:endParaRPr lang="zh-CN" altLang="en-US" sz="3600" dirty="0"/>
          </a:p>
        </p:txBody>
      </p:sp>
      <p:sp>
        <p:nvSpPr>
          <p:cNvPr id="50" name="矩形 49"/>
          <p:cNvSpPr/>
          <p:nvPr/>
        </p:nvSpPr>
        <p:spPr>
          <a:xfrm>
            <a:off x="0" y="6067425"/>
            <a:ext cx="12190413" cy="7921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0" y="1819275"/>
            <a:ext cx="1219041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59807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ENTRY"/>
  <p:tag name="ID" val="545818"/>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427150712"/>
  <p:tag name="MH_LIBRARY" val="CONTENTS"/>
  <p:tag name="MH_TYPE" val="NUMBER"/>
  <p:tag name="ID" val="545818"/>
  <p:tag name="MH_ORDER" val="1"/>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常用">
      <a:majorFont>
        <a:latin typeface="Arial"/>
        <a:ea typeface="微软雅黑"/>
        <a:cs typeface=""/>
      </a:majorFont>
      <a:minorFont>
        <a:latin typeface="Times New Roman"/>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1836</Words>
  <Application>Microsoft Office PowerPoint</Application>
  <PresentationFormat>自定义</PresentationFormat>
  <Paragraphs>117</Paragraphs>
  <Slides>34</Slides>
  <Notes>1</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Office 主题​​</vt:lpstr>
      <vt:lpstr>PowerPoint 演示文稿</vt:lpstr>
      <vt:lpstr>PowerPoint 演示文稿</vt:lpstr>
      <vt:lpstr>重点、难点</vt:lpstr>
      <vt:lpstr>PowerPoint 演示文稿</vt:lpstr>
      <vt:lpstr>2.2.1  设计便于识别的店铺专属VI</vt:lpstr>
      <vt:lpstr>2.2.1  设计便于识别的店铺专属VI</vt:lpstr>
      <vt:lpstr>2.2.1  设计便于识别的店铺专属VI</vt:lpstr>
      <vt:lpstr>2.2.1  设计便于识别的店铺专属VI</vt:lpstr>
      <vt:lpstr>2.2.2  店铺色彩与风格的完美搭配</vt:lpstr>
      <vt:lpstr>PowerPoint 演示文稿</vt:lpstr>
      <vt:lpstr>2.2.2  店铺色彩与风格的完美搭配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2.2.3  店铺商品图片的视觉统一化处理</vt:lpstr>
      <vt:lpstr>2.2.4  任务实训及考核</vt:lpstr>
      <vt:lpstr>2.2.4  任务实训及考核</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77</cp:revision>
  <dcterms:created xsi:type="dcterms:W3CDTF">2017-06-21T11:05:56Z</dcterms:created>
  <dcterms:modified xsi:type="dcterms:W3CDTF">2020-03-14T13:29:39Z</dcterms:modified>
</cp:coreProperties>
</file>