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9"/>
  </p:notesMasterIdLst>
  <p:sldIdLst>
    <p:sldId id="257" r:id="rId2"/>
    <p:sldId id="258" r:id="rId3"/>
    <p:sldId id="402" r:id="rId4"/>
    <p:sldId id="299" r:id="rId5"/>
    <p:sldId id="300" r:id="rId6"/>
    <p:sldId id="361" r:id="rId7"/>
    <p:sldId id="362" r:id="rId8"/>
    <p:sldId id="363" r:id="rId9"/>
    <p:sldId id="364" r:id="rId10"/>
    <p:sldId id="365" r:id="rId11"/>
    <p:sldId id="366" r:id="rId12"/>
    <p:sldId id="367" r:id="rId13"/>
    <p:sldId id="368" r:id="rId14"/>
    <p:sldId id="369" r:id="rId15"/>
    <p:sldId id="400" r:id="rId16"/>
    <p:sldId id="401" r:id="rId17"/>
    <p:sldId id="398" r:id="rId18"/>
  </p:sldIdLst>
  <p:sldSz cx="12190413" cy="6859588"/>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p:scale>
          <a:sx n="80" d="100"/>
          <a:sy n="80" d="100"/>
        </p:scale>
        <p:origin x="-216" y="-72"/>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2020/3/16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75841665"/>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8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011D658E-D5F0-4813-8486-12B72EA43465}"/>
              </a:ext>
            </a:extLst>
          </p:cNvPr>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157786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a:t>
            </a:r>
            <a:r>
              <a:rPr lang="zh-CN" altLang="en-US" dirty="0" smtClean="0"/>
              <a:t>样式</a:t>
            </a:r>
            <a:endParaRPr lang="zh-CN" altLang="en-US" dirty="0"/>
          </a:p>
        </p:txBody>
      </p:sp>
    </p:spTree>
    <p:extLst>
      <p:ext uri="{BB962C8B-B14F-4D97-AF65-F5344CB8AC3E}">
        <p14:creationId xmlns:p14="http://schemas.microsoft.com/office/powerpoint/2010/main" val="733108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2020/3/16</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277158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2020/3/16</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工作完成情况</a:t>
            </a:r>
          </a:p>
        </p:txBody>
      </p:sp>
      <p:sp>
        <p:nvSpPr>
          <p:cNvPr id="7" name="矩形 6">
            <a:extLst>
              <a:ext uri="{FF2B5EF4-FFF2-40B4-BE49-F238E27FC236}">
                <a16:creationId xmlns:a16="http://schemas.microsoft.com/office/drawing/2014/main" xmlns="" id="{24377B8A-C0AB-483D-B5D9-B168F369714F}"/>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658225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2020/3/16</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成功项目展示</a:t>
            </a:r>
          </a:p>
        </p:txBody>
      </p:sp>
      <p:sp>
        <p:nvSpPr>
          <p:cNvPr id="7" name="矩形 6">
            <a:extLst>
              <a:ext uri="{FF2B5EF4-FFF2-40B4-BE49-F238E27FC236}">
                <a16:creationId xmlns:a16="http://schemas.microsoft.com/office/drawing/2014/main" xmlns="" id="{4CC9E05C-C36B-4898-985B-4E70251A99AD}"/>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863129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2020/3/16</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itchFamily="34" charset="-122"/>
                <a:ea typeface="微软雅黑" pitchFamily="34" charset="-122"/>
              </a:rPr>
              <a:t>明年工作计划</a:t>
            </a:r>
          </a:p>
        </p:txBody>
      </p:sp>
      <p:sp>
        <p:nvSpPr>
          <p:cNvPr id="7" name="矩形 6">
            <a:extLst>
              <a:ext uri="{FF2B5EF4-FFF2-40B4-BE49-F238E27FC236}">
                <a16:creationId xmlns:a16="http://schemas.microsoft.com/office/drawing/2014/main" xmlns="" id="{353093D5-059C-4B24-9A58-533C1EDA6795}"/>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4762138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Content Placeholder 2"/>
          <p:cNvSpPr>
            <a:spLocks noGrp="1"/>
          </p:cNvSpPr>
          <p:nvPr>
            <p:ph idx="13" hasCustomPrompt="1"/>
          </p:nvPr>
        </p:nvSpPr>
        <p:spPr>
          <a:xfrm>
            <a:off x="841266" y="739351"/>
            <a:ext cx="10745659" cy="464566"/>
          </a:xfrm>
          <a:prstGeom prst="rect">
            <a:avLst/>
          </a:prstGeom>
        </p:spPr>
        <p:txBody>
          <a:bodyPr/>
          <a:lstStyle>
            <a:lvl1pPr marL="0" indent="0">
              <a:lnSpc>
                <a:spcPct val="120000"/>
              </a:lnSpc>
              <a:buSzPct val="80000"/>
              <a:buFont typeface="Wingdings" pitchFamily="2" charset="2"/>
              <a:buNone/>
              <a:defRPr b="0">
                <a:solidFill>
                  <a:srgbClr val="07836E"/>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992613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a:t>
            </a:r>
            <a:r>
              <a:rPr lang="zh-CN" altLang="en-US" dirty="0" smtClean="0"/>
              <a:t>样式</a:t>
            </a:r>
            <a:endParaRPr lang="zh-CN" altLang="en-US" dirty="0"/>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79"/>
            <p:cNvSpPr>
              <a:spLocks/>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2"/>
            <p:cNvSpPr>
              <a:spLocks/>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3"/>
            <p:cNvSpPr>
              <a:spLocks/>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4"/>
            <p:cNvSpPr>
              <a:spLocks/>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5"/>
            <p:cNvSpPr>
              <a:spLocks/>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2"/>
            <p:cNvSpPr>
              <a:spLocks/>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3"/>
            <p:cNvSpPr>
              <a:spLocks/>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4"/>
            <p:cNvSpPr>
              <a:spLocks/>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6"/>
            <p:cNvSpPr>
              <a:spLocks/>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7"/>
            <p:cNvSpPr>
              <a:spLocks/>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8"/>
            <p:cNvSpPr>
              <a:spLocks/>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9"/>
            <p:cNvSpPr>
              <a:spLocks/>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0"/>
            <p:cNvSpPr>
              <a:spLocks/>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1"/>
            <p:cNvSpPr>
              <a:spLocks/>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2"/>
            <p:cNvSpPr>
              <a:spLocks/>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3"/>
            <p:cNvSpPr>
              <a:spLocks/>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4"/>
            <p:cNvSpPr>
              <a:spLocks/>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5"/>
            <p:cNvSpPr>
              <a:spLocks/>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a:spLocks/>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6"/>
            <p:cNvSpPr>
              <a:spLocks/>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15334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txStyles>
    <p:titleStyle>
      <a:lvl1pPr algn="l" defTabSz="91424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 Target="slide2.xml"/><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xmlns="" id="{19F3AA45-06B0-4652-BCE8-5E0076A15ED9}"/>
              </a:ext>
            </a:extLst>
          </p:cNvPr>
          <p:cNvSpPr txBox="1"/>
          <p:nvPr/>
        </p:nvSpPr>
        <p:spPr>
          <a:xfrm>
            <a:off x="5698659" y="2907794"/>
            <a:ext cx="6009432" cy="904821"/>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400" b="1" dirty="0">
                <a:solidFill>
                  <a:schemeClr val="accent1"/>
                </a:solidFill>
                <a:latin typeface="微软雅黑" panose="020B0503020204020204" pitchFamily="34" charset="-122"/>
                <a:ea typeface="微软雅黑" panose="020B0503020204020204" pitchFamily="34" charset="-122"/>
                <a:cs typeface="Clear Sans Light" pitchFamily="34" charset="0"/>
              </a:rPr>
              <a:t>视觉营销的体现与布局</a:t>
            </a:r>
            <a:endParaRPr lang="id-ID" altLang="zh-CN" sz="44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xmlns="" id="{24E58954-E77E-4840-B190-515D356F60C1}"/>
              </a:ext>
            </a:extLst>
          </p:cNvPr>
          <p:cNvSpPr txBox="1">
            <a:spLocks noChangeArrowheads="1"/>
          </p:cNvSpPr>
          <p:nvPr/>
        </p:nvSpPr>
        <p:spPr bwMode="auto">
          <a:xfrm>
            <a:off x="5776971" y="3990812"/>
            <a:ext cx="5710129" cy="430865"/>
          </a:xfrm>
          <a:prstGeom prst="rect">
            <a:avLst/>
          </a:prstGeom>
          <a:noFill/>
          <a:ln w="9525">
            <a:noFill/>
            <a:miter lim="800000"/>
            <a:headEnd/>
            <a:tailEnd/>
          </a:ln>
          <a:extLst/>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endParaRPr lang="en-US" altLang="zh-CN" sz="2000" dirty="0">
              <a:solidFill>
                <a:schemeClr val="accent1"/>
              </a:solidFill>
              <a:latin typeface="Verdana" pitchFamily="34" charset="0"/>
            </a:endParaRPr>
          </a:p>
        </p:txBody>
      </p:sp>
      <p:sp>
        <p:nvSpPr>
          <p:cNvPr id="10" name="矩形 9">
            <a:extLst>
              <a:ext uri="{FF2B5EF4-FFF2-40B4-BE49-F238E27FC236}">
                <a16:creationId xmlns:a16="http://schemas.microsoft.com/office/drawing/2014/main" xmlns=""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xmlns=""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a:extLst>
              <a:ext uri="{FF2B5EF4-FFF2-40B4-BE49-F238E27FC236}">
                <a16:creationId xmlns:a16="http://schemas.microsoft.com/office/drawing/2014/main" xmlns="" id="{24E58954-E77E-4840-B190-515D356F60C1}"/>
              </a:ext>
            </a:extLst>
          </p:cNvPr>
          <p:cNvSpPr txBox="1">
            <a:spLocks noChangeArrowheads="1"/>
          </p:cNvSpPr>
          <p:nvPr/>
        </p:nvSpPr>
        <p:spPr bwMode="auto">
          <a:xfrm>
            <a:off x="5698659" y="2409835"/>
            <a:ext cx="1705242" cy="553976"/>
          </a:xfrm>
          <a:prstGeom prst="rect">
            <a:avLst/>
          </a:prstGeom>
          <a:noFill/>
          <a:ln w="9525">
            <a:noFill/>
            <a:miter lim="800000"/>
            <a:headEnd/>
            <a:tailEnd/>
          </a:ln>
          <a:extLst/>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800" dirty="0" smtClean="0">
                <a:solidFill>
                  <a:srgbClr val="3A98BC"/>
                </a:solidFill>
                <a:latin typeface="Verdana" pitchFamily="34" charset="0"/>
              </a:rPr>
              <a:t>项目二</a:t>
            </a:r>
            <a:endParaRPr lang="en-US" altLang="zh-CN" sz="2800" dirty="0">
              <a:solidFill>
                <a:srgbClr val="3A98BC"/>
              </a:solidFill>
              <a:latin typeface="Verdana" pitchFamily="34" charset="0"/>
            </a:endParaRPr>
          </a:p>
        </p:txBody>
      </p:sp>
    </p:spTree>
    <p:extLst>
      <p:ext uri="{BB962C8B-B14F-4D97-AF65-F5344CB8AC3E}">
        <p14:creationId xmlns:p14="http://schemas.microsoft.com/office/powerpoint/2010/main" val="2166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750" fill="hold"/>
                                        <p:tgtEl>
                                          <p:spTgt spid="9"/>
                                        </p:tgtEl>
                                        <p:attrNameLst>
                                          <p:attrName>ppt_w</p:attrName>
                                        </p:attrNameLst>
                                      </p:cBhvr>
                                      <p:tavLst>
                                        <p:tav tm="0">
                                          <p:val>
                                            <p:fltVal val="0"/>
                                          </p:val>
                                        </p:tav>
                                        <p:tav tm="100000">
                                          <p:val>
                                            <p:strVal val="#ppt_w"/>
                                          </p:val>
                                        </p:tav>
                                      </p:tavLst>
                                    </p:anim>
                                    <p:anim calcmode="lin" valueType="num">
                                      <p:cBhvr>
                                        <p:cTn id="34" dur="750" fill="hold"/>
                                        <p:tgtEl>
                                          <p:spTgt spid="9"/>
                                        </p:tgtEl>
                                        <p:attrNameLst>
                                          <p:attrName>ppt_h</p:attrName>
                                        </p:attrNameLst>
                                      </p:cBhvr>
                                      <p:tavLst>
                                        <p:tav tm="0">
                                          <p:val>
                                            <p:fltVal val="0"/>
                                          </p:val>
                                        </p:tav>
                                        <p:tav tm="100000">
                                          <p:val>
                                            <p:strVal val="#ppt_h"/>
                                          </p:val>
                                        </p:tav>
                                      </p:tavLst>
                                    </p:anim>
                                    <p:animEffect transition="in" filter="fade">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2.1.3  </a:t>
            </a:r>
            <a:r>
              <a:rPr lang="zh-CN" altLang="en-US" dirty="0" smtClean="0"/>
              <a:t>商品</a:t>
            </a:r>
            <a:r>
              <a:rPr lang="zh-CN" altLang="en-US" dirty="0"/>
              <a:t>视觉体现</a:t>
            </a:r>
          </a:p>
        </p:txBody>
      </p:sp>
      <p:sp>
        <p:nvSpPr>
          <p:cNvPr id="8" name="内容占位符 2"/>
          <p:cNvSpPr>
            <a:spLocks noGrp="1"/>
          </p:cNvSpPr>
          <p:nvPr>
            <p:ph idx="1"/>
          </p:nvPr>
        </p:nvSpPr>
        <p:spPr>
          <a:xfrm>
            <a:off x="542926" y="2581275"/>
            <a:ext cx="11201399" cy="4130994"/>
          </a:xfrm>
        </p:spPr>
        <p:txBody>
          <a:bodyPr>
            <a:normAutofit/>
          </a:bodyPr>
          <a:lstStyle/>
          <a:p>
            <a:r>
              <a:rPr lang="zh-CN" altLang="en-US" dirty="0"/>
              <a:t>视觉营销的目的就是通过一系列具有视觉吸引力的元素来吸引客户产生消费购买行为，而商品是视觉营销最终的转化场景。但同时，商品也出现在视觉营销的各种环节中，如商品主图，首页、详情页中的商品，这些商品以其突出的视觉表现力吸引客户产生点击并形成消费。</a:t>
            </a:r>
          </a:p>
        </p:txBody>
      </p:sp>
      <p:sp>
        <p:nvSpPr>
          <p:cNvPr id="9" name="矩形 8"/>
          <p:cNvSpPr/>
          <p:nvPr/>
        </p:nvSpPr>
        <p:spPr>
          <a:xfrm>
            <a:off x="0" y="6067425"/>
            <a:ext cx="12190413"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1377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.1.3  </a:t>
            </a:r>
            <a:r>
              <a:rPr lang="zh-CN" altLang="en-US" dirty="0" smtClean="0"/>
              <a:t>商品</a:t>
            </a:r>
            <a:r>
              <a:rPr lang="zh-CN" altLang="en-US" dirty="0"/>
              <a:t>视觉体现</a:t>
            </a:r>
          </a:p>
        </p:txBody>
      </p:sp>
      <p:sp>
        <p:nvSpPr>
          <p:cNvPr id="8" name="内容占位符 2"/>
          <p:cNvSpPr>
            <a:spLocks noGrp="1"/>
          </p:cNvSpPr>
          <p:nvPr>
            <p:ph idx="1"/>
          </p:nvPr>
        </p:nvSpPr>
        <p:spPr>
          <a:xfrm>
            <a:off x="494506" y="1152525"/>
            <a:ext cx="11201399" cy="609600"/>
          </a:xfrm>
        </p:spPr>
        <p:txBody>
          <a:bodyPr>
            <a:normAutofit/>
          </a:bodyPr>
          <a:lstStyle/>
          <a:p>
            <a:r>
              <a:rPr lang="en-US" altLang="zh-CN" dirty="0"/>
              <a:t>1</a:t>
            </a:r>
            <a:r>
              <a:rPr lang="zh-CN" altLang="en-US" dirty="0"/>
              <a:t>．商品主图视觉</a:t>
            </a:r>
            <a:r>
              <a:rPr lang="zh-CN" altLang="en-US" dirty="0" smtClean="0"/>
              <a:t>体现</a:t>
            </a:r>
            <a:endParaRPr lang="zh-CN" altLang="en-US" dirty="0"/>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rot="16200000" flipV="1">
            <a:off x="10501636" y="5530490"/>
            <a:ext cx="2033136" cy="62505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dirty="0"/>
              <a:t>展现卖点</a:t>
            </a:r>
          </a:p>
        </p:txBody>
      </p:sp>
      <p:sp>
        <p:nvSpPr>
          <p:cNvPr id="7" name="TextBox 6"/>
          <p:cNvSpPr txBox="1"/>
          <p:nvPr/>
        </p:nvSpPr>
        <p:spPr bwMode="auto">
          <a:xfrm>
            <a:off x="361949" y="2497998"/>
            <a:ext cx="7353301" cy="961289"/>
          </a:xfrm>
          <a:prstGeom prst="rect">
            <a:avLst/>
          </a:prstGeom>
          <a:noFill/>
        </p:spPr>
        <p:txBody>
          <a:bodyPr wrap="square">
            <a:spAutoFit/>
          </a:bodyPr>
          <a:lstStyle/>
          <a:p>
            <a:pPr>
              <a:lnSpc>
                <a:spcPct val="150000"/>
              </a:lnSpc>
            </a:pPr>
            <a:r>
              <a:rPr lang="zh-CN" altLang="en-US" sz="2000" dirty="0">
                <a:solidFill>
                  <a:schemeClr val="tx1">
                    <a:lumMod val="85000"/>
                    <a:lumOff val="15000"/>
                  </a:schemeClr>
                </a:solidFill>
                <a:latin typeface="微软雅黑" pitchFamily="34" charset="-122"/>
                <a:ea typeface="微软雅黑" pitchFamily="34" charset="-122"/>
              </a:rPr>
              <a:t>在选择主图背景时先要突出商品的用途，并体现主体的部分，使</a:t>
            </a:r>
            <a:r>
              <a:rPr lang="zh-CN" altLang="en-US" sz="2000" dirty="0" smtClean="0">
                <a:solidFill>
                  <a:schemeClr val="tx1">
                    <a:lumMod val="85000"/>
                    <a:lumOff val="15000"/>
                  </a:schemeClr>
                </a:solidFill>
                <a:latin typeface="微软雅黑" pitchFamily="34" charset="-122"/>
                <a:ea typeface="微软雅黑" pitchFamily="34" charset="-122"/>
              </a:rPr>
              <a:t>客户在</a:t>
            </a:r>
            <a:r>
              <a:rPr lang="zh-CN" altLang="en-US" sz="2000" dirty="0">
                <a:solidFill>
                  <a:schemeClr val="tx1">
                    <a:lumMod val="85000"/>
                    <a:lumOff val="15000"/>
                  </a:schemeClr>
                </a:solidFill>
                <a:latin typeface="微软雅黑" pitchFamily="34" charset="-122"/>
                <a:ea typeface="微软雅黑" pitchFamily="34" charset="-122"/>
              </a:rPr>
              <a:t>浏览过程中抓住商品的重点</a:t>
            </a:r>
            <a:r>
              <a:rPr lang="zh-CN" altLang="en-US" sz="2000" dirty="0" smtClean="0">
                <a:solidFill>
                  <a:schemeClr val="tx1">
                    <a:lumMod val="85000"/>
                    <a:lumOff val="15000"/>
                  </a:schemeClr>
                </a:solidFill>
                <a:latin typeface="微软雅黑" pitchFamily="34" charset="-122"/>
                <a:ea typeface="微软雅黑" pitchFamily="34" charset="-122"/>
              </a:rPr>
              <a:t>。</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10" name="矩形 9"/>
          <p:cNvSpPr/>
          <p:nvPr/>
        </p:nvSpPr>
        <p:spPr bwMode="auto">
          <a:xfrm>
            <a:off x="511676" y="2097888"/>
            <a:ext cx="3383658" cy="400110"/>
          </a:xfrm>
          <a:prstGeom prst="rect">
            <a:avLst/>
          </a:prstGeom>
        </p:spPr>
        <p:txBody>
          <a:bodyPr wrap="square">
            <a:spAutoFit/>
          </a:bodyPr>
          <a:lstStyle/>
          <a:p>
            <a:pPr marL="342900" indent="-342900">
              <a:buFont typeface="Arial" panose="020B0604020202020204" pitchFamily="34" charset="0"/>
              <a:buChar char="•"/>
              <a:defRPr/>
            </a:pPr>
            <a:r>
              <a:rPr lang="zh-CN" altLang="en-US" sz="2000" b="1" dirty="0">
                <a:solidFill>
                  <a:schemeClr val="accent2"/>
                </a:solidFill>
                <a:latin typeface="微软雅黑" panose="020B0503020204020204" pitchFamily="34" charset="-122"/>
                <a:ea typeface="微软雅黑" panose="020B0503020204020204" pitchFamily="34" charset="-122"/>
              </a:rPr>
              <a:t>背景</a:t>
            </a:r>
            <a:endParaRPr lang="zh-CN" altLang="en-US" sz="2000" b="1" dirty="0">
              <a:solidFill>
                <a:schemeClr val="accent2"/>
              </a:solidFill>
            </a:endParaRPr>
          </a:p>
        </p:txBody>
      </p:sp>
      <p:sp>
        <p:nvSpPr>
          <p:cNvPr id="11" name="TextBox 10"/>
          <p:cNvSpPr txBox="1"/>
          <p:nvPr/>
        </p:nvSpPr>
        <p:spPr bwMode="auto">
          <a:xfrm>
            <a:off x="361949" y="3988523"/>
            <a:ext cx="7353301" cy="961289"/>
          </a:xfrm>
          <a:prstGeom prst="rect">
            <a:avLst/>
          </a:prstGeom>
          <a:noFill/>
        </p:spPr>
        <p:txBody>
          <a:bodyPr wrap="square">
            <a:spAutoFit/>
          </a:bodyPr>
          <a:lstStyle/>
          <a:p>
            <a:pPr>
              <a:lnSpc>
                <a:spcPct val="150000"/>
              </a:lnSpc>
            </a:pPr>
            <a:r>
              <a:rPr lang="zh-CN" altLang="en-US" sz="2000" dirty="0">
                <a:solidFill>
                  <a:schemeClr val="tx1">
                    <a:lumMod val="85000"/>
                    <a:lumOff val="15000"/>
                  </a:schemeClr>
                </a:solidFill>
                <a:latin typeface="微软雅黑" pitchFamily="34" charset="-122"/>
                <a:ea typeface="微软雅黑" pitchFamily="34" charset="-122"/>
              </a:rPr>
              <a:t>在设计商品主图时，除了对图片的选择和裁剪做足工作外，还</a:t>
            </a:r>
            <a:r>
              <a:rPr lang="zh-CN" altLang="en-US" sz="2000" dirty="0" smtClean="0">
                <a:solidFill>
                  <a:schemeClr val="tx1">
                    <a:lumMod val="85000"/>
                    <a:lumOff val="15000"/>
                  </a:schemeClr>
                </a:solidFill>
                <a:latin typeface="微软雅黑" pitchFamily="34" charset="-122"/>
                <a:ea typeface="微软雅黑" pitchFamily="34" charset="-122"/>
              </a:rPr>
              <a:t>可在</a:t>
            </a:r>
            <a:r>
              <a:rPr lang="zh-CN" altLang="en-US" sz="2000" dirty="0">
                <a:solidFill>
                  <a:schemeClr val="tx1">
                    <a:lumMod val="85000"/>
                    <a:lumOff val="15000"/>
                  </a:schemeClr>
                </a:solidFill>
                <a:latin typeface="微软雅黑" pitchFamily="34" charset="-122"/>
                <a:ea typeface="微软雅黑" pitchFamily="34" charset="-122"/>
              </a:rPr>
              <a:t>图片中打上品牌标签，强化客户记忆</a:t>
            </a:r>
            <a:r>
              <a:rPr lang="zh-CN" altLang="en-US" sz="2000" dirty="0" smtClean="0">
                <a:solidFill>
                  <a:schemeClr val="tx1">
                    <a:lumMod val="85000"/>
                    <a:lumOff val="15000"/>
                  </a:schemeClr>
                </a:solidFill>
                <a:latin typeface="微软雅黑" pitchFamily="34" charset="-122"/>
                <a:ea typeface="微软雅黑" pitchFamily="34" charset="-122"/>
              </a:rPr>
              <a:t>。</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13" name="矩形 12"/>
          <p:cNvSpPr/>
          <p:nvPr/>
        </p:nvSpPr>
        <p:spPr bwMode="auto">
          <a:xfrm>
            <a:off x="502152" y="3589767"/>
            <a:ext cx="3383658" cy="400110"/>
          </a:xfrm>
          <a:prstGeom prst="rect">
            <a:avLst/>
          </a:prstGeom>
        </p:spPr>
        <p:txBody>
          <a:bodyPr wrap="square">
            <a:spAutoFit/>
          </a:bodyPr>
          <a:lstStyle/>
          <a:p>
            <a:pPr marL="342900" indent="-342900">
              <a:buFont typeface="Arial" panose="020B0604020202020204" pitchFamily="34" charset="0"/>
              <a:buChar char="•"/>
              <a:defRPr/>
            </a:pPr>
            <a:r>
              <a:rPr lang="zh-CN" altLang="en-US" sz="2000" b="1" dirty="0">
                <a:solidFill>
                  <a:schemeClr val="accent2"/>
                </a:solidFill>
                <a:latin typeface="微软雅黑" panose="020B0503020204020204" pitchFamily="34" charset="-122"/>
                <a:ea typeface="微软雅黑" panose="020B0503020204020204" pitchFamily="34" charset="-122"/>
              </a:rPr>
              <a:t>品牌宣传</a:t>
            </a:r>
            <a:endParaRPr lang="zh-CN" altLang="en-US" sz="2000" b="1" dirty="0">
              <a:solidFill>
                <a:schemeClr val="accent2"/>
              </a:solidFill>
            </a:endParaRPr>
          </a:p>
        </p:txBody>
      </p:sp>
      <p:sp>
        <p:nvSpPr>
          <p:cNvPr id="14" name="TextBox 13"/>
          <p:cNvSpPr txBox="1"/>
          <p:nvPr/>
        </p:nvSpPr>
        <p:spPr bwMode="auto">
          <a:xfrm>
            <a:off x="361950" y="5548650"/>
            <a:ext cx="7467600" cy="961289"/>
          </a:xfrm>
          <a:prstGeom prst="rect">
            <a:avLst/>
          </a:prstGeom>
          <a:noFill/>
        </p:spPr>
        <p:txBody>
          <a:bodyPr wrap="square">
            <a:spAutoFit/>
          </a:bodyPr>
          <a:lstStyle/>
          <a:p>
            <a:pPr>
              <a:lnSpc>
                <a:spcPct val="150000"/>
              </a:lnSpc>
            </a:pPr>
            <a:r>
              <a:rPr lang="zh-CN" altLang="en-US" sz="2000" dirty="0">
                <a:solidFill>
                  <a:schemeClr val="tx1">
                    <a:lumMod val="85000"/>
                    <a:lumOff val="15000"/>
                  </a:schemeClr>
                </a:solidFill>
                <a:latin typeface="微软雅黑" pitchFamily="34" charset="-122"/>
                <a:ea typeface="微软雅黑" pitchFamily="34" charset="-122"/>
              </a:rPr>
              <a:t>在主图中还要体现促销信息、商品特色和卖点等内容，以吸引</a:t>
            </a:r>
            <a:r>
              <a:rPr lang="zh-CN" altLang="en-US" sz="2000" dirty="0" smtClean="0">
                <a:solidFill>
                  <a:schemeClr val="tx1">
                    <a:lumMod val="85000"/>
                    <a:lumOff val="15000"/>
                  </a:schemeClr>
                </a:solidFill>
                <a:latin typeface="微软雅黑" pitchFamily="34" charset="-122"/>
                <a:ea typeface="微软雅黑" pitchFamily="34" charset="-122"/>
              </a:rPr>
              <a:t>客户</a:t>
            </a:r>
            <a:r>
              <a:rPr lang="zh-CN" altLang="en-US" sz="2000" dirty="0">
                <a:solidFill>
                  <a:schemeClr val="tx1">
                    <a:lumMod val="85000"/>
                    <a:lumOff val="15000"/>
                  </a:schemeClr>
                </a:solidFill>
                <a:latin typeface="微软雅黑" pitchFamily="34" charset="-122"/>
                <a:ea typeface="微软雅黑" pitchFamily="34" charset="-122"/>
              </a:rPr>
              <a:t>视线并展示重点信息，为后期的购买做好前期准备。</a:t>
            </a:r>
          </a:p>
        </p:txBody>
      </p:sp>
      <p:sp>
        <p:nvSpPr>
          <p:cNvPr id="15" name="矩形 14"/>
          <p:cNvSpPr/>
          <p:nvPr/>
        </p:nvSpPr>
        <p:spPr bwMode="auto">
          <a:xfrm>
            <a:off x="502152" y="5254768"/>
            <a:ext cx="3383658" cy="400110"/>
          </a:xfrm>
          <a:prstGeom prst="rect">
            <a:avLst/>
          </a:prstGeom>
        </p:spPr>
        <p:txBody>
          <a:bodyPr wrap="square">
            <a:spAutoFit/>
          </a:bodyPr>
          <a:lstStyle/>
          <a:p>
            <a:pPr marL="342900" indent="-342900">
              <a:buFont typeface="Arial" panose="020B0604020202020204" pitchFamily="34" charset="0"/>
              <a:buChar char="•"/>
              <a:defRPr/>
            </a:pPr>
            <a:r>
              <a:rPr lang="zh-CN" altLang="en-US" sz="2000" b="1" dirty="0">
                <a:solidFill>
                  <a:schemeClr val="accent2"/>
                </a:solidFill>
                <a:latin typeface="微软雅黑" panose="020B0503020204020204" pitchFamily="34" charset="-122"/>
                <a:ea typeface="微软雅黑" panose="020B0503020204020204" pitchFamily="34" charset="-122"/>
              </a:rPr>
              <a:t>展现卖点</a:t>
            </a:r>
            <a:endParaRPr lang="zh-CN" altLang="en-US" sz="2000" b="1" dirty="0">
              <a:solidFill>
                <a:schemeClr val="accent2"/>
              </a:solidFill>
            </a:endParaRPr>
          </a:p>
        </p:txBody>
      </p:sp>
      <p:grpSp>
        <p:nvGrpSpPr>
          <p:cNvPr id="16" name="组合 15"/>
          <p:cNvGrpSpPr/>
          <p:nvPr/>
        </p:nvGrpSpPr>
        <p:grpSpPr>
          <a:xfrm>
            <a:off x="10391018" y="2861983"/>
            <a:ext cx="625059" cy="3777168"/>
            <a:chOff x="7331124" y="625256"/>
            <a:chExt cx="625252" cy="4066685"/>
          </a:xfrm>
          <a:solidFill>
            <a:schemeClr val="accent2"/>
          </a:solidFill>
        </p:grpSpPr>
        <p:sp>
          <p:nvSpPr>
            <p:cNvPr id="17" name="五边形 16"/>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95000"/>
                  </a:schemeClr>
                </a:solidFill>
                <a:latin typeface="微软雅黑" pitchFamily="34" charset="-122"/>
                <a:ea typeface="微软雅黑" pitchFamily="34" charset="-122"/>
              </a:endParaRPr>
            </a:p>
          </p:txBody>
        </p:sp>
        <p:sp>
          <p:nvSpPr>
            <p:cNvPr id="18" name="TextBox 17"/>
            <p:cNvSpPr txBox="1"/>
            <p:nvPr/>
          </p:nvSpPr>
          <p:spPr>
            <a:xfrm>
              <a:off x="7392293" y="1544305"/>
              <a:ext cx="554169" cy="1424880"/>
            </a:xfrm>
            <a:prstGeom prst="rect">
              <a:avLst/>
            </a:prstGeom>
            <a:grpFill/>
          </p:spPr>
          <p:txBody>
            <a:bodyPr vert="eaVert" wrap="none" rtlCol="0">
              <a:spAutoFit/>
            </a:bodyPr>
            <a:lstStyle/>
            <a:p>
              <a:r>
                <a:rPr lang="zh-CN" altLang="en-US" dirty="0">
                  <a:solidFill>
                    <a:schemeClr val="bg1">
                      <a:lumMod val="95000"/>
                    </a:schemeClr>
                  </a:solidFill>
                  <a:latin typeface="微软雅黑" pitchFamily="34" charset="-122"/>
                  <a:ea typeface="微软雅黑" pitchFamily="34" charset="-122"/>
                </a:rPr>
                <a:t>品牌宣传</a:t>
              </a:r>
            </a:p>
          </p:txBody>
        </p:sp>
      </p:grpSp>
      <p:grpSp>
        <p:nvGrpSpPr>
          <p:cNvPr id="19" name="组合 18"/>
          <p:cNvGrpSpPr/>
          <p:nvPr/>
        </p:nvGrpSpPr>
        <p:grpSpPr>
          <a:xfrm>
            <a:off x="9484432" y="4132721"/>
            <a:ext cx="625059" cy="2726867"/>
            <a:chOff x="6395020" y="2376256"/>
            <a:chExt cx="625252" cy="2726025"/>
          </a:xfrm>
          <a:solidFill>
            <a:schemeClr val="accent1"/>
          </a:solidFill>
        </p:grpSpPr>
        <p:sp>
          <p:nvSpPr>
            <p:cNvPr id="20" name="五边形 19"/>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sp>
          <p:nvSpPr>
            <p:cNvPr id="21" name="TextBox 20"/>
            <p:cNvSpPr txBox="1"/>
            <p:nvPr/>
          </p:nvSpPr>
          <p:spPr>
            <a:xfrm>
              <a:off x="6404528" y="2981520"/>
              <a:ext cx="615743" cy="810228"/>
            </a:xfrm>
            <a:prstGeom prst="rect">
              <a:avLst/>
            </a:prstGeom>
            <a:grpFill/>
          </p:spPr>
          <p:txBody>
            <a:bodyPr vert="eaVert" wrap="none" rtlCol="0">
              <a:spAutoFit/>
            </a:bodyPr>
            <a:lstStyle/>
            <a:p>
              <a:r>
                <a:rPr lang="zh-CN" altLang="en-US" sz="2800" dirty="0">
                  <a:solidFill>
                    <a:schemeClr val="bg1"/>
                  </a:solidFill>
                  <a:latin typeface="微软雅黑" pitchFamily="34" charset="-122"/>
                  <a:ea typeface="微软雅黑" pitchFamily="34" charset="-122"/>
                </a:rPr>
                <a:t>背景</a:t>
              </a:r>
            </a:p>
          </p:txBody>
        </p:sp>
      </p:grpSp>
    </p:spTree>
    <p:extLst>
      <p:ext uri="{BB962C8B-B14F-4D97-AF65-F5344CB8AC3E}">
        <p14:creationId xmlns:p14="http://schemas.microsoft.com/office/powerpoint/2010/main" val="3759788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.1.3  </a:t>
            </a:r>
            <a:r>
              <a:rPr lang="zh-CN" altLang="en-US" dirty="0" smtClean="0"/>
              <a:t>商品</a:t>
            </a:r>
            <a:r>
              <a:rPr lang="zh-CN" altLang="en-US" dirty="0"/>
              <a:t>视觉体现</a:t>
            </a:r>
          </a:p>
        </p:txBody>
      </p:sp>
      <p:sp>
        <p:nvSpPr>
          <p:cNvPr id="8" name="内容占位符 2"/>
          <p:cNvSpPr>
            <a:spLocks noGrp="1"/>
          </p:cNvSpPr>
          <p:nvPr>
            <p:ph idx="1"/>
          </p:nvPr>
        </p:nvSpPr>
        <p:spPr>
          <a:xfrm>
            <a:off x="494506" y="1152525"/>
            <a:ext cx="11201399" cy="609600"/>
          </a:xfrm>
        </p:spPr>
        <p:txBody>
          <a:bodyPr>
            <a:normAutofit/>
          </a:bodyPr>
          <a:lstStyle/>
          <a:p>
            <a:r>
              <a:rPr lang="en-US" altLang="zh-CN" dirty="0"/>
              <a:t>2</a:t>
            </a:r>
            <a:r>
              <a:rPr lang="zh-CN" altLang="en-US" dirty="0"/>
              <a:t>．首页商品视觉体现</a:t>
            </a:r>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内容占位符 2"/>
          <p:cNvSpPr txBox="1">
            <a:spLocks/>
          </p:cNvSpPr>
          <p:nvPr/>
        </p:nvSpPr>
        <p:spPr>
          <a:xfrm>
            <a:off x="219077" y="2038351"/>
            <a:ext cx="3971923" cy="4086224"/>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将</a:t>
            </a:r>
            <a:r>
              <a:rPr lang="zh-CN" altLang="en-US" dirty="0"/>
              <a:t>价格相对高的商品放置到页面偏上区域，那么页面偏下部分单价较低的商品则更容易销售。或是将高价位商品放于左侧，然后依次放入中、低价位商品，那么客户即可快速根据自身定位选择商品，该方法可为客户注入价格印象促进卖出，在视觉上形成营销，是视觉营销的一种基础方式。</a:t>
            </a:r>
          </a:p>
        </p:txBody>
      </p:sp>
      <p:sp>
        <p:nvSpPr>
          <p:cNvPr id="23" name="矩形 22"/>
          <p:cNvSpPr/>
          <p:nvPr/>
        </p:nvSpPr>
        <p:spPr>
          <a:xfrm>
            <a:off x="0" y="6696075"/>
            <a:ext cx="12190413" cy="163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788" y="2295525"/>
            <a:ext cx="7515225" cy="3829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4376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.1.3  </a:t>
            </a:r>
            <a:r>
              <a:rPr lang="zh-CN" altLang="en-US" dirty="0" smtClean="0"/>
              <a:t>商品</a:t>
            </a:r>
            <a:r>
              <a:rPr lang="zh-CN" altLang="en-US" dirty="0"/>
              <a:t>视觉体现</a:t>
            </a:r>
          </a:p>
        </p:txBody>
      </p:sp>
      <p:sp>
        <p:nvSpPr>
          <p:cNvPr id="8" name="内容占位符 2"/>
          <p:cNvSpPr>
            <a:spLocks noGrp="1"/>
          </p:cNvSpPr>
          <p:nvPr>
            <p:ph idx="1"/>
          </p:nvPr>
        </p:nvSpPr>
        <p:spPr>
          <a:xfrm>
            <a:off x="494506" y="1152525"/>
            <a:ext cx="11201399" cy="609600"/>
          </a:xfrm>
        </p:spPr>
        <p:txBody>
          <a:bodyPr>
            <a:normAutofit/>
          </a:bodyPr>
          <a:lstStyle/>
          <a:p>
            <a:r>
              <a:rPr lang="en-US" altLang="zh-CN" dirty="0"/>
              <a:t>2</a:t>
            </a:r>
            <a:r>
              <a:rPr lang="zh-CN" altLang="en-US" dirty="0"/>
              <a:t>．首页商品视觉体现</a:t>
            </a:r>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内容占位符 2"/>
          <p:cNvSpPr txBox="1">
            <a:spLocks/>
          </p:cNvSpPr>
          <p:nvPr/>
        </p:nvSpPr>
        <p:spPr>
          <a:xfrm>
            <a:off x="219077" y="2038351"/>
            <a:ext cx="3629023" cy="4086224"/>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在首页中展示同一个系列的商品，也可使客户在浏览单个商品的过程中，根据用途的不同，选择购买更多商品，从而提升销量。在视觉布局时，通过分系列展示，将整个系列分节展现出来，便于查看和</a:t>
            </a:r>
            <a:r>
              <a:rPr lang="zh-CN" altLang="en-US" dirty="0" smtClean="0"/>
              <a:t>购买</a:t>
            </a:r>
            <a:r>
              <a:rPr lang="zh-CN" altLang="en-US" dirty="0"/>
              <a:t>。</a:t>
            </a:r>
          </a:p>
        </p:txBody>
      </p:sp>
      <p:sp>
        <p:nvSpPr>
          <p:cNvPr id="23" name="矩形 22"/>
          <p:cNvSpPr/>
          <p:nvPr/>
        </p:nvSpPr>
        <p:spPr>
          <a:xfrm>
            <a:off x="0" y="6505575"/>
            <a:ext cx="12190413" cy="354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124087"/>
            <a:ext cx="7804150" cy="357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806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.1.3  </a:t>
            </a:r>
            <a:r>
              <a:rPr lang="zh-CN" altLang="en-US" dirty="0" smtClean="0"/>
              <a:t>商品</a:t>
            </a:r>
            <a:r>
              <a:rPr lang="zh-CN" altLang="en-US" dirty="0"/>
              <a:t>视觉体现</a:t>
            </a:r>
          </a:p>
        </p:txBody>
      </p:sp>
      <p:sp>
        <p:nvSpPr>
          <p:cNvPr id="8" name="内容占位符 2"/>
          <p:cNvSpPr>
            <a:spLocks noGrp="1"/>
          </p:cNvSpPr>
          <p:nvPr>
            <p:ph idx="1"/>
          </p:nvPr>
        </p:nvSpPr>
        <p:spPr>
          <a:xfrm>
            <a:off x="494506" y="1152525"/>
            <a:ext cx="11201399" cy="609600"/>
          </a:xfrm>
        </p:spPr>
        <p:txBody>
          <a:bodyPr>
            <a:normAutofit/>
          </a:bodyPr>
          <a:lstStyle/>
          <a:p>
            <a:r>
              <a:rPr lang="en-US" altLang="zh-CN" dirty="0"/>
              <a:t>3</a:t>
            </a:r>
            <a:r>
              <a:rPr lang="zh-CN" altLang="en-US" dirty="0"/>
              <a:t>．详情页商品视觉体现</a:t>
            </a:r>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内容占位符 2"/>
          <p:cNvSpPr txBox="1">
            <a:spLocks/>
          </p:cNvSpPr>
          <p:nvPr/>
        </p:nvSpPr>
        <p:spPr>
          <a:xfrm>
            <a:off x="219077" y="2419351"/>
            <a:ext cx="2981323" cy="4086224"/>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详情页中商品视觉体现，除了通过商品实拍的视觉展现外，还可通过商品的搭配促销，将不同商品关联</a:t>
            </a:r>
            <a:r>
              <a:rPr lang="zh-CN" altLang="en-US" dirty="0" smtClean="0"/>
              <a:t>起来。</a:t>
            </a:r>
            <a:endParaRPr lang="zh-CN" altLang="en-US" dirty="0"/>
          </a:p>
        </p:txBody>
      </p:sp>
      <p:sp>
        <p:nvSpPr>
          <p:cNvPr id="23" name="矩形 22"/>
          <p:cNvSpPr/>
          <p:nvPr/>
        </p:nvSpPr>
        <p:spPr>
          <a:xfrm>
            <a:off x="0" y="6229351"/>
            <a:ext cx="12190413" cy="6302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6" y="2419351"/>
            <a:ext cx="8713788" cy="306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647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2.1.4  </a:t>
            </a:r>
            <a:r>
              <a:rPr lang="zh-CN" altLang="en-US" dirty="0" smtClean="0"/>
              <a:t>任务实训及考核</a:t>
            </a:r>
            <a:endParaRPr lang="zh-CN" altLang="en-US" dirty="0"/>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extLst>
              <p:ext uri="{D42A27DB-BD31-4B8C-83A1-F6EECF244321}">
                <p14:modId xmlns:p14="http://schemas.microsoft.com/office/powerpoint/2010/main" val="1987556938"/>
              </p:ext>
            </p:extLst>
          </p:nvPr>
        </p:nvGraphicFramePr>
        <p:xfrm>
          <a:off x="1204071" y="2695324"/>
          <a:ext cx="10378329" cy="3838478"/>
        </p:xfrm>
        <a:graphic>
          <a:graphicData uri="http://schemas.openxmlformats.org/drawingml/2006/table">
            <a:tbl>
              <a:tblPr firstRow="1" bandRow="1">
                <a:tableStyleId>{5C22544A-7EE6-4342-B048-85BDC9FD1C3A}</a:tableStyleId>
              </a:tblPr>
              <a:tblGrid>
                <a:gridCol w="834279"/>
                <a:gridCol w="4752975"/>
                <a:gridCol w="4791075"/>
              </a:tblGrid>
              <a:tr h="590149">
                <a:tc>
                  <a:txBody>
                    <a:bodyPr/>
                    <a:lstStyle/>
                    <a:p>
                      <a:pPr algn="ctr">
                        <a:lnSpc>
                          <a:spcPct val="130000"/>
                        </a:lnSpc>
                      </a:pPr>
                      <a:r>
                        <a:rPr lang="zh-CN" altLang="en-US" sz="2000" b="0" dirty="0" smtClean="0"/>
                        <a:t>序号</a:t>
                      </a:r>
                      <a:endParaRPr lang="zh-CN" altLang="en-US" sz="2000" b="0" dirty="0"/>
                    </a:p>
                  </a:txBody>
                  <a:tcPr anchor="ctr"/>
                </a:tc>
                <a:tc>
                  <a:txBody>
                    <a:bodyPr/>
                    <a:lstStyle/>
                    <a:p>
                      <a:pPr algn="ctr">
                        <a:lnSpc>
                          <a:spcPct val="130000"/>
                        </a:lnSpc>
                      </a:pPr>
                      <a:r>
                        <a:rPr lang="zh-CN" altLang="en-US" sz="2000" b="0" dirty="0" smtClean="0"/>
                        <a:t>任务描述</a:t>
                      </a:r>
                      <a:endParaRPr lang="zh-CN" altLang="en-US" sz="2000" b="0" dirty="0"/>
                    </a:p>
                  </a:txBody>
                  <a:tcPr anchor="ctr"/>
                </a:tc>
                <a:tc>
                  <a:txBody>
                    <a:bodyPr/>
                    <a:lstStyle/>
                    <a:p>
                      <a:pPr algn="ctr">
                        <a:lnSpc>
                          <a:spcPct val="130000"/>
                        </a:lnSpc>
                      </a:pPr>
                      <a:r>
                        <a:rPr lang="zh-CN" altLang="en-US" sz="2000" b="0" smtClean="0"/>
                        <a:t>任务要求</a:t>
                      </a:r>
                      <a:endParaRPr lang="zh-CN" altLang="en-US" sz="2000" b="0" dirty="0"/>
                    </a:p>
                  </a:txBody>
                  <a:tcPr anchor="ctr"/>
                </a:tc>
              </a:tr>
              <a:tr h="1200302">
                <a:tc>
                  <a:txBody>
                    <a:bodyPr/>
                    <a:lstStyle/>
                    <a:p>
                      <a:pPr algn="l">
                        <a:lnSpc>
                          <a:spcPct val="130000"/>
                        </a:lnSpc>
                      </a:pPr>
                      <a:r>
                        <a:rPr lang="en-US" altLang="zh-CN" sz="2000" smtClean="0"/>
                        <a:t>1</a:t>
                      </a:r>
                      <a:endParaRPr lang="zh-CN" altLang="en-US" sz="2000" dirty="0"/>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smtClean="0">
                          <a:solidFill>
                            <a:schemeClr val="dk1"/>
                          </a:solidFill>
                          <a:latin typeface="+mn-lt"/>
                          <a:ea typeface="+mn-ea"/>
                          <a:cs typeface="+mn-cs"/>
                        </a:rPr>
                        <a:t>进入“裂帛服饰旗舰店”，查看店铺的整体风格，并查看详情页和主图展现效果，确认是否与首页相同	</a:t>
                      </a:r>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smtClean="0">
                          <a:solidFill>
                            <a:schemeClr val="dk1"/>
                          </a:solidFill>
                          <a:latin typeface="+mn-lt"/>
                          <a:ea typeface="+mn-ea"/>
                          <a:cs typeface="+mn-cs"/>
                        </a:rPr>
                        <a:t>掌握店铺视觉体现的展现方法，并对展现方式进行分析		</a:t>
                      </a:r>
                    </a:p>
                  </a:txBody>
                  <a:tcPr anchor="ctr"/>
                </a:tc>
              </a:tr>
              <a:tr h="1042187">
                <a:tc>
                  <a:txBody>
                    <a:bodyPr/>
                    <a:lstStyle/>
                    <a:p>
                      <a:pPr algn="l">
                        <a:lnSpc>
                          <a:spcPct val="130000"/>
                        </a:lnSpc>
                      </a:pPr>
                      <a:r>
                        <a:rPr lang="en-US" altLang="zh-CN" sz="2000" smtClean="0"/>
                        <a:t>2</a:t>
                      </a:r>
                      <a:endParaRPr lang="zh-CN" altLang="en-US" sz="2000" dirty="0"/>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smtClean="0">
                          <a:solidFill>
                            <a:schemeClr val="dk1"/>
                          </a:solidFill>
                          <a:latin typeface="+mn-lt"/>
                          <a:ea typeface="+mn-ea"/>
                          <a:cs typeface="+mn-cs"/>
                        </a:rPr>
                        <a:t>在淘宝首页搜索“女鞋”，查看搜索出的女鞋主图，分析各种图片是通过哪种方式体现商品视觉效果的	</a:t>
                      </a:r>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smtClean="0">
                          <a:solidFill>
                            <a:schemeClr val="dk1"/>
                          </a:solidFill>
                          <a:latin typeface="+mn-lt"/>
                          <a:ea typeface="+mn-ea"/>
                          <a:cs typeface="+mn-cs"/>
                        </a:rPr>
                        <a:t>掌握商品视觉体现的方式和方法，并针对显示的商品图片，对视觉体现进行总结		</a:t>
                      </a:r>
                    </a:p>
                  </a:txBody>
                  <a:tcPr anchor="ctr"/>
                </a:tc>
              </a:tr>
              <a:tr h="934747">
                <a:tc>
                  <a:txBody>
                    <a:bodyPr/>
                    <a:lstStyle/>
                    <a:p>
                      <a:pPr algn="l">
                        <a:lnSpc>
                          <a:spcPct val="130000"/>
                        </a:lnSpc>
                      </a:pPr>
                      <a:r>
                        <a:rPr lang="en-US" altLang="zh-CN" sz="2000" dirty="0" smtClean="0"/>
                        <a:t>3</a:t>
                      </a:r>
                      <a:endParaRPr lang="zh-CN" altLang="en-US" sz="2000" dirty="0"/>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smtClean="0">
                          <a:solidFill>
                            <a:schemeClr val="dk1"/>
                          </a:solidFill>
                          <a:latin typeface="+mn-lt"/>
                          <a:ea typeface="+mn-ea"/>
                          <a:cs typeface="+mn-cs"/>
                        </a:rPr>
                        <a:t>在淘宝首页查看钻展图，再查看其中的广告语和展现的商品特色，分析图片的展示方式和广告语的创意点	</a:t>
                      </a:r>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smtClean="0">
                          <a:solidFill>
                            <a:schemeClr val="dk1"/>
                          </a:solidFill>
                          <a:latin typeface="+mn-lt"/>
                          <a:ea typeface="+mn-ea"/>
                          <a:cs typeface="+mn-cs"/>
                        </a:rPr>
                        <a:t>掌握广告视觉体现的方式和方法		</a:t>
                      </a:r>
                    </a:p>
                  </a:txBody>
                  <a:tcPr anchor="ctr"/>
                </a:tc>
              </a:tr>
            </a:tbl>
          </a:graphicData>
        </a:graphic>
      </p:graphicFrame>
    </p:spTree>
    <p:extLst>
      <p:ext uri="{BB962C8B-B14F-4D97-AF65-F5344CB8AC3E}">
        <p14:creationId xmlns:p14="http://schemas.microsoft.com/office/powerpoint/2010/main" val="2320291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2.1.4  </a:t>
            </a:r>
            <a:r>
              <a:rPr lang="zh-CN" altLang="en-US" dirty="0" smtClean="0"/>
              <a:t>任务实训及考核</a:t>
            </a:r>
            <a:endParaRPr lang="zh-CN" altLang="en-US" dirty="0"/>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extLst>
              <p:ext uri="{D42A27DB-BD31-4B8C-83A1-F6EECF244321}">
                <p14:modId xmlns:p14="http://schemas.microsoft.com/office/powerpoint/2010/main" val="643843705"/>
              </p:ext>
            </p:extLst>
          </p:nvPr>
        </p:nvGraphicFramePr>
        <p:xfrm>
          <a:off x="1182117" y="3179695"/>
          <a:ext cx="9942300" cy="2265057"/>
        </p:xfrm>
        <a:graphic>
          <a:graphicData uri="http://schemas.openxmlformats.org/drawingml/2006/table">
            <a:tbl>
              <a:tblPr firstRow="1" bandRow="1">
                <a:tableStyleId>{5C22544A-7EE6-4342-B048-85BDC9FD1C3A}</a:tableStyleId>
              </a:tblPr>
              <a:tblGrid>
                <a:gridCol w="1063372"/>
                <a:gridCol w="4745620"/>
                <a:gridCol w="2326511"/>
                <a:gridCol w="1806797"/>
              </a:tblGrid>
              <a:tr h="698037">
                <a:tc>
                  <a:txBody>
                    <a:bodyPr/>
                    <a:lstStyle/>
                    <a:p>
                      <a:pPr algn="ctr">
                        <a:lnSpc>
                          <a:spcPct val="130000"/>
                        </a:lnSpc>
                      </a:pPr>
                      <a:r>
                        <a:rPr lang="zh-CN" altLang="en-US" sz="2000" b="0" dirty="0" smtClean="0"/>
                        <a:t>序号</a:t>
                      </a:r>
                      <a:endParaRPr lang="zh-CN" altLang="en-US" sz="2000" b="0" dirty="0"/>
                    </a:p>
                  </a:txBody>
                  <a:tcPr anchor="ctr">
                    <a:solidFill>
                      <a:srgbClr val="912D09"/>
                    </a:solidFill>
                  </a:tcPr>
                </a:tc>
                <a:tc>
                  <a:txBody>
                    <a:bodyPr/>
                    <a:lstStyle/>
                    <a:p>
                      <a:pPr algn="ctr">
                        <a:lnSpc>
                          <a:spcPct val="130000"/>
                        </a:lnSpc>
                      </a:pPr>
                      <a:r>
                        <a:rPr lang="zh-CN" altLang="en-US" sz="2000" b="0" dirty="0" smtClean="0"/>
                        <a:t>任务描述</a:t>
                      </a:r>
                      <a:endParaRPr lang="zh-CN" altLang="en-US" sz="2000" b="0" dirty="0"/>
                    </a:p>
                  </a:txBody>
                  <a:tcPr anchor="ctr">
                    <a:solidFill>
                      <a:srgbClr val="912D09"/>
                    </a:solidFill>
                  </a:tcPr>
                </a:tc>
                <a:tc>
                  <a:txBody>
                    <a:bodyPr/>
                    <a:lstStyle/>
                    <a:p>
                      <a:pPr algn="ctr">
                        <a:lnSpc>
                          <a:spcPct val="130000"/>
                        </a:lnSpc>
                      </a:pPr>
                      <a:r>
                        <a:rPr lang="zh-CN" altLang="en-US" sz="2000" b="0" dirty="0" smtClean="0"/>
                        <a:t>分值（</a:t>
                      </a:r>
                      <a:r>
                        <a:rPr lang="en-US" altLang="zh-CN" sz="2000" b="0" dirty="0" smtClean="0"/>
                        <a:t>100</a:t>
                      </a:r>
                      <a:r>
                        <a:rPr lang="zh-CN" altLang="en-US" sz="2000" b="0" dirty="0" smtClean="0"/>
                        <a:t>分）</a:t>
                      </a:r>
                      <a:endParaRPr lang="zh-CN" altLang="en-US" sz="2000" b="0" dirty="0"/>
                    </a:p>
                  </a:txBody>
                  <a:tcPr anchor="ctr">
                    <a:solidFill>
                      <a:srgbClr val="912D09"/>
                    </a:solidFill>
                  </a:tcPr>
                </a:tc>
                <a:tc>
                  <a:txBody>
                    <a:bodyPr/>
                    <a:lstStyle/>
                    <a:p>
                      <a:pPr algn="ctr">
                        <a:lnSpc>
                          <a:spcPct val="130000"/>
                        </a:lnSpc>
                      </a:pPr>
                      <a:r>
                        <a:rPr lang="zh-CN" altLang="en-US" sz="2000" b="0" dirty="0" smtClean="0"/>
                        <a:t>说明</a:t>
                      </a:r>
                      <a:endParaRPr lang="zh-CN" altLang="en-US" sz="2000" b="0" dirty="0"/>
                    </a:p>
                  </a:txBody>
                  <a:tcPr anchor="ctr">
                    <a:solidFill>
                      <a:srgbClr val="912D09"/>
                    </a:solidFill>
                  </a:tcPr>
                </a:tc>
              </a:tr>
              <a:tr h="591660">
                <a:tc>
                  <a:txBody>
                    <a:bodyPr/>
                    <a:lstStyle/>
                    <a:p>
                      <a:pPr algn="l">
                        <a:lnSpc>
                          <a:spcPct val="130000"/>
                        </a:lnSpc>
                      </a:pPr>
                      <a:r>
                        <a:rPr lang="en-US" altLang="zh-CN" sz="2000" dirty="0" smtClean="0">
                          <a:latin typeface="+mj-lt"/>
                        </a:rPr>
                        <a:t>1</a:t>
                      </a:r>
                      <a:endParaRPr lang="zh-CN" altLang="en-US" sz="2000" dirty="0">
                        <a:latin typeface="+mj-lt"/>
                      </a:endParaRPr>
                    </a:p>
                  </a:txBody>
                  <a:tcPr anchor="ctr">
                    <a:solidFill>
                      <a:schemeClr val="accent2">
                        <a:lumMod val="20000"/>
                        <a:lumOff val="80000"/>
                      </a:schemeClr>
                    </a:solidFill>
                  </a:tcPr>
                </a:tc>
                <a:tc>
                  <a:txBody>
                    <a:bodyPr/>
                    <a:lstStyle/>
                    <a:p>
                      <a:r>
                        <a:rPr lang="zh-CN" altLang="en-US" sz="2000" b="0" i="0" u="none" strike="noStrike" kern="1200" baseline="0" dirty="0" smtClean="0">
                          <a:solidFill>
                            <a:schemeClr val="dk1"/>
                          </a:solidFill>
                          <a:latin typeface="+mn-lt"/>
                          <a:ea typeface="+mn-ea"/>
                          <a:cs typeface="+mn-cs"/>
                        </a:rPr>
                        <a:t>简述店铺视觉体现的方式和方法	</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r h="384304">
                <a:tc>
                  <a:txBody>
                    <a:bodyPr/>
                    <a:lstStyle/>
                    <a:p>
                      <a:pPr algn="l">
                        <a:lnSpc>
                          <a:spcPct val="130000"/>
                        </a:lnSpc>
                      </a:pPr>
                      <a:r>
                        <a:rPr lang="en-US" altLang="zh-CN" sz="2000" dirty="0" smtClean="0">
                          <a:latin typeface="+mj-lt"/>
                        </a:rPr>
                        <a:t>2</a:t>
                      </a:r>
                      <a:endParaRPr lang="zh-CN" altLang="en-US" sz="2000" dirty="0">
                        <a:latin typeface="+mj-lt"/>
                      </a:endParaRPr>
                    </a:p>
                  </a:txBody>
                  <a:tcPr anchor="ctr">
                    <a:solidFill>
                      <a:srgbClr val="FEECE6"/>
                    </a:solidFill>
                  </a:tcPr>
                </a:tc>
                <a:tc>
                  <a:txBody>
                    <a:bodyPr/>
                    <a:lstStyle/>
                    <a:p>
                      <a:r>
                        <a:rPr lang="zh-CN" altLang="en-US" sz="2000" b="0" i="0" u="none" strike="noStrike" kern="1200" baseline="0" dirty="0" smtClean="0">
                          <a:solidFill>
                            <a:schemeClr val="dk1"/>
                          </a:solidFill>
                          <a:latin typeface="+mn-lt"/>
                          <a:ea typeface="+mn-ea"/>
                          <a:cs typeface="+mn-cs"/>
                        </a:rPr>
                        <a:t>简述广告视觉体现的方法	</a:t>
                      </a:r>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r>
              <a:tr h="384304">
                <a:tc>
                  <a:txBody>
                    <a:bodyPr/>
                    <a:lstStyle/>
                    <a:p>
                      <a:pPr algn="l">
                        <a:lnSpc>
                          <a:spcPct val="130000"/>
                        </a:lnSpc>
                      </a:pPr>
                      <a:r>
                        <a:rPr lang="en-US" altLang="zh-CN" sz="2000" dirty="0" smtClean="0">
                          <a:latin typeface="+mj-lt"/>
                        </a:rPr>
                        <a:t>3</a:t>
                      </a:r>
                      <a:endParaRPr lang="zh-CN" altLang="en-US" sz="2000" dirty="0">
                        <a:latin typeface="+mj-lt"/>
                      </a:endParaRPr>
                    </a:p>
                  </a:txBody>
                  <a:tcPr anchor="ctr">
                    <a:solidFill>
                      <a:schemeClr val="accent2">
                        <a:lumMod val="20000"/>
                        <a:lumOff val="80000"/>
                      </a:schemeClr>
                    </a:solidFill>
                  </a:tcPr>
                </a:tc>
                <a:tc>
                  <a:txBody>
                    <a:bodyPr/>
                    <a:lstStyle/>
                    <a:p>
                      <a:r>
                        <a:rPr lang="zh-CN" altLang="en-US" sz="2000" b="0" i="0" u="none" strike="noStrike" kern="1200" baseline="0" dirty="0" smtClean="0">
                          <a:solidFill>
                            <a:schemeClr val="dk1"/>
                          </a:solidFill>
                          <a:latin typeface="+mn-lt"/>
                          <a:ea typeface="+mn-ea"/>
                          <a:cs typeface="+mn-cs"/>
                        </a:rPr>
                        <a:t>简述商品视觉体现的方式 	</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369601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xmlns="" id="{19F3AA45-06B0-4652-BCE8-5E0076A15ED9}"/>
              </a:ext>
            </a:extLst>
          </p:cNvPr>
          <p:cNvSpPr txBox="1"/>
          <p:nvPr/>
        </p:nvSpPr>
        <p:spPr>
          <a:xfrm>
            <a:off x="5698659" y="2519558"/>
            <a:ext cx="5866754"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smtClean="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xmlns="" id="{24E58954-E77E-4840-B190-515D356F60C1}"/>
              </a:ext>
            </a:extLst>
          </p:cNvPr>
          <p:cNvSpPr txBox="1">
            <a:spLocks noChangeArrowheads="1"/>
          </p:cNvSpPr>
          <p:nvPr/>
        </p:nvSpPr>
        <p:spPr bwMode="auto">
          <a:xfrm>
            <a:off x="5776971" y="3620998"/>
            <a:ext cx="5710129" cy="430865"/>
          </a:xfrm>
          <a:prstGeom prst="rect">
            <a:avLst/>
          </a:prstGeom>
          <a:noFill/>
          <a:ln w="9525">
            <a:noFill/>
            <a:miter lim="800000"/>
            <a:headEnd/>
            <a:tailEnd/>
          </a:ln>
          <a:extLst/>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p>
        </p:txBody>
      </p:sp>
      <p:sp>
        <p:nvSpPr>
          <p:cNvPr id="10" name="矩形 9">
            <a:extLst>
              <a:ext uri="{FF2B5EF4-FFF2-40B4-BE49-F238E27FC236}">
                <a16:creationId xmlns:a16="http://schemas.microsoft.com/office/drawing/2014/main" xmlns=""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xmlns=""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grpSp>
        <p:nvGrpSpPr>
          <p:cNvPr id="2" name="组合 1"/>
          <p:cNvGrpSpPr/>
          <p:nvPr/>
        </p:nvGrpSpPr>
        <p:grpSpPr>
          <a:xfrm>
            <a:off x="5903270" y="4289682"/>
            <a:ext cx="4635189" cy="520484"/>
            <a:chOff x="5903270" y="4289682"/>
            <a:chExt cx="4635189" cy="520484"/>
          </a:xfrm>
        </p:grpSpPr>
        <p:sp>
          <p:nvSpPr>
            <p:cNvPr id="7" name="TextBox 4">
              <a:extLst>
                <a:ext uri="{FF2B5EF4-FFF2-40B4-BE49-F238E27FC236}">
                  <a16:creationId xmlns:a16="http://schemas.microsoft.com/office/drawing/2014/main" xmlns="" id="{5BFEA857-588B-43DA-A19C-D12447C6DB12}"/>
                </a:ext>
              </a:extLst>
            </p:cNvPr>
            <p:cNvSpPr txBox="1"/>
            <p:nvPr/>
          </p:nvSpPr>
          <p:spPr>
            <a:xfrm>
              <a:off x="5903270" y="4289682"/>
              <a:ext cx="4635189" cy="520484"/>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endParaRPr lang="id-ID" altLang="zh-CN" sz="13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208" y="4379388"/>
              <a:ext cx="1638608" cy="341072"/>
            </a:xfrm>
            <a:prstGeom prst="rect">
              <a:avLst/>
            </a:prstGeom>
          </p:spPr>
        </p:pic>
      </p:grpSp>
    </p:spTree>
    <p:extLst>
      <p:ext uri="{BB962C8B-B14F-4D97-AF65-F5344CB8AC3E}">
        <p14:creationId xmlns:p14="http://schemas.microsoft.com/office/powerpoint/2010/main" val="214688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charset="-122"/>
                <a:ea typeface="微软雅黑" panose="020B0503020204020204" charset="-122"/>
                <a:sym typeface="微软雅黑" panose="020B050302020402020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charset="-122"/>
                <a:ea typeface="微软雅黑" panose="020B0503020204020204" charset="-122"/>
                <a:sym typeface="微软雅黑" panose="020B0503020204020204" charset="-122"/>
              </a:rPr>
              <a:t>目 录 </a:t>
            </a: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视觉营销设计体现</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smtClean="0">
                <a:solidFill>
                  <a:schemeClr val="accent1"/>
                </a:solidFill>
                <a:cs typeface="Times New Roman" panose="02020603050405020304" pitchFamily="18" charset="0"/>
              </a:rPr>
              <a:t>2.1</a:t>
            </a:r>
            <a:endParaRPr lang="zh-CN" altLang="en-US" dirty="0">
              <a:solidFill>
                <a:schemeClr val="accent1"/>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3009900"/>
            <a:ext cx="3884076" cy="43180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定义店铺的视觉风格</a:t>
            </a:r>
            <a:endParaRPr lang="zh-CN" altLang="en-US" dirty="0">
              <a:solidFill>
                <a:schemeClr val="bg1"/>
              </a:solidFill>
              <a:ea typeface="微软雅黑" panose="020B0503020204020204" pitchFamily="34" charset="-122"/>
            </a:endParaRPr>
          </a:p>
        </p:txBody>
      </p:sp>
      <p:sp>
        <p:nvSpPr>
          <p:cNvPr id="10" name="MH_Entry_3">
            <a:hlinkClick r:id="rId11" action="ppaction://hlinksldjump"/>
          </p:cNvPr>
          <p:cNvSpPr txBox="1"/>
          <p:nvPr>
            <p:custDataLst>
              <p:tags r:id="rId4"/>
            </p:custDataLst>
          </p:nvPr>
        </p:nvSpPr>
        <p:spPr>
          <a:xfrm>
            <a:off x="1090246" y="386316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广告的视觉传达</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5"/>
            </p:custDataLst>
          </p:nvPr>
        </p:nvSpPr>
        <p:spPr>
          <a:xfrm>
            <a:off x="1090246" y="4831890"/>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商品的视觉营销</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6"/>
            </p:custDataLst>
          </p:nvPr>
        </p:nvSpPr>
        <p:spPr>
          <a:xfrm>
            <a:off x="4973994" y="290046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smtClean="0">
                <a:solidFill>
                  <a:schemeClr val="tx1">
                    <a:lumMod val="50000"/>
                    <a:lumOff val="50000"/>
                  </a:schemeClr>
                </a:solidFill>
                <a:cs typeface="Times New Roman" panose="02020603050405020304" pitchFamily="18" charset="0"/>
              </a:rPr>
              <a:t>2.2</a:t>
            </a:r>
            <a:endParaRPr lang="zh-CN" altLang="en-US" dirty="0">
              <a:solidFill>
                <a:schemeClr val="tx1">
                  <a:lumMod val="50000"/>
                  <a:lumOff val="50000"/>
                </a:schemeClr>
              </a:solidFill>
              <a:cs typeface="Times New Roman" panose="02020603050405020304" pitchFamily="18" charset="0"/>
            </a:endParaRPr>
          </a:p>
        </p:txBody>
      </p:sp>
      <p:sp>
        <p:nvSpPr>
          <p:cNvPr id="15" name="MH_Number_1">
            <a:hlinkClick r:id="" action="ppaction://noaction"/>
          </p:cNvPr>
          <p:cNvSpPr/>
          <p:nvPr>
            <p:custDataLst>
              <p:tags r:id="rId7"/>
            </p:custDataLst>
          </p:nvPr>
        </p:nvSpPr>
        <p:spPr>
          <a:xfrm>
            <a:off x="4973994" y="3791161"/>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2.3</a:t>
            </a:r>
            <a:endParaRPr lang="zh-CN" altLang="en-US" dirty="0">
              <a:solidFill>
                <a:schemeClr val="tx1">
                  <a:lumMod val="50000"/>
                  <a:lumOff val="50000"/>
                </a:schemeClr>
              </a:solidFill>
              <a:cs typeface="Times New Roman" panose="02020603050405020304" pitchFamily="18" charset="0"/>
            </a:endParaRPr>
          </a:p>
        </p:txBody>
      </p:sp>
      <p:sp>
        <p:nvSpPr>
          <p:cNvPr id="16" name="MH_Number_1">
            <a:hlinkClick r:id="" action="ppaction://noaction"/>
          </p:cNvPr>
          <p:cNvSpPr/>
          <p:nvPr>
            <p:custDataLst>
              <p:tags r:id="rId8"/>
            </p:custDataLst>
          </p:nvPr>
        </p:nvSpPr>
        <p:spPr>
          <a:xfrm>
            <a:off x="4973994" y="476441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2.4</a:t>
            </a:r>
            <a:endParaRPr lang="zh-CN" altLang="en-US" dirty="0">
              <a:solidFill>
                <a:schemeClr val="tx1">
                  <a:lumMod val="50000"/>
                  <a:lumOff val="50000"/>
                </a:schemeClr>
              </a:solidFill>
              <a:cs typeface="Times New Roman" panose="02020603050405020304" pitchFamily="18" charset="0"/>
            </a:endParaRPr>
          </a:p>
        </p:txBody>
      </p:sp>
      <p:pic>
        <p:nvPicPr>
          <p:cNvPr id="17" name="图片 16">
            <a:extLst>
              <a:ext uri="{FF2B5EF4-FFF2-40B4-BE49-F238E27FC236}">
                <a16:creationId xmlns:a16="http://schemas.microsoft.com/office/drawing/2014/main" xmlns="" id="{01D74D2C-CD83-4058-8615-28E5C38F1A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2019" y="1918909"/>
            <a:ext cx="4677706" cy="4677954"/>
          </a:xfrm>
          <a:prstGeom prst="rect">
            <a:avLst/>
          </a:prstGeom>
        </p:spPr>
      </p:pic>
    </p:spTree>
    <p:extLst>
      <p:ext uri="{BB962C8B-B14F-4D97-AF65-F5344CB8AC3E}">
        <p14:creationId xmlns:p14="http://schemas.microsoft.com/office/powerpoint/2010/main" val="167855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重点、难点</a:t>
            </a:r>
            <a:endParaRPr lang="zh-CN" altLang="en-US" dirty="0"/>
          </a:p>
        </p:txBody>
      </p:sp>
      <p:sp>
        <p:nvSpPr>
          <p:cNvPr id="5" name="矩形 4"/>
          <p:cNvSpPr/>
          <p:nvPr/>
        </p:nvSpPr>
        <p:spPr>
          <a:xfrm>
            <a:off x="1777578" y="2219866"/>
            <a:ext cx="7721264" cy="2554545"/>
          </a:xfrm>
          <a:prstGeom prst="rect">
            <a:avLst/>
          </a:prstGeom>
          <a:ln>
            <a:solidFill>
              <a:schemeClr val="accent1"/>
            </a:solidFill>
          </a:ln>
        </p:spPr>
        <p:txBody>
          <a:bodyPr wrap="square">
            <a:spAutoFit/>
          </a:bodyPr>
          <a:lstStyle/>
          <a:p>
            <a:r>
              <a:rPr lang="zh-CN" altLang="zh-CN" dirty="0"/>
              <a:t>教学</a:t>
            </a:r>
            <a:r>
              <a:rPr lang="zh-CN" altLang="zh-CN" dirty="0" smtClean="0"/>
              <a:t>重点</a:t>
            </a:r>
            <a:endParaRPr lang="en-US" altLang="zh-CN" dirty="0" smtClean="0"/>
          </a:p>
          <a:p>
            <a:endParaRPr lang="en-US" altLang="zh-CN" dirty="0" smtClean="0"/>
          </a:p>
          <a:p>
            <a:pPr marL="952393" lvl="1" indent="-342900">
              <a:buFont typeface="Wingdings" panose="05000000000000000000" pitchFamily="2" charset="2"/>
              <a:buChar char="Ø"/>
            </a:pPr>
            <a:r>
              <a:rPr lang="zh-CN" altLang="zh-CN" sz="2000" dirty="0"/>
              <a:t>掌握视觉营销的各种体现方法</a:t>
            </a:r>
          </a:p>
          <a:p>
            <a:pPr lvl="1"/>
            <a:endParaRPr lang="zh-CN" altLang="en-US" sz="2000" dirty="0"/>
          </a:p>
          <a:p>
            <a:r>
              <a:rPr lang="zh-CN" altLang="zh-CN" dirty="0"/>
              <a:t>教学</a:t>
            </a:r>
            <a:r>
              <a:rPr lang="zh-CN" altLang="zh-CN" dirty="0" smtClean="0"/>
              <a:t>难点</a:t>
            </a:r>
            <a:endParaRPr lang="en-US" altLang="zh-CN" dirty="0" smtClean="0"/>
          </a:p>
          <a:p>
            <a:endParaRPr lang="en-US" altLang="zh-CN" dirty="0" smtClean="0"/>
          </a:p>
          <a:p>
            <a:pPr marL="952393" lvl="1" indent="-342900">
              <a:buFont typeface="Wingdings" panose="05000000000000000000" pitchFamily="2" charset="2"/>
              <a:buChar char="Ø"/>
            </a:pPr>
            <a:r>
              <a:rPr lang="zh-CN" altLang="zh-CN" sz="2000" dirty="0"/>
              <a:t>怎样在设计中体现视觉营销</a:t>
            </a:r>
            <a:endParaRPr lang="zh-CN" altLang="en-US" dirty="0"/>
          </a:p>
        </p:txBody>
      </p:sp>
    </p:spTree>
    <p:extLst>
      <p:ext uri="{BB962C8B-B14F-4D97-AF65-F5344CB8AC3E}">
        <p14:creationId xmlns:p14="http://schemas.microsoft.com/office/powerpoint/2010/main" val="42170297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291"/>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29" name="组合 28"/>
          <p:cNvGrpSpPr/>
          <p:nvPr/>
        </p:nvGrpSpPr>
        <p:grpSpPr>
          <a:xfrm>
            <a:off x="8860276"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4438603"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1057009" y="1787065"/>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6970765" y="1602928"/>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2781334" y="1732883"/>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内容占位符 2"/>
          <p:cNvSpPr txBox="1">
            <a:spLocks/>
          </p:cNvSpPr>
          <p:nvPr/>
        </p:nvSpPr>
        <p:spPr>
          <a:xfrm>
            <a:off x="838091" y="3395172"/>
            <a:ext cx="10539823" cy="2180127"/>
          </a:xfrm>
          <a:prstGeom prst="rect">
            <a:avLst/>
          </a:prstGeom>
        </p:spPr>
        <p:txBody>
          <a:bodyPr/>
          <a:lst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店铺、促销广告、商品图片都是体现视觉营销的重点</a:t>
            </a:r>
            <a:r>
              <a:rPr lang="zh-CN" altLang="en-US" dirty="0" smtClean="0"/>
              <a:t>，本小节将</a:t>
            </a:r>
            <a:r>
              <a:rPr lang="zh-CN" altLang="en-US" dirty="0"/>
              <a:t>分别对店铺视觉体现、广告视觉体现和商品视觉体现等知识进行介绍，帮助营销人员熟悉视觉营销设计中不同体现部分的表现与设计重点。</a:t>
            </a: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107029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2.1.1  </a:t>
            </a:r>
            <a:r>
              <a:rPr lang="zh-CN" altLang="en-US" dirty="0" smtClean="0"/>
              <a:t>店铺</a:t>
            </a:r>
            <a:r>
              <a:rPr lang="zh-CN" altLang="en-US" dirty="0"/>
              <a:t>视觉体现</a:t>
            </a:r>
          </a:p>
        </p:txBody>
      </p:sp>
      <p:sp>
        <p:nvSpPr>
          <p:cNvPr id="3" name="内容占位符 2"/>
          <p:cNvSpPr>
            <a:spLocks noGrp="1"/>
          </p:cNvSpPr>
          <p:nvPr>
            <p:ph idx="1"/>
          </p:nvPr>
        </p:nvSpPr>
        <p:spPr>
          <a:xfrm>
            <a:off x="838091" y="2438400"/>
            <a:ext cx="10378549" cy="2874380"/>
          </a:xfrm>
        </p:spPr>
        <p:txBody>
          <a:bodyPr>
            <a:normAutofit/>
          </a:bodyPr>
          <a:lstStyle/>
          <a:p>
            <a:r>
              <a:rPr lang="zh-CN" altLang="en-US" dirty="0"/>
              <a:t>店铺视觉体现主要通过首页、活动页和详情页体现</a:t>
            </a:r>
            <a:r>
              <a:rPr lang="zh-CN" altLang="en-US" dirty="0" smtClean="0"/>
              <a:t>。</a:t>
            </a:r>
            <a:endParaRPr lang="en-US" altLang="zh-CN" dirty="0" smtClean="0"/>
          </a:p>
          <a:p>
            <a:endParaRPr lang="en-US" altLang="zh-CN" dirty="0" smtClean="0"/>
          </a:p>
          <a:p>
            <a:pPr marL="1028580" lvl="1" indent="-342900">
              <a:buFont typeface="Times New Roman" panose="02020603050405020304" pitchFamily="18" charset="0"/>
              <a:buChar char="♥"/>
            </a:pPr>
            <a:r>
              <a:rPr lang="zh-CN" altLang="en-US" sz="2000" dirty="0" smtClean="0"/>
              <a:t>首页</a:t>
            </a:r>
            <a:r>
              <a:rPr lang="zh-CN" altLang="en-US" sz="2000" dirty="0"/>
              <a:t>是店铺的基础，通过首页的体现可展现店铺的整个视觉效果</a:t>
            </a:r>
            <a:r>
              <a:rPr lang="zh-CN" altLang="en-US" sz="2000" dirty="0" smtClean="0"/>
              <a:t>；</a:t>
            </a:r>
            <a:endParaRPr lang="en-US" altLang="zh-CN" sz="2000" dirty="0" smtClean="0"/>
          </a:p>
          <a:p>
            <a:pPr marL="1028580" lvl="1" indent="-342900">
              <a:buFont typeface="Times New Roman" panose="02020603050405020304" pitchFamily="18" charset="0"/>
              <a:buChar char="♥"/>
            </a:pPr>
            <a:r>
              <a:rPr lang="zh-CN" altLang="en-US" sz="2000" dirty="0" smtClean="0"/>
              <a:t>活动</a:t>
            </a:r>
            <a:r>
              <a:rPr lang="zh-CN" altLang="en-US" sz="2000" dirty="0"/>
              <a:t>页是促销活动页，通过它能展现活动信息</a:t>
            </a:r>
            <a:r>
              <a:rPr lang="zh-CN" altLang="en-US" sz="2000" dirty="0" smtClean="0"/>
              <a:t>；</a:t>
            </a:r>
            <a:endParaRPr lang="en-US" altLang="zh-CN" sz="2000" dirty="0" smtClean="0"/>
          </a:p>
          <a:p>
            <a:pPr marL="1028580" lvl="1" indent="-342900">
              <a:buFont typeface="Times New Roman" panose="02020603050405020304" pitchFamily="18" charset="0"/>
              <a:buChar char="♥"/>
            </a:pPr>
            <a:r>
              <a:rPr lang="zh-CN" altLang="en-US" sz="2000" dirty="0" smtClean="0"/>
              <a:t>详情</a:t>
            </a:r>
            <a:r>
              <a:rPr lang="zh-CN" altLang="en-US" sz="2000" dirty="0"/>
              <a:t>页则是信息的重点表现方面，可将流量转换为</a:t>
            </a:r>
            <a:r>
              <a:rPr lang="zh-CN" altLang="en-US" sz="2000" dirty="0" smtClean="0"/>
              <a:t>成交量。</a:t>
            </a:r>
            <a:endParaRPr lang="zh-CN" altLang="en-US" sz="2000" dirty="0"/>
          </a:p>
        </p:txBody>
      </p:sp>
      <p:sp>
        <p:nvSpPr>
          <p:cNvPr id="5" name="矩形 4"/>
          <p:cNvSpPr/>
          <p:nvPr/>
        </p:nvSpPr>
        <p:spPr>
          <a:xfrm>
            <a:off x="0"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6653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2.1.1  </a:t>
            </a:r>
            <a:r>
              <a:rPr lang="zh-CN" altLang="en-US" dirty="0" smtClean="0"/>
              <a:t>店铺</a:t>
            </a:r>
            <a:r>
              <a:rPr lang="zh-CN" altLang="en-US" dirty="0"/>
              <a:t>视觉体现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1315241"/>
            <a:ext cx="4910799" cy="4209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839" y="1315241"/>
            <a:ext cx="5623822" cy="420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22288" y="5686425"/>
            <a:ext cx="4910799" cy="40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首页体现 </a:t>
            </a:r>
          </a:p>
        </p:txBody>
      </p:sp>
      <p:sp>
        <p:nvSpPr>
          <p:cNvPr id="10" name="矩形 9"/>
          <p:cNvSpPr/>
          <p:nvPr/>
        </p:nvSpPr>
        <p:spPr>
          <a:xfrm>
            <a:off x="5557839" y="5686425"/>
            <a:ext cx="3405186" cy="40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活动页体现 </a:t>
            </a:r>
          </a:p>
        </p:txBody>
      </p:sp>
      <p:sp>
        <p:nvSpPr>
          <p:cNvPr id="11" name="矩形 10"/>
          <p:cNvSpPr/>
          <p:nvPr/>
        </p:nvSpPr>
        <p:spPr>
          <a:xfrm>
            <a:off x="9110664" y="5686425"/>
            <a:ext cx="2070997" cy="40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详情页体现</a:t>
            </a:r>
          </a:p>
        </p:txBody>
      </p:sp>
    </p:spTree>
    <p:extLst>
      <p:ext uri="{BB962C8B-B14F-4D97-AF65-F5344CB8AC3E}">
        <p14:creationId xmlns:p14="http://schemas.microsoft.com/office/powerpoint/2010/main" val="412133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2.1.2  </a:t>
            </a:r>
            <a:r>
              <a:rPr lang="zh-CN" altLang="en-US" dirty="0" smtClean="0"/>
              <a:t>广告</a:t>
            </a:r>
            <a:r>
              <a:rPr lang="zh-CN" altLang="en-US" dirty="0"/>
              <a:t>视觉体现</a:t>
            </a:r>
          </a:p>
        </p:txBody>
      </p:sp>
      <p:sp>
        <p:nvSpPr>
          <p:cNvPr id="8" name="内容占位符 2"/>
          <p:cNvSpPr>
            <a:spLocks noGrp="1"/>
          </p:cNvSpPr>
          <p:nvPr>
            <p:ph idx="1"/>
          </p:nvPr>
        </p:nvSpPr>
        <p:spPr>
          <a:xfrm>
            <a:off x="266701" y="2017393"/>
            <a:ext cx="3790949" cy="4697731"/>
          </a:xfrm>
        </p:spPr>
        <p:txBody>
          <a:bodyPr>
            <a:normAutofit lnSpcReduction="10000"/>
          </a:bodyPr>
          <a:lstStyle/>
          <a:p>
            <a:r>
              <a:rPr lang="zh-CN" altLang="en-US" dirty="0"/>
              <a:t>广告的目的是传达信息，引导购买。其视觉体现主要表现在视觉效果的美观度和不同的营销方式上</a:t>
            </a:r>
            <a:r>
              <a:rPr lang="zh-CN" altLang="en-US" dirty="0" smtClean="0"/>
              <a:t>。</a:t>
            </a:r>
            <a:endParaRPr lang="en-US" altLang="zh-CN" dirty="0" smtClean="0"/>
          </a:p>
          <a:p>
            <a:r>
              <a:rPr lang="zh-CN" altLang="en-US" b="1" dirty="0">
                <a:solidFill>
                  <a:schemeClr val="accent2"/>
                </a:solidFill>
              </a:rPr>
              <a:t>海报：</a:t>
            </a:r>
            <a:r>
              <a:rPr lang="zh-CN" altLang="en-US" dirty="0"/>
              <a:t>海报一般位于首页中的第一屏，主要用于展示商品信息、店铺信息</a:t>
            </a:r>
            <a:r>
              <a:rPr lang="zh-CN" altLang="en-US" dirty="0" smtClean="0"/>
              <a:t>和推广</a:t>
            </a:r>
            <a:r>
              <a:rPr lang="zh-CN" altLang="en-US" dirty="0"/>
              <a:t>内容，该版块不但是广告的重要位置，还是营销的重点，通过图像的</a:t>
            </a:r>
            <a:r>
              <a:rPr lang="zh-CN" altLang="en-US" dirty="0" smtClean="0"/>
              <a:t>设计</a:t>
            </a:r>
            <a:r>
              <a:rPr lang="zh-CN" altLang="en-US" dirty="0"/>
              <a:t>和广告文案的体现，传达商品</a:t>
            </a:r>
            <a:r>
              <a:rPr lang="zh-CN" altLang="en-US" dirty="0" smtClean="0"/>
              <a:t>信息。</a:t>
            </a:r>
            <a:endParaRPr lang="zh-CN" altLang="en-US" dirty="0"/>
          </a:p>
        </p:txBody>
      </p:sp>
      <p:sp>
        <p:nvSpPr>
          <p:cNvPr id="9" name="矩形 8"/>
          <p:cNvSpPr/>
          <p:nvPr/>
        </p:nvSpPr>
        <p:spPr>
          <a:xfrm>
            <a:off x="4381198" y="5753100"/>
            <a:ext cx="7809215"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198" y="2168383"/>
            <a:ext cx="7695709" cy="302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55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2.1.2  </a:t>
            </a:r>
            <a:r>
              <a:rPr lang="zh-CN" altLang="en-US" dirty="0" smtClean="0"/>
              <a:t>广告</a:t>
            </a:r>
            <a:r>
              <a:rPr lang="zh-CN" altLang="en-US" dirty="0"/>
              <a:t>视觉体现</a:t>
            </a:r>
          </a:p>
        </p:txBody>
      </p:sp>
      <p:sp>
        <p:nvSpPr>
          <p:cNvPr id="8" name="内容占位符 2"/>
          <p:cNvSpPr>
            <a:spLocks noGrp="1"/>
          </p:cNvSpPr>
          <p:nvPr>
            <p:ph idx="1"/>
          </p:nvPr>
        </p:nvSpPr>
        <p:spPr>
          <a:xfrm>
            <a:off x="542926" y="2014538"/>
            <a:ext cx="3181349" cy="4697731"/>
          </a:xfrm>
        </p:spPr>
        <p:txBody>
          <a:bodyPr>
            <a:normAutofit/>
          </a:bodyPr>
          <a:lstStyle/>
          <a:p>
            <a:r>
              <a:rPr lang="zh-CN" altLang="en-US" b="1" dirty="0">
                <a:solidFill>
                  <a:schemeClr val="accent2"/>
                </a:solidFill>
              </a:rPr>
              <a:t>焦点图：</a:t>
            </a:r>
            <a:r>
              <a:rPr lang="zh-CN" altLang="en-US" dirty="0"/>
              <a:t>焦点图一般是详情页的第一个版块，在该版块中可置入店铺和</a:t>
            </a:r>
            <a:r>
              <a:rPr lang="zh-CN" altLang="en-US" dirty="0" smtClean="0"/>
              <a:t>商品广告</a:t>
            </a:r>
            <a:r>
              <a:rPr lang="zh-CN" altLang="en-US" dirty="0"/>
              <a:t>，以进行店铺品牌形象的宣传和商品的促销，该版块是详情页广告</a:t>
            </a:r>
            <a:r>
              <a:rPr lang="zh-CN" altLang="en-US" dirty="0" smtClean="0"/>
              <a:t>视觉体现</a:t>
            </a:r>
            <a:r>
              <a:rPr lang="zh-CN" altLang="en-US" dirty="0"/>
              <a:t>中的重点版块，也是营销的</a:t>
            </a:r>
            <a:r>
              <a:rPr lang="zh-CN" altLang="en-US" dirty="0" smtClean="0"/>
              <a:t>重点。</a:t>
            </a:r>
            <a:endParaRPr lang="zh-CN" altLang="en-US" dirty="0"/>
          </a:p>
        </p:txBody>
      </p:sp>
      <p:sp>
        <p:nvSpPr>
          <p:cNvPr id="9" name="矩形 8"/>
          <p:cNvSpPr/>
          <p:nvPr/>
        </p:nvSpPr>
        <p:spPr>
          <a:xfrm>
            <a:off x="4015514" y="5753100"/>
            <a:ext cx="8174899"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514" y="2014538"/>
            <a:ext cx="8079649" cy="327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81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2.1.2  </a:t>
            </a:r>
            <a:r>
              <a:rPr lang="zh-CN" altLang="en-US" dirty="0" smtClean="0"/>
              <a:t>广告</a:t>
            </a:r>
            <a:r>
              <a:rPr lang="zh-CN" altLang="en-US" dirty="0"/>
              <a:t>视觉体现</a:t>
            </a:r>
          </a:p>
        </p:txBody>
      </p:sp>
      <p:sp>
        <p:nvSpPr>
          <p:cNvPr id="8" name="内容占位符 2"/>
          <p:cNvSpPr>
            <a:spLocks noGrp="1"/>
          </p:cNvSpPr>
          <p:nvPr>
            <p:ph idx="1"/>
          </p:nvPr>
        </p:nvSpPr>
        <p:spPr>
          <a:xfrm>
            <a:off x="542926" y="2014538"/>
            <a:ext cx="3181349" cy="4697731"/>
          </a:xfrm>
        </p:spPr>
        <p:txBody>
          <a:bodyPr>
            <a:normAutofit/>
          </a:bodyPr>
          <a:lstStyle/>
          <a:p>
            <a:r>
              <a:rPr lang="zh-CN" altLang="en-US" b="1" dirty="0" smtClean="0">
                <a:solidFill>
                  <a:schemeClr val="accent2"/>
                </a:solidFill>
              </a:rPr>
              <a:t>智</a:t>
            </a:r>
            <a:r>
              <a:rPr lang="zh-CN" altLang="en-US" b="1" dirty="0">
                <a:solidFill>
                  <a:schemeClr val="accent2"/>
                </a:solidFill>
              </a:rPr>
              <a:t>钻图和直通车推广图：</a:t>
            </a:r>
            <a:r>
              <a:rPr lang="zh-CN" altLang="en-US" dirty="0"/>
              <a:t>智钻和直通车是淘宝中最常用的广告推广方式，</a:t>
            </a:r>
            <a:r>
              <a:rPr lang="zh-CN" altLang="en-US" dirty="0" smtClean="0"/>
              <a:t>在制作</a:t>
            </a:r>
            <a:r>
              <a:rPr lang="zh-CN" altLang="en-US" dirty="0"/>
              <a:t>推广广告的过程中，可根据版块的大小制作对应大小的广告推广图，</a:t>
            </a:r>
            <a:r>
              <a:rPr lang="zh-CN" altLang="en-US" dirty="0" smtClean="0"/>
              <a:t>在展现</a:t>
            </a:r>
            <a:r>
              <a:rPr lang="zh-CN" altLang="en-US" dirty="0"/>
              <a:t>广告内容时，要与营销信息联系起来，使展现的效果凸显营销的</a:t>
            </a:r>
            <a:r>
              <a:rPr lang="zh-CN" altLang="en-US" dirty="0" smtClean="0"/>
              <a:t>内容。</a:t>
            </a:r>
            <a:endParaRPr lang="zh-CN" altLang="en-US" dirty="0"/>
          </a:p>
        </p:txBody>
      </p:sp>
      <p:sp>
        <p:nvSpPr>
          <p:cNvPr id="9" name="矩形 8"/>
          <p:cNvSpPr/>
          <p:nvPr/>
        </p:nvSpPr>
        <p:spPr>
          <a:xfrm>
            <a:off x="4015514" y="1819275"/>
            <a:ext cx="8174899" cy="5040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764" y="1881335"/>
            <a:ext cx="4966561" cy="2619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6" y="4547319"/>
            <a:ext cx="3589338" cy="2236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矩形 2"/>
          <p:cNvSpPr/>
          <p:nvPr/>
        </p:nvSpPr>
        <p:spPr>
          <a:xfrm>
            <a:off x="4110764" y="6305550"/>
            <a:ext cx="4233136" cy="47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229724" y="2076450"/>
            <a:ext cx="2884489" cy="230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39981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TotalTime>
  <Words>1011</Words>
  <Application>Microsoft Office PowerPoint</Application>
  <PresentationFormat>自定义</PresentationFormat>
  <Paragraphs>88</Paragraphs>
  <Slides>17</Slides>
  <Notes>1</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PowerPoint 演示文稿</vt:lpstr>
      <vt:lpstr>PowerPoint 演示文稿</vt:lpstr>
      <vt:lpstr>重点、难点</vt:lpstr>
      <vt:lpstr>PowerPoint 演示文稿</vt:lpstr>
      <vt:lpstr>2.1.1  店铺视觉体现</vt:lpstr>
      <vt:lpstr>2.1.1  店铺视觉体现</vt:lpstr>
      <vt:lpstr>2.1.2  广告视觉体现</vt:lpstr>
      <vt:lpstr>2.1.2  广告视觉体现</vt:lpstr>
      <vt:lpstr>2.1.2  广告视觉体现</vt:lpstr>
      <vt:lpstr>2.1.3  商品视觉体现</vt:lpstr>
      <vt:lpstr>2.1.3  商品视觉体现</vt:lpstr>
      <vt:lpstr>2.1.3  商品视觉体现</vt:lpstr>
      <vt:lpstr>2.1.3  商品视觉体现</vt:lpstr>
      <vt:lpstr>2.1.3  商品视觉体现</vt:lpstr>
      <vt:lpstr>2.1.4  任务实训及考核</vt:lpstr>
      <vt:lpstr>2.1.4  任务实训及考核</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68</cp:revision>
  <dcterms:created xsi:type="dcterms:W3CDTF">2017-06-21T11:05:56Z</dcterms:created>
  <dcterms:modified xsi:type="dcterms:W3CDTF">2020-03-16T01:52:05Z</dcterms:modified>
</cp:coreProperties>
</file>