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0" r:id="rId4"/>
  </p:sldMasterIdLst>
  <p:notesMasterIdLst>
    <p:notesMasterId r:id="rId7"/>
  </p:notesMasterIdLst>
  <p:sldIdLst>
    <p:sldId id="369" r:id="rId5"/>
    <p:sldId id="301" r:id="rId6"/>
    <p:sldId id="338" r:id="rId8"/>
    <p:sldId id="339" r:id="rId9"/>
    <p:sldId id="340" r:id="rId10"/>
    <p:sldId id="344" r:id="rId11"/>
    <p:sldId id="342" r:id="rId12"/>
    <p:sldId id="341" r:id="rId13"/>
    <p:sldId id="348" r:id="rId14"/>
    <p:sldId id="318" r:id="rId15"/>
    <p:sldId id="319" r:id="rId16"/>
    <p:sldId id="351" r:id="rId17"/>
    <p:sldId id="352" r:id="rId18"/>
    <p:sldId id="353" r:id="rId19"/>
    <p:sldId id="354" r:id="rId20"/>
    <p:sldId id="343" r:id="rId21"/>
    <p:sldId id="355" r:id="rId22"/>
    <p:sldId id="356" r:id="rId23"/>
    <p:sldId id="357" r:id="rId24"/>
    <p:sldId id="358" r:id="rId25"/>
    <p:sldId id="347" r:id="rId26"/>
    <p:sldId id="359" r:id="rId27"/>
    <p:sldId id="360" r:id="rId28"/>
    <p:sldId id="363" r:id="rId29"/>
    <p:sldId id="362" r:id="rId30"/>
    <p:sldId id="361" r:id="rId31"/>
    <p:sldId id="345" r:id="rId32"/>
    <p:sldId id="364" r:id="rId33"/>
    <p:sldId id="277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6374A"/>
    <a:srgbClr val="C0C0C0"/>
    <a:srgbClr val="FF9966"/>
    <a:srgbClr val="FFCC66"/>
    <a:srgbClr val="66CCFF"/>
    <a:srgbClr val="CC66FF"/>
    <a:srgbClr val="1F9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-1356" y="-64"/>
      </p:cViewPr>
      <p:guideLst>
        <p:guide orient="horz" pos="20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8" cy="719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l" fontAlgn="base"/>
            <a:endParaRPr lang="zh-CN" altLang="en-US" sz="1200" strike="noStrike" noProof="1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fontAlgn="base"/>
            <a:fld id="{BB962C8B-B14F-4D97-AF65-F5344CB8AC3E}" type="datetimeFigureOut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076" name="幻灯片图像占位符 30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3077" name="文本占位符 3076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l" fontAlgn="base"/>
            <a:endParaRPr lang="en-US" altLang="x-none" sz="1200" strike="noStrike" noProof="1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9EBB733-DF6B-4801-AFF9-46967ACB99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52930" cy="6096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75"/>
            <a:ext cx="9144000" cy="4930268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3968741"/>
            <a:ext cx="9144000" cy="2889261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3148981"/>
            <a:ext cx="9144000" cy="1780219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3840896"/>
            <a:ext cx="9144000" cy="1188944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692254"/>
            <a:ext cx="1088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704309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  <a:endParaRPr lang="en-US" altLang="zh-CN" sz="120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01</a:t>
            </a:r>
            <a:endParaRPr lang="en-US" altLang="zh-CN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692254"/>
            <a:ext cx="2375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02</a:t>
            </a:r>
            <a:endParaRPr lang="en-US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03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04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565810"/>
            <a:ext cx="809879" cy="3642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05</a:t>
            </a:r>
            <a:endParaRPr lang="en-US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对象 6145"/>
          <p:cNvGraphicFramePr>
            <a:graphicFrameLocks noChangeAspect="1"/>
          </p:cNvGraphicFramePr>
          <p:nvPr/>
        </p:nvGraphicFramePr>
        <p:xfrm>
          <a:off x="44450" y="2393951"/>
          <a:ext cx="9077325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0210800" imgH="1816100" progId="">
                  <p:embed/>
                </p:oleObj>
              </mc:Choice>
              <mc:Fallback>
                <p:oleObj name="" r:id="rId2" imgW="10210800" imgH="1816100" progId="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" y="2393951"/>
                        <a:ext cx="9077325" cy="181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7" name="组合 6146"/>
          <p:cNvGrpSpPr/>
          <p:nvPr/>
        </p:nvGrpSpPr>
        <p:grpSpPr>
          <a:xfrm>
            <a:off x="34926" y="4292600"/>
            <a:ext cx="9074150" cy="2520950"/>
            <a:chOff x="0" y="2640"/>
            <a:chExt cx="5760" cy="1680"/>
          </a:xfrm>
        </p:grpSpPr>
        <p:sp>
          <p:nvSpPr>
            <p:cNvPr id="6148" name="矩形 6147"/>
            <p:cNvSpPr/>
            <p:nvPr userDrawn="1"/>
          </p:nvSpPr>
          <p:spPr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9" name="矩形 6148"/>
            <p:cNvSpPr/>
            <p:nvPr userDrawn="1"/>
          </p:nvSpPr>
          <p:spPr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0" name="矩形 6149"/>
          <p:cNvSpPr/>
          <p:nvPr/>
        </p:nvSpPr>
        <p:spPr>
          <a:xfrm>
            <a:off x="34926" y="44451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51" name="组合 6150"/>
          <p:cNvGrpSpPr/>
          <p:nvPr/>
        </p:nvGrpSpPr>
        <p:grpSpPr>
          <a:xfrm>
            <a:off x="-4762" y="1"/>
            <a:ext cx="9148762" cy="6856413"/>
            <a:chOff x="-3" y="0"/>
            <a:chExt cx="5763" cy="4319"/>
          </a:xfrm>
        </p:grpSpPr>
        <p:sp>
          <p:nvSpPr>
            <p:cNvPr id="6152" name="圆角矩形 6151"/>
            <p:cNvSpPr/>
            <p:nvPr userDrawn="1"/>
          </p:nvSpPr>
          <p:spPr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任意多边形 6152"/>
            <p:cNvSpPr/>
            <p:nvPr userDrawn="1"/>
          </p:nvSpPr>
          <p:spPr>
            <a:xfrm>
              <a:off x="0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任意多边形 6153"/>
            <p:cNvSpPr/>
            <p:nvPr userDrawn="1"/>
          </p:nvSpPr>
          <p:spPr>
            <a:xfrm rot="-5408600">
              <a:off x="-50" y="4030"/>
              <a:ext cx="336" cy="242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任意多边形 6154"/>
            <p:cNvSpPr/>
            <p:nvPr userDrawn="1"/>
          </p:nvSpPr>
          <p:spPr>
            <a:xfrm rot="10769190">
              <a:off x="5519" y="4031"/>
              <a:ext cx="232" cy="287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6" name="任意多边形 6155"/>
            <p:cNvSpPr/>
            <p:nvPr userDrawn="1"/>
          </p:nvSpPr>
          <p:spPr>
            <a:xfrm rot="5400000">
              <a:off x="5472" y="0"/>
              <a:ext cx="288" cy="288"/>
            </a:xfrm>
            <a:custGeom>
              <a:avLst/>
              <a:gdLst/>
              <a:ahLst/>
              <a:cxnLst/>
              <a:rect l="0" t="0" r="0" b="0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7" name="标题 6156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066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33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58" name="副标题 6157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100">
                <a:solidFill>
                  <a:schemeClr val="tx2"/>
                </a:solidFill>
              </a:defRPr>
            </a:lvl1pPr>
            <a:lvl2pPr marL="342900" lvl="1" indent="0" algn="ctr">
              <a:buNone/>
              <a:defRPr sz="2100">
                <a:solidFill>
                  <a:schemeClr val="tx2"/>
                </a:solidFill>
              </a:defRPr>
            </a:lvl2pPr>
            <a:lvl3pPr marL="685800" lvl="2" indent="0" algn="ctr">
              <a:buNone/>
              <a:defRPr sz="2100">
                <a:solidFill>
                  <a:schemeClr val="tx2"/>
                </a:solidFill>
              </a:defRPr>
            </a:lvl3pPr>
            <a:lvl4pPr marL="1028700" lvl="3" indent="0" algn="ctr">
              <a:buNone/>
              <a:defRPr sz="2100">
                <a:solidFill>
                  <a:schemeClr val="tx2"/>
                </a:solidFill>
              </a:defRPr>
            </a:lvl4pPr>
            <a:lvl5pPr marL="1371600" lvl="4" indent="0" algn="ctr">
              <a:buNone/>
              <a:defRPr sz="210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6159" name="日期占位符 615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60" name="页脚占位符 6159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endParaRPr lang="zh-CN" altLang="en-US" dirty="0"/>
          </a:p>
        </p:txBody>
      </p:sp>
      <p:sp>
        <p:nvSpPr>
          <p:cNvPr id="6161" name="灯片编号占位符 616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6162" name="组合 6161"/>
          <p:cNvGrpSpPr/>
          <p:nvPr/>
        </p:nvGrpSpPr>
        <p:grpSpPr>
          <a:xfrm>
            <a:off x="2482851" y="2895600"/>
            <a:ext cx="2698750" cy="1041400"/>
            <a:chOff x="1610" y="1965"/>
            <a:chExt cx="1700" cy="656"/>
          </a:xfrm>
        </p:grpSpPr>
        <p:pic>
          <p:nvPicPr>
            <p:cNvPr id="6163" name="图片 6162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2426" y="1965"/>
              <a:ext cx="590" cy="5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4" name="图片 6163" descr="Untitled-1 copy"/>
            <p:cNvPicPr>
              <a:picLocks noChangeAspect="1"/>
            </p:cNvPicPr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3061" y="2372"/>
              <a:ext cx="249" cy="24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65" name="图片 6164" descr="Untitled-1 copy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1610" y="2237"/>
              <a:ext cx="363" cy="36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447801"/>
            <a:ext cx="4032504" cy="49498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2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2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7400" indent="0">
              <a:buNone/>
              <a:defRPr sz="10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7400" indent="0">
              <a:buNone/>
              <a:defRPr sz="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61229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2930" cy="61229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28725"/>
            <a:ext cx="4032504" cy="50958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vmlDrawing" Target="../drawings/vmlDrawing1.vml"/><Relationship Id="rId14" Type="http://schemas.openxmlformats.org/officeDocument/2006/relationships/image" Target="../media/image2.GIF"/><Relationship Id="rId13" Type="http://schemas.openxmlformats.org/officeDocument/2006/relationships/image" Target="../media/image1.png"/><Relationship Id="rId12" Type="http://schemas.openxmlformats.org/officeDocument/2006/relationships/oleObject" Target="../embeddings/oleObject1.bin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38"/>
          <p:cNvGrpSpPr/>
          <p:nvPr/>
        </p:nvGrpSpPr>
        <p:grpSpPr>
          <a:xfrm>
            <a:off x="-4762" y="2209800"/>
            <a:ext cx="9148762" cy="4648200"/>
            <a:chOff x="0" y="0"/>
            <a:chExt cx="5763" cy="2928"/>
          </a:xfrm>
        </p:grpSpPr>
        <p:sp>
          <p:nvSpPr>
            <p:cNvPr id="2051" name="Rectangle 19"/>
            <p:cNvSpPr/>
            <p:nvPr/>
          </p:nvSpPr>
          <p:spPr>
            <a:xfrm>
              <a:off x="8" y="36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052" name="Group 20"/>
            <p:cNvGrpSpPr/>
            <p:nvPr/>
          </p:nvGrpSpPr>
          <p:grpSpPr>
            <a:xfrm>
              <a:off x="119" y="11"/>
              <a:ext cx="1585" cy="2896"/>
              <a:chOff x="0" y="0"/>
              <a:chExt cx="1585" cy="2896"/>
            </a:xfrm>
          </p:grpSpPr>
          <p:grpSp>
            <p:nvGrpSpPr>
              <p:cNvPr id="2053" name="Group 2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054" name="Line 2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5" name="Line 2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6" name="Line 2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7" name="Line 2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8" name="Line 2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59" name="Line 2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0" name="Oval 2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1" name="Oval 2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2" name="Oval 3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3" name="Oval 3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4" name="Oval 3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5" name="Oval 3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6" name="Oval 3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7" name="Oval 3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8" name="Oval 3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69" name="Oval 3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0" name="Oval 3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1" name="Oval 3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2" name="Oval 4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3" name="Oval 4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4" name="Oval 4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5" name="Oval 4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6" name="Oval 4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7" name="Oval 4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8" name="Oval 4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79" name="Oval 4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080" name="Group 4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081" name="Line 4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2" name="Line 5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3" name="Line 5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4" name="Line 5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5" name="Line 5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6" name="Line 5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7" name="Oval 5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8" name="Oval 5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89" name="Oval 5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0" name="Oval 5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1" name="Oval 5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2" name="Oval 6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3" name="Oval 6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4" name="Oval 6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5" name="Oval 6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6" name="Oval 6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7" name="Oval 6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8" name="Oval 6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99" name="Oval 6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0" name="Oval 6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1" name="Oval 6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2" name="Oval 7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3" name="Oval 7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4" name="Oval 7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5" name="Oval 7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06" name="Oval 7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07" name="Group 75"/>
            <p:cNvGrpSpPr/>
            <p:nvPr/>
          </p:nvGrpSpPr>
          <p:grpSpPr>
            <a:xfrm>
              <a:off x="1794" y="14"/>
              <a:ext cx="1585" cy="2896"/>
              <a:chOff x="0" y="0"/>
              <a:chExt cx="1585" cy="2896"/>
            </a:xfrm>
          </p:grpSpPr>
          <p:grpSp>
            <p:nvGrpSpPr>
              <p:cNvPr id="2108" name="Group 76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09" name="Line 77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0" name="Line 78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1" name="Line 79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2" name="Line 80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3" name="Line 81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4" name="Line 82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5" name="Oval 83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6" name="Oval 84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7" name="Oval 85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8" name="Oval 86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19" name="Oval 87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0" name="Oval 88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1" name="Oval 89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2" name="Oval 90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3" name="Oval 91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4" name="Oval 92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5" name="Oval 93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6" name="Oval 94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7" name="Oval 95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8" name="Oval 96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29" name="Oval 97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0" name="Oval 98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1" name="Oval 99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2" name="Oval 100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3" name="Oval 101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4" name="Oval 102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35" name="Group 103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36" name="Line 104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7" name="Line 105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8" name="Line 106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39" name="Line 107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0" name="Line 108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1" name="Line 109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2" name="Oval 110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3" name="Oval 111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4" name="Oval 112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5" name="Oval 113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6" name="Oval 114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7" name="Oval 115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8" name="Oval 116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49" name="Oval 117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0" name="Oval 118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" name="Oval 119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2" name="Oval 120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3" name="Oval 121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4" name="Oval 122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5" name="Oval 123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6" name="Oval 124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7" name="Oval 125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8" name="Oval 126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9" name="Oval 127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0" name="Oval 128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1" name="Oval 129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2162" name="Group 130"/>
            <p:cNvGrpSpPr/>
            <p:nvPr/>
          </p:nvGrpSpPr>
          <p:grpSpPr>
            <a:xfrm>
              <a:off x="3473" y="14"/>
              <a:ext cx="1585" cy="2896"/>
              <a:chOff x="0" y="0"/>
              <a:chExt cx="1585" cy="2896"/>
            </a:xfrm>
          </p:grpSpPr>
          <p:grpSp>
            <p:nvGrpSpPr>
              <p:cNvPr id="2163" name="Group 131"/>
              <p:cNvGrpSpPr/>
              <p:nvPr userDrawn="1"/>
            </p:nvGrpSpPr>
            <p:grpSpPr>
              <a:xfrm>
                <a:off x="0" y="0"/>
                <a:ext cx="748" cy="2893"/>
                <a:chOff x="0" y="0"/>
                <a:chExt cx="748" cy="2893"/>
              </a:xfrm>
            </p:grpSpPr>
            <p:sp>
              <p:nvSpPr>
                <p:cNvPr id="2164" name="Line 132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5" name="Line 133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6" name="Line 134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7" name="Line 135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8" name="Line 136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69" name="Line 137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0" name="Oval 138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1" name="Oval 139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2" name="Oval 140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3" name="Oval 141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4" name="Oval 142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5" name="Oval 143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6" name="Oval 144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7" name="Oval 145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8" name="Oval 146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79" name="Oval 147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0" name="Oval 148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1" name="Oval 149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2" name="Oval 150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3" name="Oval 151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4" name="Oval 152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5" name="Oval 153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6" name="Oval 154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7" name="Oval 155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8" name="Oval 156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89" name="Oval 157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190" name="Group 158"/>
              <p:cNvGrpSpPr/>
              <p:nvPr userDrawn="1"/>
            </p:nvGrpSpPr>
            <p:grpSpPr>
              <a:xfrm>
                <a:off x="837" y="3"/>
                <a:ext cx="748" cy="2893"/>
                <a:chOff x="0" y="0"/>
                <a:chExt cx="748" cy="2893"/>
              </a:xfrm>
            </p:grpSpPr>
            <p:sp>
              <p:nvSpPr>
                <p:cNvPr id="2191" name="Line 159"/>
                <p:cNvSpPr/>
                <p:nvPr userDrawn="1"/>
              </p:nvSpPr>
              <p:spPr>
                <a:xfrm>
                  <a:off x="28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2" name="Line 160"/>
                <p:cNvSpPr/>
                <p:nvPr userDrawn="1"/>
              </p:nvSpPr>
              <p:spPr>
                <a:xfrm>
                  <a:off x="179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3" name="Line 161"/>
                <p:cNvSpPr/>
                <p:nvPr userDrawn="1"/>
              </p:nvSpPr>
              <p:spPr>
                <a:xfrm>
                  <a:off x="315" y="3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4" name="Line 162"/>
                <p:cNvSpPr/>
                <p:nvPr userDrawn="1"/>
              </p:nvSpPr>
              <p:spPr>
                <a:xfrm>
                  <a:off x="451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5" name="Line 163"/>
                <p:cNvSpPr/>
                <p:nvPr userDrawn="1"/>
              </p:nvSpPr>
              <p:spPr>
                <a:xfrm>
                  <a:off x="587" y="7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6" name="Line 164"/>
                <p:cNvSpPr/>
                <p:nvPr userDrawn="1"/>
              </p:nvSpPr>
              <p:spPr>
                <a:xfrm>
                  <a:off x="723" y="0"/>
                  <a:ext cx="0" cy="2886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7" name="Oval 165"/>
                <p:cNvSpPr/>
                <p:nvPr userDrawn="1"/>
              </p:nvSpPr>
              <p:spPr>
                <a:xfrm>
                  <a:off x="6" y="36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8" name="Oval 166"/>
                <p:cNvSpPr/>
                <p:nvPr userDrawn="1"/>
              </p:nvSpPr>
              <p:spPr>
                <a:xfrm>
                  <a:off x="4" y="77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99" name="Oval 167"/>
                <p:cNvSpPr/>
                <p:nvPr userDrawn="1"/>
              </p:nvSpPr>
              <p:spPr>
                <a:xfrm>
                  <a:off x="294" y="10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0" name="Oval 168"/>
                <p:cNvSpPr/>
                <p:nvPr userDrawn="1"/>
              </p:nvSpPr>
              <p:spPr>
                <a:xfrm>
                  <a:off x="294" y="77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1" name="Oval 169"/>
                <p:cNvSpPr/>
                <p:nvPr userDrawn="1"/>
              </p:nvSpPr>
              <p:spPr>
                <a:xfrm>
                  <a:off x="564" y="5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2" name="Oval 170"/>
                <p:cNvSpPr/>
                <p:nvPr userDrawn="1"/>
              </p:nvSpPr>
              <p:spPr>
                <a:xfrm>
                  <a:off x="564" y="119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3" name="Oval 171"/>
                <p:cNvSpPr/>
                <p:nvPr userDrawn="1"/>
              </p:nvSpPr>
              <p:spPr>
                <a:xfrm>
                  <a:off x="700" y="6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4" name="Oval 172"/>
                <p:cNvSpPr/>
                <p:nvPr userDrawn="1"/>
              </p:nvSpPr>
              <p:spPr>
                <a:xfrm>
                  <a:off x="6" y="10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5" name="Oval 173"/>
                <p:cNvSpPr/>
                <p:nvPr userDrawn="1"/>
              </p:nvSpPr>
              <p:spPr>
                <a:xfrm>
                  <a:off x="4" y="145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6" name="Oval 174"/>
                <p:cNvSpPr/>
                <p:nvPr userDrawn="1"/>
              </p:nvSpPr>
              <p:spPr>
                <a:xfrm>
                  <a:off x="9" y="173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7" name="Oval 175"/>
                <p:cNvSpPr/>
                <p:nvPr userDrawn="1"/>
              </p:nvSpPr>
              <p:spPr>
                <a:xfrm>
                  <a:off x="292" y="147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8" name="Oval 176"/>
                <p:cNvSpPr/>
                <p:nvPr userDrawn="1"/>
              </p:nvSpPr>
              <p:spPr>
                <a:xfrm>
                  <a:off x="704" y="13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09" name="Oval 177"/>
                <p:cNvSpPr/>
                <p:nvPr userDrawn="1"/>
              </p:nvSpPr>
              <p:spPr>
                <a:xfrm>
                  <a:off x="2" y="214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0" name="Oval 178"/>
                <p:cNvSpPr/>
                <p:nvPr userDrawn="1"/>
              </p:nvSpPr>
              <p:spPr>
                <a:xfrm>
                  <a:off x="0" y="242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1" name="Oval 179"/>
                <p:cNvSpPr/>
                <p:nvPr userDrawn="1"/>
              </p:nvSpPr>
              <p:spPr>
                <a:xfrm>
                  <a:off x="566" y="18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2" name="Oval 180"/>
                <p:cNvSpPr/>
                <p:nvPr userDrawn="1"/>
              </p:nvSpPr>
              <p:spPr>
                <a:xfrm>
                  <a:off x="290" y="215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3" name="Oval 181"/>
                <p:cNvSpPr/>
                <p:nvPr userDrawn="1"/>
              </p:nvSpPr>
              <p:spPr>
                <a:xfrm>
                  <a:off x="288" y="283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4" name="Oval 182"/>
                <p:cNvSpPr/>
                <p:nvPr userDrawn="1"/>
              </p:nvSpPr>
              <p:spPr>
                <a:xfrm>
                  <a:off x="702" y="2003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5" name="Oval 183"/>
                <p:cNvSpPr/>
                <p:nvPr userDrawn="1"/>
              </p:nvSpPr>
              <p:spPr>
                <a:xfrm>
                  <a:off x="556" y="257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16" name="Oval 184"/>
                <p:cNvSpPr/>
                <p:nvPr userDrawn="1"/>
              </p:nvSpPr>
              <p:spPr>
                <a:xfrm>
                  <a:off x="704" y="270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wrap="none" anchor="ctr"/>
                <a:lstStyle/>
                <a:p>
                  <a:pPr lvl="0" indent="0" algn="ctr" eaLnBrk="0" hangingPunct="0"/>
                  <a:endParaRPr lang="zh-CN" altLang="en-US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17" name="Line 185"/>
            <p:cNvSpPr/>
            <p:nvPr/>
          </p:nvSpPr>
          <p:spPr>
            <a:xfrm>
              <a:off x="5176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8" name="Line 186"/>
            <p:cNvSpPr/>
            <p:nvPr/>
          </p:nvSpPr>
          <p:spPr>
            <a:xfrm>
              <a:off x="5327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9" name="Line 187"/>
            <p:cNvSpPr/>
            <p:nvPr/>
          </p:nvSpPr>
          <p:spPr>
            <a:xfrm>
              <a:off x="5463" y="20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0" name="Line 188"/>
            <p:cNvSpPr/>
            <p:nvPr/>
          </p:nvSpPr>
          <p:spPr>
            <a:xfrm>
              <a:off x="5599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1" name="Line 189"/>
            <p:cNvSpPr/>
            <p:nvPr/>
          </p:nvSpPr>
          <p:spPr>
            <a:xfrm>
              <a:off x="5735" y="24"/>
              <a:ext cx="0" cy="2886"/>
            </a:xfrm>
            <a:prstGeom prst="line">
              <a:avLst/>
            </a:prstGeom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2222" name="Group 190"/>
            <p:cNvGrpSpPr/>
            <p:nvPr/>
          </p:nvGrpSpPr>
          <p:grpSpPr>
            <a:xfrm>
              <a:off x="0" y="73"/>
              <a:ext cx="5763" cy="2778"/>
              <a:chOff x="0" y="0"/>
              <a:chExt cx="5763" cy="2778"/>
            </a:xfrm>
          </p:grpSpPr>
          <p:grpSp>
            <p:nvGrpSpPr>
              <p:cNvPr id="2223" name="Group 191"/>
              <p:cNvGrpSpPr/>
              <p:nvPr userDrawn="1"/>
            </p:nvGrpSpPr>
            <p:grpSpPr>
              <a:xfrm>
                <a:off x="2" y="15"/>
                <a:ext cx="5758" cy="272"/>
                <a:chOff x="0" y="0"/>
                <a:chExt cx="5763" cy="272"/>
              </a:xfrm>
            </p:grpSpPr>
            <p:sp>
              <p:nvSpPr>
                <p:cNvPr id="2224" name="Line 19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5" name="Line 19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6" name="Line 19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27" name="Group 195"/>
              <p:cNvGrpSpPr/>
              <p:nvPr userDrawn="1"/>
            </p:nvGrpSpPr>
            <p:grpSpPr>
              <a:xfrm>
                <a:off x="5" y="423"/>
                <a:ext cx="5758" cy="272"/>
                <a:chOff x="0" y="0"/>
                <a:chExt cx="5763" cy="272"/>
              </a:xfrm>
            </p:grpSpPr>
            <p:sp>
              <p:nvSpPr>
                <p:cNvPr id="2228" name="Line 19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29" name="Line 19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0" name="Line 19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1" name="Group 199"/>
              <p:cNvGrpSpPr/>
              <p:nvPr userDrawn="1"/>
            </p:nvGrpSpPr>
            <p:grpSpPr>
              <a:xfrm>
                <a:off x="1" y="842"/>
                <a:ext cx="5752" cy="272"/>
                <a:chOff x="0" y="0"/>
                <a:chExt cx="5763" cy="272"/>
              </a:xfrm>
            </p:grpSpPr>
            <p:sp>
              <p:nvSpPr>
                <p:cNvPr id="2232" name="Line 200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3" name="Line 201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4" name="Line 202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5" name="Group 203"/>
              <p:cNvGrpSpPr/>
              <p:nvPr userDrawn="1"/>
            </p:nvGrpSpPr>
            <p:grpSpPr>
              <a:xfrm>
                <a:off x="1" y="1240"/>
                <a:ext cx="5759" cy="272"/>
                <a:chOff x="0" y="0"/>
                <a:chExt cx="5763" cy="272"/>
              </a:xfrm>
            </p:grpSpPr>
            <p:sp>
              <p:nvSpPr>
                <p:cNvPr id="2236" name="Line 204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7" name="Line 205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38" name="Line 206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39" name="Group 207"/>
              <p:cNvGrpSpPr/>
              <p:nvPr userDrawn="1"/>
            </p:nvGrpSpPr>
            <p:grpSpPr>
              <a:xfrm>
                <a:off x="4" y="1648"/>
                <a:ext cx="5759" cy="272"/>
                <a:chOff x="0" y="0"/>
                <a:chExt cx="5763" cy="272"/>
              </a:xfrm>
            </p:grpSpPr>
            <p:sp>
              <p:nvSpPr>
                <p:cNvPr id="2240" name="Line 208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1" name="Line 209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2" name="Line 210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3" name="Group 211"/>
              <p:cNvGrpSpPr/>
              <p:nvPr userDrawn="1"/>
            </p:nvGrpSpPr>
            <p:grpSpPr>
              <a:xfrm>
                <a:off x="0" y="2066"/>
                <a:ext cx="5753" cy="272"/>
                <a:chOff x="0" y="0"/>
                <a:chExt cx="5763" cy="272"/>
              </a:xfrm>
            </p:grpSpPr>
            <p:sp>
              <p:nvSpPr>
                <p:cNvPr id="2244" name="Line 212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5" name="Line 213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6" name="Line 214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2247" name="Group 215"/>
              <p:cNvGrpSpPr/>
              <p:nvPr userDrawn="1"/>
            </p:nvGrpSpPr>
            <p:grpSpPr>
              <a:xfrm>
                <a:off x="0" y="2489"/>
                <a:ext cx="5757" cy="272"/>
                <a:chOff x="0" y="0"/>
                <a:chExt cx="5763" cy="272"/>
              </a:xfrm>
            </p:grpSpPr>
            <p:sp>
              <p:nvSpPr>
                <p:cNvPr id="2248" name="Line 216"/>
                <p:cNvSpPr/>
                <p:nvPr userDrawn="1"/>
              </p:nvSpPr>
              <p:spPr>
                <a:xfrm>
                  <a:off x="2" y="0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49" name="Line 217"/>
                <p:cNvSpPr/>
                <p:nvPr userDrawn="1"/>
              </p:nvSpPr>
              <p:spPr>
                <a:xfrm>
                  <a:off x="3" y="136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50" name="Line 218"/>
                <p:cNvSpPr/>
                <p:nvPr userDrawn="1"/>
              </p:nvSpPr>
              <p:spPr>
                <a:xfrm>
                  <a:off x="0" y="272"/>
                  <a:ext cx="5760" cy="0"/>
                </a:xfrm>
                <a:prstGeom prst="line">
                  <a:avLst/>
                </a:prstGeom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pPr lvl="0" indent="0" algn="ctr"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251" name="Oval 219"/>
              <p:cNvSpPr/>
              <p:nvPr userDrawn="1"/>
            </p:nvSpPr>
            <p:spPr>
              <a:xfrm>
                <a:off x="5154" y="26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2" name="Oval 220"/>
              <p:cNvSpPr/>
              <p:nvPr userDrawn="1"/>
            </p:nvSpPr>
            <p:spPr>
              <a:xfrm>
                <a:off x="5152" y="67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3" name="Oval 221"/>
              <p:cNvSpPr/>
              <p:nvPr userDrawn="1"/>
            </p:nvSpPr>
            <p:spPr>
              <a:xfrm>
                <a:off x="5442" y="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4" name="Oval 222"/>
              <p:cNvSpPr/>
              <p:nvPr userDrawn="1"/>
            </p:nvSpPr>
            <p:spPr>
              <a:xfrm>
                <a:off x="5442" y="6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5" name="Oval 223"/>
              <p:cNvSpPr/>
              <p:nvPr userDrawn="1"/>
            </p:nvSpPr>
            <p:spPr>
              <a:xfrm>
                <a:off x="5712" y="4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6" name="Oval 224"/>
              <p:cNvSpPr/>
              <p:nvPr userDrawn="1"/>
            </p:nvSpPr>
            <p:spPr>
              <a:xfrm>
                <a:off x="5712" y="109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7" name="Oval 225"/>
              <p:cNvSpPr/>
              <p:nvPr userDrawn="1"/>
            </p:nvSpPr>
            <p:spPr>
              <a:xfrm>
                <a:off x="5154" y="96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8" name="Oval 226"/>
              <p:cNvSpPr/>
              <p:nvPr userDrawn="1"/>
            </p:nvSpPr>
            <p:spPr>
              <a:xfrm>
                <a:off x="5152" y="135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59" name="Oval 227"/>
              <p:cNvSpPr/>
              <p:nvPr userDrawn="1"/>
            </p:nvSpPr>
            <p:spPr>
              <a:xfrm>
                <a:off x="5157" y="163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0" name="Oval 228"/>
              <p:cNvSpPr/>
              <p:nvPr userDrawn="1"/>
            </p:nvSpPr>
            <p:spPr>
              <a:xfrm>
                <a:off x="5440" y="136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1" name="Oval 229"/>
              <p:cNvSpPr/>
              <p:nvPr userDrawn="1"/>
            </p:nvSpPr>
            <p:spPr>
              <a:xfrm>
                <a:off x="5150" y="204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2" name="Oval 230"/>
              <p:cNvSpPr/>
              <p:nvPr userDrawn="1"/>
            </p:nvSpPr>
            <p:spPr>
              <a:xfrm>
                <a:off x="5148" y="231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3" name="Oval 231"/>
              <p:cNvSpPr/>
              <p:nvPr userDrawn="1"/>
            </p:nvSpPr>
            <p:spPr>
              <a:xfrm>
                <a:off x="5714" y="176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4" name="Oval 232"/>
              <p:cNvSpPr/>
              <p:nvPr userDrawn="1"/>
            </p:nvSpPr>
            <p:spPr>
              <a:xfrm>
                <a:off x="5438" y="204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5" name="Oval 233"/>
              <p:cNvSpPr/>
              <p:nvPr userDrawn="1"/>
            </p:nvSpPr>
            <p:spPr>
              <a:xfrm>
                <a:off x="5436" y="273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66" name="Oval 234"/>
              <p:cNvSpPr/>
              <p:nvPr userDrawn="1"/>
            </p:nvSpPr>
            <p:spPr>
              <a:xfrm>
                <a:off x="5704" y="247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wrap="none" anchor="ctr"/>
              <a:lstStyle/>
              <a:p>
                <a:pPr lvl="0" indent="0" algn="ctr" eaLnBrk="0" hangingPunct="0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67" name="Rectangle 235"/>
            <p:cNvSpPr/>
            <p:nvPr/>
          </p:nvSpPr>
          <p:spPr>
            <a:xfrm>
              <a:off x="3" y="0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13314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indent="0" algn="ctr" eaLnBrk="0" hangingPunct="0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2268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2" imgW="7708900" imgH="1701800" progId="">
                  <p:embed/>
                </p:oleObj>
              </mc:Choice>
              <mc:Fallback>
                <p:oleObj name="" r:id="rId12" imgW="7708900" imgH="1701800" progId="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219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9" name="Oval 236" descr="06_original_w"/>
          <p:cNvSpPr/>
          <p:nvPr/>
        </p:nvSpPr>
        <p:spPr>
          <a:xfrm>
            <a:off x="323850" y="1484313"/>
            <a:ext cx="1800225" cy="1873250"/>
          </a:xfrm>
          <a:prstGeom prst="ellipse">
            <a:avLst/>
          </a:prstGeom>
          <a:blipFill rotWithShape="1">
            <a:blip r:embed="rId14" cstate="print"/>
            <a:stretch>
              <a:fillRect/>
            </a:stretch>
          </a:blipFill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70" name="Rectangle 3"/>
          <p:cNvSpPr>
            <a:spLocks noGrp="1"/>
          </p:cNvSpPr>
          <p:nvPr>
            <p:ph type="body"/>
          </p:nvPr>
        </p:nvSpPr>
        <p:spPr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271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r" defTabSz="914400" eaLnBrk="0" fontAlgn="base" latinLnBrk="0" hangingPunct="0">
        <a:spcBef>
          <a:spcPct val="0"/>
        </a:spcBef>
        <a:spcAft>
          <a:spcPct val="0"/>
        </a:spcAft>
        <a:buClr>
          <a:srgbClr val="000000"/>
        </a:buClr>
        <a:buNone/>
        <a:defRPr sz="2800" b="1" i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ctr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826867" y="637201"/>
            <a:ext cx="741272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6715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692696"/>
            <a:ext cx="0" cy="36004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6265681"/>
            <a:ext cx="8548114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6265681"/>
            <a:ext cx="505217" cy="43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6" y="6312405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>
          <a:xfrm>
            <a:off x="0" y="285751"/>
            <a:ext cx="9156700" cy="911225"/>
            <a:chOff x="-1" y="196"/>
            <a:chExt cx="5768" cy="635"/>
          </a:xfrm>
        </p:grpSpPr>
        <p:sp>
          <p:nvSpPr>
            <p:cNvPr id="5123" name="矩形 5122"/>
            <p:cNvSpPr/>
            <p:nvPr userDrawn="1"/>
          </p:nvSpPr>
          <p:spPr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4" name="任意多边形 5123"/>
            <p:cNvSpPr/>
            <p:nvPr userDrawn="1"/>
          </p:nvSpPr>
          <p:spPr>
            <a:xfrm flipH="1" flipV="1">
              <a:off x="2265" y="196"/>
              <a:ext cx="3497" cy="226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任意多边形 5124"/>
            <p:cNvSpPr/>
            <p:nvPr userDrawn="1"/>
          </p:nvSpPr>
          <p:spPr>
            <a:xfrm>
              <a:off x="-1" y="513"/>
              <a:ext cx="3702" cy="311"/>
            </a:xfrm>
            <a:custGeom>
              <a:avLst/>
              <a:gdLst/>
              <a:ahLst/>
              <a:cxnLst/>
              <a:rect l="0" t="0" r="0" b="0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26" name="矩形 5125"/>
          <p:cNvSpPr/>
          <p:nvPr/>
        </p:nvSpPr>
        <p:spPr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矩形 5126"/>
          <p:cNvSpPr/>
          <p:nvPr/>
        </p:nvSpPr>
        <p:spPr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5128" name="图片 5127" descr="Untitled-1 copy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2414" y="382589"/>
            <a:ext cx="720725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图片 5128" descr="Untitled-1 copy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3138" y="765176"/>
            <a:ext cx="358775" cy="35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标题 5129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31" name="文本占位符 5130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94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32" name="日期占位符 5131"/>
          <p:cNvSpPr>
            <a:spLocks noGrp="1"/>
          </p:cNvSpPr>
          <p:nvPr>
            <p:ph type="dt" sz="half" idx="2"/>
          </p:nvPr>
        </p:nvSpPr>
        <p:spPr>
          <a:xfrm>
            <a:off x="457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33" name="页脚占位符 5132"/>
          <p:cNvSpPr>
            <a:spLocks noGrp="1"/>
          </p:cNvSpPr>
          <p:nvPr>
            <p:ph type="ftr" sz="quarter" idx="3"/>
          </p:nvPr>
        </p:nvSpPr>
        <p:spPr>
          <a:xfrm>
            <a:off x="3124200" y="6477001"/>
            <a:ext cx="2895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endParaRPr lang="zh-CN" altLang="en-US" dirty="0"/>
          </a:p>
        </p:txBody>
      </p:sp>
      <p:sp>
        <p:nvSpPr>
          <p:cNvPr id="5134" name="灯片编号占位符 5133"/>
          <p:cNvSpPr>
            <a:spLocks noGrp="1"/>
          </p:cNvSpPr>
          <p:nvPr>
            <p:ph type="sldNum" sz="quarter" idx="4"/>
          </p:nvPr>
        </p:nvSpPr>
        <p:spPr>
          <a:xfrm>
            <a:off x="6553200" y="6477001"/>
            <a:ext cx="2133600" cy="244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4"/>
          <p:cNvSpPr txBox="1"/>
          <p:nvPr/>
        </p:nvSpPr>
        <p:spPr>
          <a:xfrm>
            <a:off x="2209800" y="2246313"/>
            <a:ext cx="6553200" cy="274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 eaLnBrk="0" hangingPunct="0"/>
            <a:r>
              <a:rPr lang="en-US" altLang="x-none" sz="1200" dirty="0">
                <a:solidFill>
                  <a:schemeClr val="bg1"/>
                </a:solidFill>
                <a:latin typeface="Verdana" panose="020B0604030504040204" pitchFamily="2" charset="0"/>
              </a:rPr>
              <a:t>RIZHAO POLYTECHNIC</a:t>
            </a:r>
            <a:endParaRPr lang="en-US" altLang="x-none" sz="1200" dirty="0">
              <a:solidFill>
                <a:schemeClr val="bg1"/>
              </a:solidFill>
              <a:latin typeface="Verdana" panose="020B0604030504040204" pitchFamily="2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2548065" y="2623015"/>
            <a:ext cx="4166525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轻松学</a:t>
            </a:r>
            <a:r>
              <a:rPr lang="en-US" altLang="zh-CN" sz="6600" b="1" spc="2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CAD</a:t>
            </a:r>
            <a:endParaRPr lang="en-US" altLang="zh-CN" sz="6600" b="1" spc="2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76125" y="5657671"/>
            <a:ext cx="3667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授课人：王文哲</a:t>
            </a:r>
            <a:endParaRPr lang="en-US" altLang="zh-CN" sz="2400" b="1" dirty="0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  期：</a:t>
            </a:r>
            <a:r>
              <a:rPr lang="en-US" altLang="zh-CN" sz="2400" b="1" dirty="0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2021-2022-2</a:t>
            </a:r>
            <a:endParaRPr lang="zh-CN" altLang="en-US" sz="2400" b="1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417341" y="4024610"/>
            <a:ext cx="4888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绘制五角星与多角星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占位符 9218"/>
          <p:cNvSpPr>
            <a:spLocks noGrp="1"/>
          </p:cNvSpPr>
          <p:nvPr>
            <p:ph idx="1"/>
          </p:nvPr>
        </p:nvSpPr>
        <p:spPr>
          <a:xfrm>
            <a:off x="255570" y="1491037"/>
            <a:ext cx="5943600" cy="400050"/>
          </a:xfrm>
        </p:spPr>
        <p:txBody>
          <a:bodyPr anchor="t"/>
          <a:lstStyle/>
          <a:p>
            <a:pPr>
              <a:lnSpc>
                <a:spcPct val="80000"/>
              </a:lnSpc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线性标注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171" name="文本框 9219"/>
          <p:cNvSpPr txBox="1"/>
          <p:nvPr/>
        </p:nvSpPr>
        <p:spPr>
          <a:xfrm>
            <a:off x="644702" y="1888178"/>
            <a:ext cx="8262991" cy="496982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创建水平、垂直或旋转的尺寸标注。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标注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➜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线性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【工具栏】：标注：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Command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】：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dimlinear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指定第一条尺寸界线原点或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&lt;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选择对象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&gt;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：指定点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(1)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或按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键选择要标注的对象；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指定第一条尺寸界线原点后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AutoCAD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提示：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指定第二条尺寸界线原点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: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然后显示以下提示：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指定尺寸线位置或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水平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H)/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垂直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V)/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旋转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R)]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指定一点作为尺寸线的位置并确定绘制尺寸界线的方向，或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输入选项；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7172" name="图片 922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714750" y="2857500"/>
            <a:ext cx="228600" cy="217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尺寸标注的操作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占位符 10242"/>
          <p:cNvSpPr>
            <a:spLocks noGrp="1"/>
          </p:cNvSpPr>
          <p:nvPr>
            <p:ph idx="1"/>
          </p:nvPr>
        </p:nvSpPr>
        <p:spPr>
          <a:xfrm>
            <a:off x="223463" y="1367747"/>
            <a:ext cx="6057900" cy="400050"/>
          </a:xfrm>
        </p:spPr>
        <p:txBody>
          <a:bodyPr anchor="t"/>
          <a:lstStyle/>
          <a:p>
            <a:pPr>
              <a:lnSpc>
                <a:spcPct val="70000"/>
              </a:lnSpc>
              <a:buNone/>
            </a:pP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线性标注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195" name="文本框 10243"/>
          <p:cNvSpPr txBox="1"/>
          <p:nvPr/>
        </p:nvSpPr>
        <p:spPr>
          <a:xfrm>
            <a:off x="750013" y="1875034"/>
            <a:ext cx="7870005" cy="489101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【操作提示】：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可在打开的“多行文字编辑器”中编辑标注文字，应删除尖括号，输入新值，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键确认；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修改标注文字，按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修改标注文字的角度；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☞水平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H)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创建水平线性标注；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指定尺寸线位置或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指定点或输入选项，选项解释与本操作提示的前三个相同；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☞垂直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V)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创建垂直线性标注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指定尺寸线位置或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指定点或输入选项，选项解释与本操作提示的前三个相同；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☞旋转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R)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创建旋转线性标注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指定尺寸线的角度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&lt;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当前值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&gt;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：指定角度或按</a:t>
            </a:r>
            <a:r>
              <a:rPr lang="zh-CN" altLang="en-US" sz="2000" i="1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键；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尺寸标注的操作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占位符 11266"/>
          <p:cNvSpPr>
            <a:spLocks noGrp="1"/>
          </p:cNvSpPr>
          <p:nvPr>
            <p:ph idx="1"/>
          </p:nvPr>
        </p:nvSpPr>
        <p:spPr>
          <a:xfrm>
            <a:off x="638294" y="1429393"/>
            <a:ext cx="6033487" cy="400050"/>
          </a:xfrm>
        </p:spPr>
        <p:txBody>
          <a:bodyPr anchor="t"/>
          <a:lstStyle/>
          <a:p>
            <a:pPr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</a:rPr>
              <a:t>线性标注</a:t>
            </a:r>
            <a:endParaRPr lang="zh-CN" altLang="en-US" sz="21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19" name="文本框 11267"/>
          <p:cNvSpPr txBox="1"/>
          <p:nvPr/>
        </p:nvSpPr>
        <p:spPr>
          <a:xfrm>
            <a:off x="719191" y="2050980"/>
            <a:ext cx="3462391" cy="3077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线性标注例子如右图所示。</a:t>
            </a:r>
            <a:r>
              <a:rPr lang="zh-CN" altLang="en-US" sz="2000" dirty="0">
                <a:solidFill>
                  <a:srgbClr val="6E81E0"/>
                </a:solidFill>
                <a:ea typeface="+mn-ea"/>
              </a:rPr>
              <a:t> 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【说明】：（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）在选择对象之后，自动确定第一条和第二条尺寸界线的原点。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2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）对于多段线和其他可分解对象，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AutoCAD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仅标注独立的直线段和圆弧段。不能选择非一致缩放块参照中的对象。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9220" name="图片 1126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14850" y="2628900"/>
            <a:ext cx="2628900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11269"/>
          <p:cNvSpPr txBox="1"/>
          <p:nvPr/>
        </p:nvSpPr>
        <p:spPr>
          <a:xfrm>
            <a:off x="4972050" y="4457700"/>
            <a:ext cx="1410964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7-2   </a:t>
            </a: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线性标注</a:t>
            </a:r>
            <a:endParaRPr lang="zh-CN" altLang="en-US" sz="135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9222" name="文本框 11270"/>
          <p:cNvSpPr txBox="1"/>
          <p:nvPr/>
        </p:nvSpPr>
        <p:spPr>
          <a:xfrm>
            <a:off x="793037" y="5366963"/>
            <a:ext cx="5943600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3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）如果选择了直线段和圆弧段，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AutoCAD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用直线段或圆弧段的端点作为尺寸界线的原点。</a:t>
            </a:r>
            <a:endParaRPr lang="zh-CN" altLang="en-US" sz="200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尺寸标注的操作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占位符 12290"/>
          <p:cNvSpPr>
            <a:spLocks noGrp="1"/>
          </p:cNvSpPr>
          <p:nvPr>
            <p:ph idx="1"/>
          </p:nvPr>
        </p:nvSpPr>
        <p:spPr>
          <a:xfrm>
            <a:off x="381857" y="1480762"/>
            <a:ext cx="5981700" cy="457200"/>
          </a:xfrm>
        </p:spPr>
        <p:txBody>
          <a:bodyPr anchor="t"/>
          <a:lstStyle/>
          <a:p>
            <a:pPr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对齐标注</a:t>
            </a:r>
            <a:r>
              <a:rPr lang="zh-CN" altLang="en-US" dirty="0"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0243" name="文本框 12291"/>
          <p:cNvSpPr txBox="1"/>
          <p:nvPr/>
        </p:nvSpPr>
        <p:spPr>
          <a:xfrm>
            <a:off x="696074" y="2149227"/>
            <a:ext cx="7554074" cy="42837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【功能】：创建对齐线性标注。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【下拉菜单】：标注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➜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对齐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【工具栏】：标注：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Command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】：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dimaligned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指定第一条尺寸界线原点或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&lt;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选择对象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&gt;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：指定点以使用手动尺寸界线，或按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键以使用自动尺寸界线；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指定第一条尺寸界线原点后提示：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指定第二条尺寸界线原点：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指定点 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然后显示以下提示：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指定尺寸线位置或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指定一点作为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尺寸线位置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或输入选项。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0244" name="图片 1229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57600" y="2971800"/>
            <a:ext cx="2286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尺寸标注的操作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占位符 13314"/>
          <p:cNvSpPr>
            <a:spLocks noGrp="1"/>
          </p:cNvSpPr>
          <p:nvPr>
            <p:ph idx="1"/>
          </p:nvPr>
        </p:nvSpPr>
        <p:spPr>
          <a:xfrm>
            <a:off x="459768" y="1439666"/>
            <a:ext cx="6057900" cy="400050"/>
          </a:xfrm>
        </p:spPr>
        <p:txBody>
          <a:bodyPr anchor="t"/>
          <a:lstStyle/>
          <a:p>
            <a:pPr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</a:rPr>
              <a:t>对齐标注</a:t>
            </a:r>
            <a:endParaRPr lang="zh-CN" altLang="en-US" sz="21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7" name="文本框 13315"/>
          <p:cNvSpPr txBox="1"/>
          <p:nvPr/>
        </p:nvSpPr>
        <p:spPr>
          <a:xfrm>
            <a:off x="525907" y="2379752"/>
            <a:ext cx="4200205" cy="309315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【操作提示】：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可在打开的“多行文字编辑器”中编辑标注文字，应删除尖括号，输入新值，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键确认；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输入标注文字或按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键接受生成的测量值；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可修改标注文字的角度；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对齐线性标注例子如图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7-3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所示。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1268" name="图片 133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029199" y="1913784"/>
            <a:ext cx="3025739" cy="20867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文本框 13317"/>
          <p:cNvSpPr txBox="1"/>
          <p:nvPr/>
        </p:nvSpPr>
        <p:spPr>
          <a:xfrm>
            <a:off x="5188744" y="4143375"/>
            <a:ext cx="1757212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7-3  </a:t>
            </a: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对齐线性标注</a:t>
            </a:r>
            <a:r>
              <a:rPr lang="zh-CN" altLang="en-US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 </a:t>
            </a:r>
            <a:endParaRPr lang="zh-CN" altLang="en-US" sz="1350" dirty="0">
              <a:solidFill>
                <a:srgbClr val="1D528D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尺寸标注的操作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占位符 17410"/>
          <p:cNvSpPr>
            <a:spLocks noGrp="1"/>
          </p:cNvSpPr>
          <p:nvPr>
            <p:ph idx="1"/>
          </p:nvPr>
        </p:nvSpPr>
        <p:spPr>
          <a:xfrm>
            <a:off x="248292" y="1419118"/>
            <a:ext cx="5981700" cy="400050"/>
          </a:xfrm>
        </p:spPr>
        <p:txBody>
          <a:bodyPr anchor="t"/>
          <a:lstStyle/>
          <a:p>
            <a:pPr>
              <a:lnSpc>
                <a:spcPct val="80000"/>
              </a:lnSpc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半径标注 </a:t>
            </a:r>
            <a:endParaRPr lang="zh-CN" altLang="en-US" sz="21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3" name="文本框 17411"/>
          <p:cNvSpPr txBox="1"/>
          <p:nvPr/>
        </p:nvSpPr>
        <p:spPr>
          <a:xfrm>
            <a:off x="297952" y="1983556"/>
            <a:ext cx="8548098" cy="473257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创建半径标注。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标注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➜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半径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【工具栏】：标注：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Command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】：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dimradius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选择圆弧或圆：选定待标注的圆弧或圆；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指定尺寸线位置或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指定一点作为尺寸线的位置并确定绘制尺寸界线的方向，或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输入选项；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【操作提示】：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可在打开的“多行文字编辑器”中编辑标注文字，应删除尖括号，输入新值，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键确认；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修改标注文字，按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输入新值；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可修改标注文字的角度；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在“修改标注样式”对话框中，在“文字对齐”一栏选“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ISO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标准”，可得如图的半径标注。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5364" name="图片 1741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43300" y="2743200"/>
            <a:ext cx="214313" cy="214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尺寸标注的操作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占位符 18434"/>
          <p:cNvSpPr>
            <a:spLocks noGrp="1"/>
          </p:cNvSpPr>
          <p:nvPr>
            <p:ph idx="1"/>
          </p:nvPr>
        </p:nvSpPr>
        <p:spPr>
          <a:xfrm>
            <a:off x="364682" y="1542408"/>
            <a:ext cx="5926955" cy="457200"/>
          </a:xfrm>
        </p:spPr>
        <p:txBody>
          <a:bodyPr anchor="t"/>
          <a:lstStyle/>
          <a:p>
            <a:pPr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</a:rPr>
              <a:t>半径标注</a:t>
            </a:r>
            <a:endParaRPr lang="zh-CN" altLang="en-US" sz="21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7" name="文本框 18435"/>
          <p:cNvSpPr txBox="1"/>
          <p:nvPr/>
        </p:nvSpPr>
        <p:spPr>
          <a:xfrm>
            <a:off x="773773" y="2287284"/>
            <a:ext cx="3685211" cy="31700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ts val="27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 半径标注例子如右图所示。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7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【说明】：（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）半径标注由一条具有指向圆或圆弧的箭头的半径尺寸线组成。尺寸数字前加一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R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表示半径。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7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2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）对于水平标注文字，如果半径尺寸线的角度大于水平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15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度，引线将将拆成水平线。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6388" name="图片 1843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72050" y="2914650"/>
            <a:ext cx="2286000" cy="140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文本框 18437"/>
          <p:cNvSpPr txBox="1"/>
          <p:nvPr/>
        </p:nvSpPr>
        <p:spPr>
          <a:xfrm>
            <a:off x="5257800" y="4572000"/>
            <a:ext cx="1410964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7-5   </a:t>
            </a: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半径标注</a:t>
            </a:r>
            <a:endParaRPr lang="zh-CN" altLang="en-US" sz="135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尺寸标注的操作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占位符 19458"/>
          <p:cNvSpPr>
            <a:spLocks noGrp="1"/>
          </p:cNvSpPr>
          <p:nvPr>
            <p:ph idx="1"/>
          </p:nvPr>
        </p:nvSpPr>
        <p:spPr>
          <a:xfrm>
            <a:off x="0" y="1336925"/>
            <a:ext cx="6033487" cy="457200"/>
          </a:xfrm>
        </p:spPr>
        <p:txBody>
          <a:bodyPr anchor="t"/>
          <a:lstStyle/>
          <a:p>
            <a:pPr>
              <a:lnSpc>
                <a:spcPct val="90000"/>
              </a:lnSpc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直径标注</a:t>
            </a:r>
            <a:r>
              <a:rPr lang="zh-CN" altLang="en-US" dirty="0"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7411" name="文本框 19459"/>
          <p:cNvSpPr txBox="1"/>
          <p:nvPr/>
        </p:nvSpPr>
        <p:spPr>
          <a:xfrm>
            <a:off x="164387" y="1855770"/>
            <a:ext cx="8979613" cy="547842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ts val="26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创建直径标注。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标注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➜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直径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【工具栏】：标注：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Command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】：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dimdiameter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选择圆弧或圆：选定待标注的圆弧或圆；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 指定尺寸线位置或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指定圆上的任何一点，移动鼠标可选择尺寸线的位置，并确定尺寸界线的方向。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【操作提示】：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在打开的“多行文字编辑器”中编辑标注文字，应删除尖括号，输入新值，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键确认；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可修改标注文字，按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输入；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6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可修改标注文字的角度；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7412" name="图片 1946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00450" y="2914650"/>
            <a:ext cx="228600" cy="22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尺寸标注的操作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占位符 20482"/>
          <p:cNvSpPr>
            <a:spLocks noGrp="1"/>
          </p:cNvSpPr>
          <p:nvPr>
            <p:ph idx="1"/>
          </p:nvPr>
        </p:nvSpPr>
        <p:spPr>
          <a:xfrm>
            <a:off x="552660" y="1398570"/>
            <a:ext cx="5913638" cy="400050"/>
          </a:xfrm>
        </p:spPr>
        <p:txBody>
          <a:bodyPr anchor="t"/>
          <a:lstStyle/>
          <a:p>
            <a:pPr>
              <a:lnSpc>
                <a:spcPct val="90000"/>
              </a:lnSpc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</a:rPr>
              <a:t>直径标注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8435" name="文本框 20483"/>
          <p:cNvSpPr txBox="1"/>
          <p:nvPr/>
        </p:nvSpPr>
        <p:spPr>
          <a:xfrm>
            <a:off x="855965" y="2040705"/>
            <a:ext cx="3921517" cy="23237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 直径标注例子如右图所示。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【说明】：（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）直径标注在尺寸数字前加一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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表示直径。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2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）对于水平标注文字，如果半径尺寸线的角度大于水平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15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度，引线将将拆成水平线。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</p:txBody>
      </p:sp>
      <p:pic>
        <p:nvPicPr>
          <p:cNvPr id="18436" name="图片 2048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257800" y="2514600"/>
            <a:ext cx="21145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文本框 20485"/>
          <p:cNvSpPr txBox="1"/>
          <p:nvPr/>
        </p:nvSpPr>
        <p:spPr>
          <a:xfrm>
            <a:off x="5486400" y="4057650"/>
            <a:ext cx="1410964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7-6   </a:t>
            </a: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直径标注</a:t>
            </a:r>
            <a:endParaRPr lang="zh-CN" altLang="en-US" sz="135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18438" name="文本框 20486"/>
          <p:cNvSpPr txBox="1"/>
          <p:nvPr/>
        </p:nvSpPr>
        <p:spPr>
          <a:xfrm>
            <a:off x="876514" y="4488523"/>
            <a:ext cx="6000750" cy="13515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685800" rtl="0"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3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）对于圆柱剖面等直径标注，则应采用线性标注，并在标注尺寸数字前加直径符号字符串“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%%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”，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例：在命令行输入“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%%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c20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”，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标注的效果为“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  <a:sym typeface="Symbol" panose="05050102010706020507" pitchFamily="18" charset="2"/>
              </a:rPr>
              <a:t>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20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”。注意：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应为英文状态下输入。</a:t>
            </a:r>
            <a:endParaRPr lang="zh-CN" altLang="en-US" sz="200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尺寸标注的操作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占位符 21506"/>
          <p:cNvSpPr>
            <a:spLocks noGrp="1"/>
          </p:cNvSpPr>
          <p:nvPr>
            <p:ph idx="1"/>
          </p:nvPr>
        </p:nvSpPr>
        <p:spPr>
          <a:xfrm>
            <a:off x="628436" y="1429392"/>
            <a:ext cx="5981700" cy="457200"/>
          </a:xfrm>
        </p:spPr>
        <p:txBody>
          <a:bodyPr anchor="t"/>
          <a:lstStyle/>
          <a:p>
            <a:pPr>
              <a:lnSpc>
                <a:spcPct val="80000"/>
              </a:lnSpc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  <a:hlinkClick r:id="" action="ppaction://hlinkshowjump?jump=firstslide"/>
              </a:rPr>
              <a:t>角度标注</a:t>
            </a:r>
            <a:r>
              <a:rPr lang="zh-CN" altLang="en-US" dirty="0">
                <a:ea typeface="宋体" panose="02010600030101010101" pitchFamily="2" charset="-122"/>
                <a:hlinkClick r:id="" action="ppaction://hlinkshowjump?jump=firstslide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59" name="文本框 21507"/>
          <p:cNvSpPr txBox="1"/>
          <p:nvPr/>
        </p:nvSpPr>
        <p:spPr>
          <a:xfrm>
            <a:off x="742949" y="1973280"/>
            <a:ext cx="7835972" cy="4493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【功能】：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创建角度标注。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【下拉菜单】：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标注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➜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角度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【工具栏】：标注：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Command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】：</a:t>
            </a:r>
            <a:r>
              <a:rPr lang="en-US" altLang="zh-CN" sz="2000" dirty="0" err="1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dimangular</a:t>
            </a:r>
            <a:endParaRPr lang="en-US" altLang="zh-CN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选择圆弧、圆、直线或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&lt;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指定顶点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&gt;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：选定一个圆弧、圆的其中一点或夹角的二条直线；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指定标注弧线位置或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[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T)/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A)]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指定一点作为尺寸线的位置并确定绘制尺寸界线的方向，或输入选项。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【操作提示】：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☞多行文字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M)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可在打开的“多行文字编辑器”中编辑标注文字，应删除尖括号，输入新值，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键确认；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☞文字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T)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修改标注文字，按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ENTER 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键输入新值；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☞角度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(</a:t>
            </a:r>
            <a:r>
              <a:rPr lang="en-US" altLang="zh-CN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A)</a:t>
            </a:r>
            <a:r>
              <a:rPr lang="en-US" altLang="zh-CN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：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可修改标注文字的角度；</a:t>
            </a:r>
            <a:endParaRPr lang="zh-CN" altLang="en-US" sz="2000" dirty="0">
              <a:solidFill>
                <a:srgbClr val="6E81E0"/>
              </a:solidFill>
              <a:ea typeface="+mn-ea"/>
            </a:endParaRPr>
          </a:p>
        </p:txBody>
      </p:sp>
      <p:pic>
        <p:nvPicPr>
          <p:cNvPr id="19460" name="图片 2150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71850" y="2800350"/>
            <a:ext cx="228600" cy="21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尺寸标注的操作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21194759">
            <a:off x="3983125" y="1242019"/>
            <a:ext cx="1089259" cy="1089259"/>
            <a:chOff x="4883092" y="1682340"/>
            <a:chExt cx="1944216" cy="1944216"/>
          </a:xfrm>
        </p:grpSpPr>
        <p:sp>
          <p:nvSpPr>
            <p:cNvPr id="3" name="圆角矩形 2"/>
            <p:cNvSpPr/>
            <p:nvPr/>
          </p:nvSpPr>
          <p:spPr>
            <a:xfrm rot="19460361">
              <a:off x="4883092" y="1682340"/>
              <a:ext cx="1944216" cy="1944216"/>
            </a:xfrm>
            <a:prstGeom prst="roundRect">
              <a:avLst/>
            </a:prstGeom>
            <a:gradFill flip="none" rotWithShape="1">
              <a:gsLst>
                <a:gs pos="0">
                  <a:srgbClr val="C9CBC8"/>
                </a:gs>
                <a:gs pos="100000">
                  <a:srgbClr val="FCFCFC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" name="Freeform 15"/>
            <p:cNvSpPr>
              <a:spLocks noEditPoints="1"/>
            </p:cNvSpPr>
            <p:nvPr/>
          </p:nvSpPr>
          <p:spPr bwMode="auto">
            <a:xfrm rot="405241">
              <a:off x="5321134" y="2057792"/>
              <a:ext cx="1080788" cy="1086431"/>
            </a:xfrm>
            <a:custGeom>
              <a:avLst/>
              <a:gdLst>
                <a:gd name="T0" fmla="*/ 192 w 383"/>
                <a:gd name="T1" fmla="*/ 64 h 385"/>
                <a:gd name="T2" fmla="*/ 336 w 383"/>
                <a:gd name="T3" fmla="*/ 224 h 385"/>
                <a:gd name="T4" fmla="*/ 336 w 383"/>
                <a:gd name="T5" fmla="*/ 385 h 385"/>
                <a:gd name="T6" fmla="*/ 239 w 383"/>
                <a:gd name="T7" fmla="*/ 385 h 385"/>
                <a:gd name="T8" fmla="*/ 239 w 383"/>
                <a:gd name="T9" fmla="*/ 264 h 385"/>
                <a:gd name="T10" fmla="*/ 236 w 383"/>
                <a:gd name="T11" fmla="*/ 253 h 385"/>
                <a:gd name="T12" fmla="*/ 227 w 383"/>
                <a:gd name="T13" fmla="*/ 244 h 385"/>
                <a:gd name="T14" fmla="*/ 215 w 383"/>
                <a:gd name="T15" fmla="*/ 241 h 385"/>
                <a:gd name="T16" fmla="*/ 168 w 383"/>
                <a:gd name="T17" fmla="*/ 241 h 385"/>
                <a:gd name="T18" fmla="*/ 156 w 383"/>
                <a:gd name="T19" fmla="*/ 244 h 385"/>
                <a:gd name="T20" fmla="*/ 146 w 383"/>
                <a:gd name="T21" fmla="*/ 253 h 385"/>
                <a:gd name="T22" fmla="*/ 144 w 383"/>
                <a:gd name="T23" fmla="*/ 264 h 385"/>
                <a:gd name="T24" fmla="*/ 144 w 383"/>
                <a:gd name="T25" fmla="*/ 385 h 385"/>
                <a:gd name="T26" fmla="*/ 48 w 383"/>
                <a:gd name="T27" fmla="*/ 385 h 385"/>
                <a:gd name="T28" fmla="*/ 48 w 383"/>
                <a:gd name="T29" fmla="*/ 224 h 385"/>
                <a:gd name="T30" fmla="*/ 192 w 383"/>
                <a:gd name="T31" fmla="*/ 64 h 385"/>
                <a:gd name="T32" fmla="*/ 312 w 383"/>
                <a:gd name="T33" fmla="*/ 24 h 385"/>
                <a:gd name="T34" fmla="*/ 360 w 383"/>
                <a:gd name="T35" fmla="*/ 24 h 385"/>
                <a:gd name="T36" fmla="*/ 360 w 383"/>
                <a:gd name="T37" fmla="*/ 129 h 385"/>
                <a:gd name="T38" fmla="*/ 312 w 383"/>
                <a:gd name="T39" fmla="*/ 74 h 385"/>
                <a:gd name="T40" fmla="*/ 312 w 383"/>
                <a:gd name="T41" fmla="*/ 24 h 385"/>
                <a:gd name="T42" fmla="*/ 168 w 383"/>
                <a:gd name="T43" fmla="*/ 0 h 385"/>
                <a:gd name="T44" fmla="*/ 215 w 383"/>
                <a:gd name="T45" fmla="*/ 0 h 385"/>
                <a:gd name="T46" fmla="*/ 383 w 383"/>
                <a:gd name="T47" fmla="*/ 193 h 385"/>
                <a:gd name="T48" fmla="*/ 336 w 383"/>
                <a:gd name="T49" fmla="*/ 193 h 385"/>
                <a:gd name="T50" fmla="*/ 192 w 383"/>
                <a:gd name="T51" fmla="*/ 27 h 385"/>
                <a:gd name="T52" fmla="*/ 48 w 383"/>
                <a:gd name="T53" fmla="*/ 193 h 385"/>
                <a:gd name="T54" fmla="*/ 0 w 383"/>
                <a:gd name="T55" fmla="*/ 193 h 385"/>
                <a:gd name="T56" fmla="*/ 168 w 383"/>
                <a:gd name="T5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3" h="385">
                  <a:moveTo>
                    <a:pt x="192" y="64"/>
                  </a:moveTo>
                  <a:lnTo>
                    <a:pt x="336" y="224"/>
                  </a:lnTo>
                  <a:lnTo>
                    <a:pt x="336" y="385"/>
                  </a:lnTo>
                  <a:lnTo>
                    <a:pt x="239" y="385"/>
                  </a:lnTo>
                  <a:lnTo>
                    <a:pt x="239" y="264"/>
                  </a:lnTo>
                  <a:lnTo>
                    <a:pt x="236" y="253"/>
                  </a:lnTo>
                  <a:lnTo>
                    <a:pt x="227" y="244"/>
                  </a:lnTo>
                  <a:lnTo>
                    <a:pt x="215" y="241"/>
                  </a:lnTo>
                  <a:lnTo>
                    <a:pt x="168" y="241"/>
                  </a:lnTo>
                  <a:lnTo>
                    <a:pt x="156" y="244"/>
                  </a:lnTo>
                  <a:lnTo>
                    <a:pt x="146" y="253"/>
                  </a:lnTo>
                  <a:lnTo>
                    <a:pt x="144" y="264"/>
                  </a:lnTo>
                  <a:lnTo>
                    <a:pt x="144" y="385"/>
                  </a:lnTo>
                  <a:lnTo>
                    <a:pt x="48" y="385"/>
                  </a:lnTo>
                  <a:lnTo>
                    <a:pt x="48" y="224"/>
                  </a:lnTo>
                  <a:lnTo>
                    <a:pt x="192" y="64"/>
                  </a:lnTo>
                  <a:close/>
                  <a:moveTo>
                    <a:pt x="312" y="24"/>
                  </a:moveTo>
                  <a:lnTo>
                    <a:pt x="360" y="24"/>
                  </a:lnTo>
                  <a:lnTo>
                    <a:pt x="360" y="129"/>
                  </a:lnTo>
                  <a:lnTo>
                    <a:pt x="312" y="74"/>
                  </a:lnTo>
                  <a:lnTo>
                    <a:pt x="312" y="24"/>
                  </a:lnTo>
                  <a:close/>
                  <a:moveTo>
                    <a:pt x="168" y="0"/>
                  </a:moveTo>
                  <a:lnTo>
                    <a:pt x="215" y="0"/>
                  </a:lnTo>
                  <a:lnTo>
                    <a:pt x="383" y="193"/>
                  </a:lnTo>
                  <a:lnTo>
                    <a:pt x="336" y="193"/>
                  </a:lnTo>
                  <a:lnTo>
                    <a:pt x="192" y="27"/>
                  </a:lnTo>
                  <a:lnTo>
                    <a:pt x="48" y="193"/>
                  </a:lnTo>
                  <a:lnTo>
                    <a:pt x="0" y="19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B0F0"/>
            </a:solidFill>
            <a:ln w="3175">
              <a:gradFill flip="none" rotWithShape="1">
                <a:gsLst>
                  <a:gs pos="0">
                    <a:srgbClr val="FCFDFD"/>
                  </a:gs>
                  <a:gs pos="100000">
                    <a:srgbClr val="CFD4D0"/>
                  </a:gs>
                </a:gsLst>
                <a:lin ang="8100000" scaled="1"/>
                <a:tileRect/>
              </a:gradFill>
            </a:ln>
            <a:effectLst>
              <a:outerShdw blurRad="342900" dist="1524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685800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 flipV="1">
            <a:off x="4454673" y="2674890"/>
            <a:ext cx="4311" cy="225670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533095" y="2658076"/>
            <a:ext cx="3788972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图层的设置与图层管理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图线线型的设置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尺寸标注的操作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图案填充与颜色填充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685800" rtl="0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剖面图的绘制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13950" y="3019860"/>
            <a:ext cx="154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学习内容</a:t>
            </a:r>
            <a:endParaRPr lang="zh-CN" altLang="en-US" sz="2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占位符 22530"/>
          <p:cNvSpPr>
            <a:spLocks noGrp="1"/>
          </p:cNvSpPr>
          <p:nvPr>
            <p:ph idx="1"/>
          </p:nvPr>
        </p:nvSpPr>
        <p:spPr>
          <a:xfrm>
            <a:off x="371582" y="1460215"/>
            <a:ext cx="5981700" cy="571500"/>
          </a:xfrm>
        </p:spPr>
        <p:txBody>
          <a:bodyPr anchor="t"/>
          <a:lstStyle/>
          <a:p>
            <a:pPr>
              <a:lnSpc>
                <a:spcPct val="80000"/>
              </a:lnSpc>
              <a:buNone/>
            </a:pPr>
            <a:r>
              <a:rPr lang="zh-CN" altLang="en-US" sz="2100" b="1" dirty="0">
                <a:latin typeface="黑体" panose="02010609060101010101" pitchFamily="2" charset="-122"/>
                <a:ea typeface="黑体" panose="02010609060101010101" pitchFamily="2" charset="-122"/>
              </a:rPr>
              <a:t>角度标注</a:t>
            </a:r>
            <a:r>
              <a:rPr lang="zh-CN" altLang="en-US" dirty="0">
                <a:ea typeface="宋体" panose="0201060003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0483" name="图片 2253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57750" y="2971800"/>
            <a:ext cx="2400300" cy="1521619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sp>
        <p:nvSpPr>
          <p:cNvPr id="20484" name="文本框 22532"/>
          <p:cNvSpPr txBox="1"/>
          <p:nvPr/>
        </p:nvSpPr>
        <p:spPr>
          <a:xfrm>
            <a:off x="881009" y="2184542"/>
            <a:ext cx="3351944" cy="317009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    角度标注例子如右图所示。</a:t>
            </a:r>
            <a:endParaRPr lang="zh-CN" altLang="en-US" sz="2000" dirty="0">
              <a:solidFill>
                <a:srgbClr val="6E81E0"/>
              </a:solidFill>
              <a:latin typeface="宋体" panose="02010600030101010101" pitchFamily="2" charset="-122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【说明】：（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1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）若选择圆弧，则使用选定圆弧上的点作为三点角度标注的定义点。圆弧的圆心是角度的顶点，圆弧端点成为尺寸界线的起点。</a:t>
            </a:r>
            <a:endParaRPr lang="zh-CN" altLang="en-US" sz="2000" dirty="0">
              <a:solidFill>
                <a:srgbClr val="6E81E0"/>
              </a:solidFill>
              <a:latin typeface="Times New Roman" panose="02020603050405020304" pitchFamily="18" charset="0"/>
              <a:ea typeface="+mn-ea"/>
            </a:endParaRPr>
          </a:p>
          <a:p>
            <a:pPr defTabSz="685800" rtl="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  （</a:t>
            </a:r>
            <a:r>
              <a:rPr lang="zh-CN" altLang="en-US" sz="2000" dirty="0">
                <a:solidFill>
                  <a:srgbClr val="6E81E0"/>
                </a:solidFill>
                <a:latin typeface="Times New Roman" panose="02020603050405020304" pitchFamily="18" charset="0"/>
                <a:ea typeface="+mn-ea"/>
              </a:rPr>
              <a:t>2</a:t>
            </a:r>
            <a:r>
              <a:rPr lang="zh-CN" altLang="en-US" sz="2000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）指定尺寸线的位置不同，标注的角度也会变化</a:t>
            </a:r>
            <a:r>
              <a:rPr lang="zh-CN" altLang="en-US" dirty="0">
                <a:solidFill>
                  <a:srgbClr val="6E81E0"/>
                </a:solidFill>
                <a:latin typeface="宋体" panose="02010600030101010101" pitchFamily="2" charset="-122"/>
                <a:ea typeface="+mn-ea"/>
              </a:rPr>
              <a:t>。</a:t>
            </a:r>
            <a:endParaRPr lang="zh-CN" altLang="en-US" dirty="0">
              <a:solidFill>
                <a:srgbClr val="6E81E0"/>
              </a:solidFill>
              <a:ea typeface="+mn-ea"/>
            </a:endParaRPr>
          </a:p>
        </p:txBody>
      </p:sp>
      <p:sp>
        <p:nvSpPr>
          <p:cNvPr id="20485" name="文本框 22533"/>
          <p:cNvSpPr txBox="1"/>
          <p:nvPr/>
        </p:nvSpPr>
        <p:spPr>
          <a:xfrm>
            <a:off x="5429250" y="4743450"/>
            <a:ext cx="1415772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图</a:t>
            </a:r>
            <a:r>
              <a:rPr lang="zh-CN" altLang="en-US" sz="1350" dirty="0">
                <a:solidFill>
                  <a:srgbClr val="1D528D"/>
                </a:solidFill>
                <a:latin typeface="Times New Roman" panose="02020603050405020304" pitchFamily="18" charset="0"/>
                <a:ea typeface="+mn-ea"/>
              </a:rPr>
              <a:t>7-7  </a:t>
            </a:r>
            <a:r>
              <a:rPr lang="zh-CN" altLang="en-US" sz="1350" dirty="0">
                <a:solidFill>
                  <a:srgbClr val="1D528D"/>
                </a:solidFill>
                <a:latin typeface="宋体" panose="02010600030101010101" pitchFamily="2" charset="-122"/>
                <a:ea typeface="+mn-ea"/>
              </a:rPr>
              <a:t>角度标注</a:t>
            </a:r>
            <a:r>
              <a:rPr lang="zh-CN" altLang="en-US" sz="1350" dirty="0">
                <a:solidFill>
                  <a:srgbClr val="1D528D"/>
                </a:solidFill>
                <a:ea typeface="+mn-ea"/>
              </a:rPr>
              <a:t> </a:t>
            </a:r>
            <a:endParaRPr lang="zh-CN" altLang="en-US" sz="1350" dirty="0">
              <a:solidFill>
                <a:srgbClr val="1D528D"/>
              </a:solidFill>
              <a:ea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3.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尺寸标注的操作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图案填充与颜色填充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06592" y="1665838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第一步：点击绘图下拉线内的“图案填充”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/>
          <a:srcRect b="22762"/>
          <a:stretch>
            <a:fillRect/>
          </a:stretch>
        </p:blipFill>
        <p:spPr>
          <a:xfrm>
            <a:off x="2495104" y="2302432"/>
            <a:ext cx="2450306" cy="28360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图案填充与颜色填充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7950" y="1542548"/>
            <a:ext cx="8135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第二步：打开图案填充后，出现如图所示菜单，点图案后的样例按钮。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86060" y="2389411"/>
            <a:ext cx="3093244" cy="33575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图案填充与颜色填充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6580" y="1604193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第三步：选择需要填充的图案后点确定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b="14110"/>
          <a:stretch>
            <a:fillRect/>
          </a:stretch>
        </p:blipFill>
        <p:spPr>
          <a:xfrm>
            <a:off x="2470628" y="2362119"/>
            <a:ext cx="3057525" cy="281633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图案填充与颜色填充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6174" y="1614467"/>
            <a:ext cx="5057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第四步：可以根据你的需要选择角度和比例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t="5491"/>
          <a:stretch>
            <a:fillRect/>
          </a:stretch>
        </p:blipFill>
        <p:spPr>
          <a:xfrm>
            <a:off x="1818292" y="2412276"/>
            <a:ext cx="3150394" cy="33824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t="4731"/>
          <a:stretch>
            <a:fillRect/>
          </a:stretch>
        </p:blipFill>
        <p:spPr>
          <a:xfrm>
            <a:off x="4908208" y="2412275"/>
            <a:ext cx="3136106" cy="33824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图案填充与颜色填充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6449" y="1583644"/>
            <a:ext cx="6083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第五步：都选好的，点“边界”下的添加选择对象。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t="4483"/>
          <a:stretch>
            <a:fillRect/>
          </a:stretch>
        </p:blipFill>
        <p:spPr>
          <a:xfrm>
            <a:off x="2523233" y="2355356"/>
            <a:ext cx="3114675" cy="33708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4.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图案填充与颜色填充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5757" y="1491177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第六步：点确认，再点下要填充的图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t="5173"/>
          <a:stretch>
            <a:fillRect/>
          </a:stretch>
        </p:blipFill>
        <p:spPr>
          <a:xfrm>
            <a:off x="2506694" y="2302432"/>
            <a:ext cx="3171825" cy="34683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剖面图的绘制</a:t>
            </a:r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62076" y="1927599"/>
            <a:ext cx="5207794" cy="372189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5.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剖面图的绘制</a:t>
            </a:r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6401" y="2089502"/>
            <a:ext cx="4492562" cy="32687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WordArt 3"/>
          <p:cNvSpPr>
            <a:spLocks noTextEdit="1"/>
          </p:cNvSpPr>
          <p:nvPr/>
        </p:nvSpPr>
        <p:spPr>
          <a:xfrm>
            <a:off x="1905000" y="3657600"/>
            <a:ext cx="5715000" cy="8572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  <a:normAutofit lnSpcReduction="10000"/>
          </a:bodyPr>
          <a:lstStyle/>
          <a:p>
            <a:pPr algn="ctr"/>
            <a:r>
              <a:rPr lang="zh-CN" altLang="en-US" sz="5400" b="1" dirty="0" smtClean="0">
                <a:ln w="285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effectLst>
                  <a:outerShdw dist="107763" dir="2699999" algn="ctr" rotWithShape="0">
                    <a:srgbClr val="C0C0C0">
                      <a:alpha val="50000"/>
                    </a:srgbClr>
                  </a:outerShdw>
                </a:effectLst>
                <a:latin typeface="微软简隶书" charset="0"/>
                <a:ea typeface="微软简隶书" charset="0"/>
              </a:rPr>
              <a:t>谢谢</a:t>
            </a:r>
            <a:endParaRPr lang="zh-CN" altLang="en-US" sz="5400" b="1" dirty="0">
              <a:ln w="285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  <a:tileRect/>
              </a:gradFill>
              <a:effectLst>
                <a:outerShdw dist="107763" dir="2699999" algn="ctr" rotWithShape="0">
                  <a:srgbClr val="C0C0C0">
                    <a:alpha val="50000"/>
                  </a:srgbClr>
                </a:outerShdw>
              </a:effectLst>
              <a:latin typeface="微软简隶书" charset="0"/>
              <a:ea typeface="微软简隶书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图层的设置与图层管理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7128" y="1588596"/>
            <a:ext cx="8105214" cy="77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第一步：打开</a:t>
            </a:r>
            <a:r>
              <a:rPr lang="en-US" altLang="zh-CN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AutoCAD</a:t>
            </a: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，选择“未保存的图层状态”下拉列表的“管理图层状态”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44417" y="3311640"/>
            <a:ext cx="4286250" cy="21359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图层的设置与图层管理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1110" y="1537226"/>
            <a:ext cx="6851767" cy="77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第二步：在弹出的窗口中可以进行图层的新建、编辑、修改等操作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3974" y="2782251"/>
            <a:ext cx="5364536" cy="26733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图层的设置与图层管理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5626" y="1557774"/>
            <a:ext cx="737574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第三步：选择“新建”，在弹出的窗口中输入图层名称，然后单击“确定”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76415" y="3028830"/>
            <a:ext cx="4286250" cy="21359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1.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图层的设置与图层管理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3028" y="1619419"/>
            <a:ext cx="5930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第四步：选择“编辑”，会弹出如下窗口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59363" y="2571901"/>
            <a:ext cx="5972196" cy="29761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图线线型的设置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8642" y="1485855"/>
            <a:ext cx="5930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第一步：单击</a:t>
            </a:r>
            <a:r>
              <a:rPr lang="en-US" altLang="zh-CN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"</a:t>
            </a: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线型</a:t>
            </a:r>
            <a:r>
              <a:rPr lang="en-US" altLang="zh-CN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",</a:t>
            </a: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在弹出的窗口中选择“加载”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89431" y="2361010"/>
            <a:ext cx="4286250" cy="21359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图线线型的设置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0287" y="1588596"/>
            <a:ext cx="5930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第二步：选择要加载的线型，单击“确定”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96089" y="2458885"/>
            <a:ext cx="4286250" cy="21359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2.</a:t>
            </a:r>
            <a:r>
              <a:rPr lang="zh-CN" altLang="en-US" b="1" u="sng" dirty="0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图线线型的设置</a:t>
            </a:r>
            <a:endParaRPr lang="zh-CN" altLang="en-US" b="1" u="sng" dirty="0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3447" y="1660516"/>
            <a:ext cx="5930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rtl="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528D"/>
                </a:solidFill>
                <a:latin typeface="Arial" panose="020B0604020202020204"/>
                <a:ea typeface="+mn-ea"/>
              </a:rPr>
              <a:t>第三步：然后会返回刚才的窗口，选择“确定”</a:t>
            </a:r>
            <a:endParaRPr lang="zh-CN" altLang="en-US" sz="2000" dirty="0">
              <a:solidFill>
                <a:srgbClr val="1D528D"/>
              </a:solidFill>
              <a:latin typeface="Arial" panose="020B0604020202020204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36165" y="2361010"/>
            <a:ext cx="4952196" cy="2467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复件 100TGp_biz_diagram_v2">
  <a:themeElements>
    <a:clrScheme name="">
      <a:dk1>
        <a:srgbClr val="29698D"/>
      </a:dk1>
      <a:lt1>
        <a:srgbClr val="FFFFFF"/>
      </a:lt1>
      <a:dk2>
        <a:srgbClr val="000000"/>
      </a:dk2>
      <a:lt2>
        <a:srgbClr val="D6E1E2"/>
      </a:lt2>
      <a:accent1>
        <a:srgbClr val="0099CC"/>
      </a:accent1>
      <a:accent2>
        <a:srgbClr val="FF9933"/>
      </a:accent2>
      <a:accent3>
        <a:srgbClr val="FFFFFF"/>
      </a:accent3>
      <a:accent4>
        <a:srgbClr val="225979"/>
      </a:accent4>
      <a:accent5>
        <a:srgbClr val="AACAE2"/>
      </a:accent5>
      <a:accent6>
        <a:srgbClr val="E5892D"/>
      </a:accent6>
      <a:hlink>
        <a:srgbClr val="33CCCC"/>
      </a:hlink>
      <a:folHlink>
        <a:srgbClr val="83A6A7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25979"/>
        </a:accent4>
        <a:accent5>
          <a:srgbClr val="AACAE2"/>
        </a:accent5>
        <a:accent6>
          <a:srgbClr val="E589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6C9B9"/>
        </a:accent5>
        <a:accent6>
          <a:srgbClr val="5380AD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9"/>
        </a:accent4>
        <a:accent5>
          <a:srgbClr val="ADC3FA"/>
        </a:accent5>
        <a:accent6>
          <a:srgbClr val="E589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1章1">
  <a:themeElements>
    <a:clrScheme name="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9"/>
      </a:accent4>
      <a:accent5>
        <a:srgbClr val="AACAE2"/>
      </a:accent5>
      <a:accent6>
        <a:srgbClr val="AB9705"/>
      </a:accent6>
      <a:hlink>
        <a:srgbClr val="6E81E0"/>
      </a:hlink>
      <a:folHlink>
        <a:srgbClr val="009999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9"/>
        </a:accent4>
        <a:accent5>
          <a:srgbClr val="AACAE2"/>
        </a:accent5>
        <a:accent6>
          <a:srgbClr val="AB9705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2368D"/>
        </a:accent4>
        <a:accent5>
          <a:srgbClr val="C5B8F2"/>
        </a:accent5>
        <a:accent6>
          <a:srgbClr val="007272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75783"/>
        </a:accent4>
        <a:accent5>
          <a:srgbClr val="BCD8C6"/>
        </a:accent5>
        <a:accent6>
          <a:srgbClr val="B27EC1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复件 100TGp_biz_diagram_v2</Template>
  <TotalTime>0</TotalTime>
  <Words>2996</Words>
  <Application>WPS 演示</Application>
  <PresentationFormat>全屏显示(4:3)</PresentationFormat>
  <Paragraphs>220</Paragraphs>
  <Slides>29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29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Arial Unicode MS</vt:lpstr>
      <vt:lpstr>Times New Roman</vt:lpstr>
      <vt:lpstr>Verdana</vt:lpstr>
      <vt:lpstr>楷体</vt:lpstr>
      <vt:lpstr>Calibri</vt:lpstr>
      <vt:lpstr>黑体</vt:lpstr>
      <vt:lpstr>Arial</vt:lpstr>
      <vt:lpstr>Symbol</vt:lpstr>
      <vt:lpstr>微软简隶书</vt:lpstr>
      <vt:lpstr>隶书</vt:lpstr>
      <vt:lpstr>1_复件 100TGp_biz_diagram_v2</vt:lpstr>
      <vt:lpstr>1_Office 主题</vt:lpstr>
      <vt:lpstr>1_第1章1</vt:lpstr>
      <vt:lpstr>PowerPoint 演示文稿</vt:lpstr>
      <vt:lpstr>PowerPoint 演示文稿</vt:lpstr>
      <vt:lpstr>1.图层的设置与图层管理</vt:lpstr>
      <vt:lpstr>1.图层的设置与图层管理</vt:lpstr>
      <vt:lpstr>1.图层的设置与图层管理</vt:lpstr>
      <vt:lpstr>1.图层的设置与图层管理</vt:lpstr>
      <vt:lpstr>2.图线线型的设置</vt:lpstr>
      <vt:lpstr>2.图线线型的设置</vt:lpstr>
      <vt:lpstr>2.图线线型的设置</vt:lpstr>
      <vt:lpstr>3.尺寸标注的操作</vt:lpstr>
      <vt:lpstr>3.尺寸标注的操作</vt:lpstr>
      <vt:lpstr>3.尺寸标注的操作</vt:lpstr>
      <vt:lpstr>3.尺寸标注的操作</vt:lpstr>
      <vt:lpstr>3.尺寸标注的操作</vt:lpstr>
      <vt:lpstr>3.尺寸标注的操作</vt:lpstr>
      <vt:lpstr>3.尺寸标注的操作</vt:lpstr>
      <vt:lpstr>3.尺寸标注的操作</vt:lpstr>
      <vt:lpstr>3.尺寸标注的操作</vt:lpstr>
      <vt:lpstr>3.尺寸标注的操作</vt:lpstr>
      <vt:lpstr>3.尺寸标注的操作</vt:lpstr>
      <vt:lpstr>4.图案填充与颜色填充</vt:lpstr>
      <vt:lpstr>4.图案填充与颜色填充</vt:lpstr>
      <vt:lpstr>4.图案填充与颜色填充</vt:lpstr>
      <vt:lpstr>4.图案填充与颜色填充</vt:lpstr>
      <vt:lpstr>4.图案填充与颜色填充</vt:lpstr>
      <vt:lpstr>4.图案填充与颜色填充</vt:lpstr>
      <vt:lpstr>5.剖面图的绘制1</vt:lpstr>
      <vt:lpstr>5.剖面图的绘制2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说 课 展示</dc:title>
  <dc:creator>yz</dc:creator>
  <cp:lastModifiedBy>阿哲</cp:lastModifiedBy>
  <cp:revision>978</cp:revision>
  <dcterms:created xsi:type="dcterms:W3CDTF">2009-04-05T06:11:00Z</dcterms:created>
  <dcterms:modified xsi:type="dcterms:W3CDTF">2021-11-08T03:14:54Z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9A2F7C0D3DCB432282D04C2131CED421</vt:lpwstr>
  </property>
</Properties>
</file>