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0" r:id="rId4"/>
    <p:sldMasterId id="2147483682" r:id="rId5"/>
  </p:sldMasterIdLst>
  <p:notesMasterIdLst>
    <p:notesMasterId r:id="rId8"/>
  </p:notesMasterIdLst>
  <p:sldIdLst>
    <p:sldId id="2109" r:id="rId6"/>
    <p:sldId id="301" r:id="rId7"/>
    <p:sldId id="2019" r:id="rId9"/>
    <p:sldId id="2080" r:id="rId10"/>
    <p:sldId id="2082" r:id="rId11"/>
    <p:sldId id="2086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2087" r:id="rId23"/>
    <p:sldId id="308" r:id="rId24"/>
    <p:sldId id="2071" r:id="rId25"/>
    <p:sldId id="2072" r:id="rId26"/>
    <p:sldId id="2073" r:id="rId27"/>
    <p:sldId id="2074" r:id="rId28"/>
    <p:sldId id="2075" r:id="rId29"/>
    <p:sldId id="2076" r:id="rId30"/>
    <p:sldId id="2077" r:id="rId31"/>
    <p:sldId id="2088" r:id="rId32"/>
    <p:sldId id="332" r:id="rId33"/>
    <p:sldId id="277" r:id="rId34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6374A"/>
    <a:srgbClr val="C0C0C0"/>
    <a:srgbClr val="FF9966"/>
    <a:srgbClr val="FFCC66"/>
    <a:srgbClr val="66CCFF"/>
    <a:srgbClr val="CC66FF"/>
    <a:srgbClr val="1F9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1356" y="-64"/>
      </p:cViewPr>
      <p:guideLst>
        <p:guide orient="horz" pos="2048"/>
        <p:guide pos="2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8" cy="719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l" fontAlgn="base"/>
            <a:endParaRPr lang="zh-CN" altLang="en-US" sz="1200" strike="noStrike" noProof="1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 fontAlgn="base"/>
            <a:fld id="{BB962C8B-B14F-4D97-AF65-F5344CB8AC3E}" type="datetimeFigureOut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076" name="幻灯片图像占位符 30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3076"/>
          <p:cNvSpPr>
            <a:spLocks noGrp="1" noRot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l" fontAlgn="base"/>
            <a:endParaRPr lang="en-US" altLang="x-none" sz="1200" strike="noStrike" noProof="1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EBB733-DF6B-4801-AFF9-46967ACB99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52930" cy="6096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75"/>
            <a:ext cx="9144000" cy="4930268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3968741"/>
            <a:ext cx="9144000" cy="2889261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3148981"/>
            <a:ext cx="9144000" cy="1780219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3840896"/>
            <a:ext cx="9144000" cy="1188944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692254"/>
            <a:ext cx="1088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704309"/>
            <a:ext cx="809879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692254"/>
            <a:ext cx="1088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704309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en-US" altLang="zh-CN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1710427" y="692254"/>
            <a:ext cx="237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en-US" sz="105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04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05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6145"/>
          <p:cNvGraphicFramePr>
            <a:graphicFrameLocks noChangeAspect="1"/>
          </p:cNvGraphicFramePr>
          <p:nvPr/>
        </p:nvGraphicFramePr>
        <p:xfrm>
          <a:off x="44450" y="2393951"/>
          <a:ext cx="9077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10210800" imgH="1816100" progId="">
                  <p:embed/>
                </p:oleObj>
              </mc:Choice>
              <mc:Fallback>
                <p:oleObj name="" r:id="rId2" imgW="10210800" imgH="1816100" progId="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" y="2393951"/>
                        <a:ext cx="9077325" cy="181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7" name="组合 6146"/>
          <p:cNvGrpSpPr/>
          <p:nvPr/>
        </p:nvGrpSpPr>
        <p:grpSpPr>
          <a:xfrm>
            <a:off x="34926" y="4292600"/>
            <a:ext cx="9074150" cy="2520950"/>
            <a:chOff x="0" y="2640"/>
            <a:chExt cx="5760" cy="1680"/>
          </a:xfrm>
        </p:grpSpPr>
        <p:sp>
          <p:nvSpPr>
            <p:cNvPr id="6148" name="矩形 6147"/>
            <p:cNvSpPr/>
            <p:nvPr userDrawn="1"/>
          </p:nvSpPr>
          <p:spPr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9" name="矩形 6148"/>
            <p:cNvSpPr/>
            <p:nvPr userDrawn="1"/>
          </p:nvSpPr>
          <p:spPr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50" name="矩形 6149"/>
          <p:cNvSpPr/>
          <p:nvPr/>
        </p:nvSpPr>
        <p:spPr>
          <a:xfrm>
            <a:off x="34926" y="44451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51" name="组合 6150"/>
          <p:cNvGrpSpPr/>
          <p:nvPr/>
        </p:nvGrpSpPr>
        <p:grpSpPr>
          <a:xfrm>
            <a:off x="-4762" y="1"/>
            <a:ext cx="9148762" cy="6856413"/>
            <a:chOff x="-3" y="0"/>
            <a:chExt cx="5763" cy="4319"/>
          </a:xfrm>
        </p:grpSpPr>
        <p:sp>
          <p:nvSpPr>
            <p:cNvPr id="6152" name="圆角矩形 6151"/>
            <p:cNvSpPr/>
            <p:nvPr userDrawn="1"/>
          </p:nvSpPr>
          <p:spPr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任意多边形 6152"/>
            <p:cNvSpPr/>
            <p:nvPr userDrawn="1"/>
          </p:nvSpPr>
          <p:spPr>
            <a:xfrm>
              <a:off x="0" y="0"/>
              <a:ext cx="288" cy="288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4" name="任意多边形 6153"/>
            <p:cNvSpPr/>
            <p:nvPr userDrawn="1"/>
          </p:nvSpPr>
          <p:spPr>
            <a:xfrm rot="-5408600">
              <a:off x="-50" y="4030"/>
              <a:ext cx="336" cy="242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任意多边形 6154"/>
            <p:cNvSpPr/>
            <p:nvPr userDrawn="1"/>
          </p:nvSpPr>
          <p:spPr>
            <a:xfrm rot="10769190">
              <a:off x="5519" y="4031"/>
              <a:ext cx="232" cy="287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6" name="任意多边形 6155"/>
            <p:cNvSpPr/>
            <p:nvPr userDrawn="1"/>
          </p:nvSpPr>
          <p:spPr>
            <a:xfrm rot="5400000">
              <a:off x="5472" y="0"/>
              <a:ext cx="288" cy="288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57" name="标题 6156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33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58" name="副标题 6157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100">
                <a:solidFill>
                  <a:schemeClr val="tx2"/>
                </a:solidFill>
              </a:defRPr>
            </a:lvl1pPr>
            <a:lvl2pPr marL="342900" lvl="1" indent="0" algn="ctr">
              <a:buNone/>
              <a:defRPr sz="2100">
                <a:solidFill>
                  <a:schemeClr val="tx2"/>
                </a:solidFill>
              </a:defRPr>
            </a:lvl2pPr>
            <a:lvl3pPr marL="685800" lvl="2" indent="0" algn="ctr">
              <a:buNone/>
              <a:defRPr sz="2100">
                <a:solidFill>
                  <a:schemeClr val="tx2"/>
                </a:solidFill>
              </a:defRPr>
            </a:lvl3pPr>
            <a:lvl4pPr marL="1028700" lvl="3" indent="0" algn="ctr">
              <a:buNone/>
              <a:defRPr sz="2100">
                <a:solidFill>
                  <a:schemeClr val="tx2"/>
                </a:solidFill>
              </a:defRPr>
            </a:lvl4pPr>
            <a:lvl5pPr marL="1371600" lvl="4" indent="0" algn="ctr">
              <a:buNone/>
              <a:defRPr sz="210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6159" name="日期占位符 615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60" name="页脚占位符 615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endParaRPr lang="zh-CN" altLang="en-US" dirty="0"/>
          </a:p>
        </p:txBody>
      </p:sp>
      <p:sp>
        <p:nvSpPr>
          <p:cNvPr id="6161" name="灯片编号占位符 616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6162" name="组合 6161"/>
          <p:cNvGrpSpPr/>
          <p:nvPr/>
        </p:nvGrpSpPr>
        <p:grpSpPr>
          <a:xfrm>
            <a:off x="2482851" y="2895600"/>
            <a:ext cx="2698750" cy="1041400"/>
            <a:chOff x="1610" y="1965"/>
            <a:chExt cx="1700" cy="656"/>
          </a:xfrm>
        </p:grpSpPr>
        <p:pic>
          <p:nvPicPr>
            <p:cNvPr id="6163" name="图片 6162" descr="Untitled-1 copy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426" y="1965"/>
              <a:ext cx="590" cy="5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4" name="图片 6163" descr="Untitled-1 copy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061" y="2372"/>
              <a:ext cx="249" cy="2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5" name="图片 6164" descr="Untitled-1 copy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10" y="2237"/>
              <a:ext cx="363" cy="36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2504" cy="49498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7801"/>
            <a:ext cx="4032504" cy="49498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61229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2930" cy="61229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对象 6145"/>
          <p:cNvGraphicFramePr>
            <a:graphicFrameLocks noChangeAspect="1"/>
          </p:cNvGraphicFramePr>
          <p:nvPr/>
        </p:nvGraphicFramePr>
        <p:xfrm>
          <a:off x="44450" y="2393951"/>
          <a:ext cx="9077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2" imgW="10210800" imgH="1816100" progId="">
                  <p:embed/>
                </p:oleObj>
              </mc:Choice>
              <mc:Fallback>
                <p:oleObj name="" r:id="rId2" imgW="10210800" imgH="1816100" progId="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" y="2393951"/>
                        <a:ext cx="9077325" cy="181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1" name="组合 6146"/>
          <p:cNvGrpSpPr/>
          <p:nvPr/>
        </p:nvGrpSpPr>
        <p:grpSpPr>
          <a:xfrm>
            <a:off x="34926" y="4292600"/>
            <a:ext cx="9074150" cy="2520950"/>
            <a:chOff x="0" y="2640"/>
            <a:chExt cx="5760" cy="1680"/>
          </a:xfrm>
        </p:grpSpPr>
        <p:sp>
          <p:nvSpPr>
            <p:cNvPr id="2052" name="矩形 6147"/>
            <p:cNvSpPr/>
            <p:nvPr userDrawn="1"/>
          </p:nvSpPr>
          <p:spPr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53" name="矩形 6148"/>
            <p:cNvSpPr/>
            <p:nvPr userDrawn="1"/>
          </p:nvSpPr>
          <p:spPr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rgbClr val="5D5D5D"/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054" name="矩形 6149"/>
          <p:cNvSpPr/>
          <p:nvPr/>
        </p:nvSpPr>
        <p:spPr>
          <a:xfrm>
            <a:off x="34926" y="44451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D2641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2055" name="组合 6150"/>
          <p:cNvGrpSpPr/>
          <p:nvPr/>
        </p:nvGrpSpPr>
        <p:grpSpPr>
          <a:xfrm>
            <a:off x="-4762" y="1"/>
            <a:ext cx="9148762" cy="6856413"/>
            <a:chOff x="-3" y="0"/>
            <a:chExt cx="5763" cy="4319"/>
          </a:xfrm>
        </p:grpSpPr>
        <p:sp>
          <p:nvSpPr>
            <p:cNvPr id="2056" name="圆角矩形 6151"/>
            <p:cNvSpPr/>
            <p:nvPr userDrawn="1"/>
          </p:nvSpPr>
          <p:spPr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57" name="任意多边形 6152"/>
            <p:cNvSpPr/>
            <p:nvPr userDrawn="1"/>
          </p:nvSpPr>
          <p:spPr>
            <a:xfrm>
              <a:off x="0" y="0"/>
              <a:ext cx="288" cy="288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" name="任意多边形 6153"/>
            <p:cNvSpPr/>
            <p:nvPr userDrawn="1"/>
          </p:nvSpPr>
          <p:spPr>
            <a:xfrm rot="-5408600">
              <a:off x="-50" y="4030"/>
              <a:ext cx="336" cy="242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" name="任意多边形 6154"/>
            <p:cNvSpPr/>
            <p:nvPr userDrawn="1"/>
          </p:nvSpPr>
          <p:spPr>
            <a:xfrm rot="10769190">
              <a:off x="5519" y="4031"/>
              <a:ext cx="232" cy="287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" name="任意多边形 6155"/>
            <p:cNvSpPr/>
            <p:nvPr userDrawn="1"/>
          </p:nvSpPr>
          <p:spPr>
            <a:xfrm rot="5400000">
              <a:off x="5472" y="0"/>
              <a:ext cx="288" cy="288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61" name="组合 6161"/>
          <p:cNvGrpSpPr/>
          <p:nvPr/>
        </p:nvGrpSpPr>
        <p:grpSpPr>
          <a:xfrm>
            <a:off x="2482851" y="2895600"/>
            <a:ext cx="2698750" cy="1041400"/>
            <a:chOff x="1610" y="1965"/>
            <a:chExt cx="1700" cy="656"/>
          </a:xfrm>
        </p:grpSpPr>
        <p:pic>
          <p:nvPicPr>
            <p:cNvPr id="2062" name="图片 6162" descr="Untitled-1 copy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426" y="1965"/>
              <a:ext cx="590" cy="5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3" name="图片 6163" descr="Untitled-1 copy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061" y="2372"/>
              <a:ext cx="249" cy="2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4" name="图片 6164" descr="Untitled-1 copy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10" y="2237"/>
              <a:ext cx="363" cy="3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157" name="标题 6156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33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6158" name="副标题 6157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100">
                <a:solidFill>
                  <a:schemeClr val="tx2"/>
                </a:solidFill>
              </a:defRPr>
            </a:lvl1pPr>
            <a:lvl2pPr marL="342900" lvl="1" indent="0" algn="ctr">
              <a:buNone/>
              <a:defRPr sz="2100">
                <a:solidFill>
                  <a:schemeClr val="tx2"/>
                </a:solidFill>
              </a:defRPr>
            </a:lvl2pPr>
            <a:lvl3pPr marL="685800" lvl="2" indent="0" algn="ctr">
              <a:buNone/>
              <a:defRPr sz="2100">
                <a:solidFill>
                  <a:schemeClr val="tx2"/>
                </a:solidFill>
              </a:defRPr>
            </a:lvl3pPr>
            <a:lvl4pPr marL="1028700" lvl="3" indent="0" algn="ctr">
              <a:buNone/>
              <a:defRPr sz="2100">
                <a:solidFill>
                  <a:schemeClr val="tx2"/>
                </a:solidFill>
              </a:defRPr>
            </a:lvl4pPr>
            <a:lvl5pPr marL="1371600" lvl="4" indent="0" algn="ctr">
              <a:buNone/>
              <a:defRPr sz="2100">
                <a:solidFill>
                  <a:schemeClr val="tx2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6159" name="日期占位符 615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6160" name="页脚占位符 615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 fontAlgn="base">
              <a:buClrTx/>
            </a:pPr>
            <a:endParaRPr lang="zh-CN" altLang="en-US" strike="noStrike" noProof="1"/>
          </a:p>
        </p:txBody>
      </p:sp>
      <p:sp>
        <p:nvSpPr>
          <p:cNvPr id="6161" name="灯片编号占位符 616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2504" cy="494982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7801"/>
            <a:ext cx="4032504" cy="494982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2504" cy="50958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28725"/>
            <a:ext cx="4032504" cy="50958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61229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2930" cy="61229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1D528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4" Type="http://schemas.openxmlformats.org/officeDocument/2006/relationships/image" Target="../media/image2.GIF"/><Relationship Id="rId13" Type="http://schemas.openxmlformats.org/officeDocument/2006/relationships/image" Target="../media/image1.png"/><Relationship Id="rId12" Type="http://schemas.openxmlformats.org/officeDocument/2006/relationships/oleObject" Target="../embeddings/oleObject1.bin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5" Type="http://schemas.openxmlformats.org/officeDocument/2006/relationships/theme" Target="../theme/theme4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38"/>
          <p:cNvGrpSpPr/>
          <p:nvPr/>
        </p:nvGrpSpPr>
        <p:grpSpPr>
          <a:xfrm>
            <a:off x="-4762" y="2209800"/>
            <a:ext cx="9148762" cy="4648200"/>
            <a:chOff x="0" y="0"/>
            <a:chExt cx="5763" cy="2928"/>
          </a:xfrm>
        </p:grpSpPr>
        <p:sp>
          <p:nvSpPr>
            <p:cNvPr id="2051" name="Rectangle 19"/>
            <p:cNvSpPr/>
            <p:nvPr/>
          </p:nvSpPr>
          <p:spPr>
            <a:xfrm>
              <a:off x="8" y="36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 algn="ctr"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052" name="Group 20"/>
            <p:cNvGrpSpPr/>
            <p:nvPr/>
          </p:nvGrpSpPr>
          <p:grpSpPr>
            <a:xfrm>
              <a:off x="119" y="11"/>
              <a:ext cx="1585" cy="2896"/>
              <a:chOff x="0" y="0"/>
              <a:chExt cx="1585" cy="2896"/>
            </a:xfrm>
          </p:grpSpPr>
          <p:grpSp>
            <p:nvGrpSpPr>
              <p:cNvPr id="2053" name="Group 21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054" name="Line 22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5" name="Line 23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6" name="Line 24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7" name="Line 25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8" name="Line 26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9" name="Line 27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0" name="Oval 28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1" name="Oval 29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2" name="Oval 30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3" name="Oval 31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4" name="Oval 32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5" name="Oval 33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6" name="Oval 34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7" name="Oval 35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8" name="Oval 36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9" name="Oval 37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0" name="Oval 38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1" name="Oval 39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2" name="Oval 40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3" name="Oval 41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4" name="Oval 42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5" name="Oval 43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6" name="Oval 44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7" name="Oval 45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8" name="Oval 46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9" name="Oval 47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080" name="Group 48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081" name="Line 49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2" name="Line 50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3" name="Line 51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4" name="Line 52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5" name="Line 53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6" name="Line 54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7" name="Oval 55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8" name="Oval 56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9" name="Oval 57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0" name="Oval 58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1" name="Oval 59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2" name="Oval 60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3" name="Oval 61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4" name="Oval 62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5" name="Oval 63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6" name="Oval 64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7" name="Oval 65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8" name="Oval 66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9" name="Oval 67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0" name="Oval 68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1" name="Oval 69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2" name="Oval 70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3" name="Oval 71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4" name="Oval 72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5" name="Oval 73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6" name="Oval 74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107" name="Group 75"/>
            <p:cNvGrpSpPr/>
            <p:nvPr/>
          </p:nvGrpSpPr>
          <p:grpSpPr>
            <a:xfrm>
              <a:off x="1794" y="14"/>
              <a:ext cx="1585" cy="2896"/>
              <a:chOff x="0" y="0"/>
              <a:chExt cx="1585" cy="2896"/>
            </a:xfrm>
          </p:grpSpPr>
          <p:grpSp>
            <p:nvGrpSpPr>
              <p:cNvPr id="2108" name="Group 76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109" name="Line 77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0" name="Line 78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1" name="Line 79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2" name="Line 80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3" name="Line 81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4" name="Line 82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5" name="Oval 83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6" name="Oval 84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7" name="Oval 85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8" name="Oval 86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9" name="Oval 87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0" name="Oval 88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1" name="Oval 89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2" name="Oval 90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3" name="Oval 91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4" name="Oval 92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5" name="Oval 93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6" name="Oval 94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7" name="Oval 95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8" name="Oval 96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9" name="Oval 97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0" name="Oval 98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1" name="Oval 99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2" name="Oval 100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3" name="Oval 101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4" name="Oval 102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35" name="Group 103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136" name="Line 104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7" name="Line 105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8" name="Line 106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9" name="Line 107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0" name="Line 108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1" name="Line 109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2" name="Oval 110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3" name="Oval 111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4" name="Oval 112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5" name="Oval 113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6" name="Oval 114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7" name="Oval 115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8" name="Oval 116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9" name="Oval 117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0" name="Oval 118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1" name="Oval 119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2" name="Oval 120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3" name="Oval 121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4" name="Oval 122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5" name="Oval 123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6" name="Oval 124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7" name="Oval 125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8" name="Oval 126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9" name="Oval 127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0" name="Oval 128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1" name="Oval 129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162" name="Group 130"/>
            <p:cNvGrpSpPr/>
            <p:nvPr/>
          </p:nvGrpSpPr>
          <p:grpSpPr>
            <a:xfrm>
              <a:off x="3473" y="14"/>
              <a:ext cx="1585" cy="2896"/>
              <a:chOff x="0" y="0"/>
              <a:chExt cx="1585" cy="2896"/>
            </a:xfrm>
          </p:grpSpPr>
          <p:grpSp>
            <p:nvGrpSpPr>
              <p:cNvPr id="2163" name="Group 131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164" name="Line 132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5" name="Line 133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6" name="Line 134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7" name="Line 135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8" name="Line 136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9" name="Line 137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0" name="Oval 138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1" name="Oval 139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2" name="Oval 140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3" name="Oval 141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4" name="Oval 142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5" name="Oval 143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6" name="Oval 144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7" name="Oval 145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8" name="Oval 146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9" name="Oval 147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0" name="Oval 148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1" name="Oval 149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2" name="Oval 150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3" name="Oval 151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4" name="Oval 152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5" name="Oval 153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6" name="Oval 154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7" name="Oval 155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8" name="Oval 156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9" name="Oval 157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90" name="Group 158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191" name="Line 159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2" name="Line 160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3" name="Line 161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4" name="Line 162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5" name="Line 163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6" name="Line 164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7" name="Oval 165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8" name="Oval 166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9" name="Oval 167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0" name="Oval 168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1" name="Oval 169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2" name="Oval 170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3" name="Oval 171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4" name="Oval 172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5" name="Oval 173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6" name="Oval 174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7" name="Oval 175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8" name="Oval 176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9" name="Oval 177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0" name="Oval 178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1" name="Oval 179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2" name="Oval 180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3" name="Oval 181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4" name="Oval 182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5" name="Oval 183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6" name="Oval 184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217" name="Line 185"/>
            <p:cNvSpPr/>
            <p:nvPr/>
          </p:nvSpPr>
          <p:spPr>
            <a:xfrm>
              <a:off x="5176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8" name="Line 186"/>
            <p:cNvSpPr/>
            <p:nvPr/>
          </p:nvSpPr>
          <p:spPr>
            <a:xfrm>
              <a:off x="5327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9" name="Line 187"/>
            <p:cNvSpPr/>
            <p:nvPr/>
          </p:nvSpPr>
          <p:spPr>
            <a:xfrm>
              <a:off x="5463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0" name="Line 188"/>
            <p:cNvSpPr/>
            <p:nvPr/>
          </p:nvSpPr>
          <p:spPr>
            <a:xfrm>
              <a:off x="5599" y="24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1" name="Line 189"/>
            <p:cNvSpPr/>
            <p:nvPr/>
          </p:nvSpPr>
          <p:spPr>
            <a:xfrm>
              <a:off x="5735" y="24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222" name="Group 190"/>
            <p:cNvGrpSpPr/>
            <p:nvPr/>
          </p:nvGrpSpPr>
          <p:grpSpPr>
            <a:xfrm>
              <a:off x="0" y="73"/>
              <a:ext cx="5763" cy="2778"/>
              <a:chOff x="0" y="0"/>
              <a:chExt cx="5763" cy="2778"/>
            </a:xfrm>
          </p:grpSpPr>
          <p:grpSp>
            <p:nvGrpSpPr>
              <p:cNvPr id="2223" name="Group 191"/>
              <p:cNvGrpSpPr/>
              <p:nvPr userDrawn="1"/>
            </p:nvGrpSpPr>
            <p:grpSpPr>
              <a:xfrm>
                <a:off x="2" y="15"/>
                <a:ext cx="5758" cy="272"/>
                <a:chOff x="0" y="0"/>
                <a:chExt cx="5763" cy="272"/>
              </a:xfrm>
            </p:grpSpPr>
            <p:sp>
              <p:nvSpPr>
                <p:cNvPr id="2224" name="Line 192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5" name="Line 193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6" name="Line 194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27" name="Group 195"/>
              <p:cNvGrpSpPr/>
              <p:nvPr userDrawn="1"/>
            </p:nvGrpSpPr>
            <p:grpSpPr>
              <a:xfrm>
                <a:off x="5" y="423"/>
                <a:ext cx="5758" cy="272"/>
                <a:chOff x="0" y="0"/>
                <a:chExt cx="5763" cy="272"/>
              </a:xfrm>
            </p:grpSpPr>
            <p:sp>
              <p:nvSpPr>
                <p:cNvPr id="2228" name="Line 196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9" name="Line 197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0" name="Line 198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1" name="Group 199"/>
              <p:cNvGrpSpPr/>
              <p:nvPr userDrawn="1"/>
            </p:nvGrpSpPr>
            <p:grpSpPr>
              <a:xfrm>
                <a:off x="1" y="842"/>
                <a:ext cx="5752" cy="272"/>
                <a:chOff x="0" y="0"/>
                <a:chExt cx="5763" cy="272"/>
              </a:xfrm>
            </p:grpSpPr>
            <p:sp>
              <p:nvSpPr>
                <p:cNvPr id="2232" name="Line 200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3" name="Line 201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4" name="Line 202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5" name="Group 203"/>
              <p:cNvGrpSpPr/>
              <p:nvPr userDrawn="1"/>
            </p:nvGrpSpPr>
            <p:grpSpPr>
              <a:xfrm>
                <a:off x="1" y="1240"/>
                <a:ext cx="5759" cy="272"/>
                <a:chOff x="0" y="0"/>
                <a:chExt cx="5763" cy="272"/>
              </a:xfrm>
            </p:grpSpPr>
            <p:sp>
              <p:nvSpPr>
                <p:cNvPr id="2236" name="Line 204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7" name="Line 205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8" name="Line 206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9" name="Group 207"/>
              <p:cNvGrpSpPr/>
              <p:nvPr userDrawn="1"/>
            </p:nvGrpSpPr>
            <p:grpSpPr>
              <a:xfrm>
                <a:off x="4" y="1648"/>
                <a:ext cx="5759" cy="272"/>
                <a:chOff x="0" y="0"/>
                <a:chExt cx="5763" cy="272"/>
              </a:xfrm>
            </p:grpSpPr>
            <p:sp>
              <p:nvSpPr>
                <p:cNvPr id="2240" name="Line 208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1" name="Line 209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2" name="Line 210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43" name="Group 211"/>
              <p:cNvGrpSpPr/>
              <p:nvPr userDrawn="1"/>
            </p:nvGrpSpPr>
            <p:grpSpPr>
              <a:xfrm>
                <a:off x="0" y="2066"/>
                <a:ext cx="5753" cy="272"/>
                <a:chOff x="0" y="0"/>
                <a:chExt cx="5763" cy="272"/>
              </a:xfrm>
            </p:grpSpPr>
            <p:sp>
              <p:nvSpPr>
                <p:cNvPr id="2244" name="Line 212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5" name="Line 213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6" name="Line 214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47" name="Group 215"/>
              <p:cNvGrpSpPr/>
              <p:nvPr userDrawn="1"/>
            </p:nvGrpSpPr>
            <p:grpSpPr>
              <a:xfrm>
                <a:off x="0" y="2489"/>
                <a:ext cx="5757" cy="272"/>
                <a:chOff x="0" y="0"/>
                <a:chExt cx="5763" cy="272"/>
              </a:xfrm>
            </p:grpSpPr>
            <p:sp>
              <p:nvSpPr>
                <p:cNvPr id="2248" name="Line 216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9" name="Line 217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0" name="Line 218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51" name="Oval 219"/>
              <p:cNvSpPr/>
              <p:nvPr userDrawn="1"/>
            </p:nvSpPr>
            <p:spPr>
              <a:xfrm>
                <a:off x="5154" y="26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2" name="Oval 220"/>
              <p:cNvSpPr/>
              <p:nvPr userDrawn="1"/>
            </p:nvSpPr>
            <p:spPr>
              <a:xfrm>
                <a:off x="5152" y="67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3" name="Oval 221"/>
              <p:cNvSpPr/>
              <p:nvPr userDrawn="1"/>
            </p:nvSpPr>
            <p:spPr>
              <a:xfrm>
                <a:off x="5442" y="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4" name="Oval 222"/>
              <p:cNvSpPr/>
              <p:nvPr userDrawn="1"/>
            </p:nvSpPr>
            <p:spPr>
              <a:xfrm>
                <a:off x="5442" y="6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5" name="Oval 223"/>
              <p:cNvSpPr/>
              <p:nvPr userDrawn="1"/>
            </p:nvSpPr>
            <p:spPr>
              <a:xfrm>
                <a:off x="5712" y="4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6" name="Oval 224"/>
              <p:cNvSpPr/>
              <p:nvPr userDrawn="1"/>
            </p:nvSpPr>
            <p:spPr>
              <a:xfrm>
                <a:off x="5712" y="109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7" name="Oval 225"/>
              <p:cNvSpPr/>
              <p:nvPr userDrawn="1"/>
            </p:nvSpPr>
            <p:spPr>
              <a:xfrm>
                <a:off x="5154" y="96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8" name="Oval 226"/>
              <p:cNvSpPr/>
              <p:nvPr userDrawn="1"/>
            </p:nvSpPr>
            <p:spPr>
              <a:xfrm>
                <a:off x="5152" y="135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9" name="Oval 227"/>
              <p:cNvSpPr/>
              <p:nvPr userDrawn="1"/>
            </p:nvSpPr>
            <p:spPr>
              <a:xfrm>
                <a:off x="5157" y="163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0" name="Oval 228"/>
              <p:cNvSpPr/>
              <p:nvPr userDrawn="1"/>
            </p:nvSpPr>
            <p:spPr>
              <a:xfrm>
                <a:off x="5440" y="136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1" name="Oval 229"/>
              <p:cNvSpPr/>
              <p:nvPr userDrawn="1"/>
            </p:nvSpPr>
            <p:spPr>
              <a:xfrm>
                <a:off x="5150" y="204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2" name="Oval 230"/>
              <p:cNvSpPr/>
              <p:nvPr userDrawn="1"/>
            </p:nvSpPr>
            <p:spPr>
              <a:xfrm>
                <a:off x="5148" y="231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3" name="Oval 231"/>
              <p:cNvSpPr/>
              <p:nvPr userDrawn="1"/>
            </p:nvSpPr>
            <p:spPr>
              <a:xfrm>
                <a:off x="5714" y="176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4" name="Oval 232"/>
              <p:cNvSpPr/>
              <p:nvPr userDrawn="1"/>
            </p:nvSpPr>
            <p:spPr>
              <a:xfrm>
                <a:off x="5438" y="204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5" name="Oval 233"/>
              <p:cNvSpPr/>
              <p:nvPr userDrawn="1"/>
            </p:nvSpPr>
            <p:spPr>
              <a:xfrm>
                <a:off x="5436" y="273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6" name="Oval 234"/>
              <p:cNvSpPr/>
              <p:nvPr userDrawn="1"/>
            </p:nvSpPr>
            <p:spPr>
              <a:xfrm>
                <a:off x="5704" y="247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67" name="Rectangle 235"/>
            <p:cNvSpPr/>
            <p:nvPr/>
          </p:nvSpPr>
          <p:spPr>
            <a:xfrm>
              <a:off x="3" y="0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13314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 algn="ctr"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268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2" imgW="7708900" imgH="1701800" progId="">
                  <p:embed/>
                </p:oleObj>
              </mc:Choice>
              <mc:Fallback>
                <p:oleObj name="" r:id="rId12" imgW="7708900" imgH="1701800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9" name="Oval 236" descr="06_original_w"/>
          <p:cNvSpPr/>
          <p:nvPr/>
        </p:nvSpPr>
        <p:spPr>
          <a:xfrm>
            <a:off x="323850" y="1484313"/>
            <a:ext cx="1800225" cy="1873250"/>
          </a:xfrm>
          <a:prstGeom prst="ellipse">
            <a:avLst/>
          </a:prstGeom>
          <a:blipFill rotWithShape="1">
            <a:blip r:embed="rId14" cstate="print"/>
            <a:stretch>
              <a:fillRect/>
            </a:stretch>
          </a:blipFill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70" name="Rectangle 3"/>
          <p:cNvSpPr>
            <a:spLocks noGrp="1"/>
          </p:cNvSpPr>
          <p:nvPr>
            <p:ph type="body"/>
          </p:nvPr>
        </p:nvSpPr>
        <p:spPr>
          <a:xfrm>
            <a:off x="457200" y="1228725"/>
            <a:ext cx="8229600" cy="50958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271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r" defTabSz="91440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2800" b="1" i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 userDrawn="1"/>
        </p:nvSpPr>
        <p:spPr>
          <a:xfrm rot="5400000">
            <a:off x="826867" y="637201"/>
            <a:ext cx="741272" cy="80987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792565" y="0"/>
            <a:ext cx="809879" cy="6715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698605" y="692696"/>
            <a:ext cx="0" cy="36004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 userDrawn="1"/>
        </p:nvSpPr>
        <p:spPr>
          <a:xfrm>
            <a:off x="0" y="6265681"/>
            <a:ext cx="8548114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8638784" y="6265681"/>
            <a:ext cx="505217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8734576" y="631240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</a:rPr>
            </a:fld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121"/>
          <p:cNvGrpSpPr/>
          <p:nvPr/>
        </p:nvGrpSpPr>
        <p:grpSpPr>
          <a:xfrm>
            <a:off x="0" y="285751"/>
            <a:ext cx="9156700" cy="911225"/>
            <a:chOff x="-1" y="196"/>
            <a:chExt cx="5768" cy="635"/>
          </a:xfrm>
        </p:grpSpPr>
        <p:sp>
          <p:nvSpPr>
            <p:cNvPr id="5123" name="矩形 5122"/>
            <p:cNvSpPr/>
            <p:nvPr userDrawn="1"/>
          </p:nvSpPr>
          <p:spPr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" name="任意多边形 5123"/>
            <p:cNvSpPr/>
            <p:nvPr userDrawn="1"/>
          </p:nvSpPr>
          <p:spPr>
            <a:xfrm flipH="1" flipV="1">
              <a:off x="2265" y="196"/>
              <a:ext cx="3497" cy="226"/>
            </a:xfrm>
            <a:custGeom>
              <a:avLst/>
              <a:gdLst/>
              <a:ahLst/>
              <a:cxnLst/>
              <a:rect l="0" t="0" r="0" b="0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" name="任意多边形 5124"/>
            <p:cNvSpPr/>
            <p:nvPr userDrawn="1"/>
          </p:nvSpPr>
          <p:spPr>
            <a:xfrm>
              <a:off x="-1" y="513"/>
              <a:ext cx="3702" cy="311"/>
            </a:xfrm>
            <a:custGeom>
              <a:avLst/>
              <a:gdLst/>
              <a:ahLst/>
              <a:cxnLst/>
              <a:rect l="0" t="0" r="0" b="0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6" name="矩形 5125"/>
          <p:cNvSpPr/>
          <p:nvPr/>
        </p:nvSpPr>
        <p:spPr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矩形 5126"/>
          <p:cNvSpPr/>
          <p:nvPr/>
        </p:nvSpPr>
        <p:spPr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128" name="图片 5127" descr="Untitled-1 copy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2414" y="382589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5128" descr="Untitled-1 copy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3138" y="765176"/>
            <a:ext cx="358775" cy="35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0" name="标题 5129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31" name="文本占位符 5130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949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32" name="日期占位符 5131"/>
          <p:cNvSpPr>
            <a:spLocks noGrp="1"/>
          </p:cNvSpPr>
          <p:nvPr>
            <p:ph type="dt" sz="half" idx="2"/>
          </p:nvPr>
        </p:nvSpPr>
        <p:spPr>
          <a:xfrm>
            <a:off x="457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133" name="页脚占位符 5132"/>
          <p:cNvSpPr>
            <a:spLocks noGrp="1"/>
          </p:cNvSpPr>
          <p:nvPr>
            <p:ph type="ftr" sz="quarter" idx="3"/>
          </p:nvPr>
        </p:nvSpPr>
        <p:spPr>
          <a:xfrm>
            <a:off x="3124200" y="6477001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/>
          </a:p>
        </p:txBody>
      </p:sp>
      <p:sp>
        <p:nvSpPr>
          <p:cNvPr id="5134" name="灯片编号占位符 5133"/>
          <p:cNvSpPr>
            <a:spLocks noGrp="1"/>
          </p:cNvSpPr>
          <p:nvPr>
            <p:ph type="sldNum" sz="quarter" idx="4"/>
          </p:nvPr>
        </p:nvSpPr>
        <p:spPr>
          <a:xfrm>
            <a:off x="6553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5121"/>
          <p:cNvGrpSpPr/>
          <p:nvPr/>
        </p:nvGrpSpPr>
        <p:grpSpPr>
          <a:xfrm>
            <a:off x="0" y="285751"/>
            <a:ext cx="9156700" cy="911225"/>
            <a:chOff x="-1" y="196"/>
            <a:chExt cx="5768" cy="635"/>
          </a:xfrm>
        </p:grpSpPr>
        <p:sp>
          <p:nvSpPr>
            <p:cNvPr id="1027" name="矩形 5122"/>
            <p:cNvSpPr/>
            <p:nvPr userDrawn="1"/>
          </p:nvSpPr>
          <p:spPr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028" name="任意多边形 5123"/>
            <p:cNvSpPr/>
            <p:nvPr userDrawn="1"/>
          </p:nvSpPr>
          <p:spPr>
            <a:xfrm flipH="1" flipV="1">
              <a:off x="2265" y="196"/>
              <a:ext cx="3497" cy="226"/>
            </a:xfrm>
            <a:custGeom>
              <a:avLst/>
              <a:gdLst/>
              <a:ahLst/>
              <a:cxnLst/>
              <a:rect l="0" t="0" r="0" b="0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0D2641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" name="任意多边形 5124"/>
            <p:cNvSpPr/>
            <p:nvPr userDrawn="1"/>
          </p:nvSpPr>
          <p:spPr>
            <a:xfrm>
              <a:off x="-1" y="513"/>
              <a:ext cx="3702" cy="311"/>
            </a:xfrm>
            <a:custGeom>
              <a:avLst/>
              <a:gdLst/>
              <a:ahLst/>
              <a:cxnLst/>
              <a:rect l="0" t="0" r="0" b="0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00475E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30" name="矩形 5125"/>
          <p:cNvSpPr/>
          <p:nvPr/>
        </p:nvSpPr>
        <p:spPr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D2641"/>
              </a:gs>
            </a:gsLst>
            <a:lin ang="0" scaled="1"/>
            <a:tileRect/>
          </a:gradFill>
          <a:ln w="9525">
            <a:noFill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1" name="矩形 5126"/>
          <p:cNvSpPr/>
          <p:nvPr/>
        </p:nvSpPr>
        <p:spPr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1032" name="图片 5127" descr="Untitled-1 copy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2414" y="382589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图片 5128" descr="Untitled-1 copy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3138" y="765176"/>
            <a:ext cx="358775" cy="35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标题 5129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5" name="文本占位符 5130"/>
          <p:cNvSpPr>
            <a:spLocks noGrp="1"/>
          </p:cNvSpPr>
          <p:nvPr>
            <p:ph type="body"/>
          </p:nvPr>
        </p:nvSpPr>
        <p:spPr>
          <a:xfrm>
            <a:off x="457200" y="1447801"/>
            <a:ext cx="8229600" cy="4949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5717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1463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32" name="日期占位符 5131"/>
          <p:cNvSpPr>
            <a:spLocks noGrp="1"/>
          </p:cNvSpPr>
          <p:nvPr>
            <p:ph type="dt" sz="half" idx="2"/>
          </p:nvPr>
        </p:nvSpPr>
        <p:spPr>
          <a:xfrm>
            <a:off x="457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5133" name="页脚占位符 5132"/>
          <p:cNvSpPr>
            <a:spLocks noGrp="1"/>
          </p:cNvSpPr>
          <p:nvPr>
            <p:ph type="ftr" sz="quarter" idx="3"/>
          </p:nvPr>
        </p:nvSpPr>
        <p:spPr>
          <a:xfrm>
            <a:off x="3124200" y="6477001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5134" name="灯片编号占位符 5133"/>
          <p:cNvSpPr>
            <a:spLocks noGrp="1"/>
          </p:cNvSpPr>
          <p:nvPr>
            <p:ph type="sldNum" sz="quarter" idx="4"/>
          </p:nvPr>
        </p:nvSpPr>
        <p:spPr>
          <a:xfrm>
            <a:off x="6553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33.xml"/><Relationship Id="rId4" Type="http://schemas.openxmlformats.org/officeDocument/2006/relationships/image" Target="../media/image15.png"/><Relationship Id="rId3" Type="http://schemas.openxmlformats.org/officeDocument/2006/relationships/oleObject" Target="../embeddings/oleObject5.bin"/><Relationship Id="rId2" Type="http://schemas.openxmlformats.org/officeDocument/2006/relationships/image" Target="../media/image14.png"/><Relationship Id="rId1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21.png"/><Relationship Id="rId2" Type="http://schemas.openxmlformats.org/officeDocument/2006/relationships/oleObject" Target="../embeddings/oleObject6.bin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23.png"/><Relationship Id="rId2" Type="http://schemas.openxmlformats.org/officeDocument/2006/relationships/oleObject" Target="../embeddings/oleObject7.bin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4"/>
          <p:cNvSpPr txBox="1"/>
          <p:nvPr/>
        </p:nvSpPr>
        <p:spPr>
          <a:xfrm>
            <a:off x="2209800" y="2246313"/>
            <a:ext cx="6553200" cy="2746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en-US" altLang="x-none" sz="1200" dirty="0">
                <a:solidFill>
                  <a:schemeClr val="bg1"/>
                </a:solidFill>
                <a:latin typeface="Verdana" panose="020B0604030504040204" pitchFamily="2" charset="0"/>
              </a:rPr>
              <a:t>RIZHAO POLYTECHNIC</a:t>
            </a:r>
            <a:endParaRPr lang="en-US" altLang="x-none" sz="1200" dirty="0">
              <a:solidFill>
                <a:schemeClr val="bg1"/>
              </a:solidFill>
              <a:latin typeface="Verdana" panose="020B0604030504040204" pitchFamily="2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548065" y="2623015"/>
            <a:ext cx="4166525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600" b="1" spc="2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轻松学</a:t>
            </a:r>
            <a:r>
              <a:rPr lang="en-US" altLang="zh-CN" sz="6600" b="1" spc="2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CAD</a:t>
            </a:r>
            <a:endParaRPr lang="en-US" altLang="zh-CN" sz="6600" b="1" spc="200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76125" y="5657671"/>
            <a:ext cx="36678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授课人：王文哲</a:t>
            </a:r>
            <a:endParaRPr lang="en-US" altLang="zh-CN" sz="2400" b="1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  期：</a:t>
            </a:r>
            <a:r>
              <a:rPr lang="en-US" altLang="zh-CN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2021-2022-2</a:t>
            </a:r>
            <a:endParaRPr lang="zh-CN" altLang="en-US" sz="24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417341" y="4024610"/>
            <a:ext cx="4888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01.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绘制五角星与多角星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文本框 211969"/>
          <p:cNvSpPr txBox="1"/>
          <p:nvPr/>
        </p:nvSpPr>
        <p:spPr>
          <a:xfrm>
            <a:off x="676257" y="1589636"/>
            <a:ext cx="7851294" cy="37263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200"/>
              </a:lnSpc>
              <a:spcAft>
                <a:spcPts val="0"/>
              </a:spcAft>
              <a:buClr>
                <a:srgbClr val="1D528D"/>
              </a:buClr>
              <a:buFont typeface="Wingdings" panose="05000000000000000000" pitchFamily="2" charset="2"/>
              <a:buChar char="v"/>
              <a:defRPr/>
            </a:pPr>
            <a:r>
              <a:rPr lang="en-US" altLang="zh-CN" sz="2000" b="1" dirty="0">
                <a:solidFill>
                  <a:srgbClr val="1D528D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圆心（CEN）：捕捉圆弧、圆或椭圆的中心。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  <a:p>
            <a:pPr defTabSz="685800" rtl="0" fontAlgn="auto">
              <a:lnSpc>
                <a:spcPts val="3200"/>
              </a:lnSpc>
              <a:spcAft>
                <a:spcPts val="0"/>
              </a:spcAft>
              <a:buClr>
                <a:srgbClr val="1D528D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 象限点（QUA）：捕捉圆弧、圆或椭圆上0°、90°、180°或270°处的点。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  <a:p>
            <a:pPr defTabSz="685800" rtl="0" fontAlgn="auto">
              <a:lnSpc>
                <a:spcPts val="3200"/>
              </a:lnSpc>
              <a:spcAft>
                <a:spcPts val="0"/>
              </a:spcAft>
              <a:buClr>
                <a:srgbClr val="1D528D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 切点（TAN）：捕捉与圆、椭圆或圆弧相切的切点，用来绘制切线。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  <a:p>
            <a:pPr defTabSz="685800" rtl="0" fontAlgn="auto">
              <a:lnSpc>
                <a:spcPts val="3200"/>
              </a:lnSpc>
              <a:spcAft>
                <a:spcPts val="0"/>
              </a:spcAft>
              <a:buClr>
                <a:srgbClr val="1D528D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 垂足（PER）：捕捉与选定对象垂直的点，用来绘制垂直线。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  <a:p>
            <a:pPr defTabSz="685800" rtl="0" fontAlgn="auto">
              <a:lnSpc>
                <a:spcPts val="3200"/>
              </a:lnSpc>
              <a:spcAft>
                <a:spcPts val="0"/>
              </a:spcAft>
              <a:buClr>
                <a:srgbClr val="1D528D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 平行线（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PAR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）：用于捕捉与选定对象平行的点，用于绘制平行线。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  <a:p>
            <a:pPr defTabSz="685800" rtl="0" fontAlgn="auto">
              <a:lnSpc>
                <a:spcPts val="3200"/>
              </a:lnSpc>
              <a:spcAft>
                <a:spcPts val="0"/>
              </a:spcAft>
              <a:buClr>
                <a:srgbClr val="1D528D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 插入点（INS）：用来捕捉文本或图块的插入点。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  <a:p>
            <a:pPr defTabSz="685800" rtl="0" fontAlgn="auto">
              <a:lnSpc>
                <a:spcPts val="3200"/>
              </a:lnSpc>
              <a:spcAft>
                <a:spcPts val="0"/>
              </a:spcAft>
              <a:buClr>
                <a:srgbClr val="1D528D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 节点（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NOD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）：捕捉点对象，包括尺寸的定义点。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  <a:p>
            <a:pPr defTabSz="685800" rtl="0" fontAlgn="auto">
              <a:lnSpc>
                <a:spcPts val="3200"/>
              </a:lnSpc>
              <a:spcAft>
                <a:spcPts val="0"/>
              </a:spcAft>
              <a:buClr>
                <a:srgbClr val="1D528D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 最近点（NEA）：捕捉对象上最近的点，一般是端点、垂足或交点。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标题 2"/>
          <p:cNvSpPr txBox="1"/>
          <p:nvPr/>
        </p:nvSpPr>
        <p:spPr>
          <a:xfrm>
            <a:off x="1419546" y="457053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对象捕捉的设置与应用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图片 22425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41459" y="1865233"/>
            <a:ext cx="4860131" cy="41278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2"/>
          <p:cNvSpPr txBox="1"/>
          <p:nvPr/>
        </p:nvSpPr>
        <p:spPr>
          <a:xfrm>
            <a:off x="1429821" y="467327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对象捕捉的设置与应用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文本框 212993"/>
          <p:cNvSpPr txBox="1"/>
          <p:nvPr/>
        </p:nvSpPr>
        <p:spPr>
          <a:xfrm>
            <a:off x="960733" y="1360851"/>
            <a:ext cx="5940028" cy="47666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57175" indent="-257175" defTabSz="685800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ct val="90000"/>
              <a:defRPr/>
            </a:pPr>
            <a:r>
              <a:rPr lang="en-US" altLang="zh-CN" sz="2400" b="1" dirty="0" err="1">
                <a:solidFill>
                  <a:srgbClr val="1D528D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关于自动捕捉模式与临时捕捉模式</a:t>
            </a:r>
            <a:endParaRPr lang="en-US" altLang="zh-CN" sz="2400" b="1" dirty="0">
              <a:solidFill>
                <a:srgbClr val="1D528D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2995" name="文本框 212994"/>
          <p:cNvSpPr txBox="1"/>
          <p:nvPr/>
        </p:nvSpPr>
        <p:spPr>
          <a:xfrm>
            <a:off x="1334918" y="1947034"/>
            <a:ext cx="6210300" cy="853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1D528D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对象捕捉模式有两种：一种是自动捕捉模式，另一种是临时捕捉模式。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</p:txBody>
      </p:sp>
      <p:sp>
        <p:nvSpPr>
          <p:cNvPr id="212996" name="文本框 212995"/>
          <p:cNvSpPr txBox="1"/>
          <p:nvPr/>
        </p:nvSpPr>
        <p:spPr>
          <a:xfrm>
            <a:off x="873303" y="4461789"/>
            <a:ext cx="25104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spcAft>
                <a:spcPts val="0"/>
              </a:spcAft>
              <a:buClr>
                <a:srgbClr val="1D528D"/>
              </a:buClr>
              <a:buFont typeface="Wingdings" panose="05000000000000000000" pitchFamily="2" charset="2"/>
              <a:buChar char="v"/>
              <a:defRPr/>
            </a:pPr>
            <a:r>
              <a:rPr lang="en-US" altLang="zh-CN" sz="2000" b="1" dirty="0">
                <a:solidFill>
                  <a:srgbClr val="1D528D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自动捕捉模式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</p:txBody>
      </p:sp>
      <p:sp>
        <p:nvSpPr>
          <p:cNvPr id="212997" name="文本框 212996"/>
          <p:cNvSpPr txBox="1"/>
          <p:nvPr/>
        </p:nvSpPr>
        <p:spPr>
          <a:xfrm>
            <a:off x="909361" y="5073449"/>
            <a:ext cx="7628463" cy="16744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1D528D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打开自动捕捉模式后，绘图时对象捕捉状态始终有效，直至关闭为止。要打开或关闭自动捕捉模式，可单击状态栏上的“对象捕捉”按钮；要设置自动捕捉模式，可使用“草图设置”对话框；或者用快捷键F3。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</p:txBody>
      </p:sp>
      <p:grpSp>
        <p:nvGrpSpPr>
          <p:cNvPr id="212998" name="组合 212997"/>
          <p:cNvGrpSpPr/>
          <p:nvPr/>
        </p:nvGrpSpPr>
        <p:grpSpPr>
          <a:xfrm>
            <a:off x="1628775" y="2781300"/>
            <a:ext cx="5886451" cy="1702594"/>
            <a:chOff x="398" y="1274"/>
            <a:chExt cx="4944" cy="1430"/>
          </a:xfrm>
        </p:grpSpPr>
        <p:grpSp>
          <p:nvGrpSpPr>
            <p:cNvPr id="212999" name="组合 212998"/>
            <p:cNvGrpSpPr/>
            <p:nvPr/>
          </p:nvGrpSpPr>
          <p:grpSpPr>
            <a:xfrm>
              <a:off x="398" y="1274"/>
              <a:ext cx="4944" cy="1237"/>
              <a:chOff x="330" y="1365"/>
              <a:chExt cx="4944" cy="1237"/>
            </a:xfrm>
          </p:grpSpPr>
          <p:graphicFrame>
            <p:nvGraphicFramePr>
              <p:cNvPr id="213000" name="对象 212999"/>
              <p:cNvGraphicFramePr>
                <a:graphicFrameLocks noChangeAspect="1"/>
              </p:cNvGraphicFramePr>
              <p:nvPr/>
            </p:nvGraphicFramePr>
            <p:xfrm>
              <a:off x="330" y="1366"/>
              <a:ext cx="2472" cy="1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7" name="" r:id="rId1" imgW="4457700" imgH="2238375" progId="PBrush">
                      <p:embed/>
                    </p:oleObj>
                  </mc:Choice>
                  <mc:Fallback>
                    <p:oleObj name="" r:id="rId1" imgW="4457700" imgH="2238375" progId="PBrush">
                      <p:embed/>
                      <p:pic>
                        <p:nvPicPr>
                          <p:cNvPr id="0" name="图片 409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330" y="1366"/>
                            <a:ext cx="2472" cy="123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3001" name="对象 213000"/>
              <p:cNvGraphicFramePr>
                <a:graphicFrameLocks noChangeAspect="1"/>
              </p:cNvGraphicFramePr>
              <p:nvPr/>
            </p:nvGraphicFramePr>
            <p:xfrm>
              <a:off x="2802" y="1365"/>
              <a:ext cx="2472" cy="1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" name="" r:id="rId3" imgW="4362450" imgH="2190750" progId="PBrush">
                      <p:embed/>
                    </p:oleObj>
                  </mc:Choice>
                  <mc:Fallback>
                    <p:oleObj name="" r:id="rId3" imgW="4362450" imgH="2190750" progId="PBrush">
                      <p:embed/>
                      <p:pic>
                        <p:nvPicPr>
                          <p:cNvPr id="0" name="图片 409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802" y="1365"/>
                            <a:ext cx="2472" cy="123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3002" name="矩形 213001"/>
            <p:cNvSpPr/>
            <p:nvPr/>
          </p:nvSpPr>
          <p:spPr>
            <a:xfrm>
              <a:off x="1927" y="2478"/>
              <a:ext cx="1815" cy="226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40500" tIns="35100" rIns="40500" bIns="35100" anchor="ctr"/>
            <a:lstStyle/>
            <a:p>
              <a:pPr algn="ctr" defTabSz="685800" rtl="0" fontAlgn="auto"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1D528D"/>
                  </a:solidFill>
                  <a:latin typeface="Times New Roman" panose="02020603050405020304" pitchFamily="18" charset="0"/>
                </a:rPr>
                <a:t>自动捕捉模式与临时捕捉模式</a:t>
              </a:r>
              <a:endParaRPr lang="zh-CN" altLang="en-US" sz="1200" b="1" dirty="0">
                <a:solidFill>
                  <a:srgbClr val="1D528D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标题 2"/>
          <p:cNvSpPr txBox="1"/>
          <p:nvPr/>
        </p:nvSpPr>
        <p:spPr>
          <a:xfrm>
            <a:off x="1522288" y="508424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对象捕捉的设置与应用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  <p:bldP spid="212995" grpId="0"/>
      <p:bldP spid="212996" grpId="0"/>
      <p:bldP spid="2129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文本框 214017"/>
          <p:cNvSpPr txBox="1"/>
          <p:nvPr/>
        </p:nvSpPr>
        <p:spPr>
          <a:xfrm>
            <a:off x="747416" y="1488905"/>
            <a:ext cx="289990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spcAft>
                <a:spcPts val="0"/>
              </a:spcAft>
              <a:buClr>
                <a:srgbClr val="1D528D"/>
              </a:buClr>
              <a:buFont typeface="Wingdings" panose="05000000000000000000" pitchFamily="2" charset="2"/>
              <a:buChar char="v"/>
              <a:defRPr/>
            </a:pPr>
            <a:r>
              <a:rPr lang="en-US" altLang="zh-CN" sz="2400" b="1" dirty="0">
                <a:solidFill>
                  <a:srgbClr val="1D528D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400" dirty="0">
                <a:solidFill>
                  <a:srgbClr val="6E81E0"/>
                </a:solidFill>
                <a:latin typeface="宋体" panose="02010600030101010101" pitchFamily="2" charset="-122"/>
              </a:rPr>
              <a:t>临时捕捉模式</a:t>
            </a:r>
            <a:endParaRPr lang="zh-CN" altLang="en-US" sz="2400" dirty="0">
              <a:solidFill>
                <a:srgbClr val="6E81E0"/>
              </a:solidFill>
              <a:latin typeface="宋体" panose="02010600030101010101" pitchFamily="2" charset="-122"/>
            </a:endParaRPr>
          </a:p>
        </p:txBody>
      </p:sp>
      <p:sp>
        <p:nvSpPr>
          <p:cNvPr id="214019" name="文本框 214018"/>
          <p:cNvSpPr txBox="1"/>
          <p:nvPr/>
        </p:nvSpPr>
        <p:spPr>
          <a:xfrm>
            <a:off x="757690" y="2073320"/>
            <a:ext cx="7985618" cy="16744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1D528D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绘制或编辑图形时，如果选择了临时捕捉模式，则该捕捉模式仅用于当前选择。并且操作结束后，临时捕捉模式自动失效。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  <a:p>
            <a:pPr defTabSz="685800" rtl="0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要打开临时捕捉模式，可以在点输入提示下输入关键字（如MID、CEN、QUA等）或选择“对象捕捉”工具栏中的工具。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</p:txBody>
      </p:sp>
      <p:grpSp>
        <p:nvGrpSpPr>
          <p:cNvPr id="214020" name="组合 214019"/>
          <p:cNvGrpSpPr/>
          <p:nvPr/>
        </p:nvGrpSpPr>
        <p:grpSpPr>
          <a:xfrm>
            <a:off x="2699386" y="3873357"/>
            <a:ext cx="4153477" cy="961296"/>
            <a:chOff x="1202" y="2251"/>
            <a:chExt cx="3266" cy="725"/>
          </a:xfrm>
        </p:grpSpPr>
        <p:pic>
          <p:nvPicPr>
            <p:cNvPr id="214021" name="图片 214020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02" y="2251"/>
              <a:ext cx="3266" cy="4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4022" name="矩形 214021"/>
            <p:cNvSpPr/>
            <p:nvPr/>
          </p:nvSpPr>
          <p:spPr>
            <a:xfrm>
              <a:off x="2336" y="2750"/>
              <a:ext cx="1089" cy="226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40500" tIns="35100" rIns="40500" bIns="35100" anchor="ctr"/>
            <a:lstStyle/>
            <a:p>
              <a:pPr algn="ctr" defTabSz="685800" rtl="0" fontAlgn="auto"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1D528D"/>
                  </a:solidFill>
                  <a:latin typeface="Times New Roman" panose="02020603050405020304" pitchFamily="18" charset="0"/>
                </a:rPr>
                <a:t>对象捕捉工具栏</a:t>
              </a:r>
              <a:endParaRPr lang="zh-CN" altLang="en-US" sz="1200" b="1" dirty="0">
                <a:solidFill>
                  <a:srgbClr val="1D528D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14023" name="文本框 214022"/>
          <p:cNvSpPr txBox="1"/>
          <p:nvPr/>
        </p:nvSpPr>
        <p:spPr>
          <a:xfrm>
            <a:off x="801384" y="5172075"/>
            <a:ext cx="7808360" cy="913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1D528D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另外，如果设置了临时捕捉模式，则其优先级将高于自动捕捉模式，因此，临时捕捉模式又称覆盖捕捉模式。</a:t>
            </a:r>
            <a:endParaRPr lang="zh-CN" altLang="zh-CN" sz="2000" b="1" dirty="0">
              <a:solidFill>
                <a:srgbClr val="1D528D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标题 2"/>
          <p:cNvSpPr txBox="1"/>
          <p:nvPr/>
        </p:nvSpPr>
        <p:spPr>
          <a:xfrm>
            <a:off x="1429820" y="580343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对象捕捉的设置与应用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  <p:bldP spid="214019" grpId="0"/>
      <p:bldP spid="2140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文本框 215041"/>
          <p:cNvSpPr txBox="1"/>
          <p:nvPr/>
        </p:nvSpPr>
        <p:spPr>
          <a:xfrm>
            <a:off x="823017" y="1427678"/>
            <a:ext cx="3618309" cy="47666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57175" indent="-257175" defTabSz="685800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ct val="90000"/>
              <a:defRPr/>
            </a:pPr>
            <a:r>
              <a:rPr lang="en-US" altLang="zh-CN" sz="2400" b="1" dirty="0" err="1">
                <a:solidFill>
                  <a:srgbClr val="1D528D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设置对象捕捉参数</a:t>
            </a:r>
            <a:endParaRPr lang="en-US" altLang="zh-CN" sz="2400" b="1" dirty="0">
              <a:solidFill>
                <a:srgbClr val="1D528D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5043" name="文本框 215042"/>
          <p:cNvSpPr txBox="1"/>
          <p:nvPr/>
        </p:nvSpPr>
        <p:spPr>
          <a:xfrm>
            <a:off x="226031" y="2303239"/>
            <a:ext cx="4335695" cy="460638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en-US" altLang="zh-CN" sz="1875" b="1" dirty="0">
                <a:solidFill>
                  <a:srgbClr val="1D528D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选择【工具】&gt;【选项】菜单，在“选项”对话框的“草图”选项卡中可设置对象捕捉参数。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  <a:p>
            <a:pPr defTabSz="685800" rtl="0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  通过调整对象捕捉靶框，可以只对落在靶框内的对象使用对象捕捉。靶框大小应根据选择的对象、图形的缩放设置、显示分辨率和图形的密度进行设置。此外，还可通过设置确定是否显示捕捉标记、自动捕捉标记框的大小和颜色、是否显示自动捕捉靶框等</a:t>
            </a:r>
            <a:r>
              <a:rPr lang="zh-CN" altLang="en-US" dirty="0">
                <a:solidFill>
                  <a:srgbClr val="6E81E0"/>
                </a:solidFill>
                <a:latin typeface="宋体" panose="02010600030101010101" pitchFamily="2" charset="-122"/>
              </a:rPr>
              <a:t>。</a:t>
            </a:r>
            <a:endParaRPr lang="zh-CN" altLang="en-US" dirty="0">
              <a:solidFill>
                <a:srgbClr val="6E81E0"/>
              </a:solidFill>
              <a:latin typeface="宋体" panose="02010600030101010101" pitchFamily="2" charset="-122"/>
            </a:endParaRPr>
          </a:p>
        </p:txBody>
      </p:sp>
      <p:grpSp>
        <p:nvGrpSpPr>
          <p:cNvPr id="215044" name="组合 215043"/>
          <p:cNvGrpSpPr/>
          <p:nvPr/>
        </p:nvGrpSpPr>
        <p:grpSpPr>
          <a:xfrm>
            <a:off x="4744402" y="2181464"/>
            <a:ext cx="3024188" cy="3618309"/>
            <a:chOff x="3061" y="1045"/>
            <a:chExt cx="2405" cy="2158"/>
          </a:xfrm>
        </p:grpSpPr>
        <p:pic>
          <p:nvPicPr>
            <p:cNvPr id="215045" name="图片 21504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061" y="1045"/>
              <a:ext cx="2405" cy="18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46" name="矩形 215045"/>
            <p:cNvSpPr/>
            <p:nvPr/>
          </p:nvSpPr>
          <p:spPr>
            <a:xfrm>
              <a:off x="3152" y="2976"/>
              <a:ext cx="2178" cy="227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40500" tIns="35100" rIns="40500" bIns="35100" anchor="ctr"/>
            <a:lstStyle/>
            <a:p>
              <a:pPr algn="ctr" defTabSz="685800" rtl="0" fontAlgn="auto"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1D528D"/>
                  </a:solidFill>
                  <a:latin typeface="Times New Roman" panose="02020603050405020304" pitchFamily="18" charset="0"/>
                </a:rPr>
                <a:t>在“选项”对话框中设置对象捕捉参数 </a:t>
              </a:r>
              <a:endParaRPr lang="zh-CN" altLang="en-US" sz="1200" b="1" dirty="0">
                <a:solidFill>
                  <a:srgbClr val="1D528D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" name="标题 2"/>
          <p:cNvSpPr txBox="1"/>
          <p:nvPr/>
        </p:nvSpPr>
        <p:spPr>
          <a:xfrm>
            <a:off x="1398998" y="518698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对象捕捉的设置与应用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  <p:bldP spid="2150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矩形 216065"/>
          <p:cNvSpPr/>
          <p:nvPr/>
        </p:nvSpPr>
        <p:spPr>
          <a:xfrm>
            <a:off x="512922" y="1465098"/>
            <a:ext cx="6288881" cy="8096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defTabSz="685800" rtl="0" fontAlgn="auto">
              <a:spcAft>
                <a:spcPts val="0"/>
              </a:spcAft>
              <a:buClr>
                <a:srgbClr val="FFFFFF"/>
              </a:buClr>
              <a:defRPr/>
            </a:pPr>
            <a:r>
              <a:rPr lang="en-US" altLang="zh-CN" sz="2400" b="1" dirty="0" err="1">
                <a:solidFill>
                  <a:srgbClr val="1D528D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自动追踪功能</a:t>
            </a:r>
            <a:endParaRPr lang="en-US" altLang="zh-CN" sz="2400" b="1" dirty="0">
              <a:solidFill>
                <a:srgbClr val="1D528D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16067" name="组合 216066"/>
          <p:cNvGrpSpPr/>
          <p:nvPr/>
        </p:nvGrpSpPr>
        <p:grpSpPr>
          <a:xfrm>
            <a:off x="1460015" y="2541851"/>
            <a:ext cx="6318647" cy="2495551"/>
            <a:chOff x="249" y="1372"/>
            <a:chExt cx="5307" cy="2096"/>
          </a:xfrm>
        </p:grpSpPr>
        <p:sp>
          <p:nvSpPr>
            <p:cNvPr id="216068" name="文本框 216067"/>
            <p:cNvSpPr txBox="1"/>
            <p:nvPr/>
          </p:nvSpPr>
          <p:spPr>
            <a:xfrm>
              <a:off x="249" y="1372"/>
              <a:ext cx="5307" cy="20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685800" rtl="0" fontAlgn="auto">
                <a:lnSpc>
                  <a:spcPts val="3200"/>
                </a:lnSpc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1D528D"/>
                  </a:solidFill>
                  <a:latin typeface="宋体" panose="02010600030101010101" pitchFamily="2" charset="-122"/>
                </a:rPr>
                <a:t>  </a:t>
              </a:r>
              <a:r>
                <a:rPr lang="zh-CN" altLang="en-US" sz="2000" dirty="0">
                  <a:solidFill>
                    <a:srgbClr val="6E81E0"/>
                  </a:solidFill>
                  <a:latin typeface="宋体" panose="02010600030101010101" pitchFamily="2" charset="-122"/>
                </a:rPr>
                <a:t>在AutoCAD中，相对图形中其他点来定位点的方法称为追踪。使用追踪功能可按指定角度绘制对象，或绘制与其他对象有特定关系的对象。当追踪打开时，可利用屏幕上出现的追踪线在精确的位置和角度上创建对象。自动追踪包含极轴追踪和对象捕捉追踪，可通过单击状态栏上的    按钮或    按钮打开或关闭追踪模式。</a:t>
              </a:r>
              <a:endPara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endParaRPr>
            </a:p>
          </p:txBody>
        </p:sp>
        <p:pic>
          <p:nvPicPr>
            <p:cNvPr id="216069" name="图片 216068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361" y="3190"/>
              <a:ext cx="181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6070" name="图片 21606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3" y="3217"/>
              <a:ext cx="362" cy="12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标题 2"/>
          <p:cNvSpPr txBox="1"/>
          <p:nvPr/>
        </p:nvSpPr>
        <p:spPr>
          <a:xfrm>
            <a:off x="1419547" y="539246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对象追踪的使用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文本框 218113"/>
          <p:cNvSpPr txBox="1"/>
          <p:nvPr/>
        </p:nvSpPr>
        <p:spPr>
          <a:xfrm>
            <a:off x="722175" y="1417730"/>
            <a:ext cx="3623310" cy="4766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57175" indent="-257175" defTabSz="685800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ct val="90000"/>
              <a:defRPr/>
            </a:pPr>
            <a:r>
              <a:rPr lang="en-US" altLang="zh-CN" sz="2400" b="1" dirty="0" err="1">
                <a:solidFill>
                  <a:srgbClr val="1D528D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使用对象捕捉追踪</a:t>
            </a:r>
            <a:endParaRPr lang="en-US" altLang="zh-CN" sz="2400" b="1" dirty="0">
              <a:solidFill>
                <a:srgbClr val="1D528D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18115" name="组合 218114"/>
          <p:cNvGrpSpPr/>
          <p:nvPr/>
        </p:nvGrpSpPr>
        <p:grpSpPr>
          <a:xfrm>
            <a:off x="1369446" y="2114395"/>
            <a:ext cx="6318647" cy="2084787"/>
            <a:chOff x="295" y="1026"/>
            <a:chExt cx="5307" cy="1751"/>
          </a:xfrm>
        </p:grpSpPr>
        <p:sp>
          <p:nvSpPr>
            <p:cNvPr id="218116" name="文本框 218115"/>
            <p:cNvSpPr txBox="1"/>
            <p:nvPr/>
          </p:nvSpPr>
          <p:spPr>
            <a:xfrm>
              <a:off x="295" y="1026"/>
              <a:ext cx="5307" cy="17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685800" rtl="0" fontAlgn="auto">
                <a:lnSpc>
                  <a:spcPts val="3200"/>
                </a:lnSpc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1D528D"/>
                  </a:solidFill>
                  <a:latin typeface="宋体" panose="02010600030101010101" pitchFamily="2" charset="-122"/>
                </a:rPr>
                <a:t>  </a:t>
              </a:r>
              <a:r>
                <a:rPr lang="zh-CN" altLang="en-US" sz="2000" dirty="0">
                  <a:solidFill>
                    <a:srgbClr val="6E81E0"/>
                  </a:solidFill>
                  <a:latin typeface="宋体" panose="02010600030101010101" pitchFamily="2" charset="-122"/>
                </a:rPr>
                <a:t>在状态栏中单击“对象追踪”按钮    ，或用草图设置对话框的对象捕捉标签启用。可以打开对象捕捉追踪功能。所谓对象捕捉追踪是指，系统在捕捉到对象上的特定点后，可继续根据设置进行正交或极轴追踪。该功能仅适用于自动捕捉模式。</a:t>
              </a:r>
              <a:endPara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endParaRPr>
            </a:p>
          </p:txBody>
        </p:sp>
        <p:pic>
          <p:nvPicPr>
            <p:cNvPr id="218117" name="图片 218116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837" y="1186"/>
              <a:ext cx="486" cy="17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8118" name="组合 218117"/>
          <p:cNvGrpSpPr/>
          <p:nvPr/>
        </p:nvGrpSpPr>
        <p:grpSpPr>
          <a:xfrm>
            <a:off x="1758003" y="4766608"/>
            <a:ext cx="5643563" cy="1620440"/>
            <a:chOff x="612" y="2160"/>
            <a:chExt cx="4468" cy="1361"/>
          </a:xfrm>
        </p:grpSpPr>
        <p:graphicFrame>
          <p:nvGraphicFramePr>
            <p:cNvPr id="218119" name="对象 218118"/>
            <p:cNvGraphicFramePr>
              <a:graphicFrameLocks noChangeAspect="1"/>
            </p:cNvGraphicFramePr>
            <p:nvPr/>
          </p:nvGraphicFramePr>
          <p:xfrm>
            <a:off x="612" y="2160"/>
            <a:ext cx="4468" cy="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" r:id="rId2" imgW="10058400" imgH="2257425" progId="">
                    <p:embed/>
                  </p:oleObj>
                </mc:Choice>
                <mc:Fallback>
                  <p:oleObj name="" r:id="rId2" imgW="10058400" imgH="2257425" progId="">
                    <p:embed/>
                    <p:pic>
                      <p:nvPicPr>
                        <p:cNvPr id="0" name="图片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12" y="2160"/>
                          <a:ext cx="4468" cy="9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8120" name="矩形 218119"/>
            <p:cNvSpPr/>
            <p:nvPr/>
          </p:nvSpPr>
          <p:spPr>
            <a:xfrm>
              <a:off x="2154" y="3294"/>
              <a:ext cx="1225" cy="227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40500" tIns="35100" rIns="40500" bIns="35100" anchor="ctr"/>
            <a:lstStyle/>
            <a:p>
              <a:pPr algn="ctr" defTabSz="685800" rtl="0" fontAlgn="auto"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1D528D"/>
                  </a:solidFill>
                  <a:latin typeface="Times New Roman" panose="02020603050405020304" pitchFamily="18" charset="0"/>
                </a:rPr>
                <a:t>使用对象捕捉追踪</a:t>
              </a:r>
              <a:endParaRPr lang="zh-CN" altLang="en-US" sz="1200" b="1" dirty="0">
                <a:solidFill>
                  <a:srgbClr val="1D528D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" name="标题 2"/>
          <p:cNvSpPr txBox="1"/>
          <p:nvPr/>
        </p:nvSpPr>
        <p:spPr>
          <a:xfrm>
            <a:off x="1378449" y="508423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对象追踪的使用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文本框 220161"/>
          <p:cNvSpPr txBox="1"/>
          <p:nvPr/>
        </p:nvSpPr>
        <p:spPr>
          <a:xfrm>
            <a:off x="690065" y="1335990"/>
            <a:ext cx="3944945" cy="4520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57175" indent="-257175"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ct val="90000"/>
              <a:defRPr/>
            </a:pPr>
            <a:r>
              <a:rPr lang="en-US" altLang="zh-CN" sz="2400" b="1" dirty="0" err="1">
                <a:solidFill>
                  <a:srgbClr val="1D528D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使用极轴追踪与捕捉</a:t>
            </a:r>
            <a:endParaRPr lang="en-US" altLang="zh-CN" sz="2400" b="1" dirty="0">
              <a:solidFill>
                <a:srgbClr val="1D528D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0163" name="文本框 220162"/>
          <p:cNvSpPr txBox="1"/>
          <p:nvPr/>
        </p:nvSpPr>
        <p:spPr>
          <a:xfrm>
            <a:off x="1182612" y="1893619"/>
            <a:ext cx="7427132" cy="21441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1D528D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选择【工具】&gt;【草图设置】菜单，打开“草图设置”对话框，在“极轴追踪”选项卡中可以启用或关闭极轴追踪，设置极轴角增量或特定角度的极轴角，以及设置极轴角测量方式等。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  <a:p>
            <a:pPr defTabSz="685800" rtl="0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  例如，如果设置极轴的“增量角”为30，则在绘制图形时可沿0°（X轴正向）、30°、60°、90°（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Y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轴正向）等方向进行追踪。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</p:txBody>
      </p:sp>
      <p:sp>
        <p:nvSpPr>
          <p:cNvPr id="220164" name="矩形 220163"/>
          <p:cNvSpPr/>
          <p:nvPr/>
        </p:nvSpPr>
        <p:spPr>
          <a:xfrm>
            <a:off x="1143000" y="3718040"/>
            <a:ext cx="153927" cy="186302"/>
          </a:xfrm>
          <a:prstGeom prst="rect">
            <a:avLst/>
          </a:prstGeom>
          <a:noFill/>
          <a:ln w="9525">
            <a:noFill/>
          </a:ln>
        </p:spPr>
        <p:txBody>
          <a:bodyPr wrap="none" lIns="40500" tIns="35100" rIns="40500" bIns="35100" anchor="ctr">
            <a:spAutoFit/>
          </a:bodyPr>
          <a:lstStyle/>
          <a:p>
            <a:pPr defTabSz="685800" rtl="0" fontAlgn="auto">
              <a:spcAft>
                <a:spcPts val="0"/>
              </a:spcAft>
              <a:buClr>
                <a:srgbClr val="FFFFFF"/>
              </a:buClr>
              <a:defRPr/>
            </a:pPr>
            <a:r>
              <a:rPr lang="en-US" altLang="zh-CN" sz="750" dirty="0">
                <a:solidFill>
                  <a:srgbClr val="1D528D"/>
                </a:solidFill>
                <a:latin typeface="Times New Roman" panose="02020603050405020304" pitchFamily="18" charset="0"/>
              </a:rPr>
              <a:t>   </a:t>
            </a:r>
            <a:endParaRPr lang="en-US" altLang="zh-CN" sz="1350" dirty="0">
              <a:solidFill>
                <a:srgbClr val="1D528D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20165" name="组合 220164"/>
          <p:cNvGrpSpPr/>
          <p:nvPr/>
        </p:nvGrpSpPr>
        <p:grpSpPr>
          <a:xfrm>
            <a:off x="1825197" y="4250557"/>
            <a:ext cx="2214563" cy="2052638"/>
            <a:chOff x="566" y="2432"/>
            <a:chExt cx="1724" cy="1724"/>
          </a:xfrm>
        </p:grpSpPr>
        <p:pic>
          <p:nvPicPr>
            <p:cNvPr id="220166" name="图片 22016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66" y="2432"/>
              <a:ext cx="1724" cy="14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0167" name="矩形 220166"/>
            <p:cNvSpPr/>
            <p:nvPr/>
          </p:nvSpPr>
          <p:spPr>
            <a:xfrm>
              <a:off x="839" y="3974"/>
              <a:ext cx="1179" cy="182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40500" tIns="35100" rIns="40500" bIns="35100" anchor="ctr"/>
            <a:lstStyle/>
            <a:p>
              <a:pPr algn="ctr" defTabSz="685800" rtl="0" fontAlgn="auto"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1D528D"/>
                  </a:solidFill>
                  <a:latin typeface="Times New Roman" panose="02020603050405020304" pitchFamily="18" charset="0"/>
                </a:rPr>
                <a:t>设置极轴追踪参数</a:t>
              </a:r>
              <a:endParaRPr lang="zh-CN" altLang="en-US" sz="1200" b="1" dirty="0">
                <a:solidFill>
                  <a:srgbClr val="1D528D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0168" name="组合 220167"/>
          <p:cNvGrpSpPr/>
          <p:nvPr/>
        </p:nvGrpSpPr>
        <p:grpSpPr>
          <a:xfrm>
            <a:off x="4452363" y="5319098"/>
            <a:ext cx="3293269" cy="1025129"/>
            <a:chOff x="2426" y="2614"/>
            <a:chExt cx="3039" cy="861"/>
          </a:xfrm>
        </p:grpSpPr>
        <p:graphicFrame>
          <p:nvGraphicFramePr>
            <p:cNvPr id="220169" name="对象 220168"/>
            <p:cNvGraphicFramePr>
              <a:graphicFrameLocks noChangeAspect="1"/>
            </p:cNvGraphicFramePr>
            <p:nvPr/>
          </p:nvGraphicFramePr>
          <p:xfrm>
            <a:off x="2426" y="2614"/>
            <a:ext cx="3039" cy="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" r:id="rId2" imgW="4686300" imgH="866775" progId="PBrush">
                    <p:embed/>
                  </p:oleObj>
                </mc:Choice>
                <mc:Fallback>
                  <p:oleObj name="" r:id="rId2" imgW="4686300" imgH="866775" progId="PBrush">
                    <p:embed/>
                    <p:pic>
                      <p:nvPicPr>
                        <p:cNvPr id="0" name="图片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426" y="2614"/>
                          <a:ext cx="3039" cy="5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0170" name="矩形 220169"/>
            <p:cNvSpPr/>
            <p:nvPr/>
          </p:nvSpPr>
          <p:spPr>
            <a:xfrm>
              <a:off x="3424" y="3294"/>
              <a:ext cx="1225" cy="181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40500" tIns="35100" rIns="40500" bIns="35100" anchor="ctr"/>
            <a:lstStyle/>
            <a:p>
              <a:pPr algn="ctr" defTabSz="685800" rtl="0" fontAlgn="auto"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1D528D"/>
                  </a:solidFill>
                  <a:latin typeface="Times New Roman" panose="02020603050405020304" pitchFamily="18" charset="0"/>
                </a:rPr>
                <a:t>沿</a:t>
              </a:r>
              <a:r>
                <a:rPr lang="en-US" altLang="zh-CN" sz="1200" b="1" dirty="0">
                  <a:solidFill>
                    <a:srgbClr val="1D528D"/>
                  </a:solidFill>
                  <a:latin typeface="Times New Roman" panose="02020603050405020304" pitchFamily="18" charset="0"/>
                </a:rPr>
                <a:t>30°</a:t>
              </a:r>
              <a:r>
                <a:rPr lang="zh-CN" altLang="en-US" sz="1200" b="1" dirty="0">
                  <a:solidFill>
                    <a:srgbClr val="1D528D"/>
                  </a:solidFill>
                  <a:latin typeface="Times New Roman" panose="02020603050405020304" pitchFamily="18" charset="0"/>
                </a:rPr>
                <a:t>极轴追踪效果</a:t>
              </a:r>
              <a:endParaRPr lang="zh-CN" altLang="en-US" sz="1200" b="1" dirty="0">
                <a:solidFill>
                  <a:srgbClr val="1D528D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标题 2"/>
          <p:cNvSpPr txBox="1"/>
          <p:nvPr/>
        </p:nvSpPr>
        <p:spPr>
          <a:xfrm>
            <a:off x="1419546" y="498149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对象追踪的使用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  <p:bldP spid="2201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占位符 19458"/>
          <p:cNvSpPr>
            <a:spLocks noGrp="1"/>
          </p:cNvSpPr>
          <p:nvPr>
            <p:ph idx="1"/>
          </p:nvPr>
        </p:nvSpPr>
        <p:spPr>
          <a:xfrm>
            <a:off x="827019" y="1634875"/>
            <a:ext cx="5926955" cy="400050"/>
          </a:xfrm>
        </p:spPr>
        <p:txBody>
          <a:bodyPr anchor="t"/>
          <a:lstStyle/>
          <a:p>
            <a:pPr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缩放</a:t>
            </a: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 </a:t>
            </a:r>
            <a:endParaRPr lang="zh-CN" altLang="en-US" sz="21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435" name="文本框 19459"/>
          <p:cNvSpPr txBox="1"/>
          <p:nvPr/>
        </p:nvSpPr>
        <p:spPr>
          <a:xfrm>
            <a:off x="1600200" y="2457450"/>
            <a:ext cx="6000750" cy="30162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【功能】：放大或缩小图形。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【下拉菜单】：修改➜缩放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scale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操作提示】：指定基点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: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指定缩放的中心点。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指定比例因子或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参照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R)]: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比例因子大于零为放大，小于零为缩小。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18436" name="图片 1946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00400" y="3314700"/>
            <a:ext cx="285750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视图缩放工具的使用 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43062" y="2011962"/>
            <a:ext cx="3823363" cy="3226545"/>
          </a:xfrm>
          <a:prstGeom prst="rect">
            <a:avLst/>
          </a:prstGeom>
        </p:spPr>
      </p:pic>
      <p:sp>
        <p:nvSpPr>
          <p:cNvPr id="4" name="标题 2"/>
          <p:cNvSpPr txBox="1"/>
          <p:nvPr/>
        </p:nvSpPr>
        <p:spPr>
          <a:xfrm>
            <a:off x="1481191" y="590617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三视图的绘制方法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21194759">
            <a:off x="4085867" y="1550243"/>
            <a:ext cx="1089259" cy="1089259"/>
            <a:chOff x="4883092" y="1682340"/>
            <a:chExt cx="1944216" cy="1944216"/>
          </a:xfrm>
        </p:grpSpPr>
        <p:sp>
          <p:nvSpPr>
            <p:cNvPr id="3" name="圆角矩形 2"/>
            <p:cNvSpPr/>
            <p:nvPr/>
          </p:nvSpPr>
          <p:spPr>
            <a:xfrm rot="19460361">
              <a:off x="4883092" y="1682340"/>
              <a:ext cx="1944216" cy="1944216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 rot="405241">
              <a:off x="5321134" y="2057792"/>
              <a:ext cx="1080788" cy="1086431"/>
            </a:xfrm>
            <a:custGeom>
              <a:avLst/>
              <a:gdLst>
                <a:gd name="T0" fmla="*/ 192 w 383"/>
                <a:gd name="T1" fmla="*/ 64 h 385"/>
                <a:gd name="T2" fmla="*/ 336 w 383"/>
                <a:gd name="T3" fmla="*/ 224 h 385"/>
                <a:gd name="T4" fmla="*/ 336 w 383"/>
                <a:gd name="T5" fmla="*/ 385 h 385"/>
                <a:gd name="T6" fmla="*/ 239 w 383"/>
                <a:gd name="T7" fmla="*/ 385 h 385"/>
                <a:gd name="T8" fmla="*/ 239 w 383"/>
                <a:gd name="T9" fmla="*/ 264 h 385"/>
                <a:gd name="T10" fmla="*/ 236 w 383"/>
                <a:gd name="T11" fmla="*/ 253 h 385"/>
                <a:gd name="T12" fmla="*/ 227 w 383"/>
                <a:gd name="T13" fmla="*/ 244 h 385"/>
                <a:gd name="T14" fmla="*/ 215 w 383"/>
                <a:gd name="T15" fmla="*/ 241 h 385"/>
                <a:gd name="T16" fmla="*/ 168 w 383"/>
                <a:gd name="T17" fmla="*/ 241 h 385"/>
                <a:gd name="T18" fmla="*/ 156 w 383"/>
                <a:gd name="T19" fmla="*/ 244 h 385"/>
                <a:gd name="T20" fmla="*/ 146 w 383"/>
                <a:gd name="T21" fmla="*/ 253 h 385"/>
                <a:gd name="T22" fmla="*/ 144 w 383"/>
                <a:gd name="T23" fmla="*/ 264 h 385"/>
                <a:gd name="T24" fmla="*/ 144 w 383"/>
                <a:gd name="T25" fmla="*/ 385 h 385"/>
                <a:gd name="T26" fmla="*/ 48 w 383"/>
                <a:gd name="T27" fmla="*/ 385 h 385"/>
                <a:gd name="T28" fmla="*/ 48 w 383"/>
                <a:gd name="T29" fmla="*/ 224 h 385"/>
                <a:gd name="T30" fmla="*/ 192 w 383"/>
                <a:gd name="T31" fmla="*/ 64 h 385"/>
                <a:gd name="T32" fmla="*/ 312 w 383"/>
                <a:gd name="T33" fmla="*/ 24 h 385"/>
                <a:gd name="T34" fmla="*/ 360 w 383"/>
                <a:gd name="T35" fmla="*/ 24 h 385"/>
                <a:gd name="T36" fmla="*/ 360 w 383"/>
                <a:gd name="T37" fmla="*/ 129 h 385"/>
                <a:gd name="T38" fmla="*/ 312 w 383"/>
                <a:gd name="T39" fmla="*/ 74 h 385"/>
                <a:gd name="T40" fmla="*/ 312 w 383"/>
                <a:gd name="T41" fmla="*/ 24 h 385"/>
                <a:gd name="T42" fmla="*/ 168 w 383"/>
                <a:gd name="T43" fmla="*/ 0 h 385"/>
                <a:gd name="T44" fmla="*/ 215 w 383"/>
                <a:gd name="T45" fmla="*/ 0 h 385"/>
                <a:gd name="T46" fmla="*/ 383 w 383"/>
                <a:gd name="T47" fmla="*/ 193 h 385"/>
                <a:gd name="T48" fmla="*/ 336 w 383"/>
                <a:gd name="T49" fmla="*/ 193 h 385"/>
                <a:gd name="T50" fmla="*/ 192 w 383"/>
                <a:gd name="T51" fmla="*/ 27 h 385"/>
                <a:gd name="T52" fmla="*/ 48 w 383"/>
                <a:gd name="T53" fmla="*/ 193 h 385"/>
                <a:gd name="T54" fmla="*/ 0 w 383"/>
                <a:gd name="T55" fmla="*/ 193 h 385"/>
                <a:gd name="T56" fmla="*/ 168 w 383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5">
                  <a:moveTo>
                    <a:pt x="192" y="64"/>
                  </a:moveTo>
                  <a:lnTo>
                    <a:pt x="336" y="224"/>
                  </a:lnTo>
                  <a:lnTo>
                    <a:pt x="336" y="385"/>
                  </a:lnTo>
                  <a:lnTo>
                    <a:pt x="239" y="385"/>
                  </a:lnTo>
                  <a:lnTo>
                    <a:pt x="239" y="264"/>
                  </a:lnTo>
                  <a:lnTo>
                    <a:pt x="236" y="253"/>
                  </a:lnTo>
                  <a:lnTo>
                    <a:pt x="227" y="244"/>
                  </a:lnTo>
                  <a:lnTo>
                    <a:pt x="215" y="241"/>
                  </a:lnTo>
                  <a:lnTo>
                    <a:pt x="168" y="241"/>
                  </a:lnTo>
                  <a:lnTo>
                    <a:pt x="156" y="244"/>
                  </a:lnTo>
                  <a:lnTo>
                    <a:pt x="146" y="253"/>
                  </a:lnTo>
                  <a:lnTo>
                    <a:pt x="144" y="264"/>
                  </a:lnTo>
                  <a:lnTo>
                    <a:pt x="144" y="385"/>
                  </a:lnTo>
                  <a:lnTo>
                    <a:pt x="48" y="385"/>
                  </a:lnTo>
                  <a:lnTo>
                    <a:pt x="48" y="224"/>
                  </a:lnTo>
                  <a:lnTo>
                    <a:pt x="192" y="64"/>
                  </a:lnTo>
                  <a:close/>
                  <a:moveTo>
                    <a:pt x="312" y="24"/>
                  </a:moveTo>
                  <a:lnTo>
                    <a:pt x="360" y="24"/>
                  </a:lnTo>
                  <a:lnTo>
                    <a:pt x="360" y="129"/>
                  </a:lnTo>
                  <a:lnTo>
                    <a:pt x="312" y="74"/>
                  </a:lnTo>
                  <a:lnTo>
                    <a:pt x="312" y="24"/>
                  </a:lnTo>
                  <a:close/>
                  <a:moveTo>
                    <a:pt x="168" y="0"/>
                  </a:moveTo>
                  <a:lnTo>
                    <a:pt x="215" y="0"/>
                  </a:lnTo>
                  <a:lnTo>
                    <a:pt x="383" y="193"/>
                  </a:lnTo>
                  <a:lnTo>
                    <a:pt x="336" y="193"/>
                  </a:lnTo>
                  <a:lnTo>
                    <a:pt x="192" y="27"/>
                  </a:lnTo>
                  <a:lnTo>
                    <a:pt x="48" y="193"/>
                  </a:lnTo>
                  <a:lnTo>
                    <a:pt x="0" y="19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B0F0"/>
            </a:solidFill>
            <a:ln w="3175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 flipV="1">
            <a:off x="4690979" y="2921469"/>
            <a:ext cx="4311" cy="25854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718030" y="3079316"/>
            <a:ext cx="3819795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三视图的概念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对象捕捉的设置与应用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对象追踪的使用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视图缩放工具的使用 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三视图的绘制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91352" y="3410279"/>
            <a:ext cx="154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学习内容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356010" y="1950245"/>
            <a:ext cx="3454241" cy="295798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98720" y="4981029"/>
            <a:ext cx="4707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、绘制互相垂直的两条基准线</a:t>
            </a:r>
            <a:endParaRPr lang="zh-CN" altLang="en-US" sz="2000" dirty="0">
              <a:solidFill>
                <a:srgbClr val="1D528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标题 2"/>
          <p:cNvSpPr txBox="1"/>
          <p:nvPr/>
        </p:nvSpPr>
        <p:spPr>
          <a:xfrm>
            <a:off x="1440094" y="487876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三视图的绘制方法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39816" y="5001578"/>
            <a:ext cx="571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、绘制主视图和俯视图，注意两者之间的长对正</a:t>
            </a:r>
            <a:endParaRPr lang="zh-CN" altLang="en-US" sz="2000" dirty="0">
              <a:solidFill>
                <a:srgbClr val="1D528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385194" y="1862615"/>
            <a:ext cx="3366135" cy="2972276"/>
          </a:xfrm>
          <a:prstGeom prst="rect">
            <a:avLst/>
          </a:prstGeom>
        </p:spPr>
      </p:pic>
      <p:sp>
        <p:nvSpPr>
          <p:cNvPr id="5" name="标题 2"/>
          <p:cNvSpPr txBox="1"/>
          <p:nvPr/>
        </p:nvSpPr>
        <p:spPr>
          <a:xfrm>
            <a:off x="1316804" y="518698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三视图的绘制方法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39816" y="5001578"/>
            <a:ext cx="4707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、绘制左视图图形</a:t>
            </a:r>
            <a:endParaRPr lang="zh-CN" altLang="en-US" sz="2000" dirty="0">
              <a:solidFill>
                <a:srgbClr val="1D528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339818" y="1837850"/>
            <a:ext cx="3652361" cy="3043714"/>
          </a:xfrm>
          <a:prstGeom prst="rect">
            <a:avLst/>
          </a:prstGeom>
        </p:spPr>
      </p:pic>
      <p:sp>
        <p:nvSpPr>
          <p:cNvPr id="5" name="标题 2"/>
          <p:cNvSpPr txBox="1"/>
          <p:nvPr/>
        </p:nvSpPr>
        <p:spPr>
          <a:xfrm>
            <a:off x="1501739" y="446779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三视图的绘制方法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39816" y="5001578"/>
            <a:ext cx="4707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50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、找到空间物体上的一点在三个视图上对应的点</a:t>
            </a:r>
            <a:endParaRPr lang="zh-CN" altLang="en-US" sz="1500">
              <a:solidFill>
                <a:srgbClr val="1D528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54956" y="2065020"/>
            <a:ext cx="5492115" cy="2727960"/>
          </a:xfrm>
          <a:prstGeom prst="rect">
            <a:avLst/>
          </a:prstGeom>
        </p:spPr>
      </p:pic>
      <p:sp>
        <p:nvSpPr>
          <p:cNvPr id="5" name="标题 2"/>
          <p:cNvSpPr txBox="1"/>
          <p:nvPr/>
        </p:nvSpPr>
        <p:spPr>
          <a:xfrm>
            <a:off x="1460643" y="559795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三视图的绘制方法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7923" y="1853566"/>
            <a:ext cx="4307681" cy="315039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43866" y="5116354"/>
            <a:ext cx="669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、通过点的投影规律找到第三面投影的合适位置，并移动</a:t>
            </a:r>
            <a:endParaRPr lang="zh-CN" altLang="en-US" sz="2000" dirty="0">
              <a:solidFill>
                <a:srgbClr val="1D528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标题 2"/>
          <p:cNvSpPr txBox="1"/>
          <p:nvPr/>
        </p:nvSpPr>
        <p:spPr>
          <a:xfrm>
            <a:off x="1327078" y="528972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三视图的绘制方法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07839" y="5085532"/>
            <a:ext cx="3733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、将辅助线删除</a:t>
            </a:r>
            <a:endParaRPr lang="zh-CN" altLang="en-US" sz="2000" dirty="0">
              <a:solidFill>
                <a:srgbClr val="1D528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328388" y="2021681"/>
            <a:ext cx="3679031" cy="2814638"/>
          </a:xfrm>
          <a:prstGeom prst="rect">
            <a:avLst/>
          </a:prstGeom>
        </p:spPr>
      </p:pic>
      <p:sp>
        <p:nvSpPr>
          <p:cNvPr id="5" name="标题 2"/>
          <p:cNvSpPr txBox="1"/>
          <p:nvPr/>
        </p:nvSpPr>
        <p:spPr>
          <a:xfrm>
            <a:off x="1388724" y="528972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三视图的绘制方法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组合体三视图的绘制</a:t>
            </a:r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76400" y="2177155"/>
            <a:ext cx="5080413" cy="300130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组合体三视图的绘制</a:t>
            </a:r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02485" y="2201597"/>
            <a:ext cx="4283410" cy="344658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WordArt 3"/>
          <p:cNvSpPr>
            <a:spLocks noTextEdit="1"/>
          </p:cNvSpPr>
          <p:nvPr/>
        </p:nvSpPr>
        <p:spPr>
          <a:xfrm>
            <a:off x="1905000" y="3657600"/>
            <a:ext cx="5715000" cy="8572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 lnSpcReduction="10000"/>
          </a:bodyPr>
          <a:lstStyle/>
          <a:p>
            <a:pPr algn="ctr"/>
            <a:r>
              <a:rPr lang="zh-CN" altLang="en-US" sz="5400" b="1" dirty="0" smtClean="0">
                <a:ln w="285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  <a:tileRect/>
                </a:gradFill>
                <a:effectLst>
                  <a:outerShdw dist="107763" dir="2699999" algn="ctr" rotWithShape="0">
                    <a:srgbClr val="C0C0C0">
                      <a:alpha val="50000"/>
                    </a:srgbClr>
                  </a:outerShdw>
                </a:effectLst>
                <a:latin typeface="微软简隶书" charset="0"/>
                <a:ea typeface="微软简隶书" charset="0"/>
              </a:rPr>
              <a:t>谢谢</a:t>
            </a:r>
            <a:endParaRPr lang="zh-CN" altLang="en-US" sz="5400" b="1" dirty="0">
              <a:ln w="285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effectLst>
                <a:outerShdw dist="107763" dir="2699999" algn="ctr" rotWithShape="0">
                  <a:srgbClr val="C0C0C0">
                    <a:alpha val="50000"/>
                  </a:srgbClr>
                </a:outerShdw>
              </a:effectLst>
              <a:latin typeface="微软简隶书" charset="0"/>
              <a:ea typeface="微软简隶书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" name="图片 4176" descr="t2-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12156" y="1715784"/>
            <a:ext cx="5687032" cy="24061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78" name="矩形 4177"/>
          <p:cNvSpPr/>
          <p:nvPr/>
        </p:nvSpPr>
        <p:spPr>
          <a:xfrm>
            <a:off x="2296690" y="4156443"/>
            <a:ext cx="464101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1D528D"/>
                </a:solidFill>
                <a:latin typeface="楷体_GB2312" pitchFamily="1" charset="-122"/>
                <a:ea typeface="楷体_GB2312" pitchFamily="1" charset="-122"/>
              </a:rPr>
              <a:t>　</a:t>
            </a:r>
            <a:r>
              <a:rPr lang="zh-CN" altLang="en-US" sz="2000" b="1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两不同结构物体具有相同的一个视图</a:t>
            </a:r>
            <a:r>
              <a:rPr lang="zh-CN" altLang="en-US" sz="2000" dirty="0">
                <a:solidFill>
                  <a:srgbClr val="1D528D"/>
                </a:solidFill>
                <a:ea typeface="楷体_GB2312" pitchFamily="1" charset="-122"/>
              </a:rPr>
              <a:t> </a:t>
            </a:r>
            <a:endParaRPr lang="zh-CN" altLang="en-US" sz="2000" dirty="0">
              <a:solidFill>
                <a:srgbClr val="1D528D"/>
              </a:solidFill>
              <a:ea typeface="楷体_GB2312" pitchFamily="1" charset="-122"/>
            </a:endParaRPr>
          </a:p>
        </p:txBody>
      </p:sp>
      <p:grpSp>
        <p:nvGrpSpPr>
          <p:cNvPr id="4183" name="组合 4182"/>
          <p:cNvGrpSpPr/>
          <p:nvPr/>
        </p:nvGrpSpPr>
        <p:grpSpPr>
          <a:xfrm>
            <a:off x="1781175" y="4670825"/>
            <a:ext cx="5815013" cy="1015606"/>
            <a:chOff x="536" y="3203"/>
            <a:chExt cx="4884" cy="853"/>
          </a:xfrm>
        </p:grpSpPr>
        <p:sp>
          <p:nvSpPr>
            <p:cNvPr id="4180" name="文本框 4179"/>
            <p:cNvSpPr txBox="1"/>
            <p:nvPr/>
          </p:nvSpPr>
          <p:spPr>
            <a:xfrm>
              <a:off x="875" y="3203"/>
              <a:ext cx="4545" cy="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685800" rtl="0" fontAlgn="auto">
                <a:spcBef>
                  <a:spcPct val="50000"/>
                </a:spcBef>
                <a:spcAft>
                  <a:spcPts val="0"/>
                </a:spcAft>
                <a:buClr>
                  <a:srgbClr val="1D528D"/>
                </a:buClr>
              </a:pPr>
              <a:r>
                <a:rPr lang="zh-CN" altLang="en-US" sz="2000" b="1" dirty="0">
                  <a:solidFill>
                    <a:srgbClr val="FF00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物体的一个视图不能表达物体全貌 ，要表示出某个物体的全部面貌，就必须从不同的方向进行投射画出它的几个视图。</a:t>
              </a:r>
              <a:r>
                <a:rPr lang="zh-CN" altLang="en-US" sz="2000" dirty="0">
                  <a:solidFill>
                    <a:srgbClr val="FF00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endParaRPr lang="zh-CN" altLang="en-US" sz="20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4182" name="五角星 4181"/>
            <p:cNvSpPr/>
            <p:nvPr/>
          </p:nvSpPr>
          <p:spPr>
            <a:xfrm>
              <a:off x="536" y="3274"/>
              <a:ext cx="232" cy="201"/>
            </a:xfrm>
            <a:prstGeom prst="star5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 rtl="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srgbClr val="1D528D"/>
                </a:solidFill>
                <a:latin typeface="Arial" panose="020B0604020202020204"/>
                <a:ea typeface="+mn-ea"/>
              </a:endParaRPr>
            </a:p>
          </p:txBody>
        </p:sp>
      </p:grpSp>
      <p:sp>
        <p:nvSpPr>
          <p:cNvPr id="8" name="标题 2"/>
          <p:cNvSpPr txBox="1"/>
          <p:nvPr/>
        </p:nvSpPr>
        <p:spPr>
          <a:xfrm>
            <a:off x="1491465" y="487876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三视图的概念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3304" y="1621354"/>
            <a:ext cx="322897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1D528D"/>
                </a:solidFill>
                <a:latin typeface="Arial" panose="020B0604020202020204"/>
                <a:ea typeface="楷体_GB2312" pitchFamily="1" charset="-122"/>
                <a:sym typeface="+mn-ea"/>
              </a:rPr>
              <a:t>三面投影体系的建立</a:t>
            </a:r>
            <a:endParaRPr lang="zh-CN" altLang="en-US" sz="2400" b="1" dirty="0">
              <a:solidFill>
                <a:srgbClr val="1D528D"/>
              </a:solidFill>
              <a:latin typeface="Arial" panose="020B0604020202020204"/>
              <a:ea typeface="楷体_GB2312" pitchFamily="1" charset="-122"/>
              <a:sym typeface="+mn-ea"/>
            </a:endParaRPr>
          </a:p>
        </p:txBody>
      </p:sp>
      <p:pic>
        <p:nvPicPr>
          <p:cNvPr id="136197" name="Picture 5" descr="0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73305" y="3333219"/>
            <a:ext cx="2700338" cy="21562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198" name="Picture 6" descr="0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6290" y="3333219"/>
            <a:ext cx="2138363" cy="21521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457785" y="2213667"/>
            <a:ext cx="6037898" cy="78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00050" algn="just" defTabSz="685800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三个互相垂直的平面</a:t>
            </a: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V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H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W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把空间分为八个部分，称为八个分角。各分角的表示方法如图所示。</a:t>
            </a:r>
            <a:endParaRPr lang="zh-CN" altLang="en-US" sz="20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标题 2"/>
          <p:cNvSpPr txBox="1"/>
          <p:nvPr/>
        </p:nvSpPr>
        <p:spPr>
          <a:xfrm>
            <a:off x="1450368" y="518697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三视图的概念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1" name="Picture 5" descr="9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4461" y="1890964"/>
            <a:ext cx="2984659" cy="2830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271208" y="1541645"/>
            <a:ext cx="4728954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99390" indent="-199390" defTabSz="685800" rtl="0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三个投影面：</a:t>
            </a:r>
            <a:r>
              <a:rPr lang="zh-CN" altLang="en-US" sz="2000" b="1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正面</a:t>
            </a:r>
            <a:r>
              <a:rPr lang="en-US" altLang="zh-CN" sz="2000" b="1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V</a:t>
            </a:r>
            <a:r>
              <a:rPr lang="zh-CN" altLang="en-US" sz="2000" b="1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、水平面</a:t>
            </a:r>
            <a:r>
              <a:rPr lang="en-US" altLang="zh-CN" sz="2000" b="1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H</a:t>
            </a:r>
            <a:r>
              <a:rPr lang="zh-CN" altLang="en-US" sz="2000" b="1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、侧面</a:t>
            </a:r>
            <a:r>
              <a:rPr lang="en-US" altLang="zh-CN" sz="2000" b="1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W</a:t>
            </a:r>
            <a:endParaRPr lang="zh-CN" altLang="en-US" sz="2000" b="1" dirty="0">
              <a:solidFill>
                <a:srgbClr val="1D528D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99390" indent="-199390" defTabSz="685800" rtl="0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三根投影轴:</a:t>
            </a:r>
            <a:endParaRPr lang="zh-CN" altLang="en-US" sz="2000" b="1" dirty="0">
              <a:solidFill>
                <a:srgbClr val="1D528D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投影面间的交线称为投影轴。</a:t>
            </a:r>
            <a:endParaRPr lang="zh-CN" altLang="en-US" sz="2000" b="1" dirty="0">
              <a:solidFill>
                <a:srgbClr val="1D528D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542290" lvl="1" indent="-199390" defTabSz="685800" rtl="0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X投影轴 —— V面与H面的交线</a:t>
            </a:r>
            <a:endParaRPr lang="zh-CN" altLang="en-US" sz="2000" b="1" dirty="0">
              <a:solidFill>
                <a:srgbClr val="1D528D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物体X轴方向的尺寸称为物体的长方向。</a:t>
            </a:r>
            <a:endParaRPr lang="zh-CN" altLang="en-US" sz="2000" b="1" dirty="0">
              <a:solidFill>
                <a:srgbClr val="1D528D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542290" lvl="1" indent="-199390" defTabSz="685800" rtl="0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Y投影轴 —— H面与W面的交线</a:t>
            </a:r>
            <a:endParaRPr lang="zh-CN" altLang="en-US" sz="2000" b="1" dirty="0">
              <a:solidFill>
                <a:srgbClr val="1D528D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物体Y轴方向的尺寸称为物体的宽方向。</a:t>
            </a:r>
            <a:endParaRPr lang="zh-CN" altLang="en-US" sz="2000" b="1" dirty="0">
              <a:solidFill>
                <a:srgbClr val="1D528D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542290" lvl="1" indent="-199390" defTabSz="685800" rtl="0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Z投影轴 —— V面与W面的交线</a:t>
            </a:r>
            <a:endParaRPr lang="zh-CN" altLang="en-US" sz="2000" b="1" dirty="0">
              <a:solidFill>
                <a:srgbClr val="1D528D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 defTabSz="685800" rt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物体Z轴方向的尺寸称为物体的高方向。</a:t>
            </a:r>
            <a:endParaRPr lang="zh-CN" altLang="en-US" sz="2000" b="1" dirty="0">
              <a:solidFill>
                <a:srgbClr val="1D528D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199390" indent="-199390" defTabSz="685800" rtl="0" eaLnBrk="0" fontAlgn="auto" hangingPunct="0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一个投影原点:</a:t>
            </a:r>
            <a:endParaRPr lang="zh-CN" altLang="en-US" sz="2000" b="1" dirty="0">
              <a:solidFill>
                <a:srgbClr val="1D528D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685800" rt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1D528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三根投影轴交于一点O，称为投影原点</a:t>
            </a:r>
            <a:endParaRPr lang="zh-CN" altLang="en-US" sz="2000" b="1" dirty="0">
              <a:solidFill>
                <a:srgbClr val="1D528D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标题 2"/>
          <p:cNvSpPr txBox="1"/>
          <p:nvPr/>
        </p:nvSpPr>
        <p:spPr>
          <a:xfrm>
            <a:off x="1357901" y="477601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三视图的概念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650" name="Group 2"/>
          <p:cNvGrpSpPr/>
          <p:nvPr/>
        </p:nvGrpSpPr>
        <p:grpSpPr>
          <a:xfrm>
            <a:off x="6554991" y="2482676"/>
            <a:ext cx="1040607" cy="723900"/>
            <a:chOff x="4463" y="967"/>
            <a:chExt cx="874" cy="608"/>
          </a:xfrm>
        </p:grpSpPr>
        <p:sp>
          <p:nvSpPr>
            <p:cNvPr id="49276" name="Rectangle 3"/>
            <p:cNvSpPr/>
            <p:nvPr/>
          </p:nvSpPr>
          <p:spPr>
            <a:xfrm>
              <a:off x="4463" y="1323"/>
              <a:ext cx="155" cy="252"/>
            </a:xfrm>
            <a:prstGeom prst="rect">
              <a:avLst/>
            </a:prstGeom>
            <a:solidFill>
              <a:srgbClr val="FFFFB9"/>
            </a:solidFill>
            <a:ln w="28575" cap="flat" cmpd="sng">
              <a:solidFill>
                <a:srgbClr val="B2B2B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pPr defTabSz="685800" rtl="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350" dirty="0">
                <a:solidFill>
                  <a:srgbClr val="1D528D"/>
                </a:solidFill>
                <a:ea typeface="+mn-ea"/>
              </a:endParaRPr>
            </a:p>
          </p:txBody>
        </p:sp>
        <p:sp>
          <p:nvSpPr>
            <p:cNvPr id="49277" name="Text Box 4"/>
            <p:cNvSpPr txBox="1"/>
            <p:nvPr/>
          </p:nvSpPr>
          <p:spPr>
            <a:xfrm>
              <a:off x="5030" y="967"/>
              <a:ext cx="307" cy="27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>
              <a:sp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50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</a:rPr>
                <a:t>W</a:t>
              </a:r>
              <a:endParaRPr lang="en-US" altLang="zh-CN" sz="150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</p:grpSp>
      <p:sp>
        <p:nvSpPr>
          <p:cNvPr id="49155" name="Freeform 5"/>
          <p:cNvSpPr/>
          <p:nvPr/>
        </p:nvSpPr>
        <p:spPr>
          <a:xfrm>
            <a:off x="1636516" y="4242421"/>
            <a:ext cx="2839641" cy="8608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43188" y="4762"/>
              </a:cxn>
              <a:cxn ang="0">
                <a:pos x="3786188" y="1147762"/>
              </a:cxn>
              <a:cxn ang="0">
                <a:pos x="1119188" y="1147762"/>
              </a:cxn>
              <a:cxn ang="0">
                <a:pos x="0" y="0"/>
              </a:cxn>
            </a:cxnLst>
            <a:rect l="0" t="0" r="0" b="0"/>
            <a:pathLst>
              <a:path w="2385" h="723">
                <a:moveTo>
                  <a:pt x="0" y="0"/>
                </a:moveTo>
                <a:lnTo>
                  <a:pt x="1665" y="3"/>
                </a:lnTo>
                <a:lnTo>
                  <a:pt x="2385" y="723"/>
                </a:lnTo>
                <a:lnTo>
                  <a:pt x="705" y="723"/>
                </a:lnTo>
                <a:lnTo>
                  <a:pt x="0" y="0"/>
                </a:lnTo>
                <a:close/>
              </a:path>
            </a:pathLst>
          </a:custGeom>
          <a:solidFill>
            <a:srgbClr val="ADFFAD">
              <a:alpha val="50195"/>
            </a:srgbClr>
          </a:solidFill>
          <a:ln w="28575" cap="flat" cmpd="sng">
            <a:solidFill>
              <a:srgbClr val="B2B2B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49156" name="Freeform 6"/>
          <p:cNvSpPr/>
          <p:nvPr/>
        </p:nvSpPr>
        <p:spPr>
          <a:xfrm>
            <a:off x="1640089" y="2524350"/>
            <a:ext cx="1978819" cy="17216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95525"/>
              </a:cxn>
              <a:cxn ang="0">
                <a:pos x="2638425" y="2295525"/>
              </a:cxn>
              <a:cxn ang="0">
                <a:pos x="2628900" y="0"/>
              </a:cxn>
              <a:cxn ang="0">
                <a:pos x="0" y="0"/>
              </a:cxn>
            </a:cxnLst>
            <a:rect l="0" t="0" r="0" b="0"/>
            <a:pathLst>
              <a:path w="1662" h="1446">
                <a:moveTo>
                  <a:pt x="0" y="0"/>
                </a:moveTo>
                <a:lnTo>
                  <a:pt x="0" y="1446"/>
                </a:lnTo>
                <a:lnTo>
                  <a:pt x="1662" y="1446"/>
                </a:lnTo>
                <a:lnTo>
                  <a:pt x="1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9FF">
              <a:alpha val="50195"/>
            </a:srgbClr>
          </a:solidFill>
          <a:ln w="28575" cap="flat" cmpd="sng">
            <a:solidFill>
              <a:srgbClr val="B2B2B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49157" name="Freeform 7"/>
          <p:cNvSpPr/>
          <p:nvPr/>
        </p:nvSpPr>
        <p:spPr>
          <a:xfrm>
            <a:off x="3618907" y="2531492"/>
            <a:ext cx="857250" cy="257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86000"/>
              </a:cxn>
              <a:cxn ang="0">
                <a:pos x="1143000" y="3429000"/>
              </a:cxn>
              <a:cxn ang="0">
                <a:pos x="1143000" y="1143000"/>
              </a:cxn>
              <a:cxn ang="0">
                <a:pos x="0" y="0"/>
              </a:cxn>
            </a:cxnLst>
            <a:rect l="0" t="0" r="0" b="0"/>
            <a:pathLst>
              <a:path w="720" h="2160">
                <a:moveTo>
                  <a:pt x="0" y="0"/>
                </a:moveTo>
                <a:lnTo>
                  <a:pt x="0" y="1440"/>
                </a:lnTo>
                <a:lnTo>
                  <a:pt x="720" y="2160"/>
                </a:lnTo>
                <a:lnTo>
                  <a:pt x="720" y="720"/>
                </a:lnTo>
                <a:lnTo>
                  <a:pt x="0" y="0"/>
                </a:lnTo>
                <a:close/>
              </a:path>
            </a:pathLst>
          </a:custGeom>
          <a:solidFill>
            <a:srgbClr val="FFFF9F">
              <a:alpha val="50195"/>
            </a:srgbClr>
          </a:solidFill>
          <a:ln w="28575" cap="flat" cmpd="sng">
            <a:solidFill>
              <a:srgbClr val="B2B2B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49158" name="Freeform 8"/>
          <p:cNvSpPr/>
          <p:nvPr/>
        </p:nvSpPr>
        <p:spPr>
          <a:xfrm>
            <a:off x="2384229" y="3774505"/>
            <a:ext cx="932260" cy="814388"/>
          </a:xfrm>
          <a:custGeom>
            <a:avLst/>
            <a:gdLst/>
            <a:ahLst/>
            <a:cxnLst>
              <a:cxn ang="0">
                <a:pos x="742950" y="0"/>
              </a:cxn>
              <a:cxn ang="0">
                <a:pos x="0" y="1085850"/>
              </a:cxn>
              <a:cxn ang="0">
                <a:pos x="1243013" y="1085850"/>
              </a:cxn>
              <a:cxn ang="0">
                <a:pos x="742950" y="0"/>
              </a:cxn>
            </a:cxnLst>
            <a:rect l="0" t="0" r="0" b="0"/>
            <a:pathLst>
              <a:path w="783" h="684">
                <a:moveTo>
                  <a:pt x="468" y="0"/>
                </a:moveTo>
                <a:lnTo>
                  <a:pt x="0" y="684"/>
                </a:lnTo>
                <a:lnTo>
                  <a:pt x="783" y="684"/>
                </a:lnTo>
                <a:lnTo>
                  <a:pt x="468" y="0"/>
                </a:lnTo>
                <a:close/>
              </a:path>
            </a:pathLst>
          </a:custGeom>
          <a:solidFill>
            <a:srgbClr val="66CCFF">
              <a:alpha val="100000"/>
            </a:srgbClr>
          </a:solidFill>
          <a:ln w="9525">
            <a:noFill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49159" name="Freeform 9"/>
          <p:cNvSpPr/>
          <p:nvPr/>
        </p:nvSpPr>
        <p:spPr>
          <a:xfrm>
            <a:off x="1362672" y="4238850"/>
            <a:ext cx="2249091" cy="7144"/>
          </a:xfrm>
          <a:custGeom>
            <a:avLst/>
            <a:gdLst/>
            <a:ahLst/>
            <a:cxnLst>
              <a:cxn ang="0">
                <a:pos x="2998788" y="9525"/>
              </a:cxn>
              <a:cxn ang="0">
                <a:pos x="0" y="0"/>
              </a:cxn>
            </a:cxnLst>
            <a:rect l="0" t="0" r="0" b="0"/>
            <a:pathLst>
              <a:path w="1889" h="6">
                <a:moveTo>
                  <a:pt x="1889" y="6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2">
                <a:alpha val="100000"/>
              </a:schemeClr>
            </a:solidFill>
            <a:prstDash val="solid"/>
            <a:round/>
            <a:headEnd type="none" w="med" len="med"/>
            <a:tailEnd type="triangle" w="sm" len="lg"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49161" name="Rectangle 11"/>
          <p:cNvSpPr/>
          <p:nvPr/>
        </p:nvSpPr>
        <p:spPr>
          <a:xfrm>
            <a:off x="1734827" y="4000724"/>
            <a:ext cx="105798" cy="253916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50" dirty="0">
                <a:solidFill>
                  <a:srgbClr val="000000"/>
                </a:solidFill>
                <a:latin typeface="宋体" panose="02010600030101010101" pitchFamily="2" charset="-122"/>
                <a:ea typeface="+mn-ea"/>
              </a:rPr>
              <a:t>X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9162" name="Rectangle 12"/>
          <p:cNvSpPr/>
          <p:nvPr/>
        </p:nvSpPr>
        <p:spPr>
          <a:xfrm>
            <a:off x="1772927" y="2617217"/>
            <a:ext cx="105798" cy="253916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50" dirty="0">
                <a:solidFill>
                  <a:srgbClr val="000000"/>
                </a:solidFill>
                <a:latin typeface="宋体" panose="02010600030101010101" pitchFamily="2" charset="-122"/>
                <a:ea typeface="+mn-ea"/>
              </a:rPr>
              <a:t>V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9163" name="Rectangle 13"/>
          <p:cNvSpPr/>
          <p:nvPr/>
        </p:nvSpPr>
        <p:spPr>
          <a:xfrm>
            <a:off x="2979030" y="3495899"/>
            <a:ext cx="105798" cy="253916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50" dirty="0">
                <a:solidFill>
                  <a:srgbClr val="000000"/>
                </a:solidFill>
                <a:latin typeface="宋体" panose="02010600030101010101" pitchFamily="2" charset="-122"/>
                <a:ea typeface="+mn-ea"/>
              </a:rPr>
              <a:t>A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9164" name="Rectangle 14"/>
          <p:cNvSpPr/>
          <p:nvPr/>
        </p:nvSpPr>
        <p:spPr>
          <a:xfrm>
            <a:off x="4363727" y="4666283"/>
            <a:ext cx="105798" cy="253916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50" dirty="0">
                <a:solidFill>
                  <a:srgbClr val="000000"/>
                </a:solidFill>
                <a:latin typeface="宋体" panose="02010600030101010101" pitchFamily="2" charset="-122"/>
                <a:ea typeface="+mn-ea"/>
              </a:rPr>
              <a:t>Y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9165" name="Rectangle 15"/>
          <p:cNvSpPr/>
          <p:nvPr/>
        </p:nvSpPr>
        <p:spPr>
          <a:xfrm>
            <a:off x="3727933" y="4057874"/>
            <a:ext cx="105798" cy="253916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50" dirty="0">
                <a:solidFill>
                  <a:srgbClr val="000000"/>
                </a:solidFill>
                <a:latin typeface="宋体" panose="02010600030101010101" pitchFamily="2" charset="-122"/>
                <a:ea typeface="+mn-ea"/>
              </a:rPr>
              <a:t>O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9166" name="Rectangle 16"/>
          <p:cNvSpPr/>
          <p:nvPr/>
        </p:nvSpPr>
        <p:spPr>
          <a:xfrm>
            <a:off x="4293572" y="3326830"/>
            <a:ext cx="86563" cy="207749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solidFill>
                  <a:srgbClr val="000000"/>
                </a:solidFill>
                <a:latin typeface="宋体" panose="02010600030101010101" pitchFamily="2" charset="-122"/>
                <a:ea typeface="+mn-ea"/>
              </a:rPr>
              <a:t>W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9167" name="Rectangle 17"/>
          <p:cNvSpPr/>
          <p:nvPr/>
        </p:nvSpPr>
        <p:spPr>
          <a:xfrm>
            <a:off x="3465996" y="2561258"/>
            <a:ext cx="105798" cy="253916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50" dirty="0">
                <a:solidFill>
                  <a:srgbClr val="000000"/>
                </a:solidFill>
                <a:latin typeface="宋体" panose="02010600030101010101" pitchFamily="2" charset="-122"/>
                <a:ea typeface="+mn-ea"/>
              </a:rPr>
              <a:t>Z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9168" name="Rectangle 18"/>
          <p:cNvSpPr/>
          <p:nvPr/>
        </p:nvSpPr>
        <p:spPr>
          <a:xfrm>
            <a:off x="2809961" y="4607942"/>
            <a:ext cx="105798" cy="253916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50" dirty="0">
                <a:solidFill>
                  <a:srgbClr val="000000"/>
                </a:solidFill>
                <a:latin typeface="宋体" panose="02010600030101010101" pitchFamily="2" charset="-122"/>
                <a:ea typeface="+mn-ea"/>
              </a:rPr>
              <a:t>a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grpSp>
        <p:nvGrpSpPr>
          <p:cNvPr id="49169" name="Group 19"/>
          <p:cNvGrpSpPr/>
          <p:nvPr/>
        </p:nvGrpSpPr>
        <p:grpSpPr>
          <a:xfrm>
            <a:off x="3936817" y="4630568"/>
            <a:ext cx="158354" cy="253603"/>
            <a:chOff x="2139" y="2771"/>
            <a:chExt cx="133" cy="213"/>
          </a:xfrm>
        </p:grpSpPr>
        <p:sp>
          <p:nvSpPr>
            <p:cNvPr id="49274" name="Rectangle 20"/>
            <p:cNvSpPr/>
            <p:nvPr/>
          </p:nvSpPr>
          <p:spPr>
            <a:xfrm>
              <a:off x="2139" y="2771"/>
              <a:ext cx="89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50" dirty="0">
                  <a:solidFill>
                    <a:srgbClr val="000000"/>
                  </a:solidFill>
                  <a:latin typeface="宋体" panose="02010600030101010101" pitchFamily="2" charset="-122"/>
                  <a:ea typeface="+mn-ea"/>
                </a:rPr>
                <a:t>a</a:t>
              </a:r>
              <a:endPara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  <p:sp>
          <p:nvSpPr>
            <p:cNvPr id="49275" name="Rectangle 21"/>
            <p:cNvSpPr/>
            <p:nvPr/>
          </p:nvSpPr>
          <p:spPr>
            <a:xfrm>
              <a:off x="2199" y="2881"/>
              <a:ext cx="73" cy="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675" dirty="0">
                  <a:solidFill>
                    <a:srgbClr val="000000"/>
                  </a:solidFill>
                  <a:latin typeface="宋体" panose="02010600030101010101" pitchFamily="2" charset="-122"/>
                  <a:ea typeface="+mn-ea"/>
                </a:rPr>
                <a:t> Y</a:t>
              </a:r>
              <a:endPara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</p:grpSp>
      <p:grpSp>
        <p:nvGrpSpPr>
          <p:cNvPr id="49170" name="Group 22"/>
          <p:cNvGrpSpPr/>
          <p:nvPr/>
        </p:nvGrpSpPr>
        <p:grpSpPr>
          <a:xfrm>
            <a:off x="3696296" y="3152999"/>
            <a:ext cx="158354" cy="253603"/>
            <a:chOff x="1937" y="1530"/>
            <a:chExt cx="133" cy="213"/>
          </a:xfrm>
        </p:grpSpPr>
        <p:sp>
          <p:nvSpPr>
            <p:cNvPr id="49272" name="Rectangle 23"/>
            <p:cNvSpPr/>
            <p:nvPr/>
          </p:nvSpPr>
          <p:spPr>
            <a:xfrm>
              <a:off x="1937" y="1530"/>
              <a:ext cx="89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50" dirty="0">
                  <a:solidFill>
                    <a:srgbClr val="000000"/>
                  </a:solidFill>
                  <a:latin typeface="宋体" panose="02010600030101010101" pitchFamily="2" charset="-122"/>
                  <a:ea typeface="+mn-ea"/>
                </a:rPr>
                <a:t>a</a:t>
              </a:r>
              <a:endPara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  <p:sp>
          <p:nvSpPr>
            <p:cNvPr id="49273" name="Rectangle 24"/>
            <p:cNvSpPr/>
            <p:nvPr/>
          </p:nvSpPr>
          <p:spPr>
            <a:xfrm>
              <a:off x="1961" y="1628"/>
              <a:ext cx="109" cy="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675" dirty="0">
                  <a:solidFill>
                    <a:srgbClr val="000000"/>
                  </a:solidFill>
                  <a:latin typeface="宋体" panose="02010600030101010101" pitchFamily="2" charset="-122"/>
                  <a:ea typeface="+mn-ea"/>
                </a:rPr>
                <a:t>  Z</a:t>
              </a:r>
              <a:endPara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</p:grpSp>
      <p:grpSp>
        <p:nvGrpSpPr>
          <p:cNvPr id="49171" name="Group 25"/>
          <p:cNvGrpSpPr/>
          <p:nvPr/>
        </p:nvGrpSpPr>
        <p:grpSpPr>
          <a:xfrm>
            <a:off x="2304456" y="3975727"/>
            <a:ext cx="163115" cy="253604"/>
            <a:chOff x="801" y="2221"/>
            <a:chExt cx="137" cy="213"/>
          </a:xfrm>
        </p:grpSpPr>
        <p:sp>
          <p:nvSpPr>
            <p:cNvPr id="49270" name="Rectangle 26"/>
            <p:cNvSpPr/>
            <p:nvPr/>
          </p:nvSpPr>
          <p:spPr>
            <a:xfrm>
              <a:off x="801" y="2221"/>
              <a:ext cx="89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50" dirty="0">
                  <a:solidFill>
                    <a:srgbClr val="000000"/>
                  </a:solidFill>
                  <a:latin typeface="宋体" panose="02010600030101010101" pitchFamily="2" charset="-122"/>
                  <a:ea typeface="+mn-ea"/>
                </a:rPr>
                <a:t>a</a:t>
              </a:r>
              <a:endPara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  <p:sp>
          <p:nvSpPr>
            <p:cNvPr id="49271" name="Rectangle 27"/>
            <p:cNvSpPr/>
            <p:nvPr/>
          </p:nvSpPr>
          <p:spPr>
            <a:xfrm>
              <a:off x="902" y="2320"/>
              <a:ext cx="36" cy="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675" dirty="0">
                  <a:solidFill>
                    <a:srgbClr val="000000"/>
                  </a:solidFill>
                  <a:latin typeface="宋体" panose="02010600030101010101" pitchFamily="2" charset="-122"/>
                  <a:ea typeface="+mn-ea"/>
                </a:rPr>
                <a:t>X</a:t>
              </a:r>
              <a:endPara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</p:grpSp>
      <p:sp>
        <p:nvSpPr>
          <p:cNvPr id="49172" name="Rectangle 28"/>
          <p:cNvSpPr/>
          <p:nvPr/>
        </p:nvSpPr>
        <p:spPr>
          <a:xfrm>
            <a:off x="4161489" y="3560192"/>
            <a:ext cx="317395" cy="253916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50" dirty="0">
                <a:solidFill>
                  <a:srgbClr val="000000"/>
                </a:solidFill>
                <a:latin typeface="宋体" panose="02010600030101010101" pitchFamily="2" charset="-122"/>
                <a:ea typeface="+mn-ea"/>
              </a:rPr>
              <a:t>a″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9173" name="Rectangle 29"/>
          <p:cNvSpPr/>
          <p:nvPr/>
        </p:nvSpPr>
        <p:spPr>
          <a:xfrm>
            <a:off x="2346977" y="3187527"/>
            <a:ext cx="317395" cy="253916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50" dirty="0">
                <a:solidFill>
                  <a:srgbClr val="000000"/>
                </a:solidFill>
                <a:latin typeface="宋体" panose="02010600030101010101" pitchFamily="2" charset="-122"/>
                <a:ea typeface="+mn-ea"/>
              </a:rPr>
              <a:t>a′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9174" name="Line 30"/>
          <p:cNvSpPr/>
          <p:nvPr/>
        </p:nvSpPr>
        <p:spPr>
          <a:xfrm>
            <a:off x="2514008" y="3348261"/>
            <a:ext cx="1190" cy="891779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75" name="Line 31"/>
          <p:cNvSpPr/>
          <p:nvPr/>
        </p:nvSpPr>
        <p:spPr>
          <a:xfrm>
            <a:off x="2939061" y="3773315"/>
            <a:ext cx="122635" cy="266700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76" name="Line 32"/>
          <p:cNvSpPr/>
          <p:nvPr/>
        </p:nvSpPr>
        <p:spPr>
          <a:xfrm>
            <a:off x="3087888" y="4097165"/>
            <a:ext cx="27384" cy="57150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77" name="Line 33"/>
          <p:cNvSpPr/>
          <p:nvPr/>
        </p:nvSpPr>
        <p:spPr>
          <a:xfrm>
            <a:off x="3141467" y="4211465"/>
            <a:ext cx="26194" cy="57150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78" name="Line 34"/>
          <p:cNvSpPr/>
          <p:nvPr/>
        </p:nvSpPr>
        <p:spPr>
          <a:xfrm>
            <a:off x="3193853" y="4325765"/>
            <a:ext cx="123825" cy="266700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79" name="Line 35"/>
          <p:cNvSpPr/>
          <p:nvPr/>
        </p:nvSpPr>
        <p:spPr>
          <a:xfrm flipH="1">
            <a:off x="3102177" y="4592466"/>
            <a:ext cx="215503" cy="264319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80" name="Line 36"/>
          <p:cNvSpPr/>
          <p:nvPr/>
        </p:nvSpPr>
        <p:spPr>
          <a:xfrm>
            <a:off x="2386611" y="4592466"/>
            <a:ext cx="308372" cy="1190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81" name="Line 37"/>
          <p:cNvSpPr/>
          <p:nvPr/>
        </p:nvSpPr>
        <p:spPr>
          <a:xfrm>
            <a:off x="2758084" y="4592466"/>
            <a:ext cx="63104" cy="1190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82" name="Line 38"/>
          <p:cNvSpPr/>
          <p:nvPr/>
        </p:nvSpPr>
        <p:spPr>
          <a:xfrm>
            <a:off x="2884291" y="4592466"/>
            <a:ext cx="61913" cy="1190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83" name="Line 39"/>
          <p:cNvSpPr/>
          <p:nvPr/>
        </p:nvSpPr>
        <p:spPr>
          <a:xfrm>
            <a:off x="3009307" y="4592466"/>
            <a:ext cx="308372" cy="1190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84" name="Line 40"/>
          <p:cNvSpPr/>
          <p:nvPr/>
        </p:nvSpPr>
        <p:spPr>
          <a:xfrm flipH="1">
            <a:off x="2750942" y="3773316"/>
            <a:ext cx="188119" cy="278606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85" name="Line 41"/>
          <p:cNvSpPr/>
          <p:nvPr/>
        </p:nvSpPr>
        <p:spPr>
          <a:xfrm flipH="1">
            <a:off x="2680695" y="4104308"/>
            <a:ext cx="34528" cy="5238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86" name="Line 42"/>
          <p:cNvSpPr/>
          <p:nvPr/>
        </p:nvSpPr>
        <p:spPr>
          <a:xfrm flipH="1">
            <a:off x="2610447" y="4209083"/>
            <a:ext cx="34529" cy="5238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87" name="Line 43"/>
          <p:cNvSpPr/>
          <p:nvPr/>
        </p:nvSpPr>
        <p:spPr>
          <a:xfrm flipH="1">
            <a:off x="2386611" y="4313860"/>
            <a:ext cx="188119" cy="278606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88" name="Line 44"/>
          <p:cNvSpPr/>
          <p:nvPr/>
        </p:nvSpPr>
        <p:spPr>
          <a:xfrm flipH="1" flipV="1">
            <a:off x="3043835" y="4471021"/>
            <a:ext cx="58341" cy="385763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89" name="Line 45"/>
          <p:cNvSpPr/>
          <p:nvPr/>
        </p:nvSpPr>
        <p:spPr>
          <a:xfrm flipH="1" flipV="1">
            <a:off x="3024785" y="4346005"/>
            <a:ext cx="9525" cy="63104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0" name="Line 46"/>
          <p:cNvSpPr/>
          <p:nvPr/>
        </p:nvSpPr>
        <p:spPr>
          <a:xfrm flipH="1" flipV="1">
            <a:off x="3006926" y="4220991"/>
            <a:ext cx="9525" cy="63103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1" name="Line 47"/>
          <p:cNvSpPr/>
          <p:nvPr/>
        </p:nvSpPr>
        <p:spPr>
          <a:xfrm flipH="1" flipV="1">
            <a:off x="2939060" y="3773314"/>
            <a:ext cx="58341" cy="385763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2" name="Line 48"/>
          <p:cNvSpPr/>
          <p:nvPr/>
        </p:nvSpPr>
        <p:spPr>
          <a:xfrm>
            <a:off x="2386609" y="4592466"/>
            <a:ext cx="367904" cy="135731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3" name="Line 49"/>
          <p:cNvSpPr/>
          <p:nvPr/>
        </p:nvSpPr>
        <p:spPr>
          <a:xfrm>
            <a:off x="4032053" y="3773316"/>
            <a:ext cx="1191" cy="888206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4" name="Line 50"/>
          <p:cNvSpPr/>
          <p:nvPr/>
        </p:nvSpPr>
        <p:spPr>
          <a:xfrm>
            <a:off x="2514008" y="3348261"/>
            <a:ext cx="1097756" cy="1191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5" name="Line 51"/>
          <p:cNvSpPr/>
          <p:nvPr/>
        </p:nvSpPr>
        <p:spPr>
          <a:xfrm>
            <a:off x="2952158" y="4800825"/>
            <a:ext cx="150019" cy="55960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6" name="Line 52"/>
          <p:cNvSpPr/>
          <p:nvPr/>
        </p:nvSpPr>
        <p:spPr>
          <a:xfrm>
            <a:off x="3611763" y="3348261"/>
            <a:ext cx="423863" cy="425054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7" name="Line 53"/>
          <p:cNvSpPr/>
          <p:nvPr/>
        </p:nvSpPr>
        <p:spPr>
          <a:xfrm>
            <a:off x="2514008" y="3348261"/>
            <a:ext cx="425053" cy="425054"/>
          </a:xfrm>
          <a:prstGeom prst="line">
            <a:avLst/>
          </a:prstGeom>
          <a:ln w="19050" cap="flat" cmpd="sng">
            <a:solidFill>
              <a:srgbClr val="005078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8" name="Line 54"/>
          <p:cNvSpPr/>
          <p:nvPr/>
        </p:nvSpPr>
        <p:spPr>
          <a:xfrm flipH="1">
            <a:off x="2939061" y="4661522"/>
            <a:ext cx="1092994" cy="1190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9" name="Line 55"/>
          <p:cNvSpPr/>
          <p:nvPr/>
        </p:nvSpPr>
        <p:spPr>
          <a:xfrm flipH="1">
            <a:off x="2939061" y="3773316"/>
            <a:ext cx="1092994" cy="1190"/>
          </a:xfrm>
          <a:prstGeom prst="line">
            <a:avLst/>
          </a:prstGeom>
          <a:ln w="19050" cap="flat" cmpd="sng">
            <a:solidFill>
              <a:srgbClr val="005078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200" name="Line 56"/>
          <p:cNvSpPr/>
          <p:nvPr/>
        </p:nvSpPr>
        <p:spPr>
          <a:xfrm>
            <a:off x="2939060" y="3773316"/>
            <a:ext cx="1191" cy="888206"/>
          </a:xfrm>
          <a:prstGeom prst="line">
            <a:avLst/>
          </a:prstGeom>
          <a:ln w="19050" cap="flat" cmpd="sng">
            <a:solidFill>
              <a:srgbClr val="005078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83705" name="Group 57"/>
          <p:cNvGrpSpPr/>
          <p:nvPr/>
        </p:nvGrpSpPr>
        <p:grpSpPr>
          <a:xfrm>
            <a:off x="4955981" y="2470770"/>
            <a:ext cx="323851" cy="738187"/>
            <a:chOff x="3120" y="955"/>
            <a:chExt cx="272" cy="620"/>
          </a:xfrm>
        </p:grpSpPr>
        <p:sp>
          <p:nvSpPr>
            <p:cNvPr id="49268" name="Rectangle 58"/>
            <p:cNvSpPr/>
            <p:nvPr/>
          </p:nvSpPr>
          <p:spPr>
            <a:xfrm>
              <a:off x="3178" y="1323"/>
              <a:ext cx="155" cy="252"/>
            </a:xfrm>
            <a:prstGeom prst="rect">
              <a:avLst/>
            </a:prstGeom>
            <a:solidFill>
              <a:srgbClr val="D9D9FF"/>
            </a:solidFill>
            <a:ln w="28575" cap="flat" cmpd="sng">
              <a:solidFill>
                <a:srgbClr val="B2B2B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pPr defTabSz="685800" rtl="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350" dirty="0">
                <a:solidFill>
                  <a:srgbClr val="1D528D"/>
                </a:solidFill>
                <a:ea typeface="+mn-ea"/>
              </a:endParaRPr>
            </a:p>
          </p:txBody>
        </p:sp>
        <p:sp>
          <p:nvSpPr>
            <p:cNvPr id="49269" name="Text Box 59"/>
            <p:cNvSpPr txBox="1"/>
            <p:nvPr/>
          </p:nvSpPr>
          <p:spPr>
            <a:xfrm>
              <a:off x="3120" y="955"/>
              <a:ext cx="272" cy="27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>
              <a:sp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50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</a:rPr>
                <a:t>V</a:t>
              </a:r>
              <a:endParaRPr lang="en-US" altLang="zh-CN" sz="150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</p:grpSp>
      <p:grpSp>
        <p:nvGrpSpPr>
          <p:cNvPr id="283708" name="Group 60"/>
          <p:cNvGrpSpPr/>
          <p:nvPr/>
        </p:nvGrpSpPr>
        <p:grpSpPr>
          <a:xfrm>
            <a:off x="4971457" y="3893570"/>
            <a:ext cx="1583531" cy="657226"/>
            <a:chOff x="3133" y="2152"/>
            <a:chExt cx="1330" cy="552"/>
          </a:xfrm>
        </p:grpSpPr>
        <p:sp>
          <p:nvSpPr>
            <p:cNvPr id="49266" name="Rectangle 61"/>
            <p:cNvSpPr/>
            <p:nvPr/>
          </p:nvSpPr>
          <p:spPr>
            <a:xfrm>
              <a:off x="3178" y="2152"/>
              <a:ext cx="1285" cy="252"/>
            </a:xfrm>
            <a:prstGeom prst="rect">
              <a:avLst/>
            </a:prstGeom>
            <a:solidFill>
              <a:srgbClr val="CCFFCC"/>
            </a:solidFill>
            <a:ln w="28575" cap="flat" cmpd="sng">
              <a:solidFill>
                <a:srgbClr val="B2B2B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pPr defTabSz="685800" rtl="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350" dirty="0">
                <a:solidFill>
                  <a:srgbClr val="1D528D"/>
                </a:solidFill>
                <a:ea typeface="+mn-ea"/>
              </a:endParaRPr>
            </a:p>
          </p:txBody>
        </p:sp>
        <p:sp>
          <p:nvSpPr>
            <p:cNvPr id="49267" name="Text Box 62"/>
            <p:cNvSpPr txBox="1"/>
            <p:nvPr/>
          </p:nvSpPr>
          <p:spPr>
            <a:xfrm>
              <a:off x="3133" y="2433"/>
              <a:ext cx="272" cy="27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>
              <a:sp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50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</a:rPr>
                <a:t>H</a:t>
              </a:r>
              <a:endParaRPr lang="en-US" altLang="zh-CN" sz="150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</p:grpSp>
      <p:grpSp>
        <p:nvGrpSpPr>
          <p:cNvPr id="283711" name="Group 63"/>
          <p:cNvGrpSpPr/>
          <p:nvPr/>
        </p:nvGrpSpPr>
        <p:grpSpPr>
          <a:xfrm>
            <a:off x="6556180" y="3295884"/>
            <a:ext cx="1337072" cy="335757"/>
            <a:chOff x="4464" y="1650"/>
            <a:chExt cx="1123" cy="282"/>
          </a:xfrm>
        </p:grpSpPr>
        <p:sp>
          <p:nvSpPr>
            <p:cNvPr id="49262" name="Text Box 64"/>
            <p:cNvSpPr txBox="1"/>
            <p:nvPr/>
          </p:nvSpPr>
          <p:spPr>
            <a:xfrm>
              <a:off x="5266" y="1650"/>
              <a:ext cx="321" cy="25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>
              <a:sp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35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</a:rPr>
                <a:t>Y</a:t>
              </a:r>
              <a:r>
                <a:rPr lang="en-US" altLang="zh-CN" sz="60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</a:rPr>
                <a:t>W</a:t>
              </a:r>
              <a:endParaRPr lang="en-US" altLang="zh-CN" sz="60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  <p:grpSp>
          <p:nvGrpSpPr>
            <p:cNvPr id="49263" name="Group 65"/>
            <p:cNvGrpSpPr/>
            <p:nvPr/>
          </p:nvGrpSpPr>
          <p:grpSpPr>
            <a:xfrm>
              <a:off x="4464" y="1680"/>
              <a:ext cx="1115" cy="252"/>
              <a:chOff x="4464" y="1680"/>
              <a:chExt cx="1115" cy="252"/>
            </a:xfrm>
          </p:grpSpPr>
          <p:sp>
            <p:nvSpPr>
              <p:cNvPr id="49264" name="Freeform 66"/>
              <p:cNvSpPr/>
              <p:nvPr/>
            </p:nvSpPr>
            <p:spPr>
              <a:xfrm rot="5400000">
                <a:off x="5021" y="1327"/>
                <a:ext cx="1" cy="1115"/>
              </a:xfrm>
              <a:custGeom>
                <a:avLst/>
                <a:gdLst/>
                <a:ahLst/>
                <a:cxnLst>
                  <a:cxn ang="0">
                    <a:pos x="1" y="1115"/>
                  </a:cxn>
                  <a:cxn ang="0">
                    <a:pos x="0" y="0"/>
                  </a:cxn>
                </a:cxnLst>
                <a:rect l="0" t="0" r="0" b="0"/>
                <a:pathLst>
                  <a:path w="1" h="1115">
                    <a:moveTo>
                      <a:pt x="1" y="1115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triangle" w="sm" len="lg"/>
              </a:ln>
            </p:spPr>
            <p:txBody>
              <a:bodyPr/>
              <a:lstStyle/>
              <a:p>
                <a:pPr defTabSz="685800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350">
                  <a:solidFill>
                    <a:srgbClr val="1D528D"/>
                  </a:solidFill>
                  <a:latin typeface="Arial" panose="020B0604020202020204"/>
                  <a:ea typeface="+mn-ea"/>
                </a:endParaRPr>
              </a:p>
            </p:txBody>
          </p:sp>
          <p:sp>
            <p:nvSpPr>
              <p:cNvPr id="49265" name="Text Box 67"/>
              <p:cNvSpPr txBox="1"/>
              <p:nvPr/>
            </p:nvSpPr>
            <p:spPr>
              <a:xfrm>
                <a:off x="5346" y="1680"/>
                <a:ext cx="155" cy="25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ctr" defTabSz="685800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zh-CN" sz="135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</a:endParaRPr>
              </a:p>
            </p:txBody>
          </p:sp>
        </p:grpSp>
      </p:grpSp>
      <p:sp>
        <p:nvSpPr>
          <p:cNvPr id="49204" name="Freeform 68"/>
          <p:cNvSpPr/>
          <p:nvPr/>
        </p:nvSpPr>
        <p:spPr>
          <a:xfrm>
            <a:off x="3612953" y="4235277"/>
            <a:ext cx="1114425" cy="11179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85900" y="1490662"/>
              </a:cxn>
            </a:cxnLst>
            <a:rect l="0" t="0" r="0" b="0"/>
            <a:pathLst>
              <a:path w="936" h="939">
                <a:moveTo>
                  <a:pt x="0" y="0"/>
                </a:moveTo>
                <a:lnTo>
                  <a:pt x="936" y="939"/>
                </a:lnTo>
              </a:path>
            </a:pathLst>
          </a:custGeom>
          <a:noFill/>
          <a:ln w="38100" cap="flat" cmpd="sng">
            <a:solidFill>
              <a:schemeClr val="tx2">
                <a:alpha val="100000"/>
              </a:schemeClr>
            </a:solidFill>
            <a:prstDash val="solid"/>
            <a:round/>
            <a:headEnd type="none" w="med" len="med"/>
            <a:tailEnd type="triangle" w="sm" len="lg"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49205" name="Freeform 69"/>
          <p:cNvSpPr/>
          <p:nvPr/>
        </p:nvSpPr>
        <p:spPr>
          <a:xfrm>
            <a:off x="3612954" y="2274317"/>
            <a:ext cx="8335" cy="1977629"/>
          </a:xfrm>
          <a:custGeom>
            <a:avLst/>
            <a:gdLst/>
            <a:ahLst/>
            <a:cxnLst>
              <a:cxn ang="0">
                <a:pos x="11113" y="2636838"/>
              </a:cxn>
              <a:cxn ang="0">
                <a:pos x="0" y="0"/>
              </a:cxn>
            </a:cxnLst>
            <a:rect l="0" t="0" r="0" b="0"/>
            <a:pathLst>
              <a:path w="7" h="1661">
                <a:moveTo>
                  <a:pt x="7" y="1661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2">
                <a:alpha val="100000"/>
              </a:schemeClr>
            </a:solidFill>
            <a:prstDash val="solid"/>
            <a:round/>
            <a:headEnd type="none" w="med" len="med"/>
            <a:tailEnd type="triangle" w="sm" len="lg"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49206" name="Freeform 70"/>
          <p:cNvSpPr/>
          <p:nvPr/>
        </p:nvSpPr>
        <p:spPr>
          <a:xfrm>
            <a:off x="2910485" y="3735215"/>
            <a:ext cx="67866" cy="66675"/>
          </a:xfrm>
          <a:custGeom>
            <a:avLst/>
            <a:gdLst/>
            <a:ahLst/>
            <a:cxnLst>
              <a:cxn ang="0">
                <a:pos x="90488" y="41466"/>
              </a:cxn>
              <a:cxn ang="0">
                <a:pos x="89529" y="35183"/>
              </a:cxn>
              <a:cxn ang="0">
                <a:pos x="87291" y="29214"/>
              </a:cxn>
              <a:cxn ang="0">
                <a:pos x="84733" y="23246"/>
              </a:cxn>
              <a:cxn ang="0">
                <a:pos x="81215" y="17906"/>
              </a:cxn>
              <a:cxn ang="0">
                <a:pos x="77378" y="13508"/>
              </a:cxn>
              <a:cxn ang="0">
                <a:pos x="72263" y="9110"/>
              </a:cxn>
              <a:cxn ang="0">
                <a:pos x="66827" y="5654"/>
              </a:cxn>
              <a:cxn ang="0">
                <a:pos x="61071" y="3141"/>
              </a:cxn>
              <a:cxn ang="0">
                <a:pos x="54676" y="1257"/>
              </a:cxn>
              <a:cxn ang="0">
                <a:pos x="48282" y="628"/>
              </a:cxn>
              <a:cxn ang="0">
                <a:pos x="41887" y="628"/>
              </a:cxn>
              <a:cxn ang="0">
                <a:pos x="35812" y="1257"/>
              </a:cxn>
              <a:cxn ang="0">
                <a:pos x="29736" y="3141"/>
              </a:cxn>
              <a:cxn ang="0">
                <a:pos x="23661" y="5654"/>
              </a:cxn>
              <a:cxn ang="0">
                <a:pos x="18225" y="9110"/>
              </a:cxn>
              <a:cxn ang="0">
                <a:pos x="13429" y="13508"/>
              </a:cxn>
              <a:cxn ang="0">
                <a:pos x="8953" y="17906"/>
              </a:cxn>
              <a:cxn ang="0">
                <a:pos x="5755" y="23246"/>
              </a:cxn>
              <a:cxn ang="0">
                <a:pos x="3197" y="29214"/>
              </a:cxn>
              <a:cxn ang="0">
                <a:pos x="959" y="35183"/>
              </a:cxn>
              <a:cxn ang="0">
                <a:pos x="320" y="41466"/>
              </a:cxn>
              <a:cxn ang="0">
                <a:pos x="320" y="47748"/>
              </a:cxn>
              <a:cxn ang="0">
                <a:pos x="959" y="54031"/>
              </a:cxn>
              <a:cxn ang="0">
                <a:pos x="3197" y="60314"/>
              </a:cxn>
              <a:cxn ang="0">
                <a:pos x="5755" y="65968"/>
              </a:cxn>
              <a:cxn ang="0">
                <a:pos x="8953" y="70994"/>
              </a:cxn>
              <a:cxn ang="0">
                <a:pos x="13429" y="76020"/>
              </a:cxn>
              <a:cxn ang="0">
                <a:pos x="18225" y="80104"/>
              </a:cxn>
              <a:cxn ang="0">
                <a:pos x="23661" y="83560"/>
              </a:cxn>
              <a:cxn ang="0">
                <a:pos x="29736" y="86387"/>
              </a:cxn>
              <a:cxn ang="0">
                <a:pos x="35812" y="87958"/>
              </a:cxn>
              <a:cxn ang="0">
                <a:pos x="41887" y="88900"/>
              </a:cxn>
              <a:cxn ang="0">
                <a:pos x="48282" y="88900"/>
              </a:cxn>
              <a:cxn ang="0">
                <a:pos x="54676" y="87958"/>
              </a:cxn>
              <a:cxn ang="0">
                <a:pos x="61071" y="86387"/>
              </a:cxn>
              <a:cxn ang="0">
                <a:pos x="66827" y="83560"/>
              </a:cxn>
              <a:cxn ang="0">
                <a:pos x="72263" y="80104"/>
              </a:cxn>
              <a:cxn ang="0">
                <a:pos x="77378" y="76020"/>
              </a:cxn>
              <a:cxn ang="0">
                <a:pos x="81215" y="70994"/>
              </a:cxn>
              <a:cxn ang="0">
                <a:pos x="84733" y="65968"/>
              </a:cxn>
              <a:cxn ang="0">
                <a:pos x="87291" y="60314"/>
              </a:cxn>
              <a:cxn ang="0">
                <a:pos x="89529" y="54031"/>
              </a:cxn>
              <a:cxn ang="0">
                <a:pos x="90488" y="47748"/>
              </a:cxn>
            </a:cxnLst>
            <a:rect l="0" t="0" r="0" b="0"/>
            <a:pathLst>
              <a:path w="283" h="283">
                <a:moveTo>
                  <a:pt x="283" y="142"/>
                </a:moveTo>
                <a:lnTo>
                  <a:pt x="283" y="132"/>
                </a:lnTo>
                <a:lnTo>
                  <a:pt x="282" y="122"/>
                </a:lnTo>
                <a:lnTo>
                  <a:pt x="280" y="112"/>
                </a:lnTo>
                <a:lnTo>
                  <a:pt x="277" y="102"/>
                </a:lnTo>
                <a:lnTo>
                  <a:pt x="273" y="93"/>
                </a:lnTo>
                <a:lnTo>
                  <a:pt x="270" y="84"/>
                </a:lnTo>
                <a:lnTo>
                  <a:pt x="265" y="74"/>
                </a:lnTo>
                <a:lnTo>
                  <a:pt x="261" y="66"/>
                </a:lnTo>
                <a:lnTo>
                  <a:pt x="254" y="57"/>
                </a:lnTo>
                <a:lnTo>
                  <a:pt x="248" y="50"/>
                </a:lnTo>
                <a:lnTo>
                  <a:pt x="242" y="43"/>
                </a:lnTo>
                <a:lnTo>
                  <a:pt x="234" y="35"/>
                </a:lnTo>
                <a:lnTo>
                  <a:pt x="226" y="29"/>
                </a:lnTo>
                <a:lnTo>
                  <a:pt x="218" y="24"/>
                </a:lnTo>
                <a:lnTo>
                  <a:pt x="209" y="18"/>
                </a:lnTo>
                <a:lnTo>
                  <a:pt x="200" y="14"/>
                </a:lnTo>
                <a:lnTo>
                  <a:pt x="191" y="10"/>
                </a:lnTo>
                <a:lnTo>
                  <a:pt x="181" y="7"/>
                </a:lnTo>
                <a:lnTo>
                  <a:pt x="171" y="4"/>
                </a:lnTo>
                <a:lnTo>
                  <a:pt x="162" y="3"/>
                </a:lnTo>
                <a:lnTo>
                  <a:pt x="151" y="2"/>
                </a:lnTo>
                <a:lnTo>
                  <a:pt x="142" y="0"/>
                </a:lnTo>
                <a:lnTo>
                  <a:pt x="131" y="2"/>
                </a:lnTo>
                <a:lnTo>
                  <a:pt x="121" y="3"/>
                </a:lnTo>
                <a:lnTo>
                  <a:pt x="112" y="4"/>
                </a:lnTo>
                <a:lnTo>
                  <a:pt x="102" y="7"/>
                </a:lnTo>
                <a:lnTo>
                  <a:pt x="93" y="10"/>
                </a:lnTo>
                <a:lnTo>
                  <a:pt x="83" y="14"/>
                </a:lnTo>
                <a:lnTo>
                  <a:pt x="74" y="18"/>
                </a:lnTo>
                <a:lnTo>
                  <a:pt x="65" y="24"/>
                </a:lnTo>
                <a:lnTo>
                  <a:pt x="57" y="29"/>
                </a:lnTo>
                <a:lnTo>
                  <a:pt x="50" y="35"/>
                </a:lnTo>
                <a:lnTo>
                  <a:pt x="42" y="43"/>
                </a:lnTo>
                <a:lnTo>
                  <a:pt x="35" y="50"/>
                </a:lnTo>
                <a:lnTo>
                  <a:pt x="28" y="57"/>
                </a:lnTo>
                <a:lnTo>
                  <a:pt x="23" y="66"/>
                </a:lnTo>
                <a:lnTo>
                  <a:pt x="18" y="74"/>
                </a:lnTo>
                <a:lnTo>
                  <a:pt x="13" y="84"/>
                </a:lnTo>
                <a:lnTo>
                  <a:pt x="10" y="93"/>
                </a:lnTo>
                <a:lnTo>
                  <a:pt x="6" y="102"/>
                </a:lnTo>
                <a:lnTo>
                  <a:pt x="3" y="112"/>
                </a:lnTo>
                <a:lnTo>
                  <a:pt x="2" y="122"/>
                </a:lnTo>
                <a:lnTo>
                  <a:pt x="1" y="132"/>
                </a:lnTo>
                <a:lnTo>
                  <a:pt x="0" y="142"/>
                </a:lnTo>
                <a:lnTo>
                  <a:pt x="1" y="152"/>
                </a:lnTo>
                <a:lnTo>
                  <a:pt x="2" y="162"/>
                </a:lnTo>
                <a:lnTo>
                  <a:pt x="3" y="172"/>
                </a:lnTo>
                <a:lnTo>
                  <a:pt x="6" y="182"/>
                </a:lnTo>
                <a:lnTo>
                  <a:pt x="10" y="192"/>
                </a:lnTo>
                <a:lnTo>
                  <a:pt x="13" y="201"/>
                </a:lnTo>
                <a:lnTo>
                  <a:pt x="18" y="210"/>
                </a:lnTo>
                <a:lnTo>
                  <a:pt x="23" y="218"/>
                </a:lnTo>
                <a:lnTo>
                  <a:pt x="28" y="226"/>
                </a:lnTo>
                <a:lnTo>
                  <a:pt x="35" y="235"/>
                </a:lnTo>
                <a:lnTo>
                  <a:pt x="42" y="242"/>
                </a:lnTo>
                <a:lnTo>
                  <a:pt x="50" y="249"/>
                </a:lnTo>
                <a:lnTo>
                  <a:pt x="57" y="255"/>
                </a:lnTo>
                <a:lnTo>
                  <a:pt x="65" y="261"/>
                </a:lnTo>
                <a:lnTo>
                  <a:pt x="74" y="266"/>
                </a:lnTo>
                <a:lnTo>
                  <a:pt x="83" y="271"/>
                </a:lnTo>
                <a:lnTo>
                  <a:pt x="93" y="275"/>
                </a:lnTo>
                <a:lnTo>
                  <a:pt x="102" y="278"/>
                </a:lnTo>
                <a:lnTo>
                  <a:pt x="112" y="280"/>
                </a:lnTo>
                <a:lnTo>
                  <a:pt x="121" y="282"/>
                </a:lnTo>
                <a:lnTo>
                  <a:pt x="131" y="283"/>
                </a:lnTo>
                <a:lnTo>
                  <a:pt x="142" y="283"/>
                </a:lnTo>
                <a:lnTo>
                  <a:pt x="151" y="283"/>
                </a:lnTo>
                <a:lnTo>
                  <a:pt x="162" y="282"/>
                </a:lnTo>
                <a:lnTo>
                  <a:pt x="171" y="280"/>
                </a:lnTo>
                <a:lnTo>
                  <a:pt x="181" y="278"/>
                </a:lnTo>
                <a:lnTo>
                  <a:pt x="191" y="275"/>
                </a:lnTo>
                <a:lnTo>
                  <a:pt x="200" y="271"/>
                </a:lnTo>
                <a:lnTo>
                  <a:pt x="209" y="266"/>
                </a:lnTo>
                <a:lnTo>
                  <a:pt x="218" y="261"/>
                </a:lnTo>
                <a:lnTo>
                  <a:pt x="226" y="255"/>
                </a:lnTo>
                <a:lnTo>
                  <a:pt x="234" y="249"/>
                </a:lnTo>
                <a:lnTo>
                  <a:pt x="242" y="242"/>
                </a:lnTo>
                <a:lnTo>
                  <a:pt x="248" y="235"/>
                </a:lnTo>
                <a:lnTo>
                  <a:pt x="254" y="226"/>
                </a:lnTo>
                <a:lnTo>
                  <a:pt x="261" y="218"/>
                </a:lnTo>
                <a:lnTo>
                  <a:pt x="265" y="210"/>
                </a:lnTo>
                <a:lnTo>
                  <a:pt x="270" y="201"/>
                </a:lnTo>
                <a:lnTo>
                  <a:pt x="273" y="192"/>
                </a:lnTo>
                <a:lnTo>
                  <a:pt x="277" y="182"/>
                </a:lnTo>
                <a:lnTo>
                  <a:pt x="280" y="172"/>
                </a:lnTo>
                <a:lnTo>
                  <a:pt x="282" y="162"/>
                </a:lnTo>
                <a:lnTo>
                  <a:pt x="283" y="152"/>
                </a:lnTo>
                <a:lnTo>
                  <a:pt x="283" y="142"/>
                </a:lnTo>
              </a:path>
            </a:pathLst>
          </a:custGeom>
          <a:gradFill rotWithShape="0">
            <a:gsLst>
              <a:gs pos="0">
                <a:srgbClr val="FF6600">
                  <a:alpha val="100000"/>
                </a:srgbClr>
              </a:gs>
              <a:gs pos="100000">
                <a:srgbClr val="762F00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49207" name="Freeform 71"/>
          <p:cNvSpPr/>
          <p:nvPr/>
        </p:nvSpPr>
        <p:spPr>
          <a:xfrm>
            <a:off x="4002288" y="3739977"/>
            <a:ext cx="66675" cy="66675"/>
          </a:xfrm>
          <a:custGeom>
            <a:avLst/>
            <a:gdLst/>
            <a:ahLst/>
            <a:cxnLst>
              <a:cxn ang="0">
                <a:pos x="88900" y="41761"/>
              </a:cxn>
              <a:cxn ang="0">
                <a:pos x="88267" y="36699"/>
              </a:cxn>
              <a:cxn ang="0">
                <a:pos x="87318" y="31321"/>
              </a:cxn>
              <a:cxn ang="0">
                <a:pos x="85420" y="26891"/>
              </a:cxn>
              <a:cxn ang="0">
                <a:pos x="82889" y="22146"/>
              </a:cxn>
              <a:cxn ang="0">
                <a:pos x="80358" y="17717"/>
              </a:cxn>
              <a:cxn ang="0">
                <a:pos x="76878" y="13920"/>
              </a:cxn>
              <a:cxn ang="0">
                <a:pos x="73081" y="10124"/>
              </a:cxn>
              <a:cxn ang="0">
                <a:pos x="68969" y="7277"/>
              </a:cxn>
              <a:cxn ang="0">
                <a:pos x="64223" y="4429"/>
              </a:cxn>
              <a:cxn ang="0">
                <a:pos x="59794" y="2531"/>
              </a:cxn>
              <a:cxn ang="0">
                <a:pos x="54732" y="949"/>
              </a:cxn>
              <a:cxn ang="0">
                <a:pos x="49670" y="316"/>
              </a:cxn>
              <a:cxn ang="0">
                <a:pos x="44292" y="0"/>
              </a:cxn>
              <a:cxn ang="0">
                <a:pos x="39546" y="316"/>
              </a:cxn>
              <a:cxn ang="0">
                <a:pos x="34168" y="949"/>
              </a:cxn>
              <a:cxn ang="0">
                <a:pos x="29106" y="2531"/>
              </a:cxn>
              <a:cxn ang="0">
                <a:pos x="24360" y="4429"/>
              </a:cxn>
              <a:cxn ang="0">
                <a:pos x="19931" y="7277"/>
              </a:cxn>
              <a:cxn ang="0">
                <a:pos x="15819" y="10124"/>
              </a:cxn>
              <a:cxn ang="0">
                <a:pos x="11706" y="13920"/>
              </a:cxn>
              <a:cxn ang="0">
                <a:pos x="8542" y="17717"/>
              </a:cxn>
              <a:cxn ang="0">
                <a:pos x="5695" y="22146"/>
              </a:cxn>
              <a:cxn ang="0">
                <a:pos x="3480" y="26891"/>
              </a:cxn>
              <a:cxn ang="0">
                <a:pos x="1582" y="31321"/>
              </a:cxn>
              <a:cxn ang="0">
                <a:pos x="633" y="36699"/>
              </a:cxn>
              <a:cxn ang="0">
                <a:pos x="0" y="41761"/>
              </a:cxn>
              <a:cxn ang="0">
                <a:pos x="0" y="47139"/>
              </a:cxn>
              <a:cxn ang="0">
                <a:pos x="633" y="52201"/>
              </a:cxn>
              <a:cxn ang="0">
                <a:pos x="1582" y="57263"/>
              </a:cxn>
              <a:cxn ang="0">
                <a:pos x="3480" y="62009"/>
              </a:cxn>
              <a:cxn ang="0">
                <a:pos x="5695" y="66754"/>
              </a:cxn>
              <a:cxn ang="0">
                <a:pos x="8542" y="71183"/>
              </a:cxn>
              <a:cxn ang="0">
                <a:pos x="11706" y="74980"/>
              </a:cxn>
              <a:cxn ang="0">
                <a:pos x="15819" y="78776"/>
              </a:cxn>
              <a:cxn ang="0">
                <a:pos x="19931" y="81623"/>
              </a:cxn>
              <a:cxn ang="0">
                <a:pos x="24360" y="84471"/>
              </a:cxn>
              <a:cxn ang="0">
                <a:pos x="29106" y="86369"/>
              </a:cxn>
              <a:cxn ang="0">
                <a:pos x="34168" y="87951"/>
              </a:cxn>
              <a:cxn ang="0">
                <a:pos x="39546" y="88584"/>
              </a:cxn>
              <a:cxn ang="0">
                <a:pos x="44292" y="88900"/>
              </a:cxn>
              <a:cxn ang="0">
                <a:pos x="49670" y="88584"/>
              </a:cxn>
              <a:cxn ang="0">
                <a:pos x="54732" y="87951"/>
              </a:cxn>
              <a:cxn ang="0">
                <a:pos x="59794" y="86369"/>
              </a:cxn>
              <a:cxn ang="0">
                <a:pos x="64223" y="84471"/>
              </a:cxn>
              <a:cxn ang="0">
                <a:pos x="68969" y="81623"/>
              </a:cxn>
              <a:cxn ang="0">
                <a:pos x="73081" y="78776"/>
              </a:cxn>
              <a:cxn ang="0">
                <a:pos x="76878" y="74980"/>
              </a:cxn>
              <a:cxn ang="0">
                <a:pos x="80358" y="71183"/>
              </a:cxn>
              <a:cxn ang="0">
                <a:pos x="82889" y="66754"/>
              </a:cxn>
              <a:cxn ang="0">
                <a:pos x="85420" y="62009"/>
              </a:cxn>
              <a:cxn ang="0">
                <a:pos x="87318" y="57263"/>
              </a:cxn>
              <a:cxn ang="0">
                <a:pos x="88267" y="52201"/>
              </a:cxn>
              <a:cxn ang="0">
                <a:pos x="88900" y="47139"/>
              </a:cxn>
            </a:cxnLst>
            <a:rect l="0" t="0" r="0" b="0"/>
            <a:pathLst>
              <a:path w="281" h="281">
                <a:moveTo>
                  <a:pt x="281" y="140"/>
                </a:moveTo>
                <a:lnTo>
                  <a:pt x="281" y="132"/>
                </a:lnTo>
                <a:lnTo>
                  <a:pt x="281" y="124"/>
                </a:lnTo>
                <a:lnTo>
                  <a:pt x="279" y="116"/>
                </a:lnTo>
                <a:lnTo>
                  <a:pt x="278" y="108"/>
                </a:lnTo>
                <a:lnTo>
                  <a:pt x="276" y="99"/>
                </a:lnTo>
                <a:lnTo>
                  <a:pt x="273" y="92"/>
                </a:lnTo>
                <a:lnTo>
                  <a:pt x="270" y="85"/>
                </a:lnTo>
                <a:lnTo>
                  <a:pt x="266" y="77"/>
                </a:lnTo>
                <a:lnTo>
                  <a:pt x="262" y="70"/>
                </a:lnTo>
                <a:lnTo>
                  <a:pt x="258" y="63"/>
                </a:lnTo>
                <a:lnTo>
                  <a:pt x="254" y="56"/>
                </a:lnTo>
                <a:lnTo>
                  <a:pt x="249" y="50"/>
                </a:lnTo>
                <a:lnTo>
                  <a:pt x="243" y="44"/>
                </a:lnTo>
                <a:lnTo>
                  <a:pt x="237" y="37"/>
                </a:lnTo>
                <a:lnTo>
                  <a:pt x="231" y="32"/>
                </a:lnTo>
                <a:lnTo>
                  <a:pt x="224" y="27"/>
                </a:lnTo>
                <a:lnTo>
                  <a:pt x="218" y="23"/>
                </a:lnTo>
                <a:lnTo>
                  <a:pt x="211" y="18"/>
                </a:lnTo>
                <a:lnTo>
                  <a:pt x="203" y="14"/>
                </a:lnTo>
                <a:lnTo>
                  <a:pt x="196" y="11"/>
                </a:lnTo>
                <a:lnTo>
                  <a:pt x="189" y="8"/>
                </a:lnTo>
                <a:lnTo>
                  <a:pt x="181" y="5"/>
                </a:lnTo>
                <a:lnTo>
                  <a:pt x="173" y="3"/>
                </a:lnTo>
                <a:lnTo>
                  <a:pt x="165" y="2"/>
                </a:lnTo>
                <a:lnTo>
                  <a:pt x="157" y="1"/>
                </a:lnTo>
                <a:lnTo>
                  <a:pt x="149" y="0"/>
                </a:lnTo>
                <a:lnTo>
                  <a:pt x="140" y="0"/>
                </a:lnTo>
                <a:lnTo>
                  <a:pt x="132" y="0"/>
                </a:lnTo>
                <a:lnTo>
                  <a:pt x="125" y="1"/>
                </a:lnTo>
                <a:lnTo>
                  <a:pt x="116" y="2"/>
                </a:lnTo>
                <a:lnTo>
                  <a:pt x="108" y="3"/>
                </a:lnTo>
                <a:lnTo>
                  <a:pt x="100" y="5"/>
                </a:lnTo>
                <a:lnTo>
                  <a:pt x="92" y="8"/>
                </a:lnTo>
                <a:lnTo>
                  <a:pt x="85" y="11"/>
                </a:lnTo>
                <a:lnTo>
                  <a:pt x="77" y="14"/>
                </a:lnTo>
                <a:lnTo>
                  <a:pt x="70" y="18"/>
                </a:lnTo>
                <a:lnTo>
                  <a:pt x="63" y="23"/>
                </a:lnTo>
                <a:lnTo>
                  <a:pt x="56" y="27"/>
                </a:lnTo>
                <a:lnTo>
                  <a:pt x="50" y="32"/>
                </a:lnTo>
                <a:lnTo>
                  <a:pt x="44" y="37"/>
                </a:lnTo>
                <a:lnTo>
                  <a:pt x="37" y="44"/>
                </a:lnTo>
                <a:lnTo>
                  <a:pt x="32" y="50"/>
                </a:lnTo>
                <a:lnTo>
                  <a:pt x="27" y="56"/>
                </a:lnTo>
                <a:lnTo>
                  <a:pt x="23" y="63"/>
                </a:lnTo>
                <a:lnTo>
                  <a:pt x="18" y="70"/>
                </a:lnTo>
                <a:lnTo>
                  <a:pt x="14" y="77"/>
                </a:lnTo>
                <a:lnTo>
                  <a:pt x="11" y="85"/>
                </a:lnTo>
                <a:lnTo>
                  <a:pt x="8" y="92"/>
                </a:lnTo>
                <a:lnTo>
                  <a:pt x="5" y="99"/>
                </a:lnTo>
                <a:lnTo>
                  <a:pt x="3" y="108"/>
                </a:lnTo>
                <a:lnTo>
                  <a:pt x="2" y="116"/>
                </a:lnTo>
                <a:lnTo>
                  <a:pt x="1" y="124"/>
                </a:lnTo>
                <a:lnTo>
                  <a:pt x="0" y="132"/>
                </a:lnTo>
                <a:lnTo>
                  <a:pt x="0" y="140"/>
                </a:lnTo>
                <a:lnTo>
                  <a:pt x="0" y="149"/>
                </a:lnTo>
                <a:lnTo>
                  <a:pt x="1" y="157"/>
                </a:lnTo>
                <a:lnTo>
                  <a:pt x="2" y="165"/>
                </a:lnTo>
                <a:lnTo>
                  <a:pt x="3" y="173"/>
                </a:lnTo>
                <a:lnTo>
                  <a:pt x="5" y="181"/>
                </a:lnTo>
                <a:lnTo>
                  <a:pt x="8" y="189"/>
                </a:lnTo>
                <a:lnTo>
                  <a:pt x="11" y="196"/>
                </a:lnTo>
                <a:lnTo>
                  <a:pt x="14" y="203"/>
                </a:lnTo>
                <a:lnTo>
                  <a:pt x="18" y="211"/>
                </a:lnTo>
                <a:lnTo>
                  <a:pt x="23" y="218"/>
                </a:lnTo>
                <a:lnTo>
                  <a:pt x="27" y="225"/>
                </a:lnTo>
                <a:lnTo>
                  <a:pt x="32" y="231"/>
                </a:lnTo>
                <a:lnTo>
                  <a:pt x="37" y="237"/>
                </a:lnTo>
                <a:lnTo>
                  <a:pt x="44" y="243"/>
                </a:lnTo>
                <a:lnTo>
                  <a:pt x="50" y="249"/>
                </a:lnTo>
                <a:lnTo>
                  <a:pt x="56" y="254"/>
                </a:lnTo>
                <a:lnTo>
                  <a:pt x="63" y="258"/>
                </a:lnTo>
                <a:lnTo>
                  <a:pt x="70" y="262"/>
                </a:lnTo>
                <a:lnTo>
                  <a:pt x="77" y="267"/>
                </a:lnTo>
                <a:lnTo>
                  <a:pt x="85" y="270"/>
                </a:lnTo>
                <a:lnTo>
                  <a:pt x="92" y="273"/>
                </a:lnTo>
                <a:lnTo>
                  <a:pt x="100" y="276"/>
                </a:lnTo>
                <a:lnTo>
                  <a:pt x="108" y="278"/>
                </a:lnTo>
                <a:lnTo>
                  <a:pt x="116" y="279"/>
                </a:lnTo>
                <a:lnTo>
                  <a:pt x="125" y="280"/>
                </a:lnTo>
                <a:lnTo>
                  <a:pt x="132" y="281"/>
                </a:lnTo>
                <a:lnTo>
                  <a:pt x="140" y="281"/>
                </a:lnTo>
                <a:lnTo>
                  <a:pt x="149" y="281"/>
                </a:lnTo>
                <a:lnTo>
                  <a:pt x="157" y="280"/>
                </a:lnTo>
                <a:lnTo>
                  <a:pt x="165" y="279"/>
                </a:lnTo>
                <a:lnTo>
                  <a:pt x="173" y="278"/>
                </a:lnTo>
                <a:lnTo>
                  <a:pt x="181" y="276"/>
                </a:lnTo>
                <a:lnTo>
                  <a:pt x="189" y="273"/>
                </a:lnTo>
                <a:lnTo>
                  <a:pt x="196" y="270"/>
                </a:lnTo>
                <a:lnTo>
                  <a:pt x="203" y="267"/>
                </a:lnTo>
                <a:lnTo>
                  <a:pt x="211" y="262"/>
                </a:lnTo>
                <a:lnTo>
                  <a:pt x="218" y="258"/>
                </a:lnTo>
                <a:lnTo>
                  <a:pt x="224" y="254"/>
                </a:lnTo>
                <a:lnTo>
                  <a:pt x="231" y="249"/>
                </a:lnTo>
                <a:lnTo>
                  <a:pt x="237" y="243"/>
                </a:lnTo>
                <a:lnTo>
                  <a:pt x="243" y="237"/>
                </a:lnTo>
                <a:lnTo>
                  <a:pt x="249" y="231"/>
                </a:lnTo>
                <a:lnTo>
                  <a:pt x="254" y="225"/>
                </a:lnTo>
                <a:lnTo>
                  <a:pt x="258" y="218"/>
                </a:lnTo>
                <a:lnTo>
                  <a:pt x="262" y="211"/>
                </a:lnTo>
                <a:lnTo>
                  <a:pt x="266" y="203"/>
                </a:lnTo>
                <a:lnTo>
                  <a:pt x="270" y="196"/>
                </a:lnTo>
                <a:lnTo>
                  <a:pt x="273" y="189"/>
                </a:lnTo>
                <a:lnTo>
                  <a:pt x="276" y="181"/>
                </a:lnTo>
                <a:lnTo>
                  <a:pt x="278" y="173"/>
                </a:lnTo>
                <a:lnTo>
                  <a:pt x="279" y="165"/>
                </a:lnTo>
                <a:lnTo>
                  <a:pt x="281" y="157"/>
                </a:lnTo>
                <a:lnTo>
                  <a:pt x="281" y="149"/>
                </a:lnTo>
                <a:lnTo>
                  <a:pt x="281" y="140"/>
                </a:lnTo>
              </a:path>
            </a:pathLst>
          </a:custGeom>
          <a:solidFill>
            <a:srgbClr val="FFCC00">
              <a:alpha val="100000"/>
            </a:srgbClr>
          </a:solidFill>
          <a:ln w="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49208" name="Freeform 72"/>
          <p:cNvSpPr/>
          <p:nvPr/>
        </p:nvSpPr>
        <p:spPr>
          <a:xfrm>
            <a:off x="2480669" y="3314924"/>
            <a:ext cx="66675" cy="66675"/>
          </a:xfrm>
          <a:custGeom>
            <a:avLst/>
            <a:gdLst/>
            <a:ahLst/>
            <a:cxnLst>
              <a:cxn ang="0">
                <a:pos x="88585" y="40837"/>
              </a:cxn>
              <a:cxn ang="0">
                <a:pos x="87324" y="33298"/>
              </a:cxn>
              <a:cxn ang="0">
                <a:pos x="84802" y="25759"/>
              </a:cxn>
              <a:cxn ang="0">
                <a:pos x="80704" y="19162"/>
              </a:cxn>
              <a:cxn ang="0">
                <a:pos x="75660" y="13194"/>
              </a:cxn>
              <a:cxn ang="0">
                <a:pos x="69670" y="8482"/>
              </a:cxn>
              <a:cxn ang="0">
                <a:pos x="63050" y="4398"/>
              </a:cxn>
              <a:cxn ang="0">
                <a:pos x="55799" y="1885"/>
              </a:cxn>
              <a:cxn ang="0">
                <a:pos x="48233" y="314"/>
              </a:cxn>
              <a:cxn ang="0">
                <a:pos x="40667" y="314"/>
              </a:cxn>
              <a:cxn ang="0">
                <a:pos x="33101" y="1885"/>
              </a:cxn>
              <a:cxn ang="0">
                <a:pos x="25850" y="4398"/>
              </a:cxn>
              <a:cxn ang="0">
                <a:pos x="18600" y="8482"/>
              </a:cxn>
              <a:cxn ang="0">
                <a:pos x="12925" y="13194"/>
              </a:cxn>
              <a:cxn ang="0">
                <a:pos x="7881" y="19162"/>
              </a:cxn>
              <a:cxn ang="0">
                <a:pos x="4098" y="25759"/>
              </a:cxn>
              <a:cxn ang="0">
                <a:pos x="1576" y="33298"/>
              </a:cxn>
              <a:cxn ang="0">
                <a:pos x="315" y="40837"/>
              </a:cxn>
              <a:cxn ang="0">
                <a:pos x="315" y="48377"/>
              </a:cxn>
              <a:cxn ang="0">
                <a:pos x="1576" y="56230"/>
              </a:cxn>
              <a:cxn ang="0">
                <a:pos x="4098" y="63455"/>
              </a:cxn>
              <a:cxn ang="0">
                <a:pos x="7881" y="70052"/>
              </a:cxn>
              <a:cxn ang="0">
                <a:pos x="12925" y="76020"/>
              </a:cxn>
              <a:cxn ang="0">
                <a:pos x="18600" y="81047"/>
              </a:cxn>
              <a:cxn ang="0">
                <a:pos x="25850" y="85130"/>
              </a:cxn>
              <a:cxn ang="0">
                <a:pos x="33101" y="87643"/>
              </a:cxn>
              <a:cxn ang="0">
                <a:pos x="40667" y="88900"/>
              </a:cxn>
              <a:cxn ang="0">
                <a:pos x="48233" y="88900"/>
              </a:cxn>
              <a:cxn ang="0">
                <a:pos x="55799" y="87643"/>
              </a:cxn>
              <a:cxn ang="0">
                <a:pos x="63050" y="85130"/>
              </a:cxn>
              <a:cxn ang="0">
                <a:pos x="69670" y="81047"/>
              </a:cxn>
              <a:cxn ang="0">
                <a:pos x="75660" y="76020"/>
              </a:cxn>
              <a:cxn ang="0">
                <a:pos x="80704" y="70052"/>
              </a:cxn>
              <a:cxn ang="0">
                <a:pos x="84802" y="63455"/>
              </a:cxn>
              <a:cxn ang="0">
                <a:pos x="87324" y="56230"/>
              </a:cxn>
              <a:cxn ang="0">
                <a:pos x="88585" y="48377"/>
              </a:cxn>
            </a:cxnLst>
            <a:rect l="0" t="0" r="0" b="0"/>
            <a:pathLst>
              <a:path w="282" h="283">
                <a:moveTo>
                  <a:pt x="282" y="142"/>
                </a:moveTo>
                <a:lnTo>
                  <a:pt x="281" y="130"/>
                </a:lnTo>
                <a:lnTo>
                  <a:pt x="280" y="117"/>
                </a:lnTo>
                <a:lnTo>
                  <a:pt x="277" y="106"/>
                </a:lnTo>
                <a:lnTo>
                  <a:pt x="274" y="94"/>
                </a:lnTo>
                <a:lnTo>
                  <a:pt x="269" y="82"/>
                </a:lnTo>
                <a:lnTo>
                  <a:pt x="263" y="72"/>
                </a:lnTo>
                <a:lnTo>
                  <a:pt x="256" y="61"/>
                </a:lnTo>
                <a:lnTo>
                  <a:pt x="249" y="51"/>
                </a:lnTo>
                <a:lnTo>
                  <a:pt x="240" y="42"/>
                </a:lnTo>
                <a:lnTo>
                  <a:pt x="232" y="34"/>
                </a:lnTo>
                <a:lnTo>
                  <a:pt x="221" y="27"/>
                </a:lnTo>
                <a:lnTo>
                  <a:pt x="212" y="19"/>
                </a:lnTo>
                <a:lnTo>
                  <a:pt x="200" y="14"/>
                </a:lnTo>
                <a:lnTo>
                  <a:pt x="189" y="9"/>
                </a:lnTo>
                <a:lnTo>
                  <a:pt x="177" y="6"/>
                </a:lnTo>
                <a:lnTo>
                  <a:pt x="166" y="3"/>
                </a:lnTo>
                <a:lnTo>
                  <a:pt x="153" y="1"/>
                </a:lnTo>
                <a:lnTo>
                  <a:pt x="140" y="0"/>
                </a:lnTo>
                <a:lnTo>
                  <a:pt x="129" y="1"/>
                </a:lnTo>
                <a:lnTo>
                  <a:pt x="116" y="3"/>
                </a:lnTo>
                <a:lnTo>
                  <a:pt x="105" y="6"/>
                </a:lnTo>
                <a:lnTo>
                  <a:pt x="92" y="9"/>
                </a:lnTo>
                <a:lnTo>
                  <a:pt x="82" y="14"/>
                </a:lnTo>
                <a:lnTo>
                  <a:pt x="70" y="19"/>
                </a:lnTo>
                <a:lnTo>
                  <a:pt x="59" y="27"/>
                </a:lnTo>
                <a:lnTo>
                  <a:pt x="50" y="34"/>
                </a:lnTo>
                <a:lnTo>
                  <a:pt x="41" y="42"/>
                </a:lnTo>
                <a:lnTo>
                  <a:pt x="33" y="51"/>
                </a:lnTo>
                <a:lnTo>
                  <a:pt x="25" y="61"/>
                </a:lnTo>
                <a:lnTo>
                  <a:pt x="18" y="72"/>
                </a:lnTo>
                <a:lnTo>
                  <a:pt x="13" y="82"/>
                </a:lnTo>
                <a:lnTo>
                  <a:pt x="8" y="94"/>
                </a:lnTo>
                <a:lnTo>
                  <a:pt x="5" y="106"/>
                </a:lnTo>
                <a:lnTo>
                  <a:pt x="2" y="117"/>
                </a:lnTo>
                <a:lnTo>
                  <a:pt x="1" y="130"/>
                </a:lnTo>
                <a:lnTo>
                  <a:pt x="0" y="142"/>
                </a:lnTo>
                <a:lnTo>
                  <a:pt x="1" y="154"/>
                </a:lnTo>
                <a:lnTo>
                  <a:pt x="2" y="167"/>
                </a:lnTo>
                <a:lnTo>
                  <a:pt x="5" y="179"/>
                </a:lnTo>
                <a:lnTo>
                  <a:pt x="8" y="191"/>
                </a:lnTo>
                <a:lnTo>
                  <a:pt x="13" y="202"/>
                </a:lnTo>
                <a:lnTo>
                  <a:pt x="18" y="213"/>
                </a:lnTo>
                <a:lnTo>
                  <a:pt x="25" y="223"/>
                </a:lnTo>
                <a:lnTo>
                  <a:pt x="33" y="233"/>
                </a:lnTo>
                <a:lnTo>
                  <a:pt x="41" y="242"/>
                </a:lnTo>
                <a:lnTo>
                  <a:pt x="50" y="251"/>
                </a:lnTo>
                <a:lnTo>
                  <a:pt x="59" y="258"/>
                </a:lnTo>
                <a:lnTo>
                  <a:pt x="70" y="264"/>
                </a:lnTo>
                <a:lnTo>
                  <a:pt x="82" y="271"/>
                </a:lnTo>
                <a:lnTo>
                  <a:pt x="92" y="275"/>
                </a:lnTo>
                <a:lnTo>
                  <a:pt x="105" y="279"/>
                </a:lnTo>
                <a:lnTo>
                  <a:pt x="116" y="281"/>
                </a:lnTo>
                <a:lnTo>
                  <a:pt x="129" y="283"/>
                </a:lnTo>
                <a:lnTo>
                  <a:pt x="140" y="283"/>
                </a:lnTo>
                <a:lnTo>
                  <a:pt x="153" y="283"/>
                </a:lnTo>
                <a:lnTo>
                  <a:pt x="166" y="281"/>
                </a:lnTo>
                <a:lnTo>
                  <a:pt x="177" y="279"/>
                </a:lnTo>
                <a:lnTo>
                  <a:pt x="189" y="275"/>
                </a:lnTo>
                <a:lnTo>
                  <a:pt x="200" y="271"/>
                </a:lnTo>
                <a:lnTo>
                  <a:pt x="212" y="264"/>
                </a:lnTo>
                <a:lnTo>
                  <a:pt x="221" y="258"/>
                </a:lnTo>
                <a:lnTo>
                  <a:pt x="232" y="251"/>
                </a:lnTo>
                <a:lnTo>
                  <a:pt x="240" y="242"/>
                </a:lnTo>
                <a:lnTo>
                  <a:pt x="249" y="233"/>
                </a:lnTo>
                <a:lnTo>
                  <a:pt x="256" y="223"/>
                </a:lnTo>
                <a:lnTo>
                  <a:pt x="263" y="213"/>
                </a:lnTo>
                <a:lnTo>
                  <a:pt x="269" y="202"/>
                </a:lnTo>
                <a:lnTo>
                  <a:pt x="274" y="191"/>
                </a:lnTo>
                <a:lnTo>
                  <a:pt x="277" y="179"/>
                </a:lnTo>
                <a:lnTo>
                  <a:pt x="280" y="167"/>
                </a:lnTo>
                <a:lnTo>
                  <a:pt x="281" y="154"/>
                </a:lnTo>
                <a:lnTo>
                  <a:pt x="282" y="142"/>
                </a:lnTo>
              </a:path>
            </a:pathLst>
          </a:custGeom>
          <a:solidFill>
            <a:srgbClr val="9966FF">
              <a:alpha val="100000"/>
            </a:srgbClr>
          </a:solidFill>
          <a:ln w="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49209" name="Freeform 73"/>
          <p:cNvSpPr/>
          <p:nvPr/>
        </p:nvSpPr>
        <p:spPr>
          <a:xfrm>
            <a:off x="2946203" y="3774505"/>
            <a:ext cx="33338" cy="10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00" y="38100"/>
              </a:cxn>
              <a:cxn ang="0">
                <a:pos x="38100" y="76200"/>
              </a:cxn>
              <a:cxn ang="0">
                <a:pos x="44450" y="139700"/>
              </a:cxn>
            </a:cxnLst>
            <a:rect l="0" t="0" r="0" b="0"/>
            <a:pathLst>
              <a:path w="28" h="88">
                <a:moveTo>
                  <a:pt x="0" y="0"/>
                </a:moveTo>
                <a:cubicBezTo>
                  <a:pt x="18" y="12"/>
                  <a:pt x="10" y="2"/>
                  <a:pt x="16" y="24"/>
                </a:cubicBezTo>
                <a:cubicBezTo>
                  <a:pt x="18" y="32"/>
                  <a:pt x="24" y="48"/>
                  <a:pt x="24" y="48"/>
                </a:cubicBezTo>
                <a:cubicBezTo>
                  <a:pt x="28" y="85"/>
                  <a:pt x="28" y="72"/>
                  <a:pt x="28" y="88"/>
                </a:cubicBezTo>
              </a:path>
            </a:pathLst>
          </a:custGeom>
          <a:noFill/>
          <a:ln w="9525">
            <a:noFill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49210" name="Freeform 74"/>
          <p:cNvSpPr/>
          <p:nvPr/>
        </p:nvSpPr>
        <p:spPr>
          <a:xfrm>
            <a:off x="2946203" y="3769742"/>
            <a:ext cx="185738" cy="9489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450" y="171450"/>
              </a:cxn>
              <a:cxn ang="0">
                <a:pos x="69850" y="349250"/>
              </a:cxn>
              <a:cxn ang="0">
                <a:pos x="82550" y="438150"/>
              </a:cxn>
              <a:cxn ang="0">
                <a:pos x="95250" y="527050"/>
              </a:cxn>
              <a:cxn ang="0">
                <a:pos x="120650" y="603250"/>
              </a:cxn>
              <a:cxn ang="0">
                <a:pos x="203200" y="927100"/>
              </a:cxn>
              <a:cxn ang="0">
                <a:pos x="234950" y="1073150"/>
              </a:cxn>
              <a:cxn ang="0">
                <a:pos x="241300" y="1104900"/>
              </a:cxn>
              <a:cxn ang="0">
                <a:pos x="247650" y="1212850"/>
              </a:cxn>
            </a:cxnLst>
            <a:rect l="0" t="0" r="0" b="0"/>
            <a:pathLst>
              <a:path w="156" h="797">
                <a:moveTo>
                  <a:pt x="0" y="0"/>
                </a:moveTo>
                <a:cubicBezTo>
                  <a:pt x="12" y="36"/>
                  <a:pt x="14" y="73"/>
                  <a:pt x="28" y="108"/>
                </a:cubicBezTo>
                <a:cubicBezTo>
                  <a:pt x="33" y="145"/>
                  <a:pt x="39" y="183"/>
                  <a:pt x="44" y="220"/>
                </a:cubicBezTo>
                <a:cubicBezTo>
                  <a:pt x="47" y="239"/>
                  <a:pt x="49" y="257"/>
                  <a:pt x="52" y="276"/>
                </a:cubicBezTo>
                <a:cubicBezTo>
                  <a:pt x="55" y="295"/>
                  <a:pt x="54" y="314"/>
                  <a:pt x="60" y="332"/>
                </a:cubicBezTo>
                <a:cubicBezTo>
                  <a:pt x="65" y="348"/>
                  <a:pt x="76" y="380"/>
                  <a:pt x="76" y="380"/>
                </a:cubicBezTo>
                <a:cubicBezTo>
                  <a:pt x="86" y="450"/>
                  <a:pt x="111" y="516"/>
                  <a:pt x="128" y="584"/>
                </a:cubicBezTo>
                <a:cubicBezTo>
                  <a:pt x="136" y="614"/>
                  <a:pt x="142" y="645"/>
                  <a:pt x="148" y="676"/>
                </a:cubicBezTo>
                <a:cubicBezTo>
                  <a:pt x="149" y="683"/>
                  <a:pt x="152" y="696"/>
                  <a:pt x="152" y="696"/>
                </a:cubicBezTo>
                <a:cubicBezTo>
                  <a:pt x="156" y="775"/>
                  <a:pt x="156" y="797"/>
                  <a:pt x="156" y="764"/>
                </a:cubicBezTo>
              </a:path>
            </a:pathLst>
          </a:custGeom>
          <a:noFill/>
          <a:ln w="9525">
            <a:noFill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49211" name="Freeform 75"/>
          <p:cNvSpPr/>
          <p:nvPr/>
        </p:nvSpPr>
        <p:spPr>
          <a:xfrm>
            <a:off x="2384228" y="3774505"/>
            <a:ext cx="714375" cy="1076325"/>
          </a:xfrm>
          <a:custGeom>
            <a:avLst/>
            <a:gdLst/>
            <a:ahLst/>
            <a:cxnLst>
              <a:cxn ang="0">
                <a:pos x="0" y="1085850"/>
              </a:cxn>
              <a:cxn ang="0">
                <a:pos x="742950" y="0"/>
              </a:cxn>
              <a:cxn ang="0">
                <a:pos x="952500" y="1435100"/>
              </a:cxn>
              <a:cxn ang="0">
                <a:pos x="0" y="1085850"/>
              </a:cxn>
            </a:cxnLst>
            <a:rect l="0" t="0" r="0" b="0"/>
            <a:pathLst>
              <a:path w="600" h="904">
                <a:moveTo>
                  <a:pt x="0" y="684"/>
                </a:moveTo>
                <a:lnTo>
                  <a:pt x="468" y="0"/>
                </a:lnTo>
                <a:lnTo>
                  <a:pt x="600" y="904"/>
                </a:lnTo>
                <a:lnTo>
                  <a:pt x="0" y="684"/>
                </a:lnTo>
                <a:close/>
              </a:path>
            </a:pathLst>
          </a:custGeom>
          <a:solidFill>
            <a:srgbClr val="FFFF9F">
              <a:alpha val="50195"/>
            </a:srgbClr>
          </a:solidFill>
          <a:ln w="9525">
            <a:noFill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49212" name="Freeform 76"/>
          <p:cNvSpPr/>
          <p:nvPr/>
        </p:nvSpPr>
        <p:spPr>
          <a:xfrm>
            <a:off x="2941441" y="3769742"/>
            <a:ext cx="376238" cy="1081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5900" y="1441450"/>
              </a:cxn>
              <a:cxn ang="0">
                <a:pos x="501650" y="1092200"/>
              </a:cxn>
              <a:cxn ang="0">
                <a:pos x="0" y="0"/>
              </a:cxn>
            </a:cxnLst>
            <a:rect l="0" t="0" r="0" b="0"/>
            <a:pathLst>
              <a:path w="316" h="908">
                <a:moveTo>
                  <a:pt x="0" y="0"/>
                </a:moveTo>
                <a:lnTo>
                  <a:pt x="136" y="908"/>
                </a:lnTo>
                <a:lnTo>
                  <a:pt x="316" y="688"/>
                </a:lnTo>
                <a:lnTo>
                  <a:pt x="0" y="0"/>
                </a:lnTo>
                <a:close/>
              </a:path>
            </a:pathLst>
          </a:custGeom>
          <a:solidFill>
            <a:srgbClr val="FF9966">
              <a:alpha val="50195"/>
            </a:srgbClr>
          </a:solidFill>
          <a:ln w="9525">
            <a:noFill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49213" name="Line 77"/>
          <p:cNvSpPr/>
          <p:nvPr/>
        </p:nvSpPr>
        <p:spPr>
          <a:xfrm>
            <a:off x="2514008" y="4240041"/>
            <a:ext cx="425053" cy="421481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214" name="Freeform 78"/>
          <p:cNvSpPr/>
          <p:nvPr/>
        </p:nvSpPr>
        <p:spPr>
          <a:xfrm>
            <a:off x="2905722" y="4626992"/>
            <a:ext cx="66675" cy="67866"/>
          </a:xfrm>
          <a:custGeom>
            <a:avLst/>
            <a:gdLst/>
            <a:ahLst/>
            <a:cxnLst>
              <a:cxn ang="0">
                <a:pos x="88900" y="42846"/>
              </a:cxn>
              <a:cxn ang="0">
                <a:pos x="88270" y="37730"/>
              </a:cxn>
              <a:cxn ang="0">
                <a:pos x="87324" y="32614"/>
              </a:cxn>
              <a:cxn ang="0">
                <a:pos x="85432" y="28138"/>
              </a:cxn>
              <a:cxn ang="0">
                <a:pos x="83541" y="23341"/>
              </a:cxn>
              <a:cxn ang="0">
                <a:pos x="81019" y="19185"/>
              </a:cxn>
              <a:cxn ang="0">
                <a:pos x="77551" y="15348"/>
              </a:cxn>
              <a:cxn ang="0">
                <a:pos x="74399" y="11511"/>
              </a:cxn>
              <a:cxn ang="0">
                <a:pos x="70300" y="8633"/>
              </a:cxn>
              <a:cxn ang="0">
                <a:pos x="65887" y="5755"/>
              </a:cxn>
              <a:cxn ang="0">
                <a:pos x="61473" y="3517"/>
              </a:cxn>
              <a:cxn ang="0">
                <a:pos x="56745" y="1918"/>
              </a:cxn>
              <a:cxn ang="0">
                <a:pos x="52016" y="639"/>
              </a:cxn>
              <a:cxn ang="0">
                <a:pos x="46972" y="0"/>
              </a:cxn>
              <a:cxn ang="0">
                <a:pos x="42243" y="0"/>
              </a:cxn>
              <a:cxn ang="0">
                <a:pos x="37199" y="639"/>
              </a:cxn>
              <a:cxn ang="0">
                <a:pos x="32155" y="1918"/>
              </a:cxn>
              <a:cxn ang="0">
                <a:pos x="27427" y="3517"/>
              </a:cxn>
              <a:cxn ang="0">
                <a:pos x="23013" y="5755"/>
              </a:cxn>
              <a:cxn ang="0">
                <a:pos x="18600" y="8633"/>
              </a:cxn>
              <a:cxn ang="0">
                <a:pos x="14817" y="11511"/>
              </a:cxn>
              <a:cxn ang="0">
                <a:pos x="11349" y="15348"/>
              </a:cxn>
              <a:cxn ang="0">
                <a:pos x="8196" y="19185"/>
              </a:cxn>
              <a:cxn ang="0">
                <a:pos x="5359" y="23341"/>
              </a:cxn>
              <a:cxn ang="0">
                <a:pos x="3468" y="28138"/>
              </a:cxn>
              <a:cxn ang="0">
                <a:pos x="1576" y="32614"/>
              </a:cxn>
              <a:cxn ang="0">
                <a:pos x="630" y="37730"/>
              </a:cxn>
              <a:cxn ang="0">
                <a:pos x="0" y="42846"/>
              </a:cxn>
              <a:cxn ang="0">
                <a:pos x="0" y="47962"/>
              </a:cxn>
              <a:cxn ang="0">
                <a:pos x="630" y="52758"/>
              </a:cxn>
              <a:cxn ang="0">
                <a:pos x="1576" y="57874"/>
              </a:cxn>
              <a:cxn ang="0">
                <a:pos x="3468" y="62670"/>
              </a:cxn>
              <a:cxn ang="0">
                <a:pos x="5359" y="67147"/>
              </a:cxn>
              <a:cxn ang="0">
                <a:pos x="8196" y="71303"/>
              </a:cxn>
              <a:cxn ang="0">
                <a:pos x="11349" y="75460"/>
              </a:cxn>
              <a:cxn ang="0">
                <a:pos x="14817" y="78977"/>
              </a:cxn>
              <a:cxn ang="0">
                <a:pos x="18600" y="82175"/>
              </a:cxn>
              <a:cxn ang="0">
                <a:pos x="23013" y="84733"/>
              </a:cxn>
              <a:cxn ang="0">
                <a:pos x="27427" y="87291"/>
              </a:cxn>
              <a:cxn ang="0">
                <a:pos x="32155" y="88889"/>
              </a:cxn>
              <a:cxn ang="0">
                <a:pos x="37199" y="89849"/>
              </a:cxn>
              <a:cxn ang="0">
                <a:pos x="42243" y="90488"/>
              </a:cxn>
              <a:cxn ang="0">
                <a:pos x="46972" y="90488"/>
              </a:cxn>
              <a:cxn ang="0">
                <a:pos x="52016" y="89849"/>
              </a:cxn>
              <a:cxn ang="0">
                <a:pos x="56745" y="88889"/>
              </a:cxn>
              <a:cxn ang="0">
                <a:pos x="61473" y="87291"/>
              </a:cxn>
              <a:cxn ang="0">
                <a:pos x="65887" y="84733"/>
              </a:cxn>
              <a:cxn ang="0">
                <a:pos x="70300" y="82175"/>
              </a:cxn>
              <a:cxn ang="0">
                <a:pos x="74399" y="78977"/>
              </a:cxn>
              <a:cxn ang="0">
                <a:pos x="77551" y="75460"/>
              </a:cxn>
              <a:cxn ang="0">
                <a:pos x="81019" y="71303"/>
              </a:cxn>
              <a:cxn ang="0">
                <a:pos x="83541" y="67147"/>
              </a:cxn>
              <a:cxn ang="0">
                <a:pos x="85432" y="62670"/>
              </a:cxn>
              <a:cxn ang="0">
                <a:pos x="87324" y="57874"/>
              </a:cxn>
              <a:cxn ang="0">
                <a:pos x="88270" y="52758"/>
              </a:cxn>
              <a:cxn ang="0">
                <a:pos x="88900" y="47962"/>
              </a:cxn>
            </a:cxnLst>
            <a:rect l="0" t="0" r="0" b="0"/>
            <a:pathLst>
              <a:path w="282" h="283">
                <a:moveTo>
                  <a:pt x="282" y="141"/>
                </a:moveTo>
                <a:lnTo>
                  <a:pt x="282" y="134"/>
                </a:lnTo>
                <a:lnTo>
                  <a:pt x="282" y="125"/>
                </a:lnTo>
                <a:lnTo>
                  <a:pt x="280" y="118"/>
                </a:lnTo>
                <a:lnTo>
                  <a:pt x="279" y="111"/>
                </a:lnTo>
                <a:lnTo>
                  <a:pt x="277" y="102"/>
                </a:lnTo>
                <a:lnTo>
                  <a:pt x="274" y="95"/>
                </a:lnTo>
                <a:lnTo>
                  <a:pt x="271" y="88"/>
                </a:lnTo>
                <a:lnTo>
                  <a:pt x="268" y="80"/>
                </a:lnTo>
                <a:lnTo>
                  <a:pt x="265" y="73"/>
                </a:lnTo>
                <a:lnTo>
                  <a:pt x="261" y="67"/>
                </a:lnTo>
                <a:lnTo>
                  <a:pt x="257" y="60"/>
                </a:lnTo>
                <a:lnTo>
                  <a:pt x="251" y="54"/>
                </a:lnTo>
                <a:lnTo>
                  <a:pt x="246" y="48"/>
                </a:lnTo>
                <a:lnTo>
                  <a:pt x="241" y="41"/>
                </a:lnTo>
                <a:lnTo>
                  <a:pt x="236" y="36"/>
                </a:lnTo>
                <a:lnTo>
                  <a:pt x="229" y="31"/>
                </a:lnTo>
                <a:lnTo>
                  <a:pt x="223" y="27"/>
                </a:lnTo>
                <a:lnTo>
                  <a:pt x="216" y="22"/>
                </a:lnTo>
                <a:lnTo>
                  <a:pt x="209" y="18"/>
                </a:lnTo>
                <a:lnTo>
                  <a:pt x="202" y="14"/>
                </a:lnTo>
                <a:lnTo>
                  <a:pt x="195" y="11"/>
                </a:lnTo>
                <a:lnTo>
                  <a:pt x="187" y="9"/>
                </a:lnTo>
                <a:lnTo>
                  <a:pt x="180" y="6"/>
                </a:lnTo>
                <a:lnTo>
                  <a:pt x="172" y="3"/>
                </a:lnTo>
                <a:lnTo>
                  <a:pt x="165" y="2"/>
                </a:lnTo>
                <a:lnTo>
                  <a:pt x="157" y="1"/>
                </a:lnTo>
                <a:lnTo>
                  <a:pt x="149" y="0"/>
                </a:lnTo>
                <a:lnTo>
                  <a:pt x="141" y="0"/>
                </a:lnTo>
                <a:lnTo>
                  <a:pt x="134" y="0"/>
                </a:lnTo>
                <a:lnTo>
                  <a:pt x="125" y="1"/>
                </a:lnTo>
                <a:lnTo>
                  <a:pt x="118" y="2"/>
                </a:lnTo>
                <a:lnTo>
                  <a:pt x="109" y="3"/>
                </a:lnTo>
                <a:lnTo>
                  <a:pt x="102" y="6"/>
                </a:lnTo>
                <a:lnTo>
                  <a:pt x="95" y="9"/>
                </a:lnTo>
                <a:lnTo>
                  <a:pt x="87" y="11"/>
                </a:lnTo>
                <a:lnTo>
                  <a:pt x="80" y="14"/>
                </a:lnTo>
                <a:lnTo>
                  <a:pt x="73" y="18"/>
                </a:lnTo>
                <a:lnTo>
                  <a:pt x="66" y="22"/>
                </a:lnTo>
                <a:lnTo>
                  <a:pt x="59" y="27"/>
                </a:lnTo>
                <a:lnTo>
                  <a:pt x="53" y="31"/>
                </a:lnTo>
                <a:lnTo>
                  <a:pt x="47" y="36"/>
                </a:lnTo>
                <a:lnTo>
                  <a:pt x="41" y="41"/>
                </a:lnTo>
                <a:lnTo>
                  <a:pt x="36" y="48"/>
                </a:lnTo>
                <a:lnTo>
                  <a:pt x="31" y="54"/>
                </a:lnTo>
                <a:lnTo>
                  <a:pt x="26" y="60"/>
                </a:lnTo>
                <a:lnTo>
                  <a:pt x="21" y="67"/>
                </a:lnTo>
                <a:lnTo>
                  <a:pt x="17" y="73"/>
                </a:lnTo>
                <a:lnTo>
                  <a:pt x="14" y="80"/>
                </a:lnTo>
                <a:lnTo>
                  <a:pt x="11" y="88"/>
                </a:lnTo>
                <a:lnTo>
                  <a:pt x="7" y="95"/>
                </a:lnTo>
                <a:lnTo>
                  <a:pt x="5" y="102"/>
                </a:lnTo>
                <a:lnTo>
                  <a:pt x="3" y="111"/>
                </a:lnTo>
                <a:lnTo>
                  <a:pt x="2" y="118"/>
                </a:lnTo>
                <a:lnTo>
                  <a:pt x="1" y="125"/>
                </a:lnTo>
                <a:lnTo>
                  <a:pt x="0" y="134"/>
                </a:lnTo>
                <a:lnTo>
                  <a:pt x="0" y="141"/>
                </a:lnTo>
                <a:lnTo>
                  <a:pt x="0" y="150"/>
                </a:lnTo>
                <a:lnTo>
                  <a:pt x="1" y="157"/>
                </a:lnTo>
                <a:lnTo>
                  <a:pt x="2" y="165"/>
                </a:lnTo>
                <a:lnTo>
                  <a:pt x="3" y="173"/>
                </a:lnTo>
                <a:lnTo>
                  <a:pt x="5" y="181"/>
                </a:lnTo>
                <a:lnTo>
                  <a:pt x="7" y="188"/>
                </a:lnTo>
                <a:lnTo>
                  <a:pt x="11" y="196"/>
                </a:lnTo>
                <a:lnTo>
                  <a:pt x="14" y="203"/>
                </a:lnTo>
                <a:lnTo>
                  <a:pt x="17" y="210"/>
                </a:lnTo>
                <a:lnTo>
                  <a:pt x="21" y="217"/>
                </a:lnTo>
                <a:lnTo>
                  <a:pt x="26" y="223"/>
                </a:lnTo>
                <a:lnTo>
                  <a:pt x="31" y="229"/>
                </a:lnTo>
                <a:lnTo>
                  <a:pt x="36" y="236"/>
                </a:lnTo>
                <a:lnTo>
                  <a:pt x="41" y="241"/>
                </a:lnTo>
                <a:lnTo>
                  <a:pt x="47" y="247"/>
                </a:lnTo>
                <a:lnTo>
                  <a:pt x="53" y="253"/>
                </a:lnTo>
                <a:lnTo>
                  <a:pt x="59" y="257"/>
                </a:lnTo>
                <a:lnTo>
                  <a:pt x="66" y="261"/>
                </a:lnTo>
                <a:lnTo>
                  <a:pt x="73" y="265"/>
                </a:lnTo>
                <a:lnTo>
                  <a:pt x="80" y="269"/>
                </a:lnTo>
                <a:lnTo>
                  <a:pt x="87" y="273"/>
                </a:lnTo>
                <a:lnTo>
                  <a:pt x="95" y="275"/>
                </a:lnTo>
                <a:lnTo>
                  <a:pt x="102" y="278"/>
                </a:lnTo>
                <a:lnTo>
                  <a:pt x="109" y="279"/>
                </a:lnTo>
                <a:lnTo>
                  <a:pt x="118" y="281"/>
                </a:lnTo>
                <a:lnTo>
                  <a:pt x="125" y="282"/>
                </a:lnTo>
                <a:lnTo>
                  <a:pt x="134" y="283"/>
                </a:lnTo>
                <a:lnTo>
                  <a:pt x="141" y="283"/>
                </a:lnTo>
                <a:lnTo>
                  <a:pt x="149" y="283"/>
                </a:lnTo>
                <a:lnTo>
                  <a:pt x="157" y="282"/>
                </a:lnTo>
                <a:lnTo>
                  <a:pt x="165" y="281"/>
                </a:lnTo>
                <a:lnTo>
                  <a:pt x="172" y="279"/>
                </a:lnTo>
                <a:lnTo>
                  <a:pt x="180" y="278"/>
                </a:lnTo>
                <a:lnTo>
                  <a:pt x="187" y="275"/>
                </a:lnTo>
                <a:lnTo>
                  <a:pt x="195" y="273"/>
                </a:lnTo>
                <a:lnTo>
                  <a:pt x="202" y="269"/>
                </a:lnTo>
                <a:lnTo>
                  <a:pt x="209" y="265"/>
                </a:lnTo>
                <a:lnTo>
                  <a:pt x="216" y="261"/>
                </a:lnTo>
                <a:lnTo>
                  <a:pt x="223" y="257"/>
                </a:lnTo>
                <a:lnTo>
                  <a:pt x="229" y="253"/>
                </a:lnTo>
                <a:lnTo>
                  <a:pt x="236" y="247"/>
                </a:lnTo>
                <a:lnTo>
                  <a:pt x="241" y="241"/>
                </a:lnTo>
                <a:lnTo>
                  <a:pt x="246" y="236"/>
                </a:lnTo>
                <a:lnTo>
                  <a:pt x="251" y="229"/>
                </a:lnTo>
                <a:lnTo>
                  <a:pt x="257" y="223"/>
                </a:lnTo>
                <a:lnTo>
                  <a:pt x="261" y="217"/>
                </a:lnTo>
                <a:lnTo>
                  <a:pt x="265" y="210"/>
                </a:lnTo>
                <a:lnTo>
                  <a:pt x="268" y="203"/>
                </a:lnTo>
                <a:lnTo>
                  <a:pt x="271" y="196"/>
                </a:lnTo>
                <a:lnTo>
                  <a:pt x="274" y="188"/>
                </a:lnTo>
                <a:lnTo>
                  <a:pt x="277" y="181"/>
                </a:lnTo>
                <a:lnTo>
                  <a:pt x="279" y="173"/>
                </a:lnTo>
                <a:lnTo>
                  <a:pt x="280" y="165"/>
                </a:lnTo>
                <a:lnTo>
                  <a:pt x="282" y="157"/>
                </a:lnTo>
                <a:lnTo>
                  <a:pt x="282" y="150"/>
                </a:lnTo>
                <a:lnTo>
                  <a:pt x="282" y="141"/>
                </a:lnTo>
              </a:path>
            </a:pathLst>
          </a:custGeom>
          <a:solidFill>
            <a:srgbClr val="33CC33">
              <a:alpha val="100000"/>
            </a:srgbClr>
          </a:solidFill>
          <a:ln w="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283727" name="AutoShape 79" descr="画布"/>
          <p:cNvSpPr>
            <a:spLocks noChangeArrowheads="1"/>
          </p:cNvSpPr>
          <p:nvPr/>
        </p:nvSpPr>
        <p:spPr bwMode="auto">
          <a:xfrm>
            <a:off x="1699620" y="5574612"/>
            <a:ext cx="1999060" cy="369332"/>
          </a:xfrm>
          <a:prstGeom prst="wedgeRectCallout">
            <a:avLst>
              <a:gd name="adj1" fmla="val -3366"/>
              <a:gd name="adj2" fmla="val -179083"/>
            </a:avLst>
          </a:prstGeom>
          <a:blipFill dpi="0" rotWithShape="0">
            <a:blip r:embed="rId1" cstate="print"/>
            <a:srcRect/>
            <a:tile tx="0" ty="0" sx="100000" sy="100000" flip="none" algn="tl"/>
          </a:blipFill>
          <a:ln w="28575">
            <a:solidFill>
              <a:srgbClr val="CC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685800" rtl="0">
              <a:defRPr/>
            </a:pPr>
            <a:r>
              <a:rPr kumimoji="1" lang="en-US" altLang="zh-CN" b="1">
                <a:solidFill>
                  <a:srgbClr val="1D528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H</a:t>
            </a:r>
            <a:r>
              <a:rPr kumimoji="1" lang="zh-CN" altLang="en-US" b="1">
                <a:solidFill>
                  <a:srgbClr val="1D528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面向下旋转</a:t>
            </a:r>
            <a:r>
              <a:rPr kumimoji="1" lang="en-US" altLang="zh-CN" b="1">
                <a:solidFill>
                  <a:srgbClr val="1D528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90</a:t>
            </a:r>
            <a:r>
              <a:rPr kumimoji="1" lang="en-US" altLang="zh-CN" b="1">
                <a:solidFill>
                  <a:srgbClr val="1D528D"/>
                </a:solidFill>
                <a:latin typeface="楷体_GB2312" pitchFamily="1" charset="-122"/>
                <a:ea typeface="楷体_GB2312" pitchFamily="1" charset="-122"/>
              </a:rPr>
              <a:t>°</a:t>
            </a:r>
            <a:endParaRPr kumimoji="1" lang="en-US" altLang="zh-CN" b="1">
              <a:solidFill>
                <a:srgbClr val="1D528D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9216" name="Rectangle 80"/>
          <p:cNvSpPr/>
          <p:nvPr/>
        </p:nvSpPr>
        <p:spPr>
          <a:xfrm>
            <a:off x="2498017" y="4760342"/>
            <a:ext cx="105798" cy="253916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50" dirty="0">
                <a:solidFill>
                  <a:srgbClr val="000000"/>
                </a:solidFill>
                <a:latin typeface="宋体" panose="02010600030101010101" pitchFamily="2" charset="-122"/>
                <a:ea typeface="+mn-ea"/>
              </a:rPr>
              <a:t>H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83729" name="AutoShape 81" descr="画布"/>
          <p:cNvSpPr>
            <a:spLocks noChangeArrowheads="1"/>
          </p:cNvSpPr>
          <p:nvPr/>
        </p:nvSpPr>
        <p:spPr bwMode="auto">
          <a:xfrm>
            <a:off x="4885733" y="5579374"/>
            <a:ext cx="2269331" cy="369332"/>
          </a:xfrm>
          <a:prstGeom prst="wedgeRectCallout">
            <a:avLst>
              <a:gd name="adj1" fmla="val -68833"/>
              <a:gd name="adj2" fmla="val -235634"/>
            </a:avLst>
          </a:prstGeom>
          <a:blipFill dpi="0" rotWithShape="0">
            <a:blip r:embed="rId1" cstate="print"/>
            <a:srcRect/>
            <a:tile tx="0" ty="0" sx="100000" sy="100000" flip="none" algn="tl"/>
          </a:blipFill>
          <a:ln w="28575">
            <a:solidFill>
              <a:srgbClr val="CC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685800" rtl="0">
              <a:defRPr/>
            </a:pPr>
            <a:r>
              <a:rPr kumimoji="1" lang="en-US" altLang="zh-CN" b="1">
                <a:solidFill>
                  <a:srgbClr val="1D528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W</a:t>
            </a:r>
            <a:r>
              <a:rPr kumimoji="1" lang="zh-CN" altLang="en-US" b="1">
                <a:solidFill>
                  <a:srgbClr val="1D528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面向右旋转</a:t>
            </a:r>
            <a:r>
              <a:rPr kumimoji="1" lang="en-US" altLang="zh-CN" b="1">
                <a:solidFill>
                  <a:srgbClr val="1D528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90</a:t>
            </a:r>
            <a:r>
              <a:rPr kumimoji="1" lang="en-US" altLang="zh-CN" b="1">
                <a:solidFill>
                  <a:srgbClr val="1D528D"/>
                </a:solidFill>
                <a:latin typeface="楷体_GB2312" pitchFamily="1" charset="-122"/>
                <a:ea typeface="楷体_GB2312" pitchFamily="1" charset="-122"/>
              </a:rPr>
              <a:t>°</a:t>
            </a:r>
            <a:endParaRPr kumimoji="1" lang="en-US" altLang="zh-CN" b="1">
              <a:solidFill>
                <a:srgbClr val="1D528D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grpSp>
        <p:nvGrpSpPr>
          <p:cNvPr id="283730" name="Group 82"/>
          <p:cNvGrpSpPr/>
          <p:nvPr/>
        </p:nvGrpSpPr>
        <p:grpSpPr>
          <a:xfrm>
            <a:off x="4715473" y="2245744"/>
            <a:ext cx="2108597" cy="1372790"/>
            <a:chOff x="2918" y="768"/>
            <a:chExt cx="1771" cy="1153"/>
          </a:xfrm>
        </p:grpSpPr>
        <p:sp>
          <p:nvSpPr>
            <p:cNvPr id="49254" name="Text Box 83"/>
            <p:cNvSpPr txBox="1"/>
            <p:nvPr/>
          </p:nvSpPr>
          <p:spPr>
            <a:xfrm>
              <a:off x="4429" y="1669"/>
              <a:ext cx="260" cy="25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>
              <a:sp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35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</a:rPr>
                <a:t>O</a:t>
              </a:r>
              <a:endParaRPr lang="en-US" altLang="zh-CN" sz="135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  <p:grpSp>
          <p:nvGrpSpPr>
            <p:cNvPr id="49255" name="Group 84"/>
            <p:cNvGrpSpPr/>
            <p:nvPr/>
          </p:nvGrpSpPr>
          <p:grpSpPr>
            <a:xfrm>
              <a:off x="2918" y="768"/>
              <a:ext cx="1757" cy="1153"/>
              <a:chOff x="2918" y="768"/>
              <a:chExt cx="1757" cy="1153"/>
            </a:xfrm>
          </p:grpSpPr>
          <p:grpSp>
            <p:nvGrpSpPr>
              <p:cNvPr id="49256" name="Group 85"/>
              <p:cNvGrpSpPr/>
              <p:nvPr/>
            </p:nvGrpSpPr>
            <p:grpSpPr>
              <a:xfrm>
                <a:off x="2918" y="1669"/>
                <a:ext cx="1552" cy="252"/>
                <a:chOff x="2918" y="1669"/>
                <a:chExt cx="1552" cy="252"/>
              </a:xfrm>
            </p:grpSpPr>
            <p:sp>
              <p:nvSpPr>
                <p:cNvPr id="49260" name="Text Box 86"/>
                <p:cNvSpPr txBox="1"/>
                <p:nvPr/>
              </p:nvSpPr>
              <p:spPr>
                <a:xfrm>
                  <a:off x="2918" y="1669"/>
                  <a:ext cx="260" cy="25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algn="ctr"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3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X</a:t>
                  </a:r>
                  <a:endParaRPr lang="en-US" altLang="zh-CN" sz="13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49261" name="Line 87"/>
                <p:cNvSpPr/>
                <p:nvPr/>
              </p:nvSpPr>
              <p:spPr>
                <a:xfrm flipH="1">
                  <a:off x="2934" y="1884"/>
                  <a:ext cx="1536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sm" len="lg"/>
                </a:ln>
              </p:spPr>
            </p:sp>
          </p:grpSp>
          <p:grpSp>
            <p:nvGrpSpPr>
              <p:cNvPr id="49257" name="Group 88"/>
              <p:cNvGrpSpPr/>
              <p:nvPr/>
            </p:nvGrpSpPr>
            <p:grpSpPr>
              <a:xfrm>
                <a:off x="4431" y="768"/>
                <a:ext cx="244" cy="1115"/>
                <a:chOff x="4431" y="768"/>
                <a:chExt cx="244" cy="1115"/>
              </a:xfrm>
            </p:grpSpPr>
            <p:sp>
              <p:nvSpPr>
                <p:cNvPr id="49258" name="Text Box 89"/>
                <p:cNvSpPr txBox="1"/>
                <p:nvPr/>
              </p:nvSpPr>
              <p:spPr>
                <a:xfrm>
                  <a:off x="4431" y="772"/>
                  <a:ext cx="244" cy="25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algn="ctr"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3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Z</a:t>
                  </a:r>
                  <a:endParaRPr lang="en-US" altLang="zh-CN" sz="13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49259" name="Freeform 90"/>
                <p:cNvSpPr/>
                <p:nvPr/>
              </p:nvSpPr>
              <p:spPr>
                <a:xfrm>
                  <a:off x="4464" y="768"/>
                  <a:ext cx="1" cy="1115"/>
                </a:xfrm>
                <a:custGeom>
                  <a:avLst/>
                  <a:gdLst/>
                  <a:ahLst/>
                  <a:cxnLst>
                    <a:cxn ang="0">
                      <a:pos x="1" y="1115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" h="1115">
                      <a:moveTo>
                        <a:pt x="1" y="111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triangle" w="sm" len="lg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>
                    <a:solidFill>
                      <a:srgbClr val="1D528D"/>
                    </a:solidFill>
                    <a:latin typeface="Arial" panose="020B0604020202020204"/>
                    <a:ea typeface="+mn-ea"/>
                  </a:endParaRPr>
                </a:p>
              </p:txBody>
            </p:sp>
          </p:grpSp>
        </p:grpSp>
      </p:grpSp>
      <p:grpSp>
        <p:nvGrpSpPr>
          <p:cNvPr id="283739" name="Group 91"/>
          <p:cNvGrpSpPr/>
          <p:nvPr/>
        </p:nvGrpSpPr>
        <p:grpSpPr>
          <a:xfrm>
            <a:off x="6549045" y="3582816"/>
            <a:ext cx="372666" cy="1350169"/>
            <a:chOff x="4458" y="1891"/>
            <a:chExt cx="313" cy="1134"/>
          </a:xfrm>
        </p:grpSpPr>
        <p:sp>
          <p:nvSpPr>
            <p:cNvPr id="49252" name="Text Box 92"/>
            <p:cNvSpPr txBox="1"/>
            <p:nvPr/>
          </p:nvSpPr>
          <p:spPr>
            <a:xfrm>
              <a:off x="4458" y="2773"/>
              <a:ext cx="313" cy="25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>
              <a:sp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35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</a:rPr>
                <a:t>Y</a:t>
              </a:r>
              <a:r>
                <a:rPr lang="en-US" altLang="zh-CN" sz="675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</a:rPr>
                <a:t>H</a:t>
              </a:r>
              <a:endParaRPr lang="en-US" altLang="zh-CN" sz="675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  <p:sp>
          <p:nvSpPr>
            <p:cNvPr id="49253" name="Freeform 93"/>
            <p:cNvSpPr/>
            <p:nvPr/>
          </p:nvSpPr>
          <p:spPr>
            <a:xfrm rot="10800000">
              <a:off x="4464" y="1891"/>
              <a:ext cx="1" cy="1115"/>
            </a:xfrm>
            <a:custGeom>
              <a:avLst/>
              <a:gdLst/>
              <a:ahLst/>
              <a:cxnLst>
                <a:cxn ang="0">
                  <a:pos x="1" y="1115"/>
                </a:cxn>
                <a:cxn ang="0">
                  <a:pos x="0" y="0"/>
                </a:cxn>
              </a:cxnLst>
              <a:rect l="0" t="0" r="0" b="0"/>
              <a:pathLst>
                <a:path w="1" h="1115">
                  <a:moveTo>
                    <a:pt x="1" y="1115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triangle" w="sm" len="lg"/>
            </a:ln>
          </p:spPr>
          <p:txBody>
            <a:bodyPr/>
            <a:lstStyle/>
            <a:p>
              <a:pPr defTabSz="685800" rtl="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srgbClr val="1D528D"/>
                </a:solidFill>
                <a:latin typeface="Arial" panose="020B0604020202020204"/>
                <a:ea typeface="+mn-ea"/>
              </a:endParaRPr>
            </a:p>
          </p:txBody>
        </p:sp>
      </p:grpSp>
      <p:grpSp>
        <p:nvGrpSpPr>
          <p:cNvPr id="283742" name="Group 94"/>
          <p:cNvGrpSpPr/>
          <p:nvPr/>
        </p:nvGrpSpPr>
        <p:grpSpPr>
          <a:xfrm>
            <a:off x="5332219" y="2649365"/>
            <a:ext cx="1701404" cy="1389459"/>
            <a:chOff x="3436" y="1107"/>
            <a:chExt cx="1429" cy="1167"/>
          </a:xfrm>
        </p:grpSpPr>
        <p:sp>
          <p:nvSpPr>
            <p:cNvPr id="49244" name="Text Box 95"/>
            <p:cNvSpPr txBox="1"/>
            <p:nvPr/>
          </p:nvSpPr>
          <p:spPr>
            <a:xfrm>
              <a:off x="3436" y="1653"/>
              <a:ext cx="284" cy="25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>
              <a:sp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35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</a:rPr>
                <a:t>a</a:t>
              </a:r>
              <a:r>
                <a:rPr lang="en-US" altLang="zh-CN" sz="120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</a:rPr>
                <a:t>x</a:t>
              </a:r>
              <a:endParaRPr lang="en-US" altLang="zh-CN" sz="120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  <p:sp>
          <p:nvSpPr>
            <p:cNvPr id="49245" name="Text Box 96"/>
            <p:cNvSpPr txBox="1"/>
            <p:nvPr/>
          </p:nvSpPr>
          <p:spPr>
            <a:xfrm>
              <a:off x="4185" y="1107"/>
              <a:ext cx="278" cy="25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>
              <a:sp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35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</a:rPr>
                <a:t>a</a:t>
              </a:r>
              <a:r>
                <a:rPr lang="en-US" altLang="zh-CN" sz="120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</a:rPr>
                <a:t>z</a:t>
              </a:r>
              <a:endParaRPr lang="en-US" altLang="zh-CN" sz="120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  <p:grpSp>
          <p:nvGrpSpPr>
            <p:cNvPr id="49246" name="Group 97"/>
            <p:cNvGrpSpPr/>
            <p:nvPr/>
          </p:nvGrpSpPr>
          <p:grpSpPr>
            <a:xfrm>
              <a:off x="3723" y="1351"/>
              <a:ext cx="1" cy="923"/>
              <a:chOff x="3723" y="1351"/>
              <a:chExt cx="1" cy="923"/>
            </a:xfrm>
          </p:grpSpPr>
          <p:sp>
            <p:nvSpPr>
              <p:cNvPr id="49250" name="Freeform 98"/>
              <p:cNvSpPr/>
              <p:nvPr/>
            </p:nvSpPr>
            <p:spPr>
              <a:xfrm>
                <a:off x="3723" y="1351"/>
                <a:ext cx="1" cy="92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923"/>
                  </a:cxn>
                </a:cxnLst>
                <a:rect l="0" t="0" r="0" b="0"/>
                <a:pathLst>
                  <a:path w="1" h="923">
                    <a:moveTo>
                      <a:pt x="1" y="0"/>
                    </a:moveTo>
                    <a:lnTo>
                      <a:pt x="0" y="923"/>
                    </a:lnTo>
                  </a:path>
                </a:pathLst>
              </a:custGeom>
              <a:noFill/>
              <a:ln w="127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685800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350">
                  <a:solidFill>
                    <a:srgbClr val="1D528D"/>
                  </a:solidFill>
                  <a:latin typeface="Arial" panose="020B0604020202020204"/>
                  <a:ea typeface="+mn-ea"/>
                </a:endParaRPr>
              </a:p>
            </p:txBody>
          </p:sp>
          <p:sp>
            <p:nvSpPr>
              <p:cNvPr id="49251" name="Line 99"/>
              <p:cNvSpPr/>
              <p:nvPr/>
            </p:nvSpPr>
            <p:spPr>
              <a:xfrm>
                <a:off x="3724" y="1680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sm" len="lg"/>
              </a:ln>
            </p:spPr>
          </p:sp>
        </p:grpSp>
        <p:grpSp>
          <p:nvGrpSpPr>
            <p:cNvPr id="49247" name="Group 100"/>
            <p:cNvGrpSpPr/>
            <p:nvPr/>
          </p:nvGrpSpPr>
          <p:grpSpPr>
            <a:xfrm>
              <a:off x="3724" y="1348"/>
              <a:ext cx="1141" cy="3"/>
              <a:chOff x="3724" y="1348"/>
              <a:chExt cx="1141" cy="3"/>
            </a:xfrm>
          </p:grpSpPr>
          <p:sp>
            <p:nvSpPr>
              <p:cNvPr id="49248" name="Line 101"/>
              <p:cNvSpPr/>
              <p:nvPr/>
            </p:nvSpPr>
            <p:spPr>
              <a:xfrm>
                <a:off x="3724" y="1351"/>
                <a:ext cx="1141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9249" name="Line 102"/>
              <p:cNvSpPr/>
              <p:nvPr/>
            </p:nvSpPr>
            <p:spPr>
              <a:xfrm rot="-5326868">
                <a:off x="3979" y="1300"/>
                <a:ext cx="1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sm" len="lg"/>
              </a:ln>
            </p:spPr>
          </p:sp>
        </p:grpSp>
      </p:grpSp>
      <p:grpSp>
        <p:nvGrpSpPr>
          <p:cNvPr id="283751" name="Group 103"/>
          <p:cNvGrpSpPr/>
          <p:nvPr/>
        </p:nvGrpSpPr>
        <p:grpSpPr>
          <a:xfrm>
            <a:off x="5439373" y="2627934"/>
            <a:ext cx="304800" cy="350044"/>
            <a:chOff x="3524" y="1098"/>
            <a:chExt cx="256" cy="294"/>
          </a:xfrm>
        </p:grpSpPr>
        <p:sp>
          <p:nvSpPr>
            <p:cNvPr id="49242" name="Text Box 104"/>
            <p:cNvSpPr txBox="1"/>
            <p:nvPr/>
          </p:nvSpPr>
          <p:spPr>
            <a:xfrm>
              <a:off x="3524" y="1098"/>
              <a:ext cx="256" cy="25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>
              <a:sp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35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  <a:sym typeface="EuroRoman" panose="00000400000000000000" pitchFamily="2" charset="2"/>
                </a:rPr>
                <a:t>a</a:t>
              </a:r>
              <a:r>
                <a:rPr lang="en-US" altLang="zh-CN" sz="135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  <a:sym typeface="Symbol" panose="05050102010706020507" pitchFamily="2" charset="2"/>
                </a:rPr>
                <a:t></a:t>
              </a:r>
              <a:endParaRPr lang="en-US" altLang="zh-CN" sz="135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  <a:sym typeface="UniversalMath1 BT" panose="05050102010205020602" pitchFamily="18" charset="2"/>
              </a:endParaRPr>
            </a:p>
          </p:txBody>
        </p:sp>
        <p:sp>
          <p:nvSpPr>
            <p:cNvPr id="49243" name="Oval 105"/>
            <p:cNvSpPr/>
            <p:nvPr/>
          </p:nvSpPr>
          <p:spPr>
            <a:xfrm>
              <a:off x="3676" y="1304"/>
              <a:ext cx="88" cy="88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/>
            <a:lstStyle/>
            <a:p>
              <a:pPr defTabSz="685800" rtl="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350" dirty="0">
                <a:solidFill>
                  <a:srgbClr val="1D528D"/>
                </a:solidFill>
                <a:ea typeface="+mn-ea"/>
              </a:endParaRPr>
            </a:p>
          </p:txBody>
        </p:sp>
      </p:grpSp>
      <p:grpSp>
        <p:nvGrpSpPr>
          <p:cNvPr id="283754" name="Group 106"/>
          <p:cNvGrpSpPr/>
          <p:nvPr/>
        </p:nvGrpSpPr>
        <p:grpSpPr>
          <a:xfrm>
            <a:off x="5425087" y="2610073"/>
            <a:ext cx="1914525" cy="1614488"/>
            <a:chOff x="3514" y="1074"/>
            <a:chExt cx="1608" cy="1356"/>
          </a:xfrm>
        </p:grpSpPr>
        <p:grpSp>
          <p:nvGrpSpPr>
            <p:cNvPr id="49227" name="Group 107"/>
            <p:cNvGrpSpPr/>
            <p:nvPr/>
          </p:nvGrpSpPr>
          <p:grpSpPr>
            <a:xfrm>
              <a:off x="3514" y="1132"/>
              <a:ext cx="1571" cy="1298"/>
              <a:chOff x="3514" y="1132"/>
              <a:chExt cx="1571" cy="1298"/>
            </a:xfrm>
          </p:grpSpPr>
          <p:sp>
            <p:nvSpPr>
              <p:cNvPr id="49229" name="Text Box 108"/>
              <p:cNvSpPr txBox="1"/>
              <p:nvPr/>
            </p:nvSpPr>
            <p:spPr>
              <a:xfrm>
                <a:off x="4420" y="2178"/>
                <a:ext cx="284" cy="25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ctr" defTabSz="685800" rt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3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rPr>
                  <a:t>a</a:t>
                </a:r>
                <a:r>
                  <a:rPr lang="en-US" altLang="zh-CN" sz="120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rPr>
                  <a:t>y</a:t>
                </a:r>
                <a:endParaRPr lang="en-US" altLang="zh-CN" sz="120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9230" name="Text Box 109"/>
              <p:cNvSpPr txBox="1"/>
              <p:nvPr/>
            </p:nvSpPr>
            <p:spPr>
              <a:xfrm>
                <a:off x="4801" y="1806"/>
                <a:ext cx="284" cy="25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ctr" defTabSz="685800" rt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3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rPr>
                  <a:t>a</a:t>
                </a:r>
                <a:r>
                  <a:rPr lang="en-US" altLang="zh-CN" sz="120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rPr>
                  <a:t>y</a:t>
                </a:r>
                <a:endParaRPr lang="en-US" altLang="zh-CN" sz="120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</a:endParaRPr>
              </a:p>
            </p:txBody>
          </p:sp>
          <p:grpSp>
            <p:nvGrpSpPr>
              <p:cNvPr id="49231" name="Group 110"/>
              <p:cNvGrpSpPr/>
              <p:nvPr/>
            </p:nvGrpSpPr>
            <p:grpSpPr>
              <a:xfrm>
                <a:off x="3514" y="1132"/>
                <a:ext cx="1490" cy="1279"/>
                <a:chOff x="3514" y="1132"/>
                <a:chExt cx="1490" cy="1279"/>
              </a:xfrm>
            </p:grpSpPr>
            <p:sp>
              <p:nvSpPr>
                <p:cNvPr id="49232" name="Freeform 111"/>
                <p:cNvSpPr/>
                <p:nvPr/>
              </p:nvSpPr>
              <p:spPr>
                <a:xfrm>
                  <a:off x="3723" y="2274"/>
                  <a:ext cx="74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40" y="0"/>
                    </a:cxn>
                  </a:cxnLst>
                  <a:rect l="0" t="0" r="0" b="0"/>
                  <a:pathLst>
                    <a:path w="740" h="1">
                      <a:moveTo>
                        <a:pt x="0" y="0"/>
                      </a:moveTo>
                      <a:lnTo>
                        <a:pt x="740" y="0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>
                    <a:solidFill>
                      <a:srgbClr val="1D528D"/>
                    </a:solidFill>
                    <a:latin typeface="Arial" panose="020B0604020202020204"/>
                    <a:ea typeface="+mn-ea"/>
                  </a:endParaRPr>
                </a:p>
              </p:txBody>
            </p:sp>
            <p:sp>
              <p:nvSpPr>
                <p:cNvPr id="49233" name="Freeform 112"/>
                <p:cNvSpPr/>
                <p:nvPr/>
              </p:nvSpPr>
              <p:spPr>
                <a:xfrm>
                  <a:off x="4463" y="1876"/>
                  <a:ext cx="403" cy="397"/>
                </a:xfrm>
                <a:custGeom>
                  <a:avLst/>
                  <a:gdLst/>
                  <a:ahLst/>
                  <a:cxnLst>
                    <a:cxn ang="0">
                      <a:pos x="0" y="397"/>
                    </a:cxn>
                    <a:cxn ang="0">
                      <a:pos x="403" y="0"/>
                    </a:cxn>
                  </a:cxnLst>
                  <a:rect l="0" t="0" r="0" b="0"/>
                  <a:pathLst>
                    <a:path w="403" h="397">
                      <a:moveTo>
                        <a:pt x="0" y="397"/>
                      </a:moveTo>
                      <a:lnTo>
                        <a:pt x="403" y="0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>
                    <a:solidFill>
                      <a:srgbClr val="1D528D"/>
                    </a:solidFill>
                    <a:latin typeface="Arial" panose="020B0604020202020204"/>
                    <a:ea typeface="+mn-ea"/>
                  </a:endParaRPr>
                </a:p>
              </p:txBody>
            </p:sp>
            <p:sp>
              <p:nvSpPr>
                <p:cNvPr id="49234" name="Line 113"/>
                <p:cNvSpPr/>
                <p:nvPr/>
              </p:nvSpPr>
              <p:spPr>
                <a:xfrm flipV="1">
                  <a:off x="4858" y="1351"/>
                  <a:ext cx="0" cy="533"/>
                </a:xfrm>
                <a:prstGeom prst="line">
                  <a:avLst/>
                </a:prstGeom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9235" name="Line 114"/>
                <p:cNvSpPr/>
                <p:nvPr/>
              </p:nvSpPr>
              <p:spPr>
                <a:xfrm rot="-5326868">
                  <a:off x="3984" y="2223"/>
                  <a:ext cx="1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sm" len="lg"/>
                </a:ln>
              </p:spPr>
            </p:sp>
            <p:grpSp>
              <p:nvGrpSpPr>
                <p:cNvPr id="49236" name="Group 115"/>
                <p:cNvGrpSpPr/>
                <p:nvPr/>
              </p:nvGrpSpPr>
              <p:grpSpPr>
                <a:xfrm>
                  <a:off x="4800" y="1132"/>
                  <a:ext cx="204" cy="252"/>
                  <a:chOff x="4800" y="1132"/>
                  <a:chExt cx="204" cy="252"/>
                </a:xfrm>
              </p:grpSpPr>
              <p:sp>
                <p:nvSpPr>
                  <p:cNvPr id="49240" name="Text Box 116"/>
                  <p:cNvSpPr txBox="1"/>
                  <p:nvPr/>
                </p:nvSpPr>
                <p:spPr>
                  <a:xfrm>
                    <a:off x="4849" y="1132"/>
                    <a:ext cx="155" cy="252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 algn="ctr" defTabSz="685800" rtl="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zh-CN" altLang="zh-CN" sz="13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endParaRPr>
                  </a:p>
                </p:txBody>
              </p:sp>
              <p:sp>
                <p:nvSpPr>
                  <p:cNvPr id="49241" name="Oval 117"/>
                  <p:cNvSpPr/>
                  <p:nvPr/>
                </p:nvSpPr>
                <p:spPr>
                  <a:xfrm>
                    <a:off x="4800" y="1296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</a:ln>
                </p:spPr>
                <p:txBody>
                  <a:bodyPr wrap="none" anchor="ctr"/>
                  <a:lstStyle/>
                  <a:p>
                    <a:pPr defTabSz="685800" rtl="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zh-CN" altLang="en-US" sz="1350" dirty="0">
                      <a:solidFill>
                        <a:srgbClr val="1D528D"/>
                      </a:solidFill>
                      <a:ea typeface="+mn-ea"/>
                    </a:endParaRPr>
                  </a:p>
                </p:txBody>
              </p:sp>
            </p:grpSp>
            <p:grpSp>
              <p:nvGrpSpPr>
                <p:cNvPr id="49237" name="Group 118"/>
                <p:cNvGrpSpPr/>
                <p:nvPr/>
              </p:nvGrpSpPr>
              <p:grpSpPr>
                <a:xfrm>
                  <a:off x="3514" y="2159"/>
                  <a:ext cx="252" cy="252"/>
                  <a:chOff x="3514" y="2159"/>
                  <a:chExt cx="252" cy="252"/>
                </a:xfrm>
              </p:grpSpPr>
              <p:sp>
                <p:nvSpPr>
                  <p:cNvPr id="49238" name="Text Box 119"/>
                  <p:cNvSpPr txBox="1"/>
                  <p:nvPr/>
                </p:nvSpPr>
                <p:spPr>
                  <a:xfrm>
                    <a:off x="3514" y="2159"/>
                    <a:ext cx="220" cy="252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 algn="ctr" defTabSz="685800" rtl="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altLang="zh-CN" sz="1350" dirty="0">
                        <a:solidFill>
                          <a:srgbClr val="1D528D"/>
                        </a:solidFill>
                        <a:latin typeface="Times New Roman" panose="02020603050405020304" pitchFamily="18" charset="0"/>
                        <a:ea typeface="+mn-ea"/>
                      </a:rPr>
                      <a:t>a</a:t>
                    </a:r>
                    <a:endParaRPr lang="en-US" altLang="zh-CN" sz="13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endParaRPr>
                  </a:p>
                </p:txBody>
              </p:sp>
              <p:sp>
                <p:nvSpPr>
                  <p:cNvPr id="49239" name="Oval 120"/>
                  <p:cNvSpPr/>
                  <p:nvPr/>
                </p:nvSpPr>
                <p:spPr>
                  <a:xfrm>
                    <a:off x="3678" y="2234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</a:ln>
                </p:spPr>
                <p:txBody>
                  <a:bodyPr wrap="none" anchor="ctr"/>
                  <a:lstStyle/>
                  <a:p>
                    <a:pPr defTabSz="685800" rtl="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zh-CN" altLang="en-US" sz="1350" dirty="0">
                      <a:solidFill>
                        <a:srgbClr val="1D528D"/>
                      </a:solidFill>
                      <a:ea typeface="+mn-ea"/>
                    </a:endParaRPr>
                  </a:p>
                </p:txBody>
              </p:sp>
            </p:grpSp>
          </p:grpSp>
        </p:grpSp>
        <p:sp>
          <p:nvSpPr>
            <p:cNvPr id="49228" name="Text Box 121"/>
            <p:cNvSpPr txBox="1"/>
            <p:nvPr/>
          </p:nvSpPr>
          <p:spPr>
            <a:xfrm>
              <a:off x="4842" y="1074"/>
              <a:ext cx="280" cy="25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>
              <a:sp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35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  <a:sym typeface="EuroRoman" panose="00000400000000000000" pitchFamily="2" charset="2"/>
                </a:rPr>
                <a:t>a</a:t>
              </a:r>
              <a:r>
                <a:rPr lang="en-US" altLang="zh-CN" sz="1350" dirty="0">
                  <a:solidFill>
                    <a:srgbClr val="1D528D"/>
                  </a:solidFill>
                  <a:latin typeface="Times New Roman" panose="02020603050405020304" pitchFamily="18" charset="0"/>
                  <a:ea typeface="+mn-ea"/>
                  <a:sym typeface="Symbol" panose="05050102010706020507" pitchFamily="2" charset="2"/>
                </a:rPr>
                <a:t>″</a:t>
              </a:r>
              <a:endParaRPr lang="en-US" altLang="zh-CN" sz="135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  <a:sym typeface="UniversalMath1 BT" panose="05050102010205020602" pitchFamily="18" charset="2"/>
              </a:endParaRPr>
            </a:p>
          </p:txBody>
        </p:sp>
      </p:grpSp>
      <p:sp>
        <p:nvSpPr>
          <p:cNvPr id="283770" name="AutoShape 122" descr="画布"/>
          <p:cNvSpPr>
            <a:spLocks noChangeArrowheads="1"/>
          </p:cNvSpPr>
          <p:nvPr/>
        </p:nvSpPr>
        <p:spPr bwMode="auto">
          <a:xfrm>
            <a:off x="220817" y="2512808"/>
            <a:ext cx="1257300" cy="369332"/>
          </a:xfrm>
          <a:prstGeom prst="wedgeRectCallout">
            <a:avLst>
              <a:gd name="adj1" fmla="val 69471"/>
              <a:gd name="adj2" fmla="val 64966"/>
            </a:avLst>
          </a:prstGeom>
          <a:blipFill dpi="0" rotWithShape="0">
            <a:blip r:embed="rId1" cstate="print"/>
            <a:srcRect/>
            <a:tile tx="0" ty="0" sx="100000" sy="100000" flip="none" algn="tl"/>
          </a:blipFill>
          <a:ln w="28575">
            <a:solidFill>
              <a:srgbClr val="CC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685800" rtl="0">
              <a:defRPr/>
            </a:pPr>
            <a:r>
              <a:rPr kumimoji="1" lang="en-US" altLang="zh-CN" b="1">
                <a:solidFill>
                  <a:srgbClr val="1D528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V</a:t>
            </a:r>
            <a:r>
              <a:rPr kumimoji="1" lang="zh-CN" altLang="en-US" b="1">
                <a:solidFill>
                  <a:srgbClr val="1D528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面不动</a:t>
            </a:r>
            <a:endParaRPr kumimoji="1" lang="zh-CN" altLang="en-US" b="1">
              <a:solidFill>
                <a:srgbClr val="1D528D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23" name="标题 2"/>
          <p:cNvSpPr txBox="1"/>
          <p:nvPr/>
        </p:nvSpPr>
        <p:spPr>
          <a:xfrm>
            <a:off x="1512013" y="498149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三视图的概念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680500" y="1848294"/>
            <a:ext cx="322897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1D528D"/>
                </a:solidFill>
                <a:latin typeface="Arial" panose="020B0604020202020204"/>
                <a:ea typeface="楷体_GB2312" pitchFamily="1" charset="-122"/>
                <a:sym typeface="+mn-ea"/>
              </a:rPr>
              <a:t>三视图的形成</a:t>
            </a:r>
            <a:endParaRPr lang="zh-CN" altLang="en-US" sz="2000" b="1" dirty="0">
              <a:solidFill>
                <a:srgbClr val="1D528D"/>
              </a:solidFill>
              <a:latin typeface="Arial" panose="020B0604020202020204"/>
              <a:ea typeface="楷体_GB2312" pitchFamily="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3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3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2000"/>
                                        <p:tgtEl>
                                          <p:spTgt spid="283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3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3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3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3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83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3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3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83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2000"/>
                                        <p:tgtEl>
                                          <p:spTgt spid="283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283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283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727" grpId="0" bldLvl="0" animBg="1"/>
      <p:bldP spid="283729" grpId="0" bldLvl="0" animBg="1"/>
      <p:bldP spid="28377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矩形 208897"/>
          <p:cNvSpPr/>
          <p:nvPr/>
        </p:nvSpPr>
        <p:spPr>
          <a:xfrm>
            <a:off x="1143000" y="2832497"/>
            <a:ext cx="6858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208900" name="文本框 208899"/>
          <p:cNvSpPr txBox="1"/>
          <p:nvPr/>
        </p:nvSpPr>
        <p:spPr>
          <a:xfrm>
            <a:off x="1128081" y="1632128"/>
            <a:ext cx="6373416" cy="12641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1D528D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在AutoCAD中，使用对象捕捉可以将指定点快速、精确地限制在现有对象的确切位置上（例如圆心、中点、交点或端点等），而不必知道坐标或绘制辅助线。</a:t>
            </a:r>
            <a:endParaRPr lang="zh-CN" altLang="zh-CN" sz="2000" b="1" dirty="0">
              <a:solidFill>
                <a:srgbClr val="1D528D"/>
              </a:solidFill>
              <a:latin typeface="宋体" panose="02010600030101010101" pitchFamily="2" charset="-122"/>
            </a:endParaRPr>
          </a:p>
        </p:txBody>
      </p:sp>
      <p:sp>
        <p:nvSpPr>
          <p:cNvPr id="208901" name="文本框 208900"/>
          <p:cNvSpPr txBox="1"/>
          <p:nvPr/>
        </p:nvSpPr>
        <p:spPr>
          <a:xfrm>
            <a:off x="1297185" y="3130448"/>
            <a:ext cx="3618309" cy="4286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57175" indent="-257175" defTabSz="685800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ct val="90000"/>
              <a:defRPr/>
            </a:pPr>
            <a:r>
              <a:rPr lang="en-US" altLang="zh-CN" sz="2100" b="1" dirty="0" err="1">
                <a:solidFill>
                  <a:srgbClr val="1D528D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对象捕捉模式详解</a:t>
            </a:r>
            <a:endParaRPr lang="en-US" altLang="zh-CN" sz="2100" b="1" dirty="0">
              <a:solidFill>
                <a:srgbClr val="1D528D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08902" name="组合 208901"/>
          <p:cNvGrpSpPr/>
          <p:nvPr/>
        </p:nvGrpSpPr>
        <p:grpSpPr>
          <a:xfrm>
            <a:off x="1183135" y="3340935"/>
            <a:ext cx="6373415" cy="2121693"/>
            <a:chOff x="120" y="1249"/>
            <a:chExt cx="5353" cy="1782"/>
          </a:xfrm>
        </p:grpSpPr>
        <p:sp>
          <p:nvSpPr>
            <p:cNvPr id="208903" name="文本框 208902"/>
            <p:cNvSpPr txBox="1"/>
            <p:nvPr/>
          </p:nvSpPr>
          <p:spPr>
            <a:xfrm>
              <a:off x="120" y="1625"/>
              <a:ext cx="5353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685800" rtl="0" fontAlgn="auto">
                <a:lnSpc>
                  <a:spcPts val="3200"/>
                </a:lnSpc>
                <a:spcAft>
                  <a:spcPts val="0"/>
                </a:spcAft>
                <a:defRPr/>
              </a:pPr>
              <a:r>
                <a:rPr lang="en-US" altLang="zh-CN" sz="1875" b="1" dirty="0">
                  <a:solidFill>
                    <a:srgbClr val="1D528D"/>
                  </a:solidFill>
                  <a:latin typeface="宋体" panose="02010600030101010101" pitchFamily="2" charset="-122"/>
                </a:rPr>
                <a:t>  </a:t>
              </a:r>
              <a:r>
                <a:rPr lang="zh-CN" altLang="en-US" sz="2000" dirty="0">
                  <a:solidFill>
                    <a:srgbClr val="6E81E0"/>
                  </a:solidFill>
                  <a:latin typeface="宋体" panose="02010600030101010101" pitchFamily="2" charset="-122"/>
                </a:rPr>
                <a:t>要启用或关闭对象捕捉，可以单击状态拦中的     按钮。要设置对象捕捉模式，可以使用“草图设置”对话框的“对象捕捉”选项卡，并通过选择“对象捕捉模式”设置区中的相应复选框来打开或关闭对象捕捉模式。</a:t>
              </a:r>
              <a:endPara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endParaRPr>
            </a:p>
          </p:txBody>
        </p:sp>
        <p:pic>
          <p:nvPicPr>
            <p:cNvPr id="208904" name="图片 20890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263" y="1249"/>
              <a:ext cx="454" cy="13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文本框 2"/>
          <p:cNvSpPr txBox="1"/>
          <p:nvPr/>
        </p:nvSpPr>
        <p:spPr>
          <a:xfrm>
            <a:off x="2905126" y="3163729"/>
            <a:ext cx="3411511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dirty="0">
                <a:solidFill>
                  <a:srgbClr val="FFFFFF"/>
                </a:solidFill>
                <a:latin typeface="Arial" panose="020B0604020202020204"/>
                <a:ea typeface="黑体" panose="02010609060101010101" pitchFamily="2" charset="-122"/>
                <a:sym typeface="+mn-ea"/>
              </a:rPr>
              <a:t>环境工程</a:t>
            </a:r>
            <a:r>
              <a:rPr lang="en-US" altLang="zh-CN" sz="3000" dirty="0">
                <a:solidFill>
                  <a:srgbClr val="FFFFFF"/>
                </a:solidFill>
                <a:latin typeface="Arial" panose="020B0604020202020204"/>
                <a:ea typeface="黑体" panose="02010609060101010101" pitchFamily="2" charset="-122"/>
                <a:sym typeface="+mn-ea"/>
              </a:rPr>
              <a:t>CAD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/>
                <a:ea typeface="黑体" panose="02010609060101010101" pitchFamily="2" charset="-122"/>
                <a:sym typeface="+mn-ea"/>
              </a:rPr>
              <a:t>技术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/>
                <a:ea typeface="+mn-ea"/>
                <a:sym typeface="+mn-ea"/>
              </a:rPr>
              <a:t> </a:t>
            </a:r>
            <a:endParaRPr lang="zh-CN" altLang="en-US" sz="135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12" name="标题 2"/>
          <p:cNvSpPr txBox="1"/>
          <p:nvPr/>
        </p:nvSpPr>
        <p:spPr>
          <a:xfrm>
            <a:off x="1429820" y="590617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对象捕捉的设置与应用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  <p:bldP spid="2089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文本框 209921"/>
          <p:cNvSpPr txBox="1"/>
          <p:nvPr/>
        </p:nvSpPr>
        <p:spPr>
          <a:xfrm>
            <a:off x="441789" y="1756886"/>
            <a:ext cx="3482511" cy="16744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1D528D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要打开“草图设置”对话框，可选择【工具】&gt;【草图设置】菜单，或直接在命令行中输入OSNAP或OS</a:t>
            </a:r>
            <a:r>
              <a:rPr lang="zh-CN" altLang="en-US" sz="2000" b="1" dirty="0">
                <a:solidFill>
                  <a:srgbClr val="1D528D"/>
                </a:solidFill>
                <a:latin typeface="宋体" panose="02010600030101010101" pitchFamily="2" charset="-122"/>
              </a:rPr>
              <a:t>。</a:t>
            </a:r>
            <a:endParaRPr lang="zh-CN" altLang="zh-CN" sz="2000" b="1" dirty="0">
              <a:solidFill>
                <a:srgbClr val="1D528D"/>
              </a:solidFill>
              <a:latin typeface="宋体" panose="02010600030101010101" pitchFamily="2" charset="-122"/>
            </a:endParaRPr>
          </a:p>
        </p:txBody>
      </p:sp>
      <p:sp>
        <p:nvSpPr>
          <p:cNvPr id="209923" name="文本框 209922"/>
          <p:cNvSpPr txBox="1"/>
          <p:nvPr/>
        </p:nvSpPr>
        <p:spPr>
          <a:xfrm>
            <a:off x="390418" y="3589310"/>
            <a:ext cx="3423075" cy="2495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1D528D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打开对象捕捉模式后，在靠近想要的对象或区域后，AutoCAD就会捕捉到准确的点。对象捕捉方法、拾取点和捕捉点之间的关系可以用如下图所示来表示。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</p:txBody>
      </p:sp>
      <p:grpSp>
        <p:nvGrpSpPr>
          <p:cNvPr id="209924" name="组合 209923"/>
          <p:cNvGrpSpPr/>
          <p:nvPr/>
        </p:nvGrpSpPr>
        <p:grpSpPr>
          <a:xfrm>
            <a:off x="4165759" y="1830705"/>
            <a:ext cx="3656410" cy="3835004"/>
            <a:chOff x="2426" y="436"/>
            <a:chExt cx="3071" cy="3221"/>
          </a:xfrm>
        </p:grpSpPr>
        <p:pic>
          <p:nvPicPr>
            <p:cNvPr id="209925" name="图片 20992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426" y="436"/>
              <a:ext cx="3071" cy="28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9926" name="矩形 209925"/>
            <p:cNvSpPr/>
            <p:nvPr/>
          </p:nvSpPr>
          <p:spPr>
            <a:xfrm>
              <a:off x="3334" y="3430"/>
              <a:ext cx="1497" cy="227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40500" tIns="35100" rIns="40500" bIns="35100" anchor="ctr"/>
            <a:lstStyle/>
            <a:p>
              <a:pPr algn="ctr" defTabSz="685800" rtl="0" fontAlgn="auto"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1D528D"/>
                  </a:solidFill>
                  <a:latin typeface="Times New Roman" panose="02020603050405020304" pitchFamily="18" charset="0"/>
                </a:rPr>
                <a:t>对象捕捉和拾取到的点 </a:t>
              </a:r>
              <a:endParaRPr lang="zh-CN" altLang="en-US" sz="1200" b="1" dirty="0">
                <a:solidFill>
                  <a:srgbClr val="1D528D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" name="标题 2"/>
          <p:cNvSpPr txBox="1"/>
          <p:nvPr/>
        </p:nvSpPr>
        <p:spPr>
          <a:xfrm>
            <a:off x="1450369" y="539246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对象捕捉的设置与应用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文本框 210945"/>
          <p:cNvSpPr txBox="1"/>
          <p:nvPr/>
        </p:nvSpPr>
        <p:spPr>
          <a:xfrm>
            <a:off x="326578" y="1451181"/>
            <a:ext cx="6373416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spcAft>
                <a:spcPts val="0"/>
              </a:spcAft>
              <a:defRPr/>
            </a:pPr>
            <a:r>
              <a:rPr lang="en-US" altLang="zh-CN" sz="2100" b="1" dirty="0" err="1">
                <a:solidFill>
                  <a:srgbClr val="1D528D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常用捕捉模式的特点</a:t>
            </a:r>
            <a:r>
              <a:rPr lang="zh-CN" altLang="en-US" dirty="0">
                <a:solidFill>
                  <a:srgbClr val="6E81E0"/>
                </a:solidFill>
                <a:latin typeface="宋体" panose="02010600030101010101" pitchFamily="2" charset="-122"/>
              </a:rPr>
              <a:t>。</a:t>
            </a:r>
            <a:endParaRPr lang="zh-CN" altLang="en-US" dirty="0">
              <a:solidFill>
                <a:srgbClr val="6E81E0"/>
              </a:solidFill>
              <a:latin typeface="宋体" panose="02010600030101010101" pitchFamily="2" charset="-122"/>
            </a:endParaRPr>
          </a:p>
        </p:txBody>
      </p:sp>
      <p:sp>
        <p:nvSpPr>
          <p:cNvPr id="210947" name="文本框 210946"/>
          <p:cNvSpPr txBox="1"/>
          <p:nvPr/>
        </p:nvSpPr>
        <p:spPr>
          <a:xfrm>
            <a:off x="933228" y="2021745"/>
            <a:ext cx="7614871" cy="460638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200"/>
              </a:lnSpc>
              <a:spcAft>
                <a:spcPts val="0"/>
              </a:spcAft>
              <a:buClr>
                <a:srgbClr val="1D528D"/>
              </a:buClr>
              <a:buFont typeface="Wingdings" panose="05000000000000000000" pitchFamily="2" charset="2"/>
              <a:buChar char="v"/>
              <a:defRPr/>
            </a:pPr>
            <a:r>
              <a:rPr lang="en-US" altLang="zh-CN" sz="2000" b="1" dirty="0">
                <a:solidFill>
                  <a:srgbClr val="1D528D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端点（END）：捕捉直线、圆弧或多段线等几何对象的端点。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  <a:p>
            <a:pPr defTabSz="685800" rtl="0" fontAlgn="auto">
              <a:lnSpc>
                <a:spcPts val="3200"/>
              </a:lnSpc>
              <a:spcAft>
                <a:spcPts val="0"/>
              </a:spcAft>
              <a:buClr>
                <a:srgbClr val="1D528D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 中点（MID）：捕捉直线、多段线或圆弧的中点。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  <a:p>
            <a:pPr defTabSz="685800" rtl="0" fontAlgn="auto">
              <a:lnSpc>
                <a:spcPts val="3200"/>
              </a:lnSpc>
              <a:spcAft>
                <a:spcPts val="0"/>
              </a:spcAft>
              <a:buClr>
                <a:srgbClr val="1D528D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 交点（INT）：该方式用来捕捉对象的交点，该交点可以是真实交点，也可以是延长对象后的虚拟交点。该捕捉模式不能和捕捉外观交点模式同时有效。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  <a:p>
            <a:pPr defTabSz="685800" rtl="0" fontAlgn="auto">
              <a:lnSpc>
                <a:spcPts val="3200"/>
              </a:lnSpc>
              <a:spcAft>
                <a:spcPts val="0"/>
              </a:spcAft>
              <a:buClr>
                <a:srgbClr val="1D528D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 外观交点（APP）：在2D空间中，捕捉外观交点和捕捉交点模式是等效的。该捕捉模式可以捕捉3D空间中两个对象的视图交点（这两个对象实际上不一定相交，但看上去相交）。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  <a:p>
            <a:pPr defTabSz="685800" rtl="0" fontAlgn="auto">
              <a:lnSpc>
                <a:spcPts val="3200"/>
              </a:lnSpc>
              <a:spcAft>
                <a:spcPts val="0"/>
              </a:spcAft>
              <a:buClr>
                <a:srgbClr val="1D528D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 捕捉延伸点（EXT）：当光标移出对象端点并顺着对象轨迹移动时，系统将显示沿对象轨迹延伸出来的虚拟轨迹，此时单击即可拾取延伸点。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标题 2"/>
          <p:cNvSpPr txBox="1"/>
          <p:nvPr/>
        </p:nvSpPr>
        <p:spPr>
          <a:xfrm>
            <a:off x="1388724" y="477601"/>
            <a:ext cx="6629400" cy="651272"/>
          </a:xfrm>
          <a:prstGeom prst="rect">
            <a:avLst/>
          </a:prstGeo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zh-CN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sz="30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对象捕捉的设置与应用</a:t>
            </a:r>
            <a:endParaRPr lang="zh-CN" altLang="en-US" sz="3000" b="1" u="sng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210947" grpId="0"/>
    </p:bldLst>
  </p:timing>
</p:sld>
</file>

<file path=ppt/theme/theme1.xml><?xml version="1.0" encoding="utf-8"?>
<a:theme xmlns:a="http://schemas.openxmlformats.org/drawingml/2006/main" name="1_复件 100TGp_biz_diagram_v2">
  <a:themeElements>
    <a:clrScheme name="">
      <a:dk1>
        <a:srgbClr val="29698D"/>
      </a:dk1>
      <a:lt1>
        <a:srgbClr val="FFFFFF"/>
      </a:lt1>
      <a:dk2>
        <a:srgbClr val="000000"/>
      </a:dk2>
      <a:lt2>
        <a:srgbClr val="D6E1E2"/>
      </a:lt2>
      <a:accent1>
        <a:srgbClr val="0099CC"/>
      </a:accent1>
      <a:accent2>
        <a:srgbClr val="FF9933"/>
      </a:accent2>
      <a:accent3>
        <a:srgbClr val="FFFFFF"/>
      </a:accent3>
      <a:accent4>
        <a:srgbClr val="225979"/>
      </a:accent4>
      <a:accent5>
        <a:srgbClr val="AACAE2"/>
      </a:accent5>
      <a:accent6>
        <a:srgbClr val="E5892D"/>
      </a:accent6>
      <a:hlink>
        <a:srgbClr val="33CCCC"/>
      </a:hlink>
      <a:folHlink>
        <a:srgbClr val="83A6A7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25979"/>
        </a:accent4>
        <a:accent5>
          <a:srgbClr val="AACAE2"/>
        </a:accent5>
        <a:accent6>
          <a:srgbClr val="E589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6C9B9"/>
        </a:accent5>
        <a:accent6>
          <a:srgbClr val="5380AD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9"/>
        </a:accent4>
        <a:accent5>
          <a:srgbClr val="ADC3FA"/>
        </a:accent5>
        <a:accent6>
          <a:srgbClr val="E589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00B0F0"/>
      </a:accent2>
      <a:accent3>
        <a:srgbClr val="297FD5"/>
      </a:accent3>
      <a:accent4>
        <a:srgbClr val="00B050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1章1">
  <a:themeElements>
    <a:clrScheme name="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9"/>
      </a:accent4>
      <a:accent5>
        <a:srgbClr val="AACAE2"/>
      </a:accent5>
      <a:accent6>
        <a:srgbClr val="AB9705"/>
      </a:accent6>
      <a:hlink>
        <a:srgbClr val="6E81E0"/>
      </a:hlink>
      <a:folHlink>
        <a:srgbClr val="009999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9"/>
        </a:accent4>
        <a:accent5>
          <a:srgbClr val="AACAE2"/>
        </a:accent5>
        <a:accent6>
          <a:srgbClr val="AB9705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2368D"/>
        </a:accent4>
        <a:accent5>
          <a:srgbClr val="C5B8F2"/>
        </a:accent5>
        <a:accent6>
          <a:srgbClr val="007272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75783"/>
        </a:accent4>
        <a:accent5>
          <a:srgbClr val="BCD8C6"/>
        </a:accent5>
        <a:accent6>
          <a:srgbClr val="B27EC1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第1章1">
  <a:themeElements>
    <a:clrScheme name="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9"/>
      </a:accent4>
      <a:accent5>
        <a:srgbClr val="AACAE2"/>
      </a:accent5>
      <a:accent6>
        <a:srgbClr val="AB9705"/>
      </a:accent6>
      <a:hlink>
        <a:srgbClr val="6E81E0"/>
      </a:hlink>
      <a:folHlink>
        <a:srgbClr val="009999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9"/>
        </a:accent4>
        <a:accent5>
          <a:srgbClr val="AACAE2"/>
        </a:accent5>
        <a:accent6>
          <a:srgbClr val="AB9705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2368D"/>
        </a:accent4>
        <a:accent5>
          <a:srgbClr val="C5B8F2"/>
        </a:accent5>
        <a:accent6>
          <a:srgbClr val="007272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75783"/>
        </a:accent4>
        <a:accent5>
          <a:srgbClr val="BCD8C6"/>
        </a:accent5>
        <a:accent6>
          <a:srgbClr val="B27EC1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复件 100TGp_biz_diagram_v2</Template>
  <TotalTime>0</TotalTime>
  <Words>2766</Words>
  <Application>WPS 演示</Application>
  <PresentationFormat>全屏显示(4:3)</PresentationFormat>
  <Paragraphs>261</Paragraphs>
  <Slides>28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Arial Unicode MS</vt:lpstr>
      <vt:lpstr>Times New Roman</vt:lpstr>
      <vt:lpstr>Verdana</vt:lpstr>
      <vt:lpstr>楷体</vt:lpstr>
      <vt:lpstr>Calibri</vt:lpstr>
      <vt:lpstr>楷体_GB2312</vt:lpstr>
      <vt:lpstr>新宋体</vt:lpstr>
      <vt:lpstr>Arial</vt:lpstr>
      <vt:lpstr>黑体</vt:lpstr>
      <vt:lpstr>EuroRoman</vt:lpstr>
      <vt:lpstr>Symbol</vt:lpstr>
      <vt:lpstr>UniversalMath1 BT</vt:lpstr>
      <vt:lpstr>微软简隶书</vt:lpstr>
      <vt:lpstr>隶书</vt:lpstr>
      <vt:lpstr>1_复件 100TGp_biz_diagram_v2</vt:lpstr>
      <vt:lpstr>1_Office 主题</vt:lpstr>
      <vt:lpstr>第1章1</vt:lpstr>
      <vt:lpstr>1_第1章1</vt:lpstr>
      <vt:lpstr>PBrush</vt:lpstr>
      <vt:lpstr>PBrush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4.视图缩放工具的使用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5.组合体三视图的绘制1</vt:lpstr>
      <vt:lpstr>5.组合体三视图的绘制2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 课 展示</dc:title>
  <dc:creator>yz</dc:creator>
  <cp:lastModifiedBy>阿哲</cp:lastModifiedBy>
  <cp:revision>982</cp:revision>
  <dcterms:created xsi:type="dcterms:W3CDTF">2009-04-05T06:11:00Z</dcterms:created>
  <dcterms:modified xsi:type="dcterms:W3CDTF">2021-11-08T03:14:51Z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578F9969B38C417AB8A30BEC93603E6E</vt:lpwstr>
  </property>
</Properties>
</file>