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  <p:sldMasterId id="2147483682" r:id="rId5"/>
    <p:sldMasterId id="2147483684" r:id="rId6"/>
  </p:sldMasterIdLst>
  <p:notesMasterIdLst>
    <p:notesMasterId r:id="rId9"/>
  </p:notesMasterIdLst>
  <p:sldIdLst>
    <p:sldId id="256" r:id="rId7"/>
    <p:sldId id="301" r:id="rId8"/>
    <p:sldId id="335" r:id="rId10"/>
    <p:sldId id="258" r:id="rId11"/>
    <p:sldId id="259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9" r:id="rId28"/>
    <p:sldId id="331" r:id="rId29"/>
    <p:sldId id="337" r:id="rId30"/>
    <p:sldId id="336" r:id="rId31"/>
    <p:sldId id="307" r:id="rId32"/>
    <p:sldId id="334" r:id="rId33"/>
    <p:sldId id="277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6374A"/>
    <a:srgbClr val="C0C0C0"/>
    <a:srgbClr val="FF9966"/>
    <a:srgbClr val="FFCC66"/>
    <a:srgbClr val="66CCFF"/>
    <a:srgbClr val="CC66FF"/>
    <a:srgbClr val="1F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356" y="-64"/>
      </p:cViewPr>
      <p:guideLst>
        <p:guide orient="horz" pos="20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8" cy="719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l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l" fontAlgn="base"/>
            <a:endParaRPr lang="en-US" altLang="x-none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EBB733-DF6B-4801-AFF9-46967ACB9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9144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1"/>
            <a:ext cx="9144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1"/>
            <a:ext cx="9144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9144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692254"/>
            <a:ext cx="237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05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7169"/>
          <p:cNvGraphicFramePr/>
          <p:nvPr/>
        </p:nvGraphicFramePr>
        <p:xfrm>
          <a:off x="44450" y="2393952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2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7170"/>
          <p:cNvGrpSpPr/>
          <p:nvPr/>
        </p:nvGrpSpPr>
        <p:grpSpPr bwMode="auto"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6" name="矩形 7171"/>
            <p:cNvSpPr>
              <a:spLocks noChangeArrowheads="1"/>
            </p:cNvSpPr>
            <p:nvPr userDrawn="1"/>
          </p:nvSpPr>
          <p:spPr bwMode="auto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矩形 7172"/>
            <p:cNvSpPr>
              <a:spLocks noChangeArrowheads="1"/>
            </p:cNvSpPr>
            <p:nvPr userDrawn="1"/>
          </p:nvSpPr>
          <p:spPr bwMode="auto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rgbClr val="5D5D5D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8" name="矩形 7173"/>
          <p:cNvSpPr>
            <a:spLocks noChangeArrowheads="1"/>
          </p:cNvSpPr>
          <p:nvPr/>
        </p:nvSpPr>
        <p:spPr bwMode="auto">
          <a:xfrm>
            <a:off x="34926" y="44452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D2641"/>
              </a:gs>
            </a:gsLst>
            <a:lin ang="5400000" scaled="1"/>
          </a:grad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grpSp>
        <p:nvGrpSpPr>
          <p:cNvPr id="9" name="组合 7174"/>
          <p:cNvGrpSpPr/>
          <p:nvPr/>
        </p:nvGrpSpPr>
        <p:grpSpPr bwMode="auto">
          <a:xfrm>
            <a:off x="-4762" y="2"/>
            <a:ext cx="9148763" cy="6856413"/>
            <a:chOff x="-3" y="0"/>
            <a:chExt cx="5763" cy="4319"/>
          </a:xfrm>
        </p:grpSpPr>
        <p:sp>
          <p:nvSpPr>
            <p:cNvPr id="10" name="圆角矩形 7175"/>
            <p:cNvSpPr>
              <a:spLocks noChangeArrowheads="1"/>
            </p:cNvSpPr>
            <p:nvPr userDrawn="1"/>
          </p:nvSpPr>
          <p:spPr bwMode="auto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任意多边形 7176"/>
            <p:cNvSpPr>
              <a:spLocks noChangeArrowheads="1"/>
            </p:cNvSpPr>
            <p:nvPr userDrawn="1"/>
          </p:nvSpPr>
          <p:spPr bwMode="auto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任意多边形 7177"/>
            <p:cNvSpPr>
              <a:spLocks noChangeArrowheads="1"/>
            </p:cNvSpPr>
            <p:nvPr userDrawn="1"/>
          </p:nvSpPr>
          <p:spPr bwMode="auto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任意多边形 7178"/>
            <p:cNvSpPr>
              <a:spLocks noChangeArrowheads="1"/>
            </p:cNvSpPr>
            <p:nvPr userDrawn="1"/>
          </p:nvSpPr>
          <p:spPr bwMode="auto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任意多边形 7179"/>
            <p:cNvSpPr>
              <a:spLocks noChangeArrowheads="1"/>
            </p:cNvSpPr>
            <p:nvPr userDrawn="1"/>
          </p:nvSpPr>
          <p:spPr bwMode="auto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</p:grpSp>
      <p:grpSp>
        <p:nvGrpSpPr>
          <p:cNvPr id="15" name="组合 7185"/>
          <p:cNvGrpSpPr/>
          <p:nvPr/>
        </p:nvGrpSpPr>
        <p:grpSpPr bwMode="auto"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16" name="图片 7186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965"/>
              <a:ext cx="59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7187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372"/>
              <a:ext cx="2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7188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237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1" name="标题 7180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ctr">
              <a:defRPr sz="33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182" name="副标题 7181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9" name="日期占位符 718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anchor="t"/>
          <a:lstStyle>
            <a:lvl1pPr>
              <a:defRPr sz="105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" name="页脚占位符 718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" name="灯片编号占位符 718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7D404-B7D1-4367-BC6A-B90AA96FAD03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1D462-913C-4B33-8BA1-0B89EB13224B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FB257-DD5D-466D-85CA-2BD4A7C0B86F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2"/>
            <a:ext cx="4032504" cy="49498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2"/>
            <a:ext cx="4032504" cy="49498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C61DA-041C-470C-BA46-24D8B63FC953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14051-33CC-4008-BAD9-E89FEF0464F4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EDF92-0EF2-4339-A8D7-062D8D0B1536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FE183-E790-43F2-961E-0DBD6E5A9060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04A30-BA45-41D8-B972-689AB76D33CD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CC3C4-D1EC-47AE-A42D-9DF07D4B9E08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4D2A-853B-47CB-A62B-6CC5D5297AE2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12298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52930" cy="612298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615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615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BA8D-D0F7-41F0-BE33-F2428DF86BB5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0">
              <a:defRPr/>
            </a:pPr>
            <a:endParaRPr lang="zh-CN" altLang="en-US">
              <a:solidFill>
                <a:srgbClr val="1D528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0">
              <a:defRPr/>
            </a:pPr>
            <a:endParaRPr lang="zh-CN" altLang="en-US">
              <a:solidFill>
                <a:srgbClr val="1D528D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6145"/>
          <p:cNvGraphicFramePr>
            <a:graphicFrameLocks noChangeAspect="1"/>
          </p:cNvGraphicFramePr>
          <p:nvPr/>
        </p:nvGraphicFramePr>
        <p:xfrm>
          <a:off x="44450" y="2393951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1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组合 6146"/>
          <p:cNvGrpSpPr/>
          <p:nvPr/>
        </p:nvGrpSpPr>
        <p:grpSpPr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6148" name="矩形 6147"/>
            <p:cNvSpPr/>
            <p:nvPr userDrawn="1"/>
          </p:nvSpPr>
          <p:spPr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矩形 6148"/>
            <p:cNvSpPr/>
            <p:nvPr userDrawn="1"/>
          </p:nvSpPr>
          <p:spPr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0" name="矩形 6149"/>
          <p:cNvSpPr/>
          <p:nvPr/>
        </p:nvSpPr>
        <p:spPr>
          <a:xfrm>
            <a:off x="34926" y="44451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组合 6150"/>
          <p:cNvGrpSpPr/>
          <p:nvPr/>
        </p:nvGrpSpPr>
        <p:grpSpPr>
          <a:xfrm>
            <a:off x="-4762" y="1"/>
            <a:ext cx="9148762" cy="6856413"/>
            <a:chOff x="-3" y="0"/>
            <a:chExt cx="5763" cy="4319"/>
          </a:xfrm>
        </p:grpSpPr>
        <p:sp>
          <p:nvSpPr>
            <p:cNvPr id="6152" name="圆角矩形 6151"/>
            <p:cNvSpPr/>
            <p:nvPr userDrawn="1"/>
          </p:nvSpPr>
          <p:spPr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任意多边形 6152"/>
            <p:cNvSpPr/>
            <p:nvPr userDrawn="1"/>
          </p:nvSpPr>
          <p:spPr>
            <a:xfrm>
              <a:off x="0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任意多边形 6153"/>
            <p:cNvSpPr/>
            <p:nvPr userDrawn="1"/>
          </p:nvSpPr>
          <p:spPr>
            <a:xfrm rot="-5408600">
              <a:off x="-50" y="4030"/>
              <a:ext cx="336" cy="242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任意多边形 6154"/>
            <p:cNvSpPr/>
            <p:nvPr userDrawn="1"/>
          </p:nvSpPr>
          <p:spPr>
            <a:xfrm rot="10769190">
              <a:off x="5519" y="4031"/>
              <a:ext cx="232" cy="287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任意多边形 6155"/>
            <p:cNvSpPr/>
            <p:nvPr userDrawn="1"/>
          </p:nvSpPr>
          <p:spPr>
            <a:xfrm rot="5400000">
              <a:off x="5472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7" name="标题 6156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3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58" name="副标题 6157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159" name="日期占位符 615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0" name="页脚占位符 615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/>
          </a:p>
        </p:txBody>
      </p:sp>
      <p:sp>
        <p:nvSpPr>
          <p:cNvPr id="6161" name="灯片编号占位符 616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6162" name="组合 6161"/>
          <p:cNvGrpSpPr/>
          <p:nvPr/>
        </p:nvGrpSpPr>
        <p:grpSpPr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6163" name="图片 6162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6163" descr="Untitled-1 copy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5" name="图片 6164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61229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GIF"/><Relationship Id="rId13" Type="http://schemas.openxmlformats.org/officeDocument/2006/relationships/image" Target="../media/image1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4" Type="http://schemas.openxmlformats.org/officeDocument/2006/relationships/theme" Target="../theme/theme5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8"/>
          <p:cNvGrpSpPr/>
          <p:nvPr/>
        </p:nvGrpSpPr>
        <p:grpSpPr>
          <a:xfrm>
            <a:off x="-4762" y="2209800"/>
            <a:ext cx="9148762" cy="4648200"/>
            <a:chOff x="0" y="0"/>
            <a:chExt cx="5763" cy="2928"/>
          </a:xfrm>
        </p:grpSpPr>
        <p:sp>
          <p:nvSpPr>
            <p:cNvPr id="2051" name="Rectangle 19"/>
            <p:cNvSpPr/>
            <p:nvPr/>
          </p:nvSpPr>
          <p:spPr>
            <a:xfrm>
              <a:off x="8" y="36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52" name="Group 20"/>
            <p:cNvGrpSpPr/>
            <p:nvPr/>
          </p:nvGrpSpPr>
          <p:grpSpPr>
            <a:xfrm>
              <a:off x="119" y="11"/>
              <a:ext cx="1585" cy="2896"/>
              <a:chOff x="0" y="0"/>
              <a:chExt cx="1585" cy="2896"/>
            </a:xfrm>
          </p:grpSpPr>
          <p:grpSp>
            <p:nvGrpSpPr>
              <p:cNvPr id="2053" name="Group 2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054" name="Line 2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5" name="Line 2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6" name="Line 2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7" name="Line 2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8" name="Line 2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9" name="Line 2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0" name="Oval 2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1" name="Oval 2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2" name="Oval 3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3" name="Oval 3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4" name="Oval 3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5" name="Oval 3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6" name="Oval 3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7" name="Oval 3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8" name="Oval 3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9" name="Oval 3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0" name="Oval 3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1" name="Oval 3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2" name="Oval 4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3" name="Oval 4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4" name="Oval 4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5" name="Oval 4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6" name="Oval 4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7" name="Oval 4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8" name="Oval 4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9" name="Oval 4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80" name="Group 4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081" name="Line 4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2" name="Line 5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3" name="Line 5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4" name="Line 5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5" name="Line 5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6" name="Line 5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7" name="Oval 5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8" name="Oval 5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9" name="Oval 5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0" name="Oval 5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1" name="Oval 5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2" name="Oval 6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3" name="Oval 6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4" name="Oval 6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5" name="Oval 6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6" name="Oval 6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7" name="Oval 6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8" name="Oval 6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" name="Oval 6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0" name="Oval 6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1" name="Oval 6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2" name="Oval 7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3" name="Oval 7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4" name="Oval 7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5" name="Oval 7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6" name="Oval 7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07" name="Group 75"/>
            <p:cNvGrpSpPr/>
            <p:nvPr/>
          </p:nvGrpSpPr>
          <p:grpSpPr>
            <a:xfrm>
              <a:off x="1794" y="14"/>
              <a:ext cx="1585" cy="2896"/>
              <a:chOff x="0" y="0"/>
              <a:chExt cx="1585" cy="2896"/>
            </a:xfrm>
          </p:grpSpPr>
          <p:grpSp>
            <p:nvGrpSpPr>
              <p:cNvPr id="2108" name="Group 76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09" name="Line 77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0" name="Line 78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1" name="Line 79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2" name="Line 80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3" name="Line 81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4" name="Line 82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5" name="Oval 83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6" name="Oval 84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7" name="Oval 85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8" name="Oval 86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" name="Oval 87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0" name="Oval 88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1" name="Oval 89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2" name="Oval 90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3" name="Oval 91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4" name="Oval 92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5" name="Oval 93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6" name="Oval 94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7" name="Oval 95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8" name="Oval 96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9" name="Oval 97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0" name="Oval 98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1" name="Oval 99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2" name="Oval 100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3" name="Oval 101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4" name="Oval 102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35" name="Group 103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36" name="Line 104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7" name="Line 105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8" name="Line 106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9" name="Line 107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0" name="Line 108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1" name="Line 109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2" name="Oval 110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3" name="Oval 111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4" name="Oval 112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5" name="Oval 113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6" name="Oval 114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7" name="Oval 115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8" name="Oval 116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9" name="Oval 117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0" name="Oval 118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" name="Oval 119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" name="Oval 120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" name="Oval 121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4" name="Oval 122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5" name="Oval 123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6" name="Oval 124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7" name="Oval 125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8" name="Oval 126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9" name="Oval 127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0" name="Oval 128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1" name="Oval 129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62" name="Group 130"/>
            <p:cNvGrpSpPr/>
            <p:nvPr/>
          </p:nvGrpSpPr>
          <p:grpSpPr>
            <a:xfrm>
              <a:off x="3473" y="14"/>
              <a:ext cx="1585" cy="2896"/>
              <a:chOff x="0" y="0"/>
              <a:chExt cx="1585" cy="2896"/>
            </a:xfrm>
          </p:grpSpPr>
          <p:grpSp>
            <p:nvGrpSpPr>
              <p:cNvPr id="2163" name="Group 13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64" name="Line 13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5" name="Line 13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6" name="Line 13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7" name="Line 13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8" name="Line 13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9" name="Line 13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0" name="Oval 13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1" name="Oval 13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2" name="Oval 14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3" name="Oval 14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4" name="Oval 14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5" name="Oval 14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6" name="Oval 14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7" name="Oval 14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8" name="Oval 14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9" name="Oval 14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0" name="Oval 14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1" name="Oval 14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2" name="Oval 15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3" name="Oval 15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4" name="Oval 15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5" name="Oval 15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6" name="Oval 15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7" name="Oval 15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8" name="Oval 15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9" name="Oval 15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90" name="Group 15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91" name="Line 15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2" name="Line 16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3" name="Line 16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4" name="Line 16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5" name="Line 16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6" name="Line 16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7" name="Oval 16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8" name="Oval 16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9" name="Oval 16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0" name="Oval 16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1" name="Oval 16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2" name="Oval 17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3" name="Oval 17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4" name="Oval 17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5" name="Oval 17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6" name="Oval 17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7" name="Oval 17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8" name="Oval 17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9" name="Oval 17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0" name="Oval 17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1" name="Oval 17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2" name="Oval 18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3" name="Oval 18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4" name="Oval 18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5" name="Oval 18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6" name="Oval 18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17" name="Line 185"/>
            <p:cNvSpPr/>
            <p:nvPr/>
          </p:nvSpPr>
          <p:spPr>
            <a:xfrm>
              <a:off x="5176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8" name="Line 186"/>
            <p:cNvSpPr/>
            <p:nvPr/>
          </p:nvSpPr>
          <p:spPr>
            <a:xfrm>
              <a:off x="5327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9" name="Line 187"/>
            <p:cNvSpPr/>
            <p:nvPr/>
          </p:nvSpPr>
          <p:spPr>
            <a:xfrm>
              <a:off x="5463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0" name="Line 188"/>
            <p:cNvSpPr/>
            <p:nvPr/>
          </p:nvSpPr>
          <p:spPr>
            <a:xfrm>
              <a:off x="5599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1" name="Line 189"/>
            <p:cNvSpPr/>
            <p:nvPr/>
          </p:nvSpPr>
          <p:spPr>
            <a:xfrm>
              <a:off x="5735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22" name="Group 190"/>
            <p:cNvGrpSpPr/>
            <p:nvPr/>
          </p:nvGrpSpPr>
          <p:grpSpPr>
            <a:xfrm>
              <a:off x="0" y="73"/>
              <a:ext cx="5763" cy="2778"/>
              <a:chOff x="0" y="0"/>
              <a:chExt cx="5763" cy="2778"/>
            </a:xfrm>
          </p:grpSpPr>
          <p:grpSp>
            <p:nvGrpSpPr>
              <p:cNvPr id="2223" name="Group 191"/>
              <p:cNvGrpSpPr/>
              <p:nvPr userDrawn="1"/>
            </p:nvGrpSpPr>
            <p:grpSpPr>
              <a:xfrm>
                <a:off x="2" y="15"/>
                <a:ext cx="5758" cy="272"/>
                <a:chOff x="0" y="0"/>
                <a:chExt cx="5763" cy="272"/>
              </a:xfrm>
            </p:grpSpPr>
            <p:sp>
              <p:nvSpPr>
                <p:cNvPr id="2224" name="Line 19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5" name="Line 19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6" name="Line 19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27" name="Group 195"/>
              <p:cNvGrpSpPr/>
              <p:nvPr userDrawn="1"/>
            </p:nvGrpSpPr>
            <p:grpSpPr>
              <a:xfrm>
                <a:off x="5" y="423"/>
                <a:ext cx="5758" cy="272"/>
                <a:chOff x="0" y="0"/>
                <a:chExt cx="5763" cy="272"/>
              </a:xfrm>
            </p:grpSpPr>
            <p:sp>
              <p:nvSpPr>
                <p:cNvPr id="2228" name="Line 19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9" name="Line 19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0" name="Line 19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1" name="Group 199"/>
              <p:cNvGrpSpPr/>
              <p:nvPr userDrawn="1"/>
            </p:nvGrpSpPr>
            <p:grpSpPr>
              <a:xfrm>
                <a:off x="1" y="842"/>
                <a:ext cx="5752" cy="272"/>
                <a:chOff x="0" y="0"/>
                <a:chExt cx="5763" cy="272"/>
              </a:xfrm>
            </p:grpSpPr>
            <p:sp>
              <p:nvSpPr>
                <p:cNvPr id="2232" name="Line 200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3" name="Line 201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4" name="Line 202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5" name="Group 203"/>
              <p:cNvGrpSpPr/>
              <p:nvPr userDrawn="1"/>
            </p:nvGrpSpPr>
            <p:grpSpPr>
              <a:xfrm>
                <a:off x="1" y="1240"/>
                <a:ext cx="5759" cy="272"/>
                <a:chOff x="0" y="0"/>
                <a:chExt cx="5763" cy="272"/>
              </a:xfrm>
            </p:grpSpPr>
            <p:sp>
              <p:nvSpPr>
                <p:cNvPr id="2236" name="Line 204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7" name="Line 205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8" name="Line 206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9" name="Group 207"/>
              <p:cNvGrpSpPr/>
              <p:nvPr userDrawn="1"/>
            </p:nvGrpSpPr>
            <p:grpSpPr>
              <a:xfrm>
                <a:off x="4" y="1648"/>
                <a:ext cx="5759" cy="272"/>
                <a:chOff x="0" y="0"/>
                <a:chExt cx="5763" cy="272"/>
              </a:xfrm>
            </p:grpSpPr>
            <p:sp>
              <p:nvSpPr>
                <p:cNvPr id="2240" name="Line 208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1" name="Line 209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2" name="Line 210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3" name="Group 211"/>
              <p:cNvGrpSpPr/>
              <p:nvPr userDrawn="1"/>
            </p:nvGrpSpPr>
            <p:grpSpPr>
              <a:xfrm>
                <a:off x="0" y="2066"/>
                <a:ext cx="5753" cy="272"/>
                <a:chOff x="0" y="0"/>
                <a:chExt cx="5763" cy="272"/>
              </a:xfrm>
            </p:grpSpPr>
            <p:sp>
              <p:nvSpPr>
                <p:cNvPr id="2244" name="Line 21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5" name="Line 21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6" name="Line 21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7" name="Group 215"/>
              <p:cNvGrpSpPr/>
              <p:nvPr userDrawn="1"/>
            </p:nvGrpSpPr>
            <p:grpSpPr>
              <a:xfrm>
                <a:off x="0" y="2489"/>
                <a:ext cx="5757" cy="272"/>
                <a:chOff x="0" y="0"/>
                <a:chExt cx="5763" cy="272"/>
              </a:xfrm>
            </p:grpSpPr>
            <p:sp>
              <p:nvSpPr>
                <p:cNvPr id="2248" name="Line 21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9" name="Line 21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0" name="Line 21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1" name="Oval 219"/>
              <p:cNvSpPr/>
              <p:nvPr userDrawn="1"/>
            </p:nvSpPr>
            <p:spPr>
              <a:xfrm>
                <a:off x="5154" y="2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2" name="Oval 220"/>
              <p:cNvSpPr/>
              <p:nvPr userDrawn="1"/>
            </p:nvSpPr>
            <p:spPr>
              <a:xfrm>
                <a:off x="5152" y="6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" name="Oval 221"/>
              <p:cNvSpPr/>
              <p:nvPr userDrawn="1"/>
            </p:nvSpPr>
            <p:spPr>
              <a:xfrm>
                <a:off x="5442" y="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" name="Oval 222"/>
              <p:cNvSpPr/>
              <p:nvPr userDrawn="1"/>
            </p:nvSpPr>
            <p:spPr>
              <a:xfrm>
                <a:off x="5442" y="6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" name="Oval 223"/>
              <p:cNvSpPr/>
              <p:nvPr userDrawn="1"/>
            </p:nvSpPr>
            <p:spPr>
              <a:xfrm>
                <a:off x="5712" y="4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" name="Oval 224"/>
              <p:cNvSpPr/>
              <p:nvPr userDrawn="1"/>
            </p:nvSpPr>
            <p:spPr>
              <a:xfrm>
                <a:off x="5712" y="10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" name="Oval 225"/>
              <p:cNvSpPr/>
              <p:nvPr userDrawn="1"/>
            </p:nvSpPr>
            <p:spPr>
              <a:xfrm>
                <a:off x="5154" y="96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" name="Oval 226"/>
              <p:cNvSpPr/>
              <p:nvPr userDrawn="1"/>
            </p:nvSpPr>
            <p:spPr>
              <a:xfrm>
                <a:off x="5152" y="135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9" name="Oval 227"/>
              <p:cNvSpPr/>
              <p:nvPr userDrawn="1"/>
            </p:nvSpPr>
            <p:spPr>
              <a:xfrm>
                <a:off x="5157" y="163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0" name="Oval 228"/>
              <p:cNvSpPr/>
              <p:nvPr userDrawn="1"/>
            </p:nvSpPr>
            <p:spPr>
              <a:xfrm>
                <a:off x="5440" y="136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" name="Oval 229"/>
              <p:cNvSpPr/>
              <p:nvPr userDrawn="1"/>
            </p:nvSpPr>
            <p:spPr>
              <a:xfrm>
                <a:off x="5150" y="20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2" name="Oval 230"/>
              <p:cNvSpPr/>
              <p:nvPr userDrawn="1"/>
            </p:nvSpPr>
            <p:spPr>
              <a:xfrm>
                <a:off x="5148" y="231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3" name="Oval 231"/>
              <p:cNvSpPr/>
              <p:nvPr userDrawn="1"/>
            </p:nvSpPr>
            <p:spPr>
              <a:xfrm>
                <a:off x="5714" y="17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4" name="Oval 232"/>
              <p:cNvSpPr/>
              <p:nvPr userDrawn="1"/>
            </p:nvSpPr>
            <p:spPr>
              <a:xfrm>
                <a:off x="5438" y="204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5" name="Oval 233"/>
              <p:cNvSpPr/>
              <p:nvPr userDrawn="1"/>
            </p:nvSpPr>
            <p:spPr>
              <a:xfrm>
                <a:off x="5436" y="273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6" name="Oval 234"/>
              <p:cNvSpPr/>
              <p:nvPr userDrawn="1"/>
            </p:nvSpPr>
            <p:spPr>
              <a:xfrm>
                <a:off x="5704" y="247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67" name="Rectangle 235"/>
            <p:cNvSpPr/>
            <p:nvPr/>
          </p:nvSpPr>
          <p:spPr>
            <a:xfrm>
              <a:off x="3" y="0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13314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268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7708900" imgH="1701800" progId="">
                  <p:embed/>
                </p:oleObj>
              </mc:Choice>
              <mc:Fallback>
                <p:oleObj name="" r:id="rId12" imgW="7708900" imgH="17018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" name="Oval 236" descr="06_original_w"/>
          <p:cNvSpPr/>
          <p:nvPr/>
        </p:nvSpPr>
        <p:spPr>
          <a:xfrm>
            <a:off x="323850" y="1484313"/>
            <a:ext cx="1800225" cy="1873250"/>
          </a:xfrm>
          <a:prstGeom prst="ellipse">
            <a:avLst/>
          </a:prstGeom>
          <a:blipFill rotWithShape="1">
            <a:blip r:embed="rId14" cstate="print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70" name="Rectangle 3"/>
          <p:cNvSpPr>
            <a:spLocks noGrp="1"/>
          </p:cNvSpPr>
          <p:nvPr>
            <p:ph type="body"/>
          </p:nvPr>
        </p:nvSpPr>
        <p:spPr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271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800" b="1" i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826867" y="637201"/>
            <a:ext cx="741272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6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692696"/>
            <a:ext cx="0" cy="36004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6265681"/>
            <a:ext cx="854811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6265681"/>
            <a:ext cx="50521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6" y="63124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145"/>
          <p:cNvGrpSpPr/>
          <p:nvPr/>
        </p:nvGrpSpPr>
        <p:grpSpPr bwMode="auto">
          <a:xfrm>
            <a:off x="0" y="285752"/>
            <a:ext cx="9156700" cy="911225"/>
            <a:chOff x="-1" y="196"/>
            <a:chExt cx="5768" cy="635"/>
          </a:xfrm>
        </p:grpSpPr>
        <p:sp>
          <p:nvSpPr>
            <p:cNvPr id="1027" name="矩形 6146"/>
            <p:cNvSpPr>
              <a:spLocks noChangeArrowheads="1"/>
            </p:cNvSpPr>
            <p:nvPr userDrawn="1"/>
          </p:nvSpPr>
          <p:spPr bwMode="auto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8" name="任意多边形 6147"/>
            <p:cNvSpPr>
              <a:spLocks noChangeArrowheads="1"/>
            </p:cNvSpPr>
            <p:nvPr userDrawn="1"/>
          </p:nvSpPr>
          <p:spPr bwMode="auto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0D2641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9" name="任意多边形 6148"/>
            <p:cNvSpPr>
              <a:spLocks noChangeArrowheads="1"/>
            </p:cNvSpPr>
            <p:nvPr userDrawn="1"/>
          </p:nvSpPr>
          <p:spPr bwMode="auto">
            <a:xfrm>
              <a:off x="-1" y="514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00475E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030" name="矩形 6149"/>
          <p:cNvSpPr>
            <a:spLocks noChangeArrowheads="1"/>
          </p:cNvSpPr>
          <p:nvPr/>
        </p:nvSpPr>
        <p:spPr bwMode="auto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D264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1031" name="矩形 6150"/>
          <p:cNvSpPr>
            <a:spLocks noChangeArrowheads="1"/>
          </p:cNvSpPr>
          <p:nvPr/>
        </p:nvSpPr>
        <p:spPr bwMode="auto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6149" name="图片 6151" descr="Untitled-1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38259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6152" descr="Untitled-1 cop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9" y="765177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标题 615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52" name="文本占位符 6154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447802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6" name="日期占位符 6155"/>
          <p:cNvSpPr>
            <a:spLocks noGrp="1"/>
          </p:cNvSpPr>
          <p:nvPr>
            <p:ph type="dt" sz="half" idx="2"/>
          </p:nvPr>
        </p:nvSpPr>
        <p:spPr>
          <a:xfrm>
            <a:off x="457200" y="6477002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noProof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7" name="页脚占位符 6156"/>
          <p:cNvSpPr>
            <a:spLocks noGrp="1"/>
          </p:cNvSpPr>
          <p:nvPr>
            <p:ph type="ftr" sz="quarter" idx="3"/>
          </p:nvPr>
        </p:nvSpPr>
        <p:spPr>
          <a:xfrm>
            <a:off x="3124200" y="6477002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8" name="灯片编号占位符 6157"/>
          <p:cNvSpPr>
            <a:spLocks noGrp="1"/>
          </p:cNvSpPr>
          <p:nvPr>
            <p:ph type="sldNum" sz="quarter" idx="4"/>
          </p:nvPr>
        </p:nvSpPr>
        <p:spPr>
          <a:xfrm>
            <a:off x="6553200" y="6477002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47B0D237-D320-4A8B-B4FE-A814613E7A9B}" type="slidenum">
              <a:rPr lang="zh-CN" altLang="en-US"/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1027" name="矩形 5122"/>
            <p:cNvSpPr>
              <a:spLocks noChangeArrowheads="1"/>
            </p:cNvSpPr>
            <p:nvPr/>
          </p:nvSpPr>
          <p:spPr bwMode="auto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8" name="任意多边形 5123"/>
            <p:cNvSpPr>
              <a:spLocks noChangeArrowheads="1"/>
            </p:cNvSpPr>
            <p:nvPr/>
          </p:nvSpPr>
          <p:spPr bwMode="auto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0D2641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9" name="任意多边形 5124"/>
            <p:cNvSpPr>
              <a:spLocks noChangeArrowheads="1"/>
            </p:cNvSpPr>
            <p:nvPr/>
          </p:nvSpPr>
          <p:spPr bwMode="auto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00475E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0" name="矩形 5125"/>
          <p:cNvSpPr>
            <a:spLocks noChangeArrowheads="1"/>
          </p:cNvSpPr>
          <p:nvPr/>
        </p:nvSpPr>
        <p:spPr bwMode="auto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D264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矩形 5126"/>
          <p:cNvSpPr>
            <a:spLocks noChangeArrowheads="1"/>
          </p:cNvSpPr>
          <p:nvPr/>
        </p:nvSpPr>
        <p:spPr bwMode="auto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7" name="图片 5127" descr="Untitled-1 cop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5128" descr="Untitled-1 cop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200" name="文本占位符 5130"/>
          <p:cNvSpPr>
            <a:spLocks noGrp="1"/>
          </p:cNvSpPr>
          <p:nvPr>
            <p:ph type="body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noProof="1" dirty="0">
                <a:latin typeface="Times New Roman" panose="02020603050405020304" pitchFamily="18" charset="0"/>
              </a:defRPr>
            </a:lvl1pPr>
          </a:lstStyle>
          <a:p>
            <a:pPr defTabSz="685800" rtl="0">
              <a:defRPr/>
            </a:pPr>
            <a:endParaRPr lang="zh-CN" altLang="en-US">
              <a:solidFill>
                <a:srgbClr val="1D528D"/>
              </a:solidFill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noProof="1" dirty="0">
                <a:latin typeface="Arial" panose="020B0604020202020204" pitchFamily="34" charset="0"/>
              </a:defRPr>
            </a:lvl1pPr>
          </a:lstStyle>
          <a:p>
            <a:pPr defTabSz="685800" rtl="0">
              <a:defRPr/>
            </a:pPr>
            <a:endParaRPr lang="zh-CN" altLang="en-US">
              <a:solidFill>
                <a:srgbClr val="1D528D"/>
              </a:solidFill>
            </a:endParaRPr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solidFill>
                  <a:srgbClr val="1D528D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5123" name="矩形 5122"/>
            <p:cNvSpPr/>
            <p:nvPr userDrawn="1"/>
          </p:nvSpPr>
          <p:spPr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任意多边形 5123"/>
            <p:cNvSpPr/>
            <p:nvPr userDrawn="1"/>
          </p:nvSpPr>
          <p:spPr>
            <a:xfrm flipH="1" flipV="1">
              <a:off x="2265" y="196"/>
              <a:ext cx="3497" cy="226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任意多边形 5124"/>
            <p:cNvSpPr/>
            <p:nvPr userDrawn="1"/>
          </p:nvSpPr>
          <p:spPr>
            <a:xfrm>
              <a:off x="-1" y="513"/>
              <a:ext cx="3702" cy="311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6" name="矩形 5125"/>
          <p:cNvSpPr/>
          <p:nvPr/>
        </p:nvSpPr>
        <p:spPr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矩形 5126"/>
          <p:cNvSpPr/>
          <p:nvPr/>
        </p:nvSpPr>
        <p:spPr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128" name="图片 5127" descr="Untitled-1 copy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Untitled-1 copy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31" name="文本占位符 5130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0.png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2209800" y="2246313"/>
            <a:ext cx="6553200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en-US" altLang="x-none" sz="1200" dirty="0">
                <a:solidFill>
                  <a:schemeClr val="bg1"/>
                </a:solidFill>
                <a:latin typeface="Verdana" panose="020B0604030504040204" pitchFamily="2" charset="0"/>
              </a:rPr>
              <a:t>RIZHAO POLYTECHNIC</a:t>
            </a:r>
            <a:endParaRPr lang="en-US" altLang="x-none" sz="1200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548065" y="2623015"/>
            <a:ext cx="41665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轻松学</a:t>
            </a:r>
            <a:r>
              <a:rPr lang="en-US" altLang="zh-CN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CAD</a:t>
            </a:r>
            <a:endParaRPr lang="en-US" altLang="zh-CN" sz="6600" b="1" spc="2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6125" y="5657671"/>
            <a:ext cx="3667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授课人：王文哲</a:t>
            </a:r>
            <a:endParaRPr lang="en-US" altLang="zh-CN" sz="24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  期：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2021-2022-2</a:t>
            </a: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417341" y="4024610"/>
            <a:ext cx="488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绘制五角星与多角星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组合 9419"/>
          <p:cNvGrpSpPr/>
          <p:nvPr/>
        </p:nvGrpSpPr>
        <p:grpSpPr>
          <a:xfrm>
            <a:off x="914400" y="2274601"/>
            <a:ext cx="7058346" cy="4290585"/>
            <a:chOff x="-3" y="-101"/>
            <a:chExt cx="4584" cy="10215"/>
          </a:xfrm>
        </p:grpSpPr>
        <p:grpSp>
          <p:nvGrpSpPr>
            <p:cNvPr id="37893" name="组合 9417"/>
            <p:cNvGrpSpPr/>
            <p:nvPr/>
          </p:nvGrpSpPr>
          <p:grpSpPr>
            <a:xfrm>
              <a:off x="0" y="-101"/>
              <a:ext cx="4578" cy="10215"/>
              <a:chOff x="0" y="-101"/>
              <a:chExt cx="4578" cy="10215"/>
            </a:xfrm>
          </p:grpSpPr>
          <p:grpSp>
            <p:nvGrpSpPr>
              <p:cNvPr id="37895" name="组合 9286"/>
              <p:cNvGrpSpPr/>
              <p:nvPr/>
            </p:nvGrpSpPr>
            <p:grpSpPr>
              <a:xfrm>
                <a:off x="0" y="-101"/>
                <a:ext cx="734" cy="746"/>
                <a:chOff x="0" y="-101"/>
                <a:chExt cx="734" cy="746"/>
              </a:xfrm>
            </p:grpSpPr>
            <p:sp>
              <p:nvSpPr>
                <p:cNvPr id="38091" name="矩形 9219"/>
                <p:cNvSpPr/>
                <p:nvPr/>
              </p:nvSpPr>
              <p:spPr>
                <a:xfrm>
                  <a:off x="43" y="-101"/>
                  <a:ext cx="45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组合键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92" name="矩形 9285"/>
                <p:cNvSpPr/>
                <p:nvPr/>
              </p:nvSpPr>
              <p:spPr>
                <a:xfrm>
                  <a:off x="0" y="0"/>
                  <a:ext cx="7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896" name="组合 9288"/>
              <p:cNvGrpSpPr/>
              <p:nvPr/>
            </p:nvGrpSpPr>
            <p:grpSpPr>
              <a:xfrm>
                <a:off x="734" y="-101"/>
                <a:ext cx="2534" cy="746"/>
                <a:chOff x="734" y="-101"/>
                <a:chExt cx="2534" cy="746"/>
              </a:xfrm>
            </p:grpSpPr>
            <p:sp>
              <p:nvSpPr>
                <p:cNvPr id="38089" name="矩形 9220"/>
                <p:cNvSpPr/>
                <p:nvPr/>
              </p:nvSpPr>
              <p:spPr>
                <a:xfrm>
                  <a:off x="777" y="-101"/>
                  <a:ext cx="914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     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功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                 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能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90" name="矩形 9287"/>
                <p:cNvSpPr/>
                <p:nvPr/>
              </p:nvSpPr>
              <p:spPr>
                <a:xfrm>
                  <a:off x="734" y="0"/>
                  <a:ext cx="25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897" name="组合 9290"/>
              <p:cNvGrpSpPr/>
              <p:nvPr/>
            </p:nvGrpSpPr>
            <p:grpSpPr>
              <a:xfrm>
                <a:off x="3268" y="-101"/>
                <a:ext cx="1310" cy="746"/>
                <a:chOff x="3268" y="-101"/>
                <a:chExt cx="1310" cy="746"/>
              </a:xfrm>
            </p:grpSpPr>
            <p:sp>
              <p:nvSpPr>
                <p:cNvPr id="38087" name="矩形 9221"/>
                <p:cNvSpPr/>
                <p:nvPr/>
              </p:nvSpPr>
              <p:spPr>
                <a:xfrm>
                  <a:off x="3311" y="-101"/>
                  <a:ext cx="553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相关命令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88" name="矩形 9289"/>
                <p:cNvSpPr/>
                <p:nvPr/>
              </p:nvSpPr>
              <p:spPr>
                <a:xfrm>
                  <a:off x="3268" y="0"/>
                  <a:ext cx="131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898" name="组合 9292"/>
              <p:cNvGrpSpPr/>
              <p:nvPr/>
            </p:nvGrpSpPr>
            <p:grpSpPr>
              <a:xfrm>
                <a:off x="0" y="389"/>
                <a:ext cx="734" cy="746"/>
                <a:chOff x="0" y="389"/>
                <a:chExt cx="734" cy="746"/>
              </a:xfrm>
            </p:grpSpPr>
            <p:sp>
              <p:nvSpPr>
                <p:cNvPr id="38085" name="矩形 9222"/>
                <p:cNvSpPr/>
                <p:nvPr/>
              </p:nvSpPr>
              <p:spPr>
                <a:xfrm>
                  <a:off x="43" y="389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Ctrl+b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86" name="矩形 9291"/>
                <p:cNvSpPr/>
                <p:nvPr/>
              </p:nvSpPr>
              <p:spPr>
                <a:xfrm>
                  <a:off x="0" y="556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899" name="组合 9294"/>
              <p:cNvGrpSpPr/>
              <p:nvPr/>
            </p:nvGrpSpPr>
            <p:grpSpPr>
              <a:xfrm>
                <a:off x="734" y="389"/>
                <a:ext cx="2534" cy="746"/>
                <a:chOff x="734" y="389"/>
                <a:chExt cx="2534" cy="746"/>
              </a:xfrm>
            </p:grpSpPr>
            <p:sp>
              <p:nvSpPr>
                <p:cNvPr id="38083" name="矩形 9223"/>
                <p:cNvSpPr/>
                <p:nvPr/>
              </p:nvSpPr>
              <p:spPr>
                <a:xfrm>
                  <a:off x="777" y="389"/>
                  <a:ext cx="86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开、关栅格捕捉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84" name="矩形 9293"/>
                <p:cNvSpPr/>
                <p:nvPr/>
              </p:nvSpPr>
              <p:spPr>
                <a:xfrm>
                  <a:off x="734" y="556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0" name="组合 9296"/>
              <p:cNvGrpSpPr/>
              <p:nvPr/>
            </p:nvGrpSpPr>
            <p:grpSpPr>
              <a:xfrm>
                <a:off x="3268" y="389"/>
                <a:ext cx="1310" cy="746"/>
                <a:chOff x="3268" y="389"/>
                <a:chExt cx="1310" cy="746"/>
              </a:xfrm>
            </p:grpSpPr>
            <p:sp>
              <p:nvSpPr>
                <p:cNvPr id="38081" name="矩形 9224"/>
                <p:cNvSpPr/>
                <p:nvPr/>
              </p:nvSpPr>
              <p:spPr>
                <a:xfrm>
                  <a:off x="3311" y="389"/>
                  <a:ext cx="25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F9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82" name="矩形 9295"/>
                <p:cNvSpPr/>
                <p:nvPr/>
              </p:nvSpPr>
              <p:spPr>
                <a:xfrm>
                  <a:off x="3268" y="556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1" name="组合 9298"/>
              <p:cNvGrpSpPr/>
              <p:nvPr/>
            </p:nvGrpSpPr>
            <p:grpSpPr>
              <a:xfrm>
                <a:off x="0" y="813"/>
                <a:ext cx="734" cy="746"/>
                <a:chOff x="0" y="813"/>
                <a:chExt cx="734" cy="746"/>
              </a:xfrm>
            </p:grpSpPr>
            <p:sp>
              <p:nvSpPr>
                <p:cNvPr id="38079" name="矩形 9225"/>
                <p:cNvSpPr/>
                <p:nvPr/>
              </p:nvSpPr>
              <p:spPr>
                <a:xfrm>
                  <a:off x="43" y="813"/>
                  <a:ext cx="404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Ctrl+c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80" name="矩形 9297"/>
                <p:cNvSpPr/>
                <p:nvPr/>
              </p:nvSpPr>
              <p:spPr>
                <a:xfrm>
                  <a:off x="0" y="978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2" name="组合 9300"/>
              <p:cNvGrpSpPr/>
              <p:nvPr/>
            </p:nvGrpSpPr>
            <p:grpSpPr>
              <a:xfrm>
                <a:off x="734" y="813"/>
                <a:ext cx="2534" cy="746"/>
                <a:chOff x="734" y="813"/>
                <a:chExt cx="2534" cy="746"/>
              </a:xfrm>
            </p:grpSpPr>
            <p:sp>
              <p:nvSpPr>
                <p:cNvPr id="38077" name="矩形 9226"/>
                <p:cNvSpPr/>
                <p:nvPr/>
              </p:nvSpPr>
              <p:spPr>
                <a:xfrm>
                  <a:off x="777" y="813"/>
                  <a:ext cx="106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复制图形至剪贴板中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78" name="矩形 9299"/>
                <p:cNvSpPr/>
                <p:nvPr/>
              </p:nvSpPr>
              <p:spPr>
                <a:xfrm>
                  <a:off x="734" y="978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3" name="组合 9302"/>
              <p:cNvGrpSpPr/>
              <p:nvPr/>
            </p:nvGrpSpPr>
            <p:grpSpPr>
              <a:xfrm>
                <a:off x="3268" y="812"/>
                <a:ext cx="1310" cy="746"/>
                <a:chOff x="3268" y="812"/>
                <a:chExt cx="1310" cy="746"/>
              </a:xfrm>
            </p:grpSpPr>
            <p:sp>
              <p:nvSpPr>
                <p:cNvPr id="38075" name="矩形 9227"/>
                <p:cNvSpPr/>
                <p:nvPr/>
              </p:nvSpPr>
              <p:spPr>
                <a:xfrm>
                  <a:off x="3311" y="812"/>
                  <a:ext cx="51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Copyclip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76" name="矩形 9301"/>
                <p:cNvSpPr/>
                <p:nvPr/>
              </p:nvSpPr>
              <p:spPr>
                <a:xfrm>
                  <a:off x="3268" y="978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4" name="组合 9304"/>
              <p:cNvGrpSpPr/>
              <p:nvPr/>
            </p:nvGrpSpPr>
            <p:grpSpPr>
              <a:xfrm>
                <a:off x="0" y="1236"/>
                <a:ext cx="734" cy="746"/>
                <a:chOff x="0" y="1236"/>
                <a:chExt cx="734" cy="746"/>
              </a:xfrm>
            </p:grpSpPr>
            <p:sp>
              <p:nvSpPr>
                <p:cNvPr id="38073" name="矩形 9228"/>
                <p:cNvSpPr/>
                <p:nvPr/>
              </p:nvSpPr>
              <p:spPr>
                <a:xfrm>
                  <a:off x="43" y="1236"/>
                  <a:ext cx="393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Ctrl+f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74" name="矩形 9303"/>
                <p:cNvSpPr/>
                <p:nvPr/>
              </p:nvSpPr>
              <p:spPr>
                <a:xfrm>
                  <a:off x="0" y="1400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5" name="组合 9306"/>
              <p:cNvGrpSpPr/>
              <p:nvPr/>
            </p:nvGrpSpPr>
            <p:grpSpPr>
              <a:xfrm>
                <a:off x="734" y="1236"/>
                <a:ext cx="2534" cy="746"/>
                <a:chOff x="734" y="1236"/>
                <a:chExt cx="2534" cy="746"/>
              </a:xfrm>
            </p:grpSpPr>
            <p:sp>
              <p:nvSpPr>
                <p:cNvPr id="38071" name="矩形 9229"/>
                <p:cNvSpPr/>
                <p:nvPr/>
              </p:nvSpPr>
              <p:spPr>
                <a:xfrm>
                  <a:off x="777" y="1236"/>
                  <a:ext cx="86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开、关对象捕捉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72" name="矩形 9305"/>
                <p:cNvSpPr/>
                <p:nvPr/>
              </p:nvSpPr>
              <p:spPr>
                <a:xfrm>
                  <a:off x="734" y="1400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6" name="组合 9308"/>
              <p:cNvGrpSpPr/>
              <p:nvPr/>
            </p:nvGrpSpPr>
            <p:grpSpPr>
              <a:xfrm>
                <a:off x="3268" y="1236"/>
                <a:ext cx="1310" cy="746"/>
                <a:chOff x="3268" y="1236"/>
                <a:chExt cx="1310" cy="746"/>
              </a:xfrm>
            </p:grpSpPr>
            <p:sp>
              <p:nvSpPr>
                <p:cNvPr id="38069" name="矩形 9230"/>
                <p:cNvSpPr/>
                <p:nvPr/>
              </p:nvSpPr>
              <p:spPr>
                <a:xfrm>
                  <a:off x="3311" y="1236"/>
                  <a:ext cx="25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F3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70" name="矩形 9307"/>
                <p:cNvSpPr/>
                <p:nvPr/>
              </p:nvSpPr>
              <p:spPr>
                <a:xfrm>
                  <a:off x="3268" y="1400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7" name="组合 9310"/>
              <p:cNvGrpSpPr/>
              <p:nvPr/>
            </p:nvGrpSpPr>
            <p:grpSpPr>
              <a:xfrm>
                <a:off x="0" y="1659"/>
                <a:ext cx="734" cy="746"/>
                <a:chOff x="0" y="1659"/>
                <a:chExt cx="734" cy="746"/>
              </a:xfrm>
            </p:grpSpPr>
            <p:sp>
              <p:nvSpPr>
                <p:cNvPr id="38067" name="矩形 9231"/>
                <p:cNvSpPr/>
                <p:nvPr/>
              </p:nvSpPr>
              <p:spPr>
                <a:xfrm>
                  <a:off x="43" y="1659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Ctrl+g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68" name="矩形 9309"/>
                <p:cNvSpPr/>
                <p:nvPr/>
              </p:nvSpPr>
              <p:spPr>
                <a:xfrm>
                  <a:off x="0" y="1822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8" name="组合 9312"/>
              <p:cNvGrpSpPr/>
              <p:nvPr/>
            </p:nvGrpSpPr>
            <p:grpSpPr>
              <a:xfrm>
                <a:off x="734" y="1659"/>
                <a:ext cx="2534" cy="746"/>
                <a:chOff x="734" y="1659"/>
                <a:chExt cx="2534" cy="746"/>
              </a:xfrm>
            </p:grpSpPr>
            <p:sp>
              <p:nvSpPr>
                <p:cNvPr id="38065" name="矩形 9232"/>
                <p:cNvSpPr/>
                <p:nvPr/>
              </p:nvSpPr>
              <p:spPr>
                <a:xfrm>
                  <a:off x="777" y="1659"/>
                  <a:ext cx="86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开、关栅格显示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66" name="矩形 9311"/>
                <p:cNvSpPr/>
                <p:nvPr/>
              </p:nvSpPr>
              <p:spPr>
                <a:xfrm>
                  <a:off x="734" y="1822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09" name="组合 9314"/>
              <p:cNvGrpSpPr/>
              <p:nvPr/>
            </p:nvGrpSpPr>
            <p:grpSpPr>
              <a:xfrm>
                <a:off x="3268" y="1659"/>
                <a:ext cx="1310" cy="746"/>
                <a:chOff x="3268" y="1659"/>
                <a:chExt cx="1310" cy="746"/>
              </a:xfrm>
            </p:grpSpPr>
            <p:sp>
              <p:nvSpPr>
                <p:cNvPr id="38063" name="矩形 9233"/>
                <p:cNvSpPr/>
                <p:nvPr/>
              </p:nvSpPr>
              <p:spPr>
                <a:xfrm>
                  <a:off x="3311" y="1659"/>
                  <a:ext cx="25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F7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64" name="矩形 9313"/>
                <p:cNvSpPr/>
                <p:nvPr/>
              </p:nvSpPr>
              <p:spPr>
                <a:xfrm>
                  <a:off x="3268" y="1822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0" name="组合 9316"/>
              <p:cNvGrpSpPr/>
              <p:nvPr/>
            </p:nvGrpSpPr>
            <p:grpSpPr>
              <a:xfrm>
                <a:off x="0" y="2083"/>
                <a:ext cx="734" cy="746"/>
                <a:chOff x="0" y="2083"/>
                <a:chExt cx="734" cy="746"/>
              </a:xfrm>
            </p:grpSpPr>
            <p:sp>
              <p:nvSpPr>
                <p:cNvPr id="38061" name="矩形 9234"/>
                <p:cNvSpPr/>
                <p:nvPr/>
              </p:nvSpPr>
              <p:spPr>
                <a:xfrm>
                  <a:off x="43" y="2083"/>
                  <a:ext cx="387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Ctrl+j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62" name="矩形 9315"/>
                <p:cNvSpPr/>
                <p:nvPr/>
              </p:nvSpPr>
              <p:spPr>
                <a:xfrm>
                  <a:off x="0" y="2244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1" name="组合 9318"/>
              <p:cNvGrpSpPr/>
              <p:nvPr/>
            </p:nvGrpSpPr>
            <p:grpSpPr>
              <a:xfrm>
                <a:off x="734" y="2083"/>
                <a:ext cx="2534" cy="746"/>
                <a:chOff x="734" y="2083"/>
                <a:chExt cx="2534" cy="746"/>
              </a:xfrm>
            </p:grpSpPr>
            <p:sp>
              <p:nvSpPr>
                <p:cNvPr id="38059" name="矩形 9235"/>
                <p:cNvSpPr/>
                <p:nvPr/>
              </p:nvSpPr>
              <p:spPr>
                <a:xfrm>
                  <a:off x="777" y="2083"/>
                  <a:ext cx="106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重复执行上一步命令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60" name="矩形 9317"/>
                <p:cNvSpPr/>
                <p:nvPr/>
              </p:nvSpPr>
              <p:spPr>
                <a:xfrm>
                  <a:off x="734" y="2244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2" name="组合 9320"/>
              <p:cNvGrpSpPr/>
              <p:nvPr/>
            </p:nvGrpSpPr>
            <p:grpSpPr>
              <a:xfrm>
                <a:off x="3268" y="2244"/>
                <a:ext cx="1310" cy="422"/>
                <a:chOff x="3268" y="2244"/>
                <a:chExt cx="1310" cy="422"/>
              </a:xfrm>
            </p:grpSpPr>
            <p:sp>
              <p:nvSpPr>
                <p:cNvPr id="38057" name="矩形 9236"/>
                <p:cNvSpPr>
                  <a:spLocks noTextEdit="1"/>
                </p:cNvSpPr>
                <p:nvPr/>
              </p:nvSpPr>
              <p:spPr>
                <a:xfrm>
                  <a:off x="3311" y="2244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>
                    <a:solidFill>
                      <a:srgbClr val="1D528D"/>
                    </a:solidFill>
                    <a:latin typeface="Arial" panose="020B0604020202020204"/>
                    <a:ea typeface="+mn-ea"/>
                  </a:endParaRPr>
                </a:p>
              </p:txBody>
            </p:sp>
            <p:sp>
              <p:nvSpPr>
                <p:cNvPr id="38058" name="矩形 9319"/>
                <p:cNvSpPr/>
                <p:nvPr/>
              </p:nvSpPr>
              <p:spPr>
                <a:xfrm>
                  <a:off x="3268" y="2244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3" name="组合 9322"/>
              <p:cNvGrpSpPr/>
              <p:nvPr/>
            </p:nvGrpSpPr>
            <p:grpSpPr>
              <a:xfrm>
                <a:off x="0" y="2499"/>
                <a:ext cx="734" cy="746"/>
                <a:chOff x="0" y="2499"/>
                <a:chExt cx="734" cy="746"/>
              </a:xfrm>
            </p:grpSpPr>
            <p:sp>
              <p:nvSpPr>
                <p:cNvPr id="38055" name="矩形 9237"/>
                <p:cNvSpPr/>
                <p:nvPr/>
              </p:nvSpPr>
              <p:spPr>
                <a:xfrm>
                  <a:off x="43" y="2499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Ctrl+k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56" name="矩形 9321"/>
                <p:cNvSpPr/>
                <p:nvPr/>
              </p:nvSpPr>
              <p:spPr>
                <a:xfrm>
                  <a:off x="0" y="2666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4" name="组合 9324"/>
              <p:cNvGrpSpPr/>
              <p:nvPr/>
            </p:nvGrpSpPr>
            <p:grpSpPr>
              <a:xfrm>
                <a:off x="734" y="2499"/>
                <a:ext cx="2534" cy="746"/>
                <a:chOff x="734" y="2499"/>
                <a:chExt cx="2534" cy="746"/>
              </a:xfrm>
            </p:grpSpPr>
            <p:sp>
              <p:nvSpPr>
                <p:cNvPr id="38053" name="矩形 9238"/>
                <p:cNvSpPr/>
                <p:nvPr/>
              </p:nvSpPr>
              <p:spPr>
                <a:xfrm>
                  <a:off x="777" y="2499"/>
                  <a:ext cx="553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超级链接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54" name="矩形 9323"/>
                <p:cNvSpPr/>
                <p:nvPr/>
              </p:nvSpPr>
              <p:spPr>
                <a:xfrm>
                  <a:off x="734" y="2666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5" name="组合 9326"/>
              <p:cNvGrpSpPr/>
              <p:nvPr/>
            </p:nvGrpSpPr>
            <p:grpSpPr>
              <a:xfrm>
                <a:off x="3268" y="2499"/>
                <a:ext cx="1310" cy="746"/>
                <a:chOff x="3268" y="2499"/>
                <a:chExt cx="1310" cy="746"/>
              </a:xfrm>
            </p:grpSpPr>
            <p:sp>
              <p:nvSpPr>
                <p:cNvPr id="38051" name="矩形 9239"/>
                <p:cNvSpPr/>
                <p:nvPr/>
              </p:nvSpPr>
              <p:spPr>
                <a:xfrm>
                  <a:off x="3311" y="2499"/>
                  <a:ext cx="55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Hyperlink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52" name="矩形 9325"/>
                <p:cNvSpPr/>
                <p:nvPr/>
              </p:nvSpPr>
              <p:spPr>
                <a:xfrm>
                  <a:off x="3268" y="2666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6" name="组合 9328"/>
              <p:cNvGrpSpPr/>
              <p:nvPr/>
            </p:nvGrpSpPr>
            <p:grpSpPr>
              <a:xfrm>
                <a:off x="0" y="2996"/>
                <a:ext cx="734" cy="746"/>
                <a:chOff x="0" y="2996"/>
                <a:chExt cx="734" cy="746"/>
              </a:xfrm>
            </p:grpSpPr>
            <p:sp>
              <p:nvSpPr>
                <p:cNvPr id="38049" name="矩形 9240"/>
                <p:cNvSpPr/>
                <p:nvPr/>
              </p:nvSpPr>
              <p:spPr>
                <a:xfrm>
                  <a:off x="43" y="2996"/>
                  <a:ext cx="43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Ctrl+m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50" name="矩形 9327"/>
                <p:cNvSpPr/>
                <p:nvPr/>
              </p:nvSpPr>
              <p:spPr>
                <a:xfrm>
                  <a:off x="0" y="3088"/>
                  <a:ext cx="7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7" name="组合 9330"/>
              <p:cNvGrpSpPr/>
              <p:nvPr/>
            </p:nvGrpSpPr>
            <p:grpSpPr>
              <a:xfrm>
                <a:off x="734" y="2996"/>
                <a:ext cx="2534" cy="746"/>
                <a:chOff x="734" y="2996"/>
                <a:chExt cx="2534" cy="746"/>
              </a:xfrm>
            </p:grpSpPr>
            <p:sp>
              <p:nvSpPr>
                <p:cNvPr id="38047" name="矩形 9241"/>
                <p:cNvSpPr/>
                <p:nvPr/>
              </p:nvSpPr>
              <p:spPr>
                <a:xfrm>
                  <a:off x="777" y="2996"/>
                  <a:ext cx="656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打开剪贴板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48" name="矩形 9329"/>
                <p:cNvSpPr/>
                <p:nvPr/>
              </p:nvSpPr>
              <p:spPr>
                <a:xfrm>
                  <a:off x="734" y="3088"/>
                  <a:ext cx="25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8" name="组合 9332"/>
              <p:cNvGrpSpPr/>
              <p:nvPr/>
            </p:nvGrpSpPr>
            <p:grpSpPr>
              <a:xfrm>
                <a:off x="3268" y="2996"/>
                <a:ext cx="1310" cy="746"/>
                <a:chOff x="3268" y="2996"/>
                <a:chExt cx="1310" cy="746"/>
              </a:xfrm>
            </p:grpSpPr>
            <p:sp>
              <p:nvSpPr>
                <p:cNvPr id="38045" name="矩形 9242"/>
                <p:cNvSpPr/>
                <p:nvPr/>
              </p:nvSpPr>
              <p:spPr>
                <a:xfrm>
                  <a:off x="3311" y="2996"/>
                  <a:ext cx="64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COPYCLIP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46" name="矩形 9331"/>
                <p:cNvSpPr/>
                <p:nvPr/>
              </p:nvSpPr>
              <p:spPr>
                <a:xfrm>
                  <a:off x="3268" y="3088"/>
                  <a:ext cx="131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19" name="组合 9334"/>
              <p:cNvGrpSpPr/>
              <p:nvPr/>
            </p:nvGrpSpPr>
            <p:grpSpPr>
              <a:xfrm>
                <a:off x="0" y="3475"/>
                <a:ext cx="734" cy="746"/>
                <a:chOff x="0" y="3475"/>
                <a:chExt cx="734" cy="746"/>
              </a:xfrm>
            </p:grpSpPr>
            <p:sp>
              <p:nvSpPr>
                <p:cNvPr id="38043" name="矩形 9243"/>
                <p:cNvSpPr/>
                <p:nvPr/>
              </p:nvSpPr>
              <p:spPr>
                <a:xfrm>
                  <a:off x="43" y="3475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Ctrl+n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44" name="矩形 9333"/>
                <p:cNvSpPr/>
                <p:nvPr/>
              </p:nvSpPr>
              <p:spPr>
                <a:xfrm>
                  <a:off x="0" y="3644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0" name="组合 9336"/>
              <p:cNvGrpSpPr/>
              <p:nvPr/>
            </p:nvGrpSpPr>
            <p:grpSpPr>
              <a:xfrm>
                <a:off x="734" y="3475"/>
                <a:ext cx="2534" cy="746"/>
                <a:chOff x="734" y="3475"/>
                <a:chExt cx="2534" cy="746"/>
              </a:xfrm>
            </p:grpSpPr>
            <p:sp>
              <p:nvSpPr>
                <p:cNvPr id="38041" name="矩形 9244"/>
                <p:cNvSpPr/>
                <p:nvPr/>
              </p:nvSpPr>
              <p:spPr>
                <a:xfrm>
                  <a:off x="777" y="3475"/>
                  <a:ext cx="759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新建图形文件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42" name="矩形 9335"/>
                <p:cNvSpPr/>
                <p:nvPr/>
              </p:nvSpPr>
              <p:spPr>
                <a:xfrm>
                  <a:off x="734" y="3644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1" name="组合 9338"/>
              <p:cNvGrpSpPr/>
              <p:nvPr/>
            </p:nvGrpSpPr>
            <p:grpSpPr>
              <a:xfrm>
                <a:off x="3268" y="3475"/>
                <a:ext cx="1310" cy="746"/>
                <a:chOff x="3268" y="3475"/>
                <a:chExt cx="1310" cy="746"/>
              </a:xfrm>
            </p:grpSpPr>
            <p:sp>
              <p:nvSpPr>
                <p:cNvPr id="38039" name="矩形 9245"/>
                <p:cNvSpPr/>
                <p:nvPr/>
              </p:nvSpPr>
              <p:spPr>
                <a:xfrm>
                  <a:off x="3311" y="3475"/>
                  <a:ext cx="336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New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40" name="矩形 9337"/>
                <p:cNvSpPr/>
                <p:nvPr/>
              </p:nvSpPr>
              <p:spPr>
                <a:xfrm>
                  <a:off x="3268" y="3644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2" name="组合 9340"/>
              <p:cNvGrpSpPr/>
              <p:nvPr/>
            </p:nvGrpSpPr>
            <p:grpSpPr>
              <a:xfrm>
                <a:off x="0" y="3902"/>
                <a:ext cx="734" cy="746"/>
                <a:chOff x="0" y="3902"/>
                <a:chExt cx="734" cy="746"/>
              </a:xfrm>
            </p:grpSpPr>
            <p:sp>
              <p:nvSpPr>
                <p:cNvPr id="38037" name="矩形 9246"/>
                <p:cNvSpPr/>
                <p:nvPr/>
              </p:nvSpPr>
              <p:spPr>
                <a:xfrm>
                  <a:off x="43" y="3902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Ctrl+o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38" name="矩形 9339"/>
                <p:cNvSpPr/>
                <p:nvPr/>
              </p:nvSpPr>
              <p:spPr>
                <a:xfrm>
                  <a:off x="0" y="4066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3" name="组合 9342"/>
              <p:cNvGrpSpPr/>
              <p:nvPr/>
            </p:nvGrpSpPr>
            <p:grpSpPr>
              <a:xfrm>
                <a:off x="734" y="3902"/>
                <a:ext cx="2534" cy="746"/>
                <a:chOff x="734" y="3902"/>
                <a:chExt cx="2534" cy="746"/>
              </a:xfrm>
            </p:grpSpPr>
            <p:sp>
              <p:nvSpPr>
                <p:cNvPr id="38035" name="矩形 9247"/>
                <p:cNvSpPr/>
                <p:nvPr/>
              </p:nvSpPr>
              <p:spPr>
                <a:xfrm>
                  <a:off x="777" y="3902"/>
                  <a:ext cx="965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打开已有图形文件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36" name="矩形 9341"/>
                <p:cNvSpPr/>
                <p:nvPr/>
              </p:nvSpPr>
              <p:spPr>
                <a:xfrm>
                  <a:off x="734" y="4066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4" name="组合 9344"/>
              <p:cNvGrpSpPr/>
              <p:nvPr/>
            </p:nvGrpSpPr>
            <p:grpSpPr>
              <a:xfrm>
                <a:off x="3268" y="3902"/>
                <a:ext cx="1310" cy="746"/>
                <a:chOff x="3268" y="3902"/>
                <a:chExt cx="1310" cy="746"/>
              </a:xfrm>
            </p:grpSpPr>
            <p:sp>
              <p:nvSpPr>
                <p:cNvPr id="38033" name="矩形 9248"/>
                <p:cNvSpPr/>
                <p:nvPr/>
              </p:nvSpPr>
              <p:spPr>
                <a:xfrm>
                  <a:off x="3311" y="3902"/>
                  <a:ext cx="364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Open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34" name="矩形 9343"/>
                <p:cNvSpPr/>
                <p:nvPr/>
              </p:nvSpPr>
              <p:spPr>
                <a:xfrm>
                  <a:off x="3268" y="4066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5" name="组合 9346"/>
              <p:cNvGrpSpPr/>
              <p:nvPr/>
            </p:nvGrpSpPr>
            <p:grpSpPr>
              <a:xfrm>
                <a:off x="0" y="4329"/>
                <a:ext cx="734" cy="746"/>
                <a:chOff x="0" y="4329"/>
                <a:chExt cx="734" cy="746"/>
              </a:xfrm>
            </p:grpSpPr>
            <p:sp>
              <p:nvSpPr>
                <p:cNvPr id="38031" name="矩形 9249"/>
                <p:cNvSpPr/>
                <p:nvPr/>
              </p:nvSpPr>
              <p:spPr>
                <a:xfrm>
                  <a:off x="43" y="4329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Ctrl+p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32" name="矩形 9345"/>
                <p:cNvSpPr/>
                <p:nvPr/>
              </p:nvSpPr>
              <p:spPr>
                <a:xfrm>
                  <a:off x="0" y="4488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6" name="组合 9348"/>
              <p:cNvGrpSpPr/>
              <p:nvPr/>
            </p:nvGrpSpPr>
            <p:grpSpPr>
              <a:xfrm>
                <a:off x="734" y="4329"/>
                <a:ext cx="2534" cy="746"/>
                <a:chOff x="734" y="4329"/>
                <a:chExt cx="2534" cy="746"/>
              </a:xfrm>
            </p:grpSpPr>
            <p:sp>
              <p:nvSpPr>
                <p:cNvPr id="38029" name="矩形 9250"/>
                <p:cNvSpPr/>
                <p:nvPr/>
              </p:nvSpPr>
              <p:spPr>
                <a:xfrm>
                  <a:off x="777" y="4329"/>
                  <a:ext cx="86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打开打印对话框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30" name="矩形 9347"/>
                <p:cNvSpPr/>
                <p:nvPr/>
              </p:nvSpPr>
              <p:spPr>
                <a:xfrm>
                  <a:off x="734" y="4488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7" name="组合 9350"/>
              <p:cNvGrpSpPr/>
              <p:nvPr/>
            </p:nvGrpSpPr>
            <p:grpSpPr>
              <a:xfrm>
                <a:off x="3268" y="4329"/>
                <a:ext cx="1310" cy="746"/>
                <a:chOff x="3268" y="4329"/>
                <a:chExt cx="1310" cy="746"/>
              </a:xfrm>
            </p:grpSpPr>
            <p:sp>
              <p:nvSpPr>
                <p:cNvPr id="38027" name="矩形 9251"/>
                <p:cNvSpPr/>
                <p:nvPr/>
              </p:nvSpPr>
              <p:spPr>
                <a:xfrm>
                  <a:off x="3311" y="4329"/>
                  <a:ext cx="307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Plot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28" name="矩形 9349"/>
                <p:cNvSpPr/>
                <p:nvPr/>
              </p:nvSpPr>
              <p:spPr>
                <a:xfrm>
                  <a:off x="3268" y="4488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8" name="组合 9352"/>
              <p:cNvGrpSpPr/>
              <p:nvPr/>
            </p:nvGrpSpPr>
            <p:grpSpPr>
              <a:xfrm>
                <a:off x="0" y="4749"/>
                <a:ext cx="734" cy="746"/>
                <a:chOff x="0" y="4749"/>
                <a:chExt cx="734" cy="746"/>
              </a:xfrm>
            </p:grpSpPr>
            <p:sp>
              <p:nvSpPr>
                <p:cNvPr id="38025" name="矩形 9252"/>
                <p:cNvSpPr/>
                <p:nvPr/>
              </p:nvSpPr>
              <p:spPr>
                <a:xfrm>
                  <a:off x="43" y="4749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Ctrl+q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26" name="矩形 9351"/>
                <p:cNvSpPr/>
                <p:nvPr/>
              </p:nvSpPr>
              <p:spPr>
                <a:xfrm>
                  <a:off x="0" y="4910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29" name="组合 9354"/>
              <p:cNvGrpSpPr/>
              <p:nvPr/>
            </p:nvGrpSpPr>
            <p:grpSpPr>
              <a:xfrm>
                <a:off x="734" y="4749"/>
                <a:ext cx="2534" cy="746"/>
                <a:chOff x="734" y="4749"/>
                <a:chExt cx="2534" cy="746"/>
              </a:xfrm>
            </p:grpSpPr>
            <p:sp>
              <p:nvSpPr>
                <p:cNvPr id="38023" name="矩形 9253"/>
                <p:cNvSpPr/>
                <p:nvPr/>
              </p:nvSpPr>
              <p:spPr>
                <a:xfrm>
                  <a:off x="777" y="4749"/>
                  <a:ext cx="566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退出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CAD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24" name="矩形 9353"/>
                <p:cNvSpPr/>
                <p:nvPr/>
              </p:nvSpPr>
              <p:spPr>
                <a:xfrm>
                  <a:off x="734" y="4910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0" name="组合 9356"/>
              <p:cNvGrpSpPr/>
              <p:nvPr/>
            </p:nvGrpSpPr>
            <p:grpSpPr>
              <a:xfrm>
                <a:off x="3268" y="4749"/>
                <a:ext cx="1310" cy="746"/>
                <a:chOff x="3268" y="4749"/>
                <a:chExt cx="1310" cy="746"/>
              </a:xfrm>
            </p:grpSpPr>
            <p:sp>
              <p:nvSpPr>
                <p:cNvPr id="38021" name="矩形 9254"/>
                <p:cNvSpPr/>
                <p:nvPr/>
              </p:nvSpPr>
              <p:spPr>
                <a:xfrm>
                  <a:off x="3311" y="4749"/>
                  <a:ext cx="324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Quit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22" name="矩形 9355"/>
                <p:cNvSpPr/>
                <p:nvPr/>
              </p:nvSpPr>
              <p:spPr>
                <a:xfrm>
                  <a:off x="3268" y="4910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1" name="组合 9358"/>
              <p:cNvGrpSpPr/>
              <p:nvPr/>
            </p:nvGrpSpPr>
            <p:grpSpPr>
              <a:xfrm>
                <a:off x="0" y="5236"/>
                <a:ext cx="734" cy="746"/>
                <a:chOff x="0" y="5236"/>
                <a:chExt cx="734" cy="746"/>
              </a:xfrm>
            </p:grpSpPr>
            <p:sp>
              <p:nvSpPr>
                <p:cNvPr id="38019" name="矩形 9255"/>
                <p:cNvSpPr/>
                <p:nvPr/>
              </p:nvSpPr>
              <p:spPr>
                <a:xfrm>
                  <a:off x="43" y="5236"/>
                  <a:ext cx="399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Ctrl+s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20" name="矩形 9357"/>
                <p:cNvSpPr/>
                <p:nvPr/>
              </p:nvSpPr>
              <p:spPr>
                <a:xfrm>
                  <a:off x="0" y="5332"/>
                  <a:ext cx="7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2" name="组合 9360"/>
              <p:cNvGrpSpPr/>
              <p:nvPr/>
            </p:nvGrpSpPr>
            <p:grpSpPr>
              <a:xfrm>
                <a:off x="734" y="5236"/>
                <a:ext cx="2534" cy="746"/>
                <a:chOff x="734" y="5236"/>
                <a:chExt cx="2534" cy="746"/>
              </a:xfrm>
            </p:grpSpPr>
            <p:sp>
              <p:nvSpPr>
                <p:cNvPr id="38017" name="矩形 9256"/>
                <p:cNvSpPr/>
                <p:nvPr/>
              </p:nvSpPr>
              <p:spPr>
                <a:xfrm>
                  <a:off x="777" y="5236"/>
                  <a:ext cx="759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保存图形文件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18" name="矩形 9359"/>
                <p:cNvSpPr/>
                <p:nvPr/>
              </p:nvSpPr>
              <p:spPr>
                <a:xfrm>
                  <a:off x="734" y="5332"/>
                  <a:ext cx="25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3" name="组合 9362"/>
              <p:cNvGrpSpPr/>
              <p:nvPr/>
            </p:nvGrpSpPr>
            <p:grpSpPr>
              <a:xfrm>
                <a:off x="3268" y="5236"/>
                <a:ext cx="1310" cy="746"/>
                <a:chOff x="3268" y="5236"/>
                <a:chExt cx="1310" cy="746"/>
              </a:xfrm>
            </p:grpSpPr>
            <p:sp>
              <p:nvSpPr>
                <p:cNvPr id="38015" name="矩形 9257"/>
                <p:cNvSpPr/>
                <p:nvPr/>
              </p:nvSpPr>
              <p:spPr>
                <a:xfrm>
                  <a:off x="3311" y="5236"/>
                  <a:ext cx="1146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Qsave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、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Save As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、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Save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16" name="矩形 9361"/>
                <p:cNvSpPr/>
                <p:nvPr/>
              </p:nvSpPr>
              <p:spPr>
                <a:xfrm>
                  <a:off x="3268" y="5332"/>
                  <a:ext cx="131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4" name="组合 9364"/>
              <p:cNvGrpSpPr/>
              <p:nvPr/>
            </p:nvGrpSpPr>
            <p:grpSpPr>
              <a:xfrm>
                <a:off x="0" y="5725"/>
                <a:ext cx="734" cy="746"/>
                <a:chOff x="0" y="5725"/>
                <a:chExt cx="734" cy="746"/>
              </a:xfrm>
            </p:grpSpPr>
            <p:sp>
              <p:nvSpPr>
                <p:cNvPr id="38013" name="矩形 9258"/>
                <p:cNvSpPr/>
                <p:nvPr/>
              </p:nvSpPr>
              <p:spPr>
                <a:xfrm>
                  <a:off x="43" y="5725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Ctrl+u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14" name="矩形 9363"/>
                <p:cNvSpPr/>
                <p:nvPr/>
              </p:nvSpPr>
              <p:spPr>
                <a:xfrm>
                  <a:off x="0" y="5888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5" name="组合 9366"/>
              <p:cNvGrpSpPr/>
              <p:nvPr/>
            </p:nvGrpSpPr>
            <p:grpSpPr>
              <a:xfrm>
                <a:off x="734" y="5725"/>
                <a:ext cx="2534" cy="746"/>
                <a:chOff x="734" y="5725"/>
                <a:chExt cx="2534" cy="746"/>
              </a:xfrm>
            </p:grpSpPr>
            <p:sp>
              <p:nvSpPr>
                <p:cNvPr id="38011" name="矩形 9259"/>
                <p:cNvSpPr/>
                <p:nvPr/>
              </p:nvSpPr>
              <p:spPr>
                <a:xfrm>
                  <a:off x="777" y="5725"/>
                  <a:ext cx="86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开、关极轴追踪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12" name="矩形 9365"/>
                <p:cNvSpPr/>
                <p:nvPr/>
              </p:nvSpPr>
              <p:spPr>
                <a:xfrm>
                  <a:off x="734" y="5888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6" name="组合 9368"/>
              <p:cNvGrpSpPr/>
              <p:nvPr/>
            </p:nvGrpSpPr>
            <p:grpSpPr>
              <a:xfrm>
                <a:off x="3268" y="5725"/>
                <a:ext cx="1310" cy="746"/>
                <a:chOff x="3268" y="5725"/>
                <a:chExt cx="1310" cy="746"/>
              </a:xfrm>
            </p:grpSpPr>
            <p:sp>
              <p:nvSpPr>
                <p:cNvPr id="38009" name="矩形 9260"/>
                <p:cNvSpPr/>
                <p:nvPr/>
              </p:nvSpPr>
              <p:spPr>
                <a:xfrm>
                  <a:off x="3311" y="5725"/>
                  <a:ext cx="30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F10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10" name="矩形 9367"/>
                <p:cNvSpPr/>
                <p:nvPr/>
              </p:nvSpPr>
              <p:spPr>
                <a:xfrm>
                  <a:off x="3268" y="5888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7" name="组合 9370"/>
              <p:cNvGrpSpPr/>
              <p:nvPr/>
            </p:nvGrpSpPr>
            <p:grpSpPr>
              <a:xfrm>
                <a:off x="0" y="6145"/>
                <a:ext cx="734" cy="746"/>
                <a:chOff x="0" y="6145"/>
                <a:chExt cx="734" cy="746"/>
              </a:xfrm>
            </p:grpSpPr>
            <p:sp>
              <p:nvSpPr>
                <p:cNvPr id="38007" name="矩形 9261"/>
                <p:cNvSpPr/>
                <p:nvPr/>
              </p:nvSpPr>
              <p:spPr>
                <a:xfrm>
                  <a:off x="43" y="6145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Ctrl+v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08" name="矩形 9369"/>
                <p:cNvSpPr/>
                <p:nvPr/>
              </p:nvSpPr>
              <p:spPr>
                <a:xfrm>
                  <a:off x="0" y="6310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8" name="组合 9372"/>
              <p:cNvGrpSpPr/>
              <p:nvPr/>
            </p:nvGrpSpPr>
            <p:grpSpPr>
              <a:xfrm>
                <a:off x="734" y="6145"/>
                <a:ext cx="2534" cy="746"/>
                <a:chOff x="734" y="6145"/>
                <a:chExt cx="2534" cy="746"/>
              </a:xfrm>
            </p:grpSpPr>
            <p:sp>
              <p:nvSpPr>
                <p:cNvPr id="38005" name="矩形 9262"/>
                <p:cNvSpPr/>
                <p:nvPr/>
              </p:nvSpPr>
              <p:spPr>
                <a:xfrm>
                  <a:off x="777" y="6145"/>
                  <a:ext cx="1687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将剪贴板中的内容粘贴至当前图形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06" name="矩形 9371"/>
                <p:cNvSpPr/>
                <p:nvPr/>
              </p:nvSpPr>
              <p:spPr>
                <a:xfrm>
                  <a:off x="734" y="6310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39" name="组合 9374"/>
              <p:cNvGrpSpPr/>
              <p:nvPr/>
            </p:nvGrpSpPr>
            <p:grpSpPr>
              <a:xfrm>
                <a:off x="3268" y="6145"/>
                <a:ext cx="1310" cy="746"/>
                <a:chOff x="3268" y="6145"/>
                <a:chExt cx="1310" cy="746"/>
              </a:xfrm>
            </p:grpSpPr>
            <p:sp>
              <p:nvSpPr>
                <p:cNvPr id="38003" name="矩形 9263"/>
                <p:cNvSpPr/>
                <p:nvPr/>
              </p:nvSpPr>
              <p:spPr>
                <a:xfrm>
                  <a:off x="3311" y="6145"/>
                  <a:ext cx="51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Pasteclip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04" name="矩形 9373"/>
                <p:cNvSpPr/>
                <p:nvPr/>
              </p:nvSpPr>
              <p:spPr>
                <a:xfrm>
                  <a:off x="3268" y="6310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0" name="组合 9376"/>
              <p:cNvGrpSpPr/>
              <p:nvPr/>
            </p:nvGrpSpPr>
            <p:grpSpPr>
              <a:xfrm>
                <a:off x="0" y="6639"/>
                <a:ext cx="734" cy="746"/>
                <a:chOff x="0" y="6639"/>
                <a:chExt cx="734" cy="746"/>
              </a:xfrm>
            </p:grpSpPr>
            <p:sp>
              <p:nvSpPr>
                <p:cNvPr id="38001" name="矩形 9264"/>
                <p:cNvSpPr/>
                <p:nvPr/>
              </p:nvSpPr>
              <p:spPr>
                <a:xfrm>
                  <a:off x="43" y="6639"/>
                  <a:ext cx="433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Ctrl+w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02" name="矩形 9375"/>
                <p:cNvSpPr/>
                <p:nvPr/>
              </p:nvSpPr>
              <p:spPr>
                <a:xfrm>
                  <a:off x="0" y="6732"/>
                  <a:ext cx="7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1" name="组合 9378"/>
              <p:cNvGrpSpPr/>
              <p:nvPr/>
            </p:nvGrpSpPr>
            <p:grpSpPr>
              <a:xfrm>
                <a:off x="734" y="6639"/>
                <a:ext cx="2534" cy="746"/>
                <a:chOff x="734" y="6639"/>
                <a:chExt cx="2534" cy="746"/>
              </a:xfrm>
            </p:grpSpPr>
            <p:sp>
              <p:nvSpPr>
                <p:cNvPr id="37999" name="矩形 9265"/>
                <p:cNvSpPr/>
                <p:nvPr/>
              </p:nvSpPr>
              <p:spPr>
                <a:xfrm>
                  <a:off x="777" y="6639"/>
                  <a:ext cx="88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开、关对象追踪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 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8000" name="矩形 9377"/>
                <p:cNvSpPr/>
                <p:nvPr/>
              </p:nvSpPr>
              <p:spPr>
                <a:xfrm>
                  <a:off x="734" y="6732"/>
                  <a:ext cx="25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2" name="组合 9380"/>
              <p:cNvGrpSpPr/>
              <p:nvPr/>
            </p:nvGrpSpPr>
            <p:grpSpPr>
              <a:xfrm>
                <a:off x="3268" y="6639"/>
                <a:ext cx="1310" cy="746"/>
                <a:chOff x="3268" y="6639"/>
                <a:chExt cx="1310" cy="746"/>
              </a:xfrm>
            </p:grpSpPr>
            <p:sp>
              <p:nvSpPr>
                <p:cNvPr id="37997" name="矩形 9266"/>
                <p:cNvSpPr/>
                <p:nvPr/>
              </p:nvSpPr>
              <p:spPr>
                <a:xfrm>
                  <a:off x="3311" y="6639"/>
                  <a:ext cx="30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F11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98" name="矩形 9379"/>
                <p:cNvSpPr/>
                <p:nvPr/>
              </p:nvSpPr>
              <p:spPr>
                <a:xfrm>
                  <a:off x="3268" y="6732"/>
                  <a:ext cx="131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3" name="组合 9382"/>
              <p:cNvGrpSpPr/>
              <p:nvPr/>
            </p:nvGrpSpPr>
            <p:grpSpPr>
              <a:xfrm>
                <a:off x="0" y="7118"/>
                <a:ext cx="734" cy="746"/>
                <a:chOff x="0" y="7118"/>
                <a:chExt cx="734" cy="746"/>
              </a:xfrm>
            </p:grpSpPr>
            <p:sp>
              <p:nvSpPr>
                <p:cNvPr id="37995" name="矩形 9267"/>
                <p:cNvSpPr/>
                <p:nvPr/>
              </p:nvSpPr>
              <p:spPr>
                <a:xfrm>
                  <a:off x="43" y="7118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Ctrl+x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96" name="矩形 9381"/>
                <p:cNvSpPr/>
                <p:nvPr/>
              </p:nvSpPr>
              <p:spPr>
                <a:xfrm>
                  <a:off x="0" y="7288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4" name="组合 9384"/>
              <p:cNvGrpSpPr/>
              <p:nvPr/>
            </p:nvGrpSpPr>
            <p:grpSpPr>
              <a:xfrm>
                <a:off x="734" y="7118"/>
                <a:ext cx="2534" cy="746"/>
                <a:chOff x="734" y="7118"/>
                <a:chExt cx="2534" cy="746"/>
              </a:xfrm>
            </p:grpSpPr>
            <p:sp>
              <p:nvSpPr>
                <p:cNvPr id="37993" name="矩形 9268"/>
                <p:cNvSpPr/>
                <p:nvPr/>
              </p:nvSpPr>
              <p:spPr>
                <a:xfrm>
                  <a:off x="777" y="7118"/>
                  <a:ext cx="106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剪切图形至剪贴板中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94" name="矩形 9383"/>
                <p:cNvSpPr/>
                <p:nvPr/>
              </p:nvSpPr>
              <p:spPr>
                <a:xfrm>
                  <a:off x="734" y="7288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5" name="组合 9386"/>
              <p:cNvGrpSpPr/>
              <p:nvPr/>
            </p:nvGrpSpPr>
            <p:grpSpPr>
              <a:xfrm>
                <a:off x="3268" y="7118"/>
                <a:ext cx="1310" cy="746"/>
                <a:chOff x="3268" y="7118"/>
                <a:chExt cx="1310" cy="746"/>
              </a:xfrm>
            </p:grpSpPr>
            <p:sp>
              <p:nvSpPr>
                <p:cNvPr id="37991" name="矩形 9269"/>
                <p:cNvSpPr/>
                <p:nvPr/>
              </p:nvSpPr>
              <p:spPr>
                <a:xfrm>
                  <a:off x="3311" y="7118"/>
                  <a:ext cx="443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Cutelip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92" name="矩形 9385"/>
                <p:cNvSpPr/>
                <p:nvPr/>
              </p:nvSpPr>
              <p:spPr>
                <a:xfrm>
                  <a:off x="3268" y="7288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6" name="组合 9388"/>
              <p:cNvGrpSpPr/>
              <p:nvPr/>
            </p:nvGrpSpPr>
            <p:grpSpPr>
              <a:xfrm>
                <a:off x="0" y="7545"/>
                <a:ext cx="734" cy="746"/>
                <a:chOff x="0" y="7545"/>
                <a:chExt cx="734" cy="746"/>
              </a:xfrm>
            </p:grpSpPr>
            <p:sp>
              <p:nvSpPr>
                <p:cNvPr id="37989" name="矩形 9270"/>
                <p:cNvSpPr/>
                <p:nvPr/>
              </p:nvSpPr>
              <p:spPr>
                <a:xfrm>
                  <a:off x="43" y="7545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Ctrl+y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90" name="矩形 9387"/>
                <p:cNvSpPr/>
                <p:nvPr/>
              </p:nvSpPr>
              <p:spPr>
                <a:xfrm>
                  <a:off x="0" y="7710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7" name="组合 9390"/>
              <p:cNvGrpSpPr/>
              <p:nvPr/>
            </p:nvGrpSpPr>
            <p:grpSpPr>
              <a:xfrm>
                <a:off x="734" y="7545"/>
                <a:ext cx="2534" cy="746"/>
                <a:chOff x="734" y="7545"/>
                <a:chExt cx="2534" cy="746"/>
              </a:xfrm>
            </p:grpSpPr>
            <p:sp>
              <p:nvSpPr>
                <p:cNvPr id="37987" name="矩形 9271"/>
                <p:cNvSpPr/>
                <p:nvPr/>
              </p:nvSpPr>
              <p:spPr>
                <a:xfrm>
                  <a:off x="777" y="7545"/>
                  <a:ext cx="1274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重新执行刚被取消的操作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88" name="矩形 9389"/>
                <p:cNvSpPr/>
                <p:nvPr/>
              </p:nvSpPr>
              <p:spPr>
                <a:xfrm>
                  <a:off x="734" y="7710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8" name="组合 9392"/>
              <p:cNvGrpSpPr/>
              <p:nvPr/>
            </p:nvGrpSpPr>
            <p:grpSpPr>
              <a:xfrm>
                <a:off x="3268" y="7545"/>
                <a:ext cx="1310" cy="746"/>
                <a:chOff x="3268" y="7545"/>
                <a:chExt cx="1310" cy="746"/>
              </a:xfrm>
            </p:grpSpPr>
            <p:sp>
              <p:nvSpPr>
                <p:cNvPr id="37985" name="矩形 9272"/>
                <p:cNvSpPr/>
                <p:nvPr/>
              </p:nvSpPr>
              <p:spPr>
                <a:xfrm>
                  <a:off x="3311" y="7545"/>
                  <a:ext cx="35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Redo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86" name="矩形 9391"/>
                <p:cNvSpPr/>
                <p:nvPr/>
              </p:nvSpPr>
              <p:spPr>
                <a:xfrm>
                  <a:off x="3268" y="7710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49" name="组合 9394"/>
              <p:cNvGrpSpPr/>
              <p:nvPr/>
            </p:nvGrpSpPr>
            <p:grpSpPr>
              <a:xfrm>
                <a:off x="0" y="8038"/>
                <a:ext cx="734" cy="746"/>
                <a:chOff x="0" y="8038"/>
                <a:chExt cx="734" cy="746"/>
              </a:xfrm>
            </p:grpSpPr>
            <p:sp>
              <p:nvSpPr>
                <p:cNvPr id="37983" name="矩形 9273"/>
                <p:cNvSpPr/>
                <p:nvPr/>
              </p:nvSpPr>
              <p:spPr>
                <a:xfrm>
                  <a:off x="43" y="8038"/>
                  <a:ext cx="404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Ctrl+z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84" name="矩形 9393"/>
                <p:cNvSpPr/>
                <p:nvPr/>
              </p:nvSpPr>
              <p:spPr>
                <a:xfrm>
                  <a:off x="0" y="8132"/>
                  <a:ext cx="7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0" name="组合 9396"/>
              <p:cNvGrpSpPr/>
              <p:nvPr/>
            </p:nvGrpSpPr>
            <p:grpSpPr>
              <a:xfrm>
                <a:off x="734" y="8038"/>
                <a:ext cx="2534" cy="746"/>
                <a:chOff x="734" y="8038"/>
                <a:chExt cx="2534" cy="746"/>
              </a:xfrm>
            </p:grpSpPr>
            <p:sp>
              <p:nvSpPr>
                <p:cNvPr id="37981" name="矩形 9274"/>
                <p:cNvSpPr/>
                <p:nvPr/>
              </p:nvSpPr>
              <p:spPr>
                <a:xfrm>
                  <a:off x="777" y="8038"/>
                  <a:ext cx="220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连续撤消刚执行过的命令，直至最后一次保存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82" name="矩形 9395"/>
                <p:cNvSpPr/>
                <p:nvPr/>
              </p:nvSpPr>
              <p:spPr>
                <a:xfrm>
                  <a:off x="734" y="8132"/>
                  <a:ext cx="2534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1" name="组合 9398"/>
              <p:cNvGrpSpPr/>
              <p:nvPr/>
            </p:nvGrpSpPr>
            <p:grpSpPr>
              <a:xfrm>
                <a:off x="3268" y="8038"/>
                <a:ext cx="1310" cy="746"/>
                <a:chOff x="3268" y="8038"/>
                <a:chExt cx="1310" cy="746"/>
              </a:xfrm>
            </p:grpSpPr>
            <p:sp>
              <p:nvSpPr>
                <p:cNvPr id="37979" name="矩形 9275"/>
                <p:cNvSpPr/>
                <p:nvPr/>
              </p:nvSpPr>
              <p:spPr>
                <a:xfrm>
                  <a:off x="3311" y="8038"/>
                  <a:ext cx="65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Undo(Back)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80" name="矩形 9397"/>
                <p:cNvSpPr/>
                <p:nvPr/>
              </p:nvSpPr>
              <p:spPr>
                <a:xfrm>
                  <a:off x="3268" y="8132"/>
                  <a:ext cx="131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2" name="组合 9400"/>
              <p:cNvGrpSpPr/>
              <p:nvPr/>
            </p:nvGrpSpPr>
            <p:grpSpPr>
              <a:xfrm>
                <a:off x="0" y="8525"/>
                <a:ext cx="734" cy="746"/>
                <a:chOff x="0" y="8525"/>
                <a:chExt cx="734" cy="746"/>
              </a:xfrm>
            </p:grpSpPr>
            <p:sp>
              <p:nvSpPr>
                <p:cNvPr id="37977" name="矩形 9276"/>
                <p:cNvSpPr/>
                <p:nvPr/>
              </p:nvSpPr>
              <p:spPr>
                <a:xfrm>
                  <a:off x="43" y="8525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Ctrl+1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78" name="矩形 9399"/>
                <p:cNvSpPr/>
                <p:nvPr/>
              </p:nvSpPr>
              <p:spPr>
                <a:xfrm>
                  <a:off x="0" y="8688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3" name="组合 9402"/>
              <p:cNvGrpSpPr/>
              <p:nvPr/>
            </p:nvGrpSpPr>
            <p:grpSpPr>
              <a:xfrm>
                <a:off x="734" y="8525"/>
                <a:ext cx="2534" cy="746"/>
                <a:chOff x="734" y="8525"/>
                <a:chExt cx="2534" cy="746"/>
              </a:xfrm>
            </p:grpSpPr>
            <p:sp>
              <p:nvSpPr>
                <p:cNvPr id="37975" name="矩形 9277"/>
                <p:cNvSpPr/>
                <p:nvPr/>
              </p:nvSpPr>
              <p:spPr>
                <a:xfrm>
                  <a:off x="777" y="8525"/>
                  <a:ext cx="86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打开特性对话框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76" name="矩形 9401"/>
                <p:cNvSpPr/>
                <p:nvPr/>
              </p:nvSpPr>
              <p:spPr>
                <a:xfrm>
                  <a:off x="734" y="8688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4" name="组合 9404"/>
              <p:cNvGrpSpPr/>
              <p:nvPr/>
            </p:nvGrpSpPr>
            <p:grpSpPr>
              <a:xfrm>
                <a:off x="3268" y="8525"/>
                <a:ext cx="1310" cy="746"/>
                <a:chOff x="3268" y="8525"/>
                <a:chExt cx="1310" cy="746"/>
              </a:xfrm>
            </p:grpSpPr>
            <p:sp>
              <p:nvSpPr>
                <p:cNvPr id="37973" name="矩形 9278"/>
                <p:cNvSpPr/>
                <p:nvPr/>
              </p:nvSpPr>
              <p:spPr>
                <a:xfrm>
                  <a:off x="3311" y="8525"/>
                  <a:ext cx="552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properties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74" name="矩形 9403"/>
                <p:cNvSpPr/>
                <p:nvPr/>
              </p:nvSpPr>
              <p:spPr>
                <a:xfrm>
                  <a:off x="3268" y="8688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5" name="组合 9406"/>
              <p:cNvGrpSpPr/>
              <p:nvPr/>
            </p:nvGrpSpPr>
            <p:grpSpPr>
              <a:xfrm>
                <a:off x="0" y="8941"/>
                <a:ext cx="734" cy="746"/>
                <a:chOff x="0" y="8941"/>
                <a:chExt cx="734" cy="746"/>
              </a:xfrm>
            </p:grpSpPr>
            <p:sp>
              <p:nvSpPr>
                <p:cNvPr id="37971" name="矩形 9279"/>
                <p:cNvSpPr/>
                <p:nvPr/>
              </p:nvSpPr>
              <p:spPr>
                <a:xfrm>
                  <a:off x="43" y="8941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Ctrl+2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72" name="矩形 9405"/>
                <p:cNvSpPr/>
                <p:nvPr/>
              </p:nvSpPr>
              <p:spPr>
                <a:xfrm>
                  <a:off x="0" y="9110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6" name="组合 9408"/>
              <p:cNvGrpSpPr/>
              <p:nvPr/>
            </p:nvGrpSpPr>
            <p:grpSpPr>
              <a:xfrm>
                <a:off x="734" y="8941"/>
                <a:ext cx="2534" cy="746"/>
                <a:chOff x="734" y="8941"/>
                <a:chExt cx="2534" cy="746"/>
              </a:xfrm>
            </p:grpSpPr>
            <p:sp>
              <p:nvSpPr>
                <p:cNvPr id="37969" name="矩形 9280"/>
                <p:cNvSpPr/>
                <p:nvPr/>
              </p:nvSpPr>
              <p:spPr>
                <a:xfrm>
                  <a:off x="777" y="8941"/>
                  <a:ext cx="759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打开设计中心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70" name="矩形 9407"/>
                <p:cNvSpPr/>
                <p:nvPr/>
              </p:nvSpPr>
              <p:spPr>
                <a:xfrm>
                  <a:off x="734" y="9110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7" name="组合 9410"/>
              <p:cNvGrpSpPr/>
              <p:nvPr/>
            </p:nvGrpSpPr>
            <p:grpSpPr>
              <a:xfrm>
                <a:off x="3268" y="8941"/>
                <a:ext cx="1310" cy="746"/>
                <a:chOff x="3268" y="8941"/>
                <a:chExt cx="1310" cy="746"/>
              </a:xfrm>
            </p:grpSpPr>
            <p:sp>
              <p:nvSpPr>
                <p:cNvPr id="37967" name="矩形 9281"/>
                <p:cNvSpPr/>
                <p:nvPr/>
              </p:nvSpPr>
              <p:spPr>
                <a:xfrm>
                  <a:off x="3311" y="8941"/>
                  <a:ext cx="488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adcenter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68" name="矩形 9409"/>
                <p:cNvSpPr/>
                <p:nvPr/>
              </p:nvSpPr>
              <p:spPr>
                <a:xfrm>
                  <a:off x="3268" y="9110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8" name="组合 9412"/>
              <p:cNvGrpSpPr/>
              <p:nvPr/>
            </p:nvGrpSpPr>
            <p:grpSpPr>
              <a:xfrm>
                <a:off x="0" y="9368"/>
                <a:ext cx="734" cy="746"/>
                <a:chOff x="0" y="9368"/>
                <a:chExt cx="734" cy="746"/>
              </a:xfrm>
            </p:grpSpPr>
            <p:sp>
              <p:nvSpPr>
                <p:cNvPr id="37965" name="矩形 9282"/>
                <p:cNvSpPr/>
                <p:nvPr/>
              </p:nvSpPr>
              <p:spPr>
                <a:xfrm>
                  <a:off x="43" y="9368"/>
                  <a:ext cx="410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Ctrl+6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66" name="矩形 9411"/>
                <p:cNvSpPr/>
                <p:nvPr/>
              </p:nvSpPr>
              <p:spPr>
                <a:xfrm>
                  <a:off x="0" y="9532"/>
                  <a:ext cx="7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59" name="组合 9414"/>
              <p:cNvGrpSpPr/>
              <p:nvPr/>
            </p:nvGrpSpPr>
            <p:grpSpPr>
              <a:xfrm>
                <a:off x="734" y="9368"/>
                <a:ext cx="2534" cy="746"/>
                <a:chOff x="734" y="9368"/>
                <a:chExt cx="2534" cy="746"/>
              </a:xfrm>
            </p:grpSpPr>
            <p:sp>
              <p:nvSpPr>
                <p:cNvPr id="37963" name="矩形 9283"/>
                <p:cNvSpPr/>
                <p:nvPr/>
              </p:nvSpPr>
              <p:spPr>
                <a:xfrm>
                  <a:off x="777" y="9368"/>
                  <a:ext cx="1171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打开数据库链接管理器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64" name="矩形 9413"/>
                <p:cNvSpPr/>
                <p:nvPr/>
              </p:nvSpPr>
              <p:spPr>
                <a:xfrm>
                  <a:off x="734" y="9532"/>
                  <a:ext cx="2534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7960" name="组合 9416"/>
              <p:cNvGrpSpPr/>
              <p:nvPr/>
            </p:nvGrpSpPr>
            <p:grpSpPr>
              <a:xfrm>
                <a:off x="3268" y="9365"/>
                <a:ext cx="1310" cy="746"/>
                <a:chOff x="3268" y="9365"/>
                <a:chExt cx="1310" cy="746"/>
              </a:xfrm>
            </p:grpSpPr>
            <p:sp>
              <p:nvSpPr>
                <p:cNvPr id="37961" name="矩形 9284"/>
                <p:cNvSpPr/>
                <p:nvPr/>
              </p:nvSpPr>
              <p:spPr>
                <a:xfrm>
                  <a:off x="3311" y="9365"/>
                  <a:ext cx="586" cy="74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dbConnect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7962" name="矩形 9415"/>
                <p:cNvSpPr/>
                <p:nvPr/>
              </p:nvSpPr>
              <p:spPr>
                <a:xfrm>
                  <a:off x="3268" y="9532"/>
                  <a:ext cx="131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</p:grpSp>
        <p:sp>
          <p:nvSpPr>
            <p:cNvPr id="37894" name="矩形 9418"/>
            <p:cNvSpPr/>
            <p:nvPr/>
          </p:nvSpPr>
          <p:spPr>
            <a:xfrm>
              <a:off x="-3" y="-3"/>
              <a:ext cx="4584" cy="9960"/>
            </a:xfrm>
            <a:prstGeom prst="rect">
              <a:avLst/>
            </a:prstGeom>
            <a:noFill/>
            <a:ln w="9525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 dirty="0">
                <a:solidFill>
                  <a:srgbClr val="1D528D"/>
                </a:solidFill>
                <a:ea typeface="+mn-ea"/>
              </a:endParaRPr>
            </a:p>
          </p:txBody>
        </p:sp>
      </p:grpSp>
      <p:sp>
        <p:nvSpPr>
          <p:cNvPr id="37892" name="文本框 9420"/>
          <p:cNvSpPr txBox="1"/>
          <p:nvPr/>
        </p:nvSpPr>
        <p:spPr>
          <a:xfrm>
            <a:off x="3247918" y="1708080"/>
            <a:ext cx="259558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表</a:t>
            </a:r>
            <a:r>
              <a:rPr lang="zh-CN" altLang="en-US" sz="2400" b="1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2-2  </a:t>
            </a:r>
            <a:r>
              <a:rPr lang="zh-CN" altLang="en-US" sz="2400" b="1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组合键功能</a:t>
            </a:r>
            <a:endParaRPr lang="zh-CN" altLang="en-US" sz="2400" b="1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207" name="标题 2"/>
          <p:cNvSpPr>
            <a:spLocks noGrp="1"/>
          </p:cNvSpPr>
          <p:nvPr>
            <p:ph type="title"/>
          </p:nvPr>
        </p:nvSpPr>
        <p:spPr>
          <a:xfrm>
            <a:off x="1450369" y="508423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文本框 10243"/>
          <p:cNvSpPr txBox="1"/>
          <p:nvPr/>
        </p:nvSpPr>
        <p:spPr>
          <a:xfrm>
            <a:off x="1657350" y="2457451"/>
            <a:ext cx="5829300" cy="39598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新建</a:t>
            </a:r>
            <a:endParaRPr lang="zh-CN" altLang="en-US" sz="20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 rtl="0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打开一幅新的空白图纸或打开一幅标准图形样板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(*.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dwt)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下拉菜单】：文件</a:t>
            </a:r>
            <a:r>
              <a:rPr lang="zh-CN" altLang="en-US" sz="2000" dirty="0">
                <a:solidFill>
                  <a:srgbClr val="6E81E0"/>
                </a:solidFill>
                <a:latin typeface="Arial Unicode MS" panose="020B0604020202020204" pitchFamily="34" charset="-122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新建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new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说明】：新建图形需要从模板文件中选用一幅标准图纸，并在此绘制新图。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</a:pPr>
            <a:endParaRPr lang="zh-CN" altLang="en-US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6457" y="1498672"/>
            <a:ext cx="18133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pt-BR" altLang="zh-CN" sz="21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21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文件管理</a:t>
            </a:r>
            <a:endParaRPr lang="zh-CN" altLang="en-US" sz="21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文本占位符 11266"/>
          <p:cNvSpPr>
            <a:spLocks noGrp="1"/>
          </p:cNvSpPr>
          <p:nvPr>
            <p:ph idx="1"/>
          </p:nvPr>
        </p:nvSpPr>
        <p:spPr>
          <a:xfrm>
            <a:off x="468758" y="1357473"/>
            <a:ext cx="6172200" cy="457200"/>
          </a:xfrm>
        </p:spPr>
        <p:txBody>
          <a:bodyPr vert="horz" wrap="square" lIns="68580" tIns="34290" rIns="68580" bIns="34290" anchor="t"/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打开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0" name="文本框 11267"/>
          <p:cNvSpPr txBox="1"/>
          <p:nvPr/>
        </p:nvSpPr>
        <p:spPr>
          <a:xfrm>
            <a:off x="1650287" y="1808895"/>
            <a:ext cx="6229350" cy="15906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打开已有的图形。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【下拉菜单】：文件</a:t>
            </a:r>
            <a:r>
              <a:rPr lang="zh-CN" altLang="en-US" sz="2000" dirty="0">
                <a:solidFill>
                  <a:srgbClr val="6E81E0"/>
                </a:solidFill>
                <a:latin typeface="Arial Unicode MS" panose="020B0604020202020204" pitchFamily="34" charset="-122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打开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open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说明】：双击打开文件夹，单击文件名打开文件。</a:t>
            </a:r>
            <a:r>
              <a:rPr lang="zh-CN" altLang="en-US" sz="2000" dirty="0">
                <a:solidFill>
                  <a:srgbClr val="6E81E0"/>
                </a:solidFill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39941" name="图片 11268"/>
          <p:cNvPicPr>
            <a:picLocks noChangeAspect="1"/>
          </p:cNvPicPr>
          <p:nvPr/>
        </p:nvPicPr>
        <p:blipFill>
          <a:blip r:embed="rId1" cstate="print"/>
          <a:srcRect l="25316" t="19653" r="24774" b="26935"/>
          <a:stretch>
            <a:fillRect/>
          </a:stretch>
        </p:blipFill>
        <p:spPr>
          <a:xfrm>
            <a:off x="2065106" y="3613933"/>
            <a:ext cx="4318999" cy="26676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文本框 11269"/>
          <p:cNvSpPr txBox="1"/>
          <p:nvPr/>
        </p:nvSpPr>
        <p:spPr>
          <a:xfrm>
            <a:off x="2781728" y="6457890"/>
            <a:ext cx="29718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  图</a:t>
            </a: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2-2 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打开文件选择框</a:t>
            </a:r>
            <a:endParaRPr lang="zh-CN" altLang="en-US" sz="20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327079" y="498149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文本占位符 12290"/>
          <p:cNvSpPr>
            <a:spLocks noGrp="1"/>
          </p:cNvSpPr>
          <p:nvPr>
            <p:ph idx="1"/>
          </p:nvPr>
        </p:nvSpPr>
        <p:spPr>
          <a:xfrm>
            <a:off x="602323" y="1624601"/>
            <a:ext cx="6172200" cy="457200"/>
          </a:xfrm>
        </p:spPr>
        <p:txBody>
          <a:bodyPr vert="horz" wrap="square" lIns="68580" tIns="34290" rIns="68580" bIns="34290" anchor="t"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保存图形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4" name="文本框 12291"/>
          <p:cNvSpPr txBox="1"/>
          <p:nvPr/>
        </p:nvSpPr>
        <p:spPr>
          <a:xfrm>
            <a:off x="626724" y="2112624"/>
            <a:ext cx="7972745" cy="43242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保存当前图形。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【下拉菜单】：文件</a:t>
            </a:r>
            <a:r>
              <a:rPr lang="zh-CN" altLang="en-US" sz="2000" dirty="0">
                <a:solidFill>
                  <a:srgbClr val="6E81E0"/>
                </a:solidFill>
                <a:latin typeface="Arial Unicode MS" panose="020B0604020202020204" pitchFamily="34" charset="-122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保存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qsave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说明】：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）保存新建的图形：将弹出保存图形对话框，建立文件名后，确认，保存显示图形。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）保存当前的图形：按原路径，原文件名保存。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在绘图过程中，应注意保存文件，以免意外情况而丢失图形。应利用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AutoCAD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自动定时保存功能保存文件，自动存盘的间隔时间（分钟）可任意设定。设定方法：光标在绘图区域内按鼠标右键，从显示的对话框中单击：选项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打开和保存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文件安全措施：设置保存间隙分钟数，确定。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1460643" y="508424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占位符 13314"/>
          <p:cNvSpPr>
            <a:spLocks noGrp="1"/>
          </p:cNvSpPr>
          <p:nvPr>
            <p:ph idx="1"/>
          </p:nvPr>
        </p:nvSpPr>
        <p:spPr>
          <a:xfrm>
            <a:off x="992740" y="1470489"/>
            <a:ext cx="6172200" cy="457200"/>
          </a:xfrm>
        </p:spPr>
        <p:txBody>
          <a:bodyPr vert="horz" wrap="square" lIns="68580" tIns="34290" rIns="68580" bIns="34290" anchor="t"/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另存图形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8" name="文本框 13315"/>
          <p:cNvSpPr txBox="1"/>
          <p:nvPr/>
        </p:nvSpPr>
        <p:spPr>
          <a:xfrm>
            <a:off x="1543049" y="2400301"/>
            <a:ext cx="6368051" cy="38102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以新的文件名保存图形。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【下拉菜单】：文件</a:t>
            </a:r>
            <a:r>
              <a:rPr lang="zh-CN" altLang="en-US" sz="2000" dirty="0">
                <a:solidFill>
                  <a:srgbClr val="6E81E0"/>
                </a:solidFill>
                <a:latin typeface="Arial Unicode MS" panose="020B0604020202020204" pitchFamily="34" charset="-122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另存为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弹出图形另存为对话框，改变文件名和保存路径后确认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zh-CN" altLang="en-US" sz="2000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退出</a:t>
            </a:r>
            <a:r>
              <a:rPr lang="en-US" altLang="zh-CN" sz="20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AutoCAD</a:t>
            </a:r>
            <a:endParaRPr lang="en-US" altLang="zh-CN" sz="20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结束本次绘图，退出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AutoCAD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下拉菜单】：文件</a:t>
            </a:r>
            <a:r>
              <a:rPr lang="zh-CN" altLang="en-US" sz="2000" dirty="0">
                <a:solidFill>
                  <a:srgbClr val="6E81E0"/>
                </a:solidFill>
                <a:latin typeface="Arial Unicode MS" panose="020B0604020202020204" pitchFamily="34" charset="-122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退出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quit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说明】：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Ctrl+q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也可以执行此命令。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       退出前请注意保存文件。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</a:pPr>
            <a:endParaRPr lang="zh-CN" altLang="en-US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1368176" y="559795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文本框 14339"/>
          <p:cNvSpPr txBox="1"/>
          <p:nvPr/>
        </p:nvSpPr>
        <p:spPr>
          <a:xfrm>
            <a:off x="986320" y="2448772"/>
            <a:ext cx="7664520" cy="39003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       AutoCAD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通用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4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种坐标，即绝对坐标、相对坐标、绝对极坐标和相对极坐标。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绝对坐标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Absolute Coordinate)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以屏幕的左下角点为原点，坐标为（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），分别表示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X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Y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Z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坐标都为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的点。如要确定一个（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40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50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点，可在命令行中输入（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40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50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）来确定。也可移动光标，观察屏幕左下角的坐标显示为（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40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50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）时单击鼠标左键。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相对坐标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Relative Coordinate)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是以前一个点（如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点）为原点，确定另一个点的坐标。如要确定一个以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点为起点的另一点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B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的相对坐标（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30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），输入方法是（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@20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30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）。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B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点的绝对坐标是（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40+20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50+30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），即绝对坐标为（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60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80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8984" y="1516686"/>
            <a:ext cx="313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pt-BR" altLang="zh-CN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 AutoCAD</a:t>
            </a:r>
            <a:r>
              <a:rPr lang="zh-CN" altLang="en-US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坐标系统</a:t>
            </a:r>
            <a:endParaRPr lang="zh-CN" altLang="en-US" sz="24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1450368" y="508424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文本框 15363"/>
          <p:cNvSpPr txBox="1"/>
          <p:nvPr/>
        </p:nvSpPr>
        <p:spPr>
          <a:xfrm>
            <a:off x="860461" y="1593137"/>
            <a:ext cx="7410236" cy="42850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绝对极坐标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Absolute Polar Coordinate)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也以屏幕的左下角点为原点，以输入一个长度值和一个角度值确定另一个点。如要确定一个长度值为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40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，角度值为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45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º的点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输入方法为（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40&lt;45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相对极坐标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Relative Polar Coordinate)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是以前一个点（如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点）为起点，以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@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开头，输入一个长度值和一个角度值来确定另一个点。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如要确定一个长度值为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30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，角度值为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80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º的点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输入方法为（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@30&lt;80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       AutoCAD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的极坐标的角度以正东方向为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º，以逆时针方向为角度增大方向。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绝对坐标和相对极坐标的开、关、转换由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F6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1316804" y="467327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图片 16387"/>
          <p:cNvPicPr>
            <a:picLocks noChangeAspect="1"/>
          </p:cNvPicPr>
          <p:nvPr/>
        </p:nvPicPr>
        <p:blipFill>
          <a:blip r:embed="rId1" cstate="print"/>
          <a:srcRect l="34753" t="19595" r="39951" b="55357"/>
          <a:stretch>
            <a:fillRect/>
          </a:stretch>
        </p:blipFill>
        <p:spPr>
          <a:xfrm>
            <a:off x="1771650" y="2571750"/>
            <a:ext cx="280035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图片 16388"/>
          <p:cNvPicPr>
            <a:picLocks noChangeAspect="1"/>
          </p:cNvPicPr>
          <p:nvPr/>
        </p:nvPicPr>
        <p:blipFill>
          <a:blip r:embed="rId1" cstate="print"/>
          <a:srcRect l="33997" t="46785" r="39964" b="31329"/>
          <a:stretch>
            <a:fillRect/>
          </a:stretch>
        </p:blipFill>
        <p:spPr>
          <a:xfrm>
            <a:off x="4572000" y="2571750"/>
            <a:ext cx="28575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2" name="文本框 16389"/>
          <p:cNvSpPr txBox="1"/>
          <p:nvPr/>
        </p:nvSpPr>
        <p:spPr>
          <a:xfrm>
            <a:off x="3600450" y="5314950"/>
            <a:ext cx="2117952" cy="30008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2-3  </a:t>
            </a:r>
            <a:r>
              <a:rPr lang="en-US" altLang="zh-CN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AutoCAD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坐标系统</a:t>
            </a:r>
            <a:r>
              <a:rPr lang="zh-CN" altLang="en-US" sz="1350" dirty="0">
                <a:solidFill>
                  <a:srgbClr val="1D528D"/>
                </a:solidFill>
                <a:ea typeface="+mn-ea"/>
              </a:rPr>
              <a:t> 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1429820" y="549520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文本框 17411"/>
          <p:cNvSpPr txBox="1"/>
          <p:nvPr/>
        </p:nvSpPr>
        <p:spPr>
          <a:xfrm>
            <a:off x="431514" y="1804822"/>
            <a:ext cx="8558374" cy="50531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目标选择即指定被编辑或修改的图形，已被选中的目标变为虚线。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【说明】：（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）单击鼠标左键选择目标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指定目标单击鼠标左键只能选中直接指定的图形单元，如一段直线、一个圆或一个块。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）左起全包围目标框选择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algn="just"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在目标的左边单击鼠标左键向右拉出一个矩形框，再单击左键确定目标框的大小，此时完全被矩形框包围的图形被选中，部分被包围的图形不被选中。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3）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右起半包围目标框选择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在目标的右边单击鼠标左键向左拉出一个矩形框，再单击左键确定目标框的大小，此时只要部分被矩形框包围的图形都会被选中。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熟练运用左起全包围目标框选择和右起半包围目标框选择功能，可以提高目标选择的精度和效率。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5146" y="1283403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pt-BR" altLang="zh-CN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2.6 </a:t>
            </a:r>
            <a:r>
              <a:rPr lang="zh-CN" altLang="en-US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目标选择</a:t>
            </a:r>
            <a:endParaRPr lang="zh-CN" altLang="en-US" sz="24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1316805" y="487876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文本框 18435"/>
          <p:cNvSpPr txBox="1"/>
          <p:nvPr/>
        </p:nvSpPr>
        <p:spPr>
          <a:xfrm>
            <a:off x="832207" y="2426627"/>
            <a:ext cx="7541231" cy="35548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命令操作可以使用两种方法：常用的操作是先选择命令，再选择目标，也可以先选择目标，再选择要执行的命令，后一种方法称为夹点功能操作</a:t>
            </a:r>
            <a:r>
              <a:rPr lang="zh-CN" altLang="en-US" sz="2000" dirty="0" smtClean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en-US" altLang="zh-CN" sz="2000" dirty="0" smtClean="0">
              <a:solidFill>
                <a:srgbClr val="6E81E0"/>
              </a:solidFill>
              <a:latin typeface="宋体" panose="02010600030101010101" pitchFamily="2" charset="-122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夹点功能操作是在未选择命令时单击图形，图形即出现虚线和若干蓝色夹点，再单击某个夹点，夹点变红色，该红色夹点称为已激活夹点。此时单击鼠标右键，出现夹点编辑对话框，对话框中列出了六种编辑命令，根据需要与命令行的提示即可执行相关命令。按两次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ESC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键退出此项操作。</a:t>
            </a:r>
            <a:endParaRPr lang="zh-CN" altLang="en-US" sz="20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8161" y="1375871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pt-BR" altLang="zh-CN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2.7 </a:t>
            </a:r>
            <a:r>
              <a:rPr lang="zh-CN" altLang="en-US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命令操作</a:t>
            </a:r>
            <a:endParaRPr lang="zh-CN" altLang="en-US" sz="24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1501739" y="498149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1194759">
            <a:off x="4147512" y="1940661"/>
            <a:ext cx="1089259" cy="1089259"/>
            <a:chOff x="4883092" y="1682340"/>
            <a:chExt cx="1944216" cy="1944216"/>
          </a:xfrm>
        </p:grpSpPr>
        <p:sp>
          <p:nvSpPr>
            <p:cNvPr id="3" name="圆角矩形 2"/>
            <p:cNvSpPr/>
            <p:nvPr/>
          </p:nvSpPr>
          <p:spPr>
            <a:xfrm rot="19460361">
              <a:off x="4883092" y="1682340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 rot="405241">
              <a:off x="5321134" y="2057792"/>
              <a:ext cx="1080788" cy="1086431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4602822" y="3445451"/>
            <a:ext cx="16238" cy="23286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807325" y="3445449"/>
            <a:ext cx="3638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1.AutoCAD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的发展与应用简介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绘图环境设置</a:t>
            </a:r>
            <a:endParaRPr lang="en-US" altLang="zh-CN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直线与射线的绘制命令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五角星的绘制</a:t>
            </a:r>
            <a:endParaRPr lang="en-US" altLang="zh-CN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构造线的绘制与应用      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正多边形的绘制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多角星的绘制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24916" y="3975357"/>
            <a:ext cx="154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学习内容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文本框 19459"/>
          <p:cNvSpPr txBox="1"/>
          <p:nvPr/>
        </p:nvSpPr>
        <p:spPr>
          <a:xfrm>
            <a:off x="490591" y="1628454"/>
            <a:ext cx="6000750" cy="821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由左键单击图形，再单击右键，即可弹夹点功能对话框，如下图：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48133" name="图片 19460"/>
          <p:cNvPicPr>
            <a:picLocks noChangeAspect="1"/>
          </p:cNvPicPr>
          <p:nvPr/>
        </p:nvPicPr>
        <p:blipFill>
          <a:blip r:embed="rId1" cstate="print"/>
          <a:srcRect r="41562" b="27962"/>
          <a:stretch>
            <a:fillRect/>
          </a:stretch>
        </p:blipFill>
        <p:spPr>
          <a:xfrm>
            <a:off x="1943100" y="2857500"/>
            <a:ext cx="4286250" cy="280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4" name="文本框 19461"/>
          <p:cNvSpPr txBox="1"/>
          <p:nvPr/>
        </p:nvSpPr>
        <p:spPr>
          <a:xfrm>
            <a:off x="2560834" y="5987908"/>
            <a:ext cx="34290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  图</a:t>
            </a: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2-4 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夹点功能对话框</a:t>
            </a:r>
            <a:endParaRPr lang="zh-CN" altLang="en-US" sz="20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1368176" y="508424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直线类与射线的绘制命令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100" name="文本框 4099"/>
          <p:cNvSpPr txBox="1"/>
          <p:nvPr/>
        </p:nvSpPr>
        <p:spPr>
          <a:xfrm>
            <a:off x="490591" y="1377379"/>
            <a:ext cx="2228850" cy="3877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sldjump"/>
              </a:rPr>
              <a:t>3.1</a:t>
            </a:r>
            <a:r>
              <a:rPr lang="zh-CN" altLang="en-US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sldjump"/>
              </a:rPr>
              <a:t> 直线 </a:t>
            </a:r>
            <a:endParaRPr lang="zh-CN" altLang="en-US" sz="24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1" name="文本框 4100"/>
          <p:cNvSpPr txBox="1"/>
          <p:nvPr/>
        </p:nvSpPr>
        <p:spPr>
          <a:xfrm>
            <a:off x="911830" y="2070884"/>
            <a:ext cx="7369141" cy="33752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【功能】：画直线。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【下拉菜单】：绘图➜直线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line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操作提示】：确定直线第一点后，单击鼠标右键，显示：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☞［放弃］：放弃最近确定直线的点。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☞［取消］：取消本次命令。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☞［确认］：确认本次命令</a:t>
            </a:r>
            <a:r>
              <a:rPr lang="zh-CN" altLang="en-US" sz="2000" dirty="0" smtClean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4102" name="图片 41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00401"/>
            <a:ext cx="171450" cy="1643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486377" y="1943100"/>
            <a:ext cx="7200424" cy="3712369"/>
          </a:xfrm>
        </p:spPr>
        <p:txBody>
          <a:bodyPr/>
          <a:lstStyle/>
          <a:p>
            <a:pPr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hlinkClick r:id="rId1" action="ppaction://hlinksldjump"/>
              </a:rPr>
              <a:t>3.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1" action="ppaction://hlinksldjump"/>
              </a:rPr>
              <a:t>2 射线</a:t>
            </a:r>
            <a:r>
              <a:rPr lang="zh-CN" altLang="en-US" dirty="0">
                <a:ea typeface="宋体" panose="02010600030101010101" pitchFamily="2" charset="-122"/>
                <a:hlinkClick r:id="rId1" action="ppaction://hlinksldjump"/>
              </a:rPr>
              <a:t> 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8" name="文本框 1027"/>
          <p:cNvSpPr txBox="1"/>
          <p:nvPr/>
        </p:nvSpPr>
        <p:spPr>
          <a:xfrm>
            <a:off x="1600200" y="2457450"/>
            <a:ext cx="5943600" cy="16882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【功能】：创建单向无限延长的直线，通常作为辅助线使用。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【下拉菜单】：绘图➜射线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	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ray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10" name="标题 2"/>
          <p:cNvSpPr>
            <a:spLocks noGrp="1"/>
          </p:cNvSpPr>
          <p:nvPr>
            <p:ph type="title"/>
          </p:nvPr>
        </p:nvSpPr>
        <p:spPr>
          <a:xfrm>
            <a:off x="1594207" y="508424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直线类与射线的绘制命令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五角星的绘制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b="47834"/>
          <a:stretch>
            <a:fillRect/>
          </a:stretch>
        </p:blipFill>
        <p:spPr>
          <a:xfrm>
            <a:off x="1812950" y="2120503"/>
            <a:ext cx="3503295" cy="36742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本框 1028"/>
          <p:cNvSpPr txBox="1"/>
          <p:nvPr/>
        </p:nvSpPr>
        <p:spPr>
          <a:xfrm>
            <a:off x="1307310" y="1662912"/>
            <a:ext cx="1045479" cy="41549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" action="ppaction://hlinkshowjump?jump=firstslide"/>
              </a:rPr>
              <a:t>构造线</a:t>
            </a:r>
            <a:r>
              <a:rPr lang="zh-CN" altLang="en-US" sz="1350" dirty="0">
                <a:solidFill>
                  <a:srgbClr val="1D528D"/>
                </a:solidFill>
                <a:ea typeface="+mn-ea"/>
                <a:hlinkClick r:id="" action="ppaction://hlinkshowjump?jump=firstslide"/>
              </a:rPr>
              <a:t> 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1030" name="文本框 1029"/>
          <p:cNvSpPr txBox="1"/>
          <p:nvPr/>
        </p:nvSpPr>
        <p:spPr>
          <a:xfrm>
            <a:off x="1627094" y="2855357"/>
            <a:ext cx="6172200" cy="197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【功能】：创建双向无限长的直线，通常作为辅助线使用。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【下拉菜单】：绘图➜构造线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xline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031" name="图片 10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67403" y="4156322"/>
            <a:ext cx="228600" cy="21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构造线的绘制与应用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xfrm>
            <a:off x="304372" y="1429392"/>
            <a:ext cx="6172200" cy="457200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" action="ppaction://hlinkshowjump?jump=firstslide"/>
              </a:rPr>
              <a:t>正多边形</a:t>
            </a:r>
            <a:r>
              <a:rPr lang="zh-CN" altLang="en-US" dirty="0"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1047965" y="1990618"/>
            <a:ext cx="7325474" cy="4635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【功能】：绘制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3~1024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条等边的闭合图形。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【下拉菜单】：绘图➜正多边形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【命令】：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polygon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polygon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输入边的数目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&lt;4&gt;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6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，回车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指定正多边形的中心点或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鼠标指定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输入选项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内接于圆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I)/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外切于圆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C)] &lt;I&gt;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回车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指定圆的半径：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50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，回车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【说明】：指定圆的半径同样是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50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，外切于圆的六边形大于内接于圆的六边形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zh-CN" altLang="en-US" sz="2000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pic>
        <p:nvPicPr>
          <p:cNvPr id="9221" name="图片 92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3250" y="2971800"/>
            <a:ext cx="228600" cy="2107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1460642" y="539246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正多边形的绘制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</a:t>
            </a:r>
            <a:r>
              <a:rPr lang="en-US" altLang="zh-CN" b="1" u="sng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b="1" u="sng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多角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星的绘制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t="57138"/>
          <a:stretch>
            <a:fillRect/>
          </a:stretch>
        </p:blipFill>
        <p:spPr>
          <a:xfrm>
            <a:off x="1148942" y="1960832"/>
            <a:ext cx="4376261" cy="37709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WordArt 3"/>
          <p:cNvSpPr>
            <a:spLocks noTextEdit="1"/>
          </p:cNvSpPr>
          <p:nvPr/>
        </p:nvSpPr>
        <p:spPr>
          <a:xfrm>
            <a:off x="1905000" y="3657600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5400" b="1" dirty="0" smtClean="0"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C0C0C0">
                      <a:alpha val="50000"/>
                    </a:srgbClr>
                  </a:outerShdw>
                </a:effectLst>
                <a:latin typeface="微软简隶书" charset="0"/>
                <a:ea typeface="微软简隶书" charset="0"/>
              </a:rPr>
              <a:t>谢谢</a:t>
            </a:r>
            <a:endParaRPr lang="zh-CN" altLang="en-US" sz="5400" b="1" dirty="0"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C0C0C0">
                    <a:alpha val="5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文本框 8195"/>
          <p:cNvSpPr txBox="1">
            <a:spLocks noChangeArrowheads="1"/>
          </p:cNvSpPr>
          <p:nvPr/>
        </p:nvSpPr>
        <p:spPr bwMode="auto">
          <a:xfrm>
            <a:off x="320425" y="1507023"/>
            <a:ext cx="3259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rtl="0" eaLnBrk="1" hangingPunct="1"/>
            <a:r>
              <a:rPr lang="zh-CN" altLang="en-US" sz="28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1.1 </a:t>
            </a:r>
            <a:r>
              <a:rPr lang="en-US" altLang="zh-CN" sz="28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AutoCAD</a:t>
            </a:r>
            <a:r>
              <a:rPr lang="zh-CN" altLang="en-US" sz="28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的发展</a:t>
            </a:r>
            <a:endParaRPr lang="zh-CN" altLang="en-US" sz="2800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5" name="文本框 8196"/>
          <p:cNvSpPr txBox="1">
            <a:spLocks noChangeArrowheads="1"/>
          </p:cNvSpPr>
          <p:nvPr/>
        </p:nvSpPr>
        <p:spPr bwMode="auto">
          <a:xfrm>
            <a:off x="1178960" y="2678345"/>
            <a:ext cx="63519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rtl="0"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   我国自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世纪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80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年代开始推广应用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AutoCAD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</a:rPr>
              <a:t>，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到现在为止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AutoCAD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已在很多行业普及应用。熟练掌握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是社会的需要，在项目投标、方案设计、设计施工和工程验收中都要求使用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图纸，手绘图纸一般不再接受了。对许多工程设计类专业，掌握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技术已经成为不可或缺的专业技能和必备素质。</a:t>
            </a:r>
            <a:r>
              <a:rPr lang="zh-CN" altLang="en-US" sz="2000" dirty="0">
                <a:solidFill>
                  <a:srgbClr val="6E81E0"/>
                </a:solidFill>
              </a:rPr>
              <a:t> </a:t>
            </a:r>
            <a:endParaRPr lang="zh-CN" altLang="en-US" sz="2000" dirty="0">
              <a:solidFill>
                <a:srgbClr val="6E81E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512014" y="518698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1.AutoCAD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的发展与应用简介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占位符 9218"/>
          <p:cNvSpPr>
            <a:spLocks noGrp="1" noChangeArrowheads="1"/>
          </p:cNvSpPr>
          <p:nvPr>
            <p:ph type="body" idx="1"/>
          </p:nvPr>
        </p:nvSpPr>
        <p:spPr>
          <a:xfrm>
            <a:off x="540678" y="1491037"/>
            <a:ext cx="6172200" cy="45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sldjump"/>
              </a:rPr>
              <a:t>1.2 AutoCAD</a:t>
            </a:r>
            <a:r>
              <a:rPr lang="zh-CN" altLang="en-US" sz="21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sldjump"/>
              </a:rPr>
              <a:t>的功能 </a:t>
            </a:r>
            <a:endParaRPr lang="zh-CN" altLang="en-US" sz="21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8" name="文本框 9219"/>
          <p:cNvSpPr txBox="1">
            <a:spLocks noChangeArrowheads="1"/>
          </p:cNvSpPr>
          <p:nvPr/>
        </p:nvSpPr>
        <p:spPr bwMode="auto">
          <a:xfrm>
            <a:off x="780836" y="2400301"/>
            <a:ext cx="795219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rtl="0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</a:rPr>
              <a:t>(1)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</a:rPr>
              <a:t>提高绘图效率</a:t>
            </a:r>
            <a:endParaRPr lang="zh-CN" altLang="en-US" sz="2000" dirty="0">
              <a:solidFill>
                <a:srgbClr val="1D528D"/>
              </a:solidFill>
              <a:latin typeface="Times New Roman" panose="02020603050405020304" pitchFamily="18" charset="0"/>
            </a:endParaRPr>
          </a:p>
          <a:p>
            <a:pPr defTabSz="685800" rtl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        AutoCAD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的绘图、修改、编辑功能非常强大，对重复性的工作，点击鼠标即可完成；修改方便，不留痕迹；绘图空间理论上不受图纸幅面和缩放比例的限制。 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</a:endParaRPr>
          </a:p>
          <a:p>
            <a:pPr defTabSz="685800" rtl="0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</a:rPr>
              <a:t>(2)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</a:rPr>
              <a:t>提高图纸质量</a:t>
            </a:r>
            <a:endParaRPr lang="zh-CN" altLang="en-US" sz="2000" dirty="0">
              <a:solidFill>
                <a:srgbClr val="1D528D"/>
              </a:solidFill>
              <a:latin typeface="Times New Roman" panose="02020603050405020304" pitchFamily="18" charset="0"/>
            </a:endParaRPr>
          </a:p>
          <a:p>
            <a:pPr defTabSz="685800" rtl="0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        AutoCAD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提供了强大的修改和编辑功能，可以轻松地实现设计图纸从粗糙到完美的过程。当然，图纸的质量主要决定于设计人员的经验和水平，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</a:rPr>
              <a:t>AutoCAD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只是在绘图的手段上提供了充分的保证。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460643" y="457053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1.AutoCAD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的发展与应用简介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文本框 1027"/>
          <p:cNvSpPr txBox="1">
            <a:spLocks noChangeArrowheads="1"/>
          </p:cNvSpPr>
          <p:nvPr/>
        </p:nvSpPr>
        <p:spPr bwMode="auto">
          <a:xfrm>
            <a:off x="964487" y="1824947"/>
            <a:ext cx="7090452" cy="40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rt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</a:rPr>
              <a:t>(3)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</a:rPr>
              <a:t>建立图库，积累经验</a:t>
            </a:r>
            <a:endParaRPr lang="zh-CN" altLang="en-US" sz="2000" dirty="0">
              <a:solidFill>
                <a:srgbClr val="1D528D"/>
              </a:solidFill>
              <a:latin typeface="Times New Roman" panose="02020603050405020304" pitchFamily="18" charset="0"/>
            </a:endParaRPr>
          </a:p>
          <a:p>
            <a:pPr defTabSz="685800" rt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</a:rPr>
              <a:t>    在工程设计和产品开发项目中，有许多单元、部件、零件、图形和线型是相同的，这些图元按一定的格式存放到个人图库中，需要时便可随时调用，这可极大地提高工作效率。图库中的图形设计在技术上应该是成熟的，一般已经过实践的检验，所以建立图库的过程，就是积累经验的过程。一位长期从事设计的人员都有自己个性化的图库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</a:endParaRPr>
          </a:p>
          <a:p>
            <a:pPr defTabSz="685800" rt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</a:rPr>
              <a:t>(4)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</a:rPr>
              <a:t>利用网络，交流经验</a:t>
            </a:r>
            <a:endParaRPr lang="zh-CN" altLang="en-US" sz="2000" dirty="0">
              <a:solidFill>
                <a:srgbClr val="1D528D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553110" y="477601"/>
            <a:ext cx="6629400" cy="651272"/>
          </a:xfrm>
        </p:spPr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1.AutoCAD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的发展与应用简介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矩形 4101"/>
          <p:cNvSpPr/>
          <p:nvPr/>
        </p:nvSpPr>
        <p:spPr>
          <a:xfrm>
            <a:off x="2657475" y="2257425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graphicFrame>
        <p:nvGraphicFramePr>
          <p:cNvPr id="3074" name="对象 4100"/>
          <p:cNvGraphicFramePr>
            <a:graphicFrameLocks noChangeAspect="1"/>
          </p:cNvGraphicFramePr>
          <p:nvPr/>
        </p:nvGraphicFramePr>
        <p:xfrm>
          <a:off x="1613042" y="2453854"/>
          <a:ext cx="5928189" cy="363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308448075" imgH="171907200" progId="">
                  <p:embed/>
                </p:oleObj>
              </mc:Choice>
              <mc:Fallback>
                <p:oleObj name="" r:id="rId1" imgW="308448075" imgH="1719072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9402" t="5779" r="13924" b="10072"/>
                      <a:stretch>
                        <a:fillRect/>
                      </a:stretch>
                    </p:blipFill>
                    <p:spPr>
                      <a:xfrm>
                        <a:off x="1613042" y="2453854"/>
                        <a:ext cx="5928189" cy="36310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131" y="1434493"/>
            <a:ext cx="33089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pt-BR" altLang="zh-CN" sz="21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 AutoCAD</a:t>
            </a:r>
            <a:r>
              <a:rPr lang="zh-CN" altLang="pt-BR" sz="21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工作界面操作</a:t>
            </a:r>
            <a:endParaRPr lang="zh-CN" altLang="en-US" sz="21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文本框 1027"/>
          <p:cNvSpPr txBox="1"/>
          <p:nvPr/>
        </p:nvSpPr>
        <p:spPr>
          <a:xfrm>
            <a:off x="1037689" y="2343150"/>
            <a:ext cx="7417941" cy="389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鼠标是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AutoCAD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主要的人机信息交互工具，它的左右键有特定的功能，通常左键代表选择，右键代表确认。鼠标的功能与操作主要有如下几个方面。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指向功能</a:t>
            </a:r>
            <a:endParaRPr lang="zh-CN" altLang="en-US" sz="20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当光标指向某个工具栏的按钮时，系统会自动显示该按钮的名称与帮助信息。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单击左键</a:t>
            </a:r>
            <a:endParaRPr lang="zh-CN" altLang="en-US" sz="20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单击工具栏的按钮，执行该按钮命令或打开应用程序窗口。将光标指向某个目标时，单击左键，该目标会被选中。移动绘图区的水平和垂直滚动条。在对话框中执行选择。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957" y="1437028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pt-BR" altLang="zh-CN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 </a:t>
            </a:r>
            <a:r>
              <a:rPr lang="zh-CN" altLang="en-US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鼠标操作</a:t>
            </a:r>
            <a:endParaRPr lang="zh-CN" altLang="en-US" sz="24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文本框 7171"/>
          <p:cNvSpPr txBox="1"/>
          <p:nvPr/>
        </p:nvSpPr>
        <p:spPr>
          <a:xfrm>
            <a:off x="1017142" y="2286000"/>
            <a:ext cx="7243280" cy="43242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单击右键</a:t>
            </a:r>
            <a:endParaRPr lang="zh-CN" altLang="en-US" sz="20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相当于执行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命令。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在工具栏中单击鼠标右键，会弹出工具栏菜单，单击左键调出所需工具栏。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双击左键</a:t>
            </a:r>
            <a:endParaRPr lang="zh-CN" altLang="en-US" sz="2000" b="1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指定目标双击左键，可以启动命令、打开文件和应用程序窗口。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1D528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拖动鼠标</a:t>
            </a:r>
            <a:endParaRPr lang="zh-CN" altLang="en-US" sz="2000" b="1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按住鼠标左键不放，在指定的位置释放，可以拖动以下视图：快捷对话框、动态缩放当前视图和拖动工具条改变其位置等。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8" name="组合 8638"/>
          <p:cNvGrpSpPr/>
          <p:nvPr/>
        </p:nvGrpSpPr>
        <p:grpSpPr>
          <a:xfrm>
            <a:off x="1600200" y="2571750"/>
            <a:ext cx="6742416" cy="4106451"/>
            <a:chOff x="-3" y="-3"/>
            <a:chExt cx="4584" cy="6286"/>
          </a:xfrm>
        </p:grpSpPr>
        <p:grpSp>
          <p:nvGrpSpPr>
            <p:cNvPr id="36870" name="组合 8636"/>
            <p:cNvGrpSpPr/>
            <p:nvPr/>
          </p:nvGrpSpPr>
          <p:grpSpPr>
            <a:xfrm>
              <a:off x="0" y="-1"/>
              <a:ext cx="4578" cy="6284"/>
              <a:chOff x="0" y="-1"/>
              <a:chExt cx="4578" cy="6284"/>
            </a:xfrm>
          </p:grpSpPr>
          <p:grpSp>
            <p:nvGrpSpPr>
              <p:cNvPr id="36872" name="组合 8565"/>
              <p:cNvGrpSpPr/>
              <p:nvPr/>
            </p:nvGrpSpPr>
            <p:grpSpPr>
              <a:xfrm>
                <a:off x="0" y="-1"/>
                <a:ext cx="590" cy="557"/>
                <a:chOff x="0" y="-1"/>
                <a:chExt cx="590" cy="557"/>
              </a:xfrm>
            </p:grpSpPr>
            <p:sp>
              <p:nvSpPr>
                <p:cNvPr id="36978" name="矩形 8528"/>
                <p:cNvSpPr/>
                <p:nvPr/>
              </p:nvSpPr>
              <p:spPr>
                <a:xfrm>
                  <a:off x="29" y="-1"/>
                  <a:ext cx="354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键名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79" name="矩形 8564"/>
                <p:cNvSpPr/>
                <p:nvPr/>
              </p:nvSpPr>
              <p:spPr>
                <a:xfrm>
                  <a:off x="0" y="0"/>
                  <a:ext cx="59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73" name="组合 8567"/>
              <p:cNvGrpSpPr/>
              <p:nvPr/>
            </p:nvGrpSpPr>
            <p:grpSpPr>
              <a:xfrm>
                <a:off x="590" y="-1"/>
                <a:ext cx="2750" cy="557"/>
                <a:chOff x="590" y="-1"/>
                <a:chExt cx="2750" cy="557"/>
              </a:xfrm>
            </p:grpSpPr>
            <p:sp>
              <p:nvSpPr>
                <p:cNvPr id="36976" name="矩形 8529"/>
                <p:cNvSpPr/>
                <p:nvPr/>
              </p:nvSpPr>
              <p:spPr>
                <a:xfrm>
                  <a:off x="1535" y="-1"/>
                  <a:ext cx="694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功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             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能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77" name="矩形 8566"/>
                <p:cNvSpPr/>
                <p:nvPr/>
              </p:nvSpPr>
              <p:spPr>
                <a:xfrm>
                  <a:off x="590" y="0"/>
                  <a:ext cx="275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74" name="组合 8569"/>
              <p:cNvGrpSpPr/>
              <p:nvPr/>
            </p:nvGrpSpPr>
            <p:grpSpPr>
              <a:xfrm>
                <a:off x="3340" y="-1"/>
                <a:ext cx="1238" cy="972"/>
                <a:chOff x="3340" y="-1"/>
                <a:chExt cx="1238" cy="972"/>
              </a:xfrm>
            </p:grpSpPr>
            <p:sp>
              <p:nvSpPr>
                <p:cNvPr id="36974" name="矩形 8530"/>
                <p:cNvSpPr/>
                <p:nvPr/>
              </p:nvSpPr>
              <p:spPr>
                <a:xfrm>
                  <a:off x="3441" y="-1"/>
                  <a:ext cx="878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有关命令和按钮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75" name="矩形 8568"/>
                <p:cNvSpPr/>
                <p:nvPr/>
              </p:nvSpPr>
              <p:spPr>
                <a:xfrm>
                  <a:off x="3340" y="0"/>
                  <a:ext cx="1238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75" name="组合 8571"/>
              <p:cNvGrpSpPr/>
              <p:nvPr/>
            </p:nvGrpSpPr>
            <p:grpSpPr>
              <a:xfrm>
                <a:off x="0" y="556"/>
                <a:ext cx="590" cy="466"/>
                <a:chOff x="0" y="556"/>
                <a:chExt cx="590" cy="466"/>
              </a:xfrm>
            </p:grpSpPr>
            <p:sp>
              <p:nvSpPr>
                <p:cNvPr id="36972" name="矩形 8531"/>
                <p:cNvSpPr/>
                <p:nvPr/>
              </p:nvSpPr>
              <p:spPr>
                <a:xfrm>
                  <a:off x="80" y="557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F1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73" name="矩形 8570"/>
                <p:cNvSpPr/>
                <p:nvPr/>
              </p:nvSpPr>
              <p:spPr>
                <a:xfrm>
                  <a:off x="0" y="556"/>
                  <a:ext cx="59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76" name="组合 8573"/>
              <p:cNvGrpSpPr/>
              <p:nvPr/>
            </p:nvGrpSpPr>
            <p:grpSpPr>
              <a:xfrm>
                <a:off x="590" y="556"/>
                <a:ext cx="2750" cy="466"/>
                <a:chOff x="590" y="556"/>
                <a:chExt cx="2750" cy="466"/>
              </a:xfrm>
            </p:grpSpPr>
            <p:sp>
              <p:nvSpPr>
                <p:cNvPr id="36970" name="矩形 8532"/>
                <p:cNvSpPr/>
                <p:nvPr/>
              </p:nvSpPr>
              <p:spPr>
                <a:xfrm>
                  <a:off x="1495" y="557"/>
                  <a:ext cx="773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激活帮助窗口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71" name="矩形 8572"/>
                <p:cNvSpPr/>
                <p:nvPr/>
              </p:nvSpPr>
              <p:spPr>
                <a:xfrm>
                  <a:off x="590" y="556"/>
                  <a:ext cx="275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77" name="组合 8575"/>
              <p:cNvGrpSpPr/>
              <p:nvPr/>
            </p:nvGrpSpPr>
            <p:grpSpPr>
              <a:xfrm>
                <a:off x="3340" y="556"/>
                <a:ext cx="1238" cy="973"/>
                <a:chOff x="3340" y="556"/>
                <a:chExt cx="1238" cy="973"/>
              </a:xfrm>
            </p:grpSpPr>
            <p:sp>
              <p:nvSpPr>
                <p:cNvPr id="36968" name="矩形 8533"/>
                <p:cNvSpPr/>
                <p:nvPr/>
              </p:nvSpPr>
              <p:spPr>
                <a:xfrm>
                  <a:off x="3596" y="557"/>
                  <a:ext cx="557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Help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命令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69" name="矩形 8574"/>
                <p:cNvSpPr/>
                <p:nvPr/>
              </p:nvSpPr>
              <p:spPr>
                <a:xfrm>
                  <a:off x="3340" y="556"/>
                  <a:ext cx="1238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78" name="组合 8577"/>
              <p:cNvGrpSpPr/>
              <p:nvPr/>
            </p:nvGrpSpPr>
            <p:grpSpPr>
              <a:xfrm>
                <a:off x="0" y="978"/>
                <a:ext cx="590" cy="465"/>
                <a:chOff x="0" y="978"/>
                <a:chExt cx="590" cy="465"/>
              </a:xfrm>
            </p:grpSpPr>
            <p:sp>
              <p:nvSpPr>
                <p:cNvPr id="36966" name="矩形 8534"/>
                <p:cNvSpPr/>
                <p:nvPr/>
              </p:nvSpPr>
              <p:spPr>
                <a:xfrm>
                  <a:off x="80" y="978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F2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67" name="矩形 8576"/>
                <p:cNvSpPr/>
                <p:nvPr/>
              </p:nvSpPr>
              <p:spPr>
                <a:xfrm>
                  <a:off x="0" y="978"/>
                  <a:ext cx="59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79" name="组合 8579"/>
              <p:cNvGrpSpPr/>
              <p:nvPr/>
            </p:nvGrpSpPr>
            <p:grpSpPr>
              <a:xfrm>
                <a:off x="590" y="978"/>
                <a:ext cx="2750" cy="972"/>
                <a:chOff x="590" y="978"/>
                <a:chExt cx="2750" cy="972"/>
              </a:xfrm>
            </p:grpSpPr>
            <p:sp>
              <p:nvSpPr>
                <p:cNvPr id="36964" name="矩形 8535"/>
                <p:cNvSpPr/>
                <p:nvPr/>
              </p:nvSpPr>
              <p:spPr>
                <a:xfrm>
                  <a:off x="1133" y="978"/>
                  <a:ext cx="1507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在文本窗口与图形窗口间切换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65" name="矩形 8578"/>
                <p:cNvSpPr/>
                <p:nvPr/>
              </p:nvSpPr>
              <p:spPr>
                <a:xfrm>
                  <a:off x="590" y="978"/>
                  <a:ext cx="275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0" name="组合 8581"/>
              <p:cNvGrpSpPr/>
              <p:nvPr/>
            </p:nvGrpSpPr>
            <p:grpSpPr>
              <a:xfrm>
                <a:off x="3340" y="978"/>
                <a:ext cx="1238" cy="422"/>
                <a:chOff x="3340" y="978"/>
                <a:chExt cx="1238" cy="422"/>
              </a:xfrm>
            </p:grpSpPr>
            <p:sp>
              <p:nvSpPr>
                <p:cNvPr id="36962" name="矩形 8536"/>
                <p:cNvSpPr>
                  <a:spLocks noTextEdit="1"/>
                </p:cNvSpPr>
                <p:nvPr/>
              </p:nvSpPr>
              <p:spPr>
                <a:xfrm>
                  <a:off x="3383" y="978"/>
                  <a:ext cx="1152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>
                    <a:solidFill>
                      <a:srgbClr val="1D528D"/>
                    </a:solidFill>
                    <a:latin typeface="Arial" panose="020B0604020202020204"/>
                    <a:ea typeface="+mn-ea"/>
                  </a:endParaRPr>
                </a:p>
              </p:txBody>
            </p:sp>
            <p:sp>
              <p:nvSpPr>
                <p:cNvPr id="36963" name="矩形 8580"/>
                <p:cNvSpPr/>
                <p:nvPr/>
              </p:nvSpPr>
              <p:spPr>
                <a:xfrm>
                  <a:off x="3340" y="978"/>
                  <a:ext cx="1238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1" name="组合 8583"/>
              <p:cNvGrpSpPr/>
              <p:nvPr/>
            </p:nvGrpSpPr>
            <p:grpSpPr>
              <a:xfrm>
                <a:off x="0" y="1400"/>
                <a:ext cx="590" cy="556"/>
                <a:chOff x="0" y="1400"/>
                <a:chExt cx="590" cy="556"/>
              </a:xfrm>
            </p:grpSpPr>
            <p:sp>
              <p:nvSpPr>
                <p:cNvPr id="36960" name="矩形 8537"/>
                <p:cNvSpPr/>
                <p:nvPr/>
              </p:nvSpPr>
              <p:spPr>
                <a:xfrm>
                  <a:off x="80" y="1401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F3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61" name="矩形 8582"/>
                <p:cNvSpPr/>
                <p:nvPr/>
              </p:nvSpPr>
              <p:spPr>
                <a:xfrm>
                  <a:off x="0" y="1400"/>
                  <a:ext cx="59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2" name="组合 8585"/>
              <p:cNvGrpSpPr/>
              <p:nvPr/>
            </p:nvGrpSpPr>
            <p:grpSpPr>
              <a:xfrm>
                <a:off x="590" y="1400"/>
                <a:ext cx="2750" cy="973"/>
                <a:chOff x="590" y="1400"/>
                <a:chExt cx="2750" cy="973"/>
              </a:xfrm>
            </p:grpSpPr>
            <p:sp>
              <p:nvSpPr>
                <p:cNvPr id="36958" name="矩形 8538"/>
                <p:cNvSpPr/>
                <p:nvPr/>
              </p:nvSpPr>
              <p:spPr>
                <a:xfrm>
                  <a:off x="895" y="1401"/>
                  <a:ext cx="1985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切换打开、关闭对象捕捉状态（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Osnap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）</a:t>
                  </a:r>
                  <a:endParaRPr lang="en-US" altLang="zh-CN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59" name="矩形 8584"/>
                <p:cNvSpPr/>
                <p:nvPr/>
              </p:nvSpPr>
              <p:spPr>
                <a:xfrm>
                  <a:off x="590" y="1400"/>
                  <a:ext cx="275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3" name="组合 8587"/>
              <p:cNvGrpSpPr/>
              <p:nvPr/>
            </p:nvGrpSpPr>
            <p:grpSpPr>
              <a:xfrm>
                <a:off x="3340" y="1400"/>
                <a:ext cx="1238" cy="973"/>
                <a:chOff x="3340" y="1400"/>
                <a:chExt cx="1238" cy="973"/>
              </a:xfrm>
            </p:grpSpPr>
            <p:sp>
              <p:nvSpPr>
                <p:cNvPr id="36956" name="矩形 8539"/>
                <p:cNvSpPr/>
                <p:nvPr/>
              </p:nvSpPr>
              <p:spPr>
                <a:xfrm>
                  <a:off x="3408" y="1401"/>
                  <a:ext cx="936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Osnap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按钮和命令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57" name="矩形 8586"/>
                <p:cNvSpPr/>
                <p:nvPr/>
              </p:nvSpPr>
              <p:spPr>
                <a:xfrm>
                  <a:off x="3340" y="1400"/>
                  <a:ext cx="1238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4" name="组合 8589"/>
              <p:cNvGrpSpPr/>
              <p:nvPr/>
            </p:nvGrpSpPr>
            <p:grpSpPr>
              <a:xfrm>
                <a:off x="0" y="1956"/>
                <a:ext cx="590" cy="472"/>
                <a:chOff x="0" y="1956"/>
                <a:chExt cx="590" cy="472"/>
              </a:xfrm>
            </p:grpSpPr>
            <p:sp>
              <p:nvSpPr>
                <p:cNvPr id="36954" name="矩形 8540"/>
                <p:cNvSpPr/>
                <p:nvPr/>
              </p:nvSpPr>
              <p:spPr>
                <a:xfrm>
                  <a:off x="80" y="1963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F4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55" name="矩形 8588"/>
                <p:cNvSpPr/>
                <p:nvPr/>
              </p:nvSpPr>
              <p:spPr>
                <a:xfrm>
                  <a:off x="0" y="1956"/>
                  <a:ext cx="59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5" name="组合 8591"/>
              <p:cNvGrpSpPr/>
              <p:nvPr/>
            </p:nvGrpSpPr>
            <p:grpSpPr>
              <a:xfrm>
                <a:off x="590" y="1956"/>
                <a:ext cx="2750" cy="977"/>
                <a:chOff x="590" y="1956"/>
                <a:chExt cx="2750" cy="977"/>
              </a:xfrm>
            </p:grpSpPr>
            <p:sp>
              <p:nvSpPr>
                <p:cNvPr id="36952" name="矩形 8541"/>
                <p:cNvSpPr/>
                <p:nvPr/>
              </p:nvSpPr>
              <p:spPr>
                <a:xfrm>
                  <a:off x="1008" y="1961"/>
                  <a:ext cx="1758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数字化仪状态切换（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Tablet modes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）</a:t>
                  </a:r>
                  <a:endParaRPr lang="en-US" altLang="zh-CN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53" name="矩形 8590"/>
                <p:cNvSpPr/>
                <p:nvPr/>
              </p:nvSpPr>
              <p:spPr>
                <a:xfrm>
                  <a:off x="590" y="1956"/>
                  <a:ext cx="275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6" name="组合 8593"/>
              <p:cNvGrpSpPr/>
              <p:nvPr/>
            </p:nvGrpSpPr>
            <p:grpSpPr>
              <a:xfrm>
                <a:off x="3340" y="1956"/>
                <a:ext cx="1238" cy="977"/>
                <a:chOff x="3340" y="1956"/>
                <a:chExt cx="1238" cy="977"/>
              </a:xfrm>
            </p:grpSpPr>
            <p:sp>
              <p:nvSpPr>
                <p:cNvPr id="36950" name="矩形 8542"/>
                <p:cNvSpPr/>
                <p:nvPr/>
              </p:nvSpPr>
              <p:spPr>
                <a:xfrm>
                  <a:off x="3441" y="1961"/>
                  <a:ext cx="878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Tablet mode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按钮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51" name="矩形 8592"/>
                <p:cNvSpPr/>
                <p:nvPr/>
              </p:nvSpPr>
              <p:spPr>
                <a:xfrm>
                  <a:off x="3340" y="1956"/>
                  <a:ext cx="1238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7" name="组合 8595"/>
              <p:cNvGrpSpPr/>
              <p:nvPr/>
            </p:nvGrpSpPr>
            <p:grpSpPr>
              <a:xfrm>
                <a:off x="0" y="2375"/>
                <a:ext cx="590" cy="465"/>
                <a:chOff x="0" y="2375"/>
                <a:chExt cx="590" cy="465"/>
              </a:xfrm>
            </p:grpSpPr>
            <p:sp>
              <p:nvSpPr>
                <p:cNvPr id="36948" name="矩形 8543"/>
                <p:cNvSpPr/>
                <p:nvPr/>
              </p:nvSpPr>
              <p:spPr>
                <a:xfrm>
                  <a:off x="80" y="2375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F5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49" name="矩形 8594"/>
                <p:cNvSpPr/>
                <p:nvPr/>
              </p:nvSpPr>
              <p:spPr>
                <a:xfrm>
                  <a:off x="0" y="2378"/>
                  <a:ext cx="59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8" name="组合 8597"/>
              <p:cNvGrpSpPr/>
              <p:nvPr/>
            </p:nvGrpSpPr>
            <p:grpSpPr>
              <a:xfrm>
                <a:off x="590" y="2375"/>
                <a:ext cx="2750" cy="972"/>
                <a:chOff x="590" y="2375"/>
                <a:chExt cx="2750" cy="972"/>
              </a:xfrm>
            </p:grpSpPr>
            <p:sp>
              <p:nvSpPr>
                <p:cNvPr id="36946" name="矩形 8544"/>
                <p:cNvSpPr/>
                <p:nvPr/>
              </p:nvSpPr>
              <p:spPr>
                <a:xfrm>
                  <a:off x="964" y="2375"/>
                  <a:ext cx="2056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等轴测面的各方式切换（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Isoplane modes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）</a:t>
                  </a:r>
                  <a:endParaRPr lang="en-US" altLang="zh-CN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47" name="矩形 8596"/>
                <p:cNvSpPr/>
                <p:nvPr/>
              </p:nvSpPr>
              <p:spPr>
                <a:xfrm>
                  <a:off x="590" y="2378"/>
                  <a:ext cx="275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89" name="组合 8599"/>
              <p:cNvGrpSpPr/>
              <p:nvPr/>
            </p:nvGrpSpPr>
            <p:grpSpPr>
              <a:xfrm>
                <a:off x="3340" y="2378"/>
                <a:ext cx="1238" cy="422"/>
                <a:chOff x="3340" y="2378"/>
                <a:chExt cx="1238" cy="422"/>
              </a:xfrm>
            </p:grpSpPr>
            <p:sp>
              <p:nvSpPr>
                <p:cNvPr id="36944" name="矩形 8545"/>
                <p:cNvSpPr>
                  <a:spLocks noTextEdit="1"/>
                </p:cNvSpPr>
                <p:nvPr/>
              </p:nvSpPr>
              <p:spPr>
                <a:xfrm>
                  <a:off x="3383" y="2378"/>
                  <a:ext cx="1152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>
                    <a:solidFill>
                      <a:srgbClr val="1D528D"/>
                    </a:solidFill>
                    <a:latin typeface="Arial" panose="020B0604020202020204"/>
                    <a:ea typeface="+mn-ea"/>
                  </a:endParaRPr>
                </a:p>
              </p:txBody>
            </p:sp>
            <p:sp>
              <p:nvSpPr>
                <p:cNvPr id="36945" name="矩形 8598"/>
                <p:cNvSpPr/>
                <p:nvPr/>
              </p:nvSpPr>
              <p:spPr>
                <a:xfrm>
                  <a:off x="3340" y="2378"/>
                  <a:ext cx="1238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0" name="组合 8601"/>
              <p:cNvGrpSpPr/>
              <p:nvPr/>
            </p:nvGrpSpPr>
            <p:grpSpPr>
              <a:xfrm>
                <a:off x="0" y="2800"/>
                <a:ext cx="590" cy="556"/>
                <a:chOff x="0" y="2800"/>
                <a:chExt cx="590" cy="556"/>
              </a:xfrm>
            </p:grpSpPr>
            <p:sp>
              <p:nvSpPr>
                <p:cNvPr id="36942" name="矩形 8546"/>
                <p:cNvSpPr/>
                <p:nvPr/>
              </p:nvSpPr>
              <p:spPr>
                <a:xfrm>
                  <a:off x="80" y="2800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F6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43" name="矩形 8600"/>
                <p:cNvSpPr/>
                <p:nvPr/>
              </p:nvSpPr>
              <p:spPr>
                <a:xfrm>
                  <a:off x="0" y="2800"/>
                  <a:ext cx="59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1" name="组合 8603"/>
              <p:cNvGrpSpPr/>
              <p:nvPr/>
            </p:nvGrpSpPr>
            <p:grpSpPr>
              <a:xfrm>
                <a:off x="590" y="2800"/>
                <a:ext cx="2750" cy="761"/>
                <a:chOff x="590" y="2800"/>
                <a:chExt cx="2750" cy="761"/>
              </a:xfrm>
            </p:grpSpPr>
            <p:sp>
              <p:nvSpPr>
                <p:cNvPr id="36940" name="矩形 8547"/>
                <p:cNvSpPr/>
                <p:nvPr/>
              </p:nvSpPr>
              <p:spPr>
                <a:xfrm>
                  <a:off x="819" y="2800"/>
                  <a:ext cx="2346" cy="7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打开正交坐标、打开极坐标和关闭坐标显示状态</a:t>
                  </a:r>
                  <a:endParaRPr lang="zh-CN" altLang="en-US" sz="1050" dirty="0">
                    <a:solidFill>
                      <a:srgbClr val="1D528D"/>
                    </a:solidFill>
                    <a:latin typeface="宋体" panose="02010600030101010101" pitchFamily="2" charset="-122"/>
                    <a:ea typeface="+mn-ea"/>
                  </a:endParaRPr>
                </a:p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(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Coorbinate display mode) 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之间切换</a:t>
                  </a: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41" name="矩形 8602"/>
                <p:cNvSpPr/>
                <p:nvPr/>
              </p:nvSpPr>
              <p:spPr>
                <a:xfrm>
                  <a:off x="590" y="2800"/>
                  <a:ext cx="275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2" name="组合 8605"/>
              <p:cNvGrpSpPr/>
              <p:nvPr/>
            </p:nvGrpSpPr>
            <p:grpSpPr>
              <a:xfrm>
                <a:off x="3340" y="2800"/>
                <a:ext cx="1238" cy="556"/>
                <a:chOff x="3340" y="2800"/>
                <a:chExt cx="1238" cy="556"/>
              </a:xfrm>
            </p:grpSpPr>
            <p:sp>
              <p:nvSpPr>
                <p:cNvPr id="36938" name="矩形 8548"/>
                <p:cNvSpPr>
                  <a:spLocks noTextEdit="1"/>
                </p:cNvSpPr>
                <p:nvPr/>
              </p:nvSpPr>
              <p:spPr>
                <a:xfrm>
                  <a:off x="3383" y="2800"/>
                  <a:ext cx="1152" cy="5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>
                    <a:solidFill>
                      <a:srgbClr val="1D528D"/>
                    </a:solidFill>
                    <a:latin typeface="Arial" panose="020B0604020202020204"/>
                    <a:ea typeface="+mn-ea"/>
                  </a:endParaRPr>
                </a:p>
              </p:txBody>
            </p:sp>
            <p:sp>
              <p:nvSpPr>
                <p:cNvPr id="36939" name="矩形 8604"/>
                <p:cNvSpPr/>
                <p:nvPr/>
              </p:nvSpPr>
              <p:spPr>
                <a:xfrm>
                  <a:off x="3340" y="2800"/>
                  <a:ext cx="1238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3" name="组合 8607"/>
              <p:cNvGrpSpPr/>
              <p:nvPr/>
            </p:nvGrpSpPr>
            <p:grpSpPr>
              <a:xfrm>
                <a:off x="0" y="3356"/>
                <a:ext cx="590" cy="471"/>
                <a:chOff x="0" y="3356"/>
                <a:chExt cx="590" cy="471"/>
              </a:xfrm>
            </p:grpSpPr>
            <p:sp>
              <p:nvSpPr>
                <p:cNvPr id="36936" name="矩形 8549"/>
                <p:cNvSpPr/>
                <p:nvPr/>
              </p:nvSpPr>
              <p:spPr>
                <a:xfrm>
                  <a:off x="80" y="3362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F7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37" name="矩形 8606"/>
                <p:cNvSpPr/>
                <p:nvPr/>
              </p:nvSpPr>
              <p:spPr>
                <a:xfrm>
                  <a:off x="0" y="3356"/>
                  <a:ext cx="59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4" name="组合 8609"/>
              <p:cNvGrpSpPr/>
              <p:nvPr/>
            </p:nvGrpSpPr>
            <p:grpSpPr>
              <a:xfrm>
                <a:off x="590" y="3356"/>
                <a:ext cx="2750" cy="978"/>
                <a:chOff x="590" y="3356"/>
                <a:chExt cx="2750" cy="978"/>
              </a:xfrm>
            </p:grpSpPr>
            <p:sp>
              <p:nvSpPr>
                <p:cNvPr id="36934" name="矩形 8550"/>
                <p:cNvSpPr/>
                <p:nvPr/>
              </p:nvSpPr>
              <p:spPr>
                <a:xfrm>
                  <a:off x="909" y="3362"/>
                  <a:ext cx="2167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切换打开、关闭栅格显示状态（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Grib mode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）</a:t>
                  </a:r>
                  <a:endParaRPr lang="en-US" altLang="zh-CN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35" name="矩形 8608"/>
                <p:cNvSpPr/>
                <p:nvPr/>
              </p:nvSpPr>
              <p:spPr>
                <a:xfrm>
                  <a:off x="590" y="3356"/>
                  <a:ext cx="275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5" name="组合 8611"/>
              <p:cNvGrpSpPr/>
              <p:nvPr/>
            </p:nvGrpSpPr>
            <p:grpSpPr>
              <a:xfrm>
                <a:off x="3340" y="3356"/>
                <a:ext cx="1238" cy="978"/>
                <a:chOff x="3340" y="3356"/>
                <a:chExt cx="1238" cy="978"/>
              </a:xfrm>
            </p:grpSpPr>
            <p:sp>
              <p:nvSpPr>
                <p:cNvPr id="36932" name="矩形 8551"/>
                <p:cNvSpPr/>
                <p:nvPr/>
              </p:nvSpPr>
              <p:spPr>
                <a:xfrm>
                  <a:off x="3607" y="3362"/>
                  <a:ext cx="546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Grib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命令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33" name="矩形 8610"/>
                <p:cNvSpPr/>
                <p:nvPr/>
              </p:nvSpPr>
              <p:spPr>
                <a:xfrm>
                  <a:off x="3340" y="3356"/>
                  <a:ext cx="1238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6" name="组合 8613"/>
              <p:cNvGrpSpPr/>
              <p:nvPr/>
            </p:nvGrpSpPr>
            <p:grpSpPr>
              <a:xfrm>
                <a:off x="0" y="3777"/>
                <a:ext cx="590" cy="557"/>
                <a:chOff x="0" y="3777"/>
                <a:chExt cx="590" cy="557"/>
              </a:xfrm>
            </p:grpSpPr>
            <p:sp>
              <p:nvSpPr>
                <p:cNvPr id="36930" name="矩形 8552"/>
                <p:cNvSpPr/>
                <p:nvPr/>
              </p:nvSpPr>
              <p:spPr>
                <a:xfrm>
                  <a:off x="80" y="3777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F8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31" name="矩形 8612"/>
                <p:cNvSpPr/>
                <p:nvPr/>
              </p:nvSpPr>
              <p:spPr>
                <a:xfrm>
                  <a:off x="0" y="3778"/>
                  <a:ext cx="59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7" name="组合 8615"/>
              <p:cNvGrpSpPr/>
              <p:nvPr/>
            </p:nvGrpSpPr>
            <p:grpSpPr>
              <a:xfrm>
                <a:off x="590" y="3777"/>
                <a:ext cx="2750" cy="972"/>
                <a:chOff x="590" y="3777"/>
                <a:chExt cx="2750" cy="972"/>
              </a:xfrm>
            </p:grpSpPr>
            <p:sp>
              <p:nvSpPr>
                <p:cNvPr id="36928" name="矩形 8553"/>
                <p:cNvSpPr/>
                <p:nvPr/>
              </p:nvSpPr>
              <p:spPr>
                <a:xfrm>
                  <a:off x="879" y="3777"/>
                  <a:ext cx="2023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切换打开、关闭正交状态（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Ortho Mode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）</a:t>
                  </a:r>
                  <a:endParaRPr lang="en-US" altLang="zh-CN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29" name="矩形 8614"/>
                <p:cNvSpPr/>
                <p:nvPr/>
              </p:nvSpPr>
              <p:spPr>
                <a:xfrm>
                  <a:off x="590" y="3778"/>
                  <a:ext cx="275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8" name="组合 8617"/>
              <p:cNvGrpSpPr/>
              <p:nvPr/>
            </p:nvGrpSpPr>
            <p:grpSpPr>
              <a:xfrm>
                <a:off x="3340" y="3777"/>
                <a:ext cx="1238" cy="972"/>
                <a:chOff x="3340" y="3777"/>
                <a:chExt cx="1238" cy="972"/>
              </a:xfrm>
            </p:grpSpPr>
            <p:sp>
              <p:nvSpPr>
                <p:cNvPr id="36926" name="矩形 8554"/>
                <p:cNvSpPr/>
                <p:nvPr/>
              </p:nvSpPr>
              <p:spPr>
                <a:xfrm>
                  <a:off x="3408" y="3777"/>
                  <a:ext cx="939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Ortho 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命令和按钮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27" name="矩形 8616"/>
                <p:cNvSpPr/>
                <p:nvPr/>
              </p:nvSpPr>
              <p:spPr>
                <a:xfrm>
                  <a:off x="3340" y="3778"/>
                  <a:ext cx="1238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899" name="组合 8619"/>
              <p:cNvGrpSpPr/>
              <p:nvPr/>
            </p:nvGrpSpPr>
            <p:grpSpPr>
              <a:xfrm>
                <a:off x="0" y="4334"/>
                <a:ext cx="590" cy="466"/>
                <a:chOff x="0" y="4334"/>
                <a:chExt cx="590" cy="466"/>
              </a:xfrm>
            </p:grpSpPr>
            <p:sp>
              <p:nvSpPr>
                <p:cNvPr id="36924" name="矩形 8555"/>
                <p:cNvSpPr/>
                <p:nvPr/>
              </p:nvSpPr>
              <p:spPr>
                <a:xfrm>
                  <a:off x="80" y="4335"/>
                  <a:ext cx="255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F9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25" name="矩形 8618"/>
                <p:cNvSpPr/>
                <p:nvPr/>
              </p:nvSpPr>
              <p:spPr>
                <a:xfrm>
                  <a:off x="0" y="4334"/>
                  <a:ext cx="59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900" name="组合 8621"/>
              <p:cNvGrpSpPr/>
              <p:nvPr/>
            </p:nvGrpSpPr>
            <p:grpSpPr>
              <a:xfrm>
                <a:off x="590" y="4334"/>
                <a:ext cx="2750" cy="973"/>
                <a:chOff x="590" y="4334"/>
                <a:chExt cx="2750" cy="973"/>
              </a:xfrm>
            </p:grpSpPr>
            <p:sp>
              <p:nvSpPr>
                <p:cNvPr id="36922" name="矩形 8556"/>
                <p:cNvSpPr/>
                <p:nvPr/>
              </p:nvSpPr>
              <p:spPr>
                <a:xfrm>
                  <a:off x="729" y="4335"/>
                  <a:ext cx="2322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切换打开、关闭栅格捕捉状态（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Snap and Grid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）</a:t>
                  </a:r>
                  <a:endParaRPr lang="en-US" altLang="zh-CN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23" name="矩形 8620"/>
                <p:cNvSpPr/>
                <p:nvPr/>
              </p:nvSpPr>
              <p:spPr>
                <a:xfrm>
                  <a:off x="590" y="4334"/>
                  <a:ext cx="2750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901" name="组合 8623"/>
              <p:cNvGrpSpPr/>
              <p:nvPr/>
            </p:nvGrpSpPr>
            <p:grpSpPr>
              <a:xfrm>
                <a:off x="3340" y="4334"/>
                <a:ext cx="1238" cy="973"/>
                <a:chOff x="3340" y="4334"/>
                <a:chExt cx="1238" cy="973"/>
              </a:xfrm>
            </p:grpSpPr>
            <p:sp>
              <p:nvSpPr>
                <p:cNvPr id="36920" name="矩形 8557"/>
                <p:cNvSpPr/>
                <p:nvPr/>
              </p:nvSpPr>
              <p:spPr>
                <a:xfrm>
                  <a:off x="3441" y="4335"/>
                  <a:ext cx="878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Snap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命令和按钮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21" name="矩形 8622"/>
                <p:cNvSpPr/>
                <p:nvPr/>
              </p:nvSpPr>
              <p:spPr>
                <a:xfrm>
                  <a:off x="3340" y="4334"/>
                  <a:ext cx="1238" cy="422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902" name="组合 8625"/>
              <p:cNvGrpSpPr/>
              <p:nvPr/>
            </p:nvGrpSpPr>
            <p:grpSpPr>
              <a:xfrm>
                <a:off x="0" y="4753"/>
                <a:ext cx="590" cy="559"/>
                <a:chOff x="0" y="4753"/>
                <a:chExt cx="590" cy="559"/>
              </a:xfrm>
            </p:grpSpPr>
            <p:sp>
              <p:nvSpPr>
                <p:cNvPr id="36918" name="矩形 8558"/>
                <p:cNvSpPr/>
                <p:nvPr/>
              </p:nvSpPr>
              <p:spPr>
                <a:xfrm>
                  <a:off x="54" y="4753"/>
                  <a:ext cx="307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F10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19" name="矩形 8624"/>
                <p:cNvSpPr/>
                <p:nvPr/>
              </p:nvSpPr>
              <p:spPr>
                <a:xfrm>
                  <a:off x="0" y="4756"/>
                  <a:ext cx="59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903" name="组合 8627"/>
              <p:cNvGrpSpPr/>
              <p:nvPr/>
            </p:nvGrpSpPr>
            <p:grpSpPr>
              <a:xfrm>
                <a:off x="590" y="4753"/>
                <a:ext cx="2750" cy="972"/>
                <a:chOff x="590" y="4753"/>
                <a:chExt cx="2750" cy="972"/>
              </a:xfrm>
            </p:grpSpPr>
            <p:sp>
              <p:nvSpPr>
                <p:cNvPr id="36916" name="矩形 8559"/>
                <p:cNvSpPr/>
                <p:nvPr/>
              </p:nvSpPr>
              <p:spPr>
                <a:xfrm>
                  <a:off x="725" y="4753"/>
                  <a:ext cx="2330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切换打开、关闭极轴跟踪状态（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Auto Tracking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）</a:t>
                  </a:r>
                  <a:endParaRPr lang="en-US" altLang="zh-CN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17" name="矩形 8626"/>
                <p:cNvSpPr/>
                <p:nvPr/>
              </p:nvSpPr>
              <p:spPr>
                <a:xfrm>
                  <a:off x="590" y="4756"/>
                  <a:ext cx="275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904" name="组合 8629"/>
              <p:cNvGrpSpPr/>
              <p:nvPr/>
            </p:nvGrpSpPr>
            <p:grpSpPr>
              <a:xfrm>
                <a:off x="3340" y="4753"/>
                <a:ext cx="1238" cy="972"/>
                <a:chOff x="3340" y="4753"/>
                <a:chExt cx="1238" cy="972"/>
              </a:xfrm>
            </p:grpSpPr>
            <p:sp>
              <p:nvSpPr>
                <p:cNvPr id="36914" name="矩形 8560"/>
                <p:cNvSpPr/>
                <p:nvPr/>
              </p:nvSpPr>
              <p:spPr>
                <a:xfrm>
                  <a:off x="3575" y="4753"/>
                  <a:ext cx="601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Polar 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按钮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15" name="矩形 8628"/>
                <p:cNvSpPr/>
                <p:nvPr/>
              </p:nvSpPr>
              <p:spPr>
                <a:xfrm>
                  <a:off x="3340" y="4756"/>
                  <a:ext cx="1238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905" name="组合 8631"/>
              <p:cNvGrpSpPr/>
              <p:nvPr/>
            </p:nvGrpSpPr>
            <p:grpSpPr>
              <a:xfrm>
                <a:off x="0" y="5311"/>
                <a:ext cx="590" cy="557"/>
                <a:chOff x="0" y="5311"/>
                <a:chExt cx="590" cy="557"/>
              </a:xfrm>
            </p:grpSpPr>
            <p:sp>
              <p:nvSpPr>
                <p:cNvPr id="36912" name="矩形 8561"/>
                <p:cNvSpPr/>
                <p:nvPr/>
              </p:nvSpPr>
              <p:spPr>
                <a:xfrm>
                  <a:off x="54" y="5311"/>
                  <a:ext cx="307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F11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13" name="矩形 8630"/>
                <p:cNvSpPr/>
                <p:nvPr/>
              </p:nvSpPr>
              <p:spPr>
                <a:xfrm>
                  <a:off x="0" y="5312"/>
                  <a:ext cx="59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906" name="组合 8633"/>
              <p:cNvGrpSpPr/>
              <p:nvPr/>
            </p:nvGrpSpPr>
            <p:grpSpPr>
              <a:xfrm>
                <a:off x="469" y="5311"/>
                <a:ext cx="2871" cy="557"/>
                <a:chOff x="469" y="5311"/>
                <a:chExt cx="2871" cy="557"/>
              </a:xfrm>
            </p:grpSpPr>
            <p:sp>
              <p:nvSpPr>
                <p:cNvPr id="36910" name="矩形 8562"/>
                <p:cNvSpPr/>
                <p:nvPr/>
              </p:nvSpPr>
              <p:spPr>
                <a:xfrm>
                  <a:off x="469" y="5311"/>
                  <a:ext cx="2844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切换打开、关闭对象捕捉跟踪状态（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Object Snap Tracking</a:t>
                  </a:r>
                  <a:r>
                    <a:rPr lang="en-US" altLang="zh-CN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）</a:t>
                  </a:r>
                  <a:endParaRPr lang="en-US" altLang="zh-CN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11" name="矩形 8632"/>
                <p:cNvSpPr/>
                <p:nvPr/>
              </p:nvSpPr>
              <p:spPr>
                <a:xfrm>
                  <a:off x="590" y="5312"/>
                  <a:ext cx="2750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36907" name="组合 8635"/>
              <p:cNvGrpSpPr/>
              <p:nvPr/>
            </p:nvGrpSpPr>
            <p:grpSpPr>
              <a:xfrm>
                <a:off x="3340" y="5311"/>
                <a:ext cx="1238" cy="972"/>
                <a:chOff x="3340" y="5311"/>
                <a:chExt cx="1238" cy="972"/>
              </a:xfrm>
            </p:grpSpPr>
            <p:sp>
              <p:nvSpPr>
                <p:cNvPr id="36908" name="矩形 8563"/>
                <p:cNvSpPr/>
                <p:nvPr/>
              </p:nvSpPr>
              <p:spPr>
                <a:xfrm>
                  <a:off x="3543" y="5311"/>
                  <a:ext cx="664" cy="9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 anchorCtr="1">
                  <a:spAutoFit/>
                </a:bodyPr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050" dirty="0">
                      <a:solidFill>
                        <a:srgbClr val="1D528D"/>
                      </a:solidFill>
                      <a:latin typeface="Times New Roman" panose="02020603050405020304" pitchFamily="18" charset="0"/>
                      <a:ea typeface="+mn-ea"/>
                    </a:rPr>
                    <a:t>Otrack </a:t>
                  </a:r>
                  <a:r>
                    <a:rPr lang="zh-CN" altLang="en-US" sz="1050" dirty="0">
                      <a:solidFill>
                        <a:srgbClr val="1D528D"/>
                      </a:solidFill>
                      <a:latin typeface="宋体" panose="02010600030101010101" pitchFamily="2" charset="-122"/>
                      <a:ea typeface="+mn-ea"/>
                    </a:rPr>
                    <a:t>按钮</a:t>
                  </a:r>
                  <a:endParaRPr lang="zh-CN" altLang="en-US" sz="750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  <a:p>
                  <a:pPr defTabSz="685800" rtl="0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dirty="0">
                    <a:solidFill>
                      <a:srgbClr val="1D528D"/>
                    </a:solidFill>
                    <a:latin typeface="Times New Roman" panose="02020603050405020304" pitchFamily="18" charset="0"/>
                    <a:ea typeface="+mn-ea"/>
                  </a:endParaRPr>
                </a:p>
              </p:txBody>
            </p:sp>
            <p:sp>
              <p:nvSpPr>
                <p:cNvPr id="36909" name="矩形 8634"/>
                <p:cNvSpPr/>
                <p:nvPr/>
              </p:nvSpPr>
              <p:spPr>
                <a:xfrm>
                  <a:off x="3340" y="5312"/>
                  <a:ext cx="1238" cy="556"/>
                </a:xfrm>
                <a:prstGeom prst="rect">
                  <a:avLst/>
                </a:prstGeom>
                <a:noFill/>
                <a:ln w="7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685800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 sz="1350" dirty="0">
                    <a:solidFill>
                      <a:srgbClr val="1D528D"/>
                    </a:solidFill>
                    <a:ea typeface="+mn-ea"/>
                  </a:endParaRPr>
                </a:p>
              </p:txBody>
            </p:sp>
          </p:grpSp>
        </p:grpSp>
        <p:sp>
          <p:nvSpPr>
            <p:cNvPr id="36871" name="矩形 8637"/>
            <p:cNvSpPr/>
            <p:nvPr/>
          </p:nvSpPr>
          <p:spPr>
            <a:xfrm>
              <a:off x="-3" y="-3"/>
              <a:ext cx="4584" cy="5874"/>
            </a:xfrm>
            <a:prstGeom prst="rect">
              <a:avLst/>
            </a:prstGeom>
            <a:noFill/>
            <a:ln w="9525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 rtl="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350" dirty="0">
                <a:solidFill>
                  <a:srgbClr val="1D528D"/>
                </a:solidFill>
                <a:ea typeface="+mn-ea"/>
              </a:endParaRPr>
            </a:p>
          </p:txBody>
        </p:sp>
      </p:grpSp>
      <p:sp>
        <p:nvSpPr>
          <p:cNvPr id="36869" name="文本框 8639"/>
          <p:cNvSpPr txBox="1"/>
          <p:nvPr/>
        </p:nvSpPr>
        <p:spPr>
          <a:xfrm>
            <a:off x="3711539" y="2147941"/>
            <a:ext cx="219964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表</a:t>
            </a:r>
            <a:r>
              <a:rPr lang="zh-CN" altLang="en-US" sz="200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2-1 </a:t>
            </a:r>
            <a:r>
              <a:rPr lang="zh-CN" altLang="en-US" sz="200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快捷键功能</a:t>
            </a:r>
            <a:r>
              <a:rPr lang="zh-CN" altLang="en-US" sz="2000" dirty="0">
                <a:solidFill>
                  <a:srgbClr val="1D528D"/>
                </a:solidFill>
                <a:ea typeface="+mn-ea"/>
              </a:rPr>
              <a:t> </a:t>
            </a:r>
            <a:endParaRPr lang="zh-CN" altLang="en-US" sz="20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绘图环境设置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443715" y="1550043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pt-BR" altLang="zh-CN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2.3 </a:t>
            </a:r>
            <a:r>
              <a:rPr lang="en-US" altLang="zh-CN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AutoCAD</a:t>
            </a:r>
            <a:r>
              <a:rPr lang="zh-CN" altLang="en-US" sz="2400" b="1" dirty="0">
                <a:solidFill>
                  <a:srgbClr val="1D528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快捷键</a:t>
            </a:r>
            <a:endParaRPr lang="zh-CN" altLang="en-US" sz="2400" b="1" dirty="0">
              <a:solidFill>
                <a:srgbClr val="1D528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1970,&quot;width&quot;:5955}"/>
</p:tagLst>
</file>

<file path=ppt/tags/tag2.xml><?xml version="1.0" encoding="utf-8"?>
<p:tagLst xmlns:p="http://schemas.openxmlformats.org/presentationml/2006/main">
  <p:tag name="KSO_WM_UNIT_PLACING_PICTURE_USER_VIEWPORT" val="{&quot;height&quot;:11970,&quot;width&quot;:5955}"/>
</p:tagLst>
</file>

<file path=ppt/theme/theme1.xml><?xml version="1.0" encoding="utf-8"?>
<a:theme xmlns:a="http://schemas.openxmlformats.org/drawingml/2006/main" name="1_复件 100TGp_biz_diagram_v2">
  <a:themeElements>
    <a:clrScheme name="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33"/>
      </a:accent2>
      <a:accent3>
        <a:srgbClr val="FFFFFF"/>
      </a:accent3>
      <a:accent4>
        <a:srgbClr val="225979"/>
      </a:accent4>
      <a:accent5>
        <a:srgbClr val="AACAE2"/>
      </a:accent5>
      <a:accent6>
        <a:srgbClr val="E5892D"/>
      </a:accent6>
      <a:hlink>
        <a:srgbClr val="33CCCC"/>
      </a:hlink>
      <a:folHlink>
        <a:srgbClr val="83A6A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E2"/>
        </a:accent5>
        <a:accent6>
          <a:srgbClr val="E589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6C9B9"/>
        </a:accent5>
        <a:accent6>
          <a:srgbClr val="5380AD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9"/>
        </a:accent4>
        <a:accent5>
          <a:srgbClr val="ADC3FA"/>
        </a:accent5>
        <a:accent6>
          <a:srgbClr val="E589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第1章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章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章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第1章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章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章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9"/>
        </a:accent4>
        <a:accent5>
          <a:srgbClr val="AACAE2"/>
        </a:accent5>
        <a:accent6>
          <a:srgbClr val="AB9705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2368D"/>
        </a:accent4>
        <a:accent5>
          <a:srgbClr val="C5B8F2"/>
        </a:accent5>
        <a:accent6>
          <a:srgbClr val="007272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复件 100TGp_biz_diagram_v2</Template>
  <TotalTime>0</TotalTime>
  <Words>4376</Words>
  <Application>WPS 演示</Application>
  <PresentationFormat>全屏显示(4:3)</PresentationFormat>
  <Paragraphs>436</Paragraphs>
  <Slides>27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Arial Unicode MS</vt:lpstr>
      <vt:lpstr>Times New Roman</vt:lpstr>
      <vt:lpstr>Verdana</vt:lpstr>
      <vt:lpstr>楷体</vt:lpstr>
      <vt:lpstr>Calibri</vt:lpstr>
      <vt:lpstr>黑体</vt:lpstr>
      <vt:lpstr>Arial</vt:lpstr>
      <vt:lpstr>微软简隶书</vt:lpstr>
      <vt:lpstr>隶书</vt:lpstr>
      <vt:lpstr>1_复件 100TGp_biz_diagram_v2</vt:lpstr>
      <vt:lpstr>1_Office 主题</vt:lpstr>
      <vt:lpstr>第1章1</vt:lpstr>
      <vt:lpstr>2_第1章1</vt:lpstr>
      <vt:lpstr>1_第1章1</vt:lpstr>
      <vt:lpstr>PowerPoint 演示文稿</vt:lpstr>
      <vt:lpstr>PowerPoint 演示文稿</vt:lpstr>
      <vt:lpstr>1.AutoCAD的发展与应用简介</vt:lpstr>
      <vt:lpstr>1.AutoCAD的发展与应用简介</vt:lpstr>
      <vt:lpstr>1.AutoCAD的发展与应用简介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2.绘图环境设置</vt:lpstr>
      <vt:lpstr>3.直线类与射线的绘制命令</vt:lpstr>
      <vt:lpstr>3.直线类与射线的绘制命令</vt:lpstr>
      <vt:lpstr>4.五角星的绘制</vt:lpstr>
      <vt:lpstr>5.构造线的绘制与应用</vt:lpstr>
      <vt:lpstr>6.正多边形的绘制</vt:lpstr>
      <vt:lpstr>7.多角星的绘制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 课 展示</dc:title>
  <dc:creator>yz</dc:creator>
  <cp:lastModifiedBy>阿哲</cp:lastModifiedBy>
  <cp:revision>979</cp:revision>
  <dcterms:created xsi:type="dcterms:W3CDTF">2009-04-05T06:11:00Z</dcterms:created>
  <dcterms:modified xsi:type="dcterms:W3CDTF">2021-11-08T03:12:31Z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98D46FC080E848DFBD3DCA408E6AD990</vt:lpwstr>
  </property>
</Properties>
</file>