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0FE76-3955-40EC-B684-0AE61C6AC6CB}" type="datetimeFigureOut">
              <a:rPr lang="zh-CN" altLang="en-US" smtClean="0"/>
              <a:t>2021/8/27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801AC-457B-437D-8076-D1D971FE1375}" type="slidenum">
              <a:rPr lang="zh-CN" altLang="en-US" smtClean="0"/>
              <a:t>‹#›</a:t>
            </a:fld>
            <a:endParaRPr lang="zh-CN" altLang="en-US"/>
          </a:p>
        </p:txBody>
      </p:sp>
    </p:spTree>
    <p:extLst>
      <p:ext uri="{BB962C8B-B14F-4D97-AF65-F5344CB8AC3E}">
        <p14:creationId xmlns:p14="http://schemas.microsoft.com/office/powerpoint/2010/main" val="1851004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355004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85507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4437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310774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235986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256702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367863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1576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60564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82773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3316A0-4960-44CD-AE12-5E114627C2E5}" type="datetimeFigureOut">
              <a:rPr lang="zh-CN" altLang="en-US" smtClean="0"/>
              <a:t>2021/8/27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106370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316A0-4960-44CD-AE12-5E114627C2E5}" type="datetimeFigureOut">
              <a:rPr lang="zh-CN" altLang="en-US" smtClean="0"/>
              <a:t>2021/8/27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EE8CC-AD4D-4F09-9742-631FDA9CF4A9}" type="slidenum">
              <a:rPr lang="zh-CN" altLang="en-US" smtClean="0"/>
              <a:t>‹#›</a:t>
            </a:fld>
            <a:endParaRPr lang="zh-CN" altLang="en-US"/>
          </a:p>
        </p:txBody>
      </p:sp>
    </p:spTree>
    <p:extLst>
      <p:ext uri="{BB962C8B-B14F-4D97-AF65-F5344CB8AC3E}">
        <p14:creationId xmlns:p14="http://schemas.microsoft.com/office/powerpoint/2010/main" val="74305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spcBef>
                <a:spcPct val="20000"/>
              </a:spcBef>
              <a:buClr>
                <a:srgbClr val="666699"/>
              </a:buClr>
              <a:buSzPct val="70000"/>
              <a:buFont typeface="Wingdings" pitchFamily="2" charset="2"/>
              <a:buNone/>
              <a:defRPr/>
            </a:pPr>
            <a:r>
              <a:rPr lang="en-US" altLang="zh-CN" dirty="0" smtClean="0"/>
              <a:t>1.1  </a:t>
            </a:r>
            <a:r>
              <a:rPr lang="zh-CN" altLang="en-US" dirty="0" smtClean="0"/>
              <a:t>软件开发过程</a:t>
            </a:r>
          </a:p>
        </p:txBody>
      </p:sp>
      <p:sp>
        <p:nvSpPr>
          <p:cNvPr id="10243" name="Rectangle 3" descr="Rectangle: Click to edit Master text styles&#10;Second level&#10;Third level&#10;Fourth level&#10;Fifth level"/>
          <p:cNvSpPr>
            <a:spLocks noGrp="1" noChangeArrowheads="1"/>
          </p:cNvSpPr>
          <p:nvPr>
            <p:ph type="body" idx="1"/>
          </p:nvPr>
        </p:nvSpPr>
        <p:spPr>
          <a:xfrm>
            <a:off x="762000" y="1905000"/>
            <a:ext cx="8001000" cy="4114800"/>
          </a:xfrm>
        </p:spPr>
        <p:txBody>
          <a:bodyPr/>
          <a:lstStyle/>
          <a:p>
            <a:pPr lvl="1" indent="0" algn="just" eaLnBrk="1" hangingPunct="1">
              <a:buFont typeface="Wingdings" pitchFamily="2" charset="2"/>
              <a:buNone/>
              <a:defRPr/>
            </a:pPr>
            <a:r>
              <a:rPr kumimoji="0" lang="en-US" altLang="zh-CN" dirty="0" smtClean="0">
                <a:effectLst>
                  <a:outerShdw blurRad="38100" dist="38100" dir="2700000" algn="tl">
                    <a:srgbClr val="C0C0C0"/>
                  </a:outerShdw>
                </a:effectLst>
                <a:ea typeface="华文新魏" pitchFamily="2" charset="-122"/>
              </a:rPr>
              <a:t>1.1.1  </a:t>
            </a:r>
            <a:r>
              <a:rPr kumimoji="0" lang="zh-CN" altLang="en-US" dirty="0" smtClean="0">
                <a:effectLst>
                  <a:outerShdw blurRad="38100" dist="38100" dir="2700000" algn="tl">
                    <a:srgbClr val="C0C0C0"/>
                  </a:outerShdw>
                </a:effectLst>
                <a:ea typeface="华文新魏" pitchFamily="2" charset="-122"/>
              </a:rPr>
              <a:t>软件、软件危机、软件工程的基本概念</a:t>
            </a:r>
            <a:endParaRPr kumimoji="0" lang="en-US" altLang="zh-CN" dirty="0" smtClean="0">
              <a:effectLst>
                <a:outerShdw blurRad="38100" dist="38100" dir="2700000" algn="tl">
                  <a:srgbClr val="C0C0C0"/>
                </a:outerShdw>
              </a:effectLst>
              <a:ea typeface="华文新魏" pitchFamily="2" charset="-122"/>
            </a:endParaRPr>
          </a:p>
          <a:p>
            <a:pPr lvl="1" indent="0" algn="just" eaLnBrk="1" hangingPunct="1">
              <a:buFont typeface="Wingdings" pitchFamily="2" charset="2"/>
              <a:buNone/>
              <a:defRPr/>
            </a:pPr>
            <a:r>
              <a:rPr kumimoji="0" lang="en-US" altLang="zh-CN" dirty="0" smtClean="0">
                <a:effectLst>
                  <a:outerShdw blurRad="38100" dist="38100" dir="2700000" algn="tl">
                    <a:srgbClr val="C0C0C0"/>
                  </a:outerShdw>
                </a:effectLst>
                <a:ea typeface="华文新魏" pitchFamily="2" charset="-122"/>
              </a:rPr>
              <a:t>1.1.2  </a:t>
            </a:r>
            <a:r>
              <a:rPr kumimoji="0" lang="zh-CN" altLang="en-US" dirty="0" smtClean="0">
                <a:effectLst>
                  <a:outerShdw blurRad="38100" dist="38100" dir="2700000" algn="tl">
                    <a:srgbClr val="C0C0C0"/>
                  </a:outerShdw>
                </a:effectLst>
                <a:ea typeface="华文新魏" pitchFamily="2" charset="-122"/>
              </a:rPr>
              <a:t>软件工程的目标及其一般开发过程</a:t>
            </a:r>
            <a:endParaRPr kumimoji="0" lang="en-US" altLang="zh-CN" dirty="0" smtClean="0">
              <a:effectLst>
                <a:outerShdw blurRad="38100" dist="38100" dir="2700000" algn="tl">
                  <a:srgbClr val="C0C0C0"/>
                </a:outerShdw>
              </a:effectLst>
              <a:ea typeface="华文新魏" pitchFamily="2" charset="-122"/>
            </a:endParaRPr>
          </a:p>
          <a:p>
            <a:pPr lvl="1" indent="0" algn="just" eaLnBrk="1" hangingPunct="1">
              <a:buFont typeface="Wingdings" pitchFamily="2" charset="2"/>
              <a:buNone/>
              <a:defRPr/>
            </a:pPr>
            <a:r>
              <a:rPr kumimoji="0" lang="en-US" altLang="zh-CN" dirty="0" smtClean="0">
                <a:effectLst>
                  <a:outerShdw blurRad="38100" dist="38100" dir="2700000" algn="tl">
                    <a:srgbClr val="C0C0C0"/>
                  </a:outerShdw>
                </a:effectLst>
                <a:ea typeface="华文新魏" pitchFamily="2" charset="-122"/>
              </a:rPr>
              <a:t>1.1.3  </a:t>
            </a:r>
            <a:r>
              <a:rPr kumimoji="0" lang="zh-CN" altLang="en-US" dirty="0" smtClean="0">
                <a:effectLst>
                  <a:outerShdw blurRad="38100" dist="38100" dir="2700000" algn="tl">
                    <a:srgbClr val="C0C0C0"/>
                  </a:outerShdw>
                </a:effectLst>
                <a:ea typeface="华文新魏" pitchFamily="2" charset="-122"/>
              </a:rPr>
              <a:t>可供选择的软件过程模型</a:t>
            </a:r>
            <a:endParaRPr lang="en-US" altLang="zh-CN" dirty="0" smtClean="0"/>
          </a:p>
        </p:txBody>
      </p:sp>
    </p:spTree>
    <p:extLst>
      <p:ext uri="{BB962C8B-B14F-4D97-AF65-F5344CB8AC3E}">
        <p14:creationId xmlns:p14="http://schemas.microsoft.com/office/powerpoint/2010/main" val="2240770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6"/>
          <p:cNvSpPr>
            <a:spLocks noChangeArrowheads="1"/>
          </p:cNvSpPr>
          <p:nvPr/>
        </p:nvSpPr>
        <p:spPr bwMode="auto">
          <a:xfrm>
            <a:off x="2895600" y="5867400"/>
            <a:ext cx="877888" cy="398463"/>
          </a:xfrm>
          <a:prstGeom prst="rect">
            <a:avLst/>
          </a:prstGeom>
          <a:noFill/>
          <a:ln w="9525">
            <a:noFill/>
            <a:miter lim="800000"/>
            <a:headEnd/>
            <a:tailEnd/>
          </a:ln>
          <a:effectLst/>
        </p:spPr>
        <p:txBody>
          <a:bodyPr anchor="ctr">
            <a:spAutoFit/>
          </a:bodyPr>
          <a:lstStyle/>
          <a:p>
            <a:pPr>
              <a:defRPr/>
            </a:pPr>
            <a:r>
              <a:rPr lang="zh-CN" altLang="en-US" sz="2000" b="1" dirty="0">
                <a:effectLst>
                  <a:outerShdw blurRad="38100" dist="38100" dir="2700000" algn="tl">
                    <a:srgbClr val="C0C0C0"/>
                  </a:outerShdw>
                </a:effectLst>
              </a:rPr>
              <a:t>图</a:t>
            </a:r>
            <a:r>
              <a:rPr lang="en-US" altLang="zh-CN" sz="2000" b="1" dirty="0">
                <a:effectLst>
                  <a:outerShdw blurRad="38100" dist="38100" dir="2700000" algn="tl">
                    <a:srgbClr val="C0C0C0"/>
                  </a:outerShdw>
                </a:effectLst>
              </a:rPr>
              <a:t>1.2</a:t>
            </a:r>
            <a:endParaRPr lang="en-US" altLang="zh-CN" dirty="0"/>
          </a:p>
        </p:txBody>
      </p:sp>
      <p:sp>
        <p:nvSpPr>
          <p:cNvPr id="7" name="Rectangle 167"/>
          <p:cNvSpPr>
            <a:spLocks noChangeArrowheads="1"/>
          </p:cNvSpPr>
          <p:nvPr/>
        </p:nvSpPr>
        <p:spPr bwMode="auto">
          <a:xfrm>
            <a:off x="4114800" y="5867400"/>
            <a:ext cx="1733550" cy="400050"/>
          </a:xfrm>
          <a:prstGeom prst="rect">
            <a:avLst/>
          </a:prstGeom>
          <a:noFill/>
          <a:ln w="9525">
            <a:noFill/>
            <a:miter lim="800000"/>
            <a:headEnd/>
            <a:tailEnd/>
          </a:ln>
          <a:effectLst/>
        </p:spPr>
        <p:txBody>
          <a:bodyPr wrap="none" anchor="ctr">
            <a:spAutoFit/>
          </a:bodyPr>
          <a:lstStyle/>
          <a:p>
            <a:pPr>
              <a:tabLst>
                <a:tab pos="2667000" algn="ctr"/>
              </a:tabLst>
              <a:defRPr/>
            </a:pPr>
            <a:r>
              <a:rPr lang="zh-CN" altLang="en-US" sz="2000" b="1" dirty="0">
                <a:effectLst>
                  <a:outerShdw blurRad="38100" dist="38100" dir="2700000" algn="tl">
                    <a:srgbClr val="C0C0C0"/>
                  </a:outerShdw>
                </a:effectLst>
              </a:rPr>
              <a:t>螺旋开发过程</a:t>
            </a:r>
          </a:p>
        </p:txBody>
      </p:sp>
      <p:sp>
        <p:nvSpPr>
          <p:cNvPr id="8" name="Rectangle 3" descr="Rectangle: Click to edit Master text styles&#10;Second level&#10;Third level&#10;Fourth level&#10;Fifth level"/>
          <p:cNvSpPr txBox="1">
            <a:spLocks noChangeArrowheads="1"/>
          </p:cNvSpPr>
          <p:nvPr/>
        </p:nvSpPr>
        <p:spPr bwMode="auto">
          <a:xfrm>
            <a:off x="990600" y="2057400"/>
            <a:ext cx="7772400" cy="4114800"/>
          </a:xfrm>
          <a:prstGeom prst="rect">
            <a:avLst/>
          </a:prstGeom>
          <a:noFill/>
          <a:ln w="9525">
            <a:noFill/>
            <a:miter lim="800000"/>
            <a:headEnd/>
            <a:tailEnd/>
          </a:ln>
          <a:effectLst/>
        </p:spPr>
        <p:txBody>
          <a:bodyPr/>
          <a:lstStyle/>
          <a:p>
            <a:pPr>
              <a:spcBef>
                <a:spcPct val="20000"/>
              </a:spcBef>
              <a:buClr>
                <a:srgbClr val="A50021"/>
              </a:buClr>
              <a:buSzPct val="75000"/>
              <a:buFont typeface="Wingdings" pitchFamily="2" charset="2"/>
              <a:buNone/>
              <a:defRPr/>
            </a:pPr>
            <a:endParaRPr lang="zh-CN" altLang="en-US" sz="3200" b="1" kern="0" dirty="0">
              <a:solidFill>
                <a:srgbClr val="000000"/>
              </a:solidFill>
              <a:latin typeface="+mn-lt"/>
              <a:ea typeface="+mn-ea"/>
            </a:endParaRPr>
          </a:p>
        </p:txBody>
      </p:sp>
      <p:sp>
        <p:nvSpPr>
          <p:cNvPr id="14341" name="内容占位符 8" descr="Rectangle: Click to edit Master text styles&#10;Second level&#10;Third level&#10;Fourth level&#10;Fifth level"/>
          <p:cNvSpPr>
            <a:spLocks noGrp="1"/>
          </p:cNvSpPr>
          <p:nvPr>
            <p:ph idx="1"/>
          </p:nvPr>
        </p:nvSpPr>
        <p:spPr>
          <a:xfrm>
            <a:off x="838200" y="1828800"/>
            <a:ext cx="7772400" cy="4114800"/>
          </a:xfrm>
        </p:spPr>
        <p:txBody>
          <a:bodyPr/>
          <a:lstStyle/>
          <a:p>
            <a:pPr>
              <a:buFont typeface="Wingdings" pitchFamily="2" charset="2"/>
              <a:buNone/>
            </a:pPr>
            <a:r>
              <a:rPr kumimoji="1" lang="en-US" altLang="zh-CN" smtClean="0">
                <a:solidFill>
                  <a:srgbClr val="FF0066"/>
                </a:solidFill>
                <a:ea typeface="华文行楷" pitchFamily="2" charset="-122"/>
              </a:rPr>
              <a:t>3</a:t>
            </a:r>
            <a:r>
              <a:rPr kumimoji="1" lang="zh-CN" altLang="en-US" smtClean="0">
                <a:solidFill>
                  <a:srgbClr val="FF0066"/>
                </a:solidFill>
                <a:ea typeface="华文行楷" pitchFamily="2" charset="-122"/>
              </a:rPr>
              <a:t>．增量过程模型</a:t>
            </a:r>
            <a:endParaRPr kumimoji="1" lang="en-US" altLang="zh-CN" smtClean="0">
              <a:solidFill>
                <a:srgbClr val="FF0066"/>
              </a:solidFill>
              <a:ea typeface="华文行楷" pitchFamily="2" charset="-122"/>
            </a:endParaRPr>
          </a:p>
          <a:p>
            <a:pPr>
              <a:buFont typeface="Wingdings" pitchFamily="2" charset="2"/>
              <a:buNone/>
            </a:pPr>
            <a:r>
              <a:rPr kumimoji="1" lang="en-US" altLang="zh-CN" smtClean="0">
                <a:solidFill>
                  <a:srgbClr val="FF0066"/>
                </a:solidFill>
                <a:ea typeface="华文行楷" pitchFamily="2" charset="-122"/>
              </a:rPr>
              <a:t>4</a:t>
            </a:r>
            <a:r>
              <a:rPr kumimoji="1" lang="zh-CN" altLang="en-US" smtClean="0">
                <a:solidFill>
                  <a:srgbClr val="FF0066"/>
                </a:solidFill>
                <a:ea typeface="华文行楷" pitchFamily="2" charset="-122"/>
              </a:rPr>
              <a:t>．快速原型过程模型</a:t>
            </a:r>
            <a:endParaRPr lang="zh-CN" altLang="en-US" smtClean="0"/>
          </a:p>
        </p:txBody>
      </p:sp>
    </p:spTree>
    <p:extLst>
      <p:ext uri="{BB962C8B-B14F-4D97-AF65-F5344CB8AC3E}">
        <p14:creationId xmlns:p14="http://schemas.microsoft.com/office/powerpoint/2010/main" val="1555209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pPr eaLnBrk="1" hangingPunct="1">
              <a:defRPr/>
            </a:pPr>
            <a:r>
              <a:rPr kumimoji="1" lang="en-US" altLang="zh-CN" dirty="0" smtClean="0">
                <a:solidFill>
                  <a:srgbClr val="990099"/>
                </a:solidFill>
                <a:effectLst/>
                <a:latin typeface="Times New Roman" pitchFamily="18" charset="0"/>
                <a:ea typeface="隶书" pitchFamily="49" charset="-122"/>
              </a:rPr>
              <a:t>1.1.1  </a:t>
            </a:r>
            <a:r>
              <a:rPr kumimoji="1" lang="zh-CN" altLang="en-US" dirty="0" smtClean="0">
                <a:solidFill>
                  <a:srgbClr val="990099"/>
                </a:solidFill>
                <a:effectLst/>
                <a:latin typeface="Times New Roman" pitchFamily="18" charset="0"/>
                <a:ea typeface="隶书" pitchFamily="49" charset="-122"/>
              </a:rPr>
              <a:t>软件、软件危机、软件工程的基本概念</a:t>
            </a:r>
            <a:endParaRPr lang="en-US" altLang="zh-CN" dirty="0" smtClean="0"/>
          </a:p>
        </p:txBody>
      </p:sp>
      <p:sp>
        <p:nvSpPr>
          <p:cNvPr id="6147" name="Rectangle 3" descr="Rectangle: Click to edit Master text styles&#10;Second level&#10;Third level&#10;Fourth level&#10;Fifth level"/>
          <p:cNvSpPr>
            <a:spLocks noGrp="1" noChangeArrowheads="1"/>
          </p:cNvSpPr>
          <p:nvPr>
            <p:ph type="body" idx="1"/>
          </p:nvPr>
        </p:nvSpPr>
        <p:spPr/>
        <p:txBody>
          <a:bodyPr/>
          <a:lstStyle/>
          <a:p>
            <a:pPr marL="0" indent="0" eaLnBrk="1" hangingPunct="1">
              <a:buFont typeface="Wingdings" pitchFamily="2" charset="2"/>
              <a:buChar char="l"/>
            </a:pPr>
            <a:r>
              <a:rPr lang="en-US" altLang="zh-CN" sz="2800" smtClean="0"/>
              <a:t>  </a:t>
            </a:r>
            <a:r>
              <a:rPr lang="zh-CN" altLang="zh-CN" sz="2800" smtClean="0"/>
              <a:t>计算机系统分为计算机硬件和软件两大部分。</a:t>
            </a:r>
            <a:endParaRPr lang="en-US" altLang="zh-CN" sz="2800" smtClean="0"/>
          </a:p>
          <a:p>
            <a:pPr marL="0" indent="0" eaLnBrk="1" hangingPunct="1">
              <a:buFont typeface="Wingdings" pitchFamily="2" charset="2"/>
              <a:buChar char="l"/>
            </a:pPr>
            <a:r>
              <a:rPr lang="en-US" altLang="zh-CN" sz="2800" smtClean="0"/>
              <a:t>  </a:t>
            </a:r>
            <a:r>
              <a:rPr lang="zh-CN" altLang="zh-CN" sz="2800" smtClean="0"/>
              <a:t>计算机软件是计算机系统中与硬件相互依存的另一部分，它是程序、数据及其相关文档的完整集合。</a:t>
            </a:r>
            <a:endParaRPr lang="en-US" altLang="zh-CN" sz="2800" smtClean="0"/>
          </a:p>
          <a:p>
            <a:pPr marL="0" indent="0" eaLnBrk="1" hangingPunct="1">
              <a:buFont typeface="Wingdings" pitchFamily="2" charset="2"/>
              <a:buChar char="l"/>
            </a:pPr>
            <a:r>
              <a:rPr lang="en-US" altLang="zh-CN" sz="2800" smtClean="0"/>
              <a:t>  </a:t>
            </a:r>
            <a:r>
              <a:rPr lang="zh-CN" altLang="zh-CN" sz="2800" smtClean="0"/>
              <a:t>软件危机的表现，实际上是软件开发与维护中存在的具有共性的问题。</a:t>
            </a:r>
            <a:endParaRPr lang="en-US" altLang="zh-CN" sz="2800" smtClean="0"/>
          </a:p>
          <a:p>
            <a:pPr marL="0" indent="0" eaLnBrk="1" hangingPunct="1">
              <a:buFont typeface="Wingdings" pitchFamily="2" charset="2"/>
              <a:buNone/>
            </a:pPr>
            <a:endParaRPr lang="zh-CN" altLang="zh-CN" smtClean="0"/>
          </a:p>
        </p:txBody>
      </p:sp>
    </p:spTree>
    <p:extLst>
      <p:ext uri="{BB962C8B-B14F-4D97-AF65-F5344CB8AC3E}">
        <p14:creationId xmlns:p14="http://schemas.microsoft.com/office/powerpoint/2010/main" val="1575452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pPr eaLnBrk="1" hangingPunct="1">
              <a:defRPr/>
            </a:pPr>
            <a:r>
              <a:rPr kumimoji="1" lang="en-US" altLang="zh-CN" dirty="0" smtClean="0">
                <a:solidFill>
                  <a:srgbClr val="990099"/>
                </a:solidFill>
                <a:effectLst/>
                <a:latin typeface="Times New Roman" pitchFamily="18" charset="0"/>
                <a:ea typeface="隶书" pitchFamily="49" charset="-122"/>
              </a:rPr>
              <a:t>1.1.1  </a:t>
            </a:r>
            <a:r>
              <a:rPr kumimoji="1" lang="zh-CN" altLang="en-US" dirty="0" smtClean="0">
                <a:solidFill>
                  <a:srgbClr val="990099"/>
                </a:solidFill>
                <a:effectLst/>
                <a:latin typeface="Times New Roman" pitchFamily="18" charset="0"/>
                <a:ea typeface="隶书" pitchFamily="49" charset="-122"/>
              </a:rPr>
              <a:t>软件、软件危机、软件工程的基本概念</a:t>
            </a:r>
            <a:endParaRPr lang="en-US" altLang="zh-CN" dirty="0" smtClean="0"/>
          </a:p>
        </p:txBody>
      </p:sp>
      <p:sp>
        <p:nvSpPr>
          <p:cNvPr id="7171" name="Rectangle 3" descr="Rectangle: Click to edit Master text styles&#10;Second level&#10;Third level&#10;Fourth level&#10;Fifth level"/>
          <p:cNvSpPr>
            <a:spLocks noGrp="1" noChangeArrowheads="1"/>
          </p:cNvSpPr>
          <p:nvPr>
            <p:ph type="body" idx="1"/>
          </p:nvPr>
        </p:nvSpPr>
        <p:spPr>
          <a:xfrm>
            <a:off x="609600" y="1905000"/>
            <a:ext cx="8229600" cy="4114800"/>
          </a:xfrm>
        </p:spPr>
        <p:txBody>
          <a:bodyPr/>
          <a:lstStyle/>
          <a:p>
            <a:pPr fontAlgn="ctr">
              <a:buFont typeface="Wingdings" pitchFamily="2" charset="2"/>
              <a:buChar char="l"/>
            </a:pPr>
            <a:r>
              <a:rPr lang="en-US" altLang="zh-CN" sz="2800" smtClean="0"/>
              <a:t>  </a:t>
            </a:r>
            <a:r>
              <a:rPr lang="zh-CN" altLang="zh-CN" sz="2800" smtClean="0"/>
              <a:t>软件危机产生的原因可以从两个方面加以认识：一是软件产品的固有特性，二是软件专业人员自身的缺陷。</a:t>
            </a:r>
            <a:r>
              <a:rPr lang="en-US" altLang="zh-CN" sz="2800" smtClean="0"/>
              <a:t>  </a:t>
            </a:r>
          </a:p>
          <a:p>
            <a:pPr fontAlgn="ctr">
              <a:buFont typeface="Wingdings" pitchFamily="2" charset="2"/>
              <a:buChar char="l"/>
            </a:pPr>
            <a:r>
              <a:rPr lang="en-US" altLang="zh-CN" sz="2800" smtClean="0"/>
              <a:t>  </a:t>
            </a:r>
            <a:r>
              <a:rPr lang="zh-CN" altLang="zh-CN" sz="2800" smtClean="0"/>
              <a:t>为了解决软件危机，既要有技术措施，又要有必要的组织管理措施。软件工程正是从技术和管理两方面研究如何更好地开发和维护计算机软件的一门学科。</a:t>
            </a:r>
          </a:p>
          <a:p>
            <a:pPr>
              <a:buFont typeface="Wingdings" pitchFamily="2" charset="2"/>
              <a:buChar char="l"/>
            </a:pPr>
            <a:r>
              <a:rPr lang="en-US" altLang="zh-CN" sz="2800" smtClean="0"/>
              <a:t>  </a:t>
            </a:r>
            <a:r>
              <a:rPr lang="zh-CN" altLang="zh-CN" sz="2800" smtClean="0"/>
              <a:t>软件工程是应用计算机科学、数学及管理科学等原理开发软件的工程。</a:t>
            </a:r>
          </a:p>
        </p:txBody>
      </p:sp>
    </p:spTree>
    <p:extLst>
      <p:ext uri="{BB962C8B-B14F-4D97-AF65-F5344CB8AC3E}">
        <p14:creationId xmlns:p14="http://schemas.microsoft.com/office/powerpoint/2010/main" val="485385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spcBef>
                <a:spcPct val="20000"/>
              </a:spcBef>
              <a:buClr>
                <a:schemeClr val="accent2"/>
              </a:buClr>
              <a:buSzPct val="75000"/>
              <a:buFont typeface="Wingdings" pitchFamily="2" charset="2"/>
              <a:buNone/>
            </a:pPr>
            <a:r>
              <a:rPr kumimoji="1" lang="en-US" altLang="zh-CN" smtClean="0">
                <a:solidFill>
                  <a:srgbClr val="990099"/>
                </a:solidFill>
                <a:effectLst/>
                <a:latin typeface="Times New Roman" pitchFamily="18" charset="0"/>
                <a:ea typeface="隶书" pitchFamily="49" charset="-122"/>
              </a:rPr>
              <a:t>1.1.2  </a:t>
            </a:r>
            <a:r>
              <a:rPr kumimoji="1" lang="zh-CN" altLang="en-US" smtClean="0">
                <a:solidFill>
                  <a:srgbClr val="990099"/>
                </a:solidFill>
                <a:effectLst/>
                <a:latin typeface="Times New Roman" pitchFamily="18" charset="0"/>
                <a:ea typeface="隶书" pitchFamily="49" charset="-122"/>
              </a:rPr>
              <a:t>软件工程的目标及其一般开发过程</a:t>
            </a:r>
          </a:p>
        </p:txBody>
      </p:sp>
      <p:sp>
        <p:nvSpPr>
          <p:cNvPr id="8195" name="Rectangle 3" descr="Rectangle: Click to edit Master text styles&#10;Second level&#10;Third level&#10;Fourth level&#10;Fifth level"/>
          <p:cNvSpPr>
            <a:spLocks noGrp="1" noChangeArrowheads="1"/>
          </p:cNvSpPr>
          <p:nvPr>
            <p:ph type="body" idx="1"/>
          </p:nvPr>
        </p:nvSpPr>
        <p:spPr/>
        <p:txBody>
          <a:bodyPr/>
          <a:lstStyle/>
          <a:p>
            <a:pPr lvl="2" indent="0" eaLnBrk="1" hangingPunct="1">
              <a:lnSpc>
                <a:spcPct val="90000"/>
              </a:lnSpc>
              <a:buFont typeface="Wingdings" pitchFamily="2" charset="2"/>
              <a:buNone/>
            </a:pPr>
            <a:r>
              <a:rPr lang="en-US" altLang="zh-CN" smtClean="0"/>
              <a:t>1</a:t>
            </a:r>
            <a:r>
              <a:rPr lang="zh-CN" altLang="en-US" smtClean="0"/>
              <a:t>．软件定义</a:t>
            </a:r>
          </a:p>
          <a:p>
            <a:pPr marL="0" indent="0" eaLnBrk="1" hangingPunct="1">
              <a:lnSpc>
                <a:spcPct val="90000"/>
              </a:lnSpc>
              <a:buFont typeface="Wingdings" pitchFamily="2" charset="2"/>
              <a:buNone/>
            </a:pPr>
            <a:r>
              <a:rPr lang="zh-CN" altLang="en-US" smtClean="0"/>
              <a:t>        </a:t>
            </a:r>
            <a:endParaRPr lang="en-US" altLang="zh-CN" smtClean="0"/>
          </a:p>
          <a:p>
            <a:pPr marL="0" indent="0" eaLnBrk="1" hangingPunct="1">
              <a:lnSpc>
                <a:spcPct val="90000"/>
              </a:lnSpc>
              <a:buFont typeface="Wingdings" pitchFamily="2" charset="2"/>
              <a:buNone/>
            </a:pPr>
            <a:r>
              <a:rPr lang="en-US" altLang="zh-CN" smtClean="0"/>
              <a:t>        </a:t>
            </a:r>
            <a:r>
              <a:rPr lang="zh-CN" altLang="en-US" smtClean="0"/>
              <a:t>软件定义可分为软件系统的可行性研究和需求分析两个阶段，其基本任务是确定软件系统的工程需求。</a:t>
            </a:r>
          </a:p>
        </p:txBody>
      </p:sp>
    </p:spTree>
    <p:extLst>
      <p:ext uri="{BB962C8B-B14F-4D97-AF65-F5344CB8AC3E}">
        <p14:creationId xmlns:p14="http://schemas.microsoft.com/office/powerpoint/2010/main" val="39349839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lnSpc>
                <a:spcPct val="90000"/>
              </a:lnSpc>
              <a:spcBef>
                <a:spcPct val="20000"/>
              </a:spcBef>
              <a:buClr>
                <a:srgbClr val="666699"/>
              </a:buClr>
              <a:buSzPct val="70000"/>
              <a:buFont typeface="Wingdings" pitchFamily="2" charset="2"/>
              <a:buNone/>
            </a:pPr>
            <a:r>
              <a:rPr kumimoji="1" lang="en-US" altLang="zh-CN" sz="3600" smtClean="0">
                <a:solidFill>
                  <a:srgbClr val="FF0066"/>
                </a:solidFill>
                <a:effectLst/>
                <a:latin typeface="Times New Roman" pitchFamily="18" charset="0"/>
                <a:ea typeface="华文行楷" pitchFamily="2" charset="-122"/>
              </a:rPr>
              <a:t>2</a:t>
            </a:r>
            <a:r>
              <a:rPr kumimoji="1" lang="zh-CN" altLang="en-US" sz="3600" smtClean="0">
                <a:solidFill>
                  <a:srgbClr val="FF0066"/>
                </a:solidFill>
                <a:effectLst/>
                <a:latin typeface="Times New Roman" pitchFamily="18" charset="0"/>
                <a:ea typeface="华文行楷" pitchFamily="2" charset="-122"/>
              </a:rPr>
              <a:t>．软件开发</a:t>
            </a:r>
          </a:p>
        </p:txBody>
      </p:sp>
      <p:sp>
        <p:nvSpPr>
          <p:cNvPr id="9219" name="Rectangle 3" descr="Rectangle: Click to edit Master text styles&#10;Second level&#10;Third level&#10;Fourth level&#10;Fifth level"/>
          <p:cNvSpPr>
            <a:spLocks noGrp="1" noChangeArrowheads="1"/>
          </p:cNvSpPr>
          <p:nvPr>
            <p:ph type="body" idx="1"/>
          </p:nvPr>
        </p:nvSpPr>
        <p:spPr/>
        <p:txBody>
          <a:bodyPr/>
          <a:lstStyle/>
          <a:p>
            <a:pPr marL="0" indent="0" eaLnBrk="1" hangingPunct="1">
              <a:buFont typeface="Wingdings" pitchFamily="2" charset="2"/>
              <a:buNone/>
            </a:pPr>
            <a:r>
              <a:rPr lang="zh-CN" altLang="en-US" smtClean="0"/>
              <a:t>       软件开发是按照需求规格说明的要求由抽象到具体，逐步生成软件的过程。</a:t>
            </a:r>
          </a:p>
        </p:txBody>
      </p:sp>
    </p:spTree>
    <p:extLst>
      <p:ext uri="{BB962C8B-B14F-4D97-AF65-F5344CB8AC3E}">
        <p14:creationId xmlns:p14="http://schemas.microsoft.com/office/powerpoint/2010/main" val="3531989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lnSpc>
                <a:spcPct val="90000"/>
              </a:lnSpc>
              <a:spcBef>
                <a:spcPct val="20000"/>
              </a:spcBef>
              <a:buClr>
                <a:srgbClr val="666699"/>
              </a:buClr>
              <a:buSzPct val="70000"/>
              <a:buFont typeface="Wingdings" pitchFamily="2" charset="2"/>
              <a:buNone/>
            </a:pPr>
            <a:r>
              <a:rPr kumimoji="1" lang="en-US" altLang="zh-CN" sz="3600" smtClean="0">
                <a:solidFill>
                  <a:srgbClr val="FF0066"/>
                </a:solidFill>
                <a:effectLst/>
                <a:latin typeface="Times New Roman" pitchFamily="18" charset="0"/>
                <a:ea typeface="华文行楷" pitchFamily="2" charset="-122"/>
              </a:rPr>
              <a:t>3</a:t>
            </a:r>
            <a:r>
              <a:rPr kumimoji="1" lang="zh-CN" altLang="en-US" sz="3600" smtClean="0">
                <a:solidFill>
                  <a:srgbClr val="FF0066"/>
                </a:solidFill>
                <a:effectLst/>
                <a:latin typeface="Times New Roman" pitchFamily="18" charset="0"/>
                <a:ea typeface="华文行楷" pitchFamily="2" charset="-122"/>
              </a:rPr>
              <a:t>．软件测试</a:t>
            </a:r>
          </a:p>
        </p:txBody>
      </p:sp>
      <p:sp>
        <p:nvSpPr>
          <p:cNvPr id="10243" name="Rectangle 3" descr="Rectangle: Click to edit Master text styles&#10;Second level&#10;Third level&#10;Fourth level&#10;Fifth level"/>
          <p:cNvSpPr>
            <a:spLocks noGrp="1" noChangeArrowheads="1"/>
          </p:cNvSpPr>
          <p:nvPr>
            <p:ph type="body" idx="1"/>
          </p:nvPr>
        </p:nvSpPr>
        <p:spPr/>
        <p:txBody>
          <a:bodyPr/>
          <a:lstStyle/>
          <a:p>
            <a:pPr marL="0" indent="0" eaLnBrk="1" hangingPunct="1">
              <a:buFont typeface="Wingdings" pitchFamily="2" charset="2"/>
              <a:buNone/>
            </a:pPr>
            <a:r>
              <a:rPr lang="en-US" altLang="zh-CN" smtClean="0"/>
              <a:t>        </a:t>
            </a:r>
            <a:r>
              <a:rPr lang="zh-CN" altLang="zh-CN" smtClean="0"/>
              <a:t>软件必须经过严密的测试，以发现设计过程中存在的问题并加以纠正。</a:t>
            </a:r>
            <a:endParaRPr lang="zh-CN" altLang="en-US" smtClean="0"/>
          </a:p>
        </p:txBody>
      </p:sp>
    </p:spTree>
    <p:extLst>
      <p:ext uri="{BB962C8B-B14F-4D97-AF65-F5344CB8AC3E}">
        <p14:creationId xmlns:p14="http://schemas.microsoft.com/office/powerpoint/2010/main" val="909527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lnSpc>
                <a:spcPct val="90000"/>
              </a:lnSpc>
              <a:spcBef>
                <a:spcPct val="20000"/>
              </a:spcBef>
              <a:buClr>
                <a:srgbClr val="666699"/>
              </a:buClr>
              <a:buSzPct val="70000"/>
              <a:buFont typeface="Wingdings" pitchFamily="2" charset="2"/>
              <a:buNone/>
            </a:pPr>
            <a:r>
              <a:rPr kumimoji="1" lang="en-US" altLang="zh-CN" sz="3600" smtClean="0">
                <a:solidFill>
                  <a:srgbClr val="FF0066"/>
                </a:solidFill>
                <a:effectLst/>
                <a:latin typeface="Times New Roman" pitchFamily="18" charset="0"/>
                <a:ea typeface="华文行楷" pitchFamily="2" charset="-122"/>
              </a:rPr>
              <a:t>4</a:t>
            </a:r>
            <a:r>
              <a:rPr kumimoji="1" lang="zh-CN" altLang="en-US" sz="3600" smtClean="0">
                <a:solidFill>
                  <a:srgbClr val="FF0066"/>
                </a:solidFill>
                <a:effectLst/>
                <a:latin typeface="Times New Roman" pitchFamily="18" charset="0"/>
                <a:ea typeface="华文行楷" pitchFamily="2" charset="-122"/>
              </a:rPr>
              <a:t>．软件使用和维护</a:t>
            </a:r>
          </a:p>
        </p:txBody>
      </p:sp>
      <p:sp>
        <p:nvSpPr>
          <p:cNvPr id="11267" name="Rectangle 3" descr="Rectangle: Click to edit Master text styles&#10;Second level&#10;Third level&#10;Fourth level&#10;Fifth level"/>
          <p:cNvSpPr>
            <a:spLocks noGrp="1" noChangeArrowheads="1"/>
          </p:cNvSpPr>
          <p:nvPr>
            <p:ph type="body" idx="1"/>
          </p:nvPr>
        </p:nvSpPr>
        <p:spPr/>
        <p:txBody>
          <a:bodyPr/>
          <a:lstStyle/>
          <a:p>
            <a:pPr marL="0" indent="0" eaLnBrk="1" hangingPunct="1">
              <a:buFont typeface="Wingdings" pitchFamily="2" charset="2"/>
              <a:buNone/>
            </a:pPr>
            <a:r>
              <a:rPr lang="zh-CN" altLang="en-US" smtClean="0"/>
              <a:t>        软件的使用是在软件通过测试后，将软件安装在用户确定的运行环境中并移交给用户使用。软件的维护是对软件系统进行修改或对软件需求变化作出反映的过程。</a:t>
            </a:r>
          </a:p>
        </p:txBody>
      </p:sp>
    </p:spTree>
    <p:extLst>
      <p:ext uri="{BB962C8B-B14F-4D97-AF65-F5344CB8AC3E}">
        <p14:creationId xmlns:p14="http://schemas.microsoft.com/office/powerpoint/2010/main" val="3930338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spcBef>
                <a:spcPct val="20000"/>
              </a:spcBef>
              <a:buClr>
                <a:schemeClr val="accent2"/>
              </a:buClr>
              <a:buSzPct val="75000"/>
              <a:buFont typeface="Wingdings" pitchFamily="2" charset="2"/>
              <a:buNone/>
            </a:pPr>
            <a:r>
              <a:rPr kumimoji="1" lang="en-US" altLang="zh-CN" smtClean="0">
                <a:solidFill>
                  <a:srgbClr val="990099"/>
                </a:solidFill>
                <a:effectLst/>
                <a:latin typeface="Times New Roman" pitchFamily="18" charset="0"/>
                <a:ea typeface="隶书" pitchFamily="49" charset="-122"/>
              </a:rPr>
              <a:t>1.1.3  </a:t>
            </a:r>
            <a:r>
              <a:rPr kumimoji="1" lang="zh-CN" altLang="en-US" smtClean="0">
                <a:solidFill>
                  <a:srgbClr val="990099"/>
                </a:solidFill>
                <a:effectLst/>
                <a:latin typeface="Times New Roman" pitchFamily="18" charset="0"/>
                <a:ea typeface="隶书" pitchFamily="49" charset="-122"/>
              </a:rPr>
              <a:t>可供选择的软件过程模型</a:t>
            </a:r>
          </a:p>
        </p:txBody>
      </p:sp>
      <p:sp>
        <p:nvSpPr>
          <p:cNvPr id="12291" name="Rectangle 3" descr="Rectangle: Click to edit Master text styles&#10;Second level&#10;Third level&#10;Fourth level&#10;Fifth level"/>
          <p:cNvSpPr>
            <a:spLocks noGrp="1" noChangeArrowheads="1"/>
          </p:cNvSpPr>
          <p:nvPr>
            <p:ph type="body" idx="1"/>
          </p:nvPr>
        </p:nvSpPr>
        <p:spPr>
          <a:xfrm>
            <a:off x="685800" y="1600200"/>
            <a:ext cx="7772400" cy="4114800"/>
          </a:xfrm>
        </p:spPr>
        <p:txBody>
          <a:bodyPr/>
          <a:lstStyle/>
          <a:p>
            <a:pPr lvl="2" indent="0" eaLnBrk="1" hangingPunct="1">
              <a:lnSpc>
                <a:spcPct val="90000"/>
              </a:lnSpc>
              <a:buFont typeface="Wingdings" pitchFamily="2" charset="2"/>
              <a:buNone/>
            </a:pPr>
            <a:r>
              <a:rPr lang="en-US" altLang="zh-CN" smtClean="0"/>
              <a:t>1</a:t>
            </a:r>
            <a:r>
              <a:rPr lang="zh-CN" altLang="en-US" smtClean="0"/>
              <a:t>．瀑布过程模型</a:t>
            </a:r>
            <a:endParaRPr lang="en-US" altLang="zh-CN" smtClean="0"/>
          </a:p>
        </p:txBody>
      </p:sp>
      <p:pic>
        <p:nvPicPr>
          <p:cNvPr id="12292" name="Picture 2" descr="0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62200"/>
            <a:ext cx="533400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66"/>
          <p:cNvSpPr>
            <a:spLocks noChangeArrowheads="1"/>
          </p:cNvSpPr>
          <p:nvPr/>
        </p:nvSpPr>
        <p:spPr bwMode="auto">
          <a:xfrm>
            <a:off x="2895600" y="5867400"/>
            <a:ext cx="877888" cy="398463"/>
          </a:xfrm>
          <a:prstGeom prst="rect">
            <a:avLst/>
          </a:prstGeom>
          <a:noFill/>
          <a:ln w="9525">
            <a:noFill/>
            <a:miter lim="800000"/>
            <a:headEnd/>
            <a:tailEnd/>
          </a:ln>
          <a:effectLst/>
        </p:spPr>
        <p:txBody>
          <a:bodyPr anchor="ctr">
            <a:spAutoFit/>
          </a:bodyPr>
          <a:lstStyle/>
          <a:p>
            <a:pPr>
              <a:defRPr/>
            </a:pPr>
            <a:r>
              <a:rPr lang="zh-CN" altLang="en-US" sz="2000" b="1" dirty="0">
                <a:effectLst>
                  <a:outerShdw blurRad="38100" dist="38100" dir="2700000" algn="tl">
                    <a:srgbClr val="C0C0C0"/>
                  </a:outerShdw>
                </a:effectLst>
              </a:rPr>
              <a:t>图</a:t>
            </a:r>
            <a:r>
              <a:rPr lang="en-US" altLang="zh-CN" sz="2000" b="1" dirty="0">
                <a:effectLst>
                  <a:outerShdw blurRad="38100" dist="38100" dir="2700000" algn="tl">
                    <a:srgbClr val="C0C0C0"/>
                  </a:outerShdw>
                </a:effectLst>
              </a:rPr>
              <a:t>1-1</a:t>
            </a:r>
            <a:r>
              <a:rPr lang="en-US" altLang="zh-CN" dirty="0"/>
              <a:t> </a:t>
            </a:r>
          </a:p>
        </p:txBody>
      </p:sp>
      <p:sp>
        <p:nvSpPr>
          <p:cNvPr id="6" name="Rectangle 167"/>
          <p:cNvSpPr>
            <a:spLocks noChangeArrowheads="1"/>
          </p:cNvSpPr>
          <p:nvPr/>
        </p:nvSpPr>
        <p:spPr bwMode="auto">
          <a:xfrm>
            <a:off x="4114800" y="5867400"/>
            <a:ext cx="1733550" cy="400050"/>
          </a:xfrm>
          <a:prstGeom prst="rect">
            <a:avLst/>
          </a:prstGeom>
          <a:noFill/>
          <a:ln w="9525">
            <a:noFill/>
            <a:miter lim="800000"/>
            <a:headEnd/>
            <a:tailEnd/>
          </a:ln>
          <a:effectLst/>
        </p:spPr>
        <p:txBody>
          <a:bodyPr wrap="none" anchor="ctr">
            <a:spAutoFit/>
          </a:bodyPr>
          <a:lstStyle/>
          <a:p>
            <a:pPr>
              <a:tabLst>
                <a:tab pos="2667000" algn="ctr"/>
              </a:tabLst>
              <a:defRPr/>
            </a:pPr>
            <a:r>
              <a:rPr lang="zh-CN" altLang="en-US" sz="2000" b="1" dirty="0">
                <a:effectLst>
                  <a:outerShdw blurRad="38100" dist="38100" dir="2700000" algn="tl">
                    <a:srgbClr val="C0C0C0"/>
                  </a:outerShdw>
                </a:effectLst>
              </a:rPr>
              <a:t>瀑布开发过程</a:t>
            </a:r>
          </a:p>
        </p:txBody>
      </p:sp>
    </p:spTree>
    <p:extLst>
      <p:ext uri="{BB962C8B-B14F-4D97-AF65-F5344CB8AC3E}">
        <p14:creationId xmlns:p14="http://schemas.microsoft.com/office/powerpoint/2010/main" val="15077045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altLang="zh-CN" sz="3600" smtClean="0">
                <a:solidFill>
                  <a:srgbClr val="FF0066"/>
                </a:solidFill>
                <a:effectLst/>
                <a:latin typeface="Times New Roman" pitchFamily="18" charset="0"/>
                <a:ea typeface="华文行楷" pitchFamily="2" charset="-122"/>
              </a:rPr>
              <a:t>2</a:t>
            </a:r>
            <a:r>
              <a:rPr kumimoji="1" lang="zh-CN" altLang="en-US" sz="3600" smtClean="0">
                <a:solidFill>
                  <a:srgbClr val="FF0066"/>
                </a:solidFill>
                <a:effectLst/>
                <a:latin typeface="Times New Roman" pitchFamily="18" charset="0"/>
                <a:ea typeface="华文行楷" pitchFamily="2" charset="-122"/>
              </a:rPr>
              <a:t>．螺旋过程模型</a:t>
            </a:r>
          </a:p>
        </p:txBody>
      </p:sp>
      <p:sp>
        <p:nvSpPr>
          <p:cNvPr id="13315" name="Rectangle 3" descr="Rectangle: Click to edit Master text styles&#10;Second level&#10;Third level&#10;Fourth level&#10;Fifth level"/>
          <p:cNvSpPr>
            <a:spLocks noGrp="1" noChangeArrowheads="1"/>
          </p:cNvSpPr>
          <p:nvPr>
            <p:ph type="body" idx="1"/>
          </p:nvPr>
        </p:nvSpPr>
        <p:spPr/>
        <p:txBody>
          <a:bodyPr/>
          <a:lstStyle/>
          <a:p>
            <a:pPr marL="0" indent="0" eaLnBrk="1" hangingPunct="1">
              <a:buFont typeface="Wingdings" pitchFamily="2" charset="2"/>
              <a:buNone/>
            </a:pPr>
            <a:r>
              <a:rPr lang="en-US" altLang="zh-CN" smtClean="0"/>
              <a:t>        </a:t>
            </a:r>
            <a:endParaRPr lang="zh-CN" altLang="en-US" smtClean="0"/>
          </a:p>
        </p:txBody>
      </p:sp>
      <p:pic>
        <p:nvPicPr>
          <p:cNvPr id="13316" name="Picture 5" descr="01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9375" y="1447800"/>
            <a:ext cx="39052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66"/>
          <p:cNvSpPr>
            <a:spLocks noChangeArrowheads="1"/>
          </p:cNvSpPr>
          <p:nvPr/>
        </p:nvSpPr>
        <p:spPr bwMode="auto">
          <a:xfrm>
            <a:off x="2895600" y="5867400"/>
            <a:ext cx="877888" cy="398463"/>
          </a:xfrm>
          <a:prstGeom prst="rect">
            <a:avLst/>
          </a:prstGeom>
          <a:noFill/>
          <a:ln w="9525">
            <a:noFill/>
            <a:miter lim="800000"/>
            <a:headEnd/>
            <a:tailEnd/>
          </a:ln>
          <a:effectLst/>
        </p:spPr>
        <p:txBody>
          <a:bodyPr anchor="ctr">
            <a:spAutoFit/>
          </a:bodyPr>
          <a:lstStyle/>
          <a:p>
            <a:pPr>
              <a:defRPr/>
            </a:pPr>
            <a:r>
              <a:rPr lang="zh-CN" altLang="en-US" sz="2000" b="1" dirty="0">
                <a:effectLst>
                  <a:outerShdw blurRad="38100" dist="38100" dir="2700000" algn="tl">
                    <a:srgbClr val="C0C0C0"/>
                  </a:outerShdw>
                </a:effectLst>
              </a:rPr>
              <a:t>图</a:t>
            </a:r>
            <a:r>
              <a:rPr lang="en-US" altLang="zh-CN" sz="2000" b="1" dirty="0">
                <a:effectLst>
                  <a:outerShdw blurRad="38100" dist="38100" dir="2700000" algn="tl">
                    <a:srgbClr val="C0C0C0"/>
                  </a:outerShdw>
                </a:effectLst>
              </a:rPr>
              <a:t>1.2</a:t>
            </a:r>
            <a:endParaRPr lang="en-US" altLang="zh-CN" dirty="0"/>
          </a:p>
        </p:txBody>
      </p:sp>
      <p:sp>
        <p:nvSpPr>
          <p:cNvPr id="7" name="Rectangle 167"/>
          <p:cNvSpPr>
            <a:spLocks noChangeArrowheads="1"/>
          </p:cNvSpPr>
          <p:nvPr/>
        </p:nvSpPr>
        <p:spPr bwMode="auto">
          <a:xfrm>
            <a:off x="4114800" y="5867400"/>
            <a:ext cx="1733550" cy="400050"/>
          </a:xfrm>
          <a:prstGeom prst="rect">
            <a:avLst/>
          </a:prstGeom>
          <a:noFill/>
          <a:ln w="9525">
            <a:noFill/>
            <a:miter lim="800000"/>
            <a:headEnd/>
            <a:tailEnd/>
          </a:ln>
          <a:effectLst/>
        </p:spPr>
        <p:txBody>
          <a:bodyPr wrap="none" anchor="ctr">
            <a:spAutoFit/>
          </a:bodyPr>
          <a:lstStyle/>
          <a:p>
            <a:pPr>
              <a:tabLst>
                <a:tab pos="2667000" algn="ctr"/>
              </a:tabLst>
              <a:defRPr/>
            </a:pPr>
            <a:r>
              <a:rPr lang="zh-CN" altLang="en-US" sz="2000" b="1" dirty="0">
                <a:effectLst>
                  <a:outerShdw blurRad="38100" dist="38100" dir="2700000" algn="tl">
                    <a:srgbClr val="C0C0C0"/>
                  </a:outerShdw>
                </a:effectLst>
              </a:rPr>
              <a:t>螺旋开发过程</a:t>
            </a:r>
          </a:p>
        </p:txBody>
      </p:sp>
    </p:spTree>
    <p:extLst>
      <p:ext uri="{BB962C8B-B14F-4D97-AF65-F5344CB8AC3E}">
        <p14:creationId xmlns:p14="http://schemas.microsoft.com/office/powerpoint/2010/main" val="3958788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635</Words>
  <Application>Microsoft Office PowerPoint</Application>
  <PresentationFormat>全屏显示(4:3)</PresentationFormat>
  <Paragraphs>34</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1.1  软件开发过程</vt:lpstr>
      <vt:lpstr>1.1.1  软件、软件危机、软件工程的基本概念</vt:lpstr>
      <vt:lpstr>1.1.1  软件、软件危机、软件工程的基本概念</vt:lpstr>
      <vt:lpstr>1.1.2  软件工程的目标及其一般开发过程</vt:lpstr>
      <vt:lpstr>2．软件开发</vt:lpstr>
      <vt:lpstr>3．软件测试</vt:lpstr>
      <vt:lpstr>4．软件使用和维护</vt:lpstr>
      <vt:lpstr>1.1.3  可供选择的软件过程模型</vt:lpstr>
      <vt:lpstr>2．螺旋过程模型</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软件开发过程</dc:title>
  <dc:creator>xb21cn</dc:creator>
  <cp:lastModifiedBy>xb21cn</cp:lastModifiedBy>
  <cp:revision>1</cp:revision>
  <dcterms:created xsi:type="dcterms:W3CDTF">2021-08-27T06:57:40Z</dcterms:created>
  <dcterms:modified xsi:type="dcterms:W3CDTF">2021-08-27T07:05:37Z</dcterms:modified>
</cp:coreProperties>
</file>