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300" r:id="rId5"/>
    <p:sldId id="288" r:id="rId6"/>
    <p:sldId id="260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8" r:id="rId15"/>
    <p:sldId id="296" r:id="rId16"/>
    <p:sldId id="301" r:id="rId17"/>
    <p:sldId id="299" r:id="rId18"/>
    <p:sldId id="302" r:id="rId19"/>
    <p:sldId id="278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10"/>
      </p:cViewPr>
      <p:guideLst>
        <p:guide orient="horz" pos="2160"/>
        <p:guide pos="28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9E67A-79FB-4424-A404-2BDED4EBC20F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9B8E5-F4C9-4109-B40C-7E8100D3AEE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801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B8E5-F4C9-4109-B40C-7E8100D3AEE1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B8E5-F4C9-4109-B40C-7E8100D3AEE1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B8E5-F4C9-4109-B40C-7E8100D3AEE1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9B8E5-F4C9-4109-B40C-7E8100D3AEE1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93928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366521-4DD1-4187-B766-6EFF0F6A0237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D2582-C87F-46C3-BDB7-C0B39CAF73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3.xml"/><Relationship Id="rId1" Type="http://schemas.openxmlformats.org/officeDocument/2006/relationships/tags" Target="../tags/tag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4" Type="http://schemas.openxmlformats.org/officeDocument/2006/relationships/hyperlink" Target="http://gjcxcy.bjtu.edu.cn/Index.aspx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1050925" y="1230630"/>
            <a:ext cx="7042150" cy="4168140"/>
          </a:xfrm>
          <a:prstGeom prst="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350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1" name="任意多边形 10"/>
          <p:cNvSpPr/>
          <p:nvPr/>
        </p:nvSpPr>
        <p:spPr>
          <a:xfrm flipH="1">
            <a:off x="5989639" y="4682490"/>
            <a:ext cx="2103437" cy="716280"/>
          </a:xfrm>
          <a:custGeom>
            <a:avLst/>
            <a:gdLst>
              <a:gd name="connsiteX0" fmla="*/ 0 w 5187364"/>
              <a:gd name="connsiteY0" fmla="*/ 0 h 1471068"/>
              <a:gd name="connsiteX1" fmla="*/ 208819 w 5187364"/>
              <a:gd name="connsiteY1" fmla="*/ 99221 h 1471068"/>
              <a:gd name="connsiteX2" fmla="*/ 3579802 w 5187364"/>
              <a:gd name="connsiteY2" fmla="*/ 1166741 h 1471068"/>
              <a:gd name="connsiteX3" fmla="*/ 5035213 w 5187364"/>
              <a:gd name="connsiteY3" fmla="*/ 1448479 h 1471068"/>
              <a:gd name="connsiteX4" fmla="*/ 5187364 w 5187364"/>
              <a:gd name="connsiteY4" fmla="*/ 1471068 h 1471068"/>
              <a:gd name="connsiteX5" fmla="*/ 0 w 5187364"/>
              <a:gd name="connsiteY5" fmla="*/ 1471068 h 147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7364" h="1471068">
                <a:moveTo>
                  <a:pt x="0" y="0"/>
                </a:moveTo>
                <a:lnTo>
                  <a:pt x="208819" y="99221"/>
                </a:lnTo>
                <a:cubicBezTo>
                  <a:pt x="1047718" y="477842"/>
                  <a:pt x="2237660" y="863596"/>
                  <a:pt x="3579802" y="1166741"/>
                </a:cubicBezTo>
                <a:cubicBezTo>
                  <a:pt x="4083105" y="1280420"/>
                  <a:pt x="4572076" y="1374410"/>
                  <a:pt x="5035213" y="1448479"/>
                </a:cubicBezTo>
                <a:lnTo>
                  <a:pt x="5187364" y="1471068"/>
                </a:lnTo>
                <a:lnTo>
                  <a:pt x="0" y="147106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350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2" name="任意多边形 11"/>
          <p:cNvSpPr/>
          <p:nvPr/>
        </p:nvSpPr>
        <p:spPr>
          <a:xfrm flipV="1">
            <a:off x="1050925" y="1230630"/>
            <a:ext cx="2103438" cy="716280"/>
          </a:xfrm>
          <a:custGeom>
            <a:avLst/>
            <a:gdLst>
              <a:gd name="connsiteX0" fmla="*/ 0 w 5187364"/>
              <a:gd name="connsiteY0" fmla="*/ 0 h 1471068"/>
              <a:gd name="connsiteX1" fmla="*/ 208819 w 5187364"/>
              <a:gd name="connsiteY1" fmla="*/ 99221 h 1471068"/>
              <a:gd name="connsiteX2" fmla="*/ 3579802 w 5187364"/>
              <a:gd name="connsiteY2" fmla="*/ 1166741 h 1471068"/>
              <a:gd name="connsiteX3" fmla="*/ 5035213 w 5187364"/>
              <a:gd name="connsiteY3" fmla="*/ 1448479 h 1471068"/>
              <a:gd name="connsiteX4" fmla="*/ 5187364 w 5187364"/>
              <a:gd name="connsiteY4" fmla="*/ 1471068 h 1471068"/>
              <a:gd name="connsiteX5" fmla="*/ 0 w 5187364"/>
              <a:gd name="connsiteY5" fmla="*/ 1471068 h 147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7364" h="1471068">
                <a:moveTo>
                  <a:pt x="0" y="0"/>
                </a:moveTo>
                <a:lnTo>
                  <a:pt x="208819" y="99221"/>
                </a:lnTo>
                <a:cubicBezTo>
                  <a:pt x="1047718" y="477842"/>
                  <a:pt x="2237660" y="863596"/>
                  <a:pt x="3579802" y="1166741"/>
                </a:cubicBezTo>
                <a:cubicBezTo>
                  <a:pt x="4083105" y="1280420"/>
                  <a:pt x="4572076" y="1374410"/>
                  <a:pt x="5035213" y="1448479"/>
                </a:cubicBezTo>
                <a:lnTo>
                  <a:pt x="5187364" y="1471068"/>
                </a:lnTo>
                <a:lnTo>
                  <a:pt x="0" y="147106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350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2578100" y="1905000"/>
            <a:ext cx="4108450" cy="2819400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latinLnBrk="0"/>
            <a:r>
              <a:rPr kumimoji="0" lang="zh-CN" altLang="en-US" sz="4500" dirty="0">
                <a:solidFill>
                  <a:srgbClr val="FFFFFF"/>
                </a:solidFill>
                <a:sym typeface="Times New Roman" panose="02020603050405020304" pitchFamily="18" charset="0"/>
              </a:rPr>
              <a:t>单元</a:t>
            </a:r>
            <a:r>
              <a:rPr kumimoji="0" lang="zh-CN" altLang="en-US" sz="4500" dirty="0" smtClean="0">
                <a:solidFill>
                  <a:srgbClr val="FFFFFF"/>
                </a:solidFill>
                <a:sym typeface="Times New Roman" panose="02020603050405020304" pitchFamily="18" charset="0"/>
              </a:rPr>
              <a:t>设计</a:t>
            </a:r>
            <a:endParaRPr kumimoji="0" lang="en-US" altLang="zh-CN" sz="4500" dirty="0" smtClean="0">
              <a:solidFill>
                <a:srgbClr val="FFFFFF"/>
              </a:solidFill>
              <a:sym typeface="Times New Roman" panose="02020603050405020304" pitchFamily="18" charset="0"/>
            </a:endParaRPr>
          </a:p>
          <a:p>
            <a:pPr algn="ctr" latinLnBrk="0"/>
            <a:r>
              <a:rPr lang="zh-CN" altLang="en-US" sz="4500" dirty="0" smtClean="0">
                <a:solidFill>
                  <a:srgbClr val="FFFFFF"/>
                </a:solidFill>
                <a:sym typeface="Times New Roman" panose="02020603050405020304" pitchFamily="18" charset="0"/>
              </a:rPr>
              <a:t>（说课课件）</a:t>
            </a:r>
            <a:endParaRPr kumimoji="0" lang="zh-CN" altLang="en-US" sz="4500" dirty="0">
              <a:solidFill>
                <a:srgbClr val="FFFFFF"/>
              </a:solidFill>
              <a:sym typeface="Times New Roman" panose="02020603050405020304" pitchFamily="18" charset="0"/>
            </a:endParaRPr>
          </a:p>
        </p:txBody>
      </p:sp>
      <p:cxnSp>
        <p:nvCxnSpPr>
          <p:cNvPr id="18" name="直接连接符 17"/>
          <p:cNvCxnSpPr>
            <a:stCxn id="16" idx="3"/>
            <a:endCxn id="10" idx="0"/>
          </p:cNvCxnSpPr>
          <p:nvPr/>
        </p:nvCxnSpPr>
        <p:spPr>
          <a:xfrm flipH="1" flipV="1">
            <a:off x="4572000" y="1230631"/>
            <a:ext cx="2114550" cy="2084070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>
            <a:stCxn id="16" idx="1"/>
            <a:endCxn id="10" idx="0"/>
          </p:cNvCxnSpPr>
          <p:nvPr/>
        </p:nvCxnSpPr>
        <p:spPr>
          <a:xfrm flipV="1">
            <a:off x="2578100" y="1230631"/>
            <a:ext cx="1993900" cy="2084070"/>
          </a:xfrm>
          <a:prstGeom prst="line">
            <a:avLst/>
          </a:prstGeom>
          <a:ln w="254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 advClick="0" advTm="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圆角矩形 6"/>
          <p:cNvSpPr/>
          <p:nvPr/>
        </p:nvSpPr>
        <p:spPr>
          <a:xfrm>
            <a:off x="971600" y="1268760"/>
            <a:ext cx="7272808" cy="4968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600" b="1" dirty="0" smtClean="0">
                <a:latin typeface="+mn-ea"/>
              </a:rPr>
              <a:t>模块一 大学生创新创业概述</a:t>
            </a:r>
            <a:endParaRPr lang="zh-CN" sz="3600" b="1" dirty="0" smtClean="0">
              <a:latin typeface="+mn-ea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b="1" dirty="0" smtClean="0">
                <a:latin typeface="+mn-ea"/>
              </a:rPr>
              <a:t>任务一</a:t>
            </a:r>
            <a:r>
              <a:rPr lang="en-US" altLang="zh-CN" sz="3200" b="1" dirty="0">
                <a:latin typeface="+mn-ea"/>
              </a:rPr>
              <a:t> </a:t>
            </a:r>
            <a:r>
              <a:rPr lang="en-US" altLang="zh-CN" sz="3200" b="1" dirty="0" smtClean="0">
                <a:latin typeface="+mn-ea"/>
              </a:rPr>
              <a:t> </a:t>
            </a:r>
            <a:r>
              <a:rPr lang="zh-CN" altLang="en-US" sz="3200" b="1" dirty="0" smtClean="0">
                <a:latin typeface="+mn-ea"/>
              </a:rPr>
              <a:t>认知创新与创业</a:t>
            </a:r>
            <a:endParaRPr lang="en-US" altLang="zh-CN" sz="3200" b="1" dirty="0" smtClean="0">
              <a:latin typeface="+mn-ea"/>
            </a:endParaRPr>
          </a:p>
          <a:p>
            <a:pPr algn="ctr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zh-CN" altLang="en-US" sz="3200" b="1" dirty="0" smtClean="0">
                <a:latin typeface="+mn-ea"/>
              </a:rPr>
              <a:t>（为例）</a:t>
            </a:r>
            <a:endParaRPr lang="zh-CN" sz="3200" b="1" dirty="0" smtClean="0">
              <a:latin typeface="+mn-ea"/>
            </a:endParaRPr>
          </a:p>
        </p:txBody>
      </p:sp>
      <p:sp>
        <p:nvSpPr>
          <p:cNvPr id="6" name="流程图: 合并 5"/>
          <p:cNvSpPr/>
          <p:nvPr/>
        </p:nvSpPr>
        <p:spPr>
          <a:xfrm>
            <a:off x="5652120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合并 12"/>
          <p:cNvSpPr/>
          <p:nvPr/>
        </p:nvSpPr>
        <p:spPr>
          <a:xfrm>
            <a:off x="7308304" y="8513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318818" y="1898848"/>
            <a:ext cx="1108575" cy="361950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pPr algn="ctr" latinLnBrk="0"/>
            <a:r>
              <a:rPr kumimoji="0" lang="zh-CN" altLang="en-US" dirty="0">
                <a:ea typeface="宋体" panose="02010600030101010101" pitchFamily="2" charset="-122"/>
                <a:sym typeface="Times New Roman" panose="02020603050405020304" pitchFamily="18" charset="0"/>
              </a:rPr>
              <a:t>教师作用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970260" y="2836862"/>
            <a:ext cx="433388" cy="181356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</a:ln>
          <a:effectLst/>
        </p:spPr>
        <p:txBody>
          <a:bodyPr vert="eaVert"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algn="ctr" eaLnBrk="1" latinLnBrk="0" hangingPunct="1"/>
            <a:r>
              <a:rPr kumimoji="0" lang="zh-CN" altLang="en-US" dirty="0">
                <a:ea typeface="宋体" panose="02010600030101010101" pitchFamily="2" charset="-122"/>
                <a:sym typeface="Times New Roman" panose="02020603050405020304" pitchFamily="18" charset="0"/>
              </a:rPr>
              <a:t>步骤一课前任务</a:t>
            </a:r>
          </a:p>
        </p:txBody>
      </p:sp>
      <p:sp>
        <p:nvSpPr>
          <p:cNvPr id="8" name="AutoShape 9"/>
          <p:cNvSpPr>
            <a:spLocks noChangeArrowheads="1"/>
          </p:cNvSpPr>
          <p:nvPr/>
        </p:nvSpPr>
        <p:spPr bwMode="auto">
          <a:xfrm>
            <a:off x="1475656" y="3484717"/>
            <a:ext cx="360000" cy="360000"/>
          </a:xfrm>
          <a:prstGeom prst="rightArrow">
            <a:avLst>
              <a:gd name="adj1" fmla="val 50000"/>
              <a:gd name="adj2" fmla="val 33000"/>
            </a:avLst>
          </a:prstGeom>
          <a:solidFill>
            <a:srgbClr val="993366"/>
          </a:solidFill>
          <a:ln w="9525">
            <a:solidFill>
              <a:srgbClr val="000000"/>
            </a:solidFill>
            <a:miter lim="800000"/>
          </a:ln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600"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2051720" y="2866722"/>
            <a:ext cx="434975" cy="181356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</a:ln>
          <a:effectLst/>
        </p:spPr>
        <p:txBody>
          <a:bodyPr vert="eaVert"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algn="ctr" eaLnBrk="1" latinLnBrk="0" hangingPunct="1"/>
            <a:r>
              <a:rPr kumimoji="0" lang="zh-CN" altLang="en-US">
                <a:ea typeface="宋体" panose="02010600030101010101" pitchFamily="2" charset="-122"/>
                <a:sym typeface="Times New Roman" panose="02020603050405020304" pitchFamily="18" charset="0"/>
              </a:rPr>
              <a:t>步骤二课堂任务</a:t>
            </a:r>
          </a:p>
        </p:txBody>
      </p:sp>
      <p:sp>
        <p:nvSpPr>
          <p:cNvPr id="10" name="AutoShape 12"/>
          <p:cNvSpPr>
            <a:spLocks noChangeArrowheads="1"/>
          </p:cNvSpPr>
          <p:nvPr/>
        </p:nvSpPr>
        <p:spPr bwMode="auto">
          <a:xfrm>
            <a:off x="2693105" y="3484716"/>
            <a:ext cx="360000" cy="360000"/>
          </a:xfrm>
          <a:prstGeom prst="rightArrow">
            <a:avLst>
              <a:gd name="adj1" fmla="val 50000"/>
              <a:gd name="adj2" fmla="val 32738"/>
            </a:avLst>
          </a:prstGeom>
          <a:solidFill>
            <a:srgbClr val="993366"/>
          </a:solidFill>
          <a:ln w="9525">
            <a:solidFill>
              <a:srgbClr val="000000"/>
            </a:solidFill>
            <a:miter lim="800000"/>
          </a:ln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600"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5" name="AutoShape 18"/>
          <p:cNvSpPr>
            <a:spLocks noChangeArrowheads="1"/>
          </p:cNvSpPr>
          <p:nvPr/>
        </p:nvSpPr>
        <p:spPr bwMode="auto">
          <a:xfrm>
            <a:off x="3779912" y="3484715"/>
            <a:ext cx="360000" cy="359999"/>
          </a:xfrm>
          <a:prstGeom prst="rightArrow">
            <a:avLst>
              <a:gd name="adj1" fmla="val 50000"/>
              <a:gd name="adj2" fmla="val 32738"/>
            </a:avLst>
          </a:prstGeom>
          <a:solidFill>
            <a:srgbClr val="993366"/>
          </a:solidFill>
          <a:ln w="9525">
            <a:solidFill>
              <a:srgbClr val="000000"/>
            </a:solidFill>
            <a:miter lim="800000"/>
          </a:ln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600"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7" name="Text Box 20"/>
          <p:cNvSpPr txBox="1">
            <a:spLocks noChangeArrowheads="1"/>
          </p:cNvSpPr>
          <p:nvPr/>
        </p:nvSpPr>
        <p:spPr bwMode="auto">
          <a:xfrm>
            <a:off x="3248200" y="2863532"/>
            <a:ext cx="431800" cy="181356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</a:ln>
          <a:effectLst/>
        </p:spPr>
        <p:txBody>
          <a:bodyPr vert="eaVert"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algn="ctr" eaLnBrk="1" latinLnBrk="0" hangingPunct="1"/>
            <a:r>
              <a:rPr kumimoji="0" lang="zh-CN" altLang="en-US">
                <a:ea typeface="宋体" panose="02010600030101010101" pitchFamily="2" charset="-122"/>
                <a:sym typeface="Times New Roman" panose="02020603050405020304" pitchFamily="18" charset="0"/>
              </a:rPr>
              <a:t>步骤三 分析总结</a:t>
            </a: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4211960" y="2838131"/>
            <a:ext cx="469900" cy="1813560"/>
          </a:xfrm>
          <a:prstGeom prst="rect">
            <a:avLst/>
          </a:prstGeom>
          <a:solidFill>
            <a:srgbClr val="FFFFFF"/>
          </a:solidFill>
          <a:ln w="9525" algn="ctr">
            <a:solidFill>
              <a:srgbClr val="000000"/>
            </a:solidFill>
            <a:miter lim="800000"/>
          </a:ln>
          <a:effectLst/>
        </p:spPr>
        <p:txBody>
          <a:bodyPr vert="eaVert"/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algn="ctr" eaLnBrk="1" latinLnBrk="0" hangingPunct="1"/>
            <a:r>
              <a:rPr kumimoji="0" lang="zh-CN" altLang="en-US">
                <a:ea typeface="宋体" panose="02010600030101010101" pitchFamily="2" charset="-122"/>
                <a:sym typeface="Times New Roman" panose="02020603050405020304" pitchFamily="18" charset="0"/>
              </a:rPr>
              <a:t>步骤四 课后任务</a:t>
            </a:r>
          </a:p>
        </p:txBody>
      </p:sp>
      <p:sp>
        <p:nvSpPr>
          <p:cNvPr id="19" name="AutoShape 26"/>
          <p:cNvSpPr>
            <a:spLocks noChangeArrowheads="1"/>
          </p:cNvSpPr>
          <p:nvPr/>
        </p:nvSpPr>
        <p:spPr bwMode="auto">
          <a:xfrm>
            <a:off x="107505" y="5777620"/>
            <a:ext cx="8961139" cy="747724"/>
          </a:xfrm>
          <a:prstGeom prst="upArrowCallout">
            <a:avLst>
              <a:gd name="adj1" fmla="val 66283"/>
              <a:gd name="adj2" fmla="val 88759"/>
              <a:gd name="adj3" fmla="val 28565"/>
              <a:gd name="adj4" fmla="val 66667"/>
            </a:avLst>
          </a:prstGeom>
          <a:solidFill>
            <a:srgbClr val="FFC000"/>
          </a:solidFill>
          <a:ln w="9525" algn="ctr">
            <a:noFill/>
            <a:miter lim="800000"/>
          </a:ln>
          <a:effectLst/>
        </p:spPr>
        <p:txBody>
          <a:bodyPr lIns="36000" tIns="0" rIns="36000" bIns="0" anchor="ctr" anchorCtr="0"/>
          <a:lstStyle/>
          <a:p>
            <a:pPr algn="ctr" latinLnBrk="0"/>
            <a:r>
              <a:rPr kumimoji="0" lang="zh-CN" altLang="en-US" b="1" dirty="0">
                <a:ea typeface="宋体" panose="02010600030101010101" pitchFamily="2" charset="-122"/>
                <a:sym typeface="Times New Roman" panose="02020603050405020304" pitchFamily="18" charset="0"/>
              </a:rPr>
              <a:t>自主式学习、角色式学习、协作式学习</a:t>
            </a: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235332" y="2730267"/>
            <a:ext cx="664260" cy="2031999"/>
          </a:xfrm>
          <a:prstGeom prst="homePlate">
            <a:avLst>
              <a:gd name="adj" fmla="val 25000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dist="56796" dir="3806097" algn="ctr" rotWithShape="0">
              <a:srgbClr val="808080">
                <a:alpha val="50000"/>
              </a:srgbClr>
            </a:outerShdw>
          </a:effectLst>
        </p:spPr>
        <p:txBody>
          <a:bodyPr vert="eaVert" wrap="none" anchor="ctr"/>
          <a:lstStyle>
            <a:lvl1pPr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0"/>
              </a:spcBef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zh-CN" altLang="en-US" sz="2000" b="1" dirty="0">
                <a:solidFill>
                  <a:schemeClr val="bg1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项目 </a:t>
            </a:r>
            <a:r>
              <a:rPr lang="en-US" altLang="zh-CN" sz="2000" b="1" dirty="0">
                <a:solidFill>
                  <a:schemeClr val="bg1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+ </a:t>
            </a:r>
            <a:r>
              <a:rPr lang="zh-CN" altLang="en-US" sz="2000" b="1" dirty="0">
                <a:solidFill>
                  <a:schemeClr val="bg1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任务</a:t>
            </a:r>
            <a:r>
              <a:rPr lang="zh-CN" altLang="en-US" sz="2000" b="1" dirty="0" smtClean="0">
                <a:solidFill>
                  <a:schemeClr val="bg1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驱动</a:t>
            </a:r>
            <a:endParaRPr lang="zh-CN" altLang="en-US" sz="2000" b="1" dirty="0">
              <a:solidFill>
                <a:schemeClr val="bg1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22" name="Rectangle 25"/>
          <p:cNvSpPr>
            <a:spLocks noChangeArrowheads="1"/>
          </p:cNvSpPr>
          <p:nvPr/>
        </p:nvSpPr>
        <p:spPr bwMode="auto">
          <a:xfrm>
            <a:off x="2318820" y="5213126"/>
            <a:ext cx="1108574" cy="376114"/>
          </a:xfrm>
          <a:prstGeom prst="rect">
            <a:avLst/>
          </a:prstGeom>
          <a:solidFill>
            <a:srgbClr val="FFCC00"/>
          </a:solidFill>
          <a:ln w="9525" algn="ctr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pPr algn="ctr" latinLnBrk="0"/>
            <a:r>
              <a:rPr kumimoji="0" lang="zh-CN" altLang="en-US" dirty="0">
                <a:ea typeface="宋体" panose="02010600030101010101" pitchFamily="2" charset="-122"/>
                <a:sym typeface="Times New Roman" panose="02020603050405020304" pitchFamily="18" charset="0"/>
              </a:rPr>
              <a:t>学生作用</a:t>
            </a:r>
          </a:p>
        </p:txBody>
      </p:sp>
      <p:cxnSp>
        <p:nvCxnSpPr>
          <p:cNvPr id="23" name="肘形连接符 22"/>
          <p:cNvCxnSpPr>
            <a:stCxn id="5" idx="1"/>
            <a:endCxn id="6" idx="0"/>
          </p:cNvCxnSpPr>
          <p:nvPr/>
        </p:nvCxnSpPr>
        <p:spPr>
          <a:xfrm rot="10800000" flipV="1">
            <a:off x="1186954" y="2079822"/>
            <a:ext cx="1131864" cy="75703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肘形连接符 23"/>
          <p:cNvCxnSpPr>
            <a:stCxn id="5" idx="1"/>
            <a:endCxn id="9" idx="0"/>
          </p:cNvCxnSpPr>
          <p:nvPr/>
        </p:nvCxnSpPr>
        <p:spPr>
          <a:xfrm rot="10800000" flipV="1">
            <a:off x="2269208" y="2079822"/>
            <a:ext cx="49610" cy="78689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肘形连接符 24"/>
          <p:cNvCxnSpPr>
            <a:stCxn id="5" idx="3"/>
            <a:endCxn id="17" idx="0"/>
          </p:cNvCxnSpPr>
          <p:nvPr/>
        </p:nvCxnSpPr>
        <p:spPr>
          <a:xfrm>
            <a:off x="3427393" y="2079823"/>
            <a:ext cx="36707" cy="783709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肘形连接符 25"/>
          <p:cNvCxnSpPr>
            <a:stCxn id="5" idx="3"/>
            <a:endCxn id="18" idx="0"/>
          </p:cNvCxnSpPr>
          <p:nvPr/>
        </p:nvCxnSpPr>
        <p:spPr>
          <a:xfrm>
            <a:off x="3427393" y="2079823"/>
            <a:ext cx="1019517" cy="758308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肘形连接符 26"/>
          <p:cNvCxnSpPr>
            <a:stCxn id="22" idx="1"/>
            <a:endCxn id="6" idx="2"/>
          </p:cNvCxnSpPr>
          <p:nvPr/>
        </p:nvCxnSpPr>
        <p:spPr>
          <a:xfrm rot="10800000">
            <a:off x="1186954" y="4650423"/>
            <a:ext cx="1131866" cy="75076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22" idx="1"/>
            <a:endCxn id="9" idx="2"/>
          </p:cNvCxnSpPr>
          <p:nvPr/>
        </p:nvCxnSpPr>
        <p:spPr>
          <a:xfrm rot="10800000">
            <a:off x="2269208" y="4680283"/>
            <a:ext cx="49612" cy="72090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肘形连接符 28"/>
          <p:cNvCxnSpPr>
            <a:stCxn id="22" idx="3"/>
            <a:endCxn id="17" idx="2"/>
          </p:cNvCxnSpPr>
          <p:nvPr/>
        </p:nvCxnSpPr>
        <p:spPr>
          <a:xfrm flipV="1">
            <a:off x="3427394" y="4677092"/>
            <a:ext cx="36706" cy="724091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肘形连接符 29"/>
          <p:cNvCxnSpPr>
            <a:stCxn id="22" idx="3"/>
            <a:endCxn id="18" idx="2"/>
          </p:cNvCxnSpPr>
          <p:nvPr/>
        </p:nvCxnSpPr>
        <p:spPr>
          <a:xfrm flipV="1">
            <a:off x="3427394" y="4651691"/>
            <a:ext cx="1019516" cy="74949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13"/>
          <p:cNvSpPr>
            <a:spLocks noChangeArrowheads="1"/>
          </p:cNvSpPr>
          <p:nvPr/>
        </p:nvSpPr>
        <p:spPr bwMode="auto">
          <a:xfrm>
            <a:off x="1186954" y="4853086"/>
            <a:ext cx="3259956" cy="3600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 algn="ctr">
            <a:solidFill>
              <a:srgbClr val="000000"/>
            </a:solidFill>
            <a:miter lim="800000"/>
          </a:ln>
          <a:effectLst/>
        </p:spPr>
        <p:txBody>
          <a:bodyPr lIns="36000" rIns="36000" anchor="t" anchorCtr="0"/>
          <a:lstStyle/>
          <a:p>
            <a:pPr algn="ctr" latinLnBrk="0"/>
            <a:r>
              <a:rPr kumimoji="0" lang="zh-CN" altLang="en-US" sz="2400" baseline="30000" dirty="0">
                <a:effectLst>
                  <a:outerShdw blurRad="38100" dist="38100" dir="2700000" algn="tl">
                    <a:srgbClr val="FFFFFF"/>
                  </a:outerShdw>
                </a:effectLst>
                <a:ea typeface="宋体" panose="02010600030101010101" pitchFamily="2" charset="-122"/>
                <a:sym typeface="Times New Roman" panose="02020603050405020304" pitchFamily="18" charset="0"/>
              </a:rPr>
              <a:t>思考、分析、提问、提升</a:t>
            </a:r>
            <a:endParaRPr kumimoji="0" lang="zh-CN" altLang="en-US" sz="2400" dirty="0">
              <a:effectLst>
                <a:outerShdw blurRad="38100" dist="38100" dir="2700000" algn="tl">
                  <a:srgbClr val="FFFFFF"/>
                </a:outerShdw>
              </a:effectLst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32" name="AutoShape 3"/>
          <p:cNvSpPr txBox="1">
            <a:spLocks noChangeArrowheads="1"/>
          </p:cNvSpPr>
          <p:nvPr/>
        </p:nvSpPr>
        <p:spPr>
          <a:xfrm>
            <a:off x="107504" y="1268760"/>
            <a:ext cx="8961140" cy="631998"/>
          </a:xfrm>
          <a:prstGeom prst="downArrowCallout">
            <a:avLst>
              <a:gd name="adj1" fmla="val 112676"/>
              <a:gd name="adj2" fmla="val 104509"/>
              <a:gd name="adj3" fmla="val 30959"/>
              <a:gd name="adj4" fmla="val 66667"/>
            </a:avLst>
          </a:prstGeom>
          <a:solidFill>
            <a:srgbClr val="FFC000"/>
          </a:solidFill>
          <a:ln algn="ctr">
            <a:noFill/>
          </a:ln>
        </p:spPr>
        <p:txBody>
          <a:bodyPr vert="horz" lIns="36000" tIns="0" rIns="36000" bIns="0" rtlCol="0" anchor="ctr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 b="1" dirty="0" smtClean="0">
                <a:sym typeface="Times New Roman" panose="02020603050405020304" pitchFamily="18" charset="0"/>
              </a:rPr>
              <a:t>引导式教学、互动式教学、情景式教学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1186954" y="2260798"/>
            <a:ext cx="3259956" cy="360000"/>
          </a:xfrm>
          <a:prstGeom prst="rect">
            <a:avLst/>
          </a:prstGeom>
          <a:solidFill>
            <a:srgbClr val="99CCFF">
              <a:alpha val="50000"/>
            </a:srgbClr>
          </a:solidFill>
          <a:ln w="9525" algn="ctr">
            <a:solidFill>
              <a:srgbClr val="000000"/>
            </a:solidFill>
            <a:miter lim="800000"/>
          </a:ln>
          <a:effectLst/>
        </p:spPr>
        <p:txBody>
          <a:bodyPr lIns="36000" rIns="36000" anchor="t" anchorCtr="0"/>
          <a:lstStyle/>
          <a:p>
            <a:pPr algn="ctr" latinLnBrk="0"/>
            <a:r>
              <a:rPr kumimoji="0" lang="zh-CN" altLang="en-US" sz="2400" baseline="30000" dirty="0">
                <a:effectLst>
                  <a:outerShdw blurRad="38100" dist="38100" dir="2700000" algn="tl">
                    <a:srgbClr val="FFFFFF"/>
                  </a:outerShdw>
                </a:effectLst>
                <a:ea typeface="宋体" panose="02010600030101010101" pitchFamily="2" charset="-122"/>
                <a:sym typeface="Times New Roman" panose="02020603050405020304" pitchFamily="18" charset="0"/>
              </a:rPr>
              <a:t>引导、分析、答疑、纠错</a:t>
            </a:r>
            <a:endParaRPr kumimoji="0" lang="zh-CN" altLang="en-US" sz="2400" dirty="0">
              <a:effectLst>
                <a:outerShdw blurRad="38100" dist="38100" dir="2700000" algn="tl">
                  <a:srgbClr val="FFFFFF"/>
                </a:outerShdw>
              </a:effectLst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260798"/>
            <a:ext cx="3755772" cy="287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8" name="矩形 67"/>
          <p:cNvSpPr/>
          <p:nvPr/>
        </p:nvSpPr>
        <p:spPr>
          <a:xfrm>
            <a:off x="5189967" y="5158933"/>
            <a:ext cx="37557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zh-CN" dirty="0"/>
              <a:t>大学生</a:t>
            </a:r>
            <a:r>
              <a:rPr lang="zh-CN" altLang="zh-CN" dirty="0" smtClean="0"/>
              <a:t>《创新创业平台运营》</a:t>
            </a:r>
            <a:endParaRPr lang="en-US" altLang="zh-CN" dirty="0" smtClean="0"/>
          </a:p>
          <a:p>
            <a:pPr algn="ctr"/>
            <a:r>
              <a:rPr lang="zh-CN" altLang="zh-CN" dirty="0" smtClean="0"/>
              <a:t>“双循环”</a:t>
            </a:r>
            <a:r>
              <a:rPr lang="zh-CN" altLang="zh-CN" dirty="0"/>
              <a:t>学习方式</a:t>
            </a:r>
            <a:endParaRPr lang="zh-CN" altLang="en-US" dirty="0"/>
          </a:p>
        </p:txBody>
      </p:sp>
      <p:sp>
        <p:nvSpPr>
          <p:cNvPr id="71" name="AutoShape 18"/>
          <p:cNvSpPr>
            <a:spLocks noChangeArrowheads="1"/>
          </p:cNvSpPr>
          <p:nvPr/>
        </p:nvSpPr>
        <p:spPr bwMode="auto">
          <a:xfrm>
            <a:off x="4788024" y="3484715"/>
            <a:ext cx="360000" cy="360000"/>
          </a:xfrm>
          <a:prstGeom prst="rightArrow">
            <a:avLst>
              <a:gd name="adj1" fmla="val 50000"/>
              <a:gd name="adj2" fmla="val 32738"/>
            </a:avLst>
          </a:prstGeom>
          <a:solidFill>
            <a:srgbClr val="993366"/>
          </a:solidFill>
          <a:ln w="9525">
            <a:solidFill>
              <a:srgbClr val="000000"/>
            </a:solidFill>
            <a:miter lim="800000"/>
          </a:ln>
        </p:spPr>
        <p:txBody>
          <a:bodyPr/>
          <a:lstStyle/>
          <a:p>
            <a:pPr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600"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33" name="表格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56856"/>
              </p:ext>
            </p:extLst>
          </p:nvPr>
        </p:nvGraphicFramePr>
        <p:xfrm>
          <a:off x="3746" y="0"/>
          <a:ext cx="9140254" cy="742560"/>
        </p:xfrm>
        <a:graphic>
          <a:graphicData uri="http://schemas.openxmlformats.org/drawingml/2006/table">
            <a:tbl>
              <a:tblPr/>
              <a:tblGrid>
                <a:gridCol w="845219"/>
                <a:gridCol w="845219"/>
                <a:gridCol w="849540"/>
                <a:gridCol w="914890"/>
                <a:gridCol w="897362"/>
                <a:gridCol w="864096"/>
                <a:gridCol w="917862"/>
                <a:gridCol w="914890"/>
                <a:gridCol w="1306985"/>
                <a:gridCol w="784191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79512" y="1124744"/>
          <a:ext cx="8856985" cy="5606242"/>
        </p:xfrm>
        <a:graphic>
          <a:graphicData uri="http://schemas.openxmlformats.org/drawingml/2006/table">
            <a:tbl>
              <a:tblPr firstRow="1" firstCol="1" bandRow="1"/>
              <a:tblGrid>
                <a:gridCol w="1365950"/>
                <a:gridCol w="1152128"/>
                <a:gridCol w="5688632"/>
                <a:gridCol w="650275"/>
              </a:tblGrid>
              <a:tr h="5571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学习思路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学习步骤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内容说明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b="1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备注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67140">
                <a:tc row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习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课前预习：上一个任务内容的回顾吧，本次任务的问题提出。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 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71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思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师生互动：基于所提出的问题，强化学生的思维，让“思”穿插于“教”与“学”的过程。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 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71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教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课堂授课：构筑任务知识体系，融合理论与案例实践授课，加强思政教育，纠正学生认知偏差。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 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71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学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学生学习：强化任务知识的学习、素质能力的培养和思想道德的修养。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 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428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做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课后作业：每个模块结束后，基于本模块的任务目标和知识点，布置学生进行社会调研和撰写调研报告的任务。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 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71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考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期末考试：基于课程的任务知识点，强化学生知识点的掌握，强化学生的能力培养。</a:t>
                      </a: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 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39" marR="151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4" name="矩形 33"/>
          <p:cNvSpPr/>
          <p:nvPr/>
        </p:nvSpPr>
        <p:spPr>
          <a:xfrm>
            <a:off x="537446" y="1897929"/>
            <a:ext cx="864000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提出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问题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537445" y="3194161"/>
            <a:ext cx="864000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分析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问题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37446" y="4490305"/>
            <a:ext cx="864000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解决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问题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37444" y="5786449"/>
            <a:ext cx="864000" cy="79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强化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能力</a:t>
            </a:r>
            <a:endParaRPr lang="en-US" altLang="zh-CN" dirty="0" smtClean="0">
              <a:solidFill>
                <a:schemeClr val="tx1"/>
              </a:solidFill>
            </a:endParaRPr>
          </a:p>
        </p:txBody>
      </p:sp>
      <p:cxnSp>
        <p:nvCxnSpPr>
          <p:cNvPr id="36" name="直接箭头连接符 35"/>
          <p:cNvCxnSpPr>
            <a:stCxn id="34" idx="2"/>
          </p:cNvCxnSpPr>
          <p:nvPr/>
        </p:nvCxnSpPr>
        <p:spPr>
          <a:xfrm flipH="1">
            <a:off x="969444" y="2689929"/>
            <a:ext cx="2" cy="50423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38" idx="2"/>
          </p:cNvCxnSpPr>
          <p:nvPr/>
        </p:nvCxnSpPr>
        <p:spPr>
          <a:xfrm>
            <a:off x="969445" y="3986161"/>
            <a:ext cx="1" cy="50414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接箭头连接符 42"/>
          <p:cNvCxnSpPr>
            <a:stCxn id="39" idx="2"/>
            <a:endCxn id="40" idx="0"/>
          </p:cNvCxnSpPr>
          <p:nvPr/>
        </p:nvCxnSpPr>
        <p:spPr>
          <a:xfrm flipH="1">
            <a:off x="969444" y="5282305"/>
            <a:ext cx="2" cy="50414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肘形连接符 44"/>
          <p:cNvCxnSpPr>
            <a:stCxn id="40" idx="1"/>
            <a:endCxn id="34" idx="1"/>
          </p:cNvCxnSpPr>
          <p:nvPr/>
        </p:nvCxnSpPr>
        <p:spPr>
          <a:xfrm rot="10800000" flipH="1">
            <a:off x="537444" y="2293929"/>
            <a:ext cx="2" cy="3888520"/>
          </a:xfrm>
          <a:prstGeom prst="bentConnector3">
            <a:avLst>
              <a:gd name="adj1" fmla="val -11430000000"/>
            </a:avLst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流程图: 合并 14"/>
          <p:cNvSpPr/>
          <p:nvPr/>
        </p:nvSpPr>
        <p:spPr>
          <a:xfrm>
            <a:off x="6732240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oup 3"/>
          <p:cNvGraphicFramePr/>
          <p:nvPr>
            <p:custDataLst>
              <p:tags r:id="rId2"/>
            </p:custDataLst>
          </p:nvPr>
        </p:nvGraphicFramePr>
        <p:xfrm>
          <a:off x="208280" y="1640480"/>
          <a:ext cx="8828215" cy="4956872"/>
        </p:xfrm>
        <a:graphic>
          <a:graphicData uri="http://schemas.openxmlformats.org/drawingml/2006/table">
            <a:tbl>
              <a:tblPr/>
              <a:tblGrid>
                <a:gridCol w="691312"/>
                <a:gridCol w="504056"/>
                <a:gridCol w="1152128"/>
                <a:gridCol w="3888432"/>
                <a:gridCol w="1584176"/>
                <a:gridCol w="1008111"/>
              </a:tblGrid>
              <a:tr h="829696">
                <a:tc gridSpan="2"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步骤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75136" marR="75136" marT="46986" marB="469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任务内容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教师活动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学生活动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时间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（分钟）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172820">
                <a:tc rowSpan="2"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步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骤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</a:t>
                      </a: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 “习”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阐述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任务目标</a:t>
                      </a:r>
                      <a:endParaRPr kumimoji="0" 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86080" rtl="0" eaLnBrk="1" fontAlgn="base" latinLnBrk="1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简单回顾上次课程的任务内容，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386080" rtl="0" eaLnBrk="1" fontAlgn="base" latinLnBrk="1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阐述本次课程的任务目标。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386080" rtl="0" eaLnBrk="1" fontAlgn="base" latinLnBrk="1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认知创新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386080" rtl="0" eaLnBrk="1" fontAlgn="base" latinLnBrk="1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认知创业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386080" rtl="0" eaLnBrk="1" fontAlgn="base" latinLnBrk="1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创新与创业间的关系</a:t>
                      </a:r>
                      <a:endParaRPr kumimoji="0" 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学生听讲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师生互动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观看</a:t>
                      </a: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PPT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课件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435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提出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任务问题</a:t>
                      </a:r>
                      <a:endParaRPr kumimoji="0" 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什么是创新？创新的类别有哪些？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什么是创业？创业要具备哪些基本要素？创业的类别有哪些？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为什么创新创业要相提并论？创新与创建间是什么样的关联关系？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观看</a:t>
                      </a: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PPT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课件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6" name="组合 18"/>
          <p:cNvGrpSpPr/>
          <p:nvPr/>
        </p:nvGrpSpPr>
        <p:grpSpPr bwMode="auto">
          <a:xfrm>
            <a:off x="323851" y="1006668"/>
            <a:ext cx="2232025" cy="406108"/>
            <a:chOff x="323528" y="527933"/>
            <a:chExt cx="2232248" cy="338474"/>
          </a:xfrm>
        </p:grpSpPr>
        <p:grpSp>
          <p:nvGrpSpPr>
            <p:cNvPr id="17" name="组合 19"/>
            <p:cNvGrpSpPr/>
            <p:nvPr/>
          </p:nvGrpSpPr>
          <p:grpSpPr bwMode="auto">
            <a:xfrm>
              <a:off x="323528" y="589569"/>
              <a:ext cx="864096" cy="276838"/>
              <a:chOff x="179512" y="589569"/>
              <a:chExt cx="1397964" cy="276838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179512" y="589855"/>
                <a:ext cx="1150718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1394445" y="589855"/>
                <a:ext cx="66783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1520304" y="720050"/>
                <a:ext cx="56508" cy="14289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</p:grpSp>
        <p:sp>
          <p:nvSpPr>
            <p:cNvPr id="18" name="文本框 20"/>
            <p:cNvSpPr txBox="1">
              <a:spLocks noChangeArrowheads="1"/>
            </p:cNvSpPr>
            <p:nvPr/>
          </p:nvSpPr>
          <p:spPr bwMode="auto">
            <a:xfrm>
              <a:off x="1150487" y="527933"/>
              <a:ext cx="1405289" cy="3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/>
              <a:r>
                <a:rPr kumimoji="0" lang="zh-CN" altLang="en-US" sz="20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课前任务</a:t>
              </a:r>
            </a:p>
          </p:txBody>
        </p:sp>
      </p:grpSp>
      <p:sp>
        <p:nvSpPr>
          <p:cNvPr id="12" name="流程图: 合并 11"/>
          <p:cNvSpPr/>
          <p:nvPr/>
        </p:nvSpPr>
        <p:spPr>
          <a:xfrm>
            <a:off x="6732240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Group 3"/>
          <p:cNvGraphicFramePr/>
          <p:nvPr>
            <p:custDataLst>
              <p:tags r:id="rId2"/>
            </p:custDataLst>
          </p:nvPr>
        </p:nvGraphicFramePr>
        <p:xfrm>
          <a:off x="208280" y="1628800"/>
          <a:ext cx="8828215" cy="4677513"/>
        </p:xfrm>
        <a:graphic>
          <a:graphicData uri="http://schemas.openxmlformats.org/drawingml/2006/table">
            <a:tbl>
              <a:tblPr/>
              <a:tblGrid>
                <a:gridCol w="1051352"/>
                <a:gridCol w="864096"/>
                <a:gridCol w="3384376"/>
                <a:gridCol w="2376264"/>
                <a:gridCol w="1152127"/>
              </a:tblGrid>
              <a:tr h="804342"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步骤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任务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教师活动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学生活动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时间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（分钟）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848835">
                <a:tc rowSpan="2"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步骤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二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“思”</a:t>
                      </a:r>
                      <a:endParaRPr kumimoji="0" lang="zh-CN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分析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问题</a:t>
                      </a:r>
                      <a:endParaRPr kumimoji="0" 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86080" rtl="0" eaLnBrk="1" fontAlgn="base" latinLnBrk="1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教师准备提问的问题，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386080" rtl="0" eaLnBrk="1" fontAlgn="base" latinLnBrk="1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教师准备授课的内容。</a:t>
                      </a:r>
                      <a:endParaRPr kumimoji="0" 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学生思考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5-10</a:t>
                      </a: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66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教师提问学生问题，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教师引导学生思维转换，纠正学生思维偏差。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学生回答问题；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学生调整思维；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4455">
                <a:tc rowSpan="3"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步骤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三、四“教”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与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“学”</a:t>
                      </a:r>
                      <a:endParaRPr kumimoji="0" lang="zh-CN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01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解决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问题</a:t>
                      </a:r>
                      <a:endParaRPr kumimoji="0" 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教师罗列任务知识点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教师分析并解释知识点，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教师释疑学生提问。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学生学习任务知识点；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学生提出疑问，师生交流。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30-35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409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教师回顾此次任务内容，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教师布置此次任务作业。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学生听讲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学生接受任务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6" name="组合 18"/>
          <p:cNvGrpSpPr/>
          <p:nvPr/>
        </p:nvGrpSpPr>
        <p:grpSpPr bwMode="auto">
          <a:xfrm>
            <a:off x="323851" y="1006668"/>
            <a:ext cx="2232025" cy="406108"/>
            <a:chOff x="323528" y="527933"/>
            <a:chExt cx="2232248" cy="338474"/>
          </a:xfrm>
        </p:grpSpPr>
        <p:grpSp>
          <p:nvGrpSpPr>
            <p:cNvPr id="17" name="组合 19"/>
            <p:cNvGrpSpPr/>
            <p:nvPr/>
          </p:nvGrpSpPr>
          <p:grpSpPr bwMode="auto">
            <a:xfrm>
              <a:off x="323528" y="589569"/>
              <a:ext cx="864096" cy="276838"/>
              <a:chOff x="179512" y="589569"/>
              <a:chExt cx="1397964" cy="276838"/>
            </a:xfrm>
          </p:grpSpPr>
          <p:sp>
            <p:nvSpPr>
              <p:cNvPr id="19" name="矩形 18"/>
              <p:cNvSpPr/>
              <p:nvPr/>
            </p:nvSpPr>
            <p:spPr>
              <a:xfrm>
                <a:off x="179512" y="589855"/>
                <a:ext cx="1150718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1394445" y="589855"/>
                <a:ext cx="66783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1" name="矩形 20"/>
              <p:cNvSpPr/>
              <p:nvPr/>
            </p:nvSpPr>
            <p:spPr>
              <a:xfrm>
                <a:off x="1520304" y="720050"/>
                <a:ext cx="56508" cy="14289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</p:grpSp>
        <p:sp>
          <p:nvSpPr>
            <p:cNvPr id="18" name="文本框 20"/>
            <p:cNvSpPr txBox="1">
              <a:spLocks noChangeArrowheads="1"/>
            </p:cNvSpPr>
            <p:nvPr/>
          </p:nvSpPr>
          <p:spPr bwMode="auto">
            <a:xfrm>
              <a:off x="1150487" y="527933"/>
              <a:ext cx="1405289" cy="3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/>
              <a:r>
                <a:rPr kumimoji="0" lang="zh-CN" altLang="en-US" sz="20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课堂</a:t>
              </a:r>
              <a:r>
                <a:rPr kumimoji="0" lang="zh-CN" altLang="en-US" sz="2000" b="1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任务</a:t>
              </a:r>
              <a:endParaRPr kumimoji="0"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2" name="流程图: 合并 11"/>
          <p:cNvSpPr/>
          <p:nvPr/>
        </p:nvSpPr>
        <p:spPr>
          <a:xfrm>
            <a:off x="6732240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Group 3"/>
          <p:cNvGraphicFramePr/>
          <p:nvPr>
            <p:custDataLst>
              <p:tags r:id="rId2"/>
            </p:custDataLst>
          </p:nvPr>
        </p:nvGraphicFramePr>
        <p:xfrm>
          <a:off x="208280" y="1847831"/>
          <a:ext cx="8828215" cy="2589281"/>
        </p:xfrm>
        <a:graphic>
          <a:graphicData uri="http://schemas.openxmlformats.org/drawingml/2006/table">
            <a:tbl>
              <a:tblPr/>
              <a:tblGrid>
                <a:gridCol w="1051352"/>
                <a:gridCol w="864096"/>
                <a:gridCol w="3744416"/>
                <a:gridCol w="2016224"/>
                <a:gridCol w="1152127"/>
              </a:tblGrid>
              <a:tr h="804342"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步骤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任务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教师活动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学生活动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时间</a:t>
                      </a:r>
                      <a:endParaRPr kumimoji="0" lang="en-US" altLang="zh-CN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（分钟）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784939"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步骤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五</a:t>
                      </a:r>
                      <a:endParaRPr kumimoji="0" lang="en-US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  <a:defRPr/>
                      </a:pPr>
                      <a:r>
                        <a:rPr kumimoji="0" lang="zh-CN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“做”</a:t>
                      </a:r>
                      <a:endParaRPr kumimoji="0" lang="zh-CN" altLang="zh-CN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课后</a:t>
                      </a: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86080" rtl="0" eaLnBrk="1" fontAlgn="base" latinLnBrk="1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检查学生作业成果，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386080" rtl="0" eaLnBrk="1" fontAlgn="base" latinLnBrk="1" hangingPunct="1">
                        <a:lnSpc>
                          <a:spcPct val="90000"/>
                        </a:lnSpc>
                        <a:spcBef>
                          <a:spcPts val="12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师生课后交流。</a:t>
                      </a:r>
                      <a:endParaRPr kumimoji="0" 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1.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学生调研，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r>
                        <a:rPr kumimoji="0" lang="en-US" altLang="zh-CN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2.</a:t>
                      </a:r>
                      <a:r>
                        <a:rPr kumimoji="0" lang="zh-CN" alt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完成报告。</a:t>
                      </a:r>
                      <a:endParaRPr kumimoji="0" lang="en-US" altLang="zh-CN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386080" rtl="0" eaLnBrk="1" fontAlgn="base" latinLnBrk="0" hangingPunct="1">
                        <a:lnSpc>
                          <a:spcPts val="25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0000"/>
                        <a:buFont typeface="Wingdings" panose="05000000000000000000" pitchFamily="2" charset="2"/>
                        <a:buNone/>
                      </a:pPr>
                      <a:endParaRPr kumimoji="0" lang="zh-CN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5" name="组合 18"/>
          <p:cNvGrpSpPr/>
          <p:nvPr/>
        </p:nvGrpSpPr>
        <p:grpSpPr bwMode="auto">
          <a:xfrm>
            <a:off x="323851" y="1006668"/>
            <a:ext cx="2232025" cy="406108"/>
            <a:chOff x="323528" y="527933"/>
            <a:chExt cx="2232248" cy="338474"/>
          </a:xfrm>
        </p:grpSpPr>
        <p:grpSp>
          <p:nvGrpSpPr>
            <p:cNvPr id="22" name="组合 19"/>
            <p:cNvGrpSpPr/>
            <p:nvPr/>
          </p:nvGrpSpPr>
          <p:grpSpPr bwMode="auto">
            <a:xfrm>
              <a:off x="323528" y="589569"/>
              <a:ext cx="864096" cy="276838"/>
              <a:chOff x="179512" y="589569"/>
              <a:chExt cx="1397964" cy="276838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179512" y="589855"/>
                <a:ext cx="1150718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1394445" y="589855"/>
                <a:ext cx="66783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520304" y="720050"/>
                <a:ext cx="56508" cy="14289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</p:grpSp>
        <p:sp>
          <p:nvSpPr>
            <p:cNvPr id="23" name="文本框 20"/>
            <p:cNvSpPr txBox="1">
              <a:spLocks noChangeArrowheads="1"/>
            </p:cNvSpPr>
            <p:nvPr/>
          </p:nvSpPr>
          <p:spPr bwMode="auto">
            <a:xfrm>
              <a:off x="1150487" y="527933"/>
              <a:ext cx="1405289" cy="3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/>
              <a:r>
                <a:rPr kumimoji="0" lang="zh-CN" altLang="en-US" sz="2000" b="1" dirty="0">
                  <a:latin typeface="宋体" panose="02010600030101010101" pitchFamily="2" charset="-122"/>
                  <a:ea typeface="宋体" panose="02010600030101010101" pitchFamily="2" charset="-122"/>
                </a:rPr>
                <a:t>课后</a:t>
              </a:r>
              <a:r>
                <a:rPr kumimoji="0" lang="zh-CN" altLang="en-US" sz="2000" b="1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任务</a:t>
              </a:r>
              <a:endParaRPr kumimoji="0"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2" name="流程图: 合并 11"/>
          <p:cNvSpPr/>
          <p:nvPr/>
        </p:nvSpPr>
        <p:spPr>
          <a:xfrm>
            <a:off x="6732240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合并 12"/>
          <p:cNvSpPr/>
          <p:nvPr/>
        </p:nvSpPr>
        <p:spPr>
          <a:xfrm>
            <a:off x="6732240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pSp>
        <p:nvGrpSpPr>
          <p:cNvPr id="15" name="组合 18"/>
          <p:cNvGrpSpPr/>
          <p:nvPr/>
        </p:nvGrpSpPr>
        <p:grpSpPr bwMode="auto">
          <a:xfrm>
            <a:off x="512638" y="836712"/>
            <a:ext cx="2952005" cy="406108"/>
            <a:chOff x="323528" y="527933"/>
            <a:chExt cx="2952300" cy="338474"/>
          </a:xfrm>
        </p:grpSpPr>
        <p:grpSp>
          <p:nvGrpSpPr>
            <p:cNvPr id="22" name="组合 19"/>
            <p:cNvGrpSpPr/>
            <p:nvPr/>
          </p:nvGrpSpPr>
          <p:grpSpPr bwMode="auto">
            <a:xfrm>
              <a:off x="323528" y="589569"/>
              <a:ext cx="864096" cy="276838"/>
              <a:chOff x="179512" y="589569"/>
              <a:chExt cx="1397964" cy="276838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179512" y="589855"/>
                <a:ext cx="1150718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1394445" y="589855"/>
                <a:ext cx="66783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520304" y="720050"/>
                <a:ext cx="56508" cy="14289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</p:grpSp>
        <p:sp>
          <p:nvSpPr>
            <p:cNvPr id="23" name="文本框 20"/>
            <p:cNvSpPr txBox="1">
              <a:spLocks noChangeArrowheads="1"/>
            </p:cNvSpPr>
            <p:nvPr/>
          </p:nvSpPr>
          <p:spPr bwMode="auto">
            <a:xfrm>
              <a:off x="1150487" y="527933"/>
              <a:ext cx="2125341" cy="3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9pPr>
            </a:lstStyle>
            <a:p>
              <a:pPr eaLnBrk="1" hangingPunct="1"/>
              <a:r>
                <a:rPr kumimoji="0" lang="zh-CN" altLang="en-US" sz="2000" b="1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教学资源</a:t>
              </a:r>
              <a:endParaRPr kumimoji="0"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79512" y="4005064"/>
            <a:ext cx="883007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zh-CN" altLang="en-US" sz="2400" b="1" dirty="0" smtClean="0">
                <a:latin typeface="+mn-ea"/>
              </a:rPr>
              <a:t>辅助网络教学资料</a:t>
            </a:r>
            <a:endParaRPr lang="en-US" altLang="zh-CN" sz="2400" b="1" dirty="0" smtClean="0">
              <a:latin typeface="+mn-ea"/>
            </a:endParaRPr>
          </a:p>
          <a:p>
            <a:r>
              <a:rPr lang="en-US" altLang="zh-CN" sz="2200" dirty="0" smtClean="0">
                <a:latin typeface="+mn-ea"/>
              </a:rPr>
              <a:t>1</a:t>
            </a:r>
            <a:r>
              <a:rPr lang="en-US" altLang="zh-CN" sz="2200" dirty="0">
                <a:latin typeface="+mn-ea"/>
              </a:rPr>
              <a:t>.</a:t>
            </a:r>
            <a:r>
              <a:rPr lang="zh-CN" altLang="en-US" sz="2200" dirty="0">
                <a:latin typeface="+mn-ea"/>
              </a:rPr>
              <a:t>国家级大学生创新创业训练计划平台：</a:t>
            </a:r>
          </a:p>
          <a:p>
            <a:r>
              <a:rPr lang="zh-CN" altLang="en-US" sz="2200" dirty="0">
                <a:latin typeface="+mn-ea"/>
              </a:rPr>
              <a:t>网址：</a:t>
            </a:r>
            <a:r>
              <a:rPr lang="en-US" altLang="zh-CN" sz="2200" u="sng" dirty="0">
                <a:latin typeface="+mn-ea"/>
                <a:hlinkClick r:id="rId4"/>
              </a:rPr>
              <a:t>http://gjcxcy.bjtu.edu.cn/Index.aspx</a:t>
            </a:r>
            <a:endParaRPr lang="en-US" altLang="zh-CN" sz="2200" dirty="0">
              <a:latin typeface="+mn-ea"/>
            </a:endParaRPr>
          </a:p>
          <a:p>
            <a:r>
              <a:rPr lang="en-US" altLang="zh-CN" sz="2200" dirty="0">
                <a:latin typeface="+mn-ea"/>
              </a:rPr>
              <a:t>2.</a:t>
            </a:r>
            <a:r>
              <a:rPr lang="zh-CN" altLang="en-US" sz="2200" dirty="0">
                <a:latin typeface="+mn-ea"/>
              </a:rPr>
              <a:t>大学生创新创业云平台：</a:t>
            </a:r>
          </a:p>
          <a:p>
            <a:r>
              <a:rPr lang="zh-CN" altLang="en-US" sz="2200" dirty="0">
                <a:latin typeface="+mn-ea"/>
              </a:rPr>
              <a:t>网址：</a:t>
            </a:r>
            <a:r>
              <a:rPr lang="en-US" altLang="zh-CN" sz="2200" dirty="0">
                <a:latin typeface="+mn-ea"/>
              </a:rPr>
              <a:t>http://www.chuangfeigu.com/</a:t>
            </a:r>
          </a:p>
          <a:p>
            <a:r>
              <a:rPr lang="en-US" altLang="zh-CN" sz="2200" dirty="0">
                <a:latin typeface="+mn-ea"/>
              </a:rPr>
              <a:t>3.</a:t>
            </a:r>
            <a:r>
              <a:rPr lang="zh-CN" altLang="en-US" sz="2200" dirty="0">
                <a:latin typeface="+mn-ea"/>
              </a:rPr>
              <a:t>大学生创业服务网</a:t>
            </a:r>
          </a:p>
          <a:p>
            <a:r>
              <a:rPr lang="zh-CN" altLang="en-US" sz="2200" dirty="0">
                <a:latin typeface="+mn-ea"/>
              </a:rPr>
              <a:t>网址：</a:t>
            </a:r>
            <a:r>
              <a:rPr lang="en-US" altLang="zh-CN" sz="2200" dirty="0">
                <a:latin typeface="+mn-ea"/>
              </a:rPr>
              <a:t>https://cy.ncss.cn/</a:t>
            </a:r>
          </a:p>
        </p:txBody>
      </p:sp>
      <p:sp>
        <p:nvSpPr>
          <p:cNvPr id="3" name="动作按钮: 前进或下一项 2">
            <a:hlinkClick r:id="" action="ppaction://hlinkshowjump?jump=nextslide" highlightClick="1"/>
          </p:cNvPr>
          <p:cNvSpPr/>
          <p:nvPr/>
        </p:nvSpPr>
        <p:spPr>
          <a:xfrm>
            <a:off x="6732240" y="5085184"/>
            <a:ext cx="432048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动作按钮: 前进或下一项 13">
            <a:hlinkClick r:id="" action="ppaction://hlinkshowjump?jump=nextslide" highlightClick="1"/>
          </p:cNvPr>
          <p:cNvSpPr/>
          <p:nvPr/>
        </p:nvSpPr>
        <p:spPr>
          <a:xfrm>
            <a:off x="5480867" y="5733256"/>
            <a:ext cx="432048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动作按钮: 前进或下一项 15">
            <a:hlinkClick r:id="" action="ppaction://hlinkshowjump?jump=nextslide" highlightClick="1"/>
          </p:cNvPr>
          <p:cNvSpPr/>
          <p:nvPr/>
        </p:nvSpPr>
        <p:spPr>
          <a:xfrm>
            <a:off x="4254528" y="6381328"/>
            <a:ext cx="432048" cy="288032"/>
          </a:xfrm>
          <a:prstGeom prst="actionButtonForwardNex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8" name="表格 17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81609533"/>
              </p:ext>
            </p:extLst>
          </p:nvPr>
        </p:nvGraphicFramePr>
        <p:xfrm>
          <a:off x="130129" y="1340768"/>
          <a:ext cx="9112894" cy="2592287"/>
        </p:xfrm>
        <a:graphic>
          <a:graphicData uri="http://schemas.openxmlformats.org/drawingml/2006/table">
            <a:tbl>
              <a:tblPr firstRow="1" firstCol="1" bandRow="1"/>
              <a:tblGrid>
                <a:gridCol w="1787959"/>
                <a:gridCol w="3888432"/>
                <a:gridCol w="1080120"/>
                <a:gridCol w="2356383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教材名称</a:t>
                      </a:r>
                      <a:endParaRPr lang="zh-CN" sz="18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主编、出版社与出版时间</a:t>
                      </a:r>
                      <a:endParaRPr lang="zh-CN" sz="18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采用类型</a:t>
                      </a:r>
                      <a:endParaRPr lang="zh-CN" sz="18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备注</a:t>
                      </a:r>
                      <a:endParaRPr lang="zh-CN" sz="18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《</a:t>
                      </a: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大学生创新创业基础</a:t>
                      </a: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》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刘延、高万里 主编，华中科技大学出版社，</a:t>
                      </a:r>
                      <a:r>
                        <a:rPr lang="en-US" altLang="zh-CN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2020</a:t>
                      </a: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年</a:t>
                      </a:r>
                      <a:r>
                        <a:rPr lang="en-US" altLang="zh-CN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8</a:t>
                      </a: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月 第</a:t>
                      </a:r>
                      <a:r>
                        <a:rPr lang="en-US" altLang="zh-CN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1</a:t>
                      </a: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版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主教材</a:t>
                      </a:r>
                      <a:endParaRPr lang="en-US" altLang="zh-CN" sz="1800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全国创新创业教育“十三五”规划教材</a:t>
                      </a:r>
                      <a:endParaRPr lang="en-US" altLang="zh-CN" sz="1800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《</a:t>
                      </a: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大学生创新创业实践与案例</a:t>
                      </a: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》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徐德锋、陈群、江一山 主编，华中科技大学出版社， </a:t>
                      </a:r>
                      <a:r>
                        <a:rPr lang="en-US" altLang="zh-CN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2021</a:t>
                      </a: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年</a:t>
                      </a:r>
                      <a:r>
                        <a:rPr lang="en-US" altLang="zh-CN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7</a:t>
                      </a: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月 第</a:t>
                      </a:r>
                      <a:r>
                        <a:rPr lang="en-US" altLang="zh-CN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1</a:t>
                      </a: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版。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00" dirty="0" smtClean="0">
                          <a:solidFill>
                            <a:srgbClr val="080808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辅教材</a:t>
                      </a:r>
                      <a:endParaRPr lang="zh-CN" altLang="zh-CN" sz="1800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实践案例辅助教材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《</a:t>
                      </a: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大学生创新</a:t>
                      </a:r>
                      <a:endParaRPr lang="en-US" altLang="zh-CN" sz="1800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创业</a:t>
                      </a: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》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邓向荣、刘燕玲主编，北京理工大学出版社，</a:t>
                      </a:r>
                      <a:r>
                        <a:rPr lang="en-US" altLang="zh-CN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2020</a:t>
                      </a: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年</a:t>
                      </a:r>
                      <a:r>
                        <a:rPr lang="en-US" altLang="zh-CN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9</a:t>
                      </a: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月 第</a:t>
                      </a:r>
                      <a:r>
                        <a:rPr lang="en-US" altLang="zh-CN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1</a:t>
                      </a:r>
                      <a:r>
                        <a:rPr lang="zh-CN" altLang="en-US" sz="1800" kern="100" dirty="0" smtClean="0">
                          <a:effectLst/>
                          <a:latin typeface="宋体" panose="02010600030101010101" pitchFamily="2" charset="-122"/>
                          <a:ea typeface="+mn-ea"/>
                          <a:cs typeface="Times New Roman" panose="02020603050405020304"/>
                        </a:rPr>
                        <a:t>版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辅教材</a:t>
                      </a:r>
                      <a:endParaRPr lang="zh-CN" altLang="zh-CN" sz="1800" kern="100" dirty="0" smtClean="0">
                        <a:effectLst/>
                        <a:latin typeface="+mn-lt"/>
                        <a:ea typeface="+mn-ea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高职高专素质教育通识课系列教材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47283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2784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合并 12"/>
          <p:cNvSpPr/>
          <p:nvPr/>
        </p:nvSpPr>
        <p:spPr>
          <a:xfrm>
            <a:off x="7740352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pSp>
        <p:nvGrpSpPr>
          <p:cNvPr id="15" name="组合 18"/>
          <p:cNvGrpSpPr/>
          <p:nvPr/>
        </p:nvGrpSpPr>
        <p:grpSpPr bwMode="auto">
          <a:xfrm>
            <a:off x="323851" y="1006668"/>
            <a:ext cx="3096020" cy="405766"/>
            <a:chOff x="323528" y="527933"/>
            <a:chExt cx="3096329" cy="338189"/>
          </a:xfrm>
        </p:grpSpPr>
        <p:grpSp>
          <p:nvGrpSpPr>
            <p:cNvPr id="22" name="组合 19"/>
            <p:cNvGrpSpPr/>
            <p:nvPr/>
          </p:nvGrpSpPr>
          <p:grpSpPr bwMode="auto">
            <a:xfrm>
              <a:off x="323528" y="589855"/>
              <a:ext cx="863686" cy="276267"/>
              <a:chOff x="179512" y="589855"/>
              <a:chExt cx="1397300" cy="276267"/>
            </a:xfrm>
          </p:grpSpPr>
          <p:sp>
            <p:nvSpPr>
              <p:cNvPr id="24" name="矩形 23"/>
              <p:cNvSpPr/>
              <p:nvPr/>
            </p:nvSpPr>
            <p:spPr>
              <a:xfrm>
                <a:off x="179512" y="589855"/>
                <a:ext cx="1150718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>
                <a:off x="1394445" y="589855"/>
                <a:ext cx="66783" cy="27626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>
                <a:off x="1520304" y="720050"/>
                <a:ext cx="56508" cy="142897"/>
              </a:xfrm>
              <a:prstGeom prst="rect">
                <a:avLst/>
              </a:prstGeom>
              <a:solidFill>
                <a:srgbClr val="21A3D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dirty="0">
                  <a:ea typeface="造字工房悦黑体验版常规体" pitchFamily="50" charset="-122"/>
                </a:endParaRPr>
              </a:p>
            </p:txBody>
          </p:sp>
        </p:grpSp>
        <p:sp>
          <p:nvSpPr>
            <p:cNvPr id="23" name="文本框 20"/>
            <p:cNvSpPr txBox="1">
              <a:spLocks noChangeArrowheads="1"/>
            </p:cNvSpPr>
            <p:nvPr/>
          </p:nvSpPr>
          <p:spPr bwMode="auto">
            <a:xfrm>
              <a:off x="1150486" y="527933"/>
              <a:ext cx="2269371" cy="333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5pPr>
              <a:lvl6pPr marL="25146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6pPr>
              <a:lvl7pPr marL="29718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7pPr>
              <a:lvl8pPr marL="34290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8pPr>
              <a:lvl9pPr marL="3886200" indent="-228600" eaLnBrk="0" fontAlgn="base" latinLnBrk="1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Times New Roman" panose="02020603050405020304" pitchFamily="18" charset="0"/>
                  <a:ea typeface="Gulim" panose="020B0600000101010101" pitchFamily="34" charset="-127"/>
                </a:defRPr>
              </a:lvl9pPr>
            </a:lstStyle>
            <a:p>
              <a:pPr eaLnBrk="1" latinLnBrk="0" hangingPunct="1"/>
              <a:r>
                <a:rPr kumimoji="0" lang="zh-CN" altLang="en-US" sz="2000" b="1" dirty="0" smtClean="0">
                  <a:latin typeface="宋体" panose="02010600030101010101" pitchFamily="2" charset="-122"/>
                  <a:ea typeface="宋体" panose="02010600030101010101" pitchFamily="2" charset="-122"/>
                </a:rPr>
                <a:t>课程思政切入点</a:t>
              </a:r>
              <a:endParaRPr kumimoji="0"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</p:grpSp>
      <p:sp>
        <p:nvSpPr>
          <p:cNvPr id="14" name="圆角矩形 13"/>
          <p:cNvSpPr/>
          <p:nvPr/>
        </p:nvSpPr>
        <p:spPr>
          <a:xfrm>
            <a:off x="4741031" y="1772815"/>
            <a:ext cx="1930303" cy="86409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新时代社会经济的发展要求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6" name="圆角矩形 15"/>
          <p:cNvSpPr/>
          <p:nvPr/>
        </p:nvSpPr>
        <p:spPr>
          <a:xfrm>
            <a:off x="4741031" y="3212976"/>
            <a:ext cx="1930303" cy="86409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“大众创业，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万众创新”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4" name="直接箭头连接符 3"/>
          <p:cNvCxnSpPr>
            <a:stCxn id="14" idx="2"/>
            <a:endCxn id="16" idx="0"/>
          </p:cNvCxnSpPr>
          <p:nvPr/>
        </p:nvCxnSpPr>
        <p:spPr>
          <a:xfrm>
            <a:off x="5706183" y="2636911"/>
            <a:ext cx="0" cy="57606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圆角矩形 26"/>
          <p:cNvSpPr/>
          <p:nvPr/>
        </p:nvSpPr>
        <p:spPr>
          <a:xfrm>
            <a:off x="4732009" y="4581128"/>
            <a:ext cx="1939325" cy="86409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大学生创新创业的历史使命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28" name="直接箭头连接符 27"/>
          <p:cNvCxnSpPr>
            <a:stCxn id="16" idx="2"/>
            <a:endCxn id="27" idx="0"/>
          </p:cNvCxnSpPr>
          <p:nvPr/>
        </p:nvCxnSpPr>
        <p:spPr>
          <a:xfrm flipH="1">
            <a:off x="5701672" y="4077071"/>
            <a:ext cx="4511" cy="504057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圆角矩形 31"/>
          <p:cNvSpPr/>
          <p:nvPr/>
        </p:nvSpPr>
        <p:spPr>
          <a:xfrm>
            <a:off x="1835985" y="1867650"/>
            <a:ext cx="2436803" cy="67442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新时代的特征解读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33" name="圆角矩形 32"/>
          <p:cNvSpPr/>
          <p:nvPr/>
        </p:nvSpPr>
        <p:spPr>
          <a:xfrm>
            <a:off x="1858266" y="2708920"/>
            <a:ext cx="2436803" cy="57087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内循环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经济转型升级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34" name="圆角矩形 33"/>
          <p:cNvSpPr/>
          <p:nvPr/>
        </p:nvSpPr>
        <p:spPr>
          <a:xfrm>
            <a:off x="0" y="3013656"/>
            <a:ext cx="1509366" cy="126273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国内国际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“双循环”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发展新格局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1858266" y="5252938"/>
            <a:ext cx="2392242" cy="75608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大学生群体的特征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42" name="直接箭头连接符 41"/>
          <p:cNvCxnSpPr>
            <a:stCxn id="14" idx="1"/>
            <a:endCxn id="32" idx="3"/>
          </p:cNvCxnSpPr>
          <p:nvPr/>
        </p:nvCxnSpPr>
        <p:spPr>
          <a:xfrm flipH="1">
            <a:off x="4272788" y="2204863"/>
            <a:ext cx="46824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接箭头连接符 43"/>
          <p:cNvCxnSpPr>
            <a:stCxn id="33" idx="3"/>
            <a:endCxn id="16" idx="1"/>
          </p:cNvCxnSpPr>
          <p:nvPr/>
        </p:nvCxnSpPr>
        <p:spPr>
          <a:xfrm>
            <a:off x="4295069" y="2994355"/>
            <a:ext cx="445962" cy="650669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箭头连接符 45"/>
          <p:cNvCxnSpPr>
            <a:stCxn id="34" idx="3"/>
            <a:endCxn id="33" idx="1"/>
          </p:cNvCxnSpPr>
          <p:nvPr/>
        </p:nvCxnSpPr>
        <p:spPr>
          <a:xfrm flipV="1">
            <a:off x="1509366" y="2994355"/>
            <a:ext cx="348900" cy="650669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箭头连接符 46"/>
          <p:cNvCxnSpPr>
            <a:stCxn id="35" idx="3"/>
            <a:endCxn id="27" idx="1"/>
          </p:cNvCxnSpPr>
          <p:nvPr/>
        </p:nvCxnSpPr>
        <p:spPr>
          <a:xfrm flipV="1">
            <a:off x="4250508" y="5013176"/>
            <a:ext cx="481501" cy="61780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曲线连接符 50"/>
          <p:cNvCxnSpPr>
            <a:stCxn id="14" idx="3"/>
            <a:endCxn id="54" idx="3"/>
          </p:cNvCxnSpPr>
          <p:nvPr/>
        </p:nvCxnSpPr>
        <p:spPr>
          <a:xfrm flipH="1">
            <a:off x="6664074" y="2204863"/>
            <a:ext cx="7260" cy="4104458"/>
          </a:xfrm>
          <a:prstGeom prst="curvedConnector3">
            <a:avLst>
              <a:gd name="adj1" fmla="val -3148760"/>
            </a:avLst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圆角矩形 52"/>
          <p:cNvSpPr/>
          <p:nvPr/>
        </p:nvSpPr>
        <p:spPr>
          <a:xfrm>
            <a:off x="6948263" y="2708920"/>
            <a:ext cx="792089" cy="3096343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生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创新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创业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人才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的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社会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供需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矛盾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4724749" y="5877273"/>
            <a:ext cx="1939325" cy="86409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大学生创新创业的发展现状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55" name="直接箭头连接符 54"/>
          <p:cNvCxnSpPr>
            <a:stCxn id="27" idx="2"/>
            <a:endCxn id="54" idx="0"/>
          </p:cNvCxnSpPr>
          <p:nvPr/>
        </p:nvCxnSpPr>
        <p:spPr>
          <a:xfrm flipH="1">
            <a:off x="5694412" y="5445223"/>
            <a:ext cx="7260" cy="43205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圆角矩形 61"/>
          <p:cNvSpPr/>
          <p:nvPr/>
        </p:nvSpPr>
        <p:spPr>
          <a:xfrm>
            <a:off x="8100392" y="2204863"/>
            <a:ext cx="864096" cy="410445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引导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学生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足够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重视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创新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创业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理论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知识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学习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与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实践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能力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培养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64" name="直接箭头连接符 63"/>
          <p:cNvCxnSpPr>
            <a:stCxn id="53" idx="3"/>
            <a:endCxn id="62" idx="1"/>
          </p:cNvCxnSpPr>
          <p:nvPr/>
        </p:nvCxnSpPr>
        <p:spPr>
          <a:xfrm>
            <a:off x="7740352" y="4257092"/>
            <a:ext cx="36004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接箭头连接符 74"/>
          <p:cNvCxnSpPr>
            <a:stCxn id="35" idx="3"/>
            <a:endCxn id="54" idx="1"/>
          </p:cNvCxnSpPr>
          <p:nvPr/>
        </p:nvCxnSpPr>
        <p:spPr>
          <a:xfrm>
            <a:off x="4250508" y="5630981"/>
            <a:ext cx="474241" cy="67834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圆角矩形 93"/>
          <p:cNvSpPr/>
          <p:nvPr/>
        </p:nvSpPr>
        <p:spPr>
          <a:xfrm>
            <a:off x="1858266" y="3356992"/>
            <a:ext cx="2436803" cy="576064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外循环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生存环境恶化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103" name="直接箭头连接符 102"/>
          <p:cNvCxnSpPr>
            <a:stCxn id="34" idx="3"/>
            <a:endCxn id="94" idx="1"/>
          </p:cNvCxnSpPr>
          <p:nvPr/>
        </p:nvCxnSpPr>
        <p:spPr>
          <a:xfrm>
            <a:off x="1509366" y="3645024"/>
            <a:ext cx="3489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直接箭头连接符 105"/>
          <p:cNvCxnSpPr>
            <a:stCxn id="94" idx="3"/>
            <a:endCxn id="16" idx="1"/>
          </p:cNvCxnSpPr>
          <p:nvPr/>
        </p:nvCxnSpPr>
        <p:spPr>
          <a:xfrm>
            <a:off x="4295069" y="3645024"/>
            <a:ext cx="445962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肘形连接符 17"/>
          <p:cNvCxnSpPr>
            <a:stCxn id="32" idx="1"/>
            <a:endCxn id="34" idx="0"/>
          </p:cNvCxnSpPr>
          <p:nvPr/>
        </p:nvCxnSpPr>
        <p:spPr>
          <a:xfrm rot="10800000" flipV="1">
            <a:off x="754683" y="2204862"/>
            <a:ext cx="1081302" cy="808793"/>
          </a:xfrm>
          <a:prstGeom prst="bentConnector2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圆角矩形 47"/>
          <p:cNvSpPr/>
          <p:nvPr/>
        </p:nvSpPr>
        <p:spPr>
          <a:xfrm>
            <a:off x="1858265" y="4005064"/>
            <a:ext cx="2392243" cy="504057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国家号召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72" name="直接箭头连接符 71"/>
          <p:cNvCxnSpPr>
            <a:stCxn id="34" idx="3"/>
            <a:endCxn id="48" idx="1"/>
          </p:cNvCxnSpPr>
          <p:nvPr/>
        </p:nvCxnSpPr>
        <p:spPr>
          <a:xfrm>
            <a:off x="1509366" y="3645024"/>
            <a:ext cx="348899" cy="612069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接箭头连接符 75"/>
          <p:cNvCxnSpPr>
            <a:stCxn id="48" idx="3"/>
            <a:endCxn id="16" idx="1"/>
          </p:cNvCxnSpPr>
          <p:nvPr/>
        </p:nvCxnSpPr>
        <p:spPr>
          <a:xfrm flipV="1">
            <a:off x="4250508" y="3645024"/>
            <a:ext cx="490523" cy="612069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接箭头连接符 84"/>
          <p:cNvCxnSpPr>
            <a:stCxn id="48" idx="3"/>
            <a:endCxn id="27" idx="1"/>
          </p:cNvCxnSpPr>
          <p:nvPr/>
        </p:nvCxnSpPr>
        <p:spPr>
          <a:xfrm>
            <a:off x="4250508" y="4257093"/>
            <a:ext cx="481501" cy="756083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8" name="表格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047283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27" grpId="0" animBg="1"/>
      <p:bldP spid="32" grpId="0" animBg="1"/>
      <p:bldP spid="33" grpId="0" animBg="1"/>
      <p:bldP spid="34" grpId="0" animBg="1"/>
      <p:bldP spid="35" grpId="0" animBg="1"/>
      <p:bldP spid="53" grpId="0" animBg="1"/>
      <p:bldP spid="54" grpId="0" animBg="1"/>
      <p:bldP spid="62" grpId="0" animBg="1"/>
      <p:bldP spid="94" grpId="0" animBg="1"/>
      <p:bldP spid="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流程图: 合并 12"/>
          <p:cNvSpPr/>
          <p:nvPr/>
        </p:nvSpPr>
        <p:spPr>
          <a:xfrm>
            <a:off x="8460432" y="826668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2615812" y="1844823"/>
            <a:ext cx="3960422" cy="1656185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 anchorCtr="0"/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学生习得过程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辩证关系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矛盾点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123" name="表格 1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77831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58" name="圆角矩形 57"/>
          <p:cNvSpPr/>
          <p:nvPr/>
        </p:nvSpPr>
        <p:spPr>
          <a:xfrm>
            <a:off x="3559895" y="917267"/>
            <a:ext cx="2072254" cy="640124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学情分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析的焦点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59" name="圆角矩形 58"/>
          <p:cNvSpPr/>
          <p:nvPr/>
        </p:nvSpPr>
        <p:spPr>
          <a:xfrm>
            <a:off x="435397" y="3933056"/>
            <a:ext cx="1296000" cy="9360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教学内容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生动化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63" name="圆角矩形 62"/>
          <p:cNvSpPr/>
          <p:nvPr/>
        </p:nvSpPr>
        <p:spPr>
          <a:xfrm>
            <a:off x="2759809" y="2240967"/>
            <a:ext cx="828000" cy="9000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主动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学习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65" name="圆角矩形 64"/>
          <p:cNvSpPr/>
          <p:nvPr/>
        </p:nvSpPr>
        <p:spPr>
          <a:xfrm>
            <a:off x="5646479" y="2240968"/>
            <a:ext cx="828000" cy="9000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被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动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学习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41" name="曲线连接符 40"/>
          <p:cNvCxnSpPr>
            <a:stCxn id="63" idx="0"/>
            <a:endCxn id="65" idx="0"/>
          </p:cNvCxnSpPr>
          <p:nvPr/>
        </p:nvCxnSpPr>
        <p:spPr>
          <a:xfrm rot="16200000" flipH="1">
            <a:off x="4617143" y="797632"/>
            <a:ext cx="1" cy="2886670"/>
          </a:xfrm>
          <a:prstGeom prst="curvedConnector3">
            <a:avLst>
              <a:gd name="adj1" fmla="val -22860000000"/>
            </a:avLst>
          </a:prstGeom>
          <a:ln w="19050">
            <a:solidFill>
              <a:schemeClr val="tx1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曲线连接符 44"/>
          <p:cNvCxnSpPr>
            <a:stCxn id="65" idx="2"/>
            <a:endCxn id="63" idx="2"/>
          </p:cNvCxnSpPr>
          <p:nvPr/>
        </p:nvCxnSpPr>
        <p:spPr>
          <a:xfrm rot="5400000" flipH="1">
            <a:off x="4617143" y="1697633"/>
            <a:ext cx="1" cy="2886670"/>
          </a:xfrm>
          <a:prstGeom prst="curvedConnector3">
            <a:avLst>
              <a:gd name="adj1" fmla="val -22860000000"/>
            </a:avLst>
          </a:prstGeom>
          <a:ln w="19050">
            <a:solidFill>
              <a:schemeClr val="tx1"/>
            </a:solidFill>
            <a:headEnd type="none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圆角矩形 67"/>
          <p:cNvSpPr/>
          <p:nvPr/>
        </p:nvSpPr>
        <p:spPr>
          <a:xfrm>
            <a:off x="1751841" y="3933056"/>
            <a:ext cx="1296000" cy="9360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教学方法人性化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50" name="肘形连接符 49"/>
          <p:cNvCxnSpPr>
            <a:stCxn id="63" idx="1"/>
            <a:endCxn id="59" idx="0"/>
          </p:cNvCxnSpPr>
          <p:nvPr/>
        </p:nvCxnSpPr>
        <p:spPr>
          <a:xfrm rot="10800000" flipV="1">
            <a:off x="1083397" y="2690966"/>
            <a:ext cx="1676412" cy="1242089"/>
          </a:xfrm>
          <a:prstGeom prst="bentConnector2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肘形连接符 55"/>
          <p:cNvCxnSpPr>
            <a:stCxn id="63" idx="1"/>
            <a:endCxn id="68" idx="0"/>
          </p:cNvCxnSpPr>
          <p:nvPr/>
        </p:nvCxnSpPr>
        <p:spPr>
          <a:xfrm rot="10800000" flipV="1">
            <a:off x="2399841" y="2690966"/>
            <a:ext cx="359968" cy="1242089"/>
          </a:xfrm>
          <a:prstGeom prst="bentConnector2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箭头连接符 60"/>
          <p:cNvCxnSpPr>
            <a:stCxn id="63" idx="3"/>
            <a:endCxn id="65" idx="1"/>
          </p:cNvCxnSpPr>
          <p:nvPr/>
        </p:nvCxnSpPr>
        <p:spPr>
          <a:xfrm>
            <a:off x="3587809" y="2690967"/>
            <a:ext cx="2058670" cy="1"/>
          </a:xfrm>
          <a:prstGeom prst="straightConnector1">
            <a:avLst/>
          </a:prstGeom>
          <a:ln w="19050">
            <a:solidFill>
              <a:srgbClr val="FF0000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圆角矩形 76"/>
          <p:cNvSpPr/>
          <p:nvPr/>
        </p:nvSpPr>
        <p:spPr>
          <a:xfrm>
            <a:off x="6288201" y="3933056"/>
            <a:ext cx="1296000" cy="936104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基础理论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扎实化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78" name="圆角矩形 77"/>
          <p:cNvSpPr/>
          <p:nvPr/>
        </p:nvSpPr>
        <p:spPr>
          <a:xfrm>
            <a:off x="7596480" y="3933056"/>
            <a:ext cx="1295999" cy="936103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实践方法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必备化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79" name="肘形连接符 78"/>
          <p:cNvCxnSpPr>
            <a:stCxn id="65" idx="3"/>
            <a:endCxn id="77" idx="0"/>
          </p:cNvCxnSpPr>
          <p:nvPr/>
        </p:nvCxnSpPr>
        <p:spPr>
          <a:xfrm>
            <a:off x="6474479" y="2690968"/>
            <a:ext cx="461722" cy="1242088"/>
          </a:xfrm>
          <a:prstGeom prst="bentConnector2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肘形连接符 80"/>
          <p:cNvCxnSpPr>
            <a:stCxn id="65" idx="3"/>
            <a:endCxn id="78" idx="0"/>
          </p:cNvCxnSpPr>
          <p:nvPr/>
        </p:nvCxnSpPr>
        <p:spPr>
          <a:xfrm>
            <a:off x="6474479" y="2690968"/>
            <a:ext cx="1770001" cy="1242088"/>
          </a:xfrm>
          <a:prstGeom prst="bentConnector2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曲线连接符 72"/>
          <p:cNvCxnSpPr>
            <a:stCxn id="68" idx="3"/>
            <a:endCxn id="77" idx="1"/>
          </p:cNvCxnSpPr>
          <p:nvPr/>
        </p:nvCxnSpPr>
        <p:spPr>
          <a:xfrm>
            <a:off x="3047841" y="4401056"/>
            <a:ext cx="3240360" cy="52"/>
          </a:xfrm>
          <a:prstGeom prst="curvedConnector3">
            <a:avLst>
              <a:gd name="adj1" fmla="val 50000"/>
            </a:avLst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圆角矩形 94"/>
          <p:cNvSpPr/>
          <p:nvPr/>
        </p:nvSpPr>
        <p:spPr>
          <a:xfrm>
            <a:off x="3991391" y="3933056"/>
            <a:ext cx="1209263" cy="936104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良性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结合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96" name="圆角矩形 95"/>
          <p:cNvSpPr/>
          <p:nvPr/>
        </p:nvSpPr>
        <p:spPr>
          <a:xfrm>
            <a:off x="1103725" y="5319722"/>
            <a:ext cx="648000" cy="134963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信息化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教学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97" name="圆角矩形 96"/>
          <p:cNvSpPr/>
          <p:nvPr/>
        </p:nvSpPr>
        <p:spPr>
          <a:xfrm>
            <a:off x="435397" y="5319722"/>
            <a:ext cx="648000" cy="134963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产教融合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式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教学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98" name="圆角矩形 97"/>
          <p:cNvSpPr/>
          <p:nvPr/>
        </p:nvSpPr>
        <p:spPr>
          <a:xfrm>
            <a:off x="1751841" y="5308167"/>
            <a:ext cx="648000" cy="134963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思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政化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教学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99" name="圆角矩形 98"/>
          <p:cNvSpPr/>
          <p:nvPr/>
        </p:nvSpPr>
        <p:spPr>
          <a:xfrm>
            <a:off x="6288201" y="5319722"/>
            <a:ext cx="1368232" cy="133698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强化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结果考核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00" name="圆角矩形 99"/>
          <p:cNvSpPr/>
          <p:nvPr/>
        </p:nvSpPr>
        <p:spPr>
          <a:xfrm>
            <a:off x="7656432" y="5319722"/>
            <a:ext cx="1236047" cy="133698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强化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过程考核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01" name="圆角矩形 100"/>
          <p:cNvSpPr/>
          <p:nvPr/>
        </p:nvSpPr>
        <p:spPr>
          <a:xfrm>
            <a:off x="2399841" y="5307070"/>
            <a:ext cx="648000" cy="1349638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en-US" altLang="zh-CN" sz="2000" dirty="0" smtClean="0">
                <a:solidFill>
                  <a:schemeClr val="tx1"/>
                </a:solidFill>
                <a:latin typeface="楷体"/>
                <a:ea typeface="楷体"/>
                <a:cs typeface="+mn-ea"/>
                <a:sym typeface="Times New Roman" panose="02020603050405020304" pitchFamily="18" charset="0"/>
              </a:rPr>
              <a:t>……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90" name="左大括号 89"/>
          <p:cNvSpPr/>
          <p:nvPr/>
        </p:nvSpPr>
        <p:spPr>
          <a:xfrm rot="5400000">
            <a:off x="1531555" y="3773002"/>
            <a:ext cx="420128" cy="2612444"/>
          </a:xfrm>
          <a:prstGeom prst="leftBrace">
            <a:avLst>
              <a:gd name="adj1" fmla="val 43789"/>
              <a:gd name="adj2" fmla="val 50307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  <a:tileRect/>
          </a:gra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2" name="直接箭头连接符 91"/>
          <p:cNvCxnSpPr>
            <a:stCxn id="58" idx="2"/>
            <a:endCxn id="54" idx="0"/>
          </p:cNvCxnSpPr>
          <p:nvPr/>
        </p:nvCxnSpPr>
        <p:spPr>
          <a:xfrm>
            <a:off x="4596022" y="1557391"/>
            <a:ext cx="1" cy="287432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左大括号 110"/>
          <p:cNvSpPr/>
          <p:nvPr/>
        </p:nvSpPr>
        <p:spPr>
          <a:xfrm rot="5400000">
            <a:off x="7380224" y="3777034"/>
            <a:ext cx="420232" cy="2604279"/>
          </a:xfrm>
          <a:prstGeom prst="leftBrace">
            <a:avLst>
              <a:gd name="adj1" fmla="val 43789"/>
              <a:gd name="adj2" fmla="val 49690"/>
            </a:avLst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0" scaled="0"/>
            <a:tileRect/>
          </a:gra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圆角矩形 111"/>
          <p:cNvSpPr/>
          <p:nvPr/>
        </p:nvSpPr>
        <p:spPr>
          <a:xfrm>
            <a:off x="3991391" y="5589240"/>
            <a:ext cx="1209263" cy="816701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lnSpc>
                <a:spcPct val="150000"/>
              </a:lnSpc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知识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习得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113" name="直接箭头连接符 112"/>
          <p:cNvCxnSpPr>
            <a:stCxn id="54" idx="2"/>
            <a:endCxn id="95" idx="0"/>
          </p:cNvCxnSpPr>
          <p:nvPr/>
        </p:nvCxnSpPr>
        <p:spPr>
          <a:xfrm>
            <a:off x="4596023" y="3501008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箭头连接符 115"/>
          <p:cNvCxnSpPr>
            <a:stCxn id="95" idx="2"/>
            <a:endCxn id="112" idx="0"/>
          </p:cNvCxnSpPr>
          <p:nvPr/>
        </p:nvCxnSpPr>
        <p:spPr>
          <a:xfrm>
            <a:off x="4596023" y="4869160"/>
            <a:ext cx="0" cy="72008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接箭头连接符 138"/>
          <p:cNvCxnSpPr>
            <a:stCxn id="101" idx="3"/>
            <a:endCxn id="99" idx="1"/>
          </p:cNvCxnSpPr>
          <p:nvPr/>
        </p:nvCxnSpPr>
        <p:spPr>
          <a:xfrm>
            <a:off x="3047841" y="5981889"/>
            <a:ext cx="3240360" cy="6326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97717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8" grpId="0" animBg="1"/>
      <p:bldP spid="59" grpId="0" animBg="1"/>
      <p:bldP spid="63" grpId="0" animBg="1"/>
      <p:bldP spid="65" grpId="0" animBg="1"/>
      <p:bldP spid="68" grpId="0" animBg="1"/>
      <p:bldP spid="77" grpId="0" animBg="1"/>
      <p:bldP spid="78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/>
        </p:nvGrpSpPr>
        <p:grpSpPr bwMode="auto">
          <a:xfrm>
            <a:off x="2787650" y="2527936"/>
            <a:ext cx="3568700" cy="1581774"/>
            <a:chOff x="4557443" y="2107769"/>
            <a:chExt cx="4757039" cy="1757386"/>
          </a:xfrm>
        </p:grpSpPr>
        <p:sp>
          <p:nvSpPr>
            <p:cNvPr id="5" name="文本框 4"/>
            <p:cNvSpPr txBox="1"/>
            <p:nvPr/>
          </p:nvSpPr>
          <p:spPr>
            <a:xfrm>
              <a:off x="4557443" y="2107769"/>
              <a:ext cx="1161751" cy="1703779"/>
            </a:xfrm>
            <a:custGeom>
              <a:avLst/>
              <a:gdLst/>
              <a:ahLst/>
              <a:cxnLst/>
              <a:rect l="l" t="t" r="r" b="b"/>
              <a:pathLst>
                <a:path w="1161433" h="1703808">
                  <a:moveTo>
                    <a:pt x="0" y="369936"/>
                  </a:moveTo>
                  <a:lnTo>
                    <a:pt x="804972" y="369936"/>
                  </a:lnTo>
                  <a:lnTo>
                    <a:pt x="804972" y="495946"/>
                  </a:lnTo>
                  <a:lnTo>
                    <a:pt x="986916" y="495946"/>
                  </a:lnTo>
                  <a:lnTo>
                    <a:pt x="986916" y="557832"/>
                  </a:lnTo>
                  <a:lnTo>
                    <a:pt x="603684" y="557832"/>
                  </a:lnTo>
                  <a:lnTo>
                    <a:pt x="603684" y="1703808"/>
                  </a:lnTo>
                  <a:lnTo>
                    <a:pt x="382302" y="1703808"/>
                  </a:lnTo>
                  <a:lnTo>
                    <a:pt x="382302" y="557832"/>
                  </a:lnTo>
                  <a:lnTo>
                    <a:pt x="0" y="557832"/>
                  </a:lnTo>
                  <a:close/>
                  <a:moveTo>
                    <a:pt x="804972" y="0"/>
                  </a:moveTo>
                  <a:lnTo>
                    <a:pt x="1161433" y="0"/>
                  </a:lnTo>
                  <a:lnTo>
                    <a:pt x="1161433" y="495946"/>
                  </a:lnTo>
                  <a:lnTo>
                    <a:pt x="986916" y="495946"/>
                  </a:lnTo>
                  <a:lnTo>
                    <a:pt x="986916" y="369936"/>
                  </a:lnTo>
                  <a:lnTo>
                    <a:pt x="804972" y="369936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ffectLst/>
          </p:spPr>
          <p:txBody>
            <a:bodyPr lIns="68580" tIns="34290" rIns="68580" bIns="34290"/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1250" dirty="0">
                <a:solidFill>
                  <a:schemeClr val="accent5">
                    <a:lumMod val="75000"/>
                  </a:schemeClr>
                </a:solidFill>
                <a:ea typeface="宋体" panose="02010600030101010101" pitchFamily="2" charset="-122"/>
                <a:cs typeface="+mn-ea"/>
                <a:sym typeface="Times New Roman" panose="02020603050405020304" pitchFamily="18" charset="0"/>
              </a:endParaRPr>
            </a:p>
          </p:txBody>
        </p:sp>
        <p:sp>
          <p:nvSpPr>
            <p:cNvPr id="3" name="文本框 2"/>
            <p:cNvSpPr txBox="1"/>
            <p:nvPr/>
          </p:nvSpPr>
          <p:spPr>
            <a:xfrm>
              <a:off x="5361569" y="2480271"/>
              <a:ext cx="3952913" cy="138488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CN" sz="7500" dirty="0">
                  <a:solidFill>
                    <a:schemeClr val="accent5">
                      <a:lumMod val="75000"/>
                    </a:schemeClr>
                  </a:solidFill>
                  <a:ea typeface="宋体" panose="02010600030101010101" pitchFamily="2" charset="-122"/>
                  <a:cs typeface="+mn-ea"/>
                  <a:sym typeface="Times New Roman" panose="02020603050405020304" pitchFamily="18" charset="0"/>
                </a:rPr>
                <a:t>hanks</a:t>
              </a:r>
              <a:endParaRPr kumimoji="0" lang="zh-CN" altLang="en-US" sz="7500" dirty="0">
                <a:solidFill>
                  <a:schemeClr val="accent5">
                    <a:lumMod val="75000"/>
                  </a:schemeClr>
                </a:solidFill>
                <a:ea typeface="宋体" panose="02010600030101010101" pitchFamily="2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cxnSp>
        <p:nvCxnSpPr>
          <p:cNvPr id="13" name="线1"/>
          <p:cNvCxnSpPr/>
          <p:nvPr/>
        </p:nvCxnSpPr>
        <p:spPr>
          <a:xfrm flipH="1">
            <a:off x="2243138" y="2527936"/>
            <a:ext cx="1149350" cy="0"/>
          </a:xfrm>
          <a:prstGeom prst="line">
            <a:avLst/>
          </a:prstGeom>
          <a:ln w="25400" cap="rnd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线2"/>
          <p:cNvCxnSpPr/>
          <p:nvPr/>
        </p:nvCxnSpPr>
        <p:spPr>
          <a:xfrm>
            <a:off x="2243138" y="2527936"/>
            <a:ext cx="0" cy="1985010"/>
          </a:xfrm>
          <a:prstGeom prst="line">
            <a:avLst/>
          </a:prstGeom>
          <a:ln w="25400" cap="rnd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线3"/>
          <p:cNvCxnSpPr/>
          <p:nvPr/>
        </p:nvCxnSpPr>
        <p:spPr>
          <a:xfrm>
            <a:off x="2243138" y="4512946"/>
            <a:ext cx="4235450" cy="0"/>
          </a:xfrm>
          <a:prstGeom prst="line">
            <a:avLst/>
          </a:prstGeom>
          <a:ln w="25400" cap="rnd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线4"/>
          <p:cNvCxnSpPr>
            <a:stCxn id="22" idx="2"/>
          </p:cNvCxnSpPr>
          <p:nvPr/>
        </p:nvCxnSpPr>
        <p:spPr>
          <a:xfrm>
            <a:off x="6478588" y="4061460"/>
            <a:ext cx="0" cy="451486"/>
          </a:xfrm>
          <a:prstGeom prst="line">
            <a:avLst/>
          </a:prstGeom>
          <a:ln w="25400" cap="rnd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6356350" y="3537586"/>
            <a:ext cx="242888" cy="52387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350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29" name="火焰"/>
          <p:cNvSpPr/>
          <p:nvPr/>
        </p:nvSpPr>
        <p:spPr bwMode="auto">
          <a:xfrm>
            <a:off x="6338888" y="3095626"/>
            <a:ext cx="277812" cy="430530"/>
          </a:xfrm>
          <a:custGeom>
            <a:avLst/>
            <a:gdLst>
              <a:gd name="T0" fmla="*/ 127 w 128"/>
              <a:gd name="T1" fmla="*/ 122 h 165"/>
              <a:gd name="T2" fmla="*/ 128 w 128"/>
              <a:gd name="T3" fmla="*/ 120 h 165"/>
              <a:gd name="T4" fmla="*/ 128 w 128"/>
              <a:gd name="T5" fmla="*/ 119 h 165"/>
              <a:gd name="T6" fmla="*/ 128 w 128"/>
              <a:gd name="T7" fmla="*/ 117 h 165"/>
              <a:gd name="T8" fmla="*/ 128 w 128"/>
              <a:gd name="T9" fmla="*/ 113 h 165"/>
              <a:gd name="T10" fmla="*/ 127 w 128"/>
              <a:gd name="T11" fmla="*/ 105 h 165"/>
              <a:gd name="T12" fmla="*/ 126 w 128"/>
              <a:gd name="T13" fmla="*/ 101 h 165"/>
              <a:gd name="T14" fmla="*/ 125 w 128"/>
              <a:gd name="T15" fmla="*/ 99 h 165"/>
              <a:gd name="T16" fmla="*/ 124 w 128"/>
              <a:gd name="T17" fmla="*/ 96 h 165"/>
              <a:gd name="T18" fmla="*/ 123 w 128"/>
              <a:gd name="T19" fmla="*/ 93 h 165"/>
              <a:gd name="T20" fmla="*/ 123 w 128"/>
              <a:gd name="T21" fmla="*/ 91 h 165"/>
              <a:gd name="T22" fmla="*/ 121 w 128"/>
              <a:gd name="T23" fmla="*/ 86 h 165"/>
              <a:gd name="T24" fmla="*/ 121 w 128"/>
              <a:gd name="T25" fmla="*/ 86 h 165"/>
              <a:gd name="T26" fmla="*/ 121 w 128"/>
              <a:gd name="T27" fmla="*/ 86 h 165"/>
              <a:gd name="T28" fmla="*/ 120 w 128"/>
              <a:gd name="T29" fmla="*/ 85 h 165"/>
              <a:gd name="T30" fmla="*/ 113 w 128"/>
              <a:gd name="T31" fmla="*/ 62 h 165"/>
              <a:gd name="T32" fmla="*/ 113 w 128"/>
              <a:gd name="T33" fmla="*/ 54 h 165"/>
              <a:gd name="T34" fmla="*/ 113 w 128"/>
              <a:gd name="T35" fmla="*/ 54 h 165"/>
              <a:gd name="T36" fmla="*/ 120 w 128"/>
              <a:gd name="T37" fmla="*/ 35 h 165"/>
              <a:gd name="T38" fmla="*/ 120 w 128"/>
              <a:gd name="T39" fmla="*/ 33 h 165"/>
              <a:gd name="T40" fmla="*/ 118 w 128"/>
              <a:gd name="T41" fmla="*/ 32 h 165"/>
              <a:gd name="T42" fmla="*/ 86 w 128"/>
              <a:gd name="T43" fmla="*/ 67 h 165"/>
              <a:gd name="T44" fmla="*/ 73 w 128"/>
              <a:gd name="T45" fmla="*/ 2 h 165"/>
              <a:gd name="T46" fmla="*/ 72 w 128"/>
              <a:gd name="T47" fmla="*/ 1 h 165"/>
              <a:gd name="T48" fmla="*/ 70 w 128"/>
              <a:gd name="T49" fmla="*/ 1 h 165"/>
              <a:gd name="T50" fmla="*/ 48 w 128"/>
              <a:gd name="T51" fmla="*/ 43 h 165"/>
              <a:gd name="T52" fmla="*/ 38 w 128"/>
              <a:gd name="T53" fmla="*/ 80 h 165"/>
              <a:gd name="T54" fmla="*/ 14 w 128"/>
              <a:gd name="T55" fmla="*/ 53 h 165"/>
              <a:gd name="T56" fmla="*/ 6 w 128"/>
              <a:gd name="T57" fmla="*/ 48 h 165"/>
              <a:gd name="T58" fmla="*/ 4 w 128"/>
              <a:gd name="T59" fmla="*/ 48 h 165"/>
              <a:gd name="T60" fmla="*/ 4 w 128"/>
              <a:gd name="T61" fmla="*/ 50 h 165"/>
              <a:gd name="T62" fmla="*/ 5 w 128"/>
              <a:gd name="T63" fmla="*/ 92 h 165"/>
              <a:gd name="T64" fmla="*/ 27 w 128"/>
              <a:gd name="T65" fmla="*/ 158 h 165"/>
              <a:gd name="T66" fmla="*/ 43 w 128"/>
              <a:gd name="T67" fmla="*/ 164 h 165"/>
              <a:gd name="T68" fmla="*/ 44 w 128"/>
              <a:gd name="T69" fmla="*/ 164 h 165"/>
              <a:gd name="T70" fmla="*/ 44 w 128"/>
              <a:gd name="T71" fmla="*/ 164 h 165"/>
              <a:gd name="T72" fmla="*/ 45 w 128"/>
              <a:gd name="T73" fmla="*/ 162 h 165"/>
              <a:gd name="T74" fmla="*/ 44 w 128"/>
              <a:gd name="T75" fmla="*/ 161 h 165"/>
              <a:gd name="T76" fmla="*/ 37 w 128"/>
              <a:gd name="T77" fmla="*/ 131 h 165"/>
              <a:gd name="T78" fmla="*/ 37 w 128"/>
              <a:gd name="T79" fmla="*/ 112 h 165"/>
              <a:gd name="T80" fmla="*/ 37 w 128"/>
              <a:gd name="T81" fmla="*/ 112 h 165"/>
              <a:gd name="T82" fmla="*/ 49 w 128"/>
              <a:gd name="T83" fmla="*/ 126 h 165"/>
              <a:gd name="T84" fmla="*/ 50 w 128"/>
              <a:gd name="T85" fmla="*/ 128 h 165"/>
              <a:gd name="T86" fmla="*/ 52 w 128"/>
              <a:gd name="T87" fmla="*/ 127 h 165"/>
              <a:gd name="T88" fmla="*/ 59 w 128"/>
              <a:gd name="T89" fmla="*/ 105 h 165"/>
              <a:gd name="T90" fmla="*/ 67 w 128"/>
              <a:gd name="T91" fmla="*/ 87 h 165"/>
              <a:gd name="T92" fmla="*/ 75 w 128"/>
              <a:gd name="T93" fmla="*/ 121 h 165"/>
              <a:gd name="T94" fmla="*/ 77 w 128"/>
              <a:gd name="T95" fmla="*/ 121 h 165"/>
              <a:gd name="T96" fmla="*/ 78 w 128"/>
              <a:gd name="T97" fmla="*/ 120 h 165"/>
              <a:gd name="T98" fmla="*/ 89 w 128"/>
              <a:gd name="T99" fmla="*/ 103 h 165"/>
              <a:gd name="T100" fmla="*/ 92 w 128"/>
              <a:gd name="T101" fmla="*/ 128 h 165"/>
              <a:gd name="T102" fmla="*/ 95 w 128"/>
              <a:gd name="T103" fmla="*/ 138 h 165"/>
              <a:gd name="T104" fmla="*/ 95 w 128"/>
              <a:gd name="T105" fmla="*/ 142 h 165"/>
              <a:gd name="T106" fmla="*/ 82 w 128"/>
              <a:gd name="T107" fmla="*/ 162 h 165"/>
              <a:gd name="T108" fmla="*/ 82 w 128"/>
              <a:gd name="T109" fmla="*/ 164 h 165"/>
              <a:gd name="T110" fmla="*/ 83 w 128"/>
              <a:gd name="T111" fmla="*/ 165 h 165"/>
              <a:gd name="T112" fmla="*/ 84 w 128"/>
              <a:gd name="T113" fmla="*/ 165 h 165"/>
              <a:gd name="T114" fmla="*/ 88 w 128"/>
              <a:gd name="T115" fmla="*/ 164 h 165"/>
              <a:gd name="T116" fmla="*/ 127 w 128"/>
              <a:gd name="T117" fmla="*/ 123 h 165"/>
              <a:gd name="T118" fmla="*/ 127 w 128"/>
              <a:gd name="T119" fmla="*/ 122 h 1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28" h="165">
                <a:moveTo>
                  <a:pt x="127" y="122"/>
                </a:moveTo>
                <a:cubicBezTo>
                  <a:pt x="127" y="121"/>
                  <a:pt x="127" y="121"/>
                  <a:pt x="128" y="120"/>
                </a:cubicBezTo>
                <a:cubicBezTo>
                  <a:pt x="128" y="119"/>
                  <a:pt x="128" y="119"/>
                  <a:pt x="128" y="119"/>
                </a:cubicBezTo>
                <a:cubicBezTo>
                  <a:pt x="128" y="118"/>
                  <a:pt x="128" y="117"/>
                  <a:pt x="128" y="117"/>
                </a:cubicBezTo>
                <a:cubicBezTo>
                  <a:pt x="128" y="116"/>
                  <a:pt x="128" y="115"/>
                  <a:pt x="128" y="113"/>
                </a:cubicBezTo>
                <a:cubicBezTo>
                  <a:pt x="128" y="111"/>
                  <a:pt x="128" y="108"/>
                  <a:pt x="127" y="105"/>
                </a:cubicBezTo>
                <a:cubicBezTo>
                  <a:pt x="127" y="104"/>
                  <a:pt x="126" y="102"/>
                  <a:pt x="126" y="101"/>
                </a:cubicBezTo>
                <a:cubicBezTo>
                  <a:pt x="126" y="100"/>
                  <a:pt x="126" y="99"/>
                  <a:pt x="125" y="99"/>
                </a:cubicBezTo>
                <a:cubicBezTo>
                  <a:pt x="125" y="98"/>
                  <a:pt x="125" y="97"/>
                  <a:pt x="124" y="96"/>
                </a:cubicBezTo>
                <a:cubicBezTo>
                  <a:pt x="124" y="95"/>
                  <a:pt x="124" y="94"/>
                  <a:pt x="123" y="93"/>
                </a:cubicBezTo>
                <a:cubicBezTo>
                  <a:pt x="123" y="92"/>
                  <a:pt x="123" y="91"/>
                  <a:pt x="123" y="91"/>
                </a:cubicBezTo>
                <a:cubicBezTo>
                  <a:pt x="122" y="89"/>
                  <a:pt x="121" y="87"/>
                  <a:pt x="121" y="86"/>
                </a:cubicBezTo>
                <a:cubicBezTo>
                  <a:pt x="121" y="86"/>
                  <a:pt x="121" y="86"/>
                  <a:pt x="121" y="86"/>
                </a:cubicBezTo>
                <a:cubicBezTo>
                  <a:pt x="121" y="86"/>
                  <a:pt x="121" y="86"/>
                  <a:pt x="121" y="86"/>
                </a:cubicBezTo>
                <a:cubicBezTo>
                  <a:pt x="121" y="85"/>
                  <a:pt x="121" y="85"/>
                  <a:pt x="120" y="85"/>
                </a:cubicBezTo>
                <a:cubicBezTo>
                  <a:pt x="118" y="77"/>
                  <a:pt x="115" y="70"/>
                  <a:pt x="113" y="62"/>
                </a:cubicBezTo>
                <a:cubicBezTo>
                  <a:pt x="113" y="60"/>
                  <a:pt x="113" y="57"/>
                  <a:pt x="113" y="54"/>
                </a:cubicBezTo>
                <a:cubicBezTo>
                  <a:pt x="113" y="54"/>
                  <a:pt x="113" y="54"/>
                  <a:pt x="113" y="54"/>
                </a:cubicBezTo>
                <a:cubicBezTo>
                  <a:pt x="113" y="47"/>
                  <a:pt x="115" y="41"/>
                  <a:pt x="120" y="35"/>
                </a:cubicBezTo>
                <a:cubicBezTo>
                  <a:pt x="120" y="34"/>
                  <a:pt x="120" y="33"/>
                  <a:pt x="120" y="33"/>
                </a:cubicBezTo>
                <a:cubicBezTo>
                  <a:pt x="120" y="32"/>
                  <a:pt x="119" y="32"/>
                  <a:pt x="118" y="32"/>
                </a:cubicBezTo>
                <a:cubicBezTo>
                  <a:pt x="97" y="35"/>
                  <a:pt x="89" y="56"/>
                  <a:pt x="86" y="67"/>
                </a:cubicBezTo>
                <a:cubicBezTo>
                  <a:pt x="77" y="49"/>
                  <a:pt x="73" y="30"/>
                  <a:pt x="73" y="2"/>
                </a:cubicBezTo>
                <a:cubicBezTo>
                  <a:pt x="73" y="2"/>
                  <a:pt x="73" y="1"/>
                  <a:pt x="72" y="1"/>
                </a:cubicBezTo>
                <a:cubicBezTo>
                  <a:pt x="72" y="0"/>
                  <a:pt x="71" y="0"/>
                  <a:pt x="70" y="1"/>
                </a:cubicBezTo>
                <a:cubicBezTo>
                  <a:pt x="54" y="11"/>
                  <a:pt x="51" y="27"/>
                  <a:pt x="48" y="43"/>
                </a:cubicBezTo>
                <a:cubicBezTo>
                  <a:pt x="48" y="58"/>
                  <a:pt x="45" y="69"/>
                  <a:pt x="38" y="80"/>
                </a:cubicBezTo>
                <a:cubicBezTo>
                  <a:pt x="34" y="67"/>
                  <a:pt x="24" y="60"/>
                  <a:pt x="14" y="53"/>
                </a:cubicBezTo>
                <a:cubicBezTo>
                  <a:pt x="12" y="52"/>
                  <a:pt x="9" y="50"/>
                  <a:pt x="6" y="48"/>
                </a:cubicBezTo>
                <a:cubicBezTo>
                  <a:pt x="6" y="48"/>
                  <a:pt x="5" y="48"/>
                  <a:pt x="4" y="48"/>
                </a:cubicBezTo>
                <a:cubicBezTo>
                  <a:pt x="4" y="48"/>
                  <a:pt x="4" y="49"/>
                  <a:pt x="4" y="50"/>
                </a:cubicBezTo>
                <a:cubicBezTo>
                  <a:pt x="8" y="63"/>
                  <a:pt x="7" y="78"/>
                  <a:pt x="5" y="92"/>
                </a:cubicBezTo>
                <a:cubicBezTo>
                  <a:pt x="3" y="116"/>
                  <a:pt x="0" y="141"/>
                  <a:pt x="27" y="158"/>
                </a:cubicBezTo>
                <a:cubicBezTo>
                  <a:pt x="32" y="160"/>
                  <a:pt x="38" y="162"/>
                  <a:pt x="43" y="164"/>
                </a:cubicBezTo>
                <a:cubicBezTo>
                  <a:pt x="43" y="164"/>
                  <a:pt x="44" y="164"/>
                  <a:pt x="44" y="164"/>
                </a:cubicBezTo>
                <a:cubicBezTo>
                  <a:pt x="44" y="164"/>
                  <a:pt x="44" y="164"/>
                  <a:pt x="44" y="164"/>
                </a:cubicBezTo>
                <a:cubicBezTo>
                  <a:pt x="45" y="164"/>
                  <a:pt x="45" y="163"/>
                  <a:pt x="45" y="162"/>
                </a:cubicBezTo>
                <a:cubicBezTo>
                  <a:pt x="45" y="162"/>
                  <a:pt x="45" y="161"/>
                  <a:pt x="44" y="161"/>
                </a:cubicBezTo>
                <a:cubicBezTo>
                  <a:pt x="35" y="153"/>
                  <a:pt x="36" y="142"/>
                  <a:pt x="37" y="131"/>
                </a:cubicBezTo>
                <a:cubicBezTo>
                  <a:pt x="38" y="124"/>
                  <a:pt x="38" y="118"/>
                  <a:pt x="37" y="112"/>
                </a:cubicBezTo>
                <a:cubicBezTo>
                  <a:pt x="37" y="112"/>
                  <a:pt x="37" y="112"/>
                  <a:pt x="37" y="112"/>
                </a:cubicBezTo>
                <a:cubicBezTo>
                  <a:pt x="43" y="116"/>
                  <a:pt x="48" y="119"/>
                  <a:pt x="49" y="126"/>
                </a:cubicBezTo>
                <a:cubicBezTo>
                  <a:pt x="49" y="127"/>
                  <a:pt x="50" y="128"/>
                  <a:pt x="50" y="128"/>
                </a:cubicBezTo>
                <a:cubicBezTo>
                  <a:pt x="51" y="128"/>
                  <a:pt x="52" y="128"/>
                  <a:pt x="52" y="127"/>
                </a:cubicBezTo>
                <a:cubicBezTo>
                  <a:pt x="57" y="121"/>
                  <a:pt x="59" y="114"/>
                  <a:pt x="59" y="105"/>
                </a:cubicBezTo>
                <a:cubicBezTo>
                  <a:pt x="60" y="98"/>
                  <a:pt x="62" y="92"/>
                  <a:pt x="67" y="87"/>
                </a:cubicBezTo>
                <a:cubicBezTo>
                  <a:pt x="67" y="97"/>
                  <a:pt x="69" y="109"/>
                  <a:pt x="75" y="121"/>
                </a:cubicBezTo>
                <a:cubicBezTo>
                  <a:pt x="76" y="121"/>
                  <a:pt x="76" y="121"/>
                  <a:pt x="77" y="121"/>
                </a:cubicBezTo>
                <a:cubicBezTo>
                  <a:pt x="78" y="121"/>
                  <a:pt x="78" y="121"/>
                  <a:pt x="78" y="120"/>
                </a:cubicBezTo>
                <a:cubicBezTo>
                  <a:pt x="79" y="117"/>
                  <a:pt x="82" y="107"/>
                  <a:pt x="89" y="103"/>
                </a:cubicBezTo>
                <a:cubicBezTo>
                  <a:pt x="85" y="111"/>
                  <a:pt x="89" y="120"/>
                  <a:pt x="92" y="128"/>
                </a:cubicBezTo>
                <a:cubicBezTo>
                  <a:pt x="93" y="131"/>
                  <a:pt x="95" y="135"/>
                  <a:pt x="95" y="138"/>
                </a:cubicBezTo>
                <a:cubicBezTo>
                  <a:pt x="95" y="139"/>
                  <a:pt x="95" y="140"/>
                  <a:pt x="95" y="142"/>
                </a:cubicBezTo>
                <a:cubicBezTo>
                  <a:pt x="96" y="149"/>
                  <a:pt x="92" y="156"/>
                  <a:pt x="82" y="162"/>
                </a:cubicBezTo>
                <a:cubicBezTo>
                  <a:pt x="82" y="163"/>
                  <a:pt x="81" y="163"/>
                  <a:pt x="82" y="164"/>
                </a:cubicBezTo>
                <a:cubicBezTo>
                  <a:pt x="82" y="165"/>
                  <a:pt x="82" y="165"/>
                  <a:pt x="83" y="165"/>
                </a:cubicBezTo>
                <a:cubicBezTo>
                  <a:pt x="83" y="165"/>
                  <a:pt x="83" y="165"/>
                  <a:pt x="84" y="165"/>
                </a:cubicBezTo>
                <a:cubicBezTo>
                  <a:pt x="85" y="165"/>
                  <a:pt x="86" y="164"/>
                  <a:pt x="88" y="164"/>
                </a:cubicBezTo>
                <a:cubicBezTo>
                  <a:pt x="111" y="152"/>
                  <a:pt x="124" y="138"/>
                  <a:pt x="127" y="123"/>
                </a:cubicBezTo>
                <a:cubicBezTo>
                  <a:pt x="127" y="123"/>
                  <a:pt x="127" y="122"/>
                  <a:pt x="127" y="122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lIns="68580" tIns="34290" rIns="68580" bIns="34290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350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1" name="任意多边形 10"/>
          <p:cNvSpPr/>
          <p:nvPr/>
        </p:nvSpPr>
        <p:spPr>
          <a:xfrm>
            <a:off x="0" y="5191126"/>
            <a:ext cx="3890963" cy="1323974"/>
          </a:xfrm>
          <a:custGeom>
            <a:avLst/>
            <a:gdLst>
              <a:gd name="connsiteX0" fmla="*/ 0 w 5187364"/>
              <a:gd name="connsiteY0" fmla="*/ 0 h 1471068"/>
              <a:gd name="connsiteX1" fmla="*/ 208819 w 5187364"/>
              <a:gd name="connsiteY1" fmla="*/ 99221 h 1471068"/>
              <a:gd name="connsiteX2" fmla="*/ 3579802 w 5187364"/>
              <a:gd name="connsiteY2" fmla="*/ 1166741 h 1471068"/>
              <a:gd name="connsiteX3" fmla="*/ 5035213 w 5187364"/>
              <a:gd name="connsiteY3" fmla="*/ 1448479 h 1471068"/>
              <a:gd name="connsiteX4" fmla="*/ 5187364 w 5187364"/>
              <a:gd name="connsiteY4" fmla="*/ 1471068 h 1471068"/>
              <a:gd name="connsiteX5" fmla="*/ 0 w 5187364"/>
              <a:gd name="connsiteY5" fmla="*/ 1471068 h 147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7364" h="1471068">
                <a:moveTo>
                  <a:pt x="0" y="0"/>
                </a:moveTo>
                <a:lnTo>
                  <a:pt x="208819" y="99221"/>
                </a:lnTo>
                <a:cubicBezTo>
                  <a:pt x="1047718" y="477842"/>
                  <a:pt x="2237660" y="863596"/>
                  <a:pt x="3579802" y="1166741"/>
                </a:cubicBezTo>
                <a:cubicBezTo>
                  <a:pt x="4083105" y="1280420"/>
                  <a:pt x="4572076" y="1374410"/>
                  <a:pt x="5035213" y="1448479"/>
                </a:cubicBezTo>
                <a:lnTo>
                  <a:pt x="5187364" y="1471068"/>
                </a:lnTo>
                <a:lnTo>
                  <a:pt x="0" y="147106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350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2" name="任意多边形 11"/>
          <p:cNvSpPr/>
          <p:nvPr/>
        </p:nvSpPr>
        <p:spPr>
          <a:xfrm rot="10800000">
            <a:off x="5253038" y="342900"/>
            <a:ext cx="3890962" cy="1323976"/>
          </a:xfrm>
          <a:custGeom>
            <a:avLst/>
            <a:gdLst>
              <a:gd name="connsiteX0" fmla="*/ 0 w 5187364"/>
              <a:gd name="connsiteY0" fmla="*/ 0 h 1471068"/>
              <a:gd name="connsiteX1" fmla="*/ 208819 w 5187364"/>
              <a:gd name="connsiteY1" fmla="*/ 99221 h 1471068"/>
              <a:gd name="connsiteX2" fmla="*/ 3579802 w 5187364"/>
              <a:gd name="connsiteY2" fmla="*/ 1166741 h 1471068"/>
              <a:gd name="connsiteX3" fmla="*/ 5035213 w 5187364"/>
              <a:gd name="connsiteY3" fmla="*/ 1448479 h 1471068"/>
              <a:gd name="connsiteX4" fmla="*/ 5187364 w 5187364"/>
              <a:gd name="connsiteY4" fmla="*/ 1471068 h 1471068"/>
              <a:gd name="connsiteX5" fmla="*/ 0 w 5187364"/>
              <a:gd name="connsiteY5" fmla="*/ 1471068 h 147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7364" h="1471068">
                <a:moveTo>
                  <a:pt x="0" y="0"/>
                </a:moveTo>
                <a:lnTo>
                  <a:pt x="208819" y="99221"/>
                </a:lnTo>
                <a:cubicBezTo>
                  <a:pt x="1047718" y="477842"/>
                  <a:pt x="2237660" y="863596"/>
                  <a:pt x="3579802" y="1166741"/>
                </a:cubicBezTo>
                <a:cubicBezTo>
                  <a:pt x="4083105" y="1280420"/>
                  <a:pt x="4572076" y="1374410"/>
                  <a:pt x="5035213" y="1448479"/>
                </a:cubicBezTo>
                <a:lnTo>
                  <a:pt x="5187364" y="1471068"/>
                </a:lnTo>
                <a:lnTo>
                  <a:pt x="0" y="147106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350">
              <a:cs typeface="+mn-ea"/>
              <a:sym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Click="0" advTm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任意多边形 1"/>
          <p:cNvSpPr/>
          <p:nvPr/>
        </p:nvSpPr>
        <p:spPr>
          <a:xfrm>
            <a:off x="0" y="5191126"/>
            <a:ext cx="3890963" cy="1323974"/>
          </a:xfrm>
          <a:custGeom>
            <a:avLst/>
            <a:gdLst>
              <a:gd name="connsiteX0" fmla="*/ 0 w 5187364"/>
              <a:gd name="connsiteY0" fmla="*/ 0 h 1471068"/>
              <a:gd name="connsiteX1" fmla="*/ 208819 w 5187364"/>
              <a:gd name="connsiteY1" fmla="*/ 99221 h 1471068"/>
              <a:gd name="connsiteX2" fmla="*/ 3579802 w 5187364"/>
              <a:gd name="connsiteY2" fmla="*/ 1166741 h 1471068"/>
              <a:gd name="connsiteX3" fmla="*/ 5035213 w 5187364"/>
              <a:gd name="connsiteY3" fmla="*/ 1448479 h 1471068"/>
              <a:gd name="connsiteX4" fmla="*/ 5187364 w 5187364"/>
              <a:gd name="connsiteY4" fmla="*/ 1471068 h 1471068"/>
              <a:gd name="connsiteX5" fmla="*/ 0 w 5187364"/>
              <a:gd name="connsiteY5" fmla="*/ 1471068 h 147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7364" h="1471068">
                <a:moveTo>
                  <a:pt x="0" y="0"/>
                </a:moveTo>
                <a:lnTo>
                  <a:pt x="208819" y="99221"/>
                </a:lnTo>
                <a:cubicBezTo>
                  <a:pt x="1047718" y="477842"/>
                  <a:pt x="2237660" y="863596"/>
                  <a:pt x="3579802" y="1166741"/>
                </a:cubicBezTo>
                <a:cubicBezTo>
                  <a:pt x="4083105" y="1280420"/>
                  <a:pt x="4572076" y="1374410"/>
                  <a:pt x="5035213" y="1448479"/>
                </a:cubicBezTo>
                <a:lnTo>
                  <a:pt x="5187364" y="1471068"/>
                </a:lnTo>
                <a:lnTo>
                  <a:pt x="0" y="147106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350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4" name="任意多边形 3"/>
          <p:cNvSpPr/>
          <p:nvPr/>
        </p:nvSpPr>
        <p:spPr>
          <a:xfrm rot="10800000">
            <a:off x="5253038" y="342900"/>
            <a:ext cx="3890962" cy="1323976"/>
          </a:xfrm>
          <a:custGeom>
            <a:avLst/>
            <a:gdLst>
              <a:gd name="connsiteX0" fmla="*/ 0 w 5187364"/>
              <a:gd name="connsiteY0" fmla="*/ 0 h 1471068"/>
              <a:gd name="connsiteX1" fmla="*/ 208819 w 5187364"/>
              <a:gd name="connsiteY1" fmla="*/ 99221 h 1471068"/>
              <a:gd name="connsiteX2" fmla="*/ 3579802 w 5187364"/>
              <a:gd name="connsiteY2" fmla="*/ 1166741 h 1471068"/>
              <a:gd name="connsiteX3" fmla="*/ 5035213 w 5187364"/>
              <a:gd name="connsiteY3" fmla="*/ 1448479 h 1471068"/>
              <a:gd name="connsiteX4" fmla="*/ 5187364 w 5187364"/>
              <a:gd name="connsiteY4" fmla="*/ 1471068 h 1471068"/>
              <a:gd name="connsiteX5" fmla="*/ 0 w 5187364"/>
              <a:gd name="connsiteY5" fmla="*/ 1471068 h 14710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187364" h="1471068">
                <a:moveTo>
                  <a:pt x="0" y="0"/>
                </a:moveTo>
                <a:lnTo>
                  <a:pt x="208819" y="99221"/>
                </a:lnTo>
                <a:cubicBezTo>
                  <a:pt x="1047718" y="477842"/>
                  <a:pt x="2237660" y="863596"/>
                  <a:pt x="3579802" y="1166741"/>
                </a:cubicBezTo>
                <a:cubicBezTo>
                  <a:pt x="4083105" y="1280420"/>
                  <a:pt x="4572076" y="1374410"/>
                  <a:pt x="5035213" y="1448479"/>
                </a:cubicBezTo>
                <a:lnTo>
                  <a:pt x="5187364" y="1471068"/>
                </a:lnTo>
                <a:lnTo>
                  <a:pt x="0" y="1471068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1350">
              <a:cs typeface="+mn-ea"/>
              <a:sym typeface="Times New Roman" panose="02020603050405020304" pitchFamily="18" charset="0"/>
            </a:endParaRPr>
          </a:p>
        </p:txBody>
      </p:sp>
      <p:grpSp>
        <p:nvGrpSpPr>
          <p:cNvPr id="28676" name="组合 24"/>
          <p:cNvGrpSpPr/>
          <p:nvPr/>
        </p:nvGrpSpPr>
        <p:grpSpPr bwMode="auto">
          <a:xfrm>
            <a:off x="1835696" y="774190"/>
            <a:ext cx="720000" cy="468000"/>
            <a:chOff x="3058140" y="2430077"/>
            <a:chExt cx="1151056" cy="720000"/>
          </a:xfrm>
        </p:grpSpPr>
        <p:grpSp>
          <p:nvGrpSpPr>
            <p:cNvPr id="28695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17" name="流程图: 延期 16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zh-CN" sz="2800" b="1" dirty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1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24" name="等腰三角形 23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490496" y="44624"/>
            <a:ext cx="2541587" cy="6619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CN" altLang="en-US" sz="2800" b="1" dirty="0" smtClean="0">
                <a:cs typeface="+mn-ea"/>
                <a:sym typeface="Times New Roman" panose="02020603050405020304" pitchFamily="18" charset="0"/>
              </a:rPr>
              <a:t>目  录</a:t>
            </a:r>
            <a:endParaRPr kumimoji="0" lang="zh-CN" altLang="en-US" sz="2800" b="1" dirty="0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275856" y="1269921"/>
            <a:ext cx="2320925" cy="4308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课程</a:t>
            </a:r>
            <a:r>
              <a:rPr kumimoji="0" lang="zh-CN" altLang="en-US" sz="2200" b="1" dirty="0" smtClean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定位</a:t>
            </a:r>
            <a:endParaRPr kumimoji="0" lang="zh-CN" altLang="en-US" sz="2200" b="1" dirty="0">
              <a:solidFill>
                <a:srgbClr val="31859C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36" name="组合 24"/>
          <p:cNvGrpSpPr/>
          <p:nvPr/>
        </p:nvGrpSpPr>
        <p:grpSpPr bwMode="auto">
          <a:xfrm>
            <a:off x="2051720" y="1278246"/>
            <a:ext cx="720000" cy="468000"/>
            <a:chOff x="3058140" y="2430077"/>
            <a:chExt cx="1151056" cy="720000"/>
          </a:xfrm>
        </p:grpSpPr>
        <p:grpSp>
          <p:nvGrpSpPr>
            <p:cNvPr id="37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39" name="矩形 38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40" name="流程图: 延期 39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800" b="1" dirty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2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38" name="等腰三角形 37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41" name="文本框 10"/>
          <p:cNvSpPr txBox="1"/>
          <p:nvPr/>
        </p:nvSpPr>
        <p:spPr>
          <a:xfrm>
            <a:off x="3419872" y="1772816"/>
            <a:ext cx="2320925" cy="4308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 smtClean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知识体系</a:t>
            </a:r>
            <a:endParaRPr kumimoji="0" lang="zh-CN" altLang="en-US" sz="2200" b="1" dirty="0">
              <a:solidFill>
                <a:srgbClr val="31859C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48" name="组合 24"/>
          <p:cNvGrpSpPr/>
          <p:nvPr/>
        </p:nvGrpSpPr>
        <p:grpSpPr bwMode="auto">
          <a:xfrm>
            <a:off x="2339752" y="1782302"/>
            <a:ext cx="720000" cy="468000"/>
            <a:chOff x="3058140" y="2430077"/>
            <a:chExt cx="1151056" cy="720000"/>
          </a:xfrm>
        </p:grpSpPr>
        <p:grpSp>
          <p:nvGrpSpPr>
            <p:cNvPr id="49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51" name="矩形 50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52" name="流程图: 延期 51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US" altLang="zh-CN" sz="2800" b="1" dirty="0" smtClean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3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50" name="等腰三角形 49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53" name="文本框 10"/>
          <p:cNvSpPr txBox="1"/>
          <p:nvPr/>
        </p:nvSpPr>
        <p:spPr>
          <a:xfrm>
            <a:off x="3707904" y="2350041"/>
            <a:ext cx="2320925" cy="4308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教学目标</a:t>
            </a:r>
          </a:p>
        </p:txBody>
      </p:sp>
      <p:grpSp>
        <p:nvGrpSpPr>
          <p:cNvPr id="54" name="组合 24"/>
          <p:cNvGrpSpPr/>
          <p:nvPr/>
        </p:nvGrpSpPr>
        <p:grpSpPr bwMode="auto">
          <a:xfrm>
            <a:off x="2575272" y="2322310"/>
            <a:ext cx="720000" cy="468000"/>
            <a:chOff x="3058140" y="2430077"/>
            <a:chExt cx="1151056" cy="720000"/>
          </a:xfrm>
        </p:grpSpPr>
        <p:grpSp>
          <p:nvGrpSpPr>
            <p:cNvPr id="58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60" name="矩形 59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61" name="流程图: 延期 60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800" b="1" dirty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4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59" name="等腰三角形 58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62" name="文本框 10"/>
          <p:cNvSpPr txBox="1"/>
          <p:nvPr/>
        </p:nvSpPr>
        <p:spPr>
          <a:xfrm>
            <a:off x="3943424" y="2854097"/>
            <a:ext cx="2320925" cy="4308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授课计划</a:t>
            </a:r>
          </a:p>
        </p:txBody>
      </p:sp>
      <p:grpSp>
        <p:nvGrpSpPr>
          <p:cNvPr id="63" name="组合 24"/>
          <p:cNvGrpSpPr/>
          <p:nvPr/>
        </p:nvGrpSpPr>
        <p:grpSpPr bwMode="auto">
          <a:xfrm>
            <a:off x="2843808" y="2862422"/>
            <a:ext cx="720000" cy="468000"/>
            <a:chOff x="3058140" y="2430077"/>
            <a:chExt cx="1151056" cy="720000"/>
          </a:xfrm>
        </p:grpSpPr>
        <p:grpSp>
          <p:nvGrpSpPr>
            <p:cNvPr id="64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66" name="矩形 65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67" name="流程图: 延期 66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800" b="1" dirty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5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65" name="等腰三角形 64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68" name="文本框 10"/>
          <p:cNvSpPr txBox="1"/>
          <p:nvPr/>
        </p:nvSpPr>
        <p:spPr>
          <a:xfrm>
            <a:off x="4267299" y="3430161"/>
            <a:ext cx="2320925" cy="4308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实</a:t>
            </a:r>
            <a:r>
              <a:rPr kumimoji="0" lang="zh-CN" altLang="en-US" sz="2200" b="1" dirty="0" smtClean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训项目</a:t>
            </a:r>
            <a:endParaRPr kumimoji="0" lang="zh-CN" altLang="en-US" sz="2200" b="1" dirty="0">
              <a:solidFill>
                <a:srgbClr val="31859C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69" name="组合 24"/>
          <p:cNvGrpSpPr/>
          <p:nvPr/>
        </p:nvGrpSpPr>
        <p:grpSpPr bwMode="auto">
          <a:xfrm>
            <a:off x="3095675" y="3402534"/>
            <a:ext cx="720000" cy="468000"/>
            <a:chOff x="3058140" y="2430077"/>
            <a:chExt cx="1151056" cy="720000"/>
          </a:xfrm>
        </p:grpSpPr>
        <p:grpSp>
          <p:nvGrpSpPr>
            <p:cNvPr id="70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72" name="矩形 71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73" name="流程图: 延期 72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800" b="1" dirty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6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71" name="等腰三角形 70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74" name="文本框 10"/>
          <p:cNvSpPr txBox="1"/>
          <p:nvPr/>
        </p:nvSpPr>
        <p:spPr>
          <a:xfrm>
            <a:off x="4463827" y="3933056"/>
            <a:ext cx="2320925" cy="4308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课程</a:t>
            </a:r>
            <a:r>
              <a:rPr kumimoji="0" lang="zh-CN" altLang="en-US" sz="2200" b="1" dirty="0" smtClean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考核</a:t>
            </a:r>
            <a:endParaRPr kumimoji="0" lang="zh-CN" altLang="en-US" sz="2200" b="1" dirty="0">
              <a:solidFill>
                <a:srgbClr val="31859C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75" name="组合 24"/>
          <p:cNvGrpSpPr/>
          <p:nvPr/>
        </p:nvGrpSpPr>
        <p:grpSpPr bwMode="auto">
          <a:xfrm>
            <a:off x="3347864" y="3933056"/>
            <a:ext cx="720000" cy="468000"/>
            <a:chOff x="3058140" y="2430077"/>
            <a:chExt cx="1151056" cy="720000"/>
          </a:xfrm>
        </p:grpSpPr>
        <p:grpSp>
          <p:nvGrpSpPr>
            <p:cNvPr id="76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78" name="矩形 77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79" name="流程图: 延期 78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800" b="1" dirty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7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77" name="等腰三角形 76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80" name="文本框 10"/>
          <p:cNvSpPr txBox="1"/>
          <p:nvPr/>
        </p:nvSpPr>
        <p:spPr>
          <a:xfrm>
            <a:off x="4788024" y="4509120"/>
            <a:ext cx="2320925" cy="4308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 smtClean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单元任务</a:t>
            </a:r>
            <a:endParaRPr kumimoji="0" lang="zh-CN" altLang="en-US" sz="2200" b="1" dirty="0">
              <a:solidFill>
                <a:srgbClr val="31859C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81" name="组合 24"/>
          <p:cNvGrpSpPr/>
          <p:nvPr/>
        </p:nvGrpSpPr>
        <p:grpSpPr bwMode="auto">
          <a:xfrm>
            <a:off x="3619227" y="4482654"/>
            <a:ext cx="720000" cy="468000"/>
            <a:chOff x="3058140" y="2430077"/>
            <a:chExt cx="1151056" cy="720000"/>
          </a:xfrm>
        </p:grpSpPr>
        <p:grpSp>
          <p:nvGrpSpPr>
            <p:cNvPr id="82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84" name="矩形 83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85" name="流程图: 延期 84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800" b="1" dirty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8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83" name="等腰三角形 82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86" name="文本框 10"/>
          <p:cNvSpPr txBox="1"/>
          <p:nvPr/>
        </p:nvSpPr>
        <p:spPr>
          <a:xfrm>
            <a:off x="4987379" y="4991117"/>
            <a:ext cx="2320925" cy="43088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 smtClean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单元教学实施</a:t>
            </a:r>
            <a:endParaRPr kumimoji="0" lang="zh-CN" altLang="en-US" sz="2200" b="1" dirty="0">
              <a:solidFill>
                <a:srgbClr val="31859C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87" name="组合 24"/>
          <p:cNvGrpSpPr/>
          <p:nvPr/>
        </p:nvGrpSpPr>
        <p:grpSpPr bwMode="auto">
          <a:xfrm>
            <a:off x="3851920" y="5013176"/>
            <a:ext cx="720000" cy="468000"/>
            <a:chOff x="3058140" y="2430077"/>
            <a:chExt cx="1151056" cy="720000"/>
          </a:xfrm>
        </p:grpSpPr>
        <p:grpSp>
          <p:nvGrpSpPr>
            <p:cNvPr id="88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90" name="矩形 89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91" name="流程图: 延期 90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800" b="1" dirty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9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89" name="等腰三角形 88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92" name="文本框 10"/>
          <p:cNvSpPr txBox="1"/>
          <p:nvPr/>
        </p:nvSpPr>
        <p:spPr>
          <a:xfrm>
            <a:off x="5220072" y="5570057"/>
            <a:ext cx="15288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 smtClean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课程思政</a:t>
            </a:r>
            <a:endParaRPr kumimoji="0" lang="zh-CN" altLang="en-US" sz="2200" b="1" dirty="0">
              <a:solidFill>
                <a:srgbClr val="31859C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93" name="组合 24"/>
          <p:cNvGrpSpPr/>
          <p:nvPr/>
        </p:nvGrpSpPr>
        <p:grpSpPr bwMode="auto">
          <a:xfrm>
            <a:off x="4140032" y="5562774"/>
            <a:ext cx="720000" cy="468000"/>
            <a:chOff x="3058140" y="2430077"/>
            <a:chExt cx="1151056" cy="720000"/>
          </a:xfrm>
        </p:grpSpPr>
        <p:grpSp>
          <p:nvGrpSpPr>
            <p:cNvPr id="94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96" name="矩形 95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97" name="流程图: 延期 96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800" b="1" dirty="0" smtClean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10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95" name="等腰三角形 94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  <p:sp>
        <p:nvSpPr>
          <p:cNvPr id="98" name="文本框 10"/>
          <p:cNvSpPr txBox="1"/>
          <p:nvPr/>
        </p:nvSpPr>
        <p:spPr>
          <a:xfrm>
            <a:off x="3032410" y="764704"/>
            <a:ext cx="15288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 smtClean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课程信息</a:t>
            </a:r>
            <a:endParaRPr kumimoji="0" lang="zh-CN" altLang="en-US" sz="2200" b="1" dirty="0">
              <a:solidFill>
                <a:srgbClr val="31859C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sp>
        <p:nvSpPr>
          <p:cNvPr id="99" name="文本框 10"/>
          <p:cNvSpPr txBox="1"/>
          <p:nvPr/>
        </p:nvSpPr>
        <p:spPr>
          <a:xfrm>
            <a:off x="5491435" y="6094457"/>
            <a:ext cx="152883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5pPr>
            <a:lvl6pPr marL="25146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6pPr>
            <a:lvl7pPr marL="29718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7pPr>
            <a:lvl8pPr marL="34290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8pPr>
            <a:lvl9pPr marL="3886200" indent="-228600" eaLnBrk="0" fontAlgn="base" latinLnBrk="1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Gulim" panose="020B0600000101010101" pitchFamily="34" charset="-127"/>
              </a:defRPr>
            </a:lvl9pPr>
          </a:lstStyle>
          <a:p>
            <a:pPr eaLnBrk="1" latinLnBrk="0" hangingPunct="1"/>
            <a:r>
              <a:rPr kumimoji="0" lang="zh-CN" altLang="en-US" sz="2200" b="1" dirty="0">
                <a:solidFill>
                  <a:srgbClr val="31859C"/>
                </a:solidFill>
                <a:ea typeface="宋体" panose="02010600030101010101" pitchFamily="2" charset="-122"/>
                <a:sym typeface="Times New Roman" panose="02020603050405020304" pitchFamily="18" charset="0"/>
              </a:rPr>
              <a:t>学情分析</a:t>
            </a:r>
            <a:endParaRPr kumimoji="0" lang="zh-CN" altLang="en-US" sz="2200" b="1" dirty="0">
              <a:solidFill>
                <a:srgbClr val="31859C"/>
              </a:solidFill>
              <a:ea typeface="宋体" panose="02010600030101010101" pitchFamily="2" charset="-122"/>
              <a:sym typeface="Times New Roman" panose="02020603050405020304" pitchFamily="18" charset="0"/>
            </a:endParaRPr>
          </a:p>
        </p:txBody>
      </p:sp>
      <p:grpSp>
        <p:nvGrpSpPr>
          <p:cNvPr id="100" name="组合 24"/>
          <p:cNvGrpSpPr/>
          <p:nvPr/>
        </p:nvGrpSpPr>
        <p:grpSpPr bwMode="auto">
          <a:xfrm>
            <a:off x="4427984" y="6129352"/>
            <a:ext cx="720000" cy="468000"/>
            <a:chOff x="3058140" y="2430077"/>
            <a:chExt cx="1151056" cy="720000"/>
          </a:xfrm>
        </p:grpSpPr>
        <p:grpSp>
          <p:nvGrpSpPr>
            <p:cNvPr id="101" name="组合 21"/>
            <p:cNvGrpSpPr/>
            <p:nvPr/>
          </p:nvGrpSpPr>
          <p:grpSpPr bwMode="auto">
            <a:xfrm>
              <a:off x="3058140" y="2430077"/>
              <a:ext cx="1151056" cy="720000"/>
              <a:chOff x="3609683" y="2394857"/>
              <a:chExt cx="1151056" cy="720000"/>
            </a:xfrm>
          </p:grpSpPr>
          <p:sp>
            <p:nvSpPr>
              <p:cNvPr id="103" name="矩形 102"/>
              <p:cNvSpPr/>
              <p:nvPr/>
            </p:nvSpPr>
            <p:spPr>
              <a:xfrm>
                <a:off x="4688798" y="2394857"/>
                <a:ext cx="71941" cy="7200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68580" tIns="34290" rIns="68580" bIns="3429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CN" altLang="en-US" sz="1200" b="1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  <p:sp>
            <p:nvSpPr>
              <p:cNvPr id="104" name="流程图: 延期 103"/>
              <p:cNvSpPr/>
              <p:nvPr/>
            </p:nvSpPr>
            <p:spPr>
              <a:xfrm flipH="1">
                <a:off x="3609683" y="2394857"/>
                <a:ext cx="744801" cy="720000"/>
              </a:xfrm>
              <a:prstGeom prst="flowChartDelay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 fontAlgn="auto" latinLnBrk="0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sz="2800" b="1" dirty="0" smtClean="0">
                    <a:latin typeface="黑体" panose="02010609060101010101" pitchFamily="49" charset="-122"/>
                    <a:ea typeface="黑体" panose="02010609060101010101" pitchFamily="49" charset="-122"/>
                    <a:cs typeface="+mn-ea"/>
                    <a:sym typeface="Times New Roman" panose="02020603050405020304" pitchFamily="18" charset="0"/>
                  </a:rPr>
                  <a:t>11</a:t>
                </a:r>
                <a:endParaRPr kumimoji="0" lang="zh-CN" altLang="en-US" sz="2800" b="1" dirty="0">
                  <a:latin typeface="黑体" panose="02010609060101010101" pitchFamily="49" charset="-122"/>
                  <a:ea typeface="黑体" panose="02010609060101010101" pitchFamily="49" charset="-122"/>
                  <a:cs typeface="+mn-ea"/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102" name="等腰三角形 101"/>
            <p:cNvSpPr/>
            <p:nvPr/>
          </p:nvSpPr>
          <p:spPr>
            <a:xfrm rot="5400000">
              <a:off x="3610099" y="2622919"/>
              <a:ext cx="720000" cy="334314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sz="1200" b="1">
                <a:latin typeface="黑体" panose="02010609060101010101" pitchFamily="49" charset="-122"/>
                <a:ea typeface="黑体" panose="02010609060101010101" pitchFamily="49" charset="-122"/>
                <a:cs typeface="+mn-ea"/>
                <a:sym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 spd="slow" advClick="0" advTm="0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流程图: 合并 6"/>
          <p:cNvSpPr/>
          <p:nvPr/>
        </p:nvSpPr>
        <p:spPr>
          <a:xfrm>
            <a:off x="143568" y="801725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0102514"/>
              </p:ext>
            </p:extLst>
          </p:nvPr>
        </p:nvGraphicFramePr>
        <p:xfrm>
          <a:off x="268184" y="1196752"/>
          <a:ext cx="8688678" cy="5448888"/>
        </p:xfrm>
        <a:graphic>
          <a:graphicData uri="http://schemas.openxmlformats.org/drawingml/2006/table">
            <a:tbl>
              <a:tblPr/>
              <a:tblGrid>
                <a:gridCol w="1756086"/>
                <a:gridCol w="2755476"/>
                <a:gridCol w="1757072"/>
                <a:gridCol w="2420044"/>
              </a:tblGrid>
              <a:tr h="5553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课程代码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270480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课程性质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专业课</a:t>
                      </a:r>
                      <a:r>
                        <a:rPr lang="en-US" altLang="zh-CN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/</a:t>
                      </a:r>
                      <a:r>
                        <a:rPr lang="zh-CN" altLang="en-US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限选课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适用专业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物流管理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开设学期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2021-2022 </a:t>
                      </a:r>
                      <a:r>
                        <a:rPr lang="zh-CN" altLang="en-US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第</a:t>
                      </a:r>
                      <a:r>
                        <a:rPr lang="en-US" altLang="zh-CN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1</a:t>
                      </a:r>
                      <a:r>
                        <a:rPr lang="zh-CN" altLang="en-US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学期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课程类别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专业课</a:t>
                      </a:r>
                      <a:r>
                        <a:rPr lang="en-US" altLang="zh-CN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/</a:t>
                      </a: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必修课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课程类型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基础理论课程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学    分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2.0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总 学 时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28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学时分配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40005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理论学时： </a:t>
                      </a:r>
                      <a:r>
                        <a:rPr lang="en-US" altLang="zh-CN" sz="2000" kern="100" dirty="0" smtClean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28 </a:t>
                      </a: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；实践学时： </a:t>
                      </a:r>
                      <a:r>
                        <a:rPr lang="en-US" altLang="zh-CN" sz="2000" kern="100" dirty="0" smtClean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0 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95755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实施场所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地滋楼 </a:t>
                      </a:r>
                      <a:r>
                        <a:rPr lang="en-US" altLang="zh-CN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C1-113-115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地滋楼 </a:t>
                      </a:r>
                      <a:r>
                        <a:rPr lang="en-US" altLang="zh-CN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C3-233-235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授课方式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 smtClean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讲授</a:t>
                      </a:r>
                      <a:endParaRPr lang="en-US" altLang="zh-CN" sz="2000" kern="100" dirty="0" smtClean="0">
                        <a:solidFill>
                          <a:srgbClr val="000000"/>
                        </a:solidFill>
                        <a:effectLst/>
                        <a:latin typeface="宋体"/>
                        <a:cs typeface="仿宋_GB2312"/>
                      </a:endParaRP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 smtClean="0">
                          <a:solidFill>
                            <a:srgbClr val="000000"/>
                          </a:solidFill>
                          <a:effectLst/>
                          <a:latin typeface="宋体"/>
                        </a:rPr>
                        <a:t>信息化授课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3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执笔人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王怡源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53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审核人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 </a:t>
                      </a:r>
                      <a:endParaRPr lang="zh-CN" altLang="en-US" sz="2000" kern="10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553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制订时间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2021</a:t>
                      </a: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年</a:t>
                      </a:r>
                      <a:r>
                        <a:rPr lang="en-US" altLang="zh-CN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8</a:t>
                      </a: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月</a:t>
                      </a:r>
                      <a:r>
                        <a:rPr lang="en-US" altLang="zh-CN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15</a:t>
                      </a:r>
                      <a:r>
                        <a:rPr lang="zh-CN" altLang="en-US" sz="2000" kern="100" dirty="0">
                          <a:solidFill>
                            <a:srgbClr val="000000"/>
                          </a:solidFill>
                          <a:effectLst/>
                          <a:latin typeface="宋体"/>
                          <a:cs typeface="仿宋_GB2312"/>
                        </a:rPr>
                        <a:t>日</a:t>
                      </a:r>
                      <a:endParaRPr lang="zh-CN" altLang="en-US" sz="2000" kern="100" dirty="0">
                        <a:effectLst/>
                        <a:latin typeface="Calibri"/>
                      </a:endParaRPr>
                    </a:p>
                  </a:txBody>
                  <a:tcPr marL="68580" marR="685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流程图: 合并 4"/>
          <p:cNvSpPr/>
          <p:nvPr/>
        </p:nvSpPr>
        <p:spPr>
          <a:xfrm>
            <a:off x="6732240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流程图: 合并 6"/>
          <p:cNvSpPr/>
          <p:nvPr/>
        </p:nvSpPr>
        <p:spPr>
          <a:xfrm>
            <a:off x="827584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0" y="1052736"/>
            <a:ext cx="9144000" cy="936104"/>
          </a:xfrm>
          <a:prstGeom prst="roundRect">
            <a:avLst>
              <a:gd name="adj" fmla="val 4318"/>
            </a:avLst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anchor="ctr"/>
          <a:lstStyle/>
          <a:p>
            <a:pPr algn="just">
              <a:lnSpc>
                <a:spcPct val="150000"/>
              </a:lnSpc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    《</a:t>
            </a:r>
            <a:r>
              <a:rPr lang="zh-CN" altLang="en-US" sz="2000" b="1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创新创业平台运营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》是一</a:t>
            </a: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门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专业限选课，主要为了向大学生讲述有关创新创业知识、培养大学生创新创业意识、提升大学生创新创业能力的一门课程。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07504" y="2960888"/>
            <a:ext cx="3240359" cy="5400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社会经济发展的时代要求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07504" y="2204864"/>
            <a:ext cx="3240359" cy="5400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“大众创业、万众创新”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5256077" y="2204864"/>
            <a:ext cx="3780419" cy="5400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大学生群体创新创业的社会使命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11" name="圆角矩形 10"/>
          <p:cNvSpPr/>
          <p:nvPr/>
        </p:nvSpPr>
        <p:spPr>
          <a:xfrm>
            <a:off x="5256077" y="2960888"/>
            <a:ext cx="3780419" cy="54000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大学生群体创新创业的发展现状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3" name="直接箭头连接符 2"/>
          <p:cNvCxnSpPr>
            <a:stCxn id="8" idx="0"/>
            <a:endCxn id="9" idx="2"/>
          </p:cNvCxnSpPr>
          <p:nvPr/>
        </p:nvCxnSpPr>
        <p:spPr>
          <a:xfrm flipV="1">
            <a:off x="1727684" y="2744864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>
            <a:stCxn id="9" idx="3"/>
            <a:endCxn id="10" idx="1"/>
          </p:cNvCxnSpPr>
          <p:nvPr/>
        </p:nvCxnSpPr>
        <p:spPr>
          <a:xfrm>
            <a:off x="3347863" y="2474864"/>
            <a:ext cx="190821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10" idx="2"/>
            <a:endCxn id="11" idx="0"/>
          </p:cNvCxnSpPr>
          <p:nvPr/>
        </p:nvCxnSpPr>
        <p:spPr>
          <a:xfrm>
            <a:off x="7146287" y="2744864"/>
            <a:ext cx="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>
            <a:stCxn id="8" idx="3"/>
            <a:endCxn id="11" idx="1"/>
          </p:cNvCxnSpPr>
          <p:nvPr/>
        </p:nvCxnSpPr>
        <p:spPr>
          <a:xfrm>
            <a:off x="3347863" y="3230888"/>
            <a:ext cx="1908214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矩形 22"/>
          <p:cNvSpPr/>
          <p:nvPr/>
        </p:nvSpPr>
        <p:spPr>
          <a:xfrm>
            <a:off x="3840369" y="2816872"/>
            <a:ext cx="871796" cy="36639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dirty="0" smtClean="0">
                <a:solidFill>
                  <a:schemeClr val="tx1"/>
                </a:solidFill>
              </a:rPr>
              <a:t>矛盾</a:t>
            </a:r>
            <a:endParaRPr lang="zh-CN" altLang="en-US" sz="2000" dirty="0">
              <a:solidFill>
                <a:schemeClr val="tx1"/>
              </a:solidFill>
            </a:endParaRPr>
          </a:p>
        </p:txBody>
      </p:sp>
      <p:cxnSp>
        <p:nvCxnSpPr>
          <p:cNvPr id="25" name="直接箭头连接符 24"/>
          <p:cNvCxnSpPr>
            <a:stCxn id="23" idx="2"/>
            <a:endCxn id="28" idx="0"/>
          </p:cNvCxnSpPr>
          <p:nvPr/>
        </p:nvCxnSpPr>
        <p:spPr>
          <a:xfrm>
            <a:off x="4276267" y="3183265"/>
            <a:ext cx="1" cy="533767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圆角矩形 27"/>
          <p:cNvSpPr/>
          <p:nvPr/>
        </p:nvSpPr>
        <p:spPr>
          <a:xfrm>
            <a:off x="1972012" y="3717032"/>
            <a:ext cx="4608512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大学生创新创业的成功率却比较低</a:t>
            </a:r>
          </a:p>
        </p:txBody>
      </p:sp>
      <p:sp>
        <p:nvSpPr>
          <p:cNvPr id="33" name="矩形 32"/>
          <p:cNvSpPr/>
          <p:nvPr/>
        </p:nvSpPr>
        <p:spPr>
          <a:xfrm>
            <a:off x="3865109" y="3255242"/>
            <a:ext cx="871796" cy="371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</a:rPr>
              <a:t>体  现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107505" y="4941168"/>
            <a:ext cx="2088231" cy="72008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大学生创新脱离社会实际需求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36" name="圆角矩形 35"/>
          <p:cNvSpPr/>
          <p:nvPr/>
        </p:nvSpPr>
        <p:spPr>
          <a:xfrm>
            <a:off x="2195736" y="4941169"/>
            <a:ext cx="2516428" cy="72008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大学生创意不能有效转化为创业机会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37" name="圆角矩形 36"/>
          <p:cNvSpPr/>
          <p:nvPr/>
        </p:nvSpPr>
        <p:spPr>
          <a:xfrm>
            <a:off x="4712164" y="4941169"/>
            <a:ext cx="2092083" cy="720082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大学生创业素养与能力不足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38" name="圆角矩形 37"/>
          <p:cNvSpPr/>
          <p:nvPr/>
        </p:nvSpPr>
        <p:spPr>
          <a:xfrm>
            <a:off x="6804248" y="4941168"/>
            <a:ext cx="2232247" cy="720080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创业后的大学生</a:t>
            </a:r>
            <a:endParaRPr lang="en-US" altLang="zh-CN" sz="2000" dirty="0" smtClean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企业管理能力不足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sp>
        <p:nvSpPr>
          <p:cNvPr id="42" name="圆角矩形 41"/>
          <p:cNvSpPr/>
          <p:nvPr/>
        </p:nvSpPr>
        <p:spPr>
          <a:xfrm>
            <a:off x="1972012" y="6353944"/>
            <a:ext cx="4608512" cy="504056"/>
          </a:xfrm>
          <a:prstGeom prst="round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195" tIns="0" rIns="36195" bIns="0" anchor="ctr"/>
          <a:lstStyle/>
          <a:p>
            <a:pPr algn="ctr">
              <a:defRPr/>
            </a:pPr>
            <a:r>
              <a:rPr lang="en-US" altLang="zh-CN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《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创新创业平台经营</a:t>
            </a:r>
            <a:r>
              <a:rPr lang="en-US" altLang="zh-CN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》</a:t>
            </a:r>
            <a:r>
              <a:rPr lang="zh-CN" altLang="en-US" sz="2000" dirty="0" smtClean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Times New Roman" panose="02020603050405020304" pitchFamily="18" charset="0"/>
              </a:rPr>
              <a:t>的课程定位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+mn-ea"/>
              <a:sym typeface="Times New Roman" panose="02020603050405020304" pitchFamily="18" charset="0"/>
            </a:endParaRPr>
          </a:p>
        </p:txBody>
      </p:sp>
      <p:cxnSp>
        <p:nvCxnSpPr>
          <p:cNvPr id="43" name="肘形连接符 42"/>
          <p:cNvCxnSpPr>
            <a:stCxn id="35" idx="2"/>
            <a:endCxn id="42" idx="0"/>
          </p:cNvCxnSpPr>
          <p:nvPr/>
        </p:nvCxnSpPr>
        <p:spPr>
          <a:xfrm rot="16200000" flipH="1">
            <a:off x="2367597" y="4445273"/>
            <a:ext cx="692694" cy="312464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肘形连接符 44"/>
          <p:cNvCxnSpPr>
            <a:stCxn id="37" idx="2"/>
            <a:endCxn id="42" idx="0"/>
          </p:cNvCxnSpPr>
          <p:nvPr/>
        </p:nvCxnSpPr>
        <p:spPr>
          <a:xfrm rot="5400000">
            <a:off x="4670891" y="5266628"/>
            <a:ext cx="692693" cy="148193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肘形连接符 46"/>
          <p:cNvCxnSpPr>
            <a:stCxn id="38" idx="2"/>
            <a:endCxn id="42" idx="0"/>
          </p:cNvCxnSpPr>
          <p:nvPr/>
        </p:nvCxnSpPr>
        <p:spPr>
          <a:xfrm rot="5400000">
            <a:off x="5751972" y="4185544"/>
            <a:ext cx="692696" cy="364410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肘形连接符 48"/>
          <p:cNvCxnSpPr>
            <a:stCxn id="36" idx="2"/>
            <a:endCxn id="42" idx="0"/>
          </p:cNvCxnSpPr>
          <p:nvPr/>
        </p:nvCxnSpPr>
        <p:spPr>
          <a:xfrm rot="16200000" flipH="1">
            <a:off x="3518763" y="5596438"/>
            <a:ext cx="692693" cy="82231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肘形连接符 50"/>
          <p:cNvCxnSpPr>
            <a:stCxn id="28" idx="2"/>
            <a:endCxn id="35" idx="0"/>
          </p:cNvCxnSpPr>
          <p:nvPr/>
        </p:nvCxnSpPr>
        <p:spPr>
          <a:xfrm rot="5400000">
            <a:off x="2353905" y="3018805"/>
            <a:ext cx="720080" cy="3124647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肘形连接符 53"/>
          <p:cNvCxnSpPr>
            <a:stCxn id="28" idx="2"/>
            <a:endCxn id="37" idx="0"/>
          </p:cNvCxnSpPr>
          <p:nvPr/>
        </p:nvCxnSpPr>
        <p:spPr>
          <a:xfrm rot="16200000" flipH="1">
            <a:off x="4657197" y="3840159"/>
            <a:ext cx="720081" cy="148193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肘形连接符 55"/>
          <p:cNvCxnSpPr>
            <a:stCxn id="28" idx="2"/>
            <a:endCxn id="36" idx="0"/>
          </p:cNvCxnSpPr>
          <p:nvPr/>
        </p:nvCxnSpPr>
        <p:spPr>
          <a:xfrm rot="5400000">
            <a:off x="3505069" y="4169969"/>
            <a:ext cx="720081" cy="822318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肘形连接符 58"/>
          <p:cNvCxnSpPr>
            <a:stCxn id="28" idx="2"/>
            <a:endCxn id="38" idx="0"/>
          </p:cNvCxnSpPr>
          <p:nvPr/>
        </p:nvCxnSpPr>
        <p:spPr>
          <a:xfrm rot="16200000" flipH="1">
            <a:off x="5738280" y="2759076"/>
            <a:ext cx="720080" cy="3644104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矩形 126"/>
          <p:cNvSpPr/>
          <p:nvPr/>
        </p:nvSpPr>
        <p:spPr>
          <a:xfrm>
            <a:off x="3865109" y="4293096"/>
            <a:ext cx="871796" cy="2636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</a:rPr>
              <a:t>成    因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132" name="矩形 131"/>
          <p:cNvSpPr/>
          <p:nvPr/>
        </p:nvSpPr>
        <p:spPr>
          <a:xfrm>
            <a:off x="3839881" y="5998978"/>
            <a:ext cx="871796" cy="3103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 smtClean="0">
                <a:solidFill>
                  <a:schemeClr val="tx1"/>
                </a:solidFill>
              </a:rPr>
              <a:t>解   决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39" name="表格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489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  <p:bldP spid="8" grpId="0" animBg="1"/>
      <p:bldP spid="9" grpId="0" animBg="1"/>
      <p:bldP spid="10" grpId="0" animBg="1"/>
      <p:bldP spid="11" grpId="0" animBg="1"/>
      <p:bldP spid="23" grpId="0" animBg="1"/>
      <p:bldP spid="28" grpId="0" animBg="1"/>
      <p:bldP spid="33" grpId="0"/>
      <p:bldP spid="35" grpId="0" animBg="1"/>
      <p:bldP spid="36" grpId="0" animBg="1"/>
      <p:bldP spid="37" grpId="0" animBg="1"/>
      <p:bldP spid="38" grpId="0" animBg="1"/>
      <p:bldP spid="42" grpId="0" animBg="1"/>
      <p:bldP spid="127" grpId="0"/>
      <p:bldP spid="1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圆角矩形 41"/>
          <p:cNvSpPr/>
          <p:nvPr/>
        </p:nvSpPr>
        <p:spPr>
          <a:xfrm>
            <a:off x="4860032" y="1196752"/>
            <a:ext cx="1512168" cy="936104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大学生创新创业概述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3" name="圆角矩形 42"/>
          <p:cNvSpPr/>
          <p:nvPr/>
        </p:nvSpPr>
        <p:spPr>
          <a:xfrm>
            <a:off x="4860033" y="2348880"/>
            <a:ext cx="1512168" cy="936104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大学生创新能力培养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6" name="圆角矩形 45"/>
          <p:cNvSpPr/>
          <p:nvPr/>
        </p:nvSpPr>
        <p:spPr>
          <a:xfrm>
            <a:off x="4860032" y="3501008"/>
            <a:ext cx="1510049" cy="936104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大学生创业能力培养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7" name="圆角矩形 46"/>
          <p:cNvSpPr/>
          <p:nvPr/>
        </p:nvSpPr>
        <p:spPr>
          <a:xfrm>
            <a:off x="4860032" y="4653136"/>
            <a:ext cx="1512168" cy="936104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大学生创业企业创建能力培养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4865397" y="5805264"/>
            <a:ext cx="1512167" cy="936104"/>
          </a:xfrm>
          <a:prstGeom prst="round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大学生创业企业管理能力培养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9" name="直接箭头连接符 48"/>
          <p:cNvCxnSpPr>
            <a:stCxn id="42" idx="2"/>
            <a:endCxn id="43" idx="0"/>
          </p:cNvCxnSpPr>
          <p:nvPr/>
        </p:nvCxnSpPr>
        <p:spPr>
          <a:xfrm>
            <a:off x="5616116" y="2132856"/>
            <a:ext cx="1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箭头连接符 49"/>
          <p:cNvCxnSpPr>
            <a:stCxn id="43" idx="2"/>
            <a:endCxn id="46" idx="0"/>
          </p:cNvCxnSpPr>
          <p:nvPr/>
        </p:nvCxnSpPr>
        <p:spPr>
          <a:xfrm flipH="1">
            <a:off x="5615057" y="3284984"/>
            <a:ext cx="1060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>
            <a:stCxn id="46" idx="2"/>
            <a:endCxn id="47" idx="0"/>
          </p:cNvCxnSpPr>
          <p:nvPr/>
        </p:nvCxnSpPr>
        <p:spPr>
          <a:xfrm>
            <a:off x="5615057" y="4437112"/>
            <a:ext cx="1059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箭头连接符 51"/>
          <p:cNvCxnSpPr>
            <a:stCxn id="47" idx="2"/>
            <a:endCxn id="48" idx="0"/>
          </p:cNvCxnSpPr>
          <p:nvPr/>
        </p:nvCxnSpPr>
        <p:spPr>
          <a:xfrm>
            <a:off x="5616116" y="5589240"/>
            <a:ext cx="5365" cy="21602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圆角矩形 52"/>
          <p:cNvSpPr/>
          <p:nvPr/>
        </p:nvSpPr>
        <p:spPr>
          <a:xfrm>
            <a:off x="1655700" y="1040567"/>
            <a:ext cx="1188222" cy="588233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认知创新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4" name="圆角矩形 53"/>
          <p:cNvSpPr/>
          <p:nvPr/>
        </p:nvSpPr>
        <p:spPr>
          <a:xfrm>
            <a:off x="1655700" y="1904663"/>
            <a:ext cx="1188221" cy="588233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认知创业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5" name="圆角矩形 54"/>
          <p:cNvSpPr/>
          <p:nvPr/>
        </p:nvSpPr>
        <p:spPr>
          <a:xfrm>
            <a:off x="467664" y="1472615"/>
            <a:ext cx="1152000" cy="588233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认知二者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间关系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56" name="曲线连接符 55"/>
          <p:cNvCxnSpPr>
            <a:stCxn id="53" idx="1"/>
            <a:endCxn id="55" idx="0"/>
          </p:cNvCxnSpPr>
          <p:nvPr/>
        </p:nvCxnSpPr>
        <p:spPr>
          <a:xfrm rot="10800000" flipV="1">
            <a:off x="1043664" y="1334683"/>
            <a:ext cx="612036" cy="137931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曲线连接符 56"/>
          <p:cNvCxnSpPr>
            <a:stCxn id="54" idx="1"/>
            <a:endCxn id="55" idx="2"/>
          </p:cNvCxnSpPr>
          <p:nvPr/>
        </p:nvCxnSpPr>
        <p:spPr>
          <a:xfrm rot="10800000">
            <a:off x="1043664" y="2060848"/>
            <a:ext cx="612036" cy="137932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圆角矩形 57"/>
          <p:cNvSpPr/>
          <p:nvPr/>
        </p:nvSpPr>
        <p:spPr>
          <a:xfrm>
            <a:off x="2952320" y="1472615"/>
            <a:ext cx="1152128" cy="588233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认知现存问题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59" name="曲线连接符 58"/>
          <p:cNvCxnSpPr>
            <a:stCxn id="53" idx="3"/>
            <a:endCxn id="58" idx="0"/>
          </p:cNvCxnSpPr>
          <p:nvPr/>
        </p:nvCxnSpPr>
        <p:spPr>
          <a:xfrm>
            <a:off x="2843922" y="1334684"/>
            <a:ext cx="684462" cy="137931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曲线连接符 59"/>
          <p:cNvCxnSpPr>
            <a:stCxn id="54" idx="3"/>
            <a:endCxn id="58" idx="2"/>
          </p:cNvCxnSpPr>
          <p:nvPr/>
        </p:nvCxnSpPr>
        <p:spPr>
          <a:xfrm flipV="1">
            <a:off x="2843921" y="2060848"/>
            <a:ext cx="684463" cy="137932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矩形 60"/>
          <p:cNvSpPr/>
          <p:nvPr/>
        </p:nvSpPr>
        <p:spPr>
          <a:xfrm>
            <a:off x="395960" y="1040566"/>
            <a:ext cx="3816000" cy="1533125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2" name="燕尾形 61"/>
          <p:cNvSpPr/>
          <p:nvPr/>
        </p:nvSpPr>
        <p:spPr>
          <a:xfrm rot="10800000">
            <a:off x="4355976" y="1556792"/>
            <a:ext cx="360000" cy="288032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3" name="圆角矩形 62"/>
          <p:cNvSpPr/>
          <p:nvPr/>
        </p:nvSpPr>
        <p:spPr>
          <a:xfrm>
            <a:off x="7308304" y="2089577"/>
            <a:ext cx="1152128" cy="588233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创新思维的培养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64" name="圆角矩形 63"/>
          <p:cNvSpPr/>
          <p:nvPr/>
        </p:nvSpPr>
        <p:spPr>
          <a:xfrm>
            <a:off x="7308304" y="3045640"/>
            <a:ext cx="1152128" cy="588233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创新方法的运用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65" name="曲线连接符 64"/>
          <p:cNvCxnSpPr>
            <a:stCxn id="63" idx="1"/>
            <a:endCxn id="64" idx="1"/>
          </p:cNvCxnSpPr>
          <p:nvPr/>
        </p:nvCxnSpPr>
        <p:spPr>
          <a:xfrm rot="10800000" flipV="1">
            <a:off x="7308304" y="2383693"/>
            <a:ext cx="12700" cy="956063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曲线连接符 65"/>
          <p:cNvCxnSpPr>
            <a:stCxn id="64" idx="3"/>
            <a:endCxn id="63" idx="3"/>
          </p:cNvCxnSpPr>
          <p:nvPr/>
        </p:nvCxnSpPr>
        <p:spPr>
          <a:xfrm flipV="1">
            <a:off x="8460432" y="2383694"/>
            <a:ext cx="12700" cy="956063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矩形 66"/>
          <p:cNvSpPr/>
          <p:nvPr/>
        </p:nvSpPr>
        <p:spPr>
          <a:xfrm>
            <a:off x="7020272" y="2010793"/>
            <a:ext cx="1728192" cy="1778247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8" name="燕尾形 67"/>
          <p:cNvSpPr/>
          <p:nvPr/>
        </p:nvSpPr>
        <p:spPr>
          <a:xfrm>
            <a:off x="6516256" y="2758603"/>
            <a:ext cx="360000" cy="288032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9" name="燕尾形 68"/>
          <p:cNvSpPr/>
          <p:nvPr/>
        </p:nvSpPr>
        <p:spPr>
          <a:xfrm rot="10800000">
            <a:off x="4355977" y="3861047"/>
            <a:ext cx="360000" cy="288032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0" name="燕尾形 69"/>
          <p:cNvSpPr/>
          <p:nvPr/>
        </p:nvSpPr>
        <p:spPr>
          <a:xfrm rot="10800000">
            <a:off x="4356016" y="6024465"/>
            <a:ext cx="360000" cy="288032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1" name="燕尾形 70"/>
          <p:cNvSpPr/>
          <p:nvPr/>
        </p:nvSpPr>
        <p:spPr>
          <a:xfrm>
            <a:off x="6516256" y="4941168"/>
            <a:ext cx="360000" cy="288032"/>
          </a:xfrm>
          <a:prstGeom prst="chevron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2" name="圆角矩形 71"/>
          <p:cNvSpPr/>
          <p:nvPr/>
        </p:nvSpPr>
        <p:spPr>
          <a:xfrm>
            <a:off x="1691792" y="2673008"/>
            <a:ext cx="1152000" cy="828000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创业资源获取与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融资分析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3" name="圆角矩形 72"/>
          <p:cNvSpPr/>
          <p:nvPr/>
        </p:nvSpPr>
        <p:spPr>
          <a:xfrm>
            <a:off x="1691792" y="4473208"/>
            <a:ext cx="1152000" cy="828000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商业计划撰写与展示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74" name="圆角矩形 73"/>
          <p:cNvSpPr/>
          <p:nvPr/>
        </p:nvSpPr>
        <p:spPr>
          <a:xfrm>
            <a:off x="467664" y="3595235"/>
            <a:ext cx="1152000" cy="828000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创业机会识别与风险防范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5" name="曲线连接符 74"/>
          <p:cNvCxnSpPr>
            <a:stCxn id="72" idx="1"/>
            <a:endCxn id="74" idx="0"/>
          </p:cNvCxnSpPr>
          <p:nvPr/>
        </p:nvCxnSpPr>
        <p:spPr>
          <a:xfrm rot="10800000" flipV="1">
            <a:off x="1043664" y="3087007"/>
            <a:ext cx="648128" cy="508227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曲线连接符 75"/>
          <p:cNvCxnSpPr>
            <a:stCxn id="73" idx="1"/>
            <a:endCxn id="74" idx="2"/>
          </p:cNvCxnSpPr>
          <p:nvPr/>
        </p:nvCxnSpPr>
        <p:spPr>
          <a:xfrm rot="10800000">
            <a:off x="1043664" y="4423236"/>
            <a:ext cx="648128" cy="463973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圆角矩形 76"/>
          <p:cNvSpPr/>
          <p:nvPr/>
        </p:nvSpPr>
        <p:spPr>
          <a:xfrm>
            <a:off x="2952320" y="3595236"/>
            <a:ext cx="1152128" cy="827999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商业模式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画布与创新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8" name="曲线连接符 77"/>
          <p:cNvCxnSpPr>
            <a:stCxn id="72" idx="3"/>
            <a:endCxn id="77" idx="0"/>
          </p:cNvCxnSpPr>
          <p:nvPr/>
        </p:nvCxnSpPr>
        <p:spPr>
          <a:xfrm>
            <a:off x="2843792" y="3087008"/>
            <a:ext cx="684592" cy="508228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曲线连接符 78"/>
          <p:cNvCxnSpPr>
            <a:stCxn id="73" idx="3"/>
            <a:endCxn id="77" idx="2"/>
          </p:cNvCxnSpPr>
          <p:nvPr/>
        </p:nvCxnSpPr>
        <p:spPr>
          <a:xfrm flipV="1">
            <a:off x="2843792" y="4423235"/>
            <a:ext cx="684592" cy="463973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矩形 79"/>
          <p:cNvSpPr/>
          <p:nvPr/>
        </p:nvSpPr>
        <p:spPr>
          <a:xfrm>
            <a:off x="395960" y="2614587"/>
            <a:ext cx="3816000" cy="2718128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1" name="圆角矩形 80"/>
          <p:cNvSpPr/>
          <p:nvPr/>
        </p:nvSpPr>
        <p:spPr>
          <a:xfrm>
            <a:off x="1691792" y="5517280"/>
            <a:ext cx="1152000" cy="432000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生存管理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2" name="圆角矩形 81"/>
          <p:cNvSpPr/>
          <p:nvPr/>
        </p:nvSpPr>
        <p:spPr>
          <a:xfrm>
            <a:off x="467664" y="5909775"/>
            <a:ext cx="1152000" cy="432000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营销管理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83" name="曲线连接符 82"/>
          <p:cNvCxnSpPr>
            <a:stCxn id="81" idx="1"/>
            <a:endCxn id="82" idx="0"/>
          </p:cNvCxnSpPr>
          <p:nvPr/>
        </p:nvCxnSpPr>
        <p:spPr>
          <a:xfrm rot="10800000" flipV="1">
            <a:off x="1043664" y="5733279"/>
            <a:ext cx="648128" cy="176495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圆角矩形 83"/>
          <p:cNvSpPr/>
          <p:nvPr/>
        </p:nvSpPr>
        <p:spPr>
          <a:xfrm>
            <a:off x="2952320" y="5909727"/>
            <a:ext cx="1152128" cy="432000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财务管理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85" name="曲线连接符 84"/>
          <p:cNvCxnSpPr>
            <a:stCxn id="81" idx="3"/>
            <a:endCxn id="84" idx="0"/>
          </p:cNvCxnSpPr>
          <p:nvPr/>
        </p:nvCxnSpPr>
        <p:spPr>
          <a:xfrm>
            <a:off x="2843792" y="5733280"/>
            <a:ext cx="684592" cy="176447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曲线连接符 85"/>
          <p:cNvCxnSpPr>
            <a:stCxn id="82" idx="2"/>
            <a:endCxn id="97" idx="1"/>
          </p:cNvCxnSpPr>
          <p:nvPr/>
        </p:nvCxnSpPr>
        <p:spPr>
          <a:xfrm rot="16200000" flipH="1">
            <a:off x="1275956" y="6109482"/>
            <a:ext cx="183545" cy="648129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矩形 86"/>
          <p:cNvSpPr/>
          <p:nvPr/>
        </p:nvSpPr>
        <p:spPr>
          <a:xfrm>
            <a:off x="395960" y="5412816"/>
            <a:ext cx="3816000" cy="140056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8" name="圆角矩形 87"/>
          <p:cNvSpPr/>
          <p:nvPr/>
        </p:nvSpPr>
        <p:spPr>
          <a:xfrm>
            <a:off x="7305001" y="3942047"/>
            <a:ext cx="1152128" cy="792000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创业企业组织形式选定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89" name="圆角矩形 88"/>
          <p:cNvSpPr/>
          <p:nvPr/>
        </p:nvSpPr>
        <p:spPr>
          <a:xfrm>
            <a:off x="7305001" y="4887143"/>
            <a:ext cx="1152128" cy="588233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创业企业注册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0" name="曲线连接符 89"/>
          <p:cNvCxnSpPr>
            <a:stCxn id="88" idx="3"/>
            <a:endCxn id="89" idx="3"/>
          </p:cNvCxnSpPr>
          <p:nvPr/>
        </p:nvCxnSpPr>
        <p:spPr>
          <a:xfrm>
            <a:off x="8457129" y="4338047"/>
            <a:ext cx="12700" cy="843213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曲线连接符 90"/>
          <p:cNvCxnSpPr>
            <a:stCxn id="89" idx="3"/>
            <a:endCxn id="94" idx="3"/>
          </p:cNvCxnSpPr>
          <p:nvPr/>
        </p:nvCxnSpPr>
        <p:spPr>
          <a:xfrm>
            <a:off x="8457129" y="5181260"/>
            <a:ext cx="35109" cy="698919"/>
          </a:xfrm>
          <a:prstGeom prst="curvedConnector3">
            <a:avLst>
              <a:gd name="adj1" fmla="val 751115"/>
            </a:avLst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矩形 91"/>
          <p:cNvSpPr/>
          <p:nvPr/>
        </p:nvSpPr>
        <p:spPr>
          <a:xfrm>
            <a:off x="7020272" y="3861046"/>
            <a:ext cx="1728192" cy="2376265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3" name="圆角矩形 92"/>
          <p:cNvSpPr/>
          <p:nvPr/>
        </p:nvSpPr>
        <p:spPr>
          <a:xfrm>
            <a:off x="1763857" y="3715118"/>
            <a:ext cx="1008000" cy="588233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创业者</a:t>
            </a:r>
            <a:endParaRPr lang="en-US" altLang="zh-CN" dirty="0" smtClean="0">
              <a:solidFill>
                <a:schemeClr val="tx1"/>
              </a:solidFill>
            </a:endParaRPr>
          </a:p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创业团队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4" name="圆角矩形 93"/>
          <p:cNvSpPr/>
          <p:nvPr/>
        </p:nvSpPr>
        <p:spPr>
          <a:xfrm>
            <a:off x="7340110" y="5586062"/>
            <a:ext cx="1152128" cy="588233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创业企业选址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5" name="曲线连接符 94"/>
          <p:cNvCxnSpPr>
            <a:stCxn id="88" idx="1"/>
            <a:endCxn id="89" idx="1"/>
          </p:cNvCxnSpPr>
          <p:nvPr/>
        </p:nvCxnSpPr>
        <p:spPr>
          <a:xfrm rot="10800000" flipV="1">
            <a:off x="7305001" y="4338046"/>
            <a:ext cx="12700" cy="843213"/>
          </a:xfrm>
          <a:prstGeom prst="curvedConnector3">
            <a:avLst>
              <a:gd name="adj1" fmla="val 1800000"/>
            </a:avLst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曲线连接符 95"/>
          <p:cNvCxnSpPr>
            <a:stCxn id="89" idx="1"/>
            <a:endCxn id="94" idx="1"/>
          </p:cNvCxnSpPr>
          <p:nvPr/>
        </p:nvCxnSpPr>
        <p:spPr>
          <a:xfrm rot="10800000" flipH="1" flipV="1">
            <a:off x="7305000" y="5181259"/>
            <a:ext cx="35109" cy="698919"/>
          </a:xfrm>
          <a:prstGeom prst="curvedConnector3">
            <a:avLst>
              <a:gd name="adj1" fmla="val -651115"/>
            </a:avLst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圆角矩形 96"/>
          <p:cNvSpPr/>
          <p:nvPr/>
        </p:nvSpPr>
        <p:spPr>
          <a:xfrm>
            <a:off x="1691793" y="6309320"/>
            <a:ext cx="1152128" cy="432000"/>
          </a:xfrm>
          <a:prstGeom prst="roundRect">
            <a:avLst/>
          </a:prstGeom>
          <a:solidFill>
            <a:srgbClr val="00B0F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zh-CN" altLang="en-US" dirty="0" smtClean="0">
                <a:solidFill>
                  <a:schemeClr val="tx1"/>
                </a:solidFill>
              </a:rPr>
              <a:t>其它方面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98" name="曲线连接符 97"/>
          <p:cNvCxnSpPr>
            <a:stCxn id="84" idx="2"/>
            <a:endCxn id="97" idx="3"/>
          </p:cNvCxnSpPr>
          <p:nvPr/>
        </p:nvCxnSpPr>
        <p:spPr>
          <a:xfrm rot="5400000">
            <a:off x="3094357" y="6091292"/>
            <a:ext cx="183593" cy="684463"/>
          </a:xfrm>
          <a:prstGeom prst="curvedConnector2">
            <a:avLst/>
          </a:prstGeom>
          <a:ln w="19050">
            <a:solidFill>
              <a:schemeClr val="tx1"/>
            </a:solidFill>
            <a:headEnd type="triangle" w="med" len="lg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接箭头连接符 98"/>
          <p:cNvCxnSpPr>
            <a:stCxn id="93" idx="0"/>
            <a:endCxn id="72" idx="2"/>
          </p:cNvCxnSpPr>
          <p:nvPr/>
        </p:nvCxnSpPr>
        <p:spPr>
          <a:xfrm flipH="1" flipV="1">
            <a:off x="2267792" y="3501008"/>
            <a:ext cx="65" cy="21411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接箭头连接符 99"/>
          <p:cNvCxnSpPr>
            <a:stCxn id="93" idx="1"/>
            <a:endCxn id="74" idx="3"/>
          </p:cNvCxnSpPr>
          <p:nvPr/>
        </p:nvCxnSpPr>
        <p:spPr>
          <a:xfrm flipH="1">
            <a:off x="1619664" y="4009235"/>
            <a:ext cx="144193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接箭头连接符 100"/>
          <p:cNvCxnSpPr>
            <a:stCxn id="93" idx="3"/>
            <a:endCxn id="77" idx="1"/>
          </p:cNvCxnSpPr>
          <p:nvPr/>
        </p:nvCxnSpPr>
        <p:spPr>
          <a:xfrm>
            <a:off x="2771857" y="4009235"/>
            <a:ext cx="180463" cy="1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接箭头连接符 101"/>
          <p:cNvCxnSpPr>
            <a:stCxn id="93" idx="2"/>
            <a:endCxn id="73" idx="0"/>
          </p:cNvCxnSpPr>
          <p:nvPr/>
        </p:nvCxnSpPr>
        <p:spPr>
          <a:xfrm flipH="1">
            <a:off x="2267792" y="4303351"/>
            <a:ext cx="65" cy="169857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流程图: 合并 104"/>
          <p:cNvSpPr/>
          <p:nvPr/>
        </p:nvSpPr>
        <p:spPr>
          <a:xfrm>
            <a:off x="1619672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106" name="表格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6" grpId="0" animBg="1"/>
      <p:bldP spid="47" grpId="0" animBg="1"/>
      <p:bldP spid="48" grpId="0" animBg="1"/>
      <p:bldP spid="53" grpId="0" animBg="1"/>
      <p:bldP spid="54" grpId="0" animBg="1"/>
      <p:bldP spid="55" grpId="0" animBg="1"/>
      <p:bldP spid="58" grpId="0" animBg="1"/>
      <p:bldP spid="61" grpId="0" animBg="1"/>
      <p:bldP spid="62" grpId="0" animBg="1"/>
      <p:bldP spid="63" grpId="0" animBg="1"/>
      <p:bldP spid="64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7" grpId="0" animBg="1"/>
      <p:bldP spid="80" grpId="0" animBg="1"/>
      <p:bldP spid="81" grpId="0" animBg="1"/>
      <p:bldP spid="82" grpId="0" animBg="1"/>
      <p:bldP spid="84" grpId="0" animBg="1"/>
      <p:bldP spid="87" grpId="0" animBg="1"/>
      <p:bldP spid="88" grpId="0" animBg="1"/>
      <p:bldP spid="89" grpId="0" animBg="1"/>
      <p:bldP spid="92" grpId="0" animBg="1"/>
      <p:bldP spid="93" grpId="0" animBg="1"/>
      <p:bldP spid="94" grpId="0" animBg="1"/>
      <p:bldP spid="9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2" name="组合 6"/>
          <p:cNvGrpSpPr/>
          <p:nvPr/>
        </p:nvGrpSpPr>
        <p:grpSpPr bwMode="auto">
          <a:xfrm>
            <a:off x="179705" y="1093372"/>
            <a:ext cx="8820784" cy="5647996"/>
            <a:chOff x="2387307" y="3064140"/>
            <a:chExt cx="8264121" cy="2009164"/>
          </a:xfrm>
        </p:grpSpPr>
        <p:sp>
          <p:nvSpPr>
            <p:cNvPr id="2052" name="MH_Text_1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5355394" y="3204526"/>
              <a:ext cx="2787230" cy="186877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>
                <a:lnSpc>
                  <a:spcPts val="2200"/>
                </a:lnSpc>
              </a:pPr>
              <a:r>
                <a:rPr kumimoji="0"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❶</a:t>
              </a:r>
              <a:r>
                <a:rPr lang="zh-CN" altLang="en-US" sz="1600" b="1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具备一定的创新能力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。能正确理解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创新的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内涵、突破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日常定式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思维，拓展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思维视角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、实现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自我超越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；并能熟悉和掌握创新方法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的灵活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运用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；</a:t>
              </a:r>
              <a:endParaRPr kumimoji="0" lang="en-US" altLang="zh-CN" sz="1600" dirty="0" smtClean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>
                <a:lnSpc>
                  <a:spcPts val="2200"/>
                </a:lnSpc>
              </a:pPr>
              <a:r>
                <a:rPr kumimoji="0"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❷</a:t>
              </a:r>
              <a:r>
                <a:rPr lang="zh-CN" altLang="en-US" sz="1600" b="1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具备一定的创业能力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。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能持续培养创业素养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，学会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组建创业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团队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，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识别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创业机会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，获取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创业资源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，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画布创新型创业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模式，撰写并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展示创业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计划书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；</a:t>
              </a:r>
              <a:endParaRPr kumimoji="0" lang="en-US" altLang="zh-CN" sz="1600" dirty="0" smtClean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>
                <a:lnSpc>
                  <a:spcPts val="2200"/>
                </a:lnSpc>
              </a:pP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❸</a:t>
              </a:r>
              <a:r>
                <a:rPr lang="zh-CN" altLang="en-US" sz="1600" b="1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具备一定的企业创建能力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。能熟悉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企业组织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类型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，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掌握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企业注册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流程，并能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正确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选定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创业企业地址；</a:t>
              </a:r>
              <a:endParaRPr kumimoji="0" lang="en-US" altLang="zh-CN" sz="1600" dirty="0" smtClean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>
                <a:lnSpc>
                  <a:spcPts val="2200"/>
                </a:lnSpc>
              </a:pP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❹</a:t>
              </a:r>
              <a:r>
                <a:rPr lang="zh-CN" altLang="en-US" sz="1600" b="1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具有一定的企业管理能力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。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能了解创业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企业首要面临的生存问题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，具备创业企业的生存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管理、营销管理及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财务管理等方面能力。</a:t>
              </a:r>
              <a:endParaRPr kumimoji="0" lang="en-US" altLang="zh-CN" sz="1600" dirty="0" smtClean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</p:txBody>
        </p:sp>
        <p:grpSp>
          <p:nvGrpSpPr>
            <p:cNvPr id="30737" name="组合 4"/>
            <p:cNvGrpSpPr/>
            <p:nvPr/>
          </p:nvGrpSpPr>
          <p:grpSpPr bwMode="auto">
            <a:xfrm>
              <a:off x="2387307" y="3064140"/>
              <a:ext cx="8263968" cy="113622"/>
              <a:chOff x="2387307" y="3064140"/>
              <a:chExt cx="8263968" cy="113622"/>
            </a:xfrm>
          </p:grpSpPr>
          <p:sp>
            <p:nvSpPr>
              <p:cNvPr id="8" name="MH_SubTitle_1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5355989" y="3064140"/>
                <a:ext cx="2786635" cy="113622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0" tIns="0" rIns="0" bIns="0" anchor="ctr">
                <a:spAutoFit/>
              </a:bodyPr>
              <a:lstStyle/>
              <a:p>
                <a:pPr algn="ctr" latinLnBrk="0">
                  <a:lnSpc>
                    <a:spcPct val="130000"/>
                  </a:lnSpc>
                </a:pPr>
                <a:r>
                  <a:rPr kumimoji="0" lang="zh-CN" altLang="en-US" sz="1600" b="1">
                    <a:solidFill>
                      <a:srgbClr val="FFFFFF"/>
                    </a:solidFill>
                    <a:sym typeface="Times New Roman" panose="02020603050405020304" pitchFamily="18" charset="0"/>
                  </a:rPr>
                  <a:t>能力目标</a:t>
                </a:r>
                <a:endParaRPr kumimoji="0" lang="zh-CN" altLang="en-US" sz="1600">
                  <a:solidFill>
                    <a:srgbClr val="FFFFFF"/>
                  </a:solidFill>
                  <a:sym typeface="Times New Roman" panose="02020603050405020304" pitchFamily="18" charset="0"/>
                </a:endParaRPr>
              </a:p>
            </p:txBody>
          </p:sp>
          <p:sp>
            <p:nvSpPr>
              <p:cNvPr id="14" name="MH_SubTitle_2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2387307" y="3064140"/>
                <a:ext cx="2901456" cy="113622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0" tIns="0" rIns="0" bIns="0" anchor="ctr">
                <a:spAutoFit/>
              </a:bodyPr>
              <a:lstStyle/>
              <a:p>
                <a:pPr algn="ctr" latinLnBrk="0">
                  <a:lnSpc>
                    <a:spcPct val="130000"/>
                  </a:lnSpc>
                </a:pPr>
                <a:r>
                  <a:rPr kumimoji="0" lang="zh-CN" altLang="en-US" sz="1600" b="1">
                    <a:solidFill>
                      <a:srgbClr val="FFFFFF"/>
                    </a:solidFill>
                    <a:sym typeface="Times New Roman" panose="02020603050405020304" pitchFamily="18" charset="0"/>
                  </a:rPr>
                  <a:t>知识目标</a:t>
                </a:r>
              </a:p>
            </p:txBody>
          </p:sp>
          <p:sp>
            <p:nvSpPr>
              <p:cNvPr id="19" name="MH_SubTitle_3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8236469" y="3064140"/>
                <a:ext cx="2414806" cy="113622"/>
              </a:xfrm>
              <a:prstGeom prst="rect">
                <a:avLst/>
              </a:prstGeom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wrap="square" lIns="0" tIns="0" rIns="0" bIns="0" anchor="ctr">
                <a:spAutoFit/>
              </a:bodyPr>
              <a:lstStyle/>
              <a:p>
                <a:pPr algn="ctr" latinLnBrk="0">
                  <a:lnSpc>
                    <a:spcPct val="130000"/>
                  </a:lnSpc>
                </a:pPr>
                <a:r>
                  <a:rPr kumimoji="0" lang="en-US" altLang="zh-CN" sz="1500" b="1">
                    <a:solidFill>
                      <a:srgbClr val="FFFFFF"/>
                    </a:solidFill>
                    <a:sym typeface="Times New Roman" panose="02020603050405020304" pitchFamily="18" charset="0"/>
                  </a:rPr>
                  <a:t> </a:t>
                </a:r>
                <a:r>
                  <a:rPr kumimoji="0" lang="zh-CN" altLang="en-US" sz="1600" b="1">
                    <a:solidFill>
                      <a:srgbClr val="FFFFFF"/>
                    </a:solidFill>
                    <a:sym typeface="Times New Roman" panose="02020603050405020304" pitchFamily="18" charset="0"/>
                  </a:rPr>
                  <a:t>素质目标</a:t>
                </a:r>
                <a:endParaRPr kumimoji="0" lang="zh-CN" altLang="en-US" sz="1600">
                  <a:solidFill>
                    <a:srgbClr val="FFFFFF"/>
                  </a:solidFill>
                  <a:sym typeface="Times New Roman" panose="02020603050405020304" pitchFamily="18" charset="0"/>
                </a:endParaRPr>
              </a:p>
            </p:txBody>
          </p:sp>
        </p:grpSp>
        <p:sp>
          <p:nvSpPr>
            <p:cNvPr id="38" name="MH_Text_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387307" y="3204526"/>
              <a:ext cx="2900861" cy="186877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36000" tIns="0" rIns="18000" bIns="0"/>
            <a:lstStyle/>
            <a:p>
              <a:pPr latinLnBrk="0">
                <a:lnSpc>
                  <a:spcPts val="2200"/>
                </a:lnSpc>
              </a:pPr>
              <a:r>
                <a:rPr kumimoji="0"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❶</a:t>
              </a:r>
              <a:r>
                <a:rPr kumimoji="0" lang="zh-CN" altLang="en-US" sz="1600" b="1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创新创业概述模块</a:t>
              </a:r>
              <a:r>
                <a:rPr kumimoji="0"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：正确理解创新、创业、二者间关系和当前大学生创业的现存问题；</a:t>
              </a:r>
              <a:endParaRPr kumimoji="0" lang="en-US" altLang="zh-CN" sz="1600" dirty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 latinLnBrk="0">
                <a:lnSpc>
                  <a:spcPts val="2200"/>
                </a:lnSpc>
              </a:pPr>
              <a:r>
                <a:rPr kumimoji="0"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❷</a:t>
              </a:r>
              <a:r>
                <a:rPr kumimoji="0" lang="zh-CN" altLang="en-US" sz="1600" b="1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创新能力培养模块</a:t>
              </a:r>
              <a:r>
                <a:rPr kumimoji="0"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：熟悉创新思维的培养和创新方法的运用；</a:t>
              </a:r>
              <a:endParaRPr kumimoji="0" lang="en-US" altLang="zh-CN" sz="1600" dirty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 latinLnBrk="0">
                <a:lnSpc>
                  <a:spcPts val="22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❸</a:t>
              </a:r>
              <a:r>
                <a:rPr lang="zh-CN" altLang="en-US" sz="1600" b="1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创业能力培养模块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：了解创业者的素养构成，熟悉创业团队的组件，掌握创业机会的识别、创业风险的防范、创业资源的获取、创业模式的画布和创业计划的撰写与展示；</a:t>
              </a:r>
              <a:endParaRPr lang="en-US" altLang="zh-CN" sz="1600" dirty="0" smtClean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 latinLnBrk="0">
                <a:lnSpc>
                  <a:spcPts val="22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❹</a:t>
              </a:r>
              <a:r>
                <a:rPr lang="zh-CN" altLang="en-US" sz="1600" b="1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创业企业创建模块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：了解企业组织形式的类别，熟悉创业企业的注册流程，掌握创业企业的选址方法；</a:t>
              </a:r>
              <a:endParaRPr lang="en-US" altLang="zh-CN" sz="1600" dirty="0" smtClean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 latinLnBrk="0">
                <a:lnSpc>
                  <a:spcPts val="22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❺</a:t>
              </a:r>
              <a:r>
                <a:rPr lang="zh-CN" altLang="en-US" sz="1600" b="1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创业企业管理模块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：熟悉创业企业首要面料的问题，掌握创业企业的生存管理、营销管理和财务管理等。</a:t>
              </a:r>
              <a:endParaRPr kumimoji="0" lang="zh-CN" altLang="en-US" sz="1600" dirty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</p:txBody>
        </p:sp>
        <p:sp>
          <p:nvSpPr>
            <p:cNvPr id="39" name="MH_Text_1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8236622" y="3204526"/>
              <a:ext cx="2414806" cy="186877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lIns="0" tIns="0" rIns="0" bIns="0"/>
            <a:lstStyle/>
            <a:p>
              <a:pPr>
                <a:lnSpc>
                  <a:spcPts val="22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❶</a:t>
              </a:r>
              <a:r>
                <a:rPr lang="zh-CN" altLang="en-US" sz="1600" b="1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思想方面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：具备较强的创新创业意识和饱满的创新创业精神，明确新时代国内国外“双循环”发展格局赋予大学生创新创业的社会责任和历史使命；</a:t>
              </a:r>
              <a:endParaRPr lang="en-US" altLang="zh-CN" sz="1600" dirty="0" smtClean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>
                <a:lnSpc>
                  <a:spcPts val="22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❷</a:t>
              </a:r>
              <a:r>
                <a:rPr lang="zh-CN" altLang="en-US" sz="1600" b="1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知识方面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：理论知识方面正确理解创新、创业等相关理论概念，实践知识方面学会正确的创新、创业、企业创建与管理等方面的知识；</a:t>
              </a:r>
              <a:endParaRPr lang="en-US" altLang="zh-CN" sz="1600" dirty="0" smtClean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>
                <a:lnSpc>
                  <a:spcPts val="22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❸</a:t>
              </a:r>
              <a:r>
                <a:rPr lang="zh-CN" altLang="en-US" sz="1600" b="1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能力方面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：正确培养的大学生的创新能力、创业能力、企业创建能力和管理能力等；</a:t>
              </a:r>
              <a:endParaRPr lang="en-US" altLang="zh-CN" sz="1600" dirty="0" smtClean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  <a:p>
              <a:pPr>
                <a:lnSpc>
                  <a:spcPts val="2200"/>
                </a:lnSpc>
              </a:pP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❹</a:t>
              </a:r>
              <a:r>
                <a:rPr lang="zh-CN" altLang="en-US" sz="1600" b="1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实践方面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：学会如何调研政府创新创业政策、</a:t>
              </a:r>
              <a:r>
                <a:rPr lang="zh-CN" altLang="en-US" sz="1600" dirty="0">
                  <a:solidFill>
                    <a:schemeClr val="tx1"/>
                  </a:solidFill>
                  <a:sym typeface="Times New Roman" panose="02020603050405020304" pitchFamily="18" charset="0"/>
                </a:rPr>
                <a:t>如何寻找创业机会的市场调研、</a:t>
              </a:r>
              <a:r>
                <a:rPr lang="zh-CN" altLang="en-US" sz="1600" dirty="0" smtClean="0">
                  <a:solidFill>
                    <a:schemeClr val="tx1"/>
                  </a:solidFill>
                  <a:sym typeface="Times New Roman" panose="02020603050405020304" pitchFamily="18" charset="0"/>
                </a:rPr>
                <a:t>如何撰写和展示创业计划书、如何创建自己的企业等。</a:t>
              </a:r>
              <a:endParaRPr lang="zh-CN" altLang="en-US" sz="1600" dirty="0">
                <a:solidFill>
                  <a:schemeClr val="tx1"/>
                </a:solidFill>
                <a:sym typeface="Times New Roman" panose="02020603050405020304" pitchFamily="18" charset="0"/>
              </a:endParaRPr>
            </a:p>
          </p:txBody>
        </p:sp>
      </p:grpSp>
      <p:sp>
        <p:nvSpPr>
          <p:cNvPr id="15" name="流程图: 合并 14"/>
          <p:cNvSpPr/>
          <p:nvPr/>
        </p:nvSpPr>
        <p:spPr>
          <a:xfrm>
            <a:off x="2411760" y="795008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316939"/>
              </p:ext>
            </p:extLst>
          </p:nvPr>
        </p:nvGraphicFramePr>
        <p:xfrm>
          <a:off x="35497" y="1124743"/>
          <a:ext cx="9073007" cy="5733260"/>
        </p:xfrm>
        <a:graphic>
          <a:graphicData uri="http://schemas.openxmlformats.org/drawingml/2006/table">
            <a:tbl>
              <a:tblPr firstRow="1" firstCol="1" bandRow="1"/>
              <a:tblGrid>
                <a:gridCol w="792088"/>
                <a:gridCol w="2088231"/>
                <a:gridCol w="4104456"/>
                <a:gridCol w="1224136"/>
                <a:gridCol w="864096"/>
              </a:tblGrid>
              <a:tr h="529316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模块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名称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主要教学内容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计划课时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周次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5357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创新创业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概述</a:t>
                      </a:r>
                      <a:r>
                        <a:rPr lang="zh-CN" sz="1800" b="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模块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大学生创新</a:t>
                      </a:r>
                      <a:r>
                        <a:rPr 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创业概述（</a:t>
                      </a: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包含第一次课）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1,2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0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创新</a:t>
                      </a: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能力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培养模块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创新</a:t>
                      </a:r>
                      <a:r>
                        <a:rPr 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思维</a:t>
                      </a: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的</a:t>
                      </a:r>
                      <a:r>
                        <a:rPr 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培养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6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创新方法的运用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4201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能力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培养模块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创业者与创业团队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5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27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创业机会与风险分析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6,7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84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资源</a:t>
                      </a: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获取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8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41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创业模式画布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13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988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创新</a:t>
                      </a:r>
                      <a:r>
                        <a:rPr 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计划撰写</a:t>
                      </a: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与展示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14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359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企业创建模块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创业企业的创建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15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1467">
                <a:tc rowSpan="3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5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企业管理模块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创业企业的生存管理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16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29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创业企业的营销管理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17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363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创业企业的财务管理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18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826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sz="1800" b="1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6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最后一次课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学期总结与创新创业建言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19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流程图: 合并 5"/>
          <p:cNvSpPr/>
          <p:nvPr/>
        </p:nvSpPr>
        <p:spPr>
          <a:xfrm>
            <a:off x="3203848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32407535"/>
              </p:ext>
            </p:extLst>
          </p:nvPr>
        </p:nvGraphicFramePr>
        <p:xfrm>
          <a:off x="107505" y="1124744"/>
          <a:ext cx="8928991" cy="5472584"/>
        </p:xfrm>
        <a:graphic>
          <a:graphicData uri="http://schemas.openxmlformats.org/drawingml/2006/table">
            <a:tbl>
              <a:tblPr firstRow="1" firstCol="1" bandRow="1"/>
              <a:tblGrid>
                <a:gridCol w="1368151"/>
                <a:gridCol w="1584176"/>
                <a:gridCol w="4392488"/>
                <a:gridCol w="1584176"/>
              </a:tblGrid>
              <a:tr h="535940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实训项目</a:t>
                      </a:r>
                      <a:endParaRPr lang="zh-CN" sz="20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sz="2000" b="1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名称</a:t>
                      </a: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实训内容</a:t>
                      </a:r>
                      <a:endParaRPr lang="zh-CN" sz="20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展示方式</a:t>
                      </a:r>
                      <a:endParaRPr lang="zh-CN" sz="20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7524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创新</a:t>
                      </a: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能力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培养</a:t>
                      </a:r>
                      <a:endParaRPr lang="en-US" altLang="zh-CN" sz="1800" b="0" kern="100" dirty="0" smtClean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实训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创意计划书的撰写与展示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PPT</a:t>
                      </a: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展示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599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能力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培养</a:t>
                      </a:r>
                      <a:endParaRPr lang="en-US" altLang="zh-CN" sz="1800" b="0" kern="100" dirty="0" smtClean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实训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机会与</a:t>
                      </a:r>
                      <a:r>
                        <a:rPr 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风险</a:t>
                      </a: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识别的调研报告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课后作用</a:t>
                      </a: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659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创业计划书的撰写与展示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PPT</a:t>
                      </a: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展示</a:t>
                      </a: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852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企业创建</a:t>
                      </a:r>
                      <a:endParaRPr lang="en-US" altLang="zh-CN" sz="1800" b="0" kern="100" dirty="0" smtClean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实训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创业企业创建流程的调研报告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课后作业</a:t>
                      </a: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企业管理</a:t>
                      </a:r>
                      <a:endParaRPr lang="en-US" altLang="zh-CN" sz="1800" b="0" kern="100" dirty="0" smtClean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实训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新企业首要面临问题及对策的调研报告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课后作业</a:t>
                      </a: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流程图: 合并 4"/>
          <p:cNvSpPr/>
          <p:nvPr/>
        </p:nvSpPr>
        <p:spPr>
          <a:xfrm>
            <a:off x="3995936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300230489"/>
              </p:ext>
            </p:extLst>
          </p:nvPr>
        </p:nvGraphicFramePr>
        <p:xfrm>
          <a:off x="14605" y="1124744"/>
          <a:ext cx="9129395" cy="2232550"/>
        </p:xfrm>
        <a:graphic>
          <a:graphicData uri="http://schemas.openxmlformats.org/drawingml/2006/table">
            <a:tbl>
              <a:tblPr firstRow="1" firstCol="1" bandRow="1"/>
              <a:tblGrid>
                <a:gridCol w="1727835"/>
                <a:gridCol w="1226820"/>
                <a:gridCol w="3750945"/>
                <a:gridCol w="2423795"/>
              </a:tblGrid>
              <a:tr h="6000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成绩构成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比重</a:t>
                      </a:r>
                      <a:r>
                        <a:rPr lang="en-US" sz="1800" b="1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%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说明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1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考核时间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967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期末考试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60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本学期的授课内容的考察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期末考察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96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课堂表现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20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出勤及</a:t>
                      </a:r>
                      <a:r>
                        <a:rPr lang="zh-CN" sz="1800" kern="100" dirty="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课堂</a:t>
                      </a:r>
                      <a:r>
                        <a:rPr lang="zh-CN" sz="1800" kern="100" dirty="0" smtClean="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师生</a:t>
                      </a:r>
                      <a:r>
                        <a:rPr lang="zh-CN" altLang="en-US" sz="1800" kern="100" dirty="0" smtClean="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的</a:t>
                      </a:r>
                      <a:r>
                        <a:rPr lang="zh-CN" sz="1800" kern="100" dirty="0" smtClean="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互动</a:t>
                      </a:r>
                      <a:r>
                        <a:rPr lang="zh-CN" sz="1800" kern="100" dirty="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情况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随堂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课后作业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20</a:t>
                      </a:r>
                      <a:endParaRPr lang="zh-CN" sz="18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实训项目的完成情况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1800" kern="100" dirty="0">
                          <a:solidFill>
                            <a:srgbClr val="080808"/>
                          </a:solidFill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楷体_GB2312"/>
                        </a:rPr>
                        <a:t>随堂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格 7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13462522"/>
              </p:ext>
            </p:extLst>
          </p:nvPr>
        </p:nvGraphicFramePr>
        <p:xfrm>
          <a:off x="32412" y="3501009"/>
          <a:ext cx="9148100" cy="3278415"/>
        </p:xfrm>
        <a:graphic>
          <a:graphicData uri="http://schemas.openxmlformats.org/drawingml/2006/table">
            <a:tbl>
              <a:tblPr firstRow="1" firstCol="1" bandRow="1"/>
              <a:tblGrid>
                <a:gridCol w="1152127"/>
                <a:gridCol w="1875293"/>
                <a:gridCol w="4608512"/>
                <a:gridCol w="1512168"/>
              </a:tblGrid>
              <a:tr h="497158">
                <a:tc gridSpan="4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2000" b="1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过程考核指标</a:t>
                      </a:r>
                      <a:endParaRPr lang="zh-CN" sz="20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CN" sz="20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CN" sz="20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endParaRPr lang="zh-CN" sz="2000" b="1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4981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1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创新</a:t>
                      </a: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能力考核</a:t>
                      </a:r>
                      <a:endParaRPr lang="en-US" altLang="zh-CN" sz="1800" b="0" kern="100" dirty="0" smtClean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创意计划书的撰写与展示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PPT</a:t>
                      </a: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展示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60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2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能力考核</a:t>
                      </a:r>
                      <a:endParaRPr lang="en-US" altLang="zh-CN" sz="1800" b="0" kern="100" dirty="0" smtClean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sz="180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机会与</a:t>
                      </a:r>
                      <a:r>
                        <a:rPr lang="zh-CN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风险</a:t>
                      </a: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识别的调研报告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课后作用</a:t>
                      </a: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604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创业计划书的撰写与展示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PPT</a:t>
                      </a: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展示</a:t>
                      </a: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997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3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企业创建</a:t>
                      </a:r>
                      <a:endParaRPr lang="en-US" altLang="zh-CN" sz="1800" b="0" kern="100" dirty="0" smtClean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能力考核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创业企业创建流程的调研报告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课后作业</a:t>
                      </a: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271">
                <a:tc>
                  <a:txBody>
                    <a:bodyPr/>
                    <a:lstStyle/>
                    <a:p>
                      <a:pPr algn="ctr">
                        <a:lnSpc>
                          <a:spcPts val="19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1" kern="100" dirty="0" smtClean="0"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Times New Roman" panose="02020603050405020304"/>
                        </a:rPr>
                        <a:t>4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sz="1800" b="0" kern="100" dirty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创业</a:t>
                      </a:r>
                      <a:r>
                        <a:rPr lang="zh-CN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企业管理</a:t>
                      </a:r>
                      <a:endParaRPr lang="en-US" altLang="zh-CN" sz="1800" b="0" kern="100" dirty="0" smtClean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b="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能力考核</a:t>
                      </a:r>
                      <a:endParaRPr lang="zh-CN" sz="1800" b="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Calibri" panose="020F0502020204030204"/>
                          <a:ea typeface="宋体" panose="02010600030101010101" pitchFamily="2" charset="-122"/>
                          <a:cs typeface="Times New Roman" panose="02020603050405020304"/>
                        </a:rPr>
                        <a:t>新企业首要面临问题及对策的调研报告</a:t>
                      </a:r>
                      <a:endParaRPr lang="zh-CN" sz="18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Times New Roman" panose="02020603050405020304"/>
                      </a:endParaRP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800" kern="100" dirty="0" smtClean="0">
                          <a:effectLst/>
                          <a:latin typeface="+mn-lt"/>
                          <a:ea typeface="+mn-ea"/>
                          <a:cs typeface="Times New Roman" panose="02020603050405020304"/>
                        </a:rPr>
                        <a:t>课后作业</a:t>
                      </a:r>
                    </a:p>
                  </a:txBody>
                  <a:tcPr marL="15191" marR="1519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流程图: 合并 8"/>
          <p:cNvSpPr/>
          <p:nvPr/>
        </p:nvSpPr>
        <p:spPr>
          <a:xfrm>
            <a:off x="4824088" y="764704"/>
            <a:ext cx="540000" cy="180000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 latinLnBrk="0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cs typeface="+mn-ea"/>
              <a:sym typeface="Times New Roman" panose="02020603050405020304" pitchFamily="18" charset="0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721928"/>
              </p:ext>
            </p:extLst>
          </p:nvPr>
        </p:nvGraphicFramePr>
        <p:xfrm>
          <a:off x="3746" y="0"/>
          <a:ext cx="9104758" cy="742560"/>
        </p:xfrm>
        <a:graphic>
          <a:graphicData uri="http://schemas.openxmlformats.org/drawingml/2006/table">
            <a:tbl>
              <a:tblPr/>
              <a:tblGrid>
                <a:gridCol w="742846"/>
                <a:gridCol w="742846"/>
                <a:gridCol w="778306"/>
                <a:gridCol w="864096"/>
                <a:gridCol w="720080"/>
                <a:gridCol w="864096"/>
                <a:gridCol w="792088"/>
                <a:gridCol w="864096"/>
                <a:gridCol w="1224136"/>
                <a:gridCol w="864096"/>
                <a:gridCol w="64807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信息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定位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知识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体系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目标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授课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计划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实训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考核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任务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单元教学</a:t>
                      </a:r>
                      <a:endParaRPr kumimoji="0" lang="en-US" altLang="zh-CN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实施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课程思政</a:t>
                      </a: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学情分析</a:t>
                      </a:r>
                      <a:endParaRPr kumimoji="0" lang="zh-CN" altLang="en-US" sz="2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68c6e86-3c05-411b-aefc-dcf11aad71f9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9d1dda74-81ad-4b31-8e87-e1bf9c57c3d6}"/>
  <p:tag name="TABLE_ENDDRAG_ORIGIN_RECT" val="718*175"/>
  <p:tag name="TABLE_ENDDRAG_RECT" val="1*298*718*17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68c6e86-3c05-411b-aefc-dcf11aad71f9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030afdd3-a7a6-45c0-b73e-116addb457d3}"/>
  <p:tag name="TABLE_ENDDRAG_ORIGIN_RECT" val="669*430"/>
  <p:tag name="TABLE_ENDDRAG_RECT" val="19*106*669*43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812120524"/>
  <p:tag name="MH_LIBRARY" val="GRAPHIC"/>
  <p:tag name="MH_TYPE" val="Text"/>
  <p:tag name="MH_ORDER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030afdd3-a7a6-45c0-b73e-116addb457d3}"/>
  <p:tag name="TABLE_ENDDRAG_ORIGIN_RECT" val="669*430"/>
  <p:tag name="TABLE_ENDDRAG_RECT" val="19*106*669*43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030afdd3-a7a6-45c0-b73e-116addb457d3}"/>
  <p:tag name="TABLE_ENDDRAG_ORIGIN_RECT" val="669*430"/>
  <p:tag name="TABLE_ENDDRAG_RECT" val="19*106*669*43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e63095d-3d8f-459d-bb70-587c21adff3d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812120524"/>
  <p:tag name="MH_LIBRARY" val="GRAPHIC"/>
  <p:tag name="MH_TYPE" val="Text"/>
  <p:tag name="MH_ORDER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812120524"/>
  <p:tag name="MH_LIBRARY" val="GRAPHIC"/>
  <p:tag name="MH_TYPE" val="Text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812120524"/>
  <p:tag name="MH_LIBRARY" val="GRAPHIC"/>
  <p:tag name="MH_TYPE" val="SubTitle"/>
  <p:tag name="MH_ORDER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812120524"/>
  <p:tag name="MH_LIBRARY" val="GRAPHIC"/>
  <p:tag name="MH_TYPE" val="SubTitle"/>
  <p:tag name="MH_ORDER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0812120524"/>
  <p:tag name="MH_LIBRARY" val="GRAPHIC"/>
  <p:tag name="MH_TYPE" val="SubTitle"/>
  <p:tag name="MH_ORDER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_TYPE" val="#NeiR#"/>
  <p:tag name="MH_NUMBER" val="3"/>
  <p:tag name="MH_CATEGORY" val="#BingLLB#"/>
  <p:tag name="MH_LAYOUT" val="SubTitleText"/>
  <p:tag name="MH" val="20150812120524"/>
  <p:tag name="MH_LIBRARY" val="GRAPHIC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9fc3d4c-9fb1-40e9-9677-101c8e7e0092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2281</Words>
  <Application>Microsoft Office PowerPoint</Application>
  <PresentationFormat>全屏显示(4:3)</PresentationFormat>
  <Paragraphs>781</Paragraphs>
  <Slides>19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ooo</dc:creator>
  <cp:lastModifiedBy>ooo</cp:lastModifiedBy>
  <cp:revision>363</cp:revision>
  <dcterms:created xsi:type="dcterms:W3CDTF">2018-11-04T03:57:00Z</dcterms:created>
  <dcterms:modified xsi:type="dcterms:W3CDTF">2021-08-27T04:51:02Z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2052-11.1.0.10700</vt:lpwstr>
  </property>
  <property fmtid="{D5CDD505-2E9C-101B-9397-08002B2CF9AE}" pid="3" name="ICV">
    <vt:lpwstr>3E9DC25808E948EFB0339255C9F0588C</vt:lpwstr>
  </property>
</Properties>
</file>