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25" r:id="rId3"/>
    <p:sldId id="426" r:id="rId4"/>
    <p:sldId id="427" r:id="rId5"/>
    <p:sldId id="428" r:id="rId6"/>
    <p:sldId id="430" r:id="rId7"/>
    <p:sldId id="416" r:id="rId8"/>
    <p:sldId id="414" r:id="rId9"/>
    <p:sldId id="421" r:id="rId10"/>
    <p:sldId id="418" r:id="rId11"/>
    <p:sldId id="392" r:id="rId12"/>
    <p:sldId id="429" r:id="rId13"/>
    <p:sldId id="424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CC"/>
    <a:srgbClr val="F43C02"/>
    <a:srgbClr val="FD6535"/>
    <a:srgbClr val="A82A02"/>
    <a:srgbClr val="A81A02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 autoAdjust="0"/>
  </p:normalViewPr>
  <p:slideViewPr>
    <p:cSldViewPr>
      <p:cViewPr varScale="1">
        <p:scale>
          <a:sx n="75" d="100"/>
          <a:sy n="75" d="100"/>
        </p:scale>
        <p:origin x="101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DB6D6D32-C716-49CC-806A-CF069A4E97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E9B34085-E769-425F-A89D-2FE8C7C94E7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927ACB31-015E-4B30-87BB-0BAF1428CB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A8D0FE1E-061E-4826-8305-4E0EAC04569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1B6FF9F-358C-4F8F-AE8D-15F43D41BF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8FBBF13B-91C9-4584-B866-5F21B7318A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43B8A9D3-9CB7-4702-AE5D-C013CEA4A8C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BB2D4E7-368F-4E00-B776-6671214CDAE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57B6F4A2-5069-4D34-9EB9-EC2F234095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1715DA57-0B6A-4861-BC6E-6C2E6EFBE5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07" name="Rectangle 7">
            <a:extLst>
              <a:ext uri="{FF2B5EF4-FFF2-40B4-BE49-F238E27FC236}">
                <a16:creationId xmlns:a16="http://schemas.microsoft.com/office/drawing/2014/main" id="{325F3C28-3531-4D79-A4C3-EED4858991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E4E3D00-A34C-4C03-9785-ED41CE1BB42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>
            <a:extLst>
              <a:ext uri="{FF2B5EF4-FFF2-40B4-BE49-F238E27FC236}">
                <a16:creationId xmlns:a16="http://schemas.microsoft.com/office/drawing/2014/main" id="{3F32A83F-2477-49CA-AC3C-AC72E8C976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备注占位符 2">
            <a:extLst>
              <a:ext uri="{FF2B5EF4-FFF2-40B4-BE49-F238E27FC236}">
                <a16:creationId xmlns:a16="http://schemas.microsoft.com/office/drawing/2014/main" id="{E3EC79EF-0C7B-471A-BF70-DD3FEB7B8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2292" name="灯片编号占位符 3">
            <a:extLst>
              <a:ext uri="{FF2B5EF4-FFF2-40B4-BE49-F238E27FC236}">
                <a16:creationId xmlns:a16="http://schemas.microsoft.com/office/drawing/2014/main" id="{EDF7F203-BD17-4106-A382-4E8C3B334F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4DB664-FE8C-4327-A21A-F35B8E2F4E21}" type="slidenum">
              <a:rPr lang="zh-CN" altLang="en-US"/>
              <a:pPr>
                <a:spcBef>
                  <a:spcPct val="0"/>
                </a:spcBef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9257057-0056-45F1-9D71-B4A1BA89E3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9E8CA0-F7BB-46C7-A15D-00C61845DA1F}" type="slidenum">
              <a:rPr lang="zh-CN" altLang="en-US"/>
              <a:pPr>
                <a:spcBef>
                  <a:spcPct val="0"/>
                </a:spcBef>
              </a:pPr>
              <a:t>11</a:t>
            </a:fld>
            <a:endParaRPr lang="en-US" altLang="zh-CN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BC61230-2BAE-4403-A44F-B414538C812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0101A792-F27F-42B6-85BB-B1BA2613C7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>
            <a:extLst>
              <a:ext uri="{FF2B5EF4-FFF2-40B4-BE49-F238E27FC236}">
                <a16:creationId xmlns:a16="http://schemas.microsoft.com/office/drawing/2014/main" id="{0C502A05-6AE3-40B7-966F-75C82B75D39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6611938"/>
            <a:ext cx="9144000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en-US">
              <a:ea typeface="宋体" panose="02010600030101010101" pitchFamily="2" charset="-122"/>
            </a:endParaRPr>
          </a:p>
        </p:txBody>
      </p:sp>
      <p:pic>
        <p:nvPicPr>
          <p:cNvPr id="3" name="Picture 23" descr="logo">
            <a:extLst>
              <a:ext uri="{FF2B5EF4-FFF2-40B4-BE49-F238E27FC236}">
                <a16:creationId xmlns:a16="http://schemas.microsoft.com/office/drawing/2014/main" id="{303688AC-4459-412A-BB08-6DE9666E5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504825"/>
            <a:ext cx="2914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197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FFDB815-3ED2-4046-BE17-FD52678214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3CD6F-EEB4-4C29-9856-5CBD77E08E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98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8450" y="152400"/>
            <a:ext cx="2114550" cy="6248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191250" cy="6248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4CE496-753D-40D2-855A-A5479AC7BB6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F43F2-82F7-43DD-93C9-461F5C83FA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280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02C8CB-5DB1-4DDE-BBE8-DD2D0E8FEA9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06C9-DFC5-4E18-8861-3DA96EB5A5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156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69C76D-2F8C-4E61-8ACB-3B37DB89CAB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B9AAA-A79A-470C-854E-B8D05A13C4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04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525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629C61-324C-4DBA-8E89-5BAD57B5884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2C6FB-B0FA-4D80-BED1-DBCDD0551D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572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100C74-D507-43B2-9361-103A5AB142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2DC47-A08A-4DB7-84D7-6C7B3CB23D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253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CD12BA4-758A-4D89-A743-C0D44B88BB2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8EE71-7FB8-4F2C-BD3C-BB1AD389A1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183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BF7C387C-A236-44B8-ACE6-F37571ABEAC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E567F-0130-4F4A-A404-D085FFFB66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216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D55D7B-8C70-4804-B725-FB6526C74FE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F6F8B-6891-4E71-ADBA-E8A977D72F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307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9793208-BB49-4460-965E-A0F7B6DE417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0A8F0-765F-4481-AEC3-03F3D51241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397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>
            <a:extLst>
              <a:ext uri="{FF2B5EF4-FFF2-40B4-BE49-F238E27FC236}">
                <a16:creationId xmlns:a16="http://schemas.microsoft.com/office/drawing/2014/main" id="{6B2702B9-D9B6-43B3-8B7E-4A24E0E9DD1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zh-CN" altLang="en-US">
              <a:latin typeface="Arial" charset="0"/>
              <a:ea typeface="宋体" pitchFamily="2" charset="-122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E5C76F-4D54-4CDF-A589-11FE31B20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52525"/>
            <a:ext cx="8229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161BA-A546-46FE-B3F9-7514366CE0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Verdana" panose="020B060403050404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0BD7633-261C-48AA-A4C9-665CECAA66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9" name="Rectangle 2">
            <a:extLst>
              <a:ext uri="{FF2B5EF4-FFF2-40B4-BE49-F238E27FC236}">
                <a16:creationId xmlns:a16="http://schemas.microsoft.com/office/drawing/2014/main" id="{47FD5382-91FF-4F6C-81BF-807F21CD6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304800" y="152400"/>
            <a:ext cx="8458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43D4FA7D-995A-4D0E-86D0-85239F02B74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838200"/>
            <a:ext cx="9144000" cy="2444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 sz="1000" b="1">
              <a:solidFill>
                <a:schemeClr val="bg1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7">
            <a:extLst>
              <a:ext uri="{FF2B5EF4-FFF2-40B4-BE49-F238E27FC236}">
                <a16:creationId xmlns:a16="http://schemas.microsoft.com/office/drawing/2014/main" id="{F4628F56-2B3A-4900-9F1A-439C7917C9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1600" y="2514600"/>
            <a:ext cx="6400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altLang="zh-C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宋体"/>
                <a:ea typeface="宋体"/>
              </a:rPr>
              <a:t>《</a:t>
            </a:r>
            <a:r>
              <a:rPr lang="zh-CN" alt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宋体"/>
                <a:ea typeface="宋体"/>
              </a:rPr>
              <a:t>智慧仓储</a:t>
            </a:r>
            <a:r>
              <a:rPr lang="en-US" altLang="zh-C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宋体"/>
                <a:ea typeface="宋体"/>
              </a:rPr>
              <a:t>》</a:t>
            </a:r>
            <a:endParaRPr lang="zh-CN" altLang="en-US" sz="3600" b="1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宋体"/>
              <a:ea typeface="宋体"/>
            </a:endParaRPr>
          </a:p>
        </p:txBody>
      </p:sp>
      <p:sp>
        <p:nvSpPr>
          <p:cNvPr id="5123" name="Text Box 10">
            <a:extLst>
              <a:ext uri="{FF2B5EF4-FFF2-40B4-BE49-F238E27FC236}">
                <a16:creationId xmlns:a16="http://schemas.microsoft.com/office/drawing/2014/main" id="{25B2339C-4780-4644-8F91-9A916E61B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5720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商学院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车敏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590FD49-F412-4496-99AB-1CF9CF408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563563"/>
          </a:xfrm>
        </p:spPr>
        <p:txBody>
          <a:bodyPr/>
          <a:lstStyle/>
          <a:p>
            <a:pPr eaLnBrk="1" hangingPunct="1"/>
            <a:r>
              <a:rPr lang="zh-CN" altLang="en-US" sz="3600" b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如何学好这门课程</a:t>
            </a:r>
            <a:r>
              <a:rPr lang="zh-CN" altLang="en-US" sz="5400" b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？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D2E5FCF-AEBF-4839-805F-E58377368F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1330325"/>
            <a:ext cx="7489825" cy="47990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zh-CN" sz="2800" b="1">
              <a:ea typeface="宋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 b="1">
                <a:ea typeface="宋体" panose="02010600030101010101" pitchFamily="2" charset="-122"/>
              </a:rPr>
              <a:t>1</a:t>
            </a:r>
            <a:r>
              <a:rPr lang="zh-CN" altLang="en-US" sz="2800" b="1">
                <a:ea typeface="宋体" panose="02010600030101010101" pitchFamily="2" charset="-122"/>
              </a:rPr>
              <a:t>、希望同学们可以认真听讲和完成课后作业！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CN" altLang="en-US" sz="2800" b="1">
              <a:ea typeface="宋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 b="1">
                <a:ea typeface="宋体" panose="02010600030101010101" pitchFamily="2" charset="-122"/>
              </a:rPr>
              <a:t>2</a:t>
            </a:r>
            <a:r>
              <a:rPr lang="zh-CN" altLang="en-US" sz="2800" b="1">
                <a:ea typeface="宋体" panose="02010600030101010101" pitchFamily="2" charset="-122"/>
              </a:rPr>
              <a:t>、在观察和实践中提高！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CN" altLang="en-US" sz="2800">
              <a:solidFill>
                <a:srgbClr val="256979"/>
              </a:solidFill>
              <a:ea typeface="华文新魏" panose="0201080004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 b="1">
                <a:ea typeface="宋体" panose="02010600030101010101" pitchFamily="2" charset="-122"/>
              </a:rPr>
              <a:t>3</a:t>
            </a:r>
            <a:r>
              <a:rPr lang="zh-CN" altLang="en-US" sz="2800" b="1">
                <a:ea typeface="宋体" panose="02010600030101010101" pitchFamily="2" charset="-122"/>
              </a:rPr>
              <a:t>、成绩的衡量！</a:t>
            </a:r>
            <a:endParaRPr lang="zh-CN" altLang="en-US" sz="2800">
              <a:ea typeface="华文新魏" panose="0201080004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800">
                <a:ea typeface="宋体" panose="02010600030101010101" pitchFamily="2" charset="-122"/>
              </a:rPr>
              <a:t>                                  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36A6D45-6B47-442F-99F0-E6A991112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课程内容</a:t>
            </a:r>
          </a:p>
        </p:txBody>
      </p:sp>
      <p:pic>
        <p:nvPicPr>
          <p:cNvPr id="16387" name="Picture 9">
            <a:extLst>
              <a:ext uri="{FF2B5EF4-FFF2-40B4-BE49-F238E27FC236}">
                <a16:creationId xmlns:a16="http://schemas.microsoft.com/office/drawing/2014/main" id="{33404379-25E2-4647-9E5F-FB398492D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>
            <a:extLst>
              <a:ext uri="{FF2B5EF4-FFF2-40B4-BE49-F238E27FC236}">
                <a16:creationId xmlns:a16="http://schemas.microsoft.com/office/drawing/2014/main" id="{7B11AB7F-A862-4AB2-BBF4-39450EC1CA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8229600" cy="582612"/>
          </a:xfrm>
        </p:spPr>
        <p:txBody>
          <a:bodyPr/>
          <a:lstStyle/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课程考核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09F7B4A-0DDB-4572-845A-93969E27B2C5}"/>
              </a:ext>
            </a:extLst>
          </p:cNvPr>
          <p:cNvSpPr/>
          <p:nvPr/>
        </p:nvSpPr>
        <p:spPr>
          <a:xfrm>
            <a:off x="285720" y="1571612"/>
            <a:ext cx="2782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CN" altLang="en-US" sz="4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charset="0"/>
              </a:rPr>
              <a:t>期末考试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0EB314F-9EDD-4500-8D07-A53740EEB534}"/>
              </a:ext>
            </a:extLst>
          </p:cNvPr>
          <p:cNvSpPr/>
          <p:nvPr/>
        </p:nvSpPr>
        <p:spPr>
          <a:xfrm>
            <a:off x="3214678" y="1000108"/>
            <a:ext cx="2996751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CN" altLang="en-US" sz="4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charset="0"/>
              </a:rPr>
              <a:t>课堂表现及考勤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CF33228-C7FD-4131-A29E-39B09D7A42D9}"/>
              </a:ext>
            </a:extLst>
          </p:cNvPr>
          <p:cNvSpPr/>
          <p:nvPr/>
        </p:nvSpPr>
        <p:spPr>
          <a:xfrm>
            <a:off x="6433001" y="1643050"/>
            <a:ext cx="27109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zh-CN" altLang="en-US" sz="4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charset="0"/>
              </a:rPr>
              <a:t>平时作业</a:t>
            </a:r>
          </a:p>
        </p:txBody>
      </p:sp>
      <p:grpSp>
        <p:nvGrpSpPr>
          <p:cNvPr id="2" name="组合 14">
            <a:extLst>
              <a:ext uri="{FF2B5EF4-FFF2-40B4-BE49-F238E27FC236}">
                <a16:creationId xmlns:a16="http://schemas.microsoft.com/office/drawing/2014/main" id="{15CA8031-8418-4C77-AC02-4DE62DFD6C4E}"/>
              </a:ext>
            </a:extLst>
          </p:cNvPr>
          <p:cNvGrpSpPr>
            <a:grpSpLocks/>
          </p:cNvGrpSpPr>
          <p:nvPr/>
        </p:nvGrpSpPr>
        <p:grpSpPr bwMode="auto">
          <a:xfrm>
            <a:off x="714375" y="3571875"/>
            <a:ext cx="7429500" cy="1643063"/>
            <a:chOff x="714348" y="3571876"/>
            <a:chExt cx="7429552" cy="1643074"/>
          </a:xfrm>
        </p:grpSpPr>
        <p:sp>
          <p:nvSpPr>
            <p:cNvPr id="8" name="椭圆形标注 7">
              <a:extLst>
                <a:ext uri="{FF2B5EF4-FFF2-40B4-BE49-F238E27FC236}">
                  <a16:creationId xmlns:a16="http://schemas.microsoft.com/office/drawing/2014/main" id="{9F0E2127-D85B-4A05-9D86-74E9E9F4CE14}"/>
                </a:ext>
              </a:extLst>
            </p:cNvPr>
            <p:cNvSpPr/>
            <p:nvPr/>
          </p:nvSpPr>
          <p:spPr>
            <a:xfrm>
              <a:off x="714348" y="3571876"/>
              <a:ext cx="1571636" cy="1357322"/>
            </a:xfrm>
            <a:prstGeom prst="wedgeEllipseCallout">
              <a:avLst>
                <a:gd name="adj1" fmla="val 39226"/>
                <a:gd name="adj2" fmla="val -1526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CN" sz="3600">
                  <a:solidFill>
                    <a:srgbClr val="FF0000"/>
                  </a:solidFill>
                  <a:ea typeface="宋体" pitchFamily="2" charset="-122"/>
                </a:rPr>
                <a:t>50%</a:t>
              </a:r>
              <a:endParaRPr lang="zh-CN" altLang="en-US" sz="3600">
                <a:solidFill>
                  <a:srgbClr val="FF0000"/>
                </a:solidFill>
                <a:ea typeface="宋体" pitchFamily="2" charset="-122"/>
              </a:endParaRPr>
            </a:p>
          </p:txBody>
        </p:sp>
        <p:sp>
          <p:nvSpPr>
            <p:cNvPr id="9" name="椭圆形标注 8">
              <a:extLst>
                <a:ext uri="{FF2B5EF4-FFF2-40B4-BE49-F238E27FC236}">
                  <a16:creationId xmlns:a16="http://schemas.microsoft.com/office/drawing/2014/main" id="{99849EEA-D823-4486-A8C1-D764C86EFE4D}"/>
                </a:ext>
              </a:extLst>
            </p:cNvPr>
            <p:cNvSpPr/>
            <p:nvPr/>
          </p:nvSpPr>
          <p:spPr>
            <a:xfrm>
              <a:off x="3714744" y="3714752"/>
              <a:ext cx="1571636" cy="1357322"/>
            </a:xfrm>
            <a:prstGeom prst="wedgeEllipseCallout">
              <a:avLst>
                <a:gd name="adj1" fmla="val 10135"/>
                <a:gd name="adj2" fmla="val -1526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CN" sz="3600">
                  <a:solidFill>
                    <a:srgbClr val="FF0000"/>
                  </a:solidFill>
                  <a:ea typeface="宋体" pitchFamily="2" charset="-122"/>
                </a:rPr>
                <a:t>30%</a:t>
              </a:r>
              <a:endParaRPr lang="zh-CN" altLang="en-US" sz="3600">
                <a:solidFill>
                  <a:srgbClr val="FF0000"/>
                </a:solidFill>
                <a:ea typeface="宋体" pitchFamily="2" charset="-122"/>
              </a:endParaRPr>
            </a:p>
          </p:txBody>
        </p:sp>
        <p:sp>
          <p:nvSpPr>
            <p:cNvPr id="10" name="椭圆形标注 9">
              <a:extLst>
                <a:ext uri="{FF2B5EF4-FFF2-40B4-BE49-F238E27FC236}">
                  <a16:creationId xmlns:a16="http://schemas.microsoft.com/office/drawing/2014/main" id="{1ABA5FE3-1930-4905-91AD-5E263BB4039C}"/>
                </a:ext>
              </a:extLst>
            </p:cNvPr>
            <p:cNvSpPr/>
            <p:nvPr/>
          </p:nvSpPr>
          <p:spPr>
            <a:xfrm>
              <a:off x="6572264" y="3857628"/>
              <a:ext cx="1571636" cy="1357322"/>
            </a:xfrm>
            <a:prstGeom prst="wedgeEllipseCallout">
              <a:avLst>
                <a:gd name="adj1" fmla="val -24586"/>
                <a:gd name="adj2" fmla="val -17872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CN" sz="3600">
                  <a:solidFill>
                    <a:srgbClr val="FF0000"/>
                  </a:solidFill>
                  <a:ea typeface="宋体" pitchFamily="2" charset="-122"/>
                </a:rPr>
                <a:t>20%</a:t>
              </a:r>
              <a:endParaRPr lang="zh-CN" altLang="en-US" sz="3600">
                <a:solidFill>
                  <a:srgbClr val="FF0000"/>
                </a:solidFill>
                <a:ea typeface="宋体" pitchFamily="2" charset="-122"/>
              </a:endParaRPr>
            </a:p>
          </p:txBody>
        </p:sp>
      </p:grpSp>
      <p:grpSp>
        <p:nvGrpSpPr>
          <p:cNvPr id="3" name="组合 13">
            <a:extLst>
              <a:ext uri="{FF2B5EF4-FFF2-40B4-BE49-F238E27FC236}">
                <a16:creationId xmlns:a16="http://schemas.microsoft.com/office/drawing/2014/main" id="{C31BC62C-A160-4489-8AD2-B365365B9951}"/>
              </a:ext>
            </a:extLst>
          </p:cNvPr>
          <p:cNvGrpSpPr>
            <a:grpSpLocks/>
          </p:cNvGrpSpPr>
          <p:nvPr/>
        </p:nvGrpSpPr>
        <p:grpSpPr bwMode="auto">
          <a:xfrm>
            <a:off x="3000375" y="1785938"/>
            <a:ext cx="3500438" cy="500062"/>
            <a:chOff x="3000364" y="1785926"/>
            <a:chExt cx="3500462" cy="500066"/>
          </a:xfrm>
        </p:grpSpPr>
        <p:sp>
          <p:nvSpPr>
            <p:cNvPr id="12" name="加号 11">
              <a:extLst>
                <a:ext uri="{FF2B5EF4-FFF2-40B4-BE49-F238E27FC236}">
                  <a16:creationId xmlns:a16="http://schemas.microsoft.com/office/drawing/2014/main" id="{3831D47D-D5CB-4ACC-B88D-71C495E6A113}"/>
                </a:ext>
              </a:extLst>
            </p:cNvPr>
            <p:cNvSpPr/>
            <p:nvPr/>
          </p:nvSpPr>
          <p:spPr>
            <a:xfrm>
              <a:off x="3000364" y="1785926"/>
              <a:ext cx="642942" cy="428628"/>
            </a:xfrm>
            <a:prstGeom prst="mathPlus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3" name="加号 12">
              <a:extLst>
                <a:ext uri="{FF2B5EF4-FFF2-40B4-BE49-F238E27FC236}">
                  <a16:creationId xmlns:a16="http://schemas.microsoft.com/office/drawing/2014/main" id="{B968DD85-4F4F-4495-8BCC-2D15723AEFC1}"/>
                </a:ext>
              </a:extLst>
            </p:cNvPr>
            <p:cNvSpPr/>
            <p:nvPr/>
          </p:nvSpPr>
          <p:spPr>
            <a:xfrm>
              <a:off x="5857884" y="1857364"/>
              <a:ext cx="642942" cy="428628"/>
            </a:xfrm>
            <a:prstGeom prst="mathPlus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>
            <a:extLst>
              <a:ext uri="{FF2B5EF4-FFF2-40B4-BE49-F238E27FC236}">
                <a16:creationId xmlns:a16="http://schemas.microsoft.com/office/drawing/2014/main" id="{6A793529-0345-4175-A2DD-554169B0C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ea typeface="宋体" panose="02010600030101010101" pitchFamily="2" charset="-122"/>
              </a:rPr>
              <a:t>动脑</a:t>
            </a:r>
          </a:p>
        </p:txBody>
      </p:sp>
      <p:sp>
        <p:nvSpPr>
          <p:cNvPr id="19459" name="内容占位符 4">
            <a:extLst>
              <a:ext uri="{FF2B5EF4-FFF2-40B4-BE49-F238E27FC236}">
                <a16:creationId xmlns:a16="http://schemas.microsoft.com/office/drawing/2014/main" id="{58C20E51-189A-47A7-98C6-69FE95D1A8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spAutoFit/>
          </a:bodyPr>
          <a:lstStyle/>
          <a:p>
            <a:r>
              <a:rPr lang="en-US" altLang="zh-CN" sz="2400" b="1">
                <a:ea typeface="宋体" panose="02010600030101010101" pitchFamily="2" charset="-122"/>
              </a:rPr>
              <a:t>1</a:t>
            </a:r>
            <a:r>
              <a:rPr lang="zh-CN" altLang="en-US" sz="2400" b="1">
                <a:ea typeface="宋体" panose="02010600030101010101" pitchFamily="2" charset="-122"/>
              </a:rPr>
              <a:t>、同学们刚刚经历过的仓储配送活动</a:t>
            </a:r>
            <a:r>
              <a:rPr lang="en-US" altLang="zh-CN" sz="2400" b="1">
                <a:ea typeface="宋体" panose="02010600030101010101" pitchFamily="2" charset="-122"/>
              </a:rPr>
              <a:t>——</a:t>
            </a:r>
            <a:r>
              <a:rPr lang="zh-CN" altLang="en-US" sz="2400" b="1">
                <a:ea typeface="宋体" panose="02010600030101010101" pitchFamily="2" charset="-122"/>
              </a:rPr>
              <a:t>课本的领取。</a:t>
            </a:r>
            <a:endParaRPr lang="en-US" altLang="zh-CN" sz="2400" b="1">
              <a:ea typeface="宋体" panose="02010600030101010101" pitchFamily="2" charset="-122"/>
            </a:endParaRPr>
          </a:p>
          <a:p>
            <a:r>
              <a:rPr lang="en-US" altLang="zh-CN" sz="2400" b="1">
                <a:ea typeface="宋体" panose="02010600030101010101" pitchFamily="2" charset="-122"/>
              </a:rPr>
              <a:t>2</a:t>
            </a:r>
            <a:r>
              <a:rPr lang="zh-CN" altLang="en-US" sz="2400" b="1">
                <a:ea typeface="宋体" panose="02010600030101010101" pitchFamily="2" charset="-122"/>
              </a:rPr>
              <a:t>、角色：书库（仓库）、书店（供应商）、书库管理老师（仓管员）、院部负责领书的老师（配送员）、班长（送货司机）、学生（客户）</a:t>
            </a:r>
            <a:r>
              <a:rPr lang="en-US" altLang="zh-CN" sz="2400" b="1">
                <a:ea typeface="宋体" panose="02010600030101010101" pitchFamily="2" charset="-122"/>
              </a:rPr>
              <a:t>……..</a:t>
            </a:r>
          </a:p>
          <a:p>
            <a:r>
              <a:rPr lang="en-US" altLang="zh-CN" sz="2400" b="1">
                <a:ea typeface="宋体" panose="02010600030101010101" pitchFamily="2" charset="-122"/>
              </a:rPr>
              <a:t>3</a:t>
            </a:r>
            <a:r>
              <a:rPr lang="zh-CN" altLang="en-US" sz="2400" b="1">
                <a:ea typeface="宋体" panose="02010600030101010101" pitchFamily="2" charset="-122"/>
              </a:rPr>
              <a:t>、思考：课本从书店最后流到学生手中的流程，中间涉及的作业环节？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>
            <a:extLst>
              <a:ext uri="{FF2B5EF4-FFF2-40B4-BE49-F238E27FC236}">
                <a16:creationId xmlns:a16="http://schemas.microsoft.com/office/drawing/2014/main" id="{89F9192C-293B-49C8-955C-08FE59182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上课有关规定</a:t>
            </a:r>
          </a:p>
        </p:txBody>
      </p:sp>
      <p:sp>
        <p:nvSpPr>
          <p:cNvPr id="3075" name="内容占位符 2">
            <a:extLst>
              <a:ext uri="{FF2B5EF4-FFF2-40B4-BE49-F238E27FC236}">
                <a16:creationId xmlns:a16="http://schemas.microsoft.com/office/drawing/2014/main" id="{38231BD2-C61F-48D5-9EF6-CAE6478BF5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1</a:t>
            </a:r>
            <a:r>
              <a:rPr lang="zh-CN" altLang="en-US">
                <a:ea typeface="宋体" panose="02010600030101010101" pitchFamily="2" charset="-122"/>
              </a:rPr>
              <a:t>、上课时间  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按时上下课，不迟到、不早退、不旷课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上课前十分钟进入教室准备好上课资料，上课期间不允许随便出入课堂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课堂考勤计入本学期期末成绩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>
            <a:extLst>
              <a:ext uri="{FF2B5EF4-FFF2-40B4-BE49-F238E27FC236}">
                <a16:creationId xmlns:a16="http://schemas.microsoft.com/office/drawing/2014/main" id="{2B7A59FA-AB50-4CAE-BA42-AF6B14A5E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上课有关规定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58E7C2-5694-4A7B-8350-D0E4A7C172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>
                <a:ea typeface="宋体" panose="02010600030101010101" pitchFamily="2" charset="-122"/>
              </a:rPr>
              <a:t>2</a:t>
            </a:r>
            <a:r>
              <a:rPr lang="zh-CN" altLang="en-US">
                <a:ea typeface="宋体" panose="02010600030101010101" pitchFamily="2" charset="-122"/>
              </a:rPr>
              <a:t>、课堂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zh-CN" altLang="en-US">
                <a:ea typeface="宋体" panose="02010600030101010101" pitchFamily="2" charset="-122"/>
              </a:rPr>
              <a:t>上课前将手机放入手机袋（静音、必须）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>
                <a:ea typeface="宋体" panose="02010600030101010101" pitchFamily="2" charset="-122"/>
              </a:rPr>
              <a:t>上课期间不允许睡觉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>
                <a:ea typeface="宋体" panose="02010600030101010101" pitchFamily="2" charset="-122"/>
              </a:rPr>
              <a:t>上课期间不允许私下讲话，鼓励大家积极参与课堂讨论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>
            <a:extLst>
              <a:ext uri="{FF2B5EF4-FFF2-40B4-BE49-F238E27FC236}">
                <a16:creationId xmlns:a16="http://schemas.microsoft.com/office/drawing/2014/main" id="{E7BFB044-ABBC-499D-869D-CDFA50DAF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上课有关规定</a:t>
            </a:r>
          </a:p>
        </p:txBody>
      </p:sp>
      <p:sp>
        <p:nvSpPr>
          <p:cNvPr id="5123" name="内容占位符 2">
            <a:extLst>
              <a:ext uri="{FF2B5EF4-FFF2-40B4-BE49-F238E27FC236}">
                <a16:creationId xmlns:a16="http://schemas.microsoft.com/office/drawing/2014/main" id="{E4EA0AC5-CC77-4B45-91D4-EA39C107C5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3</a:t>
            </a:r>
            <a:r>
              <a:rPr lang="zh-CN" altLang="en-US">
                <a:ea typeface="宋体" panose="02010600030101010101" pitchFamily="2" charset="-122"/>
              </a:rPr>
              <a:t>、分组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上课自由组合讨论问题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课下以宿舍为主分组完成课下作业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>
            <a:extLst>
              <a:ext uri="{FF2B5EF4-FFF2-40B4-BE49-F238E27FC236}">
                <a16:creationId xmlns:a16="http://schemas.microsoft.com/office/drawing/2014/main" id="{44E27F43-B89C-4F01-8EC5-50CA1ECB9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上课有关规定</a:t>
            </a:r>
          </a:p>
        </p:txBody>
      </p:sp>
      <p:sp>
        <p:nvSpPr>
          <p:cNvPr id="6147" name="内容占位符 2">
            <a:extLst>
              <a:ext uri="{FF2B5EF4-FFF2-40B4-BE49-F238E27FC236}">
                <a16:creationId xmlns:a16="http://schemas.microsoft.com/office/drawing/2014/main" id="{470DBEBD-9CD9-48C7-8ECB-ED52BF3E9F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4</a:t>
            </a:r>
            <a:r>
              <a:rPr lang="zh-CN" altLang="en-US">
                <a:ea typeface="宋体" panose="02010600030101010101" pitchFamily="2" charset="-122"/>
              </a:rPr>
              <a:t>、下课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保持教室清洁，自己的垃圾自己带走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E706FCB6-392E-4699-985F-46F7DE13A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ea typeface="宋体" panose="02010600030101010101" pitchFamily="2" charset="-122"/>
              </a:rPr>
              <a:t>谈谈物流 谈谈仓储与配送</a:t>
            </a:r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ED74EECA-9EBC-461B-A708-6341B244F9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ea typeface="宋体" panose="02010600030101010101" pitchFamily="2" charset="-122"/>
              </a:rPr>
              <a:t>我们学过一年的物流了，大家对自己的专业怎么有什么想说的？</a:t>
            </a:r>
            <a:endParaRPr lang="en-US" altLang="zh-CN">
              <a:ea typeface="宋体" panose="02010600030101010101" pitchFamily="2" charset="-122"/>
            </a:endParaRPr>
          </a:p>
          <a:p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在物流的各个环节或者说各个岗位中，你怎么看待仓储与配送这个环节，或者说毕业后想不想从事仓储的工作呢？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16F7EE5-5C8E-496E-8E62-816BAF4F31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8077200" cy="1143000"/>
          </a:xfrm>
        </p:spPr>
        <p:txBody>
          <a:bodyPr/>
          <a:lstStyle/>
          <a:p>
            <a:pPr eaLnBrk="1" hangingPunct="1"/>
            <a:br>
              <a:rPr lang="zh-CN" altLang="en-US" sz="2900" b="0">
                <a:solidFill>
                  <a:srgbClr val="256979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r>
              <a:rPr lang="zh-CN" altLang="en-US" sz="4400" b="0">
                <a:solidFill>
                  <a:srgbClr val="256979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小调查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ADF7AB3-8F96-4CE2-B098-05C42EDC5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769225" cy="39068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CN" altLang="en-US" sz="280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zh-CN" altLang="en-US" sz="2800" b="1">
                <a:ea typeface="宋体" panose="02010600030101010101" pitchFamily="2" charset="-122"/>
              </a:rPr>
              <a:t> </a:t>
            </a:r>
            <a:r>
              <a:rPr lang="zh-CN" altLang="en-US" b="1">
                <a:ea typeface="宋体" panose="02010600030101010101" pitchFamily="2" charset="-122"/>
              </a:rPr>
              <a:t>一、咱班有多少同学参加暑期实践？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zh-CN" altLang="en-US" b="1">
                <a:ea typeface="宋体" panose="02010600030101010101" pitchFamily="2" charset="-122"/>
              </a:rPr>
              <a:t>    二、有多少同学考过了职业资格证书？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zh-CN" altLang="en-US" b="1">
                <a:ea typeface="宋体" panose="02010600030101010101" pitchFamily="2" charset="-122"/>
              </a:rPr>
              <a:t>  三、又有多少同学毕业后不愁工作呢</a:t>
            </a:r>
            <a:r>
              <a:rPr lang="en-US" altLang="zh-CN" b="1">
                <a:ea typeface="宋体" panose="02010600030101010101" pitchFamily="2" charset="-122"/>
              </a:rPr>
              <a:t>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zh-CN" altLang="en-US" b="1">
              <a:solidFill>
                <a:srgbClr val="008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5B84366-220A-431F-8A00-EA4E3BFC8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课程的重要性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6A5DFB9-500A-4C1D-93F6-E043D35ED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ea typeface="宋体" panose="02010600030101010101" pitchFamily="2" charset="-122"/>
              </a:rPr>
              <a:t>1</a:t>
            </a:r>
            <a:r>
              <a:rPr lang="zh-CN" altLang="en-US">
                <a:ea typeface="宋体" panose="02010600030101010101" pitchFamily="2" charset="-122"/>
              </a:rPr>
              <a:t>、物流的基本职能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ea typeface="宋体" panose="02010600030101010101" pitchFamily="2" charset="-122"/>
              </a:rPr>
              <a:t>2</a:t>
            </a:r>
            <a:r>
              <a:rPr lang="zh-CN" altLang="en-US">
                <a:ea typeface="宋体" panose="02010600030101010101" pitchFamily="2" charset="-122"/>
              </a:rPr>
              <a:t>、</a:t>
            </a:r>
            <a:r>
              <a:rPr lang="zh-CN" altLang="en-US" b="1">
                <a:ea typeface="宋体" panose="02010600030101010101" pitchFamily="2" charset="-122"/>
              </a:rPr>
              <a:t>实现就业的一种途径！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ea typeface="宋体" panose="02010600030101010101" pitchFamily="2" charset="-122"/>
              </a:rPr>
              <a:t>3</a:t>
            </a:r>
            <a:r>
              <a:rPr lang="zh-CN" altLang="en-US" b="1">
                <a:ea typeface="宋体" panose="02010600030101010101" pitchFamily="2" charset="-122"/>
              </a:rPr>
              <a:t>、时代的需要性！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>
                <a:ea typeface="宋体" panose="02010600030101010101" pitchFamily="2" charset="-122"/>
              </a:rPr>
              <a:t>       </a:t>
            </a:r>
            <a:r>
              <a:rPr lang="zh-CN" altLang="en-US">
                <a:solidFill>
                  <a:srgbClr val="256979"/>
                </a:solidFill>
                <a:ea typeface="华文新魏" panose="02010800040101010101" pitchFamily="2" charset="-122"/>
              </a:rPr>
              <a:t>随着社会对仓储和配送活动的重要性认识的加深，对仓管员和配送员的素质要求也越来越高！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CN" altLang="en-US">
              <a:solidFill>
                <a:srgbClr val="256979"/>
              </a:solidFill>
              <a:ea typeface="华文新魏" panose="0201080004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ea typeface="宋体" panose="02010600030101010101" pitchFamily="2" charset="-122"/>
              </a:rPr>
              <a:t>4</a:t>
            </a:r>
            <a:r>
              <a:rPr lang="zh-CN" altLang="en-US" b="1">
                <a:ea typeface="宋体" panose="02010600030101010101" pitchFamily="2" charset="-122"/>
              </a:rPr>
              <a:t>、对于我们自己的意义！</a:t>
            </a:r>
            <a:endParaRPr lang="zh-CN" altLang="en-US">
              <a:ea typeface="华文新魏" panose="0201080004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zh-CN" altLang="en-US" b="1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>
            <a:extLst>
              <a:ext uri="{FF2B5EF4-FFF2-40B4-BE49-F238E27FC236}">
                <a16:creationId xmlns:a16="http://schemas.microsoft.com/office/drawing/2014/main" id="{2E0AE914-3F03-405A-8C98-2BB20DE3AE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宋体" panose="02010600030101010101" pitchFamily="2" charset="-122"/>
              </a:rPr>
              <a:t>学了这门课能干什么？</a:t>
            </a:r>
          </a:p>
        </p:txBody>
      </p:sp>
      <p:pic>
        <p:nvPicPr>
          <p:cNvPr id="14339" name="Picture 2" descr="F:\顶岗教师提交的材料\孙文军顶岗照片\2014上海荣庆顶岗照片\104NIKON\DSCN2499.JPG">
            <a:extLst>
              <a:ext uri="{FF2B5EF4-FFF2-40B4-BE49-F238E27FC236}">
                <a16:creationId xmlns:a16="http://schemas.microsoft.com/office/drawing/2014/main" id="{CD8BEA47-3AE9-4756-BEB9-1DFDCB823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095375"/>
            <a:ext cx="3687763" cy="276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3" descr="F:\顶岗教师提交的材料\孙文军顶岗照片\2014上海荣庆顶岗照片\103NIKON\DSCN2378.JPG">
            <a:extLst>
              <a:ext uri="{FF2B5EF4-FFF2-40B4-BE49-F238E27FC236}">
                <a16:creationId xmlns:a16="http://schemas.microsoft.com/office/drawing/2014/main" id="{9D1B9F86-B178-4292-85DF-F060D94FD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4052888"/>
            <a:ext cx="379253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4" descr="F:\顶岗教师提交的材料\孙文军顶岗照片\2014上海荣庆顶岗照片\102NIKON\DSCN2145.JPG">
            <a:extLst>
              <a:ext uri="{FF2B5EF4-FFF2-40B4-BE49-F238E27FC236}">
                <a16:creationId xmlns:a16="http://schemas.microsoft.com/office/drawing/2014/main" id="{13F2364D-6AF7-4168-9E63-115400C7E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88" y="3959225"/>
            <a:ext cx="3668712" cy="275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5" descr="F:\顶岗教师提交的材料\孙文军顶岗照片\2014上海荣庆顶岗照片\102NIKON\DSCN2187.JPG">
            <a:extLst>
              <a:ext uri="{FF2B5EF4-FFF2-40B4-BE49-F238E27FC236}">
                <a16:creationId xmlns:a16="http://schemas.microsoft.com/office/drawing/2014/main" id="{E9FBB3DD-6936-484B-8C4D-BA73EC70D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ample">
  <a:themeElements>
    <a:clrScheme name="sample 1">
      <a:dk1>
        <a:srgbClr val="163794"/>
      </a:dk1>
      <a:lt1>
        <a:srgbClr val="FFFFFF"/>
      </a:lt1>
      <a:dk2>
        <a:srgbClr val="000000"/>
      </a:dk2>
      <a:lt2>
        <a:srgbClr val="C0C0C0"/>
      </a:lt2>
      <a:accent1>
        <a:srgbClr val="009999"/>
      </a:accent1>
      <a:accent2>
        <a:srgbClr val="990000"/>
      </a:accent2>
      <a:accent3>
        <a:srgbClr val="FFFFFF"/>
      </a:accent3>
      <a:accent4>
        <a:srgbClr val="112D7E"/>
      </a:accent4>
      <a:accent5>
        <a:srgbClr val="AACACA"/>
      </a:accent5>
      <a:accent6>
        <a:srgbClr val="8A0000"/>
      </a:accent6>
      <a:hlink>
        <a:srgbClr val="66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63794"/>
        </a:dk1>
        <a:lt1>
          <a:srgbClr val="FFFFFF"/>
        </a:lt1>
        <a:dk2>
          <a:srgbClr val="000000"/>
        </a:dk2>
        <a:lt2>
          <a:srgbClr val="C0C0C0"/>
        </a:lt2>
        <a:accent1>
          <a:srgbClr val="009999"/>
        </a:accent1>
        <a:accent2>
          <a:srgbClr val="990000"/>
        </a:accent2>
        <a:accent3>
          <a:srgbClr val="FFFFFF"/>
        </a:accent3>
        <a:accent4>
          <a:srgbClr val="112D7E"/>
        </a:accent4>
        <a:accent5>
          <a:srgbClr val="AACACA"/>
        </a:accent5>
        <a:accent6>
          <a:srgbClr val="8A0000"/>
        </a:accent6>
        <a:hlink>
          <a:srgbClr val="66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29698D"/>
        </a:dk1>
        <a:lt1>
          <a:srgbClr val="FFFFFF"/>
        </a:lt1>
        <a:dk2>
          <a:srgbClr val="000000"/>
        </a:dk2>
        <a:lt2>
          <a:srgbClr val="A1BABD"/>
        </a:lt2>
        <a:accent1>
          <a:srgbClr val="FF5050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FFB3B3"/>
        </a:accent5>
        <a:accent6>
          <a:srgbClr val="E78A2D"/>
        </a:accent6>
        <a:hlink>
          <a:srgbClr val="00CC99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666699"/>
        </a:dk1>
        <a:lt1>
          <a:srgbClr val="FFFFFF"/>
        </a:lt1>
        <a:dk2>
          <a:srgbClr val="000000"/>
        </a:dk2>
        <a:lt2>
          <a:srgbClr val="C0C0C0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7366</TotalTime>
  <Words>430</Words>
  <Application>Microsoft Office PowerPoint</Application>
  <PresentationFormat>全屏显示(4:3)</PresentationFormat>
  <Paragraphs>66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Arial</vt:lpstr>
      <vt:lpstr>Verdana</vt:lpstr>
      <vt:lpstr>Wingdings</vt:lpstr>
      <vt:lpstr>宋体</vt:lpstr>
      <vt:lpstr>华文新魏</vt:lpstr>
      <vt:lpstr>sample</vt:lpstr>
      <vt:lpstr>PowerPoint 演示文稿</vt:lpstr>
      <vt:lpstr>上课有关规定</vt:lpstr>
      <vt:lpstr>上课有关规定</vt:lpstr>
      <vt:lpstr>上课有关规定</vt:lpstr>
      <vt:lpstr>上课有关规定</vt:lpstr>
      <vt:lpstr>谈谈物流 谈谈仓储与配送</vt:lpstr>
      <vt:lpstr> 小调查</vt:lpstr>
      <vt:lpstr>课程的重要性</vt:lpstr>
      <vt:lpstr>学了这门课能干什么？</vt:lpstr>
      <vt:lpstr>如何学好这门课程？</vt:lpstr>
      <vt:lpstr>课程内容</vt:lpstr>
      <vt:lpstr>课程考核</vt:lpstr>
      <vt:lpstr>动脑</vt:lpstr>
    </vt:vector>
  </TitlesOfParts>
  <Company>GuildDesign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ThemeGallery.com</dc:creator>
  <cp:lastModifiedBy>车 敏</cp:lastModifiedBy>
  <cp:revision>330</cp:revision>
  <dcterms:created xsi:type="dcterms:W3CDTF">2004-08-26T06:30:40Z</dcterms:created>
  <dcterms:modified xsi:type="dcterms:W3CDTF">2021-08-24T11:29:07Z</dcterms:modified>
</cp:coreProperties>
</file>