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4479" r:id="rId5"/>
    <p:sldId id="4538" r:id="rId6"/>
    <p:sldId id="256" r:id="rId7"/>
    <p:sldId id="4592" r:id="rId8"/>
    <p:sldId id="4594" r:id="rId9"/>
    <p:sldId id="4593" r:id="rId10"/>
    <p:sldId id="4595" r:id="rId11"/>
    <p:sldId id="4591" r:id="rId12"/>
    <p:sldId id="4596" r:id="rId13"/>
    <p:sldId id="4597" r:id="rId14"/>
    <p:sldId id="4598" r:id="rId15"/>
    <p:sldId id="4599" r:id="rId16"/>
    <p:sldId id="4600" r:id="rId17"/>
    <p:sldId id="4601" r:id="rId18"/>
    <p:sldId id="257" r:id="rId19"/>
    <p:sldId id="4539" r:id="rId20"/>
    <p:sldId id="4602" r:id="rId21"/>
    <p:sldId id="4603" r:id="rId22"/>
    <p:sldId id="4691" r:id="rId23"/>
    <p:sldId id="4693" r:id="rId24"/>
    <p:sldId id="4692" r:id="rId25"/>
    <p:sldId id="4694" r:id="rId26"/>
    <p:sldId id="4605" r:id="rId27"/>
    <p:sldId id="4606" r:id="rId28"/>
    <p:sldId id="4695" r:id="rId29"/>
    <p:sldId id="4607" r:id="rId30"/>
    <p:sldId id="4604" r:id="rId31"/>
    <p:sldId id="4610" r:id="rId32"/>
    <p:sldId id="4540" r:id="rId33"/>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830"/>
    <a:srgbClr val="E61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93"/>
    <p:restoredTop sz="94660"/>
  </p:normalViewPr>
  <p:slideViewPr>
    <p:cSldViewPr snapToGrid="0">
      <p:cViewPr varScale="1">
        <p:scale>
          <a:sx n="82" d="100"/>
          <a:sy n="82" d="100"/>
        </p:scale>
        <p:origin x="264" y="72"/>
      </p:cViewPr>
      <p:guideLst/>
    </p:cSldViewPr>
  </p:slideViewPr>
  <p:notesTextViewPr>
    <p:cViewPr>
      <p:scale>
        <a:sx n="1" d="1"/>
        <a:sy n="1" d="1"/>
      </p:scale>
      <p:origin x="0" y="0"/>
    </p:cViewPr>
  </p:notesTextViewPr>
  <p:sorterViewPr showFormatting="0">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EA24724-5E2A-4ADB-9C38-0F401AAFEE6C}"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2B4791D-A0CC-4B64-B50A-53E37955FDC7}"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幻灯片图像占位符 1"/>
          <p:cNvSpPr>
            <a:spLocks noGrp="1" noRot="1" noChangeAspect="1" noTextEdit="1"/>
          </p:cNvSpPr>
          <p:nvPr>
            <p:ph type="sldImg"/>
          </p:nvPr>
        </p:nvSpPr>
        <p:spPr>
          <a:ln>
            <a:solidFill>
              <a:srgbClr val="000000">
                <a:alpha val="100000"/>
              </a:srgbClr>
            </a:solidFill>
            <a:miter lim="800000"/>
          </a:ln>
        </p:spPr>
      </p:sp>
      <p:sp>
        <p:nvSpPr>
          <p:cNvPr id="1433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1434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solidFill>
                  <a:srgbClr val="000000"/>
                </a:solidFill>
                <a:latin typeface="等线" panose="02010600030101010101" pitchFamily="2" charset="-122"/>
                <a:ea typeface="字魂59号-创粗黑"/>
              </a:rPr>
            </a:fld>
            <a:endParaRPr lang="zh-CN" altLang="en-US" sz="1200" dirty="0">
              <a:solidFill>
                <a:srgbClr val="000000"/>
              </a:solidFill>
              <a:latin typeface="等线" panose="02010600030101010101" pitchFamily="2" charset="-122"/>
              <a:ea typeface="字魂59号-创粗黑"/>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alpha val="100000"/>
              </a:srgbClr>
            </a:solidFill>
            <a:miter lim="800000"/>
          </a:ln>
        </p:spPr>
      </p:sp>
      <p:sp>
        <p:nvSpPr>
          <p:cNvPr id="921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solidFill>
                  <a:srgbClr val="000000"/>
                </a:solidFill>
                <a:latin typeface="等线" panose="02010600030101010101" pitchFamily="2" charset="-122"/>
                <a:ea typeface="宋体" panose="02010600030101010101" pitchFamily="2" charset="-122"/>
              </a:rPr>
            </a:fld>
            <a:endParaRPr lang="zh-CN" altLang="en-US" sz="1200" dirty="0">
              <a:solidFill>
                <a:srgbClr val="000000"/>
              </a:solidFill>
              <a:latin typeface="等线" panose="02010600030101010101" pitchFamily="2" charset="-122"/>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幻灯片图像占位符 1"/>
          <p:cNvSpPr>
            <a:spLocks noGrp="1" noRot="1" noChangeAspect="1" noTextEdit="1"/>
          </p:cNvSpPr>
          <p:nvPr>
            <p:ph type="sldImg"/>
          </p:nvPr>
        </p:nvSpPr>
        <p:spPr>
          <a:ln>
            <a:solidFill>
              <a:srgbClr val="000000">
                <a:alpha val="100000"/>
              </a:srgbClr>
            </a:solidFill>
            <a:miter lim="800000"/>
          </a:ln>
        </p:spPr>
      </p:sp>
      <p:sp>
        <p:nvSpPr>
          <p:cNvPr id="1126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solidFill>
                  <a:srgbClr val="000000"/>
                </a:solidFill>
                <a:latin typeface="等线" panose="02010600030101010101" pitchFamily="2" charset="-122"/>
                <a:ea typeface="宋体" panose="02010600030101010101" pitchFamily="2" charset="-122"/>
              </a:rPr>
            </a:fld>
            <a:endParaRPr lang="zh-CN" altLang="en-US" sz="1200" dirty="0">
              <a:solidFill>
                <a:srgbClr val="000000"/>
              </a:solidFill>
              <a:latin typeface="等线" panose="02010600030101010101" pitchFamily="2" charset="-122"/>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曾子说∶“我很冒昧地请问，圣人的德行，没有比孝道更大的了吗？”孔子说∶“天地万物之中，以人类最为尊贵。人类的行为，没有比孝道更为重大的了。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24"/>
          <p:cNvPicPr>
            <a:picLocks noChangeAspect="1"/>
          </p:cNvPicPr>
          <p:nvPr userDrawn="1"/>
        </p:nvPicPr>
        <p:blipFill>
          <a:blip r:embed="rId5"/>
          <a:stretch>
            <a:fillRect/>
          </a:stretch>
        </p:blipFill>
        <p:spPr>
          <a:xfrm>
            <a:off x="1588" y="0"/>
            <a:ext cx="12188825" cy="6858000"/>
          </a:xfrm>
          <a:prstGeom prst="rect">
            <a:avLst/>
          </a:prstGeom>
          <a:noFill/>
          <a:ln w="9525">
            <a:noFill/>
          </a:ln>
        </p:spPr>
      </p:pic>
      <p:grpSp>
        <p:nvGrpSpPr>
          <p:cNvPr id="1027" name="组合 5"/>
          <p:cNvGrpSpPr/>
          <p:nvPr userDrawn="1"/>
        </p:nvGrpSpPr>
        <p:grpSpPr>
          <a:xfrm>
            <a:off x="303213" y="190500"/>
            <a:ext cx="531812" cy="523875"/>
            <a:chOff x="2091183" y="2556235"/>
            <a:chExt cx="2123175" cy="2094620"/>
          </a:xfrm>
        </p:grpSpPr>
        <p:sp>
          <p:nvSpPr>
            <p:cNvPr id="9" name="圆角矩形 33"/>
            <p:cNvSpPr/>
            <p:nvPr/>
          </p:nvSpPr>
          <p:spPr>
            <a:xfrm>
              <a:off x="2091183" y="2556235"/>
              <a:ext cx="1806283" cy="1808992"/>
            </a:xfrm>
            <a:prstGeom prst="roundRect">
              <a:avLst>
                <a:gd name="adj" fmla="val 0"/>
              </a:avLst>
            </a:prstGeom>
            <a:solidFill>
              <a:srgbClr val="D01F22"/>
            </a:solidFill>
            <a:ln w="19050">
              <a:solidFill>
                <a:srgbClr val="D01F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34"/>
            <p:cNvSpPr/>
            <p:nvPr/>
          </p:nvSpPr>
          <p:spPr>
            <a:xfrm>
              <a:off x="2408075" y="2841867"/>
              <a:ext cx="1806283" cy="1808988"/>
            </a:xfrm>
            <a:prstGeom prst="roundRect">
              <a:avLst>
                <a:gd name="adj" fmla="val 0"/>
              </a:avLst>
            </a:prstGeom>
            <a:solidFill>
              <a:schemeClr val="bg1"/>
            </a:solidFill>
            <a:ln w="19050">
              <a:solidFill>
                <a:srgbClr val="D01F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5299;&#23637;&#38405;&#35835;\3%20%20&#30495;&#35867;&#31687;\09%20%20&#31532;&#20061;&#31456;%20%20&#8220;&#26085;&#26376;&#26082;&#24448;&#65292;&#19981;&#21487;&#22797;&#36861;&#8221;&#8212;&#8212;&#29645;&#29233;&#29983;&#21629;\&#23435;&#29626;&#65306;&#20891;&#33829;&#28140;&#28779;&#12288;&#22857;&#29486;&#38738;&#26149;.doc" TargetMode="Externa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hyperlink" Target="..\..\&#35835;&#26696;&#35782;&#24515;\3%20%20&#30495;&#35867;&#31687;\09%20%20&#31532;&#20061;&#31456;%20%20&#8220;&#26085;&#26376;&#26082;&#24448;&#65292;&#19981;&#21487;&#22797;&#36861;&#8221;&#8212;&#8212;&#29645;&#29233;&#29983;&#21629;\&#30691;&#26195;&#27781;&#65306;&#36718;&#26885;&#26463;&#32538;&#20102;&#36523;&#20307;&#65292;&#21364;&#25377;&#19981;&#20303;&#36861;&#26790;&#30340;&#27493;&#20240;.doc" TargetMode="Externa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5299;&#23637;&#38405;&#35835;\3%20%20&#30495;&#35867;&#31687;\09%20%20&#31532;&#20061;&#31456;%20%20&#8220;&#26085;&#26376;&#26082;&#24448;&#65292;&#19981;&#21487;&#22797;&#36861;&#8221;&#8212;&#8212;&#29645;&#29233;&#29983;&#21629;\&#29983;&#21629;&#25945;&#32946;&#30334;&#33457;&#31570;.doc" TargetMode="Externa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3314" name="图片 2"/>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7" name="图片 6"/>
          <p:cNvPicPr>
            <a:picLocks noChangeAspect="1"/>
          </p:cNvPicPr>
          <p:nvPr/>
        </p:nvPicPr>
        <p:blipFill>
          <a:blip r:embed="rId2"/>
          <a:srcRect r="28864"/>
          <a:stretch>
            <a:fillRect/>
          </a:stretch>
        </p:blipFill>
        <p:spPr>
          <a:xfrm>
            <a:off x="461963" y="1868488"/>
            <a:ext cx="5140325" cy="3317875"/>
          </a:xfrm>
          <a:prstGeom prst="rect">
            <a:avLst/>
          </a:prstGeom>
          <a:noFill/>
          <a:ln w="9525">
            <a:noFill/>
          </a:ln>
        </p:spPr>
      </p:pic>
      <p:sp>
        <p:nvSpPr>
          <p:cNvPr id="19" name="矩形 18"/>
          <p:cNvSpPr/>
          <p:nvPr/>
        </p:nvSpPr>
        <p:spPr>
          <a:xfrm rot="5400000">
            <a:off x="6573838" y="-265112"/>
            <a:ext cx="2722563" cy="7602538"/>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21" name="TextBox 62"/>
          <p:cNvSpPr txBox="1"/>
          <p:nvPr/>
        </p:nvSpPr>
        <p:spPr>
          <a:xfrm>
            <a:off x="4655185" y="3749675"/>
            <a:ext cx="6396990" cy="922020"/>
          </a:xfrm>
          <a:prstGeom prst="rect">
            <a:avLst/>
          </a:prstGeom>
          <a:noFill/>
          <a:ln w="9525">
            <a:noFill/>
          </a:ln>
        </p:spPr>
        <p:txBody>
          <a:bodyPr wrap="square">
            <a:spAutoFit/>
          </a:bodyPr>
          <a:p>
            <a:pPr algn="dist" eaLnBrk="1" hangingPunct="1"/>
            <a:r>
              <a:rPr lang="zh-CN" altLang="en-US" sz="5400" noProof="0" dirty="0">
                <a:solidFill>
                  <a:schemeClr val="bg1"/>
                </a:solidFill>
                <a:latin typeface="+mj-ea"/>
                <a:ea typeface="+mj-ea"/>
                <a:sym typeface="+mn-ea"/>
              </a:rPr>
              <a:t>大 学 生 生 命 教 育</a:t>
            </a:r>
            <a:endParaRPr lang="zh-CN" altLang="en-US" sz="5400" b="1" noProof="0" dirty="0">
              <a:solidFill>
                <a:schemeClr val="bg1"/>
              </a:solidFill>
              <a:latin typeface="+mj-ea"/>
              <a:ea typeface="+mj-ea"/>
              <a:sym typeface="+mn-ea"/>
            </a:endParaRPr>
          </a:p>
        </p:txBody>
      </p:sp>
      <p:sp>
        <p:nvSpPr>
          <p:cNvPr id="22" name="矩形 21"/>
          <p:cNvSpPr/>
          <p:nvPr/>
        </p:nvSpPr>
        <p:spPr>
          <a:xfrm>
            <a:off x="6283325" y="2292350"/>
            <a:ext cx="3305175" cy="1106805"/>
          </a:xfrm>
          <a:prstGeom prst="rect">
            <a:avLst/>
          </a:prstGeom>
          <a:noFill/>
          <a:ln w="9525">
            <a:noFill/>
          </a:ln>
        </p:spPr>
        <p:txBody>
          <a:bodyPr>
            <a:spAutoFit/>
          </a:bodyPr>
          <a:p>
            <a:pPr algn="dist" eaLnBrk="1" hangingPunct="1"/>
            <a:endParaRPr lang="en-US" altLang="zh-CN" sz="6600" b="1" dirty="0">
              <a:solidFill>
                <a:srgbClr val="FFFFFF"/>
              </a:solidFill>
              <a:latin typeface="微软雅黑" panose="020B0503020204020204" pitchFamily="34" charset="-122"/>
              <a:ea typeface="字魂35号-经典雅黑"/>
            </a:endParaRPr>
          </a:p>
        </p:txBody>
      </p:sp>
      <p:grpSp>
        <p:nvGrpSpPr>
          <p:cNvPr id="8" name="组合 7"/>
          <p:cNvGrpSpPr/>
          <p:nvPr/>
        </p:nvGrpSpPr>
        <p:grpSpPr>
          <a:xfrm>
            <a:off x="4410075" y="3467100"/>
            <a:ext cx="7050088" cy="215900"/>
            <a:chOff x="5444484" y="3394696"/>
            <a:chExt cx="7050544" cy="215400"/>
          </a:xfrm>
        </p:grpSpPr>
        <p:sp>
          <p:nvSpPr>
            <p:cNvPr id="9" name="任意多边形 8"/>
            <p:cNvSpPr/>
            <p:nvPr/>
          </p:nvSpPr>
          <p:spPr>
            <a:xfrm flipV="1">
              <a:off x="5546091" y="3394696"/>
              <a:ext cx="6948937" cy="131458"/>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10" name="椭圆 9"/>
            <p:cNvSpPr/>
            <p:nvPr/>
          </p:nvSpPr>
          <p:spPr>
            <a:xfrm>
              <a:off x="5444484" y="3443795"/>
              <a:ext cx="166699" cy="166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sp>
        <p:nvSpPr>
          <p:cNvPr id="4" name="箭头: 右弧形 3">
            <a:hlinkClick r:id="rId3" action="ppaction://hlinksldjump"/>
          </p:cNvPr>
          <p:cNvSpPr/>
          <p:nvPr/>
        </p:nvSpPr>
        <p:spPr>
          <a:xfrm>
            <a:off x="11455400" y="6037263"/>
            <a:ext cx="280988" cy="468313"/>
          </a:xfrm>
          <a:prstGeom prst="curvedLeftArrow">
            <a:avLst/>
          </a:prstGeom>
          <a:solidFill>
            <a:srgbClr val="C3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000000"/>
                                          </p:val>
                                        </p:tav>
                                        <p:tav tm="100000">
                                          <p:val>
                                            <p:strVal val="#ppt_w"/>
                                          </p:val>
                                        </p:tav>
                                      </p:tavLst>
                                    </p:anim>
                                    <p:anim calcmode="lin" valueType="num">
                                      <p:cBhvr>
                                        <p:cTn id="16" dur="500" fill="hold"/>
                                        <p:tgtEl>
                                          <p:spTgt spid="22"/>
                                        </p:tgtEl>
                                        <p:attrNameLst>
                                          <p:attrName>ppt_h</p:attrName>
                                        </p:attrNameLst>
                                      </p:cBhvr>
                                      <p:tavLst>
                                        <p:tav tm="0">
                                          <p:val>
                                            <p:fltVal val="0.00000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5899150" y="2849563"/>
            <a:ext cx="4422775" cy="2636837"/>
            <a:chOff x="1290181" y="2837081"/>
            <a:chExt cx="4421688" cy="2636793"/>
          </a:xfrm>
        </p:grpSpPr>
        <p:sp>
          <p:nvSpPr>
            <p:cNvPr id="21511" name="矩形 16"/>
            <p:cNvSpPr/>
            <p:nvPr/>
          </p:nvSpPr>
          <p:spPr>
            <a:xfrm>
              <a:off x="1659004" y="2920313"/>
              <a:ext cx="3476666" cy="224305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生物体是开放系统，生物体和周围环境不断进行着物质的交换和能量的流动。</a:t>
              </a:r>
              <a:endParaRPr lang="zh-CN" altLang="en-US" sz="2400" dirty="0">
                <a:solidFill>
                  <a:srgbClr val="000000"/>
                </a:solidFill>
                <a:latin typeface="微软雅黑" panose="020B0503020204020204" pitchFamily="34" charset="-122"/>
              </a:endParaRPr>
            </a:p>
          </p:txBody>
        </p:sp>
        <p:grpSp>
          <p:nvGrpSpPr>
            <p:cNvPr id="21512" name="组合 10"/>
            <p:cNvGrpSpPr/>
            <p:nvPr/>
          </p:nvGrpSpPr>
          <p:grpSpPr>
            <a:xfrm>
              <a:off x="1290181" y="2837081"/>
              <a:ext cx="4421688" cy="2636793"/>
              <a:chOff x="875311" y="2362637"/>
              <a:chExt cx="3430998" cy="2509747"/>
            </a:xfrm>
          </p:grpSpPr>
          <p:grpSp>
            <p:nvGrpSpPr>
              <p:cNvPr id="21513" name="组合 11"/>
              <p:cNvGrpSpPr/>
              <p:nvPr/>
            </p:nvGrpSpPr>
            <p:grpSpPr>
              <a:xfrm>
                <a:off x="3572018" y="2362637"/>
                <a:ext cx="734291" cy="734291"/>
                <a:chOff x="3958647" y="1562519"/>
                <a:chExt cx="734291" cy="734291"/>
              </a:xfrm>
            </p:grpSpPr>
            <p:cxnSp>
              <p:nvCxnSpPr>
                <p:cNvPr id="17" name="直接连接符 16"/>
                <p:cNvCxnSpPr/>
                <p:nvPr/>
              </p:nvCxnSpPr>
              <p:spPr>
                <a:xfrm rot="5400000">
                  <a:off x="4320842" y="1929689"/>
                  <a:ext cx="734340"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958956" y="1562519"/>
                  <a:ext cx="733982"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grpSp>
          <p:grpSp>
            <p:nvGrpSpPr>
              <p:cNvPr id="21514" name="组合 12"/>
              <p:cNvGrpSpPr/>
              <p:nvPr/>
            </p:nvGrpSpPr>
            <p:grpSpPr>
              <a:xfrm rot="10800000">
                <a:off x="875311" y="4138093"/>
                <a:ext cx="734291" cy="734291"/>
                <a:chOff x="4558146" y="1947144"/>
                <a:chExt cx="734291" cy="734291"/>
              </a:xfrm>
            </p:grpSpPr>
            <p:cxnSp>
              <p:nvCxnSpPr>
                <p:cNvPr id="14" name="直接连接符 13"/>
                <p:cNvCxnSpPr/>
                <p:nvPr/>
              </p:nvCxnSpPr>
              <p:spPr>
                <a:xfrm>
                  <a:off x="4564612" y="1947144"/>
                  <a:ext cx="733982"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920342" y="2314313"/>
                  <a:ext cx="734340"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grpSp>
        </p:grpSp>
      </p:grpSp>
      <p:pic>
        <p:nvPicPr>
          <p:cNvPr id="1026" name="Picture 2" descr="http://wmimg.sc115.com/wm/pic/1604/1604djalup3nkwo.jpg"/>
          <p:cNvPicPr>
            <a:picLocks noChangeAspect="1" noChangeArrowheads="1"/>
          </p:cNvPicPr>
          <p:nvPr/>
        </p:nvPicPr>
        <p:blipFill>
          <a:blip r:embed="rId1"/>
          <a:srcRect/>
          <a:stretch>
            <a:fillRect/>
          </a:stretch>
        </p:blipFill>
        <p:spPr bwMode="auto">
          <a:xfrm>
            <a:off x="1144509" y="2451101"/>
            <a:ext cx="4191000" cy="3314700"/>
          </a:xfrm>
          <a:prstGeom prst="ellipse">
            <a:avLst/>
          </a:prstGeom>
          <a:ln>
            <a:noFill/>
          </a:ln>
          <a:effectLst>
            <a:softEdge rad="112500"/>
          </a:effectLst>
        </p:spPr>
      </p:pic>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3" name="组合 1"/>
          <p:cNvGrpSpPr/>
          <p:nvPr/>
        </p:nvGrpSpPr>
        <p:grpSpPr>
          <a:xfrm>
            <a:off x="4386263" y="1055688"/>
            <a:ext cx="3419475" cy="738187"/>
            <a:chOff x="4224338" y="1228725"/>
            <a:chExt cx="3705225" cy="738188"/>
          </a:xfrm>
        </p:grpSpPr>
        <p:sp>
          <p:nvSpPr>
            <p:cNvPr id="4"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生命的特征</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00000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1603375" y="2876550"/>
            <a:ext cx="3271838" cy="515938"/>
          </a:xfrm>
          <a:prstGeom prst="rect">
            <a:avLst/>
          </a:prstGeom>
          <a:solidFill>
            <a:srgbClr val="E61E19"/>
          </a:solidFill>
          <a:ln w="12700" cap="flat" cmpd="sng" algn="ctr">
            <a:noFill/>
            <a:prstDash val="solid"/>
          </a:ln>
          <a:effectLst/>
        </p:spPr>
        <p:txBody>
          <a:bodyPr tIns="0" bIns="0" anchor="ctr"/>
          <a:lstStyle/>
          <a:p>
            <a:pPr marL="0" marR="0" lvl="0" indent="26670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mj-ea"/>
                <a:ea typeface="+mj-ea"/>
                <a:cs typeface="+mn-cs"/>
              </a:rPr>
              <a:t>生命是可数的</a:t>
            </a:r>
            <a:endParaRPr kumimoji="0" lang="zh-CN" altLang="en-US" sz="2400" b="0" i="0" u="none" strike="noStrike" kern="0" cap="none" spc="0" normalizeH="0" baseline="0" noProof="0" dirty="0">
              <a:ln>
                <a:noFill/>
              </a:ln>
              <a:solidFill>
                <a:prstClr val="white"/>
              </a:solidFill>
              <a:effectLst/>
              <a:uLnTx/>
              <a:uFillTx/>
              <a:latin typeface="+mj-ea"/>
              <a:ea typeface="+mj-ea"/>
              <a:cs typeface="+mn-cs"/>
            </a:endParaRPr>
          </a:p>
        </p:txBody>
      </p:sp>
      <p:sp>
        <p:nvSpPr>
          <p:cNvPr id="29" name="任意多边形 8"/>
          <p:cNvSpPr/>
          <p:nvPr/>
        </p:nvSpPr>
        <p:spPr>
          <a:xfrm>
            <a:off x="4384675" y="2927350"/>
            <a:ext cx="487363" cy="322263"/>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1" fmla="*/ 0 w 487203"/>
              <a:gd name="connsiteY0-2" fmla="*/ 62739 h 297180"/>
              <a:gd name="connsiteX1-3" fmla="*/ 487203 w 487203"/>
              <a:gd name="connsiteY1-4" fmla="*/ 0 h 297180"/>
              <a:gd name="connsiteX2-5" fmla="*/ 487203 w 487203"/>
              <a:gd name="connsiteY2-6" fmla="*/ 297180 h 297180"/>
              <a:gd name="connsiteX3-7" fmla="*/ 0 w 487203"/>
              <a:gd name="connsiteY3-8" fmla="*/ 62739 h 297180"/>
              <a:gd name="connsiteX0-9" fmla="*/ 0 w 487203"/>
              <a:gd name="connsiteY0-10" fmla="*/ 66676 h 297180"/>
              <a:gd name="connsiteX1-11" fmla="*/ 487203 w 487203"/>
              <a:gd name="connsiteY1-12" fmla="*/ 0 h 297180"/>
              <a:gd name="connsiteX2-13" fmla="*/ 487203 w 487203"/>
              <a:gd name="connsiteY2-14" fmla="*/ 297180 h 297180"/>
              <a:gd name="connsiteX3-15" fmla="*/ 0 w 487203"/>
              <a:gd name="connsiteY3-16" fmla="*/ 66676 h 297180"/>
            </a:gdLst>
            <a:ahLst/>
            <a:cxnLst>
              <a:cxn ang="0">
                <a:pos x="connsiteX0-1" y="connsiteY0-2"/>
              </a:cxn>
              <a:cxn ang="0">
                <a:pos x="connsiteX1-3" y="connsiteY1-4"/>
              </a:cxn>
              <a:cxn ang="0">
                <a:pos x="connsiteX2-5" y="connsiteY2-6"/>
              </a:cxn>
              <a:cxn ang="0">
                <a:pos x="connsiteX3-7" y="connsiteY3-8"/>
              </a:cxn>
            </a:cxnLst>
            <a:rect l="l" t="t" r="r" b="b"/>
            <a:pathLst>
              <a:path w="487203" h="297180">
                <a:moveTo>
                  <a:pt x="0" y="66676"/>
                </a:moveTo>
                <a:lnTo>
                  <a:pt x="487203" y="0"/>
                </a:lnTo>
                <a:lnTo>
                  <a:pt x="487203" y="297180"/>
                </a:lnTo>
                <a:lnTo>
                  <a:pt x="0" y="66676"/>
                </a:lnTo>
                <a:close/>
              </a:path>
            </a:pathLst>
          </a:custGeom>
          <a:solidFill>
            <a:srgbClr val="C00000"/>
          </a:solidFill>
          <a:ln w="12700" cap="flat" cmpd="sng" algn="ctr">
            <a:noFill/>
            <a:prstDash val="solid"/>
          </a:ln>
          <a:effectLst/>
        </p:spPr>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黑体" panose="02010609060101010101" charset="-122"/>
              <a:cs typeface="+mn-cs"/>
            </a:endParaRPr>
          </a:p>
        </p:txBody>
      </p:sp>
      <p:sp>
        <p:nvSpPr>
          <p:cNvPr id="30" name="矩形 29"/>
          <p:cNvSpPr/>
          <p:nvPr/>
        </p:nvSpPr>
        <p:spPr>
          <a:xfrm>
            <a:off x="4386263" y="2465388"/>
            <a:ext cx="6442075" cy="523875"/>
          </a:xfrm>
          <a:prstGeom prst="rect">
            <a:avLst/>
          </a:prstGeom>
          <a:solidFill>
            <a:schemeClr val="accent2">
              <a:lumMod val="20000"/>
              <a:lumOff val="80000"/>
            </a:schemeClr>
          </a:solidFill>
          <a:ln w="12700" cap="flat" cmpd="sng" algn="ctr">
            <a:noFill/>
            <a:prstDash val="solid"/>
          </a:ln>
          <a:effectLst/>
        </p:spPr>
        <p:txBody>
          <a:bodyPr lIns="180000" tIns="0" rIns="90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生命的存在时间有限</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黑体" panose="02010609060101010101" charset="-122"/>
              <a:cs typeface="+mn-cs"/>
            </a:endParaRPr>
          </a:p>
        </p:txBody>
      </p:sp>
      <p:sp>
        <p:nvSpPr>
          <p:cNvPr id="31" name="矩形 30"/>
          <p:cNvSpPr/>
          <p:nvPr/>
        </p:nvSpPr>
        <p:spPr>
          <a:xfrm>
            <a:off x="1603375" y="4078288"/>
            <a:ext cx="3271838" cy="514350"/>
          </a:xfrm>
          <a:prstGeom prst="rect">
            <a:avLst/>
          </a:prstGeom>
          <a:solidFill>
            <a:srgbClr val="E61E19"/>
          </a:solidFill>
          <a:ln w="12700" cap="flat" cmpd="sng" algn="ctr">
            <a:noFill/>
            <a:prstDash val="solid"/>
          </a:ln>
          <a:effectLst/>
        </p:spPr>
        <p:txBody>
          <a:bodyPr tIns="0" bIns="0" anchor="ctr"/>
          <a:lstStyle/>
          <a:p>
            <a:pPr marL="0" marR="0" lvl="0" indent="26670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mj-ea"/>
                <a:ea typeface="+mj-ea"/>
                <a:cs typeface="+mn-cs"/>
              </a:rPr>
              <a:t>生命是无常的</a:t>
            </a:r>
            <a:endParaRPr kumimoji="0" lang="zh-CN" altLang="en-US" sz="2400" b="0" i="0" u="none" strike="noStrike" kern="0" cap="none" spc="0" normalizeH="0" baseline="0" noProof="0" dirty="0">
              <a:ln>
                <a:noFill/>
              </a:ln>
              <a:solidFill>
                <a:prstClr val="white"/>
              </a:solidFill>
              <a:effectLst/>
              <a:uLnTx/>
              <a:uFillTx/>
              <a:latin typeface="+mj-ea"/>
              <a:ea typeface="+mj-ea"/>
              <a:cs typeface="+mn-cs"/>
            </a:endParaRPr>
          </a:p>
        </p:txBody>
      </p:sp>
      <p:sp>
        <p:nvSpPr>
          <p:cNvPr id="32" name="任意多边形 19"/>
          <p:cNvSpPr/>
          <p:nvPr/>
        </p:nvSpPr>
        <p:spPr>
          <a:xfrm>
            <a:off x="4384675" y="4127500"/>
            <a:ext cx="487363" cy="322263"/>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1" fmla="*/ 0 w 487203"/>
              <a:gd name="connsiteY0-2" fmla="*/ 62739 h 297180"/>
              <a:gd name="connsiteX1-3" fmla="*/ 487203 w 487203"/>
              <a:gd name="connsiteY1-4" fmla="*/ 0 h 297180"/>
              <a:gd name="connsiteX2-5" fmla="*/ 487203 w 487203"/>
              <a:gd name="connsiteY2-6" fmla="*/ 297180 h 297180"/>
              <a:gd name="connsiteX3-7" fmla="*/ 0 w 487203"/>
              <a:gd name="connsiteY3-8" fmla="*/ 62739 h 297180"/>
              <a:gd name="connsiteX0-9" fmla="*/ 0 w 487203"/>
              <a:gd name="connsiteY0-10" fmla="*/ 66676 h 297180"/>
              <a:gd name="connsiteX1-11" fmla="*/ 487203 w 487203"/>
              <a:gd name="connsiteY1-12" fmla="*/ 0 h 297180"/>
              <a:gd name="connsiteX2-13" fmla="*/ 487203 w 487203"/>
              <a:gd name="connsiteY2-14" fmla="*/ 297180 h 297180"/>
              <a:gd name="connsiteX3-15" fmla="*/ 0 w 487203"/>
              <a:gd name="connsiteY3-16" fmla="*/ 66676 h 297180"/>
            </a:gdLst>
            <a:ahLst/>
            <a:cxnLst>
              <a:cxn ang="0">
                <a:pos x="connsiteX0-1" y="connsiteY0-2"/>
              </a:cxn>
              <a:cxn ang="0">
                <a:pos x="connsiteX1-3" y="connsiteY1-4"/>
              </a:cxn>
              <a:cxn ang="0">
                <a:pos x="connsiteX2-5" y="connsiteY2-6"/>
              </a:cxn>
              <a:cxn ang="0">
                <a:pos x="connsiteX3-7" y="connsiteY3-8"/>
              </a:cxn>
            </a:cxnLst>
            <a:rect l="l" t="t" r="r" b="b"/>
            <a:pathLst>
              <a:path w="487203" h="297180">
                <a:moveTo>
                  <a:pt x="0" y="66676"/>
                </a:moveTo>
                <a:lnTo>
                  <a:pt x="487203" y="0"/>
                </a:lnTo>
                <a:lnTo>
                  <a:pt x="487203" y="297180"/>
                </a:lnTo>
                <a:lnTo>
                  <a:pt x="0" y="66676"/>
                </a:lnTo>
                <a:close/>
              </a:path>
            </a:pathLst>
          </a:custGeom>
          <a:solidFill>
            <a:srgbClr val="C00000"/>
          </a:solidFill>
          <a:ln w="12700" cap="flat" cmpd="sng" algn="ctr">
            <a:noFill/>
            <a:prstDash val="solid"/>
          </a:ln>
          <a:effectLst/>
        </p:spPr>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黑体" panose="02010609060101010101" charset="-122"/>
              <a:cs typeface="+mn-cs"/>
            </a:endParaRPr>
          </a:p>
        </p:txBody>
      </p:sp>
      <p:sp>
        <p:nvSpPr>
          <p:cNvPr id="33" name="矩形 32"/>
          <p:cNvSpPr/>
          <p:nvPr/>
        </p:nvSpPr>
        <p:spPr>
          <a:xfrm>
            <a:off x="4386263" y="3663950"/>
            <a:ext cx="6442075" cy="527050"/>
          </a:xfrm>
          <a:prstGeom prst="rect">
            <a:avLst/>
          </a:prstGeom>
          <a:solidFill>
            <a:schemeClr val="accent2">
              <a:lumMod val="20000"/>
              <a:lumOff val="80000"/>
            </a:schemeClr>
          </a:solidFill>
          <a:ln w="12700" cap="flat" cmpd="sng" algn="ctr">
            <a:noFill/>
            <a:prstDash val="solid"/>
          </a:ln>
          <a:effectLst/>
        </p:spPr>
        <p:txBody>
          <a:bodyPr lIns="180000" tIns="0" rIns="90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生老病死、旦夕祸福等不可预测性</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黑体" panose="02010609060101010101" charset="-122"/>
              <a:cs typeface="+mn-cs"/>
            </a:endParaRPr>
          </a:p>
        </p:txBody>
      </p:sp>
      <p:sp>
        <p:nvSpPr>
          <p:cNvPr id="34" name="矩形 33"/>
          <p:cNvSpPr/>
          <p:nvPr/>
        </p:nvSpPr>
        <p:spPr>
          <a:xfrm>
            <a:off x="1603375" y="5287963"/>
            <a:ext cx="3271838" cy="514350"/>
          </a:xfrm>
          <a:prstGeom prst="rect">
            <a:avLst/>
          </a:prstGeom>
          <a:solidFill>
            <a:srgbClr val="E61E19"/>
          </a:solidFill>
          <a:ln w="12700" cap="flat" cmpd="sng" algn="ctr">
            <a:noFill/>
            <a:prstDash val="solid"/>
          </a:ln>
          <a:effectLst/>
        </p:spPr>
        <p:txBody>
          <a:bodyPr tIns="0" bIns="0" anchor="ctr"/>
          <a:lstStyle/>
          <a:p>
            <a:pPr marL="0" marR="0" lvl="0" indent="26670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mj-ea"/>
                <a:ea typeface="+mj-ea"/>
                <a:cs typeface="+mn-cs"/>
              </a:rPr>
              <a:t>个体生命的有限性</a:t>
            </a:r>
            <a:endParaRPr kumimoji="0" lang="zh-CN" altLang="en-US" sz="2400" b="0" i="0" u="none" strike="noStrike" kern="0" cap="none" spc="0" normalizeH="0" baseline="0" noProof="0" dirty="0">
              <a:ln>
                <a:noFill/>
              </a:ln>
              <a:solidFill>
                <a:prstClr val="white"/>
              </a:solidFill>
              <a:effectLst/>
              <a:uLnTx/>
              <a:uFillTx/>
              <a:latin typeface="+mj-ea"/>
              <a:ea typeface="+mj-ea"/>
              <a:cs typeface="+mn-cs"/>
            </a:endParaRPr>
          </a:p>
        </p:txBody>
      </p:sp>
      <p:sp>
        <p:nvSpPr>
          <p:cNvPr id="35" name="任意多边形 23"/>
          <p:cNvSpPr/>
          <p:nvPr/>
        </p:nvSpPr>
        <p:spPr>
          <a:xfrm>
            <a:off x="4384675" y="5338763"/>
            <a:ext cx="487363" cy="322263"/>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1" fmla="*/ 0 w 487203"/>
              <a:gd name="connsiteY0-2" fmla="*/ 62739 h 297180"/>
              <a:gd name="connsiteX1-3" fmla="*/ 487203 w 487203"/>
              <a:gd name="connsiteY1-4" fmla="*/ 0 h 297180"/>
              <a:gd name="connsiteX2-5" fmla="*/ 487203 w 487203"/>
              <a:gd name="connsiteY2-6" fmla="*/ 297180 h 297180"/>
              <a:gd name="connsiteX3-7" fmla="*/ 0 w 487203"/>
              <a:gd name="connsiteY3-8" fmla="*/ 62739 h 297180"/>
              <a:gd name="connsiteX0-9" fmla="*/ 0 w 487203"/>
              <a:gd name="connsiteY0-10" fmla="*/ 66676 h 297180"/>
              <a:gd name="connsiteX1-11" fmla="*/ 487203 w 487203"/>
              <a:gd name="connsiteY1-12" fmla="*/ 0 h 297180"/>
              <a:gd name="connsiteX2-13" fmla="*/ 487203 w 487203"/>
              <a:gd name="connsiteY2-14" fmla="*/ 297180 h 297180"/>
              <a:gd name="connsiteX3-15" fmla="*/ 0 w 487203"/>
              <a:gd name="connsiteY3-16" fmla="*/ 66676 h 297180"/>
            </a:gdLst>
            <a:ahLst/>
            <a:cxnLst>
              <a:cxn ang="0">
                <a:pos x="connsiteX0-1" y="connsiteY0-2"/>
              </a:cxn>
              <a:cxn ang="0">
                <a:pos x="connsiteX1-3" y="connsiteY1-4"/>
              </a:cxn>
              <a:cxn ang="0">
                <a:pos x="connsiteX2-5" y="connsiteY2-6"/>
              </a:cxn>
              <a:cxn ang="0">
                <a:pos x="connsiteX3-7" y="connsiteY3-8"/>
              </a:cxn>
            </a:cxnLst>
            <a:rect l="l" t="t" r="r" b="b"/>
            <a:pathLst>
              <a:path w="487203" h="297180">
                <a:moveTo>
                  <a:pt x="0" y="66676"/>
                </a:moveTo>
                <a:lnTo>
                  <a:pt x="487203" y="0"/>
                </a:lnTo>
                <a:lnTo>
                  <a:pt x="487203" y="297180"/>
                </a:lnTo>
                <a:lnTo>
                  <a:pt x="0" y="66676"/>
                </a:lnTo>
                <a:close/>
              </a:path>
            </a:pathLst>
          </a:custGeom>
          <a:solidFill>
            <a:srgbClr val="C00000"/>
          </a:solidFill>
          <a:ln w="12700" cap="flat" cmpd="sng" algn="ctr">
            <a:noFill/>
            <a:prstDash val="solid"/>
          </a:ln>
          <a:effectLst/>
        </p:spPr>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黑体" panose="02010609060101010101" charset="-122"/>
              <a:cs typeface="+mn-cs"/>
            </a:endParaRPr>
          </a:p>
        </p:txBody>
      </p:sp>
      <p:sp>
        <p:nvSpPr>
          <p:cNvPr id="36" name="矩形 35"/>
          <p:cNvSpPr/>
          <p:nvPr/>
        </p:nvSpPr>
        <p:spPr>
          <a:xfrm>
            <a:off x="4386263" y="4876800"/>
            <a:ext cx="6442075" cy="523875"/>
          </a:xfrm>
          <a:prstGeom prst="rect">
            <a:avLst/>
          </a:prstGeom>
          <a:solidFill>
            <a:schemeClr val="accent2">
              <a:lumMod val="20000"/>
              <a:lumOff val="80000"/>
            </a:schemeClr>
          </a:solidFill>
          <a:ln w="12700" cap="flat" cmpd="sng" algn="ctr">
            <a:noFill/>
            <a:prstDash val="solid"/>
          </a:ln>
          <a:effectLst/>
        </p:spPr>
        <p:txBody>
          <a:bodyPr lIns="180000" tIns="0" rIns="90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个体只有生活在社会群体中才能实现价值</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黑体" panose="02010609060101010101" charset="-122"/>
              <a:cs typeface="+mn-cs"/>
            </a:endParaRPr>
          </a:p>
        </p:txBody>
      </p:sp>
      <p:cxnSp>
        <p:nvCxnSpPr>
          <p:cNvPr id="9" name="直接连接符 8"/>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21508" name="组合 1"/>
          <p:cNvGrpSpPr/>
          <p:nvPr/>
        </p:nvGrpSpPr>
        <p:grpSpPr>
          <a:xfrm>
            <a:off x="4386263" y="1055688"/>
            <a:ext cx="3419475" cy="738187"/>
            <a:chOff x="4224338" y="1228725"/>
            <a:chExt cx="3705225" cy="738188"/>
          </a:xfrm>
        </p:grpSpPr>
        <p:sp>
          <p:nvSpPr>
            <p:cNvPr id="15"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生命的特征</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Oval 65"/>
          <p:cNvSpPr>
            <a:spLocks noChangeArrowheads="1"/>
          </p:cNvSpPr>
          <p:nvPr/>
        </p:nvSpPr>
        <p:spPr bwMode="auto">
          <a:xfrm rot="10403702" flipV="1">
            <a:off x="836613" y="5811838"/>
            <a:ext cx="1808163" cy="246063"/>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0" name="Oval 65"/>
          <p:cNvSpPr>
            <a:spLocks noChangeArrowheads="1"/>
          </p:cNvSpPr>
          <p:nvPr/>
        </p:nvSpPr>
        <p:spPr bwMode="auto">
          <a:xfrm rot="10403702" flipV="1">
            <a:off x="1889125" y="4479925"/>
            <a:ext cx="1808163" cy="246063"/>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1" name="Oval 65"/>
          <p:cNvSpPr>
            <a:spLocks noChangeArrowheads="1"/>
          </p:cNvSpPr>
          <p:nvPr/>
        </p:nvSpPr>
        <p:spPr bwMode="auto">
          <a:xfrm rot="10403702" flipV="1">
            <a:off x="835025" y="3097213"/>
            <a:ext cx="1808163" cy="24765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3" name="任意多边形 6"/>
          <p:cNvSpPr/>
          <p:nvPr/>
        </p:nvSpPr>
        <p:spPr>
          <a:xfrm flipH="1">
            <a:off x="1119188" y="2413000"/>
            <a:ext cx="284163" cy="688975"/>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任意多边形 5"/>
          <p:cNvSpPr/>
          <p:nvPr/>
        </p:nvSpPr>
        <p:spPr>
          <a:xfrm flipH="1">
            <a:off x="1255713" y="2413000"/>
            <a:ext cx="965200" cy="844550"/>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1" fmla="*/ 187008 w 965200"/>
              <a:gd name="connsiteY0-2" fmla="*/ 6032 h 843280"/>
              <a:gd name="connsiteX1-3" fmla="*/ 822960 w 965200"/>
              <a:gd name="connsiteY1-4" fmla="*/ 0 h 843280"/>
              <a:gd name="connsiteX2-5" fmla="*/ 965200 w 965200"/>
              <a:gd name="connsiteY2-6" fmla="*/ 843280 h 843280"/>
              <a:gd name="connsiteX3-7" fmla="*/ 0 w 965200"/>
              <a:gd name="connsiteY3-8" fmla="*/ 731520 h 843280"/>
              <a:gd name="connsiteX4-9" fmla="*/ 187008 w 965200"/>
              <a:gd name="connsiteY4-10" fmla="*/ 6032 h 843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200" h="843280">
                <a:moveTo>
                  <a:pt x="187008" y="6032"/>
                </a:moveTo>
                <a:lnTo>
                  <a:pt x="822960" y="0"/>
                </a:lnTo>
                <a:lnTo>
                  <a:pt x="965200" y="843280"/>
                </a:lnTo>
                <a:lnTo>
                  <a:pt x="0" y="731520"/>
                </a:lnTo>
                <a:lnTo>
                  <a:pt x="187008" y="6032"/>
                </a:lnTo>
                <a:close/>
              </a:path>
            </a:pathLst>
          </a:custGeom>
          <a:solidFill>
            <a:srgbClr val="E61E1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chemeClr val="bg1"/>
                </a:solidFill>
                <a:effectLst/>
                <a:uLnTx/>
                <a:uFillTx/>
                <a:latin typeface="+mn-lt"/>
                <a:ea typeface="+mn-ea"/>
                <a:cs typeface="+mn-cs"/>
              </a:rPr>
              <a:t>1</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任意多边形 9"/>
          <p:cNvSpPr/>
          <p:nvPr/>
        </p:nvSpPr>
        <p:spPr>
          <a:xfrm flipH="1">
            <a:off x="2173288" y="3797300"/>
            <a:ext cx="284163" cy="687388"/>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0"/>
          <p:cNvSpPr/>
          <p:nvPr/>
        </p:nvSpPr>
        <p:spPr>
          <a:xfrm flipH="1">
            <a:off x="2309813" y="3797300"/>
            <a:ext cx="965200" cy="842963"/>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1" fmla="*/ 187008 w 965200"/>
              <a:gd name="connsiteY0-2" fmla="*/ 6032 h 843280"/>
              <a:gd name="connsiteX1-3" fmla="*/ 822960 w 965200"/>
              <a:gd name="connsiteY1-4" fmla="*/ 0 h 843280"/>
              <a:gd name="connsiteX2-5" fmla="*/ 965200 w 965200"/>
              <a:gd name="connsiteY2-6" fmla="*/ 843280 h 843280"/>
              <a:gd name="connsiteX3-7" fmla="*/ 0 w 965200"/>
              <a:gd name="connsiteY3-8" fmla="*/ 731520 h 843280"/>
              <a:gd name="connsiteX4-9" fmla="*/ 187008 w 965200"/>
              <a:gd name="connsiteY4-10" fmla="*/ 6032 h 843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200" h="843280">
                <a:moveTo>
                  <a:pt x="187008" y="6032"/>
                </a:moveTo>
                <a:lnTo>
                  <a:pt x="822960" y="0"/>
                </a:lnTo>
                <a:lnTo>
                  <a:pt x="965200" y="843280"/>
                </a:lnTo>
                <a:lnTo>
                  <a:pt x="0" y="731520"/>
                </a:lnTo>
                <a:lnTo>
                  <a:pt x="187008" y="6032"/>
                </a:lnTo>
                <a:close/>
              </a:path>
            </a:pathLst>
          </a:custGeom>
          <a:solidFill>
            <a:srgbClr val="E61E1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mn-lt"/>
                <a:ea typeface="+mn-ea"/>
                <a:cs typeface="+mn-cs"/>
              </a:rPr>
              <a:t>2</a:t>
            </a:r>
            <a:endParaRPr kumimoji="0" lang="zh-CN" alt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任意多边形 13"/>
          <p:cNvSpPr/>
          <p:nvPr/>
        </p:nvSpPr>
        <p:spPr>
          <a:xfrm flipH="1">
            <a:off x="1119188" y="5121275"/>
            <a:ext cx="284163" cy="687388"/>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4"/>
          <p:cNvSpPr/>
          <p:nvPr/>
        </p:nvSpPr>
        <p:spPr>
          <a:xfrm flipH="1">
            <a:off x="1255713" y="5121275"/>
            <a:ext cx="965200" cy="842963"/>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1" fmla="*/ 187008 w 965200"/>
              <a:gd name="connsiteY0-2" fmla="*/ 6032 h 843280"/>
              <a:gd name="connsiteX1-3" fmla="*/ 822960 w 965200"/>
              <a:gd name="connsiteY1-4" fmla="*/ 0 h 843280"/>
              <a:gd name="connsiteX2-5" fmla="*/ 965200 w 965200"/>
              <a:gd name="connsiteY2-6" fmla="*/ 843280 h 843280"/>
              <a:gd name="connsiteX3-7" fmla="*/ 0 w 965200"/>
              <a:gd name="connsiteY3-8" fmla="*/ 731520 h 843280"/>
              <a:gd name="connsiteX4-9" fmla="*/ 187008 w 965200"/>
              <a:gd name="connsiteY4-10" fmla="*/ 6032 h 843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200" h="843280">
                <a:moveTo>
                  <a:pt x="187008" y="6032"/>
                </a:moveTo>
                <a:lnTo>
                  <a:pt x="822960" y="0"/>
                </a:lnTo>
                <a:lnTo>
                  <a:pt x="965200" y="843280"/>
                </a:lnTo>
                <a:lnTo>
                  <a:pt x="0" y="731520"/>
                </a:lnTo>
                <a:lnTo>
                  <a:pt x="187008" y="6032"/>
                </a:lnTo>
                <a:close/>
              </a:path>
            </a:pathLst>
          </a:custGeom>
          <a:solidFill>
            <a:srgbClr val="E61E1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mn-lt"/>
                <a:ea typeface="+mn-ea"/>
                <a:cs typeface="+mn-cs"/>
              </a:rPr>
              <a:t>3</a:t>
            </a:r>
            <a:endParaRPr kumimoji="0" lang="zh-CN" alt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3566" name="矩形 16"/>
          <p:cNvSpPr/>
          <p:nvPr/>
        </p:nvSpPr>
        <p:spPr>
          <a:xfrm>
            <a:off x="2457450" y="2190750"/>
            <a:ext cx="7127875" cy="1135063"/>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生命体的各种化学成分在体内不是随机堆砌在一起的，而是严整有序的</a:t>
            </a:r>
            <a:endParaRPr lang="zh-CN" altLang="en-US" sz="2400" dirty="0">
              <a:solidFill>
                <a:srgbClr val="000000"/>
              </a:solidFill>
              <a:latin typeface="微软雅黑" panose="020B0503020204020204" pitchFamily="34" charset="-122"/>
            </a:endParaRPr>
          </a:p>
        </p:txBody>
      </p:sp>
      <p:sp>
        <p:nvSpPr>
          <p:cNvPr id="23567" name="矩形 16"/>
          <p:cNvSpPr/>
          <p:nvPr/>
        </p:nvSpPr>
        <p:spPr>
          <a:xfrm>
            <a:off x="3703638" y="3498850"/>
            <a:ext cx="7127875" cy="1135063"/>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人的生命是由生理、心理、社会三方面构成的复杂的有机整体</a:t>
            </a:r>
            <a:endParaRPr lang="zh-CN" altLang="en-US" sz="2400" dirty="0">
              <a:solidFill>
                <a:srgbClr val="000000"/>
              </a:solidFill>
              <a:latin typeface="微软雅黑" panose="020B0503020204020204" pitchFamily="34" charset="-122"/>
            </a:endParaRPr>
          </a:p>
        </p:txBody>
      </p:sp>
      <p:sp>
        <p:nvSpPr>
          <p:cNvPr id="23568" name="矩形 16"/>
          <p:cNvSpPr/>
          <p:nvPr/>
        </p:nvSpPr>
        <p:spPr>
          <a:xfrm>
            <a:off x="2647950" y="4897438"/>
            <a:ext cx="7127875" cy="1135062"/>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人的生命是一种“绵延”的整体过程，生命是一种融合前进和发展的过程</a:t>
            </a:r>
            <a:endParaRPr lang="zh-CN" altLang="en-US" sz="2400" dirty="0">
              <a:solidFill>
                <a:srgbClr val="000000"/>
              </a:solidFill>
              <a:latin typeface="微软雅黑" panose="020B0503020204020204" pitchFamily="34" charset="-122"/>
            </a:endParaRPr>
          </a:p>
        </p:txBody>
      </p:sp>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21508" name="组合 1"/>
          <p:cNvGrpSpPr/>
          <p:nvPr/>
        </p:nvGrpSpPr>
        <p:grpSpPr>
          <a:xfrm>
            <a:off x="4386263" y="1055688"/>
            <a:ext cx="3419475" cy="738187"/>
            <a:chOff x="4224338" y="1228725"/>
            <a:chExt cx="3705225" cy="738188"/>
          </a:xfrm>
        </p:grpSpPr>
        <p:sp>
          <p:nvSpPr>
            <p:cNvPr id="3"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生命的特征</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矩形 16"/>
          <p:cNvSpPr/>
          <p:nvPr/>
        </p:nvSpPr>
        <p:spPr>
          <a:xfrm>
            <a:off x="2354263" y="2774950"/>
            <a:ext cx="7427912" cy="1135063"/>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热爱生活才能享受其中的乐趣，我们拥有的是过程的精彩而不是结果的短暂。</a:t>
            </a:r>
            <a:endParaRPr lang="zh-CN" altLang="en-US" sz="2400" dirty="0">
              <a:solidFill>
                <a:srgbClr val="000000"/>
              </a:solidFill>
              <a:latin typeface="微软雅黑" panose="020B0503020204020204" pitchFamily="34" charset="-122"/>
            </a:endParaRPr>
          </a:p>
        </p:txBody>
      </p:sp>
      <p:grpSp>
        <p:nvGrpSpPr>
          <p:cNvPr id="24581" name="组合 1"/>
          <p:cNvGrpSpPr/>
          <p:nvPr/>
        </p:nvGrpSpPr>
        <p:grpSpPr>
          <a:xfrm>
            <a:off x="3200400" y="1055688"/>
            <a:ext cx="5791200"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生命就是在平凡中寻找自我</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24582" name="矩形 16"/>
          <p:cNvSpPr/>
          <p:nvPr/>
        </p:nvSpPr>
        <p:spPr>
          <a:xfrm>
            <a:off x="2354263" y="4402138"/>
            <a:ext cx="7427912" cy="1135062"/>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我们向往明天的美好，热爱生活中的点点滴滴，珍惜今天所拥有的一切，就会感受到平凡的幸福。</a:t>
            </a:r>
            <a:endParaRPr lang="zh-CN" altLang="en-US" sz="2400" dirty="0">
              <a:solidFill>
                <a:srgbClr val="000000"/>
              </a:solidFill>
              <a:latin typeface="微软雅黑" panose="020B0503020204020204" pitchFamily="34" charset="-122"/>
            </a:endParaRPr>
          </a:p>
        </p:txBody>
      </p:sp>
      <p:sp>
        <p:nvSpPr>
          <p:cNvPr id="11" name="Скругленный прямоугольник 31"/>
          <p:cNvSpPr/>
          <p:nvPr/>
        </p:nvSpPr>
        <p:spPr>
          <a:xfrm>
            <a:off x="814388" y="2724150"/>
            <a:ext cx="1152525" cy="1236663"/>
          </a:xfrm>
          <a:prstGeom prst="roundRect">
            <a:avLst>
              <a:gd name="adj" fmla="val 11480"/>
            </a:avLst>
          </a:prstGeom>
          <a:solidFill>
            <a:srgbClr val="DA2128"/>
          </a:solidFill>
          <a:ln w="25400" cap="flat" cmpd="sng" algn="ctr">
            <a:noFill/>
            <a:prstDash val="solid"/>
          </a:ln>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只有</a:t>
            </a:r>
            <a:endParaRPr kumimoji="0" lang="ru-RU" altLang="zh-CN" sz="1600" b="1" i="0" u="none" strike="noStrike" kern="1200" cap="none" spc="0" normalizeH="0" baseline="0" noProof="0">
              <a:ln>
                <a:noFill/>
              </a:ln>
              <a:solidFill>
                <a:schemeClr val="bg1"/>
              </a:solidFill>
              <a:effectLst>
                <a:outerShdw blurRad="38100" dist="38100" dir="2700000" algn="tl">
                  <a:srgbClr val="000000"/>
                </a:outerShdw>
              </a:effectLst>
              <a:uLnTx/>
              <a:uFillTx/>
              <a:latin typeface="Tahoma" panose="020B0604030504040204" pitchFamily="34" charset="0"/>
              <a:ea typeface="微软雅黑" panose="020B0503020204020204" pitchFamily="34" charset="-122"/>
              <a:cs typeface="Tahoma" panose="020B0604030504040204" pitchFamily="34" charset="0"/>
            </a:endParaRPr>
          </a:p>
        </p:txBody>
      </p:sp>
      <p:sp>
        <p:nvSpPr>
          <p:cNvPr id="12" name="Скругленный прямоугольник 31"/>
          <p:cNvSpPr/>
          <p:nvPr/>
        </p:nvSpPr>
        <p:spPr>
          <a:xfrm>
            <a:off x="814388" y="4351338"/>
            <a:ext cx="1152525" cy="1235075"/>
          </a:xfrm>
          <a:prstGeom prst="roundRect">
            <a:avLst>
              <a:gd name="adj" fmla="val 11480"/>
            </a:avLst>
          </a:prstGeom>
          <a:solidFill>
            <a:srgbClr val="DA2128"/>
          </a:solidFill>
          <a:ln w="25400" cap="flat" cmpd="sng" algn="ctr">
            <a:noFill/>
            <a:prstDash val="solid"/>
          </a:ln>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只要</a:t>
            </a:r>
            <a:endParaRPr kumimoji="0" lang="ru-RU" altLang="zh-CN" sz="1600" b="1" i="0" u="none" strike="noStrike" kern="1200" cap="none" spc="0" normalizeH="0" baseline="0" noProof="0">
              <a:ln>
                <a:noFill/>
              </a:ln>
              <a:solidFill>
                <a:schemeClr val="bg1"/>
              </a:solidFill>
              <a:effectLst>
                <a:outerShdw blurRad="38100" dist="38100" dir="2700000" algn="tl">
                  <a:srgbClr val="000000"/>
                </a:outerShdw>
              </a:effectLst>
              <a:uLnTx/>
              <a:uFillTx/>
              <a:latin typeface="Tahoma" panose="020B0604030504040204" pitchFamily="34" charset="0"/>
              <a:ea typeface="微软雅黑" panose="020B0503020204020204" pitchFamily="34" charset="-122"/>
              <a:cs typeface="Tahoma" panose="020B0604030504040204" pitchFamily="34" charset="0"/>
            </a:endParaRPr>
          </a:p>
        </p:txBody>
      </p:sp>
      <p:cxnSp>
        <p:nvCxnSpPr>
          <p:cNvPr id="13" name="直接连接符 12"/>
          <p:cNvCxnSpPr/>
          <p:nvPr/>
        </p:nvCxnSpPr>
        <p:spPr>
          <a:xfrm>
            <a:off x="2468563" y="4211638"/>
            <a:ext cx="731361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6"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4" name="矩形 16"/>
          <p:cNvSpPr/>
          <p:nvPr/>
        </p:nvSpPr>
        <p:spPr>
          <a:xfrm>
            <a:off x="1462088" y="5511800"/>
            <a:ext cx="9269412" cy="581025"/>
          </a:xfrm>
          <a:prstGeom prst="rect">
            <a:avLst/>
          </a:prstGeom>
          <a:noFill/>
          <a:ln w="9525">
            <a:noFill/>
          </a:ln>
        </p:spPr>
        <p:txBody>
          <a:bodyPr>
            <a:spAutoFit/>
          </a:bodyPr>
          <a:p>
            <a:pPr algn="ctr" eaLnBrk="1" hangingPunct="1">
              <a:lnSpc>
                <a:spcPct val="150000"/>
              </a:lnSpc>
              <a:spcAft>
                <a:spcPts val="1200"/>
              </a:spcAft>
            </a:pPr>
            <a:r>
              <a:rPr lang="zh-CN" altLang="en-US" sz="2400" b="1" dirty="0">
                <a:solidFill>
                  <a:srgbClr val="C00000"/>
                </a:solidFill>
                <a:latin typeface="微软雅黑" panose="020B0503020204020204" pitchFamily="34" charset="-122"/>
              </a:rPr>
              <a:t>人的最终目的</a:t>
            </a:r>
            <a:r>
              <a:rPr lang="zh-CN" altLang="en-US" sz="2400" dirty="0">
                <a:solidFill>
                  <a:srgbClr val="000000"/>
                </a:solidFill>
                <a:latin typeface="微软雅黑" panose="020B0503020204020204" pitchFamily="34" charset="-122"/>
              </a:rPr>
              <a:t>是为了完成自己的理想，实现一种人生价值追求。</a:t>
            </a:r>
            <a:endParaRPr lang="zh-CN" altLang="en-US" sz="2400" dirty="0">
              <a:solidFill>
                <a:srgbClr val="000000"/>
              </a:solidFill>
              <a:latin typeface="微软雅黑" panose="020B0503020204020204" pitchFamily="34" charset="-122"/>
            </a:endParaRPr>
          </a:p>
        </p:txBody>
      </p:sp>
      <p:grpSp>
        <p:nvGrpSpPr>
          <p:cNvPr id="25605" name="组合 1"/>
          <p:cNvGrpSpPr/>
          <p:nvPr/>
        </p:nvGrpSpPr>
        <p:grpSpPr>
          <a:xfrm>
            <a:off x="3200400" y="1055688"/>
            <a:ext cx="5791200"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生命就是在拼搏中实现自我</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pic>
        <p:nvPicPr>
          <p:cNvPr id="9" name="Picture 4" descr="http://s10.sinaimg.cn/mw690/0028e8HJzy6SkT9THvj39&amp;690"/>
          <p:cNvPicPr>
            <a:picLocks noChangeAspect="1" noChangeArrowheads="1"/>
          </p:cNvPicPr>
          <p:nvPr/>
        </p:nvPicPr>
        <p:blipFill>
          <a:blip r:embed="rId1"/>
          <a:srcRect/>
          <a:stretch>
            <a:fillRect/>
          </a:stretch>
        </p:blipFill>
        <p:spPr bwMode="auto">
          <a:xfrm>
            <a:off x="3362979" y="2280001"/>
            <a:ext cx="4763369" cy="3154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8" name="组合 1"/>
          <p:cNvGrpSpPr/>
          <p:nvPr/>
        </p:nvGrpSpPr>
        <p:grpSpPr>
          <a:xfrm>
            <a:off x="3200400" y="1055688"/>
            <a:ext cx="5791200"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生命就是在追求中超越自我</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26629" name="Freeform 141"/>
          <p:cNvSpPr/>
          <p:nvPr>
            <p:custDataLst>
              <p:tags r:id="rId1"/>
            </p:custDataLst>
          </p:nvPr>
        </p:nvSpPr>
        <p:spPr>
          <a:xfrm>
            <a:off x="5857875" y="3051175"/>
            <a:ext cx="1035050" cy="1236663"/>
          </a:xfrm>
          <a:custGeom>
            <a:avLst/>
            <a:gdLst/>
            <a:ahLst/>
            <a:cxnLst>
              <a:cxn ang="0">
                <a:pos x="2147483646" y="0"/>
              </a:cxn>
              <a:cxn ang="0">
                <a:pos x="2147483646" y="0"/>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2" h="308">
                <a:moveTo>
                  <a:pt x="355" y="0"/>
                </a:moveTo>
                <a:cubicBezTo>
                  <a:pt x="353" y="0"/>
                  <a:pt x="128" y="2"/>
                  <a:pt x="77" y="0"/>
                </a:cubicBezTo>
                <a:cubicBezTo>
                  <a:pt x="69" y="0"/>
                  <a:pt x="63" y="1"/>
                  <a:pt x="57" y="2"/>
                </a:cubicBezTo>
                <a:cubicBezTo>
                  <a:pt x="19" y="10"/>
                  <a:pt x="3" y="45"/>
                  <a:pt x="0" y="66"/>
                </a:cubicBezTo>
                <a:cubicBezTo>
                  <a:pt x="0" y="71"/>
                  <a:pt x="0" y="71"/>
                  <a:pt x="0" y="71"/>
                </a:cubicBezTo>
                <a:cubicBezTo>
                  <a:pt x="0" y="290"/>
                  <a:pt x="0" y="290"/>
                  <a:pt x="0" y="290"/>
                </a:cubicBezTo>
                <a:cubicBezTo>
                  <a:pt x="0" y="300"/>
                  <a:pt x="8" y="308"/>
                  <a:pt x="18" y="308"/>
                </a:cubicBezTo>
                <a:cubicBezTo>
                  <a:pt x="39" y="308"/>
                  <a:pt x="39" y="308"/>
                  <a:pt x="39" y="308"/>
                </a:cubicBezTo>
                <a:cubicBezTo>
                  <a:pt x="49" y="308"/>
                  <a:pt x="57" y="300"/>
                  <a:pt x="57" y="290"/>
                </a:cubicBezTo>
                <a:cubicBezTo>
                  <a:pt x="57" y="36"/>
                  <a:pt x="57" y="36"/>
                  <a:pt x="57" y="36"/>
                </a:cubicBezTo>
                <a:cubicBezTo>
                  <a:pt x="62" y="34"/>
                  <a:pt x="68" y="33"/>
                  <a:pt x="75" y="33"/>
                </a:cubicBezTo>
                <a:cubicBezTo>
                  <a:pt x="128" y="35"/>
                  <a:pt x="346" y="33"/>
                  <a:pt x="355" y="33"/>
                </a:cubicBezTo>
                <a:cubicBezTo>
                  <a:pt x="364" y="33"/>
                  <a:pt x="372" y="25"/>
                  <a:pt x="372" y="16"/>
                </a:cubicBezTo>
                <a:cubicBezTo>
                  <a:pt x="371" y="8"/>
                  <a:pt x="364" y="0"/>
                  <a:pt x="355" y="0"/>
                </a:cubicBezTo>
                <a:close/>
              </a:path>
            </a:pathLst>
          </a:custGeom>
          <a:solidFill>
            <a:srgbClr val="EAB200">
              <a:alpha val="100000"/>
            </a:srgbClr>
          </a:solidFill>
          <a:ln w="9525">
            <a:noFill/>
          </a:ln>
        </p:spPr>
        <p:txBody>
          <a:bodyPr/>
          <a:p>
            <a:endParaRPr lang="zh-CN" altLang="en-US"/>
          </a:p>
        </p:txBody>
      </p:sp>
      <p:sp>
        <p:nvSpPr>
          <p:cNvPr id="26630" name="Freeform 143"/>
          <p:cNvSpPr/>
          <p:nvPr>
            <p:custDataLst>
              <p:tags r:id="rId2"/>
            </p:custDataLst>
          </p:nvPr>
        </p:nvSpPr>
        <p:spPr>
          <a:xfrm>
            <a:off x="4981575" y="3652838"/>
            <a:ext cx="1035050" cy="1241425"/>
          </a:xfrm>
          <a:custGeom>
            <a:avLst/>
            <a:gdLst/>
            <a:ahLst/>
            <a:cxnLst>
              <a:cxn ang="0">
                <a:pos x="2147483646" y="2147483646"/>
              </a:cxn>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2" h="310">
                <a:moveTo>
                  <a:pt x="315" y="2"/>
                </a:moveTo>
                <a:cubicBezTo>
                  <a:pt x="309" y="1"/>
                  <a:pt x="302" y="0"/>
                  <a:pt x="295" y="0"/>
                </a:cubicBezTo>
                <a:cubicBezTo>
                  <a:pt x="243" y="2"/>
                  <a:pt x="19" y="0"/>
                  <a:pt x="16" y="0"/>
                </a:cubicBezTo>
                <a:cubicBezTo>
                  <a:pt x="7" y="0"/>
                  <a:pt x="0" y="8"/>
                  <a:pt x="0" y="16"/>
                </a:cubicBezTo>
                <a:cubicBezTo>
                  <a:pt x="0" y="25"/>
                  <a:pt x="7" y="33"/>
                  <a:pt x="16" y="33"/>
                </a:cubicBezTo>
                <a:cubicBezTo>
                  <a:pt x="25" y="33"/>
                  <a:pt x="243" y="35"/>
                  <a:pt x="296" y="33"/>
                </a:cubicBezTo>
                <a:cubicBezTo>
                  <a:pt x="303" y="33"/>
                  <a:pt x="310" y="34"/>
                  <a:pt x="315" y="36"/>
                </a:cubicBezTo>
                <a:cubicBezTo>
                  <a:pt x="315" y="310"/>
                  <a:pt x="315" y="310"/>
                  <a:pt x="315" y="310"/>
                </a:cubicBezTo>
                <a:cubicBezTo>
                  <a:pt x="318" y="289"/>
                  <a:pt x="334" y="254"/>
                  <a:pt x="372" y="246"/>
                </a:cubicBezTo>
                <a:cubicBezTo>
                  <a:pt x="372" y="71"/>
                  <a:pt x="372" y="71"/>
                  <a:pt x="372" y="71"/>
                </a:cubicBezTo>
                <a:cubicBezTo>
                  <a:pt x="372" y="66"/>
                  <a:pt x="372" y="66"/>
                  <a:pt x="372" y="66"/>
                </a:cubicBezTo>
                <a:cubicBezTo>
                  <a:pt x="369" y="45"/>
                  <a:pt x="353" y="10"/>
                  <a:pt x="315" y="2"/>
                </a:cubicBezTo>
                <a:close/>
              </a:path>
            </a:pathLst>
          </a:custGeom>
          <a:solidFill>
            <a:srgbClr val="E85C44">
              <a:alpha val="100000"/>
            </a:srgbClr>
          </a:solidFill>
          <a:ln w="9525">
            <a:noFill/>
          </a:ln>
        </p:spPr>
        <p:txBody>
          <a:bodyPr/>
          <a:p>
            <a:endParaRPr lang="zh-CN" altLang="en-US"/>
          </a:p>
        </p:txBody>
      </p:sp>
      <p:sp>
        <p:nvSpPr>
          <p:cNvPr id="26631" name="Freeform 141"/>
          <p:cNvSpPr/>
          <p:nvPr>
            <p:custDataLst>
              <p:tags r:id="rId3"/>
            </p:custDataLst>
          </p:nvPr>
        </p:nvSpPr>
        <p:spPr>
          <a:xfrm>
            <a:off x="5857875" y="4260850"/>
            <a:ext cx="1035050" cy="1236663"/>
          </a:xfrm>
          <a:custGeom>
            <a:avLst/>
            <a:gdLst/>
            <a:ahLst/>
            <a:cxnLst>
              <a:cxn ang="0">
                <a:pos x="2147483646" y="0"/>
              </a:cxn>
              <a:cxn ang="0">
                <a:pos x="2147483646" y="0"/>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2" h="308">
                <a:moveTo>
                  <a:pt x="355" y="0"/>
                </a:moveTo>
                <a:cubicBezTo>
                  <a:pt x="353" y="0"/>
                  <a:pt x="128" y="2"/>
                  <a:pt x="77" y="0"/>
                </a:cubicBezTo>
                <a:cubicBezTo>
                  <a:pt x="69" y="0"/>
                  <a:pt x="63" y="1"/>
                  <a:pt x="57" y="2"/>
                </a:cubicBezTo>
                <a:cubicBezTo>
                  <a:pt x="19" y="10"/>
                  <a:pt x="3" y="45"/>
                  <a:pt x="0" y="66"/>
                </a:cubicBezTo>
                <a:cubicBezTo>
                  <a:pt x="0" y="71"/>
                  <a:pt x="0" y="71"/>
                  <a:pt x="0" y="71"/>
                </a:cubicBezTo>
                <a:cubicBezTo>
                  <a:pt x="0" y="290"/>
                  <a:pt x="0" y="290"/>
                  <a:pt x="0" y="290"/>
                </a:cubicBezTo>
                <a:cubicBezTo>
                  <a:pt x="0" y="300"/>
                  <a:pt x="8" y="308"/>
                  <a:pt x="18" y="308"/>
                </a:cubicBezTo>
                <a:cubicBezTo>
                  <a:pt x="39" y="308"/>
                  <a:pt x="39" y="308"/>
                  <a:pt x="39" y="308"/>
                </a:cubicBezTo>
                <a:cubicBezTo>
                  <a:pt x="49" y="308"/>
                  <a:pt x="57" y="300"/>
                  <a:pt x="57" y="290"/>
                </a:cubicBezTo>
                <a:cubicBezTo>
                  <a:pt x="57" y="36"/>
                  <a:pt x="57" y="36"/>
                  <a:pt x="57" y="36"/>
                </a:cubicBezTo>
                <a:cubicBezTo>
                  <a:pt x="62" y="34"/>
                  <a:pt x="68" y="33"/>
                  <a:pt x="75" y="33"/>
                </a:cubicBezTo>
                <a:cubicBezTo>
                  <a:pt x="128" y="35"/>
                  <a:pt x="346" y="33"/>
                  <a:pt x="355" y="33"/>
                </a:cubicBezTo>
                <a:cubicBezTo>
                  <a:pt x="364" y="33"/>
                  <a:pt x="372" y="25"/>
                  <a:pt x="372" y="16"/>
                </a:cubicBezTo>
                <a:cubicBezTo>
                  <a:pt x="371" y="8"/>
                  <a:pt x="364" y="0"/>
                  <a:pt x="355" y="0"/>
                </a:cubicBezTo>
                <a:close/>
              </a:path>
            </a:pathLst>
          </a:custGeom>
          <a:solidFill>
            <a:srgbClr val="4472C4">
              <a:alpha val="100000"/>
            </a:srgbClr>
          </a:solidFill>
          <a:ln w="9525">
            <a:noFill/>
          </a:ln>
        </p:spPr>
        <p:txBody>
          <a:bodyPr/>
          <a:p>
            <a:endParaRPr lang="zh-CN" altLang="en-US"/>
          </a:p>
        </p:txBody>
      </p:sp>
      <p:sp>
        <p:nvSpPr>
          <p:cNvPr id="26632" name="矩形 2"/>
          <p:cNvSpPr/>
          <p:nvPr/>
        </p:nvSpPr>
        <p:spPr>
          <a:xfrm>
            <a:off x="4041775" y="5672138"/>
            <a:ext cx="4235450" cy="460375"/>
          </a:xfrm>
          <a:prstGeom prst="rect">
            <a:avLst/>
          </a:prstGeom>
          <a:noFill/>
          <a:ln w="9525">
            <a:noFill/>
          </a:ln>
        </p:spPr>
        <p:txBody>
          <a:bodyPr>
            <a:spAutoFit/>
          </a:bodyPr>
          <a:p>
            <a:r>
              <a:rPr lang="zh-CN" altLang="en-US" sz="2400" b="1" dirty="0">
                <a:solidFill>
                  <a:srgbClr val="000000"/>
                </a:solidFill>
                <a:latin typeface="微软雅黑" panose="020B0503020204020204" pitchFamily="34" charset="-122"/>
              </a:rPr>
              <a:t>真正的生命是活出一种境界</a:t>
            </a:r>
            <a:endParaRPr lang="zh-CN" altLang="en-US" b="1" dirty="0">
              <a:latin typeface="Arial" panose="020B0604020202020204" pitchFamily="34" charset="0"/>
            </a:endParaRPr>
          </a:p>
        </p:txBody>
      </p:sp>
      <p:sp>
        <p:nvSpPr>
          <p:cNvPr id="26633" name="矩形 12"/>
          <p:cNvSpPr/>
          <p:nvPr/>
        </p:nvSpPr>
        <p:spPr>
          <a:xfrm>
            <a:off x="7158038" y="2840038"/>
            <a:ext cx="3370262" cy="461962"/>
          </a:xfrm>
          <a:prstGeom prst="rect">
            <a:avLst/>
          </a:prstGeom>
          <a:noFill/>
          <a:ln w="9525">
            <a:noFill/>
          </a:ln>
        </p:spPr>
        <p:txBody>
          <a:bodyPr>
            <a:spAutoFit/>
          </a:bodyPr>
          <a:p>
            <a:r>
              <a:rPr lang="zh-CN" altLang="en-US" sz="2400" dirty="0">
                <a:solidFill>
                  <a:srgbClr val="000000"/>
                </a:solidFill>
                <a:latin typeface="微软雅黑" panose="020B0503020204020204" pitchFamily="34" charset="-122"/>
              </a:rPr>
              <a:t>一种为人处世的境界</a:t>
            </a:r>
            <a:endParaRPr lang="zh-CN" altLang="en-US" dirty="0">
              <a:latin typeface="Arial" panose="020B0604020202020204" pitchFamily="34" charset="0"/>
            </a:endParaRPr>
          </a:p>
        </p:txBody>
      </p:sp>
      <p:sp>
        <p:nvSpPr>
          <p:cNvPr id="26634" name="矩形 16"/>
          <p:cNvSpPr/>
          <p:nvPr/>
        </p:nvSpPr>
        <p:spPr>
          <a:xfrm>
            <a:off x="1925638" y="3478213"/>
            <a:ext cx="3370262" cy="461962"/>
          </a:xfrm>
          <a:prstGeom prst="rect">
            <a:avLst/>
          </a:prstGeom>
          <a:noFill/>
          <a:ln w="9525">
            <a:noFill/>
          </a:ln>
        </p:spPr>
        <p:txBody>
          <a:bodyPr>
            <a:spAutoFit/>
          </a:bodyPr>
          <a:p>
            <a:r>
              <a:rPr lang="zh-CN" altLang="en-US" sz="2400" dirty="0">
                <a:solidFill>
                  <a:srgbClr val="000000"/>
                </a:solidFill>
                <a:latin typeface="微软雅黑" panose="020B0503020204020204" pitchFamily="34" charset="-122"/>
              </a:rPr>
              <a:t>一种奋斗努力的境界</a:t>
            </a:r>
            <a:endParaRPr lang="zh-CN" altLang="en-US" dirty="0">
              <a:latin typeface="Arial" panose="020B0604020202020204" pitchFamily="34" charset="0"/>
            </a:endParaRPr>
          </a:p>
        </p:txBody>
      </p:sp>
      <p:sp>
        <p:nvSpPr>
          <p:cNvPr id="26635" name="矩形 17"/>
          <p:cNvSpPr/>
          <p:nvPr/>
        </p:nvSpPr>
        <p:spPr>
          <a:xfrm>
            <a:off x="7043738" y="4078288"/>
            <a:ext cx="3370262" cy="461962"/>
          </a:xfrm>
          <a:prstGeom prst="rect">
            <a:avLst/>
          </a:prstGeom>
          <a:noFill/>
          <a:ln w="9525">
            <a:noFill/>
          </a:ln>
        </p:spPr>
        <p:txBody>
          <a:bodyPr>
            <a:spAutoFit/>
          </a:bodyPr>
          <a:p>
            <a:r>
              <a:rPr lang="zh-CN" altLang="en-US" sz="2400" dirty="0">
                <a:solidFill>
                  <a:srgbClr val="000000"/>
                </a:solidFill>
                <a:latin typeface="微软雅黑" panose="020B0503020204020204" pitchFamily="34" charset="-122"/>
              </a:rPr>
              <a:t>一种超越自我的境界</a:t>
            </a:r>
            <a:endParaRPr lang="zh-CN" altLang="en-US" dirty="0">
              <a:latin typeface="Arial" panose="020B0604020202020204" pitchFamily="34" charset="0"/>
            </a:endParaRPr>
          </a:p>
        </p:txBody>
      </p:sp>
      <p:cxnSp>
        <p:nvCxnSpPr>
          <p:cNvPr id="3" name="直接连接符 2"/>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8" name="组合 7"/>
          <p:cNvGrpSpPr/>
          <p:nvPr/>
        </p:nvGrpSpPr>
        <p:grpSpPr>
          <a:xfrm flipH="1">
            <a:off x="4508500" y="0"/>
            <a:ext cx="7683500" cy="6856413"/>
            <a:chOff x="194723" y="0"/>
            <a:chExt cx="7683415" cy="6855768"/>
          </a:xfrm>
        </p:grpSpPr>
        <p:sp>
          <p:nvSpPr>
            <p:cNvPr id="9" name="Freeform 7"/>
            <p:cNvSpPr/>
            <p:nvPr/>
          </p:nvSpPr>
          <p:spPr bwMode="auto">
            <a:xfrm>
              <a:off x="5074644" y="3742973"/>
              <a:ext cx="2803494" cy="2796912"/>
            </a:xfrm>
            <a:custGeom>
              <a:avLst/>
              <a:gdLst>
                <a:gd name="T0" fmla="*/ 627 w 1256"/>
                <a:gd name="T1" fmla="*/ 0 h 1253"/>
                <a:gd name="T2" fmla="*/ 1256 w 1256"/>
                <a:gd name="T3" fmla="*/ 626 h 1253"/>
                <a:gd name="T4" fmla="*/ 627 w 1256"/>
                <a:gd name="T5" fmla="*/ 1253 h 1253"/>
                <a:gd name="T6" fmla="*/ 0 w 1256"/>
                <a:gd name="T7" fmla="*/ 626 h 1253"/>
                <a:gd name="T8" fmla="*/ 627 w 1256"/>
                <a:gd name="T9" fmla="*/ 0 h 1253"/>
              </a:gdLst>
              <a:ahLst/>
              <a:cxnLst>
                <a:cxn ang="0">
                  <a:pos x="T0" y="T1"/>
                </a:cxn>
                <a:cxn ang="0">
                  <a:pos x="T2" y="T3"/>
                </a:cxn>
                <a:cxn ang="0">
                  <a:pos x="T4" y="T5"/>
                </a:cxn>
                <a:cxn ang="0">
                  <a:pos x="T6" y="T7"/>
                </a:cxn>
                <a:cxn ang="0">
                  <a:pos x="T8" y="T9"/>
                </a:cxn>
              </a:cxnLst>
              <a:rect l="0" t="0" r="r" b="b"/>
              <a:pathLst>
                <a:path w="1256" h="1253">
                  <a:moveTo>
                    <a:pt x="627" y="0"/>
                  </a:moveTo>
                  <a:lnTo>
                    <a:pt x="1256" y="626"/>
                  </a:lnTo>
                  <a:lnTo>
                    <a:pt x="627" y="1253"/>
                  </a:lnTo>
                  <a:lnTo>
                    <a:pt x="0" y="626"/>
                  </a:lnTo>
                  <a:lnTo>
                    <a:pt x="627" y="0"/>
                  </a:lnTo>
                  <a:close/>
                </a:path>
              </a:pathLst>
            </a:custGeom>
            <a:solidFill>
              <a:srgbClr val="262626"/>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mn-lt"/>
                <a:ea typeface="+mn-ea"/>
                <a:cs typeface="+mn-cs"/>
              </a:endParaRPr>
            </a:p>
          </p:txBody>
        </p:sp>
        <p:sp>
          <p:nvSpPr>
            <p:cNvPr id="10" name="Freeform 8"/>
            <p:cNvSpPr/>
            <p:nvPr/>
          </p:nvSpPr>
          <p:spPr bwMode="auto">
            <a:xfrm>
              <a:off x="5763611" y="2006411"/>
              <a:ext cx="1423971" cy="1422266"/>
            </a:xfrm>
            <a:custGeom>
              <a:avLst/>
              <a:gdLst>
                <a:gd name="T0" fmla="*/ 319 w 638"/>
                <a:gd name="T1" fmla="*/ 0 h 637"/>
                <a:gd name="T2" fmla="*/ 638 w 638"/>
                <a:gd name="T3" fmla="*/ 319 h 637"/>
                <a:gd name="T4" fmla="*/ 319 w 638"/>
                <a:gd name="T5" fmla="*/ 637 h 637"/>
                <a:gd name="T6" fmla="*/ 0 w 638"/>
                <a:gd name="T7" fmla="*/ 319 h 637"/>
                <a:gd name="T8" fmla="*/ 319 w 638"/>
                <a:gd name="T9" fmla="*/ 0 h 637"/>
              </a:gdLst>
              <a:ahLst/>
              <a:cxnLst>
                <a:cxn ang="0">
                  <a:pos x="T0" y="T1"/>
                </a:cxn>
                <a:cxn ang="0">
                  <a:pos x="T2" y="T3"/>
                </a:cxn>
                <a:cxn ang="0">
                  <a:pos x="T4" y="T5"/>
                </a:cxn>
                <a:cxn ang="0">
                  <a:pos x="T6" y="T7"/>
                </a:cxn>
                <a:cxn ang="0">
                  <a:pos x="T8" y="T9"/>
                </a:cxn>
              </a:cxnLst>
              <a:rect l="0" t="0" r="r" b="b"/>
              <a:pathLst>
                <a:path w="638" h="637">
                  <a:moveTo>
                    <a:pt x="319" y="0"/>
                  </a:moveTo>
                  <a:lnTo>
                    <a:pt x="638" y="319"/>
                  </a:lnTo>
                  <a:lnTo>
                    <a:pt x="319" y="637"/>
                  </a:lnTo>
                  <a:lnTo>
                    <a:pt x="0" y="319"/>
                  </a:lnTo>
                  <a:lnTo>
                    <a:pt x="319" y="0"/>
                  </a:lnTo>
                  <a:close/>
                </a:path>
              </a:pathLst>
            </a:custGeom>
            <a:solidFill>
              <a:srgbClr val="D01F22"/>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mn-lt"/>
                <a:ea typeface="+mn-ea"/>
                <a:cs typeface="+mn-cs"/>
              </a:endParaRPr>
            </a:p>
          </p:txBody>
        </p:sp>
        <p:sp>
          <p:nvSpPr>
            <p:cNvPr id="11" name="Freeform 10"/>
            <p:cNvSpPr/>
            <p:nvPr/>
          </p:nvSpPr>
          <p:spPr bwMode="auto">
            <a:xfrm>
              <a:off x="194723" y="0"/>
              <a:ext cx="6124090" cy="6855768"/>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1"/>
              <a:srcRect/>
              <a:stretch>
                <a:fillRect l="-7930" r="-7930"/>
              </a:stretch>
            </a:blip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00000"/>
                  </a:solidFill>
                  <a:effectLst/>
                  <a:uLnTx/>
                  <a:uFillTx/>
                  <a:latin typeface="+mn-lt"/>
                  <a:ea typeface="+mn-ea"/>
                  <a:cs typeface="+mn-cs"/>
                </a:rPr>
                <a:t>                                          </a:t>
              </a:r>
              <a:endParaRPr kumimoji="0" lang="zh-CN" altLang="en-US" sz="1800" b="0" i="0" u="none" strike="noStrike" kern="0" cap="none" spc="0" normalizeH="0" baseline="0" noProof="0" dirty="0">
                <a:ln>
                  <a:noFill/>
                </a:ln>
                <a:solidFill>
                  <a:srgbClr val="000000"/>
                </a:solidFill>
                <a:effectLst/>
                <a:uLnTx/>
                <a:uFillTx/>
                <a:latin typeface="+mn-lt"/>
                <a:ea typeface="+mn-ea"/>
                <a:cs typeface="+mn-cs"/>
              </a:endParaRPr>
            </a:p>
          </p:txBody>
        </p:sp>
      </p:grpSp>
      <p:sp>
        <p:nvSpPr>
          <p:cNvPr id="12" name="文本框 11"/>
          <p:cNvSpPr txBox="1"/>
          <p:nvPr/>
        </p:nvSpPr>
        <p:spPr>
          <a:xfrm>
            <a:off x="804863" y="1703388"/>
            <a:ext cx="3778250" cy="1014413"/>
          </a:xfrm>
          <a:prstGeom prst="rect">
            <a:avLst/>
          </a:prstGeom>
          <a:noFill/>
          <a:ln>
            <a:solidFill>
              <a:srgbClr val="C33736"/>
            </a:solidFill>
          </a:ln>
        </p:spPr>
        <p:txBody>
          <a:bodyPr>
            <a:spAutoFit/>
          </a:bodyPr>
          <a:lstStyle/>
          <a:p>
            <a:pPr marR="0" algn="ctr" defTabSz="914400" eaLnBrk="1" fontAlgn="auto" hangingPunct="1">
              <a:spcBef>
                <a:spcPts val="0"/>
              </a:spcBef>
              <a:spcAft>
                <a:spcPts val="0"/>
              </a:spcAft>
              <a:buClrTx/>
              <a:buSzTx/>
              <a:buFontTx/>
              <a:defRPr/>
            </a:pPr>
            <a:r>
              <a:rPr kumimoji="0" lang="zh-CN" altLang="en-US" sz="6000" b="1" kern="1200" cap="none" spc="600" normalizeH="0" baseline="0" noProof="0" dirty="0">
                <a:solidFill>
                  <a:srgbClr val="C33736"/>
                </a:solidFill>
                <a:latin typeface="+mn-ea"/>
                <a:ea typeface="+mn-ea"/>
                <a:cs typeface="+mn-cs"/>
              </a:rPr>
              <a:t>拓展阅读</a:t>
            </a:r>
            <a:endParaRPr kumimoji="0" lang="en-US" altLang="zh-CN" sz="6000" b="1" kern="1200" cap="none" spc="600" normalizeH="0" baseline="0" noProof="0" dirty="0">
              <a:solidFill>
                <a:srgbClr val="C33736"/>
              </a:solidFill>
              <a:latin typeface="+mn-ea"/>
              <a:ea typeface="+mn-ea"/>
              <a:cs typeface="+mn-cs"/>
            </a:endParaRPr>
          </a:p>
        </p:txBody>
      </p:sp>
      <p:sp>
        <p:nvSpPr>
          <p:cNvPr id="13" name="文本框 12">
            <a:hlinkClick r:id="rId2" action="ppaction://hlinkfile"/>
          </p:cNvPr>
          <p:cNvSpPr txBox="1"/>
          <p:nvPr/>
        </p:nvSpPr>
        <p:spPr bwMode="auto">
          <a:xfrm>
            <a:off x="188962" y="3115733"/>
            <a:ext cx="5010102" cy="183024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600" normalizeH="0" baseline="0" noProof="0" dirty="0">
                <a:ln>
                  <a:noFill/>
                </a:ln>
                <a:solidFill>
                  <a:schemeClr val="tx1">
                    <a:lumMod val="75000"/>
                    <a:lumOff val="25000"/>
                  </a:schemeClr>
                </a:solidFill>
                <a:effectLst/>
                <a:uLnTx/>
                <a:uFillTx/>
                <a:latin typeface="+mn-ea"/>
                <a:ea typeface="+mn-ea"/>
                <a:cs typeface="+mn-cs"/>
              </a:rPr>
              <a:t>宋玺：军营淬火　奉献青春</a:t>
            </a:r>
            <a:endParaRPr kumimoji="0" lang="en-US" altLang="zh-CN" sz="4000" b="0" i="0" u="none" strike="noStrike" kern="1200" cap="none" spc="600" normalizeH="0" baseline="0" noProof="0" dirty="0">
              <a:ln>
                <a:noFill/>
              </a:ln>
              <a:solidFill>
                <a:schemeClr val="tx1">
                  <a:lumMod val="75000"/>
                  <a:lumOff val="25000"/>
                </a:schemeClr>
              </a:solidFill>
              <a:effectLst/>
              <a:uLnTx/>
              <a:uFillTx/>
              <a:latin typeface="+mn-ea"/>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000000"/>
                                          </p:val>
                                        </p:tav>
                                        <p:tav tm="100000">
                                          <p:val>
                                            <p:strVal val="#ppt_w"/>
                                          </p:val>
                                        </p:tav>
                                      </p:tavLst>
                                    </p:anim>
                                    <p:anim calcmode="lin" valueType="num">
                                      <p:cBhvr>
                                        <p:cTn id="12" dur="500" fill="hold"/>
                                        <p:tgtEl>
                                          <p:spTgt spid="12"/>
                                        </p:tgtEl>
                                        <p:attrNameLst>
                                          <p:attrName>ppt_h</p:attrName>
                                        </p:attrNameLst>
                                      </p:cBhvr>
                                      <p:tavLst>
                                        <p:tav tm="0">
                                          <p:val>
                                            <p:fltVal val="0.00000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8" name="组合 7"/>
          <p:cNvGrpSpPr/>
          <p:nvPr/>
        </p:nvGrpSpPr>
        <p:grpSpPr>
          <a:xfrm flipH="1">
            <a:off x="4849813" y="0"/>
            <a:ext cx="7342187" cy="6856413"/>
            <a:chOff x="194723" y="0"/>
            <a:chExt cx="7342456" cy="6855768"/>
          </a:xfrm>
        </p:grpSpPr>
        <p:sp>
          <p:nvSpPr>
            <p:cNvPr id="9" name="Freeform 7"/>
            <p:cNvSpPr/>
            <p:nvPr/>
          </p:nvSpPr>
          <p:spPr bwMode="auto">
            <a:xfrm>
              <a:off x="5343174" y="3731862"/>
              <a:ext cx="2194005" cy="2187369"/>
            </a:xfrm>
            <a:custGeom>
              <a:avLst/>
              <a:gdLst>
                <a:gd name="T0" fmla="*/ 627 w 1256"/>
                <a:gd name="T1" fmla="*/ 0 h 1253"/>
                <a:gd name="T2" fmla="*/ 1256 w 1256"/>
                <a:gd name="T3" fmla="*/ 626 h 1253"/>
                <a:gd name="T4" fmla="*/ 627 w 1256"/>
                <a:gd name="T5" fmla="*/ 1253 h 1253"/>
                <a:gd name="T6" fmla="*/ 0 w 1256"/>
                <a:gd name="T7" fmla="*/ 626 h 1253"/>
                <a:gd name="T8" fmla="*/ 627 w 1256"/>
                <a:gd name="T9" fmla="*/ 0 h 1253"/>
              </a:gdLst>
              <a:ahLst/>
              <a:cxnLst>
                <a:cxn ang="0">
                  <a:pos x="T0" y="T1"/>
                </a:cxn>
                <a:cxn ang="0">
                  <a:pos x="T2" y="T3"/>
                </a:cxn>
                <a:cxn ang="0">
                  <a:pos x="T4" y="T5"/>
                </a:cxn>
                <a:cxn ang="0">
                  <a:pos x="T6" y="T7"/>
                </a:cxn>
                <a:cxn ang="0">
                  <a:pos x="T8" y="T9"/>
                </a:cxn>
              </a:cxnLst>
              <a:rect l="0" t="0" r="r" b="b"/>
              <a:pathLst>
                <a:path w="1256" h="1253">
                  <a:moveTo>
                    <a:pt x="627" y="0"/>
                  </a:moveTo>
                  <a:lnTo>
                    <a:pt x="1256" y="626"/>
                  </a:lnTo>
                  <a:lnTo>
                    <a:pt x="627" y="1253"/>
                  </a:lnTo>
                  <a:lnTo>
                    <a:pt x="0" y="626"/>
                  </a:lnTo>
                  <a:lnTo>
                    <a:pt x="627" y="0"/>
                  </a:lnTo>
                  <a:close/>
                </a:path>
              </a:pathLst>
            </a:custGeom>
            <a:solidFill>
              <a:srgbClr val="262626"/>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0" name="Freeform 8"/>
            <p:cNvSpPr/>
            <p:nvPr/>
          </p:nvSpPr>
          <p:spPr bwMode="auto">
            <a:xfrm>
              <a:off x="5763877" y="2006411"/>
              <a:ext cx="1424039" cy="1422266"/>
            </a:xfrm>
            <a:custGeom>
              <a:avLst/>
              <a:gdLst>
                <a:gd name="T0" fmla="*/ 319 w 638"/>
                <a:gd name="T1" fmla="*/ 0 h 637"/>
                <a:gd name="T2" fmla="*/ 638 w 638"/>
                <a:gd name="T3" fmla="*/ 319 h 637"/>
                <a:gd name="T4" fmla="*/ 319 w 638"/>
                <a:gd name="T5" fmla="*/ 637 h 637"/>
                <a:gd name="T6" fmla="*/ 0 w 638"/>
                <a:gd name="T7" fmla="*/ 319 h 637"/>
                <a:gd name="T8" fmla="*/ 319 w 638"/>
                <a:gd name="T9" fmla="*/ 0 h 637"/>
              </a:gdLst>
              <a:ahLst/>
              <a:cxnLst>
                <a:cxn ang="0">
                  <a:pos x="T0" y="T1"/>
                </a:cxn>
                <a:cxn ang="0">
                  <a:pos x="T2" y="T3"/>
                </a:cxn>
                <a:cxn ang="0">
                  <a:pos x="T4" y="T5"/>
                </a:cxn>
                <a:cxn ang="0">
                  <a:pos x="T6" y="T7"/>
                </a:cxn>
                <a:cxn ang="0">
                  <a:pos x="T8" y="T9"/>
                </a:cxn>
              </a:cxnLst>
              <a:rect l="0" t="0" r="r" b="b"/>
              <a:pathLst>
                <a:path w="638" h="637">
                  <a:moveTo>
                    <a:pt x="319" y="0"/>
                  </a:moveTo>
                  <a:lnTo>
                    <a:pt x="638" y="319"/>
                  </a:lnTo>
                  <a:lnTo>
                    <a:pt x="319" y="637"/>
                  </a:lnTo>
                  <a:lnTo>
                    <a:pt x="0" y="319"/>
                  </a:lnTo>
                  <a:lnTo>
                    <a:pt x="319" y="0"/>
                  </a:lnTo>
                  <a:close/>
                </a:path>
              </a:pathLst>
            </a:custGeom>
            <a:solidFill>
              <a:srgbClr val="D01F22"/>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1" name="Freeform 10"/>
            <p:cNvSpPr/>
            <p:nvPr/>
          </p:nvSpPr>
          <p:spPr bwMode="auto">
            <a:xfrm>
              <a:off x="194723" y="0"/>
              <a:ext cx="6124090" cy="6855768"/>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1"/>
              <a:srcRect/>
              <a:stretch>
                <a:fillRect l="-7930" r="-7930"/>
              </a:stretch>
            </a:blip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endParaRPr kumimoji="0" lang="zh-CN" altLang="en-US" sz="18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pSp>
      <p:sp>
        <p:nvSpPr>
          <p:cNvPr id="14" name="矩形 13"/>
          <p:cNvSpPr/>
          <p:nvPr/>
        </p:nvSpPr>
        <p:spPr>
          <a:xfrm>
            <a:off x="400050" y="368300"/>
            <a:ext cx="4324350" cy="6121400"/>
          </a:xfrm>
          <a:prstGeom prst="rect">
            <a:avLst/>
          </a:prstGeom>
          <a:noFill/>
          <a:ln w="9525">
            <a:noFill/>
          </a:ln>
        </p:spPr>
        <p:txBody>
          <a:bodyPr>
            <a:spAutoFit/>
          </a:bodyPr>
          <a:p>
            <a:pPr indent="621030" algn="just" eaLnBrk="1" hangingPunct="1">
              <a:lnSpc>
                <a:spcPct val="150000"/>
              </a:lnSpc>
              <a:spcAft>
                <a:spcPts val="1200"/>
              </a:spcAft>
            </a:pPr>
            <a:r>
              <a:rPr lang="zh-CN" altLang="en-US" sz="2400" b="1" dirty="0">
                <a:solidFill>
                  <a:srgbClr val="000000"/>
                </a:solidFill>
                <a:latin typeface="微软雅黑" panose="020B0503020204020204" pitchFamily="34" charset="-122"/>
              </a:rPr>
              <a:t>宋玺</a:t>
            </a:r>
            <a:r>
              <a:rPr lang="zh-CN" altLang="en-US" sz="2400" dirty="0">
                <a:solidFill>
                  <a:srgbClr val="000000"/>
                </a:solidFill>
                <a:latin typeface="微软雅黑" panose="020B0503020204020204" pitchFamily="34" charset="-122"/>
              </a:rPr>
              <a:t>是北京大学心理与认知科学学院临床心理学专业</a:t>
            </a:r>
            <a:r>
              <a:rPr lang="en-US" altLang="zh-CN" sz="2400" dirty="0">
                <a:solidFill>
                  <a:srgbClr val="000000"/>
                </a:solidFill>
                <a:latin typeface="微软雅黑" panose="020B0503020204020204" pitchFamily="34" charset="-122"/>
              </a:rPr>
              <a:t>2018</a:t>
            </a:r>
            <a:r>
              <a:rPr lang="zh-CN" altLang="en-US" sz="2400" dirty="0">
                <a:solidFill>
                  <a:srgbClr val="000000"/>
                </a:solidFill>
                <a:latin typeface="微软雅黑" panose="020B0503020204020204" pitchFamily="34" charset="-122"/>
              </a:rPr>
              <a:t>级硕士研究生。</a:t>
            </a:r>
            <a:r>
              <a:rPr lang="en-US" altLang="zh-CN" sz="2400" dirty="0">
                <a:solidFill>
                  <a:srgbClr val="000000"/>
                </a:solidFill>
                <a:latin typeface="微软雅黑" panose="020B0503020204020204" pitchFamily="34" charset="-122"/>
              </a:rPr>
              <a:t>2016—2017</a:t>
            </a:r>
            <a:r>
              <a:rPr lang="zh-CN" altLang="en-US" sz="2400" dirty="0">
                <a:solidFill>
                  <a:srgbClr val="000000"/>
                </a:solidFill>
                <a:latin typeface="微软雅黑" panose="020B0503020204020204" pitchFamily="34" charset="-122"/>
              </a:rPr>
              <a:t>年她在海军陆战队服役，并作为唯一一名女陆战队员加入中国海军第二十五批护航编队赴亚丁湾、索马里海域护航，用切身行动保卫祖国，维护地区和平。</a:t>
            </a:r>
            <a:r>
              <a:rPr lang="en-US" altLang="zh-CN" sz="2400" dirty="0">
                <a:solidFill>
                  <a:srgbClr val="000000"/>
                </a:solidFill>
                <a:latin typeface="微软雅黑" panose="020B0503020204020204" pitchFamily="34" charset="-122"/>
              </a:rPr>
              <a:t>2017</a:t>
            </a:r>
            <a:r>
              <a:rPr lang="zh-CN" altLang="en-US" sz="2400" dirty="0">
                <a:solidFill>
                  <a:srgbClr val="000000"/>
                </a:solidFill>
                <a:latin typeface="微软雅黑" panose="020B0503020204020204" pitchFamily="34" charset="-122"/>
              </a:rPr>
              <a:t>年</a:t>
            </a:r>
            <a:r>
              <a:rPr lang="en-US" altLang="zh-CN" sz="2400" dirty="0">
                <a:solidFill>
                  <a:srgbClr val="000000"/>
                </a:solidFill>
                <a:latin typeface="微软雅黑" panose="020B0503020204020204" pitchFamily="34" charset="-122"/>
              </a:rPr>
              <a:t>4</a:t>
            </a:r>
            <a:r>
              <a:rPr lang="zh-CN" altLang="en-US" sz="2400" dirty="0">
                <a:solidFill>
                  <a:srgbClr val="000000"/>
                </a:solidFill>
                <a:latin typeface="微软雅黑" panose="020B0503020204020204" pitchFamily="34" charset="-122"/>
              </a:rPr>
              <a:t>月，所在编队曾成功解救被海盗劫持的外籍商船，并首次抓捕海盗。</a:t>
            </a:r>
            <a:endParaRPr lang="zh-CN" altLang="en-US" sz="2400" b="1" dirty="0">
              <a:solidFill>
                <a:srgbClr val="000000"/>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3"/>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1747" idx="3"/>
          </p:cNvCxnSpPr>
          <p:nvPr/>
        </p:nvCxnSpPr>
        <p:spPr>
          <a:xfrm flipH="1">
            <a:off x="6752590" y="481965"/>
            <a:ext cx="51955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1747" name="TextBox 15"/>
          <p:cNvSpPr txBox="1"/>
          <p:nvPr/>
        </p:nvSpPr>
        <p:spPr>
          <a:xfrm>
            <a:off x="1024255" y="165100"/>
            <a:ext cx="572833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二、生命教育的内含与发展</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
        <p:nvSpPr>
          <p:cNvPr id="31748" name="矩形 16"/>
          <p:cNvSpPr/>
          <p:nvPr/>
        </p:nvSpPr>
        <p:spPr>
          <a:xfrm>
            <a:off x="3965575" y="2678113"/>
            <a:ext cx="8226425" cy="581025"/>
          </a:xfrm>
          <a:prstGeom prst="rect">
            <a:avLst/>
          </a:prstGeom>
          <a:noFill/>
          <a:ln w="9525">
            <a:noFill/>
          </a:ln>
        </p:spPr>
        <p:txBody>
          <a:bodyPr>
            <a:spAutoFit/>
          </a:bodyPr>
          <a:p>
            <a:pPr algn="just" eaLnBrk="1" hangingPunct="1">
              <a:lnSpc>
                <a:spcPct val="150000"/>
              </a:lnSpc>
              <a:spcAft>
                <a:spcPts val="1200"/>
              </a:spcAft>
            </a:pPr>
            <a:r>
              <a:rPr lang="zh-CN" altLang="en-US" sz="2400" dirty="0">
                <a:solidFill>
                  <a:srgbClr val="000000"/>
                </a:solidFill>
                <a:latin typeface="微软雅黑" panose="020B0503020204020204" pitchFamily="34" charset="-122"/>
              </a:rPr>
              <a:t>包括社会的生命教育、家庭的生命教育和学校的生命教育</a:t>
            </a:r>
            <a:endParaRPr lang="zh-CN" altLang="en-US" sz="2400" dirty="0">
              <a:solidFill>
                <a:srgbClr val="000000"/>
              </a:solidFill>
              <a:latin typeface="微软雅黑" panose="020B0503020204020204" pitchFamily="34" charset="-122"/>
            </a:endParaRPr>
          </a:p>
        </p:txBody>
      </p:sp>
      <p:grpSp>
        <p:nvGrpSpPr>
          <p:cNvPr id="31749" name="组合 1"/>
          <p:cNvGrpSpPr/>
          <p:nvPr/>
        </p:nvGrpSpPr>
        <p:grpSpPr>
          <a:xfrm>
            <a:off x="4097338" y="1055688"/>
            <a:ext cx="3997325"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生命教育的含义</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1750" name="矩形 16"/>
          <p:cNvSpPr/>
          <p:nvPr/>
        </p:nvSpPr>
        <p:spPr>
          <a:xfrm>
            <a:off x="3965575" y="4532313"/>
            <a:ext cx="4403725" cy="581025"/>
          </a:xfrm>
          <a:prstGeom prst="rect">
            <a:avLst/>
          </a:prstGeom>
          <a:noFill/>
          <a:ln w="9525">
            <a:noFill/>
          </a:ln>
        </p:spPr>
        <p:txBody>
          <a:bodyPr>
            <a:spAutoFit/>
          </a:bodyPr>
          <a:p>
            <a:pPr algn="just" eaLnBrk="1" hangingPunct="1">
              <a:lnSpc>
                <a:spcPct val="150000"/>
              </a:lnSpc>
              <a:spcAft>
                <a:spcPts val="1200"/>
              </a:spcAft>
            </a:pPr>
            <a:r>
              <a:rPr lang="zh-CN" altLang="en-US" sz="2400" dirty="0">
                <a:solidFill>
                  <a:srgbClr val="000000"/>
                </a:solidFill>
                <a:latin typeface="微软雅黑" panose="020B0503020204020204" pitchFamily="34" charset="-122"/>
              </a:rPr>
              <a:t>主要是指学校的生命教育</a:t>
            </a:r>
            <a:endParaRPr lang="zh-CN" altLang="en-US" sz="2400" dirty="0">
              <a:solidFill>
                <a:srgbClr val="000000"/>
              </a:solidFill>
              <a:latin typeface="微软雅黑" panose="020B0503020204020204" pitchFamily="34" charset="-122"/>
            </a:endParaRPr>
          </a:p>
        </p:txBody>
      </p:sp>
      <p:sp>
        <p:nvSpPr>
          <p:cNvPr id="31751" name="矩形 3"/>
          <p:cNvSpPr/>
          <p:nvPr/>
        </p:nvSpPr>
        <p:spPr>
          <a:xfrm>
            <a:off x="744538" y="3863975"/>
            <a:ext cx="1798637" cy="461963"/>
          </a:xfrm>
          <a:prstGeom prst="rect">
            <a:avLst/>
          </a:prstGeom>
          <a:noFill/>
          <a:ln w="9525">
            <a:noFill/>
          </a:ln>
        </p:spPr>
        <p:txBody>
          <a:bodyPr>
            <a:spAutoFit/>
          </a:bodyPr>
          <a:p>
            <a:r>
              <a:rPr lang="zh-CN" altLang="en-US" sz="2400" b="1" dirty="0">
                <a:solidFill>
                  <a:srgbClr val="C00000"/>
                </a:solidFill>
                <a:latin typeface="微软雅黑" panose="020B0503020204020204" pitchFamily="34" charset="-122"/>
              </a:rPr>
              <a:t>生命教育</a:t>
            </a:r>
            <a:endParaRPr lang="zh-CN" altLang="en-US" b="1" dirty="0">
              <a:solidFill>
                <a:srgbClr val="C00000"/>
              </a:solidFill>
              <a:latin typeface="Arial" panose="020B0604020202020204" pitchFamily="34" charset="0"/>
            </a:endParaRPr>
          </a:p>
        </p:txBody>
      </p:sp>
      <p:grpSp>
        <p:nvGrpSpPr>
          <p:cNvPr id="31752" name="组合 12"/>
          <p:cNvGrpSpPr/>
          <p:nvPr/>
        </p:nvGrpSpPr>
        <p:grpSpPr>
          <a:xfrm>
            <a:off x="2584450" y="2409825"/>
            <a:ext cx="1238250" cy="1166813"/>
            <a:chOff x="2584746" y="2410347"/>
            <a:chExt cx="1237954" cy="1166613"/>
          </a:xfrm>
        </p:grpSpPr>
        <p:sp>
          <p:nvSpPr>
            <p:cNvPr id="10" name="五角星 18"/>
            <p:cNvSpPr/>
            <p:nvPr/>
          </p:nvSpPr>
          <p:spPr>
            <a:xfrm rot="2134838" flipV="1">
              <a:off x="2584746" y="2410347"/>
              <a:ext cx="1149075" cy="116661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C33830"/>
            </a:solidFill>
            <a:ln w="25400" cap="flat" cmpd="sng" algn="ctr">
              <a:solidFill>
                <a:srgbClr val="E61E1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64B45"/>
                </a:solidFill>
                <a:effectLst/>
                <a:uLnTx/>
                <a:uFillTx/>
                <a:latin typeface="微软雅黑" panose="020B0503020204020204" pitchFamily="34" charset="-122"/>
                <a:ea typeface="微软雅黑" panose="020B0503020204020204" pitchFamily="34" charset="-122"/>
                <a:cs typeface="+mn-cs"/>
              </a:endParaRPr>
            </a:p>
          </p:txBody>
        </p:sp>
        <p:sp>
          <p:nvSpPr>
            <p:cNvPr id="31758" name="矩形 11"/>
            <p:cNvSpPr/>
            <p:nvPr/>
          </p:nvSpPr>
          <p:spPr>
            <a:xfrm>
              <a:off x="2762190" y="2737420"/>
              <a:ext cx="1060510" cy="461665"/>
            </a:xfrm>
            <a:prstGeom prst="rect">
              <a:avLst/>
            </a:prstGeom>
            <a:noFill/>
            <a:ln w="9525">
              <a:noFill/>
            </a:ln>
          </p:spPr>
          <p:txBody>
            <a:bodyPr>
              <a:spAutoFit/>
            </a:bodyPr>
            <a:p>
              <a:r>
                <a:rPr lang="zh-CN" altLang="en-US" sz="2400" b="1" dirty="0">
                  <a:solidFill>
                    <a:schemeClr val="bg1"/>
                  </a:solidFill>
                  <a:latin typeface="微软雅黑" panose="020B0503020204020204" pitchFamily="34" charset="-122"/>
                </a:rPr>
                <a:t>广义</a:t>
              </a:r>
              <a:endParaRPr lang="zh-CN" altLang="en-US" b="1" dirty="0">
                <a:solidFill>
                  <a:schemeClr val="bg1"/>
                </a:solidFill>
                <a:latin typeface="Arial" panose="020B0604020202020204" pitchFamily="34" charset="0"/>
              </a:endParaRPr>
            </a:p>
          </p:txBody>
        </p:sp>
      </p:grpSp>
      <p:grpSp>
        <p:nvGrpSpPr>
          <p:cNvPr id="31753" name="组合 16"/>
          <p:cNvGrpSpPr/>
          <p:nvPr/>
        </p:nvGrpSpPr>
        <p:grpSpPr>
          <a:xfrm>
            <a:off x="2584450" y="4324350"/>
            <a:ext cx="1238250" cy="1166813"/>
            <a:chOff x="2584746" y="2410347"/>
            <a:chExt cx="1237954" cy="1166613"/>
          </a:xfrm>
        </p:grpSpPr>
        <p:sp>
          <p:nvSpPr>
            <p:cNvPr id="18" name="五角星 18"/>
            <p:cNvSpPr/>
            <p:nvPr/>
          </p:nvSpPr>
          <p:spPr>
            <a:xfrm rot="2134838" flipV="1">
              <a:off x="2584746" y="2410347"/>
              <a:ext cx="1149075" cy="116661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C33830"/>
            </a:solidFill>
            <a:ln w="25400" cap="flat" cmpd="sng" algn="ctr">
              <a:solidFill>
                <a:srgbClr val="E61E1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64B45"/>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2762503" y="2737316"/>
              <a:ext cx="1060197" cy="461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mj-ea"/>
                  <a:ea typeface="+mj-ea"/>
                  <a:cs typeface="+mn-cs"/>
                </a:rPr>
                <a:t>狭义</a:t>
              </a:r>
              <a:endParaRPr kumimoji="0" lang="zh-CN" altLang="en-US" sz="2400" b="1" i="0" u="none" strike="noStrike" kern="1200" cap="none" spc="0" normalizeH="0" baseline="0" noProof="0" dirty="0">
                <a:ln>
                  <a:noFill/>
                </a:ln>
                <a:solidFill>
                  <a:schemeClr val="bg1"/>
                </a:solidFill>
                <a:effectLst/>
                <a:uLnTx/>
                <a:uFillTx/>
                <a:latin typeface="+mj-ea"/>
                <a:ea typeface="+mj-ea"/>
                <a:cs typeface="+mn-cs"/>
              </a:endParaRPr>
            </a:p>
          </p:txBody>
        </p:sp>
      </p:grpSp>
      <p:pic>
        <p:nvPicPr>
          <p:cNvPr id="31754" name="Picture 6" descr="http://image.codes51.com/Article/image/20160530/20160530015445_9182.jpg"/>
          <p:cNvPicPr>
            <a:picLocks noChangeAspect="1"/>
          </p:cNvPicPr>
          <p:nvPr/>
        </p:nvPicPr>
        <p:blipFill>
          <a:blip r:embed="rId1"/>
          <a:stretch>
            <a:fillRect/>
          </a:stretch>
        </p:blipFill>
        <p:spPr>
          <a:xfrm>
            <a:off x="7750175" y="3802063"/>
            <a:ext cx="3548063" cy="228441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2771" idx="3"/>
          </p:cNvCxnSpPr>
          <p:nvPr/>
        </p:nvCxnSpPr>
        <p:spPr>
          <a:xfrm flipH="1" flipV="1">
            <a:off x="6434138" y="488950"/>
            <a:ext cx="548005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2771" name="TextBox 15"/>
          <p:cNvSpPr txBox="1"/>
          <p:nvPr/>
        </p:nvSpPr>
        <p:spPr>
          <a:xfrm>
            <a:off x="1023938" y="165100"/>
            <a:ext cx="5410200" cy="646113"/>
          </a:xfrm>
          <a:prstGeom prst="rect">
            <a:avLst/>
          </a:prstGeom>
          <a:noFill/>
          <a:ln w="9525">
            <a:noFill/>
          </a:ln>
        </p:spPr>
        <p:txBody>
          <a:bodyPr>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一、探寻生命教育的智慧</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
        <p:nvSpPr>
          <p:cNvPr id="16" name="矩形 16"/>
          <p:cNvSpPr>
            <a:spLocks noChangeArrowheads="1"/>
          </p:cNvSpPr>
          <p:nvPr/>
        </p:nvSpPr>
        <p:spPr bwMode="auto">
          <a:xfrm>
            <a:off x="2216150" y="2179638"/>
            <a:ext cx="9015413" cy="1689100"/>
          </a:xfrm>
          <a:prstGeom prst="rect">
            <a:avLst/>
          </a:prstGeom>
          <a:noFill/>
          <a:ln w="9525">
            <a:solidFill>
              <a:schemeClr val="bg1">
                <a:lumMod val="65000"/>
              </a:schemeClr>
            </a:solidFill>
            <a:prstDash val="dash"/>
            <a:miter lim="800000"/>
          </a:ln>
        </p:spPr>
        <p:txBody>
          <a:bodyPr>
            <a:spAutoFit/>
          </a:bodyPr>
          <a:lstStyle>
            <a:lvl1pPr indent="627380">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627380" algn="just" defTabSz="914400" rtl="0" eaLnBrk="1" fontAlgn="base" latinLnBrk="0" hangingPunct="1">
              <a:lnSpc>
                <a:spcPct val="150000"/>
              </a:lnSpc>
              <a:spcBef>
                <a:spcPct val="0"/>
              </a:spcBef>
              <a:spcAft>
                <a:spcPts val="120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是指学校的生命教育，即旨在使学生的校园生活充满关怀、激励、温暖与成就感，并让师生都能感受生活的意义和美好，并且能够直面生命和人的生死问题的教育。</a:t>
            </a:r>
            <a:endPar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32773" name="组合 1"/>
          <p:cNvGrpSpPr/>
          <p:nvPr/>
        </p:nvGrpSpPr>
        <p:grpSpPr>
          <a:xfrm>
            <a:off x="4097338" y="1055688"/>
            <a:ext cx="3997325"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生命教育的含义</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2774" name="矩形 16"/>
          <p:cNvSpPr/>
          <p:nvPr/>
        </p:nvSpPr>
        <p:spPr>
          <a:xfrm>
            <a:off x="850900" y="4141788"/>
            <a:ext cx="10490200" cy="2243137"/>
          </a:xfrm>
          <a:prstGeom prst="rect">
            <a:avLst/>
          </a:prstGeom>
          <a:noFill/>
          <a:ln w="9525">
            <a:noFill/>
          </a:ln>
        </p:spPr>
        <p:txBody>
          <a:bodyPr>
            <a:spAutoFit/>
          </a:bodyPr>
          <a:p>
            <a:pPr indent="627380" algn="just" eaLnBrk="1" hangingPunct="1">
              <a:lnSpc>
                <a:spcPct val="150000"/>
              </a:lnSpc>
              <a:spcAft>
                <a:spcPts val="1200"/>
              </a:spcAft>
            </a:pPr>
            <a:r>
              <a:rPr lang="zh-CN" altLang="en-US" sz="2400" b="1" dirty="0">
                <a:solidFill>
                  <a:srgbClr val="000000"/>
                </a:solidFill>
                <a:latin typeface="微软雅黑" panose="020B0503020204020204" pitchFamily="34" charset="-122"/>
              </a:rPr>
              <a:t>目标</a:t>
            </a:r>
            <a:r>
              <a:rPr lang="zh-CN" altLang="en-US" sz="2400" dirty="0">
                <a:solidFill>
                  <a:srgbClr val="000000"/>
                </a:solidFill>
                <a:latin typeface="微软雅黑" panose="020B0503020204020204" pitchFamily="34" charset="-122"/>
              </a:rPr>
              <a:t>在于培养学生的生命意识，学会尊重生命、理解生命的意义以及生命与天人物我之间的关系，学会积极地生存、健康地生活和独立地发展，并通过彼此间对生命的呵护、记录、感恩和分享，获得身心灵的和谐，从而实现自我生命的最大价值。</a:t>
            </a:r>
            <a:endParaRPr lang="zh-CN" altLang="en-US" sz="2400" dirty="0">
              <a:solidFill>
                <a:srgbClr val="000000"/>
              </a:solidFill>
              <a:latin typeface="微软雅黑" panose="020B0503020204020204" pitchFamily="34" charset="-122"/>
            </a:endParaRPr>
          </a:p>
        </p:txBody>
      </p:sp>
      <p:sp>
        <p:nvSpPr>
          <p:cNvPr id="32775" name="矩形 9"/>
          <p:cNvSpPr/>
          <p:nvPr/>
        </p:nvSpPr>
        <p:spPr>
          <a:xfrm>
            <a:off x="723900" y="2103438"/>
            <a:ext cx="1798638" cy="461962"/>
          </a:xfrm>
          <a:prstGeom prst="rect">
            <a:avLst/>
          </a:prstGeom>
          <a:noFill/>
          <a:ln w="9525">
            <a:noFill/>
          </a:ln>
        </p:spPr>
        <p:txBody>
          <a:bodyPr>
            <a:spAutoFit/>
          </a:bodyPr>
          <a:p>
            <a:r>
              <a:rPr lang="zh-CN" altLang="en-US" sz="2400" b="1" dirty="0">
                <a:solidFill>
                  <a:srgbClr val="C00000"/>
                </a:solidFill>
                <a:latin typeface="微软雅黑" panose="020B0503020204020204" pitchFamily="34" charset="-122"/>
              </a:rPr>
              <a:t>生命教育</a:t>
            </a:r>
            <a:endParaRPr lang="zh-CN" altLang="en-US" b="1" dirty="0">
              <a:solidFill>
                <a:srgbClr val="C00000"/>
              </a:solidFill>
              <a:latin typeface="Arial" panose="020B0604020202020204" pitchFamily="34" charset="0"/>
            </a:endParaRPr>
          </a:p>
        </p:txBody>
      </p:sp>
      <p:grpSp>
        <p:nvGrpSpPr>
          <p:cNvPr id="32776" name="组合 10"/>
          <p:cNvGrpSpPr/>
          <p:nvPr/>
        </p:nvGrpSpPr>
        <p:grpSpPr>
          <a:xfrm>
            <a:off x="835025" y="2689225"/>
            <a:ext cx="1238250" cy="1166813"/>
            <a:chOff x="2584746" y="2410347"/>
            <a:chExt cx="1237954" cy="1166613"/>
          </a:xfrm>
        </p:grpSpPr>
        <p:sp>
          <p:nvSpPr>
            <p:cNvPr id="12" name="五角星 18"/>
            <p:cNvSpPr/>
            <p:nvPr/>
          </p:nvSpPr>
          <p:spPr>
            <a:xfrm rot="2134838" flipV="1">
              <a:off x="2584746" y="2410347"/>
              <a:ext cx="1149075" cy="116661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C33830"/>
            </a:solidFill>
            <a:ln w="25400" cap="flat" cmpd="sng" algn="ctr">
              <a:solidFill>
                <a:srgbClr val="E61E1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64B45"/>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762503" y="2737316"/>
              <a:ext cx="1060197" cy="461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mj-ea"/>
                  <a:ea typeface="+mj-ea"/>
                  <a:cs typeface="+mn-cs"/>
                </a:rPr>
                <a:t>狭义</a:t>
              </a:r>
              <a:endParaRPr kumimoji="0" lang="zh-CN" altLang="en-US" sz="2400" b="1" i="0" u="none" strike="noStrike" kern="1200" cap="none" spc="0" normalizeH="0" baseline="0" noProof="0" dirty="0">
                <a:ln>
                  <a:noFill/>
                </a:ln>
                <a:solidFill>
                  <a:schemeClr val="bg1"/>
                </a:solidFill>
                <a:effectLst/>
                <a:uLnTx/>
                <a:uFillTx/>
                <a:latin typeface="+mj-ea"/>
                <a:ea typeface="+mj-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任意多边形 11"/>
          <p:cNvSpPr/>
          <p:nvPr/>
        </p:nvSpPr>
        <p:spPr bwMode="auto">
          <a:xfrm>
            <a:off x="5891177" y="188"/>
            <a:ext cx="6300822" cy="4866752"/>
          </a:xfrm>
          <a:custGeom>
            <a:avLst/>
            <a:gdLst>
              <a:gd name="connsiteX0" fmla="*/ 0 w 6645398"/>
              <a:gd name="connsiteY0" fmla="*/ 0 h 5132903"/>
              <a:gd name="connsiteX1" fmla="*/ 6645398 w 6645398"/>
              <a:gd name="connsiteY1" fmla="*/ 0 h 5132903"/>
              <a:gd name="connsiteX2" fmla="*/ 6645398 w 6645398"/>
              <a:gd name="connsiteY2" fmla="*/ 1645322 h 5132903"/>
              <a:gd name="connsiteX3" fmla="*/ 1935924 w 6645398"/>
              <a:gd name="connsiteY3" fmla="*/ 5132903 h 5132903"/>
            </a:gdLst>
            <a:ahLst/>
            <a:cxnLst>
              <a:cxn ang="0">
                <a:pos x="connsiteX0" y="connsiteY0"/>
              </a:cxn>
              <a:cxn ang="0">
                <a:pos x="connsiteX1" y="connsiteY1"/>
              </a:cxn>
              <a:cxn ang="0">
                <a:pos x="connsiteX2" y="connsiteY2"/>
              </a:cxn>
              <a:cxn ang="0">
                <a:pos x="connsiteX3" y="connsiteY3"/>
              </a:cxn>
            </a:cxnLst>
            <a:rect l="l" t="t" r="r" b="b"/>
            <a:pathLst>
              <a:path w="6645398" h="5132903">
                <a:moveTo>
                  <a:pt x="0" y="0"/>
                </a:moveTo>
                <a:lnTo>
                  <a:pt x="6645398" y="0"/>
                </a:lnTo>
                <a:lnTo>
                  <a:pt x="6645398" y="1645322"/>
                </a:lnTo>
                <a:lnTo>
                  <a:pt x="1935924" y="5132903"/>
                </a:lnTo>
                <a:close/>
              </a:path>
            </a:pathLst>
          </a:custGeom>
          <a:blipFill dpi="0" rotWithShape="1">
            <a:blip r:embed="rId1"/>
            <a:srcRect/>
            <a:stretch>
              <a:fillRect l="-7930" r="-7930"/>
            </a:stretch>
          </a:blipFill>
          <a:ln w="0">
            <a:noFill/>
            <a:prstDash val="solid"/>
            <a:round/>
          </a:ln>
        </p:spPr>
        <p:txBody>
          <a:bodyPr lIns="121913" tIns="60956" rIns="121913" bIns="60956"/>
          <a:lstStyle/>
          <a:p>
            <a:pPr marL="0" marR="0" lvl="0" indent="0" algn="l" defTabSz="866775" rtl="0" eaLnBrk="1" fontAlgn="base" latinLnBrk="0" hangingPunct="1">
              <a:lnSpc>
                <a:spcPct val="100000"/>
              </a:lnSpc>
              <a:spcBef>
                <a:spcPct val="0"/>
              </a:spcBef>
              <a:spcAft>
                <a:spcPct val="0"/>
              </a:spcAft>
              <a:buClrTx/>
              <a:buSzTx/>
              <a:buFontTx/>
              <a:buNone/>
              <a:defRPr/>
            </a:pPr>
            <a:endParaRPr kumimoji="0" lang="zh-CN" altLang="en-US" sz="1705" b="0" i="0" u="none" strike="noStrike" kern="1200" cap="none" spc="0" normalizeH="0" baseline="0" noProof="0" dirty="0">
              <a:ln>
                <a:noFill/>
              </a:ln>
              <a:solidFill>
                <a:srgbClr val="000000"/>
              </a:solidFill>
              <a:effectLst/>
              <a:uLnTx/>
              <a:uFillTx/>
              <a:latin typeface="印品黑体" panose="00000500000000000000" pitchFamily="2" charset="-122"/>
              <a:ea typeface="宋体" panose="02010600030101010101" pitchFamily="2" charset="-122"/>
              <a:cs typeface="+mn-cs"/>
            </a:endParaRPr>
          </a:p>
        </p:txBody>
      </p:sp>
      <p:sp>
        <p:nvSpPr>
          <p:cNvPr id="9" name="矩形 259">
            <a:hlinkClick r:id="rId2" action="ppaction://hlinkfile"/>
          </p:cNvPr>
          <p:cNvSpPr>
            <a:spLocks noChangeArrowheads="1"/>
          </p:cNvSpPr>
          <p:nvPr/>
        </p:nvSpPr>
        <p:spPr bwMode="auto">
          <a:xfrm>
            <a:off x="725488" y="3875088"/>
            <a:ext cx="5165725" cy="1390650"/>
          </a:xfrm>
          <a:prstGeom prst="rect">
            <a:avLst/>
          </a:prstGeom>
          <a:noFill/>
          <a:ln>
            <a:noFill/>
          </a:ln>
          <a:effectLst/>
        </p:spPr>
        <p:txBody>
          <a:bodyPr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866775"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chemeClr val="tx1"/>
                </a:solidFill>
                <a:effectLst/>
                <a:uLnTx/>
                <a:uFillTx/>
                <a:latin typeface="+mn-ea"/>
                <a:ea typeface="+mn-ea"/>
                <a:cs typeface="Arial" panose="020B0604020202020204" pitchFamily="34" charset="0"/>
                <a:sym typeface="Calibri" panose="020F0502020204030204" pitchFamily="34" charset="0"/>
              </a:rPr>
              <a:t>矣晓沅：轮椅束缚了身体，却挡不住追梦的步伐</a:t>
            </a:r>
            <a:endParaRPr kumimoji="0" lang="zh-CN" altLang="en-US" sz="3200" b="0" i="0" u="none" strike="noStrike" kern="1200" cap="none" spc="0" normalizeH="0" baseline="0" noProof="0" dirty="0">
              <a:ln>
                <a:noFill/>
              </a:ln>
              <a:solidFill>
                <a:schemeClr val="tx1"/>
              </a:solidFill>
              <a:effectLst/>
              <a:uLnTx/>
              <a:uFillTx/>
              <a:latin typeface="+mn-ea"/>
              <a:ea typeface="+mn-ea"/>
              <a:cs typeface="Arial" panose="020B0604020202020204" pitchFamily="34" charset="0"/>
              <a:sym typeface="Calibri" panose="020F0502020204030204" pitchFamily="34" charset="0"/>
            </a:endParaRPr>
          </a:p>
        </p:txBody>
      </p:sp>
      <p:sp>
        <p:nvSpPr>
          <p:cNvPr id="10" name="矩形 259"/>
          <p:cNvSpPr>
            <a:spLocks noChangeArrowheads="1"/>
          </p:cNvSpPr>
          <p:nvPr/>
        </p:nvSpPr>
        <p:spPr bwMode="auto">
          <a:xfrm>
            <a:off x="725488" y="2320925"/>
            <a:ext cx="5802313" cy="1166813"/>
          </a:xfrm>
          <a:prstGeom prst="rect">
            <a:avLst/>
          </a:prstGeom>
          <a:noFill/>
          <a:ln>
            <a:noFill/>
          </a:ln>
          <a:effectLst/>
        </p:spPr>
        <p:txBody>
          <a:bodyPr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86677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7585" b="1" i="0" u="none" strike="noStrike" kern="1200" cap="none" spc="0" normalizeH="0" baseline="0" noProof="0" dirty="0">
                <a:ln>
                  <a:noFill/>
                </a:ln>
                <a:solidFill>
                  <a:srgbClr val="E61E19"/>
                </a:solidFill>
                <a:effectLst/>
                <a:uLnTx/>
                <a:uFillTx/>
                <a:latin typeface="Arial" panose="020B0604020202020204" pitchFamily="34" charset="0"/>
                <a:ea typeface="印品黑体" panose="00000500000000000000" pitchFamily="2" charset="-122"/>
                <a:cs typeface="Arial" panose="020B0604020202020204" pitchFamily="34" charset="0"/>
                <a:sym typeface="Calibri" panose="020F0502020204030204" pitchFamily="34" charset="0"/>
              </a:rPr>
              <a:t>读案识心</a:t>
            </a:r>
            <a:endParaRPr kumimoji="0" lang="en-US" altLang="zh-CN" sz="7585" b="1" i="0" u="none" strike="noStrike" kern="1200" cap="none" spc="0" normalizeH="0" baseline="0" noProof="0" dirty="0">
              <a:ln>
                <a:noFill/>
              </a:ln>
              <a:solidFill>
                <a:srgbClr val="E61E19"/>
              </a:solidFill>
              <a:effectLst/>
              <a:uLnTx/>
              <a:uFillTx/>
              <a:latin typeface="Arial" panose="020B0604020202020204" pitchFamily="34" charset="0"/>
              <a:ea typeface="印品黑体" panose="00000500000000000000" pitchFamily="2" charset="-122"/>
              <a:cs typeface="Arial" panose="020B0604020202020204" pitchFamily="34" charset="0"/>
              <a:sym typeface="Calibri" panose="020F0502020204030204" pitchFamily="34" charset="0"/>
            </a:endParaRPr>
          </a:p>
        </p:txBody>
      </p:sp>
      <p:sp>
        <p:nvSpPr>
          <p:cNvPr id="11" name="Freeform 8"/>
          <p:cNvSpPr/>
          <p:nvPr/>
        </p:nvSpPr>
        <p:spPr bwMode="auto">
          <a:xfrm>
            <a:off x="6778625" y="1560513"/>
            <a:ext cx="5430838" cy="5297488"/>
          </a:xfrm>
          <a:custGeom>
            <a:avLst/>
            <a:gdLst>
              <a:gd name="T0" fmla="*/ 3348 w 3348"/>
              <a:gd name="T1" fmla="*/ 0 h 2479"/>
              <a:gd name="T2" fmla="*/ 3348 w 3348"/>
              <a:gd name="T3" fmla="*/ 2479 h 2479"/>
              <a:gd name="T4" fmla="*/ 0 w 3348"/>
              <a:gd name="T5" fmla="*/ 2479 h 2479"/>
              <a:gd name="T6" fmla="*/ 3348 w 3348"/>
              <a:gd name="T7" fmla="*/ 0 h 2479"/>
            </a:gdLst>
            <a:ahLst/>
            <a:cxnLst>
              <a:cxn ang="0">
                <a:pos x="T0" y="T1"/>
              </a:cxn>
              <a:cxn ang="0">
                <a:pos x="T2" y="T3"/>
              </a:cxn>
              <a:cxn ang="0">
                <a:pos x="T4" y="T5"/>
              </a:cxn>
              <a:cxn ang="0">
                <a:pos x="T6" y="T7"/>
              </a:cxn>
            </a:cxnLst>
            <a:rect l="0" t="0" r="r" b="b"/>
            <a:pathLst>
              <a:path w="3348" h="2479">
                <a:moveTo>
                  <a:pt x="3348" y="0"/>
                </a:moveTo>
                <a:lnTo>
                  <a:pt x="3348" y="2479"/>
                </a:lnTo>
                <a:lnTo>
                  <a:pt x="0" y="2479"/>
                </a:lnTo>
                <a:lnTo>
                  <a:pt x="3348" y="0"/>
                </a:lnTo>
                <a:close/>
              </a:path>
            </a:pathLst>
          </a:custGeom>
          <a:solidFill>
            <a:srgbClr val="C33830"/>
          </a:solidFill>
          <a:ln w="0">
            <a:noFill/>
            <a:prstDash val="solid"/>
            <a:round/>
          </a:ln>
        </p:spPr>
        <p:txBody>
          <a:bodyPr lIns="121913" tIns="60956" rIns="121913" bIns="60956"/>
          <a:lstStyle/>
          <a:p>
            <a:pPr marL="0" marR="0" lvl="0" indent="0" algn="l" defTabSz="866775" rtl="0" eaLnBrk="1" fontAlgn="base" latinLnBrk="0" hangingPunct="1">
              <a:lnSpc>
                <a:spcPct val="100000"/>
              </a:lnSpc>
              <a:spcBef>
                <a:spcPct val="0"/>
              </a:spcBef>
              <a:spcAft>
                <a:spcPct val="0"/>
              </a:spcAft>
              <a:buClrTx/>
              <a:buSzTx/>
              <a:buFontTx/>
              <a:buNone/>
              <a:defRPr/>
            </a:pPr>
            <a:endParaRPr kumimoji="0" lang="zh-CN" altLang="en-US" sz="1705" b="0" i="0" u="none" strike="noStrike" kern="1200" cap="none" spc="0" normalizeH="0" baseline="0" noProof="0" dirty="0">
              <a:ln>
                <a:noFill/>
              </a:ln>
              <a:solidFill>
                <a:srgbClr val="000000"/>
              </a:solidFill>
              <a:effectLst/>
              <a:uLnTx/>
              <a:uFillTx/>
              <a:latin typeface="印品黑体" panose="00000500000000000000" pitchFamily="2" charset="-122"/>
              <a:ea typeface="宋体" panose="02010600030101010101" pitchFamily="2" charset="-122"/>
              <a:cs typeface="+mn-cs"/>
            </a:endParaRPr>
          </a:p>
        </p:txBody>
      </p:sp>
      <p:pic>
        <p:nvPicPr>
          <p:cNvPr id="15" name="图片 14"/>
          <p:cNvPicPr>
            <a:picLocks noChangeAspect="1"/>
          </p:cNvPicPr>
          <p:nvPr/>
        </p:nvPicPr>
        <p:blipFill>
          <a:blip r:embed="rId3">
            <a:clrChange>
              <a:clrFrom>
                <a:srgbClr val="FFFFFF"/>
              </a:clrFrom>
              <a:clrTo>
                <a:srgbClr val="FFFFFF">
                  <a:alpha val="0"/>
                </a:srgbClr>
              </a:clrTo>
            </a:clrChange>
          </a:blip>
          <a:stretch>
            <a:fillRect/>
          </a:stretch>
        </p:blipFill>
        <p:spPr>
          <a:xfrm>
            <a:off x="3617913" y="1392238"/>
            <a:ext cx="2598737" cy="23685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16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par>
                          <p:cTn id="26" fill="hold">
                            <p:stCondLst>
                              <p:cond delay="215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26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1747" idx="3"/>
          </p:cNvCxnSpPr>
          <p:nvPr/>
        </p:nvCxnSpPr>
        <p:spPr>
          <a:xfrm flipH="1">
            <a:off x="6752590" y="481965"/>
            <a:ext cx="51955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1747" name="TextBox 15"/>
          <p:cNvSpPr txBox="1"/>
          <p:nvPr/>
        </p:nvSpPr>
        <p:spPr>
          <a:xfrm>
            <a:off x="1024255" y="165100"/>
            <a:ext cx="572833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二、生命教育的内含与发展</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
        <p:nvSpPr>
          <p:cNvPr id="31748" name="矩形 16"/>
          <p:cNvSpPr/>
          <p:nvPr/>
        </p:nvSpPr>
        <p:spPr>
          <a:xfrm>
            <a:off x="2524760" y="5457825"/>
            <a:ext cx="1339850" cy="506730"/>
          </a:xfrm>
          <a:prstGeom prst="rect">
            <a:avLst/>
          </a:prstGeom>
          <a:noFill/>
          <a:ln w="9525">
            <a:noFill/>
          </a:ln>
        </p:spPr>
        <p:txBody>
          <a:bodyPr wrap="square">
            <a:spAutoFit/>
          </a:bodyPr>
          <a:p>
            <a:pPr algn="just" eaLnBrk="1" hangingPunct="1">
              <a:lnSpc>
                <a:spcPct val="150000"/>
              </a:lnSpc>
              <a:spcAft>
                <a:spcPts val="1200"/>
              </a:spcAft>
            </a:pPr>
            <a:r>
              <a:rPr lang="zh-CN" altLang="en-US" sz="1800" b="1" dirty="0">
                <a:solidFill>
                  <a:srgbClr val="000000"/>
                </a:solidFill>
                <a:latin typeface="微软雅黑" panose="020B0503020204020204" pitchFamily="34" charset="-122"/>
              </a:rPr>
              <a:t>古希腊时期</a:t>
            </a:r>
            <a:endParaRPr lang="zh-CN" altLang="en-US" sz="1800" b="1" dirty="0">
              <a:solidFill>
                <a:srgbClr val="000000"/>
              </a:solidFill>
              <a:latin typeface="微软雅黑" panose="020B0503020204020204" pitchFamily="34" charset="-122"/>
            </a:endParaRPr>
          </a:p>
        </p:txBody>
      </p:sp>
      <p:grpSp>
        <p:nvGrpSpPr>
          <p:cNvPr id="31749" name="组合 1"/>
          <p:cNvGrpSpPr/>
          <p:nvPr/>
        </p:nvGrpSpPr>
        <p:grpSpPr>
          <a:xfrm>
            <a:off x="4097338" y="1055688"/>
            <a:ext cx="3997325"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生命教育的发展</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1751" name="矩形 3"/>
          <p:cNvSpPr/>
          <p:nvPr/>
        </p:nvSpPr>
        <p:spPr>
          <a:xfrm>
            <a:off x="663258" y="4989830"/>
            <a:ext cx="1798637" cy="461963"/>
          </a:xfrm>
          <a:prstGeom prst="rect">
            <a:avLst/>
          </a:prstGeom>
          <a:noFill/>
          <a:ln w="9525">
            <a:noFill/>
          </a:ln>
        </p:spPr>
        <p:txBody>
          <a:bodyPr>
            <a:spAutoFit/>
          </a:bodyPr>
          <a:p>
            <a:r>
              <a:rPr lang="zh-CN" altLang="en-US" sz="2400" b="1" dirty="0">
                <a:solidFill>
                  <a:srgbClr val="C00000"/>
                </a:solidFill>
                <a:latin typeface="微软雅黑" panose="020B0503020204020204" pitchFamily="34" charset="-122"/>
              </a:rPr>
              <a:t>生命教育</a:t>
            </a:r>
            <a:endParaRPr lang="zh-CN" altLang="en-US" b="1" dirty="0">
              <a:solidFill>
                <a:srgbClr val="C00000"/>
              </a:solidFill>
              <a:latin typeface="Arial" panose="020B0604020202020204" pitchFamily="34" charset="0"/>
            </a:endParaRPr>
          </a:p>
        </p:txBody>
      </p:sp>
      <p:sp>
        <p:nvSpPr>
          <p:cNvPr id="21" name="矩形 3"/>
          <p:cNvSpPr>
            <a:spLocks noChangeArrowheads="1"/>
          </p:cNvSpPr>
          <p:nvPr/>
        </p:nvSpPr>
        <p:spPr bwMode="auto">
          <a:xfrm>
            <a:off x="1995170" y="2591435"/>
            <a:ext cx="26416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rPr>
              <a:t>毕达哥拉斯就主张要重视人的生命，一切生命都 是平等的、尊贵的，也是神圣的</a:t>
            </a:r>
            <a:endPar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endParaRPr>
          </a:p>
        </p:txBody>
      </p:sp>
      <p:sp>
        <p:nvSpPr>
          <p:cNvPr id="22" name="矩形 3"/>
          <p:cNvSpPr>
            <a:spLocks noChangeArrowheads="1"/>
          </p:cNvSpPr>
          <p:nvPr/>
        </p:nvSpPr>
        <p:spPr bwMode="auto">
          <a:xfrm>
            <a:off x="5025390" y="2591435"/>
            <a:ext cx="2567940" cy="147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dirty="0">
                <a:solidFill>
                  <a:srgbClr val="F87A08"/>
                </a:solidFill>
                <a:latin typeface="Impact MT Std" pitchFamily="34" charset="0"/>
                <a:ea typeface="微软雅黑" panose="020B0503020204020204" pitchFamily="34" charset="-122"/>
                <a:sym typeface="Arial" panose="020B0604020202020204" pitchFamily="34" charset="0"/>
              </a:rPr>
              <a:t>人文主义教育者提出要把人从宗教和神学 的统治下解放出来</a:t>
            </a:r>
            <a:endParaRPr lang="zh-CN" altLang="en-US" sz="2000" dirty="0">
              <a:solidFill>
                <a:srgbClr val="F87A08"/>
              </a:solidFill>
              <a:latin typeface="Impact MT Std" pitchFamily="34" charset="0"/>
              <a:ea typeface="微软雅黑" panose="020B0503020204020204" pitchFamily="34" charset="-122"/>
              <a:sym typeface="Arial" panose="020B0604020202020204" pitchFamily="34" charset="0"/>
            </a:endParaRPr>
          </a:p>
        </p:txBody>
      </p:sp>
      <p:sp>
        <p:nvSpPr>
          <p:cNvPr id="3" name="燕尾形箭头 2"/>
          <p:cNvSpPr/>
          <p:nvPr/>
        </p:nvSpPr>
        <p:spPr>
          <a:xfrm flipV="1">
            <a:off x="2076450" y="5171440"/>
            <a:ext cx="8465185" cy="99751"/>
          </a:xfrm>
          <a:prstGeom prst="notchedRightArrow">
            <a:avLst/>
          </a:prstGeom>
          <a:solidFill>
            <a:schemeClr val="bg1">
              <a:lumMod val="6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等腰三角形 3"/>
          <p:cNvSpPr/>
          <p:nvPr/>
        </p:nvSpPr>
        <p:spPr>
          <a:xfrm>
            <a:off x="3220949" y="4929973"/>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等腰三角形 5"/>
          <p:cNvSpPr/>
          <p:nvPr/>
        </p:nvSpPr>
        <p:spPr>
          <a:xfrm>
            <a:off x="6272124" y="4924258"/>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等腰三角形 8"/>
          <p:cNvSpPr/>
          <p:nvPr/>
        </p:nvSpPr>
        <p:spPr>
          <a:xfrm>
            <a:off x="9236304" y="4954738"/>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16"/>
          <p:cNvSpPr/>
          <p:nvPr/>
        </p:nvSpPr>
        <p:spPr>
          <a:xfrm>
            <a:off x="5472430" y="5452110"/>
            <a:ext cx="1673225" cy="506730"/>
          </a:xfrm>
          <a:prstGeom prst="rect">
            <a:avLst/>
          </a:prstGeom>
          <a:noFill/>
          <a:ln w="9525">
            <a:noFill/>
          </a:ln>
        </p:spPr>
        <p:txBody>
          <a:bodyPr wrap="square">
            <a:spAutoFit/>
          </a:bodyPr>
          <a:p>
            <a:pPr algn="just" eaLnBrk="1" hangingPunct="1">
              <a:lnSpc>
                <a:spcPct val="150000"/>
              </a:lnSpc>
              <a:spcAft>
                <a:spcPts val="1200"/>
              </a:spcAft>
            </a:pPr>
            <a:r>
              <a:rPr lang="zh-CN" altLang="en-US" sz="1800" b="1" dirty="0">
                <a:solidFill>
                  <a:srgbClr val="000000"/>
                </a:solidFill>
                <a:latin typeface="微软雅黑" panose="020B0503020204020204" pitchFamily="34" charset="-122"/>
              </a:rPr>
              <a:t>文艺复兴时期</a:t>
            </a:r>
            <a:endParaRPr lang="zh-CN" altLang="en-US" sz="1800" b="1" dirty="0">
              <a:solidFill>
                <a:srgbClr val="000000"/>
              </a:solidFill>
              <a:latin typeface="微软雅黑" panose="020B0503020204020204" pitchFamily="34" charset="-122"/>
            </a:endParaRPr>
          </a:p>
        </p:txBody>
      </p:sp>
      <p:sp>
        <p:nvSpPr>
          <p:cNvPr id="24" name="矩形 16"/>
          <p:cNvSpPr/>
          <p:nvPr/>
        </p:nvSpPr>
        <p:spPr>
          <a:xfrm>
            <a:off x="8996680" y="5452110"/>
            <a:ext cx="708025" cy="506730"/>
          </a:xfrm>
          <a:prstGeom prst="rect">
            <a:avLst/>
          </a:prstGeom>
          <a:noFill/>
          <a:ln w="9525">
            <a:noFill/>
          </a:ln>
        </p:spPr>
        <p:txBody>
          <a:bodyPr wrap="square">
            <a:spAutoFit/>
          </a:bodyPr>
          <a:p>
            <a:pPr algn="just" eaLnBrk="1" hangingPunct="1">
              <a:lnSpc>
                <a:spcPct val="150000"/>
              </a:lnSpc>
              <a:spcAft>
                <a:spcPts val="1200"/>
              </a:spcAft>
            </a:pPr>
            <a:r>
              <a:rPr lang="zh-CN" altLang="en-US" sz="1800" b="1" dirty="0">
                <a:solidFill>
                  <a:srgbClr val="000000"/>
                </a:solidFill>
                <a:latin typeface="微软雅黑" panose="020B0503020204020204" pitchFamily="34" charset="-122"/>
              </a:rPr>
              <a:t>今天</a:t>
            </a:r>
            <a:endParaRPr lang="zh-CN" altLang="en-US" sz="1800" b="1" dirty="0">
              <a:solidFill>
                <a:srgbClr val="000000"/>
              </a:solidFill>
              <a:latin typeface="微软雅黑" panose="020B0503020204020204" pitchFamily="34" charset="-122"/>
            </a:endParaRPr>
          </a:p>
        </p:txBody>
      </p:sp>
      <p:sp>
        <p:nvSpPr>
          <p:cNvPr id="27" name="矩形 3"/>
          <p:cNvSpPr>
            <a:spLocks noChangeArrowheads="1"/>
          </p:cNvSpPr>
          <p:nvPr/>
        </p:nvSpPr>
        <p:spPr bwMode="auto">
          <a:xfrm>
            <a:off x="7900035" y="2591435"/>
            <a:ext cx="2783840" cy="239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rPr>
              <a:t>人的生命的意义和价值在于关注和呵护，在于摆脱人身上的束缚，在于使自己过一种真诚的生活。</a:t>
            </a:r>
            <a:endPar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1747" idx="3"/>
          </p:cNvCxnSpPr>
          <p:nvPr/>
        </p:nvCxnSpPr>
        <p:spPr>
          <a:xfrm flipH="1">
            <a:off x="6752590" y="481965"/>
            <a:ext cx="51955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1747" name="TextBox 15"/>
          <p:cNvSpPr txBox="1"/>
          <p:nvPr/>
        </p:nvSpPr>
        <p:spPr>
          <a:xfrm>
            <a:off x="1024255" y="165100"/>
            <a:ext cx="572833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二、生命教育的内含与发展</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31749" name="组合 1"/>
          <p:cNvGrpSpPr/>
          <p:nvPr/>
        </p:nvGrpSpPr>
        <p:grpSpPr>
          <a:xfrm>
            <a:off x="4097338" y="1055688"/>
            <a:ext cx="3997325"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生命教育的发展</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1751" name="矩形 3"/>
          <p:cNvSpPr/>
          <p:nvPr/>
        </p:nvSpPr>
        <p:spPr>
          <a:xfrm>
            <a:off x="1140460" y="3134360"/>
            <a:ext cx="6351270" cy="1938020"/>
          </a:xfrm>
          <a:prstGeom prst="rect">
            <a:avLst/>
          </a:prstGeom>
          <a:noFill/>
          <a:ln w="9525">
            <a:noFill/>
          </a:ln>
        </p:spPr>
        <p:txBody>
          <a:bodyPr wrap="square">
            <a:spAutoFit/>
          </a:bodyPr>
          <a:p>
            <a:pPr>
              <a:lnSpc>
                <a:spcPct val="150000"/>
              </a:lnSpc>
            </a:pPr>
            <a:r>
              <a:rPr lang="zh-CN" altLang="en-US" sz="2000" b="1" dirty="0">
                <a:gradFill>
                  <a:gsLst>
                    <a:gs pos="0">
                      <a:srgbClr val="012D86"/>
                    </a:gs>
                    <a:gs pos="100000">
                      <a:srgbClr val="0E2557"/>
                    </a:gs>
                  </a:gsLst>
                  <a:lin scaled="0"/>
                </a:gradFill>
                <a:latin typeface="微软雅黑" panose="020B0503020204020204" pitchFamily="34" charset="-122"/>
              </a:rPr>
              <a:t>曾子曰：“敢问圣人之德无以加于孝乎？”</a:t>
            </a:r>
            <a:endParaRPr lang="zh-CN" altLang="en-US" sz="2000" b="1" dirty="0">
              <a:gradFill>
                <a:gsLst>
                  <a:gs pos="0">
                    <a:srgbClr val="012D86"/>
                  </a:gs>
                  <a:gs pos="100000">
                    <a:srgbClr val="0E2557"/>
                  </a:gs>
                </a:gsLst>
                <a:lin scaled="0"/>
              </a:gradFill>
              <a:latin typeface="微软雅黑" panose="020B0503020204020204" pitchFamily="34" charset="-122"/>
            </a:endParaRPr>
          </a:p>
          <a:p>
            <a:pPr>
              <a:lnSpc>
                <a:spcPct val="150000"/>
              </a:lnSpc>
            </a:pPr>
            <a:r>
              <a:rPr lang="zh-CN" altLang="en-US" sz="2000" b="1" dirty="0">
                <a:gradFill>
                  <a:gsLst>
                    <a:gs pos="0">
                      <a:srgbClr val="012D86"/>
                    </a:gs>
                    <a:gs pos="100000">
                      <a:srgbClr val="0E2557"/>
                    </a:gs>
                  </a:gsLst>
                  <a:lin scaled="0"/>
                </a:gradFill>
                <a:latin typeface="微软雅黑" panose="020B0503020204020204" pitchFamily="34" charset="-122"/>
              </a:rPr>
              <a:t>子曰：“天地之性，人为贵。人之行，莫大于孝。</a:t>
            </a:r>
            <a:r>
              <a:rPr lang="en-US" altLang="zh-CN" sz="2000" b="1" dirty="0">
                <a:gradFill>
                  <a:gsLst>
                    <a:gs pos="0">
                      <a:srgbClr val="012D86"/>
                    </a:gs>
                    <a:gs pos="100000">
                      <a:srgbClr val="0E2557"/>
                    </a:gs>
                  </a:gsLst>
                  <a:lin scaled="0"/>
                </a:gradFill>
                <a:latin typeface="微软雅黑" panose="020B0503020204020204" pitchFamily="34" charset="-122"/>
              </a:rPr>
              <a:t>”</a:t>
            </a:r>
            <a:endParaRPr lang="en-US" altLang="zh-CN" sz="2000" b="1" dirty="0">
              <a:gradFill>
                <a:gsLst>
                  <a:gs pos="0">
                    <a:srgbClr val="012D86"/>
                  </a:gs>
                  <a:gs pos="100000">
                    <a:srgbClr val="0E2557"/>
                  </a:gs>
                </a:gsLst>
                <a:lin scaled="0"/>
              </a:gradFill>
              <a:latin typeface="微软雅黑" panose="020B0503020204020204" pitchFamily="34" charset="-122"/>
            </a:endParaRPr>
          </a:p>
          <a:p>
            <a:pPr>
              <a:lnSpc>
                <a:spcPct val="150000"/>
              </a:lnSpc>
            </a:pPr>
            <a:r>
              <a:rPr lang="en-US" altLang="zh-CN" sz="2000" b="1" dirty="0">
                <a:gradFill>
                  <a:gsLst>
                    <a:gs pos="0">
                      <a:srgbClr val="012D86"/>
                    </a:gs>
                    <a:gs pos="100000">
                      <a:srgbClr val="0E2557"/>
                    </a:gs>
                  </a:gsLst>
                  <a:lin scaled="0"/>
                </a:gradFill>
                <a:latin typeface="微软雅黑" panose="020B0503020204020204" pitchFamily="34" charset="-122"/>
              </a:rPr>
              <a:t>                                    </a:t>
            </a:r>
            <a:endParaRPr lang="en-US" altLang="zh-CN" sz="2000" b="1" dirty="0">
              <a:gradFill>
                <a:gsLst>
                  <a:gs pos="0">
                    <a:srgbClr val="012D86"/>
                  </a:gs>
                  <a:gs pos="100000">
                    <a:srgbClr val="0E2557"/>
                  </a:gs>
                </a:gsLst>
                <a:lin scaled="0"/>
              </a:gradFill>
              <a:latin typeface="微软雅黑" panose="020B0503020204020204" pitchFamily="34" charset="-122"/>
            </a:endParaRPr>
          </a:p>
          <a:p>
            <a:pPr>
              <a:lnSpc>
                <a:spcPct val="150000"/>
              </a:lnSpc>
            </a:pPr>
            <a:r>
              <a:rPr lang="en-US" altLang="zh-CN" sz="2000" b="1" dirty="0">
                <a:gradFill>
                  <a:gsLst>
                    <a:gs pos="0">
                      <a:srgbClr val="012D86"/>
                    </a:gs>
                    <a:gs pos="100000">
                      <a:srgbClr val="0E2557"/>
                    </a:gs>
                  </a:gsLst>
                  <a:lin scaled="0"/>
                </a:gradFill>
                <a:latin typeface="微软雅黑" panose="020B0503020204020204" pitchFamily="34" charset="-122"/>
              </a:rPr>
              <a:t>                               ——《孝经·圣治章第九》</a:t>
            </a:r>
            <a:endParaRPr lang="en-US" altLang="zh-CN" sz="2000" b="1" dirty="0">
              <a:gradFill>
                <a:gsLst>
                  <a:gs pos="0">
                    <a:srgbClr val="012D86"/>
                  </a:gs>
                  <a:gs pos="100000">
                    <a:srgbClr val="0E2557"/>
                  </a:gs>
                </a:gsLst>
                <a:lin scaled="0"/>
              </a:gradFill>
              <a:latin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393940" y="2636520"/>
            <a:ext cx="3710940" cy="2727960"/>
          </a:xfrm>
          <a:prstGeom prst="rect">
            <a:avLst/>
          </a:prstGeom>
        </p:spPr>
      </p:pic>
      <p:sp>
        <p:nvSpPr>
          <p:cNvPr id="100" name="文本框 99"/>
          <p:cNvSpPr txBox="1"/>
          <p:nvPr/>
        </p:nvSpPr>
        <p:spPr>
          <a:xfrm>
            <a:off x="7045325" y="5582920"/>
            <a:ext cx="4759325" cy="337185"/>
          </a:xfrm>
          <a:prstGeom prst="rect">
            <a:avLst/>
          </a:prstGeom>
          <a:noFill/>
          <a:ln w="9525">
            <a:noFill/>
          </a:ln>
        </p:spPr>
        <p:txBody>
          <a:bodyPr wrap="square">
            <a:spAutoFit/>
          </a:bodyPr>
          <a:p>
            <a:r>
              <a:rPr lang="zh-CN" sz="1600" b="1">
                <a:solidFill>
                  <a:srgbClr val="000000"/>
                </a:solidFill>
                <a:cs typeface="Times New Roman" panose="02020603050405020304" charset="0"/>
              </a:rPr>
              <a:t>儒学即人学，道教、佛教等都主张尊重人的生命。</a:t>
            </a:r>
            <a:endParaRPr lang="zh-CN" altLang="en-US" sz="1600" b="1"/>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1747" idx="3"/>
          </p:cNvCxnSpPr>
          <p:nvPr/>
        </p:nvCxnSpPr>
        <p:spPr>
          <a:xfrm flipH="1">
            <a:off x="6752590" y="481965"/>
            <a:ext cx="51955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1747" name="TextBox 15"/>
          <p:cNvSpPr txBox="1"/>
          <p:nvPr/>
        </p:nvSpPr>
        <p:spPr>
          <a:xfrm>
            <a:off x="1024255" y="165100"/>
            <a:ext cx="572833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二、生命教育的内含与发展</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31749" name="组合 1"/>
          <p:cNvGrpSpPr/>
          <p:nvPr/>
        </p:nvGrpSpPr>
        <p:grpSpPr>
          <a:xfrm>
            <a:off x="4097338" y="1055688"/>
            <a:ext cx="3997325"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生命教育的发展</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1751" name="矩形 3"/>
          <p:cNvSpPr/>
          <p:nvPr/>
        </p:nvSpPr>
        <p:spPr>
          <a:xfrm>
            <a:off x="4517390" y="2312035"/>
            <a:ext cx="3298825" cy="3415030"/>
          </a:xfrm>
          <a:prstGeom prst="rect">
            <a:avLst/>
          </a:prstGeom>
          <a:noFill/>
          <a:ln w="9525">
            <a:noFill/>
          </a:ln>
        </p:spPr>
        <p:txBody>
          <a:bodyPr wrap="square">
            <a:spAutoFit/>
          </a:bodyPr>
          <a:p>
            <a:pPr>
              <a:lnSpc>
                <a:spcPct val="150000"/>
              </a:lnSpc>
            </a:pPr>
            <a:r>
              <a:rPr lang="en-US" altLang="zh-CN" sz="2400" dirty="0">
                <a:gradFill>
                  <a:gsLst>
                    <a:gs pos="0">
                      <a:srgbClr val="012D86"/>
                    </a:gs>
                    <a:gs pos="100000">
                      <a:srgbClr val="0E2557"/>
                    </a:gs>
                  </a:gsLst>
                  <a:lin scaled="0"/>
                </a:gradFill>
                <a:latin typeface="微软雅黑" panose="020B0503020204020204" pitchFamily="34" charset="-122"/>
              </a:rPr>
              <a:t>       </a:t>
            </a:r>
            <a:r>
              <a:rPr lang="zh-CN" altLang="en-US" sz="2400" dirty="0">
                <a:gradFill>
                  <a:gsLst>
                    <a:gs pos="0">
                      <a:srgbClr val="012D86"/>
                    </a:gs>
                    <a:gs pos="100000">
                      <a:srgbClr val="0E2557"/>
                    </a:gs>
                  </a:gsLst>
                  <a:lin scaled="0"/>
                </a:gradFill>
                <a:latin typeface="微软雅黑" panose="020B0503020204020204" pitchFamily="34" charset="-122"/>
              </a:rPr>
              <a:t>蔡元培、陶行知等教育家都提出了尊重个体生命自由发展的主张，蔡元培主张通过自由个性的教育培养“完整的人格”。</a:t>
            </a:r>
            <a:endParaRPr lang="zh-CN" altLang="en-US" sz="2400" dirty="0">
              <a:gradFill>
                <a:gsLst>
                  <a:gs pos="0">
                    <a:srgbClr val="012D86"/>
                  </a:gs>
                  <a:gs pos="100000">
                    <a:srgbClr val="0E2557"/>
                  </a:gs>
                </a:gsLst>
                <a:lin scaled="0"/>
              </a:gradFill>
              <a:latin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1362075" y="2336165"/>
            <a:ext cx="2735580" cy="3390900"/>
          </a:xfrm>
          <a:prstGeom prst="ellipse">
            <a:avLst/>
          </a:prstGeom>
          <a:ln>
            <a:solidFill>
              <a:srgbClr val="FF0000"/>
            </a:solidFill>
          </a:ln>
        </p:spPr>
      </p:pic>
      <p:pic>
        <p:nvPicPr>
          <p:cNvPr id="12" name="图片 11"/>
          <p:cNvPicPr>
            <a:picLocks noChangeAspect="1"/>
          </p:cNvPicPr>
          <p:nvPr/>
        </p:nvPicPr>
        <p:blipFill>
          <a:blip r:embed="rId2"/>
          <a:stretch>
            <a:fillRect/>
          </a:stretch>
        </p:blipFill>
        <p:spPr>
          <a:xfrm>
            <a:off x="8248015" y="2343785"/>
            <a:ext cx="2684145" cy="3375660"/>
          </a:xfrm>
          <a:prstGeom prst="ellipse">
            <a:avLst/>
          </a:prstGeom>
          <a:ln>
            <a:solidFill>
              <a:srgbClr val="FF0000"/>
            </a:solid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1747" idx="3"/>
          </p:cNvCxnSpPr>
          <p:nvPr/>
        </p:nvCxnSpPr>
        <p:spPr>
          <a:xfrm flipH="1">
            <a:off x="6752590" y="481965"/>
            <a:ext cx="51955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1747" name="TextBox 15"/>
          <p:cNvSpPr txBox="1"/>
          <p:nvPr/>
        </p:nvSpPr>
        <p:spPr>
          <a:xfrm>
            <a:off x="1024255" y="165100"/>
            <a:ext cx="572833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二、生命教育的内含与发展</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31749" name="组合 1"/>
          <p:cNvGrpSpPr/>
          <p:nvPr/>
        </p:nvGrpSpPr>
        <p:grpSpPr>
          <a:xfrm>
            <a:off x="4097338" y="1055688"/>
            <a:ext cx="3997325" cy="738187"/>
            <a:chOff x="4224338" y="1228725"/>
            <a:chExt cx="3705225" cy="738188"/>
          </a:xfrm>
        </p:grpSpPr>
        <p:sp>
          <p:nvSpPr>
            <p:cNvPr id="7"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生命教育的发展</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1751" name="矩形 3"/>
          <p:cNvSpPr/>
          <p:nvPr/>
        </p:nvSpPr>
        <p:spPr>
          <a:xfrm>
            <a:off x="3366135" y="5931535"/>
            <a:ext cx="5459095" cy="645160"/>
          </a:xfrm>
          <a:prstGeom prst="rect">
            <a:avLst/>
          </a:prstGeom>
          <a:noFill/>
          <a:ln w="9525">
            <a:noFill/>
          </a:ln>
        </p:spPr>
        <p:txBody>
          <a:bodyPr wrap="square">
            <a:spAutoFit/>
          </a:bodyPr>
          <a:p>
            <a:pPr>
              <a:lnSpc>
                <a:spcPct val="150000"/>
              </a:lnSpc>
            </a:pPr>
            <a:r>
              <a:rPr lang="zh-CN" altLang="en-US" sz="2400" b="1" dirty="0">
                <a:gradFill>
                  <a:gsLst>
                    <a:gs pos="0">
                      <a:srgbClr val="E30000"/>
                    </a:gs>
                    <a:gs pos="100000">
                      <a:srgbClr val="760303"/>
                    </a:gs>
                  </a:gsLst>
                  <a:lin scaled="0"/>
                </a:gradFill>
                <a:latin typeface="微软雅黑" panose="020B0503020204020204" pitchFamily="34" charset="-122"/>
              </a:rPr>
              <a:t>生命教育的研究源于人们对死亡的思考</a:t>
            </a:r>
            <a:endParaRPr lang="zh-CN" altLang="en-US" sz="2400" b="1" dirty="0">
              <a:gradFill>
                <a:gsLst>
                  <a:gs pos="0">
                    <a:srgbClr val="E30000"/>
                  </a:gs>
                  <a:gs pos="100000">
                    <a:srgbClr val="760303"/>
                  </a:gs>
                </a:gsLst>
                <a:lin scaled="0"/>
              </a:gradFill>
              <a:latin typeface="微软雅黑" panose="020B0503020204020204" pitchFamily="34" charset="-122"/>
            </a:endParaRPr>
          </a:p>
        </p:txBody>
      </p:sp>
      <p:sp>
        <p:nvSpPr>
          <p:cNvPr id="31748" name="矩形 16"/>
          <p:cNvSpPr/>
          <p:nvPr/>
        </p:nvSpPr>
        <p:spPr>
          <a:xfrm>
            <a:off x="1604645" y="4072255"/>
            <a:ext cx="1339850" cy="506730"/>
          </a:xfrm>
          <a:prstGeom prst="rect">
            <a:avLst/>
          </a:prstGeom>
          <a:noFill/>
          <a:ln w="9525">
            <a:noFill/>
          </a:ln>
        </p:spPr>
        <p:txBody>
          <a:bodyPr wrap="square">
            <a:spAutoFit/>
          </a:bodyPr>
          <a:p>
            <a:pPr algn="just" eaLnBrk="1" hangingPunct="1">
              <a:lnSpc>
                <a:spcPct val="150000"/>
              </a:lnSpc>
              <a:spcAft>
                <a:spcPts val="1200"/>
              </a:spcAft>
            </a:pPr>
            <a:r>
              <a:rPr lang="en-US" altLang="zh-CN" sz="1800" b="1" dirty="0">
                <a:solidFill>
                  <a:srgbClr val="000000"/>
                </a:solidFill>
                <a:latin typeface="微软雅黑" panose="020B0503020204020204" pitchFamily="34" charset="-122"/>
              </a:rPr>
              <a:t>1959</a:t>
            </a:r>
            <a:r>
              <a:rPr lang="zh-CN" altLang="en-US" sz="1800" b="1" dirty="0">
                <a:solidFill>
                  <a:srgbClr val="000000"/>
                </a:solidFill>
                <a:latin typeface="微软雅黑" panose="020B0503020204020204" pitchFamily="34" charset="-122"/>
              </a:rPr>
              <a:t>年</a:t>
            </a:r>
            <a:endParaRPr lang="zh-CN" altLang="en-US" sz="1800" b="1" dirty="0">
              <a:solidFill>
                <a:srgbClr val="000000"/>
              </a:solidFill>
              <a:latin typeface="微软雅黑" panose="020B0503020204020204" pitchFamily="34" charset="-122"/>
            </a:endParaRPr>
          </a:p>
        </p:txBody>
      </p:sp>
      <p:sp>
        <p:nvSpPr>
          <p:cNvPr id="21" name="矩形 3"/>
          <p:cNvSpPr>
            <a:spLocks noChangeArrowheads="1"/>
          </p:cNvSpPr>
          <p:nvPr/>
        </p:nvSpPr>
        <p:spPr bwMode="auto">
          <a:xfrm>
            <a:off x="852170" y="1729105"/>
            <a:ext cx="26416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rPr>
              <a:t>心理学家赫尔曼的《死亡的意义》一 书出版，引起学术界及社会大众对死亡问题的关注和研究兴趣。</a:t>
            </a:r>
            <a:endPar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endParaRPr>
          </a:p>
        </p:txBody>
      </p:sp>
      <p:sp>
        <p:nvSpPr>
          <p:cNvPr id="22" name="矩形 3"/>
          <p:cNvSpPr>
            <a:spLocks noChangeArrowheads="1"/>
          </p:cNvSpPr>
          <p:nvPr/>
        </p:nvSpPr>
        <p:spPr bwMode="auto">
          <a:xfrm>
            <a:off x="2944495" y="3994785"/>
            <a:ext cx="256794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000" dirty="0">
                <a:solidFill>
                  <a:srgbClr val="F87A08"/>
                </a:solidFill>
                <a:latin typeface="Impact MT Std" pitchFamily="34" charset="0"/>
                <a:ea typeface="微软雅黑" panose="020B0503020204020204" pitchFamily="34" charset="-122"/>
                <a:sym typeface="Arial" panose="020B0604020202020204" pitchFamily="34" charset="0"/>
              </a:rPr>
              <a:t>美国科学家本・唐纳・华特士在美国加州创建“阿南达学校"，开始倡导和践行生命教育思想。</a:t>
            </a:r>
            <a:endParaRPr lang="zh-CN" altLang="en-US" sz="2000" dirty="0">
              <a:solidFill>
                <a:srgbClr val="F87A08"/>
              </a:solidFill>
              <a:latin typeface="Impact MT Std" pitchFamily="34" charset="0"/>
              <a:ea typeface="微软雅黑" panose="020B0503020204020204" pitchFamily="34" charset="-122"/>
              <a:sym typeface="Arial" panose="020B0604020202020204" pitchFamily="34" charset="0"/>
            </a:endParaRPr>
          </a:p>
        </p:txBody>
      </p:sp>
      <p:sp>
        <p:nvSpPr>
          <p:cNvPr id="3" name="燕尾形箭头 2"/>
          <p:cNvSpPr/>
          <p:nvPr/>
        </p:nvSpPr>
        <p:spPr>
          <a:xfrm flipV="1">
            <a:off x="1092835" y="3797300"/>
            <a:ext cx="10276840" cy="76200"/>
          </a:xfrm>
          <a:prstGeom prst="notchedRightArrow">
            <a:avLst/>
          </a:prstGeom>
          <a:solidFill>
            <a:schemeClr val="bg1">
              <a:lumMod val="6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等腰三角形 3"/>
          <p:cNvSpPr/>
          <p:nvPr/>
        </p:nvSpPr>
        <p:spPr>
          <a:xfrm>
            <a:off x="2067789" y="3550118"/>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等腰三角形 5"/>
          <p:cNvSpPr/>
          <p:nvPr/>
        </p:nvSpPr>
        <p:spPr>
          <a:xfrm rot="10800000">
            <a:off x="4190594" y="3825073"/>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等腰三角形 8"/>
          <p:cNvSpPr/>
          <p:nvPr/>
        </p:nvSpPr>
        <p:spPr>
          <a:xfrm>
            <a:off x="6203544" y="3574883"/>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16"/>
          <p:cNvSpPr/>
          <p:nvPr/>
        </p:nvSpPr>
        <p:spPr>
          <a:xfrm>
            <a:off x="3391535" y="2929890"/>
            <a:ext cx="1673225" cy="506730"/>
          </a:xfrm>
          <a:prstGeom prst="rect">
            <a:avLst/>
          </a:prstGeom>
          <a:noFill/>
          <a:ln w="9525">
            <a:noFill/>
          </a:ln>
        </p:spPr>
        <p:txBody>
          <a:bodyPr wrap="square">
            <a:spAutoFit/>
          </a:bodyPr>
          <a:p>
            <a:pPr algn="ctr" eaLnBrk="1" hangingPunct="1">
              <a:lnSpc>
                <a:spcPct val="150000"/>
              </a:lnSpc>
              <a:spcAft>
                <a:spcPts val="1200"/>
              </a:spcAft>
            </a:pPr>
            <a:r>
              <a:rPr lang="zh-CN" altLang="en-US" sz="1800" b="1" dirty="0">
                <a:solidFill>
                  <a:srgbClr val="000000"/>
                </a:solidFill>
                <a:latin typeface="微软雅黑" panose="020B0503020204020204" pitchFamily="34" charset="-122"/>
              </a:rPr>
              <a:t>1968年</a:t>
            </a:r>
            <a:endParaRPr lang="zh-CN" altLang="en-US" sz="1800" b="1" dirty="0">
              <a:solidFill>
                <a:srgbClr val="000000"/>
              </a:solidFill>
              <a:latin typeface="微软雅黑" panose="020B0503020204020204" pitchFamily="34" charset="-122"/>
            </a:endParaRPr>
          </a:p>
        </p:txBody>
      </p:sp>
      <p:sp>
        <p:nvSpPr>
          <p:cNvPr id="24" name="矩形 16"/>
          <p:cNvSpPr/>
          <p:nvPr/>
        </p:nvSpPr>
        <p:spPr>
          <a:xfrm>
            <a:off x="5770880" y="4072255"/>
            <a:ext cx="1052830" cy="506730"/>
          </a:xfrm>
          <a:prstGeom prst="rect">
            <a:avLst/>
          </a:prstGeom>
          <a:noFill/>
          <a:ln w="9525">
            <a:noFill/>
          </a:ln>
        </p:spPr>
        <p:txBody>
          <a:bodyPr wrap="square">
            <a:spAutoFit/>
          </a:bodyPr>
          <a:p>
            <a:pPr algn="just" eaLnBrk="1" hangingPunct="1">
              <a:lnSpc>
                <a:spcPct val="150000"/>
              </a:lnSpc>
              <a:spcAft>
                <a:spcPts val="1200"/>
              </a:spcAft>
            </a:pPr>
            <a:r>
              <a:rPr lang="en-US" altLang="zh-CN" sz="1800" b="1" dirty="0">
                <a:solidFill>
                  <a:srgbClr val="000000"/>
                </a:solidFill>
                <a:latin typeface="微软雅黑" panose="020B0503020204020204" pitchFamily="34" charset="-122"/>
              </a:rPr>
              <a:t>1979</a:t>
            </a:r>
            <a:r>
              <a:rPr lang="zh-CN" altLang="en-US" sz="1800" b="1" dirty="0">
                <a:solidFill>
                  <a:srgbClr val="000000"/>
                </a:solidFill>
                <a:latin typeface="微软雅黑" panose="020B0503020204020204" pitchFamily="34" charset="-122"/>
              </a:rPr>
              <a:t>年</a:t>
            </a:r>
            <a:endParaRPr lang="zh-CN" altLang="en-US" sz="1800" b="1" dirty="0">
              <a:solidFill>
                <a:srgbClr val="000000"/>
              </a:solidFill>
              <a:latin typeface="微软雅黑" panose="020B0503020204020204" pitchFamily="34" charset="-122"/>
            </a:endParaRPr>
          </a:p>
        </p:txBody>
      </p:sp>
      <p:sp>
        <p:nvSpPr>
          <p:cNvPr id="27" name="矩形 3"/>
          <p:cNvSpPr>
            <a:spLocks noChangeArrowheads="1"/>
          </p:cNvSpPr>
          <p:nvPr/>
        </p:nvSpPr>
        <p:spPr bwMode="auto">
          <a:xfrm>
            <a:off x="5150485" y="2098675"/>
            <a:ext cx="2470150" cy="119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rPr>
              <a:t>澳洲成立的“生命教育中心明确提出“生命教育”概念。</a:t>
            </a:r>
            <a:endPar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endParaRPr>
          </a:p>
        </p:txBody>
      </p:sp>
      <p:sp>
        <p:nvSpPr>
          <p:cNvPr id="11" name="矩形 3"/>
          <p:cNvSpPr>
            <a:spLocks noChangeArrowheads="1"/>
          </p:cNvSpPr>
          <p:nvPr/>
        </p:nvSpPr>
        <p:spPr bwMode="auto">
          <a:xfrm>
            <a:off x="6925945" y="3994785"/>
            <a:ext cx="2567940" cy="119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000" dirty="0">
                <a:solidFill>
                  <a:srgbClr val="F87A08"/>
                </a:solidFill>
                <a:latin typeface="Impact MT Std" pitchFamily="34" charset="0"/>
                <a:ea typeface="微软雅黑" panose="020B0503020204020204" pitchFamily="34" charset="-122"/>
                <a:sym typeface="Arial" panose="020B0604020202020204" pitchFamily="34" charset="0"/>
              </a:rPr>
              <a:t>英国政府把生命教育课程规定为跨领域课程。</a:t>
            </a:r>
            <a:endParaRPr lang="zh-CN" altLang="en-US" sz="2000" dirty="0">
              <a:solidFill>
                <a:srgbClr val="F87A08"/>
              </a:solidFill>
              <a:latin typeface="Impact MT Std" pitchFamily="34" charset="0"/>
              <a:ea typeface="微软雅黑" panose="020B0503020204020204" pitchFamily="34" charset="-122"/>
              <a:sym typeface="Arial" panose="020B0604020202020204" pitchFamily="34" charset="0"/>
            </a:endParaRPr>
          </a:p>
        </p:txBody>
      </p:sp>
      <p:sp>
        <p:nvSpPr>
          <p:cNvPr id="13" name="等腰三角形 12"/>
          <p:cNvSpPr/>
          <p:nvPr/>
        </p:nvSpPr>
        <p:spPr>
          <a:xfrm rot="10800000">
            <a:off x="8172044" y="3825073"/>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6"/>
          <p:cNvSpPr/>
          <p:nvPr/>
        </p:nvSpPr>
        <p:spPr>
          <a:xfrm>
            <a:off x="7372985" y="2929890"/>
            <a:ext cx="1673225" cy="506730"/>
          </a:xfrm>
          <a:prstGeom prst="rect">
            <a:avLst/>
          </a:prstGeom>
          <a:noFill/>
          <a:ln w="9525">
            <a:noFill/>
          </a:ln>
        </p:spPr>
        <p:txBody>
          <a:bodyPr wrap="square">
            <a:spAutoFit/>
          </a:bodyPr>
          <a:p>
            <a:pPr algn="ctr" eaLnBrk="1" hangingPunct="1">
              <a:lnSpc>
                <a:spcPct val="150000"/>
              </a:lnSpc>
              <a:spcAft>
                <a:spcPts val="1200"/>
              </a:spcAft>
            </a:pPr>
            <a:r>
              <a:rPr lang="zh-CN" altLang="en-US" sz="1800" b="1" dirty="0">
                <a:solidFill>
                  <a:srgbClr val="000000"/>
                </a:solidFill>
                <a:latin typeface="微软雅黑" panose="020B0503020204020204" pitchFamily="34" charset="-122"/>
              </a:rPr>
              <a:t>19</a:t>
            </a:r>
            <a:r>
              <a:rPr lang="en-US" altLang="zh-CN" sz="1800" b="1" dirty="0">
                <a:solidFill>
                  <a:srgbClr val="000000"/>
                </a:solidFill>
                <a:latin typeface="微软雅黑" panose="020B0503020204020204" pitchFamily="34" charset="-122"/>
              </a:rPr>
              <a:t>90</a:t>
            </a:r>
            <a:r>
              <a:rPr lang="zh-CN" altLang="en-US" sz="1800" b="1" dirty="0">
                <a:solidFill>
                  <a:srgbClr val="000000"/>
                </a:solidFill>
                <a:latin typeface="微软雅黑" panose="020B0503020204020204" pitchFamily="34" charset="-122"/>
              </a:rPr>
              <a:t>年</a:t>
            </a:r>
            <a:endParaRPr lang="zh-CN" altLang="en-US" sz="1800" b="1" dirty="0">
              <a:solidFill>
                <a:srgbClr val="000000"/>
              </a:solidFill>
              <a:latin typeface="微软雅黑" panose="020B0503020204020204" pitchFamily="34" charset="-122"/>
            </a:endParaRPr>
          </a:p>
        </p:txBody>
      </p:sp>
      <p:sp>
        <p:nvSpPr>
          <p:cNvPr id="15" name="等腰三角形 14"/>
          <p:cNvSpPr/>
          <p:nvPr/>
        </p:nvSpPr>
        <p:spPr>
          <a:xfrm>
            <a:off x="9951949" y="3574883"/>
            <a:ext cx="75045" cy="24718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6"/>
          <p:cNvSpPr/>
          <p:nvPr/>
        </p:nvSpPr>
        <p:spPr>
          <a:xfrm>
            <a:off x="9519285" y="4072255"/>
            <a:ext cx="1519555" cy="506730"/>
          </a:xfrm>
          <a:prstGeom prst="rect">
            <a:avLst/>
          </a:prstGeom>
          <a:noFill/>
          <a:ln w="9525">
            <a:noFill/>
          </a:ln>
        </p:spPr>
        <p:txBody>
          <a:bodyPr wrap="square">
            <a:spAutoFit/>
          </a:bodyPr>
          <a:p>
            <a:pPr algn="just" eaLnBrk="1" hangingPunct="1">
              <a:lnSpc>
                <a:spcPct val="150000"/>
              </a:lnSpc>
              <a:spcAft>
                <a:spcPts val="1200"/>
              </a:spcAft>
            </a:pPr>
            <a:r>
              <a:rPr lang="en-US" altLang="zh-CN" sz="1800" b="1" dirty="0">
                <a:solidFill>
                  <a:srgbClr val="000000"/>
                </a:solidFill>
                <a:latin typeface="微软雅黑" panose="020B0503020204020204" pitchFamily="34" charset="-122"/>
              </a:rPr>
              <a:t>2002</a:t>
            </a:r>
            <a:r>
              <a:rPr lang="zh-CN" altLang="en-US" sz="1800" b="1" dirty="0">
                <a:solidFill>
                  <a:srgbClr val="000000"/>
                </a:solidFill>
                <a:latin typeface="微软雅黑" panose="020B0503020204020204" pitchFamily="34" charset="-122"/>
              </a:rPr>
              <a:t>年</a:t>
            </a:r>
            <a:r>
              <a:rPr lang="en-US" altLang="zh-CN" sz="1800" b="1" dirty="0">
                <a:solidFill>
                  <a:srgbClr val="000000"/>
                </a:solidFill>
                <a:latin typeface="微软雅黑" panose="020B0503020204020204" pitchFamily="34" charset="-122"/>
              </a:rPr>
              <a:t>8</a:t>
            </a:r>
            <a:r>
              <a:rPr lang="zh-CN" altLang="en-US" sz="1800" b="1" dirty="0">
                <a:solidFill>
                  <a:srgbClr val="000000"/>
                </a:solidFill>
                <a:latin typeface="微软雅黑" panose="020B0503020204020204" pitchFamily="34" charset="-122"/>
              </a:rPr>
              <a:t>月</a:t>
            </a:r>
            <a:endParaRPr lang="zh-CN" altLang="en-US" sz="1800" b="1" dirty="0">
              <a:solidFill>
                <a:srgbClr val="000000"/>
              </a:solidFill>
              <a:latin typeface="微软雅黑" panose="020B0503020204020204" pitchFamily="34" charset="-122"/>
            </a:endParaRPr>
          </a:p>
        </p:txBody>
      </p:sp>
      <p:sp>
        <p:nvSpPr>
          <p:cNvPr id="17" name="矩形 3"/>
          <p:cNvSpPr>
            <a:spLocks noChangeArrowheads="1"/>
          </p:cNvSpPr>
          <p:nvPr/>
        </p:nvSpPr>
        <p:spPr bwMode="auto">
          <a:xfrm>
            <a:off x="8898890" y="2098675"/>
            <a:ext cx="2470150" cy="119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rPr>
              <a:t>生命教育被英国政府纳入国家和学校的正规教育课程。</a:t>
            </a:r>
            <a:endParaRPr lang="zh-CN" altLang="en-US" sz="2000" dirty="0">
              <a:solidFill>
                <a:srgbClr val="00A2A4"/>
              </a:solidFill>
              <a:latin typeface="Impact MT Std"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4819" idx="3"/>
          </p:cNvCxnSpPr>
          <p:nvPr/>
        </p:nvCxnSpPr>
        <p:spPr>
          <a:xfrm flipH="1" flipV="1">
            <a:off x="7746365" y="487680"/>
            <a:ext cx="42557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4819" name="TextBox 15"/>
          <p:cNvSpPr txBox="1"/>
          <p:nvPr/>
        </p:nvSpPr>
        <p:spPr>
          <a:xfrm>
            <a:off x="1024255" y="165100"/>
            <a:ext cx="6722110"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三、大学生生命教育的主要内容</a:t>
            </a:r>
            <a:endParaRPr lang="zh-CN" altLang="en-US" sz="3600" b="1" dirty="0">
              <a:solidFill>
                <a:srgbClr val="0D0D0D"/>
              </a:solidFill>
              <a:latin typeface="微软雅黑" panose="020B0503020204020204" pitchFamily="34" charset="-122"/>
              <a:cs typeface="Arial" panose="020B0604020202020204" pitchFamily="34" charset="0"/>
              <a:sym typeface="inpin heiti" charset="-122"/>
            </a:endParaRPr>
          </a:p>
        </p:txBody>
      </p:sp>
      <p:grpSp>
        <p:nvGrpSpPr>
          <p:cNvPr id="34820" name="组合 1"/>
          <p:cNvGrpSpPr/>
          <p:nvPr/>
        </p:nvGrpSpPr>
        <p:grpSpPr>
          <a:xfrm>
            <a:off x="4713288" y="1055688"/>
            <a:ext cx="3033395" cy="737870"/>
            <a:chOff x="5075321" y="1228725"/>
            <a:chExt cx="2197376" cy="737871"/>
          </a:xfrm>
        </p:grpSpPr>
        <p:sp>
          <p:nvSpPr>
            <p:cNvPr id="7" name="îš1íḍe"/>
            <p:cNvSpPr txBox="1"/>
            <p:nvPr/>
          </p:nvSpPr>
          <p:spPr>
            <a:xfrm>
              <a:off x="5075321" y="1228725"/>
              <a:ext cx="2196916" cy="737871"/>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5075321" y="1336675"/>
              <a:ext cx="2197376" cy="521971"/>
            </a:xfrm>
            <a:prstGeom prst="rect">
              <a:avLst/>
            </a:prstGeom>
            <a:no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1.生存信念教育</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4821" name="矩形 16"/>
          <p:cNvSpPr/>
          <p:nvPr/>
        </p:nvSpPr>
        <p:spPr>
          <a:xfrm>
            <a:off x="6117908" y="2520633"/>
            <a:ext cx="4511675" cy="286131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生存信念是人生基本的信念，是人的一种重要的精神活动，给人们的实际生活以价值上 的信念引导,是一个人生存下去的根据和动力。</a:t>
            </a:r>
            <a:endParaRPr lang="zh-CN" altLang="en-US" sz="2400" dirty="0">
              <a:solidFill>
                <a:srgbClr val="000000"/>
              </a:solidFill>
              <a:latin typeface="微软雅黑" panose="020B0503020204020204" pitchFamily="34" charset="-122"/>
            </a:endParaRPr>
          </a:p>
        </p:txBody>
      </p:sp>
      <p:pic>
        <p:nvPicPr>
          <p:cNvPr id="15" name="Picture 8" descr="http://www.yclunwen.com/uploads/allimg/180621/1434-1P621100331632.png"/>
          <p:cNvPicPr>
            <a:picLocks noChangeAspect="1" noChangeArrowheads="1"/>
          </p:cNvPicPr>
          <p:nvPr/>
        </p:nvPicPr>
        <p:blipFill>
          <a:blip r:embed="rId1"/>
          <a:srcRect/>
          <a:stretch>
            <a:fillRect/>
          </a:stretch>
        </p:blipFill>
        <p:spPr bwMode="auto">
          <a:xfrm>
            <a:off x="1383793" y="2837537"/>
            <a:ext cx="4358781" cy="2544721"/>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矩形 16"/>
          <p:cNvSpPr/>
          <p:nvPr/>
        </p:nvSpPr>
        <p:spPr>
          <a:xfrm>
            <a:off x="1679575" y="3900805"/>
            <a:ext cx="4145915" cy="1753235"/>
          </a:xfrm>
          <a:prstGeom prst="rect">
            <a:avLst/>
          </a:prstGeom>
          <a:noFill/>
          <a:ln w="9525">
            <a:noFill/>
          </a:ln>
        </p:spPr>
        <p:txBody>
          <a:bodyPr wrap="square">
            <a:spAutoFit/>
          </a:bodyPr>
          <a:p>
            <a:pPr indent="627380" algn="just" eaLnBrk="1" hangingPunct="1">
              <a:lnSpc>
                <a:spcPct val="150000"/>
              </a:lnSpc>
              <a:spcAft>
                <a:spcPts val="1200"/>
              </a:spcAft>
            </a:pPr>
            <a:r>
              <a:rPr lang="zh-CN" altLang="en-US" sz="2400" dirty="0">
                <a:latin typeface="微软雅黑" panose="020B0503020204020204" pitchFamily="34" charset="-122"/>
              </a:rPr>
              <a:t>是一种特殊的价值，是人的生活实践对于社会和个人所具有的意义和作用。</a:t>
            </a:r>
            <a:endParaRPr lang="zh-CN" altLang="en-US" sz="2400" dirty="0">
              <a:latin typeface="微软雅黑" panose="020B0503020204020204" pitchFamily="34" charset="-122"/>
            </a:endParaRPr>
          </a:p>
        </p:txBody>
      </p:sp>
      <p:grpSp>
        <p:nvGrpSpPr>
          <p:cNvPr id="31749" name="组合 3"/>
          <p:cNvGrpSpPr/>
          <p:nvPr/>
        </p:nvGrpSpPr>
        <p:grpSpPr>
          <a:xfrm>
            <a:off x="3008313" y="2310765"/>
            <a:ext cx="1450975" cy="1520825"/>
            <a:chOff x="2021637" y="1667806"/>
            <a:chExt cx="1451182" cy="1520994"/>
          </a:xfrm>
        </p:grpSpPr>
        <p:sp>
          <p:nvSpPr>
            <p:cNvPr id="16" name="任意多边形 26"/>
            <p:cNvSpPr/>
            <p:nvPr/>
          </p:nvSpPr>
          <p:spPr>
            <a:xfrm>
              <a:off x="2021637" y="1667806"/>
              <a:ext cx="1322576" cy="1520994"/>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D34817">
                <a:lumMod val="60000"/>
                <a:lumOff val="4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mj-ea"/>
                <a:ea typeface="+mj-ea"/>
                <a:cs typeface="+mn-cs"/>
              </a:endParaRPr>
            </a:p>
          </p:txBody>
        </p:sp>
        <p:sp>
          <p:nvSpPr>
            <p:cNvPr id="18" name="椭圆 17"/>
            <p:cNvSpPr/>
            <p:nvPr/>
          </p:nvSpPr>
          <p:spPr>
            <a:xfrm>
              <a:off x="2453499" y="1920247"/>
              <a:ext cx="1019320" cy="1016113"/>
            </a:xfrm>
            <a:prstGeom prst="ellipse">
              <a:avLst/>
            </a:prstGeom>
            <a:solidFill>
              <a:srgbClr val="C3383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j-ea"/>
                <a:ea typeface="+mj-ea"/>
                <a:cs typeface="+mn-cs"/>
              </a:endParaRPr>
            </a:p>
          </p:txBody>
        </p:sp>
        <p:sp>
          <p:nvSpPr>
            <p:cNvPr id="35850" name="矩形 2"/>
            <p:cNvSpPr/>
            <p:nvPr/>
          </p:nvSpPr>
          <p:spPr>
            <a:xfrm>
              <a:off x="2536014" y="2012805"/>
              <a:ext cx="807794" cy="830037"/>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rPr>
                <a:t>生命价值</a:t>
              </a:r>
              <a:endParaRPr lang="zh-CN" altLang="en-US" b="1" dirty="0">
                <a:solidFill>
                  <a:schemeClr val="bg1"/>
                </a:solidFill>
                <a:latin typeface="Arial" panose="020B0604020202020204" pitchFamily="34" charset="0"/>
              </a:endParaRPr>
            </a:p>
          </p:txBody>
        </p:sp>
      </p:grpSp>
      <p:pic>
        <p:nvPicPr>
          <p:cNvPr id="10" name="Picture 10"/>
          <p:cNvPicPr>
            <a:picLocks noChangeAspect="1" noChangeArrowheads="1"/>
          </p:cNvPicPr>
          <p:nvPr/>
        </p:nvPicPr>
        <p:blipFill>
          <a:blip r:embed="rId1"/>
          <a:srcRect/>
          <a:stretch>
            <a:fillRect/>
          </a:stretch>
        </p:blipFill>
        <p:spPr bwMode="auto">
          <a:xfrm>
            <a:off x="6506844" y="2627946"/>
            <a:ext cx="4762501" cy="2962275"/>
          </a:xfrm>
          <a:prstGeom prst="ellipse">
            <a:avLst/>
          </a:prstGeom>
          <a:ln>
            <a:noFill/>
          </a:ln>
          <a:effectLst>
            <a:softEdge rad="112500"/>
          </a:effectLst>
        </p:spPr>
      </p:pic>
      <p:cxnSp>
        <p:nvCxnSpPr>
          <p:cNvPr id="2" name="直接连接符 1"/>
          <p:cNvCxnSpPr>
            <a:endCxn id="34819" idx="3"/>
          </p:cNvCxnSpPr>
          <p:nvPr/>
        </p:nvCxnSpPr>
        <p:spPr>
          <a:xfrm flipH="1" flipV="1">
            <a:off x="7746365" y="487680"/>
            <a:ext cx="42557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4819" name="TextBox 15"/>
          <p:cNvSpPr txBox="1"/>
          <p:nvPr/>
        </p:nvSpPr>
        <p:spPr>
          <a:xfrm>
            <a:off x="1024255" y="165100"/>
            <a:ext cx="6722110"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三、大学生生命教育的主要内容</a:t>
            </a:r>
            <a:endParaRPr lang="zh-CN" altLang="en-US" sz="3600" b="1" dirty="0">
              <a:solidFill>
                <a:srgbClr val="0D0D0D"/>
              </a:solidFill>
              <a:latin typeface="微软雅黑" panose="020B0503020204020204" pitchFamily="34" charset="-122"/>
              <a:cs typeface="Arial" panose="020B0604020202020204" pitchFamily="34" charset="0"/>
              <a:sym typeface="inpin heiti" charset="-122"/>
            </a:endParaRPr>
          </a:p>
        </p:txBody>
      </p:sp>
      <p:grpSp>
        <p:nvGrpSpPr>
          <p:cNvPr id="34820" name="组合 1"/>
          <p:cNvGrpSpPr/>
          <p:nvPr/>
        </p:nvGrpSpPr>
        <p:grpSpPr>
          <a:xfrm>
            <a:off x="4713288" y="1055688"/>
            <a:ext cx="3033395" cy="737870"/>
            <a:chOff x="5075321" y="1228725"/>
            <a:chExt cx="2197376" cy="737871"/>
          </a:xfrm>
        </p:grpSpPr>
        <p:sp>
          <p:nvSpPr>
            <p:cNvPr id="7" name="îš1íḍe"/>
            <p:cNvSpPr txBox="1"/>
            <p:nvPr/>
          </p:nvSpPr>
          <p:spPr>
            <a:xfrm>
              <a:off x="5075321" y="1228725"/>
              <a:ext cx="2196916" cy="737871"/>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5075321" y="1336675"/>
              <a:ext cx="2197376" cy="521971"/>
            </a:xfrm>
            <a:prstGeom prst="rect">
              <a:avLst/>
            </a:prstGeom>
            <a:no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2.生命价值教育</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1748"/>
                                        </p:tgtEl>
                                        <p:attrNameLst>
                                          <p:attrName>style.visibility</p:attrName>
                                        </p:attrNameLst>
                                      </p:cBhvr>
                                      <p:to>
                                        <p:strVal val="visible"/>
                                      </p:to>
                                    </p:set>
                                    <p:anim calcmode="lin" valueType="num">
                                      <p:cBhvr additive="base">
                                        <p:cTn id="16" dur="500" fill="hold"/>
                                        <p:tgtEl>
                                          <p:spTgt spid="31748"/>
                                        </p:tgtEl>
                                        <p:attrNameLst>
                                          <p:attrName>ppt_x</p:attrName>
                                        </p:attrNameLst>
                                      </p:cBhvr>
                                      <p:tavLst>
                                        <p:tav tm="0">
                                          <p:val>
                                            <p:strVal val="#ppt_x"/>
                                          </p:val>
                                        </p:tav>
                                        <p:tav tm="100000">
                                          <p:val>
                                            <p:strVal val="#ppt_x"/>
                                          </p:val>
                                        </p:tav>
                                      </p:tavLst>
                                    </p:anim>
                                    <p:anim calcmode="lin" valueType="num">
                                      <p:cBhvr additive="base">
                                        <p:cTn id="17"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9" name="组合 3"/>
          <p:cNvGrpSpPr/>
          <p:nvPr/>
        </p:nvGrpSpPr>
        <p:grpSpPr>
          <a:xfrm>
            <a:off x="915353" y="3355340"/>
            <a:ext cx="1450975" cy="1520825"/>
            <a:chOff x="2021637" y="1667806"/>
            <a:chExt cx="1451182" cy="1520994"/>
          </a:xfrm>
        </p:grpSpPr>
        <p:sp>
          <p:nvSpPr>
            <p:cNvPr id="16" name="任意多边形 26"/>
            <p:cNvSpPr/>
            <p:nvPr/>
          </p:nvSpPr>
          <p:spPr>
            <a:xfrm>
              <a:off x="2021637" y="1667806"/>
              <a:ext cx="1322576" cy="1520994"/>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D34817">
                <a:lumMod val="60000"/>
                <a:lumOff val="4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mj-ea"/>
                <a:ea typeface="+mj-ea"/>
                <a:cs typeface="+mn-cs"/>
              </a:endParaRPr>
            </a:p>
          </p:txBody>
        </p:sp>
        <p:sp>
          <p:nvSpPr>
            <p:cNvPr id="18" name="椭圆 17"/>
            <p:cNvSpPr/>
            <p:nvPr/>
          </p:nvSpPr>
          <p:spPr>
            <a:xfrm>
              <a:off x="2453499" y="1920247"/>
              <a:ext cx="1019320" cy="1016113"/>
            </a:xfrm>
            <a:prstGeom prst="ellipse">
              <a:avLst/>
            </a:prstGeom>
            <a:solidFill>
              <a:srgbClr val="C3383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j-ea"/>
                <a:ea typeface="+mj-ea"/>
                <a:cs typeface="+mn-cs"/>
              </a:endParaRPr>
            </a:p>
          </p:txBody>
        </p:sp>
        <p:sp>
          <p:nvSpPr>
            <p:cNvPr id="35850" name="矩形 2"/>
            <p:cNvSpPr/>
            <p:nvPr/>
          </p:nvSpPr>
          <p:spPr>
            <a:xfrm>
              <a:off x="2536014" y="2012805"/>
              <a:ext cx="807794" cy="830037"/>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rPr>
                <a:t>生命价值</a:t>
              </a:r>
              <a:endParaRPr lang="zh-CN" altLang="en-US" b="1" dirty="0">
                <a:solidFill>
                  <a:schemeClr val="bg1"/>
                </a:solidFill>
                <a:latin typeface="Arial" panose="020B0604020202020204" pitchFamily="34" charset="0"/>
              </a:endParaRPr>
            </a:p>
          </p:txBody>
        </p:sp>
      </p:grpSp>
      <p:cxnSp>
        <p:nvCxnSpPr>
          <p:cNvPr id="2" name="直接连接符 1"/>
          <p:cNvCxnSpPr>
            <a:endCxn id="34819" idx="3"/>
          </p:cNvCxnSpPr>
          <p:nvPr/>
        </p:nvCxnSpPr>
        <p:spPr>
          <a:xfrm flipH="1" flipV="1">
            <a:off x="7746365" y="487680"/>
            <a:ext cx="42557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4819" name="TextBox 15"/>
          <p:cNvSpPr txBox="1"/>
          <p:nvPr/>
        </p:nvSpPr>
        <p:spPr>
          <a:xfrm>
            <a:off x="1024255" y="165100"/>
            <a:ext cx="6722110"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三、大学生生命教育的主要内容</a:t>
            </a:r>
            <a:endParaRPr lang="zh-CN" altLang="en-US" sz="3600" b="1" dirty="0">
              <a:solidFill>
                <a:srgbClr val="0D0D0D"/>
              </a:solidFill>
              <a:latin typeface="微软雅黑" panose="020B0503020204020204" pitchFamily="34" charset="-122"/>
              <a:cs typeface="Arial" panose="020B0604020202020204" pitchFamily="34" charset="0"/>
              <a:sym typeface="inpin heiti" charset="-122"/>
            </a:endParaRPr>
          </a:p>
        </p:txBody>
      </p:sp>
      <p:grpSp>
        <p:nvGrpSpPr>
          <p:cNvPr id="34820" name="组合 1"/>
          <p:cNvGrpSpPr/>
          <p:nvPr/>
        </p:nvGrpSpPr>
        <p:grpSpPr>
          <a:xfrm>
            <a:off x="4713288" y="1055688"/>
            <a:ext cx="3033395" cy="737870"/>
            <a:chOff x="5075321" y="1228725"/>
            <a:chExt cx="2197376" cy="737871"/>
          </a:xfrm>
        </p:grpSpPr>
        <p:sp>
          <p:nvSpPr>
            <p:cNvPr id="7" name="îš1íḍe"/>
            <p:cNvSpPr txBox="1"/>
            <p:nvPr/>
          </p:nvSpPr>
          <p:spPr>
            <a:xfrm>
              <a:off x="5075321" y="1228725"/>
              <a:ext cx="2196916" cy="737871"/>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35"/>
            <p:cNvSpPr txBox="1">
              <a:spLocks noChangeArrowheads="1"/>
            </p:cNvSpPr>
            <p:nvPr/>
          </p:nvSpPr>
          <p:spPr bwMode="auto">
            <a:xfrm>
              <a:off x="5075321" y="1336675"/>
              <a:ext cx="2197376" cy="521971"/>
            </a:xfrm>
            <a:prstGeom prst="rect">
              <a:avLst/>
            </a:prstGeom>
            <a:no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2.生命价值教育</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25603" name="矩形 11"/>
          <p:cNvSpPr/>
          <p:nvPr/>
        </p:nvSpPr>
        <p:spPr>
          <a:xfrm>
            <a:off x="5299710" y="2823210"/>
            <a:ext cx="6169660" cy="768350"/>
          </a:xfrm>
          <a:prstGeom prst="rect">
            <a:avLst/>
          </a:prstGeom>
          <a:noFill/>
          <a:ln w="9525">
            <a:noFill/>
          </a:ln>
        </p:spPr>
        <p:txBody>
          <a:bodyPr wrap="square" anchor="t">
            <a:spAutoFit/>
          </a:bodyPr>
          <a:p>
            <a:pPr algn="just">
              <a:spcAft>
                <a:spcPts val="1200"/>
              </a:spcAft>
            </a:pPr>
            <a:r>
              <a:rPr lang="zh-CN" altLang="en-US" sz="2200" dirty="0">
                <a:solidFill>
                  <a:srgbClr val="000000"/>
                </a:solidFill>
                <a:latin typeface="微软雅黑" panose="020B0503020204020204" pitchFamily="34" charset="-122"/>
                <a:ea typeface="微软雅黑" panose="020B0503020204020204" pitchFamily="34" charset="-122"/>
              </a:rPr>
              <a:t>自我价值表现为个体存在的意义、个体需求的满 足和社会对个体的尊重和满足。</a:t>
            </a:r>
            <a:endParaRPr lang="zh-CN" altLang="en-US" sz="2200" dirty="0">
              <a:solidFill>
                <a:srgbClr val="000000"/>
              </a:solidFill>
              <a:latin typeface="微软雅黑" panose="020B0503020204020204" pitchFamily="34" charset="-122"/>
              <a:ea typeface="微软雅黑" panose="020B0503020204020204" pitchFamily="34" charset="-122"/>
            </a:endParaRPr>
          </a:p>
        </p:txBody>
      </p:sp>
      <p:grpSp>
        <p:nvGrpSpPr>
          <p:cNvPr id="25607" name="组合 2"/>
          <p:cNvGrpSpPr/>
          <p:nvPr/>
        </p:nvGrpSpPr>
        <p:grpSpPr>
          <a:xfrm rot="10800000" flipH="1">
            <a:off x="2936875" y="3194685"/>
            <a:ext cx="487680" cy="1807845"/>
            <a:chOff x="2300539" y="789210"/>
            <a:chExt cx="487680" cy="2056543"/>
          </a:xfrm>
        </p:grpSpPr>
        <p:cxnSp>
          <p:nvCxnSpPr>
            <p:cNvPr id="11" name="Straight Connector 19"/>
            <p:cNvCxnSpPr/>
            <p:nvPr/>
          </p:nvCxnSpPr>
          <p:spPr>
            <a:xfrm flipH="1" flipV="1">
              <a:off x="2307528" y="789377"/>
              <a:ext cx="1906" cy="2056376"/>
            </a:xfrm>
            <a:prstGeom prst="line">
              <a:avLst/>
            </a:prstGeom>
            <a:ln>
              <a:solidFill>
                <a:srgbClr val="00A2A4"/>
              </a:solidFill>
            </a:ln>
          </p:spPr>
          <p:style>
            <a:lnRef idx="3">
              <a:schemeClr val="accent1"/>
            </a:lnRef>
            <a:fillRef idx="0">
              <a:schemeClr val="accent1"/>
            </a:fillRef>
            <a:effectRef idx="2">
              <a:schemeClr val="accent1"/>
            </a:effectRef>
            <a:fontRef idx="minor">
              <a:schemeClr val="tx1"/>
            </a:fontRef>
          </p:style>
        </p:cxnSp>
        <p:cxnSp>
          <p:nvCxnSpPr>
            <p:cNvPr id="13" name="Straight Connector 20"/>
            <p:cNvCxnSpPr/>
            <p:nvPr/>
          </p:nvCxnSpPr>
          <p:spPr>
            <a:xfrm rot="10800000">
              <a:off x="2300539" y="789210"/>
              <a:ext cx="487680" cy="1587"/>
            </a:xfrm>
            <a:prstGeom prst="line">
              <a:avLst/>
            </a:prstGeom>
            <a:ln>
              <a:solidFill>
                <a:srgbClr val="00A2A4"/>
              </a:solidFill>
            </a:ln>
          </p:spPr>
          <p:style>
            <a:lnRef idx="3">
              <a:schemeClr val="accent1"/>
            </a:lnRef>
            <a:fillRef idx="0">
              <a:schemeClr val="accent1"/>
            </a:fillRef>
            <a:effectRef idx="2">
              <a:schemeClr val="accent1"/>
            </a:effectRef>
            <a:fontRef idx="minor">
              <a:schemeClr val="tx1"/>
            </a:fontRef>
          </p:style>
        </p:cxnSp>
        <p:cxnSp>
          <p:nvCxnSpPr>
            <p:cNvPr id="5" name="Straight Connector 21"/>
            <p:cNvCxnSpPr/>
            <p:nvPr/>
          </p:nvCxnSpPr>
          <p:spPr>
            <a:xfrm rot="10800000">
              <a:off x="2300539" y="2830198"/>
              <a:ext cx="487680" cy="1587"/>
            </a:xfrm>
            <a:prstGeom prst="line">
              <a:avLst/>
            </a:prstGeom>
            <a:ln>
              <a:solidFill>
                <a:srgbClr val="00A2A4"/>
              </a:solidFill>
            </a:ln>
          </p:spPr>
          <p:style>
            <a:lnRef idx="3">
              <a:schemeClr val="accent1"/>
            </a:lnRef>
            <a:fillRef idx="0">
              <a:schemeClr val="accent1"/>
            </a:fillRef>
            <a:effectRef idx="2">
              <a:schemeClr val="accent1"/>
            </a:effectRef>
            <a:fontRef idx="minor">
              <a:schemeClr val="tx1"/>
            </a:fontRef>
          </p:style>
        </p:cxnSp>
      </p:grpSp>
      <p:sp>
        <p:nvSpPr>
          <p:cNvPr id="25614" name="矩形 16"/>
          <p:cNvSpPr/>
          <p:nvPr/>
        </p:nvSpPr>
        <p:spPr>
          <a:xfrm>
            <a:off x="5299710" y="4624070"/>
            <a:ext cx="6086475" cy="768350"/>
          </a:xfrm>
          <a:prstGeom prst="rect">
            <a:avLst/>
          </a:prstGeom>
          <a:noFill/>
          <a:ln w="9525">
            <a:noFill/>
          </a:ln>
        </p:spPr>
        <p:txBody>
          <a:bodyPr wrap="square" anchor="t">
            <a:spAutoFit/>
          </a:bodyPr>
          <a:p>
            <a:pPr algn="just">
              <a:spcAft>
                <a:spcPts val="1200"/>
              </a:spcAft>
            </a:pPr>
            <a:r>
              <a:rPr lang="zh-CN" altLang="en-US" sz="2200" dirty="0">
                <a:solidFill>
                  <a:srgbClr val="000000"/>
                </a:solidFill>
                <a:latin typeface="微软雅黑" panose="020B0503020204020204" pitchFamily="34" charset="-122"/>
                <a:ea typeface="微软雅黑" panose="020B0503020204020204" pitchFamily="34" charset="-122"/>
              </a:rPr>
              <a:t>社会价值则表现为个体对社会需求的满足和对社会进步的贡 献。</a:t>
            </a:r>
            <a:endParaRPr lang="zh-CN" altLang="en-US" sz="2200" dirty="0">
              <a:solidFill>
                <a:srgbClr val="00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679825" y="2545080"/>
            <a:ext cx="1259840" cy="1233805"/>
            <a:chOff x="2114884" y="2432418"/>
            <a:chExt cx="2044489" cy="2044489"/>
          </a:xfrm>
        </p:grpSpPr>
        <p:sp>
          <p:nvSpPr>
            <p:cNvPr id="12" name="MH_Others_1"/>
            <p:cNvSpPr/>
            <p:nvPr>
              <p:custDataLst>
                <p:tags r:id="rId1"/>
              </p:custDataLst>
            </p:nvPr>
          </p:nvSpPr>
          <p:spPr>
            <a:xfrm>
              <a:off x="2114884" y="2432418"/>
              <a:ext cx="2044489" cy="204448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mj-ea"/>
                <a:ea typeface="+mj-ea"/>
                <a:cs typeface="+mn-cs"/>
              </a:endParaRPr>
            </a:p>
          </p:txBody>
        </p:sp>
        <p:sp>
          <p:nvSpPr>
            <p:cNvPr id="14" name="MH_Others_3"/>
            <p:cNvSpPr/>
            <p:nvPr>
              <p:custDataLst>
                <p:tags r:id="rId2"/>
              </p:custDataLst>
            </p:nvPr>
          </p:nvSpPr>
          <p:spPr>
            <a:xfrm>
              <a:off x="2256157" y="2592738"/>
              <a:ext cx="1744482" cy="1744483"/>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normAutofit/>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mj-ea"/>
                  <a:ea typeface="+mj-ea"/>
                  <a:cs typeface="+mn-cs"/>
                </a:rPr>
                <a:t>自我价值</a:t>
              </a:r>
              <a:endParaRPr kumimoji="0" lang="zh-CN" altLang="en-US" sz="2000" b="1" i="0" u="none" strike="noStrike" kern="1200" cap="none" spc="0" normalizeH="0" baseline="0" noProof="0" dirty="0">
                <a:ln>
                  <a:noFill/>
                </a:ln>
                <a:solidFill>
                  <a:srgbClr val="FFFFFF"/>
                </a:solidFill>
                <a:effectLst/>
                <a:uLnTx/>
                <a:uFillTx/>
                <a:latin typeface="+mj-ea"/>
                <a:ea typeface="+mj-ea"/>
                <a:cs typeface="+mn-cs"/>
              </a:endParaRPr>
            </a:p>
          </p:txBody>
        </p:sp>
      </p:grpSp>
      <p:grpSp>
        <p:nvGrpSpPr>
          <p:cNvPr id="19" name="组合 3"/>
          <p:cNvGrpSpPr/>
          <p:nvPr/>
        </p:nvGrpSpPr>
        <p:grpSpPr>
          <a:xfrm>
            <a:off x="3676650" y="4387215"/>
            <a:ext cx="1255395" cy="1229360"/>
            <a:chOff x="2114884" y="2432418"/>
            <a:chExt cx="2044489" cy="2044489"/>
          </a:xfrm>
        </p:grpSpPr>
        <p:sp>
          <p:nvSpPr>
            <p:cNvPr id="20" name="MH_Others_1"/>
            <p:cNvSpPr/>
            <p:nvPr>
              <p:custDataLst>
                <p:tags r:id="rId3"/>
              </p:custDataLst>
            </p:nvPr>
          </p:nvSpPr>
          <p:spPr>
            <a:xfrm>
              <a:off x="2114884" y="2432418"/>
              <a:ext cx="2044489" cy="204448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mj-ea"/>
                <a:ea typeface="+mj-ea"/>
                <a:cs typeface="+mn-cs"/>
              </a:endParaRPr>
            </a:p>
          </p:txBody>
        </p:sp>
        <p:sp>
          <p:nvSpPr>
            <p:cNvPr id="21" name="MH_Others_3"/>
            <p:cNvSpPr/>
            <p:nvPr>
              <p:custDataLst>
                <p:tags r:id="rId4"/>
              </p:custDataLst>
            </p:nvPr>
          </p:nvSpPr>
          <p:spPr>
            <a:xfrm>
              <a:off x="2256157" y="2592738"/>
              <a:ext cx="1744482" cy="17444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anchor="ctr">
              <a:normAutofit/>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mj-ea"/>
                  <a:ea typeface="+mj-ea"/>
                  <a:cs typeface="+mn-cs"/>
                </a:rPr>
                <a:t>社会价值</a:t>
              </a:r>
              <a:endParaRPr kumimoji="0" lang="zh-CN" altLang="en-US" sz="2000" b="1" i="0" u="none" strike="noStrike" kern="1200" cap="none" spc="0" normalizeH="0" baseline="0" noProof="0" dirty="0">
                <a:ln>
                  <a:noFill/>
                </a:ln>
                <a:solidFill>
                  <a:srgbClr val="FFFFFF"/>
                </a:solidFill>
                <a:effectLst/>
                <a:uLnTx/>
                <a:uFillTx/>
                <a:latin typeface="+mj-ea"/>
                <a:ea typeface="+mj-ea"/>
                <a:cs typeface="+mn-cs"/>
              </a:endParaRPr>
            </a:p>
          </p:txBody>
        </p:sp>
      </p:grpSp>
      <p:cxnSp>
        <p:nvCxnSpPr>
          <p:cNvPr id="22" name="Straight Connector 20"/>
          <p:cNvCxnSpPr/>
          <p:nvPr/>
        </p:nvCxnSpPr>
        <p:spPr>
          <a:xfrm flipH="1">
            <a:off x="2458085" y="4120566"/>
            <a:ext cx="487680" cy="2072"/>
          </a:xfrm>
          <a:prstGeom prst="line">
            <a:avLst/>
          </a:prstGeom>
          <a:ln>
            <a:solidFill>
              <a:srgbClr val="00A2A4"/>
            </a:solidFill>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6" name="矩形 16"/>
          <p:cNvSpPr/>
          <p:nvPr/>
        </p:nvSpPr>
        <p:spPr>
          <a:xfrm>
            <a:off x="1562100" y="2644775"/>
            <a:ext cx="5387975" cy="2861310"/>
          </a:xfrm>
          <a:prstGeom prst="rect">
            <a:avLst/>
          </a:prstGeom>
          <a:noFill/>
          <a:ln w="9525">
            <a:noFill/>
          </a:ln>
        </p:spPr>
        <p:txBody>
          <a:bodyPr wrap="square">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生命发展教育的实质是挖掘人的内在潜 能，充分调动人的积极性和主动性，不断提高个人的生命价值，拓宽生命的宽度。宗旨是珍惜生命、注重生命质量以及凸显生命价值。</a:t>
            </a:r>
            <a:endParaRPr lang="zh-CN" altLang="en-US" sz="2400" dirty="0">
              <a:solidFill>
                <a:srgbClr val="000000"/>
              </a:solidFill>
              <a:latin typeface="微软雅黑" panose="020B0503020204020204" pitchFamily="34" charset="-122"/>
            </a:endParaRPr>
          </a:p>
        </p:txBody>
      </p:sp>
      <p:pic>
        <p:nvPicPr>
          <p:cNvPr id="38918" name="Picture 12" descr="http://ku.90sjimg.com/element_origin_min_pic/16/11/25/11c98079c76f82a372946a8b3f36afd5.jpg"/>
          <p:cNvPicPr>
            <a:picLocks noChangeAspect="1"/>
          </p:cNvPicPr>
          <p:nvPr/>
        </p:nvPicPr>
        <p:blipFill>
          <a:blip r:embed="rId1">
            <a:clrChange>
              <a:clrFrom>
                <a:srgbClr val="F6F6F6"/>
              </a:clrFrom>
              <a:clrTo>
                <a:srgbClr val="F6F6F6">
                  <a:alpha val="0"/>
                </a:srgbClr>
              </a:clrTo>
            </a:clrChange>
          </a:blip>
          <a:stretch>
            <a:fillRect/>
          </a:stretch>
        </p:blipFill>
        <p:spPr>
          <a:xfrm>
            <a:off x="6950075" y="2038350"/>
            <a:ext cx="3971925" cy="4071938"/>
          </a:xfrm>
          <a:prstGeom prst="rect">
            <a:avLst/>
          </a:prstGeom>
          <a:noFill/>
          <a:ln w="9525">
            <a:noFill/>
          </a:ln>
        </p:spPr>
      </p:pic>
      <p:cxnSp>
        <p:nvCxnSpPr>
          <p:cNvPr id="2" name="直接连接符 1"/>
          <p:cNvCxnSpPr>
            <a:endCxn id="34819" idx="3"/>
          </p:cNvCxnSpPr>
          <p:nvPr/>
        </p:nvCxnSpPr>
        <p:spPr>
          <a:xfrm flipH="1" flipV="1">
            <a:off x="7746365" y="487680"/>
            <a:ext cx="4255770"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4819" name="TextBox 15"/>
          <p:cNvSpPr txBox="1"/>
          <p:nvPr/>
        </p:nvSpPr>
        <p:spPr>
          <a:xfrm>
            <a:off x="1024255" y="165100"/>
            <a:ext cx="6722110"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三、大学生生命教育的主要内容</a:t>
            </a:r>
            <a:endParaRPr lang="zh-CN" altLang="en-US" sz="3600" b="1" dirty="0">
              <a:solidFill>
                <a:srgbClr val="0D0D0D"/>
              </a:solidFill>
              <a:latin typeface="微软雅黑" panose="020B0503020204020204" pitchFamily="34" charset="-122"/>
              <a:cs typeface="Arial" panose="020B0604020202020204" pitchFamily="34" charset="0"/>
              <a:sym typeface="inpin heiti" charset="-122"/>
            </a:endParaRPr>
          </a:p>
        </p:txBody>
      </p:sp>
      <p:grpSp>
        <p:nvGrpSpPr>
          <p:cNvPr id="34820" name="组合 1"/>
          <p:cNvGrpSpPr/>
          <p:nvPr/>
        </p:nvGrpSpPr>
        <p:grpSpPr>
          <a:xfrm>
            <a:off x="4713288" y="1055688"/>
            <a:ext cx="3033395" cy="737870"/>
            <a:chOff x="5075321" y="1228725"/>
            <a:chExt cx="2197376" cy="737871"/>
          </a:xfrm>
        </p:grpSpPr>
        <p:sp>
          <p:nvSpPr>
            <p:cNvPr id="7" name="îš1íḍe"/>
            <p:cNvSpPr txBox="1"/>
            <p:nvPr/>
          </p:nvSpPr>
          <p:spPr>
            <a:xfrm>
              <a:off x="5075321" y="1228725"/>
              <a:ext cx="2196916" cy="737871"/>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35"/>
            <p:cNvSpPr txBox="1">
              <a:spLocks noChangeArrowheads="1"/>
            </p:cNvSpPr>
            <p:nvPr/>
          </p:nvSpPr>
          <p:spPr bwMode="auto">
            <a:xfrm>
              <a:off x="5075321" y="1336675"/>
              <a:ext cx="2197376" cy="521971"/>
            </a:xfrm>
            <a:prstGeom prst="rect">
              <a:avLst/>
            </a:prstGeom>
            <a:no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.生命发展教育</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a:endCxn id="33795" idx="3"/>
          </p:cNvCxnSpPr>
          <p:nvPr/>
        </p:nvCxnSpPr>
        <p:spPr>
          <a:xfrm flipH="1">
            <a:off x="6908165" y="481965"/>
            <a:ext cx="5027295" cy="5715"/>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33795" name="TextBox 15"/>
          <p:cNvSpPr txBox="1"/>
          <p:nvPr/>
        </p:nvSpPr>
        <p:spPr>
          <a:xfrm>
            <a:off x="1024255" y="165100"/>
            <a:ext cx="5883910"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四、大学生生命教育的意义</a:t>
            </a:r>
            <a:endParaRPr lang="zh-CN" altLang="en-US" sz="3600" b="1" dirty="0">
              <a:solidFill>
                <a:srgbClr val="0D0D0D"/>
              </a:solidFill>
              <a:latin typeface="微软雅黑" panose="020B0503020204020204" pitchFamily="34" charset="-122"/>
              <a:cs typeface="Arial" panose="020B0604020202020204" pitchFamily="34" charset="0"/>
              <a:sym typeface="inpin heiti" charset="-122"/>
            </a:endParaRPr>
          </a:p>
        </p:txBody>
      </p:sp>
      <p:sp>
        <p:nvSpPr>
          <p:cNvPr id="29701" name="矩形 16"/>
          <p:cNvSpPr/>
          <p:nvPr/>
        </p:nvSpPr>
        <p:spPr>
          <a:xfrm>
            <a:off x="1313180" y="2712085"/>
            <a:ext cx="5009515" cy="1906905"/>
          </a:xfrm>
          <a:prstGeom prst="rect">
            <a:avLst/>
          </a:prstGeom>
          <a:noFill/>
          <a:ln w="9525">
            <a:noFill/>
          </a:ln>
        </p:spPr>
        <p:txBody>
          <a:bodyPr wrap="square">
            <a:spAutoFit/>
          </a:bodyPr>
          <a:p>
            <a:pPr marL="342900" indent="-342900" algn="just" eaLnBrk="1" hangingPunct="1">
              <a:lnSpc>
                <a:spcPct val="150000"/>
              </a:lnSpc>
              <a:spcAft>
                <a:spcPts val="600"/>
              </a:spcAft>
              <a:buClr>
                <a:srgbClr val="E61E19"/>
              </a:buClr>
              <a:buFont typeface="Wingdings" panose="05000000000000000000" pitchFamily="2" charset="2"/>
              <a:buChar char="n"/>
            </a:pPr>
            <a:r>
              <a:rPr lang="zh-CN" altLang="en-US" sz="2400" dirty="0">
                <a:solidFill>
                  <a:srgbClr val="000000"/>
                </a:solidFill>
                <a:latin typeface="微软雅黑" panose="020B0503020204020204" pitchFamily="34" charset="-122"/>
              </a:rPr>
              <a:t>促进大学生健康成长</a:t>
            </a:r>
            <a:endParaRPr lang="zh-CN" altLang="en-US" sz="2400" dirty="0">
              <a:solidFill>
                <a:srgbClr val="000000"/>
              </a:solidFill>
              <a:latin typeface="微软雅黑" panose="020B0503020204020204" pitchFamily="34" charset="-122"/>
            </a:endParaRPr>
          </a:p>
          <a:p>
            <a:pPr marL="342900" indent="-342900" algn="just" eaLnBrk="1" hangingPunct="1">
              <a:lnSpc>
                <a:spcPct val="150000"/>
              </a:lnSpc>
              <a:spcAft>
                <a:spcPts val="600"/>
              </a:spcAft>
              <a:buClr>
                <a:srgbClr val="E61E19"/>
              </a:buClr>
              <a:buFont typeface="Wingdings" panose="05000000000000000000" pitchFamily="2" charset="2"/>
              <a:buChar char="n"/>
            </a:pPr>
            <a:r>
              <a:rPr lang="zh-CN" altLang="en-US" sz="2400" dirty="0">
                <a:solidFill>
                  <a:srgbClr val="000000"/>
                </a:solidFill>
                <a:latin typeface="微软雅黑" panose="020B0503020204020204" pitchFamily="34" charset="-122"/>
              </a:rPr>
              <a:t>帮助学生正确面对压力与挫折</a:t>
            </a:r>
            <a:endParaRPr lang="zh-CN" altLang="en-US" sz="2400" dirty="0">
              <a:solidFill>
                <a:srgbClr val="000000"/>
              </a:solidFill>
              <a:latin typeface="微软雅黑" panose="020B0503020204020204" pitchFamily="34" charset="-122"/>
            </a:endParaRPr>
          </a:p>
          <a:p>
            <a:pPr marL="342900" indent="-342900" algn="just" eaLnBrk="1" hangingPunct="1">
              <a:lnSpc>
                <a:spcPct val="150000"/>
              </a:lnSpc>
              <a:spcAft>
                <a:spcPts val="600"/>
              </a:spcAft>
              <a:buClr>
                <a:srgbClr val="E61E19"/>
              </a:buClr>
              <a:buFont typeface="Wingdings" panose="05000000000000000000" pitchFamily="2" charset="2"/>
              <a:buChar char="n"/>
            </a:pPr>
            <a:r>
              <a:rPr lang="zh-CN" altLang="en-US" sz="2400" dirty="0">
                <a:solidFill>
                  <a:srgbClr val="000000"/>
                </a:solidFill>
                <a:latin typeface="微软雅黑" panose="020B0503020204020204" pitchFamily="34" charset="-122"/>
              </a:rPr>
              <a:t>帮助学生正确接纳自我</a:t>
            </a:r>
            <a:endParaRPr lang="zh-CN" altLang="en-US" sz="2400" dirty="0">
              <a:solidFill>
                <a:srgbClr val="000000"/>
              </a:solidFill>
              <a:latin typeface="微软雅黑" panose="020B0503020204020204" pitchFamily="34" charset="-122"/>
            </a:endParaRPr>
          </a:p>
        </p:txBody>
      </p:sp>
      <p:sp>
        <p:nvSpPr>
          <p:cNvPr id="3" name="矩形 2"/>
          <p:cNvSpPr/>
          <p:nvPr/>
        </p:nvSpPr>
        <p:spPr>
          <a:xfrm>
            <a:off x="1871345" y="1771015"/>
            <a:ext cx="3387725" cy="460375"/>
          </a:xfrm>
          <a:prstGeom prst="rect">
            <a:avLst/>
          </a:prstGeom>
        </p:spPr>
        <p:txBody>
          <a:bodyPr vert="horz"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600" normalizeH="0" baseline="0" noProof="0" dirty="0">
                <a:ln>
                  <a:noFill/>
                </a:ln>
                <a:gradFill>
                  <a:gsLst>
                    <a:gs pos="0">
                      <a:srgbClr val="E30000"/>
                    </a:gs>
                    <a:gs pos="100000">
                      <a:srgbClr val="760303"/>
                    </a:gs>
                  </a:gsLst>
                  <a:lin scaled="0"/>
                </a:gradFill>
                <a:effectLst/>
                <a:uLnTx/>
                <a:uFillTx/>
                <a:latin typeface="微软雅黑" panose="020B0503020204020204" pitchFamily="34" charset="-122"/>
                <a:ea typeface="微软雅黑" panose="020B0503020204020204" pitchFamily="34" charset="-122"/>
                <a:cs typeface="+mn-cs"/>
              </a:rPr>
              <a:t>大力开展生命教育</a:t>
            </a:r>
            <a:endParaRPr kumimoji="0" lang="zh-CN" altLang="en-US" sz="2400" b="1" i="0" u="none" strike="noStrike" kern="1200" cap="none" spc="600" normalizeH="0" baseline="0" noProof="0" dirty="0">
              <a:ln>
                <a:noFill/>
              </a:ln>
              <a:gradFill>
                <a:gsLst>
                  <a:gs pos="0">
                    <a:srgbClr val="E30000"/>
                  </a:gs>
                  <a:gs pos="100000">
                    <a:srgbClr val="760303"/>
                  </a:gs>
                </a:gsLst>
                <a:lin scaled="0"/>
              </a:gra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6181725" y="2103755"/>
            <a:ext cx="4439285" cy="2936240"/>
          </a:xfrm>
          <a:prstGeom prst="rect">
            <a:avLst/>
          </a:prstGeom>
          <a:effectLst>
            <a:softEdge rad="127000"/>
          </a:effectLst>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9701">
                                            <p:txEl>
                                              <p:charRg st="50" end="93"/>
                                            </p:txEl>
                                          </p:spTgt>
                                        </p:tgtEl>
                                        <p:attrNameLst>
                                          <p:attrName>style.visibility</p:attrName>
                                        </p:attrNameLst>
                                      </p:cBhvr>
                                      <p:to>
                                        <p:strVal val="visible"/>
                                      </p:to>
                                    </p:set>
                                    <p:animEffect transition="in" filter="wipe(left)">
                                      <p:cBhvr>
                                        <p:cTn id="13" dur="500"/>
                                        <p:tgtEl>
                                          <p:spTgt spid="29701">
                                            <p:txEl>
                                              <p:charRg st="50" end="93"/>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9701">
                                            <p:txEl>
                                              <p:charRg st="93" end="132"/>
                                            </p:txEl>
                                          </p:spTgt>
                                        </p:tgtEl>
                                        <p:attrNameLst>
                                          <p:attrName>style.visibility</p:attrName>
                                        </p:attrNameLst>
                                      </p:cBhvr>
                                      <p:to>
                                        <p:strVal val="visible"/>
                                      </p:to>
                                    </p:set>
                                    <p:animEffect transition="in" filter="wipe(left)">
                                      <p:cBhvr>
                                        <p:cTn id="17" dur="500"/>
                                        <p:tgtEl>
                                          <p:spTgt spid="29701">
                                            <p:txEl>
                                              <p:charRg st="93" end="13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1">
                                            <p:txEl>
                                              <p:charRg st="2" end="2"/>
                                            </p:txEl>
                                          </p:spTgt>
                                        </p:tgtEl>
                                        <p:attrNameLst>
                                          <p:attrName>style.visibility</p:attrName>
                                        </p:attrNameLst>
                                      </p:cBhvr>
                                      <p:to>
                                        <p:strVal val="visible"/>
                                      </p:to>
                                    </p:set>
                                    <p:animEffect transition="in" filter="wipe(left)">
                                      <p:cBhvr>
                                        <p:cTn id="22" dur="500"/>
                                        <p:tgtEl>
                                          <p:spTgt spid="29701">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uiExpand="1"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8" name="组合 7"/>
          <p:cNvGrpSpPr/>
          <p:nvPr/>
        </p:nvGrpSpPr>
        <p:grpSpPr>
          <a:xfrm flipH="1">
            <a:off x="4508500" y="0"/>
            <a:ext cx="7683500" cy="6856413"/>
            <a:chOff x="194723" y="0"/>
            <a:chExt cx="7683415" cy="6855768"/>
          </a:xfrm>
        </p:grpSpPr>
        <p:sp>
          <p:nvSpPr>
            <p:cNvPr id="9" name="Freeform 7"/>
            <p:cNvSpPr/>
            <p:nvPr/>
          </p:nvSpPr>
          <p:spPr bwMode="auto">
            <a:xfrm>
              <a:off x="5074644" y="3742973"/>
              <a:ext cx="2803494" cy="2796912"/>
            </a:xfrm>
            <a:custGeom>
              <a:avLst/>
              <a:gdLst>
                <a:gd name="T0" fmla="*/ 627 w 1256"/>
                <a:gd name="T1" fmla="*/ 0 h 1253"/>
                <a:gd name="T2" fmla="*/ 1256 w 1256"/>
                <a:gd name="T3" fmla="*/ 626 h 1253"/>
                <a:gd name="T4" fmla="*/ 627 w 1256"/>
                <a:gd name="T5" fmla="*/ 1253 h 1253"/>
                <a:gd name="T6" fmla="*/ 0 w 1256"/>
                <a:gd name="T7" fmla="*/ 626 h 1253"/>
                <a:gd name="T8" fmla="*/ 627 w 1256"/>
                <a:gd name="T9" fmla="*/ 0 h 1253"/>
              </a:gdLst>
              <a:ahLst/>
              <a:cxnLst>
                <a:cxn ang="0">
                  <a:pos x="T0" y="T1"/>
                </a:cxn>
                <a:cxn ang="0">
                  <a:pos x="T2" y="T3"/>
                </a:cxn>
                <a:cxn ang="0">
                  <a:pos x="T4" y="T5"/>
                </a:cxn>
                <a:cxn ang="0">
                  <a:pos x="T6" y="T7"/>
                </a:cxn>
                <a:cxn ang="0">
                  <a:pos x="T8" y="T9"/>
                </a:cxn>
              </a:cxnLst>
              <a:rect l="0" t="0" r="r" b="b"/>
              <a:pathLst>
                <a:path w="1256" h="1253">
                  <a:moveTo>
                    <a:pt x="627" y="0"/>
                  </a:moveTo>
                  <a:lnTo>
                    <a:pt x="1256" y="626"/>
                  </a:lnTo>
                  <a:lnTo>
                    <a:pt x="627" y="1253"/>
                  </a:lnTo>
                  <a:lnTo>
                    <a:pt x="0" y="626"/>
                  </a:lnTo>
                  <a:lnTo>
                    <a:pt x="627" y="0"/>
                  </a:lnTo>
                  <a:close/>
                </a:path>
              </a:pathLst>
            </a:custGeom>
            <a:solidFill>
              <a:srgbClr val="262626"/>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0" name="Freeform 8"/>
            <p:cNvSpPr/>
            <p:nvPr/>
          </p:nvSpPr>
          <p:spPr bwMode="auto">
            <a:xfrm>
              <a:off x="5763611" y="2006411"/>
              <a:ext cx="1423971" cy="1422266"/>
            </a:xfrm>
            <a:custGeom>
              <a:avLst/>
              <a:gdLst>
                <a:gd name="T0" fmla="*/ 319 w 638"/>
                <a:gd name="T1" fmla="*/ 0 h 637"/>
                <a:gd name="T2" fmla="*/ 638 w 638"/>
                <a:gd name="T3" fmla="*/ 319 h 637"/>
                <a:gd name="T4" fmla="*/ 319 w 638"/>
                <a:gd name="T5" fmla="*/ 637 h 637"/>
                <a:gd name="T6" fmla="*/ 0 w 638"/>
                <a:gd name="T7" fmla="*/ 319 h 637"/>
                <a:gd name="T8" fmla="*/ 319 w 638"/>
                <a:gd name="T9" fmla="*/ 0 h 637"/>
              </a:gdLst>
              <a:ahLst/>
              <a:cxnLst>
                <a:cxn ang="0">
                  <a:pos x="T0" y="T1"/>
                </a:cxn>
                <a:cxn ang="0">
                  <a:pos x="T2" y="T3"/>
                </a:cxn>
                <a:cxn ang="0">
                  <a:pos x="T4" y="T5"/>
                </a:cxn>
                <a:cxn ang="0">
                  <a:pos x="T6" y="T7"/>
                </a:cxn>
                <a:cxn ang="0">
                  <a:pos x="T8" y="T9"/>
                </a:cxn>
              </a:cxnLst>
              <a:rect l="0" t="0" r="r" b="b"/>
              <a:pathLst>
                <a:path w="638" h="637">
                  <a:moveTo>
                    <a:pt x="319" y="0"/>
                  </a:moveTo>
                  <a:lnTo>
                    <a:pt x="638" y="319"/>
                  </a:lnTo>
                  <a:lnTo>
                    <a:pt x="319" y="637"/>
                  </a:lnTo>
                  <a:lnTo>
                    <a:pt x="0" y="319"/>
                  </a:lnTo>
                  <a:lnTo>
                    <a:pt x="319" y="0"/>
                  </a:lnTo>
                  <a:close/>
                </a:path>
              </a:pathLst>
            </a:custGeom>
            <a:solidFill>
              <a:srgbClr val="D01F22"/>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1" name="Freeform 10"/>
            <p:cNvSpPr/>
            <p:nvPr/>
          </p:nvSpPr>
          <p:spPr bwMode="auto">
            <a:xfrm>
              <a:off x="194723" y="0"/>
              <a:ext cx="6124090" cy="6855768"/>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1"/>
              <a:srcRect/>
              <a:stretch>
                <a:fillRect l="-7930" r="-7930"/>
              </a:stretch>
            </a:blip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endParaRPr kumimoji="0" lang="zh-CN" altLang="en-US" sz="18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pSp>
      <p:sp>
        <p:nvSpPr>
          <p:cNvPr id="12" name="文本框 11"/>
          <p:cNvSpPr txBox="1"/>
          <p:nvPr/>
        </p:nvSpPr>
        <p:spPr>
          <a:xfrm>
            <a:off x="893763" y="1703388"/>
            <a:ext cx="3778250" cy="1014413"/>
          </a:xfrm>
          <a:prstGeom prst="rect">
            <a:avLst/>
          </a:prstGeom>
          <a:noFill/>
          <a:ln>
            <a:solidFill>
              <a:srgbClr val="C33736"/>
            </a:solidFill>
          </a:ln>
        </p:spPr>
        <p:txBody>
          <a:bodyPr>
            <a:spAutoFit/>
          </a:bodyPr>
          <a:lstStyle/>
          <a:p>
            <a:pPr marR="0" algn="ctr" defTabSz="914400" eaLnBrk="1" fontAlgn="auto" hangingPunct="1">
              <a:spcBef>
                <a:spcPts val="0"/>
              </a:spcBef>
              <a:spcAft>
                <a:spcPts val="0"/>
              </a:spcAft>
              <a:buClrTx/>
              <a:buSzTx/>
              <a:buFontTx/>
              <a:defRPr/>
            </a:pPr>
            <a:r>
              <a:rPr kumimoji="0" lang="zh-CN" altLang="en-US" sz="6000" b="1" kern="1200" cap="none" spc="600" normalizeH="0" baseline="0" noProof="0" dirty="0">
                <a:solidFill>
                  <a:srgbClr val="C33736"/>
                </a:solidFill>
                <a:latin typeface="微软雅黑" panose="020B0503020204020204" pitchFamily="34" charset="-122"/>
                <a:ea typeface="微软雅黑" panose="020B0503020204020204" pitchFamily="34" charset="-122"/>
                <a:cs typeface="+mn-cs"/>
              </a:rPr>
              <a:t>拓展阅读</a:t>
            </a:r>
            <a:endParaRPr kumimoji="0" lang="en-US" altLang="zh-CN" sz="6000" b="1" kern="1200" cap="none" spc="600" normalizeH="0" baseline="0" noProof="0" dirty="0">
              <a:solidFill>
                <a:srgbClr val="C33736"/>
              </a:solidFill>
              <a:latin typeface="微软雅黑" panose="020B0503020204020204" pitchFamily="34" charset="-122"/>
              <a:ea typeface="微软雅黑" panose="020B0503020204020204" pitchFamily="34" charset="-122"/>
              <a:cs typeface="+mn-cs"/>
            </a:endParaRPr>
          </a:p>
        </p:txBody>
      </p:sp>
      <p:sp>
        <p:nvSpPr>
          <p:cNvPr id="13" name="文本框 12">
            <a:hlinkClick r:id="rId2" action="ppaction://hlinkfile"/>
          </p:cNvPr>
          <p:cNvSpPr txBox="1"/>
          <p:nvPr/>
        </p:nvSpPr>
        <p:spPr bwMode="auto">
          <a:xfrm>
            <a:off x="278068" y="3334319"/>
            <a:ext cx="5010102" cy="90691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mn-ea"/>
                <a:cs typeface="+mn-cs"/>
              </a:rPr>
              <a:t>生命教育百花筒</a:t>
            </a:r>
            <a:endParaRPr kumimoji="0" lang="en-US" altLang="zh-CN" sz="40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000000"/>
                                          </p:val>
                                        </p:tav>
                                        <p:tav tm="100000">
                                          <p:val>
                                            <p:strVal val="#ppt_w"/>
                                          </p:val>
                                        </p:tav>
                                      </p:tavLst>
                                    </p:anim>
                                    <p:anim calcmode="lin" valueType="num">
                                      <p:cBhvr>
                                        <p:cTn id="12" dur="500" fill="hold"/>
                                        <p:tgtEl>
                                          <p:spTgt spid="12"/>
                                        </p:tgtEl>
                                        <p:attrNameLst>
                                          <p:attrName>ppt_h</p:attrName>
                                        </p:attrNameLst>
                                      </p:cBhvr>
                                      <p:tavLst>
                                        <p:tav tm="0">
                                          <p:val>
                                            <p:fltVal val="0.00000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任意多边形 11"/>
          <p:cNvSpPr/>
          <p:nvPr/>
        </p:nvSpPr>
        <p:spPr bwMode="auto">
          <a:xfrm>
            <a:off x="5891177" y="188"/>
            <a:ext cx="6300822" cy="4866752"/>
          </a:xfrm>
          <a:custGeom>
            <a:avLst/>
            <a:gdLst>
              <a:gd name="connsiteX0" fmla="*/ 0 w 6645398"/>
              <a:gd name="connsiteY0" fmla="*/ 0 h 5132903"/>
              <a:gd name="connsiteX1" fmla="*/ 6645398 w 6645398"/>
              <a:gd name="connsiteY1" fmla="*/ 0 h 5132903"/>
              <a:gd name="connsiteX2" fmla="*/ 6645398 w 6645398"/>
              <a:gd name="connsiteY2" fmla="*/ 1645322 h 5132903"/>
              <a:gd name="connsiteX3" fmla="*/ 1935924 w 6645398"/>
              <a:gd name="connsiteY3" fmla="*/ 5132903 h 5132903"/>
            </a:gdLst>
            <a:ahLst/>
            <a:cxnLst>
              <a:cxn ang="0">
                <a:pos x="connsiteX0" y="connsiteY0"/>
              </a:cxn>
              <a:cxn ang="0">
                <a:pos x="connsiteX1" y="connsiteY1"/>
              </a:cxn>
              <a:cxn ang="0">
                <a:pos x="connsiteX2" y="connsiteY2"/>
              </a:cxn>
              <a:cxn ang="0">
                <a:pos x="connsiteX3" y="connsiteY3"/>
              </a:cxn>
            </a:cxnLst>
            <a:rect l="l" t="t" r="r" b="b"/>
            <a:pathLst>
              <a:path w="6645398" h="5132903">
                <a:moveTo>
                  <a:pt x="0" y="0"/>
                </a:moveTo>
                <a:lnTo>
                  <a:pt x="6645398" y="0"/>
                </a:lnTo>
                <a:lnTo>
                  <a:pt x="6645398" y="1645322"/>
                </a:lnTo>
                <a:lnTo>
                  <a:pt x="1935924" y="5132903"/>
                </a:lnTo>
                <a:close/>
              </a:path>
            </a:pathLst>
          </a:custGeom>
          <a:blipFill dpi="0" rotWithShape="1">
            <a:blip r:embed="rId1"/>
            <a:srcRect/>
            <a:stretch>
              <a:fillRect l="-7930" r="-7930"/>
            </a:stretch>
          </a:blipFill>
          <a:ln w="0">
            <a:noFill/>
            <a:prstDash val="solid"/>
            <a:round/>
          </a:ln>
        </p:spPr>
        <p:txBody>
          <a:bodyPr lIns="121913" tIns="60956" rIns="121913" bIns="60956"/>
          <a:lstStyle/>
          <a:p>
            <a:pPr marL="0" marR="0" lvl="0" indent="0" algn="l" defTabSz="866775" rtl="0" eaLnBrk="1" fontAlgn="base" latinLnBrk="0" hangingPunct="1">
              <a:lnSpc>
                <a:spcPct val="100000"/>
              </a:lnSpc>
              <a:spcBef>
                <a:spcPct val="0"/>
              </a:spcBef>
              <a:spcAft>
                <a:spcPct val="0"/>
              </a:spcAft>
              <a:buClrTx/>
              <a:buSzTx/>
              <a:buFontTx/>
              <a:buNone/>
              <a:defRPr/>
            </a:pPr>
            <a:endParaRPr kumimoji="0" lang="zh-CN" altLang="en-US" sz="1705" b="0" i="0" u="none" strike="noStrike" kern="1200" cap="none" spc="0" normalizeH="0" baseline="0" noProof="0" dirty="0">
              <a:ln>
                <a:noFill/>
              </a:ln>
              <a:solidFill>
                <a:srgbClr val="000000"/>
              </a:solidFill>
              <a:effectLst/>
              <a:uLnTx/>
              <a:uFillTx/>
              <a:latin typeface="印品黑体" panose="00000500000000000000" pitchFamily="2" charset="-122"/>
              <a:ea typeface="宋体" panose="02010600030101010101" pitchFamily="2" charset="-122"/>
              <a:cs typeface="+mn-cs"/>
            </a:endParaRPr>
          </a:p>
        </p:txBody>
      </p:sp>
      <p:sp>
        <p:nvSpPr>
          <p:cNvPr id="11" name="Freeform 8"/>
          <p:cNvSpPr/>
          <p:nvPr/>
        </p:nvSpPr>
        <p:spPr bwMode="auto">
          <a:xfrm>
            <a:off x="6778625" y="1560513"/>
            <a:ext cx="5430838" cy="5297488"/>
          </a:xfrm>
          <a:custGeom>
            <a:avLst/>
            <a:gdLst>
              <a:gd name="T0" fmla="*/ 3348 w 3348"/>
              <a:gd name="T1" fmla="*/ 0 h 2479"/>
              <a:gd name="T2" fmla="*/ 3348 w 3348"/>
              <a:gd name="T3" fmla="*/ 2479 h 2479"/>
              <a:gd name="T4" fmla="*/ 0 w 3348"/>
              <a:gd name="T5" fmla="*/ 2479 h 2479"/>
              <a:gd name="T6" fmla="*/ 3348 w 3348"/>
              <a:gd name="T7" fmla="*/ 0 h 2479"/>
            </a:gdLst>
            <a:ahLst/>
            <a:cxnLst>
              <a:cxn ang="0">
                <a:pos x="T0" y="T1"/>
              </a:cxn>
              <a:cxn ang="0">
                <a:pos x="T2" y="T3"/>
              </a:cxn>
              <a:cxn ang="0">
                <a:pos x="T4" y="T5"/>
              </a:cxn>
              <a:cxn ang="0">
                <a:pos x="T6" y="T7"/>
              </a:cxn>
            </a:cxnLst>
            <a:rect l="0" t="0" r="r" b="b"/>
            <a:pathLst>
              <a:path w="3348" h="2479">
                <a:moveTo>
                  <a:pt x="3348" y="0"/>
                </a:moveTo>
                <a:lnTo>
                  <a:pt x="3348" y="2479"/>
                </a:lnTo>
                <a:lnTo>
                  <a:pt x="0" y="2479"/>
                </a:lnTo>
                <a:lnTo>
                  <a:pt x="3348" y="0"/>
                </a:lnTo>
                <a:close/>
              </a:path>
            </a:pathLst>
          </a:custGeom>
          <a:solidFill>
            <a:srgbClr val="C33830"/>
          </a:solidFill>
          <a:ln w="0">
            <a:noFill/>
            <a:prstDash val="solid"/>
            <a:round/>
          </a:ln>
        </p:spPr>
        <p:txBody>
          <a:bodyPr lIns="121913" tIns="60956" rIns="121913" bIns="60956"/>
          <a:lstStyle/>
          <a:p>
            <a:pPr marL="0" marR="0" lvl="0" indent="0" algn="l" defTabSz="866775" rtl="0" eaLnBrk="1" fontAlgn="base" latinLnBrk="0" hangingPunct="1">
              <a:lnSpc>
                <a:spcPct val="100000"/>
              </a:lnSpc>
              <a:spcBef>
                <a:spcPct val="0"/>
              </a:spcBef>
              <a:spcAft>
                <a:spcPct val="0"/>
              </a:spcAft>
              <a:buClrTx/>
              <a:buSzTx/>
              <a:buFontTx/>
              <a:buNone/>
              <a:defRPr/>
            </a:pPr>
            <a:endParaRPr kumimoji="0" lang="zh-CN" altLang="en-US" sz="1705" b="0" i="0" u="none" strike="noStrike" kern="1200" cap="none" spc="0" normalizeH="0" baseline="0" noProof="0" dirty="0">
              <a:ln>
                <a:noFill/>
              </a:ln>
              <a:solidFill>
                <a:srgbClr val="000000"/>
              </a:solidFill>
              <a:effectLst/>
              <a:uLnTx/>
              <a:uFillTx/>
              <a:latin typeface="印品黑体" panose="00000500000000000000" pitchFamily="2" charset="-122"/>
              <a:ea typeface="宋体" panose="02010600030101010101" pitchFamily="2" charset="-122"/>
              <a:cs typeface="+mn-cs"/>
            </a:endParaRPr>
          </a:p>
        </p:txBody>
      </p:sp>
      <p:sp>
        <p:nvSpPr>
          <p:cNvPr id="8" name="矩形 7"/>
          <p:cNvSpPr/>
          <p:nvPr/>
        </p:nvSpPr>
        <p:spPr>
          <a:xfrm>
            <a:off x="211138" y="247650"/>
            <a:ext cx="5856287" cy="6362700"/>
          </a:xfrm>
          <a:prstGeom prst="rect">
            <a:avLst/>
          </a:prstGeom>
          <a:noFill/>
          <a:ln w="9525">
            <a:noFill/>
          </a:ln>
        </p:spPr>
        <p:txBody>
          <a:bodyPr>
            <a:spAutoFit/>
          </a:bodyPr>
          <a:p>
            <a:pPr indent="621030" algn="just" eaLnBrk="1" hangingPunct="1">
              <a:lnSpc>
                <a:spcPct val="130000"/>
              </a:lnSpc>
              <a:spcAft>
                <a:spcPts val="600"/>
              </a:spcAft>
            </a:pPr>
            <a:r>
              <a:rPr lang="zh-CN" altLang="en-US" sz="2400" dirty="0">
                <a:solidFill>
                  <a:srgbClr val="000000"/>
                </a:solidFill>
                <a:latin typeface="微软雅黑" panose="020B0503020204020204" pitchFamily="34" charset="-122"/>
              </a:rPr>
              <a:t>矣晓沅</a:t>
            </a:r>
            <a:r>
              <a:rPr lang="en-US" altLang="zh-CN" sz="2400" dirty="0">
                <a:solidFill>
                  <a:srgbClr val="000000"/>
                </a:solidFill>
                <a:latin typeface="微软雅黑" panose="020B0503020204020204" pitchFamily="34" charset="-122"/>
              </a:rPr>
              <a:t>6</a:t>
            </a:r>
            <a:r>
              <a:rPr lang="zh-CN" altLang="en-US" sz="2400" dirty="0">
                <a:solidFill>
                  <a:srgbClr val="000000"/>
                </a:solidFill>
                <a:latin typeface="微软雅黑" panose="020B0503020204020204" pitchFamily="34" charset="-122"/>
              </a:rPr>
              <a:t>岁那年，被确诊患上了类风湿性关节炎。这种侵蚀人体关节且无法治愈的疾病，被称为“不死的癌症”。</a:t>
            </a:r>
            <a:r>
              <a:rPr lang="en-US" altLang="zh-CN" sz="2400" dirty="0">
                <a:solidFill>
                  <a:srgbClr val="000000"/>
                </a:solidFill>
                <a:latin typeface="微软雅黑" panose="020B0503020204020204" pitchFamily="34" charset="-122"/>
              </a:rPr>
              <a:t>11</a:t>
            </a:r>
            <a:r>
              <a:rPr lang="zh-CN" altLang="en-US" sz="2400" dirty="0">
                <a:solidFill>
                  <a:srgbClr val="000000"/>
                </a:solidFill>
                <a:latin typeface="微软雅黑" panose="020B0503020204020204" pitchFamily="34" charset="-122"/>
              </a:rPr>
              <a:t>岁那年，他因出水痘并发重症肺炎，最终股骨头坏死，双腿萎缩，从此再也无法站立。</a:t>
            </a:r>
            <a:endParaRPr lang="zh-CN" altLang="en-US" sz="2400" dirty="0">
              <a:solidFill>
                <a:srgbClr val="000000"/>
              </a:solidFill>
              <a:latin typeface="微软雅黑" panose="020B0503020204020204" pitchFamily="34" charset="-122"/>
            </a:endParaRPr>
          </a:p>
          <a:p>
            <a:pPr indent="621030" algn="just" eaLnBrk="1" hangingPunct="1">
              <a:lnSpc>
                <a:spcPct val="130000"/>
              </a:lnSpc>
              <a:spcAft>
                <a:spcPts val="600"/>
              </a:spcAft>
            </a:pPr>
            <a:r>
              <a:rPr lang="zh-CN" altLang="en-US" sz="2400" dirty="0">
                <a:solidFill>
                  <a:srgbClr val="000000"/>
                </a:solidFill>
                <a:latin typeface="微软雅黑" panose="020B0503020204020204" pitchFamily="34" charset="-122"/>
              </a:rPr>
              <a:t>面对命运的不公，矣晓沅拼尽全力以自己的方式战斗着：以云南省理科第</a:t>
            </a:r>
            <a:r>
              <a:rPr lang="en-US" altLang="zh-CN" sz="2400" dirty="0">
                <a:solidFill>
                  <a:srgbClr val="000000"/>
                </a:solidFill>
                <a:latin typeface="微软雅黑" panose="020B0503020204020204" pitchFamily="34" charset="-122"/>
              </a:rPr>
              <a:t>16</a:t>
            </a:r>
            <a:r>
              <a:rPr lang="zh-CN" altLang="en-US" sz="2400" dirty="0">
                <a:solidFill>
                  <a:srgbClr val="000000"/>
                </a:solidFill>
                <a:latin typeface="微软雅黑" panose="020B0503020204020204" pitchFamily="34" charset="-122"/>
              </a:rPr>
              <a:t>名、玉溪市高考理科榜眼的优异成绩，考入了清华大学；加入了人工智能“九歌”的研制团队，并成为“九歌”的核心研发人员。其核心技术是研究如何理解人类语言，而理解人类语言也是人工智能服务人类、造福人类至关重要的一步。</a:t>
            </a:r>
            <a:endParaRPr lang="zh-CN" altLang="en-US" sz="2400" dirty="0">
              <a:solidFill>
                <a:srgbClr val="000000"/>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8" name="组合 7"/>
          <p:cNvGrpSpPr/>
          <p:nvPr/>
        </p:nvGrpSpPr>
        <p:grpSpPr>
          <a:xfrm flipH="1">
            <a:off x="4849813" y="0"/>
            <a:ext cx="7342187" cy="6856413"/>
            <a:chOff x="194723" y="0"/>
            <a:chExt cx="7342456" cy="6855768"/>
          </a:xfrm>
        </p:grpSpPr>
        <p:sp>
          <p:nvSpPr>
            <p:cNvPr id="9" name="Freeform 7"/>
            <p:cNvSpPr/>
            <p:nvPr/>
          </p:nvSpPr>
          <p:spPr bwMode="auto">
            <a:xfrm>
              <a:off x="5343174" y="3731862"/>
              <a:ext cx="2194005" cy="2187369"/>
            </a:xfrm>
            <a:custGeom>
              <a:avLst/>
              <a:gdLst>
                <a:gd name="T0" fmla="*/ 627 w 1256"/>
                <a:gd name="T1" fmla="*/ 0 h 1253"/>
                <a:gd name="T2" fmla="*/ 1256 w 1256"/>
                <a:gd name="T3" fmla="*/ 626 h 1253"/>
                <a:gd name="T4" fmla="*/ 627 w 1256"/>
                <a:gd name="T5" fmla="*/ 1253 h 1253"/>
                <a:gd name="T6" fmla="*/ 0 w 1256"/>
                <a:gd name="T7" fmla="*/ 626 h 1253"/>
                <a:gd name="T8" fmla="*/ 627 w 1256"/>
                <a:gd name="T9" fmla="*/ 0 h 1253"/>
              </a:gdLst>
              <a:ahLst/>
              <a:cxnLst>
                <a:cxn ang="0">
                  <a:pos x="T0" y="T1"/>
                </a:cxn>
                <a:cxn ang="0">
                  <a:pos x="T2" y="T3"/>
                </a:cxn>
                <a:cxn ang="0">
                  <a:pos x="T4" y="T5"/>
                </a:cxn>
                <a:cxn ang="0">
                  <a:pos x="T6" y="T7"/>
                </a:cxn>
                <a:cxn ang="0">
                  <a:pos x="T8" y="T9"/>
                </a:cxn>
              </a:cxnLst>
              <a:rect l="0" t="0" r="r" b="b"/>
              <a:pathLst>
                <a:path w="1256" h="1253">
                  <a:moveTo>
                    <a:pt x="627" y="0"/>
                  </a:moveTo>
                  <a:lnTo>
                    <a:pt x="1256" y="626"/>
                  </a:lnTo>
                  <a:lnTo>
                    <a:pt x="627" y="1253"/>
                  </a:lnTo>
                  <a:lnTo>
                    <a:pt x="0" y="626"/>
                  </a:lnTo>
                  <a:lnTo>
                    <a:pt x="627" y="0"/>
                  </a:lnTo>
                  <a:close/>
                </a:path>
              </a:pathLst>
            </a:custGeom>
            <a:solidFill>
              <a:srgbClr val="262626"/>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0" name="Freeform 8"/>
            <p:cNvSpPr/>
            <p:nvPr/>
          </p:nvSpPr>
          <p:spPr bwMode="auto">
            <a:xfrm>
              <a:off x="5763877" y="2006411"/>
              <a:ext cx="1424039" cy="1422266"/>
            </a:xfrm>
            <a:custGeom>
              <a:avLst/>
              <a:gdLst>
                <a:gd name="T0" fmla="*/ 319 w 638"/>
                <a:gd name="T1" fmla="*/ 0 h 637"/>
                <a:gd name="T2" fmla="*/ 638 w 638"/>
                <a:gd name="T3" fmla="*/ 319 h 637"/>
                <a:gd name="T4" fmla="*/ 319 w 638"/>
                <a:gd name="T5" fmla="*/ 637 h 637"/>
                <a:gd name="T6" fmla="*/ 0 w 638"/>
                <a:gd name="T7" fmla="*/ 319 h 637"/>
                <a:gd name="T8" fmla="*/ 319 w 638"/>
                <a:gd name="T9" fmla="*/ 0 h 637"/>
              </a:gdLst>
              <a:ahLst/>
              <a:cxnLst>
                <a:cxn ang="0">
                  <a:pos x="T0" y="T1"/>
                </a:cxn>
                <a:cxn ang="0">
                  <a:pos x="T2" y="T3"/>
                </a:cxn>
                <a:cxn ang="0">
                  <a:pos x="T4" y="T5"/>
                </a:cxn>
                <a:cxn ang="0">
                  <a:pos x="T6" y="T7"/>
                </a:cxn>
                <a:cxn ang="0">
                  <a:pos x="T8" y="T9"/>
                </a:cxn>
              </a:cxnLst>
              <a:rect l="0" t="0" r="r" b="b"/>
              <a:pathLst>
                <a:path w="638" h="637">
                  <a:moveTo>
                    <a:pt x="319" y="0"/>
                  </a:moveTo>
                  <a:lnTo>
                    <a:pt x="638" y="319"/>
                  </a:lnTo>
                  <a:lnTo>
                    <a:pt x="319" y="637"/>
                  </a:lnTo>
                  <a:lnTo>
                    <a:pt x="0" y="319"/>
                  </a:lnTo>
                  <a:lnTo>
                    <a:pt x="319" y="0"/>
                  </a:lnTo>
                  <a:close/>
                </a:path>
              </a:pathLst>
            </a:custGeom>
            <a:solidFill>
              <a:srgbClr val="D01F22"/>
            </a:solid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1" name="Freeform 10"/>
            <p:cNvSpPr/>
            <p:nvPr/>
          </p:nvSpPr>
          <p:spPr bwMode="auto">
            <a:xfrm>
              <a:off x="194723" y="0"/>
              <a:ext cx="6124090" cy="6855768"/>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1"/>
              <a:srcRect/>
              <a:stretch>
                <a:fillRect l="-7930" r="-7930"/>
              </a:stretch>
            </a:blipFill>
            <a:ln w="0">
              <a:noFill/>
              <a:prstDash val="solid"/>
              <a:round/>
            </a:ln>
          </p:spPr>
          <p:txBody>
            <a:bodyPr lIns="128580" tIns="64290" rIns="128580" bIns="642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endParaRPr kumimoji="0" lang="zh-CN" altLang="en-US" sz="18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pSp>
      <p:sp>
        <p:nvSpPr>
          <p:cNvPr id="14" name="矩形 13"/>
          <p:cNvSpPr/>
          <p:nvPr/>
        </p:nvSpPr>
        <p:spPr>
          <a:xfrm>
            <a:off x="1408113" y="1414463"/>
            <a:ext cx="2730500" cy="4029075"/>
          </a:xfrm>
          <a:prstGeom prst="rect">
            <a:avLst/>
          </a:prstGeom>
          <a:noFill/>
          <a:ln w="9525">
            <a:noFill/>
          </a:ln>
        </p:spPr>
        <p:txBody>
          <a:bodyPr>
            <a:spAutoFit/>
          </a:bodyPr>
          <a:p>
            <a:pPr marL="342900" indent="-342900" algn="just" eaLnBrk="1" hangingPunct="1">
              <a:lnSpc>
                <a:spcPct val="150000"/>
              </a:lnSpc>
              <a:spcAft>
                <a:spcPts val="2400"/>
              </a:spcAft>
              <a:buClr>
                <a:srgbClr val="C00000"/>
              </a:buClr>
              <a:buFont typeface="Wingdings" panose="05000000000000000000" pitchFamily="2" charset="2"/>
              <a:buChar char="p"/>
            </a:pPr>
            <a:r>
              <a:rPr lang="zh-CN" altLang="en-US" sz="2400" dirty="0">
                <a:solidFill>
                  <a:srgbClr val="000000"/>
                </a:solidFill>
                <a:latin typeface="微软雅黑" panose="020B0503020204020204" pitchFamily="34" charset="-122"/>
              </a:rPr>
              <a:t>生存教育</a:t>
            </a:r>
            <a:endParaRPr lang="zh-CN" altLang="en-US" sz="2400" dirty="0">
              <a:solidFill>
                <a:srgbClr val="000000"/>
              </a:solidFill>
              <a:latin typeface="微软雅黑" panose="020B0503020204020204" pitchFamily="34" charset="-122"/>
            </a:endParaRPr>
          </a:p>
          <a:p>
            <a:pPr marL="342900" indent="-342900" algn="just" eaLnBrk="1" hangingPunct="1">
              <a:lnSpc>
                <a:spcPct val="150000"/>
              </a:lnSpc>
              <a:spcAft>
                <a:spcPts val="2400"/>
              </a:spcAft>
              <a:buClr>
                <a:srgbClr val="C00000"/>
              </a:buClr>
              <a:buFont typeface="Wingdings" panose="05000000000000000000" pitchFamily="2" charset="2"/>
              <a:buChar char="p"/>
            </a:pPr>
            <a:r>
              <a:rPr lang="zh-CN" altLang="en-US" sz="2400" dirty="0">
                <a:solidFill>
                  <a:srgbClr val="000000"/>
                </a:solidFill>
                <a:latin typeface="微软雅黑" panose="020B0503020204020204" pitchFamily="34" charset="-122"/>
              </a:rPr>
              <a:t>生活教育</a:t>
            </a:r>
            <a:endParaRPr lang="zh-CN" altLang="en-US" sz="2400" dirty="0">
              <a:solidFill>
                <a:srgbClr val="000000"/>
              </a:solidFill>
              <a:latin typeface="微软雅黑" panose="020B0503020204020204" pitchFamily="34" charset="-122"/>
            </a:endParaRPr>
          </a:p>
          <a:p>
            <a:pPr marL="342900" indent="-342900" algn="just" eaLnBrk="1" hangingPunct="1">
              <a:lnSpc>
                <a:spcPct val="150000"/>
              </a:lnSpc>
              <a:spcAft>
                <a:spcPts val="2400"/>
              </a:spcAft>
              <a:buClr>
                <a:srgbClr val="C00000"/>
              </a:buClr>
              <a:buFont typeface="Wingdings" panose="05000000000000000000" pitchFamily="2" charset="2"/>
              <a:buChar char="p"/>
            </a:pPr>
            <a:r>
              <a:rPr lang="zh-CN" altLang="en-US" sz="2400" dirty="0">
                <a:solidFill>
                  <a:srgbClr val="000000"/>
                </a:solidFill>
                <a:latin typeface="微软雅黑" panose="020B0503020204020204" pitchFamily="34" charset="-122"/>
              </a:rPr>
              <a:t>生死教育</a:t>
            </a:r>
            <a:endParaRPr lang="zh-CN" altLang="en-US" sz="2400" dirty="0">
              <a:solidFill>
                <a:srgbClr val="000000"/>
              </a:solidFill>
              <a:latin typeface="微软雅黑" panose="020B0503020204020204" pitchFamily="34" charset="-122"/>
            </a:endParaRPr>
          </a:p>
          <a:p>
            <a:pPr marL="342900" indent="-342900" algn="just" eaLnBrk="1" hangingPunct="1">
              <a:lnSpc>
                <a:spcPct val="150000"/>
              </a:lnSpc>
              <a:spcAft>
                <a:spcPts val="2400"/>
              </a:spcAft>
              <a:buClr>
                <a:srgbClr val="C00000"/>
              </a:buClr>
              <a:buFont typeface="Wingdings" panose="05000000000000000000" pitchFamily="2" charset="2"/>
              <a:buChar char="p"/>
            </a:pPr>
            <a:r>
              <a:rPr lang="zh-CN" altLang="en-US" sz="2400" dirty="0">
                <a:solidFill>
                  <a:srgbClr val="000000"/>
                </a:solidFill>
                <a:latin typeface="微软雅黑" panose="020B0503020204020204" pitchFamily="34" charset="-122"/>
              </a:rPr>
              <a:t>生态教育</a:t>
            </a:r>
            <a:endParaRPr lang="zh-CN" altLang="en-US" sz="2400" dirty="0">
              <a:solidFill>
                <a:srgbClr val="000000"/>
              </a:solidFill>
              <a:latin typeface="微软雅黑" panose="020B0503020204020204" pitchFamily="34" charset="-122"/>
            </a:endParaRPr>
          </a:p>
          <a:p>
            <a:pPr marL="342900" indent="-342900" algn="just" eaLnBrk="1" hangingPunct="1">
              <a:lnSpc>
                <a:spcPct val="150000"/>
              </a:lnSpc>
              <a:spcAft>
                <a:spcPts val="2400"/>
              </a:spcAft>
              <a:buClr>
                <a:srgbClr val="C00000"/>
              </a:buClr>
              <a:buFont typeface="Wingdings" panose="05000000000000000000" pitchFamily="2" charset="2"/>
              <a:buChar char="p"/>
            </a:pPr>
            <a:r>
              <a:rPr lang="zh-CN" altLang="en-US" sz="2400" dirty="0">
                <a:solidFill>
                  <a:srgbClr val="000000"/>
                </a:solidFill>
                <a:latin typeface="微软雅黑" panose="020B0503020204020204" pitchFamily="34" charset="-122"/>
              </a:rPr>
              <a:t>幸福教育</a:t>
            </a:r>
            <a:endParaRPr lang="zh-CN" altLang="en-US" sz="2400" dirty="0">
              <a:solidFill>
                <a:srgbClr val="000000"/>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3"/>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5363"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
        <p:nvSpPr>
          <p:cNvPr id="12292" name="矩形 16"/>
          <p:cNvSpPr/>
          <p:nvPr/>
        </p:nvSpPr>
        <p:spPr>
          <a:xfrm>
            <a:off x="5141913" y="1431925"/>
            <a:ext cx="1908175" cy="585788"/>
          </a:xfrm>
          <a:prstGeom prst="rect">
            <a:avLst/>
          </a:prstGeom>
          <a:noFill/>
          <a:ln w="9525">
            <a:noFill/>
          </a:ln>
        </p:spPr>
        <p:txBody>
          <a:bodyPr>
            <a:spAutoFit/>
          </a:bodyPr>
          <a:p>
            <a:pPr algn="ctr" eaLnBrk="1" hangingPunct="1">
              <a:spcAft>
                <a:spcPts val="1200"/>
              </a:spcAft>
            </a:pPr>
            <a:r>
              <a:rPr lang="zh-CN" altLang="en-US" sz="3200" b="1" dirty="0">
                <a:solidFill>
                  <a:srgbClr val="C33830"/>
                </a:solidFill>
                <a:latin typeface="微软雅黑" panose="020B0503020204020204" pitchFamily="34" charset="-122"/>
              </a:rPr>
              <a:t>三个因素</a:t>
            </a:r>
            <a:endParaRPr lang="zh-CN" altLang="en-US" sz="3200" b="1" dirty="0">
              <a:solidFill>
                <a:srgbClr val="C33830"/>
              </a:solidFill>
              <a:latin typeface="微软雅黑" panose="020B0503020204020204" pitchFamily="34" charset="-122"/>
            </a:endParaRPr>
          </a:p>
        </p:txBody>
      </p:sp>
      <p:grpSp>
        <p:nvGrpSpPr>
          <p:cNvPr id="36" name="组合 43"/>
          <p:cNvGrpSpPr/>
          <p:nvPr/>
        </p:nvGrpSpPr>
        <p:grpSpPr>
          <a:xfrm>
            <a:off x="1643063" y="3233738"/>
            <a:ext cx="2286000" cy="1206500"/>
            <a:chOff x="428024" y="2907756"/>
            <a:chExt cx="3804678" cy="1774659"/>
          </a:xfrm>
        </p:grpSpPr>
        <p:sp>
          <p:nvSpPr>
            <p:cNvPr id="37" name="Oval 30"/>
            <p:cNvSpPr>
              <a:spLocks noChangeArrowheads="1"/>
            </p:cNvSpPr>
            <p:nvPr/>
          </p:nvSpPr>
          <p:spPr bwMode="auto">
            <a:xfrm>
              <a:off x="428024" y="3105768"/>
              <a:ext cx="3804678" cy="1576647"/>
            </a:xfrm>
            <a:prstGeom prst="ellipse">
              <a:avLst/>
            </a:prstGeom>
            <a:solidFill>
              <a:sysClr val="window" lastClr="FFFFFF">
                <a:lumMod val="75000"/>
              </a:sysClr>
            </a:solidFill>
            <a:ln w="34925" cap="flat" cmpd="sng" algn="ctr">
              <a:solidFill>
                <a:srgbClr val="FFFFFF"/>
              </a:solidFill>
              <a:prstDash val="solid"/>
            </a:ln>
            <a:effectLst>
              <a:outerShdw blurRad="50800" dist="38100" dir="5400000" algn="t" rotWithShape="0">
                <a:prstClr val="black">
                  <a:alpha val="40000"/>
                </a:prstClr>
              </a:outerShdw>
            </a:effectLst>
            <a:scene3d>
              <a:camera prst="perspectiveRelaxedModerately"/>
              <a:lightRig rig="threePt" dir="t"/>
            </a:scene3d>
            <a:sp3d prstMaterial="metal">
              <a:bevelT w="260350" h="50800" prst="softRound"/>
              <a:bevelB w="88900" h="0" prst="softRound"/>
            </a:sp3d>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zh-CN" sz="1800" b="0" i="0" u="none" strike="noStrike" kern="1200" cap="none" spc="0" normalizeH="0" baseline="0" noProof="0">
                <a:ln>
                  <a:noFill/>
                </a:ln>
                <a:solidFill>
                  <a:sysClr val="window" lastClr="FFFFFF"/>
                </a:solidFill>
                <a:effectLst/>
                <a:uLnTx/>
                <a:uFillTx/>
                <a:latin typeface="+mj-ea"/>
                <a:ea typeface="+mj-ea"/>
                <a:cs typeface="+mn-cs"/>
              </a:endParaRPr>
            </a:p>
          </p:txBody>
        </p:sp>
        <p:grpSp>
          <p:nvGrpSpPr>
            <p:cNvPr id="38" name="组合 45"/>
            <p:cNvGrpSpPr/>
            <p:nvPr/>
          </p:nvGrpSpPr>
          <p:grpSpPr>
            <a:xfrm>
              <a:off x="642910" y="2907756"/>
              <a:ext cx="3391093" cy="1480517"/>
              <a:chOff x="714348" y="4424930"/>
              <a:chExt cx="3552978" cy="1764902"/>
            </a:xfrm>
            <a:scene3d>
              <a:camera prst="perspectiveRelaxedModerately"/>
              <a:lightRig rig="balanced" dir="t"/>
            </a:scene3d>
          </p:grpSpPr>
          <p:sp>
            <p:nvSpPr>
              <p:cNvPr id="39" name="Oval 32"/>
              <p:cNvSpPr>
                <a:spLocks noChangeArrowheads="1"/>
              </p:cNvSpPr>
              <p:nvPr/>
            </p:nvSpPr>
            <p:spPr bwMode="auto">
              <a:xfrm>
                <a:off x="714348" y="4424930"/>
                <a:ext cx="3552978" cy="1764902"/>
              </a:xfrm>
              <a:prstGeom prst="ellipse">
                <a:avLst/>
              </a:prstGeom>
              <a:gradFill flip="none" rotWithShape="1">
                <a:gsLst>
                  <a:gs pos="99000">
                    <a:srgbClr val="BF0000"/>
                  </a:gs>
                  <a:gs pos="0">
                    <a:srgbClr val="BF0000">
                      <a:lumMod val="75000"/>
                    </a:srgbClr>
                  </a:gs>
                </a:gsLst>
                <a:lin ang="5400000" scaled="1"/>
                <a:tileRect/>
              </a:gradFill>
              <a:ln w="41275" cap="flat" cmpd="sng" algn="ctr">
                <a:solidFill>
                  <a:srgbClr val="FFFFFF"/>
                </a:solidFill>
                <a:prstDash val="solid"/>
              </a:ln>
              <a:effectLst>
                <a:outerShdw blurRad="317500" dir="2700000" algn="ctr">
                  <a:srgbClr val="000000">
                    <a:alpha val="4000"/>
                  </a:srgbClr>
                </a:outerShdw>
              </a:effectLst>
              <a:sp3d extrusionH="38100" prstMaterial="plastic">
                <a:bevelT w="260350" h="50800" prst="softRound"/>
                <a:bevelB w="88900" h="101600" prst="softRound"/>
              </a:sp3d>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zh-CN" sz="3200" b="1" i="0" u="none" strike="noStrike" kern="1200" cap="none" spc="0" normalizeH="0" baseline="0" noProof="0" dirty="0">
                  <a:ln>
                    <a:noFill/>
                  </a:ln>
                  <a:solidFill>
                    <a:sysClr val="window" lastClr="FFFFFF"/>
                  </a:solidFill>
                  <a:effectLst/>
                  <a:uLnTx/>
                  <a:uFillTx/>
                  <a:latin typeface="+mj-ea"/>
                  <a:ea typeface="+mj-ea"/>
                  <a:cs typeface="+mn-cs"/>
                </a:endParaRPr>
              </a:p>
            </p:txBody>
          </p:sp>
          <p:sp>
            <p:nvSpPr>
              <p:cNvPr id="40" name="Oval 33"/>
              <p:cNvSpPr>
                <a:spLocks noChangeArrowheads="1"/>
              </p:cNvSpPr>
              <p:nvPr/>
            </p:nvSpPr>
            <p:spPr bwMode="auto">
              <a:xfrm>
                <a:off x="1132105" y="4675725"/>
                <a:ext cx="2742523" cy="1285882"/>
              </a:xfrm>
              <a:prstGeom prst="ellipse">
                <a:avLst/>
              </a:prstGeom>
              <a:solidFill>
                <a:sysClr val="window" lastClr="FFFFFF">
                  <a:alpha val="89000"/>
                </a:sysClr>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ysClr val="windowText" lastClr="000000"/>
                  </a:solidFill>
                  <a:effectLst/>
                  <a:uLnTx/>
                  <a:uFillTx/>
                  <a:latin typeface="+mj-ea"/>
                  <a:ea typeface="+mj-ea"/>
                  <a:cs typeface="+mn-cs"/>
                </a:endParaRPr>
              </a:p>
            </p:txBody>
          </p:sp>
        </p:grpSp>
      </p:grpSp>
      <p:grpSp>
        <p:nvGrpSpPr>
          <p:cNvPr id="6" name="组合 5"/>
          <p:cNvGrpSpPr/>
          <p:nvPr/>
        </p:nvGrpSpPr>
        <p:grpSpPr>
          <a:xfrm>
            <a:off x="2205038" y="2579688"/>
            <a:ext cx="1331912" cy="1262062"/>
            <a:chOff x="2392641" y="2774160"/>
            <a:chExt cx="1331840" cy="1262841"/>
          </a:xfrm>
        </p:grpSpPr>
        <p:grpSp>
          <p:nvGrpSpPr>
            <p:cNvPr id="15406" name="Group 45"/>
            <p:cNvGrpSpPr/>
            <p:nvPr/>
          </p:nvGrpSpPr>
          <p:grpSpPr>
            <a:xfrm>
              <a:off x="2392641" y="2774160"/>
              <a:ext cx="1161580" cy="1262841"/>
              <a:chOff x="8676937" y="2695003"/>
              <a:chExt cx="1161580" cy="1262841"/>
            </a:xfrm>
          </p:grpSpPr>
          <p:sp>
            <p:nvSpPr>
              <p:cNvPr id="44" name="椭圆 73"/>
              <p:cNvSpPr/>
              <p:nvPr/>
            </p:nvSpPr>
            <p:spPr bwMode="auto">
              <a:xfrm rot="1267204">
                <a:off x="8676937" y="2695003"/>
                <a:ext cx="1161580" cy="1161582"/>
              </a:xfrm>
              <a:prstGeom prst="ellipse">
                <a:avLst/>
              </a:prstGeom>
              <a:gradFill flip="none" rotWithShape="1">
                <a:gsLst>
                  <a:gs pos="2000">
                    <a:srgbClr val="BF0000">
                      <a:lumMod val="75000"/>
                    </a:srgbClr>
                  </a:gs>
                  <a:gs pos="63000">
                    <a:srgbClr val="BF0000"/>
                  </a:gs>
                </a:gsLst>
                <a:lin ang="1080000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5" name="Oval 65"/>
              <p:cNvSpPr>
                <a:spLocks noChangeArrowheads="1"/>
              </p:cNvSpPr>
              <p:nvPr/>
            </p:nvSpPr>
            <p:spPr bwMode="auto">
              <a:xfrm>
                <a:off x="8733831" y="3755575"/>
                <a:ext cx="1011347" cy="20226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46" name="椭圆 76"/>
              <p:cNvSpPr/>
              <p:nvPr/>
            </p:nvSpPr>
            <p:spPr bwMode="auto">
              <a:xfrm rot="2140418">
                <a:off x="8801008" y="2721454"/>
                <a:ext cx="956972" cy="877467"/>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7" name="椭圆 77"/>
              <p:cNvSpPr/>
              <p:nvPr/>
            </p:nvSpPr>
            <p:spPr>
              <a:xfrm rot="21437843">
                <a:off x="8898579" y="3475270"/>
                <a:ext cx="761830" cy="393303"/>
              </a:xfrm>
              <a:prstGeom prst="ellipse">
                <a:avLst/>
              </a:prstGeom>
              <a:gradFill>
                <a:gsLst>
                  <a:gs pos="28000">
                    <a:sysClr val="window" lastClr="FFFFFF">
                      <a:alpha val="0"/>
                    </a:sysClr>
                  </a:gs>
                  <a:gs pos="98000">
                    <a:sysClr val="window" lastClr="FFFFFF">
                      <a:alpha val="79000"/>
                    </a:sysClr>
                  </a:gs>
                  <a:gs pos="78000">
                    <a:sysClr val="window" lastClr="FFFFFF">
                      <a:alpha val="22000"/>
                    </a:sysClr>
                  </a:gs>
                </a:gsLst>
                <a:lin ang="5400000" scaled="0"/>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5407" name="矩形 3"/>
            <p:cNvSpPr/>
            <p:nvPr/>
          </p:nvSpPr>
          <p:spPr>
            <a:xfrm>
              <a:off x="2581160" y="3110210"/>
              <a:ext cx="1143321" cy="461665"/>
            </a:xfrm>
            <a:prstGeom prst="rect">
              <a:avLst/>
            </a:prstGeom>
            <a:noFill/>
            <a:ln w="9525">
              <a:noFill/>
            </a:ln>
          </p:spPr>
          <p:txBody>
            <a:bodyPr>
              <a:spAutoFit/>
            </a:bodyPr>
            <a:p>
              <a:r>
                <a:rPr lang="zh-CN" altLang="en-US" sz="2400" b="1" dirty="0">
                  <a:solidFill>
                    <a:schemeClr val="bg1"/>
                  </a:solidFill>
                  <a:latin typeface="微软雅黑" panose="020B0503020204020204" pitchFamily="34" charset="-122"/>
                </a:rPr>
                <a:t>生理</a:t>
              </a:r>
              <a:endParaRPr lang="zh-CN" altLang="en-US" b="1" dirty="0">
                <a:solidFill>
                  <a:schemeClr val="bg1"/>
                </a:solidFill>
                <a:latin typeface="Arial" panose="020B0604020202020204" pitchFamily="34" charset="0"/>
              </a:endParaRPr>
            </a:p>
          </p:txBody>
        </p:sp>
      </p:grpSp>
      <p:grpSp>
        <p:nvGrpSpPr>
          <p:cNvPr id="71" name="组合 43"/>
          <p:cNvGrpSpPr/>
          <p:nvPr/>
        </p:nvGrpSpPr>
        <p:grpSpPr>
          <a:xfrm>
            <a:off x="4875213" y="3233738"/>
            <a:ext cx="2286000" cy="1206500"/>
            <a:chOff x="428024" y="2907756"/>
            <a:chExt cx="3804678" cy="1774659"/>
          </a:xfrm>
        </p:grpSpPr>
        <p:sp>
          <p:nvSpPr>
            <p:cNvPr id="72" name="Oval 30"/>
            <p:cNvSpPr>
              <a:spLocks noChangeArrowheads="1"/>
            </p:cNvSpPr>
            <p:nvPr/>
          </p:nvSpPr>
          <p:spPr bwMode="auto">
            <a:xfrm>
              <a:off x="428024" y="3105768"/>
              <a:ext cx="3804678" cy="1576647"/>
            </a:xfrm>
            <a:prstGeom prst="ellipse">
              <a:avLst/>
            </a:prstGeom>
            <a:solidFill>
              <a:sysClr val="window" lastClr="FFFFFF">
                <a:lumMod val="75000"/>
              </a:sysClr>
            </a:solidFill>
            <a:ln w="34925" cap="flat" cmpd="sng" algn="ctr">
              <a:solidFill>
                <a:srgbClr val="FFFFFF"/>
              </a:solidFill>
              <a:prstDash val="solid"/>
            </a:ln>
            <a:effectLst>
              <a:outerShdw blurRad="50800" dist="38100" dir="5400000" algn="t" rotWithShape="0">
                <a:prstClr val="black">
                  <a:alpha val="40000"/>
                </a:prstClr>
              </a:outerShdw>
            </a:effectLst>
            <a:scene3d>
              <a:camera prst="perspectiveRelaxedModerately"/>
              <a:lightRig rig="threePt" dir="t"/>
            </a:scene3d>
            <a:sp3d prstMaterial="metal">
              <a:bevelT w="260350" h="50800" prst="softRound"/>
              <a:bevelB w="88900" h="0" prst="softRound"/>
            </a:sp3d>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zh-CN" sz="1800" b="0" i="0" u="none" strike="noStrike" kern="1200" cap="none" spc="0" normalizeH="0" baseline="0" noProof="0">
                <a:ln>
                  <a:noFill/>
                </a:ln>
                <a:solidFill>
                  <a:sysClr val="window" lastClr="FFFFFF"/>
                </a:solidFill>
                <a:effectLst/>
                <a:uLnTx/>
                <a:uFillTx/>
                <a:latin typeface="+mj-ea"/>
                <a:ea typeface="+mj-ea"/>
                <a:cs typeface="+mn-cs"/>
              </a:endParaRPr>
            </a:p>
          </p:txBody>
        </p:sp>
        <p:grpSp>
          <p:nvGrpSpPr>
            <p:cNvPr id="73" name="组合 45"/>
            <p:cNvGrpSpPr/>
            <p:nvPr/>
          </p:nvGrpSpPr>
          <p:grpSpPr>
            <a:xfrm>
              <a:off x="642910" y="2907756"/>
              <a:ext cx="3391093" cy="1480517"/>
              <a:chOff x="714348" y="4424930"/>
              <a:chExt cx="3552978" cy="1764902"/>
            </a:xfrm>
            <a:scene3d>
              <a:camera prst="perspectiveRelaxedModerately"/>
              <a:lightRig rig="balanced" dir="t"/>
            </a:scene3d>
          </p:grpSpPr>
          <p:sp>
            <p:nvSpPr>
              <p:cNvPr id="74" name="Oval 32"/>
              <p:cNvSpPr>
                <a:spLocks noChangeArrowheads="1"/>
              </p:cNvSpPr>
              <p:nvPr/>
            </p:nvSpPr>
            <p:spPr bwMode="auto">
              <a:xfrm>
                <a:off x="714348" y="4424930"/>
                <a:ext cx="3552978" cy="1764902"/>
              </a:xfrm>
              <a:prstGeom prst="ellipse">
                <a:avLst/>
              </a:prstGeom>
              <a:gradFill flip="none" rotWithShape="1">
                <a:gsLst>
                  <a:gs pos="99000">
                    <a:srgbClr val="BF0000"/>
                  </a:gs>
                  <a:gs pos="0">
                    <a:srgbClr val="BF0000">
                      <a:lumMod val="75000"/>
                    </a:srgbClr>
                  </a:gs>
                </a:gsLst>
                <a:lin ang="5400000" scaled="1"/>
                <a:tileRect/>
              </a:gradFill>
              <a:ln w="41275" cap="flat" cmpd="sng" algn="ctr">
                <a:solidFill>
                  <a:srgbClr val="FFFFFF"/>
                </a:solidFill>
                <a:prstDash val="solid"/>
              </a:ln>
              <a:effectLst>
                <a:outerShdw blurRad="317500" dir="2700000" algn="ctr">
                  <a:srgbClr val="000000">
                    <a:alpha val="4000"/>
                  </a:srgbClr>
                </a:outerShdw>
              </a:effectLst>
              <a:sp3d extrusionH="38100" prstMaterial="plastic">
                <a:bevelT w="260350" h="50800" prst="softRound"/>
                <a:bevelB w="88900" h="101600" prst="softRound"/>
              </a:sp3d>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zh-CN" sz="3200" b="1" i="0" u="none" strike="noStrike" kern="1200" cap="none" spc="0" normalizeH="0" baseline="0" noProof="0" dirty="0">
                  <a:ln>
                    <a:noFill/>
                  </a:ln>
                  <a:solidFill>
                    <a:sysClr val="window" lastClr="FFFFFF"/>
                  </a:solidFill>
                  <a:effectLst/>
                  <a:uLnTx/>
                  <a:uFillTx/>
                  <a:latin typeface="+mj-ea"/>
                  <a:ea typeface="+mj-ea"/>
                  <a:cs typeface="+mn-cs"/>
                </a:endParaRPr>
              </a:p>
            </p:txBody>
          </p:sp>
          <p:sp>
            <p:nvSpPr>
              <p:cNvPr id="75" name="Oval 33"/>
              <p:cNvSpPr>
                <a:spLocks noChangeArrowheads="1"/>
              </p:cNvSpPr>
              <p:nvPr/>
            </p:nvSpPr>
            <p:spPr bwMode="auto">
              <a:xfrm>
                <a:off x="1132105" y="4675725"/>
                <a:ext cx="2742523" cy="1285882"/>
              </a:xfrm>
              <a:prstGeom prst="ellipse">
                <a:avLst/>
              </a:prstGeom>
              <a:solidFill>
                <a:sysClr val="window" lastClr="FFFFFF">
                  <a:alpha val="89000"/>
                </a:sysClr>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ysClr val="windowText" lastClr="000000"/>
                  </a:solidFill>
                  <a:effectLst/>
                  <a:uLnTx/>
                  <a:uFillTx/>
                  <a:latin typeface="+mj-ea"/>
                  <a:ea typeface="+mj-ea"/>
                  <a:cs typeface="+mn-cs"/>
                </a:endParaRPr>
              </a:p>
            </p:txBody>
          </p:sp>
        </p:grpSp>
      </p:grpSp>
      <p:grpSp>
        <p:nvGrpSpPr>
          <p:cNvPr id="76" name="组合 75"/>
          <p:cNvGrpSpPr/>
          <p:nvPr/>
        </p:nvGrpSpPr>
        <p:grpSpPr>
          <a:xfrm>
            <a:off x="5437188" y="2579688"/>
            <a:ext cx="1330325" cy="1262062"/>
            <a:chOff x="2392641" y="2774160"/>
            <a:chExt cx="1331840" cy="1262841"/>
          </a:xfrm>
        </p:grpSpPr>
        <p:grpSp>
          <p:nvGrpSpPr>
            <p:cNvPr id="15390" name="Group 45"/>
            <p:cNvGrpSpPr/>
            <p:nvPr/>
          </p:nvGrpSpPr>
          <p:grpSpPr>
            <a:xfrm>
              <a:off x="2392641" y="2774160"/>
              <a:ext cx="1161580" cy="1262841"/>
              <a:chOff x="8676937" y="2695003"/>
              <a:chExt cx="1161580" cy="1262841"/>
            </a:xfrm>
          </p:grpSpPr>
          <p:sp>
            <p:nvSpPr>
              <p:cNvPr id="79" name="椭圆 73"/>
              <p:cNvSpPr/>
              <p:nvPr/>
            </p:nvSpPr>
            <p:spPr bwMode="auto">
              <a:xfrm rot="1267204">
                <a:off x="8676937" y="2695003"/>
                <a:ext cx="1161580" cy="1161582"/>
              </a:xfrm>
              <a:prstGeom prst="ellipse">
                <a:avLst/>
              </a:prstGeom>
              <a:gradFill flip="none" rotWithShape="1">
                <a:gsLst>
                  <a:gs pos="2000">
                    <a:srgbClr val="BF0000">
                      <a:lumMod val="75000"/>
                    </a:srgbClr>
                  </a:gs>
                  <a:gs pos="63000">
                    <a:srgbClr val="BF0000"/>
                  </a:gs>
                </a:gsLst>
                <a:lin ang="1080000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0" name="Oval 65"/>
              <p:cNvSpPr>
                <a:spLocks noChangeArrowheads="1"/>
              </p:cNvSpPr>
              <p:nvPr/>
            </p:nvSpPr>
            <p:spPr bwMode="auto">
              <a:xfrm>
                <a:off x="8733831" y="3755575"/>
                <a:ext cx="1011347" cy="20226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81" name="椭圆 76"/>
              <p:cNvSpPr/>
              <p:nvPr/>
            </p:nvSpPr>
            <p:spPr bwMode="auto">
              <a:xfrm rot="2140418">
                <a:off x="8801008" y="2721454"/>
                <a:ext cx="956972" cy="877467"/>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2" name="椭圆 77"/>
              <p:cNvSpPr/>
              <p:nvPr/>
            </p:nvSpPr>
            <p:spPr>
              <a:xfrm rot="21437843">
                <a:off x="8898579" y="3475270"/>
                <a:ext cx="761830" cy="393303"/>
              </a:xfrm>
              <a:prstGeom prst="ellipse">
                <a:avLst/>
              </a:prstGeom>
              <a:gradFill>
                <a:gsLst>
                  <a:gs pos="28000">
                    <a:sysClr val="window" lastClr="FFFFFF">
                      <a:alpha val="0"/>
                    </a:sysClr>
                  </a:gs>
                  <a:gs pos="98000">
                    <a:sysClr val="window" lastClr="FFFFFF">
                      <a:alpha val="79000"/>
                    </a:sysClr>
                  </a:gs>
                  <a:gs pos="78000">
                    <a:sysClr val="window" lastClr="FFFFFF">
                      <a:alpha val="22000"/>
                    </a:sysClr>
                  </a:gs>
                </a:gsLst>
                <a:lin ang="5400000" scaled="0"/>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5391" name="矩形 77"/>
            <p:cNvSpPr/>
            <p:nvPr/>
          </p:nvSpPr>
          <p:spPr>
            <a:xfrm>
              <a:off x="2581160" y="3110210"/>
              <a:ext cx="1143321" cy="461665"/>
            </a:xfrm>
            <a:prstGeom prst="rect">
              <a:avLst/>
            </a:prstGeom>
            <a:noFill/>
            <a:ln w="9525">
              <a:noFill/>
            </a:ln>
          </p:spPr>
          <p:txBody>
            <a:bodyPr>
              <a:spAutoFit/>
            </a:bodyPr>
            <a:p>
              <a:r>
                <a:rPr lang="zh-CN" altLang="en-US" sz="2400" b="1" dirty="0">
                  <a:solidFill>
                    <a:schemeClr val="bg1"/>
                  </a:solidFill>
                  <a:latin typeface="微软雅黑" panose="020B0503020204020204" pitchFamily="34" charset="-122"/>
                </a:rPr>
                <a:t>心理</a:t>
              </a:r>
              <a:endParaRPr lang="zh-CN" altLang="en-US" b="1" dirty="0">
                <a:solidFill>
                  <a:schemeClr val="bg1"/>
                </a:solidFill>
                <a:latin typeface="Arial" panose="020B0604020202020204" pitchFamily="34" charset="0"/>
              </a:endParaRPr>
            </a:p>
          </p:txBody>
        </p:sp>
      </p:grpSp>
      <p:grpSp>
        <p:nvGrpSpPr>
          <p:cNvPr id="83" name="组合 43"/>
          <p:cNvGrpSpPr/>
          <p:nvPr/>
        </p:nvGrpSpPr>
        <p:grpSpPr>
          <a:xfrm>
            <a:off x="8005763" y="3233738"/>
            <a:ext cx="2286000" cy="1206500"/>
            <a:chOff x="428024" y="2907756"/>
            <a:chExt cx="3804678" cy="1774659"/>
          </a:xfrm>
        </p:grpSpPr>
        <p:sp>
          <p:nvSpPr>
            <p:cNvPr id="84" name="Oval 30"/>
            <p:cNvSpPr>
              <a:spLocks noChangeArrowheads="1"/>
            </p:cNvSpPr>
            <p:nvPr/>
          </p:nvSpPr>
          <p:spPr bwMode="auto">
            <a:xfrm>
              <a:off x="428024" y="3105768"/>
              <a:ext cx="3804678" cy="1576647"/>
            </a:xfrm>
            <a:prstGeom prst="ellipse">
              <a:avLst/>
            </a:prstGeom>
            <a:solidFill>
              <a:sysClr val="window" lastClr="FFFFFF">
                <a:lumMod val="75000"/>
              </a:sysClr>
            </a:solidFill>
            <a:ln w="34925" cap="flat" cmpd="sng" algn="ctr">
              <a:solidFill>
                <a:srgbClr val="FFFFFF"/>
              </a:solidFill>
              <a:prstDash val="solid"/>
            </a:ln>
            <a:effectLst>
              <a:outerShdw blurRad="50800" dist="38100" dir="5400000" algn="t" rotWithShape="0">
                <a:prstClr val="black">
                  <a:alpha val="40000"/>
                </a:prstClr>
              </a:outerShdw>
            </a:effectLst>
            <a:scene3d>
              <a:camera prst="perspectiveRelaxedModerately"/>
              <a:lightRig rig="threePt" dir="t"/>
            </a:scene3d>
            <a:sp3d prstMaterial="metal">
              <a:bevelT w="260350" h="50800" prst="softRound"/>
              <a:bevelB w="88900" h="0" prst="softRound"/>
            </a:sp3d>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zh-CN" sz="1800" b="0" i="0" u="none" strike="noStrike" kern="1200" cap="none" spc="0" normalizeH="0" baseline="0" noProof="0">
                <a:ln>
                  <a:noFill/>
                </a:ln>
                <a:solidFill>
                  <a:sysClr val="window" lastClr="FFFFFF"/>
                </a:solidFill>
                <a:effectLst/>
                <a:uLnTx/>
                <a:uFillTx/>
                <a:latin typeface="+mj-ea"/>
                <a:ea typeface="+mj-ea"/>
                <a:cs typeface="+mn-cs"/>
              </a:endParaRPr>
            </a:p>
          </p:txBody>
        </p:sp>
        <p:grpSp>
          <p:nvGrpSpPr>
            <p:cNvPr id="85" name="组合 45"/>
            <p:cNvGrpSpPr/>
            <p:nvPr/>
          </p:nvGrpSpPr>
          <p:grpSpPr>
            <a:xfrm>
              <a:off x="642910" y="2907756"/>
              <a:ext cx="3391093" cy="1480517"/>
              <a:chOff x="714348" y="4424930"/>
              <a:chExt cx="3552978" cy="1764902"/>
            </a:xfrm>
            <a:scene3d>
              <a:camera prst="perspectiveRelaxedModerately"/>
              <a:lightRig rig="balanced" dir="t"/>
            </a:scene3d>
          </p:grpSpPr>
          <p:sp>
            <p:nvSpPr>
              <p:cNvPr id="86" name="Oval 32"/>
              <p:cNvSpPr>
                <a:spLocks noChangeArrowheads="1"/>
              </p:cNvSpPr>
              <p:nvPr/>
            </p:nvSpPr>
            <p:spPr bwMode="auto">
              <a:xfrm>
                <a:off x="714348" y="4424930"/>
                <a:ext cx="3552978" cy="1764902"/>
              </a:xfrm>
              <a:prstGeom prst="ellipse">
                <a:avLst/>
              </a:prstGeom>
              <a:gradFill flip="none" rotWithShape="1">
                <a:gsLst>
                  <a:gs pos="99000">
                    <a:srgbClr val="BF0000"/>
                  </a:gs>
                  <a:gs pos="0">
                    <a:srgbClr val="BF0000">
                      <a:lumMod val="75000"/>
                    </a:srgbClr>
                  </a:gs>
                </a:gsLst>
                <a:lin ang="5400000" scaled="1"/>
                <a:tileRect/>
              </a:gradFill>
              <a:ln w="41275" cap="flat" cmpd="sng" algn="ctr">
                <a:solidFill>
                  <a:srgbClr val="FFFFFF"/>
                </a:solidFill>
                <a:prstDash val="solid"/>
              </a:ln>
              <a:effectLst>
                <a:outerShdw blurRad="317500" dir="2700000" algn="ctr">
                  <a:srgbClr val="000000">
                    <a:alpha val="4000"/>
                  </a:srgbClr>
                </a:outerShdw>
              </a:effectLst>
              <a:sp3d extrusionH="38100" prstMaterial="plastic">
                <a:bevelT w="260350" h="50800" prst="softRound"/>
                <a:bevelB w="88900" h="101600" prst="softRound"/>
              </a:sp3d>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zh-CN" sz="3200" b="1" i="0" u="none" strike="noStrike" kern="1200" cap="none" spc="0" normalizeH="0" baseline="0" noProof="0" dirty="0">
                  <a:ln>
                    <a:noFill/>
                  </a:ln>
                  <a:solidFill>
                    <a:sysClr val="window" lastClr="FFFFFF"/>
                  </a:solidFill>
                  <a:effectLst/>
                  <a:uLnTx/>
                  <a:uFillTx/>
                  <a:latin typeface="+mj-ea"/>
                  <a:ea typeface="+mj-ea"/>
                  <a:cs typeface="+mn-cs"/>
                </a:endParaRPr>
              </a:p>
            </p:txBody>
          </p:sp>
          <p:sp>
            <p:nvSpPr>
              <p:cNvPr id="87" name="Oval 33"/>
              <p:cNvSpPr>
                <a:spLocks noChangeArrowheads="1"/>
              </p:cNvSpPr>
              <p:nvPr/>
            </p:nvSpPr>
            <p:spPr bwMode="auto">
              <a:xfrm>
                <a:off x="1132105" y="4675725"/>
                <a:ext cx="2742523" cy="1285882"/>
              </a:xfrm>
              <a:prstGeom prst="ellipse">
                <a:avLst/>
              </a:prstGeom>
              <a:solidFill>
                <a:sysClr val="window" lastClr="FFFFFF">
                  <a:alpha val="89000"/>
                </a:sysClr>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ysClr val="windowText" lastClr="000000"/>
                  </a:solidFill>
                  <a:effectLst/>
                  <a:uLnTx/>
                  <a:uFillTx/>
                  <a:latin typeface="+mj-ea"/>
                  <a:ea typeface="+mj-ea"/>
                  <a:cs typeface="+mn-cs"/>
                </a:endParaRPr>
              </a:p>
            </p:txBody>
          </p:sp>
        </p:grpSp>
      </p:grpSp>
      <p:grpSp>
        <p:nvGrpSpPr>
          <p:cNvPr id="88" name="组合 87"/>
          <p:cNvGrpSpPr/>
          <p:nvPr/>
        </p:nvGrpSpPr>
        <p:grpSpPr>
          <a:xfrm>
            <a:off x="8567738" y="2579688"/>
            <a:ext cx="1331912" cy="1262062"/>
            <a:chOff x="2392641" y="2774160"/>
            <a:chExt cx="1331840" cy="1262841"/>
          </a:xfrm>
        </p:grpSpPr>
        <p:grpSp>
          <p:nvGrpSpPr>
            <p:cNvPr id="15374" name="Group 45"/>
            <p:cNvGrpSpPr/>
            <p:nvPr/>
          </p:nvGrpSpPr>
          <p:grpSpPr>
            <a:xfrm>
              <a:off x="2392641" y="2774160"/>
              <a:ext cx="1161580" cy="1262841"/>
              <a:chOff x="8676937" y="2695003"/>
              <a:chExt cx="1161580" cy="1262841"/>
            </a:xfrm>
          </p:grpSpPr>
          <p:sp>
            <p:nvSpPr>
              <p:cNvPr id="91" name="椭圆 73"/>
              <p:cNvSpPr/>
              <p:nvPr/>
            </p:nvSpPr>
            <p:spPr bwMode="auto">
              <a:xfrm rot="1267204">
                <a:off x="8676937" y="2695003"/>
                <a:ext cx="1161580" cy="1161582"/>
              </a:xfrm>
              <a:prstGeom prst="ellipse">
                <a:avLst/>
              </a:prstGeom>
              <a:gradFill flip="none" rotWithShape="1">
                <a:gsLst>
                  <a:gs pos="2000">
                    <a:srgbClr val="BF0000">
                      <a:lumMod val="75000"/>
                    </a:srgbClr>
                  </a:gs>
                  <a:gs pos="63000">
                    <a:srgbClr val="BF0000"/>
                  </a:gs>
                </a:gsLst>
                <a:lin ang="1080000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92" name="Oval 65"/>
              <p:cNvSpPr>
                <a:spLocks noChangeArrowheads="1"/>
              </p:cNvSpPr>
              <p:nvPr/>
            </p:nvSpPr>
            <p:spPr bwMode="auto">
              <a:xfrm>
                <a:off x="8733831" y="3755575"/>
                <a:ext cx="1011347" cy="20226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3" name="椭圆 76"/>
              <p:cNvSpPr/>
              <p:nvPr/>
            </p:nvSpPr>
            <p:spPr bwMode="auto">
              <a:xfrm rot="2140418">
                <a:off x="8801008" y="2721454"/>
                <a:ext cx="956972" cy="877467"/>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94" name="椭圆 77"/>
              <p:cNvSpPr/>
              <p:nvPr/>
            </p:nvSpPr>
            <p:spPr>
              <a:xfrm rot="21437843">
                <a:off x="8898579" y="3475270"/>
                <a:ext cx="761830" cy="393303"/>
              </a:xfrm>
              <a:prstGeom prst="ellipse">
                <a:avLst/>
              </a:prstGeom>
              <a:gradFill>
                <a:gsLst>
                  <a:gs pos="28000">
                    <a:sysClr val="window" lastClr="FFFFFF">
                      <a:alpha val="0"/>
                    </a:sysClr>
                  </a:gs>
                  <a:gs pos="98000">
                    <a:sysClr val="window" lastClr="FFFFFF">
                      <a:alpha val="79000"/>
                    </a:sysClr>
                  </a:gs>
                  <a:gs pos="78000">
                    <a:sysClr val="window" lastClr="FFFFFF">
                      <a:alpha val="22000"/>
                    </a:sysClr>
                  </a:gs>
                </a:gsLst>
                <a:lin ang="5400000" scaled="0"/>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5375" name="矩形 89"/>
            <p:cNvSpPr/>
            <p:nvPr/>
          </p:nvSpPr>
          <p:spPr>
            <a:xfrm>
              <a:off x="2581160" y="3110210"/>
              <a:ext cx="1143321" cy="461665"/>
            </a:xfrm>
            <a:prstGeom prst="rect">
              <a:avLst/>
            </a:prstGeom>
            <a:noFill/>
            <a:ln w="9525">
              <a:noFill/>
            </a:ln>
          </p:spPr>
          <p:txBody>
            <a:bodyPr>
              <a:spAutoFit/>
            </a:bodyPr>
            <a:p>
              <a:r>
                <a:rPr lang="zh-CN" altLang="en-US" sz="2400" b="1" dirty="0">
                  <a:solidFill>
                    <a:schemeClr val="bg1"/>
                  </a:solidFill>
                  <a:latin typeface="微软雅黑" panose="020B0503020204020204" pitchFamily="34" charset="-122"/>
                </a:rPr>
                <a:t>灵性</a:t>
              </a:r>
              <a:endParaRPr lang="zh-CN" altLang="en-US" b="1" dirty="0">
                <a:solidFill>
                  <a:schemeClr val="bg1"/>
                </a:solidFill>
                <a:latin typeface="Arial" panose="020B0604020202020204" pitchFamily="34" charset="0"/>
              </a:endParaRPr>
            </a:p>
          </p:txBody>
        </p:sp>
      </p:grpSp>
      <p:sp>
        <p:nvSpPr>
          <p:cNvPr id="12299" name="矩形 7"/>
          <p:cNvSpPr/>
          <p:nvPr/>
        </p:nvSpPr>
        <p:spPr>
          <a:xfrm>
            <a:off x="2078038" y="4610100"/>
            <a:ext cx="1841500" cy="461963"/>
          </a:xfrm>
          <a:prstGeom prst="rect">
            <a:avLst/>
          </a:prstGeom>
          <a:noFill/>
          <a:ln w="9525">
            <a:noFill/>
          </a:ln>
        </p:spPr>
        <p:txBody>
          <a:bodyPr>
            <a:spAutoFit/>
          </a:bodyPr>
          <a:p>
            <a:r>
              <a:rPr lang="zh-CN" altLang="en-US" sz="2400" dirty="0">
                <a:solidFill>
                  <a:srgbClr val="000000"/>
                </a:solidFill>
                <a:latin typeface="微软雅黑" panose="020B0503020204020204" pitchFamily="34" charset="-122"/>
              </a:rPr>
              <a:t>自然属性</a:t>
            </a:r>
            <a:endParaRPr lang="zh-CN" altLang="en-US" dirty="0">
              <a:latin typeface="Arial" panose="020B0604020202020204" pitchFamily="34" charset="0"/>
            </a:endParaRPr>
          </a:p>
        </p:txBody>
      </p:sp>
      <p:sp>
        <p:nvSpPr>
          <p:cNvPr id="12300" name="矩形 94"/>
          <p:cNvSpPr/>
          <p:nvPr/>
        </p:nvSpPr>
        <p:spPr>
          <a:xfrm>
            <a:off x="5321300" y="4610100"/>
            <a:ext cx="1843088" cy="461963"/>
          </a:xfrm>
          <a:prstGeom prst="rect">
            <a:avLst/>
          </a:prstGeom>
          <a:noFill/>
          <a:ln w="9525">
            <a:noFill/>
          </a:ln>
        </p:spPr>
        <p:txBody>
          <a:bodyPr>
            <a:spAutoFit/>
          </a:bodyPr>
          <a:p>
            <a:r>
              <a:rPr lang="zh-CN" altLang="en-US" sz="2400" dirty="0">
                <a:solidFill>
                  <a:srgbClr val="000000"/>
                </a:solidFill>
                <a:latin typeface="微软雅黑" panose="020B0503020204020204" pitchFamily="34" charset="-122"/>
              </a:rPr>
              <a:t>社会属性</a:t>
            </a:r>
            <a:endParaRPr lang="zh-CN" altLang="en-US" dirty="0">
              <a:latin typeface="Arial" panose="020B0604020202020204" pitchFamily="34" charset="0"/>
            </a:endParaRPr>
          </a:p>
        </p:txBody>
      </p:sp>
      <p:sp>
        <p:nvSpPr>
          <p:cNvPr id="12301" name="矩形 95"/>
          <p:cNvSpPr/>
          <p:nvPr/>
        </p:nvSpPr>
        <p:spPr>
          <a:xfrm>
            <a:off x="8524875" y="4610100"/>
            <a:ext cx="1841500" cy="461963"/>
          </a:xfrm>
          <a:prstGeom prst="rect">
            <a:avLst/>
          </a:prstGeom>
          <a:noFill/>
          <a:ln w="9525">
            <a:noFill/>
          </a:ln>
        </p:spPr>
        <p:txBody>
          <a:bodyPr>
            <a:spAutoFit/>
          </a:bodyPr>
          <a:p>
            <a:r>
              <a:rPr lang="zh-CN" altLang="en-US" sz="2400" dirty="0">
                <a:solidFill>
                  <a:srgbClr val="000000"/>
                </a:solidFill>
                <a:latin typeface="微软雅黑" panose="020B0503020204020204" pitchFamily="34" charset="-122"/>
              </a:rPr>
              <a:t>精神属性</a:t>
            </a:r>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000000"/>
                                          </p:val>
                                        </p:tav>
                                        <p:tav tm="100000">
                                          <p:val>
                                            <p:strVal val="#ppt_w"/>
                                          </p:val>
                                        </p:tav>
                                      </p:tavLst>
                                    </p:anim>
                                    <p:anim calcmode="lin" valueType="num">
                                      <p:cBhvr>
                                        <p:cTn id="8" dur="500" fill="hold"/>
                                        <p:tgtEl>
                                          <p:spTgt spid="12292"/>
                                        </p:tgtEl>
                                        <p:attrNameLst>
                                          <p:attrName>ppt_h</p:attrName>
                                        </p:attrNameLst>
                                      </p:cBhvr>
                                      <p:tavLst>
                                        <p:tav tm="0">
                                          <p:val>
                                            <p:fltVal val="0.000000"/>
                                          </p:val>
                                        </p:tav>
                                        <p:tav tm="100000">
                                          <p:val>
                                            <p:strVal val="#ppt_h"/>
                                          </p:val>
                                        </p:tav>
                                      </p:tavLst>
                                    </p:anim>
                                    <p:animEffect transition="in" filter="fade">
                                      <p:cBhvr>
                                        <p:cTn id="9" dur="500"/>
                                        <p:tgtEl>
                                          <p:spTgt spid="1229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450" decel="100000" fill="hold"/>
                                        <p:tgtEl>
                                          <p:spTgt spid="6"/>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fade">
                                      <p:cBhvr>
                                        <p:cTn id="26" dur="500"/>
                                        <p:tgtEl>
                                          <p:spTgt spid="12299"/>
                                        </p:tgtEl>
                                      </p:cBhvr>
                                    </p:animEffect>
                                    <p:anim calcmode="lin" valueType="num">
                                      <p:cBhvr>
                                        <p:cTn id="27" dur="500" fill="hold"/>
                                        <p:tgtEl>
                                          <p:spTgt spid="12299"/>
                                        </p:tgtEl>
                                        <p:attrNameLst>
                                          <p:attrName>ppt_x</p:attrName>
                                        </p:attrNameLst>
                                      </p:cBhvr>
                                      <p:tavLst>
                                        <p:tav tm="0">
                                          <p:val>
                                            <p:strVal val="#ppt_x"/>
                                          </p:val>
                                        </p:tav>
                                        <p:tav tm="100000">
                                          <p:val>
                                            <p:strVal val="#ppt_x"/>
                                          </p:val>
                                        </p:tav>
                                      </p:tavLst>
                                    </p:anim>
                                    <p:anim calcmode="lin" valueType="num">
                                      <p:cBhvr>
                                        <p:cTn id="28" dur="500" fill="hold"/>
                                        <p:tgtEl>
                                          <p:spTgt spid="1229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strVal val="#ppt_x"/>
                                          </p:val>
                                        </p:tav>
                                        <p:tav tm="100000">
                                          <p:val>
                                            <p:strVal val="#ppt_x"/>
                                          </p:val>
                                        </p:tav>
                                      </p:tavLst>
                                    </p:anim>
                                    <p:anim calcmode="lin" valueType="num">
                                      <p:cBhvr>
                                        <p:cTn id="34" dur="500" fill="hold"/>
                                        <p:tgtEl>
                                          <p:spTgt spid="71"/>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anim calcmode="lin" valueType="num">
                                      <p:cBhvr>
                                        <p:cTn id="39" dur="500" fill="hold"/>
                                        <p:tgtEl>
                                          <p:spTgt spid="76"/>
                                        </p:tgtEl>
                                        <p:attrNameLst>
                                          <p:attrName>ppt_x</p:attrName>
                                        </p:attrNameLst>
                                      </p:cBhvr>
                                      <p:tavLst>
                                        <p:tav tm="0">
                                          <p:val>
                                            <p:strVal val="#ppt_x"/>
                                          </p:val>
                                        </p:tav>
                                        <p:tav tm="100000">
                                          <p:val>
                                            <p:strVal val="#ppt_x"/>
                                          </p:val>
                                        </p:tav>
                                      </p:tavLst>
                                    </p:anim>
                                    <p:anim calcmode="lin" valueType="num">
                                      <p:cBhvr>
                                        <p:cTn id="40" dur="450" decel="100000" fill="hold"/>
                                        <p:tgtEl>
                                          <p:spTgt spid="76"/>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76"/>
                                        </p:tgtEl>
                                        <p:attrNameLst>
                                          <p:attrName>ppt_y</p:attrName>
                                        </p:attrNameLst>
                                      </p:cBhvr>
                                      <p:tavLst>
                                        <p:tav tm="0">
                                          <p:val>
                                            <p:strVal val="#ppt_y-.03"/>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12300"/>
                                        </p:tgtEl>
                                        <p:attrNameLst>
                                          <p:attrName>style.visibility</p:attrName>
                                        </p:attrNameLst>
                                      </p:cBhvr>
                                      <p:to>
                                        <p:strVal val="visible"/>
                                      </p:to>
                                    </p:set>
                                    <p:animEffect transition="in" filter="fade">
                                      <p:cBhvr>
                                        <p:cTn id="45" dur="500"/>
                                        <p:tgtEl>
                                          <p:spTgt spid="12300"/>
                                        </p:tgtEl>
                                      </p:cBhvr>
                                    </p:animEffect>
                                    <p:anim calcmode="lin" valueType="num">
                                      <p:cBhvr>
                                        <p:cTn id="46" dur="500" fill="hold"/>
                                        <p:tgtEl>
                                          <p:spTgt spid="12300"/>
                                        </p:tgtEl>
                                        <p:attrNameLst>
                                          <p:attrName>ppt_x</p:attrName>
                                        </p:attrNameLst>
                                      </p:cBhvr>
                                      <p:tavLst>
                                        <p:tav tm="0">
                                          <p:val>
                                            <p:strVal val="#ppt_x"/>
                                          </p:val>
                                        </p:tav>
                                        <p:tav tm="100000">
                                          <p:val>
                                            <p:strVal val="#ppt_x"/>
                                          </p:val>
                                        </p:tav>
                                      </p:tavLst>
                                    </p:anim>
                                    <p:anim calcmode="lin" valueType="num">
                                      <p:cBhvr>
                                        <p:cTn id="47" dur="500" fill="hold"/>
                                        <p:tgtEl>
                                          <p:spTgt spid="12300"/>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500"/>
                                        <p:tgtEl>
                                          <p:spTgt spid="83"/>
                                        </p:tgtEl>
                                      </p:cBhvr>
                                    </p:animEffect>
                                    <p:anim calcmode="lin" valueType="num">
                                      <p:cBhvr>
                                        <p:cTn id="52" dur="500" fill="hold"/>
                                        <p:tgtEl>
                                          <p:spTgt spid="83"/>
                                        </p:tgtEl>
                                        <p:attrNameLst>
                                          <p:attrName>ppt_x</p:attrName>
                                        </p:attrNameLst>
                                      </p:cBhvr>
                                      <p:tavLst>
                                        <p:tav tm="0">
                                          <p:val>
                                            <p:strVal val="#ppt_x"/>
                                          </p:val>
                                        </p:tav>
                                        <p:tav tm="100000">
                                          <p:val>
                                            <p:strVal val="#ppt_x"/>
                                          </p:val>
                                        </p:tav>
                                      </p:tavLst>
                                    </p:anim>
                                    <p:anim calcmode="lin" valueType="num">
                                      <p:cBhvr>
                                        <p:cTn id="53" dur="500" fill="hold"/>
                                        <p:tgtEl>
                                          <p:spTgt spid="83"/>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37" presetClass="entr" presetSubtype="0"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anim calcmode="lin" valueType="num">
                                      <p:cBhvr>
                                        <p:cTn id="58" dur="500" fill="hold"/>
                                        <p:tgtEl>
                                          <p:spTgt spid="88"/>
                                        </p:tgtEl>
                                        <p:attrNameLst>
                                          <p:attrName>ppt_x</p:attrName>
                                        </p:attrNameLst>
                                      </p:cBhvr>
                                      <p:tavLst>
                                        <p:tav tm="0">
                                          <p:val>
                                            <p:strVal val="#ppt_x"/>
                                          </p:val>
                                        </p:tav>
                                        <p:tav tm="100000">
                                          <p:val>
                                            <p:strVal val="#ppt_x"/>
                                          </p:val>
                                        </p:tav>
                                      </p:tavLst>
                                    </p:anim>
                                    <p:anim calcmode="lin" valueType="num">
                                      <p:cBhvr>
                                        <p:cTn id="59" dur="450" decel="100000" fill="hold"/>
                                        <p:tgtEl>
                                          <p:spTgt spid="88"/>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88"/>
                                        </p:tgtEl>
                                        <p:attrNameLst>
                                          <p:attrName>ppt_y</p:attrName>
                                        </p:attrNameLst>
                                      </p:cBhvr>
                                      <p:tavLst>
                                        <p:tav tm="0">
                                          <p:val>
                                            <p:strVal val="#ppt_y-.03"/>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2301"/>
                                        </p:tgtEl>
                                        <p:attrNameLst>
                                          <p:attrName>style.visibility</p:attrName>
                                        </p:attrNameLst>
                                      </p:cBhvr>
                                      <p:to>
                                        <p:strVal val="visible"/>
                                      </p:to>
                                    </p:set>
                                    <p:animEffect transition="in" filter="fade">
                                      <p:cBhvr>
                                        <p:cTn id="64" dur="500"/>
                                        <p:tgtEl>
                                          <p:spTgt spid="12301"/>
                                        </p:tgtEl>
                                      </p:cBhvr>
                                    </p:animEffect>
                                    <p:anim calcmode="lin" valueType="num">
                                      <p:cBhvr>
                                        <p:cTn id="65" dur="500" fill="hold"/>
                                        <p:tgtEl>
                                          <p:spTgt spid="12301"/>
                                        </p:tgtEl>
                                        <p:attrNameLst>
                                          <p:attrName>ppt_x</p:attrName>
                                        </p:attrNameLst>
                                      </p:cBhvr>
                                      <p:tavLst>
                                        <p:tav tm="0">
                                          <p:val>
                                            <p:strVal val="#ppt_x"/>
                                          </p:val>
                                        </p:tav>
                                        <p:tav tm="100000">
                                          <p:val>
                                            <p:strVal val="#ppt_x"/>
                                          </p:val>
                                        </p:tav>
                                      </p:tavLst>
                                    </p:anim>
                                    <p:anim calcmode="lin" valueType="num">
                                      <p:cBhvr>
                                        <p:cTn id="66" dur="500" fill="hold"/>
                                        <p:tgtEl>
                                          <p:spTgt spid="12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9" grpId="0"/>
      <p:bldP spid="12300" grpId="0"/>
      <p:bldP spid="123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矩形 16"/>
          <p:cNvSpPr/>
          <p:nvPr/>
        </p:nvSpPr>
        <p:spPr>
          <a:xfrm>
            <a:off x="3770313" y="1819275"/>
            <a:ext cx="7015162" cy="168910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是建立在血缘关系基础上的生理范畴，它主要涉及与人伦和人生（生命长度）有关的性问题、健康问题、安全问题和伦理问题等。</a:t>
            </a:r>
            <a:endParaRPr lang="zh-CN" altLang="en-US" sz="2400" dirty="0">
              <a:solidFill>
                <a:srgbClr val="000000"/>
              </a:solidFill>
              <a:latin typeface="微软雅黑" panose="020B0503020204020204" pitchFamily="34" charset="-122"/>
            </a:endParaRPr>
          </a:p>
        </p:txBody>
      </p:sp>
      <p:sp>
        <p:nvSpPr>
          <p:cNvPr id="16389" name="矩形 16"/>
          <p:cNvSpPr/>
          <p:nvPr/>
        </p:nvSpPr>
        <p:spPr>
          <a:xfrm>
            <a:off x="1460500" y="4476750"/>
            <a:ext cx="3887788" cy="168910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生命的自然属性即自然生命，</a:t>
            </a:r>
            <a:r>
              <a:rPr lang="zh-CN" altLang="en-US" sz="2400" b="1" dirty="0">
                <a:solidFill>
                  <a:srgbClr val="000000"/>
                </a:solidFill>
                <a:latin typeface="微软雅黑" panose="020B0503020204020204" pitchFamily="34" charset="-122"/>
              </a:rPr>
              <a:t>决定着人的生命</a:t>
            </a:r>
            <a:r>
              <a:rPr lang="zh-CN" altLang="en-US" sz="2400" b="1" dirty="0">
                <a:solidFill>
                  <a:srgbClr val="C33830"/>
                </a:solidFill>
                <a:latin typeface="微软雅黑" panose="020B0503020204020204" pitchFamily="34" charset="-122"/>
              </a:rPr>
              <a:t>长度</a:t>
            </a:r>
            <a:r>
              <a:rPr lang="zh-CN" altLang="en-US" sz="2400" b="1" dirty="0">
                <a:solidFill>
                  <a:srgbClr val="000000"/>
                </a:solidFill>
                <a:latin typeface="微软雅黑" panose="020B0503020204020204" pitchFamily="34" charset="-122"/>
              </a:rPr>
              <a:t>，即寿命的长短。</a:t>
            </a:r>
            <a:endParaRPr lang="zh-CN" altLang="en-US" sz="2400" b="1" dirty="0">
              <a:solidFill>
                <a:srgbClr val="000000"/>
              </a:solidFill>
              <a:latin typeface="微软雅黑" panose="020B0503020204020204" pitchFamily="34" charset="-122"/>
            </a:endParaRPr>
          </a:p>
        </p:txBody>
      </p:sp>
      <p:sp>
        <p:nvSpPr>
          <p:cNvPr id="16390" name="任意多边形 1"/>
          <p:cNvSpPr/>
          <p:nvPr>
            <p:custDataLst>
              <p:tags r:id="rId1"/>
            </p:custDataLst>
          </p:nvPr>
        </p:nvSpPr>
        <p:spPr>
          <a:xfrm>
            <a:off x="825500" y="1457325"/>
            <a:ext cx="990600" cy="1385888"/>
          </a:xfrm>
          <a:custGeom>
            <a:avLst/>
            <a:gdLst/>
            <a:ahLst/>
            <a:cxnLst>
              <a:cxn ang="0">
                <a:pos x="148547" y="0"/>
              </a:cxn>
              <a:cxn ang="0">
                <a:pos x="186403" y="50525"/>
              </a:cxn>
              <a:cxn ang="0">
                <a:pos x="179322" y="50525"/>
              </a:cxn>
              <a:cxn ang="0">
                <a:pos x="147434" y="7965"/>
              </a:cxn>
              <a:cxn ang="0">
                <a:pos x="7919" y="113703"/>
              </a:cxn>
              <a:cxn ang="0">
                <a:pos x="113051" y="254020"/>
              </a:cxn>
              <a:cxn ang="0">
                <a:pos x="169208" y="211460"/>
              </a:cxn>
              <a:cxn ang="0">
                <a:pos x="178604" y="211460"/>
              </a:cxn>
              <a:cxn ang="0">
                <a:pos x="111938" y="261985"/>
              </a:cxn>
              <a:cxn ang="0">
                <a:pos x="0" y="112582"/>
              </a:cxn>
            </a:cxnLst>
            <a:pathLst>
              <a:path w="1383856" h="1933849">
                <a:moveTo>
                  <a:pt x="1102816" y="0"/>
                </a:moveTo>
                <a:lnTo>
                  <a:pt x="1383856" y="372951"/>
                </a:lnTo>
                <a:lnTo>
                  <a:pt x="1331288" y="372951"/>
                </a:lnTo>
                <a:lnTo>
                  <a:pt x="1094554" y="58794"/>
                </a:lnTo>
                <a:lnTo>
                  <a:pt x="58794" y="839295"/>
                </a:lnTo>
                <a:lnTo>
                  <a:pt x="839295" y="1875055"/>
                </a:lnTo>
                <a:lnTo>
                  <a:pt x="1256196" y="1560897"/>
                </a:lnTo>
                <a:lnTo>
                  <a:pt x="1325955" y="1560897"/>
                </a:lnTo>
                <a:lnTo>
                  <a:pt x="831032" y="1933849"/>
                </a:lnTo>
                <a:lnTo>
                  <a:pt x="0" y="831032"/>
                </a:lnTo>
                <a:lnTo>
                  <a:pt x="1102816" y="0"/>
                </a:lnTo>
                <a:close/>
              </a:path>
            </a:pathLst>
          </a:custGeom>
          <a:solidFill>
            <a:srgbClr val="C33830">
              <a:alpha val="100000"/>
            </a:srgbClr>
          </a:solidFill>
          <a:ln w="9525">
            <a:noFill/>
          </a:ln>
        </p:spPr>
        <p:txBody>
          <a:bodyPr/>
          <a:p>
            <a:endParaRPr lang="zh-CN" altLang="en-US"/>
          </a:p>
        </p:txBody>
      </p:sp>
      <p:sp>
        <p:nvSpPr>
          <p:cNvPr id="16391" name="矩形 2"/>
          <p:cNvSpPr/>
          <p:nvPr/>
        </p:nvSpPr>
        <p:spPr>
          <a:xfrm>
            <a:off x="1119188" y="1919288"/>
            <a:ext cx="2651125" cy="461962"/>
          </a:xfrm>
          <a:prstGeom prst="rect">
            <a:avLst/>
          </a:prstGeom>
          <a:noFill/>
          <a:ln w="9525">
            <a:noFill/>
          </a:ln>
        </p:spPr>
        <p:txBody>
          <a:bodyPr>
            <a:spAutoFit/>
          </a:bodyPr>
          <a:p>
            <a:r>
              <a:rPr lang="zh-CN" altLang="en-US" sz="2400" b="1" dirty="0">
                <a:solidFill>
                  <a:srgbClr val="C33830"/>
                </a:solidFill>
                <a:latin typeface="微软雅黑" panose="020B0503020204020204" pitchFamily="34" charset="-122"/>
              </a:rPr>
              <a:t>生命的自然属性</a:t>
            </a:r>
            <a:endParaRPr lang="zh-CN" altLang="en-US" b="1" dirty="0">
              <a:solidFill>
                <a:srgbClr val="C33830"/>
              </a:solidFill>
              <a:latin typeface="Arial" panose="020B0604020202020204" pitchFamily="34" charset="0"/>
            </a:endParaRPr>
          </a:p>
        </p:txBody>
      </p:sp>
      <p:sp>
        <p:nvSpPr>
          <p:cNvPr id="8" name="箭头: 下 7"/>
          <p:cNvSpPr/>
          <p:nvPr/>
        </p:nvSpPr>
        <p:spPr>
          <a:xfrm>
            <a:off x="2325688" y="3644900"/>
            <a:ext cx="238125" cy="601663"/>
          </a:xfrm>
          <a:prstGeom prst="downArrow">
            <a:avLst/>
          </a:prstGeom>
          <a:solidFill>
            <a:srgbClr val="C3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6393" name="Picture 35" descr="https://timgsa.baidu.com/timg?image&amp;quality=80&amp;size=b9999_10000&amp;sec=1563788157335&amp;di=bfb1b2b6007e42311670f6b76438e36b&amp;imgtype=0&amp;src=http%3A%2F%2Fimg1.gtimg.com%2Fhealth%2Fpics%2Fhv1%2F17%2F105%2F2236%2F145422692.jpg"/>
          <p:cNvPicPr>
            <a:picLocks noChangeAspect="1"/>
          </p:cNvPicPr>
          <p:nvPr/>
        </p:nvPicPr>
        <p:blipFill>
          <a:blip r:embed="rId2"/>
          <a:stretch>
            <a:fillRect/>
          </a:stretch>
        </p:blipFill>
        <p:spPr>
          <a:xfrm>
            <a:off x="6094413" y="3644900"/>
            <a:ext cx="4316412" cy="2757488"/>
          </a:xfrm>
          <a:prstGeom prst="rect">
            <a:avLst/>
          </a:prstGeom>
          <a:noFill/>
          <a:ln w="9525">
            <a:noFill/>
          </a:ln>
        </p:spPr>
      </p:pic>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5363"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2" name="矩形 16"/>
          <p:cNvSpPr/>
          <p:nvPr/>
        </p:nvSpPr>
        <p:spPr>
          <a:xfrm>
            <a:off x="3770313" y="1819275"/>
            <a:ext cx="7596187" cy="168910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是人伴随着一定的社会文化和心理基础而发展起来的符号识别和社会人文系统，它涵盖了人的成长、学习、交友、工作、爱情、婚姻等涉及人文、人道的方面。</a:t>
            </a:r>
            <a:endParaRPr lang="zh-CN" altLang="en-US" sz="2400" dirty="0">
              <a:solidFill>
                <a:srgbClr val="000000"/>
              </a:solidFill>
              <a:latin typeface="微软雅黑" panose="020B0503020204020204" pitchFamily="34" charset="-122"/>
            </a:endParaRPr>
          </a:p>
        </p:txBody>
      </p:sp>
      <p:sp>
        <p:nvSpPr>
          <p:cNvPr id="17413" name="矩形 7"/>
          <p:cNvSpPr/>
          <p:nvPr/>
        </p:nvSpPr>
        <p:spPr>
          <a:xfrm>
            <a:off x="1460500" y="4476750"/>
            <a:ext cx="3327400" cy="168910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生命的社会属性即社会生命，</a:t>
            </a:r>
            <a:r>
              <a:rPr lang="zh-CN" altLang="en-US" sz="2400" b="1" dirty="0">
                <a:solidFill>
                  <a:srgbClr val="000000"/>
                </a:solidFill>
                <a:latin typeface="微软雅黑" panose="020B0503020204020204" pitchFamily="34" charset="-122"/>
              </a:rPr>
              <a:t>决定着人的生命</a:t>
            </a:r>
            <a:r>
              <a:rPr lang="zh-CN" altLang="en-US" sz="2400" b="1" dirty="0">
                <a:solidFill>
                  <a:srgbClr val="C33830"/>
                </a:solidFill>
                <a:latin typeface="微软雅黑" panose="020B0503020204020204" pitchFamily="34" charset="-122"/>
              </a:rPr>
              <a:t>宽度</a:t>
            </a:r>
            <a:r>
              <a:rPr lang="zh-CN" altLang="en-US" sz="2400" dirty="0">
                <a:solidFill>
                  <a:srgbClr val="000000"/>
                </a:solidFill>
                <a:latin typeface="微软雅黑" panose="020B0503020204020204" pitchFamily="34" charset="-122"/>
              </a:rPr>
              <a:t>。</a:t>
            </a:r>
            <a:endParaRPr lang="zh-CN" altLang="en-US" sz="2400" dirty="0">
              <a:solidFill>
                <a:srgbClr val="000000"/>
              </a:solidFill>
              <a:latin typeface="微软雅黑" panose="020B0503020204020204" pitchFamily="34" charset="-122"/>
            </a:endParaRPr>
          </a:p>
        </p:txBody>
      </p:sp>
      <p:sp>
        <p:nvSpPr>
          <p:cNvPr id="17414" name="任意多边形 1"/>
          <p:cNvSpPr/>
          <p:nvPr>
            <p:custDataLst>
              <p:tags r:id="rId1"/>
            </p:custDataLst>
          </p:nvPr>
        </p:nvSpPr>
        <p:spPr>
          <a:xfrm>
            <a:off x="825500" y="1457325"/>
            <a:ext cx="990600" cy="1385888"/>
          </a:xfrm>
          <a:custGeom>
            <a:avLst/>
            <a:gdLst/>
            <a:ahLst/>
            <a:cxnLst>
              <a:cxn ang="0">
                <a:pos x="148547" y="0"/>
              </a:cxn>
              <a:cxn ang="0">
                <a:pos x="186403" y="50525"/>
              </a:cxn>
              <a:cxn ang="0">
                <a:pos x="179322" y="50525"/>
              </a:cxn>
              <a:cxn ang="0">
                <a:pos x="147434" y="7965"/>
              </a:cxn>
              <a:cxn ang="0">
                <a:pos x="7919" y="113703"/>
              </a:cxn>
              <a:cxn ang="0">
                <a:pos x="113051" y="254020"/>
              </a:cxn>
              <a:cxn ang="0">
                <a:pos x="169208" y="211460"/>
              </a:cxn>
              <a:cxn ang="0">
                <a:pos x="178604" y="211460"/>
              </a:cxn>
              <a:cxn ang="0">
                <a:pos x="111938" y="261985"/>
              </a:cxn>
              <a:cxn ang="0">
                <a:pos x="0" y="112582"/>
              </a:cxn>
            </a:cxnLst>
            <a:pathLst>
              <a:path w="1383856" h="1933849">
                <a:moveTo>
                  <a:pt x="1102816" y="0"/>
                </a:moveTo>
                <a:lnTo>
                  <a:pt x="1383856" y="372951"/>
                </a:lnTo>
                <a:lnTo>
                  <a:pt x="1331288" y="372951"/>
                </a:lnTo>
                <a:lnTo>
                  <a:pt x="1094554" y="58794"/>
                </a:lnTo>
                <a:lnTo>
                  <a:pt x="58794" y="839295"/>
                </a:lnTo>
                <a:lnTo>
                  <a:pt x="839295" y="1875055"/>
                </a:lnTo>
                <a:lnTo>
                  <a:pt x="1256196" y="1560897"/>
                </a:lnTo>
                <a:lnTo>
                  <a:pt x="1325955" y="1560897"/>
                </a:lnTo>
                <a:lnTo>
                  <a:pt x="831032" y="1933849"/>
                </a:lnTo>
                <a:lnTo>
                  <a:pt x="0" y="831032"/>
                </a:lnTo>
                <a:lnTo>
                  <a:pt x="1102816" y="0"/>
                </a:lnTo>
                <a:close/>
              </a:path>
            </a:pathLst>
          </a:custGeom>
          <a:solidFill>
            <a:srgbClr val="C33830">
              <a:alpha val="100000"/>
            </a:srgbClr>
          </a:solidFill>
          <a:ln w="9525">
            <a:noFill/>
          </a:ln>
        </p:spPr>
        <p:txBody>
          <a:bodyPr/>
          <a:p>
            <a:endParaRPr lang="zh-CN" altLang="en-US"/>
          </a:p>
        </p:txBody>
      </p:sp>
      <p:sp>
        <p:nvSpPr>
          <p:cNvPr id="17415" name="矩形 9"/>
          <p:cNvSpPr/>
          <p:nvPr/>
        </p:nvSpPr>
        <p:spPr>
          <a:xfrm>
            <a:off x="1119188" y="1919288"/>
            <a:ext cx="2651125" cy="461962"/>
          </a:xfrm>
          <a:prstGeom prst="rect">
            <a:avLst/>
          </a:prstGeom>
          <a:noFill/>
          <a:ln w="9525">
            <a:noFill/>
          </a:ln>
        </p:spPr>
        <p:txBody>
          <a:bodyPr>
            <a:spAutoFit/>
          </a:bodyPr>
          <a:p>
            <a:r>
              <a:rPr lang="zh-CN" altLang="en-US" sz="2400" b="1" dirty="0">
                <a:solidFill>
                  <a:srgbClr val="C33830"/>
                </a:solidFill>
                <a:latin typeface="微软雅黑" panose="020B0503020204020204" pitchFamily="34" charset="-122"/>
              </a:rPr>
              <a:t>生命的社会属性</a:t>
            </a:r>
            <a:endParaRPr lang="zh-CN" altLang="en-US" b="1" dirty="0">
              <a:solidFill>
                <a:srgbClr val="C33830"/>
              </a:solidFill>
              <a:latin typeface="Arial" panose="020B0604020202020204" pitchFamily="34" charset="0"/>
            </a:endParaRPr>
          </a:p>
        </p:txBody>
      </p:sp>
      <p:sp>
        <p:nvSpPr>
          <p:cNvPr id="11" name="箭头: 下 10"/>
          <p:cNvSpPr/>
          <p:nvPr/>
        </p:nvSpPr>
        <p:spPr>
          <a:xfrm>
            <a:off x="2325688" y="3644900"/>
            <a:ext cx="238125" cy="601663"/>
          </a:xfrm>
          <a:prstGeom prst="downArrow">
            <a:avLst/>
          </a:prstGeom>
          <a:solidFill>
            <a:srgbClr val="C3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 name="Picture 44" descr="https://timgsa.baidu.com/timg?image&amp;quality=80&amp;size=b9999_10000&amp;sec=1563788108484&amp;di=60ead8088110f4c89019fe82d251af58&amp;imgtype=0&amp;src=http%3A%2F%2Fwww.leawo.cn%2Fattachment%2F201404%2F21%2F1433365_13980450622oQN.jpg"/>
          <p:cNvPicPr>
            <a:picLocks noChangeAspect="1" noChangeArrowheads="1"/>
          </p:cNvPicPr>
          <p:nvPr/>
        </p:nvPicPr>
        <p:blipFill>
          <a:blip r:embed="rId2"/>
          <a:srcRect/>
          <a:stretch>
            <a:fillRect/>
          </a:stretch>
        </p:blipFill>
        <p:spPr bwMode="auto">
          <a:xfrm>
            <a:off x="6334125" y="4127413"/>
            <a:ext cx="3586619" cy="224163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5363"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6" name="矩形 16"/>
          <p:cNvSpPr/>
          <p:nvPr/>
        </p:nvSpPr>
        <p:spPr>
          <a:xfrm>
            <a:off x="3770313" y="1819275"/>
            <a:ext cx="7596187" cy="1135063"/>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是一个人“我之为我”的最根本体现和本质要求，也是生命最聚集的闪光点，涉及人性与人格。</a:t>
            </a:r>
            <a:endParaRPr lang="zh-CN" altLang="en-US" sz="2400" dirty="0">
              <a:solidFill>
                <a:srgbClr val="000000"/>
              </a:solidFill>
              <a:latin typeface="微软雅黑" panose="020B0503020204020204" pitchFamily="34" charset="-122"/>
            </a:endParaRPr>
          </a:p>
        </p:txBody>
      </p:sp>
      <p:sp>
        <p:nvSpPr>
          <p:cNvPr id="18437" name="矩形 6"/>
          <p:cNvSpPr/>
          <p:nvPr/>
        </p:nvSpPr>
        <p:spPr>
          <a:xfrm>
            <a:off x="1460500" y="4476750"/>
            <a:ext cx="3327400" cy="168910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生命的精神属性即精神生命，</a:t>
            </a:r>
            <a:r>
              <a:rPr lang="zh-CN" altLang="en-US" sz="2400" b="1" dirty="0">
                <a:solidFill>
                  <a:srgbClr val="000000"/>
                </a:solidFill>
                <a:latin typeface="微软雅黑" panose="020B0503020204020204" pitchFamily="34" charset="-122"/>
              </a:rPr>
              <a:t>决定着人的生命</a:t>
            </a:r>
            <a:r>
              <a:rPr lang="zh-CN" altLang="en-US" sz="2400" b="1" dirty="0">
                <a:solidFill>
                  <a:srgbClr val="C33830"/>
                </a:solidFill>
                <a:latin typeface="微软雅黑" panose="020B0503020204020204" pitchFamily="34" charset="-122"/>
              </a:rPr>
              <a:t>高度</a:t>
            </a:r>
            <a:r>
              <a:rPr lang="zh-CN" altLang="en-US" sz="2400" dirty="0">
                <a:solidFill>
                  <a:srgbClr val="000000"/>
                </a:solidFill>
                <a:latin typeface="微软雅黑" panose="020B0503020204020204" pitchFamily="34" charset="-122"/>
              </a:rPr>
              <a:t>。</a:t>
            </a:r>
            <a:endParaRPr lang="zh-CN" altLang="en-US" sz="2400" dirty="0">
              <a:solidFill>
                <a:srgbClr val="000000"/>
              </a:solidFill>
              <a:latin typeface="微软雅黑" panose="020B0503020204020204" pitchFamily="34" charset="-122"/>
            </a:endParaRPr>
          </a:p>
        </p:txBody>
      </p:sp>
      <p:sp>
        <p:nvSpPr>
          <p:cNvPr id="18438" name="任意多边形 1"/>
          <p:cNvSpPr/>
          <p:nvPr>
            <p:custDataLst>
              <p:tags r:id="rId1"/>
            </p:custDataLst>
          </p:nvPr>
        </p:nvSpPr>
        <p:spPr>
          <a:xfrm>
            <a:off x="825500" y="1457325"/>
            <a:ext cx="990600" cy="1385888"/>
          </a:xfrm>
          <a:custGeom>
            <a:avLst/>
            <a:gdLst/>
            <a:ahLst/>
            <a:cxnLst>
              <a:cxn ang="0">
                <a:pos x="148547" y="0"/>
              </a:cxn>
              <a:cxn ang="0">
                <a:pos x="186403" y="50525"/>
              </a:cxn>
              <a:cxn ang="0">
                <a:pos x="179322" y="50525"/>
              </a:cxn>
              <a:cxn ang="0">
                <a:pos x="147434" y="7965"/>
              </a:cxn>
              <a:cxn ang="0">
                <a:pos x="7919" y="113703"/>
              </a:cxn>
              <a:cxn ang="0">
                <a:pos x="113051" y="254020"/>
              </a:cxn>
              <a:cxn ang="0">
                <a:pos x="169208" y="211460"/>
              </a:cxn>
              <a:cxn ang="0">
                <a:pos x="178604" y="211460"/>
              </a:cxn>
              <a:cxn ang="0">
                <a:pos x="111938" y="261985"/>
              </a:cxn>
              <a:cxn ang="0">
                <a:pos x="0" y="112582"/>
              </a:cxn>
            </a:cxnLst>
            <a:pathLst>
              <a:path w="1383856" h="1933849">
                <a:moveTo>
                  <a:pt x="1102816" y="0"/>
                </a:moveTo>
                <a:lnTo>
                  <a:pt x="1383856" y="372951"/>
                </a:lnTo>
                <a:lnTo>
                  <a:pt x="1331288" y="372951"/>
                </a:lnTo>
                <a:lnTo>
                  <a:pt x="1094554" y="58794"/>
                </a:lnTo>
                <a:lnTo>
                  <a:pt x="58794" y="839295"/>
                </a:lnTo>
                <a:lnTo>
                  <a:pt x="839295" y="1875055"/>
                </a:lnTo>
                <a:lnTo>
                  <a:pt x="1256196" y="1560897"/>
                </a:lnTo>
                <a:lnTo>
                  <a:pt x="1325955" y="1560897"/>
                </a:lnTo>
                <a:lnTo>
                  <a:pt x="831032" y="1933849"/>
                </a:lnTo>
                <a:lnTo>
                  <a:pt x="0" y="831032"/>
                </a:lnTo>
                <a:lnTo>
                  <a:pt x="1102816" y="0"/>
                </a:lnTo>
                <a:close/>
              </a:path>
            </a:pathLst>
          </a:custGeom>
          <a:solidFill>
            <a:srgbClr val="C33830">
              <a:alpha val="100000"/>
            </a:srgbClr>
          </a:solidFill>
          <a:ln w="9525">
            <a:noFill/>
          </a:ln>
        </p:spPr>
        <p:txBody>
          <a:bodyPr/>
          <a:p>
            <a:endParaRPr lang="zh-CN" altLang="en-US"/>
          </a:p>
        </p:txBody>
      </p:sp>
      <p:sp>
        <p:nvSpPr>
          <p:cNvPr id="18439" name="矩形 8"/>
          <p:cNvSpPr/>
          <p:nvPr/>
        </p:nvSpPr>
        <p:spPr>
          <a:xfrm>
            <a:off x="1119188" y="1919288"/>
            <a:ext cx="2651125" cy="461962"/>
          </a:xfrm>
          <a:prstGeom prst="rect">
            <a:avLst/>
          </a:prstGeom>
          <a:noFill/>
          <a:ln w="9525">
            <a:noFill/>
          </a:ln>
        </p:spPr>
        <p:txBody>
          <a:bodyPr>
            <a:spAutoFit/>
          </a:bodyPr>
          <a:p>
            <a:r>
              <a:rPr lang="zh-CN" altLang="en-US" sz="2400" b="1" dirty="0">
                <a:solidFill>
                  <a:srgbClr val="C33830"/>
                </a:solidFill>
                <a:latin typeface="微软雅黑" panose="020B0503020204020204" pitchFamily="34" charset="-122"/>
              </a:rPr>
              <a:t>生命的精神属性</a:t>
            </a:r>
            <a:endParaRPr lang="zh-CN" altLang="en-US" b="1" dirty="0">
              <a:solidFill>
                <a:srgbClr val="C33830"/>
              </a:solidFill>
              <a:latin typeface="Arial" panose="020B0604020202020204" pitchFamily="34" charset="0"/>
            </a:endParaRPr>
          </a:p>
        </p:txBody>
      </p:sp>
      <p:sp>
        <p:nvSpPr>
          <p:cNvPr id="10" name="箭头: 下 9"/>
          <p:cNvSpPr/>
          <p:nvPr/>
        </p:nvSpPr>
        <p:spPr>
          <a:xfrm>
            <a:off x="2325688" y="3644900"/>
            <a:ext cx="238125" cy="601663"/>
          </a:xfrm>
          <a:prstGeom prst="downArrow">
            <a:avLst/>
          </a:prstGeom>
          <a:solidFill>
            <a:srgbClr val="C3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 name="Picture 42" descr="https://timgsa.baidu.com/timg?image&amp;quality=80&amp;size=b9999_10000&amp;sec=1563788052865&amp;di=98e0b93a3920b2fd443f04e335f1b21a&amp;imgtype=0&amp;src=http%3A%2F%2Fwww.yeeworld.com%2Fdata%2Fupload%2Fediter%2Fimage%2F2016%2F04%2F07%2F570625419e626.jpg"/>
          <p:cNvPicPr>
            <a:picLocks noChangeAspect="1" noChangeArrowheads="1"/>
          </p:cNvPicPr>
          <p:nvPr/>
        </p:nvPicPr>
        <p:blipFill rotWithShape="1">
          <a:blip r:embed="rId2"/>
          <a:srcRect t="18588"/>
          <a:stretch>
            <a:fillRect/>
          </a:stretch>
        </p:blipFill>
        <p:spPr bwMode="auto">
          <a:xfrm>
            <a:off x="6327513" y="3644900"/>
            <a:ext cx="3538799" cy="2560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5363"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矩形 16"/>
          <p:cNvSpPr/>
          <p:nvPr/>
        </p:nvSpPr>
        <p:spPr>
          <a:xfrm>
            <a:off x="3279775" y="5726113"/>
            <a:ext cx="5632450" cy="581025"/>
          </a:xfrm>
          <a:prstGeom prst="rect">
            <a:avLst/>
          </a:prstGeom>
          <a:noFill/>
          <a:ln w="9525">
            <a:noFill/>
          </a:ln>
        </p:spPr>
        <p:txBody>
          <a:bodyPr>
            <a:spAutoFit/>
          </a:bodyPr>
          <a:p>
            <a:pPr algn="ctr" eaLnBrk="1" hangingPunct="1">
              <a:lnSpc>
                <a:spcPct val="150000"/>
              </a:lnSpc>
              <a:spcAft>
                <a:spcPts val="1200"/>
              </a:spcAft>
            </a:pPr>
            <a:r>
              <a:rPr lang="zh-CN" altLang="en-US" sz="2400" b="1" dirty="0">
                <a:solidFill>
                  <a:srgbClr val="000000"/>
                </a:solidFill>
                <a:latin typeface="微软雅黑" panose="020B0503020204020204" pitchFamily="34" charset="-122"/>
              </a:rPr>
              <a:t>统一在一起，共同凝结成人的生命亮度</a:t>
            </a:r>
            <a:endParaRPr lang="zh-CN" altLang="en-US" sz="2400" b="1" dirty="0">
              <a:solidFill>
                <a:srgbClr val="000000"/>
              </a:solidFill>
              <a:latin typeface="微软雅黑" panose="020B0503020204020204" pitchFamily="34" charset="-122"/>
            </a:endParaRPr>
          </a:p>
        </p:txBody>
      </p:sp>
      <p:grpSp>
        <p:nvGrpSpPr>
          <p:cNvPr id="19461" name="Группа 22"/>
          <p:cNvGrpSpPr/>
          <p:nvPr/>
        </p:nvGrpSpPr>
        <p:grpSpPr>
          <a:xfrm>
            <a:off x="4619625" y="1025525"/>
            <a:ext cx="2952750" cy="4572000"/>
            <a:chOff x="9312476" y="3690442"/>
            <a:chExt cx="5904654" cy="9143708"/>
          </a:xfrm>
        </p:grpSpPr>
        <p:grpSp>
          <p:nvGrpSpPr>
            <p:cNvPr id="19462" name="Группа 23"/>
            <p:cNvGrpSpPr/>
            <p:nvPr/>
          </p:nvGrpSpPr>
          <p:grpSpPr>
            <a:xfrm>
              <a:off x="9312476" y="3690442"/>
              <a:ext cx="5904654" cy="9143708"/>
              <a:chOff x="9312476" y="3690442"/>
              <a:chExt cx="5904654" cy="9143708"/>
            </a:xfrm>
          </p:grpSpPr>
          <p:grpSp>
            <p:nvGrpSpPr>
              <p:cNvPr id="19466" name="Группа 32"/>
              <p:cNvGrpSpPr/>
              <p:nvPr/>
            </p:nvGrpSpPr>
            <p:grpSpPr>
              <a:xfrm>
                <a:off x="10969175" y="11347370"/>
                <a:ext cx="2591252" cy="1486780"/>
                <a:chOff x="10969175" y="11347370"/>
                <a:chExt cx="2591252" cy="1486780"/>
              </a:xfrm>
            </p:grpSpPr>
            <p:sp>
              <p:nvSpPr>
                <p:cNvPr id="29" name="Freeform 218"/>
                <p:cNvSpPr/>
                <p:nvPr/>
              </p:nvSpPr>
              <p:spPr bwMode="auto">
                <a:xfrm>
                  <a:off x="10969589" y="11348298"/>
                  <a:ext cx="2590428" cy="380988"/>
                </a:xfrm>
                <a:custGeom>
                  <a:avLst/>
                  <a:gdLst>
                    <a:gd name="T0" fmla="*/ 829 w 829"/>
                    <a:gd name="T1" fmla="*/ 60 h 121"/>
                    <a:gd name="T2" fmla="*/ 768 w 829"/>
                    <a:gd name="T3" fmla="*/ 121 h 121"/>
                    <a:gd name="T4" fmla="*/ 60 w 829"/>
                    <a:gd name="T5" fmla="*/ 121 h 121"/>
                    <a:gd name="T6" fmla="*/ 0 w 829"/>
                    <a:gd name="T7" fmla="*/ 60 h 121"/>
                    <a:gd name="T8" fmla="*/ 0 w 829"/>
                    <a:gd name="T9" fmla="*/ 60 h 121"/>
                    <a:gd name="T10" fmla="*/ 60 w 829"/>
                    <a:gd name="T11" fmla="*/ 0 h 121"/>
                    <a:gd name="T12" fmla="*/ 768 w 829"/>
                    <a:gd name="T13" fmla="*/ 0 h 121"/>
                    <a:gd name="T14" fmla="*/ 829 w 829"/>
                    <a:gd name="T15" fmla="*/ 6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121">
                      <a:moveTo>
                        <a:pt x="829" y="60"/>
                      </a:moveTo>
                      <a:cubicBezTo>
                        <a:pt x="829" y="94"/>
                        <a:pt x="801" y="121"/>
                        <a:pt x="768" y="121"/>
                      </a:cubicBezTo>
                      <a:cubicBezTo>
                        <a:pt x="60" y="121"/>
                        <a:pt x="60" y="121"/>
                        <a:pt x="60" y="121"/>
                      </a:cubicBezTo>
                      <a:cubicBezTo>
                        <a:pt x="27" y="121"/>
                        <a:pt x="0" y="94"/>
                        <a:pt x="0" y="60"/>
                      </a:cubicBezTo>
                      <a:cubicBezTo>
                        <a:pt x="0" y="60"/>
                        <a:pt x="0" y="60"/>
                        <a:pt x="0" y="60"/>
                      </a:cubicBezTo>
                      <a:cubicBezTo>
                        <a:pt x="0" y="27"/>
                        <a:pt x="27" y="0"/>
                        <a:pt x="60" y="0"/>
                      </a:cubicBezTo>
                      <a:cubicBezTo>
                        <a:pt x="768" y="0"/>
                        <a:pt x="768" y="0"/>
                        <a:pt x="768" y="0"/>
                      </a:cubicBezTo>
                      <a:cubicBezTo>
                        <a:pt x="801" y="0"/>
                        <a:pt x="829" y="27"/>
                        <a:pt x="829" y="60"/>
                      </a:cubicBezTo>
                      <a:close/>
                    </a:path>
                  </a:pathLst>
                </a:custGeom>
                <a:solidFill>
                  <a:schemeClr val="bg1">
                    <a:lumMod val="65000"/>
                  </a:scheme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0" name="Freeform 219"/>
                <p:cNvSpPr/>
                <p:nvPr/>
              </p:nvSpPr>
              <p:spPr bwMode="auto">
                <a:xfrm>
                  <a:off x="10969589" y="11900730"/>
                  <a:ext cx="2590428" cy="380988"/>
                </a:xfrm>
                <a:custGeom>
                  <a:avLst/>
                  <a:gdLst>
                    <a:gd name="T0" fmla="*/ 829 w 829"/>
                    <a:gd name="T1" fmla="*/ 61 h 121"/>
                    <a:gd name="T2" fmla="*/ 768 w 829"/>
                    <a:gd name="T3" fmla="*/ 121 h 121"/>
                    <a:gd name="T4" fmla="*/ 60 w 829"/>
                    <a:gd name="T5" fmla="*/ 121 h 121"/>
                    <a:gd name="T6" fmla="*/ 0 w 829"/>
                    <a:gd name="T7" fmla="*/ 61 h 121"/>
                    <a:gd name="T8" fmla="*/ 0 w 829"/>
                    <a:gd name="T9" fmla="*/ 61 h 121"/>
                    <a:gd name="T10" fmla="*/ 60 w 829"/>
                    <a:gd name="T11" fmla="*/ 0 h 121"/>
                    <a:gd name="T12" fmla="*/ 768 w 829"/>
                    <a:gd name="T13" fmla="*/ 0 h 121"/>
                    <a:gd name="T14" fmla="*/ 829 w 829"/>
                    <a:gd name="T15" fmla="*/ 6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121">
                      <a:moveTo>
                        <a:pt x="829" y="61"/>
                      </a:moveTo>
                      <a:cubicBezTo>
                        <a:pt x="829" y="94"/>
                        <a:pt x="801" y="121"/>
                        <a:pt x="768" y="121"/>
                      </a:cubicBezTo>
                      <a:cubicBezTo>
                        <a:pt x="60" y="121"/>
                        <a:pt x="60" y="121"/>
                        <a:pt x="60" y="121"/>
                      </a:cubicBezTo>
                      <a:cubicBezTo>
                        <a:pt x="27" y="121"/>
                        <a:pt x="0" y="94"/>
                        <a:pt x="0" y="61"/>
                      </a:cubicBezTo>
                      <a:cubicBezTo>
                        <a:pt x="0" y="61"/>
                        <a:pt x="0" y="61"/>
                        <a:pt x="0" y="61"/>
                      </a:cubicBezTo>
                      <a:cubicBezTo>
                        <a:pt x="0" y="27"/>
                        <a:pt x="27" y="0"/>
                        <a:pt x="60" y="0"/>
                      </a:cubicBezTo>
                      <a:cubicBezTo>
                        <a:pt x="768" y="0"/>
                        <a:pt x="768" y="0"/>
                        <a:pt x="768" y="0"/>
                      </a:cubicBezTo>
                      <a:cubicBezTo>
                        <a:pt x="801" y="0"/>
                        <a:pt x="829" y="27"/>
                        <a:pt x="829" y="61"/>
                      </a:cubicBezTo>
                      <a:close/>
                    </a:path>
                  </a:pathLst>
                </a:custGeom>
                <a:solidFill>
                  <a:schemeClr val="bg1">
                    <a:lumMod val="65000"/>
                  </a:scheme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Freeform 220"/>
                <p:cNvSpPr/>
                <p:nvPr/>
              </p:nvSpPr>
              <p:spPr bwMode="auto">
                <a:xfrm>
                  <a:off x="11382280" y="12453162"/>
                  <a:ext cx="1765047" cy="380988"/>
                </a:xfrm>
                <a:custGeom>
                  <a:avLst/>
                  <a:gdLst>
                    <a:gd name="T0" fmla="*/ 563 w 563"/>
                    <a:gd name="T1" fmla="*/ 60 h 120"/>
                    <a:gd name="T2" fmla="*/ 502 w 563"/>
                    <a:gd name="T3" fmla="*/ 120 h 120"/>
                    <a:gd name="T4" fmla="*/ 60 w 563"/>
                    <a:gd name="T5" fmla="*/ 120 h 120"/>
                    <a:gd name="T6" fmla="*/ 0 w 563"/>
                    <a:gd name="T7" fmla="*/ 60 h 120"/>
                    <a:gd name="T8" fmla="*/ 0 w 563"/>
                    <a:gd name="T9" fmla="*/ 60 h 120"/>
                    <a:gd name="T10" fmla="*/ 60 w 563"/>
                    <a:gd name="T11" fmla="*/ 0 h 120"/>
                    <a:gd name="T12" fmla="*/ 502 w 563"/>
                    <a:gd name="T13" fmla="*/ 0 h 120"/>
                    <a:gd name="T14" fmla="*/ 563 w 563"/>
                    <a:gd name="T15" fmla="*/ 6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3" h="120">
                      <a:moveTo>
                        <a:pt x="563" y="60"/>
                      </a:moveTo>
                      <a:cubicBezTo>
                        <a:pt x="563" y="93"/>
                        <a:pt x="536" y="120"/>
                        <a:pt x="502" y="120"/>
                      </a:cubicBezTo>
                      <a:cubicBezTo>
                        <a:pt x="60" y="120"/>
                        <a:pt x="60" y="120"/>
                        <a:pt x="60" y="120"/>
                      </a:cubicBezTo>
                      <a:cubicBezTo>
                        <a:pt x="27" y="120"/>
                        <a:pt x="0" y="93"/>
                        <a:pt x="0" y="60"/>
                      </a:cubicBezTo>
                      <a:cubicBezTo>
                        <a:pt x="0" y="60"/>
                        <a:pt x="0" y="60"/>
                        <a:pt x="0" y="60"/>
                      </a:cubicBezTo>
                      <a:cubicBezTo>
                        <a:pt x="0" y="27"/>
                        <a:pt x="27" y="0"/>
                        <a:pt x="60" y="0"/>
                      </a:cubicBezTo>
                      <a:cubicBezTo>
                        <a:pt x="502" y="0"/>
                        <a:pt x="502" y="0"/>
                        <a:pt x="502" y="0"/>
                      </a:cubicBezTo>
                      <a:cubicBezTo>
                        <a:pt x="536" y="0"/>
                        <a:pt x="563" y="27"/>
                        <a:pt x="563" y="60"/>
                      </a:cubicBezTo>
                      <a:close/>
                    </a:path>
                  </a:pathLst>
                </a:custGeom>
                <a:solidFill>
                  <a:schemeClr val="bg1">
                    <a:lumMod val="65000"/>
                  </a:scheme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6" name="Freeform 229"/>
              <p:cNvSpPr/>
              <p:nvPr/>
            </p:nvSpPr>
            <p:spPr bwMode="auto">
              <a:xfrm>
                <a:off x="9385492" y="3690442"/>
                <a:ext cx="5758625" cy="2390700"/>
              </a:xfrm>
              <a:custGeom>
                <a:avLst/>
                <a:gdLst>
                  <a:gd name="T0" fmla="*/ 36 w 1844"/>
                  <a:gd name="T1" fmla="*/ 765 h 765"/>
                  <a:gd name="T2" fmla="*/ 9 w 1844"/>
                  <a:gd name="T3" fmla="*/ 752 h 765"/>
                  <a:gd name="T4" fmla="*/ 3 w 1844"/>
                  <a:gd name="T5" fmla="*/ 723 h 765"/>
                  <a:gd name="T6" fmla="*/ 333 w 1844"/>
                  <a:gd name="T7" fmla="*/ 206 h 765"/>
                  <a:gd name="T8" fmla="*/ 922 w 1844"/>
                  <a:gd name="T9" fmla="*/ 0 h 765"/>
                  <a:gd name="T10" fmla="*/ 1511 w 1844"/>
                  <a:gd name="T11" fmla="*/ 206 h 765"/>
                  <a:gd name="T12" fmla="*/ 1842 w 1844"/>
                  <a:gd name="T13" fmla="*/ 723 h 765"/>
                  <a:gd name="T14" fmla="*/ 1835 w 1844"/>
                  <a:gd name="T15" fmla="*/ 752 h 765"/>
                  <a:gd name="T16" fmla="*/ 1809 w 1844"/>
                  <a:gd name="T17" fmla="*/ 765 h 765"/>
                  <a:gd name="T18" fmla="*/ 36 w 1844"/>
                  <a:gd name="T19"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4" h="765">
                    <a:moveTo>
                      <a:pt x="36" y="765"/>
                    </a:moveTo>
                    <a:cubicBezTo>
                      <a:pt x="25" y="765"/>
                      <a:pt x="15" y="760"/>
                      <a:pt x="9" y="752"/>
                    </a:cubicBezTo>
                    <a:cubicBezTo>
                      <a:pt x="2" y="744"/>
                      <a:pt x="0" y="733"/>
                      <a:pt x="3" y="723"/>
                    </a:cubicBezTo>
                    <a:cubicBezTo>
                      <a:pt x="52" y="520"/>
                      <a:pt x="169" y="337"/>
                      <a:pt x="333" y="206"/>
                    </a:cubicBezTo>
                    <a:cubicBezTo>
                      <a:pt x="502" y="71"/>
                      <a:pt x="706" y="0"/>
                      <a:pt x="922" y="0"/>
                    </a:cubicBezTo>
                    <a:cubicBezTo>
                      <a:pt x="1139" y="0"/>
                      <a:pt x="1343" y="71"/>
                      <a:pt x="1511" y="206"/>
                    </a:cubicBezTo>
                    <a:cubicBezTo>
                      <a:pt x="1675" y="337"/>
                      <a:pt x="1793" y="520"/>
                      <a:pt x="1842" y="723"/>
                    </a:cubicBezTo>
                    <a:cubicBezTo>
                      <a:pt x="1844" y="733"/>
                      <a:pt x="1842" y="744"/>
                      <a:pt x="1835" y="752"/>
                    </a:cubicBezTo>
                    <a:cubicBezTo>
                      <a:pt x="1829" y="760"/>
                      <a:pt x="1819" y="765"/>
                      <a:pt x="1809" y="765"/>
                    </a:cubicBezTo>
                    <a:lnTo>
                      <a:pt x="36" y="765"/>
                    </a:lnTo>
                    <a:close/>
                  </a:path>
                </a:pathLst>
              </a:custGeom>
              <a:solidFill>
                <a:srgbClr val="DA2128"/>
              </a:solidFill>
              <a:ln>
                <a:noFill/>
              </a:ln>
            </p:spPr>
            <p:txBody>
              <a:bodyPr lIns="45714" tIns="22857" rIns="45714" bIns="2285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7" name="Freeform 230"/>
              <p:cNvSpPr/>
              <p:nvPr/>
            </p:nvSpPr>
            <p:spPr bwMode="auto">
              <a:xfrm>
                <a:off x="10163254" y="8671859"/>
                <a:ext cx="4203098" cy="2431972"/>
              </a:xfrm>
              <a:custGeom>
                <a:avLst/>
                <a:gdLst>
                  <a:gd name="T0" fmla="*/ 363 w 1349"/>
                  <a:gd name="T1" fmla="*/ 780 h 780"/>
                  <a:gd name="T2" fmla="*/ 306 w 1349"/>
                  <a:gd name="T3" fmla="*/ 723 h 780"/>
                  <a:gd name="T4" fmla="*/ 306 w 1349"/>
                  <a:gd name="T5" fmla="*/ 613 h 780"/>
                  <a:gd name="T6" fmla="*/ 6 w 1349"/>
                  <a:gd name="T7" fmla="*/ 52 h 780"/>
                  <a:gd name="T8" fmla="*/ 6 w 1349"/>
                  <a:gd name="T9" fmla="*/ 18 h 780"/>
                  <a:gd name="T10" fmla="*/ 35 w 1349"/>
                  <a:gd name="T11" fmla="*/ 0 h 780"/>
                  <a:gd name="T12" fmla="*/ 1313 w 1349"/>
                  <a:gd name="T13" fmla="*/ 0 h 780"/>
                  <a:gd name="T14" fmla="*/ 1343 w 1349"/>
                  <a:gd name="T15" fmla="*/ 18 h 780"/>
                  <a:gd name="T16" fmla="*/ 1342 w 1349"/>
                  <a:gd name="T17" fmla="*/ 52 h 780"/>
                  <a:gd name="T18" fmla="*/ 1043 w 1349"/>
                  <a:gd name="T19" fmla="*/ 613 h 780"/>
                  <a:gd name="T20" fmla="*/ 1043 w 1349"/>
                  <a:gd name="T21" fmla="*/ 723 h 780"/>
                  <a:gd name="T22" fmla="*/ 986 w 1349"/>
                  <a:gd name="T23" fmla="*/ 780 h 780"/>
                  <a:gd name="T24" fmla="*/ 363 w 1349"/>
                  <a:gd name="T25"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780">
                    <a:moveTo>
                      <a:pt x="363" y="780"/>
                    </a:moveTo>
                    <a:cubicBezTo>
                      <a:pt x="331" y="780"/>
                      <a:pt x="306" y="755"/>
                      <a:pt x="306" y="723"/>
                    </a:cubicBezTo>
                    <a:cubicBezTo>
                      <a:pt x="306" y="613"/>
                      <a:pt x="306" y="613"/>
                      <a:pt x="306" y="613"/>
                    </a:cubicBezTo>
                    <a:cubicBezTo>
                      <a:pt x="306" y="517"/>
                      <a:pt x="188" y="342"/>
                      <a:pt x="6" y="52"/>
                    </a:cubicBezTo>
                    <a:cubicBezTo>
                      <a:pt x="0" y="42"/>
                      <a:pt x="0" y="29"/>
                      <a:pt x="6" y="18"/>
                    </a:cubicBezTo>
                    <a:cubicBezTo>
                      <a:pt x="12" y="7"/>
                      <a:pt x="23" y="0"/>
                      <a:pt x="35" y="0"/>
                    </a:cubicBezTo>
                    <a:cubicBezTo>
                      <a:pt x="1313" y="0"/>
                      <a:pt x="1313" y="0"/>
                      <a:pt x="1313" y="0"/>
                    </a:cubicBezTo>
                    <a:cubicBezTo>
                      <a:pt x="1325" y="0"/>
                      <a:pt x="1337" y="7"/>
                      <a:pt x="1343" y="18"/>
                    </a:cubicBezTo>
                    <a:cubicBezTo>
                      <a:pt x="1349" y="29"/>
                      <a:pt x="1348" y="42"/>
                      <a:pt x="1342" y="52"/>
                    </a:cubicBezTo>
                    <a:cubicBezTo>
                      <a:pt x="1161" y="342"/>
                      <a:pt x="1043" y="517"/>
                      <a:pt x="1043" y="613"/>
                    </a:cubicBezTo>
                    <a:cubicBezTo>
                      <a:pt x="1043" y="723"/>
                      <a:pt x="1043" y="723"/>
                      <a:pt x="1043" y="723"/>
                    </a:cubicBezTo>
                    <a:cubicBezTo>
                      <a:pt x="1043" y="755"/>
                      <a:pt x="1017" y="780"/>
                      <a:pt x="986" y="780"/>
                    </a:cubicBezTo>
                    <a:lnTo>
                      <a:pt x="363" y="780"/>
                    </a:lnTo>
                    <a:close/>
                  </a:path>
                </a:pathLst>
              </a:custGeom>
              <a:solidFill>
                <a:srgbClr val="717171"/>
              </a:solidFill>
              <a:ln>
                <a:noFill/>
              </a:ln>
            </p:spPr>
            <p:txBody>
              <a:bodyPr lIns="45714" tIns="22857" rIns="45714" bIns="2285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8" name="Freeform 231"/>
              <p:cNvSpPr/>
              <p:nvPr/>
            </p:nvSpPr>
            <p:spPr bwMode="auto">
              <a:xfrm>
                <a:off x="9312476" y="6217661"/>
                <a:ext cx="5904654" cy="2304976"/>
              </a:xfrm>
              <a:custGeom>
                <a:avLst/>
                <a:gdLst>
                  <a:gd name="T0" fmla="*/ 232 w 1892"/>
                  <a:gd name="T1" fmla="*/ 737 h 737"/>
                  <a:gd name="T2" fmla="*/ 204 w 1892"/>
                  <a:gd name="T3" fmla="*/ 723 h 737"/>
                  <a:gd name="T4" fmla="*/ 199 w 1892"/>
                  <a:gd name="T5" fmla="*/ 715 h 737"/>
                  <a:gd name="T6" fmla="*/ 161 w 1892"/>
                  <a:gd name="T7" fmla="*/ 662 h 737"/>
                  <a:gd name="T8" fmla="*/ 160 w 1892"/>
                  <a:gd name="T9" fmla="*/ 661 h 737"/>
                  <a:gd name="T10" fmla="*/ 89 w 1892"/>
                  <a:gd name="T11" fmla="*/ 536 h 737"/>
                  <a:gd name="T12" fmla="*/ 0 w 1892"/>
                  <a:gd name="T13" fmla="*/ 135 h 737"/>
                  <a:gd name="T14" fmla="*/ 6 w 1892"/>
                  <a:gd name="T15" fmla="*/ 30 h 737"/>
                  <a:gd name="T16" fmla="*/ 40 w 1892"/>
                  <a:gd name="T17" fmla="*/ 0 h 737"/>
                  <a:gd name="T18" fmla="*/ 1853 w 1892"/>
                  <a:gd name="T19" fmla="*/ 0 h 737"/>
                  <a:gd name="T20" fmla="*/ 1886 w 1892"/>
                  <a:gd name="T21" fmla="*/ 30 h 737"/>
                  <a:gd name="T22" fmla="*/ 1892 w 1892"/>
                  <a:gd name="T23" fmla="*/ 135 h 737"/>
                  <a:gd name="T24" fmla="*/ 1803 w 1892"/>
                  <a:gd name="T25" fmla="*/ 536 h 737"/>
                  <a:gd name="T26" fmla="*/ 1732 w 1892"/>
                  <a:gd name="T27" fmla="*/ 661 h 737"/>
                  <a:gd name="T28" fmla="*/ 1732 w 1892"/>
                  <a:gd name="T29" fmla="*/ 662 h 737"/>
                  <a:gd name="T30" fmla="*/ 1694 w 1892"/>
                  <a:gd name="T31" fmla="*/ 715 h 737"/>
                  <a:gd name="T32" fmla="*/ 1688 w 1892"/>
                  <a:gd name="T33" fmla="*/ 723 h 737"/>
                  <a:gd name="T34" fmla="*/ 1660 w 1892"/>
                  <a:gd name="T35" fmla="*/ 737 h 737"/>
                  <a:gd name="T36" fmla="*/ 232 w 1892"/>
                  <a:gd name="T37" fmla="*/ 7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2" h="737">
                    <a:moveTo>
                      <a:pt x="232" y="737"/>
                    </a:moveTo>
                    <a:cubicBezTo>
                      <a:pt x="221" y="737"/>
                      <a:pt x="211" y="732"/>
                      <a:pt x="204" y="723"/>
                    </a:cubicBezTo>
                    <a:cubicBezTo>
                      <a:pt x="199" y="715"/>
                      <a:pt x="199" y="715"/>
                      <a:pt x="199" y="715"/>
                    </a:cubicBezTo>
                    <a:cubicBezTo>
                      <a:pt x="185" y="698"/>
                      <a:pt x="173" y="680"/>
                      <a:pt x="161" y="662"/>
                    </a:cubicBezTo>
                    <a:cubicBezTo>
                      <a:pt x="161" y="662"/>
                      <a:pt x="160" y="661"/>
                      <a:pt x="160" y="661"/>
                    </a:cubicBezTo>
                    <a:cubicBezTo>
                      <a:pt x="133" y="621"/>
                      <a:pt x="109" y="579"/>
                      <a:pt x="89" y="536"/>
                    </a:cubicBezTo>
                    <a:cubicBezTo>
                      <a:pt x="30" y="410"/>
                      <a:pt x="0" y="275"/>
                      <a:pt x="0" y="135"/>
                    </a:cubicBezTo>
                    <a:cubicBezTo>
                      <a:pt x="0" y="100"/>
                      <a:pt x="2" y="65"/>
                      <a:pt x="6" y="30"/>
                    </a:cubicBezTo>
                    <a:cubicBezTo>
                      <a:pt x="8" y="13"/>
                      <a:pt x="22" y="0"/>
                      <a:pt x="40" y="0"/>
                    </a:cubicBezTo>
                    <a:cubicBezTo>
                      <a:pt x="1853" y="0"/>
                      <a:pt x="1853" y="0"/>
                      <a:pt x="1853" y="0"/>
                    </a:cubicBezTo>
                    <a:cubicBezTo>
                      <a:pt x="1870" y="0"/>
                      <a:pt x="1885" y="13"/>
                      <a:pt x="1886" y="30"/>
                    </a:cubicBezTo>
                    <a:cubicBezTo>
                      <a:pt x="1890" y="65"/>
                      <a:pt x="1892" y="100"/>
                      <a:pt x="1892" y="135"/>
                    </a:cubicBezTo>
                    <a:cubicBezTo>
                      <a:pt x="1892" y="275"/>
                      <a:pt x="1862" y="410"/>
                      <a:pt x="1803" y="536"/>
                    </a:cubicBezTo>
                    <a:cubicBezTo>
                      <a:pt x="1783" y="579"/>
                      <a:pt x="1759" y="621"/>
                      <a:pt x="1732" y="661"/>
                    </a:cubicBezTo>
                    <a:cubicBezTo>
                      <a:pt x="1732" y="661"/>
                      <a:pt x="1732" y="662"/>
                      <a:pt x="1732" y="662"/>
                    </a:cubicBezTo>
                    <a:cubicBezTo>
                      <a:pt x="1720" y="680"/>
                      <a:pt x="1707" y="698"/>
                      <a:pt x="1694" y="715"/>
                    </a:cubicBezTo>
                    <a:cubicBezTo>
                      <a:pt x="1688" y="723"/>
                      <a:pt x="1688" y="723"/>
                      <a:pt x="1688" y="723"/>
                    </a:cubicBezTo>
                    <a:cubicBezTo>
                      <a:pt x="1682" y="732"/>
                      <a:pt x="1671" y="737"/>
                      <a:pt x="1660" y="737"/>
                    </a:cubicBezTo>
                    <a:lnTo>
                      <a:pt x="232" y="737"/>
                    </a:lnTo>
                    <a:close/>
                  </a:path>
                </a:pathLst>
              </a:custGeom>
              <a:solidFill>
                <a:srgbClr val="F59393"/>
              </a:solidFill>
              <a:ln>
                <a:noFill/>
              </a:ln>
            </p:spPr>
            <p:txBody>
              <a:bodyPr lIns="45714" tIns="22857" rIns="45714" bIns="2285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sp>
          <p:nvSpPr>
            <p:cNvPr id="19463" name="Текст 12"/>
            <p:cNvSpPr txBox="1"/>
            <p:nvPr/>
          </p:nvSpPr>
          <p:spPr>
            <a:xfrm>
              <a:off x="10529356" y="4320008"/>
              <a:ext cx="3470887" cy="1813874"/>
            </a:xfrm>
            <a:prstGeom prst="rect">
              <a:avLst/>
            </a:prstGeom>
            <a:noFill/>
            <a:ln w="9525">
              <a:noFill/>
            </a:ln>
          </p:spPr>
          <p:txBody>
            <a:bodyPr/>
            <a:p>
              <a:pPr algn="ctr" defTabSz="2438400" eaLnBrk="1" hangingPunct="1">
                <a:lnSpc>
                  <a:spcPct val="150000"/>
                </a:lnSpc>
                <a:spcBef>
                  <a:spcPct val="20000"/>
                </a:spcBef>
                <a:buFont typeface="Arial" panose="020B0604020202020204" pitchFamily="34" charset="0"/>
              </a:pPr>
              <a:r>
                <a:rPr lang="zh-CN" altLang="en-US" sz="2400" dirty="0">
                  <a:solidFill>
                    <a:schemeClr val="bg1"/>
                  </a:solidFill>
                  <a:latin typeface="微软雅黑" panose="020B0503020204020204" pitchFamily="34" charset="-122"/>
                </a:rPr>
                <a:t>生命长度</a:t>
              </a:r>
              <a:endParaRPr lang="ru-RU" altLang="zh-CN" sz="1000" dirty="0">
                <a:solidFill>
                  <a:schemeClr val="bg1"/>
                </a:solidFill>
                <a:latin typeface="Roboto Light"/>
                <a:ea typeface="Roboto Light"/>
              </a:endParaRPr>
            </a:p>
          </p:txBody>
        </p:sp>
        <p:sp>
          <p:nvSpPr>
            <p:cNvPr id="19464" name="Текст 12"/>
            <p:cNvSpPr txBox="1"/>
            <p:nvPr/>
          </p:nvSpPr>
          <p:spPr>
            <a:xfrm>
              <a:off x="10458811" y="6708613"/>
              <a:ext cx="3521226" cy="1813874"/>
            </a:xfrm>
            <a:prstGeom prst="rect">
              <a:avLst/>
            </a:prstGeom>
            <a:noFill/>
            <a:ln w="9525">
              <a:noFill/>
            </a:ln>
          </p:spPr>
          <p:txBody>
            <a:bodyPr/>
            <a:p>
              <a:pPr algn="ctr" defTabSz="2438400" eaLnBrk="1" hangingPunct="1">
                <a:lnSpc>
                  <a:spcPct val="150000"/>
                </a:lnSpc>
                <a:spcBef>
                  <a:spcPct val="20000"/>
                </a:spcBef>
                <a:buFont typeface="Arial" panose="020B0604020202020204" pitchFamily="34" charset="0"/>
              </a:pPr>
              <a:r>
                <a:rPr lang="zh-CN" altLang="en-US" sz="2400" dirty="0">
                  <a:solidFill>
                    <a:schemeClr val="bg1"/>
                  </a:solidFill>
                  <a:latin typeface="微软雅黑" panose="020B0503020204020204" pitchFamily="34" charset="-122"/>
                </a:rPr>
                <a:t>生命宽度</a:t>
              </a:r>
              <a:endParaRPr lang="ru-RU" altLang="zh-CN" sz="1000" dirty="0">
                <a:solidFill>
                  <a:schemeClr val="bg1"/>
                </a:solidFill>
                <a:latin typeface="Roboto Light"/>
                <a:ea typeface="Roboto Light"/>
              </a:endParaRPr>
            </a:p>
          </p:txBody>
        </p:sp>
        <p:sp>
          <p:nvSpPr>
            <p:cNvPr id="19465" name="Текст 12"/>
            <p:cNvSpPr txBox="1"/>
            <p:nvPr/>
          </p:nvSpPr>
          <p:spPr>
            <a:xfrm>
              <a:off x="10798925" y="8929960"/>
              <a:ext cx="2931747" cy="1813874"/>
            </a:xfrm>
            <a:prstGeom prst="rect">
              <a:avLst/>
            </a:prstGeom>
            <a:noFill/>
            <a:ln w="9525">
              <a:noFill/>
            </a:ln>
          </p:spPr>
          <p:txBody>
            <a:bodyPr/>
            <a:p>
              <a:pPr algn="ctr" defTabSz="2438400" eaLnBrk="1" hangingPunct="1">
                <a:lnSpc>
                  <a:spcPct val="150000"/>
                </a:lnSpc>
                <a:spcBef>
                  <a:spcPct val="20000"/>
                </a:spcBef>
                <a:buFont typeface="Arial" panose="020B0604020202020204" pitchFamily="34" charset="0"/>
              </a:pPr>
              <a:r>
                <a:rPr lang="zh-CN" altLang="en-US" sz="2400" dirty="0">
                  <a:solidFill>
                    <a:schemeClr val="bg1"/>
                  </a:solidFill>
                  <a:latin typeface="微软雅黑" panose="020B0503020204020204" pitchFamily="34" charset="-122"/>
                </a:rPr>
                <a:t>生命高度</a:t>
              </a:r>
              <a:endParaRPr lang="ru-RU" altLang="zh-CN" sz="1000" dirty="0">
                <a:solidFill>
                  <a:schemeClr val="bg1"/>
                </a:solidFill>
                <a:latin typeface="Roboto Light"/>
                <a:ea typeface="Roboto Light"/>
              </a:endParaRPr>
            </a:p>
          </p:txBody>
        </p:sp>
      </p:grpSp>
      <p:cxnSp>
        <p:nvCxnSpPr>
          <p:cNvPr id="2" name="直接连接符 1"/>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5363"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290638" y="2836863"/>
            <a:ext cx="4997450" cy="2636837"/>
            <a:chOff x="1290181" y="2837081"/>
            <a:chExt cx="4997885" cy="2636793"/>
          </a:xfrm>
        </p:grpSpPr>
        <p:sp>
          <p:nvSpPr>
            <p:cNvPr id="20487" name="矩形 16"/>
            <p:cNvSpPr/>
            <p:nvPr/>
          </p:nvSpPr>
          <p:spPr>
            <a:xfrm>
              <a:off x="1659004" y="2920313"/>
              <a:ext cx="4190652" cy="2243050"/>
            </a:xfrm>
            <a:prstGeom prst="rect">
              <a:avLst/>
            </a:prstGeom>
            <a:noFill/>
            <a:ln w="9525">
              <a:noFill/>
            </a:ln>
          </p:spPr>
          <p:txBody>
            <a:bodyPr>
              <a:spAutoFit/>
            </a:bodyPr>
            <a:p>
              <a:pPr indent="627380" algn="just" eaLnBrk="1" hangingPunct="1">
                <a:lnSpc>
                  <a:spcPct val="150000"/>
                </a:lnSpc>
                <a:spcAft>
                  <a:spcPts val="1200"/>
                </a:spcAft>
              </a:pPr>
              <a:r>
                <a:rPr lang="zh-CN" altLang="en-US" sz="2400" dirty="0">
                  <a:solidFill>
                    <a:srgbClr val="000000"/>
                  </a:solidFill>
                  <a:latin typeface="微软雅黑" panose="020B0503020204020204" pitchFamily="34" charset="-122"/>
                </a:rPr>
                <a:t>生命每过一天就少一天，每过一小时就少一小时，个体无法回到过去，生命是一张一去不复返的通往终点的单程票。</a:t>
              </a:r>
              <a:endParaRPr lang="zh-CN" altLang="en-US" sz="2400" dirty="0">
                <a:solidFill>
                  <a:srgbClr val="000000"/>
                </a:solidFill>
                <a:latin typeface="微软雅黑" panose="020B0503020204020204" pitchFamily="34" charset="-122"/>
              </a:endParaRPr>
            </a:p>
          </p:txBody>
        </p:sp>
        <p:grpSp>
          <p:nvGrpSpPr>
            <p:cNvPr id="20488" name="组合 1"/>
            <p:cNvGrpSpPr/>
            <p:nvPr/>
          </p:nvGrpSpPr>
          <p:grpSpPr>
            <a:xfrm>
              <a:off x="1290181" y="2837081"/>
              <a:ext cx="4997885" cy="2636793"/>
              <a:chOff x="875311" y="2362637"/>
              <a:chExt cx="3878097" cy="2509747"/>
            </a:xfrm>
          </p:grpSpPr>
          <p:grpSp>
            <p:nvGrpSpPr>
              <p:cNvPr id="20489" name="组合 8"/>
              <p:cNvGrpSpPr/>
              <p:nvPr/>
            </p:nvGrpSpPr>
            <p:grpSpPr>
              <a:xfrm>
                <a:off x="4019117" y="2362637"/>
                <a:ext cx="734291" cy="734291"/>
                <a:chOff x="4405746" y="1562519"/>
                <a:chExt cx="734291" cy="734291"/>
              </a:xfrm>
            </p:grpSpPr>
            <p:cxnSp>
              <p:nvCxnSpPr>
                <p:cNvPr id="10" name="直接连接符 9"/>
                <p:cNvCxnSpPr/>
                <p:nvPr/>
              </p:nvCxnSpPr>
              <p:spPr>
                <a:xfrm rot="5400000">
                  <a:off x="4767939" y="1929689"/>
                  <a:ext cx="734340"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05810" y="1562519"/>
                  <a:ext cx="734227"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grpSp>
          <p:grpSp>
            <p:nvGrpSpPr>
              <p:cNvPr id="20490" name="组合 11"/>
              <p:cNvGrpSpPr/>
              <p:nvPr/>
            </p:nvGrpSpPr>
            <p:grpSpPr>
              <a:xfrm rot="10800000">
                <a:off x="875311" y="4138093"/>
                <a:ext cx="734291" cy="734291"/>
                <a:chOff x="4558146" y="1947144"/>
                <a:chExt cx="734291" cy="734291"/>
              </a:xfrm>
            </p:grpSpPr>
            <p:cxnSp>
              <p:nvCxnSpPr>
                <p:cNvPr id="13" name="直接连接符 12"/>
                <p:cNvCxnSpPr/>
                <p:nvPr/>
              </p:nvCxnSpPr>
              <p:spPr>
                <a:xfrm>
                  <a:off x="4558210" y="1947144"/>
                  <a:ext cx="734227"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4920340" y="2314313"/>
                  <a:ext cx="734340" cy="0"/>
                </a:xfrm>
                <a:prstGeom prst="line">
                  <a:avLst/>
                </a:prstGeom>
                <a:ln>
                  <a:solidFill>
                    <a:srgbClr val="C33830"/>
                  </a:solidFill>
                </a:ln>
              </p:spPr>
              <p:style>
                <a:lnRef idx="1">
                  <a:schemeClr val="accent1"/>
                </a:lnRef>
                <a:fillRef idx="0">
                  <a:schemeClr val="accent1"/>
                </a:fillRef>
                <a:effectRef idx="0">
                  <a:schemeClr val="accent1"/>
                </a:effectRef>
                <a:fontRef idx="minor">
                  <a:schemeClr val="tx1"/>
                </a:fontRef>
              </p:style>
            </p:cxnSp>
          </p:grpSp>
        </p:grpSp>
      </p:grpSp>
      <p:pic>
        <p:nvPicPr>
          <p:cNvPr id="17" name="Picture 2" descr="http://cdn.org.tw/_Resource/Upload/Media/13168_635418952642556451.jpg"/>
          <p:cNvPicPr>
            <a:picLocks noChangeAspect="1" noChangeArrowheads="1"/>
          </p:cNvPicPr>
          <p:nvPr/>
        </p:nvPicPr>
        <p:blipFill>
          <a:blip r:embed="rId1"/>
          <a:srcRect/>
          <a:stretch>
            <a:fillRect/>
          </a:stretch>
        </p:blipFill>
        <p:spPr bwMode="auto">
          <a:xfrm>
            <a:off x="6957060" y="2920096"/>
            <a:ext cx="3807452" cy="2373312"/>
          </a:xfrm>
          <a:prstGeom prst="rect">
            <a:avLst/>
          </a:prstGeom>
          <a:ln>
            <a:noFill/>
          </a:ln>
          <a:effectLst>
            <a:softEdge rad="112500"/>
          </a:effectLst>
        </p:spPr>
      </p:pic>
      <p:cxnSp>
        <p:nvCxnSpPr>
          <p:cNvPr id="9" name="直接连接符 8"/>
          <p:cNvCxnSpPr/>
          <p:nvPr/>
        </p:nvCxnSpPr>
        <p:spPr>
          <a:xfrm flipH="1">
            <a:off x="6371590" y="487680"/>
            <a:ext cx="5516880" cy="0"/>
          </a:xfrm>
          <a:prstGeom prst="line">
            <a:avLst/>
          </a:prstGeom>
          <a:ln w="15875" cap="rnd">
            <a:solidFill>
              <a:schemeClr val="tx1">
                <a:lumMod val="75000"/>
                <a:lumOff val="25000"/>
              </a:schemeClr>
            </a:solidFill>
            <a:prstDash val="dash"/>
            <a:headEnd type="none" w="sm" len="lg"/>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1000125" y="165100"/>
            <a:ext cx="5428615" cy="645160"/>
          </a:xfrm>
          <a:prstGeom prst="rect">
            <a:avLst/>
          </a:prstGeom>
          <a:noFill/>
          <a:ln w="9525">
            <a:noFill/>
          </a:ln>
        </p:spPr>
        <p:txBody>
          <a:bodyPr wrap="square">
            <a:spAutoFit/>
          </a:bodyPr>
          <a:p>
            <a:pPr eaLnBrk="1" hangingPunct="1"/>
            <a:r>
              <a:rPr lang="zh-CN" altLang="en-US" sz="3600" b="1" dirty="0">
                <a:solidFill>
                  <a:srgbClr val="0D0D0D"/>
                </a:solidFill>
                <a:latin typeface="微软雅黑" panose="020B0503020204020204" pitchFamily="34" charset="-122"/>
                <a:cs typeface="Arial" panose="020B0604020202020204" pitchFamily="34" charset="0"/>
                <a:sym typeface="inpin heiti" charset="-122"/>
              </a:rPr>
              <a:t>一、生命的含义及其价值</a:t>
            </a:r>
            <a:endParaRPr lang="zh-CN" altLang="en-US" sz="3600" b="1" dirty="0">
              <a:solidFill>
                <a:srgbClr val="0D0D0D"/>
              </a:solidFill>
              <a:latin typeface="微软雅黑" panose="020B0503020204020204" pitchFamily="34" charset="-122"/>
              <a:ea typeface="Arial" panose="020B0604020202020204" pitchFamily="34" charset="0"/>
              <a:sym typeface="inpin heiti" charset="-122"/>
            </a:endParaRPr>
          </a:p>
        </p:txBody>
      </p:sp>
      <p:grpSp>
        <p:nvGrpSpPr>
          <p:cNvPr id="21508" name="组合 1"/>
          <p:cNvGrpSpPr/>
          <p:nvPr/>
        </p:nvGrpSpPr>
        <p:grpSpPr>
          <a:xfrm>
            <a:off x="4386263" y="1055688"/>
            <a:ext cx="3419475" cy="738187"/>
            <a:chOff x="4224338" y="1228725"/>
            <a:chExt cx="3705225" cy="738188"/>
          </a:xfrm>
        </p:grpSpPr>
        <p:sp>
          <p:nvSpPr>
            <p:cNvPr id="15" name="îš1íḍe"/>
            <p:cNvSpPr txBox="1"/>
            <p:nvPr/>
          </p:nvSpPr>
          <p:spPr>
            <a:xfrm>
              <a:off x="4224338" y="1228725"/>
              <a:ext cx="3705225" cy="738188"/>
            </a:xfrm>
            <a:prstGeom prst="roundRect">
              <a:avLst/>
            </a:prstGeom>
            <a:gradFill flip="none" rotWithShape="1">
              <a:gsLst>
                <a:gs pos="0">
                  <a:srgbClr val="FB8353"/>
                </a:gs>
                <a:gs pos="53000">
                  <a:srgbClr val="EB504D"/>
                </a:gs>
                <a:gs pos="100000">
                  <a:srgbClr val="D2537A"/>
                </a:gs>
              </a:gsLst>
              <a:lin ang="18900000" scaled="1"/>
              <a:tileRect/>
            </a:gradFill>
          </p:spPr>
          <p:txBody>
            <a:bodyPr wrap="none">
              <a:normAutofit/>
            </a:bodyPr>
            <a:lstStyle/>
            <a:p>
              <a:pPr marR="0" algn="ctr" defTabSz="914400" eaLnBrk="1" fontAlgn="auto" hangingPunct="1">
                <a:lnSpc>
                  <a:spcPct val="130000"/>
                </a:lnSpc>
                <a:spcBef>
                  <a:spcPts val="0"/>
                </a:spcBef>
                <a:spcAft>
                  <a:spcPts val="0"/>
                </a:spcAft>
                <a:buClrTx/>
                <a:buSzTx/>
                <a:buFontTx/>
                <a:defRPr/>
              </a:pPr>
              <a:endParaRPr kumimoji="0" lang="zh-CN" altLang="en-US" sz="2800" kern="0" cap="none" spc="0" normalizeH="0" baseline="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35"/>
            <p:cNvSpPr txBox="1">
              <a:spLocks noChangeArrowheads="1"/>
            </p:cNvSpPr>
            <p:nvPr/>
          </p:nvSpPr>
          <p:spPr bwMode="auto">
            <a:xfrm>
              <a:off x="4224338" y="1336675"/>
              <a:ext cx="3705225" cy="521971"/>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生命的特征</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222"/>
  <p:tag name="KSO_WM_DIAGRAM_GROUP_CODE" val="m1-1"/>
  <p:tag name="KSO_WM_UNIT_TYPE" val="m_i"/>
  <p:tag name="KSO_WM_UNIT_INDEX" val="1_1"/>
  <p:tag name="KSO_WM_UNIT_ID" val="diagram222_2*m_i*1_1"/>
  <p:tag name="KSO_WM_UNIT_CLEAR" val="1"/>
  <p:tag name="KSO_WM_UNIT_LAYERLEVEL" val="1_1"/>
</p:tagLst>
</file>

<file path=ppt/tags/tag10.xml><?xml version="1.0" encoding="utf-8"?>
<p:tagLst xmlns:p="http://schemas.openxmlformats.org/presentationml/2006/main">
  <p:tag name="MH" val="20160831144630"/>
  <p:tag name="MH_LIBRARY" val="CONTENTS"/>
  <p:tag name="MH_TYPE" val="OTHERS"/>
  <p:tag name="ID" val="626778"/>
</p:tagLst>
</file>

<file path=ppt/tags/tag2.xml><?xml version="1.0" encoding="utf-8"?>
<p:tagLst xmlns:p="http://schemas.openxmlformats.org/presentationml/2006/main">
  <p:tag name="KSO_WM_TAG_VERSION" val="1.0"/>
  <p:tag name="KSO_WM_BEAUTIFY_FLAG" val="#wm#"/>
  <p:tag name="KSO_WM_TEMPLATE_CATEGORY" val="diagram"/>
  <p:tag name="KSO_WM_TEMPLATE_INDEX" val="222"/>
  <p:tag name="KSO_WM_DIAGRAM_GROUP_CODE" val="m1-1"/>
  <p:tag name="KSO_WM_UNIT_TYPE" val="m_i"/>
  <p:tag name="KSO_WM_UNIT_INDEX" val="1_1"/>
  <p:tag name="KSO_WM_UNIT_ID" val="diagram222_2*m_i*1_1"/>
  <p:tag name="KSO_WM_UNIT_CLEAR" val="1"/>
  <p:tag name="KSO_WM_UNIT_LAYERLEVEL" val="1_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22"/>
  <p:tag name="KSO_WM_DIAGRAM_GROUP_CODE" val="m1-1"/>
  <p:tag name="KSO_WM_UNIT_TYPE" val="m_i"/>
  <p:tag name="KSO_WM_UNIT_INDEX" val="1_1"/>
  <p:tag name="KSO_WM_UNIT_ID" val="diagram222_2*m_i*1_1"/>
  <p:tag name="KSO_WM_UNIT_CLEAR" val="1"/>
  <p:tag name="KSO_WM_UNIT_LAYERLEVEL" val="1_1"/>
</p:tagLst>
</file>

<file path=ppt/tags/tag4.xml><?xml version="1.0" encoding="utf-8"?>
<p:tagLst xmlns:p="http://schemas.openxmlformats.org/presentationml/2006/main">
  <p:tag name="KSO_WM_TAG_VERSION" val="1.0"/>
  <p:tag name="KSO_WM_BEAUTIFY_FLAG" val="#wm#"/>
  <p:tag name="KSO_WM_TEMPLATE_CATEGORY" val="diagram"/>
  <p:tag name="KSO_WM_TEMPLATE_INDEX" val="540"/>
  <p:tag name="KSO_WM_UNIT_TYPE" val="m_i"/>
  <p:tag name="KSO_WM_UNIT_INDEX" val="1_4"/>
  <p:tag name="KSO_WM_UNIT_ID" val="diagram540_5*m_i*1_4"/>
  <p:tag name="KSO_WM_UNIT_CLEAR" val="1"/>
  <p:tag name="KSO_WM_UNIT_LAYERLEVEL" val="1_1"/>
  <p:tag name="KSO_WM_DIAGRAM_GROUP_CODE" val="m1-1"/>
</p:tagLst>
</file>

<file path=ppt/tags/tag5.xml><?xml version="1.0" encoding="utf-8"?>
<p:tagLst xmlns:p="http://schemas.openxmlformats.org/presentationml/2006/main">
  <p:tag name="KSO_WM_TAG_VERSION" val="1.0"/>
  <p:tag name="KSO_WM_BEAUTIFY_FLAG" val="#wm#"/>
  <p:tag name="KSO_WM_TEMPLATE_CATEGORY" val="diagram"/>
  <p:tag name="KSO_WM_TEMPLATE_INDEX" val="540"/>
  <p:tag name="KSO_WM_UNIT_TYPE" val="m_i"/>
  <p:tag name="KSO_WM_UNIT_INDEX" val="1_5"/>
  <p:tag name="KSO_WM_UNIT_ID" val="diagram540_5*m_i*1_5"/>
  <p:tag name="KSO_WM_UNIT_CLEAR" val="1"/>
  <p:tag name="KSO_WM_UNIT_LAYERLEVEL" val="1_1"/>
  <p:tag name="KSO_WM_DIAGRAM_GROUP_CODE" val="m1-1"/>
</p:tagLst>
</file>

<file path=ppt/tags/tag6.xml><?xml version="1.0" encoding="utf-8"?>
<p:tagLst xmlns:p="http://schemas.openxmlformats.org/presentationml/2006/main">
  <p:tag name="KSO_WM_TAG_VERSION" val="1.0"/>
  <p:tag name="KSO_WM_BEAUTIFY_FLAG" val="#wm#"/>
  <p:tag name="KSO_WM_TEMPLATE_CATEGORY" val="diagram"/>
  <p:tag name="KSO_WM_TEMPLATE_INDEX" val="540"/>
  <p:tag name="KSO_WM_UNIT_TYPE" val="m_i"/>
  <p:tag name="KSO_WM_UNIT_INDEX" val="1_6"/>
  <p:tag name="KSO_WM_UNIT_ID" val="diagram540_5*m_i*1_6"/>
  <p:tag name="KSO_WM_UNIT_CLEAR" val="1"/>
  <p:tag name="KSO_WM_UNIT_LAYERLEVEL" val="1_1"/>
  <p:tag name="KSO_WM_DIAGRAM_GROUP_CODE" val="m1-1"/>
</p:tagLst>
</file>

<file path=ppt/tags/tag7.xml><?xml version="1.0" encoding="utf-8"?>
<p:tagLst xmlns:p="http://schemas.openxmlformats.org/presentationml/2006/main">
  <p:tag name="MH" val="20160831144630"/>
  <p:tag name="MH_LIBRARY" val="CONTENTS"/>
  <p:tag name="MH_TYPE" val="OTHERS"/>
  <p:tag name="ID" val="626778"/>
</p:tagLst>
</file>

<file path=ppt/tags/tag8.xml><?xml version="1.0" encoding="utf-8"?>
<p:tagLst xmlns:p="http://schemas.openxmlformats.org/presentationml/2006/main">
  <p:tag name="MH" val="20160831144630"/>
  <p:tag name="MH_LIBRARY" val="CONTENTS"/>
  <p:tag name="MH_TYPE" val="OTHERS"/>
  <p:tag name="ID" val="626778"/>
</p:tagLst>
</file>

<file path=ppt/tags/tag9.xml><?xml version="1.0" encoding="utf-8"?>
<p:tagLst xmlns:p="http://schemas.openxmlformats.org/presentationml/2006/main">
  <p:tag name="MH" val="20160831144630"/>
  <p:tag name="MH_LIBRARY" val="CONTENTS"/>
  <p:tag name="MH_TYPE" val="OTHERS"/>
  <p:tag name="ID" val="62677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微软雅黑+Arial">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2799</Words>
  <Application>WPS 演示</Application>
  <PresentationFormat/>
  <Paragraphs>286</Paragraphs>
  <Slides>30</Slides>
  <Notes>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微软雅黑</vt:lpstr>
      <vt:lpstr>字魂35号-经典雅黑</vt:lpstr>
      <vt:lpstr>等线</vt:lpstr>
      <vt:lpstr>字魂59号-创粗黑</vt:lpstr>
      <vt:lpstr>印品黑体</vt:lpstr>
      <vt:lpstr>Calibri</vt:lpstr>
      <vt:lpstr>黑体</vt:lpstr>
      <vt:lpstr>inpin heiti</vt:lpstr>
      <vt:lpstr>Calibri</vt:lpstr>
      <vt:lpstr>Roboto Light</vt:lpstr>
      <vt:lpstr>Segoe Print</vt:lpstr>
      <vt:lpstr>Arial Unicode MS</vt:lpstr>
      <vt:lpstr>Tahoma</vt:lpstr>
      <vt:lpstr>Arial</vt:lpstr>
      <vt:lpstr>Impact MT Std</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孙晓</cp:lastModifiedBy>
  <cp:revision>280</cp:revision>
  <dcterms:created xsi:type="dcterms:W3CDTF">2019-07-05T07:28:00Z</dcterms:created>
  <dcterms:modified xsi:type="dcterms:W3CDTF">2021-06-15T01:14:59Z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F4CE7B5883C94FA79275D2BB47A317DE</vt:lpwstr>
  </property>
</Properties>
</file>