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56" r:id="rId4"/>
    <p:sldId id="273" r:id="rId5"/>
    <p:sldId id="257" r:id="rId6"/>
    <p:sldId id="294" r:id="rId7"/>
    <p:sldId id="260" r:id="rId8"/>
    <p:sldId id="295" r:id="rId9"/>
    <p:sldId id="393" r:id="rId10"/>
    <p:sldId id="298" r:id="rId11"/>
    <p:sldId id="299" r:id="rId12"/>
    <p:sldId id="300" r:id="rId13"/>
    <p:sldId id="301" r:id="rId14"/>
    <p:sldId id="302" r:id="rId15"/>
    <p:sldId id="304" r:id="rId16"/>
    <p:sldId id="305" r:id="rId17"/>
    <p:sldId id="306" r:id="rId18"/>
    <p:sldId id="394" r:id="rId19"/>
    <p:sldId id="333" r:id="rId20"/>
    <p:sldId id="307" r:id="rId21"/>
    <p:sldId id="335" r:id="rId22"/>
    <p:sldId id="308" r:id="rId23"/>
    <p:sldId id="309" r:id="rId24"/>
    <p:sldId id="311" r:id="rId25"/>
    <p:sldId id="312" r:id="rId26"/>
    <p:sldId id="367" r:id="rId27"/>
    <p:sldId id="368" r:id="rId28"/>
    <p:sldId id="313" r:id="rId29"/>
    <p:sldId id="332" r:id="rId30"/>
    <p:sldId id="314" r:id="rId31"/>
    <p:sldId id="317" r:id="rId32"/>
    <p:sldId id="318" r:id="rId33"/>
    <p:sldId id="337" r:id="rId34"/>
    <p:sldId id="338" r:id="rId35"/>
    <p:sldId id="339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14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F560C6-0FB7-4A15-81C3-64CD50B8D6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A170DA-0DA3-44CC-A6FE-7679B9AD515C}" type="slidenum">
              <a:rPr lang="zh-CN" altLang="en-US" smtClean="0"/>
            </a:fld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60C6-0FB7-4A15-81C3-64CD50B8D6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70DA-0DA3-44CC-A6FE-7679B9AD5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60C6-0FB7-4A15-81C3-64CD50B8D6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70DA-0DA3-44CC-A6FE-7679B9AD5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60C6-0FB7-4A15-81C3-64CD50B8D6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70DA-0DA3-44CC-A6FE-7679B9AD5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F560C6-0FB7-4A15-81C3-64CD50B8D6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A170DA-0DA3-44CC-A6FE-7679B9AD515C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60C6-0FB7-4A15-81C3-64CD50B8D6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70DA-0DA3-44CC-A6FE-7679B9AD5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60C6-0FB7-4A15-81C3-64CD50B8D6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70DA-0DA3-44CC-A6FE-7679B9AD5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60C6-0FB7-4A15-81C3-64CD50B8D6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70DA-0DA3-44CC-A6FE-7679B9AD5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60C6-0FB7-4A15-81C3-64CD50B8D6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70DA-0DA3-44CC-A6FE-7679B9AD5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AF560C6-0FB7-4A15-81C3-64CD50B8D6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3A170DA-0DA3-44CC-A6FE-7679B9AD515C}" type="slidenum">
              <a:rPr lang="zh-CN" altLang="en-US" smtClean="0"/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AF560C6-0FB7-4A15-81C3-64CD50B8D6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3A170DA-0DA3-44CC-A6FE-7679B9AD5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F560C6-0FB7-4A15-81C3-64CD50B8D6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A170DA-0DA3-44CC-A6FE-7679B9AD515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microsoft.com/office/2007/relationships/media" Target="file:///I:\&#20581;&#24247;&#20154;&#26684;\&#21169;&#24535;&#27468;&#26354;%20-%20Carry%20On%20Till%20Tomorrow.mp3" TargetMode="External"/><Relationship Id="rId1" Type="http://schemas.openxmlformats.org/officeDocument/2006/relationships/audio" Target="file:///I:\&#20581;&#24247;&#20154;&#26684;\&#21169;&#24535;&#27468;&#26354;%20-%20Carry%20On%20Till%20Tomorrow.mp3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5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84349" y="663822"/>
            <a:ext cx="4544839" cy="4394988"/>
          </a:xfrm>
        </p:spPr>
        <p:txBody>
          <a:bodyPr/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世上每一个人，都拥有一样独一无二的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宝贝，你知道那是什么吗？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251585" y="382270"/>
            <a:ext cx="9009380" cy="58845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565910" y="643255"/>
            <a:ext cx="8492490" cy="39554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533525" y="1116965"/>
            <a:ext cx="5687695" cy="757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525" y="2389505"/>
            <a:ext cx="9389110" cy="671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7805" y="4147185"/>
            <a:ext cx="8964930" cy="68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9055" y="1995170"/>
            <a:ext cx="10178415" cy="403860"/>
          </a:xfrm>
        </p:spPr>
        <p:txBody>
          <a:bodyPr>
            <a:normAutofit fontScale="90000"/>
          </a:bodyPr>
          <a:lstStyle/>
          <a:p>
            <a:endParaRPr lang="zh-CN" altLang="en-US" sz="240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8735" y="8255"/>
            <a:ext cx="2269490" cy="18275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3035" y="1892935"/>
            <a:ext cx="6901180" cy="607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2870" y="3194685"/>
            <a:ext cx="7547610" cy="4686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2400" y="4562475"/>
            <a:ext cx="7447915" cy="107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585" y="624205"/>
            <a:ext cx="9111615" cy="688975"/>
          </a:xfrm>
        </p:spPr>
        <p:txBody>
          <a:bodyPr>
            <a:normAutofit/>
          </a:bodyPr>
          <a:lstStyle/>
          <a:p>
            <a:r>
              <a:rPr lang="en-US" altLang="zh-CN" sz="3600" b="1">
                <a:sym typeface="+mn-ea"/>
              </a:rPr>
              <a:t>2.</a:t>
            </a:r>
            <a:r>
              <a:rPr lang="zh-CN" altLang="en-US" sz="3600" b="1">
                <a:sym typeface="+mn-ea"/>
              </a:rPr>
              <a:t>自我认识偏差：</a:t>
            </a:r>
            <a:r>
              <a:rPr lang="en-US" altLang="zh-CN" sz="3600" b="1">
                <a:sym typeface="+mn-ea"/>
              </a:rPr>
              <a:t>“</a:t>
            </a:r>
            <a:r>
              <a:rPr lang="zh-CN" altLang="en-US" sz="3600" b="1">
                <a:sym typeface="+mn-ea"/>
              </a:rPr>
              <a:t>自我中心</a:t>
            </a:r>
            <a:r>
              <a:rPr lang="en-US" altLang="zh-CN" sz="3600" b="1">
                <a:sym typeface="+mn-ea"/>
              </a:rPr>
              <a:t>”“</a:t>
            </a:r>
            <a:r>
              <a:rPr lang="zh-CN" altLang="en-US" sz="3600" b="1">
                <a:sym typeface="+mn-ea"/>
              </a:rPr>
              <a:t>从众</a:t>
            </a:r>
            <a:r>
              <a:rPr lang="en-US" altLang="zh-CN" sz="3600" b="1">
                <a:sym typeface="+mn-ea"/>
              </a:rPr>
              <a:t>”</a:t>
            </a:r>
            <a:endParaRPr lang="zh-CN" altLang="en-US" sz="36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14450" y="1750060"/>
            <a:ext cx="10178415" cy="78930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b="1" dirty="0" smtClean="0"/>
              <a:t>例：宿舍休息时间</a:t>
            </a:r>
            <a:endParaRPr lang="zh-CN" altLang="en-US" sz="28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6710" y="2630170"/>
            <a:ext cx="3690620" cy="32804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1585" y="838200"/>
            <a:ext cx="10178415" cy="5041265"/>
          </a:xfrm>
        </p:spPr>
        <p:txBody>
          <a:bodyPr>
            <a:normAutofit fontScale="90000"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自我中心</a:t>
            </a:r>
            <a:r>
              <a:rPr lang="zh-CN" altLang="en-US" sz="2800" b="1" dirty="0">
                <a:sym typeface="+mn-ea"/>
              </a:rPr>
              <a:t>：只看重</a:t>
            </a:r>
            <a:r>
              <a:rPr lang="en-US" altLang="zh-CN" sz="2800" b="1" dirty="0">
                <a:sym typeface="+mn-ea"/>
              </a:rPr>
              <a:t>“</a:t>
            </a:r>
            <a:r>
              <a:rPr lang="zh-CN" altLang="en-US" sz="2800" b="1" dirty="0">
                <a:sym typeface="+mn-ea"/>
              </a:rPr>
              <a:t>自省</a:t>
            </a:r>
            <a:r>
              <a:rPr lang="en-US" altLang="zh-CN" sz="2800" b="1" dirty="0">
                <a:sym typeface="+mn-ea"/>
              </a:rPr>
              <a:t>”</a:t>
            </a:r>
            <a:r>
              <a:rPr lang="zh-CN" altLang="en-US" sz="2800" b="1" dirty="0">
                <a:sym typeface="+mn-ea"/>
              </a:rPr>
              <a:t>而发展为</a:t>
            </a:r>
            <a:r>
              <a:rPr lang="en-US" altLang="zh-CN" sz="2800" b="1" dirty="0">
                <a:sym typeface="+mn-ea"/>
              </a:rPr>
              <a:t>“</a:t>
            </a:r>
            <a:r>
              <a:rPr lang="zh-CN" altLang="en-US" sz="2800" b="1" dirty="0">
                <a:sym typeface="+mn-ea"/>
              </a:rPr>
              <a:t>自我中心</a:t>
            </a:r>
            <a:r>
              <a:rPr lang="en-US" altLang="zh-CN" sz="2800" b="1" dirty="0">
                <a:sym typeface="+mn-ea"/>
              </a:rPr>
              <a:t>”</a:t>
            </a:r>
            <a:r>
              <a:rPr lang="zh-CN" altLang="en-US" sz="2800" b="1" dirty="0">
                <a:sym typeface="+mn-ea"/>
              </a:rPr>
              <a:t>；他们想问题和做事从</a:t>
            </a:r>
            <a:r>
              <a:rPr lang="en-US" altLang="zh-CN" sz="2800" b="1" dirty="0">
                <a:sym typeface="+mn-ea"/>
              </a:rPr>
              <a:t>“</a:t>
            </a:r>
            <a:r>
              <a:rPr lang="zh-CN" altLang="en-US" sz="2800" b="1" dirty="0">
                <a:sym typeface="+mn-ea"/>
              </a:rPr>
              <a:t>我</a:t>
            </a:r>
            <a:r>
              <a:rPr lang="en-US" altLang="zh-CN" sz="2800" b="1" dirty="0">
                <a:sym typeface="+mn-ea"/>
              </a:rPr>
              <a:t>”</a:t>
            </a:r>
            <a:r>
              <a:rPr lang="zh-CN" altLang="en-US" sz="2800" b="1" dirty="0">
                <a:sym typeface="+mn-ea"/>
              </a:rPr>
              <a:t>出发，不能进行客观的思考和分析，盛气凌人。不能赢得别人的好感和信任，人际关系大多不和谐</a:t>
            </a:r>
            <a:r>
              <a:rPr lang="zh-CN" altLang="en-US" sz="2800" b="1" dirty="0" smtClean="0">
                <a:sym typeface="+mn-ea"/>
              </a:rPr>
              <a:t>。</a:t>
            </a:r>
            <a:endParaRPr lang="en-US" altLang="zh-CN" sz="2800" b="1" dirty="0" smtClean="0"/>
          </a:p>
          <a:p>
            <a:endParaRPr lang="zh-CN" altLang="en-US" sz="2800" b="1"/>
          </a:p>
          <a:p>
            <a:r>
              <a:rPr lang="zh-CN" altLang="en-US" sz="2800" b="1">
                <a:solidFill>
                  <a:srgbClr val="FF0000"/>
                </a:solidFill>
              </a:rPr>
              <a:t>盲目从众</a:t>
            </a:r>
            <a:r>
              <a:rPr lang="zh-CN" altLang="en-US" sz="2800" b="1"/>
              <a:t>：一味受</a:t>
            </a:r>
            <a:r>
              <a:rPr lang="en-US" altLang="zh-CN" sz="2800" b="1"/>
              <a:t>“</a:t>
            </a:r>
            <a:r>
              <a:rPr lang="zh-CN" altLang="en-US" sz="2800" b="1"/>
              <a:t>人言</a:t>
            </a:r>
            <a:r>
              <a:rPr lang="en-US" altLang="zh-CN" sz="2800" b="1"/>
              <a:t>”</a:t>
            </a:r>
            <a:r>
              <a:rPr lang="zh-CN" altLang="en-US" sz="2800" b="1"/>
              <a:t>左右而变得丧失自我。</a:t>
            </a:r>
            <a:endParaRPr lang="zh-CN" altLang="en-US" sz="2800" b="1"/>
          </a:p>
          <a:p>
            <a:r>
              <a:rPr lang="zh-CN" altLang="en-US" sz="2800" b="1"/>
              <a:t>常见的从众有：学习从众、消费从众、恋爱从众、作弊从众、入党从众、择业从众等。</a:t>
            </a:r>
            <a:endParaRPr lang="zh-CN" altLang="en-US" sz="2800" b="1"/>
          </a:p>
          <a:p>
            <a:r>
              <a:rPr lang="zh-CN" altLang="en-US" sz="2800" b="1"/>
              <a:t>从众人皆有之，但如果过强，则有碍于心理发展。过强从众的学生在现实社会中缺乏主见，丧失自我，无创造性，在大是大非面前往往无法把握自己，甚至迷失方向。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585" y="382270"/>
            <a:ext cx="10178415" cy="83502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ym typeface="+mn-ea"/>
              </a:rPr>
              <a:t>2.</a:t>
            </a:r>
            <a:r>
              <a:rPr lang="zh-CN" altLang="en-US" sz="3600" b="1" dirty="0">
                <a:sym typeface="+mn-ea"/>
              </a:rPr>
              <a:t>消极的自我体验</a:t>
            </a:r>
            <a:r>
              <a:rPr lang="zh-CN" altLang="en-US" sz="3600" b="1" dirty="0" smtClean="0">
                <a:sym typeface="+mn-ea"/>
              </a:rPr>
              <a:t>：自</a:t>
            </a:r>
            <a:r>
              <a:rPr lang="zh-CN" altLang="en-US" sz="3600" b="1" dirty="0">
                <a:sym typeface="+mn-ea"/>
              </a:rPr>
              <a:t>卑、自负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3590" y="2080895"/>
            <a:ext cx="5544820" cy="33362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6175" y="847090"/>
            <a:ext cx="10178415" cy="504317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（</a:t>
            </a:r>
            <a:r>
              <a:rPr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1</a:t>
            </a:r>
            <a:r>
              <a:rPr lang="zh-CN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）自卑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1.胆小怕事。</a:t>
            </a:r>
            <a:endParaRPr lang="zh-CN" altLang="en-US" b="1"/>
          </a:p>
          <a:p>
            <a:r>
              <a:rPr lang="zh-CN" altLang="en-US" b="1"/>
              <a:t>2.对不高兴的事情总是记忆深刻。</a:t>
            </a:r>
            <a:endParaRPr lang="zh-CN" altLang="en-US" b="1"/>
          </a:p>
          <a:p>
            <a:r>
              <a:rPr lang="zh-CN" altLang="en-US" b="1"/>
              <a:t>3.抑郁。</a:t>
            </a:r>
            <a:endParaRPr lang="zh-CN" altLang="en-US" b="1"/>
          </a:p>
          <a:p>
            <a:r>
              <a:rPr lang="zh-CN" altLang="en-US" b="1"/>
              <a:t>4.意志消沉。</a:t>
            </a:r>
            <a:endParaRPr lang="zh-CN" altLang="en-US" b="1"/>
          </a:p>
          <a:p>
            <a:r>
              <a:rPr lang="zh-CN" altLang="en-US" b="1"/>
              <a:t>5.敏感多愁。</a:t>
            </a:r>
            <a:endParaRPr lang="zh-CN" altLang="en-US" b="1"/>
          </a:p>
          <a:p>
            <a:r>
              <a:rPr lang="zh-CN" altLang="en-US" b="1"/>
              <a:t>6.不愿意改变。</a:t>
            </a:r>
            <a:endParaRPr lang="zh-CN" altLang="en-US" b="1"/>
          </a:p>
          <a:p>
            <a:r>
              <a:rPr lang="zh-CN" altLang="en-US" b="1"/>
              <a:t>7.怀疑自己的能力。</a:t>
            </a:r>
            <a:endParaRPr lang="zh-CN" altLang="en-US" b="1"/>
          </a:p>
          <a:p>
            <a:r>
              <a:rPr lang="zh-CN" altLang="en-US" b="1"/>
              <a:t>8.消极地看待问题。</a:t>
            </a:r>
            <a:endParaRPr lang="zh-CN" altLang="en-US" b="1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2015" y="2303780"/>
            <a:ext cx="2893695" cy="2251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1678" y="973395"/>
            <a:ext cx="10178322" cy="4906198"/>
          </a:xfrm>
        </p:spPr>
        <p:txBody>
          <a:bodyPr/>
          <a:lstStyle/>
          <a:p>
            <a:pPr marL="0" lvl="0" indent="0">
              <a:buClr>
                <a:srgbClr val="2A1A00"/>
              </a:buClr>
              <a:buNone/>
            </a:pPr>
            <a:r>
              <a:rPr lang="zh-CN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自卑形成的原因：</a:t>
            </a:r>
            <a:endParaRPr lang="en-US" altLang="zh-CN" sz="28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Clr>
                <a:srgbClr val="2A1A00"/>
              </a:buClr>
              <a:buNone/>
            </a:pPr>
            <a:endParaRPr lang="en-US" altLang="zh-CN" sz="28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Clr>
                <a:srgbClr val="2A1A00"/>
              </a:buClr>
              <a:buNone/>
            </a:pPr>
            <a:r>
              <a:rPr lang="zh-CN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缺乏正确的自我认识，</a:t>
            </a:r>
            <a:endParaRPr lang="en-US" altLang="zh-CN" sz="28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Clr>
                <a:srgbClr val="2A1A00"/>
              </a:buClr>
              <a:buNone/>
            </a:pPr>
            <a:r>
              <a:rPr lang="zh-CN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错误的比较，</a:t>
            </a:r>
            <a:endParaRPr lang="en-US" altLang="zh-CN" sz="28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Clr>
                <a:srgbClr val="2A1A00"/>
              </a:buClr>
              <a:buNone/>
            </a:pPr>
            <a:r>
              <a:rPr lang="zh-CN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看高别人、看低自己，</a:t>
            </a:r>
            <a:endParaRPr lang="en-US" altLang="zh-CN" sz="28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Clr>
                <a:srgbClr val="2A1A00"/>
              </a:buClr>
              <a:buNone/>
            </a:pPr>
            <a:r>
              <a:rPr lang="zh-CN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失败的经历。</a:t>
            </a:r>
            <a:endParaRPr lang="zh-CN" altLang="en-US" sz="28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251585" y="1703705"/>
            <a:ext cx="10399395" cy="2588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6600" b="1" dirty="0" smtClean="0">
                <a:latin typeface="+mj-ea"/>
              </a:rPr>
              <a:t>第二讲</a:t>
            </a:r>
            <a:br>
              <a:rPr lang="en-US" altLang="zh-CN" sz="6600" b="1" dirty="0" smtClean="0">
                <a:latin typeface="+mj-ea"/>
              </a:rPr>
            </a:br>
            <a:r>
              <a:rPr lang="zh-CN" altLang="en-US" sz="6600" b="1" dirty="0" smtClean="0">
                <a:latin typeface="+mj-ea"/>
              </a:rPr>
              <a:t>认识我自己</a:t>
            </a:r>
            <a:endParaRPr lang="zh-CN" altLang="en-US" sz="6600" b="1" dirty="0">
              <a:latin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7110" y="728345"/>
            <a:ext cx="10178415" cy="777875"/>
          </a:xfrm>
        </p:spPr>
        <p:txBody>
          <a:bodyPr/>
          <a:lstStyle/>
          <a:p>
            <a:r>
              <a:rPr lang="zh-CN" altLang="en-US" sz="4000" dirty="0" smtClean="0"/>
              <a:t>（</a:t>
            </a:r>
            <a:r>
              <a:rPr lang="en-US" altLang="zh-CN" sz="4000" dirty="0" smtClean="0"/>
              <a:t>2</a:t>
            </a:r>
            <a:r>
              <a:rPr lang="zh-CN" altLang="en-US" sz="4000" dirty="0" smtClean="0"/>
              <a:t>）自负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1678" y="1917291"/>
            <a:ext cx="10178322" cy="3593591"/>
          </a:xfrm>
        </p:spPr>
        <p:txBody>
          <a:bodyPr>
            <a:normAutofit/>
          </a:bodyPr>
          <a:lstStyle/>
          <a:p>
            <a:r>
              <a:rPr lang="zh-CN" altLang="en-US" sz="2400" b="1" dirty="0" smtClean="0"/>
              <a:t>过高估计自己，有时看不起身边的人。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不接受别人的建议和批评，唯我独尊，自我中心，难以与他人的心理相容，影响人际交往。</a:t>
            </a:r>
            <a:endParaRPr lang="zh-CN" altLang="en-US" sz="24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8850" y="3883025"/>
            <a:ext cx="3176270" cy="23818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585" y="382270"/>
            <a:ext cx="10178415" cy="628015"/>
          </a:xfrm>
        </p:spPr>
        <p:txBody>
          <a:bodyPr>
            <a:normAutofit fontScale="90000"/>
          </a:bodyPr>
          <a:lstStyle/>
          <a:p>
            <a:r>
              <a:rPr lang="en-US" altLang="zh-CN" sz="4000" b="1">
                <a:sym typeface="+mn-ea"/>
              </a:rPr>
              <a:t>3.</a:t>
            </a:r>
            <a:r>
              <a:rPr lang="zh-CN" altLang="zh-CN" sz="4000" b="1">
                <a:sym typeface="+mn-ea"/>
              </a:rPr>
              <a:t>消极的自我控制：自暴自弃</a:t>
            </a:r>
            <a:endParaRPr lang="zh-CN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8013" y="2330245"/>
            <a:ext cx="9261987" cy="354922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6626" name="AutoShape 2" descr="https://timgsa.baidu.com/timg?image&amp;quality=80&amp;size=b9999_10000&amp;sec=1508693502508&amp;di=9ee09461878f5eeb4bd0eb84a36ee175&amp;imgtype=0&amp;src=http%3A%2F%2Fjoymepic.joyme.com%2Farticle%2Fuploads%2F20169%2F17147668814602652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28" name="AutoShape 4" descr="https://timgsa.baidu.com/timg?image&amp;quality=80&amp;size=b9999_10000&amp;sec=1508693502508&amp;di=9ee09461878f5eeb4bd0eb84a36ee175&amp;imgtype=0&amp;src=http%3A%2F%2Fjoymepic.joyme.com%2Farticle%2Fuploads%2F20169%2F17147668814602652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30" name="AutoShape 6" descr="https://timgsa.baidu.com/timg?image&amp;quality=80&amp;size=b9999_10000&amp;sec=1508693502508&amp;di=9ee09461878f5eeb4bd0eb84a36ee175&amp;imgtype=0&amp;src=http%3A%2F%2Fjoymepic.joyme.com%2Farticle%2Fuploads%2F20169%2F17147668814602652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32" name="AutoShape 8" descr="https://timgsa.baidu.com/timg?image&amp;quality=80&amp;size=b9999_10000&amp;sec=1508693555284&amp;di=2cac4f4df9a79bc3f4c9f7a2d6d3f2c0&amp;imgtype=0&amp;src=http%3A%2F%2Fs7.cdn.deahu.com%2Fjingyan%2Fimage_cluster%2F2015-01-02%2F22%2F1482238_98FBCF38AF678B079DB1B4427BCA65A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6633" name="Picture 9" descr="C:\Users\Administrator\Desktop\tim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917425" y="2477729"/>
            <a:ext cx="2738284" cy="2738284"/>
          </a:xfrm>
          <a:prstGeom prst="rect">
            <a:avLst/>
          </a:prstGeom>
          <a:noFill/>
        </p:spPr>
      </p:pic>
      <p:pic>
        <p:nvPicPr>
          <p:cNvPr id="26634" name="Picture 10" descr="C:\Users\Administrator\Desktop\timg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058" y="2220861"/>
            <a:ext cx="4861232" cy="3247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585" y="382270"/>
            <a:ext cx="10178415" cy="873125"/>
          </a:xfrm>
        </p:spPr>
        <p:txBody>
          <a:bodyPr/>
          <a:lstStyle/>
          <a:p>
            <a:r>
              <a:rPr lang="zh-CN" altLang="en-US" sz="3600" b="1"/>
              <a:t>三、如何克服自我评价偏差</a:t>
            </a:r>
            <a:endParaRPr lang="zh-CN" altLang="en-US" sz="3600" b="1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251678" y="1821181"/>
            <a:ext cx="10178322" cy="3593591"/>
          </a:xfrm>
        </p:spPr>
        <p:txBody>
          <a:bodyPr/>
          <a:lstStyle/>
          <a:p>
            <a:r>
              <a:rPr lang="zh-CN" altLang="en-US" sz="3600" b="1"/>
              <a:t>（一）正确认识自己</a:t>
            </a:r>
            <a:endParaRPr lang="zh-CN" altLang="en-US" sz="3600" b="1"/>
          </a:p>
          <a:p>
            <a:endParaRPr lang="zh-CN" altLang="en-US" sz="3600" b="1"/>
          </a:p>
          <a:p>
            <a:endParaRPr lang="zh-CN" altLang="en-US" sz="3600" b="1"/>
          </a:p>
          <a:p>
            <a:r>
              <a:rPr lang="zh-CN" altLang="en-US" sz="3600" b="1"/>
              <a:t>（二）积极悦纳自己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585" y="382270"/>
            <a:ext cx="5186045" cy="614680"/>
          </a:xfrm>
        </p:spPr>
        <p:txBody>
          <a:bodyPr>
            <a:normAutofit fontScale="90000"/>
          </a:bodyPr>
          <a:lstStyle/>
          <a:p>
            <a:r>
              <a:rPr lang="zh-CN" altLang="en-US" sz="4000" b="1"/>
              <a:t>（一）正确的自我认识</a:t>
            </a:r>
            <a:endParaRPr lang="zh-CN" altLang="en-US" sz="4000" b="1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-9525" y="1515110"/>
            <a:ext cx="5631180" cy="4151630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9125" y="1857375"/>
            <a:ext cx="6270625" cy="32727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251585" y="1278255"/>
            <a:ext cx="9612630" cy="20085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810" y="876935"/>
            <a:ext cx="12199620" cy="25787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1678" y="1229361"/>
            <a:ext cx="10178322" cy="3593591"/>
          </a:xfrm>
        </p:spPr>
        <p:txBody>
          <a:bodyPr/>
          <a:p>
            <a:pPr marL="0" indent="0">
              <a:buNone/>
            </a:pPr>
            <a:r>
              <a:rPr lang="zh-CN" altLang="zh-CN" sz="3600" b="1"/>
              <a:t>人格测试</a:t>
            </a:r>
            <a:endParaRPr lang="zh-CN" altLang="zh-CN" sz="3600" b="1"/>
          </a:p>
          <a:p>
            <a:pPr marL="0" indent="0">
              <a:buNone/>
            </a:pPr>
            <a:r>
              <a:rPr lang="zh-CN" altLang="zh-CN" sz="3600" b="1"/>
              <a:t>性格测试</a:t>
            </a:r>
            <a:endParaRPr lang="zh-CN" altLang="zh-CN" sz="3600" b="1"/>
          </a:p>
          <a:p>
            <a:pPr marL="0" indent="0">
              <a:buNone/>
            </a:pPr>
            <a:r>
              <a:rPr lang="zh-CN" altLang="zh-CN" sz="3600" b="1"/>
              <a:t>兴趣测试</a:t>
            </a:r>
            <a:endParaRPr lang="zh-CN" altLang="zh-CN" sz="3600" b="1"/>
          </a:p>
          <a:p>
            <a:pPr marL="0" indent="0">
              <a:buNone/>
            </a:pPr>
            <a:r>
              <a:rPr lang="zh-CN" altLang="zh-CN" sz="3600" b="1"/>
              <a:t>价值观测试</a:t>
            </a:r>
            <a:endParaRPr lang="zh-CN" altLang="zh-CN" sz="3600" b="1"/>
          </a:p>
          <a:p>
            <a:pPr marL="0" indent="0">
              <a:buNone/>
            </a:pPr>
            <a:r>
              <a:rPr lang="zh-CN" altLang="zh-CN" sz="3600" b="1"/>
              <a:t>能力测试</a:t>
            </a:r>
            <a:endParaRPr lang="zh-CN" altLang="zh-CN" sz="36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585" y="382270"/>
            <a:ext cx="10178415" cy="821690"/>
          </a:xfrm>
        </p:spPr>
        <p:txBody>
          <a:bodyPr/>
          <a:lstStyle/>
          <a:p>
            <a:r>
              <a:rPr lang="zh-CN" altLang="en-US" sz="4800" b="1"/>
              <a:t>（</a:t>
            </a:r>
            <a:r>
              <a:rPr lang="zh-CN" altLang="en-US" sz="4800" b="1">
                <a:sym typeface="+mn-ea"/>
              </a:rPr>
              <a:t>二</a:t>
            </a:r>
            <a:r>
              <a:rPr lang="zh-CN" altLang="en-US" sz="4800" b="1"/>
              <a:t>）积极悦纳自我</a:t>
            </a:r>
            <a:endParaRPr lang="zh-CN" altLang="en-US" sz="4800" b="1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867025" y="2281555"/>
            <a:ext cx="6096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谈一谈你的优点有哪些？</a:t>
            </a:r>
            <a:endParaRPr lang="zh-CN" altLang="zh-CN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221480" y="2041525"/>
            <a:ext cx="3593465" cy="35934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450" y="1266825"/>
            <a:ext cx="10178415" cy="2909570"/>
          </a:xfrm>
        </p:spPr>
        <p:txBody>
          <a:bodyPr/>
          <a:lstStyle/>
          <a:p>
            <a:r>
              <a:rPr lang="zh-CN" altLang="en-US" sz="2800" b="1"/>
              <a:t>自我悦纳不仅指接纳自己人格中的优点、长处，更要接受自己的缺点与不足。在接受不足这个情况的基础上，努力改进自己、完善自己，而不是妄自菲薄，失去信心。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30514" y="1258881"/>
            <a:ext cx="4936266" cy="31592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585" y="382270"/>
            <a:ext cx="9455785" cy="370205"/>
          </a:xfrm>
        </p:spPr>
        <p:txBody>
          <a:bodyPr>
            <a:normAutofit fontScale="90000"/>
          </a:bodyPr>
          <a:lstStyle/>
          <a:p>
            <a:r>
              <a:rPr lang="zh-CN" altLang="en-US" sz="4000" b="1"/>
              <a:t>悦纳自己从建立自信心开始</a:t>
            </a:r>
            <a:endParaRPr lang="zh-CN" altLang="en-US" sz="4000" b="1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124325" y="1943100"/>
            <a:ext cx="2961005" cy="36372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251585" y="610870"/>
            <a:ext cx="10178415" cy="5411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/>
              <a:t>1.</a:t>
            </a:r>
            <a:r>
              <a:rPr lang="zh-CN" altLang="en-US" sz="2400" b="1" dirty="0"/>
              <a:t>敢于挑战</a:t>
            </a:r>
            <a:endParaRPr lang="zh-CN" altLang="en-US" sz="2400" b="1" dirty="0"/>
          </a:p>
          <a:p>
            <a:endParaRPr lang="zh-CN" altLang="en-US" sz="2400" b="1" dirty="0"/>
          </a:p>
          <a:p>
            <a:r>
              <a:rPr lang="en-US" altLang="zh-CN" sz="2400" b="1" dirty="0"/>
              <a:t>2.</a:t>
            </a:r>
            <a:r>
              <a:rPr lang="zh-CN" altLang="en-US" sz="2400" b="1" dirty="0"/>
              <a:t>与别人沟通</a:t>
            </a:r>
            <a:endParaRPr lang="zh-CN" altLang="en-US" sz="2400" b="1" dirty="0"/>
          </a:p>
          <a:p>
            <a:endParaRPr lang="zh-CN" altLang="en-US" sz="2400" b="1" dirty="0"/>
          </a:p>
          <a:p>
            <a:r>
              <a:rPr lang="en-US" altLang="zh-CN" sz="2400" b="1" dirty="0"/>
              <a:t>3.</a:t>
            </a:r>
            <a:r>
              <a:rPr lang="zh-CN" altLang="en-US" sz="2400" b="1" dirty="0"/>
              <a:t>学会面对周围的环境</a:t>
            </a:r>
            <a:endParaRPr lang="zh-CN" altLang="en-US" sz="2400" b="1" dirty="0"/>
          </a:p>
          <a:p>
            <a:endParaRPr lang="zh-CN" altLang="en-US" sz="2400" b="1" dirty="0"/>
          </a:p>
          <a:p>
            <a:r>
              <a:rPr lang="en-US" altLang="zh-CN" sz="2400" b="1" dirty="0"/>
              <a:t>4.</a:t>
            </a:r>
            <a:r>
              <a:rPr lang="zh-CN" altLang="en-US" sz="2400" b="1" dirty="0"/>
              <a:t>保持乐观心态</a:t>
            </a:r>
            <a:endParaRPr lang="zh-CN" altLang="en-US" sz="2400" b="1" dirty="0"/>
          </a:p>
          <a:p>
            <a:endParaRPr lang="zh-CN" altLang="en-US" sz="2400" b="1" dirty="0"/>
          </a:p>
          <a:p>
            <a:r>
              <a:rPr lang="en-US" altLang="zh-CN" sz="2400" b="1" dirty="0"/>
              <a:t>5.</a:t>
            </a:r>
            <a:r>
              <a:rPr lang="zh-CN" altLang="en-US" sz="2400" b="1" dirty="0"/>
              <a:t>制定合适的目标，通过目标的实现增前自信心。</a:t>
            </a:r>
            <a:endParaRPr lang="zh-CN" altLang="en-US" sz="2400" b="1" dirty="0"/>
          </a:p>
          <a:p>
            <a:endParaRPr lang="zh-CN" altLang="en-US" sz="2400" b="1" dirty="0"/>
          </a:p>
          <a:p>
            <a:r>
              <a:rPr lang="en-US" altLang="zh-CN" sz="2400" b="1" dirty="0"/>
              <a:t>6.</a:t>
            </a:r>
            <a:r>
              <a:rPr lang="zh-CN" altLang="en-US" sz="2400" b="1" dirty="0"/>
              <a:t>多做自己擅长的事情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812800" y="360363"/>
            <a:ext cx="10566400" cy="3832225"/>
          </a:xfrm>
        </p:spPr>
        <p:txBody>
          <a:bodyPr>
            <a:normAutofit/>
          </a:bodyPr>
          <a:lstStyle/>
          <a:p>
            <a:pPr eaLnBrk="1" hangingPunct="1"/>
            <a:br>
              <a:rPr lang="zh-CN" altLang="en-US" sz="2000" dirty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</a:br>
            <a:br>
              <a:rPr lang="zh-CN" altLang="en-US" sz="2000" dirty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</a:br>
            <a:br>
              <a:rPr lang="zh-CN" altLang="en-US" sz="2000" dirty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</a:br>
            <a:br>
              <a:rPr lang="zh-CN" altLang="en-US" sz="2000" dirty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</a:br>
            <a:r>
              <a:rPr lang="zh-CN" altLang="en-US" sz="3600" dirty="0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我们不必羡慕他人的才能，也不须悲叹自己的平庸；各人都有他的个性</a:t>
            </a:r>
            <a:r>
              <a:rPr lang="zh-CN" altLang="en-US" sz="3600" dirty="0" smtClean="0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魅力</a:t>
            </a:r>
            <a:r>
              <a:rPr lang="zh-CN" altLang="en-US" sz="3600" dirty="0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。最重要的，就是认识自己的个性，而加以发展。</a:t>
            </a:r>
            <a:r>
              <a:rPr lang="en-US" sz="3600" dirty="0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                                                 </a:t>
            </a:r>
            <a:r>
              <a:rPr lang="zh-CN" altLang="en-US" sz="3600" dirty="0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  </a:t>
            </a:r>
            <a:br>
              <a:rPr lang="zh-CN" altLang="en-US" sz="3600" dirty="0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</a:br>
            <a:r>
              <a:rPr lang="zh-CN" altLang="en-US" sz="3600" dirty="0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                   </a:t>
            </a:r>
            <a:r>
              <a:rPr lang="en-US" sz="3600" dirty="0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——</a:t>
            </a:r>
            <a:r>
              <a:rPr lang="zh-CN" altLang="en-US" sz="3600" dirty="0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松下幸之助</a:t>
            </a:r>
            <a:br>
              <a:rPr lang="zh-CN" altLang="en-US" sz="3600" dirty="0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</a:br>
            <a:endParaRPr lang="zh-CN" altLang="en-US" sz="3600" dirty="0">
              <a:solidFill>
                <a:srgbClr val="FF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pic>
        <p:nvPicPr>
          <p:cNvPr id="56323" name="励志歌曲 - Carry On Till Tomorro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1851" y="6921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4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2984"/>
            <a:ext cx="4852219" cy="304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1"/>
            <a:ext cx="58928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zh-CN" sz="3600" b="1" dirty="0">
              <a:latin typeface="华文新魏" pitchFamily="2" charset="-122"/>
              <a:ea typeface="楷体_GB2312" panose="02010609030101010101" pitchFamily="1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b="1" dirty="0" smtClean="0">
                <a:latin typeface="华文新魏" pitchFamily="2" charset="-122"/>
                <a:ea typeface="楷体_GB2312" panose="02010609030101010101" pitchFamily="1" charset="-122"/>
              </a:rPr>
              <a:t> 《</a:t>
            </a:r>
            <a:r>
              <a:rPr lang="zh-CN" altLang="en-US" sz="3600" b="1" dirty="0">
                <a:latin typeface="华文新魏" pitchFamily="2" charset="-122"/>
                <a:ea typeface="楷体_GB2312" panose="02010609030101010101" pitchFamily="1" charset="-122"/>
              </a:rPr>
              <a:t>遇见未知的自已</a:t>
            </a:r>
            <a:r>
              <a:rPr lang="en-US" altLang="zh-CN" sz="3600" b="1" dirty="0">
                <a:latin typeface="华文新魏" pitchFamily="2" charset="-122"/>
                <a:ea typeface="楷体_GB2312" panose="02010609030101010101" pitchFamily="1" charset="-122"/>
              </a:rPr>
              <a:t>》   </a:t>
            </a:r>
            <a:endParaRPr lang="en-US" altLang="zh-CN" sz="3600" b="1" dirty="0">
              <a:latin typeface="华文新魏" pitchFamily="2" charset="-122"/>
              <a:ea typeface="楷体_GB2312" panose="02010609030101010101" pitchFamily="1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b="1" dirty="0">
                <a:latin typeface="华文新魏" pitchFamily="2" charset="-122"/>
                <a:ea typeface="楷体_GB2312" panose="02010609030101010101" pitchFamily="1" charset="-122"/>
              </a:rPr>
              <a:t>      </a:t>
            </a:r>
            <a:r>
              <a:rPr lang="en-US" altLang="zh-CN" sz="3600" b="1" dirty="0">
                <a:latin typeface="Arial" panose="020B0604020202020204"/>
                <a:ea typeface="楷体_GB2312" panose="02010609030101010101" pitchFamily="1" charset="-122"/>
              </a:rPr>
              <a:t>——</a:t>
            </a:r>
            <a:r>
              <a:rPr lang="zh-CN" altLang="en-US" sz="3600" b="1" dirty="0">
                <a:latin typeface="华文新魏" pitchFamily="2" charset="-122"/>
                <a:ea typeface="楷体_GB2312" panose="02010609030101010101" pitchFamily="1" charset="-122"/>
              </a:rPr>
              <a:t>张德芬</a:t>
            </a:r>
            <a:endParaRPr lang="zh-CN" altLang="en-US" sz="3600" b="1" dirty="0">
              <a:latin typeface="华文新魏" pitchFamily="2" charset="-122"/>
              <a:ea typeface="楷体_GB2312" panose="02010609030101010101" pitchFamily="1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3600" b="1" dirty="0">
              <a:latin typeface="华文新魏" pitchFamily="2" charset="-122"/>
              <a:ea typeface="楷体_GB2312" panose="02010609030101010101" pitchFamily="1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b="1" smtClean="0">
                <a:latin typeface="华文新魏" pitchFamily="2" charset="-122"/>
                <a:ea typeface="楷体_GB2312" panose="02010609030101010101" pitchFamily="1" charset="-122"/>
              </a:rPr>
              <a:t> 《</a:t>
            </a:r>
            <a:r>
              <a:rPr lang="zh-CN" altLang="en-US" sz="3600" b="1" dirty="0">
                <a:latin typeface="华文新魏" pitchFamily="2" charset="-122"/>
                <a:ea typeface="楷体_GB2312" panose="02010609030101010101" pitchFamily="1" charset="-122"/>
              </a:rPr>
              <a:t>超越自卑</a:t>
            </a:r>
            <a:r>
              <a:rPr lang="en-US" altLang="zh-CN" sz="3600" b="1" dirty="0">
                <a:latin typeface="华文新魏" pitchFamily="2" charset="-122"/>
                <a:ea typeface="楷体_GB2312" panose="02010609030101010101" pitchFamily="1" charset="-122"/>
              </a:rPr>
              <a:t>》</a:t>
            </a:r>
            <a:endParaRPr lang="en-US" altLang="zh-CN" sz="3600" b="1" dirty="0">
              <a:latin typeface="华文新魏" pitchFamily="2" charset="-122"/>
              <a:ea typeface="楷体_GB2312" panose="02010609030101010101" pitchFamily="1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b="1" dirty="0">
                <a:latin typeface="华文新魏" pitchFamily="2" charset="-122"/>
                <a:ea typeface="楷体_GB2312" panose="02010609030101010101" pitchFamily="1" charset="-122"/>
              </a:rPr>
              <a:t>      </a:t>
            </a:r>
            <a:r>
              <a:rPr lang="en-US" altLang="zh-CN" sz="3600" b="1" dirty="0">
                <a:latin typeface="Arial" panose="020B0604020202020204"/>
                <a:ea typeface="楷体_GB2312" panose="02010609030101010101" pitchFamily="1" charset="-122"/>
              </a:rPr>
              <a:t>——</a:t>
            </a:r>
            <a:r>
              <a:rPr lang="zh-CN" altLang="en-US" sz="3600" b="1" dirty="0">
                <a:latin typeface="华文新魏" pitchFamily="2" charset="-122"/>
                <a:ea typeface="楷体_GB2312" panose="02010609030101010101" pitchFamily="1" charset="-122"/>
              </a:rPr>
              <a:t>阿德勒</a:t>
            </a:r>
            <a:endParaRPr lang="zh-CN" altLang="en-US" sz="3600" b="1" dirty="0">
              <a:latin typeface="华文新魏" pitchFamily="2" charset="-122"/>
              <a:ea typeface="楷体_GB2312" panose="02010609030101010101" pitchFamily="1" charset="-122"/>
            </a:endParaRPr>
          </a:p>
          <a:p>
            <a:pPr>
              <a:lnSpc>
                <a:spcPct val="80000"/>
              </a:lnSpc>
            </a:pPr>
            <a:endParaRPr lang="zh-CN" altLang="en-US" sz="3600" b="1" dirty="0">
              <a:latin typeface="华文新魏" pitchFamily="2" charset="-122"/>
              <a:ea typeface="楷体_GB2312" panose="02010609030101010101" pitchFamily="1" charset="-122"/>
            </a:endParaRPr>
          </a:p>
          <a:p>
            <a:pPr>
              <a:lnSpc>
                <a:spcPct val="80000"/>
              </a:lnSpc>
            </a:pPr>
            <a:endParaRPr lang="en-US" altLang="zh-CN" sz="3600" b="1" dirty="0">
              <a:latin typeface="华文新魏" pitchFamily="2" charset="-122"/>
              <a:ea typeface="楷体_GB2312" panose="02010609030101010101" pitchFamily="1" charset="-122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7349" name="WordArt 4"/>
          <p:cNvSpPr>
            <a:spLocks noChangeArrowheads="1" noChangeShapeType="1" noTextEdit="1"/>
          </p:cNvSpPr>
          <p:nvPr/>
        </p:nvSpPr>
        <p:spPr bwMode="auto">
          <a:xfrm rot="20997960">
            <a:off x="2540000" y="457201"/>
            <a:ext cx="6868584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17"/>
              </a:avLst>
            </a:prstTxWarp>
          </a:bodyPr>
          <a:lstStyle/>
          <a:p>
            <a:pPr algn="ctr"/>
            <a:r>
              <a:rPr lang="en-US" altLang="zh-CN" sz="8000" kern="10">
                <a:ln w="19050" cmpd="sng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新魏"/>
              </a:rPr>
              <a:t>thanks !</a:t>
            </a:r>
            <a:endParaRPr lang="zh-CN" altLang="en-US" sz="8000" kern="10">
              <a:ln w="19050" cmpd="sng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华文新魏"/>
            </a:endParaRPr>
          </a:p>
        </p:txBody>
      </p:sp>
      <p:pic>
        <p:nvPicPr>
          <p:cNvPr id="57350" name="Picture 5" descr="C:\Documents and Settings\Administrator\桌面\150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6299200" y="1600200"/>
            <a:ext cx="5283200" cy="44751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1988800" cy="1143000"/>
          </a:xfrm>
        </p:spPr>
        <p:txBody>
          <a:bodyPr/>
          <a:lstStyle/>
          <a:p>
            <a:pPr algn="l"/>
            <a:r>
              <a:rPr lang="en-US" altLang="zh-CN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en-US" altLang="zh-CN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作</a:t>
            </a:r>
            <a:r>
              <a:rPr lang="zh-CN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业：“给亲爱自我的一封信”</a:t>
            </a:r>
            <a:endParaRPr lang="zh-CN" altLang="en-US" sz="4000" dirty="0">
              <a:ea typeface="宋体" panose="02010600030101010101" pitchFamily="2" charset="-122"/>
            </a:endParaRPr>
          </a:p>
        </p:txBody>
      </p:sp>
      <p:sp>
        <p:nvSpPr>
          <p:cNvPr id="39939" name="内容占位符 5"/>
          <p:cNvSpPr>
            <a:spLocks noGrp="1"/>
          </p:cNvSpPr>
          <p:nvPr>
            <p:ph sz="half" idx="4294967295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、对自我的疑惑想法和感受。</a:t>
            </a:r>
            <a:endParaRPr lang="zh-CN" altLang="en-US" sz="4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FontTx/>
              <a:buNone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zh-CN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、目前所面临的问题</a:t>
            </a:r>
            <a:endParaRPr lang="zh-CN" altLang="en-US" sz="4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FontTx/>
              <a:buNone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3</a:t>
            </a:r>
            <a:r>
              <a:rPr lang="zh-CN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、建设性的决定计划和行动</a:t>
            </a:r>
            <a:endParaRPr lang="zh-CN" altLang="en-US" sz="4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39940" name="Picture 2" descr="C:\Documents and Settings\Administrator\桌面\64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609600" y="1676400"/>
            <a:ext cx="4978400" cy="47244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751170" y="1874517"/>
            <a:ext cx="2189083" cy="250658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41" y="1277765"/>
            <a:ext cx="5676900" cy="42481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32441" y="4098170"/>
            <a:ext cx="2461686" cy="1427745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1585" y="619125"/>
            <a:ext cx="10178415" cy="5260340"/>
          </a:xfrm>
        </p:spPr>
        <p:txBody>
          <a:bodyPr/>
          <a:lstStyle/>
          <a:p>
            <a:r>
              <a:rPr lang="zh-CN" altLang="zh-CN" sz="2800" b="1"/>
              <a:t>我喜欢自己的外表吗？满意自己所取得的成绩吗？满足自己现在所拥有的一切吗？</a:t>
            </a:r>
            <a:endParaRPr lang="zh-CN" altLang="zh-CN" sz="2800" b="1"/>
          </a:p>
          <a:p>
            <a:r>
              <a:rPr lang="zh-CN" altLang="zh-CN" sz="2800" b="1"/>
              <a:t>我知道自己是个什么样的人吗？周围是喜欢我还是讨厌我？我对自己的评价是什么样的呢？</a:t>
            </a:r>
            <a:endParaRPr lang="zh-CN" altLang="zh-CN" sz="2800" b="1"/>
          </a:p>
          <a:p>
            <a:r>
              <a:rPr lang="zh-CN" altLang="zh-CN" sz="2800" b="1"/>
              <a:t>日常生活中的烦恼看似五花八门，根源往往是个非常基本的问题，那就是：</a:t>
            </a:r>
            <a:endParaRPr lang="zh-CN" altLang="zh-CN" sz="2800" b="1"/>
          </a:p>
          <a:p>
            <a:pPr marL="0" indent="0">
              <a:buNone/>
            </a:pPr>
            <a:r>
              <a:rPr lang="zh-CN" altLang="zh-CN" sz="2800" b="1"/>
              <a:t>    </a:t>
            </a:r>
            <a:endParaRPr lang="zh-CN" altLang="zh-CN" sz="2800" b="1"/>
          </a:p>
          <a:p>
            <a:pPr marL="0" indent="0">
              <a:buNone/>
            </a:pPr>
            <a:r>
              <a:rPr lang="zh-CN" altLang="zh-CN" sz="2800" b="1"/>
              <a:t>    </a:t>
            </a:r>
            <a:r>
              <a:rPr lang="zh-CN" altLang="zh-CN" sz="2800" b="1">
                <a:solidFill>
                  <a:srgbClr val="FF0000"/>
                </a:solidFill>
              </a:rPr>
              <a:t>我如何看待自己？如何看待别人？如何看待世界？</a:t>
            </a:r>
            <a:endParaRPr lang="zh-CN" altLang="zh-CN" sz="2800" b="1">
              <a:solidFill>
                <a:srgbClr val="FF0000"/>
              </a:solidFill>
            </a:endParaRPr>
          </a:p>
          <a:p>
            <a:endParaRPr lang="zh-CN" altLang="zh-CN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31191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一、自我意识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1678" y="1548143"/>
            <a:ext cx="10178322" cy="4331449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自我意识就是自我，也叫自我概念，是个体对自己存在状态的认知。</a:t>
            </a:r>
            <a:endParaRPr lang="zh-CN" altLang="en-US" sz="3200" b="1" dirty="0"/>
          </a:p>
          <a:p>
            <a:endParaRPr lang="en-US" altLang="zh-CN" sz="3200" b="1" dirty="0" smtClean="0"/>
          </a:p>
          <a:p>
            <a:endParaRPr lang="en-US" altLang="zh-CN" sz="3200" b="1" dirty="0"/>
          </a:p>
          <a:p>
            <a:r>
              <a:rPr lang="zh-CN" altLang="en-US" sz="3200" b="1" dirty="0" smtClean="0"/>
              <a:t>存在</a:t>
            </a:r>
            <a:r>
              <a:rPr lang="zh-CN" altLang="en-US" sz="3200" b="1" dirty="0"/>
              <a:t>状态包括：生理状态、</a:t>
            </a:r>
            <a:r>
              <a:rPr lang="zh-CN" altLang="en-US" sz="3200" b="1" dirty="0">
                <a:sym typeface="+mn-ea"/>
              </a:rPr>
              <a:t>人际关系以及社会角色、</a:t>
            </a:r>
            <a:r>
              <a:rPr lang="zh-CN" altLang="en-US" sz="3200" b="1" dirty="0"/>
              <a:t>心理状态</a:t>
            </a:r>
            <a:r>
              <a:rPr lang="zh-CN" altLang="en-US" sz="3200" b="1" dirty="0" smtClean="0"/>
              <a:t>。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1585" y="805815"/>
            <a:ext cx="10029190" cy="1054735"/>
          </a:xfrm>
        </p:spPr>
        <p:txBody>
          <a:bodyPr/>
          <a:lstStyle/>
          <a:p>
            <a:r>
              <a:rPr lang="zh-CN" altLang="en-US" sz="2800" b="1"/>
              <a:t>自我意识的发生、发展到相对成熟、稳定需要大约</a:t>
            </a:r>
            <a:r>
              <a:rPr lang="en-US" altLang="zh-CN" sz="2800" b="1"/>
              <a:t>20</a:t>
            </a:r>
            <a:r>
              <a:rPr lang="zh-CN" altLang="en-US" sz="2800" b="1"/>
              <a:t>年的时间。</a:t>
            </a:r>
            <a:endParaRPr lang="zh-CN" altLang="en-US" sz="2800" b="1"/>
          </a:p>
          <a:p>
            <a:endParaRPr lang="zh-CN" altLang="en-US" sz="2800" b="1"/>
          </a:p>
          <a:p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rcRect l="15365" r="21665" b="222"/>
          <a:stretch>
            <a:fillRect/>
          </a:stretch>
        </p:blipFill>
        <p:spPr>
          <a:xfrm>
            <a:off x="842010" y="3109595"/>
            <a:ext cx="1430020" cy="1509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0320" y="3159125"/>
            <a:ext cx="2197735" cy="1459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9350" y="3016885"/>
            <a:ext cx="2613660" cy="1744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1455" y="2795905"/>
            <a:ext cx="1639570" cy="21863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rcRect l="48991"/>
          <a:stretch>
            <a:fillRect/>
          </a:stretch>
        </p:blipFill>
        <p:spPr>
          <a:xfrm>
            <a:off x="9750425" y="2629535"/>
            <a:ext cx="1849120" cy="2319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585" y="382270"/>
            <a:ext cx="10178415" cy="662305"/>
          </a:xfrm>
        </p:spPr>
        <p:txBody>
          <a:bodyPr>
            <a:normAutofit fontScale="90000"/>
          </a:bodyPr>
          <a:p>
            <a:r>
              <a:rPr lang="zh-CN" altLang="en-US" sz="4400" b="1">
                <a:sym typeface="+mn-ea"/>
              </a:rPr>
              <a:t>二、自我认识缺陷</a:t>
            </a:r>
            <a:endParaRPr lang="zh-CN" altLang="en-US"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1585" y="1802765"/>
            <a:ext cx="10178415" cy="3992245"/>
          </a:xfrm>
        </p:spPr>
        <p:txBody>
          <a:bodyPr>
            <a:noAutofit/>
          </a:bodyPr>
          <a:p>
            <a:r>
              <a:rPr lang="en-US" altLang="zh-CN" sz="2400" b="1" dirty="0">
                <a:sym typeface="+mn-ea"/>
              </a:rPr>
              <a:t>1.</a:t>
            </a:r>
            <a:r>
              <a:rPr lang="zh-CN" altLang="en-US" sz="2400" b="1" dirty="0">
                <a:sym typeface="+mn-ea"/>
              </a:rPr>
              <a:t>理想与现实的差距；</a:t>
            </a:r>
            <a:endParaRPr lang="zh-CN" altLang="en-US" sz="2400" b="1" dirty="0">
              <a:sym typeface="+mn-ea"/>
            </a:endParaRPr>
          </a:p>
          <a:p>
            <a:endParaRPr lang="en-US" altLang="zh-CN" sz="2400" b="1" dirty="0">
              <a:sym typeface="+mn-ea"/>
            </a:endParaRPr>
          </a:p>
          <a:p>
            <a:r>
              <a:rPr lang="en-US" altLang="zh-CN" sz="2400" b="1" dirty="0">
                <a:sym typeface="+mn-ea"/>
              </a:rPr>
              <a:t>2.</a:t>
            </a:r>
            <a:r>
              <a:rPr lang="zh-CN" altLang="en-US" sz="2400" b="1" dirty="0">
                <a:sym typeface="+mn-ea"/>
              </a:rPr>
              <a:t>自我认识偏差：</a:t>
            </a:r>
            <a:r>
              <a:rPr lang="en-US" altLang="zh-CN" sz="2400" b="1" dirty="0">
                <a:sym typeface="+mn-ea"/>
              </a:rPr>
              <a:t>“</a:t>
            </a:r>
            <a:r>
              <a:rPr lang="zh-CN" altLang="en-US" sz="2400" b="1" dirty="0">
                <a:sym typeface="+mn-ea"/>
              </a:rPr>
              <a:t>自我中心</a:t>
            </a:r>
            <a:r>
              <a:rPr lang="en-US" altLang="zh-CN" sz="2400" b="1" dirty="0">
                <a:sym typeface="+mn-ea"/>
              </a:rPr>
              <a:t>”“</a:t>
            </a:r>
            <a:r>
              <a:rPr lang="zh-CN" altLang="en-US" sz="2400" b="1" dirty="0">
                <a:sym typeface="+mn-ea"/>
              </a:rPr>
              <a:t>从众</a:t>
            </a:r>
            <a:r>
              <a:rPr lang="en-US" altLang="zh-CN" sz="2400" b="1" dirty="0">
                <a:sym typeface="+mn-ea"/>
              </a:rPr>
              <a:t>”</a:t>
            </a:r>
            <a:r>
              <a:rPr lang="zh-CN" altLang="en-US" sz="2400" b="1" dirty="0">
                <a:sym typeface="+mn-ea"/>
              </a:rPr>
              <a:t>；</a:t>
            </a:r>
            <a:endParaRPr lang="zh-CN" altLang="en-US" sz="2400" b="1" dirty="0">
              <a:sym typeface="+mn-ea"/>
            </a:endParaRPr>
          </a:p>
          <a:p>
            <a:endParaRPr lang="zh-CN" altLang="en-US" sz="2400" b="1" dirty="0"/>
          </a:p>
          <a:p>
            <a:r>
              <a:rPr lang="en-US" altLang="zh-CN" sz="2400" b="1" dirty="0">
                <a:sym typeface="+mn-ea"/>
              </a:rPr>
              <a:t>3.</a:t>
            </a:r>
            <a:r>
              <a:rPr lang="zh-CN" altLang="en-US" sz="2400" b="1" dirty="0">
                <a:sym typeface="+mn-ea"/>
              </a:rPr>
              <a:t>消极的自我体验</a:t>
            </a:r>
            <a:r>
              <a:rPr lang="zh-CN" altLang="en-US" sz="2400" b="1" dirty="0" smtClean="0">
                <a:sym typeface="+mn-ea"/>
              </a:rPr>
              <a:t>：自</a:t>
            </a:r>
            <a:r>
              <a:rPr lang="zh-CN" altLang="en-US" sz="2400" b="1" dirty="0">
                <a:sym typeface="+mn-ea"/>
              </a:rPr>
              <a:t>卑、自负；</a:t>
            </a:r>
            <a:endParaRPr lang="zh-CN" altLang="en-US" sz="2400" b="1" dirty="0">
              <a:sym typeface="+mn-ea"/>
            </a:endParaRPr>
          </a:p>
          <a:p>
            <a:endParaRPr lang="zh-CN" altLang="en-US" sz="2400" b="1" dirty="0"/>
          </a:p>
          <a:p>
            <a:r>
              <a:rPr lang="en-US" altLang="zh-CN" sz="2400" b="1" dirty="0">
                <a:sym typeface="+mn-ea"/>
              </a:rPr>
              <a:t>4.</a:t>
            </a:r>
            <a:r>
              <a:rPr lang="zh-CN" altLang="zh-CN" sz="2400" b="1" dirty="0">
                <a:sym typeface="+mn-ea"/>
              </a:rPr>
              <a:t>消极的自我控制：自暴自弃。</a:t>
            </a:r>
            <a:endParaRPr lang="zh-CN" altLang="zh-CN" sz="2400" b="1" dirty="0">
              <a:sym typeface="+mn-ea"/>
            </a:endParaRPr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3335" y="603250"/>
            <a:ext cx="9352915" cy="638810"/>
          </a:xfrm>
        </p:spPr>
        <p:txBody>
          <a:bodyPr/>
          <a:lstStyle/>
          <a:p>
            <a:r>
              <a:rPr lang="en-US" altLang="zh-CN" sz="2800" b="1"/>
              <a:t>1.</a:t>
            </a:r>
            <a:r>
              <a:rPr lang="zh-CN" altLang="en-US" sz="2800" b="1"/>
              <a:t>理想与现实的差距</a:t>
            </a:r>
            <a:endParaRPr lang="zh-CN" altLang="en-US" sz="2800" b="1"/>
          </a:p>
        </p:txBody>
      </p:sp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 l="-500" t="38117" r="500" b="-12140"/>
          <a:stretch>
            <a:fillRect/>
          </a:stretch>
        </p:blipFill>
        <p:spPr>
          <a:xfrm>
            <a:off x="2713990" y="2052320"/>
            <a:ext cx="5897880" cy="40424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0</TotalTime>
  <Words>1271</Words>
  <Application>WPS 演示</Application>
  <PresentationFormat>自定义</PresentationFormat>
  <Paragraphs>127</Paragraphs>
  <Slides>34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1" baseType="lpstr">
      <vt:lpstr>Arial</vt:lpstr>
      <vt:lpstr>宋体</vt:lpstr>
      <vt:lpstr>Wingdings</vt:lpstr>
      <vt:lpstr>Gill Sans MT</vt:lpstr>
      <vt:lpstr>Impact</vt:lpstr>
      <vt:lpstr>华文中宋</vt:lpstr>
      <vt:lpstr>微软雅黑</vt:lpstr>
      <vt:lpstr>Arial Unicode MS</vt:lpstr>
      <vt:lpstr>Calibri</vt:lpstr>
      <vt:lpstr>方正舒体</vt:lpstr>
      <vt:lpstr>楷体_GB2312</vt:lpstr>
      <vt:lpstr>华文新魏</vt:lpstr>
      <vt:lpstr>Arial</vt:lpstr>
      <vt:lpstr>华文新魏</vt:lpstr>
      <vt:lpstr>黑体</vt:lpstr>
      <vt:lpstr>Courier New</vt:lpstr>
      <vt:lpstr>Badge</vt:lpstr>
      <vt:lpstr>世上每一个人，都拥有一样独一无二的宝贝，你知道那是什么吗？</vt:lpstr>
      <vt:lpstr>第二讲 认识我自己</vt:lpstr>
      <vt:lpstr>PowerPoint 演示文稿</vt:lpstr>
      <vt:lpstr>PowerPoint 演示文稿</vt:lpstr>
      <vt:lpstr>PowerPoint 演示文稿</vt:lpstr>
      <vt:lpstr>一、自我意识</vt:lpstr>
      <vt:lpstr>PowerPoint 演示文稿</vt:lpstr>
      <vt:lpstr>二、自我认识缺陷</vt:lpstr>
      <vt:lpstr>1.理想与现实的差距</vt:lpstr>
      <vt:lpstr>PowerPoint 演示文稿</vt:lpstr>
      <vt:lpstr>PowerPoint 演示文稿</vt:lpstr>
      <vt:lpstr>PowerPoint 演示文稿</vt:lpstr>
      <vt:lpstr>PowerPoint 演示文稿</vt:lpstr>
      <vt:lpstr>2.自我认识偏差：“自我中心”“从众”</vt:lpstr>
      <vt:lpstr>PowerPoint 演示文稿</vt:lpstr>
      <vt:lpstr>2.消极的自我体验：自卑、自负</vt:lpstr>
      <vt:lpstr>PowerPoint 演示文稿</vt:lpstr>
      <vt:lpstr>PowerPoint 演示文稿</vt:lpstr>
      <vt:lpstr>PowerPoint 演示文稿</vt:lpstr>
      <vt:lpstr>（2）自负</vt:lpstr>
      <vt:lpstr>3.消极的自我控制：自暴自弃</vt:lpstr>
      <vt:lpstr>三、如何克服自我评价偏差</vt:lpstr>
      <vt:lpstr>（一）正确的自我认识</vt:lpstr>
      <vt:lpstr>PowerPoint 演示文稿</vt:lpstr>
      <vt:lpstr>PowerPoint 演示文稿</vt:lpstr>
      <vt:lpstr>PowerPoint 演示文稿</vt:lpstr>
      <vt:lpstr>（二）积极悦纳自我</vt:lpstr>
      <vt:lpstr>谈一谈你的优点有哪些？</vt:lpstr>
      <vt:lpstr>PowerPoint 演示文稿</vt:lpstr>
      <vt:lpstr>悦纳自己从建立自信心开始</vt:lpstr>
      <vt:lpstr>PowerPoint 演示文稿</vt:lpstr>
      <vt:lpstr>    我们不必羡慕他人的才能，也不须悲叹自己的平庸；各人都有他的个性魅力。最重要的，就是认识自己的个性，而加以发展。                                                                       ——松下幸之助 </vt:lpstr>
      <vt:lpstr>PowerPoint 演示文稿</vt:lpstr>
      <vt:lpstr>    作业：“给亲爱自我的一封信”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第二讲 认识我自己</dc:title>
  <dc:creator>User</dc:creator>
  <cp:lastModifiedBy>Administrator</cp:lastModifiedBy>
  <cp:revision>87</cp:revision>
  <dcterms:created xsi:type="dcterms:W3CDTF">2017-10-17T14:25:00Z</dcterms:created>
  <dcterms:modified xsi:type="dcterms:W3CDTF">2017-10-25T03:16:04Z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