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xlsx" ContentType="application/vnd.openxmlformats-officedocument.spreadsheetml.sheet"/>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
  </p:notesMasterIdLst>
  <p:sldIdLst>
    <p:sldId id="256" r:id="rId2"/>
    <p:sldId id="517" r:id="rId3"/>
    <p:sldId id="510" r:id="rId4"/>
    <p:sldId id="518" r:id="rId5"/>
    <p:sldId id="519" r:id="rId6"/>
    <p:sldId id="512" r:id="rId7"/>
    <p:sldId id="516" r:id="rId8"/>
    <p:sldId id="515" r:id="rId9"/>
    <p:sldId id="513" r:id="rId10"/>
    <p:sldId id="339"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忠玮" initials="王忠玮" lastIdx="1" clrIdx="0">
    <p:extLst>
      <p:ext uri="{19B8F6BF-5375-455C-9EA6-DF929625EA0E}">
        <p15:presenceInfo xmlns:p15="http://schemas.microsoft.com/office/powerpoint/2012/main" xmlns="" userId="S-1-5-21-3674171633-3280118193-900249947-1210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99F37"/>
    <a:srgbClr val="000000"/>
    <a:srgbClr val="FF0000"/>
    <a:srgbClr val="FFC000"/>
    <a:srgbClr val="D9D9D9"/>
    <a:srgbClr val="00B0F0"/>
    <a:srgbClr val="FFECCC"/>
    <a:srgbClr val="FADAD3"/>
    <a:srgbClr val="FBE2D0"/>
    <a:srgbClr val="FDEA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1412" autoAdjust="0"/>
  </p:normalViewPr>
  <p:slideViewPr>
    <p:cSldViewPr snapToGrid="0">
      <p:cViewPr varScale="1">
        <p:scale>
          <a:sx n="104" d="100"/>
          <a:sy n="104" d="100"/>
        </p:scale>
        <p:origin x="-708" y="-84"/>
      </p:cViewPr>
      <p:guideLst>
        <p:guide orient="horz" pos="2160"/>
        <p:guide pos="384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53" d="100"/>
          <a:sy n="53" d="100"/>
        </p:scale>
        <p:origin x="2648" y="4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rot="0" spcFirstLastPara="1" vertOverflow="ellipsis" vert="horz" wrap="square" anchor="ctr" anchorCtr="1"/>
          <a:lstStyle/>
          <a:p>
            <a:pPr>
              <a:defRPr lang="zh-CN" sz="2130" b="1" i="0" u="none" strike="noStrike" kern="1200" baseline="0">
                <a:solidFill>
                  <a:schemeClr val="tx2"/>
                </a:solidFill>
                <a:latin typeface="+mn-lt"/>
                <a:ea typeface="+mn-ea"/>
                <a:cs typeface="+mn-cs"/>
              </a:defRPr>
            </a:pPr>
            <a:r>
              <a:rPr lang="zh-CN" altLang="en-US" dirty="0"/>
              <a:t>销售额占比</a:t>
            </a:r>
          </a:p>
        </c:rich>
      </c:tx>
      <c:layout/>
      <c:spPr>
        <a:noFill/>
        <a:ln>
          <a:noFill/>
        </a:ln>
        <a:effectLst/>
      </c:spPr>
    </c:title>
    <c:plotArea>
      <c:layout/>
      <c:pieChart>
        <c:varyColors val="1"/>
        <c:ser>
          <c:idx val="0"/>
          <c:order val="0"/>
          <c:tx>
            <c:strRef>
              <c:f>Sheet1!$B$1</c:f>
              <c:strCache>
                <c:ptCount val="1"/>
                <c:pt idx="0">
                  <c:v>销售额540万</c:v>
                </c:pt>
              </c:strCache>
            </c:strRef>
          </c:tx>
          <c:dPt>
            <c:idx val="0"/>
            <c:spPr>
              <a:solidFill>
                <a:schemeClr val="accent2">
                  <a:lumMod val="60000"/>
                  <a:lumOff val="40000"/>
                </a:schemeClr>
              </a:solidFill>
              <a:ln>
                <a:noFill/>
              </a:ln>
              <a:effectLst/>
            </c:spPr>
          </c:dPt>
          <c:dPt>
            <c:idx val="1"/>
            <c:spPr>
              <a:solidFill>
                <a:srgbClr val="FFC000"/>
              </a:solidFill>
              <a:ln>
                <a:noFill/>
              </a:ln>
              <a:effectLst/>
            </c:spPr>
          </c:dPt>
          <c:dPt>
            <c:idx val="2"/>
            <c:spPr>
              <a:solidFill>
                <a:schemeClr val="accent3">
                  <a:lumMod val="20000"/>
                  <a:lumOff val="80000"/>
                </a:schemeClr>
              </a:solidFill>
              <a:ln>
                <a:noFill/>
              </a:ln>
              <a:effectLst/>
            </c:spPr>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Lbls>
            <c:dLbl>
              <c:idx val="0"/>
              <c:layout/>
              <c:tx>
                <c:rich>
                  <a:bodyPr/>
                  <a:lstStyle/>
                  <a:p>
                    <a:r>
                      <a:rPr lang="en-US" altLang="en-US" smtClean="0"/>
                      <a:t>57</a:t>
                    </a:r>
                    <a:r>
                      <a:rPr altLang="en-US" smtClean="0"/>
                      <a:t>%</a:t>
                    </a:r>
                    <a:endParaRPr altLang="en-US" dirty="0"/>
                  </a:p>
                </c:rich>
              </c:tx>
              <c:dLblPos val="ctr"/>
              <c:showPercent val="1"/>
            </c:dLbl>
            <c:dLbl>
              <c:idx val="2"/>
              <c:layout/>
              <c:tx>
                <c:rich>
                  <a:bodyPr/>
                  <a:lstStyle/>
                  <a:p>
                    <a:r>
                      <a:rPr lang="en-US" altLang="en-US" smtClean="0"/>
                      <a:t>10</a:t>
                    </a:r>
                    <a:r>
                      <a:rPr altLang="en-US" smtClean="0"/>
                      <a:t>%</a:t>
                    </a:r>
                    <a:endParaRPr altLang="en-US" dirty="0"/>
                  </a:p>
                </c:rich>
              </c:tx>
              <c:dLblPos val="ctr"/>
              <c:showPercent val="1"/>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2"/>
                    </a:solidFill>
                    <a:latin typeface="+mn-lt"/>
                    <a:ea typeface="+mn-ea"/>
                    <a:cs typeface="+mn-cs"/>
                  </a:defRPr>
                </a:pPr>
                <a:endParaRPr lang="zh-CN"/>
              </a:p>
            </c:txPr>
            <c:dLblPos val="ctr"/>
            <c:showPercent val="1"/>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Sheet1!$A$2:$A$5</c:f>
              <c:strCache>
                <c:ptCount val="4"/>
                <c:pt idx="0">
                  <c:v>老学员</c:v>
                </c:pt>
                <c:pt idx="1">
                  <c:v>新学员</c:v>
                </c:pt>
                <c:pt idx="2">
                  <c:v>门票、时段票</c:v>
                </c:pt>
                <c:pt idx="3">
                  <c:v>推广</c:v>
                </c:pt>
              </c:strCache>
            </c:strRef>
          </c:cat>
          <c:val>
            <c:numRef>
              <c:f>Sheet1!$B$2:$B$5</c:f>
              <c:numCache>
                <c:formatCode>General</c:formatCode>
                <c:ptCount val="4"/>
                <c:pt idx="0">
                  <c:v>328</c:v>
                </c:pt>
                <c:pt idx="1">
                  <c:v>153</c:v>
                </c:pt>
                <c:pt idx="2">
                  <c:v>38</c:v>
                </c:pt>
                <c:pt idx="3">
                  <c:v>26</c:v>
                </c:pt>
              </c:numCache>
            </c:numRef>
          </c:val>
        </c:ser>
        <c:dLbls>
          <c:showPercent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lang="zh-CN" sz="1195" b="0" i="0" u="none" strike="noStrike" kern="1200" baseline="0">
              <a:solidFill>
                <a:schemeClr val="tx2"/>
              </a:solidFill>
              <a:latin typeface="+mn-lt"/>
              <a:ea typeface="+mn-ea"/>
              <a:cs typeface="+mn-cs"/>
            </a:defRPr>
          </a:pPr>
          <a:endParaRPr lang="zh-CN"/>
        </a:p>
      </c:txPr>
    </c:legend>
    <c:plotVisOnly val="1"/>
    <c:dispBlanksAs val="zero"/>
  </c:chart>
  <c:spPr>
    <a:noFill/>
    <a:ln>
      <a:noFill/>
    </a:ln>
    <a:effectLst/>
  </c:spPr>
  <c:txPr>
    <a:bodyPr/>
    <a:lstStyle/>
    <a:p>
      <a:pPr>
        <a:defRPr lang="zh-CN"/>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71741-DCD8-40B3-8B52-DE3D44017493}" type="datetimeFigureOut">
              <a:rPr lang="zh-CN" altLang="en-US" smtClean="0"/>
              <a:pPr/>
              <a:t>2021/6/19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31858D-2E5E-4E6B-9787-D7268C9C0807}" type="slidenum">
              <a:rPr lang="zh-CN" altLang="en-US" smtClean="0"/>
              <a:pPr/>
              <a:t>‹#›</a:t>
            </a:fld>
            <a:endParaRPr lang="zh-CN" altLang="en-US"/>
          </a:p>
        </p:txBody>
      </p:sp>
    </p:spTree>
    <p:extLst>
      <p:ext uri="{BB962C8B-B14F-4D97-AF65-F5344CB8AC3E}">
        <p14:creationId xmlns:p14="http://schemas.microsoft.com/office/powerpoint/2010/main" xmlns="" val="378583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31858D-2E5E-4E6B-9787-D7268C9C0807}" type="slidenum">
              <a:rPr lang="zh-CN" altLang="en-US" smtClean="0"/>
              <a:pPr/>
              <a:t>1</a:t>
            </a:fld>
            <a:endParaRPr lang="zh-CN" altLang="en-US"/>
          </a:p>
        </p:txBody>
      </p:sp>
    </p:spTree>
    <p:extLst>
      <p:ext uri="{BB962C8B-B14F-4D97-AF65-F5344CB8AC3E}">
        <p14:creationId xmlns:p14="http://schemas.microsoft.com/office/powerpoint/2010/main" xmlns="" val="48349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31858D-2E5E-4E6B-9787-D7268C9C0807}" type="slidenum">
              <a:rPr lang="zh-CN" altLang="en-US" smtClean="0"/>
              <a:pPr/>
              <a:t>6</a:t>
            </a:fld>
            <a:endParaRPr lang="zh-CN" altLang="en-US"/>
          </a:p>
        </p:txBody>
      </p:sp>
    </p:spTree>
    <p:extLst>
      <p:ext uri="{BB962C8B-B14F-4D97-AF65-F5344CB8AC3E}">
        <p14:creationId xmlns:p14="http://schemas.microsoft.com/office/powerpoint/2010/main" xmlns="" val="262244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31858D-2E5E-4E6B-9787-D7268C9C0807}" type="slidenum">
              <a:rPr lang="zh-CN" altLang="en-US" smtClean="0"/>
              <a:pPr/>
              <a:t>7</a:t>
            </a:fld>
            <a:endParaRPr lang="zh-CN" altLang="en-US"/>
          </a:p>
        </p:txBody>
      </p:sp>
    </p:spTree>
    <p:extLst>
      <p:ext uri="{BB962C8B-B14F-4D97-AF65-F5344CB8AC3E}">
        <p14:creationId xmlns:p14="http://schemas.microsoft.com/office/powerpoint/2010/main" xmlns="" val="2622440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31858D-2E5E-4E6B-9787-D7268C9C0807}" type="slidenum">
              <a:rPr lang="zh-CN" altLang="en-US" smtClean="0"/>
              <a:pPr/>
              <a:t>8</a:t>
            </a:fld>
            <a:endParaRPr lang="zh-CN" altLang="en-US"/>
          </a:p>
        </p:txBody>
      </p:sp>
    </p:spTree>
    <p:extLst>
      <p:ext uri="{BB962C8B-B14F-4D97-AF65-F5344CB8AC3E}">
        <p14:creationId xmlns:p14="http://schemas.microsoft.com/office/powerpoint/2010/main" xmlns="" val="262244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31858D-2E5E-4E6B-9787-D7268C9C0807}" type="slidenum">
              <a:rPr lang="zh-CN" altLang="en-US" smtClean="0"/>
              <a:pPr/>
              <a:t>9</a:t>
            </a:fld>
            <a:endParaRPr lang="zh-CN" altLang="en-US"/>
          </a:p>
        </p:txBody>
      </p:sp>
    </p:spTree>
    <p:extLst>
      <p:ext uri="{BB962C8B-B14F-4D97-AF65-F5344CB8AC3E}">
        <p14:creationId xmlns:p14="http://schemas.microsoft.com/office/powerpoint/2010/main" xmlns="" val="397348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31858D-2E5E-4E6B-9787-D7268C9C0807}" type="slidenum">
              <a:rPr lang="zh-CN" altLang="en-US" smtClean="0"/>
              <a:pPr/>
              <a:t>10</a:t>
            </a:fld>
            <a:endParaRPr lang="zh-CN" altLang="en-US"/>
          </a:p>
        </p:txBody>
      </p:sp>
    </p:spTree>
    <p:extLst>
      <p:ext uri="{BB962C8B-B14F-4D97-AF65-F5344CB8AC3E}">
        <p14:creationId xmlns:p14="http://schemas.microsoft.com/office/powerpoint/2010/main" xmlns="" val="3066472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等腰三角形 11">
            <a:extLst>
              <a:ext uri="{FF2B5EF4-FFF2-40B4-BE49-F238E27FC236}">
                <a16:creationId xmlns:a16="http://schemas.microsoft.com/office/drawing/2014/main" xmlns="" id="{E4E67EA8-3F7A-4150-9DD3-4703BC0D068E}"/>
              </a:ext>
            </a:extLst>
          </p:cNvPr>
          <p:cNvSpPr/>
          <p:nvPr userDrawn="1"/>
        </p:nvSpPr>
        <p:spPr>
          <a:xfrm>
            <a:off x="3951890" y="0"/>
            <a:ext cx="8240111" cy="6858000"/>
          </a:xfrm>
          <a:prstGeom prst="triangle">
            <a:avLst>
              <a:gd name="adj" fmla="val 100000"/>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4" name="KSO_FD"/>
          <p:cNvSpPr>
            <a:spLocks noGrp="1"/>
          </p:cNvSpPr>
          <p:nvPr>
            <p:ph type="dt" sz="half" idx="10"/>
          </p:nvPr>
        </p:nvSpPr>
        <p:spPr/>
        <p:txBody>
          <a:bodyPr/>
          <a:lstStyle/>
          <a:p>
            <a:fld id="{74FDC07A-C478-4926-B5B5-FF147812D83B}" type="datetime1">
              <a:rPr lang="zh-CN" altLang="en-US" smtClean="0"/>
              <a:pPr/>
              <a:t>2021/6/19</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B3AE08ED-D4B2-465E-A967-7C4A28958AB5}" type="slidenum">
              <a:rPr lang="zh-CN" altLang="en-US" smtClean="0"/>
              <a:pPr/>
              <a:t>‹#›</a:t>
            </a:fld>
            <a:endParaRPr lang="zh-CN" altLang="en-US"/>
          </a:p>
        </p:txBody>
      </p:sp>
      <p:sp>
        <p:nvSpPr>
          <p:cNvPr id="3" name="KSO_CT2"/>
          <p:cNvSpPr>
            <a:spLocks noGrp="1"/>
          </p:cNvSpPr>
          <p:nvPr>
            <p:ph type="subTitle" idx="1" hasCustomPrompt="1"/>
          </p:nvPr>
        </p:nvSpPr>
        <p:spPr>
          <a:xfrm>
            <a:off x="2464231" y="3953602"/>
            <a:ext cx="6859855" cy="467211"/>
          </a:xfrm>
          <a:noFill/>
        </p:spPr>
        <p:txBody>
          <a:bodyPr anchor="ctr" anchorCtr="1">
            <a:noAutofit/>
          </a:bodyPr>
          <a:lstStyle>
            <a:lvl1pPr marL="0" indent="0" algn="ctr">
              <a:buNone/>
              <a:defRPr sz="1800">
                <a:solidFill>
                  <a:schemeClr val="tx1">
                    <a:lumMod val="50000"/>
                    <a:lumOff val="50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单击此处添加您的副标题</a:t>
            </a:r>
          </a:p>
        </p:txBody>
      </p:sp>
      <p:sp>
        <p:nvSpPr>
          <p:cNvPr id="7" name="KSO_CT1"/>
          <p:cNvSpPr>
            <a:spLocks noGrp="1"/>
          </p:cNvSpPr>
          <p:nvPr>
            <p:ph type="title" hasCustomPrompt="1"/>
          </p:nvPr>
        </p:nvSpPr>
        <p:spPr>
          <a:xfrm>
            <a:off x="2464231" y="2427846"/>
            <a:ext cx="6859855" cy="1445613"/>
          </a:xfrm>
        </p:spPr>
        <p:txBody>
          <a:bodyPr anchor="b" anchorCtr="0">
            <a:noAutofit/>
          </a:bodyPr>
          <a:lstStyle>
            <a:lvl1pPr algn="ctr">
              <a:lnSpc>
                <a:spcPct val="110000"/>
              </a:lnSpc>
              <a:defRPr sz="3600" b="0" baseline="0">
                <a:solidFill>
                  <a:schemeClr val="accent1"/>
                </a:solidFill>
                <a:effectLst>
                  <a:outerShdw blurRad="50800" dist="25400" dir="2700000" algn="tl" rotWithShape="0">
                    <a:schemeClr val="bg1">
                      <a:lumMod val="50000"/>
                      <a:alpha val="40000"/>
                    </a:schemeClr>
                  </a:outerShdw>
                </a:effectLst>
                <a:latin typeface="+mj-lt"/>
              </a:defRPr>
            </a:lvl1pPr>
          </a:lstStyle>
          <a:p>
            <a:r>
              <a:rPr lang="zh-CN" altLang="en-US" dirty="0"/>
              <a:t>单击此处添加您的</a:t>
            </a:r>
            <a:r>
              <a:rPr lang="en-US" altLang="zh-CN" dirty="0"/>
              <a:t/>
            </a:r>
            <a:br>
              <a:rPr lang="en-US" altLang="zh-CN" dirty="0"/>
            </a:br>
            <a:r>
              <a:rPr lang="zh-CN" altLang="en-US" dirty="0"/>
              <a:t>标题文字</a:t>
            </a:r>
          </a:p>
        </p:txBody>
      </p:sp>
      <p:pic>
        <p:nvPicPr>
          <p:cNvPr id="11" name="图片 10">
            <a:extLst>
              <a:ext uri="{FF2B5EF4-FFF2-40B4-BE49-F238E27FC236}">
                <a16:creationId xmlns:a16="http://schemas.microsoft.com/office/drawing/2014/main" xmlns="" id="{0B8F1BF7-3221-4ED5-B0E0-DAD4175673BA}"/>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960437" y="752491"/>
            <a:ext cx="1788716" cy="1006153"/>
          </a:xfrm>
          <a:prstGeom prst="rect">
            <a:avLst/>
          </a:prstGeom>
        </p:spPr>
      </p:pic>
      <p:sp>
        <p:nvSpPr>
          <p:cNvPr id="2" name="椭圆 1">
            <a:extLst>
              <a:ext uri="{FF2B5EF4-FFF2-40B4-BE49-F238E27FC236}">
                <a16:creationId xmlns:a16="http://schemas.microsoft.com/office/drawing/2014/main" xmlns="" id="{31B0F529-1841-4FE2-B07E-B19011C22CF0}"/>
              </a:ext>
            </a:extLst>
          </p:cNvPr>
          <p:cNvSpPr/>
          <p:nvPr userDrawn="1"/>
        </p:nvSpPr>
        <p:spPr>
          <a:xfrm>
            <a:off x="4561490" y="525517"/>
            <a:ext cx="2575034" cy="14819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791779113"/>
      </p:ext>
    </p:extLst>
  </p:cSld>
  <p:clrMapOvr>
    <a:masterClrMapping/>
  </p:clrMapOvr>
  <p:extLst>
    <p:ext uri="{DCECCB84-F9BA-43D5-87BE-67443E8EF086}">
      <p15:sldGuideLst xmlns:p15="http://schemas.microsoft.com/office/powerpoint/2012/main" xmlns="">
        <p15:guide id="1" orient="horz" pos="2160">
          <p15:clr>
            <a:srgbClr val="FBAE40"/>
          </p15:clr>
        </p15:guide>
        <p15:guide id="2" orient="horz" pos="1620">
          <p15:clr>
            <a:srgbClr val="FBAE40"/>
          </p15:clr>
        </p15:guide>
        <p15:guide id="3" pos="496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a:xfrm>
            <a:off x="838196" y="225333"/>
            <a:ext cx="9006851" cy="699595"/>
          </a:xfrm>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338603F8-D4F1-497C-A8EE-62EAEA836194}" type="datetime1">
              <a:rPr lang="zh-CN" altLang="en-US" smtClean="0"/>
              <a:pPr/>
              <a:t>2021/6/19</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B3AE08ED-D4B2-465E-A967-7C4A28958AB5}" type="slidenum">
              <a:rPr lang="zh-CN" altLang="en-US" smtClean="0"/>
              <a:pPr/>
              <a:t>‹#›</a:t>
            </a:fld>
            <a:endParaRPr lang="zh-CN" altLang="en-US"/>
          </a:p>
        </p:txBody>
      </p:sp>
    </p:spTree>
    <p:extLst>
      <p:ext uri="{BB962C8B-B14F-4D97-AF65-F5344CB8AC3E}">
        <p14:creationId xmlns:p14="http://schemas.microsoft.com/office/powerpoint/2010/main" xmlns="" val="396384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6"/>
            <a:ext cx="1182511" cy="5811839"/>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2" y="365126"/>
            <a:ext cx="7933269" cy="5811839"/>
          </a:xfrm>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A0C02DD3-A4D3-48D7-A350-9A83E5882C29}" type="datetime1">
              <a:rPr lang="zh-CN" altLang="en-US" smtClean="0"/>
              <a:pPr/>
              <a:t>2021/6/19</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B3AE08ED-D4B2-465E-A967-7C4A28958AB5}" type="slidenum">
              <a:rPr lang="zh-CN" altLang="en-US" smtClean="0"/>
              <a:pPr/>
              <a:t>‹#›</a:t>
            </a:fld>
            <a:endParaRPr lang="zh-CN" altLang="en-US"/>
          </a:p>
        </p:txBody>
      </p:sp>
    </p:spTree>
    <p:extLst>
      <p:ext uri="{BB962C8B-B14F-4D97-AF65-F5344CB8AC3E}">
        <p14:creationId xmlns:p14="http://schemas.microsoft.com/office/powerpoint/2010/main" xmlns="" val="109308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1481959" y="897995"/>
            <a:ext cx="8468192" cy="699595"/>
          </a:xfrm>
        </p:spPr>
        <p:txBody>
          <a:bodyPr/>
          <a:lstStyle>
            <a:lvl1pPr algn="l">
              <a:defRPr/>
            </a:lvl1pPr>
          </a:lstStyle>
          <a:p>
            <a:r>
              <a:rPr lang="zh-CN" altLang="en-US"/>
              <a:t>单击此处编辑母版标题样式</a:t>
            </a:r>
            <a:endParaRPr lang="en-US" dirty="0"/>
          </a:p>
        </p:txBody>
      </p:sp>
      <p:sp>
        <p:nvSpPr>
          <p:cNvPr id="3" name="KSO_BC1"/>
          <p:cNvSpPr>
            <a:spLocks noGrp="1"/>
          </p:cNvSpPr>
          <p:nvPr>
            <p:ph idx="1"/>
          </p:nvPr>
        </p:nvSpPr>
        <p:spPr/>
        <p:txBody>
          <a:bodyPr/>
          <a:lstStyle>
            <a:lvl1pPr marL="357179" indent="-271456">
              <a:defRPr>
                <a:solidFill>
                  <a:schemeClr val="accent1"/>
                </a:solidFill>
              </a:defRPr>
            </a:lvl1pPr>
            <a:lvl2pPr marL="633413" indent="-269875">
              <a:buClr>
                <a:srgbClr val="5F5F5F"/>
              </a:buClr>
              <a:buFont typeface="Arial" panose="020B0604020202020204" pitchFamily="34" charset="0"/>
              <a:buChar char="•"/>
              <a:defRPr>
                <a:solidFill>
                  <a:srgbClr val="5F5F5F"/>
                </a:solidFill>
              </a:defRPr>
            </a:lvl2pPr>
          </a:lstStyle>
          <a:p>
            <a:pPr lvl="0"/>
            <a:r>
              <a:rPr lang="zh-CN" altLang="en-US" dirty="0"/>
              <a:t>单击此处编辑母版文本样式</a:t>
            </a:r>
          </a:p>
          <a:p>
            <a:pPr lvl="1"/>
            <a:r>
              <a:rPr lang="zh-CN" altLang="en-US" dirty="0"/>
              <a:t>第二级</a:t>
            </a:r>
          </a:p>
        </p:txBody>
      </p:sp>
      <p:sp>
        <p:nvSpPr>
          <p:cNvPr id="4" name="KSO_FD"/>
          <p:cNvSpPr>
            <a:spLocks noGrp="1"/>
          </p:cNvSpPr>
          <p:nvPr>
            <p:ph type="dt" sz="half" idx="10"/>
          </p:nvPr>
        </p:nvSpPr>
        <p:spPr/>
        <p:txBody>
          <a:bodyPr/>
          <a:lstStyle/>
          <a:p>
            <a:fld id="{E068C36C-D50D-482B-A9E4-3733CCEB166B}" type="datetime1">
              <a:rPr lang="zh-CN" altLang="en-US" smtClean="0"/>
              <a:pPr/>
              <a:t>2021/6/19</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B3AE08ED-D4B2-465E-A967-7C4A28958AB5}" type="slidenum">
              <a:rPr lang="zh-CN" altLang="en-US" smtClean="0"/>
              <a:pPr/>
              <a:t>‹#›</a:t>
            </a:fld>
            <a:endParaRPr lang="zh-CN" altLang="en-US"/>
          </a:p>
        </p:txBody>
      </p:sp>
      <p:pic>
        <p:nvPicPr>
          <p:cNvPr id="7" name="图片 6">
            <a:extLst>
              <a:ext uri="{FF2B5EF4-FFF2-40B4-BE49-F238E27FC236}">
                <a16:creationId xmlns:a16="http://schemas.microsoft.com/office/drawing/2014/main" xmlns="" id="{A9F8D806-23A0-40F7-BA11-46C06E5607EF}"/>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4594" y="1860330"/>
            <a:ext cx="1228165" cy="690843"/>
          </a:xfrm>
          <a:prstGeom prst="rect">
            <a:avLst/>
          </a:prstGeom>
        </p:spPr>
      </p:pic>
    </p:spTree>
    <p:extLst>
      <p:ext uri="{BB962C8B-B14F-4D97-AF65-F5344CB8AC3E}">
        <p14:creationId xmlns:p14="http://schemas.microsoft.com/office/powerpoint/2010/main" xmlns="" val="411926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节标题">
    <p:spTree>
      <p:nvGrpSpPr>
        <p:cNvPr id="1" name=""/>
        <p:cNvGrpSpPr/>
        <p:nvPr/>
      </p:nvGrpSpPr>
      <p:grpSpPr>
        <a:xfrm>
          <a:off x="0" y="0"/>
          <a:ext cx="0" cy="0"/>
          <a:chOff x="0" y="0"/>
          <a:chExt cx="0" cy="0"/>
        </a:xfrm>
      </p:grpSpPr>
      <p:sp>
        <p:nvSpPr>
          <p:cNvPr id="10" name="矩形 9"/>
          <p:cNvSpPr/>
          <p:nvPr/>
        </p:nvSpPr>
        <p:spPr>
          <a:xfrm>
            <a:off x="2" y="2663909"/>
            <a:ext cx="12191999" cy="759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p:nvSpPr>
        <p:spPr>
          <a:xfrm>
            <a:off x="522131" y="2550387"/>
            <a:ext cx="1296000" cy="9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KSO_FD"/>
          <p:cNvSpPr>
            <a:spLocks noGrp="1"/>
          </p:cNvSpPr>
          <p:nvPr>
            <p:ph type="dt" sz="half" idx="10"/>
          </p:nvPr>
        </p:nvSpPr>
        <p:spPr/>
        <p:txBody>
          <a:bodyPr/>
          <a:lstStyle/>
          <a:p>
            <a:fld id="{2D56626F-221C-4D00-A32E-B5010CDB5A44}" type="datetime1">
              <a:rPr lang="zh-CN" altLang="en-US" smtClean="0"/>
              <a:pPr/>
              <a:t>2021/6/19</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B3AE08ED-D4B2-465E-A967-7C4A28958AB5}" type="slidenum">
              <a:rPr lang="zh-CN" altLang="en-US" smtClean="0"/>
              <a:pPr/>
              <a:t>‹#›</a:t>
            </a:fld>
            <a:endParaRPr lang="zh-CN" altLang="en-US"/>
          </a:p>
        </p:txBody>
      </p:sp>
      <p:sp>
        <p:nvSpPr>
          <p:cNvPr id="14" name="KSO_ST2"/>
          <p:cNvSpPr>
            <a:spLocks noGrp="1"/>
          </p:cNvSpPr>
          <p:nvPr>
            <p:ph type="body" idx="1" hasCustomPrompt="1"/>
          </p:nvPr>
        </p:nvSpPr>
        <p:spPr>
          <a:xfrm>
            <a:off x="2024331" y="3521197"/>
            <a:ext cx="6920917" cy="493200"/>
          </a:xfrm>
          <a:prstGeom prst="rect">
            <a:avLst/>
          </a:prstGeom>
          <a:noFill/>
        </p:spPr>
        <p:txBody>
          <a:bodyPr anchor="t" anchorCtr="0">
            <a:normAutofit/>
          </a:bodyPr>
          <a:lstStyle>
            <a:lvl1pPr marL="0" indent="0" algn="l">
              <a:lnSpc>
                <a:spcPct val="130000"/>
              </a:lnSpc>
              <a:buNone/>
              <a:defRPr sz="1600">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zh-CN" altLang="en-US" dirty="0"/>
              <a:t>单击此处添加您的副标题</a:t>
            </a:r>
            <a:endParaRPr lang="en-US" altLang="zh-CN" dirty="0"/>
          </a:p>
        </p:txBody>
      </p:sp>
      <p:sp>
        <p:nvSpPr>
          <p:cNvPr id="13" name="KSO_ST1"/>
          <p:cNvSpPr>
            <a:spLocks noGrp="1"/>
          </p:cNvSpPr>
          <p:nvPr>
            <p:ph type="title" hasCustomPrompt="1"/>
          </p:nvPr>
        </p:nvSpPr>
        <p:spPr>
          <a:xfrm>
            <a:off x="2024331" y="2160109"/>
            <a:ext cx="6920917" cy="1235075"/>
          </a:xfrm>
        </p:spPr>
        <p:txBody>
          <a:bodyPr anchor="b">
            <a:normAutofit/>
          </a:bodyPr>
          <a:lstStyle>
            <a:lvl1pPr algn="l">
              <a:lnSpc>
                <a:spcPct val="120000"/>
              </a:lnSpc>
              <a:defRPr sz="3600">
                <a:solidFill>
                  <a:schemeClr val="bg1"/>
                </a:solidFill>
                <a:effectLst/>
              </a:defRPr>
            </a:lvl1pPr>
          </a:lstStyle>
          <a:p>
            <a:r>
              <a:rPr lang="zh-CN" altLang="en-US" dirty="0"/>
              <a:t>此处添加您的标题</a:t>
            </a:r>
            <a:endParaRPr lang="en-US" dirty="0"/>
          </a:p>
        </p:txBody>
      </p:sp>
    </p:spTree>
    <p:extLst>
      <p:ext uri="{BB962C8B-B14F-4D97-AF65-F5344CB8AC3E}">
        <p14:creationId xmlns:p14="http://schemas.microsoft.com/office/powerpoint/2010/main" xmlns="" val="2783311674"/>
      </p:ext>
    </p:extLst>
  </p:cSld>
  <p:clrMapOvr>
    <a:masterClrMapping/>
  </p:clrMapOvr>
  <p:extLst>
    <p:ext uri="{DCECCB84-F9BA-43D5-87BE-67443E8EF086}">
      <p15:sldGuideLst xmlns:p15="http://schemas.microsoft.com/office/powerpoint/2012/main" xmlns="">
        <p15:guide id="1" orient="horz" pos="2205">
          <p15:clr>
            <a:srgbClr val="FBAE40"/>
          </p15:clr>
        </p15:guide>
        <p15:guide id="2" pos="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558799" y="225325"/>
            <a:ext cx="11056060" cy="699595"/>
          </a:xfrm>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a:t>单击此处编辑母版文本样式</a:t>
            </a:r>
          </a:p>
          <a:p>
            <a:pPr lvl="1"/>
            <a:r>
              <a:rPr lang="zh-CN" altLang="en-US"/>
              <a:t>第二级</a:t>
            </a:r>
          </a:p>
        </p:txBody>
      </p:sp>
      <p:sp>
        <p:nvSpPr>
          <p:cNvPr id="4" name="KSO_BC2"/>
          <p:cNvSpPr>
            <a:spLocks noGrp="1"/>
          </p:cNvSpPr>
          <p:nvPr>
            <p:ph sz="half" idx="2"/>
          </p:nvPr>
        </p:nvSpPr>
        <p:spPr>
          <a:xfrm>
            <a:off x="6519334" y="1244601"/>
            <a:ext cx="5094116" cy="4932363"/>
          </a:xfrm>
        </p:spPr>
        <p:txBody>
          <a:bodyPr/>
          <a:lstStyle/>
          <a:p>
            <a:pPr lvl="0"/>
            <a:r>
              <a:rPr lang="zh-CN" altLang="en-US"/>
              <a:t>单击此处编辑母版文本样式</a:t>
            </a:r>
          </a:p>
          <a:p>
            <a:pPr lvl="1"/>
            <a:r>
              <a:rPr lang="zh-CN" altLang="en-US"/>
              <a:t>第二级</a:t>
            </a:r>
          </a:p>
        </p:txBody>
      </p:sp>
      <p:sp>
        <p:nvSpPr>
          <p:cNvPr id="5" name="KSO_FD"/>
          <p:cNvSpPr>
            <a:spLocks noGrp="1"/>
          </p:cNvSpPr>
          <p:nvPr>
            <p:ph type="dt" sz="half" idx="10"/>
          </p:nvPr>
        </p:nvSpPr>
        <p:spPr/>
        <p:txBody>
          <a:bodyPr/>
          <a:lstStyle/>
          <a:p>
            <a:fld id="{B852E7E2-2E5B-4015-ABA5-4D5F990127A1}" type="datetime1">
              <a:rPr lang="zh-CN" altLang="en-US" smtClean="0"/>
              <a:pPr/>
              <a:t>2021/6/19</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B3AE08ED-D4B2-465E-A967-7C4A28958AB5}" type="slidenum">
              <a:rPr lang="zh-CN" altLang="en-US" smtClean="0"/>
              <a:pPr/>
              <a:t>‹#›</a:t>
            </a:fld>
            <a:endParaRPr lang="zh-CN" altLang="en-US"/>
          </a:p>
        </p:txBody>
      </p:sp>
    </p:spTree>
    <p:extLst>
      <p:ext uri="{BB962C8B-B14F-4D97-AF65-F5344CB8AC3E}">
        <p14:creationId xmlns:p14="http://schemas.microsoft.com/office/powerpoint/2010/main" xmlns="" val="3179336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76432" y="221506"/>
            <a:ext cx="9312101" cy="71702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3"/>
            <a:ext cx="5157787" cy="823912"/>
          </a:xfrm>
        </p:spPr>
        <p:txBody>
          <a:bodyPr anchor="b">
            <a:normAutofit/>
          </a:bodyP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KSO_BC1"/>
          <p:cNvSpPr>
            <a:spLocks noGrp="1"/>
          </p:cNvSpPr>
          <p:nvPr>
            <p:ph sz="half" idx="2"/>
          </p:nvPr>
        </p:nvSpPr>
        <p:spPr>
          <a:xfrm>
            <a:off x="1099435" y="2200275"/>
            <a:ext cx="5157787" cy="3684588"/>
          </a:xfrm>
        </p:spPr>
        <p:txBody>
          <a:bodyPr/>
          <a:lstStyle/>
          <a:p>
            <a:pPr lvl="0"/>
            <a:r>
              <a:rPr lang="zh-CN" altLang="en-US"/>
              <a:t>单击此处编辑母版文本样式</a:t>
            </a:r>
          </a:p>
          <a:p>
            <a:pPr lvl="1"/>
            <a:r>
              <a:rPr lang="zh-CN" altLang="en-US"/>
              <a:t>第二级</a:t>
            </a:r>
          </a:p>
        </p:txBody>
      </p:sp>
      <p:sp>
        <p:nvSpPr>
          <p:cNvPr id="5" name="Text Placeholder 4"/>
          <p:cNvSpPr>
            <a:spLocks noGrp="1"/>
          </p:cNvSpPr>
          <p:nvPr>
            <p:ph type="body" sz="quarter" idx="3"/>
          </p:nvPr>
        </p:nvSpPr>
        <p:spPr>
          <a:xfrm>
            <a:off x="6431847" y="1376363"/>
            <a:ext cx="5183188" cy="823912"/>
          </a:xfrm>
        </p:spPr>
        <p:txBody>
          <a:bodyPr anchor="b">
            <a:normAutofit/>
          </a:bodyP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KSO_BC2"/>
          <p:cNvSpPr>
            <a:spLocks noGrp="1"/>
          </p:cNvSpPr>
          <p:nvPr>
            <p:ph sz="quarter" idx="4"/>
          </p:nvPr>
        </p:nvSpPr>
        <p:spPr>
          <a:xfrm>
            <a:off x="6431847" y="2200275"/>
            <a:ext cx="5183188" cy="3684588"/>
          </a:xfrm>
        </p:spPr>
        <p:txBody>
          <a:bodyPr/>
          <a:lstStyle/>
          <a:p>
            <a:pPr lvl="0"/>
            <a:r>
              <a:rPr lang="zh-CN" altLang="en-US"/>
              <a:t>单击此处编辑母版文本样式</a:t>
            </a:r>
          </a:p>
          <a:p>
            <a:pPr lvl="1"/>
            <a:r>
              <a:rPr lang="zh-CN" altLang="en-US"/>
              <a:t>第二级</a:t>
            </a:r>
          </a:p>
        </p:txBody>
      </p:sp>
      <p:sp>
        <p:nvSpPr>
          <p:cNvPr id="7" name="KSO_FD"/>
          <p:cNvSpPr>
            <a:spLocks noGrp="1"/>
          </p:cNvSpPr>
          <p:nvPr>
            <p:ph type="dt" sz="half" idx="10"/>
          </p:nvPr>
        </p:nvSpPr>
        <p:spPr/>
        <p:txBody>
          <a:bodyPr/>
          <a:lstStyle/>
          <a:p>
            <a:fld id="{201DC1E5-A709-474F-BB60-344AA3B9F6A4}" type="datetime1">
              <a:rPr lang="zh-CN" altLang="en-US" smtClean="0"/>
              <a:pPr/>
              <a:t>2021/6/19</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B3AE08ED-D4B2-465E-A967-7C4A28958AB5}" type="slidenum">
              <a:rPr lang="zh-CN" altLang="en-US" smtClean="0"/>
              <a:pPr/>
              <a:t>‹#›</a:t>
            </a:fld>
            <a:endParaRPr lang="zh-CN" altLang="en-US"/>
          </a:p>
        </p:txBody>
      </p:sp>
    </p:spTree>
    <p:extLst>
      <p:ext uri="{BB962C8B-B14F-4D97-AF65-F5344CB8AC3E}">
        <p14:creationId xmlns:p14="http://schemas.microsoft.com/office/powerpoint/2010/main" xmlns="" val="180881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a:xfrm>
            <a:off x="558799" y="225325"/>
            <a:ext cx="11056060" cy="699595"/>
          </a:xfrm>
        </p:spPr>
        <p:txBody>
          <a:bodyPr/>
          <a:lstStyle/>
          <a:p>
            <a:r>
              <a:rPr lang="zh-CN" altLang="en-US" dirty="0"/>
              <a:t>单击此处编辑母版标题样式</a:t>
            </a:r>
            <a:endParaRPr lang="en-US" dirty="0"/>
          </a:p>
        </p:txBody>
      </p:sp>
      <p:sp>
        <p:nvSpPr>
          <p:cNvPr id="3" name="KSO_FD"/>
          <p:cNvSpPr>
            <a:spLocks noGrp="1"/>
          </p:cNvSpPr>
          <p:nvPr>
            <p:ph type="dt" sz="half" idx="10"/>
          </p:nvPr>
        </p:nvSpPr>
        <p:spPr/>
        <p:txBody>
          <a:bodyPr/>
          <a:lstStyle/>
          <a:p>
            <a:fld id="{8D5131AF-132B-4569-8E61-041FE12918DC}" type="datetime1">
              <a:rPr lang="zh-CN" altLang="en-US" smtClean="0"/>
              <a:pPr/>
              <a:t>2021/6/19</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B3AE08ED-D4B2-465E-A967-7C4A28958AB5}" type="slidenum">
              <a:rPr lang="zh-CN" altLang="en-US" smtClean="0"/>
              <a:pPr/>
              <a:t>‹#›</a:t>
            </a:fld>
            <a:endParaRPr lang="zh-CN" altLang="en-US"/>
          </a:p>
        </p:txBody>
      </p:sp>
    </p:spTree>
    <p:extLst>
      <p:ext uri="{BB962C8B-B14F-4D97-AF65-F5344CB8AC3E}">
        <p14:creationId xmlns:p14="http://schemas.microsoft.com/office/powerpoint/2010/main" xmlns="" val="205623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6BB61B56-2B7D-41CB-B816-B71CBB8880D5}" type="datetime1">
              <a:rPr lang="zh-CN" altLang="en-US" smtClean="0"/>
              <a:pPr/>
              <a:t>2021/6/19</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B3AE08ED-D4B2-465E-A967-7C4A28958AB5}" type="slidenum">
              <a:rPr lang="zh-CN" altLang="en-US" smtClean="0"/>
              <a:pPr/>
              <a:t>‹#›</a:t>
            </a:fld>
            <a:endParaRPr lang="zh-CN" altLang="en-US"/>
          </a:p>
        </p:txBody>
      </p:sp>
    </p:spTree>
    <p:extLst>
      <p:ext uri="{BB962C8B-B14F-4D97-AF65-F5344CB8AC3E}">
        <p14:creationId xmlns:p14="http://schemas.microsoft.com/office/powerpoint/2010/main" xmlns="" val="121804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3"/>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p:txBody>
      </p:sp>
      <p:sp>
        <p:nvSpPr>
          <p:cNvPr id="4" name="KSO_BC2"/>
          <p:cNvSpPr>
            <a:spLocks noGrp="1"/>
          </p:cNvSpPr>
          <p:nvPr>
            <p:ph type="body" sz="half" idx="2"/>
          </p:nvPr>
        </p:nvSpPr>
        <p:spPr>
          <a:xfrm>
            <a:off x="1144590" y="2133603"/>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EE30D8E0-C6A5-43BE-B1E9-25285C10E9A4}" type="datetime1">
              <a:rPr lang="zh-CN" altLang="en-US" smtClean="0"/>
              <a:pPr/>
              <a:t>2021/6/19</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B3AE08ED-D4B2-465E-A967-7C4A28958AB5}" type="slidenum">
              <a:rPr lang="zh-CN" altLang="en-US" smtClean="0"/>
              <a:pPr/>
              <a:t>‹#›</a:t>
            </a:fld>
            <a:endParaRPr lang="zh-CN" altLang="en-US"/>
          </a:p>
        </p:txBody>
      </p:sp>
    </p:spTree>
    <p:extLst>
      <p:ext uri="{BB962C8B-B14F-4D97-AF65-F5344CB8AC3E}">
        <p14:creationId xmlns:p14="http://schemas.microsoft.com/office/powerpoint/2010/main" xmlns="" val="2124867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8"/>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KSO_BC2"/>
          <p:cNvSpPr>
            <a:spLocks noGrp="1"/>
          </p:cNvSpPr>
          <p:nvPr>
            <p:ph type="body" sz="half" idx="2"/>
          </p:nvPr>
        </p:nvSpPr>
        <p:spPr>
          <a:xfrm>
            <a:off x="1246192"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CCDFD78C-C86A-4213-92E1-10481C59FAFF}" type="datetime1">
              <a:rPr lang="zh-CN" altLang="en-US" smtClean="0"/>
              <a:pPr/>
              <a:t>2021/6/19</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B3AE08ED-D4B2-465E-A967-7C4A28958AB5}" type="slidenum">
              <a:rPr lang="zh-CN" altLang="en-US" smtClean="0"/>
              <a:pPr/>
              <a:t>‹#›</a:t>
            </a:fld>
            <a:endParaRPr lang="zh-CN" altLang="en-US"/>
          </a:p>
        </p:txBody>
      </p:sp>
    </p:spTree>
    <p:extLst>
      <p:ext uri="{BB962C8B-B14F-4D97-AF65-F5344CB8AC3E}">
        <p14:creationId xmlns:p14="http://schemas.microsoft.com/office/powerpoint/2010/main" xmlns="" val="30074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p:nvSpPr>
        <p:spPr>
          <a:xfrm>
            <a:off x="838201" y="238129"/>
            <a:ext cx="9006847" cy="6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p:nvSpPr>
        <p:spPr>
          <a:xfrm>
            <a:off x="9845050" y="238129"/>
            <a:ext cx="2342031" cy="64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3F7AD-400F-4975-BDED-9B3FB1413150}" type="datetime1">
              <a:rPr lang="zh-CN" altLang="en-US" smtClean="0"/>
              <a:pPr/>
              <a:t>2021/6/19</a:t>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E08ED-D4B2-465E-A967-7C4A28958AB5}" type="slidenum">
              <a:rPr lang="zh-CN" altLang="en-US" smtClean="0"/>
              <a:pPr/>
              <a:t>‹#›</a:t>
            </a:fld>
            <a:endParaRPr lang="zh-CN" altLang="en-US"/>
          </a:p>
        </p:txBody>
      </p:sp>
      <p:sp>
        <p:nvSpPr>
          <p:cNvPr id="3" name="KSO_BC1"/>
          <p:cNvSpPr>
            <a:spLocks noGrp="1"/>
          </p:cNvSpPr>
          <p:nvPr>
            <p:ph type="body" idx="1"/>
          </p:nvPr>
        </p:nvSpPr>
        <p:spPr>
          <a:xfrm>
            <a:off x="2219093" y="1119521"/>
            <a:ext cx="9464771" cy="519321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endParaRPr lang="en-US" altLang="zh-CN" dirty="0"/>
          </a:p>
          <a:p>
            <a:pPr lvl="2"/>
            <a:endParaRPr lang="zh-CN" altLang="en-US" dirty="0"/>
          </a:p>
        </p:txBody>
      </p:sp>
      <p:sp>
        <p:nvSpPr>
          <p:cNvPr id="7" name="矩形 6"/>
          <p:cNvSpPr/>
          <p:nvPr/>
        </p:nvSpPr>
        <p:spPr>
          <a:xfrm>
            <a:off x="0" y="238129"/>
            <a:ext cx="838197"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KSO_BT1"/>
          <p:cNvSpPr>
            <a:spLocks noGrp="1"/>
          </p:cNvSpPr>
          <p:nvPr>
            <p:ph type="title"/>
          </p:nvPr>
        </p:nvSpPr>
        <p:spPr>
          <a:xfrm>
            <a:off x="838196" y="225333"/>
            <a:ext cx="9006851" cy="699595"/>
          </a:xfrm>
          <a:prstGeom prst="rect">
            <a:avLst/>
          </a:prstGeom>
        </p:spPr>
        <p:txBody>
          <a:bodyPr vert="horz" lIns="91440" tIns="45720" rIns="108000" bIns="0" rtlCol="0" anchor="ctr" anchorCtr="0">
            <a:normAutofit/>
          </a:bodyPr>
          <a:lstStyle/>
          <a:p>
            <a:r>
              <a:rPr lang="zh-CN" altLang="en-US" dirty="0"/>
              <a:t>单击此处编辑母版标题样式</a:t>
            </a:r>
            <a:endParaRPr lang="en-US" dirty="0"/>
          </a:p>
        </p:txBody>
      </p:sp>
    </p:spTree>
    <p:extLst>
      <p:ext uri="{BB962C8B-B14F-4D97-AF65-F5344CB8AC3E}">
        <p14:creationId xmlns:p14="http://schemas.microsoft.com/office/powerpoint/2010/main" xmlns="" val="492669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377" rtl="0" eaLnBrk="1" latinLnBrk="0" hangingPunct="1">
        <a:lnSpc>
          <a:spcPct val="90000"/>
        </a:lnSpc>
        <a:spcBef>
          <a:spcPct val="0"/>
        </a:spcBef>
        <a:buNone/>
        <a:defRPr sz="3200" b="0" i="0" kern="1200" baseline="0">
          <a:solidFill>
            <a:schemeClr val="bg1"/>
          </a:solidFill>
          <a:effectLst/>
          <a:latin typeface="Arial Black" panose="020B0A04020102020204" pitchFamily="34" charset="0"/>
          <a:ea typeface="微软雅黑" panose="020B0503020204020204" pitchFamily="34" charset="-122"/>
          <a:cs typeface="+mj-cs"/>
        </a:defRPr>
      </a:lvl1pPr>
    </p:titleStyle>
    <p:bodyStyle>
      <a:lvl1pPr marL="449251" indent="-363530" algn="just" defTabSz="914377" rtl="0" eaLnBrk="1" latinLnBrk="0" hangingPunct="1">
        <a:lnSpc>
          <a:spcPct val="110000"/>
        </a:lnSpc>
        <a:spcBef>
          <a:spcPts val="1800"/>
        </a:spcBef>
        <a:spcAft>
          <a:spcPts val="0"/>
        </a:spcAft>
        <a:buClr>
          <a:schemeClr val="accent1"/>
        </a:buClr>
        <a:buSzPct val="70000"/>
        <a:buFont typeface="Wingdings" panose="05000000000000000000" pitchFamily="2" charset="2"/>
        <a:buChar char=""/>
        <a:defRPr sz="2000" kern="1200" baseline="0">
          <a:solidFill>
            <a:schemeClr val="accent1"/>
          </a:solidFill>
          <a:latin typeface="+mn-ea"/>
          <a:ea typeface="+mn-ea"/>
          <a:cs typeface="+mn-cs"/>
        </a:defRPr>
      </a:lvl1pPr>
      <a:lvl2pPr marL="449251" indent="-449251" algn="just" defTabSz="914377"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mn-ea"/>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kern="1200">
          <a:solidFill>
            <a:schemeClr val="tx1"/>
          </a:solidFill>
          <a:latin typeface="+mn-ea"/>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473091" y="5071202"/>
            <a:ext cx="6859855" cy="719998"/>
          </a:xfrm>
        </p:spPr>
        <p:txBody>
          <a:bodyPr/>
          <a:lstStyle/>
          <a:p>
            <a:pPr>
              <a:spcBef>
                <a:spcPts val="600"/>
              </a:spcBef>
            </a:pPr>
            <a:r>
              <a:rPr lang="en-US" altLang="zh-CN" dirty="0" smtClean="0">
                <a:solidFill>
                  <a:schemeClr val="bg2">
                    <a:lumMod val="10000"/>
                  </a:schemeClr>
                </a:solidFill>
              </a:rPr>
              <a:t>2021</a:t>
            </a:r>
            <a:r>
              <a:rPr lang="zh-CN" altLang="en-US" dirty="0" smtClean="0">
                <a:solidFill>
                  <a:schemeClr val="bg2">
                    <a:lumMod val="10000"/>
                  </a:schemeClr>
                </a:solidFill>
              </a:rPr>
              <a:t>年</a:t>
            </a:r>
            <a:r>
              <a:rPr lang="en-US" altLang="zh-CN" dirty="0" smtClean="0">
                <a:solidFill>
                  <a:schemeClr val="bg2">
                    <a:lumMod val="10000"/>
                  </a:schemeClr>
                </a:solidFill>
              </a:rPr>
              <a:t>6</a:t>
            </a:r>
            <a:r>
              <a:rPr lang="zh-CN" altLang="en-US" dirty="0" smtClean="0">
                <a:solidFill>
                  <a:schemeClr val="bg2">
                    <a:lumMod val="10000"/>
                  </a:schemeClr>
                </a:solidFill>
              </a:rPr>
              <a:t>月</a:t>
            </a:r>
            <a:endParaRPr lang="en-US" altLang="zh-CN" dirty="0">
              <a:solidFill>
                <a:schemeClr val="bg2">
                  <a:lumMod val="10000"/>
                </a:schemeClr>
              </a:solidFill>
            </a:endParaRPr>
          </a:p>
        </p:txBody>
      </p:sp>
      <p:sp>
        <p:nvSpPr>
          <p:cNvPr id="2" name="标题 1"/>
          <p:cNvSpPr>
            <a:spLocks noGrp="1"/>
          </p:cNvSpPr>
          <p:nvPr>
            <p:ph type="title"/>
          </p:nvPr>
        </p:nvSpPr>
        <p:spPr>
          <a:xfrm>
            <a:off x="231098" y="2804654"/>
            <a:ext cx="8489992" cy="1445613"/>
          </a:xfrm>
        </p:spPr>
        <p:txBody>
          <a:bodyPr anchor="ctr"/>
          <a:lstStyle/>
          <a:p>
            <a:r>
              <a:rPr lang="zh-CN" altLang="en-US" sz="4800" b="1" dirty="0">
                <a:solidFill>
                  <a:schemeClr val="bg2">
                    <a:lumMod val="10000"/>
                  </a:schemeClr>
                </a:solidFill>
                <a:latin typeface="+mn-ea"/>
                <a:ea typeface="+mn-ea"/>
              </a:rPr>
              <a:t>冰纷</a:t>
            </a:r>
            <a:r>
              <a:rPr lang="zh-CN" altLang="en-US" sz="4800" b="1" dirty="0" smtClean="0">
                <a:solidFill>
                  <a:schemeClr val="bg2">
                    <a:lumMod val="10000"/>
                  </a:schemeClr>
                </a:solidFill>
                <a:latin typeface="+mn-ea"/>
                <a:ea typeface="+mn-ea"/>
              </a:rPr>
              <a:t>万象校园推介</a:t>
            </a:r>
            <a:endParaRPr lang="en-US" altLang="zh-CN" sz="4800" b="1" dirty="0">
              <a:solidFill>
                <a:schemeClr val="bg2">
                  <a:lumMod val="10000"/>
                </a:schemeClr>
              </a:solidFill>
              <a:latin typeface="+mn-ea"/>
              <a:ea typeface="+mn-ea"/>
            </a:endParaRPr>
          </a:p>
        </p:txBody>
      </p:sp>
    </p:spTree>
    <p:extLst>
      <p:ext uri="{BB962C8B-B14F-4D97-AF65-F5344CB8AC3E}">
        <p14:creationId xmlns:p14="http://schemas.microsoft.com/office/powerpoint/2010/main" xmlns="" val="3574078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80035" y="3356480"/>
            <a:ext cx="7908069" cy="728052"/>
          </a:xfrm>
        </p:spPr>
        <p:txBody>
          <a:bodyPr anchor="ctr"/>
          <a:lstStyle/>
          <a:p>
            <a:r>
              <a:rPr lang="en-US" altLang="zh-CN" b="1" dirty="0">
                <a:solidFill>
                  <a:schemeClr val="bg2">
                    <a:lumMod val="10000"/>
                  </a:schemeClr>
                </a:solidFill>
                <a:latin typeface="+mn-ea"/>
                <a:ea typeface="+mn-ea"/>
              </a:rPr>
              <a:t>Thanks</a:t>
            </a:r>
            <a:endParaRPr lang="zh-CN" altLang="en-US" b="1" dirty="0">
              <a:solidFill>
                <a:schemeClr val="bg2">
                  <a:lumMod val="10000"/>
                </a:schemeClr>
              </a:solidFill>
              <a:latin typeface="+mn-ea"/>
              <a:ea typeface="+mn-ea"/>
            </a:endParaRPr>
          </a:p>
        </p:txBody>
      </p:sp>
      <p:cxnSp>
        <p:nvCxnSpPr>
          <p:cNvPr id="3" name="直接连接符 2">
            <a:extLst>
              <a:ext uri="{FF2B5EF4-FFF2-40B4-BE49-F238E27FC236}">
                <a16:creationId xmlns:a16="http://schemas.microsoft.com/office/drawing/2014/main" xmlns="" id="{60D4D1BF-F9C1-42C9-BA77-C469F3E94C99}"/>
              </a:ext>
            </a:extLst>
          </p:cNvPr>
          <p:cNvCxnSpPr>
            <a:cxnSpLocks/>
          </p:cNvCxnSpPr>
          <p:nvPr/>
        </p:nvCxnSpPr>
        <p:spPr>
          <a:xfrm flipV="1">
            <a:off x="3544711" y="3734753"/>
            <a:ext cx="1102318" cy="18804"/>
          </a:xfrm>
          <a:prstGeom prst="line">
            <a:avLst/>
          </a:prstGeom>
          <a:ln w="57150">
            <a:solidFill>
              <a:srgbClr val="000000"/>
            </a:solidFill>
          </a:ln>
        </p:spPr>
        <p:style>
          <a:lnRef idx="3">
            <a:schemeClr val="dk1"/>
          </a:lnRef>
          <a:fillRef idx="0">
            <a:schemeClr val="dk1"/>
          </a:fillRef>
          <a:effectRef idx="2">
            <a:schemeClr val="dk1"/>
          </a:effectRef>
          <a:fontRef idx="minor">
            <a:schemeClr val="tx1"/>
          </a:fontRef>
        </p:style>
      </p:cxnSp>
      <p:cxnSp>
        <p:nvCxnSpPr>
          <p:cNvPr id="4" name="直接连接符 3">
            <a:extLst>
              <a:ext uri="{FF2B5EF4-FFF2-40B4-BE49-F238E27FC236}">
                <a16:creationId xmlns:a16="http://schemas.microsoft.com/office/drawing/2014/main" xmlns="" id="{57B56B75-993A-41FA-98C6-15579488F084}"/>
              </a:ext>
            </a:extLst>
          </p:cNvPr>
          <p:cNvCxnSpPr>
            <a:cxnSpLocks/>
          </p:cNvCxnSpPr>
          <p:nvPr/>
        </p:nvCxnSpPr>
        <p:spPr>
          <a:xfrm flipV="1">
            <a:off x="7140222" y="3734753"/>
            <a:ext cx="1102318" cy="18804"/>
          </a:xfrm>
          <a:prstGeom prst="line">
            <a:avLst/>
          </a:prstGeom>
          <a:ln w="57150">
            <a:solidFill>
              <a:srgbClr val="0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3033504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xmlns="" id="{7A892BEB-DE97-4BE1-9848-6015349655BD}"/>
              </a:ext>
            </a:extLst>
          </p:cNvPr>
          <p:cNvSpPr>
            <a:spLocks noGrp="1"/>
          </p:cNvSpPr>
          <p:nvPr>
            <p:ph type="sldNum" sz="quarter" idx="12"/>
          </p:nvPr>
        </p:nvSpPr>
        <p:spPr/>
        <p:txBody>
          <a:bodyPr/>
          <a:lstStyle/>
          <a:p>
            <a:fld id="{B3AE08ED-D4B2-465E-A967-7C4A28958AB5}" type="slidenum">
              <a:rPr lang="zh-CN" altLang="en-US" smtClean="0"/>
              <a:pPr/>
              <a:t>2</a:t>
            </a:fld>
            <a:endParaRPr lang="zh-CN" altLang="en-US" dirty="0"/>
          </a:p>
        </p:txBody>
      </p:sp>
      <p:grpSp>
        <p:nvGrpSpPr>
          <p:cNvPr id="3" name="组合 17">
            <a:extLst>
              <a:ext uri="{FF2B5EF4-FFF2-40B4-BE49-F238E27FC236}">
                <a16:creationId xmlns:a16="http://schemas.microsoft.com/office/drawing/2014/main" xmlns="" id="{F28A835A-4FFA-43E5-861C-555474A5C4F2}"/>
              </a:ext>
            </a:extLst>
          </p:cNvPr>
          <p:cNvGrpSpPr/>
          <p:nvPr/>
        </p:nvGrpSpPr>
        <p:grpSpPr>
          <a:xfrm>
            <a:off x="0" y="267069"/>
            <a:ext cx="12192000" cy="1006153"/>
            <a:chOff x="0" y="267069"/>
            <a:chExt cx="12192000" cy="1006153"/>
          </a:xfrm>
        </p:grpSpPr>
        <p:sp>
          <p:nvSpPr>
            <p:cNvPr id="15" name="矩形 14">
              <a:extLst>
                <a:ext uri="{FF2B5EF4-FFF2-40B4-BE49-F238E27FC236}">
                  <a16:creationId xmlns:a16="http://schemas.microsoft.com/office/drawing/2014/main" xmlns="" id="{8F2BCFFA-0ECF-448D-8843-B208B2E33F6D}"/>
                </a:ext>
              </a:extLst>
            </p:cNvPr>
            <p:cNvSpPr/>
            <p:nvPr/>
          </p:nvSpPr>
          <p:spPr>
            <a:xfrm>
              <a:off x="0" y="361244"/>
              <a:ext cx="12192000" cy="795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FF3177E4-C6A1-4976-88C4-0C80AEC4A38D}"/>
                </a:ext>
              </a:extLst>
            </p:cNvPr>
            <p:cNvSpPr/>
            <p:nvPr/>
          </p:nvSpPr>
          <p:spPr>
            <a:xfrm>
              <a:off x="1806223" y="372533"/>
              <a:ext cx="9121421" cy="7789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xmlns="" id="{AA31EFE8-8819-41A3-8DBC-06E6E3863BC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67069"/>
              <a:ext cx="1788716" cy="1006153"/>
            </a:xfrm>
            <a:prstGeom prst="rect">
              <a:avLst/>
            </a:prstGeom>
          </p:spPr>
        </p:pic>
      </p:grpSp>
      <p:grpSp>
        <p:nvGrpSpPr>
          <p:cNvPr id="6" name="组合 24">
            <a:extLst>
              <a:ext uri="{FF2B5EF4-FFF2-40B4-BE49-F238E27FC236}">
                <a16:creationId xmlns:a16="http://schemas.microsoft.com/office/drawing/2014/main" xmlns="" id="{41F950CF-C212-454D-AAFF-320089C212D4}"/>
              </a:ext>
            </a:extLst>
          </p:cNvPr>
          <p:cNvGrpSpPr/>
          <p:nvPr/>
        </p:nvGrpSpPr>
        <p:grpSpPr>
          <a:xfrm>
            <a:off x="1945440" y="531097"/>
            <a:ext cx="3770881" cy="523220"/>
            <a:chOff x="490303" y="1029466"/>
            <a:chExt cx="2975323" cy="523220"/>
          </a:xfrm>
        </p:grpSpPr>
        <p:sp>
          <p:nvSpPr>
            <p:cNvPr id="26" name="文本框 25">
              <a:extLst>
                <a:ext uri="{FF2B5EF4-FFF2-40B4-BE49-F238E27FC236}">
                  <a16:creationId xmlns:a16="http://schemas.microsoft.com/office/drawing/2014/main" xmlns="" id="{AD0993BB-D990-46FC-A75C-BFB622C6525B}"/>
                </a:ext>
              </a:extLst>
            </p:cNvPr>
            <p:cNvSpPr txBox="1"/>
            <p:nvPr/>
          </p:nvSpPr>
          <p:spPr>
            <a:xfrm>
              <a:off x="490303" y="1029466"/>
              <a:ext cx="1372555" cy="523220"/>
            </a:xfrm>
            <a:prstGeom prst="rect">
              <a:avLst/>
            </a:prstGeom>
            <a:noFill/>
          </p:spPr>
          <p:txBody>
            <a:bodyPr wrap="none" rtlCol="0">
              <a:spAutoFit/>
              <a:scene3d>
                <a:camera prst="orthographicFront"/>
                <a:lightRig rig="threePt" dir="t"/>
              </a:scene3d>
              <a:sp3d contourW="12700"/>
            </a:bodyPr>
            <a:lstStyle/>
            <a:p>
              <a:pPr algn="ctr">
                <a:defRPr/>
              </a:pPr>
              <a:r>
                <a:rPr lang="en-US" altLang="zh-CN" sz="2800" dirty="0">
                  <a:solidFill>
                    <a:srgbClr val="F5A21C"/>
                  </a:solidFill>
                  <a:latin typeface="微软雅黑" panose="020B0503020204020204" pitchFamily="34" charset="-122"/>
                  <a:ea typeface="微软雅黑" panose="020B0503020204020204" pitchFamily="34" charset="-122"/>
                </a:rPr>
                <a:t>PART</a:t>
              </a:r>
              <a:r>
                <a:rPr lang="en-US" altLang="zh-CN" sz="2800" dirty="0">
                  <a:solidFill>
                    <a:prstClr val="black">
                      <a:lumMod val="75000"/>
                      <a:lumOff val="25000"/>
                    </a:prstClr>
                  </a:solidFill>
                  <a:latin typeface="微软雅黑" panose="020B0503020204020204" pitchFamily="34" charset="-122"/>
                  <a:ea typeface="微软雅黑" panose="020B0503020204020204" pitchFamily="34" charset="-122"/>
                </a:rPr>
                <a:t> </a:t>
              </a:r>
              <a:r>
                <a:rPr lang="en-US" altLang="zh-CN" sz="2800" dirty="0">
                  <a:solidFill>
                    <a:srgbClr val="F5A21C"/>
                  </a:solidFill>
                  <a:latin typeface="微软雅黑" panose="020B0503020204020204" pitchFamily="34" charset="-122"/>
                  <a:ea typeface="微软雅黑" panose="020B0503020204020204" pitchFamily="34" charset="-122"/>
                </a:rPr>
                <a:t>1</a:t>
              </a:r>
            </a:p>
          </p:txBody>
        </p:sp>
        <p:sp>
          <p:nvSpPr>
            <p:cNvPr id="27" name="文本框 26">
              <a:extLst>
                <a:ext uri="{FF2B5EF4-FFF2-40B4-BE49-F238E27FC236}">
                  <a16:creationId xmlns:a16="http://schemas.microsoft.com/office/drawing/2014/main" xmlns="" id="{E2EEFE37-8B8E-47E7-9012-10282D95D015}"/>
                </a:ext>
              </a:extLst>
            </p:cNvPr>
            <p:cNvSpPr txBox="1"/>
            <p:nvPr/>
          </p:nvSpPr>
          <p:spPr>
            <a:xfrm>
              <a:off x="1862858" y="1060243"/>
              <a:ext cx="1602768" cy="461665"/>
            </a:xfrm>
            <a:prstGeom prst="rect">
              <a:avLst/>
            </a:prstGeom>
            <a:noFill/>
          </p:spPr>
          <p:txBody>
            <a:bodyPr wrap="none" rtlCol="0">
              <a:spAutoFit/>
              <a:scene3d>
                <a:camera prst="orthographicFront"/>
                <a:lightRig rig="threePt" dir="t"/>
              </a:scene3d>
              <a:sp3d contourW="12700"/>
            </a:bodyPr>
            <a:lstStyle/>
            <a:p>
              <a:pPr algn="ctr">
                <a:defRPr/>
              </a:pPr>
              <a:r>
                <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rPr>
                <a:t>冰纷万象简介</a:t>
              </a:r>
            </a:p>
          </p:txBody>
        </p:sp>
      </p:grpSp>
      <p:sp>
        <p:nvSpPr>
          <p:cNvPr id="24" name="矩形 23"/>
          <p:cNvSpPr/>
          <p:nvPr/>
        </p:nvSpPr>
        <p:spPr>
          <a:xfrm>
            <a:off x="113068" y="1321414"/>
            <a:ext cx="6187148" cy="458459"/>
          </a:xfrm>
          <a:prstGeom prst="rect">
            <a:avLst/>
          </a:prstGeom>
        </p:spPr>
        <p:txBody>
          <a:bodyPr vert="horz" wrap="square">
            <a:spAutoFit/>
          </a:bodyPr>
          <a:lstStyle/>
          <a:p>
            <a:pPr>
              <a:lnSpc>
                <a:spcPct val="150000"/>
              </a:lnSpc>
            </a:pPr>
            <a:r>
              <a:rPr lang="zh-CN" altLang="en-US" b="1" dirty="0" smtClean="0">
                <a:solidFill>
                  <a:srgbClr val="000000"/>
                </a:solidFill>
              </a:rPr>
              <a:t>华润缤纷</a:t>
            </a:r>
            <a:r>
              <a:rPr lang="zh-CN" altLang="zh-CN" b="1" dirty="0" smtClean="0">
                <a:solidFill>
                  <a:srgbClr val="000000"/>
                </a:solidFill>
              </a:rPr>
              <a:t>冰纷万象滑冰场中国卓越的商业真</a:t>
            </a:r>
            <a:r>
              <a:rPr lang="zh-CN" altLang="zh-CN" b="1" dirty="0" smtClean="0">
                <a:solidFill>
                  <a:srgbClr val="000000"/>
                </a:solidFill>
              </a:rPr>
              <a:t>冰场标杆</a:t>
            </a:r>
            <a:r>
              <a:rPr lang="zh-CN" altLang="zh-CN" b="1" dirty="0" smtClean="0">
                <a:solidFill>
                  <a:srgbClr val="000000"/>
                </a:solidFill>
              </a:rPr>
              <a:t>品牌</a:t>
            </a:r>
            <a:endParaRPr lang="zh-CN" altLang="en-US" dirty="0">
              <a:solidFill>
                <a:srgbClr val="000000"/>
              </a:solidFill>
            </a:endParaRPr>
          </a:p>
        </p:txBody>
      </p:sp>
      <p:sp>
        <p:nvSpPr>
          <p:cNvPr id="28" name="矩形 27"/>
          <p:cNvSpPr/>
          <p:nvPr/>
        </p:nvSpPr>
        <p:spPr>
          <a:xfrm>
            <a:off x="4836905" y="2165342"/>
            <a:ext cx="2031325" cy="338554"/>
          </a:xfrm>
          <a:prstGeom prst="rect">
            <a:avLst/>
          </a:prstGeom>
        </p:spPr>
        <p:txBody>
          <a:bodyPr wrap="none">
            <a:spAutoFit/>
          </a:bodyPr>
          <a:lstStyle/>
          <a:p>
            <a:r>
              <a:rPr lang="zh-CN" altLang="zh-CN" sz="1600" b="1" dirty="0" smtClean="0">
                <a:solidFill>
                  <a:srgbClr val="000000"/>
                </a:solidFill>
              </a:rPr>
              <a:t>日照冰纷万象滑冰场</a:t>
            </a:r>
            <a:endParaRPr lang="zh-CN" altLang="en-US" sz="1600" dirty="0"/>
          </a:p>
        </p:txBody>
      </p:sp>
      <p:sp>
        <p:nvSpPr>
          <p:cNvPr id="29" name="矩形 28"/>
          <p:cNvSpPr/>
          <p:nvPr/>
        </p:nvSpPr>
        <p:spPr>
          <a:xfrm>
            <a:off x="1138040" y="4332470"/>
            <a:ext cx="1723549" cy="276999"/>
          </a:xfrm>
          <a:prstGeom prst="rect">
            <a:avLst/>
          </a:prstGeom>
        </p:spPr>
        <p:txBody>
          <a:bodyPr wrap="none">
            <a:spAutoFit/>
          </a:bodyPr>
          <a:lstStyle/>
          <a:p>
            <a:r>
              <a:rPr lang="zh-CN" altLang="zh-CN" sz="1200" b="1" dirty="0" smtClean="0">
                <a:solidFill>
                  <a:srgbClr val="000000"/>
                </a:solidFill>
              </a:rPr>
              <a:t>奥林匹克</a:t>
            </a:r>
            <a:r>
              <a:rPr lang="zh-CN" altLang="zh-CN" sz="1200" b="1" dirty="0" smtClean="0">
                <a:solidFill>
                  <a:srgbClr val="000000"/>
                </a:solidFill>
              </a:rPr>
              <a:t>水准的真</a:t>
            </a:r>
            <a:r>
              <a:rPr lang="zh-CN" altLang="zh-CN" sz="1200" b="1" dirty="0" smtClean="0">
                <a:solidFill>
                  <a:srgbClr val="000000"/>
                </a:solidFill>
              </a:rPr>
              <a:t>冰场</a:t>
            </a:r>
            <a:endParaRPr lang="zh-CN" altLang="en-US" sz="1200" dirty="0"/>
          </a:p>
        </p:txBody>
      </p:sp>
      <p:sp>
        <p:nvSpPr>
          <p:cNvPr id="30" name="矩形 29"/>
          <p:cNvSpPr/>
          <p:nvPr/>
        </p:nvSpPr>
        <p:spPr>
          <a:xfrm>
            <a:off x="4563360" y="4305038"/>
            <a:ext cx="1912703" cy="276999"/>
          </a:xfrm>
          <a:prstGeom prst="rect">
            <a:avLst/>
          </a:prstGeom>
        </p:spPr>
        <p:txBody>
          <a:bodyPr wrap="none">
            <a:spAutoFit/>
          </a:bodyPr>
          <a:lstStyle/>
          <a:p>
            <a:r>
              <a:rPr lang="zh-CN" altLang="en-US" sz="1200" b="1" dirty="0" smtClean="0">
                <a:solidFill>
                  <a:srgbClr val="000000"/>
                </a:solidFill>
              </a:rPr>
              <a:t>国际认证</a:t>
            </a:r>
            <a:r>
              <a:rPr lang="en-US" altLang="zh-CN" sz="1200" b="1" dirty="0" smtClean="0">
                <a:solidFill>
                  <a:srgbClr val="000000"/>
                </a:solidFill>
              </a:rPr>
              <a:t>ISI</a:t>
            </a:r>
            <a:r>
              <a:rPr lang="zh-CN" altLang="en-US" sz="1200" b="1" dirty="0" smtClean="0">
                <a:solidFill>
                  <a:srgbClr val="000000"/>
                </a:solidFill>
              </a:rPr>
              <a:t>滑冰等级考试</a:t>
            </a:r>
            <a:endParaRPr lang="zh-CN" altLang="en-US" sz="1200" dirty="0"/>
          </a:p>
        </p:txBody>
      </p:sp>
      <p:sp>
        <p:nvSpPr>
          <p:cNvPr id="31" name="矩形 30"/>
          <p:cNvSpPr/>
          <p:nvPr/>
        </p:nvSpPr>
        <p:spPr>
          <a:xfrm>
            <a:off x="8373400" y="4268462"/>
            <a:ext cx="1569660" cy="276999"/>
          </a:xfrm>
          <a:prstGeom prst="rect">
            <a:avLst/>
          </a:prstGeom>
        </p:spPr>
        <p:txBody>
          <a:bodyPr wrap="none">
            <a:spAutoFit/>
          </a:bodyPr>
          <a:lstStyle/>
          <a:p>
            <a:r>
              <a:rPr lang="zh-CN" altLang="zh-CN" sz="1200" b="1" dirty="0" smtClean="0"/>
              <a:t>国内</a:t>
            </a:r>
            <a:r>
              <a:rPr lang="zh-CN" altLang="zh-CN" sz="1200" b="1" dirty="0" smtClean="0"/>
              <a:t>优秀的教练团队</a:t>
            </a:r>
            <a:endParaRPr lang="zh-CN" altLang="en-US" sz="1200" dirty="0"/>
          </a:p>
        </p:txBody>
      </p:sp>
      <p:pic>
        <p:nvPicPr>
          <p:cNvPr id="2054" name="Picture 6" descr="http://i2.sinaimg.cn/ty/o/p/2009-11-01/U3082P6T12D4675690F44DT20091101171517.jpg"/>
          <p:cNvPicPr>
            <a:picLocks noChangeAspect="1" noChangeArrowheads="1"/>
          </p:cNvPicPr>
          <p:nvPr/>
        </p:nvPicPr>
        <p:blipFill>
          <a:blip r:embed="rId3" cstate="print"/>
          <a:srcRect/>
          <a:stretch>
            <a:fillRect/>
          </a:stretch>
        </p:blipFill>
        <p:spPr bwMode="auto">
          <a:xfrm>
            <a:off x="8028432" y="2862072"/>
            <a:ext cx="2670048" cy="10515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6" name="Picture 8" descr="https://img95.699pic.com/photo/30020/5129.jpg_wh300.jpg"/>
          <p:cNvPicPr>
            <a:picLocks noChangeAspect="1" noChangeArrowheads="1"/>
          </p:cNvPicPr>
          <p:nvPr/>
        </p:nvPicPr>
        <p:blipFill>
          <a:blip r:embed="rId4" cstate="print"/>
          <a:srcRect/>
          <a:stretch>
            <a:fillRect/>
          </a:stretch>
        </p:blipFill>
        <p:spPr bwMode="auto">
          <a:xfrm>
            <a:off x="822959" y="2913803"/>
            <a:ext cx="2496313" cy="10821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8" name="Picture 10" descr="https://pic.52112.com/180529/JPG-180529_141/YXFooLFKgW_small.jpg"/>
          <p:cNvPicPr>
            <a:picLocks noChangeAspect="1" noChangeArrowheads="1"/>
          </p:cNvPicPr>
          <p:nvPr/>
        </p:nvPicPr>
        <p:blipFill>
          <a:blip r:embed="rId5" cstate="print"/>
          <a:srcRect b="18695"/>
          <a:stretch>
            <a:fillRect/>
          </a:stretch>
        </p:blipFill>
        <p:spPr bwMode="auto">
          <a:xfrm>
            <a:off x="4288536" y="2932476"/>
            <a:ext cx="2843784" cy="10360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1" name="椭圆 40"/>
          <p:cNvSpPr/>
          <p:nvPr/>
        </p:nvSpPr>
        <p:spPr>
          <a:xfrm>
            <a:off x="669187" y="4363457"/>
            <a:ext cx="19431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7908187" y="4296401"/>
            <a:ext cx="19431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4256683" y="4339073"/>
            <a:ext cx="19431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990600" y="4794796"/>
            <a:ext cx="2136648" cy="1477328"/>
          </a:xfrm>
          <a:prstGeom prst="rect">
            <a:avLst/>
          </a:prstGeom>
        </p:spPr>
        <p:txBody>
          <a:bodyPr wrap="square">
            <a:spAutoFit/>
          </a:bodyPr>
          <a:lstStyle/>
          <a:p>
            <a:pPr algn="dist">
              <a:lnSpc>
                <a:spcPct val="150000"/>
              </a:lnSpc>
            </a:pPr>
            <a:r>
              <a:rPr lang="zh-CN" altLang="en-US" sz="1000" b="1" dirty="0" smtClean="0">
                <a:solidFill>
                  <a:srgbClr val="0070C0"/>
                </a:solidFill>
              </a:rPr>
              <a:t>日照冰纷万象</a:t>
            </a:r>
            <a:r>
              <a:rPr lang="zh-CN" altLang="en-US" sz="1000" b="1" dirty="0" smtClean="0">
                <a:solidFill>
                  <a:srgbClr val="0070C0"/>
                </a:solidFill>
              </a:rPr>
              <a:t>滑冰场位于</a:t>
            </a:r>
            <a:r>
              <a:rPr lang="zh-CN" altLang="en-US" sz="1000" b="1" dirty="0" smtClean="0">
                <a:solidFill>
                  <a:srgbClr val="0070C0"/>
                </a:solidFill>
              </a:rPr>
              <a:t>日照华润万象汇购物中心</a:t>
            </a:r>
            <a:r>
              <a:rPr lang="en-US" altLang="zh-CN" sz="1000" b="1" dirty="0" smtClean="0">
                <a:solidFill>
                  <a:srgbClr val="0070C0"/>
                </a:solidFill>
              </a:rPr>
              <a:t>L2</a:t>
            </a:r>
            <a:r>
              <a:rPr lang="zh-CN" altLang="en-US" sz="1000" b="1" dirty="0" smtClean="0">
                <a:solidFill>
                  <a:srgbClr val="0070C0"/>
                </a:solidFill>
              </a:rPr>
              <a:t>层，总面积</a:t>
            </a:r>
            <a:r>
              <a:rPr lang="en-US" altLang="zh-CN" sz="1000" b="1" dirty="0" smtClean="0">
                <a:solidFill>
                  <a:srgbClr val="0070C0"/>
                </a:solidFill>
              </a:rPr>
              <a:t>1600㎡</a:t>
            </a:r>
            <a:r>
              <a:rPr lang="zh-CN" altLang="en-US" sz="1000" b="1" dirty="0" smtClean="0">
                <a:solidFill>
                  <a:srgbClr val="0070C0"/>
                </a:solidFill>
              </a:rPr>
              <a:t>，其中冰面面积</a:t>
            </a:r>
            <a:r>
              <a:rPr lang="en-US" altLang="zh-CN" sz="1000" b="1" dirty="0" smtClean="0">
                <a:solidFill>
                  <a:srgbClr val="0070C0"/>
                </a:solidFill>
              </a:rPr>
              <a:t>800㎡</a:t>
            </a:r>
            <a:r>
              <a:rPr lang="zh-CN" altLang="en-US" sz="1000" b="1" dirty="0" smtClean="0">
                <a:solidFill>
                  <a:srgbClr val="0070C0"/>
                </a:solidFill>
              </a:rPr>
              <a:t>，可容纳</a:t>
            </a:r>
            <a:r>
              <a:rPr lang="en-US" altLang="zh-CN" sz="1000" b="1" dirty="0" smtClean="0">
                <a:solidFill>
                  <a:srgbClr val="0070C0"/>
                </a:solidFill>
              </a:rPr>
              <a:t>400</a:t>
            </a:r>
            <a:r>
              <a:rPr lang="zh-CN" altLang="en-US" sz="1000" b="1" dirty="0" smtClean="0">
                <a:solidFill>
                  <a:srgbClr val="0070C0"/>
                </a:solidFill>
              </a:rPr>
              <a:t>人同时进场，可举办花样滑冰、冰球等冰上娱乐及比赛活动</a:t>
            </a:r>
            <a:r>
              <a:rPr lang="zh-CN" altLang="en-US" sz="1000" b="1" dirty="0" smtClean="0">
                <a:solidFill>
                  <a:srgbClr val="0070C0"/>
                </a:solidFill>
              </a:rPr>
              <a:t>。</a:t>
            </a:r>
            <a:r>
              <a:rPr lang="zh-CN" altLang="zh-CN" sz="1000" b="1" dirty="0" smtClean="0">
                <a:solidFill>
                  <a:srgbClr val="0070C0"/>
                </a:solidFill>
              </a:rPr>
              <a:t>第</a:t>
            </a:r>
            <a:r>
              <a:rPr lang="en-US" altLang="zh-CN" sz="1000" b="1" dirty="0" smtClean="0">
                <a:solidFill>
                  <a:srgbClr val="0070C0"/>
                </a:solidFill>
              </a:rPr>
              <a:t>13</a:t>
            </a:r>
            <a:r>
              <a:rPr lang="zh-CN" altLang="zh-CN" sz="1000" b="1" dirty="0" smtClean="0">
                <a:solidFill>
                  <a:srgbClr val="0070C0"/>
                </a:solidFill>
              </a:rPr>
              <a:t>家奥林匹克水准的真冰场</a:t>
            </a:r>
            <a:r>
              <a:rPr lang="zh-CN" altLang="zh-CN" sz="1000" b="1" dirty="0" smtClean="0">
                <a:solidFill>
                  <a:srgbClr val="000000"/>
                </a:solidFill>
              </a:rPr>
              <a:t>。</a:t>
            </a:r>
            <a:endParaRPr lang="zh-CN" altLang="en-US" sz="1000" dirty="0"/>
          </a:p>
        </p:txBody>
      </p:sp>
      <p:sp>
        <p:nvSpPr>
          <p:cNvPr id="47" name="矩形 46"/>
          <p:cNvSpPr/>
          <p:nvPr/>
        </p:nvSpPr>
        <p:spPr>
          <a:xfrm>
            <a:off x="4447032" y="4878431"/>
            <a:ext cx="1990344" cy="1246495"/>
          </a:xfrm>
          <a:prstGeom prst="rect">
            <a:avLst/>
          </a:prstGeom>
        </p:spPr>
        <p:txBody>
          <a:bodyPr wrap="square">
            <a:spAutoFit/>
          </a:bodyPr>
          <a:lstStyle/>
          <a:p>
            <a:pPr algn="dist">
              <a:lnSpc>
                <a:spcPct val="150000"/>
              </a:lnSpc>
            </a:pPr>
            <a:r>
              <a:rPr lang="zh-CN" altLang="en-US" sz="1000" b="1" dirty="0" smtClean="0">
                <a:solidFill>
                  <a:srgbClr val="0070C0"/>
                </a:solidFill>
              </a:rPr>
              <a:t>滑冰场提供公众滑冰、创办滑冰学校“冰纷会”，并进行国际认证的</a:t>
            </a:r>
            <a:r>
              <a:rPr lang="en-US" altLang="zh-CN" sz="1000" b="1" dirty="0" smtClean="0">
                <a:solidFill>
                  <a:srgbClr val="0070C0"/>
                </a:solidFill>
              </a:rPr>
              <a:t>ISI</a:t>
            </a:r>
            <a:r>
              <a:rPr lang="zh-CN" altLang="en-US" sz="1000" b="1" dirty="0" smtClean="0">
                <a:solidFill>
                  <a:srgbClr val="0070C0"/>
                </a:solidFill>
              </a:rPr>
              <a:t>滑冰等级考试，在普及冰上运动的同时，也将成为培养冰上运动健将的</a:t>
            </a:r>
            <a:r>
              <a:rPr lang="zh-CN" altLang="en-US" sz="1000" b="1" dirty="0" smtClean="0">
                <a:solidFill>
                  <a:srgbClr val="0070C0"/>
                </a:solidFill>
              </a:rPr>
              <a:t>摇篮。     </a:t>
            </a:r>
            <a:endParaRPr lang="zh-CN" altLang="en-US" sz="1000" b="1" dirty="0"/>
          </a:p>
        </p:txBody>
      </p:sp>
      <p:sp>
        <p:nvSpPr>
          <p:cNvPr id="48" name="矩形 47"/>
          <p:cNvSpPr/>
          <p:nvPr/>
        </p:nvSpPr>
        <p:spPr>
          <a:xfrm>
            <a:off x="8284464" y="4721644"/>
            <a:ext cx="1920240" cy="1708160"/>
          </a:xfrm>
          <a:prstGeom prst="rect">
            <a:avLst/>
          </a:prstGeom>
        </p:spPr>
        <p:txBody>
          <a:bodyPr wrap="square">
            <a:spAutoFit/>
          </a:bodyPr>
          <a:lstStyle/>
          <a:p>
            <a:pPr algn="dist">
              <a:lnSpc>
                <a:spcPct val="150000"/>
              </a:lnSpc>
            </a:pPr>
            <a:r>
              <a:rPr lang="en-US" altLang="zh-CN" sz="1000" b="1" dirty="0" smtClean="0">
                <a:solidFill>
                  <a:schemeClr val="accent6">
                    <a:lumMod val="75000"/>
                  </a:schemeClr>
                </a:solidFill>
              </a:rPr>
              <a:t> </a:t>
            </a:r>
            <a:r>
              <a:rPr lang="zh-CN" altLang="zh-CN" sz="1000" b="1" dirty="0" smtClean="0">
                <a:solidFill>
                  <a:schemeClr val="accent6">
                    <a:lumMod val="75000"/>
                  </a:schemeClr>
                </a:solidFill>
              </a:rPr>
              <a:t>冰纷万象滑冰场成立滑冰学校“冰纷会”，这里拥有国内优秀的教练团队， “冰纷会”针对不同年龄段、不同水平的滑冰者提供适应个人发展的培训课程，让您体验到细心、专业、周到的滑冰培训服务。</a:t>
            </a:r>
            <a:endParaRPr lang="zh-CN" altLang="en-US" sz="1000" dirty="0"/>
          </a:p>
        </p:txBody>
      </p:sp>
    </p:spTree>
    <p:extLst>
      <p:ext uri="{BB962C8B-B14F-4D97-AF65-F5344CB8AC3E}">
        <p14:creationId xmlns:p14="http://schemas.microsoft.com/office/powerpoint/2010/main" xmlns="" val="212686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xmlns="" id="{7A892BEB-DE97-4BE1-9848-6015349655BD}"/>
              </a:ext>
            </a:extLst>
          </p:cNvPr>
          <p:cNvSpPr>
            <a:spLocks noGrp="1"/>
          </p:cNvSpPr>
          <p:nvPr>
            <p:ph type="sldNum" sz="quarter" idx="12"/>
          </p:nvPr>
        </p:nvSpPr>
        <p:spPr/>
        <p:txBody>
          <a:bodyPr/>
          <a:lstStyle/>
          <a:p>
            <a:fld id="{B3AE08ED-D4B2-465E-A967-7C4A28958AB5}" type="slidenum">
              <a:rPr lang="zh-CN" altLang="en-US" smtClean="0"/>
              <a:pPr/>
              <a:t>3</a:t>
            </a:fld>
            <a:endParaRPr lang="zh-CN" altLang="en-US"/>
          </a:p>
        </p:txBody>
      </p:sp>
      <p:grpSp>
        <p:nvGrpSpPr>
          <p:cNvPr id="18" name="组合 17">
            <a:extLst>
              <a:ext uri="{FF2B5EF4-FFF2-40B4-BE49-F238E27FC236}">
                <a16:creationId xmlns:a16="http://schemas.microsoft.com/office/drawing/2014/main" xmlns="" id="{F28A835A-4FFA-43E5-861C-555474A5C4F2}"/>
              </a:ext>
            </a:extLst>
          </p:cNvPr>
          <p:cNvGrpSpPr/>
          <p:nvPr/>
        </p:nvGrpSpPr>
        <p:grpSpPr>
          <a:xfrm>
            <a:off x="0" y="-121551"/>
            <a:ext cx="12192000" cy="1006153"/>
            <a:chOff x="0" y="267069"/>
            <a:chExt cx="12192000" cy="1006153"/>
          </a:xfrm>
        </p:grpSpPr>
        <p:sp>
          <p:nvSpPr>
            <p:cNvPr id="15" name="矩形 14">
              <a:extLst>
                <a:ext uri="{FF2B5EF4-FFF2-40B4-BE49-F238E27FC236}">
                  <a16:creationId xmlns:a16="http://schemas.microsoft.com/office/drawing/2014/main" xmlns="" id="{8F2BCFFA-0ECF-448D-8843-B208B2E33F6D}"/>
                </a:ext>
              </a:extLst>
            </p:cNvPr>
            <p:cNvSpPr/>
            <p:nvPr/>
          </p:nvSpPr>
          <p:spPr>
            <a:xfrm>
              <a:off x="0" y="361244"/>
              <a:ext cx="12192000" cy="795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FF3177E4-C6A1-4976-88C4-0C80AEC4A38D}"/>
                </a:ext>
              </a:extLst>
            </p:cNvPr>
            <p:cNvSpPr/>
            <p:nvPr/>
          </p:nvSpPr>
          <p:spPr>
            <a:xfrm>
              <a:off x="1806223" y="372533"/>
              <a:ext cx="9121421" cy="7789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xmlns="" id="{AA31EFE8-8819-41A3-8DBC-06E6E3863BC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67069"/>
              <a:ext cx="1788716" cy="1006153"/>
            </a:xfrm>
            <a:prstGeom prst="rect">
              <a:avLst/>
            </a:prstGeom>
          </p:spPr>
        </p:pic>
      </p:grpSp>
      <p:grpSp>
        <p:nvGrpSpPr>
          <p:cNvPr id="25" name="组合 24">
            <a:extLst>
              <a:ext uri="{FF2B5EF4-FFF2-40B4-BE49-F238E27FC236}">
                <a16:creationId xmlns:a16="http://schemas.microsoft.com/office/drawing/2014/main" xmlns="" id="{41F950CF-C212-454D-AAFF-320089C212D4}"/>
              </a:ext>
            </a:extLst>
          </p:cNvPr>
          <p:cNvGrpSpPr/>
          <p:nvPr/>
        </p:nvGrpSpPr>
        <p:grpSpPr>
          <a:xfrm>
            <a:off x="263432" y="930871"/>
            <a:ext cx="3393356" cy="523220"/>
            <a:chOff x="635090" y="1029466"/>
            <a:chExt cx="2677446" cy="523220"/>
          </a:xfrm>
        </p:grpSpPr>
        <p:sp>
          <p:nvSpPr>
            <p:cNvPr id="26" name="文本框 25">
              <a:extLst>
                <a:ext uri="{FF2B5EF4-FFF2-40B4-BE49-F238E27FC236}">
                  <a16:creationId xmlns:a16="http://schemas.microsoft.com/office/drawing/2014/main" xmlns="" id="{AD0993BB-D990-46FC-A75C-BFB622C6525B}"/>
                </a:ext>
              </a:extLst>
            </p:cNvPr>
            <p:cNvSpPr txBox="1"/>
            <p:nvPr/>
          </p:nvSpPr>
          <p:spPr>
            <a:xfrm>
              <a:off x="635090" y="1029466"/>
              <a:ext cx="1082981" cy="523220"/>
            </a:xfrm>
            <a:prstGeom prst="rect">
              <a:avLst/>
            </a:prstGeom>
            <a:noFill/>
          </p:spPr>
          <p:txBody>
            <a:bodyPr wrap="none" rtlCol="0">
              <a:spAutoFit/>
              <a:scene3d>
                <a:camera prst="orthographicFront"/>
                <a:lightRig rig="threePt" dir="t"/>
              </a:scene3d>
              <a:sp3d contourW="12700"/>
            </a:bodyPr>
            <a:lstStyle/>
            <a:p>
              <a:pPr algn="ctr">
                <a:defRPr/>
              </a:pPr>
              <a:r>
                <a:rPr lang="en-US" altLang="zh-CN" sz="2800" dirty="0">
                  <a:solidFill>
                    <a:srgbClr val="F5A21C"/>
                  </a:solidFill>
                  <a:latin typeface="微软雅黑" panose="020B0503020204020204" pitchFamily="34" charset="-122"/>
                  <a:ea typeface="微软雅黑" panose="020B0503020204020204" pitchFamily="34" charset="-122"/>
                </a:rPr>
                <a:t>PART</a:t>
              </a:r>
              <a:r>
                <a:rPr lang="en-US" altLang="zh-CN" sz="2800" dirty="0">
                  <a:solidFill>
                    <a:prstClr val="black">
                      <a:lumMod val="75000"/>
                      <a:lumOff val="25000"/>
                    </a:prstClr>
                  </a:solidFill>
                  <a:latin typeface="微软雅黑" panose="020B0503020204020204" pitchFamily="34" charset="-122"/>
                  <a:ea typeface="微软雅黑" panose="020B0503020204020204" pitchFamily="34" charset="-122"/>
                </a:rPr>
                <a:t> </a:t>
              </a:r>
              <a:r>
                <a:rPr lang="en-US" altLang="zh-CN" sz="2800" dirty="0">
                  <a:solidFill>
                    <a:srgbClr val="F5A21C"/>
                  </a:solidFill>
                  <a:latin typeface="微软雅黑" panose="020B0503020204020204" pitchFamily="34" charset="-122"/>
                  <a:ea typeface="微软雅黑" panose="020B0503020204020204" pitchFamily="34" charset="-122"/>
                </a:rPr>
                <a:t>2</a:t>
              </a:r>
            </a:p>
          </p:txBody>
        </p:sp>
        <p:sp>
          <p:nvSpPr>
            <p:cNvPr id="27" name="文本框 26">
              <a:extLst>
                <a:ext uri="{FF2B5EF4-FFF2-40B4-BE49-F238E27FC236}">
                  <a16:creationId xmlns:a16="http://schemas.microsoft.com/office/drawing/2014/main" xmlns="" id="{E2EEFE37-8B8E-47E7-9012-10282D95D015}"/>
                </a:ext>
              </a:extLst>
            </p:cNvPr>
            <p:cNvSpPr txBox="1"/>
            <p:nvPr/>
          </p:nvSpPr>
          <p:spPr>
            <a:xfrm>
              <a:off x="1709768" y="1029466"/>
              <a:ext cx="1602768" cy="461665"/>
            </a:xfrm>
            <a:prstGeom prst="rect">
              <a:avLst/>
            </a:prstGeom>
            <a:noFill/>
          </p:spPr>
          <p:txBody>
            <a:bodyPr wrap="none" rtlCol="0">
              <a:spAutoFit/>
              <a:scene3d>
                <a:camera prst="orthographicFront"/>
                <a:lightRig rig="threePt" dir="t"/>
              </a:scene3d>
              <a:sp3d contourW="12700"/>
            </a:bodyPr>
            <a:lstStyle/>
            <a:p>
              <a:pPr algn="ctr">
                <a:defRPr/>
              </a:pPr>
              <a:r>
                <a:rPr lang="zh-CN" altLang="en-US" sz="2400" b="1" dirty="0" smtClean="0">
                  <a:solidFill>
                    <a:prstClr val="black">
                      <a:lumMod val="75000"/>
                      <a:lumOff val="25000"/>
                    </a:prstClr>
                  </a:solidFill>
                  <a:latin typeface="微软雅黑" panose="020B0503020204020204" pitchFamily="34" charset="-122"/>
                  <a:ea typeface="微软雅黑" panose="020B0503020204020204" pitchFamily="34" charset="-122"/>
                </a:rPr>
                <a:t>花样滑冰介绍</a:t>
              </a:r>
              <a:endPar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pic>
        <p:nvPicPr>
          <p:cNvPr id="15362" name="Picture 2" descr="http://www.ratoo.net/uploads/allimg/140310/7-140310210218.jpg"/>
          <p:cNvPicPr>
            <a:picLocks noChangeAspect="1" noChangeArrowheads="1"/>
          </p:cNvPicPr>
          <p:nvPr/>
        </p:nvPicPr>
        <p:blipFill>
          <a:blip r:embed="rId3" cstate="print"/>
          <a:srcRect l="3654" t="2108" r="5832" b="9366"/>
          <a:stretch>
            <a:fillRect/>
          </a:stretch>
        </p:blipFill>
        <p:spPr bwMode="auto">
          <a:xfrm>
            <a:off x="6419088" y="1627632"/>
            <a:ext cx="1856232" cy="24963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368" name="Picture 8" descr="http://i2.sinaimg.cn/ty/o/p/2010-05-24/1274700370_tL5ThK.jpg"/>
          <p:cNvPicPr>
            <a:picLocks noChangeAspect="1" noChangeArrowheads="1"/>
          </p:cNvPicPr>
          <p:nvPr/>
        </p:nvPicPr>
        <p:blipFill>
          <a:blip r:embed="rId4" cstate="print"/>
          <a:srcRect/>
          <a:stretch>
            <a:fillRect/>
          </a:stretch>
        </p:blipFill>
        <p:spPr bwMode="auto">
          <a:xfrm>
            <a:off x="3856698" y="3291841"/>
            <a:ext cx="1821726" cy="24633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1" name="Picture 4" descr="http://i3.sinaimg.cn/ty/o/p/2011-04-08/1302273190_6tCS4l.jpg"/>
          <p:cNvPicPr>
            <a:picLocks noChangeAspect="1" noChangeArrowheads="1"/>
          </p:cNvPicPr>
          <p:nvPr/>
        </p:nvPicPr>
        <p:blipFill>
          <a:blip r:embed="rId5" cstate="print"/>
          <a:srcRect/>
          <a:stretch>
            <a:fillRect/>
          </a:stretch>
        </p:blipFill>
        <p:spPr bwMode="auto">
          <a:xfrm>
            <a:off x="1140080" y="1709928"/>
            <a:ext cx="1840864" cy="24245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370" name="Picture 10" descr="https://inews.gtimg.com/newsapp_bt/0/10746445167/1000"/>
          <p:cNvPicPr>
            <a:picLocks noChangeAspect="1" noChangeArrowheads="1"/>
          </p:cNvPicPr>
          <p:nvPr/>
        </p:nvPicPr>
        <p:blipFill>
          <a:blip r:embed="rId6" cstate="print"/>
          <a:srcRect/>
          <a:stretch>
            <a:fillRect/>
          </a:stretch>
        </p:blipFill>
        <p:spPr bwMode="auto">
          <a:xfrm>
            <a:off x="9177654" y="3017520"/>
            <a:ext cx="1895729" cy="24688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2" name="矩形 21"/>
          <p:cNvSpPr/>
          <p:nvPr/>
        </p:nvSpPr>
        <p:spPr>
          <a:xfrm>
            <a:off x="1014984" y="4504867"/>
            <a:ext cx="2112264"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1400" dirty="0" smtClean="0">
                <a:latin typeface="+mn-ea"/>
              </a:rPr>
              <a:t>花样滑冰起源于</a:t>
            </a:r>
            <a:r>
              <a:rPr lang="en-US" altLang="zh-CN" sz="1400" dirty="0" smtClean="0">
                <a:latin typeface="+mn-ea"/>
              </a:rPr>
              <a:t>18</a:t>
            </a:r>
            <a:r>
              <a:rPr lang="zh-CN" altLang="en-US" sz="1400" dirty="0" smtClean="0">
                <a:latin typeface="+mn-ea"/>
              </a:rPr>
              <a:t>世纪</a:t>
            </a:r>
            <a:r>
              <a:rPr lang="zh-CN" altLang="en-US" sz="1400" dirty="0" smtClean="0">
                <a:latin typeface="+mn-ea"/>
              </a:rPr>
              <a:t>，</a:t>
            </a:r>
            <a:r>
              <a:rPr lang="zh-CN" altLang="en-US" sz="1400" dirty="0" smtClean="0">
                <a:latin typeface="+mn-ea"/>
              </a:rPr>
              <a:t>在</a:t>
            </a:r>
            <a:r>
              <a:rPr lang="en-US" altLang="zh-CN" sz="1400" dirty="0" smtClean="0">
                <a:latin typeface="+mn-ea"/>
              </a:rPr>
              <a:t>19</a:t>
            </a:r>
            <a:r>
              <a:rPr lang="zh-CN" altLang="en-US" sz="1400" dirty="0" smtClean="0">
                <a:latin typeface="+mn-ea"/>
              </a:rPr>
              <a:t>世纪得到普及，在</a:t>
            </a:r>
            <a:r>
              <a:rPr lang="en-US" altLang="zh-CN" sz="1400" dirty="0" smtClean="0">
                <a:latin typeface="+mn-ea"/>
              </a:rPr>
              <a:t>20</a:t>
            </a:r>
            <a:r>
              <a:rPr lang="zh-CN" altLang="en-US" sz="1400" dirty="0" smtClean="0">
                <a:latin typeface="+mn-ea"/>
              </a:rPr>
              <a:t>世纪被列为冬奥会正式比赛项目。</a:t>
            </a:r>
            <a:endParaRPr lang="zh-CN" altLang="en-US" sz="1400" dirty="0"/>
          </a:p>
        </p:txBody>
      </p:sp>
      <p:sp>
        <p:nvSpPr>
          <p:cNvPr id="23" name="矩形 22"/>
          <p:cNvSpPr/>
          <p:nvPr/>
        </p:nvSpPr>
        <p:spPr>
          <a:xfrm>
            <a:off x="3889248" y="1862251"/>
            <a:ext cx="186232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1200" dirty="0" smtClean="0">
                <a:latin typeface="+mn-ea"/>
              </a:rPr>
              <a:t>花样滑冰是一项体育运动的力量、技巧与舞蹈动作的艺术性相结合的冰上运动。</a:t>
            </a:r>
            <a:endParaRPr lang="zh-CN" altLang="en-US" sz="1200" dirty="0"/>
          </a:p>
        </p:txBody>
      </p:sp>
      <p:sp>
        <p:nvSpPr>
          <p:cNvPr id="24" name="矩形 23"/>
          <p:cNvSpPr/>
          <p:nvPr/>
        </p:nvSpPr>
        <p:spPr>
          <a:xfrm>
            <a:off x="6403848" y="4742611"/>
            <a:ext cx="211836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1200" dirty="0" smtClean="0">
                <a:latin typeface="+mn-ea"/>
              </a:rPr>
              <a:t>运动员通过冰刀在冰面上划出图形，并表演跳跃、旋转等高难度动作</a:t>
            </a:r>
            <a:endParaRPr lang="zh-CN" altLang="en-US" sz="1200" dirty="0"/>
          </a:p>
        </p:txBody>
      </p:sp>
      <p:sp>
        <p:nvSpPr>
          <p:cNvPr id="28" name="矩形 27"/>
          <p:cNvSpPr/>
          <p:nvPr/>
        </p:nvSpPr>
        <p:spPr>
          <a:xfrm>
            <a:off x="9165336" y="1778615"/>
            <a:ext cx="215493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1200" dirty="0" smtClean="0">
                <a:latin typeface="+mn-ea"/>
              </a:rPr>
              <a:t>花样滑冰</a:t>
            </a:r>
            <a:r>
              <a:rPr lang="zh-CN" altLang="en-US" sz="1200" dirty="0" smtClean="0">
                <a:latin typeface="+mn-ea"/>
              </a:rPr>
              <a:t>的奥运会正式比赛项目共有四个，</a:t>
            </a:r>
            <a:r>
              <a:rPr lang="zh-CN" altLang="en-US" sz="1200" dirty="0" smtClean="0"/>
              <a:t>男子单人滑、女子单人滑、双人滑与冰上舞蹈。</a:t>
            </a:r>
            <a:endParaRPr lang="zh-CN" altLang="en-US" sz="1200" dirty="0"/>
          </a:p>
        </p:txBody>
      </p:sp>
    </p:spTree>
    <p:extLst>
      <p:ext uri="{BB962C8B-B14F-4D97-AF65-F5344CB8AC3E}">
        <p14:creationId xmlns:p14="http://schemas.microsoft.com/office/powerpoint/2010/main" xmlns="" val="1320710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4" name="Picture 8" descr="https://imgb8.photophoto.cn/20140731/huayanghuabingrenwudongzuojianyingshiliangsucai-05120191_3.jpg"/>
          <p:cNvPicPr>
            <a:picLocks noChangeAspect="1" noChangeArrowheads="1"/>
          </p:cNvPicPr>
          <p:nvPr/>
        </p:nvPicPr>
        <p:blipFill>
          <a:blip r:embed="rId2" cstate="print"/>
          <a:srcRect/>
          <a:stretch>
            <a:fillRect/>
          </a:stretch>
        </p:blipFill>
        <p:spPr bwMode="auto">
          <a:xfrm>
            <a:off x="0" y="768096"/>
            <a:ext cx="12192000" cy="8989409"/>
          </a:xfrm>
          <a:prstGeom prst="rect">
            <a:avLst/>
          </a:prstGeom>
          <a:noFill/>
        </p:spPr>
      </p:pic>
      <p:sp>
        <p:nvSpPr>
          <p:cNvPr id="30" name="对角圆角矩形 29"/>
          <p:cNvSpPr/>
          <p:nvPr/>
        </p:nvSpPr>
        <p:spPr>
          <a:xfrm>
            <a:off x="0" y="795528"/>
            <a:ext cx="12192000" cy="6062472"/>
          </a:xfrm>
          <a:prstGeom prst="round2DiagRect">
            <a:avLst/>
          </a:prstGeom>
          <a:solidFill>
            <a:schemeClr val="tx1">
              <a:lumMod val="20000"/>
              <a:lumOff val="8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a:extLst>
              <a:ext uri="{FF2B5EF4-FFF2-40B4-BE49-F238E27FC236}">
                <a16:creationId xmlns:a16="http://schemas.microsoft.com/office/drawing/2014/main" xmlns="" id="{7A892BEB-DE97-4BE1-9848-6015349655BD}"/>
              </a:ext>
            </a:extLst>
          </p:cNvPr>
          <p:cNvSpPr>
            <a:spLocks noGrp="1"/>
          </p:cNvSpPr>
          <p:nvPr>
            <p:ph type="sldNum" sz="quarter" idx="12"/>
          </p:nvPr>
        </p:nvSpPr>
        <p:spPr/>
        <p:txBody>
          <a:bodyPr/>
          <a:lstStyle/>
          <a:p>
            <a:fld id="{B3AE08ED-D4B2-465E-A967-7C4A28958AB5}" type="slidenum">
              <a:rPr lang="zh-CN" altLang="en-US" smtClean="0"/>
              <a:pPr/>
              <a:t>4</a:t>
            </a:fld>
            <a:endParaRPr lang="zh-CN" altLang="en-US"/>
          </a:p>
        </p:txBody>
      </p:sp>
      <p:grpSp>
        <p:nvGrpSpPr>
          <p:cNvPr id="5" name="组合 17">
            <a:extLst>
              <a:ext uri="{FF2B5EF4-FFF2-40B4-BE49-F238E27FC236}">
                <a16:creationId xmlns:a16="http://schemas.microsoft.com/office/drawing/2014/main" xmlns="" id="{F28A835A-4FFA-43E5-861C-555474A5C4F2}"/>
              </a:ext>
            </a:extLst>
          </p:cNvPr>
          <p:cNvGrpSpPr/>
          <p:nvPr/>
        </p:nvGrpSpPr>
        <p:grpSpPr>
          <a:xfrm>
            <a:off x="0" y="-121551"/>
            <a:ext cx="12192000" cy="1006153"/>
            <a:chOff x="0" y="267069"/>
            <a:chExt cx="12192000" cy="1006153"/>
          </a:xfrm>
        </p:grpSpPr>
        <p:sp>
          <p:nvSpPr>
            <p:cNvPr id="15" name="矩形 14">
              <a:extLst>
                <a:ext uri="{FF2B5EF4-FFF2-40B4-BE49-F238E27FC236}">
                  <a16:creationId xmlns:a16="http://schemas.microsoft.com/office/drawing/2014/main" xmlns="" id="{8F2BCFFA-0ECF-448D-8843-B208B2E33F6D}"/>
                </a:ext>
              </a:extLst>
            </p:cNvPr>
            <p:cNvSpPr/>
            <p:nvPr/>
          </p:nvSpPr>
          <p:spPr>
            <a:xfrm>
              <a:off x="0" y="361244"/>
              <a:ext cx="12192000" cy="795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FF3177E4-C6A1-4976-88C4-0C80AEC4A38D}"/>
                </a:ext>
              </a:extLst>
            </p:cNvPr>
            <p:cNvSpPr/>
            <p:nvPr/>
          </p:nvSpPr>
          <p:spPr>
            <a:xfrm>
              <a:off x="1806223" y="372533"/>
              <a:ext cx="9121421" cy="7789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xmlns="" id="{AA31EFE8-8819-41A3-8DBC-06E6E3863BC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67069"/>
              <a:ext cx="1788716" cy="1006153"/>
            </a:xfrm>
            <a:prstGeom prst="rect">
              <a:avLst/>
            </a:prstGeom>
          </p:spPr>
        </p:pic>
      </p:grpSp>
      <p:grpSp>
        <p:nvGrpSpPr>
          <p:cNvPr id="6" name="组合 24">
            <a:extLst>
              <a:ext uri="{FF2B5EF4-FFF2-40B4-BE49-F238E27FC236}">
                <a16:creationId xmlns:a16="http://schemas.microsoft.com/office/drawing/2014/main" xmlns="" id="{41F950CF-C212-454D-AAFF-320089C212D4}"/>
              </a:ext>
            </a:extLst>
          </p:cNvPr>
          <p:cNvGrpSpPr/>
          <p:nvPr/>
        </p:nvGrpSpPr>
        <p:grpSpPr>
          <a:xfrm>
            <a:off x="263432" y="930871"/>
            <a:ext cx="3085581" cy="523220"/>
            <a:chOff x="635090" y="1029466"/>
            <a:chExt cx="2434603" cy="523220"/>
          </a:xfrm>
        </p:grpSpPr>
        <p:sp>
          <p:nvSpPr>
            <p:cNvPr id="26" name="文本框 25">
              <a:extLst>
                <a:ext uri="{FF2B5EF4-FFF2-40B4-BE49-F238E27FC236}">
                  <a16:creationId xmlns:a16="http://schemas.microsoft.com/office/drawing/2014/main" xmlns="" id="{AD0993BB-D990-46FC-A75C-BFB622C6525B}"/>
                </a:ext>
              </a:extLst>
            </p:cNvPr>
            <p:cNvSpPr txBox="1"/>
            <p:nvPr/>
          </p:nvSpPr>
          <p:spPr>
            <a:xfrm>
              <a:off x="635090" y="1029466"/>
              <a:ext cx="1082981" cy="523220"/>
            </a:xfrm>
            <a:prstGeom prst="rect">
              <a:avLst/>
            </a:prstGeom>
            <a:noFill/>
          </p:spPr>
          <p:txBody>
            <a:bodyPr wrap="none" rtlCol="0">
              <a:spAutoFit/>
              <a:scene3d>
                <a:camera prst="orthographicFront"/>
                <a:lightRig rig="threePt" dir="t"/>
              </a:scene3d>
              <a:sp3d contourW="12700"/>
            </a:bodyPr>
            <a:lstStyle/>
            <a:p>
              <a:pPr algn="ctr">
                <a:defRPr/>
              </a:pPr>
              <a:r>
                <a:rPr lang="en-US" altLang="zh-CN" sz="2800" dirty="0">
                  <a:solidFill>
                    <a:srgbClr val="F5A21C"/>
                  </a:solidFill>
                  <a:latin typeface="微软雅黑" panose="020B0503020204020204" pitchFamily="34" charset="-122"/>
                  <a:ea typeface="微软雅黑" panose="020B0503020204020204" pitchFamily="34" charset="-122"/>
                </a:rPr>
                <a:t>PART</a:t>
              </a:r>
              <a:r>
                <a:rPr lang="en-US" altLang="zh-CN" sz="2800" dirty="0">
                  <a:solidFill>
                    <a:prstClr val="black">
                      <a:lumMod val="75000"/>
                      <a:lumOff val="25000"/>
                    </a:prstClr>
                  </a:solidFill>
                  <a:latin typeface="微软雅黑" panose="020B0503020204020204" pitchFamily="34" charset="-122"/>
                  <a:ea typeface="微软雅黑" panose="020B0503020204020204" pitchFamily="34" charset="-122"/>
                </a:rPr>
                <a:t> </a:t>
              </a:r>
              <a:r>
                <a:rPr lang="en-US" altLang="zh-CN" sz="2800" dirty="0" smtClean="0">
                  <a:solidFill>
                    <a:srgbClr val="F5A21C"/>
                  </a:solidFill>
                  <a:latin typeface="微软雅黑" panose="020B0503020204020204" pitchFamily="34" charset="-122"/>
                  <a:ea typeface="微软雅黑" panose="020B0503020204020204" pitchFamily="34" charset="-122"/>
                </a:rPr>
                <a:t>3</a:t>
              </a:r>
              <a:endParaRPr lang="en-US" altLang="zh-CN" sz="2800" dirty="0">
                <a:solidFill>
                  <a:srgbClr val="F5A21C"/>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xmlns="" id="{E2EEFE37-8B8E-47E7-9012-10282D95D015}"/>
                </a:ext>
              </a:extLst>
            </p:cNvPr>
            <p:cNvSpPr txBox="1"/>
            <p:nvPr/>
          </p:nvSpPr>
          <p:spPr>
            <a:xfrm>
              <a:off x="1952612" y="1029466"/>
              <a:ext cx="1117081" cy="461665"/>
            </a:xfrm>
            <a:prstGeom prst="rect">
              <a:avLst/>
            </a:prstGeom>
            <a:noFill/>
          </p:spPr>
          <p:txBody>
            <a:bodyPr wrap="none" rtlCol="0">
              <a:spAutoFit/>
              <a:scene3d>
                <a:camera prst="orthographicFront"/>
                <a:lightRig rig="threePt" dir="t"/>
              </a:scene3d>
              <a:sp3d contourW="12700"/>
            </a:bodyPr>
            <a:lstStyle/>
            <a:p>
              <a:pPr algn="ctr">
                <a:defRPr/>
              </a:pPr>
              <a:r>
                <a:rPr lang="zh-CN" altLang="en-US" sz="2400" b="1" dirty="0">
                  <a:solidFill>
                    <a:srgbClr val="F99F37"/>
                  </a:solidFill>
                  <a:latin typeface="微软雅黑" panose="020B0503020204020204" pitchFamily="34" charset="-122"/>
                  <a:ea typeface="微软雅黑" panose="020B0503020204020204" pitchFamily="34" charset="-122"/>
                </a:rPr>
                <a:t>滑冰益处</a:t>
              </a:r>
            </a:p>
          </p:txBody>
        </p:sp>
      </p:grpSp>
      <p:sp>
        <p:nvSpPr>
          <p:cNvPr id="7" name="椭圆 6"/>
          <p:cNvSpPr/>
          <p:nvPr/>
        </p:nvSpPr>
        <p:spPr>
          <a:xfrm>
            <a:off x="9333013" y="6074040"/>
            <a:ext cx="194310" cy="182880"/>
          </a:xfrm>
          <a:prstGeom prst="ellipse">
            <a:avLst/>
          </a:prstGeom>
          <a:solidFill>
            <a:srgbClr val="F99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06931" y="6018521"/>
            <a:ext cx="194310" cy="18288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00"/>
              </a:solidFill>
            </a:endParaRPr>
          </a:p>
        </p:txBody>
      </p:sp>
      <p:sp>
        <p:nvSpPr>
          <p:cNvPr id="13" name="椭圆 12"/>
          <p:cNvSpPr/>
          <p:nvPr/>
        </p:nvSpPr>
        <p:spPr>
          <a:xfrm>
            <a:off x="3558691" y="6005875"/>
            <a:ext cx="19431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526755" y="6055222"/>
            <a:ext cx="194310" cy="1828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1143000" y="5916168"/>
            <a:ext cx="1755648" cy="372410"/>
          </a:xfrm>
          <a:prstGeom prst="rect">
            <a:avLst/>
          </a:prstGeom>
          <a:noFill/>
        </p:spPr>
        <p:txBody>
          <a:bodyPr wrap="square" rtlCol="0">
            <a:spAutoFit/>
          </a:bodyPr>
          <a:lstStyle/>
          <a:p>
            <a:pPr>
              <a:lnSpc>
                <a:spcPct val="130000"/>
              </a:lnSpc>
            </a:pPr>
            <a:r>
              <a:rPr lang="zh-CN" altLang="en-US" sz="1400" dirty="0" smtClean="0">
                <a:latin typeface="+mn-ea"/>
              </a:rPr>
              <a:t>锻炼身体平衡能力</a:t>
            </a:r>
            <a:endParaRPr lang="zh-CN" altLang="en-US" sz="1400" dirty="0" smtClean="0">
              <a:latin typeface="Arial" panose="020B0604020202020204" pitchFamily="34" charset="0"/>
              <a:ea typeface="微软雅黑" panose="020B0503020204020204" pitchFamily="34" charset="-122"/>
            </a:endParaRPr>
          </a:p>
        </p:txBody>
      </p:sp>
      <p:sp>
        <p:nvSpPr>
          <p:cNvPr id="20" name="矩形 19"/>
          <p:cNvSpPr/>
          <p:nvPr/>
        </p:nvSpPr>
        <p:spPr>
          <a:xfrm>
            <a:off x="3810544" y="5950958"/>
            <a:ext cx="1261884" cy="307777"/>
          </a:xfrm>
          <a:prstGeom prst="rect">
            <a:avLst/>
          </a:prstGeom>
        </p:spPr>
        <p:txBody>
          <a:bodyPr wrap="none">
            <a:spAutoFit/>
          </a:bodyPr>
          <a:lstStyle/>
          <a:p>
            <a:r>
              <a:rPr lang="zh-CN" altLang="en-US" sz="1400" dirty="0" smtClean="0">
                <a:latin typeface="+mn-ea"/>
              </a:rPr>
              <a:t>促进骨骼</a:t>
            </a:r>
            <a:r>
              <a:rPr lang="zh-CN" altLang="en-US" sz="1400" dirty="0" smtClean="0">
                <a:latin typeface="+mn-ea"/>
              </a:rPr>
              <a:t>生长</a:t>
            </a:r>
            <a:endParaRPr lang="zh-CN" altLang="en-US" sz="1400" dirty="0"/>
          </a:p>
        </p:txBody>
      </p:sp>
      <p:sp>
        <p:nvSpPr>
          <p:cNvPr id="21" name="矩形 20"/>
          <p:cNvSpPr/>
          <p:nvPr/>
        </p:nvSpPr>
        <p:spPr>
          <a:xfrm>
            <a:off x="6801642" y="5996678"/>
            <a:ext cx="1261884" cy="307777"/>
          </a:xfrm>
          <a:prstGeom prst="rect">
            <a:avLst/>
          </a:prstGeom>
        </p:spPr>
        <p:txBody>
          <a:bodyPr wrap="none">
            <a:spAutoFit/>
          </a:bodyPr>
          <a:lstStyle/>
          <a:p>
            <a:r>
              <a:rPr lang="zh-CN" altLang="en-US" sz="1400" dirty="0" smtClean="0">
                <a:latin typeface="+mn-ea"/>
              </a:rPr>
              <a:t>改善精神面貌</a:t>
            </a:r>
            <a:endParaRPr lang="zh-CN" altLang="en-US" sz="1400" dirty="0"/>
          </a:p>
        </p:txBody>
      </p:sp>
      <p:sp>
        <p:nvSpPr>
          <p:cNvPr id="22" name="矩形 21"/>
          <p:cNvSpPr/>
          <p:nvPr/>
        </p:nvSpPr>
        <p:spPr>
          <a:xfrm>
            <a:off x="9612305" y="5987534"/>
            <a:ext cx="1441420" cy="307777"/>
          </a:xfrm>
          <a:prstGeom prst="rect">
            <a:avLst/>
          </a:prstGeom>
        </p:spPr>
        <p:txBody>
          <a:bodyPr wrap="none">
            <a:spAutoFit/>
          </a:bodyPr>
          <a:lstStyle/>
          <a:p>
            <a:r>
              <a:rPr lang="zh-CN" altLang="en-US" sz="1400" dirty="0" smtClean="0">
                <a:latin typeface="+mn-ea"/>
              </a:rPr>
              <a:t>良</a:t>
            </a:r>
            <a:r>
              <a:rPr lang="zh-CN" altLang="en-US" sz="1400" dirty="0" smtClean="0">
                <a:latin typeface="+mn-ea"/>
              </a:rPr>
              <a:t>好的</a:t>
            </a:r>
            <a:r>
              <a:rPr lang="zh-CN" altLang="en-US" sz="1400" dirty="0" smtClean="0">
                <a:latin typeface="+mn-ea"/>
              </a:rPr>
              <a:t>减肥</a:t>
            </a:r>
            <a:r>
              <a:rPr lang="zh-CN" altLang="en-US" sz="1400" dirty="0" smtClean="0">
                <a:latin typeface="+mn-ea"/>
              </a:rPr>
              <a:t>效果</a:t>
            </a:r>
            <a:endParaRPr lang="zh-CN" altLang="en-US" sz="1400" dirty="0"/>
          </a:p>
        </p:txBody>
      </p:sp>
      <p:sp>
        <p:nvSpPr>
          <p:cNvPr id="23" name="对角圆角矩形 22"/>
          <p:cNvSpPr/>
          <p:nvPr/>
        </p:nvSpPr>
        <p:spPr>
          <a:xfrm>
            <a:off x="944880" y="2984284"/>
            <a:ext cx="1862328" cy="2208133"/>
          </a:xfrm>
          <a:prstGeom prst="round2DiagRect">
            <a:avLst/>
          </a:prstGeom>
          <a:noFill/>
          <a:ln w="19050">
            <a:prstDash val="solid"/>
          </a:ln>
        </p:spPr>
        <p:style>
          <a:lnRef idx="2">
            <a:schemeClr val="dk1"/>
          </a:lnRef>
          <a:fillRef idx="1">
            <a:schemeClr val="lt1"/>
          </a:fillRef>
          <a:effectRef idx="0">
            <a:schemeClr val="dk1"/>
          </a:effectRef>
          <a:fontRef idx="minor">
            <a:schemeClr val="dk1"/>
          </a:fontRef>
        </p:style>
        <p:txBody>
          <a:bodyPr wrap="square">
            <a:spAutoFit/>
          </a:bodyPr>
          <a:lstStyle/>
          <a:p>
            <a:pPr algn="dist">
              <a:lnSpc>
                <a:spcPct val="150000"/>
              </a:lnSpc>
            </a:pPr>
            <a:r>
              <a:rPr lang="zh-CN" altLang="en-US" sz="1200" dirty="0" smtClean="0">
                <a:latin typeface="+mn-ea"/>
              </a:rPr>
              <a:t>姿势优美的花样滑冰，快速不停地旋转和跳跃，对神经系统和前庭分析器是一种很好的练习</a:t>
            </a:r>
            <a:r>
              <a:rPr lang="zh-CN" altLang="en-US" sz="1200" dirty="0" smtClean="0">
                <a:latin typeface="+mn-ea"/>
              </a:rPr>
              <a:t>。青少年</a:t>
            </a:r>
            <a:r>
              <a:rPr lang="zh-CN" altLang="en-US" sz="1200" dirty="0" smtClean="0">
                <a:latin typeface="+mn-ea"/>
              </a:rPr>
              <a:t>练习滑冰，将有助于其小脑的发育。</a:t>
            </a:r>
            <a:endParaRPr lang="zh-CN" altLang="en-US" sz="1200" dirty="0"/>
          </a:p>
        </p:txBody>
      </p:sp>
      <p:sp>
        <p:nvSpPr>
          <p:cNvPr id="24" name="对角圆角矩形 23"/>
          <p:cNvSpPr/>
          <p:nvPr/>
        </p:nvSpPr>
        <p:spPr>
          <a:xfrm>
            <a:off x="3633216" y="3010376"/>
            <a:ext cx="1816608" cy="2208133"/>
          </a:xfrm>
          <a:prstGeom prst="round2DiagRect">
            <a:avLst/>
          </a:prstGeom>
          <a:noFill/>
          <a:ln w="19050"/>
        </p:spPr>
        <p:style>
          <a:lnRef idx="2">
            <a:schemeClr val="accent4"/>
          </a:lnRef>
          <a:fillRef idx="1">
            <a:schemeClr val="lt1"/>
          </a:fillRef>
          <a:effectRef idx="0">
            <a:schemeClr val="accent4"/>
          </a:effectRef>
          <a:fontRef idx="minor">
            <a:schemeClr val="dk1"/>
          </a:fontRef>
        </p:style>
        <p:txBody>
          <a:bodyPr wrap="square">
            <a:spAutoFit/>
          </a:bodyPr>
          <a:lstStyle/>
          <a:p>
            <a:pPr algn="dist">
              <a:lnSpc>
                <a:spcPct val="150000"/>
              </a:lnSpc>
            </a:pPr>
            <a:r>
              <a:rPr lang="zh-CN" altLang="en-US" sz="1200" dirty="0" smtClean="0">
                <a:latin typeface="+mn-ea"/>
              </a:rPr>
              <a:t>肌肉</a:t>
            </a:r>
            <a:r>
              <a:rPr lang="zh-CN" altLang="en-US" sz="1200" dirty="0" smtClean="0">
                <a:latin typeface="+mn-ea"/>
              </a:rPr>
              <a:t>的毛细血管有</a:t>
            </a:r>
            <a:r>
              <a:rPr lang="en-US" altLang="zh-CN" sz="1200" dirty="0" smtClean="0">
                <a:latin typeface="+mn-ea"/>
              </a:rPr>
              <a:t>90</a:t>
            </a:r>
            <a:r>
              <a:rPr lang="zh-CN" altLang="en-US" sz="1200" dirty="0" smtClean="0">
                <a:latin typeface="+mn-ea"/>
              </a:rPr>
              <a:t>％～</a:t>
            </a:r>
            <a:r>
              <a:rPr lang="en-US" altLang="zh-CN" sz="1200" dirty="0" smtClean="0">
                <a:latin typeface="+mn-ea"/>
              </a:rPr>
              <a:t>98</a:t>
            </a:r>
            <a:r>
              <a:rPr lang="zh-CN" altLang="en-US" sz="1200" dirty="0" smtClean="0">
                <a:latin typeface="+mn-ea"/>
              </a:rPr>
              <a:t>％开放</a:t>
            </a:r>
            <a:r>
              <a:rPr lang="zh-CN" altLang="en-US" sz="1200" dirty="0" smtClean="0">
                <a:latin typeface="+mn-ea"/>
              </a:rPr>
              <a:t>。经常</a:t>
            </a:r>
            <a:r>
              <a:rPr lang="zh-CN" altLang="en-US" sz="1200" dirty="0" smtClean="0">
                <a:latin typeface="+mn-ea"/>
              </a:rPr>
              <a:t>滑冰的人，两腿及腰部肌肉会得到充足的营养</a:t>
            </a:r>
            <a:r>
              <a:rPr lang="zh-CN" altLang="en-US" sz="1200" dirty="0" smtClean="0">
                <a:latin typeface="+mn-ea"/>
              </a:rPr>
              <a:t>。下肢</a:t>
            </a:r>
            <a:r>
              <a:rPr lang="zh-CN" altLang="en-US" sz="1200" dirty="0" smtClean="0">
                <a:latin typeface="+mn-ea"/>
              </a:rPr>
              <a:t>骨骼的骨骺得到刺激，促进下肢骨骼生长。</a:t>
            </a:r>
            <a:endParaRPr lang="zh-CN" altLang="en-US" sz="1200" dirty="0"/>
          </a:p>
        </p:txBody>
      </p:sp>
      <p:sp>
        <p:nvSpPr>
          <p:cNvPr id="25" name="对角圆角矩形 24"/>
          <p:cNvSpPr/>
          <p:nvPr/>
        </p:nvSpPr>
        <p:spPr>
          <a:xfrm>
            <a:off x="6504432" y="3003910"/>
            <a:ext cx="1972056" cy="2170983"/>
          </a:xfrm>
          <a:prstGeom prst="round2DiagRect">
            <a:avLst/>
          </a:prstGeom>
          <a:noFill/>
          <a:ln w="19050"/>
        </p:spPr>
        <p:style>
          <a:lnRef idx="2">
            <a:schemeClr val="accent6"/>
          </a:lnRef>
          <a:fillRef idx="1">
            <a:schemeClr val="lt1"/>
          </a:fillRef>
          <a:effectRef idx="0">
            <a:schemeClr val="accent6"/>
          </a:effectRef>
          <a:fontRef idx="minor">
            <a:schemeClr val="dk1"/>
          </a:fontRef>
        </p:style>
        <p:txBody>
          <a:bodyPr wrap="square">
            <a:spAutoFit/>
          </a:bodyPr>
          <a:lstStyle/>
          <a:p>
            <a:pPr algn="dist">
              <a:lnSpc>
                <a:spcPct val="150000"/>
              </a:lnSpc>
            </a:pPr>
            <a:r>
              <a:rPr lang="zh-CN" altLang="en-US" sz="1200" dirty="0" smtClean="0">
                <a:latin typeface="+mn-ea"/>
              </a:rPr>
              <a:t>穿上冰刀在冰面上尽情奔驰，豪情一番，不仅放松心情，更获得融入自然的乐趣，还能使身心从紧张的学生与工作中得到放松</a:t>
            </a:r>
            <a:r>
              <a:rPr lang="zh-CN" altLang="en-US" sz="1200" dirty="0" smtClean="0">
                <a:latin typeface="+mn-ea"/>
              </a:rPr>
              <a:t>。</a:t>
            </a:r>
            <a:endParaRPr lang="en-US" altLang="zh-CN" sz="1200" dirty="0" smtClean="0">
              <a:latin typeface="+mn-ea"/>
            </a:endParaRPr>
          </a:p>
          <a:p>
            <a:pPr>
              <a:lnSpc>
                <a:spcPct val="150000"/>
              </a:lnSpc>
            </a:pPr>
            <a:endParaRPr lang="zh-CN" altLang="en-US" sz="1200" dirty="0"/>
          </a:p>
        </p:txBody>
      </p:sp>
      <p:sp>
        <p:nvSpPr>
          <p:cNvPr id="28" name="对角圆角矩形 27"/>
          <p:cNvSpPr/>
          <p:nvPr/>
        </p:nvSpPr>
        <p:spPr>
          <a:xfrm>
            <a:off x="9336024" y="3023307"/>
            <a:ext cx="2011680" cy="2126516"/>
          </a:xfrm>
          <a:prstGeom prst="round2DiagRect">
            <a:avLst/>
          </a:prstGeom>
          <a:noFill/>
          <a:ln w="19050"/>
        </p:spPr>
        <p:style>
          <a:lnRef idx="2">
            <a:schemeClr val="accent2"/>
          </a:lnRef>
          <a:fillRef idx="1">
            <a:schemeClr val="lt1"/>
          </a:fillRef>
          <a:effectRef idx="0">
            <a:schemeClr val="accent2"/>
          </a:effectRef>
          <a:fontRef idx="minor">
            <a:schemeClr val="dk1"/>
          </a:fontRef>
        </p:style>
        <p:txBody>
          <a:bodyPr wrap="square">
            <a:spAutoFit/>
          </a:bodyPr>
          <a:lstStyle/>
          <a:p>
            <a:pPr algn="dist">
              <a:lnSpc>
                <a:spcPct val="200000"/>
              </a:lnSpc>
            </a:pPr>
            <a:r>
              <a:rPr lang="zh-CN" altLang="en-US" sz="1200" dirty="0" smtClean="0">
                <a:latin typeface="+mn-ea"/>
              </a:rPr>
              <a:t>滑冰是标准的有氧</a:t>
            </a:r>
            <a:r>
              <a:rPr lang="zh-CN" altLang="en-US" sz="1200" dirty="0" smtClean="0">
                <a:latin typeface="+mn-ea"/>
              </a:rPr>
              <a:t>运动人</a:t>
            </a:r>
            <a:r>
              <a:rPr lang="zh-CN" altLang="en-US" sz="1200" dirty="0" smtClean="0">
                <a:latin typeface="+mn-ea"/>
              </a:rPr>
              <a:t>以自感不累的强度连续滑行半小时，将会消耗约</a:t>
            </a:r>
            <a:r>
              <a:rPr lang="en-US" altLang="zh-CN" sz="1200" dirty="0" smtClean="0">
                <a:latin typeface="+mn-ea"/>
              </a:rPr>
              <a:t>150</a:t>
            </a:r>
            <a:r>
              <a:rPr lang="zh-CN" altLang="en-US" sz="1200" dirty="0" smtClean="0">
                <a:latin typeface="+mn-ea"/>
              </a:rPr>
              <a:t>大卡</a:t>
            </a:r>
            <a:r>
              <a:rPr lang="zh-CN" altLang="en-US" sz="1200" dirty="0" smtClean="0">
                <a:latin typeface="+mn-ea"/>
              </a:rPr>
              <a:t>，消耗</a:t>
            </a:r>
            <a:r>
              <a:rPr lang="zh-CN" altLang="en-US" sz="1200" dirty="0" smtClean="0">
                <a:latin typeface="+mn-ea"/>
              </a:rPr>
              <a:t>两个奶油蛋卷的热量</a:t>
            </a:r>
            <a:r>
              <a:rPr lang="zh-CN" altLang="en-US" sz="1200" dirty="0" smtClean="0">
                <a:latin typeface="+mn-ea"/>
              </a:rPr>
              <a:t>。</a:t>
            </a:r>
            <a:endParaRPr lang="zh-CN" altLang="en-US" dirty="0">
              <a:latin typeface="+mn-ea"/>
            </a:endParaRPr>
          </a:p>
        </p:txBody>
      </p:sp>
      <p:sp>
        <p:nvSpPr>
          <p:cNvPr id="29" name="矩形 28"/>
          <p:cNvSpPr/>
          <p:nvPr/>
        </p:nvSpPr>
        <p:spPr>
          <a:xfrm>
            <a:off x="868680" y="1429804"/>
            <a:ext cx="10415016" cy="83324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pPr>
            <a:r>
              <a:rPr lang="zh-CN" altLang="en-US" dirty="0" smtClean="0">
                <a:solidFill>
                  <a:srgbClr val="000000"/>
                </a:solidFill>
                <a:latin typeface="宋体" panose="02010600030101010101" pitchFamily="2" charset="-122"/>
                <a:ea typeface="宋体" panose="02010600030101010101" pitchFamily="2" charset="-122"/>
              </a:rPr>
              <a:t> </a:t>
            </a:r>
            <a:r>
              <a:rPr lang="zh-CN" altLang="en-US" sz="1600" dirty="0" smtClean="0">
                <a:solidFill>
                  <a:srgbClr val="000000"/>
                </a:solidFill>
                <a:latin typeface="+mn-ea"/>
              </a:rPr>
              <a:t>滑冰是一项集力量、耐力、速度、协调、柔韧、灵活、平衡、优美、稳定于一身的运动项目</a:t>
            </a:r>
            <a:r>
              <a:rPr lang="zh-CN" altLang="en-US" sz="1600" dirty="0" smtClean="0">
                <a:solidFill>
                  <a:srgbClr val="000000"/>
                </a:solidFill>
                <a:latin typeface="+mn-ea"/>
              </a:rPr>
              <a:t>。</a:t>
            </a:r>
            <a:endParaRPr lang="en-US" altLang="zh-CN" sz="1600" dirty="0" smtClean="0">
              <a:solidFill>
                <a:srgbClr val="000000"/>
              </a:solidFill>
              <a:latin typeface="+mn-ea"/>
            </a:endParaRPr>
          </a:p>
          <a:p>
            <a:pPr algn="ctr">
              <a:lnSpc>
                <a:spcPct val="150000"/>
              </a:lnSpc>
            </a:pPr>
            <a:r>
              <a:rPr lang="zh-CN" altLang="en-US" sz="1600" dirty="0" smtClean="0">
                <a:solidFill>
                  <a:srgbClr val="000000"/>
                </a:solidFill>
                <a:latin typeface="+mn-ea"/>
              </a:rPr>
              <a:t>滑冰</a:t>
            </a:r>
            <a:r>
              <a:rPr lang="zh-CN" altLang="en-US" sz="1600" dirty="0" smtClean="0">
                <a:solidFill>
                  <a:srgbClr val="000000"/>
                </a:solidFill>
                <a:latin typeface="+mn-ea"/>
              </a:rPr>
              <a:t>不仅能够增强人体的平衡能力、协调能力以及身体的柔韧性，同时还可增强人的心肺功能，提高有氧运动能力</a:t>
            </a:r>
            <a:r>
              <a:rPr lang="zh-CN" altLang="en-US" sz="1600" dirty="0" smtClean="0">
                <a:latin typeface="+mn-ea"/>
              </a:rPr>
              <a:t>。</a:t>
            </a:r>
            <a:endParaRPr lang="zh-CN" altLang="en-US" sz="1600" dirty="0"/>
          </a:p>
        </p:txBody>
      </p:sp>
    </p:spTree>
    <p:extLst>
      <p:ext uri="{BB962C8B-B14F-4D97-AF65-F5344CB8AC3E}">
        <p14:creationId xmlns:p14="http://schemas.microsoft.com/office/powerpoint/2010/main" xmlns="" val="1320710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xmlns="" id="{7A892BEB-DE97-4BE1-9848-6015349655BD}"/>
              </a:ext>
            </a:extLst>
          </p:cNvPr>
          <p:cNvSpPr>
            <a:spLocks noGrp="1"/>
          </p:cNvSpPr>
          <p:nvPr>
            <p:ph type="sldNum" sz="quarter" idx="12"/>
          </p:nvPr>
        </p:nvSpPr>
        <p:spPr/>
        <p:txBody>
          <a:bodyPr/>
          <a:lstStyle/>
          <a:p>
            <a:fld id="{B3AE08ED-D4B2-465E-A967-7C4A28958AB5}" type="slidenum">
              <a:rPr lang="zh-CN" altLang="en-US" smtClean="0"/>
              <a:pPr/>
              <a:t>5</a:t>
            </a:fld>
            <a:endParaRPr lang="zh-CN" altLang="en-US"/>
          </a:p>
        </p:txBody>
      </p:sp>
      <p:grpSp>
        <p:nvGrpSpPr>
          <p:cNvPr id="3" name="组合 17">
            <a:extLst>
              <a:ext uri="{FF2B5EF4-FFF2-40B4-BE49-F238E27FC236}">
                <a16:creationId xmlns:a16="http://schemas.microsoft.com/office/drawing/2014/main" xmlns="" id="{F28A835A-4FFA-43E5-861C-555474A5C4F2}"/>
              </a:ext>
            </a:extLst>
          </p:cNvPr>
          <p:cNvGrpSpPr/>
          <p:nvPr/>
        </p:nvGrpSpPr>
        <p:grpSpPr>
          <a:xfrm>
            <a:off x="0" y="276213"/>
            <a:ext cx="12192000" cy="1006153"/>
            <a:chOff x="0" y="267069"/>
            <a:chExt cx="12192000" cy="1006153"/>
          </a:xfrm>
        </p:grpSpPr>
        <p:sp>
          <p:nvSpPr>
            <p:cNvPr id="15" name="矩形 14">
              <a:extLst>
                <a:ext uri="{FF2B5EF4-FFF2-40B4-BE49-F238E27FC236}">
                  <a16:creationId xmlns:a16="http://schemas.microsoft.com/office/drawing/2014/main" xmlns="" id="{8F2BCFFA-0ECF-448D-8843-B208B2E33F6D}"/>
                </a:ext>
              </a:extLst>
            </p:cNvPr>
            <p:cNvSpPr/>
            <p:nvPr/>
          </p:nvSpPr>
          <p:spPr>
            <a:xfrm>
              <a:off x="0" y="361244"/>
              <a:ext cx="12192000" cy="795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FF3177E4-C6A1-4976-88C4-0C80AEC4A38D}"/>
                </a:ext>
              </a:extLst>
            </p:cNvPr>
            <p:cNvSpPr/>
            <p:nvPr/>
          </p:nvSpPr>
          <p:spPr>
            <a:xfrm>
              <a:off x="1806223" y="372533"/>
              <a:ext cx="9121421" cy="7789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xmlns="" id="{AA31EFE8-8819-41A3-8DBC-06E6E3863BC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67069"/>
              <a:ext cx="1788716" cy="1006153"/>
            </a:xfrm>
            <a:prstGeom prst="rect">
              <a:avLst/>
            </a:prstGeom>
          </p:spPr>
        </p:pic>
      </p:grpSp>
      <p:grpSp>
        <p:nvGrpSpPr>
          <p:cNvPr id="7" name="组合 24">
            <a:extLst>
              <a:ext uri="{FF2B5EF4-FFF2-40B4-BE49-F238E27FC236}">
                <a16:creationId xmlns:a16="http://schemas.microsoft.com/office/drawing/2014/main" xmlns="" id="{41F950CF-C212-454D-AAFF-320089C212D4}"/>
              </a:ext>
            </a:extLst>
          </p:cNvPr>
          <p:cNvGrpSpPr/>
          <p:nvPr/>
        </p:nvGrpSpPr>
        <p:grpSpPr>
          <a:xfrm>
            <a:off x="1854620" y="485377"/>
            <a:ext cx="2783831" cy="523220"/>
            <a:chOff x="635089" y="1029466"/>
            <a:chExt cx="2196515" cy="523220"/>
          </a:xfrm>
        </p:grpSpPr>
        <p:sp>
          <p:nvSpPr>
            <p:cNvPr id="26" name="文本框 25">
              <a:extLst>
                <a:ext uri="{FF2B5EF4-FFF2-40B4-BE49-F238E27FC236}">
                  <a16:creationId xmlns:a16="http://schemas.microsoft.com/office/drawing/2014/main" xmlns="" id="{AD0993BB-D990-46FC-A75C-BFB622C6525B}"/>
                </a:ext>
              </a:extLst>
            </p:cNvPr>
            <p:cNvSpPr txBox="1"/>
            <p:nvPr/>
          </p:nvSpPr>
          <p:spPr>
            <a:xfrm>
              <a:off x="635089" y="1029466"/>
              <a:ext cx="1082981" cy="523220"/>
            </a:xfrm>
            <a:prstGeom prst="rect">
              <a:avLst/>
            </a:prstGeom>
            <a:noFill/>
          </p:spPr>
          <p:txBody>
            <a:bodyPr wrap="none" rtlCol="0">
              <a:spAutoFit/>
              <a:scene3d>
                <a:camera prst="orthographicFront"/>
                <a:lightRig rig="threePt" dir="t"/>
              </a:scene3d>
              <a:sp3d contourW="12700"/>
            </a:bodyPr>
            <a:lstStyle/>
            <a:p>
              <a:pPr algn="ctr">
                <a:defRPr/>
              </a:pPr>
              <a:r>
                <a:rPr lang="en-US" altLang="zh-CN" sz="2800" dirty="0">
                  <a:solidFill>
                    <a:srgbClr val="F5A21C"/>
                  </a:solidFill>
                  <a:latin typeface="微软雅黑" panose="020B0503020204020204" pitchFamily="34" charset="-122"/>
                  <a:ea typeface="微软雅黑" panose="020B0503020204020204" pitchFamily="34" charset="-122"/>
                </a:rPr>
                <a:t>PART</a:t>
              </a:r>
              <a:r>
                <a:rPr lang="en-US" altLang="zh-CN" sz="2800" dirty="0">
                  <a:solidFill>
                    <a:prstClr val="black">
                      <a:lumMod val="75000"/>
                      <a:lumOff val="25000"/>
                    </a:prstClr>
                  </a:solidFill>
                  <a:latin typeface="微软雅黑" panose="020B0503020204020204" pitchFamily="34" charset="-122"/>
                  <a:ea typeface="微软雅黑" panose="020B0503020204020204" pitchFamily="34" charset="-122"/>
                </a:rPr>
                <a:t> </a:t>
              </a:r>
              <a:r>
                <a:rPr lang="en-US" altLang="zh-CN" sz="2800" dirty="0" smtClean="0">
                  <a:solidFill>
                    <a:srgbClr val="F5A21C"/>
                  </a:solidFill>
                  <a:latin typeface="微软雅黑" panose="020B0503020204020204" pitchFamily="34" charset="-122"/>
                  <a:ea typeface="微软雅黑" panose="020B0503020204020204" pitchFamily="34" charset="-122"/>
                </a:rPr>
                <a:t>4</a:t>
              </a:r>
              <a:endParaRPr lang="en-US" altLang="zh-CN" sz="2800" dirty="0">
                <a:solidFill>
                  <a:srgbClr val="F5A21C"/>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xmlns="" id="{E2EEFE37-8B8E-47E7-9012-10282D95D015}"/>
                </a:ext>
              </a:extLst>
            </p:cNvPr>
            <p:cNvSpPr txBox="1"/>
            <p:nvPr/>
          </p:nvSpPr>
          <p:spPr>
            <a:xfrm>
              <a:off x="1714523" y="1047754"/>
              <a:ext cx="1117081" cy="461665"/>
            </a:xfrm>
            <a:prstGeom prst="rect">
              <a:avLst/>
            </a:prstGeom>
            <a:noFill/>
          </p:spPr>
          <p:txBody>
            <a:bodyPr wrap="none" rtlCol="0">
              <a:spAutoFit/>
              <a:scene3d>
                <a:camera prst="orthographicFront"/>
                <a:lightRig rig="threePt" dir="t"/>
              </a:scene3d>
              <a:sp3d contourW="12700"/>
            </a:bodyPr>
            <a:lstStyle/>
            <a:p>
              <a:pPr algn="ctr">
                <a:defRPr/>
              </a:pPr>
              <a:r>
                <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rPr>
                <a:t>国家政策</a:t>
              </a:r>
            </a:p>
          </p:txBody>
        </p:sp>
      </p:grpSp>
      <p:sp>
        <p:nvSpPr>
          <p:cNvPr id="4" name="文本框 3"/>
          <p:cNvSpPr txBox="1"/>
          <p:nvPr/>
        </p:nvSpPr>
        <p:spPr>
          <a:xfrm>
            <a:off x="722908" y="2954595"/>
            <a:ext cx="7266662" cy="1400383"/>
          </a:xfrm>
          <a:prstGeom prst="rect">
            <a:avLst/>
          </a:prstGeom>
          <a:noFill/>
        </p:spPr>
        <p:txBody>
          <a:bodyPr wrap="square" rtlCol="0">
            <a:spAutoFit/>
          </a:bodyPr>
          <a:lstStyle/>
          <a:p>
            <a:pPr>
              <a:lnSpc>
                <a:spcPct val="200000"/>
              </a:lnSpc>
            </a:pPr>
            <a:r>
              <a:rPr lang="en-US" altLang="zh-CN" sz="1400" b="1" dirty="0"/>
              <a:t>ISU</a:t>
            </a:r>
            <a:r>
              <a:rPr lang="zh-CN" altLang="zh-CN" sz="1400" b="1" dirty="0"/>
              <a:t>国家花样滑冰等级测试</a:t>
            </a:r>
            <a:r>
              <a:rPr lang="en-US" altLang="zh-CN" sz="1400" b="1" dirty="0"/>
              <a:t>tips</a:t>
            </a:r>
            <a:endParaRPr lang="zh-CN" altLang="zh-CN" sz="1400" dirty="0"/>
          </a:p>
          <a:p>
            <a:pPr>
              <a:lnSpc>
                <a:spcPct val="150000"/>
              </a:lnSpc>
            </a:pPr>
            <a:r>
              <a:rPr lang="en-US" altLang="zh-CN" sz="1400" dirty="0"/>
              <a:t>    </a:t>
            </a:r>
            <a:r>
              <a:rPr lang="en-US" altLang="zh-CN" sz="1400" dirty="0" smtClean="0"/>
              <a:t>     </a:t>
            </a:r>
            <a:r>
              <a:rPr lang="zh-CN" altLang="zh-CN" sz="1200" dirty="0">
                <a:latin typeface="+mn-ea"/>
              </a:rPr>
              <a:t>国家花样滑冰等级测试（俗称</a:t>
            </a:r>
            <a:r>
              <a:rPr lang="en-US" altLang="zh-CN" sz="1200" dirty="0">
                <a:latin typeface="+mn-ea"/>
              </a:rPr>
              <a:t>ISU</a:t>
            </a:r>
            <a:r>
              <a:rPr lang="zh-CN" altLang="zh-CN" sz="1200" dirty="0">
                <a:latin typeface="+mn-ea"/>
              </a:rPr>
              <a:t>测试）是国家体育总局冬季运动管理中心和中国滑冰协会为培养花样滑冰后备人才所编写的训练指导和运动水平测试体系，是我国每一个需要参加国内正式比赛的花样滑冰选手必须参加的考试</a:t>
            </a:r>
            <a:r>
              <a:rPr lang="zh-CN" altLang="zh-CN" sz="1200" dirty="0" smtClean="0">
                <a:latin typeface="+mn-ea"/>
              </a:rPr>
              <a:t>。</a:t>
            </a:r>
            <a:endParaRPr lang="zh-CN" altLang="zh-CN" sz="1200" dirty="0">
              <a:latin typeface="+mn-ea"/>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88730" y="4149090"/>
            <a:ext cx="3235464" cy="20900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88730" y="1962026"/>
            <a:ext cx="3235464" cy="2158055"/>
          </a:xfrm>
          <a:prstGeom prst="rect">
            <a:avLst/>
          </a:prstGeom>
        </p:spPr>
      </p:pic>
      <p:sp>
        <p:nvSpPr>
          <p:cNvPr id="13" name="矩形 12"/>
          <p:cNvSpPr/>
          <p:nvPr/>
        </p:nvSpPr>
        <p:spPr>
          <a:xfrm>
            <a:off x="768096" y="1577447"/>
            <a:ext cx="7123176" cy="1354217"/>
          </a:xfrm>
          <a:prstGeom prst="rect">
            <a:avLst/>
          </a:prstGeom>
        </p:spPr>
        <p:txBody>
          <a:bodyPr wrap="square">
            <a:spAutoFit/>
          </a:bodyPr>
          <a:lstStyle/>
          <a:p>
            <a:pPr>
              <a:lnSpc>
                <a:spcPct val="200000"/>
              </a:lnSpc>
            </a:pPr>
            <a:r>
              <a:rPr lang="zh-CN" altLang="en-US" sz="1400" b="1" dirty="0" smtClean="0">
                <a:latin typeface="+mn-ea"/>
              </a:rPr>
              <a:t>习</a:t>
            </a:r>
            <a:r>
              <a:rPr lang="zh-CN" altLang="en-US" sz="1400" b="1" dirty="0" smtClean="0">
                <a:latin typeface="+mn-ea"/>
              </a:rPr>
              <a:t>近平主席寄语冰雪</a:t>
            </a:r>
            <a:r>
              <a:rPr lang="zh-CN" altLang="en-US" sz="1400" b="1" dirty="0" smtClean="0">
                <a:latin typeface="+mn-ea"/>
              </a:rPr>
              <a:t>运动</a:t>
            </a:r>
            <a:endParaRPr lang="en-US" altLang="zh-CN" sz="1200" dirty="0" smtClean="0">
              <a:latin typeface="+mn-ea"/>
            </a:endParaRPr>
          </a:p>
          <a:p>
            <a:pPr>
              <a:lnSpc>
                <a:spcPct val="150000"/>
              </a:lnSpc>
            </a:pPr>
            <a:r>
              <a:rPr lang="en-US" altLang="zh-CN" sz="1200" dirty="0" smtClean="0">
                <a:latin typeface="+mn-ea"/>
              </a:rPr>
              <a:t> </a:t>
            </a:r>
            <a:r>
              <a:rPr lang="en-US" altLang="zh-CN" sz="1200" dirty="0" smtClean="0">
                <a:latin typeface="+mn-ea"/>
              </a:rPr>
              <a:t>         </a:t>
            </a:r>
            <a:r>
              <a:rPr lang="en-US" altLang="zh-CN" sz="1200" dirty="0" smtClean="0">
                <a:latin typeface="+mn-ea"/>
              </a:rPr>
              <a:t> </a:t>
            </a:r>
            <a:r>
              <a:rPr lang="zh-CN" altLang="en-US" sz="1200" dirty="0" smtClean="0">
                <a:latin typeface="+mn-ea"/>
              </a:rPr>
              <a:t>提出“体育强则中国强” ，“要把推动冰雪运动普及贯穿始终，大力发展群众冰雪运动，最终实现“三亿人参与冰雪运动”的目标。</a:t>
            </a:r>
            <a:r>
              <a:rPr lang="zh-CN" altLang="zh-CN" sz="1200" dirty="0" smtClean="0">
                <a:latin typeface="+mn-ea"/>
              </a:rPr>
              <a:t>目前我国已正在积极筹备</a:t>
            </a:r>
            <a:r>
              <a:rPr lang="en-US" altLang="zh-CN" sz="1200" dirty="0" smtClean="0">
                <a:latin typeface="+mn-ea"/>
              </a:rPr>
              <a:t>2022</a:t>
            </a:r>
            <a:r>
              <a:rPr lang="zh-CN" altLang="zh-CN" sz="1200" dirty="0" smtClean="0">
                <a:latin typeface="+mn-ea"/>
              </a:rPr>
              <a:t>年冬奥会，政府正大力提倡发展冰雪运动</a:t>
            </a:r>
            <a:r>
              <a:rPr lang="zh-CN" altLang="en-US" sz="1200" dirty="0" smtClean="0">
                <a:latin typeface="+mn-ea"/>
              </a:rPr>
              <a:t>。</a:t>
            </a:r>
            <a:endParaRPr lang="zh-CN" altLang="en-US" dirty="0"/>
          </a:p>
        </p:txBody>
      </p:sp>
      <p:sp>
        <p:nvSpPr>
          <p:cNvPr id="14" name="矩形 13"/>
          <p:cNvSpPr/>
          <p:nvPr/>
        </p:nvSpPr>
        <p:spPr>
          <a:xfrm>
            <a:off x="697992" y="4480952"/>
            <a:ext cx="7174992" cy="1661993"/>
          </a:xfrm>
          <a:prstGeom prst="rect">
            <a:avLst/>
          </a:prstGeom>
        </p:spPr>
        <p:txBody>
          <a:bodyPr wrap="square">
            <a:spAutoFit/>
          </a:bodyPr>
          <a:lstStyle/>
          <a:p>
            <a:pPr lvl="0">
              <a:lnSpc>
                <a:spcPct val="200000"/>
              </a:lnSpc>
            </a:pPr>
            <a:r>
              <a:rPr lang="zh-CN" altLang="en-US" sz="1200" b="1" dirty="0" smtClean="0">
                <a:solidFill>
                  <a:srgbClr val="000000"/>
                </a:solidFill>
                <a:latin typeface="+mn-ea"/>
              </a:rPr>
              <a:t>体育专业之路</a:t>
            </a:r>
            <a:r>
              <a:rPr lang="en-US" altLang="zh-CN" sz="1200" b="1" dirty="0" smtClean="0">
                <a:solidFill>
                  <a:srgbClr val="000000"/>
                </a:solidFill>
                <a:latin typeface="+mn-ea"/>
              </a:rPr>
              <a:t> </a:t>
            </a:r>
            <a:r>
              <a:rPr lang="zh-CN" altLang="en-US" sz="1200" b="1" dirty="0" smtClean="0">
                <a:solidFill>
                  <a:srgbClr val="000000"/>
                </a:solidFill>
                <a:latin typeface="+mn-ea"/>
              </a:rPr>
              <a:t>与升学</a:t>
            </a:r>
            <a:r>
              <a:rPr lang="en-US" altLang="zh-CN" sz="1200" b="1" dirty="0" smtClean="0">
                <a:solidFill>
                  <a:srgbClr val="000000"/>
                </a:solidFill>
                <a:latin typeface="+mn-ea"/>
              </a:rPr>
              <a:t>  </a:t>
            </a:r>
          </a:p>
          <a:p>
            <a:pPr lvl="0">
              <a:lnSpc>
                <a:spcPct val="150000"/>
              </a:lnSpc>
            </a:pPr>
            <a:r>
              <a:rPr lang="en-US" altLang="zh-CN" sz="1200" b="1" dirty="0" smtClean="0">
                <a:solidFill>
                  <a:schemeClr val="accent6">
                    <a:lumMod val="50000"/>
                  </a:schemeClr>
                </a:solidFill>
                <a:latin typeface="+mn-ea"/>
              </a:rPr>
              <a:t>         </a:t>
            </a:r>
            <a:r>
              <a:rPr lang="zh-CN" altLang="zh-CN" sz="1200" b="1" dirty="0" smtClean="0">
                <a:solidFill>
                  <a:schemeClr val="accent6">
                    <a:lumMod val="50000"/>
                  </a:schemeClr>
                </a:solidFill>
                <a:latin typeface="+mn-ea"/>
              </a:rPr>
              <a:t>通过</a:t>
            </a:r>
            <a:r>
              <a:rPr lang="zh-CN" altLang="zh-CN" sz="1200" b="1" dirty="0" smtClean="0">
                <a:solidFill>
                  <a:schemeClr val="accent6">
                    <a:lumMod val="50000"/>
                  </a:schemeClr>
                </a:solidFill>
                <a:latin typeface="+mn-ea"/>
              </a:rPr>
              <a:t>步法</a:t>
            </a:r>
            <a:r>
              <a:rPr lang="en-US" altLang="zh-CN" sz="1200" b="1" dirty="0" smtClean="0">
                <a:solidFill>
                  <a:schemeClr val="accent6">
                    <a:lumMod val="50000"/>
                  </a:schemeClr>
                </a:solidFill>
                <a:latin typeface="+mn-ea"/>
              </a:rPr>
              <a:t>7</a:t>
            </a:r>
            <a:r>
              <a:rPr lang="zh-CN" altLang="zh-CN" sz="1200" b="1" dirty="0" smtClean="0">
                <a:solidFill>
                  <a:schemeClr val="accent6">
                    <a:lumMod val="50000"/>
                  </a:schemeClr>
                </a:solidFill>
                <a:latin typeface="+mn-ea"/>
              </a:rPr>
              <a:t>级、自由滑</a:t>
            </a:r>
            <a:r>
              <a:rPr lang="en-US" altLang="zh-CN" sz="1200" b="1" dirty="0" smtClean="0">
                <a:solidFill>
                  <a:schemeClr val="accent6">
                    <a:lumMod val="50000"/>
                  </a:schemeClr>
                </a:solidFill>
                <a:latin typeface="+mn-ea"/>
              </a:rPr>
              <a:t>7</a:t>
            </a:r>
            <a:r>
              <a:rPr lang="zh-CN" altLang="zh-CN" sz="1200" b="1" dirty="0" smtClean="0">
                <a:solidFill>
                  <a:schemeClr val="accent6">
                    <a:lumMod val="50000"/>
                  </a:schemeClr>
                </a:solidFill>
                <a:latin typeface="+mn-ea"/>
              </a:rPr>
              <a:t>级可申请成为国家二级运动员</a:t>
            </a:r>
          </a:p>
          <a:p>
            <a:pPr lvl="0">
              <a:lnSpc>
                <a:spcPct val="150000"/>
              </a:lnSpc>
            </a:pPr>
            <a:r>
              <a:rPr lang="en-US" altLang="zh-CN" sz="1200" b="1" dirty="0" smtClean="0">
                <a:solidFill>
                  <a:schemeClr val="accent6">
                    <a:lumMod val="50000"/>
                  </a:schemeClr>
                </a:solidFill>
                <a:latin typeface="+mn-ea"/>
              </a:rPr>
              <a:t>         </a:t>
            </a:r>
            <a:r>
              <a:rPr lang="zh-CN" altLang="zh-CN" sz="1200" b="1" dirty="0" smtClean="0">
                <a:solidFill>
                  <a:schemeClr val="accent6">
                    <a:lumMod val="50000"/>
                  </a:schemeClr>
                </a:solidFill>
                <a:latin typeface="+mn-ea"/>
              </a:rPr>
              <a:t>通过步法</a:t>
            </a:r>
            <a:r>
              <a:rPr lang="en-US" altLang="zh-CN" sz="1200" b="1" dirty="0" smtClean="0">
                <a:solidFill>
                  <a:schemeClr val="accent6">
                    <a:lumMod val="50000"/>
                  </a:schemeClr>
                </a:solidFill>
                <a:latin typeface="+mn-ea"/>
              </a:rPr>
              <a:t>9</a:t>
            </a:r>
            <a:r>
              <a:rPr lang="zh-CN" altLang="zh-CN" sz="1200" b="1" dirty="0" smtClean="0">
                <a:solidFill>
                  <a:schemeClr val="accent6">
                    <a:lumMod val="50000"/>
                  </a:schemeClr>
                </a:solidFill>
                <a:latin typeface="+mn-ea"/>
              </a:rPr>
              <a:t>级、自由滑</a:t>
            </a:r>
            <a:r>
              <a:rPr lang="en-US" altLang="zh-CN" sz="1200" b="1" dirty="0" smtClean="0">
                <a:solidFill>
                  <a:schemeClr val="accent6">
                    <a:lumMod val="50000"/>
                  </a:schemeClr>
                </a:solidFill>
                <a:latin typeface="+mn-ea"/>
              </a:rPr>
              <a:t>9</a:t>
            </a:r>
            <a:r>
              <a:rPr lang="zh-CN" altLang="zh-CN" sz="1200" b="1" dirty="0" smtClean="0">
                <a:solidFill>
                  <a:schemeClr val="accent6">
                    <a:lumMod val="50000"/>
                  </a:schemeClr>
                </a:solidFill>
                <a:latin typeface="+mn-ea"/>
              </a:rPr>
              <a:t>级可申请成为国家一级运动员</a:t>
            </a:r>
          </a:p>
          <a:p>
            <a:pPr lvl="0">
              <a:lnSpc>
                <a:spcPct val="150000"/>
              </a:lnSpc>
            </a:pPr>
            <a:r>
              <a:rPr lang="en-US" altLang="zh-CN" sz="1200" b="1" dirty="0" smtClean="0">
                <a:solidFill>
                  <a:schemeClr val="accent6">
                    <a:lumMod val="50000"/>
                  </a:schemeClr>
                </a:solidFill>
                <a:latin typeface="+mn-ea"/>
              </a:rPr>
              <a:t>      </a:t>
            </a:r>
            <a:r>
              <a:rPr lang="en-US" altLang="zh-CN" sz="1200" b="1" dirty="0" smtClean="0">
                <a:solidFill>
                  <a:schemeClr val="accent6">
                    <a:lumMod val="50000"/>
                  </a:schemeClr>
                </a:solidFill>
                <a:latin typeface="+mn-ea"/>
              </a:rPr>
              <a:t>   </a:t>
            </a:r>
            <a:r>
              <a:rPr lang="zh-CN" altLang="zh-CN" sz="1200" b="1" dirty="0" smtClean="0">
                <a:solidFill>
                  <a:schemeClr val="accent6">
                    <a:lumMod val="50000"/>
                  </a:schemeClr>
                </a:solidFill>
                <a:latin typeface="+mn-ea"/>
              </a:rPr>
              <a:t>通过步法</a:t>
            </a:r>
            <a:r>
              <a:rPr lang="en-US" altLang="zh-CN" sz="1200" b="1" dirty="0" smtClean="0">
                <a:solidFill>
                  <a:schemeClr val="accent6">
                    <a:lumMod val="50000"/>
                  </a:schemeClr>
                </a:solidFill>
                <a:latin typeface="+mn-ea"/>
              </a:rPr>
              <a:t>10</a:t>
            </a:r>
            <a:r>
              <a:rPr lang="zh-CN" altLang="zh-CN" sz="1200" b="1" dirty="0" smtClean="0">
                <a:solidFill>
                  <a:schemeClr val="accent6">
                    <a:lumMod val="50000"/>
                  </a:schemeClr>
                </a:solidFill>
                <a:latin typeface="+mn-ea"/>
              </a:rPr>
              <a:t>级、自由滑</a:t>
            </a:r>
            <a:r>
              <a:rPr lang="en-US" altLang="zh-CN" sz="1200" b="1" dirty="0" smtClean="0">
                <a:solidFill>
                  <a:schemeClr val="accent6">
                    <a:lumMod val="50000"/>
                  </a:schemeClr>
                </a:solidFill>
                <a:latin typeface="+mn-ea"/>
              </a:rPr>
              <a:t>10</a:t>
            </a:r>
            <a:r>
              <a:rPr lang="zh-CN" altLang="zh-CN" sz="1200" b="1" dirty="0" smtClean="0">
                <a:solidFill>
                  <a:schemeClr val="accent6">
                    <a:lumMod val="50000"/>
                  </a:schemeClr>
                </a:solidFill>
                <a:latin typeface="+mn-ea"/>
              </a:rPr>
              <a:t>级可申请成为国家健将级运动员</a:t>
            </a:r>
          </a:p>
          <a:p>
            <a:pPr>
              <a:lnSpc>
                <a:spcPct val="200000"/>
              </a:lnSpc>
            </a:pPr>
            <a:r>
              <a:rPr lang="zh-CN" altLang="zh-CN" sz="1200" b="1" dirty="0" smtClean="0">
                <a:solidFill>
                  <a:srgbClr val="FF0000"/>
                </a:solidFill>
                <a:latin typeface="+mn-ea"/>
              </a:rPr>
              <a:t>根据不同地区的高考政策，部分地区针对国家花样滑冰等级测试“双七”成绩，采取高考加分政策。</a:t>
            </a:r>
            <a:endParaRPr lang="zh-CN" altLang="zh-CN" sz="1200" b="1" dirty="0">
              <a:solidFill>
                <a:srgbClr val="FF0000"/>
              </a:solidFill>
              <a:latin typeface="+mn-ea"/>
            </a:endParaRPr>
          </a:p>
        </p:txBody>
      </p:sp>
    </p:spTree>
    <p:extLst>
      <p:ext uri="{BB962C8B-B14F-4D97-AF65-F5344CB8AC3E}">
        <p14:creationId xmlns:p14="http://schemas.microsoft.com/office/powerpoint/2010/main" xmlns="" val="1295997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xmlns="" id="{7A892BEB-DE97-4BE1-9848-6015349655BD}"/>
              </a:ext>
            </a:extLst>
          </p:cNvPr>
          <p:cNvSpPr>
            <a:spLocks noGrp="1"/>
          </p:cNvSpPr>
          <p:nvPr>
            <p:ph type="sldNum" sz="quarter" idx="12"/>
          </p:nvPr>
        </p:nvSpPr>
        <p:spPr/>
        <p:txBody>
          <a:bodyPr/>
          <a:lstStyle/>
          <a:p>
            <a:fld id="{B3AE08ED-D4B2-465E-A967-7C4A28958AB5}" type="slidenum">
              <a:rPr lang="zh-CN" altLang="en-US" smtClean="0"/>
              <a:pPr/>
              <a:t>6</a:t>
            </a:fld>
            <a:endParaRPr lang="zh-CN" altLang="en-US"/>
          </a:p>
        </p:txBody>
      </p:sp>
      <p:grpSp>
        <p:nvGrpSpPr>
          <p:cNvPr id="18" name="组合 17">
            <a:extLst>
              <a:ext uri="{FF2B5EF4-FFF2-40B4-BE49-F238E27FC236}">
                <a16:creationId xmlns:a16="http://schemas.microsoft.com/office/drawing/2014/main" xmlns="" id="{F28A835A-4FFA-43E5-861C-555474A5C4F2}"/>
              </a:ext>
            </a:extLst>
          </p:cNvPr>
          <p:cNvGrpSpPr/>
          <p:nvPr/>
        </p:nvGrpSpPr>
        <p:grpSpPr>
          <a:xfrm>
            <a:off x="0" y="276213"/>
            <a:ext cx="12192000" cy="1006153"/>
            <a:chOff x="0" y="267069"/>
            <a:chExt cx="12192000" cy="1006153"/>
          </a:xfrm>
        </p:grpSpPr>
        <p:sp>
          <p:nvSpPr>
            <p:cNvPr id="15" name="矩形 14">
              <a:extLst>
                <a:ext uri="{FF2B5EF4-FFF2-40B4-BE49-F238E27FC236}">
                  <a16:creationId xmlns:a16="http://schemas.microsoft.com/office/drawing/2014/main" xmlns="" id="{8F2BCFFA-0ECF-448D-8843-B208B2E33F6D}"/>
                </a:ext>
              </a:extLst>
            </p:cNvPr>
            <p:cNvSpPr/>
            <p:nvPr/>
          </p:nvSpPr>
          <p:spPr>
            <a:xfrm>
              <a:off x="0" y="361244"/>
              <a:ext cx="12192000" cy="795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FF3177E4-C6A1-4976-88C4-0C80AEC4A38D}"/>
                </a:ext>
              </a:extLst>
            </p:cNvPr>
            <p:cNvSpPr/>
            <p:nvPr/>
          </p:nvSpPr>
          <p:spPr>
            <a:xfrm>
              <a:off x="1806223" y="372533"/>
              <a:ext cx="9121421" cy="7789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xmlns="" id="{AA31EFE8-8819-41A3-8DBC-06E6E3863BC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67069"/>
              <a:ext cx="1788716" cy="1006153"/>
            </a:xfrm>
            <a:prstGeom prst="rect">
              <a:avLst/>
            </a:prstGeom>
          </p:spPr>
        </p:pic>
      </p:grpSp>
      <p:grpSp>
        <p:nvGrpSpPr>
          <p:cNvPr id="25" name="组合 24">
            <a:extLst>
              <a:ext uri="{FF2B5EF4-FFF2-40B4-BE49-F238E27FC236}">
                <a16:creationId xmlns:a16="http://schemas.microsoft.com/office/drawing/2014/main" xmlns="" id="{41F950CF-C212-454D-AAFF-320089C212D4}"/>
              </a:ext>
            </a:extLst>
          </p:cNvPr>
          <p:cNvGrpSpPr/>
          <p:nvPr/>
        </p:nvGrpSpPr>
        <p:grpSpPr>
          <a:xfrm>
            <a:off x="1865376" y="493776"/>
            <a:ext cx="3916579" cy="533109"/>
            <a:chOff x="621931" y="1019577"/>
            <a:chExt cx="3090282" cy="533109"/>
          </a:xfrm>
        </p:grpSpPr>
        <p:sp>
          <p:nvSpPr>
            <p:cNvPr id="26" name="文本框 25">
              <a:extLst>
                <a:ext uri="{FF2B5EF4-FFF2-40B4-BE49-F238E27FC236}">
                  <a16:creationId xmlns:a16="http://schemas.microsoft.com/office/drawing/2014/main" xmlns="" id="{AD0993BB-D990-46FC-A75C-BFB622C6525B}"/>
                </a:ext>
              </a:extLst>
            </p:cNvPr>
            <p:cNvSpPr txBox="1"/>
            <p:nvPr/>
          </p:nvSpPr>
          <p:spPr>
            <a:xfrm>
              <a:off x="621931" y="1019577"/>
              <a:ext cx="1096140" cy="533109"/>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dirty="0">
                  <a:solidFill>
                    <a:srgbClr val="F5A21C"/>
                  </a:solidFill>
                  <a:latin typeface="微软雅黑" panose="020B0503020204020204" pitchFamily="34" charset="-122"/>
                  <a:ea typeface="微软雅黑" panose="020B0503020204020204" pitchFamily="34" charset="-122"/>
                </a:rPr>
                <a:t>PART</a:t>
              </a:r>
              <a:r>
                <a:rPr lang="en-US" altLang="zh-CN" sz="2800" dirty="0">
                  <a:solidFill>
                    <a:prstClr val="black">
                      <a:lumMod val="75000"/>
                      <a:lumOff val="25000"/>
                    </a:prstClr>
                  </a:solidFill>
                  <a:latin typeface="微软雅黑" panose="020B0503020204020204" pitchFamily="34" charset="-122"/>
                  <a:ea typeface="微软雅黑" panose="020B0503020204020204" pitchFamily="34" charset="-122"/>
                </a:rPr>
                <a:t> </a:t>
              </a:r>
              <a:r>
                <a:rPr lang="en-US" altLang="zh-CN" sz="2800" dirty="0" smtClean="0">
                  <a:solidFill>
                    <a:srgbClr val="F5A21C"/>
                  </a:solidFill>
                  <a:latin typeface="微软雅黑" panose="020B0503020204020204" pitchFamily="34" charset="-122"/>
                  <a:ea typeface="微软雅黑" panose="020B0503020204020204" pitchFamily="34" charset="-122"/>
                </a:rPr>
                <a:t>5</a:t>
              </a:r>
              <a:endParaRPr lang="en-US" altLang="zh-CN" sz="2800" dirty="0">
                <a:solidFill>
                  <a:srgbClr val="F5A21C"/>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xmlns="" id="{E2EEFE37-8B8E-47E7-9012-10282D95D015}"/>
                </a:ext>
              </a:extLst>
            </p:cNvPr>
            <p:cNvSpPr txBox="1"/>
            <p:nvPr/>
          </p:nvSpPr>
          <p:spPr>
            <a:xfrm>
              <a:off x="1623758" y="1058252"/>
              <a:ext cx="2088455" cy="461665"/>
            </a:xfrm>
            <a:prstGeom prst="rect">
              <a:avLst/>
            </a:prstGeom>
            <a:noFill/>
          </p:spPr>
          <p:txBody>
            <a:bodyPr wrap="none" rtlCol="0">
              <a:spAutoFit/>
              <a:scene3d>
                <a:camera prst="orthographicFront"/>
                <a:lightRig rig="threePt" dir="t"/>
              </a:scene3d>
              <a:sp3d contourW="12700"/>
            </a:bodyPr>
            <a:lstStyle/>
            <a:p>
              <a:pPr algn="ctr">
                <a:defRPr/>
              </a:pPr>
              <a:r>
                <a:rPr lang="zh-CN" altLang="en-US" sz="2400" b="1" dirty="0" smtClean="0">
                  <a:solidFill>
                    <a:prstClr val="black">
                      <a:lumMod val="75000"/>
                      <a:lumOff val="25000"/>
                    </a:prstClr>
                  </a:solidFill>
                  <a:latin typeface="微软雅黑" panose="020B0503020204020204" pitchFamily="34" charset="-122"/>
                  <a:ea typeface="微软雅黑" panose="020B0503020204020204" pitchFamily="34" charset="-122"/>
                </a:rPr>
                <a:t>日照冰场业务构成</a:t>
              </a:r>
              <a:endPar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aphicFrame>
        <p:nvGraphicFramePr>
          <p:cNvPr id="29" name="表格 28"/>
          <p:cNvGraphicFramePr>
            <a:graphicFrameLocks noGrp="1"/>
          </p:cNvGraphicFramePr>
          <p:nvPr/>
        </p:nvGraphicFramePr>
        <p:xfrm>
          <a:off x="6351302" y="1846617"/>
          <a:ext cx="4822666" cy="1933296"/>
        </p:xfrm>
        <a:graphic>
          <a:graphicData uri="http://schemas.openxmlformats.org/drawingml/2006/table">
            <a:tbl>
              <a:tblPr firstRow="1" bandRow="1">
                <a:tableStyleId>{21E4AEA4-8DFA-4A89-87EB-49C32662AFE0}</a:tableStyleId>
              </a:tblPr>
              <a:tblGrid>
                <a:gridCol w="1107423"/>
                <a:gridCol w="1107423"/>
                <a:gridCol w="1303910"/>
                <a:gridCol w="1303910"/>
              </a:tblGrid>
              <a:tr h="686271">
                <a:tc gridSpan="4">
                  <a:txBody>
                    <a:bodyPr/>
                    <a:lstStyle/>
                    <a:p>
                      <a:pPr algn="ctr"/>
                      <a:r>
                        <a:rPr lang="zh-CN" altLang="en-US" sz="2400" dirty="0" smtClean="0">
                          <a:effectLst>
                            <a:outerShdw blurRad="50800" dist="38100" dir="10800000" algn="r" rotWithShape="0">
                              <a:prstClr val="black">
                                <a:alpha val="40000"/>
                              </a:prstClr>
                            </a:outerShdw>
                          </a:effectLst>
                          <a:latin typeface="+mn-ea"/>
                          <a:ea typeface="+mn-ea"/>
                          <a:sym typeface="+mn-ea"/>
                        </a:rPr>
                        <a:t>营业目标 </a:t>
                      </a:r>
                      <a:endParaRPr lang="zh-CN" altLang="en-US" sz="2400" dirty="0">
                        <a:solidFill>
                          <a:srgbClr val="C00000"/>
                        </a:solidFill>
                        <a:effectLst>
                          <a:outerShdw blurRad="50800" dist="38100" dir="10800000" algn="r" rotWithShape="0">
                            <a:prstClr val="black">
                              <a:alpha val="40000"/>
                            </a:prstClr>
                          </a:outerShdw>
                        </a:effectLst>
                        <a:latin typeface="+mn-ea"/>
                        <a:ea typeface="+mn-ea"/>
                      </a:endParaRPr>
                    </a:p>
                  </a:txBody>
                  <a:tcPr anchor="ctr">
                    <a:solidFill>
                      <a:schemeClr val="accent4"/>
                    </a:solidFill>
                  </a:tcPr>
                </a:tc>
                <a:tc hMerge="1">
                  <a:txBody>
                    <a:bodyPr/>
                    <a:lstStyle/>
                    <a:p>
                      <a:endParaRPr lang="zh-CN"/>
                    </a:p>
                  </a:txBody>
                  <a:tcPr/>
                </a:tc>
                <a:tc hMerge="1">
                  <a:txBody>
                    <a:bodyPr/>
                    <a:lstStyle/>
                    <a:p>
                      <a:endParaRPr lang="zh-CN"/>
                    </a:p>
                  </a:txBody>
                  <a:tcPr/>
                </a:tc>
                <a:tc hMerge="1">
                  <a:txBody>
                    <a:bodyPr/>
                    <a:lstStyle/>
                    <a:p>
                      <a:endParaRPr lang="zh-CN"/>
                    </a:p>
                  </a:txBody>
                  <a:tcPr anchor="ctr">
                    <a:solidFill>
                      <a:schemeClr val="accent4"/>
                    </a:solidFill>
                  </a:tcPr>
                </a:tc>
              </a:tr>
              <a:tr h="333381">
                <a:tc gridSpan="2">
                  <a:txBody>
                    <a:bodyPr/>
                    <a:lstStyle/>
                    <a:p>
                      <a:pPr algn="ctr"/>
                      <a:r>
                        <a:rPr lang="zh-CN" altLang="en-US" sz="2000" dirty="0">
                          <a:solidFill>
                            <a:schemeClr val="bg2">
                              <a:lumMod val="10000"/>
                            </a:schemeClr>
                          </a:solidFill>
                          <a:effectLst/>
                          <a:latin typeface="+mn-ea"/>
                          <a:ea typeface="+mn-ea"/>
                        </a:rPr>
                        <a:t>课程</a:t>
                      </a:r>
                      <a:endParaRPr lang="en-US" altLang="zh-CN" sz="2000" dirty="0">
                        <a:solidFill>
                          <a:schemeClr val="bg2">
                            <a:lumMod val="10000"/>
                          </a:schemeClr>
                        </a:solidFill>
                        <a:effectLst/>
                        <a:latin typeface="+mn-ea"/>
                        <a:ea typeface="+mn-ea"/>
                      </a:endParaRPr>
                    </a:p>
                  </a:txBody>
                  <a:tcPr anchor="ctr">
                    <a:solidFill>
                      <a:schemeClr val="accent4"/>
                    </a:solidFill>
                  </a:tcPr>
                </a:tc>
                <a:tc hMerge="1">
                  <a:txBody>
                    <a:bodyPr/>
                    <a:lstStyle/>
                    <a:p>
                      <a:endParaRPr lang="zh-CN"/>
                    </a:p>
                  </a:txBody>
                  <a:tcPr anchor="ctr"/>
                </a:tc>
                <a:tc rowSpan="2">
                  <a:txBody>
                    <a:bodyPr/>
                    <a:lstStyle/>
                    <a:p>
                      <a:pPr algn="ctr"/>
                      <a:r>
                        <a:rPr lang="zh-CN" altLang="en-US" sz="2000" dirty="0">
                          <a:solidFill>
                            <a:schemeClr val="bg2">
                              <a:lumMod val="10000"/>
                            </a:schemeClr>
                          </a:solidFill>
                          <a:effectLst/>
                          <a:latin typeface="+mn-ea"/>
                          <a:ea typeface="+mn-ea"/>
                        </a:rPr>
                        <a:t>门票</a:t>
                      </a:r>
                      <a:endParaRPr lang="en-US" altLang="zh-CN" sz="2000" dirty="0">
                        <a:solidFill>
                          <a:schemeClr val="bg2">
                            <a:lumMod val="10000"/>
                          </a:schemeClr>
                        </a:solidFill>
                        <a:effectLst/>
                        <a:latin typeface="+mn-ea"/>
                        <a:ea typeface="+mn-ea"/>
                      </a:endParaRPr>
                    </a:p>
                    <a:p>
                      <a:pPr algn="ctr"/>
                      <a:r>
                        <a:rPr lang="zh-CN" altLang="en-US" sz="2000" dirty="0">
                          <a:solidFill>
                            <a:schemeClr val="bg2">
                              <a:lumMod val="10000"/>
                            </a:schemeClr>
                          </a:solidFill>
                          <a:effectLst/>
                          <a:latin typeface="+mn-ea"/>
                          <a:ea typeface="+mn-ea"/>
                        </a:rPr>
                        <a:t>时段</a:t>
                      </a:r>
                      <a:r>
                        <a:rPr lang="zh-CN" altLang="en-US" sz="2000" dirty="0" smtClean="0">
                          <a:solidFill>
                            <a:schemeClr val="bg2">
                              <a:lumMod val="10000"/>
                            </a:schemeClr>
                          </a:solidFill>
                          <a:effectLst/>
                          <a:latin typeface="+mn-ea"/>
                          <a:ea typeface="+mn-ea"/>
                        </a:rPr>
                        <a:t>票</a:t>
                      </a:r>
                      <a:endParaRPr lang="en-US" altLang="zh-CN" sz="2000" dirty="0">
                        <a:solidFill>
                          <a:schemeClr val="bg2">
                            <a:lumMod val="10000"/>
                          </a:schemeClr>
                        </a:solidFill>
                        <a:effectLst/>
                        <a:latin typeface="+mn-ea"/>
                        <a:ea typeface="+mn-ea"/>
                      </a:endParaRPr>
                    </a:p>
                  </a:txBody>
                  <a:tcPr anchor="ctr">
                    <a:solidFill>
                      <a:schemeClr val="accent4"/>
                    </a:solidFill>
                  </a:tcPr>
                </a:tc>
                <a:tc rowSpan="2">
                  <a:txBody>
                    <a:bodyPr/>
                    <a:lstStyle/>
                    <a:p>
                      <a:pPr algn="ctr"/>
                      <a:r>
                        <a:rPr lang="zh-CN" altLang="en-US" sz="2000" dirty="0" smtClean="0">
                          <a:solidFill>
                            <a:schemeClr val="bg2">
                              <a:lumMod val="10000"/>
                            </a:schemeClr>
                          </a:solidFill>
                          <a:effectLst/>
                          <a:latin typeface="+mn-ea"/>
                          <a:ea typeface="+mn-ea"/>
                        </a:rPr>
                        <a:t>推广</a:t>
                      </a:r>
                      <a:endParaRPr lang="en-US" altLang="zh-CN" sz="2000" dirty="0" smtClean="0">
                        <a:solidFill>
                          <a:schemeClr val="bg2">
                            <a:lumMod val="10000"/>
                          </a:schemeClr>
                        </a:solidFill>
                        <a:effectLst/>
                        <a:latin typeface="+mn-ea"/>
                        <a:ea typeface="+mn-ea"/>
                      </a:endParaRPr>
                    </a:p>
                  </a:txBody>
                  <a:tcPr anchor="ctr">
                    <a:solidFill>
                      <a:schemeClr val="accent4"/>
                    </a:solidFill>
                  </a:tcPr>
                </a:tc>
              </a:tr>
              <a:tr h="407364">
                <a:tc>
                  <a:txBody>
                    <a:bodyPr/>
                    <a:lstStyle/>
                    <a:p>
                      <a:pPr algn="ctr"/>
                      <a:r>
                        <a:rPr lang="zh-CN" altLang="en-US" sz="2000" dirty="0">
                          <a:solidFill>
                            <a:schemeClr val="bg2">
                              <a:lumMod val="10000"/>
                            </a:schemeClr>
                          </a:solidFill>
                          <a:effectLst/>
                          <a:latin typeface="+mn-ea"/>
                          <a:ea typeface="+mn-ea"/>
                        </a:rPr>
                        <a:t>老学</a:t>
                      </a:r>
                      <a:r>
                        <a:rPr lang="zh-CN" altLang="en-US" sz="2000" dirty="0" smtClean="0">
                          <a:solidFill>
                            <a:schemeClr val="bg2">
                              <a:lumMod val="10000"/>
                            </a:schemeClr>
                          </a:solidFill>
                          <a:effectLst/>
                          <a:latin typeface="+mn-ea"/>
                          <a:ea typeface="+mn-ea"/>
                        </a:rPr>
                        <a:t>员</a:t>
                      </a:r>
                      <a:endParaRPr lang="en-US" altLang="zh-CN" sz="2000" dirty="0">
                        <a:solidFill>
                          <a:schemeClr val="bg2">
                            <a:lumMod val="10000"/>
                          </a:schemeClr>
                        </a:solidFill>
                        <a:effectLst/>
                        <a:latin typeface="+mn-ea"/>
                        <a:ea typeface="+mn-ea"/>
                      </a:endParaRPr>
                    </a:p>
                  </a:txBody>
                  <a:tcPr anchor="ctr">
                    <a:solidFill>
                      <a:schemeClr val="accent4"/>
                    </a:solidFill>
                  </a:tcPr>
                </a:tc>
                <a:tc>
                  <a:txBody>
                    <a:bodyPr/>
                    <a:lstStyle/>
                    <a:p>
                      <a:pPr algn="ctr"/>
                      <a:r>
                        <a:rPr lang="zh-CN" altLang="en-US" sz="2000" dirty="0">
                          <a:solidFill>
                            <a:schemeClr val="bg2">
                              <a:lumMod val="10000"/>
                            </a:schemeClr>
                          </a:solidFill>
                          <a:effectLst/>
                          <a:latin typeface="+mn-ea"/>
                          <a:ea typeface="+mn-ea"/>
                        </a:rPr>
                        <a:t>新学</a:t>
                      </a:r>
                      <a:r>
                        <a:rPr lang="zh-CN" altLang="en-US" sz="2000" dirty="0" smtClean="0">
                          <a:solidFill>
                            <a:schemeClr val="bg2">
                              <a:lumMod val="10000"/>
                            </a:schemeClr>
                          </a:solidFill>
                          <a:effectLst/>
                          <a:latin typeface="+mn-ea"/>
                          <a:ea typeface="+mn-ea"/>
                        </a:rPr>
                        <a:t>员</a:t>
                      </a:r>
                      <a:endParaRPr lang="en-US" altLang="zh-CN" sz="2000" dirty="0">
                        <a:solidFill>
                          <a:schemeClr val="bg2">
                            <a:lumMod val="10000"/>
                          </a:schemeClr>
                        </a:solidFill>
                        <a:effectLst/>
                        <a:latin typeface="+mn-ea"/>
                        <a:ea typeface="+mn-ea"/>
                      </a:endParaRPr>
                    </a:p>
                  </a:txBody>
                  <a:tcPr anchor="ctr">
                    <a:solidFill>
                      <a:schemeClr val="accent4"/>
                    </a:solidFill>
                  </a:tcPr>
                </a:tc>
                <a:tc vMerge="1">
                  <a:txBody>
                    <a:bodyPr/>
                    <a:lstStyle/>
                    <a:p>
                      <a:endParaRPr lang="zh-CN"/>
                    </a:p>
                  </a:txBody>
                  <a:tcPr/>
                </a:tc>
                <a:tc vMerge="1">
                  <a:txBody>
                    <a:bodyPr/>
                    <a:lstStyle/>
                    <a:p>
                      <a:endParaRPr lang="zh-CN"/>
                    </a:p>
                  </a:txBody>
                  <a:tcPr/>
                </a:tc>
              </a:tr>
              <a:tr h="443421">
                <a:tc>
                  <a:txBody>
                    <a:bodyPr/>
                    <a:lstStyle/>
                    <a:p>
                      <a:pPr algn="ctr"/>
                      <a:r>
                        <a:rPr lang="en-US" altLang="zh-CN" sz="2000" dirty="0" smtClean="0">
                          <a:solidFill>
                            <a:schemeClr val="bg2">
                              <a:lumMod val="10000"/>
                            </a:schemeClr>
                          </a:solidFill>
                          <a:effectLst/>
                          <a:latin typeface="+mn-ea"/>
                          <a:ea typeface="+mn-ea"/>
                        </a:rPr>
                        <a:t>57%</a:t>
                      </a:r>
                      <a:endParaRPr lang="en-US" altLang="zh-CN" sz="2000" dirty="0">
                        <a:solidFill>
                          <a:schemeClr val="bg2">
                            <a:lumMod val="10000"/>
                          </a:schemeClr>
                        </a:solidFill>
                        <a:effectLst/>
                        <a:latin typeface="+mn-ea"/>
                        <a:ea typeface="+mn-ea"/>
                      </a:endParaRPr>
                    </a:p>
                  </a:txBody>
                  <a:tcPr anchor="ctr">
                    <a:solidFill>
                      <a:schemeClr val="accent4"/>
                    </a:solidFill>
                  </a:tcPr>
                </a:tc>
                <a:tc>
                  <a:txBody>
                    <a:bodyPr/>
                    <a:lstStyle/>
                    <a:p>
                      <a:pPr algn="ctr"/>
                      <a:r>
                        <a:rPr lang="en-US" altLang="zh-CN" sz="2000" dirty="0">
                          <a:solidFill>
                            <a:schemeClr val="bg2">
                              <a:lumMod val="10000"/>
                            </a:schemeClr>
                          </a:solidFill>
                          <a:effectLst/>
                          <a:latin typeface="+mn-ea"/>
                          <a:ea typeface="+mn-ea"/>
                        </a:rPr>
                        <a:t>28%</a:t>
                      </a:r>
                    </a:p>
                  </a:txBody>
                  <a:tcPr anchor="ctr">
                    <a:solidFill>
                      <a:schemeClr val="accent4"/>
                    </a:solidFill>
                  </a:tcPr>
                </a:tc>
                <a:tc>
                  <a:txBody>
                    <a:bodyPr/>
                    <a:lstStyle/>
                    <a:p>
                      <a:pPr algn="ctr"/>
                      <a:r>
                        <a:rPr lang="en-US" altLang="zh-CN" sz="2000" dirty="0" smtClean="0">
                          <a:solidFill>
                            <a:schemeClr val="bg2">
                              <a:lumMod val="10000"/>
                            </a:schemeClr>
                          </a:solidFill>
                          <a:effectLst/>
                          <a:latin typeface="+mn-ea"/>
                          <a:ea typeface="+mn-ea"/>
                        </a:rPr>
                        <a:t>10%</a:t>
                      </a:r>
                      <a:endParaRPr lang="en-US" altLang="zh-CN" sz="2000" dirty="0">
                        <a:solidFill>
                          <a:schemeClr val="bg2">
                            <a:lumMod val="10000"/>
                          </a:schemeClr>
                        </a:solidFill>
                        <a:effectLst/>
                        <a:latin typeface="+mn-ea"/>
                        <a:ea typeface="+mn-ea"/>
                      </a:endParaRPr>
                    </a:p>
                  </a:txBody>
                  <a:tcPr anchor="ctr">
                    <a:solidFill>
                      <a:schemeClr val="accent4"/>
                    </a:solidFill>
                  </a:tcPr>
                </a:tc>
                <a:tc>
                  <a:txBody>
                    <a:bodyPr/>
                    <a:lstStyle/>
                    <a:p>
                      <a:pPr algn="ctr"/>
                      <a:r>
                        <a:rPr lang="en-US" altLang="zh-CN" sz="2000" dirty="0" smtClean="0">
                          <a:solidFill>
                            <a:schemeClr val="bg2">
                              <a:lumMod val="10000"/>
                            </a:schemeClr>
                          </a:solidFill>
                          <a:effectLst/>
                          <a:latin typeface="+mn-ea"/>
                          <a:ea typeface="+mn-ea"/>
                        </a:rPr>
                        <a:t>5%</a:t>
                      </a:r>
                      <a:endParaRPr lang="en-US" altLang="zh-CN" sz="2000" dirty="0">
                        <a:solidFill>
                          <a:schemeClr val="bg2">
                            <a:lumMod val="10000"/>
                          </a:schemeClr>
                        </a:solidFill>
                        <a:effectLst/>
                        <a:latin typeface="+mn-ea"/>
                        <a:ea typeface="+mn-ea"/>
                      </a:endParaRPr>
                    </a:p>
                  </a:txBody>
                  <a:tcPr anchor="ctr">
                    <a:solidFill>
                      <a:schemeClr val="accent4"/>
                    </a:solidFill>
                  </a:tcPr>
                </a:tc>
              </a:tr>
            </a:tbl>
          </a:graphicData>
        </a:graphic>
      </p:graphicFrame>
      <p:graphicFrame>
        <p:nvGraphicFramePr>
          <p:cNvPr id="30" name="图表 29"/>
          <p:cNvGraphicFramePr/>
          <p:nvPr/>
        </p:nvGraphicFramePr>
        <p:xfrm>
          <a:off x="7192713" y="4022888"/>
          <a:ext cx="3187075" cy="2507033"/>
        </p:xfrm>
        <a:graphic>
          <a:graphicData uri="http://schemas.openxmlformats.org/drawingml/2006/chart">
            <c:chart xmlns:c="http://schemas.openxmlformats.org/drawingml/2006/chart" xmlns:r="http://schemas.openxmlformats.org/officeDocument/2006/relationships" r:id="rId4"/>
          </a:graphicData>
        </a:graphic>
      </p:graphicFrame>
      <p:pic>
        <p:nvPicPr>
          <p:cNvPr id="31" name="图片 30"/>
          <p:cNvPicPr>
            <a:picLocks noChangeAspect="1"/>
          </p:cNvPicPr>
          <p:nvPr/>
        </p:nvPicPr>
        <p:blipFill>
          <a:blip r:embed="rId5" cstate="print"/>
          <a:stretch>
            <a:fillRect/>
          </a:stretch>
        </p:blipFill>
        <p:spPr>
          <a:xfrm>
            <a:off x="493430" y="3273270"/>
            <a:ext cx="4978400" cy="2768600"/>
          </a:xfrm>
          <a:prstGeom prst="rect">
            <a:avLst/>
          </a:prstGeom>
        </p:spPr>
      </p:pic>
      <p:sp>
        <p:nvSpPr>
          <p:cNvPr id="32" name="TextBox 31"/>
          <p:cNvSpPr txBox="1"/>
          <p:nvPr/>
        </p:nvSpPr>
        <p:spPr>
          <a:xfrm>
            <a:off x="512064" y="1408176"/>
            <a:ext cx="5623560" cy="1665071"/>
          </a:xfrm>
          <a:prstGeom prst="rect">
            <a:avLst/>
          </a:prstGeom>
          <a:noFill/>
        </p:spPr>
        <p:txBody>
          <a:bodyPr wrap="square" rtlCol="0">
            <a:spAutoFit/>
          </a:bodyPr>
          <a:lstStyle/>
          <a:p>
            <a:pPr>
              <a:lnSpc>
                <a:spcPct val="130000"/>
              </a:lnSpc>
            </a:pPr>
            <a:r>
              <a:rPr lang="zh-CN" altLang="en-US" sz="1400" b="1" dirty="0" smtClean="0">
                <a:latin typeface="Arial" panose="020B0604020202020204" pitchFamily="34" charset="0"/>
                <a:ea typeface="微软雅黑" panose="020B0503020204020204" pitchFamily="34" charset="-122"/>
              </a:rPr>
              <a:t>业务构成：</a:t>
            </a:r>
            <a:endParaRPr lang="en-US" altLang="zh-CN" sz="1400" b="1" dirty="0" smtClean="0">
              <a:latin typeface="Arial" panose="020B0604020202020204" pitchFamily="34" charset="0"/>
              <a:ea typeface="微软雅黑" panose="020B0503020204020204" pitchFamily="34" charset="-122"/>
            </a:endParaRPr>
          </a:p>
          <a:p>
            <a:pPr>
              <a:lnSpc>
                <a:spcPct val="150000"/>
              </a:lnSpc>
            </a:pPr>
            <a:r>
              <a:rPr lang="zh-CN" altLang="en-US" sz="1400" dirty="0" smtClean="0">
                <a:latin typeface="Arial" panose="020B0604020202020204" pitchFamily="34" charset="0"/>
                <a:ea typeface="微软雅黑" panose="020B0503020204020204" pitchFamily="34" charset="-122"/>
              </a:rPr>
              <a:t>学校部：课程收入，包含老学员续课及新学员报课；</a:t>
            </a:r>
            <a:endParaRPr lang="en-US" altLang="zh-CN" sz="1400" dirty="0" smtClean="0">
              <a:latin typeface="Arial" panose="020B0604020202020204" pitchFamily="34" charset="0"/>
              <a:ea typeface="微软雅黑" panose="020B0503020204020204" pitchFamily="34" charset="-122"/>
            </a:endParaRPr>
          </a:p>
          <a:p>
            <a:pPr>
              <a:lnSpc>
                <a:spcPct val="150000"/>
              </a:lnSpc>
            </a:pPr>
            <a:r>
              <a:rPr lang="zh-CN" altLang="en-US" sz="1400" dirty="0" smtClean="0">
                <a:latin typeface="Arial" panose="020B0604020202020204" pitchFamily="34" charset="0"/>
                <a:ea typeface="微软雅黑" panose="020B0503020204020204" pitchFamily="34" charset="-122"/>
              </a:rPr>
              <a:t>营运部：门票销售，时段票销售及冰场商店经营收入；</a:t>
            </a:r>
            <a:endParaRPr lang="en-US" altLang="zh-CN" sz="1400" dirty="0" smtClean="0">
              <a:latin typeface="Arial" panose="020B0604020202020204" pitchFamily="34" charset="0"/>
              <a:ea typeface="微软雅黑" panose="020B0503020204020204" pitchFamily="34" charset="-122"/>
            </a:endParaRPr>
          </a:p>
          <a:p>
            <a:pPr>
              <a:lnSpc>
                <a:spcPct val="150000"/>
              </a:lnSpc>
            </a:pPr>
            <a:r>
              <a:rPr lang="zh-CN" altLang="en-US" sz="1400" dirty="0" smtClean="0">
                <a:latin typeface="Arial" panose="020B0604020202020204" pitchFamily="34" charset="0"/>
                <a:ea typeface="微软雅黑" panose="020B0503020204020204" pitchFamily="34" charset="-122"/>
              </a:rPr>
              <a:t>推广部：人气活动收入，场地租赁收入及活动赞助、活动冠名、广告位收入。</a:t>
            </a:r>
          </a:p>
        </p:txBody>
      </p:sp>
    </p:spTree>
    <p:extLst>
      <p:ext uri="{BB962C8B-B14F-4D97-AF65-F5344CB8AC3E}">
        <p14:creationId xmlns:p14="http://schemas.microsoft.com/office/powerpoint/2010/main" xmlns="" val="1050337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xmlns="" id="{7A892BEB-DE97-4BE1-9848-6015349655BD}"/>
              </a:ext>
            </a:extLst>
          </p:cNvPr>
          <p:cNvSpPr>
            <a:spLocks noGrp="1"/>
          </p:cNvSpPr>
          <p:nvPr>
            <p:ph type="sldNum" sz="quarter" idx="12"/>
          </p:nvPr>
        </p:nvSpPr>
        <p:spPr/>
        <p:txBody>
          <a:bodyPr/>
          <a:lstStyle/>
          <a:p>
            <a:fld id="{B3AE08ED-D4B2-465E-A967-7C4A28958AB5}" type="slidenum">
              <a:rPr lang="zh-CN" altLang="en-US" smtClean="0"/>
              <a:pPr/>
              <a:t>7</a:t>
            </a:fld>
            <a:endParaRPr lang="zh-CN" altLang="en-US"/>
          </a:p>
        </p:txBody>
      </p:sp>
      <p:grpSp>
        <p:nvGrpSpPr>
          <p:cNvPr id="3" name="组合 17">
            <a:extLst>
              <a:ext uri="{FF2B5EF4-FFF2-40B4-BE49-F238E27FC236}">
                <a16:creationId xmlns:a16="http://schemas.microsoft.com/office/drawing/2014/main" xmlns="" id="{F28A835A-4FFA-43E5-861C-555474A5C4F2}"/>
              </a:ext>
            </a:extLst>
          </p:cNvPr>
          <p:cNvGrpSpPr/>
          <p:nvPr/>
        </p:nvGrpSpPr>
        <p:grpSpPr>
          <a:xfrm>
            <a:off x="0" y="276213"/>
            <a:ext cx="12192000" cy="1006153"/>
            <a:chOff x="0" y="267069"/>
            <a:chExt cx="12192000" cy="1006153"/>
          </a:xfrm>
        </p:grpSpPr>
        <p:sp>
          <p:nvSpPr>
            <p:cNvPr id="15" name="矩形 14">
              <a:extLst>
                <a:ext uri="{FF2B5EF4-FFF2-40B4-BE49-F238E27FC236}">
                  <a16:creationId xmlns:a16="http://schemas.microsoft.com/office/drawing/2014/main" xmlns="" id="{8F2BCFFA-0ECF-448D-8843-B208B2E33F6D}"/>
                </a:ext>
              </a:extLst>
            </p:cNvPr>
            <p:cNvSpPr/>
            <p:nvPr/>
          </p:nvSpPr>
          <p:spPr>
            <a:xfrm>
              <a:off x="0" y="361244"/>
              <a:ext cx="12192000" cy="795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FF3177E4-C6A1-4976-88C4-0C80AEC4A38D}"/>
                </a:ext>
              </a:extLst>
            </p:cNvPr>
            <p:cNvSpPr/>
            <p:nvPr/>
          </p:nvSpPr>
          <p:spPr>
            <a:xfrm>
              <a:off x="1806223" y="372533"/>
              <a:ext cx="9121421" cy="7789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xmlns="" id="{AA31EFE8-8819-41A3-8DBC-06E6E3863BC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67069"/>
              <a:ext cx="1788716" cy="1006153"/>
            </a:xfrm>
            <a:prstGeom prst="rect">
              <a:avLst/>
            </a:prstGeom>
          </p:spPr>
        </p:pic>
      </p:grpSp>
      <p:grpSp>
        <p:nvGrpSpPr>
          <p:cNvPr id="4" name="组合 24">
            <a:extLst>
              <a:ext uri="{FF2B5EF4-FFF2-40B4-BE49-F238E27FC236}">
                <a16:creationId xmlns:a16="http://schemas.microsoft.com/office/drawing/2014/main" xmlns="" id="{41F950CF-C212-454D-AAFF-320089C212D4}"/>
              </a:ext>
            </a:extLst>
          </p:cNvPr>
          <p:cNvGrpSpPr/>
          <p:nvPr/>
        </p:nvGrpSpPr>
        <p:grpSpPr>
          <a:xfrm>
            <a:off x="1865376" y="493776"/>
            <a:ext cx="3371058" cy="533109"/>
            <a:chOff x="621931" y="1019577"/>
            <a:chExt cx="2659852" cy="533109"/>
          </a:xfrm>
        </p:grpSpPr>
        <p:sp>
          <p:nvSpPr>
            <p:cNvPr id="26" name="文本框 25">
              <a:extLst>
                <a:ext uri="{FF2B5EF4-FFF2-40B4-BE49-F238E27FC236}">
                  <a16:creationId xmlns:a16="http://schemas.microsoft.com/office/drawing/2014/main" xmlns="" id="{AD0993BB-D990-46FC-A75C-BFB622C6525B}"/>
                </a:ext>
              </a:extLst>
            </p:cNvPr>
            <p:cNvSpPr txBox="1"/>
            <p:nvPr/>
          </p:nvSpPr>
          <p:spPr>
            <a:xfrm>
              <a:off x="621931" y="1019577"/>
              <a:ext cx="1096140" cy="533109"/>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dirty="0">
                  <a:solidFill>
                    <a:srgbClr val="F5A21C"/>
                  </a:solidFill>
                  <a:latin typeface="微软雅黑" panose="020B0503020204020204" pitchFamily="34" charset="-122"/>
                  <a:ea typeface="微软雅黑" panose="020B0503020204020204" pitchFamily="34" charset="-122"/>
                </a:rPr>
                <a:t>PART</a:t>
              </a:r>
              <a:r>
                <a:rPr lang="en-US" altLang="zh-CN" sz="2800" dirty="0">
                  <a:solidFill>
                    <a:prstClr val="black">
                      <a:lumMod val="75000"/>
                      <a:lumOff val="25000"/>
                    </a:prstClr>
                  </a:solidFill>
                  <a:latin typeface="微软雅黑" panose="020B0503020204020204" pitchFamily="34" charset="-122"/>
                  <a:ea typeface="微软雅黑" panose="020B0503020204020204" pitchFamily="34" charset="-122"/>
                </a:rPr>
                <a:t> </a:t>
              </a:r>
              <a:r>
                <a:rPr lang="en-US" altLang="zh-CN" sz="2800" dirty="0" smtClean="0">
                  <a:solidFill>
                    <a:srgbClr val="F5A21C"/>
                  </a:solidFill>
                  <a:latin typeface="微软雅黑" panose="020B0503020204020204" pitchFamily="34" charset="-122"/>
                  <a:ea typeface="微软雅黑" panose="020B0503020204020204" pitchFamily="34" charset="-122"/>
                </a:rPr>
                <a:t>6</a:t>
              </a:r>
              <a:endParaRPr lang="en-US" altLang="zh-CN" sz="2800" dirty="0">
                <a:solidFill>
                  <a:srgbClr val="F5A21C"/>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xmlns="" id="{E2EEFE37-8B8E-47E7-9012-10282D95D015}"/>
                </a:ext>
              </a:extLst>
            </p:cNvPr>
            <p:cNvSpPr txBox="1"/>
            <p:nvPr/>
          </p:nvSpPr>
          <p:spPr>
            <a:xfrm>
              <a:off x="1679015" y="1076540"/>
              <a:ext cx="1602768" cy="461665"/>
            </a:xfrm>
            <a:prstGeom prst="rect">
              <a:avLst/>
            </a:prstGeom>
            <a:noFill/>
          </p:spPr>
          <p:txBody>
            <a:bodyPr wrap="none" rtlCol="0">
              <a:spAutoFit/>
              <a:scene3d>
                <a:camera prst="orthographicFront"/>
                <a:lightRig rig="threePt" dir="t"/>
              </a:scene3d>
              <a:sp3d contourW="12700"/>
            </a:bodyPr>
            <a:lstStyle/>
            <a:p>
              <a:pPr algn="ctr">
                <a:defRPr/>
              </a:pPr>
              <a:r>
                <a:rPr lang="zh-CN" altLang="en-US" sz="2400" b="1" dirty="0" smtClean="0">
                  <a:solidFill>
                    <a:prstClr val="black">
                      <a:lumMod val="75000"/>
                      <a:lumOff val="25000"/>
                    </a:prstClr>
                  </a:solidFill>
                  <a:latin typeface="微软雅黑" panose="020B0503020204020204" pitchFamily="34" charset="-122"/>
                  <a:ea typeface="微软雅黑" panose="020B0503020204020204" pitchFamily="34" charset="-122"/>
                </a:rPr>
                <a:t>冰上活动介绍</a:t>
              </a:r>
              <a:endPar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14" name="TextBox 23"/>
          <p:cNvSpPr txBox="1"/>
          <p:nvPr/>
        </p:nvSpPr>
        <p:spPr>
          <a:xfrm>
            <a:off x="4965053" y="1765367"/>
            <a:ext cx="2390391" cy="1015663"/>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zh-CN" altLang="en-US" sz="1400" dirty="0" smtClean="0">
                <a:latin typeface="微软雅黑" panose="020B0503020204020204" pitchFamily="34" charset="-122"/>
                <a:ea typeface="微软雅黑" panose="020B0503020204020204" pitchFamily="34" charset="-122"/>
              </a:rPr>
              <a:t>打雪仗：</a:t>
            </a:r>
            <a:r>
              <a:rPr lang="zh-CN" altLang="en-US" sz="1200" dirty="0" smtClean="0">
                <a:latin typeface="微软雅黑" panose="020B0503020204020204" pitchFamily="34" charset="-122"/>
                <a:ea typeface="微软雅黑" panose="020B0503020204020204" pitchFamily="34" charset="-122"/>
              </a:rPr>
              <a:t>对外招募打雪仗名额，夏季体验凉爽活动，展现场馆特色</a:t>
            </a:r>
            <a:r>
              <a:rPr lang="zh-CN" altLang="en-US" sz="14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客户年龄不限。</a:t>
            </a:r>
            <a:endParaRPr lang="en-US" sz="1200" dirty="0">
              <a:solidFill>
                <a:srgbClr val="778495"/>
              </a:solidFill>
              <a:latin typeface="微软雅黑" panose="020B0503020204020204" pitchFamily="34" charset="-122"/>
              <a:ea typeface="微软雅黑" panose="020B0503020204020204" pitchFamily="34" charset="-122"/>
              <a:cs typeface="Lato Light"/>
            </a:endParaRPr>
          </a:p>
        </p:txBody>
      </p:sp>
      <p:sp>
        <p:nvSpPr>
          <p:cNvPr id="18" name="TextBox 30"/>
          <p:cNvSpPr txBox="1"/>
          <p:nvPr/>
        </p:nvSpPr>
        <p:spPr>
          <a:xfrm>
            <a:off x="7191378" y="3064343"/>
            <a:ext cx="2519917" cy="1206164"/>
          </a:xfrm>
          <a:prstGeom prst="rect">
            <a:avLst/>
          </a:prstGeom>
          <a:noFill/>
        </p:spPr>
        <p:txBody>
          <a:bodyPr wrap="square" rtlCol="0">
            <a:spAutoFit/>
          </a:bodyPr>
          <a:lstStyle/>
          <a:p>
            <a:pPr marL="171450" indent="-171450" fontAlgn="auto">
              <a:lnSpc>
                <a:spcPct val="200000"/>
              </a:lnSpc>
              <a:buFont typeface="Wingdings" panose="05000000000000000000" pitchFamily="2" charset="2"/>
              <a:buChar char="Ø"/>
            </a:pPr>
            <a:r>
              <a:rPr lang="zh-CN" altLang="en-US" sz="1400" dirty="0" smtClean="0">
                <a:latin typeface="微软雅黑" panose="020B0503020204020204" pitchFamily="34" charset="-122"/>
                <a:ea typeface="微软雅黑" panose="020B0503020204020204" pitchFamily="34" charset="-122"/>
              </a:rPr>
              <a:t>亲子运动会：</a:t>
            </a:r>
            <a:r>
              <a:rPr lang="zh-CN" altLang="en-US" sz="1200" dirty="0" smtClean="0">
                <a:latin typeface="微软雅黑" panose="020B0503020204020204" pitchFamily="34" charset="-122"/>
                <a:ea typeface="微软雅黑" panose="020B0503020204020204" pitchFamily="34" charset="-122"/>
              </a:rPr>
              <a:t>利用冰上游戏道具，以亲子互动完成活动体验冰上乐趣，针对人群为亲子客群。</a:t>
            </a:r>
            <a:endParaRPr lang="zh-CN" altLang="en-US" sz="1200" dirty="0">
              <a:latin typeface="微软雅黑" panose="020B0503020204020204" pitchFamily="34" charset="-122"/>
              <a:ea typeface="微软雅黑" panose="020B0503020204020204" pitchFamily="34" charset="-122"/>
            </a:endParaRPr>
          </a:p>
        </p:txBody>
      </p:sp>
      <p:sp>
        <p:nvSpPr>
          <p:cNvPr id="19" name="TextBox 33"/>
          <p:cNvSpPr txBox="1"/>
          <p:nvPr/>
        </p:nvSpPr>
        <p:spPr>
          <a:xfrm>
            <a:off x="9646364" y="1913734"/>
            <a:ext cx="1670781" cy="1767856"/>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zh-CN" altLang="en-US" sz="1400" dirty="0" smtClean="0">
                <a:latin typeface="微软雅黑" panose="020B0503020204020204" pitchFamily="34" charset="-122"/>
                <a:ea typeface="微软雅黑" panose="020B0503020204020204" pitchFamily="34" charset="-122"/>
              </a:rPr>
              <a:t>冰上拓展：</a:t>
            </a:r>
            <a:r>
              <a:rPr lang="zh-CN" altLang="en-US" sz="1200" dirty="0" smtClean="0">
                <a:latin typeface="微软雅黑" panose="020B0503020204020204" pitchFamily="34" charset="-122"/>
                <a:ea typeface="微软雅黑" panose="020B0503020204020204" pitchFamily="34" charset="-122"/>
              </a:rPr>
              <a:t>企事业单位或运动品牌场馆、学校、幼儿园均可参与，拓展类冰上活动，客户年龄不限。</a:t>
            </a:r>
            <a:endParaRPr lang="en-US" sz="1200" dirty="0">
              <a:latin typeface="微软雅黑" panose="020B0503020204020204" pitchFamily="34" charset="-122"/>
              <a:ea typeface="微软雅黑" panose="020B0503020204020204" pitchFamily="34" charset="-122"/>
            </a:endParaRPr>
          </a:p>
        </p:txBody>
      </p:sp>
      <p:sp>
        <p:nvSpPr>
          <p:cNvPr id="20" name="TextBox 36"/>
          <p:cNvSpPr txBox="1"/>
          <p:nvPr/>
        </p:nvSpPr>
        <p:spPr>
          <a:xfrm flipH="1">
            <a:off x="438895" y="1741451"/>
            <a:ext cx="2019525" cy="1800493"/>
          </a:xfrm>
          <a:prstGeom prst="rect">
            <a:avLst/>
          </a:prstGeom>
          <a:noFill/>
        </p:spPr>
        <p:txBody>
          <a:bodyPr wrap="square" rtlCol="0">
            <a:spAutoFit/>
          </a:bodyPr>
          <a:lstStyle/>
          <a:p>
            <a:pPr marL="171450" indent="-171450" fontAlgn="auto">
              <a:lnSpc>
                <a:spcPct val="150000"/>
              </a:lnSpc>
              <a:buFont typeface="Wingdings" panose="05000000000000000000" pitchFamily="2" charset="2"/>
              <a:buChar char="Ø"/>
            </a:pPr>
            <a:r>
              <a:rPr lang="zh-CN" altLang="en-US" sz="1400" dirty="0" smtClean="0">
                <a:latin typeface="微软雅黑" panose="020B0503020204020204" pitchFamily="34" charset="-122"/>
                <a:ea typeface="微软雅黑" panose="020B0503020204020204" pitchFamily="34" charset="-122"/>
              </a:rPr>
              <a:t>冰上课堂：</a:t>
            </a:r>
            <a:r>
              <a:rPr lang="zh-CN" altLang="en-US" sz="1200" dirty="0" smtClean="0">
                <a:latin typeface="微软雅黑" panose="020B0503020204020204" pitchFamily="34" charset="-122"/>
                <a:ea typeface="微软雅黑" panose="020B0503020204020204" pitchFamily="34" charset="-122"/>
              </a:rPr>
              <a:t>通</a:t>
            </a:r>
            <a:r>
              <a:rPr lang="zh-CN" altLang="en-US" sz="1200" dirty="0">
                <a:latin typeface="微软雅黑" panose="020B0503020204020204" pitchFamily="34" charset="-122"/>
                <a:ea typeface="微软雅黑" panose="020B0503020204020204" pitchFamily="34" charset="-122"/>
              </a:rPr>
              <a:t>过联系社区物</a:t>
            </a:r>
            <a:r>
              <a:rPr lang="zh-CN" altLang="en-US" sz="1200" dirty="0" smtClean="0">
                <a:latin typeface="微软雅黑" panose="020B0503020204020204" pitchFamily="34" charset="-122"/>
                <a:ea typeface="微软雅黑" panose="020B0503020204020204" pitchFamily="34" charset="-122"/>
              </a:rPr>
              <a:t>业、幼儿园、培训机构组</a:t>
            </a:r>
            <a:r>
              <a:rPr lang="zh-CN" altLang="en-US" sz="1200" dirty="0">
                <a:latin typeface="微软雅黑" panose="020B0503020204020204" pitchFamily="34" charset="-122"/>
                <a:ea typeface="微软雅黑" panose="020B0503020204020204" pitchFamily="34" charset="-122"/>
              </a:rPr>
              <a:t>织开</a:t>
            </a:r>
            <a:r>
              <a:rPr lang="zh-CN" altLang="en-US" sz="1200" dirty="0" smtClean="0">
                <a:latin typeface="微软雅黑" panose="020B0503020204020204" pitchFamily="34" charset="-122"/>
                <a:ea typeface="微软雅黑" panose="020B0503020204020204" pitchFamily="34" charset="-122"/>
              </a:rPr>
              <a:t>展冰上课堂，以</a:t>
            </a:r>
            <a:r>
              <a:rPr lang="en-US" altLang="zh-CN" sz="1200" dirty="0" smtClean="0">
                <a:latin typeface="微软雅黑" panose="020B0503020204020204" pitchFamily="34" charset="-122"/>
                <a:ea typeface="微软雅黑" panose="020B0503020204020204" pitchFamily="34" charset="-122"/>
              </a:rPr>
              <a:t>5-8</a:t>
            </a:r>
            <a:r>
              <a:rPr lang="zh-CN" altLang="en-US" sz="1200" dirty="0" smtClean="0">
                <a:latin typeface="微软雅黑" panose="020B0503020204020204" pitchFamily="34" charset="-122"/>
                <a:ea typeface="微软雅黑" panose="020B0503020204020204" pitchFamily="34" charset="-122"/>
              </a:rPr>
              <a:t>人每组教练授课，达到纳新目的。零基础滑冰爱好者。</a:t>
            </a:r>
            <a:endParaRPr lang="zh-CN" altLang="en-US" sz="1200" dirty="0">
              <a:latin typeface="微软雅黑" panose="020B0503020204020204" pitchFamily="34" charset="-122"/>
              <a:ea typeface="微软雅黑" panose="020B0503020204020204" pitchFamily="34" charset="-122"/>
            </a:endParaRPr>
          </a:p>
        </p:txBody>
      </p:sp>
      <p:sp>
        <p:nvSpPr>
          <p:cNvPr id="21" name="TextBox 39"/>
          <p:cNvSpPr txBox="1"/>
          <p:nvPr/>
        </p:nvSpPr>
        <p:spPr>
          <a:xfrm flipH="1">
            <a:off x="2458420" y="3319524"/>
            <a:ext cx="2325069" cy="1246495"/>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zh-CN" altLang="en-US" sz="1400" dirty="0" smtClean="0">
                <a:latin typeface="微软雅黑" panose="020B0503020204020204" pitchFamily="34" charset="-122"/>
                <a:ea typeface="微软雅黑" panose="020B0503020204020204" pitchFamily="34" charset="-122"/>
              </a:rPr>
              <a:t>冰上涂鸦：</a:t>
            </a:r>
            <a:r>
              <a:rPr lang="zh-CN" altLang="en-US" sz="1200" dirty="0" smtClean="0">
                <a:latin typeface="微软雅黑" panose="020B0503020204020204" pitchFamily="34" charset="-122"/>
                <a:ea typeface="微软雅黑" panose="020B0503020204020204" pitchFamily="34" charset="-122"/>
              </a:rPr>
              <a:t>汽车</a:t>
            </a:r>
            <a:r>
              <a:rPr lang="en-US" altLang="zh-CN" sz="1200" dirty="0" smtClean="0">
                <a:latin typeface="微软雅黑" panose="020B0503020204020204" pitchFamily="34" charset="-122"/>
                <a:ea typeface="微软雅黑" panose="020B0503020204020204" pitchFamily="34" charset="-122"/>
              </a:rPr>
              <a:t>4s</a:t>
            </a:r>
            <a:r>
              <a:rPr lang="zh-CN" altLang="en-US" sz="1200" dirty="0" smtClean="0">
                <a:latin typeface="微软雅黑" panose="020B0503020204020204" pitchFamily="34" charset="-122"/>
                <a:ea typeface="微软雅黑" panose="020B0503020204020204" pitchFamily="34" charset="-122"/>
              </a:rPr>
              <a:t>店、银行、培训机构，在冰面绘构图画，实现品牌宣传，让客户体验冰感。客户年龄不限。</a:t>
            </a:r>
            <a:endParaRPr lang="en-US" sz="1200" dirty="0">
              <a:solidFill>
                <a:srgbClr val="778495"/>
              </a:solidFill>
              <a:latin typeface="微软雅黑" panose="020B0503020204020204" pitchFamily="34" charset="-122"/>
              <a:ea typeface="微软雅黑" panose="020B0503020204020204" pitchFamily="34" charset="-122"/>
              <a:cs typeface="Lato Light"/>
            </a:endParaRPr>
          </a:p>
        </p:txBody>
      </p:sp>
      <p:pic>
        <p:nvPicPr>
          <p:cNvPr id="24" name="图片 2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4903" y="4963616"/>
            <a:ext cx="2340865" cy="1560575"/>
          </a:xfrm>
          <a:prstGeom prst="rect">
            <a:avLst/>
          </a:prstGeom>
        </p:spPr>
      </p:pic>
      <p:sp>
        <p:nvSpPr>
          <p:cNvPr id="33" name="文本框 31"/>
          <p:cNvSpPr txBox="1"/>
          <p:nvPr/>
        </p:nvSpPr>
        <p:spPr>
          <a:xfrm>
            <a:off x="675769" y="1331187"/>
            <a:ext cx="10818239" cy="345094"/>
          </a:xfrm>
          <a:prstGeom prst="rect">
            <a:avLst/>
          </a:prstGeom>
          <a:solidFill>
            <a:schemeClr val="accent4">
              <a:lumMod val="60000"/>
              <a:lumOff val="40000"/>
            </a:schemeClr>
          </a:solidFill>
        </p:spPr>
        <p:txBody>
          <a:bodyPr wrap="square">
            <a:spAutoFit/>
          </a:bodyPr>
          <a:lstStyle/>
          <a:p>
            <a:pPr>
              <a:lnSpc>
                <a:spcPct val="130000"/>
              </a:lnSpc>
            </a:pPr>
            <a:r>
              <a:rPr lang="zh-CN" altLang="en-US" sz="1400" b="1" dirty="0" smtClean="0">
                <a:solidFill>
                  <a:srgbClr val="000000"/>
                </a:solidFill>
                <a:latin typeface="微软雅黑" panose="020B0503020204020204" pitchFamily="34" charset="-122"/>
                <a:ea typeface="微软雅黑" panose="020B0503020204020204" pitchFamily="34" charset="-122"/>
              </a:rPr>
              <a:t>冰场现有产品除门票、课程外可开展冰</a:t>
            </a:r>
            <a:r>
              <a:rPr lang="zh-CN" altLang="en-US" sz="1400" b="1" dirty="0">
                <a:solidFill>
                  <a:srgbClr val="000000"/>
                </a:solidFill>
                <a:latin typeface="微软雅黑" panose="020B0503020204020204" pitchFamily="34" charset="-122"/>
                <a:ea typeface="微软雅黑" panose="020B0503020204020204" pitchFamily="34" charset="-122"/>
              </a:rPr>
              <a:t>上课堂</a:t>
            </a:r>
            <a:r>
              <a:rPr lang="zh-CN" altLang="en-US" sz="1400" b="1" dirty="0" smtClean="0">
                <a:solidFill>
                  <a:srgbClr val="000000"/>
                </a:solidFill>
                <a:latin typeface="微软雅黑" panose="020B0503020204020204" pitchFamily="34" charset="-122"/>
                <a:ea typeface="微软雅黑" panose="020B0503020204020204" pitchFamily="34" charset="-122"/>
              </a:rPr>
              <a:t>、冰上涂鸦、打雪仗、亲子运动会、冰上拓展等形</a:t>
            </a:r>
            <a:r>
              <a:rPr lang="zh-CN" altLang="en-US" sz="1400" b="1" dirty="0">
                <a:solidFill>
                  <a:srgbClr val="000000"/>
                </a:solidFill>
                <a:latin typeface="微软雅黑" panose="020B0503020204020204" pitchFamily="34" charset="-122"/>
                <a:ea typeface="微软雅黑" panose="020B0503020204020204" pitchFamily="34" charset="-122"/>
              </a:rPr>
              <a:t>式满足不同客群需求，实现纳新。</a:t>
            </a:r>
          </a:p>
        </p:txBody>
      </p:sp>
      <p:sp>
        <p:nvSpPr>
          <p:cNvPr id="34" name="箭头: 下弧形 3"/>
          <p:cNvSpPr/>
          <p:nvPr/>
        </p:nvSpPr>
        <p:spPr>
          <a:xfrm rot="2221219">
            <a:off x="821006" y="3808520"/>
            <a:ext cx="1439452" cy="818707"/>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schemeClr val="tx1"/>
              </a:solidFill>
            </a:endParaRPr>
          </a:p>
        </p:txBody>
      </p:sp>
      <p:sp>
        <p:nvSpPr>
          <p:cNvPr id="35" name="箭头: 上弧形 4"/>
          <p:cNvSpPr/>
          <p:nvPr/>
        </p:nvSpPr>
        <p:spPr>
          <a:xfrm rot="18715932">
            <a:off x="3145993" y="2045237"/>
            <a:ext cx="1440000" cy="817200"/>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schemeClr val="tx1"/>
              </a:solidFill>
            </a:endParaRPr>
          </a:p>
        </p:txBody>
      </p:sp>
      <p:sp>
        <p:nvSpPr>
          <p:cNvPr id="36" name="箭头: 下弧形 63"/>
          <p:cNvSpPr/>
          <p:nvPr/>
        </p:nvSpPr>
        <p:spPr>
          <a:xfrm rot="2841811">
            <a:off x="5538724" y="3611045"/>
            <a:ext cx="1439452" cy="818707"/>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schemeClr val="tx1"/>
              </a:solidFill>
            </a:endParaRPr>
          </a:p>
        </p:txBody>
      </p:sp>
      <p:sp>
        <p:nvSpPr>
          <p:cNvPr id="37" name="箭头: 上弧形 66"/>
          <p:cNvSpPr/>
          <p:nvPr/>
        </p:nvSpPr>
        <p:spPr>
          <a:xfrm rot="19017840">
            <a:off x="7884389" y="1865718"/>
            <a:ext cx="1440000" cy="817200"/>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schemeClr val="tx1"/>
              </a:solidFill>
            </a:endParaRPr>
          </a:p>
        </p:txBody>
      </p:sp>
      <p:pic>
        <p:nvPicPr>
          <p:cNvPr id="1026" name="Picture 2"/>
          <p:cNvPicPr>
            <a:picLocks noChangeAspect="1" noChangeArrowheads="1"/>
          </p:cNvPicPr>
          <p:nvPr/>
        </p:nvPicPr>
        <p:blipFill>
          <a:blip r:embed="rId5" cstate="print"/>
          <a:srcRect/>
          <a:stretch>
            <a:fillRect/>
          </a:stretch>
        </p:blipFill>
        <p:spPr bwMode="auto">
          <a:xfrm>
            <a:off x="2734055" y="4957179"/>
            <a:ext cx="2395729" cy="1597152"/>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5143013" y="4956048"/>
            <a:ext cx="2133600" cy="1600200"/>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7292763" y="4950298"/>
            <a:ext cx="2445597" cy="1630398"/>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9775219" y="4946904"/>
            <a:ext cx="2147472" cy="1581912"/>
          </a:xfrm>
          <a:prstGeom prst="rect">
            <a:avLst/>
          </a:prstGeom>
          <a:noFill/>
          <a:ln w="9525">
            <a:noFill/>
            <a:miter lim="800000"/>
            <a:headEnd/>
            <a:tailEnd/>
          </a:ln>
        </p:spPr>
      </p:pic>
    </p:spTree>
    <p:extLst>
      <p:ext uri="{BB962C8B-B14F-4D97-AF65-F5344CB8AC3E}">
        <p14:creationId xmlns:p14="http://schemas.microsoft.com/office/powerpoint/2010/main" xmlns="" val="1050337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xmlns="" id="{7A892BEB-DE97-4BE1-9848-6015349655BD}"/>
              </a:ext>
            </a:extLst>
          </p:cNvPr>
          <p:cNvSpPr>
            <a:spLocks noGrp="1"/>
          </p:cNvSpPr>
          <p:nvPr>
            <p:ph type="sldNum" sz="quarter" idx="12"/>
          </p:nvPr>
        </p:nvSpPr>
        <p:spPr/>
        <p:txBody>
          <a:bodyPr/>
          <a:lstStyle/>
          <a:p>
            <a:fld id="{B3AE08ED-D4B2-465E-A967-7C4A28958AB5}" type="slidenum">
              <a:rPr lang="zh-CN" altLang="en-US" smtClean="0"/>
              <a:pPr/>
              <a:t>8</a:t>
            </a:fld>
            <a:endParaRPr lang="zh-CN" altLang="en-US"/>
          </a:p>
        </p:txBody>
      </p:sp>
      <p:grpSp>
        <p:nvGrpSpPr>
          <p:cNvPr id="3" name="组合 17">
            <a:extLst>
              <a:ext uri="{FF2B5EF4-FFF2-40B4-BE49-F238E27FC236}">
                <a16:creationId xmlns:a16="http://schemas.microsoft.com/office/drawing/2014/main" xmlns="" id="{F28A835A-4FFA-43E5-861C-555474A5C4F2}"/>
              </a:ext>
            </a:extLst>
          </p:cNvPr>
          <p:cNvGrpSpPr/>
          <p:nvPr/>
        </p:nvGrpSpPr>
        <p:grpSpPr>
          <a:xfrm>
            <a:off x="0" y="267069"/>
            <a:ext cx="12192000" cy="1006153"/>
            <a:chOff x="0" y="267069"/>
            <a:chExt cx="12192000" cy="1006153"/>
          </a:xfrm>
        </p:grpSpPr>
        <p:sp>
          <p:nvSpPr>
            <p:cNvPr id="15" name="矩形 14">
              <a:extLst>
                <a:ext uri="{FF2B5EF4-FFF2-40B4-BE49-F238E27FC236}">
                  <a16:creationId xmlns:a16="http://schemas.microsoft.com/office/drawing/2014/main" xmlns="" id="{8F2BCFFA-0ECF-448D-8843-B208B2E33F6D}"/>
                </a:ext>
              </a:extLst>
            </p:cNvPr>
            <p:cNvSpPr/>
            <p:nvPr/>
          </p:nvSpPr>
          <p:spPr>
            <a:xfrm>
              <a:off x="0" y="361244"/>
              <a:ext cx="12192000" cy="795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FF3177E4-C6A1-4976-88C4-0C80AEC4A38D}"/>
                </a:ext>
              </a:extLst>
            </p:cNvPr>
            <p:cNvSpPr/>
            <p:nvPr/>
          </p:nvSpPr>
          <p:spPr>
            <a:xfrm>
              <a:off x="1806223" y="372533"/>
              <a:ext cx="9121421" cy="7789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xmlns="" id="{AA31EFE8-8819-41A3-8DBC-06E6E3863BC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67069"/>
              <a:ext cx="1788716" cy="1006153"/>
            </a:xfrm>
            <a:prstGeom prst="rect">
              <a:avLst/>
            </a:prstGeom>
          </p:spPr>
        </p:pic>
      </p:grpSp>
      <p:grpSp>
        <p:nvGrpSpPr>
          <p:cNvPr id="4" name="组合 24">
            <a:extLst>
              <a:ext uri="{FF2B5EF4-FFF2-40B4-BE49-F238E27FC236}">
                <a16:creationId xmlns:a16="http://schemas.microsoft.com/office/drawing/2014/main" xmlns="" id="{41F950CF-C212-454D-AAFF-320089C212D4}"/>
              </a:ext>
            </a:extLst>
          </p:cNvPr>
          <p:cNvGrpSpPr/>
          <p:nvPr/>
        </p:nvGrpSpPr>
        <p:grpSpPr>
          <a:xfrm>
            <a:off x="1865376" y="486731"/>
            <a:ext cx="4057059" cy="540154"/>
            <a:chOff x="621931" y="1012532"/>
            <a:chExt cx="3201124" cy="540154"/>
          </a:xfrm>
        </p:grpSpPr>
        <p:sp>
          <p:nvSpPr>
            <p:cNvPr id="26" name="文本框 25">
              <a:extLst>
                <a:ext uri="{FF2B5EF4-FFF2-40B4-BE49-F238E27FC236}">
                  <a16:creationId xmlns:a16="http://schemas.microsoft.com/office/drawing/2014/main" xmlns="" id="{AD0993BB-D990-46FC-A75C-BFB622C6525B}"/>
                </a:ext>
              </a:extLst>
            </p:cNvPr>
            <p:cNvSpPr txBox="1"/>
            <p:nvPr/>
          </p:nvSpPr>
          <p:spPr>
            <a:xfrm>
              <a:off x="621931" y="1019577"/>
              <a:ext cx="1096140" cy="533109"/>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dirty="0">
                  <a:solidFill>
                    <a:srgbClr val="F5A21C"/>
                  </a:solidFill>
                  <a:latin typeface="微软雅黑" panose="020B0503020204020204" pitchFamily="34" charset="-122"/>
                  <a:ea typeface="微软雅黑" panose="020B0503020204020204" pitchFamily="34" charset="-122"/>
                </a:rPr>
                <a:t>PART</a:t>
              </a:r>
              <a:r>
                <a:rPr lang="en-US" altLang="zh-CN" sz="2800" dirty="0">
                  <a:solidFill>
                    <a:prstClr val="black">
                      <a:lumMod val="75000"/>
                      <a:lumOff val="25000"/>
                    </a:prstClr>
                  </a:solidFill>
                  <a:latin typeface="微软雅黑" panose="020B0503020204020204" pitchFamily="34" charset="-122"/>
                  <a:ea typeface="微软雅黑" panose="020B0503020204020204" pitchFamily="34" charset="-122"/>
                </a:rPr>
                <a:t> </a:t>
              </a:r>
              <a:r>
                <a:rPr lang="en-US" altLang="zh-CN" sz="2800" dirty="0" smtClean="0">
                  <a:solidFill>
                    <a:srgbClr val="F5A21C"/>
                  </a:solidFill>
                  <a:latin typeface="微软雅黑" panose="020B0503020204020204" pitchFamily="34" charset="-122"/>
                  <a:ea typeface="微软雅黑" panose="020B0503020204020204" pitchFamily="34" charset="-122"/>
                </a:rPr>
                <a:t>7</a:t>
              </a:r>
              <a:endParaRPr lang="en-US" altLang="zh-CN" sz="2800" dirty="0">
                <a:solidFill>
                  <a:srgbClr val="F5A21C"/>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xmlns="" id="{E2EEFE37-8B8E-47E7-9012-10282D95D015}"/>
                </a:ext>
              </a:extLst>
            </p:cNvPr>
            <p:cNvSpPr txBox="1"/>
            <p:nvPr/>
          </p:nvSpPr>
          <p:spPr>
            <a:xfrm>
              <a:off x="1628355" y="1012532"/>
              <a:ext cx="2194700" cy="461665"/>
            </a:xfrm>
            <a:prstGeom prst="rect">
              <a:avLst/>
            </a:prstGeom>
            <a:noFill/>
          </p:spPr>
          <p:txBody>
            <a:bodyPr wrap="none" rtlCol="0">
              <a:spAutoFit/>
              <a:scene3d>
                <a:camera prst="orthographicFront"/>
                <a:lightRig rig="threePt" dir="t"/>
              </a:scene3d>
              <a:sp3d contourW="12700"/>
            </a:bodyPr>
            <a:lstStyle/>
            <a:p>
              <a:pPr algn="ctr">
                <a:defRPr/>
              </a:pPr>
              <a:r>
                <a:rPr lang="zh-CN" altLang="en-US" sz="2400" b="1" dirty="0" smtClean="0">
                  <a:solidFill>
                    <a:prstClr val="black">
                      <a:lumMod val="75000"/>
                      <a:lumOff val="25000"/>
                    </a:prstClr>
                  </a:solidFill>
                  <a:latin typeface="微软雅黑" panose="020B0503020204020204" pitchFamily="34" charset="-122"/>
                  <a:ea typeface="微软雅黑" panose="020B0503020204020204" pitchFamily="34" charset="-122"/>
                </a:rPr>
                <a:t>需解决困难点</a:t>
              </a:r>
              <a:r>
                <a:rPr lang="en-US" altLang="zh-CN" sz="2400" b="1" dirty="0" smtClean="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2400" b="1" dirty="0" smtClean="0">
                  <a:solidFill>
                    <a:prstClr val="black">
                      <a:lumMod val="75000"/>
                      <a:lumOff val="25000"/>
                    </a:prstClr>
                  </a:solidFill>
                  <a:latin typeface="微软雅黑" panose="020B0503020204020204" pitchFamily="34" charset="-122"/>
                  <a:ea typeface="微软雅黑" panose="020B0503020204020204" pitchFamily="34" charset="-122"/>
                </a:rPr>
                <a:t>门票</a:t>
              </a:r>
              <a:endPar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cxnSp>
        <p:nvCxnSpPr>
          <p:cNvPr id="10" name="直接连接符 9">
            <a:extLst>
              <a:ext uri="{FF2B5EF4-FFF2-40B4-BE49-F238E27FC236}">
                <a16:creationId xmlns:a16="http://schemas.microsoft.com/office/drawing/2014/main" xmlns="" id="{C1E62E11-B660-470E-9F0E-DE45BAA25E79}"/>
              </a:ext>
            </a:extLst>
          </p:cNvPr>
          <p:cNvCxnSpPr/>
          <p:nvPr/>
        </p:nvCxnSpPr>
        <p:spPr>
          <a:xfrm flipH="1">
            <a:off x="1122209" y="2220265"/>
            <a:ext cx="0" cy="3878782"/>
          </a:xfrm>
          <a:prstGeom prst="line">
            <a:avLst/>
          </a:prstGeom>
          <a:ln w="222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5" name="组合 10">
            <a:extLst>
              <a:ext uri="{FF2B5EF4-FFF2-40B4-BE49-F238E27FC236}">
                <a16:creationId xmlns:a16="http://schemas.microsoft.com/office/drawing/2014/main" xmlns="" id="{BEE3DF13-DA3A-4612-8AAD-9DF82AD56E7F}"/>
              </a:ext>
            </a:extLst>
          </p:cNvPr>
          <p:cNvGrpSpPr/>
          <p:nvPr/>
        </p:nvGrpSpPr>
        <p:grpSpPr>
          <a:xfrm>
            <a:off x="1033042" y="2358741"/>
            <a:ext cx="6327878" cy="1386606"/>
            <a:chOff x="1525246" y="2659151"/>
            <a:chExt cx="5109571" cy="1119643"/>
          </a:xfrm>
        </p:grpSpPr>
        <p:sp>
          <p:nvSpPr>
            <p:cNvPr id="12" name="椭圆 11">
              <a:extLst>
                <a:ext uri="{FF2B5EF4-FFF2-40B4-BE49-F238E27FC236}">
                  <a16:creationId xmlns:a16="http://schemas.microsoft.com/office/drawing/2014/main" xmlns="" id="{E7EA06FE-FB0E-4BAF-893B-67E07BC361A7}"/>
                </a:ext>
              </a:extLst>
            </p:cNvPr>
            <p:cNvSpPr/>
            <p:nvPr/>
          </p:nvSpPr>
          <p:spPr>
            <a:xfrm>
              <a:off x="1525246" y="2821266"/>
              <a:ext cx="144000" cy="144000"/>
            </a:xfrm>
            <a:prstGeom prst="ellipse">
              <a:avLst/>
            </a:prstGeom>
            <a:ln w="38100">
              <a:solidFill>
                <a:schemeClr val="bg1">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100" b="1" dirty="0">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xmlns="" id="{49D48976-B7FC-4A71-9E7B-977AAA99BE6F}"/>
                </a:ext>
              </a:extLst>
            </p:cNvPr>
            <p:cNvSpPr/>
            <p:nvPr/>
          </p:nvSpPr>
          <p:spPr bwMode="auto">
            <a:xfrm>
              <a:off x="1882121" y="2659151"/>
              <a:ext cx="4752696" cy="1119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200000"/>
                </a:lnSpc>
              </a:pPr>
              <a:r>
                <a:rPr lang="zh-CN" altLang="en-US" sz="1600" b="1" dirty="0" smtClean="0">
                  <a:latin typeface="微软雅黑" panose="020B0503020204020204" pitchFamily="34" charset="-122"/>
                  <a:ea typeface="微软雅黑" panose="020B0503020204020204" pitchFamily="34" charset="-122"/>
                </a:rPr>
                <a:t>难点：</a:t>
              </a:r>
              <a:r>
                <a:rPr lang="zh-CN" altLang="en-US" sz="1400" dirty="0" smtClean="0">
                  <a:latin typeface="微软雅黑" panose="020B0503020204020204" pitchFamily="34" charset="-122"/>
                  <a:ea typeface="微软雅黑" panose="020B0503020204020204" pitchFamily="34" charset="-122"/>
                </a:rPr>
                <a:t>自</a:t>
              </a:r>
              <a:r>
                <a:rPr lang="en-US" altLang="zh-CN" sz="1400" dirty="0" smtClean="0">
                  <a:latin typeface="微软雅黑" panose="020B0503020204020204" pitchFamily="34" charset="-122"/>
                  <a:ea typeface="微软雅黑" panose="020B0503020204020204" pitchFamily="34" charset="-122"/>
                </a:rPr>
                <a:t>2016</a:t>
              </a:r>
              <a:r>
                <a:rPr lang="zh-CN" altLang="en-US" sz="1400" dirty="0" smtClean="0">
                  <a:latin typeface="微软雅黑" panose="020B0503020204020204" pitchFamily="34" charset="-122"/>
                  <a:ea typeface="微软雅黑" panose="020B0503020204020204" pitchFamily="34" charset="-122"/>
                </a:rPr>
                <a:t>年日照冰场开业近</a:t>
              </a:r>
              <a:r>
                <a:rPr lang="en-US" altLang="zh-CN" sz="1400" dirty="0" smtClean="0">
                  <a:latin typeface="微软雅黑" panose="020B0503020204020204" pitchFamily="34" charset="-122"/>
                  <a:ea typeface="微软雅黑" panose="020B0503020204020204" pitchFamily="34" charset="-122"/>
                </a:rPr>
                <a:t>5</a:t>
              </a:r>
              <a:r>
                <a:rPr lang="zh-CN" altLang="en-US" sz="1400" dirty="0" smtClean="0">
                  <a:latin typeface="微软雅黑" panose="020B0503020204020204" pitchFamily="34" charset="-122"/>
                  <a:ea typeface="微软雅黑" panose="020B0503020204020204" pitchFamily="34" charset="-122"/>
                </a:rPr>
                <a:t>年，门票销售数量呈逐年减少，大学生客群每月消费数量＜</a:t>
              </a:r>
              <a:r>
                <a:rPr lang="en-US" altLang="zh-CN" sz="1400" dirty="0" smtClean="0">
                  <a:latin typeface="微软雅黑" panose="020B0503020204020204" pitchFamily="34" charset="-122"/>
                  <a:ea typeface="微软雅黑" panose="020B0503020204020204" pitchFamily="34" charset="-122"/>
                </a:rPr>
                <a:t>20</a:t>
              </a:r>
              <a:r>
                <a:rPr lang="zh-CN" altLang="en-US" sz="1400" dirty="0" smtClean="0">
                  <a:latin typeface="微软雅黑" panose="020B0503020204020204" pitchFamily="34" charset="-122"/>
                  <a:ea typeface="微软雅黑" panose="020B0503020204020204" pitchFamily="34" charset="-122"/>
                </a:rPr>
                <a:t>人。</a:t>
              </a:r>
              <a:endParaRPr lang="en-US" altLang="zh-CN" sz="1400" dirty="0" smtClean="0">
                <a:latin typeface="微软雅黑" panose="020B0503020204020204" pitchFamily="34" charset="-122"/>
                <a:ea typeface="微软雅黑" panose="020B0503020204020204" pitchFamily="34" charset="-122"/>
              </a:endParaRPr>
            </a:p>
            <a:p>
              <a:pPr>
                <a:lnSpc>
                  <a:spcPct val="200000"/>
                </a:lnSpc>
              </a:pPr>
              <a:endParaRPr lang="zh-CN" altLang="en-US" sz="1400" dirty="0">
                <a:latin typeface="微软雅黑" panose="020B0503020204020204" pitchFamily="34" charset="-122"/>
                <a:ea typeface="微软雅黑" panose="020B0503020204020204" pitchFamily="34" charset="-122"/>
              </a:endParaRPr>
            </a:p>
          </p:txBody>
        </p:sp>
      </p:grpSp>
      <p:grpSp>
        <p:nvGrpSpPr>
          <p:cNvPr id="6" name="组合 13">
            <a:extLst>
              <a:ext uri="{FF2B5EF4-FFF2-40B4-BE49-F238E27FC236}">
                <a16:creationId xmlns:a16="http://schemas.microsoft.com/office/drawing/2014/main" xmlns="" id="{F0FA7BAF-4C2C-4607-A224-2673BAE4955A}"/>
              </a:ext>
            </a:extLst>
          </p:cNvPr>
          <p:cNvGrpSpPr/>
          <p:nvPr/>
        </p:nvGrpSpPr>
        <p:grpSpPr>
          <a:xfrm>
            <a:off x="779383" y="1534612"/>
            <a:ext cx="685653" cy="685653"/>
            <a:chOff x="1329477" y="1531357"/>
            <a:chExt cx="553644" cy="553644"/>
          </a:xfrm>
        </p:grpSpPr>
        <p:sp>
          <p:nvSpPr>
            <p:cNvPr id="19" name="椭圆 18">
              <a:extLst>
                <a:ext uri="{FF2B5EF4-FFF2-40B4-BE49-F238E27FC236}">
                  <a16:creationId xmlns:a16="http://schemas.microsoft.com/office/drawing/2014/main" xmlns="" id="{C0D6D998-4FD5-43BA-823F-69F1FDF907D5}"/>
                </a:ext>
              </a:extLst>
            </p:cNvPr>
            <p:cNvSpPr/>
            <p:nvPr/>
          </p:nvSpPr>
          <p:spPr>
            <a:xfrm>
              <a:off x="1329477" y="1531357"/>
              <a:ext cx="553644" cy="5536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20" name="任意多边形 19">
              <a:extLst>
                <a:ext uri="{FF2B5EF4-FFF2-40B4-BE49-F238E27FC236}">
                  <a16:creationId xmlns:a16="http://schemas.microsoft.com/office/drawing/2014/main" xmlns="" id="{B07E7B1D-4E5B-411B-AA08-7BEEB4A4BB56}"/>
                </a:ext>
              </a:extLst>
            </p:cNvPr>
            <p:cNvSpPr/>
            <p:nvPr/>
          </p:nvSpPr>
          <p:spPr bwMode="auto">
            <a:xfrm>
              <a:off x="1467983" y="1685957"/>
              <a:ext cx="276632" cy="244443"/>
            </a:xfrm>
            <a:custGeom>
              <a:avLst/>
              <a:gdLst>
                <a:gd name="connsiteX0" fmla="*/ 494452 w 603405"/>
                <a:gd name="connsiteY0" fmla="*/ 356003 h 533193"/>
                <a:gd name="connsiteX1" fmla="*/ 585270 w 603405"/>
                <a:gd name="connsiteY1" fmla="*/ 356003 h 533193"/>
                <a:gd name="connsiteX2" fmla="*/ 601782 w 603405"/>
                <a:gd name="connsiteY2" fmla="*/ 372480 h 533193"/>
                <a:gd name="connsiteX3" fmla="*/ 585270 w 603405"/>
                <a:gd name="connsiteY3" fmla="*/ 388957 h 533193"/>
                <a:gd name="connsiteX4" fmla="*/ 494452 w 603405"/>
                <a:gd name="connsiteY4" fmla="*/ 388957 h 533193"/>
                <a:gd name="connsiteX5" fmla="*/ 367511 w 603405"/>
                <a:gd name="connsiteY5" fmla="*/ 244227 h 533193"/>
                <a:gd name="connsiteX6" fmla="*/ 443780 w 603405"/>
                <a:gd name="connsiteY6" fmla="*/ 244227 h 533193"/>
                <a:gd name="connsiteX7" fmla="*/ 477411 w 603405"/>
                <a:gd name="connsiteY7" fmla="*/ 277633 h 533193"/>
                <a:gd name="connsiteX8" fmla="*/ 477861 w 603405"/>
                <a:gd name="connsiteY8" fmla="*/ 381744 h 533193"/>
                <a:gd name="connsiteX9" fmla="*/ 463748 w 603405"/>
                <a:gd name="connsiteY9" fmla="*/ 395975 h 533193"/>
                <a:gd name="connsiteX10" fmla="*/ 449486 w 603405"/>
                <a:gd name="connsiteY10" fmla="*/ 381894 h 533193"/>
                <a:gd name="connsiteX11" fmla="*/ 449035 w 603405"/>
                <a:gd name="connsiteY11" fmla="*/ 277782 h 533193"/>
                <a:gd name="connsiteX12" fmla="*/ 446033 w 603405"/>
                <a:gd name="connsiteY12" fmla="*/ 274786 h 533193"/>
                <a:gd name="connsiteX13" fmla="*/ 443030 w 603405"/>
                <a:gd name="connsiteY13" fmla="*/ 277782 h 533193"/>
                <a:gd name="connsiteX14" fmla="*/ 443330 w 603405"/>
                <a:gd name="connsiteY14" fmla="*/ 516116 h 533193"/>
                <a:gd name="connsiteX15" fmla="*/ 426215 w 603405"/>
                <a:gd name="connsiteY15" fmla="*/ 533193 h 533193"/>
                <a:gd name="connsiteX16" fmla="*/ 409249 w 603405"/>
                <a:gd name="connsiteY16" fmla="*/ 516116 h 533193"/>
                <a:gd name="connsiteX17" fmla="*/ 409249 w 603405"/>
                <a:gd name="connsiteY17" fmla="*/ 380096 h 533193"/>
                <a:gd name="connsiteX18" fmla="*/ 401893 w 603405"/>
                <a:gd name="connsiteY18" fmla="*/ 380096 h 533193"/>
                <a:gd name="connsiteX19" fmla="*/ 401893 w 603405"/>
                <a:gd name="connsiteY19" fmla="*/ 516116 h 533193"/>
                <a:gd name="connsiteX20" fmla="*/ 384778 w 603405"/>
                <a:gd name="connsiteY20" fmla="*/ 533193 h 533193"/>
                <a:gd name="connsiteX21" fmla="*/ 367812 w 603405"/>
                <a:gd name="connsiteY21" fmla="*/ 516116 h 533193"/>
                <a:gd name="connsiteX22" fmla="*/ 367812 w 603405"/>
                <a:gd name="connsiteY22" fmla="*/ 380096 h 533193"/>
                <a:gd name="connsiteX23" fmla="*/ 367812 w 603405"/>
                <a:gd name="connsiteY23" fmla="*/ 277782 h 533193"/>
                <a:gd name="connsiteX24" fmla="*/ 364959 w 603405"/>
                <a:gd name="connsiteY24" fmla="*/ 274936 h 533193"/>
                <a:gd name="connsiteX25" fmla="*/ 362257 w 603405"/>
                <a:gd name="connsiteY25" fmla="*/ 277782 h 533193"/>
                <a:gd name="connsiteX26" fmla="*/ 361656 w 603405"/>
                <a:gd name="connsiteY26" fmla="*/ 381894 h 533193"/>
                <a:gd name="connsiteX27" fmla="*/ 347544 w 603405"/>
                <a:gd name="connsiteY27" fmla="*/ 395975 h 533193"/>
                <a:gd name="connsiteX28" fmla="*/ 347393 w 603405"/>
                <a:gd name="connsiteY28" fmla="*/ 395975 h 533193"/>
                <a:gd name="connsiteX29" fmla="*/ 333281 w 603405"/>
                <a:gd name="connsiteY29" fmla="*/ 381744 h 533193"/>
                <a:gd name="connsiteX30" fmla="*/ 333881 w 603405"/>
                <a:gd name="connsiteY30" fmla="*/ 277633 h 533193"/>
                <a:gd name="connsiteX31" fmla="*/ 367511 w 603405"/>
                <a:gd name="connsiteY31" fmla="*/ 244227 h 533193"/>
                <a:gd name="connsiteX32" fmla="*/ 201525 w 603405"/>
                <a:gd name="connsiteY32" fmla="*/ 244227 h 533193"/>
                <a:gd name="connsiteX33" fmla="*/ 277906 w 603405"/>
                <a:gd name="connsiteY33" fmla="*/ 244227 h 533193"/>
                <a:gd name="connsiteX34" fmla="*/ 311520 w 603405"/>
                <a:gd name="connsiteY34" fmla="*/ 277633 h 533193"/>
                <a:gd name="connsiteX35" fmla="*/ 311970 w 603405"/>
                <a:gd name="connsiteY35" fmla="*/ 381744 h 533193"/>
                <a:gd name="connsiteX36" fmla="*/ 297864 w 603405"/>
                <a:gd name="connsiteY36" fmla="*/ 395975 h 533193"/>
                <a:gd name="connsiteX37" fmla="*/ 297714 w 603405"/>
                <a:gd name="connsiteY37" fmla="*/ 395975 h 533193"/>
                <a:gd name="connsiteX38" fmla="*/ 283608 w 603405"/>
                <a:gd name="connsiteY38" fmla="*/ 381894 h 533193"/>
                <a:gd name="connsiteX39" fmla="*/ 283008 w 603405"/>
                <a:gd name="connsiteY39" fmla="*/ 277782 h 533193"/>
                <a:gd name="connsiteX40" fmla="*/ 280007 w 603405"/>
                <a:gd name="connsiteY40" fmla="*/ 274786 h 533193"/>
                <a:gd name="connsiteX41" fmla="*/ 277156 w 603405"/>
                <a:gd name="connsiteY41" fmla="*/ 277782 h 533193"/>
                <a:gd name="connsiteX42" fmla="*/ 277456 w 603405"/>
                <a:gd name="connsiteY42" fmla="*/ 516116 h 533193"/>
                <a:gd name="connsiteX43" fmla="*/ 260349 w 603405"/>
                <a:gd name="connsiteY43" fmla="*/ 533193 h 533193"/>
                <a:gd name="connsiteX44" fmla="*/ 243242 w 603405"/>
                <a:gd name="connsiteY44" fmla="*/ 516116 h 533193"/>
                <a:gd name="connsiteX45" fmla="*/ 243242 w 603405"/>
                <a:gd name="connsiteY45" fmla="*/ 380096 h 533193"/>
                <a:gd name="connsiteX46" fmla="*/ 235889 w 603405"/>
                <a:gd name="connsiteY46" fmla="*/ 380096 h 533193"/>
                <a:gd name="connsiteX47" fmla="*/ 235889 w 603405"/>
                <a:gd name="connsiteY47" fmla="*/ 516116 h 533193"/>
                <a:gd name="connsiteX48" fmla="*/ 218932 w 603405"/>
                <a:gd name="connsiteY48" fmla="*/ 533193 h 533193"/>
                <a:gd name="connsiteX49" fmla="*/ 201825 w 603405"/>
                <a:gd name="connsiteY49" fmla="*/ 516116 h 533193"/>
                <a:gd name="connsiteX50" fmla="*/ 201825 w 603405"/>
                <a:gd name="connsiteY50" fmla="*/ 380096 h 533193"/>
                <a:gd name="connsiteX51" fmla="*/ 201825 w 603405"/>
                <a:gd name="connsiteY51" fmla="*/ 277782 h 533193"/>
                <a:gd name="connsiteX52" fmla="*/ 199124 w 603405"/>
                <a:gd name="connsiteY52" fmla="*/ 274936 h 533193"/>
                <a:gd name="connsiteX53" fmla="*/ 196423 w 603405"/>
                <a:gd name="connsiteY53" fmla="*/ 277782 h 533193"/>
                <a:gd name="connsiteX54" fmla="*/ 195822 w 603405"/>
                <a:gd name="connsiteY54" fmla="*/ 381894 h 533193"/>
                <a:gd name="connsiteX55" fmla="*/ 181567 w 603405"/>
                <a:gd name="connsiteY55" fmla="*/ 395975 h 533193"/>
                <a:gd name="connsiteX56" fmla="*/ 167461 w 603405"/>
                <a:gd name="connsiteY56" fmla="*/ 381744 h 533193"/>
                <a:gd name="connsiteX57" fmla="*/ 167911 w 603405"/>
                <a:gd name="connsiteY57" fmla="*/ 277633 h 533193"/>
                <a:gd name="connsiteX58" fmla="*/ 201525 w 603405"/>
                <a:gd name="connsiteY58" fmla="*/ 244227 h 533193"/>
                <a:gd name="connsiteX59" fmla="*/ 34214 w 603405"/>
                <a:gd name="connsiteY59" fmla="*/ 244227 h 533193"/>
                <a:gd name="connsiteX60" fmla="*/ 110445 w 603405"/>
                <a:gd name="connsiteY60" fmla="*/ 244227 h 533193"/>
                <a:gd name="connsiteX61" fmla="*/ 144059 w 603405"/>
                <a:gd name="connsiteY61" fmla="*/ 277633 h 533193"/>
                <a:gd name="connsiteX62" fmla="*/ 144509 w 603405"/>
                <a:gd name="connsiteY62" fmla="*/ 381744 h 533193"/>
                <a:gd name="connsiteX63" fmla="*/ 130403 w 603405"/>
                <a:gd name="connsiteY63" fmla="*/ 395975 h 533193"/>
                <a:gd name="connsiteX64" fmla="*/ 116147 w 603405"/>
                <a:gd name="connsiteY64" fmla="*/ 381894 h 533193"/>
                <a:gd name="connsiteX65" fmla="*/ 115697 w 603405"/>
                <a:gd name="connsiteY65" fmla="*/ 277782 h 533193"/>
                <a:gd name="connsiteX66" fmla="*/ 112696 w 603405"/>
                <a:gd name="connsiteY66" fmla="*/ 274786 h 533193"/>
                <a:gd name="connsiteX67" fmla="*/ 109694 w 603405"/>
                <a:gd name="connsiteY67" fmla="*/ 277782 h 533193"/>
                <a:gd name="connsiteX68" fmla="*/ 109995 w 603405"/>
                <a:gd name="connsiteY68" fmla="*/ 516116 h 533193"/>
                <a:gd name="connsiteX69" fmla="*/ 92888 w 603405"/>
                <a:gd name="connsiteY69" fmla="*/ 533193 h 533193"/>
                <a:gd name="connsiteX70" fmla="*/ 75931 w 603405"/>
                <a:gd name="connsiteY70" fmla="*/ 516116 h 533193"/>
                <a:gd name="connsiteX71" fmla="*/ 75931 w 603405"/>
                <a:gd name="connsiteY71" fmla="*/ 380096 h 533193"/>
                <a:gd name="connsiteX72" fmla="*/ 68578 w 603405"/>
                <a:gd name="connsiteY72" fmla="*/ 380096 h 533193"/>
                <a:gd name="connsiteX73" fmla="*/ 68578 w 603405"/>
                <a:gd name="connsiteY73" fmla="*/ 516116 h 533193"/>
                <a:gd name="connsiteX74" fmla="*/ 51471 w 603405"/>
                <a:gd name="connsiteY74" fmla="*/ 533193 h 533193"/>
                <a:gd name="connsiteX75" fmla="*/ 34364 w 603405"/>
                <a:gd name="connsiteY75" fmla="*/ 516116 h 533193"/>
                <a:gd name="connsiteX76" fmla="*/ 34364 w 603405"/>
                <a:gd name="connsiteY76" fmla="*/ 380096 h 533193"/>
                <a:gd name="connsiteX77" fmla="*/ 34364 w 603405"/>
                <a:gd name="connsiteY77" fmla="*/ 277782 h 533193"/>
                <a:gd name="connsiteX78" fmla="*/ 31663 w 603405"/>
                <a:gd name="connsiteY78" fmla="*/ 275086 h 533193"/>
                <a:gd name="connsiteX79" fmla="*/ 28962 w 603405"/>
                <a:gd name="connsiteY79" fmla="*/ 277782 h 533193"/>
                <a:gd name="connsiteX80" fmla="*/ 28361 w 603405"/>
                <a:gd name="connsiteY80" fmla="*/ 381894 h 533193"/>
                <a:gd name="connsiteX81" fmla="*/ 14256 w 603405"/>
                <a:gd name="connsiteY81" fmla="*/ 395975 h 533193"/>
                <a:gd name="connsiteX82" fmla="*/ 14106 w 603405"/>
                <a:gd name="connsiteY82" fmla="*/ 395975 h 533193"/>
                <a:gd name="connsiteX83" fmla="*/ 0 w 603405"/>
                <a:gd name="connsiteY83" fmla="*/ 381744 h 533193"/>
                <a:gd name="connsiteX84" fmla="*/ 600 w 603405"/>
                <a:gd name="connsiteY84" fmla="*/ 277633 h 533193"/>
                <a:gd name="connsiteX85" fmla="*/ 34214 w 603405"/>
                <a:gd name="connsiteY85" fmla="*/ 244227 h 533193"/>
                <a:gd name="connsiteX86" fmla="*/ 298774 w 603405"/>
                <a:gd name="connsiteY86" fmla="*/ 232090 h 533193"/>
                <a:gd name="connsiteX87" fmla="*/ 346547 w 603405"/>
                <a:gd name="connsiteY87" fmla="*/ 232090 h 533193"/>
                <a:gd name="connsiteX88" fmla="*/ 322660 w 603405"/>
                <a:gd name="connsiteY88" fmla="*/ 254883 h 533193"/>
                <a:gd name="connsiteX89" fmla="*/ 298774 w 603405"/>
                <a:gd name="connsiteY89" fmla="*/ 232090 h 533193"/>
                <a:gd name="connsiteX90" fmla="*/ 405716 w 603405"/>
                <a:gd name="connsiteY90" fmla="*/ 176061 h 533193"/>
                <a:gd name="connsiteX91" fmla="*/ 435177 w 603405"/>
                <a:gd name="connsiteY91" fmla="*/ 205417 h 533193"/>
                <a:gd name="connsiteX92" fmla="*/ 405716 w 603405"/>
                <a:gd name="connsiteY92" fmla="*/ 234773 h 533193"/>
                <a:gd name="connsiteX93" fmla="*/ 376255 w 603405"/>
                <a:gd name="connsiteY93" fmla="*/ 205417 h 533193"/>
                <a:gd name="connsiteX94" fmla="*/ 405716 w 603405"/>
                <a:gd name="connsiteY94" fmla="*/ 176061 h 533193"/>
                <a:gd name="connsiteX95" fmla="*/ 239817 w 603405"/>
                <a:gd name="connsiteY95" fmla="*/ 176061 h 533193"/>
                <a:gd name="connsiteX96" fmla="*/ 269208 w 603405"/>
                <a:gd name="connsiteY96" fmla="*/ 205417 h 533193"/>
                <a:gd name="connsiteX97" fmla="*/ 239817 w 603405"/>
                <a:gd name="connsiteY97" fmla="*/ 234773 h 533193"/>
                <a:gd name="connsiteX98" fmla="*/ 210426 w 603405"/>
                <a:gd name="connsiteY98" fmla="*/ 205417 h 533193"/>
                <a:gd name="connsiteX99" fmla="*/ 239817 w 603405"/>
                <a:gd name="connsiteY99" fmla="*/ 176061 h 533193"/>
                <a:gd name="connsiteX100" fmla="*/ 72325 w 603405"/>
                <a:gd name="connsiteY100" fmla="*/ 176061 h 533193"/>
                <a:gd name="connsiteX101" fmla="*/ 101897 w 603405"/>
                <a:gd name="connsiteY101" fmla="*/ 205416 h 533193"/>
                <a:gd name="connsiteX102" fmla="*/ 72325 w 603405"/>
                <a:gd name="connsiteY102" fmla="*/ 234772 h 533193"/>
                <a:gd name="connsiteX103" fmla="*/ 42904 w 603405"/>
                <a:gd name="connsiteY103" fmla="*/ 205416 h 533193"/>
                <a:gd name="connsiteX104" fmla="*/ 72325 w 603405"/>
                <a:gd name="connsiteY104" fmla="*/ 176061 h 533193"/>
                <a:gd name="connsiteX105" fmla="*/ 1200 w 603405"/>
                <a:gd name="connsiteY105" fmla="*/ 56241 h 533193"/>
                <a:gd name="connsiteX106" fmla="*/ 384613 w 603405"/>
                <a:gd name="connsiteY106" fmla="*/ 56241 h 533193"/>
                <a:gd name="connsiteX107" fmla="*/ 603405 w 603405"/>
                <a:gd name="connsiteY107" fmla="*/ 274494 h 533193"/>
                <a:gd name="connsiteX108" fmla="*/ 540979 w 603405"/>
                <a:gd name="connsiteY108" fmla="*/ 336809 h 533193"/>
                <a:gd name="connsiteX109" fmla="*/ 494459 w 603405"/>
                <a:gd name="connsiteY109" fmla="*/ 336809 h 533193"/>
                <a:gd name="connsiteX110" fmla="*/ 494159 w 603405"/>
                <a:gd name="connsiteY110" fmla="*/ 277490 h 533193"/>
                <a:gd name="connsiteX111" fmla="*/ 464747 w 603405"/>
                <a:gd name="connsiteY111" fmla="*/ 232102 h 533193"/>
                <a:gd name="connsiteX112" fmla="*/ 551333 w 603405"/>
                <a:gd name="connsiteY112" fmla="*/ 232102 h 533193"/>
                <a:gd name="connsiteX113" fmla="*/ 551483 w 603405"/>
                <a:gd name="connsiteY113" fmla="*/ 232102 h 533193"/>
                <a:gd name="connsiteX114" fmla="*/ 557636 w 603405"/>
                <a:gd name="connsiteY114" fmla="*/ 228806 h 533193"/>
                <a:gd name="connsiteX115" fmla="*/ 558236 w 603405"/>
                <a:gd name="connsiteY115" fmla="*/ 221766 h 533193"/>
                <a:gd name="connsiteX116" fmla="*/ 504663 w 603405"/>
                <a:gd name="connsiteY116" fmla="*/ 136532 h 533193"/>
                <a:gd name="connsiteX117" fmla="*/ 415676 w 603405"/>
                <a:gd name="connsiteY117" fmla="*/ 97585 h 533193"/>
                <a:gd name="connsiteX118" fmla="*/ 397968 w 603405"/>
                <a:gd name="connsiteY118" fmla="*/ 97585 h 533193"/>
                <a:gd name="connsiteX119" fmla="*/ 397968 w 603405"/>
                <a:gd name="connsiteY119" fmla="*/ 159900 h 533193"/>
                <a:gd name="connsiteX120" fmla="*/ 364954 w 603405"/>
                <a:gd name="connsiteY120" fmla="*/ 183568 h 533193"/>
                <a:gd name="connsiteX121" fmla="*/ 364954 w 603405"/>
                <a:gd name="connsiteY121" fmla="*/ 97585 h 533193"/>
                <a:gd name="connsiteX122" fmla="*/ 174223 w 603405"/>
                <a:gd name="connsiteY122" fmla="*/ 97585 h 533193"/>
                <a:gd name="connsiteX123" fmla="*/ 174223 w 603405"/>
                <a:gd name="connsiteY123" fmla="*/ 232102 h 533193"/>
                <a:gd name="connsiteX124" fmla="*/ 180526 w 603405"/>
                <a:gd name="connsiteY124" fmla="*/ 232102 h 533193"/>
                <a:gd name="connsiteX125" fmla="*/ 174223 w 603405"/>
                <a:gd name="connsiteY125" fmla="*/ 235547 h 533193"/>
                <a:gd name="connsiteX126" fmla="*/ 156065 w 603405"/>
                <a:gd name="connsiteY126" fmla="*/ 256369 h 533193"/>
                <a:gd name="connsiteX127" fmla="*/ 141209 w 603405"/>
                <a:gd name="connsiteY127" fmla="*/ 238093 h 533193"/>
                <a:gd name="connsiteX128" fmla="*/ 131455 w 603405"/>
                <a:gd name="connsiteY128" fmla="*/ 232102 h 533193"/>
                <a:gd name="connsiteX129" fmla="*/ 141209 w 603405"/>
                <a:gd name="connsiteY129" fmla="*/ 232102 h 533193"/>
                <a:gd name="connsiteX130" fmla="*/ 141209 w 603405"/>
                <a:gd name="connsiteY130" fmla="*/ 97585 h 533193"/>
                <a:gd name="connsiteX131" fmla="*/ 1200 w 603405"/>
                <a:gd name="connsiteY131" fmla="*/ 97585 h 533193"/>
                <a:gd name="connsiteX132" fmla="*/ 30337 w 603405"/>
                <a:gd name="connsiteY132" fmla="*/ 0 h 533193"/>
                <a:gd name="connsiteX133" fmla="*/ 450496 w 603405"/>
                <a:gd name="connsiteY133" fmla="*/ 0 h 533193"/>
                <a:gd name="connsiteX134" fmla="*/ 467002 w 603405"/>
                <a:gd name="connsiteY134" fmla="*/ 16512 h 533193"/>
                <a:gd name="connsiteX135" fmla="*/ 450496 w 603405"/>
                <a:gd name="connsiteY135" fmla="*/ 33025 h 533193"/>
                <a:gd name="connsiteX136" fmla="*/ 30337 w 603405"/>
                <a:gd name="connsiteY136" fmla="*/ 33025 h 533193"/>
                <a:gd name="connsiteX137" fmla="*/ 13831 w 603405"/>
                <a:gd name="connsiteY137" fmla="*/ 16512 h 533193"/>
                <a:gd name="connsiteX138" fmla="*/ 30337 w 603405"/>
                <a:gd name="connsiteY138" fmla="*/ 0 h 53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03405" h="533193">
                  <a:moveTo>
                    <a:pt x="494452" y="356003"/>
                  </a:moveTo>
                  <a:lnTo>
                    <a:pt x="585270" y="356003"/>
                  </a:lnTo>
                  <a:cubicBezTo>
                    <a:pt x="594277" y="356003"/>
                    <a:pt x="601782" y="363343"/>
                    <a:pt x="601782" y="372480"/>
                  </a:cubicBezTo>
                  <a:cubicBezTo>
                    <a:pt x="601782" y="381617"/>
                    <a:pt x="594277" y="388957"/>
                    <a:pt x="585270" y="388957"/>
                  </a:cubicBezTo>
                  <a:lnTo>
                    <a:pt x="494452" y="388957"/>
                  </a:lnTo>
                  <a:close/>
                  <a:moveTo>
                    <a:pt x="367511" y="244227"/>
                  </a:moveTo>
                  <a:lnTo>
                    <a:pt x="443780" y="244227"/>
                  </a:lnTo>
                  <a:cubicBezTo>
                    <a:pt x="462247" y="244227"/>
                    <a:pt x="477261" y="259207"/>
                    <a:pt x="477411" y="277633"/>
                  </a:cubicBezTo>
                  <a:lnTo>
                    <a:pt x="477861" y="381744"/>
                  </a:lnTo>
                  <a:cubicBezTo>
                    <a:pt x="478011" y="389534"/>
                    <a:pt x="471706" y="395975"/>
                    <a:pt x="463748" y="395975"/>
                  </a:cubicBezTo>
                  <a:cubicBezTo>
                    <a:pt x="455941" y="395975"/>
                    <a:pt x="449486" y="389684"/>
                    <a:pt x="449486" y="381894"/>
                  </a:cubicBezTo>
                  <a:lnTo>
                    <a:pt x="449035" y="277782"/>
                  </a:lnTo>
                  <a:cubicBezTo>
                    <a:pt x="449035" y="276135"/>
                    <a:pt x="447684" y="274786"/>
                    <a:pt x="446033" y="274786"/>
                  </a:cubicBezTo>
                  <a:cubicBezTo>
                    <a:pt x="444381" y="274786"/>
                    <a:pt x="443030" y="276135"/>
                    <a:pt x="443030" y="277782"/>
                  </a:cubicBezTo>
                  <a:cubicBezTo>
                    <a:pt x="443030" y="419944"/>
                    <a:pt x="443330" y="291115"/>
                    <a:pt x="443330" y="516116"/>
                  </a:cubicBezTo>
                  <a:cubicBezTo>
                    <a:pt x="443330" y="525553"/>
                    <a:pt x="435673" y="533193"/>
                    <a:pt x="426215" y="533193"/>
                  </a:cubicBezTo>
                  <a:cubicBezTo>
                    <a:pt x="416906" y="533193"/>
                    <a:pt x="409249" y="525553"/>
                    <a:pt x="409249" y="516116"/>
                  </a:cubicBezTo>
                  <a:lnTo>
                    <a:pt x="409249" y="380096"/>
                  </a:lnTo>
                  <a:lnTo>
                    <a:pt x="401893" y="380096"/>
                  </a:lnTo>
                  <a:lnTo>
                    <a:pt x="401893" y="516116"/>
                  </a:lnTo>
                  <a:cubicBezTo>
                    <a:pt x="401893" y="525553"/>
                    <a:pt x="394236" y="533193"/>
                    <a:pt x="384778" y="533193"/>
                  </a:cubicBezTo>
                  <a:cubicBezTo>
                    <a:pt x="375319" y="533193"/>
                    <a:pt x="367812" y="525553"/>
                    <a:pt x="367812" y="516116"/>
                  </a:cubicBezTo>
                  <a:lnTo>
                    <a:pt x="367812" y="380096"/>
                  </a:lnTo>
                  <a:lnTo>
                    <a:pt x="367812" y="277782"/>
                  </a:lnTo>
                  <a:cubicBezTo>
                    <a:pt x="367812" y="276284"/>
                    <a:pt x="366461" y="274936"/>
                    <a:pt x="364959" y="274936"/>
                  </a:cubicBezTo>
                  <a:cubicBezTo>
                    <a:pt x="363458" y="274936"/>
                    <a:pt x="362257" y="276284"/>
                    <a:pt x="362257" y="277782"/>
                  </a:cubicBezTo>
                  <a:lnTo>
                    <a:pt x="361656" y="381894"/>
                  </a:lnTo>
                  <a:cubicBezTo>
                    <a:pt x="361656" y="389684"/>
                    <a:pt x="355351" y="395975"/>
                    <a:pt x="347544" y="395975"/>
                  </a:cubicBezTo>
                  <a:lnTo>
                    <a:pt x="347393" y="395975"/>
                  </a:lnTo>
                  <a:cubicBezTo>
                    <a:pt x="339586" y="395975"/>
                    <a:pt x="333281" y="389534"/>
                    <a:pt x="333281" y="381744"/>
                  </a:cubicBezTo>
                  <a:lnTo>
                    <a:pt x="333881" y="277633"/>
                  </a:lnTo>
                  <a:cubicBezTo>
                    <a:pt x="333881" y="259207"/>
                    <a:pt x="349045" y="244227"/>
                    <a:pt x="367511" y="244227"/>
                  </a:cubicBezTo>
                  <a:close/>
                  <a:moveTo>
                    <a:pt x="201525" y="244227"/>
                  </a:moveTo>
                  <a:lnTo>
                    <a:pt x="277906" y="244227"/>
                  </a:lnTo>
                  <a:cubicBezTo>
                    <a:pt x="296213" y="244227"/>
                    <a:pt x="311370" y="259207"/>
                    <a:pt x="311520" y="277633"/>
                  </a:cubicBezTo>
                  <a:lnTo>
                    <a:pt x="311970" y="381744"/>
                  </a:lnTo>
                  <a:cubicBezTo>
                    <a:pt x="311970" y="389534"/>
                    <a:pt x="305667" y="395975"/>
                    <a:pt x="297864" y="395975"/>
                  </a:cubicBezTo>
                  <a:lnTo>
                    <a:pt x="297714" y="395975"/>
                  </a:lnTo>
                  <a:cubicBezTo>
                    <a:pt x="289911" y="395975"/>
                    <a:pt x="283608" y="389684"/>
                    <a:pt x="283608" y="381894"/>
                  </a:cubicBezTo>
                  <a:lnTo>
                    <a:pt x="283008" y="277782"/>
                  </a:lnTo>
                  <a:cubicBezTo>
                    <a:pt x="283008" y="276135"/>
                    <a:pt x="281657" y="274786"/>
                    <a:pt x="280007" y="274786"/>
                  </a:cubicBezTo>
                  <a:cubicBezTo>
                    <a:pt x="278356" y="274786"/>
                    <a:pt x="277156" y="276135"/>
                    <a:pt x="277156" y="277782"/>
                  </a:cubicBezTo>
                  <a:cubicBezTo>
                    <a:pt x="277156" y="419944"/>
                    <a:pt x="277456" y="291115"/>
                    <a:pt x="277456" y="516116"/>
                  </a:cubicBezTo>
                  <a:cubicBezTo>
                    <a:pt x="277456" y="525553"/>
                    <a:pt x="269803" y="533193"/>
                    <a:pt x="260349" y="533193"/>
                  </a:cubicBezTo>
                  <a:cubicBezTo>
                    <a:pt x="250895" y="533193"/>
                    <a:pt x="243242" y="525553"/>
                    <a:pt x="243242" y="516116"/>
                  </a:cubicBezTo>
                  <a:lnTo>
                    <a:pt x="243242" y="380096"/>
                  </a:lnTo>
                  <a:lnTo>
                    <a:pt x="235889" y="380096"/>
                  </a:lnTo>
                  <a:lnTo>
                    <a:pt x="235889" y="516116"/>
                  </a:lnTo>
                  <a:cubicBezTo>
                    <a:pt x="235889" y="525553"/>
                    <a:pt x="228386" y="533193"/>
                    <a:pt x="218932" y="533193"/>
                  </a:cubicBezTo>
                  <a:cubicBezTo>
                    <a:pt x="209478" y="533193"/>
                    <a:pt x="201825" y="525553"/>
                    <a:pt x="201825" y="516116"/>
                  </a:cubicBezTo>
                  <a:lnTo>
                    <a:pt x="201825" y="380096"/>
                  </a:lnTo>
                  <a:lnTo>
                    <a:pt x="201825" y="277782"/>
                  </a:lnTo>
                  <a:cubicBezTo>
                    <a:pt x="201825" y="276284"/>
                    <a:pt x="200624" y="274936"/>
                    <a:pt x="199124" y="274936"/>
                  </a:cubicBezTo>
                  <a:cubicBezTo>
                    <a:pt x="197623" y="274936"/>
                    <a:pt x="196423" y="276284"/>
                    <a:pt x="196423" y="277782"/>
                  </a:cubicBezTo>
                  <a:lnTo>
                    <a:pt x="195822" y="381894"/>
                  </a:lnTo>
                  <a:cubicBezTo>
                    <a:pt x="195822" y="389684"/>
                    <a:pt x="189370" y="395975"/>
                    <a:pt x="181567" y="395975"/>
                  </a:cubicBezTo>
                  <a:cubicBezTo>
                    <a:pt x="173763" y="395975"/>
                    <a:pt x="167311" y="389534"/>
                    <a:pt x="167461" y="381744"/>
                  </a:cubicBezTo>
                  <a:lnTo>
                    <a:pt x="167911" y="277633"/>
                  </a:lnTo>
                  <a:cubicBezTo>
                    <a:pt x="168061" y="259207"/>
                    <a:pt x="183067" y="244227"/>
                    <a:pt x="201525" y="244227"/>
                  </a:cubicBezTo>
                  <a:close/>
                  <a:moveTo>
                    <a:pt x="34214" y="244227"/>
                  </a:moveTo>
                  <a:lnTo>
                    <a:pt x="110445" y="244227"/>
                  </a:lnTo>
                  <a:cubicBezTo>
                    <a:pt x="128902" y="244227"/>
                    <a:pt x="143908" y="259207"/>
                    <a:pt x="144059" y="277633"/>
                  </a:cubicBezTo>
                  <a:lnTo>
                    <a:pt x="144509" y="381744"/>
                  </a:lnTo>
                  <a:cubicBezTo>
                    <a:pt x="144659" y="389534"/>
                    <a:pt x="138206" y="395975"/>
                    <a:pt x="130403" y="395975"/>
                  </a:cubicBezTo>
                  <a:cubicBezTo>
                    <a:pt x="122600" y="395975"/>
                    <a:pt x="116147" y="389684"/>
                    <a:pt x="116147" y="381894"/>
                  </a:cubicBezTo>
                  <a:lnTo>
                    <a:pt x="115697" y="277782"/>
                  </a:lnTo>
                  <a:cubicBezTo>
                    <a:pt x="115547" y="276135"/>
                    <a:pt x="114346" y="274786"/>
                    <a:pt x="112696" y="274786"/>
                  </a:cubicBezTo>
                  <a:cubicBezTo>
                    <a:pt x="111045" y="274786"/>
                    <a:pt x="109694" y="276135"/>
                    <a:pt x="109694" y="277782"/>
                  </a:cubicBezTo>
                  <a:cubicBezTo>
                    <a:pt x="109694" y="343695"/>
                    <a:pt x="109995" y="452450"/>
                    <a:pt x="109995" y="516116"/>
                  </a:cubicBezTo>
                  <a:cubicBezTo>
                    <a:pt x="109995" y="525553"/>
                    <a:pt x="102341" y="533193"/>
                    <a:pt x="92888" y="533193"/>
                  </a:cubicBezTo>
                  <a:cubicBezTo>
                    <a:pt x="83584" y="533193"/>
                    <a:pt x="75931" y="525553"/>
                    <a:pt x="75931" y="516116"/>
                  </a:cubicBezTo>
                  <a:lnTo>
                    <a:pt x="75931" y="380096"/>
                  </a:lnTo>
                  <a:lnTo>
                    <a:pt x="68578" y="380096"/>
                  </a:lnTo>
                  <a:lnTo>
                    <a:pt x="68578" y="516116"/>
                  </a:lnTo>
                  <a:cubicBezTo>
                    <a:pt x="68578" y="525553"/>
                    <a:pt x="60925" y="533193"/>
                    <a:pt x="51471" y="533193"/>
                  </a:cubicBezTo>
                  <a:cubicBezTo>
                    <a:pt x="42017" y="533193"/>
                    <a:pt x="34364" y="525553"/>
                    <a:pt x="34364" y="516116"/>
                  </a:cubicBezTo>
                  <a:lnTo>
                    <a:pt x="34364" y="380096"/>
                  </a:lnTo>
                  <a:lnTo>
                    <a:pt x="34364" y="277782"/>
                  </a:lnTo>
                  <a:cubicBezTo>
                    <a:pt x="34364" y="276284"/>
                    <a:pt x="33163" y="275086"/>
                    <a:pt x="31663" y="275086"/>
                  </a:cubicBezTo>
                  <a:cubicBezTo>
                    <a:pt x="30162" y="274936"/>
                    <a:pt x="28962" y="276284"/>
                    <a:pt x="28962" y="277782"/>
                  </a:cubicBezTo>
                  <a:lnTo>
                    <a:pt x="28361" y="381894"/>
                  </a:lnTo>
                  <a:cubicBezTo>
                    <a:pt x="28361" y="389684"/>
                    <a:pt x="22059" y="395975"/>
                    <a:pt x="14256" y="395975"/>
                  </a:cubicBezTo>
                  <a:lnTo>
                    <a:pt x="14106" y="395975"/>
                  </a:lnTo>
                  <a:cubicBezTo>
                    <a:pt x="6302" y="395975"/>
                    <a:pt x="0" y="389534"/>
                    <a:pt x="0" y="381744"/>
                  </a:cubicBezTo>
                  <a:lnTo>
                    <a:pt x="600" y="277633"/>
                  </a:lnTo>
                  <a:cubicBezTo>
                    <a:pt x="600" y="259207"/>
                    <a:pt x="15756" y="244227"/>
                    <a:pt x="34214" y="244227"/>
                  </a:cubicBezTo>
                  <a:close/>
                  <a:moveTo>
                    <a:pt x="298774" y="232090"/>
                  </a:moveTo>
                  <a:lnTo>
                    <a:pt x="346547" y="232090"/>
                  </a:lnTo>
                  <a:cubicBezTo>
                    <a:pt x="336331" y="236739"/>
                    <a:pt x="327768" y="244836"/>
                    <a:pt x="322660" y="254883"/>
                  </a:cubicBezTo>
                  <a:cubicBezTo>
                    <a:pt x="317552" y="244836"/>
                    <a:pt x="309140" y="236739"/>
                    <a:pt x="298774" y="232090"/>
                  </a:cubicBezTo>
                  <a:close/>
                  <a:moveTo>
                    <a:pt x="405716" y="176061"/>
                  </a:moveTo>
                  <a:cubicBezTo>
                    <a:pt x="421987" y="176061"/>
                    <a:pt x="435177" y="189204"/>
                    <a:pt x="435177" y="205417"/>
                  </a:cubicBezTo>
                  <a:cubicBezTo>
                    <a:pt x="435177" y="221630"/>
                    <a:pt x="421987" y="234773"/>
                    <a:pt x="405716" y="234773"/>
                  </a:cubicBezTo>
                  <a:cubicBezTo>
                    <a:pt x="389445" y="234773"/>
                    <a:pt x="376255" y="221630"/>
                    <a:pt x="376255" y="205417"/>
                  </a:cubicBezTo>
                  <a:cubicBezTo>
                    <a:pt x="376255" y="189204"/>
                    <a:pt x="389445" y="176061"/>
                    <a:pt x="405716" y="176061"/>
                  </a:cubicBezTo>
                  <a:close/>
                  <a:moveTo>
                    <a:pt x="239817" y="176061"/>
                  </a:moveTo>
                  <a:cubicBezTo>
                    <a:pt x="256049" y="176061"/>
                    <a:pt x="269208" y="189204"/>
                    <a:pt x="269208" y="205417"/>
                  </a:cubicBezTo>
                  <a:cubicBezTo>
                    <a:pt x="269208" y="221630"/>
                    <a:pt x="256049" y="234773"/>
                    <a:pt x="239817" y="234773"/>
                  </a:cubicBezTo>
                  <a:cubicBezTo>
                    <a:pt x="223585" y="234773"/>
                    <a:pt x="210426" y="221630"/>
                    <a:pt x="210426" y="205417"/>
                  </a:cubicBezTo>
                  <a:cubicBezTo>
                    <a:pt x="210426" y="189204"/>
                    <a:pt x="223585" y="176061"/>
                    <a:pt x="239817" y="176061"/>
                  </a:cubicBezTo>
                  <a:close/>
                  <a:moveTo>
                    <a:pt x="72325" y="176061"/>
                  </a:moveTo>
                  <a:cubicBezTo>
                    <a:pt x="88687" y="176061"/>
                    <a:pt x="101897" y="189241"/>
                    <a:pt x="101897" y="205416"/>
                  </a:cubicBezTo>
                  <a:cubicBezTo>
                    <a:pt x="101897" y="221592"/>
                    <a:pt x="88687" y="234772"/>
                    <a:pt x="72325" y="234772"/>
                  </a:cubicBezTo>
                  <a:cubicBezTo>
                    <a:pt x="56113" y="234772"/>
                    <a:pt x="42904" y="221592"/>
                    <a:pt x="42904" y="205416"/>
                  </a:cubicBezTo>
                  <a:cubicBezTo>
                    <a:pt x="42904" y="189241"/>
                    <a:pt x="55963" y="176061"/>
                    <a:pt x="72325" y="176061"/>
                  </a:cubicBezTo>
                  <a:close/>
                  <a:moveTo>
                    <a:pt x="1200" y="56241"/>
                  </a:moveTo>
                  <a:lnTo>
                    <a:pt x="384613" y="56241"/>
                  </a:lnTo>
                  <a:cubicBezTo>
                    <a:pt x="505414" y="56241"/>
                    <a:pt x="603405" y="154058"/>
                    <a:pt x="603405" y="274494"/>
                  </a:cubicBezTo>
                  <a:cubicBezTo>
                    <a:pt x="603405" y="308947"/>
                    <a:pt x="575493" y="336809"/>
                    <a:pt x="540979" y="336809"/>
                  </a:cubicBezTo>
                  <a:lnTo>
                    <a:pt x="494459" y="336809"/>
                  </a:lnTo>
                  <a:lnTo>
                    <a:pt x="494159" y="277490"/>
                  </a:lnTo>
                  <a:cubicBezTo>
                    <a:pt x="494009" y="257417"/>
                    <a:pt x="482004" y="240041"/>
                    <a:pt x="464747" y="232102"/>
                  </a:cubicBezTo>
                  <a:lnTo>
                    <a:pt x="551333" y="232102"/>
                  </a:lnTo>
                  <a:lnTo>
                    <a:pt x="551483" y="232102"/>
                  </a:lnTo>
                  <a:cubicBezTo>
                    <a:pt x="553884" y="232102"/>
                    <a:pt x="556285" y="230753"/>
                    <a:pt x="557636" y="228806"/>
                  </a:cubicBezTo>
                  <a:cubicBezTo>
                    <a:pt x="558986" y="226709"/>
                    <a:pt x="559136" y="224013"/>
                    <a:pt x="558236" y="221766"/>
                  </a:cubicBezTo>
                  <a:cubicBezTo>
                    <a:pt x="550283" y="203790"/>
                    <a:pt x="531825" y="165892"/>
                    <a:pt x="504663" y="136532"/>
                  </a:cubicBezTo>
                  <a:cubicBezTo>
                    <a:pt x="481704" y="111666"/>
                    <a:pt x="449440" y="97585"/>
                    <a:pt x="415676" y="97585"/>
                  </a:cubicBezTo>
                  <a:lnTo>
                    <a:pt x="397968" y="97585"/>
                  </a:lnTo>
                  <a:lnTo>
                    <a:pt x="397968" y="159900"/>
                  </a:lnTo>
                  <a:cubicBezTo>
                    <a:pt x="383712" y="162297"/>
                    <a:pt x="371707" y="171284"/>
                    <a:pt x="364954" y="183568"/>
                  </a:cubicBezTo>
                  <a:lnTo>
                    <a:pt x="364954" y="97585"/>
                  </a:lnTo>
                  <a:lnTo>
                    <a:pt x="174223" y="97585"/>
                  </a:lnTo>
                  <a:lnTo>
                    <a:pt x="174223" y="232102"/>
                  </a:lnTo>
                  <a:lnTo>
                    <a:pt x="180526" y="232102"/>
                  </a:lnTo>
                  <a:cubicBezTo>
                    <a:pt x="178425" y="233150"/>
                    <a:pt x="176324" y="234199"/>
                    <a:pt x="174223" y="235547"/>
                  </a:cubicBezTo>
                  <a:cubicBezTo>
                    <a:pt x="166420" y="240640"/>
                    <a:pt x="159967" y="247830"/>
                    <a:pt x="156065" y="256369"/>
                  </a:cubicBezTo>
                  <a:cubicBezTo>
                    <a:pt x="152614" y="249178"/>
                    <a:pt x="147512" y="242887"/>
                    <a:pt x="141209" y="238093"/>
                  </a:cubicBezTo>
                  <a:cubicBezTo>
                    <a:pt x="138208" y="235697"/>
                    <a:pt x="134906" y="233749"/>
                    <a:pt x="131455" y="232102"/>
                  </a:cubicBezTo>
                  <a:lnTo>
                    <a:pt x="141209" y="232102"/>
                  </a:lnTo>
                  <a:lnTo>
                    <a:pt x="141209" y="97585"/>
                  </a:lnTo>
                  <a:lnTo>
                    <a:pt x="1200" y="97585"/>
                  </a:lnTo>
                  <a:close/>
                  <a:moveTo>
                    <a:pt x="30337" y="0"/>
                  </a:moveTo>
                  <a:lnTo>
                    <a:pt x="450496" y="0"/>
                  </a:lnTo>
                  <a:cubicBezTo>
                    <a:pt x="459649" y="0"/>
                    <a:pt x="467002" y="7356"/>
                    <a:pt x="467002" y="16512"/>
                  </a:cubicBezTo>
                  <a:cubicBezTo>
                    <a:pt x="467002" y="25669"/>
                    <a:pt x="459649" y="33025"/>
                    <a:pt x="450496" y="33025"/>
                  </a:cubicBezTo>
                  <a:lnTo>
                    <a:pt x="30337" y="33025"/>
                  </a:lnTo>
                  <a:cubicBezTo>
                    <a:pt x="21184" y="33025"/>
                    <a:pt x="13831" y="25669"/>
                    <a:pt x="13831" y="16512"/>
                  </a:cubicBezTo>
                  <a:cubicBezTo>
                    <a:pt x="13831" y="7356"/>
                    <a:pt x="21184" y="0"/>
                    <a:pt x="30337"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grpSp>
        <p:nvGrpSpPr>
          <p:cNvPr id="7" name="组合 20">
            <a:extLst>
              <a:ext uri="{FF2B5EF4-FFF2-40B4-BE49-F238E27FC236}">
                <a16:creationId xmlns:a16="http://schemas.microsoft.com/office/drawing/2014/main" xmlns="" id="{A29A90BD-99F8-4B80-A446-8B3CDEFE52D2}"/>
              </a:ext>
            </a:extLst>
          </p:cNvPr>
          <p:cNvGrpSpPr/>
          <p:nvPr/>
        </p:nvGrpSpPr>
        <p:grpSpPr>
          <a:xfrm>
            <a:off x="1033042" y="3353270"/>
            <a:ext cx="6583910" cy="1947930"/>
            <a:chOff x="1525246" y="3557447"/>
            <a:chExt cx="5316311" cy="1572896"/>
          </a:xfrm>
        </p:grpSpPr>
        <p:sp>
          <p:nvSpPr>
            <p:cNvPr id="22" name="椭圆 21">
              <a:extLst>
                <a:ext uri="{FF2B5EF4-FFF2-40B4-BE49-F238E27FC236}">
                  <a16:creationId xmlns:a16="http://schemas.microsoft.com/office/drawing/2014/main" xmlns="" id="{DA341202-04FB-4C4F-A592-0C49C61334D5}"/>
                </a:ext>
              </a:extLst>
            </p:cNvPr>
            <p:cNvSpPr/>
            <p:nvPr/>
          </p:nvSpPr>
          <p:spPr>
            <a:xfrm>
              <a:off x="1525246" y="4986343"/>
              <a:ext cx="144000" cy="144000"/>
            </a:xfrm>
            <a:prstGeom prst="ellipse">
              <a:avLst/>
            </a:prstGeom>
            <a:solidFill>
              <a:schemeClr val="accent2"/>
            </a:solidFill>
            <a:ln w="38100">
              <a:solidFill>
                <a:schemeClr val="bg1">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100" b="1" dirty="0">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xmlns="" id="{36D1B382-AE9E-4A20-936A-032F961EBF76}"/>
                </a:ext>
              </a:extLst>
            </p:cNvPr>
            <p:cNvSpPr/>
            <p:nvPr/>
          </p:nvSpPr>
          <p:spPr bwMode="auto">
            <a:xfrm>
              <a:off x="1882121" y="3557447"/>
              <a:ext cx="4959436" cy="1065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ctr" anchorCtr="0">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200000"/>
                </a:lnSpc>
              </a:pPr>
              <a:r>
                <a:rPr lang="zh-CN" altLang="en-US" sz="2600" b="1" dirty="0" smtClean="0">
                  <a:latin typeface="微软雅黑" panose="020B0503020204020204" pitchFamily="34" charset="-122"/>
                  <a:ea typeface="微软雅黑" panose="020B0503020204020204" pitchFamily="34" charset="-122"/>
                </a:rPr>
                <a:t>推出产品：</a:t>
              </a:r>
              <a:r>
                <a:rPr lang="zh-CN" altLang="en-US" sz="2200" dirty="0" smtClean="0">
                  <a:latin typeface="微软雅黑" panose="020B0503020204020204" pitchFamily="34" charset="-122"/>
                  <a:ea typeface="微软雅黑" panose="020B0503020204020204" pitchFamily="34" charset="-122"/>
                </a:rPr>
                <a:t>大学生专属优惠：两人同行，一人免单。大学生凭在校学生证原价购买当日滑冰门票享原价</a:t>
              </a:r>
              <a:r>
                <a:rPr lang="en-US" altLang="zh-CN" sz="2200" dirty="0" smtClean="0">
                  <a:latin typeface="微软雅黑" panose="020B0503020204020204" pitchFamily="34" charset="-122"/>
                  <a:ea typeface="微软雅黑" panose="020B0503020204020204" pitchFamily="34" charset="-122"/>
                </a:rPr>
                <a:t>60</a:t>
              </a:r>
              <a:r>
                <a:rPr lang="zh-CN" altLang="en-US" sz="2200" dirty="0" smtClean="0">
                  <a:latin typeface="微软雅黑" panose="020B0503020204020204" pitchFamily="34" charset="-122"/>
                  <a:ea typeface="微软雅黑" panose="020B0503020204020204" pitchFamily="34" charset="-122"/>
                </a:rPr>
                <a:t>元</a:t>
              </a:r>
              <a:r>
                <a:rPr lang="en-US" altLang="zh-CN" sz="2200" dirty="0" smtClean="0">
                  <a:latin typeface="微软雅黑" panose="020B0503020204020204" pitchFamily="34" charset="-122"/>
                  <a:ea typeface="微软雅黑" panose="020B0503020204020204" pitchFamily="34" charset="-122"/>
                </a:rPr>
                <a:t>/</a:t>
              </a:r>
              <a:r>
                <a:rPr lang="zh-CN" altLang="en-US" sz="2200" dirty="0" smtClean="0">
                  <a:latin typeface="微软雅黑" panose="020B0503020204020204" pitchFamily="34" charset="-122"/>
                  <a:ea typeface="微软雅黑" panose="020B0503020204020204" pitchFamily="34" charset="-122"/>
                </a:rPr>
                <a:t>人，现价</a:t>
              </a:r>
              <a:r>
                <a:rPr lang="en-US" altLang="zh-CN" sz="2200" dirty="0" smtClean="0">
                  <a:latin typeface="微软雅黑" panose="020B0503020204020204" pitchFamily="34" charset="-122"/>
                  <a:ea typeface="微软雅黑" panose="020B0503020204020204" pitchFamily="34" charset="-122"/>
                </a:rPr>
                <a:t>60</a:t>
              </a:r>
              <a:r>
                <a:rPr lang="zh-CN" altLang="en-US" sz="2200" dirty="0" smtClean="0">
                  <a:latin typeface="微软雅黑" panose="020B0503020204020204" pitchFamily="34" charset="-122"/>
                  <a:ea typeface="微软雅黑" panose="020B0503020204020204" pitchFamily="34" charset="-122"/>
                </a:rPr>
                <a:t>元</a:t>
              </a:r>
              <a:r>
                <a:rPr lang="en-US" altLang="zh-CN" sz="2200" dirty="0" smtClean="0">
                  <a:latin typeface="微软雅黑" panose="020B0503020204020204" pitchFamily="34" charset="-122"/>
                  <a:ea typeface="微软雅黑" panose="020B0503020204020204" pitchFamily="34" charset="-122"/>
                </a:rPr>
                <a:t>/2</a:t>
              </a:r>
              <a:r>
                <a:rPr lang="zh-CN" altLang="en-US" sz="2200" dirty="0" smtClean="0">
                  <a:latin typeface="微软雅黑" panose="020B0503020204020204" pitchFamily="34" charset="-122"/>
                  <a:ea typeface="微软雅黑" panose="020B0503020204020204" pitchFamily="34" charset="-122"/>
                </a:rPr>
                <a:t>人活动优惠。</a:t>
              </a:r>
              <a:endParaRPr lang="en-US" altLang="zh-CN" sz="2200" dirty="0" smtClean="0">
                <a:latin typeface="微软雅黑" panose="020B0503020204020204" pitchFamily="34" charset="-122"/>
                <a:ea typeface="微软雅黑" panose="020B0503020204020204" pitchFamily="34" charset="-122"/>
              </a:endParaRPr>
            </a:p>
            <a:p>
              <a:pPr>
                <a:lnSpc>
                  <a:spcPct val="200000"/>
                </a:lnSpc>
              </a:pPr>
              <a:r>
                <a:rPr lang="zh-CN" altLang="en-US" sz="2200" b="1" dirty="0" smtClean="0">
                  <a:latin typeface="微软雅黑" panose="020B0503020204020204" pitchFamily="34" charset="-122"/>
                  <a:ea typeface="微软雅黑" panose="020B0503020204020204" pitchFamily="34" charset="-122"/>
                </a:rPr>
                <a:t>现状：</a:t>
              </a:r>
              <a:r>
                <a:rPr lang="zh-CN" altLang="en-US" sz="2200" dirty="0" smtClean="0">
                  <a:latin typeface="微软雅黑" panose="020B0503020204020204" pitchFamily="34" charset="-122"/>
                  <a:ea typeface="微软雅黑" panose="020B0503020204020204" pitchFamily="34" charset="-122"/>
                </a:rPr>
                <a:t>每月大学生滑冰人次</a:t>
              </a:r>
              <a:r>
                <a:rPr lang="en-US" altLang="zh-CN" sz="2200" dirty="0" smtClean="0">
                  <a:latin typeface="微软雅黑" panose="020B0503020204020204" pitchFamily="34" charset="-122"/>
                  <a:ea typeface="微软雅黑" panose="020B0503020204020204" pitchFamily="34" charset="-122"/>
                </a:rPr>
                <a:t>100</a:t>
              </a:r>
              <a:r>
                <a:rPr lang="zh-CN" altLang="en-US" sz="2200" dirty="0" smtClean="0">
                  <a:latin typeface="微软雅黑" panose="020B0503020204020204" pitchFamily="34" charset="-122"/>
                  <a:ea typeface="微软雅黑" panose="020B0503020204020204" pitchFamily="34" charset="-122"/>
                </a:rPr>
                <a:t>人左右。</a:t>
              </a:r>
              <a:endParaRPr lang="zh-CN" altLang="en-US" sz="2200" dirty="0">
                <a:latin typeface="微软雅黑" panose="020B0503020204020204" pitchFamily="34" charset="-122"/>
                <a:ea typeface="微软雅黑" panose="020B0503020204020204" pitchFamily="34" charset="-122"/>
              </a:endParaRPr>
            </a:p>
          </p:txBody>
        </p:sp>
      </p:grpSp>
      <p:sp>
        <p:nvSpPr>
          <p:cNvPr id="24" name="任意多边形 23">
            <a:extLst>
              <a:ext uri="{FF2B5EF4-FFF2-40B4-BE49-F238E27FC236}">
                <a16:creationId xmlns:a16="http://schemas.microsoft.com/office/drawing/2014/main" xmlns="" id="{BE9687C6-B85B-4759-91CA-FF8E2179AC85}"/>
              </a:ext>
            </a:extLst>
          </p:cNvPr>
          <p:cNvSpPr/>
          <p:nvPr/>
        </p:nvSpPr>
        <p:spPr bwMode="auto">
          <a:xfrm>
            <a:off x="1487459" y="1720405"/>
            <a:ext cx="203696" cy="314067"/>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1" h="3136">
                <a:moveTo>
                  <a:pt x="0" y="3033"/>
                </a:moveTo>
                <a:lnTo>
                  <a:pt x="0" y="104"/>
                </a:lnTo>
                <a:cubicBezTo>
                  <a:pt x="0" y="66"/>
                  <a:pt x="22" y="31"/>
                  <a:pt x="56" y="16"/>
                </a:cubicBezTo>
                <a:cubicBezTo>
                  <a:pt x="90" y="0"/>
                  <a:pt x="131" y="6"/>
                  <a:pt x="159" y="30"/>
                </a:cubicBezTo>
                <a:lnTo>
                  <a:pt x="1997" y="1471"/>
                </a:lnTo>
                <a:cubicBezTo>
                  <a:pt x="2018" y="1489"/>
                  <a:pt x="2030" y="1515"/>
                  <a:pt x="2031" y="1543"/>
                </a:cubicBezTo>
                <a:cubicBezTo>
                  <a:pt x="2031" y="1570"/>
                  <a:pt x="2019" y="1598"/>
                  <a:pt x="1998" y="1616"/>
                </a:cubicBezTo>
                <a:lnTo>
                  <a:pt x="160" y="3105"/>
                </a:lnTo>
                <a:cubicBezTo>
                  <a:pt x="132" y="3130"/>
                  <a:pt x="91" y="3136"/>
                  <a:pt x="57" y="3121"/>
                </a:cubicBezTo>
                <a:cubicBezTo>
                  <a:pt x="22" y="3105"/>
                  <a:pt x="0" y="3071"/>
                  <a:pt x="0" y="3033"/>
                </a:cubicBezTo>
                <a:close/>
              </a:path>
            </a:pathLst>
          </a:custGeom>
          <a:solidFill>
            <a:schemeClr val="accent1"/>
          </a:solidFill>
          <a:ln>
            <a:noFill/>
          </a:ln>
        </p:spPr>
        <p:txBody>
          <a:bodyPr/>
          <a:lstStyle/>
          <a:p>
            <a:endParaRPr lang="zh-CN" altLang="en-US"/>
          </a:p>
        </p:txBody>
      </p:sp>
      <p:sp>
        <p:nvSpPr>
          <p:cNvPr id="28" name="文本框 45">
            <a:extLst>
              <a:ext uri="{FF2B5EF4-FFF2-40B4-BE49-F238E27FC236}">
                <a16:creationId xmlns:a16="http://schemas.microsoft.com/office/drawing/2014/main" xmlns="" id="{578A70D4-5D83-43D9-9757-7D0797A7817B}"/>
              </a:ext>
            </a:extLst>
          </p:cNvPr>
          <p:cNvSpPr txBox="1"/>
          <p:nvPr/>
        </p:nvSpPr>
        <p:spPr bwMode="auto">
          <a:xfrm>
            <a:off x="1691154" y="1628333"/>
            <a:ext cx="2371944" cy="498212"/>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2000" b="1" dirty="0" smtClean="0">
                <a:latin typeface="微软雅黑" panose="020B0503020204020204" pitchFamily="34" charset="-122"/>
                <a:ea typeface="微软雅黑" panose="020B0503020204020204" pitchFamily="34" charset="-122"/>
              </a:rPr>
              <a:t>门票</a:t>
            </a:r>
            <a:endParaRPr lang="en-US" altLang="zh-CN" sz="2000" b="1" dirty="0">
              <a:latin typeface="微软雅黑" panose="020B0503020204020204" pitchFamily="34" charset="-122"/>
              <a:ea typeface="微软雅黑" panose="020B0503020204020204" pitchFamily="34" charset="-122"/>
            </a:endParaRPr>
          </a:p>
        </p:txBody>
      </p:sp>
      <p:sp>
        <p:nvSpPr>
          <p:cNvPr id="36" name="燕尾形箭头 35"/>
          <p:cNvSpPr/>
          <p:nvPr/>
        </p:nvSpPr>
        <p:spPr>
          <a:xfrm>
            <a:off x="2395728" y="1828800"/>
            <a:ext cx="402336" cy="182880"/>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2889504" y="1645920"/>
            <a:ext cx="905256" cy="452945"/>
          </a:xfrm>
          <a:prstGeom prst="rect">
            <a:avLst/>
          </a:prstGeom>
          <a:noFill/>
        </p:spPr>
        <p:txBody>
          <a:bodyPr wrap="square" rtlCol="0">
            <a:spAutoFit/>
          </a:bodyPr>
          <a:lstStyle/>
          <a:p>
            <a:pPr>
              <a:lnSpc>
                <a:spcPct val="130000"/>
              </a:lnSpc>
            </a:pPr>
            <a:r>
              <a:rPr lang="zh-CN" altLang="en-US" sz="2000" dirty="0" smtClean="0">
                <a:latin typeface="Arial" panose="020B0604020202020204" pitchFamily="34" charset="0"/>
                <a:ea typeface="微软雅黑" panose="020B0503020204020204" pitchFamily="34" charset="-122"/>
              </a:rPr>
              <a:t>散客</a:t>
            </a:r>
          </a:p>
        </p:txBody>
      </p:sp>
      <p:sp>
        <p:nvSpPr>
          <p:cNvPr id="39" name="任意多边形 38">
            <a:extLst>
              <a:ext uri="{FF2B5EF4-FFF2-40B4-BE49-F238E27FC236}">
                <a16:creationId xmlns:a16="http://schemas.microsoft.com/office/drawing/2014/main" xmlns="" id="{A50185C5-CB55-4CDE-8E84-30AF4C8D45DD}"/>
              </a:ext>
            </a:extLst>
          </p:cNvPr>
          <p:cNvSpPr/>
          <p:nvPr/>
        </p:nvSpPr>
        <p:spPr bwMode="auto">
          <a:xfrm>
            <a:off x="1237523" y="2561643"/>
            <a:ext cx="203696" cy="314068"/>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1" h="3136">
                <a:moveTo>
                  <a:pt x="0" y="3033"/>
                </a:moveTo>
                <a:lnTo>
                  <a:pt x="0" y="104"/>
                </a:lnTo>
                <a:cubicBezTo>
                  <a:pt x="0" y="66"/>
                  <a:pt x="22" y="31"/>
                  <a:pt x="56" y="16"/>
                </a:cubicBezTo>
                <a:cubicBezTo>
                  <a:pt x="90" y="0"/>
                  <a:pt x="131" y="6"/>
                  <a:pt x="159" y="30"/>
                </a:cubicBezTo>
                <a:lnTo>
                  <a:pt x="1997" y="1471"/>
                </a:lnTo>
                <a:cubicBezTo>
                  <a:pt x="2018" y="1489"/>
                  <a:pt x="2030" y="1515"/>
                  <a:pt x="2031" y="1543"/>
                </a:cubicBezTo>
                <a:cubicBezTo>
                  <a:pt x="2031" y="1570"/>
                  <a:pt x="2019" y="1598"/>
                  <a:pt x="1998" y="1616"/>
                </a:cubicBezTo>
                <a:lnTo>
                  <a:pt x="160" y="3105"/>
                </a:lnTo>
                <a:cubicBezTo>
                  <a:pt x="132" y="3130"/>
                  <a:pt x="91" y="3136"/>
                  <a:pt x="57" y="3121"/>
                </a:cubicBezTo>
                <a:cubicBezTo>
                  <a:pt x="22" y="3105"/>
                  <a:pt x="0" y="3071"/>
                  <a:pt x="0" y="30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latin typeface="微软雅黑" panose="020B0503020204020204" pitchFamily="34" charset="-122"/>
              <a:ea typeface="微软雅黑" panose="020B0503020204020204" pitchFamily="34" charset="-122"/>
            </a:endParaRPr>
          </a:p>
        </p:txBody>
      </p:sp>
      <p:sp>
        <p:nvSpPr>
          <p:cNvPr id="40" name="任意多边形 39">
            <a:extLst>
              <a:ext uri="{FF2B5EF4-FFF2-40B4-BE49-F238E27FC236}">
                <a16:creationId xmlns:a16="http://schemas.microsoft.com/office/drawing/2014/main" xmlns="" id="{A50185C5-CB55-4CDE-8E84-30AF4C8D45DD}"/>
              </a:ext>
            </a:extLst>
          </p:cNvPr>
          <p:cNvSpPr/>
          <p:nvPr/>
        </p:nvSpPr>
        <p:spPr bwMode="auto">
          <a:xfrm>
            <a:off x="1255811" y="4984803"/>
            <a:ext cx="203696" cy="314068"/>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1" h="3136">
                <a:moveTo>
                  <a:pt x="0" y="3033"/>
                </a:moveTo>
                <a:lnTo>
                  <a:pt x="0" y="104"/>
                </a:lnTo>
                <a:cubicBezTo>
                  <a:pt x="0" y="66"/>
                  <a:pt x="22" y="31"/>
                  <a:pt x="56" y="16"/>
                </a:cubicBezTo>
                <a:cubicBezTo>
                  <a:pt x="90" y="0"/>
                  <a:pt x="131" y="6"/>
                  <a:pt x="159" y="30"/>
                </a:cubicBezTo>
                <a:lnTo>
                  <a:pt x="1997" y="1471"/>
                </a:lnTo>
                <a:cubicBezTo>
                  <a:pt x="2018" y="1489"/>
                  <a:pt x="2030" y="1515"/>
                  <a:pt x="2031" y="1543"/>
                </a:cubicBezTo>
                <a:cubicBezTo>
                  <a:pt x="2031" y="1570"/>
                  <a:pt x="2019" y="1598"/>
                  <a:pt x="1998" y="1616"/>
                </a:cubicBezTo>
                <a:lnTo>
                  <a:pt x="160" y="3105"/>
                </a:lnTo>
                <a:cubicBezTo>
                  <a:pt x="132" y="3130"/>
                  <a:pt x="91" y="3136"/>
                  <a:pt x="57" y="3121"/>
                </a:cubicBezTo>
                <a:cubicBezTo>
                  <a:pt x="22" y="3105"/>
                  <a:pt x="0" y="3071"/>
                  <a:pt x="0" y="30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latin typeface="微软雅黑" panose="020B0503020204020204" pitchFamily="34" charset="-122"/>
              <a:ea typeface="微软雅黑" panose="020B0503020204020204" pitchFamily="34" charset="-122"/>
            </a:endParaRPr>
          </a:p>
        </p:txBody>
      </p:sp>
      <p:sp>
        <p:nvSpPr>
          <p:cNvPr id="41" name="TextBox 40"/>
          <p:cNvSpPr txBox="1"/>
          <p:nvPr/>
        </p:nvSpPr>
        <p:spPr>
          <a:xfrm>
            <a:off x="1517904" y="4974336"/>
            <a:ext cx="5769864" cy="380810"/>
          </a:xfrm>
          <a:prstGeom prst="rect">
            <a:avLst/>
          </a:prstGeom>
          <a:noFill/>
        </p:spPr>
        <p:txBody>
          <a:bodyPr wrap="square" rtlCol="0">
            <a:spAutoFit/>
          </a:bodyPr>
          <a:lstStyle/>
          <a:p>
            <a:pPr>
              <a:lnSpc>
                <a:spcPct val="130000"/>
              </a:lnSpc>
            </a:pPr>
            <a:r>
              <a:rPr lang="zh-CN" altLang="en-US" sz="1600" b="1" dirty="0" smtClean="0">
                <a:solidFill>
                  <a:srgbClr val="FF0000"/>
                </a:solidFill>
                <a:latin typeface="Arial" panose="020B0604020202020204" pitchFamily="34" charset="0"/>
                <a:ea typeface="微软雅黑" panose="020B0503020204020204" pitchFamily="34" charset="-122"/>
              </a:rPr>
              <a:t>预期实现目标：</a:t>
            </a:r>
            <a:r>
              <a:rPr lang="zh-CN" altLang="en-US" sz="1600" dirty="0" smtClean="0">
                <a:solidFill>
                  <a:srgbClr val="FF0000"/>
                </a:solidFill>
                <a:latin typeface="+mn-ea"/>
              </a:rPr>
              <a:t>大学生散客增量，实现每月滑冰人数</a:t>
            </a:r>
            <a:r>
              <a:rPr lang="en-US" altLang="zh-CN" sz="1600" dirty="0" smtClean="0">
                <a:solidFill>
                  <a:srgbClr val="FF0000"/>
                </a:solidFill>
                <a:latin typeface="+mn-ea"/>
              </a:rPr>
              <a:t>500</a:t>
            </a:r>
            <a:r>
              <a:rPr lang="zh-CN" altLang="en-US" sz="1600" dirty="0" smtClean="0">
                <a:solidFill>
                  <a:srgbClr val="FF0000"/>
                </a:solidFill>
                <a:latin typeface="+mn-ea"/>
              </a:rPr>
              <a:t>人。</a:t>
            </a:r>
            <a:endParaRPr lang="en-US" altLang="zh-CN" sz="1600" dirty="0" smtClean="0">
              <a:solidFill>
                <a:srgbClr val="FF0000"/>
              </a:solidFill>
              <a:latin typeface="+mn-ea"/>
            </a:endParaRPr>
          </a:p>
        </p:txBody>
      </p:sp>
      <p:sp>
        <p:nvSpPr>
          <p:cNvPr id="42" name="任意多边形 41">
            <a:extLst>
              <a:ext uri="{FF2B5EF4-FFF2-40B4-BE49-F238E27FC236}">
                <a16:creationId xmlns:a16="http://schemas.microsoft.com/office/drawing/2014/main" xmlns="" id="{A50185C5-CB55-4CDE-8E84-30AF4C8D45DD}"/>
              </a:ext>
            </a:extLst>
          </p:cNvPr>
          <p:cNvSpPr/>
          <p:nvPr/>
        </p:nvSpPr>
        <p:spPr bwMode="auto">
          <a:xfrm>
            <a:off x="1252763" y="3454707"/>
            <a:ext cx="203696" cy="314068"/>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1" h="3136">
                <a:moveTo>
                  <a:pt x="0" y="3033"/>
                </a:moveTo>
                <a:lnTo>
                  <a:pt x="0" y="104"/>
                </a:lnTo>
                <a:cubicBezTo>
                  <a:pt x="0" y="66"/>
                  <a:pt x="22" y="31"/>
                  <a:pt x="56" y="16"/>
                </a:cubicBezTo>
                <a:cubicBezTo>
                  <a:pt x="90" y="0"/>
                  <a:pt x="131" y="6"/>
                  <a:pt x="159" y="30"/>
                </a:cubicBezTo>
                <a:lnTo>
                  <a:pt x="1997" y="1471"/>
                </a:lnTo>
                <a:cubicBezTo>
                  <a:pt x="2018" y="1489"/>
                  <a:pt x="2030" y="1515"/>
                  <a:pt x="2031" y="1543"/>
                </a:cubicBezTo>
                <a:cubicBezTo>
                  <a:pt x="2031" y="1570"/>
                  <a:pt x="2019" y="1598"/>
                  <a:pt x="1998" y="1616"/>
                </a:cubicBezTo>
                <a:lnTo>
                  <a:pt x="160" y="3105"/>
                </a:lnTo>
                <a:cubicBezTo>
                  <a:pt x="132" y="3130"/>
                  <a:pt x="91" y="3136"/>
                  <a:pt x="57" y="3121"/>
                </a:cubicBezTo>
                <a:cubicBezTo>
                  <a:pt x="22" y="3105"/>
                  <a:pt x="0" y="3071"/>
                  <a:pt x="0" y="30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latin typeface="微软雅黑" panose="020B0503020204020204" pitchFamily="34" charset="-122"/>
              <a:ea typeface="微软雅黑" panose="020B0503020204020204" pitchFamily="34" charset="-122"/>
            </a:endParaRPr>
          </a:p>
        </p:txBody>
      </p:sp>
      <p:pic>
        <p:nvPicPr>
          <p:cNvPr id="3074" name="Picture 2"/>
          <p:cNvPicPr>
            <a:picLocks noChangeAspect="1" noChangeArrowheads="1"/>
          </p:cNvPicPr>
          <p:nvPr/>
        </p:nvPicPr>
        <p:blipFill>
          <a:blip r:embed="rId4" cstate="print"/>
          <a:srcRect/>
          <a:stretch>
            <a:fillRect/>
          </a:stretch>
        </p:blipFill>
        <p:spPr bwMode="auto">
          <a:xfrm>
            <a:off x="7927847" y="2815213"/>
            <a:ext cx="3613199" cy="2032425"/>
          </a:xfrm>
          <a:prstGeom prst="rect">
            <a:avLst/>
          </a:prstGeom>
          <a:noFill/>
          <a:ln w="9525">
            <a:noFill/>
            <a:miter lim="800000"/>
            <a:headEnd/>
            <a:tailEnd/>
          </a:ln>
        </p:spPr>
      </p:pic>
    </p:spTree>
    <p:extLst>
      <p:ext uri="{BB962C8B-B14F-4D97-AF65-F5344CB8AC3E}">
        <p14:creationId xmlns:p14="http://schemas.microsoft.com/office/powerpoint/2010/main" xmlns="" val="1050337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xmlns="" id="{7A892BEB-DE97-4BE1-9848-6015349655BD}"/>
              </a:ext>
            </a:extLst>
          </p:cNvPr>
          <p:cNvSpPr>
            <a:spLocks noGrp="1"/>
          </p:cNvSpPr>
          <p:nvPr>
            <p:ph type="sldNum" sz="quarter" idx="12"/>
          </p:nvPr>
        </p:nvSpPr>
        <p:spPr/>
        <p:txBody>
          <a:bodyPr/>
          <a:lstStyle/>
          <a:p>
            <a:fld id="{B3AE08ED-D4B2-465E-A967-7C4A28958AB5}" type="slidenum">
              <a:rPr lang="zh-CN" altLang="en-US" smtClean="0"/>
              <a:pPr/>
              <a:t>9</a:t>
            </a:fld>
            <a:endParaRPr lang="zh-CN" altLang="en-US"/>
          </a:p>
        </p:txBody>
      </p:sp>
      <p:grpSp>
        <p:nvGrpSpPr>
          <p:cNvPr id="18" name="组合 17">
            <a:extLst>
              <a:ext uri="{FF2B5EF4-FFF2-40B4-BE49-F238E27FC236}">
                <a16:creationId xmlns:a16="http://schemas.microsoft.com/office/drawing/2014/main" xmlns="" id="{F28A835A-4FFA-43E5-861C-555474A5C4F2}"/>
              </a:ext>
            </a:extLst>
          </p:cNvPr>
          <p:cNvGrpSpPr/>
          <p:nvPr/>
        </p:nvGrpSpPr>
        <p:grpSpPr>
          <a:xfrm>
            <a:off x="0" y="230493"/>
            <a:ext cx="12192000" cy="1006153"/>
            <a:chOff x="0" y="267069"/>
            <a:chExt cx="12192000" cy="1006153"/>
          </a:xfrm>
        </p:grpSpPr>
        <p:sp>
          <p:nvSpPr>
            <p:cNvPr id="15" name="矩形 14">
              <a:extLst>
                <a:ext uri="{FF2B5EF4-FFF2-40B4-BE49-F238E27FC236}">
                  <a16:creationId xmlns:a16="http://schemas.microsoft.com/office/drawing/2014/main" xmlns="" id="{8F2BCFFA-0ECF-448D-8843-B208B2E33F6D}"/>
                </a:ext>
              </a:extLst>
            </p:cNvPr>
            <p:cNvSpPr/>
            <p:nvPr/>
          </p:nvSpPr>
          <p:spPr>
            <a:xfrm>
              <a:off x="0" y="361244"/>
              <a:ext cx="12192000" cy="795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FF3177E4-C6A1-4976-88C4-0C80AEC4A38D}"/>
                </a:ext>
              </a:extLst>
            </p:cNvPr>
            <p:cNvSpPr/>
            <p:nvPr/>
          </p:nvSpPr>
          <p:spPr>
            <a:xfrm>
              <a:off x="1806223" y="372533"/>
              <a:ext cx="9121421" cy="7789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xmlns="" id="{AA31EFE8-8819-41A3-8DBC-06E6E3863BC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67069"/>
              <a:ext cx="1788716" cy="1006153"/>
            </a:xfrm>
            <a:prstGeom prst="rect">
              <a:avLst/>
            </a:prstGeom>
          </p:spPr>
        </p:pic>
      </p:grpSp>
      <p:grpSp>
        <p:nvGrpSpPr>
          <p:cNvPr id="25" name="组合 24">
            <a:extLst>
              <a:ext uri="{FF2B5EF4-FFF2-40B4-BE49-F238E27FC236}">
                <a16:creationId xmlns:a16="http://schemas.microsoft.com/office/drawing/2014/main" xmlns="" id="{41F950CF-C212-454D-AAFF-320089C212D4}"/>
              </a:ext>
            </a:extLst>
          </p:cNvPr>
          <p:cNvGrpSpPr/>
          <p:nvPr/>
        </p:nvGrpSpPr>
        <p:grpSpPr>
          <a:xfrm>
            <a:off x="1872908" y="531097"/>
            <a:ext cx="5771475" cy="830997"/>
            <a:chOff x="635089" y="1029466"/>
            <a:chExt cx="4553845" cy="830997"/>
          </a:xfrm>
        </p:grpSpPr>
        <p:sp>
          <p:nvSpPr>
            <p:cNvPr id="26" name="文本框 25">
              <a:extLst>
                <a:ext uri="{FF2B5EF4-FFF2-40B4-BE49-F238E27FC236}">
                  <a16:creationId xmlns:a16="http://schemas.microsoft.com/office/drawing/2014/main" xmlns="" id="{AD0993BB-D990-46FC-A75C-BFB622C6525B}"/>
                </a:ext>
              </a:extLst>
            </p:cNvPr>
            <p:cNvSpPr txBox="1"/>
            <p:nvPr/>
          </p:nvSpPr>
          <p:spPr>
            <a:xfrm>
              <a:off x="635089" y="1029466"/>
              <a:ext cx="1082982" cy="523220"/>
            </a:xfrm>
            <a:prstGeom prst="rect">
              <a:avLst/>
            </a:prstGeom>
            <a:noFill/>
          </p:spPr>
          <p:txBody>
            <a:bodyPr wrap="none" rtlCol="0">
              <a:spAutoFit/>
              <a:scene3d>
                <a:camera prst="orthographicFront"/>
                <a:lightRig rig="threePt" dir="t"/>
              </a:scene3d>
              <a:sp3d contourW="12700"/>
            </a:bodyPr>
            <a:lstStyle/>
            <a:p>
              <a:pPr algn="ctr">
                <a:defRPr/>
              </a:pPr>
              <a:r>
                <a:rPr lang="en-US" altLang="zh-CN" sz="2800" dirty="0">
                  <a:solidFill>
                    <a:srgbClr val="F5A21C"/>
                  </a:solidFill>
                  <a:latin typeface="微软雅黑" panose="020B0503020204020204" pitchFamily="34" charset="-122"/>
                  <a:ea typeface="微软雅黑" panose="020B0503020204020204" pitchFamily="34" charset="-122"/>
                </a:rPr>
                <a:t>PART</a:t>
              </a:r>
              <a:r>
                <a:rPr lang="en-US" altLang="zh-CN" sz="2800" dirty="0">
                  <a:solidFill>
                    <a:prstClr val="black">
                      <a:lumMod val="75000"/>
                      <a:lumOff val="25000"/>
                    </a:prstClr>
                  </a:solidFill>
                  <a:latin typeface="微软雅黑" panose="020B0503020204020204" pitchFamily="34" charset="-122"/>
                  <a:ea typeface="微软雅黑" panose="020B0503020204020204" pitchFamily="34" charset="-122"/>
                </a:rPr>
                <a:t> </a:t>
              </a:r>
              <a:r>
                <a:rPr lang="en-US" altLang="zh-CN" sz="2800" dirty="0" smtClean="0">
                  <a:solidFill>
                    <a:srgbClr val="F5A21C"/>
                  </a:solidFill>
                  <a:latin typeface="微软雅黑" panose="020B0503020204020204" pitchFamily="34" charset="-122"/>
                  <a:ea typeface="微软雅黑" panose="020B0503020204020204" pitchFamily="34" charset="-122"/>
                </a:rPr>
                <a:t>8</a:t>
              </a:r>
              <a:endParaRPr lang="en-US" altLang="zh-CN" sz="2800" dirty="0">
                <a:solidFill>
                  <a:srgbClr val="F5A21C"/>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xmlns="" id="{E2EEFE37-8B8E-47E7-9012-10282D95D015}"/>
                </a:ext>
              </a:extLst>
            </p:cNvPr>
            <p:cNvSpPr txBox="1"/>
            <p:nvPr/>
          </p:nvSpPr>
          <p:spPr>
            <a:xfrm>
              <a:off x="1535224" y="1029466"/>
              <a:ext cx="3653710" cy="830997"/>
            </a:xfrm>
            <a:prstGeom prst="rect">
              <a:avLst/>
            </a:prstGeom>
            <a:noFill/>
          </p:spPr>
          <p:txBody>
            <a:bodyPr wrap="square" rtlCol="0">
              <a:spAutoFit/>
              <a:scene3d>
                <a:camera prst="orthographicFront"/>
                <a:lightRig rig="threePt" dir="t"/>
              </a:scene3d>
              <a:sp3d contourW="12700"/>
            </a:bodyPr>
            <a:lstStyle/>
            <a:p>
              <a:pPr algn="ctr">
                <a:defRPr/>
              </a:pPr>
              <a:r>
                <a:rPr lang="zh-CN" altLang="en-US" sz="2400" b="1" dirty="0" smtClean="0">
                  <a:solidFill>
                    <a:prstClr val="black">
                      <a:lumMod val="75000"/>
                      <a:lumOff val="25000"/>
                    </a:prstClr>
                  </a:solidFill>
                  <a:latin typeface="微软雅黑" panose="020B0503020204020204" pitchFamily="34" charset="-122"/>
                  <a:ea typeface="微软雅黑" panose="020B0503020204020204" pitchFamily="34" charset="-122"/>
                </a:rPr>
                <a:t>需解决困难点</a:t>
              </a:r>
              <a:r>
                <a:rPr lang="en-US" altLang="zh-CN" sz="2400" b="1" dirty="0" smtClean="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2400" b="1" dirty="0" smtClean="0">
                  <a:solidFill>
                    <a:schemeClr val="tx2">
                      <a:lumMod val="50000"/>
                    </a:schemeClr>
                  </a:solidFill>
                  <a:latin typeface="微软雅黑" panose="020B0503020204020204" pitchFamily="34" charset="-122"/>
                  <a:ea typeface="微软雅黑" panose="020B0503020204020204" pitchFamily="34" charset="-122"/>
                </a:rPr>
                <a:t>夏令营课程包</a:t>
              </a:r>
              <a:endParaRPr lang="en-US" altLang="zh-CN" sz="2400" b="1" dirty="0" smtClean="0">
                <a:solidFill>
                  <a:schemeClr val="tx2">
                    <a:lumMod val="50000"/>
                  </a:schemeClr>
                </a:solidFill>
                <a:latin typeface="微软雅黑" panose="020B0503020204020204" pitchFamily="34" charset="-122"/>
                <a:ea typeface="微软雅黑" panose="020B0503020204020204" pitchFamily="34" charset="-122"/>
              </a:endParaRPr>
            </a:p>
            <a:p>
              <a:pPr algn="ctr">
                <a:defRPr/>
              </a:pPr>
              <a:endPar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cxnSp>
        <p:nvCxnSpPr>
          <p:cNvPr id="10" name="直接连接符 9">
            <a:extLst>
              <a:ext uri="{FF2B5EF4-FFF2-40B4-BE49-F238E27FC236}">
                <a16:creationId xmlns:a16="http://schemas.microsoft.com/office/drawing/2014/main" xmlns="" id="{C1E62E11-B660-470E-9F0E-DE45BAA25E79}"/>
              </a:ext>
            </a:extLst>
          </p:cNvPr>
          <p:cNvCxnSpPr/>
          <p:nvPr/>
        </p:nvCxnSpPr>
        <p:spPr>
          <a:xfrm flipH="1">
            <a:off x="811313" y="2192833"/>
            <a:ext cx="0" cy="3878782"/>
          </a:xfrm>
          <a:prstGeom prst="line">
            <a:avLst/>
          </a:prstGeom>
          <a:ln w="222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xmlns="" id="{BEE3DF13-DA3A-4612-8AAD-9DF82AD56E7F}"/>
              </a:ext>
            </a:extLst>
          </p:cNvPr>
          <p:cNvGrpSpPr/>
          <p:nvPr/>
        </p:nvGrpSpPr>
        <p:grpSpPr>
          <a:xfrm>
            <a:off x="722146" y="2212436"/>
            <a:ext cx="7050255" cy="1386606"/>
            <a:chOff x="1525246" y="2563165"/>
            <a:chExt cx="5692868" cy="1119643"/>
          </a:xfrm>
        </p:grpSpPr>
        <p:sp>
          <p:nvSpPr>
            <p:cNvPr id="12" name="椭圆 11">
              <a:extLst>
                <a:ext uri="{FF2B5EF4-FFF2-40B4-BE49-F238E27FC236}">
                  <a16:creationId xmlns:a16="http://schemas.microsoft.com/office/drawing/2014/main" xmlns="" id="{E7EA06FE-FB0E-4BAF-893B-67E07BC361A7}"/>
                </a:ext>
              </a:extLst>
            </p:cNvPr>
            <p:cNvSpPr/>
            <p:nvPr/>
          </p:nvSpPr>
          <p:spPr>
            <a:xfrm>
              <a:off x="1525246" y="2821266"/>
              <a:ext cx="144000" cy="144000"/>
            </a:xfrm>
            <a:prstGeom prst="ellipse">
              <a:avLst/>
            </a:prstGeom>
            <a:ln w="38100">
              <a:solidFill>
                <a:schemeClr val="bg1">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100" b="1" dirty="0">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xmlns="" id="{49D48976-B7FC-4A71-9E7B-977AAA99BE6F}"/>
                </a:ext>
              </a:extLst>
            </p:cNvPr>
            <p:cNvSpPr/>
            <p:nvPr/>
          </p:nvSpPr>
          <p:spPr bwMode="auto">
            <a:xfrm>
              <a:off x="1874738" y="2563165"/>
              <a:ext cx="5343376" cy="1119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200000"/>
                </a:lnSpc>
              </a:pPr>
              <a:r>
                <a:rPr lang="zh-CN" altLang="en-US" sz="1600" b="1" dirty="0" smtClean="0">
                  <a:latin typeface="微软雅黑" panose="020B0503020204020204" pitchFamily="34" charset="-122"/>
                  <a:ea typeface="微软雅黑" panose="020B0503020204020204" pitchFamily="34" charset="-122"/>
                </a:rPr>
                <a:t>难点：</a:t>
              </a:r>
              <a:r>
                <a:rPr lang="zh-CN" altLang="en-US" sz="1200" dirty="0" smtClean="0">
                  <a:latin typeface="微软雅黑" panose="020B0503020204020204" pitchFamily="34" charset="-122"/>
                  <a:ea typeface="微软雅黑" panose="020B0503020204020204" pitchFamily="34" charset="-122"/>
                </a:rPr>
                <a:t>日照冰场花样滑冰课程收入占冰场总营业额</a:t>
              </a:r>
              <a:r>
                <a:rPr lang="en-US" altLang="zh-CN" sz="1200" dirty="0" smtClean="0">
                  <a:latin typeface="微软雅黑" panose="020B0503020204020204" pitchFamily="34" charset="-122"/>
                  <a:ea typeface="微软雅黑" panose="020B0503020204020204" pitchFamily="34" charset="-122"/>
                </a:rPr>
                <a:t>75%</a:t>
              </a:r>
              <a:r>
                <a:rPr lang="zh-CN" altLang="en-US" sz="1200" dirty="0" smtClean="0">
                  <a:latin typeface="微软雅黑" panose="020B0503020204020204" pitchFamily="34" charset="-122"/>
                  <a:ea typeface="微软雅黑" panose="020B0503020204020204" pitchFamily="34" charset="-122"/>
                </a:rPr>
                <a:t>，新学员占比</a:t>
              </a:r>
              <a:r>
                <a:rPr lang="en-US" altLang="zh-CN" sz="1200" dirty="0" smtClean="0">
                  <a:latin typeface="微软雅黑" panose="020B0503020204020204" pitchFamily="34" charset="-122"/>
                  <a:ea typeface="微软雅黑" panose="020B0503020204020204" pitchFamily="34" charset="-122"/>
                </a:rPr>
                <a:t>30%</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nSpc>
                  <a:spcPct val="200000"/>
                </a:lnSpc>
              </a:pPr>
              <a:endParaRPr lang="zh-CN" altLang="en-US" sz="1400" dirty="0">
                <a:latin typeface="微软雅黑" panose="020B0503020204020204" pitchFamily="34" charset="-122"/>
                <a:ea typeface="微软雅黑" panose="020B0503020204020204" pitchFamily="34" charset="-122"/>
              </a:endParaRPr>
            </a:p>
          </p:txBody>
        </p:sp>
      </p:grpSp>
      <p:grpSp>
        <p:nvGrpSpPr>
          <p:cNvPr id="14" name="组合 13">
            <a:extLst>
              <a:ext uri="{FF2B5EF4-FFF2-40B4-BE49-F238E27FC236}">
                <a16:creationId xmlns:a16="http://schemas.microsoft.com/office/drawing/2014/main" xmlns="" id="{F0FA7BAF-4C2C-4607-A224-2673BAE4955A}"/>
              </a:ext>
            </a:extLst>
          </p:cNvPr>
          <p:cNvGrpSpPr/>
          <p:nvPr/>
        </p:nvGrpSpPr>
        <p:grpSpPr>
          <a:xfrm>
            <a:off x="468487" y="1507180"/>
            <a:ext cx="685653" cy="685653"/>
            <a:chOff x="1329477" y="1531357"/>
            <a:chExt cx="553644" cy="553644"/>
          </a:xfrm>
        </p:grpSpPr>
        <p:sp>
          <p:nvSpPr>
            <p:cNvPr id="19" name="椭圆 18">
              <a:extLst>
                <a:ext uri="{FF2B5EF4-FFF2-40B4-BE49-F238E27FC236}">
                  <a16:creationId xmlns:a16="http://schemas.microsoft.com/office/drawing/2014/main" xmlns="" id="{C0D6D998-4FD5-43BA-823F-69F1FDF907D5}"/>
                </a:ext>
              </a:extLst>
            </p:cNvPr>
            <p:cNvSpPr/>
            <p:nvPr/>
          </p:nvSpPr>
          <p:spPr>
            <a:xfrm>
              <a:off x="1329477" y="1531357"/>
              <a:ext cx="553644" cy="5536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20" name="任意多边形 19">
              <a:extLst>
                <a:ext uri="{FF2B5EF4-FFF2-40B4-BE49-F238E27FC236}">
                  <a16:creationId xmlns:a16="http://schemas.microsoft.com/office/drawing/2014/main" xmlns="" id="{B07E7B1D-4E5B-411B-AA08-7BEEB4A4BB56}"/>
                </a:ext>
              </a:extLst>
            </p:cNvPr>
            <p:cNvSpPr/>
            <p:nvPr/>
          </p:nvSpPr>
          <p:spPr bwMode="auto">
            <a:xfrm>
              <a:off x="1467983" y="1685957"/>
              <a:ext cx="276632" cy="244443"/>
            </a:xfrm>
            <a:custGeom>
              <a:avLst/>
              <a:gdLst>
                <a:gd name="connsiteX0" fmla="*/ 494452 w 603405"/>
                <a:gd name="connsiteY0" fmla="*/ 356003 h 533193"/>
                <a:gd name="connsiteX1" fmla="*/ 585270 w 603405"/>
                <a:gd name="connsiteY1" fmla="*/ 356003 h 533193"/>
                <a:gd name="connsiteX2" fmla="*/ 601782 w 603405"/>
                <a:gd name="connsiteY2" fmla="*/ 372480 h 533193"/>
                <a:gd name="connsiteX3" fmla="*/ 585270 w 603405"/>
                <a:gd name="connsiteY3" fmla="*/ 388957 h 533193"/>
                <a:gd name="connsiteX4" fmla="*/ 494452 w 603405"/>
                <a:gd name="connsiteY4" fmla="*/ 388957 h 533193"/>
                <a:gd name="connsiteX5" fmla="*/ 367511 w 603405"/>
                <a:gd name="connsiteY5" fmla="*/ 244227 h 533193"/>
                <a:gd name="connsiteX6" fmla="*/ 443780 w 603405"/>
                <a:gd name="connsiteY6" fmla="*/ 244227 h 533193"/>
                <a:gd name="connsiteX7" fmla="*/ 477411 w 603405"/>
                <a:gd name="connsiteY7" fmla="*/ 277633 h 533193"/>
                <a:gd name="connsiteX8" fmla="*/ 477861 w 603405"/>
                <a:gd name="connsiteY8" fmla="*/ 381744 h 533193"/>
                <a:gd name="connsiteX9" fmla="*/ 463748 w 603405"/>
                <a:gd name="connsiteY9" fmla="*/ 395975 h 533193"/>
                <a:gd name="connsiteX10" fmla="*/ 449486 w 603405"/>
                <a:gd name="connsiteY10" fmla="*/ 381894 h 533193"/>
                <a:gd name="connsiteX11" fmla="*/ 449035 w 603405"/>
                <a:gd name="connsiteY11" fmla="*/ 277782 h 533193"/>
                <a:gd name="connsiteX12" fmla="*/ 446033 w 603405"/>
                <a:gd name="connsiteY12" fmla="*/ 274786 h 533193"/>
                <a:gd name="connsiteX13" fmla="*/ 443030 w 603405"/>
                <a:gd name="connsiteY13" fmla="*/ 277782 h 533193"/>
                <a:gd name="connsiteX14" fmla="*/ 443330 w 603405"/>
                <a:gd name="connsiteY14" fmla="*/ 516116 h 533193"/>
                <a:gd name="connsiteX15" fmla="*/ 426215 w 603405"/>
                <a:gd name="connsiteY15" fmla="*/ 533193 h 533193"/>
                <a:gd name="connsiteX16" fmla="*/ 409249 w 603405"/>
                <a:gd name="connsiteY16" fmla="*/ 516116 h 533193"/>
                <a:gd name="connsiteX17" fmla="*/ 409249 w 603405"/>
                <a:gd name="connsiteY17" fmla="*/ 380096 h 533193"/>
                <a:gd name="connsiteX18" fmla="*/ 401893 w 603405"/>
                <a:gd name="connsiteY18" fmla="*/ 380096 h 533193"/>
                <a:gd name="connsiteX19" fmla="*/ 401893 w 603405"/>
                <a:gd name="connsiteY19" fmla="*/ 516116 h 533193"/>
                <a:gd name="connsiteX20" fmla="*/ 384778 w 603405"/>
                <a:gd name="connsiteY20" fmla="*/ 533193 h 533193"/>
                <a:gd name="connsiteX21" fmla="*/ 367812 w 603405"/>
                <a:gd name="connsiteY21" fmla="*/ 516116 h 533193"/>
                <a:gd name="connsiteX22" fmla="*/ 367812 w 603405"/>
                <a:gd name="connsiteY22" fmla="*/ 380096 h 533193"/>
                <a:gd name="connsiteX23" fmla="*/ 367812 w 603405"/>
                <a:gd name="connsiteY23" fmla="*/ 277782 h 533193"/>
                <a:gd name="connsiteX24" fmla="*/ 364959 w 603405"/>
                <a:gd name="connsiteY24" fmla="*/ 274936 h 533193"/>
                <a:gd name="connsiteX25" fmla="*/ 362257 w 603405"/>
                <a:gd name="connsiteY25" fmla="*/ 277782 h 533193"/>
                <a:gd name="connsiteX26" fmla="*/ 361656 w 603405"/>
                <a:gd name="connsiteY26" fmla="*/ 381894 h 533193"/>
                <a:gd name="connsiteX27" fmla="*/ 347544 w 603405"/>
                <a:gd name="connsiteY27" fmla="*/ 395975 h 533193"/>
                <a:gd name="connsiteX28" fmla="*/ 347393 w 603405"/>
                <a:gd name="connsiteY28" fmla="*/ 395975 h 533193"/>
                <a:gd name="connsiteX29" fmla="*/ 333281 w 603405"/>
                <a:gd name="connsiteY29" fmla="*/ 381744 h 533193"/>
                <a:gd name="connsiteX30" fmla="*/ 333881 w 603405"/>
                <a:gd name="connsiteY30" fmla="*/ 277633 h 533193"/>
                <a:gd name="connsiteX31" fmla="*/ 367511 w 603405"/>
                <a:gd name="connsiteY31" fmla="*/ 244227 h 533193"/>
                <a:gd name="connsiteX32" fmla="*/ 201525 w 603405"/>
                <a:gd name="connsiteY32" fmla="*/ 244227 h 533193"/>
                <a:gd name="connsiteX33" fmla="*/ 277906 w 603405"/>
                <a:gd name="connsiteY33" fmla="*/ 244227 h 533193"/>
                <a:gd name="connsiteX34" fmla="*/ 311520 w 603405"/>
                <a:gd name="connsiteY34" fmla="*/ 277633 h 533193"/>
                <a:gd name="connsiteX35" fmla="*/ 311970 w 603405"/>
                <a:gd name="connsiteY35" fmla="*/ 381744 h 533193"/>
                <a:gd name="connsiteX36" fmla="*/ 297864 w 603405"/>
                <a:gd name="connsiteY36" fmla="*/ 395975 h 533193"/>
                <a:gd name="connsiteX37" fmla="*/ 297714 w 603405"/>
                <a:gd name="connsiteY37" fmla="*/ 395975 h 533193"/>
                <a:gd name="connsiteX38" fmla="*/ 283608 w 603405"/>
                <a:gd name="connsiteY38" fmla="*/ 381894 h 533193"/>
                <a:gd name="connsiteX39" fmla="*/ 283008 w 603405"/>
                <a:gd name="connsiteY39" fmla="*/ 277782 h 533193"/>
                <a:gd name="connsiteX40" fmla="*/ 280007 w 603405"/>
                <a:gd name="connsiteY40" fmla="*/ 274786 h 533193"/>
                <a:gd name="connsiteX41" fmla="*/ 277156 w 603405"/>
                <a:gd name="connsiteY41" fmla="*/ 277782 h 533193"/>
                <a:gd name="connsiteX42" fmla="*/ 277456 w 603405"/>
                <a:gd name="connsiteY42" fmla="*/ 516116 h 533193"/>
                <a:gd name="connsiteX43" fmla="*/ 260349 w 603405"/>
                <a:gd name="connsiteY43" fmla="*/ 533193 h 533193"/>
                <a:gd name="connsiteX44" fmla="*/ 243242 w 603405"/>
                <a:gd name="connsiteY44" fmla="*/ 516116 h 533193"/>
                <a:gd name="connsiteX45" fmla="*/ 243242 w 603405"/>
                <a:gd name="connsiteY45" fmla="*/ 380096 h 533193"/>
                <a:gd name="connsiteX46" fmla="*/ 235889 w 603405"/>
                <a:gd name="connsiteY46" fmla="*/ 380096 h 533193"/>
                <a:gd name="connsiteX47" fmla="*/ 235889 w 603405"/>
                <a:gd name="connsiteY47" fmla="*/ 516116 h 533193"/>
                <a:gd name="connsiteX48" fmla="*/ 218932 w 603405"/>
                <a:gd name="connsiteY48" fmla="*/ 533193 h 533193"/>
                <a:gd name="connsiteX49" fmla="*/ 201825 w 603405"/>
                <a:gd name="connsiteY49" fmla="*/ 516116 h 533193"/>
                <a:gd name="connsiteX50" fmla="*/ 201825 w 603405"/>
                <a:gd name="connsiteY50" fmla="*/ 380096 h 533193"/>
                <a:gd name="connsiteX51" fmla="*/ 201825 w 603405"/>
                <a:gd name="connsiteY51" fmla="*/ 277782 h 533193"/>
                <a:gd name="connsiteX52" fmla="*/ 199124 w 603405"/>
                <a:gd name="connsiteY52" fmla="*/ 274936 h 533193"/>
                <a:gd name="connsiteX53" fmla="*/ 196423 w 603405"/>
                <a:gd name="connsiteY53" fmla="*/ 277782 h 533193"/>
                <a:gd name="connsiteX54" fmla="*/ 195822 w 603405"/>
                <a:gd name="connsiteY54" fmla="*/ 381894 h 533193"/>
                <a:gd name="connsiteX55" fmla="*/ 181567 w 603405"/>
                <a:gd name="connsiteY55" fmla="*/ 395975 h 533193"/>
                <a:gd name="connsiteX56" fmla="*/ 167461 w 603405"/>
                <a:gd name="connsiteY56" fmla="*/ 381744 h 533193"/>
                <a:gd name="connsiteX57" fmla="*/ 167911 w 603405"/>
                <a:gd name="connsiteY57" fmla="*/ 277633 h 533193"/>
                <a:gd name="connsiteX58" fmla="*/ 201525 w 603405"/>
                <a:gd name="connsiteY58" fmla="*/ 244227 h 533193"/>
                <a:gd name="connsiteX59" fmla="*/ 34214 w 603405"/>
                <a:gd name="connsiteY59" fmla="*/ 244227 h 533193"/>
                <a:gd name="connsiteX60" fmla="*/ 110445 w 603405"/>
                <a:gd name="connsiteY60" fmla="*/ 244227 h 533193"/>
                <a:gd name="connsiteX61" fmla="*/ 144059 w 603405"/>
                <a:gd name="connsiteY61" fmla="*/ 277633 h 533193"/>
                <a:gd name="connsiteX62" fmla="*/ 144509 w 603405"/>
                <a:gd name="connsiteY62" fmla="*/ 381744 h 533193"/>
                <a:gd name="connsiteX63" fmla="*/ 130403 w 603405"/>
                <a:gd name="connsiteY63" fmla="*/ 395975 h 533193"/>
                <a:gd name="connsiteX64" fmla="*/ 116147 w 603405"/>
                <a:gd name="connsiteY64" fmla="*/ 381894 h 533193"/>
                <a:gd name="connsiteX65" fmla="*/ 115697 w 603405"/>
                <a:gd name="connsiteY65" fmla="*/ 277782 h 533193"/>
                <a:gd name="connsiteX66" fmla="*/ 112696 w 603405"/>
                <a:gd name="connsiteY66" fmla="*/ 274786 h 533193"/>
                <a:gd name="connsiteX67" fmla="*/ 109694 w 603405"/>
                <a:gd name="connsiteY67" fmla="*/ 277782 h 533193"/>
                <a:gd name="connsiteX68" fmla="*/ 109995 w 603405"/>
                <a:gd name="connsiteY68" fmla="*/ 516116 h 533193"/>
                <a:gd name="connsiteX69" fmla="*/ 92888 w 603405"/>
                <a:gd name="connsiteY69" fmla="*/ 533193 h 533193"/>
                <a:gd name="connsiteX70" fmla="*/ 75931 w 603405"/>
                <a:gd name="connsiteY70" fmla="*/ 516116 h 533193"/>
                <a:gd name="connsiteX71" fmla="*/ 75931 w 603405"/>
                <a:gd name="connsiteY71" fmla="*/ 380096 h 533193"/>
                <a:gd name="connsiteX72" fmla="*/ 68578 w 603405"/>
                <a:gd name="connsiteY72" fmla="*/ 380096 h 533193"/>
                <a:gd name="connsiteX73" fmla="*/ 68578 w 603405"/>
                <a:gd name="connsiteY73" fmla="*/ 516116 h 533193"/>
                <a:gd name="connsiteX74" fmla="*/ 51471 w 603405"/>
                <a:gd name="connsiteY74" fmla="*/ 533193 h 533193"/>
                <a:gd name="connsiteX75" fmla="*/ 34364 w 603405"/>
                <a:gd name="connsiteY75" fmla="*/ 516116 h 533193"/>
                <a:gd name="connsiteX76" fmla="*/ 34364 w 603405"/>
                <a:gd name="connsiteY76" fmla="*/ 380096 h 533193"/>
                <a:gd name="connsiteX77" fmla="*/ 34364 w 603405"/>
                <a:gd name="connsiteY77" fmla="*/ 277782 h 533193"/>
                <a:gd name="connsiteX78" fmla="*/ 31663 w 603405"/>
                <a:gd name="connsiteY78" fmla="*/ 275086 h 533193"/>
                <a:gd name="connsiteX79" fmla="*/ 28962 w 603405"/>
                <a:gd name="connsiteY79" fmla="*/ 277782 h 533193"/>
                <a:gd name="connsiteX80" fmla="*/ 28361 w 603405"/>
                <a:gd name="connsiteY80" fmla="*/ 381894 h 533193"/>
                <a:gd name="connsiteX81" fmla="*/ 14256 w 603405"/>
                <a:gd name="connsiteY81" fmla="*/ 395975 h 533193"/>
                <a:gd name="connsiteX82" fmla="*/ 14106 w 603405"/>
                <a:gd name="connsiteY82" fmla="*/ 395975 h 533193"/>
                <a:gd name="connsiteX83" fmla="*/ 0 w 603405"/>
                <a:gd name="connsiteY83" fmla="*/ 381744 h 533193"/>
                <a:gd name="connsiteX84" fmla="*/ 600 w 603405"/>
                <a:gd name="connsiteY84" fmla="*/ 277633 h 533193"/>
                <a:gd name="connsiteX85" fmla="*/ 34214 w 603405"/>
                <a:gd name="connsiteY85" fmla="*/ 244227 h 533193"/>
                <a:gd name="connsiteX86" fmla="*/ 298774 w 603405"/>
                <a:gd name="connsiteY86" fmla="*/ 232090 h 533193"/>
                <a:gd name="connsiteX87" fmla="*/ 346547 w 603405"/>
                <a:gd name="connsiteY87" fmla="*/ 232090 h 533193"/>
                <a:gd name="connsiteX88" fmla="*/ 322660 w 603405"/>
                <a:gd name="connsiteY88" fmla="*/ 254883 h 533193"/>
                <a:gd name="connsiteX89" fmla="*/ 298774 w 603405"/>
                <a:gd name="connsiteY89" fmla="*/ 232090 h 533193"/>
                <a:gd name="connsiteX90" fmla="*/ 405716 w 603405"/>
                <a:gd name="connsiteY90" fmla="*/ 176061 h 533193"/>
                <a:gd name="connsiteX91" fmla="*/ 435177 w 603405"/>
                <a:gd name="connsiteY91" fmla="*/ 205417 h 533193"/>
                <a:gd name="connsiteX92" fmla="*/ 405716 w 603405"/>
                <a:gd name="connsiteY92" fmla="*/ 234773 h 533193"/>
                <a:gd name="connsiteX93" fmla="*/ 376255 w 603405"/>
                <a:gd name="connsiteY93" fmla="*/ 205417 h 533193"/>
                <a:gd name="connsiteX94" fmla="*/ 405716 w 603405"/>
                <a:gd name="connsiteY94" fmla="*/ 176061 h 533193"/>
                <a:gd name="connsiteX95" fmla="*/ 239817 w 603405"/>
                <a:gd name="connsiteY95" fmla="*/ 176061 h 533193"/>
                <a:gd name="connsiteX96" fmla="*/ 269208 w 603405"/>
                <a:gd name="connsiteY96" fmla="*/ 205417 h 533193"/>
                <a:gd name="connsiteX97" fmla="*/ 239817 w 603405"/>
                <a:gd name="connsiteY97" fmla="*/ 234773 h 533193"/>
                <a:gd name="connsiteX98" fmla="*/ 210426 w 603405"/>
                <a:gd name="connsiteY98" fmla="*/ 205417 h 533193"/>
                <a:gd name="connsiteX99" fmla="*/ 239817 w 603405"/>
                <a:gd name="connsiteY99" fmla="*/ 176061 h 533193"/>
                <a:gd name="connsiteX100" fmla="*/ 72325 w 603405"/>
                <a:gd name="connsiteY100" fmla="*/ 176061 h 533193"/>
                <a:gd name="connsiteX101" fmla="*/ 101897 w 603405"/>
                <a:gd name="connsiteY101" fmla="*/ 205416 h 533193"/>
                <a:gd name="connsiteX102" fmla="*/ 72325 w 603405"/>
                <a:gd name="connsiteY102" fmla="*/ 234772 h 533193"/>
                <a:gd name="connsiteX103" fmla="*/ 42904 w 603405"/>
                <a:gd name="connsiteY103" fmla="*/ 205416 h 533193"/>
                <a:gd name="connsiteX104" fmla="*/ 72325 w 603405"/>
                <a:gd name="connsiteY104" fmla="*/ 176061 h 533193"/>
                <a:gd name="connsiteX105" fmla="*/ 1200 w 603405"/>
                <a:gd name="connsiteY105" fmla="*/ 56241 h 533193"/>
                <a:gd name="connsiteX106" fmla="*/ 384613 w 603405"/>
                <a:gd name="connsiteY106" fmla="*/ 56241 h 533193"/>
                <a:gd name="connsiteX107" fmla="*/ 603405 w 603405"/>
                <a:gd name="connsiteY107" fmla="*/ 274494 h 533193"/>
                <a:gd name="connsiteX108" fmla="*/ 540979 w 603405"/>
                <a:gd name="connsiteY108" fmla="*/ 336809 h 533193"/>
                <a:gd name="connsiteX109" fmla="*/ 494459 w 603405"/>
                <a:gd name="connsiteY109" fmla="*/ 336809 h 533193"/>
                <a:gd name="connsiteX110" fmla="*/ 494159 w 603405"/>
                <a:gd name="connsiteY110" fmla="*/ 277490 h 533193"/>
                <a:gd name="connsiteX111" fmla="*/ 464747 w 603405"/>
                <a:gd name="connsiteY111" fmla="*/ 232102 h 533193"/>
                <a:gd name="connsiteX112" fmla="*/ 551333 w 603405"/>
                <a:gd name="connsiteY112" fmla="*/ 232102 h 533193"/>
                <a:gd name="connsiteX113" fmla="*/ 551483 w 603405"/>
                <a:gd name="connsiteY113" fmla="*/ 232102 h 533193"/>
                <a:gd name="connsiteX114" fmla="*/ 557636 w 603405"/>
                <a:gd name="connsiteY114" fmla="*/ 228806 h 533193"/>
                <a:gd name="connsiteX115" fmla="*/ 558236 w 603405"/>
                <a:gd name="connsiteY115" fmla="*/ 221766 h 533193"/>
                <a:gd name="connsiteX116" fmla="*/ 504663 w 603405"/>
                <a:gd name="connsiteY116" fmla="*/ 136532 h 533193"/>
                <a:gd name="connsiteX117" fmla="*/ 415676 w 603405"/>
                <a:gd name="connsiteY117" fmla="*/ 97585 h 533193"/>
                <a:gd name="connsiteX118" fmla="*/ 397968 w 603405"/>
                <a:gd name="connsiteY118" fmla="*/ 97585 h 533193"/>
                <a:gd name="connsiteX119" fmla="*/ 397968 w 603405"/>
                <a:gd name="connsiteY119" fmla="*/ 159900 h 533193"/>
                <a:gd name="connsiteX120" fmla="*/ 364954 w 603405"/>
                <a:gd name="connsiteY120" fmla="*/ 183568 h 533193"/>
                <a:gd name="connsiteX121" fmla="*/ 364954 w 603405"/>
                <a:gd name="connsiteY121" fmla="*/ 97585 h 533193"/>
                <a:gd name="connsiteX122" fmla="*/ 174223 w 603405"/>
                <a:gd name="connsiteY122" fmla="*/ 97585 h 533193"/>
                <a:gd name="connsiteX123" fmla="*/ 174223 w 603405"/>
                <a:gd name="connsiteY123" fmla="*/ 232102 h 533193"/>
                <a:gd name="connsiteX124" fmla="*/ 180526 w 603405"/>
                <a:gd name="connsiteY124" fmla="*/ 232102 h 533193"/>
                <a:gd name="connsiteX125" fmla="*/ 174223 w 603405"/>
                <a:gd name="connsiteY125" fmla="*/ 235547 h 533193"/>
                <a:gd name="connsiteX126" fmla="*/ 156065 w 603405"/>
                <a:gd name="connsiteY126" fmla="*/ 256369 h 533193"/>
                <a:gd name="connsiteX127" fmla="*/ 141209 w 603405"/>
                <a:gd name="connsiteY127" fmla="*/ 238093 h 533193"/>
                <a:gd name="connsiteX128" fmla="*/ 131455 w 603405"/>
                <a:gd name="connsiteY128" fmla="*/ 232102 h 533193"/>
                <a:gd name="connsiteX129" fmla="*/ 141209 w 603405"/>
                <a:gd name="connsiteY129" fmla="*/ 232102 h 533193"/>
                <a:gd name="connsiteX130" fmla="*/ 141209 w 603405"/>
                <a:gd name="connsiteY130" fmla="*/ 97585 h 533193"/>
                <a:gd name="connsiteX131" fmla="*/ 1200 w 603405"/>
                <a:gd name="connsiteY131" fmla="*/ 97585 h 533193"/>
                <a:gd name="connsiteX132" fmla="*/ 30337 w 603405"/>
                <a:gd name="connsiteY132" fmla="*/ 0 h 533193"/>
                <a:gd name="connsiteX133" fmla="*/ 450496 w 603405"/>
                <a:gd name="connsiteY133" fmla="*/ 0 h 533193"/>
                <a:gd name="connsiteX134" fmla="*/ 467002 w 603405"/>
                <a:gd name="connsiteY134" fmla="*/ 16512 h 533193"/>
                <a:gd name="connsiteX135" fmla="*/ 450496 w 603405"/>
                <a:gd name="connsiteY135" fmla="*/ 33025 h 533193"/>
                <a:gd name="connsiteX136" fmla="*/ 30337 w 603405"/>
                <a:gd name="connsiteY136" fmla="*/ 33025 h 533193"/>
                <a:gd name="connsiteX137" fmla="*/ 13831 w 603405"/>
                <a:gd name="connsiteY137" fmla="*/ 16512 h 533193"/>
                <a:gd name="connsiteX138" fmla="*/ 30337 w 603405"/>
                <a:gd name="connsiteY138" fmla="*/ 0 h 53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03405" h="533193">
                  <a:moveTo>
                    <a:pt x="494452" y="356003"/>
                  </a:moveTo>
                  <a:lnTo>
                    <a:pt x="585270" y="356003"/>
                  </a:lnTo>
                  <a:cubicBezTo>
                    <a:pt x="594277" y="356003"/>
                    <a:pt x="601782" y="363343"/>
                    <a:pt x="601782" y="372480"/>
                  </a:cubicBezTo>
                  <a:cubicBezTo>
                    <a:pt x="601782" y="381617"/>
                    <a:pt x="594277" y="388957"/>
                    <a:pt x="585270" y="388957"/>
                  </a:cubicBezTo>
                  <a:lnTo>
                    <a:pt x="494452" y="388957"/>
                  </a:lnTo>
                  <a:close/>
                  <a:moveTo>
                    <a:pt x="367511" y="244227"/>
                  </a:moveTo>
                  <a:lnTo>
                    <a:pt x="443780" y="244227"/>
                  </a:lnTo>
                  <a:cubicBezTo>
                    <a:pt x="462247" y="244227"/>
                    <a:pt x="477261" y="259207"/>
                    <a:pt x="477411" y="277633"/>
                  </a:cubicBezTo>
                  <a:lnTo>
                    <a:pt x="477861" y="381744"/>
                  </a:lnTo>
                  <a:cubicBezTo>
                    <a:pt x="478011" y="389534"/>
                    <a:pt x="471706" y="395975"/>
                    <a:pt x="463748" y="395975"/>
                  </a:cubicBezTo>
                  <a:cubicBezTo>
                    <a:pt x="455941" y="395975"/>
                    <a:pt x="449486" y="389684"/>
                    <a:pt x="449486" y="381894"/>
                  </a:cubicBezTo>
                  <a:lnTo>
                    <a:pt x="449035" y="277782"/>
                  </a:lnTo>
                  <a:cubicBezTo>
                    <a:pt x="449035" y="276135"/>
                    <a:pt x="447684" y="274786"/>
                    <a:pt x="446033" y="274786"/>
                  </a:cubicBezTo>
                  <a:cubicBezTo>
                    <a:pt x="444381" y="274786"/>
                    <a:pt x="443030" y="276135"/>
                    <a:pt x="443030" y="277782"/>
                  </a:cubicBezTo>
                  <a:cubicBezTo>
                    <a:pt x="443030" y="419944"/>
                    <a:pt x="443330" y="291115"/>
                    <a:pt x="443330" y="516116"/>
                  </a:cubicBezTo>
                  <a:cubicBezTo>
                    <a:pt x="443330" y="525553"/>
                    <a:pt x="435673" y="533193"/>
                    <a:pt x="426215" y="533193"/>
                  </a:cubicBezTo>
                  <a:cubicBezTo>
                    <a:pt x="416906" y="533193"/>
                    <a:pt x="409249" y="525553"/>
                    <a:pt x="409249" y="516116"/>
                  </a:cubicBezTo>
                  <a:lnTo>
                    <a:pt x="409249" y="380096"/>
                  </a:lnTo>
                  <a:lnTo>
                    <a:pt x="401893" y="380096"/>
                  </a:lnTo>
                  <a:lnTo>
                    <a:pt x="401893" y="516116"/>
                  </a:lnTo>
                  <a:cubicBezTo>
                    <a:pt x="401893" y="525553"/>
                    <a:pt x="394236" y="533193"/>
                    <a:pt x="384778" y="533193"/>
                  </a:cubicBezTo>
                  <a:cubicBezTo>
                    <a:pt x="375319" y="533193"/>
                    <a:pt x="367812" y="525553"/>
                    <a:pt x="367812" y="516116"/>
                  </a:cubicBezTo>
                  <a:lnTo>
                    <a:pt x="367812" y="380096"/>
                  </a:lnTo>
                  <a:lnTo>
                    <a:pt x="367812" y="277782"/>
                  </a:lnTo>
                  <a:cubicBezTo>
                    <a:pt x="367812" y="276284"/>
                    <a:pt x="366461" y="274936"/>
                    <a:pt x="364959" y="274936"/>
                  </a:cubicBezTo>
                  <a:cubicBezTo>
                    <a:pt x="363458" y="274936"/>
                    <a:pt x="362257" y="276284"/>
                    <a:pt x="362257" y="277782"/>
                  </a:cubicBezTo>
                  <a:lnTo>
                    <a:pt x="361656" y="381894"/>
                  </a:lnTo>
                  <a:cubicBezTo>
                    <a:pt x="361656" y="389684"/>
                    <a:pt x="355351" y="395975"/>
                    <a:pt x="347544" y="395975"/>
                  </a:cubicBezTo>
                  <a:lnTo>
                    <a:pt x="347393" y="395975"/>
                  </a:lnTo>
                  <a:cubicBezTo>
                    <a:pt x="339586" y="395975"/>
                    <a:pt x="333281" y="389534"/>
                    <a:pt x="333281" y="381744"/>
                  </a:cubicBezTo>
                  <a:lnTo>
                    <a:pt x="333881" y="277633"/>
                  </a:lnTo>
                  <a:cubicBezTo>
                    <a:pt x="333881" y="259207"/>
                    <a:pt x="349045" y="244227"/>
                    <a:pt x="367511" y="244227"/>
                  </a:cubicBezTo>
                  <a:close/>
                  <a:moveTo>
                    <a:pt x="201525" y="244227"/>
                  </a:moveTo>
                  <a:lnTo>
                    <a:pt x="277906" y="244227"/>
                  </a:lnTo>
                  <a:cubicBezTo>
                    <a:pt x="296213" y="244227"/>
                    <a:pt x="311370" y="259207"/>
                    <a:pt x="311520" y="277633"/>
                  </a:cubicBezTo>
                  <a:lnTo>
                    <a:pt x="311970" y="381744"/>
                  </a:lnTo>
                  <a:cubicBezTo>
                    <a:pt x="311970" y="389534"/>
                    <a:pt x="305667" y="395975"/>
                    <a:pt x="297864" y="395975"/>
                  </a:cubicBezTo>
                  <a:lnTo>
                    <a:pt x="297714" y="395975"/>
                  </a:lnTo>
                  <a:cubicBezTo>
                    <a:pt x="289911" y="395975"/>
                    <a:pt x="283608" y="389684"/>
                    <a:pt x="283608" y="381894"/>
                  </a:cubicBezTo>
                  <a:lnTo>
                    <a:pt x="283008" y="277782"/>
                  </a:lnTo>
                  <a:cubicBezTo>
                    <a:pt x="283008" y="276135"/>
                    <a:pt x="281657" y="274786"/>
                    <a:pt x="280007" y="274786"/>
                  </a:cubicBezTo>
                  <a:cubicBezTo>
                    <a:pt x="278356" y="274786"/>
                    <a:pt x="277156" y="276135"/>
                    <a:pt x="277156" y="277782"/>
                  </a:cubicBezTo>
                  <a:cubicBezTo>
                    <a:pt x="277156" y="419944"/>
                    <a:pt x="277456" y="291115"/>
                    <a:pt x="277456" y="516116"/>
                  </a:cubicBezTo>
                  <a:cubicBezTo>
                    <a:pt x="277456" y="525553"/>
                    <a:pt x="269803" y="533193"/>
                    <a:pt x="260349" y="533193"/>
                  </a:cubicBezTo>
                  <a:cubicBezTo>
                    <a:pt x="250895" y="533193"/>
                    <a:pt x="243242" y="525553"/>
                    <a:pt x="243242" y="516116"/>
                  </a:cubicBezTo>
                  <a:lnTo>
                    <a:pt x="243242" y="380096"/>
                  </a:lnTo>
                  <a:lnTo>
                    <a:pt x="235889" y="380096"/>
                  </a:lnTo>
                  <a:lnTo>
                    <a:pt x="235889" y="516116"/>
                  </a:lnTo>
                  <a:cubicBezTo>
                    <a:pt x="235889" y="525553"/>
                    <a:pt x="228386" y="533193"/>
                    <a:pt x="218932" y="533193"/>
                  </a:cubicBezTo>
                  <a:cubicBezTo>
                    <a:pt x="209478" y="533193"/>
                    <a:pt x="201825" y="525553"/>
                    <a:pt x="201825" y="516116"/>
                  </a:cubicBezTo>
                  <a:lnTo>
                    <a:pt x="201825" y="380096"/>
                  </a:lnTo>
                  <a:lnTo>
                    <a:pt x="201825" y="277782"/>
                  </a:lnTo>
                  <a:cubicBezTo>
                    <a:pt x="201825" y="276284"/>
                    <a:pt x="200624" y="274936"/>
                    <a:pt x="199124" y="274936"/>
                  </a:cubicBezTo>
                  <a:cubicBezTo>
                    <a:pt x="197623" y="274936"/>
                    <a:pt x="196423" y="276284"/>
                    <a:pt x="196423" y="277782"/>
                  </a:cubicBezTo>
                  <a:lnTo>
                    <a:pt x="195822" y="381894"/>
                  </a:lnTo>
                  <a:cubicBezTo>
                    <a:pt x="195822" y="389684"/>
                    <a:pt x="189370" y="395975"/>
                    <a:pt x="181567" y="395975"/>
                  </a:cubicBezTo>
                  <a:cubicBezTo>
                    <a:pt x="173763" y="395975"/>
                    <a:pt x="167311" y="389534"/>
                    <a:pt x="167461" y="381744"/>
                  </a:cubicBezTo>
                  <a:lnTo>
                    <a:pt x="167911" y="277633"/>
                  </a:lnTo>
                  <a:cubicBezTo>
                    <a:pt x="168061" y="259207"/>
                    <a:pt x="183067" y="244227"/>
                    <a:pt x="201525" y="244227"/>
                  </a:cubicBezTo>
                  <a:close/>
                  <a:moveTo>
                    <a:pt x="34214" y="244227"/>
                  </a:moveTo>
                  <a:lnTo>
                    <a:pt x="110445" y="244227"/>
                  </a:lnTo>
                  <a:cubicBezTo>
                    <a:pt x="128902" y="244227"/>
                    <a:pt x="143908" y="259207"/>
                    <a:pt x="144059" y="277633"/>
                  </a:cubicBezTo>
                  <a:lnTo>
                    <a:pt x="144509" y="381744"/>
                  </a:lnTo>
                  <a:cubicBezTo>
                    <a:pt x="144659" y="389534"/>
                    <a:pt x="138206" y="395975"/>
                    <a:pt x="130403" y="395975"/>
                  </a:cubicBezTo>
                  <a:cubicBezTo>
                    <a:pt x="122600" y="395975"/>
                    <a:pt x="116147" y="389684"/>
                    <a:pt x="116147" y="381894"/>
                  </a:cubicBezTo>
                  <a:lnTo>
                    <a:pt x="115697" y="277782"/>
                  </a:lnTo>
                  <a:cubicBezTo>
                    <a:pt x="115547" y="276135"/>
                    <a:pt x="114346" y="274786"/>
                    <a:pt x="112696" y="274786"/>
                  </a:cubicBezTo>
                  <a:cubicBezTo>
                    <a:pt x="111045" y="274786"/>
                    <a:pt x="109694" y="276135"/>
                    <a:pt x="109694" y="277782"/>
                  </a:cubicBezTo>
                  <a:cubicBezTo>
                    <a:pt x="109694" y="343695"/>
                    <a:pt x="109995" y="452450"/>
                    <a:pt x="109995" y="516116"/>
                  </a:cubicBezTo>
                  <a:cubicBezTo>
                    <a:pt x="109995" y="525553"/>
                    <a:pt x="102341" y="533193"/>
                    <a:pt x="92888" y="533193"/>
                  </a:cubicBezTo>
                  <a:cubicBezTo>
                    <a:pt x="83584" y="533193"/>
                    <a:pt x="75931" y="525553"/>
                    <a:pt x="75931" y="516116"/>
                  </a:cubicBezTo>
                  <a:lnTo>
                    <a:pt x="75931" y="380096"/>
                  </a:lnTo>
                  <a:lnTo>
                    <a:pt x="68578" y="380096"/>
                  </a:lnTo>
                  <a:lnTo>
                    <a:pt x="68578" y="516116"/>
                  </a:lnTo>
                  <a:cubicBezTo>
                    <a:pt x="68578" y="525553"/>
                    <a:pt x="60925" y="533193"/>
                    <a:pt x="51471" y="533193"/>
                  </a:cubicBezTo>
                  <a:cubicBezTo>
                    <a:pt x="42017" y="533193"/>
                    <a:pt x="34364" y="525553"/>
                    <a:pt x="34364" y="516116"/>
                  </a:cubicBezTo>
                  <a:lnTo>
                    <a:pt x="34364" y="380096"/>
                  </a:lnTo>
                  <a:lnTo>
                    <a:pt x="34364" y="277782"/>
                  </a:lnTo>
                  <a:cubicBezTo>
                    <a:pt x="34364" y="276284"/>
                    <a:pt x="33163" y="275086"/>
                    <a:pt x="31663" y="275086"/>
                  </a:cubicBezTo>
                  <a:cubicBezTo>
                    <a:pt x="30162" y="274936"/>
                    <a:pt x="28962" y="276284"/>
                    <a:pt x="28962" y="277782"/>
                  </a:cubicBezTo>
                  <a:lnTo>
                    <a:pt x="28361" y="381894"/>
                  </a:lnTo>
                  <a:cubicBezTo>
                    <a:pt x="28361" y="389684"/>
                    <a:pt x="22059" y="395975"/>
                    <a:pt x="14256" y="395975"/>
                  </a:cubicBezTo>
                  <a:lnTo>
                    <a:pt x="14106" y="395975"/>
                  </a:lnTo>
                  <a:cubicBezTo>
                    <a:pt x="6302" y="395975"/>
                    <a:pt x="0" y="389534"/>
                    <a:pt x="0" y="381744"/>
                  </a:cubicBezTo>
                  <a:lnTo>
                    <a:pt x="600" y="277633"/>
                  </a:lnTo>
                  <a:cubicBezTo>
                    <a:pt x="600" y="259207"/>
                    <a:pt x="15756" y="244227"/>
                    <a:pt x="34214" y="244227"/>
                  </a:cubicBezTo>
                  <a:close/>
                  <a:moveTo>
                    <a:pt x="298774" y="232090"/>
                  </a:moveTo>
                  <a:lnTo>
                    <a:pt x="346547" y="232090"/>
                  </a:lnTo>
                  <a:cubicBezTo>
                    <a:pt x="336331" y="236739"/>
                    <a:pt x="327768" y="244836"/>
                    <a:pt x="322660" y="254883"/>
                  </a:cubicBezTo>
                  <a:cubicBezTo>
                    <a:pt x="317552" y="244836"/>
                    <a:pt x="309140" y="236739"/>
                    <a:pt x="298774" y="232090"/>
                  </a:cubicBezTo>
                  <a:close/>
                  <a:moveTo>
                    <a:pt x="405716" y="176061"/>
                  </a:moveTo>
                  <a:cubicBezTo>
                    <a:pt x="421987" y="176061"/>
                    <a:pt x="435177" y="189204"/>
                    <a:pt x="435177" y="205417"/>
                  </a:cubicBezTo>
                  <a:cubicBezTo>
                    <a:pt x="435177" y="221630"/>
                    <a:pt x="421987" y="234773"/>
                    <a:pt x="405716" y="234773"/>
                  </a:cubicBezTo>
                  <a:cubicBezTo>
                    <a:pt x="389445" y="234773"/>
                    <a:pt x="376255" y="221630"/>
                    <a:pt x="376255" y="205417"/>
                  </a:cubicBezTo>
                  <a:cubicBezTo>
                    <a:pt x="376255" y="189204"/>
                    <a:pt x="389445" y="176061"/>
                    <a:pt x="405716" y="176061"/>
                  </a:cubicBezTo>
                  <a:close/>
                  <a:moveTo>
                    <a:pt x="239817" y="176061"/>
                  </a:moveTo>
                  <a:cubicBezTo>
                    <a:pt x="256049" y="176061"/>
                    <a:pt x="269208" y="189204"/>
                    <a:pt x="269208" y="205417"/>
                  </a:cubicBezTo>
                  <a:cubicBezTo>
                    <a:pt x="269208" y="221630"/>
                    <a:pt x="256049" y="234773"/>
                    <a:pt x="239817" y="234773"/>
                  </a:cubicBezTo>
                  <a:cubicBezTo>
                    <a:pt x="223585" y="234773"/>
                    <a:pt x="210426" y="221630"/>
                    <a:pt x="210426" y="205417"/>
                  </a:cubicBezTo>
                  <a:cubicBezTo>
                    <a:pt x="210426" y="189204"/>
                    <a:pt x="223585" y="176061"/>
                    <a:pt x="239817" y="176061"/>
                  </a:cubicBezTo>
                  <a:close/>
                  <a:moveTo>
                    <a:pt x="72325" y="176061"/>
                  </a:moveTo>
                  <a:cubicBezTo>
                    <a:pt x="88687" y="176061"/>
                    <a:pt x="101897" y="189241"/>
                    <a:pt x="101897" y="205416"/>
                  </a:cubicBezTo>
                  <a:cubicBezTo>
                    <a:pt x="101897" y="221592"/>
                    <a:pt x="88687" y="234772"/>
                    <a:pt x="72325" y="234772"/>
                  </a:cubicBezTo>
                  <a:cubicBezTo>
                    <a:pt x="56113" y="234772"/>
                    <a:pt x="42904" y="221592"/>
                    <a:pt x="42904" y="205416"/>
                  </a:cubicBezTo>
                  <a:cubicBezTo>
                    <a:pt x="42904" y="189241"/>
                    <a:pt x="55963" y="176061"/>
                    <a:pt x="72325" y="176061"/>
                  </a:cubicBezTo>
                  <a:close/>
                  <a:moveTo>
                    <a:pt x="1200" y="56241"/>
                  </a:moveTo>
                  <a:lnTo>
                    <a:pt x="384613" y="56241"/>
                  </a:lnTo>
                  <a:cubicBezTo>
                    <a:pt x="505414" y="56241"/>
                    <a:pt x="603405" y="154058"/>
                    <a:pt x="603405" y="274494"/>
                  </a:cubicBezTo>
                  <a:cubicBezTo>
                    <a:pt x="603405" y="308947"/>
                    <a:pt x="575493" y="336809"/>
                    <a:pt x="540979" y="336809"/>
                  </a:cubicBezTo>
                  <a:lnTo>
                    <a:pt x="494459" y="336809"/>
                  </a:lnTo>
                  <a:lnTo>
                    <a:pt x="494159" y="277490"/>
                  </a:lnTo>
                  <a:cubicBezTo>
                    <a:pt x="494009" y="257417"/>
                    <a:pt x="482004" y="240041"/>
                    <a:pt x="464747" y="232102"/>
                  </a:cubicBezTo>
                  <a:lnTo>
                    <a:pt x="551333" y="232102"/>
                  </a:lnTo>
                  <a:lnTo>
                    <a:pt x="551483" y="232102"/>
                  </a:lnTo>
                  <a:cubicBezTo>
                    <a:pt x="553884" y="232102"/>
                    <a:pt x="556285" y="230753"/>
                    <a:pt x="557636" y="228806"/>
                  </a:cubicBezTo>
                  <a:cubicBezTo>
                    <a:pt x="558986" y="226709"/>
                    <a:pt x="559136" y="224013"/>
                    <a:pt x="558236" y="221766"/>
                  </a:cubicBezTo>
                  <a:cubicBezTo>
                    <a:pt x="550283" y="203790"/>
                    <a:pt x="531825" y="165892"/>
                    <a:pt x="504663" y="136532"/>
                  </a:cubicBezTo>
                  <a:cubicBezTo>
                    <a:pt x="481704" y="111666"/>
                    <a:pt x="449440" y="97585"/>
                    <a:pt x="415676" y="97585"/>
                  </a:cubicBezTo>
                  <a:lnTo>
                    <a:pt x="397968" y="97585"/>
                  </a:lnTo>
                  <a:lnTo>
                    <a:pt x="397968" y="159900"/>
                  </a:lnTo>
                  <a:cubicBezTo>
                    <a:pt x="383712" y="162297"/>
                    <a:pt x="371707" y="171284"/>
                    <a:pt x="364954" y="183568"/>
                  </a:cubicBezTo>
                  <a:lnTo>
                    <a:pt x="364954" y="97585"/>
                  </a:lnTo>
                  <a:lnTo>
                    <a:pt x="174223" y="97585"/>
                  </a:lnTo>
                  <a:lnTo>
                    <a:pt x="174223" y="232102"/>
                  </a:lnTo>
                  <a:lnTo>
                    <a:pt x="180526" y="232102"/>
                  </a:lnTo>
                  <a:cubicBezTo>
                    <a:pt x="178425" y="233150"/>
                    <a:pt x="176324" y="234199"/>
                    <a:pt x="174223" y="235547"/>
                  </a:cubicBezTo>
                  <a:cubicBezTo>
                    <a:pt x="166420" y="240640"/>
                    <a:pt x="159967" y="247830"/>
                    <a:pt x="156065" y="256369"/>
                  </a:cubicBezTo>
                  <a:cubicBezTo>
                    <a:pt x="152614" y="249178"/>
                    <a:pt x="147512" y="242887"/>
                    <a:pt x="141209" y="238093"/>
                  </a:cubicBezTo>
                  <a:cubicBezTo>
                    <a:pt x="138208" y="235697"/>
                    <a:pt x="134906" y="233749"/>
                    <a:pt x="131455" y="232102"/>
                  </a:cubicBezTo>
                  <a:lnTo>
                    <a:pt x="141209" y="232102"/>
                  </a:lnTo>
                  <a:lnTo>
                    <a:pt x="141209" y="97585"/>
                  </a:lnTo>
                  <a:lnTo>
                    <a:pt x="1200" y="97585"/>
                  </a:lnTo>
                  <a:close/>
                  <a:moveTo>
                    <a:pt x="30337" y="0"/>
                  </a:moveTo>
                  <a:lnTo>
                    <a:pt x="450496" y="0"/>
                  </a:lnTo>
                  <a:cubicBezTo>
                    <a:pt x="459649" y="0"/>
                    <a:pt x="467002" y="7356"/>
                    <a:pt x="467002" y="16512"/>
                  </a:cubicBezTo>
                  <a:cubicBezTo>
                    <a:pt x="467002" y="25669"/>
                    <a:pt x="459649" y="33025"/>
                    <a:pt x="450496" y="33025"/>
                  </a:cubicBezTo>
                  <a:lnTo>
                    <a:pt x="30337" y="33025"/>
                  </a:lnTo>
                  <a:cubicBezTo>
                    <a:pt x="21184" y="33025"/>
                    <a:pt x="13831" y="25669"/>
                    <a:pt x="13831" y="16512"/>
                  </a:cubicBezTo>
                  <a:cubicBezTo>
                    <a:pt x="13831" y="7356"/>
                    <a:pt x="21184" y="0"/>
                    <a:pt x="30337"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
        <p:nvSpPr>
          <p:cNvPr id="23" name="矩形 22">
            <a:extLst>
              <a:ext uri="{FF2B5EF4-FFF2-40B4-BE49-F238E27FC236}">
                <a16:creationId xmlns:a16="http://schemas.microsoft.com/office/drawing/2014/main" xmlns="" id="{36D1B382-AE9E-4A20-936A-032F961EBF76}"/>
              </a:ext>
            </a:extLst>
          </p:cNvPr>
          <p:cNvSpPr/>
          <p:nvPr/>
        </p:nvSpPr>
        <p:spPr bwMode="auto">
          <a:xfrm>
            <a:off x="1127537" y="3044952"/>
            <a:ext cx="7028911" cy="203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ctr" anchorCtr="0">
            <a:normAutofit fontScale="5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200000"/>
              </a:lnSpc>
            </a:pPr>
            <a:r>
              <a:rPr lang="zh-CN" altLang="en-US" sz="2900" b="1" dirty="0" smtClean="0">
                <a:latin typeface="微软雅黑" panose="020B0503020204020204" pitchFamily="34" charset="-122"/>
                <a:ea typeface="微软雅黑" panose="020B0503020204020204" pitchFamily="34" charset="-122"/>
              </a:rPr>
              <a:t>推出产品：</a:t>
            </a:r>
            <a:r>
              <a:rPr lang="zh-CN" altLang="en-US" sz="2200" dirty="0" smtClean="0">
                <a:latin typeface="微软雅黑" panose="020B0503020204020204" pitchFamily="34" charset="-122"/>
                <a:ea typeface="微软雅黑" panose="020B0503020204020204" pitchFamily="34" charset="-122"/>
              </a:rPr>
              <a:t>假期纳新小课包</a:t>
            </a:r>
            <a:r>
              <a:rPr lang="zh-CN" altLang="en-US" sz="2200" dirty="0" smtClean="0">
                <a:solidFill>
                  <a:srgbClr val="FF0000"/>
                </a:solidFill>
                <a:latin typeface="微软雅黑" panose="020B0503020204020204" pitchFamily="34" charset="-122"/>
                <a:ea typeface="微软雅黑" panose="020B0503020204020204" pitchFamily="34" charset="-122"/>
              </a:rPr>
              <a:t>夏</a:t>
            </a:r>
            <a:r>
              <a:rPr lang="en-US" altLang="zh-CN" sz="2200" dirty="0" smtClean="0">
                <a:solidFill>
                  <a:srgbClr val="FF0000"/>
                </a:solidFill>
                <a:latin typeface="微软雅黑" panose="020B0503020204020204" pitchFamily="34" charset="-122"/>
                <a:ea typeface="微软雅黑" panose="020B0503020204020204" pitchFamily="34" charset="-122"/>
              </a:rPr>
              <a:t>/</a:t>
            </a:r>
            <a:r>
              <a:rPr lang="zh-CN" altLang="en-US" sz="2200" dirty="0" smtClean="0">
                <a:solidFill>
                  <a:srgbClr val="FF0000"/>
                </a:solidFill>
                <a:latin typeface="微软雅黑" panose="020B0503020204020204" pitchFamily="34" charset="-122"/>
                <a:ea typeface="微软雅黑" panose="020B0503020204020204" pitchFamily="34" charset="-122"/>
              </a:rPr>
              <a:t>冬令营</a:t>
            </a:r>
            <a:r>
              <a:rPr lang="zh-CN" altLang="en-US" sz="2200" dirty="0" smtClean="0">
                <a:latin typeface="微软雅黑" panose="020B0503020204020204" pitchFamily="34" charset="-122"/>
                <a:ea typeface="微软雅黑" panose="020B0503020204020204" pitchFamily="34" charset="-122"/>
              </a:rPr>
              <a:t>：寒暑假开班，</a:t>
            </a:r>
            <a:r>
              <a:rPr lang="en-US" altLang="zh-CN" sz="2200" dirty="0" smtClean="0">
                <a:latin typeface="微软雅黑" panose="020B0503020204020204" pitchFamily="34" charset="-122"/>
                <a:ea typeface="微软雅黑" panose="020B0503020204020204" pitchFamily="34" charset="-122"/>
              </a:rPr>
              <a:t>499</a:t>
            </a:r>
            <a:r>
              <a:rPr lang="zh-CN" altLang="en-US" sz="2200" dirty="0" smtClean="0">
                <a:latin typeface="微软雅黑" panose="020B0503020204020204" pitchFamily="34" charset="-122"/>
                <a:ea typeface="微软雅黑" panose="020B0503020204020204" pitchFamily="34" charset="-122"/>
              </a:rPr>
              <a:t>元</a:t>
            </a:r>
            <a:r>
              <a:rPr lang="en-US" altLang="zh-CN" sz="2200" dirty="0" smtClean="0">
                <a:latin typeface="微软雅黑" panose="020B0503020204020204" pitchFamily="34" charset="-122"/>
                <a:ea typeface="微软雅黑" panose="020B0503020204020204" pitchFamily="34" charset="-122"/>
              </a:rPr>
              <a:t>/5</a:t>
            </a:r>
            <a:r>
              <a:rPr lang="zh-CN" altLang="en-US" sz="2200" dirty="0" smtClean="0">
                <a:latin typeface="微软雅黑" panose="020B0503020204020204" pitchFamily="34" charset="-122"/>
                <a:ea typeface="微软雅黑" panose="020B0503020204020204" pitchFamily="34" charset="-122"/>
              </a:rPr>
              <a:t>节（每节课</a:t>
            </a:r>
            <a:r>
              <a:rPr lang="en-US" altLang="zh-CN" sz="2200" dirty="0" smtClean="0">
                <a:latin typeface="微软雅黑" panose="020B0503020204020204" pitchFamily="34" charset="-122"/>
                <a:ea typeface="微软雅黑" panose="020B0503020204020204" pitchFamily="34" charset="-122"/>
              </a:rPr>
              <a:t>30</a:t>
            </a:r>
            <a:r>
              <a:rPr lang="zh-CN" altLang="en-US" sz="2200" dirty="0" smtClean="0">
                <a:latin typeface="微软雅黑" panose="020B0503020204020204" pitchFamily="34" charset="-122"/>
                <a:ea typeface="微软雅黑" panose="020B0503020204020204" pitchFamily="34" charset="-122"/>
              </a:rPr>
              <a:t>分钟），针对</a:t>
            </a:r>
            <a:r>
              <a:rPr lang="en-US" altLang="zh-CN" sz="2200" dirty="0" smtClean="0">
                <a:latin typeface="微软雅黑" panose="020B0503020204020204" pitchFamily="34" charset="-122"/>
                <a:ea typeface="微软雅黑" panose="020B0503020204020204" pitchFamily="34" charset="-122"/>
              </a:rPr>
              <a:t>3</a:t>
            </a:r>
            <a:r>
              <a:rPr lang="zh-CN" altLang="en-US" sz="2200" dirty="0" smtClean="0">
                <a:latin typeface="微软雅黑" panose="020B0503020204020204" pitchFamily="34" charset="-122"/>
                <a:ea typeface="微软雅黑" panose="020B0503020204020204" pitchFamily="34" charset="-122"/>
              </a:rPr>
              <a:t>岁以上零滑冰基础初学者，</a:t>
            </a:r>
            <a:r>
              <a:rPr lang="en-US" altLang="zh-CN" sz="2200" dirty="0" smtClean="0">
                <a:latin typeface="微软雅黑" panose="020B0503020204020204" pitchFamily="34" charset="-122"/>
                <a:ea typeface="微软雅黑" panose="020B0503020204020204" pitchFamily="34" charset="-122"/>
              </a:rPr>
              <a:t>3-8</a:t>
            </a:r>
            <a:r>
              <a:rPr lang="zh-CN" altLang="en-US" sz="2200" dirty="0" smtClean="0">
                <a:latin typeface="微软雅黑" panose="020B0503020204020204" pitchFamily="34" charset="-122"/>
                <a:ea typeface="微软雅黑" panose="020B0503020204020204" pitchFamily="34" charset="-122"/>
              </a:rPr>
              <a:t>人</a:t>
            </a:r>
            <a:r>
              <a:rPr lang="en-US" altLang="zh-CN" sz="2200" dirty="0" smtClean="0">
                <a:latin typeface="微软雅黑" panose="020B0503020204020204" pitchFamily="34" charset="-122"/>
                <a:ea typeface="微软雅黑" panose="020B0503020204020204" pitchFamily="34" charset="-122"/>
              </a:rPr>
              <a:t>/</a:t>
            </a:r>
            <a:r>
              <a:rPr lang="zh-CN" altLang="en-US" sz="2200" dirty="0" smtClean="0">
                <a:latin typeface="微软雅黑" panose="020B0503020204020204" pitchFamily="34" charset="-122"/>
                <a:ea typeface="微软雅黑" panose="020B0503020204020204" pitchFamily="34" charset="-122"/>
              </a:rPr>
              <a:t>班次。</a:t>
            </a:r>
            <a:endParaRPr lang="en-US" altLang="zh-CN" sz="2200" dirty="0" smtClean="0">
              <a:latin typeface="微软雅黑" panose="020B0503020204020204" pitchFamily="34" charset="-122"/>
              <a:ea typeface="微软雅黑" panose="020B0503020204020204" pitchFamily="34" charset="-122"/>
            </a:endParaRPr>
          </a:p>
          <a:p>
            <a:pPr>
              <a:lnSpc>
                <a:spcPct val="200000"/>
              </a:lnSpc>
            </a:pPr>
            <a:r>
              <a:rPr lang="zh-CN" altLang="en-US" sz="2200" b="1" dirty="0" smtClean="0">
                <a:latin typeface="微软雅黑" panose="020B0503020204020204" pitchFamily="34" charset="-122"/>
                <a:ea typeface="微软雅黑" panose="020B0503020204020204" pitchFamily="34" charset="-122"/>
              </a:rPr>
              <a:t>现状：</a:t>
            </a:r>
            <a:r>
              <a:rPr lang="zh-CN" altLang="en-US" sz="2200" dirty="0" smtClean="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2016</a:t>
            </a:r>
            <a:r>
              <a:rPr lang="zh-CN" altLang="en-US" sz="2200" dirty="0" smtClean="0">
                <a:latin typeface="微软雅黑" panose="020B0503020204020204" pitchFamily="34" charset="-122"/>
                <a:ea typeface="微软雅黑" panose="020B0503020204020204" pitchFamily="34" charset="-122"/>
              </a:rPr>
              <a:t>年</a:t>
            </a:r>
            <a:r>
              <a:rPr lang="en-US" altLang="zh-CN" sz="2200" dirty="0" smtClean="0">
                <a:latin typeface="微软雅黑" panose="020B0503020204020204" pitchFamily="34" charset="-122"/>
                <a:ea typeface="微软雅黑" panose="020B0503020204020204" pitchFamily="34" charset="-122"/>
              </a:rPr>
              <a:t>-2020</a:t>
            </a:r>
            <a:r>
              <a:rPr lang="zh-CN" altLang="en-US" sz="2200" dirty="0" smtClean="0">
                <a:latin typeface="微软雅黑" panose="020B0503020204020204" pitchFamily="34" charset="-122"/>
                <a:ea typeface="微软雅黑" panose="020B0503020204020204" pitchFamily="34" charset="-122"/>
              </a:rPr>
              <a:t>年共计开展</a:t>
            </a:r>
            <a:r>
              <a:rPr lang="en-US" altLang="zh-CN" sz="2200" dirty="0" smtClean="0">
                <a:latin typeface="微软雅黑" panose="020B0503020204020204" pitchFamily="34" charset="-122"/>
                <a:ea typeface="微软雅黑" panose="020B0503020204020204" pitchFamily="34" charset="-122"/>
              </a:rPr>
              <a:t>7</a:t>
            </a:r>
            <a:r>
              <a:rPr lang="zh-CN" altLang="en-US" sz="2200" dirty="0" smtClean="0">
                <a:latin typeface="微软雅黑" panose="020B0503020204020204" pitchFamily="34" charset="-122"/>
                <a:ea typeface="微软雅黑" panose="020B0503020204020204" pitchFamily="34" charset="-122"/>
              </a:rPr>
              <a:t>次，共计</a:t>
            </a:r>
            <a:r>
              <a:rPr lang="en-US" altLang="zh-CN" sz="2200" dirty="0" smtClean="0">
                <a:latin typeface="微软雅黑" panose="020B0503020204020204" pitchFamily="34" charset="-122"/>
                <a:ea typeface="微软雅黑" panose="020B0503020204020204" pitchFamily="34" charset="-122"/>
              </a:rPr>
              <a:t>122</a:t>
            </a:r>
            <a:r>
              <a:rPr lang="zh-CN" altLang="en-US" sz="2200" dirty="0" smtClean="0">
                <a:latin typeface="微软雅黑" panose="020B0503020204020204" pitchFamily="34" charset="-122"/>
                <a:ea typeface="微软雅黑" panose="020B0503020204020204" pitchFamily="34" charset="-122"/>
              </a:rPr>
              <a:t>人参与；</a:t>
            </a:r>
            <a:r>
              <a:rPr lang="en-US" altLang="zh-CN" sz="2200" dirty="0" smtClean="0">
                <a:latin typeface="微软雅黑" panose="020B0503020204020204" pitchFamily="34" charset="-122"/>
                <a:ea typeface="微软雅黑" panose="020B0503020204020204" pitchFamily="34" charset="-122"/>
              </a:rPr>
              <a:t>2020</a:t>
            </a:r>
            <a:r>
              <a:rPr lang="zh-CN" altLang="en-US" sz="2200" dirty="0" smtClean="0">
                <a:latin typeface="微软雅黑" panose="020B0503020204020204" pitchFamily="34" charset="-122"/>
                <a:ea typeface="微软雅黑" panose="020B0503020204020204" pitchFamily="34" charset="-122"/>
              </a:rPr>
              <a:t>年之前，假期训练营的形式为周一至周五，每天一次课程、连续五天上课，纳新效果不明显，基本上集中在每期</a:t>
            </a:r>
            <a:r>
              <a:rPr lang="en-US" altLang="zh-CN" sz="2200" dirty="0" smtClean="0">
                <a:latin typeface="微软雅黑" panose="020B0503020204020204" pitchFamily="34" charset="-122"/>
                <a:ea typeface="微软雅黑" panose="020B0503020204020204" pitchFamily="34" charset="-122"/>
              </a:rPr>
              <a:t>20</a:t>
            </a:r>
            <a:r>
              <a:rPr lang="zh-CN" altLang="en-US" sz="2200" dirty="0" smtClean="0">
                <a:latin typeface="微软雅黑" panose="020B0503020204020204" pitchFamily="34" charset="-122"/>
                <a:ea typeface="微软雅黑" panose="020B0503020204020204" pitchFamily="34" charset="-122"/>
              </a:rPr>
              <a:t>人左右；</a:t>
            </a:r>
            <a:r>
              <a:rPr lang="en-US" altLang="zh-CN" sz="2200" dirty="0" smtClean="0">
                <a:latin typeface="微软雅黑" panose="020B0503020204020204" pitchFamily="34" charset="-122"/>
                <a:ea typeface="微软雅黑" panose="020B0503020204020204" pitchFamily="34" charset="-122"/>
              </a:rPr>
              <a:t>2020</a:t>
            </a:r>
            <a:r>
              <a:rPr lang="zh-CN" altLang="en-US" sz="2200" dirty="0" smtClean="0">
                <a:latin typeface="微软雅黑" panose="020B0503020204020204" pitchFamily="34" charset="-122"/>
                <a:ea typeface="微软雅黑" panose="020B0503020204020204" pitchFamily="34" charset="-122"/>
              </a:rPr>
              <a:t>年冬令营将上课方式调整为每周</a:t>
            </a:r>
            <a:r>
              <a:rPr lang="en-US" altLang="zh-CN" sz="2200" dirty="0" smtClean="0">
                <a:latin typeface="微软雅黑" panose="020B0503020204020204" pitchFamily="34" charset="-122"/>
                <a:ea typeface="微软雅黑" panose="020B0503020204020204" pitchFamily="34" charset="-122"/>
              </a:rPr>
              <a:t>2</a:t>
            </a:r>
            <a:r>
              <a:rPr lang="zh-CN" altLang="en-US" sz="2200" dirty="0" smtClean="0">
                <a:latin typeface="微软雅黑" panose="020B0503020204020204" pitchFamily="34" charset="-122"/>
                <a:ea typeface="微软雅黑" panose="020B0503020204020204" pitchFamily="34" charset="-122"/>
              </a:rPr>
              <a:t>次课程，且将上课时间调整至晚上，学员报课数量明显增加。</a:t>
            </a:r>
            <a:endParaRPr lang="zh-CN" altLang="en-US" sz="2200" dirty="0">
              <a:latin typeface="微软雅黑" panose="020B0503020204020204" pitchFamily="34" charset="-122"/>
              <a:ea typeface="微软雅黑" panose="020B0503020204020204" pitchFamily="34" charset="-122"/>
            </a:endParaRPr>
          </a:p>
        </p:txBody>
      </p:sp>
      <p:sp>
        <p:nvSpPr>
          <p:cNvPr id="24" name="任意多边形 23">
            <a:extLst>
              <a:ext uri="{FF2B5EF4-FFF2-40B4-BE49-F238E27FC236}">
                <a16:creationId xmlns:a16="http://schemas.microsoft.com/office/drawing/2014/main" xmlns="" id="{BE9687C6-B85B-4759-91CA-FF8E2179AC85}"/>
              </a:ext>
            </a:extLst>
          </p:cNvPr>
          <p:cNvSpPr/>
          <p:nvPr/>
        </p:nvSpPr>
        <p:spPr bwMode="auto">
          <a:xfrm>
            <a:off x="1176563" y="1692973"/>
            <a:ext cx="203696" cy="314067"/>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1" h="3136">
                <a:moveTo>
                  <a:pt x="0" y="3033"/>
                </a:moveTo>
                <a:lnTo>
                  <a:pt x="0" y="104"/>
                </a:lnTo>
                <a:cubicBezTo>
                  <a:pt x="0" y="66"/>
                  <a:pt x="22" y="31"/>
                  <a:pt x="56" y="16"/>
                </a:cubicBezTo>
                <a:cubicBezTo>
                  <a:pt x="90" y="0"/>
                  <a:pt x="131" y="6"/>
                  <a:pt x="159" y="30"/>
                </a:cubicBezTo>
                <a:lnTo>
                  <a:pt x="1997" y="1471"/>
                </a:lnTo>
                <a:cubicBezTo>
                  <a:pt x="2018" y="1489"/>
                  <a:pt x="2030" y="1515"/>
                  <a:pt x="2031" y="1543"/>
                </a:cubicBezTo>
                <a:cubicBezTo>
                  <a:pt x="2031" y="1570"/>
                  <a:pt x="2019" y="1598"/>
                  <a:pt x="1998" y="1616"/>
                </a:cubicBezTo>
                <a:lnTo>
                  <a:pt x="160" y="3105"/>
                </a:lnTo>
                <a:cubicBezTo>
                  <a:pt x="132" y="3130"/>
                  <a:pt x="91" y="3136"/>
                  <a:pt x="57" y="3121"/>
                </a:cubicBezTo>
                <a:cubicBezTo>
                  <a:pt x="22" y="3105"/>
                  <a:pt x="0" y="3071"/>
                  <a:pt x="0" y="3033"/>
                </a:cubicBezTo>
                <a:close/>
              </a:path>
            </a:pathLst>
          </a:custGeom>
          <a:solidFill>
            <a:schemeClr val="accent1"/>
          </a:solidFill>
          <a:ln>
            <a:noFill/>
          </a:ln>
        </p:spPr>
        <p:txBody>
          <a:bodyPr/>
          <a:lstStyle/>
          <a:p>
            <a:endParaRPr lang="zh-CN" altLang="en-US"/>
          </a:p>
        </p:txBody>
      </p:sp>
      <p:sp>
        <p:nvSpPr>
          <p:cNvPr id="28" name="文本框 45">
            <a:extLst>
              <a:ext uri="{FF2B5EF4-FFF2-40B4-BE49-F238E27FC236}">
                <a16:creationId xmlns:a16="http://schemas.microsoft.com/office/drawing/2014/main" xmlns="" id="{578A70D4-5D83-43D9-9757-7D0797A7817B}"/>
              </a:ext>
            </a:extLst>
          </p:cNvPr>
          <p:cNvSpPr txBox="1"/>
          <p:nvPr/>
        </p:nvSpPr>
        <p:spPr bwMode="auto">
          <a:xfrm>
            <a:off x="1380258" y="1600901"/>
            <a:ext cx="2371944" cy="498212"/>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2000" b="1" dirty="0" smtClean="0">
                <a:latin typeface="微软雅黑" panose="020B0503020204020204" pitchFamily="34" charset="-122"/>
                <a:ea typeface="微软雅黑" panose="020B0503020204020204" pitchFamily="34" charset="-122"/>
              </a:rPr>
              <a:t>夏令营课程包</a:t>
            </a:r>
            <a:endParaRPr lang="en-US" altLang="zh-CN" sz="2000" b="1" dirty="0">
              <a:latin typeface="微软雅黑" panose="020B0503020204020204" pitchFamily="34" charset="-122"/>
              <a:ea typeface="微软雅黑" panose="020B0503020204020204" pitchFamily="34" charset="-122"/>
            </a:endParaRPr>
          </a:p>
        </p:txBody>
      </p:sp>
      <p:sp>
        <p:nvSpPr>
          <p:cNvPr id="29" name="燕尾形箭头 28"/>
          <p:cNvSpPr/>
          <p:nvPr/>
        </p:nvSpPr>
        <p:spPr>
          <a:xfrm>
            <a:off x="3054096" y="1764792"/>
            <a:ext cx="402336" cy="182880"/>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3502152" y="1609344"/>
            <a:ext cx="1389888" cy="492443"/>
          </a:xfrm>
          <a:prstGeom prst="rect">
            <a:avLst/>
          </a:prstGeom>
          <a:noFill/>
        </p:spPr>
        <p:txBody>
          <a:bodyPr wrap="square" rtlCol="0">
            <a:spAutoFit/>
          </a:bodyPr>
          <a:lstStyle/>
          <a:p>
            <a:pPr>
              <a:lnSpc>
                <a:spcPct val="130000"/>
              </a:lnSpc>
            </a:pPr>
            <a:r>
              <a:rPr lang="zh-CN" altLang="en-US" sz="2000" dirty="0" smtClean="0">
                <a:latin typeface="Arial" panose="020B0604020202020204" pitchFamily="34" charset="0"/>
                <a:ea typeface="微软雅黑" panose="020B0503020204020204" pitchFamily="34" charset="-122"/>
              </a:rPr>
              <a:t>新学员</a:t>
            </a:r>
          </a:p>
        </p:txBody>
      </p:sp>
      <p:sp>
        <p:nvSpPr>
          <p:cNvPr id="31" name="任意多边形 30">
            <a:extLst>
              <a:ext uri="{FF2B5EF4-FFF2-40B4-BE49-F238E27FC236}">
                <a16:creationId xmlns:a16="http://schemas.microsoft.com/office/drawing/2014/main" xmlns="" id="{A50185C5-CB55-4CDE-8E84-30AF4C8D45DD}"/>
              </a:ext>
            </a:extLst>
          </p:cNvPr>
          <p:cNvSpPr/>
          <p:nvPr/>
        </p:nvSpPr>
        <p:spPr bwMode="auto">
          <a:xfrm>
            <a:off x="926627" y="2534211"/>
            <a:ext cx="203696" cy="314068"/>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1" h="3136">
                <a:moveTo>
                  <a:pt x="0" y="3033"/>
                </a:moveTo>
                <a:lnTo>
                  <a:pt x="0" y="104"/>
                </a:lnTo>
                <a:cubicBezTo>
                  <a:pt x="0" y="66"/>
                  <a:pt x="22" y="31"/>
                  <a:pt x="56" y="16"/>
                </a:cubicBezTo>
                <a:cubicBezTo>
                  <a:pt x="90" y="0"/>
                  <a:pt x="131" y="6"/>
                  <a:pt x="159" y="30"/>
                </a:cubicBezTo>
                <a:lnTo>
                  <a:pt x="1997" y="1471"/>
                </a:lnTo>
                <a:cubicBezTo>
                  <a:pt x="2018" y="1489"/>
                  <a:pt x="2030" y="1515"/>
                  <a:pt x="2031" y="1543"/>
                </a:cubicBezTo>
                <a:cubicBezTo>
                  <a:pt x="2031" y="1570"/>
                  <a:pt x="2019" y="1598"/>
                  <a:pt x="1998" y="1616"/>
                </a:cubicBezTo>
                <a:lnTo>
                  <a:pt x="160" y="3105"/>
                </a:lnTo>
                <a:cubicBezTo>
                  <a:pt x="132" y="3130"/>
                  <a:pt x="91" y="3136"/>
                  <a:pt x="57" y="3121"/>
                </a:cubicBezTo>
                <a:cubicBezTo>
                  <a:pt x="22" y="3105"/>
                  <a:pt x="0" y="3071"/>
                  <a:pt x="0" y="30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latin typeface="微软雅黑" panose="020B0503020204020204" pitchFamily="34" charset="-122"/>
              <a:ea typeface="微软雅黑" panose="020B0503020204020204" pitchFamily="34" charset="-122"/>
            </a:endParaRPr>
          </a:p>
        </p:txBody>
      </p:sp>
      <p:sp>
        <p:nvSpPr>
          <p:cNvPr id="32" name="任意多边形 31">
            <a:extLst>
              <a:ext uri="{FF2B5EF4-FFF2-40B4-BE49-F238E27FC236}">
                <a16:creationId xmlns:a16="http://schemas.microsoft.com/office/drawing/2014/main" xmlns="" id="{A50185C5-CB55-4CDE-8E84-30AF4C8D45DD}"/>
              </a:ext>
            </a:extLst>
          </p:cNvPr>
          <p:cNvSpPr/>
          <p:nvPr/>
        </p:nvSpPr>
        <p:spPr bwMode="auto">
          <a:xfrm>
            <a:off x="899195" y="5377995"/>
            <a:ext cx="203696" cy="314068"/>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1" h="3136">
                <a:moveTo>
                  <a:pt x="0" y="3033"/>
                </a:moveTo>
                <a:lnTo>
                  <a:pt x="0" y="104"/>
                </a:lnTo>
                <a:cubicBezTo>
                  <a:pt x="0" y="66"/>
                  <a:pt x="22" y="31"/>
                  <a:pt x="56" y="16"/>
                </a:cubicBezTo>
                <a:cubicBezTo>
                  <a:pt x="90" y="0"/>
                  <a:pt x="131" y="6"/>
                  <a:pt x="159" y="30"/>
                </a:cubicBezTo>
                <a:lnTo>
                  <a:pt x="1997" y="1471"/>
                </a:lnTo>
                <a:cubicBezTo>
                  <a:pt x="2018" y="1489"/>
                  <a:pt x="2030" y="1515"/>
                  <a:pt x="2031" y="1543"/>
                </a:cubicBezTo>
                <a:cubicBezTo>
                  <a:pt x="2031" y="1570"/>
                  <a:pt x="2019" y="1598"/>
                  <a:pt x="1998" y="1616"/>
                </a:cubicBezTo>
                <a:lnTo>
                  <a:pt x="160" y="3105"/>
                </a:lnTo>
                <a:cubicBezTo>
                  <a:pt x="132" y="3130"/>
                  <a:pt x="91" y="3136"/>
                  <a:pt x="57" y="3121"/>
                </a:cubicBezTo>
                <a:cubicBezTo>
                  <a:pt x="22" y="3105"/>
                  <a:pt x="0" y="3071"/>
                  <a:pt x="0" y="30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latin typeface="微软雅黑" panose="020B0503020204020204" pitchFamily="34" charset="-122"/>
              <a:ea typeface="微软雅黑" panose="020B0503020204020204" pitchFamily="34" charset="-122"/>
            </a:endParaRPr>
          </a:p>
        </p:txBody>
      </p:sp>
      <p:sp>
        <p:nvSpPr>
          <p:cNvPr id="33" name="TextBox 32"/>
          <p:cNvSpPr txBox="1"/>
          <p:nvPr/>
        </p:nvSpPr>
        <p:spPr>
          <a:xfrm>
            <a:off x="1207008" y="5340096"/>
            <a:ext cx="5769864" cy="380810"/>
          </a:xfrm>
          <a:prstGeom prst="rect">
            <a:avLst/>
          </a:prstGeom>
          <a:noFill/>
        </p:spPr>
        <p:txBody>
          <a:bodyPr wrap="square" rtlCol="0">
            <a:spAutoFit/>
          </a:bodyPr>
          <a:lstStyle/>
          <a:p>
            <a:pPr>
              <a:lnSpc>
                <a:spcPct val="130000"/>
              </a:lnSpc>
            </a:pPr>
            <a:r>
              <a:rPr lang="zh-CN" altLang="en-US" sz="1600" b="1" dirty="0" smtClean="0">
                <a:solidFill>
                  <a:srgbClr val="FF0000"/>
                </a:solidFill>
                <a:latin typeface="Arial" panose="020B0604020202020204" pitchFamily="34" charset="0"/>
                <a:ea typeface="微软雅黑" panose="020B0503020204020204" pitchFamily="34" charset="-122"/>
              </a:rPr>
              <a:t>预期实现目标：</a:t>
            </a:r>
            <a:r>
              <a:rPr lang="zh-CN" altLang="en-US" sz="1600" dirty="0" smtClean="0">
                <a:solidFill>
                  <a:srgbClr val="FF0000"/>
                </a:solidFill>
                <a:latin typeface="Arial" panose="020B0604020202020204" pitchFamily="34" charset="0"/>
                <a:ea typeface="微软雅黑" panose="020B0503020204020204" pitchFamily="34" charset="-122"/>
              </a:rPr>
              <a:t>年学员占比新学员增长至</a:t>
            </a:r>
            <a:r>
              <a:rPr lang="en-US" altLang="zh-CN" sz="1600" dirty="0" smtClean="0">
                <a:solidFill>
                  <a:srgbClr val="FF0000"/>
                </a:solidFill>
                <a:latin typeface="Arial" panose="020B0604020202020204" pitchFamily="34" charset="0"/>
                <a:ea typeface="微软雅黑" panose="020B0503020204020204" pitchFamily="34" charset="-122"/>
              </a:rPr>
              <a:t>50%</a:t>
            </a:r>
            <a:r>
              <a:rPr lang="zh-CN" altLang="en-US" sz="1600" dirty="0" smtClean="0">
                <a:solidFill>
                  <a:srgbClr val="FF0000"/>
                </a:solidFill>
                <a:latin typeface="Arial" panose="020B0604020202020204" pitchFamily="34" charset="0"/>
                <a:ea typeface="微软雅黑" panose="020B0503020204020204" pitchFamily="34" charset="-122"/>
              </a:rPr>
              <a:t>。</a:t>
            </a:r>
          </a:p>
        </p:txBody>
      </p:sp>
      <p:sp>
        <p:nvSpPr>
          <p:cNvPr id="34" name="任意多边形 33">
            <a:extLst>
              <a:ext uri="{FF2B5EF4-FFF2-40B4-BE49-F238E27FC236}">
                <a16:creationId xmlns:a16="http://schemas.microsoft.com/office/drawing/2014/main" xmlns="" id="{A50185C5-CB55-4CDE-8E84-30AF4C8D45DD}"/>
              </a:ext>
            </a:extLst>
          </p:cNvPr>
          <p:cNvSpPr/>
          <p:nvPr/>
        </p:nvSpPr>
        <p:spPr bwMode="auto">
          <a:xfrm>
            <a:off x="923579" y="3262683"/>
            <a:ext cx="203696" cy="314068"/>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1" h="3136">
                <a:moveTo>
                  <a:pt x="0" y="3033"/>
                </a:moveTo>
                <a:lnTo>
                  <a:pt x="0" y="104"/>
                </a:lnTo>
                <a:cubicBezTo>
                  <a:pt x="0" y="66"/>
                  <a:pt x="22" y="31"/>
                  <a:pt x="56" y="16"/>
                </a:cubicBezTo>
                <a:cubicBezTo>
                  <a:pt x="90" y="0"/>
                  <a:pt x="131" y="6"/>
                  <a:pt x="159" y="30"/>
                </a:cubicBezTo>
                <a:lnTo>
                  <a:pt x="1997" y="1471"/>
                </a:lnTo>
                <a:cubicBezTo>
                  <a:pt x="2018" y="1489"/>
                  <a:pt x="2030" y="1515"/>
                  <a:pt x="2031" y="1543"/>
                </a:cubicBezTo>
                <a:cubicBezTo>
                  <a:pt x="2031" y="1570"/>
                  <a:pt x="2019" y="1598"/>
                  <a:pt x="1998" y="1616"/>
                </a:cubicBezTo>
                <a:lnTo>
                  <a:pt x="160" y="3105"/>
                </a:lnTo>
                <a:cubicBezTo>
                  <a:pt x="132" y="3130"/>
                  <a:pt x="91" y="3136"/>
                  <a:pt x="57" y="3121"/>
                </a:cubicBezTo>
                <a:cubicBezTo>
                  <a:pt x="22" y="3105"/>
                  <a:pt x="0" y="3071"/>
                  <a:pt x="0" y="30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4" cstate="print"/>
          <a:srcRect/>
          <a:stretch>
            <a:fillRect/>
          </a:stretch>
        </p:blipFill>
        <p:spPr bwMode="auto">
          <a:xfrm>
            <a:off x="8443579" y="2432304"/>
            <a:ext cx="3218688" cy="2011680"/>
          </a:xfrm>
          <a:prstGeom prst="rect">
            <a:avLst/>
          </a:prstGeom>
          <a:noFill/>
          <a:ln w="9525">
            <a:noFill/>
            <a:miter lim="800000"/>
            <a:headEnd/>
            <a:tailEnd/>
          </a:ln>
        </p:spPr>
      </p:pic>
    </p:spTree>
    <p:extLst>
      <p:ext uri="{BB962C8B-B14F-4D97-AF65-F5344CB8AC3E}">
        <p14:creationId xmlns:p14="http://schemas.microsoft.com/office/powerpoint/2010/main" xmlns="" val="929998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A000120140530A99PPBG">
  <a:themeElements>
    <a:clrScheme name="自定义 94">
      <a:dk1>
        <a:srgbClr val="5F5F5F"/>
      </a:dk1>
      <a:lt1>
        <a:sysClr val="window" lastClr="FFFFFF"/>
      </a:lt1>
      <a:dk2>
        <a:srgbClr val="4D4D4D"/>
      </a:dk2>
      <a:lt2>
        <a:srgbClr val="E5DEDB"/>
      </a:lt2>
      <a:accent1>
        <a:srgbClr val="FFCA08"/>
      </a:accent1>
      <a:accent2>
        <a:srgbClr val="F8931D"/>
      </a:accent2>
      <a:accent3>
        <a:srgbClr val="CE8D3E"/>
      </a:accent3>
      <a:accent4>
        <a:srgbClr val="EC7016"/>
      </a:accent4>
      <a:accent5>
        <a:srgbClr val="E64823"/>
      </a:accent5>
      <a:accent6>
        <a:srgbClr val="2998E3"/>
      </a:accent6>
      <a:hlink>
        <a:srgbClr val="9C6A6A"/>
      </a:hlink>
      <a:folHlink>
        <a:srgbClr val="7F723D"/>
      </a:folHlink>
    </a:clrScheme>
    <a:fontScheme name="自定义 1">
      <a:majorFont>
        <a:latin typeface="Calibri Light"/>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A000120140929A77KPBG</Template>
  <TotalTime>8727</TotalTime>
  <Words>1276</Words>
  <Application>Microsoft Office PowerPoint</Application>
  <PresentationFormat>自定义</PresentationFormat>
  <Paragraphs>100</Paragraphs>
  <Slides>10</Slides>
  <Notes>6</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A000120140530A99PPBG</vt:lpstr>
      <vt:lpstr>冰纷万象校园推介</vt:lpstr>
      <vt:lpstr>幻灯片 2</vt:lpstr>
      <vt:lpstr>幻灯片 3</vt:lpstr>
      <vt:lpstr>幻灯片 4</vt:lpstr>
      <vt:lpstr>幻灯片 5</vt:lpstr>
      <vt:lpstr>幻灯片 6</vt:lpstr>
      <vt:lpstr>幻灯片 7</vt:lpstr>
      <vt:lpstr>幻灯片 8</vt:lpstr>
      <vt:lpstr>幻灯片 9</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梁科</dc:creator>
  <cp:lastModifiedBy>Windows 用户</cp:lastModifiedBy>
  <cp:revision>2147</cp:revision>
  <dcterms:created xsi:type="dcterms:W3CDTF">2017-02-20T00:06:59Z</dcterms:created>
  <dcterms:modified xsi:type="dcterms:W3CDTF">2021-06-19T08:20:15Z</dcterms:modified>
</cp:coreProperties>
</file>