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303" r:id="rId5"/>
    <p:sldId id="307" r:id="rId6"/>
    <p:sldId id="309" r:id="rId7"/>
    <p:sldId id="310" r:id="rId8"/>
    <p:sldId id="311" r:id="rId9"/>
    <p:sldId id="312" r:id="rId10"/>
    <p:sldId id="313" r:id="rId11"/>
    <p:sldId id="308" r:id="rId12"/>
    <p:sldId id="314" r:id="rId13"/>
    <p:sldId id="315" r:id="rId14"/>
    <p:sldId id="316" r:id="rId15"/>
    <p:sldId id="317" r:id="rId16"/>
    <p:sldId id="318" r:id="rId17"/>
    <p:sldId id="319" r:id="rId18"/>
    <p:sldId id="320" r:id="rId19"/>
    <p:sldId id="321" r:id="rId20"/>
    <p:sldId id="304" r:id="rId21"/>
    <p:sldId id="335" r:id="rId22"/>
    <p:sldId id="336" r:id="rId23"/>
    <p:sldId id="339" r:id="rId24"/>
    <p:sldId id="338" r:id="rId25"/>
    <p:sldId id="337" r:id="rId26"/>
    <p:sldId id="340" r:id="rId27"/>
    <p:sldId id="341" r:id="rId28"/>
    <p:sldId id="343" r:id="rId29"/>
    <p:sldId id="342" r:id="rId30"/>
    <p:sldId id="344" r:id="rId31"/>
    <p:sldId id="345" r:id="rId32"/>
    <p:sldId id="334" r:id="rId33"/>
    <p:sldId id="306" r:id="rId34"/>
    <p:sldId id="322" r:id="rId35"/>
    <p:sldId id="323" r:id="rId36"/>
    <p:sldId id="324" r:id="rId37"/>
    <p:sldId id="325" r:id="rId38"/>
    <p:sldId id="326" r:id="rId39"/>
    <p:sldId id="327" r:id="rId40"/>
    <p:sldId id="328" r:id="rId41"/>
    <p:sldId id="329" r:id="rId42"/>
    <p:sldId id="330" r:id="rId43"/>
    <p:sldId id="331" r:id="rId44"/>
    <p:sldId id="332" r:id="rId45"/>
    <p:sldId id="279"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24"/>
    <a:srgbClr val="00CC5C"/>
    <a:srgbClr val="00C057"/>
    <a:srgbClr val="FFE393"/>
    <a:srgbClr val="FFC003"/>
    <a:srgbClr val="012735"/>
    <a:srgbClr val="013041"/>
    <a:srgbClr val="0288BF"/>
    <a:srgbClr val="88CE73"/>
    <a:srgbClr val="00A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40"/>
  </p:normalViewPr>
  <p:slideViewPr>
    <p:cSldViewPr snapToGrid="0" snapToObjects="1" showGuides="1">
      <p:cViewPr varScale="1">
        <p:scale>
          <a:sx n="107" d="100"/>
          <a:sy n="107" d="100"/>
        </p:scale>
        <p:origin x="132" y="102"/>
      </p:cViewPr>
      <p:guideLst>
        <p:guide orient="horz" pos="1616"/>
        <p:guide pos="386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commentAuthors" Target="commentAuthors.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A7156-C916-4ABB-BFE0-20316143D9B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FD083-BFC9-4E39-B005-FFF34BDEEC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FD083-BFC9-4E39-B005-FFF34BDEEC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FD083-BFC9-4E39-B005-FFF34BDEEC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EFD083-BFC9-4E39-B005-FFF34BDEEC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ibaotu.com/ppt/"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 6"/>
          <p:cNvGrpSpPr/>
          <p:nvPr userDrawn="1"/>
        </p:nvGrpSpPr>
        <p:grpSpPr>
          <a:xfrm rot="4657424">
            <a:off x="315883" y="48170"/>
            <a:ext cx="631767" cy="908051"/>
            <a:chOff x="426719" y="-52310"/>
            <a:chExt cx="2971802" cy="6995020"/>
          </a:xfrm>
        </p:grpSpPr>
        <p:sp>
          <p:nvSpPr>
            <p:cNvPr id="8" name="三角形 5"/>
            <p:cNvSpPr/>
            <p:nvPr/>
          </p:nvSpPr>
          <p:spPr>
            <a:xfrm rot="16200000" flipH="1">
              <a:off x="-190822" y="966370"/>
              <a:ext cx="3171151" cy="1133791"/>
            </a:xfrm>
            <a:custGeom>
              <a:avLst/>
              <a:gdLst>
                <a:gd name="connsiteX0" fmla="*/ 0 w 4126523"/>
                <a:gd name="connsiteY0" fmla="*/ 1301261 h 1301261"/>
                <a:gd name="connsiteX1" fmla="*/ 2063262 w 4126523"/>
                <a:gd name="connsiteY1" fmla="*/ 0 h 1301261"/>
                <a:gd name="connsiteX2" fmla="*/ 4126523 w 4126523"/>
                <a:gd name="connsiteY2" fmla="*/ 1301261 h 1301261"/>
                <a:gd name="connsiteX3" fmla="*/ 0 w 4126523"/>
                <a:gd name="connsiteY3" fmla="*/ 1301261 h 1301261"/>
                <a:gd name="connsiteX0-1" fmla="*/ 0 w 4876800"/>
                <a:gd name="connsiteY0-2" fmla="*/ 0 h 1395046"/>
                <a:gd name="connsiteX1-3" fmla="*/ 2813539 w 4876800"/>
                <a:gd name="connsiteY1-4" fmla="*/ 93785 h 1395046"/>
                <a:gd name="connsiteX2-5" fmla="*/ 4876800 w 4876800"/>
                <a:gd name="connsiteY2-6" fmla="*/ 1395046 h 1395046"/>
                <a:gd name="connsiteX3-7" fmla="*/ 0 w 4876800"/>
                <a:gd name="connsiteY3-8" fmla="*/ 0 h 1395046"/>
                <a:gd name="connsiteX0-9" fmla="*/ 0 w 4478216"/>
                <a:gd name="connsiteY0-10" fmla="*/ 0 h 1875692"/>
                <a:gd name="connsiteX1-11" fmla="*/ 2813539 w 4478216"/>
                <a:gd name="connsiteY1-12" fmla="*/ 93785 h 1875692"/>
                <a:gd name="connsiteX2-13" fmla="*/ 4478216 w 4478216"/>
                <a:gd name="connsiteY2-14" fmla="*/ 1875692 h 1875692"/>
                <a:gd name="connsiteX3-15" fmla="*/ 0 w 4478216"/>
                <a:gd name="connsiteY3-16" fmla="*/ 0 h 1875692"/>
                <a:gd name="connsiteX0-17" fmla="*/ 0 w 5462954"/>
                <a:gd name="connsiteY0-18" fmla="*/ 0 h 1875692"/>
                <a:gd name="connsiteX1-19" fmla="*/ 5462954 w 5462954"/>
                <a:gd name="connsiteY1-20" fmla="*/ 820616 h 1875692"/>
                <a:gd name="connsiteX2-21" fmla="*/ 4478216 w 5462954"/>
                <a:gd name="connsiteY2-22" fmla="*/ 1875692 h 1875692"/>
                <a:gd name="connsiteX3-23" fmla="*/ 0 w 5462954"/>
                <a:gd name="connsiteY3-24" fmla="*/ 0 h 1875692"/>
                <a:gd name="connsiteX0-25" fmla="*/ 0 w 5439508"/>
                <a:gd name="connsiteY0-26" fmla="*/ 0 h 1887415"/>
                <a:gd name="connsiteX1-27" fmla="*/ 5439508 w 5439508"/>
                <a:gd name="connsiteY1-28" fmla="*/ 832339 h 1887415"/>
                <a:gd name="connsiteX2-29" fmla="*/ 4454770 w 5439508"/>
                <a:gd name="connsiteY2-30" fmla="*/ 1887415 h 1887415"/>
                <a:gd name="connsiteX3-31" fmla="*/ 0 w 5439508"/>
                <a:gd name="connsiteY3-32" fmla="*/ 0 h 1887415"/>
                <a:gd name="connsiteX0-33" fmla="*/ 0 w 5533293"/>
                <a:gd name="connsiteY0-34" fmla="*/ 0 h 1887415"/>
                <a:gd name="connsiteX1-35" fmla="*/ 5533293 w 5533293"/>
                <a:gd name="connsiteY1-36" fmla="*/ 879231 h 1887415"/>
                <a:gd name="connsiteX2-37" fmla="*/ 4454770 w 5533293"/>
                <a:gd name="connsiteY2-38" fmla="*/ 1887415 h 1887415"/>
                <a:gd name="connsiteX3-39" fmla="*/ 0 w 5533293"/>
                <a:gd name="connsiteY3-40" fmla="*/ 0 h 1887415"/>
                <a:gd name="connsiteX0-41" fmla="*/ 0 w 5533293"/>
                <a:gd name="connsiteY0-42" fmla="*/ 0 h 1922584"/>
                <a:gd name="connsiteX1-43" fmla="*/ 5533293 w 5533293"/>
                <a:gd name="connsiteY1-44" fmla="*/ 879231 h 1922584"/>
                <a:gd name="connsiteX2-45" fmla="*/ 4478216 w 5533293"/>
                <a:gd name="connsiteY2-46" fmla="*/ 1922584 h 1922584"/>
                <a:gd name="connsiteX3-47" fmla="*/ 0 w 5533293"/>
                <a:gd name="connsiteY3-48" fmla="*/ 0 h 1922584"/>
                <a:gd name="connsiteX0-49" fmla="*/ 0 w 5474678"/>
                <a:gd name="connsiteY0-50" fmla="*/ 0 h 1887415"/>
                <a:gd name="connsiteX1-51" fmla="*/ 5474678 w 5474678"/>
                <a:gd name="connsiteY1-52" fmla="*/ 844062 h 1887415"/>
                <a:gd name="connsiteX2-53" fmla="*/ 4419601 w 5474678"/>
                <a:gd name="connsiteY2-54" fmla="*/ 1887415 h 1887415"/>
                <a:gd name="connsiteX3-55" fmla="*/ 0 w 5474678"/>
                <a:gd name="connsiteY3-56" fmla="*/ 0 h 1887415"/>
              </a:gdLst>
              <a:ahLst/>
              <a:cxnLst>
                <a:cxn ang="0">
                  <a:pos x="connsiteX0-1" y="connsiteY0-2"/>
                </a:cxn>
                <a:cxn ang="0">
                  <a:pos x="connsiteX1-3" y="connsiteY1-4"/>
                </a:cxn>
                <a:cxn ang="0">
                  <a:pos x="connsiteX2-5" y="connsiteY2-6"/>
                </a:cxn>
                <a:cxn ang="0">
                  <a:pos x="connsiteX3-7" y="connsiteY3-8"/>
                </a:cxn>
              </a:cxnLst>
              <a:rect l="l" t="t" r="r" b="b"/>
              <a:pathLst>
                <a:path w="5474678" h="1887415">
                  <a:moveTo>
                    <a:pt x="0" y="0"/>
                  </a:moveTo>
                  <a:lnTo>
                    <a:pt x="5474678" y="844062"/>
                  </a:lnTo>
                  <a:lnTo>
                    <a:pt x="4419601" y="1887415"/>
                  </a:lnTo>
                  <a:lnTo>
                    <a:pt x="0" y="0"/>
                  </a:lnTo>
                  <a:close/>
                </a:path>
              </a:pathLst>
            </a:custGeom>
            <a:solidFill>
              <a:srgbClr val="FFC003"/>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梯形 6"/>
            <p:cNvSpPr/>
            <p:nvPr/>
          </p:nvSpPr>
          <p:spPr>
            <a:xfrm rot="16200000" flipH="1">
              <a:off x="94106" y="2823087"/>
              <a:ext cx="2334224" cy="1668997"/>
            </a:xfrm>
            <a:custGeom>
              <a:avLst/>
              <a:gdLst>
                <a:gd name="connsiteX0" fmla="*/ 0 w 1746738"/>
                <a:gd name="connsiteY0" fmla="*/ 527539 h 527539"/>
                <a:gd name="connsiteX1" fmla="*/ 131885 w 1746738"/>
                <a:gd name="connsiteY1" fmla="*/ 0 h 527539"/>
                <a:gd name="connsiteX2" fmla="*/ 1614853 w 1746738"/>
                <a:gd name="connsiteY2" fmla="*/ 0 h 527539"/>
                <a:gd name="connsiteX3" fmla="*/ 1746738 w 1746738"/>
                <a:gd name="connsiteY3" fmla="*/ 527539 h 527539"/>
                <a:gd name="connsiteX4" fmla="*/ 0 w 1746738"/>
                <a:gd name="connsiteY4" fmla="*/ 527539 h 527539"/>
                <a:gd name="connsiteX0-1" fmla="*/ 0 w 2001715"/>
                <a:gd name="connsiteY0-2" fmla="*/ 2625970 h 2625970"/>
                <a:gd name="connsiteX1-3" fmla="*/ 131885 w 2001715"/>
                <a:gd name="connsiteY1-4" fmla="*/ 2098431 h 2625970"/>
                <a:gd name="connsiteX2-5" fmla="*/ 2001715 w 2001715"/>
                <a:gd name="connsiteY2-6" fmla="*/ 0 h 2625970"/>
                <a:gd name="connsiteX3-7" fmla="*/ 1746738 w 2001715"/>
                <a:gd name="connsiteY3-8" fmla="*/ 2625970 h 2625970"/>
                <a:gd name="connsiteX4-9" fmla="*/ 0 w 2001715"/>
                <a:gd name="connsiteY4-10" fmla="*/ 2625970 h 2625970"/>
                <a:gd name="connsiteX0-11" fmla="*/ 0 w 3540369"/>
                <a:gd name="connsiteY0-12" fmla="*/ 2625970 h 2625970"/>
                <a:gd name="connsiteX1-13" fmla="*/ 131885 w 3540369"/>
                <a:gd name="connsiteY1-14" fmla="*/ 2098431 h 2625970"/>
                <a:gd name="connsiteX2-15" fmla="*/ 2001715 w 3540369"/>
                <a:gd name="connsiteY2-16" fmla="*/ 0 h 2625970"/>
                <a:gd name="connsiteX3-17" fmla="*/ 3540369 w 3540369"/>
                <a:gd name="connsiteY3-18" fmla="*/ 1477109 h 2625970"/>
                <a:gd name="connsiteX4-19" fmla="*/ 0 w 3540369"/>
                <a:gd name="connsiteY4-20" fmla="*/ 2625970 h 2625970"/>
                <a:gd name="connsiteX0-21" fmla="*/ 489438 w 4029807"/>
                <a:gd name="connsiteY0-22" fmla="*/ 2625970 h 2625970"/>
                <a:gd name="connsiteX1-23" fmla="*/ 0 w 4029807"/>
                <a:gd name="connsiteY1-24" fmla="*/ 2555631 h 2625970"/>
                <a:gd name="connsiteX2-25" fmla="*/ 2491153 w 4029807"/>
                <a:gd name="connsiteY2-26" fmla="*/ 0 h 2625970"/>
                <a:gd name="connsiteX3-27" fmla="*/ 4029807 w 4029807"/>
                <a:gd name="connsiteY3-28" fmla="*/ 1477109 h 2625970"/>
                <a:gd name="connsiteX4-29" fmla="*/ 489438 w 4029807"/>
                <a:gd name="connsiteY4-30" fmla="*/ 2625970 h 2625970"/>
                <a:gd name="connsiteX0-31" fmla="*/ 465992 w 4029807"/>
                <a:gd name="connsiteY0-32" fmla="*/ 2778370 h 2778370"/>
                <a:gd name="connsiteX1-33" fmla="*/ 0 w 4029807"/>
                <a:gd name="connsiteY1-34" fmla="*/ 2555631 h 2778370"/>
                <a:gd name="connsiteX2-35" fmla="*/ 2491153 w 4029807"/>
                <a:gd name="connsiteY2-36" fmla="*/ 0 h 2778370"/>
                <a:gd name="connsiteX3-37" fmla="*/ 4029807 w 4029807"/>
                <a:gd name="connsiteY3-38" fmla="*/ 1477109 h 2778370"/>
                <a:gd name="connsiteX4-39" fmla="*/ 465992 w 4029807"/>
                <a:gd name="connsiteY4-40" fmla="*/ 2778370 h 277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29807" h="2778370">
                  <a:moveTo>
                    <a:pt x="465992" y="2778370"/>
                  </a:moveTo>
                  <a:lnTo>
                    <a:pt x="0" y="2555631"/>
                  </a:lnTo>
                  <a:lnTo>
                    <a:pt x="2491153" y="0"/>
                  </a:lnTo>
                  <a:lnTo>
                    <a:pt x="4029807" y="1477109"/>
                  </a:lnTo>
                  <a:lnTo>
                    <a:pt x="465992" y="2778370"/>
                  </a:lnTo>
                  <a:close/>
                </a:path>
              </a:pathLst>
            </a:custGeom>
            <a:solidFill>
              <a:srgbClr val="88CE73"/>
            </a:solidFill>
            <a:ln>
              <a:noFill/>
            </a:ln>
            <a:effectLst>
              <a:outerShdw blurRad="50800" dist="76200" dir="13500000" algn="b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直角三角形 7"/>
            <p:cNvSpPr/>
            <p:nvPr/>
          </p:nvSpPr>
          <p:spPr>
            <a:xfrm rot="16200000" flipH="1">
              <a:off x="406710" y="3950900"/>
              <a:ext cx="3018863" cy="2964758"/>
            </a:xfrm>
            <a:custGeom>
              <a:avLst/>
              <a:gdLst>
                <a:gd name="connsiteX0" fmla="*/ 0 w 902677"/>
                <a:gd name="connsiteY0" fmla="*/ 562708 h 562708"/>
                <a:gd name="connsiteX1" fmla="*/ 0 w 902677"/>
                <a:gd name="connsiteY1" fmla="*/ 0 h 562708"/>
                <a:gd name="connsiteX2" fmla="*/ 902677 w 902677"/>
                <a:gd name="connsiteY2" fmla="*/ 562708 h 562708"/>
                <a:gd name="connsiteX3" fmla="*/ 0 w 902677"/>
                <a:gd name="connsiteY3" fmla="*/ 562708 h 562708"/>
                <a:gd name="connsiteX0-1" fmla="*/ 2004646 w 2907323"/>
                <a:gd name="connsiteY0-2" fmla="*/ 1441939 h 1441939"/>
                <a:gd name="connsiteX1-3" fmla="*/ 0 w 2907323"/>
                <a:gd name="connsiteY1-4" fmla="*/ 0 h 1441939"/>
                <a:gd name="connsiteX2-5" fmla="*/ 2907323 w 2907323"/>
                <a:gd name="connsiteY2-6" fmla="*/ 1441939 h 1441939"/>
                <a:gd name="connsiteX3-7" fmla="*/ 2004646 w 2907323"/>
                <a:gd name="connsiteY3-8" fmla="*/ 1441939 h 1441939"/>
                <a:gd name="connsiteX0-9" fmla="*/ 2004646 w 5181600"/>
                <a:gd name="connsiteY0-10" fmla="*/ 1441939 h 1582616"/>
                <a:gd name="connsiteX1-11" fmla="*/ 0 w 5181600"/>
                <a:gd name="connsiteY1-12" fmla="*/ 0 h 1582616"/>
                <a:gd name="connsiteX2-13" fmla="*/ 5181600 w 5181600"/>
                <a:gd name="connsiteY2-14" fmla="*/ 1582616 h 1582616"/>
                <a:gd name="connsiteX3-15" fmla="*/ 2004646 w 5181600"/>
                <a:gd name="connsiteY3-16" fmla="*/ 1441939 h 1582616"/>
                <a:gd name="connsiteX0-17" fmla="*/ 5169877 w 5181600"/>
                <a:gd name="connsiteY0-18" fmla="*/ 4935416 h 4935416"/>
                <a:gd name="connsiteX1-19" fmla="*/ 0 w 5181600"/>
                <a:gd name="connsiteY1-20" fmla="*/ 0 h 4935416"/>
                <a:gd name="connsiteX2-21" fmla="*/ 5181600 w 5181600"/>
                <a:gd name="connsiteY2-22" fmla="*/ 1582616 h 4935416"/>
                <a:gd name="connsiteX3-23" fmla="*/ 5169877 w 5181600"/>
                <a:gd name="connsiteY3-24" fmla="*/ 4935416 h 4935416"/>
                <a:gd name="connsiteX0-25" fmla="*/ 5169877 w 5181600"/>
                <a:gd name="connsiteY0-26" fmla="*/ 4935416 h 4935416"/>
                <a:gd name="connsiteX1-27" fmla="*/ 0 w 5181600"/>
                <a:gd name="connsiteY1-28" fmla="*/ 0 h 4935416"/>
                <a:gd name="connsiteX2-29" fmla="*/ 5181600 w 5181600"/>
                <a:gd name="connsiteY2-30" fmla="*/ 1582616 h 4935416"/>
                <a:gd name="connsiteX3-31" fmla="*/ 5169877 w 5181600"/>
                <a:gd name="connsiteY3-32" fmla="*/ 4935416 h 4935416"/>
                <a:gd name="connsiteX0-33" fmla="*/ 5169877 w 5181600"/>
                <a:gd name="connsiteY0-34" fmla="*/ 4935416 h 4935416"/>
                <a:gd name="connsiteX1-35" fmla="*/ 0 w 5181600"/>
                <a:gd name="connsiteY1-36" fmla="*/ 0 h 4935416"/>
                <a:gd name="connsiteX2-37" fmla="*/ 5181600 w 5181600"/>
                <a:gd name="connsiteY2-38" fmla="*/ 1582616 h 4935416"/>
                <a:gd name="connsiteX3-39" fmla="*/ 5169877 w 5181600"/>
                <a:gd name="connsiteY3-40" fmla="*/ 4935416 h 4935416"/>
              </a:gdLst>
              <a:ahLst/>
              <a:cxnLst>
                <a:cxn ang="0">
                  <a:pos x="connsiteX0-1" y="connsiteY0-2"/>
                </a:cxn>
                <a:cxn ang="0">
                  <a:pos x="connsiteX1-3" y="connsiteY1-4"/>
                </a:cxn>
                <a:cxn ang="0">
                  <a:pos x="connsiteX2-5" y="connsiteY2-6"/>
                </a:cxn>
                <a:cxn ang="0">
                  <a:pos x="connsiteX3-7" y="connsiteY3-8"/>
                </a:cxn>
              </a:cxnLst>
              <a:rect l="l" t="t" r="r" b="b"/>
              <a:pathLst>
                <a:path w="5181600" h="4935416">
                  <a:moveTo>
                    <a:pt x="5169877" y="4935416"/>
                  </a:moveTo>
                  <a:lnTo>
                    <a:pt x="0" y="0"/>
                  </a:lnTo>
                  <a:lnTo>
                    <a:pt x="5181600" y="1582616"/>
                  </a:lnTo>
                  <a:cubicBezTo>
                    <a:pt x="5177692" y="2700216"/>
                    <a:pt x="5173785" y="3817816"/>
                    <a:pt x="5169877" y="4935416"/>
                  </a:cubicBezTo>
                  <a:close/>
                </a:path>
              </a:pathLst>
            </a:custGeom>
            <a:solidFill>
              <a:srgbClr val="00A7E7"/>
            </a:solidFill>
            <a:ln>
              <a:noFill/>
            </a:ln>
            <a:effectLst>
              <a:outerShdw blurRad="508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cxnSp>
        <p:nvCxnSpPr>
          <p:cNvPr id="11" name="直线连接符 10"/>
          <p:cNvCxnSpPr/>
          <p:nvPr userDrawn="1"/>
        </p:nvCxnSpPr>
        <p:spPr>
          <a:xfrm>
            <a:off x="389146" y="917653"/>
            <a:ext cx="11794863" cy="0"/>
          </a:xfrm>
          <a:prstGeom prst="line">
            <a:avLst/>
          </a:prstGeom>
          <a:ln w="28575">
            <a:solidFill>
              <a:srgbClr val="00A7E7"/>
            </a:solidFill>
          </a:ln>
        </p:spPr>
        <p:style>
          <a:lnRef idx="1">
            <a:schemeClr val="accent1"/>
          </a:lnRef>
          <a:fillRef idx="0">
            <a:schemeClr val="accent1"/>
          </a:fillRef>
          <a:effectRef idx="0">
            <a:schemeClr val="accent1"/>
          </a:effectRef>
          <a:fontRef idx="minor">
            <a:schemeClr val="tx1"/>
          </a:fontRef>
        </p:style>
      </p:cxnSp>
      <p:sp>
        <p:nvSpPr>
          <p:cNvPr id="12" name="任意形状 11"/>
          <p:cNvSpPr/>
          <p:nvPr userDrawn="1"/>
        </p:nvSpPr>
        <p:spPr>
          <a:xfrm>
            <a:off x="7337522" y="6567055"/>
            <a:ext cx="4846487" cy="318000"/>
          </a:xfrm>
          <a:custGeom>
            <a:avLst/>
            <a:gdLst>
              <a:gd name="connsiteX0" fmla="*/ 4846487 w 4846487"/>
              <a:gd name="connsiteY0" fmla="*/ 0 h 408002"/>
              <a:gd name="connsiteX1" fmla="*/ 4846487 w 4846487"/>
              <a:gd name="connsiteY1" fmla="*/ 408002 h 408002"/>
              <a:gd name="connsiteX2" fmla="*/ 0 w 4846487"/>
              <a:gd name="connsiteY2" fmla="*/ 408002 h 408002"/>
              <a:gd name="connsiteX3" fmla="*/ 95 w 4846487"/>
              <a:gd name="connsiteY3" fmla="*/ 407785 h 408002"/>
              <a:gd name="connsiteX4" fmla="*/ 153116 w 4846487"/>
              <a:gd name="connsiteY4" fmla="*/ 18295 h 40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487" h="408002">
                <a:moveTo>
                  <a:pt x="4846487" y="0"/>
                </a:moveTo>
                <a:lnTo>
                  <a:pt x="4846487" y="408002"/>
                </a:lnTo>
                <a:lnTo>
                  <a:pt x="0" y="408002"/>
                </a:lnTo>
                <a:lnTo>
                  <a:pt x="95" y="407785"/>
                </a:lnTo>
                <a:cubicBezTo>
                  <a:pt x="54415" y="278783"/>
                  <a:pt x="106250" y="149160"/>
                  <a:pt x="153116" y="18295"/>
                </a:cubicBezTo>
                <a:close/>
              </a:path>
            </a:pathLst>
          </a:custGeom>
          <a:solidFill>
            <a:srgbClr val="88CE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任意形状 12"/>
          <p:cNvSpPr/>
          <p:nvPr userDrawn="1"/>
        </p:nvSpPr>
        <p:spPr>
          <a:xfrm flipH="1">
            <a:off x="-85910" y="6596685"/>
            <a:ext cx="7423432" cy="305042"/>
          </a:xfrm>
          <a:custGeom>
            <a:avLst/>
            <a:gdLst>
              <a:gd name="connsiteX0" fmla="*/ 4846487 w 4846487"/>
              <a:gd name="connsiteY0" fmla="*/ 0 h 408002"/>
              <a:gd name="connsiteX1" fmla="*/ 4846487 w 4846487"/>
              <a:gd name="connsiteY1" fmla="*/ 408002 h 408002"/>
              <a:gd name="connsiteX2" fmla="*/ 0 w 4846487"/>
              <a:gd name="connsiteY2" fmla="*/ 408002 h 408002"/>
              <a:gd name="connsiteX3" fmla="*/ 95 w 4846487"/>
              <a:gd name="connsiteY3" fmla="*/ 407785 h 408002"/>
              <a:gd name="connsiteX4" fmla="*/ 153116 w 4846487"/>
              <a:gd name="connsiteY4" fmla="*/ 18295 h 408002"/>
              <a:gd name="connsiteX0-1" fmla="*/ 7423432 w 7423432"/>
              <a:gd name="connsiteY0-2" fmla="*/ 0 h 391377"/>
              <a:gd name="connsiteX1-3" fmla="*/ 4846487 w 7423432"/>
              <a:gd name="connsiteY1-4" fmla="*/ 391377 h 391377"/>
              <a:gd name="connsiteX2-5" fmla="*/ 0 w 7423432"/>
              <a:gd name="connsiteY2-6" fmla="*/ 391377 h 391377"/>
              <a:gd name="connsiteX3-7" fmla="*/ 95 w 7423432"/>
              <a:gd name="connsiteY3-8" fmla="*/ 391160 h 391377"/>
              <a:gd name="connsiteX4-9" fmla="*/ 153116 w 7423432"/>
              <a:gd name="connsiteY4-10" fmla="*/ 1670 h 391377"/>
              <a:gd name="connsiteX5" fmla="*/ 7423432 w 7423432"/>
              <a:gd name="connsiteY5" fmla="*/ 0 h 391377"/>
              <a:gd name="connsiteX0-11" fmla="*/ 7423432 w 7423432"/>
              <a:gd name="connsiteY0-12" fmla="*/ 0 h 391377"/>
              <a:gd name="connsiteX1-13" fmla="*/ 7373556 w 7423432"/>
              <a:gd name="connsiteY1-14" fmla="*/ 391377 h 391377"/>
              <a:gd name="connsiteX2-15" fmla="*/ 0 w 7423432"/>
              <a:gd name="connsiteY2-16" fmla="*/ 391377 h 391377"/>
              <a:gd name="connsiteX3-17" fmla="*/ 95 w 7423432"/>
              <a:gd name="connsiteY3-18" fmla="*/ 391160 h 391377"/>
              <a:gd name="connsiteX4-19" fmla="*/ 153116 w 7423432"/>
              <a:gd name="connsiteY4-20" fmla="*/ 1670 h 391377"/>
              <a:gd name="connsiteX5-21" fmla="*/ 7423432 w 7423432"/>
              <a:gd name="connsiteY5-22" fmla="*/ 0 h 3913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423432" h="391377">
                <a:moveTo>
                  <a:pt x="7423432" y="0"/>
                </a:moveTo>
                <a:lnTo>
                  <a:pt x="7373556" y="391377"/>
                </a:lnTo>
                <a:lnTo>
                  <a:pt x="0" y="391377"/>
                </a:lnTo>
                <a:cubicBezTo>
                  <a:pt x="32" y="391305"/>
                  <a:pt x="63" y="391232"/>
                  <a:pt x="95" y="391160"/>
                </a:cubicBezTo>
                <a:cubicBezTo>
                  <a:pt x="54415" y="262158"/>
                  <a:pt x="106250" y="132535"/>
                  <a:pt x="153116" y="1670"/>
                </a:cubicBezTo>
                <a:lnTo>
                  <a:pt x="7423432" y="0"/>
                </a:lnTo>
                <a:close/>
              </a:path>
            </a:pathLst>
          </a:custGeom>
          <a:solidFill>
            <a:srgbClr val="FFE393">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2" name="任意形状 11"/>
          <p:cNvSpPr/>
          <p:nvPr userDrawn="1"/>
        </p:nvSpPr>
        <p:spPr>
          <a:xfrm>
            <a:off x="7337522" y="6567055"/>
            <a:ext cx="4846487" cy="318000"/>
          </a:xfrm>
          <a:custGeom>
            <a:avLst/>
            <a:gdLst>
              <a:gd name="connsiteX0" fmla="*/ 4846487 w 4846487"/>
              <a:gd name="connsiteY0" fmla="*/ 0 h 408002"/>
              <a:gd name="connsiteX1" fmla="*/ 4846487 w 4846487"/>
              <a:gd name="connsiteY1" fmla="*/ 408002 h 408002"/>
              <a:gd name="connsiteX2" fmla="*/ 0 w 4846487"/>
              <a:gd name="connsiteY2" fmla="*/ 408002 h 408002"/>
              <a:gd name="connsiteX3" fmla="*/ 95 w 4846487"/>
              <a:gd name="connsiteY3" fmla="*/ 407785 h 408002"/>
              <a:gd name="connsiteX4" fmla="*/ 153116 w 4846487"/>
              <a:gd name="connsiteY4" fmla="*/ 18295 h 40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487" h="408002">
                <a:moveTo>
                  <a:pt x="4846487" y="0"/>
                </a:moveTo>
                <a:lnTo>
                  <a:pt x="4846487" y="408002"/>
                </a:lnTo>
                <a:lnTo>
                  <a:pt x="0" y="408002"/>
                </a:lnTo>
                <a:lnTo>
                  <a:pt x="95" y="407785"/>
                </a:lnTo>
                <a:cubicBezTo>
                  <a:pt x="54415" y="278783"/>
                  <a:pt x="106250" y="149160"/>
                  <a:pt x="153116" y="18295"/>
                </a:cubicBezTo>
                <a:close/>
              </a:path>
            </a:pathLst>
          </a:custGeom>
          <a:solidFill>
            <a:srgbClr val="88CE7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任意形状 12"/>
          <p:cNvSpPr/>
          <p:nvPr userDrawn="1"/>
        </p:nvSpPr>
        <p:spPr>
          <a:xfrm flipH="1">
            <a:off x="-85910" y="6596685"/>
            <a:ext cx="7423432" cy="305042"/>
          </a:xfrm>
          <a:custGeom>
            <a:avLst/>
            <a:gdLst>
              <a:gd name="connsiteX0" fmla="*/ 4846487 w 4846487"/>
              <a:gd name="connsiteY0" fmla="*/ 0 h 408002"/>
              <a:gd name="connsiteX1" fmla="*/ 4846487 w 4846487"/>
              <a:gd name="connsiteY1" fmla="*/ 408002 h 408002"/>
              <a:gd name="connsiteX2" fmla="*/ 0 w 4846487"/>
              <a:gd name="connsiteY2" fmla="*/ 408002 h 408002"/>
              <a:gd name="connsiteX3" fmla="*/ 95 w 4846487"/>
              <a:gd name="connsiteY3" fmla="*/ 407785 h 408002"/>
              <a:gd name="connsiteX4" fmla="*/ 153116 w 4846487"/>
              <a:gd name="connsiteY4" fmla="*/ 18295 h 408002"/>
              <a:gd name="connsiteX0-1" fmla="*/ 7423432 w 7423432"/>
              <a:gd name="connsiteY0-2" fmla="*/ 0 h 391377"/>
              <a:gd name="connsiteX1-3" fmla="*/ 4846487 w 7423432"/>
              <a:gd name="connsiteY1-4" fmla="*/ 391377 h 391377"/>
              <a:gd name="connsiteX2-5" fmla="*/ 0 w 7423432"/>
              <a:gd name="connsiteY2-6" fmla="*/ 391377 h 391377"/>
              <a:gd name="connsiteX3-7" fmla="*/ 95 w 7423432"/>
              <a:gd name="connsiteY3-8" fmla="*/ 391160 h 391377"/>
              <a:gd name="connsiteX4-9" fmla="*/ 153116 w 7423432"/>
              <a:gd name="connsiteY4-10" fmla="*/ 1670 h 391377"/>
              <a:gd name="connsiteX5" fmla="*/ 7423432 w 7423432"/>
              <a:gd name="connsiteY5" fmla="*/ 0 h 391377"/>
              <a:gd name="connsiteX0-11" fmla="*/ 7423432 w 7423432"/>
              <a:gd name="connsiteY0-12" fmla="*/ 0 h 391377"/>
              <a:gd name="connsiteX1-13" fmla="*/ 7373556 w 7423432"/>
              <a:gd name="connsiteY1-14" fmla="*/ 391377 h 391377"/>
              <a:gd name="connsiteX2-15" fmla="*/ 0 w 7423432"/>
              <a:gd name="connsiteY2-16" fmla="*/ 391377 h 391377"/>
              <a:gd name="connsiteX3-17" fmla="*/ 95 w 7423432"/>
              <a:gd name="connsiteY3-18" fmla="*/ 391160 h 391377"/>
              <a:gd name="connsiteX4-19" fmla="*/ 153116 w 7423432"/>
              <a:gd name="connsiteY4-20" fmla="*/ 1670 h 391377"/>
              <a:gd name="connsiteX5-21" fmla="*/ 7423432 w 7423432"/>
              <a:gd name="connsiteY5-22" fmla="*/ 0 h 39137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423432" h="391377">
                <a:moveTo>
                  <a:pt x="7423432" y="0"/>
                </a:moveTo>
                <a:lnTo>
                  <a:pt x="7373556" y="391377"/>
                </a:lnTo>
                <a:lnTo>
                  <a:pt x="0" y="391377"/>
                </a:lnTo>
                <a:cubicBezTo>
                  <a:pt x="32" y="391305"/>
                  <a:pt x="63" y="391232"/>
                  <a:pt x="95" y="391160"/>
                </a:cubicBezTo>
                <a:cubicBezTo>
                  <a:pt x="54415" y="262158"/>
                  <a:pt x="106250" y="132535"/>
                  <a:pt x="153116" y="1670"/>
                </a:cubicBezTo>
                <a:lnTo>
                  <a:pt x="7423432" y="0"/>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userDrawn="1"/>
        </p:nvSpPr>
        <p:spPr>
          <a:xfrm>
            <a:off x="1683435" y="986695"/>
            <a:ext cx="9024281" cy="2953385"/>
          </a:xfrm>
          <a:prstGeom prst="rect">
            <a:avLst/>
          </a:prstGeom>
          <a:noFill/>
        </p:spPr>
        <p:txBody>
          <a:bodyPr wrap="square" rtlCol="0">
            <a:spAutoFit/>
          </a:bodyPr>
          <a:lstStyle/>
          <a:p>
            <a:pPr algn="ctr">
              <a:lnSpc>
                <a:spcPct val="150000"/>
              </a:lnSpc>
            </a:pPr>
            <a:r>
              <a:rPr lang="zh-CN" altLang="en-US" sz="2800" b="1" dirty="0">
                <a:solidFill>
                  <a:schemeClr val="accent1"/>
                </a:solidFill>
                <a:latin typeface="微软雅黑" panose="020B0503020204020204" pitchFamily="34" charset="-122"/>
                <a:ea typeface="微软雅黑" panose="020B0503020204020204" pitchFamily="34" charset="-122"/>
              </a:rPr>
              <a:t>版权声明</a:t>
            </a:r>
            <a:endParaRPr lang="zh-CN" altLang="en-US" sz="2800" b="1" dirty="0">
              <a:solidFill>
                <a:schemeClr val="accent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zh-CN" altLang="en-US" sz="1200" dirty="0">
                <a:solidFill>
                  <a:schemeClr val="accent1"/>
                </a:solidFill>
                <a:latin typeface="微软雅黑" panose="020B0503020204020204" pitchFamily="34" charset="-122"/>
                <a:ea typeface="微软雅黑" panose="020B0503020204020204" pitchFamily="34" charset="-122"/>
              </a:rPr>
              <a:t>感谢您下载觅知网平台上提供的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endParaRPr lang="zh-CN" altLang="en-US"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1"/>
                </a:solidFill>
                <a:latin typeface="微软雅黑" panose="020B0503020204020204" pitchFamily="34" charset="-122"/>
                <a:ea typeface="微软雅黑" panose="020B0503020204020204" pitchFamily="34" charset="-122"/>
              </a:rPr>
              <a:t>1.</a:t>
            </a:r>
            <a:r>
              <a:rPr lang="zh-CN" altLang="en-US" sz="1200" dirty="0">
                <a:solidFill>
                  <a:schemeClr val="accent1"/>
                </a:solidFill>
                <a:latin typeface="微软雅黑" panose="020B0503020204020204" pitchFamily="34" charset="-122"/>
                <a:ea typeface="微软雅黑" panose="020B0503020204020204" pitchFamily="34" charset="-122"/>
              </a:rPr>
              <a:t>在觅知网出售的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模板是免版税类（</a:t>
            </a:r>
            <a:r>
              <a:rPr lang="en-US" altLang="zh-CN" sz="1200" dirty="0">
                <a:solidFill>
                  <a:schemeClr val="accent1"/>
                </a:solidFill>
                <a:latin typeface="微软雅黑" panose="020B0503020204020204" pitchFamily="34" charset="-122"/>
                <a:ea typeface="微软雅黑" panose="020B0503020204020204" pitchFamily="34" charset="-122"/>
              </a:rPr>
              <a:t>RF</a:t>
            </a:r>
            <a:r>
              <a:rPr lang="zh-CN" altLang="en-US" sz="1200" dirty="0">
                <a:solidFill>
                  <a:schemeClr val="accent1"/>
                </a:solidFill>
                <a:latin typeface="微软雅黑" panose="020B0503020204020204" pitchFamily="34" charset="-122"/>
                <a:ea typeface="微软雅黑" panose="020B0503020204020204" pitchFamily="34" charset="-122"/>
              </a:rPr>
              <a:t>：</a:t>
            </a:r>
            <a:r>
              <a:rPr lang="en-US" altLang="zh-CN" sz="1200" dirty="0">
                <a:solidFill>
                  <a:schemeClr val="accent1"/>
                </a:solidFill>
                <a:latin typeface="微软雅黑" panose="020B0503020204020204" pitchFamily="34" charset="-122"/>
                <a:ea typeface="微软雅黑" panose="020B0503020204020204" pitchFamily="34" charset="-122"/>
              </a:rPr>
              <a:t>Royalty-Free</a:t>
            </a:r>
            <a:r>
              <a:rPr lang="zh-CN" altLang="en-US" sz="1200" dirty="0">
                <a:solidFill>
                  <a:schemeClr val="accent1"/>
                </a:solidFill>
                <a:latin typeface="微软雅黑" panose="020B0503020204020204" pitchFamily="34" charset="-122"/>
                <a:ea typeface="微软雅黑" panose="020B0503020204020204" pitchFamily="34" charset="-122"/>
              </a:rPr>
              <a:t>）正版受</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中国人民共和国著作法</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和</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世界版权公约</a:t>
            </a:r>
            <a:r>
              <a:rPr lang="en-US" altLang="zh-CN" sz="1200" dirty="0">
                <a:solidFill>
                  <a:schemeClr val="accent1"/>
                </a:solidFill>
                <a:latin typeface="微软雅黑" panose="020B0503020204020204" pitchFamily="34" charset="-122"/>
                <a:ea typeface="微软雅黑" panose="020B0503020204020204" pitchFamily="34" charset="-122"/>
              </a:rPr>
              <a:t>》</a:t>
            </a:r>
            <a:r>
              <a:rPr lang="zh-CN" altLang="en-US" sz="1200" dirty="0">
                <a:solidFill>
                  <a:schemeClr val="accent1"/>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模板素材的使用权。</a:t>
            </a:r>
            <a:endParaRPr lang="zh-CN" altLang="en-US" sz="1200" dirty="0">
              <a:solidFill>
                <a:schemeClr val="accent1"/>
              </a:solidFill>
              <a:latin typeface="微软雅黑" panose="020B0503020204020204" pitchFamily="34" charset="-122"/>
              <a:ea typeface="微软雅黑" panose="020B0503020204020204" pitchFamily="34" charset="-122"/>
            </a:endParaRPr>
          </a:p>
          <a:p>
            <a:pPr algn="just">
              <a:lnSpc>
                <a:spcPct val="150000"/>
              </a:lnSpc>
            </a:pPr>
            <a:r>
              <a:rPr lang="en-US" altLang="zh-CN" sz="1200" dirty="0">
                <a:solidFill>
                  <a:schemeClr val="accent1"/>
                </a:solidFill>
                <a:latin typeface="微软雅黑" panose="020B0503020204020204" pitchFamily="34" charset="-122"/>
                <a:ea typeface="微软雅黑" panose="020B0503020204020204" pitchFamily="34" charset="-122"/>
              </a:rPr>
              <a:t>2.</a:t>
            </a:r>
            <a:r>
              <a:rPr lang="zh-CN" altLang="en-US" sz="1200" dirty="0">
                <a:solidFill>
                  <a:schemeClr val="accent1"/>
                </a:solidFill>
                <a:latin typeface="微软雅黑" panose="020B0503020204020204" pitchFamily="34" charset="-122"/>
                <a:ea typeface="微软雅黑" panose="020B0503020204020204" pitchFamily="34" charset="-122"/>
              </a:rPr>
              <a:t>不得将觅知网的</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模板、</a:t>
            </a:r>
            <a:r>
              <a:rPr lang="en-US" altLang="zh-CN" sz="1200" dirty="0">
                <a:solidFill>
                  <a:schemeClr val="accent1"/>
                </a:solidFill>
                <a:latin typeface="微软雅黑" panose="020B0503020204020204" pitchFamily="34" charset="-122"/>
                <a:ea typeface="微软雅黑" panose="020B0503020204020204" pitchFamily="34" charset="-122"/>
              </a:rPr>
              <a:t>PPT</a:t>
            </a:r>
            <a:r>
              <a:rPr lang="zh-CN" altLang="en-US" sz="1200" dirty="0">
                <a:solidFill>
                  <a:schemeClr val="accent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chemeClr val="accent1"/>
              </a:solidFill>
              <a:latin typeface="微软雅黑" panose="020B0503020204020204" pitchFamily="34" charset="-122"/>
              <a:ea typeface="微软雅黑" panose="020B0503020204020204" pitchFamily="34" charset="-122"/>
            </a:endParaRPr>
          </a:p>
        </p:txBody>
      </p:sp>
      <p:sp>
        <p:nvSpPr>
          <p:cNvPr id="15" name="文本框 14"/>
          <p:cNvSpPr txBox="1"/>
          <p:nvPr userDrawn="1"/>
        </p:nvSpPr>
        <p:spPr>
          <a:xfrm>
            <a:off x="1683435" y="4801726"/>
            <a:ext cx="7297081" cy="36830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b="1" dirty="0">
                <a:solidFill>
                  <a:schemeClr val="accent1"/>
                </a:solidFill>
              </a:rPr>
              <a:t>更多精品</a:t>
            </a:r>
            <a:r>
              <a:rPr lang="en-US" altLang="zh-CN" b="1" dirty="0">
                <a:solidFill>
                  <a:schemeClr val="accent1"/>
                </a:solidFill>
              </a:rPr>
              <a:t>PPT</a:t>
            </a:r>
            <a:r>
              <a:rPr lang="zh-CN" altLang="en-US" b="1" dirty="0">
                <a:solidFill>
                  <a:schemeClr val="accent1"/>
                </a:solidFill>
              </a:rPr>
              <a:t>模板：</a:t>
            </a:r>
            <a:r>
              <a:rPr lang="en-US" altLang="zh-CN" b="1" dirty="0">
                <a:solidFill>
                  <a:schemeClr val="bg1"/>
                </a:solidFill>
                <a:hlinkClick r:id="rId2"/>
              </a:rPr>
              <a:t>http://www.51miz.com/ppt/</a:t>
            </a:r>
            <a:endParaRPr lang="en-US" altLang="zh-CN"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D324BB44-6D65-FB4D-8AD6-120D4F0FFD1B}"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4891E9C3-74B6-2448-9528-CCFAEB302CB0}" type="slidenum">
              <a:rPr kumimoji="1" lang="zh-CN" altLang="en-US" smtClean="0"/>
            </a:fld>
            <a:endParaRPr kumimoji="1"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4BB44-6D65-FB4D-8AD6-120D4F0FFD1B}"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1E9C3-74B6-2448-9528-CCFAEB302CB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65"/>
          <a:stretch>
            <a:fillRect/>
          </a:stretch>
        </p:blipFill>
        <p:spPr>
          <a:xfrm>
            <a:off x="0" y="0"/>
            <a:ext cx="12202368" cy="6634774"/>
          </a:xfrm>
          <a:custGeom>
            <a:avLst/>
            <a:gdLst>
              <a:gd name="connsiteX0" fmla="*/ 0 w 12202368"/>
              <a:gd name="connsiteY0" fmla="*/ 0 h 6634774"/>
              <a:gd name="connsiteX1" fmla="*/ 12202368 w 12202368"/>
              <a:gd name="connsiteY1" fmla="*/ 0 h 6634774"/>
              <a:gd name="connsiteX2" fmla="*/ 12202368 w 12202368"/>
              <a:gd name="connsiteY2" fmla="*/ 6634774 h 6634774"/>
              <a:gd name="connsiteX3" fmla="*/ 8499231 w 12202368"/>
              <a:gd name="connsiteY3" fmla="*/ 3176954 h 6634774"/>
              <a:gd name="connsiteX4" fmla="*/ 4982308 w 12202368"/>
              <a:gd name="connsiteY4" fmla="*/ 4560277 h 6634774"/>
              <a:gd name="connsiteX5" fmla="*/ 23446 w 12202368"/>
              <a:gd name="connsiteY5" fmla="*/ 2555631 h 6634774"/>
              <a:gd name="connsiteX6" fmla="*/ 0 w 12202368"/>
              <a:gd name="connsiteY6" fmla="*/ 3399692 h 66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68" h="6634774">
                <a:moveTo>
                  <a:pt x="0" y="0"/>
                </a:moveTo>
                <a:lnTo>
                  <a:pt x="12202368" y="0"/>
                </a:lnTo>
                <a:lnTo>
                  <a:pt x="12202368" y="6634774"/>
                </a:lnTo>
                <a:lnTo>
                  <a:pt x="8499231" y="3176954"/>
                </a:lnTo>
                <a:lnTo>
                  <a:pt x="4982308" y="4560277"/>
                </a:lnTo>
                <a:lnTo>
                  <a:pt x="23446" y="2555631"/>
                </a:lnTo>
                <a:lnTo>
                  <a:pt x="0" y="3399692"/>
                </a:lnTo>
                <a:close/>
              </a:path>
            </a:pathLst>
          </a:custGeom>
        </p:spPr>
      </p:pic>
      <p:sp>
        <p:nvSpPr>
          <p:cNvPr id="6" name="三角形 5"/>
          <p:cNvSpPr/>
          <p:nvPr/>
        </p:nvSpPr>
        <p:spPr>
          <a:xfrm>
            <a:off x="1324" y="2553311"/>
            <a:ext cx="5531271" cy="1905305"/>
          </a:xfrm>
          <a:custGeom>
            <a:avLst/>
            <a:gdLst>
              <a:gd name="connsiteX0" fmla="*/ 0 w 4126523"/>
              <a:gd name="connsiteY0" fmla="*/ 1301261 h 1301261"/>
              <a:gd name="connsiteX1" fmla="*/ 2063262 w 4126523"/>
              <a:gd name="connsiteY1" fmla="*/ 0 h 1301261"/>
              <a:gd name="connsiteX2" fmla="*/ 4126523 w 4126523"/>
              <a:gd name="connsiteY2" fmla="*/ 1301261 h 1301261"/>
              <a:gd name="connsiteX3" fmla="*/ 0 w 4126523"/>
              <a:gd name="connsiteY3" fmla="*/ 1301261 h 1301261"/>
              <a:gd name="connsiteX0-1" fmla="*/ 0 w 4876800"/>
              <a:gd name="connsiteY0-2" fmla="*/ 0 h 1395046"/>
              <a:gd name="connsiteX1-3" fmla="*/ 2813539 w 4876800"/>
              <a:gd name="connsiteY1-4" fmla="*/ 93785 h 1395046"/>
              <a:gd name="connsiteX2-5" fmla="*/ 4876800 w 4876800"/>
              <a:gd name="connsiteY2-6" fmla="*/ 1395046 h 1395046"/>
              <a:gd name="connsiteX3-7" fmla="*/ 0 w 4876800"/>
              <a:gd name="connsiteY3-8" fmla="*/ 0 h 1395046"/>
              <a:gd name="connsiteX0-9" fmla="*/ 0 w 4478216"/>
              <a:gd name="connsiteY0-10" fmla="*/ 0 h 1875692"/>
              <a:gd name="connsiteX1-11" fmla="*/ 2813539 w 4478216"/>
              <a:gd name="connsiteY1-12" fmla="*/ 93785 h 1875692"/>
              <a:gd name="connsiteX2-13" fmla="*/ 4478216 w 4478216"/>
              <a:gd name="connsiteY2-14" fmla="*/ 1875692 h 1875692"/>
              <a:gd name="connsiteX3-15" fmla="*/ 0 w 4478216"/>
              <a:gd name="connsiteY3-16" fmla="*/ 0 h 1875692"/>
              <a:gd name="connsiteX0-17" fmla="*/ 0 w 5462954"/>
              <a:gd name="connsiteY0-18" fmla="*/ 0 h 1875692"/>
              <a:gd name="connsiteX1-19" fmla="*/ 5462954 w 5462954"/>
              <a:gd name="connsiteY1-20" fmla="*/ 820616 h 1875692"/>
              <a:gd name="connsiteX2-21" fmla="*/ 4478216 w 5462954"/>
              <a:gd name="connsiteY2-22" fmla="*/ 1875692 h 1875692"/>
              <a:gd name="connsiteX3-23" fmla="*/ 0 w 5462954"/>
              <a:gd name="connsiteY3-24" fmla="*/ 0 h 1875692"/>
              <a:gd name="connsiteX0-25" fmla="*/ 0 w 5439508"/>
              <a:gd name="connsiteY0-26" fmla="*/ 0 h 1887415"/>
              <a:gd name="connsiteX1-27" fmla="*/ 5439508 w 5439508"/>
              <a:gd name="connsiteY1-28" fmla="*/ 832339 h 1887415"/>
              <a:gd name="connsiteX2-29" fmla="*/ 4454770 w 5439508"/>
              <a:gd name="connsiteY2-30" fmla="*/ 1887415 h 1887415"/>
              <a:gd name="connsiteX3-31" fmla="*/ 0 w 5439508"/>
              <a:gd name="connsiteY3-32" fmla="*/ 0 h 1887415"/>
              <a:gd name="connsiteX0-33" fmla="*/ 0 w 5533293"/>
              <a:gd name="connsiteY0-34" fmla="*/ 0 h 1887415"/>
              <a:gd name="connsiteX1-35" fmla="*/ 5533293 w 5533293"/>
              <a:gd name="connsiteY1-36" fmla="*/ 879231 h 1887415"/>
              <a:gd name="connsiteX2-37" fmla="*/ 4454770 w 5533293"/>
              <a:gd name="connsiteY2-38" fmla="*/ 1887415 h 1887415"/>
              <a:gd name="connsiteX3-39" fmla="*/ 0 w 5533293"/>
              <a:gd name="connsiteY3-40" fmla="*/ 0 h 1887415"/>
              <a:gd name="connsiteX0-41" fmla="*/ 0 w 5533293"/>
              <a:gd name="connsiteY0-42" fmla="*/ 0 h 1922584"/>
              <a:gd name="connsiteX1-43" fmla="*/ 5533293 w 5533293"/>
              <a:gd name="connsiteY1-44" fmla="*/ 879231 h 1922584"/>
              <a:gd name="connsiteX2-45" fmla="*/ 4478216 w 5533293"/>
              <a:gd name="connsiteY2-46" fmla="*/ 1922584 h 1922584"/>
              <a:gd name="connsiteX3-47" fmla="*/ 0 w 5533293"/>
              <a:gd name="connsiteY3-48" fmla="*/ 0 h 1922584"/>
              <a:gd name="connsiteX0-49" fmla="*/ 0 w 5474678"/>
              <a:gd name="connsiteY0-50" fmla="*/ 0 h 1887415"/>
              <a:gd name="connsiteX1-51" fmla="*/ 5474678 w 5474678"/>
              <a:gd name="connsiteY1-52" fmla="*/ 844062 h 1887415"/>
              <a:gd name="connsiteX2-53" fmla="*/ 4419601 w 5474678"/>
              <a:gd name="connsiteY2-54" fmla="*/ 1887415 h 1887415"/>
              <a:gd name="connsiteX3-55" fmla="*/ 0 w 5474678"/>
              <a:gd name="connsiteY3-56" fmla="*/ 0 h 1887415"/>
            </a:gdLst>
            <a:ahLst/>
            <a:cxnLst>
              <a:cxn ang="0">
                <a:pos x="connsiteX0-1" y="connsiteY0-2"/>
              </a:cxn>
              <a:cxn ang="0">
                <a:pos x="connsiteX1-3" y="connsiteY1-4"/>
              </a:cxn>
              <a:cxn ang="0">
                <a:pos x="connsiteX2-5" y="connsiteY2-6"/>
              </a:cxn>
              <a:cxn ang="0">
                <a:pos x="connsiteX3-7" y="connsiteY3-8"/>
              </a:cxn>
            </a:cxnLst>
            <a:rect l="l" t="t" r="r" b="b"/>
            <a:pathLst>
              <a:path w="5474678" h="1887415">
                <a:moveTo>
                  <a:pt x="0" y="0"/>
                </a:moveTo>
                <a:lnTo>
                  <a:pt x="5474678" y="844062"/>
                </a:lnTo>
                <a:lnTo>
                  <a:pt x="4419601" y="1887415"/>
                </a:lnTo>
                <a:lnTo>
                  <a:pt x="0" y="0"/>
                </a:lnTo>
                <a:close/>
              </a:path>
            </a:pathLst>
          </a:custGeom>
          <a:solidFill>
            <a:srgbClr val="FFC003"/>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梯形 6"/>
          <p:cNvSpPr/>
          <p:nvPr/>
        </p:nvSpPr>
        <p:spPr>
          <a:xfrm>
            <a:off x="4436567" y="1879209"/>
            <a:ext cx="4071464" cy="2804705"/>
          </a:xfrm>
          <a:custGeom>
            <a:avLst/>
            <a:gdLst>
              <a:gd name="connsiteX0" fmla="*/ 0 w 1746738"/>
              <a:gd name="connsiteY0" fmla="*/ 527539 h 527539"/>
              <a:gd name="connsiteX1" fmla="*/ 131885 w 1746738"/>
              <a:gd name="connsiteY1" fmla="*/ 0 h 527539"/>
              <a:gd name="connsiteX2" fmla="*/ 1614853 w 1746738"/>
              <a:gd name="connsiteY2" fmla="*/ 0 h 527539"/>
              <a:gd name="connsiteX3" fmla="*/ 1746738 w 1746738"/>
              <a:gd name="connsiteY3" fmla="*/ 527539 h 527539"/>
              <a:gd name="connsiteX4" fmla="*/ 0 w 1746738"/>
              <a:gd name="connsiteY4" fmla="*/ 527539 h 527539"/>
              <a:gd name="connsiteX0-1" fmla="*/ 0 w 2001715"/>
              <a:gd name="connsiteY0-2" fmla="*/ 2625970 h 2625970"/>
              <a:gd name="connsiteX1-3" fmla="*/ 131885 w 2001715"/>
              <a:gd name="connsiteY1-4" fmla="*/ 2098431 h 2625970"/>
              <a:gd name="connsiteX2-5" fmla="*/ 2001715 w 2001715"/>
              <a:gd name="connsiteY2-6" fmla="*/ 0 h 2625970"/>
              <a:gd name="connsiteX3-7" fmla="*/ 1746738 w 2001715"/>
              <a:gd name="connsiteY3-8" fmla="*/ 2625970 h 2625970"/>
              <a:gd name="connsiteX4-9" fmla="*/ 0 w 2001715"/>
              <a:gd name="connsiteY4-10" fmla="*/ 2625970 h 2625970"/>
              <a:gd name="connsiteX0-11" fmla="*/ 0 w 3540369"/>
              <a:gd name="connsiteY0-12" fmla="*/ 2625970 h 2625970"/>
              <a:gd name="connsiteX1-13" fmla="*/ 131885 w 3540369"/>
              <a:gd name="connsiteY1-14" fmla="*/ 2098431 h 2625970"/>
              <a:gd name="connsiteX2-15" fmla="*/ 2001715 w 3540369"/>
              <a:gd name="connsiteY2-16" fmla="*/ 0 h 2625970"/>
              <a:gd name="connsiteX3-17" fmla="*/ 3540369 w 3540369"/>
              <a:gd name="connsiteY3-18" fmla="*/ 1477109 h 2625970"/>
              <a:gd name="connsiteX4-19" fmla="*/ 0 w 3540369"/>
              <a:gd name="connsiteY4-20" fmla="*/ 2625970 h 2625970"/>
              <a:gd name="connsiteX0-21" fmla="*/ 489438 w 4029807"/>
              <a:gd name="connsiteY0-22" fmla="*/ 2625970 h 2625970"/>
              <a:gd name="connsiteX1-23" fmla="*/ 0 w 4029807"/>
              <a:gd name="connsiteY1-24" fmla="*/ 2555631 h 2625970"/>
              <a:gd name="connsiteX2-25" fmla="*/ 2491153 w 4029807"/>
              <a:gd name="connsiteY2-26" fmla="*/ 0 h 2625970"/>
              <a:gd name="connsiteX3-27" fmla="*/ 4029807 w 4029807"/>
              <a:gd name="connsiteY3-28" fmla="*/ 1477109 h 2625970"/>
              <a:gd name="connsiteX4-29" fmla="*/ 489438 w 4029807"/>
              <a:gd name="connsiteY4-30" fmla="*/ 2625970 h 2625970"/>
              <a:gd name="connsiteX0-31" fmla="*/ 465992 w 4029807"/>
              <a:gd name="connsiteY0-32" fmla="*/ 2778370 h 2778370"/>
              <a:gd name="connsiteX1-33" fmla="*/ 0 w 4029807"/>
              <a:gd name="connsiteY1-34" fmla="*/ 2555631 h 2778370"/>
              <a:gd name="connsiteX2-35" fmla="*/ 2491153 w 4029807"/>
              <a:gd name="connsiteY2-36" fmla="*/ 0 h 2778370"/>
              <a:gd name="connsiteX3-37" fmla="*/ 4029807 w 4029807"/>
              <a:gd name="connsiteY3-38" fmla="*/ 1477109 h 2778370"/>
              <a:gd name="connsiteX4-39" fmla="*/ 465992 w 4029807"/>
              <a:gd name="connsiteY4-40" fmla="*/ 2778370 h 277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29807" h="2778370">
                <a:moveTo>
                  <a:pt x="465992" y="2778370"/>
                </a:moveTo>
                <a:lnTo>
                  <a:pt x="0" y="2555631"/>
                </a:lnTo>
                <a:lnTo>
                  <a:pt x="2491153" y="0"/>
                </a:lnTo>
                <a:lnTo>
                  <a:pt x="4029807" y="1477109"/>
                </a:lnTo>
                <a:lnTo>
                  <a:pt x="465992" y="2778370"/>
                </a:lnTo>
                <a:close/>
              </a:path>
            </a:pathLst>
          </a:custGeom>
          <a:solidFill>
            <a:srgbClr val="88CE73"/>
          </a:solidFill>
          <a:ln>
            <a:noFill/>
          </a:ln>
          <a:effectLst>
            <a:outerShdw blurRad="508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直角三角形 7"/>
          <p:cNvSpPr/>
          <p:nvPr/>
        </p:nvSpPr>
        <p:spPr>
          <a:xfrm>
            <a:off x="6936725" y="1891043"/>
            <a:ext cx="5265643" cy="4982197"/>
          </a:xfrm>
          <a:custGeom>
            <a:avLst/>
            <a:gdLst>
              <a:gd name="connsiteX0" fmla="*/ 0 w 902677"/>
              <a:gd name="connsiteY0" fmla="*/ 562708 h 562708"/>
              <a:gd name="connsiteX1" fmla="*/ 0 w 902677"/>
              <a:gd name="connsiteY1" fmla="*/ 0 h 562708"/>
              <a:gd name="connsiteX2" fmla="*/ 902677 w 902677"/>
              <a:gd name="connsiteY2" fmla="*/ 562708 h 562708"/>
              <a:gd name="connsiteX3" fmla="*/ 0 w 902677"/>
              <a:gd name="connsiteY3" fmla="*/ 562708 h 562708"/>
              <a:gd name="connsiteX0-1" fmla="*/ 2004646 w 2907323"/>
              <a:gd name="connsiteY0-2" fmla="*/ 1441939 h 1441939"/>
              <a:gd name="connsiteX1-3" fmla="*/ 0 w 2907323"/>
              <a:gd name="connsiteY1-4" fmla="*/ 0 h 1441939"/>
              <a:gd name="connsiteX2-5" fmla="*/ 2907323 w 2907323"/>
              <a:gd name="connsiteY2-6" fmla="*/ 1441939 h 1441939"/>
              <a:gd name="connsiteX3-7" fmla="*/ 2004646 w 2907323"/>
              <a:gd name="connsiteY3-8" fmla="*/ 1441939 h 1441939"/>
              <a:gd name="connsiteX0-9" fmla="*/ 2004646 w 5181600"/>
              <a:gd name="connsiteY0-10" fmla="*/ 1441939 h 1582616"/>
              <a:gd name="connsiteX1-11" fmla="*/ 0 w 5181600"/>
              <a:gd name="connsiteY1-12" fmla="*/ 0 h 1582616"/>
              <a:gd name="connsiteX2-13" fmla="*/ 5181600 w 5181600"/>
              <a:gd name="connsiteY2-14" fmla="*/ 1582616 h 1582616"/>
              <a:gd name="connsiteX3-15" fmla="*/ 2004646 w 5181600"/>
              <a:gd name="connsiteY3-16" fmla="*/ 1441939 h 1582616"/>
              <a:gd name="connsiteX0-17" fmla="*/ 5169877 w 5181600"/>
              <a:gd name="connsiteY0-18" fmla="*/ 4935416 h 4935416"/>
              <a:gd name="connsiteX1-19" fmla="*/ 0 w 5181600"/>
              <a:gd name="connsiteY1-20" fmla="*/ 0 h 4935416"/>
              <a:gd name="connsiteX2-21" fmla="*/ 5181600 w 5181600"/>
              <a:gd name="connsiteY2-22" fmla="*/ 1582616 h 4935416"/>
              <a:gd name="connsiteX3-23" fmla="*/ 5169877 w 5181600"/>
              <a:gd name="connsiteY3-24" fmla="*/ 4935416 h 4935416"/>
              <a:gd name="connsiteX0-25" fmla="*/ 5169877 w 5181600"/>
              <a:gd name="connsiteY0-26" fmla="*/ 4935416 h 4935416"/>
              <a:gd name="connsiteX1-27" fmla="*/ 0 w 5181600"/>
              <a:gd name="connsiteY1-28" fmla="*/ 0 h 4935416"/>
              <a:gd name="connsiteX2-29" fmla="*/ 5181600 w 5181600"/>
              <a:gd name="connsiteY2-30" fmla="*/ 1582616 h 4935416"/>
              <a:gd name="connsiteX3-31" fmla="*/ 5169877 w 5181600"/>
              <a:gd name="connsiteY3-32" fmla="*/ 4935416 h 4935416"/>
              <a:gd name="connsiteX0-33" fmla="*/ 5169877 w 5181600"/>
              <a:gd name="connsiteY0-34" fmla="*/ 4935416 h 4935416"/>
              <a:gd name="connsiteX1-35" fmla="*/ 0 w 5181600"/>
              <a:gd name="connsiteY1-36" fmla="*/ 0 h 4935416"/>
              <a:gd name="connsiteX2-37" fmla="*/ 5181600 w 5181600"/>
              <a:gd name="connsiteY2-38" fmla="*/ 1582616 h 4935416"/>
              <a:gd name="connsiteX3-39" fmla="*/ 5169877 w 5181600"/>
              <a:gd name="connsiteY3-40" fmla="*/ 4935416 h 4935416"/>
            </a:gdLst>
            <a:ahLst/>
            <a:cxnLst>
              <a:cxn ang="0">
                <a:pos x="connsiteX0-1" y="connsiteY0-2"/>
              </a:cxn>
              <a:cxn ang="0">
                <a:pos x="connsiteX1-3" y="connsiteY1-4"/>
              </a:cxn>
              <a:cxn ang="0">
                <a:pos x="connsiteX2-5" y="connsiteY2-6"/>
              </a:cxn>
              <a:cxn ang="0">
                <a:pos x="connsiteX3-7" y="connsiteY3-8"/>
              </a:cxn>
            </a:cxnLst>
            <a:rect l="l" t="t" r="r" b="b"/>
            <a:pathLst>
              <a:path w="5181600" h="4935416">
                <a:moveTo>
                  <a:pt x="5169877" y="4935416"/>
                </a:moveTo>
                <a:lnTo>
                  <a:pt x="0" y="0"/>
                </a:lnTo>
                <a:lnTo>
                  <a:pt x="5181600" y="1582616"/>
                </a:lnTo>
                <a:cubicBezTo>
                  <a:pt x="5177692" y="2700216"/>
                  <a:pt x="5173785" y="3817816"/>
                  <a:pt x="5169877" y="4935416"/>
                </a:cubicBezTo>
                <a:close/>
              </a:path>
            </a:pathLst>
          </a:custGeom>
          <a:solidFill>
            <a:srgbClr val="00A7E7"/>
          </a:solidFill>
          <a:ln>
            <a:noFill/>
          </a:ln>
          <a:effectLst>
            <a:outerShdw blurRad="508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文本框 12"/>
          <p:cNvSpPr txBox="1"/>
          <p:nvPr/>
        </p:nvSpPr>
        <p:spPr>
          <a:xfrm>
            <a:off x="288194" y="1821960"/>
            <a:ext cx="9797100" cy="860425"/>
          </a:xfrm>
          <a:prstGeom prst="rect">
            <a:avLst/>
          </a:prstGeom>
          <a:noFill/>
        </p:spPr>
        <p:txBody>
          <a:bodyPr wrap="square" rtlCol="0">
            <a:spAutoFit/>
          </a:bodyPr>
          <a:lstStyle/>
          <a:p>
            <a:r>
              <a:rPr kumimoji="1" lang="zh-CN" altLang="en-US" sz="5000" b="1" dirty="0">
                <a:solidFill>
                  <a:srgbClr val="FF0000"/>
                </a:solidFill>
                <a:latin typeface="微软雅黑" panose="020B0503020204020204" pitchFamily="34" charset="-122"/>
                <a:ea typeface="微软雅黑" panose="020B0503020204020204" pitchFamily="34" charset="-122"/>
                <a:cs typeface="Source Han Sans CN" charset="-122"/>
                <a:sym typeface="+mn-ea"/>
              </a:rPr>
              <a:t>办公自动化</a:t>
            </a:r>
            <a:endParaRPr kumimoji="1" lang="zh-CN" altLang="en-US" sz="5000" b="1" dirty="0">
              <a:solidFill>
                <a:srgbClr val="FF0000"/>
              </a:solidFill>
              <a:latin typeface="微软雅黑" panose="020B0503020204020204" pitchFamily="34" charset="-122"/>
              <a:ea typeface="微软雅黑" panose="020B0503020204020204" pitchFamily="34" charset="-122"/>
              <a:cs typeface="Source Han Sans CN" charset="-122"/>
            </a:endParaRPr>
          </a:p>
        </p:txBody>
      </p:sp>
      <p:sp>
        <p:nvSpPr>
          <p:cNvPr id="10" name="文本框 9"/>
          <p:cNvSpPr txBox="1"/>
          <p:nvPr/>
        </p:nvSpPr>
        <p:spPr>
          <a:xfrm>
            <a:off x="1724903" y="5415265"/>
            <a:ext cx="8467967" cy="707886"/>
          </a:xfrm>
          <a:prstGeom prst="rect">
            <a:avLst/>
          </a:prstGeom>
          <a:noFill/>
        </p:spPr>
        <p:txBody>
          <a:bodyPr wrap="square" rtlCol="0">
            <a:spAutoFit/>
          </a:bodyPr>
          <a:lstStyle/>
          <a:p>
            <a:r>
              <a:rPr kumimoji="1" lang="zh-CN" altLang="en-US" sz="4000" b="1" dirty="0">
                <a:solidFill>
                  <a:srgbClr val="005024"/>
                </a:solidFill>
                <a:latin typeface="微软雅黑" panose="020B0503020204020204" pitchFamily="34" charset="-122"/>
                <a:ea typeface="微软雅黑" panose="020B0503020204020204" pitchFamily="34" charset="-122"/>
                <a:cs typeface="Source Han Sans CN" charset="-122"/>
              </a:rPr>
              <a:t>单元</a:t>
            </a:r>
            <a:r>
              <a:rPr kumimoji="1" lang="en-US" altLang="zh-CN" sz="4000" b="1" dirty="0">
                <a:solidFill>
                  <a:srgbClr val="005024"/>
                </a:solidFill>
                <a:latin typeface="微软雅黑" panose="020B0503020204020204" pitchFamily="34" charset="-122"/>
                <a:ea typeface="微软雅黑" panose="020B0503020204020204" pitchFamily="34" charset="-122"/>
                <a:cs typeface="Source Han Sans CN" charset="-122"/>
              </a:rPr>
              <a:t>6 Excel</a:t>
            </a:r>
            <a:r>
              <a:rPr kumimoji="1" lang="zh-CN" altLang="en-US" sz="4000" b="1" dirty="0">
                <a:solidFill>
                  <a:srgbClr val="005024"/>
                </a:solidFill>
                <a:latin typeface="微软雅黑" panose="020B0503020204020204" pitchFamily="34" charset="-122"/>
                <a:ea typeface="微软雅黑" panose="020B0503020204020204" pitchFamily="34" charset="-122"/>
                <a:cs typeface="Source Han Sans CN" charset="-122"/>
              </a:rPr>
              <a:t>中处理与计算数据</a:t>
            </a:r>
            <a:endParaRPr kumimoji="1" lang="zh-CN" altLang="en-US" sz="4000" b="1" dirty="0">
              <a:solidFill>
                <a:srgbClr val="005024"/>
              </a:solidFill>
              <a:latin typeface="微软雅黑" panose="020B0503020204020204" pitchFamily="34" charset="-122"/>
              <a:ea typeface="微软雅黑" panose="020B0503020204020204" pitchFamily="34" charset="-122"/>
              <a:cs typeface="Source Han Sans CN"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8565" y="5826"/>
            <a:ext cx="852543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6-1</a:t>
            </a:r>
            <a:r>
              <a:rPr lang="zh-CN" altLang="zh-CN" sz="3600" b="1" kern="100" dirty="0">
                <a:solidFill>
                  <a:srgbClr val="7030A0"/>
                </a:solidFill>
                <a:latin typeface="Times New Roman" panose="02020603050405020304" pitchFamily="18" charset="0"/>
                <a:ea typeface="微软雅黑" panose="020B0503020204020204" pitchFamily="34" charset="-122"/>
              </a:rPr>
              <a:t>】产品销售数据的处理与计算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618565" y="727279"/>
            <a:ext cx="10838330" cy="5986254"/>
          </a:xfrm>
          <a:prstGeom prst="rect">
            <a:avLst/>
          </a:prstGeom>
        </p:spPr>
        <p:txBody>
          <a:bodyPr wrap="square">
            <a:spAutoFit/>
          </a:bodyPr>
          <a:lstStyle/>
          <a:p>
            <a:pPr>
              <a:lnSpc>
                <a:spcPct val="150000"/>
              </a:lnSpc>
              <a:spcBef>
                <a:spcPts val="600"/>
              </a:spcBef>
              <a:spcAft>
                <a:spcPts val="600"/>
              </a:spcAft>
            </a:pPr>
            <a:r>
              <a:rPr lang="zh-CN" altLang="zh-CN" sz="3600" b="1" kern="100">
                <a:solidFill>
                  <a:srgbClr val="00B050"/>
                </a:solidFill>
                <a:latin typeface="Times New Roman" panose="02020603050405020304" pitchFamily="18" charset="0"/>
                <a:ea typeface="微软雅黑" panose="020B0503020204020204" pitchFamily="34" charset="-122"/>
              </a:rPr>
              <a:t>【任务描述】</a:t>
            </a:r>
            <a:endParaRPr lang="zh-CN" altLang="zh-CN" sz="3600" b="1" kern="10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打开</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工作簿“产品销售情况表</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”，按照以下要求进行计算与统计：</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）使用【开始】选项卡【编辑】组的【自动求和】功能按钮，计算产品销售总数量，将计算结果存放在单元格</a:t>
            </a:r>
            <a:r>
              <a:rPr lang="en-US" altLang="zh-CN" sz="2400" b="1" kern="100" dirty="0">
                <a:latin typeface="Times New Roman" panose="02020603050405020304" pitchFamily="18" charset="0"/>
                <a:ea typeface="微软雅黑" panose="020B0503020204020204" pitchFamily="34" charset="-122"/>
              </a:rPr>
              <a:t>E31</a:t>
            </a:r>
            <a:r>
              <a:rPr lang="zh-CN" altLang="zh-CN" sz="2400" b="1" kern="100" dirty="0">
                <a:latin typeface="Times New Roman" panose="02020603050405020304" pitchFamily="18" charset="0"/>
                <a:ea typeface="微软雅黑" panose="020B0503020204020204" pitchFamily="34" charset="-122"/>
              </a:rPr>
              <a:t>中。</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）在“编辑栏”常用函数列表中选择所需的函数，计算产品销售总额，将计算结果存放在单元格</a:t>
            </a:r>
            <a:r>
              <a:rPr lang="en-US" altLang="zh-CN" sz="2400" b="1" kern="100" dirty="0">
                <a:latin typeface="Times New Roman" panose="02020603050405020304" pitchFamily="18" charset="0"/>
                <a:ea typeface="微软雅黑" panose="020B0503020204020204" pitchFamily="34" charset="-122"/>
              </a:rPr>
              <a:t>F31</a:t>
            </a:r>
            <a:r>
              <a:rPr lang="zh-CN" altLang="zh-CN" sz="2400" b="1" kern="100" dirty="0">
                <a:latin typeface="Times New Roman" panose="02020603050405020304" pitchFamily="18" charset="0"/>
                <a:ea typeface="微软雅黑" panose="020B0503020204020204" pitchFamily="34" charset="-122"/>
              </a:rPr>
              <a:t>中。</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）使用【插入函数】对话框和【函数参数】对话框计算产品的最高价格和最低价格，计算结果分别存放在单元格</a:t>
            </a:r>
            <a:r>
              <a:rPr lang="en-US" altLang="zh-CN" sz="2400" b="1" kern="100" dirty="0">
                <a:latin typeface="Times New Roman" panose="02020603050405020304" pitchFamily="18" charset="0"/>
                <a:ea typeface="微软雅黑" panose="020B0503020204020204" pitchFamily="34" charset="-122"/>
              </a:rPr>
              <a:t>D33</a:t>
            </a:r>
            <a:r>
              <a:rPr lang="zh-CN" altLang="zh-CN" sz="2400" b="1" kern="100" dirty="0">
                <a:latin typeface="Times New Roman" panose="02020603050405020304" pitchFamily="18" charset="0"/>
                <a:ea typeface="微软雅黑" panose="020B0503020204020204" pitchFamily="34" charset="-122"/>
              </a:rPr>
              <a:t>和</a:t>
            </a:r>
            <a:r>
              <a:rPr lang="en-US" altLang="zh-CN" sz="2400" b="1" kern="100" dirty="0">
                <a:latin typeface="Times New Roman" panose="02020603050405020304" pitchFamily="18" charset="0"/>
                <a:ea typeface="微软雅黑" panose="020B0503020204020204" pitchFamily="34" charset="-122"/>
              </a:rPr>
              <a:t>D34</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）手工输入计算公式，计算产品平均销售额，计算结果存放在单元格</a:t>
            </a:r>
            <a:r>
              <a:rPr lang="en-US" altLang="zh-CN" sz="2400" b="1" kern="100" dirty="0">
                <a:latin typeface="Times New Roman" panose="02020603050405020304" pitchFamily="18" charset="0"/>
                <a:ea typeface="微软雅黑" panose="020B0503020204020204" pitchFamily="34" charset="-122"/>
              </a:rPr>
              <a:t>F35</a:t>
            </a:r>
            <a:r>
              <a:rPr lang="zh-CN" altLang="zh-CN" sz="2400" b="1" kern="100" dirty="0">
                <a:latin typeface="Times New Roman" panose="02020603050405020304" pitchFamily="18" charset="0"/>
                <a:ea typeface="微软雅黑" panose="020B0503020204020204" pitchFamily="34" charset="-122"/>
              </a:rPr>
              <a:t>中。</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4423" y="847921"/>
            <a:ext cx="10883154" cy="5601533"/>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【任务实现】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1</a:t>
            </a:r>
            <a:r>
              <a:rPr lang="zh-CN" altLang="zh-CN" sz="2800" b="1" kern="100" dirty="0">
                <a:solidFill>
                  <a:srgbClr val="0070C0"/>
                </a:solidFill>
                <a:latin typeface="Times New Roman" panose="02020603050405020304" pitchFamily="18" charset="0"/>
                <a:ea typeface="微软雅黑" panose="020B0503020204020204" pitchFamily="34" charset="-122"/>
              </a:rPr>
              <a:t>．计算产品销售总数量</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【方法</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】：将光标插入点定位在单元格</a:t>
            </a:r>
            <a:r>
              <a:rPr lang="en-US" altLang="zh-CN" sz="2400" b="1" kern="100" dirty="0">
                <a:latin typeface="Times New Roman" panose="02020603050405020304" pitchFamily="18" charset="0"/>
                <a:ea typeface="微软雅黑" panose="020B0503020204020204" pitchFamily="34" charset="-122"/>
              </a:rPr>
              <a:t>E31</a:t>
            </a:r>
            <a:r>
              <a:rPr lang="zh-CN" altLang="zh-CN" sz="2400" b="1" kern="100" dirty="0">
                <a:latin typeface="Times New Roman" panose="02020603050405020304" pitchFamily="18" charset="0"/>
                <a:ea typeface="微软雅黑" panose="020B0503020204020204" pitchFamily="34" charset="-122"/>
              </a:rPr>
              <a:t>中，在【开始】选项卡【编辑】组中单击【自动求和】按钮，此时自动选中“</a:t>
            </a:r>
            <a:r>
              <a:rPr lang="en-US" altLang="zh-CN" sz="2400" b="1" kern="100" dirty="0">
                <a:latin typeface="Times New Roman" panose="02020603050405020304" pitchFamily="18" charset="0"/>
                <a:ea typeface="微软雅黑" panose="020B0503020204020204" pitchFamily="34" charset="-122"/>
              </a:rPr>
              <a:t>E3:E30</a:t>
            </a:r>
            <a:r>
              <a:rPr lang="zh-CN" altLang="zh-CN" sz="2400" b="1" kern="100" dirty="0">
                <a:latin typeface="Times New Roman" panose="02020603050405020304" pitchFamily="18" charset="0"/>
                <a:ea typeface="微软雅黑" panose="020B0503020204020204" pitchFamily="34" charset="-122"/>
              </a:rPr>
              <a:t>”区域，且在单元格</a:t>
            </a:r>
            <a:r>
              <a:rPr lang="en-US" altLang="zh-CN" sz="2400" b="1" kern="100" dirty="0">
                <a:latin typeface="Times New Roman" panose="02020603050405020304" pitchFamily="18" charset="0"/>
                <a:ea typeface="微软雅黑" panose="020B0503020204020204" pitchFamily="34" charset="-122"/>
              </a:rPr>
              <a:t>E31</a:t>
            </a:r>
            <a:r>
              <a:rPr lang="zh-CN" altLang="zh-CN" sz="2400" b="1" kern="100" dirty="0">
                <a:latin typeface="Times New Roman" panose="02020603050405020304" pitchFamily="18" charset="0"/>
                <a:ea typeface="微软雅黑" panose="020B0503020204020204" pitchFamily="34" charset="-122"/>
              </a:rPr>
              <a:t>和编辑框中显示计算公式“</a:t>
            </a:r>
            <a:r>
              <a:rPr lang="en-US" altLang="zh-CN" sz="2400" b="1" kern="100" dirty="0">
                <a:latin typeface="Times New Roman" panose="02020603050405020304" pitchFamily="18" charset="0"/>
                <a:ea typeface="微软雅黑" panose="020B0503020204020204" pitchFamily="34" charset="-122"/>
              </a:rPr>
              <a:t>=SUM(E3:E30)</a:t>
            </a:r>
            <a:r>
              <a:rPr lang="zh-CN" altLang="zh-CN" sz="2400" b="1" kern="100" dirty="0">
                <a:latin typeface="Times New Roman" panose="02020603050405020304" pitchFamily="18" charset="0"/>
                <a:ea typeface="微软雅黑" panose="020B0503020204020204" pitchFamily="34" charset="-122"/>
              </a:rPr>
              <a:t>”，然后按【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】键确认，也可以在【编辑栏】单击按钮确认，单元格</a:t>
            </a:r>
            <a:r>
              <a:rPr lang="en-US" altLang="zh-CN" sz="2400" b="1" kern="100" dirty="0">
                <a:latin typeface="Times New Roman" panose="02020603050405020304" pitchFamily="18" charset="0"/>
                <a:ea typeface="微软雅黑" panose="020B0503020204020204" pitchFamily="34" charset="-122"/>
              </a:rPr>
              <a:t>E31</a:t>
            </a:r>
            <a:r>
              <a:rPr lang="zh-CN" altLang="zh-CN" sz="2400" b="1" kern="100" dirty="0">
                <a:latin typeface="Times New Roman" panose="02020603050405020304" pitchFamily="18" charset="0"/>
                <a:ea typeface="微软雅黑" panose="020B0503020204020204" pitchFamily="34" charset="-122"/>
              </a:rPr>
              <a:t>中将显示计算结果为“</a:t>
            </a:r>
            <a:r>
              <a:rPr lang="en-US" altLang="zh-CN" sz="2400" b="1" kern="100" dirty="0">
                <a:latin typeface="Times New Roman" panose="02020603050405020304" pitchFamily="18" charset="0"/>
                <a:ea typeface="微软雅黑" panose="020B0503020204020204" pitchFamily="34" charset="-122"/>
              </a:rPr>
              <a:t>2167</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【方法</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】：先选定求和的单元格区域“</a:t>
            </a:r>
            <a:r>
              <a:rPr lang="en-US" altLang="zh-CN" sz="2400" b="1" kern="100" dirty="0">
                <a:latin typeface="Times New Roman" panose="02020603050405020304" pitchFamily="18" charset="0"/>
                <a:ea typeface="微软雅黑" panose="020B0503020204020204" pitchFamily="34" charset="-122"/>
              </a:rPr>
              <a:t>E3:E30</a:t>
            </a:r>
            <a:r>
              <a:rPr lang="zh-CN" altLang="zh-CN" sz="2400" b="1" kern="100" dirty="0">
                <a:latin typeface="Times New Roman" panose="02020603050405020304" pitchFamily="18" charset="0"/>
                <a:ea typeface="微软雅黑" panose="020B0503020204020204" pitchFamily="34" charset="-122"/>
              </a:rPr>
              <a:t>”，然后单击【自动求和】按钮，自动为单元格区域计算总和，计算结果显示在单元格</a:t>
            </a:r>
            <a:r>
              <a:rPr lang="en-US" altLang="zh-CN" sz="2400" b="1" kern="100" dirty="0">
                <a:latin typeface="Times New Roman" panose="02020603050405020304" pitchFamily="18" charset="0"/>
                <a:ea typeface="微软雅黑" panose="020B0503020204020204" pitchFamily="34" charset="-122"/>
              </a:rPr>
              <a:t>E31</a:t>
            </a:r>
            <a:r>
              <a:rPr lang="zh-CN" altLang="zh-CN" sz="2400" b="1" kern="100" dirty="0">
                <a:latin typeface="Times New Roman" panose="02020603050405020304" pitchFamily="18" charset="0"/>
                <a:ea typeface="微软雅黑" panose="020B0503020204020204" pitchFamily="34" charset="-122"/>
              </a:rPr>
              <a:t>中。</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6" name="矩形 5"/>
          <p:cNvSpPr/>
          <p:nvPr/>
        </p:nvSpPr>
        <p:spPr>
          <a:xfrm>
            <a:off x="618565" y="5826"/>
            <a:ext cx="852543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6-1</a:t>
            </a:r>
            <a:r>
              <a:rPr lang="zh-CN" altLang="zh-CN" sz="3600" b="1" kern="100" dirty="0">
                <a:solidFill>
                  <a:srgbClr val="7030A0"/>
                </a:solidFill>
                <a:latin typeface="Times New Roman" panose="02020603050405020304" pitchFamily="18" charset="0"/>
                <a:ea typeface="微软雅黑" panose="020B0503020204020204" pitchFamily="34" charset="-122"/>
              </a:rPr>
              <a:t>】产品销售数据的处理与计算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02658" y="1217146"/>
            <a:ext cx="10148047" cy="4231928"/>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2</a:t>
            </a:r>
            <a:r>
              <a:rPr lang="zh-CN" altLang="zh-CN" sz="2800" b="1" kern="100" dirty="0">
                <a:solidFill>
                  <a:srgbClr val="0070C0"/>
                </a:solidFill>
                <a:latin typeface="Times New Roman" panose="02020603050405020304" pitchFamily="18" charset="0"/>
                <a:ea typeface="微软雅黑" panose="020B0503020204020204" pitchFamily="34" charset="-122"/>
              </a:rPr>
              <a:t>．计算产品销售总额</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先选定计算单元格</a:t>
            </a:r>
            <a:r>
              <a:rPr lang="en-US" altLang="zh-CN" sz="2400" b="1" kern="100" dirty="0">
                <a:latin typeface="Times New Roman" panose="02020603050405020304" pitchFamily="18" charset="0"/>
                <a:ea typeface="微软雅黑" panose="020B0503020204020204" pitchFamily="34" charset="-122"/>
              </a:rPr>
              <a:t>F31</a:t>
            </a:r>
            <a:r>
              <a:rPr lang="zh-CN" altLang="zh-CN" sz="2400" b="1" kern="100" dirty="0">
                <a:latin typeface="Times New Roman" panose="02020603050405020304" pitchFamily="18" charset="0"/>
                <a:ea typeface="微软雅黑" panose="020B0503020204020204" pitchFamily="34" charset="-122"/>
              </a:rPr>
              <a:t>，输入半角等号“</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”，然后在“编辑栏”中“名称框”位置展开常用函数列表，在该函列表中单击选择“</a:t>
            </a:r>
            <a:r>
              <a:rPr lang="en-US" altLang="zh-CN" sz="2400" b="1" kern="100" dirty="0">
                <a:latin typeface="Times New Roman" panose="02020603050405020304" pitchFamily="18" charset="0"/>
                <a:ea typeface="微软雅黑" panose="020B0503020204020204" pitchFamily="34" charset="-122"/>
              </a:rPr>
              <a:t>SUM</a:t>
            </a:r>
            <a:r>
              <a:rPr lang="zh-CN" altLang="zh-CN" sz="2400" b="1" kern="100" dirty="0">
                <a:latin typeface="Times New Roman" panose="02020603050405020304" pitchFamily="18" charset="0"/>
                <a:ea typeface="微软雅黑" panose="020B0503020204020204" pitchFamily="34" charset="-122"/>
              </a:rPr>
              <a:t>”函数，打开【函数参数】对话框，在该对话框的“</a:t>
            </a:r>
            <a:r>
              <a:rPr lang="en-US" altLang="zh-CN" sz="2400" b="1" kern="100" dirty="0">
                <a:latin typeface="Times New Roman" panose="02020603050405020304" pitchFamily="18" charset="0"/>
                <a:ea typeface="微软雅黑" panose="020B0503020204020204" pitchFamily="34" charset="-122"/>
              </a:rPr>
              <a:t>Number1</a:t>
            </a:r>
            <a:r>
              <a:rPr lang="zh-CN" altLang="zh-CN" sz="2400" b="1" kern="100" dirty="0">
                <a:latin typeface="Times New Roman" panose="02020603050405020304" pitchFamily="18" charset="0"/>
                <a:ea typeface="微软雅黑" panose="020B0503020204020204" pitchFamily="34" charset="-122"/>
              </a:rPr>
              <a:t>”地址框中输入“</a:t>
            </a:r>
            <a:r>
              <a:rPr lang="en-US" altLang="zh-CN" sz="2400" b="1" kern="100" dirty="0">
                <a:latin typeface="Times New Roman" panose="02020603050405020304" pitchFamily="18" charset="0"/>
                <a:ea typeface="微软雅黑" panose="020B0503020204020204" pitchFamily="34" charset="-122"/>
              </a:rPr>
              <a:t>F3:F30</a:t>
            </a:r>
            <a:r>
              <a:rPr lang="zh-CN" altLang="zh-CN" sz="2400" b="1" kern="100" dirty="0">
                <a:latin typeface="Times New Roman" panose="02020603050405020304" pitchFamily="18" charset="0"/>
                <a:ea typeface="微软雅黑" panose="020B0503020204020204" pitchFamily="34" charset="-122"/>
              </a:rPr>
              <a:t>”，然后单击【确定】按钮即可完成计算，单元格</a:t>
            </a:r>
            <a:r>
              <a:rPr lang="en-US" altLang="zh-CN" sz="2400" b="1" kern="100" dirty="0">
                <a:latin typeface="Times New Roman" panose="02020603050405020304" pitchFamily="18" charset="0"/>
                <a:ea typeface="微软雅黑" panose="020B0503020204020204" pitchFamily="34" charset="-122"/>
              </a:rPr>
              <a:t>F31</a:t>
            </a:r>
            <a:r>
              <a:rPr lang="zh-CN" altLang="zh-CN" sz="2400" b="1" kern="100" dirty="0">
                <a:latin typeface="Times New Roman" panose="02020603050405020304" pitchFamily="18" charset="0"/>
                <a:ea typeface="微软雅黑" panose="020B0503020204020204" pitchFamily="34" charset="-122"/>
              </a:rPr>
              <a:t>显示计算结果为“</a:t>
            </a:r>
            <a:r>
              <a:rPr lang="en-US" altLang="zh-CN" sz="2400" b="1" kern="100" dirty="0">
                <a:latin typeface="Times New Roman" panose="02020603050405020304" pitchFamily="18" charset="0"/>
                <a:ea typeface="微软雅黑" panose="020B0503020204020204" pitchFamily="34" charset="-122"/>
              </a:rPr>
              <a:t>¥3,121,982.0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3</a:t>
            </a:r>
            <a:r>
              <a:rPr lang="zh-CN" altLang="zh-CN" sz="2800" b="1" kern="100" dirty="0">
                <a:solidFill>
                  <a:srgbClr val="0070C0"/>
                </a:solidFill>
                <a:latin typeface="Times New Roman" panose="02020603050405020304" pitchFamily="18" charset="0"/>
                <a:ea typeface="微软雅黑" panose="020B0503020204020204" pitchFamily="34" charset="-122"/>
              </a:rPr>
              <a:t>．计算产品的最高价格和最低价格 </a:t>
            </a:r>
            <a:endParaRPr lang="zh-CN" altLang="zh-CN" sz="2800" b="1" kern="100" dirty="0">
              <a:solidFill>
                <a:srgbClr val="0070C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618565" y="5826"/>
            <a:ext cx="852543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6-1</a:t>
            </a:r>
            <a:r>
              <a:rPr lang="zh-CN" altLang="zh-CN" sz="3600" b="1" kern="100" dirty="0">
                <a:solidFill>
                  <a:srgbClr val="7030A0"/>
                </a:solidFill>
                <a:latin typeface="Times New Roman" panose="02020603050405020304" pitchFamily="18" charset="0"/>
                <a:ea typeface="微软雅黑" panose="020B0503020204020204" pitchFamily="34" charset="-122"/>
              </a:rPr>
              <a:t>】产品销售数据的处理与计算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7129" y="1920262"/>
            <a:ext cx="9834283" cy="2439129"/>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4</a:t>
            </a:r>
            <a:r>
              <a:rPr lang="zh-CN" altLang="zh-CN" sz="2800" b="1" kern="100" dirty="0">
                <a:solidFill>
                  <a:srgbClr val="0070C0"/>
                </a:solidFill>
                <a:latin typeface="Times New Roman" panose="02020603050405020304" pitchFamily="18" charset="0"/>
                <a:ea typeface="微软雅黑" panose="020B0503020204020204" pitchFamily="34" charset="-122"/>
              </a:rPr>
              <a:t>．计算产品平均销售额</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先选定单元格</a:t>
            </a:r>
            <a:r>
              <a:rPr lang="en-US" altLang="zh-CN" sz="2400" b="1" kern="100" dirty="0">
                <a:latin typeface="Times New Roman" panose="02020603050405020304" pitchFamily="18" charset="0"/>
                <a:ea typeface="微软雅黑" panose="020B0503020204020204" pitchFamily="34" charset="-122"/>
              </a:rPr>
              <a:t>F35</a:t>
            </a:r>
            <a:r>
              <a:rPr lang="zh-CN" altLang="zh-CN" sz="2400" b="1" kern="100" dirty="0">
                <a:latin typeface="Times New Roman" panose="02020603050405020304" pitchFamily="18" charset="0"/>
                <a:ea typeface="微软雅黑" panose="020B0503020204020204" pitchFamily="34" charset="-122"/>
              </a:rPr>
              <a:t>，输入半角等号“</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”，然后输入公式“</a:t>
            </a:r>
            <a:r>
              <a:rPr lang="en-US" altLang="zh-CN" sz="2400" b="1" kern="100" dirty="0">
                <a:latin typeface="Times New Roman" panose="02020603050405020304" pitchFamily="18" charset="0"/>
                <a:ea typeface="微软雅黑" panose="020B0503020204020204" pitchFamily="34" charset="-122"/>
              </a:rPr>
              <a:t>AVERAGE(F3:F30)</a:t>
            </a:r>
            <a:r>
              <a:rPr lang="zh-CN" altLang="zh-CN" sz="2400" b="1" kern="100" dirty="0">
                <a:latin typeface="Times New Roman" panose="02020603050405020304" pitchFamily="18" charset="0"/>
                <a:ea typeface="微软雅黑" panose="020B0503020204020204" pitchFamily="34" charset="-122"/>
              </a:rPr>
              <a:t>”，在【编辑栏】单击按钮确认即可。单元格</a:t>
            </a:r>
            <a:r>
              <a:rPr lang="en-US" altLang="zh-CN" sz="2400" b="1" kern="100" dirty="0">
                <a:latin typeface="Times New Roman" panose="02020603050405020304" pitchFamily="18" charset="0"/>
                <a:ea typeface="微软雅黑" panose="020B0503020204020204" pitchFamily="34" charset="-122"/>
              </a:rPr>
              <a:t>F35</a:t>
            </a:r>
            <a:r>
              <a:rPr lang="zh-CN" altLang="zh-CN" sz="2400" b="1" kern="100" dirty="0">
                <a:latin typeface="Times New Roman" panose="02020603050405020304" pitchFamily="18" charset="0"/>
                <a:ea typeface="微软雅黑" panose="020B0503020204020204" pitchFamily="34" charset="-122"/>
              </a:rPr>
              <a:t>显示计算结果为“</a:t>
            </a:r>
            <a:r>
              <a:rPr lang="en-US" altLang="zh-CN" sz="2400" b="1" kern="100" dirty="0">
                <a:latin typeface="Times New Roman" panose="02020603050405020304" pitchFamily="18" charset="0"/>
                <a:ea typeface="微软雅黑" panose="020B0503020204020204" pitchFamily="34" charset="-122"/>
              </a:rPr>
              <a:t>¥111,499.4</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618565" y="5826"/>
            <a:ext cx="852543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6-1</a:t>
            </a:r>
            <a:r>
              <a:rPr lang="zh-CN" altLang="zh-CN" sz="3600" b="1" kern="100" dirty="0">
                <a:solidFill>
                  <a:srgbClr val="7030A0"/>
                </a:solidFill>
                <a:latin typeface="Times New Roman" panose="02020603050405020304" pitchFamily="18" charset="0"/>
                <a:ea typeface="微软雅黑" panose="020B0503020204020204" pitchFamily="34" charset="-122"/>
              </a:rPr>
              <a:t>】产品销售数据的处理与计算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510987" y="744406"/>
            <a:ext cx="11161059" cy="5986254"/>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【任务描述】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工作簿“学生信息</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”的“信息管理</a:t>
            </a:r>
            <a:r>
              <a:rPr lang="en-US" altLang="zh-CN" sz="2400" b="1" kern="100" dirty="0">
                <a:latin typeface="Times New Roman" panose="02020603050405020304" pitchFamily="18" charset="0"/>
                <a:ea typeface="微软雅黑" panose="020B0503020204020204" pitchFamily="34" charset="-122"/>
              </a:rPr>
              <a:t>01</a:t>
            </a:r>
            <a:r>
              <a:rPr lang="zh-CN" altLang="zh-CN" sz="2400" b="1" kern="100" dirty="0">
                <a:latin typeface="Times New Roman" panose="02020603050405020304" pitchFamily="18" charset="0"/>
                <a:ea typeface="微软雅黑" panose="020B0503020204020204" pitchFamily="34" charset="-122"/>
              </a:rPr>
              <a:t>班”工作表中存放了信息管理</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班所有学生的基本信息，该班共有</a:t>
            </a:r>
            <a:r>
              <a:rPr lang="en-US" altLang="zh-CN" sz="2400" b="1" kern="100" dirty="0">
                <a:latin typeface="Times New Roman" panose="02020603050405020304" pitchFamily="18" charset="0"/>
                <a:ea typeface="微软雅黑" panose="020B0503020204020204" pitchFamily="34" charset="-122"/>
              </a:rPr>
              <a:t>38</a:t>
            </a:r>
            <a:r>
              <a:rPr lang="zh-CN" altLang="zh-CN" sz="2400" b="1" kern="100" dirty="0">
                <a:latin typeface="Times New Roman" panose="02020603050405020304" pitchFamily="18" charset="0"/>
                <a:ea typeface="微软雅黑" panose="020B0503020204020204" pitchFamily="34" charset="-122"/>
              </a:rPr>
              <a:t>名学生。</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工作簿“课程成绩</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”的“办公软件高级应用”工作表中存放了信息管理</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班学生“办公软件高级应用”课程的成绩，从该课程成绩表可以看出，成绩表包括了</a:t>
            </a:r>
            <a:r>
              <a:rPr lang="en-US" altLang="zh-CN" sz="2400" b="1" kern="100" dirty="0">
                <a:latin typeface="Times New Roman" panose="02020603050405020304" pitchFamily="18" charset="0"/>
                <a:ea typeface="微软雅黑" panose="020B0503020204020204" pitchFamily="34" charset="-122"/>
              </a:rPr>
              <a:t>41</a:t>
            </a:r>
            <a:r>
              <a:rPr lang="zh-CN" altLang="zh-CN" sz="2400" b="1" kern="100" dirty="0">
                <a:latin typeface="Times New Roman" panose="02020603050405020304" pitchFamily="18" charset="0"/>
                <a:ea typeface="微软雅黑" panose="020B0503020204020204" pitchFamily="34" charset="-122"/>
              </a:rPr>
              <a:t>名学生的成绩，显然多出了</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名学生，这是由于成绩录入时重复录入所致，</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）分别使用以下方法找出成绩表中的重复数据</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① 使用</a:t>
            </a:r>
            <a:r>
              <a:rPr lang="en-US" altLang="zh-CN" sz="2400" b="1" kern="100" dirty="0" err="1">
                <a:latin typeface="Times New Roman" panose="02020603050405020304" pitchFamily="18" charset="0"/>
                <a:ea typeface="微软雅黑" panose="020B0503020204020204" pitchFamily="34" charset="-122"/>
              </a:rPr>
              <a:t>CountIF</a:t>
            </a:r>
            <a:r>
              <a:rPr lang="zh-CN" altLang="zh-CN" sz="2400" b="1" kern="100" dirty="0">
                <a:latin typeface="Times New Roman" panose="02020603050405020304" pitchFamily="18" charset="0"/>
                <a:ea typeface="微软雅黑" panose="020B0503020204020204" pitchFamily="34" charset="-122"/>
              </a:rPr>
              <a:t>函数找出重复数据。</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② 使用条件格式找出重复数据。</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③ 使用数据透视表法找出重复数据</a:t>
            </a:r>
            <a:r>
              <a:rPr lang="zh-CN" altLang="zh-CN" sz="2400" b="1" kern="100" dirty="0" smtClean="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9506" y="1472550"/>
            <a:ext cx="8740588" cy="3970318"/>
          </a:xfrm>
          <a:prstGeom prst="rect">
            <a:avLst/>
          </a:prstGeom>
        </p:spPr>
        <p:txBody>
          <a:bodyPr wrap="square">
            <a:spAutoFit/>
          </a:bodyPr>
          <a:lstStyle/>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a:t>
            </a:r>
            <a:r>
              <a:rPr lang="en-US" altLang="zh-CN" sz="2400" b="1" kern="100" dirty="0">
                <a:solidFill>
                  <a:prstClr val="black"/>
                </a:solidFill>
                <a:latin typeface="Times New Roman" panose="02020603050405020304" pitchFamily="18" charset="0"/>
                <a:ea typeface="微软雅黑" panose="020B0503020204020204" pitchFamily="34" charset="-122"/>
              </a:rPr>
              <a:t>2</a:t>
            </a:r>
            <a:r>
              <a:rPr lang="zh-CN" altLang="zh-CN" sz="2400" b="1" kern="100" dirty="0">
                <a:solidFill>
                  <a:prstClr val="black"/>
                </a:solidFill>
                <a:latin typeface="Times New Roman" panose="02020603050405020304" pitchFamily="18" charset="0"/>
                <a:ea typeface="微软雅黑" panose="020B0503020204020204" pitchFamily="34" charset="-122"/>
              </a:rPr>
              <a:t>）分别使用以下方法找出成绩表中的非重复数据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① 使用高级筛选法筛选出非重复数据。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② 使用</a:t>
            </a:r>
            <a:r>
              <a:rPr lang="en-US" altLang="zh-CN" sz="2400" b="1" kern="100" dirty="0" err="1">
                <a:solidFill>
                  <a:prstClr val="black"/>
                </a:solidFill>
                <a:latin typeface="Times New Roman" panose="02020603050405020304" pitchFamily="18" charset="0"/>
                <a:ea typeface="微软雅黑" panose="020B0503020204020204" pitchFamily="34" charset="-122"/>
              </a:rPr>
              <a:t>CountIF</a:t>
            </a:r>
            <a:r>
              <a:rPr lang="zh-CN" altLang="zh-CN" sz="2400" b="1" kern="100" dirty="0">
                <a:solidFill>
                  <a:prstClr val="black"/>
                </a:solidFill>
                <a:latin typeface="Times New Roman" panose="02020603050405020304" pitchFamily="18" charset="0"/>
                <a:ea typeface="微软雅黑" panose="020B0503020204020204" pitchFamily="34" charset="-122"/>
              </a:rPr>
              <a:t>函数找出非重复数据。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a:t>
            </a:r>
            <a:r>
              <a:rPr lang="en-US" altLang="zh-CN" sz="2400" b="1" kern="100" dirty="0">
                <a:solidFill>
                  <a:prstClr val="black"/>
                </a:solidFill>
                <a:latin typeface="Times New Roman" panose="02020603050405020304" pitchFamily="18" charset="0"/>
                <a:ea typeface="微软雅黑" panose="020B0503020204020204" pitchFamily="34" charset="-122"/>
              </a:rPr>
              <a:t>3</a:t>
            </a:r>
            <a:r>
              <a:rPr lang="zh-CN" altLang="zh-CN" sz="2400" b="1" kern="100" dirty="0">
                <a:solidFill>
                  <a:prstClr val="black"/>
                </a:solidFill>
                <a:latin typeface="Times New Roman" panose="02020603050405020304" pitchFamily="18" charset="0"/>
                <a:ea typeface="微软雅黑" panose="020B0503020204020204" pitchFamily="34" charset="-122"/>
              </a:rPr>
              <a:t>）分别使用以下方法删除成绩表中的重复数据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① 利用功能区的命令按钮删除重复数据。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② 利用排序方法删除重复数据。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③ 通过筛选删除重复数据。</a:t>
            </a:r>
            <a:endParaRPr lang="zh-CN" altLang="zh-CN" sz="2400" b="1" kern="100" dirty="0">
              <a:solidFill>
                <a:prstClr val="black"/>
              </a:solidFill>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399" y="1166587"/>
            <a:ext cx="10533529" cy="3939540"/>
          </a:xfrm>
          <a:prstGeom prst="rect">
            <a:avLst/>
          </a:prstGeom>
        </p:spPr>
        <p:txBody>
          <a:bodyPr wrap="square">
            <a:spAutoFit/>
          </a:bodyPr>
          <a:lstStyle/>
          <a:p>
            <a:pPr>
              <a:lnSpc>
                <a:spcPct val="150000"/>
              </a:lnSpc>
              <a:spcBef>
                <a:spcPts val="600"/>
              </a:spcBef>
              <a:spcAft>
                <a:spcPts val="600"/>
              </a:spcAft>
            </a:pPr>
            <a:r>
              <a:rPr lang="zh-CN" altLang="zh-CN" sz="3600" b="1" kern="100">
                <a:solidFill>
                  <a:srgbClr val="00B050"/>
                </a:solidFill>
                <a:latin typeface="Times New Roman" panose="02020603050405020304" pitchFamily="18" charset="0"/>
                <a:ea typeface="微软雅黑" panose="020B0503020204020204" pitchFamily="34" charset="-122"/>
              </a:rPr>
              <a:t>【任务实现】</a:t>
            </a:r>
            <a:endParaRPr lang="zh-CN" altLang="zh-CN" sz="3600" b="1" kern="100">
              <a:solidFill>
                <a:srgbClr val="00B05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1</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err="1">
                <a:solidFill>
                  <a:srgbClr val="0070C0"/>
                </a:solidFill>
                <a:latin typeface="Times New Roman" panose="02020603050405020304" pitchFamily="18" charset="0"/>
                <a:ea typeface="微软雅黑" panose="020B0503020204020204" pitchFamily="34" charset="-122"/>
              </a:rPr>
              <a:t>CountIF</a:t>
            </a:r>
            <a:r>
              <a:rPr lang="zh-CN" altLang="zh-CN" sz="2800" b="1" kern="100" dirty="0">
                <a:solidFill>
                  <a:srgbClr val="0070C0"/>
                </a:solidFill>
                <a:latin typeface="Times New Roman" panose="02020603050405020304" pitchFamily="18" charset="0"/>
                <a:ea typeface="微软雅黑" panose="020B0503020204020204" pitchFamily="34" charset="-122"/>
              </a:rPr>
              <a:t>函数找出重复数据和非重复数据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）打开</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工作簿“课程成绩</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）选中</a:t>
            </a:r>
            <a:r>
              <a:rPr lang="en-US" altLang="zh-CN" sz="2400" b="1" kern="100" dirty="0">
                <a:latin typeface="Times New Roman" panose="02020603050405020304" pitchFamily="18" charset="0"/>
                <a:ea typeface="微软雅黑" panose="020B0503020204020204" pitchFamily="34" charset="-122"/>
              </a:rPr>
              <a:t>D2</a:t>
            </a:r>
            <a:r>
              <a:rPr lang="zh-CN" altLang="zh-CN" sz="2400" b="1" kern="100" dirty="0">
                <a:latin typeface="Times New Roman" panose="02020603050405020304" pitchFamily="18" charset="0"/>
                <a:ea typeface="微软雅黑" panose="020B0503020204020204" pitchFamily="34" charset="-122"/>
              </a:rPr>
              <a:t>单元格，然后输入函数公式：</a:t>
            </a:r>
            <a:r>
              <a:rPr lang="en-US" altLang="zh-CN" sz="2400" b="1" kern="100" dirty="0">
                <a:latin typeface="Times New Roman" panose="02020603050405020304" pitchFamily="18" charset="0"/>
                <a:ea typeface="微软雅黑" panose="020B0503020204020204" pitchFamily="34" charset="-122"/>
              </a:rPr>
              <a:t>=COUNTIF(B:B,B2)</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）选中</a:t>
            </a:r>
            <a:r>
              <a:rPr lang="en-US" altLang="zh-CN" sz="2400" b="1" kern="100" dirty="0">
                <a:latin typeface="Times New Roman" panose="02020603050405020304" pitchFamily="18" charset="0"/>
                <a:ea typeface="微软雅黑" panose="020B0503020204020204" pitchFamily="34" charset="-122"/>
              </a:rPr>
              <a:t>E2</a:t>
            </a:r>
            <a:r>
              <a:rPr lang="zh-CN" altLang="zh-CN" sz="2400" b="1" kern="100" dirty="0">
                <a:latin typeface="Times New Roman" panose="02020603050405020304" pitchFamily="18" charset="0"/>
                <a:ea typeface="微软雅黑" panose="020B0503020204020204" pitchFamily="34" charset="-122"/>
              </a:rPr>
              <a:t>单元格，然后输入函数公式：</a:t>
            </a:r>
            <a:r>
              <a:rPr lang="en-US" altLang="zh-CN" sz="2400" b="1" kern="100" dirty="0">
                <a:latin typeface="Times New Roman" panose="02020603050405020304" pitchFamily="18" charset="0"/>
                <a:ea typeface="微软雅黑" panose="020B0503020204020204" pitchFamily="34" charset="-122"/>
              </a:rPr>
              <a:t>=COUNTIF(B$2:B2,B2)</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）按住鼠标左键纵向拖动鼠标，将公式复制到</a:t>
            </a:r>
            <a:r>
              <a:rPr lang="en-US" altLang="zh-CN" sz="2400" b="1" kern="100" dirty="0">
                <a:latin typeface="Times New Roman" panose="02020603050405020304" pitchFamily="18" charset="0"/>
                <a:ea typeface="微软雅黑" panose="020B0503020204020204" pitchFamily="34" charset="-122"/>
              </a:rPr>
              <a:t>D3:E42</a:t>
            </a:r>
            <a:r>
              <a:rPr lang="zh-CN" altLang="zh-CN" sz="2400" b="1" kern="100" dirty="0">
                <a:latin typeface="Times New Roman" panose="02020603050405020304" pitchFamily="18" charset="0"/>
                <a:ea typeface="微软雅黑" panose="020B0503020204020204" pitchFamily="34" charset="-122"/>
              </a:rPr>
              <a:t>的所有单元格。</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3389" y="1178528"/>
            <a:ext cx="10685929" cy="3970318"/>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5</a:t>
            </a:r>
            <a:r>
              <a:rPr lang="zh-CN" altLang="zh-CN" sz="2400" b="1" kern="100" dirty="0">
                <a:latin typeface="Times New Roman" panose="02020603050405020304" pitchFamily="18" charset="0"/>
                <a:ea typeface="微软雅黑" panose="020B0503020204020204" pitchFamily="34" charset="-122"/>
              </a:rPr>
              <a:t>）查看返回结果的公式</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在【公式】选项卡【公式审核】组单击【显示公式】按钮，切换到查看公式的状态，查看返回结果的公式。</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将各单元格中的公式复制到“</a:t>
            </a:r>
            <a:r>
              <a:rPr lang="en-US" altLang="zh-CN" sz="2400" b="1" kern="100" dirty="0">
                <a:latin typeface="Times New Roman" panose="02020603050405020304" pitchFamily="18" charset="0"/>
                <a:ea typeface="微软雅黑" panose="020B0503020204020204" pitchFamily="34" charset="-122"/>
              </a:rPr>
              <a:t>Sheet1</a:t>
            </a:r>
            <a:r>
              <a:rPr lang="zh-CN" altLang="zh-CN" sz="2400" b="1" kern="100" dirty="0">
                <a:latin typeface="Times New Roman" panose="02020603050405020304" pitchFamily="18" charset="0"/>
                <a:ea typeface="微软雅黑" panose="020B0503020204020204" pitchFamily="34" charset="-122"/>
              </a:rPr>
              <a:t>”工作表中，删除“</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”后，再粘贴到“办公软件高级应用”工作表的</a:t>
            </a:r>
            <a:r>
              <a:rPr lang="en-US" altLang="zh-CN" sz="2400" b="1" kern="100" dirty="0">
                <a:latin typeface="Times New Roman" panose="02020603050405020304" pitchFamily="18" charset="0"/>
                <a:ea typeface="微软雅黑" panose="020B0503020204020204" pitchFamily="34" charset="-122"/>
              </a:rPr>
              <a:t>F</a:t>
            </a:r>
            <a:r>
              <a:rPr lang="zh-CN" altLang="zh-CN" sz="2400" b="1" kern="100" dirty="0">
                <a:latin typeface="Times New Roman" panose="02020603050405020304" pitchFamily="18" charset="0"/>
                <a:ea typeface="微软雅黑" panose="020B0503020204020204" pitchFamily="34" charset="-122"/>
              </a:rPr>
              <a:t>列和</a:t>
            </a:r>
            <a:r>
              <a:rPr lang="en-US" altLang="zh-CN" sz="2400" b="1" kern="100" dirty="0">
                <a:latin typeface="Times New Roman" panose="02020603050405020304" pitchFamily="18" charset="0"/>
                <a:ea typeface="微软雅黑" panose="020B0503020204020204" pitchFamily="34" charset="-122"/>
              </a:rPr>
              <a:t>G</a:t>
            </a:r>
            <a:r>
              <a:rPr lang="zh-CN" altLang="zh-CN" sz="2400" b="1" kern="100" dirty="0">
                <a:latin typeface="Times New Roman" panose="02020603050405020304" pitchFamily="18" charset="0"/>
                <a:ea typeface="微软雅黑" panose="020B0503020204020204" pitchFamily="34" charset="-122"/>
              </a:rPr>
              <a:t>列对应的单元格中，结果如图</a:t>
            </a:r>
            <a:r>
              <a:rPr lang="en-US" altLang="zh-CN" sz="2400" b="1" kern="100" dirty="0">
                <a:latin typeface="Times New Roman" panose="02020603050405020304" pitchFamily="18" charset="0"/>
                <a:ea typeface="微软雅黑" panose="020B0503020204020204" pitchFamily="34" charset="-122"/>
              </a:rPr>
              <a:t>6-10</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在【公式】选项卡【公式审核】组再次单击【显示公式】按钮，恢复未选中状态，切换到查看结果值的状态，如图</a:t>
            </a:r>
            <a:r>
              <a:rPr lang="en-US" altLang="zh-CN" sz="2400" b="1" kern="100" dirty="0">
                <a:latin typeface="Times New Roman" panose="02020603050405020304" pitchFamily="18" charset="0"/>
                <a:ea typeface="微软雅黑" panose="020B0503020204020204" pitchFamily="34" charset="-122"/>
              </a:rPr>
              <a:t>6-11</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6824" y="1069208"/>
            <a:ext cx="10443882" cy="4655121"/>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2</a:t>
            </a:r>
            <a:r>
              <a:rPr lang="zh-CN" altLang="zh-CN" sz="2800" b="1" kern="100" dirty="0">
                <a:solidFill>
                  <a:srgbClr val="0070C0"/>
                </a:solidFill>
                <a:latin typeface="Times New Roman" panose="02020603050405020304" pitchFamily="18" charset="0"/>
                <a:ea typeface="微软雅黑" panose="020B0503020204020204" pitchFamily="34" charset="-122"/>
              </a:rPr>
              <a:t>．使用条件格式找出重复数据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）选中“学号”所有的数据，即选中“</a:t>
            </a:r>
            <a:r>
              <a:rPr lang="en-US" altLang="zh-CN" sz="2400" b="1" kern="100" dirty="0">
                <a:latin typeface="Times New Roman" panose="02020603050405020304" pitchFamily="18" charset="0"/>
                <a:ea typeface="微软雅黑" panose="020B0503020204020204" pitchFamily="34" charset="-122"/>
              </a:rPr>
              <a:t>B2:B42</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）在【开始】选项卡【样式】组单击【条件格式】按钮，在弹出的下拉菜单中指向【突出显示单元格规则】，在其子菜单中选择【重复值】命令，如图</a:t>
            </a:r>
            <a:r>
              <a:rPr lang="en-US" altLang="zh-CN" sz="2400" b="1" kern="100" dirty="0">
                <a:latin typeface="Times New Roman" panose="02020603050405020304" pitchFamily="18" charset="0"/>
                <a:ea typeface="微软雅黑" panose="020B0503020204020204" pitchFamily="34" charset="-122"/>
              </a:rPr>
              <a:t>6-12</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）弹出【重复值】对话框，保持默认值不变，如图</a:t>
            </a:r>
            <a:r>
              <a:rPr lang="en-US" altLang="zh-CN" sz="2400" b="1" kern="100" dirty="0">
                <a:latin typeface="Times New Roman" panose="02020603050405020304" pitchFamily="18" charset="0"/>
                <a:ea typeface="微软雅黑" panose="020B0503020204020204" pitchFamily="34" charset="-122"/>
              </a:rPr>
              <a:t>6-13</a:t>
            </a:r>
            <a:r>
              <a:rPr lang="zh-CN" altLang="zh-CN" sz="2400" b="1" kern="100" dirty="0">
                <a:latin typeface="Times New Roman" panose="02020603050405020304" pitchFamily="18" charset="0"/>
                <a:ea typeface="微软雅黑" panose="020B0503020204020204" pitchFamily="34" charset="-122"/>
              </a:rPr>
              <a:t>所示。然后单击【确定】按钮，就可以将数据表的“学号”列中重复数据及所在单元格标为不同颜色，如图</a:t>
            </a:r>
            <a:r>
              <a:rPr lang="en-US" altLang="zh-CN" sz="2400" b="1" kern="100" dirty="0">
                <a:latin typeface="Times New Roman" panose="02020603050405020304" pitchFamily="18" charset="0"/>
                <a:ea typeface="微软雅黑" panose="020B0503020204020204" pitchFamily="34" charset="-122"/>
              </a:rPr>
              <a:t>6-14</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1294" y="1149891"/>
            <a:ext cx="10381130" cy="4101123"/>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3</a:t>
            </a:r>
            <a:r>
              <a:rPr lang="zh-CN" altLang="zh-CN" sz="2800" b="1" kern="100" dirty="0">
                <a:solidFill>
                  <a:srgbClr val="0070C0"/>
                </a:solidFill>
                <a:latin typeface="Times New Roman" panose="02020603050405020304" pitchFamily="18" charset="0"/>
                <a:ea typeface="微软雅黑" panose="020B0503020204020204" pitchFamily="34" charset="-122"/>
              </a:rPr>
              <a:t>．使用数据透视表法找出重复数据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）在【插入】选项卡【表格】组单击【数据透视表】按钮，在弹出的【创建数据透视表】对话框中“请选择要分析的数据”区域选中“选择一个表或区域”单选按钮，在“表</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区域”文本框中选择或输入数据源单元格范围为“办公软件高级应用</a:t>
            </a:r>
            <a:r>
              <a:rPr lang="en-US" altLang="zh-CN" sz="2400" b="1" kern="100" dirty="0">
                <a:latin typeface="Times New Roman" panose="02020603050405020304" pitchFamily="18" charset="0"/>
                <a:ea typeface="微软雅黑" panose="020B0503020204020204" pitchFamily="34" charset="-122"/>
              </a:rPr>
              <a:t>!$A$1:$C$42</a:t>
            </a:r>
            <a:r>
              <a:rPr lang="zh-CN" altLang="zh-CN" sz="2400" b="1" kern="100" dirty="0">
                <a:latin typeface="Times New Roman" panose="02020603050405020304" pitchFamily="18" charset="0"/>
                <a:ea typeface="微软雅黑" panose="020B0503020204020204" pitchFamily="34" charset="-122"/>
              </a:rPr>
              <a:t>”。然后在“选择放置数据透视表的位置”区域选择“新工作表”单选按钮。如图</a:t>
            </a:r>
            <a:r>
              <a:rPr lang="en-US" altLang="zh-CN" sz="2400" b="1" kern="100" dirty="0">
                <a:latin typeface="Times New Roman" panose="02020603050405020304" pitchFamily="18" charset="0"/>
                <a:ea typeface="微软雅黑" panose="020B0503020204020204" pitchFamily="34" charset="-122"/>
              </a:rPr>
              <a:t>6-15</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单击【确定】按钮，关闭【创建数据透视表】对话框。</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矩形 2"/>
          <p:cNvSpPr/>
          <p:nvPr/>
        </p:nvSpPr>
        <p:spPr>
          <a:xfrm>
            <a:off x="2881734" y="2204429"/>
            <a:ext cx="7571303" cy="1569660"/>
          </a:xfrm>
          <a:prstGeom prst="rect">
            <a:avLst/>
          </a:prstGeom>
        </p:spPr>
        <p:txBody>
          <a:bodyPr wrap="none">
            <a:spAutoFit/>
          </a:bodyPr>
          <a:lstStyle/>
          <a:p>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r>
              <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方法指导</a:t>
            </a:r>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endPar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859" y="1358729"/>
            <a:ext cx="10273552" cy="3970318"/>
          </a:xfrm>
          <a:prstGeom prst="rect">
            <a:avLst/>
          </a:prstGeom>
        </p:spPr>
        <p:txBody>
          <a:bodyPr wrap="square">
            <a:spAutoFit/>
          </a:bodyPr>
          <a:lstStyle/>
          <a:p>
            <a:pPr indent="609600" algn="just">
              <a:lnSpc>
                <a:spcPct val="150000"/>
              </a:lnSpc>
              <a:spcAft>
                <a:spcPts val="0"/>
              </a:spcAft>
            </a:pPr>
            <a:r>
              <a:rPr lang="zh-CN" altLang="zh-CN" sz="2400" b="1" kern="10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）在打开的【数据透视表字段】对话框中，将“学号”字段拖至“行”区域，再将“学号”拖至“值”区域。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在“值”区域单击“学号”项，在弹出的下拉菜单中单击【值字段设置】命令，在弹出的【值字段设置】对话框【值汇总方式】选项卡“计算类型”列表中选择“计数”，如图</a:t>
            </a:r>
            <a:r>
              <a:rPr lang="en-US" altLang="zh-CN" sz="2400" b="1" kern="100" dirty="0">
                <a:latin typeface="Times New Roman" panose="02020603050405020304" pitchFamily="18" charset="0"/>
                <a:ea typeface="微软雅黑" panose="020B0503020204020204" pitchFamily="34" charset="-122"/>
              </a:rPr>
              <a:t>6-16</a:t>
            </a:r>
            <a:r>
              <a:rPr lang="zh-CN" altLang="zh-CN" sz="2400" b="1" kern="100" dirty="0">
                <a:latin typeface="Times New Roman" panose="02020603050405020304" pitchFamily="18" charset="0"/>
                <a:ea typeface="微软雅黑" panose="020B0503020204020204" pitchFamily="34" charset="-122"/>
              </a:rPr>
              <a:t>所示，自定义名称为“计数项：学号”。</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单击【确定】按钮关闭【值字段设置】对话框，返回【数据透视表字段】对话框，结果如图</a:t>
            </a:r>
            <a:r>
              <a:rPr lang="en-US" altLang="zh-CN" sz="2400" b="1" kern="100" dirty="0">
                <a:latin typeface="Times New Roman" panose="02020603050405020304" pitchFamily="18" charset="0"/>
                <a:ea typeface="微软雅黑" panose="020B0503020204020204" pitchFamily="34" charset="-122"/>
              </a:rPr>
              <a:t>6-17</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7552" y="795838"/>
            <a:ext cx="11447929" cy="5763116"/>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4</a:t>
            </a:r>
            <a:r>
              <a:rPr lang="zh-CN" altLang="zh-CN" sz="2800" b="1" kern="100" dirty="0">
                <a:solidFill>
                  <a:srgbClr val="0070C0"/>
                </a:solidFill>
                <a:latin typeface="Times New Roman" panose="02020603050405020304" pitchFamily="18" charset="0"/>
                <a:ea typeface="微软雅黑" panose="020B0503020204020204" pitchFamily="34" charset="-122"/>
              </a:rPr>
              <a:t>．使用高级筛选法筛选出非重复数据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）选择存放筛选结果的工作表，即存放筛选结果的工作表应该是活动工作表。</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）在【数据】选项卡【排序与筛选】组中单击【高级】按钮，弹出【高级筛选】对话框，在该对话框中选择“将筛选结果复制到其他位置”单选按钮，在“列表区域”文本框中输入“办公软件高级应用</a:t>
            </a:r>
            <a:r>
              <a:rPr lang="en-US" altLang="zh-CN" sz="2400" b="1" kern="100" dirty="0">
                <a:latin typeface="Times New Roman" panose="02020603050405020304" pitchFamily="18" charset="0"/>
                <a:ea typeface="微软雅黑" panose="020B0503020204020204" pitchFamily="34" charset="-122"/>
              </a:rPr>
              <a:t>!$B$1:$C$42</a:t>
            </a:r>
            <a:r>
              <a:rPr lang="zh-CN" altLang="zh-CN" sz="2400" b="1" kern="100" dirty="0">
                <a:latin typeface="Times New Roman" panose="02020603050405020304" pitchFamily="18" charset="0"/>
                <a:ea typeface="微软雅黑" panose="020B0503020204020204" pitchFamily="34" charset="-122"/>
              </a:rPr>
              <a:t>”，在“复制到”文本框中输入“</a:t>
            </a:r>
            <a:r>
              <a:rPr lang="en-US" altLang="zh-CN" sz="2400" b="1" kern="100" dirty="0">
                <a:latin typeface="Times New Roman" panose="02020603050405020304" pitchFamily="18" charset="0"/>
                <a:ea typeface="微软雅黑" panose="020B0503020204020204" pitchFamily="34" charset="-122"/>
              </a:rPr>
              <a:t>Sheet1!$B$1</a:t>
            </a:r>
            <a:r>
              <a:rPr lang="zh-CN" altLang="zh-CN" sz="2400" b="1" kern="100" dirty="0">
                <a:latin typeface="Times New Roman" panose="02020603050405020304" pitchFamily="18" charset="0"/>
                <a:ea typeface="微软雅黑" panose="020B0503020204020204" pitchFamily="34" charset="-122"/>
              </a:rPr>
              <a:t>”，“条件区域”文本框为空。然后选择“选择不重复的记录”复选框，如图</a:t>
            </a:r>
            <a:r>
              <a:rPr lang="en-US" altLang="zh-CN" sz="2400" b="1" kern="100" dirty="0">
                <a:latin typeface="Times New Roman" panose="02020603050405020304" pitchFamily="18" charset="0"/>
                <a:ea typeface="微软雅黑" panose="020B0503020204020204" pitchFamily="34" charset="-122"/>
              </a:rPr>
              <a:t>6-19</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单击【确定】按钮，在工作表</a:t>
            </a:r>
            <a:r>
              <a:rPr lang="en-US" altLang="zh-CN" sz="2400" b="1" kern="100" dirty="0">
                <a:latin typeface="Times New Roman" panose="02020603050405020304" pitchFamily="18" charset="0"/>
                <a:ea typeface="微软雅黑" panose="020B0503020204020204" pitchFamily="34" charset="-122"/>
              </a:rPr>
              <a:t>Sheet1</a:t>
            </a:r>
            <a:r>
              <a:rPr lang="zh-CN" altLang="zh-CN" sz="2400" b="1" kern="100" dirty="0">
                <a:latin typeface="Times New Roman" panose="02020603050405020304" pitchFamily="18" charset="0"/>
                <a:ea typeface="微软雅黑" panose="020B0503020204020204" pitchFamily="34" charset="-122"/>
              </a:rPr>
              <a:t>中出现了筛选结果，可以看出只有不重复的</a:t>
            </a:r>
            <a:r>
              <a:rPr lang="en-US" altLang="zh-CN" sz="2400" b="1" kern="100" dirty="0">
                <a:latin typeface="Times New Roman" panose="02020603050405020304" pitchFamily="18" charset="0"/>
                <a:ea typeface="微软雅黑" panose="020B0503020204020204" pitchFamily="34" charset="-122"/>
              </a:rPr>
              <a:t>38</a:t>
            </a:r>
            <a:r>
              <a:rPr lang="zh-CN" altLang="zh-CN" sz="2400" b="1" kern="100" dirty="0">
                <a:latin typeface="Times New Roman" panose="02020603050405020304" pitchFamily="18" charset="0"/>
                <a:ea typeface="微软雅黑" panose="020B0503020204020204" pitchFamily="34" charset="-122"/>
              </a:rPr>
              <a:t>个学生的成绩。其中学号“</a:t>
            </a:r>
            <a:r>
              <a:rPr lang="en-US" altLang="zh-CN" sz="2400" b="1" kern="100" dirty="0">
                <a:latin typeface="Times New Roman" panose="02020603050405020304" pitchFamily="18" charset="0"/>
                <a:ea typeface="微软雅黑" panose="020B0503020204020204" pitchFamily="34" charset="-122"/>
              </a:rPr>
              <a:t>20186102030111</a:t>
            </a:r>
            <a:r>
              <a:rPr lang="zh-CN" altLang="zh-CN" sz="2400" b="1" kern="100" dirty="0">
                <a:latin typeface="Times New Roman" panose="02020603050405020304" pitchFamily="18" charset="0"/>
                <a:ea typeface="微软雅黑" panose="020B0503020204020204" pitchFamily="34" charset="-122"/>
              </a:rPr>
              <a:t>”和“</a:t>
            </a:r>
            <a:r>
              <a:rPr lang="en-US" altLang="zh-CN" sz="2400" b="1" kern="100" dirty="0">
                <a:latin typeface="Times New Roman" panose="02020603050405020304" pitchFamily="18" charset="0"/>
                <a:ea typeface="微软雅黑" panose="020B0503020204020204" pitchFamily="34" charset="-122"/>
              </a:rPr>
              <a:t>20186102030132</a:t>
            </a:r>
            <a:r>
              <a:rPr lang="zh-CN" altLang="zh-CN" sz="2400" b="1" kern="100" dirty="0">
                <a:latin typeface="Times New Roman" panose="02020603050405020304" pitchFamily="18" charset="0"/>
                <a:ea typeface="微软雅黑" panose="020B0503020204020204" pitchFamily="34" charset="-122"/>
              </a:rPr>
              <a:t>”都只出现了</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次，重复的数据没有出现。</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647" y="936116"/>
            <a:ext cx="10533529" cy="5209118"/>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5</a:t>
            </a:r>
            <a:r>
              <a:rPr lang="zh-CN" altLang="zh-CN" sz="2800" b="1" kern="100" dirty="0">
                <a:solidFill>
                  <a:srgbClr val="0070C0"/>
                </a:solidFill>
                <a:latin typeface="Times New Roman" panose="02020603050405020304" pitchFamily="18" charset="0"/>
                <a:ea typeface="微软雅黑" panose="020B0503020204020204" pitchFamily="34" charset="-122"/>
              </a:rPr>
              <a:t>．利用【删除重复项】数据工具删除重复数据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）选中“办公软件高级应用”工作表的“学号”单元格。</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）在【数据】选项卡【数据工具】组中单击【删除重复项】按钮，在打开的【删除重复项】对话框“列”区域，选择要删除重复项的列“学号”，如图</a:t>
            </a:r>
            <a:r>
              <a:rPr lang="en-US" altLang="zh-CN" sz="2400" b="1" kern="100" dirty="0">
                <a:latin typeface="Times New Roman" panose="02020603050405020304" pitchFamily="18" charset="0"/>
                <a:ea typeface="微软雅黑" panose="020B0503020204020204" pitchFamily="34" charset="-122"/>
              </a:rPr>
              <a:t>6-20</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单击【确定】按钮，关闭【删除重复项】对话框。</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）弹出【</a:t>
            </a:r>
            <a:r>
              <a:rPr lang="en-US" altLang="zh-CN" sz="2400" b="1" kern="100" dirty="0">
                <a:latin typeface="Times New Roman" panose="02020603050405020304" pitchFamily="18" charset="0"/>
                <a:ea typeface="微软雅黑" panose="020B0503020204020204" pitchFamily="34" charset="-122"/>
              </a:rPr>
              <a:t>Microsoft Excel</a:t>
            </a:r>
            <a:r>
              <a:rPr lang="zh-CN" altLang="zh-CN" sz="2400" b="1" kern="100" dirty="0">
                <a:latin typeface="Times New Roman" panose="02020603050405020304" pitchFamily="18" charset="0"/>
                <a:ea typeface="微软雅黑" panose="020B0503020204020204" pitchFamily="34" charset="-122"/>
              </a:rPr>
              <a:t>】提示信息对话框如图</a:t>
            </a:r>
            <a:r>
              <a:rPr lang="en-US" altLang="zh-CN" sz="2400" b="1" kern="100" dirty="0">
                <a:latin typeface="Times New Roman" panose="02020603050405020304" pitchFamily="18" charset="0"/>
                <a:ea typeface="微软雅黑" panose="020B0503020204020204" pitchFamily="34" charset="-122"/>
              </a:rPr>
              <a:t>6-21</a:t>
            </a:r>
            <a:r>
              <a:rPr lang="zh-CN" altLang="zh-CN" sz="2400" b="1" kern="100" dirty="0">
                <a:latin typeface="Times New Roman" panose="02020603050405020304" pitchFamily="18" charset="0"/>
                <a:ea typeface="微软雅黑" panose="020B0503020204020204" pitchFamily="34" charset="-122"/>
              </a:rPr>
              <a:t>所示，信息内容为“发现了</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个重复值，已将其删除；保留了</a:t>
            </a:r>
            <a:r>
              <a:rPr lang="en-US" altLang="zh-CN" sz="2400" b="1" kern="100" dirty="0">
                <a:latin typeface="Times New Roman" panose="02020603050405020304" pitchFamily="18" charset="0"/>
                <a:ea typeface="微软雅黑" panose="020B0503020204020204" pitchFamily="34" charset="-122"/>
              </a:rPr>
              <a:t>38</a:t>
            </a:r>
            <a:r>
              <a:rPr lang="zh-CN" altLang="zh-CN" sz="2400" b="1" kern="100" dirty="0">
                <a:latin typeface="Times New Roman" panose="02020603050405020304" pitchFamily="18" charset="0"/>
                <a:ea typeface="微软雅黑" panose="020B0503020204020204" pitchFamily="34" charset="-122"/>
              </a:rPr>
              <a:t>个唯一值”，单击【确定】按钮，完成删除重复值的操作。</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87505" y="910566"/>
            <a:ext cx="10551459" cy="5209118"/>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6</a:t>
            </a:r>
            <a:r>
              <a:rPr lang="zh-CN" altLang="zh-CN" sz="2800" b="1" kern="100" dirty="0">
                <a:solidFill>
                  <a:srgbClr val="0070C0"/>
                </a:solidFill>
                <a:latin typeface="Times New Roman" panose="02020603050405020304" pitchFamily="18" charset="0"/>
                <a:ea typeface="微软雅黑" panose="020B0503020204020204" pitchFamily="34" charset="-122"/>
              </a:rPr>
              <a:t>．利用排序方法删除重复数据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）选中“办公软件高级应用”工作表的“重复标记”单元格。</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）在【开始】选项卡【编辑】组单击【排序与筛选】按钮，在弹出的下拉菜单中选择【自定义排序】命令，如图</a:t>
            </a:r>
            <a:r>
              <a:rPr lang="en-US" altLang="zh-CN" sz="2400" b="1" kern="100" dirty="0">
                <a:latin typeface="Times New Roman" panose="02020603050405020304" pitchFamily="18" charset="0"/>
                <a:ea typeface="微软雅黑" panose="020B0503020204020204" pitchFamily="34" charset="-122"/>
              </a:rPr>
              <a:t>6-22</a:t>
            </a:r>
            <a:r>
              <a:rPr lang="zh-CN" altLang="zh-CN" sz="2400" b="1" kern="100" dirty="0">
                <a:latin typeface="Times New Roman" panose="02020603050405020304" pitchFamily="18" charset="0"/>
                <a:ea typeface="微软雅黑" panose="020B0503020204020204" pitchFamily="34" charset="-122"/>
              </a:rPr>
              <a:t>所示，打开【排序】对话框。</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）在【排序】对话框设置主要关键字为“重复标记”，排序依据设置为“数值”，次序设置为“降序”。</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添加次关键字“第</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次重复标记”，排序依据设置为“数值”，次序设置为“降序”。如图</a:t>
            </a:r>
            <a:r>
              <a:rPr lang="en-US" altLang="zh-CN" sz="2400" b="1" kern="100" dirty="0">
                <a:latin typeface="Times New Roman" panose="02020603050405020304" pitchFamily="18" charset="0"/>
                <a:ea typeface="微软雅黑" panose="020B0503020204020204" pitchFamily="34" charset="-122"/>
              </a:rPr>
              <a:t>6-23</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单击【确定】按钮，关闭【排序】对话框。排序结果如图</a:t>
            </a:r>
            <a:r>
              <a:rPr lang="en-US" altLang="zh-CN" sz="2400" b="1" kern="100" dirty="0">
                <a:latin typeface="Times New Roman" panose="02020603050405020304" pitchFamily="18" charset="0"/>
                <a:ea typeface="微软雅黑" panose="020B0503020204020204" pitchFamily="34" charset="-122"/>
              </a:rPr>
              <a:t>6-24</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9905" y="945517"/>
            <a:ext cx="10139083" cy="5209118"/>
          </a:xfrm>
          <a:prstGeom prst="rect">
            <a:avLst/>
          </a:prstGeom>
        </p:spPr>
        <p:txBody>
          <a:bodyPr wrap="square">
            <a:spAutoFit/>
          </a:bodyPr>
          <a:lstStyle/>
          <a:p>
            <a:pPr algn="just">
              <a:lnSpc>
                <a:spcPct val="150000"/>
              </a:lnSpc>
              <a:spcBef>
                <a:spcPts val="300"/>
              </a:spcBef>
              <a:spcAft>
                <a:spcPts val="300"/>
              </a:spcAft>
            </a:pPr>
            <a:r>
              <a:rPr lang="en-US" altLang="zh-CN" sz="2800" b="1" kern="100">
                <a:solidFill>
                  <a:srgbClr val="0070C0"/>
                </a:solidFill>
                <a:latin typeface="Times New Roman" panose="02020603050405020304" pitchFamily="18" charset="0"/>
                <a:ea typeface="微软雅黑" panose="020B0503020204020204" pitchFamily="34" charset="-122"/>
              </a:rPr>
              <a:t>7</a:t>
            </a:r>
            <a:r>
              <a:rPr lang="zh-CN" altLang="zh-CN" sz="2800" b="1" kern="100" dirty="0">
                <a:solidFill>
                  <a:srgbClr val="0070C0"/>
                </a:solidFill>
                <a:latin typeface="Times New Roman" panose="02020603050405020304" pitchFamily="18" charset="0"/>
                <a:ea typeface="微软雅黑" panose="020B0503020204020204" pitchFamily="34" charset="-122"/>
              </a:rPr>
              <a:t>．通过筛选删除重复数据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）选中“办公软件高级应用”工作表的“第</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次重复标记”单元格。</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）在【开始】选项卡【编辑】组单击【排序与筛选】按钮，在弹出的下拉菜单中选择【筛选】命令，在各列的“标题”单元格中会出现“筛选”按钮。</a:t>
            </a:r>
            <a:endParaRPr lang="zh-CN" altLang="zh-CN" sz="2400" b="1" kern="100" dirty="0">
              <a:latin typeface="Times New Roman" panose="02020603050405020304" pitchFamily="18" charset="0"/>
              <a:ea typeface="微软雅黑" panose="020B0503020204020204" pitchFamily="34" charset="-122"/>
            </a:endParaRPr>
          </a:p>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）单击“第</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次重复标记”单元格“筛选”按钮，在弹出的下拉菜单中去掉“</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”的选中状态，如图</a:t>
            </a:r>
            <a:r>
              <a:rPr lang="en-US" altLang="zh-CN" sz="2400" b="1" kern="100" dirty="0">
                <a:latin typeface="Times New Roman" panose="02020603050405020304" pitchFamily="18" charset="0"/>
                <a:ea typeface="微软雅黑" panose="020B0503020204020204" pitchFamily="34" charset="-122"/>
              </a:rPr>
              <a:t>6-25</a:t>
            </a:r>
            <a:r>
              <a:rPr lang="zh-CN" altLang="zh-CN" sz="2400" b="1" kern="100" dirty="0">
                <a:latin typeface="Times New Roman" panose="02020603050405020304" pitchFamily="18" charset="0"/>
                <a:ea typeface="微软雅黑" panose="020B0503020204020204" pitchFamily="34" charset="-122"/>
              </a:rPr>
              <a:t>所示。即只保留“第</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次重复标记”列中值为“</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”和“</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”的数据。</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筛选结果如图</a:t>
            </a:r>
            <a:r>
              <a:rPr lang="en-US" altLang="zh-CN" sz="2400" b="1" kern="100" dirty="0">
                <a:latin typeface="Times New Roman" panose="02020603050405020304" pitchFamily="18" charset="0"/>
                <a:ea typeface="微软雅黑" panose="020B0503020204020204" pitchFamily="34" charset="-122"/>
              </a:rPr>
              <a:t>6-26</a:t>
            </a:r>
            <a:r>
              <a:rPr lang="zh-CN" altLang="zh-CN" sz="2400" b="1" kern="100" dirty="0">
                <a:latin typeface="Times New Roman" panose="02020603050405020304" pitchFamily="18" charset="0"/>
                <a:ea typeface="微软雅黑" panose="020B0503020204020204" pitchFamily="34" charset="-122"/>
              </a:rPr>
              <a:t>所示，即有</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项重复数据，删除这些重复数据即可。</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6" name="矩形 5"/>
          <p:cNvSpPr/>
          <p:nvPr/>
        </p:nvSpPr>
        <p:spPr>
          <a:xfrm>
            <a:off x="735106" y="0"/>
            <a:ext cx="9870141"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6-2</a:t>
            </a:r>
            <a:r>
              <a:rPr lang="zh-CN" altLang="zh-CN" sz="3600" b="1" kern="100" dirty="0">
                <a:solidFill>
                  <a:srgbClr val="7030A0"/>
                </a:solidFill>
                <a:latin typeface="Times New Roman" panose="02020603050405020304" pitchFamily="18" charset="0"/>
                <a:ea typeface="微软雅黑" panose="020B0503020204020204" pitchFamily="34" charset="-122"/>
              </a:rPr>
              <a:t>】找出成绩表中重复数据并予以删除</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1646" y="0"/>
            <a:ext cx="9798424"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6-3</a:t>
            </a:r>
            <a:r>
              <a:rPr lang="zh-CN" altLang="zh-CN" sz="3600" b="1" kern="100" dirty="0">
                <a:solidFill>
                  <a:srgbClr val="7030A0"/>
                </a:solidFill>
                <a:latin typeface="Times New Roman" panose="02020603050405020304" pitchFamily="18" charset="0"/>
                <a:ea typeface="微软雅黑" panose="020B0503020204020204" pitchFamily="34" charset="-122"/>
              </a:rPr>
              <a:t>】查找成绩表中缺失数据和错误数据</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1515035" y="1420177"/>
            <a:ext cx="9439836" cy="3770263"/>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【任务描述】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工作簿“课程成绩</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”的“成绩”工作表中存放了“办公软件高级应用”和“数据库应用”</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门课程的成绩，从成绩工作表可以看出，缺少部分成绩数据，有的成绩数据大于</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）选中“成绩”工作表中成绩为空值的单元格，然后将空值全部替换为“</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4046" y="1509316"/>
            <a:ext cx="9923930" cy="3416320"/>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）由于考试试卷的基本分为</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，有加分</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，总分为</a:t>
            </a:r>
            <a:r>
              <a:rPr lang="en-US" altLang="zh-CN" sz="2400" b="1" kern="100" dirty="0">
                <a:latin typeface="Times New Roman" panose="02020603050405020304" pitchFamily="18" charset="0"/>
                <a:ea typeface="微软雅黑" panose="020B0503020204020204" pitchFamily="34" charset="-122"/>
              </a:rPr>
              <a:t>110</a:t>
            </a:r>
            <a:r>
              <a:rPr lang="zh-CN" altLang="zh-CN" sz="2400" b="1" kern="100" dirty="0">
                <a:latin typeface="Times New Roman" panose="02020603050405020304" pitchFamily="18" charset="0"/>
                <a:ea typeface="微软雅黑" panose="020B0503020204020204" pitchFamily="34" charset="-122"/>
              </a:rPr>
              <a:t>分，但由于成绩管理系统中只允许输入</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，在“成绩”工作表找出大于</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的成绩数据并突出标识，然后替换为</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）由于成绩数据只能为数字，不能为字母，输入成绩数据时如果输入了字母“</a:t>
            </a:r>
            <a:r>
              <a:rPr lang="en-US" altLang="zh-CN" sz="2400" b="1" kern="100" dirty="0">
                <a:latin typeface="Times New Roman" panose="02020603050405020304" pitchFamily="18" charset="0"/>
                <a:ea typeface="微软雅黑" panose="020B0503020204020204" pitchFamily="34" charset="-122"/>
              </a:rPr>
              <a:t>O</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l</a:t>
            </a:r>
            <a:r>
              <a:rPr lang="zh-CN" altLang="zh-CN" sz="2400" b="1" kern="100" dirty="0">
                <a:latin typeface="Times New Roman" panose="02020603050405020304" pitchFamily="18" charset="0"/>
                <a:ea typeface="微软雅黑" panose="020B0503020204020204" pitchFamily="34" charset="-122"/>
              </a:rPr>
              <a:t>”，则为错误数据，在“成绩”工作表找出非数字的错误数据，如果是正确的数字显示“正确”，否则显示“错误”。</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51646" y="0"/>
            <a:ext cx="9798424"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6-3</a:t>
            </a:r>
            <a:r>
              <a:rPr lang="zh-CN" altLang="zh-CN" sz="3600" b="1" kern="100" dirty="0">
                <a:solidFill>
                  <a:srgbClr val="7030A0"/>
                </a:solidFill>
                <a:latin typeface="Times New Roman" panose="02020603050405020304" pitchFamily="18" charset="0"/>
                <a:ea typeface="微软雅黑" panose="020B0503020204020204" pitchFamily="34" charset="-122"/>
              </a:rPr>
              <a:t>】查找成绩表中缺失数据和错误数据</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2704" y="14610"/>
            <a:ext cx="11196919" cy="6155531"/>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【任务实现】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1</a:t>
            </a:r>
            <a:r>
              <a:rPr lang="zh-CN" altLang="zh-CN" sz="2800" b="1" kern="100" dirty="0">
                <a:solidFill>
                  <a:srgbClr val="0070C0"/>
                </a:solidFill>
                <a:latin typeface="Times New Roman" panose="02020603050405020304" pitchFamily="18" charset="0"/>
                <a:ea typeface="微软雅黑" panose="020B0503020204020204" pitchFamily="34" charset="-122"/>
              </a:rPr>
              <a:t>．查找缺失数据并进行替换操作</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）在</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工作簿“课程成绩</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”的“成绩”工作表中选中一个单元格。</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）在【开始】选项卡【编辑】组单击【查找和替换】按钮，在弹出的下拉菜单中选择【定位条件】命令，打开【定位条件】对话框，在该对话框中选择“空值”单选按钮，如图</a:t>
            </a:r>
            <a:r>
              <a:rPr lang="en-US" altLang="zh-CN" sz="2400" b="1" kern="100" dirty="0">
                <a:latin typeface="Times New Roman" panose="02020603050405020304" pitchFamily="18" charset="0"/>
                <a:ea typeface="微软雅黑" panose="020B0503020204020204" pitchFamily="34" charset="-122"/>
              </a:rPr>
              <a:t>6-27</a:t>
            </a:r>
            <a:r>
              <a:rPr lang="zh-CN" altLang="zh-CN" sz="2400" b="1" kern="100" dirty="0">
                <a:latin typeface="Times New Roman" panose="02020603050405020304" pitchFamily="18" charset="0"/>
                <a:ea typeface="微软雅黑" panose="020B0503020204020204" pitchFamily="34" charset="-122"/>
              </a:rPr>
              <a:t>所示，然后单击【确定】按钮，关闭该对话框，可以发现所有的空值都被一次性选中了，共有</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个空值数据，如图</a:t>
            </a:r>
            <a:r>
              <a:rPr lang="en-US" altLang="zh-CN" sz="2400" b="1" kern="100" dirty="0">
                <a:latin typeface="Times New Roman" panose="02020603050405020304" pitchFamily="18" charset="0"/>
                <a:ea typeface="微软雅黑" panose="020B0503020204020204" pitchFamily="34" charset="-122"/>
              </a:rPr>
              <a:t>6-28</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）按住【</a:t>
            </a:r>
            <a:r>
              <a:rPr lang="en-US" altLang="zh-CN" sz="2400" b="1" kern="100" dirty="0">
                <a:latin typeface="Times New Roman" panose="02020603050405020304" pitchFamily="18" charset="0"/>
                <a:ea typeface="微软雅黑" panose="020B0503020204020204" pitchFamily="34" charset="-122"/>
              </a:rPr>
              <a:t>Ctrl</a:t>
            </a:r>
            <a:r>
              <a:rPr lang="zh-CN" altLang="zh-CN" sz="2400" b="1" kern="100" dirty="0">
                <a:latin typeface="Times New Roman" panose="02020603050405020304" pitchFamily="18" charset="0"/>
                <a:ea typeface="微软雅黑" panose="020B0503020204020204" pitchFamily="34" charset="-122"/>
              </a:rPr>
              <a:t>】键，再选择一个空白单元格，这里选择“</a:t>
            </a:r>
            <a:r>
              <a:rPr lang="en-US" altLang="zh-CN" sz="2400" b="1" kern="100" dirty="0">
                <a:latin typeface="Times New Roman" panose="02020603050405020304" pitchFamily="18" charset="0"/>
                <a:ea typeface="微软雅黑" panose="020B0503020204020204" pitchFamily="34" charset="-122"/>
              </a:rPr>
              <a:t>F10</a:t>
            </a:r>
            <a:r>
              <a:rPr lang="zh-CN" altLang="zh-CN" sz="2400" b="1" kern="100" dirty="0">
                <a:latin typeface="Times New Roman" panose="02020603050405020304" pitchFamily="18" charset="0"/>
                <a:ea typeface="微软雅黑" panose="020B0503020204020204" pitchFamily="34" charset="-122"/>
              </a:rPr>
              <a:t>”，然后松开【</a:t>
            </a:r>
            <a:r>
              <a:rPr lang="en-US" altLang="zh-CN" sz="2400" b="1" kern="100" dirty="0">
                <a:latin typeface="Times New Roman" panose="02020603050405020304" pitchFamily="18" charset="0"/>
                <a:ea typeface="微软雅黑" panose="020B0503020204020204" pitchFamily="34" charset="-122"/>
              </a:rPr>
              <a:t>Ctrl</a:t>
            </a:r>
            <a:r>
              <a:rPr lang="zh-CN" altLang="zh-CN" sz="2400" b="1" kern="100" dirty="0">
                <a:latin typeface="Times New Roman" panose="02020603050405020304" pitchFamily="18" charset="0"/>
                <a:ea typeface="微软雅黑" panose="020B0503020204020204" pitchFamily="34" charset="-122"/>
              </a:rPr>
              <a:t>】键，输入数据“</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”，可以发现在单元格</a:t>
            </a:r>
            <a:r>
              <a:rPr lang="en-US" altLang="zh-CN" sz="2400" b="1" kern="100" dirty="0">
                <a:latin typeface="Times New Roman" panose="02020603050405020304" pitchFamily="18" charset="0"/>
                <a:ea typeface="微软雅黑" panose="020B0503020204020204" pitchFamily="34" charset="-122"/>
              </a:rPr>
              <a:t>F10</a:t>
            </a:r>
            <a:r>
              <a:rPr lang="zh-CN" altLang="zh-CN" sz="2400" b="1" kern="100" dirty="0">
                <a:latin typeface="Times New Roman" panose="02020603050405020304" pitchFamily="18" charset="0"/>
                <a:ea typeface="微软雅黑" panose="020B0503020204020204" pitchFamily="34" charset="-122"/>
              </a:rPr>
              <a:t>中出现了录入的“</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”，接着按【</a:t>
            </a:r>
            <a:r>
              <a:rPr lang="en-US" altLang="zh-CN" sz="2400" b="1" kern="100" dirty="0" err="1">
                <a:latin typeface="Times New Roman" panose="02020603050405020304" pitchFamily="18" charset="0"/>
                <a:ea typeface="微软雅黑" panose="020B0503020204020204" pitchFamily="34" charset="-122"/>
              </a:rPr>
              <a:t>Ctrl+Enter</a:t>
            </a:r>
            <a:r>
              <a:rPr lang="zh-CN" altLang="zh-CN" sz="2400" b="1" kern="100" dirty="0">
                <a:latin typeface="Times New Roman" panose="02020603050405020304" pitchFamily="18" charset="0"/>
                <a:ea typeface="微软雅黑" panose="020B0503020204020204" pitchFamily="34" charset="-122"/>
              </a:rPr>
              <a:t>】快捷键，则所有选中的单元格都输入了“</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”数据，如图</a:t>
            </a:r>
            <a:r>
              <a:rPr lang="en-US" altLang="zh-CN" sz="2400" b="1" kern="100" dirty="0">
                <a:latin typeface="Times New Roman" panose="02020603050405020304" pitchFamily="18" charset="0"/>
                <a:ea typeface="微软雅黑" panose="020B0503020204020204" pitchFamily="34" charset="-122"/>
              </a:rPr>
              <a:t>6-29</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51647" y="169216"/>
            <a:ext cx="10793506" cy="6317114"/>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2</a:t>
            </a:r>
            <a:r>
              <a:rPr lang="zh-CN" altLang="zh-CN" sz="2800" b="1" kern="100" dirty="0">
                <a:solidFill>
                  <a:srgbClr val="0070C0"/>
                </a:solidFill>
                <a:latin typeface="Times New Roman" panose="02020603050405020304" pitchFamily="18" charset="0"/>
                <a:ea typeface="微软雅黑" panose="020B0503020204020204" pitchFamily="34" charset="-122"/>
              </a:rPr>
              <a:t>．查找错误数据并进行替换操作</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）选中数据区域</a:t>
            </a:r>
            <a:r>
              <a:rPr lang="en-US" altLang="zh-CN" sz="2400" b="1" kern="100" dirty="0">
                <a:latin typeface="Times New Roman" panose="02020603050405020304" pitchFamily="18" charset="0"/>
                <a:ea typeface="微软雅黑" panose="020B0503020204020204" pitchFamily="34" charset="-122"/>
              </a:rPr>
              <a:t>D2:E39</a:t>
            </a:r>
            <a:r>
              <a:rPr lang="zh-CN" altLang="zh-CN" sz="2400" b="1" kern="100" dirty="0">
                <a:latin typeface="Times New Roman" panose="02020603050405020304" pitchFamily="18" charset="0"/>
                <a:ea typeface="微软雅黑" panose="020B0503020204020204" pitchFamily="34" charset="-122"/>
              </a:rPr>
              <a:t>，在【开始】选项卡【样式】组单击【条件格式】，在弹出的下拉菜单中指向【突出显示单元格规则】选项，在其子菜单选择【大于】命令，如图</a:t>
            </a:r>
            <a:r>
              <a:rPr lang="en-US" altLang="zh-CN" sz="2400" b="1" kern="100" dirty="0">
                <a:latin typeface="Times New Roman" panose="02020603050405020304" pitchFamily="18" charset="0"/>
                <a:ea typeface="微软雅黑" panose="020B0503020204020204" pitchFamily="34" charset="-122"/>
              </a:rPr>
              <a:t>6-30</a:t>
            </a:r>
            <a:r>
              <a:rPr lang="zh-CN" altLang="zh-CN" sz="2400" b="1" kern="100" dirty="0">
                <a:latin typeface="Times New Roman" panose="02020603050405020304" pitchFamily="18" charset="0"/>
                <a:ea typeface="微软雅黑" panose="020B0503020204020204" pitchFamily="34" charset="-122"/>
              </a:rPr>
              <a:t>所示，打开【大于】对话框，在该对话框“值”文本框中输入“</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”，如图</a:t>
            </a:r>
            <a:r>
              <a:rPr lang="en-US" altLang="zh-CN" sz="2400" b="1" kern="100" dirty="0">
                <a:latin typeface="Times New Roman" panose="02020603050405020304" pitchFamily="18" charset="0"/>
                <a:ea typeface="微软雅黑" panose="020B0503020204020204" pitchFamily="34" charset="-122"/>
              </a:rPr>
              <a:t>6-31</a:t>
            </a:r>
            <a:r>
              <a:rPr lang="zh-CN" altLang="zh-CN" sz="2400" b="1" kern="100" dirty="0">
                <a:latin typeface="Times New Roman" panose="02020603050405020304" pitchFamily="18" charset="0"/>
                <a:ea typeface="微软雅黑" panose="020B0503020204020204" pitchFamily="34" charset="-122"/>
              </a:rPr>
              <a:t>所示，然后单击【确定】按钮。</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F2</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=IF(D2&gt;100,100,D2)</a:t>
            </a:r>
            <a:r>
              <a:rPr lang="zh-CN" altLang="zh-CN" sz="2400" b="1" kern="100" dirty="0">
                <a:latin typeface="Times New Roman" panose="02020603050405020304" pitchFamily="18" charset="0"/>
                <a:ea typeface="微软雅黑" panose="020B0503020204020204" pitchFamily="34" charset="-122"/>
              </a:rPr>
              <a:t>”，移动鼠标指针到单元格</a:t>
            </a:r>
            <a:r>
              <a:rPr lang="en-US" altLang="zh-CN" sz="2400" b="1" kern="100" dirty="0">
                <a:latin typeface="Times New Roman" panose="02020603050405020304" pitchFamily="18" charset="0"/>
                <a:ea typeface="微软雅黑" panose="020B0503020204020204" pitchFamily="34" charset="-122"/>
              </a:rPr>
              <a:t>F2</a:t>
            </a:r>
            <a:r>
              <a:rPr lang="zh-CN" altLang="zh-CN" sz="2400" b="1" kern="100" dirty="0">
                <a:latin typeface="Times New Roman" panose="02020603050405020304" pitchFamily="18" charset="0"/>
                <a:ea typeface="微软雅黑" panose="020B0503020204020204" pitchFamily="34" charset="-122"/>
              </a:rPr>
              <a:t>的填充柄处，鼠标呈黑十字形状，按住鼠标左健拖动填充柄到序列的末单元格</a:t>
            </a:r>
            <a:r>
              <a:rPr lang="en-US" altLang="zh-CN" sz="2400" b="1" kern="100" dirty="0">
                <a:latin typeface="Times New Roman" panose="02020603050405020304" pitchFamily="18" charset="0"/>
                <a:ea typeface="微软雅黑" panose="020B0503020204020204" pitchFamily="34" charset="-122"/>
              </a:rPr>
              <a:t>F39</a:t>
            </a:r>
            <a:r>
              <a:rPr lang="zh-CN" altLang="zh-CN" sz="2400" b="1" kern="100" dirty="0">
                <a:latin typeface="Times New Roman" panose="02020603050405020304" pitchFamily="18" charset="0"/>
                <a:ea typeface="微软雅黑" panose="020B0503020204020204" pitchFamily="34" charset="-122"/>
              </a:rPr>
              <a:t>，松开鼠标左键。可以发现数据</a:t>
            </a:r>
            <a:r>
              <a:rPr lang="en-US" altLang="zh-CN" sz="2400" b="1" kern="100" dirty="0">
                <a:latin typeface="Times New Roman" panose="02020603050405020304" pitchFamily="18" charset="0"/>
                <a:ea typeface="微软雅黑" panose="020B0503020204020204" pitchFamily="34" charset="-122"/>
              </a:rPr>
              <a:t>103</a:t>
            </a:r>
            <a:r>
              <a:rPr lang="zh-CN" altLang="zh-CN" sz="2400" b="1" kern="100" dirty="0">
                <a:latin typeface="Times New Roman" panose="02020603050405020304" pitchFamily="18" charset="0"/>
                <a:ea typeface="微软雅黑" panose="020B0503020204020204" pitchFamily="34" charset="-122"/>
              </a:rPr>
              <a:t>已被替换为</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同样选中单元格</a:t>
            </a:r>
            <a:r>
              <a:rPr lang="en-US" altLang="zh-CN" sz="2400" b="1" kern="100" dirty="0">
                <a:latin typeface="Times New Roman" panose="02020603050405020304" pitchFamily="18" charset="0"/>
                <a:ea typeface="微软雅黑" panose="020B0503020204020204" pitchFamily="34" charset="-122"/>
              </a:rPr>
              <a:t>G2</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IF(E2&gt;100,100,E2)</a:t>
            </a:r>
            <a:r>
              <a:rPr lang="zh-CN" altLang="zh-CN" sz="2400" b="1" kern="100" dirty="0">
                <a:latin typeface="Times New Roman" panose="02020603050405020304" pitchFamily="18" charset="0"/>
                <a:ea typeface="微软雅黑" panose="020B0503020204020204" pitchFamily="34" charset="-122"/>
              </a:rPr>
              <a:t>”，然后按住鼠标左健拖动填充柄到序列的末单元格</a:t>
            </a:r>
            <a:r>
              <a:rPr lang="en-US" altLang="zh-CN" sz="2400" b="1" kern="100" dirty="0">
                <a:latin typeface="Times New Roman" panose="02020603050405020304" pitchFamily="18" charset="0"/>
                <a:ea typeface="微软雅黑" panose="020B0503020204020204" pitchFamily="34" charset="-122"/>
              </a:rPr>
              <a:t>G39</a:t>
            </a:r>
            <a:r>
              <a:rPr lang="zh-CN" altLang="zh-CN" sz="2400" b="1" kern="100" dirty="0">
                <a:latin typeface="Times New Roman" panose="02020603050405020304" pitchFamily="18" charset="0"/>
                <a:ea typeface="微软雅黑" panose="020B0503020204020204" pitchFamily="34" charset="-122"/>
              </a:rPr>
              <a:t>，松开鼠标左键。可以发现数据</a:t>
            </a:r>
            <a:r>
              <a:rPr lang="en-US" altLang="zh-CN" sz="2400" b="1" kern="100" dirty="0">
                <a:latin typeface="Times New Roman" panose="02020603050405020304" pitchFamily="18" charset="0"/>
                <a:ea typeface="微软雅黑" panose="020B0503020204020204" pitchFamily="34" charset="-122"/>
              </a:rPr>
              <a:t>110</a:t>
            </a:r>
            <a:r>
              <a:rPr lang="zh-CN" altLang="zh-CN" sz="2400" b="1" kern="100" dirty="0">
                <a:latin typeface="Times New Roman" panose="02020603050405020304" pitchFamily="18" charset="0"/>
                <a:ea typeface="微软雅黑" panose="020B0503020204020204" pitchFamily="34" charset="-122"/>
              </a:rPr>
              <a:t>已被替换为</a:t>
            </a:r>
            <a:r>
              <a:rPr lang="en-US" altLang="zh-CN" sz="2400" b="1" kern="100" dirty="0">
                <a:latin typeface="Times New Roman" panose="02020603050405020304" pitchFamily="18" charset="0"/>
                <a:ea typeface="微软雅黑" panose="020B0503020204020204" pitchFamily="34" charset="-122"/>
              </a:rPr>
              <a:t>100</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42565" y="2334035"/>
            <a:ext cx="7879976" cy="1885131"/>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3</a:t>
            </a:r>
            <a:r>
              <a:rPr lang="zh-CN" altLang="zh-CN" sz="2800" b="1" kern="100" dirty="0">
                <a:solidFill>
                  <a:srgbClr val="0070C0"/>
                </a:solidFill>
                <a:latin typeface="Times New Roman" panose="02020603050405020304" pitchFamily="18" charset="0"/>
                <a:ea typeface="微软雅黑" panose="020B0503020204020204" pitchFamily="34" charset="-122"/>
              </a:rPr>
              <a:t>．查找成绩数据中包含非数字的数据</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使用函数</a:t>
            </a:r>
            <a:r>
              <a:rPr lang="en-US" altLang="zh-CN" sz="2400" b="1" kern="100" dirty="0">
                <a:latin typeface="Times New Roman" panose="02020603050405020304" pitchFamily="18" charset="0"/>
                <a:ea typeface="微软雅黑" panose="020B0503020204020204" pitchFamily="34" charset="-122"/>
              </a:rPr>
              <a:t>ISNUMBER()</a:t>
            </a:r>
            <a:r>
              <a:rPr lang="zh-CN" altLang="zh-CN" sz="2400" b="1" kern="100" dirty="0">
                <a:latin typeface="Times New Roman" panose="02020603050405020304" pitchFamily="18" charset="0"/>
                <a:ea typeface="微软雅黑" panose="020B0503020204020204" pitchFamily="34" charset="-122"/>
              </a:rPr>
              <a:t>可以判断输入的成绩数据是否包含非数字的数据。</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51646" y="0"/>
            <a:ext cx="9798424"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6-3</a:t>
            </a:r>
            <a:r>
              <a:rPr lang="zh-CN" altLang="zh-CN" sz="3600" b="1" kern="100" dirty="0">
                <a:solidFill>
                  <a:srgbClr val="7030A0"/>
                </a:solidFill>
                <a:latin typeface="Times New Roman" panose="02020603050405020304" pitchFamily="18" charset="0"/>
                <a:ea typeface="微软雅黑" panose="020B0503020204020204" pitchFamily="34" charset="-122"/>
              </a:rPr>
              <a:t>】查找成绩表中缺失数据和错误数据</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9594" y="-17947"/>
            <a:ext cx="26974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6.1 </a:t>
            </a:r>
            <a:r>
              <a:rPr lang="zh-CN" altLang="zh-CN" sz="3600" b="1" kern="100" dirty="0">
                <a:solidFill>
                  <a:srgbClr val="7030A0"/>
                </a:solidFill>
                <a:latin typeface="Times New Roman" panose="02020603050405020304" pitchFamily="18" charset="0"/>
                <a:ea typeface="微软雅黑" panose="020B0503020204020204" pitchFamily="34" charset="-122"/>
              </a:rPr>
              <a:t>自动计算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1927411" y="1615078"/>
            <a:ext cx="8704729" cy="3416320"/>
          </a:xfrm>
          <a:prstGeom prst="rect">
            <a:avLst/>
          </a:prstGeom>
        </p:spPr>
        <p:txBody>
          <a:bodyPr wrap="square">
            <a:spAutoFit/>
          </a:bodyPr>
          <a:lstStyle/>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在【公式】选项卡“函数库”区域单击【自动求和】按钮，可以对指定或默认区域的数据进行求和运算。其运算结果值显示在选定列的下方第</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个单元格中或者选定行的右侧第</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个单元格中。</a:t>
            </a:r>
            <a:endParaRPr lang="zh-CN" altLang="zh-CN" sz="2400" b="1" kern="100" dirty="0">
              <a:latin typeface="Times New Roman" panose="02020603050405020304" pitchFamily="18" charset="0"/>
              <a:ea typeface="微软雅黑" panose="020B0503020204020204" pitchFamily="34" charset="-122"/>
            </a:endParaRPr>
          </a:p>
          <a:p>
            <a:pPr indent="609600" algn="just" fontAlgn="ctr">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单击【自动求和】按钮右侧按钮，在弹出的下拉菜单中包括多个自动计算命令，如图</a:t>
            </a:r>
            <a:r>
              <a:rPr lang="en-US" altLang="zh-CN" sz="2400" b="1" kern="100" dirty="0">
                <a:latin typeface="Times New Roman" panose="02020603050405020304" pitchFamily="18" charset="0"/>
                <a:ea typeface="微软雅黑" panose="020B0503020204020204" pitchFamily="34" charset="-122"/>
              </a:rPr>
              <a:t>6-2</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2769" y="2204429"/>
            <a:ext cx="7571303" cy="1569660"/>
          </a:xfrm>
          <a:prstGeom prst="rect">
            <a:avLst/>
          </a:prstGeom>
        </p:spPr>
        <p:txBody>
          <a:bodyPr wrap="none">
            <a:spAutoFit/>
          </a:bodyPr>
          <a:lstStyle/>
          <a:p>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r>
              <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引导训练</a:t>
            </a:r>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endPar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5788" y="0"/>
            <a:ext cx="823856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6-4</a:t>
            </a:r>
            <a:r>
              <a:rPr lang="zh-CN" altLang="zh-CN" sz="3600" b="1" kern="100" dirty="0">
                <a:solidFill>
                  <a:srgbClr val="7030A0"/>
                </a:solidFill>
                <a:latin typeface="Times New Roman" panose="02020603050405020304" pitchFamily="18" charset="0"/>
                <a:ea typeface="微软雅黑" panose="020B0503020204020204" pitchFamily="34" charset="-122"/>
              </a:rPr>
              <a:t>】员工基本信息的加工与处理</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564776" y="695047"/>
            <a:ext cx="11170024" cy="5986254"/>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【任务描述】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工作簿“员工基本信息</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”的“基本信息”工作表中存放了明德学院部分教师的基本信息。</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我国第一代公民身份证号码只有</a:t>
            </a:r>
            <a:r>
              <a:rPr lang="en-US" altLang="zh-CN" sz="2400" b="1" kern="100" dirty="0">
                <a:latin typeface="Times New Roman" panose="02020603050405020304" pitchFamily="18" charset="0"/>
                <a:ea typeface="微软雅黑" panose="020B0503020204020204" pitchFamily="34" charset="-122"/>
              </a:rPr>
              <a:t>15</a:t>
            </a:r>
            <a:r>
              <a:rPr lang="zh-CN" altLang="zh-CN" sz="2400" b="1" kern="100" dirty="0">
                <a:latin typeface="Times New Roman" panose="02020603050405020304" pitchFamily="18" charset="0"/>
                <a:ea typeface="微软雅黑" panose="020B0503020204020204" pitchFamily="34" charset="-122"/>
              </a:rPr>
              <a:t>位，其中出生日期只有</a:t>
            </a:r>
            <a:r>
              <a:rPr lang="en-US" altLang="zh-CN" sz="2400" b="1" kern="100" dirty="0">
                <a:latin typeface="Times New Roman" panose="02020603050405020304" pitchFamily="18" charset="0"/>
                <a:ea typeface="微软雅黑" panose="020B0503020204020204" pitchFamily="34" charset="-122"/>
              </a:rPr>
              <a:t>6</a:t>
            </a:r>
            <a:r>
              <a:rPr lang="zh-CN" altLang="zh-CN" sz="2400" b="1" kern="100" dirty="0">
                <a:latin typeface="Times New Roman" panose="02020603050405020304" pitchFamily="18" charset="0"/>
                <a:ea typeface="微软雅黑" panose="020B0503020204020204" pitchFamily="34" charset="-122"/>
              </a:rPr>
              <a:t>位，年月日各两位，没有校验码。第二代公民身份证号年份由</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位变为</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位，末尾加了效验码，就成了</a:t>
            </a:r>
            <a:r>
              <a:rPr lang="en-US" altLang="zh-CN" sz="2400" b="1" kern="100" dirty="0">
                <a:latin typeface="Times New Roman" panose="02020603050405020304" pitchFamily="18" charset="0"/>
                <a:ea typeface="微软雅黑" panose="020B0503020204020204" pitchFamily="34" charset="-122"/>
              </a:rPr>
              <a:t>18</a:t>
            </a:r>
            <a:r>
              <a:rPr lang="zh-CN" altLang="zh-CN" sz="2400" b="1" kern="100" dirty="0">
                <a:latin typeface="Times New Roman" panose="02020603050405020304" pitchFamily="18" charset="0"/>
                <a:ea typeface="微软雅黑" panose="020B0503020204020204" pitchFamily="34" charset="-122"/>
              </a:rPr>
              <a:t>位。我国公民现有身份证号都已标准化，统一为</a:t>
            </a:r>
            <a:r>
              <a:rPr lang="en-US" altLang="zh-CN" sz="2400" b="1" kern="100" dirty="0">
                <a:latin typeface="Times New Roman" panose="02020603050405020304" pitchFamily="18" charset="0"/>
                <a:ea typeface="微软雅黑" panose="020B0503020204020204" pitchFamily="34" charset="-122"/>
              </a:rPr>
              <a:t>18</a:t>
            </a:r>
            <a:r>
              <a:rPr lang="zh-CN" altLang="zh-CN" sz="2400" b="1" kern="100" dirty="0">
                <a:latin typeface="Times New Roman" panose="02020603050405020304" pitchFamily="18" charset="0"/>
                <a:ea typeface="微软雅黑" panose="020B0503020204020204" pitchFamily="34" charset="-122"/>
              </a:rPr>
              <a:t>位。</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第</a:t>
            </a:r>
            <a:r>
              <a:rPr lang="en-US" altLang="zh-CN" sz="2400" b="1" kern="100" dirty="0">
                <a:latin typeface="Times New Roman" panose="02020603050405020304" pitchFamily="18" charset="0"/>
                <a:ea typeface="微软雅黑" panose="020B0503020204020204" pitchFamily="34" charset="-122"/>
              </a:rPr>
              <a:t>1~6</a:t>
            </a:r>
            <a:r>
              <a:rPr lang="zh-CN" altLang="zh-CN" sz="2400" b="1" kern="100" dirty="0">
                <a:latin typeface="Times New Roman" panose="02020603050405020304" pitchFamily="18" charset="0"/>
                <a:ea typeface="微软雅黑" panose="020B0503020204020204" pitchFamily="34" charset="-122"/>
              </a:rPr>
              <a:t>位为地区代码，表示常住户口所在县（市、旗、区）的行政区划代码。前</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位代表具体省（直辖市，自治区，特别行政区），代码如下：</a:t>
            </a:r>
            <a:r>
              <a:rPr lang="en-US" altLang="zh-CN" sz="2400" b="1" kern="100" dirty="0">
                <a:latin typeface="Times New Roman" panose="02020603050405020304" pitchFamily="18" charset="0"/>
                <a:ea typeface="微软雅黑" panose="020B0503020204020204" pitchFamily="34" charset="-122"/>
              </a:rPr>
              <a:t>11-15</a:t>
            </a:r>
            <a:r>
              <a:rPr lang="zh-CN" altLang="zh-CN" sz="2400" b="1" kern="100" dirty="0">
                <a:latin typeface="Times New Roman" panose="02020603050405020304" pitchFamily="18" charset="0"/>
                <a:ea typeface="微软雅黑" panose="020B0503020204020204" pitchFamily="34" charset="-122"/>
              </a:rPr>
              <a:t>：京津冀晋蒙，</a:t>
            </a:r>
            <a:r>
              <a:rPr lang="en-US" altLang="zh-CN" sz="2400" b="1" kern="100" dirty="0">
                <a:latin typeface="Times New Roman" panose="02020603050405020304" pitchFamily="18" charset="0"/>
                <a:ea typeface="微软雅黑" panose="020B0503020204020204" pitchFamily="34" charset="-122"/>
              </a:rPr>
              <a:t>21-23</a:t>
            </a:r>
            <a:r>
              <a:rPr lang="zh-CN" altLang="zh-CN" sz="2400" b="1" kern="100" dirty="0">
                <a:latin typeface="Times New Roman" panose="02020603050405020304" pitchFamily="18" charset="0"/>
                <a:ea typeface="微软雅黑" panose="020B0503020204020204" pitchFamily="34" charset="-122"/>
              </a:rPr>
              <a:t>：辽吉黑，</a:t>
            </a:r>
            <a:r>
              <a:rPr lang="en-US" altLang="zh-CN" sz="2400" b="1" kern="100" dirty="0">
                <a:latin typeface="Times New Roman" panose="02020603050405020304" pitchFamily="18" charset="0"/>
                <a:ea typeface="微软雅黑" panose="020B0503020204020204" pitchFamily="34" charset="-122"/>
              </a:rPr>
              <a:t>31-37</a:t>
            </a:r>
            <a:r>
              <a:rPr lang="zh-CN" altLang="zh-CN" sz="2400" b="1" kern="100" dirty="0">
                <a:latin typeface="Times New Roman" panose="02020603050405020304" pitchFamily="18" charset="0"/>
                <a:ea typeface="微软雅黑" panose="020B0503020204020204" pitchFamily="34" charset="-122"/>
              </a:rPr>
              <a:t>：沪苏浙皖闽赣鲁，</a:t>
            </a:r>
            <a:r>
              <a:rPr lang="en-US" altLang="zh-CN" sz="2400" b="1" kern="100" dirty="0">
                <a:latin typeface="Times New Roman" panose="02020603050405020304" pitchFamily="18" charset="0"/>
                <a:ea typeface="微软雅黑" panose="020B0503020204020204" pitchFamily="34" charset="-122"/>
              </a:rPr>
              <a:t>41-46</a:t>
            </a:r>
            <a:r>
              <a:rPr lang="zh-CN" altLang="zh-CN" sz="2400" b="1" kern="100" dirty="0">
                <a:latin typeface="Times New Roman" panose="02020603050405020304" pitchFamily="18" charset="0"/>
                <a:ea typeface="微软雅黑" panose="020B0503020204020204" pitchFamily="34" charset="-122"/>
              </a:rPr>
              <a:t>：豫鄂湘粤桂琼，</a:t>
            </a:r>
            <a:r>
              <a:rPr lang="en-US" altLang="zh-CN" sz="2400" b="1" kern="100" dirty="0">
                <a:latin typeface="Times New Roman" panose="02020603050405020304" pitchFamily="18" charset="0"/>
                <a:ea typeface="微软雅黑" panose="020B0503020204020204" pitchFamily="34" charset="-122"/>
              </a:rPr>
              <a:t>50-54</a:t>
            </a:r>
            <a:r>
              <a:rPr lang="zh-CN" altLang="zh-CN" sz="2400" b="1" kern="100" dirty="0">
                <a:latin typeface="Times New Roman" panose="02020603050405020304" pitchFamily="18" charset="0"/>
                <a:ea typeface="微软雅黑" panose="020B0503020204020204" pitchFamily="34" charset="-122"/>
              </a:rPr>
              <a:t>：渝川贵云藏，</a:t>
            </a:r>
            <a:r>
              <a:rPr lang="en-US" altLang="zh-CN" sz="2400" b="1" kern="100" dirty="0">
                <a:latin typeface="Times New Roman" panose="02020603050405020304" pitchFamily="18" charset="0"/>
                <a:ea typeface="微软雅黑" panose="020B0503020204020204" pitchFamily="34" charset="-122"/>
              </a:rPr>
              <a:t>61-65</a:t>
            </a:r>
            <a:r>
              <a:rPr lang="zh-CN" altLang="zh-CN" sz="2400" b="1" kern="100" dirty="0">
                <a:latin typeface="Times New Roman" panose="02020603050405020304" pitchFamily="18" charset="0"/>
                <a:ea typeface="微软雅黑" panose="020B0503020204020204" pitchFamily="34" charset="-122"/>
              </a:rPr>
              <a:t>：陕甘青宁新，</a:t>
            </a:r>
            <a:r>
              <a:rPr lang="en-US" altLang="zh-CN" sz="2400" b="1" kern="100" dirty="0">
                <a:latin typeface="Times New Roman" panose="02020603050405020304" pitchFamily="18" charset="0"/>
                <a:ea typeface="微软雅黑" panose="020B0503020204020204" pitchFamily="34" charset="-122"/>
              </a:rPr>
              <a:t>81-82</a:t>
            </a:r>
            <a:r>
              <a:rPr lang="zh-CN" altLang="zh-CN" sz="2400" b="1" kern="100" dirty="0">
                <a:latin typeface="Times New Roman" panose="02020603050405020304" pitchFamily="18" charset="0"/>
                <a:ea typeface="微软雅黑" panose="020B0503020204020204" pitchFamily="34" charset="-122"/>
              </a:rPr>
              <a:t>：港澳</a:t>
            </a:r>
            <a:r>
              <a:rPr lang="zh-CN" altLang="zh-CN" sz="2400" b="1" kern="100" dirty="0" smtClean="0">
                <a:latin typeface="Times New Roman" panose="02020603050405020304" pitchFamily="18" charset="0"/>
                <a:ea typeface="微软雅黑" panose="020B0503020204020204" pitchFamily="34" charset="-122"/>
              </a:rPr>
              <a:t>。</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2682" y="1332742"/>
            <a:ext cx="10408023" cy="3970318"/>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第</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位是城市代码，第</a:t>
            </a:r>
            <a:r>
              <a:rPr lang="en-US" altLang="zh-CN" sz="2400" b="1" kern="100" dirty="0">
                <a:latin typeface="Times New Roman" panose="02020603050405020304" pitchFamily="18" charset="0"/>
                <a:ea typeface="微软雅黑" panose="020B0503020204020204" pitchFamily="34" charset="-122"/>
              </a:rPr>
              <a:t>5</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6</a:t>
            </a:r>
            <a:r>
              <a:rPr lang="zh-CN" altLang="zh-CN" sz="2400" b="1" kern="100" dirty="0">
                <a:latin typeface="Times New Roman" panose="02020603050405020304" pitchFamily="18" charset="0"/>
                <a:ea typeface="微软雅黑" panose="020B0503020204020204" pitchFamily="34" charset="-122"/>
              </a:rPr>
              <a:t>位是区、县代码。</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第</a:t>
            </a:r>
            <a:r>
              <a:rPr lang="en-US" altLang="zh-CN" sz="2400" b="1" kern="100" dirty="0">
                <a:latin typeface="Times New Roman" panose="02020603050405020304" pitchFamily="18" charset="0"/>
                <a:ea typeface="微软雅黑" panose="020B0503020204020204" pitchFamily="34" charset="-122"/>
              </a:rPr>
              <a:t>7~10</a:t>
            </a:r>
            <a:r>
              <a:rPr lang="zh-CN" altLang="zh-CN" sz="2400" b="1" kern="100" dirty="0">
                <a:latin typeface="Times New Roman" panose="02020603050405020304" pitchFamily="18" charset="0"/>
                <a:ea typeface="微软雅黑" panose="020B0503020204020204" pitchFamily="34" charset="-122"/>
              </a:rPr>
              <a:t>位为出生年份（</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位），</a:t>
            </a:r>
            <a:r>
              <a:rPr lang="en-US" altLang="zh-CN" sz="2400" b="1" kern="100" dirty="0">
                <a:latin typeface="Times New Roman" panose="02020603050405020304" pitchFamily="18" charset="0"/>
                <a:ea typeface="微软雅黑" panose="020B0503020204020204" pitchFamily="34" charset="-122"/>
              </a:rPr>
              <a:t>11~12</a:t>
            </a:r>
            <a:r>
              <a:rPr lang="zh-CN" altLang="zh-CN" sz="2400" b="1" kern="100" dirty="0">
                <a:latin typeface="Times New Roman" panose="02020603050405020304" pitchFamily="18" charset="0"/>
                <a:ea typeface="微软雅黑" panose="020B0503020204020204" pitchFamily="34" charset="-122"/>
              </a:rPr>
              <a:t>位为出生月份，</a:t>
            </a:r>
            <a:r>
              <a:rPr lang="en-US" altLang="zh-CN" sz="2400" b="1" kern="100" dirty="0">
                <a:latin typeface="Times New Roman" panose="02020603050405020304" pitchFamily="18" charset="0"/>
                <a:ea typeface="微软雅黑" panose="020B0503020204020204" pitchFamily="34" charset="-122"/>
              </a:rPr>
              <a:t>13~14</a:t>
            </a:r>
            <a:r>
              <a:rPr lang="zh-CN" altLang="zh-CN" sz="2400" b="1" kern="100" dirty="0">
                <a:latin typeface="Times New Roman" panose="02020603050405020304" pitchFamily="18" charset="0"/>
                <a:ea typeface="微软雅黑" panose="020B0503020204020204" pitchFamily="34" charset="-122"/>
              </a:rPr>
              <a:t>位为出生日期。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第</a:t>
            </a:r>
            <a:r>
              <a:rPr lang="en-US" altLang="zh-CN" sz="2400" b="1" kern="100" dirty="0">
                <a:latin typeface="Times New Roman" panose="02020603050405020304" pitchFamily="18" charset="0"/>
                <a:ea typeface="微软雅黑" panose="020B0503020204020204" pitchFamily="34" charset="-122"/>
              </a:rPr>
              <a:t>15~17</a:t>
            </a:r>
            <a:r>
              <a:rPr lang="zh-CN" altLang="zh-CN" sz="2400" b="1" kern="100" dirty="0">
                <a:latin typeface="Times New Roman" panose="02020603050405020304" pitchFamily="18" charset="0"/>
                <a:ea typeface="微软雅黑" panose="020B0503020204020204" pitchFamily="34" charset="-122"/>
              </a:rPr>
              <a:t>位为顺序号，并能够判断性别，奇数为男，偶数为女。</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18</a:t>
            </a:r>
            <a:r>
              <a:rPr lang="zh-CN" altLang="zh-CN" sz="2400" b="1" kern="100" dirty="0">
                <a:latin typeface="Times New Roman" panose="02020603050405020304" pitchFamily="18" charset="0"/>
                <a:ea typeface="微软雅黑" panose="020B0503020204020204" pitchFamily="34" charset="-122"/>
              </a:rPr>
              <a:t>位为校验码，校验码是由身份证号码编制单位按统一的公式计算出来的，如果某人的尾号是</a:t>
            </a:r>
            <a:r>
              <a:rPr lang="en-US" altLang="zh-CN" sz="2400" b="1" kern="100" dirty="0">
                <a:latin typeface="Times New Roman" panose="02020603050405020304" pitchFamily="18" charset="0"/>
                <a:ea typeface="微软雅黑" panose="020B0503020204020204" pitchFamily="34" charset="-122"/>
              </a:rPr>
              <a:t>0</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9</a:t>
            </a:r>
            <a:r>
              <a:rPr lang="zh-CN" altLang="zh-CN" sz="2400" b="1" kern="100" dirty="0">
                <a:latin typeface="Times New Roman" panose="02020603050405020304" pitchFamily="18" charset="0"/>
                <a:ea typeface="微软雅黑" panose="020B0503020204020204" pitchFamily="34" charset="-122"/>
              </a:rPr>
              <a:t>，都不会出现</a:t>
            </a:r>
            <a:r>
              <a:rPr lang="en-US" altLang="zh-CN" sz="2400" b="1" kern="100" dirty="0">
                <a:latin typeface="Times New Roman" panose="02020603050405020304" pitchFamily="18" charset="0"/>
                <a:ea typeface="微软雅黑" panose="020B0503020204020204" pitchFamily="34" charset="-122"/>
              </a:rPr>
              <a:t>X</a:t>
            </a:r>
            <a:r>
              <a:rPr lang="zh-CN" altLang="zh-CN" sz="2400" b="1" kern="100" dirty="0">
                <a:latin typeface="Times New Roman" panose="02020603050405020304" pitchFamily="18" charset="0"/>
                <a:ea typeface="微软雅黑" panose="020B0503020204020204" pitchFamily="34" charset="-122"/>
              </a:rPr>
              <a:t>，但如果尾号是</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，那么就得用</a:t>
            </a:r>
            <a:r>
              <a:rPr lang="en-US" altLang="zh-CN" sz="2400" b="1" kern="100" dirty="0">
                <a:latin typeface="Times New Roman" panose="02020603050405020304" pitchFamily="18" charset="0"/>
                <a:ea typeface="微软雅黑" panose="020B0503020204020204" pitchFamily="34" charset="-122"/>
              </a:rPr>
              <a:t>X</a:t>
            </a:r>
            <a:r>
              <a:rPr lang="zh-CN" altLang="zh-CN" sz="2400" b="1" kern="100" dirty="0">
                <a:latin typeface="Times New Roman" panose="02020603050405020304" pitchFamily="18" charset="0"/>
                <a:ea typeface="微软雅黑" panose="020B0503020204020204" pitchFamily="34" charset="-122"/>
              </a:rPr>
              <a:t>来代替，因为如果用</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做尾号，那么此人的身份证就变成了</a:t>
            </a:r>
            <a:r>
              <a:rPr lang="en-US" altLang="zh-CN" sz="2400" b="1" kern="100" dirty="0">
                <a:latin typeface="Times New Roman" panose="02020603050405020304" pitchFamily="18" charset="0"/>
                <a:ea typeface="微软雅黑" panose="020B0503020204020204" pitchFamily="34" charset="-122"/>
              </a:rPr>
              <a:t>19</a:t>
            </a:r>
            <a:r>
              <a:rPr lang="zh-CN" altLang="zh-CN" sz="2400" b="1" kern="100" dirty="0">
                <a:latin typeface="Times New Roman" panose="02020603050405020304" pitchFamily="18" charset="0"/>
                <a:ea typeface="微软雅黑" panose="020B0503020204020204" pitchFamily="34" charset="-122"/>
              </a:rPr>
              <a:t>位。</a:t>
            </a:r>
            <a:r>
              <a:rPr lang="en-US" altLang="zh-CN" sz="2400" b="1" kern="100" dirty="0">
                <a:latin typeface="Times New Roman" panose="02020603050405020304" pitchFamily="18" charset="0"/>
                <a:ea typeface="微软雅黑" panose="020B0503020204020204" pitchFamily="34" charset="-122"/>
              </a:rPr>
              <a:t>X</a:t>
            </a:r>
            <a:r>
              <a:rPr lang="zh-CN" altLang="zh-CN" sz="2400" b="1" kern="100" dirty="0">
                <a:latin typeface="Times New Roman" panose="02020603050405020304" pitchFamily="18" charset="0"/>
                <a:ea typeface="微软雅黑" panose="020B0503020204020204" pitchFamily="34" charset="-122"/>
              </a:rPr>
              <a:t>是罗马数字的</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，用</a:t>
            </a:r>
            <a:r>
              <a:rPr lang="en-US" altLang="zh-CN" sz="2400" b="1" kern="100" dirty="0">
                <a:latin typeface="Times New Roman" panose="02020603050405020304" pitchFamily="18" charset="0"/>
                <a:ea typeface="微软雅黑" panose="020B0503020204020204" pitchFamily="34" charset="-122"/>
              </a:rPr>
              <a:t>X</a:t>
            </a:r>
            <a:r>
              <a:rPr lang="zh-CN" altLang="zh-CN" sz="2400" b="1" kern="100" dirty="0">
                <a:latin typeface="Times New Roman" panose="02020603050405020304" pitchFamily="18" charset="0"/>
                <a:ea typeface="微软雅黑" panose="020B0503020204020204" pitchFamily="34" charset="-122"/>
              </a:rPr>
              <a:t>来代替</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，可以保证公民的身份证符合国家标准。</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15788" y="0"/>
            <a:ext cx="823856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6-4</a:t>
            </a:r>
            <a:r>
              <a:rPr lang="zh-CN" altLang="zh-CN" sz="3600" b="1" kern="100" dirty="0">
                <a:solidFill>
                  <a:srgbClr val="7030A0"/>
                </a:solidFill>
                <a:latin typeface="Times New Roman" panose="02020603050405020304" pitchFamily="18" charset="0"/>
                <a:ea typeface="微软雅黑" panose="020B0503020204020204" pitchFamily="34" charset="-122"/>
              </a:rPr>
              <a:t>】员工基本信息的加工与处理</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293" y="1287919"/>
            <a:ext cx="11698941" cy="3970318"/>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）根据身份证号获取员工常住户口所在省或直辖市、自治区、特别行政区名称。</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）使用</a:t>
            </a:r>
            <a:r>
              <a:rPr lang="en-US" altLang="zh-CN" sz="2400" b="1" kern="100" dirty="0">
                <a:latin typeface="Times New Roman" panose="02020603050405020304" pitchFamily="18" charset="0"/>
                <a:ea typeface="微软雅黑" panose="020B0503020204020204" pitchFamily="34" charset="-122"/>
              </a:rPr>
              <a:t>MID()</a:t>
            </a:r>
            <a:r>
              <a:rPr lang="zh-CN" altLang="zh-CN" sz="2400" b="1" kern="100" dirty="0">
                <a:latin typeface="Times New Roman" panose="02020603050405020304" pitchFamily="18" charset="0"/>
                <a:ea typeface="微软雅黑" panose="020B0503020204020204" pitchFamily="34" charset="-122"/>
              </a:rPr>
              <a:t>函数从身份证号中分别抽取出生年、月、日</a:t>
            </a:r>
            <a:r>
              <a:rPr lang="zh-CN" altLang="zh-CN" sz="2400" b="1" kern="100" dirty="0" smtClean="0">
                <a:latin typeface="Times New Roman" panose="02020603050405020304" pitchFamily="18" charset="0"/>
                <a:ea typeface="微软雅黑" panose="020B0503020204020204" pitchFamily="34" charset="-122"/>
              </a:rPr>
              <a:t>，</a:t>
            </a:r>
            <a:endParaRPr lang="en-US" altLang="zh-CN" sz="2400" b="1" kern="100" dirty="0" smtClean="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 </a:t>
            </a:r>
            <a:r>
              <a:rPr lang="en-US" altLang="zh-CN" sz="2400" b="1" kern="100" dirty="0" smtClean="0">
                <a:latin typeface="Times New Roman" panose="02020603050405020304" pitchFamily="18" charset="0"/>
                <a:ea typeface="微软雅黑" panose="020B0503020204020204" pitchFamily="34" charset="-122"/>
              </a:rPr>
              <a:t>         </a:t>
            </a:r>
            <a:r>
              <a:rPr lang="zh-CN" altLang="zh-CN" sz="2400" b="1" kern="100" dirty="0" smtClean="0">
                <a:latin typeface="Times New Roman" panose="02020603050405020304" pitchFamily="18" charset="0"/>
                <a:ea typeface="微软雅黑" panose="020B0503020204020204" pitchFamily="34" charset="-122"/>
              </a:rPr>
              <a:t>然后</a:t>
            </a:r>
            <a:r>
              <a:rPr lang="zh-CN" altLang="zh-CN" sz="2400" b="1" kern="100" dirty="0">
                <a:latin typeface="Times New Roman" panose="02020603050405020304" pitchFamily="18" charset="0"/>
                <a:ea typeface="微软雅黑" panose="020B0503020204020204" pitchFamily="34" charset="-122"/>
              </a:rPr>
              <a:t>使用</a:t>
            </a:r>
            <a:r>
              <a:rPr lang="en-US" altLang="zh-CN" sz="2400" b="1" kern="100" dirty="0">
                <a:latin typeface="Times New Roman" panose="02020603050405020304" pitchFamily="18" charset="0"/>
                <a:ea typeface="微软雅黑" panose="020B0503020204020204" pitchFamily="34" charset="-122"/>
              </a:rPr>
              <a:t>CONCATENATE()</a:t>
            </a:r>
            <a:r>
              <a:rPr lang="zh-CN" altLang="zh-CN" sz="2400" b="1" kern="100" dirty="0">
                <a:latin typeface="Times New Roman" panose="02020603050405020304" pitchFamily="18" charset="0"/>
                <a:ea typeface="微软雅黑" panose="020B0503020204020204" pitchFamily="34" charset="-122"/>
              </a:rPr>
              <a:t>函数将出生年、月、日合并为出生日期。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）使用</a:t>
            </a:r>
            <a:r>
              <a:rPr lang="en-US" altLang="zh-CN" sz="2400" b="1" kern="100" dirty="0">
                <a:latin typeface="Times New Roman" panose="02020603050405020304" pitchFamily="18" charset="0"/>
                <a:ea typeface="微软雅黑" panose="020B0503020204020204" pitchFamily="34" charset="-122"/>
              </a:rPr>
              <a:t>MID()</a:t>
            </a:r>
            <a:r>
              <a:rPr lang="zh-CN" altLang="zh-CN" sz="2400" b="1" kern="100" dirty="0">
                <a:latin typeface="Times New Roman" panose="02020603050405020304" pitchFamily="18" charset="0"/>
                <a:ea typeface="微软雅黑" panose="020B0503020204020204" pitchFamily="34" charset="-122"/>
              </a:rPr>
              <a:t>函数和连接符“</a:t>
            </a:r>
            <a:r>
              <a:rPr lang="en-US" altLang="zh-CN" sz="2400" b="1" kern="100" dirty="0">
                <a:latin typeface="Times New Roman" panose="02020603050405020304" pitchFamily="18" charset="0"/>
                <a:ea typeface="微软雅黑" panose="020B0503020204020204" pitchFamily="34" charset="-122"/>
              </a:rPr>
              <a:t>&amp;</a:t>
            </a:r>
            <a:r>
              <a:rPr lang="zh-CN" altLang="zh-CN" sz="2400" b="1" kern="100" dirty="0">
                <a:latin typeface="Times New Roman" panose="02020603050405020304" pitchFamily="18" charset="0"/>
                <a:ea typeface="微软雅黑" panose="020B0503020204020204" pitchFamily="34" charset="-122"/>
              </a:rPr>
              <a:t>”从身份证号中提取出生日期。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）使用</a:t>
            </a:r>
            <a:r>
              <a:rPr lang="en-US" altLang="zh-CN" sz="2400" b="1" kern="100" dirty="0">
                <a:latin typeface="Times New Roman" panose="02020603050405020304" pitchFamily="18" charset="0"/>
                <a:ea typeface="微软雅黑" panose="020B0503020204020204" pitchFamily="34" charset="-122"/>
              </a:rPr>
              <a:t>TEXT()</a:t>
            </a:r>
            <a:r>
              <a:rPr lang="zh-CN" altLang="zh-CN" sz="2400" b="1" kern="100" dirty="0">
                <a:latin typeface="Times New Roman" panose="02020603050405020304" pitchFamily="18" charset="0"/>
                <a:ea typeface="微软雅黑" panose="020B0503020204020204" pitchFamily="34" charset="-122"/>
              </a:rPr>
              <a:t>函数、</a:t>
            </a:r>
            <a:r>
              <a:rPr lang="en-US" altLang="zh-CN" sz="2400" b="1" kern="100" dirty="0">
                <a:latin typeface="Times New Roman" panose="02020603050405020304" pitchFamily="18" charset="0"/>
                <a:ea typeface="微软雅黑" panose="020B0503020204020204" pitchFamily="34" charset="-122"/>
              </a:rPr>
              <a:t>MID()</a:t>
            </a:r>
            <a:r>
              <a:rPr lang="zh-CN" altLang="zh-CN" sz="2400" b="1" kern="100" dirty="0">
                <a:latin typeface="Times New Roman" panose="02020603050405020304" pitchFamily="18" charset="0"/>
                <a:ea typeface="微软雅黑" panose="020B0503020204020204" pitchFamily="34" charset="-122"/>
              </a:rPr>
              <a:t>函数和连接符“</a:t>
            </a:r>
            <a:r>
              <a:rPr lang="en-US" altLang="zh-CN" sz="2400" b="1" kern="100" dirty="0">
                <a:latin typeface="Times New Roman" panose="02020603050405020304" pitchFamily="18" charset="0"/>
                <a:ea typeface="微软雅黑" panose="020B0503020204020204" pitchFamily="34" charset="-122"/>
              </a:rPr>
              <a:t>&amp;</a:t>
            </a:r>
            <a:r>
              <a:rPr lang="zh-CN" altLang="zh-CN" sz="2400" b="1" kern="100" dirty="0">
                <a:latin typeface="Times New Roman" panose="02020603050405020304" pitchFamily="18" charset="0"/>
                <a:ea typeface="微软雅黑" panose="020B0503020204020204" pitchFamily="34" charset="-122"/>
              </a:rPr>
              <a:t>”从身份证号中提取出生日期。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5</a:t>
            </a:r>
            <a:r>
              <a:rPr lang="zh-CN" altLang="zh-CN" sz="2400" b="1" kern="100" dirty="0">
                <a:latin typeface="Times New Roman" panose="02020603050405020304" pitchFamily="18" charset="0"/>
                <a:ea typeface="微软雅黑" panose="020B0503020204020204" pitchFamily="34" charset="-122"/>
              </a:rPr>
              <a:t>）使用</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的“分列”数据工具获取出生日期。</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6</a:t>
            </a:r>
            <a:r>
              <a:rPr lang="zh-CN" altLang="zh-CN" sz="2400" b="1" kern="100" dirty="0">
                <a:latin typeface="Times New Roman" panose="02020603050405020304" pitchFamily="18" charset="0"/>
                <a:ea typeface="微软雅黑" panose="020B0503020204020204" pitchFamily="34" charset="-122"/>
              </a:rPr>
              <a:t>）计算年龄。</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15788" y="0"/>
            <a:ext cx="8238565"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6-4</a:t>
            </a:r>
            <a:r>
              <a:rPr lang="zh-CN" altLang="zh-CN" sz="3600" b="1" kern="100" dirty="0">
                <a:solidFill>
                  <a:srgbClr val="7030A0"/>
                </a:solidFill>
                <a:latin typeface="Times New Roman" panose="02020603050405020304" pitchFamily="18" charset="0"/>
                <a:ea typeface="微软雅黑" panose="020B0503020204020204" pitchFamily="34" charset="-122"/>
              </a:rPr>
              <a:t>】员工基本信息的加工与处理</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13012" y="0"/>
            <a:ext cx="10587318" cy="6748001"/>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【任务实现】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1</a:t>
            </a:r>
            <a:r>
              <a:rPr lang="zh-CN" altLang="zh-CN" sz="2800" b="1" kern="100" dirty="0">
                <a:solidFill>
                  <a:srgbClr val="0070C0"/>
                </a:solidFill>
                <a:latin typeface="Times New Roman" panose="02020603050405020304" pitchFamily="18" charset="0"/>
                <a:ea typeface="微软雅黑" panose="020B0503020204020204" pitchFamily="34" charset="-122"/>
              </a:rPr>
              <a:t>．获取员工常住户口所在地区的代码和名称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2</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a:solidFill>
                  <a:srgbClr val="0070C0"/>
                </a:solidFill>
                <a:latin typeface="Times New Roman" panose="02020603050405020304" pitchFamily="18" charset="0"/>
                <a:ea typeface="微软雅黑" panose="020B0503020204020204" pitchFamily="34" charset="-122"/>
              </a:rPr>
              <a:t>MID()</a:t>
            </a:r>
            <a:r>
              <a:rPr lang="zh-CN" altLang="zh-CN" sz="2800" b="1" kern="100" dirty="0">
                <a:solidFill>
                  <a:srgbClr val="0070C0"/>
                </a:solidFill>
                <a:latin typeface="Times New Roman" panose="02020603050405020304" pitchFamily="18" charset="0"/>
                <a:ea typeface="微软雅黑" panose="020B0503020204020204" pitchFamily="34" charset="-122"/>
              </a:rPr>
              <a:t>函数从身份证号中分别抽取出生年、月、日</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3</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a:solidFill>
                  <a:srgbClr val="0070C0"/>
                </a:solidFill>
                <a:latin typeface="Times New Roman" panose="02020603050405020304" pitchFamily="18" charset="0"/>
                <a:ea typeface="微软雅黑" panose="020B0503020204020204" pitchFamily="34" charset="-122"/>
              </a:rPr>
              <a:t>CONCATENATE()</a:t>
            </a:r>
            <a:r>
              <a:rPr lang="zh-CN" altLang="zh-CN" sz="2800" b="1" kern="100" dirty="0">
                <a:solidFill>
                  <a:srgbClr val="0070C0"/>
                </a:solidFill>
                <a:latin typeface="Times New Roman" panose="02020603050405020304" pitchFamily="18" charset="0"/>
                <a:ea typeface="微软雅黑" panose="020B0503020204020204" pitchFamily="34" charset="-122"/>
              </a:rPr>
              <a:t>函数将出生年、月、日合并为出生日期</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4</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a:solidFill>
                  <a:srgbClr val="0070C0"/>
                </a:solidFill>
                <a:latin typeface="Times New Roman" panose="02020603050405020304" pitchFamily="18" charset="0"/>
                <a:ea typeface="微软雅黑" panose="020B0503020204020204" pitchFamily="34" charset="-122"/>
              </a:rPr>
              <a:t>MID()</a:t>
            </a:r>
            <a:r>
              <a:rPr lang="zh-CN" altLang="zh-CN" sz="2800" b="1" kern="100" dirty="0">
                <a:solidFill>
                  <a:srgbClr val="0070C0"/>
                </a:solidFill>
                <a:latin typeface="Times New Roman" panose="02020603050405020304" pitchFamily="18" charset="0"/>
                <a:ea typeface="微软雅黑" panose="020B0503020204020204" pitchFamily="34" charset="-122"/>
              </a:rPr>
              <a:t>函数和连接符“</a:t>
            </a:r>
            <a:r>
              <a:rPr lang="en-US" altLang="zh-CN" sz="2800" b="1" kern="100" dirty="0">
                <a:solidFill>
                  <a:srgbClr val="0070C0"/>
                </a:solidFill>
                <a:latin typeface="Times New Roman" panose="02020603050405020304" pitchFamily="18" charset="0"/>
                <a:ea typeface="微软雅黑" panose="020B0503020204020204" pitchFamily="34" charset="-122"/>
              </a:rPr>
              <a:t>&amp;</a:t>
            </a:r>
            <a:r>
              <a:rPr lang="zh-CN" altLang="zh-CN" sz="2800" b="1" kern="100" dirty="0">
                <a:solidFill>
                  <a:srgbClr val="0070C0"/>
                </a:solidFill>
                <a:latin typeface="Times New Roman" panose="02020603050405020304" pitchFamily="18" charset="0"/>
                <a:ea typeface="微软雅黑" panose="020B0503020204020204" pitchFamily="34" charset="-122"/>
              </a:rPr>
              <a:t>”从身份证号中提取出生日期</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5</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a:solidFill>
                  <a:srgbClr val="0070C0"/>
                </a:solidFill>
                <a:latin typeface="Times New Roman" panose="02020603050405020304" pitchFamily="18" charset="0"/>
                <a:ea typeface="微软雅黑" panose="020B0503020204020204" pitchFamily="34" charset="-122"/>
              </a:rPr>
              <a:t>TEXT()</a:t>
            </a:r>
            <a:r>
              <a:rPr lang="zh-CN" altLang="zh-CN" sz="2800" b="1" kern="100" dirty="0">
                <a:solidFill>
                  <a:srgbClr val="0070C0"/>
                </a:solidFill>
                <a:latin typeface="Times New Roman" panose="02020603050405020304" pitchFamily="18" charset="0"/>
                <a:ea typeface="微软雅黑" panose="020B0503020204020204" pitchFamily="34" charset="-122"/>
              </a:rPr>
              <a:t>函数、</a:t>
            </a:r>
            <a:r>
              <a:rPr lang="en-US" altLang="zh-CN" sz="2800" b="1" kern="100" dirty="0">
                <a:solidFill>
                  <a:srgbClr val="0070C0"/>
                </a:solidFill>
                <a:latin typeface="Times New Roman" panose="02020603050405020304" pitchFamily="18" charset="0"/>
                <a:ea typeface="微软雅黑" panose="020B0503020204020204" pitchFamily="34" charset="-122"/>
              </a:rPr>
              <a:t>MID()</a:t>
            </a:r>
            <a:r>
              <a:rPr lang="zh-CN" altLang="zh-CN" sz="2800" b="1" kern="100" dirty="0">
                <a:solidFill>
                  <a:srgbClr val="0070C0"/>
                </a:solidFill>
                <a:latin typeface="Times New Roman" panose="02020603050405020304" pitchFamily="18" charset="0"/>
                <a:ea typeface="微软雅黑" panose="020B0503020204020204" pitchFamily="34" charset="-122"/>
              </a:rPr>
              <a:t>函数和连接符“</a:t>
            </a:r>
            <a:r>
              <a:rPr lang="en-US" altLang="zh-CN" sz="2800" b="1" kern="100" dirty="0">
                <a:solidFill>
                  <a:srgbClr val="0070C0"/>
                </a:solidFill>
                <a:latin typeface="Times New Roman" panose="02020603050405020304" pitchFamily="18" charset="0"/>
                <a:ea typeface="微软雅黑" panose="020B0503020204020204" pitchFamily="34" charset="-122"/>
              </a:rPr>
              <a:t>&amp;</a:t>
            </a:r>
            <a:r>
              <a:rPr lang="zh-CN" altLang="zh-CN" sz="2800" b="1" kern="100" dirty="0" smtClean="0">
                <a:solidFill>
                  <a:srgbClr val="0070C0"/>
                </a:solidFill>
                <a:latin typeface="Times New Roman" panose="02020603050405020304" pitchFamily="18" charset="0"/>
                <a:ea typeface="微软雅黑" panose="020B0503020204020204" pitchFamily="34" charset="-122"/>
              </a:rPr>
              <a:t>”</a:t>
            </a:r>
            <a:endParaRPr lang="en-US" altLang="zh-CN" sz="2800" b="1" kern="100" dirty="0" smtClean="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 </a:t>
            </a:r>
            <a:r>
              <a:rPr lang="en-US" altLang="zh-CN" sz="2800" b="1" kern="100" dirty="0" smtClean="0">
                <a:solidFill>
                  <a:srgbClr val="0070C0"/>
                </a:solidFill>
                <a:latin typeface="Times New Roman" panose="02020603050405020304" pitchFamily="18" charset="0"/>
                <a:ea typeface="微软雅黑" panose="020B0503020204020204" pitchFamily="34" charset="-122"/>
              </a:rPr>
              <a:t>     </a:t>
            </a:r>
            <a:r>
              <a:rPr lang="zh-CN" altLang="zh-CN" sz="2800" b="1" kern="100" dirty="0" smtClean="0">
                <a:solidFill>
                  <a:srgbClr val="0070C0"/>
                </a:solidFill>
                <a:latin typeface="Times New Roman" panose="02020603050405020304" pitchFamily="18" charset="0"/>
                <a:ea typeface="微软雅黑" panose="020B0503020204020204" pitchFamily="34" charset="-122"/>
              </a:rPr>
              <a:t>从</a:t>
            </a:r>
            <a:r>
              <a:rPr lang="zh-CN" altLang="zh-CN" sz="2800" b="1" kern="100" dirty="0">
                <a:solidFill>
                  <a:srgbClr val="0070C0"/>
                </a:solidFill>
                <a:latin typeface="Times New Roman" panose="02020603050405020304" pitchFamily="18" charset="0"/>
                <a:ea typeface="微软雅黑" panose="020B0503020204020204" pitchFamily="34" charset="-122"/>
              </a:rPr>
              <a:t>身份证号中提取出生日期</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6</a:t>
            </a:r>
            <a:r>
              <a:rPr lang="zh-CN" altLang="zh-CN" sz="2800" b="1" kern="100" dirty="0">
                <a:solidFill>
                  <a:srgbClr val="0070C0"/>
                </a:solidFill>
                <a:latin typeface="Times New Roman" panose="02020603050405020304" pitchFamily="18" charset="0"/>
                <a:ea typeface="微软雅黑" panose="020B0503020204020204" pitchFamily="34" charset="-122"/>
              </a:rPr>
              <a:t>．使用</a:t>
            </a:r>
            <a:r>
              <a:rPr lang="en-US" altLang="zh-CN" sz="2800" b="1" kern="100" dirty="0">
                <a:solidFill>
                  <a:srgbClr val="0070C0"/>
                </a:solidFill>
                <a:latin typeface="Times New Roman" panose="02020603050405020304" pitchFamily="18" charset="0"/>
                <a:ea typeface="微软雅黑" panose="020B0503020204020204" pitchFamily="34" charset="-122"/>
              </a:rPr>
              <a:t>Excel</a:t>
            </a:r>
            <a:r>
              <a:rPr lang="zh-CN" altLang="zh-CN" sz="2800" b="1" kern="100" dirty="0">
                <a:solidFill>
                  <a:srgbClr val="0070C0"/>
                </a:solidFill>
                <a:latin typeface="Times New Roman" panose="02020603050405020304" pitchFamily="18" charset="0"/>
                <a:ea typeface="微软雅黑" panose="020B0503020204020204" pitchFamily="34" charset="-122"/>
              </a:rPr>
              <a:t>的“分列”数据工具获取出生日期</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7</a:t>
            </a:r>
            <a:r>
              <a:rPr lang="zh-CN" altLang="zh-CN" sz="2800" b="1" kern="100" dirty="0">
                <a:solidFill>
                  <a:srgbClr val="0070C0"/>
                </a:solidFill>
                <a:latin typeface="Times New Roman" panose="02020603050405020304" pitchFamily="18" charset="0"/>
                <a:ea typeface="微软雅黑" panose="020B0503020204020204" pitchFamily="34" charset="-122"/>
              </a:rPr>
              <a:t>．计算年龄</a:t>
            </a:r>
            <a:endParaRPr lang="zh-CN" altLang="zh-CN" sz="2800" b="1" kern="100" dirty="0">
              <a:solidFill>
                <a:srgbClr val="0070C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1004046" y="1043732"/>
            <a:ext cx="10058400" cy="2108269"/>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【任务描述】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工作簿“个人所得税税率表</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a:t>
            </a:r>
            <a:r>
              <a:rPr lang="en-US" altLang="zh-CN" sz="2400" b="1" kern="100" dirty="0">
                <a:latin typeface="Times New Roman" panose="02020603050405020304" pitchFamily="18" charset="0"/>
                <a:ea typeface="微软雅黑" panose="020B0503020204020204" pitchFamily="34" charset="-122"/>
              </a:rPr>
              <a:t>Sheet1</a:t>
            </a:r>
            <a:r>
              <a:rPr lang="zh-CN" altLang="zh-CN" sz="2400" b="1" kern="100" dirty="0">
                <a:latin typeface="Times New Roman" panose="02020603050405020304" pitchFamily="18" charset="0"/>
                <a:ea typeface="微软雅黑" panose="020B0503020204020204" pitchFamily="34" charset="-122"/>
              </a:rPr>
              <a:t>”工作表中存放了工资、薪金所得适用的税率和速算扣除数，如图</a:t>
            </a:r>
            <a:r>
              <a:rPr lang="en-US" altLang="zh-CN" sz="2400" b="1" kern="100" dirty="0">
                <a:latin typeface="Times New Roman" panose="02020603050405020304" pitchFamily="18" charset="0"/>
                <a:ea typeface="微软雅黑" panose="020B0503020204020204" pitchFamily="34" charset="-122"/>
              </a:rPr>
              <a:t>6-37</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pic>
        <p:nvPicPr>
          <p:cNvPr id="4" name="图片 3"/>
          <p:cNvPicPr/>
          <p:nvPr/>
        </p:nvPicPr>
        <p:blipFill>
          <a:blip r:embed="rId1">
            <a:extLst>
              <a:ext uri="{28A0092B-C50C-407E-A947-70E740481C1C}">
                <a14:useLocalDpi xmlns:a14="http://schemas.microsoft.com/office/drawing/2010/main" val="0"/>
              </a:ext>
            </a:extLst>
          </a:blip>
          <a:stretch>
            <a:fillRect/>
          </a:stretch>
        </p:blipFill>
        <p:spPr>
          <a:xfrm>
            <a:off x="4178972" y="3429000"/>
            <a:ext cx="3081020" cy="1479550"/>
          </a:xfrm>
          <a:prstGeom prst="rect">
            <a:avLst/>
          </a:prstGeom>
        </p:spPr>
      </p:pic>
      <p:sp>
        <p:nvSpPr>
          <p:cNvPr id="5" name="矩形 4"/>
          <p:cNvSpPr/>
          <p:nvPr/>
        </p:nvSpPr>
        <p:spPr>
          <a:xfrm>
            <a:off x="2931854" y="5000883"/>
            <a:ext cx="5109091" cy="369332"/>
          </a:xfrm>
          <a:prstGeom prst="rect">
            <a:avLst/>
          </a:prstGeom>
        </p:spPr>
        <p:txBody>
          <a:bodyPr wrap="none">
            <a:spAutoFit/>
          </a:bodyPr>
          <a:lstStyle/>
          <a:p>
            <a:pPr algn="ctr">
              <a:spcBef>
                <a:spcPts val="600"/>
              </a:spcBef>
              <a:spcAft>
                <a:spcPts val="600"/>
              </a:spcAft>
            </a:pPr>
            <a:r>
              <a:rPr lang="zh-CN" altLang="zh-CN" kern="100" dirty="0">
                <a:latin typeface="Times New Roman" panose="02020603050405020304" pitchFamily="18" charset="0"/>
                <a:ea typeface="宋体" panose="02010600030101010101" pitchFamily="2" charset="-122"/>
              </a:rPr>
              <a:t>图</a:t>
            </a:r>
            <a:r>
              <a:rPr lang="en-US" altLang="zh-CN" kern="100" dirty="0">
                <a:latin typeface="Times New Roman" panose="02020603050405020304" pitchFamily="18" charset="0"/>
                <a:ea typeface="宋体" panose="02010600030101010101" pitchFamily="2" charset="-122"/>
              </a:rPr>
              <a:t>6-37  </a:t>
            </a:r>
            <a:r>
              <a:rPr lang="zh-CN" altLang="zh-CN" kern="100" dirty="0">
                <a:latin typeface="Times New Roman" panose="02020603050405020304" pitchFamily="18" charset="0"/>
                <a:ea typeface="宋体" panose="02010600030101010101" pitchFamily="2" charset="-122"/>
              </a:rPr>
              <a:t>工资、薪金所得适用的税率和速算扣除数</a:t>
            </a:r>
            <a:endParaRPr lang="zh-CN" altLang="zh-CN" kern="100" dirty="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04046" y="1488663"/>
            <a:ext cx="1016597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609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09600" algn="l" defTabSz="914400" rtl="0" eaLnBrk="0" fontAlgn="base" latinLnBrk="0" hangingPunct="0">
              <a:lnSpc>
                <a:spcPct val="150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按照以下要求完成相应的操作：</a:t>
            </a:r>
            <a:endParaRPr kumimoji="0" lang="zh-CN" altLang="zh-CN" sz="900" b="0" i="0" u="none" strike="noStrike" cap="none" normalizeH="0" baseline="0" dirty="0" smtClean="0">
              <a:ln>
                <a:noFill/>
              </a:ln>
              <a:solidFill>
                <a:schemeClr val="tx1"/>
              </a:solidFill>
              <a:effectLst/>
            </a:endParaRPr>
          </a:p>
          <a:p>
            <a:pPr marL="0" marR="0" lvl="0" indent="609600" algn="l" defTabSz="914400" rtl="0" eaLnBrk="0" fontAlgn="base" latinLnBrk="0" hangingPunct="0">
              <a:lnSpc>
                <a:spcPct val="150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Excel</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工作簿文件“个人所得税税率表</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xlsx</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的工作表“</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Sheet1”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中，将单元格区域“</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C3:E9”</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命名为“金额”。</a:t>
            </a:r>
            <a:endParaRPr kumimoji="0" lang="zh-CN" altLang="en-US" sz="900" b="0" i="0" u="none" strike="noStrike" cap="none" normalizeH="0" baseline="0" dirty="0" smtClean="0">
              <a:ln>
                <a:noFill/>
              </a:ln>
              <a:solidFill>
                <a:schemeClr val="tx1"/>
              </a:solidFill>
              <a:effectLst/>
            </a:endParaRPr>
          </a:p>
          <a:p>
            <a:pPr marL="0" marR="0" lvl="0" indent="609600" algn="l" defTabSz="914400" rtl="0" eaLnBrk="0" fontAlgn="base" latinLnBrk="0" hangingPunct="0">
              <a:lnSpc>
                <a:spcPct val="15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）在</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Excel</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工作簿文件“工资计算与工资条制作</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2400" b="1" i="0" u="none" strike="noStrike" cap="none" normalizeH="0" baseline="0" dirty="0" err="1"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xlsx</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的工作表“工资表”中分别计算每位职工的基本工资合计、应发工资、应缴纳个人所得税的所得额、应缴纳的个人所得税、扣款合计和实发工资，其中基本工资合计、应发工资取整，其他列保留</a:t>
            </a: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2400" b="1" i="0" u="none" strike="noStrike" cap="none" normalizeH="0" baseline="0" dirty="0" smtClean="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位小数。</a:t>
            </a:r>
            <a:endParaRPr kumimoji="0" lang="zh-CN"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矩形 3"/>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4729" y="1642879"/>
            <a:ext cx="10157011" cy="3416320"/>
          </a:xfrm>
          <a:prstGeom prst="rect">
            <a:avLst/>
          </a:prstGeom>
        </p:spPr>
        <p:txBody>
          <a:bodyPr wrap="square">
            <a:spAutoFit/>
          </a:bodyPr>
          <a:lstStyle/>
          <a:p>
            <a:pPr indent="609600" algn="just">
              <a:lnSpc>
                <a:spcPct val="150000"/>
              </a:lnSpc>
              <a:spcAft>
                <a:spcPts val="0"/>
              </a:spcAft>
            </a:pPr>
            <a:r>
              <a:rPr lang="zh-CN" altLang="zh-CN" sz="2400" b="1" kern="10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）在</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工作簿文件“工资计算与工资条制作</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”的“工资表”工作表中分别计算实发工资总额、最高实发工资、最低实发工资和平均实发工资。</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）工资条的基本形式包括三个部分：标题行、工资数据、空白行，标题行是重复的，空白行方便裁剪。在</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工作簿文件“工资计算与工资条制作</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”的“工资条”工作表中快速填写工作条中各项数据。</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2353" y="994405"/>
            <a:ext cx="10990730" cy="4878259"/>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00B050"/>
                </a:solidFill>
                <a:latin typeface="Times New Roman" panose="02020603050405020304" pitchFamily="18" charset="0"/>
                <a:ea typeface="微软雅黑" panose="020B0503020204020204" pitchFamily="34" charset="-122"/>
              </a:rPr>
              <a:t>【任务实现】</a:t>
            </a:r>
            <a:endParaRPr lang="zh-CN" altLang="zh-CN" sz="3600" b="1" kern="100" dirty="0">
              <a:solidFill>
                <a:srgbClr val="00B05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）打开</a:t>
            </a:r>
            <a:r>
              <a:rPr lang="en-US" altLang="zh-CN" sz="2400" b="1" kern="100" dirty="0">
                <a:latin typeface="Times New Roman" panose="02020603050405020304" pitchFamily="18" charset="0"/>
                <a:ea typeface="微软雅黑" panose="020B0503020204020204" pitchFamily="34" charset="-122"/>
              </a:rPr>
              <a:t>Excel</a:t>
            </a:r>
            <a:r>
              <a:rPr lang="zh-CN" altLang="zh-CN" sz="2400" b="1" kern="100" dirty="0">
                <a:latin typeface="Times New Roman" panose="02020603050405020304" pitchFamily="18" charset="0"/>
                <a:ea typeface="微软雅黑" panose="020B0503020204020204" pitchFamily="34" charset="-122"/>
              </a:rPr>
              <a:t>工作簿“个人所得税税率表</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”和“工资计算与工资条制作</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）单元格区域命名</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G3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=SUM(E3:F3)</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】键确认即可。然后按住鼠标左键纵向拖动鼠标计算其他员工的基本工资合计。</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K3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=SUM(G3:J3)</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】键确认即可。然后按住鼠标左键纵向拖动鼠标计算其他员工的应发工资。</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634" y="1281291"/>
            <a:ext cx="10883153" cy="4524315"/>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5</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P3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=ROUND(IF((K3-L3-M3-N3-O3)&gt;3500,K3-L3-M3-N3-O3-3500,0),1)</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】键确认即可。然后按住鼠标左键纵向拖动鼠标计算其他员工的应缴纳个人所得税的所得额。</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6</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Q3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=P3*VLOOKUP(P3,[</a:t>
            </a:r>
            <a:r>
              <a:rPr lang="zh-CN" altLang="zh-CN" sz="2400" b="1" kern="100" dirty="0">
                <a:latin typeface="Times New Roman" panose="02020603050405020304" pitchFamily="18" charset="0"/>
                <a:ea typeface="微软雅黑" panose="020B0503020204020204" pitchFamily="34" charset="-122"/>
              </a:rPr>
              <a:t>个人所得税税率表</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en-US" altLang="zh-CN" sz="2400" b="1" kern="100" dirty="0">
                <a:latin typeface="Times New Roman" panose="02020603050405020304" pitchFamily="18" charset="0"/>
                <a:ea typeface="微软雅黑" panose="020B0503020204020204" pitchFamily="34" charset="-122"/>
              </a:rPr>
              <a:t>]Sheet1!</a:t>
            </a:r>
            <a:r>
              <a:rPr lang="zh-CN" altLang="zh-CN" sz="2400" b="1" kern="100" dirty="0">
                <a:latin typeface="Times New Roman" panose="02020603050405020304" pitchFamily="18" charset="0"/>
                <a:ea typeface="微软雅黑" panose="020B0503020204020204" pitchFamily="34" charset="-122"/>
              </a:rPr>
              <a:t>金额</a:t>
            </a:r>
            <a:r>
              <a:rPr lang="en-US" altLang="zh-CN" sz="2400" b="1" kern="100" dirty="0">
                <a:latin typeface="Times New Roman" panose="02020603050405020304" pitchFamily="18" charset="0"/>
                <a:ea typeface="微软雅黑" panose="020B0503020204020204" pitchFamily="34" charset="-122"/>
              </a:rPr>
              <a:t>,2,TRUE)-VLOOKUP(P3,[</a:t>
            </a:r>
            <a:r>
              <a:rPr lang="zh-CN" altLang="zh-CN" sz="2400" b="1" kern="100" dirty="0">
                <a:latin typeface="Times New Roman" panose="02020603050405020304" pitchFamily="18" charset="0"/>
                <a:ea typeface="微软雅黑" panose="020B0503020204020204" pitchFamily="34" charset="-122"/>
              </a:rPr>
              <a:t>个人所得税税率表</a:t>
            </a:r>
            <a:r>
              <a:rPr lang="en-US" altLang="zh-CN" sz="2400" b="1" kern="100" dirty="0">
                <a:latin typeface="Times New Roman" panose="02020603050405020304" pitchFamily="18" charset="0"/>
                <a:ea typeface="微软雅黑" panose="020B0503020204020204" pitchFamily="34" charset="-122"/>
              </a:rPr>
              <a:t>.</a:t>
            </a:r>
            <a:r>
              <a:rPr lang="en-US" altLang="zh-CN" sz="2400" b="1" kern="100" dirty="0" err="1">
                <a:latin typeface="Times New Roman" panose="02020603050405020304" pitchFamily="18" charset="0"/>
                <a:ea typeface="微软雅黑" panose="020B0503020204020204" pitchFamily="34" charset="-122"/>
              </a:rPr>
              <a:t>xlsx</a:t>
            </a:r>
            <a:r>
              <a:rPr lang="en-US" altLang="zh-CN" sz="2400" b="1" kern="100" dirty="0">
                <a:latin typeface="Times New Roman" panose="02020603050405020304" pitchFamily="18" charset="0"/>
                <a:ea typeface="微软雅黑" panose="020B0503020204020204" pitchFamily="34" charset="-122"/>
              </a:rPr>
              <a:t>]Sheet1!</a:t>
            </a:r>
            <a:r>
              <a:rPr lang="zh-CN" altLang="zh-CN" sz="2400" b="1" kern="100" dirty="0">
                <a:latin typeface="Times New Roman" panose="02020603050405020304" pitchFamily="18" charset="0"/>
                <a:ea typeface="微软雅黑" panose="020B0503020204020204" pitchFamily="34" charset="-122"/>
              </a:rPr>
              <a:t>金额</a:t>
            </a:r>
            <a:r>
              <a:rPr lang="en-US" altLang="zh-CN" sz="2400" b="1" kern="100" dirty="0">
                <a:latin typeface="Times New Roman" panose="02020603050405020304" pitchFamily="18" charset="0"/>
                <a:ea typeface="微软雅黑" panose="020B0503020204020204" pitchFamily="34" charset="-122"/>
              </a:rPr>
              <a:t>,3,TRUE)</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】键确认即可。然后按住鼠标左键纵向拖动鼠标计算其他员工的个人所得税。然后设置数据类型为“数值”型，且保留</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位小数</a:t>
            </a:r>
            <a:r>
              <a:rPr lang="zh-CN" altLang="zh-CN" sz="2400" b="1" kern="100" dirty="0" smtClean="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5483" y="0"/>
            <a:ext cx="36118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6.2 </a:t>
            </a:r>
            <a:r>
              <a:rPr lang="zh-CN" altLang="zh-CN" sz="3600" b="1" kern="100" dirty="0">
                <a:solidFill>
                  <a:srgbClr val="7030A0"/>
                </a:solidFill>
                <a:latin typeface="Times New Roman" panose="02020603050405020304" pitchFamily="18" charset="0"/>
                <a:ea typeface="微软雅黑" panose="020B0503020204020204" pitchFamily="34" charset="-122"/>
              </a:rPr>
              <a:t>使用函数计算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955483" y="923330"/>
            <a:ext cx="10331082" cy="5209118"/>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1</a:t>
            </a:r>
            <a:r>
              <a:rPr lang="zh-CN" altLang="zh-CN" sz="2800" b="1" kern="100" dirty="0">
                <a:solidFill>
                  <a:srgbClr val="0070C0"/>
                </a:solidFill>
                <a:latin typeface="Times New Roman" panose="02020603050405020304" pitchFamily="18" charset="0"/>
                <a:ea typeface="微软雅黑" panose="020B0503020204020204" pitchFamily="34" charset="-122"/>
              </a:rPr>
              <a:t>．函数的组成与使用</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函数一般由函数名和用括号括起来的一组参数构成，其一般格式如下：</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&lt;</a:t>
            </a:r>
            <a:r>
              <a:rPr lang="zh-CN" altLang="zh-CN" sz="2400" b="1" kern="100" dirty="0">
                <a:latin typeface="Times New Roman" panose="02020603050405020304" pitchFamily="18" charset="0"/>
                <a:ea typeface="微软雅黑" panose="020B0503020204020204" pitchFamily="34" charset="-122"/>
              </a:rPr>
              <a:t>函数名</a:t>
            </a:r>
            <a:r>
              <a:rPr lang="en-US" altLang="zh-CN" sz="2400" b="1" kern="100" dirty="0">
                <a:latin typeface="Times New Roman" panose="02020603050405020304" pitchFamily="18" charset="0"/>
                <a:ea typeface="微软雅黑" panose="020B0503020204020204" pitchFamily="34" charset="-122"/>
              </a:rPr>
              <a:t>&gt;(</a:t>
            </a:r>
            <a:r>
              <a:rPr lang="zh-CN" altLang="zh-CN" sz="2400" b="1" kern="100" dirty="0">
                <a:latin typeface="Times New Roman" panose="02020603050405020304" pitchFamily="18" charset="0"/>
                <a:ea typeface="微软雅黑" panose="020B0503020204020204" pitchFamily="34" charset="-122"/>
              </a:rPr>
              <a:t>参数</a:t>
            </a:r>
            <a:r>
              <a:rPr lang="en-US" altLang="zh-CN" sz="2400" b="1" kern="100" dirty="0">
                <a:latin typeface="Times New Roman" panose="02020603050405020304" pitchFamily="18" charset="0"/>
                <a:ea typeface="微软雅黑" panose="020B0503020204020204" pitchFamily="34" charset="-122"/>
              </a:rPr>
              <a:t>1 , </a:t>
            </a:r>
            <a:r>
              <a:rPr lang="zh-CN" altLang="zh-CN" sz="2400" b="1" kern="100" dirty="0">
                <a:latin typeface="Times New Roman" panose="02020603050405020304" pitchFamily="18" charset="0"/>
                <a:ea typeface="微软雅黑" panose="020B0503020204020204" pitchFamily="34" charset="-122"/>
              </a:rPr>
              <a:t>参数</a:t>
            </a:r>
            <a:r>
              <a:rPr lang="en-US" altLang="zh-CN" sz="2400" b="1" kern="100" dirty="0">
                <a:latin typeface="Times New Roman" panose="02020603050405020304" pitchFamily="18" charset="0"/>
                <a:ea typeface="微软雅黑" panose="020B0503020204020204" pitchFamily="34" charset="-122"/>
              </a:rPr>
              <a:t>2 , </a:t>
            </a:r>
            <a:r>
              <a:rPr lang="zh-CN" altLang="zh-CN" sz="2400" b="1" kern="100" dirty="0">
                <a:latin typeface="Times New Roman" panose="02020603050405020304" pitchFamily="18" charset="0"/>
                <a:ea typeface="微软雅黑" panose="020B0503020204020204" pitchFamily="34" charset="-122"/>
              </a:rPr>
              <a:t>参数</a:t>
            </a:r>
            <a:r>
              <a:rPr lang="en-US" altLang="zh-CN" sz="2400" b="1" kern="100" dirty="0">
                <a:latin typeface="Times New Roman" panose="02020603050405020304" pitchFamily="18" charset="0"/>
                <a:ea typeface="微软雅黑" panose="020B0503020204020204" pitchFamily="34" charset="-122"/>
              </a:rPr>
              <a:t>3 </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函数名确定要执行的运算类型，参数则指定参与运算的数据。当有</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个或</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个以上的参数时，参数之间使用半角逗号（</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）分隔，有时需要使用半角冒号（</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）分隔。常见的参数有数值、字符串、逻辑值和单元格引用。函数还可嵌套使用，即</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个函数可以作为另</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个函数的参数。有些函数没有参数，例如返回系统当前日期的函数</a:t>
            </a:r>
            <a:r>
              <a:rPr lang="en-US" altLang="zh-CN" sz="2400" b="1" kern="100" dirty="0">
                <a:latin typeface="Times New Roman" panose="02020603050405020304" pitchFamily="18" charset="0"/>
                <a:ea typeface="微软雅黑" panose="020B0503020204020204" pitchFamily="34" charset="-122"/>
              </a:rPr>
              <a:t>TODAY()</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函数的返回值（运算结果）可以是数值、字符串、逻辑值、错误值等。</a:t>
            </a:r>
            <a:endParaRPr lang="zh-CN" altLang="zh-CN" sz="2400" b="1" kern="100" dirty="0">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2353" y="1403553"/>
            <a:ext cx="10614212" cy="3970318"/>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7</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R3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=ROUND(L3+M3+N3+O3+Q3,1)</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】键确认即可。然后按住鼠标左键纵向拖动鼠标计算其他员工的扣款合计。</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8</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S3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=K3-R3</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】键确认即可。然后按住鼠标左键纵向拖动鼠标计算其他员工的实发工资。</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9</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E42</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=SUM(S3:S40)</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】键确认即可计算出实发工资总额。</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7882" y="1438610"/>
            <a:ext cx="10927976" cy="3416320"/>
          </a:xfrm>
          <a:prstGeom prst="rect">
            <a:avLst/>
          </a:prstGeom>
        </p:spPr>
        <p:txBody>
          <a:bodyPr wrap="square">
            <a:spAutoFit/>
          </a:bodyPr>
          <a:lstStyle/>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10</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E43</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=MAX(S3:S40)</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】键确认即可计算出最高实发工资。</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11</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E44</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=MIN(S3:S40)</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】键确认即可计算出最低实发工资。</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12</a:t>
            </a:r>
            <a:r>
              <a:rPr lang="zh-CN" altLang="zh-CN" sz="2400" b="1" kern="100" dirty="0">
                <a:latin typeface="Times New Roman" panose="02020603050405020304" pitchFamily="18" charset="0"/>
                <a:ea typeface="微软雅黑" panose="020B0503020204020204" pitchFamily="34" charset="-122"/>
              </a:rPr>
              <a:t>）选中单元格</a:t>
            </a:r>
            <a:r>
              <a:rPr lang="en-US" altLang="zh-CN" sz="2400" b="1" kern="100" dirty="0">
                <a:latin typeface="Times New Roman" panose="02020603050405020304" pitchFamily="18" charset="0"/>
                <a:ea typeface="微软雅黑" panose="020B0503020204020204" pitchFamily="34" charset="-122"/>
              </a:rPr>
              <a:t>E45</a:t>
            </a:r>
            <a:r>
              <a:rPr lang="zh-CN" altLang="zh-CN" sz="2400" b="1" kern="100" dirty="0">
                <a:latin typeface="Times New Roman" panose="02020603050405020304" pitchFamily="18" charset="0"/>
                <a:ea typeface="微软雅黑" panose="020B0503020204020204" pitchFamily="34" charset="-122"/>
              </a:rPr>
              <a:t>，输入公式“</a:t>
            </a:r>
            <a:r>
              <a:rPr lang="en-US" altLang="zh-CN" sz="2400" b="1" kern="100" dirty="0">
                <a:latin typeface="Times New Roman" panose="02020603050405020304" pitchFamily="18" charset="0"/>
                <a:ea typeface="微软雅黑" panose="020B0503020204020204" pitchFamily="34" charset="-122"/>
              </a:rPr>
              <a:t>=AVERAGE(S3:S40)</a:t>
            </a:r>
            <a:r>
              <a:rPr lang="zh-CN" altLang="zh-CN" sz="2400" b="1" kern="100" dirty="0">
                <a:latin typeface="Times New Roman" panose="02020603050405020304" pitchFamily="18" charset="0"/>
                <a:ea typeface="微软雅黑" panose="020B0503020204020204" pitchFamily="34" charset="-122"/>
              </a:rPr>
              <a:t>”，按【</a:t>
            </a:r>
            <a:r>
              <a:rPr lang="en-US" altLang="zh-CN" sz="2400" b="1" kern="100" dirty="0">
                <a:latin typeface="Times New Roman" panose="02020603050405020304" pitchFamily="18" charset="0"/>
                <a:ea typeface="微软雅黑" panose="020B0503020204020204" pitchFamily="34" charset="-122"/>
              </a:rPr>
              <a:t>Enter</a:t>
            </a:r>
            <a:r>
              <a:rPr lang="zh-CN" altLang="zh-CN" sz="2400" b="1" kern="100" dirty="0">
                <a:latin typeface="Times New Roman" panose="02020603050405020304" pitchFamily="18" charset="0"/>
                <a:ea typeface="微软雅黑" panose="020B0503020204020204" pitchFamily="34" charset="-122"/>
              </a:rPr>
              <a:t>】键或【</a:t>
            </a:r>
            <a:r>
              <a:rPr lang="en-US" altLang="zh-CN" sz="2400" b="1" kern="100" dirty="0">
                <a:latin typeface="Times New Roman" panose="02020603050405020304" pitchFamily="18" charset="0"/>
                <a:ea typeface="微软雅黑" panose="020B0503020204020204" pitchFamily="34" charset="-122"/>
              </a:rPr>
              <a:t>Tab</a:t>
            </a:r>
            <a:r>
              <a:rPr lang="zh-CN" altLang="zh-CN" sz="2400" b="1" kern="100" dirty="0">
                <a:latin typeface="Times New Roman" panose="02020603050405020304" pitchFamily="18" charset="0"/>
                <a:ea typeface="微软雅黑" panose="020B0503020204020204" pitchFamily="34" charset="-122"/>
              </a:rPr>
              <a:t>】键确认即可计算出平均实发工资</a:t>
            </a:r>
            <a:r>
              <a:rPr lang="zh-CN" altLang="zh-CN" sz="2400" b="1" kern="100" dirty="0" smtClean="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765" y="1546988"/>
            <a:ext cx="9950824" cy="3970318"/>
          </a:xfrm>
          <a:prstGeom prst="rect">
            <a:avLst/>
          </a:prstGeom>
        </p:spPr>
        <p:txBody>
          <a:bodyPr wrap="square">
            <a:spAutoFit/>
          </a:bodyPr>
          <a:lstStyle/>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a:t>
            </a:r>
            <a:r>
              <a:rPr lang="en-US" altLang="zh-CN" sz="2400" b="1" kern="100" dirty="0">
                <a:solidFill>
                  <a:prstClr val="black"/>
                </a:solidFill>
                <a:latin typeface="Times New Roman" panose="02020603050405020304" pitchFamily="18" charset="0"/>
                <a:ea typeface="微软雅黑" panose="020B0503020204020204" pitchFamily="34" charset="-122"/>
              </a:rPr>
              <a:t>13</a:t>
            </a:r>
            <a:r>
              <a:rPr lang="zh-CN" altLang="zh-CN" sz="2400" b="1" kern="100" dirty="0">
                <a:solidFill>
                  <a:prstClr val="black"/>
                </a:solidFill>
                <a:latin typeface="Times New Roman" panose="02020603050405020304" pitchFamily="18" charset="0"/>
                <a:ea typeface="微软雅黑" panose="020B0503020204020204" pitchFamily="34" charset="-122"/>
              </a:rPr>
              <a:t>）选中“工资条”工作表中</a:t>
            </a:r>
            <a:r>
              <a:rPr lang="en-US" altLang="zh-CN" sz="2400" b="1" kern="100" dirty="0">
                <a:solidFill>
                  <a:prstClr val="black"/>
                </a:solidFill>
                <a:latin typeface="Times New Roman" panose="02020603050405020304" pitchFamily="18" charset="0"/>
                <a:ea typeface="微软雅黑" panose="020B0503020204020204" pitchFamily="34" charset="-122"/>
              </a:rPr>
              <a:t>A1</a:t>
            </a:r>
            <a:r>
              <a:rPr lang="zh-CN" altLang="zh-CN" sz="2400" b="1" kern="100" dirty="0">
                <a:solidFill>
                  <a:prstClr val="black"/>
                </a:solidFill>
                <a:latin typeface="Times New Roman" panose="02020603050405020304" pitchFamily="18" charset="0"/>
                <a:ea typeface="微软雅黑" panose="020B0503020204020204" pitchFamily="34" charset="-122"/>
              </a:rPr>
              <a:t>单元格，输入公式“</a:t>
            </a:r>
            <a:r>
              <a:rPr lang="en-US" altLang="zh-CN" sz="2400" b="1" kern="100" dirty="0">
                <a:solidFill>
                  <a:prstClr val="black"/>
                </a:solidFill>
                <a:latin typeface="Times New Roman" panose="02020603050405020304" pitchFamily="18" charset="0"/>
                <a:ea typeface="微软雅黑" panose="020B0503020204020204" pitchFamily="34" charset="-122"/>
              </a:rPr>
              <a:t>=CHOOSE(MOD(ROW(),5)+1,"",</a:t>
            </a:r>
            <a:r>
              <a:rPr lang="zh-CN" altLang="zh-CN" sz="2400" b="1" kern="100" dirty="0">
                <a:solidFill>
                  <a:prstClr val="black"/>
                </a:solidFill>
                <a:latin typeface="Times New Roman" panose="02020603050405020304" pitchFamily="18" charset="0"/>
                <a:ea typeface="微软雅黑" panose="020B0503020204020204" pitchFamily="34" charset="-122"/>
              </a:rPr>
              <a:t>工资表</a:t>
            </a:r>
            <a:r>
              <a:rPr lang="en-US" altLang="zh-CN" sz="2400" b="1" kern="100" dirty="0">
                <a:solidFill>
                  <a:prstClr val="black"/>
                </a:solidFill>
                <a:latin typeface="Times New Roman" panose="02020603050405020304" pitchFamily="18" charset="0"/>
                <a:ea typeface="微软雅黑" panose="020B0503020204020204" pitchFamily="34" charset="-122"/>
              </a:rPr>
              <a:t>!B$2,OFFSET(</a:t>
            </a:r>
            <a:r>
              <a:rPr lang="zh-CN" altLang="zh-CN" sz="2400" b="1" kern="100" dirty="0">
                <a:solidFill>
                  <a:prstClr val="black"/>
                </a:solidFill>
                <a:latin typeface="Times New Roman" panose="02020603050405020304" pitchFamily="18" charset="0"/>
                <a:ea typeface="微软雅黑" panose="020B0503020204020204" pitchFamily="34" charset="-122"/>
              </a:rPr>
              <a:t>工资表</a:t>
            </a:r>
            <a:r>
              <a:rPr lang="en-US" altLang="zh-CN" sz="2400" b="1" kern="100" dirty="0">
                <a:solidFill>
                  <a:prstClr val="black"/>
                </a:solidFill>
                <a:latin typeface="Times New Roman" panose="02020603050405020304" pitchFamily="18" charset="0"/>
                <a:ea typeface="微软雅黑" panose="020B0503020204020204" pitchFamily="34" charset="-122"/>
              </a:rPr>
              <a:t>!B$2,ROW()/5+1,),</a:t>
            </a:r>
            <a:r>
              <a:rPr lang="zh-CN" altLang="zh-CN" sz="2400" b="1" kern="100" dirty="0">
                <a:solidFill>
                  <a:prstClr val="black"/>
                </a:solidFill>
                <a:latin typeface="Times New Roman" panose="02020603050405020304" pitchFamily="18" charset="0"/>
                <a:ea typeface="微软雅黑" panose="020B0503020204020204" pitchFamily="34" charset="-122"/>
              </a:rPr>
              <a:t>工资表</a:t>
            </a:r>
            <a:r>
              <a:rPr lang="en-US" altLang="zh-CN" sz="2400" b="1" kern="100" dirty="0">
                <a:solidFill>
                  <a:prstClr val="black"/>
                </a:solidFill>
                <a:latin typeface="Times New Roman" panose="02020603050405020304" pitchFamily="18" charset="0"/>
                <a:ea typeface="微软雅黑" panose="020B0503020204020204" pitchFamily="34" charset="-122"/>
              </a:rPr>
              <a:t>!K$2,OFFSET(</a:t>
            </a:r>
            <a:r>
              <a:rPr lang="zh-CN" altLang="zh-CN" sz="2400" b="1" kern="100" dirty="0">
                <a:solidFill>
                  <a:prstClr val="black"/>
                </a:solidFill>
                <a:latin typeface="Times New Roman" panose="02020603050405020304" pitchFamily="18" charset="0"/>
                <a:ea typeface="微软雅黑" panose="020B0503020204020204" pitchFamily="34" charset="-122"/>
              </a:rPr>
              <a:t>工资表</a:t>
            </a:r>
            <a:r>
              <a:rPr lang="en-US" altLang="zh-CN" sz="2400" b="1" kern="100" dirty="0">
                <a:solidFill>
                  <a:prstClr val="black"/>
                </a:solidFill>
                <a:latin typeface="Times New Roman" panose="02020603050405020304" pitchFamily="18" charset="0"/>
                <a:ea typeface="微软雅黑" panose="020B0503020204020204" pitchFamily="34" charset="-122"/>
              </a:rPr>
              <a:t>!K$2,ROW()/5+1,))</a:t>
            </a:r>
            <a:r>
              <a:rPr lang="zh-CN" altLang="zh-CN" sz="2400" b="1" kern="100" dirty="0">
                <a:solidFill>
                  <a:prstClr val="black"/>
                </a:solidFill>
                <a:latin typeface="Times New Roman" panose="02020603050405020304" pitchFamily="18" charset="0"/>
                <a:ea typeface="微软雅黑" panose="020B0503020204020204" pitchFamily="34" charset="-122"/>
              </a:rPr>
              <a:t>”，按【</a:t>
            </a:r>
            <a:r>
              <a:rPr lang="en-US" altLang="zh-CN" sz="2400" b="1" kern="100" dirty="0">
                <a:solidFill>
                  <a:prstClr val="black"/>
                </a:solidFill>
                <a:latin typeface="Times New Roman" panose="02020603050405020304" pitchFamily="18" charset="0"/>
                <a:ea typeface="微软雅黑" panose="020B0503020204020204" pitchFamily="34" charset="-122"/>
              </a:rPr>
              <a:t>Enter</a:t>
            </a:r>
            <a:r>
              <a:rPr lang="zh-CN" altLang="zh-CN" sz="2400" b="1" kern="100" dirty="0">
                <a:solidFill>
                  <a:prstClr val="black"/>
                </a:solidFill>
                <a:latin typeface="Times New Roman" panose="02020603050405020304" pitchFamily="18" charset="0"/>
                <a:ea typeface="微软雅黑" panose="020B0503020204020204" pitchFamily="34" charset="-122"/>
              </a:rPr>
              <a:t>】键或【</a:t>
            </a:r>
            <a:r>
              <a:rPr lang="en-US" altLang="zh-CN" sz="2400" b="1" kern="100" dirty="0">
                <a:solidFill>
                  <a:prstClr val="black"/>
                </a:solidFill>
                <a:latin typeface="Times New Roman" panose="02020603050405020304" pitchFamily="18" charset="0"/>
                <a:ea typeface="微软雅黑" panose="020B0503020204020204" pitchFamily="34" charset="-122"/>
              </a:rPr>
              <a:t>Tab</a:t>
            </a:r>
            <a:r>
              <a:rPr lang="zh-CN" altLang="zh-CN" sz="2400" b="1" kern="100" dirty="0">
                <a:solidFill>
                  <a:prstClr val="black"/>
                </a:solidFill>
                <a:latin typeface="Times New Roman" panose="02020603050405020304" pitchFamily="18" charset="0"/>
                <a:ea typeface="微软雅黑" panose="020B0503020204020204" pitchFamily="34" charset="-122"/>
              </a:rPr>
              <a:t>】键确认即可，在</a:t>
            </a:r>
            <a:r>
              <a:rPr lang="en-US" altLang="zh-CN" sz="2400" b="1" kern="100" dirty="0">
                <a:solidFill>
                  <a:prstClr val="black"/>
                </a:solidFill>
                <a:latin typeface="Times New Roman" panose="02020603050405020304" pitchFamily="18" charset="0"/>
                <a:ea typeface="微软雅黑" panose="020B0503020204020204" pitchFamily="34" charset="-122"/>
              </a:rPr>
              <a:t>A1</a:t>
            </a:r>
            <a:r>
              <a:rPr lang="zh-CN" altLang="zh-CN" sz="2400" b="1" kern="100" dirty="0">
                <a:solidFill>
                  <a:prstClr val="black"/>
                </a:solidFill>
                <a:latin typeface="Times New Roman" panose="02020603050405020304" pitchFamily="18" charset="0"/>
                <a:ea typeface="微软雅黑" panose="020B0503020204020204" pitchFamily="34" charset="-122"/>
              </a:rPr>
              <a:t>单元格中出现“年月”，然后按住鼠标左键横向拖动鼠标至</a:t>
            </a:r>
            <a:r>
              <a:rPr lang="en-US" altLang="zh-CN" sz="2400" b="1" kern="100" dirty="0">
                <a:solidFill>
                  <a:prstClr val="black"/>
                </a:solidFill>
                <a:latin typeface="Times New Roman" panose="02020603050405020304" pitchFamily="18" charset="0"/>
                <a:ea typeface="微软雅黑" panose="020B0503020204020204" pitchFamily="34" charset="-122"/>
              </a:rPr>
              <a:t>I1</a:t>
            </a:r>
            <a:r>
              <a:rPr lang="zh-CN" altLang="zh-CN" sz="2400" b="1" kern="100" dirty="0">
                <a:solidFill>
                  <a:prstClr val="black"/>
                </a:solidFill>
                <a:latin typeface="Times New Roman" panose="02020603050405020304" pitchFamily="18" charset="0"/>
                <a:ea typeface="微软雅黑" panose="020B0503020204020204" pitchFamily="34" charset="-122"/>
              </a:rPr>
              <a:t>单元格。</a:t>
            </a:r>
            <a:endParaRPr lang="zh-CN" altLang="zh-CN" sz="2400" b="1" kern="100" dirty="0">
              <a:solidFill>
                <a:prstClr val="black"/>
              </a:solidFill>
              <a:latin typeface="Times New Roman" panose="02020603050405020304" pitchFamily="18" charset="0"/>
              <a:ea typeface="微软雅黑" panose="020B0503020204020204" pitchFamily="34" charset="-122"/>
            </a:endParaRPr>
          </a:p>
          <a:p>
            <a:pPr lvl="0" indent="609600" algn="just">
              <a:lnSpc>
                <a:spcPct val="150000"/>
              </a:lnSpc>
            </a:pPr>
            <a:r>
              <a:rPr lang="zh-CN" altLang="zh-CN" sz="2400" b="1" kern="100" dirty="0">
                <a:solidFill>
                  <a:prstClr val="black"/>
                </a:solidFill>
                <a:latin typeface="Times New Roman" panose="02020603050405020304" pitchFamily="18" charset="0"/>
                <a:ea typeface="微软雅黑" panose="020B0503020204020204" pitchFamily="34" charset="-122"/>
              </a:rPr>
              <a:t>然后再选中</a:t>
            </a:r>
            <a:r>
              <a:rPr lang="en-US" altLang="zh-CN" sz="2400" b="1" kern="100" dirty="0">
                <a:solidFill>
                  <a:prstClr val="black"/>
                </a:solidFill>
                <a:latin typeface="Times New Roman" panose="02020603050405020304" pitchFamily="18" charset="0"/>
                <a:ea typeface="微软雅黑" panose="020B0503020204020204" pitchFamily="34" charset="-122"/>
              </a:rPr>
              <a:t>A1:I1</a:t>
            </a:r>
            <a:r>
              <a:rPr lang="zh-CN" altLang="zh-CN" sz="2400" b="1" kern="100" dirty="0">
                <a:solidFill>
                  <a:prstClr val="black"/>
                </a:solidFill>
                <a:latin typeface="Times New Roman" panose="02020603050405020304" pitchFamily="18" charset="0"/>
                <a:ea typeface="微软雅黑" panose="020B0503020204020204" pitchFamily="34" charset="-122"/>
              </a:rPr>
              <a:t>，按住鼠标左键纵向拖动鼠标至出现最后一位员工的工资数据即可。</a:t>
            </a:r>
            <a:endParaRPr lang="zh-CN" altLang="zh-CN" sz="2400" b="1" kern="100" dirty="0">
              <a:solidFill>
                <a:prstClr val="black"/>
              </a:solidFill>
              <a:latin typeface="Times New Roman" panose="02020603050405020304" pitchFamily="18" charset="0"/>
              <a:ea typeface="微软雅黑" panose="020B0503020204020204" pitchFamily="34" charset="-122"/>
            </a:endParaRPr>
          </a:p>
        </p:txBody>
      </p:sp>
      <p:sp>
        <p:nvSpPr>
          <p:cNvPr id="3" name="矩形 2"/>
          <p:cNvSpPr/>
          <p:nvPr/>
        </p:nvSpPr>
        <p:spPr>
          <a:xfrm>
            <a:off x="878541" y="0"/>
            <a:ext cx="7315200" cy="923330"/>
          </a:xfrm>
          <a:prstGeom prst="rect">
            <a:avLst/>
          </a:prstGeom>
        </p:spPr>
        <p:txBody>
          <a:bodyPr wrap="square">
            <a:spAutoFit/>
          </a:bodyPr>
          <a:lstStyle/>
          <a:p>
            <a:pPr>
              <a:lnSpc>
                <a:spcPct val="150000"/>
              </a:lnSpc>
              <a:spcBef>
                <a:spcPts val="600"/>
              </a:spcBef>
              <a:spcAft>
                <a:spcPts val="600"/>
              </a:spcAft>
            </a:pPr>
            <a:r>
              <a:rPr lang="zh-CN" altLang="zh-CN" sz="3600" b="1" kern="100" dirty="0">
                <a:solidFill>
                  <a:srgbClr val="7030A0"/>
                </a:solidFill>
                <a:latin typeface="Times New Roman" panose="02020603050405020304" pitchFamily="18" charset="0"/>
                <a:ea typeface="微软雅黑" panose="020B0503020204020204" pitchFamily="34" charset="-122"/>
              </a:rPr>
              <a:t>【任务</a:t>
            </a:r>
            <a:r>
              <a:rPr lang="en-US" altLang="zh-CN" sz="3600" b="1" kern="100" dirty="0">
                <a:solidFill>
                  <a:srgbClr val="7030A0"/>
                </a:solidFill>
                <a:latin typeface="Times New Roman" panose="02020603050405020304" pitchFamily="18" charset="0"/>
                <a:ea typeface="微软雅黑" panose="020B0503020204020204" pitchFamily="34" charset="-122"/>
              </a:rPr>
              <a:t>6-5</a:t>
            </a:r>
            <a:r>
              <a:rPr lang="zh-CN" altLang="zh-CN" sz="3600" b="1" kern="100" dirty="0">
                <a:solidFill>
                  <a:srgbClr val="7030A0"/>
                </a:solidFill>
                <a:latin typeface="Times New Roman" panose="02020603050405020304" pitchFamily="18" charset="0"/>
                <a:ea typeface="微软雅黑" panose="020B0503020204020204" pitchFamily="34" charset="-122"/>
              </a:rPr>
              <a:t>】工资计算与工资条制作</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
          <a:srcRect l="-65"/>
          <a:stretch>
            <a:fillRect/>
          </a:stretch>
        </p:blipFill>
        <p:spPr>
          <a:xfrm>
            <a:off x="0" y="0"/>
            <a:ext cx="12202368" cy="6634774"/>
          </a:xfrm>
          <a:custGeom>
            <a:avLst/>
            <a:gdLst>
              <a:gd name="connsiteX0" fmla="*/ 0 w 12202368"/>
              <a:gd name="connsiteY0" fmla="*/ 0 h 6634774"/>
              <a:gd name="connsiteX1" fmla="*/ 12202368 w 12202368"/>
              <a:gd name="connsiteY1" fmla="*/ 0 h 6634774"/>
              <a:gd name="connsiteX2" fmla="*/ 12202368 w 12202368"/>
              <a:gd name="connsiteY2" fmla="*/ 6634774 h 6634774"/>
              <a:gd name="connsiteX3" fmla="*/ 8499231 w 12202368"/>
              <a:gd name="connsiteY3" fmla="*/ 3176954 h 6634774"/>
              <a:gd name="connsiteX4" fmla="*/ 4982308 w 12202368"/>
              <a:gd name="connsiteY4" fmla="*/ 4560277 h 6634774"/>
              <a:gd name="connsiteX5" fmla="*/ 23446 w 12202368"/>
              <a:gd name="connsiteY5" fmla="*/ 2555631 h 6634774"/>
              <a:gd name="connsiteX6" fmla="*/ 0 w 12202368"/>
              <a:gd name="connsiteY6" fmla="*/ 3399692 h 663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68" h="6634774">
                <a:moveTo>
                  <a:pt x="0" y="0"/>
                </a:moveTo>
                <a:lnTo>
                  <a:pt x="12202368" y="0"/>
                </a:lnTo>
                <a:lnTo>
                  <a:pt x="12202368" y="6634774"/>
                </a:lnTo>
                <a:lnTo>
                  <a:pt x="8499231" y="3176954"/>
                </a:lnTo>
                <a:lnTo>
                  <a:pt x="4982308" y="4560277"/>
                </a:lnTo>
                <a:lnTo>
                  <a:pt x="23446" y="2555631"/>
                </a:lnTo>
                <a:lnTo>
                  <a:pt x="0" y="3399692"/>
                </a:lnTo>
                <a:close/>
              </a:path>
            </a:pathLst>
          </a:custGeom>
        </p:spPr>
      </p:pic>
      <p:sp>
        <p:nvSpPr>
          <p:cNvPr id="6" name="三角形 5"/>
          <p:cNvSpPr/>
          <p:nvPr/>
        </p:nvSpPr>
        <p:spPr>
          <a:xfrm>
            <a:off x="1324" y="2553311"/>
            <a:ext cx="5531271" cy="1905305"/>
          </a:xfrm>
          <a:custGeom>
            <a:avLst/>
            <a:gdLst>
              <a:gd name="connsiteX0" fmla="*/ 0 w 4126523"/>
              <a:gd name="connsiteY0" fmla="*/ 1301261 h 1301261"/>
              <a:gd name="connsiteX1" fmla="*/ 2063262 w 4126523"/>
              <a:gd name="connsiteY1" fmla="*/ 0 h 1301261"/>
              <a:gd name="connsiteX2" fmla="*/ 4126523 w 4126523"/>
              <a:gd name="connsiteY2" fmla="*/ 1301261 h 1301261"/>
              <a:gd name="connsiteX3" fmla="*/ 0 w 4126523"/>
              <a:gd name="connsiteY3" fmla="*/ 1301261 h 1301261"/>
              <a:gd name="connsiteX0-1" fmla="*/ 0 w 4876800"/>
              <a:gd name="connsiteY0-2" fmla="*/ 0 h 1395046"/>
              <a:gd name="connsiteX1-3" fmla="*/ 2813539 w 4876800"/>
              <a:gd name="connsiteY1-4" fmla="*/ 93785 h 1395046"/>
              <a:gd name="connsiteX2-5" fmla="*/ 4876800 w 4876800"/>
              <a:gd name="connsiteY2-6" fmla="*/ 1395046 h 1395046"/>
              <a:gd name="connsiteX3-7" fmla="*/ 0 w 4876800"/>
              <a:gd name="connsiteY3-8" fmla="*/ 0 h 1395046"/>
              <a:gd name="connsiteX0-9" fmla="*/ 0 w 4478216"/>
              <a:gd name="connsiteY0-10" fmla="*/ 0 h 1875692"/>
              <a:gd name="connsiteX1-11" fmla="*/ 2813539 w 4478216"/>
              <a:gd name="connsiteY1-12" fmla="*/ 93785 h 1875692"/>
              <a:gd name="connsiteX2-13" fmla="*/ 4478216 w 4478216"/>
              <a:gd name="connsiteY2-14" fmla="*/ 1875692 h 1875692"/>
              <a:gd name="connsiteX3-15" fmla="*/ 0 w 4478216"/>
              <a:gd name="connsiteY3-16" fmla="*/ 0 h 1875692"/>
              <a:gd name="connsiteX0-17" fmla="*/ 0 w 5462954"/>
              <a:gd name="connsiteY0-18" fmla="*/ 0 h 1875692"/>
              <a:gd name="connsiteX1-19" fmla="*/ 5462954 w 5462954"/>
              <a:gd name="connsiteY1-20" fmla="*/ 820616 h 1875692"/>
              <a:gd name="connsiteX2-21" fmla="*/ 4478216 w 5462954"/>
              <a:gd name="connsiteY2-22" fmla="*/ 1875692 h 1875692"/>
              <a:gd name="connsiteX3-23" fmla="*/ 0 w 5462954"/>
              <a:gd name="connsiteY3-24" fmla="*/ 0 h 1875692"/>
              <a:gd name="connsiteX0-25" fmla="*/ 0 w 5439508"/>
              <a:gd name="connsiteY0-26" fmla="*/ 0 h 1887415"/>
              <a:gd name="connsiteX1-27" fmla="*/ 5439508 w 5439508"/>
              <a:gd name="connsiteY1-28" fmla="*/ 832339 h 1887415"/>
              <a:gd name="connsiteX2-29" fmla="*/ 4454770 w 5439508"/>
              <a:gd name="connsiteY2-30" fmla="*/ 1887415 h 1887415"/>
              <a:gd name="connsiteX3-31" fmla="*/ 0 w 5439508"/>
              <a:gd name="connsiteY3-32" fmla="*/ 0 h 1887415"/>
              <a:gd name="connsiteX0-33" fmla="*/ 0 w 5533293"/>
              <a:gd name="connsiteY0-34" fmla="*/ 0 h 1887415"/>
              <a:gd name="connsiteX1-35" fmla="*/ 5533293 w 5533293"/>
              <a:gd name="connsiteY1-36" fmla="*/ 879231 h 1887415"/>
              <a:gd name="connsiteX2-37" fmla="*/ 4454770 w 5533293"/>
              <a:gd name="connsiteY2-38" fmla="*/ 1887415 h 1887415"/>
              <a:gd name="connsiteX3-39" fmla="*/ 0 w 5533293"/>
              <a:gd name="connsiteY3-40" fmla="*/ 0 h 1887415"/>
              <a:gd name="connsiteX0-41" fmla="*/ 0 w 5533293"/>
              <a:gd name="connsiteY0-42" fmla="*/ 0 h 1922584"/>
              <a:gd name="connsiteX1-43" fmla="*/ 5533293 w 5533293"/>
              <a:gd name="connsiteY1-44" fmla="*/ 879231 h 1922584"/>
              <a:gd name="connsiteX2-45" fmla="*/ 4478216 w 5533293"/>
              <a:gd name="connsiteY2-46" fmla="*/ 1922584 h 1922584"/>
              <a:gd name="connsiteX3-47" fmla="*/ 0 w 5533293"/>
              <a:gd name="connsiteY3-48" fmla="*/ 0 h 1922584"/>
              <a:gd name="connsiteX0-49" fmla="*/ 0 w 5474678"/>
              <a:gd name="connsiteY0-50" fmla="*/ 0 h 1887415"/>
              <a:gd name="connsiteX1-51" fmla="*/ 5474678 w 5474678"/>
              <a:gd name="connsiteY1-52" fmla="*/ 844062 h 1887415"/>
              <a:gd name="connsiteX2-53" fmla="*/ 4419601 w 5474678"/>
              <a:gd name="connsiteY2-54" fmla="*/ 1887415 h 1887415"/>
              <a:gd name="connsiteX3-55" fmla="*/ 0 w 5474678"/>
              <a:gd name="connsiteY3-56" fmla="*/ 0 h 1887415"/>
            </a:gdLst>
            <a:ahLst/>
            <a:cxnLst>
              <a:cxn ang="0">
                <a:pos x="connsiteX0-1" y="connsiteY0-2"/>
              </a:cxn>
              <a:cxn ang="0">
                <a:pos x="connsiteX1-3" y="connsiteY1-4"/>
              </a:cxn>
              <a:cxn ang="0">
                <a:pos x="connsiteX2-5" y="connsiteY2-6"/>
              </a:cxn>
              <a:cxn ang="0">
                <a:pos x="connsiteX3-7" y="connsiteY3-8"/>
              </a:cxn>
            </a:cxnLst>
            <a:rect l="l" t="t" r="r" b="b"/>
            <a:pathLst>
              <a:path w="5474678" h="1887415">
                <a:moveTo>
                  <a:pt x="0" y="0"/>
                </a:moveTo>
                <a:lnTo>
                  <a:pt x="5474678" y="844062"/>
                </a:lnTo>
                <a:lnTo>
                  <a:pt x="4419601" y="1887415"/>
                </a:lnTo>
                <a:lnTo>
                  <a:pt x="0" y="0"/>
                </a:lnTo>
                <a:close/>
              </a:path>
            </a:pathLst>
          </a:custGeom>
          <a:solidFill>
            <a:srgbClr val="FFC003"/>
          </a:solidFill>
          <a:ln>
            <a:noFill/>
          </a:ln>
          <a:effectLst>
            <a:outerShdw blurRad="63500" sx="102000" sy="102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梯形 6"/>
          <p:cNvSpPr/>
          <p:nvPr/>
        </p:nvSpPr>
        <p:spPr>
          <a:xfrm>
            <a:off x="4436567" y="1879209"/>
            <a:ext cx="4071464" cy="2804705"/>
          </a:xfrm>
          <a:custGeom>
            <a:avLst/>
            <a:gdLst>
              <a:gd name="connsiteX0" fmla="*/ 0 w 1746738"/>
              <a:gd name="connsiteY0" fmla="*/ 527539 h 527539"/>
              <a:gd name="connsiteX1" fmla="*/ 131885 w 1746738"/>
              <a:gd name="connsiteY1" fmla="*/ 0 h 527539"/>
              <a:gd name="connsiteX2" fmla="*/ 1614853 w 1746738"/>
              <a:gd name="connsiteY2" fmla="*/ 0 h 527539"/>
              <a:gd name="connsiteX3" fmla="*/ 1746738 w 1746738"/>
              <a:gd name="connsiteY3" fmla="*/ 527539 h 527539"/>
              <a:gd name="connsiteX4" fmla="*/ 0 w 1746738"/>
              <a:gd name="connsiteY4" fmla="*/ 527539 h 527539"/>
              <a:gd name="connsiteX0-1" fmla="*/ 0 w 2001715"/>
              <a:gd name="connsiteY0-2" fmla="*/ 2625970 h 2625970"/>
              <a:gd name="connsiteX1-3" fmla="*/ 131885 w 2001715"/>
              <a:gd name="connsiteY1-4" fmla="*/ 2098431 h 2625970"/>
              <a:gd name="connsiteX2-5" fmla="*/ 2001715 w 2001715"/>
              <a:gd name="connsiteY2-6" fmla="*/ 0 h 2625970"/>
              <a:gd name="connsiteX3-7" fmla="*/ 1746738 w 2001715"/>
              <a:gd name="connsiteY3-8" fmla="*/ 2625970 h 2625970"/>
              <a:gd name="connsiteX4-9" fmla="*/ 0 w 2001715"/>
              <a:gd name="connsiteY4-10" fmla="*/ 2625970 h 2625970"/>
              <a:gd name="connsiteX0-11" fmla="*/ 0 w 3540369"/>
              <a:gd name="connsiteY0-12" fmla="*/ 2625970 h 2625970"/>
              <a:gd name="connsiteX1-13" fmla="*/ 131885 w 3540369"/>
              <a:gd name="connsiteY1-14" fmla="*/ 2098431 h 2625970"/>
              <a:gd name="connsiteX2-15" fmla="*/ 2001715 w 3540369"/>
              <a:gd name="connsiteY2-16" fmla="*/ 0 h 2625970"/>
              <a:gd name="connsiteX3-17" fmla="*/ 3540369 w 3540369"/>
              <a:gd name="connsiteY3-18" fmla="*/ 1477109 h 2625970"/>
              <a:gd name="connsiteX4-19" fmla="*/ 0 w 3540369"/>
              <a:gd name="connsiteY4-20" fmla="*/ 2625970 h 2625970"/>
              <a:gd name="connsiteX0-21" fmla="*/ 489438 w 4029807"/>
              <a:gd name="connsiteY0-22" fmla="*/ 2625970 h 2625970"/>
              <a:gd name="connsiteX1-23" fmla="*/ 0 w 4029807"/>
              <a:gd name="connsiteY1-24" fmla="*/ 2555631 h 2625970"/>
              <a:gd name="connsiteX2-25" fmla="*/ 2491153 w 4029807"/>
              <a:gd name="connsiteY2-26" fmla="*/ 0 h 2625970"/>
              <a:gd name="connsiteX3-27" fmla="*/ 4029807 w 4029807"/>
              <a:gd name="connsiteY3-28" fmla="*/ 1477109 h 2625970"/>
              <a:gd name="connsiteX4-29" fmla="*/ 489438 w 4029807"/>
              <a:gd name="connsiteY4-30" fmla="*/ 2625970 h 2625970"/>
              <a:gd name="connsiteX0-31" fmla="*/ 465992 w 4029807"/>
              <a:gd name="connsiteY0-32" fmla="*/ 2778370 h 2778370"/>
              <a:gd name="connsiteX1-33" fmla="*/ 0 w 4029807"/>
              <a:gd name="connsiteY1-34" fmla="*/ 2555631 h 2778370"/>
              <a:gd name="connsiteX2-35" fmla="*/ 2491153 w 4029807"/>
              <a:gd name="connsiteY2-36" fmla="*/ 0 h 2778370"/>
              <a:gd name="connsiteX3-37" fmla="*/ 4029807 w 4029807"/>
              <a:gd name="connsiteY3-38" fmla="*/ 1477109 h 2778370"/>
              <a:gd name="connsiteX4-39" fmla="*/ 465992 w 4029807"/>
              <a:gd name="connsiteY4-40" fmla="*/ 2778370 h 27783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29807" h="2778370">
                <a:moveTo>
                  <a:pt x="465992" y="2778370"/>
                </a:moveTo>
                <a:lnTo>
                  <a:pt x="0" y="2555631"/>
                </a:lnTo>
                <a:lnTo>
                  <a:pt x="2491153" y="0"/>
                </a:lnTo>
                <a:lnTo>
                  <a:pt x="4029807" y="1477109"/>
                </a:lnTo>
                <a:lnTo>
                  <a:pt x="465992" y="2778370"/>
                </a:lnTo>
                <a:close/>
              </a:path>
            </a:pathLst>
          </a:custGeom>
          <a:solidFill>
            <a:srgbClr val="88CE73"/>
          </a:solidFill>
          <a:ln>
            <a:noFill/>
          </a:ln>
          <a:effectLst>
            <a:outerShdw blurRad="508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直角三角形 7"/>
          <p:cNvSpPr/>
          <p:nvPr/>
        </p:nvSpPr>
        <p:spPr>
          <a:xfrm>
            <a:off x="6936725" y="1891043"/>
            <a:ext cx="5265643" cy="4982197"/>
          </a:xfrm>
          <a:custGeom>
            <a:avLst/>
            <a:gdLst>
              <a:gd name="connsiteX0" fmla="*/ 0 w 902677"/>
              <a:gd name="connsiteY0" fmla="*/ 562708 h 562708"/>
              <a:gd name="connsiteX1" fmla="*/ 0 w 902677"/>
              <a:gd name="connsiteY1" fmla="*/ 0 h 562708"/>
              <a:gd name="connsiteX2" fmla="*/ 902677 w 902677"/>
              <a:gd name="connsiteY2" fmla="*/ 562708 h 562708"/>
              <a:gd name="connsiteX3" fmla="*/ 0 w 902677"/>
              <a:gd name="connsiteY3" fmla="*/ 562708 h 562708"/>
              <a:gd name="connsiteX0-1" fmla="*/ 2004646 w 2907323"/>
              <a:gd name="connsiteY0-2" fmla="*/ 1441939 h 1441939"/>
              <a:gd name="connsiteX1-3" fmla="*/ 0 w 2907323"/>
              <a:gd name="connsiteY1-4" fmla="*/ 0 h 1441939"/>
              <a:gd name="connsiteX2-5" fmla="*/ 2907323 w 2907323"/>
              <a:gd name="connsiteY2-6" fmla="*/ 1441939 h 1441939"/>
              <a:gd name="connsiteX3-7" fmla="*/ 2004646 w 2907323"/>
              <a:gd name="connsiteY3-8" fmla="*/ 1441939 h 1441939"/>
              <a:gd name="connsiteX0-9" fmla="*/ 2004646 w 5181600"/>
              <a:gd name="connsiteY0-10" fmla="*/ 1441939 h 1582616"/>
              <a:gd name="connsiteX1-11" fmla="*/ 0 w 5181600"/>
              <a:gd name="connsiteY1-12" fmla="*/ 0 h 1582616"/>
              <a:gd name="connsiteX2-13" fmla="*/ 5181600 w 5181600"/>
              <a:gd name="connsiteY2-14" fmla="*/ 1582616 h 1582616"/>
              <a:gd name="connsiteX3-15" fmla="*/ 2004646 w 5181600"/>
              <a:gd name="connsiteY3-16" fmla="*/ 1441939 h 1582616"/>
              <a:gd name="connsiteX0-17" fmla="*/ 5169877 w 5181600"/>
              <a:gd name="connsiteY0-18" fmla="*/ 4935416 h 4935416"/>
              <a:gd name="connsiteX1-19" fmla="*/ 0 w 5181600"/>
              <a:gd name="connsiteY1-20" fmla="*/ 0 h 4935416"/>
              <a:gd name="connsiteX2-21" fmla="*/ 5181600 w 5181600"/>
              <a:gd name="connsiteY2-22" fmla="*/ 1582616 h 4935416"/>
              <a:gd name="connsiteX3-23" fmla="*/ 5169877 w 5181600"/>
              <a:gd name="connsiteY3-24" fmla="*/ 4935416 h 4935416"/>
              <a:gd name="connsiteX0-25" fmla="*/ 5169877 w 5181600"/>
              <a:gd name="connsiteY0-26" fmla="*/ 4935416 h 4935416"/>
              <a:gd name="connsiteX1-27" fmla="*/ 0 w 5181600"/>
              <a:gd name="connsiteY1-28" fmla="*/ 0 h 4935416"/>
              <a:gd name="connsiteX2-29" fmla="*/ 5181600 w 5181600"/>
              <a:gd name="connsiteY2-30" fmla="*/ 1582616 h 4935416"/>
              <a:gd name="connsiteX3-31" fmla="*/ 5169877 w 5181600"/>
              <a:gd name="connsiteY3-32" fmla="*/ 4935416 h 4935416"/>
              <a:gd name="connsiteX0-33" fmla="*/ 5169877 w 5181600"/>
              <a:gd name="connsiteY0-34" fmla="*/ 4935416 h 4935416"/>
              <a:gd name="connsiteX1-35" fmla="*/ 0 w 5181600"/>
              <a:gd name="connsiteY1-36" fmla="*/ 0 h 4935416"/>
              <a:gd name="connsiteX2-37" fmla="*/ 5181600 w 5181600"/>
              <a:gd name="connsiteY2-38" fmla="*/ 1582616 h 4935416"/>
              <a:gd name="connsiteX3-39" fmla="*/ 5169877 w 5181600"/>
              <a:gd name="connsiteY3-40" fmla="*/ 4935416 h 4935416"/>
            </a:gdLst>
            <a:ahLst/>
            <a:cxnLst>
              <a:cxn ang="0">
                <a:pos x="connsiteX0-1" y="connsiteY0-2"/>
              </a:cxn>
              <a:cxn ang="0">
                <a:pos x="connsiteX1-3" y="connsiteY1-4"/>
              </a:cxn>
              <a:cxn ang="0">
                <a:pos x="connsiteX2-5" y="connsiteY2-6"/>
              </a:cxn>
              <a:cxn ang="0">
                <a:pos x="connsiteX3-7" y="connsiteY3-8"/>
              </a:cxn>
            </a:cxnLst>
            <a:rect l="l" t="t" r="r" b="b"/>
            <a:pathLst>
              <a:path w="5181600" h="4935416">
                <a:moveTo>
                  <a:pt x="5169877" y="4935416"/>
                </a:moveTo>
                <a:lnTo>
                  <a:pt x="0" y="0"/>
                </a:lnTo>
                <a:lnTo>
                  <a:pt x="5181600" y="1582616"/>
                </a:lnTo>
                <a:cubicBezTo>
                  <a:pt x="5177692" y="2700216"/>
                  <a:pt x="5173785" y="3817816"/>
                  <a:pt x="5169877" y="4935416"/>
                </a:cubicBezTo>
                <a:close/>
              </a:path>
            </a:pathLst>
          </a:custGeom>
          <a:solidFill>
            <a:srgbClr val="00A7E7"/>
          </a:solidFill>
          <a:ln>
            <a:noFill/>
          </a:ln>
          <a:effectLst>
            <a:outerShdw blurRad="50800" dist="762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WordArt 3"/>
          <p:cNvSpPr>
            <a:spLocks noChangeArrowheads="1" noChangeShapeType="1" noTextEdit="1"/>
          </p:cNvSpPr>
          <p:nvPr/>
        </p:nvSpPr>
        <p:spPr bwMode="gray">
          <a:xfrm>
            <a:off x="1952237" y="4720773"/>
            <a:ext cx="6403032" cy="864096"/>
          </a:xfrm>
          <a:prstGeom prst="rect">
            <a:avLst/>
          </a:prstGeom>
        </p:spPr>
        <p:txBody>
          <a:bodyPr wrap="none" fromWordArt="1">
            <a:prstTxWarp prst="textSlantUp">
              <a:avLst>
                <a:gd name="adj" fmla="val 55556"/>
              </a:avLst>
            </a:prstTxWarp>
          </a:bodyPr>
          <a:lstStyle/>
          <a:p>
            <a:pPr algn="ctr" fontAlgn="base">
              <a:spcBef>
                <a:spcPct val="0"/>
              </a:spcBef>
              <a:spcAft>
                <a:spcPct val="0"/>
              </a:spcAft>
            </a:pPr>
            <a:r>
              <a:rPr lang="zh-CN" altLang="en-US" sz="5400" b="1" kern="10" dirty="0">
                <a:ln w="9525">
                  <a:solidFill>
                    <a:srgbClr val="000000"/>
                  </a:solidFill>
                  <a:round/>
                </a:ln>
                <a:solidFill>
                  <a:srgbClr val="000000"/>
                </a:solidFill>
                <a:latin typeface="微软雅黑" panose="020B0503020204020204" pitchFamily="34" charset="-122"/>
                <a:ea typeface="微软雅黑" panose="020B0503020204020204" pitchFamily="34" charset="-122"/>
              </a:rPr>
              <a:t>快乐学习、高效学习</a:t>
            </a:r>
            <a:endParaRPr lang="zh-CN" altLang="en-US" sz="5400" b="1" kern="10" dirty="0">
              <a:ln w="9525">
                <a:solidFill>
                  <a:srgbClr val="000000"/>
                </a:solidFill>
                <a:round/>
              </a:ln>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03929" y="1289011"/>
            <a:ext cx="7503459" cy="2577629"/>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2</a:t>
            </a:r>
            <a:r>
              <a:rPr lang="zh-CN" altLang="zh-CN" sz="2800" b="1" kern="100" dirty="0">
                <a:solidFill>
                  <a:srgbClr val="0070C0"/>
                </a:solidFill>
                <a:latin typeface="Times New Roman" panose="02020603050405020304" pitchFamily="18" charset="0"/>
                <a:ea typeface="微软雅黑" panose="020B0503020204020204" pitchFamily="34" charset="-122"/>
              </a:rPr>
              <a:t>．输入和选用函数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60400">
              <a:lnSpc>
                <a:spcPct val="150000"/>
              </a:lnSpc>
              <a:spcAft>
                <a:spcPts val="0"/>
              </a:spcAft>
            </a:pPr>
            <a:r>
              <a:rPr lang="zh-CN" altLang="zh-CN" sz="2600" b="1" kern="100" dirty="0">
                <a:solidFill>
                  <a:srgbClr val="00B0F0"/>
                </a:solidFill>
                <a:latin typeface="Times New Roman" panose="02020603050405020304" pitchFamily="18" charset="0"/>
                <a:ea typeface="微软雅黑" panose="020B0503020204020204" pitchFamily="34" charset="-122"/>
              </a:rPr>
              <a:t>（</a:t>
            </a:r>
            <a:r>
              <a:rPr lang="en-US" altLang="zh-CN" sz="2600" b="1" kern="100" dirty="0">
                <a:solidFill>
                  <a:srgbClr val="00B0F0"/>
                </a:solidFill>
                <a:latin typeface="Times New Roman" panose="02020603050405020304" pitchFamily="18" charset="0"/>
                <a:ea typeface="微软雅黑" panose="020B0503020204020204" pitchFamily="34" charset="-122"/>
              </a:rPr>
              <a:t>1</a:t>
            </a:r>
            <a:r>
              <a:rPr lang="zh-CN" altLang="zh-CN" sz="2600" b="1" kern="100" dirty="0">
                <a:solidFill>
                  <a:srgbClr val="00B0F0"/>
                </a:solidFill>
                <a:latin typeface="Times New Roman" panose="02020603050405020304" pitchFamily="18" charset="0"/>
                <a:ea typeface="微软雅黑" panose="020B0503020204020204" pitchFamily="34" charset="-122"/>
              </a:rPr>
              <a:t>）在编辑框中手工输入函数</a:t>
            </a:r>
            <a:endParaRPr lang="zh-CN" altLang="zh-CN" sz="2600" b="1" kern="100" dirty="0">
              <a:solidFill>
                <a:srgbClr val="00B0F0"/>
              </a:solidFill>
              <a:latin typeface="Times New Roman" panose="02020603050405020304" pitchFamily="18" charset="0"/>
              <a:ea typeface="微软雅黑" panose="020B0503020204020204" pitchFamily="34" charset="-122"/>
            </a:endParaRPr>
          </a:p>
          <a:p>
            <a:pPr indent="660400">
              <a:lnSpc>
                <a:spcPct val="150000"/>
              </a:lnSpc>
              <a:spcAft>
                <a:spcPts val="0"/>
              </a:spcAft>
            </a:pPr>
            <a:r>
              <a:rPr lang="zh-CN" altLang="zh-CN" sz="2600" b="1" kern="100" dirty="0">
                <a:solidFill>
                  <a:srgbClr val="00B0F0"/>
                </a:solidFill>
                <a:latin typeface="Times New Roman" panose="02020603050405020304" pitchFamily="18" charset="0"/>
                <a:ea typeface="微软雅黑" panose="020B0503020204020204" pitchFamily="34" charset="-122"/>
              </a:rPr>
              <a:t>（</a:t>
            </a:r>
            <a:r>
              <a:rPr lang="en-US" altLang="zh-CN" sz="2600" b="1" kern="100" dirty="0">
                <a:solidFill>
                  <a:srgbClr val="00B0F0"/>
                </a:solidFill>
                <a:latin typeface="Times New Roman" panose="02020603050405020304" pitchFamily="18" charset="0"/>
                <a:ea typeface="微软雅黑" panose="020B0503020204020204" pitchFamily="34" charset="-122"/>
              </a:rPr>
              <a:t>2</a:t>
            </a:r>
            <a:r>
              <a:rPr lang="zh-CN" altLang="zh-CN" sz="2600" b="1" kern="100" dirty="0">
                <a:solidFill>
                  <a:srgbClr val="00B0F0"/>
                </a:solidFill>
                <a:latin typeface="Times New Roman" panose="02020603050405020304" pitchFamily="18" charset="0"/>
                <a:ea typeface="微软雅黑" panose="020B0503020204020204" pitchFamily="34" charset="-122"/>
              </a:rPr>
              <a:t>）在“常用函数”列表中选择函数</a:t>
            </a:r>
            <a:endParaRPr lang="zh-CN" altLang="zh-CN" sz="2600" b="1" kern="100" dirty="0">
              <a:solidFill>
                <a:srgbClr val="00B0F0"/>
              </a:solidFill>
              <a:latin typeface="Times New Roman" panose="02020603050405020304" pitchFamily="18" charset="0"/>
              <a:ea typeface="微软雅黑" panose="020B0503020204020204" pitchFamily="34" charset="-122"/>
            </a:endParaRPr>
          </a:p>
          <a:p>
            <a:pPr indent="660400">
              <a:lnSpc>
                <a:spcPct val="150000"/>
              </a:lnSpc>
              <a:spcAft>
                <a:spcPts val="0"/>
              </a:spcAft>
            </a:pPr>
            <a:r>
              <a:rPr lang="zh-CN" altLang="zh-CN" sz="2600" b="1" kern="100" dirty="0">
                <a:solidFill>
                  <a:srgbClr val="00B0F0"/>
                </a:solidFill>
                <a:latin typeface="Times New Roman" panose="02020603050405020304" pitchFamily="18" charset="0"/>
                <a:ea typeface="微软雅黑" panose="020B0503020204020204" pitchFamily="34" charset="-122"/>
              </a:rPr>
              <a:t>（</a:t>
            </a:r>
            <a:r>
              <a:rPr lang="en-US" altLang="zh-CN" sz="2600" b="1" kern="100" dirty="0">
                <a:solidFill>
                  <a:srgbClr val="00B0F0"/>
                </a:solidFill>
                <a:latin typeface="Times New Roman" panose="02020603050405020304" pitchFamily="18" charset="0"/>
                <a:ea typeface="微软雅黑" panose="020B0503020204020204" pitchFamily="34" charset="-122"/>
              </a:rPr>
              <a:t>3</a:t>
            </a:r>
            <a:r>
              <a:rPr lang="zh-CN" altLang="zh-CN" sz="2600" b="1" kern="100" dirty="0">
                <a:solidFill>
                  <a:srgbClr val="00B0F0"/>
                </a:solidFill>
                <a:latin typeface="Times New Roman" panose="02020603050405020304" pitchFamily="18" charset="0"/>
                <a:ea typeface="微软雅黑" panose="020B0503020204020204" pitchFamily="34" charset="-122"/>
              </a:rPr>
              <a:t>）在【插入函数】对话框中选择函数</a:t>
            </a:r>
            <a:endParaRPr lang="zh-CN" altLang="zh-CN" sz="2600" b="1" kern="100" dirty="0">
              <a:solidFill>
                <a:srgbClr val="00B0F0"/>
              </a:solidFill>
              <a:effectLst/>
              <a:latin typeface="Times New Roman" panose="02020603050405020304" pitchFamily="18" charset="0"/>
              <a:ea typeface="微软雅黑" panose="020B0503020204020204" pitchFamily="34" charset="-122"/>
            </a:endParaRPr>
          </a:p>
        </p:txBody>
      </p:sp>
      <p:sp>
        <p:nvSpPr>
          <p:cNvPr id="3" name="矩形 2"/>
          <p:cNvSpPr/>
          <p:nvPr/>
        </p:nvSpPr>
        <p:spPr>
          <a:xfrm>
            <a:off x="2420470" y="4094567"/>
            <a:ext cx="6096000" cy="1331134"/>
          </a:xfrm>
          <a:prstGeom prst="rect">
            <a:avLst/>
          </a:prstGeom>
        </p:spPr>
        <p:txBody>
          <a:bodyPr>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3</a:t>
            </a:r>
            <a:r>
              <a:rPr lang="zh-CN" altLang="zh-CN" sz="2800" b="1" kern="100" dirty="0">
                <a:solidFill>
                  <a:srgbClr val="0070C0"/>
                </a:solidFill>
                <a:latin typeface="Times New Roman" panose="02020603050405020304" pitchFamily="18" charset="0"/>
                <a:ea typeface="微软雅黑" panose="020B0503020204020204" pitchFamily="34" charset="-122"/>
              </a:rPr>
              <a:t>．常用函数的功能与格式</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zh-CN" altLang="zh-CN" sz="2400" b="1" kern="100" dirty="0">
                <a:latin typeface="Times New Roman" panose="02020603050405020304" pitchFamily="18" charset="0"/>
                <a:ea typeface="微软雅黑" panose="020B0503020204020204" pitchFamily="34" charset="-122"/>
              </a:rPr>
              <a:t>常用函数的功能与格式如表</a:t>
            </a:r>
            <a:r>
              <a:rPr lang="en-US" altLang="zh-CN" sz="2400" b="1" kern="100" dirty="0">
                <a:latin typeface="Times New Roman" panose="02020603050405020304" pitchFamily="18" charset="0"/>
                <a:ea typeface="微软雅黑" panose="020B0503020204020204" pitchFamily="34" charset="-122"/>
              </a:rPr>
              <a:t>6-2</a:t>
            </a:r>
            <a:r>
              <a:rPr lang="zh-CN" altLang="zh-CN" sz="2400" b="1" kern="100" dirty="0">
                <a:latin typeface="Times New Roman" panose="02020603050405020304" pitchFamily="18" charset="0"/>
                <a:ea typeface="微软雅黑" panose="020B0503020204020204" pitchFamily="34" charset="-122"/>
              </a:rPr>
              <a:t>所示。</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4" name="矩形 3"/>
          <p:cNvSpPr/>
          <p:nvPr/>
        </p:nvSpPr>
        <p:spPr>
          <a:xfrm>
            <a:off x="955483" y="0"/>
            <a:ext cx="36118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6.2 </a:t>
            </a:r>
            <a:r>
              <a:rPr lang="zh-CN" altLang="zh-CN" sz="3600" b="1" kern="100" dirty="0">
                <a:solidFill>
                  <a:srgbClr val="7030A0"/>
                </a:solidFill>
                <a:latin typeface="Times New Roman" panose="02020603050405020304" pitchFamily="18" charset="0"/>
                <a:ea typeface="微软雅黑" panose="020B0503020204020204" pitchFamily="34" charset="-122"/>
              </a:rPr>
              <a:t>使用函数计算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15788" y="992628"/>
            <a:ext cx="10381130" cy="4824398"/>
          </a:xfrm>
          <a:prstGeom prst="rect">
            <a:avLst/>
          </a:prstGeom>
        </p:spPr>
        <p:txBody>
          <a:bodyPr wrap="square">
            <a:spAutoFit/>
          </a:bodyPr>
          <a:lstStyle/>
          <a:p>
            <a:pPr algn="just">
              <a:lnSpc>
                <a:spcPct val="150000"/>
              </a:lnSpc>
              <a:spcBef>
                <a:spcPts val="300"/>
              </a:spcBef>
              <a:spcAft>
                <a:spcPts val="300"/>
              </a:spcAft>
            </a:pPr>
            <a:r>
              <a:rPr lang="en-US" altLang="zh-CN" sz="2800" b="1" kern="100">
                <a:solidFill>
                  <a:srgbClr val="0070C0"/>
                </a:solidFill>
                <a:latin typeface="Times New Roman" panose="02020603050405020304" pitchFamily="18" charset="0"/>
                <a:ea typeface="微软雅黑" panose="020B0503020204020204" pitchFamily="34" charset="-122"/>
              </a:rPr>
              <a:t>4</a:t>
            </a:r>
            <a:r>
              <a:rPr lang="zh-CN" altLang="zh-CN" sz="2800" b="1" kern="100" dirty="0">
                <a:solidFill>
                  <a:srgbClr val="0070C0"/>
                </a:solidFill>
                <a:latin typeface="Times New Roman" panose="02020603050405020304" pitchFamily="18" charset="0"/>
                <a:ea typeface="微软雅黑" panose="020B0503020204020204" pitchFamily="34" charset="-122"/>
              </a:rPr>
              <a:t>．</a:t>
            </a:r>
            <a:r>
              <a:rPr lang="en-US" altLang="zh-CN" sz="2800" b="1" kern="100" dirty="0">
                <a:solidFill>
                  <a:srgbClr val="0070C0"/>
                </a:solidFill>
                <a:latin typeface="Times New Roman" panose="02020603050405020304" pitchFamily="18" charset="0"/>
                <a:ea typeface="微软雅黑" panose="020B0503020204020204" pitchFamily="34" charset="-122"/>
              </a:rPr>
              <a:t>COUNTIF</a:t>
            </a:r>
            <a:r>
              <a:rPr lang="zh-CN" altLang="zh-CN" sz="2800" b="1" kern="100" dirty="0">
                <a:solidFill>
                  <a:srgbClr val="0070C0"/>
                </a:solidFill>
                <a:latin typeface="Times New Roman" panose="02020603050405020304" pitchFamily="18" charset="0"/>
                <a:ea typeface="微软雅黑" panose="020B0503020204020204" pitchFamily="34" charset="-122"/>
              </a:rPr>
              <a:t>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err="1">
                <a:latin typeface="Times New Roman" panose="02020603050405020304" pitchFamily="18" charset="0"/>
                <a:ea typeface="微软雅黑" panose="020B0503020204020204" pitchFamily="34" charset="-122"/>
              </a:rPr>
              <a:t>Countif</a:t>
            </a:r>
            <a:r>
              <a:rPr lang="zh-CN" altLang="zh-CN" sz="2400" b="1" kern="100" dirty="0">
                <a:latin typeface="Times New Roman" panose="02020603050405020304" pitchFamily="18" charset="0"/>
                <a:ea typeface="微软雅黑" panose="020B0503020204020204" pitchFamily="34" charset="-122"/>
              </a:rPr>
              <a:t>函数是</a:t>
            </a:r>
            <a:r>
              <a:rPr lang="en-US" altLang="zh-CN" sz="2400" b="1" kern="100" dirty="0">
                <a:latin typeface="Times New Roman" panose="02020603050405020304" pitchFamily="18" charset="0"/>
                <a:ea typeface="微软雅黑" panose="020B0503020204020204" pitchFamily="34" charset="-122"/>
              </a:rPr>
              <a:t>Microsoft Excel</a:t>
            </a:r>
            <a:r>
              <a:rPr lang="zh-CN" altLang="zh-CN" sz="2400" b="1" kern="100" dirty="0">
                <a:latin typeface="Times New Roman" panose="02020603050405020304" pitchFamily="18" charset="0"/>
                <a:ea typeface="微软雅黑" panose="020B0503020204020204" pitchFamily="34" charset="-122"/>
              </a:rPr>
              <a:t>中对指定区域中符合指定条件的单元格进行计数的函数，该函数的语法规则如下：</a:t>
            </a:r>
            <a:r>
              <a:rPr lang="en-US" altLang="zh-CN" sz="2400" b="1" kern="100" dirty="0" err="1">
                <a:latin typeface="Times New Roman" panose="02020603050405020304" pitchFamily="18" charset="0"/>
                <a:ea typeface="微软雅黑" panose="020B0503020204020204" pitchFamily="34" charset="-122"/>
              </a:rPr>
              <a:t>countif</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range</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criteria</a:t>
            </a:r>
            <a:r>
              <a:rPr lang="zh-CN" altLang="zh-CN" sz="2400" b="1" kern="100" dirty="0">
                <a:latin typeface="Times New Roman" panose="02020603050405020304" pitchFamily="18" charset="0"/>
                <a:ea typeface="微软雅黑" panose="020B0503020204020204" pitchFamily="34" charset="-122"/>
              </a:rPr>
              <a:t>）</a:t>
            </a:r>
            <a:endParaRPr lang="zh-CN" altLang="zh-CN" sz="2400" b="1" kern="100" dirty="0">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5</a:t>
            </a:r>
            <a:r>
              <a:rPr lang="zh-CN" altLang="zh-CN" sz="2800" b="1" kern="100" dirty="0">
                <a:solidFill>
                  <a:srgbClr val="0070C0"/>
                </a:solidFill>
                <a:latin typeface="Times New Roman" panose="02020603050405020304" pitchFamily="18" charset="0"/>
                <a:ea typeface="微软雅黑" panose="020B0503020204020204" pitchFamily="34" charset="-122"/>
              </a:rPr>
              <a:t>．</a:t>
            </a:r>
            <a:r>
              <a:rPr lang="en-US" altLang="zh-CN" sz="2800" b="1" kern="100" dirty="0">
                <a:solidFill>
                  <a:srgbClr val="0070C0"/>
                </a:solidFill>
                <a:latin typeface="Times New Roman" panose="02020603050405020304" pitchFamily="18" charset="0"/>
                <a:ea typeface="微软雅黑" panose="020B0503020204020204" pitchFamily="34" charset="-122"/>
              </a:rPr>
              <a:t>VLOOKUP</a:t>
            </a:r>
            <a:r>
              <a:rPr lang="zh-CN" altLang="zh-CN" sz="2800" b="1" kern="100" dirty="0">
                <a:solidFill>
                  <a:srgbClr val="0070C0"/>
                </a:solidFill>
                <a:latin typeface="Times New Roman" panose="02020603050405020304" pitchFamily="18" charset="0"/>
                <a:ea typeface="微软雅黑" panose="020B0503020204020204" pitchFamily="34" charset="-122"/>
              </a:rPr>
              <a:t>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VLOOKUP</a:t>
            </a:r>
            <a:r>
              <a:rPr lang="zh-CN" altLang="zh-CN" sz="2400" b="1" kern="100" dirty="0">
                <a:latin typeface="Times New Roman" panose="02020603050405020304" pitchFamily="18" charset="0"/>
                <a:ea typeface="微软雅黑" panose="020B0503020204020204" pitchFamily="34" charset="-122"/>
              </a:rPr>
              <a:t>函数用于在指定区域内查询指定内容对应的匹配区域内单元格的内容。</a:t>
            </a:r>
            <a:endParaRPr lang="zh-CN" altLang="zh-CN" sz="2400" b="1" kern="100" dirty="0">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VLOOKUP</a:t>
            </a:r>
            <a:r>
              <a:rPr lang="zh-CN" altLang="zh-CN" sz="2400" b="1" kern="100" dirty="0">
                <a:latin typeface="Times New Roman" panose="02020603050405020304" pitchFamily="18" charset="0"/>
                <a:ea typeface="微软雅黑" panose="020B0503020204020204" pitchFamily="34" charset="-122"/>
              </a:rPr>
              <a:t>函数包括</a:t>
            </a:r>
            <a:r>
              <a:rPr lang="en-US" altLang="zh-CN" sz="2400" b="1" kern="100" dirty="0">
                <a:latin typeface="Times New Roman" panose="02020603050405020304" pitchFamily="18" charset="0"/>
                <a:ea typeface="微软雅黑" panose="020B0503020204020204" pitchFamily="34" charset="-122"/>
              </a:rPr>
              <a:t>4</a:t>
            </a:r>
            <a:r>
              <a:rPr lang="zh-CN" altLang="zh-CN" sz="2400" b="1" kern="100" dirty="0">
                <a:latin typeface="Times New Roman" panose="02020603050405020304" pitchFamily="18" charset="0"/>
                <a:ea typeface="微软雅黑" panose="020B0503020204020204" pitchFamily="34" charset="-122"/>
              </a:rPr>
              <a:t>个参数，分别是“待查找的值”、“查找的区域”、“返回数据在区域中的列序号”“匹配方式”。</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955483" y="0"/>
            <a:ext cx="36118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6.2 </a:t>
            </a:r>
            <a:r>
              <a:rPr lang="zh-CN" altLang="zh-CN" sz="3600" b="1" kern="100" dirty="0">
                <a:solidFill>
                  <a:srgbClr val="7030A0"/>
                </a:solidFill>
                <a:latin typeface="Times New Roman" panose="02020603050405020304" pitchFamily="18" charset="0"/>
                <a:ea typeface="微软雅黑" panose="020B0503020204020204" pitchFamily="34" charset="-122"/>
              </a:rPr>
              <a:t>使用函数计算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2988" y="1513816"/>
            <a:ext cx="9870142" cy="2993127"/>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6</a:t>
            </a:r>
            <a:r>
              <a:rPr lang="zh-CN" altLang="zh-CN" sz="2800" b="1" kern="100" dirty="0">
                <a:solidFill>
                  <a:srgbClr val="0070C0"/>
                </a:solidFill>
                <a:latin typeface="Times New Roman" panose="02020603050405020304" pitchFamily="18" charset="0"/>
                <a:ea typeface="微软雅黑" panose="020B0503020204020204" pitchFamily="34" charset="-122"/>
              </a:rPr>
              <a:t>．</a:t>
            </a:r>
            <a:r>
              <a:rPr lang="en-US" altLang="zh-CN" sz="2800" b="1" kern="100" dirty="0">
                <a:solidFill>
                  <a:srgbClr val="0070C0"/>
                </a:solidFill>
                <a:latin typeface="Times New Roman" panose="02020603050405020304" pitchFamily="18" charset="0"/>
                <a:ea typeface="微软雅黑" panose="020B0503020204020204" pitchFamily="34" charset="-122"/>
              </a:rPr>
              <a:t>DATEDIF</a:t>
            </a:r>
            <a:r>
              <a:rPr lang="zh-CN" altLang="zh-CN" sz="2800" b="1" kern="100" dirty="0">
                <a:solidFill>
                  <a:srgbClr val="0070C0"/>
                </a:solidFill>
                <a:latin typeface="Times New Roman" panose="02020603050405020304" pitchFamily="18" charset="0"/>
                <a:ea typeface="微软雅黑" panose="020B0503020204020204" pitchFamily="34" charset="-122"/>
              </a:rPr>
              <a:t>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DATEDIF(</a:t>
            </a:r>
            <a:r>
              <a:rPr lang="en-US" altLang="zh-CN" sz="2400" b="1" kern="100" dirty="0" err="1">
                <a:latin typeface="Times New Roman" panose="02020603050405020304" pitchFamily="18" charset="0"/>
                <a:ea typeface="微软雅黑" panose="020B0503020204020204" pitchFamily="34" charset="-122"/>
              </a:rPr>
              <a:t>start_date,end_date,unit</a:t>
            </a:r>
            <a:r>
              <a:rPr lang="en-US" altLang="zh-CN" sz="2400" b="1" kern="100" dirty="0">
                <a:latin typeface="Times New Roman" panose="02020603050405020304" pitchFamily="18" charset="0"/>
                <a:ea typeface="微软雅黑" panose="020B0503020204020204" pitchFamily="34" charset="-122"/>
              </a:rPr>
              <a:t>)</a:t>
            </a:r>
            <a:r>
              <a:rPr lang="zh-CN" altLang="zh-CN" sz="2400" b="1" kern="100" dirty="0">
                <a:latin typeface="Times New Roman" panose="02020603050405020304" pitchFamily="18" charset="0"/>
                <a:ea typeface="微软雅黑" panose="020B0503020204020204" pitchFamily="34" charset="-122"/>
              </a:rPr>
              <a:t>函数用于返回两个日期之间相差的天数、月数或年数，包括</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个参数，其中第</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个参数</a:t>
            </a:r>
            <a:r>
              <a:rPr lang="en-US" altLang="zh-CN" sz="2400" b="1" kern="100" dirty="0" err="1">
                <a:latin typeface="Times New Roman" panose="02020603050405020304" pitchFamily="18" charset="0"/>
                <a:ea typeface="微软雅黑" panose="020B0503020204020204" pitchFamily="34" charset="-122"/>
              </a:rPr>
              <a:t>start_date</a:t>
            </a:r>
            <a:r>
              <a:rPr lang="zh-CN" altLang="zh-CN" sz="2400" b="1" kern="100" dirty="0">
                <a:latin typeface="Times New Roman" panose="02020603050405020304" pitchFamily="18" charset="0"/>
                <a:ea typeface="微软雅黑" panose="020B0503020204020204" pitchFamily="34" charset="-122"/>
              </a:rPr>
              <a:t>表示一段时间的起始日期，第</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个参数</a:t>
            </a:r>
            <a:r>
              <a:rPr lang="en-US" altLang="zh-CN" sz="2400" b="1" kern="100" dirty="0" err="1">
                <a:latin typeface="Times New Roman" panose="02020603050405020304" pitchFamily="18" charset="0"/>
                <a:ea typeface="微软雅黑" panose="020B0503020204020204" pitchFamily="34" charset="-122"/>
              </a:rPr>
              <a:t>end_date</a:t>
            </a:r>
            <a:r>
              <a:rPr lang="zh-CN" altLang="zh-CN" sz="2400" b="1" kern="100" dirty="0">
                <a:latin typeface="Times New Roman" panose="02020603050405020304" pitchFamily="18" charset="0"/>
                <a:ea typeface="微软雅黑" panose="020B0503020204020204" pitchFamily="34" charset="-122"/>
              </a:rPr>
              <a:t>表示一段时间的终止日期，第</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个参数可以为“</a:t>
            </a:r>
            <a:r>
              <a:rPr lang="en-US" altLang="zh-CN" sz="2400" b="1" kern="100" dirty="0">
                <a:latin typeface="Times New Roman" panose="02020603050405020304" pitchFamily="18" charset="0"/>
                <a:ea typeface="微软雅黑" panose="020B0503020204020204" pitchFamily="34" charset="-122"/>
              </a:rPr>
              <a:t>y</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m</a:t>
            </a:r>
            <a:r>
              <a:rPr lang="zh-CN" altLang="zh-CN" sz="2400" b="1" kern="100" dirty="0">
                <a:latin typeface="Times New Roman" panose="02020603050405020304" pitchFamily="18" charset="0"/>
                <a:ea typeface="微软雅黑" panose="020B0503020204020204" pitchFamily="34" charset="-122"/>
              </a:rPr>
              <a:t>”、“</a:t>
            </a:r>
            <a:r>
              <a:rPr lang="en-US" altLang="zh-CN" sz="2400" b="1" kern="100" dirty="0">
                <a:latin typeface="Times New Roman" panose="02020603050405020304" pitchFamily="18" charset="0"/>
                <a:ea typeface="微软雅黑" panose="020B0503020204020204" pitchFamily="34" charset="-122"/>
              </a:rPr>
              <a:t>d</a:t>
            </a:r>
            <a:r>
              <a:rPr lang="zh-CN" altLang="zh-CN" sz="2400" b="1" kern="100" dirty="0">
                <a:latin typeface="Times New Roman" panose="02020603050405020304" pitchFamily="18" charset="0"/>
                <a:ea typeface="微软雅黑" panose="020B0503020204020204" pitchFamily="34" charset="-122"/>
              </a:rPr>
              <a:t>”，分别表示求年数、月数和天数。</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955483" y="0"/>
            <a:ext cx="36118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6.2 </a:t>
            </a:r>
            <a:r>
              <a:rPr lang="zh-CN" altLang="zh-CN" sz="3600" b="1" kern="100" dirty="0">
                <a:solidFill>
                  <a:srgbClr val="7030A0"/>
                </a:solidFill>
                <a:latin typeface="Times New Roman" panose="02020603050405020304" pitchFamily="18" charset="0"/>
                <a:ea typeface="微软雅黑" panose="020B0503020204020204" pitchFamily="34" charset="-122"/>
              </a:rPr>
              <a:t>使用函数计算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50259" y="904796"/>
            <a:ext cx="10291482" cy="5378395"/>
          </a:xfrm>
          <a:prstGeom prst="rect">
            <a:avLst/>
          </a:prstGeom>
        </p:spPr>
        <p:txBody>
          <a:bodyPr wrap="square">
            <a:spAutoFit/>
          </a:bodyPr>
          <a:lstStyle/>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7</a:t>
            </a:r>
            <a:r>
              <a:rPr lang="zh-CN" altLang="zh-CN" sz="2800" b="1" kern="100" dirty="0">
                <a:solidFill>
                  <a:srgbClr val="0070C0"/>
                </a:solidFill>
                <a:latin typeface="Times New Roman" panose="02020603050405020304" pitchFamily="18" charset="0"/>
                <a:ea typeface="微软雅黑" panose="020B0503020204020204" pitchFamily="34" charset="-122"/>
              </a:rPr>
              <a:t>．</a:t>
            </a:r>
            <a:r>
              <a:rPr lang="en-US" altLang="zh-CN" sz="2800" b="1" kern="100" dirty="0">
                <a:solidFill>
                  <a:srgbClr val="0070C0"/>
                </a:solidFill>
                <a:latin typeface="Times New Roman" panose="02020603050405020304" pitchFamily="18" charset="0"/>
                <a:ea typeface="微软雅黑" panose="020B0503020204020204" pitchFamily="34" charset="-122"/>
              </a:rPr>
              <a:t>OFFSET</a:t>
            </a:r>
            <a:r>
              <a:rPr lang="zh-CN" altLang="zh-CN" sz="2800" b="1" kern="100" dirty="0">
                <a:solidFill>
                  <a:srgbClr val="0070C0"/>
                </a:solidFill>
                <a:latin typeface="Times New Roman" panose="02020603050405020304" pitchFamily="18" charset="0"/>
                <a:ea typeface="微软雅黑" panose="020B0503020204020204" pitchFamily="34" charset="-122"/>
              </a:rPr>
              <a:t>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OFFSET(reference , rows , cols , height , width)</a:t>
            </a:r>
            <a:r>
              <a:rPr lang="zh-CN" altLang="zh-CN" sz="2400" b="1" kern="100" dirty="0">
                <a:latin typeface="Times New Roman" panose="02020603050405020304" pitchFamily="18" charset="0"/>
                <a:ea typeface="微软雅黑" panose="020B0503020204020204" pitchFamily="34" charset="-122"/>
              </a:rPr>
              <a:t>通过给定偏移量得到新的引用，函数</a:t>
            </a:r>
            <a:r>
              <a:rPr lang="en-US" altLang="zh-CN" sz="2400" b="1" kern="100" dirty="0">
                <a:latin typeface="Times New Roman" panose="02020603050405020304" pitchFamily="18" charset="0"/>
                <a:ea typeface="微软雅黑" panose="020B0503020204020204" pitchFamily="34" charset="-122"/>
              </a:rPr>
              <a:t>OFFSET</a:t>
            </a:r>
            <a:r>
              <a:rPr lang="zh-CN" altLang="zh-CN" sz="2400" b="1" kern="100" dirty="0">
                <a:latin typeface="Times New Roman" panose="02020603050405020304" pitchFamily="18" charset="0"/>
                <a:ea typeface="微软雅黑" panose="020B0503020204020204" pitchFamily="34" charset="-122"/>
              </a:rPr>
              <a:t>实际上并不移动任何单元格或更改选定区域，它只是返回一个引用。函数</a:t>
            </a:r>
            <a:r>
              <a:rPr lang="en-US" altLang="zh-CN" sz="2400" b="1" kern="100" dirty="0">
                <a:latin typeface="Times New Roman" panose="02020603050405020304" pitchFamily="18" charset="0"/>
                <a:ea typeface="微软雅黑" panose="020B0503020204020204" pitchFamily="34" charset="-122"/>
              </a:rPr>
              <a:t>OFFSET</a:t>
            </a:r>
            <a:r>
              <a:rPr lang="zh-CN" altLang="zh-CN" sz="2400" b="1" kern="100" dirty="0">
                <a:latin typeface="Times New Roman" panose="02020603050405020304" pitchFamily="18" charset="0"/>
                <a:ea typeface="微软雅黑" panose="020B0503020204020204" pitchFamily="34" charset="-122"/>
              </a:rPr>
              <a:t>可用于任何需要将引用作为参数的函数。例如，公式</a:t>
            </a:r>
            <a:r>
              <a:rPr lang="en-US" altLang="zh-CN" sz="2400" b="1" kern="100" dirty="0">
                <a:latin typeface="Times New Roman" panose="02020603050405020304" pitchFamily="18" charset="0"/>
                <a:ea typeface="微软雅黑" panose="020B0503020204020204" pitchFamily="34" charset="-122"/>
              </a:rPr>
              <a:t>SUM(OFFSET(C2,1,2,3,1))</a:t>
            </a:r>
            <a:r>
              <a:rPr lang="zh-CN" altLang="zh-CN" sz="2400" b="1" kern="100" dirty="0">
                <a:latin typeface="Times New Roman" panose="02020603050405020304" pitchFamily="18" charset="0"/>
                <a:ea typeface="微软雅黑" panose="020B0503020204020204" pitchFamily="34" charset="-122"/>
              </a:rPr>
              <a:t>将计算比单元格</a:t>
            </a:r>
            <a:r>
              <a:rPr lang="en-US" altLang="zh-CN" sz="2400" b="1" kern="100" dirty="0">
                <a:latin typeface="Times New Roman" panose="02020603050405020304" pitchFamily="18" charset="0"/>
                <a:ea typeface="微软雅黑" panose="020B0503020204020204" pitchFamily="34" charset="-122"/>
              </a:rPr>
              <a:t>C2</a:t>
            </a:r>
            <a:r>
              <a:rPr lang="zh-CN" altLang="zh-CN" sz="2400" b="1" kern="100" dirty="0">
                <a:latin typeface="Times New Roman" panose="02020603050405020304" pitchFamily="18" charset="0"/>
                <a:ea typeface="微软雅黑" panose="020B0503020204020204" pitchFamily="34" charset="-122"/>
              </a:rPr>
              <a:t>靠下</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行并靠右</a:t>
            </a:r>
            <a:r>
              <a:rPr lang="en-US" altLang="zh-CN" sz="2400" b="1" kern="100" dirty="0">
                <a:latin typeface="Times New Roman" panose="02020603050405020304" pitchFamily="18" charset="0"/>
                <a:ea typeface="微软雅黑" panose="020B0503020204020204" pitchFamily="34" charset="-122"/>
              </a:rPr>
              <a:t>2</a:t>
            </a:r>
            <a:r>
              <a:rPr lang="zh-CN" altLang="zh-CN" sz="2400" b="1" kern="100" dirty="0">
                <a:latin typeface="Times New Roman" panose="02020603050405020304" pitchFamily="18" charset="0"/>
                <a:ea typeface="微软雅黑" panose="020B0503020204020204" pitchFamily="34" charset="-122"/>
              </a:rPr>
              <a:t>列的</a:t>
            </a:r>
            <a:r>
              <a:rPr lang="en-US" altLang="zh-CN" sz="2400" b="1" kern="100" dirty="0">
                <a:latin typeface="Times New Roman" panose="02020603050405020304" pitchFamily="18" charset="0"/>
                <a:ea typeface="微软雅黑" panose="020B0503020204020204" pitchFamily="34" charset="-122"/>
              </a:rPr>
              <a:t>3</a:t>
            </a:r>
            <a:r>
              <a:rPr lang="zh-CN" altLang="zh-CN" sz="2400" b="1" kern="100" dirty="0">
                <a:latin typeface="Times New Roman" panose="02020603050405020304" pitchFamily="18" charset="0"/>
                <a:ea typeface="微软雅黑" panose="020B0503020204020204" pitchFamily="34" charset="-122"/>
              </a:rPr>
              <a:t>行</a:t>
            </a:r>
            <a:r>
              <a:rPr lang="en-US" altLang="zh-CN" sz="2400" b="1" kern="100" dirty="0">
                <a:latin typeface="Times New Roman" panose="02020603050405020304" pitchFamily="18" charset="0"/>
                <a:ea typeface="微软雅黑" panose="020B0503020204020204" pitchFamily="34" charset="-122"/>
              </a:rPr>
              <a:t>1</a:t>
            </a:r>
            <a:r>
              <a:rPr lang="zh-CN" altLang="zh-CN" sz="2400" b="1" kern="100" dirty="0">
                <a:latin typeface="Times New Roman" panose="02020603050405020304" pitchFamily="18" charset="0"/>
                <a:ea typeface="微软雅黑" panose="020B0503020204020204" pitchFamily="34" charset="-122"/>
              </a:rPr>
              <a:t>列的区域的总值。</a:t>
            </a:r>
            <a:endParaRPr lang="zh-CN" altLang="zh-CN" sz="2400" b="1" kern="100" dirty="0">
              <a:latin typeface="Times New Roman" panose="02020603050405020304" pitchFamily="18" charset="0"/>
              <a:ea typeface="微软雅黑" panose="020B0503020204020204" pitchFamily="34" charset="-122"/>
            </a:endParaRPr>
          </a:p>
          <a:p>
            <a:pPr algn="just">
              <a:lnSpc>
                <a:spcPct val="150000"/>
              </a:lnSpc>
              <a:spcBef>
                <a:spcPts val="300"/>
              </a:spcBef>
              <a:spcAft>
                <a:spcPts val="300"/>
              </a:spcAft>
            </a:pPr>
            <a:r>
              <a:rPr lang="en-US" altLang="zh-CN" sz="2800" b="1" kern="100" dirty="0">
                <a:solidFill>
                  <a:srgbClr val="0070C0"/>
                </a:solidFill>
                <a:latin typeface="Times New Roman" panose="02020603050405020304" pitchFamily="18" charset="0"/>
                <a:ea typeface="微软雅黑" panose="020B0503020204020204" pitchFamily="34" charset="-122"/>
              </a:rPr>
              <a:t>8</a:t>
            </a:r>
            <a:r>
              <a:rPr lang="zh-CN" altLang="zh-CN" sz="2800" b="1" kern="100" dirty="0">
                <a:solidFill>
                  <a:srgbClr val="0070C0"/>
                </a:solidFill>
                <a:latin typeface="Times New Roman" panose="02020603050405020304" pitchFamily="18" charset="0"/>
                <a:ea typeface="微软雅黑" panose="020B0503020204020204" pitchFamily="34" charset="-122"/>
              </a:rPr>
              <a:t>．</a:t>
            </a:r>
            <a:r>
              <a:rPr lang="en-US" altLang="zh-CN" sz="2800" b="1" kern="100" dirty="0">
                <a:solidFill>
                  <a:srgbClr val="0070C0"/>
                </a:solidFill>
                <a:latin typeface="Times New Roman" panose="02020603050405020304" pitchFamily="18" charset="0"/>
                <a:ea typeface="微软雅黑" panose="020B0503020204020204" pitchFamily="34" charset="-122"/>
              </a:rPr>
              <a:t>CHOOSE</a:t>
            </a:r>
            <a:r>
              <a:rPr lang="zh-CN" altLang="zh-CN" sz="2800" b="1" kern="100" dirty="0">
                <a:solidFill>
                  <a:srgbClr val="0070C0"/>
                </a:solidFill>
                <a:latin typeface="Times New Roman" panose="02020603050405020304" pitchFamily="18" charset="0"/>
                <a:ea typeface="微软雅黑" panose="020B0503020204020204" pitchFamily="34" charset="-122"/>
              </a:rPr>
              <a:t>函数</a:t>
            </a:r>
            <a:endParaRPr lang="zh-CN" altLang="zh-CN" sz="2800" b="1" kern="100" dirty="0">
              <a:solidFill>
                <a:srgbClr val="0070C0"/>
              </a:solidFill>
              <a:latin typeface="Times New Roman" panose="02020603050405020304" pitchFamily="18" charset="0"/>
              <a:ea typeface="微软雅黑" panose="020B0503020204020204" pitchFamily="34" charset="-122"/>
            </a:endParaRPr>
          </a:p>
          <a:p>
            <a:pPr indent="609600" algn="just">
              <a:lnSpc>
                <a:spcPct val="150000"/>
              </a:lnSpc>
              <a:spcAft>
                <a:spcPts val="0"/>
              </a:spcAft>
            </a:pPr>
            <a:r>
              <a:rPr lang="en-US" altLang="zh-CN" sz="2400" b="1" kern="100" dirty="0">
                <a:latin typeface="Times New Roman" panose="02020603050405020304" pitchFamily="18" charset="0"/>
                <a:ea typeface="微软雅黑" panose="020B0503020204020204" pitchFamily="34" charset="-122"/>
              </a:rPr>
              <a:t>CHOOSE(</a:t>
            </a:r>
            <a:r>
              <a:rPr lang="en-US" altLang="zh-CN" sz="2400" b="1" kern="100" dirty="0" err="1">
                <a:latin typeface="Times New Roman" panose="02020603050405020304" pitchFamily="18" charset="0"/>
                <a:ea typeface="微软雅黑" panose="020B0503020204020204" pitchFamily="34" charset="-122"/>
              </a:rPr>
              <a:t>index_num</a:t>
            </a:r>
            <a:r>
              <a:rPr lang="en-US" altLang="zh-CN" sz="2400" b="1" kern="100" dirty="0">
                <a:latin typeface="Times New Roman" panose="02020603050405020304" pitchFamily="18" charset="0"/>
                <a:ea typeface="微软雅黑" panose="020B0503020204020204" pitchFamily="34" charset="-122"/>
              </a:rPr>
              <a:t> , value1 , [value2], ...)</a:t>
            </a:r>
            <a:r>
              <a:rPr lang="zh-CN" altLang="zh-CN" sz="2400" b="1" kern="100" dirty="0">
                <a:latin typeface="Times New Roman" panose="02020603050405020304" pitchFamily="18" charset="0"/>
                <a:ea typeface="微软雅黑" panose="020B0503020204020204" pitchFamily="34" charset="-122"/>
              </a:rPr>
              <a:t>函数用于从一组数据中选择特定一个数据并返回。</a:t>
            </a:r>
            <a:endParaRPr lang="zh-CN" altLang="zh-CN" sz="2400" b="1" kern="100" dirty="0">
              <a:effectLst/>
              <a:latin typeface="Times New Roman" panose="02020603050405020304" pitchFamily="18" charset="0"/>
              <a:ea typeface="微软雅黑" panose="020B0503020204020204" pitchFamily="34" charset="-122"/>
            </a:endParaRPr>
          </a:p>
        </p:txBody>
      </p:sp>
      <p:sp>
        <p:nvSpPr>
          <p:cNvPr id="3" name="矩形 2"/>
          <p:cNvSpPr/>
          <p:nvPr/>
        </p:nvSpPr>
        <p:spPr>
          <a:xfrm>
            <a:off x="955483" y="0"/>
            <a:ext cx="3611880" cy="922020"/>
          </a:xfrm>
          <a:prstGeom prst="rect">
            <a:avLst/>
          </a:prstGeom>
        </p:spPr>
        <p:txBody>
          <a:bodyPr wrap="none">
            <a:spAutoFit/>
          </a:bodyPr>
          <a:lstStyle/>
          <a:p>
            <a:pPr>
              <a:lnSpc>
                <a:spcPct val="150000"/>
              </a:lnSpc>
              <a:spcBef>
                <a:spcPts val="600"/>
              </a:spcBef>
              <a:spcAft>
                <a:spcPts val="600"/>
              </a:spcAft>
            </a:pPr>
            <a:r>
              <a:rPr lang="en-US" altLang="zh-CN" sz="3600" b="1" kern="100" dirty="0">
                <a:solidFill>
                  <a:srgbClr val="7030A0"/>
                </a:solidFill>
                <a:latin typeface="Times New Roman" panose="02020603050405020304" pitchFamily="18" charset="0"/>
                <a:ea typeface="微软雅黑" panose="020B0503020204020204" pitchFamily="34" charset="-122"/>
              </a:rPr>
              <a:t>6.2 </a:t>
            </a:r>
            <a:r>
              <a:rPr lang="zh-CN" altLang="zh-CN" sz="3600" b="1" kern="100" dirty="0">
                <a:solidFill>
                  <a:srgbClr val="7030A0"/>
                </a:solidFill>
                <a:latin typeface="Times New Roman" panose="02020603050405020304" pitchFamily="18" charset="0"/>
                <a:ea typeface="微软雅黑" panose="020B0503020204020204" pitchFamily="34" charset="-122"/>
              </a:rPr>
              <a:t>使用函数计算</a:t>
            </a:r>
            <a:endParaRPr lang="zh-CN" altLang="zh-CN" sz="3600" b="1" kern="100" dirty="0">
              <a:solidFill>
                <a:srgbClr val="7030A0"/>
              </a:solidFill>
              <a:effectLst/>
              <a:latin typeface="Times New Roman" panose="02020603050405020304" pitchFamily="18"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72769" y="2204429"/>
            <a:ext cx="7571303" cy="1569660"/>
          </a:xfrm>
          <a:prstGeom prst="rect">
            <a:avLst/>
          </a:prstGeom>
        </p:spPr>
        <p:txBody>
          <a:bodyPr wrap="none">
            <a:spAutoFit/>
          </a:bodyPr>
          <a:lstStyle/>
          <a:p>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r>
              <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分步训练</a:t>
            </a:r>
            <a:r>
              <a:rPr lang="en-US" altLang="zh-CN" sz="9600" b="1" kern="0" dirty="0" smtClean="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rPr>
              <a:t>】</a:t>
            </a:r>
            <a:endParaRPr lang="zh-CN" altLang="en-US" sz="9600" b="1" kern="0" dirty="0">
              <a:solidFill>
                <a:srgbClr val="9900CC"/>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活力">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8506</Words>
  <Application>WPS 演示</Application>
  <PresentationFormat>宽屏</PresentationFormat>
  <Paragraphs>277</Paragraphs>
  <Slides>43</Slides>
  <Notes>3</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Arial</vt:lpstr>
      <vt:lpstr>宋体</vt:lpstr>
      <vt:lpstr>Wingdings</vt:lpstr>
      <vt:lpstr>Arial</vt:lpstr>
      <vt:lpstr>微软雅黑</vt:lpstr>
      <vt:lpstr>Source Han Sans CN</vt:lpstr>
      <vt:lpstr>Tahoma</vt:lpstr>
      <vt:lpstr>Times New Roman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多色清新信息化教育公开课课程设计教师说课PPT模板</dc:title>
  <dc:creator>office365</dc:creator>
  <cp:lastModifiedBy>费琳琳</cp:lastModifiedBy>
  <cp:revision>240</cp:revision>
  <dcterms:created xsi:type="dcterms:W3CDTF">2018-04-17T06:38:00Z</dcterms:created>
  <dcterms:modified xsi:type="dcterms:W3CDTF">2021-03-15T02:44:11Z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2052-10.8.2.6948</vt:lpwstr>
  </property>
</Properties>
</file>