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03" r:id="rId5"/>
    <p:sldId id="307" r:id="rId6"/>
    <p:sldId id="309" r:id="rId7"/>
    <p:sldId id="310" r:id="rId8"/>
    <p:sldId id="311" r:id="rId9"/>
    <p:sldId id="312" r:id="rId10"/>
    <p:sldId id="308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4" r:id="rId21"/>
    <p:sldId id="337" r:id="rId22"/>
    <p:sldId id="334" r:id="rId23"/>
    <p:sldId id="306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27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CC5C"/>
    <a:srgbClr val="00C057"/>
    <a:srgbClr val="FFE393"/>
    <a:srgbClr val="FFC003"/>
    <a:srgbClr val="012735"/>
    <a:srgbClr val="013041"/>
    <a:srgbClr val="0288BF"/>
    <a:srgbClr val="88CE73"/>
    <a:srgbClr val="00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 showGuides="1">
      <p:cViewPr varScale="1">
        <p:scale>
          <a:sx n="107" d="100"/>
          <a:sy n="107" d="100"/>
        </p:scale>
        <p:origin x="132" y="102"/>
      </p:cViewPr>
      <p:guideLst>
        <p:guide orient="horz" pos="161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156-C916-4ABB-BFE0-20316143D9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ibaotu.com/ppt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 rot="4657424">
            <a:off x="315883" y="48170"/>
            <a:ext cx="631767" cy="908051"/>
            <a:chOff x="426719" y="-52310"/>
            <a:chExt cx="2971802" cy="6995020"/>
          </a:xfrm>
        </p:grpSpPr>
        <p:sp>
          <p:nvSpPr>
            <p:cNvPr id="8" name="三角形 5"/>
            <p:cNvSpPr/>
            <p:nvPr/>
          </p:nvSpPr>
          <p:spPr>
            <a:xfrm rot="16200000" flipH="1">
              <a:off x="-190822" y="966370"/>
              <a:ext cx="3171151" cy="1133791"/>
            </a:xfrm>
            <a:custGeom>
              <a:avLst/>
              <a:gdLst>
                <a:gd name="connsiteX0" fmla="*/ 0 w 4126523"/>
                <a:gd name="connsiteY0" fmla="*/ 1301261 h 1301261"/>
                <a:gd name="connsiteX1" fmla="*/ 2063262 w 4126523"/>
                <a:gd name="connsiteY1" fmla="*/ 0 h 1301261"/>
                <a:gd name="connsiteX2" fmla="*/ 4126523 w 4126523"/>
                <a:gd name="connsiteY2" fmla="*/ 1301261 h 1301261"/>
                <a:gd name="connsiteX3" fmla="*/ 0 w 4126523"/>
                <a:gd name="connsiteY3" fmla="*/ 1301261 h 1301261"/>
                <a:gd name="connsiteX0-1" fmla="*/ 0 w 4876800"/>
                <a:gd name="connsiteY0-2" fmla="*/ 0 h 1395046"/>
                <a:gd name="connsiteX1-3" fmla="*/ 2813539 w 4876800"/>
                <a:gd name="connsiteY1-4" fmla="*/ 93785 h 1395046"/>
                <a:gd name="connsiteX2-5" fmla="*/ 4876800 w 4876800"/>
                <a:gd name="connsiteY2-6" fmla="*/ 1395046 h 1395046"/>
                <a:gd name="connsiteX3-7" fmla="*/ 0 w 4876800"/>
                <a:gd name="connsiteY3-8" fmla="*/ 0 h 1395046"/>
                <a:gd name="connsiteX0-9" fmla="*/ 0 w 4478216"/>
                <a:gd name="connsiteY0-10" fmla="*/ 0 h 1875692"/>
                <a:gd name="connsiteX1-11" fmla="*/ 2813539 w 4478216"/>
                <a:gd name="connsiteY1-12" fmla="*/ 93785 h 1875692"/>
                <a:gd name="connsiteX2-13" fmla="*/ 4478216 w 4478216"/>
                <a:gd name="connsiteY2-14" fmla="*/ 1875692 h 1875692"/>
                <a:gd name="connsiteX3-15" fmla="*/ 0 w 4478216"/>
                <a:gd name="connsiteY3-16" fmla="*/ 0 h 1875692"/>
                <a:gd name="connsiteX0-17" fmla="*/ 0 w 5462954"/>
                <a:gd name="connsiteY0-18" fmla="*/ 0 h 1875692"/>
                <a:gd name="connsiteX1-19" fmla="*/ 5462954 w 5462954"/>
                <a:gd name="connsiteY1-20" fmla="*/ 820616 h 1875692"/>
                <a:gd name="connsiteX2-21" fmla="*/ 4478216 w 5462954"/>
                <a:gd name="connsiteY2-22" fmla="*/ 1875692 h 1875692"/>
                <a:gd name="connsiteX3-23" fmla="*/ 0 w 5462954"/>
                <a:gd name="connsiteY3-24" fmla="*/ 0 h 1875692"/>
                <a:gd name="connsiteX0-25" fmla="*/ 0 w 5439508"/>
                <a:gd name="connsiteY0-26" fmla="*/ 0 h 1887415"/>
                <a:gd name="connsiteX1-27" fmla="*/ 5439508 w 5439508"/>
                <a:gd name="connsiteY1-28" fmla="*/ 832339 h 1887415"/>
                <a:gd name="connsiteX2-29" fmla="*/ 4454770 w 5439508"/>
                <a:gd name="connsiteY2-30" fmla="*/ 1887415 h 1887415"/>
                <a:gd name="connsiteX3-31" fmla="*/ 0 w 5439508"/>
                <a:gd name="connsiteY3-32" fmla="*/ 0 h 1887415"/>
                <a:gd name="connsiteX0-33" fmla="*/ 0 w 5533293"/>
                <a:gd name="connsiteY0-34" fmla="*/ 0 h 1887415"/>
                <a:gd name="connsiteX1-35" fmla="*/ 5533293 w 5533293"/>
                <a:gd name="connsiteY1-36" fmla="*/ 879231 h 1887415"/>
                <a:gd name="connsiteX2-37" fmla="*/ 4454770 w 5533293"/>
                <a:gd name="connsiteY2-38" fmla="*/ 1887415 h 1887415"/>
                <a:gd name="connsiteX3-39" fmla="*/ 0 w 5533293"/>
                <a:gd name="connsiteY3-40" fmla="*/ 0 h 1887415"/>
                <a:gd name="connsiteX0-41" fmla="*/ 0 w 5533293"/>
                <a:gd name="connsiteY0-42" fmla="*/ 0 h 1922584"/>
                <a:gd name="connsiteX1-43" fmla="*/ 5533293 w 5533293"/>
                <a:gd name="connsiteY1-44" fmla="*/ 879231 h 1922584"/>
                <a:gd name="connsiteX2-45" fmla="*/ 4478216 w 5533293"/>
                <a:gd name="connsiteY2-46" fmla="*/ 1922584 h 1922584"/>
                <a:gd name="connsiteX3-47" fmla="*/ 0 w 5533293"/>
                <a:gd name="connsiteY3-48" fmla="*/ 0 h 1922584"/>
                <a:gd name="connsiteX0-49" fmla="*/ 0 w 5474678"/>
                <a:gd name="connsiteY0-50" fmla="*/ 0 h 1887415"/>
                <a:gd name="connsiteX1-51" fmla="*/ 5474678 w 5474678"/>
                <a:gd name="connsiteY1-52" fmla="*/ 844062 h 1887415"/>
                <a:gd name="connsiteX2-53" fmla="*/ 4419601 w 5474678"/>
                <a:gd name="connsiteY2-54" fmla="*/ 1887415 h 1887415"/>
                <a:gd name="connsiteX3-55" fmla="*/ 0 w 5474678"/>
                <a:gd name="connsiteY3-56" fmla="*/ 0 h 1887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474678" h="1887415">
                  <a:moveTo>
                    <a:pt x="0" y="0"/>
                  </a:moveTo>
                  <a:lnTo>
                    <a:pt x="5474678" y="844062"/>
                  </a:lnTo>
                  <a:lnTo>
                    <a:pt x="4419601" y="1887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梯形 6"/>
            <p:cNvSpPr/>
            <p:nvPr/>
          </p:nvSpPr>
          <p:spPr>
            <a:xfrm rot="16200000" flipH="1">
              <a:off x="94106" y="2823087"/>
              <a:ext cx="2334224" cy="1668997"/>
            </a:xfrm>
            <a:custGeom>
              <a:avLst/>
              <a:gdLst>
                <a:gd name="connsiteX0" fmla="*/ 0 w 1746738"/>
                <a:gd name="connsiteY0" fmla="*/ 527539 h 527539"/>
                <a:gd name="connsiteX1" fmla="*/ 131885 w 1746738"/>
                <a:gd name="connsiteY1" fmla="*/ 0 h 527539"/>
                <a:gd name="connsiteX2" fmla="*/ 1614853 w 1746738"/>
                <a:gd name="connsiteY2" fmla="*/ 0 h 527539"/>
                <a:gd name="connsiteX3" fmla="*/ 1746738 w 1746738"/>
                <a:gd name="connsiteY3" fmla="*/ 527539 h 527539"/>
                <a:gd name="connsiteX4" fmla="*/ 0 w 1746738"/>
                <a:gd name="connsiteY4" fmla="*/ 527539 h 527539"/>
                <a:gd name="connsiteX0-1" fmla="*/ 0 w 2001715"/>
                <a:gd name="connsiteY0-2" fmla="*/ 2625970 h 2625970"/>
                <a:gd name="connsiteX1-3" fmla="*/ 131885 w 2001715"/>
                <a:gd name="connsiteY1-4" fmla="*/ 2098431 h 2625970"/>
                <a:gd name="connsiteX2-5" fmla="*/ 2001715 w 2001715"/>
                <a:gd name="connsiteY2-6" fmla="*/ 0 h 2625970"/>
                <a:gd name="connsiteX3-7" fmla="*/ 1746738 w 2001715"/>
                <a:gd name="connsiteY3-8" fmla="*/ 2625970 h 2625970"/>
                <a:gd name="connsiteX4-9" fmla="*/ 0 w 2001715"/>
                <a:gd name="connsiteY4-10" fmla="*/ 2625970 h 2625970"/>
                <a:gd name="connsiteX0-11" fmla="*/ 0 w 3540369"/>
                <a:gd name="connsiteY0-12" fmla="*/ 2625970 h 2625970"/>
                <a:gd name="connsiteX1-13" fmla="*/ 131885 w 3540369"/>
                <a:gd name="connsiteY1-14" fmla="*/ 2098431 h 2625970"/>
                <a:gd name="connsiteX2-15" fmla="*/ 2001715 w 3540369"/>
                <a:gd name="connsiteY2-16" fmla="*/ 0 h 2625970"/>
                <a:gd name="connsiteX3-17" fmla="*/ 3540369 w 3540369"/>
                <a:gd name="connsiteY3-18" fmla="*/ 1477109 h 2625970"/>
                <a:gd name="connsiteX4-19" fmla="*/ 0 w 3540369"/>
                <a:gd name="connsiteY4-20" fmla="*/ 2625970 h 2625970"/>
                <a:gd name="connsiteX0-21" fmla="*/ 489438 w 4029807"/>
                <a:gd name="connsiteY0-22" fmla="*/ 2625970 h 2625970"/>
                <a:gd name="connsiteX1-23" fmla="*/ 0 w 4029807"/>
                <a:gd name="connsiteY1-24" fmla="*/ 2555631 h 2625970"/>
                <a:gd name="connsiteX2-25" fmla="*/ 2491153 w 4029807"/>
                <a:gd name="connsiteY2-26" fmla="*/ 0 h 2625970"/>
                <a:gd name="connsiteX3-27" fmla="*/ 4029807 w 4029807"/>
                <a:gd name="connsiteY3-28" fmla="*/ 1477109 h 2625970"/>
                <a:gd name="connsiteX4-29" fmla="*/ 489438 w 4029807"/>
                <a:gd name="connsiteY4-30" fmla="*/ 2625970 h 2625970"/>
                <a:gd name="connsiteX0-31" fmla="*/ 465992 w 4029807"/>
                <a:gd name="connsiteY0-32" fmla="*/ 2778370 h 2778370"/>
                <a:gd name="connsiteX1-33" fmla="*/ 0 w 4029807"/>
                <a:gd name="connsiteY1-34" fmla="*/ 2555631 h 2778370"/>
                <a:gd name="connsiteX2-35" fmla="*/ 2491153 w 4029807"/>
                <a:gd name="connsiteY2-36" fmla="*/ 0 h 2778370"/>
                <a:gd name="connsiteX3-37" fmla="*/ 4029807 w 4029807"/>
                <a:gd name="connsiteY3-38" fmla="*/ 1477109 h 2778370"/>
                <a:gd name="connsiteX4-39" fmla="*/ 465992 w 4029807"/>
                <a:gd name="connsiteY4-40" fmla="*/ 2778370 h 2778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29807" h="2778370">
                  <a:moveTo>
                    <a:pt x="465992" y="2778370"/>
                  </a:moveTo>
                  <a:lnTo>
                    <a:pt x="0" y="2555631"/>
                  </a:lnTo>
                  <a:lnTo>
                    <a:pt x="2491153" y="0"/>
                  </a:lnTo>
                  <a:lnTo>
                    <a:pt x="4029807" y="1477109"/>
                  </a:lnTo>
                  <a:lnTo>
                    <a:pt x="465992" y="2778370"/>
                  </a:lnTo>
                  <a:close/>
                </a:path>
              </a:pathLst>
            </a:custGeom>
            <a:solidFill>
              <a:srgbClr val="88CE73"/>
            </a:solidFill>
            <a:ln>
              <a:noFill/>
            </a:ln>
            <a:effectLst>
              <a:outerShdw blurRad="50800" dist="76200" dir="13500000" algn="b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直角三角形 7"/>
            <p:cNvSpPr/>
            <p:nvPr/>
          </p:nvSpPr>
          <p:spPr>
            <a:xfrm rot="16200000" flipH="1">
              <a:off x="406710" y="3950900"/>
              <a:ext cx="3018863" cy="2964758"/>
            </a:xfrm>
            <a:custGeom>
              <a:avLst/>
              <a:gdLst>
                <a:gd name="connsiteX0" fmla="*/ 0 w 902677"/>
                <a:gd name="connsiteY0" fmla="*/ 562708 h 562708"/>
                <a:gd name="connsiteX1" fmla="*/ 0 w 902677"/>
                <a:gd name="connsiteY1" fmla="*/ 0 h 562708"/>
                <a:gd name="connsiteX2" fmla="*/ 902677 w 902677"/>
                <a:gd name="connsiteY2" fmla="*/ 562708 h 562708"/>
                <a:gd name="connsiteX3" fmla="*/ 0 w 902677"/>
                <a:gd name="connsiteY3" fmla="*/ 562708 h 562708"/>
                <a:gd name="connsiteX0-1" fmla="*/ 2004646 w 2907323"/>
                <a:gd name="connsiteY0-2" fmla="*/ 1441939 h 1441939"/>
                <a:gd name="connsiteX1-3" fmla="*/ 0 w 2907323"/>
                <a:gd name="connsiteY1-4" fmla="*/ 0 h 1441939"/>
                <a:gd name="connsiteX2-5" fmla="*/ 2907323 w 2907323"/>
                <a:gd name="connsiteY2-6" fmla="*/ 1441939 h 1441939"/>
                <a:gd name="connsiteX3-7" fmla="*/ 2004646 w 2907323"/>
                <a:gd name="connsiteY3-8" fmla="*/ 1441939 h 1441939"/>
                <a:gd name="connsiteX0-9" fmla="*/ 2004646 w 5181600"/>
                <a:gd name="connsiteY0-10" fmla="*/ 1441939 h 1582616"/>
                <a:gd name="connsiteX1-11" fmla="*/ 0 w 5181600"/>
                <a:gd name="connsiteY1-12" fmla="*/ 0 h 1582616"/>
                <a:gd name="connsiteX2-13" fmla="*/ 5181600 w 5181600"/>
                <a:gd name="connsiteY2-14" fmla="*/ 1582616 h 1582616"/>
                <a:gd name="connsiteX3-15" fmla="*/ 2004646 w 5181600"/>
                <a:gd name="connsiteY3-16" fmla="*/ 1441939 h 1582616"/>
                <a:gd name="connsiteX0-17" fmla="*/ 5169877 w 5181600"/>
                <a:gd name="connsiteY0-18" fmla="*/ 4935416 h 4935416"/>
                <a:gd name="connsiteX1-19" fmla="*/ 0 w 5181600"/>
                <a:gd name="connsiteY1-20" fmla="*/ 0 h 4935416"/>
                <a:gd name="connsiteX2-21" fmla="*/ 5181600 w 5181600"/>
                <a:gd name="connsiteY2-22" fmla="*/ 1582616 h 4935416"/>
                <a:gd name="connsiteX3-23" fmla="*/ 5169877 w 5181600"/>
                <a:gd name="connsiteY3-24" fmla="*/ 4935416 h 4935416"/>
                <a:gd name="connsiteX0-25" fmla="*/ 5169877 w 5181600"/>
                <a:gd name="connsiteY0-26" fmla="*/ 4935416 h 4935416"/>
                <a:gd name="connsiteX1-27" fmla="*/ 0 w 5181600"/>
                <a:gd name="connsiteY1-28" fmla="*/ 0 h 4935416"/>
                <a:gd name="connsiteX2-29" fmla="*/ 5181600 w 5181600"/>
                <a:gd name="connsiteY2-30" fmla="*/ 1582616 h 4935416"/>
                <a:gd name="connsiteX3-31" fmla="*/ 5169877 w 5181600"/>
                <a:gd name="connsiteY3-32" fmla="*/ 4935416 h 4935416"/>
                <a:gd name="connsiteX0-33" fmla="*/ 5169877 w 5181600"/>
                <a:gd name="connsiteY0-34" fmla="*/ 4935416 h 4935416"/>
                <a:gd name="connsiteX1-35" fmla="*/ 0 w 5181600"/>
                <a:gd name="connsiteY1-36" fmla="*/ 0 h 4935416"/>
                <a:gd name="connsiteX2-37" fmla="*/ 5181600 w 5181600"/>
                <a:gd name="connsiteY2-38" fmla="*/ 1582616 h 4935416"/>
                <a:gd name="connsiteX3-39" fmla="*/ 5169877 w 5181600"/>
                <a:gd name="connsiteY3-40" fmla="*/ 4935416 h 49354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81600" h="4935416">
                  <a:moveTo>
                    <a:pt x="5169877" y="4935416"/>
                  </a:moveTo>
                  <a:lnTo>
                    <a:pt x="0" y="0"/>
                  </a:lnTo>
                  <a:lnTo>
                    <a:pt x="5181600" y="1582616"/>
                  </a:lnTo>
                  <a:cubicBezTo>
                    <a:pt x="5177692" y="2700216"/>
                    <a:pt x="5173785" y="3817816"/>
                    <a:pt x="5169877" y="4935416"/>
                  </a:cubicBezTo>
                  <a:close/>
                </a:path>
              </a:pathLst>
            </a:custGeom>
            <a:solidFill>
              <a:srgbClr val="00A7E7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1" name="直线连接符 10"/>
          <p:cNvCxnSpPr/>
          <p:nvPr userDrawn="1"/>
        </p:nvCxnSpPr>
        <p:spPr>
          <a:xfrm>
            <a:off x="389146" y="917653"/>
            <a:ext cx="11794863" cy="0"/>
          </a:xfrm>
          <a:prstGeom prst="line">
            <a:avLst/>
          </a:prstGeom>
          <a:ln w="28575">
            <a:solidFill>
              <a:srgbClr val="00A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形状 11"/>
          <p:cNvSpPr/>
          <p:nvPr userDrawn="1"/>
        </p:nvSpPr>
        <p:spPr>
          <a:xfrm>
            <a:off x="7337522" y="6567055"/>
            <a:ext cx="4846487" cy="318000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487" h="408002">
                <a:moveTo>
                  <a:pt x="4846487" y="0"/>
                </a:moveTo>
                <a:lnTo>
                  <a:pt x="4846487" y="408002"/>
                </a:lnTo>
                <a:lnTo>
                  <a:pt x="0" y="408002"/>
                </a:lnTo>
                <a:lnTo>
                  <a:pt x="95" y="407785"/>
                </a:lnTo>
                <a:cubicBezTo>
                  <a:pt x="54415" y="278783"/>
                  <a:pt x="106250" y="149160"/>
                  <a:pt x="153116" y="18295"/>
                </a:cubicBezTo>
                <a:close/>
              </a:path>
            </a:pathLst>
          </a:custGeom>
          <a:solidFill>
            <a:srgbClr val="88CE7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形状 12"/>
          <p:cNvSpPr/>
          <p:nvPr userDrawn="1"/>
        </p:nvSpPr>
        <p:spPr>
          <a:xfrm flipH="1">
            <a:off x="-85910" y="6596685"/>
            <a:ext cx="7423432" cy="305042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  <a:gd name="connsiteX0-1" fmla="*/ 7423432 w 7423432"/>
              <a:gd name="connsiteY0-2" fmla="*/ 0 h 391377"/>
              <a:gd name="connsiteX1-3" fmla="*/ 4846487 w 7423432"/>
              <a:gd name="connsiteY1-4" fmla="*/ 391377 h 391377"/>
              <a:gd name="connsiteX2-5" fmla="*/ 0 w 7423432"/>
              <a:gd name="connsiteY2-6" fmla="*/ 391377 h 391377"/>
              <a:gd name="connsiteX3-7" fmla="*/ 95 w 7423432"/>
              <a:gd name="connsiteY3-8" fmla="*/ 391160 h 391377"/>
              <a:gd name="connsiteX4-9" fmla="*/ 153116 w 7423432"/>
              <a:gd name="connsiteY4-10" fmla="*/ 1670 h 391377"/>
              <a:gd name="connsiteX5" fmla="*/ 7423432 w 7423432"/>
              <a:gd name="connsiteY5" fmla="*/ 0 h 391377"/>
              <a:gd name="connsiteX0-11" fmla="*/ 7423432 w 7423432"/>
              <a:gd name="connsiteY0-12" fmla="*/ 0 h 391377"/>
              <a:gd name="connsiteX1-13" fmla="*/ 7373556 w 7423432"/>
              <a:gd name="connsiteY1-14" fmla="*/ 391377 h 391377"/>
              <a:gd name="connsiteX2-15" fmla="*/ 0 w 7423432"/>
              <a:gd name="connsiteY2-16" fmla="*/ 391377 h 391377"/>
              <a:gd name="connsiteX3-17" fmla="*/ 95 w 7423432"/>
              <a:gd name="connsiteY3-18" fmla="*/ 391160 h 391377"/>
              <a:gd name="connsiteX4-19" fmla="*/ 153116 w 7423432"/>
              <a:gd name="connsiteY4-20" fmla="*/ 1670 h 391377"/>
              <a:gd name="connsiteX5-21" fmla="*/ 7423432 w 7423432"/>
              <a:gd name="connsiteY5-22" fmla="*/ 0 h 391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423432" h="391377">
                <a:moveTo>
                  <a:pt x="7423432" y="0"/>
                </a:moveTo>
                <a:lnTo>
                  <a:pt x="7373556" y="391377"/>
                </a:lnTo>
                <a:lnTo>
                  <a:pt x="0" y="391377"/>
                </a:lnTo>
                <a:cubicBezTo>
                  <a:pt x="32" y="391305"/>
                  <a:pt x="63" y="391232"/>
                  <a:pt x="95" y="391160"/>
                </a:cubicBezTo>
                <a:cubicBezTo>
                  <a:pt x="54415" y="262158"/>
                  <a:pt x="106250" y="132535"/>
                  <a:pt x="153116" y="1670"/>
                </a:cubicBezTo>
                <a:lnTo>
                  <a:pt x="7423432" y="0"/>
                </a:lnTo>
                <a:close/>
              </a:path>
            </a:pathLst>
          </a:custGeom>
          <a:solidFill>
            <a:srgbClr val="FFE39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/>
          <p:cNvSpPr/>
          <p:nvPr userDrawn="1"/>
        </p:nvSpPr>
        <p:spPr>
          <a:xfrm>
            <a:off x="7337522" y="6567055"/>
            <a:ext cx="4846487" cy="318000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487" h="408002">
                <a:moveTo>
                  <a:pt x="4846487" y="0"/>
                </a:moveTo>
                <a:lnTo>
                  <a:pt x="4846487" y="408002"/>
                </a:lnTo>
                <a:lnTo>
                  <a:pt x="0" y="408002"/>
                </a:lnTo>
                <a:lnTo>
                  <a:pt x="95" y="407785"/>
                </a:lnTo>
                <a:cubicBezTo>
                  <a:pt x="54415" y="278783"/>
                  <a:pt x="106250" y="149160"/>
                  <a:pt x="153116" y="18295"/>
                </a:cubicBezTo>
                <a:close/>
              </a:path>
            </a:pathLst>
          </a:custGeom>
          <a:solidFill>
            <a:srgbClr val="88CE7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/>
          <p:cNvSpPr/>
          <p:nvPr userDrawn="1"/>
        </p:nvSpPr>
        <p:spPr>
          <a:xfrm flipH="1">
            <a:off x="-85910" y="6596685"/>
            <a:ext cx="7423432" cy="305042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  <a:gd name="connsiteX0-1" fmla="*/ 7423432 w 7423432"/>
              <a:gd name="connsiteY0-2" fmla="*/ 0 h 391377"/>
              <a:gd name="connsiteX1-3" fmla="*/ 4846487 w 7423432"/>
              <a:gd name="connsiteY1-4" fmla="*/ 391377 h 391377"/>
              <a:gd name="connsiteX2-5" fmla="*/ 0 w 7423432"/>
              <a:gd name="connsiteY2-6" fmla="*/ 391377 h 391377"/>
              <a:gd name="connsiteX3-7" fmla="*/ 95 w 7423432"/>
              <a:gd name="connsiteY3-8" fmla="*/ 391160 h 391377"/>
              <a:gd name="connsiteX4-9" fmla="*/ 153116 w 7423432"/>
              <a:gd name="connsiteY4-10" fmla="*/ 1670 h 391377"/>
              <a:gd name="connsiteX5" fmla="*/ 7423432 w 7423432"/>
              <a:gd name="connsiteY5" fmla="*/ 0 h 391377"/>
              <a:gd name="connsiteX0-11" fmla="*/ 7423432 w 7423432"/>
              <a:gd name="connsiteY0-12" fmla="*/ 0 h 391377"/>
              <a:gd name="connsiteX1-13" fmla="*/ 7373556 w 7423432"/>
              <a:gd name="connsiteY1-14" fmla="*/ 391377 h 391377"/>
              <a:gd name="connsiteX2-15" fmla="*/ 0 w 7423432"/>
              <a:gd name="connsiteY2-16" fmla="*/ 391377 h 391377"/>
              <a:gd name="connsiteX3-17" fmla="*/ 95 w 7423432"/>
              <a:gd name="connsiteY3-18" fmla="*/ 391160 h 391377"/>
              <a:gd name="connsiteX4-19" fmla="*/ 153116 w 7423432"/>
              <a:gd name="connsiteY4-20" fmla="*/ 1670 h 391377"/>
              <a:gd name="connsiteX5-21" fmla="*/ 7423432 w 7423432"/>
              <a:gd name="connsiteY5-22" fmla="*/ 0 h 391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423432" h="391377">
                <a:moveTo>
                  <a:pt x="7423432" y="0"/>
                </a:moveTo>
                <a:lnTo>
                  <a:pt x="7373556" y="391377"/>
                </a:lnTo>
                <a:lnTo>
                  <a:pt x="0" y="391377"/>
                </a:lnTo>
                <a:cubicBezTo>
                  <a:pt x="32" y="391305"/>
                  <a:pt x="63" y="391232"/>
                  <a:pt x="95" y="391160"/>
                </a:cubicBezTo>
                <a:cubicBezTo>
                  <a:pt x="54415" y="262158"/>
                  <a:pt x="106250" y="132535"/>
                  <a:pt x="153116" y="1670"/>
                </a:cubicBezTo>
                <a:lnTo>
                  <a:pt x="7423432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683435" y="986695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683435" y="4801726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accent1"/>
                </a:solidFill>
              </a:rPr>
              <a:t>更多精品</a:t>
            </a:r>
            <a:r>
              <a:rPr lang="en-US" altLang="zh-CN" b="1" dirty="0">
                <a:solidFill>
                  <a:schemeClr val="accent1"/>
                </a:solidFill>
              </a:rPr>
              <a:t>PPT</a:t>
            </a:r>
            <a:r>
              <a:rPr lang="zh-CN" altLang="en-US" b="1" dirty="0">
                <a:solidFill>
                  <a:schemeClr val="accent1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2"/>
              </a:rPr>
              <a:t>http://www.51miz.com/ppt/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-65"/>
          <a:stretch>
            <a:fillRect/>
          </a:stretch>
        </p:blipFill>
        <p:spPr>
          <a:xfrm>
            <a:off x="0" y="0"/>
            <a:ext cx="12202368" cy="6634774"/>
          </a:xfrm>
          <a:custGeom>
            <a:avLst/>
            <a:gdLst>
              <a:gd name="connsiteX0" fmla="*/ 0 w 12202368"/>
              <a:gd name="connsiteY0" fmla="*/ 0 h 6634774"/>
              <a:gd name="connsiteX1" fmla="*/ 12202368 w 12202368"/>
              <a:gd name="connsiteY1" fmla="*/ 0 h 6634774"/>
              <a:gd name="connsiteX2" fmla="*/ 12202368 w 12202368"/>
              <a:gd name="connsiteY2" fmla="*/ 6634774 h 6634774"/>
              <a:gd name="connsiteX3" fmla="*/ 8499231 w 12202368"/>
              <a:gd name="connsiteY3" fmla="*/ 3176954 h 6634774"/>
              <a:gd name="connsiteX4" fmla="*/ 4982308 w 12202368"/>
              <a:gd name="connsiteY4" fmla="*/ 4560277 h 6634774"/>
              <a:gd name="connsiteX5" fmla="*/ 23446 w 12202368"/>
              <a:gd name="connsiteY5" fmla="*/ 2555631 h 6634774"/>
              <a:gd name="connsiteX6" fmla="*/ 0 w 12202368"/>
              <a:gd name="connsiteY6" fmla="*/ 3399692 h 663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368" h="6634774">
                <a:moveTo>
                  <a:pt x="0" y="0"/>
                </a:moveTo>
                <a:lnTo>
                  <a:pt x="12202368" y="0"/>
                </a:lnTo>
                <a:lnTo>
                  <a:pt x="12202368" y="6634774"/>
                </a:lnTo>
                <a:lnTo>
                  <a:pt x="8499231" y="3176954"/>
                </a:lnTo>
                <a:lnTo>
                  <a:pt x="4982308" y="4560277"/>
                </a:lnTo>
                <a:lnTo>
                  <a:pt x="23446" y="2555631"/>
                </a:lnTo>
                <a:lnTo>
                  <a:pt x="0" y="3399692"/>
                </a:lnTo>
                <a:close/>
              </a:path>
            </a:pathLst>
          </a:custGeom>
        </p:spPr>
      </p:pic>
      <p:sp>
        <p:nvSpPr>
          <p:cNvPr id="6" name="三角形 5"/>
          <p:cNvSpPr/>
          <p:nvPr/>
        </p:nvSpPr>
        <p:spPr>
          <a:xfrm>
            <a:off x="1324" y="2553311"/>
            <a:ext cx="5531271" cy="1905305"/>
          </a:xfrm>
          <a:custGeom>
            <a:avLst/>
            <a:gdLst>
              <a:gd name="connsiteX0" fmla="*/ 0 w 4126523"/>
              <a:gd name="connsiteY0" fmla="*/ 1301261 h 1301261"/>
              <a:gd name="connsiteX1" fmla="*/ 2063262 w 4126523"/>
              <a:gd name="connsiteY1" fmla="*/ 0 h 1301261"/>
              <a:gd name="connsiteX2" fmla="*/ 4126523 w 4126523"/>
              <a:gd name="connsiteY2" fmla="*/ 1301261 h 1301261"/>
              <a:gd name="connsiteX3" fmla="*/ 0 w 4126523"/>
              <a:gd name="connsiteY3" fmla="*/ 1301261 h 1301261"/>
              <a:gd name="connsiteX0-1" fmla="*/ 0 w 4876800"/>
              <a:gd name="connsiteY0-2" fmla="*/ 0 h 1395046"/>
              <a:gd name="connsiteX1-3" fmla="*/ 2813539 w 4876800"/>
              <a:gd name="connsiteY1-4" fmla="*/ 93785 h 1395046"/>
              <a:gd name="connsiteX2-5" fmla="*/ 4876800 w 4876800"/>
              <a:gd name="connsiteY2-6" fmla="*/ 1395046 h 1395046"/>
              <a:gd name="connsiteX3-7" fmla="*/ 0 w 4876800"/>
              <a:gd name="connsiteY3-8" fmla="*/ 0 h 1395046"/>
              <a:gd name="connsiteX0-9" fmla="*/ 0 w 4478216"/>
              <a:gd name="connsiteY0-10" fmla="*/ 0 h 1875692"/>
              <a:gd name="connsiteX1-11" fmla="*/ 2813539 w 4478216"/>
              <a:gd name="connsiteY1-12" fmla="*/ 93785 h 1875692"/>
              <a:gd name="connsiteX2-13" fmla="*/ 4478216 w 4478216"/>
              <a:gd name="connsiteY2-14" fmla="*/ 1875692 h 1875692"/>
              <a:gd name="connsiteX3-15" fmla="*/ 0 w 4478216"/>
              <a:gd name="connsiteY3-16" fmla="*/ 0 h 1875692"/>
              <a:gd name="connsiteX0-17" fmla="*/ 0 w 5462954"/>
              <a:gd name="connsiteY0-18" fmla="*/ 0 h 1875692"/>
              <a:gd name="connsiteX1-19" fmla="*/ 5462954 w 5462954"/>
              <a:gd name="connsiteY1-20" fmla="*/ 820616 h 1875692"/>
              <a:gd name="connsiteX2-21" fmla="*/ 4478216 w 5462954"/>
              <a:gd name="connsiteY2-22" fmla="*/ 1875692 h 1875692"/>
              <a:gd name="connsiteX3-23" fmla="*/ 0 w 5462954"/>
              <a:gd name="connsiteY3-24" fmla="*/ 0 h 1875692"/>
              <a:gd name="connsiteX0-25" fmla="*/ 0 w 5439508"/>
              <a:gd name="connsiteY0-26" fmla="*/ 0 h 1887415"/>
              <a:gd name="connsiteX1-27" fmla="*/ 5439508 w 5439508"/>
              <a:gd name="connsiteY1-28" fmla="*/ 832339 h 1887415"/>
              <a:gd name="connsiteX2-29" fmla="*/ 4454770 w 5439508"/>
              <a:gd name="connsiteY2-30" fmla="*/ 1887415 h 1887415"/>
              <a:gd name="connsiteX3-31" fmla="*/ 0 w 5439508"/>
              <a:gd name="connsiteY3-32" fmla="*/ 0 h 1887415"/>
              <a:gd name="connsiteX0-33" fmla="*/ 0 w 5533293"/>
              <a:gd name="connsiteY0-34" fmla="*/ 0 h 1887415"/>
              <a:gd name="connsiteX1-35" fmla="*/ 5533293 w 5533293"/>
              <a:gd name="connsiteY1-36" fmla="*/ 879231 h 1887415"/>
              <a:gd name="connsiteX2-37" fmla="*/ 4454770 w 5533293"/>
              <a:gd name="connsiteY2-38" fmla="*/ 1887415 h 1887415"/>
              <a:gd name="connsiteX3-39" fmla="*/ 0 w 5533293"/>
              <a:gd name="connsiteY3-40" fmla="*/ 0 h 1887415"/>
              <a:gd name="connsiteX0-41" fmla="*/ 0 w 5533293"/>
              <a:gd name="connsiteY0-42" fmla="*/ 0 h 1922584"/>
              <a:gd name="connsiteX1-43" fmla="*/ 5533293 w 5533293"/>
              <a:gd name="connsiteY1-44" fmla="*/ 879231 h 1922584"/>
              <a:gd name="connsiteX2-45" fmla="*/ 4478216 w 5533293"/>
              <a:gd name="connsiteY2-46" fmla="*/ 1922584 h 1922584"/>
              <a:gd name="connsiteX3-47" fmla="*/ 0 w 5533293"/>
              <a:gd name="connsiteY3-48" fmla="*/ 0 h 1922584"/>
              <a:gd name="connsiteX0-49" fmla="*/ 0 w 5474678"/>
              <a:gd name="connsiteY0-50" fmla="*/ 0 h 1887415"/>
              <a:gd name="connsiteX1-51" fmla="*/ 5474678 w 5474678"/>
              <a:gd name="connsiteY1-52" fmla="*/ 844062 h 1887415"/>
              <a:gd name="connsiteX2-53" fmla="*/ 4419601 w 5474678"/>
              <a:gd name="connsiteY2-54" fmla="*/ 1887415 h 1887415"/>
              <a:gd name="connsiteX3-55" fmla="*/ 0 w 5474678"/>
              <a:gd name="connsiteY3-56" fmla="*/ 0 h 1887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474678" h="1887415">
                <a:moveTo>
                  <a:pt x="0" y="0"/>
                </a:moveTo>
                <a:lnTo>
                  <a:pt x="5474678" y="844062"/>
                </a:lnTo>
                <a:lnTo>
                  <a:pt x="4419601" y="1887415"/>
                </a:lnTo>
                <a:lnTo>
                  <a:pt x="0" y="0"/>
                </a:lnTo>
                <a:close/>
              </a:path>
            </a:pathLst>
          </a:custGeom>
          <a:solidFill>
            <a:srgbClr val="FFC003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436567" y="1879209"/>
            <a:ext cx="4071464" cy="2804705"/>
          </a:xfrm>
          <a:custGeom>
            <a:avLst/>
            <a:gdLst>
              <a:gd name="connsiteX0" fmla="*/ 0 w 1746738"/>
              <a:gd name="connsiteY0" fmla="*/ 527539 h 527539"/>
              <a:gd name="connsiteX1" fmla="*/ 131885 w 1746738"/>
              <a:gd name="connsiteY1" fmla="*/ 0 h 527539"/>
              <a:gd name="connsiteX2" fmla="*/ 1614853 w 1746738"/>
              <a:gd name="connsiteY2" fmla="*/ 0 h 527539"/>
              <a:gd name="connsiteX3" fmla="*/ 1746738 w 1746738"/>
              <a:gd name="connsiteY3" fmla="*/ 527539 h 527539"/>
              <a:gd name="connsiteX4" fmla="*/ 0 w 1746738"/>
              <a:gd name="connsiteY4" fmla="*/ 527539 h 527539"/>
              <a:gd name="connsiteX0-1" fmla="*/ 0 w 2001715"/>
              <a:gd name="connsiteY0-2" fmla="*/ 2625970 h 2625970"/>
              <a:gd name="connsiteX1-3" fmla="*/ 131885 w 2001715"/>
              <a:gd name="connsiteY1-4" fmla="*/ 2098431 h 2625970"/>
              <a:gd name="connsiteX2-5" fmla="*/ 2001715 w 2001715"/>
              <a:gd name="connsiteY2-6" fmla="*/ 0 h 2625970"/>
              <a:gd name="connsiteX3-7" fmla="*/ 1746738 w 2001715"/>
              <a:gd name="connsiteY3-8" fmla="*/ 2625970 h 2625970"/>
              <a:gd name="connsiteX4-9" fmla="*/ 0 w 2001715"/>
              <a:gd name="connsiteY4-10" fmla="*/ 2625970 h 2625970"/>
              <a:gd name="connsiteX0-11" fmla="*/ 0 w 3540369"/>
              <a:gd name="connsiteY0-12" fmla="*/ 2625970 h 2625970"/>
              <a:gd name="connsiteX1-13" fmla="*/ 131885 w 3540369"/>
              <a:gd name="connsiteY1-14" fmla="*/ 2098431 h 2625970"/>
              <a:gd name="connsiteX2-15" fmla="*/ 2001715 w 3540369"/>
              <a:gd name="connsiteY2-16" fmla="*/ 0 h 2625970"/>
              <a:gd name="connsiteX3-17" fmla="*/ 3540369 w 3540369"/>
              <a:gd name="connsiteY3-18" fmla="*/ 1477109 h 2625970"/>
              <a:gd name="connsiteX4-19" fmla="*/ 0 w 3540369"/>
              <a:gd name="connsiteY4-20" fmla="*/ 2625970 h 2625970"/>
              <a:gd name="connsiteX0-21" fmla="*/ 489438 w 4029807"/>
              <a:gd name="connsiteY0-22" fmla="*/ 2625970 h 2625970"/>
              <a:gd name="connsiteX1-23" fmla="*/ 0 w 4029807"/>
              <a:gd name="connsiteY1-24" fmla="*/ 2555631 h 2625970"/>
              <a:gd name="connsiteX2-25" fmla="*/ 2491153 w 4029807"/>
              <a:gd name="connsiteY2-26" fmla="*/ 0 h 2625970"/>
              <a:gd name="connsiteX3-27" fmla="*/ 4029807 w 4029807"/>
              <a:gd name="connsiteY3-28" fmla="*/ 1477109 h 2625970"/>
              <a:gd name="connsiteX4-29" fmla="*/ 489438 w 4029807"/>
              <a:gd name="connsiteY4-30" fmla="*/ 2625970 h 2625970"/>
              <a:gd name="connsiteX0-31" fmla="*/ 465992 w 4029807"/>
              <a:gd name="connsiteY0-32" fmla="*/ 2778370 h 2778370"/>
              <a:gd name="connsiteX1-33" fmla="*/ 0 w 4029807"/>
              <a:gd name="connsiteY1-34" fmla="*/ 2555631 h 2778370"/>
              <a:gd name="connsiteX2-35" fmla="*/ 2491153 w 4029807"/>
              <a:gd name="connsiteY2-36" fmla="*/ 0 h 2778370"/>
              <a:gd name="connsiteX3-37" fmla="*/ 4029807 w 4029807"/>
              <a:gd name="connsiteY3-38" fmla="*/ 1477109 h 2778370"/>
              <a:gd name="connsiteX4-39" fmla="*/ 465992 w 4029807"/>
              <a:gd name="connsiteY4-40" fmla="*/ 2778370 h 277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9807" h="2778370">
                <a:moveTo>
                  <a:pt x="465992" y="2778370"/>
                </a:moveTo>
                <a:lnTo>
                  <a:pt x="0" y="2555631"/>
                </a:lnTo>
                <a:lnTo>
                  <a:pt x="2491153" y="0"/>
                </a:lnTo>
                <a:lnTo>
                  <a:pt x="4029807" y="1477109"/>
                </a:lnTo>
                <a:lnTo>
                  <a:pt x="465992" y="2778370"/>
                </a:lnTo>
                <a:close/>
              </a:path>
            </a:pathLst>
          </a:custGeom>
          <a:solidFill>
            <a:srgbClr val="88CE73"/>
          </a:solidFill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6936725" y="1891043"/>
            <a:ext cx="5265643" cy="4982197"/>
          </a:xfrm>
          <a:custGeom>
            <a:avLst/>
            <a:gdLst>
              <a:gd name="connsiteX0" fmla="*/ 0 w 902677"/>
              <a:gd name="connsiteY0" fmla="*/ 562708 h 562708"/>
              <a:gd name="connsiteX1" fmla="*/ 0 w 902677"/>
              <a:gd name="connsiteY1" fmla="*/ 0 h 562708"/>
              <a:gd name="connsiteX2" fmla="*/ 902677 w 902677"/>
              <a:gd name="connsiteY2" fmla="*/ 562708 h 562708"/>
              <a:gd name="connsiteX3" fmla="*/ 0 w 902677"/>
              <a:gd name="connsiteY3" fmla="*/ 562708 h 562708"/>
              <a:gd name="connsiteX0-1" fmla="*/ 2004646 w 2907323"/>
              <a:gd name="connsiteY0-2" fmla="*/ 1441939 h 1441939"/>
              <a:gd name="connsiteX1-3" fmla="*/ 0 w 2907323"/>
              <a:gd name="connsiteY1-4" fmla="*/ 0 h 1441939"/>
              <a:gd name="connsiteX2-5" fmla="*/ 2907323 w 2907323"/>
              <a:gd name="connsiteY2-6" fmla="*/ 1441939 h 1441939"/>
              <a:gd name="connsiteX3-7" fmla="*/ 2004646 w 2907323"/>
              <a:gd name="connsiteY3-8" fmla="*/ 1441939 h 1441939"/>
              <a:gd name="connsiteX0-9" fmla="*/ 2004646 w 5181600"/>
              <a:gd name="connsiteY0-10" fmla="*/ 1441939 h 1582616"/>
              <a:gd name="connsiteX1-11" fmla="*/ 0 w 5181600"/>
              <a:gd name="connsiteY1-12" fmla="*/ 0 h 1582616"/>
              <a:gd name="connsiteX2-13" fmla="*/ 5181600 w 5181600"/>
              <a:gd name="connsiteY2-14" fmla="*/ 1582616 h 1582616"/>
              <a:gd name="connsiteX3-15" fmla="*/ 2004646 w 5181600"/>
              <a:gd name="connsiteY3-16" fmla="*/ 1441939 h 1582616"/>
              <a:gd name="connsiteX0-17" fmla="*/ 5169877 w 5181600"/>
              <a:gd name="connsiteY0-18" fmla="*/ 4935416 h 4935416"/>
              <a:gd name="connsiteX1-19" fmla="*/ 0 w 5181600"/>
              <a:gd name="connsiteY1-20" fmla="*/ 0 h 4935416"/>
              <a:gd name="connsiteX2-21" fmla="*/ 5181600 w 5181600"/>
              <a:gd name="connsiteY2-22" fmla="*/ 1582616 h 4935416"/>
              <a:gd name="connsiteX3-23" fmla="*/ 5169877 w 5181600"/>
              <a:gd name="connsiteY3-24" fmla="*/ 4935416 h 4935416"/>
              <a:gd name="connsiteX0-25" fmla="*/ 5169877 w 5181600"/>
              <a:gd name="connsiteY0-26" fmla="*/ 4935416 h 4935416"/>
              <a:gd name="connsiteX1-27" fmla="*/ 0 w 5181600"/>
              <a:gd name="connsiteY1-28" fmla="*/ 0 h 4935416"/>
              <a:gd name="connsiteX2-29" fmla="*/ 5181600 w 5181600"/>
              <a:gd name="connsiteY2-30" fmla="*/ 1582616 h 4935416"/>
              <a:gd name="connsiteX3-31" fmla="*/ 5169877 w 5181600"/>
              <a:gd name="connsiteY3-32" fmla="*/ 4935416 h 4935416"/>
              <a:gd name="connsiteX0-33" fmla="*/ 5169877 w 5181600"/>
              <a:gd name="connsiteY0-34" fmla="*/ 4935416 h 4935416"/>
              <a:gd name="connsiteX1-35" fmla="*/ 0 w 5181600"/>
              <a:gd name="connsiteY1-36" fmla="*/ 0 h 4935416"/>
              <a:gd name="connsiteX2-37" fmla="*/ 5181600 w 5181600"/>
              <a:gd name="connsiteY2-38" fmla="*/ 1582616 h 4935416"/>
              <a:gd name="connsiteX3-39" fmla="*/ 5169877 w 5181600"/>
              <a:gd name="connsiteY3-40" fmla="*/ 4935416 h 4935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81600" h="4935416">
                <a:moveTo>
                  <a:pt x="5169877" y="4935416"/>
                </a:moveTo>
                <a:lnTo>
                  <a:pt x="0" y="0"/>
                </a:lnTo>
                <a:lnTo>
                  <a:pt x="5181600" y="1582616"/>
                </a:lnTo>
                <a:cubicBezTo>
                  <a:pt x="5177692" y="2700216"/>
                  <a:pt x="5173785" y="3817816"/>
                  <a:pt x="5169877" y="4935416"/>
                </a:cubicBezTo>
                <a:close/>
              </a:path>
            </a:pathLst>
          </a:custGeom>
          <a:solidFill>
            <a:srgbClr val="00A7E7"/>
          </a:solidFill>
          <a:ln>
            <a:noFill/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8194" y="1821960"/>
            <a:ext cx="97971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  <a:sym typeface="+mn-ea"/>
              </a:rPr>
              <a:t>办公自动化</a:t>
            </a:r>
            <a:endParaRPr kumimoji="1" lang="zh-CN" altLang="en-US" sz="5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Han Sans CN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9219" y="5237045"/>
            <a:ext cx="10466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单元</a:t>
            </a:r>
            <a:r>
              <a:rPr kumimoji="1" lang="en-US" altLang="zh-CN" sz="4000" b="1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7  Excel</a:t>
            </a:r>
            <a:r>
              <a:rPr kumimoji="1" lang="zh-CN" altLang="en-US" sz="4000" b="1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中统计与分析数据</a:t>
            </a:r>
            <a:endParaRPr kumimoji="1" lang="zh-CN" altLang="en-US" sz="4000" b="1" dirty="0">
              <a:solidFill>
                <a:srgbClr val="005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Han Sans CN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3034" y="1105610"/>
            <a:ext cx="1063214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工作簿“内存与硬盘的销售情况表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）选中工作表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Sheet1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中数据区域的任一个单元格。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数据】选项卡【排序和筛选】组单击【排序】按钮，打开【排序】对话框。在该对话框中先选中“数据包含标题”复选框，然后在“主要关键字”下拉列表框中选择“产品名称”，在“排序依据”下拉列表框中选择“数值”，在“次序”下拉列表框中选择“升序”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211" y="14791"/>
            <a:ext cx="8561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】内存与硬盘销售数据的排序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7812" y="1468015"/>
            <a:ext cx="9619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接着单击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添加条件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】</a:t>
            </a: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按钮，添加一个排序条件，在“次要关键字”下拉列表框中选择“销售额”，在“排序依据”下拉列表框中选择“数值”，在“次序”下拉列表框中选择“降序”，如图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7-8</a:t>
            </a: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en-US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在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【排序】对话框中单击【确定】按钮，关闭该对话框。系统即可根据选定的排序范围按指定的关键字条件重新排列记录。排序结果如图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211" y="14791"/>
            <a:ext cx="8561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】内存与硬盘销售数据的排序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894" y="0"/>
            <a:ext cx="8292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】内存与硬盘销售数据的筛选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882" y="1153049"/>
            <a:ext cx="1108934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工作簿“内存与硬盘的销售情况表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”，在工作表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Sheet1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中筛选出价格在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元以上（不包含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元），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元以内（包含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元）的内存。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工作簿“内存与硬盘的销售情况表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”，在工作表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Sheet1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中筛选出价格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元（不包含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元，但包含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元），同时销售额在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20000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元以上的内存与价格低于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元的硬盘。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9247" y="987729"/>
            <a:ext cx="105066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．内存与硬盘销售数据的的自动筛选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工作簿“内存与硬盘的销售情况表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）在要筛选数据区域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A2:G11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中选定任意一个单元格。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）在【数据】选项卡【排序和筛选】区域单击【筛选】按钮，该按钮呈现选中状态，在工作表中每个列的列标题右侧插入一个下拉箭头按钮。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8894" y="0"/>
            <a:ext cx="8292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】内存与硬盘销售数据的筛选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353" y="1393681"/>
            <a:ext cx="10676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）单击列标题“价格”右侧的下拉箭头按钮，会出现一个“筛选”下拉菜单。在该下拉菜单中指向【数字筛选】，在其级联菜单中选择【自定义筛选】命令，如图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所示，打开【自定义自动筛选方式】对话框。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）在【自定义自动筛选方式】对话框中，将条件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设置为“大于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”，条件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设置为“小于或等于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”，逻辑运算符选择“与”，如图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所示。然后单击【确定】按钮，筛选结果如图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8894" y="0"/>
            <a:ext cx="8292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】内存与硬盘销售数据的筛选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7129" y="988474"/>
            <a:ext cx="8919883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．内存与硬盘销售数据的的高级筛选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工作簿“内存与硬盘的销售情况表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）在待筛选数据区域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A2:G11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中选定任意一个单元格。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37129" y="2873605"/>
            <a:ext cx="99687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）在【数据】选项卡【排序和筛选】组单击【高级】按钮，打开【高级筛选】对话框，在该对话框中进行以下设置。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① 在“方式”区域选择“将筛选结果复制到其他位置”单选按钮。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 fontAlgn="ctr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② 在“列表区域”编辑框中利用“折叠”按钮在工作表中选择数据区域“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$A$2:$G$11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8894" y="0"/>
            <a:ext cx="8292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】内存与硬盘销售数据的筛选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953" y="945552"/>
            <a:ext cx="111431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③ 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在“条件区域”编辑框中利用“折叠”按钮在工作表中选择条件区域“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B$13:$G$15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④ 在“复制到”编辑框中利用“折叠”按钮在工作表中选择存放筛选结果的区域“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$A$17:$G$25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⑤ 选择“选择不重复的记录”复选框。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【高级筛选】对话框设置完成后，如图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⑥ 执行高级筛选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在【高级筛选】对话框中单击【确定】按钮，执行高级筛选。高级筛选的结果如图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8894" y="0"/>
            <a:ext cx="8292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】内存与硬盘销售数据的筛选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4071" y="0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7-3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】内存与硬盘销售数据的分类汇总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447" y="1740186"/>
            <a:ext cx="966395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工作簿“产品销售情况表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”，在工作表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Sheet1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中按“产品名称”分类汇总“数量”的总数和“销售额”的总额。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1624" y="1046380"/>
            <a:ext cx="1006736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工作簿“产品销售情况表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）对工作表中的数据按“产品名称”进行排序，将要分类字段“产品名称”相同的记录集中在一起。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）将光标置于待分类汇总数据区域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A2:G30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的任意一个单元格中。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）在【数据】选项卡【分级显示】组中单击【分类汇总】按钮，打开【分类汇总】对话框。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4071" y="0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7-3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】内存与硬盘销售数据的分类汇总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1065616"/>
            <a:ext cx="9547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在【分类汇总】对话框中进行以下设置。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① 在“分类字段”下拉列表框中选择“产品名称”。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② 在“汇总方式”下拉列表框中选择“求和”。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③ 在“选定汇总项”下拉列表框中选择“数量”和“销售额”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④ 【分类汇总】对话框的底部的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个复选项都采用默认设置。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【分类汇总】对话框的各个选项设置完成后，如图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然后单击【确定】按钮，完成分类汇总。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单击工作表左侧的分级显示区顶端的按钮，工作表中将只显示列标题、各个分类汇总结果和总计结果，如图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4071" y="0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7-3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】内存与硬盘销售数据的分类汇总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1734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方法指导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2769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引导训练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6140" y="0"/>
            <a:ext cx="1013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7-4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】对多个工作表的数据进行合并与计算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3718" y="834856"/>
            <a:ext cx="1045284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本学期期终考试《办公软件高级应用》和《数据库应用》两门课程都采用考教分离方式，考试结束后采用封闭阅卷方式进行阅卷与评分，评分结束后将所有参考学生成绩分别存放在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工作簿“办公软件高级应用课程成绩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”和“数据库应用课程成绩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”，并且工作表中只包括序号、学号和成绩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列数据，按成绩降序排列，即序号表示成绩排名顺序。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另有一个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工作簿“课程成绩汇总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”，其工作表“成绩汇总”中包括序号、学号、姓名、办公软件高级应用、数据库应用、平均成绩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列数据，序号为学号顺序。完成以下任务：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6494" y="1137332"/>
            <a:ext cx="109996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）使用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INDEX()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函数将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工作簿“办公软件高级应用课程成绩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”中《办公软件高级应用》课程的成绩数据合并到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工作簿“课程成绩汇总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”的“成绩汇总”工作表中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列与学号对应的单元格中。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）使用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VLOOKUP()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函数将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工作簿“数据库应用课程成绩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”中《数据库应用》课程的成绩数据合并到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工作簿“课程成绩汇总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”的“成绩汇总”工作表中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列与学号对应的单元格中。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）计算《办公软件高级应用》和《数据库应用》两门课程的缺考人数。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）计算每个学生《办公软件高级应用》和《数据库应用》两门课程的平均成绩，计算平均成绩时对于缺考的成绩按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分计算。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6140" y="0"/>
            <a:ext cx="1013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7-4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】对多个工作表的数据进行合并与计算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3718" y="1019740"/>
            <a:ext cx="10479742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分别打开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工作簿“课程成绩汇总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”、“办公软件高级应用课程成绩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”和“数据库应用课程成绩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．合并《办公软件高级应用》课程的成绩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．合并《数据库应用》课程的成绩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．计算缺考人数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．计算平均成绩</a:t>
            </a:r>
            <a:endParaRPr lang="zh-CN" altLang="zh-CN" sz="28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6140" y="0"/>
            <a:ext cx="1013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7-4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】对多个工作表的数据进行合并与计算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858" y="0"/>
            <a:ext cx="842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7-5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】课程成绩数据的统计与分析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0282" y="702198"/>
            <a:ext cx="10910047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”的“成绩”工作表中存放了“办公软件高级应用”、“数据库应用”和“军事理论”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门课程的成绩。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）利用函数和公式计算各门课程的最高分、最低分和平均分。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）利用函数和公式计算每位学生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门课程的平均分。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）在不改变学生现有的学号次序的前提下，按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门课程的平均分对全班学生予以排名，显示班级内名次。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）统计不同分数段（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90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100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、不及格）的人数及百分比。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）匹配查找指定姓名或学号对应课程的成绩、平均成绩、排名。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8517" y="888935"/>
            <a:ext cx="10121153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工作簿“课程成绩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．计算各门课程的最高分、最低分和平均分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．计算每位学生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门课程的平均分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．计算每位学生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门课程的平均分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．计算各分数段的人数及百分比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．匹配查找指定姓名或学号对应课程的成绩、平均成绩、排名</a:t>
            </a:r>
            <a:endParaRPr lang="zh-CN" altLang="zh-CN" sz="28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7858" y="0"/>
            <a:ext cx="842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7-5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】课程成绩数据的统计与分析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0611" y="0"/>
            <a:ext cx="982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7-6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0258" y="1117191"/>
            <a:ext cx="1045284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工作簿“蓝天公司内存与硬盘销售统计表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”，创建数据透视表，将工作表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Sheet1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中销售数据按“业务员”将每种“产品”的销售额汇总求和，存入新建工作表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Sheet2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中。根据数据透视表分析以下问题：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）内存与硬盘的总销售额各是多少？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）各业务员中谁的业绩（销售额）最好？谁的业绩（销售额）最差？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）业务员赵毅的硬盘销售额为多少？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4119" y="7743"/>
            <a:ext cx="11681012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【任务实现】</a:t>
            </a:r>
            <a:endParaRPr kumimoji="0" lang="zh-CN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．创建数据透视表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）打开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Excel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工作簿“蓝天公司内存与硬盘销售统计表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xlsx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）启动数据透视图表和数据透视图向导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插入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选项卡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表格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组中单击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数据透视表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按钮，打开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创建数据透视表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对话框。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创建数据透视表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对话框的“请选择要分析的数据”区域选择“选择一个表或区域”单选按钮，然后在“表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区域”编辑框中直接输入数据源区域的地址，或者单击“表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区域”编辑框右侧的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折叠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按钮，折叠该对话框，在工作表中拖动鼠标选择数据区域，例如“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A2:C12”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，所选中区域的绝对地址值在折叠对话框的编辑框中显示，如图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7-20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所示。在折叠对话框中单击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返回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按钮，返回折叠之前的对话框。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8565" y="1093415"/>
            <a:ext cx="109190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）在【创建数据透视表】对话框的“选择放置数据透视表的位置”区域选择“新工作表”单选按钮，如图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）在【创建数据透视表】对话框中单击【确定】按钮，进入数据透视表设计环境，如图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所示。即在指定的工作表位置创建了一个空白的数据透视表框架，同时在其右侧显示一个“数据透视表字段”窗格。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数据透视表字段】窗格中，从“选择要添加到报表字段”列表框中将“产品名称”字段拖动到“行”框中，将“业务员姓名”拖动到“列”框中，将“销售额”字段拖动到“值”框中。在数据透视表框架内拖动字段，与在【数据透视表字段】窗格内拖动字段，效果是一样的。数据透视表框架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1" y="0"/>
            <a:ext cx="982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7-6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3388" y="1082638"/>
            <a:ext cx="106142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数据透视表框架中“将行字段拖至此处”与【数据透视表字段】窗格的“行”字段对应，将作为横向分类依据的字段。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数据透视表框架中“将列字段拖至此处”与【数据透视表字段】窗格的“列”字段对应，将作为纵向分类依据的字段。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数据透视表框架中“将值字段拖至此处”与【数据透视表字段】窗格的“值”字段对应，将作为统计汇总依据的字段。汇总的方式有求和、计数、平均值、最大值、最小值、标准偏差、方差等统计指标。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数据透视表框架中“将报表筛选字段拖至此处”与【数据透视表字段】窗格的“筛选”字段对应，将作为分类显示依据的字段。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1" y="0"/>
            <a:ext cx="982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7-6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0587" y="-3139"/>
            <a:ext cx="796065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7.1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常用统计分析函数的功能与格式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3199" y="2828836"/>
            <a:ext cx="700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常用统计分析函数的功能与格式如表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9247" y="1387437"/>
            <a:ext cx="10694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）在“数值”框中单击“求和项”按钮，在弹出的下拉菜单中选择【值字段设置】命令，如图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所示。打开【值字段设置】对话框，在该对话框中选择“值字段汇总方式”列表框中的“求和”选项，如图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然后单击【数字格式】按钮，打开【设置单元格格式】对话框，在该对话框左侧“分类”列表框中选择“数值”选项，“小数位数据”设置为“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所示，接着单击【确定】按钮返回【值字段设置】对话框。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在【值字段设置】对话框中单击【确定】按钮，完成数据透视表的创建。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1" y="0"/>
            <a:ext cx="982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7-6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363" y="1757605"/>
            <a:ext cx="102197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）设置数据透视表的格式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将光标置于数据透视表区域的任意单元格，切换到【数据透视表工具－设计】选项卡，在“数据透视表样式”区域中单击选择一种合适的表格样式，如图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创建的数据透视表的最终效果如图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1" y="0"/>
            <a:ext cx="982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7-6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636" y="763921"/>
            <a:ext cx="11170023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．编辑数据透视表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）增加或删除数据字段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在【数据透视表工具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分析】选项卡【显示】组单击【字段列表】按钮，显示【数据透视表字段】对话框，可以将所需字段拖动到相应区域。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）改变汇总方式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在【数据透视表工具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分析】选项卡【活动字段】组中单击【字段设置】按钮，打开【值字段设置】对话框，在该对话框中可以更改汇总方式。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）更改数据透视表选项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在【数据透视表工具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分析】选项卡【数据透视表】组单击【选项】按钮，打开如图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7-30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所示的【数据透视表选项】对话框，在该对话框中更改相关设置即可。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611" y="0"/>
            <a:ext cx="982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7-6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】内存与硬盘销售数据的统计与分析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-65"/>
          <a:stretch>
            <a:fillRect/>
          </a:stretch>
        </p:blipFill>
        <p:spPr>
          <a:xfrm>
            <a:off x="0" y="0"/>
            <a:ext cx="12202368" cy="6634774"/>
          </a:xfrm>
          <a:custGeom>
            <a:avLst/>
            <a:gdLst>
              <a:gd name="connsiteX0" fmla="*/ 0 w 12202368"/>
              <a:gd name="connsiteY0" fmla="*/ 0 h 6634774"/>
              <a:gd name="connsiteX1" fmla="*/ 12202368 w 12202368"/>
              <a:gd name="connsiteY1" fmla="*/ 0 h 6634774"/>
              <a:gd name="connsiteX2" fmla="*/ 12202368 w 12202368"/>
              <a:gd name="connsiteY2" fmla="*/ 6634774 h 6634774"/>
              <a:gd name="connsiteX3" fmla="*/ 8499231 w 12202368"/>
              <a:gd name="connsiteY3" fmla="*/ 3176954 h 6634774"/>
              <a:gd name="connsiteX4" fmla="*/ 4982308 w 12202368"/>
              <a:gd name="connsiteY4" fmla="*/ 4560277 h 6634774"/>
              <a:gd name="connsiteX5" fmla="*/ 23446 w 12202368"/>
              <a:gd name="connsiteY5" fmla="*/ 2555631 h 6634774"/>
              <a:gd name="connsiteX6" fmla="*/ 0 w 12202368"/>
              <a:gd name="connsiteY6" fmla="*/ 3399692 h 663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368" h="6634774">
                <a:moveTo>
                  <a:pt x="0" y="0"/>
                </a:moveTo>
                <a:lnTo>
                  <a:pt x="12202368" y="0"/>
                </a:lnTo>
                <a:lnTo>
                  <a:pt x="12202368" y="6634774"/>
                </a:lnTo>
                <a:lnTo>
                  <a:pt x="8499231" y="3176954"/>
                </a:lnTo>
                <a:lnTo>
                  <a:pt x="4982308" y="4560277"/>
                </a:lnTo>
                <a:lnTo>
                  <a:pt x="23446" y="2555631"/>
                </a:lnTo>
                <a:lnTo>
                  <a:pt x="0" y="3399692"/>
                </a:lnTo>
                <a:close/>
              </a:path>
            </a:pathLst>
          </a:custGeom>
        </p:spPr>
      </p:pic>
      <p:sp>
        <p:nvSpPr>
          <p:cNvPr id="6" name="三角形 5"/>
          <p:cNvSpPr/>
          <p:nvPr/>
        </p:nvSpPr>
        <p:spPr>
          <a:xfrm>
            <a:off x="1324" y="2553311"/>
            <a:ext cx="5531271" cy="1905305"/>
          </a:xfrm>
          <a:custGeom>
            <a:avLst/>
            <a:gdLst>
              <a:gd name="connsiteX0" fmla="*/ 0 w 4126523"/>
              <a:gd name="connsiteY0" fmla="*/ 1301261 h 1301261"/>
              <a:gd name="connsiteX1" fmla="*/ 2063262 w 4126523"/>
              <a:gd name="connsiteY1" fmla="*/ 0 h 1301261"/>
              <a:gd name="connsiteX2" fmla="*/ 4126523 w 4126523"/>
              <a:gd name="connsiteY2" fmla="*/ 1301261 h 1301261"/>
              <a:gd name="connsiteX3" fmla="*/ 0 w 4126523"/>
              <a:gd name="connsiteY3" fmla="*/ 1301261 h 1301261"/>
              <a:gd name="connsiteX0-1" fmla="*/ 0 w 4876800"/>
              <a:gd name="connsiteY0-2" fmla="*/ 0 h 1395046"/>
              <a:gd name="connsiteX1-3" fmla="*/ 2813539 w 4876800"/>
              <a:gd name="connsiteY1-4" fmla="*/ 93785 h 1395046"/>
              <a:gd name="connsiteX2-5" fmla="*/ 4876800 w 4876800"/>
              <a:gd name="connsiteY2-6" fmla="*/ 1395046 h 1395046"/>
              <a:gd name="connsiteX3-7" fmla="*/ 0 w 4876800"/>
              <a:gd name="connsiteY3-8" fmla="*/ 0 h 1395046"/>
              <a:gd name="connsiteX0-9" fmla="*/ 0 w 4478216"/>
              <a:gd name="connsiteY0-10" fmla="*/ 0 h 1875692"/>
              <a:gd name="connsiteX1-11" fmla="*/ 2813539 w 4478216"/>
              <a:gd name="connsiteY1-12" fmla="*/ 93785 h 1875692"/>
              <a:gd name="connsiteX2-13" fmla="*/ 4478216 w 4478216"/>
              <a:gd name="connsiteY2-14" fmla="*/ 1875692 h 1875692"/>
              <a:gd name="connsiteX3-15" fmla="*/ 0 w 4478216"/>
              <a:gd name="connsiteY3-16" fmla="*/ 0 h 1875692"/>
              <a:gd name="connsiteX0-17" fmla="*/ 0 w 5462954"/>
              <a:gd name="connsiteY0-18" fmla="*/ 0 h 1875692"/>
              <a:gd name="connsiteX1-19" fmla="*/ 5462954 w 5462954"/>
              <a:gd name="connsiteY1-20" fmla="*/ 820616 h 1875692"/>
              <a:gd name="connsiteX2-21" fmla="*/ 4478216 w 5462954"/>
              <a:gd name="connsiteY2-22" fmla="*/ 1875692 h 1875692"/>
              <a:gd name="connsiteX3-23" fmla="*/ 0 w 5462954"/>
              <a:gd name="connsiteY3-24" fmla="*/ 0 h 1875692"/>
              <a:gd name="connsiteX0-25" fmla="*/ 0 w 5439508"/>
              <a:gd name="connsiteY0-26" fmla="*/ 0 h 1887415"/>
              <a:gd name="connsiteX1-27" fmla="*/ 5439508 w 5439508"/>
              <a:gd name="connsiteY1-28" fmla="*/ 832339 h 1887415"/>
              <a:gd name="connsiteX2-29" fmla="*/ 4454770 w 5439508"/>
              <a:gd name="connsiteY2-30" fmla="*/ 1887415 h 1887415"/>
              <a:gd name="connsiteX3-31" fmla="*/ 0 w 5439508"/>
              <a:gd name="connsiteY3-32" fmla="*/ 0 h 1887415"/>
              <a:gd name="connsiteX0-33" fmla="*/ 0 w 5533293"/>
              <a:gd name="connsiteY0-34" fmla="*/ 0 h 1887415"/>
              <a:gd name="connsiteX1-35" fmla="*/ 5533293 w 5533293"/>
              <a:gd name="connsiteY1-36" fmla="*/ 879231 h 1887415"/>
              <a:gd name="connsiteX2-37" fmla="*/ 4454770 w 5533293"/>
              <a:gd name="connsiteY2-38" fmla="*/ 1887415 h 1887415"/>
              <a:gd name="connsiteX3-39" fmla="*/ 0 w 5533293"/>
              <a:gd name="connsiteY3-40" fmla="*/ 0 h 1887415"/>
              <a:gd name="connsiteX0-41" fmla="*/ 0 w 5533293"/>
              <a:gd name="connsiteY0-42" fmla="*/ 0 h 1922584"/>
              <a:gd name="connsiteX1-43" fmla="*/ 5533293 w 5533293"/>
              <a:gd name="connsiteY1-44" fmla="*/ 879231 h 1922584"/>
              <a:gd name="connsiteX2-45" fmla="*/ 4478216 w 5533293"/>
              <a:gd name="connsiteY2-46" fmla="*/ 1922584 h 1922584"/>
              <a:gd name="connsiteX3-47" fmla="*/ 0 w 5533293"/>
              <a:gd name="connsiteY3-48" fmla="*/ 0 h 1922584"/>
              <a:gd name="connsiteX0-49" fmla="*/ 0 w 5474678"/>
              <a:gd name="connsiteY0-50" fmla="*/ 0 h 1887415"/>
              <a:gd name="connsiteX1-51" fmla="*/ 5474678 w 5474678"/>
              <a:gd name="connsiteY1-52" fmla="*/ 844062 h 1887415"/>
              <a:gd name="connsiteX2-53" fmla="*/ 4419601 w 5474678"/>
              <a:gd name="connsiteY2-54" fmla="*/ 1887415 h 1887415"/>
              <a:gd name="connsiteX3-55" fmla="*/ 0 w 5474678"/>
              <a:gd name="connsiteY3-56" fmla="*/ 0 h 1887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474678" h="1887415">
                <a:moveTo>
                  <a:pt x="0" y="0"/>
                </a:moveTo>
                <a:lnTo>
                  <a:pt x="5474678" y="844062"/>
                </a:lnTo>
                <a:lnTo>
                  <a:pt x="4419601" y="1887415"/>
                </a:lnTo>
                <a:lnTo>
                  <a:pt x="0" y="0"/>
                </a:lnTo>
                <a:close/>
              </a:path>
            </a:pathLst>
          </a:custGeom>
          <a:solidFill>
            <a:srgbClr val="FFC003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436567" y="1879209"/>
            <a:ext cx="4071464" cy="2804705"/>
          </a:xfrm>
          <a:custGeom>
            <a:avLst/>
            <a:gdLst>
              <a:gd name="connsiteX0" fmla="*/ 0 w 1746738"/>
              <a:gd name="connsiteY0" fmla="*/ 527539 h 527539"/>
              <a:gd name="connsiteX1" fmla="*/ 131885 w 1746738"/>
              <a:gd name="connsiteY1" fmla="*/ 0 h 527539"/>
              <a:gd name="connsiteX2" fmla="*/ 1614853 w 1746738"/>
              <a:gd name="connsiteY2" fmla="*/ 0 h 527539"/>
              <a:gd name="connsiteX3" fmla="*/ 1746738 w 1746738"/>
              <a:gd name="connsiteY3" fmla="*/ 527539 h 527539"/>
              <a:gd name="connsiteX4" fmla="*/ 0 w 1746738"/>
              <a:gd name="connsiteY4" fmla="*/ 527539 h 527539"/>
              <a:gd name="connsiteX0-1" fmla="*/ 0 w 2001715"/>
              <a:gd name="connsiteY0-2" fmla="*/ 2625970 h 2625970"/>
              <a:gd name="connsiteX1-3" fmla="*/ 131885 w 2001715"/>
              <a:gd name="connsiteY1-4" fmla="*/ 2098431 h 2625970"/>
              <a:gd name="connsiteX2-5" fmla="*/ 2001715 w 2001715"/>
              <a:gd name="connsiteY2-6" fmla="*/ 0 h 2625970"/>
              <a:gd name="connsiteX3-7" fmla="*/ 1746738 w 2001715"/>
              <a:gd name="connsiteY3-8" fmla="*/ 2625970 h 2625970"/>
              <a:gd name="connsiteX4-9" fmla="*/ 0 w 2001715"/>
              <a:gd name="connsiteY4-10" fmla="*/ 2625970 h 2625970"/>
              <a:gd name="connsiteX0-11" fmla="*/ 0 w 3540369"/>
              <a:gd name="connsiteY0-12" fmla="*/ 2625970 h 2625970"/>
              <a:gd name="connsiteX1-13" fmla="*/ 131885 w 3540369"/>
              <a:gd name="connsiteY1-14" fmla="*/ 2098431 h 2625970"/>
              <a:gd name="connsiteX2-15" fmla="*/ 2001715 w 3540369"/>
              <a:gd name="connsiteY2-16" fmla="*/ 0 h 2625970"/>
              <a:gd name="connsiteX3-17" fmla="*/ 3540369 w 3540369"/>
              <a:gd name="connsiteY3-18" fmla="*/ 1477109 h 2625970"/>
              <a:gd name="connsiteX4-19" fmla="*/ 0 w 3540369"/>
              <a:gd name="connsiteY4-20" fmla="*/ 2625970 h 2625970"/>
              <a:gd name="connsiteX0-21" fmla="*/ 489438 w 4029807"/>
              <a:gd name="connsiteY0-22" fmla="*/ 2625970 h 2625970"/>
              <a:gd name="connsiteX1-23" fmla="*/ 0 w 4029807"/>
              <a:gd name="connsiteY1-24" fmla="*/ 2555631 h 2625970"/>
              <a:gd name="connsiteX2-25" fmla="*/ 2491153 w 4029807"/>
              <a:gd name="connsiteY2-26" fmla="*/ 0 h 2625970"/>
              <a:gd name="connsiteX3-27" fmla="*/ 4029807 w 4029807"/>
              <a:gd name="connsiteY3-28" fmla="*/ 1477109 h 2625970"/>
              <a:gd name="connsiteX4-29" fmla="*/ 489438 w 4029807"/>
              <a:gd name="connsiteY4-30" fmla="*/ 2625970 h 2625970"/>
              <a:gd name="connsiteX0-31" fmla="*/ 465992 w 4029807"/>
              <a:gd name="connsiteY0-32" fmla="*/ 2778370 h 2778370"/>
              <a:gd name="connsiteX1-33" fmla="*/ 0 w 4029807"/>
              <a:gd name="connsiteY1-34" fmla="*/ 2555631 h 2778370"/>
              <a:gd name="connsiteX2-35" fmla="*/ 2491153 w 4029807"/>
              <a:gd name="connsiteY2-36" fmla="*/ 0 h 2778370"/>
              <a:gd name="connsiteX3-37" fmla="*/ 4029807 w 4029807"/>
              <a:gd name="connsiteY3-38" fmla="*/ 1477109 h 2778370"/>
              <a:gd name="connsiteX4-39" fmla="*/ 465992 w 4029807"/>
              <a:gd name="connsiteY4-40" fmla="*/ 2778370 h 277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9807" h="2778370">
                <a:moveTo>
                  <a:pt x="465992" y="2778370"/>
                </a:moveTo>
                <a:lnTo>
                  <a:pt x="0" y="2555631"/>
                </a:lnTo>
                <a:lnTo>
                  <a:pt x="2491153" y="0"/>
                </a:lnTo>
                <a:lnTo>
                  <a:pt x="4029807" y="1477109"/>
                </a:lnTo>
                <a:lnTo>
                  <a:pt x="465992" y="2778370"/>
                </a:lnTo>
                <a:close/>
              </a:path>
            </a:pathLst>
          </a:custGeom>
          <a:solidFill>
            <a:srgbClr val="88CE73"/>
          </a:solidFill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6936725" y="1891043"/>
            <a:ext cx="5265643" cy="4982197"/>
          </a:xfrm>
          <a:custGeom>
            <a:avLst/>
            <a:gdLst>
              <a:gd name="connsiteX0" fmla="*/ 0 w 902677"/>
              <a:gd name="connsiteY0" fmla="*/ 562708 h 562708"/>
              <a:gd name="connsiteX1" fmla="*/ 0 w 902677"/>
              <a:gd name="connsiteY1" fmla="*/ 0 h 562708"/>
              <a:gd name="connsiteX2" fmla="*/ 902677 w 902677"/>
              <a:gd name="connsiteY2" fmla="*/ 562708 h 562708"/>
              <a:gd name="connsiteX3" fmla="*/ 0 w 902677"/>
              <a:gd name="connsiteY3" fmla="*/ 562708 h 562708"/>
              <a:gd name="connsiteX0-1" fmla="*/ 2004646 w 2907323"/>
              <a:gd name="connsiteY0-2" fmla="*/ 1441939 h 1441939"/>
              <a:gd name="connsiteX1-3" fmla="*/ 0 w 2907323"/>
              <a:gd name="connsiteY1-4" fmla="*/ 0 h 1441939"/>
              <a:gd name="connsiteX2-5" fmla="*/ 2907323 w 2907323"/>
              <a:gd name="connsiteY2-6" fmla="*/ 1441939 h 1441939"/>
              <a:gd name="connsiteX3-7" fmla="*/ 2004646 w 2907323"/>
              <a:gd name="connsiteY3-8" fmla="*/ 1441939 h 1441939"/>
              <a:gd name="connsiteX0-9" fmla="*/ 2004646 w 5181600"/>
              <a:gd name="connsiteY0-10" fmla="*/ 1441939 h 1582616"/>
              <a:gd name="connsiteX1-11" fmla="*/ 0 w 5181600"/>
              <a:gd name="connsiteY1-12" fmla="*/ 0 h 1582616"/>
              <a:gd name="connsiteX2-13" fmla="*/ 5181600 w 5181600"/>
              <a:gd name="connsiteY2-14" fmla="*/ 1582616 h 1582616"/>
              <a:gd name="connsiteX3-15" fmla="*/ 2004646 w 5181600"/>
              <a:gd name="connsiteY3-16" fmla="*/ 1441939 h 1582616"/>
              <a:gd name="connsiteX0-17" fmla="*/ 5169877 w 5181600"/>
              <a:gd name="connsiteY0-18" fmla="*/ 4935416 h 4935416"/>
              <a:gd name="connsiteX1-19" fmla="*/ 0 w 5181600"/>
              <a:gd name="connsiteY1-20" fmla="*/ 0 h 4935416"/>
              <a:gd name="connsiteX2-21" fmla="*/ 5181600 w 5181600"/>
              <a:gd name="connsiteY2-22" fmla="*/ 1582616 h 4935416"/>
              <a:gd name="connsiteX3-23" fmla="*/ 5169877 w 5181600"/>
              <a:gd name="connsiteY3-24" fmla="*/ 4935416 h 4935416"/>
              <a:gd name="connsiteX0-25" fmla="*/ 5169877 w 5181600"/>
              <a:gd name="connsiteY0-26" fmla="*/ 4935416 h 4935416"/>
              <a:gd name="connsiteX1-27" fmla="*/ 0 w 5181600"/>
              <a:gd name="connsiteY1-28" fmla="*/ 0 h 4935416"/>
              <a:gd name="connsiteX2-29" fmla="*/ 5181600 w 5181600"/>
              <a:gd name="connsiteY2-30" fmla="*/ 1582616 h 4935416"/>
              <a:gd name="connsiteX3-31" fmla="*/ 5169877 w 5181600"/>
              <a:gd name="connsiteY3-32" fmla="*/ 4935416 h 4935416"/>
              <a:gd name="connsiteX0-33" fmla="*/ 5169877 w 5181600"/>
              <a:gd name="connsiteY0-34" fmla="*/ 4935416 h 4935416"/>
              <a:gd name="connsiteX1-35" fmla="*/ 0 w 5181600"/>
              <a:gd name="connsiteY1-36" fmla="*/ 0 h 4935416"/>
              <a:gd name="connsiteX2-37" fmla="*/ 5181600 w 5181600"/>
              <a:gd name="connsiteY2-38" fmla="*/ 1582616 h 4935416"/>
              <a:gd name="connsiteX3-39" fmla="*/ 5169877 w 5181600"/>
              <a:gd name="connsiteY3-40" fmla="*/ 4935416 h 4935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81600" h="4935416">
                <a:moveTo>
                  <a:pt x="5169877" y="4935416"/>
                </a:moveTo>
                <a:lnTo>
                  <a:pt x="0" y="0"/>
                </a:lnTo>
                <a:lnTo>
                  <a:pt x="5181600" y="1582616"/>
                </a:lnTo>
                <a:cubicBezTo>
                  <a:pt x="5177692" y="2700216"/>
                  <a:pt x="5173785" y="3817816"/>
                  <a:pt x="5169877" y="4935416"/>
                </a:cubicBezTo>
                <a:close/>
              </a:path>
            </a:pathLst>
          </a:custGeom>
          <a:solidFill>
            <a:srgbClr val="00A7E7"/>
          </a:solidFill>
          <a:ln>
            <a:noFill/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gray">
          <a:xfrm>
            <a:off x="1952237" y="4720773"/>
            <a:ext cx="6403032" cy="864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快乐学习、高效学习</a:t>
            </a:r>
            <a:endParaRPr lang="zh-CN" altLang="en-US" sz="54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7924" y="-8982"/>
            <a:ext cx="32689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7.2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数据的筛选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1647" y="928160"/>
            <a:ext cx="10515600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．自动筛选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在待筛选数据区域中选定任意一个单元格，然后在【数据】选项卡【排序和筛选】组单击【筛选】按钮，该按钮呈现选中状态，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便会在工作表中每个列的列标题右侧插入一个下拉箭头按钮，如图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 font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单击列标题“产品名称”右侧的下拉箭头按钮，会出现一个下拉菜单，如图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7-2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所示。在该下拉菜单中选择筛选项对应的复选框，将在工作表中只显示包含所选项的行。如果要再重新显示全部行，在列标题的下拉菜单选择“全选”复选框即可。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5059" y="1586188"/>
            <a:ext cx="9305365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．高级筛选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）选择条件区域与设置筛选条件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）设置高级筛选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）执行高级筛选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在【高级筛选】对话框中单击【确定】按钮，执行高级筛选。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7924" y="-8982"/>
            <a:ext cx="32689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7.2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数据的筛选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4848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7.3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数据的分类汇总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354" y="1126554"/>
            <a:ext cx="106500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在【分类汇总】对话框中进行相关设置。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）在“分类字段”下拉列表框中选择需要用来分类汇总的数据列，例如选择“产品名称”。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）在“汇总方式”下拉列表框中选择所需的用于计算分类汇总的函数，包括求和、计数、平均值、最大值、最小值、乘积、数值计数、标准偏差、总体标准偏差、方差、总体方差等多个选项，例如选择“求和”。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）在“选定汇总项”下拉列表框中选择需要进行汇总计算的数值列所对应的复选框，可以选中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个或多个复选框，例如选中“数量”和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“销售额”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8776" y="1989781"/>
            <a:ext cx="8364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）在【分类汇总】对话框的底部有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个复选项“替换当前分类汇总”、“每组数据分页”和“汇总结果显示在数据下方”，根据需要进行选择，也可以采用默认设置。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）单击【确定】按钮，完成分类汇总。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4848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7.3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数据的分类汇总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2769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分步训练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211" y="14791"/>
            <a:ext cx="8561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】内存与硬盘销售数据的排序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3011" y="1586879"/>
            <a:ext cx="1004943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将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Excel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工作簿“内存与硬盘的销售情况表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1.xlsx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”工作表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Sheet1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中的销售数据按“产品名称”升序和“销售额”的降序排列。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5627</Words>
  <Application>WPS 演示</Application>
  <PresentationFormat>宽屏</PresentationFormat>
  <Paragraphs>213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Arial</vt:lpstr>
      <vt:lpstr>微软雅黑</vt:lpstr>
      <vt:lpstr>Source Han Sans CN</vt:lpstr>
      <vt:lpstr>Tahoma</vt:lpstr>
      <vt:lpstr>Times New Roman</vt:lpstr>
      <vt:lpstr>等线</vt:lpstr>
      <vt:lpstr>Arial Unicode MS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多色清新信息化教育公开课课程设计教师说课PPT模板</dc:title>
  <dc:creator>office365</dc:creator>
  <cp:lastModifiedBy>费琳琳</cp:lastModifiedBy>
  <cp:revision>240</cp:revision>
  <dcterms:created xsi:type="dcterms:W3CDTF">2018-04-17T06:38:00Z</dcterms:created>
  <dcterms:modified xsi:type="dcterms:W3CDTF">2021-03-15T06:39:59Z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