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323" r:id="rId3"/>
    <p:sldId id="324" r:id="rId4"/>
    <p:sldId id="256" r:id="rId5"/>
    <p:sldId id="309" r:id="rId6"/>
    <p:sldId id="333" r:id="rId7"/>
    <p:sldId id="326" r:id="rId8"/>
    <p:sldId id="330" r:id="rId9"/>
    <p:sldId id="332" r:id="rId10"/>
    <p:sldId id="325" r:id="rId11"/>
    <p:sldId id="313" r:id="rId12"/>
    <p:sldId id="328" r:id="rId13"/>
    <p:sldId id="334" r:id="rId14"/>
    <p:sldId id="335" r:id="rId15"/>
    <p:sldId id="336" r:id="rId16"/>
    <p:sldId id="338" r:id="rId17"/>
    <p:sldId id="337" r:id="rId18"/>
    <p:sldId id="339" r:id="rId19"/>
    <p:sldId id="288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616"/>
    <a:srgbClr val="9B9B9B"/>
    <a:srgbClr val="086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6314" autoAdjust="0"/>
  </p:normalViewPr>
  <p:slideViewPr>
    <p:cSldViewPr snapToGrid="0" showGuides="1">
      <p:cViewPr varScale="1">
        <p:scale>
          <a:sx n="75" d="100"/>
          <a:sy n="75" d="100"/>
        </p:scale>
        <p:origin x="82" y="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4811F-CAB1-4812-B4AF-79ED042F4B54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1F463-F21C-4814-9DA1-D48C43CF3C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93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38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095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890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931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050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105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513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640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023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450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374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116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90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745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594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565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620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752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329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70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60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918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2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1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7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9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>
            <a:cxnSpLocks/>
          </p:cNvCxnSpPr>
          <p:nvPr userDrawn="1"/>
        </p:nvCxnSpPr>
        <p:spPr>
          <a:xfrm>
            <a:off x="590959" y="1132153"/>
            <a:ext cx="110100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44" y="384324"/>
            <a:ext cx="891043" cy="10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64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75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20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91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3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E1697D1F-64AE-484C-B58F-4BBE7145CBBD}"/>
              </a:ext>
            </a:extLst>
          </p:cNvPr>
          <p:cNvSpPr/>
          <p:nvPr/>
        </p:nvSpPr>
        <p:spPr>
          <a:xfrm>
            <a:off x="3658877" y="1874281"/>
            <a:ext cx="75640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香港电影欣赏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5386E46-3E5C-42C4-B2E0-EC3D61C0C496}"/>
              </a:ext>
            </a:extLst>
          </p:cNvPr>
          <p:cNvSpPr/>
          <p:nvPr/>
        </p:nvSpPr>
        <p:spPr>
          <a:xfrm>
            <a:off x="4751177" y="3646061"/>
            <a:ext cx="5583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香港的黑帮电影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9553898-10D1-44F9-B0BF-59177221AFFA}"/>
              </a:ext>
            </a:extLst>
          </p:cNvPr>
          <p:cNvGrpSpPr/>
          <p:nvPr/>
        </p:nvGrpSpPr>
        <p:grpSpPr>
          <a:xfrm rot="1596102">
            <a:off x="1760240" y="3316225"/>
            <a:ext cx="1842820" cy="2463850"/>
            <a:chOff x="5821363" y="1744452"/>
            <a:chExt cx="2565400" cy="2981325"/>
          </a:xfrm>
          <a:effectLst>
            <a:outerShdw dist="190500" dir="18900000" algn="bl" rotWithShape="0">
              <a:prstClr val="black">
                <a:alpha val="30000"/>
              </a:prstClr>
            </a:outerShdw>
          </a:effectLst>
        </p:grpSpPr>
        <p:sp>
          <p:nvSpPr>
            <p:cNvPr id="6" name="Rectangle 15">
              <a:extLst>
                <a:ext uri="{FF2B5EF4-FFF2-40B4-BE49-F238E27FC236}">
                  <a16:creationId xmlns:a16="http://schemas.microsoft.com/office/drawing/2014/main" id="{E288AAFF-A85B-46F3-8206-F69FA17C9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1363" y="1744452"/>
              <a:ext cx="2565400" cy="2981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16">
              <a:extLst>
                <a:ext uri="{FF2B5EF4-FFF2-40B4-BE49-F238E27FC236}">
                  <a16:creationId xmlns:a16="http://schemas.microsoft.com/office/drawing/2014/main" id="{1AE0A618-9928-464D-BC0B-5A11D7450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0113" y="1896852"/>
              <a:ext cx="2247900" cy="22225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24C108C-7E85-4F60-A97F-ADEDE1A0358F}"/>
              </a:ext>
            </a:extLst>
          </p:cNvPr>
          <p:cNvGrpSpPr/>
          <p:nvPr/>
        </p:nvGrpSpPr>
        <p:grpSpPr>
          <a:xfrm rot="535147">
            <a:off x="723811" y="1829807"/>
            <a:ext cx="2048968" cy="2682363"/>
            <a:chOff x="5821363" y="1744452"/>
            <a:chExt cx="2565400" cy="2981325"/>
          </a:xfrm>
          <a:effectLst>
            <a:outerShdw dist="190500" dir="18900000" algn="bl" rotWithShape="0">
              <a:prstClr val="black">
                <a:alpha val="30000"/>
              </a:prstClr>
            </a:outerShdw>
          </a:effectLst>
        </p:grpSpPr>
        <p:sp>
          <p:nvSpPr>
            <p:cNvPr id="10" name="Rectangle 15">
              <a:extLst>
                <a:ext uri="{FF2B5EF4-FFF2-40B4-BE49-F238E27FC236}">
                  <a16:creationId xmlns:a16="http://schemas.microsoft.com/office/drawing/2014/main" id="{3570DD17-5B7A-459F-8127-588572162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1363" y="1744452"/>
              <a:ext cx="2565400" cy="2981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Rectangle 16">
              <a:extLst>
                <a:ext uri="{FF2B5EF4-FFF2-40B4-BE49-F238E27FC236}">
                  <a16:creationId xmlns:a16="http://schemas.microsoft.com/office/drawing/2014/main" id="{EDC69803-2345-4190-A685-A1C76D383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761" y="1853700"/>
              <a:ext cx="2197414" cy="2615155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C149329-3239-4FAA-B771-ACE5E15BC7AC}"/>
              </a:ext>
            </a:extLst>
          </p:cNvPr>
          <p:cNvGrpSpPr/>
          <p:nvPr/>
        </p:nvGrpSpPr>
        <p:grpSpPr>
          <a:xfrm rot="21401213">
            <a:off x="310530" y="2380906"/>
            <a:ext cx="2191340" cy="2856031"/>
            <a:chOff x="5821364" y="1744452"/>
            <a:chExt cx="2565401" cy="2981325"/>
          </a:xfrm>
          <a:effectLst>
            <a:outerShdw dist="190500" dir="18900000" algn="bl" rotWithShape="0">
              <a:prstClr val="black">
                <a:alpha val="30000"/>
              </a:prstClr>
            </a:outerShdw>
          </a:effectLst>
        </p:grpSpPr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D41C1B15-86BD-458A-AA8E-1823A2A83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1364" y="1744452"/>
              <a:ext cx="2565401" cy="2981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EF286AE2-6490-4B4F-B9CF-90409565F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0111" y="1896852"/>
              <a:ext cx="2247901" cy="2599963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777"/>
            <a:ext cx="5260812" cy="213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14576" y="3098702"/>
            <a:ext cx="7564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dirty="0">
                <a:solidFill>
                  <a:schemeClr val="bg1"/>
                </a:solidFill>
                <a:latin typeface="+mj-ea"/>
                <a:ea typeface="+mj-ea"/>
              </a:rPr>
              <a:t>黑帮电影的特点</a:t>
            </a:r>
          </a:p>
        </p:txBody>
      </p:sp>
      <p:sp>
        <p:nvSpPr>
          <p:cNvPr id="16" name="矩形 15"/>
          <p:cNvSpPr/>
          <p:nvPr/>
        </p:nvSpPr>
        <p:spPr>
          <a:xfrm>
            <a:off x="6921500" y="1415101"/>
            <a:ext cx="47718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9600" dirty="0">
                <a:solidFill>
                  <a:schemeClr val="bg1"/>
                </a:solidFill>
                <a:latin typeface="+mj-lt"/>
              </a:rPr>
              <a:t>02</a:t>
            </a:r>
            <a:endParaRPr lang="zh-CN" altLang="en-US" sz="9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" y="844817"/>
            <a:ext cx="5295283" cy="516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2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香港英雄片的特点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3BFB7C4-E035-4158-8499-1D49F7299071}"/>
              </a:ext>
            </a:extLst>
          </p:cNvPr>
          <p:cNvSpPr/>
          <p:nvPr/>
        </p:nvSpPr>
        <p:spPr>
          <a:xfrm>
            <a:off x="4399281" y="1381760"/>
            <a:ext cx="6705600" cy="4308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香港的三合会问题实际上是一个社会问题。他不是一个因传统社会控制机体瓦解引致权威和道德危机的失序（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anomie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）问题，也不是一个由于文化目标的合法机会（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Legitimate opportunities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）受到阻碍所产生的社会矛盾。而是一个涉及生计和利益的问题。其社会成因可以从四个方面作出解释：社会经济因素、公共政策因素、社会风险因素、青少年犯罪因素。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EC57B6F-2693-4874-9C9C-8F6F1F4D6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6C69D60-AE75-49BA-93CB-35BBF9881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54" y="1488699"/>
            <a:ext cx="2941166" cy="409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3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香港英雄片的特点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3BFB7C4-E035-4158-8499-1D49F7299071}"/>
              </a:ext>
            </a:extLst>
          </p:cNvPr>
          <p:cNvSpPr/>
          <p:nvPr/>
        </p:nvSpPr>
        <p:spPr>
          <a:xfrm>
            <a:off x="867434" y="1635008"/>
            <a:ext cx="6799026" cy="4450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1842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以来，香港的自由港属性决定了其是一个由流动人口组成的社会。不同的历史阶段中，由于大陆的政治动乱、天灾、客观经济落后等原因，大量来自广东、福建农村的劳工和移民来到香港，为香港提供廉价劳动力。作为社会底层的他们，在香港的三合会组织垄断了部分劳工市场的大背景下，为保障利益，只能加入三合会。而三合会的犯罪活动，可以为缺乏技能的会员提供各种职业：包括管理色情场所的“钟房”、管理妓女的“马夫”、街头贩毒的“拆家”、麻将馆等非法赌场的“涕场”、收取保护费的“陀地”、催债员、走私盗版光碟的小贩、跨境走私奶粉、内存条甚至是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-phone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手机等。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EC57B6F-2693-4874-9C9C-8F6F1F4D6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D6F6696-86EB-4B16-AC29-BDFCAC9B0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458" y="2102369"/>
            <a:ext cx="4085907" cy="24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香港英雄片的特点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3BFB7C4-E035-4158-8499-1D49F7299071}"/>
              </a:ext>
            </a:extLst>
          </p:cNvPr>
          <p:cNvSpPr/>
          <p:nvPr/>
        </p:nvSpPr>
        <p:spPr>
          <a:xfrm>
            <a:off x="4568196" y="1582596"/>
            <a:ext cx="6705600" cy="369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香港政府自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1887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起已在法律上认定三合会非法。但这样的政策实际上会将三合会转变为底下秘密组织，更加难与控制。同时，由于成本过高，政府无法对受到三合会影响的受害人、举报人、控方证人及其家人提供全面保护，势必将这部分人置于三合会的暴利威胁下，因此，一般人不会轻易作出与警方合作的决定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EC57B6F-2693-4874-9C9C-8F6F1F4D6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EA762BE-D8B3-4E9B-A1E6-1E7BFF863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2412314"/>
            <a:ext cx="3747997" cy="203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1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香港英雄片的特点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3BFB7C4-E035-4158-8499-1D49F7299071}"/>
              </a:ext>
            </a:extLst>
          </p:cNvPr>
          <p:cNvSpPr/>
          <p:nvPr/>
        </p:nvSpPr>
        <p:spPr>
          <a:xfrm>
            <a:off x="858030" y="2063251"/>
            <a:ext cx="6799026" cy="3077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三合会问题收到的两方面风险，一方面是对于三合会组织的暴力威胁，采取逃避、妥协、服从等被动回应；另一方面是指社会个体、受害人或控方证人出于自身生命财产安全考虑，拒绝与警方合作。当社会风险系数越高，则三合会对于社会的危害自然就更大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EC57B6F-2693-4874-9C9C-8F6F1F4D6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7616B0B-F784-4AC5-AF39-62EBB0CF9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105" y="2377440"/>
            <a:ext cx="4030321" cy="244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9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香港英雄片的特点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3BFB7C4-E035-4158-8499-1D49F7299071}"/>
              </a:ext>
            </a:extLst>
          </p:cNvPr>
          <p:cNvSpPr/>
          <p:nvPr/>
        </p:nvSpPr>
        <p:spPr>
          <a:xfrm>
            <a:off x="4399281" y="1381760"/>
            <a:ext cx="6705600" cy="369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黑社会组织的会员，从早期的多为出于谋生而涉黑，到后来主要是以边缘化的青少年作为招募对象。一项较早的调查显示，在近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名有三合会背景的囚犯中，平均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13.7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岁就已经接触三合会，而最早的是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岁，且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的人平均在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14.4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岁是已经成为三合会的非正式“挂蓝灯笼”会员，平均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15.8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岁被法院第一次定罪。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EC57B6F-2693-4874-9C9C-8F6F1F4D6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072B5E1-93E2-465D-A56D-E993B3B79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73" y="2236611"/>
            <a:ext cx="3699828" cy="178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5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14576" y="3098702"/>
            <a:ext cx="7564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dirty="0">
                <a:solidFill>
                  <a:schemeClr val="bg1"/>
                </a:solidFill>
                <a:latin typeface="+mj-ea"/>
                <a:ea typeface="+mj-ea"/>
              </a:rPr>
              <a:t>黑帮电影的代表</a:t>
            </a:r>
          </a:p>
        </p:txBody>
      </p:sp>
      <p:sp>
        <p:nvSpPr>
          <p:cNvPr id="16" name="矩形 15"/>
          <p:cNvSpPr/>
          <p:nvPr/>
        </p:nvSpPr>
        <p:spPr>
          <a:xfrm>
            <a:off x="6921500" y="1415101"/>
            <a:ext cx="47718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9600" dirty="0">
                <a:solidFill>
                  <a:schemeClr val="bg1"/>
                </a:solidFill>
                <a:latin typeface="+mj-lt"/>
              </a:rPr>
              <a:t>03</a:t>
            </a:r>
            <a:endParaRPr lang="zh-CN" altLang="en-US" sz="9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" y="844817"/>
            <a:ext cx="5295283" cy="516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4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黑帮电影的代表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2427941-DB82-451C-A616-06DFB1967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CF70645-1C39-4E51-85F6-0B28C9397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703" y="1610302"/>
            <a:ext cx="5380593" cy="468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3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黑帮电影的代表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2427941-DB82-451C-A616-06DFB1967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030B5A3-AA76-4459-B313-FAE0B2345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061" y="1526449"/>
            <a:ext cx="5956580" cy="492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5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90845" y="2196809"/>
            <a:ext cx="53997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99" y="1474675"/>
            <a:ext cx="5295283" cy="516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5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79E014-F81A-4D68-9F11-DFE40A583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6713" y="4725156"/>
            <a:ext cx="2885790" cy="148347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DE5B1E4-5E3D-40B8-A246-2F265825C6B4}"/>
              </a:ext>
            </a:extLst>
          </p:cNvPr>
          <p:cNvSpPr/>
          <p:nvPr/>
        </p:nvSpPr>
        <p:spPr>
          <a:xfrm>
            <a:off x="630939" y="1817782"/>
            <a:ext cx="10930122" cy="1921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3200" dirty="0"/>
              <a:t>“事实上，没有什么事物比黑帮电影更能影响公众对罪犯的认知。“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06287" y="485117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黑帮电影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5D402AD-2C68-410C-AC8E-C73BF4E6A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4526" y="4725156"/>
            <a:ext cx="2885789" cy="147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9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 rot="10800000">
            <a:off x="3089495" y="752696"/>
            <a:ext cx="861774" cy="327391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CONTENTS</a:t>
            </a:r>
            <a:endParaRPr lang="zh-CN" altLang="en-US" sz="44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697297" y="1988800"/>
            <a:ext cx="1200329" cy="20191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dirty="0">
                <a:solidFill>
                  <a:schemeClr val="accent1"/>
                </a:solidFill>
                <a:latin typeface="+mj-ea"/>
                <a:ea typeface="+mj-ea"/>
              </a:rPr>
              <a:t>目 录</a:t>
            </a:r>
            <a:endParaRPr lang="zh-CN" altLang="en-US" sz="66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8233" b="96741" l="9903" r="89773">
                        <a14:foregroundMark x1="79221" y1="85592" x2="79221" y2="85592"/>
                        <a14:foregroundMark x1="82792" y1="87479" x2="82792" y2="87479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919" y="2188185"/>
            <a:ext cx="3425149" cy="3241657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5519723" y="2394756"/>
            <a:ext cx="754021" cy="754021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</a:rPr>
              <a:t>01</a:t>
            </a:r>
            <a:endParaRPr lang="zh-CN" altLang="en-US" sz="36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514643" y="2464757"/>
            <a:ext cx="4742242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黑帮电影的介绍</a:t>
            </a:r>
            <a:endParaRPr lang="zh-CN" altLang="en-US" sz="1326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519723" y="3442142"/>
            <a:ext cx="754021" cy="754021"/>
          </a:xfrm>
          <a:prstGeom prst="ellipse">
            <a:avLst/>
          </a:prstGeom>
          <a:solidFill>
            <a:schemeClr val="accent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</a:rPr>
              <a:t>02</a:t>
            </a:r>
            <a:endParaRPr lang="zh-CN" altLang="en-US" sz="36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28937" y="3526764"/>
            <a:ext cx="4742242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黑帮电影的特点</a:t>
            </a:r>
            <a:endParaRPr lang="zh-CN" altLang="en-US" sz="1326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F0D2A7DD-8596-44FE-B855-097D1355F078}"/>
              </a:ext>
            </a:extLst>
          </p:cNvPr>
          <p:cNvSpPr/>
          <p:nvPr/>
        </p:nvSpPr>
        <p:spPr>
          <a:xfrm>
            <a:off x="5505429" y="4506587"/>
            <a:ext cx="754021" cy="754021"/>
          </a:xfrm>
          <a:prstGeom prst="ellipse">
            <a:avLst/>
          </a:prstGeom>
          <a:solidFill>
            <a:schemeClr val="accent3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</a:rPr>
              <a:t>03</a:t>
            </a:r>
            <a:endParaRPr lang="zh-CN" altLang="en-US" sz="36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40869D4-B5F4-400C-B246-8750F0569E35}"/>
              </a:ext>
            </a:extLst>
          </p:cNvPr>
          <p:cNvSpPr/>
          <p:nvPr/>
        </p:nvSpPr>
        <p:spPr>
          <a:xfrm>
            <a:off x="6514643" y="4605830"/>
            <a:ext cx="4742242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黑帮电影的代表</a:t>
            </a:r>
            <a:endParaRPr lang="zh-CN" altLang="en-US" sz="1326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40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0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58333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333">
                                          <p:cBhvr additive="base">
                                            <p:cTn id="23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333">
                                          <p:cBhvr additive="base">
                                            <p:cTn id="24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 p14:presetBounceEnd="58333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333">
                                          <p:cBhvr additive="base">
                                            <p:cTn id="34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333">
                                          <p:cBhvr additive="base">
                                            <p:cTn id="35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 p14:presetBounceEnd="58333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333">
                                          <p:cBhvr additive="base">
                                            <p:cTn id="45" dur="6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333">
                                          <p:cBhvr additive="base">
                                            <p:cTn id="46" dur="6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4" grpId="0"/>
          <p:bldP spid="15" grpId="0" animBg="1"/>
          <p:bldP spid="15" grpId="1" animBg="1"/>
          <p:bldP spid="16" grpId="0"/>
          <p:bldP spid="21" grpId="0" animBg="1"/>
          <p:bldP spid="21" grpId="1" animBg="1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0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6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6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4" grpId="0"/>
          <p:bldP spid="15" grpId="0" animBg="1"/>
          <p:bldP spid="15" grpId="1" animBg="1"/>
          <p:bldP spid="16" grpId="0"/>
          <p:bldP spid="21" grpId="0" animBg="1"/>
          <p:bldP spid="21" grpId="1" animBg="1"/>
          <p:bldP spid="2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14576" y="3098702"/>
            <a:ext cx="7564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dirty="0">
                <a:solidFill>
                  <a:schemeClr val="bg1"/>
                </a:solidFill>
                <a:latin typeface="+mj-ea"/>
                <a:ea typeface="+mj-ea"/>
              </a:rPr>
              <a:t>黑帮电影的介绍</a:t>
            </a:r>
          </a:p>
        </p:txBody>
      </p:sp>
      <p:sp>
        <p:nvSpPr>
          <p:cNvPr id="16" name="矩形 15"/>
          <p:cNvSpPr/>
          <p:nvPr/>
        </p:nvSpPr>
        <p:spPr>
          <a:xfrm>
            <a:off x="6921500" y="1415101"/>
            <a:ext cx="47718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9600" dirty="0">
                <a:solidFill>
                  <a:schemeClr val="bg1"/>
                </a:solidFill>
                <a:latin typeface="+mj-lt"/>
              </a:rPr>
              <a:t>01</a:t>
            </a:r>
            <a:endParaRPr lang="zh-CN" altLang="en-US" sz="9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" y="844817"/>
            <a:ext cx="5295283" cy="516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6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黑帮电影的介绍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3BFB7C4-E035-4158-8499-1D49F7299071}"/>
              </a:ext>
            </a:extLst>
          </p:cNvPr>
          <p:cNvSpPr/>
          <p:nvPr/>
        </p:nvSpPr>
        <p:spPr>
          <a:xfrm>
            <a:off x="1306287" y="1469843"/>
            <a:ext cx="9865459" cy="4445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b="1" dirty="0"/>
              <a:t>黑帮起源</a:t>
            </a:r>
            <a:r>
              <a:rPr lang="zh-CN" altLang="en-US" dirty="0"/>
              <a:t>：作为构成社会权力结构一支的“黑帮”，在华人区域有悠久的历史传统。旧时代直到民国时期，由于地域广阔，中国政府管理地方的常设机构通常到县一级，因此在社会基层形成一个权力真空，这个可能就是中国历史一旦面临巨大社会动荡，就大量出现地下帮会的原因之一。此一状况，一直到</a:t>
            </a:r>
            <a:r>
              <a:rPr lang="en-US" altLang="zh-CN" dirty="0"/>
              <a:t>49</a:t>
            </a:r>
            <a:r>
              <a:rPr lang="zh-CN" altLang="en-US" dirty="0"/>
              <a:t>年以后才改变，政府将基层派出机构设置到乡镇街道一级。我们猜想在历史上，此一地下权力机构在山野则为“绿林”，在城市则为“侠”。近代以来，由于上海香港等地城市化进程加快，为“青帮”“三合会”“十四</a:t>
            </a:r>
            <a:r>
              <a:rPr lang="en-US" altLang="zh-CN" dirty="0"/>
              <a:t>K”</a:t>
            </a:r>
            <a:r>
              <a:rPr lang="zh-CN" altLang="en-US" dirty="0"/>
              <a:t>的兴起提供大量人力资源。台湾的情形大致相同，六七十年代小蒋先生实行土地改革，大力推进城市化进程，此为台湾竹联四海等帮会形成之历史背景。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C38BB80-E09E-44D9-847B-6D6AA4D99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9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黑帮电影的介绍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3BFB7C4-E035-4158-8499-1D49F7299071}"/>
              </a:ext>
            </a:extLst>
          </p:cNvPr>
          <p:cNvSpPr/>
          <p:nvPr/>
        </p:nvSpPr>
        <p:spPr>
          <a:xfrm>
            <a:off x="1306287" y="1469843"/>
            <a:ext cx="9865459" cy="3891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b="1" dirty="0"/>
              <a:t>黑帮电影起源</a:t>
            </a:r>
            <a:r>
              <a:rPr lang="zh-CN" altLang="en-US" dirty="0"/>
              <a:t>：无论</a:t>
            </a:r>
            <a:r>
              <a:rPr lang="en-US" altLang="zh-CN" dirty="0"/>
              <a:t>70</a:t>
            </a:r>
            <a:r>
              <a:rPr lang="zh-CN" altLang="en-US" dirty="0"/>
              <a:t>、</a:t>
            </a:r>
            <a:r>
              <a:rPr lang="en-US" altLang="zh-CN" dirty="0"/>
              <a:t>80</a:t>
            </a:r>
            <a:r>
              <a:rPr lang="zh-CN" altLang="en-US" dirty="0"/>
              <a:t>年代的香港台北还是旧上海，华人社会一般市民从小到大，总能或从媒体或从朋辈闲谈中得知一些三分真七分假的黑道传闻。这些街谈巷论八卦流言成为市民阶级顺利接受电影中“黑帮世界”概念的先天准备，或者说波利尼意义上的“支援知识”，他们比欧美观众更少需要黑帮电影在“可能性”上的努力。此一先天条件，可能反过来间接影响香港黑帮电影的编剧导演思路，他们更少在电影叙事的逻辑性上花力气，喜欢玩“桥段”，做“酷”，匪夷所思不要紧，玩的就是心跳。因为观众不需要你导演给他解释这个“虚拟实体”的“真实性”，需要的是你得给这个已经在普遍观念上存在的“老汤”加点新料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C38BB80-E09E-44D9-847B-6D6AA4D99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2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黑帮电影的介绍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300F3C2-C050-48C4-8BB8-6E0E2D4E58C4}"/>
              </a:ext>
            </a:extLst>
          </p:cNvPr>
          <p:cNvSpPr/>
          <p:nvPr/>
        </p:nvSpPr>
        <p:spPr>
          <a:xfrm>
            <a:off x="921006" y="1491302"/>
            <a:ext cx="10349988" cy="3034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无论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代的香港台北还是旧上海，华人社会一般市民从小到大，总能或从媒体或从朋辈闲谈中得知一些三分真七分假的黑道传闻。这些街谈巷论八卦流言成为市民阶级顺利接受电影中“黑帮世界”概念的先天准备，或者说波利尼意义上的“支援知识”，他们比欧美观众更少需要黑帮电影在“可能性”上的努力。此一先天条件，可能反过来间接影响香港黑帮电影的编剧导演思路，他们更少在电影叙事的逻辑性上花力气，喜欢玩“桥段”，做“酷”，匪夷所思不要紧，玩的就是心跳。因为观众不需要你导演给他解释这个“虚拟实体”的“真实性”，需要的是你得给这个已经在普遍观念上存在的“老汤”加点新料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2427941-DB82-451C-A616-06DFB1967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82F52E1-C8F5-4338-91B1-BE73196C7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451" y="4811328"/>
            <a:ext cx="7868576" cy="163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1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黑帮电影的介绍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300F3C2-C050-48C4-8BB8-6E0E2D4E58C4}"/>
              </a:ext>
            </a:extLst>
          </p:cNvPr>
          <p:cNvSpPr/>
          <p:nvPr/>
        </p:nvSpPr>
        <p:spPr>
          <a:xfrm>
            <a:off x="908419" y="1378118"/>
            <a:ext cx="7319553" cy="499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运用福柯的知识谱系学来厘清社会学意义上的黑帮同作为“话语结构”的电影文本“黑帮”的历史渊源和相互关系，不是本文的工作方向。但是，无论香港电影圈同现实黑社会之间千丝万缕的关系，还是当代港台黑帮在“风格”上更接近电影黑帮而非传统“青洪帮”的情形，在在都显示这同样是一个“先有鸡还是先有蛋”的问题。事实上，我曾经偶然碰到过一个在“一清专案”中“金盆洗手”，跑到上海来做生意的人物，当年号称“台北特工队长”，是四海的大哥级人马，一起灌洋河大曲时，告诉在座当年第二次从离岛管制区释放出来，半年在家看黑帮电影录象，获益良多云云。直拿电影当成帮会组织学教科书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2427941-DB82-451C-A616-06DFB1967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914BEFC-F673-458B-A7B4-D7B8B3AC2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3412" y="1692910"/>
            <a:ext cx="3207948" cy="13601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177E547-9D92-421D-82CA-F63095F7E0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4195" y="3526190"/>
            <a:ext cx="3277799" cy="16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7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黑帮电影的介绍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300F3C2-C050-48C4-8BB8-6E0E2D4E58C4}"/>
              </a:ext>
            </a:extLst>
          </p:cNvPr>
          <p:cNvSpPr/>
          <p:nvPr/>
        </p:nvSpPr>
        <p:spPr>
          <a:xfrm>
            <a:off x="4391239" y="1299314"/>
            <a:ext cx="7283686" cy="444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1992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年公映的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跛豪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说是香港黑帮电影的标志性作品。影片讲述一黑道大亨从崛起到败落的全过程。故事背景来自一真实人物。电影差不多照搬好莱坞黑帮电影的情节线索，吕良伟扮演的汕头青年伍国豪随难民潮逃到香港，因不甘心穷困和被人欺凌，投入黑帮，“树牌子”建立地位，不断扩大势力，设计篡夺老大地位，最后狂妄过甚，导致被警方找到入罪证据，判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跛豪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的拍摄正值香港电影工业异军突起的开始，学好莱坞学的亦步亦趋，连好莱坞黑帮电影的道德立场都学到个十足十，结尾显然对黑帮持批判态度。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2427941-DB82-451C-A616-06DFB1967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A9F39D6-29DF-49D3-A1C5-DC17EEF8A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58" y="2519765"/>
            <a:ext cx="3558241" cy="199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2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7452E2A-8A34-4983-9E73-EF6DFB3E08C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电影影视剧组电影演视总结计划PPT模版"/>
</p:tagLst>
</file>

<file path=ppt/theme/theme1.xml><?xml version="1.0" encoding="utf-8"?>
<a:theme xmlns:a="http://schemas.openxmlformats.org/drawingml/2006/main" name="Office 主题​​">
  <a:themeElements>
    <a:clrScheme name="自定义 193">
      <a:dk1>
        <a:srgbClr val="000000"/>
      </a:dk1>
      <a:lt1>
        <a:sysClr val="window" lastClr="FFFFFF"/>
      </a:lt1>
      <a:dk2>
        <a:srgbClr val="3F3F3F"/>
      </a:dk2>
      <a:lt2>
        <a:srgbClr val="F2F2F2"/>
      </a:lt2>
      <a:accent1>
        <a:srgbClr val="073C64"/>
      </a:accent1>
      <a:accent2>
        <a:srgbClr val="9B9B9B"/>
      </a:accent2>
      <a:accent3>
        <a:srgbClr val="073C64"/>
      </a:accent3>
      <a:accent4>
        <a:srgbClr val="9B9B9B"/>
      </a:accent4>
      <a:accent5>
        <a:srgbClr val="073C64"/>
      </a:accent5>
      <a:accent6>
        <a:srgbClr val="9B9B9B"/>
      </a:accent6>
      <a:hlink>
        <a:srgbClr val="073C64"/>
      </a:hlink>
      <a:folHlink>
        <a:srgbClr val="9B9B9B"/>
      </a:folHlink>
    </a:clrScheme>
    <a:fontScheme name="2017">
      <a:majorFont>
        <a:latin typeface="Campton Medium"/>
        <a:ea typeface="方正尚酷简体"/>
        <a:cs typeface=""/>
      </a:majorFont>
      <a:minorFont>
        <a:latin typeface="Campton Light"/>
        <a:ea typeface="方正兰亭细黑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1429</Words>
  <Application>Microsoft Office PowerPoint</Application>
  <PresentationFormat>宽屏</PresentationFormat>
  <Paragraphs>60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Campton Light</vt:lpstr>
      <vt:lpstr>Campton Medium</vt:lpstr>
      <vt:lpstr>等线</vt:lpstr>
      <vt:lpstr>方正尚酷简体</vt:lpstr>
      <vt:lpstr>微软雅黑</vt:lpstr>
      <vt:lpstr>Agency FB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kan</dc:creator>
  <dc:description>http://www.ypppt.com/</dc:description>
  <cp:lastModifiedBy>DELL</cp:lastModifiedBy>
  <cp:revision>54</cp:revision>
  <dcterms:created xsi:type="dcterms:W3CDTF">2017-03-07T06:29:48Z</dcterms:created>
  <dcterms:modified xsi:type="dcterms:W3CDTF">2020-07-04T13:09:06Z</dcterms:modified>
</cp:coreProperties>
</file>