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9" r:id="rId3"/>
    <p:sldId id="256" r:id="rId4"/>
    <p:sldId id="314" r:id="rId5"/>
    <p:sldId id="316" r:id="rId6"/>
    <p:sldId id="315" r:id="rId7"/>
    <p:sldId id="317" r:id="rId8"/>
    <p:sldId id="318" r:id="rId9"/>
    <p:sldId id="319" r:id="rId10"/>
    <p:sldId id="320" r:id="rId11"/>
    <p:sldId id="321" r:id="rId12"/>
    <p:sldId id="258" r:id="rId13"/>
    <p:sldId id="302" r:id="rId14"/>
    <p:sldId id="309" r:id="rId15"/>
    <p:sldId id="310" r:id="rId16"/>
    <p:sldId id="322" r:id="rId17"/>
    <p:sldId id="323" r:id="rId18"/>
    <p:sldId id="324" r:id="rId19"/>
    <p:sldId id="311" r:id="rId20"/>
    <p:sldId id="325" r:id="rId21"/>
    <p:sldId id="288"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9B9B9B"/>
    <a:srgbClr val="0863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314" autoAdjust="0"/>
  </p:normalViewPr>
  <p:slideViewPr>
    <p:cSldViewPr snapToGrid="0" showGuides="1">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811F-CAB1-4812-B4AF-79ED042F4B54}" type="datetimeFigureOut">
              <a:rPr lang="zh-CN" altLang="en-US" smtClean="0"/>
              <a:t>2020/6/27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1F463-F21C-4814-9DA1-D48C43CF3C4C}" type="slidenum">
              <a:rPr lang="zh-CN" altLang="en-US" smtClean="0"/>
              <a:t>‹#›</a:t>
            </a:fld>
            <a:endParaRPr lang="zh-CN" altLang="en-US"/>
          </a:p>
        </p:txBody>
      </p:sp>
    </p:spTree>
    <p:extLst>
      <p:ext uri="{BB962C8B-B14F-4D97-AF65-F5344CB8AC3E}">
        <p14:creationId xmlns:p14="http://schemas.microsoft.com/office/powerpoint/2010/main" val="68193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a:t>
            </a:fld>
            <a:endParaRPr lang="zh-CN" altLang="en-US"/>
          </a:p>
        </p:txBody>
      </p:sp>
    </p:spTree>
    <p:extLst>
      <p:ext uri="{BB962C8B-B14F-4D97-AF65-F5344CB8AC3E}">
        <p14:creationId xmlns:p14="http://schemas.microsoft.com/office/powerpoint/2010/main" val="422538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19</a:t>
            </a:fld>
            <a:endParaRPr lang="zh-CN" altLang="en-US"/>
          </a:p>
        </p:txBody>
      </p:sp>
    </p:spTree>
    <p:extLst>
      <p:ext uri="{BB962C8B-B14F-4D97-AF65-F5344CB8AC3E}">
        <p14:creationId xmlns:p14="http://schemas.microsoft.com/office/powerpoint/2010/main" val="1999385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20</a:t>
            </a:fld>
            <a:endParaRPr lang="zh-CN" altLang="en-US"/>
          </a:p>
        </p:txBody>
      </p:sp>
    </p:spTree>
    <p:extLst>
      <p:ext uri="{BB962C8B-B14F-4D97-AF65-F5344CB8AC3E}">
        <p14:creationId xmlns:p14="http://schemas.microsoft.com/office/powerpoint/2010/main" val="1999385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21</a:t>
            </a:fld>
            <a:endParaRPr lang="zh-CN" altLang="en-US"/>
          </a:p>
        </p:txBody>
      </p:sp>
    </p:spTree>
    <p:extLst>
      <p:ext uri="{BB962C8B-B14F-4D97-AF65-F5344CB8AC3E}">
        <p14:creationId xmlns:p14="http://schemas.microsoft.com/office/powerpoint/2010/main" val="314437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2</a:t>
            </a:fld>
            <a:endParaRPr lang="zh-CN" altLang="en-US"/>
          </a:p>
        </p:txBody>
      </p:sp>
    </p:spTree>
    <p:extLst>
      <p:ext uri="{BB962C8B-B14F-4D97-AF65-F5344CB8AC3E}">
        <p14:creationId xmlns:p14="http://schemas.microsoft.com/office/powerpoint/2010/main" val="66290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3</a:t>
            </a:fld>
            <a:endParaRPr lang="zh-CN" altLang="en-US"/>
          </a:p>
        </p:txBody>
      </p:sp>
    </p:spTree>
    <p:extLst>
      <p:ext uri="{BB962C8B-B14F-4D97-AF65-F5344CB8AC3E}">
        <p14:creationId xmlns:p14="http://schemas.microsoft.com/office/powerpoint/2010/main" val="298674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4</a:t>
            </a:fld>
            <a:endParaRPr lang="zh-CN" altLang="en-US"/>
          </a:p>
        </p:txBody>
      </p:sp>
    </p:spTree>
    <p:extLst>
      <p:ext uri="{BB962C8B-B14F-4D97-AF65-F5344CB8AC3E}">
        <p14:creationId xmlns:p14="http://schemas.microsoft.com/office/powerpoint/2010/main" val="265964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5</a:t>
            </a:fld>
            <a:endParaRPr lang="zh-CN" altLang="en-US"/>
          </a:p>
        </p:txBody>
      </p:sp>
    </p:spTree>
    <p:extLst>
      <p:ext uri="{BB962C8B-B14F-4D97-AF65-F5344CB8AC3E}">
        <p14:creationId xmlns:p14="http://schemas.microsoft.com/office/powerpoint/2010/main" val="18065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12</a:t>
            </a:fld>
            <a:endParaRPr lang="zh-CN" altLang="en-US"/>
          </a:p>
        </p:txBody>
      </p:sp>
    </p:spTree>
    <p:extLst>
      <p:ext uri="{BB962C8B-B14F-4D97-AF65-F5344CB8AC3E}">
        <p14:creationId xmlns:p14="http://schemas.microsoft.com/office/powerpoint/2010/main" val="326118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13</a:t>
            </a:fld>
            <a:endParaRPr lang="zh-CN" altLang="en-US"/>
          </a:p>
        </p:txBody>
      </p:sp>
    </p:spTree>
    <p:extLst>
      <p:ext uri="{BB962C8B-B14F-4D97-AF65-F5344CB8AC3E}">
        <p14:creationId xmlns:p14="http://schemas.microsoft.com/office/powerpoint/2010/main" val="400684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14</a:t>
            </a:fld>
            <a:endParaRPr lang="zh-CN" altLang="en-US"/>
          </a:p>
        </p:txBody>
      </p:sp>
    </p:spTree>
    <p:extLst>
      <p:ext uri="{BB962C8B-B14F-4D97-AF65-F5344CB8AC3E}">
        <p14:creationId xmlns:p14="http://schemas.microsoft.com/office/powerpoint/2010/main" val="184441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t>15</a:t>
            </a:fld>
            <a:endParaRPr lang="zh-CN" altLang="en-US"/>
          </a:p>
        </p:txBody>
      </p:sp>
    </p:spTree>
    <p:extLst>
      <p:ext uri="{BB962C8B-B14F-4D97-AF65-F5344CB8AC3E}">
        <p14:creationId xmlns:p14="http://schemas.microsoft.com/office/powerpoint/2010/main" val="2230107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04370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3500600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562918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4002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2391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537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5829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5" name="直接连接符 4"/>
          <p:cNvCxnSpPr>
            <a:cxnSpLocks/>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244" y="384324"/>
            <a:ext cx="891043" cy="1014799"/>
          </a:xfrm>
          <a:prstGeom prst="rect">
            <a:avLst/>
          </a:prstGeom>
        </p:spPr>
      </p:pic>
    </p:spTree>
    <p:extLst>
      <p:ext uri="{BB962C8B-B14F-4D97-AF65-F5344CB8AC3E}">
        <p14:creationId xmlns:p14="http://schemas.microsoft.com/office/powerpoint/2010/main" val="4272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644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39175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91920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209691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t>2020/6/27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t>‹#›</a:t>
            </a:fld>
            <a:endParaRPr lang="zh-CN" altLang="en-US"/>
          </a:p>
        </p:txBody>
      </p:sp>
    </p:spTree>
    <p:extLst>
      <p:ext uri="{BB962C8B-B14F-4D97-AF65-F5344CB8AC3E}">
        <p14:creationId xmlns:p14="http://schemas.microsoft.com/office/powerpoint/2010/main" val="11365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0" y="609"/>
            <a:ext cx="12192000" cy="6856781"/>
          </a:xfrm>
          <a:prstGeom prst="rect">
            <a:avLst/>
          </a:prstGeom>
        </p:spPr>
      </p:pic>
    </p:spTree>
    <p:extLst>
      <p:ext uri="{BB962C8B-B14F-4D97-AF65-F5344CB8AC3E}">
        <p14:creationId xmlns:p14="http://schemas.microsoft.com/office/powerpoint/2010/main" val="101093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xmlns="" id="{E1697D1F-64AE-484C-B58F-4BBE7145CBBD}"/>
              </a:ext>
            </a:extLst>
          </p:cNvPr>
          <p:cNvSpPr/>
          <p:nvPr/>
        </p:nvSpPr>
        <p:spPr>
          <a:xfrm>
            <a:off x="3658877" y="1874281"/>
            <a:ext cx="7564039"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香港电影欣赏</a:t>
            </a:r>
          </a:p>
        </p:txBody>
      </p:sp>
      <p:sp>
        <p:nvSpPr>
          <p:cNvPr id="15" name="矩形 14">
            <a:extLst>
              <a:ext uri="{FF2B5EF4-FFF2-40B4-BE49-F238E27FC236}">
                <a16:creationId xmlns:a16="http://schemas.microsoft.com/office/drawing/2014/main" xmlns="" id="{F5386E46-3E5C-42C4-B2E0-EC3D61C0C496}"/>
              </a:ext>
            </a:extLst>
          </p:cNvPr>
          <p:cNvSpPr/>
          <p:nvPr/>
        </p:nvSpPr>
        <p:spPr>
          <a:xfrm>
            <a:off x="4751177" y="3646061"/>
            <a:ext cx="5583958" cy="52322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香港的武侠电影</a:t>
            </a:r>
          </a:p>
        </p:txBody>
      </p:sp>
      <p:grpSp>
        <p:nvGrpSpPr>
          <p:cNvPr id="5" name="组合 4">
            <a:extLst>
              <a:ext uri="{FF2B5EF4-FFF2-40B4-BE49-F238E27FC236}">
                <a16:creationId xmlns:a16="http://schemas.microsoft.com/office/drawing/2014/main" xmlns="" id="{79553898-10D1-44F9-B0BF-59177221AFFA}"/>
              </a:ext>
            </a:extLst>
          </p:cNvPr>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a:extLst>
                <a:ext uri="{FF2B5EF4-FFF2-40B4-BE49-F238E27FC236}">
                  <a16:creationId xmlns:a16="http://schemas.microsoft.com/office/drawing/2014/main" xmlns="" id="{E288AAFF-A85B-46F3-8206-F69FA17C995F}"/>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16">
              <a:extLst>
                <a:ext uri="{FF2B5EF4-FFF2-40B4-BE49-F238E27FC236}">
                  <a16:creationId xmlns:a16="http://schemas.microsoft.com/office/drawing/2014/main" xmlns="" id="{1AE0A618-9928-464D-BC0B-5A11D7450EFB}"/>
                </a:ext>
              </a:extLst>
            </p:cNvPr>
            <p:cNvSpPr>
              <a:spLocks noChangeArrowheads="1"/>
            </p:cNvSpPr>
            <p:nvPr/>
          </p:nvSpPr>
          <p:spPr bwMode="auto">
            <a:xfrm>
              <a:off x="5980113" y="1896852"/>
              <a:ext cx="2247900" cy="2222500"/>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9" name="组合 8">
            <a:extLst>
              <a:ext uri="{FF2B5EF4-FFF2-40B4-BE49-F238E27FC236}">
                <a16:creationId xmlns:a16="http://schemas.microsoft.com/office/drawing/2014/main" xmlns="" id="{224C108C-7E85-4F60-A97F-ADEDE1A0358F}"/>
              </a:ext>
            </a:extLst>
          </p:cNvPr>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a:extLst>
                <a:ext uri="{FF2B5EF4-FFF2-40B4-BE49-F238E27FC236}">
                  <a16:creationId xmlns:a16="http://schemas.microsoft.com/office/drawing/2014/main" xmlns="" id="{3570DD17-5B7A-459F-8127-588572162F81}"/>
                </a:ext>
              </a:extLst>
            </p:cNvPr>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16">
              <a:extLst>
                <a:ext uri="{FF2B5EF4-FFF2-40B4-BE49-F238E27FC236}">
                  <a16:creationId xmlns:a16="http://schemas.microsoft.com/office/drawing/2014/main" xmlns="" id="{EDC69803-2345-4190-A685-A1C76D383E1E}"/>
                </a:ext>
              </a:extLst>
            </p:cNvPr>
            <p:cNvSpPr>
              <a:spLocks noChangeArrowheads="1"/>
            </p:cNvSpPr>
            <p:nvPr/>
          </p:nvSpPr>
          <p:spPr bwMode="auto">
            <a:xfrm>
              <a:off x="6002761" y="1853700"/>
              <a:ext cx="2197414" cy="2615155"/>
            </a:xfrm>
            <a:prstGeom prst="rect">
              <a:avLst/>
            </a:prstGeom>
            <a:blipFill>
              <a:blip r:embed="rId4"/>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12" name="组合 11">
            <a:extLst>
              <a:ext uri="{FF2B5EF4-FFF2-40B4-BE49-F238E27FC236}">
                <a16:creationId xmlns:a16="http://schemas.microsoft.com/office/drawing/2014/main" xmlns="" id="{7C149329-3239-4FAA-B771-ACE5E15BC7AC}"/>
              </a:ext>
            </a:extLst>
          </p:cNvPr>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a:extLst>
                <a:ext uri="{FF2B5EF4-FFF2-40B4-BE49-F238E27FC236}">
                  <a16:creationId xmlns:a16="http://schemas.microsoft.com/office/drawing/2014/main" xmlns="" id="{D41C1B15-86BD-458A-AA8E-1823A2A8316B}"/>
                </a:ext>
              </a:extLst>
            </p:cNvPr>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16">
              <a:extLst>
                <a:ext uri="{FF2B5EF4-FFF2-40B4-BE49-F238E27FC236}">
                  <a16:creationId xmlns:a16="http://schemas.microsoft.com/office/drawing/2014/main" xmlns="" id="{EF286AE2-6490-4B4F-B9CF-90409565F986}"/>
                </a:ext>
              </a:extLst>
            </p:cNvPr>
            <p:cNvSpPr>
              <a:spLocks noChangeArrowheads="1"/>
            </p:cNvSpPr>
            <p:nvPr/>
          </p:nvSpPr>
          <p:spPr bwMode="auto">
            <a:xfrm>
              <a:off x="5980111" y="1896852"/>
              <a:ext cx="2247901" cy="2599963"/>
            </a:xfrm>
            <a:prstGeom prst="rect">
              <a:avLst/>
            </a:prstGeom>
            <a:blipFill>
              <a:blip r:embed="rId5"/>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Tree>
    <p:extLst>
      <p:ext uri="{BB962C8B-B14F-4D97-AF65-F5344CB8AC3E}">
        <p14:creationId xmlns:p14="http://schemas.microsoft.com/office/powerpoint/2010/main" val="210998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158751" y="1286273"/>
            <a:ext cx="8381855" cy="5108130"/>
          </a:xfrm>
          <a:prstGeom prst="rect">
            <a:avLst/>
          </a:prstGeom>
        </p:spPr>
        <p:txBody>
          <a:bodyPr wrap="square">
            <a:spAutoFit/>
          </a:bodyPr>
          <a:lstStyle/>
          <a:p>
            <a:pPr>
              <a:lnSpc>
                <a:spcPct val="200000"/>
              </a:lnSpc>
            </a:pPr>
            <a:r>
              <a:rPr lang="zh-CN" altLang="en-US" sz="2800" dirty="0" smtClean="0"/>
              <a:t>    李连杰</a:t>
            </a:r>
            <a:r>
              <a:rPr lang="zh-CN" altLang="en-US" sz="2800" dirty="0"/>
              <a:t>在电影界最大的成就，就是将中国传统武术与电影非常好地结合起来！他使的是真功夫，最正宗的中国传统武术。</a:t>
            </a:r>
            <a:r>
              <a:rPr lang="en-US" altLang="zh-CN" sz="2800" dirty="0"/>
              <a:t>《</a:t>
            </a:r>
            <a:r>
              <a:rPr lang="zh-CN" altLang="en-US" sz="2800" dirty="0"/>
              <a:t>武林</a:t>
            </a:r>
            <a:r>
              <a:rPr lang="en-US" altLang="zh-CN" sz="2800" dirty="0"/>
              <a:t>》</a:t>
            </a:r>
            <a:r>
              <a:rPr lang="zh-CN" altLang="en-US" sz="2800" dirty="0"/>
              <a:t>杂志给予李连杰的评价是：“速度快、动作准、力度大、弹跳好、节奏明、姿势美。”他是十八班武艺无一不精无一不晓，永远的常胜将军，所创记录至今无人能破</a:t>
            </a:r>
            <a:r>
              <a:rPr lang="zh-CN" altLang="en-US" sz="2800" dirty="0" smtClean="0"/>
              <a:t>！</a:t>
            </a:r>
            <a:endParaRPr lang="en-US" altLang="zh-CN" sz="2800" dirty="0" smtClean="0"/>
          </a:p>
        </p:txBody>
      </p:sp>
      <p:sp>
        <p:nvSpPr>
          <p:cNvPr id="8" name="矩形 7"/>
          <p:cNvSpPr/>
          <p:nvPr/>
        </p:nvSpPr>
        <p:spPr>
          <a:xfrm>
            <a:off x="10059608" y="5757341"/>
            <a:ext cx="877163" cy="369332"/>
          </a:xfrm>
          <a:prstGeom prst="rect">
            <a:avLst/>
          </a:prstGeom>
        </p:spPr>
        <p:txBody>
          <a:bodyPr wrap="none">
            <a:spAutoFit/>
          </a:bodyPr>
          <a:lstStyle/>
          <a:p>
            <a:r>
              <a:rPr lang="zh-CN" altLang="en-US" dirty="0"/>
              <a:t>李连杰</a:t>
            </a:r>
          </a:p>
        </p:txBody>
      </p:sp>
      <p:sp>
        <p:nvSpPr>
          <p:cNvPr id="10"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主演</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李连杰</a:t>
            </a:r>
            <a:endParaRPr lang="zh-CN" altLang="en-US" dirty="0">
              <a:latin typeface="微软雅黑" panose="020B0503020204020204" pitchFamily="34" charset="-122"/>
              <a:ea typeface="微软雅黑" panose="020B0503020204020204" pitchFamily="34" charset="-122"/>
            </a:endParaRPr>
          </a:p>
        </p:txBody>
      </p:sp>
      <p:pic>
        <p:nvPicPr>
          <p:cNvPr id="7172" name="Picture 4" descr="https://bkimg.cdn.bcebos.com/pic/a044ad345982b2b78cb4089e3eadcbef76099b44?x-bce-process=image/watermark,g_7,image_d2F0ZXIvYmFpa2UxMTY=,xp_5,yp_5"/>
          <p:cNvPicPr>
            <a:picLocks noChangeAspect="1" noChangeArrowheads="1"/>
          </p:cNvPicPr>
          <p:nvPr/>
        </p:nvPicPr>
        <p:blipFill rotWithShape="1">
          <a:blip r:embed="rId2">
            <a:extLst>
              <a:ext uri="{28A0092B-C50C-407E-A947-70E740481C1C}">
                <a14:useLocalDpi xmlns:a14="http://schemas.microsoft.com/office/drawing/2010/main" val="0"/>
              </a:ext>
            </a:extLst>
          </a:blip>
          <a:srcRect b="8472"/>
          <a:stretch/>
        </p:blipFill>
        <p:spPr bwMode="auto">
          <a:xfrm>
            <a:off x="8744504" y="1569090"/>
            <a:ext cx="3081388" cy="383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1635214" y="1663777"/>
            <a:ext cx="8758745" cy="4401205"/>
          </a:xfrm>
          <a:prstGeom prst="rect">
            <a:avLst/>
          </a:prstGeom>
        </p:spPr>
        <p:txBody>
          <a:bodyPr wrap="square">
            <a:spAutoFit/>
          </a:bodyPr>
          <a:lstStyle/>
          <a:p>
            <a:pPr>
              <a:lnSpc>
                <a:spcPct val="200000"/>
              </a:lnSpc>
            </a:pPr>
            <a:r>
              <a:rPr lang="zh-CN" altLang="en-US" sz="2800" dirty="0"/>
              <a:t> </a:t>
            </a:r>
            <a:r>
              <a:rPr lang="zh-CN" altLang="en-US" sz="2800" dirty="0" smtClean="0"/>
              <a:t>   李连杰</a:t>
            </a:r>
            <a:r>
              <a:rPr lang="zh-CN" altLang="en-US" sz="2800" dirty="0"/>
              <a:t>是武术界的泰斗级人物，他用他那真才实学的武术成功塑造了几十个经典艺术人物形象，他目前取得的成绩在国内已经达到一个令人无法逾越的高度！在武术影片方面，相比于成龙，甄子丹，他已达到一个宗师级的地步，令人瞻仰</a:t>
            </a:r>
            <a:r>
              <a:rPr lang="zh-CN" altLang="en-US" sz="2800" dirty="0" smtClean="0"/>
              <a:t>！</a:t>
            </a:r>
            <a:endParaRPr lang="zh-CN" altLang="en-US" sz="2800" dirty="0"/>
          </a:p>
        </p:txBody>
      </p:sp>
      <p:sp>
        <p:nvSpPr>
          <p:cNvPr id="10"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主演</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李连杰</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46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倚天屠龙记之魔教教主</a:t>
            </a:r>
            <a:endParaRPr lang="zh-CN" altLang="en-US" dirty="0">
              <a:latin typeface="微软雅黑" panose="020B0503020204020204" pitchFamily="34" charset="-122"/>
              <a:ea typeface="微软雅黑" panose="020B0503020204020204" pitchFamily="34" charset="-122"/>
            </a:endParaRPr>
          </a:p>
        </p:txBody>
      </p:sp>
      <p:sp>
        <p:nvSpPr>
          <p:cNvPr id="22" name="矩形 21">
            <a:extLst>
              <a:ext uri="{FF2B5EF4-FFF2-40B4-BE49-F238E27FC236}">
                <a16:creationId xmlns:a16="http://schemas.microsoft.com/office/drawing/2014/main" xmlns="" id="{63BFB7C4-E035-4158-8499-1D49F7299071}"/>
              </a:ext>
            </a:extLst>
          </p:cNvPr>
          <p:cNvSpPr/>
          <p:nvPr/>
        </p:nvSpPr>
        <p:spPr>
          <a:xfrm>
            <a:off x="562062" y="1386456"/>
            <a:ext cx="10779853" cy="5108130"/>
          </a:xfrm>
          <a:prstGeom prst="rect">
            <a:avLst/>
          </a:prstGeom>
        </p:spPr>
        <p:txBody>
          <a:bodyPr wrap="square">
            <a:spAutoFit/>
          </a:bodyPr>
          <a:lstStyle/>
          <a:p>
            <a:pPr>
              <a:lnSpc>
                <a:spcPct val="200000"/>
              </a:lnSpc>
            </a:pPr>
            <a:r>
              <a:rPr lang="zh-CN" altLang="en-US" sz="2800" dirty="0" smtClean="0"/>
              <a:t>    这</a:t>
            </a:r>
            <a:r>
              <a:rPr lang="zh-CN" altLang="en-US" sz="2800" dirty="0"/>
              <a:t>部电影无论是动作场面的酣畅淋漓还是搞笑场面的荤素搭配，</a:t>
            </a:r>
            <a:r>
              <a:rPr lang="en-US" altLang="zh-CN" sz="2800" dirty="0"/>
              <a:t>《</a:t>
            </a:r>
            <a:r>
              <a:rPr lang="zh-CN" altLang="en-US" sz="2800" dirty="0"/>
              <a:t>倚天屠龙记之魔教教主</a:t>
            </a:r>
            <a:r>
              <a:rPr lang="en-US" altLang="zh-CN" sz="2800" dirty="0"/>
              <a:t>》</a:t>
            </a:r>
            <a:r>
              <a:rPr lang="zh-CN" altLang="en-US" sz="2800" dirty="0"/>
              <a:t>是经典的香港电影</a:t>
            </a:r>
            <a:r>
              <a:rPr lang="zh-CN" altLang="en-US" sz="2800" dirty="0" smtClean="0"/>
              <a:t>。剧中人</a:t>
            </a:r>
            <a:r>
              <a:rPr lang="zh-CN" altLang="en-US" sz="2800" dirty="0"/>
              <a:t>物性格鲜明，一身真工夫的武打明星李连杰扮演的张无忌，小昭、周芷若、赵敏几个性格各异的女主角无疑成为该片的另一大看点</a:t>
            </a:r>
            <a:r>
              <a:rPr lang="zh-CN" altLang="en-US" sz="2800" dirty="0" smtClean="0"/>
              <a:t>。由</a:t>
            </a:r>
            <a:r>
              <a:rPr lang="zh-CN" altLang="en-US" sz="2800" dirty="0"/>
              <a:t>王晶执导的</a:t>
            </a:r>
            <a:r>
              <a:rPr lang="en-US" altLang="zh-CN" sz="2800" dirty="0"/>
              <a:t>《</a:t>
            </a:r>
            <a:r>
              <a:rPr lang="zh-CN" altLang="en-US" sz="2800" dirty="0"/>
              <a:t>倚天屠龙记之魔教教主</a:t>
            </a:r>
            <a:r>
              <a:rPr lang="en-US" altLang="zh-CN" sz="2800" dirty="0"/>
              <a:t>》</a:t>
            </a:r>
            <a:r>
              <a:rPr lang="zh-CN" altLang="en-US" sz="2800" dirty="0"/>
              <a:t>，是以恶搞的外衣讲述了一段真情的故事，李连杰将张无忌的好色和权欲以及善良都演绎的淋漓尽致。</a:t>
            </a:r>
          </a:p>
        </p:txBody>
      </p:sp>
      <p:pic>
        <p:nvPicPr>
          <p:cNvPr id="4" name="图片 3">
            <a:extLst>
              <a:ext uri="{FF2B5EF4-FFF2-40B4-BE49-F238E27FC236}">
                <a16:creationId xmlns:a16="http://schemas.microsoft.com/office/drawing/2014/main" xmlns="" id="{9EC57B6F-2693-4874-9C9C-8F6F1F4D68CC}"/>
              </a:ext>
            </a:extLst>
          </p:cNvPr>
          <p:cNvPicPr>
            <a:picLocks noChangeAspect="1"/>
          </p:cNvPicPr>
          <p:nvPr/>
        </p:nvPicPr>
        <p:blipFill>
          <a:blip r:embed="rId3"/>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2525097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830997"/>
          </a:xfrm>
          <a:prstGeom prst="rect">
            <a:avLst/>
          </a:prstGeom>
        </p:spPr>
        <p:txBody>
          <a:bodyPr wrap="square">
            <a:spAutoFit/>
          </a:bodyPr>
          <a:lstStyle/>
          <a:p>
            <a:pPr algn="r"/>
            <a:r>
              <a:rPr lang="zh-CN" altLang="en-US" sz="4800" dirty="0" smtClean="0">
                <a:solidFill>
                  <a:schemeClr val="bg1"/>
                </a:solidFill>
                <a:latin typeface="+mj-ea"/>
                <a:ea typeface="+mj-ea"/>
              </a:rPr>
              <a:t>笑傲江湖之东方不败</a:t>
            </a:r>
            <a:endParaRPr lang="zh-CN" altLang="en-US" sz="48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02</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3656597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C8772B0E-21D6-406A-B929-4A6122B10D89}"/>
              </a:ext>
            </a:extLst>
          </p:cNvPr>
          <p:cNvGrpSpPr/>
          <p:nvPr/>
        </p:nvGrpSpPr>
        <p:grpSpPr>
          <a:xfrm>
            <a:off x="4627392" y="1283179"/>
            <a:ext cx="3235172" cy="521351"/>
            <a:chOff x="1356687" y="1586142"/>
            <a:chExt cx="2520514" cy="419542"/>
          </a:xfrm>
        </p:grpSpPr>
        <p:sp>
          <p:nvSpPr>
            <p:cNvPr id="5" name="矩形 4">
              <a:extLst>
                <a:ext uri="{FF2B5EF4-FFF2-40B4-BE49-F238E27FC236}">
                  <a16:creationId xmlns:a16="http://schemas.microsoft.com/office/drawing/2014/main" xmlns="" id="{52E47C17-E9C0-48AF-A5A4-DA72EB4C6D7D}"/>
                </a:ext>
              </a:extLst>
            </p:cNvPr>
            <p:cNvSpPr>
              <a:spLocks noChangeAspect="1"/>
            </p:cNvSpPr>
            <p:nvPr/>
          </p:nvSpPr>
          <p:spPr>
            <a:xfrm>
              <a:off x="1784412" y="1586142"/>
              <a:ext cx="2092789" cy="41658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6" name="Group 1347">
              <a:extLst>
                <a:ext uri="{FF2B5EF4-FFF2-40B4-BE49-F238E27FC236}">
                  <a16:creationId xmlns:a16="http://schemas.microsoft.com/office/drawing/2014/main" xmlns="" id="{218D32F0-AD6A-47F1-8C3F-B80A3FE828FE}"/>
                </a:ext>
              </a:extLst>
            </p:cNvPr>
            <p:cNvGrpSpPr/>
            <p:nvPr/>
          </p:nvGrpSpPr>
          <p:grpSpPr>
            <a:xfrm>
              <a:off x="1356687" y="1589103"/>
              <a:ext cx="427725" cy="416581"/>
              <a:chOff x="0" y="0"/>
              <a:chExt cx="1243363" cy="1243363"/>
            </a:xfrm>
          </p:grpSpPr>
          <p:sp>
            <p:nvSpPr>
              <p:cNvPr id="7" name="Shape 1345">
                <a:extLst>
                  <a:ext uri="{FF2B5EF4-FFF2-40B4-BE49-F238E27FC236}">
                    <a16:creationId xmlns:a16="http://schemas.microsoft.com/office/drawing/2014/main" xmlns="" id="{1ADA133D-D67D-4654-AE75-1EF8D04FC84F}"/>
                  </a:ext>
                </a:extLst>
              </p:cNvPr>
              <p:cNvSpPr/>
              <p:nvPr/>
            </p:nvSpPr>
            <p:spPr>
              <a:xfrm>
                <a:off x="0" y="0"/>
                <a:ext cx="1243364" cy="1243364"/>
              </a:xfrm>
              <a:prstGeom prst="rect">
                <a:avLst/>
              </a:prstGeom>
              <a:solidFill>
                <a:srgbClr val="161616"/>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46">
                <a:extLst>
                  <a:ext uri="{FF2B5EF4-FFF2-40B4-BE49-F238E27FC236}">
                    <a16:creationId xmlns:a16="http://schemas.microsoft.com/office/drawing/2014/main" xmlns="" id="{868C0EA1-B733-4D4D-B8AF-458F2A44BD48}"/>
                  </a:ext>
                </a:extLst>
              </p:cNvPr>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 name="矩形 9">
            <a:extLst>
              <a:ext uri="{FF2B5EF4-FFF2-40B4-BE49-F238E27FC236}">
                <a16:creationId xmlns:a16="http://schemas.microsoft.com/office/drawing/2014/main" xmlns="" id="{ECCCC2C3-6F13-48B3-A2CE-093E25A2F2DA}"/>
              </a:ext>
            </a:extLst>
          </p:cNvPr>
          <p:cNvSpPr/>
          <p:nvPr/>
        </p:nvSpPr>
        <p:spPr>
          <a:xfrm>
            <a:off x="5163962" y="1341959"/>
            <a:ext cx="2590774" cy="400110"/>
          </a:xfrm>
          <a:prstGeom prst="rect">
            <a:avLst/>
          </a:prstGeom>
        </p:spPr>
        <p:txBody>
          <a:bodyPr wrap="none">
            <a:spAutoFit/>
          </a:bodyPr>
          <a:lstStyle/>
          <a:p>
            <a:r>
              <a:rPr lang="zh-CN" altLang="en-US" sz="2000" dirty="0">
                <a:solidFill>
                  <a:schemeClr val="bg1"/>
                </a:solidFill>
                <a:latin typeface="+mj-ea"/>
              </a:rPr>
              <a:t>笑傲江湖之东方不败</a:t>
            </a:r>
          </a:p>
        </p:txBody>
      </p:sp>
      <p:sp>
        <p:nvSpPr>
          <p:cNvPr id="17" name="文本框 16">
            <a:extLst>
              <a:ext uri="{FF2B5EF4-FFF2-40B4-BE49-F238E27FC236}">
                <a16:creationId xmlns:a16="http://schemas.microsoft.com/office/drawing/2014/main" xmlns="" id="{B2AA764B-CD52-4097-B3EA-EDF73CA9AD2D}"/>
              </a:ext>
            </a:extLst>
          </p:cNvPr>
          <p:cNvSpPr txBox="1"/>
          <p:nvPr/>
        </p:nvSpPr>
        <p:spPr>
          <a:xfrm>
            <a:off x="5480481" y="6372883"/>
            <a:ext cx="1231037" cy="369332"/>
          </a:xfrm>
          <a:prstGeom prst="rect">
            <a:avLst/>
          </a:prstGeom>
          <a:noFill/>
        </p:spPr>
        <p:txBody>
          <a:bodyPr wrap="square" rtlCol="0">
            <a:spAutoFit/>
          </a:bodyPr>
          <a:lstStyle/>
          <a:p>
            <a:r>
              <a:rPr lang="zh-CN" altLang="en-US" dirty="0"/>
              <a:t>电影剧照</a:t>
            </a:r>
          </a:p>
        </p:txBody>
      </p:sp>
      <p:sp>
        <p:nvSpPr>
          <p:cNvPr id="12" name="文本框 11">
            <a:extLst>
              <a:ext uri="{FF2B5EF4-FFF2-40B4-BE49-F238E27FC236}">
                <a16:creationId xmlns:a16="http://schemas.microsoft.com/office/drawing/2014/main" xmlns="" id="{A5B75CAC-D3C3-4958-9609-1CCB448E32BC}"/>
              </a:ext>
            </a:extLst>
          </p:cNvPr>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香港的武侠电影作品推荐</a:t>
            </a:r>
          </a:p>
        </p:txBody>
      </p:sp>
      <p:pic>
        <p:nvPicPr>
          <p:cNvPr id="4" name="图片 3">
            <a:extLst>
              <a:ext uri="{FF2B5EF4-FFF2-40B4-BE49-F238E27FC236}">
                <a16:creationId xmlns:a16="http://schemas.microsoft.com/office/drawing/2014/main" xmlns="" id="{E53AA040-9DB0-4CEB-A4AD-7E2E86C86314}"/>
              </a:ext>
            </a:extLst>
          </p:cNvPr>
          <p:cNvPicPr>
            <a:picLocks noChangeAspect="1"/>
          </p:cNvPicPr>
          <p:nvPr/>
        </p:nvPicPr>
        <p:blipFill>
          <a:blip r:embed="rId3"/>
          <a:stretch>
            <a:fillRect/>
          </a:stretch>
        </p:blipFill>
        <p:spPr>
          <a:xfrm>
            <a:off x="3125685" y="1997328"/>
            <a:ext cx="5940628" cy="4136437"/>
          </a:xfrm>
          <a:prstGeom prst="rect">
            <a:avLst/>
          </a:prstGeom>
        </p:spPr>
      </p:pic>
    </p:spTree>
    <p:extLst>
      <p:ext uri="{BB962C8B-B14F-4D97-AF65-F5344CB8AC3E}">
        <p14:creationId xmlns:p14="http://schemas.microsoft.com/office/powerpoint/2010/main" val="20537489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8017740-2F7C-40AA-8E0C-BBED8D3BA2D6}"/>
              </a:ext>
            </a:extLst>
          </p:cNvPr>
          <p:cNvPicPr>
            <a:picLocks noChangeAspect="1"/>
          </p:cNvPicPr>
          <p:nvPr/>
        </p:nvPicPr>
        <p:blipFill>
          <a:blip r:embed="rId3"/>
          <a:stretch>
            <a:fillRect/>
          </a:stretch>
        </p:blipFill>
        <p:spPr>
          <a:xfrm>
            <a:off x="1478019" y="1872294"/>
            <a:ext cx="3121000" cy="4635263"/>
          </a:xfrm>
          <a:prstGeom prst="rect">
            <a:avLst/>
          </a:prstGeom>
        </p:spPr>
      </p:pic>
      <p:grpSp>
        <p:nvGrpSpPr>
          <p:cNvPr id="3" name="组合 2">
            <a:extLst>
              <a:ext uri="{FF2B5EF4-FFF2-40B4-BE49-F238E27FC236}">
                <a16:creationId xmlns:a16="http://schemas.microsoft.com/office/drawing/2014/main" xmlns="" id="{C8772B0E-21D6-406A-B929-4A6122B10D89}"/>
              </a:ext>
            </a:extLst>
          </p:cNvPr>
          <p:cNvGrpSpPr/>
          <p:nvPr/>
        </p:nvGrpSpPr>
        <p:grpSpPr>
          <a:xfrm>
            <a:off x="1723536" y="1243779"/>
            <a:ext cx="3590144" cy="584775"/>
            <a:chOff x="1356687" y="1586142"/>
            <a:chExt cx="2520514" cy="419542"/>
          </a:xfrm>
        </p:grpSpPr>
        <p:sp>
          <p:nvSpPr>
            <p:cNvPr id="5" name="矩形 4">
              <a:extLst>
                <a:ext uri="{FF2B5EF4-FFF2-40B4-BE49-F238E27FC236}">
                  <a16:creationId xmlns:a16="http://schemas.microsoft.com/office/drawing/2014/main" xmlns="" id="{52E47C17-E9C0-48AF-A5A4-DA72EB4C6D7D}"/>
                </a:ext>
              </a:extLst>
            </p:cNvPr>
            <p:cNvSpPr>
              <a:spLocks noChangeAspect="1"/>
            </p:cNvSpPr>
            <p:nvPr/>
          </p:nvSpPr>
          <p:spPr>
            <a:xfrm>
              <a:off x="1784412" y="1586142"/>
              <a:ext cx="2092789" cy="41658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1"/>
            </a:p>
          </p:txBody>
        </p:sp>
        <p:grpSp>
          <p:nvGrpSpPr>
            <p:cNvPr id="6" name="Group 1347">
              <a:extLst>
                <a:ext uri="{FF2B5EF4-FFF2-40B4-BE49-F238E27FC236}">
                  <a16:creationId xmlns:a16="http://schemas.microsoft.com/office/drawing/2014/main" xmlns="" id="{218D32F0-AD6A-47F1-8C3F-B80A3FE828FE}"/>
                </a:ext>
              </a:extLst>
            </p:cNvPr>
            <p:cNvGrpSpPr/>
            <p:nvPr/>
          </p:nvGrpSpPr>
          <p:grpSpPr>
            <a:xfrm>
              <a:off x="1356687" y="1589103"/>
              <a:ext cx="427725" cy="416581"/>
              <a:chOff x="0" y="0"/>
              <a:chExt cx="1243363" cy="1243363"/>
            </a:xfrm>
          </p:grpSpPr>
          <p:sp>
            <p:nvSpPr>
              <p:cNvPr id="7" name="Shape 1345">
                <a:extLst>
                  <a:ext uri="{FF2B5EF4-FFF2-40B4-BE49-F238E27FC236}">
                    <a16:creationId xmlns:a16="http://schemas.microsoft.com/office/drawing/2014/main" xmlns="" id="{1ADA133D-D67D-4654-AE75-1EF8D04FC84F}"/>
                  </a:ext>
                </a:extLst>
              </p:cNvPr>
              <p:cNvSpPr/>
              <p:nvPr/>
            </p:nvSpPr>
            <p:spPr>
              <a:xfrm>
                <a:off x="0" y="0"/>
                <a:ext cx="1243364" cy="1243364"/>
              </a:xfrm>
              <a:prstGeom prst="rect">
                <a:avLst/>
              </a:prstGeom>
              <a:solidFill>
                <a:srgbClr val="161616"/>
              </a:solidFill>
              <a:ln w="12700" cap="flat">
                <a:noFill/>
                <a:miter lim="400000"/>
              </a:ln>
              <a:effectLst/>
            </p:spPr>
            <p:txBody>
              <a:bodyPr wrap="square" lIns="71430" tIns="71430" rIns="71430" bIns="71430"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1346">
                <a:extLst>
                  <a:ext uri="{FF2B5EF4-FFF2-40B4-BE49-F238E27FC236}">
                    <a16:creationId xmlns:a16="http://schemas.microsoft.com/office/drawing/2014/main" xmlns="" id="{868C0EA1-B733-4D4D-B8AF-458F2A44BD48}"/>
                  </a:ext>
                </a:extLst>
              </p:cNvPr>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3572" tIns="53572" rIns="53572" bIns="53572" numCol="1" anchor="ctr">
                <a:noAutofit/>
              </a:bodyPr>
              <a:lstStyle/>
              <a:p>
                <a:pPr lvl="0">
                  <a:lnSpc>
                    <a:spcPct val="120000"/>
                  </a:lnSpc>
                  <a:defRPr sz="3200">
                    <a:solidFill>
                      <a:srgbClr val="FFFFFF"/>
                    </a:solidFill>
                    <a:latin typeface="+mn-lt"/>
                    <a:ea typeface="+mn-ea"/>
                    <a:cs typeface="+mn-cs"/>
                    <a:sym typeface="Helvetica Light"/>
                  </a:defRPr>
                </a:pPr>
                <a:endParaRPr sz="4499">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10" name="矩形 9">
            <a:extLst>
              <a:ext uri="{FF2B5EF4-FFF2-40B4-BE49-F238E27FC236}">
                <a16:creationId xmlns:a16="http://schemas.microsoft.com/office/drawing/2014/main" xmlns="" id="{ECCCC2C3-6F13-48B3-A2CE-093E25A2F2DA}"/>
              </a:ext>
            </a:extLst>
          </p:cNvPr>
          <p:cNvSpPr/>
          <p:nvPr/>
        </p:nvSpPr>
        <p:spPr>
          <a:xfrm>
            <a:off x="2458165" y="1302372"/>
            <a:ext cx="2492990" cy="400110"/>
          </a:xfrm>
          <a:prstGeom prst="rect">
            <a:avLst/>
          </a:prstGeom>
        </p:spPr>
        <p:txBody>
          <a:bodyPr wrap="none">
            <a:spAutoFit/>
          </a:bodyPr>
          <a:lstStyle/>
          <a:p>
            <a:r>
              <a:rPr lang="zh-CN" altLang="en-US" sz="2000" dirty="0">
                <a:solidFill>
                  <a:schemeClr val="bg1"/>
                </a:solidFill>
                <a:latin typeface="+mj-ea"/>
              </a:rPr>
              <a:t>笑傲江湖之东方不败</a:t>
            </a:r>
          </a:p>
        </p:txBody>
      </p:sp>
      <p:sp>
        <p:nvSpPr>
          <p:cNvPr id="11" name="矩形 10">
            <a:extLst>
              <a:ext uri="{FF2B5EF4-FFF2-40B4-BE49-F238E27FC236}">
                <a16:creationId xmlns:a16="http://schemas.microsoft.com/office/drawing/2014/main" xmlns="" id="{E8CA8EA5-21C0-4C90-B8FC-D9E1046D683C}"/>
              </a:ext>
            </a:extLst>
          </p:cNvPr>
          <p:cNvSpPr/>
          <p:nvPr/>
        </p:nvSpPr>
        <p:spPr>
          <a:xfrm>
            <a:off x="4599019" y="1761075"/>
            <a:ext cx="7592981" cy="4923912"/>
          </a:xfrm>
          <a:prstGeom prst="rect">
            <a:avLst/>
          </a:prstGeom>
        </p:spPr>
        <p:txBody>
          <a:bodyPr wrap="square">
            <a:spAutoFit/>
          </a:bodyPr>
          <a:lstStyle/>
          <a:p>
            <a:pPr algn="just">
              <a:lnSpc>
                <a:spcPct val="200000"/>
              </a:lnSpc>
            </a:pPr>
            <a:r>
              <a:rPr lang="zh-CN" altLang="en-US" sz="2000" dirty="0">
                <a:latin typeface="微软雅黑" panose="020B0503020204020204" pitchFamily="34" charset="-122"/>
                <a:ea typeface="微软雅黑" panose="020B0503020204020204" pitchFamily="34" charset="-122"/>
              </a:rPr>
              <a:t>导演</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程小东</a:t>
            </a:r>
          </a:p>
          <a:p>
            <a:pPr algn="just">
              <a:lnSpc>
                <a:spcPct val="200000"/>
              </a:lnSpc>
            </a:pPr>
            <a:r>
              <a:rPr lang="zh-CN" altLang="en-US" sz="2000" dirty="0">
                <a:latin typeface="微软雅黑" panose="020B0503020204020204" pitchFamily="34" charset="-122"/>
                <a:ea typeface="微软雅黑" panose="020B0503020204020204" pitchFamily="34" charset="-122"/>
              </a:rPr>
              <a:t>编剧</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徐克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邓碧燕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陈天璇</a:t>
            </a:r>
          </a:p>
          <a:p>
            <a:pPr algn="just">
              <a:lnSpc>
                <a:spcPct val="200000"/>
              </a:lnSpc>
            </a:pPr>
            <a:r>
              <a:rPr lang="zh-CN" altLang="en-US" sz="2000" dirty="0">
                <a:latin typeface="微软雅黑" panose="020B0503020204020204" pitchFamily="34" charset="-122"/>
                <a:ea typeface="微软雅黑" panose="020B0503020204020204" pitchFamily="34" charset="-122"/>
              </a:rPr>
              <a:t>主演</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李连杰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林青霞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关之琳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李嘉欣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李子雄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余安安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袁洁莹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刘洵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任世官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钱嘉乐</a:t>
            </a:r>
          </a:p>
          <a:p>
            <a:pPr algn="just">
              <a:lnSpc>
                <a:spcPct val="200000"/>
              </a:lnSpc>
            </a:pPr>
            <a:r>
              <a:rPr lang="zh-CN" altLang="en-US" sz="2000" dirty="0">
                <a:latin typeface="微软雅黑" panose="020B0503020204020204" pitchFamily="34" charset="-122"/>
                <a:ea typeface="微软雅黑" panose="020B0503020204020204" pitchFamily="34" charset="-122"/>
              </a:rPr>
              <a:t>制片国家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地区</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中国香港</a:t>
            </a:r>
          </a:p>
          <a:p>
            <a:pPr algn="just">
              <a:lnSpc>
                <a:spcPct val="200000"/>
              </a:lnSpc>
            </a:pPr>
            <a:r>
              <a:rPr lang="zh-CN" altLang="en-US" sz="2000" dirty="0">
                <a:latin typeface="微软雅黑" panose="020B0503020204020204" pitchFamily="34" charset="-122"/>
                <a:ea typeface="微软雅黑" panose="020B0503020204020204" pitchFamily="34" charset="-122"/>
              </a:rPr>
              <a:t>语言</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粤语</a:t>
            </a:r>
          </a:p>
          <a:p>
            <a:pPr algn="just">
              <a:lnSpc>
                <a:spcPct val="200000"/>
              </a:lnSpc>
            </a:pPr>
            <a:r>
              <a:rPr lang="zh-CN" altLang="en-US" sz="2000" dirty="0">
                <a:latin typeface="微软雅黑" panose="020B0503020204020204" pitchFamily="34" charset="-122"/>
                <a:ea typeface="微软雅黑" panose="020B0503020204020204" pitchFamily="34" charset="-122"/>
              </a:rPr>
              <a:t>片长</a:t>
            </a:r>
            <a:r>
              <a:rPr lang="en-US" altLang="zh-CN" sz="2000" dirty="0">
                <a:latin typeface="微软雅黑" panose="020B0503020204020204" pitchFamily="34" charset="-122"/>
                <a:ea typeface="微软雅黑" panose="020B0503020204020204" pitchFamily="34" charset="-122"/>
              </a:rPr>
              <a:t>: 107</a:t>
            </a:r>
            <a:r>
              <a:rPr lang="zh-CN" altLang="en-US" sz="2000" dirty="0">
                <a:latin typeface="微软雅黑" panose="020B0503020204020204" pitchFamily="34" charset="-122"/>
                <a:ea typeface="微软雅黑" panose="020B0503020204020204" pitchFamily="34" charset="-122"/>
              </a:rPr>
              <a:t>分钟</a:t>
            </a:r>
          </a:p>
          <a:p>
            <a:pPr algn="just">
              <a:lnSpc>
                <a:spcPct val="200000"/>
              </a:lnSpc>
            </a:pPr>
            <a:r>
              <a:rPr lang="zh-CN" altLang="en-US" sz="2000" dirty="0">
                <a:latin typeface="微软雅黑" panose="020B0503020204020204" pitchFamily="34" charset="-122"/>
                <a:ea typeface="微软雅黑" panose="020B0503020204020204" pitchFamily="34" charset="-122"/>
              </a:rPr>
              <a:t>又名</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笑傲江湖之东方不败 </a:t>
            </a:r>
            <a:r>
              <a:rPr lang="en-US" altLang="zh-CN" sz="2000" dirty="0">
                <a:latin typeface="微软雅黑" panose="020B0503020204020204" pitchFamily="34" charset="-122"/>
                <a:ea typeface="微软雅黑" panose="020B0503020204020204" pitchFamily="34" charset="-122"/>
              </a:rPr>
              <a:t>/ Swordsman 2</a:t>
            </a:r>
          </a:p>
        </p:txBody>
      </p:sp>
      <p:sp>
        <p:nvSpPr>
          <p:cNvPr id="13" name="文本框 12">
            <a:extLst>
              <a:ext uri="{FF2B5EF4-FFF2-40B4-BE49-F238E27FC236}">
                <a16:creationId xmlns:a16="http://schemas.microsoft.com/office/drawing/2014/main" xmlns="" id="{4C0A39C1-8899-4F1D-9511-B0B96678BA30}"/>
              </a:ext>
            </a:extLst>
          </p:cNvPr>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香港的武侠电影作品推荐</a:t>
            </a:r>
          </a:p>
        </p:txBody>
      </p:sp>
    </p:spTree>
    <p:extLst>
      <p:ext uri="{BB962C8B-B14F-4D97-AF65-F5344CB8AC3E}">
        <p14:creationId xmlns:p14="http://schemas.microsoft.com/office/powerpoint/2010/main" val="36719222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307976" y="1369678"/>
            <a:ext cx="7522130" cy="5016758"/>
          </a:xfrm>
          <a:prstGeom prst="rect">
            <a:avLst/>
          </a:prstGeom>
        </p:spPr>
        <p:txBody>
          <a:bodyPr wrap="square">
            <a:spAutoFit/>
          </a:bodyPr>
          <a:lstStyle/>
          <a:p>
            <a:pPr algn="just">
              <a:lnSpc>
                <a:spcPct val="200000"/>
              </a:lnSpc>
            </a:pPr>
            <a:r>
              <a:rPr lang="zh-CN" altLang="en-US" sz="2000" dirty="0" smtClean="0"/>
              <a:t>    程小东</a:t>
            </a:r>
            <a:r>
              <a:rPr lang="zh-CN" altLang="en-US" sz="2000" dirty="0"/>
              <a:t>，香港导演、武术指导、编剧。本名程冬儿，原籍安徽寿县，</a:t>
            </a:r>
            <a:r>
              <a:rPr lang="en-US" altLang="zh-CN" sz="2000" dirty="0"/>
              <a:t>1953</a:t>
            </a:r>
            <a:r>
              <a:rPr lang="zh-CN" altLang="en-US" sz="2000" dirty="0"/>
              <a:t>年生于香港，父亲为香港武打片导演程刚。金像武术指导，奥运会动作导演。早年因执导</a:t>
            </a:r>
            <a:r>
              <a:rPr lang="en-US" altLang="zh-CN" sz="2000" dirty="0"/>
              <a:t>《</a:t>
            </a:r>
            <a:r>
              <a:rPr lang="zh-CN" altLang="en-US" sz="2000" dirty="0"/>
              <a:t>倩女幽魂</a:t>
            </a:r>
            <a:r>
              <a:rPr lang="en-US" altLang="zh-CN" sz="2000" dirty="0"/>
              <a:t>》</a:t>
            </a:r>
            <a:r>
              <a:rPr lang="zh-CN" altLang="en-US" sz="2000" dirty="0"/>
              <a:t>、</a:t>
            </a:r>
            <a:r>
              <a:rPr lang="en-US" altLang="zh-CN" sz="2000" dirty="0"/>
              <a:t>《</a:t>
            </a:r>
            <a:r>
              <a:rPr lang="zh-CN" altLang="en-US" sz="2000" dirty="0"/>
              <a:t>笑傲江湖</a:t>
            </a:r>
            <a:r>
              <a:rPr lang="en-US" altLang="zh-CN" sz="2000" dirty="0"/>
              <a:t>》</a:t>
            </a:r>
            <a:r>
              <a:rPr lang="zh-CN" altLang="en-US" sz="2000" dirty="0"/>
              <a:t>成为华语影坛炙手可热的武侠片导演，与著名导演徐克共同开创了香港武侠的新时代。作为“武术世家”出身的动作指导，新世纪后与张艺谋导演再度引领国产动作大片的新辉煌。凭电影</a:t>
            </a:r>
            <a:r>
              <a:rPr lang="en-US" altLang="zh-CN" sz="2000" dirty="0"/>
              <a:t>《</a:t>
            </a:r>
            <a:r>
              <a:rPr lang="zh-CN" altLang="en-US" sz="2000" dirty="0"/>
              <a:t>英雄</a:t>
            </a:r>
            <a:r>
              <a:rPr lang="en-US" altLang="zh-CN" sz="2000" dirty="0"/>
              <a:t>》</a:t>
            </a:r>
            <a:r>
              <a:rPr lang="zh-CN" altLang="en-US" sz="2000" dirty="0"/>
              <a:t>获得</a:t>
            </a:r>
            <a:r>
              <a:rPr lang="en-US" altLang="zh-CN" sz="2000" dirty="0"/>
              <a:t>2003</a:t>
            </a:r>
            <a:r>
              <a:rPr lang="zh-CN" altLang="en-US" sz="2000" dirty="0"/>
              <a:t>年香港电影金像奖最佳武术指导奖。最新作品是集魔幻、动作、爱情于一体的电影</a:t>
            </a:r>
            <a:r>
              <a:rPr lang="en-US" altLang="zh-CN" sz="2000" dirty="0"/>
              <a:t>《</a:t>
            </a:r>
            <a:r>
              <a:rPr lang="zh-CN" altLang="en-US" sz="2000" dirty="0"/>
              <a:t>白蛇传说</a:t>
            </a:r>
            <a:r>
              <a:rPr lang="en-US" altLang="zh-CN" sz="2000" dirty="0"/>
              <a:t>》</a:t>
            </a:r>
            <a:r>
              <a:rPr lang="zh-CN" altLang="en-US" sz="2000" dirty="0"/>
              <a:t>。</a:t>
            </a:r>
          </a:p>
        </p:txBody>
      </p:sp>
      <p:sp>
        <p:nvSpPr>
          <p:cNvPr id="8" name="矩形 7"/>
          <p:cNvSpPr/>
          <p:nvPr/>
        </p:nvSpPr>
        <p:spPr>
          <a:xfrm>
            <a:off x="9564657" y="5785456"/>
            <a:ext cx="877163" cy="369332"/>
          </a:xfrm>
          <a:prstGeom prst="rect">
            <a:avLst/>
          </a:prstGeom>
        </p:spPr>
        <p:txBody>
          <a:bodyPr wrap="none">
            <a:spAutoFit/>
          </a:bodyPr>
          <a:lstStyle/>
          <a:p>
            <a:r>
              <a:rPr lang="zh-CN" altLang="en-US" dirty="0"/>
              <a:t>程小东</a:t>
            </a:r>
          </a:p>
        </p:txBody>
      </p:sp>
      <p:sp>
        <p:nvSpPr>
          <p:cNvPr id="1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导演</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程小东</a:t>
            </a:r>
          </a:p>
        </p:txBody>
      </p:sp>
      <p:pic>
        <p:nvPicPr>
          <p:cNvPr id="8194" name="Picture 2" descr="https://bkimg.cdn.bcebos.com/pic/2cf5e0fe9925bc31d4433b035ddf8db1cb13700a?x-bce-process=image/watermark,g_7,image_d2F0ZXIvYmFpa2U4MA==,xp_5,yp_5"/>
          <p:cNvPicPr>
            <a:picLocks noChangeAspect="1" noChangeArrowheads="1"/>
          </p:cNvPicPr>
          <p:nvPr/>
        </p:nvPicPr>
        <p:blipFill rotWithShape="1">
          <a:blip r:embed="rId2">
            <a:extLst>
              <a:ext uri="{28A0092B-C50C-407E-A947-70E740481C1C}">
                <a14:useLocalDpi xmlns:a14="http://schemas.microsoft.com/office/drawing/2010/main" val="0"/>
              </a:ext>
            </a:extLst>
          </a:blip>
          <a:srcRect l="2268" b="9158"/>
          <a:stretch/>
        </p:blipFill>
        <p:spPr bwMode="auto">
          <a:xfrm>
            <a:off x="8472881" y="1629737"/>
            <a:ext cx="2891864" cy="389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612775" y="1371950"/>
            <a:ext cx="7522130" cy="5108130"/>
          </a:xfrm>
          <a:prstGeom prst="rect">
            <a:avLst/>
          </a:prstGeom>
        </p:spPr>
        <p:txBody>
          <a:bodyPr wrap="square">
            <a:spAutoFit/>
          </a:bodyPr>
          <a:lstStyle/>
          <a:p>
            <a:pPr>
              <a:lnSpc>
                <a:spcPct val="200000"/>
              </a:lnSpc>
            </a:pPr>
            <a:r>
              <a:rPr lang="zh-CN" altLang="en-US" sz="2800" dirty="0" smtClean="0"/>
              <a:t>    林青霞</a:t>
            </a:r>
            <a:r>
              <a:rPr lang="zh-CN" altLang="en-US" sz="2800" dirty="0"/>
              <a:t>饰演的东方不败，兼具男女双重性别，以及暴性与灵性两个极端。他（她）野心勃勃、心机深沉、凶残狠毒，同时柔情似水、灵心慧性，为爱甘愿放弃王图霸业，甚至生命。这样一个无比复杂、无比矛盾的角色，除了风华绝代的林青霞，还有谁能演绎得如此惊艳</a:t>
            </a:r>
            <a:r>
              <a:rPr lang="zh-CN" altLang="en-US" sz="2800" dirty="0" smtClean="0"/>
              <a:t>呢</a:t>
            </a:r>
            <a:r>
              <a:rPr lang="zh-CN" altLang="en-US" sz="2800" dirty="0"/>
              <a:t>？</a:t>
            </a:r>
          </a:p>
        </p:txBody>
      </p:sp>
      <p:sp>
        <p:nvSpPr>
          <p:cNvPr id="8" name="矩形 7"/>
          <p:cNvSpPr/>
          <p:nvPr/>
        </p:nvSpPr>
        <p:spPr>
          <a:xfrm>
            <a:off x="9564657" y="5785456"/>
            <a:ext cx="877163" cy="369332"/>
          </a:xfrm>
          <a:prstGeom prst="rect">
            <a:avLst/>
          </a:prstGeom>
        </p:spPr>
        <p:txBody>
          <a:bodyPr wrap="none">
            <a:spAutoFit/>
          </a:bodyPr>
          <a:lstStyle/>
          <a:p>
            <a:r>
              <a:rPr lang="zh-CN" altLang="en-US" dirty="0" smtClean="0"/>
              <a:t>林青霞</a:t>
            </a:r>
            <a:endParaRPr lang="en-US" altLang="zh-CN" dirty="0" smtClean="0"/>
          </a:p>
        </p:txBody>
      </p:sp>
      <p:sp>
        <p:nvSpPr>
          <p:cNvPr id="1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主</a:t>
            </a:r>
            <a:r>
              <a:rPr lang="zh-CN" altLang="en-US" dirty="0" smtClean="0">
                <a:latin typeface="微软雅黑" panose="020B0503020204020204" pitchFamily="34" charset="-122"/>
                <a:ea typeface="微软雅黑" panose="020B0503020204020204" pitchFamily="34" charset="-122"/>
              </a:rPr>
              <a:t>演</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林青霞</a:t>
            </a:r>
          </a:p>
        </p:txBody>
      </p:sp>
      <p:pic>
        <p:nvPicPr>
          <p:cNvPr id="11266" name="Picture 2" descr="https://bkimg.cdn.bcebos.com/pic/5882b2b7d0a20cf4aec40ed87b094b36acaf9965?x-bce-process=image/watermark,g_7,image_d2F0ZXIvYmFpa2U5Mg==,xp_5,yp_5"/>
          <p:cNvPicPr>
            <a:picLocks noChangeAspect="1" noChangeArrowheads="1"/>
          </p:cNvPicPr>
          <p:nvPr/>
        </p:nvPicPr>
        <p:blipFill rotWithShape="1">
          <a:blip r:embed="rId2">
            <a:extLst>
              <a:ext uri="{28A0092B-C50C-407E-A947-70E740481C1C}">
                <a14:useLocalDpi xmlns:a14="http://schemas.microsoft.com/office/drawing/2010/main" val="0"/>
              </a:ext>
            </a:extLst>
          </a:blip>
          <a:srcRect b="9359"/>
          <a:stretch/>
        </p:blipFill>
        <p:spPr bwMode="auto">
          <a:xfrm>
            <a:off x="8435957" y="1631650"/>
            <a:ext cx="3134559" cy="415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53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2" presetClass="entr" presetSubtype="4"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765175" y="1638125"/>
            <a:ext cx="10379598" cy="4391587"/>
          </a:xfrm>
          <a:prstGeom prst="rect">
            <a:avLst/>
          </a:prstGeom>
        </p:spPr>
        <p:txBody>
          <a:bodyPr wrap="square">
            <a:spAutoFit/>
          </a:bodyPr>
          <a:lstStyle/>
          <a:p>
            <a:pPr>
              <a:lnSpc>
                <a:spcPct val="200000"/>
              </a:lnSpc>
            </a:pPr>
            <a:r>
              <a:rPr lang="zh-CN" altLang="en-US" sz="2400" dirty="0" smtClean="0"/>
              <a:t>    有</a:t>
            </a:r>
            <a:r>
              <a:rPr lang="zh-CN" altLang="en-US" sz="2400" dirty="0"/>
              <a:t>位作家曾说过，一个故事的初始环境可以设定得无比荒谬，但是故事一旦开始，就要依靠内在逻辑来推动，每一个情节都要合情合理，细致入微，如此才能得到读者的信服，拨动读者的心弦。</a:t>
            </a:r>
            <a:br>
              <a:rPr lang="zh-CN" altLang="en-US" sz="2400" dirty="0"/>
            </a:br>
            <a:r>
              <a:rPr lang="zh-CN" altLang="en-US" sz="2400" dirty="0" smtClean="0"/>
              <a:t>    东方</a:t>
            </a:r>
            <a:r>
              <a:rPr lang="zh-CN" altLang="en-US" sz="2400" dirty="0"/>
              <a:t>不败和任我行是同一个时代的人物，他在令狐冲出生之时，就已经是名震武林的一代枭雄。这样一个年过半百、杀人如麻的枭雄，怎么会爱上一个年纪轻轻、淡泊名利的后辈小子？</a:t>
            </a:r>
          </a:p>
        </p:txBody>
      </p:sp>
      <p:sp>
        <p:nvSpPr>
          <p:cNvPr id="1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主</a:t>
            </a:r>
            <a:r>
              <a:rPr lang="zh-CN" altLang="en-US" dirty="0" smtClean="0">
                <a:latin typeface="微软雅黑" panose="020B0503020204020204" pitchFamily="34" charset="-122"/>
                <a:ea typeface="微软雅黑" panose="020B0503020204020204" pitchFamily="34" charset="-122"/>
              </a:rPr>
              <a:t>演</a:t>
            </a:r>
            <a:r>
              <a:rPr lang="en-US" altLang="zh-CN" dirty="0" smtClean="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林青霞</a:t>
            </a:r>
          </a:p>
        </p:txBody>
      </p:sp>
    </p:spTree>
    <p:extLst>
      <p:ext uri="{BB962C8B-B14F-4D97-AF65-F5344CB8AC3E}">
        <p14:creationId xmlns:p14="http://schemas.microsoft.com/office/powerpoint/2010/main" val="298127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6E9C1E7-8C11-4221-82C7-38A2F6D5183B}"/>
              </a:ext>
            </a:extLst>
          </p:cNvPr>
          <p:cNvSpPr/>
          <p:nvPr/>
        </p:nvSpPr>
        <p:spPr>
          <a:xfrm>
            <a:off x="1384183" y="1320884"/>
            <a:ext cx="8932882" cy="5016758"/>
          </a:xfrm>
          <a:prstGeom prst="rect">
            <a:avLst/>
          </a:prstGeom>
        </p:spPr>
        <p:txBody>
          <a:bodyPr wrap="square">
            <a:spAutoFit/>
          </a:bodyPr>
          <a:lstStyle/>
          <a:p>
            <a:pPr>
              <a:lnSpc>
                <a:spcPct val="200000"/>
              </a:lnSpc>
            </a:pPr>
            <a:r>
              <a:rPr lang="zh-CN" altLang="en-US" sz="2000" dirty="0" smtClean="0">
                <a:solidFill>
                  <a:srgbClr val="111111"/>
                </a:solidFill>
                <a:latin typeface="Helvetica" panose="020B0604020202020204" pitchFamily="34" charset="0"/>
              </a:rPr>
              <a:t>    影片</a:t>
            </a:r>
            <a:r>
              <a:rPr lang="zh-CN" altLang="en-US" sz="2000" dirty="0">
                <a:solidFill>
                  <a:srgbClr val="111111"/>
                </a:solidFill>
                <a:latin typeface="Helvetica" panose="020B0604020202020204" pitchFamily="34" charset="0"/>
              </a:rPr>
              <a:t>通过令狐冲与东方不败、任盈盈和小弟的情感纠葛，以及东方不败勾结扶桑人反叛朝廷，最后众叛亲离的故事，塑造了一批典型的人物形象</a:t>
            </a:r>
            <a:r>
              <a:rPr lang="en-US" altLang="zh-CN" sz="2000" dirty="0">
                <a:solidFill>
                  <a:srgbClr val="111111"/>
                </a:solidFill>
                <a:latin typeface="Helvetica" panose="020B0604020202020204" pitchFamily="34" charset="0"/>
              </a:rPr>
              <a:t>--</a:t>
            </a:r>
            <a:r>
              <a:rPr lang="zh-CN" altLang="en-US" sz="2000" dirty="0">
                <a:solidFill>
                  <a:srgbClr val="111111"/>
                </a:solidFill>
                <a:latin typeface="Helvetica" panose="020B0604020202020204" pitchFamily="34" charset="0"/>
              </a:rPr>
              <a:t>企图一统天下的东方不败、想要隐世的华山弟子、被仇恨蒙蔽心智的任我行、重情重义的任盈盈、风流不羁的令狐冲等。电影借明朝黑暗社会中各个群体的争斗残杀，</a:t>
            </a:r>
            <a:r>
              <a:rPr lang="zh-CN" altLang="en-US" sz="2000" dirty="0" smtClean="0">
                <a:solidFill>
                  <a:srgbClr val="111111"/>
                </a:solidFill>
                <a:latin typeface="Helvetica" panose="020B0604020202020204" pitchFamily="34" charset="0"/>
              </a:rPr>
              <a:t>探讨</a:t>
            </a:r>
            <a:r>
              <a:rPr lang="en-US" altLang="zh-CN" sz="2000" dirty="0" smtClean="0">
                <a:solidFill>
                  <a:srgbClr val="111111"/>
                </a:solidFill>
                <a:latin typeface="Helvetica" panose="020B0604020202020204" pitchFamily="34" charset="0"/>
              </a:rPr>
              <a:t>“</a:t>
            </a:r>
            <a:r>
              <a:rPr lang="zh-CN" altLang="en-US" sz="2000" dirty="0" smtClean="0">
                <a:solidFill>
                  <a:srgbClr val="111111"/>
                </a:solidFill>
                <a:latin typeface="Helvetica" panose="020B0604020202020204" pitchFamily="34" charset="0"/>
              </a:rPr>
              <a:t>称霸</a:t>
            </a:r>
            <a:r>
              <a:rPr lang="zh-CN" altLang="en-US" sz="2000" dirty="0">
                <a:solidFill>
                  <a:srgbClr val="111111"/>
                </a:solidFill>
                <a:latin typeface="Helvetica" panose="020B0604020202020204" pitchFamily="34" charset="0"/>
              </a:rPr>
              <a:t>江湖”还是”退隐</a:t>
            </a:r>
            <a:r>
              <a:rPr lang="zh-CN" altLang="en-US" sz="2000" dirty="0" smtClean="0">
                <a:solidFill>
                  <a:srgbClr val="111111"/>
                </a:solidFill>
                <a:latin typeface="Helvetica" panose="020B0604020202020204" pitchFamily="34" charset="0"/>
              </a:rPr>
              <a:t>江湖</a:t>
            </a:r>
            <a:r>
              <a:rPr lang="en-US" altLang="zh-CN" sz="2000" dirty="0" smtClean="0">
                <a:solidFill>
                  <a:srgbClr val="111111"/>
                </a:solidFill>
                <a:latin typeface="Helvetica" panose="020B0604020202020204" pitchFamily="34" charset="0"/>
              </a:rPr>
              <a:t>“</a:t>
            </a:r>
            <a:r>
              <a:rPr lang="zh-CN" altLang="en-US" sz="2000" dirty="0" smtClean="0">
                <a:solidFill>
                  <a:srgbClr val="111111"/>
                </a:solidFill>
                <a:latin typeface="Helvetica" panose="020B0604020202020204" pitchFamily="34" charset="0"/>
              </a:rPr>
              <a:t>的</a:t>
            </a:r>
            <a:r>
              <a:rPr lang="zh-CN" altLang="en-US" sz="2000" dirty="0">
                <a:solidFill>
                  <a:srgbClr val="111111"/>
                </a:solidFill>
                <a:latin typeface="Helvetica" panose="020B0604020202020204" pitchFamily="34" charset="0"/>
              </a:rPr>
              <a:t>问题，在一定程度上也借古讽今，体现了在</a:t>
            </a:r>
            <a:r>
              <a:rPr lang="zh-CN" altLang="en-US" sz="2000" dirty="0" smtClean="0">
                <a:solidFill>
                  <a:srgbClr val="111111"/>
                </a:solidFill>
                <a:latin typeface="Helvetica" panose="020B0604020202020204" pitchFamily="34" charset="0"/>
              </a:rPr>
              <a:t>商业化</a:t>
            </a:r>
            <a:r>
              <a:rPr lang="zh-CN" altLang="en-US" sz="2000" dirty="0"/>
              <a:t>大潮中，人们如同生活在那个混乱的年代</a:t>
            </a:r>
            <a:r>
              <a:rPr lang="zh-CN" altLang="en-US" sz="2000" dirty="0" smtClean="0"/>
              <a:t>，</a:t>
            </a:r>
            <a:r>
              <a:rPr lang="en-US" altLang="zh-CN" sz="2000" dirty="0" smtClean="0"/>
              <a:t>”</a:t>
            </a:r>
            <a:r>
              <a:rPr lang="en-US" altLang="zh-CN" sz="2000" dirty="0"/>
              <a:t> </a:t>
            </a:r>
            <a:r>
              <a:rPr lang="zh-CN" altLang="en-US" sz="2000" dirty="0"/>
              <a:t>入世”与”出世”是一个值得思考的问题，电影正式通过古代江湖的风云起伏，寓意当代社会的风云变幻，以及当代人们的迷茫与思考</a:t>
            </a:r>
            <a:r>
              <a:rPr lang="zh-CN" altLang="en-US" sz="2000" dirty="0" smtClean="0"/>
              <a:t>。</a:t>
            </a:r>
            <a:endParaRPr lang="zh-CN" altLang="en-US" sz="2000" dirty="0"/>
          </a:p>
        </p:txBody>
      </p:sp>
      <p:sp>
        <p:nvSpPr>
          <p:cNvPr id="12" name="文本框 11">
            <a:extLst>
              <a:ext uri="{FF2B5EF4-FFF2-40B4-BE49-F238E27FC236}">
                <a16:creationId xmlns:a16="http://schemas.microsoft.com/office/drawing/2014/main" xmlns="" id="{63EABA89-4CB9-4DD4-B991-9611094642F2}"/>
              </a:ext>
            </a:extLst>
          </p:cNvPr>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笑傲江湖之东方不败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473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495" y="752696"/>
            <a:ext cx="861774" cy="32739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7297" y="1988800"/>
            <a:ext cx="1200329" cy="2019142"/>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919" y="2188185"/>
            <a:ext cx="3425149" cy="3241657"/>
          </a:xfrm>
          <a:prstGeom prst="rect">
            <a:avLst/>
          </a:prstGeom>
        </p:spPr>
      </p:pic>
      <p:sp>
        <p:nvSpPr>
          <p:cNvPr id="13" name="椭圆 12"/>
          <p:cNvSpPr/>
          <p:nvPr/>
        </p:nvSpPr>
        <p:spPr>
          <a:xfrm>
            <a:off x="5505429" y="2646691"/>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500348" y="2716692"/>
            <a:ext cx="5129399" cy="584775"/>
          </a:xfrm>
          <a:prstGeom prst="rect">
            <a:avLst/>
          </a:prstGeom>
        </p:spPr>
        <p:txBody>
          <a:bodyPr wrap="square" lIns="0">
            <a:spAutoFit/>
          </a:bodyPr>
          <a:lstStyle/>
          <a:p>
            <a:r>
              <a:rPr lang="zh-CN" altLang="en-US" sz="3200" dirty="0" smtClean="0">
                <a:latin typeface="微软雅黑" panose="020B0503020204020204" pitchFamily="34" charset="-122"/>
                <a:ea typeface="微软雅黑" panose="020B0503020204020204" pitchFamily="34" charset="-122"/>
              </a:rPr>
              <a:t>倚天屠龙记之魔教教主</a:t>
            </a:r>
            <a:endParaRPr lang="zh-CN" altLang="en-US" sz="3200" dirty="0">
              <a:latin typeface="微软雅黑" panose="020B0503020204020204" pitchFamily="34" charset="-122"/>
              <a:ea typeface="微软雅黑" panose="020B0503020204020204" pitchFamily="34" charset="-122"/>
            </a:endParaRPr>
          </a:p>
        </p:txBody>
      </p:sp>
      <p:sp>
        <p:nvSpPr>
          <p:cNvPr id="15" name="椭圆 14"/>
          <p:cNvSpPr/>
          <p:nvPr/>
        </p:nvSpPr>
        <p:spPr>
          <a:xfrm>
            <a:off x="5505429" y="3694077"/>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6" name="矩形 15"/>
          <p:cNvSpPr/>
          <p:nvPr/>
        </p:nvSpPr>
        <p:spPr>
          <a:xfrm>
            <a:off x="6514643" y="3778699"/>
            <a:ext cx="4742242" cy="584775"/>
          </a:xfrm>
          <a:prstGeom prst="rect">
            <a:avLst/>
          </a:prstGeom>
        </p:spPr>
        <p:txBody>
          <a:bodyPr wrap="square" lIns="0">
            <a:spAutoFit/>
          </a:bodyPr>
          <a:lstStyle/>
          <a:p>
            <a:r>
              <a:rPr lang="zh-CN" altLang="en-US" sz="3200" dirty="0" smtClean="0">
                <a:latin typeface="微软雅黑" panose="020B0503020204020204" pitchFamily="34" charset="-122"/>
                <a:ea typeface="微软雅黑" panose="020B0503020204020204" pitchFamily="34" charset="-122"/>
              </a:rPr>
              <a:t>笑傲江湖之东方不败</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94660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333">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333">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333">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333">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333">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333">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86E9C1E7-8C11-4221-82C7-38A2F6D5183B}"/>
              </a:ext>
            </a:extLst>
          </p:cNvPr>
          <p:cNvSpPr/>
          <p:nvPr/>
        </p:nvSpPr>
        <p:spPr>
          <a:xfrm>
            <a:off x="1442906" y="1673221"/>
            <a:ext cx="8932882" cy="3539430"/>
          </a:xfrm>
          <a:prstGeom prst="rect">
            <a:avLst/>
          </a:prstGeom>
        </p:spPr>
        <p:txBody>
          <a:bodyPr wrap="square">
            <a:spAutoFit/>
          </a:bodyPr>
          <a:lstStyle/>
          <a:p>
            <a:pPr algn="just">
              <a:lnSpc>
                <a:spcPct val="200000"/>
              </a:lnSpc>
            </a:pPr>
            <a:r>
              <a:rPr lang="zh-CN" altLang="en-US" sz="2800" dirty="0" smtClean="0"/>
              <a:t>    本文</a:t>
            </a:r>
            <a:r>
              <a:rPr lang="zh-CN" altLang="en-US" sz="2800" dirty="0"/>
              <a:t>偏重对影片的理性分析，从情节和节奏、内容与形式、典型人物塑造等方面进行理性分析，最后从文化内涵角度进行阐释。可能不同于</a:t>
            </a:r>
            <a:r>
              <a:rPr lang="zh-CN" altLang="en-US" sz="2800" dirty="0" smtClean="0"/>
              <a:t>一般</a:t>
            </a:r>
            <a:r>
              <a:rPr lang="zh-CN" altLang="en-US" sz="2800" dirty="0"/>
              <a:t>影视分析，理性内容与感情内容皆有</a:t>
            </a:r>
            <a:r>
              <a:rPr lang="zh-CN" altLang="en-US" sz="2800" dirty="0" smtClean="0"/>
              <a:t>。</a:t>
            </a:r>
            <a:endParaRPr lang="zh-CN" altLang="en-US" sz="2800" dirty="0"/>
          </a:p>
        </p:txBody>
      </p:sp>
      <p:sp>
        <p:nvSpPr>
          <p:cNvPr id="12" name="文本框 11">
            <a:extLst>
              <a:ext uri="{FF2B5EF4-FFF2-40B4-BE49-F238E27FC236}">
                <a16:creationId xmlns:a16="http://schemas.microsoft.com/office/drawing/2014/main" xmlns="" id="{63EABA89-4CB9-4DD4-B991-9611094642F2}"/>
              </a:ext>
            </a:extLst>
          </p:cNvPr>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笑傲江湖之东方不败</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01430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845" y="2196809"/>
            <a:ext cx="5399796"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599" y="1474675"/>
            <a:ext cx="5295283" cy="5168365"/>
          </a:xfrm>
          <a:prstGeom prst="rect">
            <a:avLst/>
          </a:prstGeom>
        </p:spPr>
      </p:pic>
    </p:spTree>
    <p:extLst>
      <p:ext uri="{BB962C8B-B14F-4D97-AF65-F5344CB8AC3E}">
        <p14:creationId xmlns:p14="http://schemas.microsoft.com/office/powerpoint/2010/main" val="22238594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50"/>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769441"/>
          </a:xfrm>
          <a:prstGeom prst="rect">
            <a:avLst/>
          </a:prstGeom>
        </p:spPr>
        <p:txBody>
          <a:bodyPr wrap="square">
            <a:spAutoFit/>
          </a:bodyPr>
          <a:lstStyle/>
          <a:p>
            <a:pPr algn="r"/>
            <a:r>
              <a:rPr lang="zh-CN" altLang="en-US" sz="4400" dirty="0" smtClean="0">
                <a:solidFill>
                  <a:schemeClr val="bg1"/>
                </a:solidFill>
                <a:latin typeface="+mj-ea"/>
                <a:ea typeface="+mj-ea"/>
              </a:rPr>
              <a:t>倚天屠龙记之魔教教主</a:t>
            </a:r>
            <a:endParaRPr lang="zh-CN" altLang="en-US" sz="4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extLst>
      <p:ext uri="{BB962C8B-B14F-4D97-AF65-F5344CB8AC3E}">
        <p14:creationId xmlns:p14="http://schemas.microsoft.com/office/powerpoint/2010/main" val="1103963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倚天屠龙记之魔教教主</a:t>
            </a:r>
          </a:p>
        </p:txBody>
      </p:sp>
      <p:sp>
        <p:nvSpPr>
          <p:cNvPr id="17" name="文本框 16">
            <a:extLst>
              <a:ext uri="{FF2B5EF4-FFF2-40B4-BE49-F238E27FC236}">
                <a16:creationId xmlns:a16="http://schemas.microsoft.com/office/drawing/2014/main" xmlns="" id="{B2AA764B-CD52-4097-B3EA-EDF73CA9AD2D}"/>
              </a:ext>
            </a:extLst>
          </p:cNvPr>
          <p:cNvSpPr txBox="1"/>
          <p:nvPr/>
        </p:nvSpPr>
        <p:spPr>
          <a:xfrm>
            <a:off x="5480481" y="6133186"/>
            <a:ext cx="1231037" cy="369332"/>
          </a:xfrm>
          <a:prstGeom prst="rect">
            <a:avLst/>
          </a:prstGeom>
          <a:noFill/>
        </p:spPr>
        <p:txBody>
          <a:bodyPr wrap="square" rtlCol="0">
            <a:spAutoFit/>
          </a:bodyPr>
          <a:lstStyle/>
          <a:p>
            <a:r>
              <a:rPr lang="zh-CN" altLang="en-US" dirty="0"/>
              <a:t>电影剧照</a:t>
            </a:r>
          </a:p>
        </p:txBody>
      </p:sp>
      <p:pic>
        <p:nvPicPr>
          <p:cNvPr id="1026" name="Picture 2" descr="https://bkimg.cdn.bcebos.com/pic/55e736d12f2eb938cd396dcdde628535e5dd6fbc?x-bce-process=image/watermark,g_7,image_d2F0ZXIvYmFpa2UxMTY=,xp_5,yp_5"/>
          <p:cNvPicPr>
            <a:picLocks noChangeAspect="1" noChangeArrowheads="1"/>
          </p:cNvPicPr>
          <p:nvPr/>
        </p:nvPicPr>
        <p:blipFill rotWithShape="1">
          <a:blip r:embed="rId3">
            <a:extLst>
              <a:ext uri="{28A0092B-C50C-407E-A947-70E740481C1C}">
                <a14:useLocalDpi xmlns:a14="http://schemas.microsoft.com/office/drawing/2010/main" val="0"/>
              </a:ext>
            </a:extLst>
          </a:blip>
          <a:srcRect b="10657"/>
          <a:stretch/>
        </p:blipFill>
        <p:spPr bwMode="auto">
          <a:xfrm>
            <a:off x="2411942" y="1603958"/>
            <a:ext cx="7368113" cy="4339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8011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E8CA8EA5-21C0-4C90-B8FC-D9E1046D683C}"/>
              </a:ext>
            </a:extLst>
          </p:cNvPr>
          <p:cNvSpPr/>
          <p:nvPr/>
        </p:nvSpPr>
        <p:spPr>
          <a:xfrm>
            <a:off x="4922715" y="1069892"/>
            <a:ext cx="7008406" cy="5632311"/>
          </a:xfrm>
          <a:prstGeom prst="rect">
            <a:avLst/>
          </a:prstGeom>
        </p:spPr>
        <p:txBody>
          <a:bodyPr wrap="square">
            <a:spAutoFit/>
          </a:bodyPr>
          <a:lstStyle/>
          <a:p>
            <a:pPr algn="just">
              <a:lnSpc>
                <a:spcPct val="200000"/>
              </a:lnSpc>
            </a:pPr>
            <a:r>
              <a:rPr lang="zh-CN" altLang="en-US" sz="2000" dirty="0" smtClean="0">
                <a:latin typeface="微软雅黑" panose="020B0503020204020204" pitchFamily="34" charset="-122"/>
                <a:ea typeface="微软雅黑" panose="020B0503020204020204" pitchFamily="34" charset="-122"/>
              </a:rPr>
              <a:t>导演</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王晶</a:t>
            </a:r>
          </a:p>
          <a:p>
            <a:pPr algn="just">
              <a:lnSpc>
                <a:spcPct val="200000"/>
              </a:lnSpc>
            </a:pPr>
            <a:r>
              <a:rPr lang="zh-CN" altLang="en-US" sz="2000" dirty="0">
                <a:latin typeface="微软雅黑" panose="020B0503020204020204" pitchFamily="34" charset="-122"/>
                <a:ea typeface="微软雅黑" panose="020B0503020204020204" pitchFamily="34" charset="-122"/>
              </a:rPr>
              <a:t>编剧</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王晶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金庸</a:t>
            </a:r>
          </a:p>
          <a:p>
            <a:pPr algn="just">
              <a:lnSpc>
                <a:spcPct val="200000"/>
              </a:lnSpc>
            </a:pPr>
            <a:r>
              <a:rPr lang="zh-CN" altLang="en-US" sz="2000" dirty="0">
                <a:latin typeface="微软雅黑" panose="020B0503020204020204" pitchFamily="34" charset="-122"/>
                <a:ea typeface="微软雅黑" panose="020B0503020204020204" pitchFamily="34" charset="-122"/>
              </a:rPr>
              <a:t>主演</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李连杰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张敏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邱淑贞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黎姿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洪金宝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更多</a:t>
            </a:r>
            <a:r>
              <a:rPr lang="en-US" altLang="zh-CN" sz="2000" dirty="0">
                <a:latin typeface="微软雅黑" panose="020B0503020204020204" pitchFamily="34" charset="-122"/>
                <a:ea typeface="微软雅黑" panose="020B0503020204020204" pitchFamily="34" charset="-122"/>
              </a:rPr>
              <a:t>...</a:t>
            </a:r>
          </a:p>
          <a:p>
            <a:pPr algn="just">
              <a:lnSpc>
                <a:spcPct val="200000"/>
              </a:lnSpc>
            </a:pPr>
            <a:r>
              <a:rPr lang="zh-CN" altLang="en-US" sz="2000" dirty="0">
                <a:latin typeface="微软雅黑" panose="020B0503020204020204" pitchFamily="34" charset="-122"/>
                <a:ea typeface="微软雅黑" panose="020B0503020204020204" pitchFamily="34" charset="-122"/>
              </a:rPr>
              <a:t>类型</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动作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奇幻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武侠 </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古装</a:t>
            </a:r>
          </a:p>
          <a:p>
            <a:pPr algn="just">
              <a:lnSpc>
                <a:spcPct val="200000"/>
              </a:lnSpc>
            </a:pPr>
            <a:r>
              <a:rPr lang="zh-CN" altLang="en-US" sz="2000" dirty="0">
                <a:latin typeface="微软雅黑" panose="020B0503020204020204" pitchFamily="34" charset="-122"/>
                <a:ea typeface="微软雅黑" panose="020B0503020204020204" pitchFamily="34" charset="-122"/>
              </a:rPr>
              <a:t>制片国家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地区</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中国香港</a:t>
            </a:r>
          </a:p>
          <a:p>
            <a:pPr algn="just">
              <a:lnSpc>
                <a:spcPct val="200000"/>
              </a:lnSpc>
            </a:pPr>
            <a:r>
              <a:rPr lang="zh-CN" altLang="en-US" sz="2000" dirty="0">
                <a:latin typeface="微软雅黑" panose="020B0503020204020204" pitchFamily="34" charset="-122"/>
                <a:ea typeface="微软雅黑" panose="020B0503020204020204" pitchFamily="34" charset="-122"/>
              </a:rPr>
              <a:t>语言</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粤语</a:t>
            </a:r>
          </a:p>
          <a:p>
            <a:pPr algn="just">
              <a:lnSpc>
                <a:spcPct val="200000"/>
              </a:lnSpc>
            </a:pPr>
            <a:r>
              <a:rPr lang="zh-CN" altLang="en-US" sz="2000" dirty="0">
                <a:latin typeface="微软雅黑" panose="020B0503020204020204" pitchFamily="34" charset="-122"/>
                <a:ea typeface="微软雅黑" panose="020B0503020204020204" pitchFamily="34" charset="-122"/>
              </a:rPr>
              <a:t>上映日期</a:t>
            </a:r>
            <a:r>
              <a:rPr lang="en-US" altLang="zh-CN" sz="2000" dirty="0">
                <a:latin typeface="微软雅黑" panose="020B0503020204020204" pitchFamily="34" charset="-122"/>
                <a:ea typeface="微软雅黑" panose="020B0503020204020204" pitchFamily="34" charset="-122"/>
              </a:rPr>
              <a:t>: 1993-12-18(</a:t>
            </a:r>
            <a:r>
              <a:rPr lang="zh-CN" altLang="en-US" sz="2000" dirty="0">
                <a:latin typeface="微软雅黑" panose="020B0503020204020204" pitchFamily="34" charset="-122"/>
                <a:ea typeface="微软雅黑" panose="020B0503020204020204" pitchFamily="34" charset="-122"/>
              </a:rPr>
              <a:t>中国香港</a:t>
            </a:r>
            <a:r>
              <a:rPr lang="en-US" altLang="zh-CN" sz="2000" dirty="0">
                <a:latin typeface="微软雅黑" panose="020B0503020204020204" pitchFamily="34" charset="-122"/>
                <a:ea typeface="微软雅黑" panose="020B0503020204020204" pitchFamily="34" charset="-122"/>
              </a:rPr>
              <a:t>)</a:t>
            </a:r>
          </a:p>
          <a:p>
            <a:pPr algn="just">
              <a:lnSpc>
                <a:spcPct val="200000"/>
              </a:lnSpc>
            </a:pPr>
            <a:r>
              <a:rPr lang="zh-CN" altLang="en-US" sz="2000" dirty="0">
                <a:latin typeface="微软雅黑" panose="020B0503020204020204" pitchFamily="34" charset="-122"/>
                <a:ea typeface="微软雅黑" panose="020B0503020204020204" pitchFamily="34" charset="-122"/>
              </a:rPr>
              <a:t>片长</a:t>
            </a:r>
            <a:r>
              <a:rPr lang="en-US" altLang="zh-CN" sz="2000" dirty="0">
                <a:latin typeface="微软雅黑" panose="020B0503020204020204" pitchFamily="34" charset="-122"/>
                <a:ea typeface="微软雅黑" panose="020B0503020204020204" pitchFamily="34" charset="-122"/>
              </a:rPr>
              <a:t>: 99</a:t>
            </a:r>
            <a:r>
              <a:rPr lang="zh-CN" altLang="en-US" sz="2000" dirty="0">
                <a:latin typeface="微软雅黑" panose="020B0503020204020204" pitchFamily="34" charset="-122"/>
                <a:ea typeface="微软雅黑" panose="020B0503020204020204" pitchFamily="34" charset="-122"/>
              </a:rPr>
              <a:t>分钟 </a:t>
            </a:r>
            <a:r>
              <a:rPr lang="en-US" altLang="zh-CN" sz="2000" dirty="0">
                <a:latin typeface="微软雅黑" panose="020B0503020204020204" pitchFamily="34" charset="-122"/>
                <a:ea typeface="微软雅黑" panose="020B0503020204020204" pitchFamily="34" charset="-122"/>
              </a:rPr>
              <a:t>/ 105</a:t>
            </a:r>
            <a:r>
              <a:rPr lang="zh-CN" altLang="en-US" sz="2000" dirty="0">
                <a:latin typeface="微软雅黑" panose="020B0503020204020204" pitchFamily="34" charset="-122"/>
                <a:ea typeface="微软雅黑" panose="020B0503020204020204" pitchFamily="34" charset="-122"/>
              </a:rPr>
              <a:t>分钟</a:t>
            </a:r>
          </a:p>
          <a:p>
            <a:pPr algn="just">
              <a:lnSpc>
                <a:spcPct val="200000"/>
              </a:lnSpc>
            </a:pPr>
            <a:r>
              <a:rPr lang="zh-CN" altLang="en-US" sz="2000" dirty="0">
                <a:latin typeface="微软雅黑" panose="020B0503020204020204" pitchFamily="34" charset="-122"/>
                <a:ea typeface="微软雅黑" panose="020B0503020204020204" pitchFamily="34" charset="-122"/>
              </a:rPr>
              <a:t>又名</a:t>
            </a:r>
            <a:r>
              <a:rPr lang="en-US" altLang="zh-CN" sz="2000" dirty="0">
                <a:latin typeface="微软雅黑" panose="020B0503020204020204" pitchFamily="34" charset="-122"/>
                <a:ea typeface="微软雅黑" panose="020B0503020204020204" pitchFamily="34" charset="-122"/>
              </a:rPr>
              <a:t>: Kung Fu Cult Master</a:t>
            </a:r>
            <a:endParaRPr lang="zh-CN" altLang="en-US" sz="2000" dirty="0">
              <a:latin typeface="微软雅黑" panose="020B0503020204020204" pitchFamily="34" charset="-122"/>
              <a:ea typeface="微软雅黑" panose="020B0503020204020204" pitchFamily="34" charset="-122"/>
            </a:endParaRPr>
          </a:p>
        </p:txBody>
      </p:sp>
      <p:sp>
        <p:nvSpPr>
          <p:cNvPr id="6"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倚天屠龙记之魔教教主</a:t>
            </a:r>
          </a:p>
        </p:txBody>
      </p:sp>
      <p:sp>
        <p:nvSpPr>
          <p:cNvPr id="3" name="AutoShape 2" descr="https://img1.doubanio.com/view/photo/l/public/p1655212378.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s://img1.doubanio.com/view/photo/l/public/p1655212378.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271" y="1584876"/>
            <a:ext cx="3183812" cy="460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a:extLst>
              <a:ext uri="{FF2B5EF4-FFF2-40B4-BE49-F238E27FC236}">
                <a16:creationId xmlns:a16="http://schemas.microsoft.com/office/drawing/2014/main" xmlns="" id="{9EC57B6F-2693-4874-9C9C-8F6F1F4D68CC}"/>
              </a:ext>
            </a:extLst>
          </p:cNvPr>
          <p:cNvPicPr>
            <a:picLocks noChangeAspect="1"/>
          </p:cNvPicPr>
          <p:nvPr/>
        </p:nvPicPr>
        <p:blipFill>
          <a:blip r:embed="rId4"/>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38718953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4" fill="hold" nodeType="withEffect">
                                  <p:stCondLst>
                                    <p:cond delay="0"/>
                                  </p:stCondLst>
                                  <p:childTnLst>
                                    <p:set>
                                      <p:cBhvr>
                                        <p:cTn id="13" dur="1" fill="hold">
                                          <p:stCondLst>
                                            <p:cond delay="0"/>
                                          </p:stCondLst>
                                        </p:cTn>
                                        <p:tgtEl>
                                          <p:spTgt spid="3077"/>
                                        </p:tgtEl>
                                        <p:attrNameLst>
                                          <p:attrName>style.visibility</p:attrName>
                                        </p:attrNameLst>
                                      </p:cBhvr>
                                      <p:to>
                                        <p:strVal val="visible"/>
                                      </p:to>
                                    </p:set>
                                    <p:anim calcmode="lin" valueType="num">
                                      <p:cBhvr additive="base">
                                        <p:cTn id="14" dur="500" fill="hold"/>
                                        <p:tgtEl>
                                          <p:spTgt spid="3077"/>
                                        </p:tgtEl>
                                        <p:attrNameLst>
                                          <p:attrName>ppt_x</p:attrName>
                                        </p:attrNameLst>
                                      </p:cBhvr>
                                      <p:tavLst>
                                        <p:tav tm="0">
                                          <p:val>
                                            <p:strVal val="#ppt_x"/>
                                          </p:val>
                                        </p:tav>
                                        <p:tav tm="100000">
                                          <p:val>
                                            <p:strVal val="#ppt_x"/>
                                          </p:val>
                                        </p:tav>
                                      </p:tavLst>
                                    </p:anim>
                                    <p:anim calcmode="lin" valueType="num">
                                      <p:cBhvr additive="base">
                                        <p:cTn id="15"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6" name="Picture 8" descr="https://bkimg.cdn.bcebos.com/pic/10dfa9ec8a136327e3086c609e8fa0ec09fac7f8?x-bce-process=image/watermark,g_7,image_d2F0ZXIvYmFpa2UxNTA=,xp_5,yp_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5" t="5962" b="9369"/>
          <a:stretch/>
        </p:blipFill>
        <p:spPr bwMode="auto">
          <a:xfrm>
            <a:off x="8112153" y="1400961"/>
            <a:ext cx="3263699" cy="416932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xmlns="" id="{63BFB7C4-E035-4158-8499-1D49F7299071}"/>
              </a:ext>
            </a:extLst>
          </p:cNvPr>
          <p:cNvSpPr/>
          <p:nvPr/>
        </p:nvSpPr>
        <p:spPr>
          <a:xfrm>
            <a:off x="307976" y="1369678"/>
            <a:ext cx="7522130" cy="5262979"/>
          </a:xfrm>
          <a:prstGeom prst="rect">
            <a:avLst/>
          </a:prstGeom>
        </p:spPr>
        <p:txBody>
          <a:bodyPr wrap="square">
            <a:spAutoFit/>
          </a:bodyPr>
          <a:lstStyle/>
          <a:p>
            <a:pPr algn="just">
              <a:lnSpc>
                <a:spcPct val="200000"/>
              </a:lnSpc>
            </a:pPr>
            <a:r>
              <a:rPr lang="zh-CN" altLang="en-US" sz="2800" dirty="0" smtClean="0"/>
              <a:t>    王</a:t>
            </a:r>
            <a:r>
              <a:rPr lang="zh-CN" altLang="en-US" sz="2800" dirty="0"/>
              <a:t>晶导戏的题材很广，五花八门，但最为让人津津乐道的还是他拍摄的赌系列以及和周星驰一起开创的香港无厘头电影。王晶的导演之路走得非常成功，取得的主要成就有第</a:t>
            </a:r>
            <a:r>
              <a:rPr lang="en-US" altLang="zh-CN" sz="2800" dirty="0"/>
              <a:t>12</a:t>
            </a:r>
            <a:r>
              <a:rPr lang="zh-CN" altLang="en-US" sz="2800" dirty="0"/>
              <a:t>届香港电影评论学会大奖最佳编剧奖和第</a:t>
            </a:r>
            <a:r>
              <a:rPr lang="en-US" altLang="zh-CN" sz="2800" dirty="0"/>
              <a:t>13</a:t>
            </a:r>
            <a:r>
              <a:rPr lang="zh-CN" altLang="en-US" sz="2800" dirty="0"/>
              <a:t>届香港电影评论学会大奖最佳编剧奖。</a:t>
            </a:r>
          </a:p>
        </p:txBody>
      </p:sp>
      <p:sp>
        <p:nvSpPr>
          <p:cNvPr id="8" name="矩形 7"/>
          <p:cNvSpPr/>
          <p:nvPr/>
        </p:nvSpPr>
        <p:spPr>
          <a:xfrm>
            <a:off x="9564657" y="5785456"/>
            <a:ext cx="646331" cy="369332"/>
          </a:xfrm>
          <a:prstGeom prst="rect">
            <a:avLst/>
          </a:prstGeom>
        </p:spPr>
        <p:txBody>
          <a:bodyPr wrap="none">
            <a:spAutoFit/>
          </a:bodyPr>
          <a:lstStyle/>
          <a:p>
            <a:r>
              <a:rPr lang="zh-CN" altLang="en-US" dirty="0"/>
              <a:t>王晶</a:t>
            </a:r>
          </a:p>
        </p:txBody>
      </p:sp>
      <p:sp>
        <p:nvSpPr>
          <p:cNvPr id="13"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导演、编剧</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王晶</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4906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 fill="hold"/>
                                        <p:tgtEl>
                                          <p:spTgt spid="2056"/>
                                        </p:tgtEl>
                                        <p:attrNameLst>
                                          <p:attrName>ppt_x</p:attrName>
                                        </p:attrNameLst>
                                      </p:cBhvr>
                                      <p:tavLst>
                                        <p:tav tm="0">
                                          <p:val>
                                            <p:strVal val="#ppt_x"/>
                                          </p:val>
                                        </p:tav>
                                        <p:tav tm="100000">
                                          <p:val>
                                            <p:strVal val="#ppt_x"/>
                                          </p:val>
                                        </p:tav>
                                      </p:tavLst>
                                    </p:anim>
                                    <p:anim calcmode="lin" valueType="num">
                                      <p:cBhvr additive="base">
                                        <p:cTn id="12" dur="500" fill="hold"/>
                                        <p:tgtEl>
                                          <p:spTgt spid="20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导演、编剧</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王晶</a:t>
            </a:r>
            <a:endParaRPr lang="zh-CN" altLang="en-US" dirty="0">
              <a:latin typeface="微软雅黑" panose="020B0503020204020204" pitchFamily="34" charset="-122"/>
              <a:ea typeface="微软雅黑" panose="020B0503020204020204" pitchFamily="34" charset="-122"/>
            </a:endParaRPr>
          </a:p>
        </p:txBody>
      </p:sp>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307975" y="1369678"/>
            <a:ext cx="10975217" cy="5262979"/>
          </a:xfrm>
          <a:prstGeom prst="rect">
            <a:avLst/>
          </a:prstGeom>
        </p:spPr>
        <p:txBody>
          <a:bodyPr wrap="square">
            <a:spAutoFit/>
          </a:bodyPr>
          <a:lstStyle/>
          <a:p>
            <a:pPr algn="just">
              <a:lnSpc>
                <a:spcPct val="200000"/>
              </a:lnSpc>
            </a:pPr>
            <a:r>
              <a:rPr lang="zh-CN" altLang="en-US" sz="2800" dirty="0" smtClean="0"/>
              <a:t>    他</a:t>
            </a:r>
            <a:r>
              <a:rPr lang="zh-CN" altLang="en-US" sz="2800" dirty="0"/>
              <a:t>有一个在香港电影界拥有举足若轻地位的父亲，就是王天林。王天林是第一个将电影拍摄、剧本及武打技巧融合在一起而引入电视工业的电影人，可以说王天林为电视工业的发展和突破做出了巨大贡献。而除了他自己功成名就外，王天林也从来不吝啬培养下一代年轻人，除了儿子王晶，包活杜琪峰、林岭东、林德禄、电视监制潘嘉德及刘士裕等人，都是王天林一手培养出来的。</a:t>
            </a:r>
          </a:p>
        </p:txBody>
      </p:sp>
      <p:pic>
        <p:nvPicPr>
          <p:cNvPr id="10" name="图片 9">
            <a:extLst>
              <a:ext uri="{FF2B5EF4-FFF2-40B4-BE49-F238E27FC236}">
                <a16:creationId xmlns:a16="http://schemas.microsoft.com/office/drawing/2014/main" xmlns="" id="{9EC57B6F-2693-4874-9C9C-8F6F1F4D68CC}"/>
              </a:ext>
            </a:extLst>
          </p:cNvPr>
          <p:cNvPicPr>
            <a:picLocks noChangeAspect="1"/>
          </p:cNvPicPr>
          <p:nvPr/>
        </p:nvPicPr>
        <p:blipFill>
          <a:blip r:embed="rId2"/>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68289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导演、</a:t>
            </a:r>
            <a:r>
              <a:rPr lang="zh-CN" altLang="en-US" dirty="0">
                <a:latin typeface="微软雅黑" panose="020B0503020204020204" pitchFamily="34" charset="-122"/>
                <a:ea typeface="微软雅黑" panose="020B0503020204020204" pitchFamily="34" charset="-122"/>
              </a:rPr>
              <a:t>编剧</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王晶</a:t>
            </a:r>
            <a:endParaRPr lang="zh-CN" altLang="en-US" dirty="0">
              <a:latin typeface="微软雅黑" panose="020B0503020204020204" pitchFamily="34" charset="-122"/>
              <a:ea typeface="微软雅黑" panose="020B0503020204020204" pitchFamily="34" charset="-122"/>
            </a:endParaRPr>
          </a:p>
        </p:txBody>
      </p:sp>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1040235" y="1363562"/>
            <a:ext cx="10209402" cy="5262979"/>
          </a:xfrm>
          <a:prstGeom prst="rect">
            <a:avLst/>
          </a:prstGeom>
        </p:spPr>
        <p:txBody>
          <a:bodyPr wrap="square">
            <a:spAutoFit/>
          </a:bodyPr>
          <a:lstStyle/>
          <a:p>
            <a:pPr>
              <a:lnSpc>
                <a:spcPct val="200000"/>
              </a:lnSpc>
            </a:pPr>
            <a:r>
              <a:rPr lang="zh-CN" altLang="en-US" sz="2400" dirty="0" smtClean="0"/>
              <a:t>    在</a:t>
            </a:r>
            <a:r>
              <a:rPr lang="zh-CN" altLang="en-US" sz="2400" dirty="0"/>
              <a:t>这样的家庭氛围和得天独厚的条件下，王晶毕业后也顺利地进入了</a:t>
            </a:r>
            <a:r>
              <a:rPr lang="en-US" altLang="zh-CN" sz="2400" dirty="0"/>
              <a:t>TVB</a:t>
            </a:r>
            <a:r>
              <a:rPr lang="zh-CN" altLang="en-US" sz="2400" dirty="0" smtClean="0"/>
              <a:t>。他</a:t>
            </a:r>
            <a:r>
              <a:rPr lang="zh-CN" altLang="en-US" sz="2400" dirty="0"/>
              <a:t>除了是著名导演也是个非常成功的电影电视剧编剧。一开始进入电影界的王晶从事的是编剧行业，他凭借着香港中文大学中文系的文学功底，在编剧行业发展的也是如鱼得水。</a:t>
            </a:r>
            <a:r>
              <a:rPr lang="en-US" altLang="zh-CN" sz="2400" dirty="0"/>
              <a:t>《</a:t>
            </a:r>
            <a:r>
              <a:rPr lang="zh-CN" altLang="en-US" sz="2400" dirty="0"/>
              <a:t>心有千千结</a:t>
            </a:r>
            <a:r>
              <a:rPr lang="en-US" altLang="zh-CN" sz="2400" dirty="0"/>
              <a:t>》</a:t>
            </a:r>
            <a:r>
              <a:rPr lang="zh-CN" altLang="en-US" sz="2400" dirty="0"/>
              <a:t>、</a:t>
            </a:r>
            <a:r>
              <a:rPr lang="en-US" altLang="zh-CN" sz="2400" dirty="0"/>
              <a:t>《</a:t>
            </a:r>
            <a:r>
              <a:rPr lang="zh-CN" altLang="en-US" sz="2400" dirty="0"/>
              <a:t>陆小凤</a:t>
            </a:r>
            <a:r>
              <a:rPr lang="en-US" altLang="zh-CN" sz="2400" dirty="0"/>
              <a:t>》</a:t>
            </a:r>
            <a:r>
              <a:rPr lang="zh-CN" altLang="en-US" sz="2400" dirty="0"/>
              <a:t>、</a:t>
            </a:r>
            <a:r>
              <a:rPr lang="en-US" altLang="zh-CN" sz="2400" dirty="0"/>
              <a:t>《</a:t>
            </a:r>
            <a:r>
              <a:rPr lang="zh-CN" altLang="en-US" sz="2400" dirty="0"/>
              <a:t>鬼马狂潮</a:t>
            </a:r>
            <a:r>
              <a:rPr lang="en-US" altLang="zh-CN" sz="2400" dirty="0"/>
              <a:t>》</a:t>
            </a:r>
            <a:r>
              <a:rPr lang="zh-CN" altLang="en-US" sz="2400" dirty="0"/>
              <a:t>、</a:t>
            </a:r>
            <a:r>
              <a:rPr lang="en-US" altLang="zh-CN" sz="2400" dirty="0"/>
              <a:t>《</a:t>
            </a:r>
            <a:r>
              <a:rPr lang="zh-CN" altLang="en-US" sz="2400" dirty="0"/>
              <a:t>楚留香传奇</a:t>
            </a:r>
            <a:r>
              <a:rPr lang="en-US" altLang="zh-CN" sz="2400" dirty="0"/>
              <a:t>》</a:t>
            </a:r>
            <a:r>
              <a:rPr lang="zh-CN" altLang="en-US" sz="2400" dirty="0"/>
              <a:t>、</a:t>
            </a:r>
            <a:r>
              <a:rPr lang="en-US" altLang="zh-CN" sz="2400" dirty="0"/>
              <a:t>《</a:t>
            </a:r>
            <a:r>
              <a:rPr lang="zh-CN" altLang="en-US" sz="2400" dirty="0"/>
              <a:t>京华春梦</a:t>
            </a:r>
            <a:r>
              <a:rPr lang="en-US" altLang="zh-CN" sz="2400" dirty="0"/>
              <a:t>》</a:t>
            </a:r>
            <a:r>
              <a:rPr lang="zh-CN" altLang="en-US" sz="2400" dirty="0"/>
              <a:t>等电视剧、电影的剧本，都是王晶开始执导电影前作为编剧留下的作品。正因为此，王晶才骄傲地自诩金牌编剧</a:t>
            </a:r>
            <a:r>
              <a:rPr lang="zh-CN" altLang="en-US" sz="2400" dirty="0" smtClean="0"/>
              <a:t>！</a:t>
            </a:r>
            <a:endParaRPr lang="zh-CN" altLang="en-US" sz="2400" dirty="0"/>
          </a:p>
        </p:txBody>
      </p:sp>
      <p:pic>
        <p:nvPicPr>
          <p:cNvPr id="7" name="图片 6">
            <a:extLst>
              <a:ext uri="{FF2B5EF4-FFF2-40B4-BE49-F238E27FC236}">
                <a16:creationId xmlns:a16="http://schemas.microsoft.com/office/drawing/2014/main" xmlns="" id="{9EC57B6F-2693-4874-9C9C-8F6F1F4D68CC}"/>
              </a:ext>
            </a:extLst>
          </p:cNvPr>
          <p:cNvPicPr>
            <a:picLocks noChangeAspect="1"/>
          </p:cNvPicPr>
          <p:nvPr/>
        </p:nvPicPr>
        <p:blipFill>
          <a:blip r:embed="rId2"/>
          <a:stretch>
            <a:fillRect/>
          </a:stretch>
        </p:blipFill>
        <p:spPr>
          <a:xfrm>
            <a:off x="10340831" y="5265622"/>
            <a:ext cx="1679534" cy="1638900"/>
          </a:xfrm>
          <a:prstGeom prst="rect">
            <a:avLst/>
          </a:prstGeom>
        </p:spPr>
      </p:pic>
    </p:spTree>
    <p:extLst>
      <p:ext uri="{BB962C8B-B14F-4D97-AF65-F5344CB8AC3E}">
        <p14:creationId xmlns:p14="http://schemas.microsoft.com/office/powerpoint/2010/main" val="11414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smtClean="0">
                <a:latin typeface="微软雅黑" panose="020B0503020204020204" pitchFamily="34" charset="-122"/>
                <a:ea typeface="微软雅黑" panose="020B0503020204020204" pitchFamily="34" charset="-122"/>
              </a:rPr>
              <a:t>编剧</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金庸</a:t>
            </a:r>
            <a:endParaRPr lang="zh-CN" altLang="en-US" dirty="0">
              <a:latin typeface="微软雅黑" panose="020B0503020204020204" pitchFamily="34" charset="-122"/>
              <a:ea typeface="微软雅黑" panose="020B0503020204020204" pitchFamily="34" charset="-122"/>
            </a:endParaRPr>
          </a:p>
        </p:txBody>
      </p:sp>
      <p:sp>
        <p:nvSpPr>
          <p:cNvPr id="3" name="AutoShape 2" descr="åå¤©å± é¾è¨ä¹é­ææä¸»"/>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4" descr="åå¤©å± é¾è¨ä¹é­ææä¸»"/>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åå¤©å± é¾è¨ä¹é­ææä¸»"/>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矩形 8">
            <a:extLst>
              <a:ext uri="{FF2B5EF4-FFF2-40B4-BE49-F238E27FC236}">
                <a16:creationId xmlns:a16="http://schemas.microsoft.com/office/drawing/2014/main" xmlns="" id="{63BFB7C4-E035-4158-8499-1D49F7299071}"/>
              </a:ext>
            </a:extLst>
          </p:cNvPr>
          <p:cNvSpPr/>
          <p:nvPr/>
        </p:nvSpPr>
        <p:spPr>
          <a:xfrm>
            <a:off x="158751" y="1420496"/>
            <a:ext cx="8381855" cy="5016758"/>
          </a:xfrm>
          <a:prstGeom prst="rect">
            <a:avLst/>
          </a:prstGeom>
        </p:spPr>
        <p:txBody>
          <a:bodyPr wrap="square">
            <a:spAutoFit/>
          </a:bodyPr>
          <a:lstStyle/>
          <a:p>
            <a:pPr>
              <a:lnSpc>
                <a:spcPct val="200000"/>
              </a:lnSpc>
            </a:pPr>
            <a:r>
              <a:rPr lang="zh-CN" altLang="en-US" sz="2000" dirty="0" smtClean="0"/>
              <a:t>    </a:t>
            </a:r>
            <a:r>
              <a:rPr lang="en-US" altLang="zh-CN" sz="2000" dirty="0"/>
              <a:t>1948</a:t>
            </a:r>
            <a:r>
              <a:rPr lang="zh-CN" altLang="en-US" sz="2000" dirty="0"/>
              <a:t>年，金庸在数千人参加的考试中脱颖而出，进入</a:t>
            </a:r>
            <a:r>
              <a:rPr lang="en-US" altLang="zh-CN" sz="2000" dirty="0"/>
              <a:t>《</a:t>
            </a:r>
            <a:r>
              <a:rPr lang="zh-CN" altLang="en-US" sz="2000" dirty="0"/>
              <a:t>大公报</a:t>
            </a:r>
            <a:r>
              <a:rPr lang="en-US" altLang="zh-CN" sz="2000" dirty="0"/>
              <a:t>》</a:t>
            </a:r>
            <a:r>
              <a:rPr lang="zh-CN" altLang="en-US" sz="2000" dirty="0"/>
              <a:t>，收听英语国际电讯广播当翻译。也是在这一年，</a:t>
            </a:r>
            <a:r>
              <a:rPr lang="en-US" altLang="zh-CN" sz="2000" dirty="0"/>
              <a:t>《</a:t>
            </a:r>
            <a:r>
              <a:rPr lang="zh-CN" altLang="en-US" sz="2000" dirty="0"/>
              <a:t>大公报</a:t>
            </a:r>
            <a:r>
              <a:rPr lang="en-US" altLang="zh-CN" sz="2000" dirty="0"/>
              <a:t>》</a:t>
            </a:r>
            <a:r>
              <a:rPr lang="zh-CN" altLang="en-US" sz="2000" dirty="0"/>
              <a:t>香港版复刊，他被派往香港</a:t>
            </a:r>
            <a:r>
              <a:rPr lang="zh-CN" altLang="en-US" sz="2000" dirty="0" smtClean="0"/>
              <a:t>。当时</a:t>
            </a:r>
            <a:r>
              <a:rPr lang="zh-CN" altLang="en-US" sz="2000" dirty="0"/>
              <a:t>他接到的指令是赴港半年，却不知道再回到家乡已经是</a:t>
            </a:r>
            <a:r>
              <a:rPr lang="en-US" altLang="zh-CN" sz="2000" dirty="0"/>
              <a:t>44</a:t>
            </a:r>
            <a:r>
              <a:rPr lang="zh-CN" altLang="en-US" sz="2000" dirty="0"/>
              <a:t>年后。在</a:t>
            </a:r>
            <a:r>
              <a:rPr lang="en-US" altLang="zh-CN" sz="2000" dirty="0"/>
              <a:t>1992</a:t>
            </a:r>
            <a:r>
              <a:rPr lang="zh-CN" altLang="en-US" sz="2000" dirty="0"/>
              <a:t>年到</a:t>
            </a:r>
            <a:r>
              <a:rPr lang="en-US" altLang="zh-CN" sz="2000" dirty="0"/>
              <a:t>2008</a:t>
            </a:r>
            <a:r>
              <a:rPr lang="zh-CN" altLang="en-US" sz="2000" dirty="0"/>
              <a:t>年间，思乡情切的金庸六度返乡</a:t>
            </a:r>
            <a:r>
              <a:rPr lang="zh-CN" altLang="en-US" sz="2000" dirty="0" smtClean="0"/>
              <a:t>。</a:t>
            </a:r>
            <a:endParaRPr lang="en-US" altLang="zh-CN" sz="2000" dirty="0" smtClean="0"/>
          </a:p>
          <a:p>
            <a:pPr>
              <a:lnSpc>
                <a:spcPct val="200000"/>
              </a:lnSpc>
            </a:pPr>
            <a:r>
              <a:rPr lang="en-US" altLang="zh-CN" sz="2000" dirty="0"/>
              <a:t> </a:t>
            </a:r>
            <a:r>
              <a:rPr lang="en-US" altLang="zh-CN" sz="2000" dirty="0" smtClean="0"/>
              <a:t>   </a:t>
            </a:r>
            <a:r>
              <a:rPr lang="zh-CN" altLang="en-US" sz="2000" dirty="0" smtClean="0"/>
              <a:t>几年前</a:t>
            </a:r>
            <a:r>
              <a:rPr lang="zh-CN" altLang="en-US" sz="2000" dirty="0"/>
              <a:t>，金庸接受媒体采访时说：“如果一个人离开家乡很久，在外边住的时间一长，对故乡怀念的感觉就越深。有时回忆小时候在这里的生活，有一些是很美丽的。总想，老了，再回到这个地方来住。”</a:t>
            </a:r>
          </a:p>
          <a:p>
            <a:pPr>
              <a:lnSpc>
                <a:spcPct val="200000"/>
              </a:lnSpc>
            </a:pPr>
            <a:r>
              <a:rPr lang="zh-CN" altLang="en-US" sz="2000" dirty="0" smtClean="0"/>
              <a:t>    但</a:t>
            </a:r>
            <a:r>
              <a:rPr lang="zh-CN" altLang="en-US" sz="2000" dirty="0"/>
              <a:t>他的想法没能变成现实，最终在香港</a:t>
            </a:r>
            <a:r>
              <a:rPr lang="zh-CN" altLang="en-US" sz="2000" dirty="0" smtClean="0"/>
              <a:t>辞世。</a:t>
            </a:r>
            <a:endParaRPr lang="zh-CN" altLang="en-US" sz="2000" dirty="0"/>
          </a:p>
        </p:txBody>
      </p:sp>
      <p:sp>
        <p:nvSpPr>
          <p:cNvPr id="8" name="矩形 7"/>
          <p:cNvSpPr/>
          <p:nvPr/>
        </p:nvSpPr>
        <p:spPr>
          <a:xfrm>
            <a:off x="10059608" y="5757341"/>
            <a:ext cx="646331" cy="369332"/>
          </a:xfrm>
          <a:prstGeom prst="rect">
            <a:avLst/>
          </a:prstGeom>
        </p:spPr>
        <p:txBody>
          <a:bodyPr wrap="none">
            <a:spAutoFit/>
          </a:bodyPr>
          <a:lstStyle/>
          <a:p>
            <a:r>
              <a:rPr lang="zh-CN" altLang="en-US" dirty="0"/>
              <a:t>金庸</a:t>
            </a:r>
          </a:p>
        </p:txBody>
      </p:sp>
      <p:pic>
        <p:nvPicPr>
          <p:cNvPr id="4098" name="Picture 2" descr="https://imgsrc.baidu.com/baike/pic/item/2e2eb9389b504fc28a449c68e8dde71190ef6d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606" y="1501628"/>
            <a:ext cx="3197772" cy="410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2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7452E2A-8A34-4983-9E73-EF6DFB3E08C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电影影视剧组电影演视总结计划PPT模版"/>
</p:tagLst>
</file>

<file path=ppt/theme/theme1.xml><?xml version="1.0" encoding="utf-8"?>
<a:theme xmlns:a="http://schemas.openxmlformats.org/drawingml/2006/main" name="Office 主题​​">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1452</Words>
  <Application>Microsoft Office PowerPoint</Application>
  <PresentationFormat>自定义</PresentationFormat>
  <Paragraphs>80</Paragraphs>
  <Slides>21</Slides>
  <Notes>12</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张冉</cp:lastModifiedBy>
  <cp:revision>53</cp:revision>
  <dcterms:created xsi:type="dcterms:W3CDTF">2017-03-07T06:29:48Z</dcterms:created>
  <dcterms:modified xsi:type="dcterms:W3CDTF">2020-06-27T14:48:02Z</dcterms:modified>
</cp:coreProperties>
</file>