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9" r:id="rId3"/>
    <p:sldId id="258" r:id="rId4"/>
    <p:sldId id="264" r:id="rId5"/>
    <p:sldId id="260" r:id="rId6"/>
    <p:sldId id="261" r:id="rId7"/>
    <p:sldId id="262" r:id="rId8"/>
    <p:sldId id="263" r:id="rId9"/>
    <p:sldId id="272" r:id="rId10"/>
    <p:sldId id="273" r:id="rId11"/>
    <p:sldId id="274" r:id="rId12"/>
    <p:sldId id="270" r:id="rId13"/>
    <p:sldId id="265" r:id="rId14"/>
    <p:sldId id="266" r:id="rId15"/>
    <p:sldId id="268" r:id="rId16"/>
    <p:sldId id="267" r:id="rId17"/>
    <p:sldId id="269" r:id="rId18"/>
    <p:sldId id="271" r:id="rId19"/>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48"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AB82F-3F64-4FC0-967B-71498DC73D1A}" type="datetimeFigureOut">
              <a:rPr lang="zh-CN" altLang="en-US" smtClean="0"/>
              <a:t>2021/5/12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013B5-F40C-496D-AF7B-F5F71F1DA885}" type="slidenum">
              <a:rPr lang="zh-CN" altLang="en-US" smtClean="0"/>
              <a:t>‹#›</a:t>
            </a:fld>
            <a:endParaRPr lang="zh-CN" altLang="en-US"/>
          </a:p>
        </p:txBody>
      </p:sp>
    </p:spTree>
    <p:extLst>
      <p:ext uri="{BB962C8B-B14F-4D97-AF65-F5344CB8AC3E}">
        <p14:creationId xmlns:p14="http://schemas.microsoft.com/office/powerpoint/2010/main" val="301158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a:t>
            </a:fld>
            <a:endParaRPr lang="zh-CN" altLang="en-US"/>
          </a:p>
        </p:txBody>
      </p:sp>
    </p:spTree>
    <p:extLst>
      <p:ext uri="{BB962C8B-B14F-4D97-AF65-F5344CB8AC3E}">
        <p14:creationId xmlns:p14="http://schemas.microsoft.com/office/powerpoint/2010/main" val="422538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10</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11</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12</a:t>
            </a:fld>
            <a:endParaRPr lang="zh-CN" altLang="en-US"/>
          </a:p>
        </p:txBody>
      </p:sp>
    </p:spTree>
    <p:extLst>
      <p:ext uri="{BB962C8B-B14F-4D97-AF65-F5344CB8AC3E}">
        <p14:creationId xmlns:p14="http://schemas.microsoft.com/office/powerpoint/2010/main" val="278760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13</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14</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15</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16</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17</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18</a:t>
            </a:fld>
            <a:endParaRPr lang="zh-CN" altLang="en-US"/>
          </a:p>
        </p:txBody>
      </p:sp>
    </p:spTree>
    <p:extLst>
      <p:ext uri="{BB962C8B-B14F-4D97-AF65-F5344CB8AC3E}">
        <p14:creationId xmlns:p14="http://schemas.microsoft.com/office/powerpoint/2010/main" val="314437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2</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3</a:t>
            </a:fld>
            <a:endParaRPr lang="zh-CN" altLang="en-US"/>
          </a:p>
        </p:txBody>
      </p:sp>
    </p:spTree>
    <p:extLst>
      <p:ext uri="{BB962C8B-B14F-4D97-AF65-F5344CB8AC3E}">
        <p14:creationId xmlns:p14="http://schemas.microsoft.com/office/powerpoint/2010/main" val="6629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4</a:t>
            </a:fld>
            <a:endParaRPr lang="zh-CN" altLang="en-US"/>
          </a:p>
        </p:txBody>
      </p:sp>
    </p:spTree>
    <p:extLst>
      <p:ext uri="{BB962C8B-B14F-4D97-AF65-F5344CB8AC3E}">
        <p14:creationId xmlns:p14="http://schemas.microsoft.com/office/powerpoint/2010/main" val="278760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5</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6</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7</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8</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9</a:t>
            </a:fld>
            <a:endParaRPr lang="zh-CN" altLang="en-US"/>
          </a:p>
        </p:txBody>
      </p:sp>
    </p:spTree>
    <p:extLst>
      <p:ext uri="{BB962C8B-B14F-4D97-AF65-F5344CB8AC3E}">
        <p14:creationId xmlns:p14="http://schemas.microsoft.com/office/powerpoint/2010/main" val="278760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363"/>
            <a:ext cx="914281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5" name="页脚占位符 4"/>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10437031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200"/>
            <a:ext cx="3931725"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3" y="987427"/>
            <a:ext cx="617139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400"/>
            <a:ext cx="393172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6" name="页脚占位符 5"/>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3500600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200"/>
            <a:ext cx="3931725"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3" y="987427"/>
            <a:ext cx="6171397"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679" y="2057400"/>
            <a:ext cx="393172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6" name="页脚占位符 5"/>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2562918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127"/>
            <a:ext cx="10514231"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091" y="1825625"/>
            <a:ext cx="10514231"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5" name="页脚占位符 4"/>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24002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5" y="365125"/>
            <a:ext cx="2628558"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125"/>
            <a:ext cx="7733293"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5" name="页脚占位符 4"/>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1239160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Tree>
    <p:extLst>
      <p:ext uri="{BB962C8B-B14F-4D97-AF65-F5344CB8AC3E}">
        <p14:creationId xmlns:p14="http://schemas.microsoft.com/office/powerpoint/2010/main" val="31053767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Tree>
    <p:extLst>
      <p:ext uri="{BB962C8B-B14F-4D97-AF65-F5344CB8AC3E}">
        <p14:creationId xmlns:p14="http://schemas.microsoft.com/office/powerpoint/2010/main" val="4058296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cxnSp>
        <p:nvCxnSpPr>
          <p:cNvPr id="5" name="直接连接符 4"/>
          <p:cNvCxnSpPr>
            <a:cxnSpLocks/>
          </p:cNvCxnSpPr>
          <p:nvPr/>
        </p:nvCxnSpPr>
        <p:spPr>
          <a:xfrm>
            <a:off x="590883" y="1132153"/>
            <a:ext cx="1100865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191" y="384326"/>
            <a:ext cx="890927" cy="1014799"/>
          </a:xfrm>
          <a:prstGeom prst="rect">
            <a:avLst/>
          </a:prstGeom>
        </p:spPr>
      </p:pic>
    </p:spTree>
    <p:extLst>
      <p:ext uri="{BB962C8B-B14F-4D97-AF65-F5344CB8AC3E}">
        <p14:creationId xmlns:p14="http://schemas.microsoft.com/office/powerpoint/2010/main" val="427291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644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127"/>
            <a:ext cx="10514231"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091" y="1825625"/>
            <a:ext cx="5180926"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5625"/>
            <a:ext cx="5180926"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6" name="页脚占位符 5"/>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1391753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127"/>
            <a:ext cx="10514231"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680" y="1681163"/>
            <a:ext cx="51571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680" y="2505075"/>
            <a:ext cx="5157115"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7" y="1681163"/>
            <a:ext cx="518251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1397" y="2505075"/>
            <a:ext cx="5182513"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8" name="页脚占位符 7"/>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2919208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091" y="365127"/>
            <a:ext cx="10514231"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4" name="页脚占位符 3"/>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2096912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6352"/>
            <a:ext cx="2742843" cy="365125"/>
          </a:xfrm>
          <a:prstGeom prst="rect">
            <a:avLst/>
          </a:prstGeom>
        </p:spPr>
        <p:txBody>
          <a:bodyPr/>
          <a:lstStyle/>
          <a:p>
            <a:fld id="{519141E6-D748-4A73-901A-199F5D0CF544}" type="datetimeFigureOut">
              <a:rPr lang="zh-CN" altLang="en-US" smtClean="0"/>
              <a:t>2021/5/12</a:t>
            </a:fld>
            <a:endParaRPr lang="zh-CN" altLang="en-US"/>
          </a:p>
        </p:txBody>
      </p:sp>
      <p:sp>
        <p:nvSpPr>
          <p:cNvPr id="3" name="页脚占位符 2"/>
          <p:cNvSpPr>
            <a:spLocks noGrp="1"/>
          </p:cNvSpPr>
          <p:nvPr>
            <p:ph type="ftr" sz="quarter" idx="11"/>
          </p:nvPr>
        </p:nvSpPr>
        <p:spPr>
          <a:xfrm>
            <a:off x="4038075" y="6356352"/>
            <a:ext cx="4114264"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6352"/>
            <a:ext cx="2742843" cy="365125"/>
          </a:xfrm>
          <a:prstGeom prst="rect">
            <a:avLst/>
          </a:prstGeom>
        </p:spPr>
        <p:txBody>
          <a:bodyPr/>
          <a:lstStyle/>
          <a:p>
            <a:fld id="{E8C2FDFD-DF87-4C9B-A277-F922C77C33FB}" type="slidenum">
              <a:rPr lang="zh-CN" altLang="en-US" smtClean="0"/>
              <a:t>‹#›</a:t>
            </a:fld>
            <a:endParaRPr lang="zh-CN" altLang="en-US"/>
          </a:p>
        </p:txBody>
      </p:sp>
    </p:spTree>
    <p:extLst>
      <p:ext uri="{BB962C8B-B14F-4D97-AF65-F5344CB8AC3E}">
        <p14:creationId xmlns:p14="http://schemas.microsoft.com/office/powerpoint/2010/main" val="1136567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611"/>
            <a:ext cx="12190413" cy="6856781"/>
          </a:xfrm>
          <a:prstGeom prst="rect">
            <a:avLst/>
          </a:prstGeom>
        </p:spPr>
      </p:pic>
    </p:spTree>
    <p:extLst>
      <p:ext uri="{BB962C8B-B14F-4D97-AF65-F5344CB8AC3E}">
        <p14:creationId xmlns:p14="http://schemas.microsoft.com/office/powerpoint/2010/main" val="1010933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1697D1F-64AE-484C-B58F-4BBE7145CBBD}"/>
              </a:ext>
            </a:extLst>
          </p:cNvPr>
          <p:cNvSpPr/>
          <p:nvPr/>
        </p:nvSpPr>
        <p:spPr>
          <a:xfrm>
            <a:off x="3658401" y="1874282"/>
            <a:ext cx="7563054" cy="1323439"/>
          </a:xfrm>
          <a:prstGeom prst="rect">
            <a:avLst/>
          </a:prstGeom>
        </p:spPr>
        <p:txBody>
          <a:bodyPr wrap="square">
            <a:spAutoFit/>
          </a:bodyPr>
          <a:lstStyle/>
          <a:p>
            <a:pPr algn="ctr"/>
            <a:r>
              <a:rPr lang="zh-CN" altLang="en-US" sz="8000" dirty="0">
                <a:solidFill>
                  <a:schemeClr val="bg1"/>
                </a:solidFill>
                <a:latin typeface="微软雅黑" panose="020B0503020204020204" pitchFamily="34" charset="-122"/>
                <a:ea typeface="微软雅黑" panose="020B0503020204020204" pitchFamily="34" charset="-122"/>
              </a:rPr>
              <a:t>香港电影欣赏</a:t>
            </a:r>
          </a:p>
        </p:txBody>
      </p:sp>
      <p:sp>
        <p:nvSpPr>
          <p:cNvPr id="15" name="矩形 14">
            <a:extLst>
              <a:ext uri="{FF2B5EF4-FFF2-40B4-BE49-F238E27FC236}">
                <a16:creationId xmlns:a16="http://schemas.microsoft.com/office/drawing/2014/main" id="{F5386E46-3E5C-42C4-B2E0-EC3D61C0C496}"/>
              </a:ext>
            </a:extLst>
          </p:cNvPr>
          <p:cNvSpPr/>
          <p:nvPr/>
        </p:nvSpPr>
        <p:spPr>
          <a:xfrm>
            <a:off x="4750559" y="3646061"/>
            <a:ext cx="5583231" cy="523220"/>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香港的武侠电影</a:t>
            </a:r>
          </a:p>
        </p:txBody>
      </p:sp>
      <p:grpSp>
        <p:nvGrpSpPr>
          <p:cNvPr id="5" name="组合 4">
            <a:extLst>
              <a:ext uri="{FF2B5EF4-FFF2-40B4-BE49-F238E27FC236}">
                <a16:creationId xmlns:a16="http://schemas.microsoft.com/office/drawing/2014/main" id="{79553898-10D1-44F9-B0BF-59177221AFFA}"/>
              </a:ext>
            </a:extLst>
          </p:cNvPr>
          <p:cNvGrpSpPr/>
          <p:nvPr/>
        </p:nvGrpSpPr>
        <p:grpSpPr>
          <a:xfrm rot="1596102">
            <a:off x="1760011" y="3316225"/>
            <a:ext cx="1842580" cy="2463850"/>
            <a:chOff x="5821363" y="1744452"/>
            <a:chExt cx="2565400" cy="2981325"/>
          </a:xfrm>
          <a:effectLst>
            <a:outerShdw dist="190500" dir="18900000" algn="bl" rotWithShape="0">
              <a:prstClr val="black">
                <a:alpha val="30000"/>
              </a:prstClr>
            </a:outerShdw>
          </a:effectLst>
        </p:grpSpPr>
        <p:sp>
          <p:nvSpPr>
            <p:cNvPr id="6" name="Rectangle 15">
              <a:extLst>
                <a:ext uri="{FF2B5EF4-FFF2-40B4-BE49-F238E27FC236}">
                  <a16:creationId xmlns:a16="http://schemas.microsoft.com/office/drawing/2014/main" id="{E288AAFF-A85B-46F3-8206-F69FA17C995F}"/>
                </a:ext>
              </a:extLst>
            </p:cNvPr>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16">
              <a:extLst>
                <a:ext uri="{FF2B5EF4-FFF2-40B4-BE49-F238E27FC236}">
                  <a16:creationId xmlns:a16="http://schemas.microsoft.com/office/drawing/2014/main" id="{1AE0A618-9928-464D-BC0B-5A11D7450EFB}"/>
                </a:ext>
              </a:extLst>
            </p:cNvPr>
            <p:cNvSpPr>
              <a:spLocks noChangeArrowheads="1"/>
            </p:cNvSpPr>
            <p:nvPr/>
          </p:nvSpPr>
          <p:spPr bwMode="auto">
            <a:xfrm>
              <a:off x="5980113" y="1896852"/>
              <a:ext cx="2247900" cy="2222500"/>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9" name="组合 8">
            <a:extLst>
              <a:ext uri="{FF2B5EF4-FFF2-40B4-BE49-F238E27FC236}">
                <a16:creationId xmlns:a16="http://schemas.microsoft.com/office/drawing/2014/main" id="{224C108C-7E85-4F60-A97F-ADEDE1A0358F}"/>
              </a:ext>
            </a:extLst>
          </p:cNvPr>
          <p:cNvGrpSpPr/>
          <p:nvPr/>
        </p:nvGrpSpPr>
        <p:grpSpPr>
          <a:xfrm rot="535147">
            <a:off x="723717" y="1829808"/>
            <a:ext cx="2048701" cy="2682363"/>
            <a:chOff x="5821363" y="1744452"/>
            <a:chExt cx="2565400" cy="2981325"/>
          </a:xfrm>
          <a:effectLst>
            <a:outerShdw dist="190500" dir="18900000" algn="bl" rotWithShape="0">
              <a:prstClr val="black">
                <a:alpha val="30000"/>
              </a:prstClr>
            </a:outerShdw>
          </a:effectLst>
        </p:grpSpPr>
        <p:sp>
          <p:nvSpPr>
            <p:cNvPr id="10" name="Rectangle 15">
              <a:extLst>
                <a:ext uri="{FF2B5EF4-FFF2-40B4-BE49-F238E27FC236}">
                  <a16:creationId xmlns:a16="http://schemas.microsoft.com/office/drawing/2014/main" id="{3570DD17-5B7A-459F-8127-588572162F81}"/>
                </a:ext>
              </a:extLst>
            </p:cNvPr>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16">
              <a:extLst>
                <a:ext uri="{FF2B5EF4-FFF2-40B4-BE49-F238E27FC236}">
                  <a16:creationId xmlns:a16="http://schemas.microsoft.com/office/drawing/2014/main" id="{EDC69803-2345-4190-A685-A1C76D383E1E}"/>
                </a:ext>
              </a:extLst>
            </p:cNvPr>
            <p:cNvSpPr>
              <a:spLocks noChangeArrowheads="1"/>
            </p:cNvSpPr>
            <p:nvPr/>
          </p:nvSpPr>
          <p:spPr bwMode="auto">
            <a:xfrm>
              <a:off x="6002761" y="1853700"/>
              <a:ext cx="2197414" cy="2615155"/>
            </a:xfrm>
            <a:prstGeom prst="rect">
              <a:avLst/>
            </a:pr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12" name="组合 11">
            <a:extLst>
              <a:ext uri="{FF2B5EF4-FFF2-40B4-BE49-F238E27FC236}">
                <a16:creationId xmlns:a16="http://schemas.microsoft.com/office/drawing/2014/main" id="{7C149329-3239-4FAA-B771-ACE5E15BC7AC}"/>
              </a:ext>
            </a:extLst>
          </p:cNvPr>
          <p:cNvGrpSpPr/>
          <p:nvPr/>
        </p:nvGrpSpPr>
        <p:grpSpPr>
          <a:xfrm rot="21401213">
            <a:off x="310489" y="2380907"/>
            <a:ext cx="2191055" cy="2856031"/>
            <a:chOff x="5821364" y="1744452"/>
            <a:chExt cx="2565401" cy="2981325"/>
          </a:xfrm>
          <a:effectLst>
            <a:outerShdw dist="190500" dir="18900000" algn="bl" rotWithShape="0">
              <a:prstClr val="black">
                <a:alpha val="30000"/>
              </a:prstClr>
            </a:outerShdw>
          </a:effectLst>
        </p:grpSpPr>
        <p:sp>
          <p:nvSpPr>
            <p:cNvPr id="13" name="Rectangle 15">
              <a:extLst>
                <a:ext uri="{FF2B5EF4-FFF2-40B4-BE49-F238E27FC236}">
                  <a16:creationId xmlns:a16="http://schemas.microsoft.com/office/drawing/2014/main" id="{D41C1B15-86BD-458A-AA8E-1823A2A8316B}"/>
                </a:ext>
              </a:extLst>
            </p:cNvPr>
            <p:cNvSpPr>
              <a:spLocks noChangeArrowheads="1"/>
            </p:cNvSpPr>
            <p:nvPr/>
          </p:nvSpPr>
          <p:spPr bwMode="auto">
            <a:xfrm>
              <a:off x="5821364" y="1744452"/>
              <a:ext cx="2565401"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6">
              <a:extLst>
                <a:ext uri="{FF2B5EF4-FFF2-40B4-BE49-F238E27FC236}">
                  <a16:creationId xmlns:a16="http://schemas.microsoft.com/office/drawing/2014/main" id="{EF286AE2-6490-4B4F-B9CF-90409565F986}"/>
                </a:ext>
              </a:extLst>
            </p:cNvPr>
            <p:cNvSpPr>
              <a:spLocks noChangeArrowheads="1"/>
            </p:cNvSpPr>
            <p:nvPr/>
          </p:nvSpPr>
          <p:spPr bwMode="auto">
            <a:xfrm>
              <a:off x="5980111" y="1896852"/>
              <a:ext cx="2247901" cy="2599963"/>
            </a:xfrm>
            <a:prstGeom prst="rect">
              <a:avLst/>
            </a:prstGeom>
            <a:blipFill>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25778"/>
            <a:ext cx="5260127" cy="2132223"/>
          </a:xfrm>
          <a:prstGeom prst="rect">
            <a:avLst/>
          </a:prstGeom>
        </p:spPr>
      </p:pic>
    </p:spTree>
    <p:extLst>
      <p:ext uri="{BB962C8B-B14F-4D97-AF65-F5344CB8AC3E}">
        <p14:creationId xmlns:p14="http://schemas.microsoft.com/office/powerpoint/2010/main" val="415805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47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par>
                          <p:cTn id="36" fill="hold">
                            <p:stCondLst>
                              <p:cond delay="5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1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1250" fill="hold"/>
                                        <p:tgtEl>
                                          <p:spTgt spid="15"/>
                                        </p:tgtEl>
                                        <p:attrNameLst>
                                          <p:attrName>ppt_y</p:attrName>
                                        </p:attrNameLst>
                                      </p:cBhvr>
                                      <p:tavLst>
                                        <p:tav tm="0">
                                          <p:val>
                                            <p:strVal val="#ppt_y"/>
                                          </p:val>
                                        </p:tav>
                                        <p:tav tm="100000">
                                          <p:val>
                                            <p:strVal val="#ppt_y"/>
                                          </p:val>
                                        </p:tav>
                                      </p:tavLst>
                                    </p:anim>
                                    <p:anim calcmode="lin" valueType="num">
                                      <p:cBhvr>
                                        <p:cTn id="41" dur="1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1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2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武侠片特点</a:t>
            </a:r>
          </a:p>
        </p:txBody>
      </p:sp>
      <p:sp>
        <p:nvSpPr>
          <p:cNvPr id="22" name="矩形 21">
            <a:extLst>
              <a:ext uri="{FF2B5EF4-FFF2-40B4-BE49-F238E27FC236}">
                <a16:creationId xmlns:a16="http://schemas.microsoft.com/office/drawing/2014/main" id="{63BFB7C4-E035-4158-8499-1D49F7299071}"/>
              </a:ext>
            </a:extLst>
          </p:cNvPr>
          <p:cNvSpPr/>
          <p:nvPr/>
        </p:nvSpPr>
        <p:spPr>
          <a:xfrm>
            <a:off x="1342678" y="1620083"/>
            <a:ext cx="9505056" cy="3384581"/>
          </a:xfrm>
          <a:prstGeom prst="rect">
            <a:avLst/>
          </a:prstGeom>
        </p:spPr>
        <p:txBody>
          <a:bodyPr wrap="square">
            <a:spAutoFit/>
          </a:bodyPr>
          <a:lstStyle/>
          <a:p>
            <a:pPr algn="just">
              <a:lnSpc>
                <a:spcPct val="200000"/>
              </a:lnSpc>
            </a:pPr>
            <a:r>
              <a:rPr lang="zh-CN" altLang="en-US" sz="2800" dirty="0"/>
              <a:t>    一个是以刘家良为代表的硬桥硬马的真功夫派别，在上世纪</a:t>
            </a:r>
            <a:r>
              <a:rPr lang="en-US" altLang="zh-CN" sz="2800" dirty="0"/>
              <a:t>60-90</a:t>
            </a:r>
            <a:r>
              <a:rPr lang="zh-CN" altLang="en-US" sz="2800" dirty="0"/>
              <a:t>年代是功夫片的主流到了</a:t>
            </a:r>
            <a:r>
              <a:rPr lang="en-US" altLang="zh-CN" sz="2800" dirty="0"/>
              <a:t>90</a:t>
            </a:r>
            <a:r>
              <a:rPr lang="zh-CN" altLang="en-US" sz="2800" dirty="0"/>
              <a:t>年代，以徐克、程小东为代表的新武侠流派。开始出现这个时期的武侠片多以特技和天马行空的想象为主，也是港片的巅峰时期。</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2803276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武侠片特点</a:t>
            </a:r>
          </a:p>
        </p:txBody>
      </p:sp>
      <p:sp>
        <p:nvSpPr>
          <p:cNvPr id="22" name="矩形 21">
            <a:extLst>
              <a:ext uri="{FF2B5EF4-FFF2-40B4-BE49-F238E27FC236}">
                <a16:creationId xmlns:a16="http://schemas.microsoft.com/office/drawing/2014/main" id="{63BFB7C4-E035-4158-8499-1D49F7299071}"/>
              </a:ext>
            </a:extLst>
          </p:cNvPr>
          <p:cNvSpPr/>
          <p:nvPr/>
        </p:nvSpPr>
        <p:spPr>
          <a:xfrm>
            <a:off x="1342678" y="1620083"/>
            <a:ext cx="9505056" cy="4401205"/>
          </a:xfrm>
          <a:prstGeom prst="rect">
            <a:avLst/>
          </a:prstGeom>
        </p:spPr>
        <p:txBody>
          <a:bodyPr wrap="square">
            <a:spAutoFit/>
          </a:bodyPr>
          <a:lstStyle/>
          <a:p>
            <a:pPr algn="just">
              <a:lnSpc>
                <a:spcPct val="200000"/>
              </a:lnSpc>
            </a:pPr>
            <a:r>
              <a:rPr lang="zh-CN" altLang="en-US" sz="2800" dirty="0"/>
              <a:t>    香港武侠电影包含的是，香港电影人对中华传统文化的尊重以及对中国特有的侠义文化的敬仰。因为香港毕竟被侵占了多年，在外来文化的入侵下，港片通过这种方式来坚持自己的立场讲中华文化的内涵与现代电影结合，重新焕发生机。</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4081595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3989" y="3098702"/>
            <a:ext cx="7563054" cy="923330"/>
          </a:xfrm>
          <a:prstGeom prst="rect">
            <a:avLst/>
          </a:prstGeom>
        </p:spPr>
        <p:txBody>
          <a:bodyPr wrap="square">
            <a:spAutoFit/>
          </a:bodyPr>
          <a:lstStyle/>
          <a:p>
            <a:pPr algn="r"/>
            <a:r>
              <a:rPr lang="zh-CN" altLang="en-US" sz="5400" dirty="0">
                <a:solidFill>
                  <a:schemeClr val="bg1"/>
                </a:solidFill>
                <a:latin typeface="微软雅黑" panose="020B0503020204020204" pitchFamily="34" charset="-122"/>
                <a:ea typeface="微软雅黑" panose="020B0503020204020204" pitchFamily="34" charset="-122"/>
              </a:rPr>
              <a:t>武侠片导演介绍</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920599" y="1415101"/>
            <a:ext cx="4771233" cy="1569660"/>
          </a:xfrm>
          <a:prstGeom prst="rect">
            <a:avLst/>
          </a:prstGeom>
        </p:spPr>
        <p:txBody>
          <a:bodyPr wrap="square">
            <a:spAutoFit/>
          </a:bodyPr>
          <a:lstStyle/>
          <a:p>
            <a:pPr algn="r"/>
            <a:r>
              <a:rPr lang="en-US" altLang="zh-CN" sz="9600" dirty="0">
                <a:solidFill>
                  <a:schemeClr val="bg1"/>
                </a:solidFill>
                <a:latin typeface="+mj-lt"/>
              </a:rPr>
              <a:t>03</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1" y="844818"/>
            <a:ext cx="5294594" cy="5168365"/>
          </a:xfrm>
          <a:prstGeom prst="rect">
            <a:avLst/>
          </a:prstGeom>
        </p:spPr>
      </p:pic>
    </p:spTree>
    <p:extLst>
      <p:ext uri="{BB962C8B-B14F-4D97-AF65-F5344CB8AC3E}">
        <p14:creationId xmlns:p14="http://schemas.microsoft.com/office/powerpoint/2010/main" val="32656082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8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胡金铨</a:t>
            </a:r>
          </a:p>
        </p:txBody>
      </p:sp>
      <p:sp>
        <p:nvSpPr>
          <p:cNvPr id="22" name="矩形 21">
            <a:extLst>
              <a:ext uri="{FF2B5EF4-FFF2-40B4-BE49-F238E27FC236}">
                <a16:creationId xmlns:a16="http://schemas.microsoft.com/office/drawing/2014/main" id="{63BFB7C4-E035-4158-8499-1D49F7299071}"/>
              </a:ext>
            </a:extLst>
          </p:cNvPr>
          <p:cNvSpPr/>
          <p:nvPr/>
        </p:nvSpPr>
        <p:spPr>
          <a:xfrm>
            <a:off x="3286894" y="1340768"/>
            <a:ext cx="8424936" cy="5262979"/>
          </a:xfrm>
          <a:prstGeom prst="rect">
            <a:avLst/>
          </a:prstGeom>
        </p:spPr>
        <p:txBody>
          <a:bodyPr wrap="square">
            <a:spAutoFit/>
          </a:bodyPr>
          <a:lstStyle/>
          <a:p>
            <a:pPr>
              <a:lnSpc>
                <a:spcPct val="200000"/>
              </a:lnSpc>
            </a:pPr>
            <a:r>
              <a:rPr lang="zh-CN" altLang="en-US" sz="2400" dirty="0"/>
              <a:t>    胡金铨的</a:t>
            </a:r>
            <a:r>
              <a:rPr lang="en-US" altLang="zh-CN" sz="2400" dirty="0"/>
              <a:t>《</a:t>
            </a:r>
            <a:r>
              <a:rPr lang="zh-CN" altLang="en-US" sz="2400" dirty="0"/>
              <a:t>侠女</a:t>
            </a:r>
            <a:r>
              <a:rPr lang="en-US" altLang="zh-CN" sz="2400" dirty="0"/>
              <a:t>》</a:t>
            </a:r>
            <a:r>
              <a:rPr lang="zh-CN" altLang="en-US" sz="2400" dirty="0"/>
              <a:t>让世界认识到了武侠片的艺术价值，开始审视中国独有的文化理念，这部武侠片在世界引起轰动，因此才有了中国武侠片在世界上大放异彩的开始。胡金铨拍过多部武侠片，除了</a:t>
            </a:r>
            <a:r>
              <a:rPr lang="en-US" altLang="zh-CN" sz="2400" dirty="0"/>
              <a:t>《</a:t>
            </a:r>
            <a:r>
              <a:rPr lang="zh-CN" altLang="en-US" sz="2400" dirty="0"/>
              <a:t>侠女</a:t>
            </a:r>
            <a:r>
              <a:rPr lang="en-US" altLang="zh-CN" sz="2400" dirty="0"/>
              <a:t>》</a:t>
            </a:r>
            <a:r>
              <a:rPr lang="zh-CN" altLang="en-US" sz="2400" dirty="0"/>
              <a:t>，</a:t>
            </a:r>
            <a:r>
              <a:rPr lang="en-US" altLang="zh-CN" sz="2400" dirty="0"/>
              <a:t>《</a:t>
            </a:r>
            <a:r>
              <a:rPr lang="zh-CN" altLang="en-US" sz="2400" dirty="0"/>
              <a:t>空山灵雨</a:t>
            </a:r>
            <a:r>
              <a:rPr lang="en-US" altLang="zh-CN" sz="2400" dirty="0"/>
              <a:t>》</a:t>
            </a:r>
            <a:r>
              <a:rPr lang="zh-CN" altLang="en-US" sz="2400" dirty="0"/>
              <a:t>在境界上更胜一筹，已经上升到哲理和禅思。他的</a:t>
            </a:r>
            <a:r>
              <a:rPr lang="en-US" altLang="zh-CN" sz="2400" dirty="0"/>
              <a:t>《</a:t>
            </a:r>
            <a:r>
              <a:rPr lang="zh-CN" altLang="en-US" sz="2400" dirty="0"/>
              <a:t>大醉侠</a:t>
            </a:r>
            <a:r>
              <a:rPr lang="en-US" altLang="zh-CN" sz="2400" dirty="0"/>
              <a:t>》《</a:t>
            </a:r>
            <a:r>
              <a:rPr lang="zh-CN" altLang="en-US" sz="2400" dirty="0"/>
              <a:t>龙门客栈</a:t>
            </a:r>
            <a:r>
              <a:rPr lang="en-US" altLang="zh-CN" sz="2400" dirty="0"/>
              <a:t>》《</a:t>
            </a:r>
            <a:r>
              <a:rPr lang="zh-CN" altLang="en-US" sz="2400" dirty="0"/>
              <a:t>迎春阁之风波</a:t>
            </a:r>
            <a:r>
              <a:rPr lang="en-US" altLang="zh-CN" sz="2400" dirty="0"/>
              <a:t>》《</a:t>
            </a:r>
            <a:r>
              <a:rPr lang="zh-CN" altLang="en-US" sz="2400" dirty="0"/>
              <a:t>忠烈图</a:t>
            </a:r>
            <a:r>
              <a:rPr lang="en-US" altLang="zh-CN" sz="2400" dirty="0"/>
              <a:t>》</a:t>
            </a:r>
            <a:r>
              <a:rPr lang="zh-CN" altLang="en-US" sz="2400" dirty="0"/>
              <a:t>等也十分精彩，兼具艺术价值与观赏性，时隔多年，他依然是中国武侠片最出色的导演。</a:t>
            </a:r>
          </a:p>
        </p:txBody>
      </p:sp>
      <p:pic>
        <p:nvPicPr>
          <p:cNvPr id="1026" name="Picture 2" descr="https://bkimg.cdn.bcebos.com/pic/dcc451da81cb39db0f674000df160924aa1830c4?x-bce-process=image/watermark,g_7,image_d2F0ZXIvYmFpa2U4MA==,xp_5,yp_5"/>
          <p:cNvPicPr>
            <a:picLocks noChangeAspect="1" noChangeArrowheads="1"/>
          </p:cNvPicPr>
          <p:nvPr/>
        </p:nvPicPr>
        <p:blipFill rotWithShape="1">
          <a:blip r:embed="rId3">
            <a:extLst>
              <a:ext uri="{28A0092B-C50C-407E-A947-70E740481C1C}">
                <a14:useLocalDpi xmlns:a14="http://schemas.microsoft.com/office/drawing/2010/main" val="0"/>
              </a:ext>
            </a:extLst>
          </a:blip>
          <a:srcRect b="9924"/>
          <a:stretch/>
        </p:blipFill>
        <p:spPr bwMode="auto">
          <a:xfrm>
            <a:off x="622598" y="1844824"/>
            <a:ext cx="2376264" cy="285214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289324" y="4869160"/>
            <a:ext cx="877163" cy="369332"/>
          </a:xfrm>
          <a:prstGeom prst="rect">
            <a:avLst/>
          </a:prstGeom>
        </p:spPr>
        <p:txBody>
          <a:bodyPr wrap="none">
            <a:spAutoFit/>
          </a:bodyPr>
          <a:lstStyle/>
          <a:p>
            <a:r>
              <a:rPr lang="zh-CN" altLang="en-US" dirty="0"/>
              <a:t>胡金铨</a:t>
            </a:r>
          </a:p>
        </p:txBody>
      </p:sp>
    </p:spTree>
    <p:extLst>
      <p:ext uri="{BB962C8B-B14F-4D97-AF65-F5344CB8AC3E}">
        <p14:creationId xmlns:p14="http://schemas.microsoft.com/office/powerpoint/2010/main" val="3488980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张彻</a:t>
            </a:r>
          </a:p>
        </p:txBody>
      </p:sp>
      <p:sp>
        <p:nvSpPr>
          <p:cNvPr id="22" name="矩形 21">
            <a:extLst>
              <a:ext uri="{FF2B5EF4-FFF2-40B4-BE49-F238E27FC236}">
                <a16:creationId xmlns:a16="http://schemas.microsoft.com/office/drawing/2014/main" id="{63BFB7C4-E035-4158-8499-1D49F7299071}"/>
              </a:ext>
            </a:extLst>
          </p:cNvPr>
          <p:cNvSpPr/>
          <p:nvPr/>
        </p:nvSpPr>
        <p:spPr>
          <a:xfrm>
            <a:off x="3572594" y="1196752"/>
            <a:ext cx="7992888" cy="5262979"/>
          </a:xfrm>
          <a:prstGeom prst="rect">
            <a:avLst/>
          </a:prstGeom>
        </p:spPr>
        <p:txBody>
          <a:bodyPr wrap="square">
            <a:spAutoFit/>
          </a:bodyPr>
          <a:lstStyle/>
          <a:p>
            <a:pPr algn="just">
              <a:lnSpc>
                <a:spcPct val="200000"/>
              </a:lnSpc>
            </a:pPr>
            <a:r>
              <a:rPr lang="zh-CN" altLang="en-US" sz="2800" dirty="0"/>
              <a:t> “邵氏出品，必属佳片”，邵氏四大导演之一的张彻是新派武侠的创始人之一，他让武侠片脱离摄影棚，在自然光下拍摄，他的</a:t>
            </a:r>
            <a:r>
              <a:rPr lang="en-US" altLang="zh-CN" sz="2800" dirty="0"/>
              <a:t>《</a:t>
            </a:r>
            <a:r>
              <a:rPr lang="zh-CN" altLang="en-US" sz="2800" dirty="0"/>
              <a:t>独臂刀</a:t>
            </a:r>
            <a:r>
              <a:rPr lang="en-US" altLang="zh-CN" sz="2800" dirty="0"/>
              <a:t>》</a:t>
            </a:r>
            <a:r>
              <a:rPr lang="zh-CN" altLang="en-US" sz="2800" dirty="0"/>
              <a:t>与</a:t>
            </a:r>
            <a:r>
              <a:rPr lang="en-US" altLang="zh-CN" sz="2800" dirty="0"/>
              <a:t>《</a:t>
            </a:r>
            <a:r>
              <a:rPr lang="zh-CN" altLang="en-US" sz="2800" dirty="0"/>
              <a:t>新独臂刀</a:t>
            </a:r>
            <a:r>
              <a:rPr lang="en-US" altLang="zh-CN" sz="2800" dirty="0"/>
              <a:t>》</a:t>
            </a:r>
            <a:r>
              <a:rPr lang="zh-CN" altLang="en-US" sz="2800" dirty="0"/>
              <a:t>在西方颇受欢迎。张彻更是带出来很多门生，狄龙、姜大卫、罗烈等都是他的得意弟子。</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pic>
        <p:nvPicPr>
          <p:cNvPr id="2050" name="Picture 2" descr="https://bkimg.cdn.bcebos.com/pic/a044ad345982b2b7eaba24023cadcbef77099bca?x-bce-process=image/watermark,g_7,image_d2F0ZXIvYmFpa2U4MA==,xp_5,yp_5"/>
          <p:cNvPicPr>
            <a:picLocks noChangeAspect="1" noChangeArrowheads="1"/>
          </p:cNvPicPr>
          <p:nvPr/>
        </p:nvPicPr>
        <p:blipFill rotWithShape="1">
          <a:blip r:embed="rId4">
            <a:extLst>
              <a:ext uri="{28A0092B-C50C-407E-A947-70E740481C1C}">
                <a14:useLocalDpi xmlns:a14="http://schemas.microsoft.com/office/drawing/2010/main" val="0"/>
              </a:ext>
            </a:extLst>
          </a:blip>
          <a:srcRect b="7173"/>
          <a:stretch/>
        </p:blipFill>
        <p:spPr bwMode="auto">
          <a:xfrm>
            <a:off x="334566" y="1772816"/>
            <a:ext cx="3063505" cy="284375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543152" y="4896290"/>
            <a:ext cx="646331" cy="369332"/>
          </a:xfrm>
          <a:prstGeom prst="rect">
            <a:avLst/>
          </a:prstGeom>
        </p:spPr>
        <p:txBody>
          <a:bodyPr wrap="none">
            <a:spAutoFit/>
          </a:bodyPr>
          <a:lstStyle/>
          <a:p>
            <a:r>
              <a:rPr lang="zh-CN" altLang="en-US" dirty="0"/>
              <a:t>张彻</a:t>
            </a:r>
          </a:p>
        </p:txBody>
      </p:sp>
    </p:spTree>
    <p:extLst>
      <p:ext uri="{BB962C8B-B14F-4D97-AF65-F5344CB8AC3E}">
        <p14:creationId xmlns:p14="http://schemas.microsoft.com/office/powerpoint/2010/main" val="3488980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楚原</a:t>
            </a:r>
          </a:p>
        </p:txBody>
      </p:sp>
      <p:sp>
        <p:nvSpPr>
          <p:cNvPr id="22" name="矩形 21">
            <a:extLst>
              <a:ext uri="{FF2B5EF4-FFF2-40B4-BE49-F238E27FC236}">
                <a16:creationId xmlns:a16="http://schemas.microsoft.com/office/drawing/2014/main" id="{63BFB7C4-E035-4158-8499-1D49F7299071}"/>
              </a:ext>
            </a:extLst>
          </p:cNvPr>
          <p:cNvSpPr/>
          <p:nvPr/>
        </p:nvSpPr>
        <p:spPr>
          <a:xfrm>
            <a:off x="3142878" y="908720"/>
            <a:ext cx="8496944" cy="6124754"/>
          </a:xfrm>
          <a:prstGeom prst="rect">
            <a:avLst/>
          </a:prstGeom>
        </p:spPr>
        <p:txBody>
          <a:bodyPr wrap="square">
            <a:spAutoFit/>
          </a:bodyPr>
          <a:lstStyle/>
          <a:p>
            <a:pPr algn="just">
              <a:lnSpc>
                <a:spcPct val="200000"/>
              </a:lnSpc>
            </a:pPr>
            <a:r>
              <a:rPr lang="zh-CN" altLang="en-US" sz="2800" dirty="0"/>
              <a:t>    楚原老爷子获得了第</a:t>
            </a:r>
            <a:r>
              <a:rPr lang="en-US" altLang="zh-CN" sz="2800" dirty="0"/>
              <a:t>37</a:t>
            </a:r>
            <a:r>
              <a:rPr lang="zh-CN" altLang="en-US" sz="2800" dirty="0"/>
              <a:t>届香港金像奖终身成就奖，实至名归。楚原拍摄的武侠片不同于胡金铨、张彻，他的武侠片大都在摄影棚完成。他拍摄过很多部武侠片，也是高产量的武侠片导演。他和古龙合作最多，他拍过</a:t>
            </a:r>
            <a:r>
              <a:rPr lang="en-US" altLang="zh-CN" sz="2800" dirty="0"/>
              <a:t>18</a:t>
            </a:r>
            <a:r>
              <a:rPr lang="zh-CN" altLang="en-US" sz="2800" dirty="0"/>
              <a:t>部古龙小说改编的武侠片，其中以</a:t>
            </a:r>
            <a:r>
              <a:rPr lang="en-US" altLang="zh-CN" sz="2800" dirty="0"/>
              <a:t>《</a:t>
            </a:r>
            <a:r>
              <a:rPr lang="zh-CN" altLang="en-US" sz="2800" dirty="0"/>
              <a:t>流星蝴蝶剑</a:t>
            </a:r>
            <a:r>
              <a:rPr lang="en-US" altLang="zh-CN" sz="2800" dirty="0"/>
              <a:t>》《</a:t>
            </a:r>
            <a:r>
              <a:rPr lang="zh-CN" altLang="en-US" sz="2800" dirty="0"/>
              <a:t>天涯明月刀</a:t>
            </a:r>
            <a:r>
              <a:rPr lang="en-US" altLang="zh-CN" sz="2800" dirty="0"/>
              <a:t>》《</a:t>
            </a:r>
            <a:r>
              <a:rPr lang="zh-CN" altLang="en-US" sz="2800" dirty="0"/>
              <a:t>明月刀雪夜歼仇</a:t>
            </a:r>
            <a:r>
              <a:rPr lang="en-US" altLang="zh-CN" sz="2800" dirty="0"/>
              <a:t>》《</a:t>
            </a:r>
            <a:r>
              <a:rPr lang="zh-CN" altLang="en-US" sz="2800" dirty="0"/>
              <a:t>楚留香</a:t>
            </a:r>
            <a:r>
              <a:rPr lang="en-US" altLang="zh-CN" sz="2800" dirty="0"/>
              <a:t>》</a:t>
            </a:r>
            <a:r>
              <a:rPr lang="zh-CN" altLang="en-US" sz="2800" dirty="0"/>
              <a:t>最为出名。</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pic>
        <p:nvPicPr>
          <p:cNvPr id="3074" name="Picture 2" descr="https://bkimg.cdn.bcebos.com/pic/a8ec8a13632762d0b80b46d8a6ec08fa513dc6a4?x-bce-process=image/watermark,g_7,image_d2F0ZXIvYmFpa2U4MA==,xp_5,yp_5"/>
          <p:cNvPicPr>
            <a:picLocks noChangeAspect="1" noChangeArrowheads="1"/>
          </p:cNvPicPr>
          <p:nvPr/>
        </p:nvPicPr>
        <p:blipFill rotWithShape="1">
          <a:blip r:embed="rId4">
            <a:extLst>
              <a:ext uri="{28A0092B-C50C-407E-A947-70E740481C1C}">
                <a14:useLocalDpi xmlns:a14="http://schemas.microsoft.com/office/drawing/2010/main" val="0"/>
              </a:ext>
            </a:extLst>
          </a:blip>
          <a:srcRect l="8242" t="54" r="6440" b="10262"/>
          <a:stretch/>
        </p:blipFill>
        <p:spPr bwMode="auto">
          <a:xfrm>
            <a:off x="292130" y="1628800"/>
            <a:ext cx="2804686" cy="329907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371307" y="5080956"/>
            <a:ext cx="646331" cy="369332"/>
          </a:xfrm>
          <a:prstGeom prst="rect">
            <a:avLst/>
          </a:prstGeom>
        </p:spPr>
        <p:txBody>
          <a:bodyPr wrap="none">
            <a:spAutoFit/>
          </a:bodyPr>
          <a:lstStyle/>
          <a:p>
            <a:r>
              <a:rPr lang="zh-CN" altLang="en-US" dirty="0"/>
              <a:t>楚原</a:t>
            </a:r>
          </a:p>
        </p:txBody>
      </p:sp>
    </p:spTree>
    <p:extLst>
      <p:ext uri="{BB962C8B-B14F-4D97-AF65-F5344CB8AC3E}">
        <p14:creationId xmlns:p14="http://schemas.microsoft.com/office/powerpoint/2010/main" val="3488980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徐克</a:t>
            </a:r>
          </a:p>
        </p:txBody>
      </p:sp>
      <p:sp>
        <p:nvSpPr>
          <p:cNvPr id="22" name="矩形 21">
            <a:extLst>
              <a:ext uri="{FF2B5EF4-FFF2-40B4-BE49-F238E27FC236}">
                <a16:creationId xmlns:a16="http://schemas.microsoft.com/office/drawing/2014/main" id="{63BFB7C4-E035-4158-8499-1D49F7299071}"/>
              </a:ext>
            </a:extLst>
          </p:cNvPr>
          <p:cNvSpPr/>
          <p:nvPr/>
        </p:nvSpPr>
        <p:spPr>
          <a:xfrm>
            <a:off x="2998862" y="1069892"/>
            <a:ext cx="8928992" cy="5262979"/>
          </a:xfrm>
          <a:prstGeom prst="rect">
            <a:avLst/>
          </a:prstGeom>
        </p:spPr>
        <p:txBody>
          <a:bodyPr wrap="square">
            <a:spAutoFit/>
          </a:bodyPr>
          <a:lstStyle/>
          <a:p>
            <a:pPr algn="just">
              <a:lnSpc>
                <a:spcPct val="200000"/>
              </a:lnSpc>
            </a:pPr>
            <a:r>
              <a:rPr lang="zh-CN" altLang="en-US" sz="2800" dirty="0"/>
              <a:t>    相比其他三位导演，徐克算是后生，但后生可畏。徐克从他的第一部武侠片</a:t>
            </a:r>
            <a:r>
              <a:rPr lang="en-US" altLang="zh-CN" sz="2800" dirty="0"/>
              <a:t>《</a:t>
            </a:r>
            <a:r>
              <a:rPr lang="zh-CN" altLang="en-US" sz="2800" dirty="0"/>
              <a:t>蝶变</a:t>
            </a:r>
            <a:r>
              <a:rPr lang="en-US" altLang="zh-CN" sz="2800" dirty="0"/>
              <a:t>》</a:t>
            </a:r>
            <a:r>
              <a:rPr lang="zh-CN" altLang="en-US" sz="2800" dirty="0"/>
              <a:t>就展示出与众不同的执导风格。徐克虽然是胡金铨的忠实粉丝，但其受法国新浪潮影响更大，他的武侠片风格很</a:t>
            </a:r>
            <a:r>
              <a:rPr lang="en-US" altLang="zh-CN" sz="2800" dirty="0"/>
              <a:t>Cult</a:t>
            </a:r>
            <a:r>
              <a:rPr lang="zh-CN" altLang="en-US" sz="2800" dirty="0"/>
              <a:t>。徐克最出色的武侠片一般认为是赵文卓、熊欣欣主演的</a:t>
            </a:r>
            <a:r>
              <a:rPr lang="en-US" altLang="zh-CN" sz="2800" dirty="0"/>
              <a:t>《</a:t>
            </a:r>
            <a:r>
              <a:rPr lang="zh-CN" altLang="en-US" sz="2800" dirty="0"/>
              <a:t>断刀客</a:t>
            </a:r>
            <a:r>
              <a:rPr lang="en-US" altLang="zh-CN" sz="2800" dirty="0"/>
              <a:t>》</a:t>
            </a:r>
            <a:r>
              <a:rPr lang="zh-CN" altLang="en-US" sz="2800" dirty="0"/>
              <a:t>，一部极度</a:t>
            </a:r>
            <a:r>
              <a:rPr lang="en-US" altLang="zh-CN" sz="2800" dirty="0"/>
              <a:t>Cult</a:t>
            </a:r>
            <a:r>
              <a:rPr lang="zh-CN" altLang="en-US" sz="2800" dirty="0"/>
              <a:t>的大尺度影片。</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pic>
        <p:nvPicPr>
          <p:cNvPr id="4098" name="Picture 2" descr="https://bkimg.cdn.bcebos.com/pic/5fdf8db1cb134954ec5373815b4e9258d0094a82?x-bce-process=image/watermark,g_7,image_d2F0ZXIvYmFpa2UyMjA=,xp_5,yp_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668"/>
          <a:stretch/>
        </p:blipFill>
        <p:spPr bwMode="auto">
          <a:xfrm>
            <a:off x="367207" y="1844823"/>
            <a:ext cx="2520280" cy="302894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304182" y="5147900"/>
            <a:ext cx="646331" cy="369332"/>
          </a:xfrm>
          <a:prstGeom prst="rect">
            <a:avLst/>
          </a:prstGeom>
        </p:spPr>
        <p:txBody>
          <a:bodyPr wrap="none">
            <a:spAutoFit/>
          </a:bodyPr>
          <a:lstStyle/>
          <a:p>
            <a:r>
              <a:rPr lang="zh-CN" altLang="en-US" dirty="0"/>
              <a:t>徐克</a:t>
            </a:r>
          </a:p>
        </p:txBody>
      </p:sp>
    </p:spTree>
    <p:extLst>
      <p:ext uri="{BB962C8B-B14F-4D97-AF65-F5344CB8AC3E}">
        <p14:creationId xmlns:p14="http://schemas.microsoft.com/office/powerpoint/2010/main" val="3488980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徐克</a:t>
            </a:r>
          </a:p>
        </p:txBody>
      </p:sp>
      <p:sp>
        <p:nvSpPr>
          <p:cNvPr id="22" name="矩形 21">
            <a:extLst>
              <a:ext uri="{FF2B5EF4-FFF2-40B4-BE49-F238E27FC236}">
                <a16:creationId xmlns:a16="http://schemas.microsoft.com/office/drawing/2014/main" id="{63BFB7C4-E035-4158-8499-1D49F7299071}"/>
              </a:ext>
            </a:extLst>
          </p:cNvPr>
          <p:cNvSpPr/>
          <p:nvPr/>
        </p:nvSpPr>
        <p:spPr>
          <a:xfrm>
            <a:off x="1342678" y="1620083"/>
            <a:ext cx="9505056" cy="3970318"/>
          </a:xfrm>
          <a:prstGeom prst="rect">
            <a:avLst/>
          </a:prstGeom>
        </p:spPr>
        <p:txBody>
          <a:bodyPr wrap="square">
            <a:spAutoFit/>
          </a:bodyPr>
          <a:lstStyle/>
          <a:p>
            <a:r>
              <a:rPr lang="en-US" altLang="zh-CN" sz="2800" dirty="0"/>
              <a:t>    1992</a:t>
            </a:r>
            <a:r>
              <a:rPr lang="zh-CN" altLang="en-US" sz="2800" dirty="0"/>
              <a:t>年李蕙敏执导，徐克编剧，改编自胡金铨</a:t>
            </a:r>
            <a:r>
              <a:rPr lang="en-US" altLang="zh-CN" sz="2800" dirty="0"/>
              <a:t>《</a:t>
            </a:r>
            <a:r>
              <a:rPr lang="zh-CN" altLang="en-US" sz="2800" dirty="0"/>
              <a:t>龙门客栈</a:t>
            </a:r>
            <a:r>
              <a:rPr lang="en-US" altLang="zh-CN" sz="2800" dirty="0"/>
              <a:t>》</a:t>
            </a:r>
            <a:r>
              <a:rPr lang="zh-CN" altLang="en-US" sz="2800" dirty="0"/>
              <a:t>的武侠片</a:t>
            </a:r>
            <a:r>
              <a:rPr lang="en-US" altLang="zh-CN" sz="2800" dirty="0"/>
              <a:t>《</a:t>
            </a:r>
            <a:r>
              <a:rPr lang="zh-CN" altLang="en-US" sz="2800" dirty="0"/>
              <a:t>新龙门客栈</a:t>
            </a:r>
            <a:r>
              <a:rPr lang="en-US" altLang="zh-CN" sz="2800" dirty="0"/>
              <a:t>》</a:t>
            </a:r>
            <a:r>
              <a:rPr lang="zh-CN" altLang="en-US" sz="2800" dirty="0"/>
              <a:t>，可说是</a:t>
            </a:r>
            <a:r>
              <a:rPr lang="en-US" altLang="zh-CN" sz="2800" dirty="0"/>
              <a:t>90</a:t>
            </a:r>
            <a:r>
              <a:rPr lang="zh-CN" altLang="en-US" sz="2800" dirty="0"/>
              <a:t>年代最出色的武侠片；两年之后，王家卫拍摄了</a:t>
            </a:r>
            <a:r>
              <a:rPr lang="en-US" altLang="zh-CN" sz="2800" dirty="0"/>
              <a:t>《</a:t>
            </a:r>
            <a:r>
              <a:rPr lang="zh-CN" altLang="en-US" sz="2800" dirty="0"/>
              <a:t>东邪西毒</a:t>
            </a:r>
            <a:r>
              <a:rPr lang="en-US" altLang="zh-CN" sz="2800" dirty="0"/>
              <a:t>》</a:t>
            </a:r>
            <a:r>
              <a:rPr lang="zh-CN" altLang="en-US" sz="2800" dirty="0"/>
              <a:t>，然而这已经不是纯粹的武侠片，反而像一部爱情片。</a:t>
            </a:r>
          </a:p>
          <a:p>
            <a:r>
              <a:rPr lang="zh-CN" altLang="en-US" sz="2800" dirty="0"/>
              <a:t>    在九十年代，武侠片不再注重一招一式的细节，打斗追求的就是快，各种怪力乱神的武侠片层出不穷，其中以</a:t>
            </a:r>
            <a:r>
              <a:rPr lang="en-US" altLang="zh-CN" sz="2800" dirty="0"/>
              <a:t>《</a:t>
            </a:r>
            <a:r>
              <a:rPr lang="zh-CN" altLang="en-US" sz="2800" dirty="0"/>
              <a:t>天龙八部之天山童老</a:t>
            </a:r>
            <a:r>
              <a:rPr lang="en-US" altLang="zh-CN" sz="2800" dirty="0"/>
              <a:t>》《</a:t>
            </a:r>
            <a:r>
              <a:rPr lang="zh-CN" altLang="en-US" sz="2800" dirty="0"/>
              <a:t>新仙鹤神针</a:t>
            </a:r>
            <a:r>
              <a:rPr lang="en-US" altLang="zh-CN" sz="2800" dirty="0"/>
              <a:t>》《</a:t>
            </a:r>
            <a:r>
              <a:rPr lang="zh-CN" altLang="en-US" sz="2800" dirty="0"/>
              <a:t>六指琴魔</a:t>
            </a:r>
            <a:r>
              <a:rPr lang="en-US" altLang="zh-CN" sz="2800" dirty="0"/>
              <a:t>》</a:t>
            </a:r>
            <a:r>
              <a:rPr lang="zh-CN" altLang="en-US" sz="2800" dirty="0"/>
              <a:t>等为代表；而徐克留着最后的执念拍摄了</a:t>
            </a:r>
            <a:r>
              <a:rPr lang="en-US" altLang="zh-CN" sz="2800" dirty="0"/>
              <a:t>《</a:t>
            </a:r>
            <a:r>
              <a:rPr lang="zh-CN" altLang="en-US" sz="2800" dirty="0"/>
              <a:t>断刀客</a:t>
            </a:r>
            <a:r>
              <a:rPr lang="en-US" altLang="zh-CN" sz="2800" dirty="0"/>
              <a:t>》</a:t>
            </a:r>
            <a:r>
              <a:rPr lang="zh-CN" altLang="en-US" sz="2800" dirty="0"/>
              <a:t>，此后，武侠片逐渐落寞。</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488980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716" y="2196809"/>
            <a:ext cx="5399093" cy="1569660"/>
          </a:xfrm>
          <a:prstGeom prst="rect">
            <a:avLst/>
          </a:prstGeom>
        </p:spPr>
        <p:txBody>
          <a:bodyPr wrap="square">
            <a:spAutoFit/>
          </a:bodyPr>
          <a:lstStyle/>
          <a:p>
            <a:r>
              <a:rPr lang="zh-CN" altLang="en-US" sz="9600" dirty="0">
                <a:solidFill>
                  <a:schemeClr val="bg1"/>
                </a:solidFill>
                <a:latin typeface="微软雅黑" panose="020B0503020204020204" pitchFamily="34" charset="-122"/>
                <a:ea typeface="微软雅黑" panose="020B0503020204020204" pitchFamily="34" charset="-122"/>
              </a:rPr>
              <a:t>感谢聆听</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806" y="1474676"/>
            <a:ext cx="5294594" cy="5168365"/>
          </a:xfrm>
          <a:prstGeom prst="rect">
            <a:avLst/>
          </a:prstGeom>
        </p:spPr>
      </p:pic>
    </p:spTree>
    <p:extLst>
      <p:ext uri="{BB962C8B-B14F-4D97-AF65-F5344CB8AC3E}">
        <p14:creationId xmlns:p14="http://schemas.microsoft.com/office/powerpoint/2010/main" val="3496260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par>
                          <p:cTn id="17" fill="hold">
                            <p:stCondLst>
                              <p:cond delay="16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香港的武侠电影</a:t>
            </a:r>
          </a:p>
        </p:txBody>
      </p:sp>
      <p:sp>
        <p:nvSpPr>
          <p:cNvPr id="22" name="矩形 21">
            <a:extLst>
              <a:ext uri="{FF2B5EF4-FFF2-40B4-BE49-F238E27FC236}">
                <a16:creationId xmlns:a16="http://schemas.microsoft.com/office/drawing/2014/main" id="{63BFB7C4-E035-4158-8499-1D49F7299071}"/>
              </a:ext>
            </a:extLst>
          </p:cNvPr>
          <p:cNvSpPr/>
          <p:nvPr/>
        </p:nvSpPr>
        <p:spPr>
          <a:xfrm>
            <a:off x="1747194" y="1196752"/>
            <a:ext cx="8696025" cy="5262979"/>
          </a:xfrm>
          <a:prstGeom prst="rect">
            <a:avLst/>
          </a:prstGeom>
        </p:spPr>
        <p:txBody>
          <a:bodyPr wrap="square">
            <a:spAutoFit/>
          </a:bodyPr>
          <a:lstStyle/>
          <a:p>
            <a:pPr algn="just">
              <a:lnSpc>
                <a:spcPct val="200000"/>
              </a:lnSpc>
            </a:pPr>
            <a:r>
              <a:rPr lang="zh-CN" altLang="en-US" sz="2800" dirty="0"/>
              <a:t>     逍遥自在，云淡风清。正气禀然，豪气干云。仗剑侠酒，笑傲江湖。顽强刚毅，一身忠义。武侠片更注重“侠义精神”和情怀。香港研究界对此有一个并不算严谨却很实用的划分：一般而言，武侠片的背景均为古代，以表现刀剑技击为主要特征；而功夫片则多为近现代背景，表现也以拳脚动作为主。</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2215733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rot="10800000">
            <a:off x="3089037" y="1214970"/>
            <a:ext cx="861774" cy="2349361"/>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6660" y="1988800"/>
            <a:ext cx="1200329" cy="2208297"/>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740" y="2188186"/>
            <a:ext cx="3424703" cy="3241657"/>
          </a:xfrm>
          <a:prstGeom prst="rect">
            <a:avLst/>
          </a:prstGeom>
        </p:spPr>
      </p:pic>
      <p:sp>
        <p:nvSpPr>
          <p:cNvPr id="13" name="椭圆 12"/>
          <p:cNvSpPr/>
          <p:nvPr/>
        </p:nvSpPr>
        <p:spPr>
          <a:xfrm>
            <a:off x="5504713" y="2060848"/>
            <a:ext cx="753923"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01</a:t>
            </a:r>
            <a:endParaRPr lang="zh-CN" altLang="en-US" sz="3600" dirty="0">
              <a:solidFill>
                <a:schemeClr val="bg1"/>
              </a:solidFill>
              <a:latin typeface="Agency FB" panose="020B0503020202020204" pitchFamily="34" charset="0"/>
            </a:endParaRPr>
          </a:p>
        </p:txBody>
      </p:sp>
      <p:sp>
        <p:nvSpPr>
          <p:cNvPr id="14" name="矩形 13"/>
          <p:cNvSpPr/>
          <p:nvPr/>
        </p:nvSpPr>
        <p:spPr>
          <a:xfrm>
            <a:off x="6499503" y="2130849"/>
            <a:ext cx="4741625"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武侠片的发展历程</a:t>
            </a:r>
            <a:endParaRPr lang="zh-CN" altLang="en-US" sz="132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5504713" y="3108234"/>
            <a:ext cx="753923" cy="754021"/>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02</a:t>
            </a:r>
            <a:endParaRPr lang="zh-CN" altLang="en-US" sz="3600" dirty="0">
              <a:solidFill>
                <a:schemeClr val="bg1"/>
              </a:solidFill>
              <a:latin typeface="Agency FB" panose="020B0503020202020204" pitchFamily="34" charset="0"/>
            </a:endParaRPr>
          </a:p>
        </p:txBody>
      </p:sp>
      <p:sp>
        <p:nvSpPr>
          <p:cNvPr id="17" name="椭圆 16"/>
          <p:cNvSpPr/>
          <p:nvPr/>
        </p:nvSpPr>
        <p:spPr>
          <a:xfrm>
            <a:off x="5504713" y="4155620"/>
            <a:ext cx="753923" cy="754021"/>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03</a:t>
            </a:r>
            <a:endParaRPr lang="zh-CN" altLang="en-US" sz="3600" dirty="0">
              <a:solidFill>
                <a:schemeClr val="bg1"/>
              </a:solidFill>
              <a:latin typeface="Agency FB" panose="020B0503020202020204" pitchFamily="34" charset="0"/>
            </a:endParaRPr>
          </a:p>
        </p:txBody>
      </p:sp>
      <p:sp>
        <p:nvSpPr>
          <p:cNvPr id="18" name="矩形 17"/>
          <p:cNvSpPr/>
          <p:nvPr/>
        </p:nvSpPr>
        <p:spPr>
          <a:xfrm>
            <a:off x="6513795" y="4254863"/>
            <a:ext cx="4741625"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武侠片导演介绍</a:t>
            </a:r>
          </a:p>
        </p:txBody>
      </p:sp>
      <p:sp>
        <p:nvSpPr>
          <p:cNvPr id="12" name="矩形 11">
            <a:extLst>
              <a:ext uri="{FF2B5EF4-FFF2-40B4-BE49-F238E27FC236}">
                <a16:creationId xmlns:a16="http://schemas.microsoft.com/office/drawing/2014/main" id="{F98D52FE-14ED-4CF4-9E07-0998749611D8}"/>
              </a:ext>
            </a:extLst>
          </p:cNvPr>
          <p:cNvSpPr/>
          <p:nvPr/>
        </p:nvSpPr>
        <p:spPr>
          <a:xfrm>
            <a:off x="6499502" y="3192856"/>
            <a:ext cx="4741625"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sym typeface="Arial" panose="020B0604020202020204" pitchFamily="34" charset="0"/>
              </a:rPr>
              <a:t>武侠片特点</a:t>
            </a:r>
          </a:p>
        </p:txBody>
      </p:sp>
    </p:spTree>
    <p:extLst>
      <p:ext uri="{BB962C8B-B14F-4D97-AF65-F5344CB8AC3E}">
        <p14:creationId xmlns:p14="http://schemas.microsoft.com/office/powerpoint/2010/main" val="23605330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333">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333">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333">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53" presetClass="entr" presetSubtype="16" fill="hold" grpId="0" nodeType="withEffect">
                                      <p:stCondLst>
                                        <p:cond delay="8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300" fill="hold"/>
                                            <p:tgtEl>
                                              <p:spTgt spid="17"/>
                                            </p:tgtEl>
                                            <p:attrNameLst>
                                              <p:attrName>ppt_w</p:attrName>
                                            </p:attrNameLst>
                                          </p:cBhvr>
                                          <p:tavLst>
                                            <p:tav tm="0">
                                              <p:val>
                                                <p:fltVal val="0"/>
                                              </p:val>
                                            </p:tav>
                                            <p:tav tm="100000">
                                              <p:val>
                                                <p:strVal val="#ppt_w"/>
                                              </p:val>
                                            </p:tav>
                                          </p:tavLst>
                                        </p:anim>
                                        <p:anim calcmode="lin" valueType="num">
                                          <p:cBhvr>
                                            <p:cTn id="35" dur="300" fill="hold"/>
                                            <p:tgtEl>
                                              <p:spTgt spid="17"/>
                                            </p:tgtEl>
                                            <p:attrNameLst>
                                              <p:attrName>ppt_h</p:attrName>
                                            </p:attrNameLst>
                                          </p:cBhvr>
                                          <p:tavLst>
                                            <p:tav tm="0">
                                              <p:val>
                                                <p:fltVal val="0"/>
                                              </p:val>
                                            </p:tav>
                                            <p:tav tm="100000">
                                              <p:val>
                                                <p:strVal val="#ppt_h"/>
                                              </p:val>
                                            </p:tav>
                                          </p:tavLst>
                                        </p:anim>
                                        <p:animEffect transition="in" filter="fade">
                                          <p:cBhvr>
                                            <p:cTn id="36" dur="300"/>
                                            <p:tgtEl>
                                              <p:spTgt spid="17"/>
                                            </p:tgtEl>
                                          </p:cBhvr>
                                        </p:animEffect>
                                      </p:childTnLst>
                                    </p:cTn>
                                  </p:par>
                                  <p:par>
                                    <p:cTn id="37" presetID="6" presetClass="emph" presetSubtype="0" autoRev="1" fill="hold" grpId="1" nodeType="withEffect">
                                      <p:stCondLst>
                                        <p:cond delay="1100"/>
                                      </p:stCondLst>
                                      <p:childTnLst>
                                        <p:animScale>
                                          <p:cBhvr>
                                            <p:cTn id="38" dur="150" fill="hold"/>
                                            <p:tgtEl>
                                              <p:spTgt spid="17"/>
                                            </p:tgtEl>
                                          </p:cBhvr>
                                          <p:by x="110000" y="110000"/>
                                        </p:animScale>
                                      </p:childTnLst>
                                    </p:cTn>
                                  </p:par>
                                  <p:par>
                                    <p:cTn id="39" presetID="2" presetClass="entr" presetSubtype="2" fill="hold" grpId="0" nodeType="withEffect" p14:presetBounceEnd="58333">
                                      <p:stCondLst>
                                        <p:cond delay="1200"/>
                                      </p:stCondLst>
                                      <p:childTnLst>
                                        <p:set>
                                          <p:cBhvr>
                                            <p:cTn id="40" dur="1" fill="hold">
                                              <p:stCondLst>
                                                <p:cond delay="0"/>
                                              </p:stCondLst>
                                            </p:cTn>
                                            <p:tgtEl>
                                              <p:spTgt spid="18"/>
                                            </p:tgtEl>
                                            <p:attrNameLst>
                                              <p:attrName>style.visibility</p:attrName>
                                            </p:attrNameLst>
                                          </p:cBhvr>
                                          <p:to>
                                            <p:strVal val="visible"/>
                                          </p:to>
                                        </p:set>
                                        <p:anim calcmode="lin" valueType="num" p14:bounceEnd="58333">
                                          <p:cBhvr additive="base">
                                            <p:cTn id="41" dur="600" fill="hold"/>
                                            <p:tgtEl>
                                              <p:spTgt spid="18"/>
                                            </p:tgtEl>
                                            <p:attrNameLst>
                                              <p:attrName>ppt_x</p:attrName>
                                            </p:attrNameLst>
                                          </p:cBhvr>
                                          <p:tavLst>
                                            <p:tav tm="0">
                                              <p:val>
                                                <p:strVal val="1+#ppt_w/2"/>
                                              </p:val>
                                            </p:tav>
                                            <p:tav tm="100000">
                                              <p:val>
                                                <p:strVal val="#ppt_x"/>
                                              </p:val>
                                            </p:tav>
                                          </p:tavLst>
                                        </p:anim>
                                        <p:anim calcmode="lin" valueType="num" p14:bounceEnd="58333">
                                          <p:cBhvr additive="base">
                                            <p:cTn id="42" dur="6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14:presetBounceEnd="58333">
                                      <p:stCondLst>
                                        <p:cond delay="1200"/>
                                      </p:stCondLst>
                                      <p:childTnLst>
                                        <p:set>
                                          <p:cBhvr>
                                            <p:cTn id="44" dur="1" fill="hold">
                                              <p:stCondLst>
                                                <p:cond delay="0"/>
                                              </p:stCondLst>
                                            </p:cTn>
                                            <p:tgtEl>
                                              <p:spTgt spid="12"/>
                                            </p:tgtEl>
                                            <p:attrNameLst>
                                              <p:attrName>style.visibility</p:attrName>
                                            </p:attrNameLst>
                                          </p:cBhvr>
                                          <p:to>
                                            <p:strVal val="visible"/>
                                          </p:to>
                                        </p:set>
                                        <p:anim calcmode="lin" valueType="num" p14:bounceEnd="58333">
                                          <p:cBhvr additive="base">
                                            <p:cTn id="45" dur="600" fill="hold"/>
                                            <p:tgtEl>
                                              <p:spTgt spid="12"/>
                                            </p:tgtEl>
                                            <p:attrNameLst>
                                              <p:attrName>ppt_x</p:attrName>
                                            </p:attrNameLst>
                                          </p:cBhvr>
                                          <p:tavLst>
                                            <p:tav tm="0">
                                              <p:val>
                                                <p:strVal val="1+#ppt_w/2"/>
                                              </p:val>
                                            </p:tav>
                                            <p:tav tm="100000">
                                              <p:val>
                                                <p:strVal val="#ppt_x"/>
                                              </p:val>
                                            </p:tav>
                                          </p:tavLst>
                                        </p:anim>
                                        <p:anim calcmode="lin" valueType="num" p14:bounceEnd="58333">
                                          <p:cBhvr additive="base">
                                            <p:cTn id="46"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7" grpId="0" animBg="1"/>
          <p:bldP spid="17" grpId="1" animBg="1"/>
          <p:bldP spid="18"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53" presetClass="entr" presetSubtype="16" fill="hold" grpId="0" nodeType="withEffect">
                                      <p:stCondLst>
                                        <p:cond delay="8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300" fill="hold"/>
                                            <p:tgtEl>
                                              <p:spTgt spid="17"/>
                                            </p:tgtEl>
                                            <p:attrNameLst>
                                              <p:attrName>ppt_w</p:attrName>
                                            </p:attrNameLst>
                                          </p:cBhvr>
                                          <p:tavLst>
                                            <p:tav tm="0">
                                              <p:val>
                                                <p:fltVal val="0"/>
                                              </p:val>
                                            </p:tav>
                                            <p:tav tm="100000">
                                              <p:val>
                                                <p:strVal val="#ppt_w"/>
                                              </p:val>
                                            </p:tav>
                                          </p:tavLst>
                                        </p:anim>
                                        <p:anim calcmode="lin" valueType="num">
                                          <p:cBhvr>
                                            <p:cTn id="35" dur="300" fill="hold"/>
                                            <p:tgtEl>
                                              <p:spTgt spid="17"/>
                                            </p:tgtEl>
                                            <p:attrNameLst>
                                              <p:attrName>ppt_h</p:attrName>
                                            </p:attrNameLst>
                                          </p:cBhvr>
                                          <p:tavLst>
                                            <p:tav tm="0">
                                              <p:val>
                                                <p:fltVal val="0"/>
                                              </p:val>
                                            </p:tav>
                                            <p:tav tm="100000">
                                              <p:val>
                                                <p:strVal val="#ppt_h"/>
                                              </p:val>
                                            </p:tav>
                                          </p:tavLst>
                                        </p:anim>
                                        <p:animEffect transition="in" filter="fade">
                                          <p:cBhvr>
                                            <p:cTn id="36" dur="300"/>
                                            <p:tgtEl>
                                              <p:spTgt spid="17"/>
                                            </p:tgtEl>
                                          </p:cBhvr>
                                        </p:animEffect>
                                      </p:childTnLst>
                                    </p:cTn>
                                  </p:par>
                                  <p:par>
                                    <p:cTn id="37" presetID="6" presetClass="emph" presetSubtype="0" autoRev="1" fill="hold" grpId="1" nodeType="withEffect">
                                      <p:stCondLst>
                                        <p:cond delay="1100"/>
                                      </p:stCondLst>
                                      <p:childTnLst>
                                        <p:animScale>
                                          <p:cBhvr>
                                            <p:cTn id="38" dur="150" fill="hold"/>
                                            <p:tgtEl>
                                              <p:spTgt spid="17"/>
                                            </p:tgtEl>
                                          </p:cBhvr>
                                          <p:by x="110000" y="110000"/>
                                        </p:animScale>
                                      </p:childTnLst>
                                    </p:cTn>
                                  </p:par>
                                  <p:par>
                                    <p:cTn id="39" presetID="2" presetClass="entr" presetSubtype="2" fill="hold" grpId="0" nodeType="withEffect">
                                      <p:stCondLst>
                                        <p:cond delay="12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600" fill="hold"/>
                                            <p:tgtEl>
                                              <p:spTgt spid="18"/>
                                            </p:tgtEl>
                                            <p:attrNameLst>
                                              <p:attrName>ppt_x</p:attrName>
                                            </p:attrNameLst>
                                          </p:cBhvr>
                                          <p:tavLst>
                                            <p:tav tm="0">
                                              <p:val>
                                                <p:strVal val="1+#ppt_w/2"/>
                                              </p:val>
                                            </p:tav>
                                            <p:tav tm="100000">
                                              <p:val>
                                                <p:strVal val="#ppt_x"/>
                                              </p:val>
                                            </p:tav>
                                          </p:tavLst>
                                        </p:anim>
                                        <p:anim calcmode="lin" valueType="num">
                                          <p:cBhvr additive="base">
                                            <p:cTn id="42" dur="6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12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600" fill="hold"/>
                                            <p:tgtEl>
                                              <p:spTgt spid="12"/>
                                            </p:tgtEl>
                                            <p:attrNameLst>
                                              <p:attrName>ppt_x</p:attrName>
                                            </p:attrNameLst>
                                          </p:cBhvr>
                                          <p:tavLst>
                                            <p:tav tm="0">
                                              <p:val>
                                                <p:strVal val="1+#ppt_w/2"/>
                                              </p:val>
                                            </p:tav>
                                            <p:tav tm="100000">
                                              <p:val>
                                                <p:strVal val="#ppt_x"/>
                                              </p:val>
                                            </p:tav>
                                          </p:tavLst>
                                        </p:anim>
                                        <p:anim calcmode="lin" valueType="num">
                                          <p:cBhvr additive="base">
                                            <p:cTn id="46"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7" grpId="0" animBg="1"/>
          <p:bldP spid="17" grpId="1" animBg="1"/>
          <p:bldP spid="18"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3989" y="3098702"/>
            <a:ext cx="7563054" cy="923330"/>
          </a:xfrm>
          <a:prstGeom prst="rect">
            <a:avLst/>
          </a:prstGeom>
        </p:spPr>
        <p:txBody>
          <a:bodyPr wrap="square">
            <a:spAutoFit/>
          </a:bodyPr>
          <a:lstStyle/>
          <a:p>
            <a:pPr algn="r"/>
            <a:r>
              <a:rPr lang="zh-CN" altLang="en-US" sz="5400" dirty="0">
                <a:solidFill>
                  <a:schemeClr val="bg1"/>
                </a:solidFill>
                <a:latin typeface="微软雅黑" panose="020B0503020204020204" pitchFamily="34" charset="-122"/>
                <a:ea typeface="微软雅黑" panose="020B0503020204020204" pitchFamily="34" charset="-122"/>
              </a:rPr>
              <a:t>武侠片的发展历程</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920599" y="1415101"/>
            <a:ext cx="4771233" cy="1569660"/>
          </a:xfrm>
          <a:prstGeom prst="rect">
            <a:avLst/>
          </a:prstGeom>
        </p:spPr>
        <p:txBody>
          <a:bodyPr wrap="square">
            <a:spAutoFit/>
          </a:bodyPr>
          <a:lstStyle/>
          <a:p>
            <a:pPr algn="r"/>
            <a:r>
              <a:rPr lang="en-US" altLang="zh-CN" sz="9600" dirty="0">
                <a:solidFill>
                  <a:schemeClr val="bg1"/>
                </a:solidFill>
                <a:latin typeface="+mj-lt"/>
              </a:rPr>
              <a:t>01</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1" y="844818"/>
            <a:ext cx="5294594" cy="5168365"/>
          </a:xfrm>
          <a:prstGeom prst="rect">
            <a:avLst/>
          </a:prstGeom>
        </p:spPr>
      </p:pic>
    </p:spTree>
    <p:extLst>
      <p:ext uri="{BB962C8B-B14F-4D97-AF65-F5344CB8AC3E}">
        <p14:creationId xmlns:p14="http://schemas.microsoft.com/office/powerpoint/2010/main" val="39064158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8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香港武侠片发展历程</a:t>
            </a:r>
          </a:p>
        </p:txBody>
      </p:sp>
      <p:sp>
        <p:nvSpPr>
          <p:cNvPr id="22" name="矩形 21">
            <a:extLst>
              <a:ext uri="{FF2B5EF4-FFF2-40B4-BE49-F238E27FC236}">
                <a16:creationId xmlns:a16="http://schemas.microsoft.com/office/drawing/2014/main" id="{63BFB7C4-E035-4158-8499-1D49F7299071}"/>
              </a:ext>
            </a:extLst>
          </p:cNvPr>
          <p:cNvSpPr/>
          <p:nvPr/>
        </p:nvSpPr>
        <p:spPr>
          <a:xfrm>
            <a:off x="3502918" y="1268760"/>
            <a:ext cx="8214195" cy="5262979"/>
          </a:xfrm>
          <a:prstGeom prst="rect">
            <a:avLst/>
          </a:prstGeom>
        </p:spPr>
        <p:txBody>
          <a:bodyPr wrap="square">
            <a:spAutoFit/>
          </a:bodyPr>
          <a:lstStyle/>
          <a:p>
            <a:pPr algn="just">
              <a:lnSpc>
                <a:spcPct val="200000"/>
              </a:lnSpc>
            </a:pPr>
            <a:r>
              <a:rPr lang="en-US" altLang="zh-CN" sz="2400" dirty="0"/>
              <a:t>    </a:t>
            </a:r>
            <a:r>
              <a:rPr lang="zh-CN" altLang="en-US" sz="2400" dirty="0"/>
              <a:t>上个世纪</a:t>
            </a:r>
            <a:r>
              <a:rPr lang="en-US" altLang="zh-CN" sz="2400" dirty="0"/>
              <a:t>40</a:t>
            </a:r>
            <a:r>
              <a:rPr lang="zh-CN" altLang="en-US" sz="2400" dirty="0"/>
              <a:t>年代末，中国的武打片开始在香港复兴，</a:t>
            </a:r>
            <a:r>
              <a:rPr lang="en-US" altLang="zh-CN" sz="2400" dirty="0"/>
              <a:t>1949</a:t>
            </a:r>
            <a:r>
              <a:rPr lang="zh-CN" altLang="en-US" sz="2400" dirty="0"/>
              <a:t>年，香港导演胡鹏拍摄了第一部以广东民间传奇武林人物黄飞鸿为主人公的电影，此后历经近</a:t>
            </a:r>
            <a:r>
              <a:rPr lang="en-US" altLang="zh-CN" sz="2400" dirty="0"/>
              <a:t>50</a:t>
            </a:r>
            <a:r>
              <a:rPr lang="zh-CN" altLang="en-US" sz="2400" dirty="0"/>
              <a:t>年，黄飞鸿成了中国武打片的一个著名品牌，前后有关德兴、李连杰等十余位影星在近百部此类题材的电影和电视剧中扮演黄飞鸿这个角色，有胡鹏、徐克等多位著名导演拍摄过这个题材，其中由胡鹏导演、关德兴主演的黄飞鸿系列拍摄了近</a:t>
            </a:r>
            <a:r>
              <a:rPr lang="en-US" altLang="zh-CN" sz="2400" dirty="0"/>
              <a:t>80</a:t>
            </a:r>
            <a:r>
              <a:rPr lang="zh-CN" altLang="en-US" sz="2400" dirty="0"/>
              <a:t>集。</a:t>
            </a:r>
          </a:p>
        </p:txBody>
      </p:sp>
      <p:pic>
        <p:nvPicPr>
          <p:cNvPr id="1028" name="Picture 4" descr="https://bkimg.cdn.bcebos.com/pic/77094b36acaf2edd042bb853811001e9380193b6?x-bce-process=image/watermark,g_7,image_d2F0ZXIvYmFpa2U4MA==,xp_5,yp_5"/>
          <p:cNvPicPr>
            <a:picLocks noChangeAspect="1" noChangeArrowheads="1"/>
          </p:cNvPicPr>
          <p:nvPr/>
        </p:nvPicPr>
        <p:blipFill rotWithShape="1">
          <a:blip r:embed="rId3">
            <a:extLst>
              <a:ext uri="{28A0092B-C50C-407E-A947-70E740481C1C}">
                <a14:useLocalDpi xmlns:a14="http://schemas.microsoft.com/office/drawing/2010/main" val="0"/>
              </a:ext>
            </a:extLst>
          </a:blip>
          <a:srcRect l="1960" r="-1" b="11665"/>
          <a:stretch/>
        </p:blipFill>
        <p:spPr bwMode="auto">
          <a:xfrm>
            <a:off x="352723" y="1628800"/>
            <a:ext cx="2926854" cy="19443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https://bkimg.cdn.bcebos.com/pic/4034970a304e251f303bc39da786c9177e3e5382?x-bce-process=image/watermark,g_7,image_d2F0ZXIvYmFpa2U4MA==,xp_5,yp_5"/>
          <p:cNvPicPr>
            <a:picLocks noChangeAspect="1" noChangeArrowheads="1"/>
          </p:cNvPicPr>
          <p:nvPr/>
        </p:nvPicPr>
        <p:blipFill rotWithShape="1">
          <a:blip r:embed="rId4">
            <a:extLst>
              <a:ext uri="{28A0092B-C50C-407E-A947-70E740481C1C}">
                <a14:useLocalDpi xmlns:a14="http://schemas.microsoft.com/office/drawing/2010/main" val="0"/>
              </a:ext>
            </a:extLst>
          </a:blip>
          <a:srcRect b="10945"/>
          <a:stretch/>
        </p:blipFill>
        <p:spPr bwMode="auto">
          <a:xfrm>
            <a:off x="352723" y="4077072"/>
            <a:ext cx="2926854" cy="220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284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香港武侠片发展历程</a:t>
            </a:r>
          </a:p>
        </p:txBody>
      </p:sp>
      <p:sp>
        <p:nvSpPr>
          <p:cNvPr id="22" name="矩形 21">
            <a:extLst>
              <a:ext uri="{FF2B5EF4-FFF2-40B4-BE49-F238E27FC236}">
                <a16:creationId xmlns:a16="http://schemas.microsoft.com/office/drawing/2014/main" id="{63BFB7C4-E035-4158-8499-1D49F7299071}"/>
              </a:ext>
            </a:extLst>
          </p:cNvPr>
          <p:cNvSpPr/>
          <p:nvPr/>
        </p:nvSpPr>
        <p:spPr>
          <a:xfrm>
            <a:off x="1306118" y="1628595"/>
            <a:ext cx="9541616" cy="3539430"/>
          </a:xfrm>
          <a:prstGeom prst="rect">
            <a:avLst/>
          </a:prstGeom>
        </p:spPr>
        <p:txBody>
          <a:bodyPr wrap="square">
            <a:spAutoFit/>
          </a:bodyPr>
          <a:lstStyle/>
          <a:p>
            <a:pPr algn="just">
              <a:lnSpc>
                <a:spcPct val="200000"/>
              </a:lnSpc>
            </a:pPr>
            <a:r>
              <a:rPr lang="zh-CN" altLang="en-US" sz="2800" dirty="0"/>
              <a:t>    在整个</a:t>
            </a:r>
            <a:r>
              <a:rPr lang="en-US" altLang="zh-CN" sz="2800" dirty="0"/>
              <a:t>50</a:t>
            </a:r>
            <a:r>
              <a:rPr lang="zh-CN" altLang="en-US" sz="2800" dirty="0"/>
              <a:t>年代，港台的武打片大体有两种类型，一种是象黄飞鸿之类的民国装工夫片，一种是神怪类武侠片，前者的代表作就是黄飞鸿系列，后者的代表作有</a:t>
            </a:r>
            <a:r>
              <a:rPr lang="en-US" altLang="zh-CN" sz="2800" dirty="0"/>
              <a:t>《</a:t>
            </a:r>
            <a:r>
              <a:rPr lang="zh-CN" altLang="en-US" sz="2800" dirty="0"/>
              <a:t>如来神掌</a:t>
            </a:r>
            <a:r>
              <a:rPr lang="en-US" altLang="zh-CN" sz="2800" dirty="0"/>
              <a:t>》</a:t>
            </a:r>
            <a:r>
              <a:rPr lang="zh-CN" altLang="en-US" sz="2800" dirty="0"/>
              <a:t>等片。</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641284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香港武侠片发展历程</a:t>
            </a:r>
          </a:p>
        </p:txBody>
      </p:sp>
      <p:sp>
        <p:nvSpPr>
          <p:cNvPr id="22" name="矩形 21">
            <a:extLst>
              <a:ext uri="{FF2B5EF4-FFF2-40B4-BE49-F238E27FC236}">
                <a16:creationId xmlns:a16="http://schemas.microsoft.com/office/drawing/2014/main" id="{63BFB7C4-E035-4158-8499-1D49F7299071}"/>
              </a:ext>
            </a:extLst>
          </p:cNvPr>
          <p:cNvSpPr/>
          <p:nvPr/>
        </p:nvSpPr>
        <p:spPr>
          <a:xfrm>
            <a:off x="1342678" y="1386456"/>
            <a:ext cx="9721080" cy="5262979"/>
          </a:xfrm>
          <a:prstGeom prst="rect">
            <a:avLst/>
          </a:prstGeom>
        </p:spPr>
        <p:txBody>
          <a:bodyPr wrap="square">
            <a:spAutoFit/>
          </a:bodyPr>
          <a:lstStyle/>
          <a:p>
            <a:pPr algn="just">
              <a:lnSpc>
                <a:spcPct val="200000"/>
              </a:lnSpc>
            </a:pPr>
            <a:r>
              <a:rPr lang="zh-CN" altLang="en-US" sz="2800" dirty="0"/>
              <a:t>    在</a:t>
            </a:r>
            <a:r>
              <a:rPr lang="en-US" altLang="zh-CN" sz="2800" dirty="0"/>
              <a:t>60</a:t>
            </a:r>
            <a:r>
              <a:rPr lang="zh-CN" altLang="en-US" sz="2800" dirty="0"/>
              <a:t>年代初期，港台武打片的武打动作受日本武士片的影响，模仿里面的武打招式，题材也很窄，除了剑仙神怪就是学艺报仇。</a:t>
            </a:r>
            <a:r>
              <a:rPr lang="en-US" altLang="zh-CN" sz="2800" dirty="0"/>
              <a:t>1964</a:t>
            </a:r>
            <a:r>
              <a:rPr lang="zh-CN" altLang="en-US" sz="2800" dirty="0"/>
              <a:t>年，香港凤凰公司拍摄的</a:t>
            </a:r>
            <a:r>
              <a:rPr lang="en-US" altLang="zh-CN" sz="2800" dirty="0"/>
              <a:t>《</a:t>
            </a:r>
            <a:r>
              <a:rPr lang="zh-CN" altLang="en-US" sz="2800" dirty="0"/>
              <a:t>金鹰</a:t>
            </a:r>
            <a:r>
              <a:rPr lang="en-US" altLang="zh-CN" sz="2800" dirty="0"/>
              <a:t>》</a:t>
            </a:r>
            <a:r>
              <a:rPr lang="zh-CN" altLang="en-US" sz="2800" dirty="0"/>
              <a:t>（导演：陈静波，主演：高远、朱虹），在内蒙古实地拍摄，里面展示了摔交、套马等传统民族功夫，还有蒙古草原的壮丽风光。是一部创新的武打片。</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641284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117" y="485118"/>
            <a:ext cx="6522969"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香港武侠片发展历程</a:t>
            </a:r>
          </a:p>
        </p:txBody>
      </p:sp>
      <p:sp>
        <p:nvSpPr>
          <p:cNvPr id="22" name="矩形 21">
            <a:extLst>
              <a:ext uri="{FF2B5EF4-FFF2-40B4-BE49-F238E27FC236}">
                <a16:creationId xmlns:a16="http://schemas.microsoft.com/office/drawing/2014/main" id="{63BFB7C4-E035-4158-8499-1D49F7299071}"/>
              </a:ext>
            </a:extLst>
          </p:cNvPr>
          <p:cNvSpPr/>
          <p:nvPr/>
        </p:nvSpPr>
        <p:spPr>
          <a:xfrm>
            <a:off x="1342678" y="1620083"/>
            <a:ext cx="9505056" cy="4401205"/>
          </a:xfrm>
          <a:prstGeom prst="rect">
            <a:avLst/>
          </a:prstGeom>
        </p:spPr>
        <p:txBody>
          <a:bodyPr wrap="square">
            <a:spAutoFit/>
          </a:bodyPr>
          <a:lstStyle/>
          <a:p>
            <a:pPr algn="just">
              <a:lnSpc>
                <a:spcPct val="200000"/>
              </a:lnSpc>
            </a:pPr>
            <a:r>
              <a:rPr lang="zh-CN" altLang="en-US" sz="2800" dirty="0"/>
              <a:t>    第</a:t>
            </a:r>
            <a:r>
              <a:rPr lang="en-US" altLang="zh-CN" sz="2800" dirty="0"/>
              <a:t>2</a:t>
            </a:r>
            <a:r>
              <a:rPr lang="zh-CN" altLang="en-US" sz="2800" dirty="0"/>
              <a:t>年，长城公司拍摄的</a:t>
            </a:r>
            <a:r>
              <a:rPr lang="en-US" altLang="zh-CN" sz="2800" dirty="0"/>
              <a:t>《</a:t>
            </a:r>
            <a:r>
              <a:rPr lang="zh-CN" altLang="en-US" sz="2800" dirty="0"/>
              <a:t>云海玉弓缘</a:t>
            </a:r>
            <a:r>
              <a:rPr lang="en-US" altLang="zh-CN" sz="2800" dirty="0"/>
              <a:t>》</a:t>
            </a:r>
            <a:r>
              <a:rPr lang="zh-CN" altLang="en-US" sz="2800" dirty="0"/>
              <a:t>（导演：张鑫炎，主演：傅奇、陈思思）则是在武打片的演职员表里面第一次出现“武术指导”这个名词，该片被认为是武打片的第一部里程碑式作品，武术指导正式成为武打片的一个重要的组成部分。此后，武打片的黄金时期来到了。</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641284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3989" y="3098702"/>
            <a:ext cx="7563054" cy="923330"/>
          </a:xfrm>
          <a:prstGeom prst="rect">
            <a:avLst/>
          </a:prstGeom>
        </p:spPr>
        <p:txBody>
          <a:bodyPr wrap="square">
            <a:spAutoFit/>
          </a:bodyPr>
          <a:lstStyle/>
          <a:p>
            <a:pPr algn="r"/>
            <a:r>
              <a:rPr lang="zh-CN" altLang="en-US" sz="5400" dirty="0">
                <a:solidFill>
                  <a:schemeClr val="bg1"/>
                </a:solidFill>
                <a:latin typeface="微软雅黑" panose="020B0503020204020204" pitchFamily="34" charset="-122"/>
                <a:ea typeface="微软雅黑" panose="020B0503020204020204" pitchFamily="34" charset="-122"/>
              </a:rPr>
              <a:t>武侠片特点</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920599" y="1415101"/>
            <a:ext cx="4771233" cy="1569660"/>
          </a:xfrm>
          <a:prstGeom prst="rect">
            <a:avLst/>
          </a:prstGeom>
        </p:spPr>
        <p:txBody>
          <a:bodyPr wrap="square">
            <a:spAutoFit/>
          </a:bodyPr>
          <a:lstStyle/>
          <a:p>
            <a:pPr algn="r"/>
            <a:r>
              <a:rPr lang="en-US" altLang="zh-CN" sz="9600" dirty="0">
                <a:solidFill>
                  <a:schemeClr val="bg1"/>
                </a:solidFill>
                <a:latin typeface="+mj-lt"/>
              </a:rPr>
              <a:t>02</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1" y="844818"/>
            <a:ext cx="5294594" cy="5168365"/>
          </a:xfrm>
          <a:prstGeom prst="rect">
            <a:avLst/>
          </a:prstGeom>
        </p:spPr>
      </p:pic>
    </p:spTree>
    <p:extLst>
      <p:ext uri="{BB962C8B-B14F-4D97-AF65-F5344CB8AC3E}">
        <p14:creationId xmlns:p14="http://schemas.microsoft.com/office/powerpoint/2010/main" val="3427981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7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电影">
  <a:themeElements>
    <a:clrScheme name="自定义 193">
      <a:dk1>
        <a:srgbClr val="000000"/>
      </a:dk1>
      <a:lt1>
        <a:sysClr val="window" lastClr="FFFFFF"/>
      </a:lt1>
      <a:dk2>
        <a:srgbClr val="3F3F3F"/>
      </a:dk2>
      <a:lt2>
        <a:srgbClr val="F2F2F2"/>
      </a:lt2>
      <a:accent1>
        <a:srgbClr val="073C64"/>
      </a:accent1>
      <a:accent2>
        <a:srgbClr val="9B9B9B"/>
      </a:accent2>
      <a:accent3>
        <a:srgbClr val="073C64"/>
      </a:accent3>
      <a:accent4>
        <a:srgbClr val="9B9B9B"/>
      </a:accent4>
      <a:accent5>
        <a:srgbClr val="073C64"/>
      </a:accent5>
      <a:accent6>
        <a:srgbClr val="9B9B9B"/>
      </a:accent6>
      <a:hlink>
        <a:srgbClr val="073C64"/>
      </a:hlink>
      <a:folHlink>
        <a:srgbClr val="9B9B9B"/>
      </a:folHlink>
    </a:clrScheme>
    <a:fontScheme name="2017">
      <a:majorFont>
        <a:latin typeface="Campton Medium"/>
        <a:ea typeface="方正尚酷简体"/>
        <a:cs typeface=""/>
      </a:majorFont>
      <a:minorFont>
        <a:latin typeface="Campton Ligh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电影</Template>
  <TotalTime>84</TotalTime>
  <Words>1183</Words>
  <Application>Microsoft Office PowerPoint</Application>
  <PresentationFormat>自定义</PresentationFormat>
  <Paragraphs>64</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Campton Light</vt:lpstr>
      <vt:lpstr>Campton Medium</vt:lpstr>
      <vt:lpstr>方正尚酷简体</vt:lpstr>
      <vt:lpstr>微软雅黑</vt:lpstr>
      <vt:lpstr>Agency FB</vt:lpstr>
      <vt:lpstr>Arial</vt:lpstr>
      <vt:lpstr>Calibri</vt:lpstr>
      <vt:lpstr>电影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张冉</dc:creator>
  <cp:lastModifiedBy>申 川</cp:lastModifiedBy>
  <cp:revision>10</cp:revision>
  <dcterms:created xsi:type="dcterms:W3CDTF">2020-06-27T03:36:48Z</dcterms:created>
  <dcterms:modified xsi:type="dcterms:W3CDTF">2021-05-12T09:12:59Z</dcterms:modified>
</cp:coreProperties>
</file>