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13" r:id="rId2"/>
    <p:sldId id="416" r:id="rId3"/>
    <p:sldId id="417" r:id="rId4"/>
    <p:sldId id="418" r:id="rId5"/>
    <p:sldId id="420" r:id="rId6"/>
    <p:sldId id="421" r:id="rId7"/>
    <p:sldId id="423" r:id="rId8"/>
    <p:sldId id="425" r:id="rId9"/>
    <p:sldId id="426" r:id="rId10"/>
    <p:sldId id="427" r:id="rId11"/>
    <p:sldId id="428" r:id="rId12"/>
    <p:sldId id="429" r:id="rId13"/>
    <p:sldId id="432" r:id="rId14"/>
    <p:sldId id="430" r:id="rId15"/>
    <p:sldId id="433" r:id="rId16"/>
    <p:sldId id="431" r:id="rId17"/>
    <p:sldId id="43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384"/>
      </p:cViewPr>
      <p:guideLst>
        <p:guide orient="horz" pos="2159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1F463-F21C-4814-9DA1-D48C43CF3C4C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590959" y="1132153"/>
            <a:ext cx="110100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415244" y="384324"/>
            <a:ext cx="891043" cy="1014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E5742-384E-4BF6-8204-B5078C002E53}" type="datetimeFigureOut">
              <a:rPr lang="zh-CN" altLang="en-US" smtClean="0"/>
              <a:t>2021/5/12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47737D-260F-4A36-952A-5FA327F54DC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5" cstate="email"/>
          <a:srcRect/>
          <a:stretch>
            <a:fillRect/>
          </a:stretch>
        </p:blipFill>
        <p:spPr>
          <a:xfrm>
            <a:off x="0" y="609"/>
            <a:ext cx="12192000" cy="685678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658877" y="1874281"/>
            <a:ext cx="7564039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8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香港电影欣赏</a:t>
            </a:r>
          </a:p>
        </p:txBody>
      </p:sp>
      <p:sp>
        <p:nvSpPr>
          <p:cNvPr id="15" name="矩形 14"/>
          <p:cNvSpPr/>
          <p:nvPr/>
        </p:nvSpPr>
        <p:spPr>
          <a:xfrm>
            <a:off x="4751177" y="3646061"/>
            <a:ext cx="5583958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香港卧底电影蕴含的艺术性</a:t>
            </a:r>
          </a:p>
        </p:txBody>
      </p:sp>
      <p:grpSp>
        <p:nvGrpSpPr>
          <p:cNvPr id="5" name="组合 4"/>
          <p:cNvGrpSpPr/>
          <p:nvPr/>
        </p:nvGrpSpPr>
        <p:grpSpPr>
          <a:xfrm rot="1596102">
            <a:off x="1760240" y="3316225"/>
            <a:ext cx="1842820" cy="2463850"/>
            <a:chOff x="5821363" y="1744452"/>
            <a:chExt cx="2565400" cy="2981325"/>
          </a:xfrm>
          <a:effectLst>
            <a:outerShdw dist="190500" dir="18900000" algn="bl" rotWithShape="0">
              <a:prstClr val="black">
                <a:alpha val="30000"/>
              </a:prstClr>
            </a:outerShdw>
          </a:effectLst>
        </p:grpSpPr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5821363" y="1744452"/>
              <a:ext cx="2565400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5980113" y="1896852"/>
              <a:ext cx="2247900" cy="22225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9" name="组合 8"/>
          <p:cNvGrpSpPr/>
          <p:nvPr/>
        </p:nvGrpSpPr>
        <p:grpSpPr>
          <a:xfrm rot="535147">
            <a:off x="769531" y="1897752"/>
            <a:ext cx="2048968" cy="2682363"/>
            <a:chOff x="5821363" y="1744452"/>
            <a:chExt cx="2565400" cy="2981325"/>
          </a:xfrm>
          <a:effectLst>
            <a:outerShdw dist="190500" dir="18900000" algn="bl" rotWithShape="0">
              <a:prstClr val="black">
                <a:alpha val="30000"/>
              </a:prstClr>
            </a:outerShdw>
          </a:effectLst>
        </p:grpSpPr>
        <p:sp>
          <p:nvSpPr>
            <p:cNvPr id="10" name="Rectangle 15"/>
            <p:cNvSpPr>
              <a:spLocks noChangeArrowheads="1"/>
            </p:cNvSpPr>
            <p:nvPr/>
          </p:nvSpPr>
          <p:spPr bwMode="auto">
            <a:xfrm>
              <a:off x="5821363" y="1744452"/>
              <a:ext cx="2565400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16"/>
            <p:cNvSpPr>
              <a:spLocks noChangeArrowheads="1"/>
            </p:cNvSpPr>
            <p:nvPr/>
          </p:nvSpPr>
          <p:spPr bwMode="auto">
            <a:xfrm>
              <a:off x="6002761" y="1853700"/>
              <a:ext cx="2197414" cy="2615155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rot="21401213">
            <a:off x="310530" y="2380906"/>
            <a:ext cx="2191340" cy="2856031"/>
            <a:chOff x="5821364" y="1744452"/>
            <a:chExt cx="2565401" cy="2981325"/>
          </a:xfrm>
          <a:effectLst>
            <a:outerShdw dist="190500" dir="18900000" algn="bl" rotWithShape="0">
              <a:prstClr val="black">
                <a:alpha val="30000"/>
              </a:prstClr>
            </a:outerShdw>
          </a:effectLst>
        </p:grpSpPr>
        <p:sp>
          <p:nvSpPr>
            <p:cNvPr id="13" name="Rectangle 15"/>
            <p:cNvSpPr>
              <a:spLocks noChangeArrowheads="1"/>
            </p:cNvSpPr>
            <p:nvPr/>
          </p:nvSpPr>
          <p:spPr bwMode="auto">
            <a:xfrm>
              <a:off x="5821364" y="1744452"/>
              <a:ext cx="2565401" cy="29813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5980111" y="1896852"/>
              <a:ext cx="2247901" cy="2599963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25777"/>
            <a:ext cx="5260812" cy="21322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25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25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卧底片导演介绍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52550" y="1439195"/>
            <a:ext cx="7105476" cy="3930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/>
              <a:t>代表作品：</a:t>
            </a:r>
            <a:r>
              <a:rPr lang="zh-CN" altLang="en-US" sz="1600" dirty="0"/>
              <a:t>使徒行者、My盛Lady、法网狙击、城寨英雄</a:t>
            </a:r>
          </a:p>
          <a:p>
            <a:pPr>
              <a:lnSpc>
                <a:spcPct val="130000"/>
              </a:lnSpc>
            </a:pPr>
            <a:r>
              <a:rPr lang="zh-CN" altLang="en-US" sz="1600" b="1" dirty="0"/>
              <a:t>电影作品：</a:t>
            </a:r>
            <a:r>
              <a:rPr sz="1600" dirty="0"/>
              <a:t>文伟鸿于90年代初加入香港无线电视，曾任助理编导，编导，由于无线电视在2012年出现挖角潮，因此获得机会，从编导晋升为监制，首部监制的电视剧是《法网狙击》。2013年监制电视剧《My盛Lady》。</a:t>
            </a:r>
          </a:p>
          <a:p>
            <a:pPr>
              <a:lnSpc>
                <a:spcPct val="130000"/>
              </a:lnSpc>
            </a:pPr>
            <a:r>
              <a:rPr sz="1600" dirty="0"/>
              <a:t>2014年《使徒行者》为晋升监制仅两年的他带来TVB最佳剧集奖项。</a:t>
            </a:r>
          </a:p>
          <a:p>
            <a:pPr>
              <a:lnSpc>
                <a:spcPct val="130000"/>
              </a:lnSpc>
            </a:pPr>
            <a:r>
              <a:rPr sz="1600" dirty="0"/>
              <a:t>2006年执导由邓萃雯、叶童、商天娥主演的电视剧《师奶兵团》。</a:t>
            </a:r>
          </a:p>
          <a:p>
            <a:pPr>
              <a:lnSpc>
                <a:spcPct val="130000"/>
              </a:lnSpc>
            </a:pPr>
            <a:r>
              <a:rPr sz="1600" dirty="0"/>
              <a:t>2009年执导电视剧《老婆大人Ⅱ》。</a:t>
            </a:r>
          </a:p>
          <a:p>
            <a:pPr>
              <a:lnSpc>
                <a:spcPct val="130000"/>
              </a:lnSpc>
            </a:pPr>
            <a:r>
              <a:rPr sz="1600" dirty="0"/>
              <a:t>2013年监制的《My盛Lady》更为黄子华赢得TVB最佳男主角奖项。</a:t>
            </a:r>
          </a:p>
          <a:p>
            <a:pPr>
              <a:lnSpc>
                <a:spcPct val="130000"/>
              </a:lnSpc>
            </a:pPr>
            <a:r>
              <a:rPr sz="1600" dirty="0"/>
              <a:t>2014年执导电视剧《使徒行者》。</a:t>
            </a:r>
          </a:p>
          <a:p>
            <a:pPr>
              <a:lnSpc>
                <a:spcPct val="130000"/>
              </a:lnSpc>
            </a:pPr>
            <a:r>
              <a:rPr sz="1600" dirty="0"/>
              <a:t>2016年执导电影《使徒行者》 [2] </a:t>
            </a:r>
          </a:p>
          <a:p>
            <a:pPr>
              <a:lnSpc>
                <a:spcPct val="130000"/>
              </a:lnSpc>
            </a:pPr>
            <a:r>
              <a:rPr sz="1600" dirty="0"/>
              <a:t>2016年执导电视剧《城寨英雄》</a:t>
            </a:r>
          </a:p>
          <a:p>
            <a:pPr>
              <a:lnSpc>
                <a:spcPct val="130000"/>
              </a:lnSpc>
            </a:pPr>
            <a:r>
              <a:rPr sz="1600" dirty="0"/>
              <a:t>2016年执导电视剧《同盟》</a:t>
            </a:r>
          </a:p>
        </p:txBody>
      </p:sp>
      <p:sp>
        <p:nvSpPr>
          <p:cNvPr id="6" name="矩形 5"/>
          <p:cNvSpPr/>
          <p:nvPr/>
        </p:nvSpPr>
        <p:spPr>
          <a:xfrm>
            <a:off x="1862547" y="4817091"/>
            <a:ext cx="868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dirty="0"/>
              <a:t>文伟鸿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2510" y="1870710"/>
            <a:ext cx="2528570" cy="2528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50260" y="2760980"/>
            <a:ext cx="871918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dirty="0">
                <a:solidFill>
                  <a:schemeClr val="bg1"/>
                </a:solidFill>
                <a:latin typeface="+mj-ea"/>
                <a:ea typeface="+mj-ea"/>
              </a:rPr>
              <a:t>香港卧底形象的传播价值</a:t>
            </a:r>
          </a:p>
        </p:txBody>
      </p:sp>
      <p:sp>
        <p:nvSpPr>
          <p:cNvPr id="16" name="矩形 15"/>
          <p:cNvSpPr/>
          <p:nvPr/>
        </p:nvSpPr>
        <p:spPr>
          <a:xfrm>
            <a:off x="6921500" y="1415101"/>
            <a:ext cx="4771854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9600" dirty="0">
                <a:solidFill>
                  <a:schemeClr val="bg1"/>
                </a:solidFill>
                <a:latin typeface="+mj-lt"/>
              </a:rPr>
              <a:t>03</a:t>
            </a:r>
            <a:endParaRPr lang="zh-CN" altLang="en-US" sz="9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5" y="844817"/>
            <a:ext cx="5295283" cy="516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香港卧底形象的传播价值</a:t>
            </a:r>
          </a:p>
        </p:txBody>
      </p:sp>
      <p:sp>
        <p:nvSpPr>
          <p:cNvPr id="22" name="矩形 21"/>
          <p:cNvSpPr/>
          <p:nvPr/>
        </p:nvSpPr>
        <p:spPr>
          <a:xfrm>
            <a:off x="1306195" y="1642110"/>
            <a:ext cx="9994265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800" dirty="0"/>
              <a:t>卧底形象的传播价值。综合运用传播学相关理论，探寻卧底形象的的传播价值，以深入阐释卧底形象以香港电影为传播载体进行广泛的传播后，对社会、艺术、经济等领域所产生的影响和效益。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14576" y="3098702"/>
            <a:ext cx="7564039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香港卧底片的文化成因</a:t>
            </a:r>
            <a:endParaRPr lang="zh-CN" altLang="en-US" sz="5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endParaRPr lang="zh-CN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21500" y="1415101"/>
            <a:ext cx="4771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9600" dirty="0">
                <a:solidFill>
                  <a:schemeClr val="bg1"/>
                </a:solidFill>
                <a:latin typeface="+mj-lt"/>
              </a:rPr>
              <a:t>04</a:t>
            </a:r>
            <a:endParaRPr lang="zh-CN" altLang="en-US" sz="9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" y="844817"/>
            <a:ext cx="5295283" cy="516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5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香港卧底片的文化成因</a:t>
            </a:r>
          </a:p>
        </p:txBody>
      </p:sp>
      <p:sp>
        <p:nvSpPr>
          <p:cNvPr id="22" name="矩形 21"/>
          <p:cNvSpPr/>
          <p:nvPr/>
        </p:nvSpPr>
        <p:spPr>
          <a:xfrm>
            <a:off x="1306195" y="1642110"/>
            <a:ext cx="9994265" cy="439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zh-CN" altLang="en-US" sz="2800" dirty="0"/>
              <a:t>卧底形象的文化成因。从香港的殖民文化、市民文化和商业文化等社会历史文化角度着手，追溯香港电影中卧底形象的文化形成因素，对卧底形象的身份认同问题、审美意识问题以及类型化倾向问题等进行详述，深层次挖掘“卧底”这一人物形象背后所蕴藏的深刻且独特的的文化内涵和艺术内涵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14576" y="3098702"/>
            <a:ext cx="7564039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卧底角色的历史轨迹</a:t>
            </a:r>
            <a:endParaRPr lang="zh-CN" altLang="en-US" sz="5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921500" y="1415101"/>
            <a:ext cx="4771854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9600" dirty="0">
                <a:solidFill>
                  <a:schemeClr val="bg1"/>
                </a:solidFill>
                <a:latin typeface="+mj-lt"/>
              </a:rPr>
              <a:t>05</a:t>
            </a:r>
            <a:endParaRPr lang="zh-CN" altLang="en-US" sz="9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" y="844817"/>
            <a:ext cx="5295283" cy="516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卧底角色的历史轨迹</a:t>
            </a:r>
          </a:p>
        </p:txBody>
      </p:sp>
      <p:sp>
        <p:nvSpPr>
          <p:cNvPr id="22" name="矩形 21"/>
          <p:cNvSpPr/>
          <p:nvPr/>
        </p:nvSpPr>
        <p:spPr>
          <a:xfrm>
            <a:off x="1306195" y="1428750"/>
            <a:ext cx="9994265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/>
              <a:t>卧底故事的推陈出新，是为香港电影所独有的一段历程。从1981年章国明执导的《边缘人》开始算起，“卧底” 这一角色形象已经在香港电影银幕上风雨兼程逾三十五年时间。在此期间，无论是面对“新浪潮”的惊鸿一瞥，还是八九十年代香港电影工业的群雄逐鹿，亦或是香港回归带来的机遇和挑战，甚至是陆港两岸的合拍大潮，香港电影中的“卧底”们都自有一套穷则变、变则通的生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990845" y="2196809"/>
            <a:ext cx="53997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99" y="1474675"/>
            <a:ext cx="5295283" cy="516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49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 rot="10800000">
            <a:off x="3089495" y="752696"/>
            <a:ext cx="861774" cy="327391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4400" dirty="0">
                <a:solidFill>
                  <a:schemeClr val="tx2">
                    <a:lumMod val="20000"/>
                    <a:lumOff val="80000"/>
                  </a:schemeClr>
                </a:solidFill>
                <a:latin typeface="+mj-lt"/>
              </a:rPr>
              <a:t>CONTENTS</a:t>
            </a:r>
            <a:endParaRPr lang="zh-CN" altLang="en-US" sz="4400" dirty="0">
              <a:solidFill>
                <a:schemeClr val="tx2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697297" y="1988800"/>
            <a:ext cx="1200329" cy="201914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chemeClr val="accent1"/>
                </a:solidFill>
                <a:latin typeface="+mj-ea"/>
                <a:ea typeface="+mj-ea"/>
              </a:rPr>
              <a:t>目 录</a:t>
            </a:r>
            <a:endParaRPr lang="zh-CN" altLang="en-US" sz="66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76919" y="2188185"/>
            <a:ext cx="3425149" cy="3241657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5535909" y="1094911"/>
            <a:ext cx="754021" cy="754021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29864" y="1094427"/>
            <a:ext cx="4742242" cy="5835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卧底片的发展及特点</a:t>
            </a:r>
            <a:endParaRPr lang="zh-CN" altLang="en-US" sz="132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5505429" y="2204527"/>
            <a:ext cx="754021" cy="754021"/>
          </a:xfrm>
          <a:prstGeom prst="ellipse">
            <a:avLst/>
          </a:prstGeom>
          <a:solidFill>
            <a:schemeClr val="accent2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30188" y="2289784"/>
            <a:ext cx="4742242" cy="5835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片导演介绍</a:t>
            </a:r>
          </a:p>
        </p:txBody>
      </p:sp>
      <p:sp>
        <p:nvSpPr>
          <p:cNvPr id="17" name="椭圆 16"/>
          <p:cNvSpPr/>
          <p:nvPr/>
        </p:nvSpPr>
        <p:spPr>
          <a:xfrm>
            <a:off x="5535909" y="3254453"/>
            <a:ext cx="754021" cy="754021"/>
          </a:xfrm>
          <a:prstGeom prst="ellipse">
            <a:avLst/>
          </a:prstGeom>
          <a:solidFill>
            <a:schemeClr val="accent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30188" y="4398906"/>
            <a:ext cx="4742242" cy="5835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香港卧底片的文化成因</a:t>
            </a:r>
          </a:p>
        </p:txBody>
      </p:sp>
      <p:sp>
        <p:nvSpPr>
          <p:cNvPr id="11" name="椭圆 10"/>
          <p:cNvSpPr/>
          <p:nvPr/>
        </p:nvSpPr>
        <p:spPr>
          <a:xfrm>
            <a:off x="5505736" y="4313269"/>
            <a:ext cx="754021" cy="754021"/>
          </a:xfrm>
          <a:prstGeom prst="ellipse">
            <a:avLst/>
          </a:prstGeom>
          <a:solidFill>
            <a:schemeClr val="accent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</a:rPr>
              <a:t>04</a:t>
            </a:r>
            <a:endParaRPr lang="zh-CN" altLang="en-US" sz="3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429860" y="3339362"/>
            <a:ext cx="4742242" cy="5835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香港卧底形象的传播价值</a:t>
            </a:r>
          </a:p>
        </p:txBody>
      </p:sp>
      <p:sp>
        <p:nvSpPr>
          <p:cNvPr id="3" name="椭圆 2"/>
          <p:cNvSpPr/>
          <p:nvPr/>
        </p:nvSpPr>
        <p:spPr>
          <a:xfrm>
            <a:off x="5505736" y="5265134"/>
            <a:ext cx="754021" cy="754021"/>
          </a:xfrm>
          <a:prstGeom prst="ellipse">
            <a:avLst/>
          </a:prstGeom>
          <a:solidFill>
            <a:schemeClr val="accent3"/>
          </a:solidFill>
          <a:ln w="254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gency FB" panose="020B0503020202020204" pitchFamily="34" charset="0"/>
              </a:rPr>
              <a:t>05</a:t>
            </a:r>
            <a:endParaRPr lang="zh-CN" altLang="en-US" sz="36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29860" y="5429782"/>
            <a:ext cx="4742242" cy="583565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卧底角色的历史轨迹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0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58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 p14:presetBounceEnd="58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4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5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 p14:presetBounceEnd="58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45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46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 p14:presetBounceEnd="58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56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57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bldLvl="0" animBg="1"/>
          <p:bldP spid="13" grpId="1" bldLvl="0" animBg="1"/>
          <p:bldP spid="14" grpId="0"/>
          <p:bldP spid="15" grpId="0" bldLvl="0" animBg="1"/>
          <p:bldP spid="15" grpId="1" bldLvl="0" animBg="1"/>
          <p:bldP spid="16" grpId="0"/>
          <p:bldP spid="17" grpId="0" bldLvl="0" animBg="1"/>
          <p:bldP spid="17" grpId="1" bldLvl="0" animBg="1"/>
          <p:bldP spid="18" grpId="0"/>
          <p:bldP spid="11" grpId="0" bldLvl="0" animBg="1"/>
          <p:bldP spid="11" grpId="1" bldLvl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0" presetID="2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3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3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20" dur="150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6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3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31" dur="150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2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6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42" dur="150" fill="hold"/>
                                            <p:tgtEl>
                                              <p:spTgt spid="1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3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6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3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6" presetClass="emph" presetSubtype="0" autoRev="1" fill="hold" grpId="1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animScale>
                                          <p:cBhvr>
                                            <p:cTn id="53" dur="150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2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6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bldLvl="0" animBg="1"/>
          <p:bldP spid="13" grpId="1" bldLvl="0" animBg="1"/>
          <p:bldP spid="14" grpId="0"/>
          <p:bldP spid="15" grpId="0" bldLvl="0" animBg="1"/>
          <p:bldP spid="15" grpId="1" bldLvl="0" animBg="1"/>
          <p:bldP spid="16" grpId="0"/>
          <p:bldP spid="17" grpId="0" bldLvl="0" animBg="1"/>
          <p:bldP spid="17" grpId="1" bldLvl="0" animBg="1"/>
          <p:bldP spid="18" grpId="0"/>
          <p:bldP spid="11" grpId="0" bldLvl="0" animBg="1"/>
          <p:bldP spid="11" grpId="1" bldLvl="0" animBg="1"/>
          <p:bldP spid="12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21030" y="1965960"/>
            <a:ext cx="11372215" cy="2453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zh-CN" altLang="en-US" sz="3200" dirty="0"/>
              <a:t>“香港卧底片，一直都是咱们很熟悉的电影类型。周润发、周星驰、梁朝伟、刘德华、古天乐等等，一大波男神都演过卧底，几大影帝互相飙演技，简直不要太过瘾。”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卧底片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106930" y="4643120"/>
            <a:ext cx="3227705" cy="18180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4130" y="4685665"/>
            <a:ext cx="3077845" cy="1733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14576" y="3098702"/>
            <a:ext cx="7564039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dirty="0">
                <a:solidFill>
                  <a:schemeClr val="bg1"/>
                </a:solidFill>
                <a:latin typeface="+mj-ea"/>
                <a:ea typeface="+mj-ea"/>
              </a:rPr>
              <a:t>卧底片的发展及特点</a:t>
            </a:r>
          </a:p>
        </p:txBody>
      </p:sp>
      <p:sp>
        <p:nvSpPr>
          <p:cNvPr id="16" name="矩形 15"/>
          <p:cNvSpPr/>
          <p:nvPr/>
        </p:nvSpPr>
        <p:spPr>
          <a:xfrm>
            <a:off x="6921500" y="1415101"/>
            <a:ext cx="4771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9600" dirty="0">
                <a:solidFill>
                  <a:schemeClr val="bg1"/>
                </a:solidFill>
                <a:latin typeface="+mj-lt"/>
              </a:rPr>
              <a:t>01</a:t>
            </a:r>
            <a:endParaRPr lang="zh-CN" altLang="en-US" sz="9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5" y="844817"/>
            <a:ext cx="5295283" cy="516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卧底片的发展</a:t>
            </a:r>
          </a:p>
        </p:txBody>
      </p:sp>
      <p:sp>
        <p:nvSpPr>
          <p:cNvPr id="3" name="矩形 2"/>
          <p:cNvSpPr/>
          <p:nvPr/>
        </p:nvSpPr>
        <p:spPr>
          <a:xfrm>
            <a:off x="897621" y="1310551"/>
            <a:ext cx="9986401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sz="2400" dirty="0"/>
              <a:t>香港卧底片，一直都是咱们很熟悉的电影类型。港式卧底片其实早在上世纪六七十年代就初具雏形了。</a:t>
            </a:r>
          </a:p>
          <a:p>
            <a:pPr>
              <a:lnSpc>
                <a:spcPct val="200000"/>
              </a:lnSpc>
            </a:pPr>
            <a:r>
              <a:rPr sz="2400" dirty="0"/>
              <a:t>当时大导演楚原，根据好莱坞007系列，拍出来一部电影，名叫《黑玫瑰与黑玫瑰》，里面的黑玫瑰姐妹，其实就是卧底，只不过，这部电影并没有把重点放在姐妹俩的卧底身份上。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卧底片的发展</a:t>
            </a:r>
          </a:p>
        </p:txBody>
      </p:sp>
      <p:sp>
        <p:nvSpPr>
          <p:cNvPr id="3" name="矩形 2"/>
          <p:cNvSpPr/>
          <p:nvPr/>
        </p:nvSpPr>
        <p:spPr>
          <a:xfrm>
            <a:off x="897621" y="1310551"/>
            <a:ext cx="10557317" cy="3680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sz="2400" dirty="0" err="1"/>
              <a:t>可以简单点说，港式卧底片，以《无间道》为分水岭，可以分成三个阶段</a:t>
            </a:r>
            <a:r>
              <a:rPr sz="2400" dirty="0"/>
              <a:t>：「前《无间道》时代」、「《无间道》时代」、「后《无间道》时代」。</a:t>
            </a:r>
          </a:p>
          <a:p>
            <a:pPr>
              <a:lnSpc>
                <a:spcPct val="200000"/>
              </a:lnSpc>
            </a:pPr>
            <a:r>
              <a:rPr sz="2400" dirty="0"/>
              <a:t>「前《无间道》时代」，港式卧底片主要是“单一卧底”的模式，卧底大多是警察派到黑帮里去的，电影主要展现的，是卧底在黑帮怎么生活、怎么完成卧底任务的。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45056" y="3129182"/>
            <a:ext cx="7564039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dirty="0">
                <a:solidFill>
                  <a:schemeClr val="bg1"/>
                </a:solidFill>
                <a:latin typeface="+mj-ea"/>
                <a:ea typeface="+mj-ea"/>
              </a:rPr>
              <a:t>卧底片导演介绍</a:t>
            </a:r>
          </a:p>
        </p:txBody>
      </p:sp>
      <p:sp>
        <p:nvSpPr>
          <p:cNvPr id="16" name="矩形 15"/>
          <p:cNvSpPr/>
          <p:nvPr/>
        </p:nvSpPr>
        <p:spPr>
          <a:xfrm>
            <a:off x="6921500" y="1415101"/>
            <a:ext cx="47718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9600" dirty="0">
                <a:solidFill>
                  <a:schemeClr val="bg1"/>
                </a:solidFill>
                <a:latin typeface="+mj-lt"/>
              </a:rPr>
              <a:t>02</a:t>
            </a:r>
            <a:endParaRPr lang="zh-CN" altLang="en-US" sz="9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85" y="844817"/>
            <a:ext cx="5295283" cy="5168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99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卧底片导演介绍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52550" y="1439195"/>
            <a:ext cx="7105476" cy="4570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/>
              <a:t>代表作品：</a:t>
            </a:r>
            <a:r>
              <a:rPr lang="zh-CN" altLang="en-US" sz="1600" dirty="0"/>
              <a:t>风云、无间道、古惑仔、头文字D、伤城、雏菊、精武风云·陈真</a:t>
            </a:r>
            <a:r>
              <a:rPr lang="zh-CN" altLang="en-US" sz="1600" b="1" dirty="0"/>
              <a:t>电影作品：</a:t>
            </a:r>
            <a:r>
              <a:rPr sz="1600" dirty="0"/>
              <a:t>刘伟强执导首部热血青春型古装武侠3D电影，与黄晓明、阮经天、余文乐等合作的《血滴子》上映。2014年，刘伟强执导犯罪电影《青龙复仇》，由曾于2007年凭借《无间风云》（改编自《无间道》）夺得奥斯卡“最佳导演”的马丁·斯科塞斯担任监制，10月于北美公映。 [17]  2015年，由王晶执导、刘伟强担任监制的《澳门风云2》于春节贺岁档上映，仅仅5天，票房就突破3亿。 [18]  2017年，执导武侠魔幻新片《武林怪兽》 [4]  ，同年其指导历史电影《建军大业》上映</a:t>
            </a:r>
          </a:p>
          <a:p>
            <a:pPr>
              <a:lnSpc>
                <a:spcPct val="130000"/>
              </a:lnSpc>
            </a:pPr>
            <a:r>
              <a:rPr sz="1600" dirty="0"/>
              <a:t>2018年12月，其执导电影《武林怪兽》正式上映 [5]  ；12月，获得第1届绍兴·柯桥新锐电影节亚洲最具影响力导演奖 [20]  。2019年9月，其执导剧情传记片《中国机长》上映 [6]  ，该片上映第16天，票房突破25亿，进入华语电影票房前十 [21]  。</a:t>
            </a:r>
          </a:p>
          <a:p>
            <a:pPr>
              <a:lnSpc>
                <a:spcPct val="130000"/>
              </a:lnSpc>
            </a:pPr>
            <a:r>
              <a:rPr sz="1600" dirty="0"/>
              <a:t>2019年12月22日，凭《中国机长》获得第11届澳门国际电影节最佳导演奖。</a:t>
            </a:r>
          </a:p>
        </p:txBody>
      </p:sp>
      <p:sp>
        <p:nvSpPr>
          <p:cNvPr id="6" name="矩形 5"/>
          <p:cNvSpPr/>
          <p:nvPr/>
        </p:nvSpPr>
        <p:spPr>
          <a:xfrm>
            <a:off x="1862547" y="4817091"/>
            <a:ext cx="8686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dirty="0"/>
              <a:t>刘伟强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280" y="1732915"/>
            <a:ext cx="2145665" cy="2522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06287" y="485117"/>
            <a:ext cx="652381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卧底片导演介绍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831" y="5265622"/>
            <a:ext cx="1679534" cy="16389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152550" y="1439195"/>
            <a:ext cx="7105476" cy="5530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b="1" dirty="0"/>
              <a:t>代表作品：</a:t>
            </a:r>
            <a:r>
              <a:rPr lang="zh-CN" altLang="en-US" sz="1600" dirty="0"/>
              <a:t>阴阳路 八仙饭店之人肉叉烧包  等候董建华发落  变节</a:t>
            </a:r>
          </a:p>
          <a:p>
            <a:pPr>
              <a:lnSpc>
                <a:spcPct val="130000"/>
              </a:lnSpc>
            </a:pPr>
            <a:r>
              <a:rPr lang="zh-CN" altLang="en-US" sz="1600" b="1" dirty="0"/>
              <a:t>电影作品：</a:t>
            </a:r>
            <a:r>
              <a:rPr sz="1600" dirty="0"/>
              <a:t>1981年至1984年间在香港浸会大学传理学院修读电影。1987年首次执导电影《靓妹正传》。1993年执导的电影 《八仙饭店之人肉叉烧包》获得香港电影金像奖最佳男主角奖。2002年执导《等候董建华发落》， 获得第7届香港电影金紫荆奖最佳导演提名。2004年执导《给他们一个机会》，获得第9届香港电影金紫荆奖最佳导演提名。著有《醉傲千山》、《大摇大摆》、《这个女儿真爆炸》、《十二爸爸》等书。2016年，执导警匪动作片电影《拆弹专家》，该片于2017年五一档在中国大陆上映，是邱礼涛首部票房破亿的作品  ，该片获得包括最佳导演、最佳影片在内的七项第37届香港金像奖提名 [同年，执导爱情喜剧片《原谅他77次》，该片由蔡卓妍、周柏豪主演  。同年，执导恐怖片《失眠》，由黄秋生、卫诗雅及麦子乐主演，于第41届香港国际电影节首映。2017年，执导警匪动作片《泄密者》，该片由吴镇宇、张智霖、佘诗曼主演同年，执导由古天乐、张智霖、佘诗曼主演的恐怖片《常在你左右》，该片获得香港电影评论学会选为年度推荐电影   。</a:t>
            </a:r>
          </a:p>
          <a:p>
            <a:pPr>
              <a:lnSpc>
                <a:spcPct val="130000"/>
              </a:lnSpc>
            </a:pPr>
            <a:r>
              <a:rPr sz="1600" dirty="0"/>
              <a:t>2018年，拍摄“扫毒”系列第二部《扫毒2》，该片依然由刘德华监制并主演 </a:t>
            </a:r>
          </a:p>
          <a:p>
            <a:pPr>
              <a:lnSpc>
                <a:spcPct val="130000"/>
              </a:lnSpc>
            </a:pPr>
            <a:r>
              <a:rPr sz="1600" dirty="0"/>
              <a:t>2019年，执导荒诞喜剧《家和万事惊》，该片由吴镇宇、古天乐、袁咏仪、张达明领衔主演</a:t>
            </a:r>
          </a:p>
        </p:txBody>
      </p:sp>
      <p:sp>
        <p:nvSpPr>
          <p:cNvPr id="6" name="矩形 5"/>
          <p:cNvSpPr/>
          <p:nvPr/>
        </p:nvSpPr>
        <p:spPr>
          <a:xfrm>
            <a:off x="1862547" y="4817091"/>
            <a:ext cx="8686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CN" altLang="en-US" dirty="0">
                <a:sym typeface="+mn-ea"/>
              </a:rPr>
              <a:t>刘伟强</a:t>
            </a:r>
            <a:endParaRPr lang="zh-CN" altLang="en-US" dirty="0"/>
          </a:p>
          <a:p>
            <a:pPr algn="l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195" y="2068830"/>
            <a:ext cx="2042160" cy="2720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332,&quot;width&quot;:7692}"/>
</p:tagLst>
</file>

<file path=ppt/theme/theme1.xml><?xml version="1.0" encoding="utf-8"?>
<a:theme xmlns:a="http://schemas.openxmlformats.org/drawingml/2006/main" name="1_Office 主题​​">
  <a:themeElements>
    <a:clrScheme name="自定义 193">
      <a:dk1>
        <a:srgbClr val="000000"/>
      </a:dk1>
      <a:lt1>
        <a:sysClr val="window" lastClr="FFFFFF"/>
      </a:lt1>
      <a:dk2>
        <a:srgbClr val="3F3F3F"/>
      </a:dk2>
      <a:lt2>
        <a:srgbClr val="F2F2F2"/>
      </a:lt2>
      <a:accent1>
        <a:srgbClr val="073C64"/>
      </a:accent1>
      <a:accent2>
        <a:srgbClr val="9B9B9B"/>
      </a:accent2>
      <a:accent3>
        <a:srgbClr val="073C64"/>
      </a:accent3>
      <a:accent4>
        <a:srgbClr val="9B9B9B"/>
      </a:accent4>
      <a:accent5>
        <a:srgbClr val="073C64"/>
      </a:accent5>
      <a:accent6>
        <a:srgbClr val="9B9B9B"/>
      </a:accent6>
      <a:hlink>
        <a:srgbClr val="073C64"/>
      </a:hlink>
      <a:folHlink>
        <a:srgbClr val="9B9B9B"/>
      </a:folHlink>
    </a:clrScheme>
    <a:fontScheme name="2017">
      <a:majorFont>
        <a:latin typeface="Campton Medium"/>
        <a:ea typeface="方正尚酷简体"/>
        <a:cs typeface=""/>
      </a:majorFont>
      <a:minorFont>
        <a:latin typeface="Campton Light"/>
        <a:ea typeface="方正兰亭细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940</Words>
  <Application>Microsoft Office PowerPoint</Application>
  <PresentationFormat>宽屏</PresentationFormat>
  <Paragraphs>79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Campton Light</vt:lpstr>
      <vt:lpstr>Campton Medium</vt:lpstr>
      <vt:lpstr>方正尚酷简体</vt:lpstr>
      <vt:lpstr>微软雅黑</vt:lpstr>
      <vt:lpstr>Agency FB</vt:lpstr>
      <vt:lpstr>Arial</vt:lpstr>
      <vt:lpstr>Calibri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申 川</cp:lastModifiedBy>
  <cp:revision>175</cp:revision>
  <dcterms:created xsi:type="dcterms:W3CDTF">2019-06-19T02:08:00Z</dcterms:created>
  <dcterms:modified xsi:type="dcterms:W3CDTF">2021-05-12T09:09:07Z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