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9" r:id="rId5"/>
    <p:sldId id="256" r:id="rId6"/>
    <p:sldId id="291" r:id="rId7"/>
    <p:sldId id="304" r:id="rId8"/>
    <p:sldId id="306" r:id="rId9"/>
    <p:sldId id="322" r:id="rId10"/>
    <p:sldId id="310" r:id="rId11"/>
    <p:sldId id="258" r:id="rId12"/>
    <p:sldId id="309" r:id="rId13"/>
    <p:sldId id="302" r:id="rId14"/>
    <p:sldId id="305" r:id="rId15"/>
    <p:sldId id="307" r:id="rId16"/>
    <p:sldId id="308" r:id="rId17"/>
    <p:sldId id="311" r:id="rId18"/>
    <p:sldId id="319" r:id="rId19"/>
    <p:sldId id="323" r:id="rId20"/>
    <p:sldId id="324" r:id="rId21"/>
    <p:sldId id="288" r:id="rId22"/>
  </p:sldIdLst>
  <p:sldSz cx="12192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616"/>
    <a:srgbClr val="9B9B9B"/>
    <a:srgbClr val="086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314" autoAdjust="0"/>
  </p:normalViewPr>
  <p:slideViewPr>
    <p:cSldViewPr snapToGrid="0" showGuides="1">
      <p:cViewPr varScale="1">
        <p:scale>
          <a:sx n="86" d="100"/>
          <a:sy n="86" d="100"/>
        </p:scale>
        <p:origin x="562" y="62"/>
      </p:cViewPr>
      <p:guideLst>
        <p:guide orient="horz" pos="2160"/>
        <p:guide pos="38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4811F-CAB1-4812-B4AF-79ED042F4B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590959" y="1132153"/>
            <a:ext cx="11010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5244" y="384324"/>
            <a:ext cx="891043" cy="101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4" cstate="email"/>
          <a:srcRect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658877" y="1874281"/>
            <a:ext cx="7564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香港电影欣赏</a:t>
            </a:r>
            <a:endParaRPr lang="zh-CN" altLang="en-US" sz="8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51177" y="3646061"/>
            <a:ext cx="5583958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香港警匪电影作品推荐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 rot="1596102">
            <a:off x="1760240" y="3316225"/>
            <a:ext cx="1842820" cy="2463850"/>
            <a:chOff x="5821363" y="1744452"/>
            <a:chExt cx="2565400" cy="2981325"/>
          </a:xfrm>
          <a:effectLst>
            <a:outerShdw dist="1905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5980113" y="1896852"/>
              <a:ext cx="2247900" cy="2222500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 rot="535147">
            <a:off x="723811" y="1829807"/>
            <a:ext cx="2048968" cy="2682363"/>
            <a:chOff x="5821363" y="1744452"/>
            <a:chExt cx="2565400" cy="2981325"/>
          </a:xfrm>
          <a:effectLst>
            <a:outerShdw dist="1905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6002761" y="1853700"/>
              <a:ext cx="2197414" cy="261515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rot="21401213">
            <a:off x="310530" y="2380906"/>
            <a:ext cx="2191340" cy="2856031"/>
            <a:chOff x="5821364" y="1744452"/>
            <a:chExt cx="2565401" cy="2981325"/>
          </a:xfrm>
          <a:effectLst>
            <a:outerShdw dist="1905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5821364" y="1744452"/>
              <a:ext cx="2565401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980111" y="1896852"/>
              <a:ext cx="2247901" cy="2599963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777"/>
            <a:ext cx="5260812" cy="2132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香港警匪电影作品推荐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0100" y="1951990"/>
            <a:ext cx="10172065" cy="350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800" dirty="0"/>
              <a:t>这部电影揭示了一个道理，那就是，在强大的公权力面前，所谓的地下社会只能是一只纸老虎，毫无招架之力。论以暴制暴，黑社会还嫩了点，政府的暴力机关才是开山祖师爷。与政府的暴力相比，黑社会的暴力不过是小巫见大巫罢了。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14576" y="3098702"/>
            <a:ext cx="7564039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4800" dirty="0">
                <a:solidFill>
                  <a:schemeClr val="bg1"/>
                </a:solidFill>
                <a:latin typeface="+mj-ea"/>
                <a:ea typeface="+mj-ea"/>
              </a:rPr>
              <a:t>《警察故事》</a:t>
            </a:r>
            <a:endParaRPr lang="zh-CN" altLang="en-US" sz="4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21500" y="1415101"/>
            <a:ext cx="4771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" y="844817"/>
            <a:ext cx="5295283" cy="516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6907" y="2061919"/>
            <a:ext cx="5707498" cy="420336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745853" y="1282939"/>
            <a:ext cx="2520514" cy="419542"/>
            <a:chOff x="1356687" y="1586142"/>
            <a:chExt cx="2520514" cy="419542"/>
          </a:xfrm>
        </p:grpSpPr>
        <p:sp>
          <p:nvSpPr>
            <p:cNvPr id="5" name="矩形 4"/>
            <p:cNvSpPr>
              <a:spLocks noChangeAspect="1"/>
            </p:cNvSpPr>
            <p:nvPr/>
          </p:nvSpPr>
          <p:spPr>
            <a:xfrm>
              <a:off x="1784412" y="1586142"/>
              <a:ext cx="2092789" cy="4165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6" name="Group 1347"/>
            <p:cNvGrpSpPr/>
            <p:nvPr/>
          </p:nvGrpSpPr>
          <p:grpSpPr>
            <a:xfrm>
              <a:off x="1356687" y="1589103"/>
              <a:ext cx="427725" cy="416581"/>
              <a:chOff x="0" y="0"/>
              <a:chExt cx="1243363" cy="1243363"/>
            </a:xfrm>
          </p:grpSpPr>
          <p:sp>
            <p:nvSpPr>
              <p:cNvPr id="7" name="Shape 1345"/>
              <p:cNvSpPr/>
              <p:nvPr/>
            </p:nvSpPr>
            <p:spPr>
              <a:xfrm>
                <a:off x="0" y="0"/>
                <a:ext cx="1243364" cy="1243364"/>
              </a:xfrm>
              <a:prstGeom prst="rect">
                <a:avLst/>
              </a:prstGeom>
              <a:solidFill>
                <a:srgbClr val="1616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0" tIns="71430" rIns="71430" bIns="7143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Shape 1346"/>
              <p:cNvSpPr/>
              <p:nvPr/>
            </p:nvSpPr>
            <p:spPr>
              <a:xfrm>
                <a:off x="351222" y="372464"/>
                <a:ext cx="540919" cy="540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1474" extrusionOk="0">
                    <a:moveTo>
                      <a:pt x="2578" y="8409"/>
                    </a:moveTo>
                    <a:cubicBezTo>
                      <a:pt x="2578" y="5193"/>
                      <a:pt x="5174" y="2587"/>
                      <a:pt x="8376" y="2587"/>
                    </a:cubicBezTo>
                    <a:cubicBezTo>
                      <a:pt x="11580" y="2587"/>
                      <a:pt x="14435" y="5451"/>
                      <a:pt x="14435" y="8666"/>
                    </a:cubicBezTo>
                    <a:cubicBezTo>
                      <a:pt x="14435" y="11882"/>
                      <a:pt x="11838" y="14488"/>
                      <a:pt x="8635" y="14488"/>
                    </a:cubicBezTo>
                    <a:cubicBezTo>
                      <a:pt x="5431" y="14488"/>
                      <a:pt x="2578" y="11624"/>
                      <a:pt x="2578" y="8409"/>
                    </a:cubicBezTo>
                    <a:close/>
                    <a:moveTo>
                      <a:pt x="20914" y="18167"/>
                    </a:moveTo>
                    <a:lnTo>
                      <a:pt x="15797" y="13032"/>
                    </a:lnTo>
                    <a:cubicBezTo>
                      <a:pt x="16568" y="11759"/>
                      <a:pt x="17013" y="10265"/>
                      <a:pt x="17013" y="8666"/>
                    </a:cubicBezTo>
                    <a:cubicBezTo>
                      <a:pt x="17013" y="4023"/>
                      <a:pt x="13004" y="0"/>
                      <a:pt x="8376" y="0"/>
                    </a:cubicBezTo>
                    <a:cubicBezTo>
                      <a:pt x="3750" y="0"/>
                      <a:pt x="0" y="3765"/>
                      <a:pt x="0" y="8409"/>
                    </a:cubicBezTo>
                    <a:cubicBezTo>
                      <a:pt x="0" y="13052"/>
                      <a:pt x="4008" y="17075"/>
                      <a:pt x="8635" y="17075"/>
                    </a:cubicBezTo>
                    <a:cubicBezTo>
                      <a:pt x="10173" y="17075"/>
                      <a:pt x="11614" y="16657"/>
                      <a:pt x="12852" y="15931"/>
                    </a:cubicBezTo>
                    <a:lnTo>
                      <a:pt x="17996" y="21094"/>
                    </a:lnTo>
                    <a:cubicBezTo>
                      <a:pt x="18500" y="21600"/>
                      <a:pt x="19317" y="21600"/>
                      <a:pt x="19819" y="21094"/>
                    </a:cubicBezTo>
                    <a:lnTo>
                      <a:pt x="21096" y="19815"/>
                    </a:lnTo>
                    <a:cubicBezTo>
                      <a:pt x="21600" y="19309"/>
                      <a:pt x="21417" y="18672"/>
                      <a:pt x="20914" y="18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5618945" y="129073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</a:rPr>
              <a:t>警察故事</a:t>
            </a:r>
            <a:endParaRPr lang="zh-CN" altLang="en-US" sz="20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80481" y="6372883"/>
            <a:ext cx="123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电影剧照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香港警匪电影作品推荐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23537" y="1284420"/>
            <a:ext cx="2520514" cy="419542"/>
            <a:chOff x="1356687" y="1586142"/>
            <a:chExt cx="2520514" cy="419542"/>
          </a:xfrm>
        </p:grpSpPr>
        <p:sp>
          <p:nvSpPr>
            <p:cNvPr id="5" name="矩形 4"/>
            <p:cNvSpPr>
              <a:spLocks noChangeAspect="1"/>
            </p:cNvSpPr>
            <p:nvPr/>
          </p:nvSpPr>
          <p:spPr>
            <a:xfrm>
              <a:off x="1784412" y="1586142"/>
              <a:ext cx="2092789" cy="4165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6" name="Group 1347"/>
            <p:cNvGrpSpPr/>
            <p:nvPr/>
          </p:nvGrpSpPr>
          <p:grpSpPr>
            <a:xfrm>
              <a:off x="1356687" y="1589103"/>
              <a:ext cx="427725" cy="416581"/>
              <a:chOff x="0" y="0"/>
              <a:chExt cx="1243363" cy="1243363"/>
            </a:xfrm>
          </p:grpSpPr>
          <p:sp>
            <p:nvSpPr>
              <p:cNvPr id="7" name="Shape 1345"/>
              <p:cNvSpPr/>
              <p:nvPr/>
            </p:nvSpPr>
            <p:spPr>
              <a:xfrm>
                <a:off x="0" y="0"/>
                <a:ext cx="1243364" cy="1243364"/>
              </a:xfrm>
              <a:prstGeom prst="rect">
                <a:avLst/>
              </a:prstGeom>
              <a:solidFill>
                <a:srgbClr val="1616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0" tIns="71430" rIns="71430" bIns="7143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Shape 1346"/>
              <p:cNvSpPr/>
              <p:nvPr/>
            </p:nvSpPr>
            <p:spPr>
              <a:xfrm>
                <a:off x="351222" y="372464"/>
                <a:ext cx="540919" cy="540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1474" extrusionOk="0">
                    <a:moveTo>
                      <a:pt x="2578" y="8409"/>
                    </a:moveTo>
                    <a:cubicBezTo>
                      <a:pt x="2578" y="5193"/>
                      <a:pt x="5174" y="2587"/>
                      <a:pt x="8376" y="2587"/>
                    </a:cubicBezTo>
                    <a:cubicBezTo>
                      <a:pt x="11580" y="2587"/>
                      <a:pt x="14435" y="5451"/>
                      <a:pt x="14435" y="8666"/>
                    </a:cubicBezTo>
                    <a:cubicBezTo>
                      <a:pt x="14435" y="11882"/>
                      <a:pt x="11838" y="14488"/>
                      <a:pt x="8635" y="14488"/>
                    </a:cubicBezTo>
                    <a:cubicBezTo>
                      <a:pt x="5431" y="14488"/>
                      <a:pt x="2578" y="11624"/>
                      <a:pt x="2578" y="8409"/>
                    </a:cubicBezTo>
                    <a:close/>
                    <a:moveTo>
                      <a:pt x="20914" y="18167"/>
                    </a:moveTo>
                    <a:lnTo>
                      <a:pt x="15797" y="13032"/>
                    </a:lnTo>
                    <a:cubicBezTo>
                      <a:pt x="16568" y="11759"/>
                      <a:pt x="17013" y="10265"/>
                      <a:pt x="17013" y="8666"/>
                    </a:cubicBezTo>
                    <a:cubicBezTo>
                      <a:pt x="17013" y="4023"/>
                      <a:pt x="13004" y="0"/>
                      <a:pt x="8376" y="0"/>
                    </a:cubicBezTo>
                    <a:cubicBezTo>
                      <a:pt x="3750" y="0"/>
                      <a:pt x="0" y="3765"/>
                      <a:pt x="0" y="8409"/>
                    </a:cubicBezTo>
                    <a:cubicBezTo>
                      <a:pt x="0" y="13052"/>
                      <a:pt x="4008" y="17075"/>
                      <a:pt x="8635" y="17075"/>
                    </a:cubicBezTo>
                    <a:cubicBezTo>
                      <a:pt x="10173" y="17075"/>
                      <a:pt x="11614" y="16657"/>
                      <a:pt x="12852" y="15931"/>
                    </a:cubicBezTo>
                    <a:lnTo>
                      <a:pt x="17996" y="21094"/>
                    </a:lnTo>
                    <a:cubicBezTo>
                      <a:pt x="18500" y="21600"/>
                      <a:pt x="19317" y="21600"/>
                      <a:pt x="19819" y="21094"/>
                    </a:cubicBezTo>
                    <a:lnTo>
                      <a:pt x="21096" y="19815"/>
                    </a:lnTo>
                    <a:cubicBezTo>
                      <a:pt x="21600" y="19309"/>
                      <a:pt x="21417" y="18672"/>
                      <a:pt x="20914" y="18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2458165" y="130237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</a:rPr>
              <a:t>警察故事</a:t>
            </a:r>
            <a:endParaRPr lang="zh-CN" altLang="en-US" sz="20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75099" y="1284420"/>
            <a:ext cx="6816772" cy="5539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导演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成龙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邓景生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成龙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主演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成龙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林青霞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张曼玉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董骠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楚原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曹查理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汤镇业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刘雅丽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卢敏仪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林国斌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制片国家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中国香港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粤语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片长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101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106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日本加长版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/ 99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英国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/ 90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又名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Police Story / Police Force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香港警匪电影作品推荐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8019" y="1921451"/>
            <a:ext cx="3090177" cy="4635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23537" y="1284420"/>
            <a:ext cx="2520514" cy="419542"/>
            <a:chOff x="1356687" y="1586142"/>
            <a:chExt cx="2520514" cy="419542"/>
          </a:xfrm>
        </p:grpSpPr>
        <p:sp>
          <p:nvSpPr>
            <p:cNvPr id="5" name="矩形 4"/>
            <p:cNvSpPr>
              <a:spLocks noChangeAspect="1"/>
            </p:cNvSpPr>
            <p:nvPr/>
          </p:nvSpPr>
          <p:spPr>
            <a:xfrm>
              <a:off x="1784412" y="1586142"/>
              <a:ext cx="2092789" cy="4165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6" name="Group 1347"/>
            <p:cNvGrpSpPr/>
            <p:nvPr/>
          </p:nvGrpSpPr>
          <p:grpSpPr>
            <a:xfrm>
              <a:off x="1356687" y="1589103"/>
              <a:ext cx="427725" cy="416581"/>
              <a:chOff x="0" y="0"/>
              <a:chExt cx="1243363" cy="1243363"/>
            </a:xfrm>
          </p:grpSpPr>
          <p:sp>
            <p:nvSpPr>
              <p:cNvPr id="7" name="Shape 1345"/>
              <p:cNvSpPr/>
              <p:nvPr/>
            </p:nvSpPr>
            <p:spPr>
              <a:xfrm>
                <a:off x="0" y="0"/>
                <a:ext cx="1243364" cy="1243364"/>
              </a:xfrm>
              <a:prstGeom prst="rect">
                <a:avLst/>
              </a:prstGeom>
              <a:solidFill>
                <a:srgbClr val="1616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0" tIns="71430" rIns="71430" bIns="7143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Shape 1346"/>
              <p:cNvSpPr/>
              <p:nvPr/>
            </p:nvSpPr>
            <p:spPr>
              <a:xfrm>
                <a:off x="351222" y="372464"/>
                <a:ext cx="540919" cy="540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1474" extrusionOk="0">
                    <a:moveTo>
                      <a:pt x="2578" y="8409"/>
                    </a:moveTo>
                    <a:cubicBezTo>
                      <a:pt x="2578" y="5193"/>
                      <a:pt x="5174" y="2587"/>
                      <a:pt x="8376" y="2587"/>
                    </a:cubicBezTo>
                    <a:cubicBezTo>
                      <a:pt x="11580" y="2587"/>
                      <a:pt x="14435" y="5451"/>
                      <a:pt x="14435" y="8666"/>
                    </a:cubicBezTo>
                    <a:cubicBezTo>
                      <a:pt x="14435" y="11882"/>
                      <a:pt x="11838" y="14488"/>
                      <a:pt x="8635" y="14488"/>
                    </a:cubicBezTo>
                    <a:cubicBezTo>
                      <a:pt x="5431" y="14488"/>
                      <a:pt x="2578" y="11624"/>
                      <a:pt x="2578" y="8409"/>
                    </a:cubicBezTo>
                    <a:close/>
                    <a:moveTo>
                      <a:pt x="20914" y="18167"/>
                    </a:moveTo>
                    <a:lnTo>
                      <a:pt x="15797" y="13032"/>
                    </a:lnTo>
                    <a:cubicBezTo>
                      <a:pt x="16568" y="11759"/>
                      <a:pt x="17013" y="10265"/>
                      <a:pt x="17013" y="8666"/>
                    </a:cubicBezTo>
                    <a:cubicBezTo>
                      <a:pt x="17013" y="4023"/>
                      <a:pt x="13004" y="0"/>
                      <a:pt x="8376" y="0"/>
                    </a:cubicBezTo>
                    <a:cubicBezTo>
                      <a:pt x="3750" y="0"/>
                      <a:pt x="0" y="3765"/>
                      <a:pt x="0" y="8409"/>
                    </a:cubicBezTo>
                    <a:cubicBezTo>
                      <a:pt x="0" y="13052"/>
                      <a:pt x="4008" y="17075"/>
                      <a:pt x="8635" y="17075"/>
                    </a:cubicBezTo>
                    <a:cubicBezTo>
                      <a:pt x="10173" y="17075"/>
                      <a:pt x="11614" y="16657"/>
                      <a:pt x="12852" y="15931"/>
                    </a:cubicBezTo>
                    <a:lnTo>
                      <a:pt x="17996" y="21094"/>
                    </a:lnTo>
                    <a:cubicBezTo>
                      <a:pt x="18500" y="21600"/>
                      <a:pt x="19317" y="21600"/>
                      <a:pt x="19819" y="21094"/>
                    </a:cubicBezTo>
                    <a:lnTo>
                      <a:pt x="21096" y="19815"/>
                    </a:lnTo>
                    <a:cubicBezTo>
                      <a:pt x="21600" y="19309"/>
                      <a:pt x="21417" y="18672"/>
                      <a:pt x="20914" y="18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2458165" y="130237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</a:rPr>
              <a:t>警察故事</a:t>
            </a:r>
            <a:endParaRPr lang="zh-CN" altLang="en-US" sz="20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29810" y="1593405"/>
            <a:ext cx="10440140" cy="5150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400" dirty="0">
                <a:solidFill>
                  <a:srgbClr val="111111"/>
                </a:solidFill>
                <a:latin typeface="Helvetica" pitchFamily="34" charset="0"/>
              </a:rPr>
              <a:t>电影简介：</a:t>
            </a:r>
            <a:endParaRPr lang="en-US" altLang="zh-CN" sz="2400" dirty="0">
              <a:solidFill>
                <a:srgbClr val="111111"/>
              </a:solidFill>
              <a:latin typeface="Helvetica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400" dirty="0">
                <a:solidFill>
                  <a:srgbClr val="111111"/>
                </a:solidFill>
                <a:latin typeface="Helvetica" pitchFamily="34" charset="0"/>
              </a:rPr>
              <a:t>受过特警训练的警察陈家驹（成龙）为人正直办案拼命，时常将女友（张曼玉）忽略。某次围剿行动中陈家驹拘捕了大毒枭朱滔，但因证人（朱滔的秘书）莎莲娜（林青霞）的突然失踪，未能将其绳之于法，陈家驹因此受降职处分。事后含恨在心的朱滔为了报复陈家驹，设计将其诱至囚禁莎莲娜的别墅，并派手下杀死一名警察嫁祸其身，令陈家驹在警方的通辑令下只能四处流亡。</a:t>
            </a:r>
            <a:endParaRPr lang="zh-CN" altLang="en-US" sz="2400" dirty="0">
              <a:solidFill>
                <a:srgbClr val="111111"/>
              </a:solidFill>
              <a:latin typeface="Helvetica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香港警匪电影作品推荐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23537" y="1284420"/>
            <a:ext cx="2520514" cy="419542"/>
            <a:chOff x="1356687" y="1586142"/>
            <a:chExt cx="2520514" cy="419542"/>
          </a:xfrm>
        </p:grpSpPr>
        <p:sp>
          <p:nvSpPr>
            <p:cNvPr id="5" name="矩形 4"/>
            <p:cNvSpPr>
              <a:spLocks noChangeAspect="1"/>
            </p:cNvSpPr>
            <p:nvPr/>
          </p:nvSpPr>
          <p:spPr>
            <a:xfrm>
              <a:off x="1784412" y="1586142"/>
              <a:ext cx="2092789" cy="4165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6" name="Group 1347"/>
            <p:cNvGrpSpPr/>
            <p:nvPr/>
          </p:nvGrpSpPr>
          <p:grpSpPr>
            <a:xfrm>
              <a:off x="1356687" y="1589103"/>
              <a:ext cx="427725" cy="416581"/>
              <a:chOff x="0" y="0"/>
              <a:chExt cx="1243363" cy="1243363"/>
            </a:xfrm>
          </p:grpSpPr>
          <p:sp>
            <p:nvSpPr>
              <p:cNvPr id="7" name="Shape 1345"/>
              <p:cNvSpPr/>
              <p:nvPr/>
            </p:nvSpPr>
            <p:spPr>
              <a:xfrm>
                <a:off x="0" y="0"/>
                <a:ext cx="1243364" cy="1243364"/>
              </a:xfrm>
              <a:prstGeom prst="rect">
                <a:avLst/>
              </a:prstGeom>
              <a:solidFill>
                <a:srgbClr val="1616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0" tIns="71430" rIns="71430" bIns="7143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Shape 1346"/>
              <p:cNvSpPr/>
              <p:nvPr/>
            </p:nvSpPr>
            <p:spPr>
              <a:xfrm>
                <a:off x="351222" y="372464"/>
                <a:ext cx="540919" cy="540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1474" extrusionOk="0">
                    <a:moveTo>
                      <a:pt x="2578" y="8409"/>
                    </a:moveTo>
                    <a:cubicBezTo>
                      <a:pt x="2578" y="5193"/>
                      <a:pt x="5174" y="2587"/>
                      <a:pt x="8376" y="2587"/>
                    </a:cubicBezTo>
                    <a:cubicBezTo>
                      <a:pt x="11580" y="2587"/>
                      <a:pt x="14435" y="5451"/>
                      <a:pt x="14435" y="8666"/>
                    </a:cubicBezTo>
                    <a:cubicBezTo>
                      <a:pt x="14435" y="11882"/>
                      <a:pt x="11838" y="14488"/>
                      <a:pt x="8635" y="14488"/>
                    </a:cubicBezTo>
                    <a:cubicBezTo>
                      <a:pt x="5431" y="14488"/>
                      <a:pt x="2578" y="11624"/>
                      <a:pt x="2578" y="8409"/>
                    </a:cubicBezTo>
                    <a:close/>
                    <a:moveTo>
                      <a:pt x="20914" y="18167"/>
                    </a:moveTo>
                    <a:lnTo>
                      <a:pt x="15797" y="13032"/>
                    </a:lnTo>
                    <a:cubicBezTo>
                      <a:pt x="16568" y="11759"/>
                      <a:pt x="17013" y="10265"/>
                      <a:pt x="17013" y="8666"/>
                    </a:cubicBezTo>
                    <a:cubicBezTo>
                      <a:pt x="17013" y="4023"/>
                      <a:pt x="13004" y="0"/>
                      <a:pt x="8376" y="0"/>
                    </a:cubicBezTo>
                    <a:cubicBezTo>
                      <a:pt x="3750" y="0"/>
                      <a:pt x="0" y="3765"/>
                      <a:pt x="0" y="8409"/>
                    </a:cubicBezTo>
                    <a:cubicBezTo>
                      <a:pt x="0" y="13052"/>
                      <a:pt x="4008" y="17075"/>
                      <a:pt x="8635" y="17075"/>
                    </a:cubicBezTo>
                    <a:cubicBezTo>
                      <a:pt x="10173" y="17075"/>
                      <a:pt x="11614" y="16657"/>
                      <a:pt x="12852" y="15931"/>
                    </a:cubicBezTo>
                    <a:lnTo>
                      <a:pt x="17996" y="21094"/>
                    </a:lnTo>
                    <a:cubicBezTo>
                      <a:pt x="18500" y="21600"/>
                      <a:pt x="19317" y="21600"/>
                      <a:pt x="19819" y="21094"/>
                    </a:cubicBezTo>
                    <a:lnTo>
                      <a:pt x="21096" y="19815"/>
                    </a:lnTo>
                    <a:cubicBezTo>
                      <a:pt x="21600" y="19309"/>
                      <a:pt x="21417" y="18672"/>
                      <a:pt x="20914" y="18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2458165" y="130237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</a:rPr>
              <a:t>警察故事</a:t>
            </a:r>
            <a:endParaRPr lang="zh-CN" altLang="en-US" sz="20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0012" y="2481172"/>
            <a:ext cx="10697592" cy="2934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400" dirty="0">
                <a:solidFill>
                  <a:srgbClr val="111111"/>
                </a:solidFill>
                <a:latin typeface="Helvetica" pitchFamily="34" charset="0"/>
              </a:rPr>
              <a:t>电影简介：</a:t>
            </a:r>
            <a:endParaRPr lang="en-US" altLang="zh-CN" sz="2400" dirty="0">
              <a:solidFill>
                <a:srgbClr val="111111"/>
              </a:solidFill>
              <a:latin typeface="Helvetica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400" dirty="0">
                <a:solidFill>
                  <a:srgbClr val="111111"/>
                </a:solidFill>
                <a:latin typeface="Helvetica" pitchFamily="34" charset="0"/>
              </a:rPr>
              <a:t>而侥幸逃脱的莎莲娜明白到朱滔为人不择手段的本质，为求自保，冒险潜入朱滔办公室偷得证据，却被其手下追杀至商场，陈家驹及时赶到，与朱滔手下展开激战。 </a:t>
            </a:r>
            <a:endParaRPr lang="zh-CN" altLang="en-US" sz="2400" dirty="0">
              <a:solidFill>
                <a:srgbClr val="111111"/>
              </a:solidFill>
              <a:latin typeface="Helvetica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香港警匪电影作品推荐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23537" y="1284420"/>
            <a:ext cx="2520514" cy="419542"/>
            <a:chOff x="1356687" y="1586142"/>
            <a:chExt cx="2520514" cy="419542"/>
          </a:xfrm>
        </p:grpSpPr>
        <p:sp>
          <p:nvSpPr>
            <p:cNvPr id="5" name="矩形 4"/>
            <p:cNvSpPr>
              <a:spLocks noChangeAspect="1"/>
            </p:cNvSpPr>
            <p:nvPr/>
          </p:nvSpPr>
          <p:spPr>
            <a:xfrm>
              <a:off x="1784412" y="1586142"/>
              <a:ext cx="2092789" cy="4165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6" name="Group 1347"/>
            <p:cNvGrpSpPr/>
            <p:nvPr/>
          </p:nvGrpSpPr>
          <p:grpSpPr>
            <a:xfrm>
              <a:off x="1356687" y="1589103"/>
              <a:ext cx="427725" cy="416581"/>
              <a:chOff x="0" y="0"/>
              <a:chExt cx="1243363" cy="1243363"/>
            </a:xfrm>
          </p:grpSpPr>
          <p:sp>
            <p:nvSpPr>
              <p:cNvPr id="7" name="Shape 1345"/>
              <p:cNvSpPr/>
              <p:nvPr/>
            </p:nvSpPr>
            <p:spPr>
              <a:xfrm>
                <a:off x="0" y="0"/>
                <a:ext cx="1243364" cy="1243364"/>
              </a:xfrm>
              <a:prstGeom prst="rect">
                <a:avLst/>
              </a:prstGeom>
              <a:solidFill>
                <a:srgbClr val="1616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0" tIns="71430" rIns="71430" bIns="7143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Shape 1346"/>
              <p:cNvSpPr/>
              <p:nvPr/>
            </p:nvSpPr>
            <p:spPr>
              <a:xfrm>
                <a:off x="351222" y="372464"/>
                <a:ext cx="540919" cy="540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1474" extrusionOk="0">
                    <a:moveTo>
                      <a:pt x="2578" y="8409"/>
                    </a:moveTo>
                    <a:cubicBezTo>
                      <a:pt x="2578" y="5193"/>
                      <a:pt x="5174" y="2587"/>
                      <a:pt x="8376" y="2587"/>
                    </a:cubicBezTo>
                    <a:cubicBezTo>
                      <a:pt x="11580" y="2587"/>
                      <a:pt x="14435" y="5451"/>
                      <a:pt x="14435" y="8666"/>
                    </a:cubicBezTo>
                    <a:cubicBezTo>
                      <a:pt x="14435" y="11882"/>
                      <a:pt x="11838" y="14488"/>
                      <a:pt x="8635" y="14488"/>
                    </a:cubicBezTo>
                    <a:cubicBezTo>
                      <a:pt x="5431" y="14488"/>
                      <a:pt x="2578" y="11624"/>
                      <a:pt x="2578" y="8409"/>
                    </a:cubicBezTo>
                    <a:close/>
                    <a:moveTo>
                      <a:pt x="20914" y="18167"/>
                    </a:moveTo>
                    <a:lnTo>
                      <a:pt x="15797" y="13032"/>
                    </a:lnTo>
                    <a:cubicBezTo>
                      <a:pt x="16568" y="11759"/>
                      <a:pt x="17013" y="10265"/>
                      <a:pt x="17013" y="8666"/>
                    </a:cubicBezTo>
                    <a:cubicBezTo>
                      <a:pt x="17013" y="4023"/>
                      <a:pt x="13004" y="0"/>
                      <a:pt x="8376" y="0"/>
                    </a:cubicBezTo>
                    <a:cubicBezTo>
                      <a:pt x="3750" y="0"/>
                      <a:pt x="0" y="3765"/>
                      <a:pt x="0" y="8409"/>
                    </a:cubicBezTo>
                    <a:cubicBezTo>
                      <a:pt x="0" y="13052"/>
                      <a:pt x="4008" y="17075"/>
                      <a:pt x="8635" y="17075"/>
                    </a:cubicBezTo>
                    <a:cubicBezTo>
                      <a:pt x="10173" y="17075"/>
                      <a:pt x="11614" y="16657"/>
                      <a:pt x="12852" y="15931"/>
                    </a:cubicBezTo>
                    <a:lnTo>
                      <a:pt x="17996" y="21094"/>
                    </a:lnTo>
                    <a:cubicBezTo>
                      <a:pt x="18500" y="21600"/>
                      <a:pt x="19317" y="21600"/>
                      <a:pt x="19819" y="21094"/>
                    </a:cubicBezTo>
                    <a:lnTo>
                      <a:pt x="21096" y="19815"/>
                    </a:lnTo>
                    <a:cubicBezTo>
                      <a:pt x="21600" y="19309"/>
                      <a:pt x="21417" y="18672"/>
                      <a:pt x="20914" y="18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2458165" y="130237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</a:rPr>
              <a:t>警察故事</a:t>
            </a:r>
            <a:endParaRPr lang="zh-CN" altLang="en-US" sz="20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4020" y="1918970"/>
            <a:ext cx="9658350" cy="422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Helvetica" pitchFamily="34" charset="0"/>
              </a:rPr>
              <a:t>《警察故事》为什么了不起？</a:t>
            </a:r>
            <a:endParaRPr lang="zh-CN" altLang="zh-CN" sz="3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Helvetica" pitchFamily="34" charset="0"/>
            </a:endParaRPr>
          </a:p>
          <a:p>
            <a:pPr algn="just">
              <a:lnSpc>
                <a:spcPct val="120000"/>
              </a:lnSpc>
            </a:pPr>
            <a:endParaRPr lang="zh-CN" altLang="zh-CN" sz="2400" dirty="0">
              <a:solidFill>
                <a:srgbClr val="111111"/>
              </a:solidFill>
              <a:latin typeface="Helvetic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zh-CN" sz="2400" dirty="0">
                <a:solidFill>
                  <a:srgbClr val="111111"/>
                </a:solidFill>
                <a:latin typeface="Helvetica" pitchFamily="34" charset="0"/>
              </a:rPr>
              <a:t>1.鲜活的人物。</a:t>
            </a:r>
            <a:endParaRPr lang="zh-CN" altLang="zh-CN" sz="2400" dirty="0">
              <a:solidFill>
                <a:srgbClr val="111111"/>
              </a:solidFill>
              <a:latin typeface="Helvetic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zh-CN" sz="2400" dirty="0">
                <a:solidFill>
                  <a:srgbClr val="111111"/>
                </a:solidFill>
                <a:latin typeface="Helvetica" pitchFamily="34" charset="0"/>
              </a:rPr>
              <a:t>很长一段时间里，香港电影中的警察形象都是刻板、</a:t>
            </a:r>
            <a:endParaRPr lang="zh-CN" altLang="zh-CN" sz="2400" dirty="0">
              <a:solidFill>
                <a:srgbClr val="111111"/>
              </a:solidFill>
              <a:latin typeface="Helvetic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zh-CN" sz="2400" dirty="0">
                <a:solidFill>
                  <a:srgbClr val="111111"/>
                </a:solidFill>
                <a:latin typeface="Helvetica" pitchFamily="34" charset="0"/>
              </a:rPr>
              <a:t>单一的。他们善良、勇敢、帅气、枪法准、攻无不克战无不胜，总而言之，好的不像一个真实的人。陈家驹打破了以往那种高大全的警察形象，把警察还原到了真实的人，这一做法在当时堪称是革命性的。开场的贫民窟枪战中，警察会中枪，会在中枪后大叫，也会吓得尿裤子，犯各种错误，就算是陈家驹，也会在枪林弹雨中紧张的满头大汗。</a:t>
            </a:r>
            <a:endParaRPr lang="zh-CN" altLang="zh-CN" sz="2400" dirty="0">
              <a:solidFill>
                <a:srgbClr val="111111"/>
              </a:solidFill>
              <a:latin typeface="Helvetica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香港警匪电影作品推荐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5EA2415C1FA6DE3AAA2DF451434C86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2210" y="1186815"/>
            <a:ext cx="3523615" cy="237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23537" y="1284420"/>
            <a:ext cx="2520514" cy="419542"/>
            <a:chOff x="1356687" y="1586142"/>
            <a:chExt cx="2520514" cy="419542"/>
          </a:xfrm>
        </p:grpSpPr>
        <p:sp>
          <p:nvSpPr>
            <p:cNvPr id="5" name="矩形 4"/>
            <p:cNvSpPr>
              <a:spLocks noChangeAspect="1"/>
            </p:cNvSpPr>
            <p:nvPr/>
          </p:nvSpPr>
          <p:spPr>
            <a:xfrm>
              <a:off x="1784412" y="1586142"/>
              <a:ext cx="2092789" cy="4165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6" name="Group 1347"/>
            <p:cNvGrpSpPr/>
            <p:nvPr/>
          </p:nvGrpSpPr>
          <p:grpSpPr>
            <a:xfrm>
              <a:off x="1356687" y="1589103"/>
              <a:ext cx="427725" cy="416581"/>
              <a:chOff x="0" y="0"/>
              <a:chExt cx="1243363" cy="1243363"/>
            </a:xfrm>
          </p:grpSpPr>
          <p:sp>
            <p:nvSpPr>
              <p:cNvPr id="7" name="Shape 1345"/>
              <p:cNvSpPr/>
              <p:nvPr/>
            </p:nvSpPr>
            <p:spPr>
              <a:xfrm>
                <a:off x="0" y="0"/>
                <a:ext cx="1243364" cy="1243364"/>
              </a:xfrm>
              <a:prstGeom prst="rect">
                <a:avLst/>
              </a:prstGeom>
              <a:solidFill>
                <a:srgbClr val="1616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0" tIns="71430" rIns="71430" bIns="7143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Shape 1346"/>
              <p:cNvSpPr/>
              <p:nvPr/>
            </p:nvSpPr>
            <p:spPr>
              <a:xfrm>
                <a:off x="351222" y="372464"/>
                <a:ext cx="540919" cy="540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1474" extrusionOk="0">
                    <a:moveTo>
                      <a:pt x="2578" y="8409"/>
                    </a:moveTo>
                    <a:cubicBezTo>
                      <a:pt x="2578" y="5193"/>
                      <a:pt x="5174" y="2587"/>
                      <a:pt x="8376" y="2587"/>
                    </a:cubicBezTo>
                    <a:cubicBezTo>
                      <a:pt x="11580" y="2587"/>
                      <a:pt x="14435" y="5451"/>
                      <a:pt x="14435" y="8666"/>
                    </a:cubicBezTo>
                    <a:cubicBezTo>
                      <a:pt x="14435" y="11882"/>
                      <a:pt x="11838" y="14488"/>
                      <a:pt x="8635" y="14488"/>
                    </a:cubicBezTo>
                    <a:cubicBezTo>
                      <a:pt x="5431" y="14488"/>
                      <a:pt x="2578" y="11624"/>
                      <a:pt x="2578" y="8409"/>
                    </a:cubicBezTo>
                    <a:close/>
                    <a:moveTo>
                      <a:pt x="20914" y="18167"/>
                    </a:moveTo>
                    <a:lnTo>
                      <a:pt x="15797" y="13032"/>
                    </a:lnTo>
                    <a:cubicBezTo>
                      <a:pt x="16568" y="11759"/>
                      <a:pt x="17013" y="10265"/>
                      <a:pt x="17013" y="8666"/>
                    </a:cubicBezTo>
                    <a:cubicBezTo>
                      <a:pt x="17013" y="4023"/>
                      <a:pt x="13004" y="0"/>
                      <a:pt x="8376" y="0"/>
                    </a:cubicBezTo>
                    <a:cubicBezTo>
                      <a:pt x="3750" y="0"/>
                      <a:pt x="0" y="3765"/>
                      <a:pt x="0" y="8409"/>
                    </a:cubicBezTo>
                    <a:cubicBezTo>
                      <a:pt x="0" y="13052"/>
                      <a:pt x="4008" y="17075"/>
                      <a:pt x="8635" y="17075"/>
                    </a:cubicBezTo>
                    <a:cubicBezTo>
                      <a:pt x="10173" y="17075"/>
                      <a:pt x="11614" y="16657"/>
                      <a:pt x="12852" y="15931"/>
                    </a:cubicBezTo>
                    <a:lnTo>
                      <a:pt x="17996" y="21094"/>
                    </a:lnTo>
                    <a:cubicBezTo>
                      <a:pt x="18500" y="21600"/>
                      <a:pt x="19317" y="21600"/>
                      <a:pt x="19819" y="21094"/>
                    </a:cubicBezTo>
                    <a:lnTo>
                      <a:pt x="21096" y="19815"/>
                    </a:lnTo>
                    <a:cubicBezTo>
                      <a:pt x="21600" y="19309"/>
                      <a:pt x="21417" y="18672"/>
                      <a:pt x="20914" y="18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2458165" y="130237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</a:rPr>
              <a:t>警察故事</a:t>
            </a:r>
            <a:endParaRPr lang="zh-CN" altLang="en-US" sz="20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7045" y="1918970"/>
            <a:ext cx="9394190" cy="4190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Helvetica" pitchFamily="34" charset="0"/>
              </a:rPr>
              <a:t>《警察故事》为什么了不起？</a:t>
            </a:r>
            <a:endParaRPr lang="zh-CN" altLang="zh-CN" sz="3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Helvetica" pitchFamily="34" charset="0"/>
            </a:endParaRPr>
          </a:p>
          <a:p>
            <a:pPr algn="just" fontAlgn="auto">
              <a:lnSpc>
                <a:spcPct val="150000"/>
              </a:lnSpc>
            </a:pPr>
            <a:r>
              <a:rPr lang="en-US" altLang="zh-CN" sz="2400" dirty="0">
                <a:solidFill>
                  <a:srgbClr val="111111"/>
                </a:solidFill>
                <a:latin typeface="Helvetica" pitchFamily="34" charset="0"/>
              </a:rPr>
              <a:t>2.</a:t>
            </a:r>
            <a:r>
              <a:rPr lang="zh-CN" altLang="zh-CN" sz="2400" dirty="0">
                <a:solidFill>
                  <a:srgbClr val="111111"/>
                </a:solidFill>
                <a:latin typeface="Helvetica" pitchFamily="34" charset="0"/>
              </a:rPr>
              <a:t>严谨的剧情。</a:t>
            </a:r>
            <a:endParaRPr lang="zh-CN" altLang="zh-CN" sz="2400" dirty="0">
              <a:solidFill>
                <a:srgbClr val="111111"/>
              </a:solidFill>
              <a:latin typeface="Helvetica" pitchFamily="34" charset="0"/>
            </a:endParaRPr>
          </a:p>
          <a:p>
            <a:pPr algn="just" fontAlgn="auto">
              <a:lnSpc>
                <a:spcPct val="200000"/>
              </a:lnSpc>
            </a:pPr>
            <a:r>
              <a:rPr lang="zh-CN" altLang="zh-CN" sz="2400" dirty="0">
                <a:solidFill>
                  <a:srgbClr val="111111"/>
                </a:solidFill>
                <a:latin typeface="Helvetica" pitchFamily="34" charset="0"/>
              </a:rPr>
              <a:t>《警察故事》难能可贵的一点在于，它在保持了娱乐性和接地气的同时，剧情也尽可能的严谨。比如法庭上审判朱韬那场戏，对白专业，丝丝入扣，现实中的法律人士对这场戏也拍手叫好。陈家驹如何被陷害、如何一步步成为孤胆英雄，也拍的环环相扣、真实可信。</a:t>
            </a:r>
            <a:endParaRPr lang="zh-CN" altLang="zh-CN" sz="2400" dirty="0">
              <a:solidFill>
                <a:srgbClr val="111111"/>
              </a:solidFill>
              <a:latin typeface="Helvetica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香港警匪电影作品推荐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458165" y="130237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</a:rPr>
              <a:t>警察故事</a:t>
            </a:r>
            <a:endParaRPr lang="zh-CN" altLang="en-US" sz="20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0860" y="1302385"/>
            <a:ext cx="9307195" cy="4559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Helvetica" pitchFamily="34" charset="0"/>
              </a:rPr>
              <a:t>警察故事为什么了不起？</a:t>
            </a:r>
            <a:endParaRPr lang="zh-CN" altLang="zh-CN" sz="3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Helvetica" pitchFamily="34" charset="0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zh-CN" sz="2400" dirty="0">
                <a:solidFill>
                  <a:srgbClr val="111111"/>
                </a:solidFill>
                <a:latin typeface="Helvetica" pitchFamily="34" charset="0"/>
              </a:rPr>
              <a:t>3.创新的打斗</a:t>
            </a:r>
            <a:endParaRPr lang="zh-CN" altLang="zh-CN" sz="2400" dirty="0">
              <a:solidFill>
                <a:srgbClr val="111111"/>
              </a:solidFill>
              <a:latin typeface="Helvetica" pitchFamily="3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zh-CN" altLang="zh-CN" sz="2400" dirty="0">
                <a:solidFill>
                  <a:srgbClr val="111111"/>
                </a:solidFill>
                <a:latin typeface="Helvetica" pitchFamily="34" charset="0"/>
              </a:rPr>
              <a:t>成龙在洪金宝的基础上，带领成家班，在《警察故事1》中继续强化动作的实战感，不仅如此，成龙还解决了从李小龙时代就存在的一个问题：好几个人围住一个人，怎么打才能让观众信服？成龙的解决办法是，摄像机随演员移动，演员在参与打斗的时候才能入画，而不是一直在画面里转来转去。对动作片稍有研究的人都知道，这一改进对后世动作片的影响，完全不亚于《谍影重重》的摇晃镜头和细碎剪辑。而事实是，在很长一段时间里，好莱坞都把《警察故事1》当做他们的动作片教科书，连史泰龙都承认，拍电影没灵感的时候，看看 Jackie Chan 的电影，一切都OK了。</a:t>
            </a:r>
            <a:endParaRPr lang="zh-CN" altLang="zh-CN" sz="2400" dirty="0">
              <a:solidFill>
                <a:srgbClr val="111111"/>
              </a:solidFill>
              <a:latin typeface="Helvetica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香港警匪电影作品推荐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90845" y="2196809"/>
            <a:ext cx="5399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lang="zh-CN" altLang="en-US" sz="9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99" y="1474675"/>
            <a:ext cx="5295283" cy="516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49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 rot="10800000">
            <a:off x="3089495" y="752696"/>
            <a:ext cx="861774" cy="32739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CONTENTS</a:t>
            </a:r>
            <a:endParaRPr lang="zh-CN" altLang="en-US" sz="44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697297" y="1988800"/>
            <a:ext cx="1200329" cy="20191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chemeClr val="accent1"/>
                </a:solidFill>
                <a:latin typeface="+mj-ea"/>
                <a:ea typeface="+mj-ea"/>
              </a:rPr>
              <a:t>目 录</a:t>
            </a:r>
            <a:endParaRPr lang="zh-CN" altLang="en-US" sz="6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376919" y="2188185"/>
            <a:ext cx="3425149" cy="3241657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5505429" y="2118184"/>
            <a:ext cx="754021" cy="754021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00349" y="2188185"/>
            <a:ext cx="4742242" cy="5835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《机动部队》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505429" y="3165570"/>
            <a:ext cx="754021" cy="754021"/>
          </a:xfrm>
          <a:prstGeom prst="ellipse">
            <a:avLst/>
          </a:prstGeom>
          <a:solidFill>
            <a:schemeClr val="accent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14643" y="3250192"/>
            <a:ext cx="4742242" cy="5835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《警察故事》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58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p14:presetBounceEnd="58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4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5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4" grpId="0"/>
          <p:bldP spid="15" grpId="0" animBg="1"/>
          <p:bldP spid="15" grpId="1" animBg="1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4" grpId="0"/>
          <p:bldP spid="15" grpId="0" animBg="1"/>
          <p:bldP spid="15" grpId="1" animBg="1"/>
          <p:bldP spid="1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14576" y="3098702"/>
            <a:ext cx="7564039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4800" dirty="0">
                <a:solidFill>
                  <a:schemeClr val="bg1"/>
                </a:solidFill>
                <a:latin typeface="+mj-ea"/>
                <a:ea typeface="+mj-ea"/>
              </a:rPr>
              <a:t>《机动部队》</a:t>
            </a:r>
            <a:endParaRPr lang="zh-CN" altLang="en-US" sz="4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21500" y="1415101"/>
            <a:ext cx="4771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" y="844817"/>
            <a:ext cx="5295283" cy="516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香港警匪电影作品推荐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45853" y="1282939"/>
            <a:ext cx="2520514" cy="419542"/>
            <a:chOff x="1356687" y="1586142"/>
            <a:chExt cx="2520514" cy="419542"/>
          </a:xfrm>
        </p:grpSpPr>
        <p:sp>
          <p:nvSpPr>
            <p:cNvPr id="5" name="矩形 4"/>
            <p:cNvSpPr>
              <a:spLocks noChangeAspect="1"/>
            </p:cNvSpPr>
            <p:nvPr/>
          </p:nvSpPr>
          <p:spPr>
            <a:xfrm>
              <a:off x="1784412" y="1586142"/>
              <a:ext cx="2092789" cy="4165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6" name="Group 1347"/>
            <p:cNvGrpSpPr/>
            <p:nvPr/>
          </p:nvGrpSpPr>
          <p:grpSpPr>
            <a:xfrm>
              <a:off x="1356687" y="1589103"/>
              <a:ext cx="427725" cy="416581"/>
              <a:chOff x="0" y="0"/>
              <a:chExt cx="1243363" cy="1243363"/>
            </a:xfrm>
          </p:grpSpPr>
          <p:sp>
            <p:nvSpPr>
              <p:cNvPr id="7" name="Shape 1345"/>
              <p:cNvSpPr/>
              <p:nvPr/>
            </p:nvSpPr>
            <p:spPr>
              <a:xfrm>
                <a:off x="0" y="0"/>
                <a:ext cx="1243364" cy="1243364"/>
              </a:xfrm>
              <a:prstGeom prst="rect">
                <a:avLst/>
              </a:prstGeom>
              <a:solidFill>
                <a:srgbClr val="1616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0" tIns="71430" rIns="71430" bIns="7143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Shape 1346"/>
              <p:cNvSpPr/>
              <p:nvPr/>
            </p:nvSpPr>
            <p:spPr>
              <a:xfrm>
                <a:off x="351222" y="372464"/>
                <a:ext cx="540919" cy="540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1474" extrusionOk="0">
                    <a:moveTo>
                      <a:pt x="2578" y="8409"/>
                    </a:moveTo>
                    <a:cubicBezTo>
                      <a:pt x="2578" y="5193"/>
                      <a:pt x="5174" y="2587"/>
                      <a:pt x="8376" y="2587"/>
                    </a:cubicBezTo>
                    <a:cubicBezTo>
                      <a:pt x="11580" y="2587"/>
                      <a:pt x="14435" y="5451"/>
                      <a:pt x="14435" y="8666"/>
                    </a:cubicBezTo>
                    <a:cubicBezTo>
                      <a:pt x="14435" y="11882"/>
                      <a:pt x="11838" y="14488"/>
                      <a:pt x="8635" y="14488"/>
                    </a:cubicBezTo>
                    <a:cubicBezTo>
                      <a:pt x="5431" y="14488"/>
                      <a:pt x="2578" y="11624"/>
                      <a:pt x="2578" y="8409"/>
                    </a:cubicBezTo>
                    <a:close/>
                    <a:moveTo>
                      <a:pt x="20914" y="18167"/>
                    </a:moveTo>
                    <a:lnTo>
                      <a:pt x="15797" y="13032"/>
                    </a:lnTo>
                    <a:cubicBezTo>
                      <a:pt x="16568" y="11759"/>
                      <a:pt x="17013" y="10265"/>
                      <a:pt x="17013" y="8666"/>
                    </a:cubicBezTo>
                    <a:cubicBezTo>
                      <a:pt x="17013" y="4023"/>
                      <a:pt x="13004" y="0"/>
                      <a:pt x="8376" y="0"/>
                    </a:cubicBezTo>
                    <a:cubicBezTo>
                      <a:pt x="3750" y="0"/>
                      <a:pt x="0" y="3765"/>
                      <a:pt x="0" y="8409"/>
                    </a:cubicBezTo>
                    <a:cubicBezTo>
                      <a:pt x="0" y="13052"/>
                      <a:pt x="4008" y="17075"/>
                      <a:pt x="8635" y="17075"/>
                    </a:cubicBezTo>
                    <a:cubicBezTo>
                      <a:pt x="10173" y="17075"/>
                      <a:pt x="11614" y="16657"/>
                      <a:pt x="12852" y="15931"/>
                    </a:cubicBezTo>
                    <a:lnTo>
                      <a:pt x="17996" y="21094"/>
                    </a:lnTo>
                    <a:cubicBezTo>
                      <a:pt x="18500" y="21600"/>
                      <a:pt x="19317" y="21600"/>
                      <a:pt x="19819" y="21094"/>
                    </a:cubicBezTo>
                    <a:lnTo>
                      <a:pt x="21096" y="19815"/>
                    </a:lnTo>
                    <a:cubicBezTo>
                      <a:pt x="21600" y="19309"/>
                      <a:pt x="21417" y="18672"/>
                      <a:pt x="20914" y="18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5329344" y="1277332"/>
            <a:ext cx="1781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机动部队 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PTU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80481" y="6372883"/>
            <a:ext cx="123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电影剧照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353" y="2043611"/>
            <a:ext cx="8233291" cy="3903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23537" y="1284420"/>
            <a:ext cx="2520514" cy="419542"/>
            <a:chOff x="1356687" y="1586142"/>
            <a:chExt cx="2520514" cy="419542"/>
          </a:xfrm>
        </p:grpSpPr>
        <p:sp>
          <p:nvSpPr>
            <p:cNvPr id="5" name="矩形 4"/>
            <p:cNvSpPr>
              <a:spLocks noChangeAspect="1"/>
            </p:cNvSpPr>
            <p:nvPr/>
          </p:nvSpPr>
          <p:spPr>
            <a:xfrm>
              <a:off x="1784412" y="1586142"/>
              <a:ext cx="2092789" cy="4165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6" name="Group 1347"/>
            <p:cNvGrpSpPr/>
            <p:nvPr/>
          </p:nvGrpSpPr>
          <p:grpSpPr>
            <a:xfrm>
              <a:off x="1356687" y="1589103"/>
              <a:ext cx="427725" cy="416581"/>
              <a:chOff x="0" y="0"/>
              <a:chExt cx="1243363" cy="1243363"/>
            </a:xfrm>
          </p:grpSpPr>
          <p:sp>
            <p:nvSpPr>
              <p:cNvPr id="7" name="Shape 1345"/>
              <p:cNvSpPr/>
              <p:nvPr/>
            </p:nvSpPr>
            <p:spPr>
              <a:xfrm>
                <a:off x="0" y="0"/>
                <a:ext cx="1243364" cy="1243364"/>
              </a:xfrm>
              <a:prstGeom prst="rect">
                <a:avLst/>
              </a:prstGeom>
              <a:solidFill>
                <a:srgbClr val="1616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0" tIns="71430" rIns="71430" bIns="7143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Shape 1346"/>
              <p:cNvSpPr/>
              <p:nvPr/>
            </p:nvSpPr>
            <p:spPr>
              <a:xfrm>
                <a:off x="351222" y="372464"/>
                <a:ext cx="540919" cy="540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1474" extrusionOk="0">
                    <a:moveTo>
                      <a:pt x="2578" y="8409"/>
                    </a:moveTo>
                    <a:cubicBezTo>
                      <a:pt x="2578" y="5193"/>
                      <a:pt x="5174" y="2587"/>
                      <a:pt x="8376" y="2587"/>
                    </a:cubicBezTo>
                    <a:cubicBezTo>
                      <a:pt x="11580" y="2587"/>
                      <a:pt x="14435" y="5451"/>
                      <a:pt x="14435" y="8666"/>
                    </a:cubicBezTo>
                    <a:cubicBezTo>
                      <a:pt x="14435" y="11882"/>
                      <a:pt x="11838" y="14488"/>
                      <a:pt x="8635" y="14488"/>
                    </a:cubicBezTo>
                    <a:cubicBezTo>
                      <a:pt x="5431" y="14488"/>
                      <a:pt x="2578" y="11624"/>
                      <a:pt x="2578" y="8409"/>
                    </a:cubicBezTo>
                    <a:close/>
                    <a:moveTo>
                      <a:pt x="20914" y="18167"/>
                    </a:moveTo>
                    <a:lnTo>
                      <a:pt x="15797" y="13032"/>
                    </a:lnTo>
                    <a:cubicBezTo>
                      <a:pt x="16568" y="11759"/>
                      <a:pt x="17013" y="10265"/>
                      <a:pt x="17013" y="8666"/>
                    </a:cubicBezTo>
                    <a:cubicBezTo>
                      <a:pt x="17013" y="4023"/>
                      <a:pt x="13004" y="0"/>
                      <a:pt x="8376" y="0"/>
                    </a:cubicBezTo>
                    <a:cubicBezTo>
                      <a:pt x="3750" y="0"/>
                      <a:pt x="0" y="3765"/>
                      <a:pt x="0" y="8409"/>
                    </a:cubicBezTo>
                    <a:cubicBezTo>
                      <a:pt x="0" y="13052"/>
                      <a:pt x="4008" y="17075"/>
                      <a:pt x="8635" y="17075"/>
                    </a:cubicBezTo>
                    <a:cubicBezTo>
                      <a:pt x="10173" y="17075"/>
                      <a:pt x="11614" y="16657"/>
                      <a:pt x="12852" y="15931"/>
                    </a:cubicBezTo>
                    <a:lnTo>
                      <a:pt x="17996" y="21094"/>
                    </a:lnTo>
                    <a:cubicBezTo>
                      <a:pt x="18500" y="21600"/>
                      <a:pt x="19317" y="21600"/>
                      <a:pt x="19819" y="21094"/>
                    </a:cubicBezTo>
                    <a:lnTo>
                      <a:pt x="21096" y="19815"/>
                    </a:lnTo>
                    <a:cubicBezTo>
                      <a:pt x="21600" y="19309"/>
                      <a:pt x="21417" y="18672"/>
                      <a:pt x="20914" y="18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2307028" y="1303970"/>
            <a:ext cx="1781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机动部队 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PTU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55584" y="1175325"/>
            <a:ext cx="6816772" cy="5539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导演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杜琪峰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欧健儿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游乃海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主演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任达华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邵美琪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林雪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黄卓玲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黄浩然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高雄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卢海鹏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制片国家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中国香港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粤语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片长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88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又名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PTU: Into the Perilous Night / PTU - Police Tactical Unit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香港警匪电影作品推荐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7100" y="1973144"/>
            <a:ext cx="3272718" cy="4448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23537" y="1284420"/>
            <a:ext cx="2520514" cy="419542"/>
            <a:chOff x="1356687" y="1586142"/>
            <a:chExt cx="2520514" cy="419542"/>
          </a:xfrm>
        </p:grpSpPr>
        <p:sp>
          <p:nvSpPr>
            <p:cNvPr id="5" name="矩形 4"/>
            <p:cNvSpPr>
              <a:spLocks noChangeAspect="1"/>
            </p:cNvSpPr>
            <p:nvPr/>
          </p:nvSpPr>
          <p:spPr>
            <a:xfrm>
              <a:off x="1784412" y="1586142"/>
              <a:ext cx="2092789" cy="4165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6" name="Group 1347"/>
            <p:cNvGrpSpPr/>
            <p:nvPr/>
          </p:nvGrpSpPr>
          <p:grpSpPr>
            <a:xfrm>
              <a:off x="1356687" y="1589103"/>
              <a:ext cx="427725" cy="416581"/>
              <a:chOff x="0" y="0"/>
              <a:chExt cx="1243363" cy="1243363"/>
            </a:xfrm>
          </p:grpSpPr>
          <p:sp>
            <p:nvSpPr>
              <p:cNvPr id="7" name="Shape 1345"/>
              <p:cNvSpPr/>
              <p:nvPr/>
            </p:nvSpPr>
            <p:spPr>
              <a:xfrm>
                <a:off x="0" y="0"/>
                <a:ext cx="1243364" cy="1243364"/>
              </a:xfrm>
              <a:prstGeom prst="rect">
                <a:avLst/>
              </a:prstGeom>
              <a:solidFill>
                <a:srgbClr val="1616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0" tIns="71430" rIns="71430" bIns="7143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Shape 1346"/>
              <p:cNvSpPr/>
              <p:nvPr/>
            </p:nvSpPr>
            <p:spPr>
              <a:xfrm>
                <a:off x="351222" y="372464"/>
                <a:ext cx="540919" cy="540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1474" extrusionOk="0">
                    <a:moveTo>
                      <a:pt x="2578" y="8409"/>
                    </a:moveTo>
                    <a:cubicBezTo>
                      <a:pt x="2578" y="5193"/>
                      <a:pt x="5174" y="2587"/>
                      <a:pt x="8376" y="2587"/>
                    </a:cubicBezTo>
                    <a:cubicBezTo>
                      <a:pt x="11580" y="2587"/>
                      <a:pt x="14435" y="5451"/>
                      <a:pt x="14435" y="8666"/>
                    </a:cubicBezTo>
                    <a:cubicBezTo>
                      <a:pt x="14435" y="11882"/>
                      <a:pt x="11838" y="14488"/>
                      <a:pt x="8635" y="14488"/>
                    </a:cubicBezTo>
                    <a:cubicBezTo>
                      <a:pt x="5431" y="14488"/>
                      <a:pt x="2578" y="11624"/>
                      <a:pt x="2578" y="8409"/>
                    </a:cubicBezTo>
                    <a:close/>
                    <a:moveTo>
                      <a:pt x="20914" y="18167"/>
                    </a:moveTo>
                    <a:lnTo>
                      <a:pt x="15797" y="13032"/>
                    </a:lnTo>
                    <a:cubicBezTo>
                      <a:pt x="16568" y="11759"/>
                      <a:pt x="17013" y="10265"/>
                      <a:pt x="17013" y="8666"/>
                    </a:cubicBezTo>
                    <a:cubicBezTo>
                      <a:pt x="17013" y="4023"/>
                      <a:pt x="13004" y="0"/>
                      <a:pt x="8376" y="0"/>
                    </a:cubicBezTo>
                    <a:cubicBezTo>
                      <a:pt x="3750" y="0"/>
                      <a:pt x="0" y="3765"/>
                      <a:pt x="0" y="8409"/>
                    </a:cubicBezTo>
                    <a:cubicBezTo>
                      <a:pt x="0" y="13052"/>
                      <a:pt x="4008" y="17075"/>
                      <a:pt x="8635" y="17075"/>
                    </a:cubicBezTo>
                    <a:cubicBezTo>
                      <a:pt x="10173" y="17075"/>
                      <a:pt x="11614" y="16657"/>
                      <a:pt x="12852" y="15931"/>
                    </a:cubicBezTo>
                    <a:lnTo>
                      <a:pt x="17996" y="21094"/>
                    </a:lnTo>
                    <a:cubicBezTo>
                      <a:pt x="18500" y="21600"/>
                      <a:pt x="19317" y="21600"/>
                      <a:pt x="19819" y="21094"/>
                    </a:cubicBezTo>
                    <a:lnTo>
                      <a:pt x="21096" y="19815"/>
                    </a:lnTo>
                    <a:cubicBezTo>
                      <a:pt x="21600" y="19309"/>
                      <a:pt x="21417" y="18672"/>
                      <a:pt x="20914" y="18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3" name="矩形 12"/>
          <p:cNvSpPr/>
          <p:nvPr/>
        </p:nvSpPr>
        <p:spPr>
          <a:xfrm>
            <a:off x="4690110" y="1593215"/>
            <a:ext cx="688530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400" dirty="0">
                <a:solidFill>
                  <a:srgbClr val="111111"/>
                </a:solidFill>
                <a:latin typeface="Helvetica" pitchFamily="34" charset="0"/>
              </a:rPr>
              <a:t>影片在警匪片中风格可谓独树一帜。导演杜琪峰电影里面的正派人物总有虚伪阴暗的一面，反派反而因拍摄或细节等原因显得温暖有血性。人物虽“静”但特点鲜明。本片故事充满巧合，尤其是结尾处两帮派、PTU展分队、肥沙、大圈帮、Kat分队因巧合碰在一起发生枪战。肥沙找到枪的方式讽刺意味十足，就如一切被命运戏弄一般，留下一个大大的玩笑。</a:t>
            </a:r>
            <a:endParaRPr lang="zh-CN" altLang="en-US" sz="2400" dirty="0">
              <a:solidFill>
                <a:srgbClr val="111111"/>
              </a:solidFill>
              <a:latin typeface="Helvetica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07028" y="1306927"/>
            <a:ext cx="1781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机动部队 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PTU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香港警匪电影作品推荐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8859D5EA12D08820C431212101F0A0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920" y="1794510"/>
            <a:ext cx="3709035" cy="2382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23537" y="1284420"/>
            <a:ext cx="2520514" cy="419542"/>
            <a:chOff x="1356687" y="1586142"/>
            <a:chExt cx="2520514" cy="419542"/>
          </a:xfrm>
        </p:grpSpPr>
        <p:sp>
          <p:nvSpPr>
            <p:cNvPr id="5" name="矩形 4"/>
            <p:cNvSpPr>
              <a:spLocks noChangeAspect="1"/>
            </p:cNvSpPr>
            <p:nvPr/>
          </p:nvSpPr>
          <p:spPr>
            <a:xfrm>
              <a:off x="1784412" y="1586142"/>
              <a:ext cx="2092789" cy="4165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6" name="Group 1347"/>
            <p:cNvGrpSpPr/>
            <p:nvPr/>
          </p:nvGrpSpPr>
          <p:grpSpPr>
            <a:xfrm>
              <a:off x="1356687" y="1589103"/>
              <a:ext cx="427725" cy="416581"/>
              <a:chOff x="0" y="0"/>
              <a:chExt cx="1243363" cy="1243363"/>
            </a:xfrm>
          </p:grpSpPr>
          <p:sp>
            <p:nvSpPr>
              <p:cNvPr id="7" name="Shape 1345"/>
              <p:cNvSpPr/>
              <p:nvPr/>
            </p:nvSpPr>
            <p:spPr>
              <a:xfrm>
                <a:off x="0" y="0"/>
                <a:ext cx="1243364" cy="1243364"/>
              </a:xfrm>
              <a:prstGeom prst="rect">
                <a:avLst/>
              </a:prstGeom>
              <a:solidFill>
                <a:srgbClr val="1616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0" tIns="71430" rIns="71430" bIns="7143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Shape 1346"/>
              <p:cNvSpPr/>
              <p:nvPr/>
            </p:nvSpPr>
            <p:spPr>
              <a:xfrm>
                <a:off x="351222" y="372464"/>
                <a:ext cx="540919" cy="540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1474" extrusionOk="0">
                    <a:moveTo>
                      <a:pt x="2578" y="8409"/>
                    </a:moveTo>
                    <a:cubicBezTo>
                      <a:pt x="2578" y="5193"/>
                      <a:pt x="5174" y="2587"/>
                      <a:pt x="8376" y="2587"/>
                    </a:cubicBezTo>
                    <a:cubicBezTo>
                      <a:pt x="11580" y="2587"/>
                      <a:pt x="14435" y="5451"/>
                      <a:pt x="14435" y="8666"/>
                    </a:cubicBezTo>
                    <a:cubicBezTo>
                      <a:pt x="14435" y="11882"/>
                      <a:pt x="11838" y="14488"/>
                      <a:pt x="8635" y="14488"/>
                    </a:cubicBezTo>
                    <a:cubicBezTo>
                      <a:pt x="5431" y="14488"/>
                      <a:pt x="2578" y="11624"/>
                      <a:pt x="2578" y="8409"/>
                    </a:cubicBezTo>
                    <a:close/>
                    <a:moveTo>
                      <a:pt x="20914" y="18167"/>
                    </a:moveTo>
                    <a:lnTo>
                      <a:pt x="15797" y="13032"/>
                    </a:lnTo>
                    <a:cubicBezTo>
                      <a:pt x="16568" y="11759"/>
                      <a:pt x="17013" y="10265"/>
                      <a:pt x="17013" y="8666"/>
                    </a:cubicBezTo>
                    <a:cubicBezTo>
                      <a:pt x="17013" y="4023"/>
                      <a:pt x="13004" y="0"/>
                      <a:pt x="8376" y="0"/>
                    </a:cubicBezTo>
                    <a:cubicBezTo>
                      <a:pt x="3750" y="0"/>
                      <a:pt x="0" y="3765"/>
                      <a:pt x="0" y="8409"/>
                    </a:cubicBezTo>
                    <a:cubicBezTo>
                      <a:pt x="0" y="13052"/>
                      <a:pt x="4008" y="17075"/>
                      <a:pt x="8635" y="17075"/>
                    </a:cubicBezTo>
                    <a:cubicBezTo>
                      <a:pt x="10173" y="17075"/>
                      <a:pt x="11614" y="16657"/>
                      <a:pt x="12852" y="15931"/>
                    </a:cubicBezTo>
                    <a:lnTo>
                      <a:pt x="17996" y="21094"/>
                    </a:lnTo>
                    <a:cubicBezTo>
                      <a:pt x="18500" y="21600"/>
                      <a:pt x="19317" y="21600"/>
                      <a:pt x="19819" y="21094"/>
                    </a:cubicBezTo>
                    <a:lnTo>
                      <a:pt x="21096" y="19815"/>
                    </a:lnTo>
                    <a:cubicBezTo>
                      <a:pt x="21600" y="19309"/>
                      <a:pt x="21417" y="18672"/>
                      <a:pt x="20914" y="18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3" name="矩形 12"/>
          <p:cNvSpPr/>
          <p:nvPr/>
        </p:nvSpPr>
        <p:spPr>
          <a:xfrm>
            <a:off x="798830" y="1929130"/>
            <a:ext cx="524319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400" dirty="0">
                <a:solidFill>
                  <a:srgbClr val="111111"/>
                </a:solidFill>
                <a:latin typeface="Helvetica" pitchFamily="34" charset="0"/>
              </a:rPr>
              <a:t>电影简介：</a:t>
            </a:r>
            <a:endParaRPr lang="en-US" altLang="zh-CN" sz="2400" dirty="0">
              <a:solidFill>
                <a:srgbClr val="111111"/>
              </a:solidFill>
              <a:latin typeface="Helvetica" pitchFamily="34" charset="0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400" dirty="0">
                <a:solidFill>
                  <a:srgbClr val="111111"/>
                </a:solidFill>
                <a:latin typeface="Helvetica" pitchFamily="34" charset="0"/>
              </a:rPr>
              <a:t>反黑组警长肥沙（林雪 饰），不慎丢失手枪。这件事非同小可，如果手枪被匪徒用去行凶，肥沙将大祸临头。</a:t>
            </a:r>
            <a:r>
              <a:rPr lang="en-US" altLang="zh-CN" sz="2400" dirty="0">
                <a:solidFill>
                  <a:srgbClr val="111111"/>
                </a:solidFill>
                <a:latin typeface="Helvetica" pitchFamily="34" charset="0"/>
              </a:rPr>
              <a:t>PTU</a:t>
            </a:r>
            <a:r>
              <a:rPr lang="zh-CN" altLang="en-US" sz="2400" dirty="0">
                <a:solidFill>
                  <a:srgbClr val="111111"/>
                </a:solidFill>
                <a:latin typeface="Helvetica" pitchFamily="34" charset="0"/>
              </a:rPr>
              <a:t>（警察机动部队）警官何文展（任达华 饰）出于义气，答应一定会在天亮之前寻回手枪，带几名手下开展了寻枪行动。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2307028" y="1306927"/>
            <a:ext cx="1781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机动部队 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PTU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32627" y="602592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香港警匪电影作品推荐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EC6A6B4A26FEDF37126A13090C8AA3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0045" y="1593215"/>
            <a:ext cx="4866005" cy="3369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23537" y="1284420"/>
            <a:ext cx="2520514" cy="419542"/>
            <a:chOff x="1356687" y="1586142"/>
            <a:chExt cx="2520514" cy="419542"/>
          </a:xfrm>
        </p:grpSpPr>
        <p:sp>
          <p:nvSpPr>
            <p:cNvPr id="5" name="矩形 4"/>
            <p:cNvSpPr>
              <a:spLocks noChangeAspect="1"/>
            </p:cNvSpPr>
            <p:nvPr/>
          </p:nvSpPr>
          <p:spPr>
            <a:xfrm>
              <a:off x="1784412" y="1586142"/>
              <a:ext cx="2092789" cy="4165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6" name="Group 1347"/>
            <p:cNvGrpSpPr/>
            <p:nvPr/>
          </p:nvGrpSpPr>
          <p:grpSpPr>
            <a:xfrm>
              <a:off x="1356687" y="1589103"/>
              <a:ext cx="427725" cy="416581"/>
              <a:chOff x="0" y="0"/>
              <a:chExt cx="1243363" cy="1243363"/>
            </a:xfrm>
          </p:grpSpPr>
          <p:sp>
            <p:nvSpPr>
              <p:cNvPr id="7" name="Shape 1345"/>
              <p:cNvSpPr/>
              <p:nvPr/>
            </p:nvSpPr>
            <p:spPr>
              <a:xfrm>
                <a:off x="0" y="0"/>
                <a:ext cx="1243364" cy="1243364"/>
              </a:xfrm>
              <a:prstGeom prst="rect">
                <a:avLst/>
              </a:prstGeom>
              <a:solidFill>
                <a:srgbClr val="1616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0" tIns="71430" rIns="71430" bIns="7143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Shape 1346"/>
              <p:cNvSpPr/>
              <p:nvPr/>
            </p:nvSpPr>
            <p:spPr>
              <a:xfrm>
                <a:off x="351222" y="372464"/>
                <a:ext cx="540919" cy="540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1474" extrusionOk="0">
                    <a:moveTo>
                      <a:pt x="2578" y="8409"/>
                    </a:moveTo>
                    <a:cubicBezTo>
                      <a:pt x="2578" y="5193"/>
                      <a:pt x="5174" y="2587"/>
                      <a:pt x="8376" y="2587"/>
                    </a:cubicBezTo>
                    <a:cubicBezTo>
                      <a:pt x="11580" y="2587"/>
                      <a:pt x="14435" y="5451"/>
                      <a:pt x="14435" y="8666"/>
                    </a:cubicBezTo>
                    <a:cubicBezTo>
                      <a:pt x="14435" y="11882"/>
                      <a:pt x="11838" y="14488"/>
                      <a:pt x="8635" y="14488"/>
                    </a:cubicBezTo>
                    <a:cubicBezTo>
                      <a:pt x="5431" y="14488"/>
                      <a:pt x="2578" y="11624"/>
                      <a:pt x="2578" y="8409"/>
                    </a:cubicBezTo>
                    <a:close/>
                    <a:moveTo>
                      <a:pt x="20914" y="18167"/>
                    </a:moveTo>
                    <a:lnTo>
                      <a:pt x="15797" y="13032"/>
                    </a:lnTo>
                    <a:cubicBezTo>
                      <a:pt x="16568" y="11759"/>
                      <a:pt x="17013" y="10265"/>
                      <a:pt x="17013" y="8666"/>
                    </a:cubicBezTo>
                    <a:cubicBezTo>
                      <a:pt x="17013" y="4023"/>
                      <a:pt x="13004" y="0"/>
                      <a:pt x="8376" y="0"/>
                    </a:cubicBezTo>
                    <a:cubicBezTo>
                      <a:pt x="3750" y="0"/>
                      <a:pt x="0" y="3765"/>
                      <a:pt x="0" y="8409"/>
                    </a:cubicBezTo>
                    <a:cubicBezTo>
                      <a:pt x="0" y="13052"/>
                      <a:pt x="4008" y="17075"/>
                      <a:pt x="8635" y="17075"/>
                    </a:cubicBezTo>
                    <a:cubicBezTo>
                      <a:pt x="10173" y="17075"/>
                      <a:pt x="11614" y="16657"/>
                      <a:pt x="12852" y="15931"/>
                    </a:cubicBezTo>
                    <a:lnTo>
                      <a:pt x="17996" y="21094"/>
                    </a:lnTo>
                    <a:cubicBezTo>
                      <a:pt x="18500" y="21600"/>
                      <a:pt x="19317" y="21600"/>
                      <a:pt x="19819" y="21094"/>
                    </a:cubicBezTo>
                    <a:lnTo>
                      <a:pt x="21096" y="19815"/>
                    </a:lnTo>
                    <a:cubicBezTo>
                      <a:pt x="21600" y="19309"/>
                      <a:pt x="21417" y="18672"/>
                      <a:pt x="20914" y="18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3" name="矩形 12"/>
          <p:cNvSpPr/>
          <p:nvPr/>
        </p:nvSpPr>
        <p:spPr>
          <a:xfrm>
            <a:off x="1201512" y="1706716"/>
            <a:ext cx="9789703" cy="4418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400" dirty="0">
                <a:solidFill>
                  <a:srgbClr val="111111"/>
                </a:solidFill>
                <a:latin typeface="Helvetica" pitchFamily="34" charset="0"/>
              </a:rPr>
              <a:t>电影简介：</a:t>
            </a:r>
            <a:endParaRPr lang="en-US" altLang="zh-CN" sz="2400" dirty="0">
              <a:solidFill>
                <a:srgbClr val="111111"/>
              </a:solidFill>
              <a:latin typeface="Helvetica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400" dirty="0">
                <a:solidFill>
                  <a:srgbClr val="111111"/>
                </a:solidFill>
                <a:latin typeface="Helvetica" pitchFamily="34" charset="0"/>
              </a:rPr>
              <a:t>另一方面，却在横生枝节：警员</a:t>
            </a:r>
            <a:r>
              <a:rPr lang="en-US" altLang="zh-CN" sz="2400" dirty="0">
                <a:solidFill>
                  <a:srgbClr val="111111"/>
                </a:solidFill>
                <a:latin typeface="Helvetica" pitchFamily="34" charset="0"/>
              </a:rPr>
              <a:t>Kat</a:t>
            </a:r>
            <a:r>
              <a:rPr lang="zh-CN" altLang="en-US" sz="2400" dirty="0">
                <a:solidFill>
                  <a:srgbClr val="111111"/>
                </a:solidFill>
                <a:latin typeface="Helvetica" pitchFamily="34" charset="0"/>
              </a:rPr>
              <a:t>（邵美琪 饰）死守纪律，坚持要将此事汇报上级处理；而在同一晚，</a:t>
            </a:r>
            <a:r>
              <a:rPr lang="en-US" altLang="zh-CN" sz="2400" dirty="0">
                <a:solidFill>
                  <a:srgbClr val="111111"/>
                </a:solidFill>
                <a:latin typeface="Helvetica" pitchFamily="34" charset="0"/>
              </a:rPr>
              <a:t>CID</a:t>
            </a:r>
            <a:r>
              <a:rPr lang="zh-CN" altLang="en-US" sz="2400" dirty="0">
                <a:solidFill>
                  <a:srgbClr val="111111"/>
                </a:solidFill>
                <a:latin typeface="Helvetica" pitchFamily="34" charset="0"/>
              </a:rPr>
              <a:t>的</a:t>
            </a:r>
            <a:r>
              <a:rPr lang="en-US" altLang="zh-CN" sz="2400" dirty="0">
                <a:solidFill>
                  <a:srgbClr val="111111"/>
                </a:solidFill>
                <a:latin typeface="Helvetica" pitchFamily="34" charset="0"/>
              </a:rPr>
              <a:t>Madam</a:t>
            </a:r>
            <a:r>
              <a:rPr lang="zh-CN" altLang="en-US" sz="2400" dirty="0">
                <a:solidFill>
                  <a:srgbClr val="111111"/>
                </a:solidFill>
                <a:latin typeface="Helvetica" pitchFamily="34" charset="0"/>
              </a:rPr>
              <a:t>张（黄卓玲 饰）在接手一单黑社会谋杀案时，怀疑肥沙与黑社会有染，由此与</a:t>
            </a:r>
            <a:r>
              <a:rPr lang="en-US" altLang="zh-CN" sz="2400" dirty="0">
                <a:solidFill>
                  <a:srgbClr val="111111"/>
                </a:solidFill>
                <a:latin typeface="Helvetica" pitchFamily="34" charset="0"/>
              </a:rPr>
              <a:t>PTU</a:t>
            </a:r>
            <a:r>
              <a:rPr lang="zh-CN" altLang="en-US" sz="2400" dirty="0">
                <a:solidFill>
                  <a:srgbClr val="111111"/>
                </a:solidFill>
                <a:latin typeface="Helvetica" pitchFamily="34" charset="0"/>
              </a:rPr>
              <a:t>发生意见分歧。人与人，部门与部门之间的矛盾、争斗和角力，在夜幕中徐徐拉开。而第二天清早，揭晓的真相，原来都在他们的意料之外</a:t>
            </a:r>
            <a:r>
              <a:rPr lang="en-US" altLang="zh-CN" sz="2400" dirty="0">
                <a:solidFill>
                  <a:srgbClr val="111111"/>
                </a:solidFill>
                <a:latin typeface="Helvetica" pitchFamily="34" charset="0"/>
              </a:rPr>
              <a:t>……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2307028" y="1306927"/>
            <a:ext cx="1781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机动部队 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PTU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香港警匪电影作品推荐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香港警匪电影作品推荐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6410" y="1452880"/>
            <a:ext cx="1121981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400" dirty="0"/>
              <a:t>小结：</a:t>
            </a:r>
            <a:endParaRPr lang="zh-CN" altLang="en-US" sz="2400" dirty="0"/>
          </a:p>
          <a:p>
            <a:pPr algn="just">
              <a:lnSpc>
                <a:spcPct val="200000"/>
              </a:lnSpc>
            </a:pPr>
            <a:r>
              <a:rPr lang="zh-CN" altLang="en-US" sz="2400" dirty="0"/>
              <a:t>杜sir导演的《PTU》，剑走偏锋，大改银幕上警察一贯以来的正义形象。取而代之的是，警察横行霸道，心狠手辣，是一个连黑社会都畏惧三分的狠角色。当受到警察的欺压与侮辱时，黑社会只能敢怒不敢言。诚然，黑社会是地下社会的主人。但是，在这部片子里，地下社会是一个狗窝，黑社会就是一条狗，而警察用绳索捆绑着这条狗。可以说，警察是主人的主人！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93">
      <a:dk1>
        <a:srgbClr val="000000"/>
      </a:dk1>
      <a:lt1>
        <a:sysClr val="window" lastClr="FFFFFF"/>
      </a:lt1>
      <a:dk2>
        <a:srgbClr val="3F3F3F"/>
      </a:dk2>
      <a:lt2>
        <a:srgbClr val="F2F2F2"/>
      </a:lt2>
      <a:accent1>
        <a:srgbClr val="073C64"/>
      </a:accent1>
      <a:accent2>
        <a:srgbClr val="9B9B9B"/>
      </a:accent2>
      <a:accent3>
        <a:srgbClr val="073C64"/>
      </a:accent3>
      <a:accent4>
        <a:srgbClr val="9B9B9B"/>
      </a:accent4>
      <a:accent5>
        <a:srgbClr val="073C64"/>
      </a:accent5>
      <a:accent6>
        <a:srgbClr val="9B9B9B"/>
      </a:accent6>
      <a:hlink>
        <a:srgbClr val="073C64"/>
      </a:hlink>
      <a:folHlink>
        <a:srgbClr val="9B9B9B"/>
      </a:folHlink>
    </a:clrScheme>
    <a:fontScheme name="2017">
      <a:majorFont>
        <a:latin typeface="Campton Medium"/>
        <a:ea typeface="方正尚酷简体"/>
        <a:cs typeface=""/>
      </a:majorFont>
      <a:minorFont>
        <a:latin typeface="Campton Light"/>
        <a:ea typeface="方正兰亭细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2174</Words>
  <Application>WPS 演示</Application>
  <PresentationFormat>宽屏</PresentationFormat>
  <Paragraphs>133</Paragraphs>
  <Slides>19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Agency FB</vt:lpstr>
      <vt:lpstr>Helvetica Light</vt:lpstr>
      <vt:lpstr>Helvetica</vt:lpstr>
      <vt:lpstr>Campton Light</vt:lpstr>
      <vt:lpstr>Segoe Print</vt:lpstr>
      <vt:lpstr>Arial Unicode MS</vt:lpstr>
      <vt:lpstr>等线</vt:lpstr>
      <vt:lpstr>Campton Medium</vt:lpstr>
      <vt:lpstr>方正尚酷简体</vt:lpstr>
      <vt:lpstr>方正兰亭细黑_GBK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kan</dc:creator>
  <dc:description>http://www.ypppt.com/</dc:description>
  <cp:lastModifiedBy>Administrator</cp:lastModifiedBy>
  <cp:revision>41</cp:revision>
  <dcterms:created xsi:type="dcterms:W3CDTF">1900-01-01T00:00:00Z</dcterms:created>
  <dcterms:modified xsi:type="dcterms:W3CDTF">2020-07-04T16:06:48Z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