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256" r:id="rId6"/>
    <p:sldId id="291" r:id="rId7"/>
    <p:sldId id="304" r:id="rId8"/>
    <p:sldId id="328" r:id="rId9"/>
    <p:sldId id="316" r:id="rId10"/>
    <p:sldId id="312" r:id="rId11"/>
    <p:sldId id="306" r:id="rId12"/>
    <p:sldId id="338" r:id="rId13"/>
    <p:sldId id="309" r:id="rId14"/>
    <p:sldId id="314" r:id="rId15"/>
    <p:sldId id="288" r:id="rId16"/>
  </p:sldIdLst>
  <p:sldSz cx="12192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616"/>
    <a:srgbClr val="9B9B9B"/>
    <a:srgbClr val="08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6314" autoAdjust="0"/>
  </p:normalViewPr>
  <p:slideViewPr>
    <p:cSldViewPr snapToGrid="0" showGuides="1">
      <p:cViewPr varScale="1">
        <p:scale>
          <a:sx n="86" d="100"/>
          <a:sy n="86" d="100"/>
        </p:scale>
        <p:origin x="562" y="62"/>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4811F-CAB1-4812-B4AF-79ED042F4B5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1F463-F21C-4814-9DA1-D48C43CF3C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D11F463-F21C-4814-9DA1-D48C43CF3C4C}"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cxnSp>
        <p:nvCxnSpPr>
          <p:cNvPr id="5" name="直接连接符 4"/>
          <p:cNvCxnSpPr/>
          <p:nvPr userDrawn="1"/>
        </p:nvCxnSpPr>
        <p:spPr>
          <a:xfrm>
            <a:off x="590959" y="1132153"/>
            <a:ext cx="1101008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cstate="email"/>
          <a:stretch>
            <a:fillRect/>
          </a:stretch>
        </p:blipFill>
        <p:spPr>
          <a:xfrm>
            <a:off x="415244" y="384324"/>
            <a:ext cx="891043" cy="1014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4" cstate="email"/>
          <a:srcRect/>
          <a:stretch>
            <a:fillRect/>
          </a:stretch>
        </p:blipFill>
        <p:spPr>
          <a:xfrm>
            <a:off x="0" y="609"/>
            <a:ext cx="12192000" cy="685678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image" Target="../media/image12.jpeg"/><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658877" y="1874281"/>
            <a:ext cx="7564039" cy="1323439"/>
          </a:xfrm>
          <a:prstGeom prst="rect">
            <a:avLst/>
          </a:prstGeom>
        </p:spPr>
        <p:txBody>
          <a:bodyPr wrap="square">
            <a:spAutoFit/>
          </a:bodyPr>
          <a:lstStyle/>
          <a:p>
            <a:pPr algn="ctr"/>
            <a:r>
              <a:rPr lang="zh-CN" altLang="en-US" sz="8000" dirty="0">
                <a:solidFill>
                  <a:schemeClr val="bg1"/>
                </a:solidFill>
                <a:latin typeface="微软雅黑" panose="020B0503020204020204" pitchFamily="34" charset="-122"/>
                <a:ea typeface="微软雅黑" panose="020B0503020204020204" pitchFamily="34" charset="-122"/>
              </a:rPr>
              <a:t>香港电影赏析</a:t>
            </a:r>
            <a:endParaRPr lang="zh-CN" altLang="en-US" sz="80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rot="1596102">
            <a:off x="1760240" y="3316225"/>
            <a:ext cx="1842820" cy="2463850"/>
            <a:chOff x="5821363" y="1744452"/>
            <a:chExt cx="2565400" cy="2981325"/>
          </a:xfrm>
          <a:effectLst>
            <a:outerShdw dist="190500" dir="18900000" algn="bl" rotWithShape="0">
              <a:prstClr val="black">
                <a:alpha val="30000"/>
              </a:prstClr>
            </a:outerShdw>
          </a:effectLst>
        </p:grpSpPr>
        <p:sp>
          <p:nvSpPr>
            <p:cNvPr id="6" name="Rectangle 15"/>
            <p:cNvSpPr>
              <a:spLocks noChangeArrowheads="1"/>
            </p:cNvSpPr>
            <p:nvPr/>
          </p:nvSpPr>
          <p:spPr bwMode="auto">
            <a:xfrm>
              <a:off x="5821363" y="1744452"/>
              <a:ext cx="2565400"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Rectangle 16"/>
            <p:cNvSpPr>
              <a:spLocks noChangeArrowheads="1"/>
            </p:cNvSpPr>
            <p:nvPr/>
          </p:nvSpPr>
          <p:spPr bwMode="auto">
            <a:xfrm>
              <a:off x="5980113" y="1896852"/>
              <a:ext cx="2247900" cy="2222500"/>
            </a:xfrm>
            <a:prstGeom prst="rect">
              <a:avLst/>
            </a:prstGeom>
            <a:blipFill>
              <a:blip r:embed="rId1"/>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grpSp>
      <p:grpSp>
        <p:nvGrpSpPr>
          <p:cNvPr id="9" name="组合 8"/>
          <p:cNvGrpSpPr/>
          <p:nvPr/>
        </p:nvGrpSpPr>
        <p:grpSpPr>
          <a:xfrm rot="535147">
            <a:off x="723811" y="1829807"/>
            <a:ext cx="2048968" cy="2682363"/>
            <a:chOff x="5821363" y="1744452"/>
            <a:chExt cx="2565400" cy="2981325"/>
          </a:xfrm>
          <a:effectLst>
            <a:outerShdw dist="190500" dir="18900000" algn="bl" rotWithShape="0">
              <a:prstClr val="black">
                <a:alpha val="30000"/>
              </a:prstClr>
            </a:outerShdw>
          </a:effectLst>
        </p:grpSpPr>
        <p:sp>
          <p:nvSpPr>
            <p:cNvPr id="10" name="Rectangle 15"/>
            <p:cNvSpPr>
              <a:spLocks noChangeArrowheads="1"/>
            </p:cNvSpPr>
            <p:nvPr/>
          </p:nvSpPr>
          <p:spPr bwMode="auto">
            <a:xfrm>
              <a:off x="5821363" y="1744452"/>
              <a:ext cx="2565400"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Rectangle 16"/>
            <p:cNvSpPr>
              <a:spLocks noChangeArrowheads="1"/>
            </p:cNvSpPr>
            <p:nvPr/>
          </p:nvSpPr>
          <p:spPr bwMode="auto">
            <a:xfrm>
              <a:off x="6002761" y="1853700"/>
              <a:ext cx="2197414" cy="2615155"/>
            </a:xfrm>
            <a:prstGeom prst="rect">
              <a:avLst/>
            </a:prstGeom>
            <a:blipFill>
              <a:blip r:embed="rId2"/>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grpSp>
      <p:grpSp>
        <p:nvGrpSpPr>
          <p:cNvPr id="12" name="组合 11"/>
          <p:cNvGrpSpPr/>
          <p:nvPr/>
        </p:nvGrpSpPr>
        <p:grpSpPr>
          <a:xfrm rot="21401213">
            <a:off x="310530" y="2380906"/>
            <a:ext cx="2191340" cy="2856031"/>
            <a:chOff x="5821364" y="1744452"/>
            <a:chExt cx="2565401" cy="2981325"/>
          </a:xfrm>
          <a:effectLst>
            <a:outerShdw dist="190500" dir="18900000" algn="bl" rotWithShape="0">
              <a:prstClr val="black">
                <a:alpha val="30000"/>
              </a:prstClr>
            </a:outerShdw>
          </a:effectLst>
        </p:grpSpPr>
        <p:sp>
          <p:nvSpPr>
            <p:cNvPr id="13" name="Rectangle 15"/>
            <p:cNvSpPr>
              <a:spLocks noChangeArrowheads="1"/>
            </p:cNvSpPr>
            <p:nvPr/>
          </p:nvSpPr>
          <p:spPr bwMode="auto">
            <a:xfrm>
              <a:off x="5821364" y="1744452"/>
              <a:ext cx="2565401"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16"/>
            <p:cNvSpPr>
              <a:spLocks noChangeArrowheads="1"/>
            </p:cNvSpPr>
            <p:nvPr/>
          </p:nvSpPr>
          <p:spPr bwMode="auto">
            <a:xfrm>
              <a:off x="5980111" y="1896852"/>
              <a:ext cx="2247901" cy="2599963"/>
            </a:xfrm>
            <a:prstGeom prst="rect">
              <a:avLst/>
            </a:prstGeom>
            <a:blipFill>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gr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25777"/>
            <a:ext cx="5260812" cy="2132223"/>
          </a:xfrm>
          <a:prstGeom prst="rect">
            <a:avLst/>
          </a:prstGeom>
        </p:spPr>
      </p:pic>
      <p:sp>
        <p:nvSpPr>
          <p:cNvPr id="2" name="矩形 1"/>
          <p:cNvSpPr/>
          <p:nvPr/>
        </p:nvSpPr>
        <p:spPr>
          <a:xfrm>
            <a:off x="5069694" y="3824096"/>
            <a:ext cx="4742242" cy="583565"/>
          </a:xfrm>
          <a:prstGeom prst="rect">
            <a:avLst/>
          </a:prstGeom>
        </p:spPr>
        <p:txBody>
          <a:bodyPr wrap="square" lIns="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香港警匪电影</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0-#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anim calcmode="lin" valueType="num">
                                      <p:cBhvr>
                                        <p:cTn id="2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4"/>
                                        </p:tgtEl>
                                      </p:cBhvr>
                                    </p:animEffect>
                                  </p:childTnLst>
                                </p:cTn>
                              </p:par>
                            </p:childTnLst>
                          </p:cTn>
                        </p:par>
                        <p:par>
                          <p:cTn id="32" fill="hold">
                            <p:stCondLst>
                              <p:cond delay="47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4"/>
                                        </p:tgtEl>
                                      </p:cBhvr>
                                    </p:animEffect>
                                    <p:animScale>
                                      <p:cBhvr>
                                        <p:cTn id="3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67891" y="2198272"/>
            <a:ext cx="7564039" cy="922020"/>
          </a:xfrm>
          <a:prstGeom prst="rect">
            <a:avLst/>
          </a:prstGeom>
        </p:spPr>
        <p:txBody>
          <a:bodyPr wrap="square">
            <a:spAutoFit/>
          </a:bodyPr>
          <a:lstStyle/>
          <a:p>
            <a:pPr algn="r"/>
            <a:r>
              <a:rPr lang="zh-CN" altLang="en-US" sz="5400" dirty="0">
                <a:solidFill>
                  <a:schemeClr val="bg1"/>
                </a:solidFill>
                <a:latin typeface="+mj-ea"/>
                <a:ea typeface="+mj-ea"/>
              </a:rPr>
              <a:t>香港警匪片导演介绍</a:t>
            </a:r>
            <a:endParaRPr lang="en-US" altLang="zh-CN" sz="5400" dirty="0">
              <a:solidFill>
                <a:schemeClr val="bg1"/>
              </a:solidFill>
              <a:latin typeface="+mj-ea"/>
              <a:ea typeface="+mj-ea"/>
            </a:endParaRPr>
          </a:p>
        </p:txBody>
      </p:sp>
      <p:sp>
        <p:nvSpPr>
          <p:cNvPr id="16" name="矩形 15"/>
          <p:cNvSpPr/>
          <p:nvPr/>
        </p:nvSpPr>
        <p:spPr>
          <a:xfrm>
            <a:off x="2531110" y="643890"/>
            <a:ext cx="2877820" cy="1568450"/>
          </a:xfrm>
          <a:prstGeom prst="rect">
            <a:avLst/>
          </a:prstGeom>
        </p:spPr>
        <p:txBody>
          <a:bodyPr wrap="square">
            <a:spAutoFit/>
          </a:bodyPr>
          <a:lstStyle/>
          <a:p>
            <a:pPr algn="r"/>
            <a:r>
              <a:rPr lang="en-US" altLang="zh-CN" sz="9600" dirty="0">
                <a:solidFill>
                  <a:schemeClr val="bg1"/>
                </a:solidFill>
                <a:latin typeface="+mj-lt"/>
              </a:rPr>
              <a:t>03</a:t>
            </a:r>
            <a:endParaRPr lang="en-US" altLang="zh-CN" sz="9600" dirty="0">
              <a:solidFill>
                <a:schemeClr val="bg1"/>
              </a:solidFill>
              <a:latin typeface="+mj-lt"/>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385" y="1259472"/>
            <a:ext cx="5295283" cy="5168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9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5590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pPr lvl="0">
              <a:defRPr/>
            </a:pPr>
            <a:r>
              <a:rPr lang="zh-CN" altLang="en-US" dirty="0">
                <a:solidFill>
                  <a:schemeClr val="tx1"/>
                </a:solidFill>
                <a:effectLst>
                  <a:outerShdw blurRad="38100" dist="19050" dir="2700000" algn="tl" rotWithShape="0">
                    <a:schemeClr val="dk1">
                      <a:alpha val="40000"/>
                    </a:schemeClr>
                  </a:outerShdw>
                </a:effectLst>
                <a:sym typeface="+mn-ea"/>
              </a:rPr>
              <a:t>香港警匪片导演介绍</a:t>
            </a:r>
            <a:endParaRPr lang="zh-CN" altLang="en-US"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5749290" y="1217930"/>
            <a:ext cx="5324475" cy="4831080"/>
          </a:xfrm>
          <a:prstGeom prst="rect">
            <a:avLst/>
          </a:prstGeom>
          <a:noFill/>
        </p:spPr>
        <p:txBody>
          <a:bodyPr wrap="square" rtlCol="0" anchor="t">
            <a:spAutoFit/>
          </a:bodyPr>
          <a:p>
            <a:r>
              <a:rPr lang="en-US" altLang="zh-CN" sz="2800"/>
              <a:t>1.</a:t>
            </a:r>
            <a:r>
              <a:rPr lang="zh-CN" altLang="en-US" sz="2800"/>
              <a:t>杜琪峰</a:t>
            </a:r>
            <a:endParaRPr lang="zh-CN" altLang="en-US" sz="2800"/>
          </a:p>
          <a:p>
            <a:r>
              <a:rPr lang="zh-CN" altLang="en-US" sz="2800"/>
              <a:t>杜琪峰（1955年4月22日-），出生于中国香港，导演、监制、编剧。 他曾获得第19届香港电影金像奖最佳导演奖、第37届台湾电影金马奖最佳导演奖等，后成为“2017年奥斯卡”新成员，以残酷冷冽的黑帮片、重情重义的警匪片等类型电影，树立了独树一帜的电影风格，代表作品《毒战》《枪火》等。</a:t>
            </a:r>
            <a:endParaRPr lang="zh-CN" altLang="en-US" sz="2800"/>
          </a:p>
        </p:txBody>
      </p:sp>
      <p:pic>
        <p:nvPicPr>
          <p:cNvPr id="5" name="图片 4" descr="ABEDCDD43F487E9DC805D77A9FAFCFD1"/>
          <p:cNvPicPr>
            <a:picLocks noChangeAspect="1"/>
          </p:cNvPicPr>
          <p:nvPr>
            <p:custDataLst>
              <p:tags r:id="rId1"/>
            </p:custDataLst>
          </p:nvPr>
        </p:nvPicPr>
        <p:blipFill>
          <a:blip r:embed="rId2"/>
          <a:stretch>
            <a:fillRect/>
          </a:stretch>
        </p:blipFill>
        <p:spPr>
          <a:xfrm>
            <a:off x="1306195" y="1562100"/>
            <a:ext cx="2318385" cy="28981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46345" y="1303020"/>
            <a:ext cx="6597650" cy="5969635"/>
          </a:xfrm>
          <a:prstGeom prst="rect">
            <a:avLst/>
          </a:prstGeom>
          <a:noFill/>
        </p:spPr>
        <p:txBody>
          <a:bodyPr wrap="square" rtlCol="0" anchor="t">
            <a:spAutoFit/>
          </a:bodyPr>
          <a:p>
            <a:pPr algn="l">
              <a:buClrTx/>
              <a:buSzTx/>
              <a:buNone/>
            </a:pPr>
            <a:r>
              <a:rPr lang="en-US" altLang="zh-CN" sz="2800">
                <a:sym typeface="+mn-ea"/>
              </a:rPr>
              <a:t>2.</a:t>
            </a:r>
            <a:r>
              <a:rPr lang="zh-CN" altLang="en-US" sz="2800">
                <a:sym typeface="+mn-ea"/>
              </a:rPr>
              <a:t>陈木胜</a:t>
            </a:r>
            <a:endParaRPr lang="zh-CN" altLang="en-US" sz="2800">
              <a:sym typeface="+mn-ea"/>
            </a:endParaRPr>
          </a:p>
          <a:p>
            <a:pPr algn="l">
              <a:buClrTx/>
              <a:buSzTx/>
              <a:buNone/>
            </a:pPr>
            <a:r>
              <a:rPr lang="zh-CN" altLang="en-US" sz="2800"/>
              <a:t>陈</a:t>
            </a:r>
            <a:r>
              <a:rPr lang="zh-CN" altLang="en-US" sz="2800"/>
              <a:t>木胜，1961年10月7日出生于香港，导演、编剧。2003年，因拍摄警匪动作片《双雄》，获得第23届香港电影金像奖最佳导演提名；2004年，因执导动作电影《新警察故事》而获得第24届香港电影金像奖最佳导演提名；2008年，编导、监制了警匪动作电影《保持通话》，凭此片获得第28届香港电影金像奖最佳导演提名；2013年，执导动作电影《扫毒》，凭该片获得第33届香港电影金像奖最佳影片、最佳导演等8项提名。</a:t>
            </a:r>
            <a:endParaRPr lang="zh-CN" altLang="en-US" sz="2800"/>
          </a:p>
          <a:p>
            <a:pPr algn="l">
              <a:buClrTx/>
              <a:buSzTx/>
              <a:buNone/>
            </a:pPr>
            <a:endParaRPr lang="zh-CN" altLang="en-US" sz="2800"/>
          </a:p>
          <a:p>
            <a:r>
              <a:rPr lang="zh-CN" altLang="en-US"/>
              <a:t> </a:t>
            </a:r>
            <a:endParaRPr lang="zh-CN" altLang="en-US"/>
          </a:p>
        </p:txBody>
      </p:sp>
      <p:pic>
        <p:nvPicPr>
          <p:cNvPr id="8" name="图片 7" descr="CDDF3CB34985FB782BBFB23A384E6625"/>
          <p:cNvPicPr>
            <a:picLocks noChangeAspect="1"/>
          </p:cNvPicPr>
          <p:nvPr/>
        </p:nvPicPr>
        <p:blipFill>
          <a:blip r:embed="rId1"/>
          <a:stretch>
            <a:fillRect/>
          </a:stretch>
        </p:blipFill>
        <p:spPr>
          <a:xfrm>
            <a:off x="1384935" y="1641475"/>
            <a:ext cx="2095500" cy="2417445"/>
          </a:xfrm>
          <a:prstGeom prst="rect">
            <a:avLst/>
          </a:prstGeom>
        </p:spPr>
      </p:pic>
      <p:sp>
        <p:nvSpPr>
          <p:cNvPr id="10" name="文本框 9"/>
          <p:cNvSpPr txBox="1"/>
          <p:nvPr/>
        </p:nvSpPr>
        <p:spPr>
          <a:xfrm>
            <a:off x="1590040" y="644525"/>
            <a:ext cx="4146550" cy="583565"/>
          </a:xfrm>
          <a:prstGeom prst="rect">
            <a:avLst/>
          </a:prstGeom>
          <a:noFill/>
        </p:spPr>
        <p:txBody>
          <a:bodyPr wrap="square" rtlCol="0">
            <a:spAutoFit/>
          </a:bodyPr>
          <a:p>
            <a:pPr lvl="0" algn="l">
              <a:buClrTx/>
              <a:buSzTx/>
              <a:buFontTx/>
              <a:defRPr/>
            </a:pPr>
            <a:r>
              <a:rPr lang="zh-CN" altLang="en-US" sz="3200" dirty="0">
                <a:effectLst>
                  <a:outerShdw blurRad="38100" dist="19050" dir="2700000" algn="tl" rotWithShape="0">
                    <a:schemeClr val="dk1">
                      <a:alpha val="40000"/>
                    </a:schemeClr>
                  </a:outerShdw>
                </a:effectLst>
                <a:sym typeface="+mn-ea"/>
              </a:rPr>
              <a:t>香港警匪片导演介绍</a:t>
            </a:r>
            <a:endParaRPr lang="zh-CN" altLang="en-US" sz="3200" dirty="0">
              <a:effectLst>
                <a:outerShdw blurRad="38100" dist="19050" dir="2700000" algn="tl" rotWithShape="0">
                  <a:schemeClr val="dk1">
                    <a:alpha val="40000"/>
                  </a:schemeClr>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90845" y="2196809"/>
            <a:ext cx="5399796" cy="1569660"/>
          </a:xfrm>
          <a:prstGeom prst="rect">
            <a:avLst/>
          </a:prstGeom>
        </p:spPr>
        <p:txBody>
          <a:bodyPr wrap="square">
            <a:spAutoFit/>
          </a:bodyPr>
          <a:lstStyle/>
          <a:p>
            <a:r>
              <a:rPr lang="zh-CN" altLang="en-US" sz="9600" dirty="0">
                <a:solidFill>
                  <a:schemeClr val="bg1"/>
                </a:solidFill>
                <a:latin typeface="微软雅黑" panose="020B0503020204020204" pitchFamily="34" charset="-122"/>
                <a:ea typeface="微软雅黑" panose="020B0503020204020204" pitchFamily="34" charset="-122"/>
              </a:rPr>
              <a:t>感谢聆听</a:t>
            </a:r>
            <a:endParaRPr lang="zh-CN" altLang="en-US" sz="9600" dirty="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599" y="1474675"/>
            <a:ext cx="5295283" cy="5168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par>
                          <p:cTn id="17" fill="hold">
                            <p:stCondLst>
                              <p:cond delay="164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rot="10800000">
            <a:off x="3089495" y="752696"/>
            <a:ext cx="861774" cy="3273910"/>
          </a:xfrm>
          <a:prstGeom prst="rect">
            <a:avLst/>
          </a:prstGeom>
          <a:noFill/>
        </p:spPr>
        <p:txBody>
          <a:bodyPr vert="eaVert" wrap="none" rtlCol="0">
            <a:spAutoFit/>
          </a:bodyPr>
          <a:lstStyle/>
          <a:p>
            <a:r>
              <a:rPr lang="en-US" altLang="zh-CN" sz="4400" dirty="0">
                <a:solidFill>
                  <a:schemeClr val="tx2">
                    <a:lumMod val="20000"/>
                    <a:lumOff val="80000"/>
                  </a:schemeClr>
                </a:solidFill>
                <a:latin typeface="+mj-lt"/>
              </a:rPr>
              <a:t>CONTENTS</a:t>
            </a:r>
            <a:endParaRPr lang="zh-CN" altLang="en-US" sz="4400" dirty="0">
              <a:solidFill>
                <a:schemeClr val="tx2">
                  <a:lumMod val="20000"/>
                  <a:lumOff val="80000"/>
                </a:schemeClr>
              </a:solidFill>
              <a:latin typeface="+mj-lt"/>
            </a:endParaRPr>
          </a:p>
        </p:txBody>
      </p:sp>
      <p:sp>
        <p:nvSpPr>
          <p:cNvPr id="42" name="文本框 41"/>
          <p:cNvSpPr txBox="1"/>
          <p:nvPr/>
        </p:nvSpPr>
        <p:spPr>
          <a:xfrm>
            <a:off x="3697297" y="1988800"/>
            <a:ext cx="1200329" cy="2019142"/>
          </a:xfrm>
          <a:prstGeom prst="rect">
            <a:avLst/>
          </a:prstGeom>
          <a:noFill/>
        </p:spPr>
        <p:txBody>
          <a:bodyPr vert="eaVert" wrap="none" rtlCol="0">
            <a:spAutoFit/>
          </a:bodyPr>
          <a:lstStyle/>
          <a:p>
            <a:r>
              <a:rPr lang="zh-CN" altLang="en-US" sz="6600" dirty="0">
                <a:solidFill>
                  <a:schemeClr val="accent1"/>
                </a:solidFill>
                <a:latin typeface="+mj-ea"/>
                <a:ea typeface="+mj-ea"/>
              </a:rPr>
              <a:t>目 录</a:t>
            </a:r>
            <a:endParaRPr lang="zh-CN" altLang="en-US" sz="6600" dirty="0">
              <a:solidFill>
                <a:schemeClr val="accent1"/>
              </a:solidFill>
              <a:latin typeface="+mj-lt"/>
            </a:endParaRPr>
          </a:p>
        </p:txBody>
      </p:sp>
      <p:pic>
        <p:nvPicPr>
          <p:cNvPr id="2" name="图片 1"/>
          <p:cNvPicPr>
            <a:picLocks noChangeAspect="1"/>
          </p:cNvPicPr>
          <p:nvPr/>
        </p:nvPicPr>
        <p:blipFill>
          <a:blip r:embed="rId1" cstate="email"/>
          <a:stretch>
            <a:fillRect/>
          </a:stretch>
        </p:blipFill>
        <p:spPr>
          <a:xfrm>
            <a:off x="272654" y="1988795"/>
            <a:ext cx="3425149" cy="3241657"/>
          </a:xfrm>
          <a:prstGeom prst="rect">
            <a:avLst/>
          </a:prstGeom>
        </p:spPr>
      </p:pic>
      <p:sp>
        <p:nvSpPr>
          <p:cNvPr id="13" name="椭圆 12"/>
          <p:cNvSpPr/>
          <p:nvPr/>
        </p:nvSpPr>
        <p:spPr>
          <a:xfrm>
            <a:off x="5505429" y="2188185"/>
            <a:ext cx="754021" cy="754021"/>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Agency FB" panose="020B0503020202020204" pitchFamily="34" charset="0"/>
              </a:rPr>
              <a:t>1</a:t>
            </a:r>
            <a:endParaRPr lang="zh-CN" altLang="en-US" sz="3600" dirty="0">
              <a:solidFill>
                <a:schemeClr val="bg1"/>
              </a:solidFill>
              <a:latin typeface="Agency FB" panose="020B0503020202020204" pitchFamily="34" charset="0"/>
            </a:endParaRPr>
          </a:p>
        </p:txBody>
      </p:sp>
      <p:sp>
        <p:nvSpPr>
          <p:cNvPr id="14" name="矩形 13"/>
          <p:cNvSpPr/>
          <p:nvPr/>
        </p:nvSpPr>
        <p:spPr>
          <a:xfrm>
            <a:off x="6500349" y="2362961"/>
            <a:ext cx="4742242" cy="579120"/>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rPr>
              <a:t>香港警匪片概括</a:t>
            </a:r>
            <a:endParaRPr lang="zh-CN" altLang="en-US" sz="3200" dirty="0">
              <a:latin typeface="微软雅黑" panose="020B0503020204020204" pitchFamily="34" charset="-122"/>
              <a:ea typeface="微软雅黑" panose="020B0503020204020204" pitchFamily="34" charset="-122"/>
            </a:endParaRPr>
          </a:p>
        </p:txBody>
      </p:sp>
      <p:sp>
        <p:nvSpPr>
          <p:cNvPr id="17" name="椭圆 16"/>
          <p:cNvSpPr/>
          <p:nvPr/>
        </p:nvSpPr>
        <p:spPr>
          <a:xfrm rot="10800000" flipV="1">
            <a:off x="5505450" y="3343910"/>
            <a:ext cx="755015" cy="749935"/>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Agency FB" panose="020B0503020202020204" pitchFamily="34" charset="0"/>
              </a:rPr>
              <a:t>2</a:t>
            </a:r>
            <a:endParaRPr lang="en-US" altLang="zh-CN" sz="3600" dirty="0">
              <a:solidFill>
                <a:schemeClr val="bg1"/>
              </a:solidFill>
              <a:latin typeface="Agency FB" panose="020B0503020202020204" pitchFamily="34" charset="0"/>
            </a:endParaRPr>
          </a:p>
        </p:txBody>
      </p:sp>
      <p:sp>
        <p:nvSpPr>
          <p:cNvPr id="3" name="文本框 2"/>
          <p:cNvSpPr txBox="1"/>
          <p:nvPr/>
        </p:nvSpPr>
        <p:spPr>
          <a:xfrm>
            <a:off x="6185535" y="3378200"/>
            <a:ext cx="5372100" cy="715645"/>
          </a:xfrm>
          <a:prstGeom prst="rect">
            <a:avLst/>
          </a:prstGeom>
          <a:noFill/>
        </p:spPr>
        <p:txBody>
          <a:bodyPr wrap="square" rtlCol="0">
            <a:noAutofit/>
          </a:bodyPr>
          <a:p>
            <a:pPr algn="ctr">
              <a:lnSpc>
                <a:spcPct val="100000"/>
              </a:lnSpc>
            </a:pPr>
            <a:r>
              <a:rPr lang="zh-CN" altLang="en-US" sz="3200" dirty="0">
                <a:solidFill>
                  <a:srgbClr val="121212"/>
                </a:solidFill>
                <a:latin typeface="微软雅黑" panose="020B0503020204020204" pitchFamily="34" charset="-122"/>
                <a:ea typeface="微软雅黑" panose="020B0503020204020204" pitchFamily="34" charset="-122"/>
                <a:sym typeface="+mn-ea"/>
              </a:rPr>
              <a:t>香港警匪电影的拍摄特色</a:t>
            </a:r>
            <a:endParaRPr lang="zh-CN" altLang="en-US" sz="3200" dirty="0">
              <a:solidFill>
                <a:srgbClr val="121212"/>
              </a:solidFill>
              <a:latin typeface="微软雅黑" panose="020B0503020204020204" pitchFamily="34" charset="-122"/>
              <a:ea typeface="微软雅黑" panose="020B0503020204020204" pitchFamily="34" charset="-122"/>
              <a:sym typeface="+mn-ea"/>
            </a:endParaRPr>
          </a:p>
        </p:txBody>
      </p:sp>
      <p:sp>
        <p:nvSpPr>
          <p:cNvPr id="4" name="椭圆 3"/>
          <p:cNvSpPr/>
          <p:nvPr/>
        </p:nvSpPr>
        <p:spPr>
          <a:xfrm rot="10800000" flipV="1">
            <a:off x="5505450" y="4480560"/>
            <a:ext cx="755015" cy="749935"/>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dirty="0">
                <a:solidFill>
                  <a:schemeClr val="bg1"/>
                </a:solidFill>
                <a:latin typeface="Agency FB" panose="020B0503020202020204" pitchFamily="34" charset="0"/>
              </a:rPr>
              <a:t>3</a:t>
            </a:r>
            <a:endParaRPr lang="en-US" altLang="zh-CN" sz="3600" dirty="0">
              <a:solidFill>
                <a:schemeClr val="bg1"/>
              </a:solidFill>
              <a:latin typeface="Agency FB" panose="020B0503020202020204" pitchFamily="34" charset="0"/>
            </a:endParaRPr>
          </a:p>
        </p:txBody>
      </p:sp>
      <p:sp>
        <p:nvSpPr>
          <p:cNvPr id="5" name="文本框 4"/>
          <p:cNvSpPr txBox="1"/>
          <p:nvPr/>
        </p:nvSpPr>
        <p:spPr>
          <a:xfrm>
            <a:off x="6367780" y="4646930"/>
            <a:ext cx="4587240" cy="583565"/>
          </a:xfrm>
          <a:prstGeom prst="rect">
            <a:avLst/>
          </a:prstGeom>
          <a:noFill/>
        </p:spPr>
        <p:txBody>
          <a:bodyPr wrap="square" rtlCol="0">
            <a:spAutoFit/>
          </a:bodyPr>
          <a:p>
            <a:pPr algn="ctr">
              <a:buClrTx/>
              <a:buSzTx/>
              <a:buFontTx/>
            </a:pPr>
            <a:r>
              <a:rPr lang="zh-CN" altLang="en-US" sz="3200" dirty="0">
                <a:solidFill>
                  <a:srgbClr val="121212"/>
                </a:solidFill>
                <a:latin typeface="微软雅黑" panose="020B0503020204020204" pitchFamily="34" charset="-122"/>
                <a:ea typeface="微软雅黑" panose="020B0503020204020204" pitchFamily="34" charset="-122"/>
              </a:rPr>
              <a:t>香</a:t>
            </a:r>
            <a:r>
              <a:rPr lang="zh-CN" altLang="en-US" sz="3200" dirty="0">
                <a:solidFill>
                  <a:srgbClr val="121212"/>
                </a:solidFill>
                <a:latin typeface="微软雅黑" panose="020B0503020204020204" pitchFamily="34" charset="-122"/>
                <a:ea typeface="微软雅黑" panose="020B0503020204020204" pitchFamily="34" charset="-122"/>
              </a:rPr>
              <a:t>港警匪电影导演介绍</a:t>
            </a:r>
            <a:endParaRPr lang="zh-CN" altLang="en-US" sz="3200" dirty="0">
              <a:solidFill>
                <a:srgbClr val="12121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14:presetBounceEnd="58000">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14:bounceEnd="58000">
                                          <p:cBhvr additive="base">
                                            <p:cTn id="23" dur="600" fill="hold"/>
                                            <p:tgtEl>
                                              <p:spTgt spid="14"/>
                                            </p:tgtEl>
                                            <p:attrNameLst>
                                              <p:attrName>ppt_x</p:attrName>
                                            </p:attrNameLst>
                                          </p:cBhvr>
                                          <p:tavLst>
                                            <p:tav tm="0">
                                              <p:val>
                                                <p:strVal val="1+#ppt_w/2"/>
                                              </p:val>
                                            </p:tav>
                                            <p:tav tm="100000">
                                              <p:val>
                                                <p:strVal val="#ppt_x"/>
                                              </p:val>
                                            </p:tav>
                                          </p:tavLst>
                                        </p:anim>
                                        <p:anim calcmode="lin" valueType="num" p14:bounceEnd="58000">
                                          <p:cBhvr additive="base">
                                            <p:cTn id="24" dur="6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600" fill="hold"/>
                                            <p:tgtEl>
                                              <p:spTgt spid="14"/>
                                            </p:tgtEl>
                                            <p:attrNameLst>
                                              <p:attrName>ppt_x</p:attrName>
                                            </p:attrNameLst>
                                          </p:cBhvr>
                                          <p:tavLst>
                                            <p:tav tm="0">
                                              <p:val>
                                                <p:strVal val="1+#ppt_w/2"/>
                                              </p:val>
                                            </p:tav>
                                            <p:tav tm="100000">
                                              <p:val>
                                                <p:strVal val="#ppt_x"/>
                                              </p:val>
                                            </p:tav>
                                          </p:tavLst>
                                        </p:anim>
                                        <p:anim calcmode="lin" valueType="num">
                                          <p:cBhvr additive="base">
                                            <p:cTn id="24" dur="6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4576" y="3098702"/>
            <a:ext cx="7564039" cy="914400"/>
          </a:xfrm>
          <a:prstGeom prst="rect">
            <a:avLst/>
          </a:prstGeom>
        </p:spPr>
        <p:txBody>
          <a:bodyPr wrap="square">
            <a:spAutoFit/>
          </a:bodyPr>
          <a:lstStyle/>
          <a:p>
            <a:pPr algn="r"/>
            <a:r>
              <a:rPr lang="zh-CN" altLang="en-US" sz="5400" dirty="0">
                <a:solidFill>
                  <a:schemeClr val="bg1"/>
                </a:solidFill>
                <a:latin typeface="+mj-ea"/>
                <a:ea typeface="+mj-ea"/>
              </a:rPr>
              <a:t>香港警匪片概括</a:t>
            </a:r>
            <a:endParaRPr lang="zh-CN" altLang="en-US" sz="5400" dirty="0">
              <a:solidFill>
                <a:schemeClr val="bg1"/>
              </a:solidFill>
              <a:latin typeface="+mj-ea"/>
              <a:ea typeface="+mj-ea"/>
            </a:endParaRPr>
          </a:p>
        </p:txBody>
      </p:sp>
      <p:sp>
        <p:nvSpPr>
          <p:cNvPr id="16" name="矩形 15"/>
          <p:cNvSpPr/>
          <p:nvPr/>
        </p:nvSpPr>
        <p:spPr>
          <a:xfrm>
            <a:off x="6921500" y="1415101"/>
            <a:ext cx="4771854" cy="1569660"/>
          </a:xfrm>
          <a:prstGeom prst="rect">
            <a:avLst/>
          </a:prstGeom>
        </p:spPr>
        <p:txBody>
          <a:bodyPr wrap="square">
            <a:spAutoFit/>
          </a:bodyPr>
          <a:lstStyle/>
          <a:p>
            <a:pPr algn="r"/>
            <a:r>
              <a:rPr lang="en-US" altLang="zh-CN" sz="9600" dirty="0">
                <a:solidFill>
                  <a:schemeClr val="bg1"/>
                </a:solidFill>
                <a:latin typeface="+mj-lt"/>
              </a:rPr>
              <a:t>01</a:t>
            </a:r>
            <a:endParaRPr lang="zh-CN" altLang="en-US" sz="9600" dirty="0">
              <a:solidFill>
                <a:schemeClr val="bg1"/>
              </a:solidFill>
              <a:latin typeface="+mj-lt"/>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385" y="844817"/>
            <a:ext cx="5295283" cy="5168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799"/>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79120"/>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solidFill>
                  <a:srgbClr val="121212"/>
                </a:solidFill>
                <a:latin typeface="微软雅黑" panose="020B0503020204020204" pitchFamily="34" charset="-122"/>
                <a:ea typeface="微软雅黑" panose="020B0503020204020204" pitchFamily="34" charset="-122"/>
                <a:sym typeface="+mn-ea"/>
              </a:rPr>
              <a:t>香港警匪片的概括</a:t>
            </a:r>
            <a:endParaRPr lang="zh-CN" altLang="en-US" dirty="0">
              <a:solidFill>
                <a:srgbClr val="121212"/>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97205" y="2032000"/>
            <a:ext cx="5527040" cy="3784600"/>
          </a:xfrm>
          <a:prstGeom prst="rect">
            <a:avLst/>
          </a:prstGeom>
          <a:noFill/>
        </p:spPr>
        <p:txBody>
          <a:bodyPr wrap="square" rtlCol="0">
            <a:spAutoFit/>
          </a:bodyPr>
          <a:p>
            <a:pPr fontAlgn="auto">
              <a:lnSpc>
                <a:spcPct val="200000"/>
              </a:lnSpc>
            </a:pPr>
            <a:r>
              <a:rPr lang="zh-CN" altLang="en-US" sz="2000"/>
              <a:t>警</a:t>
            </a:r>
            <a:r>
              <a:rPr lang="zh-CN" altLang="en-US" sz="2000"/>
              <a:t>匪片又名犯罪片，主要遵从的事件主轴为警察与罪犯进行殊死搏斗，主要角色必然有警探和罪犯，警匪片的中心在于通过警探抓捕罪犯并阻止犯罪行为来实现剧情主线，警探在其中是主角，充斥了动作片的元素，并在故事主线中穿插暴力内容。</a:t>
            </a:r>
            <a:endParaRPr lang="zh-CN" altLang="en-US" sz="2400"/>
          </a:p>
        </p:txBody>
      </p:sp>
      <p:pic>
        <p:nvPicPr>
          <p:cNvPr id="4" name="图片 3"/>
          <p:cNvPicPr>
            <a:picLocks noChangeAspect="1"/>
          </p:cNvPicPr>
          <p:nvPr/>
        </p:nvPicPr>
        <p:blipFill>
          <a:blip r:embed="rId1"/>
          <a:stretch>
            <a:fillRect/>
          </a:stretch>
        </p:blipFill>
        <p:spPr>
          <a:xfrm>
            <a:off x="6690360" y="1767205"/>
            <a:ext cx="4109720" cy="33235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79120"/>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香港警匪片的概括</a:t>
            </a:r>
            <a:endParaRPr lang="zh-CN" altLang="en-US" dirty="0">
              <a:latin typeface="微软雅黑" panose="020B0503020204020204" pitchFamily="34" charset="-122"/>
              <a:ea typeface="微软雅黑" panose="020B0503020204020204" pitchFamily="34" charset="-122"/>
            </a:endParaRPr>
          </a:p>
        </p:txBody>
      </p:sp>
      <p:sp>
        <p:nvSpPr>
          <p:cNvPr id="11" name="矩形 10"/>
          <p:cNvSpPr/>
          <p:nvPr/>
        </p:nvSpPr>
        <p:spPr>
          <a:xfrm>
            <a:off x="591185" y="2097405"/>
            <a:ext cx="5422265" cy="3139440"/>
          </a:xfrm>
          <a:prstGeom prst="rect">
            <a:avLst/>
          </a:prstGeom>
        </p:spPr>
        <p:txBody>
          <a:bodyPr wrap="square">
            <a:spAutoFit/>
          </a:bodyPr>
          <a:lstStyle/>
          <a:p>
            <a:pPr algn="just">
              <a:lnSpc>
                <a:spcPct val="200000"/>
              </a:lnSpc>
            </a:pPr>
            <a:r>
              <a:rPr lang="zh-CN" altLang="en-US" sz="2000">
                <a:sym typeface="+mn-ea"/>
              </a:rPr>
              <a:t>警匪片通常通过反恐案件侦破、刑事案件侦破和打击黑社会犯罪展开剧情,贯穿于整个剧情的警察和匪徒之间的斗智斗勇和动作场面都是吸引观众去观看。</a:t>
            </a:r>
            <a:endParaRPr lang="zh-CN" altLang="en-US" sz="2000"/>
          </a:p>
          <a:p>
            <a:pPr algn="just">
              <a:lnSpc>
                <a:spcPct val="200000"/>
              </a:lnSpc>
            </a:pPr>
            <a:endParaRPr lang="zh-CN" altLang="en-US" sz="20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rcRect l="331" r="-331"/>
          <a:stretch>
            <a:fillRect/>
          </a:stretch>
        </p:blipFill>
        <p:spPr>
          <a:xfrm>
            <a:off x="6442075" y="2289810"/>
            <a:ext cx="4989830" cy="32054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67891" y="2198272"/>
            <a:ext cx="7564039" cy="922020"/>
          </a:xfrm>
          <a:prstGeom prst="rect">
            <a:avLst/>
          </a:prstGeom>
        </p:spPr>
        <p:txBody>
          <a:bodyPr wrap="square">
            <a:spAutoFit/>
          </a:bodyPr>
          <a:lstStyle/>
          <a:p>
            <a:pPr algn="r"/>
            <a:r>
              <a:rPr lang="zh-CN" altLang="en-US" sz="5400" dirty="0">
                <a:solidFill>
                  <a:schemeClr val="bg1"/>
                </a:solidFill>
                <a:latin typeface="+mj-ea"/>
                <a:ea typeface="+mj-ea"/>
              </a:rPr>
              <a:t>香港警匪片拍摄特色</a:t>
            </a:r>
            <a:endParaRPr lang="en-US" altLang="zh-CN" sz="5400" dirty="0">
              <a:solidFill>
                <a:schemeClr val="bg1"/>
              </a:solidFill>
              <a:latin typeface="+mj-ea"/>
              <a:ea typeface="+mj-ea"/>
            </a:endParaRPr>
          </a:p>
        </p:txBody>
      </p:sp>
      <p:sp>
        <p:nvSpPr>
          <p:cNvPr id="16" name="矩形 15"/>
          <p:cNvSpPr/>
          <p:nvPr/>
        </p:nvSpPr>
        <p:spPr>
          <a:xfrm>
            <a:off x="2531110" y="643890"/>
            <a:ext cx="2877820" cy="1554480"/>
          </a:xfrm>
          <a:prstGeom prst="rect">
            <a:avLst/>
          </a:prstGeom>
        </p:spPr>
        <p:txBody>
          <a:bodyPr wrap="square">
            <a:spAutoFit/>
          </a:bodyPr>
          <a:lstStyle/>
          <a:p>
            <a:pPr algn="r"/>
            <a:r>
              <a:rPr lang="en-US" altLang="zh-CN" sz="9600" dirty="0">
                <a:solidFill>
                  <a:schemeClr val="bg1"/>
                </a:solidFill>
                <a:latin typeface="+mj-lt"/>
              </a:rPr>
              <a:t>02</a:t>
            </a:r>
            <a:endParaRPr lang="en-US" altLang="zh-CN" sz="9600" dirty="0">
              <a:solidFill>
                <a:schemeClr val="bg1"/>
              </a:solidFill>
              <a:latin typeface="+mj-lt"/>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385" y="845452"/>
            <a:ext cx="5295283" cy="5168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9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20892" y="528932"/>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solidFill>
                  <a:schemeClr val="tx1"/>
                </a:solidFill>
                <a:effectLst>
                  <a:outerShdw blurRad="38100" dist="19050" dir="2700000" algn="tl" rotWithShape="0">
                    <a:schemeClr val="dk1">
                      <a:alpha val="40000"/>
                    </a:schemeClr>
                  </a:outerShdw>
                </a:effectLst>
                <a:sym typeface="+mn-ea"/>
              </a:rPr>
              <a:t>香港警匪片拍摄特色</a:t>
            </a:r>
            <a:endParaRPr lang="zh-CN" altLang="en-US"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804545" y="2468880"/>
            <a:ext cx="10240645" cy="3017520"/>
          </a:xfrm>
          <a:prstGeom prst="rect">
            <a:avLst/>
          </a:prstGeom>
          <a:noFill/>
        </p:spPr>
        <p:txBody>
          <a:bodyPr wrap="square" rtlCol="0">
            <a:spAutoFit/>
          </a:bodyPr>
          <a:p>
            <a:pPr>
              <a:lnSpc>
                <a:spcPct val="100000"/>
              </a:lnSpc>
            </a:pPr>
            <a:r>
              <a:rPr lang="zh-CN" altLang="en-US" sz="3200"/>
              <a:t>香港警匪片注重描述实感，刻画内心，体现人间的“义”字，到了八十年代，这种实感可以说几乎以假乱真，电影中的警察和匪帮，已不是活在正邪对立的世界这么简单，更加结集了对生活有深刻体验，对整个社会的认识。“邪不胜正’是包括警匪片在内的经典通俗剧公式，但套到身份特殊的警匪片上未必适用。</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76442" y="470512"/>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solidFill>
                  <a:schemeClr val="tx1"/>
                </a:solidFill>
                <a:effectLst>
                  <a:outerShdw blurRad="38100" dist="19050" dir="2700000" algn="tl" rotWithShape="0">
                    <a:schemeClr val="dk1">
                      <a:alpha val="40000"/>
                    </a:schemeClr>
                  </a:outerShdw>
                </a:effectLst>
                <a:sym typeface="+mn-ea"/>
              </a:rPr>
              <a:t>香港警匪片拍摄特色</a:t>
            </a: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617220" y="1712595"/>
            <a:ext cx="10427335" cy="3992880"/>
          </a:xfrm>
          <a:prstGeom prst="rect">
            <a:avLst/>
          </a:prstGeom>
          <a:noFill/>
        </p:spPr>
        <p:txBody>
          <a:bodyPr wrap="square" rtlCol="0">
            <a:spAutoFit/>
          </a:bodyPr>
          <a:p>
            <a:pPr>
              <a:lnSpc>
                <a:spcPct val="100000"/>
              </a:lnSpc>
            </a:pPr>
            <a:r>
              <a:rPr lang="zh-CN" altLang="en-US" sz="3200"/>
              <a:t>在很多警匪片中警察未必代表正义一方，匪类也不乏有情有义之徒，只要用情得当，通俗警匪片的经典结局可以是《龙虎风云》中卧底周润发临死前向匪徒李修贤道歉;也可以是《喋血双雄》中的警察李修贤最终认同杀手周润发坚持的江湖道义，为了给他报仇将已自首的成奎安击毙，将香港警匪片的传统发挥到极致。记得看到这两部电影时总会被警匪之间那种人间真情所感动。</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solidFill>
                  <a:schemeClr val="tx1"/>
                </a:solidFill>
                <a:effectLst>
                  <a:outerShdw blurRad="38100" dist="19050" dir="2700000" algn="tl" rotWithShape="0">
                    <a:schemeClr val="dk1">
                      <a:alpha val="40000"/>
                    </a:schemeClr>
                  </a:outerShdw>
                </a:effectLst>
                <a:sym typeface="+mn-ea"/>
              </a:rPr>
              <a:t>香港警匪片拍摄特色</a:t>
            </a:r>
            <a:endParaRPr lang="zh-CN" altLang="en-US" dirty="0">
              <a:latin typeface="微软雅黑" panose="020B0503020204020204" pitchFamily="34" charset="-122"/>
              <a:ea typeface="微软雅黑" panose="020B0503020204020204" pitchFamily="34" charset="-122"/>
            </a:endParaRPr>
          </a:p>
        </p:txBody>
      </p:sp>
      <p:sp>
        <p:nvSpPr>
          <p:cNvPr id="3" name="文本框 2"/>
          <p:cNvSpPr txBox="1"/>
          <p:nvPr/>
        </p:nvSpPr>
        <p:spPr>
          <a:xfrm>
            <a:off x="756285" y="2136140"/>
            <a:ext cx="10218420" cy="3731895"/>
          </a:xfrm>
          <a:prstGeom prst="rect">
            <a:avLst/>
          </a:prstGeom>
          <a:noFill/>
        </p:spPr>
        <p:txBody>
          <a:bodyPr wrap="square" rtlCol="0">
            <a:noAutofit/>
          </a:bodyPr>
          <a:p>
            <a:pPr algn="l">
              <a:lnSpc>
                <a:spcPct val="100000"/>
              </a:lnSpc>
            </a:pPr>
            <a:r>
              <a:rPr lang="zh-CN" altLang="en-US" sz="3200">
                <a:solidFill>
                  <a:srgbClr val="121212"/>
                </a:solidFill>
              </a:rPr>
              <a:t>香港警匪片中总是以塑造某位英雄为特色，还警匪片中对女警的描述偏少。卧底的特色让我体会的社会处世的艰辛，也体会到他们做人时的心理矛盾及面对死亡的坦然和勇敢;对“义”的描述让我体会到武侠片的豪情以及人物超越警匪层次的真挚感情;喜剧风格的警匪片让我感觉到警察是美好的职业,他们并不是一层不变的。</a:t>
            </a:r>
            <a:endParaRPr lang="zh-CN" altLang="en-US" sz="3200">
              <a:solidFill>
                <a:srgbClr val="121212"/>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KSO_WM_UNIT_PLACING_PICTURE_USER_VIEWPORT" val="{&quot;height&quot;:4680,&quot;width&quot;:3120}"/>
</p:tagLst>
</file>

<file path=ppt/theme/theme1.xml><?xml version="1.0" encoding="utf-8"?>
<a:theme xmlns:a="http://schemas.openxmlformats.org/drawingml/2006/main" name="Office 主题​​">
  <a:themeElements>
    <a:clrScheme name="自定义 193">
      <a:dk1>
        <a:srgbClr val="000000"/>
      </a:dk1>
      <a:lt1>
        <a:sysClr val="window" lastClr="FFFFFF"/>
      </a:lt1>
      <a:dk2>
        <a:srgbClr val="3F3F3F"/>
      </a:dk2>
      <a:lt2>
        <a:srgbClr val="F2F2F2"/>
      </a:lt2>
      <a:accent1>
        <a:srgbClr val="073C64"/>
      </a:accent1>
      <a:accent2>
        <a:srgbClr val="9B9B9B"/>
      </a:accent2>
      <a:accent3>
        <a:srgbClr val="073C64"/>
      </a:accent3>
      <a:accent4>
        <a:srgbClr val="9B9B9B"/>
      </a:accent4>
      <a:accent5>
        <a:srgbClr val="073C64"/>
      </a:accent5>
      <a:accent6>
        <a:srgbClr val="9B9B9B"/>
      </a:accent6>
      <a:hlink>
        <a:srgbClr val="073C64"/>
      </a:hlink>
      <a:folHlink>
        <a:srgbClr val="9B9B9B"/>
      </a:folHlink>
    </a:clrScheme>
    <a:fontScheme name="2017">
      <a:majorFont>
        <a:latin typeface="Campton Medium"/>
        <a:ea typeface="方正尚酷简体"/>
        <a:cs typeface=""/>
      </a:majorFont>
      <a:minorFont>
        <a:latin typeface="Campton Light"/>
        <a:ea typeface="方正兰亭细黑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1131</Words>
  <Application>WPS 演示</Application>
  <PresentationFormat>宽屏</PresentationFormat>
  <Paragraphs>67</Paragraphs>
  <Slides>13</Slides>
  <Notes>17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13</vt:i4>
      </vt:variant>
    </vt:vector>
  </HeadingPairs>
  <TitlesOfParts>
    <vt:vector size="27" baseType="lpstr">
      <vt:lpstr>Arial</vt:lpstr>
      <vt:lpstr>宋体</vt:lpstr>
      <vt:lpstr>Wingdings</vt:lpstr>
      <vt:lpstr>微软雅黑</vt:lpstr>
      <vt:lpstr>Agency FB</vt:lpstr>
      <vt:lpstr>等线</vt:lpstr>
      <vt:lpstr>Campton Light</vt:lpstr>
      <vt:lpstr>Segoe Print</vt:lpstr>
      <vt:lpstr>Arial Unicode MS</vt:lpstr>
      <vt:lpstr>Campton Medium</vt:lpstr>
      <vt:lpstr>方正尚酷简体</vt:lpstr>
      <vt:lpstr>方正兰亭细黑_GBK</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dc:description>http://www.ypppt.com/</dc:description>
  <cp:lastModifiedBy>Administrator</cp:lastModifiedBy>
  <cp:revision>39</cp:revision>
  <dcterms:created xsi:type="dcterms:W3CDTF">1900-01-01T00:00:00Z</dcterms:created>
  <dcterms:modified xsi:type="dcterms:W3CDTF">2020-07-04T16:04:19Z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