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9" r:id="rId3"/>
    <p:sldId id="323" r:id="rId4"/>
    <p:sldId id="311" r:id="rId5"/>
    <p:sldId id="324" r:id="rId6"/>
    <p:sldId id="313" r:id="rId7"/>
    <p:sldId id="312" r:id="rId8"/>
    <p:sldId id="330" r:id="rId9"/>
    <p:sldId id="331" r:id="rId10"/>
    <p:sldId id="322" r:id="rId11"/>
    <p:sldId id="325" r:id="rId12"/>
    <p:sldId id="326" r:id="rId13"/>
    <p:sldId id="327" r:id="rId14"/>
    <p:sldId id="328" r:id="rId15"/>
    <p:sldId id="329" r:id="rId16"/>
    <p:sldId id="256" r:id="rId17"/>
    <p:sldId id="258" r:id="rId18"/>
    <p:sldId id="299" r:id="rId19"/>
    <p:sldId id="295" r:id="rId20"/>
    <p:sldId id="288"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16"/>
    <a:srgbClr val="9B9B9B"/>
    <a:srgbClr val="0863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314" autoAdjust="0"/>
  </p:normalViewPr>
  <p:slideViewPr>
    <p:cSldViewPr snapToGrid="0" showGuides="1">
      <p:cViewPr varScale="1">
        <p:scale>
          <a:sx n="57" d="100"/>
          <a:sy n="57" d="100"/>
        </p:scale>
        <p:origin x="84"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4811F-CAB1-4812-B4AF-79ED042F4B54}" type="datetimeFigureOut">
              <a:rPr lang="zh-CN" altLang="en-US" smtClean="0"/>
              <a:t>2021/5/12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1F463-F21C-4814-9DA1-D48C43CF3C4C}" type="slidenum">
              <a:rPr lang="zh-CN" altLang="en-US" smtClean="0"/>
              <a:t>‹#›</a:t>
            </a:fld>
            <a:endParaRPr lang="zh-CN" altLang="en-US"/>
          </a:p>
        </p:txBody>
      </p:sp>
    </p:spTree>
    <p:extLst>
      <p:ext uri="{BB962C8B-B14F-4D97-AF65-F5344CB8AC3E}">
        <p14:creationId xmlns:p14="http://schemas.microsoft.com/office/powerpoint/2010/main" val="68193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a:t>
            </a:fld>
            <a:endParaRPr lang="zh-CN" altLang="en-US"/>
          </a:p>
        </p:txBody>
      </p:sp>
    </p:spTree>
    <p:extLst>
      <p:ext uri="{BB962C8B-B14F-4D97-AF65-F5344CB8AC3E}">
        <p14:creationId xmlns:p14="http://schemas.microsoft.com/office/powerpoint/2010/main" val="422538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12</a:t>
            </a:fld>
            <a:endParaRPr lang="zh-CN" altLang="en-US"/>
          </a:p>
        </p:txBody>
      </p:sp>
    </p:spTree>
    <p:extLst>
      <p:ext uri="{BB962C8B-B14F-4D97-AF65-F5344CB8AC3E}">
        <p14:creationId xmlns:p14="http://schemas.microsoft.com/office/powerpoint/2010/main" val="257212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13</a:t>
            </a:fld>
            <a:endParaRPr lang="zh-CN" altLang="en-US"/>
          </a:p>
        </p:txBody>
      </p:sp>
    </p:spTree>
    <p:extLst>
      <p:ext uri="{BB962C8B-B14F-4D97-AF65-F5344CB8AC3E}">
        <p14:creationId xmlns:p14="http://schemas.microsoft.com/office/powerpoint/2010/main" val="427556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14</a:t>
            </a:fld>
            <a:endParaRPr lang="zh-CN" altLang="en-US"/>
          </a:p>
        </p:txBody>
      </p:sp>
    </p:spTree>
    <p:extLst>
      <p:ext uri="{BB962C8B-B14F-4D97-AF65-F5344CB8AC3E}">
        <p14:creationId xmlns:p14="http://schemas.microsoft.com/office/powerpoint/2010/main" val="330070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15</a:t>
            </a:fld>
            <a:endParaRPr lang="zh-CN" altLang="en-US"/>
          </a:p>
        </p:txBody>
      </p:sp>
    </p:spTree>
    <p:extLst>
      <p:ext uri="{BB962C8B-B14F-4D97-AF65-F5344CB8AC3E}">
        <p14:creationId xmlns:p14="http://schemas.microsoft.com/office/powerpoint/2010/main" val="112434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16</a:t>
            </a:fld>
            <a:endParaRPr lang="zh-CN" altLang="en-US"/>
          </a:p>
        </p:txBody>
      </p:sp>
    </p:spTree>
    <p:extLst>
      <p:ext uri="{BB962C8B-B14F-4D97-AF65-F5344CB8AC3E}">
        <p14:creationId xmlns:p14="http://schemas.microsoft.com/office/powerpoint/2010/main" val="2986745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17</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18</a:t>
            </a:fld>
            <a:endParaRPr lang="zh-CN" altLang="en-US"/>
          </a:p>
        </p:txBody>
      </p:sp>
    </p:spTree>
    <p:extLst>
      <p:ext uri="{BB962C8B-B14F-4D97-AF65-F5344CB8AC3E}">
        <p14:creationId xmlns:p14="http://schemas.microsoft.com/office/powerpoint/2010/main" val="909694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19</a:t>
            </a:fld>
            <a:endParaRPr lang="zh-CN" altLang="en-US"/>
          </a:p>
        </p:txBody>
      </p:sp>
    </p:spTree>
    <p:extLst>
      <p:ext uri="{BB962C8B-B14F-4D97-AF65-F5344CB8AC3E}">
        <p14:creationId xmlns:p14="http://schemas.microsoft.com/office/powerpoint/2010/main" val="242161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20</a:t>
            </a:fld>
            <a:endParaRPr lang="zh-CN" altLang="en-US"/>
          </a:p>
        </p:txBody>
      </p:sp>
    </p:spTree>
    <p:extLst>
      <p:ext uri="{BB962C8B-B14F-4D97-AF65-F5344CB8AC3E}">
        <p14:creationId xmlns:p14="http://schemas.microsoft.com/office/powerpoint/2010/main" val="314437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2</a:t>
            </a:fld>
            <a:endParaRPr lang="zh-CN" altLang="en-US"/>
          </a:p>
        </p:txBody>
      </p:sp>
    </p:spTree>
    <p:extLst>
      <p:ext uri="{BB962C8B-B14F-4D97-AF65-F5344CB8AC3E}">
        <p14:creationId xmlns:p14="http://schemas.microsoft.com/office/powerpoint/2010/main" val="6629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3</a:t>
            </a:fld>
            <a:endParaRPr lang="zh-CN" altLang="en-US"/>
          </a:p>
        </p:txBody>
      </p:sp>
    </p:spTree>
    <p:extLst>
      <p:ext uri="{BB962C8B-B14F-4D97-AF65-F5344CB8AC3E}">
        <p14:creationId xmlns:p14="http://schemas.microsoft.com/office/powerpoint/2010/main" val="138311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4</a:t>
            </a:fld>
            <a:endParaRPr lang="zh-CN" altLang="en-US"/>
          </a:p>
        </p:txBody>
      </p:sp>
    </p:spTree>
    <p:extLst>
      <p:ext uri="{BB962C8B-B14F-4D97-AF65-F5344CB8AC3E}">
        <p14:creationId xmlns:p14="http://schemas.microsoft.com/office/powerpoint/2010/main" val="278760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5</a:t>
            </a:fld>
            <a:endParaRPr lang="zh-CN" altLang="en-US"/>
          </a:p>
        </p:txBody>
      </p:sp>
    </p:spTree>
    <p:extLst>
      <p:ext uri="{BB962C8B-B14F-4D97-AF65-F5344CB8AC3E}">
        <p14:creationId xmlns:p14="http://schemas.microsoft.com/office/powerpoint/2010/main" val="358805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6</a:t>
            </a:fld>
            <a:endParaRPr lang="zh-CN" altLang="en-US"/>
          </a:p>
        </p:txBody>
      </p:sp>
    </p:spTree>
    <p:extLst>
      <p:ext uri="{BB962C8B-B14F-4D97-AF65-F5344CB8AC3E}">
        <p14:creationId xmlns:p14="http://schemas.microsoft.com/office/powerpoint/2010/main" val="313089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7</a:t>
            </a:fld>
            <a:endParaRPr lang="zh-CN" altLang="en-US"/>
          </a:p>
        </p:txBody>
      </p:sp>
    </p:spTree>
    <p:extLst>
      <p:ext uri="{BB962C8B-B14F-4D97-AF65-F5344CB8AC3E}">
        <p14:creationId xmlns:p14="http://schemas.microsoft.com/office/powerpoint/2010/main" val="232880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10</a:t>
            </a:fld>
            <a:endParaRPr lang="zh-CN" altLang="en-US"/>
          </a:p>
        </p:txBody>
      </p:sp>
    </p:spTree>
    <p:extLst>
      <p:ext uri="{BB962C8B-B14F-4D97-AF65-F5344CB8AC3E}">
        <p14:creationId xmlns:p14="http://schemas.microsoft.com/office/powerpoint/2010/main" val="425135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11</a:t>
            </a:fld>
            <a:endParaRPr lang="zh-CN" altLang="en-US"/>
          </a:p>
        </p:txBody>
      </p:sp>
    </p:spTree>
    <p:extLst>
      <p:ext uri="{BB962C8B-B14F-4D97-AF65-F5344CB8AC3E}">
        <p14:creationId xmlns:p14="http://schemas.microsoft.com/office/powerpoint/2010/main" val="388057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2021/5/12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10437031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2021/5/12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3500600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2021/5/12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2562918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2021/5/12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24002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2021/5/12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1239160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53767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2964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cxnSp>
        <p:nvCxnSpPr>
          <p:cNvPr id="5" name="直接连接符 4"/>
          <p:cNvCxnSpPr>
            <a:cxnSpLocks/>
          </p:cNvCxnSpPr>
          <p:nvPr userDrawn="1"/>
        </p:nvCxnSpPr>
        <p:spPr>
          <a:xfrm>
            <a:off x="590959" y="1132153"/>
            <a:ext cx="1101008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244" y="384324"/>
            <a:ext cx="891043" cy="1014799"/>
          </a:xfrm>
          <a:prstGeom prst="rect">
            <a:avLst/>
          </a:prstGeom>
        </p:spPr>
      </p:pic>
    </p:spTree>
    <p:extLst>
      <p:ext uri="{BB962C8B-B14F-4D97-AF65-F5344CB8AC3E}">
        <p14:creationId xmlns:p14="http://schemas.microsoft.com/office/powerpoint/2010/main" val="427291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6441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2021/5/12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13917532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2021/5/12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2919208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2021/5/12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2096912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2021/5/12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1136567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0" y="609"/>
            <a:ext cx="12192000" cy="6856781"/>
          </a:xfrm>
          <a:prstGeom prst="rect">
            <a:avLst/>
          </a:prstGeom>
        </p:spPr>
      </p:pic>
    </p:spTree>
    <p:extLst>
      <p:ext uri="{BB962C8B-B14F-4D97-AF65-F5344CB8AC3E}">
        <p14:creationId xmlns:p14="http://schemas.microsoft.com/office/powerpoint/2010/main" val="1010933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1697D1F-64AE-484C-B58F-4BBE7145CBBD}"/>
              </a:ext>
            </a:extLst>
          </p:cNvPr>
          <p:cNvSpPr/>
          <p:nvPr/>
        </p:nvSpPr>
        <p:spPr>
          <a:xfrm>
            <a:off x="3658877" y="1874281"/>
            <a:ext cx="7564039" cy="1323439"/>
          </a:xfrm>
          <a:prstGeom prst="rect">
            <a:avLst/>
          </a:prstGeom>
        </p:spPr>
        <p:txBody>
          <a:bodyPr wrap="square">
            <a:spAutoFit/>
          </a:bodyPr>
          <a:lstStyle/>
          <a:p>
            <a:pPr algn="ctr"/>
            <a:r>
              <a:rPr lang="zh-CN" altLang="en-US" sz="8000" dirty="0">
                <a:solidFill>
                  <a:schemeClr val="bg1"/>
                </a:solidFill>
                <a:latin typeface="微软雅黑" panose="020B0503020204020204" pitchFamily="34" charset="-122"/>
                <a:ea typeface="微软雅黑" panose="020B0503020204020204" pitchFamily="34" charset="-122"/>
              </a:rPr>
              <a:t>香港电影赏析</a:t>
            </a:r>
          </a:p>
        </p:txBody>
      </p:sp>
      <p:sp>
        <p:nvSpPr>
          <p:cNvPr id="15" name="矩形 14">
            <a:extLst>
              <a:ext uri="{FF2B5EF4-FFF2-40B4-BE49-F238E27FC236}">
                <a16:creationId xmlns:a16="http://schemas.microsoft.com/office/drawing/2014/main" id="{F5386E46-3E5C-42C4-B2E0-EC3D61C0C496}"/>
              </a:ext>
            </a:extLst>
          </p:cNvPr>
          <p:cNvSpPr/>
          <p:nvPr/>
        </p:nvSpPr>
        <p:spPr>
          <a:xfrm>
            <a:off x="4751177" y="3646061"/>
            <a:ext cx="5583958" cy="523220"/>
          </a:xfrm>
          <a:prstGeom prst="rect">
            <a:avLst/>
          </a:prstGeom>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香港文艺片的阅读模式与娱乐模式</a:t>
            </a:r>
          </a:p>
        </p:txBody>
      </p:sp>
      <p:grpSp>
        <p:nvGrpSpPr>
          <p:cNvPr id="5" name="组合 4">
            <a:extLst>
              <a:ext uri="{FF2B5EF4-FFF2-40B4-BE49-F238E27FC236}">
                <a16:creationId xmlns:a16="http://schemas.microsoft.com/office/drawing/2014/main" id="{79553898-10D1-44F9-B0BF-59177221AFFA}"/>
              </a:ext>
            </a:extLst>
          </p:cNvPr>
          <p:cNvGrpSpPr/>
          <p:nvPr/>
        </p:nvGrpSpPr>
        <p:grpSpPr>
          <a:xfrm rot="1596102">
            <a:off x="1760240" y="3316225"/>
            <a:ext cx="1842820" cy="2463850"/>
            <a:chOff x="5821363" y="1744452"/>
            <a:chExt cx="2565400" cy="2981325"/>
          </a:xfrm>
          <a:effectLst>
            <a:outerShdw dist="190500" dir="18900000" algn="bl" rotWithShape="0">
              <a:prstClr val="black">
                <a:alpha val="30000"/>
              </a:prstClr>
            </a:outerShdw>
          </a:effectLst>
        </p:grpSpPr>
        <p:sp>
          <p:nvSpPr>
            <p:cNvPr id="6" name="Rectangle 15">
              <a:extLst>
                <a:ext uri="{FF2B5EF4-FFF2-40B4-BE49-F238E27FC236}">
                  <a16:creationId xmlns:a16="http://schemas.microsoft.com/office/drawing/2014/main" id="{E288AAFF-A85B-46F3-8206-F69FA17C995F}"/>
                </a:ext>
              </a:extLst>
            </p:cNvPr>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16">
              <a:extLst>
                <a:ext uri="{FF2B5EF4-FFF2-40B4-BE49-F238E27FC236}">
                  <a16:creationId xmlns:a16="http://schemas.microsoft.com/office/drawing/2014/main" id="{1AE0A618-9928-464D-BC0B-5A11D7450EFB}"/>
                </a:ext>
              </a:extLst>
            </p:cNvPr>
            <p:cNvSpPr>
              <a:spLocks noChangeArrowheads="1"/>
            </p:cNvSpPr>
            <p:nvPr/>
          </p:nvSpPr>
          <p:spPr bwMode="auto">
            <a:xfrm>
              <a:off x="5980113" y="1896852"/>
              <a:ext cx="2247900" cy="2222500"/>
            </a:xfrm>
            <a:prstGeom prst="rect">
              <a:avLst/>
            </a:pr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9" name="组合 8">
            <a:extLst>
              <a:ext uri="{FF2B5EF4-FFF2-40B4-BE49-F238E27FC236}">
                <a16:creationId xmlns:a16="http://schemas.microsoft.com/office/drawing/2014/main" id="{224C108C-7E85-4F60-A97F-ADEDE1A0358F}"/>
              </a:ext>
            </a:extLst>
          </p:cNvPr>
          <p:cNvGrpSpPr/>
          <p:nvPr/>
        </p:nvGrpSpPr>
        <p:grpSpPr>
          <a:xfrm rot="535147">
            <a:off x="723811" y="1829807"/>
            <a:ext cx="2048968" cy="2682363"/>
            <a:chOff x="5821363" y="1744452"/>
            <a:chExt cx="2565400" cy="2981325"/>
          </a:xfrm>
          <a:effectLst>
            <a:outerShdw dist="190500" dir="18900000" algn="bl" rotWithShape="0">
              <a:prstClr val="black">
                <a:alpha val="30000"/>
              </a:prstClr>
            </a:outerShdw>
          </a:effectLst>
        </p:grpSpPr>
        <p:sp>
          <p:nvSpPr>
            <p:cNvPr id="10" name="Rectangle 15">
              <a:extLst>
                <a:ext uri="{FF2B5EF4-FFF2-40B4-BE49-F238E27FC236}">
                  <a16:creationId xmlns:a16="http://schemas.microsoft.com/office/drawing/2014/main" id="{3570DD17-5B7A-459F-8127-588572162F81}"/>
                </a:ext>
              </a:extLst>
            </p:cNvPr>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16">
              <a:extLst>
                <a:ext uri="{FF2B5EF4-FFF2-40B4-BE49-F238E27FC236}">
                  <a16:creationId xmlns:a16="http://schemas.microsoft.com/office/drawing/2014/main" id="{EDC69803-2345-4190-A685-A1C76D383E1E}"/>
                </a:ext>
              </a:extLst>
            </p:cNvPr>
            <p:cNvSpPr>
              <a:spLocks noChangeArrowheads="1"/>
            </p:cNvSpPr>
            <p:nvPr/>
          </p:nvSpPr>
          <p:spPr bwMode="auto">
            <a:xfrm>
              <a:off x="6002761" y="1853700"/>
              <a:ext cx="2197414" cy="2615155"/>
            </a:xfrm>
            <a:prstGeom prst="rect">
              <a:avLst/>
            </a:prstGeom>
            <a:blipFill>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12" name="组合 11">
            <a:extLst>
              <a:ext uri="{FF2B5EF4-FFF2-40B4-BE49-F238E27FC236}">
                <a16:creationId xmlns:a16="http://schemas.microsoft.com/office/drawing/2014/main" id="{7C149329-3239-4FAA-B771-ACE5E15BC7AC}"/>
              </a:ext>
            </a:extLst>
          </p:cNvPr>
          <p:cNvGrpSpPr/>
          <p:nvPr/>
        </p:nvGrpSpPr>
        <p:grpSpPr>
          <a:xfrm rot="21401213">
            <a:off x="310530" y="2380906"/>
            <a:ext cx="2191340" cy="2856031"/>
            <a:chOff x="5821364" y="1744452"/>
            <a:chExt cx="2565401" cy="2981325"/>
          </a:xfrm>
          <a:effectLst>
            <a:outerShdw dist="190500" dir="18900000" algn="bl" rotWithShape="0">
              <a:prstClr val="black">
                <a:alpha val="30000"/>
              </a:prstClr>
            </a:outerShdw>
          </a:effectLst>
        </p:grpSpPr>
        <p:sp>
          <p:nvSpPr>
            <p:cNvPr id="13" name="Rectangle 15">
              <a:extLst>
                <a:ext uri="{FF2B5EF4-FFF2-40B4-BE49-F238E27FC236}">
                  <a16:creationId xmlns:a16="http://schemas.microsoft.com/office/drawing/2014/main" id="{D41C1B15-86BD-458A-AA8E-1823A2A8316B}"/>
                </a:ext>
              </a:extLst>
            </p:cNvPr>
            <p:cNvSpPr>
              <a:spLocks noChangeArrowheads="1"/>
            </p:cNvSpPr>
            <p:nvPr/>
          </p:nvSpPr>
          <p:spPr bwMode="auto">
            <a:xfrm>
              <a:off x="5821364" y="1744452"/>
              <a:ext cx="2565401"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6">
              <a:extLst>
                <a:ext uri="{FF2B5EF4-FFF2-40B4-BE49-F238E27FC236}">
                  <a16:creationId xmlns:a16="http://schemas.microsoft.com/office/drawing/2014/main" id="{EF286AE2-6490-4B4F-B9CF-90409565F986}"/>
                </a:ext>
              </a:extLst>
            </p:cNvPr>
            <p:cNvSpPr>
              <a:spLocks noChangeArrowheads="1"/>
            </p:cNvSpPr>
            <p:nvPr/>
          </p:nvSpPr>
          <p:spPr bwMode="auto">
            <a:xfrm>
              <a:off x="5980111" y="1896852"/>
              <a:ext cx="2247901" cy="2599963"/>
            </a:xfrm>
            <a:prstGeom prst="rect">
              <a:avLst/>
            </a:prstGeom>
            <a:blipFill>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725777"/>
            <a:ext cx="5260812" cy="2132223"/>
          </a:xfrm>
          <a:prstGeom prst="rect">
            <a:avLst/>
          </a:prstGeom>
        </p:spPr>
      </p:pic>
    </p:spTree>
    <p:extLst>
      <p:ext uri="{BB962C8B-B14F-4D97-AF65-F5344CB8AC3E}">
        <p14:creationId xmlns:p14="http://schemas.microsoft.com/office/powerpoint/2010/main" val="210998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47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par>
                          <p:cTn id="36" fill="hold">
                            <p:stCondLst>
                              <p:cond delay="52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 calcmode="lin" valueType="num">
                                      <p:cBhvr>
                                        <p:cTn id="39" dur="1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0" dur="1250" fill="hold"/>
                                        <p:tgtEl>
                                          <p:spTgt spid="15"/>
                                        </p:tgtEl>
                                        <p:attrNameLst>
                                          <p:attrName>ppt_y</p:attrName>
                                        </p:attrNameLst>
                                      </p:cBhvr>
                                      <p:tavLst>
                                        <p:tav tm="0">
                                          <p:val>
                                            <p:strVal val="#ppt_y"/>
                                          </p:val>
                                        </p:tav>
                                        <p:tav tm="100000">
                                          <p:val>
                                            <p:strVal val="#ppt_y"/>
                                          </p:val>
                                        </p:tav>
                                      </p:tavLst>
                                    </p:anim>
                                    <p:anim calcmode="lin" valueType="num">
                                      <p:cBhvr>
                                        <p:cTn id="41" dur="1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2" dur="1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2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923330"/>
          </a:xfrm>
          <a:prstGeom prst="rect">
            <a:avLst/>
          </a:prstGeom>
        </p:spPr>
        <p:txBody>
          <a:bodyPr wrap="square">
            <a:spAutoFit/>
          </a:bodyPr>
          <a:lstStyle/>
          <a:p>
            <a:pPr algn="r"/>
            <a:r>
              <a:rPr lang="zh-CN" altLang="en-US" sz="5400" dirty="0">
                <a:solidFill>
                  <a:schemeClr val="bg1"/>
                </a:solidFill>
                <a:latin typeface="+mj-ea"/>
                <a:ea typeface="+mj-ea"/>
              </a:rPr>
              <a:t>文艺片导演介绍</a:t>
            </a: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02</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extLst>
      <p:ext uri="{BB962C8B-B14F-4D97-AF65-F5344CB8AC3E}">
        <p14:creationId xmlns:p14="http://schemas.microsoft.com/office/powerpoint/2010/main" val="3307773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8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文艺片导演介绍</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
        <p:nvSpPr>
          <p:cNvPr id="5" name="矩形 4">
            <a:extLst>
              <a:ext uri="{FF2B5EF4-FFF2-40B4-BE49-F238E27FC236}">
                <a16:creationId xmlns:a16="http://schemas.microsoft.com/office/drawing/2014/main" id="{435822BD-5D92-48A6-91CF-A88B45B063DE}"/>
              </a:ext>
            </a:extLst>
          </p:cNvPr>
          <p:cNvSpPr/>
          <p:nvPr/>
        </p:nvSpPr>
        <p:spPr>
          <a:xfrm>
            <a:off x="4152550" y="1439195"/>
            <a:ext cx="7105476" cy="4524315"/>
          </a:xfrm>
          <a:prstGeom prst="rect">
            <a:avLst/>
          </a:prstGeom>
        </p:spPr>
        <p:txBody>
          <a:bodyPr wrap="square">
            <a:spAutoFit/>
          </a:bodyPr>
          <a:lstStyle/>
          <a:p>
            <a:r>
              <a:rPr lang="zh-CN" altLang="en-US" sz="1600" b="1" dirty="0"/>
              <a:t>代表作品：</a:t>
            </a:r>
            <a:r>
              <a:rPr lang="zh-CN" altLang="en-US" sz="1600" dirty="0"/>
              <a:t>花样年华、春光乍泄、阿飞正传、东邪西毒、重庆森林、一代宗师</a:t>
            </a:r>
          </a:p>
          <a:p>
            <a:r>
              <a:rPr lang="zh-CN" altLang="en-US" sz="1600" b="1" dirty="0"/>
              <a:t>电影作品：</a:t>
            </a:r>
            <a:r>
              <a:rPr lang="zh-CN" altLang="en-US" sz="1600" dirty="0"/>
              <a:t>旺角卡门、阿飞正传、重庆森林、东邪西毒、堕落天使、春光乍泄、花样年华、</a:t>
            </a:r>
            <a:r>
              <a:rPr lang="en-US" altLang="zh-CN" sz="1600" dirty="0"/>
              <a:t>2046</a:t>
            </a:r>
            <a:r>
              <a:rPr lang="zh-CN" altLang="en-US" sz="1600" dirty="0"/>
              <a:t>、蓝莓之夜、东邪西毒：终极版、一代宗师等</a:t>
            </a:r>
            <a:r>
              <a:rPr lang="en-US" altLang="zh-CN" sz="1600" dirty="0"/>
              <a:t>……</a:t>
            </a:r>
          </a:p>
          <a:p>
            <a:r>
              <a:rPr lang="zh-CN" altLang="en-US" sz="1600" dirty="0"/>
              <a:t>王家卫，人称“墨镜王”，他的电影虽以华语片为主，但是他的居多影片都获得了国际影坛的认可和肯定，在欧洲主要电影市场获有极高的声誉，他是华人电影圈为数不多以华语片蜚声国际的大导演。</a:t>
            </a:r>
          </a:p>
          <a:p>
            <a:r>
              <a:rPr lang="zh-CN" altLang="en-US" sz="1600" dirty="0"/>
              <a:t>    香港殿堂级导演王家卫以别树一帜的电影触觉和细腻的感情刻画写闻名遐而。他在</a:t>
            </a:r>
            <a:r>
              <a:rPr lang="en-US" altLang="zh-CN" sz="1600" dirty="0"/>
              <a:t>1997</a:t>
            </a:r>
            <a:r>
              <a:rPr lang="zh-CN" altLang="en-US" sz="1600" dirty="0"/>
              <a:t>年以电影</a:t>
            </a:r>
            <a:r>
              <a:rPr lang="en-US" altLang="zh-CN" sz="1600" dirty="0"/>
              <a:t>《</a:t>
            </a:r>
            <a:r>
              <a:rPr lang="zh-CN" altLang="en-US" sz="1600" dirty="0"/>
              <a:t>春光乍泄</a:t>
            </a:r>
            <a:r>
              <a:rPr lang="en-US" altLang="zh-CN" sz="1600" dirty="0"/>
              <a:t>》</a:t>
            </a:r>
            <a:r>
              <a:rPr lang="zh-CN" altLang="en-US" sz="1600" dirty="0"/>
              <a:t>一片成为首位勇夺法国戛纳电影节最佳导演奖项的华人导演，被英国权威电影杂志</a:t>
            </a:r>
            <a:r>
              <a:rPr lang="en-US" altLang="zh-CN" sz="1600" dirty="0"/>
              <a:t>《</a:t>
            </a:r>
            <a:r>
              <a:rPr lang="zh-CN" altLang="en-US" sz="1600" dirty="0"/>
              <a:t>视与声</a:t>
            </a:r>
            <a:r>
              <a:rPr lang="en-US" altLang="zh-CN" sz="1600" dirty="0"/>
              <a:t>》</a:t>
            </a:r>
            <a:r>
              <a:rPr lang="zh-CN" altLang="en-US" sz="1600" dirty="0"/>
              <a:t>冠以“当代诗人”的美誉；美国</a:t>
            </a:r>
            <a:r>
              <a:rPr lang="en-US" altLang="zh-CN" sz="1600" dirty="0"/>
              <a:t>《</a:t>
            </a:r>
            <a:r>
              <a:rPr lang="zh-CN" altLang="en-US" sz="1600" dirty="0"/>
              <a:t>纽约时报</a:t>
            </a:r>
            <a:r>
              <a:rPr lang="en-US" altLang="zh-CN" sz="1600" dirty="0"/>
              <a:t>》</a:t>
            </a:r>
            <a:r>
              <a:rPr lang="zh-CN" altLang="en-US" sz="1600" dirty="0"/>
              <a:t>则形容他为香港极其权威和特别的导演。</a:t>
            </a:r>
          </a:p>
          <a:p>
            <a:r>
              <a:rPr lang="zh-CN" altLang="en-US" sz="1600" dirty="0"/>
              <a:t>    张国荣曾评价他导演的电影是一个具有独特的、或者说是虚无的世界，虽然根据影片不同时代的设定、空间的设定也不同，但是他描写的世界总是一样的。</a:t>
            </a:r>
          </a:p>
          <a:p>
            <a:r>
              <a:rPr lang="zh-CN" altLang="en-US" sz="1600" dirty="0"/>
              <a:t>    据悉，王家卫导演的电影没有剧本，而他自己就是编剧，他的电影都是边拍边改，慢工出细活，据说他的</a:t>
            </a:r>
            <a:r>
              <a:rPr lang="en-US" altLang="zh-CN" sz="1600" dirty="0"/>
              <a:t>《</a:t>
            </a:r>
            <a:r>
              <a:rPr lang="zh-CN" altLang="en-US" sz="1600" dirty="0"/>
              <a:t>一代宗师</a:t>
            </a:r>
            <a:r>
              <a:rPr lang="en-US" altLang="zh-CN" sz="1600" dirty="0"/>
              <a:t>》</a:t>
            </a:r>
            <a:r>
              <a:rPr lang="zh-CN" altLang="en-US" sz="1600" dirty="0"/>
              <a:t>这部电影历时八年才完成拍摄。</a:t>
            </a:r>
          </a:p>
          <a:p>
            <a:r>
              <a:rPr lang="zh-CN" altLang="en-US" sz="1600" b="1" dirty="0"/>
              <a:t>主要成就：</a:t>
            </a:r>
            <a:r>
              <a:rPr lang="zh-CN" altLang="en-US" sz="1600" dirty="0"/>
              <a:t>戛纳国际电影节评委会主席、柏林国际电影节评委会主席、上海国际电影节评委会主席、戛纳国际电影节最佳导演 、香港电影金像奖最佳导演、台湾电影金马奖最佳导演。</a:t>
            </a:r>
          </a:p>
        </p:txBody>
      </p:sp>
      <p:sp>
        <p:nvSpPr>
          <p:cNvPr id="6" name="矩形 5">
            <a:extLst>
              <a:ext uri="{FF2B5EF4-FFF2-40B4-BE49-F238E27FC236}">
                <a16:creationId xmlns:a16="http://schemas.microsoft.com/office/drawing/2014/main" id="{7F2089EF-DB26-4AB7-B72D-4962583B994C}"/>
              </a:ext>
            </a:extLst>
          </p:cNvPr>
          <p:cNvSpPr/>
          <p:nvPr/>
        </p:nvSpPr>
        <p:spPr>
          <a:xfrm>
            <a:off x="1862547" y="4817091"/>
            <a:ext cx="877163" cy="369332"/>
          </a:xfrm>
          <a:prstGeom prst="rect">
            <a:avLst/>
          </a:prstGeom>
        </p:spPr>
        <p:txBody>
          <a:bodyPr wrap="none">
            <a:spAutoFit/>
          </a:bodyPr>
          <a:lstStyle/>
          <a:p>
            <a:r>
              <a:rPr lang="zh-CN" altLang="en-US" dirty="0"/>
              <a:t>王家卫</a:t>
            </a:r>
          </a:p>
        </p:txBody>
      </p:sp>
      <p:pic>
        <p:nvPicPr>
          <p:cNvPr id="1026" name="Picture 2" descr="https://ss0.baidu.com/6ONWsjip0QIZ8tyhnq/it/u=2349451845,2465763&amp;fm=173&amp;s=5CB748DA74C211555C1B65BB0300D00A&amp;w=537&amp;h=355&amp;im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57" y="2370574"/>
            <a:ext cx="3444010" cy="227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28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文艺片导演介绍</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
        <p:nvSpPr>
          <p:cNvPr id="5" name="矩形 4">
            <a:extLst>
              <a:ext uri="{FF2B5EF4-FFF2-40B4-BE49-F238E27FC236}">
                <a16:creationId xmlns:a16="http://schemas.microsoft.com/office/drawing/2014/main" id="{435822BD-5D92-48A6-91CF-A88B45B063DE}"/>
              </a:ext>
            </a:extLst>
          </p:cNvPr>
          <p:cNvSpPr/>
          <p:nvPr/>
        </p:nvSpPr>
        <p:spPr>
          <a:xfrm>
            <a:off x="4482027" y="1506307"/>
            <a:ext cx="6583051" cy="4801314"/>
          </a:xfrm>
          <a:prstGeom prst="rect">
            <a:avLst/>
          </a:prstGeom>
        </p:spPr>
        <p:txBody>
          <a:bodyPr wrap="square">
            <a:spAutoFit/>
          </a:bodyPr>
          <a:lstStyle/>
          <a:p>
            <a:r>
              <a:rPr lang="zh-CN" altLang="en-US" b="1" dirty="0"/>
              <a:t>代表作品：</a:t>
            </a:r>
            <a:r>
              <a:rPr lang="zh-CN" altLang="en-US" dirty="0"/>
              <a:t>双城故事、甜蜜蜜、中国合伙人、如果</a:t>
            </a:r>
            <a:r>
              <a:rPr lang="en-US" altLang="zh-CN" dirty="0"/>
              <a:t>·</a:t>
            </a:r>
            <a:r>
              <a:rPr lang="zh-CN" altLang="en-US" dirty="0"/>
              <a:t>爱、投名状、亲爱的、金枝玉叶</a:t>
            </a:r>
          </a:p>
          <a:p>
            <a:r>
              <a:rPr lang="zh-CN" altLang="en-US" b="1" dirty="0"/>
              <a:t>电影作品：</a:t>
            </a:r>
            <a:r>
              <a:rPr lang="zh-CN" altLang="en-US" dirty="0"/>
              <a:t>双城故事、风尘三侠、晚</a:t>
            </a:r>
            <a:r>
              <a:rPr lang="en-US" altLang="zh-CN" dirty="0"/>
              <a:t>9</a:t>
            </a:r>
            <a:r>
              <a:rPr lang="zh-CN" altLang="en-US" dirty="0"/>
              <a:t>朝</a:t>
            </a:r>
            <a:r>
              <a:rPr lang="en-US" altLang="zh-CN" dirty="0"/>
              <a:t>5</a:t>
            </a:r>
            <a:r>
              <a:rPr lang="zh-CN" altLang="en-US" dirty="0"/>
              <a:t>、金枝玉叶、金枝玉叶</a:t>
            </a:r>
            <a:r>
              <a:rPr lang="en-US" altLang="zh-CN" dirty="0"/>
              <a:t>2</a:t>
            </a:r>
            <a:r>
              <a:rPr lang="zh-CN" altLang="en-US" dirty="0"/>
              <a:t>、甜蜜蜜、麻麻帆帆、三更之回家、如果爱、投名状、武侠、中国合伙人、亲爱的等</a:t>
            </a:r>
            <a:r>
              <a:rPr lang="en-US" altLang="zh-CN" dirty="0"/>
              <a:t>……</a:t>
            </a:r>
          </a:p>
          <a:p>
            <a:r>
              <a:rPr lang="en-US" altLang="zh-CN" dirty="0"/>
              <a:t>    1983</a:t>
            </a:r>
            <a:r>
              <a:rPr lang="zh-CN" altLang="en-US" dirty="0"/>
              <a:t>年，</a:t>
            </a:r>
            <a:r>
              <a:rPr lang="en-US" altLang="zh-CN" dirty="0"/>
              <a:t>21</a:t>
            </a:r>
            <a:r>
              <a:rPr lang="zh-CN" altLang="en-US" dirty="0"/>
              <a:t>岁的陈可辛返港。</a:t>
            </a:r>
            <a:r>
              <a:rPr lang="en-US" altLang="zh-CN" dirty="0"/>
              <a:t>1986</a:t>
            </a:r>
            <a:r>
              <a:rPr lang="zh-CN" altLang="en-US" dirty="0"/>
              <a:t>年，监制吴宇森导演的</a:t>
            </a:r>
            <a:r>
              <a:rPr lang="en-US" altLang="zh-CN" dirty="0"/>
              <a:t>《</a:t>
            </a:r>
            <a:r>
              <a:rPr lang="zh-CN" altLang="en-US" dirty="0"/>
              <a:t>英雄无泪</a:t>
            </a:r>
            <a:r>
              <a:rPr lang="en-US" altLang="zh-CN" dirty="0"/>
              <a:t>》</a:t>
            </a:r>
            <a:r>
              <a:rPr lang="zh-CN" altLang="en-US" dirty="0"/>
              <a:t>，自此踏入电影圈。</a:t>
            </a:r>
            <a:r>
              <a:rPr lang="en-US" altLang="zh-CN" dirty="0"/>
              <a:t>1991</a:t>
            </a:r>
            <a:r>
              <a:rPr lang="zh-CN" altLang="en-US" dirty="0"/>
              <a:t>年导演首部作品</a:t>
            </a:r>
            <a:r>
              <a:rPr lang="en-US" altLang="zh-CN" dirty="0"/>
              <a:t>《</a:t>
            </a:r>
            <a:r>
              <a:rPr lang="zh-CN" altLang="en-US" dirty="0"/>
              <a:t>双城故事</a:t>
            </a:r>
            <a:r>
              <a:rPr lang="en-US" altLang="zh-CN" dirty="0"/>
              <a:t>》</a:t>
            </a:r>
            <a:r>
              <a:rPr lang="zh-CN" altLang="en-US" dirty="0"/>
              <a:t>，</a:t>
            </a:r>
            <a:r>
              <a:rPr lang="en-US" altLang="zh-CN" dirty="0"/>
              <a:t>1992</a:t>
            </a:r>
            <a:r>
              <a:rPr lang="zh-CN" altLang="en-US" dirty="0"/>
              <a:t>年与曾志伟等成立电影人制作公司（</a:t>
            </a:r>
            <a:r>
              <a:rPr lang="en-US" altLang="zh-CN" dirty="0"/>
              <a:t>UFO</a:t>
            </a:r>
            <a:r>
              <a:rPr lang="zh-CN" altLang="en-US" dirty="0"/>
              <a:t>） ，制作一系列影片，其中</a:t>
            </a:r>
            <a:r>
              <a:rPr lang="en-US" altLang="zh-CN" dirty="0"/>
              <a:t>《</a:t>
            </a:r>
            <a:r>
              <a:rPr lang="zh-CN" altLang="en-US" dirty="0"/>
              <a:t>甜蜜蜜</a:t>
            </a:r>
            <a:r>
              <a:rPr lang="en-US" altLang="zh-CN" dirty="0"/>
              <a:t>》</a:t>
            </a:r>
            <a:r>
              <a:rPr lang="zh-CN" altLang="en-US" dirty="0"/>
              <a:t>在香港电影金像奖中赢得九项大奖。</a:t>
            </a:r>
            <a:r>
              <a:rPr lang="en-US" altLang="zh-CN" dirty="0"/>
              <a:t>2005</a:t>
            </a:r>
            <a:r>
              <a:rPr lang="zh-CN" altLang="en-US" dirty="0"/>
              <a:t>年电影</a:t>
            </a:r>
            <a:r>
              <a:rPr lang="en-US" altLang="zh-CN" dirty="0"/>
              <a:t>《</a:t>
            </a:r>
            <a:r>
              <a:rPr lang="zh-CN" altLang="en-US" dirty="0"/>
              <a:t>如果</a:t>
            </a:r>
            <a:r>
              <a:rPr lang="en-US" altLang="zh-CN" dirty="0"/>
              <a:t>·</a:t>
            </a:r>
            <a:r>
              <a:rPr lang="zh-CN" altLang="en-US" dirty="0"/>
              <a:t>爱</a:t>
            </a:r>
            <a:r>
              <a:rPr lang="en-US" altLang="zh-CN" dirty="0"/>
              <a:t>》</a:t>
            </a:r>
            <a:r>
              <a:rPr lang="zh-CN" altLang="en-US" dirty="0"/>
              <a:t>是陈可辛进军内地的首部作品，</a:t>
            </a:r>
            <a:r>
              <a:rPr lang="en-US" altLang="zh-CN" dirty="0"/>
              <a:t>2013</a:t>
            </a:r>
            <a:r>
              <a:rPr lang="zh-CN" altLang="en-US" dirty="0"/>
              <a:t>年导演</a:t>
            </a:r>
            <a:r>
              <a:rPr lang="en-US" altLang="zh-CN" dirty="0"/>
              <a:t>《</a:t>
            </a:r>
            <a:r>
              <a:rPr lang="zh-CN" altLang="en-US" dirty="0"/>
              <a:t>中国合伙人</a:t>
            </a:r>
            <a:r>
              <a:rPr lang="en-US" altLang="zh-CN" dirty="0"/>
              <a:t>》</a:t>
            </a:r>
            <a:r>
              <a:rPr lang="zh-CN" altLang="en-US" dirty="0"/>
              <a:t>，总票房近</a:t>
            </a:r>
            <a:r>
              <a:rPr lang="en-US" altLang="zh-CN" dirty="0"/>
              <a:t>5.5</a:t>
            </a:r>
            <a:r>
              <a:rPr lang="zh-CN" altLang="en-US" dirty="0"/>
              <a:t>亿元。</a:t>
            </a:r>
            <a:r>
              <a:rPr lang="en-US" altLang="zh-CN" dirty="0"/>
              <a:t>2014</a:t>
            </a:r>
            <a:r>
              <a:rPr lang="zh-CN" altLang="en-US" dirty="0"/>
              <a:t>年导演的电影</a:t>
            </a:r>
            <a:r>
              <a:rPr lang="en-US" altLang="zh-CN" dirty="0"/>
              <a:t>《</a:t>
            </a:r>
            <a:r>
              <a:rPr lang="zh-CN" altLang="en-US" dirty="0"/>
              <a:t>亲爱的</a:t>
            </a:r>
            <a:r>
              <a:rPr lang="en-US" altLang="zh-CN" dirty="0"/>
              <a:t>》</a:t>
            </a:r>
            <a:r>
              <a:rPr lang="zh-CN" altLang="en-US" dirty="0"/>
              <a:t>于</a:t>
            </a:r>
            <a:r>
              <a:rPr lang="en-US" altLang="zh-CN" dirty="0"/>
              <a:t>9</a:t>
            </a:r>
            <a:r>
              <a:rPr lang="zh-CN" altLang="en-US" dirty="0"/>
              <a:t>月</a:t>
            </a:r>
            <a:r>
              <a:rPr lang="en-US" altLang="zh-CN" dirty="0"/>
              <a:t>26</a:t>
            </a:r>
            <a:r>
              <a:rPr lang="zh-CN" altLang="en-US" dirty="0"/>
              <a:t>日上映，该片在中国内地的票房已超过</a:t>
            </a:r>
            <a:r>
              <a:rPr lang="en-US" altLang="zh-CN" dirty="0"/>
              <a:t>3</a:t>
            </a:r>
            <a:r>
              <a:rPr lang="zh-CN" altLang="en-US" dirty="0"/>
              <a:t>亿元。</a:t>
            </a:r>
            <a:r>
              <a:rPr lang="en-US" altLang="zh-CN" dirty="0"/>
              <a:t>2017</a:t>
            </a:r>
            <a:r>
              <a:rPr lang="zh-CN" altLang="en-US" dirty="0"/>
              <a:t>年</a:t>
            </a:r>
            <a:r>
              <a:rPr lang="en-US" altLang="zh-CN" dirty="0"/>
              <a:t>6</a:t>
            </a:r>
            <a:r>
              <a:rPr lang="zh-CN" altLang="en-US" dirty="0"/>
              <a:t>月，美国电影艺术与科学学院正式宣布陈可辛成为“</a:t>
            </a:r>
            <a:r>
              <a:rPr lang="en-US" altLang="zh-CN" dirty="0"/>
              <a:t>2017</a:t>
            </a:r>
            <a:r>
              <a:rPr lang="zh-CN" altLang="en-US" dirty="0"/>
              <a:t>年奥斯卡”新成员。</a:t>
            </a:r>
          </a:p>
          <a:p>
            <a:r>
              <a:rPr lang="zh-CN" altLang="en-US" b="1" dirty="0"/>
              <a:t>主要成就：</a:t>
            </a:r>
            <a:r>
              <a:rPr lang="zh-CN" altLang="en-US" dirty="0"/>
              <a:t>两届香港电影金像奖最佳导演奖 、两届台湾电影金马奖最佳导演奖 、一届中国电影金鸡奖最佳导演奖 、威尼斯国际电影节主竞赛单元评委。</a:t>
            </a:r>
          </a:p>
        </p:txBody>
      </p:sp>
      <p:sp>
        <p:nvSpPr>
          <p:cNvPr id="6" name="矩形 5">
            <a:extLst>
              <a:ext uri="{FF2B5EF4-FFF2-40B4-BE49-F238E27FC236}">
                <a16:creationId xmlns:a16="http://schemas.microsoft.com/office/drawing/2014/main" id="{7F2089EF-DB26-4AB7-B72D-4962583B994C}"/>
              </a:ext>
            </a:extLst>
          </p:cNvPr>
          <p:cNvSpPr/>
          <p:nvPr/>
        </p:nvSpPr>
        <p:spPr>
          <a:xfrm>
            <a:off x="1862547" y="4817091"/>
            <a:ext cx="877163" cy="369332"/>
          </a:xfrm>
          <a:prstGeom prst="rect">
            <a:avLst/>
          </a:prstGeom>
        </p:spPr>
        <p:txBody>
          <a:bodyPr wrap="none">
            <a:spAutoFit/>
          </a:bodyPr>
          <a:lstStyle/>
          <a:p>
            <a:r>
              <a:rPr lang="zh-CN" altLang="en-US" dirty="0"/>
              <a:t>陈可辛</a:t>
            </a:r>
          </a:p>
        </p:txBody>
      </p:sp>
      <p:pic>
        <p:nvPicPr>
          <p:cNvPr id="2050" name="Picture 2" descr="https://ss2.baidu.com/6ONYsjip0QIZ8tyhnq/it/u=3219260618,1694045032&amp;fm=173&amp;s=5A61796C884AA555D2FFE59A0300909B&amp;w=595&amp;h=349&amp;im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87" y="2247876"/>
            <a:ext cx="3900881" cy="22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7852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文艺片导演介绍</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
        <p:nvSpPr>
          <p:cNvPr id="5" name="矩形 4">
            <a:extLst>
              <a:ext uri="{FF2B5EF4-FFF2-40B4-BE49-F238E27FC236}">
                <a16:creationId xmlns:a16="http://schemas.microsoft.com/office/drawing/2014/main" id="{435822BD-5D92-48A6-91CF-A88B45B063DE}"/>
              </a:ext>
            </a:extLst>
          </p:cNvPr>
          <p:cNvSpPr/>
          <p:nvPr/>
        </p:nvSpPr>
        <p:spPr>
          <a:xfrm>
            <a:off x="4481715" y="1287403"/>
            <a:ext cx="6096000" cy="4801314"/>
          </a:xfrm>
          <a:prstGeom prst="rect">
            <a:avLst/>
          </a:prstGeom>
        </p:spPr>
        <p:txBody>
          <a:bodyPr>
            <a:spAutoFit/>
          </a:bodyPr>
          <a:lstStyle/>
          <a:p>
            <a:r>
              <a:rPr lang="zh-CN" altLang="en-US" b="1" dirty="0"/>
              <a:t>代表作品：</a:t>
            </a:r>
            <a:r>
              <a:rPr lang="zh-CN" altLang="en-US" dirty="0"/>
              <a:t>投奔怒海、女人四十、天水围的日与夜、姨妈的后现代生活、桃姐、黄金时代</a:t>
            </a:r>
          </a:p>
          <a:p>
            <a:r>
              <a:rPr lang="zh-CN" altLang="en-US" b="1" dirty="0"/>
              <a:t>电影作品：</a:t>
            </a:r>
            <a:r>
              <a:rPr lang="zh-CN" altLang="en-US" dirty="0"/>
              <a:t>疯劫、撞到正、胡越的故事、投奔怒海、倾城之恋、书剑恩仇录、今夜星光灿烂、客途秋恨、极道追踪、上海假期、女人四十、阿金、半生缘、千言万语、幽灵人间、男人四十、玉观音、天水围的日与夜、天水围的夜与雾、桃姐、黄金时代、明月几时有等</a:t>
            </a:r>
            <a:r>
              <a:rPr lang="en-US" altLang="zh-CN" dirty="0"/>
              <a:t>……</a:t>
            </a:r>
          </a:p>
          <a:p>
            <a:r>
              <a:rPr lang="zh-CN" altLang="en-US" dirty="0"/>
              <a:t>    不同于许多女导演迫不及待地要祭出“女性主义”大旗，许鞍华作品是“向下”的，依靠生活本身来解决问题。电影语言作为社会文化的产物，在潜移默化中与观众相互影响。许鞍华的影片为观众带来一种熟悉的陌生感，突破日常感觉的习以为常，复活了人们在现实生活中日渐枯萎的感觉，唤醒其内心永无止境的探索内驱力。</a:t>
            </a:r>
          </a:p>
          <a:p>
            <a:r>
              <a:rPr lang="zh-CN" altLang="en-US" b="1" dirty="0"/>
              <a:t>主要成就：</a:t>
            </a:r>
            <a:r>
              <a:rPr lang="zh-CN" altLang="en-US" dirty="0"/>
              <a:t>五届香港电影金像奖最佳影片奖 、五届香港电影金像奖最佳导演奖 、两届台湾电影金马奖最佳影片奖 、三届台湾电影金马奖最佳导演奖 、第</a:t>
            </a:r>
            <a:r>
              <a:rPr lang="en-US" altLang="zh-CN" dirty="0"/>
              <a:t>6</a:t>
            </a:r>
            <a:r>
              <a:rPr lang="zh-CN" altLang="en-US" dirty="0"/>
              <a:t>届亚洲电影大奖终身成就奖。</a:t>
            </a:r>
          </a:p>
        </p:txBody>
      </p:sp>
      <p:sp>
        <p:nvSpPr>
          <p:cNvPr id="6" name="矩形 5">
            <a:extLst>
              <a:ext uri="{FF2B5EF4-FFF2-40B4-BE49-F238E27FC236}">
                <a16:creationId xmlns:a16="http://schemas.microsoft.com/office/drawing/2014/main" id="{7F2089EF-DB26-4AB7-B72D-4962583B994C}"/>
              </a:ext>
            </a:extLst>
          </p:cNvPr>
          <p:cNvSpPr/>
          <p:nvPr/>
        </p:nvSpPr>
        <p:spPr>
          <a:xfrm>
            <a:off x="1862547" y="4817091"/>
            <a:ext cx="877163" cy="369332"/>
          </a:xfrm>
          <a:prstGeom prst="rect">
            <a:avLst/>
          </a:prstGeom>
        </p:spPr>
        <p:txBody>
          <a:bodyPr wrap="none">
            <a:spAutoFit/>
          </a:bodyPr>
          <a:lstStyle/>
          <a:p>
            <a:r>
              <a:rPr lang="zh-CN" altLang="en-US" dirty="0"/>
              <a:t>许鞍华</a:t>
            </a:r>
          </a:p>
        </p:txBody>
      </p:sp>
      <p:pic>
        <p:nvPicPr>
          <p:cNvPr id="3074" name="Picture 2" descr="https://ss2.baidu.com/6ONYsjip0QIZ8tyhnq/it/u=1339234190,2796674069&amp;fm=173&amp;s=65409B47C41A0376D459F507030060C1&amp;w=640&amp;h=420&amp;im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98" y="2271681"/>
            <a:ext cx="3667824" cy="240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666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 presetClass="entr" presetSubtype="4"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additive="base">
                                        <p:cTn id="16" dur="500" fill="hold"/>
                                        <p:tgtEl>
                                          <p:spTgt spid="3074"/>
                                        </p:tgtEl>
                                        <p:attrNameLst>
                                          <p:attrName>ppt_x</p:attrName>
                                        </p:attrNameLst>
                                      </p:cBhvr>
                                      <p:tavLst>
                                        <p:tav tm="0">
                                          <p:val>
                                            <p:strVal val="#ppt_x"/>
                                          </p:val>
                                        </p:tav>
                                        <p:tav tm="100000">
                                          <p:val>
                                            <p:strVal val="#ppt_x"/>
                                          </p:val>
                                        </p:tav>
                                      </p:tavLst>
                                    </p:anim>
                                    <p:anim calcmode="lin" valueType="num">
                                      <p:cBhvr additive="base">
                                        <p:cTn id="17"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文艺片导演介绍</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
        <p:nvSpPr>
          <p:cNvPr id="5" name="矩形 4">
            <a:extLst>
              <a:ext uri="{FF2B5EF4-FFF2-40B4-BE49-F238E27FC236}">
                <a16:creationId xmlns:a16="http://schemas.microsoft.com/office/drawing/2014/main" id="{435822BD-5D92-48A6-91CF-A88B45B063DE}"/>
              </a:ext>
            </a:extLst>
          </p:cNvPr>
          <p:cNvSpPr/>
          <p:nvPr/>
        </p:nvSpPr>
        <p:spPr>
          <a:xfrm>
            <a:off x="4568196" y="1445059"/>
            <a:ext cx="6096000" cy="4801314"/>
          </a:xfrm>
          <a:prstGeom prst="rect">
            <a:avLst/>
          </a:prstGeom>
        </p:spPr>
        <p:txBody>
          <a:bodyPr>
            <a:spAutoFit/>
          </a:bodyPr>
          <a:lstStyle/>
          <a:p>
            <a:r>
              <a:rPr lang="zh-CN" altLang="en-US" b="1" dirty="0"/>
              <a:t>代表作品：</a:t>
            </a:r>
            <a:r>
              <a:rPr lang="zh-CN" altLang="en-US" dirty="0"/>
              <a:t>癫佬正传、新不了情、旺角黑夜、色情男女、枪王之王、门徒</a:t>
            </a:r>
          </a:p>
          <a:p>
            <a:r>
              <a:rPr lang="zh-CN" altLang="en-US" b="1" dirty="0"/>
              <a:t>电影作品：</a:t>
            </a:r>
            <a:r>
              <a:rPr lang="zh-CN" altLang="en-US" dirty="0"/>
              <a:t>癫佬正传、人民英雄、再见王老五、新不了情、烈火战车、色情男女、真心话、忘不了、旺角黑夜、千杯不醉、狮子山下、门徒、新宿事件、枪王之王、大魔术师、三少爷的剑等</a:t>
            </a:r>
            <a:r>
              <a:rPr lang="en-US" altLang="zh-CN" dirty="0"/>
              <a:t>……</a:t>
            </a:r>
          </a:p>
          <a:p>
            <a:r>
              <a:rPr lang="en-US" altLang="zh-CN" dirty="0"/>
              <a:t>    1977</a:t>
            </a:r>
            <a:r>
              <a:rPr lang="zh-CN" altLang="en-US" dirty="0"/>
              <a:t>年参演首部电影</a:t>
            </a:r>
            <a:r>
              <a:rPr lang="en-US" altLang="zh-CN" dirty="0"/>
              <a:t>《</a:t>
            </a:r>
            <a:r>
              <a:rPr lang="zh-CN" altLang="en-US" dirty="0"/>
              <a:t>阿</a:t>
            </a:r>
            <a:r>
              <a:rPr lang="en-US" altLang="zh-CN" dirty="0"/>
              <a:t>Sir</a:t>
            </a:r>
            <a:r>
              <a:rPr lang="zh-CN" altLang="en-US" dirty="0"/>
              <a:t>毒后老虎枪</a:t>
            </a:r>
            <a:r>
              <a:rPr lang="en-US" altLang="zh-CN" dirty="0"/>
              <a:t>》</a:t>
            </a:r>
            <a:r>
              <a:rPr lang="zh-CN" altLang="en-US" dirty="0"/>
              <a:t>，同年因主演武侠电影</a:t>
            </a:r>
            <a:r>
              <a:rPr lang="en-US" altLang="zh-CN" dirty="0"/>
              <a:t>《</a:t>
            </a:r>
            <a:r>
              <a:rPr lang="zh-CN" altLang="en-US" dirty="0"/>
              <a:t>三少爷的剑</a:t>
            </a:r>
            <a:r>
              <a:rPr lang="en-US" altLang="zh-CN" dirty="0"/>
              <a:t>》</a:t>
            </a:r>
            <a:r>
              <a:rPr lang="zh-CN" altLang="en-US" dirty="0"/>
              <a:t>而成名；之后以邵氏武侠电影为发展主线。</a:t>
            </a:r>
            <a:r>
              <a:rPr lang="en-US" altLang="zh-CN" dirty="0"/>
              <a:t>1985</a:t>
            </a:r>
            <a:r>
              <a:rPr lang="zh-CN" altLang="en-US" dirty="0"/>
              <a:t>年尔冬升转型做导演。</a:t>
            </a:r>
            <a:r>
              <a:rPr lang="en-US" altLang="zh-CN" dirty="0"/>
              <a:t>1986</a:t>
            </a:r>
            <a:r>
              <a:rPr lang="zh-CN" altLang="en-US" dirty="0"/>
              <a:t>年执导首部电影</a:t>
            </a:r>
            <a:r>
              <a:rPr lang="en-US" altLang="zh-CN" dirty="0"/>
              <a:t>《</a:t>
            </a:r>
            <a:r>
              <a:rPr lang="zh-CN" altLang="en-US" dirty="0"/>
              <a:t>癫佬正传</a:t>
            </a:r>
            <a:r>
              <a:rPr lang="en-US" altLang="zh-CN" dirty="0"/>
              <a:t>》</a:t>
            </a:r>
            <a:r>
              <a:rPr lang="zh-CN" altLang="en-US" dirty="0"/>
              <a:t>。</a:t>
            </a:r>
            <a:r>
              <a:rPr lang="en-US" altLang="zh-CN" dirty="0"/>
              <a:t>1993</a:t>
            </a:r>
            <a:r>
              <a:rPr lang="zh-CN" altLang="en-US" dirty="0"/>
              <a:t>年执导的电影</a:t>
            </a:r>
            <a:r>
              <a:rPr lang="en-US" altLang="zh-CN" dirty="0"/>
              <a:t>《</a:t>
            </a:r>
            <a:r>
              <a:rPr lang="zh-CN" altLang="en-US" dirty="0"/>
              <a:t>新不了情</a:t>
            </a:r>
            <a:r>
              <a:rPr lang="en-US" altLang="zh-CN" dirty="0"/>
              <a:t>》</a:t>
            </a:r>
            <a:r>
              <a:rPr lang="zh-CN" altLang="en-US" dirty="0"/>
              <a:t>成为其导演生涯中的代表作品之一，</a:t>
            </a:r>
            <a:r>
              <a:rPr lang="en-US" altLang="zh-CN" dirty="0"/>
              <a:t>2004</a:t>
            </a:r>
            <a:r>
              <a:rPr lang="zh-CN" altLang="en-US" dirty="0"/>
              <a:t>年凭借</a:t>
            </a:r>
            <a:r>
              <a:rPr lang="en-US" altLang="zh-CN" dirty="0"/>
              <a:t>《</a:t>
            </a:r>
            <a:r>
              <a:rPr lang="zh-CN" altLang="en-US" dirty="0"/>
              <a:t>旺角黑夜</a:t>
            </a:r>
            <a:r>
              <a:rPr lang="en-US" altLang="zh-CN" dirty="0"/>
              <a:t>》</a:t>
            </a:r>
            <a:r>
              <a:rPr lang="zh-CN" altLang="en-US" dirty="0"/>
              <a:t>获得第</a:t>
            </a:r>
            <a:r>
              <a:rPr lang="en-US" altLang="zh-CN" dirty="0"/>
              <a:t>24</a:t>
            </a:r>
            <a:r>
              <a:rPr lang="zh-CN" altLang="en-US" dirty="0"/>
              <a:t>届香港电影金像奖最佳编剧以及最佳导演奖。</a:t>
            </a:r>
            <a:r>
              <a:rPr lang="en-US" altLang="zh-CN" dirty="0"/>
              <a:t>2007</a:t>
            </a:r>
            <a:r>
              <a:rPr lang="zh-CN" altLang="en-US" dirty="0"/>
              <a:t>年凭借电影</a:t>
            </a:r>
            <a:r>
              <a:rPr lang="en-US" altLang="zh-CN" dirty="0"/>
              <a:t>《</a:t>
            </a:r>
            <a:r>
              <a:rPr lang="zh-CN" altLang="en-US" dirty="0"/>
              <a:t>门徒</a:t>
            </a:r>
            <a:r>
              <a:rPr lang="en-US" altLang="zh-CN" dirty="0"/>
              <a:t>》</a:t>
            </a:r>
            <a:r>
              <a:rPr lang="zh-CN" altLang="en-US" dirty="0"/>
              <a:t>获得香港电影导演会最杰出导演奖。</a:t>
            </a:r>
          </a:p>
          <a:p>
            <a:r>
              <a:rPr lang="zh-CN" altLang="en-US" b="1" dirty="0"/>
              <a:t>主要成就：</a:t>
            </a:r>
            <a:r>
              <a:rPr lang="zh-CN" altLang="en-US" dirty="0"/>
              <a:t>十三届香港电影金像奖最佳导演、十三届香港电影金像奖最佳编剧 、二十四届香港电影金像奖最佳导演 、二十四届香港电影金像奖最佳编剧。</a:t>
            </a:r>
          </a:p>
        </p:txBody>
      </p:sp>
      <p:sp>
        <p:nvSpPr>
          <p:cNvPr id="6" name="矩形 5">
            <a:extLst>
              <a:ext uri="{FF2B5EF4-FFF2-40B4-BE49-F238E27FC236}">
                <a16:creationId xmlns:a16="http://schemas.microsoft.com/office/drawing/2014/main" id="{7F2089EF-DB26-4AB7-B72D-4962583B994C}"/>
              </a:ext>
            </a:extLst>
          </p:cNvPr>
          <p:cNvSpPr/>
          <p:nvPr/>
        </p:nvSpPr>
        <p:spPr>
          <a:xfrm>
            <a:off x="1862547" y="4817091"/>
            <a:ext cx="877163" cy="369332"/>
          </a:xfrm>
          <a:prstGeom prst="rect">
            <a:avLst/>
          </a:prstGeom>
        </p:spPr>
        <p:txBody>
          <a:bodyPr wrap="none">
            <a:spAutoFit/>
          </a:bodyPr>
          <a:lstStyle/>
          <a:p>
            <a:r>
              <a:rPr lang="zh-CN" altLang="en-US" dirty="0"/>
              <a:t>尔冬升</a:t>
            </a:r>
          </a:p>
        </p:txBody>
      </p:sp>
      <p:pic>
        <p:nvPicPr>
          <p:cNvPr id="4098" name="Picture 2" descr="https://ss0.baidu.com/6ONWsjip0QIZ8tyhnq/it/u=3139552209,1564831336&amp;fm=173&amp;s=B51A237F003343949A26E9EF0300F06B&amp;w=594&amp;h=389&amp;im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172" y="2145631"/>
            <a:ext cx="3835912" cy="251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5762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 presetClass="entr" presetSubtype="4"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additive="base">
                                        <p:cTn id="16" dur="500" fill="hold"/>
                                        <p:tgtEl>
                                          <p:spTgt spid="4098"/>
                                        </p:tgtEl>
                                        <p:attrNameLst>
                                          <p:attrName>ppt_x</p:attrName>
                                        </p:attrNameLst>
                                      </p:cBhvr>
                                      <p:tavLst>
                                        <p:tav tm="0">
                                          <p:val>
                                            <p:strVal val="#ppt_x"/>
                                          </p:val>
                                        </p:tav>
                                        <p:tav tm="100000">
                                          <p:val>
                                            <p:strVal val="#ppt_x"/>
                                          </p:val>
                                        </p:tav>
                                      </p:tavLst>
                                    </p:anim>
                                    <p:anim calcmode="lin" valueType="num">
                                      <p:cBhvr additive="base">
                                        <p:cTn id="17"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文艺片导演介绍</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
        <p:nvSpPr>
          <p:cNvPr id="5" name="矩形 4">
            <a:extLst>
              <a:ext uri="{FF2B5EF4-FFF2-40B4-BE49-F238E27FC236}">
                <a16:creationId xmlns:a16="http://schemas.microsoft.com/office/drawing/2014/main" id="{435822BD-5D92-48A6-91CF-A88B45B063DE}"/>
              </a:ext>
            </a:extLst>
          </p:cNvPr>
          <p:cNvSpPr/>
          <p:nvPr/>
        </p:nvSpPr>
        <p:spPr>
          <a:xfrm>
            <a:off x="4568196" y="2231181"/>
            <a:ext cx="6096000" cy="2862322"/>
          </a:xfrm>
          <a:prstGeom prst="rect">
            <a:avLst/>
          </a:prstGeom>
        </p:spPr>
        <p:txBody>
          <a:bodyPr>
            <a:spAutoFit/>
          </a:bodyPr>
          <a:lstStyle/>
          <a:p>
            <a:r>
              <a:rPr lang="zh-CN" altLang="en-US" sz="2000" b="1" dirty="0"/>
              <a:t>代表作品：</a:t>
            </a:r>
            <a:r>
              <a:rPr lang="zh-CN" altLang="en-US" sz="2000" dirty="0"/>
              <a:t>胭脂扣、阮玲玉、蓝宇、长恨歌</a:t>
            </a:r>
          </a:p>
          <a:p>
            <a:r>
              <a:rPr lang="zh-CN" altLang="en-US" sz="2000" b="1" dirty="0"/>
              <a:t>电影作品：</a:t>
            </a:r>
            <a:r>
              <a:rPr lang="zh-CN" altLang="en-US" sz="2000" dirty="0"/>
              <a:t>女人心、地下情、胭脂扣、人在纽约、阮玲玉、红玫瑰白玫瑰、愈快乐愈堕落 、有时跳舞、蓝宇、长恨歌等</a:t>
            </a:r>
          </a:p>
          <a:p>
            <a:r>
              <a:rPr lang="zh-CN" altLang="en-US" sz="2000" dirty="0"/>
              <a:t>关锦鹏创作认真，风格婉约细腻，多以女性或同性恋者为关注对象，带有浓郁的女性主义倾向，是香港重要的艺术片导演之一。</a:t>
            </a:r>
          </a:p>
          <a:p>
            <a:r>
              <a:rPr lang="zh-CN" altLang="en-US" sz="2000" b="1" dirty="0"/>
              <a:t>主要成就：</a:t>
            </a:r>
            <a:r>
              <a:rPr lang="zh-CN" altLang="en-US" sz="2000" dirty="0"/>
              <a:t>香港第</a:t>
            </a:r>
            <a:r>
              <a:rPr lang="en-US" altLang="zh-CN" sz="2000" dirty="0"/>
              <a:t>8</a:t>
            </a:r>
            <a:r>
              <a:rPr lang="zh-CN" altLang="en-US" sz="2000" dirty="0"/>
              <a:t>界电影金像奖最佳导演、第</a:t>
            </a:r>
            <a:r>
              <a:rPr lang="en-US" altLang="zh-CN" sz="2000" dirty="0"/>
              <a:t>38</a:t>
            </a:r>
            <a:r>
              <a:rPr lang="zh-CN" altLang="en-US" sz="2000" dirty="0"/>
              <a:t>届台湾金马奖最佳导演。</a:t>
            </a:r>
          </a:p>
        </p:txBody>
      </p:sp>
      <p:sp>
        <p:nvSpPr>
          <p:cNvPr id="6" name="矩形 5">
            <a:extLst>
              <a:ext uri="{FF2B5EF4-FFF2-40B4-BE49-F238E27FC236}">
                <a16:creationId xmlns:a16="http://schemas.microsoft.com/office/drawing/2014/main" id="{7F2089EF-DB26-4AB7-B72D-4962583B994C}"/>
              </a:ext>
            </a:extLst>
          </p:cNvPr>
          <p:cNvSpPr/>
          <p:nvPr/>
        </p:nvSpPr>
        <p:spPr>
          <a:xfrm>
            <a:off x="1862547" y="4817091"/>
            <a:ext cx="877163" cy="369332"/>
          </a:xfrm>
          <a:prstGeom prst="rect">
            <a:avLst/>
          </a:prstGeom>
        </p:spPr>
        <p:txBody>
          <a:bodyPr wrap="none">
            <a:spAutoFit/>
          </a:bodyPr>
          <a:lstStyle/>
          <a:p>
            <a:r>
              <a:rPr lang="zh-CN" altLang="en-US" dirty="0"/>
              <a:t>关锦鹏</a:t>
            </a:r>
          </a:p>
        </p:txBody>
      </p:sp>
      <p:pic>
        <p:nvPicPr>
          <p:cNvPr id="5122" name="Picture 2" descr="https://ss0.baidu.com/6ONWsjip0QIZ8tyhnq/it/u=3359067267,1260465663&amp;fm=173&amp;s=1909895FF2DA1875CE79B927030070C1&amp;w=640&amp;h=356&amp;im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7" y="2424685"/>
            <a:ext cx="3875421" cy="215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825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 presetClass="entr" presetSubtype="4"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additive="base">
                                        <p:cTn id="16" dur="500" fill="hold"/>
                                        <p:tgtEl>
                                          <p:spTgt spid="5122"/>
                                        </p:tgtEl>
                                        <p:attrNameLst>
                                          <p:attrName>ppt_x</p:attrName>
                                        </p:attrNameLst>
                                      </p:cBhvr>
                                      <p:tavLst>
                                        <p:tav tm="0">
                                          <p:val>
                                            <p:strVal val="#ppt_x"/>
                                          </p:val>
                                        </p:tav>
                                        <p:tav tm="100000">
                                          <p:val>
                                            <p:strVal val="#ppt_x"/>
                                          </p:val>
                                        </p:tav>
                                      </p:tavLst>
                                    </p:anim>
                                    <p:anim calcmode="lin" valueType="num">
                                      <p:cBhvr additive="base">
                                        <p:cTn id="17"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923330"/>
          </a:xfrm>
          <a:prstGeom prst="rect">
            <a:avLst/>
          </a:prstGeom>
        </p:spPr>
        <p:txBody>
          <a:bodyPr wrap="square">
            <a:spAutoFit/>
          </a:bodyPr>
          <a:lstStyle/>
          <a:p>
            <a:pPr algn="r"/>
            <a:r>
              <a:rPr lang="zh-CN" altLang="en-US" sz="5400" dirty="0">
                <a:solidFill>
                  <a:schemeClr val="bg1"/>
                </a:solidFill>
                <a:latin typeface="+mj-ea"/>
                <a:ea typeface="+mj-ea"/>
              </a:rPr>
              <a:t>香港文艺片的阅读模式</a:t>
            </a: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03</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extLst>
      <p:ext uri="{BB962C8B-B14F-4D97-AF65-F5344CB8AC3E}">
        <p14:creationId xmlns:p14="http://schemas.microsoft.com/office/powerpoint/2010/main" val="11039638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5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香港文艺片的阅读模式</a:t>
            </a:r>
          </a:p>
        </p:txBody>
      </p:sp>
      <p:sp>
        <p:nvSpPr>
          <p:cNvPr id="22" name="矩形 21">
            <a:extLst>
              <a:ext uri="{FF2B5EF4-FFF2-40B4-BE49-F238E27FC236}">
                <a16:creationId xmlns:a16="http://schemas.microsoft.com/office/drawing/2014/main" id="{63BFB7C4-E035-4158-8499-1D49F7299071}"/>
              </a:ext>
            </a:extLst>
          </p:cNvPr>
          <p:cNvSpPr/>
          <p:nvPr/>
        </p:nvSpPr>
        <p:spPr>
          <a:xfrm>
            <a:off x="823913" y="1770576"/>
            <a:ext cx="10544174" cy="4278544"/>
          </a:xfrm>
          <a:prstGeom prst="rect">
            <a:avLst/>
          </a:prstGeom>
        </p:spPr>
        <p:txBody>
          <a:bodyPr wrap="square">
            <a:spAutoFit/>
          </a:bodyPr>
          <a:lstStyle/>
          <a:p>
            <a:pPr algn="just">
              <a:lnSpc>
                <a:spcPct val="200000"/>
              </a:lnSpc>
            </a:pPr>
            <a:r>
              <a:rPr lang="zh-CN" altLang="en-US" sz="2800" dirty="0"/>
              <a:t>文艺片是香港电影中比较有小品意味的一种类型电影，也是往往能够同时体现出香港电影的社会阅读模式与娱乐模式的类型之一，尽管文艺片所占的分量没有喜剧片和武侠片一样的多，但却是香港电影中的甜品，调节柴米油盐说不上传奇的生活的单调平淡，而也涌现了不少的经典作品。 </a:t>
            </a:r>
          </a:p>
        </p:txBody>
      </p:sp>
      <p:pic>
        <p:nvPicPr>
          <p:cNvPr id="4" name="图片 3">
            <a:extLst>
              <a:ext uri="{FF2B5EF4-FFF2-40B4-BE49-F238E27FC236}">
                <a16:creationId xmlns:a16="http://schemas.microsoft.com/office/drawing/2014/main" id="{44603BA3-D3F5-41AE-9B8D-78C6ECD5CEC4}"/>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25250972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923330"/>
          </a:xfrm>
          <a:prstGeom prst="rect">
            <a:avLst/>
          </a:prstGeom>
        </p:spPr>
        <p:txBody>
          <a:bodyPr wrap="square">
            <a:spAutoFit/>
          </a:bodyPr>
          <a:lstStyle/>
          <a:p>
            <a:pPr algn="r"/>
            <a:r>
              <a:rPr lang="zh-CN" altLang="en-US" sz="5400" dirty="0">
                <a:solidFill>
                  <a:schemeClr val="bg1"/>
                </a:solidFill>
                <a:latin typeface="+mj-ea"/>
                <a:ea typeface="+mj-ea"/>
              </a:rPr>
              <a:t>香港文艺片的娱乐模式</a:t>
            </a: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04</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extLst>
      <p:ext uri="{BB962C8B-B14F-4D97-AF65-F5344CB8AC3E}">
        <p14:creationId xmlns:p14="http://schemas.microsoft.com/office/powerpoint/2010/main" val="1771400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5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香港文艺片的娱乐模式</a:t>
            </a:r>
          </a:p>
        </p:txBody>
      </p:sp>
      <p:sp>
        <p:nvSpPr>
          <p:cNvPr id="22" name="矩形 21">
            <a:extLst>
              <a:ext uri="{FF2B5EF4-FFF2-40B4-BE49-F238E27FC236}">
                <a16:creationId xmlns:a16="http://schemas.microsoft.com/office/drawing/2014/main" id="{63BFB7C4-E035-4158-8499-1D49F7299071}"/>
              </a:ext>
            </a:extLst>
          </p:cNvPr>
          <p:cNvSpPr/>
          <p:nvPr/>
        </p:nvSpPr>
        <p:spPr>
          <a:xfrm>
            <a:off x="1747421" y="2157074"/>
            <a:ext cx="8697157" cy="3416769"/>
          </a:xfrm>
          <a:prstGeom prst="rect">
            <a:avLst/>
          </a:prstGeom>
        </p:spPr>
        <p:txBody>
          <a:bodyPr wrap="square">
            <a:spAutoFit/>
          </a:bodyPr>
          <a:lstStyle/>
          <a:p>
            <a:pPr algn="just">
              <a:lnSpc>
                <a:spcPct val="200000"/>
              </a:lnSpc>
            </a:pPr>
            <a:r>
              <a:rPr lang="zh-CN" altLang="en-US" sz="2800" dirty="0"/>
              <a:t>文艺片注重心灵体验，往往其中一个动作，一个眼神，一段心事，就能让人精神得以满足，是一场心灵的感受之旅。文艺片更多的是心灵上的共鸣，让观众从频繁的生活中寻找那一丝情感上的慰藉。</a:t>
            </a:r>
          </a:p>
        </p:txBody>
      </p:sp>
      <p:pic>
        <p:nvPicPr>
          <p:cNvPr id="4" name="图片 3">
            <a:extLst>
              <a:ext uri="{FF2B5EF4-FFF2-40B4-BE49-F238E27FC236}">
                <a16:creationId xmlns:a16="http://schemas.microsoft.com/office/drawing/2014/main" id="{84A85262-CED6-448A-A6A3-E2CA7266E3CA}"/>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6479499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rot="10800000">
            <a:off x="3089495" y="752696"/>
            <a:ext cx="861774" cy="3273910"/>
          </a:xfrm>
          <a:prstGeom prst="rect">
            <a:avLst/>
          </a:prstGeom>
          <a:noFill/>
        </p:spPr>
        <p:txBody>
          <a:bodyPr vert="eaVert" wrap="none" rtlCol="0">
            <a:spAutoFit/>
          </a:bodyPr>
          <a:lstStyle/>
          <a:p>
            <a:r>
              <a:rPr lang="en-US" altLang="zh-CN" sz="4400" dirty="0">
                <a:solidFill>
                  <a:schemeClr val="tx2">
                    <a:lumMod val="20000"/>
                    <a:lumOff val="80000"/>
                  </a:schemeClr>
                </a:solidFill>
                <a:latin typeface="+mj-lt"/>
              </a:rPr>
              <a:t>CONTENTS</a:t>
            </a:r>
            <a:endParaRPr lang="zh-CN" altLang="en-US" sz="4400" dirty="0">
              <a:solidFill>
                <a:schemeClr val="tx2">
                  <a:lumMod val="20000"/>
                  <a:lumOff val="80000"/>
                </a:schemeClr>
              </a:solidFill>
              <a:latin typeface="+mj-lt"/>
            </a:endParaRPr>
          </a:p>
        </p:txBody>
      </p:sp>
      <p:sp>
        <p:nvSpPr>
          <p:cNvPr id="42" name="文本框 41"/>
          <p:cNvSpPr txBox="1"/>
          <p:nvPr/>
        </p:nvSpPr>
        <p:spPr>
          <a:xfrm>
            <a:off x="3697297" y="1988800"/>
            <a:ext cx="1200329" cy="2019142"/>
          </a:xfrm>
          <a:prstGeom prst="rect">
            <a:avLst/>
          </a:prstGeom>
          <a:noFill/>
        </p:spPr>
        <p:txBody>
          <a:bodyPr vert="eaVert" wrap="none" rtlCol="0">
            <a:spAutoFit/>
          </a:bodyPr>
          <a:lstStyle/>
          <a:p>
            <a:r>
              <a:rPr lang="zh-CN" altLang="en-US" sz="6600" dirty="0">
                <a:solidFill>
                  <a:schemeClr val="accent1"/>
                </a:solidFill>
                <a:latin typeface="+mj-ea"/>
                <a:ea typeface="+mj-ea"/>
              </a:rPr>
              <a:t>目 录</a:t>
            </a:r>
            <a:endParaRPr lang="zh-CN" altLang="en-US" sz="6600" dirty="0">
              <a:solidFill>
                <a:schemeClr val="accent1"/>
              </a:solidFill>
              <a:latin typeface="+mj-lt"/>
            </a:endParaRP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919" y="2188185"/>
            <a:ext cx="3425149" cy="3241657"/>
          </a:xfrm>
          <a:prstGeom prst="rect">
            <a:avLst/>
          </a:prstGeom>
        </p:spPr>
      </p:pic>
      <p:sp>
        <p:nvSpPr>
          <p:cNvPr id="13" name="椭圆 12"/>
          <p:cNvSpPr/>
          <p:nvPr/>
        </p:nvSpPr>
        <p:spPr>
          <a:xfrm>
            <a:off x="5505429" y="1825796"/>
            <a:ext cx="754021" cy="754021"/>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Agency FB" panose="020B0503020202020204" pitchFamily="34" charset="0"/>
              </a:rPr>
              <a:t>01</a:t>
            </a:r>
            <a:endParaRPr lang="zh-CN" altLang="en-US" sz="3600" dirty="0">
              <a:solidFill>
                <a:schemeClr val="bg1"/>
              </a:solidFill>
              <a:latin typeface="Agency FB" panose="020B0503020202020204" pitchFamily="34" charset="0"/>
            </a:endParaRPr>
          </a:p>
        </p:txBody>
      </p:sp>
      <p:sp>
        <p:nvSpPr>
          <p:cNvPr id="14" name="矩形 13"/>
          <p:cNvSpPr/>
          <p:nvPr/>
        </p:nvSpPr>
        <p:spPr>
          <a:xfrm>
            <a:off x="6500349" y="1895797"/>
            <a:ext cx="4742242" cy="58477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文艺片的发展及特点</a:t>
            </a:r>
            <a:endParaRPr lang="zh-CN" altLang="en-US" sz="132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5505429" y="2873182"/>
            <a:ext cx="754021" cy="754021"/>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02</a:t>
            </a:r>
            <a:endParaRPr lang="zh-CN" altLang="en-US" sz="3600" dirty="0">
              <a:solidFill>
                <a:schemeClr val="bg1"/>
              </a:solidFill>
              <a:latin typeface="Agency FB" panose="020B0503020202020204" pitchFamily="34" charset="0"/>
            </a:endParaRPr>
          </a:p>
        </p:txBody>
      </p:sp>
      <p:sp>
        <p:nvSpPr>
          <p:cNvPr id="16" name="矩形 15"/>
          <p:cNvSpPr/>
          <p:nvPr/>
        </p:nvSpPr>
        <p:spPr>
          <a:xfrm>
            <a:off x="6514643" y="2957804"/>
            <a:ext cx="4742242" cy="58477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文艺片导演介绍</a:t>
            </a:r>
          </a:p>
        </p:txBody>
      </p:sp>
      <p:sp>
        <p:nvSpPr>
          <p:cNvPr id="17" name="椭圆 16"/>
          <p:cNvSpPr/>
          <p:nvPr/>
        </p:nvSpPr>
        <p:spPr>
          <a:xfrm>
            <a:off x="5505429" y="3920568"/>
            <a:ext cx="754021" cy="754021"/>
          </a:xfrm>
          <a:prstGeom prst="ellipse">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03</a:t>
            </a:r>
            <a:endParaRPr lang="zh-CN" altLang="en-US" sz="3600" dirty="0">
              <a:solidFill>
                <a:schemeClr val="bg1"/>
              </a:solidFill>
              <a:latin typeface="Agency FB" panose="020B0503020202020204" pitchFamily="34" charset="0"/>
            </a:endParaRPr>
          </a:p>
        </p:txBody>
      </p:sp>
      <p:sp>
        <p:nvSpPr>
          <p:cNvPr id="18" name="矩形 17"/>
          <p:cNvSpPr/>
          <p:nvPr/>
        </p:nvSpPr>
        <p:spPr>
          <a:xfrm>
            <a:off x="6514643" y="4019811"/>
            <a:ext cx="4742242" cy="58477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香港文艺片的阅读模式</a:t>
            </a:r>
            <a:endParaRPr lang="zh-CN" altLang="en-US" sz="132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a:extLst>
              <a:ext uri="{FF2B5EF4-FFF2-40B4-BE49-F238E27FC236}">
                <a16:creationId xmlns:a16="http://schemas.microsoft.com/office/drawing/2014/main" id="{C9B3F051-6B20-4E80-8BFF-7C14C72A9BB5}"/>
              </a:ext>
            </a:extLst>
          </p:cNvPr>
          <p:cNvSpPr/>
          <p:nvPr/>
        </p:nvSpPr>
        <p:spPr>
          <a:xfrm>
            <a:off x="5536216" y="4967954"/>
            <a:ext cx="754021" cy="754021"/>
          </a:xfrm>
          <a:prstGeom prst="ellipse">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03</a:t>
            </a:r>
            <a:endParaRPr lang="zh-CN" altLang="en-US" sz="3600" dirty="0">
              <a:solidFill>
                <a:schemeClr val="bg1"/>
              </a:solidFill>
              <a:latin typeface="Agency FB" panose="020B0503020202020204" pitchFamily="34" charset="0"/>
            </a:endParaRPr>
          </a:p>
        </p:txBody>
      </p:sp>
      <p:sp>
        <p:nvSpPr>
          <p:cNvPr id="12" name="矩形 11">
            <a:extLst>
              <a:ext uri="{FF2B5EF4-FFF2-40B4-BE49-F238E27FC236}">
                <a16:creationId xmlns:a16="http://schemas.microsoft.com/office/drawing/2014/main" id="{F98D52FE-14ED-4CF4-9E07-0998749611D8}"/>
              </a:ext>
            </a:extLst>
          </p:cNvPr>
          <p:cNvSpPr/>
          <p:nvPr/>
        </p:nvSpPr>
        <p:spPr>
          <a:xfrm>
            <a:off x="6545430" y="5067197"/>
            <a:ext cx="4742242" cy="58477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香港文艺片的娱乐模式</a:t>
            </a:r>
            <a:endParaRPr lang="zh-CN" altLang="en-US" sz="132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8394660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14:presetBounceEnd="58333">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14:bounceEnd="58333">
                                          <p:cBhvr additive="base">
                                            <p:cTn id="23" dur="600" fill="hold"/>
                                            <p:tgtEl>
                                              <p:spTgt spid="14"/>
                                            </p:tgtEl>
                                            <p:attrNameLst>
                                              <p:attrName>ppt_x</p:attrName>
                                            </p:attrNameLst>
                                          </p:cBhvr>
                                          <p:tavLst>
                                            <p:tav tm="0">
                                              <p:val>
                                                <p:strVal val="1+#ppt_w/2"/>
                                              </p:val>
                                            </p:tav>
                                            <p:tav tm="100000">
                                              <p:val>
                                                <p:strVal val="#ppt_x"/>
                                              </p:val>
                                            </p:tav>
                                          </p:tavLst>
                                        </p:anim>
                                        <p:anim calcmode="lin" valueType="num" p14:bounceEnd="58333">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14:presetBounceEnd="58333">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14:bounceEnd="58333">
                                          <p:cBhvr additive="base">
                                            <p:cTn id="34" dur="600" fill="hold"/>
                                            <p:tgtEl>
                                              <p:spTgt spid="16"/>
                                            </p:tgtEl>
                                            <p:attrNameLst>
                                              <p:attrName>ppt_x</p:attrName>
                                            </p:attrNameLst>
                                          </p:cBhvr>
                                          <p:tavLst>
                                            <p:tav tm="0">
                                              <p:val>
                                                <p:strVal val="1+#ppt_w/2"/>
                                              </p:val>
                                            </p:tav>
                                            <p:tav tm="100000">
                                              <p:val>
                                                <p:strVal val="#ppt_x"/>
                                              </p:val>
                                            </p:tav>
                                          </p:tavLst>
                                        </p:anim>
                                        <p:anim calcmode="lin" valueType="num" p14:bounceEnd="58333">
                                          <p:cBhvr additive="base">
                                            <p:cTn id="35" dur="600" fill="hold"/>
                                            <p:tgtEl>
                                              <p:spTgt spid="1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8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300" fill="hold"/>
                                            <p:tgtEl>
                                              <p:spTgt spid="17"/>
                                            </p:tgtEl>
                                            <p:attrNameLst>
                                              <p:attrName>ppt_w</p:attrName>
                                            </p:attrNameLst>
                                          </p:cBhvr>
                                          <p:tavLst>
                                            <p:tav tm="0">
                                              <p:val>
                                                <p:fltVal val="0"/>
                                              </p:val>
                                            </p:tav>
                                            <p:tav tm="100000">
                                              <p:val>
                                                <p:strVal val="#ppt_w"/>
                                              </p:val>
                                            </p:tav>
                                          </p:tavLst>
                                        </p:anim>
                                        <p:anim calcmode="lin" valueType="num">
                                          <p:cBhvr>
                                            <p:cTn id="39" dur="300" fill="hold"/>
                                            <p:tgtEl>
                                              <p:spTgt spid="17"/>
                                            </p:tgtEl>
                                            <p:attrNameLst>
                                              <p:attrName>ppt_h</p:attrName>
                                            </p:attrNameLst>
                                          </p:cBhvr>
                                          <p:tavLst>
                                            <p:tav tm="0">
                                              <p:val>
                                                <p:fltVal val="0"/>
                                              </p:val>
                                            </p:tav>
                                            <p:tav tm="100000">
                                              <p:val>
                                                <p:strVal val="#ppt_h"/>
                                              </p:val>
                                            </p:tav>
                                          </p:tavLst>
                                        </p:anim>
                                        <p:animEffect transition="in" filter="fade">
                                          <p:cBhvr>
                                            <p:cTn id="40" dur="300"/>
                                            <p:tgtEl>
                                              <p:spTgt spid="17"/>
                                            </p:tgtEl>
                                          </p:cBhvr>
                                        </p:animEffect>
                                      </p:childTnLst>
                                    </p:cTn>
                                  </p:par>
                                  <p:par>
                                    <p:cTn id="41" presetID="6" presetClass="emph" presetSubtype="0" autoRev="1" fill="hold" grpId="1" nodeType="withEffect">
                                      <p:stCondLst>
                                        <p:cond delay="1100"/>
                                      </p:stCondLst>
                                      <p:childTnLst>
                                        <p:animScale>
                                          <p:cBhvr>
                                            <p:cTn id="42" dur="150" fill="hold"/>
                                            <p:tgtEl>
                                              <p:spTgt spid="17"/>
                                            </p:tgtEl>
                                          </p:cBhvr>
                                          <p:by x="110000" y="110000"/>
                                        </p:animScale>
                                      </p:childTnLst>
                                    </p:cTn>
                                  </p:par>
                                  <p:par>
                                    <p:cTn id="43" presetID="2" presetClass="entr" presetSubtype="2" fill="hold" grpId="0" nodeType="withEffect" p14:presetBounceEnd="58333">
                                      <p:stCondLst>
                                        <p:cond delay="1200"/>
                                      </p:stCondLst>
                                      <p:childTnLst>
                                        <p:set>
                                          <p:cBhvr>
                                            <p:cTn id="44" dur="1" fill="hold">
                                              <p:stCondLst>
                                                <p:cond delay="0"/>
                                              </p:stCondLst>
                                            </p:cTn>
                                            <p:tgtEl>
                                              <p:spTgt spid="18"/>
                                            </p:tgtEl>
                                            <p:attrNameLst>
                                              <p:attrName>style.visibility</p:attrName>
                                            </p:attrNameLst>
                                          </p:cBhvr>
                                          <p:to>
                                            <p:strVal val="visible"/>
                                          </p:to>
                                        </p:set>
                                        <p:anim calcmode="lin" valueType="num" p14:bounceEnd="58333">
                                          <p:cBhvr additive="base">
                                            <p:cTn id="45" dur="600" fill="hold"/>
                                            <p:tgtEl>
                                              <p:spTgt spid="18"/>
                                            </p:tgtEl>
                                            <p:attrNameLst>
                                              <p:attrName>ppt_x</p:attrName>
                                            </p:attrNameLst>
                                          </p:cBhvr>
                                          <p:tavLst>
                                            <p:tav tm="0">
                                              <p:val>
                                                <p:strVal val="1+#ppt_w/2"/>
                                              </p:val>
                                            </p:tav>
                                            <p:tav tm="100000">
                                              <p:val>
                                                <p:strVal val="#ppt_x"/>
                                              </p:val>
                                            </p:tav>
                                          </p:tavLst>
                                        </p:anim>
                                        <p:anim calcmode="lin" valueType="num" p14:bounceEnd="58333">
                                          <p:cBhvr additive="base">
                                            <p:cTn id="46" dur="600" fill="hold"/>
                                            <p:tgtEl>
                                              <p:spTgt spid="18"/>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8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300" fill="hold"/>
                                            <p:tgtEl>
                                              <p:spTgt spid="11"/>
                                            </p:tgtEl>
                                            <p:attrNameLst>
                                              <p:attrName>ppt_w</p:attrName>
                                            </p:attrNameLst>
                                          </p:cBhvr>
                                          <p:tavLst>
                                            <p:tav tm="0">
                                              <p:val>
                                                <p:fltVal val="0"/>
                                              </p:val>
                                            </p:tav>
                                            <p:tav tm="100000">
                                              <p:val>
                                                <p:strVal val="#ppt_w"/>
                                              </p:val>
                                            </p:tav>
                                          </p:tavLst>
                                        </p:anim>
                                        <p:anim calcmode="lin" valueType="num">
                                          <p:cBhvr>
                                            <p:cTn id="50" dur="300" fill="hold"/>
                                            <p:tgtEl>
                                              <p:spTgt spid="11"/>
                                            </p:tgtEl>
                                            <p:attrNameLst>
                                              <p:attrName>ppt_h</p:attrName>
                                            </p:attrNameLst>
                                          </p:cBhvr>
                                          <p:tavLst>
                                            <p:tav tm="0">
                                              <p:val>
                                                <p:fltVal val="0"/>
                                              </p:val>
                                            </p:tav>
                                            <p:tav tm="100000">
                                              <p:val>
                                                <p:strVal val="#ppt_h"/>
                                              </p:val>
                                            </p:tav>
                                          </p:tavLst>
                                        </p:anim>
                                        <p:animEffect transition="in" filter="fade">
                                          <p:cBhvr>
                                            <p:cTn id="51" dur="300"/>
                                            <p:tgtEl>
                                              <p:spTgt spid="11"/>
                                            </p:tgtEl>
                                          </p:cBhvr>
                                        </p:animEffect>
                                      </p:childTnLst>
                                    </p:cTn>
                                  </p:par>
                                  <p:par>
                                    <p:cTn id="52" presetID="6" presetClass="emph" presetSubtype="0" autoRev="1" fill="hold" grpId="1" nodeType="withEffect">
                                      <p:stCondLst>
                                        <p:cond delay="1100"/>
                                      </p:stCondLst>
                                      <p:childTnLst>
                                        <p:animScale>
                                          <p:cBhvr>
                                            <p:cTn id="53" dur="150" fill="hold"/>
                                            <p:tgtEl>
                                              <p:spTgt spid="11"/>
                                            </p:tgtEl>
                                          </p:cBhvr>
                                          <p:by x="110000" y="110000"/>
                                        </p:animScale>
                                      </p:childTnLst>
                                    </p:cTn>
                                  </p:par>
                                  <p:par>
                                    <p:cTn id="54" presetID="2" presetClass="entr" presetSubtype="2" fill="hold" grpId="0" nodeType="withEffect" p14:presetBounceEnd="58333">
                                      <p:stCondLst>
                                        <p:cond delay="1200"/>
                                      </p:stCondLst>
                                      <p:childTnLst>
                                        <p:set>
                                          <p:cBhvr>
                                            <p:cTn id="55" dur="1" fill="hold">
                                              <p:stCondLst>
                                                <p:cond delay="0"/>
                                              </p:stCondLst>
                                            </p:cTn>
                                            <p:tgtEl>
                                              <p:spTgt spid="12"/>
                                            </p:tgtEl>
                                            <p:attrNameLst>
                                              <p:attrName>style.visibility</p:attrName>
                                            </p:attrNameLst>
                                          </p:cBhvr>
                                          <p:to>
                                            <p:strVal val="visible"/>
                                          </p:to>
                                        </p:set>
                                        <p:anim calcmode="lin" valueType="num" p14:bounceEnd="58333">
                                          <p:cBhvr additive="base">
                                            <p:cTn id="56" dur="600" fill="hold"/>
                                            <p:tgtEl>
                                              <p:spTgt spid="12"/>
                                            </p:tgtEl>
                                            <p:attrNameLst>
                                              <p:attrName>ppt_x</p:attrName>
                                            </p:attrNameLst>
                                          </p:cBhvr>
                                          <p:tavLst>
                                            <p:tav tm="0">
                                              <p:val>
                                                <p:strVal val="1+#ppt_w/2"/>
                                              </p:val>
                                            </p:tav>
                                            <p:tav tm="100000">
                                              <p:val>
                                                <p:strVal val="#ppt_x"/>
                                              </p:val>
                                            </p:tav>
                                          </p:tavLst>
                                        </p:anim>
                                        <p:anim calcmode="lin" valueType="num" p14:bounceEnd="58333">
                                          <p:cBhvr additive="base">
                                            <p:cTn id="57" dur="6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6" grpId="0"/>
          <p:bldP spid="17" grpId="0" animBg="1"/>
          <p:bldP spid="17" grpId="1" animBg="1"/>
          <p:bldP spid="18" grpId="0"/>
          <p:bldP spid="11" grpId="0" animBg="1"/>
          <p:bldP spid="11" grpId="1"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600" fill="hold"/>
                                            <p:tgtEl>
                                              <p:spTgt spid="14"/>
                                            </p:tgtEl>
                                            <p:attrNameLst>
                                              <p:attrName>ppt_x</p:attrName>
                                            </p:attrNameLst>
                                          </p:cBhvr>
                                          <p:tavLst>
                                            <p:tav tm="0">
                                              <p:val>
                                                <p:strVal val="1+#ppt_w/2"/>
                                              </p:val>
                                            </p:tav>
                                            <p:tav tm="100000">
                                              <p:val>
                                                <p:strVal val="#ppt_x"/>
                                              </p:val>
                                            </p:tav>
                                          </p:tavLst>
                                        </p:anim>
                                        <p:anim calcmode="lin" valueType="num">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600" fill="hold"/>
                                            <p:tgtEl>
                                              <p:spTgt spid="16"/>
                                            </p:tgtEl>
                                            <p:attrNameLst>
                                              <p:attrName>ppt_x</p:attrName>
                                            </p:attrNameLst>
                                          </p:cBhvr>
                                          <p:tavLst>
                                            <p:tav tm="0">
                                              <p:val>
                                                <p:strVal val="1+#ppt_w/2"/>
                                              </p:val>
                                            </p:tav>
                                            <p:tav tm="100000">
                                              <p:val>
                                                <p:strVal val="#ppt_x"/>
                                              </p:val>
                                            </p:tav>
                                          </p:tavLst>
                                        </p:anim>
                                        <p:anim calcmode="lin" valueType="num">
                                          <p:cBhvr additive="base">
                                            <p:cTn id="35" dur="600" fill="hold"/>
                                            <p:tgtEl>
                                              <p:spTgt spid="1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8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300" fill="hold"/>
                                            <p:tgtEl>
                                              <p:spTgt spid="17"/>
                                            </p:tgtEl>
                                            <p:attrNameLst>
                                              <p:attrName>ppt_w</p:attrName>
                                            </p:attrNameLst>
                                          </p:cBhvr>
                                          <p:tavLst>
                                            <p:tav tm="0">
                                              <p:val>
                                                <p:fltVal val="0"/>
                                              </p:val>
                                            </p:tav>
                                            <p:tav tm="100000">
                                              <p:val>
                                                <p:strVal val="#ppt_w"/>
                                              </p:val>
                                            </p:tav>
                                          </p:tavLst>
                                        </p:anim>
                                        <p:anim calcmode="lin" valueType="num">
                                          <p:cBhvr>
                                            <p:cTn id="39" dur="300" fill="hold"/>
                                            <p:tgtEl>
                                              <p:spTgt spid="17"/>
                                            </p:tgtEl>
                                            <p:attrNameLst>
                                              <p:attrName>ppt_h</p:attrName>
                                            </p:attrNameLst>
                                          </p:cBhvr>
                                          <p:tavLst>
                                            <p:tav tm="0">
                                              <p:val>
                                                <p:fltVal val="0"/>
                                              </p:val>
                                            </p:tav>
                                            <p:tav tm="100000">
                                              <p:val>
                                                <p:strVal val="#ppt_h"/>
                                              </p:val>
                                            </p:tav>
                                          </p:tavLst>
                                        </p:anim>
                                        <p:animEffect transition="in" filter="fade">
                                          <p:cBhvr>
                                            <p:cTn id="40" dur="300"/>
                                            <p:tgtEl>
                                              <p:spTgt spid="17"/>
                                            </p:tgtEl>
                                          </p:cBhvr>
                                        </p:animEffect>
                                      </p:childTnLst>
                                    </p:cTn>
                                  </p:par>
                                  <p:par>
                                    <p:cTn id="41" presetID="6" presetClass="emph" presetSubtype="0" autoRev="1" fill="hold" grpId="1" nodeType="withEffect">
                                      <p:stCondLst>
                                        <p:cond delay="1100"/>
                                      </p:stCondLst>
                                      <p:childTnLst>
                                        <p:animScale>
                                          <p:cBhvr>
                                            <p:cTn id="42" dur="150" fill="hold"/>
                                            <p:tgtEl>
                                              <p:spTgt spid="17"/>
                                            </p:tgtEl>
                                          </p:cBhvr>
                                          <p:by x="110000" y="110000"/>
                                        </p:animScale>
                                      </p:childTnLst>
                                    </p:cTn>
                                  </p:par>
                                  <p:par>
                                    <p:cTn id="43" presetID="2" presetClass="entr" presetSubtype="2" fill="hold" grpId="0" nodeType="withEffect">
                                      <p:stCondLst>
                                        <p:cond delay="120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600" fill="hold"/>
                                            <p:tgtEl>
                                              <p:spTgt spid="18"/>
                                            </p:tgtEl>
                                            <p:attrNameLst>
                                              <p:attrName>ppt_x</p:attrName>
                                            </p:attrNameLst>
                                          </p:cBhvr>
                                          <p:tavLst>
                                            <p:tav tm="0">
                                              <p:val>
                                                <p:strVal val="1+#ppt_w/2"/>
                                              </p:val>
                                            </p:tav>
                                            <p:tav tm="100000">
                                              <p:val>
                                                <p:strVal val="#ppt_x"/>
                                              </p:val>
                                            </p:tav>
                                          </p:tavLst>
                                        </p:anim>
                                        <p:anim calcmode="lin" valueType="num">
                                          <p:cBhvr additive="base">
                                            <p:cTn id="46" dur="600" fill="hold"/>
                                            <p:tgtEl>
                                              <p:spTgt spid="18"/>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8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300" fill="hold"/>
                                            <p:tgtEl>
                                              <p:spTgt spid="11"/>
                                            </p:tgtEl>
                                            <p:attrNameLst>
                                              <p:attrName>ppt_w</p:attrName>
                                            </p:attrNameLst>
                                          </p:cBhvr>
                                          <p:tavLst>
                                            <p:tav tm="0">
                                              <p:val>
                                                <p:fltVal val="0"/>
                                              </p:val>
                                            </p:tav>
                                            <p:tav tm="100000">
                                              <p:val>
                                                <p:strVal val="#ppt_w"/>
                                              </p:val>
                                            </p:tav>
                                          </p:tavLst>
                                        </p:anim>
                                        <p:anim calcmode="lin" valueType="num">
                                          <p:cBhvr>
                                            <p:cTn id="50" dur="300" fill="hold"/>
                                            <p:tgtEl>
                                              <p:spTgt spid="11"/>
                                            </p:tgtEl>
                                            <p:attrNameLst>
                                              <p:attrName>ppt_h</p:attrName>
                                            </p:attrNameLst>
                                          </p:cBhvr>
                                          <p:tavLst>
                                            <p:tav tm="0">
                                              <p:val>
                                                <p:fltVal val="0"/>
                                              </p:val>
                                            </p:tav>
                                            <p:tav tm="100000">
                                              <p:val>
                                                <p:strVal val="#ppt_h"/>
                                              </p:val>
                                            </p:tav>
                                          </p:tavLst>
                                        </p:anim>
                                        <p:animEffect transition="in" filter="fade">
                                          <p:cBhvr>
                                            <p:cTn id="51" dur="300"/>
                                            <p:tgtEl>
                                              <p:spTgt spid="11"/>
                                            </p:tgtEl>
                                          </p:cBhvr>
                                        </p:animEffect>
                                      </p:childTnLst>
                                    </p:cTn>
                                  </p:par>
                                  <p:par>
                                    <p:cTn id="52" presetID="6" presetClass="emph" presetSubtype="0" autoRev="1" fill="hold" grpId="1" nodeType="withEffect">
                                      <p:stCondLst>
                                        <p:cond delay="1100"/>
                                      </p:stCondLst>
                                      <p:childTnLst>
                                        <p:animScale>
                                          <p:cBhvr>
                                            <p:cTn id="53" dur="150" fill="hold"/>
                                            <p:tgtEl>
                                              <p:spTgt spid="11"/>
                                            </p:tgtEl>
                                          </p:cBhvr>
                                          <p:by x="110000" y="110000"/>
                                        </p:animScale>
                                      </p:childTnLst>
                                    </p:cTn>
                                  </p:par>
                                  <p:par>
                                    <p:cTn id="54" presetID="2" presetClass="entr" presetSubtype="2" fill="hold" grpId="0" nodeType="withEffect">
                                      <p:stCondLst>
                                        <p:cond delay="12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600" fill="hold"/>
                                            <p:tgtEl>
                                              <p:spTgt spid="12"/>
                                            </p:tgtEl>
                                            <p:attrNameLst>
                                              <p:attrName>ppt_x</p:attrName>
                                            </p:attrNameLst>
                                          </p:cBhvr>
                                          <p:tavLst>
                                            <p:tav tm="0">
                                              <p:val>
                                                <p:strVal val="1+#ppt_w/2"/>
                                              </p:val>
                                            </p:tav>
                                            <p:tav tm="100000">
                                              <p:val>
                                                <p:strVal val="#ppt_x"/>
                                              </p:val>
                                            </p:tav>
                                          </p:tavLst>
                                        </p:anim>
                                        <p:anim calcmode="lin" valueType="num">
                                          <p:cBhvr additive="base">
                                            <p:cTn id="57" dur="6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6" grpId="0"/>
          <p:bldP spid="17" grpId="0" animBg="1"/>
          <p:bldP spid="17" grpId="1" animBg="1"/>
          <p:bldP spid="18" grpId="0"/>
          <p:bldP spid="11" grpId="0" animBg="1"/>
          <p:bldP spid="11" grpId="1" animBg="1"/>
          <p:bldP spid="1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90845" y="2196809"/>
            <a:ext cx="5399796" cy="1569660"/>
          </a:xfrm>
          <a:prstGeom prst="rect">
            <a:avLst/>
          </a:prstGeom>
        </p:spPr>
        <p:txBody>
          <a:bodyPr wrap="square">
            <a:spAutoFit/>
          </a:bodyPr>
          <a:lstStyle/>
          <a:p>
            <a:r>
              <a:rPr lang="zh-CN" altLang="en-US" sz="9600" dirty="0">
                <a:solidFill>
                  <a:schemeClr val="bg1"/>
                </a:solidFill>
                <a:latin typeface="微软雅黑" panose="020B0503020204020204" pitchFamily="34" charset="-122"/>
                <a:ea typeface="微软雅黑" panose="020B0503020204020204" pitchFamily="34" charset="-122"/>
              </a:rPr>
              <a:t>感谢聆听</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599" y="1474675"/>
            <a:ext cx="5295283" cy="5168365"/>
          </a:xfrm>
          <a:prstGeom prst="rect">
            <a:avLst/>
          </a:prstGeom>
        </p:spPr>
      </p:pic>
    </p:spTree>
    <p:extLst>
      <p:ext uri="{BB962C8B-B14F-4D97-AF65-F5344CB8AC3E}">
        <p14:creationId xmlns:p14="http://schemas.microsoft.com/office/powerpoint/2010/main" val="22238594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par>
                          <p:cTn id="17" fill="hold">
                            <p:stCondLst>
                              <p:cond delay="16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DE5B1E4-5E3D-40B8-A246-2F265825C6B4}"/>
              </a:ext>
            </a:extLst>
          </p:cNvPr>
          <p:cNvSpPr/>
          <p:nvPr/>
        </p:nvSpPr>
        <p:spPr>
          <a:xfrm>
            <a:off x="630939" y="1965885"/>
            <a:ext cx="10930122" cy="1921936"/>
          </a:xfrm>
          <a:prstGeom prst="rect">
            <a:avLst/>
          </a:prstGeom>
        </p:spPr>
        <p:txBody>
          <a:bodyPr wrap="square">
            <a:spAutoFit/>
          </a:bodyPr>
          <a:lstStyle/>
          <a:p>
            <a:pPr algn="just">
              <a:lnSpc>
                <a:spcPct val="200000"/>
              </a:lnSpc>
            </a:pPr>
            <a:r>
              <a:rPr lang="zh-CN" altLang="en-US" sz="3200" dirty="0"/>
              <a:t>“看一部百转千折的文艺电影，就像听一曲百感交集的人性之乐。”</a:t>
            </a:r>
          </a:p>
        </p:txBody>
      </p:sp>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a:t>
            </a:r>
          </a:p>
        </p:txBody>
      </p:sp>
      <p:pic>
        <p:nvPicPr>
          <p:cNvPr id="6146" name="Picture 2" descr="https://5b0988e595225.cdn.sohucs.com/images/20170719/343a1604bde24a859b9ef0d40d94372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87" y="4445538"/>
            <a:ext cx="2772630" cy="19219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5b0988e595225.cdn.sohucs.com/images/20170719/ba0d06dd52e543278622023fe0a13ad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917" y="4452079"/>
            <a:ext cx="2842166" cy="19273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5b0988e595225.cdn.sohucs.com/images/20170719/9aba8071678a4c02961d11e9c9f0c00a.jpeg"/>
          <p:cNvPicPr>
            <a:picLocks noChangeAspect="1" noChangeArrowheads="1"/>
          </p:cNvPicPr>
          <p:nvPr/>
        </p:nvPicPr>
        <p:blipFill rotWithShape="1">
          <a:blip r:embed="rId5">
            <a:extLst>
              <a:ext uri="{28A0092B-C50C-407E-A947-70E740481C1C}">
                <a14:useLocalDpi xmlns:a14="http://schemas.microsoft.com/office/drawing/2010/main" val="0"/>
              </a:ext>
            </a:extLst>
          </a:blip>
          <a:srcRect l="13424"/>
          <a:stretch/>
        </p:blipFill>
        <p:spPr bwMode="auto">
          <a:xfrm>
            <a:off x="8095376" y="4445539"/>
            <a:ext cx="3246080" cy="194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98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additive="base">
                                        <p:cTn id="15" dur="500" fill="hold"/>
                                        <p:tgtEl>
                                          <p:spTgt spid="6146"/>
                                        </p:tgtEl>
                                        <p:attrNameLst>
                                          <p:attrName>ppt_x</p:attrName>
                                        </p:attrNameLst>
                                      </p:cBhvr>
                                      <p:tavLst>
                                        <p:tav tm="0">
                                          <p:val>
                                            <p:strVal val="#ppt_x"/>
                                          </p:val>
                                        </p:tav>
                                        <p:tav tm="100000">
                                          <p:val>
                                            <p:strVal val="#ppt_x"/>
                                          </p:val>
                                        </p:tav>
                                      </p:tavLst>
                                    </p:anim>
                                    <p:anim calcmode="lin" valueType="num">
                                      <p:cBhvr additive="base">
                                        <p:cTn id="16" dur="500" fill="hold"/>
                                        <p:tgtEl>
                                          <p:spTgt spid="614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additive="base">
                                        <p:cTn id="19" dur="500" fill="hold"/>
                                        <p:tgtEl>
                                          <p:spTgt spid="6148"/>
                                        </p:tgtEl>
                                        <p:attrNameLst>
                                          <p:attrName>ppt_x</p:attrName>
                                        </p:attrNameLst>
                                      </p:cBhvr>
                                      <p:tavLst>
                                        <p:tav tm="0">
                                          <p:val>
                                            <p:strVal val="#ppt_x"/>
                                          </p:val>
                                        </p:tav>
                                        <p:tav tm="100000">
                                          <p:val>
                                            <p:strVal val="#ppt_x"/>
                                          </p:val>
                                        </p:tav>
                                      </p:tavLst>
                                    </p:anim>
                                    <p:anim calcmode="lin" valueType="num">
                                      <p:cBhvr additive="base">
                                        <p:cTn id="20" dur="500" fill="hold"/>
                                        <p:tgtEl>
                                          <p:spTgt spid="614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50"/>
                                        </p:tgtEl>
                                        <p:attrNameLst>
                                          <p:attrName>style.visibility</p:attrName>
                                        </p:attrNameLst>
                                      </p:cBhvr>
                                      <p:to>
                                        <p:strVal val="visible"/>
                                      </p:to>
                                    </p:set>
                                    <p:anim calcmode="lin" valueType="num">
                                      <p:cBhvr additive="base">
                                        <p:cTn id="23" dur="500" fill="hold"/>
                                        <p:tgtEl>
                                          <p:spTgt spid="6150"/>
                                        </p:tgtEl>
                                        <p:attrNameLst>
                                          <p:attrName>ppt_x</p:attrName>
                                        </p:attrNameLst>
                                      </p:cBhvr>
                                      <p:tavLst>
                                        <p:tav tm="0">
                                          <p:val>
                                            <p:strVal val="#ppt_x"/>
                                          </p:val>
                                        </p:tav>
                                        <p:tav tm="100000">
                                          <p:val>
                                            <p:strVal val="#ppt_x"/>
                                          </p:val>
                                        </p:tav>
                                      </p:tavLst>
                                    </p:anim>
                                    <p:anim calcmode="lin" valueType="num">
                                      <p:cBhvr additive="base">
                                        <p:cTn id="2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923330"/>
          </a:xfrm>
          <a:prstGeom prst="rect">
            <a:avLst/>
          </a:prstGeom>
        </p:spPr>
        <p:txBody>
          <a:bodyPr wrap="square">
            <a:spAutoFit/>
          </a:bodyPr>
          <a:lstStyle/>
          <a:p>
            <a:pPr algn="r"/>
            <a:r>
              <a:rPr lang="zh-CN" altLang="en-US" sz="5400" dirty="0">
                <a:solidFill>
                  <a:schemeClr val="bg1"/>
                </a:solidFill>
                <a:latin typeface="+mj-ea"/>
                <a:ea typeface="+mj-ea"/>
              </a:rPr>
              <a:t>文艺片的发展及特点</a:t>
            </a: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01</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extLst>
      <p:ext uri="{BB962C8B-B14F-4D97-AF65-F5344CB8AC3E}">
        <p14:creationId xmlns:p14="http://schemas.microsoft.com/office/powerpoint/2010/main" val="21897702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文艺片的发展</a:t>
            </a:r>
          </a:p>
        </p:txBody>
      </p:sp>
      <p:sp>
        <p:nvSpPr>
          <p:cNvPr id="3" name="矩形 2">
            <a:extLst>
              <a:ext uri="{FF2B5EF4-FFF2-40B4-BE49-F238E27FC236}">
                <a16:creationId xmlns:a16="http://schemas.microsoft.com/office/drawing/2014/main" id="{1AC255BA-5347-4511-B5B5-8D018C12FCF2}"/>
              </a:ext>
            </a:extLst>
          </p:cNvPr>
          <p:cNvSpPr/>
          <p:nvPr/>
        </p:nvSpPr>
        <p:spPr>
          <a:xfrm>
            <a:off x="897621" y="1310551"/>
            <a:ext cx="9986401" cy="5262979"/>
          </a:xfrm>
          <a:prstGeom prst="rect">
            <a:avLst/>
          </a:prstGeom>
        </p:spPr>
        <p:txBody>
          <a:bodyPr wrap="square">
            <a:spAutoFit/>
          </a:bodyPr>
          <a:lstStyle/>
          <a:p>
            <a:pPr>
              <a:lnSpc>
                <a:spcPct val="200000"/>
              </a:lnSpc>
            </a:pPr>
            <a:r>
              <a:rPr lang="zh-CN" altLang="en-US" sz="2400" dirty="0"/>
              <a:t>从上世纪五十年代至六十年代末是香港文艺片的黄金巅峰期，长、凤、新、邵氏等公司都不乏代表作。</a:t>
            </a:r>
            <a:br>
              <a:rPr lang="zh-CN" altLang="en-US" sz="2400" dirty="0"/>
            </a:br>
            <a:r>
              <a:rPr lang="en-US" altLang="zh-CN" sz="2400" dirty="0"/>
              <a:t>《</a:t>
            </a:r>
            <a:r>
              <a:rPr lang="zh-CN" altLang="en-US" sz="2400" dirty="0"/>
              <a:t>不了情</a:t>
            </a:r>
            <a:r>
              <a:rPr lang="en-US" altLang="zh-CN" sz="2400" dirty="0"/>
              <a:t>》(</a:t>
            </a:r>
            <a:r>
              <a:rPr lang="zh-CN" altLang="en-US" sz="2400" dirty="0"/>
              <a:t>邵氏， 陶秦，关山、林黛</a:t>
            </a:r>
            <a:r>
              <a:rPr lang="en-US" altLang="zh-CN" sz="2400" dirty="0"/>
              <a:t>)</a:t>
            </a:r>
            <a:r>
              <a:rPr lang="zh-CN" altLang="en-US" sz="2400" dirty="0"/>
              <a:t>、</a:t>
            </a:r>
            <a:br>
              <a:rPr lang="zh-CN" altLang="en-US" sz="2400" dirty="0"/>
            </a:br>
            <a:r>
              <a:rPr lang="en-US" altLang="zh-CN" sz="2400" dirty="0"/>
              <a:t>《</a:t>
            </a:r>
            <a:r>
              <a:rPr lang="zh-CN" altLang="en-US" sz="2400" dirty="0"/>
              <a:t>星星月亮太阳</a:t>
            </a:r>
            <a:r>
              <a:rPr lang="en-US" altLang="zh-CN" sz="2400" dirty="0"/>
              <a:t>》(</a:t>
            </a:r>
            <a:r>
              <a:rPr lang="zh-CN" altLang="en-US" sz="2400" dirty="0"/>
              <a:t>电懋， 易文，葛兰、尤敏、叶枫</a:t>
            </a:r>
            <a:r>
              <a:rPr lang="en-US" altLang="zh-CN" sz="2400" dirty="0"/>
              <a:t>)</a:t>
            </a:r>
          </a:p>
          <a:p>
            <a:pPr>
              <a:lnSpc>
                <a:spcPct val="200000"/>
              </a:lnSpc>
            </a:pPr>
            <a:r>
              <a:rPr lang="en-US" altLang="zh-CN" sz="2400" dirty="0"/>
              <a:t>《</a:t>
            </a:r>
            <a:r>
              <a:rPr lang="zh-CN" altLang="en-US" sz="2400" dirty="0"/>
              <a:t>何日君再来</a:t>
            </a:r>
            <a:r>
              <a:rPr lang="en-US" altLang="zh-CN" sz="2400" dirty="0"/>
              <a:t>》(</a:t>
            </a:r>
            <a:r>
              <a:rPr lang="zh-CN" altLang="en-US" sz="2400" dirty="0"/>
              <a:t>邵氏，秦剑</a:t>
            </a:r>
            <a:r>
              <a:rPr lang="en-US" altLang="zh-CN" sz="2400" dirty="0"/>
              <a:t>, </a:t>
            </a:r>
            <a:r>
              <a:rPr lang="zh-CN" altLang="en-US" sz="2400" dirty="0"/>
              <a:t>陈厚、胡燕妮</a:t>
            </a:r>
            <a:r>
              <a:rPr lang="en-US" altLang="zh-CN" sz="2400" dirty="0"/>
              <a:t>)</a:t>
            </a:r>
          </a:p>
          <a:p>
            <a:pPr>
              <a:lnSpc>
                <a:spcPct val="200000"/>
              </a:lnSpc>
            </a:pPr>
            <a:r>
              <a:rPr lang="zh-CN" altLang="en-US" sz="2400" dirty="0"/>
              <a:t>粤语文艺片有</a:t>
            </a:r>
            <a:r>
              <a:rPr lang="en-US" altLang="zh-CN" sz="2400" dirty="0"/>
              <a:t>《</a:t>
            </a:r>
            <a:r>
              <a:rPr lang="zh-CN" altLang="en-US" sz="2400" dirty="0"/>
              <a:t>黛绿年华</a:t>
            </a:r>
            <a:r>
              <a:rPr lang="en-US" altLang="zh-CN" sz="2400" dirty="0"/>
              <a:t>》(</a:t>
            </a:r>
            <a:r>
              <a:rPr lang="zh-CN" altLang="en-US" sz="2400" dirty="0"/>
              <a:t>电懋， 左几，紫罗莲、梅绮、吴楚帆</a:t>
            </a:r>
            <a:r>
              <a:rPr lang="en-US" altLang="zh-CN" sz="2400" dirty="0"/>
              <a:t>)</a:t>
            </a:r>
            <a:r>
              <a:rPr lang="zh-CN" altLang="en-US" sz="2400" dirty="0"/>
              <a:t>、</a:t>
            </a:r>
            <a:r>
              <a:rPr lang="en-US" altLang="zh-CN" sz="2400" dirty="0"/>
              <a:t>《</a:t>
            </a:r>
            <a:r>
              <a:rPr lang="zh-CN" altLang="en-US" sz="2400" dirty="0"/>
              <a:t>魂归离恨天</a:t>
            </a:r>
            <a:r>
              <a:rPr lang="en-US" altLang="zh-CN" sz="2400" dirty="0"/>
              <a:t>》 (</a:t>
            </a:r>
            <a:r>
              <a:rPr lang="zh-CN" altLang="en-US" sz="2400" dirty="0"/>
              <a:t>电懋， 左几，张瑛、梅绮</a:t>
            </a:r>
            <a:r>
              <a:rPr lang="en-US" altLang="zh-CN" sz="2400" dirty="0"/>
              <a:t>)</a:t>
            </a:r>
            <a:r>
              <a:rPr lang="zh-CN" altLang="en-US" sz="2400" dirty="0"/>
              <a:t>。</a:t>
            </a:r>
          </a:p>
        </p:txBody>
      </p:sp>
      <p:pic>
        <p:nvPicPr>
          <p:cNvPr id="7" name="图片 6">
            <a:extLst>
              <a:ext uri="{FF2B5EF4-FFF2-40B4-BE49-F238E27FC236}">
                <a16:creationId xmlns:a16="http://schemas.microsoft.com/office/drawing/2014/main" id="{9222EFAE-126B-42F7-97E4-7160ED87791F}"/>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17614533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文艺片的发展</a:t>
            </a:r>
          </a:p>
        </p:txBody>
      </p:sp>
      <p:sp>
        <p:nvSpPr>
          <p:cNvPr id="22" name="矩形 21">
            <a:extLst>
              <a:ext uri="{FF2B5EF4-FFF2-40B4-BE49-F238E27FC236}">
                <a16:creationId xmlns:a16="http://schemas.microsoft.com/office/drawing/2014/main" id="{63BFB7C4-E035-4158-8499-1D49F7299071}"/>
              </a:ext>
            </a:extLst>
          </p:cNvPr>
          <p:cNvSpPr/>
          <p:nvPr/>
        </p:nvSpPr>
        <p:spPr>
          <a:xfrm>
            <a:off x="1124124" y="1713481"/>
            <a:ext cx="9915787" cy="4246355"/>
          </a:xfrm>
          <a:prstGeom prst="rect">
            <a:avLst/>
          </a:prstGeom>
        </p:spPr>
        <p:txBody>
          <a:bodyPr wrap="square">
            <a:spAutoFit/>
          </a:bodyPr>
          <a:lstStyle/>
          <a:p>
            <a:pPr>
              <a:lnSpc>
                <a:spcPct val="200000"/>
              </a:lnSpc>
            </a:pPr>
            <a:r>
              <a:rPr lang="zh-CN" altLang="en-US" sz="2800" b="1" dirty="0"/>
              <a:t>特点</a:t>
            </a:r>
            <a:r>
              <a:rPr lang="en-US" altLang="zh-CN" sz="2800" dirty="0"/>
              <a:t>:</a:t>
            </a:r>
            <a:r>
              <a:rPr lang="zh-CN" altLang="en-US" sz="2800" dirty="0"/>
              <a:t>这个阶段的爱情文艺片，比较注重遵守中国传统的伦理道德，讲究发乎情、止乎礼，男女主人公并非强烈的反叛者，他和女主人公的爱情多受到社会或家庭或道德观念的阻挠，但两人总是保持着情感的纯洁。男主人公在体格和人格上都十分文弱。</a:t>
            </a:r>
            <a:endParaRPr lang="zh-CN" altLang="en-US" sz="4000" dirty="0"/>
          </a:p>
        </p:txBody>
      </p:sp>
      <p:pic>
        <p:nvPicPr>
          <p:cNvPr id="6" name="图片 5">
            <a:extLst>
              <a:ext uri="{FF2B5EF4-FFF2-40B4-BE49-F238E27FC236}">
                <a16:creationId xmlns:a16="http://schemas.microsoft.com/office/drawing/2014/main" id="{9EC57B6F-2693-4874-9C9C-8F6F1F4D68CC}"/>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23060390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文艺片的发展</a:t>
            </a:r>
          </a:p>
        </p:txBody>
      </p:sp>
      <p:sp>
        <p:nvSpPr>
          <p:cNvPr id="22" name="矩形 21">
            <a:extLst>
              <a:ext uri="{FF2B5EF4-FFF2-40B4-BE49-F238E27FC236}">
                <a16:creationId xmlns:a16="http://schemas.microsoft.com/office/drawing/2014/main" id="{63BFB7C4-E035-4158-8499-1D49F7299071}"/>
              </a:ext>
            </a:extLst>
          </p:cNvPr>
          <p:cNvSpPr/>
          <p:nvPr/>
        </p:nvSpPr>
        <p:spPr>
          <a:xfrm>
            <a:off x="823913" y="1299146"/>
            <a:ext cx="10544174" cy="5262979"/>
          </a:xfrm>
          <a:prstGeom prst="rect">
            <a:avLst/>
          </a:prstGeom>
        </p:spPr>
        <p:txBody>
          <a:bodyPr wrap="square">
            <a:spAutoFit/>
          </a:bodyPr>
          <a:lstStyle/>
          <a:p>
            <a:pPr algn="just">
              <a:lnSpc>
                <a:spcPct val="200000"/>
              </a:lnSpc>
            </a:pPr>
            <a:r>
              <a:rPr lang="en-US" altLang="zh-CN" sz="2400" dirty="0"/>
              <a:t>    60</a:t>
            </a:r>
            <a:r>
              <a:rPr lang="zh-CN" altLang="en-US" sz="2400" dirty="0"/>
              <a:t>年代中期，邵氏启动阳刚革命，从此武侠片一统天下，于是「文艺片」慢慢式微。「文艺片」渐渐有了凡是不含武打的影片均算作其中的概念。</a:t>
            </a:r>
          </a:p>
          <a:p>
            <a:pPr algn="just">
              <a:lnSpc>
                <a:spcPct val="200000"/>
              </a:lnSpc>
            </a:pPr>
            <a:r>
              <a:rPr lang="en-US" altLang="zh-CN" sz="2400" dirty="0"/>
              <a:t>    70</a:t>
            </a:r>
            <a:r>
              <a:rPr lang="zh-CN" altLang="en-US" sz="2400" dirty="0"/>
              <a:t>年代的香港仍产「文艺片」，只是不如武侠那么醒目了，像</a:t>
            </a:r>
            <a:r>
              <a:rPr lang="en-US" altLang="zh-CN" sz="2400" dirty="0"/>
              <a:t>《</a:t>
            </a:r>
            <a:r>
              <a:rPr lang="zh-CN" altLang="en-US" sz="2400" dirty="0"/>
              <a:t>小楼残梦</a:t>
            </a:r>
            <a:r>
              <a:rPr lang="en-US" altLang="zh-CN" sz="2400" dirty="0"/>
              <a:t>》(</a:t>
            </a:r>
            <a:r>
              <a:rPr lang="zh-CN" altLang="en-US" sz="2400" dirty="0"/>
              <a:t>邵氏，楚原，凌云、井莉</a:t>
            </a:r>
            <a:r>
              <a:rPr lang="en-US" altLang="zh-CN" sz="2400" dirty="0"/>
              <a:t>)</a:t>
            </a:r>
            <a:r>
              <a:rPr lang="zh-CN" altLang="en-US" sz="2400" dirty="0"/>
              <a:t>便是其中代表。</a:t>
            </a:r>
          </a:p>
          <a:p>
            <a:pPr algn="just">
              <a:lnSpc>
                <a:spcPct val="200000"/>
              </a:lnSpc>
            </a:pPr>
            <a:r>
              <a:rPr lang="zh-CN" altLang="en-US" sz="2400" dirty="0"/>
              <a:t>    七十年代迄今，文艺片一路走下坡，每下愈况。纵有拍摄和上映，也以爱情为主，或在写实中穿插爱情元素，也确产生过些代表作，但如沙里淘金颇为珍稀。</a:t>
            </a:r>
          </a:p>
        </p:txBody>
      </p:sp>
      <p:pic>
        <p:nvPicPr>
          <p:cNvPr id="4" name="图片 3">
            <a:extLst>
              <a:ext uri="{FF2B5EF4-FFF2-40B4-BE49-F238E27FC236}">
                <a16:creationId xmlns:a16="http://schemas.microsoft.com/office/drawing/2014/main" id="{BA60ECFB-DC97-4DB7-99EE-97BEE3BA9E21}"/>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1481500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3BFB7C4-E035-4158-8499-1D49F7299071}"/>
              </a:ext>
            </a:extLst>
          </p:cNvPr>
          <p:cNvSpPr/>
          <p:nvPr/>
        </p:nvSpPr>
        <p:spPr>
          <a:xfrm>
            <a:off x="823913" y="1299146"/>
            <a:ext cx="10544174" cy="4524315"/>
          </a:xfrm>
          <a:prstGeom prst="rect">
            <a:avLst/>
          </a:prstGeom>
        </p:spPr>
        <p:txBody>
          <a:bodyPr wrap="square">
            <a:spAutoFit/>
          </a:bodyPr>
          <a:lstStyle/>
          <a:p>
            <a:pPr>
              <a:lnSpc>
                <a:spcPct val="200000"/>
              </a:lnSpc>
            </a:pPr>
            <a:r>
              <a:rPr lang="zh-CN" altLang="en-US" sz="2400" dirty="0"/>
              <a:t>香港电影商业气息太浓，类型化模式化太强，跟风现象极为严重</a:t>
            </a:r>
            <a:r>
              <a:rPr lang="en-US" altLang="zh-CN" sz="2400" dirty="0"/>
              <a:t>(</a:t>
            </a:r>
            <a:r>
              <a:rPr lang="zh-CN" altLang="en-US" sz="2400" dirty="0"/>
              <a:t>香港电影是商业片的天下，尤其是现在香港电影已经面临绝境的危急时刻，商业电影更是制片商的救命稻草</a:t>
            </a:r>
            <a:r>
              <a:rPr lang="en-US" altLang="zh-CN" sz="2400" dirty="0"/>
              <a:t>)</a:t>
            </a:r>
            <a:r>
              <a:rPr lang="zh-CN" altLang="en-US" sz="2400" dirty="0"/>
              <a:t>，无论是文艺片还是商业片，港产片始终是中国电影成就最高的地区，有着深沉的现实主义风格，以写实为主，关注底层小人物的生生存境遇。也会赋予影片紧凑的故事情节和紧张的剧情悬念，通常也能给人以常规类型片的视听受。</a:t>
            </a:r>
          </a:p>
        </p:txBody>
      </p:sp>
      <p:sp>
        <p:nvSpPr>
          <p:cNvPr id="3"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文艺片的特点</a:t>
            </a:r>
          </a:p>
        </p:txBody>
      </p:sp>
    </p:spTree>
    <p:extLst>
      <p:ext uri="{BB962C8B-B14F-4D97-AF65-F5344CB8AC3E}">
        <p14:creationId xmlns:p14="http://schemas.microsoft.com/office/powerpoint/2010/main" val="14732633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5343" y="1997839"/>
            <a:ext cx="10209401" cy="3539430"/>
          </a:xfrm>
          <a:prstGeom prst="rect">
            <a:avLst/>
          </a:prstGeom>
        </p:spPr>
        <p:txBody>
          <a:bodyPr wrap="square">
            <a:spAutoFit/>
          </a:bodyPr>
          <a:lstStyle/>
          <a:p>
            <a:pPr>
              <a:lnSpc>
                <a:spcPct val="200000"/>
              </a:lnSpc>
            </a:pPr>
            <a:r>
              <a:rPr lang="zh-CN" altLang="en-US" sz="2800" dirty="0"/>
              <a:t>香港文艺片的特点就是商业与文艺兼具，这也使香港的文艺电影成为票房最高，赞誉最多的文艺电影。同时，香港电影中贯穿着的浓浓的香港精神，也让我们为未来的香港电影充满期待。希望，即使遭遇再多的失望，希望还是隐隐若若的浮现着。 </a:t>
            </a:r>
          </a:p>
        </p:txBody>
      </p:sp>
      <p:sp>
        <p:nvSpPr>
          <p:cNvPr id="3"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文艺片的特点</a:t>
            </a:r>
          </a:p>
        </p:txBody>
      </p:sp>
    </p:spTree>
    <p:extLst>
      <p:ext uri="{BB962C8B-B14F-4D97-AF65-F5344CB8AC3E}">
        <p14:creationId xmlns:p14="http://schemas.microsoft.com/office/powerpoint/2010/main" val="21694177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7452E2A-8A34-4983-9E73-EF6DFB3E08C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电影影视剧组电影演视总结计划PPT模版"/>
</p:tagLst>
</file>

<file path=ppt/theme/theme1.xml><?xml version="1.0" encoding="utf-8"?>
<a:theme xmlns:a="http://schemas.openxmlformats.org/drawingml/2006/main" name="Office 主题​​">
  <a:themeElements>
    <a:clrScheme name="自定义 193">
      <a:dk1>
        <a:srgbClr val="000000"/>
      </a:dk1>
      <a:lt1>
        <a:sysClr val="window" lastClr="FFFFFF"/>
      </a:lt1>
      <a:dk2>
        <a:srgbClr val="3F3F3F"/>
      </a:dk2>
      <a:lt2>
        <a:srgbClr val="F2F2F2"/>
      </a:lt2>
      <a:accent1>
        <a:srgbClr val="073C64"/>
      </a:accent1>
      <a:accent2>
        <a:srgbClr val="9B9B9B"/>
      </a:accent2>
      <a:accent3>
        <a:srgbClr val="073C64"/>
      </a:accent3>
      <a:accent4>
        <a:srgbClr val="9B9B9B"/>
      </a:accent4>
      <a:accent5>
        <a:srgbClr val="073C64"/>
      </a:accent5>
      <a:accent6>
        <a:srgbClr val="9B9B9B"/>
      </a:accent6>
      <a:hlink>
        <a:srgbClr val="073C64"/>
      </a:hlink>
      <a:folHlink>
        <a:srgbClr val="9B9B9B"/>
      </a:folHlink>
    </a:clrScheme>
    <a:fontScheme name="2017">
      <a:majorFont>
        <a:latin typeface="Campton Medium"/>
        <a:ea typeface="方正尚酷简体"/>
        <a:cs typeface=""/>
      </a:majorFont>
      <a:minorFont>
        <a:latin typeface="Campton Light"/>
        <a:ea typeface="方正兰亭细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TotalTime>
  <Words>2007</Words>
  <Application>Microsoft Office PowerPoint</Application>
  <PresentationFormat>宽屏</PresentationFormat>
  <Paragraphs>92</Paragraphs>
  <Slides>20</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Campton Light</vt:lpstr>
      <vt:lpstr>Campton Medium</vt:lpstr>
      <vt:lpstr>等线</vt:lpstr>
      <vt:lpstr>方正尚酷简体</vt:lpstr>
      <vt:lpstr>微软雅黑</vt:lpstr>
      <vt:lpstr>Agency FB</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申 川</cp:lastModifiedBy>
  <cp:revision>47</cp:revision>
  <dcterms:created xsi:type="dcterms:W3CDTF">2017-03-07T06:29:48Z</dcterms:created>
  <dcterms:modified xsi:type="dcterms:W3CDTF">2021-05-12T08:24:33Z</dcterms:modified>
</cp:coreProperties>
</file>