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76" r:id="rId3"/>
    <p:sldMasterId id="2147483681" r:id="rId4"/>
    <p:sldMasterId id="2147483683" r:id="rId5"/>
  </p:sldMasterIdLst>
  <p:notesMasterIdLst>
    <p:notesMasterId r:id="rId77"/>
  </p:notesMasterIdLst>
  <p:sldIdLst>
    <p:sldId id="256" r:id="rId6"/>
    <p:sldId id="257" r:id="rId7"/>
    <p:sldId id="258" r:id="rId8"/>
    <p:sldId id="259" r:id="rId9"/>
    <p:sldId id="260" r:id="rId10"/>
    <p:sldId id="264" r:id="rId11"/>
    <p:sldId id="279" r:id="rId12"/>
    <p:sldId id="280" r:id="rId13"/>
    <p:sldId id="286" r:id="rId14"/>
    <p:sldId id="287" r:id="rId15"/>
    <p:sldId id="290" r:id="rId16"/>
    <p:sldId id="401" r:id="rId17"/>
    <p:sldId id="298" r:id="rId18"/>
    <p:sldId id="431" r:id="rId19"/>
    <p:sldId id="299" r:id="rId20"/>
    <p:sldId id="301" r:id="rId21"/>
    <p:sldId id="402" r:id="rId22"/>
    <p:sldId id="430" r:id="rId23"/>
    <p:sldId id="302" r:id="rId24"/>
    <p:sldId id="380" r:id="rId25"/>
    <p:sldId id="304" r:id="rId26"/>
    <p:sldId id="307" r:id="rId27"/>
    <p:sldId id="404" r:id="rId28"/>
    <p:sldId id="310" r:id="rId29"/>
    <p:sldId id="311" r:id="rId30"/>
    <p:sldId id="313" r:id="rId31"/>
    <p:sldId id="405" r:id="rId32"/>
    <p:sldId id="316" r:id="rId33"/>
    <p:sldId id="317" r:id="rId34"/>
    <p:sldId id="318" r:id="rId35"/>
    <p:sldId id="319" r:id="rId36"/>
    <p:sldId id="321" r:id="rId37"/>
    <p:sldId id="320" r:id="rId38"/>
    <p:sldId id="322" r:id="rId39"/>
    <p:sldId id="421" r:id="rId40"/>
    <p:sldId id="425" r:id="rId41"/>
    <p:sldId id="426" r:id="rId42"/>
    <p:sldId id="324" r:id="rId43"/>
    <p:sldId id="432" r:id="rId44"/>
    <p:sldId id="325" r:id="rId45"/>
    <p:sldId id="326" r:id="rId46"/>
    <p:sldId id="330" r:id="rId47"/>
    <p:sldId id="427" r:id="rId48"/>
    <p:sldId id="336" r:id="rId49"/>
    <p:sldId id="337" r:id="rId50"/>
    <p:sldId id="338" r:id="rId51"/>
    <p:sldId id="345" r:id="rId52"/>
    <p:sldId id="346" r:id="rId53"/>
    <p:sldId id="347" r:id="rId54"/>
    <p:sldId id="348" r:id="rId55"/>
    <p:sldId id="349" r:id="rId56"/>
    <p:sldId id="351" r:id="rId57"/>
    <p:sldId id="354" r:id="rId58"/>
    <p:sldId id="355" r:id="rId59"/>
    <p:sldId id="356" r:id="rId60"/>
    <p:sldId id="357" r:id="rId61"/>
    <p:sldId id="358" r:id="rId62"/>
    <p:sldId id="359" r:id="rId63"/>
    <p:sldId id="360" r:id="rId64"/>
    <p:sldId id="362" r:id="rId65"/>
    <p:sldId id="363" r:id="rId66"/>
    <p:sldId id="364" r:id="rId67"/>
    <p:sldId id="368" r:id="rId68"/>
    <p:sldId id="369" r:id="rId69"/>
    <p:sldId id="370" r:id="rId70"/>
    <p:sldId id="397" r:id="rId71"/>
    <p:sldId id="371" r:id="rId72"/>
    <p:sldId id="372" r:id="rId73"/>
    <p:sldId id="373" r:id="rId74"/>
    <p:sldId id="428" r:id="rId75"/>
    <p:sldId id="429" r:id="rId7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475718"/>
    <a:srgbClr val="00CCFF"/>
    <a:srgbClr val="B18726"/>
    <a:srgbClr val="CE7B02"/>
    <a:srgbClr val="CAA402"/>
    <a:srgbClr val="CBFBA7"/>
    <a:srgbClr val="FF3300"/>
    <a:srgbClr val="FF0000"/>
    <a:srgbClr val="A3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8" autoAdjust="0"/>
    <p:restoredTop sz="91348" autoAdjust="0"/>
  </p:normalViewPr>
  <p:slideViewPr>
    <p:cSldViewPr showGuides="1">
      <p:cViewPr varScale="1">
        <p:scale>
          <a:sx n="52" d="100"/>
          <a:sy n="52" d="100"/>
        </p:scale>
        <p:origin x="36" y="210"/>
      </p:cViewPr>
      <p:guideLst>
        <p:guide orient="horz" pos="2160"/>
        <p:guide pos="379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B4572-9B89-4E57-A01A-FD57D75379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903EA253-A77E-43EB-8DEA-71CB6504D8E6}">
      <dgm:prSet phldrT="[文本]" custT="1"/>
      <dgm:spPr>
        <a:solidFill>
          <a:schemeClr val="accent1">
            <a:lumMod val="50000"/>
          </a:schemeClr>
        </a:solidFill>
      </dgm:spPr>
      <dgm:t>
        <a:bodyPr/>
        <a:lstStyle/>
        <a:p>
          <a:r>
            <a:rPr lang="zh-CN" altLang="en-US" sz="2800" b="1" dirty="0" smtClean="0">
              <a:latin typeface="+mj-ea"/>
              <a:ea typeface="+mj-ea"/>
            </a:rPr>
            <a:t>一、物流成本绩效考评的意义</a:t>
          </a:r>
          <a:endParaRPr lang="zh-CN" altLang="en-US" sz="2800" dirty="0">
            <a:latin typeface="+mj-ea"/>
            <a:ea typeface="+mj-ea"/>
          </a:endParaRPr>
        </a:p>
      </dgm:t>
    </dgm:pt>
    <dgm:pt modelId="{50FB6CA5-DA73-40BD-B394-7DA40C7DB996}" type="parTrans" cxnId="{2C1FBB31-4CDF-482E-8559-3C0EADA3F21E}">
      <dgm:prSet/>
      <dgm:spPr/>
      <dgm:t>
        <a:bodyPr/>
        <a:lstStyle/>
        <a:p>
          <a:endParaRPr lang="zh-CN" altLang="en-US" sz="2800">
            <a:latin typeface="+mj-ea"/>
            <a:ea typeface="+mj-ea"/>
          </a:endParaRPr>
        </a:p>
      </dgm:t>
    </dgm:pt>
    <dgm:pt modelId="{359DA898-4459-4C51-A63D-C9A49942FFAD}" type="sibTrans" cxnId="{2C1FBB31-4CDF-482E-8559-3C0EADA3F21E}">
      <dgm:prSet/>
      <dgm:spPr/>
      <dgm:t>
        <a:bodyPr/>
        <a:lstStyle/>
        <a:p>
          <a:endParaRPr lang="zh-CN" altLang="en-US" sz="2800">
            <a:latin typeface="+mj-ea"/>
            <a:ea typeface="+mj-ea"/>
          </a:endParaRPr>
        </a:p>
      </dgm:t>
    </dgm:pt>
    <dgm:pt modelId="{ACF97AD6-7DD0-4CC4-8DA6-69C133F58E0A}">
      <dgm:prSet phldrT="[文本]" custT="1"/>
      <dgm:spPr>
        <a:solidFill>
          <a:schemeClr val="accent1">
            <a:lumMod val="50000"/>
          </a:schemeClr>
        </a:solidFill>
      </dgm:spPr>
      <dgm:t>
        <a:bodyPr/>
        <a:lstStyle/>
        <a:p>
          <a:r>
            <a:rPr lang="zh-CN" altLang="en-US" sz="2800" b="1" dirty="0" smtClean="0">
              <a:latin typeface="+mj-ea"/>
              <a:ea typeface="+mj-ea"/>
            </a:rPr>
            <a:t>二、责任会计制度是物流成本绩效考评的核心</a:t>
          </a:r>
          <a:endParaRPr lang="zh-CN" altLang="en-US" sz="2800" dirty="0">
            <a:latin typeface="+mj-ea"/>
            <a:ea typeface="+mj-ea"/>
          </a:endParaRPr>
        </a:p>
      </dgm:t>
    </dgm:pt>
    <dgm:pt modelId="{2FE691BE-3FD3-4F05-9B48-D90944C11E23}" type="parTrans" cxnId="{56CDA4B7-47D1-4E99-B5C1-9E3F79A561C5}">
      <dgm:prSet/>
      <dgm:spPr/>
      <dgm:t>
        <a:bodyPr/>
        <a:lstStyle/>
        <a:p>
          <a:endParaRPr lang="zh-CN" altLang="en-US" sz="2800">
            <a:latin typeface="+mj-ea"/>
            <a:ea typeface="+mj-ea"/>
          </a:endParaRPr>
        </a:p>
      </dgm:t>
    </dgm:pt>
    <dgm:pt modelId="{B2179D94-237A-49E5-AACD-9B9D190EE51A}" type="sibTrans" cxnId="{56CDA4B7-47D1-4E99-B5C1-9E3F79A561C5}">
      <dgm:prSet/>
      <dgm:spPr/>
      <dgm:t>
        <a:bodyPr/>
        <a:lstStyle/>
        <a:p>
          <a:endParaRPr lang="zh-CN" altLang="en-US" sz="2800">
            <a:latin typeface="+mj-ea"/>
            <a:ea typeface="+mj-ea"/>
          </a:endParaRPr>
        </a:p>
      </dgm:t>
    </dgm:pt>
    <dgm:pt modelId="{38F71F13-7D8E-4B34-8836-90B073A3538A}">
      <dgm:prSet phldrT="[文本]" custT="1"/>
      <dgm:spPr>
        <a:solidFill>
          <a:schemeClr val="accent1">
            <a:lumMod val="50000"/>
          </a:schemeClr>
        </a:solidFill>
      </dgm:spPr>
      <dgm:t>
        <a:bodyPr/>
        <a:lstStyle/>
        <a:p>
          <a:r>
            <a:rPr lang="zh-CN" altLang="en-US" sz="2800" b="1" dirty="0" smtClean="0">
              <a:latin typeface="+mj-ea"/>
              <a:ea typeface="+mj-ea"/>
            </a:rPr>
            <a:t>三、成本中心的设置</a:t>
          </a:r>
          <a:endParaRPr lang="zh-CN" altLang="en-US" sz="2800" dirty="0">
            <a:latin typeface="+mj-ea"/>
            <a:ea typeface="+mj-ea"/>
          </a:endParaRPr>
        </a:p>
      </dgm:t>
    </dgm:pt>
    <dgm:pt modelId="{181F08FE-D060-41DB-BD0E-1D70DADA5F54}" type="parTrans" cxnId="{D1482E3D-ABDB-46D0-86F0-7475C79C41BA}">
      <dgm:prSet/>
      <dgm:spPr/>
      <dgm:t>
        <a:bodyPr/>
        <a:lstStyle/>
        <a:p>
          <a:endParaRPr lang="zh-CN" altLang="en-US" sz="2800">
            <a:latin typeface="+mj-ea"/>
            <a:ea typeface="+mj-ea"/>
          </a:endParaRPr>
        </a:p>
      </dgm:t>
    </dgm:pt>
    <dgm:pt modelId="{7F15F088-D446-4B48-A606-9DEA69BE0116}" type="sibTrans" cxnId="{D1482E3D-ABDB-46D0-86F0-7475C79C41BA}">
      <dgm:prSet/>
      <dgm:spPr/>
      <dgm:t>
        <a:bodyPr/>
        <a:lstStyle/>
        <a:p>
          <a:endParaRPr lang="zh-CN" altLang="en-US" sz="2800">
            <a:latin typeface="+mj-ea"/>
            <a:ea typeface="+mj-ea"/>
          </a:endParaRPr>
        </a:p>
      </dgm:t>
    </dgm:pt>
    <dgm:pt modelId="{5983E9EA-7D5A-4486-8637-A0C82F6B782D}">
      <dgm:prSet phldrT="[文本]" custT="1"/>
      <dgm:spPr>
        <a:solidFill>
          <a:schemeClr val="accent1">
            <a:lumMod val="50000"/>
          </a:schemeClr>
        </a:solidFill>
      </dgm:spPr>
      <dgm:t>
        <a:bodyPr/>
        <a:lstStyle/>
        <a:p>
          <a:r>
            <a:rPr lang="zh-CN" altLang="en-US" sz="2800" dirty="0" smtClean="0">
              <a:latin typeface="+mj-ea"/>
              <a:ea typeface="+mj-ea"/>
            </a:rPr>
            <a:t>四、利润中心的设置</a:t>
          </a:r>
          <a:endParaRPr lang="zh-CN" altLang="en-US" sz="2800" dirty="0">
            <a:latin typeface="+mj-ea"/>
            <a:ea typeface="+mj-ea"/>
          </a:endParaRPr>
        </a:p>
      </dgm:t>
    </dgm:pt>
    <dgm:pt modelId="{E0FD3B78-2C49-42AA-B222-CB2372CE6F10}" type="parTrans" cxnId="{0417C0B3-736C-40AA-BDF8-6A5226002FCB}">
      <dgm:prSet/>
      <dgm:spPr/>
      <dgm:t>
        <a:bodyPr/>
        <a:lstStyle/>
        <a:p>
          <a:endParaRPr lang="zh-CN" altLang="en-US" sz="2800">
            <a:latin typeface="+mj-ea"/>
            <a:ea typeface="+mj-ea"/>
          </a:endParaRPr>
        </a:p>
      </dgm:t>
    </dgm:pt>
    <dgm:pt modelId="{15793F4C-EB76-4CC7-808B-1A8BAABE79D5}" type="sibTrans" cxnId="{0417C0B3-736C-40AA-BDF8-6A5226002FCB}">
      <dgm:prSet/>
      <dgm:spPr/>
      <dgm:t>
        <a:bodyPr/>
        <a:lstStyle/>
        <a:p>
          <a:endParaRPr lang="zh-CN" altLang="en-US" sz="2800">
            <a:latin typeface="+mj-ea"/>
            <a:ea typeface="+mj-ea"/>
          </a:endParaRPr>
        </a:p>
      </dgm:t>
    </dgm:pt>
    <dgm:pt modelId="{00F404BA-C8F2-4757-BEAC-04421987376A}">
      <dgm:prSet phldrT="[文本]" custT="1"/>
      <dgm:spPr>
        <a:solidFill>
          <a:schemeClr val="accent1">
            <a:lumMod val="50000"/>
          </a:schemeClr>
        </a:solidFill>
      </dgm:spPr>
      <dgm:t>
        <a:bodyPr/>
        <a:lstStyle/>
        <a:p>
          <a:r>
            <a:rPr lang="zh-CN" altLang="en-US" sz="2800" b="1" dirty="0" smtClean="0">
              <a:latin typeface="+mj-ea"/>
              <a:ea typeface="+mj-ea"/>
            </a:rPr>
            <a:t>五、投资中心的设置</a:t>
          </a:r>
          <a:endParaRPr lang="zh-CN" altLang="en-US" sz="2800" dirty="0">
            <a:latin typeface="+mj-ea"/>
            <a:ea typeface="+mj-ea"/>
          </a:endParaRPr>
        </a:p>
      </dgm:t>
    </dgm:pt>
    <dgm:pt modelId="{585828DF-3200-404B-A1E8-D7464369E804}" type="parTrans" cxnId="{BEE995C1-4173-4398-912A-C5FE65C014ED}">
      <dgm:prSet/>
      <dgm:spPr/>
      <dgm:t>
        <a:bodyPr/>
        <a:lstStyle/>
        <a:p>
          <a:endParaRPr lang="zh-CN" altLang="en-US" sz="2800">
            <a:latin typeface="+mj-ea"/>
            <a:ea typeface="+mj-ea"/>
          </a:endParaRPr>
        </a:p>
      </dgm:t>
    </dgm:pt>
    <dgm:pt modelId="{0A5DB223-40B5-4821-9EF2-E26FAD0A859F}" type="sibTrans" cxnId="{BEE995C1-4173-4398-912A-C5FE65C014ED}">
      <dgm:prSet/>
      <dgm:spPr/>
      <dgm:t>
        <a:bodyPr/>
        <a:lstStyle/>
        <a:p>
          <a:endParaRPr lang="zh-CN" altLang="en-US" sz="2800">
            <a:latin typeface="+mj-ea"/>
            <a:ea typeface="+mj-ea"/>
          </a:endParaRPr>
        </a:p>
      </dgm:t>
    </dgm:pt>
    <dgm:pt modelId="{84768E3B-4B60-47DD-95B4-1863D05A58DD}">
      <dgm:prSet custT="1"/>
      <dgm:spPr>
        <a:solidFill>
          <a:schemeClr val="accent1">
            <a:lumMod val="50000"/>
          </a:schemeClr>
        </a:solidFill>
      </dgm:spPr>
      <dgm:t>
        <a:bodyPr/>
        <a:lstStyle/>
        <a:p>
          <a:r>
            <a:rPr lang="zh-CN" altLang="en-US" sz="2800" b="1" smtClean="0">
              <a:latin typeface="+mj-ea"/>
              <a:ea typeface="+mj-ea"/>
            </a:rPr>
            <a:t>六、成本绩效考评结果的运用</a:t>
          </a:r>
          <a:endParaRPr lang="zh-CN" altLang="en-US" sz="2800">
            <a:latin typeface="+mj-ea"/>
            <a:ea typeface="+mj-ea"/>
          </a:endParaRPr>
        </a:p>
      </dgm:t>
    </dgm:pt>
    <dgm:pt modelId="{29CB0D7A-0DB8-444C-BE88-5F3C7F2A67A9}" type="parTrans" cxnId="{3B2924B1-0EAC-4611-8A52-E5E6C62B1023}">
      <dgm:prSet/>
      <dgm:spPr/>
      <dgm:t>
        <a:bodyPr/>
        <a:lstStyle/>
        <a:p>
          <a:endParaRPr lang="zh-CN" altLang="en-US" sz="2800">
            <a:latin typeface="+mj-ea"/>
            <a:ea typeface="+mj-ea"/>
          </a:endParaRPr>
        </a:p>
      </dgm:t>
    </dgm:pt>
    <dgm:pt modelId="{64E297C5-E73B-4E00-8D02-A005474C32D3}" type="sibTrans" cxnId="{3B2924B1-0EAC-4611-8A52-E5E6C62B1023}">
      <dgm:prSet/>
      <dgm:spPr/>
      <dgm:t>
        <a:bodyPr/>
        <a:lstStyle/>
        <a:p>
          <a:endParaRPr lang="zh-CN" altLang="en-US" sz="2800">
            <a:latin typeface="+mj-ea"/>
            <a:ea typeface="+mj-ea"/>
          </a:endParaRPr>
        </a:p>
      </dgm:t>
    </dgm:pt>
    <dgm:pt modelId="{0799304E-DE0D-4D11-8B3F-FB315E217BFF}" type="pres">
      <dgm:prSet presAssocID="{E87B4572-9B89-4E57-A01A-FD57D753798E}" presName="diagram" presStyleCnt="0">
        <dgm:presLayoutVars>
          <dgm:dir/>
          <dgm:resizeHandles val="exact"/>
        </dgm:presLayoutVars>
      </dgm:prSet>
      <dgm:spPr/>
      <dgm:t>
        <a:bodyPr/>
        <a:lstStyle/>
        <a:p>
          <a:endParaRPr lang="zh-CN" altLang="en-US"/>
        </a:p>
      </dgm:t>
    </dgm:pt>
    <dgm:pt modelId="{93FF94A3-D0A5-4901-B820-CB27877578CB}" type="pres">
      <dgm:prSet presAssocID="{903EA253-A77E-43EB-8DEA-71CB6504D8E6}" presName="node" presStyleLbl="node1" presStyleIdx="0" presStyleCnt="6">
        <dgm:presLayoutVars>
          <dgm:bulletEnabled val="1"/>
        </dgm:presLayoutVars>
      </dgm:prSet>
      <dgm:spPr/>
      <dgm:t>
        <a:bodyPr/>
        <a:lstStyle/>
        <a:p>
          <a:endParaRPr lang="zh-CN" altLang="en-US"/>
        </a:p>
      </dgm:t>
    </dgm:pt>
    <dgm:pt modelId="{DF70466C-05BE-4C19-A6E0-86D87C41AB57}" type="pres">
      <dgm:prSet presAssocID="{359DA898-4459-4C51-A63D-C9A49942FFAD}" presName="sibTrans" presStyleCnt="0"/>
      <dgm:spPr/>
    </dgm:pt>
    <dgm:pt modelId="{ADBF0FB5-ED08-4CD5-B1C7-4E886BAD73CB}" type="pres">
      <dgm:prSet presAssocID="{ACF97AD6-7DD0-4CC4-8DA6-69C133F58E0A}" presName="node" presStyleLbl="node1" presStyleIdx="1" presStyleCnt="6">
        <dgm:presLayoutVars>
          <dgm:bulletEnabled val="1"/>
        </dgm:presLayoutVars>
      </dgm:prSet>
      <dgm:spPr/>
      <dgm:t>
        <a:bodyPr/>
        <a:lstStyle/>
        <a:p>
          <a:endParaRPr lang="zh-CN" altLang="en-US"/>
        </a:p>
      </dgm:t>
    </dgm:pt>
    <dgm:pt modelId="{14945B3B-FF45-44C8-9F43-E405FE636E8A}" type="pres">
      <dgm:prSet presAssocID="{B2179D94-237A-49E5-AACD-9B9D190EE51A}" presName="sibTrans" presStyleCnt="0"/>
      <dgm:spPr/>
    </dgm:pt>
    <dgm:pt modelId="{668FA5C8-CB3E-47FB-8428-EF20AAF803B9}" type="pres">
      <dgm:prSet presAssocID="{38F71F13-7D8E-4B34-8836-90B073A3538A}" presName="node" presStyleLbl="node1" presStyleIdx="2" presStyleCnt="6">
        <dgm:presLayoutVars>
          <dgm:bulletEnabled val="1"/>
        </dgm:presLayoutVars>
      </dgm:prSet>
      <dgm:spPr/>
      <dgm:t>
        <a:bodyPr/>
        <a:lstStyle/>
        <a:p>
          <a:endParaRPr lang="zh-CN" altLang="en-US"/>
        </a:p>
      </dgm:t>
    </dgm:pt>
    <dgm:pt modelId="{61C4C77B-676D-4393-809D-C2318215CF0D}" type="pres">
      <dgm:prSet presAssocID="{7F15F088-D446-4B48-A606-9DEA69BE0116}" presName="sibTrans" presStyleCnt="0"/>
      <dgm:spPr/>
    </dgm:pt>
    <dgm:pt modelId="{C04E7254-68D4-4487-9FE3-5E2702C89B1A}" type="pres">
      <dgm:prSet presAssocID="{5983E9EA-7D5A-4486-8637-A0C82F6B782D}" presName="node" presStyleLbl="node1" presStyleIdx="3" presStyleCnt="6">
        <dgm:presLayoutVars>
          <dgm:bulletEnabled val="1"/>
        </dgm:presLayoutVars>
      </dgm:prSet>
      <dgm:spPr/>
      <dgm:t>
        <a:bodyPr/>
        <a:lstStyle/>
        <a:p>
          <a:endParaRPr lang="zh-CN" altLang="en-US"/>
        </a:p>
      </dgm:t>
    </dgm:pt>
    <dgm:pt modelId="{5ABE1731-CDCE-4DB5-9C2E-BD1D9D3F07D8}" type="pres">
      <dgm:prSet presAssocID="{15793F4C-EB76-4CC7-808B-1A8BAABE79D5}" presName="sibTrans" presStyleCnt="0"/>
      <dgm:spPr/>
    </dgm:pt>
    <dgm:pt modelId="{6EE9B367-69CB-479A-958D-846C1194DC08}" type="pres">
      <dgm:prSet presAssocID="{00F404BA-C8F2-4757-BEAC-04421987376A}" presName="node" presStyleLbl="node1" presStyleIdx="4" presStyleCnt="6">
        <dgm:presLayoutVars>
          <dgm:bulletEnabled val="1"/>
        </dgm:presLayoutVars>
      </dgm:prSet>
      <dgm:spPr/>
      <dgm:t>
        <a:bodyPr/>
        <a:lstStyle/>
        <a:p>
          <a:endParaRPr lang="zh-CN" altLang="en-US"/>
        </a:p>
      </dgm:t>
    </dgm:pt>
    <dgm:pt modelId="{A79E8FEC-A021-4327-A492-550ABF103DCC}" type="pres">
      <dgm:prSet presAssocID="{0A5DB223-40B5-4821-9EF2-E26FAD0A859F}" presName="sibTrans" presStyleCnt="0"/>
      <dgm:spPr/>
    </dgm:pt>
    <dgm:pt modelId="{25D1705E-682A-4B5A-AE5D-C72F2F4ADC90}" type="pres">
      <dgm:prSet presAssocID="{84768E3B-4B60-47DD-95B4-1863D05A58DD}" presName="node" presStyleLbl="node1" presStyleIdx="5" presStyleCnt="6">
        <dgm:presLayoutVars>
          <dgm:bulletEnabled val="1"/>
        </dgm:presLayoutVars>
      </dgm:prSet>
      <dgm:spPr/>
      <dgm:t>
        <a:bodyPr/>
        <a:lstStyle/>
        <a:p>
          <a:endParaRPr lang="zh-CN" altLang="en-US"/>
        </a:p>
      </dgm:t>
    </dgm:pt>
  </dgm:ptLst>
  <dgm:cxnLst>
    <dgm:cxn modelId="{92978463-B253-4FC4-A625-4A1F8B0223A6}" type="presOf" srcId="{903EA253-A77E-43EB-8DEA-71CB6504D8E6}" destId="{93FF94A3-D0A5-4901-B820-CB27877578CB}" srcOrd="0" destOrd="0" presId="urn:microsoft.com/office/officeart/2005/8/layout/default"/>
    <dgm:cxn modelId="{D1482E3D-ABDB-46D0-86F0-7475C79C41BA}" srcId="{E87B4572-9B89-4E57-A01A-FD57D753798E}" destId="{38F71F13-7D8E-4B34-8836-90B073A3538A}" srcOrd="2" destOrd="0" parTransId="{181F08FE-D060-41DB-BD0E-1D70DADA5F54}" sibTransId="{7F15F088-D446-4B48-A606-9DEA69BE0116}"/>
    <dgm:cxn modelId="{2C1FBB31-4CDF-482E-8559-3C0EADA3F21E}" srcId="{E87B4572-9B89-4E57-A01A-FD57D753798E}" destId="{903EA253-A77E-43EB-8DEA-71CB6504D8E6}" srcOrd="0" destOrd="0" parTransId="{50FB6CA5-DA73-40BD-B394-7DA40C7DB996}" sibTransId="{359DA898-4459-4C51-A63D-C9A49942FFAD}"/>
    <dgm:cxn modelId="{3B2924B1-0EAC-4611-8A52-E5E6C62B1023}" srcId="{E87B4572-9B89-4E57-A01A-FD57D753798E}" destId="{84768E3B-4B60-47DD-95B4-1863D05A58DD}" srcOrd="5" destOrd="0" parTransId="{29CB0D7A-0DB8-444C-BE88-5F3C7F2A67A9}" sibTransId="{64E297C5-E73B-4E00-8D02-A005474C32D3}"/>
    <dgm:cxn modelId="{9E16E0DC-DC2D-410A-B825-8C489ED1D98A}" type="presOf" srcId="{E87B4572-9B89-4E57-A01A-FD57D753798E}" destId="{0799304E-DE0D-4D11-8B3F-FB315E217BFF}" srcOrd="0" destOrd="0" presId="urn:microsoft.com/office/officeart/2005/8/layout/default"/>
    <dgm:cxn modelId="{B58CDB8E-21AE-4113-8337-C6E6093C5BE9}" type="presOf" srcId="{5983E9EA-7D5A-4486-8637-A0C82F6B782D}" destId="{C04E7254-68D4-4487-9FE3-5E2702C89B1A}" srcOrd="0" destOrd="0" presId="urn:microsoft.com/office/officeart/2005/8/layout/default"/>
    <dgm:cxn modelId="{DF966146-1276-405B-AABC-432A700C0F5F}" type="presOf" srcId="{38F71F13-7D8E-4B34-8836-90B073A3538A}" destId="{668FA5C8-CB3E-47FB-8428-EF20AAF803B9}" srcOrd="0" destOrd="0" presId="urn:microsoft.com/office/officeart/2005/8/layout/default"/>
    <dgm:cxn modelId="{0417C0B3-736C-40AA-BDF8-6A5226002FCB}" srcId="{E87B4572-9B89-4E57-A01A-FD57D753798E}" destId="{5983E9EA-7D5A-4486-8637-A0C82F6B782D}" srcOrd="3" destOrd="0" parTransId="{E0FD3B78-2C49-42AA-B222-CB2372CE6F10}" sibTransId="{15793F4C-EB76-4CC7-808B-1A8BAABE79D5}"/>
    <dgm:cxn modelId="{56CDA4B7-47D1-4E99-B5C1-9E3F79A561C5}" srcId="{E87B4572-9B89-4E57-A01A-FD57D753798E}" destId="{ACF97AD6-7DD0-4CC4-8DA6-69C133F58E0A}" srcOrd="1" destOrd="0" parTransId="{2FE691BE-3FD3-4F05-9B48-D90944C11E23}" sibTransId="{B2179D94-237A-49E5-AACD-9B9D190EE51A}"/>
    <dgm:cxn modelId="{1C3C1FCD-5D09-4578-A9E9-D165082EC7BB}" type="presOf" srcId="{00F404BA-C8F2-4757-BEAC-04421987376A}" destId="{6EE9B367-69CB-479A-958D-846C1194DC08}" srcOrd="0" destOrd="0" presId="urn:microsoft.com/office/officeart/2005/8/layout/default"/>
    <dgm:cxn modelId="{853B19E2-386B-46B1-B879-708DC5352357}" type="presOf" srcId="{ACF97AD6-7DD0-4CC4-8DA6-69C133F58E0A}" destId="{ADBF0FB5-ED08-4CD5-B1C7-4E886BAD73CB}" srcOrd="0" destOrd="0" presId="urn:microsoft.com/office/officeart/2005/8/layout/default"/>
    <dgm:cxn modelId="{BEE995C1-4173-4398-912A-C5FE65C014ED}" srcId="{E87B4572-9B89-4E57-A01A-FD57D753798E}" destId="{00F404BA-C8F2-4757-BEAC-04421987376A}" srcOrd="4" destOrd="0" parTransId="{585828DF-3200-404B-A1E8-D7464369E804}" sibTransId="{0A5DB223-40B5-4821-9EF2-E26FAD0A859F}"/>
    <dgm:cxn modelId="{CE59F716-FB88-4387-9584-D060FE35CFE0}" type="presOf" srcId="{84768E3B-4B60-47DD-95B4-1863D05A58DD}" destId="{25D1705E-682A-4B5A-AE5D-C72F2F4ADC90}" srcOrd="0" destOrd="0" presId="urn:microsoft.com/office/officeart/2005/8/layout/default"/>
    <dgm:cxn modelId="{0EF9CAD4-3606-4F18-A016-5FAA87389B22}" type="presParOf" srcId="{0799304E-DE0D-4D11-8B3F-FB315E217BFF}" destId="{93FF94A3-D0A5-4901-B820-CB27877578CB}" srcOrd="0" destOrd="0" presId="urn:microsoft.com/office/officeart/2005/8/layout/default"/>
    <dgm:cxn modelId="{162FE9D6-B69A-45A4-B456-6F9DC0D0A5F3}" type="presParOf" srcId="{0799304E-DE0D-4D11-8B3F-FB315E217BFF}" destId="{DF70466C-05BE-4C19-A6E0-86D87C41AB57}" srcOrd="1" destOrd="0" presId="urn:microsoft.com/office/officeart/2005/8/layout/default"/>
    <dgm:cxn modelId="{E071A888-F964-4FD4-965D-C4D1D3A3D377}" type="presParOf" srcId="{0799304E-DE0D-4D11-8B3F-FB315E217BFF}" destId="{ADBF0FB5-ED08-4CD5-B1C7-4E886BAD73CB}" srcOrd="2" destOrd="0" presId="urn:microsoft.com/office/officeart/2005/8/layout/default"/>
    <dgm:cxn modelId="{F7EC07D6-73E7-42B0-A924-8A387C0BA991}" type="presParOf" srcId="{0799304E-DE0D-4D11-8B3F-FB315E217BFF}" destId="{14945B3B-FF45-44C8-9F43-E405FE636E8A}" srcOrd="3" destOrd="0" presId="urn:microsoft.com/office/officeart/2005/8/layout/default"/>
    <dgm:cxn modelId="{00AA94AA-78D4-4CB4-9BC1-94B53564B8C9}" type="presParOf" srcId="{0799304E-DE0D-4D11-8B3F-FB315E217BFF}" destId="{668FA5C8-CB3E-47FB-8428-EF20AAF803B9}" srcOrd="4" destOrd="0" presId="urn:microsoft.com/office/officeart/2005/8/layout/default"/>
    <dgm:cxn modelId="{034C2AE7-45C9-48B5-80DA-12B54449F15D}" type="presParOf" srcId="{0799304E-DE0D-4D11-8B3F-FB315E217BFF}" destId="{61C4C77B-676D-4393-809D-C2318215CF0D}" srcOrd="5" destOrd="0" presId="urn:microsoft.com/office/officeart/2005/8/layout/default"/>
    <dgm:cxn modelId="{FA0DFB83-39EF-4682-98D6-8AB018B5D995}" type="presParOf" srcId="{0799304E-DE0D-4D11-8B3F-FB315E217BFF}" destId="{C04E7254-68D4-4487-9FE3-5E2702C89B1A}" srcOrd="6" destOrd="0" presId="urn:microsoft.com/office/officeart/2005/8/layout/default"/>
    <dgm:cxn modelId="{E54D435D-5D0D-4DF1-8122-53E898D9D620}" type="presParOf" srcId="{0799304E-DE0D-4D11-8B3F-FB315E217BFF}" destId="{5ABE1731-CDCE-4DB5-9C2E-BD1D9D3F07D8}" srcOrd="7" destOrd="0" presId="urn:microsoft.com/office/officeart/2005/8/layout/default"/>
    <dgm:cxn modelId="{6C0F2413-B75A-4EB6-BBD2-C23F002C8883}" type="presParOf" srcId="{0799304E-DE0D-4D11-8B3F-FB315E217BFF}" destId="{6EE9B367-69CB-479A-958D-846C1194DC08}" srcOrd="8" destOrd="0" presId="urn:microsoft.com/office/officeart/2005/8/layout/default"/>
    <dgm:cxn modelId="{EA4A5148-8020-4AEE-A5AA-317DAC181A08}" type="presParOf" srcId="{0799304E-DE0D-4D11-8B3F-FB315E217BFF}" destId="{A79E8FEC-A021-4327-A492-550ABF103DCC}" srcOrd="9" destOrd="0" presId="urn:microsoft.com/office/officeart/2005/8/layout/default"/>
    <dgm:cxn modelId="{9C755D9A-B3FE-4198-8B7F-06A2BE23E994}" type="presParOf" srcId="{0799304E-DE0D-4D11-8B3F-FB315E217BFF}" destId="{25D1705E-682A-4B5A-AE5D-C72F2F4ADC9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B57B68-5D1D-4747-B260-9AFB66F4EE03}" type="doc">
      <dgm:prSet loTypeId="urn:microsoft.com/office/officeart/2005/8/layout/hProcess9" loCatId="process" qsTypeId="urn:microsoft.com/office/officeart/2005/8/quickstyle/simple1" qsCatId="simple" csTypeId="urn:microsoft.com/office/officeart/2005/8/colors/accent1_2" csCatId="accent1" phldr="1"/>
      <dgm:spPr/>
    </dgm:pt>
    <dgm:pt modelId="{AE2ECE3C-461A-4D1B-9D40-D166ED4F1028}">
      <dgm:prSet phldrT="[文本]"/>
      <dgm:spPr/>
      <dgm:t>
        <a:bodyPr/>
        <a:lstStyle/>
        <a:p>
          <a:r>
            <a:rPr lang="zh-CN" dirty="0" smtClean="0"/>
            <a:t>（一）单车绩效考评指标设置</a:t>
          </a:r>
          <a:endParaRPr lang="zh-CN" altLang="en-US" dirty="0"/>
        </a:p>
      </dgm:t>
    </dgm:pt>
    <dgm:pt modelId="{F2211577-9D4B-45C4-95EC-15799E178F6E}" type="parTrans" cxnId="{6154EE46-54AD-4E6B-9BAF-14764F0CCE17}">
      <dgm:prSet/>
      <dgm:spPr/>
      <dgm:t>
        <a:bodyPr/>
        <a:lstStyle/>
        <a:p>
          <a:endParaRPr lang="zh-CN" altLang="en-US"/>
        </a:p>
      </dgm:t>
    </dgm:pt>
    <dgm:pt modelId="{2412D1DC-B255-4089-9525-64F3E25332C4}" type="sibTrans" cxnId="{6154EE46-54AD-4E6B-9BAF-14764F0CCE17}">
      <dgm:prSet/>
      <dgm:spPr/>
      <dgm:t>
        <a:bodyPr/>
        <a:lstStyle/>
        <a:p>
          <a:endParaRPr lang="zh-CN" altLang="en-US"/>
        </a:p>
      </dgm:t>
    </dgm:pt>
    <dgm:pt modelId="{4988EC71-B2DE-42DF-A0A5-CA2D4165A07C}">
      <dgm:prSet phldrT="[文本]"/>
      <dgm:spPr/>
      <dgm:t>
        <a:bodyPr/>
        <a:lstStyle/>
        <a:p>
          <a:r>
            <a:rPr lang="zh-CN" dirty="0" smtClean="0"/>
            <a:t>（二）单车绩效考评指标计算方法</a:t>
          </a:r>
          <a:endParaRPr lang="zh-CN" altLang="en-US" dirty="0"/>
        </a:p>
      </dgm:t>
    </dgm:pt>
    <dgm:pt modelId="{116F550B-7B29-4037-AFF4-18F698B343C2}" type="parTrans" cxnId="{481CE2A7-A806-4ACD-B337-98A9E1C5412E}">
      <dgm:prSet/>
      <dgm:spPr/>
      <dgm:t>
        <a:bodyPr/>
        <a:lstStyle/>
        <a:p>
          <a:endParaRPr lang="zh-CN" altLang="en-US"/>
        </a:p>
      </dgm:t>
    </dgm:pt>
    <dgm:pt modelId="{A019FE1E-9A3D-4DAC-AE07-EA53E1EEE775}" type="sibTrans" cxnId="{481CE2A7-A806-4ACD-B337-98A9E1C5412E}">
      <dgm:prSet/>
      <dgm:spPr/>
      <dgm:t>
        <a:bodyPr/>
        <a:lstStyle/>
        <a:p>
          <a:endParaRPr lang="zh-CN" altLang="en-US"/>
        </a:p>
      </dgm:t>
    </dgm:pt>
    <dgm:pt modelId="{DC6A04BC-293F-4E51-8B6F-276CC62DBA2A}">
      <dgm:prSet phldrT="[文本]"/>
      <dgm:spPr/>
      <dgm:t>
        <a:bodyPr/>
        <a:lstStyle/>
        <a:p>
          <a:r>
            <a:rPr lang="zh-CN" dirty="0" smtClean="0"/>
            <a:t>（三）单车成本计算方法</a:t>
          </a:r>
          <a:endParaRPr lang="zh-CN" altLang="en-US" dirty="0"/>
        </a:p>
      </dgm:t>
    </dgm:pt>
    <dgm:pt modelId="{8FD36F52-F061-46A3-AA7C-46B1D32D6E8B}" type="parTrans" cxnId="{6EFB1F3C-D1DC-461B-AB70-4941314B55E3}">
      <dgm:prSet/>
      <dgm:spPr/>
      <dgm:t>
        <a:bodyPr/>
        <a:lstStyle/>
        <a:p>
          <a:endParaRPr lang="zh-CN" altLang="en-US"/>
        </a:p>
      </dgm:t>
    </dgm:pt>
    <dgm:pt modelId="{A76115B0-F082-4E49-99BE-EFA67CE17990}" type="sibTrans" cxnId="{6EFB1F3C-D1DC-461B-AB70-4941314B55E3}">
      <dgm:prSet/>
      <dgm:spPr/>
      <dgm:t>
        <a:bodyPr/>
        <a:lstStyle/>
        <a:p>
          <a:endParaRPr lang="zh-CN" altLang="en-US"/>
        </a:p>
      </dgm:t>
    </dgm:pt>
    <dgm:pt modelId="{19AE7571-7964-4EE3-B23F-D13660D925D5}">
      <dgm:prSet/>
      <dgm:spPr/>
      <dgm:t>
        <a:bodyPr/>
        <a:lstStyle/>
        <a:p>
          <a:r>
            <a:rPr lang="zh-CN" smtClean="0"/>
            <a:t>（四）单车核算统计台帐 </a:t>
          </a:r>
          <a:endParaRPr lang="zh-CN"/>
        </a:p>
      </dgm:t>
    </dgm:pt>
    <dgm:pt modelId="{ADB98094-849D-4C03-B5C5-E7FDEA46C3E8}" type="parTrans" cxnId="{6C3A9335-D083-4CF7-B127-1AFE2B2B5E8A}">
      <dgm:prSet/>
      <dgm:spPr/>
      <dgm:t>
        <a:bodyPr/>
        <a:lstStyle/>
        <a:p>
          <a:endParaRPr lang="zh-CN" altLang="en-US"/>
        </a:p>
      </dgm:t>
    </dgm:pt>
    <dgm:pt modelId="{0CD8FCF4-733B-4E4C-911E-784566A75A1E}" type="sibTrans" cxnId="{6C3A9335-D083-4CF7-B127-1AFE2B2B5E8A}">
      <dgm:prSet/>
      <dgm:spPr/>
      <dgm:t>
        <a:bodyPr/>
        <a:lstStyle/>
        <a:p>
          <a:endParaRPr lang="zh-CN" altLang="en-US"/>
        </a:p>
      </dgm:t>
    </dgm:pt>
    <dgm:pt modelId="{615E0141-14D9-4272-B379-02B29397360A}" type="pres">
      <dgm:prSet presAssocID="{65B57B68-5D1D-4747-B260-9AFB66F4EE03}" presName="CompostProcess" presStyleCnt="0">
        <dgm:presLayoutVars>
          <dgm:dir/>
          <dgm:resizeHandles val="exact"/>
        </dgm:presLayoutVars>
      </dgm:prSet>
      <dgm:spPr/>
    </dgm:pt>
    <dgm:pt modelId="{B936C604-E789-4031-B50D-516B98CA5019}" type="pres">
      <dgm:prSet presAssocID="{65B57B68-5D1D-4747-B260-9AFB66F4EE03}" presName="arrow" presStyleLbl="bgShp" presStyleIdx="0" presStyleCnt="1"/>
      <dgm:spPr/>
    </dgm:pt>
    <dgm:pt modelId="{216367D1-9C93-4BC6-8005-0D1D63186A98}" type="pres">
      <dgm:prSet presAssocID="{65B57B68-5D1D-4747-B260-9AFB66F4EE03}" presName="linearProcess" presStyleCnt="0"/>
      <dgm:spPr/>
    </dgm:pt>
    <dgm:pt modelId="{627256AC-0C8A-4586-8299-B603C404CB9A}" type="pres">
      <dgm:prSet presAssocID="{AE2ECE3C-461A-4D1B-9D40-D166ED4F1028}" presName="textNode" presStyleLbl="node1" presStyleIdx="0" presStyleCnt="4">
        <dgm:presLayoutVars>
          <dgm:bulletEnabled val="1"/>
        </dgm:presLayoutVars>
      </dgm:prSet>
      <dgm:spPr/>
      <dgm:t>
        <a:bodyPr/>
        <a:lstStyle/>
        <a:p>
          <a:endParaRPr lang="zh-CN" altLang="en-US"/>
        </a:p>
      </dgm:t>
    </dgm:pt>
    <dgm:pt modelId="{F3D44A8B-BE48-4D2C-931C-CD70FDAB3A28}" type="pres">
      <dgm:prSet presAssocID="{2412D1DC-B255-4089-9525-64F3E25332C4}" presName="sibTrans" presStyleCnt="0"/>
      <dgm:spPr/>
    </dgm:pt>
    <dgm:pt modelId="{614829AB-B79A-41EA-837A-021E1B4CA196}" type="pres">
      <dgm:prSet presAssocID="{4988EC71-B2DE-42DF-A0A5-CA2D4165A07C}" presName="textNode" presStyleLbl="node1" presStyleIdx="1" presStyleCnt="4">
        <dgm:presLayoutVars>
          <dgm:bulletEnabled val="1"/>
        </dgm:presLayoutVars>
      </dgm:prSet>
      <dgm:spPr/>
      <dgm:t>
        <a:bodyPr/>
        <a:lstStyle/>
        <a:p>
          <a:endParaRPr lang="zh-CN" altLang="en-US"/>
        </a:p>
      </dgm:t>
    </dgm:pt>
    <dgm:pt modelId="{A2E2CC97-35E5-4B6E-827F-43C4897FD075}" type="pres">
      <dgm:prSet presAssocID="{A019FE1E-9A3D-4DAC-AE07-EA53E1EEE775}" presName="sibTrans" presStyleCnt="0"/>
      <dgm:spPr/>
    </dgm:pt>
    <dgm:pt modelId="{F8DC8BAF-1CCF-4020-B759-4B8E0E56CF5B}" type="pres">
      <dgm:prSet presAssocID="{DC6A04BC-293F-4E51-8B6F-276CC62DBA2A}" presName="textNode" presStyleLbl="node1" presStyleIdx="2" presStyleCnt="4">
        <dgm:presLayoutVars>
          <dgm:bulletEnabled val="1"/>
        </dgm:presLayoutVars>
      </dgm:prSet>
      <dgm:spPr/>
      <dgm:t>
        <a:bodyPr/>
        <a:lstStyle/>
        <a:p>
          <a:endParaRPr lang="zh-CN" altLang="en-US"/>
        </a:p>
      </dgm:t>
    </dgm:pt>
    <dgm:pt modelId="{072ADDBA-179E-45D6-BAE0-0452820D350A}" type="pres">
      <dgm:prSet presAssocID="{A76115B0-F082-4E49-99BE-EFA67CE17990}" presName="sibTrans" presStyleCnt="0"/>
      <dgm:spPr/>
    </dgm:pt>
    <dgm:pt modelId="{4174FD3F-2FA2-48A4-B03A-44C4196A9D39}" type="pres">
      <dgm:prSet presAssocID="{19AE7571-7964-4EE3-B23F-D13660D925D5}" presName="textNode" presStyleLbl="node1" presStyleIdx="3" presStyleCnt="4">
        <dgm:presLayoutVars>
          <dgm:bulletEnabled val="1"/>
        </dgm:presLayoutVars>
      </dgm:prSet>
      <dgm:spPr/>
      <dgm:t>
        <a:bodyPr/>
        <a:lstStyle/>
        <a:p>
          <a:endParaRPr lang="zh-CN" altLang="en-US"/>
        </a:p>
      </dgm:t>
    </dgm:pt>
  </dgm:ptLst>
  <dgm:cxnLst>
    <dgm:cxn modelId="{9D1D4004-D989-4641-BAC6-A982F40F446A}" type="presOf" srcId="{65B57B68-5D1D-4747-B260-9AFB66F4EE03}" destId="{615E0141-14D9-4272-B379-02B29397360A}" srcOrd="0" destOrd="0" presId="urn:microsoft.com/office/officeart/2005/8/layout/hProcess9"/>
    <dgm:cxn modelId="{481CE2A7-A806-4ACD-B337-98A9E1C5412E}" srcId="{65B57B68-5D1D-4747-B260-9AFB66F4EE03}" destId="{4988EC71-B2DE-42DF-A0A5-CA2D4165A07C}" srcOrd="1" destOrd="0" parTransId="{116F550B-7B29-4037-AFF4-18F698B343C2}" sibTransId="{A019FE1E-9A3D-4DAC-AE07-EA53E1EEE775}"/>
    <dgm:cxn modelId="{0E190E37-4B53-4828-A690-3D9C21AB730E}" type="presOf" srcId="{AE2ECE3C-461A-4D1B-9D40-D166ED4F1028}" destId="{627256AC-0C8A-4586-8299-B603C404CB9A}" srcOrd="0" destOrd="0" presId="urn:microsoft.com/office/officeart/2005/8/layout/hProcess9"/>
    <dgm:cxn modelId="{6154EE46-54AD-4E6B-9BAF-14764F0CCE17}" srcId="{65B57B68-5D1D-4747-B260-9AFB66F4EE03}" destId="{AE2ECE3C-461A-4D1B-9D40-D166ED4F1028}" srcOrd="0" destOrd="0" parTransId="{F2211577-9D4B-45C4-95EC-15799E178F6E}" sibTransId="{2412D1DC-B255-4089-9525-64F3E25332C4}"/>
    <dgm:cxn modelId="{6102772E-5CF4-4BFD-82D7-28F6D86F77E7}" type="presOf" srcId="{DC6A04BC-293F-4E51-8B6F-276CC62DBA2A}" destId="{F8DC8BAF-1CCF-4020-B759-4B8E0E56CF5B}" srcOrd="0" destOrd="0" presId="urn:microsoft.com/office/officeart/2005/8/layout/hProcess9"/>
    <dgm:cxn modelId="{E419E1E1-6C65-4DE2-AC23-9EFA5C155DB0}" type="presOf" srcId="{4988EC71-B2DE-42DF-A0A5-CA2D4165A07C}" destId="{614829AB-B79A-41EA-837A-021E1B4CA196}" srcOrd="0" destOrd="0" presId="urn:microsoft.com/office/officeart/2005/8/layout/hProcess9"/>
    <dgm:cxn modelId="{446EB7C2-9CDC-4984-8A1C-EE3160EE8556}" type="presOf" srcId="{19AE7571-7964-4EE3-B23F-D13660D925D5}" destId="{4174FD3F-2FA2-48A4-B03A-44C4196A9D39}" srcOrd="0" destOrd="0" presId="urn:microsoft.com/office/officeart/2005/8/layout/hProcess9"/>
    <dgm:cxn modelId="{6EFB1F3C-D1DC-461B-AB70-4941314B55E3}" srcId="{65B57B68-5D1D-4747-B260-9AFB66F4EE03}" destId="{DC6A04BC-293F-4E51-8B6F-276CC62DBA2A}" srcOrd="2" destOrd="0" parTransId="{8FD36F52-F061-46A3-AA7C-46B1D32D6E8B}" sibTransId="{A76115B0-F082-4E49-99BE-EFA67CE17990}"/>
    <dgm:cxn modelId="{6C3A9335-D083-4CF7-B127-1AFE2B2B5E8A}" srcId="{65B57B68-5D1D-4747-B260-9AFB66F4EE03}" destId="{19AE7571-7964-4EE3-B23F-D13660D925D5}" srcOrd="3" destOrd="0" parTransId="{ADB98094-849D-4C03-B5C5-E7FDEA46C3E8}" sibTransId="{0CD8FCF4-733B-4E4C-911E-784566A75A1E}"/>
    <dgm:cxn modelId="{B17C954E-FA3F-4EFD-A833-2FAA003CB062}" type="presParOf" srcId="{615E0141-14D9-4272-B379-02B29397360A}" destId="{B936C604-E789-4031-B50D-516B98CA5019}" srcOrd="0" destOrd="0" presId="urn:microsoft.com/office/officeart/2005/8/layout/hProcess9"/>
    <dgm:cxn modelId="{7BB894EB-6090-44D0-AFEB-505A52C373B6}" type="presParOf" srcId="{615E0141-14D9-4272-B379-02B29397360A}" destId="{216367D1-9C93-4BC6-8005-0D1D63186A98}" srcOrd="1" destOrd="0" presId="urn:microsoft.com/office/officeart/2005/8/layout/hProcess9"/>
    <dgm:cxn modelId="{A049CB30-20DC-4044-8730-07BEED54BCFB}" type="presParOf" srcId="{216367D1-9C93-4BC6-8005-0D1D63186A98}" destId="{627256AC-0C8A-4586-8299-B603C404CB9A}" srcOrd="0" destOrd="0" presId="urn:microsoft.com/office/officeart/2005/8/layout/hProcess9"/>
    <dgm:cxn modelId="{5B8E8CE3-31F4-4941-AC52-CB41079508E6}" type="presParOf" srcId="{216367D1-9C93-4BC6-8005-0D1D63186A98}" destId="{F3D44A8B-BE48-4D2C-931C-CD70FDAB3A28}" srcOrd="1" destOrd="0" presId="urn:microsoft.com/office/officeart/2005/8/layout/hProcess9"/>
    <dgm:cxn modelId="{768CC88D-E9A7-4689-8ACA-8F4DAD9F540F}" type="presParOf" srcId="{216367D1-9C93-4BC6-8005-0D1D63186A98}" destId="{614829AB-B79A-41EA-837A-021E1B4CA196}" srcOrd="2" destOrd="0" presId="urn:microsoft.com/office/officeart/2005/8/layout/hProcess9"/>
    <dgm:cxn modelId="{2080E590-C24A-415F-9348-DF11564F4D1B}" type="presParOf" srcId="{216367D1-9C93-4BC6-8005-0D1D63186A98}" destId="{A2E2CC97-35E5-4B6E-827F-43C4897FD075}" srcOrd="3" destOrd="0" presId="urn:microsoft.com/office/officeart/2005/8/layout/hProcess9"/>
    <dgm:cxn modelId="{8882929F-4054-42F1-B012-63AEAD2CDBCB}" type="presParOf" srcId="{216367D1-9C93-4BC6-8005-0D1D63186A98}" destId="{F8DC8BAF-1CCF-4020-B759-4B8E0E56CF5B}" srcOrd="4" destOrd="0" presId="urn:microsoft.com/office/officeart/2005/8/layout/hProcess9"/>
    <dgm:cxn modelId="{806592A6-46E1-40DE-87B4-7C768987E56B}" type="presParOf" srcId="{216367D1-9C93-4BC6-8005-0D1D63186A98}" destId="{072ADDBA-179E-45D6-BAE0-0452820D350A}" srcOrd="5" destOrd="0" presId="urn:microsoft.com/office/officeart/2005/8/layout/hProcess9"/>
    <dgm:cxn modelId="{1D5A9B6E-ABE0-45B1-BB82-FDD507BD81EF}" type="presParOf" srcId="{216367D1-9C93-4BC6-8005-0D1D63186A98}" destId="{4174FD3F-2FA2-48A4-B03A-44C4196A9D3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B48E48-BA40-4039-B606-DA40EB5B334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C21BE01D-1939-4CAD-8DA3-566A65606911}">
      <dgm:prSet phldrT="[文本]"/>
      <dgm:spPr/>
      <dgm:t>
        <a:bodyPr/>
        <a:lstStyle/>
        <a:p>
          <a:r>
            <a:rPr lang="en-US" altLang="zh-CN" b="1" dirty="0" smtClean="0">
              <a:solidFill>
                <a:srgbClr val="080808"/>
              </a:solidFill>
              <a:latin typeface="宋体" panose="02010600030101010101" pitchFamily="2" charset="-122"/>
            </a:rPr>
            <a:t>1</a:t>
          </a:r>
          <a:r>
            <a:rPr lang="zh-CN" altLang="en-US" b="1" dirty="0" smtClean="0">
              <a:solidFill>
                <a:srgbClr val="080808"/>
              </a:solidFill>
              <a:latin typeface="宋体" panose="02010600030101010101" pitchFamily="2" charset="-122"/>
            </a:rPr>
            <a:t>．工资分配表</a:t>
          </a:r>
          <a:endParaRPr lang="zh-CN" altLang="en-US" dirty="0">
            <a:solidFill>
              <a:srgbClr val="080808"/>
            </a:solidFill>
          </a:endParaRPr>
        </a:p>
      </dgm:t>
    </dgm:pt>
    <dgm:pt modelId="{69F1CA4F-25C9-47A3-8099-54DDE7BEEAAB}" type="parTrans" cxnId="{37F28A46-1C0C-473D-B313-3A0AE32C0930}">
      <dgm:prSet/>
      <dgm:spPr/>
      <dgm:t>
        <a:bodyPr/>
        <a:lstStyle/>
        <a:p>
          <a:endParaRPr lang="zh-CN" altLang="en-US">
            <a:solidFill>
              <a:srgbClr val="080808"/>
            </a:solidFill>
          </a:endParaRPr>
        </a:p>
      </dgm:t>
    </dgm:pt>
    <dgm:pt modelId="{C100726A-F9B8-492B-86EB-B5A8B9A41911}" type="sibTrans" cxnId="{37F28A46-1C0C-473D-B313-3A0AE32C0930}">
      <dgm:prSet/>
      <dgm:spPr/>
      <dgm:t>
        <a:bodyPr/>
        <a:lstStyle/>
        <a:p>
          <a:endParaRPr lang="zh-CN" altLang="en-US">
            <a:solidFill>
              <a:srgbClr val="080808"/>
            </a:solidFill>
          </a:endParaRPr>
        </a:p>
      </dgm:t>
    </dgm:pt>
    <dgm:pt modelId="{DBA9C822-6B98-43FF-A52B-3B48F5A0213E}">
      <dgm:prSet phldrT="[文本]"/>
      <dgm:spPr/>
      <dgm:t>
        <a:bodyPr/>
        <a:lstStyle/>
        <a:p>
          <a:r>
            <a:rPr lang="en-US" altLang="zh-CN" b="1" dirty="0" smtClean="0">
              <a:solidFill>
                <a:srgbClr val="080808"/>
              </a:solidFill>
              <a:latin typeface="宋体" panose="02010600030101010101" pitchFamily="2" charset="-122"/>
            </a:rPr>
            <a:t>2</a:t>
          </a:r>
          <a:r>
            <a:rPr lang="zh-CN" altLang="en-US" b="1" dirty="0" smtClean="0">
              <a:solidFill>
                <a:srgbClr val="080808"/>
              </a:solidFill>
              <a:latin typeface="宋体" panose="02010600030101010101" pitchFamily="2" charset="-122"/>
            </a:rPr>
            <a:t>．职工福利费计算分配表</a:t>
          </a:r>
          <a:endParaRPr lang="zh-CN" altLang="en-US" dirty="0">
            <a:solidFill>
              <a:srgbClr val="080808"/>
            </a:solidFill>
          </a:endParaRPr>
        </a:p>
      </dgm:t>
    </dgm:pt>
    <dgm:pt modelId="{E29C061E-F356-49CC-9135-3F45DC92B450}" type="parTrans" cxnId="{966AF3FF-C172-4606-B0C9-F31CC32108AD}">
      <dgm:prSet/>
      <dgm:spPr/>
      <dgm:t>
        <a:bodyPr/>
        <a:lstStyle/>
        <a:p>
          <a:endParaRPr lang="zh-CN" altLang="en-US">
            <a:solidFill>
              <a:srgbClr val="080808"/>
            </a:solidFill>
          </a:endParaRPr>
        </a:p>
      </dgm:t>
    </dgm:pt>
    <dgm:pt modelId="{81B8603B-BFF4-48CA-A1D5-A15CC8820E5C}" type="sibTrans" cxnId="{966AF3FF-C172-4606-B0C9-F31CC32108AD}">
      <dgm:prSet/>
      <dgm:spPr/>
      <dgm:t>
        <a:bodyPr/>
        <a:lstStyle/>
        <a:p>
          <a:endParaRPr lang="zh-CN" altLang="en-US">
            <a:solidFill>
              <a:srgbClr val="080808"/>
            </a:solidFill>
          </a:endParaRPr>
        </a:p>
      </dgm:t>
    </dgm:pt>
    <dgm:pt modelId="{204F218E-068D-4E6B-9D42-40B1688AE87E}">
      <dgm:prSet phldrT="[文本]"/>
      <dgm:spPr/>
      <dgm:t>
        <a:bodyPr/>
        <a:lstStyle/>
        <a:p>
          <a:r>
            <a:rPr lang="en-US" altLang="zh-CN" b="1" dirty="0" smtClean="0">
              <a:solidFill>
                <a:srgbClr val="080808"/>
              </a:solidFill>
              <a:latin typeface="宋体" panose="02010600030101010101" pitchFamily="2" charset="-122"/>
            </a:rPr>
            <a:t>3</a:t>
          </a:r>
          <a:r>
            <a:rPr lang="zh-CN" altLang="en-US" b="1" dirty="0" smtClean="0">
              <a:solidFill>
                <a:srgbClr val="080808"/>
              </a:solidFill>
              <a:latin typeface="宋体" panose="02010600030101010101" pitchFamily="2" charset="-122"/>
            </a:rPr>
            <a:t>．燃料材料消耗汇总表</a:t>
          </a:r>
          <a:endParaRPr lang="zh-CN" altLang="en-US" dirty="0">
            <a:solidFill>
              <a:srgbClr val="080808"/>
            </a:solidFill>
          </a:endParaRPr>
        </a:p>
      </dgm:t>
    </dgm:pt>
    <dgm:pt modelId="{28747779-6E6C-456E-9EA6-206A102EF17A}" type="parTrans" cxnId="{35D38FE0-3511-4A94-A42F-BF855D56F272}">
      <dgm:prSet/>
      <dgm:spPr/>
      <dgm:t>
        <a:bodyPr/>
        <a:lstStyle/>
        <a:p>
          <a:endParaRPr lang="zh-CN" altLang="en-US">
            <a:solidFill>
              <a:srgbClr val="080808"/>
            </a:solidFill>
          </a:endParaRPr>
        </a:p>
      </dgm:t>
    </dgm:pt>
    <dgm:pt modelId="{625B90A0-9983-4AB9-A8B9-A1501C56DBA7}" type="sibTrans" cxnId="{35D38FE0-3511-4A94-A42F-BF855D56F272}">
      <dgm:prSet/>
      <dgm:spPr/>
      <dgm:t>
        <a:bodyPr/>
        <a:lstStyle/>
        <a:p>
          <a:endParaRPr lang="zh-CN" altLang="en-US">
            <a:solidFill>
              <a:srgbClr val="080808"/>
            </a:solidFill>
          </a:endParaRPr>
        </a:p>
      </dgm:t>
    </dgm:pt>
    <dgm:pt modelId="{E57DB20E-9005-4076-906D-15071DF0CB87}">
      <dgm:prSet/>
      <dgm:spPr/>
      <dgm:t>
        <a:bodyPr/>
        <a:lstStyle/>
        <a:p>
          <a:r>
            <a:rPr lang="en-US" altLang="zh-CN" b="1" smtClean="0">
              <a:solidFill>
                <a:srgbClr val="080808"/>
              </a:solidFill>
              <a:latin typeface="宋体" panose="02010600030101010101" pitchFamily="2" charset="-122"/>
            </a:rPr>
            <a:t>4</a:t>
          </a:r>
          <a:r>
            <a:rPr lang="zh-CN" altLang="en-US" b="1" smtClean="0">
              <a:solidFill>
                <a:srgbClr val="080808"/>
              </a:solidFill>
              <a:latin typeface="宋体" panose="02010600030101010101" pitchFamily="2" charset="-122"/>
            </a:rPr>
            <a:t>．轮胎摊提费用计算表</a:t>
          </a:r>
          <a:endParaRPr lang="zh-CN" altLang="en-US">
            <a:solidFill>
              <a:srgbClr val="080808"/>
            </a:solidFill>
          </a:endParaRPr>
        </a:p>
      </dgm:t>
    </dgm:pt>
    <dgm:pt modelId="{31C45C04-59B6-4279-8DD8-A92E9D2E4030}" type="parTrans" cxnId="{A7096FA3-D992-467A-AEAE-E91DD1345243}">
      <dgm:prSet/>
      <dgm:spPr/>
      <dgm:t>
        <a:bodyPr/>
        <a:lstStyle/>
        <a:p>
          <a:endParaRPr lang="zh-CN" altLang="en-US">
            <a:solidFill>
              <a:srgbClr val="080808"/>
            </a:solidFill>
          </a:endParaRPr>
        </a:p>
      </dgm:t>
    </dgm:pt>
    <dgm:pt modelId="{62594611-4F8D-46FB-B664-665CBEBCB11A}" type="sibTrans" cxnId="{A7096FA3-D992-467A-AEAE-E91DD1345243}">
      <dgm:prSet/>
      <dgm:spPr/>
      <dgm:t>
        <a:bodyPr/>
        <a:lstStyle/>
        <a:p>
          <a:endParaRPr lang="zh-CN" altLang="en-US">
            <a:solidFill>
              <a:srgbClr val="080808"/>
            </a:solidFill>
          </a:endParaRPr>
        </a:p>
      </dgm:t>
    </dgm:pt>
    <dgm:pt modelId="{8FDAE77B-4F9D-470F-88A0-3AAA83756D22}">
      <dgm:prSet/>
      <dgm:spPr/>
      <dgm:t>
        <a:bodyPr/>
        <a:lstStyle/>
        <a:p>
          <a:r>
            <a:rPr lang="en-US" altLang="zh-CN" b="1" smtClean="0">
              <a:solidFill>
                <a:srgbClr val="080808"/>
              </a:solidFill>
              <a:latin typeface="宋体" panose="02010600030101010101" pitchFamily="2" charset="-122"/>
            </a:rPr>
            <a:t>5</a:t>
          </a:r>
          <a:r>
            <a:rPr lang="zh-CN" altLang="en-US" b="1" smtClean="0">
              <a:solidFill>
                <a:srgbClr val="080808"/>
              </a:solidFill>
              <a:latin typeface="宋体" panose="02010600030101010101" pitchFamily="2" charset="-122"/>
            </a:rPr>
            <a:t>．辅助营运费用分配表</a:t>
          </a:r>
          <a:endParaRPr lang="zh-CN" altLang="en-US">
            <a:solidFill>
              <a:srgbClr val="080808"/>
            </a:solidFill>
          </a:endParaRPr>
        </a:p>
      </dgm:t>
    </dgm:pt>
    <dgm:pt modelId="{7EBB58A8-FEB7-47E1-9BCB-129C74889BA4}" type="parTrans" cxnId="{5AEFC434-4642-4835-9021-B8232B4832F2}">
      <dgm:prSet/>
      <dgm:spPr/>
      <dgm:t>
        <a:bodyPr/>
        <a:lstStyle/>
        <a:p>
          <a:endParaRPr lang="zh-CN" altLang="en-US">
            <a:solidFill>
              <a:srgbClr val="080808"/>
            </a:solidFill>
          </a:endParaRPr>
        </a:p>
      </dgm:t>
    </dgm:pt>
    <dgm:pt modelId="{FC0F4D86-570A-4544-ABDB-21D4B6D65C31}" type="sibTrans" cxnId="{5AEFC434-4642-4835-9021-B8232B4832F2}">
      <dgm:prSet/>
      <dgm:spPr/>
      <dgm:t>
        <a:bodyPr/>
        <a:lstStyle/>
        <a:p>
          <a:endParaRPr lang="zh-CN" altLang="en-US">
            <a:solidFill>
              <a:srgbClr val="080808"/>
            </a:solidFill>
          </a:endParaRPr>
        </a:p>
      </dgm:t>
    </dgm:pt>
    <dgm:pt modelId="{B1DFC1CF-D99C-4463-A15E-E480590F2132}">
      <dgm:prSet/>
      <dgm:spPr/>
      <dgm:t>
        <a:bodyPr/>
        <a:lstStyle/>
        <a:p>
          <a:r>
            <a:rPr lang="en-US" altLang="zh-CN" b="1" smtClean="0">
              <a:solidFill>
                <a:srgbClr val="080808"/>
              </a:solidFill>
              <a:latin typeface="宋体" panose="02010600030101010101" pitchFamily="2" charset="-122"/>
            </a:rPr>
            <a:t>6</a:t>
          </a:r>
          <a:r>
            <a:rPr lang="zh-CN" altLang="en-US" b="1" smtClean="0">
              <a:solidFill>
                <a:srgbClr val="080808"/>
              </a:solidFill>
              <a:latin typeface="宋体" panose="02010600030101010101" pitchFamily="2" charset="-122"/>
            </a:rPr>
            <a:t>．大修理提存和折旧计算表</a:t>
          </a:r>
          <a:endParaRPr lang="zh-CN" altLang="en-US">
            <a:solidFill>
              <a:srgbClr val="080808"/>
            </a:solidFill>
          </a:endParaRPr>
        </a:p>
      </dgm:t>
    </dgm:pt>
    <dgm:pt modelId="{B2406AC2-113E-4E8E-A831-1B6FD668AE22}" type="parTrans" cxnId="{769757EF-4F33-47FE-9E5A-D873C73979F6}">
      <dgm:prSet/>
      <dgm:spPr/>
      <dgm:t>
        <a:bodyPr/>
        <a:lstStyle/>
        <a:p>
          <a:endParaRPr lang="zh-CN" altLang="en-US">
            <a:solidFill>
              <a:srgbClr val="080808"/>
            </a:solidFill>
          </a:endParaRPr>
        </a:p>
      </dgm:t>
    </dgm:pt>
    <dgm:pt modelId="{E813B8CC-09D2-498B-8EDB-738925018633}" type="sibTrans" cxnId="{769757EF-4F33-47FE-9E5A-D873C73979F6}">
      <dgm:prSet/>
      <dgm:spPr/>
      <dgm:t>
        <a:bodyPr/>
        <a:lstStyle/>
        <a:p>
          <a:endParaRPr lang="zh-CN" altLang="en-US">
            <a:solidFill>
              <a:srgbClr val="080808"/>
            </a:solidFill>
          </a:endParaRPr>
        </a:p>
      </dgm:t>
    </dgm:pt>
    <dgm:pt modelId="{60329C3B-3702-4C5C-9B22-6E66F233CC97}" type="pres">
      <dgm:prSet presAssocID="{E3B48E48-BA40-4039-B606-DA40EB5B3347}" presName="Name0" presStyleCnt="0">
        <dgm:presLayoutVars>
          <dgm:dir/>
          <dgm:resizeHandles val="exact"/>
        </dgm:presLayoutVars>
      </dgm:prSet>
      <dgm:spPr/>
      <dgm:t>
        <a:bodyPr/>
        <a:lstStyle/>
        <a:p>
          <a:endParaRPr lang="zh-CN" altLang="en-US"/>
        </a:p>
      </dgm:t>
    </dgm:pt>
    <dgm:pt modelId="{7863D5E7-A02A-41B1-8E82-781BF6BDF53B}" type="pres">
      <dgm:prSet presAssocID="{C21BE01D-1939-4CAD-8DA3-566A65606911}" presName="composite" presStyleCnt="0"/>
      <dgm:spPr/>
    </dgm:pt>
    <dgm:pt modelId="{206F1FAA-E749-43CB-A95C-FDA148D12E33}" type="pres">
      <dgm:prSet presAssocID="{C21BE01D-1939-4CAD-8DA3-566A65606911}" presName="rect1" presStyleLbl="trAlignAcc1" presStyleIdx="0" presStyleCnt="6">
        <dgm:presLayoutVars>
          <dgm:bulletEnabled val="1"/>
        </dgm:presLayoutVars>
      </dgm:prSet>
      <dgm:spPr/>
      <dgm:t>
        <a:bodyPr/>
        <a:lstStyle/>
        <a:p>
          <a:endParaRPr lang="zh-CN" altLang="en-US"/>
        </a:p>
      </dgm:t>
    </dgm:pt>
    <dgm:pt modelId="{02ABBA92-DE82-4FF1-992C-4226B3804BDA}" type="pres">
      <dgm:prSet presAssocID="{C21BE01D-1939-4CAD-8DA3-566A65606911}" presName="rect2" presStyleLbl="fgImgPlace1" presStyleIdx="0" presStyleCnt="6"/>
      <dgm:spPr/>
    </dgm:pt>
    <dgm:pt modelId="{E2C35BA5-1B88-45F6-B5FE-54F90B69B39D}" type="pres">
      <dgm:prSet presAssocID="{C100726A-F9B8-492B-86EB-B5A8B9A41911}" presName="sibTrans" presStyleCnt="0"/>
      <dgm:spPr/>
    </dgm:pt>
    <dgm:pt modelId="{72DE63FD-EEE2-4222-816D-5E65FE800471}" type="pres">
      <dgm:prSet presAssocID="{DBA9C822-6B98-43FF-A52B-3B48F5A0213E}" presName="composite" presStyleCnt="0"/>
      <dgm:spPr/>
    </dgm:pt>
    <dgm:pt modelId="{4E251841-FFBF-4C49-8F44-7A7C98443754}" type="pres">
      <dgm:prSet presAssocID="{DBA9C822-6B98-43FF-A52B-3B48F5A0213E}" presName="rect1" presStyleLbl="trAlignAcc1" presStyleIdx="1" presStyleCnt="6">
        <dgm:presLayoutVars>
          <dgm:bulletEnabled val="1"/>
        </dgm:presLayoutVars>
      </dgm:prSet>
      <dgm:spPr/>
      <dgm:t>
        <a:bodyPr/>
        <a:lstStyle/>
        <a:p>
          <a:endParaRPr lang="zh-CN" altLang="en-US"/>
        </a:p>
      </dgm:t>
    </dgm:pt>
    <dgm:pt modelId="{23DED36D-B66A-4D44-A6CF-881EC9AB3463}" type="pres">
      <dgm:prSet presAssocID="{DBA9C822-6B98-43FF-A52B-3B48F5A0213E}" presName="rect2" presStyleLbl="fgImgPlace1" presStyleIdx="1" presStyleCnt="6"/>
      <dgm:spPr/>
    </dgm:pt>
    <dgm:pt modelId="{6F00BD42-AF8F-4627-BBE2-EB969B7567C9}" type="pres">
      <dgm:prSet presAssocID="{81B8603B-BFF4-48CA-A1D5-A15CC8820E5C}" presName="sibTrans" presStyleCnt="0"/>
      <dgm:spPr/>
    </dgm:pt>
    <dgm:pt modelId="{7A800D20-CF79-4CBD-8884-4909217A3AFC}" type="pres">
      <dgm:prSet presAssocID="{204F218E-068D-4E6B-9D42-40B1688AE87E}" presName="composite" presStyleCnt="0"/>
      <dgm:spPr/>
    </dgm:pt>
    <dgm:pt modelId="{D3576731-E5BA-4E8A-82F3-A2ABA4302783}" type="pres">
      <dgm:prSet presAssocID="{204F218E-068D-4E6B-9D42-40B1688AE87E}" presName="rect1" presStyleLbl="trAlignAcc1" presStyleIdx="2" presStyleCnt="6">
        <dgm:presLayoutVars>
          <dgm:bulletEnabled val="1"/>
        </dgm:presLayoutVars>
      </dgm:prSet>
      <dgm:spPr/>
      <dgm:t>
        <a:bodyPr/>
        <a:lstStyle/>
        <a:p>
          <a:endParaRPr lang="zh-CN" altLang="en-US"/>
        </a:p>
      </dgm:t>
    </dgm:pt>
    <dgm:pt modelId="{9DC93A3D-10C9-4DF3-AAEB-64C23558843D}" type="pres">
      <dgm:prSet presAssocID="{204F218E-068D-4E6B-9D42-40B1688AE87E}" presName="rect2" presStyleLbl="fgImgPlace1" presStyleIdx="2" presStyleCnt="6"/>
      <dgm:spPr/>
    </dgm:pt>
    <dgm:pt modelId="{E0A67D42-B8DA-4DFF-8AEE-121B80B3BED2}" type="pres">
      <dgm:prSet presAssocID="{625B90A0-9983-4AB9-A8B9-A1501C56DBA7}" presName="sibTrans" presStyleCnt="0"/>
      <dgm:spPr/>
    </dgm:pt>
    <dgm:pt modelId="{3E5D7834-976A-4687-A59D-98D9D530B42D}" type="pres">
      <dgm:prSet presAssocID="{E57DB20E-9005-4076-906D-15071DF0CB87}" presName="composite" presStyleCnt="0"/>
      <dgm:spPr/>
    </dgm:pt>
    <dgm:pt modelId="{846EDF62-985E-4F73-90E9-8149EEA7AA09}" type="pres">
      <dgm:prSet presAssocID="{E57DB20E-9005-4076-906D-15071DF0CB87}" presName="rect1" presStyleLbl="trAlignAcc1" presStyleIdx="3" presStyleCnt="6">
        <dgm:presLayoutVars>
          <dgm:bulletEnabled val="1"/>
        </dgm:presLayoutVars>
      </dgm:prSet>
      <dgm:spPr/>
      <dgm:t>
        <a:bodyPr/>
        <a:lstStyle/>
        <a:p>
          <a:endParaRPr lang="zh-CN" altLang="en-US"/>
        </a:p>
      </dgm:t>
    </dgm:pt>
    <dgm:pt modelId="{49671751-7E08-45BC-AB64-0C7223F45896}" type="pres">
      <dgm:prSet presAssocID="{E57DB20E-9005-4076-906D-15071DF0CB87}" presName="rect2" presStyleLbl="fgImgPlace1" presStyleIdx="3" presStyleCnt="6"/>
      <dgm:spPr/>
    </dgm:pt>
    <dgm:pt modelId="{CCA0CA1D-093C-4EC4-8D95-A6B4FD613A9E}" type="pres">
      <dgm:prSet presAssocID="{62594611-4F8D-46FB-B664-665CBEBCB11A}" presName="sibTrans" presStyleCnt="0"/>
      <dgm:spPr/>
    </dgm:pt>
    <dgm:pt modelId="{7A5089EA-C87E-4D18-A5F8-F582918FA150}" type="pres">
      <dgm:prSet presAssocID="{8FDAE77B-4F9D-470F-88A0-3AAA83756D22}" presName="composite" presStyleCnt="0"/>
      <dgm:spPr/>
    </dgm:pt>
    <dgm:pt modelId="{88D558B3-D43D-405B-B23D-820330074293}" type="pres">
      <dgm:prSet presAssocID="{8FDAE77B-4F9D-470F-88A0-3AAA83756D22}" presName="rect1" presStyleLbl="trAlignAcc1" presStyleIdx="4" presStyleCnt="6">
        <dgm:presLayoutVars>
          <dgm:bulletEnabled val="1"/>
        </dgm:presLayoutVars>
      </dgm:prSet>
      <dgm:spPr/>
      <dgm:t>
        <a:bodyPr/>
        <a:lstStyle/>
        <a:p>
          <a:endParaRPr lang="zh-CN" altLang="en-US"/>
        </a:p>
      </dgm:t>
    </dgm:pt>
    <dgm:pt modelId="{EFF44ABE-1D43-42A6-9B11-E2D7DCBC3E29}" type="pres">
      <dgm:prSet presAssocID="{8FDAE77B-4F9D-470F-88A0-3AAA83756D22}" presName="rect2" presStyleLbl="fgImgPlace1" presStyleIdx="4" presStyleCnt="6"/>
      <dgm:spPr/>
    </dgm:pt>
    <dgm:pt modelId="{545CC199-6870-4DDA-8CE8-0B8A96A44F2B}" type="pres">
      <dgm:prSet presAssocID="{FC0F4D86-570A-4544-ABDB-21D4B6D65C31}" presName="sibTrans" presStyleCnt="0"/>
      <dgm:spPr/>
    </dgm:pt>
    <dgm:pt modelId="{CEC5843D-85C3-412F-B451-78B8E604C24D}" type="pres">
      <dgm:prSet presAssocID="{B1DFC1CF-D99C-4463-A15E-E480590F2132}" presName="composite" presStyleCnt="0"/>
      <dgm:spPr/>
    </dgm:pt>
    <dgm:pt modelId="{158D5987-FC19-42D7-BDE1-571457B73BC6}" type="pres">
      <dgm:prSet presAssocID="{B1DFC1CF-D99C-4463-A15E-E480590F2132}" presName="rect1" presStyleLbl="trAlignAcc1" presStyleIdx="5" presStyleCnt="6">
        <dgm:presLayoutVars>
          <dgm:bulletEnabled val="1"/>
        </dgm:presLayoutVars>
      </dgm:prSet>
      <dgm:spPr/>
      <dgm:t>
        <a:bodyPr/>
        <a:lstStyle/>
        <a:p>
          <a:endParaRPr lang="zh-CN" altLang="en-US"/>
        </a:p>
      </dgm:t>
    </dgm:pt>
    <dgm:pt modelId="{15F95224-61CE-4F10-8401-6F3B83A760F6}" type="pres">
      <dgm:prSet presAssocID="{B1DFC1CF-D99C-4463-A15E-E480590F2132}" presName="rect2" presStyleLbl="fgImgPlace1" presStyleIdx="5" presStyleCnt="6"/>
      <dgm:spPr/>
    </dgm:pt>
  </dgm:ptLst>
  <dgm:cxnLst>
    <dgm:cxn modelId="{DE26AF32-DD0A-4171-8926-65B77C2007DE}" type="presOf" srcId="{204F218E-068D-4E6B-9D42-40B1688AE87E}" destId="{D3576731-E5BA-4E8A-82F3-A2ABA4302783}" srcOrd="0" destOrd="0" presId="urn:microsoft.com/office/officeart/2008/layout/PictureStrips"/>
    <dgm:cxn modelId="{35D38FE0-3511-4A94-A42F-BF855D56F272}" srcId="{E3B48E48-BA40-4039-B606-DA40EB5B3347}" destId="{204F218E-068D-4E6B-9D42-40B1688AE87E}" srcOrd="2" destOrd="0" parTransId="{28747779-6E6C-456E-9EA6-206A102EF17A}" sibTransId="{625B90A0-9983-4AB9-A8B9-A1501C56DBA7}"/>
    <dgm:cxn modelId="{0680D6C2-D143-4413-8CF7-FC711D9C7F18}" type="presOf" srcId="{B1DFC1CF-D99C-4463-A15E-E480590F2132}" destId="{158D5987-FC19-42D7-BDE1-571457B73BC6}" srcOrd="0" destOrd="0" presId="urn:microsoft.com/office/officeart/2008/layout/PictureStrips"/>
    <dgm:cxn modelId="{A7096FA3-D992-467A-AEAE-E91DD1345243}" srcId="{E3B48E48-BA40-4039-B606-DA40EB5B3347}" destId="{E57DB20E-9005-4076-906D-15071DF0CB87}" srcOrd="3" destOrd="0" parTransId="{31C45C04-59B6-4279-8DD8-A92E9D2E4030}" sibTransId="{62594611-4F8D-46FB-B664-665CBEBCB11A}"/>
    <dgm:cxn modelId="{AB8515FA-3A31-4FB2-919E-614A1C734117}" type="presOf" srcId="{8FDAE77B-4F9D-470F-88A0-3AAA83756D22}" destId="{88D558B3-D43D-405B-B23D-820330074293}" srcOrd="0" destOrd="0" presId="urn:microsoft.com/office/officeart/2008/layout/PictureStrips"/>
    <dgm:cxn modelId="{37F28A46-1C0C-473D-B313-3A0AE32C0930}" srcId="{E3B48E48-BA40-4039-B606-DA40EB5B3347}" destId="{C21BE01D-1939-4CAD-8DA3-566A65606911}" srcOrd="0" destOrd="0" parTransId="{69F1CA4F-25C9-47A3-8099-54DDE7BEEAAB}" sibTransId="{C100726A-F9B8-492B-86EB-B5A8B9A41911}"/>
    <dgm:cxn modelId="{5AEFC434-4642-4835-9021-B8232B4832F2}" srcId="{E3B48E48-BA40-4039-B606-DA40EB5B3347}" destId="{8FDAE77B-4F9D-470F-88A0-3AAA83756D22}" srcOrd="4" destOrd="0" parTransId="{7EBB58A8-FEB7-47E1-9BCB-129C74889BA4}" sibTransId="{FC0F4D86-570A-4544-ABDB-21D4B6D65C31}"/>
    <dgm:cxn modelId="{6671AB2B-7027-4DE2-B390-38C2EBF98315}" type="presOf" srcId="{C21BE01D-1939-4CAD-8DA3-566A65606911}" destId="{206F1FAA-E749-43CB-A95C-FDA148D12E33}" srcOrd="0" destOrd="0" presId="urn:microsoft.com/office/officeart/2008/layout/PictureStrips"/>
    <dgm:cxn modelId="{966AF3FF-C172-4606-B0C9-F31CC32108AD}" srcId="{E3B48E48-BA40-4039-B606-DA40EB5B3347}" destId="{DBA9C822-6B98-43FF-A52B-3B48F5A0213E}" srcOrd="1" destOrd="0" parTransId="{E29C061E-F356-49CC-9135-3F45DC92B450}" sibTransId="{81B8603B-BFF4-48CA-A1D5-A15CC8820E5C}"/>
    <dgm:cxn modelId="{769757EF-4F33-47FE-9E5A-D873C73979F6}" srcId="{E3B48E48-BA40-4039-B606-DA40EB5B3347}" destId="{B1DFC1CF-D99C-4463-A15E-E480590F2132}" srcOrd="5" destOrd="0" parTransId="{B2406AC2-113E-4E8E-A831-1B6FD668AE22}" sibTransId="{E813B8CC-09D2-498B-8EDB-738925018633}"/>
    <dgm:cxn modelId="{B17079F9-6CDC-4D79-B123-7BEA01736165}" type="presOf" srcId="{E57DB20E-9005-4076-906D-15071DF0CB87}" destId="{846EDF62-985E-4F73-90E9-8149EEA7AA09}" srcOrd="0" destOrd="0" presId="urn:microsoft.com/office/officeart/2008/layout/PictureStrips"/>
    <dgm:cxn modelId="{0B05E659-6601-4157-B322-0360859C0AAC}" type="presOf" srcId="{DBA9C822-6B98-43FF-A52B-3B48F5A0213E}" destId="{4E251841-FFBF-4C49-8F44-7A7C98443754}" srcOrd="0" destOrd="0" presId="urn:microsoft.com/office/officeart/2008/layout/PictureStrips"/>
    <dgm:cxn modelId="{0B59D8A0-B8A0-476C-9A2D-83281D25C924}" type="presOf" srcId="{E3B48E48-BA40-4039-B606-DA40EB5B3347}" destId="{60329C3B-3702-4C5C-9B22-6E66F233CC97}" srcOrd="0" destOrd="0" presId="urn:microsoft.com/office/officeart/2008/layout/PictureStrips"/>
    <dgm:cxn modelId="{534E6669-FC76-4622-9469-9DAA48782E95}" type="presParOf" srcId="{60329C3B-3702-4C5C-9B22-6E66F233CC97}" destId="{7863D5E7-A02A-41B1-8E82-781BF6BDF53B}" srcOrd="0" destOrd="0" presId="urn:microsoft.com/office/officeart/2008/layout/PictureStrips"/>
    <dgm:cxn modelId="{0BFE9225-F2AE-4E39-B8BF-914D37FDD372}" type="presParOf" srcId="{7863D5E7-A02A-41B1-8E82-781BF6BDF53B}" destId="{206F1FAA-E749-43CB-A95C-FDA148D12E33}" srcOrd="0" destOrd="0" presId="urn:microsoft.com/office/officeart/2008/layout/PictureStrips"/>
    <dgm:cxn modelId="{F9384F56-A335-4DB6-AC4A-9F21434FD25B}" type="presParOf" srcId="{7863D5E7-A02A-41B1-8E82-781BF6BDF53B}" destId="{02ABBA92-DE82-4FF1-992C-4226B3804BDA}" srcOrd="1" destOrd="0" presId="urn:microsoft.com/office/officeart/2008/layout/PictureStrips"/>
    <dgm:cxn modelId="{83023A4C-8738-40B4-BE6C-A68BE22F3016}" type="presParOf" srcId="{60329C3B-3702-4C5C-9B22-6E66F233CC97}" destId="{E2C35BA5-1B88-45F6-B5FE-54F90B69B39D}" srcOrd="1" destOrd="0" presId="urn:microsoft.com/office/officeart/2008/layout/PictureStrips"/>
    <dgm:cxn modelId="{9B319B97-B394-46CC-AED6-166061A8C017}" type="presParOf" srcId="{60329C3B-3702-4C5C-9B22-6E66F233CC97}" destId="{72DE63FD-EEE2-4222-816D-5E65FE800471}" srcOrd="2" destOrd="0" presId="urn:microsoft.com/office/officeart/2008/layout/PictureStrips"/>
    <dgm:cxn modelId="{13C227CC-66D1-4930-9CFD-6B60D2C6201A}" type="presParOf" srcId="{72DE63FD-EEE2-4222-816D-5E65FE800471}" destId="{4E251841-FFBF-4C49-8F44-7A7C98443754}" srcOrd="0" destOrd="0" presId="urn:microsoft.com/office/officeart/2008/layout/PictureStrips"/>
    <dgm:cxn modelId="{F12ACBCA-9F20-4CE9-98C7-50A7C4CEFFAC}" type="presParOf" srcId="{72DE63FD-EEE2-4222-816D-5E65FE800471}" destId="{23DED36D-B66A-4D44-A6CF-881EC9AB3463}" srcOrd="1" destOrd="0" presId="urn:microsoft.com/office/officeart/2008/layout/PictureStrips"/>
    <dgm:cxn modelId="{E9B27CF6-2F57-444E-B10F-42A7FC171119}" type="presParOf" srcId="{60329C3B-3702-4C5C-9B22-6E66F233CC97}" destId="{6F00BD42-AF8F-4627-BBE2-EB969B7567C9}" srcOrd="3" destOrd="0" presId="urn:microsoft.com/office/officeart/2008/layout/PictureStrips"/>
    <dgm:cxn modelId="{EEFDA50E-0571-4DC9-B254-EEA76F269E8E}" type="presParOf" srcId="{60329C3B-3702-4C5C-9B22-6E66F233CC97}" destId="{7A800D20-CF79-4CBD-8884-4909217A3AFC}" srcOrd="4" destOrd="0" presId="urn:microsoft.com/office/officeart/2008/layout/PictureStrips"/>
    <dgm:cxn modelId="{4E0C0BE4-FDC8-47A7-A724-77F8B4F4E7D8}" type="presParOf" srcId="{7A800D20-CF79-4CBD-8884-4909217A3AFC}" destId="{D3576731-E5BA-4E8A-82F3-A2ABA4302783}" srcOrd="0" destOrd="0" presId="urn:microsoft.com/office/officeart/2008/layout/PictureStrips"/>
    <dgm:cxn modelId="{7253FCEF-7178-4DFB-980E-FE9DF8B55E4A}" type="presParOf" srcId="{7A800D20-CF79-4CBD-8884-4909217A3AFC}" destId="{9DC93A3D-10C9-4DF3-AAEB-64C23558843D}" srcOrd="1" destOrd="0" presId="urn:microsoft.com/office/officeart/2008/layout/PictureStrips"/>
    <dgm:cxn modelId="{BD564EDB-04BE-423B-BCED-7EDBFA5D96C7}" type="presParOf" srcId="{60329C3B-3702-4C5C-9B22-6E66F233CC97}" destId="{E0A67D42-B8DA-4DFF-8AEE-121B80B3BED2}" srcOrd="5" destOrd="0" presId="urn:microsoft.com/office/officeart/2008/layout/PictureStrips"/>
    <dgm:cxn modelId="{AE5CDAEC-56D3-45D5-948D-56F24B3396E5}" type="presParOf" srcId="{60329C3B-3702-4C5C-9B22-6E66F233CC97}" destId="{3E5D7834-976A-4687-A59D-98D9D530B42D}" srcOrd="6" destOrd="0" presId="urn:microsoft.com/office/officeart/2008/layout/PictureStrips"/>
    <dgm:cxn modelId="{829462CE-C142-4EAF-988B-D4F5B47469C8}" type="presParOf" srcId="{3E5D7834-976A-4687-A59D-98D9D530B42D}" destId="{846EDF62-985E-4F73-90E9-8149EEA7AA09}" srcOrd="0" destOrd="0" presId="urn:microsoft.com/office/officeart/2008/layout/PictureStrips"/>
    <dgm:cxn modelId="{85202371-3873-4B22-AD40-2B088054697D}" type="presParOf" srcId="{3E5D7834-976A-4687-A59D-98D9D530B42D}" destId="{49671751-7E08-45BC-AB64-0C7223F45896}" srcOrd="1" destOrd="0" presId="urn:microsoft.com/office/officeart/2008/layout/PictureStrips"/>
    <dgm:cxn modelId="{73F31D21-985E-47E6-AC76-F22BA773A807}" type="presParOf" srcId="{60329C3B-3702-4C5C-9B22-6E66F233CC97}" destId="{CCA0CA1D-093C-4EC4-8D95-A6B4FD613A9E}" srcOrd="7" destOrd="0" presId="urn:microsoft.com/office/officeart/2008/layout/PictureStrips"/>
    <dgm:cxn modelId="{7E2B9BC7-681D-4686-BCEA-AD6C6CC3C547}" type="presParOf" srcId="{60329C3B-3702-4C5C-9B22-6E66F233CC97}" destId="{7A5089EA-C87E-4D18-A5F8-F582918FA150}" srcOrd="8" destOrd="0" presId="urn:microsoft.com/office/officeart/2008/layout/PictureStrips"/>
    <dgm:cxn modelId="{4F7ABA7A-C6EA-4E6F-A093-BDA769431D00}" type="presParOf" srcId="{7A5089EA-C87E-4D18-A5F8-F582918FA150}" destId="{88D558B3-D43D-405B-B23D-820330074293}" srcOrd="0" destOrd="0" presId="urn:microsoft.com/office/officeart/2008/layout/PictureStrips"/>
    <dgm:cxn modelId="{82B76B50-641E-43F5-A2B2-09641CDA6D33}" type="presParOf" srcId="{7A5089EA-C87E-4D18-A5F8-F582918FA150}" destId="{EFF44ABE-1D43-42A6-9B11-E2D7DCBC3E29}" srcOrd="1" destOrd="0" presId="urn:microsoft.com/office/officeart/2008/layout/PictureStrips"/>
    <dgm:cxn modelId="{3E346F56-5837-489A-BCD7-FB6021A49DD6}" type="presParOf" srcId="{60329C3B-3702-4C5C-9B22-6E66F233CC97}" destId="{545CC199-6870-4DDA-8CE8-0B8A96A44F2B}" srcOrd="9" destOrd="0" presId="urn:microsoft.com/office/officeart/2008/layout/PictureStrips"/>
    <dgm:cxn modelId="{4F14E51A-E1EC-4F01-AE65-39219C91EC25}" type="presParOf" srcId="{60329C3B-3702-4C5C-9B22-6E66F233CC97}" destId="{CEC5843D-85C3-412F-B451-78B8E604C24D}" srcOrd="10" destOrd="0" presId="urn:microsoft.com/office/officeart/2008/layout/PictureStrips"/>
    <dgm:cxn modelId="{99950C15-3F93-4BB8-8E6C-CF549788875B}" type="presParOf" srcId="{CEC5843D-85C3-412F-B451-78B8E604C24D}" destId="{158D5987-FC19-42D7-BDE1-571457B73BC6}" srcOrd="0" destOrd="0" presId="urn:microsoft.com/office/officeart/2008/layout/PictureStrips"/>
    <dgm:cxn modelId="{03D61547-A2CE-4CFE-AD1C-D130FC158F09}" type="presParOf" srcId="{CEC5843D-85C3-412F-B451-78B8E604C24D}" destId="{15F95224-61CE-4F10-8401-6F3B83A760F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C75A90-5DDC-4FB8-BB47-F294F9D5A59E}" type="doc">
      <dgm:prSet loTypeId="urn:microsoft.com/office/officeart/2005/8/layout/hProcess9" loCatId="process" qsTypeId="urn:microsoft.com/office/officeart/2005/8/quickstyle/simple1" qsCatId="simple" csTypeId="urn:microsoft.com/office/officeart/2005/8/colors/accent1_2" csCatId="accent1" phldr="1"/>
      <dgm:spPr/>
    </dgm:pt>
    <dgm:pt modelId="{1D6CD558-A8CF-42CB-9259-626A272DE30F}">
      <dgm:prSet phldrT="[文本]"/>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latin typeface="黑体" panose="02010609060101010101" pitchFamily="49" charset="-122"/>
              <a:ea typeface="黑体" panose="02010609060101010101" pitchFamily="49" charset="-122"/>
            </a:rPr>
            <a:t>（一）车队绩效考评指标设置</a:t>
          </a:r>
          <a:r>
            <a:rPr lang="zh-CN" altLang="en-US" b="1" dirty="0" smtClean="0">
              <a:latin typeface="宋体" panose="02010600030101010101" pitchFamily="2" charset="-122"/>
            </a:rPr>
            <a:t/>
          </a:r>
          <a:br>
            <a:rPr lang="zh-CN" altLang="en-US" b="1" dirty="0" smtClean="0">
              <a:latin typeface="宋体" panose="02010600030101010101" pitchFamily="2" charset="-122"/>
            </a:rPr>
          </a:br>
          <a:endParaRPr lang="zh-CN" altLang="en-US" dirty="0"/>
        </a:p>
      </dgm:t>
    </dgm:pt>
    <dgm:pt modelId="{637664C5-F825-4F49-8228-A4245630AF30}" type="parTrans" cxnId="{57FA5EE3-B287-4F87-8679-1BD28B7B29FE}">
      <dgm:prSet/>
      <dgm:spPr/>
      <dgm:t>
        <a:bodyPr/>
        <a:lstStyle/>
        <a:p>
          <a:endParaRPr lang="zh-CN" altLang="en-US"/>
        </a:p>
      </dgm:t>
    </dgm:pt>
    <dgm:pt modelId="{3F1503CF-C546-461E-9898-BC9939D60158}" type="sibTrans" cxnId="{57FA5EE3-B287-4F87-8679-1BD28B7B29FE}">
      <dgm:prSet/>
      <dgm:spPr/>
      <dgm:t>
        <a:bodyPr/>
        <a:lstStyle/>
        <a:p>
          <a:endParaRPr lang="zh-CN" altLang="en-US"/>
        </a:p>
      </dgm:t>
    </dgm:pt>
    <dgm:pt modelId="{526E0490-70A8-492E-88A1-EC6B04BD567A}">
      <dgm:prSet phldrT="[文本]"/>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latin typeface="黑体" panose="02010609060101010101" pitchFamily="49" charset="-122"/>
              <a:ea typeface="黑体" panose="02010609060101010101" pitchFamily="49" charset="-122"/>
            </a:rPr>
            <a:t>（二）车队绩效考评指标计算方法</a:t>
          </a:r>
          <a:endParaRPr lang="zh-CN" altLang="en-US" dirty="0"/>
        </a:p>
      </dgm:t>
    </dgm:pt>
    <dgm:pt modelId="{865B1CE8-C112-4E73-91DF-A2B1EC5533F7}" type="parTrans" cxnId="{88E519A8-7B64-4A1B-A680-9A7BA11401CC}">
      <dgm:prSet/>
      <dgm:spPr/>
      <dgm:t>
        <a:bodyPr/>
        <a:lstStyle/>
        <a:p>
          <a:endParaRPr lang="zh-CN" altLang="en-US"/>
        </a:p>
      </dgm:t>
    </dgm:pt>
    <dgm:pt modelId="{01C4187B-1F36-47AD-91B5-F8EA50748E4B}" type="sibTrans" cxnId="{88E519A8-7B64-4A1B-A680-9A7BA11401CC}">
      <dgm:prSet/>
      <dgm:spPr/>
      <dgm:t>
        <a:bodyPr/>
        <a:lstStyle/>
        <a:p>
          <a:endParaRPr lang="zh-CN" altLang="en-US"/>
        </a:p>
      </dgm:t>
    </dgm:pt>
    <dgm:pt modelId="{66875A21-F853-468B-ACFD-E90481713884}">
      <dgm:prSet phldrT="[文本]"/>
      <dgm:spPr>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latin typeface="黑体" panose="02010609060101010101" pitchFamily="49" charset="-122"/>
              <a:ea typeface="黑体" panose="02010609060101010101" pitchFamily="49" charset="-122"/>
            </a:rPr>
            <a:t>（三）车队绩效考核报告</a:t>
          </a:r>
          <a:endParaRPr lang="zh-CN" altLang="en-US" dirty="0"/>
        </a:p>
      </dgm:t>
    </dgm:pt>
    <dgm:pt modelId="{1E20D62F-F22C-450C-82F6-14EA1F67936F}" type="parTrans" cxnId="{FD0FB56E-1875-4B36-A0D0-302A71AD4372}">
      <dgm:prSet/>
      <dgm:spPr/>
      <dgm:t>
        <a:bodyPr/>
        <a:lstStyle/>
        <a:p>
          <a:endParaRPr lang="zh-CN" altLang="en-US"/>
        </a:p>
      </dgm:t>
    </dgm:pt>
    <dgm:pt modelId="{9CDDCBA3-591C-45E1-9226-A7BD1EFBECB3}" type="sibTrans" cxnId="{FD0FB56E-1875-4B36-A0D0-302A71AD4372}">
      <dgm:prSet/>
      <dgm:spPr/>
      <dgm:t>
        <a:bodyPr/>
        <a:lstStyle/>
        <a:p>
          <a:endParaRPr lang="zh-CN" altLang="en-US"/>
        </a:p>
      </dgm:t>
    </dgm:pt>
    <dgm:pt modelId="{38F25FD2-EC92-4B39-8F51-933EBA2033B3}" type="pres">
      <dgm:prSet presAssocID="{FEC75A90-5DDC-4FB8-BB47-F294F9D5A59E}" presName="CompostProcess" presStyleCnt="0">
        <dgm:presLayoutVars>
          <dgm:dir/>
          <dgm:resizeHandles val="exact"/>
        </dgm:presLayoutVars>
      </dgm:prSet>
      <dgm:spPr/>
    </dgm:pt>
    <dgm:pt modelId="{78B6D6D7-6551-47AD-AC9B-66656557CC74}" type="pres">
      <dgm:prSet presAssocID="{FEC75A90-5DDC-4FB8-BB47-F294F9D5A59E}" presName="arrow" presStyleLbl="bgShp" presStyleIdx="0" presStyleCnt="1"/>
      <dgm:spPr>
        <a:solidFill>
          <a:schemeClr val="tx1">
            <a:lumMod val="10000"/>
            <a:lumOff val="90000"/>
          </a:schemeClr>
        </a:solidFill>
      </dgm:spPr>
    </dgm:pt>
    <dgm:pt modelId="{060C770F-2AD1-4B3E-A207-D0F6316035EF}" type="pres">
      <dgm:prSet presAssocID="{FEC75A90-5DDC-4FB8-BB47-F294F9D5A59E}" presName="linearProcess" presStyleCnt="0"/>
      <dgm:spPr/>
    </dgm:pt>
    <dgm:pt modelId="{8063E60F-4661-4012-89D2-FF90C146F078}" type="pres">
      <dgm:prSet presAssocID="{1D6CD558-A8CF-42CB-9259-626A272DE30F}" presName="textNode" presStyleLbl="node1" presStyleIdx="0" presStyleCnt="3">
        <dgm:presLayoutVars>
          <dgm:bulletEnabled val="1"/>
        </dgm:presLayoutVars>
      </dgm:prSet>
      <dgm:spPr>
        <a:prstGeom prst="teardrop">
          <a:avLst/>
        </a:prstGeom>
      </dgm:spPr>
      <dgm:t>
        <a:bodyPr/>
        <a:lstStyle/>
        <a:p>
          <a:endParaRPr lang="zh-CN" altLang="en-US"/>
        </a:p>
      </dgm:t>
    </dgm:pt>
    <dgm:pt modelId="{2B31A4AA-F6E8-4120-9571-D2A5D368A352}" type="pres">
      <dgm:prSet presAssocID="{3F1503CF-C546-461E-9898-BC9939D60158}" presName="sibTrans" presStyleCnt="0"/>
      <dgm:spPr/>
    </dgm:pt>
    <dgm:pt modelId="{8E750C76-4962-468A-BD09-88E94990612C}" type="pres">
      <dgm:prSet presAssocID="{526E0490-70A8-492E-88A1-EC6B04BD567A}" presName="textNode" presStyleLbl="node1" presStyleIdx="1" presStyleCnt="3">
        <dgm:presLayoutVars>
          <dgm:bulletEnabled val="1"/>
        </dgm:presLayoutVars>
      </dgm:prSet>
      <dgm:spPr>
        <a:prstGeom prst="teardrop">
          <a:avLst/>
        </a:prstGeom>
      </dgm:spPr>
      <dgm:t>
        <a:bodyPr/>
        <a:lstStyle/>
        <a:p>
          <a:endParaRPr lang="zh-CN" altLang="en-US"/>
        </a:p>
      </dgm:t>
    </dgm:pt>
    <dgm:pt modelId="{3221620B-B3D3-4C8B-8AFF-9D9C9F2B1771}" type="pres">
      <dgm:prSet presAssocID="{01C4187B-1F36-47AD-91B5-F8EA50748E4B}" presName="sibTrans" presStyleCnt="0"/>
      <dgm:spPr/>
    </dgm:pt>
    <dgm:pt modelId="{25BD4C44-16C4-4ED3-8E08-093C7F71BFAB}" type="pres">
      <dgm:prSet presAssocID="{66875A21-F853-468B-ACFD-E90481713884}" presName="textNode" presStyleLbl="node1" presStyleIdx="2" presStyleCnt="3">
        <dgm:presLayoutVars>
          <dgm:bulletEnabled val="1"/>
        </dgm:presLayoutVars>
      </dgm:prSet>
      <dgm:spPr>
        <a:prstGeom prst="teardrop">
          <a:avLst/>
        </a:prstGeom>
      </dgm:spPr>
      <dgm:t>
        <a:bodyPr/>
        <a:lstStyle/>
        <a:p>
          <a:endParaRPr lang="zh-CN" altLang="en-US"/>
        </a:p>
      </dgm:t>
    </dgm:pt>
  </dgm:ptLst>
  <dgm:cxnLst>
    <dgm:cxn modelId="{FD0FB56E-1875-4B36-A0D0-302A71AD4372}" srcId="{FEC75A90-5DDC-4FB8-BB47-F294F9D5A59E}" destId="{66875A21-F853-468B-ACFD-E90481713884}" srcOrd="2" destOrd="0" parTransId="{1E20D62F-F22C-450C-82F6-14EA1F67936F}" sibTransId="{9CDDCBA3-591C-45E1-9226-A7BD1EFBECB3}"/>
    <dgm:cxn modelId="{57FA5EE3-B287-4F87-8679-1BD28B7B29FE}" srcId="{FEC75A90-5DDC-4FB8-BB47-F294F9D5A59E}" destId="{1D6CD558-A8CF-42CB-9259-626A272DE30F}" srcOrd="0" destOrd="0" parTransId="{637664C5-F825-4F49-8228-A4245630AF30}" sibTransId="{3F1503CF-C546-461E-9898-BC9939D60158}"/>
    <dgm:cxn modelId="{8466DEA6-3F94-4ABB-BA2A-08FEFD3116BB}" type="presOf" srcId="{FEC75A90-5DDC-4FB8-BB47-F294F9D5A59E}" destId="{38F25FD2-EC92-4B39-8F51-933EBA2033B3}" srcOrd="0" destOrd="0" presId="urn:microsoft.com/office/officeart/2005/8/layout/hProcess9"/>
    <dgm:cxn modelId="{88E519A8-7B64-4A1B-A680-9A7BA11401CC}" srcId="{FEC75A90-5DDC-4FB8-BB47-F294F9D5A59E}" destId="{526E0490-70A8-492E-88A1-EC6B04BD567A}" srcOrd="1" destOrd="0" parTransId="{865B1CE8-C112-4E73-91DF-A2B1EC5533F7}" sibTransId="{01C4187B-1F36-47AD-91B5-F8EA50748E4B}"/>
    <dgm:cxn modelId="{7E8BFC81-158D-401E-8CC9-D4132A35FE68}" type="presOf" srcId="{526E0490-70A8-492E-88A1-EC6B04BD567A}" destId="{8E750C76-4962-468A-BD09-88E94990612C}" srcOrd="0" destOrd="0" presId="urn:microsoft.com/office/officeart/2005/8/layout/hProcess9"/>
    <dgm:cxn modelId="{ED36E169-8586-4F47-A9CA-6B3666D20543}" type="presOf" srcId="{66875A21-F853-468B-ACFD-E90481713884}" destId="{25BD4C44-16C4-4ED3-8E08-093C7F71BFAB}" srcOrd="0" destOrd="0" presId="urn:microsoft.com/office/officeart/2005/8/layout/hProcess9"/>
    <dgm:cxn modelId="{6D2935F6-69D0-4139-8793-548A9120B5E4}" type="presOf" srcId="{1D6CD558-A8CF-42CB-9259-626A272DE30F}" destId="{8063E60F-4661-4012-89D2-FF90C146F078}" srcOrd="0" destOrd="0" presId="urn:microsoft.com/office/officeart/2005/8/layout/hProcess9"/>
    <dgm:cxn modelId="{989AC77B-7C9E-4EE1-984E-FE9B86398B51}" type="presParOf" srcId="{38F25FD2-EC92-4B39-8F51-933EBA2033B3}" destId="{78B6D6D7-6551-47AD-AC9B-66656557CC74}" srcOrd="0" destOrd="0" presId="urn:microsoft.com/office/officeart/2005/8/layout/hProcess9"/>
    <dgm:cxn modelId="{8B5F7574-6B6A-45F9-8471-326F0F065F47}" type="presParOf" srcId="{38F25FD2-EC92-4B39-8F51-933EBA2033B3}" destId="{060C770F-2AD1-4B3E-A207-D0F6316035EF}" srcOrd="1" destOrd="0" presId="urn:microsoft.com/office/officeart/2005/8/layout/hProcess9"/>
    <dgm:cxn modelId="{B643B0A1-5025-4223-B08F-09F4C469652A}" type="presParOf" srcId="{060C770F-2AD1-4B3E-A207-D0F6316035EF}" destId="{8063E60F-4661-4012-89D2-FF90C146F078}" srcOrd="0" destOrd="0" presId="urn:microsoft.com/office/officeart/2005/8/layout/hProcess9"/>
    <dgm:cxn modelId="{D0C10180-BF8C-4227-B146-607DF767B376}" type="presParOf" srcId="{060C770F-2AD1-4B3E-A207-D0F6316035EF}" destId="{2B31A4AA-F6E8-4120-9571-D2A5D368A352}" srcOrd="1" destOrd="0" presId="urn:microsoft.com/office/officeart/2005/8/layout/hProcess9"/>
    <dgm:cxn modelId="{DB3CFB13-B290-4E11-8556-0177E0DD21F7}" type="presParOf" srcId="{060C770F-2AD1-4B3E-A207-D0F6316035EF}" destId="{8E750C76-4962-468A-BD09-88E94990612C}" srcOrd="2" destOrd="0" presId="urn:microsoft.com/office/officeart/2005/8/layout/hProcess9"/>
    <dgm:cxn modelId="{400EAAB0-C82A-4CC8-B7A9-4B50453B6A20}" type="presParOf" srcId="{060C770F-2AD1-4B3E-A207-D0F6316035EF}" destId="{3221620B-B3D3-4C8B-8AFF-9D9C9F2B1771}" srcOrd="3" destOrd="0" presId="urn:microsoft.com/office/officeart/2005/8/layout/hProcess9"/>
    <dgm:cxn modelId="{830485F4-C76F-4730-BFCD-09E55FE965F9}" type="presParOf" srcId="{060C770F-2AD1-4B3E-A207-D0F6316035EF}" destId="{25BD4C44-16C4-4ED3-8E08-093C7F71BFA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474DFA-26B6-4594-B781-E720F7ADC96B}" type="doc">
      <dgm:prSet loTypeId="urn:microsoft.com/office/officeart/2005/8/layout/hProcess9" loCatId="process" qsTypeId="urn:microsoft.com/office/officeart/2005/8/quickstyle/simple1" qsCatId="simple" csTypeId="urn:microsoft.com/office/officeart/2005/8/colors/accent1_2" csCatId="accent1" phldr="1"/>
      <dgm:spPr/>
    </dgm:pt>
    <dgm:pt modelId="{DB249A39-0185-485C-92B7-1E809C33C7C8}">
      <dgm:prSet phldrT="[文本]" custT="1"/>
      <dgm:spPr>
        <a:solidFill>
          <a:srgbClr val="47571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latin typeface="+mj-ea"/>
              <a:ea typeface="+mj-ea"/>
            </a:rPr>
            <a:t>（一）分公司绩效考核指标设置</a:t>
          </a:r>
          <a:endParaRPr lang="zh-CN" altLang="en-US" sz="2400" dirty="0">
            <a:latin typeface="+mj-ea"/>
            <a:ea typeface="+mj-ea"/>
          </a:endParaRPr>
        </a:p>
      </dgm:t>
    </dgm:pt>
    <dgm:pt modelId="{0EBCE5DE-8294-4E66-B7D5-8E73398EA7DF}" type="parTrans" cxnId="{A15FC290-BAB6-4C70-BAE4-032BCFD8B7E1}">
      <dgm:prSet/>
      <dgm:spPr/>
      <dgm:t>
        <a:bodyPr/>
        <a:lstStyle/>
        <a:p>
          <a:endParaRPr lang="zh-CN" altLang="en-US" sz="2400">
            <a:latin typeface="+mj-ea"/>
            <a:ea typeface="+mj-ea"/>
          </a:endParaRPr>
        </a:p>
      </dgm:t>
    </dgm:pt>
    <dgm:pt modelId="{0BEF7A7A-F5E9-4390-8051-51293B0A55E9}" type="sibTrans" cxnId="{A15FC290-BAB6-4C70-BAE4-032BCFD8B7E1}">
      <dgm:prSet/>
      <dgm:spPr/>
      <dgm:t>
        <a:bodyPr/>
        <a:lstStyle/>
        <a:p>
          <a:endParaRPr lang="zh-CN" altLang="en-US" sz="2400">
            <a:latin typeface="+mj-ea"/>
            <a:ea typeface="+mj-ea"/>
          </a:endParaRPr>
        </a:p>
      </dgm:t>
    </dgm:pt>
    <dgm:pt modelId="{4B7FD474-3D5B-4A28-A024-00782A275DC6}">
      <dgm:prSet phldrT="[文本]" custT="1"/>
      <dgm:spPr>
        <a:solidFill>
          <a:srgbClr val="47571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latin typeface="+mj-ea"/>
              <a:ea typeface="+mj-ea"/>
            </a:rPr>
            <a:t>（二）分公司考核指标计算方法</a:t>
          </a:r>
          <a:endParaRPr lang="zh-CN" altLang="en-US" sz="2400" dirty="0">
            <a:latin typeface="+mj-ea"/>
            <a:ea typeface="+mj-ea"/>
          </a:endParaRPr>
        </a:p>
      </dgm:t>
    </dgm:pt>
    <dgm:pt modelId="{C925F162-F698-4769-8C76-09590A856A0C}" type="parTrans" cxnId="{1EF62CA2-281E-48A4-B2B0-87258CA08F99}">
      <dgm:prSet/>
      <dgm:spPr/>
      <dgm:t>
        <a:bodyPr/>
        <a:lstStyle/>
        <a:p>
          <a:endParaRPr lang="zh-CN" altLang="en-US" sz="2400">
            <a:latin typeface="+mj-ea"/>
            <a:ea typeface="+mj-ea"/>
          </a:endParaRPr>
        </a:p>
      </dgm:t>
    </dgm:pt>
    <dgm:pt modelId="{626D4AB7-7699-4DB1-8D71-603B4D19B5C7}" type="sibTrans" cxnId="{1EF62CA2-281E-48A4-B2B0-87258CA08F99}">
      <dgm:prSet/>
      <dgm:spPr/>
      <dgm:t>
        <a:bodyPr/>
        <a:lstStyle/>
        <a:p>
          <a:endParaRPr lang="zh-CN" altLang="en-US" sz="2400">
            <a:latin typeface="+mj-ea"/>
            <a:ea typeface="+mj-ea"/>
          </a:endParaRPr>
        </a:p>
      </dgm:t>
    </dgm:pt>
    <dgm:pt modelId="{D7E2DB2E-8AE1-4548-A7BE-E2416EE015E9}">
      <dgm:prSet phldrT="[文本]" custT="1"/>
      <dgm:spPr>
        <a:solidFill>
          <a:srgbClr val="47571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latin typeface="+mj-ea"/>
              <a:ea typeface="+mj-ea"/>
            </a:rPr>
            <a:t>（三）分公司绩效考评报告</a:t>
          </a:r>
          <a:endParaRPr lang="zh-CN" altLang="en-US" sz="2400" dirty="0">
            <a:latin typeface="+mj-ea"/>
            <a:ea typeface="+mj-ea"/>
          </a:endParaRPr>
        </a:p>
      </dgm:t>
    </dgm:pt>
    <dgm:pt modelId="{4F748E41-3415-44E4-BBC7-0790C0EF970A}" type="parTrans" cxnId="{489E40A5-9A1E-4455-AEEC-C4769AE53100}">
      <dgm:prSet/>
      <dgm:spPr/>
      <dgm:t>
        <a:bodyPr/>
        <a:lstStyle/>
        <a:p>
          <a:endParaRPr lang="zh-CN" altLang="en-US" sz="2400">
            <a:latin typeface="+mj-ea"/>
            <a:ea typeface="+mj-ea"/>
          </a:endParaRPr>
        </a:p>
      </dgm:t>
    </dgm:pt>
    <dgm:pt modelId="{0E32160C-129D-49BE-A3BD-4FCFE4B48AD6}" type="sibTrans" cxnId="{489E40A5-9A1E-4455-AEEC-C4769AE53100}">
      <dgm:prSet/>
      <dgm:spPr/>
      <dgm:t>
        <a:bodyPr/>
        <a:lstStyle/>
        <a:p>
          <a:endParaRPr lang="zh-CN" altLang="en-US" sz="2400">
            <a:latin typeface="+mj-ea"/>
            <a:ea typeface="+mj-ea"/>
          </a:endParaRPr>
        </a:p>
      </dgm:t>
    </dgm:pt>
    <dgm:pt modelId="{12BC296F-4E27-479C-9F9D-6C095EA54CFD}" type="pres">
      <dgm:prSet presAssocID="{32474DFA-26B6-4594-B781-E720F7ADC96B}" presName="CompostProcess" presStyleCnt="0">
        <dgm:presLayoutVars>
          <dgm:dir/>
          <dgm:resizeHandles val="exact"/>
        </dgm:presLayoutVars>
      </dgm:prSet>
      <dgm:spPr/>
    </dgm:pt>
    <dgm:pt modelId="{B1063815-98CA-437A-85DC-1C7F8771E9DC}" type="pres">
      <dgm:prSet presAssocID="{32474DFA-26B6-4594-B781-E720F7ADC96B}" presName="arrow" presStyleLbl="bgShp" presStyleIdx="0" presStyleCnt="1"/>
      <dgm:spPr>
        <a:solidFill>
          <a:schemeClr val="tx1">
            <a:lumMod val="10000"/>
            <a:lumOff val="90000"/>
          </a:schemeClr>
        </a:solidFill>
      </dgm:spPr>
    </dgm:pt>
    <dgm:pt modelId="{51520FE6-D75D-4E0A-BBD5-C8CA3AFD39D2}" type="pres">
      <dgm:prSet presAssocID="{32474DFA-26B6-4594-B781-E720F7ADC96B}" presName="linearProcess" presStyleCnt="0"/>
      <dgm:spPr/>
    </dgm:pt>
    <dgm:pt modelId="{4C1D778A-2F41-4CF4-ABF9-5AA5E8D37020}" type="pres">
      <dgm:prSet presAssocID="{DB249A39-0185-485C-92B7-1E809C33C7C8}" presName="textNode" presStyleLbl="node1" presStyleIdx="0" presStyleCnt="3">
        <dgm:presLayoutVars>
          <dgm:bulletEnabled val="1"/>
        </dgm:presLayoutVars>
      </dgm:prSet>
      <dgm:spPr/>
      <dgm:t>
        <a:bodyPr/>
        <a:lstStyle/>
        <a:p>
          <a:endParaRPr lang="zh-CN" altLang="en-US"/>
        </a:p>
      </dgm:t>
    </dgm:pt>
    <dgm:pt modelId="{CF221A2B-02D5-4AC8-A39A-706857B36290}" type="pres">
      <dgm:prSet presAssocID="{0BEF7A7A-F5E9-4390-8051-51293B0A55E9}" presName="sibTrans" presStyleCnt="0"/>
      <dgm:spPr/>
    </dgm:pt>
    <dgm:pt modelId="{3BC13AE1-3E47-4540-A716-18A9CEA9A56D}" type="pres">
      <dgm:prSet presAssocID="{4B7FD474-3D5B-4A28-A024-00782A275DC6}" presName="textNode" presStyleLbl="node1" presStyleIdx="1" presStyleCnt="3">
        <dgm:presLayoutVars>
          <dgm:bulletEnabled val="1"/>
        </dgm:presLayoutVars>
      </dgm:prSet>
      <dgm:spPr/>
      <dgm:t>
        <a:bodyPr/>
        <a:lstStyle/>
        <a:p>
          <a:endParaRPr lang="zh-CN" altLang="en-US"/>
        </a:p>
      </dgm:t>
    </dgm:pt>
    <dgm:pt modelId="{626EE43E-D185-4562-B593-D112D686A557}" type="pres">
      <dgm:prSet presAssocID="{626D4AB7-7699-4DB1-8D71-603B4D19B5C7}" presName="sibTrans" presStyleCnt="0"/>
      <dgm:spPr/>
    </dgm:pt>
    <dgm:pt modelId="{B5D1E3E4-1BBF-45C7-8BF0-3C629436A06C}" type="pres">
      <dgm:prSet presAssocID="{D7E2DB2E-8AE1-4548-A7BE-E2416EE015E9}" presName="textNode" presStyleLbl="node1" presStyleIdx="2" presStyleCnt="3">
        <dgm:presLayoutVars>
          <dgm:bulletEnabled val="1"/>
        </dgm:presLayoutVars>
      </dgm:prSet>
      <dgm:spPr/>
      <dgm:t>
        <a:bodyPr/>
        <a:lstStyle/>
        <a:p>
          <a:endParaRPr lang="zh-CN" altLang="en-US"/>
        </a:p>
      </dgm:t>
    </dgm:pt>
  </dgm:ptLst>
  <dgm:cxnLst>
    <dgm:cxn modelId="{81E6C778-56DD-484B-9B2F-95A6DAAEDF58}" type="presOf" srcId="{4B7FD474-3D5B-4A28-A024-00782A275DC6}" destId="{3BC13AE1-3E47-4540-A716-18A9CEA9A56D}" srcOrd="0" destOrd="0" presId="urn:microsoft.com/office/officeart/2005/8/layout/hProcess9"/>
    <dgm:cxn modelId="{82D8F11B-0173-4DE5-8759-CE09FCD3DC2A}" type="presOf" srcId="{D7E2DB2E-8AE1-4548-A7BE-E2416EE015E9}" destId="{B5D1E3E4-1BBF-45C7-8BF0-3C629436A06C}" srcOrd="0" destOrd="0" presId="urn:microsoft.com/office/officeart/2005/8/layout/hProcess9"/>
    <dgm:cxn modelId="{37DAA0CF-106C-4AE7-AACA-F987471B5A50}" type="presOf" srcId="{32474DFA-26B6-4594-B781-E720F7ADC96B}" destId="{12BC296F-4E27-479C-9F9D-6C095EA54CFD}" srcOrd="0" destOrd="0" presId="urn:microsoft.com/office/officeart/2005/8/layout/hProcess9"/>
    <dgm:cxn modelId="{A15FC290-BAB6-4C70-BAE4-032BCFD8B7E1}" srcId="{32474DFA-26B6-4594-B781-E720F7ADC96B}" destId="{DB249A39-0185-485C-92B7-1E809C33C7C8}" srcOrd="0" destOrd="0" parTransId="{0EBCE5DE-8294-4E66-B7D5-8E73398EA7DF}" sibTransId="{0BEF7A7A-F5E9-4390-8051-51293B0A55E9}"/>
    <dgm:cxn modelId="{489E40A5-9A1E-4455-AEEC-C4769AE53100}" srcId="{32474DFA-26B6-4594-B781-E720F7ADC96B}" destId="{D7E2DB2E-8AE1-4548-A7BE-E2416EE015E9}" srcOrd="2" destOrd="0" parTransId="{4F748E41-3415-44E4-BBC7-0790C0EF970A}" sibTransId="{0E32160C-129D-49BE-A3BD-4FCFE4B48AD6}"/>
    <dgm:cxn modelId="{1EF62CA2-281E-48A4-B2B0-87258CA08F99}" srcId="{32474DFA-26B6-4594-B781-E720F7ADC96B}" destId="{4B7FD474-3D5B-4A28-A024-00782A275DC6}" srcOrd="1" destOrd="0" parTransId="{C925F162-F698-4769-8C76-09590A856A0C}" sibTransId="{626D4AB7-7699-4DB1-8D71-603B4D19B5C7}"/>
    <dgm:cxn modelId="{424098BC-21D3-4A8D-ABED-A7EA7D9EAC11}" type="presOf" srcId="{DB249A39-0185-485C-92B7-1E809C33C7C8}" destId="{4C1D778A-2F41-4CF4-ABF9-5AA5E8D37020}" srcOrd="0" destOrd="0" presId="urn:microsoft.com/office/officeart/2005/8/layout/hProcess9"/>
    <dgm:cxn modelId="{D70F8351-8B60-4856-A599-43BE81247DA4}" type="presParOf" srcId="{12BC296F-4E27-479C-9F9D-6C095EA54CFD}" destId="{B1063815-98CA-437A-85DC-1C7F8771E9DC}" srcOrd="0" destOrd="0" presId="urn:microsoft.com/office/officeart/2005/8/layout/hProcess9"/>
    <dgm:cxn modelId="{A4DFA998-F7A0-487F-B74F-1DDD06A163F5}" type="presParOf" srcId="{12BC296F-4E27-479C-9F9D-6C095EA54CFD}" destId="{51520FE6-D75D-4E0A-BBD5-C8CA3AFD39D2}" srcOrd="1" destOrd="0" presId="urn:microsoft.com/office/officeart/2005/8/layout/hProcess9"/>
    <dgm:cxn modelId="{5D88E02F-292E-4F35-83FA-3FC4E9E3124F}" type="presParOf" srcId="{51520FE6-D75D-4E0A-BBD5-C8CA3AFD39D2}" destId="{4C1D778A-2F41-4CF4-ABF9-5AA5E8D37020}" srcOrd="0" destOrd="0" presId="urn:microsoft.com/office/officeart/2005/8/layout/hProcess9"/>
    <dgm:cxn modelId="{7493E755-275E-4E69-97A6-759200BE3A12}" type="presParOf" srcId="{51520FE6-D75D-4E0A-BBD5-C8CA3AFD39D2}" destId="{CF221A2B-02D5-4AC8-A39A-706857B36290}" srcOrd="1" destOrd="0" presId="urn:microsoft.com/office/officeart/2005/8/layout/hProcess9"/>
    <dgm:cxn modelId="{111D8008-6264-4F72-BED1-5F1589EA978D}" type="presParOf" srcId="{51520FE6-D75D-4E0A-BBD5-C8CA3AFD39D2}" destId="{3BC13AE1-3E47-4540-A716-18A9CEA9A56D}" srcOrd="2" destOrd="0" presId="urn:microsoft.com/office/officeart/2005/8/layout/hProcess9"/>
    <dgm:cxn modelId="{8E8D97C2-BE01-4038-BEEE-1B6999966551}" type="presParOf" srcId="{51520FE6-D75D-4E0A-BBD5-C8CA3AFD39D2}" destId="{626EE43E-D185-4562-B593-D112D686A557}" srcOrd="3" destOrd="0" presId="urn:microsoft.com/office/officeart/2005/8/layout/hProcess9"/>
    <dgm:cxn modelId="{56D1E151-CC6B-414C-B3DC-033BEED2DC4B}" type="presParOf" srcId="{51520FE6-D75D-4E0A-BBD5-C8CA3AFD39D2}" destId="{B5D1E3E4-1BBF-45C7-8BF0-3C629436A06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BC255-D2F2-4F2D-B10C-D46E7DE23A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85BE87CB-A13D-4274-BA72-F54A0AF41DF0}">
      <dgm:prSet phldrT="[文本]"/>
      <dgm:spPr>
        <a:solidFill>
          <a:schemeClr val="accent1">
            <a:lumMod val="50000"/>
          </a:schemeClr>
        </a:solidFill>
      </dgm:spPr>
      <dgm:t>
        <a:bodyPr/>
        <a:lstStyle/>
        <a:p>
          <a:r>
            <a:rPr lang="zh-CN" b="1" dirty="0" smtClean="0">
              <a:latin typeface="楷体" panose="02010609060101010101" pitchFamily="49" charset="-122"/>
              <a:ea typeface="楷体" panose="02010609060101010101" pitchFamily="49" charset="-122"/>
            </a:rPr>
            <a:t>（一）责任会计制度的主要内容</a:t>
          </a:r>
          <a:endParaRPr lang="zh-CN" altLang="en-US" b="1" dirty="0">
            <a:latin typeface="楷体" panose="02010609060101010101" pitchFamily="49" charset="-122"/>
            <a:ea typeface="楷体" panose="02010609060101010101" pitchFamily="49" charset="-122"/>
          </a:endParaRPr>
        </a:p>
      </dgm:t>
    </dgm:pt>
    <dgm:pt modelId="{0E967EF8-7AC3-4F05-9CBE-11E9CEE3A83A}" type="parTrans" cxnId="{7B23825F-EA91-4691-9614-706C35589E25}">
      <dgm:prSet/>
      <dgm:spPr/>
      <dgm:t>
        <a:bodyPr/>
        <a:lstStyle/>
        <a:p>
          <a:endParaRPr lang="zh-CN" altLang="en-US" b="1"/>
        </a:p>
      </dgm:t>
    </dgm:pt>
    <dgm:pt modelId="{FEEE92A6-82E2-4D3C-9273-AF0B61FFEDAB}" type="sibTrans" cxnId="{7B23825F-EA91-4691-9614-706C35589E25}">
      <dgm:prSet/>
      <dgm:spPr/>
      <dgm:t>
        <a:bodyPr/>
        <a:lstStyle/>
        <a:p>
          <a:endParaRPr lang="zh-CN" altLang="en-US" b="1"/>
        </a:p>
      </dgm:t>
    </dgm:pt>
    <dgm:pt modelId="{85725C97-61E6-4F6D-8D91-D963D8C1A2B0}">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设置责任中心</a:t>
          </a:r>
          <a:endParaRPr lang="zh-CN" altLang="en-US" b="1" dirty="0"/>
        </a:p>
      </dgm:t>
    </dgm:pt>
    <dgm:pt modelId="{DF80F98A-80E4-4830-A9F6-A3F5D97483A7}" type="parTrans" cxnId="{2FDE66B5-68ED-4896-A2C1-030ECE839263}">
      <dgm:prSet/>
      <dgm:spPr/>
      <dgm:t>
        <a:bodyPr/>
        <a:lstStyle/>
        <a:p>
          <a:endParaRPr lang="zh-CN" altLang="en-US" b="1"/>
        </a:p>
      </dgm:t>
    </dgm:pt>
    <dgm:pt modelId="{926B851D-759A-4AA2-AD83-1F38BBF414CE}" type="sibTrans" cxnId="{2FDE66B5-68ED-4896-A2C1-030ECE839263}">
      <dgm:prSet/>
      <dgm:spPr/>
      <dgm:t>
        <a:bodyPr/>
        <a:lstStyle/>
        <a:p>
          <a:endParaRPr lang="zh-CN" altLang="en-US" b="1"/>
        </a:p>
      </dgm:t>
    </dgm:pt>
    <dgm:pt modelId="{A576E23B-1259-49E3-BB10-6CA78A53CF3E}">
      <dgm:prSet phldrT="[文本]"/>
      <dgm:spPr>
        <a:solidFill>
          <a:schemeClr val="accent1">
            <a:lumMod val="50000"/>
          </a:schemeClr>
        </a:solidFill>
      </dgm:spPr>
      <dgm:t>
        <a:bodyPr/>
        <a:lstStyle/>
        <a:p>
          <a:r>
            <a:rPr lang="zh-CN" b="1" dirty="0" smtClean="0">
              <a:latin typeface="楷体" panose="02010609060101010101" pitchFamily="49" charset="-122"/>
              <a:ea typeface="楷体" panose="02010609060101010101" pitchFamily="49" charset="-122"/>
            </a:rPr>
            <a:t>（二）设计责任会计制度应遵循的原则</a:t>
          </a:r>
          <a:endParaRPr lang="zh-CN" altLang="en-US" b="1" dirty="0">
            <a:latin typeface="楷体" panose="02010609060101010101" pitchFamily="49" charset="-122"/>
            <a:ea typeface="楷体" panose="02010609060101010101" pitchFamily="49" charset="-122"/>
          </a:endParaRPr>
        </a:p>
      </dgm:t>
    </dgm:pt>
    <dgm:pt modelId="{9A0D5475-D742-401D-B6EA-5B8AA6483D31}" type="parTrans" cxnId="{6BF33E0C-AEC7-4E62-9BDD-A503DDB0EB59}">
      <dgm:prSet/>
      <dgm:spPr/>
      <dgm:t>
        <a:bodyPr/>
        <a:lstStyle/>
        <a:p>
          <a:endParaRPr lang="zh-CN" altLang="en-US" b="1"/>
        </a:p>
      </dgm:t>
    </dgm:pt>
    <dgm:pt modelId="{23451606-B336-4164-885A-B23661A603F6}" type="sibTrans" cxnId="{6BF33E0C-AEC7-4E62-9BDD-A503DDB0EB59}">
      <dgm:prSet/>
      <dgm:spPr/>
      <dgm:t>
        <a:bodyPr/>
        <a:lstStyle/>
        <a:p>
          <a:endParaRPr lang="zh-CN" altLang="en-US" b="1"/>
        </a:p>
      </dgm:t>
    </dgm:pt>
    <dgm:pt modelId="{42BF4FEC-4216-42BF-8D2F-A916602E477A}">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责任主体原则</a:t>
          </a:r>
          <a:endParaRPr lang="zh-CN" altLang="en-US" b="1" dirty="0"/>
        </a:p>
      </dgm:t>
    </dgm:pt>
    <dgm:pt modelId="{9452C449-5E84-4DEA-89BD-4BEAB5FD724C}" type="parTrans" cxnId="{4F885FFA-CE21-4AAC-A640-4C5011178674}">
      <dgm:prSet/>
      <dgm:spPr/>
      <dgm:t>
        <a:bodyPr/>
        <a:lstStyle/>
        <a:p>
          <a:endParaRPr lang="zh-CN" altLang="en-US" b="1"/>
        </a:p>
      </dgm:t>
    </dgm:pt>
    <dgm:pt modelId="{4CE7101A-09C1-4ACF-A1CA-FF7B4EC9E168}" type="sibTrans" cxnId="{4F885FFA-CE21-4AAC-A640-4C5011178674}">
      <dgm:prSet/>
      <dgm:spPr/>
      <dgm:t>
        <a:bodyPr/>
        <a:lstStyle/>
        <a:p>
          <a:endParaRPr lang="zh-CN" altLang="en-US" b="1"/>
        </a:p>
      </dgm:t>
    </dgm:pt>
    <dgm:pt modelId="{C363DFEF-6FB3-4B3A-882C-9693EB8287D4}">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可控性原则</a:t>
          </a:r>
          <a:endParaRPr lang="zh-CN" altLang="en-US" b="1" dirty="0"/>
        </a:p>
      </dgm:t>
    </dgm:pt>
    <dgm:pt modelId="{E92F5CF8-37FF-4E67-A6B8-105638BC8E59}" type="parTrans" cxnId="{48B4E22F-BFE2-4BD6-B484-296697192115}">
      <dgm:prSet/>
      <dgm:spPr/>
      <dgm:t>
        <a:bodyPr/>
        <a:lstStyle/>
        <a:p>
          <a:endParaRPr lang="zh-CN" altLang="en-US" b="1"/>
        </a:p>
      </dgm:t>
    </dgm:pt>
    <dgm:pt modelId="{C72B324E-2EDA-4014-B1FB-37702FF89FB4}" type="sibTrans" cxnId="{48B4E22F-BFE2-4BD6-B484-296697192115}">
      <dgm:prSet/>
      <dgm:spPr/>
      <dgm:t>
        <a:bodyPr/>
        <a:lstStyle/>
        <a:p>
          <a:endParaRPr lang="zh-CN" altLang="en-US" b="1"/>
        </a:p>
      </dgm:t>
    </dgm:pt>
    <dgm:pt modelId="{9E6799A5-A0AA-43C8-AAFA-FF70A48BAF1C}">
      <dgm:prSet phldrT="[文本]"/>
      <dgm:spPr>
        <a:solidFill>
          <a:schemeClr val="accent1">
            <a:lumMod val="50000"/>
          </a:schemeClr>
        </a:solidFill>
      </dgm:spPr>
      <dgm:t>
        <a:bodyPr/>
        <a:lstStyle/>
        <a:p>
          <a:r>
            <a:rPr lang="zh-CN" b="1" dirty="0" smtClean="0">
              <a:latin typeface="楷体" panose="02010609060101010101" pitchFamily="49" charset="-122"/>
              <a:ea typeface="楷体" panose="02010609060101010101" pitchFamily="49" charset="-122"/>
            </a:rPr>
            <a:t>（三）建立与实施责任会计制度的基本环节</a:t>
          </a:r>
          <a:endParaRPr lang="zh-CN" altLang="en-US" b="1" dirty="0">
            <a:latin typeface="楷体" panose="02010609060101010101" pitchFamily="49" charset="-122"/>
            <a:ea typeface="楷体" panose="02010609060101010101" pitchFamily="49" charset="-122"/>
          </a:endParaRPr>
        </a:p>
      </dgm:t>
    </dgm:pt>
    <dgm:pt modelId="{A9DD0674-C85D-4744-B7C6-2C9078A47F0F}" type="parTrans" cxnId="{F217559E-BD9F-4315-8E62-CB803FD09F63}">
      <dgm:prSet/>
      <dgm:spPr/>
      <dgm:t>
        <a:bodyPr/>
        <a:lstStyle/>
        <a:p>
          <a:endParaRPr lang="zh-CN" altLang="en-US" b="1"/>
        </a:p>
      </dgm:t>
    </dgm:pt>
    <dgm:pt modelId="{B4B340AD-CC39-47D0-A550-31C925C850AA}" type="sibTrans" cxnId="{F217559E-BD9F-4315-8E62-CB803FD09F63}">
      <dgm:prSet/>
      <dgm:spPr/>
      <dgm:t>
        <a:bodyPr/>
        <a:lstStyle/>
        <a:p>
          <a:endParaRPr lang="zh-CN" altLang="en-US" b="1"/>
        </a:p>
      </dgm:t>
    </dgm:pt>
    <dgm:pt modelId="{E7A82176-9738-45CC-8047-E77C20290FF2}">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建立责任中心</a:t>
          </a:r>
          <a:endParaRPr lang="zh-CN" altLang="en-US" b="1" dirty="0"/>
        </a:p>
      </dgm:t>
    </dgm:pt>
    <dgm:pt modelId="{1BC6609F-1E15-4563-9058-CEC66A46BB4D}" type="parTrans" cxnId="{BBFFBD09-E822-48C8-8DBD-A14955DC984A}">
      <dgm:prSet/>
      <dgm:spPr/>
      <dgm:t>
        <a:bodyPr/>
        <a:lstStyle/>
        <a:p>
          <a:endParaRPr lang="zh-CN" altLang="en-US" b="1"/>
        </a:p>
      </dgm:t>
    </dgm:pt>
    <dgm:pt modelId="{25DB307A-E123-408A-8134-FB9363B18FA5}" type="sibTrans" cxnId="{BBFFBD09-E822-48C8-8DBD-A14955DC984A}">
      <dgm:prSet/>
      <dgm:spPr/>
      <dgm:t>
        <a:bodyPr/>
        <a:lstStyle/>
        <a:p>
          <a:endParaRPr lang="zh-CN" altLang="en-US" b="1"/>
        </a:p>
      </dgm:t>
    </dgm:pt>
    <dgm:pt modelId="{218513D1-4B9E-4159-886A-CE2541751BA5}">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目标一致原则</a:t>
          </a:r>
          <a:endParaRPr lang="zh-CN" altLang="en-US" b="1" dirty="0"/>
        </a:p>
      </dgm:t>
    </dgm:pt>
    <dgm:pt modelId="{7973C416-E980-4480-9DE7-B2C5E69EA846}" type="parTrans" cxnId="{0CD37D53-EEA7-461A-8A2C-B7897534B9F1}">
      <dgm:prSet/>
      <dgm:spPr/>
      <dgm:t>
        <a:bodyPr/>
        <a:lstStyle/>
        <a:p>
          <a:endParaRPr lang="zh-CN" altLang="en-US" b="1"/>
        </a:p>
      </dgm:t>
    </dgm:pt>
    <dgm:pt modelId="{E9654567-F85A-4B68-B269-C8F92921C60A}" type="sibTrans" cxnId="{0CD37D53-EEA7-461A-8A2C-B7897534B9F1}">
      <dgm:prSet/>
      <dgm:spPr/>
      <dgm:t>
        <a:bodyPr/>
        <a:lstStyle/>
        <a:p>
          <a:endParaRPr lang="zh-CN" altLang="en-US" b="1"/>
        </a:p>
      </dgm:t>
    </dgm:pt>
    <dgm:pt modelId="{96466D01-2416-4932-BFE6-4A1478003D90}">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激励原则</a:t>
          </a:r>
          <a:endParaRPr lang="zh-CN" altLang="en-US" b="1" dirty="0"/>
        </a:p>
      </dgm:t>
    </dgm:pt>
    <dgm:pt modelId="{775E0638-6439-4932-A1EA-789EF6364EB6}" type="parTrans" cxnId="{D68F8E93-7DC6-4346-A7D2-0078FB7DC888}">
      <dgm:prSet/>
      <dgm:spPr/>
      <dgm:t>
        <a:bodyPr/>
        <a:lstStyle/>
        <a:p>
          <a:endParaRPr lang="zh-CN" altLang="en-US" b="1"/>
        </a:p>
      </dgm:t>
    </dgm:pt>
    <dgm:pt modelId="{45BA814C-D524-4CA7-B297-D386DEF78B60}" type="sibTrans" cxnId="{D68F8E93-7DC6-4346-A7D2-0078FB7DC888}">
      <dgm:prSet/>
      <dgm:spPr/>
      <dgm:t>
        <a:bodyPr/>
        <a:lstStyle/>
        <a:p>
          <a:endParaRPr lang="zh-CN" altLang="en-US" b="1"/>
        </a:p>
      </dgm:t>
    </dgm:pt>
    <dgm:pt modelId="{7320C9E9-2585-4CBF-92BB-D3479180092C}">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反馈原则</a:t>
          </a:r>
          <a:endParaRPr lang="zh-CN" altLang="en-US" b="1" dirty="0"/>
        </a:p>
      </dgm:t>
    </dgm:pt>
    <dgm:pt modelId="{C0BC0F2F-54D5-4736-8906-864B136E9FD0}" type="parTrans" cxnId="{A164F019-F0E3-425F-9506-E62CFF1D802D}">
      <dgm:prSet/>
      <dgm:spPr/>
      <dgm:t>
        <a:bodyPr/>
        <a:lstStyle/>
        <a:p>
          <a:endParaRPr lang="zh-CN" altLang="en-US" b="1"/>
        </a:p>
      </dgm:t>
    </dgm:pt>
    <dgm:pt modelId="{D1EC69C4-3533-496F-9BB4-68DF9D9B1E78}" type="sibTrans" cxnId="{A164F019-F0E3-425F-9506-E62CFF1D802D}">
      <dgm:prSet/>
      <dgm:spPr/>
      <dgm:t>
        <a:bodyPr/>
        <a:lstStyle/>
        <a:p>
          <a:endParaRPr lang="zh-CN" altLang="en-US" b="1"/>
        </a:p>
      </dgm:t>
    </dgm:pt>
    <dgm:pt modelId="{1C535B66-D988-4C03-954C-326F839DE984}">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重要性原则</a:t>
          </a:r>
          <a:endParaRPr lang="zh-CN" altLang="en-US" b="1" dirty="0"/>
        </a:p>
      </dgm:t>
    </dgm:pt>
    <dgm:pt modelId="{60ECA958-0A66-40E9-833B-EE95DDF74190}" type="parTrans" cxnId="{B4C59A09-E29B-459B-AC87-406FFF2AC04F}">
      <dgm:prSet/>
      <dgm:spPr/>
      <dgm:t>
        <a:bodyPr/>
        <a:lstStyle/>
        <a:p>
          <a:endParaRPr lang="zh-CN" altLang="en-US" b="1"/>
        </a:p>
      </dgm:t>
    </dgm:pt>
    <dgm:pt modelId="{51B7F0A2-C099-45BC-B2E0-EBEC4ABAD81B}" type="sibTrans" cxnId="{B4C59A09-E29B-459B-AC87-406FFF2AC04F}">
      <dgm:prSet/>
      <dgm:spPr/>
      <dgm:t>
        <a:bodyPr/>
        <a:lstStyle/>
        <a:p>
          <a:endParaRPr lang="zh-CN" altLang="en-US" b="1"/>
        </a:p>
      </dgm:t>
    </dgm:pt>
    <dgm:pt modelId="{FB62AB1D-CB2C-49B3-9E17-2968902D0C44}">
      <dgm:prSet>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责任预算</a:t>
          </a:r>
          <a:endParaRPr lang="zh-CN" b="1" dirty="0"/>
        </a:p>
      </dgm:t>
    </dgm:pt>
    <dgm:pt modelId="{2F7C5D6D-F3B0-4EA4-A9BC-9A1A7369CE00}" type="parTrans" cxnId="{1273B66F-45EF-428E-B4D3-91BCBC4E9C82}">
      <dgm:prSet/>
      <dgm:spPr/>
      <dgm:t>
        <a:bodyPr/>
        <a:lstStyle/>
        <a:p>
          <a:endParaRPr lang="zh-CN" altLang="en-US" b="1"/>
        </a:p>
      </dgm:t>
    </dgm:pt>
    <dgm:pt modelId="{68B770CE-7580-4D97-9DC1-19CE92FF944A}" type="sibTrans" cxnId="{1273B66F-45EF-428E-B4D3-91BCBC4E9C82}">
      <dgm:prSet/>
      <dgm:spPr/>
      <dgm:t>
        <a:bodyPr/>
        <a:lstStyle/>
        <a:p>
          <a:endParaRPr lang="zh-CN" altLang="en-US" b="1"/>
        </a:p>
      </dgm:t>
    </dgm:pt>
    <dgm:pt modelId="{8CB30D24-1F70-41C0-8094-F185464E11B9}">
      <dgm:prSet>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责任控制</a:t>
          </a:r>
          <a:endParaRPr lang="zh-CN" b="1" dirty="0"/>
        </a:p>
      </dgm:t>
    </dgm:pt>
    <dgm:pt modelId="{4E7FAE3A-37DF-4359-AC20-A112ACDAA450}" type="parTrans" cxnId="{F2F63A1E-668E-4A6F-AF07-25B80C32F87D}">
      <dgm:prSet/>
      <dgm:spPr/>
      <dgm:t>
        <a:bodyPr/>
        <a:lstStyle/>
        <a:p>
          <a:endParaRPr lang="zh-CN" altLang="en-US" b="1"/>
        </a:p>
      </dgm:t>
    </dgm:pt>
    <dgm:pt modelId="{068156FD-94A3-43E0-A04F-9120088E0E0E}" type="sibTrans" cxnId="{F2F63A1E-668E-4A6F-AF07-25B80C32F87D}">
      <dgm:prSet/>
      <dgm:spPr/>
      <dgm:t>
        <a:bodyPr/>
        <a:lstStyle/>
        <a:p>
          <a:endParaRPr lang="zh-CN" altLang="en-US" b="1"/>
        </a:p>
      </dgm:t>
    </dgm:pt>
    <dgm:pt modelId="{0EBFFC65-9CC0-4FE9-8D0A-1F5023705385}">
      <dgm:prSet>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责任核算与报告</a:t>
          </a:r>
          <a:endParaRPr lang="zh-CN" b="1" dirty="0"/>
        </a:p>
      </dgm:t>
    </dgm:pt>
    <dgm:pt modelId="{E56DEAA0-C96A-4F0C-AD4A-3132FBD21A2E}" type="parTrans" cxnId="{1349ABD6-FFC8-47A0-9A15-A1114D693501}">
      <dgm:prSet/>
      <dgm:spPr/>
      <dgm:t>
        <a:bodyPr/>
        <a:lstStyle/>
        <a:p>
          <a:endParaRPr lang="zh-CN" altLang="en-US" b="1"/>
        </a:p>
      </dgm:t>
    </dgm:pt>
    <dgm:pt modelId="{20B936BC-F53C-4144-B7B8-1DA6119BE224}" type="sibTrans" cxnId="{1349ABD6-FFC8-47A0-9A15-A1114D693501}">
      <dgm:prSet/>
      <dgm:spPr/>
      <dgm:t>
        <a:bodyPr/>
        <a:lstStyle/>
        <a:p>
          <a:endParaRPr lang="zh-CN" altLang="en-US" b="1"/>
        </a:p>
      </dgm:t>
    </dgm:pt>
    <dgm:pt modelId="{116B8FD6-2D7A-4FC5-BEC9-D49FC0B750D6}">
      <dgm:prSet>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责任考核</a:t>
          </a:r>
          <a:endParaRPr lang="zh-CN" b="1" dirty="0"/>
        </a:p>
      </dgm:t>
    </dgm:pt>
    <dgm:pt modelId="{BD1AA777-AF51-4A81-AEE0-2DB582BE091B}" type="parTrans" cxnId="{F608237B-5433-4FEF-9D31-DAB16DD25FAF}">
      <dgm:prSet/>
      <dgm:spPr/>
      <dgm:t>
        <a:bodyPr/>
        <a:lstStyle/>
        <a:p>
          <a:endParaRPr lang="zh-CN" altLang="en-US" b="1"/>
        </a:p>
      </dgm:t>
    </dgm:pt>
    <dgm:pt modelId="{68EDACDF-5C31-41A1-93E1-1F758F9EFB78}" type="sibTrans" cxnId="{F608237B-5433-4FEF-9D31-DAB16DD25FAF}">
      <dgm:prSet/>
      <dgm:spPr/>
      <dgm:t>
        <a:bodyPr/>
        <a:lstStyle/>
        <a:p>
          <a:endParaRPr lang="zh-CN" altLang="en-US" b="1"/>
        </a:p>
      </dgm:t>
    </dgm:pt>
    <dgm:pt modelId="{9BBD4B05-EB48-4717-9AF6-8793B2B04CFE}">
      <dgm:prSet>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责任奖惩</a:t>
          </a:r>
          <a:endParaRPr lang="zh-CN" b="1" dirty="0"/>
        </a:p>
      </dgm:t>
    </dgm:pt>
    <dgm:pt modelId="{EB163484-F89D-417B-AF27-82FA505DE2EA}" type="parTrans" cxnId="{C1A29A9E-60A9-4D2C-BA7A-331A62AAF694}">
      <dgm:prSet/>
      <dgm:spPr/>
      <dgm:t>
        <a:bodyPr/>
        <a:lstStyle/>
        <a:p>
          <a:endParaRPr lang="zh-CN" altLang="en-US" b="1"/>
        </a:p>
      </dgm:t>
    </dgm:pt>
    <dgm:pt modelId="{BC3CFE46-2A4E-4F09-B831-A21D0280BA9D}" type="sibTrans" cxnId="{C1A29A9E-60A9-4D2C-BA7A-331A62AAF694}">
      <dgm:prSet/>
      <dgm:spPr/>
      <dgm:t>
        <a:bodyPr/>
        <a:lstStyle/>
        <a:p>
          <a:endParaRPr lang="zh-CN" altLang="en-US" b="1"/>
        </a:p>
      </dgm:t>
    </dgm:pt>
    <dgm:pt modelId="{2DB76556-CB69-4A1A-B28C-5F97695696F6}">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编制责任预算</a:t>
          </a:r>
          <a:endParaRPr lang="zh-CN" altLang="en-US" b="1" dirty="0"/>
        </a:p>
      </dgm:t>
    </dgm:pt>
    <dgm:pt modelId="{F58C3A27-5828-48AA-9C2E-0CF129C280EC}" type="parTrans" cxnId="{EDE8FC52-D3EE-45CC-95F5-8B55DF08F697}">
      <dgm:prSet/>
      <dgm:spPr/>
      <dgm:t>
        <a:bodyPr/>
        <a:lstStyle/>
        <a:p>
          <a:endParaRPr lang="zh-CN" altLang="en-US"/>
        </a:p>
      </dgm:t>
    </dgm:pt>
    <dgm:pt modelId="{57C4F2A9-1CAD-4C99-ABC0-753257A3D29F}" type="sibTrans" cxnId="{EDE8FC52-D3EE-45CC-95F5-8B55DF08F697}">
      <dgm:prSet/>
      <dgm:spPr/>
      <dgm:t>
        <a:bodyPr/>
        <a:lstStyle/>
        <a:p>
          <a:endParaRPr lang="zh-CN" altLang="en-US"/>
        </a:p>
      </dgm:t>
    </dgm:pt>
    <dgm:pt modelId="{016FD41B-5293-4B5D-AB31-B590E3F472A3}">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建立跟踪系统</a:t>
          </a:r>
          <a:endParaRPr lang="zh-CN" altLang="en-US" b="1" dirty="0"/>
        </a:p>
      </dgm:t>
    </dgm:pt>
    <dgm:pt modelId="{F177B3FF-7FC7-4611-B655-DEFC4305A44A}" type="parTrans" cxnId="{D258DD61-142F-4F5A-A86D-0E5396C46F73}">
      <dgm:prSet/>
      <dgm:spPr/>
      <dgm:t>
        <a:bodyPr/>
        <a:lstStyle/>
        <a:p>
          <a:endParaRPr lang="zh-CN" altLang="en-US"/>
        </a:p>
      </dgm:t>
    </dgm:pt>
    <dgm:pt modelId="{32A63EFD-C9C1-49D1-B04F-CE32E2C662C8}" type="sibTrans" cxnId="{D258DD61-142F-4F5A-A86D-0E5396C46F73}">
      <dgm:prSet/>
      <dgm:spPr/>
      <dgm:t>
        <a:bodyPr/>
        <a:lstStyle/>
        <a:p>
          <a:endParaRPr lang="zh-CN" altLang="en-US"/>
        </a:p>
      </dgm:t>
    </dgm:pt>
    <dgm:pt modelId="{356039D0-A4AB-4F64-A01E-43C554B9931F}">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b="1" dirty="0" smtClean="0"/>
            <a:t>分析评价业绩</a:t>
          </a:r>
          <a:endParaRPr lang="zh-CN" altLang="en-US" b="1" dirty="0"/>
        </a:p>
      </dgm:t>
    </dgm:pt>
    <dgm:pt modelId="{D95FC77D-1277-4A71-9B7A-0F17F71FE0DC}" type="parTrans" cxnId="{BA10514A-52C8-4E66-A7E2-A2E3CBF5B499}">
      <dgm:prSet/>
      <dgm:spPr/>
      <dgm:t>
        <a:bodyPr/>
        <a:lstStyle/>
        <a:p>
          <a:endParaRPr lang="zh-CN" altLang="en-US"/>
        </a:p>
      </dgm:t>
    </dgm:pt>
    <dgm:pt modelId="{B160A7CE-4912-4BA9-ACC0-B87C9402513A}" type="sibTrans" cxnId="{BA10514A-52C8-4E66-A7E2-A2E3CBF5B499}">
      <dgm:prSet/>
      <dgm:spPr/>
      <dgm:t>
        <a:bodyPr/>
        <a:lstStyle/>
        <a:p>
          <a:endParaRPr lang="zh-CN" altLang="en-US"/>
        </a:p>
      </dgm:t>
    </dgm:pt>
    <dgm:pt modelId="{16F0B9A9-19CE-46BF-A780-A028CF6AD844}" type="pres">
      <dgm:prSet presAssocID="{97DBC255-D2F2-4F2D-B10C-D46E7DE23AB3}" presName="Name0" presStyleCnt="0">
        <dgm:presLayoutVars>
          <dgm:dir/>
          <dgm:animLvl val="lvl"/>
          <dgm:resizeHandles val="exact"/>
        </dgm:presLayoutVars>
      </dgm:prSet>
      <dgm:spPr/>
      <dgm:t>
        <a:bodyPr/>
        <a:lstStyle/>
        <a:p>
          <a:endParaRPr lang="zh-CN" altLang="en-US"/>
        </a:p>
      </dgm:t>
    </dgm:pt>
    <dgm:pt modelId="{E3246133-C72C-49D4-B54C-0D1652B59E78}" type="pres">
      <dgm:prSet presAssocID="{85BE87CB-A13D-4274-BA72-F54A0AF41DF0}" presName="composite" presStyleCnt="0"/>
      <dgm:spPr/>
    </dgm:pt>
    <dgm:pt modelId="{F274F35F-92B8-4D22-B501-F051D330E46C}" type="pres">
      <dgm:prSet presAssocID="{85BE87CB-A13D-4274-BA72-F54A0AF41DF0}" presName="parTx" presStyleLbl="alignNode1" presStyleIdx="0" presStyleCnt="3">
        <dgm:presLayoutVars>
          <dgm:chMax val="0"/>
          <dgm:chPref val="0"/>
          <dgm:bulletEnabled val="1"/>
        </dgm:presLayoutVars>
      </dgm:prSet>
      <dgm:spPr/>
      <dgm:t>
        <a:bodyPr/>
        <a:lstStyle/>
        <a:p>
          <a:endParaRPr lang="zh-CN" altLang="en-US"/>
        </a:p>
      </dgm:t>
    </dgm:pt>
    <dgm:pt modelId="{83F78DD1-ED9F-4ACA-97E3-BE82E000CF93}" type="pres">
      <dgm:prSet presAssocID="{85BE87CB-A13D-4274-BA72-F54A0AF41DF0}" presName="desTx" presStyleLbl="alignAccFollowNode1" presStyleIdx="0" presStyleCnt="3">
        <dgm:presLayoutVars>
          <dgm:bulletEnabled val="1"/>
        </dgm:presLayoutVars>
      </dgm:prSet>
      <dgm:spPr/>
      <dgm:t>
        <a:bodyPr/>
        <a:lstStyle/>
        <a:p>
          <a:endParaRPr lang="zh-CN" altLang="en-US"/>
        </a:p>
      </dgm:t>
    </dgm:pt>
    <dgm:pt modelId="{CD5DFDE6-F89C-4484-A59E-AE7D2908329F}" type="pres">
      <dgm:prSet presAssocID="{FEEE92A6-82E2-4D3C-9273-AF0B61FFEDAB}" presName="space" presStyleCnt="0"/>
      <dgm:spPr/>
    </dgm:pt>
    <dgm:pt modelId="{07BC98A1-1CE4-4D4E-B3D8-6AEE70A705C0}" type="pres">
      <dgm:prSet presAssocID="{A576E23B-1259-49E3-BB10-6CA78A53CF3E}" presName="composite" presStyleCnt="0"/>
      <dgm:spPr/>
    </dgm:pt>
    <dgm:pt modelId="{90EEAAD3-0C5B-4B81-AC80-596C353C2B4D}" type="pres">
      <dgm:prSet presAssocID="{A576E23B-1259-49E3-BB10-6CA78A53CF3E}" presName="parTx" presStyleLbl="alignNode1" presStyleIdx="1" presStyleCnt="3">
        <dgm:presLayoutVars>
          <dgm:chMax val="0"/>
          <dgm:chPref val="0"/>
          <dgm:bulletEnabled val="1"/>
        </dgm:presLayoutVars>
      </dgm:prSet>
      <dgm:spPr/>
      <dgm:t>
        <a:bodyPr/>
        <a:lstStyle/>
        <a:p>
          <a:endParaRPr lang="zh-CN" altLang="en-US"/>
        </a:p>
      </dgm:t>
    </dgm:pt>
    <dgm:pt modelId="{53AC7FB8-7D54-4CF1-83A5-7BCAA3A3E4E2}" type="pres">
      <dgm:prSet presAssocID="{A576E23B-1259-49E3-BB10-6CA78A53CF3E}" presName="desTx" presStyleLbl="alignAccFollowNode1" presStyleIdx="1" presStyleCnt="3">
        <dgm:presLayoutVars>
          <dgm:bulletEnabled val="1"/>
        </dgm:presLayoutVars>
      </dgm:prSet>
      <dgm:spPr/>
      <dgm:t>
        <a:bodyPr/>
        <a:lstStyle/>
        <a:p>
          <a:endParaRPr lang="zh-CN" altLang="en-US"/>
        </a:p>
      </dgm:t>
    </dgm:pt>
    <dgm:pt modelId="{3BDECC64-D484-4910-8364-3811F588E685}" type="pres">
      <dgm:prSet presAssocID="{23451606-B336-4164-885A-B23661A603F6}" presName="space" presStyleCnt="0"/>
      <dgm:spPr/>
    </dgm:pt>
    <dgm:pt modelId="{CE09FE14-6655-4356-8E0F-24EA83808BD1}" type="pres">
      <dgm:prSet presAssocID="{9E6799A5-A0AA-43C8-AAFA-FF70A48BAF1C}" presName="composite" presStyleCnt="0"/>
      <dgm:spPr/>
    </dgm:pt>
    <dgm:pt modelId="{3D977856-7F19-416B-8089-3B93190DECFB}" type="pres">
      <dgm:prSet presAssocID="{9E6799A5-A0AA-43C8-AAFA-FF70A48BAF1C}" presName="parTx" presStyleLbl="alignNode1" presStyleIdx="2" presStyleCnt="3">
        <dgm:presLayoutVars>
          <dgm:chMax val="0"/>
          <dgm:chPref val="0"/>
          <dgm:bulletEnabled val="1"/>
        </dgm:presLayoutVars>
      </dgm:prSet>
      <dgm:spPr/>
      <dgm:t>
        <a:bodyPr/>
        <a:lstStyle/>
        <a:p>
          <a:endParaRPr lang="zh-CN" altLang="en-US"/>
        </a:p>
      </dgm:t>
    </dgm:pt>
    <dgm:pt modelId="{28C555B9-0790-483F-B29D-88C0B8AFCB03}" type="pres">
      <dgm:prSet presAssocID="{9E6799A5-A0AA-43C8-AAFA-FF70A48BAF1C}" presName="desTx" presStyleLbl="alignAccFollowNode1" presStyleIdx="2" presStyleCnt="3">
        <dgm:presLayoutVars>
          <dgm:bulletEnabled val="1"/>
        </dgm:presLayoutVars>
      </dgm:prSet>
      <dgm:spPr/>
      <dgm:t>
        <a:bodyPr/>
        <a:lstStyle/>
        <a:p>
          <a:endParaRPr lang="zh-CN" altLang="en-US"/>
        </a:p>
      </dgm:t>
    </dgm:pt>
  </dgm:ptLst>
  <dgm:cxnLst>
    <dgm:cxn modelId="{C1A29A9E-60A9-4D2C-BA7A-331A62AAF694}" srcId="{9E6799A5-A0AA-43C8-AAFA-FF70A48BAF1C}" destId="{9BBD4B05-EB48-4717-9AF6-8793B2B04CFE}" srcOrd="5" destOrd="0" parTransId="{EB163484-F89D-417B-AF27-82FA505DE2EA}" sibTransId="{BC3CFE46-2A4E-4F09-B831-A21D0280BA9D}"/>
    <dgm:cxn modelId="{7B23825F-EA91-4691-9614-706C35589E25}" srcId="{97DBC255-D2F2-4F2D-B10C-D46E7DE23AB3}" destId="{85BE87CB-A13D-4274-BA72-F54A0AF41DF0}" srcOrd="0" destOrd="0" parTransId="{0E967EF8-7AC3-4F05-9CBE-11E9CEE3A83A}" sibTransId="{FEEE92A6-82E2-4D3C-9273-AF0B61FFEDAB}"/>
    <dgm:cxn modelId="{F9D9F243-BBF9-42E5-B48B-AFD8AA561D2E}" type="presOf" srcId="{016FD41B-5293-4B5D-AB31-B590E3F472A3}" destId="{83F78DD1-ED9F-4ACA-97E3-BE82E000CF93}" srcOrd="0" destOrd="2" presId="urn:microsoft.com/office/officeart/2005/8/layout/hList1"/>
    <dgm:cxn modelId="{2FDE66B5-68ED-4896-A2C1-030ECE839263}" srcId="{85BE87CB-A13D-4274-BA72-F54A0AF41DF0}" destId="{85725C97-61E6-4F6D-8D91-D963D8C1A2B0}" srcOrd="0" destOrd="0" parTransId="{DF80F98A-80E4-4830-A9F6-A3F5D97483A7}" sibTransId="{926B851D-759A-4AA2-AD83-1F38BBF414CE}"/>
    <dgm:cxn modelId="{BBFFBD09-E822-48C8-8DBD-A14955DC984A}" srcId="{9E6799A5-A0AA-43C8-AAFA-FF70A48BAF1C}" destId="{E7A82176-9738-45CC-8047-E77C20290FF2}" srcOrd="0" destOrd="0" parTransId="{1BC6609F-1E15-4563-9058-CEC66A46BB4D}" sibTransId="{25DB307A-E123-408A-8134-FB9363B18FA5}"/>
    <dgm:cxn modelId="{B02048AC-1805-4679-A3E5-0BC340F986CF}" type="presOf" srcId="{96466D01-2416-4932-BFE6-4A1478003D90}" destId="{53AC7FB8-7D54-4CF1-83A5-7BCAA3A3E4E2}" srcOrd="0" destOrd="3" presId="urn:microsoft.com/office/officeart/2005/8/layout/hList1"/>
    <dgm:cxn modelId="{BE8EC077-FBD9-425A-9936-B608CCACD99A}" type="presOf" srcId="{C363DFEF-6FB3-4B3A-882C-9693EB8287D4}" destId="{53AC7FB8-7D54-4CF1-83A5-7BCAA3A3E4E2}" srcOrd="0" destOrd="1" presId="urn:microsoft.com/office/officeart/2005/8/layout/hList1"/>
    <dgm:cxn modelId="{1349ABD6-FFC8-47A0-9A15-A1114D693501}" srcId="{9E6799A5-A0AA-43C8-AAFA-FF70A48BAF1C}" destId="{0EBFFC65-9CC0-4FE9-8D0A-1F5023705385}" srcOrd="3" destOrd="0" parTransId="{E56DEAA0-C96A-4F0C-AD4A-3132FBD21A2E}" sibTransId="{20B936BC-F53C-4144-B7B8-1DA6119BE224}"/>
    <dgm:cxn modelId="{EDE8FC52-D3EE-45CC-95F5-8B55DF08F697}" srcId="{85BE87CB-A13D-4274-BA72-F54A0AF41DF0}" destId="{2DB76556-CB69-4A1A-B28C-5F97695696F6}" srcOrd="1" destOrd="0" parTransId="{F58C3A27-5828-48AA-9C2E-0CF129C280EC}" sibTransId="{57C4F2A9-1CAD-4C99-ABC0-753257A3D29F}"/>
    <dgm:cxn modelId="{3EC36B6D-A619-40F3-8A90-09E54EC9EECF}" type="presOf" srcId="{356039D0-A4AB-4F64-A01E-43C554B9931F}" destId="{83F78DD1-ED9F-4ACA-97E3-BE82E000CF93}" srcOrd="0" destOrd="3" presId="urn:microsoft.com/office/officeart/2005/8/layout/hList1"/>
    <dgm:cxn modelId="{F608237B-5433-4FEF-9D31-DAB16DD25FAF}" srcId="{9E6799A5-A0AA-43C8-AAFA-FF70A48BAF1C}" destId="{116B8FD6-2D7A-4FC5-BEC9-D49FC0B750D6}" srcOrd="4" destOrd="0" parTransId="{BD1AA777-AF51-4A81-AEE0-2DB582BE091B}" sibTransId="{68EDACDF-5C31-41A1-93E1-1F758F9EFB78}"/>
    <dgm:cxn modelId="{80889C21-0AAD-4A04-8F7E-7D7910F34B11}" type="presOf" srcId="{FB62AB1D-CB2C-49B3-9E17-2968902D0C44}" destId="{28C555B9-0790-483F-B29D-88C0B8AFCB03}" srcOrd="0" destOrd="1" presId="urn:microsoft.com/office/officeart/2005/8/layout/hList1"/>
    <dgm:cxn modelId="{AE26974B-1FFA-4751-9E58-07B8870271F7}" type="presOf" srcId="{0EBFFC65-9CC0-4FE9-8D0A-1F5023705385}" destId="{28C555B9-0790-483F-B29D-88C0B8AFCB03}" srcOrd="0" destOrd="3" presId="urn:microsoft.com/office/officeart/2005/8/layout/hList1"/>
    <dgm:cxn modelId="{E21D9A9A-0E10-4351-A6EE-D94BB4F33FE7}" type="presOf" srcId="{9E6799A5-A0AA-43C8-AAFA-FF70A48BAF1C}" destId="{3D977856-7F19-416B-8089-3B93190DECFB}" srcOrd="0" destOrd="0" presId="urn:microsoft.com/office/officeart/2005/8/layout/hList1"/>
    <dgm:cxn modelId="{4F885FFA-CE21-4AAC-A640-4C5011178674}" srcId="{A576E23B-1259-49E3-BB10-6CA78A53CF3E}" destId="{42BF4FEC-4216-42BF-8D2F-A916602E477A}" srcOrd="0" destOrd="0" parTransId="{9452C449-5E84-4DEA-89BD-4BEAB5FD724C}" sibTransId="{4CE7101A-09C1-4ACF-A1CA-FF7B4EC9E168}"/>
    <dgm:cxn modelId="{1273B66F-45EF-428E-B4D3-91BCBC4E9C82}" srcId="{9E6799A5-A0AA-43C8-AAFA-FF70A48BAF1C}" destId="{FB62AB1D-CB2C-49B3-9E17-2968902D0C44}" srcOrd="1" destOrd="0" parTransId="{2F7C5D6D-F3B0-4EA4-A9BC-9A1A7369CE00}" sibTransId="{68B770CE-7580-4D97-9DC1-19CE92FF944A}"/>
    <dgm:cxn modelId="{F217559E-BD9F-4315-8E62-CB803FD09F63}" srcId="{97DBC255-D2F2-4F2D-B10C-D46E7DE23AB3}" destId="{9E6799A5-A0AA-43C8-AAFA-FF70A48BAF1C}" srcOrd="2" destOrd="0" parTransId="{A9DD0674-C85D-4744-B7C6-2C9078A47F0F}" sibTransId="{B4B340AD-CC39-47D0-A550-31C925C850AA}"/>
    <dgm:cxn modelId="{6BF33E0C-AEC7-4E62-9BDD-A503DDB0EB59}" srcId="{97DBC255-D2F2-4F2D-B10C-D46E7DE23AB3}" destId="{A576E23B-1259-49E3-BB10-6CA78A53CF3E}" srcOrd="1" destOrd="0" parTransId="{9A0D5475-D742-401D-B6EA-5B8AA6483D31}" sibTransId="{23451606-B336-4164-885A-B23661A603F6}"/>
    <dgm:cxn modelId="{A526537B-6BF2-4882-8AFD-0F12CBB1EA71}" type="presOf" srcId="{85BE87CB-A13D-4274-BA72-F54A0AF41DF0}" destId="{F274F35F-92B8-4D22-B501-F051D330E46C}" srcOrd="0" destOrd="0" presId="urn:microsoft.com/office/officeart/2005/8/layout/hList1"/>
    <dgm:cxn modelId="{1701FBB6-2B82-4655-B749-23DB47B6A6FA}" type="presOf" srcId="{218513D1-4B9E-4159-886A-CE2541751BA5}" destId="{53AC7FB8-7D54-4CF1-83A5-7BCAA3A3E4E2}" srcOrd="0" destOrd="2" presId="urn:microsoft.com/office/officeart/2005/8/layout/hList1"/>
    <dgm:cxn modelId="{3CC76DD5-165F-41E9-9391-BAFC1791737E}" type="presOf" srcId="{42BF4FEC-4216-42BF-8D2F-A916602E477A}" destId="{53AC7FB8-7D54-4CF1-83A5-7BCAA3A3E4E2}" srcOrd="0" destOrd="0" presId="urn:microsoft.com/office/officeart/2005/8/layout/hList1"/>
    <dgm:cxn modelId="{A164F019-F0E3-425F-9506-E62CFF1D802D}" srcId="{A576E23B-1259-49E3-BB10-6CA78A53CF3E}" destId="{7320C9E9-2585-4CBF-92BB-D3479180092C}" srcOrd="4" destOrd="0" parTransId="{C0BC0F2F-54D5-4736-8906-864B136E9FD0}" sibTransId="{D1EC69C4-3533-496F-9BB4-68DF9D9B1E78}"/>
    <dgm:cxn modelId="{D258DD61-142F-4F5A-A86D-0E5396C46F73}" srcId="{85BE87CB-A13D-4274-BA72-F54A0AF41DF0}" destId="{016FD41B-5293-4B5D-AB31-B590E3F472A3}" srcOrd="2" destOrd="0" parTransId="{F177B3FF-7FC7-4611-B655-DEFC4305A44A}" sibTransId="{32A63EFD-C9C1-49D1-B04F-CE32E2C662C8}"/>
    <dgm:cxn modelId="{82E8C05A-2D50-472B-AF89-9F7B1622797C}" type="presOf" srcId="{116B8FD6-2D7A-4FC5-BEC9-D49FC0B750D6}" destId="{28C555B9-0790-483F-B29D-88C0B8AFCB03}" srcOrd="0" destOrd="4" presId="urn:microsoft.com/office/officeart/2005/8/layout/hList1"/>
    <dgm:cxn modelId="{A1EBA78E-8A34-41DB-A29D-C5959024E536}" type="presOf" srcId="{E7A82176-9738-45CC-8047-E77C20290FF2}" destId="{28C555B9-0790-483F-B29D-88C0B8AFCB03}" srcOrd="0" destOrd="0" presId="urn:microsoft.com/office/officeart/2005/8/layout/hList1"/>
    <dgm:cxn modelId="{0CD37D53-EEA7-461A-8A2C-B7897534B9F1}" srcId="{A576E23B-1259-49E3-BB10-6CA78A53CF3E}" destId="{218513D1-4B9E-4159-886A-CE2541751BA5}" srcOrd="2" destOrd="0" parTransId="{7973C416-E980-4480-9DE7-B2C5E69EA846}" sibTransId="{E9654567-F85A-4B68-B269-C8F92921C60A}"/>
    <dgm:cxn modelId="{A40DF7B1-2596-4161-9532-5C4FA3AE001E}" type="presOf" srcId="{9BBD4B05-EB48-4717-9AF6-8793B2B04CFE}" destId="{28C555B9-0790-483F-B29D-88C0B8AFCB03}" srcOrd="0" destOrd="5" presId="urn:microsoft.com/office/officeart/2005/8/layout/hList1"/>
    <dgm:cxn modelId="{6DFA4CD4-F017-4642-846E-614CA8FD43EA}" type="presOf" srcId="{8CB30D24-1F70-41C0-8094-F185464E11B9}" destId="{28C555B9-0790-483F-B29D-88C0B8AFCB03}" srcOrd="0" destOrd="2" presId="urn:microsoft.com/office/officeart/2005/8/layout/hList1"/>
    <dgm:cxn modelId="{F2F63A1E-668E-4A6F-AF07-25B80C32F87D}" srcId="{9E6799A5-A0AA-43C8-AAFA-FF70A48BAF1C}" destId="{8CB30D24-1F70-41C0-8094-F185464E11B9}" srcOrd="2" destOrd="0" parTransId="{4E7FAE3A-37DF-4359-AC20-A112ACDAA450}" sibTransId="{068156FD-94A3-43E0-A04F-9120088E0E0E}"/>
    <dgm:cxn modelId="{BABA2B84-50F2-4366-BC89-A1B90DC0A50D}" type="presOf" srcId="{7320C9E9-2585-4CBF-92BB-D3479180092C}" destId="{53AC7FB8-7D54-4CF1-83A5-7BCAA3A3E4E2}" srcOrd="0" destOrd="4" presId="urn:microsoft.com/office/officeart/2005/8/layout/hList1"/>
    <dgm:cxn modelId="{BA10514A-52C8-4E66-A7E2-A2E3CBF5B499}" srcId="{85BE87CB-A13D-4274-BA72-F54A0AF41DF0}" destId="{356039D0-A4AB-4F64-A01E-43C554B9931F}" srcOrd="3" destOrd="0" parTransId="{D95FC77D-1277-4A71-9B7A-0F17F71FE0DC}" sibTransId="{B160A7CE-4912-4BA9-ACC0-B87C9402513A}"/>
    <dgm:cxn modelId="{B4C59A09-E29B-459B-AC87-406FFF2AC04F}" srcId="{A576E23B-1259-49E3-BB10-6CA78A53CF3E}" destId="{1C535B66-D988-4C03-954C-326F839DE984}" srcOrd="5" destOrd="0" parTransId="{60ECA958-0A66-40E9-833B-EE95DDF74190}" sibTransId="{51B7F0A2-C099-45BC-B2E0-EBEC4ABAD81B}"/>
    <dgm:cxn modelId="{6B8BB2C0-3977-43B7-A71E-CB065BD2FACD}" type="presOf" srcId="{1C535B66-D988-4C03-954C-326F839DE984}" destId="{53AC7FB8-7D54-4CF1-83A5-7BCAA3A3E4E2}" srcOrd="0" destOrd="5" presId="urn:microsoft.com/office/officeart/2005/8/layout/hList1"/>
    <dgm:cxn modelId="{010A7C67-6BFB-44BD-848A-64F4D371D68F}" type="presOf" srcId="{A576E23B-1259-49E3-BB10-6CA78A53CF3E}" destId="{90EEAAD3-0C5B-4B81-AC80-596C353C2B4D}" srcOrd="0" destOrd="0" presId="urn:microsoft.com/office/officeart/2005/8/layout/hList1"/>
    <dgm:cxn modelId="{8BD83621-658B-40C1-BC61-25EBA2FDCA5B}" type="presOf" srcId="{2DB76556-CB69-4A1A-B28C-5F97695696F6}" destId="{83F78DD1-ED9F-4ACA-97E3-BE82E000CF93}" srcOrd="0" destOrd="1" presId="urn:microsoft.com/office/officeart/2005/8/layout/hList1"/>
    <dgm:cxn modelId="{D68F8E93-7DC6-4346-A7D2-0078FB7DC888}" srcId="{A576E23B-1259-49E3-BB10-6CA78A53CF3E}" destId="{96466D01-2416-4932-BFE6-4A1478003D90}" srcOrd="3" destOrd="0" parTransId="{775E0638-6439-4932-A1EA-789EF6364EB6}" sibTransId="{45BA814C-D524-4CA7-B297-D386DEF78B60}"/>
    <dgm:cxn modelId="{E4B7BE85-3F44-4D08-9513-CA6EFEF1B502}" type="presOf" srcId="{97DBC255-D2F2-4F2D-B10C-D46E7DE23AB3}" destId="{16F0B9A9-19CE-46BF-A780-A028CF6AD844}" srcOrd="0" destOrd="0" presId="urn:microsoft.com/office/officeart/2005/8/layout/hList1"/>
    <dgm:cxn modelId="{48B4E22F-BFE2-4BD6-B484-296697192115}" srcId="{A576E23B-1259-49E3-BB10-6CA78A53CF3E}" destId="{C363DFEF-6FB3-4B3A-882C-9693EB8287D4}" srcOrd="1" destOrd="0" parTransId="{E92F5CF8-37FF-4E67-A6B8-105638BC8E59}" sibTransId="{C72B324E-2EDA-4014-B1FB-37702FF89FB4}"/>
    <dgm:cxn modelId="{676F4D6B-CCF0-4AE8-9BF8-8F7027DF5FC7}" type="presOf" srcId="{85725C97-61E6-4F6D-8D91-D963D8C1A2B0}" destId="{83F78DD1-ED9F-4ACA-97E3-BE82E000CF93}" srcOrd="0" destOrd="0" presId="urn:microsoft.com/office/officeart/2005/8/layout/hList1"/>
    <dgm:cxn modelId="{D9D99A16-AF26-451F-9C8E-D12FE746ADDF}" type="presParOf" srcId="{16F0B9A9-19CE-46BF-A780-A028CF6AD844}" destId="{E3246133-C72C-49D4-B54C-0D1652B59E78}" srcOrd="0" destOrd="0" presId="urn:microsoft.com/office/officeart/2005/8/layout/hList1"/>
    <dgm:cxn modelId="{C3652091-D2CF-48F6-BE65-756E57480329}" type="presParOf" srcId="{E3246133-C72C-49D4-B54C-0D1652B59E78}" destId="{F274F35F-92B8-4D22-B501-F051D330E46C}" srcOrd="0" destOrd="0" presId="urn:microsoft.com/office/officeart/2005/8/layout/hList1"/>
    <dgm:cxn modelId="{D0F469DA-5B02-4216-81A3-E6759A267650}" type="presParOf" srcId="{E3246133-C72C-49D4-B54C-0D1652B59E78}" destId="{83F78DD1-ED9F-4ACA-97E3-BE82E000CF93}" srcOrd="1" destOrd="0" presId="urn:microsoft.com/office/officeart/2005/8/layout/hList1"/>
    <dgm:cxn modelId="{8C09C36C-19E4-4D5F-88E3-E5A8602B0FC0}" type="presParOf" srcId="{16F0B9A9-19CE-46BF-A780-A028CF6AD844}" destId="{CD5DFDE6-F89C-4484-A59E-AE7D2908329F}" srcOrd="1" destOrd="0" presId="urn:microsoft.com/office/officeart/2005/8/layout/hList1"/>
    <dgm:cxn modelId="{9E81BE74-2DCD-402F-8C0D-989910710FFF}" type="presParOf" srcId="{16F0B9A9-19CE-46BF-A780-A028CF6AD844}" destId="{07BC98A1-1CE4-4D4E-B3D8-6AEE70A705C0}" srcOrd="2" destOrd="0" presId="urn:microsoft.com/office/officeart/2005/8/layout/hList1"/>
    <dgm:cxn modelId="{7FE3ABA5-25FE-40B8-ADB7-603058766386}" type="presParOf" srcId="{07BC98A1-1CE4-4D4E-B3D8-6AEE70A705C0}" destId="{90EEAAD3-0C5B-4B81-AC80-596C353C2B4D}" srcOrd="0" destOrd="0" presId="urn:microsoft.com/office/officeart/2005/8/layout/hList1"/>
    <dgm:cxn modelId="{5411A3F0-CD74-42CE-9C31-FB1A87F37C11}" type="presParOf" srcId="{07BC98A1-1CE4-4D4E-B3D8-6AEE70A705C0}" destId="{53AC7FB8-7D54-4CF1-83A5-7BCAA3A3E4E2}" srcOrd="1" destOrd="0" presId="urn:microsoft.com/office/officeart/2005/8/layout/hList1"/>
    <dgm:cxn modelId="{E3D26F20-93A9-490C-8009-0493C7F12E19}" type="presParOf" srcId="{16F0B9A9-19CE-46BF-A780-A028CF6AD844}" destId="{3BDECC64-D484-4910-8364-3811F588E685}" srcOrd="3" destOrd="0" presId="urn:microsoft.com/office/officeart/2005/8/layout/hList1"/>
    <dgm:cxn modelId="{9A193BC9-A69F-4449-8733-100E9A65A2B9}" type="presParOf" srcId="{16F0B9A9-19CE-46BF-A780-A028CF6AD844}" destId="{CE09FE14-6655-4356-8E0F-24EA83808BD1}" srcOrd="4" destOrd="0" presId="urn:microsoft.com/office/officeart/2005/8/layout/hList1"/>
    <dgm:cxn modelId="{79F440DD-F6A0-4381-8974-3B98223957F7}" type="presParOf" srcId="{CE09FE14-6655-4356-8E0F-24EA83808BD1}" destId="{3D977856-7F19-416B-8089-3B93190DECFB}" srcOrd="0" destOrd="0" presId="urn:microsoft.com/office/officeart/2005/8/layout/hList1"/>
    <dgm:cxn modelId="{C0620736-545B-4F0F-A14C-62950A8CA0FD}" type="presParOf" srcId="{CE09FE14-6655-4356-8E0F-24EA83808BD1}" destId="{28C555B9-0790-483F-B29D-88C0B8AFCB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41C53-34D1-4B22-B9DD-2738E8CA17EC}"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zh-CN" altLang="en-US"/>
        </a:p>
      </dgm:t>
    </dgm:pt>
    <dgm:pt modelId="{3AE817EC-B307-4BEF-B9B3-57160D705B31}">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0" dirty="0" smtClean="0">
              <a:latin typeface="黑体" panose="02010609060101010101" pitchFamily="49" charset="-122"/>
              <a:ea typeface="黑体" panose="02010609060101010101" pitchFamily="49" charset="-122"/>
            </a:rPr>
            <a:t>1</a:t>
          </a:r>
          <a:r>
            <a:rPr lang="zh-CN" altLang="en-US" sz="2000" b="0" dirty="0" smtClean="0">
              <a:latin typeface="黑体" panose="02010609060101010101" pitchFamily="49" charset="-122"/>
              <a:ea typeface="黑体" panose="02010609060101010101" pitchFamily="49" charset="-122"/>
            </a:rPr>
            <a:t>、基本特性</a:t>
          </a:r>
          <a:endParaRPr lang="zh-CN" altLang="en-US" sz="2000" b="0" dirty="0"/>
        </a:p>
      </dgm:t>
    </dgm:pt>
    <dgm:pt modelId="{C9715594-04BC-49BD-BEFA-94B68192696E}" type="parTrans" cxnId="{FC16A72D-0C7B-4FE0-B6CF-3C0F5F033237}">
      <dgm:prSet/>
      <dgm:spPr/>
      <dgm:t>
        <a:bodyPr/>
        <a:lstStyle/>
        <a:p>
          <a:endParaRPr lang="zh-CN" altLang="en-US" sz="2000" b="0"/>
        </a:p>
      </dgm:t>
    </dgm:pt>
    <dgm:pt modelId="{03518F8F-264C-431A-B49E-C22F5B876BF6}" type="sibTrans" cxnId="{FC16A72D-0C7B-4FE0-B6CF-3C0F5F033237}">
      <dgm:prSet custT="1"/>
      <dgm:spPr/>
      <dgm:t>
        <a:bodyPr/>
        <a:lstStyle/>
        <a:p>
          <a:endParaRPr lang="zh-CN" altLang="en-US" sz="2000" b="0"/>
        </a:p>
      </dgm:t>
    </dgm:pt>
    <dgm:pt modelId="{E08CC5C5-B6FC-4745-A422-2DF11EB2D296}">
      <dgm:prSet phldrT="[文本]"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责任成本应该具备四个条件</a:t>
          </a:r>
          <a:endParaRPr lang="zh-CN" altLang="en-US" sz="1800" b="1" dirty="0">
            <a:solidFill>
              <a:srgbClr val="080808"/>
            </a:solidFill>
            <a:latin typeface="+mj-ea"/>
            <a:ea typeface="+mj-ea"/>
          </a:endParaRPr>
        </a:p>
      </dgm:t>
    </dgm:pt>
    <dgm:pt modelId="{3076E325-06FB-47DE-BDB0-29DF0B6DA367}" type="parTrans" cxnId="{9EF0DCBD-0791-4D87-A77E-4130F4A0D2CF}">
      <dgm:prSet/>
      <dgm:spPr/>
      <dgm:t>
        <a:bodyPr/>
        <a:lstStyle/>
        <a:p>
          <a:endParaRPr lang="zh-CN" altLang="en-US" sz="2000" b="0"/>
        </a:p>
      </dgm:t>
    </dgm:pt>
    <dgm:pt modelId="{DC45AE6F-2EB7-4DDA-801B-C9664152A896}" type="sibTrans" cxnId="{9EF0DCBD-0791-4D87-A77E-4130F4A0D2CF}">
      <dgm:prSet/>
      <dgm:spPr/>
      <dgm:t>
        <a:bodyPr/>
        <a:lstStyle/>
        <a:p>
          <a:endParaRPr lang="zh-CN" altLang="en-US" sz="2000" b="0"/>
        </a:p>
      </dgm:t>
    </dgm:pt>
    <dgm:pt modelId="{7A6B9E5A-BB73-4F19-A782-1F2A103FB206}">
      <dgm:prSet phldrT="[文本]" custT="1"/>
      <dgm:spPr/>
      <dgm:t>
        <a:bodyPr/>
        <a:lstStyle/>
        <a:p>
          <a:r>
            <a:rPr lang="en-US" altLang="zh-CN" sz="2000" b="0" dirty="0" smtClean="0">
              <a:latin typeface="黑体" panose="02010609060101010101" pitchFamily="49" charset="-122"/>
              <a:ea typeface="黑体" panose="02010609060101010101" pitchFamily="49" charset="-122"/>
            </a:rPr>
            <a:t>2</a:t>
          </a:r>
          <a:r>
            <a:rPr lang="zh-CN" altLang="en-US" sz="2000" b="0" dirty="0" smtClean="0">
              <a:latin typeface="黑体" panose="02010609060101010101" pitchFamily="49" charset="-122"/>
              <a:ea typeface="黑体" panose="02010609060101010101" pitchFamily="49" charset="-122"/>
            </a:rPr>
            <a:t>、基本类型</a:t>
          </a:r>
          <a:endParaRPr lang="zh-CN" altLang="en-US" sz="2000" b="0" dirty="0"/>
        </a:p>
      </dgm:t>
    </dgm:pt>
    <dgm:pt modelId="{CEC407F8-AE54-446D-A177-323CB69B83A4}" type="parTrans" cxnId="{ACD5C73C-7B66-43EB-8CFF-817BF1246F97}">
      <dgm:prSet/>
      <dgm:spPr/>
      <dgm:t>
        <a:bodyPr/>
        <a:lstStyle/>
        <a:p>
          <a:endParaRPr lang="zh-CN" altLang="en-US" sz="2000" b="0"/>
        </a:p>
      </dgm:t>
    </dgm:pt>
    <dgm:pt modelId="{2F16854C-9B40-4644-98AF-48B55CB08E2E}" type="sibTrans" cxnId="{ACD5C73C-7B66-43EB-8CFF-817BF1246F97}">
      <dgm:prSet custT="1"/>
      <dgm:spPr/>
      <dgm:t>
        <a:bodyPr/>
        <a:lstStyle/>
        <a:p>
          <a:endParaRPr lang="zh-CN" altLang="en-US" sz="2000" b="0"/>
        </a:p>
      </dgm:t>
    </dgm:pt>
    <dgm:pt modelId="{6BDDF35A-6AA0-4A68-9A6A-6B810AF8E9B4}">
      <dgm:prSet phldrT="[文本]"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基本成本中心和复合成本中心</a:t>
          </a:r>
          <a:endParaRPr lang="zh-CN" altLang="en-US" sz="1800" b="1" dirty="0">
            <a:solidFill>
              <a:srgbClr val="080808"/>
            </a:solidFill>
            <a:latin typeface="+mj-ea"/>
            <a:ea typeface="+mj-ea"/>
          </a:endParaRPr>
        </a:p>
      </dgm:t>
    </dgm:pt>
    <dgm:pt modelId="{603A14AB-FB53-4F79-96A7-D136C5C9C865}" type="parTrans" cxnId="{B93DF18F-7B7B-46DC-AEE4-40CC36279B93}">
      <dgm:prSet/>
      <dgm:spPr/>
      <dgm:t>
        <a:bodyPr/>
        <a:lstStyle/>
        <a:p>
          <a:endParaRPr lang="zh-CN" altLang="en-US" sz="2000" b="0"/>
        </a:p>
      </dgm:t>
    </dgm:pt>
    <dgm:pt modelId="{83D000CC-2DE7-46FB-AA87-0B38A19358DD}" type="sibTrans" cxnId="{B93DF18F-7B7B-46DC-AEE4-40CC36279B93}">
      <dgm:prSet/>
      <dgm:spPr/>
      <dgm:t>
        <a:bodyPr/>
        <a:lstStyle/>
        <a:p>
          <a:endParaRPr lang="zh-CN" altLang="en-US" sz="2000" b="0"/>
        </a:p>
      </dgm:t>
    </dgm:pt>
    <dgm:pt modelId="{B03829CA-0A54-4F38-BF35-9C537A00982A}">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0" dirty="0" smtClean="0">
              <a:latin typeface="黑体" panose="02010609060101010101" pitchFamily="49" charset="-122"/>
              <a:ea typeface="黑体" panose="02010609060101010101" pitchFamily="49" charset="-122"/>
            </a:rPr>
            <a:t>3</a:t>
          </a:r>
          <a:r>
            <a:rPr lang="zh-CN" altLang="en-US" sz="2000" b="0" dirty="0" smtClean="0">
              <a:latin typeface="黑体" panose="02010609060101010101" pitchFamily="49" charset="-122"/>
              <a:ea typeface="黑体" panose="02010609060101010101" pitchFamily="49" charset="-122"/>
            </a:rPr>
            <a:t>、成本确认</a:t>
          </a:r>
          <a:endParaRPr lang="zh-CN" altLang="en-US" sz="2000" b="0" dirty="0"/>
        </a:p>
      </dgm:t>
    </dgm:pt>
    <dgm:pt modelId="{2EF2F897-25AF-4DCF-9088-632330B050B7}" type="parTrans" cxnId="{96947EA6-E566-4A22-A8B3-954AE733FF8D}">
      <dgm:prSet/>
      <dgm:spPr/>
      <dgm:t>
        <a:bodyPr/>
        <a:lstStyle/>
        <a:p>
          <a:endParaRPr lang="zh-CN" altLang="en-US" sz="2000" b="0"/>
        </a:p>
      </dgm:t>
    </dgm:pt>
    <dgm:pt modelId="{087AB2C8-7A7B-4D94-8EAF-C9EA08F1578D}" type="sibTrans" cxnId="{96947EA6-E566-4A22-A8B3-954AE733FF8D}">
      <dgm:prSet custT="1"/>
      <dgm:spPr/>
      <dgm:t>
        <a:bodyPr/>
        <a:lstStyle/>
        <a:p>
          <a:endParaRPr lang="zh-CN" altLang="en-US" sz="2000" b="0"/>
        </a:p>
      </dgm:t>
    </dgm:pt>
    <dgm:pt modelId="{830156F2-B526-4691-B460-200F4E907D82}">
      <dgm:prSet phldrT="[文本]"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应是成本中心所能影响和控制的成本费用</a:t>
          </a:r>
          <a:endParaRPr lang="zh-CN" altLang="en-US" sz="1800" b="1" dirty="0">
            <a:solidFill>
              <a:srgbClr val="080808"/>
            </a:solidFill>
            <a:latin typeface="+mj-ea"/>
            <a:ea typeface="+mj-ea"/>
          </a:endParaRPr>
        </a:p>
      </dgm:t>
    </dgm:pt>
    <dgm:pt modelId="{8A49E4B3-B142-46E7-A5C2-E6CA306BF8A9}" type="parTrans" cxnId="{414A1417-EC76-414E-8AEA-D015C78BC6CD}">
      <dgm:prSet/>
      <dgm:spPr/>
      <dgm:t>
        <a:bodyPr/>
        <a:lstStyle/>
        <a:p>
          <a:endParaRPr lang="zh-CN" altLang="en-US" sz="2000" b="0"/>
        </a:p>
      </dgm:t>
    </dgm:pt>
    <dgm:pt modelId="{4B58C52A-6108-4ADC-8556-5F7ED7A78C94}" type="sibTrans" cxnId="{414A1417-EC76-414E-8AEA-D015C78BC6CD}">
      <dgm:prSet/>
      <dgm:spPr/>
      <dgm:t>
        <a:bodyPr/>
        <a:lstStyle/>
        <a:p>
          <a:endParaRPr lang="zh-CN" altLang="en-US" sz="2000" b="0"/>
        </a:p>
      </dgm:t>
    </dgm:pt>
    <dgm:pt modelId="{BFE1AF2C-0372-48AA-B048-A9F8540C62A2}">
      <dgm:prSet phldrT="[文本]"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责任成本有两种类型   </a:t>
          </a:r>
          <a:endParaRPr lang="zh-CN" altLang="en-US" sz="1800" b="1" dirty="0">
            <a:solidFill>
              <a:srgbClr val="080808"/>
            </a:solidFill>
            <a:latin typeface="+mj-ea"/>
            <a:ea typeface="+mj-ea"/>
          </a:endParaRPr>
        </a:p>
      </dgm:t>
    </dgm:pt>
    <dgm:pt modelId="{A16A2827-DFF2-467D-A6D8-C42C9AFCAA8B}" type="parTrans" cxnId="{F76E4278-261B-4E87-A600-2072E7085FD3}">
      <dgm:prSet/>
      <dgm:spPr/>
      <dgm:t>
        <a:bodyPr/>
        <a:lstStyle/>
        <a:p>
          <a:endParaRPr lang="zh-CN" altLang="en-US" sz="2000" b="0"/>
        </a:p>
      </dgm:t>
    </dgm:pt>
    <dgm:pt modelId="{5083B359-A41D-42D8-87AA-7FEA7B4C68C4}" type="sibTrans" cxnId="{F76E4278-261B-4E87-A600-2072E7085FD3}">
      <dgm:prSet/>
      <dgm:spPr/>
      <dgm:t>
        <a:bodyPr/>
        <a:lstStyle/>
        <a:p>
          <a:endParaRPr lang="zh-CN" altLang="en-US" sz="2000" b="0"/>
        </a:p>
      </dgm:t>
    </dgm:pt>
    <dgm:pt modelId="{1BA096C6-03C3-4EE4-9BCC-2BE9007DA097}">
      <dgm:prSet phldrT="[文本]"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技术性成本中心和酌量性成本中心</a:t>
          </a:r>
          <a:endParaRPr lang="zh-CN" altLang="en-US" sz="1800" b="1" dirty="0">
            <a:solidFill>
              <a:srgbClr val="080808"/>
            </a:solidFill>
            <a:latin typeface="+mj-ea"/>
            <a:ea typeface="+mj-ea"/>
          </a:endParaRPr>
        </a:p>
      </dgm:t>
    </dgm:pt>
    <dgm:pt modelId="{53D00E12-7449-462F-ACD5-079009351882}" type="parTrans" cxnId="{B585B844-E281-4D61-94D0-C4C76CDEB940}">
      <dgm:prSet/>
      <dgm:spPr/>
      <dgm:t>
        <a:bodyPr/>
        <a:lstStyle/>
        <a:p>
          <a:endParaRPr lang="zh-CN" altLang="en-US" sz="2000" b="0"/>
        </a:p>
      </dgm:t>
    </dgm:pt>
    <dgm:pt modelId="{CF081EF8-2D14-4EE0-9208-55DFAFD71E5B}" type="sibTrans" cxnId="{B585B844-E281-4D61-94D0-C4C76CDEB940}">
      <dgm:prSet/>
      <dgm:spPr/>
      <dgm:t>
        <a:bodyPr/>
        <a:lstStyle/>
        <a:p>
          <a:endParaRPr lang="zh-CN" altLang="en-US" sz="2000" b="0"/>
        </a:p>
      </dgm:t>
    </dgm:pt>
    <dgm:pt modelId="{CC26EEC6-F08C-4B0E-91AA-1BB1F049D4D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0" smtClean="0">
              <a:latin typeface="黑体" panose="02010609060101010101" pitchFamily="49" charset="-122"/>
              <a:ea typeface="黑体" panose="02010609060101010101" pitchFamily="49" charset="-122"/>
            </a:rPr>
            <a:t>4</a:t>
          </a:r>
          <a:r>
            <a:rPr lang="zh-CN" altLang="en-US" sz="2000" b="0" smtClean="0">
              <a:latin typeface="黑体" panose="02010609060101010101" pitchFamily="49" charset="-122"/>
              <a:ea typeface="黑体" panose="02010609060101010101" pitchFamily="49" charset="-122"/>
            </a:rPr>
            <a:t>、目标管理</a:t>
          </a:r>
          <a:endParaRPr lang="zh-CN" altLang="en-US" sz="2000" b="0"/>
        </a:p>
      </dgm:t>
    </dgm:pt>
    <dgm:pt modelId="{22A315B2-B227-42CF-AD9B-54089608CEC4}" type="parTrans" cxnId="{B63DE225-04A9-43EE-A361-0870386727CB}">
      <dgm:prSet/>
      <dgm:spPr/>
      <dgm:t>
        <a:bodyPr/>
        <a:lstStyle/>
        <a:p>
          <a:endParaRPr lang="zh-CN" altLang="en-US" sz="2000" b="0"/>
        </a:p>
      </dgm:t>
    </dgm:pt>
    <dgm:pt modelId="{BF95CD77-6367-4E88-B74C-D4D3640672B0}" type="sibTrans" cxnId="{B63DE225-04A9-43EE-A361-0870386727CB}">
      <dgm:prSet custT="1"/>
      <dgm:spPr/>
      <dgm:t>
        <a:bodyPr/>
        <a:lstStyle/>
        <a:p>
          <a:endParaRPr lang="zh-CN" altLang="en-US" sz="2000" b="0"/>
        </a:p>
      </dgm:t>
    </dgm:pt>
    <dgm:pt modelId="{47149B86-B6EE-421C-83F4-2A3BD1A000D8}">
      <dgm:prSet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smtClean="0">
              <a:solidFill>
                <a:srgbClr val="080808"/>
              </a:solidFill>
              <a:latin typeface="+mj-ea"/>
              <a:ea typeface="+mj-ea"/>
            </a:rPr>
            <a:t>成本中心责任制度的推行必须与目标管理制度相结合</a:t>
          </a:r>
          <a:endParaRPr lang="zh-CN" altLang="en-US" sz="1800" b="1">
            <a:solidFill>
              <a:srgbClr val="080808"/>
            </a:solidFill>
            <a:latin typeface="+mj-ea"/>
            <a:ea typeface="+mj-ea"/>
          </a:endParaRPr>
        </a:p>
      </dgm:t>
    </dgm:pt>
    <dgm:pt modelId="{3D63A188-7CA2-4038-B6ED-28245D103CEE}" type="parTrans" cxnId="{B2BADE5D-85BE-463D-94B9-23ACD8A70B29}">
      <dgm:prSet/>
      <dgm:spPr/>
      <dgm:t>
        <a:bodyPr/>
        <a:lstStyle/>
        <a:p>
          <a:endParaRPr lang="zh-CN" altLang="en-US" sz="2000" b="0"/>
        </a:p>
      </dgm:t>
    </dgm:pt>
    <dgm:pt modelId="{1C372BE1-9078-49B0-BA3F-6AEA5D043909}" type="sibTrans" cxnId="{B2BADE5D-85BE-463D-94B9-23ACD8A70B29}">
      <dgm:prSet/>
      <dgm:spPr/>
      <dgm:t>
        <a:bodyPr/>
        <a:lstStyle/>
        <a:p>
          <a:endParaRPr lang="zh-CN" altLang="en-US" sz="2000" b="0"/>
        </a:p>
      </dgm:t>
    </dgm:pt>
    <dgm:pt modelId="{6728EA4D-AA50-430C-B7D6-782A84C64CE4}">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0" dirty="0" smtClean="0">
              <a:latin typeface="黑体" panose="02010609060101010101" pitchFamily="49" charset="-122"/>
              <a:ea typeface="黑体" panose="02010609060101010101" pitchFamily="49" charset="-122"/>
            </a:rPr>
            <a:t>5</a:t>
          </a:r>
          <a:r>
            <a:rPr lang="zh-CN" altLang="en-US" sz="2000" b="0" dirty="0" smtClean="0">
              <a:latin typeface="黑体" panose="02010609060101010101" pitchFamily="49" charset="-122"/>
              <a:ea typeface="黑体" panose="02010609060101010101" pitchFamily="49" charset="-122"/>
            </a:rPr>
            <a:t>、考评方式</a:t>
          </a:r>
          <a:endParaRPr lang="zh-CN" altLang="en-US" sz="2000" b="0" dirty="0"/>
        </a:p>
      </dgm:t>
    </dgm:pt>
    <dgm:pt modelId="{DEFE337F-DFA3-41A3-9688-86BE4CC7ABBC}" type="parTrans" cxnId="{19C465E2-ADD9-4948-9854-FCFFD6A7287B}">
      <dgm:prSet/>
      <dgm:spPr/>
      <dgm:t>
        <a:bodyPr/>
        <a:lstStyle/>
        <a:p>
          <a:endParaRPr lang="zh-CN" altLang="en-US" sz="2000" b="0"/>
        </a:p>
      </dgm:t>
    </dgm:pt>
    <dgm:pt modelId="{2EA5ADA1-92EC-47E5-911F-DF74AF929D4D}" type="sibTrans" cxnId="{19C465E2-ADD9-4948-9854-FCFFD6A7287B}">
      <dgm:prSet custT="1"/>
      <dgm:spPr/>
      <dgm:t>
        <a:bodyPr/>
        <a:lstStyle/>
        <a:p>
          <a:endParaRPr lang="zh-CN" altLang="en-US" sz="2000" b="0"/>
        </a:p>
      </dgm:t>
    </dgm:pt>
    <dgm:pt modelId="{2D1377DA-7233-4114-B3EF-2493469733FB}">
      <dgm:prSet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smtClean="0">
              <a:solidFill>
                <a:srgbClr val="080808"/>
              </a:solidFill>
              <a:latin typeface="+mj-ea"/>
              <a:ea typeface="+mj-ea"/>
            </a:rPr>
            <a:t>企业或相关部门以季或半年为周期对各成本中心进行绩效考评，并预发奖金。</a:t>
          </a:r>
          <a:endParaRPr lang="zh-CN" altLang="en-US" sz="1800" b="1">
            <a:solidFill>
              <a:srgbClr val="080808"/>
            </a:solidFill>
            <a:latin typeface="+mj-ea"/>
            <a:ea typeface="+mj-ea"/>
          </a:endParaRPr>
        </a:p>
      </dgm:t>
    </dgm:pt>
    <dgm:pt modelId="{20DCD458-5DDA-48AE-9802-32D716DCD276}" type="parTrans" cxnId="{138F4E4E-01D1-402F-B906-5029586B800D}">
      <dgm:prSet/>
      <dgm:spPr/>
      <dgm:t>
        <a:bodyPr/>
        <a:lstStyle/>
        <a:p>
          <a:endParaRPr lang="zh-CN" altLang="en-US" sz="2000" b="0"/>
        </a:p>
      </dgm:t>
    </dgm:pt>
    <dgm:pt modelId="{3BC54ACD-075B-4439-9722-38349D0E1CE8}" type="sibTrans" cxnId="{138F4E4E-01D1-402F-B906-5029586B800D}">
      <dgm:prSet/>
      <dgm:spPr/>
      <dgm:t>
        <a:bodyPr/>
        <a:lstStyle/>
        <a:p>
          <a:endParaRPr lang="zh-CN" altLang="en-US" sz="2000" b="0"/>
        </a:p>
      </dgm:t>
    </dgm:pt>
    <dgm:pt modelId="{8F6C9CB7-B842-4EFD-9C56-1DCE8512B09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0" dirty="0" smtClean="0">
              <a:latin typeface="黑体" panose="02010609060101010101" pitchFamily="49" charset="-122"/>
              <a:ea typeface="黑体" panose="02010609060101010101" pitchFamily="49" charset="-122"/>
            </a:rPr>
            <a:t>6</a:t>
          </a:r>
          <a:r>
            <a:rPr lang="zh-CN" altLang="en-US" sz="2000" b="0" dirty="0" smtClean="0">
              <a:latin typeface="黑体" panose="02010609060101010101" pitchFamily="49" charset="-122"/>
              <a:ea typeface="黑体" panose="02010609060101010101" pitchFamily="49" charset="-122"/>
            </a:rPr>
            <a:t>、考核指标</a:t>
          </a:r>
          <a:endParaRPr lang="zh-CN" altLang="en-US" sz="2000" b="0" dirty="0"/>
        </a:p>
      </dgm:t>
    </dgm:pt>
    <dgm:pt modelId="{A085AFF3-8D0B-4B3A-BE7A-763B9BAC35F6}" type="parTrans" cxnId="{D4FD058C-F02F-4D77-89FF-69B2BDC871C7}">
      <dgm:prSet/>
      <dgm:spPr/>
      <dgm:t>
        <a:bodyPr/>
        <a:lstStyle/>
        <a:p>
          <a:endParaRPr lang="zh-CN" altLang="en-US" sz="2000" b="0"/>
        </a:p>
      </dgm:t>
    </dgm:pt>
    <dgm:pt modelId="{C2971221-169F-4304-8F51-F17BA9DCCF15}" type="sibTrans" cxnId="{D4FD058C-F02F-4D77-89FF-69B2BDC871C7}">
      <dgm:prSet/>
      <dgm:spPr/>
      <dgm:t>
        <a:bodyPr/>
        <a:lstStyle/>
        <a:p>
          <a:endParaRPr lang="zh-CN" altLang="en-US" sz="2000" b="0"/>
        </a:p>
      </dgm:t>
    </dgm:pt>
    <dgm:pt modelId="{275B503F-EA01-436C-BC9A-28495DE75463}">
      <dgm:prSet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成本差异</a:t>
          </a:r>
          <a:endParaRPr lang="zh-CN" altLang="en-US" sz="1800" b="1" dirty="0">
            <a:solidFill>
              <a:srgbClr val="080808"/>
            </a:solidFill>
            <a:latin typeface="+mj-ea"/>
            <a:ea typeface="+mj-ea"/>
          </a:endParaRPr>
        </a:p>
      </dgm:t>
    </dgm:pt>
    <dgm:pt modelId="{4A41A63C-DC69-4387-BDFE-62E97D34F9C1}" type="parTrans" cxnId="{F8C9C095-185C-48DB-B065-2978A2E289BD}">
      <dgm:prSet/>
      <dgm:spPr/>
      <dgm:t>
        <a:bodyPr/>
        <a:lstStyle/>
        <a:p>
          <a:endParaRPr lang="zh-CN" altLang="en-US" sz="2000" b="0"/>
        </a:p>
      </dgm:t>
    </dgm:pt>
    <dgm:pt modelId="{9AA727C0-6AB6-45F1-9B8B-3F0284FD23E6}" type="sibTrans" cxnId="{F8C9C095-185C-48DB-B065-2978A2E289BD}">
      <dgm:prSet/>
      <dgm:spPr/>
      <dgm:t>
        <a:bodyPr/>
        <a:lstStyle/>
        <a:p>
          <a:endParaRPr lang="zh-CN" altLang="en-US" sz="2000" b="0"/>
        </a:p>
      </dgm:t>
    </dgm:pt>
    <dgm:pt modelId="{50360C59-97CD-4BCC-A281-396D644A4A95}">
      <dgm:prSet custT="1"/>
      <dgm:spPr>
        <a:solidFill>
          <a:schemeClr val="accent6">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1800" b="1" dirty="0" smtClean="0">
              <a:solidFill>
                <a:srgbClr val="080808"/>
              </a:solidFill>
              <a:latin typeface="+mj-ea"/>
              <a:ea typeface="+mj-ea"/>
            </a:rPr>
            <a:t>成本变动率</a:t>
          </a:r>
          <a:endParaRPr lang="zh-CN" altLang="en-US" sz="1800" b="1" dirty="0">
            <a:solidFill>
              <a:srgbClr val="080808"/>
            </a:solidFill>
            <a:latin typeface="+mj-ea"/>
            <a:ea typeface="+mj-ea"/>
          </a:endParaRPr>
        </a:p>
      </dgm:t>
    </dgm:pt>
    <dgm:pt modelId="{D2CEDB38-53C7-47A0-9073-D683B7F9953E}" type="parTrans" cxnId="{6CAC7816-22E7-4015-8573-DA7773F87951}">
      <dgm:prSet/>
      <dgm:spPr/>
      <dgm:t>
        <a:bodyPr/>
        <a:lstStyle/>
        <a:p>
          <a:endParaRPr lang="zh-CN" altLang="en-US" sz="2000" b="0"/>
        </a:p>
      </dgm:t>
    </dgm:pt>
    <dgm:pt modelId="{D0715E45-1370-4FC7-B7DE-E2076746006D}" type="sibTrans" cxnId="{6CAC7816-22E7-4015-8573-DA7773F87951}">
      <dgm:prSet/>
      <dgm:spPr/>
      <dgm:t>
        <a:bodyPr/>
        <a:lstStyle/>
        <a:p>
          <a:endParaRPr lang="zh-CN" altLang="en-US" sz="2000" b="0"/>
        </a:p>
      </dgm:t>
    </dgm:pt>
    <dgm:pt modelId="{B2158C6E-EED6-45BD-BF04-8F517B8318A5}" type="pres">
      <dgm:prSet presAssocID="{4C741C53-34D1-4B22-B9DD-2738E8CA17EC}" presName="Name0" presStyleCnt="0">
        <dgm:presLayoutVars>
          <dgm:dir/>
          <dgm:animLvl val="lvl"/>
          <dgm:resizeHandles val="exact"/>
        </dgm:presLayoutVars>
      </dgm:prSet>
      <dgm:spPr/>
      <dgm:t>
        <a:bodyPr/>
        <a:lstStyle/>
        <a:p>
          <a:endParaRPr lang="zh-CN" altLang="en-US"/>
        </a:p>
      </dgm:t>
    </dgm:pt>
    <dgm:pt modelId="{88066E13-4EE7-477E-8831-2D4E555FD2D9}" type="pres">
      <dgm:prSet presAssocID="{3AE817EC-B307-4BEF-B9B3-57160D705B31}" presName="composite" presStyleCnt="0"/>
      <dgm:spPr/>
    </dgm:pt>
    <dgm:pt modelId="{7ABFDA75-EEB6-4E28-A20A-41B56D61154C}" type="pres">
      <dgm:prSet presAssocID="{3AE817EC-B307-4BEF-B9B3-57160D705B31}" presName="parTx" presStyleLbl="alignNode1" presStyleIdx="0" presStyleCnt="6">
        <dgm:presLayoutVars>
          <dgm:chMax val="0"/>
          <dgm:chPref val="0"/>
          <dgm:bulletEnabled val="1"/>
        </dgm:presLayoutVars>
      </dgm:prSet>
      <dgm:spPr/>
      <dgm:t>
        <a:bodyPr/>
        <a:lstStyle/>
        <a:p>
          <a:endParaRPr lang="zh-CN" altLang="en-US"/>
        </a:p>
      </dgm:t>
    </dgm:pt>
    <dgm:pt modelId="{2A3C7E19-091C-4D5F-AB3B-88BC71FE21B7}" type="pres">
      <dgm:prSet presAssocID="{3AE817EC-B307-4BEF-B9B3-57160D705B31}" presName="desTx" presStyleLbl="alignAccFollowNode1" presStyleIdx="0" presStyleCnt="6">
        <dgm:presLayoutVars>
          <dgm:bulletEnabled val="1"/>
        </dgm:presLayoutVars>
      </dgm:prSet>
      <dgm:spPr/>
      <dgm:t>
        <a:bodyPr/>
        <a:lstStyle/>
        <a:p>
          <a:endParaRPr lang="zh-CN" altLang="en-US"/>
        </a:p>
      </dgm:t>
    </dgm:pt>
    <dgm:pt modelId="{C71B9CD0-AD5E-4EA7-9929-151780909C05}" type="pres">
      <dgm:prSet presAssocID="{03518F8F-264C-431A-B49E-C22F5B876BF6}" presName="space" presStyleCnt="0"/>
      <dgm:spPr/>
    </dgm:pt>
    <dgm:pt modelId="{644A08F1-8227-4831-AC29-5926947B2A2F}" type="pres">
      <dgm:prSet presAssocID="{7A6B9E5A-BB73-4F19-A782-1F2A103FB206}" presName="composite" presStyleCnt="0"/>
      <dgm:spPr/>
    </dgm:pt>
    <dgm:pt modelId="{A5C1304D-2928-4868-BFD6-5A33F9B760D9}" type="pres">
      <dgm:prSet presAssocID="{7A6B9E5A-BB73-4F19-A782-1F2A103FB206}" presName="parTx" presStyleLbl="alignNode1" presStyleIdx="1" presStyleCnt="6">
        <dgm:presLayoutVars>
          <dgm:chMax val="0"/>
          <dgm:chPref val="0"/>
          <dgm:bulletEnabled val="1"/>
        </dgm:presLayoutVars>
      </dgm:prSet>
      <dgm:spPr/>
      <dgm:t>
        <a:bodyPr/>
        <a:lstStyle/>
        <a:p>
          <a:endParaRPr lang="zh-CN" altLang="en-US"/>
        </a:p>
      </dgm:t>
    </dgm:pt>
    <dgm:pt modelId="{11799C35-2024-4FCB-A0C5-E90F3B1642FB}" type="pres">
      <dgm:prSet presAssocID="{7A6B9E5A-BB73-4F19-A782-1F2A103FB206}" presName="desTx" presStyleLbl="alignAccFollowNode1" presStyleIdx="1" presStyleCnt="6">
        <dgm:presLayoutVars>
          <dgm:bulletEnabled val="1"/>
        </dgm:presLayoutVars>
      </dgm:prSet>
      <dgm:spPr/>
      <dgm:t>
        <a:bodyPr/>
        <a:lstStyle/>
        <a:p>
          <a:endParaRPr lang="zh-CN" altLang="en-US"/>
        </a:p>
      </dgm:t>
    </dgm:pt>
    <dgm:pt modelId="{44861702-CD10-483E-8AB3-BEE9484D7B71}" type="pres">
      <dgm:prSet presAssocID="{2F16854C-9B40-4644-98AF-48B55CB08E2E}" presName="space" presStyleCnt="0"/>
      <dgm:spPr/>
    </dgm:pt>
    <dgm:pt modelId="{7D913EEC-0A65-4EDE-AF84-A7CC51036E54}" type="pres">
      <dgm:prSet presAssocID="{B03829CA-0A54-4F38-BF35-9C537A00982A}" presName="composite" presStyleCnt="0"/>
      <dgm:spPr/>
    </dgm:pt>
    <dgm:pt modelId="{7DFAEB12-2243-429C-BD84-8100AB92F268}" type="pres">
      <dgm:prSet presAssocID="{B03829CA-0A54-4F38-BF35-9C537A00982A}" presName="parTx" presStyleLbl="alignNode1" presStyleIdx="2" presStyleCnt="6">
        <dgm:presLayoutVars>
          <dgm:chMax val="0"/>
          <dgm:chPref val="0"/>
          <dgm:bulletEnabled val="1"/>
        </dgm:presLayoutVars>
      </dgm:prSet>
      <dgm:spPr/>
      <dgm:t>
        <a:bodyPr/>
        <a:lstStyle/>
        <a:p>
          <a:endParaRPr lang="zh-CN" altLang="en-US"/>
        </a:p>
      </dgm:t>
    </dgm:pt>
    <dgm:pt modelId="{D34B08AF-420F-4570-BD90-DEF4B1C6432C}" type="pres">
      <dgm:prSet presAssocID="{B03829CA-0A54-4F38-BF35-9C537A00982A}" presName="desTx" presStyleLbl="alignAccFollowNode1" presStyleIdx="2" presStyleCnt="6">
        <dgm:presLayoutVars>
          <dgm:bulletEnabled val="1"/>
        </dgm:presLayoutVars>
      </dgm:prSet>
      <dgm:spPr/>
      <dgm:t>
        <a:bodyPr/>
        <a:lstStyle/>
        <a:p>
          <a:endParaRPr lang="zh-CN" altLang="en-US"/>
        </a:p>
      </dgm:t>
    </dgm:pt>
    <dgm:pt modelId="{323E86A9-A43C-4325-B29C-3F6C0D2004E6}" type="pres">
      <dgm:prSet presAssocID="{087AB2C8-7A7B-4D94-8EAF-C9EA08F1578D}" presName="space" presStyleCnt="0"/>
      <dgm:spPr/>
    </dgm:pt>
    <dgm:pt modelId="{B1831DFE-3CA6-4429-8DB5-BD080FE992E7}" type="pres">
      <dgm:prSet presAssocID="{CC26EEC6-F08C-4B0E-91AA-1BB1F049D4DC}" presName="composite" presStyleCnt="0"/>
      <dgm:spPr/>
    </dgm:pt>
    <dgm:pt modelId="{F37FA93D-803B-4246-8F28-9A7FE0893560}" type="pres">
      <dgm:prSet presAssocID="{CC26EEC6-F08C-4B0E-91AA-1BB1F049D4DC}" presName="parTx" presStyleLbl="alignNode1" presStyleIdx="3" presStyleCnt="6">
        <dgm:presLayoutVars>
          <dgm:chMax val="0"/>
          <dgm:chPref val="0"/>
          <dgm:bulletEnabled val="1"/>
        </dgm:presLayoutVars>
      </dgm:prSet>
      <dgm:spPr/>
      <dgm:t>
        <a:bodyPr/>
        <a:lstStyle/>
        <a:p>
          <a:endParaRPr lang="zh-CN" altLang="en-US"/>
        </a:p>
      </dgm:t>
    </dgm:pt>
    <dgm:pt modelId="{D602971A-A7C7-44DB-B26B-924A09311DC6}" type="pres">
      <dgm:prSet presAssocID="{CC26EEC6-F08C-4B0E-91AA-1BB1F049D4DC}" presName="desTx" presStyleLbl="alignAccFollowNode1" presStyleIdx="3" presStyleCnt="6">
        <dgm:presLayoutVars>
          <dgm:bulletEnabled val="1"/>
        </dgm:presLayoutVars>
      </dgm:prSet>
      <dgm:spPr/>
      <dgm:t>
        <a:bodyPr/>
        <a:lstStyle/>
        <a:p>
          <a:endParaRPr lang="zh-CN" altLang="en-US"/>
        </a:p>
      </dgm:t>
    </dgm:pt>
    <dgm:pt modelId="{C7D4F805-2E7D-4697-9040-99BE0720C142}" type="pres">
      <dgm:prSet presAssocID="{BF95CD77-6367-4E88-B74C-D4D3640672B0}" presName="space" presStyleCnt="0"/>
      <dgm:spPr/>
    </dgm:pt>
    <dgm:pt modelId="{95D65149-C5A5-4960-B930-6F23F5E740CA}" type="pres">
      <dgm:prSet presAssocID="{6728EA4D-AA50-430C-B7D6-782A84C64CE4}" presName="composite" presStyleCnt="0"/>
      <dgm:spPr/>
    </dgm:pt>
    <dgm:pt modelId="{6312F30B-CCB9-41C1-9C44-765DDF1179AC}" type="pres">
      <dgm:prSet presAssocID="{6728EA4D-AA50-430C-B7D6-782A84C64CE4}" presName="parTx" presStyleLbl="alignNode1" presStyleIdx="4" presStyleCnt="6">
        <dgm:presLayoutVars>
          <dgm:chMax val="0"/>
          <dgm:chPref val="0"/>
          <dgm:bulletEnabled val="1"/>
        </dgm:presLayoutVars>
      </dgm:prSet>
      <dgm:spPr/>
      <dgm:t>
        <a:bodyPr/>
        <a:lstStyle/>
        <a:p>
          <a:endParaRPr lang="zh-CN" altLang="en-US"/>
        </a:p>
      </dgm:t>
    </dgm:pt>
    <dgm:pt modelId="{65E5C297-AE3C-4FF0-A302-CA963F5F1EAB}" type="pres">
      <dgm:prSet presAssocID="{6728EA4D-AA50-430C-B7D6-782A84C64CE4}" presName="desTx" presStyleLbl="alignAccFollowNode1" presStyleIdx="4" presStyleCnt="6">
        <dgm:presLayoutVars>
          <dgm:bulletEnabled val="1"/>
        </dgm:presLayoutVars>
      </dgm:prSet>
      <dgm:spPr/>
      <dgm:t>
        <a:bodyPr/>
        <a:lstStyle/>
        <a:p>
          <a:endParaRPr lang="zh-CN" altLang="en-US"/>
        </a:p>
      </dgm:t>
    </dgm:pt>
    <dgm:pt modelId="{746A96B6-8BDE-40BF-8CA1-8821EA42CB72}" type="pres">
      <dgm:prSet presAssocID="{2EA5ADA1-92EC-47E5-911F-DF74AF929D4D}" presName="space" presStyleCnt="0"/>
      <dgm:spPr/>
    </dgm:pt>
    <dgm:pt modelId="{616036F1-A7C8-4E23-8E57-B8F478818EAC}" type="pres">
      <dgm:prSet presAssocID="{8F6C9CB7-B842-4EFD-9C56-1DCE8512B092}" presName="composite" presStyleCnt="0"/>
      <dgm:spPr/>
    </dgm:pt>
    <dgm:pt modelId="{10CD0F96-FE5F-420F-818F-C43624214EE3}" type="pres">
      <dgm:prSet presAssocID="{8F6C9CB7-B842-4EFD-9C56-1DCE8512B092}" presName="parTx" presStyleLbl="alignNode1" presStyleIdx="5" presStyleCnt="6">
        <dgm:presLayoutVars>
          <dgm:chMax val="0"/>
          <dgm:chPref val="0"/>
          <dgm:bulletEnabled val="1"/>
        </dgm:presLayoutVars>
      </dgm:prSet>
      <dgm:spPr/>
      <dgm:t>
        <a:bodyPr/>
        <a:lstStyle/>
        <a:p>
          <a:endParaRPr lang="zh-CN" altLang="en-US"/>
        </a:p>
      </dgm:t>
    </dgm:pt>
    <dgm:pt modelId="{F91743D0-38B8-48CD-988C-D6D2D32BCCAD}" type="pres">
      <dgm:prSet presAssocID="{8F6C9CB7-B842-4EFD-9C56-1DCE8512B092}" presName="desTx" presStyleLbl="alignAccFollowNode1" presStyleIdx="5" presStyleCnt="6">
        <dgm:presLayoutVars>
          <dgm:bulletEnabled val="1"/>
        </dgm:presLayoutVars>
      </dgm:prSet>
      <dgm:spPr/>
      <dgm:t>
        <a:bodyPr/>
        <a:lstStyle/>
        <a:p>
          <a:endParaRPr lang="zh-CN" altLang="en-US"/>
        </a:p>
      </dgm:t>
    </dgm:pt>
  </dgm:ptLst>
  <dgm:cxnLst>
    <dgm:cxn modelId="{B2BADE5D-85BE-463D-94B9-23ACD8A70B29}" srcId="{CC26EEC6-F08C-4B0E-91AA-1BB1F049D4DC}" destId="{47149B86-B6EE-421C-83F4-2A3BD1A000D8}" srcOrd="0" destOrd="0" parTransId="{3D63A188-7CA2-4038-B6ED-28245D103CEE}" sibTransId="{1C372BE1-9078-49B0-BA3F-6AEA5D043909}"/>
    <dgm:cxn modelId="{19C465E2-ADD9-4948-9854-FCFFD6A7287B}" srcId="{4C741C53-34D1-4B22-B9DD-2738E8CA17EC}" destId="{6728EA4D-AA50-430C-B7D6-782A84C64CE4}" srcOrd="4" destOrd="0" parTransId="{DEFE337F-DFA3-41A3-9688-86BE4CC7ABBC}" sibTransId="{2EA5ADA1-92EC-47E5-911F-DF74AF929D4D}"/>
    <dgm:cxn modelId="{F76E4278-261B-4E87-A600-2072E7085FD3}" srcId="{3AE817EC-B307-4BEF-B9B3-57160D705B31}" destId="{BFE1AF2C-0372-48AA-B048-A9F8540C62A2}" srcOrd="1" destOrd="0" parTransId="{A16A2827-DFF2-467D-A6D8-C42C9AFCAA8B}" sibTransId="{5083B359-A41D-42D8-87AA-7FEA7B4C68C4}"/>
    <dgm:cxn modelId="{9EF0DCBD-0791-4D87-A77E-4130F4A0D2CF}" srcId="{3AE817EC-B307-4BEF-B9B3-57160D705B31}" destId="{E08CC5C5-B6FC-4745-A422-2DF11EB2D296}" srcOrd="0" destOrd="0" parTransId="{3076E325-06FB-47DE-BDB0-29DF0B6DA367}" sibTransId="{DC45AE6F-2EB7-4DDA-801B-C9664152A896}"/>
    <dgm:cxn modelId="{5603F997-3E8F-48A0-BEB4-095546223A21}" type="presOf" srcId="{2D1377DA-7233-4114-B3EF-2493469733FB}" destId="{65E5C297-AE3C-4FF0-A302-CA963F5F1EAB}" srcOrd="0" destOrd="0" presId="urn:microsoft.com/office/officeart/2005/8/layout/hList1"/>
    <dgm:cxn modelId="{96947EA6-E566-4A22-A8B3-954AE733FF8D}" srcId="{4C741C53-34D1-4B22-B9DD-2738E8CA17EC}" destId="{B03829CA-0A54-4F38-BF35-9C537A00982A}" srcOrd="2" destOrd="0" parTransId="{2EF2F897-25AF-4DCF-9088-632330B050B7}" sibTransId="{087AB2C8-7A7B-4D94-8EAF-C9EA08F1578D}"/>
    <dgm:cxn modelId="{E4FF6AE5-CA28-4928-97E8-7480AD79AA93}" type="presOf" srcId="{830156F2-B526-4691-B460-200F4E907D82}" destId="{D34B08AF-420F-4570-BD90-DEF4B1C6432C}" srcOrd="0" destOrd="0" presId="urn:microsoft.com/office/officeart/2005/8/layout/hList1"/>
    <dgm:cxn modelId="{2453398F-22B8-47FA-84D5-ADCC7989A74D}" type="presOf" srcId="{6BDDF35A-6AA0-4A68-9A6A-6B810AF8E9B4}" destId="{11799C35-2024-4FCB-A0C5-E90F3B1642FB}" srcOrd="0" destOrd="0" presId="urn:microsoft.com/office/officeart/2005/8/layout/hList1"/>
    <dgm:cxn modelId="{F8C9C095-185C-48DB-B065-2978A2E289BD}" srcId="{8F6C9CB7-B842-4EFD-9C56-1DCE8512B092}" destId="{275B503F-EA01-436C-BC9A-28495DE75463}" srcOrd="0" destOrd="0" parTransId="{4A41A63C-DC69-4387-BDFE-62E97D34F9C1}" sibTransId="{9AA727C0-6AB6-45F1-9B8B-3F0284FD23E6}"/>
    <dgm:cxn modelId="{6CAC7816-22E7-4015-8573-DA7773F87951}" srcId="{8F6C9CB7-B842-4EFD-9C56-1DCE8512B092}" destId="{50360C59-97CD-4BCC-A281-396D644A4A95}" srcOrd="1" destOrd="0" parTransId="{D2CEDB38-53C7-47A0-9073-D683B7F9953E}" sibTransId="{D0715E45-1370-4FC7-B7DE-E2076746006D}"/>
    <dgm:cxn modelId="{FC16A72D-0C7B-4FE0-B6CF-3C0F5F033237}" srcId="{4C741C53-34D1-4B22-B9DD-2738E8CA17EC}" destId="{3AE817EC-B307-4BEF-B9B3-57160D705B31}" srcOrd="0" destOrd="0" parTransId="{C9715594-04BC-49BD-BEFA-94B68192696E}" sibTransId="{03518F8F-264C-431A-B49E-C22F5B876BF6}"/>
    <dgm:cxn modelId="{319E6606-A53F-43D7-AE60-FCB8CEC5A32C}" type="presOf" srcId="{4C741C53-34D1-4B22-B9DD-2738E8CA17EC}" destId="{B2158C6E-EED6-45BD-BF04-8F517B8318A5}" srcOrd="0" destOrd="0" presId="urn:microsoft.com/office/officeart/2005/8/layout/hList1"/>
    <dgm:cxn modelId="{55C592AB-C8DD-4656-B471-1D60B8B3653B}" type="presOf" srcId="{47149B86-B6EE-421C-83F4-2A3BD1A000D8}" destId="{D602971A-A7C7-44DB-B26B-924A09311DC6}" srcOrd="0" destOrd="0" presId="urn:microsoft.com/office/officeart/2005/8/layout/hList1"/>
    <dgm:cxn modelId="{23EFD4FA-2548-46FE-85D4-E70AA1CDB790}" type="presOf" srcId="{7A6B9E5A-BB73-4F19-A782-1F2A103FB206}" destId="{A5C1304D-2928-4868-BFD6-5A33F9B760D9}" srcOrd="0" destOrd="0" presId="urn:microsoft.com/office/officeart/2005/8/layout/hList1"/>
    <dgm:cxn modelId="{9C25C1C2-DB82-494C-B029-AE8B68C836E9}" type="presOf" srcId="{50360C59-97CD-4BCC-A281-396D644A4A95}" destId="{F91743D0-38B8-48CD-988C-D6D2D32BCCAD}" srcOrd="0" destOrd="1" presId="urn:microsoft.com/office/officeart/2005/8/layout/hList1"/>
    <dgm:cxn modelId="{B63DE225-04A9-43EE-A361-0870386727CB}" srcId="{4C741C53-34D1-4B22-B9DD-2738E8CA17EC}" destId="{CC26EEC6-F08C-4B0E-91AA-1BB1F049D4DC}" srcOrd="3" destOrd="0" parTransId="{22A315B2-B227-42CF-AD9B-54089608CEC4}" sibTransId="{BF95CD77-6367-4E88-B74C-D4D3640672B0}"/>
    <dgm:cxn modelId="{414A1417-EC76-414E-8AEA-D015C78BC6CD}" srcId="{B03829CA-0A54-4F38-BF35-9C537A00982A}" destId="{830156F2-B526-4691-B460-200F4E907D82}" srcOrd="0" destOrd="0" parTransId="{8A49E4B3-B142-46E7-A5C2-E6CA306BF8A9}" sibTransId="{4B58C52A-6108-4ADC-8556-5F7ED7A78C94}"/>
    <dgm:cxn modelId="{9600DC87-5832-46B4-97AE-5E0246FED5E0}" type="presOf" srcId="{8F6C9CB7-B842-4EFD-9C56-1DCE8512B092}" destId="{10CD0F96-FE5F-420F-818F-C43624214EE3}" srcOrd="0" destOrd="0" presId="urn:microsoft.com/office/officeart/2005/8/layout/hList1"/>
    <dgm:cxn modelId="{60C858F9-ADB8-44B3-BAEE-8CCCDDC8641F}" type="presOf" srcId="{6728EA4D-AA50-430C-B7D6-782A84C64CE4}" destId="{6312F30B-CCB9-41C1-9C44-765DDF1179AC}" srcOrd="0" destOrd="0" presId="urn:microsoft.com/office/officeart/2005/8/layout/hList1"/>
    <dgm:cxn modelId="{B93DF18F-7B7B-46DC-AEE4-40CC36279B93}" srcId="{7A6B9E5A-BB73-4F19-A782-1F2A103FB206}" destId="{6BDDF35A-6AA0-4A68-9A6A-6B810AF8E9B4}" srcOrd="0" destOrd="0" parTransId="{603A14AB-FB53-4F79-96A7-D136C5C9C865}" sibTransId="{83D000CC-2DE7-46FB-AA87-0B38A19358DD}"/>
    <dgm:cxn modelId="{D30C9148-F93B-45F4-AE23-BECC793499C8}" type="presOf" srcId="{BFE1AF2C-0372-48AA-B048-A9F8540C62A2}" destId="{2A3C7E19-091C-4D5F-AB3B-88BC71FE21B7}" srcOrd="0" destOrd="1" presId="urn:microsoft.com/office/officeart/2005/8/layout/hList1"/>
    <dgm:cxn modelId="{92C5D174-E3B2-4BE1-BE5A-C5E8A4D29B39}" type="presOf" srcId="{3AE817EC-B307-4BEF-B9B3-57160D705B31}" destId="{7ABFDA75-EEB6-4E28-A20A-41B56D61154C}" srcOrd="0" destOrd="0" presId="urn:microsoft.com/office/officeart/2005/8/layout/hList1"/>
    <dgm:cxn modelId="{722AA546-44DB-4832-A280-2B3DE59F9E97}" type="presOf" srcId="{1BA096C6-03C3-4EE4-9BCC-2BE9007DA097}" destId="{11799C35-2024-4FCB-A0C5-E90F3B1642FB}" srcOrd="0" destOrd="1" presId="urn:microsoft.com/office/officeart/2005/8/layout/hList1"/>
    <dgm:cxn modelId="{4DD1639A-8C47-4912-933C-3043704A8184}" type="presOf" srcId="{275B503F-EA01-436C-BC9A-28495DE75463}" destId="{F91743D0-38B8-48CD-988C-D6D2D32BCCAD}" srcOrd="0" destOrd="0" presId="urn:microsoft.com/office/officeart/2005/8/layout/hList1"/>
    <dgm:cxn modelId="{D4FD058C-F02F-4D77-89FF-69B2BDC871C7}" srcId="{4C741C53-34D1-4B22-B9DD-2738E8CA17EC}" destId="{8F6C9CB7-B842-4EFD-9C56-1DCE8512B092}" srcOrd="5" destOrd="0" parTransId="{A085AFF3-8D0B-4B3A-BE7A-763B9BAC35F6}" sibTransId="{C2971221-169F-4304-8F51-F17BA9DCCF15}"/>
    <dgm:cxn modelId="{ACD5C73C-7B66-43EB-8CFF-817BF1246F97}" srcId="{4C741C53-34D1-4B22-B9DD-2738E8CA17EC}" destId="{7A6B9E5A-BB73-4F19-A782-1F2A103FB206}" srcOrd="1" destOrd="0" parTransId="{CEC407F8-AE54-446D-A177-323CB69B83A4}" sibTransId="{2F16854C-9B40-4644-98AF-48B55CB08E2E}"/>
    <dgm:cxn modelId="{B585B844-E281-4D61-94D0-C4C76CDEB940}" srcId="{7A6B9E5A-BB73-4F19-A782-1F2A103FB206}" destId="{1BA096C6-03C3-4EE4-9BCC-2BE9007DA097}" srcOrd="1" destOrd="0" parTransId="{53D00E12-7449-462F-ACD5-079009351882}" sibTransId="{CF081EF8-2D14-4EE0-9208-55DFAFD71E5B}"/>
    <dgm:cxn modelId="{138F4E4E-01D1-402F-B906-5029586B800D}" srcId="{6728EA4D-AA50-430C-B7D6-782A84C64CE4}" destId="{2D1377DA-7233-4114-B3EF-2493469733FB}" srcOrd="0" destOrd="0" parTransId="{20DCD458-5DDA-48AE-9802-32D716DCD276}" sibTransId="{3BC54ACD-075B-4439-9722-38349D0E1CE8}"/>
    <dgm:cxn modelId="{A46C0FEB-F944-41E5-A933-AD081FB17D8A}" type="presOf" srcId="{E08CC5C5-B6FC-4745-A422-2DF11EB2D296}" destId="{2A3C7E19-091C-4D5F-AB3B-88BC71FE21B7}" srcOrd="0" destOrd="0" presId="urn:microsoft.com/office/officeart/2005/8/layout/hList1"/>
    <dgm:cxn modelId="{5D7C43E1-8EFD-407F-9399-1B79FCBB309F}" type="presOf" srcId="{CC26EEC6-F08C-4B0E-91AA-1BB1F049D4DC}" destId="{F37FA93D-803B-4246-8F28-9A7FE0893560}" srcOrd="0" destOrd="0" presId="urn:microsoft.com/office/officeart/2005/8/layout/hList1"/>
    <dgm:cxn modelId="{D1A736F8-09D2-4B52-90E0-2EF59B8B2E07}" type="presOf" srcId="{B03829CA-0A54-4F38-BF35-9C537A00982A}" destId="{7DFAEB12-2243-429C-BD84-8100AB92F268}" srcOrd="0" destOrd="0" presId="urn:microsoft.com/office/officeart/2005/8/layout/hList1"/>
    <dgm:cxn modelId="{7EB0CDE1-4177-4370-A152-231C9435D884}" type="presParOf" srcId="{B2158C6E-EED6-45BD-BF04-8F517B8318A5}" destId="{88066E13-4EE7-477E-8831-2D4E555FD2D9}" srcOrd="0" destOrd="0" presId="urn:microsoft.com/office/officeart/2005/8/layout/hList1"/>
    <dgm:cxn modelId="{63F62815-F326-41E4-B1D9-7533A3EFE9D2}" type="presParOf" srcId="{88066E13-4EE7-477E-8831-2D4E555FD2D9}" destId="{7ABFDA75-EEB6-4E28-A20A-41B56D61154C}" srcOrd="0" destOrd="0" presId="urn:microsoft.com/office/officeart/2005/8/layout/hList1"/>
    <dgm:cxn modelId="{A0280293-0C79-40B6-9E4B-DBF924505E67}" type="presParOf" srcId="{88066E13-4EE7-477E-8831-2D4E555FD2D9}" destId="{2A3C7E19-091C-4D5F-AB3B-88BC71FE21B7}" srcOrd="1" destOrd="0" presId="urn:microsoft.com/office/officeart/2005/8/layout/hList1"/>
    <dgm:cxn modelId="{28ED3A5D-7398-4596-BAE0-527D612E85AC}" type="presParOf" srcId="{B2158C6E-EED6-45BD-BF04-8F517B8318A5}" destId="{C71B9CD0-AD5E-4EA7-9929-151780909C05}" srcOrd="1" destOrd="0" presId="urn:microsoft.com/office/officeart/2005/8/layout/hList1"/>
    <dgm:cxn modelId="{807A9E33-0907-4784-8699-84FC10CC0697}" type="presParOf" srcId="{B2158C6E-EED6-45BD-BF04-8F517B8318A5}" destId="{644A08F1-8227-4831-AC29-5926947B2A2F}" srcOrd="2" destOrd="0" presId="urn:microsoft.com/office/officeart/2005/8/layout/hList1"/>
    <dgm:cxn modelId="{28063056-96BF-4583-A80D-73D4C3933E47}" type="presParOf" srcId="{644A08F1-8227-4831-AC29-5926947B2A2F}" destId="{A5C1304D-2928-4868-BFD6-5A33F9B760D9}" srcOrd="0" destOrd="0" presId="urn:microsoft.com/office/officeart/2005/8/layout/hList1"/>
    <dgm:cxn modelId="{4044849B-BAA6-4E2A-91BE-303D34D1B657}" type="presParOf" srcId="{644A08F1-8227-4831-AC29-5926947B2A2F}" destId="{11799C35-2024-4FCB-A0C5-E90F3B1642FB}" srcOrd="1" destOrd="0" presId="urn:microsoft.com/office/officeart/2005/8/layout/hList1"/>
    <dgm:cxn modelId="{730C27C7-1838-4F4D-9ACC-DCDDC68194E4}" type="presParOf" srcId="{B2158C6E-EED6-45BD-BF04-8F517B8318A5}" destId="{44861702-CD10-483E-8AB3-BEE9484D7B71}" srcOrd="3" destOrd="0" presId="urn:microsoft.com/office/officeart/2005/8/layout/hList1"/>
    <dgm:cxn modelId="{A972898D-6763-4BEF-9919-13124FAFC0D6}" type="presParOf" srcId="{B2158C6E-EED6-45BD-BF04-8F517B8318A5}" destId="{7D913EEC-0A65-4EDE-AF84-A7CC51036E54}" srcOrd="4" destOrd="0" presId="urn:microsoft.com/office/officeart/2005/8/layout/hList1"/>
    <dgm:cxn modelId="{A6686978-7DBE-4081-8AE1-E5D33E3B8E77}" type="presParOf" srcId="{7D913EEC-0A65-4EDE-AF84-A7CC51036E54}" destId="{7DFAEB12-2243-429C-BD84-8100AB92F268}" srcOrd="0" destOrd="0" presId="urn:microsoft.com/office/officeart/2005/8/layout/hList1"/>
    <dgm:cxn modelId="{217ECD87-7FA8-4315-A46A-400E5179284A}" type="presParOf" srcId="{7D913EEC-0A65-4EDE-AF84-A7CC51036E54}" destId="{D34B08AF-420F-4570-BD90-DEF4B1C6432C}" srcOrd="1" destOrd="0" presId="urn:microsoft.com/office/officeart/2005/8/layout/hList1"/>
    <dgm:cxn modelId="{E03BA292-F03E-4D3E-B6BD-0A95058BC915}" type="presParOf" srcId="{B2158C6E-EED6-45BD-BF04-8F517B8318A5}" destId="{323E86A9-A43C-4325-B29C-3F6C0D2004E6}" srcOrd="5" destOrd="0" presId="urn:microsoft.com/office/officeart/2005/8/layout/hList1"/>
    <dgm:cxn modelId="{7609A9EF-C7A3-48BC-906B-59837521816D}" type="presParOf" srcId="{B2158C6E-EED6-45BD-BF04-8F517B8318A5}" destId="{B1831DFE-3CA6-4429-8DB5-BD080FE992E7}" srcOrd="6" destOrd="0" presId="urn:microsoft.com/office/officeart/2005/8/layout/hList1"/>
    <dgm:cxn modelId="{4CF6CA4E-4058-48AE-9111-39A0B71548ED}" type="presParOf" srcId="{B1831DFE-3CA6-4429-8DB5-BD080FE992E7}" destId="{F37FA93D-803B-4246-8F28-9A7FE0893560}" srcOrd="0" destOrd="0" presId="urn:microsoft.com/office/officeart/2005/8/layout/hList1"/>
    <dgm:cxn modelId="{06F52EB1-2148-454E-A996-ED8F35D95FA1}" type="presParOf" srcId="{B1831DFE-3CA6-4429-8DB5-BD080FE992E7}" destId="{D602971A-A7C7-44DB-B26B-924A09311DC6}" srcOrd="1" destOrd="0" presId="urn:microsoft.com/office/officeart/2005/8/layout/hList1"/>
    <dgm:cxn modelId="{3B14384D-DE70-458D-8351-4E8EB67477D6}" type="presParOf" srcId="{B2158C6E-EED6-45BD-BF04-8F517B8318A5}" destId="{C7D4F805-2E7D-4697-9040-99BE0720C142}" srcOrd="7" destOrd="0" presId="urn:microsoft.com/office/officeart/2005/8/layout/hList1"/>
    <dgm:cxn modelId="{618E0832-D104-4F28-A157-950373ABB44D}" type="presParOf" srcId="{B2158C6E-EED6-45BD-BF04-8F517B8318A5}" destId="{95D65149-C5A5-4960-B930-6F23F5E740CA}" srcOrd="8" destOrd="0" presId="urn:microsoft.com/office/officeart/2005/8/layout/hList1"/>
    <dgm:cxn modelId="{59D599B6-CE8C-48D0-840B-1EA0E46277F6}" type="presParOf" srcId="{95D65149-C5A5-4960-B930-6F23F5E740CA}" destId="{6312F30B-CCB9-41C1-9C44-765DDF1179AC}" srcOrd="0" destOrd="0" presId="urn:microsoft.com/office/officeart/2005/8/layout/hList1"/>
    <dgm:cxn modelId="{DF98905E-06F9-41AB-84ED-28E2A051CB47}" type="presParOf" srcId="{95D65149-C5A5-4960-B930-6F23F5E740CA}" destId="{65E5C297-AE3C-4FF0-A302-CA963F5F1EAB}" srcOrd="1" destOrd="0" presId="urn:microsoft.com/office/officeart/2005/8/layout/hList1"/>
    <dgm:cxn modelId="{C1D193EB-E9C5-46D0-893E-41862FD8A005}" type="presParOf" srcId="{B2158C6E-EED6-45BD-BF04-8F517B8318A5}" destId="{746A96B6-8BDE-40BF-8CA1-8821EA42CB72}" srcOrd="9" destOrd="0" presId="urn:microsoft.com/office/officeart/2005/8/layout/hList1"/>
    <dgm:cxn modelId="{B814676F-2C06-4ECF-BB4B-44E1BDEE79DE}" type="presParOf" srcId="{B2158C6E-EED6-45BD-BF04-8F517B8318A5}" destId="{616036F1-A7C8-4E23-8E57-B8F478818EAC}" srcOrd="10" destOrd="0" presId="urn:microsoft.com/office/officeart/2005/8/layout/hList1"/>
    <dgm:cxn modelId="{B317B784-02BA-40C1-B5DD-8F22744B04B8}" type="presParOf" srcId="{616036F1-A7C8-4E23-8E57-B8F478818EAC}" destId="{10CD0F96-FE5F-420F-818F-C43624214EE3}" srcOrd="0" destOrd="0" presId="urn:microsoft.com/office/officeart/2005/8/layout/hList1"/>
    <dgm:cxn modelId="{DE96B172-0E29-47D1-91B3-63A3E99D85B9}" type="presParOf" srcId="{616036F1-A7C8-4E23-8E57-B8F478818EAC}" destId="{F91743D0-38B8-48CD-988C-D6D2D32BCC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F2FF5-4DAA-4339-8185-70683E12F59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zh-CN" altLang="en-US"/>
        </a:p>
      </dgm:t>
    </dgm:pt>
    <dgm:pt modelId="{565357D1-9DB3-4EF6-A0CE-445987F6FE92}">
      <dgm:prSet phldrT="[文本]" custT="1"/>
      <dgm:spPr/>
      <dgm:t>
        <a:bodyPr/>
        <a:lstStyle/>
        <a:p>
          <a:r>
            <a:rPr lang="zh-CN" altLang="en-US" sz="2800" b="1" dirty="0" smtClean="0">
              <a:latin typeface="+mj-ea"/>
              <a:ea typeface="+mj-ea"/>
            </a:rPr>
            <a:t>横向成本中心</a:t>
          </a:r>
          <a:endParaRPr lang="zh-CN" altLang="en-US" sz="2800" dirty="0">
            <a:latin typeface="+mj-ea"/>
            <a:ea typeface="+mj-ea"/>
          </a:endParaRPr>
        </a:p>
      </dgm:t>
    </dgm:pt>
    <dgm:pt modelId="{7F3F548B-2CA2-4944-A2CC-467EF4E6099D}" type="parTrans" cxnId="{7D553D64-8CD8-4C2A-983F-1F8FBBD9CA65}">
      <dgm:prSet/>
      <dgm:spPr/>
      <dgm:t>
        <a:bodyPr/>
        <a:lstStyle/>
        <a:p>
          <a:endParaRPr lang="zh-CN" altLang="en-US"/>
        </a:p>
      </dgm:t>
    </dgm:pt>
    <dgm:pt modelId="{DFFA11EC-7902-4E41-8E1B-B8017EE656AE}" type="sibTrans" cxnId="{7D553D64-8CD8-4C2A-983F-1F8FBBD9CA65}">
      <dgm:prSet/>
      <dgm:spPr/>
      <dgm:t>
        <a:bodyPr/>
        <a:lstStyle/>
        <a:p>
          <a:endParaRPr lang="zh-CN" altLang="en-US"/>
        </a:p>
      </dgm:t>
    </dgm:pt>
    <dgm:pt modelId="{CDF8BCE7-393F-4A1D-9BC4-42A1422C0161}">
      <dgm:prSet phldrT="[文本]" custT="1"/>
      <dgm:spPr/>
      <dgm:t>
        <a:bodyPr/>
        <a:lstStyle/>
        <a:p>
          <a:r>
            <a:rPr lang="zh-CN" altLang="en-US" sz="2800" b="1" dirty="0" smtClean="0">
              <a:latin typeface="+mj-ea"/>
              <a:ea typeface="+mj-ea"/>
            </a:rPr>
            <a:t>纵向成本中心</a:t>
          </a:r>
          <a:endParaRPr lang="zh-CN" altLang="en-US" sz="2800" dirty="0">
            <a:latin typeface="+mj-ea"/>
            <a:ea typeface="+mj-ea"/>
          </a:endParaRPr>
        </a:p>
      </dgm:t>
    </dgm:pt>
    <dgm:pt modelId="{8D9B2CFD-414A-4460-B42F-1E46503DC63A}" type="parTrans" cxnId="{557F812A-FBDE-416B-AD73-920ECA618036}">
      <dgm:prSet/>
      <dgm:spPr/>
      <dgm:t>
        <a:bodyPr/>
        <a:lstStyle/>
        <a:p>
          <a:endParaRPr lang="zh-CN" altLang="en-US"/>
        </a:p>
      </dgm:t>
    </dgm:pt>
    <dgm:pt modelId="{96C62E73-BF53-4E72-BD36-4EC17AC4439C}" type="sibTrans" cxnId="{557F812A-FBDE-416B-AD73-920ECA618036}">
      <dgm:prSet/>
      <dgm:spPr/>
      <dgm:t>
        <a:bodyPr/>
        <a:lstStyle/>
        <a:p>
          <a:endParaRPr lang="zh-CN" altLang="en-US"/>
        </a:p>
      </dgm:t>
    </dgm:pt>
    <dgm:pt modelId="{238B37CA-461D-45E3-8405-F6D2E0ED4486}" type="pres">
      <dgm:prSet presAssocID="{515F2FF5-4DAA-4339-8185-70683E12F59A}" presName="diagram" presStyleCnt="0">
        <dgm:presLayoutVars>
          <dgm:dir/>
        </dgm:presLayoutVars>
      </dgm:prSet>
      <dgm:spPr/>
      <dgm:t>
        <a:bodyPr/>
        <a:lstStyle/>
        <a:p>
          <a:endParaRPr lang="zh-CN" altLang="en-US"/>
        </a:p>
      </dgm:t>
    </dgm:pt>
    <dgm:pt modelId="{6C92E92D-8517-4DAD-9132-CC31EC75DF8A}" type="pres">
      <dgm:prSet presAssocID="{565357D1-9DB3-4EF6-A0CE-445987F6FE92}" presName="composite" presStyleCnt="0"/>
      <dgm:spPr/>
    </dgm:pt>
    <dgm:pt modelId="{C44A5F06-1E92-49CB-A663-AF8989160B22}" type="pres">
      <dgm:prSet presAssocID="{565357D1-9DB3-4EF6-A0CE-445987F6FE92}" presName="Image" presStyleLbl="bgShp" presStyleIdx="0" presStyleCnt="2" custScaleY="72146"/>
      <dgm:spPr>
        <a:blipFill rotWithShape="1">
          <a:blip xmlns:r="http://schemas.openxmlformats.org/officeDocument/2006/relationships" r:embed="rId1"/>
          <a:stretch>
            <a:fillRect/>
          </a:stretch>
        </a:blipFill>
      </dgm:spPr>
    </dgm:pt>
    <dgm:pt modelId="{36D33856-8C49-4BB9-83CF-91C36F49D64F}" type="pres">
      <dgm:prSet presAssocID="{565357D1-9DB3-4EF6-A0CE-445987F6FE92}" presName="Parent" presStyleLbl="node0" presStyleIdx="0" presStyleCnt="2">
        <dgm:presLayoutVars>
          <dgm:bulletEnabled val="1"/>
        </dgm:presLayoutVars>
      </dgm:prSet>
      <dgm:spPr/>
      <dgm:t>
        <a:bodyPr/>
        <a:lstStyle/>
        <a:p>
          <a:endParaRPr lang="zh-CN" altLang="en-US"/>
        </a:p>
      </dgm:t>
    </dgm:pt>
    <dgm:pt modelId="{DE3A84E3-83B6-4F65-8373-0064566542AE}" type="pres">
      <dgm:prSet presAssocID="{DFFA11EC-7902-4E41-8E1B-B8017EE656AE}" presName="sibTrans" presStyleCnt="0"/>
      <dgm:spPr/>
    </dgm:pt>
    <dgm:pt modelId="{74E80D38-E3E7-4BD6-BF9A-D38728D89FB3}" type="pres">
      <dgm:prSet presAssocID="{CDF8BCE7-393F-4A1D-9BC4-42A1422C0161}" presName="composite" presStyleCnt="0"/>
      <dgm:spPr/>
    </dgm:pt>
    <dgm:pt modelId="{6E2385A3-160C-46A5-BDA4-52C7F1CADB81}" type="pres">
      <dgm:prSet presAssocID="{CDF8BCE7-393F-4A1D-9BC4-42A1422C0161}" presName="Image" presStyleLbl="bgShp" presStyleIdx="1" presStyleCnt="2" custScaleY="72146"/>
      <dgm:spPr>
        <a:blipFill rotWithShape="1">
          <a:blip xmlns:r="http://schemas.openxmlformats.org/officeDocument/2006/relationships" r:embed="rId2"/>
          <a:stretch>
            <a:fillRect/>
          </a:stretch>
        </a:blipFill>
      </dgm:spPr>
      <dgm:t>
        <a:bodyPr/>
        <a:lstStyle/>
        <a:p>
          <a:endParaRPr lang="zh-CN" altLang="en-US"/>
        </a:p>
      </dgm:t>
    </dgm:pt>
    <dgm:pt modelId="{BC1C300E-D83C-4B64-B5A7-FE6707074748}" type="pres">
      <dgm:prSet presAssocID="{CDF8BCE7-393F-4A1D-9BC4-42A1422C0161}" presName="Parent" presStyleLbl="node0" presStyleIdx="1" presStyleCnt="2">
        <dgm:presLayoutVars>
          <dgm:bulletEnabled val="1"/>
        </dgm:presLayoutVars>
      </dgm:prSet>
      <dgm:spPr/>
      <dgm:t>
        <a:bodyPr/>
        <a:lstStyle/>
        <a:p>
          <a:endParaRPr lang="zh-CN" altLang="en-US"/>
        </a:p>
      </dgm:t>
    </dgm:pt>
  </dgm:ptLst>
  <dgm:cxnLst>
    <dgm:cxn modelId="{10E800CB-FD35-461D-A0FD-D7E247CCDF14}" type="presOf" srcId="{CDF8BCE7-393F-4A1D-9BC4-42A1422C0161}" destId="{BC1C300E-D83C-4B64-B5A7-FE6707074748}" srcOrd="0" destOrd="0" presId="urn:microsoft.com/office/officeart/2008/layout/BendingPictureCaption"/>
    <dgm:cxn modelId="{29CA21BD-3F89-4A94-A54E-C99CA44BEE93}" type="presOf" srcId="{515F2FF5-4DAA-4339-8185-70683E12F59A}" destId="{238B37CA-461D-45E3-8405-F6D2E0ED4486}" srcOrd="0" destOrd="0" presId="urn:microsoft.com/office/officeart/2008/layout/BendingPictureCaption"/>
    <dgm:cxn modelId="{557F812A-FBDE-416B-AD73-920ECA618036}" srcId="{515F2FF5-4DAA-4339-8185-70683E12F59A}" destId="{CDF8BCE7-393F-4A1D-9BC4-42A1422C0161}" srcOrd="1" destOrd="0" parTransId="{8D9B2CFD-414A-4460-B42F-1E46503DC63A}" sibTransId="{96C62E73-BF53-4E72-BD36-4EC17AC4439C}"/>
    <dgm:cxn modelId="{7D553D64-8CD8-4C2A-983F-1F8FBBD9CA65}" srcId="{515F2FF5-4DAA-4339-8185-70683E12F59A}" destId="{565357D1-9DB3-4EF6-A0CE-445987F6FE92}" srcOrd="0" destOrd="0" parTransId="{7F3F548B-2CA2-4944-A2CC-467EF4E6099D}" sibTransId="{DFFA11EC-7902-4E41-8E1B-B8017EE656AE}"/>
    <dgm:cxn modelId="{7837DDBE-D05E-4DFD-A107-4BB63468D6CF}" type="presOf" srcId="{565357D1-9DB3-4EF6-A0CE-445987F6FE92}" destId="{36D33856-8C49-4BB9-83CF-91C36F49D64F}" srcOrd="0" destOrd="0" presId="urn:microsoft.com/office/officeart/2008/layout/BendingPictureCaption"/>
    <dgm:cxn modelId="{0949D60A-10A6-4DAF-8B72-51DCB8D28433}" type="presParOf" srcId="{238B37CA-461D-45E3-8405-F6D2E0ED4486}" destId="{6C92E92D-8517-4DAD-9132-CC31EC75DF8A}" srcOrd="0" destOrd="0" presId="urn:microsoft.com/office/officeart/2008/layout/BendingPictureCaption"/>
    <dgm:cxn modelId="{136914BB-E4D4-4433-803C-41D974FC45FE}" type="presParOf" srcId="{6C92E92D-8517-4DAD-9132-CC31EC75DF8A}" destId="{C44A5F06-1E92-49CB-A663-AF8989160B22}" srcOrd="0" destOrd="0" presId="urn:microsoft.com/office/officeart/2008/layout/BendingPictureCaption"/>
    <dgm:cxn modelId="{7B3A887A-0A0B-4074-BBAC-5ED8D74237E1}" type="presParOf" srcId="{6C92E92D-8517-4DAD-9132-CC31EC75DF8A}" destId="{36D33856-8C49-4BB9-83CF-91C36F49D64F}" srcOrd="1" destOrd="0" presId="urn:microsoft.com/office/officeart/2008/layout/BendingPictureCaption"/>
    <dgm:cxn modelId="{3DF3C98B-F36B-47FD-82CE-8AF68DEDAF64}" type="presParOf" srcId="{238B37CA-461D-45E3-8405-F6D2E0ED4486}" destId="{DE3A84E3-83B6-4F65-8373-0064566542AE}" srcOrd="1" destOrd="0" presId="urn:microsoft.com/office/officeart/2008/layout/BendingPictureCaption"/>
    <dgm:cxn modelId="{D5EB30F7-BCD4-4106-A07D-DFD1C2522093}" type="presParOf" srcId="{238B37CA-461D-45E3-8405-F6D2E0ED4486}" destId="{74E80D38-E3E7-4BD6-BF9A-D38728D89FB3}" srcOrd="2" destOrd="0" presId="urn:microsoft.com/office/officeart/2008/layout/BendingPictureCaption"/>
    <dgm:cxn modelId="{A925B461-F753-4017-8CF9-28F5C136810F}" type="presParOf" srcId="{74E80D38-E3E7-4BD6-BF9A-D38728D89FB3}" destId="{6E2385A3-160C-46A5-BDA4-52C7F1CADB81}" srcOrd="0" destOrd="0" presId="urn:microsoft.com/office/officeart/2008/layout/BendingPictureCaption"/>
    <dgm:cxn modelId="{A5AD46AE-58B1-4140-88B1-DA9FAB85ADC2}" type="presParOf" srcId="{74E80D38-E3E7-4BD6-BF9A-D38728D89FB3}" destId="{BC1C300E-D83C-4B64-B5A7-FE6707074748}"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89D8F0-22FB-4AE5-B0EA-E667AB5AFA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4BD8F8A5-FD3F-4FCD-97C2-D72FCC5DF0AF}">
      <dgm:prSet phldrT="[文本]"/>
      <dgm:spPr/>
      <dgm:t>
        <a:bodyPr/>
        <a:lstStyle/>
        <a:p>
          <a:r>
            <a:rPr lang="zh-CN" dirty="0" smtClean="0"/>
            <a:t>作业班组</a:t>
          </a:r>
          <a:endParaRPr lang="zh-CN" altLang="en-US" dirty="0"/>
        </a:p>
      </dgm:t>
    </dgm:pt>
    <dgm:pt modelId="{DDF54994-480C-4271-A7B6-C051892793F1}" type="parTrans" cxnId="{4A14BB2F-9ECD-4C6F-B186-98731FAB4096}">
      <dgm:prSet/>
      <dgm:spPr/>
      <dgm:t>
        <a:bodyPr/>
        <a:lstStyle/>
        <a:p>
          <a:endParaRPr lang="zh-CN" altLang="en-US"/>
        </a:p>
      </dgm:t>
    </dgm:pt>
    <dgm:pt modelId="{705F016F-F33E-4182-B16D-47962DEA150B}" type="sibTrans" cxnId="{4A14BB2F-9ECD-4C6F-B186-98731FAB4096}">
      <dgm:prSet/>
      <dgm:spPr/>
      <dgm:t>
        <a:bodyPr/>
        <a:lstStyle/>
        <a:p>
          <a:endParaRPr lang="zh-CN" altLang="en-US"/>
        </a:p>
      </dgm:t>
    </dgm:pt>
    <dgm:pt modelId="{4D216693-2237-4960-9CAB-F08DF0CC880A}">
      <dgm:prSet phldrT="[文本]"/>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直接成本差异</a:t>
          </a:r>
          <a:endParaRPr lang="zh-CN" altLang="en-US" dirty="0"/>
        </a:p>
      </dgm:t>
    </dgm:pt>
    <dgm:pt modelId="{E2660AA7-AE6B-43AF-A337-21D8C618337B}" type="parTrans" cxnId="{25402860-542D-404F-BAA7-436DF4B49C22}">
      <dgm:prSet/>
      <dgm:spPr/>
      <dgm:t>
        <a:bodyPr/>
        <a:lstStyle/>
        <a:p>
          <a:endParaRPr lang="zh-CN" altLang="en-US"/>
        </a:p>
      </dgm:t>
    </dgm:pt>
    <dgm:pt modelId="{5E10BEE4-5251-4B9D-90A3-26457AFAA1A0}" type="sibTrans" cxnId="{25402860-542D-404F-BAA7-436DF4B49C22}">
      <dgm:prSet/>
      <dgm:spPr/>
      <dgm:t>
        <a:bodyPr/>
        <a:lstStyle/>
        <a:p>
          <a:endParaRPr lang="zh-CN" altLang="en-US"/>
        </a:p>
      </dgm:t>
    </dgm:pt>
    <dgm:pt modelId="{17DCCF7F-09D4-4EF8-B9DD-628464524262}">
      <dgm:prSet phldrT="[文本]"/>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直接成本变动率</a:t>
          </a:r>
          <a:endParaRPr lang="zh-CN" altLang="en-US" dirty="0"/>
        </a:p>
      </dgm:t>
    </dgm:pt>
    <dgm:pt modelId="{87822E1E-4849-4789-81C4-6066FE920EA1}" type="parTrans" cxnId="{FEFC6CDC-65D4-41CC-ADBD-E0C6C581D3D3}">
      <dgm:prSet/>
      <dgm:spPr/>
      <dgm:t>
        <a:bodyPr/>
        <a:lstStyle/>
        <a:p>
          <a:endParaRPr lang="zh-CN" altLang="en-US"/>
        </a:p>
      </dgm:t>
    </dgm:pt>
    <dgm:pt modelId="{C4E1FC88-5B18-4CAA-BDA8-9004246FF392}" type="sibTrans" cxnId="{FEFC6CDC-65D4-41CC-ADBD-E0C6C581D3D3}">
      <dgm:prSet/>
      <dgm:spPr/>
      <dgm:t>
        <a:bodyPr/>
        <a:lstStyle/>
        <a:p>
          <a:endParaRPr lang="zh-CN" altLang="en-US"/>
        </a:p>
      </dgm:t>
    </dgm:pt>
    <dgm:pt modelId="{D88BC2ED-37FE-4EDE-973F-B78D621BABE7}">
      <dgm:prSet phldrT="[文本]"/>
      <dgm:spPr/>
      <dgm:t>
        <a:bodyPr/>
        <a:lstStyle/>
        <a:p>
          <a:r>
            <a:rPr lang="zh-CN" dirty="0" smtClean="0"/>
            <a:t>各仓储分部</a:t>
          </a:r>
          <a:endParaRPr lang="zh-CN" altLang="en-US" dirty="0"/>
        </a:p>
      </dgm:t>
    </dgm:pt>
    <dgm:pt modelId="{46758DC0-DBFD-42F6-AE17-29E767EC245A}" type="parTrans" cxnId="{9010CB49-32DE-4DDD-8473-3F0C73FC7AC6}">
      <dgm:prSet/>
      <dgm:spPr/>
      <dgm:t>
        <a:bodyPr/>
        <a:lstStyle/>
        <a:p>
          <a:endParaRPr lang="zh-CN" altLang="en-US"/>
        </a:p>
      </dgm:t>
    </dgm:pt>
    <dgm:pt modelId="{C3154C9A-048C-4B46-94D6-06583177DC7C}" type="sibTrans" cxnId="{9010CB49-32DE-4DDD-8473-3F0C73FC7AC6}">
      <dgm:prSet/>
      <dgm:spPr/>
      <dgm:t>
        <a:bodyPr/>
        <a:lstStyle/>
        <a:p>
          <a:endParaRPr lang="zh-CN" altLang="en-US"/>
        </a:p>
      </dgm:t>
    </dgm:pt>
    <dgm:pt modelId="{7D6AD206-8D3A-4302-AA11-9FB9094D9EA2}">
      <dgm:prSet phldrT="[文本]"/>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仓储分部可控责任成本差异</a:t>
          </a:r>
          <a:endParaRPr lang="zh-CN" altLang="en-US" dirty="0"/>
        </a:p>
      </dgm:t>
    </dgm:pt>
    <dgm:pt modelId="{CF894BE5-8852-43F5-80B7-8FCE5AE37852}" type="parTrans" cxnId="{EC118F93-F690-4775-83FF-0FF65DE0B900}">
      <dgm:prSet/>
      <dgm:spPr/>
      <dgm:t>
        <a:bodyPr/>
        <a:lstStyle/>
        <a:p>
          <a:endParaRPr lang="zh-CN" altLang="en-US"/>
        </a:p>
      </dgm:t>
    </dgm:pt>
    <dgm:pt modelId="{91639C7D-FF19-4768-AC35-174DAB80A7ED}" type="sibTrans" cxnId="{EC118F93-F690-4775-83FF-0FF65DE0B900}">
      <dgm:prSet/>
      <dgm:spPr/>
      <dgm:t>
        <a:bodyPr/>
        <a:lstStyle/>
        <a:p>
          <a:endParaRPr lang="zh-CN" altLang="en-US"/>
        </a:p>
      </dgm:t>
    </dgm:pt>
    <dgm:pt modelId="{0E3E6958-C726-4F4E-9DC0-3EA56079DF82}">
      <dgm:prSet phldrT="[文本]"/>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仓储分部可控责任成本变动率</a:t>
          </a:r>
          <a:endParaRPr lang="zh-CN" altLang="en-US" dirty="0"/>
        </a:p>
      </dgm:t>
    </dgm:pt>
    <dgm:pt modelId="{64F032C5-6435-4A89-A856-EA8D19205E92}" type="parTrans" cxnId="{1B0F93AC-C247-4F21-9814-0C010F37F0D5}">
      <dgm:prSet/>
      <dgm:spPr/>
      <dgm:t>
        <a:bodyPr/>
        <a:lstStyle/>
        <a:p>
          <a:endParaRPr lang="zh-CN" altLang="en-US"/>
        </a:p>
      </dgm:t>
    </dgm:pt>
    <dgm:pt modelId="{47D395A0-2E1E-4C28-A82F-75ED10D98EF0}" type="sibTrans" cxnId="{1B0F93AC-C247-4F21-9814-0C010F37F0D5}">
      <dgm:prSet/>
      <dgm:spPr/>
      <dgm:t>
        <a:bodyPr/>
        <a:lstStyle/>
        <a:p>
          <a:endParaRPr lang="zh-CN" altLang="en-US"/>
        </a:p>
      </dgm:t>
    </dgm:pt>
    <dgm:pt modelId="{ADF0CDF8-1038-488B-87C5-701D44564206}">
      <dgm:prSet phldrT="[文本]"/>
      <dgm:spPr/>
      <dgm:t>
        <a:bodyPr/>
        <a:lstStyle/>
        <a:p>
          <a:r>
            <a:rPr lang="zh-CN" dirty="0" smtClean="0"/>
            <a:t>所属各职能部门</a:t>
          </a:r>
          <a:endParaRPr lang="zh-CN" altLang="en-US" dirty="0"/>
        </a:p>
      </dgm:t>
    </dgm:pt>
    <dgm:pt modelId="{BFD19A66-E502-41E8-B9FD-05F7588458EF}" type="parTrans" cxnId="{F2012CA1-40D9-4ABF-A929-C7CA3AAFA39F}">
      <dgm:prSet/>
      <dgm:spPr/>
      <dgm:t>
        <a:bodyPr/>
        <a:lstStyle/>
        <a:p>
          <a:endParaRPr lang="zh-CN" altLang="en-US"/>
        </a:p>
      </dgm:t>
    </dgm:pt>
    <dgm:pt modelId="{C84E8CD8-C7BC-4B0D-BAD7-EEBFF8B31323}" type="sibTrans" cxnId="{F2012CA1-40D9-4ABF-A929-C7CA3AAFA39F}">
      <dgm:prSet/>
      <dgm:spPr/>
      <dgm:t>
        <a:bodyPr/>
        <a:lstStyle/>
        <a:p>
          <a:endParaRPr lang="zh-CN" altLang="en-US"/>
        </a:p>
      </dgm:t>
    </dgm:pt>
    <dgm:pt modelId="{34BA104B-F934-4355-A3AC-71410522BF82}">
      <dgm:prSet phldrT="[文本]"/>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经费支出节超额</a:t>
          </a:r>
          <a:endParaRPr lang="zh-CN" altLang="en-US" dirty="0"/>
        </a:p>
      </dgm:t>
    </dgm:pt>
    <dgm:pt modelId="{7F38E6AA-5112-4B94-8555-5070253370F7}" type="parTrans" cxnId="{AAFFD5A7-5F9F-45E7-B551-FD736984E5C8}">
      <dgm:prSet/>
      <dgm:spPr/>
      <dgm:t>
        <a:bodyPr/>
        <a:lstStyle/>
        <a:p>
          <a:endParaRPr lang="zh-CN" altLang="en-US"/>
        </a:p>
      </dgm:t>
    </dgm:pt>
    <dgm:pt modelId="{C2D89A73-212B-4E0B-A2EF-4949AF0A7606}" type="sibTrans" cxnId="{AAFFD5A7-5F9F-45E7-B551-FD736984E5C8}">
      <dgm:prSet/>
      <dgm:spPr/>
      <dgm:t>
        <a:bodyPr/>
        <a:lstStyle/>
        <a:p>
          <a:endParaRPr lang="zh-CN" altLang="en-US"/>
        </a:p>
      </dgm:t>
    </dgm:pt>
    <dgm:pt modelId="{AA354B53-0A90-43F4-9928-71D275C9C17C}">
      <dgm:prSet phldrT="[文本]"/>
      <dgm:spPr>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smtClean="0"/>
            <a:t>经费支出节超率</a:t>
          </a:r>
          <a:endParaRPr lang="zh-CN" altLang="en-US" dirty="0"/>
        </a:p>
      </dgm:t>
    </dgm:pt>
    <dgm:pt modelId="{11367106-2460-49F1-8164-B0D591A5B79A}" type="parTrans" cxnId="{52E8AEE9-A71F-43C9-9FC6-02EE8A9B23F5}">
      <dgm:prSet/>
      <dgm:spPr/>
      <dgm:t>
        <a:bodyPr/>
        <a:lstStyle/>
        <a:p>
          <a:endParaRPr lang="zh-CN" altLang="en-US"/>
        </a:p>
      </dgm:t>
    </dgm:pt>
    <dgm:pt modelId="{C76C66E3-295E-4328-8C7D-3D3F906E941B}" type="sibTrans" cxnId="{52E8AEE9-A71F-43C9-9FC6-02EE8A9B23F5}">
      <dgm:prSet/>
      <dgm:spPr/>
      <dgm:t>
        <a:bodyPr/>
        <a:lstStyle/>
        <a:p>
          <a:endParaRPr lang="zh-CN" altLang="en-US"/>
        </a:p>
      </dgm:t>
    </dgm:pt>
    <dgm:pt modelId="{46B90229-F5C2-4E14-A49F-2A879612E093}" type="pres">
      <dgm:prSet presAssocID="{0F89D8F0-22FB-4AE5-B0EA-E667AB5AFAAB}" presName="theList" presStyleCnt="0">
        <dgm:presLayoutVars>
          <dgm:dir/>
          <dgm:animLvl val="lvl"/>
          <dgm:resizeHandles val="exact"/>
        </dgm:presLayoutVars>
      </dgm:prSet>
      <dgm:spPr/>
      <dgm:t>
        <a:bodyPr/>
        <a:lstStyle/>
        <a:p>
          <a:endParaRPr lang="zh-CN" altLang="en-US"/>
        </a:p>
      </dgm:t>
    </dgm:pt>
    <dgm:pt modelId="{4557F95A-8A93-4D55-B0D0-E1836122AFD8}" type="pres">
      <dgm:prSet presAssocID="{4BD8F8A5-FD3F-4FCD-97C2-D72FCC5DF0AF}" presName="compNode" presStyleCnt="0"/>
      <dgm:spPr/>
    </dgm:pt>
    <dgm:pt modelId="{6EC54B1D-F7DC-44CC-B252-F16DB5201717}" type="pres">
      <dgm:prSet presAssocID="{4BD8F8A5-FD3F-4FCD-97C2-D72FCC5DF0AF}" presName="aNode" presStyleLbl="bgShp" presStyleIdx="0" presStyleCnt="3"/>
      <dgm:spPr/>
      <dgm:t>
        <a:bodyPr/>
        <a:lstStyle/>
        <a:p>
          <a:endParaRPr lang="zh-CN" altLang="en-US"/>
        </a:p>
      </dgm:t>
    </dgm:pt>
    <dgm:pt modelId="{8DB77DAC-6546-4F37-B899-1F5372109521}" type="pres">
      <dgm:prSet presAssocID="{4BD8F8A5-FD3F-4FCD-97C2-D72FCC5DF0AF}" presName="textNode" presStyleLbl="bgShp" presStyleIdx="0" presStyleCnt="3"/>
      <dgm:spPr/>
      <dgm:t>
        <a:bodyPr/>
        <a:lstStyle/>
        <a:p>
          <a:endParaRPr lang="zh-CN" altLang="en-US"/>
        </a:p>
      </dgm:t>
    </dgm:pt>
    <dgm:pt modelId="{DD891801-0C6A-4EC8-85A8-770C60CDA5E1}" type="pres">
      <dgm:prSet presAssocID="{4BD8F8A5-FD3F-4FCD-97C2-D72FCC5DF0AF}" presName="compChildNode" presStyleCnt="0"/>
      <dgm:spPr/>
    </dgm:pt>
    <dgm:pt modelId="{C3CA398B-96A4-4C8B-9551-A4FFC2BC55EF}" type="pres">
      <dgm:prSet presAssocID="{4BD8F8A5-FD3F-4FCD-97C2-D72FCC5DF0AF}" presName="theInnerList" presStyleCnt="0"/>
      <dgm:spPr/>
    </dgm:pt>
    <dgm:pt modelId="{1E9060F9-2D0E-43A0-A3C5-D3FFF7ADEEC8}" type="pres">
      <dgm:prSet presAssocID="{4D216693-2237-4960-9CAB-F08DF0CC880A}" presName="childNode" presStyleLbl="node1" presStyleIdx="0" presStyleCnt="6">
        <dgm:presLayoutVars>
          <dgm:bulletEnabled val="1"/>
        </dgm:presLayoutVars>
      </dgm:prSet>
      <dgm:spPr>
        <a:prstGeom prst="ellipse">
          <a:avLst/>
        </a:prstGeom>
      </dgm:spPr>
      <dgm:t>
        <a:bodyPr/>
        <a:lstStyle/>
        <a:p>
          <a:endParaRPr lang="zh-CN" altLang="en-US"/>
        </a:p>
      </dgm:t>
    </dgm:pt>
    <dgm:pt modelId="{E78D0527-CEB3-40C5-B88A-0D46FD2A55E8}" type="pres">
      <dgm:prSet presAssocID="{4D216693-2237-4960-9CAB-F08DF0CC880A}" presName="aSpace2" presStyleCnt="0"/>
      <dgm:spPr/>
    </dgm:pt>
    <dgm:pt modelId="{46A8BC1D-1767-456C-8EFA-3F5A1C973D48}" type="pres">
      <dgm:prSet presAssocID="{17DCCF7F-09D4-4EF8-B9DD-628464524262}" presName="childNode" presStyleLbl="node1" presStyleIdx="1" presStyleCnt="6">
        <dgm:presLayoutVars>
          <dgm:bulletEnabled val="1"/>
        </dgm:presLayoutVars>
      </dgm:prSet>
      <dgm:spPr>
        <a:prstGeom prst="ellipse">
          <a:avLst/>
        </a:prstGeom>
      </dgm:spPr>
      <dgm:t>
        <a:bodyPr/>
        <a:lstStyle/>
        <a:p>
          <a:endParaRPr lang="zh-CN" altLang="en-US"/>
        </a:p>
      </dgm:t>
    </dgm:pt>
    <dgm:pt modelId="{AE46C75D-A046-478E-8F98-09ECEE2565D6}" type="pres">
      <dgm:prSet presAssocID="{4BD8F8A5-FD3F-4FCD-97C2-D72FCC5DF0AF}" presName="aSpace" presStyleCnt="0"/>
      <dgm:spPr/>
    </dgm:pt>
    <dgm:pt modelId="{26A4AD6D-CAFD-4A55-96AB-44EA99A81F08}" type="pres">
      <dgm:prSet presAssocID="{D88BC2ED-37FE-4EDE-973F-B78D621BABE7}" presName="compNode" presStyleCnt="0"/>
      <dgm:spPr/>
    </dgm:pt>
    <dgm:pt modelId="{3EC157B3-571C-4399-8307-E2CCCA46AC81}" type="pres">
      <dgm:prSet presAssocID="{D88BC2ED-37FE-4EDE-973F-B78D621BABE7}" presName="aNode" presStyleLbl="bgShp" presStyleIdx="1" presStyleCnt="3"/>
      <dgm:spPr/>
      <dgm:t>
        <a:bodyPr/>
        <a:lstStyle/>
        <a:p>
          <a:endParaRPr lang="zh-CN" altLang="en-US"/>
        </a:p>
      </dgm:t>
    </dgm:pt>
    <dgm:pt modelId="{04BCDF5C-45B2-42EB-860E-4BF49D5F747A}" type="pres">
      <dgm:prSet presAssocID="{D88BC2ED-37FE-4EDE-973F-B78D621BABE7}" presName="textNode" presStyleLbl="bgShp" presStyleIdx="1" presStyleCnt="3"/>
      <dgm:spPr/>
      <dgm:t>
        <a:bodyPr/>
        <a:lstStyle/>
        <a:p>
          <a:endParaRPr lang="zh-CN" altLang="en-US"/>
        </a:p>
      </dgm:t>
    </dgm:pt>
    <dgm:pt modelId="{6BFAC8B2-0B78-4C82-B837-9791DA8B504F}" type="pres">
      <dgm:prSet presAssocID="{D88BC2ED-37FE-4EDE-973F-B78D621BABE7}" presName="compChildNode" presStyleCnt="0"/>
      <dgm:spPr/>
    </dgm:pt>
    <dgm:pt modelId="{08E4C38B-D46C-4A66-BB2B-3E07744CD09E}" type="pres">
      <dgm:prSet presAssocID="{D88BC2ED-37FE-4EDE-973F-B78D621BABE7}" presName="theInnerList" presStyleCnt="0"/>
      <dgm:spPr/>
    </dgm:pt>
    <dgm:pt modelId="{CB4E98E8-5FFC-45E9-84B3-C43BFF811B6F}" type="pres">
      <dgm:prSet presAssocID="{7D6AD206-8D3A-4302-AA11-9FB9094D9EA2}" presName="childNode" presStyleLbl="node1" presStyleIdx="2" presStyleCnt="6">
        <dgm:presLayoutVars>
          <dgm:bulletEnabled val="1"/>
        </dgm:presLayoutVars>
      </dgm:prSet>
      <dgm:spPr>
        <a:prstGeom prst="ellipse">
          <a:avLst/>
        </a:prstGeom>
      </dgm:spPr>
      <dgm:t>
        <a:bodyPr/>
        <a:lstStyle/>
        <a:p>
          <a:endParaRPr lang="zh-CN" altLang="en-US"/>
        </a:p>
      </dgm:t>
    </dgm:pt>
    <dgm:pt modelId="{7D4D630C-1A9B-4E23-8659-73287BC69DE2}" type="pres">
      <dgm:prSet presAssocID="{7D6AD206-8D3A-4302-AA11-9FB9094D9EA2}" presName="aSpace2" presStyleCnt="0"/>
      <dgm:spPr/>
    </dgm:pt>
    <dgm:pt modelId="{4EA95F98-F5BE-4D5D-8E8B-C7534ABFB179}" type="pres">
      <dgm:prSet presAssocID="{0E3E6958-C726-4F4E-9DC0-3EA56079DF82}" presName="childNode" presStyleLbl="node1" presStyleIdx="3" presStyleCnt="6">
        <dgm:presLayoutVars>
          <dgm:bulletEnabled val="1"/>
        </dgm:presLayoutVars>
      </dgm:prSet>
      <dgm:spPr>
        <a:prstGeom prst="ellipse">
          <a:avLst/>
        </a:prstGeom>
      </dgm:spPr>
      <dgm:t>
        <a:bodyPr/>
        <a:lstStyle/>
        <a:p>
          <a:endParaRPr lang="zh-CN" altLang="en-US"/>
        </a:p>
      </dgm:t>
    </dgm:pt>
    <dgm:pt modelId="{FCB7CB40-0798-41FE-8C26-A39D9FA3C665}" type="pres">
      <dgm:prSet presAssocID="{D88BC2ED-37FE-4EDE-973F-B78D621BABE7}" presName="aSpace" presStyleCnt="0"/>
      <dgm:spPr/>
    </dgm:pt>
    <dgm:pt modelId="{E3AC6A0C-78ED-4C66-A117-AFC0CA302305}" type="pres">
      <dgm:prSet presAssocID="{ADF0CDF8-1038-488B-87C5-701D44564206}" presName="compNode" presStyleCnt="0"/>
      <dgm:spPr/>
    </dgm:pt>
    <dgm:pt modelId="{1986C2EE-CC92-451C-B386-837FAB4C7128}" type="pres">
      <dgm:prSet presAssocID="{ADF0CDF8-1038-488B-87C5-701D44564206}" presName="aNode" presStyleLbl="bgShp" presStyleIdx="2" presStyleCnt="3"/>
      <dgm:spPr/>
      <dgm:t>
        <a:bodyPr/>
        <a:lstStyle/>
        <a:p>
          <a:endParaRPr lang="zh-CN" altLang="en-US"/>
        </a:p>
      </dgm:t>
    </dgm:pt>
    <dgm:pt modelId="{A10BF723-9705-4819-AB55-CD1FF09066E2}" type="pres">
      <dgm:prSet presAssocID="{ADF0CDF8-1038-488B-87C5-701D44564206}" presName="textNode" presStyleLbl="bgShp" presStyleIdx="2" presStyleCnt="3"/>
      <dgm:spPr/>
      <dgm:t>
        <a:bodyPr/>
        <a:lstStyle/>
        <a:p>
          <a:endParaRPr lang="zh-CN" altLang="en-US"/>
        </a:p>
      </dgm:t>
    </dgm:pt>
    <dgm:pt modelId="{805A5441-FB31-4D49-9F0E-34BA157361CE}" type="pres">
      <dgm:prSet presAssocID="{ADF0CDF8-1038-488B-87C5-701D44564206}" presName="compChildNode" presStyleCnt="0"/>
      <dgm:spPr/>
    </dgm:pt>
    <dgm:pt modelId="{32EADDF3-6ED6-41C6-9C79-0DAEC10C4E72}" type="pres">
      <dgm:prSet presAssocID="{ADF0CDF8-1038-488B-87C5-701D44564206}" presName="theInnerList" presStyleCnt="0"/>
      <dgm:spPr/>
    </dgm:pt>
    <dgm:pt modelId="{0AE8CE0D-4FDA-440D-9B45-46391FD29FC4}" type="pres">
      <dgm:prSet presAssocID="{34BA104B-F934-4355-A3AC-71410522BF82}" presName="childNode" presStyleLbl="node1" presStyleIdx="4" presStyleCnt="6">
        <dgm:presLayoutVars>
          <dgm:bulletEnabled val="1"/>
        </dgm:presLayoutVars>
      </dgm:prSet>
      <dgm:spPr>
        <a:prstGeom prst="ellipse">
          <a:avLst/>
        </a:prstGeom>
      </dgm:spPr>
      <dgm:t>
        <a:bodyPr/>
        <a:lstStyle/>
        <a:p>
          <a:endParaRPr lang="zh-CN" altLang="en-US"/>
        </a:p>
      </dgm:t>
    </dgm:pt>
    <dgm:pt modelId="{2A422520-3677-4583-BFAB-077A11E2D857}" type="pres">
      <dgm:prSet presAssocID="{34BA104B-F934-4355-A3AC-71410522BF82}" presName="aSpace2" presStyleCnt="0"/>
      <dgm:spPr/>
    </dgm:pt>
    <dgm:pt modelId="{B84D1BED-D4EA-4EC4-81FD-9B9753C65F45}" type="pres">
      <dgm:prSet presAssocID="{AA354B53-0A90-43F4-9928-71D275C9C17C}" presName="childNode" presStyleLbl="node1" presStyleIdx="5" presStyleCnt="6">
        <dgm:presLayoutVars>
          <dgm:bulletEnabled val="1"/>
        </dgm:presLayoutVars>
      </dgm:prSet>
      <dgm:spPr>
        <a:prstGeom prst="ellipse">
          <a:avLst/>
        </a:prstGeom>
      </dgm:spPr>
      <dgm:t>
        <a:bodyPr/>
        <a:lstStyle/>
        <a:p>
          <a:endParaRPr lang="zh-CN" altLang="en-US"/>
        </a:p>
      </dgm:t>
    </dgm:pt>
  </dgm:ptLst>
  <dgm:cxnLst>
    <dgm:cxn modelId="{AAFFD5A7-5F9F-45E7-B551-FD736984E5C8}" srcId="{ADF0CDF8-1038-488B-87C5-701D44564206}" destId="{34BA104B-F934-4355-A3AC-71410522BF82}" srcOrd="0" destOrd="0" parTransId="{7F38E6AA-5112-4B94-8555-5070253370F7}" sibTransId="{C2D89A73-212B-4E0B-A2EF-4949AF0A7606}"/>
    <dgm:cxn modelId="{ED50F26A-0ECD-4357-981A-64F026F4F495}" type="presOf" srcId="{4D216693-2237-4960-9CAB-F08DF0CC880A}" destId="{1E9060F9-2D0E-43A0-A3C5-D3FFF7ADEEC8}" srcOrd="0" destOrd="0" presId="urn:microsoft.com/office/officeart/2005/8/layout/lProcess2"/>
    <dgm:cxn modelId="{58B6858B-9E96-4EC0-840E-39FA2B512E80}" type="presOf" srcId="{0E3E6958-C726-4F4E-9DC0-3EA56079DF82}" destId="{4EA95F98-F5BE-4D5D-8E8B-C7534ABFB179}" srcOrd="0" destOrd="0" presId="urn:microsoft.com/office/officeart/2005/8/layout/lProcess2"/>
    <dgm:cxn modelId="{8E9CB7C0-C158-487E-80DE-734366D5FE7C}" type="presOf" srcId="{0F89D8F0-22FB-4AE5-B0EA-E667AB5AFAAB}" destId="{46B90229-F5C2-4E14-A49F-2A879612E093}" srcOrd="0" destOrd="0" presId="urn:microsoft.com/office/officeart/2005/8/layout/lProcess2"/>
    <dgm:cxn modelId="{AEBB2D82-5F31-4D54-BE6B-A50792DABBD7}" type="presOf" srcId="{D88BC2ED-37FE-4EDE-973F-B78D621BABE7}" destId="{3EC157B3-571C-4399-8307-E2CCCA46AC81}" srcOrd="0" destOrd="0" presId="urn:microsoft.com/office/officeart/2005/8/layout/lProcess2"/>
    <dgm:cxn modelId="{1B0F93AC-C247-4F21-9814-0C010F37F0D5}" srcId="{D88BC2ED-37FE-4EDE-973F-B78D621BABE7}" destId="{0E3E6958-C726-4F4E-9DC0-3EA56079DF82}" srcOrd="1" destOrd="0" parTransId="{64F032C5-6435-4A89-A856-EA8D19205E92}" sibTransId="{47D395A0-2E1E-4C28-A82F-75ED10D98EF0}"/>
    <dgm:cxn modelId="{EC118F93-F690-4775-83FF-0FF65DE0B900}" srcId="{D88BC2ED-37FE-4EDE-973F-B78D621BABE7}" destId="{7D6AD206-8D3A-4302-AA11-9FB9094D9EA2}" srcOrd="0" destOrd="0" parTransId="{CF894BE5-8852-43F5-80B7-8FCE5AE37852}" sibTransId="{91639C7D-FF19-4768-AC35-174DAB80A7ED}"/>
    <dgm:cxn modelId="{4A14BB2F-9ECD-4C6F-B186-98731FAB4096}" srcId="{0F89D8F0-22FB-4AE5-B0EA-E667AB5AFAAB}" destId="{4BD8F8A5-FD3F-4FCD-97C2-D72FCC5DF0AF}" srcOrd="0" destOrd="0" parTransId="{DDF54994-480C-4271-A7B6-C051892793F1}" sibTransId="{705F016F-F33E-4182-B16D-47962DEA150B}"/>
    <dgm:cxn modelId="{FC2BE6A2-1506-46B8-BBCA-B9C1E69A104E}" type="presOf" srcId="{ADF0CDF8-1038-488B-87C5-701D44564206}" destId="{A10BF723-9705-4819-AB55-CD1FF09066E2}" srcOrd="1" destOrd="0" presId="urn:microsoft.com/office/officeart/2005/8/layout/lProcess2"/>
    <dgm:cxn modelId="{9010CB49-32DE-4DDD-8473-3F0C73FC7AC6}" srcId="{0F89D8F0-22FB-4AE5-B0EA-E667AB5AFAAB}" destId="{D88BC2ED-37FE-4EDE-973F-B78D621BABE7}" srcOrd="1" destOrd="0" parTransId="{46758DC0-DBFD-42F6-AE17-29E767EC245A}" sibTransId="{C3154C9A-048C-4B46-94D6-06583177DC7C}"/>
    <dgm:cxn modelId="{52E8AEE9-A71F-43C9-9FC6-02EE8A9B23F5}" srcId="{ADF0CDF8-1038-488B-87C5-701D44564206}" destId="{AA354B53-0A90-43F4-9928-71D275C9C17C}" srcOrd="1" destOrd="0" parTransId="{11367106-2460-49F1-8164-B0D591A5B79A}" sibTransId="{C76C66E3-295E-4328-8C7D-3D3F906E941B}"/>
    <dgm:cxn modelId="{25402860-542D-404F-BAA7-436DF4B49C22}" srcId="{4BD8F8A5-FD3F-4FCD-97C2-D72FCC5DF0AF}" destId="{4D216693-2237-4960-9CAB-F08DF0CC880A}" srcOrd="0" destOrd="0" parTransId="{E2660AA7-AE6B-43AF-A337-21D8C618337B}" sibTransId="{5E10BEE4-5251-4B9D-90A3-26457AFAA1A0}"/>
    <dgm:cxn modelId="{DD45E3B8-8A56-45E9-B093-F0791AA9EA92}" type="presOf" srcId="{D88BC2ED-37FE-4EDE-973F-B78D621BABE7}" destId="{04BCDF5C-45B2-42EB-860E-4BF49D5F747A}" srcOrd="1" destOrd="0" presId="urn:microsoft.com/office/officeart/2005/8/layout/lProcess2"/>
    <dgm:cxn modelId="{A78138C3-B729-473A-9D85-5A620D590418}" type="presOf" srcId="{7D6AD206-8D3A-4302-AA11-9FB9094D9EA2}" destId="{CB4E98E8-5FFC-45E9-84B3-C43BFF811B6F}" srcOrd="0" destOrd="0" presId="urn:microsoft.com/office/officeart/2005/8/layout/lProcess2"/>
    <dgm:cxn modelId="{5DE0E874-49A3-403D-9747-E86C7D77AF36}" type="presOf" srcId="{AA354B53-0A90-43F4-9928-71D275C9C17C}" destId="{B84D1BED-D4EA-4EC4-81FD-9B9753C65F45}" srcOrd="0" destOrd="0" presId="urn:microsoft.com/office/officeart/2005/8/layout/lProcess2"/>
    <dgm:cxn modelId="{D2339D81-E200-485F-8367-6DA1D1053CD9}" type="presOf" srcId="{4BD8F8A5-FD3F-4FCD-97C2-D72FCC5DF0AF}" destId="{6EC54B1D-F7DC-44CC-B252-F16DB5201717}" srcOrd="0" destOrd="0" presId="urn:microsoft.com/office/officeart/2005/8/layout/lProcess2"/>
    <dgm:cxn modelId="{FEFC6CDC-65D4-41CC-ADBD-E0C6C581D3D3}" srcId="{4BD8F8A5-FD3F-4FCD-97C2-D72FCC5DF0AF}" destId="{17DCCF7F-09D4-4EF8-B9DD-628464524262}" srcOrd="1" destOrd="0" parTransId="{87822E1E-4849-4789-81C4-6066FE920EA1}" sibTransId="{C4E1FC88-5B18-4CAA-BDA8-9004246FF392}"/>
    <dgm:cxn modelId="{F2012CA1-40D9-4ABF-A929-C7CA3AAFA39F}" srcId="{0F89D8F0-22FB-4AE5-B0EA-E667AB5AFAAB}" destId="{ADF0CDF8-1038-488B-87C5-701D44564206}" srcOrd="2" destOrd="0" parTransId="{BFD19A66-E502-41E8-B9FD-05F7588458EF}" sibTransId="{C84E8CD8-C7BC-4B0D-BAD7-EEBFF8B31323}"/>
    <dgm:cxn modelId="{531ECAA2-D89A-4462-B063-09356C6F8F38}" type="presOf" srcId="{ADF0CDF8-1038-488B-87C5-701D44564206}" destId="{1986C2EE-CC92-451C-B386-837FAB4C7128}" srcOrd="0" destOrd="0" presId="urn:microsoft.com/office/officeart/2005/8/layout/lProcess2"/>
    <dgm:cxn modelId="{500BB1C1-7146-41B0-84C4-74C624BFAB06}" type="presOf" srcId="{4BD8F8A5-FD3F-4FCD-97C2-D72FCC5DF0AF}" destId="{8DB77DAC-6546-4F37-B899-1F5372109521}" srcOrd="1" destOrd="0" presId="urn:microsoft.com/office/officeart/2005/8/layout/lProcess2"/>
    <dgm:cxn modelId="{C4E5DEB6-3993-4734-8F27-BED63BBDC5A0}" type="presOf" srcId="{34BA104B-F934-4355-A3AC-71410522BF82}" destId="{0AE8CE0D-4FDA-440D-9B45-46391FD29FC4}" srcOrd="0" destOrd="0" presId="urn:microsoft.com/office/officeart/2005/8/layout/lProcess2"/>
    <dgm:cxn modelId="{F5E21C5C-EF13-49B5-9B7A-1C44F3B73C8D}" type="presOf" srcId="{17DCCF7F-09D4-4EF8-B9DD-628464524262}" destId="{46A8BC1D-1767-456C-8EFA-3F5A1C973D48}" srcOrd="0" destOrd="0" presId="urn:microsoft.com/office/officeart/2005/8/layout/lProcess2"/>
    <dgm:cxn modelId="{99C38315-DF5C-4E54-BA67-6AA1DD03D189}" type="presParOf" srcId="{46B90229-F5C2-4E14-A49F-2A879612E093}" destId="{4557F95A-8A93-4D55-B0D0-E1836122AFD8}" srcOrd="0" destOrd="0" presId="urn:microsoft.com/office/officeart/2005/8/layout/lProcess2"/>
    <dgm:cxn modelId="{BAAA098A-E4D1-4EAB-8DF1-E91375697E26}" type="presParOf" srcId="{4557F95A-8A93-4D55-B0D0-E1836122AFD8}" destId="{6EC54B1D-F7DC-44CC-B252-F16DB5201717}" srcOrd="0" destOrd="0" presId="urn:microsoft.com/office/officeart/2005/8/layout/lProcess2"/>
    <dgm:cxn modelId="{724069B7-2964-4FC1-A588-5167DAD363FC}" type="presParOf" srcId="{4557F95A-8A93-4D55-B0D0-E1836122AFD8}" destId="{8DB77DAC-6546-4F37-B899-1F5372109521}" srcOrd="1" destOrd="0" presId="urn:microsoft.com/office/officeart/2005/8/layout/lProcess2"/>
    <dgm:cxn modelId="{D42C1B18-2EE3-4FA7-AD31-EF221139119D}" type="presParOf" srcId="{4557F95A-8A93-4D55-B0D0-E1836122AFD8}" destId="{DD891801-0C6A-4EC8-85A8-770C60CDA5E1}" srcOrd="2" destOrd="0" presId="urn:microsoft.com/office/officeart/2005/8/layout/lProcess2"/>
    <dgm:cxn modelId="{F2BBCA4F-AD03-4AE0-8B0D-DCCDE89B2DC0}" type="presParOf" srcId="{DD891801-0C6A-4EC8-85A8-770C60CDA5E1}" destId="{C3CA398B-96A4-4C8B-9551-A4FFC2BC55EF}" srcOrd="0" destOrd="0" presId="urn:microsoft.com/office/officeart/2005/8/layout/lProcess2"/>
    <dgm:cxn modelId="{43A45BDB-3DF1-4149-B12A-617E326F82FF}" type="presParOf" srcId="{C3CA398B-96A4-4C8B-9551-A4FFC2BC55EF}" destId="{1E9060F9-2D0E-43A0-A3C5-D3FFF7ADEEC8}" srcOrd="0" destOrd="0" presId="urn:microsoft.com/office/officeart/2005/8/layout/lProcess2"/>
    <dgm:cxn modelId="{80D68E80-9137-46CB-BBA6-AEA155850545}" type="presParOf" srcId="{C3CA398B-96A4-4C8B-9551-A4FFC2BC55EF}" destId="{E78D0527-CEB3-40C5-B88A-0D46FD2A55E8}" srcOrd="1" destOrd="0" presId="urn:microsoft.com/office/officeart/2005/8/layout/lProcess2"/>
    <dgm:cxn modelId="{ED140F23-B5AA-409E-8A5A-50E692E2216F}" type="presParOf" srcId="{C3CA398B-96A4-4C8B-9551-A4FFC2BC55EF}" destId="{46A8BC1D-1767-456C-8EFA-3F5A1C973D48}" srcOrd="2" destOrd="0" presId="urn:microsoft.com/office/officeart/2005/8/layout/lProcess2"/>
    <dgm:cxn modelId="{4FAA403A-309C-437A-81C2-5106E11B58F8}" type="presParOf" srcId="{46B90229-F5C2-4E14-A49F-2A879612E093}" destId="{AE46C75D-A046-478E-8F98-09ECEE2565D6}" srcOrd="1" destOrd="0" presId="urn:microsoft.com/office/officeart/2005/8/layout/lProcess2"/>
    <dgm:cxn modelId="{8FFFBEB4-D723-4EA4-B9BB-39FCEF83537A}" type="presParOf" srcId="{46B90229-F5C2-4E14-A49F-2A879612E093}" destId="{26A4AD6D-CAFD-4A55-96AB-44EA99A81F08}" srcOrd="2" destOrd="0" presId="urn:microsoft.com/office/officeart/2005/8/layout/lProcess2"/>
    <dgm:cxn modelId="{9F3E48CC-F1AF-4D42-959A-C1F2F5A09BDE}" type="presParOf" srcId="{26A4AD6D-CAFD-4A55-96AB-44EA99A81F08}" destId="{3EC157B3-571C-4399-8307-E2CCCA46AC81}" srcOrd="0" destOrd="0" presId="urn:microsoft.com/office/officeart/2005/8/layout/lProcess2"/>
    <dgm:cxn modelId="{93BEBE35-FD8A-432C-A2A6-55A6D1F407E6}" type="presParOf" srcId="{26A4AD6D-CAFD-4A55-96AB-44EA99A81F08}" destId="{04BCDF5C-45B2-42EB-860E-4BF49D5F747A}" srcOrd="1" destOrd="0" presId="urn:microsoft.com/office/officeart/2005/8/layout/lProcess2"/>
    <dgm:cxn modelId="{77579A5A-CF3B-43AA-8162-06AD41C8985E}" type="presParOf" srcId="{26A4AD6D-CAFD-4A55-96AB-44EA99A81F08}" destId="{6BFAC8B2-0B78-4C82-B837-9791DA8B504F}" srcOrd="2" destOrd="0" presId="urn:microsoft.com/office/officeart/2005/8/layout/lProcess2"/>
    <dgm:cxn modelId="{C0FE6AF7-D1D5-438E-9B11-CB833ADBA6D7}" type="presParOf" srcId="{6BFAC8B2-0B78-4C82-B837-9791DA8B504F}" destId="{08E4C38B-D46C-4A66-BB2B-3E07744CD09E}" srcOrd="0" destOrd="0" presId="urn:microsoft.com/office/officeart/2005/8/layout/lProcess2"/>
    <dgm:cxn modelId="{E0AFDE03-2463-4034-9768-221358AA8BA2}" type="presParOf" srcId="{08E4C38B-D46C-4A66-BB2B-3E07744CD09E}" destId="{CB4E98E8-5FFC-45E9-84B3-C43BFF811B6F}" srcOrd="0" destOrd="0" presId="urn:microsoft.com/office/officeart/2005/8/layout/lProcess2"/>
    <dgm:cxn modelId="{D261440B-A28C-4ACF-9EB6-18020C666122}" type="presParOf" srcId="{08E4C38B-D46C-4A66-BB2B-3E07744CD09E}" destId="{7D4D630C-1A9B-4E23-8659-73287BC69DE2}" srcOrd="1" destOrd="0" presId="urn:microsoft.com/office/officeart/2005/8/layout/lProcess2"/>
    <dgm:cxn modelId="{E1DED68A-00E4-4E73-A04B-48B11D96A2E9}" type="presParOf" srcId="{08E4C38B-D46C-4A66-BB2B-3E07744CD09E}" destId="{4EA95F98-F5BE-4D5D-8E8B-C7534ABFB179}" srcOrd="2" destOrd="0" presId="urn:microsoft.com/office/officeart/2005/8/layout/lProcess2"/>
    <dgm:cxn modelId="{F38D5900-1205-4141-BFF9-18969E86CBE4}" type="presParOf" srcId="{46B90229-F5C2-4E14-A49F-2A879612E093}" destId="{FCB7CB40-0798-41FE-8C26-A39D9FA3C665}" srcOrd="3" destOrd="0" presId="urn:microsoft.com/office/officeart/2005/8/layout/lProcess2"/>
    <dgm:cxn modelId="{6FD6197F-4A88-4447-A3A7-80E85CAAF185}" type="presParOf" srcId="{46B90229-F5C2-4E14-A49F-2A879612E093}" destId="{E3AC6A0C-78ED-4C66-A117-AFC0CA302305}" srcOrd="4" destOrd="0" presId="urn:microsoft.com/office/officeart/2005/8/layout/lProcess2"/>
    <dgm:cxn modelId="{5DC1F362-F130-486E-9DB6-4B45760A0431}" type="presParOf" srcId="{E3AC6A0C-78ED-4C66-A117-AFC0CA302305}" destId="{1986C2EE-CC92-451C-B386-837FAB4C7128}" srcOrd="0" destOrd="0" presId="urn:microsoft.com/office/officeart/2005/8/layout/lProcess2"/>
    <dgm:cxn modelId="{BEC54568-3244-42D9-A5F9-D656D9D51264}" type="presParOf" srcId="{E3AC6A0C-78ED-4C66-A117-AFC0CA302305}" destId="{A10BF723-9705-4819-AB55-CD1FF09066E2}" srcOrd="1" destOrd="0" presId="urn:microsoft.com/office/officeart/2005/8/layout/lProcess2"/>
    <dgm:cxn modelId="{A08048FC-B644-431E-A215-A60629410D89}" type="presParOf" srcId="{E3AC6A0C-78ED-4C66-A117-AFC0CA302305}" destId="{805A5441-FB31-4D49-9F0E-34BA157361CE}" srcOrd="2" destOrd="0" presId="urn:microsoft.com/office/officeart/2005/8/layout/lProcess2"/>
    <dgm:cxn modelId="{1C9CCE4A-06F3-4C9C-99D0-53C56DF15FB6}" type="presParOf" srcId="{805A5441-FB31-4D49-9F0E-34BA157361CE}" destId="{32EADDF3-6ED6-41C6-9C79-0DAEC10C4E72}" srcOrd="0" destOrd="0" presId="urn:microsoft.com/office/officeart/2005/8/layout/lProcess2"/>
    <dgm:cxn modelId="{83887598-3D3D-4D26-A02F-29139F5A9CD6}" type="presParOf" srcId="{32EADDF3-6ED6-41C6-9C79-0DAEC10C4E72}" destId="{0AE8CE0D-4FDA-440D-9B45-46391FD29FC4}" srcOrd="0" destOrd="0" presId="urn:microsoft.com/office/officeart/2005/8/layout/lProcess2"/>
    <dgm:cxn modelId="{B3F53D37-1070-4C22-A3B4-F8776496ED12}" type="presParOf" srcId="{32EADDF3-6ED6-41C6-9C79-0DAEC10C4E72}" destId="{2A422520-3677-4583-BFAB-077A11E2D857}" srcOrd="1" destOrd="0" presId="urn:microsoft.com/office/officeart/2005/8/layout/lProcess2"/>
    <dgm:cxn modelId="{87902D3C-CFDC-48A9-8083-A50220113898}" type="presParOf" srcId="{32EADDF3-6ED6-41C6-9C79-0DAEC10C4E72}" destId="{B84D1BED-D4EA-4EC4-81FD-9B9753C65F4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236753-BD28-47C7-9936-8C4347932C6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99D8BE0-CF69-4241-9493-08BD2CFC389C}">
      <dgm:prSet phldrT="[文本]" custT="1"/>
      <dgm:spPr/>
      <dgm:t>
        <a:bodyPr/>
        <a:lstStyle/>
        <a:p>
          <a:r>
            <a:rPr lang="zh-CN" altLang="en-US" sz="2800" dirty="0" smtClean="0"/>
            <a:t>独立性</a:t>
          </a:r>
          <a:endParaRPr lang="zh-CN" altLang="en-US" sz="2800" dirty="0"/>
        </a:p>
      </dgm:t>
    </dgm:pt>
    <dgm:pt modelId="{95003ADA-BEC3-4C60-B94B-3E785FAF3CEA}" type="parTrans" cxnId="{F494382B-60E3-4A07-A6A9-F7A87F020341}">
      <dgm:prSet/>
      <dgm:spPr/>
      <dgm:t>
        <a:bodyPr/>
        <a:lstStyle/>
        <a:p>
          <a:endParaRPr lang="zh-CN" altLang="en-US" sz="2800"/>
        </a:p>
      </dgm:t>
    </dgm:pt>
    <dgm:pt modelId="{CD1AB55E-C373-4FC4-8488-1842782946BA}" type="sibTrans" cxnId="{F494382B-60E3-4A07-A6A9-F7A87F020341}">
      <dgm:prSet/>
      <dgm:spPr/>
      <dgm:t>
        <a:bodyPr/>
        <a:lstStyle/>
        <a:p>
          <a:endParaRPr lang="zh-CN" altLang="en-US" sz="2800"/>
        </a:p>
      </dgm:t>
    </dgm:pt>
    <dgm:pt modelId="{259FE7C8-B362-41A6-971C-7174FF6D7CE1}">
      <dgm:prSet phldrT="[文本]" custT="1"/>
      <dgm:spPr/>
      <dgm:t>
        <a:bodyPr/>
        <a:lstStyle/>
        <a:p>
          <a:r>
            <a:rPr lang="zh-CN" altLang="en-US" sz="2800" dirty="0" smtClean="0"/>
            <a:t>在产品售价或劳务价格、采购来源、人员管理及设备投资等，均享有高度的自主性。</a:t>
          </a:r>
          <a:endParaRPr lang="zh-CN" altLang="en-US" sz="2800" dirty="0"/>
        </a:p>
      </dgm:t>
    </dgm:pt>
    <dgm:pt modelId="{9197E472-2196-456F-8F5E-31F3FB20B503}" type="parTrans" cxnId="{617C9F35-483A-4914-AB9E-AB2E1DEE8F5E}">
      <dgm:prSet/>
      <dgm:spPr/>
      <dgm:t>
        <a:bodyPr/>
        <a:lstStyle/>
        <a:p>
          <a:endParaRPr lang="zh-CN" altLang="en-US" sz="2800"/>
        </a:p>
      </dgm:t>
    </dgm:pt>
    <dgm:pt modelId="{6F3B1149-E093-4068-B25C-2866808A5825}" type="sibTrans" cxnId="{617C9F35-483A-4914-AB9E-AB2E1DEE8F5E}">
      <dgm:prSet/>
      <dgm:spPr/>
      <dgm:t>
        <a:bodyPr/>
        <a:lstStyle/>
        <a:p>
          <a:endParaRPr lang="zh-CN" altLang="en-US" sz="2800"/>
        </a:p>
      </dgm:t>
    </dgm:pt>
    <dgm:pt modelId="{991E84A2-FBA0-4B89-B6B4-9E79C4AAD579}">
      <dgm:prSet phldrT="[文本]" custT="1"/>
      <dgm:spPr/>
      <dgm:t>
        <a:bodyPr/>
        <a:lstStyle/>
        <a:p>
          <a:r>
            <a:rPr lang="zh-CN" altLang="en-US" sz="2800" dirty="0" smtClean="0"/>
            <a:t>获利性</a:t>
          </a:r>
          <a:endParaRPr lang="zh-CN" altLang="en-US" sz="2800" dirty="0"/>
        </a:p>
      </dgm:t>
    </dgm:pt>
    <dgm:pt modelId="{70D8F3B4-8DCF-4E14-BC84-5B777EF8D358}" type="parTrans" cxnId="{7F25E46F-A9B4-44ED-8CD6-219AD58521CD}">
      <dgm:prSet/>
      <dgm:spPr/>
      <dgm:t>
        <a:bodyPr/>
        <a:lstStyle/>
        <a:p>
          <a:endParaRPr lang="zh-CN" altLang="en-US" sz="2800"/>
        </a:p>
      </dgm:t>
    </dgm:pt>
    <dgm:pt modelId="{B0183F49-8A70-43BC-AC95-89EFBABD7372}" type="sibTrans" cxnId="{7F25E46F-A9B4-44ED-8CD6-219AD58521CD}">
      <dgm:prSet/>
      <dgm:spPr/>
      <dgm:t>
        <a:bodyPr/>
        <a:lstStyle/>
        <a:p>
          <a:endParaRPr lang="zh-CN" altLang="en-US" sz="2800"/>
        </a:p>
      </dgm:t>
    </dgm:pt>
    <dgm:pt modelId="{34BF025C-D93F-4AF8-AD16-0F06B69A1CBF}">
      <dgm:prSet phldrT="[文本]" custT="1"/>
      <dgm:spPr/>
      <dgm:t>
        <a:bodyPr/>
        <a:lstStyle/>
        <a:p>
          <a:r>
            <a:rPr lang="zh-CN" altLang="en-US" sz="2800" dirty="0" smtClean="0"/>
            <a:t>每一个利润中心必有一定的收入与支出。</a:t>
          </a:r>
          <a:endParaRPr lang="zh-CN" altLang="en-US" sz="2800" dirty="0"/>
        </a:p>
      </dgm:t>
    </dgm:pt>
    <dgm:pt modelId="{4C13B54E-510C-45AB-886F-2A7AEB069EE0}" type="parTrans" cxnId="{561E1498-AC7C-4579-BA2B-9F04ED8EC1AE}">
      <dgm:prSet/>
      <dgm:spPr/>
      <dgm:t>
        <a:bodyPr/>
        <a:lstStyle/>
        <a:p>
          <a:endParaRPr lang="zh-CN" altLang="en-US" sz="2800"/>
        </a:p>
      </dgm:t>
    </dgm:pt>
    <dgm:pt modelId="{B912CAFB-4A2B-43F9-8561-1AE75CBE13C8}" type="sibTrans" cxnId="{561E1498-AC7C-4579-BA2B-9F04ED8EC1AE}">
      <dgm:prSet/>
      <dgm:spPr/>
      <dgm:t>
        <a:bodyPr/>
        <a:lstStyle/>
        <a:p>
          <a:endParaRPr lang="zh-CN" altLang="en-US" sz="2800"/>
        </a:p>
      </dgm:t>
    </dgm:pt>
    <dgm:pt modelId="{DDE2292C-1FEF-4C12-901C-507EC8295E14}" type="pres">
      <dgm:prSet presAssocID="{CC236753-BD28-47C7-9936-8C4347932C62}" presName="Name0" presStyleCnt="0">
        <dgm:presLayoutVars>
          <dgm:dir/>
          <dgm:animLvl val="lvl"/>
          <dgm:resizeHandles val="exact"/>
        </dgm:presLayoutVars>
      </dgm:prSet>
      <dgm:spPr/>
      <dgm:t>
        <a:bodyPr/>
        <a:lstStyle/>
        <a:p>
          <a:endParaRPr lang="zh-CN" altLang="en-US"/>
        </a:p>
      </dgm:t>
    </dgm:pt>
    <dgm:pt modelId="{97934BB9-91D5-40D8-A38F-A8FAEAD03E00}" type="pres">
      <dgm:prSet presAssocID="{C99D8BE0-CF69-4241-9493-08BD2CFC389C}" presName="composite" presStyleCnt="0"/>
      <dgm:spPr/>
    </dgm:pt>
    <dgm:pt modelId="{8B2C32E3-F874-4308-8F22-887D6B4F2F0C}" type="pres">
      <dgm:prSet presAssocID="{C99D8BE0-CF69-4241-9493-08BD2CFC389C}" presName="parTx" presStyleLbl="alignNode1" presStyleIdx="0" presStyleCnt="2">
        <dgm:presLayoutVars>
          <dgm:chMax val="0"/>
          <dgm:chPref val="0"/>
          <dgm:bulletEnabled val="1"/>
        </dgm:presLayoutVars>
      </dgm:prSet>
      <dgm:spPr/>
      <dgm:t>
        <a:bodyPr/>
        <a:lstStyle/>
        <a:p>
          <a:endParaRPr lang="zh-CN" altLang="en-US"/>
        </a:p>
      </dgm:t>
    </dgm:pt>
    <dgm:pt modelId="{398F8489-6D2B-48D6-8212-4A0E100C16A2}" type="pres">
      <dgm:prSet presAssocID="{C99D8BE0-CF69-4241-9493-08BD2CFC389C}" presName="desTx" presStyleLbl="alignAccFollowNode1" presStyleIdx="0" presStyleCnt="2">
        <dgm:presLayoutVars>
          <dgm:bulletEnabled val="1"/>
        </dgm:presLayoutVars>
      </dgm:prSet>
      <dgm:spPr/>
      <dgm:t>
        <a:bodyPr/>
        <a:lstStyle/>
        <a:p>
          <a:endParaRPr lang="zh-CN" altLang="en-US"/>
        </a:p>
      </dgm:t>
    </dgm:pt>
    <dgm:pt modelId="{8755EA28-1FB2-49CE-9995-0E3B9342246F}" type="pres">
      <dgm:prSet presAssocID="{CD1AB55E-C373-4FC4-8488-1842782946BA}" presName="space" presStyleCnt="0"/>
      <dgm:spPr/>
    </dgm:pt>
    <dgm:pt modelId="{B5A18B60-9BE1-4D60-8EF7-3608D3026796}" type="pres">
      <dgm:prSet presAssocID="{991E84A2-FBA0-4B89-B6B4-9E79C4AAD579}" presName="composite" presStyleCnt="0"/>
      <dgm:spPr/>
    </dgm:pt>
    <dgm:pt modelId="{858F4A76-2E24-44AC-B062-7D2CAB06834D}" type="pres">
      <dgm:prSet presAssocID="{991E84A2-FBA0-4B89-B6B4-9E79C4AAD579}" presName="parTx" presStyleLbl="alignNode1" presStyleIdx="1" presStyleCnt="2">
        <dgm:presLayoutVars>
          <dgm:chMax val="0"/>
          <dgm:chPref val="0"/>
          <dgm:bulletEnabled val="1"/>
        </dgm:presLayoutVars>
      </dgm:prSet>
      <dgm:spPr/>
      <dgm:t>
        <a:bodyPr/>
        <a:lstStyle/>
        <a:p>
          <a:endParaRPr lang="zh-CN" altLang="en-US"/>
        </a:p>
      </dgm:t>
    </dgm:pt>
    <dgm:pt modelId="{97076DC8-45C2-428B-AC8D-DF76519133A4}" type="pres">
      <dgm:prSet presAssocID="{991E84A2-FBA0-4B89-B6B4-9E79C4AAD579}" presName="desTx" presStyleLbl="alignAccFollowNode1" presStyleIdx="1" presStyleCnt="2">
        <dgm:presLayoutVars>
          <dgm:bulletEnabled val="1"/>
        </dgm:presLayoutVars>
      </dgm:prSet>
      <dgm:spPr/>
      <dgm:t>
        <a:bodyPr/>
        <a:lstStyle/>
        <a:p>
          <a:endParaRPr lang="zh-CN" altLang="en-US"/>
        </a:p>
      </dgm:t>
    </dgm:pt>
  </dgm:ptLst>
  <dgm:cxnLst>
    <dgm:cxn modelId="{3DAD4CA5-E171-49B8-B79D-B368FD2F51E8}" type="presOf" srcId="{C99D8BE0-CF69-4241-9493-08BD2CFC389C}" destId="{8B2C32E3-F874-4308-8F22-887D6B4F2F0C}" srcOrd="0" destOrd="0" presId="urn:microsoft.com/office/officeart/2005/8/layout/hList1"/>
    <dgm:cxn modelId="{CDC8250F-1A0E-4BC7-85AD-19A2C5037549}" type="presOf" srcId="{34BF025C-D93F-4AF8-AD16-0F06B69A1CBF}" destId="{97076DC8-45C2-428B-AC8D-DF76519133A4}" srcOrd="0" destOrd="0" presId="urn:microsoft.com/office/officeart/2005/8/layout/hList1"/>
    <dgm:cxn modelId="{B180F848-8052-4D0B-9302-D4B3A193A0E1}" type="presOf" srcId="{259FE7C8-B362-41A6-971C-7174FF6D7CE1}" destId="{398F8489-6D2B-48D6-8212-4A0E100C16A2}" srcOrd="0" destOrd="0" presId="urn:microsoft.com/office/officeart/2005/8/layout/hList1"/>
    <dgm:cxn modelId="{FBB3C76B-0B9C-4E3E-B7FE-FF67D72DE517}" type="presOf" srcId="{991E84A2-FBA0-4B89-B6B4-9E79C4AAD579}" destId="{858F4A76-2E24-44AC-B062-7D2CAB06834D}" srcOrd="0" destOrd="0" presId="urn:microsoft.com/office/officeart/2005/8/layout/hList1"/>
    <dgm:cxn modelId="{617C9F35-483A-4914-AB9E-AB2E1DEE8F5E}" srcId="{C99D8BE0-CF69-4241-9493-08BD2CFC389C}" destId="{259FE7C8-B362-41A6-971C-7174FF6D7CE1}" srcOrd="0" destOrd="0" parTransId="{9197E472-2196-456F-8F5E-31F3FB20B503}" sibTransId="{6F3B1149-E093-4068-B25C-2866808A5825}"/>
    <dgm:cxn modelId="{561E1498-AC7C-4579-BA2B-9F04ED8EC1AE}" srcId="{991E84A2-FBA0-4B89-B6B4-9E79C4AAD579}" destId="{34BF025C-D93F-4AF8-AD16-0F06B69A1CBF}" srcOrd="0" destOrd="0" parTransId="{4C13B54E-510C-45AB-886F-2A7AEB069EE0}" sibTransId="{B912CAFB-4A2B-43F9-8561-1AE75CBE13C8}"/>
    <dgm:cxn modelId="{F494382B-60E3-4A07-A6A9-F7A87F020341}" srcId="{CC236753-BD28-47C7-9936-8C4347932C62}" destId="{C99D8BE0-CF69-4241-9493-08BD2CFC389C}" srcOrd="0" destOrd="0" parTransId="{95003ADA-BEC3-4C60-B94B-3E785FAF3CEA}" sibTransId="{CD1AB55E-C373-4FC4-8488-1842782946BA}"/>
    <dgm:cxn modelId="{7F25E46F-A9B4-44ED-8CD6-219AD58521CD}" srcId="{CC236753-BD28-47C7-9936-8C4347932C62}" destId="{991E84A2-FBA0-4B89-B6B4-9E79C4AAD579}" srcOrd="1" destOrd="0" parTransId="{70D8F3B4-8DCF-4E14-BC84-5B777EF8D358}" sibTransId="{B0183F49-8A70-43BC-AC95-89EFBABD7372}"/>
    <dgm:cxn modelId="{35D244B9-EFDC-4283-8AE3-4AEBCC18C601}" type="presOf" srcId="{CC236753-BD28-47C7-9936-8C4347932C62}" destId="{DDE2292C-1FEF-4C12-901C-507EC8295E14}" srcOrd="0" destOrd="0" presId="urn:microsoft.com/office/officeart/2005/8/layout/hList1"/>
    <dgm:cxn modelId="{6871D2B7-7AE9-433B-A252-4AD3F976565A}" type="presParOf" srcId="{DDE2292C-1FEF-4C12-901C-507EC8295E14}" destId="{97934BB9-91D5-40D8-A38F-A8FAEAD03E00}" srcOrd="0" destOrd="0" presId="urn:microsoft.com/office/officeart/2005/8/layout/hList1"/>
    <dgm:cxn modelId="{7A543B0C-4782-4605-950D-5F78AAF7A033}" type="presParOf" srcId="{97934BB9-91D5-40D8-A38F-A8FAEAD03E00}" destId="{8B2C32E3-F874-4308-8F22-887D6B4F2F0C}" srcOrd="0" destOrd="0" presId="urn:microsoft.com/office/officeart/2005/8/layout/hList1"/>
    <dgm:cxn modelId="{879705DD-41FD-4644-B592-FE5B2081C9D1}" type="presParOf" srcId="{97934BB9-91D5-40D8-A38F-A8FAEAD03E00}" destId="{398F8489-6D2B-48D6-8212-4A0E100C16A2}" srcOrd="1" destOrd="0" presId="urn:microsoft.com/office/officeart/2005/8/layout/hList1"/>
    <dgm:cxn modelId="{2241A9FF-2F8D-4235-8397-3484277BC472}" type="presParOf" srcId="{DDE2292C-1FEF-4C12-901C-507EC8295E14}" destId="{8755EA28-1FB2-49CE-9995-0E3B9342246F}" srcOrd="1" destOrd="0" presId="urn:microsoft.com/office/officeart/2005/8/layout/hList1"/>
    <dgm:cxn modelId="{805F790A-555D-43A6-8FCF-2740FB83BA68}" type="presParOf" srcId="{DDE2292C-1FEF-4C12-901C-507EC8295E14}" destId="{B5A18B60-9BE1-4D60-8EF7-3608D3026796}" srcOrd="2" destOrd="0" presId="urn:microsoft.com/office/officeart/2005/8/layout/hList1"/>
    <dgm:cxn modelId="{373EBA46-C8A9-46B8-BB75-0A69FCADE94A}" type="presParOf" srcId="{B5A18B60-9BE1-4D60-8EF7-3608D3026796}" destId="{858F4A76-2E24-44AC-B062-7D2CAB06834D}" srcOrd="0" destOrd="0" presId="urn:microsoft.com/office/officeart/2005/8/layout/hList1"/>
    <dgm:cxn modelId="{F5160C81-B3EB-4C7E-ABF0-969825487E4E}" type="presParOf" srcId="{B5A18B60-9BE1-4D60-8EF7-3608D3026796}" destId="{97076DC8-45C2-428B-AC8D-DF76519133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374AF6-8219-47FD-B4A8-188726BF78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F8133148-3030-40ED-AE98-2E336595EAF1}">
      <dgm:prSet phldrT="[文本]"/>
      <dgm:spPr/>
      <dgm:t>
        <a:bodyPr/>
        <a:lstStyle/>
        <a:p>
          <a:r>
            <a:rPr lang="zh-CN" altLang="en-US" b="1" dirty="0" smtClean="0">
              <a:latin typeface="+mj-ea"/>
              <a:ea typeface="+mj-ea"/>
            </a:rPr>
            <a:t>自然利润中心</a:t>
          </a:r>
          <a:endParaRPr lang="zh-CN" altLang="en-US" dirty="0">
            <a:latin typeface="+mj-ea"/>
            <a:ea typeface="+mj-ea"/>
          </a:endParaRPr>
        </a:p>
      </dgm:t>
    </dgm:pt>
    <dgm:pt modelId="{0FE06B9F-3F4E-466A-8CE4-86863B4972CF}" type="parTrans" cxnId="{47F78C6C-BBF5-4D08-8DAA-F584FC76FAE8}">
      <dgm:prSet/>
      <dgm:spPr/>
      <dgm:t>
        <a:bodyPr/>
        <a:lstStyle/>
        <a:p>
          <a:endParaRPr lang="zh-CN" altLang="en-US">
            <a:latin typeface="+mj-ea"/>
            <a:ea typeface="+mj-ea"/>
          </a:endParaRPr>
        </a:p>
      </dgm:t>
    </dgm:pt>
    <dgm:pt modelId="{D655B89F-1E5E-403B-9F4D-720D1154F302}" type="sibTrans" cxnId="{47F78C6C-BBF5-4D08-8DAA-F584FC76FAE8}">
      <dgm:prSet/>
      <dgm:spPr/>
      <dgm:t>
        <a:bodyPr/>
        <a:lstStyle/>
        <a:p>
          <a:endParaRPr lang="zh-CN" altLang="en-US">
            <a:latin typeface="+mj-ea"/>
            <a:ea typeface="+mj-ea"/>
          </a:endParaRPr>
        </a:p>
      </dgm:t>
    </dgm:pt>
    <dgm:pt modelId="{E06A1161-5BB9-4E19-80A0-A6216D72FC6C}">
      <dgm:prSet phldrT="[文本]"/>
      <dgm:spPr/>
      <dgm:t>
        <a:bodyPr/>
        <a:lstStyle/>
        <a:p>
          <a:r>
            <a:rPr lang="zh-CN" altLang="en-US" b="1" dirty="0" smtClean="0">
              <a:latin typeface="+mj-ea"/>
              <a:ea typeface="+mj-ea"/>
            </a:rPr>
            <a:t>在外界市场上销售产品，或提供劳务取得实际收入，为企业获取利润的责任中心。</a:t>
          </a:r>
          <a:endParaRPr lang="zh-CN" altLang="en-US" dirty="0">
            <a:latin typeface="+mj-ea"/>
            <a:ea typeface="+mj-ea"/>
          </a:endParaRPr>
        </a:p>
      </dgm:t>
    </dgm:pt>
    <dgm:pt modelId="{7D253AF0-5D75-4D5E-9E96-7DB09B7E664D}" type="parTrans" cxnId="{65CA7AB8-CE60-432D-BB2B-BD9DFA19D447}">
      <dgm:prSet/>
      <dgm:spPr/>
      <dgm:t>
        <a:bodyPr/>
        <a:lstStyle/>
        <a:p>
          <a:endParaRPr lang="zh-CN" altLang="en-US">
            <a:latin typeface="+mj-ea"/>
            <a:ea typeface="+mj-ea"/>
          </a:endParaRPr>
        </a:p>
      </dgm:t>
    </dgm:pt>
    <dgm:pt modelId="{F51CEF36-14DC-4AED-A928-E91261B6F057}" type="sibTrans" cxnId="{65CA7AB8-CE60-432D-BB2B-BD9DFA19D447}">
      <dgm:prSet/>
      <dgm:spPr/>
      <dgm:t>
        <a:bodyPr/>
        <a:lstStyle/>
        <a:p>
          <a:endParaRPr lang="zh-CN" altLang="en-US">
            <a:latin typeface="+mj-ea"/>
            <a:ea typeface="+mj-ea"/>
          </a:endParaRPr>
        </a:p>
      </dgm:t>
    </dgm:pt>
    <dgm:pt modelId="{F3528C33-C473-4C43-8E2B-F97F8B8C92D8}">
      <dgm:prSet phldrT="[文本]"/>
      <dgm:spPr/>
      <dgm:t>
        <a:bodyPr/>
        <a:lstStyle/>
        <a:p>
          <a:r>
            <a:rPr lang="zh-CN" dirty="0" smtClean="0">
              <a:latin typeface="+mj-ea"/>
              <a:ea typeface="+mj-ea"/>
            </a:rPr>
            <a:t>人为利润中心</a:t>
          </a:r>
          <a:endParaRPr lang="zh-CN" altLang="en-US" dirty="0">
            <a:latin typeface="+mj-ea"/>
            <a:ea typeface="+mj-ea"/>
          </a:endParaRPr>
        </a:p>
      </dgm:t>
    </dgm:pt>
    <dgm:pt modelId="{4E925F37-42D3-468C-85EE-24703C295EBD}" type="parTrans" cxnId="{776EF076-9E75-426B-9725-85DE4D1DE3BD}">
      <dgm:prSet/>
      <dgm:spPr/>
      <dgm:t>
        <a:bodyPr/>
        <a:lstStyle/>
        <a:p>
          <a:endParaRPr lang="zh-CN" altLang="en-US">
            <a:latin typeface="+mj-ea"/>
            <a:ea typeface="+mj-ea"/>
          </a:endParaRPr>
        </a:p>
      </dgm:t>
    </dgm:pt>
    <dgm:pt modelId="{A9FBDD43-7F74-454B-BB40-15ABC64AC807}" type="sibTrans" cxnId="{776EF076-9E75-426B-9725-85DE4D1DE3BD}">
      <dgm:prSet/>
      <dgm:spPr/>
      <dgm:t>
        <a:bodyPr/>
        <a:lstStyle/>
        <a:p>
          <a:endParaRPr lang="zh-CN" altLang="en-US">
            <a:latin typeface="+mj-ea"/>
            <a:ea typeface="+mj-ea"/>
          </a:endParaRPr>
        </a:p>
      </dgm:t>
    </dgm:pt>
    <dgm:pt modelId="{A7815420-875A-4E3B-B625-52F5E9360017}">
      <dgm:prSet phldrT="[文本]"/>
      <dgm:spPr/>
      <dgm:t>
        <a:bodyPr/>
        <a:lstStyle/>
        <a:p>
          <a:r>
            <a:rPr lang="zh-CN" dirty="0" smtClean="0"/>
            <a:t>在企业内部按照内部结算价格，将产品或劳务提供给本企业其他责任中心，取得收入、实现内部利润的责任中心</a:t>
          </a:r>
          <a:endParaRPr lang="zh-CN" altLang="en-US" dirty="0">
            <a:latin typeface="+mj-ea"/>
            <a:ea typeface="+mj-ea"/>
          </a:endParaRPr>
        </a:p>
      </dgm:t>
    </dgm:pt>
    <dgm:pt modelId="{D8413D32-0766-4FA8-9999-3A2F2B1D857E}" type="parTrans" cxnId="{6AE81B54-C760-4387-8F98-4B1E4610D17E}">
      <dgm:prSet/>
      <dgm:spPr/>
      <dgm:t>
        <a:bodyPr/>
        <a:lstStyle/>
        <a:p>
          <a:endParaRPr lang="zh-CN" altLang="en-US">
            <a:latin typeface="+mj-ea"/>
            <a:ea typeface="+mj-ea"/>
          </a:endParaRPr>
        </a:p>
      </dgm:t>
    </dgm:pt>
    <dgm:pt modelId="{A90B02F4-1687-49F1-B6E5-3375C10207F5}" type="sibTrans" cxnId="{6AE81B54-C760-4387-8F98-4B1E4610D17E}">
      <dgm:prSet/>
      <dgm:spPr/>
      <dgm:t>
        <a:bodyPr/>
        <a:lstStyle/>
        <a:p>
          <a:endParaRPr lang="zh-CN" altLang="en-US">
            <a:latin typeface="+mj-ea"/>
            <a:ea typeface="+mj-ea"/>
          </a:endParaRPr>
        </a:p>
      </dgm:t>
    </dgm:pt>
    <dgm:pt modelId="{EEB6101B-FBD3-426C-B303-9FF0AB268F92}" type="pres">
      <dgm:prSet presAssocID="{5E374AF6-8219-47FD-B4A8-188726BF789D}" presName="Name0" presStyleCnt="0">
        <dgm:presLayoutVars>
          <dgm:dir/>
          <dgm:animLvl val="lvl"/>
          <dgm:resizeHandles val="exact"/>
        </dgm:presLayoutVars>
      </dgm:prSet>
      <dgm:spPr/>
      <dgm:t>
        <a:bodyPr/>
        <a:lstStyle/>
        <a:p>
          <a:endParaRPr lang="zh-CN" altLang="en-US"/>
        </a:p>
      </dgm:t>
    </dgm:pt>
    <dgm:pt modelId="{954EE5B4-A6B1-492D-AF48-A142A1139233}" type="pres">
      <dgm:prSet presAssocID="{F8133148-3030-40ED-AE98-2E336595EAF1}" presName="composite" presStyleCnt="0"/>
      <dgm:spPr/>
    </dgm:pt>
    <dgm:pt modelId="{372E1A30-6B47-423C-B430-8643D7CEEB21}" type="pres">
      <dgm:prSet presAssocID="{F8133148-3030-40ED-AE98-2E336595EAF1}" presName="parTx" presStyleLbl="alignNode1" presStyleIdx="0" presStyleCnt="2">
        <dgm:presLayoutVars>
          <dgm:chMax val="0"/>
          <dgm:chPref val="0"/>
          <dgm:bulletEnabled val="1"/>
        </dgm:presLayoutVars>
      </dgm:prSet>
      <dgm:spPr/>
      <dgm:t>
        <a:bodyPr/>
        <a:lstStyle/>
        <a:p>
          <a:endParaRPr lang="zh-CN" altLang="en-US"/>
        </a:p>
      </dgm:t>
    </dgm:pt>
    <dgm:pt modelId="{620A2F85-EEBA-4CDE-9268-2DC3994392D2}" type="pres">
      <dgm:prSet presAssocID="{F8133148-3030-40ED-AE98-2E336595EAF1}" presName="desTx" presStyleLbl="alignAccFollowNode1" presStyleIdx="0" presStyleCnt="2">
        <dgm:presLayoutVars>
          <dgm:bulletEnabled val="1"/>
        </dgm:presLayoutVars>
      </dgm:prSet>
      <dgm:spPr/>
      <dgm:t>
        <a:bodyPr/>
        <a:lstStyle/>
        <a:p>
          <a:endParaRPr lang="zh-CN" altLang="en-US"/>
        </a:p>
      </dgm:t>
    </dgm:pt>
    <dgm:pt modelId="{82C7F10E-E7EC-40DC-A42F-726DC9B56D94}" type="pres">
      <dgm:prSet presAssocID="{D655B89F-1E5E-403B-9F4D-720D1154F302}" presName="space" presStyleCnt="0"/>
      <dgm:spPr/>
    </dgm:pt>
    <dgm:pt modelId="{1ED9697C-C75A-4316-80C6-FE34C94405A8}" type="pres">
      <dgm:prSet presAssocID="{F3528C33-C473-4C43-8E2B-F97F8B8C92D8}" presName="composite" presStyleCnt="0"/>
      <dgm:spPr/>
    </dgm:pt>
    <dgm:pt modelId="{195FF77F-07F1-448C-A315-5D5BD6FEDC0A}" type="pres">
      <dgm:prSet presAssocID="{F3528C33-C473-4C43-8E2B-F97F8B8C92D8}" presName="parTx" presStyleLbl="alignNode1" presStyleIdx="1" presStyleCnt="2">
        <dgm:presLayoutVars>
          <dgm:chMax val="0"/>
          <dgm:chPref val="0"/>
          <dgm:bulletEnabled val="1"/>
        </dgm:presLayoutVars>
      </dgm:prSet>
      <dgm:spPr/>
      <dgm:t>
        <a:bodyPr/>
        <a:lstStyle/>
        <a:p>
          <a:endParaRPr lang="zh-CN" altLang="en-US"/>
        </a:p>
      </dgm:t>
    </dgm:pt>
    <dgm:pt modelId="{32B2DECE-FDAE-45A0-BA22-5C6E3C4B1E83}" type="pres">
      <dgm:prSet presAssocID="{F3528C33-C473-4C43-8E2B-F97F8B8C92D8}" presName="desTx" presStyleLbl="alignAccFollowNode1" presStyleIdx="1" presStyleCnt="2">
        <dgm:presLayoutVars>
          <dgm:bulletEnabled val="1"/>
        </dgm:presLayoutVars>
      </dgm:prSet>
      <dgm:spPr/>
      <dgm:t>
        <a:bodyPr/>
        <a:lstStyle/>
        <a:p>
          <a:endParaRPr lang="zh-CN" altLang="en-US"/>
        </a:p>
      </dgm:t>
    </dgm:pt>
  </dgm:ptLst>
  <dgm:cxnLst>
    <dgm:cxn modelId="{65CA7AB8-CE60-432D-BB2B-BD9DFA19D447}" srcId="{F8133148-3030-40ED-AE98-2E336595EAF1}" destId="{E06A1161-5BB9-4E19-80A0-A6216D72FC6C}" srcOrd="0" destOrd="0" parTransId="{7D253AF0-5D75-4D5E-9E96-7DB09B7E664D}" sibTransId="{F51CEF36-14DC-4AED-A928-E91261B6F057}"/>
    <dgm:cxn modelId="{D6CDBD80-0CE3-4A40-8497-6B03373B1A52}" type="presOf" srcId="{F3528C33-C473-4C43-8E2B-F97F8B8C92D8}" destId="{195FF77F-07F1-448C-A315-5D5BD6FEDC0A}" srcOrd="0" destOrd="0" presId="urn:microsoft.com/office/officeart/2005/8/layout/hList1"/>
    <dgm:cxn modelId="{1CD85C48-D475-45F9-B8C1-C6A5FA39AD9B}" type="presOf" srcId="{F8133148-3030-40ED-AE98-2E336595EAF1}" destId="{372E1A30-6B47-423C-B430-8643D7CEEB21}" srcOrd="0" destOrd="0" presId="urn:microsoft.com/office/officeart/2005/8/layout/hList1"/>
    <dgm:cxn modelId="{70F89BC7-121F-4742-9638-4ACE4BD43B7F}" type="presOf" srcId="{A7815420-875A-4E3B-B625-52F5E9360017}" destId="{32B2DECE-FDAE-45A0-BA22-5C6E3C4B1E83}" srcOrd="0" destOrd="0" presId="urn:microsoft.com/office/officeart/2005/8/layout/hList1"/>
    <dgm:cxn modelId="{6AE81B54-C760-4387-8F98-4B1E4610D17E}" srcId="{F3528C33-C473-4C43-8E2B-F97F8B8C92D8}" destId="{A7815420-875A-4E3B-B625-52F5E9360017}" srcOrd="0" destOrd="0" parTransId="{D8413D32-0766-4FA8-9999-3A2F2B1D857E}" sibTransId="{A90B02F4-1687-49F1-B6E5-3375C10207F5}"/>
    <dgm:cxn modelId="{47F78C6C-BBF5-4D08-8DAA-F584FC76FAE8}" srcId="{5E374AF6-8219-47FD-B4A8-188726BF789D}" destId="{F8133148-3030-40ED-AE98-2E336595EAF1}" srcOrd="0" destOrd="0" parTransId="{0FE06B9F-3F4E-466A-8CE4-86863B4972CF}" sibTransId="{D655B89F-1E5E-403B-9F4D-720D1154F302}"/>
    <dgm:cxn modelId="{776EF076-9E75-426B-9725-85DE4D1DE3BD}" srcId="{5E374AF6-8219-47FD-B4A8-188726BF789D}" destId="{F3528C33-C473-4C43-8E2B-F97F8B8C92D8}" srcOrd="1" destOrd="0" parTransId="{4E925F37-42D3-468C-85EE-24703C295EBD}" sibTransId="{A9FBDD43-7F74-454B-BB40-15ABC64AC807}"/>
    <dgm:cxn modelId="{5516CFC7-4925-4D5B-BA80-B405BA5F7E57}" type="presOf" srcId="{5E374AF6-8219-47FD-B4A8-188726BF789D}" destId="{EEB6101B-FBD3-426C-B303-9FF0AB268F92}" srcOrd="0" destOrd="0" presId="urn:microsoft.com/office/officeart/2005/8/layout/hList1"/>
    <dgm:cxn modelId="{FA489470-98ED-4A4A-9748-6FF63C354C77}" type="presOf" srcId="{E06A1161-5BB9-4E19-80A0-A6216D72FC6C}" destId="{620A2F85-EEBA-4CDE-9268-2DC3994392D2}" srcOrd="0" destOrd="0" presId="urn:microsoft.com/office/officeart/2005/8/layout/hList1"/>
    <dgm:cxn modelId="{82B1E6DE-8D6E-46F0-98BE-435B470A9ACB}" type="presParOf" srcId="{EEB6101B-FBD3-426C-B303-9FF0AB268F92}" destId="{954EE5B4-A6B1-492D-AF48-A142A1139233}" srcOrd="0" destOrd="0" presId="urn:microsoft.com/office/officeart/2005/8/layout/hList1"/>
    <dgm:cxn modelId="{17422FC7-7D40-48F2-8C5F-517B9081B914}" type="presParOf" srcId="{954EE5B4-A6B1-492D-AF48-A142A1139233}" destId="{372E1A30-6B47-423C-B430-8643D7CEEB21}" srcOrd="0" destOrd="0" presId="urn:microsoft.com/office/officeart/2005/8/layout/hList1"/>
    <dgm:cxn modelId="{8ED7E345-3B35-4C62-A00A-F89E3A5B3250}" type="presParOf" srcId="{954EE5B4-A6B1-492D-AF48-A142A1139233}" destId="{620A2F85-EEBA-4CDE-9268-2DC3994392D2}" srcOrd="1" destOrd="0" presId="urn:microsoft.com/office/officeart/2005/8/layout/hList1"/>
    <dgm:cxn modelId="{D741137E-05C5-45A5-A640-F6D9A935D4F9}" type="presParOf" srcId="{EEB6101B-FBD3-426C-B303-9FF0AB268F92}" destId="{82C7F10E-E7EC-40DC-A42F-726DC9B56D94}" srcOrd="1" destOrd="0" presId="urn:microsoft.com/office/officeart/2005/8/layout/hList1"/>
    <dgm:cxn modelId="{AAD7917F-9CBB-4EAD-983E-28293254A8E5}" type="presParOf" srcId="{EEB6101B-FBD3-426C-B303-9FF0AB268F92}" destId="{1ED9697C-C75A-4316-80C6-FE34C94405A8}" srcOrd="2" destOrd="0" presId="urn:microsoft.com/office/officeart/2005/8/layout/hList1"/>
    <dgm:cxn modelId="{2D7DCD95-AAD5-4A48-8613-38F9983B21CE}" type="presParOf" srcId="{1ED9697C-C75A-4316-80C6-FE34C94405A8}" destId="{195FF77F-07F1-448C-A315-5D5BD6FEDC0A}" srcOrd="0" destOrd="0" presId="urn:microsoft.com/office/officeart/2005/8/layout/hList1"/>
    <dgm:cxn modelId="{4360A516-AD05-43D1-A57A-68D14C635351}" type="presParOf" srcId="{1ED9697C-C75A-4316-80C6-FE34C94405A8}" destId="{32B2DECE-FDAE-45A0-BA22-5C6E3C4B1E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C36873-E7FE-44D7-852E-03D5AA51731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CN" altLang="en-US"/>
        </a:p>
      </dgm:t>
    </dgm:pt>
    <dgm:pt modelId="{E74FF9A3-5103-4B80-A857-8DEA70BC4208}">
      <dgm:prSet phldrT="[文本]" custT="1"/>
      <dgm:spPr/>
      <dgm:t>
        <a:bodyPr/>
        <a:lstStyle/>
        <a:p>
          <a:r>
            <a:rPr lang="zh-CN" altLang="en-US" sz="2000" dirty="0" smtClean="0"/>
            <a:t>当利润中心分摊共同成本或计算不可控固定成本时</a:t>
          </a:r>
          <a:endParaRPr lang="zh-CN" altLang="en-US" sz="2000" dirty="0"/>
        </a:p>
      </dgm:t>
    </dgm:pt>
    <dgm:pt modelId="{576B8F76-9BAA-4F3D-A879-E116FB4C3B9F}" type="parTrans" cxnId="{3C44F67A-4ADA-4714-A1C8-C9F61F42631B}">
      <dgm:prSet/>
      <dgm:spPr/>
      <dgm:t>
        <a:bodyPr/>
        <a:lstStyle/>
        <a:p>
          <a:endParaRPr lang="zh-CN" altLang="en-US" sz="2000"/>
        </a:p>
      </dgm:t>
    </dgm:pt>
    <dgm:pt modelId="{CFE75F5B-D82E-4DB3-AD1F-8B2120AD3ADF}" type="sibTrans" cxnId="{3C44F67A-4ADA-4714-A1C8-C9F61F42631B}">
      <dgm:prSet custT="1"/>
      <dgm:spPr/>
      <dgm:t>
        <a:bodyPr/>
        <a:lstStyle/>
        <a:p>
          <a:endParaRPr lang="zh-CN" altLang="en-US" sz="2000"/>
        </a:p>
      </dgm:t>
    </dgm:pt>
    <dgm:pt modelId="{15BA197F-2B72-425B-A726-82DEF24AD43C}">
      <dgm:prSet phldrT="[文本]" custT="1"/>
      <dgm:spPr/>
      <dgm:t>
        <a:bodyPr/>
        <a:lstStyle/>
        <a:p>
          <a:r>
            <a:rPr lang="zh-CN" altLang="en-US" sz="2000" dirty="0" smtClean="0"/>
            <a:t>①利润中心边际贡献总额</a:t>
          </a:r>
          <a:endParaRPr lang="zh-CN" altLang="en-US" sz="2000" dirty="0"/>
        </a:p>
      </dgm:t>
    </dgm:pt>
    <dgm:pt modelId="{F8F98834-0C89-4F28-A455-5C5E559FF4E8}" type="parTrans" cxnId="{CE60AD7D-10A9-431C-AAB2-599D615F4008}">
      <dgm:prSet/>
      <dgm:spPr/>
      <dgm:t>
        <a:bodyPr/>
        <a:lstStyle/>
        <a:p>
          <a:endParaRPr lang="zh-CN" altLang="en-US" sz="2000"/>
        </a:p>
      </dgm:t>
    </dgm:pt>
    <dgm:pt modelId="{0A6B99FC-A934-4F35-9858-1BFA48232073}" type="sibTrans" cxnId="{CE60AD7D-10A9-431C-AAB2-599D615F4008}">
      <dgm:prSet/>
      <dgm:spPr/>
      <dgm:t>
        <a:bodyPr/>
        <a:lstStyle/>
        <a:p>
          <a:endParaRPr lang="zh-CN" altLang="en-US" sz="2000"/>
        </a:p>
      </dgm:t>
    </dgm:pt>
    <dgm:pt modelId="{FEEC40B9-A912-4211-BC7D-CADD9D3105D9}">
      <dgm:prSet phldrT="[文本]" custT="1"/>
      <dgm:spPr/>
      <dgm:t>
        <a:bodyPr/>
        <a:lstStyle/>
        <a:p>
          <a:r>
            <a:rPr lang="zh-CN" altLang="en-US" sz="2000" dirty="0" smtClean="0"/>
            <a:t>当利润中心不分摊共同成本或不计算不可控固定成本时</a:t>
          </a:r>
          <a:endParaRPr lang="zh-CN" altLang="en-US" sz="2000" dirty="0"/>
        </a:p>
      </dgm:t>
    </dgm:pt>
    <dgm:pt modelId="{377612B2-6EB9-4DD6-AB9A-E705E8610FAB}" type="parTrans" cxnId="{9D0A3D00-B6D3-4788-8D5E-FD64F7D0BCAC}">
      <dgm:prSet/>
      <dgm:spPr/>
      <dgm:t>
        <a:bodyPr/>
        <a:lstStyle/>
        <a:p>
          <a:endParaRPr lang="zh-CN" altLang="en-US" sz="2000"/>
        </a:p>
      </dgm:t>
    </dgm:pt>
    <dgm:pt modelId="{D49AF6F0-59C2-4C83-B944-3B9A96EA9D02}" type="sibTrans" cxnId="{9D0A3D00-B6D3-4788-8D5E-FD64F7D0BCAC}">
      <dgm:prSet/>
      <dgm:spPr/>
      <dgm:t>
        <a:bodyPr/>
        <a:lstStyle/>
        <a:p>
          <a:endParaRPr lang="zh-CN" altLang="en-US" sz="2000"/>
        </a:p>
      </dgm:t>
    </dgm:pt>
    <dgm:pt modelId="{1DBECE6A-116F-49EE-942A-CF043B4E34FD}">
      <dgm:prSet phldrT="[文本]" custT="1"/>
      <dgm:spPr/>
      <dgm:t>
        <a:bodyPr/>
        <a:lstStyle/>
        <a:p>
          <a:r>
            <a:rPr lang="zh-CN" altLang="en-US" sz="2000" dirty="0" smtClean="0"/>
            <a:t>①利润中心边际贡献总额</a:t>
          </a:r>
          <a:endParaRPr lang="zh-CN" altLang="en-US" sz="2000" dirty="0"/>
        </a:p>
      </dgm:t>
    </dgm:pt>
    <dgm:pt modelId="{5482D76E-A6BB-487C-8EA5-8153F4A3F803}" type="parTrans" cxnId="{104CF565-05CE-4945-B8E9-21295614BC7E}">
      <dgm:prSet/>
      <dgm:spPr/>
      <dgm:t>
        <a:bodyPr/>
        <a:lstStyle/>
        <a:p>
          <a:endParaRPr lang="zh-CN" altLang="en-US" sz="2000"/>
        </a:p>
      </dgm:t>
    </dgm:pt>
    <dgm:pt modelId="{8568B75D-F406-492C-891C-92F20A13FCF2}" type="sibTrans" cxnId="{104CF565-05CE-4945-B8E9-21295614BC7E}">
      <dgm:prSet/>
      <dgm:spPr/>
      <dgm:t>
        <a:bodyPr/>
        <a:lstStyle/>
        <a:p>
          <a:endParaRPr lang="zh-CN" altLang="en-US" sz="2000"/>
        </a:p>
      </dgm:t>
    </dgm:pt>
    <dgm:pt modelId="{66E16EEB-2FB6-4FE9-B304-0A9083CA0A00}">
      <dgm:prSet phldrT="[文本]" custT="1"/>
      <dgm:spPr/>
      <dgm:t>
        <a:bodyPr/>
        <a:lstStyle/>
        <a:p>
          <a:r>
            <a:rPr lang="zh-CN" altLang="en-US" sz="2000" dirty="0" smtClean="0"/>
            <a:t>②利润中心负责人可控利润总额</a:t>
          </a:r>
          <a:endParaRPr lang="zh-CN" altLang="en-US" sz="2000" dirty="0"/>
        </a:p>
      </dgm:t>
    </dgm:pt>
    <dgm:pt modelId="{6D6B677E-B7CF-447D-AEE4-78A5AD2D501F}" type="parTrans" cxnId="{913228A9-546B-43FA-A6A1-618AC2FA4AA5}">
      <dgm:prSet/>
      <dgm:spPr/>
      <dgm:t>
        <a:bodyPr/>
        <a:lstStyle/>
        <a:p>
          <a:endParaRPr lang="zh-CN" altLang="en-US" sz="2000"/>
        </a:p>
      </dgm:t>
    </dgm:pt>
    <dgm:pt modelId="{997C8D97-996D-4315-B26C-BD77B2D116A1}" type="sibTrans" cxnId="{913228A9-546B-43FA-A6A1-618AC2FA4AA5}">
      <dgm:prSet/>
      <dgm:spPr/>
      <dgm:t>
        <a:bodyPr/>
        <a:lstStyle/>
        <a:p>
          <a:endParaRPr lang="zh-CN" altLang="en-US" sz="2000"/>
        </a:p>
      </dgm:t>
    </dgm:pt>
    <dgm:pt modelId="{E4DBA52A-D93A-496C-97DB-22E66DD1CB6F}">
      <dgm:prSet phldrT="[文本]" custT="1"/>
      <dgm:spPr/>
      <dgm:t>
        <a:bodyPr/>
        <a:lstStyle/>
        <a:p>
          <a:r>
            <a:rPr lang="zh-CN" altLang="en-US" sz="2000" dirty="0" smtClean="0"/>
            <a:t>③利润中心可控利润总额</a:t>
          </a:r>
          <a:endParaRPr lang="zh-CN" altLang="en-US" sz="2000" dirty="0"/>
        </a:p>
      </dgm:t>
    </dgm:pt>
    <dgm:pt modelId="{F884FBA2-5ED8-4B4A-B6B7-227C2A01D85E}" type="parTrans" cxnId="{42A07A69-BBAD-4FEE-8AE6-5FBD010BF95D}">
      <dgm:prSet/>
      <dgm:spPr/>
      <dgm:t>
        <a:bodyPr/>
        <a:lstStyle/>
        <a:p>
          <a:endParaRPr lang="zh-CN" altLang="en-US" sz="2000"/>
        </a:p>
      </dgm:t>
    </dgm:pt>
    <dgm:pt modelId="{F4E5B2D6-12E1-4441-B56E-F4F1AB96E99A}" type="sibTrans" cxnId="{42A07A69-BBAD-4FEE-8AE6-5FBD010BF95D}">
      <dgm:prSet/>
      <dgm:spPr/>
      <dgm:t>
        <a:bodyPr/>
        <a:lstStyle/>
        <a:p>
          <a:endParaRPr lang="zh-CN" altLang="en-US" sz="2000"/>
        </a:p>
      </dgm:t>
    </dgm:pt>
    <dgm:pt modelId="{8CF5AE16-B72B-4FDC-92B5-C7DF5BD98B98}">
      <dgm:prSet phldrT="[文本]" custT="1"/>
      <dgm:spPr/>
      <dgm:t>
        <a:bodyPr/>
        <a:lstStyle/>
        <a:p>
          <a:r>
            <a:rPr lang="zh-CN" altLang="en-US" sz="2000" dirty="0" smtClean="0"/>
            <a:t>②利润中心负责人可控利润总额</a:t>
          </a:r>
          <a:endParaRPr lang="zh-CN" altLang="en-US" sz="2000" dirty="0"/>
        </a:p>
      </dgm:t>
    </dgm:pt>
    <dgm:pt modelId="{69576D01-9085-4A2B-8173-C766AECBF602}" type="parTrans" cxnId="{57CF3E0A-EA8A-424F-9F24-7F5B527008B8}">
      <dgm:prSet/>
      <dgm:spPr/>
      <dgm:t>
        <a:bodyPr/>
        <a:lstStyle/>
        <a:p>
          <a:endParaRPr lang="zh-CN" altLang="en-US" sz="2000"/>
        </a:p>
      </dgm:t>
    </dgm:pt>
    <dgm:pt modelId="{6A9B38A9-3324-494E-8FD6-FF9AE329FABC}" type="sibTrans" cxnId="{57CF3E0A-EA8A-424F-9F24-7F5B527008B8}">
      <dgm:prSet/>
      <dgm:spPr/>
      <dgm:t>
        <a:bodyPr/>
        <a:lstStyle/>
        <a:p>
          <a:endParaRPr lang="zh-CN" altLang="en-US" sz="2000"/>
        </a:p>
      </dgm:t>
    </dgm:pt>
    <dgm:pt modelId="{35A5FA9F-C070-415E-BBB8-0FD0693E545A}" type="pres">
      <dgm:prSet presAssocID="{C8C36873-E7FE-44D7-852E-03D5AA51731C}" presName="linearFlow" presStyleCnt="0">
        <dgm:presLayoutVars>
          <dgm:dir/>
          <dgm:animLvl val="lvl"/>
          <dgm:resizeHandles val="exact"/>
        </dgm:presLayoutVars>
      </dgm:prSet>
      <dgm:spPr/>
      <dgm:t>
        <a:bodyPr/>
        <a:lstStyle/>
        <a:p>
          <a:endParaRPr lang="zh-CN" altLang="en-US"/>
        </a:p>
      </dgm:t>
    </dgm:pt>
    <dgm:pt modelId="{8614583D-265F-4E21-89D4-79DC51209A5F}" type="pres">
      <dgm:prSet presAssocID="{E74FF9A3-5103-4B80-A857-8DEA70BC4208}" presName="composite" presStyleCnt="0"/>
      <dgm:spPr/>
    </dgm:pt>
    <dgm:pt modelId="{95B95D16-E5AC-45CC-865F-51C824A9E830}" type="pres">
      <dgm:prSet presAssocID="{E74FF9A3-5103-4B80-A857-8DEA70BC4208}" presName="parTx" presStyleLbl="node1" presStyleIdx="0" presStyleCnt="2">
        <dgm:presLayoutVars>
          <dgm:chMax val="0"/>
          <dgm:chPref val="0"/>
          <dgm:bulletEnabled val="1"/>
        </dgm:presLayoutVars>
      </dgm:prSet>
      <dgm:spPr/>
      <dgm:t>
        <a:bodyPr/>
        <a:lstStyle/>
        <a:p>
          <a:endParaRPr lang="zh-CN" altLang="en-US"/>
        </a:p>
      </dgm:t>
    </dgm:pt>
    <dgm:pt modelId="{850FDADD-2EAA-4915-9288-15D6A5EA8785}" type="pres">
      <dgm:prSet presAssocID="{E74FF9A3-5103-4B80-A857-8DEA70BC4208}" presName="parSh" presStyleLbl="node1" presStyleIdx="0" presStyleCnt="2" custLinFactNeighborY="19724"/>
      <dgm:spPr/>
      <dgm:t>
        <a:bodyPr/>
        <a:lstStyle/>
        <a:p>
          <a:endParaRPr lang="zh-CN" altLang="en-US"/>
        </a:p>
      </dgm:t>
    </dgm:pt>
    <dgm:pt modelId="{E1ABB456-87DA-41E6-A33F-9F5A6FF8227B}" type="pres">
      <dgm:prSet presAssocID="{E74FF9A3-5103-4B80-A857-8DEA70BC4208}" presName="desTx" presStyleLbl="fgAcc1" presStyleIdx="0" presStyleCnt="2" custScaleY="55667" custLinFactNeighborY="-23293">
        <dgm:presLayoutVars>
          <dgm:bulletEnabled val="1"/>
        </dgm:presLayoutVars>
      </dgm:prSet>
      <dgm:spPr/>
      <dgm:t>
        <a:bodyPr/>
        <a:lstStyle/>
        <a:p>
          <a:endParaRPr lang="zh-CN" altLang="en-US"/>
        </a:p>
      </dgm:t>
    </dgm:pt>
    <dgm:pt modelId="{6EBAB3DA-0448-4FE4-8AA5-D7281E551422}" type="pres">
      <dgm:prSet presAssocID="{CFE75F5B-D82E-4DB3-AD1F-8B2120AD3ADF}" presName="sibTrans" presStyleLbl="sibTrans2D1" presStyleIdx="0" presStyleCnt="1"/>
      <dgm:spPr/>
      <dgm:t>
        <a:bodyPr/>
        <a:lstStyle/>
        <a:p>
          <a:endParaRPr lang="zh-CN" altLang="en-US"/>
        </a:p>
      </dgm:t>
    </dgm:pt>
    <dgm:pt modelId="{8AA5A69E-8B87-4579-A6A6-C1B977E53C25}" type="pres">
      <dgm:prSet presAssocID="{CFE75F5B-D82E-4DB3-AD1F-8B2120AD3ADF}" presName="connTx" presStyleLbl="sibTrans2D1" presStyleIdx="0" presStyleCnt="1"/>
      <dgm:spPr/>
      <dgm:t>
        <a:bodyPr/>
        <a:lstStyle/>
        <a:p>
          <a:endParaRPr lang="zh-CN" altLang="en-US"/>
        </a:p>
      </dgm:t>
    </dgm:pt>
    <dgm:pt modelId="{478E56A4-D4FC-4122-A2A7-DD54FEF2B270}" type="pres">
      <dgm:prSet presAssocID="{FEEC40B9-A912-4211-BC7D-CADD9D3105D9}" presName="composite" presStyleCnt="0"/>
      <dgm:spPr/>
    </dgm:pt>
    <dgm:pt modelId="{4AC2B32B-C8EA-455F-92AF-2C9FC5E2CAFA}" type="pres">
      <dgm:prSet presAssocID="{FEEC40B9-A912-4211-BC7D-CADD9D3105D9}" presName="parTx" presStyleLbl="node1" presStyleIdx="0" presStyleCnt="2">
        <dgm:presLayoutVars>
          <dgm:chMax val="0"/>
          <dgm:chPref val="0"/>
          <dgm:bulletEnabled val="1"/>
        </dgm:presLayoutVars>
      </dgm:prSet>
      <dgm:spPr/>
      <dgm:t>
        <a:bodyPr/>
        <a:lstStyle/>
        <a:p>
          <a:endParaRPr lang="zh-CN" altLang="en-US"/>
        </a:p>
      </dgm:t>
    </dgm:pt>
    <dgm:pt modelId="{3F508B81-50B5-4813-8CAA-C328C03C4EE1}" type="pres">
      <dgm:prSet presAssocID="{FEEC40B9-A912-4211-BC7D-CADD9D3105D9}" presName="parSh" presStyleLbl="node1" presStyleIdx="1" presStyleCnt="2" custLinFactNeighborY="19724"/>
      <dgm:spPr/>
      <dgm:t>
        <a:bodyPr/>
        <a:lstStyle/>
        <a:p>
          <a:endParaRPr lang="zh-CN" altLang="en-US"/>
        </a:p>
      </dgm:t>
    </dgm:pt>
    <dgm:pt modelId="{CC0DD921-043F-4202-BC2D-66213C319FE4}" type="pres">
      <dgm:prSet presAssocID="{FEEC40B9-A912-4211-BC7D-CADD9D3105D9}" presName="desTx" presStyleLbl="fgAcc1" presStyleIdx="1" presStyleCnt="2" custScaleY="55667" custLinFactNeighborY="-23293">
        <dgm:presLayoutVars>
          <dgm:bulletEnabled val="1"/>
        </dgm:presLayoutVars>
      </dgm:prSet>
      <dgm:spPr/>
      <dgm:t>
        <a:bodyPr/>
        <a:lstStyle/>
        <a:p>
          <a:endParaRPr lang="zh-CN" altLang="en-US"/>
        </a:p>
      </dgm:t>
    </dgm:pt>
  </dgm:ptLst>
  <dgm:cxnLst>
    <dgm:cxn modelId="{27D4E0D5-6AEE-414F-BCA0-6B64654DF9E3}" type="presOf" srcId="{CFE75F5B-D82E-4DB3-AD1F-8B2120AD3ADF}" destId="{6EBAB3DA-0448-4FE4-8AA5-D7281E551422}" srcOrd="0" destOrd="0" presId="urn:microsoft.com/office/officeart/2005/8/layout/process3"/>
    <dgm:cxn modelId="{CA753C6B-4097-4FBD-914B-F1FC48B08F9D}" type="presOf" srcId="{66E16EEB-2FB6-4FE9-B304-0A9083CA0A00}" destId="{E1ABB456-87DA-41E6-A33F-9F5A6FF8227B}" srcOrd="0" destOrd="1" presId="urn:microsoft.com/office/officeart/2005/8/layout/process3"/>
    <dgm:cxn modelId="{104CF565-05CE-4945-B8E9-21295614BC7E}" srcId="{FEEC40B9-A912-4211-BC7D-CADD9D3105D9}" destId="{1DBECE6A-116F-49EE-942A-CF043B4E34FD}" srcOrd="0" destOrd="0" parTransId="{5482D76E-A6BB-487C-8EA5-8153F4A3F803}" sibTransId="{8568B75D-F406-492C-891C-92F20A13FCF2}"/>
    <dgm:cxn modelId="{891B9F6C-019D-4D71-9E53-C92AF0C83E3D}" type="presOf" srcId="{CFE75F5B-D82E-4DB3-AD1F-8B2120AD3ADF}" destId="{8AA5A69E-8B87-4579-A6A6-C1B977E53C25}" srcOrd="1" destOrd="0" presId="urn:microsoft.com/office/officeart/2005/8/layout/process3"/>
    <dgm:cxn modelId="{261A1FE7-33D7-4E61-BD9B-CC2D47CAE1FC}" type="presOf" srcId="{FEEC40B9-A912-4211-BC7D-CADD9D3105D9}" destId="{3F508B81-50B5-4813-8CAA-C328C03C4EE1}" srcOrd="1" destOrd="0" presId="urn:microsoft.com/office/officeart/2005/8/layout/process3"/>
    <dgm:cxn modelId="{42A07A69-BBAD-4FEE-8AE6-5FBD010BF95D}" srcId="{E74FF9A3-5103-4B80-A857-8DEA70BC4208}" destId="{E4DBA52A-D93A-496C-97DB-22E66DD1CB6F}" srcOrd="2" destOrd="0" parTransId="{F884FBA2-5ED8-4B4A-B6B7-227C2A01D85E}" sibTransId="{F4E5B2D6-12E1-4441-B56E-F4F1AB96E99A}"/>
    <dgm:cxn modelId="{1B501D39-3BA5-4147-9141-826B9F47E4F4}" type="presOf" srcId="{E4DBA52A-D93A-496C-97DB-22E66DD1CB6F}" destId="{E1ABB456-87DA-41E6-A33F-9F5A6FF8227B}" srcOrd="0" destOrd="2" presId="urn:microsoft.com/office/officeart/2005/8/layout/process3"/>
    <dgm:cxn modelId="{57CF3E0A-EA8A-424F-9F24-7F5B527008B8}" srcId="{FEEC40B9-A912-4211-BC7D-CADD9D3105D9}" destId="{8CF5AE16-B72B-4FDC-92B5-C7DF5BD98B98}" srcOrd="1" destOrd="0" parTransId="{69576D01-9085-4A2B-8173-C766AECBF602}" sibTransId="{6A9B38A9-3324-494E-8FD6-FF9AE329FABC}"/>
    <dgm:cxn modelId="{CE60AD7D-10A9-431C-AAB2-599D615F4008}" srcId="{E74FF9A3-5103-4B80-A857-8DEA70BC4208}" destId="{15BA197F-2B72-425B-A726-82DEF24AD43C}" srcOrd="0" destOrd="0" parTransId="{F8F98834-0C89-4F28-A455-5C5E559FF4E8}" sibTransId="{0A6B99FC-A934-4F35-9858-1BFA48232073}"/>
    <dgm:cxn modelId="{A2851967-C14A-47C8-8CAE-1EC80271B50D}" type="presOf" srcId="{E74FF9A3-5103-4B80-A857-8DEA70BC4208}" destId="{95B95D16-E5AC-45CC-865F-51C824A9E830}" srcOrd="0" destOrd="0" presId="urn:microsoft.com/office/officeart/2005/8/layout/process3"/>
    <dgm:cxn modelId="{4143DAC3-2AE1-400A-A857-BC557FDEC427}" type="presOf" srcId="{C8C36873-E7FE-44D7-852E-03D5AA51731C}" destId="{35A5FA9F-C070-415E-BBB8-0FD0693E545A}" srcOrd="0" destOrd="0" presId="urn:microsoft.com/office/officeart/2005/8/layout/process3"/>
    <dgm:cxn modelId="{3C44F67A-4ADA-4714-A1C8-C9F61F42631B}" srcId="{C8C36873-E7FE-44D7-852E-03D5AA51731C}" destId="{E74FF9A3-5103-4B80-A857-8DEA70BC4208}" srcOrd="0" destOrd="0" parTransId="{576B8F76-9BAA-4F3D-A879-E116FB4C3B9F}" sibTransId="{CFE75F5B-D82E-4DB3-AD1F-8B2120AD3ADF}"/>
    <dgm:cxn modelId="{EFEB0C22-28FE-451D-9FEC-AA15CF8EBE30}" type="presOf" srcId="{1DBECE6A-116F-49EE-942A-CF043B4E34FD}" destId="{CC0DD921-043F-4202-BC2D-66213C319FE4}" srcOrd="0" destOrd="0" presId="urn:microsoft.com/office/officeart/2005/8/layout/process3"/>
    <dgm:cxn modelId="{0AB24E9D-75B1-4DC1-9A6F-9C5F2C83C3AD}" type="presOf" srcId="{E74FF9A3-5103-4B80-A857-8DEA70BC4208}" destId="{850FDADD-2EAA-4915-9288-15D6A5EA8785}" srcOrd="1" destOrd="0" presId="urn:microsoft.com/office/officeart/2005/8/layout/process3"/>
    <dgm:cxn modelId="{913228A9-546B-43FA-A6A1-618AC2FA4AA5}" srcId="{E74FF9A3-5103-4B80-A857-8DEA70BC4208}" destId="{66E16EEB-2FB6-4FE9-B304-0A9083CA0A00}" srcOrd="1" destOrd="0" parTransId="{6D6B677E-B7CF-447D-AEE4-78A5AD2D501F}" sibTransId="{997C8D97-996D-4315-B26C-BD77B2D116A1}"/>
    <dgm:cxn modelId="{A1A7DF98-E582-4404-B6F6-3BA4FFF1B22D}" type="presOf" srcId="{15BA197F-2B72-425B-A726-82DEF24AD43C}" destId="{E1ABB456-87DA-41E6-A33F-9F5A6FF8227B}" srcOrd="0" destOrd="0" presId="urn:microsoft.com/office/officeart/2005/8/layout/process3"/>
    <dgm:cxn modelId="{8B2116C6-8400-4321-AF36-C2FA08BE450A}" type="presOf" srcId="{8CF5AE16-B72B-4FDC-92B5-C7DF5BD98B98}" destId="{CC0DD921-043F-4202-BC2D-66213C319FE4}" srcOrd="0" destOrd="1" presId="urn:microsoft.com/office/officeart/2005/8/layout/process3"/>
    <dgm:cxn modelId="{9D0A3D00-B6D3-4788-8D5E-FD64F7D0BCAC}" srcId="{C8C36873-E7FE-44D7-852E-03D5AA51731C}" destId="{FEEC40B9-A912-4211-BC7D-CADD9D3105D9}" srcOrd="1" destOrd="0" parTransId="{377612B2-6EB9-4DD6-AB9A-E705E8610FAB}" sibTransId="{D49AF6F0-59C2-4C83-B944-3B9A96EA9D02}"/>
    <dgm:cxn modelId="{8CAF8F67-D91B-45F5-A4AB-F8D86CAE4287}" type="presOf" srcId="{FEEC40B9-A912-4211-BC7D-CADD9D3105D9}" destId="{4AC2B32B-C8EA-455F-92AF-2C9FC5E2CAFA}" srcOrd="0" destOrd="0" presId="urn:microsoft.com/office/officeart/2005/8/layout/process3"/>
    <dgm:cxn modelId="{C8AADC62-8219-4920-AEB6-CAB85D6D4D46}" type="presParOf" srcId="{35A5FA9F-C070-415E-BBB8-0FD0693E545A}" destId="{8614583D-265F-4E21-89D4-79DC51209A5F}" srcOrd="0" destOrd="0" presId="urn:microsoft.com/office/officeart/2005/8/layout/process3"/>
    <dgm:cxn modelId="{E663C57C-7DD1-4D5B-A652-27E6C5226389}" type="presParOf" srcId="{8614583D-265F-4E21-89D4-79DC51209A5F}" destId="{95B95D16-E5AC-45CC-865F-51C824A9E830}" srcOrd="0" destOrd="0" presId="urn:microsoft.com/office/officeart/2005/8/layout/process3"/>
    <dgm:cxn modelId="{2F51C234-1229-4EBC-B6DC-1447A62A9BAC}" type="presParOf" srcId="{8614583D-265F-4E21-89D4-79DC51209A5F}" destId="{850FDADD-2EAA-4915-9288-15D6A5EA8785}" srcOrd="1" destOrd="0" presId="urn:microsoft.com/office/officeart/2005/8/layout/process3"/>
    <dgm:cxn modelId="{F60B73C1-AAFF-4F2E-B374-E2630F828067}" type="presParOf" srcId="{8614583D-265F-4E21-89D4-79DC51209A5F}" destId="{E1ABB456-87DA-41E6-A33F-9F5A6FF8227B}" srcOrd="2" destOrd="0" presId="urn:microsoft.com/office/officeart/2005/8/layout/process3"/>
    <dgm:cxn modelId="{E98ABD69-CE9B-4198-8594-FA7D2109DE48}" type="presParOf" srcId="{35A5FA9F-C070-415E-BBB8-0FD0693E545A}" destId="{6EBAB3DA-0448-4FE4-8AA5-D7281E551422}" srcOrd="1" destOrd="0" presId="urn:microsoft.com/office/officeart/2005/8/layout/process3"/>
    <dgm:cxn modelId="{1A51CE2A-A2D8-4FE1-A976-F8680A2EE65F}" type="presParOf" srcId="{6EBAB3DA-0448-4FE4-8AA5-D7281E551422}" destId="{8AA5A69E-8B87-4579-A6A6-C1B977E53C25}" srcOrd="0" destOrd="0" presId="urn:microsoft.com/office/officeart/2005/8/layout/process3"/>
    <dgm:cxn modelId="{ADC1BDA7-E095-4661-8A6E-8D955790110B}" type="presParOf" srcId="{35A5FA9F-C070-415E-BBB8-0FD0693E545A}" destId="{478E56A4-D4FC-4122-A2A7-DD54FEF2B270}" srcOrd="2" destOrd="0" presId="urn:microsoft.com/office/officeart/2005/8/layout/process3"/>
    <dgm:cxn modelId="{BC77D561-3D3A-4FA1-A408-9E75B476B185}" type="presParOf" srcId="{478E56A4-D4FC-4122-A2A7-DD54FEF2B270}" destId="{4AC2B32B-C8EA-455F-92AF-2C9FC5E2CAFA}" srcOrd="0" destOrd="0" presId="urn:microsoft.com/office/officeart/2005/8/layout/process3"/>
    <dgm:cxn modelId="{94A6071F-3E65-4953-B702-60148D2CF8D9}" type="presParOf" srcId="{478E56A4-D4FC-4122-A2A7-DD54FEF2B270}" destId="{3F508B81-50B5-4813-8CAA-C328C03C4EE1}" srcOrd="1" destOrd="0" presId="urn:microsoft.com/office/officeart/2005/8/layout/process3"/>
    <dgm:cxn modelId="{BD1A724F-2F12-4C3F-B819-52236CD528DA}" type="presParOf" srcId="{478E56A4-D4FC-4122-A2A7-DD54FEF2B270}" destId="{CC0DD921-043F-4202-BC2D-66213C319FE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A2F646-E833-4CFF-ACA3-4C2EFD75025A}" type="doc">
      <dgm:prSet loTypeId="urn:microsoft.com/office/officeart/2005/8/layout/hierarchy1" loCatId="hierarchy" qsTypeId="urn:microsoft.com/office/officeart/2005/8/quickstyle/simple1" qsCatId="simple" csTypeId="urn:microsoft.com/office/officeart/2005/8/colors/accent1_2" csCatId="accent1"/>
      <dgm:spPr/>
    </dgm:pt>
    <dgm:pt modelId="{9EEB5C56-8CFB-49E4-AE78-BECEA226B3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汽车运输</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总公司</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11883BF0-09DB-4604-8DB4-21DC14234690}" type="parTrans" cxnId="{83B39CC7-6455-4BCA-B7CB-9475309D0AB2}">
      <dgm:prSet/>
      <dgm:spPr/>
      <dgm:t>
        <a:bodyPr/>
        <a:lstStyle/>
        <a:p>
          <a:endParaRPr lang="zh-CN" altLang="en-US"/>
        </a:p>
      </dgm:t>
    </dgm:pt>
    <dgm:pt modelId="{3D58C1F4-AB1A-450C-B42B-9D88B2E29A63}" type="sibTrans" cxnId="{83B39CC7-6455-4BCA-B7CB-9475309D0AB2}">
      <dgm:prSet/>
      <dgm:spPr/>
      <dgm:t>
        <a:bodyPr/>
        <a:lstStyle/>
        <a:p>
          <a:endParaRPr lang="zh-CN" altLang="en-US"/>
        </a:p>
      </dgm:t>
    </dgm:pt>
    <dgm:pt modelId="{9A6ACF78-6856-4A60-BB58-CD6228DE37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第</a:t>
          </a: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分公司</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（利润中心）</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B07AF593-71BF-4B41-B048-07A750121526}" type="parTrans" cxnId="{77FD9BE8-8776-485C-B017-4256C8870F72}">
      <dgm:prSet/>
      <dgm:spPr/>
      <dgm:t>
        <a:bodyPr/>
        <a:lstStyle/>
        <a:p>
          <a:endParaRPr lang="zh-CN" altLang="en-US"/>
        </a:p>
      </dgm:t>
    </dgm:pt>
    <dgm:pt modelId="{D9C91B36-8637-4E56-A80E-858B98876108}" type="sibTrans" cxnId="{77FD9BE8-8776-485C-B017-4256C8870F72}">
      <dgm:prSet/>
      <dgm:spPr/>
      <dgm:t>
        <a:bodyPr/>
        <a:lstStyle/>
        <a:p>
          <a:endParaRPr lang="zh-CN" altLang="en-US"/>
        </a:p>
      </dgm:t>
    </dgm:pt>
    <dgm:pt modelId="{CA94A5FA-16C6-48E1-8161-42A87DF0518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5DD180F0-9E09-46E4-98B3-6AE76FD24FBD}" type="parTrans" cxnId="{F2CBFDA7-4470-43A2-A1E2-BFCF0AE283B4}">
      <dgm:prSet/>
      <dgm:spPr/>
      <dgm:t>
        <a:bodyPr/>
        <a:lstStyle/>
        <a:p>
          <a:endParaRPr lang="zh-CN" altLang="en-US"/>
        </a:p>
      </dgm:t>
    </dgm:pt>
    <dgm:pt modelId="{F3888ACA-5B45-4C2D-A29F-B2FEC6DA7557}" type="sibTrans" cxnId="{F2CBFDA7-4470-43A2-A1E2-BFCF0AE283B4}">
      <dgm:prSet/>
      <dgm:spPr/>
      <dgm:t>
        <a:bodyPr/>
        <a:lstStyle/>
        <a:p>
          <a:endParaRPr lang="zh-CN" altLang="en-US"/>
        </a:p>
      </dgm:t>
    </dgm:pt>
    <dgm:pt modelId="{DE406735-F5E4-4E8E-9E1B-2745591E2F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第</a:t>
          </a: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a:t>
          </a: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分公司</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（利润中心）</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FE5028A5-5FC2-4B53-A20C-9BD4D770357B}" type="parTrans" cxnId="{AC7DD84C-2BDB-4B87-9483-82632E896082}">
      <dgm:prSet/>
      <dgm:spPr/>
      <dgm:t>
        <a:bodyPr/>
        <a:lstStyle/>
        <a:p>
          <a:endParaRPr lang="zh-CN" altLang="en-US"/>
        </a:p>
      </dgm:t>
    </dgm:pt>
    <dgm:pt modelId="{0F8E27A9-C25B-4F24-ABD6-B63FF888A8FC}" type="sibTrans" cxnId="{AC7DD84C-2BDB-4B87-9483-82632E896082}">
      <dgm:prSet/>
      <dgm:spPr/>
      <dgm:t>
        <a:bodyPr/>
        <a:lstStyle/>
        <a:p>
          <a:endParaRPr lang="zh-CN" altLang="en-US"/>
        </a:p>
      </dgm:t>
    </dgm:pt>
    <dgm:pt modelId="{CA22B8F7-8EB6-4359-9E36-08A88558CF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第</a:t>
          </a: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车队</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（利润中心）</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0004C4C0-2D56-4226-BA8B-59C894D99E07}" type="parTrans" cxnId="{30516164-0D71-411D-9EB0-60E51C09CCD9}">
      <dgm:prSet/>
      <dgm:spPr/>
      <dgm:t>
        <a:bodyPr/>
        <a:lstStyle/>
        <a:p>
          <a:endParaRPr lang="zh-CN" altLang="en-US"/>
        </a:p>
      </dgm:t>
    </dgm:pt>
    <dgm:pt modelId="{521B974B-7665-49EE-9F50-75041AD7CBB0}" type="sibTrans" cxnId="{30516164-0D71-411D-9EB0-60E51C09CCD9}">
      <dgm:prSet/>
      <dgm:spPr/>
      <dgm:t>
        <a:bodyPr/>
        <a:lstStyle/>
        <a:p>
          <a:endParaRPr lang="zh-CN" altLang="en-US"/>
        </a:p>
      </dgm:t>
    </dgm:pt>
    <dgm:pt modelId="{21420FA6-C3B8-4F77-AC1A-46B7C66901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第</a:t>
          </a: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a:t>
          </a: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号单车</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（利润中心）</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88F49E27-8341-4310-907D-F8E8105316C0}" type="parTrans" cxnId="{26AB3A79-DFF7-4BF1-86A5-CDEE2540C550}">
      <dgm:prSet/>
      <dgm:spPr/>
      <dgm:t>
        <a:bodyPr/>
        <a:lstStyle/>
        <a:p>
          <a:endParaRPr lang="zh-CN" altLang="en-US"/>
        </a:p>
      </dgm:t>
    </dgm:pt>
    <dgm:pt modelId="{B1895982-1E71-4220-A4D8-45C6C57FDBFC}" type="sibTrans" cxnId="{26AB3A79-DFF7-4BF1-86A5-CDEE2540C550}">
      <dgm:prSet/>
      <dgm:spPr/>
      <dgm:t>
        <a:bodyPr/>
        <a:lstStyle/>
        <a:p>
          <a:endParaRPr lang="zh-CN" altLang="en-US"/>
        </a:p>
      </dgm:t>
    </dgm:pt>
    <dgm:pt modelId="{188E9E5A-C710-4558-A027-E8F896DAF0A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66968D80-2F2D-4B1B-8D15-9CA2BEBD54B7}" type="parTrans" cxnId="{FC00C289-1D2D-4756-AA9D-57AD40F28780}">
      <dgm:prSet/>
      <dgm:spPr/>
      <dgm:t>
        <a:bodyPr/>
        <a:lstStyle/>
        <a:p>
          <a:endParaRPr lang="zh-CN" altLang="en-US"/>
        </a:p>
      </dgm:t>
    </dgm:pt>
    <dgm:pt modelId="{DF3029C1-0E5E-4E23-A738-0AE5094C2F95}" type="sibTrans" cxnId="{FC00C289-1D2D-4756-AA9D-57AD40F28780}">
      <dgm:prSet/>
      <dgm:spPr/>
      <dgm:t>
        <a:bodyPr/>
        <a:lstStyle/>
        <a:p>
          <a:endParaRPr lang="zh-CN" altLang="en-US"/>
        </a:p>
      </dgm:t>
    </dgm:pt>
    <dgm:pt modelId="{F02A2B73-830E-44D3-81F7-A1F3B3299E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材料库</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（利润中心）</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1A82A8A2-BE3D-4022-A718-6FF6FD616F44}" type="parTrans" cxnId="{A6FE4469-9080-432F-B31D-DA7320110DA0}">
      <dgm:prSet/>
      <dgm:spPr/>
      <dgm:t>
        <a:bodyPr/>
        <a:lstStyle/>
        <a:p>
          <a:endParaRPr lang="zh-CN" altLang="en-US"/>
        </a:p>
      </dgm:t>
    </dgm:pt>
    <dgm:pt modelId="{AB0E947F-1039-4335-B6D3-778A38FAE22F}" type="sibTrans" cxnId="{A6FE4469-9080-432F-B31D-DA7320110DA0}">
      <dgm:prSet/>
      <dgm:spPr/>
      <dgm:t>
        <a:bodyPr/>
        <a:lstStyle/>
        <a:p>
          <a:endParaRPr lang="zh-CN" altLang="en-US"/>
        </a:p>
      </dgm:t>
    </dgm:pt>
    <dgm:pt modelId="{F2F93226-9C21-46BB-9973-52CFDAE255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修理厂</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（利润中心）</a:t>
          </a:r>
          <a:endParaRPr kumimoji="0" lang="zh-CN" altLang="en-US"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A3CF1E34-596A-4F64-B4EE-49E357386666}" type="parTrans" cxnId="{4A73603C-FBB3-416A-890B-F0B758C0C5C2}">
      <dgm:prSet/>
      <dgm:spPr/>
      <dgm:t>
        <a:bodyPr/>
        <a:lstStyle/>
        <a:p>
          <a:endParaRPr lang="zh-CN" altLang="en-US"/>
        </a:p>
      </dgm:t>
    </dgm:pt>
    <dgm:pt modelId="{8A6A6265-73D8-4746-BB95-7530FCC9D7E9}" type="sibTrans" cxnId="{4A73603C-FBB3-416A-890B-F0B758C0C5C2}">
      <dgm:prSet/>
      <dgm:spPr/>
      <dgm:t>
        <a:bodyPr/>
        <a:lstStyle/>
        <a:p>
          <a:endParaRPr lang="zh-CN" altLang="en-US"/>
        </a:p>
      </dgm:t>
    </dgm:pt>
    <dgm:pt modelId="{78D33126-7A60-4DA9-A3C2-0B1FDDFDBF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0CDD7723-BFBE-462B-8D0C-765753ABD670}" type="parTrans" cxnId="{2D1485D7-258E-4D6D-AD22-0259A126D45F}">
      <dgm:prSet/>
      <dgm:spPr/>
      <dgm:t>
        <a:bodyPr/>
        <a:lstStyle/>
        <a:p>
          <a:endParaRPr lang="zh-CN" altLang="en-US"/>
        </a:p>
      </dgm:t>
    </dgm:pt>
    <dgm:pt modelId="{E64B6C2D-5CD6-463C-A8C2-B6DE8B93273F}" type="sibTrans" cxnId="{2D1485D7-258E-4D6D-AD22-0259A126D45F}">
      <dgm:prSet/>
      <dgm:spPr/>
      <dgm:t>
        <a:bodyPr/>
        <a:lstStyle/>
        <a:p>
          <a:endParaRPr lang="zh-CN" altLang="en-US"/>
        </a:p>
      </dgm:t>
    </dgm:pt>
    <dgm:pt modelId="{AC3B4412-6DC6-4ABC-918C-6CA2824A2A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dgm:t>
    </dgm:pt>
    <dgm:pt modelId="{29159460-5ED6-47FB-B52C-9FFB5C37E1E5}" type="parTrans" cxnId="{DBF42482-E76B-4257-B706-634C7D548745}">
      <dgm:prSet/>
      <dgm:spPr/>
      <dgm:t>
        <a:bodyPr/>
        <a:lstStyle/>
        <a:p>
          <a:endParaRPr lang="zh-CN" altLang="en-US"/>
        </a:p>
      </dgm:t>
    </dgm:pt>
    <dgm:pt modelId="{A7395F9D-5C1C-417C-BAE1-9DD48A134946}" type="sibTrans" cxnId="{DBF42482-E76B-4257-B706-634C7D548745}">
      <dgm:prSet/>
      <dgm:spPr/>
      <dgm:t>
        <a:bodyPr/>
        <a:lstStyle/>
        <a:p>
          <a:endParaRPr lang="zh-CN" altLang="en-US"/>
        </a:p>
      </dgm:t>
    </dgm:pt>
    <dgm:pt modelId="{A5CD0A88-0B64-47A9-98A1-BE45E428E37B}" type="pres">
      <dgm:prSet presAssocID="{09A2F646-E833-4CFF-ACA3-4C2EFD75025A}" presName="hierChild1" presStyleCnt="0">
        <dgm:presLayoutVars>
          <dgm:chPref val="1"/>
          <dgm:dir/>
          <dgm:animOne val="branch"/>
          <dgm:animLvl val="lvl"/>
          <dgm:resizeHandles/>
        </dgm:presLayoutVars>
      </dgm:prSet>
      <dgm:spPr/>
    </dgm:pt>
    <dgm:pt modelId="{FF9A740D-BB79-4754-98CB-B4CB3B108C02}" type="pres">
      <dgm:prSet presAssocID="{9EEB5C56-8CFB-49E4-AE78-BECEA226B3D3}" presName="hierRoot1" presStyleCnt="0"/>
      <dgm:spPr/>
    </dgm:pt>
    <dgm:pt modelId="{57613AE4-F47E-4FC2-880F-E329DB22E0A7}" type="pres">
      <dgm:prSet presAssocID="{9EEB5C56-8CFB-49E4-AE78-BECEA226B3D3}" presName="composite" presStyleCnt="0"/>
      <dgm:spPr/>
    </dgm:pt>
    <dgm:pt modelId="{345076F3-AE09-4602-BE73-44B01DA01836}" type="pres">
      <dgm:prSet presAssocID="{9EEB5C56-8CFB-49E4-AE78-BECEA226B3D3}" presName="background" presStyleLbl="node0" presStyleIdx="0" presStyleCnt="1"/>
      <dgm:spPr/>
    </dgm:pt>
    <dgm:pt modelId="{2CFE752E-A061-4847-99C1-F0CBD521D5D7}" type="pres">
      <dgm:prSet presAssocID="{9EEB5C56-8CFB-49E4-AE78-BECEA226B3D3}" presName="text" presStyleLbl="fgAcc0" presStyleIdx="0" presStyleCnt="1">
        <dgm:presLayoutVars>
          <dgm:chPref val="3"/>
        </dgm:presLayoutVars>
      </dgm:prSet>
      <dgm:spPr/>
      <dgm:t>
        <a:bodyPr/>
        <a:lstStyle/>
        <a:p>
          <a:endParaRPr lang="zh-CN" altLang="en-US"/>
        </a:p>
      </dgm:t>
    </dgm:pt>
    <dgm:pt modelId="{4C84277C-243D-4781-8A31-22CD684C9169}" type="pres">
      <dgm:prSet presAssocID="{9EEB5C56-8CFB-49E4-AE78-BECEA226B3D3}" presName="hierChild2" presStyleCnt="0"/>
      <dgm:spPr/>
    </dgm:pt>
    <dgm:pt modelId="{57AC1932-6A06-4FAE-933F-8636C7966980}" type="pres">
      <dgm:prSet presAssocID="{B07AF593-71BF-4B41-B048-07A750121526}" presName="Name10" presStyleLbl="parChTrans1D2" presStyleIdx="0" presStyleCnt="3"/>
      <dgm:spPr/>
      <dgm:t>
        <a:bodyPr/>
        <a:lstStyle/>
        <a:p>
          <a:endParaRPr lang="zh-CN" altLang="en-US"/>
        </a:p>
      </dgm:t>
    </dgm:pt>
    <dgm:pt modelId="{D67B93B2-5898-49AC-B727-8F443960BCA8}" type="pres">
      <dgm:prSet presAssocID="{9A6ACF78-6856-4A60-BB58-CD6228DE3761}" presName="hierRoot2" presStyleCnt="0"/>
      <dgm:spPr/>
    </dgm:pt>
    <dgm:pt modelId="{503A92BA-A4E5-4A0A-ABAD-5801DE743E02}" type="pres">
      <dgm:prSet presAssocID="{9A6ACF78-6856-4A60-BB58-CD6228DE3761}" presName="composite2" presStyleCnt="0"/>
      <dgm:spPr/>
    </dgm:pt>
    <dgm:pt modelId="{D0513EDA-CBE6-4C4B-BC0F-240C15184379}" type="pres">
      <dgm:prSet presAssocID="{9A6ACF78-6856-4A60-BB58-CD6228DE3761}" presName="background2" presStyleLbl="node2" presStyleIdx="0" presStyleCnt="3"/>
      <dgm:spPr/>
    </dgm:pt>
    <dgm:pt modelId="{6556B301-CEC7-412E-8BB6-A3E98439DDEA}" type="pres">
      <dgm:prSet presAssocID="{9A6ACF78-6856-4A60-BB58-CD6228DE3761}" presName="text2" presStyleLbl="fgAcc2" presStyleIdx="0" presStyleCnt="3">
        <dgm:presLayoutVars>
          <dgm:chPref val="3"/>
        </dgm:presLayoutVars>
      </dgm:prSet>
      <dgm:spPr/>
      <dgm:t>
        <a:bodyPr/>
        <a:lstStyle/>
        <a:p>
          <a:endParaRPr lang="zh-CN" altLang="en-US"/>
        </a:p>
      </dgm:t>
    </dgm:pt>
    <dgm:pt modelId="{3EFB891F-9F4E-468C-976A-B1C620A50FDD}" type="pres">
      <dgm:prSet presAssocID="{9A6ACF78-6856-4A60-BB58-CD6228DE3761}" presName="hierChild3" presStyleCnt="0"/>
      <dgm:spPr/>
    </dgm:pt>
    <dgm:pt modelId="{79C2C0D8-2244-4CD9-A56C-188268F0EC4F}" type="pres">
      <dgm:prSet presAssocID="{5DD180F0-9E09-46E4-98B3-6AE76FD24FBD}" presName="Name17" presStyleLbl="parChTrans1D3" presStyleIdx="0" presStyleCnt="5"/>
      <dgm:spPr/>
      <dgm:t>
        <a:bodyPr/>
        <a:lstStyle/>
        <a:p>
          <a:endParaRPr lang="zh-CN" altLang="en-US"/>
        </a:p>
      </dgm:t>
    </dgm:pt>
    <dgm:pt modelId="{9A09658F-C4AA-4D3A-AE60-99578B115EE7}" type="pres">
      <dgm:prSet presAssocID="{CA94A5FA-16C6-48E1-8161-42A87DF05181}" presName="hierRoot3" presStyleCnt="0"/>
      <dgm:spPr/>
    </dgm:pt>
    <dgm:pt modelId="{95F8954F-768F-4438-ACE3-08E054B4CB93}" type="pres">
      <dgm:prSet presAssocID="{CA94A5FA-16C6-48E1-8161-42A87DF05181}" presName="composite3" presStyleCnt="0"/>
      <dgm:spPr/>
    </dgm:pt>
    <dgm:pt modelId="{0BD2CB1A-535F-4923-B4EE-7D1539C05553}" type="pres">
      <dgm:prSet presAssocID="{CA94A5FA-16C6-48E1-8161-42A87DF05181}" presName="background3" presStyleLbl="node3" presStyleIdx="0" presStyleCnt="5"/>
      <dgm:spPr/>
    </dgm:pt>
    <dgm:pt modelId="{1373C536-0D4A-4E16-A281-F1ABE8BA2EE7}" type="pres">
      <dgm:prSet presAssocID="{CA94A5FA-16C6-48E1-8161-42A87DF05181}" presName="text3" presStyleLbl="fgAcc3" presStyleIdx="0" presStyleCnt="5">
        <dgm:presLayoutVars>
          <dgm:chPref val="3"/>
        </dgm:presLayoutVars>
      </dgm:prSet>
      <dgm:spPr/>
      <dgm:t>
        <a:bodyPr/>
        <a:lstStyle/>
        <a:p>
          <a:endParaRPr lang="zh-CN" altLang="en-US"/>
        </a:p>
      </dgm:t>
    </dgm:pt>
    <dgm:pt modelId="{F2DE6B07-5937-4189-ABDB-9F9D3766AEB2}" type="pres">
      <dgm:prSet presAssocID="{CA94A5FA-16C6-48E1-8161-42A87DF05181}" presName="hierChild4" presStyleCnt="0"/>
      <dgm:spPr/>
    </dgm:pt>
    <dgm:pt modelId="{C895D691-E8BC-4B6E-B17F-E139BD6A22A9}" type="pres">
      <dgm:prSet presAssocID="{FE5028A5-5FC2-4B53-A20C-9BD4D770357B}" presName="Name10" presStyleLbl="parChTrans1D2" presStyleIdx="1" presStyleCnt="3"/>
      <dgm:spPr/>
      <dgm:t>
        <a:bodyPr/>
        <a:lstStyle/>
        <a:p>
          <a:endParaRPr lang="zh-CN" altLang="en-US"/>
        </a:p>
      </dgm:t>
    </dgm:pt>
    <dgm:pt modelId="{BF6CD4FF-856C-42BF-B690-CE87079083BF}" type="pres">
      <dgm:prSet presAssocID="{DE406735-F5E4-4E8E-9E1B-2745591E2F56}" presName="hierRoot2" presStyleCnt="0"/>
      <dgm:spPr/>
    </dgm:pt>
    <dgm:pt modelId="{C53A4A87-1310-4CF1-AB9B-4B8ABCB24166}" type="pres">
      <dgm:prSet presAssocID="{DE406735-F5E4-4E8E-9E1B-2745591E2F56}" presName="composite2" presStyleCnt="0"/>
      <dgm:spPr/>
    </dgm:pt>
    <dgm:pt modelId="{917850E6-F4F3-4823-AA1C-1CA426CDA47F}" type="pres">
      <dgm:prSet presAssocID="{DE406735-F5E4-4E8E-9E1B-2745591E2F56}" presName="background2" presStyleLbl="node2" presStyleIdx="1" presStyleCnt="3"/>
      <dgm:spPr/>
    </dgm:pt>
    <dgm:pt modelId="{0FF407F4-A343-485A-A0CC-DA3A02CD16E1}" type="pres">
      <dgm:prSet presAssocID="{DE406735-F5E4-4E8E-9E1B-2745591E2F56}" presName="text2" presStyleLbl="fgAcc2" presStyleIdx="1" presStyleCnt="3">
        <dgm:presLayoutVars>
          <dgm:chPref val="3"/>
        </dgm:presLayoutVars>
      </dgm:prSet>
      <dgm:spPr/>
      <dgm:t>
        <a:bodyPr/>
        <a:lstStyle/>
        <a:p>
          <a:endParaRPr lang="zh-CN" altLang="en-US"/>
        </a:p>
      </dgm:t>
    </dgm:pt>
    <dgm:pt modelId="{0557C3F1-3B52-4497-A9CE-104D3D0E0516}" type="pres">
      <dgm:prSet presAssocID="{DE406735-F5E4-4E8E-9E1B-2745591E2F56}" presName="hierChild3" presStyleCnt="0"/>
      <dgm:spPr/>
    </dgm:pt>
    <dgm:pt modelId="{4C5A2525-11BC-4111-8125-604AE96C2A57}" type="pres">
      <dgm:prSet presAssocID="{0004C4C0-2D56-4226-BA8B-59C894D99E07}" presName="Name17" presStyleLbl="parChTrans1D3" presStyleIdx="1" presStyleCnt="5"/>
      <dgm:spPr/>
      <dgm:t>
        <a:bodyPr/>
        <a:lstStyle/>
        <a:p>
          <a:endParaRPr lang="zh-CN" altLang="en-US"/>
        </a:p>
      </dgm:t>
    </dgm:pt>
    <dgm:pt modelId="{DA785418-EDD9-4BC6-BBA7-7B049F2250F4}" type="pres">
      <dgm:prSet presAssocID="{CA22B8F7-8EB6-4359-9E36-08A88558CFC9}" presName="hierRoot3" presStyleCnt="0"/>
      <dgm:spPr/>
    </dgm:pt>
    <dgm:pt modelId="{7BD7FD45-7396-4CD1-A587-6EF92AC8501F}" type="pres">
      <dgm:prSet presAssocID="{CA22B8F7-8EB6-4359-9E36-08A88558CFC9}" presName="composite3" presStyleCnt="0"/>
      <dgm:spPr/>
    </dgm:pt>
    <dgm:pt modelId="{B21162D8-EEF9-4BED-929A-544564935421}" type="pres">
      <dgm:prSet presAssocID="{CA22B8F7-8EB6-4359-9E36-08A88558CFC9}" presName="background3" presStyleLbl="node3" presStyleIdx="1" presStyleCnt="5"/>
      <dgm:spPr/>
    </dgm:pt>
    <dgm:pt modelId="{17EF03AE-20DF-4601-8A44-BE4D976F8B0F}" type="pres">
      <dgm:prSet presAssocID="{CA22B8F7-8EB6-4359-9E36-08A88558CFC9}" presName="text3" presStyleLbl="fgAcc3" presStyleIdx="1" presStyleCnt="5">
        <dgm:presLayoutVars>
          <dgm:chPref val="3"/>
        </dgm:presLayoutVars>
      </dgm:prSet>
      <dgm:spPr/>
      <dgm:t>
        <a:bodyPr/>
        <a:lstStyle/>
        <a:p>
          <a:endParaRPr lang="zh-CN" altLang="en-US"/>
        </a:p>
      </dgm:t>
    </dgm:pt>
    <dgm:pt modelId="{551991BD-FE7A-4B70-B5D4-AAE124A3B425}" type="pres">
      <dgm:prSet presAssocID="{CA22B8F7-8EB6-4359-9E36-08A88558CFC9}" presName="hierChild4" presStyleCnt="0"/>
      <dgm:spPr/>
    </dgm:pt>
    <dgm:pt modelId="{49F99617-47B7-4D1B-AE87-E6CE0F75CCAA}" type="pres">
      <dgm:prSet presAssocID="{88F49E27-8341-4310-907D-F8E8105316C0}" presName="Name23" presStyleLbl="parChTrans1D4" presStyleIdx="0" presStyleCnt="2"/>
      <dgm:spPr/>
      <dgm:t>
        <a:bodyPr/>
        <a:lstStyle/>
        <a:p>
          <a:endParaRPr lang="zh-CN" altLang="en-US"/>
        </a:p>
      </dgm:t>
    </dgm:pt>
    <dgm:pt modelId="{A19279CB-6277-48B0-9753-630059C52B8E}" type="pres">
      <dgm:prSet presAssocID="{21420FA6-C3B8-4F77-AC1A-46B7C6690142}" presName="hierRoot4" presStyleCnt="0"/>
      <dgm:spPr/>
    </dgm:pt>
    <dgm:pt modelId="{407C957D-6730-4085-A4E1-FC6225816E4F}" type="pres">
      <dgm:prSet presAssocID="{21420FA6-C3B8-4F77-AC1A-46B7C6690142}" presName="composite4" presStyleCnt="0"/>
      <dgm:spPr/>
    </dgm:pt>
    <dgm:pt modelId="{7CB84B7E-D7F7-4498-B5BA-B70DBAD5C46B}" type="pres">
      <dgm:prSet presAssocID="{21420FA6-C3B8-4F77-AC1A-46B7C6690142}" presName="background4" presStyleLbl="node4" presStyleIdx="0" presStyleCnt="2"/>
      <dgm:spPr/>
    </dgm:pt>
    <dgm:pt modelId="{A9F6CE20-BCFC-4492-A541-2C4B905DD746}" type="pres">
      <dgm:prSet presAssocID="{21420FA6-C3B8-4F77-AC1A-46B7C6690142}" presName="text4" presStyleLbl="fgAcc4" presStyleIdx="0" presStyleCnt="2">
        <dgm:presLayoutVars>
          <dgm:chPref val="3"/>
        </dgm:presLayoutVars>
      </dgm:prSet>
      <dgm:spPr/>
      <dgm:t>
        <a:bodyPr/>
        <a:lstStyle/>
        <a:p>
          <a:endParaRPr lang="zh-CN" altLang="en-US"/>
        </a:p>
      </dgm:t>
    </dgm:pt>
    <dgm:pt modelId="{AE6F3EE7-2AD9-4D8F-9BF9-58A8E3032DA5}" type="pres">
      <dgm:prSet presAssocID="{21420FA6-C3B8-4F77-AC1A-46B7C6690142}" presName="hierChild5" presStyleCnt="0"/>
      <dgm:spPr/>
    </dgm:pt>
    <dgm:pt modelId="{02094AFA-E015-4506-AC6F-ED9C5C43B9D8}" type="pres">
      <dgm:prSet presAssocID="{66968D80-2F2D-4B1B-8D15-9CA2BEBD54B7}" presName="Name23" presStyleLbl="parChTrans1D4" presStyleIdx="1" presStyleCnt="2"/>
      <dgm:spPr/>
      <dgm:t>
        <a:bodyPr/>
        <a:lstStyle/>
        <a:p>
          <a:endParaRPr lang="zh-CN" altLang="en-US"/>
        </a:p>
      </dgm:t>
    </dgm:pt>
    <dgm:pt modelId="{B02EDAEE-E3F3-478B-A8C3-4641DE2B14A7}" type="pres">
      <dgm:prSet presAssocID="{188E9E5A-C710-4558-A027-E8F896DAF0AB}" presName="hierRoot4" presStyleCnt="0"/>
      <dgm:spPr/>
    </dgm:pt>
    <dgm:pt modelId="{672353A9-059C-410C-9F0B-859F46B2F7A4}" type="pres">
      <dgm:prSet presAssocID="{188E9E5A-C710-4558-A027-E8F896DAF0AB}" presName="composite4" presStyleCnt="0"/>
      <dgm:spPr/>
    </dgm:pt>
    <dgm:pt modelId="{F141F942-152D-4FBD-A9F4-D4C4BBDF84DB}" type="pres">
      <dgm:prSet presAssocID="{188E9E5A-C710-4558-A027-E8F896DAF0AB}" presName="background4" presStyleLbl="node4" presStyleIdx="1" presStyleCnt="2"/>
      <dgm:spPr/>
    </dgm:pt>
    <dgm:pt modelId="{DB120EF6-931A-42AC-BEA6-88474C0BB623}" type="pres">
      <dgm:prSet presAssocID="{188E9E5A-C710-4558-A027-E8F896DAF0AB}" presName="text4" presStyleLbl="fgAcc4" presStyleIdx="1" presStyleCnt="2">
        <dgm:presLayoutVars>
          <dgm:chPref val="3"/>
        </dgm:presLayoutVars>
      </dgm:prSet>
      <dgm:spPr/>
      <dgm:t>
        <a:bodyPr/>
        <a:lstStyle/>
        <a:p>
          <a:endParaRPr lang="zh-CN" altLang="en-US"/>
        </a:p>
      </dgm:t>
    </dgm:pt>
    <dgm:pt modelId="{FFBCBCCB-D8D0-494D-9296-A28A7E7C4D9C}" type="pres">
      <dgm:prSet presAssocID="{188E9E5A-C710-4558-A027-E8F896DAF0AB}" presName="hierChild5" presStyleCnt="0"/>
      <dgm:spPr/>
    </dgm:pt>
    <dgm:pt modelId="{92E61DE4-63C2-4F2A-BEB5-C5A1A45B7141}" type="pres">
      <dgm:prSet presAssocID="{1A82A8A2-BE3D-4022-A718-6FF6FD616F44}" presName="Name17" presStyleLbl="parChTrans1D3" presStyleIdx="2" presStyleCnt="5"/>
      <dgm:spPr/>
      <dgm:t>
        <a:bodyPr/>
        <a:lstStyle/>
        <a:p>
          <a:endParaRPr lang="zh-CN" altLang="en-US"/>
        </a:p>
      </dgm:t>
    </dgm:pt>
    <dgm:pt modelId="{E27AD1A4-7084-41DF-A5BF-5E8BC0C07109}" type="pres">
      <dgm:prSet presAssocID="{F02A2B73-830E-44D3-81F7-A1F3B3299ECB}" presName="hierRoot3" presStyleCnt="0"/>
      <dgm:spPr/>
    </dgm:pt>
    <dgm:pt modelId="{806E0A4F-DE2D-4DDC-81F7-8BE920083B34}" type="pres">
      <dgm:prSet presAssocID="{F02A2B73-830E-44D3-81F7-A1F3B3299ECB}" presName="composite3" presStyleCnt="0"/>
      <dgm:spPr/>
    </dgm:pt>
    <dgm:pt modelId="{26D6E2FD-EC39-4E9F-B4D6-0FC2424FE14B}" type="pres">
      <dgm:prSet presAssocID="{F02A2B73-830E-44D3-81F7-A1F3B3299ECB}" presName="background3" presStyleLbl="node3" presStyleIdx="2" presStyleCnt="5"/>
      <dgm:spPr/>
    </dgm:pt>
    <dgm:pt modelId="{F89DAB36-3668-4BAA-945A-73BC23F73F50}" type="pres">
      <dgm:prSet presAssocID="{F02A2B73-830E-44D3-81F7-A1F3B3299ECB}" presName="text3" presStyleLbl="fgAcc3" presStyleIdx="2" presStyleCnt="5">
        <dgm:presLayoutVars>
          <dgm:chPref val="3"/>
        </dgm:presLayoutVars>
      </dgm:prSet>
      <dgm:spPr/>
      <dgm:t>
        <a:bodyPr/>
        <a:lstStyle/>
        <a:p>
          <a:endParaRPr lang="zh-CN" altLang="en-US"/>
        </a:p>
      </dgm:t>
    </dgm:pt>
    <dgm:pt modelId="{54C017BA-AA1A-4F7A-AE6A-2FE4CEFCD384}" type="pres">
      <dgm:prSet presAssocID="{F02A2B73-830E-44D3-81F7-A1F3B3299ECB}" presName="hierChild4" presStyleCnt="0"/>
      <dgm:spPr/>
    </dgm:pt>
    <dgm:pt modelId="{ECC7E92A-8E8E-4FFF-9984-2F3FA5D2C003}" type="pres">
      <dgm:prSet presAssocID="{A3CF1E34-596A-4F64-B4EE-49E357386666}" presName="Name17" presStyleLbl="parChTrans1D3" presStyleIdx="3" presStyleCnt="5"/>
      <dgm:spPr/>
      <dgm:t>
        <a:bodyPr/>
        <a:lstStyle/>
        <a:p>
          <a:endParaRPr lang="zh-CN" altLang="en-US"/>
        </a:p>
      </dgm:t>
    </dgm:pt>
    <dgm:pt modelId="{423D4B72-11D9-4514-A75A-E5263A4552EB}" type="pres">
      <dgm:prSet presAssocID="{F2F93226-9C21-46BB-9973-52CFDAE25517}" presName="hierRoot3" presStyleCnt="0"/>
      <dgm:spPr/>
    </dgm:pt>
    <dgm:pt modelId="{2456F4E4-D460-49E2-9AB3-B7D885AC31FF}" type="pres">
      <dgm:prSet presAssocID="{F2F93226-9C21-46BB-9973-52CFDAE25517}" presName="composite3" presStyleCnt="0"/>
      <dgm:spPr/>
    </dgm:pt>
    <dgm:pt modelId="{9CBFB62B-E733-4C57-A90E-093E64F53B4E}" type="pres">
      <dgm:prSet presAssocID="{F2F93226-9C21-46BB-9973-52CFDAE25517}" presName="background3" presStyleLbl="node3" presStyleIdx="3" presStyleCnt="5"/>
      <dgm:spPr/>
    </dgm:pt>
    <dgm:pt modelId="{FFE61202-796A-4A0C-8ABA-DA7091E4A2AE}" type="pres">
      <dgm:prSet presAssocID="{F2F93226-9C21-46BB-9973-52CFDAE25517}" presName="text3" presStyleLbl="fgAcc3" presStyleIdx="3" presStyleCnt="5">
        <dgm:presLayoutVars>
          <dgm:chPref val="3"/>
        </dgm:presLayoutVars>
      </dgm:prSet>
      <dgm:spPr/>
      <dgm:t>
        <a:bodyPr/>
        <a:lstStyle/>
        <a:p>
          <a:endParaRPr lang="zh-CN" altLang="en-US"/>
        </a:p>
      </dgm:t>
    </dgm:pt>
    <dgm:pt modelId="{11A48BFD-A84D-4122-A3F0-B2D7BD434D71}" type="pres">
      <dgm:prSet presAssocID="{F2F93226-9C21-46BB-9973-52CFDAE25517}" presName="hierChild4" presStyleCnt="0"/>
      <dgm:spPr/>
    </dgm:pt>
    <dgm:pt modelId="{1ED26DDA-B365-4C9E-B66E-CBF40FCFAEFD}" type="pres">
      <dgm:prSet presAssocID="{0CDD7723-BFBE-462B-8D0C-765753ABD670}" presName="Name17" presStyleLbl="parChTrans1D3" presStyleIdx="4" presStyleCnt="5"/>
      <dgm:spPr/>
      <dgm:t>
        <a:bodyPr/>
        <a:lstStyle/>
        <a:p>
          <a:endParaRPr lang="zh-CN" altLang="en-US"/>
        </a:p>
      </dgm:t>
    </dgm:pt>
    <dgm:pt modelId="{9EEBEE4B-90B2-4045-9C4E-A0AC9893D4C4}" type="pres">
      <dgm:prSet presAssocID="{78D33126-7A60-4DA9-A3C2-0B1FDDFDBFEE}" presName="hierRoot3" presStyleCnt="0"/>
      <dgm:spPr/>
    </dgm:pt>
    <dgm:pt modelId="{324A62E6-B30E-474C-B1C9-9106EFBB5AF9}" type="pres">
      <dgm:prSet presAssocID="{78D33126-7A60-4DA9-A3C2-0B1FDDFDBFEE}" presName="composite3" presStyleCnt="0"/>
      <dgm:spPr/>
    </dgm:pt>
    <dgm:pt modelId="{CF8D0092-BD7A-4099-9F2B-6CA531C10B81}" type="pres">
      <dgm:prSet presAssocID="{78D33126-7A60-4DA9-A3C2-0B1FDDFDBFEE}" presName="background3" presStyleLbl="node3" presStyleIdx="4" presStyleCnt="5"/>
      <dgm:spPr/>
    </dgm:pt>
    <dgm:pt modelId="{7F5C414E-4AFB-4FC8-BA9A-EE9D77637635}" type="pres">
      <dgm:prSet presAssocID="{78D33126-7A60-4DA9-A3C2-0B1FDDFDBFEE}" presName="text3" presStyleLbl="fgAcc3" presStyleIdx="4" presStyleCnt="5">
        <dgm:presLayoutVars>
          <dgm:chPref val="3"/>
        </dgm:presLayoutVars>
      </dgm:prSet>
      <dgm:spPr/>
      <dgm:t>
        <a:bodyPr/>
        <a:lstStyle/>
        <a:p>
          <a:endParaRPr lang="zh-CN" altLang="en-US"/>
        </a:p>
      </dgm:t>
    </dgm:pt>
    <dgm:pt modelId="{04ADC774-5AAF-4BAA-9A0E-EC5453D0DDF1}" type="pres">
      <dgm:prSet presAssocID="{78D33126-7A60-4DA9-A3C2-0B1FDDFDBFEE}" presName="hierChild4" presStyleCnt="0"/>
      <dgm:spPr/>
    </dgm:pt>
    <dgm:pt modelId="{303B6CC0-BC86-4558-BCAE-19816A6BF6F8}" type="pres">
      <dgm:prSet presAssocID="{29159460-5ED6-47FB-B52C-9FFB5C37E1E5}" presName="Name10" presStyleLbl="parChTrans1D2" presStyleIdx="2" presStyleCnt="3"/>
      <dgm:spPr/>
      <dgm:t>
        <a:bodyPr/>
        <a:lstStyle/>
        <a:p>
          <a:endParaRPr lang="zh-CN" altLang="en-US"/>
        </a:p>
      </dgm:t>
    </dgm:pt>
    <dgm:pt modelId="{9CAD7124-1958-40CC-9A7B-6CBD7DD2B900}" type="pres">
      <dgm:prSet presAssocID="{AC3B4412-6DC6-4ABC-918C-6CA2824A2A78}" presName="hierRoot2" presStyleCnt="0"/>
      <dgm:spPr/>
    </dgm:pt>
    <dgm:pt modelId="{F3493AF7-B117-4D44-8619-DCE39252131A}" type="pres">
      <dgm:prSet presAssocID="{AC3B4412-6DC6-4ABC-918C-6CA2824A2A78}" presName="composite2" presStyleCnt="0"/>
      <dgm:spPr/>
    </dgm:pt>
    <dgm:pt modelId="{560E6F86-31F6-4148-A610-BB447EBA31E4}" type="pres">
      <dgm:prSet presAssocID="{AC3B4412-6DC6-4ABC-918C-6CA2824A2A78}" presName="background2" presStyleLbl="node2" presStyleIdx="2" presStyleCnt="3"/>
      <dgm:spPr/>
    </dgm:pt>
    <dgm:pt modelId="{D4A625B7-5E21-4259-A072-2123E4E477BF}" type="pres">
      <dgm:prSet presAssocID="{AC3B4412-6DC6-4ABC-918C-6CA2824A2A78}" presName="text2" presStyleLbl="fgAcc2" presStyleIdx="2" presStyleCnt="3">
        <dgm:presLayoutVars>
          <dgm:chPref val="3"/>
        </dgm:presLayoutVars>
      </dgm:prSet>
      <dgm:spPr/>
      <dgm:t>
        <a:bodyPr/>
        <a:lstStyle/>
        <a:p>
          <a:endParaRPr lang="zh-CN" altLang="en-US"/>
        </a:p>
      </dgm:t>
    </dgm:pt>
    <dgm:pt modelId="{2EA1BA24-19EC-45DA-861A-00044CD83CDA}" type="pres">
      <dgm:prSet presAssocID="{AC3B4412-6DC6-4ABC-918C-6CA2824A2A78}" presName="hierChild3" presStyleCnt="0"/>
      <dgm:spPr/>
    </dgm:pt>
  </dgm:ptLst>
  <dgm:cxnLst>
    <dgm:cxn modelId="{1BDD1B74-0421-4422-B1A4-EB0BDEE3B739}" type="presOf" srcId="{188E9E5A-C710-4558-A027-E8F896DAF0AB}" destId="{DB120EF6-931A-42AC-BEA6-88474C0BB623}" srcOrd="0" destOrd="0" presId="urn:microsoft.com/office/officeart/2005/8/layout/hierarchy1"/>
    <dgm:cxn modelId="{7A8D5D81-8E8A-4658-940E-A443DCE73506}" type="presOf" srcId="{78D33126-7A60-4DA9-A3C2-0B1FDDFDBFEE}" destId="{7F5C414E-4AFB-4FC8-BA9A-EE9D77637635}" srcOrd="0" destOrd="0" presId="urn:microsoft.com/office/officeart/2005/8/layout/hierarchy1"/>
    <dgm:cxn modelId="{72708980-4825-4FE5-B1BF-A6AC2A20ABE0}" type="presOf" srcId="{9EEB5C56-8CFB-49E4-AE78-BECEA226B3D3}" destId="{2CFE752E-A061-4847-99C1-F0CBD521D5D7}" srcOrd="0" destOrd="0" presId="urn:microsoft.com/office/officeart/2005/8/layout/hierarchy1"/>
    <dgm:cxn modelId="{3E4B1BAE-7DB4-4517-A99E-74AD52BB58AC}" type="presOf" srcId="{0CDD7723-BFBE-462B-8D0C-765753ABD670}" destId="{1ED26DDA-B365-4C9E-B66E-CBF40FCFAEFD}" srcOrd="0" destOrd="0" presId="urn:microsoft.com/office/officeart/2005/8/layout/hierarchy1"/>
    <dgm:cxn modelId="{C1F39AD9-A662-40DF-8A98-92A7151EC145}" type="presOf" srcId="{88F49E27-8341-4310-907D-F8E8105316C0}" destId="{49F99617-47B7-4D1B-AE87-E6CE0F75CCAA}" srcOrd="0" destOrd="0" presId="urn:microsoft.com/office/officeart/2005/8/layout/hierarchy1"/>
    <dgm:cxn modelId="{5F5CB591-3427-46B4-8A40-4C0CE020592C}" type="presOf" srcId="{FE5028A5-5FC2-4B53-A20C-9BD4D770357B}" destId="{C895D691-E8BC-4B6E-B17F-E139BD6A22A9}" srcOrd="0" destOrd="0" presId="urn:microsoft.com/office/officeart/2005/8/layout/hierarchy1"/>
    <dgm:cxn modelId="{77FD9BE8-8776-485C-B017-4256C8870F72}" srcId="{9EEB5C56-8CFB-49E4-AE78-BECEA226B3D3}" destId="{9A6ACF78-6856-4A60-BB58-CD6228DE3761}" srcOrd="0" destOrd="0" parTransId="{B07AF593-71BF-4B41-B048-07A750121526}" sibTransId="{D9C91B36-8637-4E56-A80E-858B98876108}"/>
    <dgm:cxn modelId="{A6FE4469-9080-432F-B31D-DA7320110DA0}" srcId="{DE406735-F5E4-4E8E-9E1B-2745591E2F56}" destId="{F02A2B73-830E-44D3-81F7-A1F3B3299ECB}" srcOrd="1" destOrd="0" parTransId="{1A82A8A2-BE3D-4022-A718-6FF6FD616F44}" sibTransId="{AB0E947F-1039-4335-B6D3-778A38FAE22F}"/>
    <dgm:cxn modelId="{26AB3A79-DFF7-4BF1-86A5-CDEE2540C550}" srcId="{CA22B8F7-8EB6-4359-9E36-08A88558CFC9}" destId="{21420FA6-C3B8-4F77-AC1A-46B7C6690142}" srcOrd="0" destOrd="0" parTransId="{88F49E27-8341-4310-907D-F8E8105316C0}" sibTransId="{B1895982-1E71-4220-A4D8-45C6C57FDBFC}"/>
    <dgm:cxn modelId="{64BC39A0-C460-4393-B161-73E2CF93A09C}" type="presOf" srcId="{09A2F646-E833-4CFF-ACA3-4C2EFD75025A}" destId="{A5CD0A88-0B64-47A9-98A1-BE45E428E37B}" srcOrd="0" destOrd="0" presId="urn:microsoft.com/office/officeart/2005/8/layout/hierarchy1"/>
    <dgm:cxn modelId="{FC00C289-1D2D-4756-AA9D-57AD40F28780}" srcId="{CA22B8F7-8EB6-4359-9E36-08A88558CFC9}" destId="{188E9E5A-C710-4558-A027-E8F896DAF0AB}" srcOrd="1" destOrd="0" parTransId="{66968D80-2F2D-4B1B-8D15-9CA2BEBD54B7}" sibTransId="{DF3029C1-0E5E-4E23-A738-0AE5094C2F95}"/>
    <dgm:cxn modelId="{F2CBFDA7-4470-43A2-A1E2-BFCF0AE283B4}" srcId="{9A6ACF78-6856-4A60-BB58-CD6228DE3761}" destId="{CA94A5FA-16C6-48E1-8161-42A87DF05181}" srcOrd="0" destOrd="0" parTransId="{5DD180F0-9E09-46E4-98B3-6AE76FD24FBD}" sibTransId="{F3888ACA-5B45-4C2D-A29F-B2FEC6DA7557}"/>
    <dgm:cxn modelId="{B4774EAD-B525-4BD4-8CA3-6A7130A13AD1}" type="presOf" srcId="{29159460-5ED6-47FB-B52C-9FFB5C37E1E5}" destId="{303B6CC0-BC86-4558-BCAE-19816A6BF6F8}" srcOrd="0" destOrd="0" presId="urn:microsoft.com/office/officeart/2005/8/layout/hierarchy1"/>
    <dgm:cxn modelId="{50700D50-1A17-48A6-95E3-DEAF4DE37019}" type="presOf" srcId="{F02A2B73-830E-44D3-81F7-A1F3B3299ECB}" destId="{F89DAB36-3668-4BAA-945A-73BC23F73F50}" srcOrd="0" destOrd="0" presId="urn:microsoft.com/office/officeart/2005/8/layout/hierarchy1"/>
    <dgm:cxn modelId="{00317FD0-0FEE-4C17-A855-5A9935C60F3D}" type="presOf" srcId="{5DD180F0-9E09-46E4-98B3-6AE76FD24FBD}" destId="{79C2C0D8-2244-4CD9-A56C-188268F0EC4F}" srcOrd="0" destOrd="0" presId="urn:microsoft.com/office/officeart/2005/8/layout/hierarchy1"/>
    <dgm:cxn modelId="{FB959696-022A-475F-8FC1-14553A1D81E4}" type="presOf" srcId="{CA22B8F7-8EB6-4359-9E36-08A88558CFC9}" destId="{17EF03AE-20DF-4601-8A44-BE4D976F8B0F}" srcOrd="0" destOrd="0" presId="urn:microsoft.com/office/officeart/2005/8/layout/hierarchy1"/>
    <dgm:cxn modelId="{08815EAE-49F0-4576-A6EE-860710DADA48}" type="presOf" srcId="{A3CF1E34-596A-4F64-B4EE-49E357386666}" destId="{ECC7E92A-8E8E-4FFF-9984-2F3FA5D2C003}" srcOrd="0" destOrd="0" presId="urn:microsoft.com/office/officeart/2005/8/layout/hierarchy1"/>
    <dgm:cxn modelId="{83B39CC7-6455-4BCA-B7CB-9475309D0AB2}" srcId="{09A2F646-E833-4CFF-ACA3-4C2EFD75025A}" destId="{9EEB5C56-8CFB-49E4-AE78-BECEA226B3D3}" srcOrd="0" destOrd="0" parTransId="{11883BF0-09DB-4604-8DB4-21DC14234690}" sibTransId="{3D58C1F4-AB1A-450C-B42B-9D88B2E29A63}"/>
    <dgm:cxn modelId="{EC17C9B4-3574-4AC4-9C94-606B02532FCB}" type="presOf" srcId="{21420FA6-C3B8-4F77-AC1A-46B7C6690142}" destId="{A9F6CE20-BCFC-4492-A541-2C4B905DD746}" srcOrd="0" destOrd="0" presId="urn:microsoft.com/office/officeart/2005/8/layout/hierarchy1"/>
    <dgm:cxn modelId="{F1D83ECC-324A-48A9-8B03-670F879F416C}" type="presOf" srcId="{1A82A8A2-BE3D-4022-A718-6FF6FD616F44}" destId="{92E61DE4-63C2-4F2A-BEB5-C5A1A45B7141}" srcOrd="0" destOrd="0" presId="urn:microsoft.com/office/officeart/2005/8/layout/hierarchy1"/>
    <dgm:cxn modelId="{45A7EF19-7661-4634-ADAB-69AEEE20F697}" type="presOf" srcId="{DE406735-F5E4-4E8E-9E1B-2745591E2F56}" destId="{0FF407F4-A343-485A-A0CC-DA3A02CD16E1}" srcOrd="0" destOrd="0" presId="urn:microsoft.com/office/officeart/2005/8/layout/hierarchy1"/>
    <dgm:cxn modelId="{AC7DD84C-2BDB-4B87-9483-82632E896082}" srcId="{9EEB5C56-8CFB-49E4-AE78-BECEA226B3D3}" destId="{DE406735-F5E4-4E8E-9E1B-2745591E2F56}" srcOrd="1" destOrd="0" parTransId="{FE5028A5-5FC2-4B53-A20C-9BD4D770357B}" sibTransId="{0F8E27A9-C25B-4F24-ABD6-B63FF888A8FC}"/>
    <dgm:cxn modelId="{4A73603C-FBB3-416A-890B-F0B758C0C5C2}" srcId="{DE406735-F5E4-4E8E-9E1B-2745591E2F56}" destId="{F2F93226-9C21-46BB-9973-52CFDAE25517}" srcOrd="2" destOrd="0" parTransId="{A3CF1E34-596A-4F64-B4EE-49E357386666}" sibTransId="{8A6A6265-73D8-4746-BB95-7530FCC9D7E9}"/>
    <dgm:cxn modelId="{DBF42482-E76B-4257-B706-634C7D548745}" srcId="{9EEB5C56-8CFB-49E4-AE78-BECEA226B3D3}" destId="{AC3B4412-6DC6-4ABC-918C-6CA2824A2A78}" srcOrd="2" destOrd="0" parTransId="{29159460-5ED6-47FB-B52C-9FFB5C37E1E5}" sibTransId="{A7395F9D-5C1C-417C-BAE1-9DD48A134946}"/>
    <dgm:cxn modelId="{90A41A1C-B4CD-4FBA-B2A6-1FC7D8C345CC}" type="presOf" srcId="{CA94A5FA-16C6-48E1-8161-42A87DF05181}" destId="{1373C536-0D4A-4E16-A281-F1ABE8BA2EE7}" srcOrd="0" destOrd="0" presId="urn:microsoft.com/office/officeart/2005/8/layout/hierarchy1"/>
    <dgm:cxn modelId="{2D1485D7-258E-4D6D-AD22-0259A126D45F}" srcId="{DE406735-F5E4-4E8E-9E1B-2745591E2F56}" destId="{78D33126-7A60-4DA9-A3C2-0B1FDDFDBFEE}" srcOrd="3" destOrd="0" parTransId="{0CDD7723-BFBE-462B-8D0C-765753ABD670}" sibTransId="{E64B6C2D-5CD6-463C-A8C2-B6DE8B93273F}"/>
    <dgm:cxn modelId="{73314CD6-4603-4010-B7A0-CFB0F90857BF}" type="presOf" srcId="{F2F93226-9C21-46BB-9973-52CFDAE25517}" destId="{FFE61202-796A-4A0C-8ABA-DA7091E4A2AE}" srcOrd="0" destOrd="0" presId="urn:microsoft.com/office/officeart/2005/8/layout/hierarchy1"/>
    <dgm:cxn modelId="{57C60BF5-91CE-4C62-A7FA-55F9C50CF542}" type="presOf" srcId="{B07AF593-71BF-4B41-B048-07A750121526}" destId="{57AC1932-6A06-4FAE-933F-8636C7966980}" srcOrd="0" destOrd="0" presId="urn:microsoft.com/office/officeart/2005/8/layout/hierarchy1"/>
    <dgm:cxn modelId="{45771608-B264-44CF-BE0A-47F99E365CE2}" type="presOf" srcId="{66968D80-2F2D-4B1B-8D15-9CA2BEBD54B7}" destId="{02094AFA-E015-4506-AC6F-ED9C5C43B9D8}" srcOrd="0" destOrd="0" presId="urn:microsoft.com/office/officeart/2005/8/layout/hierarchy1"/>
    <dgm:cxn modelId="{30516164-0D71-411D-9EB0-60E51C09CCD9}" srcId="{DE406735-F5E4-4E8E-9E1B-2745591E2F56}" destId="{CA22B8F7-8EB6-4359-9E36-08A88558CFC9}" srcOrd="0" destOrd="0" parTransId="{0004C4C0-2D56-4226-BA8B-59C894D99E07}" sibTransId="{521B974B-7665-49EE-9F50-75041AD7CBB0}"/>
    <dgm:cxn modelId="{C5B2C980-0458-4EE2-95D6-6553FBD9605B}" type="presOf" srcId="{9A6ACF78-6856-4A60-BB58-CD6228DE3761}" destId="{6556B301-CEC7-412E-8BB6-A3E98439DDEA}" srcOrd="0" destOrd="0" presId="urn:microsoft.com/office/officeart/2005/8/layout/hierarchy1"/>
    <dgm:cxn modelId="{60162962-F3AC-42F6-B273-467A49E77986}" type="presOf" srcId="{AC3B4412-6DC6-4ABC-918C-6CA2824A2A78}" destId="{D4A625B7-5E21-4259-A072-2123E4E477BF}" srcOrd="0" destOrd="0" presId="urn:microsoft.com/office/officeart/2005/8/layout/hierarchy1"/>
    <dgm:cxn modelId="{580F6AFC-BD9D-4AF8-84B6-3E26C1426AAB}" type="presOf" srcId="{0004C4C0-2D56-4226-BA8B-59C894D99E07}" destId="{4C5A2525-11BC-4111-8125-604AE96C2A57}" srcOrd="0" destOrd="0" presId="urn:microsoft.com/office/officeart/2005/8/layout/hierarchy1"/>
    <dgm:cxn modelId="{712A8CA2-9BE2-4313-A84F-DCC71EFFD637}" type="presParOf" srcId="{A5CD0A88-0B64-47A9-98A1-BE45E428E37B}" destId="{FF9A740D-BB79-4754-98CB-B4CB3B108C02}" srcOrd="0" destOrd="0" presId="urn:microsoft.com/office/officeart/2005/8/layout/hierarchy1"/>
    <dgm:cxn modelId="{D49A2A4F-0E66-415F-9DF1-75B10410619C}" type="presParOf" srcId="{FF9A740D-BB79-4754-98CB-B4CB3B108C02}" destId="{57613AE4-F47E-4FC2-880F-E329DB22E0A7}" srcOrd="0" destOrd="0" presId="urn:microsoft.com/office/officeart/2005/8/layout/hierarchy1"/>
    <dgm:cxn modelId="{EB3A7A3A-C048-4A05-B18D-5B7F664D8763}" type="presParOf" srcId="{57613AE4-F47E-4FC2-880F-E329DB22E0A7}" destId="{345076F3-AE09-4602-BE73-44B01DA01836}" srcOrd="0" destOrd="0" presId="urn:microsoft.com/office/officeart/2005/8/layout/hierarchy1"/>
    <dgm:cxn modelId="{93328019-A32F-4AD9-ADC8-6FE4AC5DFC65}" type="presParOf" srcId="{57613AE4-F47E-4FC2-880F-E329DB22E0A7}" destId="{2CFE752E-A061-4847-99C1-F0CBD521D5D7}" srcOrd="1" destOrd="0" presId="urn:microsoft.com/office/officeart/2005/8/layout/hierarchy1"/>
    <dgm:cxn modelId="{B230021C-2878-4C12-8D0B-918C017BF8D7}" type="presParOf" srcId="{FF9A740D-BB79-4754-98CB-B4CB3B108C02}" destId="{4C84277C-243D-4781-8A31-22CD684C9169}" srcOrd="1" destOrd="0" presId="urn:microsoft.com/office/officeart/2005/8/layout/hierarchy1"/>
    <dgm:cxn modelId="{57CF9F5C-6BAD-4F98-A6B7-D7BF902A855A}" type="presParOf" srcId="{4C84277C-243D-4781-8A31-22CD684C9169}" destId="{57AC1932-6A06-4FAE-933F-8636C7966980}" srcOrd="0" destOrd="0" presId="urn:microsoft.com/office/officeart/2005/8/layout/hierarchy1"/>
    <dgm:cxn modelId="{4A2D4B57-F2A9-481A-928F-C7CB06C29A0E}" type="presParOf" srcId="{4C84277C-243D-4781-8A31-22CD684C9169}" destId="{D67B93B2-5898-49AC-B727-8F443960BCA8}" srcOrd="1" destOrd="0" presId="urn:microsoft.com/office/officeart/2005/8/layout/hierarchy1"/>
    <dgm:cxn modelId="{6BA96316-8230-4B0B-86F7-6688204B19A5}" type="presParOf" srcId="{D67B93B2-5898-49AC-B727-8F443960BCA8}" destId="{503A92BA-A4E5-4A0A-ABAD-5801DE743E02}" srcOrd="0" destOrd="0" presId="urn:microsoft.com/office/officeart/2005/8/layout/hierarchy1"/>
    <dgm:cxn modelId="{DB6A39C8-CAF2-4D8A-A601-8B8F355902B3}" type="presParOf" srcId="{503A92BA-A4E5-4A0A-ABAD-5801DE743E02}" destId="{D0513EDA-CBE6-4C4B-BC0F-240C15184379}" srcOrd="0" destOrd="0" presId="urn:microsoft.com/office/officeart/2005/8/layout/hierarchy1"/>
    <dgm:cxn modelId="{C094E778-0442-4C2F-8CDB-9B0A15777D3F}" type="presParOf" srcId="{503A92BA-A4E5-4A0A-ABAD-5801DE743E02}" destId="{6556B301-CEC7-412E-8BB6-A3E98439DDEA}" srcOrd="1" destOrd="0" presId="urn:microsoft.com/office/officeart/2005/8/layout/hierarchy1"/>
    <dgm:cxn modelId="{03CCA71B-A890-4F14-B4BD-D2EC04A09E81}" type="presParOf" srcId="{D67B93B2-5898-49AC-B727-8F443960BCA8}" destId="{3EFB891F-9F4E-468C-976A-B1C620A50FDD}" srcOrd="1" destOrd="0" presId="urn:microsoft.com/office/officeart/2005/8/layout/hierarchy1"/>
    <dgm:cxn modelId="{B23ECF77-CD1D-49A6-80DD-24E9E9D66AE1}" type="presParOf" srcId="{3EFB891F-9F4E-468C-976A-B1C620A50FDD}" destId="{79C2C0D8-2244-4CD9-A56C-188268F0EC4F}" srcOrd="0" destOrd="0" presId="urn:microsoft.com/office/officeart/2005/8/layout/hierarchy1"/>
    <dgm:cxn modelId="{AB645EDE-3344-4448-B22B-03A96C515FD8}" type="presParOf" srcId="{3EFB891F-9F4E-468C-976A-B1C620A50FDD}" destId="{9A09658F-C4AA-4D3A-AE60-99578B115EE7}" srcOrd="1" destOrd="0" presId="urn:microsoft.com/office/officeart/2005/8/layout/hierarchy1"/>
    <dgm:cxn modelId="{42F3ACAE-6DE2-4D86-8792-2CDD6DF87F42}" type="presParOf" srcId="{9A09658F-C4AA-4D3A-AE60-99578B115EE7}" destId="{95F8954F-768F-4438-ACE3-08E054B4CB93}" srcOrd="0" destOrd="0" presId="urn:microsoft.com/office/officeart/2005/8/layout/hierarchy1"/>
    <dgm:cxn modelId="{F17336EB-CE55-4E9B-89F8-5C0FA03B689E}" type="presParOf" srcId="{95F8954F-768F-4438-ACE3-08E054B4CB93}" destId="{0BD2CB1A-535F-4923-B4EE-7D1539C05553}" srcOrd="0" destOrd="0" presId="urn:microsoft.com/office/officeart/2005/8/layout/hierarchy1"/>
    <dgm:cxn modelId="{327ECF98-BA1F-4CBF-BD59-24EA65F7EBD7}" type="presParOf" srcId="{95F8954F-768F-4438-ACE3-08E054B4CB93}" destId="{1373C536-0D4A-4E16-A281-F1ABE8BA2EE7}" srcOrd="1" destOrd="0" presId="urn:microsoft.com/office/officeart/2005/8/layout/hierarchy1"/>
    <dgm:cxn modelId="{EA11FD87-7C5C-4118-9B90-2DEE5D76589E}" type="presParOf" srcId="{9A09658F-C4AA-4D3A-AE60-99578B115EE7}" destId="{F2DE6B07-5937-4189-ABDB-9F9D3766AEB2}" srcOrd="1" destOrd="0" presId="urn:microsoft.com/office/officeart/2005/8/layout/hierarchy1"/>
    <dgm:cxn modelId="{CF8608B2-2E55-4E5A-9105-7A9ABAEDF8D2}" type="presParOf" srcId="{4C84277C-243D-4781-8A31-22CD684C9169}" destId="{C895D691-E8BC-4B6E-B17F-E139BD6A22A9}" srcOrd="2" destOrd="0" presId="urn:microsoft.com/office/officeart/2005/8/layout/hierarchy1"/>
    <dgm:cxn modelId="{23F3FD8F-D5DA-4568-918A-1E4EA2F2F004}" type="presParOf" srcId="{4C84277C-243D-4781-8A31-22CD684C9169}" destId="{BF6CD4FF-856C-42BF-B690-CE87079083BF}" srcOrd="3" destOrd="0" presId="urn:microsoft.com/office/officeart/2005/8/layout/hierarchy1"/>
    <dgm:cxn modelId="{4324B426-0425-4199-B7BA-8DC1B3B90182}" type="presParOf" srcId="{BF6CD4FF-856C-42BF-B690-CE87079083BF}" destId="{C53A4A87-1310-4CF1-AB9B-4B8ABCB24166}" srcOrd="0" destOrd="0" presId="urn:microsoft.com/office/officeart/2005/8/layout/hierarchy1"/>
    <dgm:cxn modelId="{B7032631-1193-4EFC-AA83-62444374121B}" type="presParOf" srcId="{C53A4A87-1310-4CF1-AB9B-4B8ABCB24166}" destId="{917850E6-F4F3-4823-AA1C-1CA426CDA47F}" srcOrd="0" destOrd="0" presId="urn:microsoft.com/office/officeart/2005/8/layout/hierarchy1"/>
    <dgm:cxn modelId="{ACECAE67-1DAE-4C50-8836-28773DB1ABCA}" type="presParOf" srcId="{C53A4A87-1310-4CF1-AB9B-4B8ABCB24166}" destId="{0FF407F4-A343-485A-A0CC-DA3A02CD16E1}" srcOrd="1" destOrd="0" presId="urn:microsoft.com/office/officeart/2005/8/layout/hierarchy1"/>
    <dgm:cxn modelId="{D12C2498-794F-481E-95E3-B68A5BA4E896}" type="presParOf" srcId="{BF6CD4FF-856C-42BF-B690-CE87079083BF}" destId="{0557C3F1-3B52-4497-A9CE-104D3D0E0516}" srcOrd="1" destOrd="0" presId="urn:microsoft.com/office/officeart/2005/8/layout/hierarchy1"/>
    <dgm:cxn modelId="{5816EDE1-4C4C-4134-A842-8ABE6B3DC102}" type="presParOf" srcId="{0557C3F1-3B52-4497-A9CE-104D3D0E0516}" destId="{4C5A2525-11BC-4111-8125-604AE96C2A57}" srcOrd="0" destOrd="0" presId="urn:microsoft.com/office/officeart/2005/8/layout/hierarchy1"/>
    <dgm:cxn modelId="{CD7E0AC0-9762-4756-9741-C1259F376920}" type="presParOf" srcId="{0557C3F1-3B52-4497-A9CE-104D3D0E0516}" destId="{DA785418-EDD9-4BC6-BBA7-7B049F2250F4}" srcOrd="1" destOrd="0" presId="urn:microsoft.com/office/officeart/2005/8/layout/hierarchy1"/>
    <dgm:cxn modelId="{35EFBCEF-9F95-4B2C-B329-A7CC07DD6BBA}" type="presParOf" srcId="{DA785418-EDD9-4BC6-BBA7-7B049F2250F4}" destId="{7BD7FD45-7396-4CD1-A587-6EF92AC8501F}" srcOrd="0" destOrd="0" presId="urn:microsoft.com/office/officeart/2005/8/layout/hierarchy1"/>
    <dgm:cxn modelId="{9A726C1A-2632-49C4-972F-AEFA76F95981}" type="presParOf" srcId="{7BD7FD45-7396-4CD1-A587-6EF92AC8501F}" destId="{B21162D8-EEF9-4BED-929A-544564935421}" srcOrd="0" destOrd="0" presId="urn:microsoft.com/office/officeart/2005/8/layout/hierarchy1"/>
    <dgm:cxn modelId="{F5CA3086-B9B6-41B8-8398-7B51FF704C8F}" type="presParOf" srcId="{7BD7FD45-7396-4CD1-A587-6EF92AC8501F}" destId="{17EF03AE-20DF-4601-8A44-BE4D976F8B0F}" srcOrd="1" destOrd="0" presId="urn:microsoft.com/office/officeart/2005/8/layout/hierarchy1"/>
    <dgm:cxn modelId="{08CE34FD-A43C-4770-A551-918BDF88E224}" type="presParOf" srcId="{DA785418-EDD9-4BC6-BBA7-7B049F2250F4}" destId="{551991BD-FE7A-4B70-B5D4-AAE124A3B425}" srcOrd="1" destOrd="0" presId="urn:microsoft.com/office/officeart/2005/8/layout/hierarchy1"/>
    <dgm:cxn modelId="{B0C485FD-B336-433E-8E8F-723EABDAF0E8}" type="presParOf" srcId="{551991BD-FE7A-4B70-B5D4-AAE124A3B425}" destId="{49F99617-47B7-4D1B-AE87-E6CE0F75CCAA}" srcOrd="0" destOrd="0" presId="urn:microsoft.com/office/officeart/2005/8/layout/hierarchy1"/>
    <dgm:cxn modelId="{DA77CEC9-1AEB-49C7-88E4-6C6BADC22234}" type="presParOf" srcId="{551991BD-FE7A-4B70-B5D4-AAE124A3B425}" destId="{A19279CB-6277-48B0-9753-630059C52B8E}" srcOrd="1" destOrd="0" presId="urn:microsoft.com/office/officeart/2005/8/layout/hierarchy1"/>
    <dgm:cxn modelId="{6A2E1A07-99F3-4C3C-A1F6-04470195BB42}" type="presParOf" srcId="{A19279CB-6277-48B0-9753-630059C52B8E}" destId="{407C957D-6730-4085-A4E1-FC6225816E4F}" srcOrd="0" destOrd="0" presId="urn:microsoft.com/office/officeart/2005/8/layout/hierarchy1"/>
    <dgm:cxn modelId="{5D0F4A02-48E2-419A-969D-79C60EEE50B6}" type="presParOf" srcId="{407C957D-6730-4085-A4E1-FC6225816E4F}" destId="{7CB84B7E-D7F7-4498-B5BA-B70DBAD5C46B}" srcOrd="0" destOrd="0" presId="urn:microsoft.com/office/officeart/2005/8/layout/hierarchy1"/>
    <dgm:cxn modelId="{C9053747-2870-4ED4-9332-0F2DE6ED63F6}" type="presParOf" srcId="{407C957D-6730-4085-A4E1-FC6225816E4F}" destId="{A9F6CE20-BCFC-4492-A541-2C4B905DD746}" srcOrd="1" destOrd="0" presId="urn:microsoft.com/office/officeart/2005/8/layout/hierarchy1"/>
    <dgm:cxn modelId="{E595B590-8585-4F47-A5B9-6EAA8ED567B4}" type="presParOf" srcId="{A19279CB-6277-48B0-9753-630059C52B8E}" destId="{AE6F3EE7-2AD9-4D8F-9BF9-58A8E3032DA5}" srcOrd="1" destOrd="0" presId="urn:microsoft.com/office/officeart/2005/8/layout/hierarchy1"/>
    <dgm:cxn modelId="{17A8CF38-D24C-49F7-A37A-1EFA12ACF76C}" type="presParOf" srcId="{551991BD-FE7A-4B70-B5D4-AAE124A3B425}" destId="{02094AFA-E015-4506-AC6F-ED9C5C43B9D8}" srcOrd="2" destOrd="0" presId="urn:microsoft.com/office/officeart/2005/8/layout/hierarchy1"/>
    <dgm:cxn modelId="{35885A90-59A5-4FD3-8978-12B7EB85BC2A}" type="presParOf" srcId="{551991BD-FE7A-4B70-B5D4-AAE124A3B425}" destId="{B02EDAEE-E3F3-478B-A8C3-4641DE2B14A7}" srcOrd="3" destOrd="0" presId="urn:microsoft.com/office/officeart/2005/8/layout/hierarchy1"/>
    <dgm:cxn modelId="{9DCA120E-FF42-477B-A793-CBCCECE67E0F}" type="presParOf" srcId="{B02EDAEE-E3F3-478B-A8C3-4641DE2B14A7}" destId="{672353A9-059C-410C-9F0B-859F46B2F7A4}" srcOrd="0" destOrd="0" presId="urn:microsoft.com/office/officeart/2005/8/layout/hierarchy1"/>
    <dgm:cxn modelId="{C737FA4D-AD0F-4A9B-8589-94121FA9832B}" type="presParOf" srcId="{672353A9-059C-410C-9F0B-859F46B2F7A4}" destId="{F141F942-152D-4FBD-A9F4-D4C4BBDF84DB}" srcOrd="0" destOrd="0" presId="urn:microsoft.com/office/officeart/2005/8/layout/hierarchy1"/>
    <dgm:cxn modelId="{F31C9CAF-7FC3-4A65-BB34-D20AAA65F771}" type="presParOf" srcId="{672353A9-059C-410C-9F0B-859F46B2F7A4}" destId="{DB120EF6-931A-42AC-BEA6-88474C0BB623}" srcOrd="1" destOrd="0" presId="urn:microsoft.com/office/officeart/2005/8/layout/hierarchy1"/>
    <dgm:cxn modelId="{F5097F3C-9130-45B7-B3DF-458642F70B3C}" type="presParOf" srcId="{B02EDAEE-E3F3-478B-A8C3-4641DE2B14A7}" destId="{FFBCBCCB-D8D0-494D-9296-A28A7E7C4D9C}" srcOrd="1" destOrd="0" presId="urn:microsoft.com/office/officeart/2005/8/layout/hierarchy1"/>
    <dgm:cxn modelId="{4927915A-5479-4916-87BB-148CFA6A1BBD}" type="presParOf" srcId="{0557C3F1-3B52-4497-A9CE-104D3D0E0516}" destId="{92E61DE4-63C2-4F2A-BEB5-C5A1A45B7141}" srcOrd="2" destOrd="0" presId="urn:microsoft.com/office/officeart/2005/8/layout/hierarchy1"/>
    <dgm:cxn modelId="{D3A6A10A-BD15-4FC4-9129-B740DEF47CFA}" type="presParOf" srcId="{0557C3F1-3B52-4497-A9CE-104D3D0E0516}" destId="{E27AD1A4-7084-41DF-A5BF-5E8BC0C07109}" srcOrd="3" destOrd="0" presId="urn:microsoft.com/office/officeart/2005/8/layout/hierarchy1"/>
    <dgm:cxn modelId="{568EA4C0-8821-40F1-B27A-706A03CA8E0A}" type="presParOf" srcId="{E27AD1A4-7084-41DF-A5BF-5E8BC0C07109}" destId="{806E0A4F-DE2D-4DDC-81F7-8BE920083B34}" srcOrd="0" destOrd="0" presId="urn:microsoft.com/office/officeart/2005/8/layout/hierarchy1"/>
    <dgm:cxn modelId="{17C3EF3E-22D6-4DB3-AFB1-AF8233115923}" type="presParOf" srcId="{806E0A4F-DE2D-4DDC-81F7-8BE920083B34}" destId="{26D6E2FD-EC39-4E9F-B4D6-0FC2424FE14B}" srcOrd="0" destOrd="0" presId="urn:microsoft.com/office/officeart/2005/8/layout/hierarchy1"/>
    <dgm:cxn modelId="{638A8CA8-6428-4360-A91F-045958FC639D}" type="presParOf" srcId="{806E0A4F-DE2D-4DDC-81F7-8BE920083B34}" destId="{F89DAB36-3668-4BAA-945A-73BC23F73F50}" srcOrd="1" destOrd="0" presId="urn:microsoft.com/office/officeart/2005/8/layout/hierarchy1"/>
    <dgm:cxn modelId="{E463B8F2-A9E9-4147-B761-C1740676D3C6}" type="presParOf" srcId="{E27AD1A4-7084-41DF-A5BF-5E8BC0C07109}" destId="{54C017BA-AA1A-4F7A-AE6A-2FE4CEFCD384}" srcOrd="1" destOrd="0" presId="urn:microsoft.com/office/officeart/2005/8/layout/hierarchy1"/>
    <dgm:cxn modelId="{C069CBA8-2544-4C39-BEA7-CF4F2AEA8FE1}" type="presParOf" srcId="{0557C3F1-3B52-4497-A9CE-104D3D0E0516}" destId="{ECC7E92A-8E8E-4FFF-9984-2F3FA5D2C003}" srcOrd="4" destOrd="0" presId="urn:microsoft.com/office/officeart/2005/8/layout/hierarchy1"/>
    <dgm:cxn modelId="{583DE960-E40B-440E-B504-100B8D525766}" type="presParOf" srcId="{0557C3F1-3B52-4497-A9CE-104D3D0E0516}" destId="{423D4B72-11D9-4514-A75A-E5263A4552EB}" srcOrd="5" destOrd="0" presId="urn:microsoft.com/office/officeart/2005/8/layout/hierarchy1"/>
    <dgm:cxn modelId="{959F5B20-D690-41CD-A001-625396B71CC6}" type="presParOf" srcId="{423D4B72-11D9-4514-A75A-E5263A4552EB}" destId="{2456F4E4-D460-49E2-9AB3-B7D885AC31FF}" srcOrd="0" destOrd="0" presId="urn:microsoft.com/office/officeart/2005/8/layout/hierarchy1"/>
    <dgm:cxn modelId="{EDF87BCF-DF0B-41C0-95E8-6D8C90BC30AA}" type="presParOf" srcId="{2456F4E4-D460-49E2-9AB3-B7D885AC31FF}" destId="{9CBFB62B-E733-4C57-A90E-093E64F53B4E}" srcOrd="0" destOrd="0" presId="urn:microsoft.com/office/officeart/2005/8/layout/hierarchy1"/>
    <dgm:cxn modelId="{C73F4665-D7C1-4CA5-9213-0CE1C306BE97}" type="presParOf" srcId="{2456F4E4-D460-49E2-9AB3-B7D885AC31FF}" destId="{FFE61202-796A-4A0C-8ABA-DA7091E4A2AE}" srcOrd="1" destOrd="0" presId="urn:microsoft.com/office/officeart/2005/8/layout/hierarchy1"/>
    <dgm:cxn modelId="{12EC7BAE-ABA7-4A24-83FC-02D537E3C715}" type="presParOf" srcId="{423D4B72-11D9-4514-A75A-E5263A4552EB}" destId="{11A48BFD-A84D-4122-A3F0-B2D7BD434D71}" srcOrd="1" destOrd="0" presId="urn:microsoft.com/office/officeart/2005/8/layout/hierarchy1"/>
    <dgm:cxn modelId="{35EA7F5C-6A03-42D8-B35D-7B5079B7704A}" type="presParOf" srcId="{0557C3F1-3B52-4497-A9CE-104D3D0E0516}" destId="{1ED26DDA-B365-4C9E-B66E-CBF40FCFAEFD}" srcOrd="6" destOrd="0" presId="urn:microsoft.com/office/officeart/2005/8/layout/hierarchy1"/>
    <dgm:cxn modelId="{B4EE4569-E0FA-4175-8E27-B37AE8544B1A}" type="presParOf" srcId="{0557C3F1-3B52-4497-A9CE-104D3D0E0516}" destId="{9EEBEE4B-90B2-4045-9C4E-A0AC9893D4C4}" srcOrd="7" destOrd="0" presId="urn:microsoft.com/office/officeart/2005/8/layout/hierarchy1"/>
    <dgm:cxn modelId="{A0F204A9-2165-4E98-93B8-299224A37AEE}" type="presParOf" srcId="{9EEBEE4B-90B2-4045-9C4E-A0AC9893D4C4}" destId="{324A62E6-B30E-474C-B1C9-9106EFBB5AF9}" srcOrd="0" destOrd="0" presId="urn:microsoft.com/office/officeart/2005/8/layout/hierarchy1"/>
    <dgm:cxn modelId="{66E57D92-8937-4D59-8FE7-91AF3B90361A}" type="presParOf" srcId="{324A62E6-B30E-474C-B1C9-9106EFBB5AF9}" destId="{CF8D0092-BD7A-4099-9F2B-6CA531C10B81}" srcOrd="0" destOrd="0" presId="urn:microsoft.com/office/officeart/2005/8/layout/hierarchy1"/>
    <dgm:cxn modelId="{C31972FA-061A-46E8-B894-96E3A5E29D87}" type="presParOf" srcId="{324A62E6-B30E-474C-B1C9-9106EFBB5AF9}" destId="{7F5C414E-4AFB-4FC8-BA9A-EE9D77637635}" srcOrd="1" destOrd="0" presId="urn:microsoft.com/office/officeart/2005/8/layout/hierarchy1"/>
    <dgm:cxn modelId="{88FDBFDB-9463-402E-866A-92BE853F8D5B}" type="presParOf" srcId="{9EEBEE4B-90B2-4045-9C4E-A0AC9893D4C4}" destId="{04ADC774-5AAF-4BAA-9A0E-EC5453D0DDF1}" srcOrd="1" destOrd="0" presId="urn:microsoft.com/office/officeart/2005/8/layout/hierarchy1"/>
    <dgm:cxn modelId="{AF6A34F5-4F30-4748-9F15-03199DE7BFBC}" type="presParOf" srcId="{4C84277C-243D-4781-8A31-22CD684C9169}" destId="{303B6CC0-BC86-4558-BCAE-19816A6BF6F8}" srcOrd="4" destOrd="0" presId="urn:microsoft.com/office/officeart/2005/8/layout/hierarchy1"/>
    <dgm:cxn modelId="{325C5964-EAA0-40CA-A86D-4673DA0A2E21}" type="presParOf" srcId="{4C84277C-243D-4781-8A31-22CD684C9169}" destId="{9CAD7124-1958-40CC-9A7B-6CBD7DD2B900}" srcOrd="5" destOrd="0" presId="urn:microsoft.com/office/officeart/2005/8/layout/hierarchy1"/>
    <dgm:cxn modelId="{2E9AEDB3-D637-4C5B-BFA2-225827CD14D6}" type="presParOf" srcId="{9CAD7124-1958-40CC-9A7B-6CBD7DD2B900}" destId="{F3493AF7-B117-4D44-8619-DCE39252131A}" srcOrd="0" destOrd="0" presId="urn:microsoft.com/office/officeart/2005/8/layout/hierarchy1"/>
    <dgm:cxn modelId="{B6E5C014-BB38-4C7B-946C-9AE3511DB46D}" type="presParOf" srcId="{F3493AF7-B117-4D44-8619-DCE39252131A}" destId="{560E6F86-31F6-4148-A610-BB447EBA31E4}" srcOrd="0" destOrd="0" presId="urn:microsoft.com/office/officeart/2005/8/layout/hierarchy1"/>
    <dgm:cxn modelId="{36395EA0-AD00-47A7-8F6F-B8B12CB84726}" type="presParOf" srcId="{F3493AF7-B117-4D44-8619-DCE39252131A}" destId="{D4A625B7-5E21-4259-A072-2123E4E477BF}" srcOrd="1" destOrd="0" presId="urn:microsoft.com/office/officeart/2005/8/layout/hierarchy1"/>
    <dgm:cxn modelId="{28D980C1-C46C-44A2-A09D-E58DCE910238}" type="presParOf" srcId="{9CAD7124-1958-40CC-9A7B-6CBD7DD2B900}" destId="{2EA1BA24-19EC-45DA-861A-00044CD83C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49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498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9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49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249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25AF2-CBE3-4A3E-807E-577E9E37DF81}" type="slidenum">
              <a:rPr lang="en-US" altLang="zh-CN"/>
              <a:pPr/>
              <a:t>‹#›</a:t>
            </a:fld>
            <a:endParaRPr lang="en-US" altLang="zh-CN"/>
          </a:p>
        </p:txBody>
      </p:sp>
    </p:spTree>
    <p:extLst>
      <p:ext uri="{BB962C8B-B14F-4D97-AF65-F5344CB8AC3E}">
        <p14:creationId xmlns:p14="http://schemas.microsoft.com/office/powerpoint/2010/main" val="10333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u="sng"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2</a:t>
            </a:fld>
            <a:endParaRPr lang="en-US" altLang="zh-CN"/>
          </a:p>
        </p:txBody>
      </p:sp>
    </p:spTree>
    <p:extLst>
      <p:ext uri="{BB962C8B-B14F-4D97-AF65-F5344CB8AC3E}">
        <p14:creationId xmlns:p14="http://schemas.microsoft.com/office/powerpoint/2010/main" val="139631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b="1" dirty="0" smtClean="0">
                <a:latin typeface="宋体" panose="02010600030101010101" pitchFamily="2" charset="-122"/>
              </a:rPr>
              <a:t>本节以一般企业仓储部门为例，介绍成本中心绩效考评方法。</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14</a:t>
            </a:fld>
            <a:endParaRPr lang="en-US" altLang="zh-CN"/>
          </a:p>
        </p:txBody>
      </p:sp>
    </p:spTree>
    <p:extLst>
      <p:ext uri="{BB962C8B-B14F-4D97-AF65-F5344CB8AC3E}">
        <p14:creationId xmlns:p14="http://schemas.microsoft.com/office/powerpoint/2010/main" val="339110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AE377-1A78-4177-95F0-3854417CCC22}" type="slidenum">
              <a:rPr lang="en-US" altLang="zh-CN"/>
              <a:pPr/>
              <a:t>15</a:t>
            </a:fld>
            <a:endParaRPr lang="en-US" altLang="zh-CN"/>
          </a:p>
        </p:txBody>
      </p:sp>
      <p:sp>
        <p:nvSpPr>
          <p:cNvPr id="356354" name="Rectangle 2"/>
          <p:cNvSpPr>
            <a:spLocks noGrp="1" noRot="1" noChangeAspect="1" noChangeArrowheads="1" noTextEdit="1"/>
          </p:cNvSpPr>
          <p:nvPr>
            <p:ph type="sldImg"/>
          </p:nvPr>
        </p:nvSpPr>
        <p:spPr>
          <a:xfrm>
            <a:off x="381000" y="685800"/>
            <a:ext cx="6096000" cy="3429000"/>
          </a:xfrm>
          <a:ln/>
        </p:spPr>
      </p:sp>
      <p:sp>
        <p:nvSpPr>
          <p:cNvPr id="356355" name="Rectangle 3"/>
          <p:cNvSpPr>
            <a:spLocks noGrp="1" noChangeArrowheads="1"/>
          </p:cNvSpPr>
          <p:nvPr>
            <p:ph type="body" idx="1"/>
          </p:nvPr>
        </p:nvSpPr>
        <p:spPr/>
        <p:txBody>
          <a:bodyPr/>
          <a:lstStyle/>
          <a:p>
            <a:endParaRPr lang="zh-CN" altLang="en-US" b="1" dirty="0">
              <a:latin typeface="宋体" panose="02010600030101010101" pitchFamily="2" charset="-122"/>
            </a:endParaRPr>
          </a:p>
        </p:txBody>
      </p:sp>
    </p:spTree>
    <p:extLst>
      <p:ext uri="{BB962C8B-B14F-4D97-AF65-F5344CB8AC3E}">
        <p14:creationId xmlns:p14="http://schemas.microsoft.com/office/powerpoint/2010/main" val="861235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仓储部门成本中心层次关系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根据一般企业仓储部门组织结构形式，按照责任中心与企业组织机构相一致的原则，可将仓储部门简化为“三级二层”（三级组织，二层成本中心）的责任中心控制系统，各责任中心应体现责、权、利相统一的原则，并以责任为中心，以责定权，以尽责定利。企业仓储部门各责任中心的相互关系示例如图</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所示。</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16</a:t>
            </a:fld>
            <a:endParaRPr lang="en-US" altLang="zh-CN"/>
          </a:p>
        </p:txBody>
      </p:sp>
    </p:spTree>
    <p:extLst>
      <p:ext uri="{BB962C8B-B14F-4D97-AF65-F5344CB8AC3E}">
        <p14:creationId xmlns:p14="http://schemas.microsoft.com/office/powerpoint/2010/main" val="349032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）作业班组不计算其不可控成本（例如由仓储各分部负责的仓库经费等），故考核指标是作业班组的“直接成本差异”及“直接成本变动率”。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仓储总部下属各仓储分部不计算其不可控成本（例如由仓储总部负责的管理费用等），但需计算作业班组不可控的仓库经费（各仓储分部对具有固定成本性质的仓库经费是全数可控的），故考核指标是“仓储分部可控责任成本差异”与“仓储分部可控责任成本变动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）仓储总部下属运输车队、维修队等，一般可作为人为利润中心，按内部转移价格与各仓储部结算，作其收入，计算其相应的“边际贡献总额”及“可控利润总额” 。</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仓储总部负责并计算其所属各职能部门（大多作为成本中心）发生的管理费用，这些费用对于各仓储分部来说，都是不可控的。企业仓储总部对所属各职能部门考核指标，是其经费支出的预算执行结果，即“经费支出节超额”与“经费支出节超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本例仓储总部、各仓储分部及各分部所属各作业班组的责任成本汇总关系如图</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所示。</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17</a:t>
            </a:fld>
            <a:endParaRPr lang="en-US" altLang="zh-CN"/>
          </a:p>
        </p:txBody>
      </p:sp>
    </p:spTree>
    <p:extLst>
      <p:ext uri="{BB962C8B-B14F-4D97-AF65-F5344CB8AC3E}">
        <p14:creationId xmlns:p14="http://schemas.microsoft.com/office/powerpoint/2010/main" val="12956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73EA8-2F53-4EA0-A41B-73A00BAFB13D}" type="slidenum">
              <a:rPr lang="en-US" altLang="zh-CN"/>
              <a:pPr/>
              <a:t>19</a:t>
            </a:fld>
            <a:endParaRPr lang="en-US" altLang="zh-CN"/>
          </a:p>
        </p:txBody>
      </p:sp>
      <p:sp>
        <p:nvSpPr>
          <p:cNvPr id="284674" name="Rectangle 2"/>
          <p:cNvSpPr>
            <a:spLocks noGrp="1" noRot="1" noChangeAspect="1" noChangeArrowheads="1" noTextEdit="1"/>
          </p:cNvSpPr>
          <p:nvPr>
            <p:ph type="sldImg"/>
          </p:nvPr>
        </p:nvSpPr>
        <p:spPr>
          <a:xfrm>
            <a:off x="381000" y="685800"/>
            <a:ext cx="6096000" cy="3429000"/>
          </a:xfrm>
          <a:ln/>
        </p:spPr>
      </p:sp>
      <p:sp>
        <p:nvSpPr>
          <p:cNvPr id="284675" name="Rectangle 3"/>
          <p:cNvSpPr>
            <a:spLocks noGrp="1" noChangeArrowheads="1"/>
          </p:cNvSpPr>
          <p:nvPr>
            <p:ph type="body" idx="1"/>
          </p:nvPr>
        </p:nvSpPr>
        <p:spPr/>
        <p:txBody>
          <a:bodyPr/>
          <a:lstStyle/>
          <a:p>
            <a:r>
              <a:rPr lang="zh-CN" altLang="en-US" b="1">
                <a:latin typeface="宋体" panose="02010600030101010101" pitchFamily="2" charset="-122"/>
              </a:rPr>
              <a:t>五、仓储分部作业班组责任成本的考核</a:t>
            </a:r>
            <a:br>
              <a:rPr lang="zh-CN" altLang="en-US" b="1">
                <a:latin typeface="宋体" panose="02010600030101010101" pitchFamily="2" charset="-122"/>
              </a:rPr>
            </a:br>
            <a:r>
              <a:rPr lang="zh-CN" altLang="en-US" b="1">
                <a:latin typeface="宋体" panose="02010600030101010101" pitchFamily="2" charset="-122"/>
              </a:rPr>
              <a:t>班组责任成本由班组长负责，各班组应在每月月末编制班组责任成本业绩报告送交上级仓储部。在业绩报告中，应列出该班组各项责任成本的实际数、预算数和差异数，以便对比分析。</a:t>
            </a:r>
            <a:endParaRPr lang="zh-CN" altLang="en-US"/>
          </a:p>
        </p:txBody>
      </p:sp>
    </p:spTree>
    <p:extLst>
      <p:ext uri="{BB962C8B-B14F-4D97-AF65-F5344CB8AC3E}">
        <p14:creationId xmlns:p14="http://schemas.microsoft.com/office/powerpoint/2010/main" val="362329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表明，该叉车组本月归集的实际生产成本</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75778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元减去不应由该叉车组承担的费用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2200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元，再加上从维修队转来的应由该叉车组承担的叉车修理费</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5300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元（按内部转移价格计算），即为该叉车组的责任成本</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78878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从总体上看，该叉车组直接成本差异为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2798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元（超支），直接成本变动率为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3.68%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，上升幅度较大。对于叉车组责任成本脱离预算的原因应结合其具体情况进行分项分析。从各成本项目来看， “直接人工</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叉车司机底薪”实际比预算超支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1100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元，经查明原因主要是提高底薪所致；“分摊仓储</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总</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部发生的共同费用” 实际比预算超支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3303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元，需分项查明具体原因；对于由维修队按内部转移价格转来的修理费</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en-US" altLang="zh-CN" sz="1200" kern="1200" baseline="-25000" dirty="0" smtClean="0">
                <a:solidFill>
                  <a:schemeClr val="tx1"/>
                </a:solidFill>
                <a:effectLst/>
                <a:latin typeface="Arial" panose="020B0604020202020204" pitchFamily="34" charset="0"/>
                <a:ea typeface="宋体" panose="02010600030101010101" pitchFamily="2" charset="-122"/>
                <a:cs typeface="+mn-cs"/>
              </a:rPr>
              <a:t> </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元（比预算</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4800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500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元），还应进一步加以分析，看其有无因本班组对设备操作不当导致维修费用增大因素，或是维修队提高了修理费用（如人为多计修理工时等）因素以及其他因素。</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仓储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分部根据分析结果，对该叉车组的 责任成本项目及其实际数或预算数做必要调整后，作为最终考评依据 。</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21</a:t>
            </a:fld>
            <a:endParaRPr lang="en-US" altLang="zh-CN"/>
          </a:p>
        </p:txBody>
      </p:sp>
    </p:spTree>
    <p:extLst>
      <p:ext uri="{BB962C8B-B14F-4D97-AF65-F5344CB8AC3E}">
        <p14:creationId xmlns:p14="http://schemas.microsoft.com/office/powerpoint/2010/main" val="361192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3A729-84B9-4A95-B98B-92876A67025E}" type="slidenum">
              <a:rPr lang="en-US" altLang="zh-CN"/>
              <a:pPr/>
              <a:t>22</a:t>
            </a:fld>
            <a:endParaRPr lang="en-US" altLang="zh-CN"/>
          </a:p>
        </p:txBody>
      </p:sp>
      <p:sp>
        <p:nvSpPr>
          <p:cNvPr id="318466" name="Rectangle 2"/>
          <p:cNvSpPr>
            <a:spLocks noGrp="1" noRot="1" noChangeAspect="1" noChangeArrowheads="1" noTextEdit="1"/>
          </p:cNvSpPr>
          <p:nvPr>
            <p:ph type="sldImg"/>
          </p:nvPr>
        </p:nvSpPr>
        <p:spPr>
          <a:xfrm>
            <a:off x="381000" y="685800"/>
            <a:ext cx="6096000" cy="3429000"/>
          </a:xfrm>
          <a:ln/>
        </p:spPr>
      </p:sp>
      <p:sp>
        <p:nvSpPr>
          <p:cNvPr id="318467" name="Rectangle 3"/>
          <p:cNvSpPr>
            <a:spLocks noGrp="1" noChangeArrowheads="1"/>
          </p:cNvSpPr>
          <p:nvPr>
            <p:ph type="body" idx="1"/>
          </p:nvPr>
        </p:nvSpPr>
        <p:spPr/>
        <p:txBody>
          <a:bodyPr/>
          <a:lstStyle/>
          <a:p>
            <a:r>
              <a:rPr lang="zh-CN" altLang="en-US" sz="1000" b="1" dirty="0">
                <a:latin typeface="宋体" panose="02010600030101010101" pitchFamily="2" charset="-122"/>
              </a:rPr>
              <a:t>仓储分部责任成本也是定期（一般以季度为周期）以业绩报告形式汇总上报总部。以上例为例，仓储</a:t>
            </a:r>
            <a:r>
              <a:rPr lang="en-US" altLang="zh-CN" sz="1000" b="1" dirty="0">
                <a:latin typeface="宋体" panose="02010600030101010101" pitchFamily="2" charset="-122"/>
              </a:rPr>
              <a:t>A</a:t>
            </a:r>
            <a:r>
              <a:rPr lang="zh-CN" altLang="en-US" sz="1000" b="1" dirty="0">
                <a:latin typeface="宋体" panose="02010600030101010101" pitchFamily="2" charset="-122"/>
              </a:rPr>
              <a:t>分部在编制业绩报告时，除归集本部的责任成本外，还应加上三个作业</a:t>
            </a:r>
            <a:r>
              <a:rPr lang="zh-CN" altLang="en-US" sz="1000" b="1" dirty="0" smtClean="0">
                <a:latin typeface="宋体" panose="02010600030101010101" pitchFamily="2" charset="-122"/>
              </a:rPr>
              <a:t>组经分部调整确认的</a:t>
            </a:r>
            <a:r>
              <a:rPr lang="zh-CN" altLang="en-US" sz="1000" b="1" dirty="0">
                <a:latin typeface="宋体" panose="02010600030101010101" pitchFamily="2" charset="-122"/>
              </a:rPr>
              <a:t>责任成本。其业绩报告见表</a:t>
            </a:r>
            <a:r>
              <a:rPr lang="en-US" altLang="zh-CN" sz="1000" b="1" dirty="0">
                <a:latin typeface="宋体" panose="02010600030101010101" pitchFamily="2" charset="-122"/>
              </a:rPr>
              <a:t>12-2</a:t>
            </a:r>
            <a:r>
              <a:rPr lang="zh-CN" altLang="en-US" sz="1000" b="1" dirty="0">
                <a:latin typeface="宋体" panose="02010600030101010101" pitchFamily="2" charset="-122"/>
              </a:rPr>
              <a:t>。</a:t>
            </a:r>
          </a:p>
        </p:txBody>
      </p:sp>
    </p:spTree>
    <p:extLst>
      <p:ext uri="{BB962C8B-B14F-4D97-AF65-F5344CB8AC3E}">
        <p14:creationId xmlns:p14="http://schemas.microsoft.com/office/powerpoint/2010/main" val="3780776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3A729-84B9-4A95-B98B-92876A67025E}" type="slidenum">
              <a:rPr lang="en-US" altLang="zh-CN"/>
              <a:pPr/>
              <a:t>23</a:t>
            </a:fld>
            <a:endParaRPr lang="en-US" altLang="zh-CN"/>
          </a:p>
        </p:txBody>
      </p:sp>
      <p:sp>
        <p:nvSpPr>
          <p:cNvPr id="318466" name="Rectangle 2"/>
          <p:cNvSpPr>
            <a:spLocks noGrp="1" noRot="1" noChangeAspect="1" noChangeArrowheads="1" noTextEdit="1"/>
          </p:cNvSpPr>
          <p:nvPr>
            <p:ph type="sldImg"/>
          </p:nvPr>
        </p:nvSpPr>
        <p:spPr>
          <a:xfrm>
            <a:off x="381000" y="685800"/>
            <a:ext cx="6096000" cy="3429000"/>
          </a:xfrm>
          <a:ln/>
        </p:spPr>
      </p:sp>
      <p:sp>
        <p:nvSpPr>
          <p:cNvPr id="318467"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中可以得出：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）仓储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分部的三个作业班组中，仓管组的成本业绩是最好的。</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）仓储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分部当月责任成本为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299068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5118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元。其中下属三个班组共超支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3848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元，仓储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分部的仓库经费超支</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1 270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）叉车组和装卸组超支合计为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4838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2798</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+2040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元）是成本控制的重点。</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）对于仓储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分部的仓库经费超支项目，还应逐项详细分析，查找原因，采取措施，加以控制。</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3095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F0AB5-6DEA-4689-A2A4-90FD2FEF7D00}" type="slidenum">
              <a:rPr lang="en-US" altLang="zh-CN"/>
              <a:pPr/>
              <a:t>24</a:t>
            </a:fld>
            <a:endParaRPr lang="en-US" altLang="zh-CN"/>
          </a:p>
        </p:txBody>
      </p:sp>
      <p:sp>
        <p:nvSpPr>
          <p:cNvPr id="319490" name="Rectangle 2"/>
          <p:cNvSpPr>
            <a:spLocks noGrp="1" noRot="1" noChangeAspect="1" noChangeArrowheads="1" noTextEdit="1"/>
          </p:cNvSpPr>
          <p:nvPr>
            <p:ph type="sldImg"/>
          </p:nvPr>
        </p:nvSpPr>
        <p:spPr>
          <a:xfrm>
            <a:off x="381000" y="685800"/>
            <a:ext cx="6096000" cy="3429000"/>
          </a:xfrm>
          <a:ln/>
        </p:spPr>
      </p:sp>
      <p:sp>
        <p:nvSpPr>
          <p:cNvPr id="319491" name="Rectangle 3"/>
          <p:cNvSpPr>
            <a:spLocks noGrp="1" noChangeArrowheads="1"/>
          </p:cNvSpPr>
          <p:nvPr>
            <p:ph type="body" idx="1"/>
          </p:nvPr>
        </p:nvSpPr>
        <p:spPr/>
        <p:txBody>
          <a:bodyPr/>
          <a:lstStyle/>
          <a:p>
            <a:r>
              <a:rPr lang="zh-CN" altLang="en-US" b="1" dirty="0">
                <a:latin typeface="宋体" panose="02010600030101010101" pitchFamily="2" charset="-122"/>
              </a:rPr>
              <a:t>总部（财会部门）收到所属各部门报送的业绩报告后，应汇总编制总部的成本中心业绩汇总表。其格式见表</a:t>
            </a:r>
            <a:r>
              <a:rPr lang="en-US" altLang="zh-CN" b="1" dirty="0">
                <a:latin typeface="宋体" panose="02010600030101010101" pitchFamily="2" charset="-122"/>
              </a:rPr>
              <a:t>12-3</a:t>
            </a:r>
            <a:r>
              <a:rPr lang="zh-CN" altLang="en-US" b="1" dirty="0">
                <a:latin typeface="宋体" panose="02010600030101010101" pitchFamily="2" charset="-122"/>
              </a:rPr>
              <a:t>。</a:t>
            </a:r>
          </a:p>
        </p:txBody>
      </p:sp>
    </p:spTree>
    <p:extLst>
      <p:ext uri="{BB962C8B-B14F-4D97-AF65-F5344CB8AC3E}">
        <p14:creationId xmlns:p14="http://schemas.microsoft.com/office/powerpoint/2010/main" val="225542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表明，该仓储部门责任成本超支了</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2050</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元，没有达成成本目标，需要查明原因，采取相应措施使之得到有效控制；当然，如果是成本目标（预算）订的不切合实际，应对成本目标进行必要的调整。</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现实当中，企业仓储部门不仅是成本中心，也可以是利润中心，当其对企业内部其他部门提供的仓储物资，</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按</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企业内部转移价格结算其“销售收入”时，仓储部门就变成了利润中心。</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25</a:t>
            </a:fld>
            <a:endParaRPr lang="en-US" altLang="zh-CN"/>
          </a:p>
        </p:txBody>
      </p:sp>
    </p:spTree>
    <p:extLst>
      <p:ext uri="{BB962C8B-B14F-4D97-AF65-F5344CB8AC3E}">
        <p14:creationId xmlns:p14="http://schemas.microsoft.com/office/powerpoint/2010/main" val="112388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3</a:t>
            </a:fld>
            <a:endParaRPr lang="en-US" altLang="zh-CN"/>
          </a:p>
        </p:txBody>
      </p:sp>
    </p:spTree>
    <p:extLst>
      <p:ext uri="{BB962C8B-B14F-4D97-AF65-F5344CB8AC3E}">
        <p14:creationId xmlns:p14="http://schemas.microsoft.com/office/powerpoint/2010/main" val="3756191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b="1" dirty="0" smtClean="0">
                <a:latin typeface="宋体" panose="02010600030101010101" pitchFamily="2" charset="-122"/>
              </a:rPr>
              <a:t>利润中心指既对成本承担责任，又对收入和利润承担责任的企业所属单位。由于利润等于收入减成本和费用，所以利润中心实际上是对利润负责的责任中心。这类责任中心往往处于企业中较高的层次，一般指有产品或劳务生产经营决策权的部门，能通过生产经营决策，对本单位的盈利施加影响，为企业增加经济效益，如分厂、分公司或具有独立经营权的各部门等。利润中心的权利和责任都大于成本中心。</a:t>
            </a:r>
            <a:br>
              <a:rPr lang="zh-CN" altLang="en-US" b="1" dirty="0" smtClean="0">
                <a:latin typeface="宋体" panose="02010600030101010101" pitchFamily="2" charset="-122"/>
              </a:rPr>
            </a:br>
            <a:r>
              <a:rPr lang="zh-CN" altLang="en-US" b="1" dirty="0" smtClean="0">
                <a:latin typeface="宋体" panose="02010600030101010101" pitchFamily="2" charset="-122"/>
              </a:rPr>
              <a:t>对于企业内部存在两个及以上、可以独立计算盈亏“自给自足”的单位或事业部门，均可分设利润中心。</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26</a:t>
            </a:fld>
            <a:endParaRPr lang="en-US" altLang="zh-CN"/>
          </a:p>
        </p:txBody>
      </p:sp>
    </p:spTree>
    <p:extLst>
      <p:ext uri="{BB962C8B-B14F-4D97-AF65-F5344CB8AC3E}">
        <p14:creationId xmlns:p14="http://schemas.microsoft.com/office/powerpoint/2010/main" val="359675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03588-1D5F-45AF-B3D2-85F3E8CE1655}" type="slidenum">
              <a:rPr lang="en-US" altLang="zh-CN"/>
              <a:pPr/>
              <a:t>27</a:t>
            </a:fld>
            <a:endParaRPr lang="en-US" altLang="zh-CN"/>
          </a:p>
        </p:txBody>
      </p:sp>
      <p:sp>
        <p:nvSpPr>
          <p:cNvPr id="294914" name="Rectangle 2"/>
          <p:cNvSpPr>
            <a:spLocks noGrp="1" noRot="1" noChangeAspect="1" noChangeArrowheads="1" noTextEdit="1"/>
          </p:cNvSpPr>
          <p:nvPr>
            <p:ph type="sldImg"/>
          </p:nvPr>
        </p:nvSpPr>
        <p:spPr>
          <a:xfrm>
            <a:off x="381000" y="685800"/>
            <a:ext cx="6096000" cy="3429000"/>
          </a:xfrm>
          <a:ln/>
        </p:spPr>
      </p:sp>
      <p:sp>
        <p:nvSpPr>
          <p:cNvPr id="294915" name="Rectangle 3"/>
          <p:cNvSpPr>
            <a:spLocks noGrp="1" noChangeArrowheads="1"/>
          </p:cNvSpPr>
          <p:nvPr>
            <p:ph type="body" idx="1"/>
          </p:nvPr>
        </p:nvSpPr>
        <p:spPr/>
        <p:txBody>
          <a:bodyPr/>
          <a:lstStyle/>
          <a:p>
            <a:r>
              <a:rPr lang="en-US" altLang="zh-CN" b="1">
                <a:latin typeface="宋体" panose="02010600030101010101" pitchFamily="2" charset="-122"/>
              </a:rPr>
              <a:t>1</a:t>
            </a:r>
            <a:r>
              <a:rPr lang="zh-CN" altLang="en-US" b="1">
                <a:latin typeface="宋体" panose="02010600030101010101" pitchFamily="2" charset="-122"/>
              </a:rPr>
              <a:t>、利润中心的基本特性</a:t>
            </a:r>
            <a:br>
              <a:rPr lang="zh-CN" altLang="en-US" b="1">
                <a:latin typeface="宋体" panose="02010600030101010101" pitchFamily="2" charset="-122"/>
              </a:rPr>
            </a:br>
            <a:r>
              <a:rPr lang="zh-CN" altLang="en-US" b="1">
                <a:latin typeface="宋体" panose="02010600030101010101" pitchFamily="2" charset="-122"/>
              </a:rPr>
              <a:t>（</a:t>
            </a:r>
            <a:r>
              <a:rPr lang="en-US" altLang="zh-CN" b="1">
                <a:latin typeface="宋体" panose="02010600030101010101" pitchFamily="2" charset="-122"/>
              </a:rPr>
              <a:t>1</a:t>
            </a:r>
            <a:r>
              <a:rPr lang="zh-CN" altLang="en-US" b="1">
                <a:latin typeface="宋体" panose="02010600030101010101" pitchFamily="2" charset="-122"/>
              </a:rPr>
              <a:t>）独立性  润中心对外虽无法人资格，但对内却是独立的经营个体，在产品售价或劳务价格、采购来源、人员管理及设备投资等，均享有高度的自主性。</a:t>
            </a:r>
            <a:br>
              <a:rPr lang="zh-CN" altLang="en-US" b="1">
                <a:latin typeface="宋体" panose="02010600030101010101" pitchFamily="2" charset="-122"/>
              </a:rPr>
            </a:br>
            <a:r>
              <a:rPr lang="zh-CN" altLang="en-US" b="1">
                <a:latin typeface="宋体" panose="02010600030101010101" pitchFamily="2" charset="-122"/>
              </a:rPr>
              <a:t>（</a:t>
            </a:r>
            <a:r>
              <a:rPr lang="en-US" altLang="zh-CN" b="1">
                <a:latin typeface="宋体" panose="02010600030101010101" pitchFamily="2" charset="-122"/>
              </a:rPr>
              <a:t>2</a:t>
            </a:r>
            <a:r>
              <a:rPr lang="zh-CN" altLang="en-US" b="1">
                <a:latin typeface="宋体" panose="02010600030101010101" pitchFamily="2" charset="-122"/>
              </a:rPr>
              <a:t>）获利性  一个利润中心都会有一张独立的损益表，并以其盈亏金额来评估其经营绩效。所以每一个利润中心必有一定的收入与支出。</a:t>
            </a:r>
          </a:p>
          <a:p>
            <a:endParaRPr lang="en-US" altLang="zh-CN"/>
          </a:p>
        </p:txBody>
      </p:sp>
    </p:spTree>
    <p:extLst>
      <p:ext uri="{BB962C8B-B14F-4D97-AF65-F5344CB8AC3E}">
        <p14:creationId xmlns:p14="http://schemas.microsoft.com/office/powerpoint/2010/main" val="287023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A99F5-75B8-4149-8169-DA82EE6362D6}" type="slidenum">
              <a:rPr lang="en-US" altLang="zh-CN"/>
              <a:pPr/>
              <a:t>28</a:t>
            </a:fld>
            <a:endParaRPr lang="en-US" altLang="zh-CN"/>
          </a:p>
        </p:txBody>
      </p:sp>
      <p:sp>
        <p:nvSpPr>
          <p:cNvPr id="295938" name="Rectangle 2"/>
          <p:cNvSpPr>
            <a:spLocks noGrp="1" noRot="1" noChangeAspect="1" noChangeArrowheads="1" noTextEdit="1"/>
          </p:cNvSpPr>
          <p:nvPr>
            <p:ph type="sldImg"/>
          </p:nvPr>
        </p:nvSpPr>
        <p:spPr>
          <a:xfrm>
            <a:off x="381000" y="685800"/>
            <a:ext cx="6096000" cy="3429000"/>
          </a:xfrm>
          <a:ln/>
        </p:spPr>
      </p:sp>
      <p:sp>
        <p:nvSpPr>
          <p:cNvPr id="29593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利润中心可以是自然的，也可以是人为的。</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）自然利润中心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自然利润中心，是指在外界市场上销售产品，或提供劳务取得实际收入，为企业获取利润的责任中心。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这类利润中心一般是企业的内部独立单位，具有材料采购权、生产决策权、价格制定权和产品销售权，在生产经营上有较大独立性，如分公司、分厂等。它可以直接与外部市场发生业务上的联系，销售其最终产品和半成品或提供劳务，既有收入，又有成本，可以计算利润。将其完成的利润和责任预算中的预计利润相对比，可以评价和考核其工作业绩。</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）人为利润中心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人为利润中心，是指在企业内部按照内部结算价格，将产品或劳务提供给本企业其他责任中心，取得收入、实现内部利润的责任中心。这类利润中心的产品主要在本企业内转移，一般不与外部市场发生业务上联系，它们只有少量对外销售，或者全部对外销售均由企业专设的销售机构完成，如各生产车间、运输队等。</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人为利润中心原本是成本中心，为了发挥利润中心的激励机制，人为地按规定的内部转移价格，与发生业务关系的内部单位进行半成品和劳务的结算，使得这些成本中心能够“以收抵支”，并以结算收入扣除成本得出利润，与责任预算中确定的利润进行对比，进而对差异形成的原因和责任进行剖析，据以对其工作业绩进行考核和评价。从绩效考核需要角度，大多数成本中心可以转化为人为利润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人为利润中心，内部转移价格制订得是否合理，是能否正确考核和评价其工作业绩的关键。制定转移价格的目的有两个：一个是防止成本转移带来的部门间责任转嫁，使每个利润中心都能作为单独的组织单位进行业绩考评；另一个是作为一种价格引导下级部门采取明智的决策，生产部门据此确定提供产品的数量，购买部门据此确定所需要的产品数量。</a:t>
            </a:r>
          </a:p>
          <a:p>
            <a:endParaRPr lang="zh-CN" altLang="zh-CN" dirty="0"/>
          </a:p>
        </p:txBody>
      </p:sp>
    </p:spTree>
    <p:extLst>
      <p:ext uri="{BB962C8B-B14F-4D97-AF65-F5344CB8AC3E}">
        <p14:creationId xmlns:p14="http://schemas.microsoft.com/office/powerpoint/2010/main" val="212865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利润中心应具备三个前提条件：</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）利润中心主管人员的决策，能够影响该中心的利润；</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）利润中心的生产经营活动有相对的独立性；</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）利润中心利润的增加，能提高企业的经济效益。</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29</a:t>
            </a:fld>
            <a:endParaRPr lang="en-US" altLang="zh-CN"/>
          </a:p>
        </p:txBody>
      </p:sp>
    </p:spTree>
    <p:extLst>
      <p:ext uri="{BB962C8B-B14F-4D97-AF65-F5344CB8AC3E}">
        <p14:creationId xmlns:p14="http://schemas.microsoft.com/office/powerpoint/2010/main" val="912280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ED6D0-0B78-46C5-8459-05180179C945}" type="slidenum">
              <a:rPr lang="en-US" altLang="zh-CN"/>
              <a:pPr/>
              <a:t>30</a:t>
            </a:fld>
            <a:endParaRPr lang="en-US" altLang="zh-CN"/>
          </a:p>
        </p:txBody>
      </p:sp>
      <p:sp>
        <p:nvSpPr>
          <p:cNvPr id="303106" name="Rectangle 2"/>
          <p:cNvSpPr>
            <a:spLocks noGrp="1" noRot="1" noChangeAspect="1" noChangeArrowheads="1" noTextEdit="1"/>
          </p:cNvSpPr>
          <p:nvPr>
            <p:ph type="sldImg"/>
          </p:nvPr>
        </p:nvSpPr>
        <p:spPr>
          <a:xfrm>
            <a:off x="381000" y="685800"/>
            <a:ext cx="6096000" cy="3429000"/>
          </a:xfrm>
          <a:ln/>
        </p:spPr>
      </p:sp>
      <p:sp>
        <p:nvSpPr>
          <p:cNvPr id="303107" name="Rectangle 3"/>
          <p:cNvSpPr>
            <a:spLocks noGrp="1" noChangeArrowheads="1"/>
          </p:cNvSpPr>
          <p:nvPr>
            <p:ph type="body" idx="1"/>
          </p:nvPr>
        </p:nvSpPr>
        <p:spPr/>
        <p:txBody>
          <a:bodyPr/>
          <a:lstStyle/>
          <a:p>
            <a:r>
              <a:rPr lang="en-US" altLang="zh-CN" b="1">
                <a:latin typeface="宋体" panose="02010600030101010101" pitchFamily="2" charset="-122"/>
              </a:rPr>
              <a:t>4</a:t>
            </a:r>
            <a:r>
              <a:rPr lang="zh-CN" altLang="en-US" b="1">
                <a:latin typeface="宋体" panose="02010600030101010101" pitchFamily="2" charset="-122"/>
              </a:rPr>
              <a:t>、利润中心的收支计算</a:t>
            </a:r>
            <a:br>
              <a:rPr lang="zh-CN" altLang="en-US" b="1">
                <a:latin typeface="宋体" panose="02010600030101010101" pitchFamily="2" charset="-122"/>
              </a:rPr>
            </a:br>
            <a:r>
              <a:rPr lang="zh-CN" altLang="en-US" b="1">
                <a:latin typeface="宋体" panose="02010600030101010101" pitchFamily="2" charset="-122"/>
              </a:rPr>
              <a:t>利润中心的利润是按照利润中心所能影响和控制的可控收入和成本来计算决定的，那些虽在其经营活动范围内发生却属其不可控的收支，则排除于利润中心的利润计算之外。</a:t>
            </a:r>
            <a:br>
              <a:rPr lang="zh-CN" altLang="en-US" b="1">
                <a:latin typeface="宋体" panose="02010600030101010101" pitchFamily="2" charset="-122"/>
              </a:rPr>
            </a:br>
            <a:r>
              <a:rPr lang="zh-CN" altLang="en-US" b="1">
                <a:latin typeface="宋体" panose="02010600030101010101" pitchFamily="2" charset="-122"/>
              </a:rPr>
              <a:t>在共同成本难以合理分摊或无需共同分摊的情况下，人为利润中心通常只计算可控成本，而不计算不可控成本；在共同成本易于合理分摊或者不存在共同成本分摊的情况下，自然利润中心不仅计算可控成本，也应计算不可控成本，也就是说作为一种例外，可将这种不可控成本纳入其利润中心的利润计算。</a:t>
            </a:r>
            <a:br>
              <a:rPr lang="zh-CN" altLang="en-US" b="1">
                <a:latin typeface="宋体" panose="02010600030101010101" pitchFamily="2" charset="-122"/>
              </a:rPr>
            </a:br>
            <a:r>
              <a:rPr lang="zh-CN" altLang="en-US" b="1">
                <a:latin typeface="宋体" panose="02010600030101010101" pitchFamily="2" charset="-122"/>
              </a:rPr>
              <a:t>在利润中心，由于管理者没有责任和权力决定该中心资产的投资水平，因而利润就是其唯一的最佳业绩计量标准。</a:t>
            </a:r>
          </a:p>
          <a:p>
            <a:endParaRPr lang="en-US" altLang="zh-CN"/>
          </a:p>
        </p:txBody>
      </p:sp>
    </p:spTree>
    <p:extLst>
      <p:ext uri="{BB962C8B-B14F-4D97-AF65-F5344CB8AC3E}">
        <p14:creationId xmlns:p14="http://schemas.microsoft.com/office/powerpoint/2010/main" val="413420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DB4C2-19A7-4ED8-9CC2-D015F0EA792A}" type="slidenum">
              <a:rPr lang="en-US" altLang="zh-CN"/>
              <a:pPr/>
              <a:t>31</a:t>
            </a:fld>
            <a:endParaRPr lang="en-US" altLang="zh-CN"/>
          </a:p>
        </p:txBody>
      </p:sp>
      <p:sp>
        <p:nvSpPr>
          <p:cNvPr id="304130" name="Rectangle 2"/>
          <p:cNvSpPr>
            <a:spLocks noGrp="1" noRot="1" noChangeAspect="1" noChangeArrowheads="1" noTextEdit="1"/>
          </p:cNvSpPr>
          <p:nvPr>
            <p:ph type="sldImg"/>
          </p:nvPr>
        </p:nvSpPr>
        <p:spPr>
          <a:xfrm>
            <a:off x="381000" y="685800"/>
            <a:ext cx="6096000" cy="3429000"/>
          </a:xfrm>
          <a:ln/>
        </p:spPr>
      </p:sp>
      <p:sp>
        <p:nvSpPr>
          <p:cNvPr id="304131" name="Rectangle 3"/>
          <p:cNvSpPr>
            <a:spLocks noGrp="1" noChangeArrowheads="1"/>
          </p:cNvSpPr>
          <p:nvPr>
            <p:ph type="body" idx="1"/>
          </p:nvPr>
        </p:nvSpPr>
        <p:spPr/>
        <p:txBody>
          <a:bodyPr/>
          <a:lstStyle/>
          <a:p>
            <a:r>
              <a:rPr lang="en-US" altLang="zh-CN" b="1">
                <a:latin typeface="宋体" panose="02010600030101010101" pitchFamily="2" charset="-122"/>
              </a:rPr>
              <a:t>5</a:t>
            </a:r>
            <a:r>
              <a:rPr lang="zh-CN" altLang="en-US" b="1">
                <a:latin typeface="宋体" panose="02010600030101010101" pitchFamily="2" charset="-122"/>
              </a:rPr>
              <a:t>、利润中心与目标管理</a:t>
            </a:r>
            <a:br>
              <a:rPr lang="zh-CN" altLang="en-US" b="1">
                <a:latin typeface="宋体" panose="02010600030101010101" pitchFamily="2" charset="-122"/>
              </a:rPr>
            </a:br>
            <a:r>
              <a:rPr lang="zh-CN" altLang="en-US" b="1">
                <a:latin typeface="宋体" panose="02010600030101010101" pitchFamily="2" charset="-122"/>
              </a:rPr>
              <a:t>企业设置利润中心，是实施分权管理的需要，但总公司的最高主管仍需对各利润中心承担应负的责任。</a:t>
            </a:r>
            <a:br>
              <a:rPr lang="zh-CN" altLang="en-US" b="1">
                <a:latin typeface="宋体" panose="02010600030101010101" pitchFamily="2" charset="-122"/>
              </a:rPr>
            </a:br>
            <a:r>
              <a:rPr lang="zh-CN" altLang="en-US" b="1">
                <a:latin typeface="宋体" panose="02010600030101010101" pitchFamily="2" charset="-122"/>
              </a:rPr>
              <a:t>利润中心的推行必须结合目标管理制度，在目标执行过程中，设置一套完整的、客观的报告制度，定期提出绩效报告（格式见表</a:t>
            </a:r>
            <a:r>
              <a:rPr lang="en-US" altLang="zh-CN" b="1">
                <a:latin typeface="宋体" panose="02010600030101010101" pitchFamily="2" charset="-122"/>
              </a:rPr>
              <a:t>12-4</a:t>
            </a:r>
            <a:r>
              <a:rPr lang="zh-CN" altLang="en-US" b="1">
                <a:latin typeface="宋体" panose="02010600030101010101" pitchFamily="2" charset="-122"/>
              </a:rPr>
              <a:t>），列示目标达成的差异，以此促使各中心改进措施，并作为总公司考核及奖惩的依据。</a:t>
            </a:r>
          </a:p>
          <a:p>
            <a:endParaRPr lang="en-US" altLang="zh-CN"/>
          </a:p>
        </p:txBody>
      </p:sp>
    </p:spTree>
    <p:extLst>
      <p:ext uri="{BB962C8B-B14F-4D97-AF65-F5344CB8AC3E}">
        <p14:creationId xmlns:p14="http://schemas.microsoft.com/office/powerpoint/2010/main" val="3012628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E2CFC-8DE4-4B70-85A3-1A4FE6A5527B}" type="slidenum">
              <a:rPr lang="en-US" altLang="zh-CN"/>
              <a:pPr/>
              <a:t>33</a:t>
            </a:fld>
            <a:endParaRPr lang="en-US" altLang="zh-CN"/>
          </a:p>
        </p:txBody>
      </p:sp>
      <p:sp>
        <p:nvSpPr>
          <p:cNvPr id="305154" name="Rectangle 2"/>
          <p:cNvSpPr>
            <a:spLocks noGrp="1" noRot="1" noChangeAspect="1" noChangeArrowheads="1" noTextEdit="1"/>
          </p:cNvSpPr>
          <p:nvPr>
            <p:ph type="sldImg"/>
          </p:nvPr>
        </p:nvSpPr>
        <p:spPr>
          <a:xfrm>
            <a:off x="381000" y="685800"/>
            <a:ext cx="6096000" cy="3429000"/>
          </a:xfrm>
          <a:ln/>
        </p:spPr>
      </p:sp>
      <p:sp>
        <p:nvSpPr>
          <p:cNvPr id="305155" name="Rectangle 3"/>
          <p:cNvSpPr>
            <a:spLocks noGrp="1" noChangeArrowheads="1"/>
          </p:cNvSpPr>
          <p:nvPr>
            <p:ph type="body" idx="1"/>
          </p:nvPr>
        </p:nvSpPr>
        <p:spPr/>
        <p:txBody>
          <a:bodyPr/>
          <a:lstStyle/>
          <a:p>
            <a:r>
              <a:rPr lang="en-US" altLang="zh-CN" b="1" dirty="0">
                <a:latin typeface="宋体" panose="02010600030101010101" pitchFamily="2" charset="-122"/>
              </a:rPr>
              <a:t>6</a:t>
            </a:r>
            <a:r>
              <a:rPr lang="zh-CN" altLang="en-US" b="1" dirty="0">
                <a:latin typeface="宋体" panose="02010600030101010101" pitchFamily="2" charset="-122"/>
              </a:rPr>
              <a:t>、考评方式与评估对象</a:t>
            </a:r>
            <a:br>
              <a:rPr lang="zh-CN" altLang="en-US" b="1" dirty="0">
                <a:latin typeface="宋体" panose="02010600030101010101" pitchFamily="2" charset="-122"/>
              </a:rPr>
            </a:br>
            <a:r>
              <a:rPr lang="zh-CN" altLang="en-US" b="1" dirty="0">
                <a:latin typeface="宋体" panose="02010600030101010101" pitchFamily="2" charset="-122"/>
              </a:rPr>
              <a:t>利润中心绩效考评方式通常是：利润中心按月填报利润中心责任报告，将实绩并与目标值比较，计算其差异，并说明导致差异的原因，提出相应的改善措施，提供给企业管理当局；按季对利润中心进行考评，并预发奖金，并对全年预算目标进行适度修订；年度结束后，依据累计十二个月的实际值，计算其应得奖金，扣除预发奖金，补发差额。</a:t>
            </a:r>
            <a:br>
              <a:rPr lang="zh-CN" altLang="en-US" b="1" dirty="0">
                <a:latin typeface="宋体" panose="02010600030101010101" pitchFamily="2" charset="-122"/>
              </a:rPr>
            </a:br>
            <a:r>
              <a:rPr lang="zh-CN" altLang="en-US" b="1" dirty="0">
                <a:latin typeface="宋体" panose="02010600030101010101" pitchFamily="2" charset="-122"/>
              </a:rPr>
              <a:t>利润中心的绩效考评是以目标的达成状况为评估对象，对责任中心和责任人“论功行赏”，这与传统的人员考核在内容和性质上都有很大区别。</a:t>
            </a:r>
          </a:p>
          <a:p>
            <a:endParaRPr lang="en-US" altLang="zh-CN" dirty="0"/>
          </a:p>
        </p:txBody>
      </p:sp>
    </p:spTree>
    <p:extLst>
      <p:ext uri="{BB962C8B-B14F-4D97-AF65-F5344CB8AC3E}">
        <p14:creationId xmlns:p14="http://schemas.microsoft.com/office/powerpoint/2010/main" val="3431227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70F8F-DF64-4A52-94A3-71206BCB9F6D}" type="slidenum">
              <a:rPr lang="en-US" altLang="zh-CN"/>
              <a:pPr/>
              <a:t>34</a:t>
            </a:fld>
            <a:endParaRPr lang="en-US" altLang="zh-CN"/>
          </a:p>
        </p:txBody>
      </p:sp>
      <p:sp>
        <p:nvSpPr>
          <p:cNvPr id="307202" name="Rectangle 2"/>
          <p:cNvSpPr>
            <a:spLocks noGrp="1" noRot="1" noChangeAspect="1" noChangeArrowheads="1" noTextEdit="1"/>
          </p:cNvSpPr>
          <p:nvPr>
            <p:ph type="sldImg"/>
          </p:nvPr>
        </p:nvSpPr>
        <p:spPr>
          <a:xfrm>
            <a:off x="381000" y="685800"/>
            <a:ext cx="6096000" cy="3429000"/>
          </a:xfrm>
          <a:ln/>
        </p:spPr>
      </p:sp>
      <p:sp>
        <p:nvSpPr>
          <p:cNvPr id="307203" name="Rectangle 3"/>
          <p:cNvSpPr>
            <a:spLocks noGrp="1" noChangeArrowheads="1"/>
          </p:cNvSpPr>
          <p:nvPr>
            <p:ph type="body" idx="1"/>
          </p:nvPr>
        </p:nvSpPr>
        <p:spPr/>
        <p:txBody>
          <a:bodyPr/>
          <a:lstStyle/>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考核指标的设定</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）当利润中心分摊共同成本或计算不可控固定成本时，其考核指标包括：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①利润中心边际贡献总额 该指标等于“利润中心销售收入总额”与“可控成本总额（或变动成本总额）”的差额；</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②利润中心负责人可控利润总额 该指标等于“利润中心边际贡献总额”与“该中心负责人可控固定成本”之差；</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③利润中心营业利润总额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该指标等于“利润中心负责人可控利润总额”与“该利润中心负责人不可控固定成本”之差。</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上述三个指标相互关系如图</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所示。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）当利润中心不分摊共同成本或不计算不可控固定成本时，则考核“利润中心边际贡献总额”、“利润中心负责人可控利润总额”指标。</a:t>
            </a:r>
          </a:p>
          <a:p>
            <a:endParaRPr lang="zh-CN" altLang="zh-CN" dirty="0"/>
          </a:p>
        </p:txBody>
      </p:sp>
    </p:spTree>
    <p:extLst>
      <p:ext uri="{BB962C8B-B14F-4D97-AF65-F5344CB8AC3E}">
        <p14:creationId xmlns:p14="http://schemas.microsoft.com/office/powerpoint/2010/main" val="6384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554A8-6C2C-463F-92A4-7F78BF41EE62}" type="slidenum">
              <a:rPr lang="en-US" altLang="zh-CN"/>
              <a:pPr/>
              <a:t>38</a:t>
            </a:fld>
            <a:endParaRPr lang="en-US" altLang="zh-CN"/>
          </a:p>
        </p:txBody>
      </p:sp>
      <p:sp>
        <p:nvSpPr>
          <p:cNvPr id="320514" name="Rectangle 2"/>
          <p:cNvSpPr>
            <a:spLocks noGrp="1" noRot="1" noChangeAspect="1" noChangeArrowheads="1" noTextEdit="1"/>
          </p:cNvSpPr>
          <p:nvPr>
            <p:ph type="sldImg"/>
          </p:nvPr>
        </p:nvSpPr>
        <p:spPr>
          <a:xfrm>
            <a:off x="381000" y="685800"/>
            <a:ext cx="6096000" cy="3429000"/>
          </a:xfrm>
          <a:ln/>
        </p:spPr>
      </p:sp>
      <p:sp>
        <p:nvSpPr>
          <p:cNvPr id="320515" name="Rectangle 3"/>
          <p:cNvSpPr>
            <a:spLocks noGrp="1" noChangeArrowheads="1"/>
          </p:cNvSpPr>
          <p:nvPr>
            <p:ph type="body" idx="1"/>
          </p:nvPr>
        </p:nvSpPr>
        <p:spPr/>
        <p:txBody>
          <a:bodyPr/>
          <a:lstStyle/>
          <a:p>
            <a:r>
              <a:rPr lang="zh-CN" altLang="en-US" b="1">
                <a:latin typeface="宋体" panose="02010600030101010101" pitchFamily="2" charset="-122"/>
              </a:rPr>
              <a:t>为使总公司的目标能够分解为各利润中心的目标，并且能够公正地评估各利润中心的绩效，须通过编制财务收支预算进行量化。量化的绩效目标可分为财务性及非财务性两类。凡属财务性指标，如营业收入、营业成本、利润总额、成本利润率、人均获利能力等，均需预算制度提供。换言之，利润中心的推行必须得到企业预算制度的有力支撑。</a:t>
            </a:r>
          </a:p>
        </p:txBody>
      </p:sp>
    </p:spTree>
    <p:extLst>
      <p:ext uri="{BB962C8B-B14F-4D97-AF65-F5344CB8AC3E}">
        <p14:creationId xmlns:p14="http://schemas.microsoft.com/office/powerpoint/2010/main" val="1798976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39</a:t>
            </a:fld>
            <a:endParaRPr lang="en-US" altLang="zh-CN"/>
          </a:p>
        </p:txBody>
      </p:sp>
    </p:spTree>
    <p:extLst>
      <p:ext uri="{BB962C8B-B14F-4D97-AF65-F5344CB8AC3E}">
        <p14:creationId xmlns:p14="http://schemas.microsoft.com/office/powerpoint/2010/main" val="74335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CFD19-473A-450A-9031-FD5E9BA4886B}" type="slidenum">
              <a:rPr lang="en-US" altLang="zh-CN"/>
              <a:pPr/>
              <a:t>4</a:t>
            </a:fld>
            <a:endParaRPr lang="en-US" altLang="zh-CN"/>
          </a:p>
        </p:txBody>
      </p:sp>
      <p:sp>
        <p:nvSpPr>
          <p:cNvPr id="250882" name="Rectangle 2"/>
          <p:cNvSpPr>
            <a:spLocks noGrp="1" noRot="1" noChangeAspect="1" noChangeArrowheads="1" noTextEdit="1"/>
          </p:cNvSpPr>
          <p:nvPr>
            <p:ph type="sldImg"/>
          </p:nvPr>
        </p:nvSpPr>
        <p:spPr>
          <a:xfrm>
            <a:off x="381000" y="685800"/>
            <a:ext cx="6096000" cy="3429000"/>
          </a:xfrm>
          <a:ln/>
        </p:spPr>
      </p:sp>
      <p:sp>
        <p:nvSpPr>
          <p:cNvPr id="250883" name="Rectangle 3"/>
          <p:cNvSpPr>
            <a:spLocks noGrp="1" noChangeArrowheads="1"/>
          </p:cNvSpPr>
          <p:nvPr>
            <p:ph type="body" idx="1"/>
          </p:nvPr>
        </p:nvSpPr>
        <p:spPr/>
        <p:txBody>
          <a:bodyPr/>
          <a:lstStyle/>
          <a:p>
            <a:r>
              <a:rPr lang="zh-CN" altLang="en-US" b="1">
                <a:latin typeface="宋体" panose="02010600030101010101" pitchFamily="2" charset="-122"/>
              </a:rPr>
              <a:t>一、物流成本绩效考评的意义</a:t>
            </a:r>
            <a:br>
              <a:rPr lang="zh-CN" altLang="en-US" b="1">
                <a:latin typeface="宋体" panose="02010600030101010101" pitchFamily="2" charset="-122"/>
              </a:rPr>
            </a:br>
            <a:r>
              <a:rPr lang="zh-CN" altLang="en-US" b="1">
                <a:latin typeface="宋体" panose="02010600030101010101" pitchFamily="2" charset="-122"/>
              </a:rPr>
              <a:t>物流成本绩效考评，是物流企业或企业物流部门绩效考评的重要组成部分，其实质是通过对相应考核指标的设立与分析，定期或不定期地对物流成本负有责任的单位或人员的工作质量与工作成效，做出客观的分析与评价，从而为不断改善物流成本管理工作提供依据，为企业持续提高成本利润率指明努力方向。</a:t>
            </a:r>
          </a:p>
          <a:p>
            <a:endParaRPr lang="en-US" altLang="zh-CN"/>
          </a:p>
        </p:txBody>
      </p:sp>
    </p:spTree>
    <p:extLst>
      <p:ext uri="{BB962C8B-B14F-4D97-AF65-F5344CB8AC3E}">
        <p14:creationId xmlns:p14="http://schemas.microsoft.com/office/powerpoint/2010/main" val="3094061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681FE-5E95-4DA9-A819-B0B8D25A0320}" type="slidenum">
              <a:rPr lang="en-US" altLang="zh-CN"/>
              <a:pPr/>
              <a:t>41</a:t>
            </a:fld>
            <a:endParaRPr lang="en-US" altLang="zh-CN"/>
          </a:p>
        </p:txBody>
      </p:sp>
      <p:sp>
        <p:nvSpPr>
          <p:cNvPr id="361474" name="Rectangle 2"/>
          <p:cNvSpPr>
            <a:spLocks noGrp="1" noRot="1" noChangeAspect="1" noChangeArrowheads="1" noTextEdit="1"/>
          </p:cNvSpPr>
          <p:nvPr>
            <p:ph type="sldImg"/>
          </p:nvPr>
        </p:nvSpPr>
        <p:spPr>
          <a:xfrm>
            <a:off x="381000" y="685800"/>
            <a:ext cx="6096000" cy="3429000"/>
          </a:xfrm>
          <a:ln/>
        </p:spPr>
      </p:sp>
      <p:sp>
        <p:nvSpPr>
          <p:cNvPr id="361475" name="Rectangle 3"/>
          <p:cNvSpPr>
            <a:spLocks noGrp="1" noChangeArrowheads="1"/>
          </p:cNvSpPr>
          <p:nvPr>
            <p:ph type="body" idx="1"/>
          </p:nvPr>
        </p:nvSpPr>
        <p:spPr/>
        <p:txBody>
          <a:bodyPr/>
          <a:lstStyle/>
          <a:p>
            <a:r>
              <a:rPr lang="en-US" altLang="zh-CN" b="1">
                <a:latin typeface="黑体" panose="02010609060101010101" pitchFamily="49" charset="-122"/>
                <a:ea typeface="黑体" panose="02010609060101010101" pitchFamily="49" charset="-122"/>
              </a:rPr>
              <a:t>1</a:t>
            </a:r>
            <a:r>
              <a:rPr lang="zh-CN" altLang="en-US" b="1">
                <a:latin typeface="黑体" panose="02010609060101010101" pitchFamily="49" charset="-122"/>
                <a:ea typeface="黑体" panose="02010609060101010101" pitchFamily="49" charset="-122"/>
              </a:rPr>
              <a:t>、汽车运输企业利润中心层次关系</a:t>
            </a:r>
            <a:r>
              <a:rPr lang="zh-CN" altLang="en-US" b="1">
                <a:latin typeface="宋体" panose="02010600030101010101" pitchFamily="2" charset="-122"/>
              </a:rPr>
              <a:t/>
            </a:r>
            <a:br>
              <a:rPr lang="zh-CN" altLang="en-US" b="1">
                <a:latin typeface="宋体" panose="02010600030101010101" pitchFamily="2" charset="-122"/>
              </a:rPr>
            </a:br>
            <a:r>
              <a:rPr lang="zh-CN" altLang="en-US" b="1">
                <a:latin typeface="宋体" panose="02010600030101010101" pitchFamily="2" charset="-122"/>
              </a:rPr>
              <a:t>汽车运输企业责任中心，根据大中型汽车运输企业的组织结构现状，按照责任中心与企业组织机构相一致的原则，可将汽车运输企业划分为“四级三层”（四级组织，三层利润中心）的责任中心控制系统</a:t>
            </a:r>
          </a:p>
        </p:txBody>
      </p:sp>
    </p:spTree>
    <p:extLst>
      <p:ext uri="{BB962C8B-B14F-4D97-AF65-F5344CB8AC3E}">
        <p14:creationId xmlns:p14="http://schemas.microsoft.com/office/powerpoint/2010/main" val="2948092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A015F-D3B1-4DC6-B225-D2905D7FAB18}" type="slidenum">
              <a:rPr lang="en-US" altLang="zh-CN"/>
              <a:pPr/>
              <a:t>42</a:t>
            </a:fld>
            <a:endParaRPr lang="en-US" altLang="zh-CN"/>
          </a:p>
        </p:txBody>
      </p:sp>
      <p:sp>
        <p:nvSpPr>
          <p:cNvPr id="321538" name="Rectangle 2"/>
          <p:cNvSpPr>
            <a:spLocks noGrp="1" noRot="1" noChangeAspect="1" noChangeArrowheads="1" noTextEdit="1"/>
          </p:cNvSpPr>
          <p:nvPr>
            <p:ph type="sldImg"/>
          </p:nvPr>
        </p:nvSpPr>
        <p:spPr>
          <a:xfrm>
            <a:off x="381000" y="685800"/>
            <a:ext cx="6096000" cy="3429000"/>
          </a:xfrm>
          <a:ln/>
        </p:spPr>
      </p:sp>
      <p:sp>
        <p:nvSpPr>
          <p:cNvPr id="32153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）“单车边际贡献总额”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即单独营运车辆的简称）不计算其不可控成本（例如由车队负责的车队经费、由分公司负责的营运间接费用等），故考核指标是其“单车边际贡献总额”，该指标等于单车运输收入总额与其可控成本总额的差额。</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）“车队边际贡献总额”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下属车队不计算其不可控成本（例如由分公司负责的营运间接费用等），但需计算其可控的车队经费，故考核指标是“车队边际贡献总额”“车队长可控利润总额”。分公司下属修理厂、材料库等，一般可作为人为利润中心，按内部结算价格与车队或单车结算，作其收入，计算其相应的边际贡献总额及营业利润总额。</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）“分公司边际贡献总额”和“分公司经理可控利润总额”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分公司不计算其不可控成本（例如由总公司负责的管理费用），但需计算其可控的营运间接费用，故其考核指标是“分公司边际贡献总额”和“分公司经理可控利润总额”。</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如果分公司分摊各分公司之间的共同成本及总公司的管理费用，其考核指标除“分公司边际贡献总额”、“分公司经理 </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可控利润总额”外，还包括“分公司营业利润”。</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）“管理费用节超数额”</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总部负责并计算所属各职能部门（大多作为成本中心）发生的管理费用，这些费用对于单车、车队及分公司来说，都是不可控的，企业总部对各职能部门考核指标是其发生的管理费用的预算执行结果，即“管理费用节超数额”。</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汽车运输企业各利润中心数据汇总关系见图</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12-6</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93195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2290C-461F-4411-87C1-D3DE99A5200C}" type="slidenum">
              <a:rPr lang="en-US" altLang="zh-CN"/>
              <a:pPr/>
              <a:t>45</a:t>
            </a:fld>
            <a:endParaRPr lang="en-US" altLang="zh-CN"/>
          </a:p>
        </p:txBody>
      </p:sp>
      <p:sp>
        <p:nvSpPr>
          <p:cNvPr id="324610" name="Rectangle 2"/>
          <p:cNvSpPr>
            <a:spLocks noGrp="1" noRot="1" noChangeAspect="1" noChangeArrowheads="1" noTextEdit="1"/>
          </p:cNvSpPr>
          <p:nvPr>
            <p:ph type="sldImg"/>
          </p:nvPr>
        </p:nvSpPr>
        <p:spPr>
          <a:xfrm>
            <a:off x="381000" y="685800"/>
            <a:ext cx="6096000" cy="3429000"/>
          </a:xfrm>
          <a:ln/>
        </p:spPr>
      </p:sp>
      <p:sp>
        <p:nvSpPr>
          <p:cNvPr id="324611"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就汽车运输企业而言，每部营运车即为企业运输生产作业的基本单位。虽然就单车或单车司机而言，不具有“材料采购权、生产决策权、价格制定权和产品销售权”，但因其可以相对独立完成运输劳务，可以直接面向企业外部市场销售其产品—货物周转量，取得相应的运输收入，同时可计算其为企业获取的利润。企业可以将其实现的利润，与按预算计算出的预计利润相对比，评价和考核其工作业绩。换句话说，单车的收支是可直接计量的、利润是可直接计算的。所以，单车既属于成本中心，又属于人为利润中心，并十分贴近自然利润中心。单车的责任目标既是责任成本最小化，同时也是责任利润最大化。</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现实中，汽车运输企业将单车利润中心的绩效考评，通称为“单车核算”。实行单车核算必须遵循人车固定的原则，即营运车辆与司机相对固定，做到定人、定车、定责。单车核算仅计算其可控的变动成本，即车辆直接费用，不计算其不可控的共同成本或固定成本（如车队经费、营运间接费用等）。所以对单车利润中心的考核指标是“单车边际贡献总额”，该指标为单车的运输收入与车辆直接费用的差额。</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35868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B0BCA-9095-4033-9B1F-5688EBD14761}" type="slidenum">
              <a:rPr lang="en-US" altLang="zh-CN"/>
              <a:pPr/>
              <a:t>46</a:t>
            </a:fld>
            <a:endParaRPr lang="en-US" altLang="zh-CN"/>
          </a:p>
        </p:txBody>
      </p:sp>
      <p:sp>
        <p:nvSpPr>
          <p:cNvPr id="334850" name="Rectangle 2"/>
          <p:cNvSpPr>
            <a:spLocks noGrp="1" noRot="1" noChangeAspect="1" noChangeArrowheads="1" noTextEdit="1"/>
          </p:cNvSpPr>
          <p:nvPr>
            <p:ph type="sldImg"/>
          </p:nvPr>
        </p:nvSpPr>
        <p:spPr>
          <a:xfrm>
            <a:off x="381000" y="685800"/>
            <a:ext cx="6096000" cy="3429000"/>
          </a:xfrm>
          <a:ln/>
        </p:spPr>
      </p:sp>
      <p:sp>
        <p:nvSpPr>
          <p:cNvPr id="334851"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核算是将单车作为利润中心对其收支进行全面核算。车队或分公司应于年、季度之初制订各单车年、季度责任收支预算，并根据单车年、季度责任收支预算，计算出单车年、季度单车边际贡献总额预算数；于年、季度结束时，计算出各单车的年、季度收支和边际贡献总额的实际数，并将边际贡献总额实际数与预算数加以比较，计算出当期的边际贡献总额差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边际贡献总额实际数大于等于预算数时，视为达成单车利润目标。</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单车边际贡献总额预算数计算式</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单车实际边际贡献总额计算式</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单车边际贡献差异计算式</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65460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25BD4-F7B6-4BBF-AED6-7F31144F0996}" type="slidenum">
              <a:rPr lang="en-US" altLang="zh-CN"/>
              <a:pPr/>
              <a:t>51</a:t>
            </a:fld>
            <a:endParaRPr lang="en-US" altLang="zh-CN"/>
          </a:p>
        </p:txBody>
      </p:sp>
      <p:sp>
        <p:nvSpPr>
          <p:cNvPr id="335874" name="Rectangle 2"/>
          <p:cNvSpPr>
            <a:spLocks noGrp="1" noRot="1" noChangeAspect="1" noChangeArrowheads="1" noTextEdit="1"/>
          </p:cNvSpPr>
          <p:nvPr>
            <p:ph type="sldImg"/>
          </p:nvPr>
        </p:nvSpPr>
        <p:spPr>
          <a:xfrm>
            <a:off x="381000" y="685800"/>
            <a:ext cx="6096000" cy="3429000"/>
          </a:xfrm>
          <a:ln/>
        </p:spPr>
      </p:sp>
      <p:sp>
        <p:nvSpPr>
          <p:cNvPr id="335875"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成本核算，是计算单车边际贡献总额及边际贡献总额差异的前提，单车成本核算工作由车队或分公司负责。单车成本核算仅包括单车直接负有责任的各项费用。单车耗用的燃料、材料均按计划成本计算，不分配燃料、材料成本差异；不需要通过完整的会计核算程序，可根据有关原始记录和凭证，编制各种费用的汇总表、分配表和计算表并登记单车核算台账，即可计算各部单车的货运总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单车成本计算过程及方法如下：</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工资分配表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工资分配表，用以分配由分公司支付和结算的本车队各单车司机的工资及工资性津贴。本表根据本车队工资结算表、行车津贴计算表等编制，并按单车分列。</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职工福利费计算分配表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职工福利费计算分配表，根据本车队工资结算表、相关规定与提取标准编制，并按单车分列。</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燃料材料消耗汇总表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燃料材料消耗汇总表，汇总本车队各单车司机领用燃材料的计划成本（按实际用量与计划价格计算）。本表根据仓库送来的领料单，按月汇总编制，并按单车分列。</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轮胎摊提费用计算表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轮胎摊提费用计算表，是用来计算本车队各单车当月预提的轮胎费用。本表根据各单车总行驶里程和企业规定的各胎型的轮胎摊提费用标准计算编制，并按单车分列。</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辅助营运费用分配表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辅助营运费用分配表，用以分配本车队各单车因维修所发生的辅助生产成本。本表根据维修车间的有关凭证，按单车汇总编制，并按单车分列。</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营运车辆大修理提存和折旧计算表</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营运车辆大修理提存和折旧计算表，根据当月营运车辆总行程和千车公里大修理提存额和千车公里折旧额计算编制，并按单车分列。</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7.</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其他</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除上述各项费用外，当月其他费用支出，可按支付凭证等编制汇总表，并按单车分列。</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4629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1A453-E832-43E9-94D2-FB11E3DC72E3}" type="slidenum">
              <a:rPr lang="en-US" altLang="zh-CN"/>
              <a:pPr/>
              <a:t>52</a:t>
            </a:fld>
            <a:endParaRPr lang="en-US" altLang="zh-CN"/>
          </a:p>
        </p:txBody>
      </p:sp>
      <p:sp>
        <p:nvSpPr>
          <p:cNvPr id="337922" name="Rectangle 2"/>
          <p:cNvSpPr>
            <a:spLocks noGrp="1" noRot="1" noChangeAspect="1" noChangeArrowheads="1" noTextEdit="1"/>
          </p:cNvSpPr>
          <p:nvPr>
            <p:ph type="sldImg"/>
          </p:nvPr>
        </p:nvSpPr>
        <p:spPr>
          <a:xfrm>
            <a:off x="381000" y="685800"/>
            <a:ext cx="6096000" cy="3429000"/>
          </a:xfrm>
          <a:ln/>
        </p:spPr>
      </p:sp>
      <p:sp>
        <p:nvSpPr>
          <p:cNvPr id="337923"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在日常核算中，车队应按单车设置台帐，由专人负责登记，其格式见表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表</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中，如果可直接取得实际结算的运输收入时，可直接填列其实际数；对于多部车辆共同取得的收入，可按各部单车实际工作量比例或其他标准合理分配。各责任成本项目的实际数根据相关凭证所列发生额填列。</a:t>
            </a:r>
            <a:endParaRPr lang="en-US"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为简便起见，车队可于月末一次性地登记各单车台帐中的收入栏和各成本项目栏的实际数，在会计期末或根据考核的需要，计算“单车边际贡献总额”，并分析边际贡献总额差异产生的原因。这里需要注意的是，每部单车的收入与支出在时空上必须相互配比，使计算结果真实可靠。</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于从事企业内部运输作业的汽车运输组织，因其单车的劳务作业一般对内不对外，不能对外取得运输收入，不具有自然的利润中心性质，但其劳务作业可按内部结算价格与本企业其他责任中心进行结算，并取得相应的收入，具有典型的人为的利润中心性质。所以在这些企业，普遍推行“单车模拟核算”。</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现实中，因单车核算或单车模拟核算较为复杂，牵涉的部门多，在时空上实施难度大，所以很多从事企业内部运输作业的汽车运输组织、甚至一些汽车运输企业采用非完整的单车核算方式，即对与司机和单车密切相关的三个成本大项—燃料费、修理费、轮胎费进行专项核算，并将其实际数与预算数或定额相比，来计算其单车的成本管理“绩效”，并据以考评与奖罚。</a:t>
            </a:r>
          </a:p>
          <a:p>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endParaRPr lang="en-US" altLang="zh-CN" sz="1000" b="1" dirty="0">
              <a:latin typeface="宋体" panose="02010600030101010101" pitchFamily="2" charset="-122"/>
            </a:endParaRPr>
          </a:p>
          <a:p>
            <a:endParaRPr lang="en-US" altLang="zh-CN" dirty="0"/>
          </a:p>
        </p:txBody>
      </p:sp>
    </p:spTree>
    <p:extLst>
      <p:ext uri="{BB962C8B-B14F-4D97-AF65-F5344CB8AC3E}">
        <p14:creationId xmlns:p14="http://schemas.microsoft.com/office/powerpoint/2010/main" val="435827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34523-FF13-426A-917A-0123508F21CB}" type="slidenum">
              <a:rPr lang="en-US" altLang="zh-CN"/>
              <a:pPr/>
              <a:t>58</a:t>
            </a:fld>
            <a:endParaRPr lang="en-US" altLang="zh-CN"/>
          </a:p>
        </p:txBody>
      </p:sp>
      <p:sp>
        <p:nvSpPr>
          <p:cNvPr id="349186" name="Rectangle 2"/>
          <p:cNvSpPr>
            <a:spLocks noGrp="1" noRot="1" noChangeAspect="1" noChangeArrowheads="1" noTextEdit="1"/>
          </p:cNvSpPr>
          <p:nvPr>
            <p:ph type="sldImg"/>
          </p:nvPr>
        </p:nvSpPr>
        <p:spPr>
          <a:xfrm>
            <a:off x="381000" y="685800"/>
            <a:ext cx="6096000" cy="3429000"/>
          </a:xfrm>
          <a:ln/>
        </p:spPr>
      </p:sp>
      <p:sp>
        <p:nvSpPr>
          <p:cNvPr id="349187" name="Rectangle 3"/>
          <p:cNvSpPr>
            <a:spLocks noGrp="1" noChangeArrowheads="1"/>
          </p:cNvSpPr>
          <p:nvPr>
            <p:ph type="body" idx="1"/>
          </p:nvPr>
        </p:nvSpPr>
        <p:spPr/>
        <p:txBody>
          <a:bodyPr/>
          <a:lstStyle/>
          <a:p>
            <a:endParaRPr lang="zh-CN" altLang="en-US" b="1" dirty="0">
              <a:latin typeface="宋体" panose="02010600030101010101" pitchFamily="2" charset="-122"/>
            </a:endParaRPr>
          </a:p>
        </p:txBody>
      </p:sp>
    </p:spTree>
    <p:extLst>
      <p:ext uri="{BB962C8B-B14F-4D97-AF65-F5344CB8AC3E}">
        <p14:creationId xmlns:p14="http://schemas.microsoft.com/office/powerpoint/2010/main" val="1281378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smtClean="0">
                <a:latin typeface="黑体" panose="02010609060101010101" pitchFamily="49" charset="-122"/>
                <a:ea typeface="黑体" panose="02010609060101010101" pitchFamily="49" charset="-122"/>
              </a:rPr>
              <a:t>结论：</a:t>
            </a:r>
            <a:r>
              <a:rPr lang="zh-CN" altLang="en-US" sz="1200" b="1" dirty="0" smtClean="0">
                <a:latin typeface="宋体" panose="02010600030101010101" pitchFamily="2" charset="-122"/>
              </a:rPr>
              <a:t>该车队边际贡献总额差异为</a:t>
            </a:r>
            <a:r>
              <a:rPr lang="en-US" altLang="zh-CN" sz="1200" b="1" dirty="0" smtClean="0">
                <a:latin typeface="宋体" panose="02010600030101010101" pitchFamily="2" charset="-122"/>
              </a:rPr>
              <a:t>101609</a:t>
            </a:r>
            <a:r>
              <a:rPr lang="zh-CN" altLang="en-US" sz="1200" b="1" dirty="0" smtClean="0">
                <a:latin typeface="宋体" panose="02010600030101010101" pitchFamily="2" charset="-122"/>
              </a:rPr>
              <a:t>元，车队长可控利润差异为</a:t>
            </a:r>
            <a:r>
              <a:rPr lang="en-US" altLang="zh-CN" sz="1200" b="1" dirty="0" smtClean="0">
                <a:latin typeface="宋体" panose="02010600030101010101" pitchFamily="2" charset="-122"/>
              </a:rPr>
              <a:t>99609</a:t>
            </a:r>
            <a:r>
              <a:rPr lang="zh-CN" altLang="en-US" sz="1200" b="1" dirty="0" smtClean="0">
                <a:latin typeface="宋体" panose="02010600030101010101" pitchFamily="2" charset="-122"/>
              </a:rPr>
              <a:t>元，均为有利差异，故此，该车队已达成利润目标。</a:t>
            </a:r>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59</a:t>
            </a:fld>
            <a:endParaRPr lang="en-US" altLang="zh-CN"/>
          </a:p>
        </p:txBody>
      </p:sp>
    </p:spTree>
    <p:extLst>
      <p:ext uri="{BB962C8B-B14F-4D97-AF65-F5344CB8AC3E}">
        <p14:creationId xmlns:p14="http://schemas.microsoft.com/office/powerpoint/2010/main" val="1934849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3B239-F418-487F-B420-CEBA24D15175}" type="slidenum">
              <a:rPr lang="en-US" altLang="zh-CN"/>
              <a:pPr/>
              <a:t>61</a:t>
            </a:fld>
            <a:endParaRPr lang="en-US" altLang="zh-CN"/>
          </a:p>
        </p:txBody>
      </p:sp>
      <p:sp>
        <p:nvSpPr>
          <p:cNvPr id="350210" name="Rectangle 2"/>
          <p:cNvSpPr>
            <a:spLocks noGrp="1" noRot="1" noChangeAspect="1" noChangeArrowheads="1" noTextEdit="1"/>
          </p:cNvSpPr>
          <p:nvPr>
            <p:ph type="sldImg"/>
          </p:nvPr>
        </p:nvSpPr>
        <p:spPr>
          <a:xfrm>
            <a:off x="381000" y="685800"/>
            <a:ext cx="6096000" cy="3429000"/>
          </a:xfrm>
          <a:ln/>
        </p:spPr>
      </p:sp>
      <p:sp>
        <p:nvSpPr>
          <p:cNvPr id="350211" name="Rectangle 3"/>
          <p:cNvSpPr>
            <a:spLocks noGrp="1" noChangeArrowheads="1"/>
          </p:cNvSpPr>
          <p:nvPr>
            <p:ph type="body" idx="1"/>
          </p:nvPr>
        </p:nvSpPr>
        <p:spPr/>
        <p:txBody>
          <a:bodyPr/>
          <a:lstStyle/>
          <a:p>
            <a:r>
              <a:rPr lang="zh-CN" altLang="en-US" sz="1000" b="1" dirty="0">
                <a:latin typeface="宋体" panose="02010600030101010101" pitchFamily="2" charset="-122"/>
              </a:rPr>
              <a:t>（一）分公司绩效考评指标设置</a:t>
            </a:r>
            <a:br>
              <a:rPr lang="zh-CN" altLang="en-US" sz="1000" b="1" dirty="0">
                <a:latin typeface="宋体" panose="02010600030101010101" pitchFamily="2" charset="-122"/>
              </a:rPr>
            </a:br>
            <a:r>
              <a:rPr lang="zh-CN" altLang="en-US" sz="1000" b="1" dirty="0">
                <a:latin typeface="宋体" panose="02010600030101010101" pitchFamily="2" charset="-122"/>
              </a:rPr>
              <a:t>汽车运输企业下属分公司一般作为汽车运输企业的内部独立核算单位，具有材料采购权、生产决策权、运价制定权和运费结算权，在生产经营上有较大独立性。它直接与外部运输市场发生业务上的联系，承办营运业务，按双方商定运价和结算方式收取运费收入，同时进行运输成本与营运利润的核算。因此，运输企业的分公司是典型的“自然的利润中心”。</a:t>
            </a:r>
            <a:br>
              <a:rPr lang="zh-CN" altLang="en-US" sz="1000" b="1" dirty="0">
                <a:latin typeface="宋体" panose="02010600030101010101" pitchFamily="2" charset="-122"/>
              </a:rPr>
            </a:br>
            <a:r>
              <a:rPr lang="zh-CN" altLang="en-US" sz="1000" b="1" dirty="0">
                <a:latin typeface="宋体" panose="02010600030101010101" pitchFamily="2" charset="-122"/>
              </a:rPr>
              <a:t>如果汽车运输企业对所属各分公司不摊派企业管理费用或共同费用时，对各分公司利润中心考核的责任目标即为“</a:t>
            </a:r>
            <a:r>
              <a:rPr lang="zh-CN" altLang="en-US" sz="1000" b="1" dirty="0" smtClean="0">
                <a:latin typeface="宋体" panose="02010600030101010101" pitchFamily="2" charset="-122"/>
              </a:rPr>
              <a:t>分公司边际</a:t>
            </a:r>
            <a:r>
              <a:rPr lang="zh-CN" altLang="en-US" sz="1000" b="1" dirty="0">
                <a:latin typeface="宋体" panose="02010600030101010101" pitchFamily="2" charset="-122"/>
              </a:rPr>
              <a:t>贡献总额”和“分公司经理可控利润总额”。如果企业对所属分公司摊派企业管理费用或共同成本时，还需考核“分公司营运利润总额”。</a:t>
            </a:r>
          </a:p>
          <a:p>
            <a:endParaRPr lang="en-US" altLang="zh-CN" dirty="0"/>
          </a:p>
        </p:txBody>
      </p:sp>
    </p:spTree>
    <p:extLst>
      <p:ext uri="{BB962C8B-B14F-4D97-AF65-F5344CB8AC3E}">
        <p14:creationId xmlns:p14="http://schemas.microsoft.com/office/powerpoint/2010/main" val="413648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CB80B-2DB0-4C65-B878-FE083DE1C050}" type="slidenum">
              <a:rPr lang="en-US" altLang="zh-CN"/>
              <a:pPr/>
              <a:t>62</a:t>
            </a:fld>
            <a:endParaRPr lang="en-US" altLang="zh-CN"/>
          </a:p>
        </p:txBody>
      </p:sp>
      <p:sp>
        <p:nvSpPr>
          <p:cNvPr id="351234" name="Rectangle 2"/>
          <p:cNvSpPr>
            <a:spLocks noGrp="1" noRot="1" noChangeAspect="1" noChangeArrowheads="1" noTextEdit="1"/>
          </p:cNvSpPr>
          <p:nvPr>
            <p:ph type="sldImg"/>
          </p:nvPr>
        </p:nvSpPr>
        <p:spPr>
          <a:xfrm>
            <a:off x="381000" y="685800"/>
            <a:ext cx="6096000" cy="3429000"/>
          </a:xfrm>
          <a:ln/>
        </p:spPr>
      </p:sp>
      <p:sp>
        <p:nvSpPr>
          <p:cNvPr id="351235" name="Rectangle 3"/>
          <p:cNvSpPr>
            <a:spLocks noGrp="1" noChangeArrowheads="1"/>
          </p:cNvSpPr>
          <p:nvPr>
            <p:ph type="body" idx="1"/>
          </p:nvPr>
        </p:nvSpPr>
        <p:spPr/>
        <p:txBody>
          <a:bodyPr/>
          <a:lstStyle/>
          <a:p>
            <a:r>
              <a:rPr lang="zh-CN" altLang="en-US" sz="1000" b="1" dirty="0">
                <a:latin typeface="宋体" panose="02010600030101010101" pitchFamily="2" charset="-122"/>
              </a:rPr>
              <a:t>（二）分公司绩效考评指标计算方法</a:t>
            </a:r>
            <a:br>
              <a:rPr lang="zh-CN" altLang="en-US" sz="1000" b="1" dirty="0">
                <a:latin typeface="宋体" panose="02010600030101010101" pitchFamily="2" charset="-122"/>
              </a:rPr>
            </a:b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各分公司在车队核算的基础上，通过对所属车队实际运输收入（由分公司将所属车队的预计收入调整为实际数）和责任成本及辅助车间成本资料的汇总，结合该分公司行政部门成本（即营运间接费用）的发生情况，一并计算该分公司的“边际贡献总额”、“分公司经理可控利润总额” 和“分公司营业利润”指标。</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分公司边际贡献总额计算式</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分公司经理可控利润总额计算式</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分公司营业利润计算式</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分公司分摊共同成本时，需计算分公司营业利润考核指标。</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6697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96DA0-BD59-4F21-893E-65228327D45D}" type="slidenum">
              <a:rPr lang="en-US" altLang="zh-CN"/>
              <a:pPr/>
              <a:t>5</a:t>
            </a:fld>
            <a:endParaRPr lang="en-US" altLang="zh-CN"/>
          </a:p>
        </p:txBody>
      </p:sp>
      <p:sp>
        <p:nvSpPr>
          <p:cNvPr id="251906" name="Rectangle 2"/>
          <p:cNvSpPr>
            <a:spLocks noGrp="1" noRot="1" noChangeAspect="1" noChangeArrowheads="1" noTextEdit="1"/>
          </p:cNvSpPr>
          <p:nvPr>
            <p:ph type="sldImg"/>
          </p:nvPr>
        </p:nvSpPr>
        <p:spPr>
          <a:xfrm>
            <a:off x="381000" y="685800"/>
            <a:ext cx="6096000" cy="3429000"/>
          </a:xfrm>
          <a:ln/>
        </p:spPr>
      </p:sp>
      <p:sp>
        <p:nvSpPr>
          <p:cNvPr id="251907"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责任会计制度是现代分权管理模式的产物，它通过在企业内部建立若干个责任中心，并对其分工负责的经济业务进行计划与控制，以实现业绩考核与评价的一种内部控制制度。</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责任会计制度要求：根据授予各级单位的权力、责任及其业绩的评价方式，将企业划分为各种不同形式的责任中心，建立起以各责任中心为主体，以权、责、利相统一为特征，以责任预算、责任控制、责任考核为内容，通过信息的积累、加工和反馈而形成的企业内部控制系统。责任会计就是要利用会计信息对各分权单位的业绩进行计量、控制与考核。</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（一）责任会计制度的主要内容</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设置责任中心，明确权责范围</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责任中心是指承担一定经济责任，并享有一定权利的企业内部（责任）单位，其基本特征是权责利相结合。依据企业内部各单位或部门经营活动的特点，将其划分为若干责任中心，明确职责范围，使其能在权限范围内独立自主地履行职责。责任中心可划分为成本中心、利润中心和投资中心。</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编制责任预算，确定考核标准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通过预算的方式，将企业的总体目标层层分解，具体落实到每一个责任中心，作为其开展经营活动、评价工作业绩的基本标准和主要依据。</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建立跟踪系统，进行反馈控制</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对每一个责任中心建立起预算执行情况的跟踪系统，定期将实际数与预算数对比，找出差异，分析原因，控制和调节经营活动。</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分析评价业绩，建立奖罚制度</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通过定期编制业绩报告，对各责任中心的工作成果进行分析和评价，以实际成果的好坏进行奖惩，从而最大限度调动各责任中心的积极性，促使其相互协调，提高生产经营效率。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（二）设计责任会计制度应遵循的原则</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责任主体原则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各级管理部门在充分享有经营决策权的同时，也须对其经营管理的有效性承担相应的经济责任。为此，按各级管理部门设置相应的责任中心，建立责任会计制度，既是必要的，也是合理的。</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可控性原则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各责任中心的业绩考核与评价，必须以责任中心的营运收入或费用支出能够自我控制为原则。如果一个责任中心，自身不能有效地控制其可实现的收入或发生的费用，也就很难合理地反映其实际工作业绩，从而也无法做出相应的评价与奖惩。</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目标一致原则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当经营决策权授予各级管理部门时，实际上就是将企业的整体目标分解成各责任中心的具体目标。因此，必须高度关注责任中心具体目标与企业整体目标的一致性，避免因片面追求局部利益而损害整体利益。</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激励原则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对各责任中心的责任目标、责任预算的确定要相对合理。它包括两个方面：一是目标合理、切实可行；二是完成目标后所得到的奖励与所付出的努力相适应。</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反馈原则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必须保证两个信息反馈渠道的畅通：一是信息向各责任中心的反馈，使其能够及时了解预算的执行情况，以便采取有效措施调整偏离目标或预算的差异；二是向责任中心的上级反馈，以便上级管理部门及时掌握情况。</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重要性原则</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在全面实施责任会计制度过程中，要突出所关注的重点，管好管住关键的少数。</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（三）建立与实施责任会计制度的基本环节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建立与实施责任会计制度包括六个基本环节：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）建立责任中心；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）制定责任目标，编制责任预算；</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）进行责任控制；</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）进行责任核算与编制责任业绩报告；</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）进行责任考核；</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）进行责任奖惩。</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如图</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12-1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所示。</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23956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B075C-1AC7-4B48-BBE2-80F88096C12A}" type="slidenum">
              <a:rPr lang="en-US" altLang="zh-CN"/>
              <a:pPr/>
              <a:t>63</a:t>
            </a:fld>
            <a:endParaRPr lang="en-US" altLang="zh-CN"/>
          </a:p>
        </p:txBody>
      </p:sp>
      <p:sp>
        <p:nvSpPr>
          <p:cNvPr id="352258" name="Rectangle 2"/>
          <p:cNvSpPr>
            <a:spLocks noGrp="1" noRot="1" noChangeAspect="1" noChangeArrowheads="1" noTextEdit="1"/>
          </p:cNvSpPr>
          <p:nvPr>
            <p:ph type="sldImg"/>
          </p:nvPr>
        </p:nvSpPr>
        <p:spPr>
          <a:xfrm>
            <a:off x="381000" y="685800"/>
            <a:ext cx="6096000" cy="3429000"/>
          </a:xfrm>
          <a:ln/>
        </p:spPr>
      </p:sp>
      <p:sp>
        <p:nvSpPr>
          <p:cNvPr id="352259" name="Rectangle 3"/>
          <p:cNvSpPr>
            <a:spLocks noGrp="1" noChangeArrowheads="1"/>
          </p:cNvSpPr>
          <p:nvPr>
            <p:ph type="body" idx="1"/>
          </p:nvPr>
        </p:nvSpPr>
        <p:spPr/>
        <p:txBody>
          <a:bodyPr/>
          <a:lstStyle/>
          <a:p>
            <a:r>
              <a:rPr lang="zh-CN" altLang="en-US" b="1">
                <a:latin typeface="宋体" panose="02010600030101010101" pitchFamily="2" charset="-122"/>
              </a:rPr>
              <a:t>随同报送的还应有该分公司所属各车队的责任报告汇总表。</a:t>
            </a:r>
          </a:p>
        </p:txBody>
      </p:sp>
    </p:spTree>
    <p:extLst>
      <p:ext uri="{BB962C8B-B14F-4D97-AF65-F5344CB8AC3E}">
        <p14:creationId xmlns:p14="http://schemas.microsoft.com/office/powerpoint/2010/main" val="539967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2D3A1-B0D2-4F6C-AC7F-82396F3B8328}" type="slidenum">
              <a:rPr lang="en-US" altLang="zh-CN"/>
              <a:pPr/>
              <a:t>71</a:t>
            </a:fld>
            <a:endParaRPr lang="en-US" altLang="zh-CN"/>
          </a:p>
        </p:txBody>
      </p:sp>
      <p:sp>
        <p:nvSpPr>
          <p:cNvPr id="1506306" name="Rectangle 2"/>
          <p:cNvSpPr>
            <a:spLocks noGrp="1" noRot="1" noChangeAspect="1" noChangeArrowheads="1" noTextEdit="1"/>
          </p:cNvSpPr>
          <p:nvPr>
            <p:ph type="sldImg"/>
          </p:nvPr>
        </p:nvSpPr>
        <p:spPr>
          <a:xfrm>
            <a:off x="381000" y="685800"/>
            <a:ext cx="6096000" cy="3429000"/>
          </a:xfrm>
          <a:ln/>
        </p:spPr>
      </p:sp>
      <p:sp>
        <p:nvSpPr>
          <p:cNvPr id="1506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9424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16B4D-FACF-4377-9B53-91017108AA3F}" type="slidenum">
              <a:rPr lang="en-US" altLang="zh-CN"/>
              <a:pPr/>
              <a:t>8</a:t>
            </a:fld>
            <a:endParaRPr lang="en-US" altLang="zh-CN"/>
          </a:p>
        </p:txBody>
      </p:sp>
      <p:sp>
        <p:nvSpPr>
          <p:cNvPr id="266242" name="Rectangle 2"/>
          <p:cNvSpPr>
            <a:spLocks noGrp="1" noRot="1" noChangeAspect="1" noChangeArrowheads="1" noTextEdit="1"/>
          </p:cNvSpPr>
          <p:nvPr>
            <p:ph type="sldImg"/>
          </p:nvPr>
        </p:nvSpPr>
        <p:spPr>
          <a:xfrm>
            <a:off x="381000" y="685800"/>
            <a:ext cx="6096000" cy="3429000"/>
          </a:xfrm>
          <a:ln/>
        </p:spPr>
      </p:sp>
      <p:sp>
        <p:nvSpPr>
          <p:cNvPr id="266243"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一、成本中心概述</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中心是对成本具有控制能力的责任单位，是对成本和费用承担控制责任的中心。成本中心的适用范围最广，只要有成本费用发生的地方，都可以设为成本中心，从而在企业形成逐级控制、层层负责的成本中心体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责任成本是指成本中心能对其进行预测、计量和控制的各项可控成本之和。责任成本按照谁负责谁承担的原则，以成本中心为计算对象进行归集的，所反映的是成本中心与各种成本费用的责任归属关系。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物流的各级组织机构及各个作业环节普遍设立成本中心，并对其责任成本进行绩效考评，对于合理确定与划分各级组织机构及各个作业环节的责任成本，明确各自的成本控制责任范围，增强其成本控制的责任感和主动性，进而从总体上有效地控制物流成本有着重要意义。</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基本特性</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成本中心基本特性是：成本中心仅对其可控成本承担责任，并且仅对其责任成本进行控制与考评。</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）从一般意义上讲，责任成本应该具备四个条件</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①可预计性 也就是说，成本中心能够预知其何时发生及其类型；②可计量性 成本中心有办法计量其耗费的数目；③可控制性 成本中心可以通过自己的行动来对其加以控制与调节；④可考核性 成本中心可以对其耗费的执行过程及其结果进行考核与评价。</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）从成本发生地点来看，责任成本有两种类型</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①通常在本成本中心发生，并且该成本中心能够控制和影响的成本。②作为特例，在其他部门发生，不受本成本中心所控制和影响，但应由该成本中心承担的成本。一般是指与本成本中心同属一个成本中心体系的其他单位或部门为该成本中心提供材料、半成品或劳务等所发生的费用，为合理结转相关费用，防止出现责任转嫁问题，可按预定的内部转移价格进行结算，计入该成本中心的责任成本。</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基本类型</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）基本成本中心和复合成本中心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基本成本中心是成本中心体系中的最低层次的成本中心，例如生产车间的一个生产班组可以是一个基本成本中心；车队下辖的每部营运车辆也可以是一个基本成本中心。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复合成本中心是下辖若干个成本中心的成本中心，例如一个下设若干生产班组的生产车间可以是一个复合成本中心，一个拥有若干营运车辆的车队也可以是一个复合成本中心。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任一成本中心对其责任成本均向上一级责任中心负责。</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）技术性成本中心和酌量性成本中心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技术性成本是指发生的数额，通过技术分析可以相对可靠地估算出来的成本，如产品生产过程中发生的直接材料、直接人工、间接制造费用等。技术性成本在投入量与产出量之间有着密切联系，可以通过弹性预算予以控制。</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酌量性成本是否发生、以及发生数额的多少，是由管理人员的决策所决定的，主要包括各种管理费用和某些间接成本项目，如研究开发费用、广告宣传费用、职工培训费等。酌量性成本在投入量与产出量之间没有直接关系，其控制应着重于预算总额的审批上</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 </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企业的直接生产单位或部门，例如分厂、生产车间、生产班组、运输部门、装卸部门等均属于技术性成本中心，其责任成本为技术性成本。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企业的非直接生产部门基本为酌量性成本中心，例如营销广告部门、培训部门、研制开发部门、财会部门等均属于酌量性成本中心，其责任成本为酌量性成本。</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3.</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责任</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的确认</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成本中心所归集与计算的责任成本，应是成本中心所能影响和控制的成本费用，那些虽在其经营活动范围内发生却不应由该成本中心承担的成本，其性质属于不可控成本，不应纳入该成本中心的责任成本。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对于在其他部门发生，虽应由该成本中心承担，但却难以合理分摊的共同成本，可不纳入该成本中心的责任成本；对于易于合理分摊的发生在其他部门，而应由该成本中心承担的共同成本，虽不受该成本中心所控制和影响，但仍须纳入该成本中心的责任成本。共同成本是指为多种产品的生产或为多个部门的设置而发生的，应由这些产品或这些部门共同负担的具有不可控性的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在成本中心，由于管理者没有责任和权力决定该中心资产的收益，因而成本标准或成本目标就是其唯一的业绩计量标准。</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4.</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目标管理</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中心责任制度的推行必须与目标管理制度相结合，形成一套完整的、客观的责任成本反馈报告制度，定期编制绩效考评报告，列示成本目标达成的差异，以此促使各中心及时改进措施，并作为企业考核及奖惩的依据。为使企业的成本总体控制目标，能够分解为各成本中心的目标，并且能够公正地评估各成本中心的绩效，还须编制财务收支预算，对成本目标进行细化处理。</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5.</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考评方式</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中心绩效考评的通常方式是：各成本中心按月填报其责任报告，将实绩并与目标值比较，计算其差异，并说明导致差异的原因，提出相应的改善措施，提供给上一层责任中心；企业或相关部门以季或半年为周期对各成本中心进行绩效考评，并预发奖金，同时根据需要对全年预算目标进行适度调整；年度结束后，企业或企业的相关部门依据各成本中心全年累计数，计算其应得奖金，扣除预发奖金，补发差额。</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6.</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考核指标</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成本中心的考核指标包括成本差异和成本变动率两项指标，其计算式如下：</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成本差异</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实际责任成本−预算责任成本</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成本变动率</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成本差异÷预算责任成本</a:t>
            </a:r>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×100%</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2342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595DF-9144-4DF3-9FC5-59AF53EE1E17}" type="slidenum">
              <a:rPr lang="en-US" altLang="zh-CN"/>
              <a:pPr/>
              <a:t>10</a:t>
            </a:fld>
            <a:endParaRPr lang="en-US" altLang="zh-CN"/>
          </a:p>
        </p:txBody>
      </p:sp>
      <p:sp>
        <p:nvSpPr>
          <p:cNvPr id="316418" name="Rectangle 2"/>
          <p:cNvSpPr>
            <a:spLocks noGrp="1" noRot="1" noChangeAspect="1" noChangeArrowheads="1" noTextEdit="1"/>
          </p:cNvSpPr>
          <p:nvPr>
            <p:ph type="sldImg"/>
          </p:nvPr>
        </p:nvSpPr>
        <p:spPr>
          <a:xfrm>
            <a:off x="381000" y="685800"/>
            <a:ext cx="6096000" cy="3429000"/>
          </a:xfrm>
          <a:ln/>
        </p:spPr>
      </p:sp>
      <p:sp>
        <p:nvSpPr>
          <p:cNvPr id="316419"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合理设立成本中心是确定责任成本的前提。成本中心设立的关键不在于单位大小，凡是成本管理上需要，并且其成本责任能够分清，其成本绩效可以单独考核的单位都可以设立为成本中心。</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横向成本中心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横向成本中心是指按企业内部平行职能机构或生产作业单位所设立的成本中心。它们之间的关系是协作关系，而非隶属关系。</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就一般企业而言，横向成本中心主要包括：供应部门、生产部门、劳资部门、设计部门、技术部门、设备管理部门、销售部门、计划部门和质量管理部门等。</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上述各部门内部下属的平行职能单位之间，也可以相对看作是横向成本中心，如供应部门内部的采购部门与仓储部门之间互为横向成本中心。就企业物流部门来说，横向成本中心的划分，其实就是将物流成本在横向成本中心之间所做的责任切割。</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纵向成本中心</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纵向成本中心是指按企业内部各级部门或各级单位逐级设立的成本中心。纵向成本中心之间虽然是隶属关系，但因其在成本的可控性上有其各自的责任与职权，所以有必要在成本中心划分上将其区别出来。纵向成本中心的划分，其实就是将物流成本在纵向成本中心之间所做的责任切割。</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3475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BC810-8235-490D-B071-7E3F5592B75B}" type="slidenum">
              <a:rPr lang="en-US" altLang="zh-CN"/>
              <a:pPr/>
              <a:t>11</a:t>
            </a:fld>
            <a:endParaRPr lang="en-US" altLang="zh-CN"/>
          </a:p>
        </p:txBody>
      </p:sp>
      <p:sp>
        <p:nvSpPr>
          <p:cNvPr id="317442" name="Rectangle 2"/>
          <p:cNvSpPr>
            <a:spLocks noGrp="1" noRot="1" noChangeAspect="1" noChangeArrowheads="1" noTextEdit="1"/>
          </p:cNvSpPr>
          <p:nvPr>
            <p:ph type="sldImg"/>
          </p:nvPr>
        </p:nvSpPr>
        <p:spPr>
          <a:xfrm>
            <a:off x="381000" y="685800"/>
            <a:ext cx="6096000" cy="3429000"/>
          </a:xfrm>
          <a:ln/>
        </p:spPr>
      </p:sp>
      <p:sp>
        <p:nvSpPr>
          <p:cNvPr id="317443" name="Rectangle 3"/>
          <p:cNvSpPr>
            <a:spLocks noGrp="1" noChangeArrowheads="1"/>
          </p:cNvSpPr>
          <p:nvPr>
            <p:ph type="body" idx="1"/>
          </p:nvPr>
        </p:nvSpPr>
        <p:spPr/>
        <p:txBody>
          <a:bodyPr/>
          <a:lstStyle/>
          <a:p>
            <a:r>
              <a:rPr lang="zh-CN" altLang="en-US" b="1">
                <a:latin typeface="宋体" panose="02010600030101010101" pitchFamily="2" charset="-122"/>
              </a:rPr>
              <a:t>为了明确各成本中心责任成本的执行结果，必须对其定期进行责任成本的计算与考核，以便对各成本中心的工作做出正确的评价。</a:t>
            </a:r>
          </a:p>
        </p:txBody>
      </p:sp>
    </p:spTree>
    <p:extLst>
      <p:ext uri="{BB962C8B-B14F-4D97-AF65-F5344CB8AC3E}">
        <p14:creationId xmlns:p14="http://schemas.microsoft.com/office/powerpoint/2010/main" val="236391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责任成本的计算方法有直接计算法和间接计算法两种。</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1.</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直接计算法</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直接计算法是将成本中心的各项责任成本逐笔确认并累加（包括从其他部门转来的由该成本中心承担的成本），以求得该成本中心的责任成本总额的方法。其计算公式为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这种方法的特点是计算结果较为准确，但工作量较大，此法适合于所有的成本中心。</a:t>
            </a:r>
          </a:p>
          <a:p>
            <a:r>
              <a:rPr lang="en-US" altLang="zh-CN" sz="1200" kern="1200" dirty="0" smtClean="0">
                <a:solidFill>
                  <a:schemeClr val="tx1"/>
                </a:solidFill>
                <a:effectLst/>
                <a:latin typeface="Arial" panose="020B0604020202020204" pitchFamily="34" charset="0"/>
                <a:ea typeface="宋体" panose="02010600030101010101" pitchFamily="2" charset="-122"/>
                <a:cs typeface="+mn-cs"/>
              </a:rPr>
              <a:t>2.</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间接计算法</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间接计算法是以该成本中心发生的成本为计算基础，扣除其不可控成本，再加上从其他部门转来的由该成本中心承担的成本的计算方法。其计算公式为</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这种方法仅需将该成本中心所归集的成本费用中的不可控成本“挑选”出来，从其总额中加以扣除，因不可控成本的帐务记录笔数较少，所以计算工作量比直接计算法小的多。在运用此法时，须逐笔确认该单位的不可控成本和其他单位或部门转来的责任成本的合理数目。</a:t>
            </a:r>
          </a:p>
          <a:p>
            <a:endParaRPr lang="zh-CN" altLang="en-US" dirty="0"/>
          </a:p>
        </p:txBody>
      </p:sp>
      <p:sp>
        <p:nvSpPr>
          <p:cNvPr id="4" name="灯片编号占位符 3"/>
          <p:cNvSpPr>
            <a:spLocks noGrp="1"/>
          </p:cNvSpPr>
          <p:nvPr>
            <p:ph type="sldNum" sz="quarter" idx="10"/>
          </p:nvPr>
        </p:nvSpPr>
        <p:spPr/>
        <p:txBody>
          <a:bodyPr/>
          <a:lstStyle/>
          <a:p>
            <a:fld id="{6B125AF2-CBE3-4A3E-807E-577E9E37DF81}" type="slidenum">
              <a:rPr lang="en-US" altLang="zh-CN" smtClean="0"/>
              <a:pPr/>
              <a:t>12</a:t>
            </a:fld>
            <a:endParaRPr lang="en-US" altLang="zh-CN"/>
          </a:p>
        </p:txBody>
      </p:sp>
    </p:spTree>
    <p:extLst>
      <p:ext uri="{BB962C8B-B14F-4D97-AF65-F5344CB8AC3E}">
        <p14:creationId xmlns:p14="http://schemas.microsoft.com/office/powerpoint/2010/main" val="162937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83575-A6F4-44F9-8259-D9A871DC856F}" type="slidenum">
              <a:rPr lang="en-US" altLang="zh-CN"/>
              <a:pPr/>
              <a:t>13</a:t>
            </a:fld>
            <a:endParaRPr lang="en-US" altLang="zh-CN"/>
          </a:p>
        </p:txBody>
      </p:sp>
      <p:sp>
        <p:nvSpPr>
          <p:cNvPr id="282626" name="Rectangle 2"/>
          <p:cNvSpPr>
            <a:spLocks noGrp="1" noRot="1" noChangeAspect="1" noChangeArrowheads="1" noTextEdit="1"/>
          </p:cNvSpPr>
          <p:nvPr>
            <p:ph type="sldImg"/>
          </p:nvPr>
        </p:nvSpPr>
        <p:spPr>
          <a:xfrm>
            <a:off x="381000" y="685800"/>
            <a:ext cx="6096000" cy="3429000"/>
          </a:xfrm>
          <a:ln/>
        </p:spPr>
      </p:sp>
      <p:sp>
        <p:nvSpPr>
          <p:cNvPr id="282627" name="Rectangle 3"/>
          <p:cNvSpPr>
            <a:spLocks noGrp="1" noChangeArrowheads="1"/>
          </p:cNvSpPr>
          <p:nvPr>
            <p:ph type="body" idx="1"/>
          </p:nvPr>
        </p:nvSpPr>
        <p:spPr/>
        <p:txBody>
          <a:bodyPr/>
          <a:lstStyle/>
          <a:p>
            <a:r>
              <a:rPr lang="zh-CN" altLang="en-US" b="1">
                <a:latin typeface="宋体" panose="02010600030101010101" pitchFamily="2" charset="-122"/>
              </a:rPr>
              <a:t>（二）责任成本的考评</a:t>
            </a:r>
            <a:br>
              <a:rPr lang="zh-CN" altLang="en-US" b="1">
                <a:latin typeface="宋体" panose="02010600030101010101" pitchFamily="2" charset="-122"/>
              </a:rPr>
            </a:br>
            <a:r>
              <a:rPr lang="zh-CN" altLang="en-US" b="1">
                <a:latin typeface="宋体" panose="02010600030101010101" pitchFamily="2" charset="-122"/>
              </a:rPr>
              <a:t>在实际工作中，对成本中心的责任成本考核与评价的依据是责任成本预算和“业绩报告”。</a:t>
            </a:r>
            <a:br>
              <a:rPr lang="zh-CN" altLang="en-US" b="1">
                <a:latin typeface="宋体" panose="02010600030101010101" pitchFamily="2" charset="-122"/>
              </a:rPr>
            </a:br>
            <a:r>
              <a:rPr lang="zh-CN" altLang="en-US" b="1">
                <a:latin typeface="宋体" panose="02010600030101010101" pitchFamily="2" charset="-122"/>
              </a:rPr>
              <a:t>责任成本的业绩报告，是综合反映成本中心的责任成本预算数、实际数、差异数及成本变动率的报告文件。</a:t>
            </a:r>
            <a:br>
              <a:rPr lang="zh-CN" altLang="en-US" b="1">
                <a:latin typeface="宋体" panose="02010600030101010101" pitchFamily="2" charset="-122"/>
              </a:rPr>
            </a:br>
            <a:r>
              <a:rPr lang="zh-CN" altLang="en-US" b="1">
                <a:latin typeface="宋体" panose="02010600030101010101" pitchFamily="2" charset="-122"/>
              </a:rPr>
              <a:t>业绩报告中的“差异”是按“实际”减去“预算”后的差额。负值为“节约”，也称为“有利差异”；正值为“超支”，也称为“不利差异”。成本差异及成本变动率，是评价考核各成本中心成本管理业绩好差的重要标志，也是企业进行奖惩的重要依据。</a:t>
            </a:r>
            <a:br>
              <a:rPr lang="zh-CN" altLang="en-US" b="1">
                <a:latin typeface="宋体" panose="02010600030101010101" pitchFamily="2" charset="-122"/>
              </a:rPr>
            </a:br>
            <a:r>
              <a:rPr lang="zh-CN" altLang="en-US" b="1">
                <a:latin typeface="宋体" panose="02010600030101010101" pitchFamily="2" charset="-122"/>
              </a:rPr>
              <a:t>业绩报告应按成本中心层次逐级编报。在进行责任成本预算指标分解时，其方式是从上级向下级层层分解下达，从而形成各成本中心的责任成本预算；在编制成本业绩报告时，其方式则是从最基层成本中心开始，将责任成本实际数、预算数、成本差异、成本变动率等指标逐级向上汇总，直至企业最高管理层。</a:t>
            </a:r>
            <a:br>
              <a:rPr lang="zh-CN" altLang="en-US" b="1">
                <a:latin typeface="宋体" panose="02010600030101010101" pitchFamily="2" charset="-122"/>
              </a:rPr>
            </a:br>
            <a:r>
              <a:rPr lang="zh-CN" altLang="en-US" b="1">
                <a:latin typeface="宋体" panose="02010600030101010101" pitchFamily="2" charset="-122"/>
              </a:rPr>
              <a:t>每一级成本中心的责任预算和业绩报告，除最基层只编报本级的责任成本之外，其余各级都应包括所属单位的责任成本和本级责任成本。</a:t>
            </a:r>
          </a:p>
          <a:p>
            <a:endParaRPr lang="en-US" altLang="zh-CN"/>
          </a:p>
        </p:txBody>
      </p:sp>
    </p:spTree>
    <p:extLst>
      <p:ext uri="{BB962C8B-B14F-4D97-AF65-F5344CB8AC3E}">
        <p14:creationId xmlns:p14="http://schemas.microsoft.com/office/powerpoint/2010/main" val="3023561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3" name="Freeform 6"/>
          <p:cNvSpPr>
            <a:spLocks/>
          </p:cNvSpPr>
          <p:nvPr/>
        </p:nvSpPr>
        <p:spPr bwMode="gray">
          <a:xfrm>
            <a:off x="0" y="0"/>
            <a:ext cx="12175067" cy="825500"/>
          </a:xfrm>
          <a:custGeom>
            <a:avLst/>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solidFill>
          <a:ln w="9525" cap="flat" cmpd="sng">
            <a:noFill/>
            <a:prstDash val="solid"/>
            <a:round/>
            <a:headEnd/>
            <a:tailEnd/>
          </a:ln>
          <a:effectLst/>
        </p:spPr>
        <p:txBody>
          <a:bodyPr/>
          <a:lstStyle/>
          <a:p>
            <a:pPr>
              <a:defRPr/>
            </a:pPr>
            <a:endParaRPr lang="zh-CN" altLang="en-US">
              <a:latin typeface="Arial" charset="0"/>
            </a:endParaRPr>
          </a:p>
        </p:txBody>
      </p:sp>
      <p:grpSp>
        <p:nvGrpSpPr>
          <p:cNvPr id="4" name="Group 7"/>
          <p:cNvGrpSpPr>
            <a:grpSpLocks/>
          </p:cNvGrpSpPr>
          <p:nvPr userDrawn="1"/>
        </p:nvGrpSpPr>
        <p:grpSpPr bwMode="auto">
          <a:xfrm>
            <a:off x="0" y="1"/>
            <a:ext cx="8316384" cy="142875"/>
            <a:chOff x="5" y="2002"/>
            <a:chExt cx="5755" cy="1704"/>
          </a:xfrm>
        </p:grpSpPr>
        <p:sp>
          <p:nvSpPr>
            <p:cNvPr id="5" name="Rectangle 8"/>
            <p:cNvSpPr>
              <a:spLocks noChangeArrowheads="1"/>
            </p:cNvSpPr>
            <p:nvPr userDrawn="1"/>
          </p:nvSpPr>
          <p:spPr bwMode="gray">
            <a:xfrm>
              <a:off x="5" y="2002"/>
              <a:ext cx="5755" cy="1704"/>
            </a:xfrm>
            <a:prstGeom prst="rect">
              <a:avLst/>
            </a:prstGeom>
            <a:gradFill rotWithShape="1">
              <a:gsLst>
                <a:gs pos="0">
                  <a:schemeClr val="hlink"/>
                </a:gs>
                <a:gs pos="50000">
                  <a:schemeClr val="tx2"/>
                </a:gs>
                <a:gs pos="100000">
                  <a:schemeClr val="hlink"/>
                </a:gs>
              </a:gsLst>
              <a:lin ang="5400000" scaled="1"/>
            </a:gradFill>
            <a:ln w="9525">
              <a:noFill/>
              <a:miter lim="800000"/>
              <a:headEnd/>
              <a:tailEnd/>
            </a:ln>
            <a:effectLst/>
          </p:spPr>
          <p:txBody>
            <a:bodyPr wrap="none" anchor="ctr"/>
            <a:lstStyle/>
            <a:p>
              <a:pPr algn="ctr" eaLnBrk="0" hangingPunct="0">
                <a:defRPr/>
              </a:pPr>
              <a:endParaRPr lang="ko-KR" altLang="en-US">
                <a:latin typeface="Times New Roman" pitchFamily="18" charset="0"/>
                <a:ea typeface="Gulim" pitchFamily="34" charset="-127"/>
              </a:endParaRPr>
            </a:p>
          </p:txBody>
        </p:sp>
        <p:grpSp>
          <p:nvGrpSpPr>
            <p:cNvPr id="6" name="Group 9"/>
            <p:cNvGrpSpPr>
              <a:grpSpLocks/>
            </p:cNvGrpSpPr>
            <p:nvPr userDrawn="1"/>
          </p:nvGrpSpPr>
          <p:grpSpPr bwMode="auto">
            <a:xfrm>
              <a:off x="194" y="2003"/>
              <a:ext cx="5305" cy="1703"/>
              <a:chOff x="194" y="2003"/>
              <a:chExt cx="5305" cy="1703"/>
            </a:xfrm>
          </p:grpSpPr>
          <p:sp>
            <p:nvSpPr>
              <p:cNvPr id="7" name="Rectangle 10"/>
              <p:cNvSpPr>
                <a:spLocks noChangeArrowheads="1"/>
              </p:cNvSpPr>
              <p:nvPr userDrawn="1"/>
            </p:nvSpPr>
            <p:spPr bwMode="gray">
              <a:xfrm>
                <a:off x="19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8" name="Rectangle 11"/>
              <p:cNvSpPr>
                <a:spLocks noChangeArrowheads="1"/>
              </p:cNvSpPr>
              <p:nvPr userDrawn="1"/>
            </p:nvSpPr>
            <p:spPr bwMode="gray">
              <a:xfrm>
                <a:off x="49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9" name="Rectangle 12"/>
              <p:cNvSpPr>
                <a:spLocks noChangeArrowheads="1"/>
              </p:cNvSpPr>
              <p:nvPr userDrawn="1"/>
            </p:nvSpPr>
            <p:spPr bwMode="gray">
              <a:xfrm>
                <a:off x="85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0" name="Rectangle 13"/>
              <p:cNvSpPr>
                <a:spLocks noChangeArrowheads="1"/>
              </p:cNvSpPr>
              <p:nvPr userDrawn="1"/>
            </p:nvSpPr>
            <p:spPr bwMode="gray">
              <a:xfrm>
                <a:off x="115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1" name="Rectangle 14"/>
              <p:cNvSpPr>
                <a:spLocks noChangeArrowheads="1"/>
              </p:cNvSpPr>
              <p:nvPr userDrawn="1"/>
            </p:nvSpPr>
            <p:spPr bwMode="gray">
              <a:xfrm>
                <a:off x="150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2" name="Rectangle 15"/>
              <p:cNvSpPr>
                <a:spLocks noChangeArrowheads="1"/>
              </p:cNvSpPr>
              <p:nvPr userDrawn="1"/>
            </p:nvSpPr>
            <p:spPr bwMode="gray">
              <a:xfrm>
                <a:off x="1807"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3" name="Rectangle 16"/>
              <p:cNvSpPr>
                <a:spLocks noChangeArrowheads="1"/>
              </p:cNvSpPr>
              <p:nvPr userDrawn="1"/>
            </p:nvSpPr>
            <p:spPr bwMode="gray">
              <a:xfrm>
                <a:off x="2163"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4" name="Rectangle 17"/>
              <p:cNvSpPr>
                <a:spLocks noChangeArrowheads="1"/>
              </p:cNvSpPr>
              <p:nvPr userDrawn="1"/>
            </p:nvSpPr>
            <p:spPr bwMode="gray">
              <a:xfrm>
                <a:off x="2461" y="2002"/>
                <a:ext cx="171"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5" name="Rectangle 18"/>
              <p:cNvSpPr>
                <a:spLocks noChangeArrowheads="1"/>
              </p:cNvSpPr>
              <p:nvPr userDrawn="1"/>
            </p:nvSpPr>
            <p:spPr bwMode="gray">
              <a:xfrm>
                <a:off x="2819" y="2002"/>
                <a:ext cx="56"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6" name="Rectangle 19"/>
              <p:cNvSpPr>
                <a:spLocks noChangeArrowheads="1"/>
              </p:cNvSpPr>
              <p:nvPr userDrawn="1"/>
            </p:nvSpPr>
            <p:spPr bwMode="gray">
              <a:xfrm>
                <a:off x="3118"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7" name="Rectangle 20"/>
              <p:cNvSpPr>
                <a:spLocks noChangeArrowheads="1"/>
              </p:cNvSpPr>
              <p:nvPr userDrawn="1"/>
            </p:nvSpPr>
            <p:spPr bwMode="gray">
              <a:xfrm>
                <a:off x="347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8" name="Rectangle 21"/>
              <p:cNvSpPr>
                <a:spLocks noChangeArrowheads="1"/>
              </p:cNvSpPr>
              <p:nvPr userDrawn="1"/>
            </p:nvSpPr>
            <p:spPr bwMode="gray">
              <a:xfrm>
                <a:off x="377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9" name="Rectangle 22"/>
              <p:cNvSpPr>
                <a:spLocks noChangeArrowheads="1"/>
              </p:cNvSpPr>
              <p:nvPr userDrawn="1"/>
            </p:nvSpPr>
            <p:spPr bwMode="gray">
              <a:xfrm>
                <a:off x="413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0" name="Rectangle 23"/>
              <p:cNvSpPr>
                <a:spLocks noChangeArrowheads="1"/>
              </p:cNvSpPr>
              <p:nvPr userDrawn="1"/>
            </p:nvSpPr>
            <p:spPr bwMode="gray">
              <a:xfrm>
                <a:off x="443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1" name="Rectangle 24"/>
              <p:cNvSpPr>
                <a:spLocks noChangeArrowheads="1"/>
              </p:cNvSpPr>
              <p:nvPr userDrawn="1"/>
            </p:nvSpPr>
            <p:spPr bwMode="gray">
              <a:xfrm>
                <a:off x="478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2" name="Rectangle 25"/>
              <p:cNvSpPr>
                <a:spLocks noChangeArrowheads="1"/>
              </p:cNvSpPr>
              <p:nvPr userDrawn="1"/>
            </p:nvSpPr>
            <p:spPr bwMode="gray">
              <a:xfrm>
                <a:off x="5086"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3" name="Rectangle 26"/>
              <p:cNvSpPr>
                <a:spLocks noChangeArrowheads="1"/>
              </p:cNvSpPr>
              <p:nvPr userDrawn="1"/>
            </p:nvSpPr>
            <p:spPr bwMode="gray">
              <a:xfrm>
                <a:off x="5442"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grpSp>
      <p:sp>
        <p:nvSpPr>
          <p:cNvPr id="24" name="Freeform 28"/>
          <p:cNvSpPr>
            <a:spLocks/>
          </p:cNvSpPr>
          <p:nvPr userDrawn="1"/>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pic>
        <p:nvPicPr>
          <p:cNvPr id="25" name="Picture 29" descr="2014081417362420"/>
          <p:cNvPicPr>
            <a:picLocks noChangeAspect="1" noChangeArrowheads="1"/>
          </p:cNvPicPr>
          <p:nvPr userDrawn="1"/>
        </p:nvPicPr>
        <p:blipFill>
          <a:blip r:embed="rId2">
            <a:extLst>
              <a:ext uri="{28A0092B-C50C-407E-A947-70E740481C1C}">
                <a14:useLocalDpi xmlns:a14="http://schemas.microsoft.com/office/drawing/2010/main" val="0"/>
              </a:ext>
            </a:extLst>
          </a:blip>
          <a:srcRect l="51300" t="56233" r="9833" b="10548"/>
          <a:stretch>
            <a:fillRect/>
          </a:stretch>
        </p:blipFill>
        <p:spPr bwMode="auto">
          <a:xfrm>
            <a:off x="6849533" y="5553076"/>
            <a:ext cx="534246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2" descr="u=1383083100,2522036282&amp;fm=21&amp;gp=0"/>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8733" y="1"/>
            <a:ext cx="158326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ctrTitle" sz="quarter"/>
          </p:nvPr>
        </p:nvSpPr>
        <p:spPr bwMode="black">
          <a:xfrm>
            <a:off x="755651" y="2347913"/>
            <a:ext cx="10871200" cy="2295525"/>
          </a:xfrm>
        </p:spPr>
        <p:txBody>
          <a:bodyPr/>
          <a:lstStyle>
            <a:lvl1pPr algn="ctr">
              <a:defRPr sz="3600"/>
            </a:lvl1pPr>
          </a:lstStyle>
          <a:p>
            <a:r>
              <a:rPr lang="en-US" altLang="ko-KR"/>
              <a:t>Click to edit Master title style</a:t>
            </a:r>
          </a:p>
        </p:txBody>
      </p:sp>
      <p:sp>
        <p:nvSpPr>
          <p:cNvPr id="27" name="Rectangle 3"/>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8" name="Rectangle 4"/>
          <p:cNvSpPr>
            <a:spLocks noGrp="1" noChangeArrowheads="1"/>
          </p:cNvSpPr>
          <p:nvPr>
            <p:ph type="ftr" sz="quarter" idx="11"/>
          </p:nvPr>
        </p:nvSpPr>
        <p:spPr bwMode="auto">
          <a:xfrm>
            <a:off x="4165600" y="6553200"/>
            <a:ext cx="3860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9" name="Rectangle 5"/>
          <p:cNvSpPr>
            <a:spLocks noGrp="1" noChangeArrowheads="1"/>
          </p:cNvSpPr>
          <p:nvPr>
            <p:ph type="sldNum" sz="quarter" idx="12"/>
          </p:nvPr>
        </p:nvSpPr>
        <p:spPr>
          <a:xfrm>
            <a:off x="8737600" y="6553200"/>
            <a:ext cx="2844800" cy="152400"/>
          </a:xfrm>
        </p:spPr>
        <p:txBody>
          <a:bodyPr/>
          <a:lstStyle>
            <a:lvl1pPr algn="r">
              <a:defRPr sz="1400">
                <a:latin typeface="Times New Roman" panose="02020603050405020304" pitchFamily="18" charset="0"/>
              </a:defRPr>
            </a:lvl1pPr>
          </a:lstStyle>
          <a:p>
            <a:fld id="{24AFC162-1BA6-432B-BA80-1C4BD87B23F0}" type="slidenum">
              <a:rPr lang="ko-KR" altLang="en-US"/>
              <a:pPr/>
              <a:t>‹#›</a:t>
            </a:fld>
            <a:endParaRPr lang="en-US" altLang="ko-KR"/>
          </a:p>
        </p:txBody>
      </p:sp>
    </p:spTree>
    <p:extLst>
      <p:ext uri="{BB962C8B-B14F-4D97-AF65-F5344CB8AC3E}">
        <p14:creationId xmlns:p14="http://schemas.microsoft.com/office/powerpoint/2010/main" val="1098153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A5881E95-7816-4596-ADB9-0A58736592C5}" type="slidenum">
              <a:rPr lang="ko-KR" altLang="en-US"/>
              <a:pPr/>
              <a:t>‹#›</a:t>
            </a:fld>
            <a:endParaRPr lang="en-US" altLang="ko-KR"/>
          </a:p>
        </p:txBody>
      </p:sp>
    </p:spTree>
    <p:extLst>
      <p:ext uri="{BB962C8B-B14F-4D97-AF65-F5344CB8AC3E}">
        <p14:creationId xmlns:p14="http://schemas.microsoft.com/office/powerpoint/2010/main" val="5025221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66B92DA6-2DC1-4EBF-B01B-E0D827C65D50}" type="slidenum">
              <a:rPr lang="ko-KR" altLang="en-US"/>
              <a:pPr/>
              <a:t>‹#›</a:t>
            </a:fld>
            <a:endParaRPr lang="en-US" altLang="ko-KR"/>
          </a:p>
        </p:txBody>
      </p:sp>
    </p:spTree>
    <p:extLst>
      <p:ext uri="{BB962C8B-B14F-4D97-AF65-F5344CB8AC3E}">
        <p14:creationId xmlns:p14="http://schemas.microsoft.com/office/powerpoint/2010/main" val="213225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600201"/>
            <a:ext cx="27432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8026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9250AB7A-861A-489B-9595-A1676E33F64C}" type="slidenum">
              <a:rPr lang="ko-KR" altLang="en-US"/>
              <a:pPr/>
              <a:t>‹#›</a:t>
            </a:fld>
            <a:endParaRPr lang="en-US" altLang="ko-KR"/>
          </a:p>
        </p:txBody>
      </p:sp>
    </p:spTree>
    <p:extLst>
      <p:ext uri="{BB962C8B-B14F-4D97-AF65-F5344CB8AC3E}">
        <p14:creationId xmlns:p14="http://schemas.microsoft.com/office/powerpoint/2010/main" val="102604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3388844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83831" y="1763713"/>
            <a:ext cx="6636619" cy="4051300"/>
          </a:xfrm>
        </p:spPr>
        <p:txBody>
          <a:bodyPr/>
          <a:lstStyle>
            <a:lvl1pPr>
              <a:defRPr sz="2800">
                <a:latin typeface="楷体" panose="02010609060101010101" pitchFamily="49" charset="-122"/>
                <a:ea typeface="楷体" panose="02010609060101010101" pitchFamily="49"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245225"/>
            <a:ext cx="2844800" cy="476250"/>
          </a:xfrm>
          <a:prstGeom prst="rect">
            <a:avLst/>
          </a:prstGeom>
        </p:spPr>
        <p:txBody>
          <a:bodyPr/>
          <a:lstStyle>
            <a:lvl1pPr>
              <a:defRPr/>
            </a:lvl1pPr>
          </a:lstStyle>
          <a:p>
            <a:endParaRPr lang="en-US" altLang="zh-CN"/>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DE3238D-903B-4368-AFB5-4DC944973134}" type="slidenum">
              <a:rPr lang="en-US" altLang="zh-CN"/>
              <a:pPr/>
              <a:t>‹#›</a:t>
            </a:fld>
            <a:endParaRPr lang="en-US" altLang="zh-CN"/>
          </a:p>
        </p:txBody>
      </p:sp>
    </p:spTree>
    <p:extLst>
      <p:ext uri="{BB962C8B-B14F-4D97-AF65-F5344CB8AC3E}">
        <p14:creationId xmlns:p14="http://schemas.microsoft.com/office/powerpoint/2010/main" val="2937343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6"/>
          <p:cNvSpPr txBox="1"/>
          <p:nvPr userDrawn="1"/>
        </p:nvSpPr>
        <p:spPr>
          <a:xfrm>
            <a:off x="9574631" y="6249504"/>
            <a:ext cx="1843774" cy="400110"/>
          </a:xfrm>
          <a:prstGeom prst="rect">
            <a:avLst/>
          </a:prstGeom>
          <a:noFill/>
        </p:spPr>
        <p:txBody>
          <a:bodyPr wrap="none" rtlCol="0">
            <a:spAutoFit/>
          </a:bodyPr>
          <a:lstStyle/>
          <a:p>
            <a:r>
              <a:rPr lang="zh-CN" altLang="en-US" sz="2000" dirty="0">
                <a:solidFill>
                  <a:schemeClr val="tx1">
                    <a:lumMod val="50000"/>
                    <a:lumOff val="50000"/>
                  </a:schemeClr>
                </a:solidFill>
                <a:latin typeface="迷你简雪君" panose="02010604000101010101" pitchFamily="2" charset="-122"/>
                <a:ea typeface="迷你简雪君" panose="02010604000101010101" pitchFamily="2" charset="-122"/>
              </a:rPr>
              <a:t>雪原</a:t>
            </a:r>
            <a:r>
              <a:rPr lang="en-US" altLang="zh-CN" sz="2000" dirty="0">
                <a:solidFill>
                  <a:schemeClr val="tx1">
                    <a:lumMod val="50000"/>
                    <a:lumOff val="50000"/>
                  </a:schemeClr>
                </a:solidFill>
                <a:latin typeface="迷你简雪君" panose="02010604000101010101" pitchFamily="2" charset="-122"/>
                <a:ea typeface="迷你简雪君" panose="02010604000101010101" pitchFamily="2" charset="-122"/>
              </a:rPr>
              <a:t>PPT</a:t>
            </a:r>
            <a:r>
              <a:rPr lang="zh-CN" altLang="en-US" sz="2000" dirty="0">
                <a:solidFill>
                  <a:schemeClr val="tx1">
                    <a:lumMod val="50000"/>
                    <a:lumOff val="50000"/>
                  </a:schemeClr>
                </a:solidFill>
                <a:latin typeface="迷你简雪君" panose="02010604000101010101" pitchFamily="2" charset="-122"/>
                <a:ea typeface="迷你简雪君" panose="02010604000101010101" pitchFamily="2" charset="-122"/>
              </a:rPr>
              <a:t>工作室</a:t>
            </a:r>
          </a:p>
        </p:txBody>
      </p:sp>
    </p:spTree>
    <p:extLst>
      <p:ext uri="{BB962C8B-B14F-4D97-AF65-F5344CB8AC3E}">
        <p14:creationId xmlns:p14="http://schemas.microsoft.com/office/powerpoint/2010/main" val="4129514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1643744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377886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17357260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3615056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8D1841EC-2F82-4EA4-8D82-6DEE97A8921D}" type="slidenum">
              <a:rPr lang="ko-KR" altLang="en-US"/>
              <a:pPr/>
              <a:t>‹#›</a:t>
            </a:fld>
            <a:endParaRPr lang="en-US" altLang="ko-KR"/>
          </a:p>
        </p:txBody>
      </p:sp>
    </p:spTree>
    <p:extLst>
      <p:ext uri="{BB962C8B-B14F-4D97-AF65-F5344CB8AC3E}">
        <p14:creationId xmlns:p14="http://schemas.microsoft.com/office/powerpoint/2010/main" val="3666491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13F0FF0C-6BBA-47F5-A88D-25279EC2EAF2}" type="slidenum">
              <a:rPr lang="ko-KR" altLang="en-US"/>
              <a:pPr/>
              <a:t>‹#›</a:t>
            </a:fld>
            <a:endParaRPr lang="en-US" altLang="ko-KR"/>
          </a:p>
        </p:txBody>
      </p:sp>
    </p:spTree>
    <p:extLst>
      <p:ext uri="{BB962C8B-B14F-4D97-AF65-F5344CB8AC3E}">
        <p14:creationId xmlns:p14="http://schemas.microsoft.com/office/powerpoint/2010/main" val="3653545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268760"/>
            <a:ext cx="10972800" cy="576064"/>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2167254"/>
            <a:ext cx="5384800" cy="395891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2204864"/>
            <a:ext cx="5384800" cy="3921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A958949C-2658-4020-B867-3570EF60C888}" type="slidenum">
              <a:rPr lang="ko-KR" altLang="en-US"/>
              <a:pPr/>
              <a:t>‹#›</a:t>
            </a:fld>
            <a:endParaRPr lang="en-US" altLang="ko-KR"/>
          </a:p>
        </p:txBody>
      </p:sp>
    </p:spTree>
    <p:extLst>
      <p:ext uri="{BB962C8B-B14F-4D97-AF65-F5344CB8AC3E}">
        <p14:creationId xmlns:p14="http://schemas.microsoft.com/office/powerpoint/2010/main" val="3251459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Rectangle 6"/>
          <p:cNvSpPr>
            <a:spLocks noGrp="1" noChangeArrowheads="1"/>
          </p:cNvSpPr>
          <p:nvPr>
            <p:ph type="sldNum" sz="quarter" idx="10"/>
          </p:nvPr>
        </p:nvSpPr>
        <p:spPr>
          <a:ln/>
        </p:spPr>
        <p:txBody>
          <a:bodyPr/>
          <a:lstStyle>
            <a:lvl1pPr>
              <a:defRPr/>
            </a:lvl1pPr>
          </a:lstStyle>
          <a:p>
            <a:fld id="{7A94BEB2-DA4C-47CA-8285-2A4A07860092}" type="slidenum">
              <a:rPr lang="ko-KR" altLang="en-US"/>
              <a:pPr/>
              <a:t>‹#›</a:t>
            </a:fld>
            <a:endParaRPr lang="en-US" altLang="ko-KR"/>
          </a:p>
        </p:txBody>
      </p:sp>
    </p:spTree>
    <p:extLst>
      <p:ext uri="{BB962C8B-B14F-4D97-AF65-F5344CB8AC3E}">
        <p14:creationId xmlns:p14="http://schemas.microsoft.com/office/powerpoint/2010/main" val="21953311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1">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fld id="{B9378A56-423D-4086-B7E6-860D77E2778F}" type="slidenum">
              <a:rPr lang="ko-KR" altLang="en-US"/>
              <a:pPr/>
              <a:t>‹#›</a:t>
            </a:fld>
            <a:endParaRPr lang="en-US" altLang="ko-KR"/>
          </a:p>
        </p:txBody>
      </p:sp>
      <p:sp>
        <p:nvSpPr>
          <p:cNvPr id="5" name="内容占位符 5"/>
          <p:cNvSpPr>
            <a:spLocks noGrp="1"/>
          </p:cNvSpPr>
          <p:nvPr>
            <p:ph sz="quarter" idx="4"/>
          </p:nvPr>
        </p:nvSpPr>
        <p:spPr>
          <a:xfrm>
            <a:off x="983432" y="2174875"/>
            <a:ext cx="10237019" cy="3951288"/>
          </a:xfrm>
          <a:prstGeom prst="rect">
            <a:avLst/>
          </a:prstGeom>
        </p:spPr>
        <p:txBody>
          <a:bodyPr/>
          <a:lstStyle>
            <a:lvl1pPr marL="0" indent="864000">
              <a:buNone/>
              <a:defRPr sz="3200" b="1">
                <a:solidFill>
                  <a:srgbClr val="333300"/>
                </a:solidFill>
                <a:latin typeface="楷体" panose="02010609060101010101" pitchFamily="49" charset="-122"/>
                <a:ea typeface="楷体" panose="02010609060101010101" pitchFamily="49" charset="-122"/>
              </a:defRPr>
            </a:lvl1pPr>
            <a:lvl2pPr>
              <a:defRPr sz="3200" b="1">
                <a:solidFill>
                  <a:srgbClr val="333300"/>
                </a:solidFill>
                <a:latin typeface="楷体" panose="02010609060101010101" pitchFamily="49" charset="-122"/>
                <a:ea typeface="楷体" panose="02010609060101010101" pitchFamily="49" charset="-122"/>
              </a:defRPr>
            </a:lvl2pPr>
            <a:lvl3pPr>
              <a:defRPr sz="3200" b="1">
                <a:solidFill>
                  <a:srgbClr val="333300"/>
                </a:solidFill>
                <a:latin typeface="楷体" panose="02010609060101010101" pitchFamily="49" charset="-122"/>
                <a:ea typeface="楷体" panose="02010609060101010101" pitchFamily="49" charset="-122"/>
              </a:defRPr>
            </a:lvl3pPr>
            <a:lvl4pPr>
              <a:defRPr sz="3200" b="1">
                <a:solidFill>
                  <a:srgbClr val="333300"/>
                </a:solidFill>
                <a:latin typeface="楷体" panose="02010609060101010101" pitchFamily="49" charset="-122"/>
                <a:ea typeface="楷体" panose="02010609060101010101" pitchFamily="49" charset="-122"/>
              </a:defRPr>
            </a:lvl4pPr>
            <a:lvl5pPr>
              <a:defRPr sz="3200" b="1">
                <a:solidFill>
                  <a:srgbClr val="333300"/>
                </a:solidFill>
                <a:latin typeface="楷体" panose="02010609060101010101" pitchFamily="49" charset="-122"/>
                <a:ea typeface="楷体" panose="02010609060101010101" pitchFamily="49"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标题 1"/>
          <p:cNvSpPr>
            <a:spLocks noGrp="1"/>
          </p:cNvSpPr>
          <p:nvPr>
            <p:ph type="title"/>
          </p:nvPr>
        </p:nvSpPr>
        <p:spPr>
          <a:xfrm>
            <a:off x="983432" y="1268760"/>
            <a:ext cx="10237019" cy="576064"/>
          </a:xfrm>
        </p:spPr>
        <p:txBody>
          <a:bodyPr/>
          <a:lstStyle>
            <a:lvl1pPr algn="ctr">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885337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一">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fld id="{B9378A56-423D-4086-B7E6-860D77E2778F}" type="slidenum">
              <a:rPr lang="ko-KR" altLang="en-US"/>
              <a:pPr/>
              <a:t>‹#›</a:t>
            </a:fld>
            <a:endParaRPr lang="en-US" altLang="ko-KR"/>
          </a:p>
        </p:txBody>
      </p:sp>
      <p:sp>
        <p:nvSpPr>
          <p:cNvPr id="5" name="内容占位符 5"/>
          <p:cNvSpPr>
            <a:spLocks noGrp="1"/>
          </p:cNvSpPr>
          <p:nvPr>
            <p:ph sz="quarter" idx="4"/>
          </p:nvPr>
        </p:nvSpPr>
        <p:spPr>
          <a:xfrm>
            <a:off x="983432" y="2174875"/>
            <a:ext cx="10237019" cy="3951288"/>
          </a:xfrm>
          <a:prstGeom prst="rect">
            <a:avLst/>
          </a:prstGeom>
        </p:spPr>
        <p:txBody>
          <a:bodyPr>
            <a:normAutofit/>
          </a:bodyPr>
          <a:lstStyle>
            <a:lvl1pPr marL="0" indent="864000">
              <a:buNone/>
              <a:defRPr sz="3200" b="1">
                <a:solidFill>
                  <a:srgbClr val="333300"/>
                </a:solidFill>
                <a:latin typeface="楷体" panose="02010609060101010101" pitchFamily="49" charset="-122"/>
                <a:ea typeface="楷体" panose="02010609060101010101" pitchFamily="49" charset="-122"/>
              </a:defRPr>
            </a:lvl1pPr>
            <a:lvl2pPr>
              <a:defRPr sz="3200" b="1">
                <a:solidFill>
                  <a:srgbClr val="333300"/>
                </a:solidFill>
                <a:latin typeface="楷体" panose="02010609060101010101" pitchFamily="49" charset="-122"/>
                <a:ea typeface="楷体" panose="02010609060101010101" pitchFamily="49" charset="-122"/>
              </a:defRPr>
            </a:lvl2pPr>
            <a:lvl3pPr>
              <a:defRPr sz="3200" b="1">
                <a:solidFill>
                  <a:srgbClr val="333300"/>
                </a:solidFill>
                <a:latin typeface="楷体" panose="02010609060101010101" pitchFamily="49" charset="-122"/>
                <a:ea typeface="楷体" panose="02010609060101010101" pitchFamily="49" charset="-122"/>
              </a:defRPr>
            </a:lvl3pPr>
            <a:lvl4pPr>
              <a:defRPr sz="3200" b="1">
                <a:solidFill>
                  <a:srgbClr val="333300"/>
                </a:solidFill>
                <a:latin typeface="楷体" panose="02010609060101010101" pitchFamily="49" charset="-122"/>
                <a:ea typeface="楷体" panose="02010609060101010101" pitchFamily="49" charset="-122"/>
              </a:defRPr>
            </a:lvl4pPr>
            <a:lvl5pPr>
              <a:defRPr sz="3200" b="1">
                <a:solidFill>
                  <a:srgbClr val="333300"/>
                </a:solidFill>
                <a:latin typeface="楷体" panose="02010609060101010101" pitchFamily="49" charset="-122"/>
                <a:ea typeface="楷体" panose="02010609060101010101" pitchFamily="49"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标题 1"/>
          <p:cNvSpPr>
            <a:spLocks noGrp="1"/>
          </p:cNvSpPr>
          <p:nvPr>
            <p:ph type="title"/>
          </p:nvPr>
        </p:nvSpPr>
        <p:spPr>
          <a:xfrm>
            <a:off x="983432" y="1268760"/>
            <a:ext cx="10237019" cy="576064"/>
          </a:xfrm>
        </p:spPr>
        <p:txBody>
          <a:bodyPr/>
          <a:lstStyle>
            <a:lvl1pPr algn="ctr">
              <a:defRPr sz="3600">
                <a:latin typeface="华文中宋" panose="02010600040101010101" pitchFamily="2" charset="-122"/>
                <a:ea typeface="华文中宋" panose="02010600040101010101" pitchFamily="2"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889159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带框标题">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E08A1EC-249D-49E9-A904-A2E98CA64CD1}" type="slidenum">
              <a:rPr lang="ko-KR" altLang="en-US"/>
              <a:pPr/>
              <a:t>‹#›</a:t>
            </a:fld>
            <a:endParaRPr lang="en-US" altLang="ko-KR"/>
          </a:p>
        </p:txBody>
      </p:sp>
      <p:sp>
        <p:nvSpPr>
          <p:cNvPr id="4" name="内容占位符 5"/>
          <p:cNvSpPr>
            <a:spLocks noGrp="1"/>
          </p:cNvSpPr>
          <p:nvPr>
            <p:ph sz="quarter" idx="4"/>
          </p:nvPr>
        </p:nvSpPr>
        <p:spPr>
          <a:xfrm>
            <a:off x="983432" y="2174875"/>
            <a:ext cx="10237019" cy="3951288"/>
          </a:xfrm>
          <a:prstGeom prst="rect">
            <a:avLst/>
          </a:prstGeom>
          <a:ln>
            <a:solidFill>
              <a:schemeClr val="accent4">
                <a:lumMod val="90000"/>
                <a:lumOff val="10000"/>
              </a:schemeClr>
            </a:solidFill>
          </a:ln>
        </p:spPr>
        <p:txBody>
          <a:bodyPr/>
          <a:lstStyle>
            <a:lvl1pPr marL="0" indent="864000">
              <a:buFontTx/>
              <a:buNone/>
              <a:defRPr sz="3200" b="1">
                <a:solidFill>
                  <a:srgbClr val="333300"/>
                </a:solidFill>
                <a:latin typeface="楷体" panose="02010609060101010101" pitchFamily="49" charset="-122"/>
                <a:ea typeface="楷体" panose="02010609060101010101" pitchFamily="49" charset="-122"/>
              </a:defRPr>
            </a:lvl1pPr>
            <a:lvl2pPr>
              <a:defRPr sz="3200" b="1">
                <a:solidFill>
                  <a:srgbClr val="333300"/>
                </a:solidFill>
                <a:latin typeface="楷体" panose="02010609060101010101" pitchFamily="49" charset="-122"/>
                <a:ea typeface="楷体" panose="02010609060101010101" pitchFamily="49" charset="-122"/>
              </a:defRPr>
            </a:lvl2pPr>
            <a:lvl3pPr>
              <a:defRPr sz="3200" b="1">
                <a:solidFill>
                  <a:srgbClr val="333300"/>
                </a:solidFill>
                <a:latin typeface="楷体" panose="02010609060101010101" pitchFamily="49" charset="-122"/>
                <a:ea typeface="楷体" panose="02010609060101010101" pitchFamily="49" charset="-122"/>
              </a:defRPr>
            </a:lvl3pPr>
            <a:lvl4pPr>
              <a:defRPr sz="3200" b="1">
                <a:solidFill>
                  <a:srgbClr val="333300"/>
                </a:solidFill>
                <a:latin typeface="楷体" panose="02010609060101010101" pitchFamily="49" charset="-122"/>
                <a:ea typeface="楷体" panose="02010609060101010101" pitchFamily="49" charset="-122"/>
              </a:defRPr>
            </a:lvl4pPr>
            <a:lvl5pPr>
              <a:defRPr sz="3200" b="1">
                <a:solidFill>
                  <a:srgbClr val="333300"/>
                </a:solidFill>
                <a:latin typeface="楷体" panose="02010609060101010101" pitchFamily="49" charset="-122"/>
                <a:ea typeface="楷体" panose="02010609060101010101" pitchFamily="49"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标题 1"/>
          <p:cNvSpPr>
            <a:spLocks noGrp="1"/>
          </p:cNvSpPr>
          <p:nvPr>
            <p:ph type="title"/>
          </p:nvPr>
        </p:nvSpPr>
        <p:spPr>
          <a:xfrm>
            <a:off x="983432" y="1268760"/>
            <a:ext cx="10237019" cy="576064"/>
          </a:xfrm>
        </p:spPr>
        <p:txBody>
          <a:bodyPr/>
          <a:lstStyle>
            <a:lvl1pPr algn="ctr">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63410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7929260E-B598-4C18-B287-DA195DFF99F0}" type="slidenum">
              <a:rPr lang="ko-KR" altLang="en-US"/>
              <a:pPr/>
              <a:t>‹#›</a:t>
            </a:fld>
            <a:endParaRPr lang="en-US" altLang="ko-KR"/>
          </a:p>
        </p:txBody>
      </p:sp>
    </p:spTree>
    <p:extLst>
      <p:ext uri="{BB962C8B-B14F-4D97-AF65-F5344CB8AC3E}">
        <p14:creationId xmlns:p14="http://schemas.microsoft.com/office/powerpoint/2010/main" val="183680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Freeform 2"/>
          <p:cNvSpPr>
            <a:spLocks/>
          </p:cNvSpPr>
          <p:nvPr/>
        </p:nvSpPr>
        <p:spPr bwMode="auto">
          <a:xfrm flipV="1">
            <a:off x="3267524"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34820"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1029"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3482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F82CA2D7-BAC8-4D55-87B0-C21C31523593}" type="slidenum">
              <a:rPr lang="ko-KR" altLang="en-US"/>
              <a:pPr/>
              <a:t>‹#›</a:t>
            </a:fld>
            <a:endParaRPr lang="en-US" altLang="ko-KR"/>
          </a:p>
        </p:txBody>
      </p:sp>
      <p:sp>
        <p:nvSpPr>
          <p:cNvPr id="3482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1032" name="Group 8"/>
          <p:cNvGrpSpPr>
            <a:grpSpLocks/>
          </p:cNvGrpSpPr>
          <p:nvPr/>
        </p:nvGrpSpPr>
        <p:grpSpPr bwMode="auto">
          <a:xfrm>
            <a:off x="3543300" y="4764"/>
            <a:ext cx="8468784" cy="134937"/>
            <a:chOff x="1674" y="3"/>
            <a:chExt cx="4001" cy="85"/>
          </a:xfrm>
        </p:grpSpPr>
        <p:sp>
          <p:nvSpPr>
            <p:cNvPr id="3482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1033" name="Picture 40" descr="u=1383083100,2522036282&amp;fm=21&amp;gp=0"/>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8733" y="1"/>
            <a:ext cx="158326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userDrawn="1"/>
        </p:nvGrpSpPr>
        <p:grpSpPr>
          <a:xfrm>
            <a:off x="10771127" y="6287890"/>
            <a:ext cx="1381164" cy="398339"/>
            <a:chOff x="10835516" y="6497788"/>
            <a:chExt cx="1381164" cy="369618"/>
          </a:xfrm>
        </p:grpSpPr>
        <p:pic>
          <p:nvPicPr>
            <p:cNvPr id="41" name="图片 40"/>
            <p:cNvPicPr>
              <a:picLocks noChangeAspect="1"/>
            </p:cNvPicPr>
            <p:nvPr/>
          </p:nvPicPr>
          <p:blipFill rotWithShape="1">
            <a:blip r:embed="rId18"/>
            <a:srcRect l="20207" t="61173" r="20207" b="17724"/>
            <a:stretch/>
          </p:blipFill>
          <p:spPr>
            <a:xfrm>
              <a:off x="11173054" y="6497788"/>
              <a:ext cx="1043626" cy="369618"/>
            </a:xfrm>
            <a:prstGeom prst="rect">
              <a:avLst/>
            </a:prstGeom>
          </p:spPr>
        </p:pic>
        <p:pic>
          <p:nvPicPr>
            <p:cNvPr id="42" name="图片 41"/>
            <p:cNvPicPr>
              <a:picLocks noChangeAspect="1"/>
            </p:cNvPicPr>
            <p:nvPr/>
          </p:nvPicPr>
          <p:blipFill rotWithShape="1">
            <a:blip r:embed="rId18"/>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0729627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0" r:id="rId7"/>
    <p:sldLayoutId id="2147483668" r:id="rId8"/>
    <p:sldLayoutId id="2147483669" r:id="rId9"/>
    <p:sldLayoutId id="2147483670" r:id="rId10"/>
    <p:sldLayoutId id="2147483671" r:id="rId11"/>
    <p:sldLayoutId id="2147483672" r:id="rId12"/>
    <p:sldLayoutId id="2147483673" r:id="rId13"/>
    <p:sldLayoutId id="2147483678" r:id="rId14"/>
    <p:sldLayoutId id="2147483679" r:id="rId15"/>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41908"/>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642568"/>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userDrawn="1"/>
        </p:nvGrpSpPr>
        <p:grpSpPr>
          <a:xfrm>
            <a:off x="10771127" y="6287890"/>
            <a:ext cx="1381164" cy="398339"/>
            <a:chOff x="10835516" y="6497788"/>
            <a:chExt cx="1381164" cy="369618"/>
          </a:xfrm>
        </p:grpSpPr>
        <p:pic>
          <p:nvPicPr>
            <p:cNvPr id="11" name="图片 1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12" name="图片 1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9560510"/>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userDrawn="1"/>
        </p:nvGrpSpPr>
        <p:grpSpPr>
          <a:xfrm>
            <a:off x="10771127" y="6287890"/>
            <a:ext cx="1381164" cy="398339"/>
            <a:chOff x="10835516" y="6497788"/>
            <a:chExt cx="1381164" cy="369618"/>
          </a:xfrm>
        </p:grpSpPr>
        <p:pic>
          <p:nvPicPr>
            <p:cNvPr id="11" name="图片 10"/>
            <p:cNvPicPr>
              <a:picLocks noChangeAspect="1"/>
            </p:cNvPicPr>
            <p:nvPr/>
          </p:nvPicPr>
          <p:blipFill rotWithShape="1">
            <a:blip r:embed="rId4"/>
            <a:srcRect l="20207" t="61173" r="20207" b="17724"/>
            <a:stretch/>
          </p:blipFill>
          <p:spPr>
            <a:xfrm>
              <a:off x="11173054" y="6497788"/>
              <a:ext cx="1043626" cy="369618"/>
            </a:xfrm>
            <a:prstGeom prst="rect">
              <a:avLst/>
            </a:prstGeom>
          </p:spPr>
        </p:pic>
        <p:pic>
          <p:nvPicPr>
            <p:cNvPr id="12" name="图片 11"/>
            <p:cNvPicPr>
              <a:picLocks noChangeAspect="1"/>
            </p:cNvPicPr>
            <p:nvPr/>
          </p:nvPicPr>
          <p:blipFill rotWithShape="1">
            <a:blip r:embed="rId4"/>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2708332923"/>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983432" y="1888375"/>
            <a:ext cx="10237019" cy="576064"/>
          </a:xfrm>
        </p:spPr>
        <p:txBody>
          <a:bodyPr/>
          <a:lstStyle/>
          <a:p>
            <a:r>
              <a:rPr lang="zh-CN" altLang="en-US" sz="4800" b="1" dirty="0">
                <a:latin typeface="华文中宋" panose="02010600040101010101" pitchFamily="2" charset="-122"/>
                <a:ea typeface="华文中宋" panose="02010600040101010101" pitchFamily="2" charset="-122"/>
              </a:rPr>
              <a:t>第十二章  物流成本绩效考评</a:t>
            </a:r>
          </a:p>
        </p:txBody>
      </p:sp>
      <p:sp>
        <p:nvSpPr>
          <p:cNvPr id="6" name="矩形 5"/>
          <p:cNvSpPr>
            <a:spLocks/>
          </p:cNvSpPr>
          <p:nvPr/>
        </p:nvSpPr>
        <p:spPr>
          <a:xfrm>
            <a:off x="7579429" y="2925208"/>
            <a:ext cx="3348000" cy="2376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zh-CN" sz="2400" b="1" dirty="0">
                <a:solidFill>
                  <a:schemeClr val="accent4">
                    <a:lumMod val="90000"/>
                    <a:lumOff val="10000"/>
                  </a:schemeClr>
                </a:solidFill>
              </a:rPr>
              <a:t>物流成本绩效考评</a:t>
            </a:r>
            <a:r>
              <a:rPr lang="zh-CN" altLang="zh-CN" sz="2400" b="1" dirty="0" smtClean="0">
                <a:solidFill>
                  <a:schemeClr val="accent4">
                    <a:lumMod val="90000"/>
                    <a:lumOff val="10000"/>
                  </a:schemeClr>
                </a:solidFill>
              </a:rPr>
              <a:t>概述</a:t>
            </a:r>
            <a:endParaRPr lang="en-US" altLang="zh-CN" sz="2400" b="1" dirty="0" smtClean="0">
              <a:solidFill>
                <a:schemeClr val="accent4">
                  <a:lumMod val="90000"/>
                  <a:lumOff val="10000"/>
                </a:schemeClr>
              </a:solidFill>
            </a:endParaRPr>
          </a:p>
          <a:p>
            <a:pPr>
              <a:lnSpc>
                <a:spcPct val="150000"/>
              </a:lnSpc>
            </a:pPr>
            <a:r>
              <a:rPr lang="zh-CN" altLang="zh-CN" sz="2400" b="1" dirty="0" smtClean="0">
                <a:solidFill>
                  <a:schemeClr val="accent4">
                    <a:lumMod val="90000"/>
                    <a:lumOff val="10000"/>
                  </a:schemeClr>
                </a:solidFill>
              </a:rPr>
              <a:t>成本</a:t>
            </a:r>
            <a:r>
              <a:rPr lang="zh-CN" altLang="zh-CN" sz="2400" b="1" dirty="0">
                <a:solidFill>
                  <a:schemeClr val="accent4">
                    <a:lumMod val="90000"/>
                    <a:lumOff val="10000"/>
                  </a:schemeClr>
                </a:solidFill>
              </a:rPr>
              <a:t>中心绩效</a:t>
            </a:r>
            <a:r>
              <a:rPr lang="zh-CN" altLang="zh-CN" sz="2400" b="1" dirty="0" smtClean="0">
                <a:solidFill>
                  <a:schemeClr val="accent4">
                    <a:lumMod val="90000"/>
                    <a:lumOff val="10000"/>
                  </a:schemeClr>
                </a:solidFill>
              </a:rPr>
              <a:t>考评</a:t>
            </a:r>
            <a:endParaRPr lang="en-US" altLang="zh-CN" sz="2400" b="1" dirty="0" smtClean="0">
              <a:solidFill>
                <a:schemeClr val="accent4">
                  <a:lumMod val="90000"/>
                  <a:lumOff val="10000"/>
                </a:schemeClr>
              </a:solidFill>
            </a:endParaRPr>
          </a:p>
          <a:p>
            <a:pPr>
              <a:lnSpc>
                <a:spcPct val="150000"/>
              </a:lnSpc>
            </a:pPr>
            <a:r>
              <a:rPr lang="zh-CN" altLang="zh-CN" sz="2400" b="1" dirty="0">
                <a:solidFill>
                  <a:schemeClr val="accent4">
                    <a:lumMod val="90000"/>
                    <a:lumOff val="10000"/>
                  </a:schemeClr>
                </a:solidFill>
              </a:rPr>
              <a:t>利润中心绩效考评</a:t>
            </a:r>
            <a:endParaRPr lang="zh-CN" altLang="en-US" sz="2400" b="1" dirty="0">
              <a:solidFill>
                <a:schemeClr val="accent4">
                  <a:lumMod val="90000"/>
                  <a:lumOff val="1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429" y="2925208"/>
            <a:ext cx="6156000" cy="23612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597543857"/>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2" name="Rectangle 2"/>
          <p:cNvSpPr>
            <a:spLocks noGrp="1" noChangeArrowheads="1"/>
          </p:cNvSpPr>
          <p:nvPr>
            <p:ph type="title"/>
          </p:nvPr>
        </p:nvSpPr>
        <p:spPr/>
        <p:txBody>
          <a:bodyPr/>
          <a:lstStyle/>
          <a:p>
            <a:pPr algn="ctr"/>
            <a:r>
              <a:rPr lang="zh-CN" altLang="en-US" sz="4000" b="1">
                <a:latin typeface="黑体" panose="02010609060101010101" pitchFamily="49" charset="-122"/>
                <a:ea typeface="黑体" panose="02010609060101010101" pitchFamily="49" charset="-122"/>
              </a:rPr>
              <a:t>二、成本中心的设立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55840" y="3068960"/>
            <a:ext cx="6564611" cy="576064"/>
          </a:xfrm>
        </p:spPr>
        <p:txBody>
          <a:bodyPr/>
          <a:lstStyle/>
          <a:p>
            <a:pPr algn="ctr"/>
            <a:r>
              <a:rPr lang="zh-CN" altLang="en-US" sz="4000" b="1" dirty="0">
                <a:latin typeface="黑体" panose="02010609060101010101" pitchFamily="49" charset="-122"/>
                <a:ea typeface="黑体" panose="02010609060101010101" pitchFamily="49" charset="-122"/>
              </a:rPr>
              <a:t>三、责任成本的计算与考评</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（一）责任成本的</a:t>
            </a:r>
            <a:r>
              <a:rPr lang="zh-CN" altLang="en-US" sz="4000" b="1" dirty="0" smtClean="0">
                <a:latin typeface="黑体" panose="02010609060101010101" pitchFamily="49" charset="-122"/>
                <a:ea typeface="黑体" panose="02010609060101010101" pitchFamily="49" charset="-122"/>
              </a:rPr>
              <a:t>计算方法</a:t>
            </a:r>
            <a:endParaRPr lang="zh-CN" altLang="en-US" sz="4000" b="1" dirty="0">
              <a:latin typeface="宋体" panose="02010600030101010101" pitchFamily="2" charset="-122"/>
            </a:endParaRPr>
          </a:p>
        </p:txBody>
      </p:sp>
      <p:sp>
        <p:nvSpPr>
          <p:cNvPr id="6" name="矩形 5"/>
          <p:cNvSpPr/>
          <p:nvPr/>
        </p:nvSpPr>
        <p:spPr>
          <a:xfrm>
            <a:off x="1055440" y="1916831"/>
            <a:ext cx="3096344" cy="584775"/>
          </a:xfrm>
          <a:prstGeom prst="rect">
            <a:avLst/>
          </a:prstGeom>
        </p:spPr>
        <p:txBody>
          <a:bodyPr wrap="square">
            <a:spAutoFit/>
          </a:bodyPr>
          <a:lstStyle/>
          <a:p>
            <a:pPr indent="269875" algn="just">
              <a:spcBef>
                <a:spcPts val="600"/>
              </a:spcBef>
              <a:spcAft>
                <a:spcPts val="0"/>
              </a:spcAft>
            </a:pPr>
            <a:r>
              <a:rPr lang="en-US" altLang="zh-CN" sz="3200" kern="100" dirty="0">
                <a:solidFill>
                  <a:srgbClr val="080808"/>
                </a:solidFill>
                <a:latin typeface="Times New Roman" panose="02020603050405020304" pitchFamily="18" charset="0"/>
                <a:ea typeface="华文新魏" panose="02010800040101010101" pitchFamily="2" charset="-122"/>
              </a:rPr>
              <a:t>1.</a:t>
            </a:r>
            <a:r>
              <a:rPr lang="zh-CN" altLang="zh-CN" sz="3200" kern="100" dirty="0">
                <a:solidFill>
                  <a:srgbClr val="080808"/>
                </a:solidFill>
                <a:latin typeface="Times New Roman" panose="02020603050405020304" pitchFamily="18" charset="0"/>
                <a:ea typeface="华文新魏" panose="02010800040101010101" pitchFamily="2" charset="-122"/>
              </a:rPr>
              <a:t>直接计算法</a:t>
            </a:r>
            <a:endParaRPr lang="zh-CN" altLang="zh-CN" sz="3200" kern="100" dirty="0">
              <a:solidFill>
                <a:srgbClr val="080808"/>
              </a:solidFill>
              <a:effectLst/>
              <a:latin typeface="Times New Roman" panose="02020603050405020304" pitchFamily="18" charset="0"/>
              <a:ea typeface="华文新魏" panose="02010800040101010101" pitchFamily="2" charset="-122"/>
            </a:endParaRPr>
          </a:p>
        </p:txBody>
      </p:sp>
      <p:sp>
        <p:nvSpPr>
          <p:cNvPr id="9" name="Rectangle 3"/>
          <p:cNvSpPr>
            <a:spLocks noChangeArrowheads="1"/>
          </p:cNvSpPr>
          <p:nvPr/>
        </p:nvSpPr>
        <p:spPr bwMode="auto">
          <a:xfrm>
            <a:off x="1919536" y="47800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346044748"/>
              </p:ext>
            </p:extLst>
          </p:nvPr>
        </p:nvGraphicFramePr>
        <p:xfrm>
          <a:off x="1271464" y="4534876"/>
          <a:ext cx="9771857" cy="982356"/>
        </p:xfrm>
        <a:graphic>
          <a:graphicData uri="http://schemas.openxmlformats.org/presentationml/2006/ole">
            <mc:AlternateContent xmlns:mc="http://schemas.openxmlformats.org/markup-compatibility/2006">
              <mc:Choice xmlns:v="urn:schemas-microsoft-com:vml" Requires="v">
                <p:oleObj spid="_x0000_s1051" name="Equation" r:id="rId4" imgW="3632200" imgH="368300" progId="Equation.DSMT4">
                  <p:embed/>
                </p:oleObj>
              </mc:Choice>
              <mc:Fallback>
                <p:oleObj name="Equation" r:id="rId4" imgW="3632200" imgH="368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464" y="4534876"/>
                        <a:ext cx="9771857" cy="982356"/>
                      </a:xfrm>
                      <a:prstGeom prst="rect">
                        <a:avLst/>
                      </a:prstGeom>
                      <a:noFill/>
                    </p:spPr>
                  </p:pic>
                </p:oleObj>
              </mc:Fallback>
            </mc:AlternateContent>
          </a:graphicData>
        </a:graphic>
      </p:graphicFrame>
      <p:sp>
        <p:nvSpPr>
          <p:cNvPr id="13"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p:cNvGraphicFramePr>
            <a:graphicFrameLocks noChangeAspect="1"/>
          </p:cNvGraphicFramePr>
          <p:nvPr>
            <p:extLst>
              <p:ext uri="{D42A27DB-BD31-4B8C-83A1-F6EECF244321}">
                <p14:modId xmlns:p14="http://schemas.microsoft.com/office/powerpoint/2010/main" val="3641427604"/>
              </p:ext>
            </p:extLst>
          </p:nvPr>
        </p:nvGraphicFramePr>
        <p:xfrm>
          <a:off x="3512447" y="2564904"/>
          <a:ext cx="5247849" cy="930653"/>
        </p:xfrm>
        <a:graphic>
          <a:graphicData uri="http://schemas.openxmlformats.org/presentationml/2006/ole">
            <mc:AlternateContent xmlns:mc="http://schemas.openxmlformats.org/markup-compatibility/2006">
              <mc:Choice xmlns:v="urn:schemas-microsoft-com:vml" Requires="v">
                <p:oleObj spid="_x0000_s1052" name="Equation" r:id="rId6" imgW="2311400" imgH="406400" progId="Equation.DSMT4">
                  <p:embed/>
                </p:oleObj>
              </mc:Choice>
              <mc:Fallback>
                <p:oleObj name="Equation" r:id="rId6" imgW="2311400" imgH="406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2447" y="2564904"/>
                        <a:ext cx="5247849" cy="930653"/>
                      </a:xfrm>
                      <a:prstGeom prst="rect">
                        <a:avLst/>
                      </a:prstGeom>
                      <a:noFill/>
                    </p:spPr>
                  </p:pic>
                </p:oleObj>
              </mc:Fallback>
            </mc:AlternateContent>
          </a:graphicData>
        </a:graphic>
      </p:graphicFrame>
      <p:sp>
        <p:nvSpPr>
          <p:cNvPr id="16" name="矩形 15"/>
          <p:cNvSpPr/>
          <p:nvPr/>
        </p:nvSpPr>
        <p:spPr>
          <a:xfrm>
            <a:off x="1055440" y="3630862"/>
            <a:ext cx="3096344" cy="584775"/>
          </a:xfrm>
          <a:prstGeom prst="rect">
            <a:avLst/>
          </a:prstGeom>
        </p:spPr>
        <p:txBody>
          <a:bodyPr wrap="square">
            <a:spAutoFit/>
          </a:bodyPr>
          <a:lstStyle/>
          <a:p>
            <a:pPr indent="269875" algn="just">
              <a:spcBef>
                <a:spcPts val="600"/>
              </a:spcBef>
              <a:spcAft>
                <a:spcPts val="0"/>
              </a:spcAft>
            </a:pPr>
            <a:r>
              <a:rPr lang="en-US" altLang="zh-CN" sz="3200" kern="100" dirty="0">
                <a:solidFill>
                  <a:srgbClr val="080808"/>
                </a:solidFill>
                <a:latin typeface="Times New Roman" panose="02020603050405020304" pitchFamily="18" charset="0"/>
                <a:ea typeface="华文新魏" panose="02010800040101010101" pitchFamily="2" charset="-122"/>
              </a:rPr>
              <a:t>2.</a:t>
            </a:r>
            <a:r>
              <a:rPr lang="zh-CN" altLang="zh-CN" sz="3200" kern="100" dirty="0">
                <a:solidFill>
                  <a:srgbClr val="080808"/>
                </a:solidFill>
                <a:latin typeface="Times New Roman" panose="02020603050405020304" pitchFamily="18" charset="0"/>
                <a:ea typeface="华文新魏" panose="02010800040101010101" pitchFamily="2" charset="-122"/>
              </a:rPr>
              <a:t>间接计算法</a:t>
            </a:r>
            <a:endParaRPr lang="zh-CN" altLang="zh-CN" sz="3200" kern="100" dirty="0">
              <a:solidFill>
                <a:srgbClr val="080808"/>
              </a:solidFill>
              <a:effectLst/>
              <a:latin typeface="Times New Roman" panose="02020603050405020304" pitchFamily="18" charset="0"/>
              <a:ea typeface="华文新魏" panose="02010800040101010101" pitchFamily="2" charset="-122"/>
            </a:endParaRPr>
          </a:p>
        </p:txBody>
      </p:sp>
    </p:spTree>
    <p:extLst>
      <p:ext uri="{BB962C8B-B14F-4D97-AF65-F5344CB8AC3E}">
        <p14:creationId xmlns:p14="http://schemas.microsoft.com/office/powerpoint/2010/main" val="266665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511824" y="2174875"/>
            <a:ext cx="6708627" cy="3951288"/>
          </a:xfrm>
        </p:spPr>
        <p:txBody>
          <a:bodyPr/>
          <a:lstStyle/>
          <a:p>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r>
              <a:rPr lang="zh-CN" altLang="en-US" dirty="0">
                <a:latin typeface="宋体" panose="02010600030101010101" pitchFamily="2" charset="-122"/>
              </a:rPr>
              <a:t>在实际工作中，对成本中心的责任成本考核与评价的依据是责任成本预算和“业绩报告”。</a:t>
            </a:r>
            <a:br>
              <a:rPr lang="zh-CN" altLang="en-US" dirty="0">
                <a:latin typeface="宋体" panose="02010600030101010101" pitchFamily="2" charset="-122"/>
              </a:rPr>
            </a:br>
            <a:r>
              <a:rPr lang="zh-CN" altLang="en-US" dirty="0">
                <a:latin typeface="宋体" panose="02010600030101010101" pitchFamily="2" charset="-122"/>
              </a:rPr>
              <a:t>各级“业绩报告”都应包括所属单位的责任成本和本级责任成本。</a:t>
            </a:r>
            <a:endParaRPr lang="zh-CN" altLang="en-US" dirty="0"/>
          </a:p>
        </p:txBody>
      </p:sp>
      <p:sp>
        <p:nvSpPr>
          <p:cNvPr id="47106"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（二）责任成本的</a:t>
            </a:r>
            <a:r>
              <a:rPr lang="zh-CN" altLang="en-US" sz="4000" b="1" dirty="0" smtClean="0">
                <a:latin typeface="黑体" panose="02010609060101010101" pitchFamily="49" charset="-122"/>
                <a:ea typeface="黑体" panose="02010609060101010101" pitchFamily="49" charset="-122"/>
              </a:rPr>
              <a:t>考评</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sz="quarter"/>
          </p:nvPr>
        </p:nvSpPr>
        <p:spPr/>
        <p:txBody>
          <a:bodyPr/>
          <a:lstStyle/>
          <a:p>
            <a:r>
              <a:rPr lang="zh-CN" altLang="en-US" sz="4000" dirty="0" smtClean="0">
                <a:latin typeface="黑体" panose="02010609060101010101" pitchFamily="49" charset="-122"/>
              </a:rPr>
              <a:t>第三节 仓储</a:t>
            </a:r>
            <a:r>
              <a:rPr lang="zh-CN" altLang="en-US" sz="4000" dirty="0">
                <a:latin typeface="黑体" panose="02010609060101010101" pitchFamily="49" charset="-122"/>
              </a:rPr>
              <a:t>成本中心绩效考评示例</a:t>
            </a:r>
          </a:p>
        </p:txBody>
      </p:sp>
    </p:spTree>
    <p:extLst>
      <p:ext uri="{BB962C8B-B14F-4D97-AF65-F5344CB8AC3E}">
        <p14:creationId xmlns:p14="http://schemas.microsoft.com/office/powerpoint/2010/main" val="365281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575051" y="1268413"/>
            <a:ext cx="5256213" cy="4032250"/>
          </a:xfrm>
        </p:spPr>
        <p:txBody>
          <a:bodyPr/>
          <a:lstStyle/>
          <a:p>
            <a:pPr marL="979488" indent="-979488"/>
            <a:r>
              <a:rPr lang="zh-CN" altLang="en-US" sz="4000" dirty="0">
                <a:latin typeface="黑体" panose="02010609060101010101" pitchFamily="49" charset="-122"/>
                <a:ea typeface="黑体" panose="02010609060101010101" pitchFamily="49" charset="-122"/>
              </a:rPr>
              <a:t>一</a:t>
            </a:r>
            <a:r>
              <a:rPr lang="zh-CN" altLang="en-US" sz="4000" b="1" dirty="0" smtClean="0">
                <a:latin typeface="黑体" panose="02010609060101010101" pitchFamily="49" charset="-122"/>
                <a:ea typeface="黑体" panose="02010609060101010101" pitchFamily="49" charset="-122"/>
              </a:rPr>
              <a:t>、企业仓储部门成本中心设置模式</a:t>
            </a:r>
            <a:endParaRPr lang="zh-CN" altLang="en-US" sz="40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US" altLang="zh-CN" sz="2400" dirty="0"/>
              <a:t>1.</a:t>
            </a:r>
            <a:r>
              <a:rPr lang="zh-CN" altLang="zh-CN" sz="2400" dirty="0"/>
              <a:t>仓储部门成本中心层次</a:t>
            </a:r>
            <a:r>
              <a:rPr lang="zh-CN" altLang="zh-CN" sz="2400" dirty="0" smtClean="0"/>
              <a:t>关系</a:t>
            </a:r>
            <a:endParaRPr lang="zh-CN" altLang="en-US" sz="2400" dirty="0"/>
          </a:p>
        </p:txBody>
      </p:sp>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61021"/>
            <a:ext cx="91440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486477" y="6165304"/>
            <a:ext cx="5057795" cy="400110"/>
          </a:xfrm>
          <a:prstGeom prst="rect">
            <a:avLst/>
          </a:prstGeom>
        </p:spPr>
        <p:txBody>
          <a:bodyPr wrap="none">
            <a:spAutoFit/>
          </a:bodyPr>
          <a:lstStyle/>
          <a:p>
            <a:r>
              <a:rPr lang="zh-CN" altLang="zh-CN" sz="2000" kern="100" dirty="0">
                <a:solidFill>
                  <a:srgbClr val="080808"/>
                </a:solidFill>
                <a:latin typeface="+mj-ea"/>
                <a:ea typeface="+mj-ea"/>
                <a:cs typeface="Times New Roman" panose="02020603050405020304" pitchFamily="18" charset="0"/>
              </a:rPr>
              <a:t>图</a:t>
            </a:r>
            <a:r>
              <a:rPr lang="en-US" altLang="zh-CN" sz="2000" kern="100" dirty="0">
                <a:solidFill>
                  <a:srgbClr val="080808"/>
                </a:solidFill>
                <a:latin typeface="+mj-ea"/>
                <a:ea typeface="+mj-ea"/>
              </a:rPr>
              <a:t>12-2  </a:t>
            </a:r>
            <a:r>
              <a:rPr lang="zh-CN" altLang="zh-CN" sz="2000" kern="100" dirty="0">
                <a:solidFill>
                  <a:srgbClr val="080808"/>
                </a:solidFill>
                <a:latin typeface="+mj-ea"/>
                <a:ea typeface="+mj-ea"/>
                <a:cs typeface="Times New Roman" panose="02020603050405020304" pitchFamily="18" charset="0"/>
              </a:rPr>
              <a:t>仓储部门各责任中心相互关系示例</a:t>
            </a:r>
            <a:endParaRPr lang="zh-CN" altLang="en-US" sz="2000" dirty="0">
              <a:solidFill>
                <a:srgbClr val="080808"/>
              </a:solidFill>
              <a:latin typeface="+mj-ea"/>
              <a:ea typeface="+mj-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4"/>
            <p:extLst>
              <p:ext uri="{D42A27DB-BD31-4B8C-83A1-F6EECF244321}">
                <p14:modId xmlns:p14="http://schemas.microsoft.com/office/powerpoint/2010/main" val="3147123286"/>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2"/>
          <p:cNvSpPr>
            <a:spLocks noGrp="1"/>
          </p:cNvSpPr>
          <p:nvPr>
            <p:ph type="title"/>
          </p:nvPr>
        </p:nvSpPr>
        <p:spPr/>
        <p:txBody>
          <a:bodyPr/>
          <a:lstStyle/>
          <a:p>
            <a:r>
              <a:rPr lang="en-US" altLang="zh-CN" dirty="0"/>
              <a:t>2.</a:t>
            </a:r>
            <a:r>
              <a:rPr lang="zh-CN" altLang="zh-CN" dirty="0"/>
              <a:t>各成本中心考核</a:t>
            </a:r>
            <a:r>
              <a:rPr lang="zh-CN" altLang="zh-CN" dirty="0" smtClean="0"/>
              <a:t>指标</a:t>
            </a:r>
            <a:endParaRPr lang="zh-CN" altLang="en-US" dirty="0"/>
          </a:p>
        </p:txBody>
      </p:sp>
    </p:spTree>
    <p:extLst>
      <p:ext uri="{BB962C8B-B14F-4D97-AF65-F5344CB8AC3E}">
        <p14:creationId xmlns:p14="http://schemas.microsoft.com/office/powerpoint/2010/main" val="484411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83432" y="1015330"/>
            <a:ext cx="10048875" cy="4933950"/>
          </a:xfrm>
          <a:prstGeom prst="rect">
            <a:avLst/>
          </a:prstGeom>
        </p:spPr>
      </p:pic>
    </p:spTree>
    <p:extLst>
      <p:ext uri="{BB962C8B-B14F-4D97-AF65-F5344CB8AC3E}">
        <p14:creationId xmlns:p14="http://schemas.microsoft.com/office/powerpoint/2010/main" val="27640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367808" y="2174875"/>
            <a:ext cx="6852643" cy="3951288"/>
          </a:xfrm>
        </p:spPr>
        <p:txBody>
          <a:bodyPr/>
          <a:lstStyle/>
          <a:p>
            <a:r>
              <a:rPr lang="zh-CN" altLang="en-US" dirty="0" smtClean="0">
                <a:latin typeface="宋体" panose="02010600030101010101" pitchFamily="2" charset="-122"/>
              </a:rPr>
              <a:t>班组</a:t>
            </a:r>
            <a:r>
              <a:rPr lang="zh-CN" altLang="en-US" dirty="0">
                <a:latin typeface="宋体" panose="02010600030101010101" pitchFamily="2" charset="-122"/>
              </a:rPr>
              <a:t>责任成本由班组长负责，各班组应在每月月末编制班组责任成本业绩报告送交上级仓储部。在业绩报告中，应列出该班组各项责任成本的实际数、预算数和差异数，以便对比分析。</a:t>
            </a:r>
            <a:endParaRPr lang="zh-CN" altLang="en-US" dirty="0"/>
          </a:p>
        </p:txBody>
      </p:sp>
      <p:sp>
        <p:nvSpPr>
          <p:cNvPr id="51202" name="Rectangle 2"/>
          <p:cNvSpPr>
            <a:spLocks noGrp="1" noChangeArrowheads="1"/>
          </p:cNvSpPr>
          <p:nvPr>
            <p:ph type="title"/>
          </p:nvPr>
        </p:nvSpPr>
        <p:spPr/>
        <p:txBody>
          <a:bodyPr>
            <a:normAutofit fontScale="90000"/>
          </a:bodyPr>
          <a:lstStyle/>
          <a:p>
            <a:r>
              <a:rPr lang="zh-CN" altLang="en-US" sz="4000" dirty="0">
                <a:latin typeface="黑体" panose="02010609060101010101" pitchFamily="49" charset="-122"/>
                <a:ea typeface="黑体" panose="02010609060101010101" pitchFamily="49" charset="-122"/>
              </a:rPr>
              <a:t>二</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仓储分部作业班组责任成本的</a:t>
            </a:r>
            <a:r>
              <a:rPr lang="zh-CN" altLang="en-US" sz="4000" b="1" dirty="0" smtClean="0">
                <a:latin typeface="黑体" panose="02010609060101010101" pitchFamily="49" charset="-122"/>
                <a:ea typeface="黑体" panose="02010609060101010101" pitchFamily="49" charset="-122"/>
              </a:rPr>
              <a:t>考评</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
          </p:nvPr>
        </p:nvSpPr>
        <p:spPr>
          <a:xfrm>
            <a:off x="4583832" y="2708919"/>
            <a:ext cx="6636619" cy="3417243"/>
          </a:xfrm>
        </p:spPr>
        <p:txBody>
          <a:bodyPr/>
          <a:lstStyle/>
          <a:p>
            <a:r>
              <a:rPr lang="zh-CN" altLang="en-US" dirty="0">
                <a:latin typeface="宋体" panose="02010600030101010101" pitchFamily="2" charset="-122"/>
              </a:rPr>
              <a:t>通过本章的学习，了解成本中心与利润中心的涵义；理解成本中心与利润中心的特点；初步掌握企业仓储部门成本中心与汽车货运企业利润中心绩效考评方法。</a:t>
            </a:r>
            <a:endParaRPr lang="zh-CN" altLang="en-US" dirty="0"/>
          </a:p>
        </p:txBody>
      </p:sp>
      <p:sp>
        <p:nvSpPr>
          <p:cNvPr id="5122" name="Rectangle 2"/>
          <p:cNvSpPr>
            <a:spLocks noGrp="1" noChangeArrowheads="1"/>
          </p:cNvSpPr>
          <p:nvPr>
            <p:ph type="title"/>
          </p:nvPr>
        </p:nvSpPr>
        <p:spPr/>
        <p:txBody>
          <a:bodyPr>
            <a:normAutofit fontScale="90000"/>
          </a:bodyPr>
          <a:lstStyle/>
          <a:p>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学习目的</a:t>
            </a:r>
            <a:r>
              <a:rPr lang="en-US" altLang="zh-CN" sz="4000" b="1" dirty="0" smtClean="0">
                <a:latin typeface="黑体" panose="02010609060101010101" pitchFamily="49" charset="-122"/>
                <a:ea typeface="黑体" panose="02010609060101010101" pitchFamily="49" charset="-122"/>
              </a:rPr>
              <a:t>】</a:t>
            </a:r>
            <a:endParaRPr lang="zh-CN" altLang="en-US" sz="4000" b="1" dirty="0">
              <a:latin typeface="宋体" panose="02010600030101010101"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261173" y="1763713"/>
            <a:ext cx="6959277" cy="4051300"/>
          </a:xfrm>
        </p:spPr>
        <p:txBody>
          <a:bodyPr>
            <a:normAutofit/>
          </a:bodyPr>
          <a:lstStyle/>
          <a:p>
            <a:r>
              <a:rPr lang="zh-CN" altLang="en-US" b="1" dirty="0">
                <a:latin typeface="宋体" panose="02010600030101010101" pitchFamily="2" charset="-122"/>
              </a:rPr>
              <a:t>例</a:t>
            </a:r>
            <a:r>
              <a:rPr lang="en-US" altLang="zh-CN" b="1" dirty="0">
                <a:latin typeface="宋体" panose="02010600030101010101" pitchFamily="2" charset="-122"/>
              </a:rPr>
              <a:t>【12-1】</a:t>
            </a:r>
            <a:r>
              <a:rPr lang="zh-CN" altLang="en-US" b="1" dirty="0">
                <a:latin typeface="宋体" panose="02010600030101010101" pitchFamily="2" charset="-122"/>
              </a:rPr>
              <a:t>：仓储</a:t>
            </a:r>
            <a:r>
              <a:rPr lang="en-US" altLang="zh-CN" b="1" dirty="0">
                <a:latin typeface="宋体" panose="02010600030101010101" pitchFamily="2" charset="-122"/>
              </a:rPr>
              <a:t>A</a:t>
            </a:r>
            <a:r>
              <a:rPr lang="zh-CN" altLang="en-US" b="1" dirty="0">
                <a:latin typeface="宋体" panose="02010600030101010101" pitchFamily="2" charset="-122"/>
              </a:rPr>
              <a:t>分部下设仓管组、装卸组和叉车组，各作业组均采用间接计算法来计算其责任成本。其中叉车组业绩报告见表</a:t>
            </a:r>
            <a:r>
              <a:rPr lang="en-US" altLang="zh-CN" b="1" dirty="0">
                <a:latin typeface="宋体" panose="02010600030101010101" pitchFamily="2" charset="-122"/>
              </a:rPr>
              <a:t>12-1</a:t>
            </a:r>
            <a:r>
              <a:rPr lang="zh-CN" altLang="en-US" b="1" dirty="0">
                <a:latin typeface="宋体" panose="02010600030101010101" pitchFamily="2" charset="-122"/>
              </a:rPr>
              <a:t>。</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2523504633"/>
              </p:ext>
            </p:extLst>
          </p:nvPr>
        </p:nvGraphicFramePr>
        <p:xfrm>
          <a:off x="113981" y="1418898"/>
          <a:ext cx="12030691" cy="5250462"/>
        </p:xfrm>
        <a:graphic>
          <a:graphicData uri="http://schemas.openxmlformats.org/drawingml/2006/table">
            <a:tbl>
              <a:tblPr firstRow="1" firstCol="1">
                <a:tableStyleId>{00A15C55-8517-42AA-B614-E9B94910E393}</a:tableStyleId>
              </a:tblPr>
              <a:tblGrid>
                <a:gridCol w="3484088"/>
                <a:gridCol w="1602488"/>
                <a:gridCol w="1602488"/>
                <a:gridCol w="1602488"/>
                <a:gridCol w="1371487"/>
                <a:gridCol w="2367652"/>
              </a:tblGrid>
              <a:tr h="117463">
                <a:tc rowSpan="2">
                  <a:txBody>
                    <a:bodyPr/>
                    <a:lstStyle/>
                    <a:p>
                      <a:pPr algn="ctr">
                        <a:spcAft>
                          <a:spcPts val="0"/>
                        </a:spcAft>
                      </a:pPr>
                      <a:r>
                        <a:rPr lang="zh-CN" sz="1600" kern="100" dirty="0">
                          <a:effectLst/>
                        </a:rPr>
                        <a:t>项目</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rowSpan="2">
                  <a:txBody>
                    <a:bodyPr/>
                    <a:lstStyle/>
                    <a:p>
                      <a:pPr algn="ctr">
                        <a:spcAft>
                          <a:spcPts val="0"/>
                        </a:spcAft>
                      </a:pPr>
                      <a:r>
                        <a:rPr lang="zh-CN" sz="1600" kern="100">
                          <a:effectLst/>
                        </a:rPr>
                        <a:t>实际</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gridSpan="2">
                  <a:txBody>
                    <a:bodyPr/>
                    <a:lstStyle/>
                    <a:p>
                      <a:pPr algn="ctr">
                        <a:spcAft>
                          <a:spcPts val="0"/>
                        </a:spcAft>
                      </a:pPr>
                      <a:r>
                        <a:rPr lang="zh-CN" sz="1600" kern="100">
                          <a:effectLst/>
                        </a:rPr>
                        <a:t>预算</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hMerge="1">
                  <a:txBody>
                    <a:bodyPr/>
                    <a:lstStyle/>
                    <a:p>
                      <a:endParaRPr lang="zh-CN" altLang="en-US"/>
                    </a:p>
                  </a:txBody>
                  <a:tcPr/>
                </a:tc>
                <a:tc rowSpan="2">
                  <a:txBody>
                    <a:bodyPr/>
                    <a:lstStyle/>
                    <a:p>
                      <a:pPr algn="ctr">
                        <a:spcAft>
                          <a:spcPts val="0"/>
                        </a:spcAft>
                      </a:pPr>
                      <a:r>
                        <a:rPr lang="zh-CN" sz="1600" kern="100">
                          <a:effectLst/>
                        </a:rPr>
                        <a:t>差异</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rowSpan="2">
                  <a:txBody>
                    <a:bodyPr/>
                    <a:lstStyle/>
                    <a:p>
                      <a:pPr algn="ctr">
                        <a:spcAft>
                          <a:spcPts val="0"/>
                        </a:spcAft>
                      </a:pPr>
                      <a:r>
                        <a:rPr lang="zh-CN" sz="1600" kern="100">
                          <a:effectLst/>
                        </a:rPr>
                        <a:t>备注</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600" kern="100">
                          <a:effectLst/>
                        </a:rPr>
                        <a:t>标准（元</a:t>
                      </a:r>
                      <a:r>
                        <a:rPr lang="en-US" sz="1600" kern="100">
                          <a:effectLst/>
                        </a:rPr>
                        <a:t>/h</a:t>
                      </a:r>
                      <a:r>
                        <a:rPr lang="zh-CN"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zh-CN" sz="1600" kern="100">
                          <a:effectLst/>
                        </a:rPr>
                        <a:t>总额</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vMerge="1">
                  <a:txBody>
                    <a:bodyPr/>
                    <a:lstStyle/>
                    <a:p>
                      <a:endParaRPr lang="zh-CN" altLang="en-US"/>
                    </a:p>
                  </a:txBody>
                  <a:tcPr/>
                </a:tc>
                <a:tc vMerge="1">
                  <a:txBody>
                    <a:bodyPr/>
                    <a:lstStyle/>
                    <a:p>
                      <a:endParaRPr lang="zh-CN" altLang="en-US"/>
                    </a:p>
                  </a:txBody>
                  <a:tcPr/>
                </a:tc>
              </a:tr>
              <a:tr h="117463">
                <a:tc>
                  <a:txBody>
                    <a:bodyPr/>
                    <a:lstStyle/>
                    <a:p>
                      <a:pPr algn="just">
                        <a:spcAft>
                          <a:spcPts val="0"/>
                        </a:spcAft>
                      </a:pPr>
                      <a:r>
                        <a:rPr lang="zh-CN" sz="1600" u="none" kern="100" dirty="0">
                          <a:effectLst/>
                        </a:rPr>
                        <a:t>直接费用</a:t>
                      </a:r>
                      <a:endParaRPr lang="zh-CN" sz="1600" u="none"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18096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18144</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-48</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a:effectLst/>
                        </a:rPr>
                        <a:t>动力费</a:t>
                      </a:r>
                      <a:endParaRPr lang="zh-CN" sz="1600" u="none"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12080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2.8</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12096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l">
                        <a:spcAft>
                          <a:spcPts val="0"/>
                        </a:spcAft>
                      </a:pPr>
                      <a:r>
                        <a:rPr lang="en-US" sz="1600" kern="100">
                          <a:effectLst/>
                        </a:rPr>
                        <a:t>12096=2.8</a:t>
                      </a:r>
                      <a:r>
                        <a:rPr lang="zh-CN" sz="1600" kern="100">
                          <a:effectLst/>
                        </a:rPr>
                        <a:t>×</a:t>
                      </a:r>
                      <a:r>
                        <a:rPr lang="en-US" sz="1600" kern="100">
                          <a:effectLst/>
                        </a:rPr>
                        <a:t>4320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a:effectLst/>
                        </a:rPr>
                        <a:t>修理费（维修配件）</a:t>
                      </a:r>
                      <a:endParaRPr lang="zh-CN" sz="1600" u="none"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2560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0.6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2592</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-32</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l">
                        <a:spcAft>
                          <a:spcPts val="0"/>
                        </a:spcAft>
                      </a:pPr>
                      <a:r>
                        <a:rPr lang="en-US" sz="1600" kern="100">
                          <a:effectLst/>
                        </a:rPr>
                        <a:t>2592=0.6</a:t>
                      </a:r>
                      <a:r>
                        <a:rPr lang="zh-CN" sz="1600" kern="100">
                          <a:effectLst/>
                        </a:rPr>
                        <a:t>×</a:t>
                      </a:r>
                      <a:r>
                        <a:rPr lang="en-US" sz="1600" kern="100">
                          <a:effectLst/>
                        </a:rPr>
                        <a:t>4320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a:effectLst/>
                        </a:rPr>
                        <a:t>叉车折旧费</a:t>
                      </a:r>
                      <a:endParaRPr lang="zh-CN" sz="1600" u="none"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3456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0.8</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3456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l">
                        <a:spcAft>
                          <a:spcPts val="0"/>
                        </a:spcAft>
                      </a:pPr>
                      <a:r>
                        <a:rPr lang="en-US" sz="1600" kern="100">
                          <a:effectLst/>
                        </a:rPr>
                        <a:t>3456=0.8</a:t>
                      </a:r>
                      <a:r>
                        <a:rPr lang="zh-CN" sz="1600" kern="100">
                          <a:effectLst/>
                        </a:rPr>
                        <a:t>×</a:t>
                      </a:r>
                      <a:r>
                        <a:rPr lang="en-US" sz="1600" kern="100">
                          <a:effectLst/>
                        </a:rPr>
                        <a:t>4320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just">
                        <a:spcAft>
                          <a:spcPts val="0"/>
                        </a:spcAft>
                      </a:pPr>
                      <a:r>
                        <a:rPr lang="zh-CN" sz="1600" u="none" kern="100">
                          <a:effectLst/>
                        </a:rPr>
                        <a:t>直接人工</a:t>
                      </a:r>
                      <a:endParaRPr lang="zh-CN" sz="1600" u="none"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43279</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42036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1243</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a:effectLst/>
                        </a:rPr>
                        <a:t>叉车司机底薪</a:t>
                      </a:r>
                      <a:endParaRPr lang="zh-CN" sz="1600" u="none"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26300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25200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1100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dirty="0">
                          <a:effectLst/>
                        </a:rPr>
                        <a:t>叉车司机加班工资</a:t>
                      </a:r>
                      <a:endParaRPr lang="zh-CN" sz="1600" u="none"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12000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12000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l">
                        <a:spcAft>
                          <a:spcPts val="0"/>
                        </a:spcAft>
                      </a:pPr>
                      <a:r>
                        <a:rPr lang="en-US" sz="1600" kern="100">
                          <a:effectLst/>
                        </a:rPr>
                        <a:t>12000=20</a:t>
                      </a:r>
                      <a:r>
                        <a:rPr lang="zh-CN" sz="1600" kern="100">
                          <a:effectLst/>
                        </a:rPr>
                        <a:t>×</a:t>
                      </a:r>
                      <a:r>
                        <a:rPr lang="en-US" sz="1600" kern="100">
                          <a:effectLst/>
                        </a:rPr>
                        <a:t>600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dirty="0" smtClean="0">
                          <a:effectLst/>
                        </a:rPr>
                        <a:t>叉车司机福利费</a:t>
                      </a:r>
                      <a:endParaRPr lang="zh-CN" sz="1600" u="none"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smtClean="0">
                          <a:effectLst/>
                        </a:rPr>
                        <a:t>4979</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smtClean="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smtClean="0">
                          <a:effectLst/>
                        </a:rPr>
                        <a:t>4836</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smtClean="0">
                          <a:effectLst/>
                        </a:rPr>
                        <a:t>143</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dirty="0" smtClean="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just">
                        <a:spcAft>
                          <a:spcPts val="0"/>
                        </a:spcAft>
                      </a:pPr>
                      <a:r>
                        <a:rPr lang="zh-CN" sz="1600" u="none" kern="100" dirty="0">
                          <a:effectLst/>
                        </a:rPr>
                        <a:t>分摊仓储部发生的共同费用</a:t>
                      </a:r>
                      <a:endParaRPr lang="zh-CN" sz="1600" u="none"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14403</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11100</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3303</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zh-CN" sz="1600" u="none" kern="100">
                          <a:effectLst/>
                        </a:rPr>
                        <a:t>仓储设备维修费</a:t>
                      </a:r>
                      <a:endParaRPr lang="zh-CN" sz="1600" u="none"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8729</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dirty="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6750</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1979</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marL="133350" algn="just">
                        <a:spcAft>
                          <a:spcPts val="0"/>
                        </a:spcAft>
                      </a:pPr>
                      <a:r>
                        <a:rPr lang="en-US" altLang="zh-CN" sz="1600" u="none" kern="100" dirty="0" smtClean="0">
                          <a:effectLst/>
                        </a:rPr>
                        <a:t>……</a:t>
                      </a:r>
                      <a:endParaRPr lang="zh-CN" sz="1600" u="none"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altLang="zh-CN" sz="1600" kern="100" dirty="0" smtClean="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dirty="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altLang="zh-CN" sz="1600" kern="100" dirty="0" smtClean="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altLang="zh-CN" sz="1600" kern="100" dirty="0" smtClean="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dirty="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ctr">
                        <a:spcAft>
                          <a:spcPts val="0"/>
                        </a:spcAft>
                      </a:pPr>
                      <a:r>
                        <a:rPr lang="zh-CN" sz="1600" u="none" kern="100" dirty="0">
                          <a:effectLst/>
                          <a:latin typeface="黑体" panose="02010609060101010101" pitchFamily="49" charset="-122"/>
                          <a:ea typeface="黑体" panose="02010609060101010101" pitchFamily="49" charset="-122"/>
                        </a:rPr>
                        <a:t>合计</a:t>
                      </a:r>
                    </a:p>
                  </a:txBody>
                  <a:tcPr marL="6182" marR="6182" marT="6182" marB="0" anchor="ctr"/>
                </a:tc>
                <a:tc>
                  <a:txBody>
                    <a:bodyPr/>
                    <a:lstStyle/>
                    <a:p>
                      <a:pPr marR="133350" algn="r">
                        <a:spcAft>
                          <a:spcPts val="0"/>
                        </a:spcAft>
                      </a:pPr>
                      <a:r>
                        <a:rPr lang="en-US" sz="1600" kern="100" dirty="0">
                          <a:effectLst/>
                        </a:rPr>
                        <a:t>75778</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71280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4498</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just">
                        <a:spcAft>
                          <a:spcPts val="0"/>
                        </a:spcAft>
                      </a:pPr>
                      <a:r>
                        <a:rPr lang="zh-CN" sz="1600" u="none" kern="100" dirty="0">
                          <a:effectLst/>
                        </a:rPr>
                        <a:t>减：不应承担的费用</a:t>
                      </a:r>
                      <a:endParaRPr lang="zh-CN" sz="1600" u="none"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2200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dirty="0">
                          <a:effectLst/>
                        </a:rPr>
                        <a:t>-</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0</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dirty="0">
                          <a:effectLst/>
                        </a:rPr>
                        <a:t>2200</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just">
                        <a:spcAft>
                          <a:spcPts val="0"/>
                        </a:spcAft>
                      </a:pPr>
                      <a:r>
                        <a:rPr lang="zh-CN" sz="1600" kern="100">
                          <a:effectLst/>
                        </a:rPr>
                        <a:t>仓储设备维修费多分摊额</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2000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2000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just">
                        <a:spcAft>
                          <a:spcPts val="0"/>
                        </a:spcAft>
                      </a:pPr>
                      <a:r>
                        <a:rPr lang="zh-CN" sz="1600" kern="100">
                          <a:effectLst/>
                        </a:rPr>
                        <a:t>水费多分摊额</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just">
                        <a:spcAft>
                          <a:spcPts val="0"/>
                        </a:spcAft>
                      </a:pPr>
                      <a:r>
                        <a:rPr lang="zh-CN" sz="1600" kern="100">
                          <a:effectLst/>
                        </a:rPr>
                        <a:t>加：维修队转来叉车修理费</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5300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4800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500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ctr">
                        <a:spcAft>
                          <a:spcPts val="0"/>
                        </a:spcAft>
                      </a:pPr>
                      <a:r>
                        <a:rPr lang="zh-CN" sz="1600" kern="100" dirty="0">
                          <a:effectLst/>
                          <a:latin typeface="黑体" panose="02010609060101010101" pitchFamily="49" charset="-122"/>
                          <a:ea typeface="黑体" panose="02010609060101010101" pitchFamily="49" charset="-122"/>
                        </a:rPr>
                        <a:t>直接成本总计</a:t>
                      </a:r>
                    </a:p>
                  </a:txBody>
                  <a:tcPr marL="6182" marR="6182" marT="6182" marB="0" anchor="ctr"/>
                </a:tc>
                <a:tc>
                  <a:txBody>
                    <a:bodyPr/>
                    <a:lstStyle/>
                    <a:p>
                      <a:pPr marR="133350" algn="r">
                        <a:spcAft>
                          <a:spcPts val="0"/>
                        </a:spcAft>
                      </a:pPr>
                      <a:r>
                        <a:rPr lang="en-US" sz="1600" kern="100">
                          <a:effectLst/>
                        </a:rPr>
                        <a:t>78878</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76080</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2798</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a:txBody>
                    <a:bodyPr/>
                    <a:lstStyle/>
                    <a:p>
                      <a:pPr algn="ctr">
                        <a:spcAft>
                          <a:spcPts val="0"/>
                        </a:spcAft>
                      </a:pPr>
                      <a:r>
                        <a:rPr lang="zh-CN" sz="1600" kern="100" dirty="0">
                          <a:effectLst/>
                          <a:latin typeface="黑体" panose="02010609060101010101" pitchFamily="49" charset="-122"/>
                          <a:ea typeface="黑体" panose="02010609060101010101" pitchFamily="49" charset="-122"/>
                        </a:rPr>
                        <a:t>直接成本变动率</a:t>
                      </a:r>
                      <a:r>
                        <a:rPr lang="en-US" sz="1600" kern="100" dirty="0">
                          <a:effectLst/>
                          <a:latin typeface="黑体" panose="02010609060101010101" pitchFamily="49" charset="-122"/>
                          <a:ea typeface="黑体" panose="02010609060101010101" pitchFamily="49" charset="-122"/>
                        </a:rPr>
                        <a:t>(%)</a:t>
                      </a:r>
                      <a:endParaRPr lang="zh-CN" sz="1600" kern="100" dirty="0">
                        <a:effectLst/>
                        <a:latin typeface="黑体" panose="02010609060101010101" pitchFamily="49" charset="-122"/>
                        <a:ea typeface="黑体" panose="02010609060101010101" pitchFamily="49"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200025" algn="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marR="133350" algn="r">
                        <a:spcAft>
                          <a:spcPts val="0"/>
                        </a:spcAft>
                      </a:pPr>
                      <a:r>
                        <a:rPr lang="en-US" sz="1600" kern="100">
                          <a:effectLst/>
                        </a:rPr>
                        <a:t>3.68</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c>
                  <a:txBody>
                    <a:bodyPr/>
                    <a:lstStyle/>
                    <a:p>
                      <a:pPr algn="ctr">
                        <a:spcAft>
                          <a:spcPts val="0"/>
                        </a:spcAft>
                      </a:pPr>
                      <a:r>
                        <a:rPr lang="en-US" sz="1600" kern="100">
                          <a:effectLst/>
                        </a:rPr>
                        <a:t>-</a:t>
                      </a:r>
                      <a:endParaRPr lang="zh-CN" sz="1600" kern="100">
                        <a:effectLst/>
                        <a:latin typeface="Times New Roman" panose="02020603050405020304" pitchFamily="18" charset="0"/>
                        <a:ea typeface="宋体" panose="02010600030101010101" pitchFamily="2" charset="-122"/>
                      </a:endParaRPr>
                    </a:p>
                  </a:txBody>
                  <a:tcPr marL="6182" marR="6182" marT="6182" marB="0" anchor="ctr"/>
                </a:tc>
              </a:tr>
              <a:tr h="117463">
                <a:tc gridSpan="6">
                  <a:txBody>
                    <a:bodyPr/>
                    <a:lstStyle/>
                    <a:p>
                      <a:pPr algn="just">
                        <a:spcAft>
                          <a:spcPts val="0"/>
                        </a:spcAft>
                      </a:pPr>
                      <a:r>
                        <a:rPr lang="zh-CN" sz="1600" kern="100" dirty="0">
                          <a:effectLst/>
                        </a:rPr>
                        <a:t>注：叉车</a:t>
                      </a:r>
                      <a:r>
                        <a:rPr lang="zh-CN" sz="1600" kern="100" dirty="0" smtClean="0">
                          <a:effectLst/>
                        </a:rPr>
                        <a:t>作业</a:t>
                      </a:r>
                      <a:r>
                        <a:rPr lang="zh-CN" altLang="en-US" sz="1600" kern="100" dirty="0" smtClean="0">
                          <a:effectLst/>
                        </a:rPr>
                        <a:t>标准</a:t>
                      </a:r>
                      <a:r>
                        <a:rPr lang="zh-CN" sz="1600" kern="100" dirty="0" smtClean="0">
                          <a:effectLst/>
                        </a:rPr>
                        <a:t>总工</a:t>
                      </a:r>
                      <a:r>
                        <a:rPr lang="zh-CN" sz="1600" kern="100" dirty="0">
                          <a:effectLst/>
                        </a:rPr>
                        <a:t>时</a:t>
                      </a:r>
                      <a:r>
                        <a:rPr lang="en-US" sz="1600" kern="100" dirty="0">
                          <a:effectLst/>
                        </a:rPr>
                        <a:t>4320h</a:t>
                      </a:r>
                      <a:r>
                        <a:rPr lang="zh-CN" sz="1600" kern="100" dirty="0">
                          <a:effectLst/>
                        </a:rPr>
                        <a:t>，其中加班工时</a:t>
                      </a:r>
                      <a:r>
                        <a:rPr lang="en-US" sz="1600" kern="100" dirty="0">
                          <a:effectLst/>
                        </a:rPr>
                        <a:t>600h</a:t>
                      </a:r>
                      <a:endParaRPr lang="zh-CN" sz="1600" kern="100" dirty="0">
                        <a:effectLst/>
                        <a:latin typeface="Times New Roman" panose="02020603050405020304" pitchFamily="18" charset="0"/>
                        <a:ea typeface="宋体" panose="02010600030101010101" pitchFamily="2" charset="-122"/>
                      </a:endParaRPr>
                    </a:p>
                  </a:txBody>
                  <a:tcPr marL="6182" marR="6182" marT="6182"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53254" name="Rectangle 6"/>
          <p:cNvSpPr>
            <a:spLocks noGrp="1" noChangeArrowheads="1"/>
          </p:cNvSpPr>
          <p:nvPr>
            <p:ph type="title"/>
          </p:nvPr>
        </p:nvSpPr>
        <p:spPr>
          <a:xfrm>
            <a:off x="977490" y="764704"/>
            <a:ext cx="10237019" cy="576064"/>
          </a:xfrm>
        </p:spPr>
        <p:txBody>
          <a:bodyPr>
            <a:normAutofit/>
          </a:bodyPr>
          <a:lstStyle/>
          <a:p>
            <a:pPr algn="ctr"/>
            <a:r>
              <a:rPr lang="zh-CN" altLang="en-US" sz="2800" b="1" dirty="0">
                <a:latin typeface="宋体" panose="02010600030101010101" pitchFamily="2" charset="-122"/>
              </a:rPr>
              <a:t>表</a:t>
            </a:r>
            <a:r>
              <a:rPr lang="en-US" altLang="zh-CN" sz="2800" b="1" dirty="0">
                <a:latin typeface="宋体" panose="02010600030101010101" pitchFamily="2" charset="-122"/>
              </a:rPr>
              <a:t>12-1  </a:t>
            </a:r>
            <a:r>
              <a:rPr lang="zh-CN" altLang="en-US" sz="2800" b="1" dirty="0">
                <a:latin typeface="宋体" panose="02010600030101010101" pitchFamily="2" charset="-122"/>
              </a:rPr>
              <a:t>责任成本业绩</a:t>
            </a:r>
            <a:r>
              <a:rPr lang="zh-CN" altLang="en-US" sz="2800" b="1" dirty="0" smtClean="0">
                <a:latin typeface="宋体" panose="02010600030101010101" pitchFamily="2" charset="-122"/>
              </a:rPr>
              <a:t>报告</a:t>
            </a:r>
            <a:endParaRPr lang="zh-CN" altLang="en-US" sz="28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83432" y="908720"/>
            <a:ext cx="10237019" cy="576064"/>
          </a:xfrm>
        </p:spPr>
        <p:txBody>
          <a:bodyPr/>
          <a:lstStyle/>
          <a:p>
            <a:r>
              <a:rPr lang="zh-CN" altLang="en-US" sz="4000" dirty="0" smtClean="0">
                <a:latin typeface="黑体" panose="02010609060101010101" pitchFamily="49" charset="-122"/>
                <a:ea typeface="黑体" panose="02010609060101010101" pitchFamily="49" charset="-122"/>
              </a:rPr>
              <a:t>三</a:t>
            </a:r>
            <a:r>
              <a:rPr lang="zh-CN" altLang="en-US" sz="4000" b="1" dirty="0" smtClean="0">
                <a:latin typeface="黑体" panose="02010609060101010101" pitchFamily="49" charset="-122"/>
                <a:ea typeface="黑体" panose="02010609060101010101" pitchFamily="49" charset="-122"/>
              </a:rPr>
              <a:t>、仓储</a:t>
            </a:r>
            <a:r>
              <a:rPr lang="zh-CN" altLang="en-US" sz="4000" b="1" dirty="0">
                <a:latin typeface="黑体" panose="02010609060101010101" pitchFamily="49" charset="-122"/>
                <a:ea typeface="黑体" panose="02010609060101010101" pitchFamily="49" charset="-122"/>
              </a:rPr>
              <a:t>分部责任成本的</a:t>
            </a:r>
            <a:r>
              <a:rPr lang="zh-CN" altLang="en-US" sz="4000" b="1" dirty="0" smtClean="0">
                <a:latin typeface="黑体" panose="02010609060101010101" pitchFamily="49" charset="-122"/>
                <a:ea typeface="黑体" panose="02010609060101010101" pitchFamily="49" charset="-122"/>
              </a:rPr>
              <a:t>考评</a:t>
            </a:r>
            <a:endParaRPr lang="zh-CN" altLang="en-US" sz="4000" b="1" dirty="0">
              <a:latin typeface="黑体" panose="02010609060101010101" pitchFamily="49" charset="-122"/>
              <a:ea typeface="黑体" panose="02010609060101010101" pitchFamily="49" charset="-122"/>
            </a:endParaRPr>
          </a:p>
        </p:txBody>
      </p:sp>
      <p:sp>
        <p:nvSpPr>
          <p:cNvPr id="4" name="内容占位符 3"/>
          <p:cNvSpPr>
            <a:spLocks noGrp="1"/>
          </p:cNvSpPr>
          <p:nvPr>
            <p:ph sz="quarter" idx="4"/>
          </p:nvPr>
        </p:nvSpPr>
        <p:spPr>
          <a:xfrm>
            <a:off x="4439816" y="2174875"/>
            <a:ext cx="6780635" cy="3951288"/>
          </a:xfrm>
        </p:spPr>
        <p:txBody>
          <a:bodyPr/>
          <a:lstStyle/>
          <a:p>
            <a:r>
              <a:rPr lang="zh-CN" altLang="zh-CN" dirty="0"/>
              <a:t>仓储分部责任成本也是定期（一般以季度为周期）以业绩报告形式汇总上报总部。以上例为例，仓储</a:t>
            </a:r>
            <a:r>
              <a:rPr lang="en-US" altLang="zh-CN" dirty="0"/>
              <a:t>A</a:t>
            </a:r>
            <a:r>
              <a:rPr lang="zh-CN" altLang="zh-CN" dirty="0"/>
              <a:t>分部在编制业绩报告时，除归集本部的责任成本外，还应加上三个作业组的责任成本。其业绩报告见表</a:t>
            </a:r>
            <a:r>
              <a:rPr lang="en-US" altLang="zh-CN" dirty="0"/>
              <a:t>12-2</a:t>
            </a:r>
            <a:r>
              <a:rPr lang="zh-CN" altLang="zh-CN" dirty="0"/>
              <a:t>。</a:t>
            </a:r>
          </a:p>
          <a:p>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4025717463"/>
              </p:ext>
            </p:extLst>
          </p:nvPr>
        </p:nvGraphicFramePr>
        <p:xfrm>
          <a:off x="982663" y="1772816"/>
          <a:ext cx="10237788" cy="4572000"/>
        </p:xfrm>
        <a:graphic>
          <a:graphicData uri="http://schemas.openxmlformats.org/drawingml/2006/table">
            <a:tbl>
              <a:tblPr firstRow="1" firstCol="1">
                <a:tableStyleId>{073A0DAA-6AF3-43AB-8588-CEC1D06C72B9}</a:tableStyleId>
              </a:tblPr>
              <a:tblGrid>
                <a:gridCol w="3243331"/>
                <a:gridCol w="2332168"/>
                <a:gridCol w="2332168"/>
                <a:gridCol w="2330121"/>
              </a:tblGrid>
              <a:tr h="111280">
                <a:tc>
                  <a:txBody>
                    <a:bodyPr/>
                    <a:lstStyle/>
                    <a:p>
                      <a:pPr indent="269875" algn="ctr">
                        <a:spcAft>
                          <a:spcPts val="0"/>
                        </a:spcAft>
                      </a:pPr>
                      <a:r>
                        <a:rPr lang="zh-CN" sz="2000" kern="100" dirty="0">
                          <a:effectLst/>
                        </a:rPr>
                        <a:t>项</a:t>
                      </a:r>
                      <a:r>
                        <a:rPr lang="en-US" sz="2000" kern="100" dirty="0">
                          <a:effectLst/>
                        </a:rPr>
                        <a:t>    </a:t>
                      </a:r>
                      <a:r>
                        <a:rPr lang="zh-CN" sz="2000" kern="100" dirty="0">
                          <a:effectLst/>
                        </a:rPr>
                        <a:t>目</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indent="269875" algn="ctr">
                        <a:spcAft>
                          <a:spcPts val="0"/>
                        </a:spcAft>
                      </a:pPr>
                      <a:r>
                        <a:rPr lang="zh-CN" sz="2000" kern="100">
                          <a:effectLst/>
                        </a:rPr>
                        <a:t>实</a:t>
                      </a:r>
                      <a:r>
                        <a:rPr lang="en-US" sz="2000" kern="100">
                          <a:effectLst/>
                        </a:rPr>
                        <a:t>    </a:t>
                      </a:r>
                      <a:r>
                        <a:rPr lang="zh-CN" sz="2000" kern="100">
                          <a:effectLst/>
                        </a:rPr>
                        <a:t>际</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indent="269875" algn="ctr">
                        <a:spcAft>
                          <a:spcPts val="0"/>
                        </a:spcAft>
                      </a:pPr>
                      <a:r>
                        <a:rPr lang="zh-CN" sz="2000" kern="100">
                          <a:effectLst/>
                        </a:rPr>
                        <a:t>预</a:t>
                      </a:r>
                      <a:r>
                        <a:rPr lang="en-US" sz="2000" kern="100">
                          <a:effectLst/>
                        </a:rPr>
                        <a:t>    </a:t>
                      </a:r>
                      <a:r>
                        <a:rPr lang="zh-CN" sz="2000" kern="100">
                          <a:effectLst/>
                        </a:rPr>
                        <a:t>算</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indent="269875" algn="ctr">
                        <a:spcAft>
                          <a:spcPts val="0"/>
                        </a:spcAft>
                      </a:pPr>
                      <a:r>
                        <a:rPr lang="zh-CN" sz="2000" kern="100">
                          <a:effectLst/>
                        </a:rPr>
                        <a:t>差</a:t>
                      </a:r>
                      <a:r>
                        <a:rPr lang="en-US" sz="2000" kern="100">
                          <a:effectLst/>
                        </a:rPr>
                        <a:t>    </a:t>
                      </a:r>
                      <a:r>
                        <a:rPr lang="zh-CN" sz="2000" kern="100">
                          <a:effectLst/>
                        </a:rPr>
                        <a:t>异</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叉车组责任成本</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78878</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76080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2798</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装卸组责任成本</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87930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85890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2040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仓管组责任成本</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56890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57880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-990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ctr">
                        <a:spcAft>
                          <a:spcPts val="0"/>
                        </a:spcAft>
                      </a:pPr>
                      <a:r>
                        <a:rPr lang="zh-CN" sz="2000" kern="100">
                          <a:effectLst/>
                        </a:rPr>
                        <a:t>合</a:t>
                      </a:r>
                      <a:r>
                        <a:rPr lang="en-US" sz="2000" kern="100">
                          <a:effectLst/>
                        </a:rPr>
                        <a:t>    </a:t>
                      </a:r>
                      <a:r>
                        <a:rPr lang="zh-CN" sz="2000" kern="100">
                          <a:effectLst/>
                        </a:rPr>
                        <a:t>计</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223698</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219850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3848</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仓库经费（已减分摊额）</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zh-CN" sz="2000" kern="100">
                          <a:effectLst/>
                        </a:rPr>
                        <a:t>—</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zh-CN" sz="2000" kern="100">
                          <a:effectLst/>
                        </a:rPr>
                        <a:t>—</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zh-CN" sz="2000" kern="100">
                          <a:effectLst/>
                        </a:rPr>
                        <a:t>—</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管理人员工资及福利费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24500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24300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仓储设备折旧费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42960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43000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-40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仓储设备维修费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2430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2300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130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水电费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1500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1200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300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办公费</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3000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2500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500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a:effectLst/>
                        </a:rPr>
                        <a:t>低值易耗品摊销</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980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800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180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ctr">
                        <a:spcAft>
                          <a:spcPts val="0"/>
                        </a:spcAft>
                      </a:pPr>
                      <a:r>
                        <a:rPr lang="zh-CN" sz="2000" kern="100">
                          <a:effectLst/>
                        </a:rPr>
                        <a:t>合</a:t>
                      </a:r>
                      <a:r>
                        <a:rPr lang="en-US" sz="2000" kern="100">
                          <a:effectLst/>
                        </a:rPr>
                        <a:t>    </a:t>
                      </a:r>
                      <a:r>
                        <a:rPr lang="zh-CN" sz="2000" kern="100">
                          <a:effectLst/>
                        </a:rPr>
                        <a:t>计</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75370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74100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a:effectLst/>
                        </a:rPr>
                        <a:t>1270</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269875" algn="l">
                        <a:spcAft>
                          <a:spcPts val="0"/>
                        </a:spcAft>
                      </a:pPr>
                      <a:r>
                        <a:rPr lang="zh-CN" sz="2000" kern="100" dirty="0">
                          <a:effectLst/>
                        </a:rPr>
                        <a:t>责任成本总计</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en-US" sz="2000" kern="100" dirty="0">
                          <a:solidFill>
                            <a:schemeClr val="bg1"/>
                          </a:solidFill>
                          <a:effectLst/>
                        </a:rPr>
                        <a:t>299068</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6768" marR="66768" marT="0" marB="0" anchor="ctr">
                    <a:solidFill>
                      <a:srgbClr val="080808"/>
                    </a:solidFill>
                  </a:tcPr>
                </a:tc>
                <a:tc>
                  <a:txBody>
                    <a:bodyPr/>
                    <a:lstStyle/>
                    <a:p>
                      <a:pPr marR="266700" algn="r">
                        <a:spcAft>
                          <a:spcPts val="0"/>
                        </a:spcAft>
                      </a:pPr>
                      <a:r>
                        <a:rPr lang="en-US" sz="2000" kern="100">
                          <a:solidFill>
                            <a:schemeClr val="bg1"/>
                          </a:solidFill>
                          <a:effectLst/>
                        </a:rPr>
                        <a:t>293950</a:t>
                      </a:r>
                      <a:endParaRPr lang="zh-CN" sz="2000" kern="100">
                        <a:solidFill>
                          <a:schemeClr val="bg1"/>
                        </a:solidFill>
                        <a:effectLst/>
                        <a:latin typeface="Times New Roman" panose="02020603050405020304" pitchFamily="18" charset="0"/>
                        <a:ea typeface="宋体" panose="02010600030101010101" pitchFamily="2" charset="-122"/>
                      </a:endParaRPr>
                    </a:p>
                  </a:txBody>
                  <a:tcPr marL="66768" marR="66768" marT="0" marB="0" anchor="ctr">
                    <a:solidFill>
                      <a:srgbClr val="080808"/>
                    </a:solidFill>
                  </a:tcPr>
                </a:tc>
                <a:tc>
                  <a:txBody>
                    <a:bodyPr/>
                    <a:lstStyle/>
                    <a:p>
                      <a:pPr marR="266700" algn="r">
                        <a:spcAft>
                          <a:spcPts val="0"/>
                        </a:spcAft>
                      </a:pPr>
                      <a:r>
                        <a:rPr lang="en-US" sz="2000" kern="100">
                          <a:solidFill>
                            <a:schemeClr val="bg1"/>
                          </a:solidFill>
                          <a:effectLst/>
                        </a:rPr>
                        <a:t>5118</a:t>
                      </a:r>
                      <a:endParaRPr lang="zh-CN" sz="2000" kern="100">
                        <a:solidFill>
                          <a:schemeClr val="bg1"/>
                        </a:solidFill>
                        <a:effectLst/>
                        <a:latin typeface="Times New Roman" panose="02020603050405020304" pitchFamily="18" charset="0"/>
                        <a:ea typeface="宋体" panose="02010600030101010101" pitchFamily="2" charset="-122"/>
                      </a:endParaRPr>
                    </a:p>
                  </a:txBody>
                  <a:tcPr marL="66768" marR="66768" marT="0" marB="0" anchor="ctr">
                    <a:solidFill>
                      <a:srgbClr val="080808"/>
                    </a:solidFill>
                  </a:tcPr>
                </a:tc>
              </a:tr>
              <a:tr h="111280">
                <a:tc>
                  <a:txBody>
                    <a:bodyPr/>
                    <a:lstStyle/>
                    <a:p>
                      <a:pPr indent="269875" algn="l">
                        <a:spcAft>
                          <a:spcPts val="0"/>
                        </a:spcAft>
                      </a:pPr>
                      <a:r>
                        <a:rPr lang="zh-CN" sz="2000" kern="100">
                          <a:effectLst/>
                        </a:rPr>
                        <a:t>成本变动率（</a:t>
                      </a:r>
                      <a:r>
                        <a:rPr lang="en-US" sz="2000" kern="100">
                          <a:effectLst/>
                        </a:rPr>
                        <a:t>%</a:t>
                      </a:r>
                      <a:r>
                        <a:rPr lang="zh-CN" sz="2000" kern="100">
                          <a:effectLst/>
                        </a:rPr>
                        <a:t>）</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66700" algn="r">
                        <a:spcAft>
                          <a:spcPts val="0"/>
                        </a:spcAft>
                      </a:pPr>
                      <a:r>
                        <a:rPr lang="zh-CN" sz="2000" kern="100" dirty="0">
                          <a:solidFill>
                            <a:schemeClr val="bg1"/>
                          </a:solidFill>
                          <a:effectLst/>
                        </a:rPr>
                        <a:t>—</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6768" marR="66768" marT="0" marB="0" anchor="ctr">
                    <a:solidFill>
                      <a:srgbClr val="080808"/>
                    </a:solidFill>
                  </a:tcPr>
                </a:tc>
                <a:tc>
                  <a:txBody>
                    <a:bodyPr/>
                    <a:lstStyle/>
                    <a:p>
                      <a:pPr marR="266700" algn="r">
                        <a:spcAft>
                          <a:spcPts val="0"/>
                        </a:spcAft>
                      </a:pPr>
                      <a:r>
                        <a:rPr lang="zh-CN" sz="2000" kern="100" dirty="0">
                          <a:solidFill>
                            <a:schemeClr val="bg1"/>
                          </a:solidFill>
                          <a:effectLst/>
                        </a:rPr>
                        <a:t>—</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6768" marR="66768" marT="0" marB="0" anchor="ctr">
                    <a:solidFill>
                      <a:srgbClr val="080808"/>
                    </a:solidFill>
                  </a:tcPr>
                </a:tc>
                <a:tc>
                  <a:txBody>
                    <a:bodyPr/>
                    <a:lstStyle/>
                    <a:p>
                      <a:pPr marR="266700" algn="r">
                        <a:spcAft>
                          <a:spcPts val="0"/>
                        </a:spcAft>
                      </a:pPr>
                      <a:r>
                        <a:rPr lang="en-US" sz="2000" kern="100" dirty="0">
                          <a:solidFill>
                            <a:schemeClr val="bg1"/>
                          </a:solidFill>
                          <a:effectLst/>
                        </a:rPr>
                        <a:t>1.74</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6768" marR="66768" marT="0" marB="0" anchor="ctr">
                    <a:solidFill>
                      <a:srgbClr val="080808"/>
                    </a:solidFill>
                  </a:tcPr>
                </a:tc>
              </a:tr>
            </a:tbl>
          </a:graphicData>
        </a:graphic>
      </p:graphicFrame>
      <p:sp>
        <p:nvSpPr>
          <p:cNvPr id="56322" name="Rectangle 2"/>
          <p:cNvSpPr>
            <a:spLocks noGrp="1" noChangeArrowheads="1"/>
          </p:cNvSpPr>
          <p:nvPr>
            <p:ph type="title"/>
          </p:nvPr>
        </p:nvSpPr>
        <p:spPr>
          <a:xfrm>
            <a:off x="983432" y="764704"/>
            <a:ext cx="10237019" cy="576064"/>
          </a:xfrm>
        </p:spPr>
        <p:txBody>
          <a:bodyPr/>
          <a:lstStyle/>
          <a:p>
            <a:r>
              <a:rPr lang="zh-CN" altLang="zh-CN" sz="3200" dirty="0"/>
              <a:t>表</a:t>
            </a:r>
            <a:r>
              <a:rPr lang="en-US" altLang="zh-CN" sz="3200" dirty="0"/>
              <a:t>12-2  </a:t>
            </a:r>
            <a:r>
              <a:rPr lang="zh-CN" altLang="zh-CN" sz="3200" dirty="0"/>
              <a:t>责任成本业绩</a:t>
            </a:r>
            <a:r>
              <a:rPr lang="zh-CN" altLang="zh-CN" sz="3200" dirty="0" smtClean="0"/>
              <a:t>报告</a:t>
            </a:r>
            <a:endParaRPr lang="zh-CN" altLang="zh-CN" sz="3200" dirty="0"/>
          </a:p>
        </p:txBody>
      </p:sp>
      <p:sp>
        <p:nvSpPr>
          <p:cNvPr id="2" name="矩形 1"/>
          <p:cNvSpPr/>
          <p:nvPr/>
        </p:nvSpPr>
        <p:spPr>
          <a:xfrm>
            <a:off x="982663" y="1268760"/>
            <a:ext cx="10237788" cy="461665"/>
          </a:xfrm>
          <a:prstGeom prst="rect">
            <a:avLst/>
          </a:prstGeom>
        </p:spPr>
        <p:txBody>
          <a:bodyPr wrap="square">
            <a:spAutoFit/>
          </a:bodyPr>
          <a:lstStyle/>
          <a:p>
            <a:r>
              <a:rPr lang="zh-CN" altLang="zh-CN" sz="2400" dirty="0">
                <a:solidFill>
                  <a:srgbClr val="080808"/>
                </a:solidFill>
                <a:latin typeface="+mj-ea"/>
                <a:ea typeface="+mj-ea"/>
              </a:rPr>
              <a:t>成本中心：仓储</a:t>
            </a:r>
            <a:r>
              <a:rPr lang="en-US" altLang="zh-CN" sz="2400" dirty="0">
                <a:solidFill>
                  <a:srgbClr val="080808"/>
                </a:solidFill>
                <a:latin typeface="+mj-ea"/>
                <a:ea typeface="+mj-ea"/>
              </a:rPr>
              <a:t>A</a:t>
            </a:r>
            <a:r>
              <a:rPr lang="zh-CN" altLang="zh-CN" sz="2400" dirty="0">
                <a:solidFill>
                  <a:srgbClr val="080808"/>
                </a:solidFill>
                <a:latin typeface="+mj-ea"/>
                <a:ea typeface="+mj-ea"/>
              </a:rPr>
              <a:t>分部</a:t>
            </a:r>
            <a:r>
              <a:rPr lang="en-US" altLang="zh-CN" sz="2400" dirty="0">
                <a:solidFill>
                  <a:srgbClr val="080808"/>
                </a:solidFill>
                <a:latin typeface="+mj-ea"/>
                <a:ea typeface="+mj-ea"/>
              </a:rPr>
              <a:t>     </a:t>
            </a:r>
            <a:r>
              <a:rPr lang="en-US" altLang="zh-CN" sz="2400" dirty="0" smtClean="0">
                <a:solidFill>
                  <a:srgbClr val="080808"/>
                </a:solidFill>
                <a:latin typeface="+mj-ea"/>
                <a:ea typeface="+mj-ea"/>
              </a:rPr>
              <a:t>2010</a:t>
            </a:r>
            <a:r>
              <a:rPr lang="zh-CN" altLang="zh-CN" sz="2400" dirty="0">
                <a:solidFill>
                  <a:srgbClr val="080808"/>
                </a:solidFill>
                <a:latin typeface="+mj-ea"/>
                <a:ea typeface="+mj-ea"/>
              </a:rPr>
              <a:t>年</a:t>
            </a:r>
            <a:r>
              <a:rPr lang="zh-CN" altLang="zh-CN" sz="2400" dirty="0" smtClean="0">
                <a:solidFill>
                  <a:srgbClr val="080808"/>
                </a:solidFill>
                <a:latin typeface="+mj-ea"/>
                <a:ea typeface="+mj-ea"/>
              </a:rPr>
              <a:t>二季度</a:t>
            </a:r>
            <a:r>
              <a:rPr lang="en-US" altLang="zh-CN" sz="2400" dirty="0" smtClean="0">
                <a:solidFill>
                  <a:srgbClr val="080808"/>
                </a:solidFill>
                <a:latin typeface="+mj-ea"/>
                <a:ea typeface="+mj-ea"/>
              </a:rPr>
              <a:t>                     </a:t>
            </a:r>
            <a:r>
              <a:rPr lang="zh-CN" altLang="zh-CN" sz="2400" dirty="0">
                <a:solidFill>
                  <a:srgbClr val="080808"/>
                </a:solidFill>
                <a:latin typeface="+mj-ea"/>
                <a:ea typeface="+mj-ea"/>
              </a:rPr>
              <a:t>单位：元</a:t>
            </a:r>
            <a:endParaRPr lang="zh-CN" altLang="en-US" sz="2400" dirty="0">
              <a:solidFill>
                <a:srgbClr val="080808"/>
              </a:solidFill>
              <a:latin typeface="+mj-ea"/>
              <a:ea typeface="+mj-ea"/>
            </a:endParaRPr>
          </a:p>
        </p:txBody>
      </p:sp>
    </p:spTree>
    <p:extLst>
      <p:ext uri="{BB962C8B-B14F-4D97-AF65-F5344CB8AC3E}">
        <p14:creationId xmlns:p14="http://schemas.microsoft.com/office/powerpoint/2010/main" val="4091884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511824" y="2174875"/>
            <a:ext cx="6708627" cy="3951288"/>
          </a:xfrm>
        </p:spPr>
        <p:txBody>
          <a:bodyPr/>
          <a:lstStyle/>
          <a:p>
            <a:r>
              <a:rPr lang="zh-CN" altLang="zh-CN" dirty="0"/>
              <a:t>总部（财会部门）收到所属各部门报送的业绩</a:t>
            </a:r>
            <a:r>
              <a:rPr lang="zh-CN" altLang="zh-CN" dirty="0" smtClean="0"/>
              <a:t>报告</a:t>
            </a:r>
            <a:r>
              <a:rPr lang="zh-CN" altLang="en-US" dirty="0" smtClean="0"/>
              <a:t>并经分析调整</a:t>
            </a:r>
            <a:r>
              <a:rPr lang="zh-CN" altLang="zh-CN" dirty="0" smtClean="0"/>
              <a:t>后</a:t>
            </a:r>
            <a:r>
              <a:rPr lang="zh-CN" altLang="zh-CN" dirty="0"/>
              <a:t>，应汇总编制总部的成本中心业绩汇总表。其格式见表</a:t>
            </a:r>
            <a:r>
              <a:rPr lang="en-US" altLang="zh-CN" dirty="0"/>
              <a:t>12-3</a:t>
            </a:r>
            <a:r>
              <a:rPr lang="zh-CN" altLang="zh-CN" dirty="0"/>
              <a:t>。</a:t>
            </a:r>
          </a:p>
          <a:p>
            <a:endParaRPr lang="zh-CN" altLang="en-US" dirty="0"/>
          </a:p>
        </p:txBody>
      </p:sp>
      <p:sp>
        <p:nvSpPr>
          <p:cNvPr id="59394" name="Rectangle 2"/>
          <p:cNvSpPr>
            <a:spLocks noGrp="1" noChangeArrowheads="1"/>
          </p:cNvSpPr>
          <p:nvPr>
            <p:ph type="title"/>
          </p:nvPr>
        </p:nvSpPr>
        <p:spPr/>
        <p:txBody>
          <a:bodyPr/>
          <a:lstStyle/>
          <a:p>
            <a:pPr marL="1077913" indent="-1077913"/>
            <a:r>
              <a:rPr lang="zh-CN" altLang="en-US" sz="4000" dirty="0">
                <a:latin typeface="黑体" panose="02010609060101010101" pitchFamily="49" charset="-122"/>
                <a:ea typeface="黑体" panose="02010609060101010101" pitchFamily="49" charset="-122"/>
              </a:rPr>
              <a:t>四</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总部对各成本中心责任成本的</a:t>
            </a:r>
            <a:r>
              <a:rPr lang="zh-CN" altLang="en-US" sz="4000" b="1" dirty="0" smtClean="0">
                <a:latin typeface="黑体" panose="02010609060101010101" pitchFamily="49" charset="-122"/>
                <a:ea typeface="黑体" panose="02010609060101010101" pitchFamily="49" charset="-122"/>
              </a:rPr>
              <a:t>考评</a:t>
            </a:r>
            <a:endParaRPr lang="zh-CN" altLang="en-US" sz="4000" b="1"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4"/>
            <p:extLst>
              <p:ext uri="{D42A27DB-BD31-4B8C-83A1-F6EECF244321}">
                <p14:modId xmlns:p14="http://schemas.microsoft.com/office/powerpoint/2010/main" val="1401419710"/>
              </p:ext>
            </p:extLst>
          </p:nvPr>
        </p:nvGraphicFramePr>
        <p:xfrm>
          <a:off x="335360" y="2276872"/>
          <a:ext cx="11449272" cy="4114800"/>
        </p:xfrm>
        <a:graphic>
          <a:graphicData uri="http://schemas.openxmlformats.org/drawingml/2006/table">
            <a:tbl>
              <a:tblPr firstRow="1" firstCol="1" lastRow="1" bandRow="1" bandCol="1">
                <a:tableStyleId>{073A0DAA-6AF3-43AB-8588-CEC1D06C72B9}</a:tableStyleId>
              </a:tblPr>
              <a:tblGrid>
                <a:gridCol w="4863651"/>
                <a:gridCol w="2195970"/>
                <a:gridCol w="2195970"/>
                <a:gridCol w="2193681"/>
              </a:tblGrid>
              <a:tr h="111280">
                <a:tc>
                  <a:txBody>
                    <a:bodyPr/>
                    <a:lstStyle/>
                    <a:p>
                      <a:pPr indent="269875" algn="ctr">
                        <a:lnSpc>
                          <a:spcPct val="150000"/>
                        </a:lnSpc>
                        <a:spcAft>
                          <a:spcPts val="0"/>
                        </a:spcAft>
                      </a:pPr>
                      <a:r>
                        <a:rPr lang="zh-CN" sz="2000" kern="100" dirty="0">
                          <a:effectLst/>
                        </a:rPr>
                        <a:t>业 绩 报 告</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indent="269875" algn="ctr">
                        <a:lnSpc>
                          <a:spcPct val="150000"/>
                        </a:lnSpc>
                        <a:spcAft>
                          <a:spcPts val="0"/>
                        </a:spcAft>
                      </a:pPr>
                      <a:r>
                        <a:rPr lang="zh-CN" sz="2000" kern="100">
                          <a:effectLst/>
                        </a:rPr>
                        <a:t>实</a:t>
                      </a:r>
                      <a:r>
                        <a:rPr lang="en-US" sz="2000" kern="100">
                          <a:effectLst/>
                        </a:rPr>
                        <a:t>    </a:t>
                      </a:r>
                      <a:r>
                        <a:rPr lang="zh-CN" sz="2000" kern="100">
                          <a:effectLst/>
                        </a:rPr>
                        <a:t>际</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indent="269875" algn="ctr">
                        <a:lnSpc>
                          <a:spcPct val="150000"/>
                        </a:lnSpc>
                        <a:spcAft>
                          <a:spcPts val="0"/>
                        </a:spcAft>
                      </a:pPr>
                      <a:r>
                        <a:rPr lang="zh-CN" sz="2000" kern="100">
                          <a:effectLst/>
                        </a:rPr>
                        <a:t>预</a:t>
                      </a:r>
                      <a:r>
                        <a:rPr lang="en-US" sz="2000" kern="100">
                          <a:effectLst/>
                        </a:rPr>
                        <a:t>    </a:t>
                      </a:r>
                      <a:r>
                        <a:rPr lang="zh-CN" sz="2000" kern="100">
                          <a:effectLst/>
                        </a:rPr>
                        <a:t>算</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indent="269875" algn="ctr">
                        <a:lnSpc>
                          <a:spcPct val="150000"/>
                        </a:lnSpc>
                        <a:spcAft>
                          <a:spcPts val="0"/>
                        </a:spcAft>
                      </a:pPr>
                      <a:r>
                        <a:rPr lang="zh-CN" sz="2000" kern="100">
                          <a:effectLst/>
                        </a:rPr>
                        <a:t>差</a:t>
                      </a:r>
                      <a:r>
                        <a:rPr lang="en-US" sz="2000" kern="100">
                          <a:effectLst/>
                        </a:rPr>
                        <a:t>    </a:t>
                      </a:r>
                      <a:r>
                        <a:rPr lang="zh-CN" sz="2000" kern="100">
                          <a:effectLst/>
                        </a:rPr>
                        <a:t>异</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0" algn="just">
                        <a:lnSpc>
                          <a:spcPct val="150000"/>
                        </a:lnSpc>
                        <a:spcAft>
                          <a:spcPts val="0"/>
                        </a:spcAft>
                      </a:pPr>
                      <a:r>
                        <a:rPr lang="zh-CN" sz="2000" kern="100" dirty="0">
                          <a:effectLst/>
                        </a:rPr>
                        <a:t>仓储</a:t>
                      </a:r>
                      <a:r>
                        <a:rPr lang="en-US" sz="2000" kern="100" dirty="0">
                          <a:effectLst/>
                        </a:rPr>
                        <a:t>A</a:t>
                      </a:r>
                      <a:r>
                        <a:rPr lang="zh-CN" sz="2000" kern="100" dirty="0">
                          <a:effectLst/>
                        </a:rPr>
                        <a:t>分部责任成本业绩报告</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a:effectLst/>
                        </a:rPr>
                        <a:t>299068</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293950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a:effectLst/>
                        </a:rPr>
                        <a:t>5118</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504000" algn="just">
                        <a:lnSpc>
                          <a:spcPct val="150000"/>
                        </a:lnSpc>
                        <a:spcAft>
                          <a:spcPts val="0"/>
                        </a:spcAft>
                      </a:pPr>
                      <a:r>
                        <a:rPr lang="zh-CN" sz="2000" kern="100" dirty="0">
                          <a:effectLst/>
                        </a:rPr>
                        <a:t>叉车组责任成本</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78878</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76080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2798</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504000" algn="just">
                        <a:lnSpc>
                          <a:spcPct val="150000"/>
                        </a:lnSpc>
                        <a:spcAft>
                          <a:spcPts val="0"/>
                        </a:spcAft>
                      </a:pPr>
                      <a:r>
                        <a:rPr lang="zh-CN" sz="2000" kern="100" dirty="0">
                          <a:effectLst/>
                        </a:rPr>
                        <a:t>装卸组责任成本</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87930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85890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2040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504000" algn="just">
                        <a:lnSpc>
                          <a:spcPct val="150000"/>
                        </a:lnSpc>
                        <a:spcAft>
                          <a:spcPts val="0"/>
                        </a:spcAft>
                      </a:pPr>
                      <a:r>
                        <a:rPr lang="zh-CN" sz="2000" kern="100" dirty="0">
                          <a:effectLst/>
                        </a:rPr>
                        <a:t>仓管组责任成本</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56890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57880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-990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504000" algn="just">
                        <a:lnSpc>
                          <a:spcPct val="150000"/>
                        </a:lnSpc>
                        <a:spcAft>
                          <a:spcPts val="0"/>
                        </a:spcAft>
                      </a:pPr>
                      <a:r>
                        <a:rPr lang="zh-CN" sz="2000" kern="100" dirty="0">
                          <a:effectLst/>
                        </a:rPr>
                        <a:t>仓储</a:t>
                      </a:r>
                      <a:r>
                        <a:rPr lang="en-US" sz="2000" kern="100" dirty="0">
                          <a:effectLst/>
                        </a:rPr>
                        <a:t>A</a:t>
                      </a:r>
                      <a:r>
                        <a:rPr lang="zh-CN" sz="2000" kern="100" dirty="0">
                          <a:effectLst/>
                        </a:rPr>
                        <a:t>分部可控</a:t>
                      </a:r>
                      <a:r>
                        <a:rPr lang="zh-CN" sz="2000" kern="100" dirty="0" smtClean="0">
                          <a:effectLst/>
                        </a:rPr>
                        <a:t>成本</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75370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74100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rPr>
                        <a:t>1270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0" algn="just">
                        <a:lnSpc>
                          <a:spcPct val="150000"/>
                        </a:lnSpc>
                        <a:spcAft>
                          <a:spcPts val="0"/>
                        </a:spcAft>
                      </a:pPr>
                      <a:r>
                        <a:rPr lang="zh-CN" sz="2000" kern="100" dirty="0">
                          <a:effectLst/>
                        </a:rPr>
                        <a:t>…</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zh-CN" sz="2000" kern="100" dirty="0">
                          <a:effectLst/>
                        </a:rPr>
                        <a:t>…</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zh-CN" sz="2000" kern="100" dirty="0">
                          <a:effectLst/>
                        </a:rPr>
                        <a:t>…</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zh-CN" sz="2000" kern="100" dirty="0">
                          <a:effectLst/>
                        </a:rPr>
                        <a:t>…</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indent="0" algn="just">
                        <a:lnSpc>
                          <a:spcPct val="150000"/>
                        </a:lnSpc>
                        <a:spcAft>
                          <a:spcPts val="0"/>
                        </a:spcAft>
                      </a:pPr>
                      <a:r>
                        <a:rPr lang="zh-CN" sz="2000" kern="100" dirty="0">
                          <a:effectLst/>
                        </a:rPr>
                        <a:t>总部责任</a:t>
                      </a:r>
                      <a:r>
                        <a:rPr lang="zh-CN" sz="2000" kern="100" dirty="0" smtClean="0">
                          <a:effectLst/>
                        </a:rPr>
                        <a:t>成本业绩</a:t>
                      </a:r>
                      <a:r>
                        <a:rPr lang="zh-CN" sz="2000" kern="100" dirty="0">
                          <a:effectLst/>
                        </a:rPr>
                        <a:t>报告</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smtClean="0">
                          <a:effectLst/>
                        </a:rPr>
                        <a:t>131500</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smtClean="0">
                          <a:effectLst/>
                        </a:rPr>
                        <a:t>132000</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a:effectLst/>
                          <a:sym typeface="Symbol" panose="05050102010706020507" pitchFamily="18" charset="2"/>
                        </a:rPr>
                        <a:t></a:t>
                      </a:r>
                      <a:r>
                        <a:rPr lang="en-US" sz="2000" kern="100">
                          <a:effectLst/>
                        </a:rPr>
                        <a:t>500</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marR="201295" indent="269875" algn="just">
                        <a:lnSpc>
                          <a:spcPct val="150000"/>
                        </a:lnSpc>
                        <a:spcAft>
                          <a:spcPts val="0"/>
                        </a:spcAft>
                      </a:pPr>
                      <a:r>
                        <a:rPr lang="zh-CN" sz="2000" kern="100">
                          <a:effectLst/>
                        </a:rPr>
                        <a:t>责任成本总计</a:t>
                      </a:r>
                      <a:endParaRPr lang="zh-CN" sz="2000" kern="10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smtClean="0">
                          <a:effectLst/>
                        </a:rPr>
                        <a:t>923450</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smtClean="0">
                          <a:effectLst/>
                        </a:rPr>
                        <a:t>921400</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indent="269875" algn="r">
                        <a:lnSpc>
                          <a:spcPct val="150000"/>
                        </a:lnSpc>
                        <a:spcAft>
                          <a:spcPts val="0"/>
                        </a:spcAft>
                      </a:pPr>
                      <a:r>
                        <a:rPr lang="en-US" sz="2000" kern="100" dirty="0" smtClean="0">
                          <a:effectLst/>
                        </a:rPr>
                        <a:t>2050</a:t>
                      </a:r>
                      <a:endParaRPr lang="zh-CN" sz="2000" kern="100" dirty="0">
                        <a:solidFill>
                          <a:srgbClr val="FF0000"/>
                        </a:solidFill>
                        <a:effectLst/>
                        <a:latin typeface="Times New Roman" panose="02020603050405020304" pitchFamily="18" charset="0"/>
                        <a:ea typeface="宋体" panose="02010600030101010101" pitchFamily="2" charset="-122"/>
                      </a:endParaRPr>
                    </a:p>
                  </a:txBody>
                  <a:tcPr marL="66768" marR="66768" marT="0" marB="0" anchor="ctr"/>
                </a:tc>
              </a:tr>
            </a:tbl>
          </a:graphicData>
        </a:graphic>
      </p:graphicFrame>
      <p:sp>
        <p:nvSpPr>
          <p:cNvPr id="60421" name="Rectangle 5"/>
          <p:cNvSpPr>
            <a:spLocks noGrp="1" noChangeArrowheads="1"/>
          </p:cNvSpPr>
          <p:nvPr>
            <p:ph type="title"/>
          </p:nvPr>
        </p:nvSpPr>
        <p:spPr>
          <a:xfrm>
            <a:off x="983432" y="980728"/>
            <a:ext cx="10237019" cy="576064"/>
          </a:xfrm>
        </p:spPr>
        <p:txBody>
          <a:bodyPr/>
          <a:lstStyle/>
          <a:p>
            <a:r>
              <a:rPr lang="zh-CN" altLang="zh-CN" sz="4000" dirty="0"/>
              <a:t>表</a:t>
            </a:r>
            <a:r>
              <a:rPr lang="en-US" altLang="zh-CN" sz="4000" dirty="0"/>
              <a:t>12-3  </a:t>
            </a:r>
            <a:r>
              <a:rPr lang="zh-CN" altLang="zh-CN" sz="4000" dirty="0"/>
              <a:t>仓储总部成本中心业绩汇总表</a:t>
            </a:r>
          </a:p>
        </p:txBody>
      </p:sp>
      <p:sp>
        <p:nvSpPr>
          <p:cNvPr id="3" name="矩形 2"/>
          <p:cNvSpPr/>
          <p:nvPr/>
        </p:nvSpPr>
        <p:spPr>
          <a:xfrm>
            <a:off x="4555537" y="1651655"/>
            <a:ext cx="7157087" cy="523220"/>
          </a:xfrm>
          <a:prstGeom prst="rect">
            <a:avLst/>
          </a:prstGeom>
        </p:spPr>
        <p:txBody>
          <a:bodyPr wrap="none">
            <a:spAutoFit/>
          </a:bodyPr>
          <a:lstStyle/>
          <a:p>
            <a:pPr marR="234315" indent="269875" algn="r" latinLnBrk="1">
              <a:spcAft>
                <a:spcPts val="0"/>
              </a:spcAft>
            </a:pPr>
            <a:r>
              <a:rPr lang="en-US" altLang="zh-CN" sz="2800" kern="100" dirty="0">
                <a:solidFill>
                  <a:srgbClr val="080808"/>
                </a:solidFill>
                <a:latin typeface="Times New Roman" panose="02020603050405020304" pitchFamily="18" charset="0"/>
              </a:rPr>
              <a:t>2010</a:t>
            </a:r>
            <a:r>
              <a:rPr lang="zh-CN" altLang="zh-CN" sz="2800" kern="100" dirty="0">
                <a:solidFill>
                  <a:srgbClr val="080808"/>
                </a:solidFill>
                <a:latin typeface="Times New Roman" panose="02020603050405020304" pitchFamily="18" charset="0"/>
              </a:rPr>
              <a:t>年二季度</a:t>
            </a:r>
            <a:r>
              <a:rPr lang="en-US" altLang="zh-CN" sz="2800" kern="100" dirty="0">
                <a:solidFill>
                  <a:srgbClr val="080808"/>
                </a:solidFill>
                <a:latin typeface="Times New Roman" panose="02020603050405020304" pitchFamily="18" charset="0"/>
              </a:rPr>
              <a:t>        </a:t>
            </a:r>
            <a:r>
              <a:rPr lang="en-US" altLang="zh-CN" sz="2800" kern="100" dirty="0" smtClean="0">
                <a:solidFill>
                  <a:srgbClr val="080808"/>
                </a:solidFill>
                <a:latin typeface="Times New Roman" panose="02020603050405020304" pitchFamily="18" charset="0"/>
              </a:rPr>
              <a:t>                        </a:t>
            </a:r>
            <a:r>
              <a:rPr lang="zh-CN" altLang="zh-CN" sz="2800" kern="100" dirty="0">
                <a:solidFill>
                  <a:srgbClr val="080808"/>
                </a:solidFill>
                <a:latin typeface="Times New Roman" panose="02020603050405020304" pitchFamily="18" charset="0"/>
              </a:rPr>
              <a:t>单位：元</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sz="quarter"/>
          </p:nvPr>
        </p:nvSpPr>
        <p:spPr/>
        <p:txBody>
          <a:bodyPr/>
          <a:lstStyle/>
          <a:p>
            <a:r>
              <a:rPr lang="zh-CN" altLang="en-US" sz="4000" b="1" dirty="0" smtClean="0">
                <a:latin typeface="黑体" panose="02010609060101010101" pitchFamily="49" charset="-122"/>
              </a:rPr>
              <a:t>第四节 </a:t>
            </a:r>
            <a:r>
              <a:rPr lang="zh-CN" altLang="en-US" sz="4000" b="1" dirty="0">
                <a:latin typeface="黑体" panose="02010609060101010101" pitchFamily="49" charset="-122"/>
              </a:rPr>
              <a:t>利润中心绩效考评</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algn="ctr"/>
            <a:r>
              <a:rPr lang="zh-CN" altLang="en-US" sz="4000" dirty="0">
                <a:latin typeface="黑体" panose="02010609060101010101" pitchFamily="49" charset="-122"/>
                <a:ea typeface="黑体" panose="02010609060101010101" pitchFamily="49" charset="-122"/>
              </a:rPr>
              <a:t>一</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利润中心的基本</a:t>
            </a:r>
            <a:r>
              <a:rPr lang="zh-CN" altLang="en-US" sz="4000" b="1" dirty="0" smtClean="0">
                <a:latin typeface="黑体" panose="02010609060101010101" pitchFamily="49" charset="-122"/>
                <a:ea typeface="黑体" panose="02010609060101010101" pitchFamily="49" charset="-122"/>
              </a:rPr>
              <a:t>特性</a:t>
            </a:r>
            <a:endParaRPr lang="zh-CN" altLang="en-US" sz="4000" b="1" dirty="0">
              <a:latin typeface="宋体" panose="02010600030101010101" pitchFamily="2" charset="-122"/>
            </a:endParaRPr>
          </a:p>
        </p:txBody>
      </p:sp>
      <p:graphicFrame>
        <p:nvGraphicFramePr>
          <p:cNvPr id="4" name="内容占位符 3"/>
          <p:cNvGraphicFramePr>
            <a:graphicFrameLocks noGrp="1"/>
          </p:cNvGraphicFramePr>
          <p:nvPr>
            <p:ph sz="quarter" idx="4"/>
            <p:extLst>
              <p:ext uri="{D42A27DB-BD31-4B8C-83A1-F6EECF244321}">
                <p14:modId xmlns:p14="http://schemas.microsoft.com/office/powerpoint/2010/main" val="2495258027"/>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1547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531317432"/>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38" name="Rectangle 2"/>
          <p:cNvSpPr>
            <a:spLocks noGrp="1" noChangeArrowheads="1"/>
          </p:cNvSpPr>
          <p:nvPr>
            <p:ph type="title"/>
          </p:nvPr>
        </p:nvSpPr>
        <p:spPr/>
        <p:txBody>
          <a:bodyPr/>
          <a:lstStyle/>
          <a:p>
            <a:r>
              <a:rPr lang="zh-CN" altLang="en-US" sz="4000" dirty="0" smtClean="0">
                <a:latin typeface="黑体" panose="02010609060101010101" pitchFamily="49" charset="-122"/>
                <a:ea typeface="黑体" panose="02010609060101010101" pitchFamily="49" charset="-122"/>
              </a:rPr>
              <a:t>二</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利润中心的基本</a:t>
            </a:r>
            <a:r>
              <a:rPr lang="zh-CN" altLang="en-US" sz="4000" b="1" dirty="0" smtClean="0">
                <a:latin typeface="黑体" panose="02010609060101010101" pitchFamily="49" charset="-122"/>
                <a:ea typeface="黑体" panose="02010609060101010101" pitchFamily="49" charset="-122"/>
              </a:rPr>
              <a:t>类型</a:t>
            </a:r>
            <a:endParaRPr lang="zh-CN" altLang="en-US" sz="40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367808" y="2174875"/>
            <a:ext cx="6852643" cy="3951288"/>
          </a:xfrm>
        </p:spPr>
        <p:txBody>
          <a:bodyPr/>
          <a:lstStyle/>
          <a:p>
            <a:pPr indent="0"/>
            <a:r>
              <a:rPr lang="zh-CN" altLang="en-US" dirty="0" smtClean="0">
                <a:latin typeface="宋体" panose="02010600030101010101" pitchFamily="2" charset="-122"/>
              </a:rPr>
              <a:t>（</a:t>
            </a:r>
            <a:r>
              <a:rPr lang="en-US" altLang="zh-CN" dirty="0">
                <a:latin typeface="宋体" panose="02010600030101010101" pitchFamily="2" charset="-122"/>
              </a:rPr>
              <a:t>1</a:t>
            </a:r>
            <a:r>
              <a:rPr lang="zh-CN" altLang="en-US" dirty="0">
                <a:latin typeface="宋体" panose="02010600030101010101" pitchFamily="2" charset="-122"/>
              </a:rPr>
              <a:t>）利润中心主管人员的决策，能够影响该中心的利润；</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2</a:t>
            </a:r>
            <a:r>
              <a:rPr lang="zh-CN" altLang="en-US" dirty="0">
                <a:latin typeface="宋体" panose="02010600030101010101" pitchFamily="2" charset="-122"/>
              </a:rPr>
              <a:t>）利润中心的生产经营活动有相对的独立性；</a:t>
            </a:r>
            <a:br>
              <a:rPr lang="zh-CN" altLang="en-US"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3</a:t>
            </a:r>
            <a:r>
              <a:rPr lang="zh-CN" altLang="en-US" dirty="0">
                <a:latin typeface="宋体" panose="02010600030101010101" pitchFamily="2" charset="-122"/>
              </a:rPr>
              <a:t>）利润中心利润的增加，能提高企业的经济效益。</a:t>
            </a:r>
            <a:endParaRPr lang="zh-CN" altLang="en-US" dirty="0"/>
          </a:p>
        </p:txBody>
      </p:sp>
      <p:sp>
        <p:nvSpPr>
          <p:cNvPr id="66562" name="Rectangle 2"/>
          <p:cNvSpPr>
            <a:spLocks noGrp="1" noChangeArrowheads="1"/>
          </p:cNvSpPr>
          <p:nvPr>
            <p:ph type="title"/>
          </p:nvPr>
        </p:nvSpPr>
        <p:spPr/>
        <p:txBody>
          <a:bodyPr>
            <a:normAutofit fontScale="90000"/>
          </a:bodyPr>
          <a:lstStyle/>
          <a:p>
            <a:r>
              <a:rPr lang="zh-CN" altLang="en-US" sz="4000" dirty="0" smtClean="0">
                <a:latin typeface="黑体" panose="02010609060101010101" pitchFamily="49" charset="-122"/>
                <a:ea typeface="黑体" panose="02010609060101010101" pitchFamily="49" charset="-122"/>
              </a:rPr>
              <a:t>三</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利润中心的前提</a:t>
            </a:r>
            <a:r>
              <a:rPr lang="zh-CN" altLang="en-US" sz="4000" b="1" dirty="0" smtClean="0">
                <a:latin typeface="黑体" panose="02010609060101010101" pitchFamily="49" charset="-122"/>
                <a:ea typeface="黑体" panose="02010609060101010101" pitchFamily="49" charset="-122"/>
              </a:rPr>
              <a:t>条件</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sz="quarter" idx="4"/>
            <p:extLst>
              <p:ext uri="{D42A27DB-BD31-4B8C-83A1-F6EECF244321}">
                <p14:modId xmlns:p14="http://schemas.microsoft.com/office/powerpoint/2010/main" val="130625751"/>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6" name="Rectangle 2"/>
          <p:cNvSpPr>
            <a:spLocks noGrp="1" noChangeArrowheads="1"/>
          </p:cNvSpPr>
          <p:nvPr>
            <p:ph type="title"/>
          </p:nvPr>
        </p:nvSpPr>
        <p:spPr/>
        <p:txBody>
          <a:bodyPr>
            <a:normAutofit fontScale="90000"/>
          </a:bodyPr>
          <a:lstStyle/>
          <a:p>
            <a:pPr marL="2057400" indent="-2057400"/>
            <a:r>
              <a:rPr lang="zh-CN" altLang="en-US" sz="4000" b="1" dirty="0">
                <a:latin typeface="宋体" panose="02010600030101010101" pitchFamily="2" charset="-122"/>
              </a:rPr>
              <a:t>第一节  物流成本绩效考评概述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a:t>利润中心的利润是按照利润中心所能影响和控制的可控收入和成本来计算决定的，那些虽在其经营活动范围内发生却属其不可控的收支，则排除于利润中心的利润计算之外。</a:t>
            </a:r>
          </a:p>
          <a:p>
            <a:r>
              <a:rPr lang="zh-CN" altLang="zh-CN" sz="2800" dirty="0"/>
              <a:t>在共同成本难以合理分摊或无需共同分摊的情况下，人为利润中心通常只计算可控成本，而不计算不可控成本；在共同成本易于合理</a:t>
            </a:r>
            <a:r>
              <a:rPr lang="zh-CN" altLang="zh-CN" sz="2800" dirty="0" smtClean="0"/>
              <a:t>分摊的</a:t>
            </a:r>
            <a:r>
              <a:rPr lang="zh-CN" altLang="zh-CN" sz="2800" dirty="0"/>
              <a:t>情况下，自然利润中心不仅计算可控成本，也应计算不可控成本，也就是说作为一种例外，可将这种不可控成本纳入其利润中心的利润计算。</a:t>
            </a:r>
          </a:p>
          <a:p>
            <a:endParaRPr lang="zh-CN" altLang="en-US" sz="2800" dirty="0"/>
          </a:p>
        </p:txBody>
      </p:sp>
      <p:sp>
        <p:nvSpPr>
          <p:cNvPr id="67586" name="Rectangle 2"/>
          <p:cNvSpPr>
            <a:spLocks noGrp="1" noChangeArrowheads="1"/>
          </p:cNvSpPr>
          <p:nvPr>
            <p:ph type="title"/>
          </p:nvPr>
        </p:nvSpPr>
        <p:spPr/>
        <p:txBody>
          <a:bodyPr/>
          <a:lstStyle/>
          <a:p>
            <a:pPr algn="ctr"/>
            <a:r>
              <a:rPr lang="zh-CN" altLang="en-US" sz="4000" dirty="0">
                <a:latin typeface="黑体" panose="02010609060101010101" pitchFamily="49" charset="-122"/>
                <a:ea typeface="黑体" panose="02010609060101010101" pitchFamily="49" charset="-122"/>
              </a:rPr>
              <a:t>四</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利润中心的收支计算</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295800" y="2174875"/>
            <a:ext cx="6924651" cy="3951288"/>
          </a:xfrm>
        </p:spPr>
        <p:txBody>
          <a:bodyPr/>
          <a:lstStyle/>
          <a:p>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r>
              <a:rPr lang="zh-CN" altLang="en-US" dirty="0">
                <a:latin typeface="宋体" panose="02010600030101010101" pitchFamily="2" charset="-122"/>
              </a:rPr>
              <a:t>利润中心的推行必须结合目标管理制度，在目标执行过程中，设置一套完整的、客观的报告制度，定期提出绩效报告（格式见表</a:t>
            </a:r>
            <a:r>
              <a:rPr lang="en-US" altLang="zh-CN" dirty="0">
                <a:latin typeface="宋体" panose="02010600030101010101" pitchFamily="2" charset="-122"/>
              </a:rPr>
              <a:t>12-4</a:t>
            </a:r>
            <a:r>
              <a:rPr lang="zh-CN" altLang="en-US" dirty="0">
                <a:latin typeface="宋体" panose="02010600030101010101" pitchFamily="2" charset="-122"/>
              </a:rPr>
              <a:t>）。</a:t>
            </a:r>
            <a:endParaRPr lang="zh-CN" altLang="en-US" dirty="0"/>
          </a:p>
        </p:txBody>
      </p:sp>
      <p:sp>
        <p:nvSpPr>
          <p:cNvPr id="68610" name="Rectangle 2"/>
          <p:cNvSpPr>
            <a:spLocks noGrp="1" noChangeArrowheads="1"/>
          </p:cNvSpPr>
          <p:nvPr>
            <p:ph type="title"/>
          </p:nvPr>
        </p:nvSpPr>
        <p:spPr/>
        <p:txBody>
          <a:bodyPr>
            <a:normAutofit fontScale="90000"/>
          </a:bodyPr>
          <a:lstStyle/>
          <a:p>
            <a:r>
              <a:rPr lang="zh-CN" altLang="en-US" sz="4000" dirty="0">
                <a:latin typeface="黑体" panose="02010609060101010101" pitchFamily="49" charset="-122"/>
                <a:ea typeface="黑体" panose="02010609060101010101" pitchFamily="49" charset="-122"/>
              </a:rPr>
              <a:t>五</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利润中心与</a:t>
            </a:r>
            <a:r>
              <a:rPr lang="zh-CN" altLang="en-US" sz="4000" b="1" dirty="0" smtClean="0">
                <a:latin typeface="黑体" panose="02010609060101010101" pitchFamily="49" charset="-122"/>
                <a:ea typeface="黑体" panose="02010609060101010101" pitchFamily="49" charset="-122"/>
              </a:rPr>
              <a:t>目标管理</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1024060220"/>
              </p:ext>
            </p:extLst>
          </p:nvPr>
        </p:nvGraphicFramePr>
        <p:xfrm>
          <a:off x="983432" y="2708920"/>
          <a:ext cx="10237787" cy="3048000"/>
        </p:xfrm>
        <a:graphic>
          <a:graphicData uri="http://schemas.openxmlformats.org/drawingml/2006/table">
            <a:tbl>
              <a:tblPr firstRow="1" firstCol="1" lastRow="1" lastCol="1" bandRow="1" bandCol="1">
                <a:tableStyleId>{5C22544A-7EE6-4342-B048-85BDC9FD1C3A}</a:tableStyleId>
              </a:tblPr>
              <a:tblGrid>
                <a:gridCol w="3808457"/>
                <a:gridCol w="1607332"/>
                <a:gridCol w="1607332"/>
                <a:gridCol w="1240820"/>
                <a:gridCol w="1973846"/>
              </a:tblGrid>
              <a:tr h="111280">
                <a:tc gridSpan="5">
                  <a:txBody>
                    <a:bodyPr/>
                    <a:lstStyle/>
                    <a:p>
                      <a:pPr algn="just" latinLnBrk="1">
                        <a:spcAft>
                          <a:spcPts val="0"/>
                        </a:spcAft>
                      </a:pPr>
                      <a:r>
                        <a:rPr lang="zh-CN" sz="2000" kern="100" dirty="0">
                          <a:solidFill>
                            <a:srgbClr val="080808"/>
                          </a:solidFill>
                          <a:effectLst/>
                        </a:rPr>
                        <a:t>利润中心：</a:t>
                      </a:r>
                      <a:r>
                        <a:rPr lang="en-US" sz="2000" u="sng" kern="100" dirty="0">
                          <a:solidFill>
                            <a:srgbClr val="080808"/>
                          </a:solidFill>
                          <a:effectLst/>
                        </a:rPr>
                        <a:t>        </a:t>
                      </a:r>
                      <a:r>
                        <a:rPr lang="en-US" sz="2000" kern="100" dirty="0">
                          <a:solidFill>
                            <a:srgbClr val="080808"/>
                          </a:solidFill>
                          <a:effectLst/>
                        </a:rPr>
                        <a:t>                   </a:t>
                      </a:r>
                      <a:r>
                        <a:rPr lang="en-US" sz="2000" kern="100" dirty="0" smtClean="0">
                          <a:solidFill>
                            <a:srgbClr val="080808"/>
                          </a:solidFill>
                          <a:effectLst/>
                        </a:rPr>
                        <a:t>       </a:t>
                      </a:r>
                      <a:r>
                        <a:rPr lang="en-US" sz="2000" u="sng" kern="100" dirty="0" smtClean="0">
                          <a:solidFill>
                            <a:srgbClr val="080808"/>
                          </a:solidFill>
                          <a:effectLst/>
                        </a:rPr>
                        <a:t>    </a:t>
                      </a:r>
                      <a:r>
                        <a:rPr lang="zh-CN" sz="2000" kern="100" dirty="0">
                          <a:solidFill>
                            <a:srgbClr val="080808"/>
                          </a:solidFill>
                          <a:effectLst/>
                        </a:rPr>
                        <a:t>年 </a:t>
                      </a:r>
                      <a:r>
                        <a:rPr lang="en-US" sz="2000" u="sng" kern="100" dirty="0">
                          <a:solidFill>
                            <a:srgbClr val="080808"/>
                          </a:solidFill>
                          <a:effectLst/>
                        </a:rPr>
                        <a:t>  </a:t>
                      </a:r>
                      <a:r>
                        <a:rPr lang="zh-CN" sz="2000" kern="100" dirty="0">
                          <a:solidFill>
                            <a:srgbClr val="080808"/>
                          </a:solidFill>
                          <a:effectLst/>
                        </a:rPr>
                        <a:t>月 </a:t>
                      </a:r>
                      <a:r>
                        <a:rPr lang="en-US" sz="2000" u="sng" kern="100" dirty="0">
                          <a:solidFill>
                            <a:srgbClr val="080808"/>
                          </a:solidFill>
                          <a:effectLst/>
                        </a:rPr>
                        <a:t>  </a:t>
                      </a:r>
                      <a:r>
                        <a:rPr lang="zh-CN" sz="2000" kern="100" dirty="0">
                          <a:solidFill>
                            <a:srgbClr val="080808"/>
                          </a:solidFill>
                          <a:effectLst/>
                        </a:rPr>
                        <a:t>日</a:t>
                      </a:r>
                      <a:r>
                        <a:rPr lang="en-US" sz="2000" kern="100" dirty="0">
                          <a:solidFill>
                            <a:srgbClr val="080808"/>
                          </a:solidFill>
                          <a:effectLst/>
                        </a:rPr>
                        <a:t>              </a:t>
                      </a:r>
                      <a:r>
                        <a:rPr lang="en-US" sz="2000" kern="100" dirty="0" smtClean="0">
                          <a:solidFill>
                            <a:srgbClr val="080808"/>
                          </a:solidFill>
                          <a:effectLst/>
                        </a:rPr>
                        <a:t>                      </a:t>
                      </a:r>
                      <a:r>
                        <a:rPr lang="zh-CN" sz="2000" kern="100" dirty="0">
                          <a:solidFill>
                            <a:srgbClr val="080808"/>
                          </a:solidFill>
                          <a:effectLst/>
                        </a:rPr>
                        <a:t>单位：元</a:t>
                      </a:r>
                      <a:endParaRPr lang="zh-CN" sz="2000" kern="100" dirty="0">
                        <a:solidFill>
                          <a:srgbClr val="080808"/>
                        </a:solidFill>
                        <a:effectLst/>
                        <a:latin typeface="Times New Roman" panose="02020603050405020304" pitchFamily="18" charset="0"/>
                        <a:ea typeface="宋体" panose="02010600030101010101" pitchFamily="2" charset="-122"/>
                      </a:endParaRPr>
                    </a:p>
                  </a:txBody>
                  <a:tcPr marL="66768" marR="66768" marT="0" marB="0" anchor="c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11280">
                <a:tc>
                  <a:txBody>
                    <a:bodyPr/>
                    <a:lstStyle/>
                    <a:p>
                      <a:pPr algn="ctr">
                        <a:spcAft>
                          <a:spcPts val="0"/>
                        </a:spcAft>
                      </a:pPr>
                      <a:r>
                        <a:rPr lang="zh-CN" sz="2000" kern="100">
                          <a:effectLst/>
                        </a:rPr>
                        <a:t>项目</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000" kern="100">
                          <a:effectLst/>
                        </a:rPr>
                        <a:t>预算数</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000" kern="100">
                          <a:effectLst/>
                        </a:rPr>
                        <a:t>实际数</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000" kern="100">
                          <a:effectLst/>
                        </a:rPr>
                        <a:t>差异</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000" kern="100" dirty="0">
                          <a:effectLst/>
                        </a:rPr>
                        <a:t>差异原因</a:t>
                      </a:r>
                      <a:endParaRPr lang="zh-CN" sz="2000" kern="100" dirty="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营业收入</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dirty="0">
                          <a:effectLst/>
                        </a:rPr>
                        <a:t> </a:t>
                      </a:r>
                      <a:endParaRPr lang="zh-CN" sz="2000" kern="100" dirty="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变动成本</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dirty="0">
                          <a:effectLst/>
                        </a:rPr>
                        <a:t> </a:t>
                      </a:r>
                      <a:endParaRPr lang="zh-CN" sz="2000" kern="100" dirty="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边际贡献总额</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负责人可控固定成本</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负责人可控利润</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分配的共同成本</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a:txBody>
                    <a:bodyPr/>
                    <a:lstStyle/>
                    <a:p>
                      <a:pPr algn="just">
                        <a:spcAft>
                          <a:spcPts val="0"/>
                        </a:spcAft>
                      </a:pPr>
                      <a:r>
                        <a:rPr lang="zh-CN" sz="2000" kern="100">
                          <a:effectLst/>
                        </a:rPr>
                        <a:t>营业利润</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en-US" sz="2000" kern="100">
                          <a:effectLst/>
                        </a:rPr>
                        <a:t> </a:t>
                      </a:r>
                      <a:endParaRPr lang="zh-CN" sz="2000" kern="100">
                        <a:effectLst/>
                        <a:latin typeface="Times New Roman" panose="02020603050405020304" pitchFamily="18" charset="0"/>
                        <a:ea typeface="宋体" panose="02010600030101010101" pitchFamily="2" charset="-122"/>
                      </a:endParaRPr>
                    </a:p>
                  </a:txBody>
                  <a:tcPr marL="66768" marR="66768" marT="0" marB="0" anchor="ctr"/>
                </a:tc>
              </a:tr>
              <a:tr h="111280">
                <a:tc gridSpan="5">
                  <a:txBody>
                    <a:bodyPr/>
                    <a:lstStyle/>
                    <a:p>
                      <a:pPr algn="just">
                        <a:spcAft>
                          <a:spcPts val="0"/>
                        </a:spcAft>
                      </a:pPr>
                      <a:r>
                        <a:rPr lang="zh-CN" sz="2000" kern="100" dirty="0">
                          <a:effectLst/>
                        </a:rPr>
                        <a:t>财务主管：</a:t>
                      </a:r>
                      <a:r>
                        <a:rPr lang="en-US" sz="2000" u="sng" kern="100" dirty="0">
                          <a:effectLst/>
                        </a:rPr>
                        <a:t>        </a:t>
                      </a:r>
                      <a:r>
                        <a:rPr lang="en-US" sz="2000" kern="100" dirty="0">
                          <a:effectLst/>
                        </a:rPr>
                        <a:t>                     </a:t>
                      </a:r>
                      <a:r>
                        <a:rPr lang="zh-CN" sz="2000" kern="100" dirty="0">
                          <a:effectLst/>
                        </a:rPr>
                        <a:t>复核：</a:t>
                      </a:r>
                      <a:r>
                        <a:rPr lang="en-US" sz="2000" u="sng" kern="100" dirty="0">
                          <a:effectLst/>
                        </a:rPr>
                        <a:t>        </a:t>
                      </a:r>
                      <a:r>
                        <a:rPr lang="en-US" sz="2000" kern="100" dirty="0">
                          <a:effectLst/>
                        </a:rPr>
                        <a:t>                          </a:t>
                      </a:r>
                      <a:r>
                        <a:rPr lang="zh-CN" sz="2000" kern="100" dirty="0">
                          <a:effectLst/>
                        </a:rPr>
                        <a:t>制单：</a:t>
                      </a:r>
                      <a:r>
                        <a:rPr lang="en-US" sz="2000" u="sng" kern="100" dirty="0">
                          <a:effectLst/>
                        </a:rPr>
                        <a:t>        </a:t>
                      </a:r>
                      <a:endParaRPr lang="zh-CN" sz="2000" kern="100" dirty="0">
                        <a:effectLst/>
                        <a:latin typeface="Times New Roman" panose="02020603050405020304" pitchFamily="18" charset="0"/>
                        <a:ea typeface="宋体" panose="02010600030101010101" pitchFamily="2" charset="-122"/>
                      </a:endParaRPr>
                    </a:p>
                  </a:txBody>
                  <a:tcPr marL="66768" marR="6676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70661" name="Rectangle 5"/>
          <p:cNvSpPr>
            <a:spLocks noGrp="1" noChangeArrowheads="1"/>
          </p:cNvSpPr>
          <p:nvPr>
            <p:ph type="title"/>
          </p:nvPr>
        </p:nvSpPr>
        <p:spPr>
          <a:xfrm>
            <a:off x="983432" y="1916832"/>
            <a:ext cx="10237019" cy="576064"/>
          </a:xfrm>
        </p:spPr>
        <p:txBody>
          <a:bodyPr/>
          <a:lstStyle/>
          <a:p>
            <a:r>
              <a:rPr lang="zh-CN" altLang="zh-CN" sz="4000" dirty="0"/>
              <a:t>表</a:t>
            </a:r>
            <a:r>
              <a:rPr lang="en-US" altLang="zh-CN" sz="4000" dirty="0"/>
              <a:t>12-4  </a:t>
            </a:r>
            <a:r>
              <a:rPr lang="zh-CN" altLang="zh-CN" sz="4000" dirty="0"/>
              <a:t>利润中心责任报告</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295800" y="2174875"/>
            <a:ext cx="6924651" cy="3951288"/>
          </a:xfrm>
        </p:spPr>
        <p:txBody>
          <a:bodyPr>
            <a:normAutofit lnSpcReduction="10000"/>
          </a:bodyPr>
          <a:lstStyle/>
          <a:p>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r>
              <a:rPr lang="zh-CN" altLang="en-US" dirty="0">
                <a:latin typeface="宋体" panose="02010600030101010101" pitchFamily="2" charset="-122"/>
              </a:rPr>
              <a:t>利润中心按月填报利润中心责任报告，提供给企业管理当局；按季对利润中心进行考评，并预发奖金，并对全年预算目标进行适度修订；年度结束后，依据累计十二个月的实际值，计算其应得奖金，扣除预发奖金，补发差额。</a:t>
            </a:r>
            <a:endParaRPr lang="zh-CN" altLang="en-US" dirty="0"/>
          </a:p>
        </p:txBody>
      </p:sp>
      <p:sp>
        <p:nvSpPr>
          <p:cNvPr id="69634" name="Rectangle 2"/>
          <p:cNvSpPr>
            <a:spLocks noGrp="1" noChangeArrowheads="1"/>
          </p:cNvSpPr>
          <p:nvPr>
            <p:ph type="title"/>
          </p:nvPr>
        </p:nvSpPr>
        <p:spPr/>
        <p:txBody>
          <a:bodyPr>
            <a:normAutofit fontScale="90000"/>
          </a:bodyPr>
          <a:lstStyle/>
          <a:p>
            <a:r>
              <a:rPr lang="zh-CN" altLang="en-US" sz="4000" dirty="0">
                <a:latin typeface="黑体" panose="02010609060101010101" pitchFamily="49" charset="-122"/>
                <a:ea typeface="黑体" panose="02010609060101010101" pitchFamily="49" charset="-122"/>
              </a:rPr>
              <a:t>六</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考评方式与评估</a:t>
            </a:r>
            <a:r>
              <a:rPr lang="zh-CN" altLang="en-US" sz="4000" b="1" dirty="0" smtClean="0">
                <a:latin typeface="黑体" panose="02010609060101010101" pitchFamily="49" charset="-122"/>
                <a:ea typeface="黑体" panose="02010609060101010101" pitchFamily="49" charset="-122"/>
              </a:rPr>
              <a:t>对象</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1405379447"/>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682" name="Rectangle 2"/>
          <p:cNvSpPr>
            <a:spLocks noGrp="1" noChangeArrowheads="1"/>
          </p:cNvSpPr>
          <p:nvPr>
            <p:ph type="title"/>
          </p:nvPr>
        </p:nvSpPr>
        <p:spPr/>
        <p:txBody>
          <a:bodyPr/>
          <a:lstStyle/>
          <a:p>
            <a:pPr algn="ctr"/>
            <a:r>
              <a:rPr lang="zh-CN" altLang="en-US" sz="4000" dirty="0">
                <a:latin typeface="黑体" panose="02010609060101010101" pitchFamily="49" charset="-122"/>
                <a:ea typeface="黑体" panose="02010609060101010101" pitchFamily="49" charset="-122"/>
              </a:rPr>
              <a:t>七</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考核指标的设定</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3" name="AutoShape 5"/>
          <p:cNvSpPr>
            <a:spLocks noChangeArrowheads="1"/>
          </p:cNvSpPr>
          <p:nvPr/>
        </p:nvSpPr>
        <p:spPr bwMode="auto">
          <a:xfrm>
            <a:off x="1271464" y="1556792"/>
            <a:ext cx="8872537"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0454" name="Oval 6"/>
          <p:cNvSpPr>
            <a:spLocks noChangeArrowheads="1"/>
          </p:cNvSpPr>
          <p:nvPr/>
        </p:nvSpPr>
        <p:spPr bwMode="auto">
          <a:xfrm>
            <a:off x="1271464" y="1700808"/>
            <a:ext cx="3988724" cy="3922086"/>
          </a:xfrm>
          <a:prstGeom prst="ellipse">
            <a:avLst/>
          </a:prstGeom>
          <a:solidFill>
            <a:srgbClr val="00CCFF"/>
          </a:solidFill>
          <a:ln w="28575">
            <a:solidFill>
              <a:srgbClr val="0000FF"/>
            </a:solidFill>
            <a:round/>
            <a:headEnd/>
            <a:tailEnd/>
          </a:ln>
        </p:spPr>
        <p:txBody>
          <a:bodyPr/>
          <a:lstStyle/>
          <a:p>
            <a:endParaRPr lang="zh-CN" altLang="en-US"/>
          </a:p>
        </p:txBody>
      </p:sp>
      <p:sp>
        <p:nvSpPr>
          <p:cNvPr id="360472" name="Rectangle 24"/>
          <p:cNvSpPr>
            <a:spLocks noGrp="1" noChangeArrowheads="1"/>
          </p:cNvSpPr>
          <p:nvPr>
            <p:ph type="title" idx="4294967295"/>
          </p:nvPr>
        </p:nvSpPr>
        <p:spPr>
          <a:xfrm>
            <a:off x="1919536" y="5878091"/>
            <a:ext cx="8229600" cy="503237"/>
          </a:xfrm>
        </p:spPr>
        <p:txBody>
          <a:bodyPr/>
          <a:lstStyle/>
          <a:p>
            <a:pPr algn="ctr"/>
            <a:r>
              <a:rPr lang="zh-CN" altLang="en-US" sz="2400" b="1" dirty="0"/>
              <a:t>图</a:t>
            </a:r>
            <a:r>
              <a:rPr lang="en-US" altLang="zh-CN" sz="2400" b="1" dirty="0"/>
              <a:t>12-4  </a:t>
            </a:r>
            <a:r>
              <a:rPr lang="zh-CN" altLang="en-US" sz="2400" b="1" dirty="0"/>
              <a:t>利润中心各考核指标关系</a:t>
            </a:r>
          </a:p>
        </p:txBody>
      </p:sp>
      <p:sp>
        <p:nvSpPr>
          <p:cNvPr id="10" name="Oval 6"/>
          <p:cNvSpPr>
            <a:spLocks noChangeArrowheads="1"/>
          </p:cNvSpPr>
          <p:nvPr/>
        </p:nvSpPr>
        <p:spPr bwMode="auto">
          <a:xfrm>
            <a:off x="2763688" y="1019223"/>
            <a:ext cx="2304257" cy="2265761"/>
          </a:xfrm>
          <a:prstGeom prst="ellipse">
            <a:avLst/>
          </a:prstGeom>
          <a:solidFill>
            <a:schemeClr val="bg1"/>
          </a:solidFill>
          <a:ln w="28575">
            <a:noFill/>
            <a:round/>
            <a:headEnd/>
            <a:tailEnd/>
          </a:ln>
        </p:spPr>
        <p:txBody>
          <a:bodyPr/>
          <a:lstStyle/>
          <a:p>
            <a:endParaRPr lang="zh-CN" altLang="en-US"/>
          </a:p>
        </p:txBody>
      </p:sp>
      <p:sp>
        <p:nvSpPr>
          <p:cNvPr id="360458" name="Line 10"/>
          <p:cNvSpPr>
            <a:spLocks noChangeShapeType="1"/>
          </p:cNvSpPr>
          <p:nvPr/>
        </p:nvSpPr>
        <p:spPr bwMode="auto">
          <a:xfrm>
            <a:off x="4553459" y="2642119"/>
            <a:ext cx="2637048" cy="1101"/>
          </a:xfrm>
          <a:prstGeom prst="line">
            <a:avLst/>
          </a:prstGeom>
          <a:noFill/>
          <a:ln w="12700">
            <a:solidFill>
              <a:srgbClr val="475718"/>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475718"/>
              </a:solidFill>
            </a:endParaRPr>
          </a:p>
        </p:txBody>
      </p:sp>
      <p:sp>
        <p:nvSpPr>
          <p:cNvPr id="360469" name="Text Box 21"/>
          <p:cNvSpPr txBox="1">
            <a:spLocks noChangeArrowheads="1"/>
          </p:cNvSpPr>
          <p:nvPr/>
        </p:nvSpPr>
        <p:spPr bwMode="auto">
          <a:xfrm>
            <a:off x="5649516" y="2492035"/>
            <a:ext cx="3378868" cy="3068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2000" b="1" dirty="0">
                <a:solidFill>
                  <a:srgbClr val="475718"/>
                </a:solidFill>
                <a:latin typeface="MS UI Gothic" panose="020B0600070205080204" pitchFamily="34" charset="-128"/>
                <a:ea typeface="MS UI Gothic" panose="020B0600070205080204" pitchFamily="34" charset="-128"/>
              </a:rPr>
              <a:t>■</a:t>
            </a:r>
            <a:r>
              <a:rPr lang="zh-CN" altLang="en-US" sz="2000" b="1" dirty="0">
                <a:solidFill>
                  <a:srgbClr val="475718"/>
                </a:solidFill>
                <a:latin typeface="Times New Roman" panose="02020603050405020304" pitchFamily="18" charset="0"/>
              </a:rPr>
              <a:t>该利润中心变动</a:t>
            </a:r>
            <a:r>
              <a:rPr lang="zh-CN" altLang="en-US" sz="2000" b="1" dirty="0" smtClean="0">
                <a:solidFill>
                  <a:srgbClr val="475718"/>
                </a:solidFill>
                <a:latin typeface="Times New Roman" panose="02020603050405020304" pitchFamily="18" charset="0"/>
              </a:rPr>
              <a:t>成本</a:t>
            </a:r>
            <a:endParaRPr lang="en-US" altLang="zh-CN" sz="4000" dirty="0">
              <a:solidFill>
                <a:srgbClr val="475718"/>
              </a:solidFill>
            </a:endParaRPr>
          </a:p>
        </p:txBody>
      </p:sp>
      <p:sp>
        <p:nvSpPr>
          <p:cNvPr id="12" name="Text Box 20"/>
          <p:cNvSpPr txBox="1">
            <a:spLocks noChangeArrowheads="1"/>
          </p:cNvSpPr>
          <p:nvPr/>
        </p:nvSpPr>
        <p:spPr bwMode="auto">
          <a:xfrm>
            <a:off x="2619672" y="3392231"/>
            <a:ext cx="1279423" cy="613180"/>
          </a:xfrm>
          <a:prstGeom prst="rect">
            <a:avLst/>
          </a:prstGeom>
          <a:noFill/>
          <a:ln>
            <a:noFill/>
          </a:ln>
          <a:effectLst>
            <a:glow rad="101600">
              <a:schemeClr val="accent2">
                <a:satMod val="175000"/>
                <a:alpha val="40000"/>
              </a:schemeClr>
            </a:glow>
          </a:effectLst>
          <a:extLst/>
        </p:spPr>
        <p:txBody>
          <a:bodyPr lIns="0" tIns="0" rIns="0" bIns="0"/>
          <a:lstStyle/>
          <a:p>
            <a:pPr algn="ctr"/>
            <a:r>
              <a:rPr lang="zh-CN" altLang="en-US" sz="2000" b="1" dirty="0">
                <a:solidFill>
                  <a:schemeClr val="bg1"/>
                </a:solidFill>
                <a:effectLst>
                  <a:glow rad="228600">
                    <a:srgbClr val="002060">
                      <a:alpha val="40000"/>
                    </a:srgbClr>
                  </a:glow>
                </a:effectLst>
                <a:latin typeface="Times New Roman" panose="02020603050405020304" pitchFamily="18" charset="0"/>
              </a:rPr>
              <a:t>该利润中心销售收入</a:t>
            </a:r>
          </a:p>
        </p:txBody>
      </p:sp>
      <p:sp>
        <p:nvSpPr>
          <p:cNvPr id="13" name="Text Box 20"/>
          <p:cNvSpPr txBox="1">
            <a:spLocks noChangeArrowheads="1"/>
          </p:cNvSpPr>
          <p:nvPr/>
        </p:nvSpPr>
        <p:spPr bwMode="auto">
          <a:xfrm>
            <a:off x="2454899" y="3391884"/>
            <a:ext cx="1621853" cy="613180"/>
          </a:xfrm>
          <a:prstGeom prst="rect">
            <a:avLst/>
          </a:prstGeom>
          <a:noFill/>
          <a:ln>
            <a:noFill/>
          </a:ln>
          <a:effectLst>
            <a:glow rad="101600">
              <a:schemeClr val="accent2">
                <a:satMod val="175000"/>
                <a:alpha val="40000"/>
              </a:schemeClr>
            </a:glow>
          </a:effectLst>
          <a:extLst/>
        </p:spPr>
        <p:txBody>
          <a:bodyPr lIns="0" tIns="0" rIns="0" bIns="0"/>
          <a:lstStyle/>
          <a:p>
            <a:pPr algn="ctr"/>
            <a:r>
              <a:rPr lang="zh-CN" altLang="en-US" sz="2000" b="1" dirty="0">
                <a:solidFill>
                  <a:schemeClr val="bg1"/>
                </a:solidFill>
                <a:effectLst>
                  <a:glow rad="228600">
                    <a:srgbClr val="002060">
                      <a:alpha val="40000"/>
                    </a:srgbClr>
                  </a:glow>
                </a:effectLst>
                <a:latin typeface="Times New Roman" panose="02020603050405020304" pitchFamily="18" charset="0"/>
              </a:rPr>
              <a:t>该利润中心边际贡献总额</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433" y="4005411"/>
            <a:ext cx="1461119" cy="1076885"/>
          </a:xfrm>
          <a:prstGeom prst="rect">
            <a:avLst/>
          </a:prstGeom>
          <a:noFill/>
          <a:ln>
            <a:noFill/>
          </a:ln>
        </p:spPr>
      </p:pic>
      <p:sp>
        <p:nvSpPr>
          <p:cNvPr id="15" name="Oval 6"/>
          <p:cNvSpPr>
            <a:spLocks noChangeArrowheads="1"/>
          </p:cNvSpPr>
          <p:nvPr/>
        </p:nvSpPr>
        <p:spPr bwMode="auto">
          <a:xfrm>
            <a:off x="1271464" y="1700808"/>
            <a:ext cx="3988724" cy="3922086"/>
          </a:xfrm>
          <a:prstGeom prst="ellipse">
            <a:avLst/>
          </a:prstGeom>
          <a:noFill/>
          <a:ln w="28575">
            <a:solidFill>
              <a:srgbClr val="0000FF"/>
            </a:solidFill>
            <a:prstDash val="dash"/>
            <a:round/>
            <a:headEnd/>
            <a:tailEnd/>
          </a:ln>
        </p:spPr>
        <p:txBody>
          <a:bodyPr/>
          <a:lstStyle/>
          <a:p>
            <a:endParaRPr lang="zh-CN" altLang="en-US"/>
          </a:p>
        </p:txBody>
      </p:sp>
    </p:spTree>
    <p:extLst>
      <p:ext uri="{BB962C8B-B14F-4D97-AF65-F5344CB8AC3E}">
        <p14:creationId xmlns:p14="http://schemas.microsoft.com/office/powerpoint/2010/main" val="16115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0458"/>
                                        </p:tgtEl>
                                        <p:attrNameLst>
                                          <p:attrName>style.visibility</p:attrName>
                                        </p:attrNameLst>
                                      </p:cBhvr>
                                      <p:to>
                                        <p:strVal val="visible"/>
                                      </p:to>
                                    </p:set>
                                    <p:animEffect transition="in" filter="wipe(left)">
                                      <p:cBhvr>
                                        <p:cTn id="12" dur="500"/>
                                        <p:tgtEl>
                                          <p:spTgt spid="36045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0469"/>
                                        </p:tgtEl>
                                        <p:attrNameLst>
                                          <p:attrName>style.visibility</p:attrName>
                                        </p:attrNameLst>
                                      </p:cBhvr>
                                      <p:to>
                                        <p:strVal val="visible"/>
                                      </p:to>
                                    </p:set>
                                    <p:animEffect transition="in" filter="wipe(left)">
                                      <p:cBhvr>
                                        <p:cTn id="15" dur="500"/>
                                        <p:tgtEl>
                                          <p:spTgt spid="360469"/>
                                        </p:tgtEl>
                                      </p:cBhvr>
                                    </p:animEffect>
                                  </p:childTnLst>
                                </p:cTn>
                              </p:par>
                              <p:par>
                                <p:cTn id="16" presetID="31" presetClass="exit" presetSubtype="0" fill="hold" grpId="0" nodeType="withEffect">
                                  <p:stCondLst>
                                    <p:cond delay="0"/>
                                  </p:stCondLst>
                                  <p:childTnLst>
                                    <p:anim calcmode="lin" valueType="num">
                                      <p:cBhvr>
                                        <p:cTn id="17" dur="1000"/>
                                        <p:tgtEl>
                                          <p:spTgt spid="12"/>
                                        </p:tgtEl>
                                        <p:attrNameLst>
                                          <p:attrName>ppt_w</p:attrName>
                                        </p:attrNameLst>
                                      </p:cBhvr>
                                      <p:tavLst>
                                        <p:tav tm="0">
                                          <p:val>
                                            <p:strVal val="ppt_w"/>
                                          </p:val>
                                        </p:tav>
                                        <p:tav tm="100000">
                                          <p:val>
                                            <p:fltVal val="0"/>
                                          </p:val>
                                        </p:tav>
                                      </p:tavLst>
                                    </p:anim>
                                    <p:anim calcmode="lin" valueType="num">
                                      <p:cBhvr>
                                        <p:cTn id="18" dur="1000"/>
                                        <p:tgtEl>
                                          <p:spTgt spid="12"/>
                                        </p:tgtEl>
                                        <p:attrNameLst>
                                          <p:attrName>ppt_h</p:attrName>
                                        </p:attrNameLst>
                                      </p:cBhvr>
                                      <p:tavLst>
                                        <p:tav tm="0">
                                          <p:val>
                                            <p:strVal val="ppt_h"/>
                                          </p:val>
                                        </p:tav>
                                        <p:tav tm="100000">
                                          <p:val>
                                            <p:fltVal val="0"/>
                                          </p:val>
                                        </p:tav>
                                      </p:tavLst>
                                    </p:anim>
                                    <p:anim calcmode="lin" valueType="num">
                                      <p:cBhvr>
                                        <p:cTn id="19" dur="1000"/>
                                        <p:tgtEl>
                                          <p:spTgt spid="12"/>
                                        </p:tgtEl>
                                        <p:attrNameLst>
                                          <p:attrName>style.rotation</p:attrName>
                                        </p:attrNameLst>
                                      </p:cBhvr>
                                      <p:tavLst>
                                        <p:tav tm="0">
                                          <p:val>
                                            <p:fltVal val="0"/>
                                          </p:val>
                                        </p:tav>
                                        <p:tav tm="100000">
                                          <p:val>
                                            <p:fltVal val="90"/>
                                          </p:val>
                                        </p:tav>
                                      </p:tavLst>
                                    </p:anim>
                                    <p:animEffect transition="out" filter="fade">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par>
                                <p:cTn id="22" presetID="3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0458" grpId="0" animBg="1"/>
      <p:bldP spid="360469" grpId="0" animBg="1"/>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3" name="AutoShape 5"/>
          <p:cNvSpPr>
            <a:spLocks noChangeArrowheads="1"/>
          </p:cNvSpPr>
          <p:nvPr/>
        </p:nvSpPr>
        <p:spPr bwMode="auto">
          <a:xfrm>
            <a:off x="1271464" y="1556792"/>
            <a:ext cx="8872537"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0454" name="Oval 6"/>
          <p:cNvSpPr>
            <a:spLocks noChangeArrowheads="1"/>
          </p:cNvSpPr>
          <p:nvPr/>
        </p:nvSpPr>
        <p:spPr bwMode="auto">
          <a:xfrm>
            <a:off x="1271464" y="1705850"/>
            <a:ext cx="3988724" cy="3922086"/>
          </a:xfrm>
          <a:prstGeom prst="ellipse">
            <a:avLst/>
          </a:prstGeom>
          <a:solidFill>
            <a:srgbClr val="00CCFF"/>
          </a:solidFill>
          <a:ln w="28575">
            <a:solidFill>
              <a:srgbClr val="0000FF"/>
            </a:solidFill>
            <a:round/>
            <a:headEnd/>
            <a:tailEnd/>
          </a:ln>
        </p:spPr>
        <p:txBody>
          <a:bodyPr/>
          <a:lstStyle/>
          <a:p>
            <a:endParaRPr lang="zh-CN" altLang="en-US"/>
          </a:p>
        </p:txBody>
      </p:sp>
      <p:sp>
        <p:nvSpPr>
          <p:cNvPr id="360472" name="Rectangle 24"/>
          <p:cNvSpPr>
            <a:spLocks noGrp="1" noChangeArrowheads="1"/>
          </p:cNvSpPr>
          <p:nvPr>
            <p:ph type="title" idx="4294967295"/>
          </p:nvPr>
        </p:nvSpPr>
        <p:spPr>
          <a:xfrm>
            <a:off x="1919536" y="5878091"/>
            <a:ext cx="8229600" cy="503237"/>
          </a:xfrm>
        </p:spPr>
        <p:txBody>
          <a:bodyPr/>
          <a:lstStyle/>
          <a:p>
            <a:pPr algn="ctr"/>
            <a:r>
              <a:rPr lang="zh-CN" altLang="en-US" sz="2400" b="1" dirty="0"/>
              <a:t>图</a:t>
            </a:r>
            <a:r>
              <a:rPr lang="en-US" altLang="zh-CN" sz="2400" b="1" dirty="0"/>
              <a:t>12-4  </a:t>
            </a:r>
            <a:r>
              <a:rPr lang="zh-CN" altLang="en-US" sz="2400" b="1" dirty="0"/>
              <a:t>利润中心各考核指标关系</a:t>
            </a:r>
          </a:p>
        </p:txBody>
      </p:sp>
      <p:sp>
        <p:nvSpPr>
          <p:cNvPr id="10" name="Oval 6"/>
          <p:cNvSpPr>
            <a:spLocks noChangeArrowheads="1"/>
          </p:cNvSpPr>
          <p:nvPr/>
        </p:nvSpPr>
        <p:spPr bwMode="auto">
          <a:xfrm>
            <a:off x="2763688" y="1019223"/>
            <a:ext cx="2304257" cy="2265761"/>
          </a:xfrm>
          <a:prstGeom prst="ellipse">
            <a:avLst/>
          </a:prstGeom>
          <a:solidFill>
            <a:schemeClr val="bg1"/>
          </a:solidFill>
          <a:ln w="28575">
            <a:noFill/>
            <a:round/>
            <a:headEnd/>
            <a:tailEnd/>
          </a:ln>
        </p:spPr>
        <p:txBody>
          <a:bodyPr/>
          <a:lstStyle/>
          <a:p>
            <a:endParaRPr lang="zh-CN" altLang="en-US"/>
          </a:p>
        </p:txBody>
      </p:sp>
      <p:sp>
        <p:nvSpPr>
          <p:cNvPr id="360458" name="Line 10"/>
          <p:cNvSpPr>
            <a:spLocks noChangeShapeType="1"/>
          </p:cNvSpPr>
          <p:nvPr/>
        </p:nvSpPr>
        <p:spPr bwMode="auto">
          <a:xfrm>
            <a:off x="4553459" y="2642119"/>
            <a:ext cx="2637048" cy="1101"/>
          </a:xfrm>
          <a:prstGeom prst="line">
            <a:avLst/>
          </a:prstGeom>
          <a:noFill/>
          <a:ln w="12700">
            <a:solidFill>
              <a:srgbClr val="475718"/>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475718"/>
              </a:solidFill>
            </a:endParaRPr>
          </a:p>
        </p:txBody>
      </p:sp>
      <p:sp>
        <p:nvSpPr>
          <p:cNvPr id="360469" name="Text Box 21"/>
          <p:cNvSpPr txBox="1">
            <a:spLocks noChangeArrowheads="1"/>
          </p:cNvSpPr>
          <p:nvPr/>
        </p:nvSpPr>
        <p:spPr bwMode="auto">
          <a:xfrm>
            <a:off x="5649516" y="2492896"/>
            <a:ext cx="3378868" cy="3068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2000" b="1" dirty="0">
                <a:solidFill>
                  <a:srgbClr val="475718"/>
                </a:solidFill>
                <a:latin typeface="MS UI Gothic" panose="020B0600070205080204" pitchFamily="34" charset="-128"/>
                <a:ea typeface="MS UI Gothic" panose="020B0600070205080204" pitchFamily="34" charset="-128"/>
              </a:rPr>
              <a:t>■</a:t>
            </a:r>
            <a:r>
              <a:rPr lang="zh-CN" altLang="en-US" sz="2000" b="1" dirty="0">
                <a:solidFill>
                  <a:srgbClr val="475718"/>
                </a:solidFill>
                <a:latin typeface="Times New Roman" panose="02020603050405020304" pitchFamily="18" charset="0"/>
              </a:rPr>
              <a:t>该利润中心变动</a:t>
            </a:r>
            <a:r>
              <a:rPr lang="zh-CN" altLang="en-US" sz="2000" b="1" dirty="0" smtClean="0">
                <a:solidFill>
                  <a:srgbClr val="475718"/>
                </a:solidFill>
                <a:latin typeface="Times New Roman" panose="02020603050405020304" pitchFamily="18" charset="0"/>
              </a:rPr>
              <a:t>成本</a:t>
            </a:r>
            <a:endParaRPr lang="en-US" altLang="zh-CN" sz="4000" dirty="0">
              <a:solidFill>
                <a:srgbClr val="475718"/>
              </a:solidFill>
            </a:endParaRPr>
          </a:p>
        </p:txBody>
      </p:sp>
      <p:sp>
        <p:nvSpPr>
          <p:cNvPr id="11" name="Text Box 20"/>
          <p:cNvSpPr txBox="1">
            <a:spLocks noChangeArrowheads="1"/>
          </p:cNvSpPr>
          <p:nvPr/>
        </p:nvSpPr>
        <p:spPr bwMode="auto">
          <a:xfrm>
            <a:off x="2454899" y="3391884"/>
            <a:ext cx="1621853" cy="613180"/>
          </a:xfrm>
          <a:prstGeom prst="rect">
            <a:avLst/>
          </a:prstGeom>
          <a:noFill/>
          <a:ln>
            <a:noFill/>
          </a:ln>
          <a:effectLst>
            <a:glow rad="101600">
              <a:schemeClr val="accent2">
                <a:satMod val="175000"/>
                <a:alpha val="40000"/>
              </a:schemeClr>
            </a:glow>
          </a:effectLst>
          <a:extLst/>
        </p:spPr>
        <p:txBody>
          <a:bodyPr lIns="0" tIns="0" rIns="0" bIns="0"/>
          <a:lstStyle/>
          <a:p>
            <a:pPr algn="ctr"/>
            <a:r>
              <a:rPr lang="zh-CN" altLang="en-US" sz="2000" b="1" dirty="0">
                <a:solidFill>
                  <a:schemeClr val="bg1"/>
                </a:solidFill>
                <a:effectLst>
                  <a:glow rad="228600">
                    <a:srgbClr val="002060">
                      <a:alpha val="40000"/>
                    </a:srgbClr>
                  </a:glow>
                </a:effectLst>
                <a:latin typeface="Times New Roman" panose="02020603050405020304" pitchFamily="18" charset="0"/>
              </a:rPr>
              <a:t>该利润中心边际贡献总额</a:t>
            </a:r>
          </a:p>
        </p:txBody>
      </p:sp>
      <p:sp>
        <p:nvSpPr>
          <p:cNvPr id="14" name="Oval 6"/>
          <p:cNvSpPr>
            <a:spLocks noChangeArrowheads="1"/>
          </p:cNvSpPr>
          <p:nvPr/>
        </p:nvSpPr>
        <p:spPr bwMode="auto">
          <a:xfrm>
            <a:off x="4158543" y="3089219"/>
            <a:ext cx="1307704" cy="1285857"/>
          </a:xfrm>
          <a:prstGeom prst="ellipse">
            <a:avLst/>
          </a:prstGeom>
          <a:solidFill>
            <a:schemeClr val="bg1"/>
          </a:solidFill>
          <a:ln w="28575">
            <a:noFill/>
            <a:round/>
            <a:headEnd/>
            <a:tailEnd/>
          </a:ln>
        </p:spPr>
        <p:txBody>
          <a:bodyPr/>
          <a:lstStyle/>
          <a:p>
            <a:endParaRPr lang="zh-CN" altLang="en-US"/>
          </a:p>
        </p:txBody>
      </p:sp>
      <p:sp>
        <p:nvSpPr>
          <p:cNvPr id="17" name="Text Box 20"/>
          <p:cNvSpPr txBox="1">
            <a:spLocks noChangeArrowheads="1"/>
          </p:cNvSpPr>
          <p:nvPr/>
        </p:nvSpPr>
        <p:spPr bwMode="auto">
          <a:xfrm>
            <a:off x="2457923" y="3391884"/>
            <a:ext cx="1621853" cy="613180"/>
          </a:xfrm>
          <a:prstGeom prst="rect">
            <a:avLst/>
          </a:prstGeom>
          <a:noFill/>
          <a:ln>
            <a:noFill/>
          </a:ln>
          <a:effectLst>
            <a:glow rad="101600">
              <a:schemeClr val="accent2">
                <a:satMod val="175000"/>
                <a:alpha val="40000"/>
              </a:schemeClr>
            </a:glow>
          </a:effectLst>
          <a:extLst/>
        </p:spPr>
        <p:txBody>
          <a:bodyPr lIns="0" tIns="0" rIns="0" bIns="0"/>
          <a:lstStyle/>
          <a:p>
            <a:pPr algn="ctr"/>
            <a:r>
              <a:rPr lang="zh-CN" altLang="en-US" sz="2000" b="1" dirty="0">
                <a:solidFill>
                  <a:schemeClr val="bg1"/>
                </a:solidFill>
                <a:effectLst>
                  <a:glow rad="228600">
                    <a:srgbClr val="002060">
                      <a:alpha val="40000"/>
                    </a:srgbClr>
                  </a:glow>
                </a:effectLst>
                <a:latin typeface="Times New Roman" panose="02020603050405020304" pitchFamily="18" charset="0"/>
              </a:rPr>
              <a:t>该利润</a:t>
            </a:r>
            <a:r>
              <a:rPr lang="zh-CN" altLang="en-US" sz="2000" b="1" dirty="0" smtClean="0">
                <a:solidFill>
                  <a:schemeClr val="bg1"/>
                </a:solidFill>
                <a:effectLst>
                  <a:glow rad="228600">
                    <a:srgbClr val="002060">
                      <a:alpha val="40000"/>
                    </a:srgbClr>
                  </a:glow>
                </a:effectLst>
                <a:latin typeface="Times New Roman" panose="02020603050405020304" pitchFamily="18" charset="0"/>
              </a:rPr>
              <a:t>中心负责人可控利润</a:t>
            </a:r>
            <a:endParaRPr lang="zh-CN" altLang="en-US" sz="2000" b="1" dirty="0">
              <a:solidFill>
                <a:schemeClr val="bg1"/>
              </a:solidFill>
              <a:effectLst>
                <a:glow rad="228600">
                  <a:srgbClr val="002060">
                    <a:alpha val="40000"/>
                  </a:srgbClr>
                </a:glow>
              </a:effectLst>
              <a:latin typeface="Times New Roman" panose="02020603050405020304" pitchFamily="18" charset="0"/>
            </a:endParaRPr>
          </a:p>
        </p:txBody>
      </p:sp>
      <p:sp>
        <p:nvSpPr>
          <p:cNvPr id="18" name="Line 12"/>
          <p:cNvSpPr>
            <a:spLocks noChangeShapeType="1"/>
          </p:cNvSpPr>
          <p:nvPr/>
        </p:nvSpPr>
        <p:spPr bwMode="auto">
          <a:xfrm>
            <a:off x="5020308" y="3787875"/>
            <a:ext cx="2371836" cy="1553"/>
          </a:xfrm>
          <a:prstGeom prst="line">
            <a:avLst/>
          </a:prstGeom>
          <a:noFill/>
          <a:ln w="12700">
            <a:solidFill>
              <a:srgbClr val="475718"/>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Text Box 19"/>
          <p:cNvSpPr txBox="1">
            <a:spLocks noChangeArrowheads="1"/>
          </p:cNvSpPr>
          <p:nvPr/>
        </p:nvSpPr>
        <p:spPr bwMode="auto">
          <a:xfrm>
            <a:off x="5519936" y="3643859"/>
            <a:ext cx="2180995" cy="649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altLang="zh-CN" sz="2000" b="1" dirty="0">
                <a:solidFill>
                  <a:srgbClr val="475718"/>
                </a:solidFill>
                <a:latin typeface="MS UI Gothic" panose="020B0600070205080204" pitchFamily="34" charset="-128"/>
                <a:ea typeface="MS UI Gothic" panose="020B0600070205080204" pitchFamily="34" charset="-128"/>
              </a:rPr>
              <a:t>■</a:t>
            </a:r>
            <a:r>
              <a:rPr lang="zh-CN" altLang="en-US" sz="2000" b="1" dirty="0">
                <a:solidFill>
                  <a:srgbClr val="475718"/>
                </a:solidFill>
                <a:latin typeface="Times New Roman" panose="02020603050405020304" pitchFamily="18" charset="0"/>
              </a:rPr>
              <a:t>该利润中心负责人可控固定成本</a:t>
            </a:r>
            <a:endParaRPr lang="zh-CN" altLang="en-US" sz="4000" dirty="0">
              <a:solidFill>
                <a:srgbClr val="475718"/>
              </a:solidFill>
            </a:endParaRPr>
          </a:p>
        </p:txBody>
      </p:sp>
      <p:sp>
        <p:nvSpPr>
          <p:cNvPr id="20" name="Oval 6"/>
          <p:cNvSpPr>
            <a:spLocks noChangeArrowheads="1"/>
          </p:cNvSpPr>
          <p:nvPr/>
        </p:nvSpPr>
        <p:spPr bwMode="auto">
          <a:xfrm>
            <a:off x="1271464" y="1700808"/>
            <a:ext cx="3988724" cy="3922086"/>
          </a:xfrm>
          <a:prstGeom prst="ellipse">
            <a:avLst/>
          </a:prstGeom>
          <a:noFill/>
          <a:ln w="28575">
            <a:solidFill>
              <a:srgbClr val="0000FF"/>
            </a:solidFill>
            <a:prstDash val="dash"/>
            <a:round/>
            <a:headEnd/>
            <a:tailEnd/>
          </a:ln>
        </p:spPr>
        <p:txBody>
          <a:bodyPr/>
          <a:lstStyle/>
          <a:p>
            <a:endParaRPr lang="zh-CN" alt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433" y="4005411"/>
            <a:ext cx="1461119" cy="1076885"/>
          </a:xfrm>
          <a:prstGeom prst="rect">
            <a:avLst/>
          </a:prstGeom>
          <a:noFill/>
          <a:ln>
            <a:noFill/>
          </a:ln>
        </p:spPr>
      </p:pic>
    </p:spTree>
    <p:extLst>
      <p:ext uri="{BB962C8B-B14F-4D97-AF65-F5344CB8AC3E}">
        <p14:creationId xmlns:p14="http://schemas.microsoft.com/office/powerpoint/2010/main" val="23708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31" presetClass="exit" presetSubtype="0" fill="hold" grpId="0" nodeType="withEffect">
                                  <p:stCondLst>
                                    <p:cond delay="0"/>
                                  </p:stCondLst>
                                  <p:childTnLst>
                                    <p:anim calcmode="lin" valueType="num">
                                      <p:cBhvr>
                                        <p:cTn id="17" dur="1000"/>
                                        <p:tgtEl>
                                          <p:spTgt spid="11"/>
                                        </p:tgtEl>
                                        <p:attrNameLst>
                                          <p:attrName>ppt_w</p:attrName>
                                        </p:attrNameLst>
                                      </p:cBhvr>
                                      <p:tavLst>
                                        <p:tav tm="0">
                                          <p:val>
                                            <p:strVal val="ppt_w"/>
                                          </p:val>
                                        </p:tav>
                                        <p:tav tm="100000">
                                          <p:val>
                                            <p:fltVal val="0"/>
                                          </p:val>
                                        </p:tav>
                                      </p:tavLst>
                                    </p:anim>
                                    <p:anim calcmode="lin" valueType="num">
                                      <p:cBhvr>
                                        <p:cTn id="18" dur="1000"/>
                                        <p:tgtEl>
                                          <p:spTgt spid="11"/>
                                        </p:tgtEl>
                                        <p:attrNameLst>
                                          <p:attrName>ppt_h</p:attrName>
                                        </p:attrNameLst>
                                      </p:cBhvr>
                                      <p:tavLst>
                                        <p:tav tm="0">
                                          <p:val>
                                            <p:strVal val="ppt_h"/>
                                          </p:val>
                                        </p:tav>
                                        <p:tav tm="100000">
                                          <p:val>
                                            <p:fltVal val="0"/>
                                          </p:val>
                                        </p:tav>
                                      </p:tavLst>
                                    </p:anim>
                                    <p:anim calcmode="lin" valueType="num">
                                      <p:cBhvr>
                                        <p:cTn id="19" dur="1000"/>
                                        <p:tgtEl>
                                          <p:spTgt spid="11"/>
                                        </p:tgtEl>
                                        <p:attrNameLst>
                                          <p:attrName>style.rotation</p:attrName>
                                        </p:attrNameLst>
                                      </p:cBhvr>
                                      <p:tavLst>
                                        <p:tav tm="0">
                                          <p:val>
                                            <p:fltVal val="0"/>
                                          </p:val>
                                        </p:tav>
                                        <p:tav tm="100000">
                                          <p:val>
                                            <p:fltVal val="90"/>
                                          </p:val>
                                        </p:tav>
                                      </p:tavLst>
                                    </p:anim>
                                    <p:animEffect transition="out" filter="fade">
                                      <p:cBhvr>
                                        <p:cTn id="20" dur="1000"/>
                                        <p:tgtEl>
                                          <p:spTgt spid="11"/>
                                        </p:tgtEl>
                                      </p:cBhvr>
                                    </p:animEffect>
                                    <p:set>
                                      <p:cBhvr>
                                        <p:cTn id="21" dur="1" fill="hold">
                                          <p:stCondLst>
                                            <p:cond delay="999"/>
                                          </p:stCondLst>
                                        </p:cTn>
                                        <p:tgtEl>
                                          <p:spTgt spid="11"/>
                                        </p:tgtEl>
                                        <p:attrNameLst>
                                          <p:attrName>style.visibility</p:attrName>
                                        </p:attrNameLst>
                                      </p:cBhvr>
                                      <p:to>
                                        <p:strVal val="hidden"/>
                                      </p:to>
                                    </p:se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7" grpId="0"/>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3" name="AutoShape 5"/>
          <p:cNvSpPr>
            <a:spLocks noChangeArrowheads="1"/>
          </p:cNvSpPr>
          <p:nvPr/>
        </p:nvSpPr>
        <p:spPr bwMode="auto">
          <a:xfrm>
            <a:off x="1271464" y="1556792"/>
            <a:ext cx="8872537"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0454" name="Oval 6"/>
          <p:cNvSpPr>
            <a:spLocks noChangeArrowheads="1"/>
          </p:cNvSpPr>
          <p:nvPr/>
        </p:nvSpPr>
        <p:spPr bwMode="auto">
          <a:xfrm>
            <a:off x="1271464" y="1705850"/>
            <a:ext cx="3988724" cy="3922086"/>
          </a:xfrm>
          <a:prstGeom prst="ellipse">
            <a:avLst/>
          </a:prstGeom>
          <a:solidFill>
            <a:srgbClr val="00CCFF"/>
          </a:solidFill>
          <a:ln w="28575">
            <a:solidFill>
              <a:srgbClr val="0000FF"/>
            </a:solidFill>
            <a:round/>
            <a:headEnd/>
            <a:tailEnd/>
          </a:ln>
        </p:spPr>
        <p:txBody>
          <a:bodyPr/>
          <a:lstStyle/>
          <a:p>
            <a:endParaRPr lang="zh-CN" altLang="en-US"/>
          </a:p>
        </p:txBody>
      </p:sp>
      <p:sp>
        <p:nvSpPr>
          <p:cNvPr id="360472" name="Rectangle 24"/>
          <p:cNvSpPr>
            <a:spLocks noGrp="1" noChangeArrowheads="1"/>
          </p:cNvSpPr>
          <p:nvPr>
            <p:ph type="title" idx="4294967295"/>
          </p:nvPr>
        </p:nvSpPr>
        <p:spPr>
          <a:xfrm>
            <a:off x="1919536" y="5878091"/>
            <a:ext cx="8229600" cy="503237"/>
          </a:xfrm>
        </p:spPr>
        <p:txBody>
          <a:bodyPr/>
          <a:lstStyle/>
          <a:p>
            <a:pPr algn="ctr"/>
            <a:r>
              <a:rPr lang="zh-CN" altLang="en-US" sz="2400" b="1" dirty="0"/>
              <a:t>图</a:t>
            </a:r>
            <a:r>
              <a:rPr lang="en-US" altLang="zh-CN" sz="2400" b="1" dirty="0"/>
              <a:t>12-4  </a:t>
            </a:r>
            <a:r>
              <a:rPr lang="zh-CN" altLang="en-US" sz="2400" b="1" dirty="0"/>
              <a:t>利润中心各考核指标关系</a:t>
            </a:r>
          </a:p>
        </p:txBody>
      </p:sp>
      <p:sp>
        <p:nvSpPr>
          <p:cNvPr id="10" name="Oval 6"/>
          <p:cNvSpPr>
            <a:spLocks noChangeArrowheads="1"/>
          </p:cNvSpPr>
          <p:nvPr/>
        </p:nvSpPr>
        <p:spPr bwMode="auto">
          <a:xfrm>
            <a:off x="2763688" y="1019223"/>
            <a:ext cx="2304257" cy="2265761"/>
          </a:xfrm>
          <a:prstGeom prst="ellipse">
            <a:avLst/>
          </a:prstGeom>
          <a:solidFill>
            <a:schemeClr val="bg1"/>
          </a:solidFill>
          <a:ln w="28575">
            <a:noFill/>
            <a:round/>
            <a:headEnd/>
            <a:tailEnd/>
          </a:ln>
        </p:spPr>
        <p:txBody>
          <a:bodyPr/>
          <a:lstStyle/>
          <a:p>
            <a:endParaRPr lang="zh-CN" altLang="en-US"/>
          </a:p>
        </p:txBody>
      </p:sp>
      <p:sp>
        <p:nvSpPr>
          <p:cNvPr id="360458" name="Line 10"/>
          <p:cNvSpPr>
            <a:spLocks noChangeShapeType="1"/>
          </p:cNvSpPr>
          <p:nvPr/>
        </p:nvSpPr>
        <p:spPr bwMode="auto">
          <a:xfrm>
            <a:off x="4553459" y="2642119"/>
            <a:ext cx="2637048" cy="1101"/>
          </a:xfrm>
          <a:prstGeom prst="line">
            <a:avLst/>
          </a:prstGeom>
          <a:noFill/>
          <a:ln w="12700">
            <a:solidFill>
              <a:srgbClr val="475718"/>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rgbClr val="475718"/>
              </a:solidFill>
            </a:endParaRPr>
          </a:p>
        </p:txBody>
      </p:sp>
      <p:sp>
        <p:nvSpPr>
          <p:cNvPr id="360469" name="Text Box 21"/>
          <p:cNvSpPr txBox="1">
            <a:spLocks noChangeArrowheads="1"/>
          </p:cNvSpPr>
          <p:nvPr/>
        </p:nvSpPr>
        <p:spPr bwMode="auto">
          <a:xfrm>
            <a:off x="5649516" y="2492896"/>
            <a:ext cx="3378868" cy="3068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a:r>
              <a:rPr lang="en-US" altLang="zh-CN" sz="2000" b="1" dirty="0">
                <a:solidFill>
                  <a:srgbClr val="475718"/>
                </a:solidFill>
                <a:latin typeface="MS UI Gothic" panose="020B0600070205080204" pitchFamily="34" charset="-128"/>
                <a:ea typeface="MS UI Gothic" panose="020B0600070205080204" pitchFamily="34" charset="-128"/>
              </a:rPr>
              <a:t>■</a:t>
            </a:r>
            <a:r>
              <a:rPr lang="zh-CN" altLang="en-US" sz="2000" b="1" dirty="0">
                <a:solidFill>
                  <a:srgbClr val="475718"/>
                </a:solidFill>
                <a:latin typeface="Times New Roman" panose="02020603050405020304" pitchFamily="18" charset="0"/>
              </a:rPr>
              <a:t>该利润中心变动</a:t>
            </a:r>
            <a:r>
              <a:rPr lang="zh-CN" altLang="en-US" sz="2000" b="1" dirty="0" smtClean="0">
                <a:solidFill>
                  <a:srgbClr val="475718"/>
                </a:solidFill>
                <a:latin typeface="Times New Roman" panose="02020603050405020304" pitchFamily="18" charset="0"/>
              </a:rPr>
              <a:t>成本</a:t>
            </a:r>
            <a:endParaRPr lang="en-US" altLang="zh-CN" sz="4000" dirty="0">
              <a:solidFill>
                <a:srgbClr val="475718"/>
              </a:solidFill>
            </a:endParaRPr>
          </a:p>
        </p:txBody>
      </p:sp>
      <p:sp>
        <p:nvSpPr>
          <p:cNvPr id="14" name="Oval 6"/>
          <p:cNvSpPr>
            <a:spLocks noChangeArrowheads="1"/>
          </p:cNvSpPr>
          <p:nvPr/>
        </p:nvSpPr>
        <p:spPr bwMode="auto">
          <a:xfrm>
            <a:off x="4158543" y="3089219"/>
            <a:ext cx="1307704" cy="1285857"/>
          </a:xfrm>
          <a:prstGeom prst="ellipse">
            <a:avLst/>
          </a:prstGeom>
          <a:solidFill>
            <a:schemeClr val="bg1"/>
          </a:solidFill>
          <a:ln w="28575">
            <a:noFill/>
            <a:round/>
            <a:headEnd/>
            <a:tailEnd/>
          </a:ln>
        </p:spPr>
        <p:txBody>
          <a:bodyPr/>
          <a:lstStyle/>
          <a:p>
            <a:endParaRPr lang="zh-CN" altLang="en-US"/>
          </a:p>
        </p:txBody>
      </p:sp>
      <p:sp>
        <p:nvSpPr>
          <p:cNvPr id="15" name="Line 12"/>
          <p:cNvSpPr>
            <a:spLocks noChangeShapeType="1"/>
          </p:cNvSpPr>
          <p:nvPr/>
        </p:nvSpPr>
        <p:spPr bwMode="auto">
          <a:xfrm>
            <a:off x="5020308" y="3787875"/>
            <a:ext cx="2371836" cy="1553"/>
          </a:xfrm>
          <a:prstGeom prst="line">
            <a:avLst/>
          </a:prstGeom>
          <a:noFill/>
          <a:ln w="12700">
            <a:solidFill>
              <a:srgbClr val="475718"/>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 name="Text Box 19"/>
          <p:cNvSpPr txBox="1">
            <a:spLocks noChangeArrowheads="1"/>
          </p:cNvSpPr>
          <p:nvPr/>
        </p:nvSpPr>
        <p:spPr bwMode="auto">
          <a:xfrm>
            <a:off x="5519936" y="3643859"/>
            <a:ext cx="2180995" cy="649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altLang="zh-CN" sz="2000" b="1" dirty="0">
                <a:solidFill>
                  <a:srgbClr val="475718"/>
                </a:solidFill>
                <a:latin typeface="MS UI Gothic" panose="020B0600070205080204" pitchFamily="34" charset="-128"/>
                <a:ea typeface="MS UI Gothic" panose="020B0600070205080204" pitchFamily="34" charset="-128"/>
              </a:rPr>
              <a:t>■</a:t>
            </a:r>
            <a:r>
              <a:rPr lang="zh-CN" altLang="en-US" sz="2000" b="1" dirty="0">
                <a:solidFill>
                  <a:srgbClr val="475718"/>
                </a:solidFill>
                <a:latin typeface="Times New Roman" panose="02020603050405020304" pitchFamily="18" charset="0"/>
              </a:rPr>
              <a:t>该利润中心负责人可控固定成本</a:t>
            </a:r>
            <a:endParaRPr lang="zh-CN" altLang="en-US" sz="4000" dirty="0">
              <a:solidFill>
                <a:srgbClr val="475718"/>
              </a:solidFill>
            </a:endParaRPr>
          </a:p>
        </p:txBody>
      </p:sp>
      <p:sp>
        <p:nvSpPr>
          <p:cNvPr id="18" name="Oval 6"/>
          <p:cNvSpPr>
            <a:spLocks noChangeArrowheads="1"/>
          </p:cNvSpPr>
          <p:nvPr/>
        </p:nvSpPr>
        <p:spPr bwMode="auto">
          <a:xfrm>
            <a:off x="3276128" y="4221088"/>
            <a:ext cx="1307704" cy="1285857"/>
          </a:xfrm>
          <a:prstGeom prst="ellipse">
            <a:avLst/>
          </a:prstGeom>
          <a:solidFill>
            <a:schemeClr val="bg1"/>
          </a:solidFill>
          <a:ln w="28575">
            <a:noFill/>
            <a:round/>
            <a:headEnd/>
            <a:tailEnd/>
          </a:ln>
        </p:spPr>
        <p:txBody>
          <a:bodyPr/>
          <a:lstStyle/>
          <a:p>
            <a:endParaRPr lang="zh-CN" altLang="en-US"/>
          </a:p>
        </p:txBody>
      </p:sp>
      <p:sp>
        <p:nvSpPr>
          <p:cNvPr id="19" name="Text Box 20"/>
          <p:cNvSpPr txBox="1">
            <a:spLocks noChangeArrowheads="1"/>
          </p:cNvSpPr>
          <p:nvPr/>
        </p:nvSpPr>
        <p:spPr bwMode="auto">
          <a:xfrm>
            <a:off x="2457923" y="3391884"/>
            <a:ext cx="1621853" cy="613180"/>
          </a:xfrm>
          <a:prstGeom prst="rect">
            <a:avLst/>
          </a:prstGeom>
          <a:noFill/>
          <a:ln>
            <a:noFill/>
          </a:ln>
          <a:effectLst>
            <a:glow rad="101600">
              <a:schemeClr val="accent2">
                <a:satMod val="175000"/>
                <a:alpha val="40000"/>
              </a:schemeClr>
            </a:glow>
          </a:effectLst>
          <a:extLst/>
        </p:spPr>
        <p:txBody>
          <a:bodyPr lIns="0" tIns="0" rIns="0" bIns="0"/>
          <a:lstStyle/>
          <a:p>
            <a:pPr algn="ctr"/>
            <a:r>
              <a:rPr lang="zh-CN" altLang="en-US" sz="2000" b="1" dirty="0">
                <a:solidFill>
                  <a:schemeClr val="bg1"/>
                </a:solidFill>
                <a:effectLst>
                  <a:glow rad="228600">
                    <a:srgbClr val="002060">
                      <a:alpha val="40000"/>
                    </a:srgbClr>
                  </a:glow>
                </a:effectLst>
                <a:latin typeface="Times New Roman" panose="02020603050405020304" pitchFamily="18" charset="0"/>
              </a:rPr>
              <a:t>该利润</a:t>
            </a:r>
            <a:r>
              <a:rPr lang="zh-CN" altLang="en-US" sz="2000" b="1" dirty="0" smtClean="0">
                <a:solidFill>
                  <a:schemeClr val="bg1"/>
                </a:solidFill>
                <a:effectLst>
                  <a:glow rad="228600">
                    <a:srgbClr val="002060">
                      <a:alpha val="40000"/>
                    </a:srgbClr>
                  </a:glow>
                </a:effectLst>
                <a:latin typeface="Times New Roman" panose="02020603050405020304" pitchFamily="18" charset="0"/>
              </a:rPr>
              <a:t>中心负责人可控利润</a:t>
            </a:r>
            <a:endParaRPr lang="zh-CN" altLang="en-US" sz="2000" b="1" dirty="0">
              <a:solidFill>
                <a:schemeClr val="bg1"/>
              </a:solidFill>
              <a:effectLst>
                <a:glow rad="228600">
                  <a:srgbClr val="002060">
                    <a:alpha val="40000"/>
                  </a:srgbClr>
                </a:glow>
              </a:effectLst>
              <a:latin typeface="Times New Roman" panose="02020603050405020304" pitchFamily="18" charset="0"/>
            </a:endParaRPr>
          </a:p>
        </p:txBody>
      </p:sp>
      <p:sp>
        <p:nvSpPr>
          <p:cNvPr id="22" name="Line 12"/>
          <p:cNvSpPr>
            <a:spLocks noChangeShapeType="1"/>
          </p:cNvSpPr>
          <p:nvPr/>
        </p:nvSpPr>
        <p:spPr bwMode="auto">
          <a:xfrm>
            <a:off x="4179747" y="5044607"/>
            <a:ext cx="2371836" cy="1553"/>
          </a:xfrm>
          <a:prstGeom prst="line">
            <a:avLst/>
          </a:prstGeom>
          <a:noFill/>
          <a:ln w="12700">
            <a:solidFill>
              <a:srgbClr val="475718"/>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Text Box 19"/>
          <p:cNvSpPr txBox="1">
            <a:spLocks noChangeArrowheads="1"/>
          </p:cNvSpPr>
          <p:nvPr/>
        </p:nvSpPr>
        <p:spPr bwMode="auto">
          <a:xfrm>
            <a:off x="5619907" y="4906625"/>
            <a:ext cx="4148501" cy="32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altLang="zh-CN" sz="2000" b="1" dirty="0">
                <a:solidFill>
                  <a:srgbClr val="475718"/>
                </a:solidFill>
                <a:latin typeface="MS UI Gothic" panose="020B0600070205080204" pitchFamily="34" charset="-128"/>
                <a:ea typeface="MS UI Gothic" panose="020B0600070205080204" pitchFamily="34" charset="-128"/>
              </a:rPr>
              <a:t>■</a:t>
            </a:r>
            <a:r>
              <a:rPr lang="zh-CN" altLang="en-US" sz="2000" b="1" dirty="0">
                <a:solidFill>
                  <a:srgbClr val="475718"/>
                </a:solidFill>
                <a:latin typeface="Times New Roman" panose="02020603050405020304" pitchFamily="18" charset="0"/>
              </a:rPr>
              <a:t>该利润中心</a:t>
            </a:r>
            <a:r>
              <a:rPr lang="zh-CN" altLang="en-US" sz="2000" b="1" dirty="0" smtClean="0">
                <a:solidFill>
                  <a:srgbClr val="475718"/>
                </a:solidFill>
                <a:latin typeface="Times New Roman" panose="02020603050405020304" pitchFamily="18" charset="0"/>
              </a:rPr>
              <a:t>负责人</a:t>
            </a:r>
            <a:r>
              <a:rPr lang="zh-CN" altLang="en-US" sz="2000" b="1" dirty="0">
                <a:solidFill>
                  <a:srgbClr val="475718"/>
                </a:solidFill>
                <a:latin typeface="Times New Roman" panose="02020603050405020304" pitchFamily="18" charset="0"/>
              </a:rPr>
              <a:t>不</a:t>
            </a:r>
            <a:r>
              <a:rPr lang="zh-CN" altLang="en-US" sz="2000" b="1" dirty="0" smtClean="0">
                <a:solidFill>
                  <a:srgbClr val="475718"/>
                </a:solidFill>
                <a:latin typeface="Times New Roman" panose="02020603050405020304" pitchFamily="18" charset="0"/>
              </a:rPr>
              <a:t>可</a:t>
            </a:r>
            <a:r>
              <a:rPr lang="zh-CN" altLang="en-US" sz="2000" b="1" dirty="0">
                <a:solidFill>
                  <a:srgbClr val="475718"/>
                </a:solidFill>
                <a:latin typeface="Times New Roman" panose="02020603050405020304" pitchFamily="18" charset="0"/>
              </a:rPr>
              <a:t>控固定成本</a:t>
            </a:r>
            <a:endParaRPr lang="zh-CN" altLang="en-US" sz="4000" dirty="0">
              <a:solidFill>
                <a:srgbClr val="475718"/>
              </a:solidFill>
            </a:endParaRPr>
          </a:p>
        </p:txBody>
      </p:sp>
      <p:sp>
        <p:nvSpPr>
          <p:cNvPr id="24" name="Text Box 20"/>
          <p:cNvSpPr txBox="1">
            <a:spLocks noChangeArrowheads="1"/>
          </p:cNvSpPr>
          <p:nvPr/>
        </p:nvSpPr>
        <p:spPr bwMode="auto">
          <a:xfrm>
            <a:off x="2423592" y="3391884"/>
            <a:ext cx="1446870" cy="613180"/>
          </a:xfrm>
          <a:prstGeom prst="rect">
            <a:avLst/>
          </a:prstGeom>
          <a:noFill/>
          <a:ln>
            <a:noFill/>
          </a:ln>
          <a:effectLst>
            <a:glow rad="101600">
              <a:schemeClr val="accent2">
                <a:satMod val="175000"/>
                <a:alpha val="40000"/>
              </a:schemeClr>
            </a:glow>
          </a:effectLst>
          <a:extLst/>
        </p:spPr>
        <p:txBody>
          <a:bodyPr lIns="0" tIns="0" rIns="0" bIns="0"/>
          <a:lstStyle/>
          <a:p>
            <a:pPr algn="ctr"/>
            <a:r>
              <a:rPr lang="zh-CN" altLang="en-US" sz="2000" b="1" dirty="0">
                <a:solidFill>
                  <a:schemeClr val="bg1"/>
                </a:solidFill>
                <a:effectLst>
                  <a:glow rad="228600">
                    <a:srgbClr val="002060">
                      <a:alpha val="40000"/>
                    </a:srgbClr>
                  </a:glow>
                </a:effectLst>
                <a:latin typeface="Times New Roman" panose="02020603050405020304" pitchFamily="18" charset="0"/>
              </a:rPr>
              <a:t>该利润</a:t>
            </a:r>
            <a:r>
              <a:rPr lang="zh-CN" altLang="en-US" sz="2000" b="1" dirty="0" smtClean="0">
                <a:solidFill>
                  <a:schemeClr val="bg1"/>
                </a:solidFill>
                <a:effectLst>
                  <a:glow rad="228600">
                    <a:srgbClr val="002060">
                      <a:alpha val="40000"/>
                    </a:srgbClr>
                  </a:glow>
                </a:effectLst>
                <a:latin typeface="Times New Roman" panose="02020603050405020304" pitchFamily="18" charset="0"/>
              </a:rPr>
              <a:t>中心利润</a:t>
            </a:r>
            <a:r>
              <a:rPr lang="zh-CN" altLang="en-US" sz="2000" b="1" dirty="0">
                <a:solidFill>
                  <a:schemeClr val="bg1"/>
                </a:solidFill>
                <a:effectLst>
                  <a:glow rad="228600">
                    <a:srgbClr val="002060">
                      <a:alpha val="40000"/>
                    </a:srgbClr>
                  </a:glow>
                </a:effectLst>
                <a:latin typeface="Times New Roman" panose="02020603050405020304" pitchFamily="18" charset="0"/>
              </a:rPr>
              <a:t>总额</a:t>
            </a:r>
          </a:p>
        </p:txBody>
      </p:sp>
      <p:sp>
        <p:nvSpPr>
          <p:cNvPr id="25" name="Oval 6"/>
          <p:cNvSpPr>
            <a:spLocks noChangeArrowheads="1"/>
          </p:cNvSpPr>
          <p:nvPr/>
        </p:nvSpPr>
        <p:spPr bwMode="auto">
          <a:xfrm>
            <a:off x="1271464" y="1700808"/>
            <a:ext cx="3988724" cy="3922086"/>
          </a:xfrm>
          <a:prstGeom prst="ellipse">
            <a:avLst/>
          </a:prstGeom>
          <a:noFill/>
          <a:ln w="28575">
            <a:solidFill>
              <a:srgbClr val="0000FF"/>
            </a:solidFill>
            <a:prstDash val="dash"/>
            <a:round/>
            <a:headEnd/>
            <a:tailEnd/>
          </a:ln>
        </p:spPr>
        <p:txBody>
          <a:bodyPr/>
          <a:lstStyle/>
          <a:p>
            <a:endParaRPr lang="zh-CN" altLang="en-US"/>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433" y="4005411"/>
            <a:ext cx="1461119" cy="1076885"/>
          </a:xfrm>
          <a:prstGeom prst="rect">
            <a:avLst/>
          </a:prstGeom>
          <a:noFill/>
          <a:ln>
            <a:noFill/>
          </a:ln>
        </p:spPr>
      </p:pic>
    </p:spTree>
    <p:extLst>
      <p:ext uri="{BB962C8B-B14F-4D97-AF65-F5344CB8AC3E}">
        <p14:creationId xmlns:p14="http://schemas.microsoft.com/office/powerpoint/2010/main" val="396342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31" presetClass="exit" presetSubtype="0" fill="hold" grpId="0" nodeType="withEffect">
                                  <p:stCondLst>
                                    <p:cond delay="0"/>
                                  </p:stCondLst>
                                  <p:childTnLst>
                                    <p:anim calcmode="lin" valueType="num">
                                      <p:cBhvr>
                                        <p:cTn id="17" dur="1000"/>
                                        <p:tgtEl>
                                          <p:spTgt spid="19"/>
                                        </p:tgtEl>
                                        <p:attrNameLst>
                                          <p:attrName>ppt_w</p:attrName>
                                        </p:attrNameLst>
                                      </p:cBhvr>
                                      <p:tavLst>
                                        <p:tav tm="0">
                                          <p:val>
                                            <p:strVal val="ppt_w"/>
                                          </p:val>
                                        </p:tav>
                                        <p:tav tm="100000">
                                          <p:val>
                                            <p:fltVal val="0"/>
                                          </p:val>
                                        </p:tav>
                                      </p:tavLst>
                                    </p:anim>
                                    <p:anim calcmode="lin" valueType="num">
                                      <p:cBhvr>
                                        <p:cTn id="18" dur="1000"/>
                                        <p:tgtEl>
                                          <p:spTgt spid="19"/>
                                        </p:tgtEl>
                                        <p:attrNameLst>
                                          <p:attrName>ppt_h</p:attrName>
                                        </p:attrNameLst>
                                      </p:cBhvr>
                                      <p:tavLst>
                                        <p:tav tm="0">
                                          <p:val>
                                            <p:strVal val="ppt_h"/>
                                          </p:val>
                                        </p:tav>
                                        <p:tav tm="100000">
                                          <p:val>
                                            <p:fltVal val="0"/>
                                          </p:val>
                                        </p:tav>
                                      </p:tavLst>
                                    </p:anim>
                                    <p:anim calcmode="lin" valueType="num">
                                      <p:cBhvr>
                                        <p:cTn id="19" dur="1000"/>
                                        <p:tgtEl>
                                          <p:spTgt spid="19"/>
                                        </p:tgtEl>
                                        <p:attrNameLst>
                                          <p:attrName>style.rotation</p:attrName>
                                        </p:attrNameLst>
                                      </p:cBhvr>
                                      <p:tavLst>
                                        <p:tav tm="0">
                                          <p:val>
                                            <p:fltVal val="0"/>
                                          </p:val>
                                        </p:tav>
                                        <p:tav tm="100000">
                                          <p:val>
                                            <p:fltVal val="90"/>
                                          </p:val>
                                        </p:tav>
                                      </p:tavLst>
                                    </p:anim>
                                    <p:animEffect transition="out" filter="fade">
                                      <p:cBhvr>
                                        <p:cTn id="20" dur="1000"/>
                                        <p:tgtEl>
                                          <p:spTgt spid="19"/>
                                        </p:tgtEl>
                                      </p:cBhvr>
                                    </p:animEffect>
                                    <p:set>
                                      <p:cBhvr>
                                        <p:cTn id="21" dur="1" fill="hold">
                                          <p:stCondLst>
                                            <p:cond delay="999"/>
                                          </p:stCondLst>
                                        </p:cTn>
                                        <p:tgtEl>
                                          <p:spTgt spid="19"/>
                                        </p:tgtEl>
                                        <p:attrNameLst>
                                          <p:attrName>style.visibility</p:attrName>
                                        </p:attrNameLst>
                                      </p:cBhvr>
                                      <p:to>
                                        <p:strVal val="hidden"/>
                                      </p:to>
                                    </p:set>
                                  </p:childTnLst>
                                </p:cTn>
                              </p:par>
                              <p:par>
                                <p:cTn id="22" presetID="3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fltVal val="0"/>
                                          </p:val>
                                        </p:tav>
                                        <p:tav tm="100000">
                                          <p:val>
                                            <p:strVal val="#ppt_w"/>
                                          </p:val>
                                        </p:tav>
                                      </p:tavLst>
                                    </p:anim>
                                    <p:anim calcmode="lin" valueType="num">
                                      <p:cBhvr>
                                        <p:cTn id="25" dur="1000" fill="hold"/>
                                        <p:tgtEl>
                                          <p:spTgt spid="24"/>
                                        </p:tgtEl>
                                        <p:attrNameLst>
                                          <p:attrName>ppt_h</p:attrName>
                                        </p:attrNameLst>
                                      </p:cBhvr>
                                      <p:tavLst>
                                        <p:tav tm="0">
                                          <p:val>
                                            <p:fltVal val="0"/>
                                          </p:val>
                                        </p:tav>
                                        <p:tav tm="100000">
                                          <p:val>
                                            <p:strVal val="#ppt_h"/>
                                          </p:val>
                                        </p:tav>
                                      </p:tavLst>
                                    </p:anim>
                                    <p:anim calcmode="lin" valueType="num">
                                      <p:cBhvr>
                                        <p:cTn id="26" dur="1000" fill="hold"/>
                                        <p:tgtEl>
                                          <p:spTgt spid="24"/>
                                        </p:tgtEl>
                                        <p:attrNameLst>
                                          <p:attrName>style.rotation</p:attrName>
                                        </p:attrNameLst>
                                      </p:cBhvr>
                                      <p:tavLst>
                                        <p:tav tm="0">
                                          <p:val>
                                            <p:fltVal val="90"/>
                                          </p:val>
                                        </p:tav>
                                        <p:tav tm="100000">
                                          <p:val>
                                            <p:fltVal val="0"/>
                                          </p:val>
                                        </p:tav>
                                      </p:tavLst>
                                    </p:anim>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2" grpId="0" animBg="1"/>
      <p:bldP spid="23"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4"/>
          </p:nvPr>
        </p:nvSpPr>
        <p:spPr>
          <a:xfrm>
            <a:off x="4511824" y="2174875"/>
            <a:ext cx="6708627" cy="3951288"/>
          </a:xfrm>
        </p:spPr>
        <p:txBody>
          <a:bodyPr>
            <a:normAutofit fontScale="92500" lnSpcReduction="20000"/>
          </a:bodyPr>
          <a:lstStyle/>
          <a:p>
            <a:r>
              <a:rPr lang="zh-CN" altLang="zh-CN" dirty="0"/>
              <a:t>为使总公司的目标能够分解为各利润中心的目标，并且能够公正地评估各利润中心的绩效，须通过编制财务收支预算进行量化。</a:t>
            </a:r>
          </a:p>
          <a:p>
            <a:r>
              <a:rPr lang="zh-CN" altLang="zh-CN" dirty="0"/>
              <a:t>量化的绩效目标可分为财务性及非财务性两类。凡属财务性指标，如营业收入、营业成本、利润总额、成本利润率、人均获利能力等，均需预算制度提供。换言之，利润中心的推行必须得到企业预算制度的有力支撑</a:t>
            </a:r>
            <a:r>
              <a:rPr lang="zh-CN" altLang="zh-CN" dirty="0" smtClean="0"/>
              <a:t>。</a:t>
            </a:r>
            <a:endParaRPr lang="zh-CN" altLang="zh-CN" dirty="0"/>
          </a:p>
        </p:txBody>
      </p:sp>
      <p:sp>
        <p:nvSpPr>
          <p:cNvPr id="73730" name="Rectangle 2"/>
          <p:cNvSpPr>
            <a:spLocks noGrp="1" noChangeArrowheads="1"/>
          </p:cNvSpPr>
          <p:nvPr>
            <p:ph type="title"/>
          </p:nvPr>
        </p:nvSpPr>
        <p:spPr/>
        <p:txBody>
          <a:bodyPr/>
          <a:lstStyle/>
          <a:p>
            <a:pPr algn="ctr"/>
            <a:r>
              <a:rPr lang="zh-CN" altLang="en-US" sz="4000" dirty="0">
                <a:latin typeface="黑体" panose="02010609060101010101" pitchFamily="49" charset="-122"/>
                <a:ea typeface="黑体" panose="02010609060101010101" pitchFamily="49" charset="-122"/>
              </a:rPr>
              <a:t>八</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利润中心与预算制度</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sz="quarter"/>
          </p:nvPr>
        </p:nvSpPr>
        <p:spPr/>
        <p:txBody>
          <a:bodyPr/>
          <a:lstStyle/>
          <a:p>
            <a:r>
              <a:rPr lang="zh-CN" altLang="en-US" sz="4000" b="1" dirty="0" smtClean="0">
                <a:latin typeface="黑体" panose="02010609060101010101" pitchFamily="49" charset="-122"/>
              </a:rPr>
              <a:t>第五节 汽车运输利润</a:t>
            </a:r>
            <a:r>
              <a:rPr lang="zh-CN" altLang="en-US" sz="4000" b="1" dirty="0">
                <a:latin typeface="黑体" panose="02010609060101010101" pitchFamily="49" charset="-122"/>
              </a:rPr>
              <a:t>中心绩效</a:t>
            </a:r>
            <a:r>
              <a:rPr lang="zh-CN" altLang="en-US" sz="4000" b="1" dirty="0" smtClean="0">
                <a:latin typeface="黑体" panose="02010609060101010101" pitchFamily="49" charset="-122"/>
              </a:rPr>
              <a:t>考评示例</a:t>
            </a:r>
            <a:endParaRPr lang="zh-CN" altLang="en-US" sz="4000" b="1" dirty="0">
              <a:latin typeface="黑体" panose="02010609060101010101" pitchFamily="49" charset="-122"/>
            </a:endParaRPr>
          </a:p>
        </p:txBody>
      </p:sp>
    </p:spTree>
    <p:extLst>
      <p:ext uri="{BB962C8B-B14F-4D97-AF65-F5344CB8AC3E}">
        <p14:creationId xmlns:p14="http://schemas.microsoft.com/office/powerpoint/2010/main" val="2055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511824" y="2174875"/>
            <a:ext cx="6708627" cy="3951288"/>
          </a:xfrm>
        </p:spPr>
        <p:txBody>
          <a:bodyPr/>
          <a:lstStyle/>
          <a:p>
            <a:r>
              <a:rPr lang="zh-CN" altLang="en-US" dirty="0">
                <a:latin typeface="宋体" panose="02010600030101010101" pitchFamily="2" charset="-122"/>
              </a:rPr>
              <a:t>通过对物流成本负有责任的单位或人员的工作质量与工作成效，做出客观的分析与评价，为企业持续提高成本利润率指明努力方向。</a:t>
            </a:r>
            <a:endParaRPr lang="zh-CN" altLang="en-US" dirty="0"/>
          </a:p>
        </p:txBody>
      </p:sp>
      <p:sp>
        <p:nvSpPr>
          <p:cNvPr id="7170" name="Rectangle 2"/>
          <p:cNvSpPr>
            <a:spLocks noGrp="1" noChangeArrowheads="1"/>
          </p:cNvSpPr>
          <p:nvPr>
            <p:ph type="title"/>
          </p:nvPr>
        </p:nvSpPr>
        <p:spPr/>
        <p:txBody>
          <a:bodyPr>
            <a:normAutofit fontScale="90000"/>
          </a:bodyPr>
          <a:lstStyle/>
          <a:p>
            <a:r>
              <a:rPr lang="zh-CN" altLang="en-US" sz="4000" b="1" dirty="0"/>
              <a:t>一、物流成本绩效考评的</a:t>
            </a:r>
            <a:r>
              <a:rPr lang="zh-CN" altLang="en-US" sz="4000" b="1" dirty="0" smtClean="0"/>
              <a:t>意义</a:t>
            </a:r>
            <a:endParaRPr lang="zh-CN" altLang="en-US" sz="4000" b="1"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83432" y="3140968"/>
            <a:ext cx="10237019" cy="576064"/>
          </a:xfrm>
        </p:spPr>
        <p:txBody>
          <a:bodyPr/>
          <a:lstStyle/>
          <a:p>
            <a:pPr marL="979488" indent="-979488"/>
            <a:r>
              <a:rPr lang="zh-CN" altLang="en-US" dirty="0">
                <a:latin typeface="黑体" panose="02010609060101010101" pitchFamily="49" charset="-122"/>
                <a:ea typeface="黑体" panose="02010609060101010101" pitchFamily="49" charset="-122"/>
              </a:rPr>
              <a:t>一</a:t>
            </a:r>
            <a:r>
              <a:rPr lang="zh-CN" altLang="en-US" b="1" dirty="0" smtClean="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汽车运输企业利润中心设置模式</a:t>
            </a:r>
            <a:endParaRPr lang="zh-CN" altLang="en-US"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altLang="zh-CN" sz="4000" b="1" dirty="0">
                <a:latin typeface="黑体" panose="02010609060101010101" pitchFamily="49" charset="-122"/>
                <a:ea typeface="黑体" panose="02010609060101010101" pitchFamily="49" charset="-122"/>
              </a:rPr>
              <a:t>1</a:t>
            </a:r>
            <a:r>
              <a:rPr lang="zh-CN" altLang="en-US" sz="4000" b="1" dirty="0">
                <a:latin typeface="黑体" panose="02010609060101010101" pitchFamily="49" charset="-122"/>
                <a:ea typeface="黑体" panose="02010609060101010101" pitchFamily="49" charset="-122"/>
              </a:rPr>
              <a:t>、汽车运输企业利润中心层次</a:t>
            </a:r>
            <a:r>
              <a:rPr lang="zh-CN" altLang="en-US" sz="4000" b="1" dirty="0" smtClean="0">
                <a:latin typeface="黑体" panose="02010609060101010101" pitchFamily="49" charset="-122"/>
                <a:ea typeface="黑体" panose="02010609060101010101" pitchFamily="49" charset="-122"/>
              </a:rPr>
              <a:t>关系</a:t>
            </a:r>
            <a:endParaRPr lang="zh-CN" altLang="en-US" sz="4000" b="1" dirty="0">
              <a:latin typeface="宋体" panose="02010600030101010101" pitchFamily="2" charset="-122"/>
            </a:endParaRPr>
          </a:p>
        </p:txBody>
      </p:sp>
      <p:graphicFrame>
        <p:nvGraphicFramePr>
          <p:cNvPr id="4" name="内容占位符 3"/>
          <p:cNvGraphicFramePr>
            <a:graphicFrameLocks noGrp="1"/>
          </p:cNvGraphicFramePr>
          <p:nvPr>
            <p:ph sz="quarter" idx="4"/>
            <p:extLst>
              <p:ext uri="{D42A27DB-BD31-4B8C-83A1-F6EECF244321}">
                <p14:modId xmlns:p14="http://schemas.microsoft.com/office/powerpoint/2010/main" val="3513673143"/>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80"/>
          <p:cNvSpPr txBox="1">
            <a:spLocks noChangeArrowheads="1"/>
          </p:cNvSpPr>
          <p:nvPr/>
        </p:nvSpPr>
        <p:spPr bwMode="white">
          <a:xfrm>
            <a:off x="6312024" y="5599700"/>
            <a:ext cx="4725888" cy="50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10000"/>
          </a:bodyPr>
          <a:lst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a:lstStyle>
          <a:p>
            <a:pPr algn="ctr"/>
            <a:r>
              <a:rPr lang="zh-CN" altLang="en-US" sz="2400" kern="0" smtClean="0"/>
              <a:t>图</a:t>
            </a:r>
            <a:r>
              <a:rPr lang="en-US" altLang="zh-CN" sz="2400" kern="0" smtClean="0"/>
              <a:t>12-5  </a:t>
            </a:r>
            <a:r>
              <a:rPr lang="zh-CN" altLang="en-US" sz="2400" kern="0" smtClean="0"/>
              <a:t>汽车运输企业各利润中心关系</a:t>
            </a:r>
            <a:endParaRPr lang="zh-CN" altLang="en-US" sz="2400" kern="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439816" y="2174875"/>
            <a:ext cx="6780635" cy="3951288"/>
          </a:xfrm>
        </p:spPr>
        <p:txBody>
          <a:bodyPr/>
          <a:lstStyle/>
          <a:p>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r>
              <a:rPr lang="zh-CN" altLang="en-US" dirty="0">
                <a:latin typeface="宋体" panose="02010600030101010101" pitchFamily="2" charset="-122"/>
              </a:rPr>
              <a:t>单车：“单车边际贡献总额”</a:t>
            </a:r>
            <a:br>
              <a:rPr lang="zh-CN" altLang="en-US" dirty="0">
                <a:latin typeface="宋体" panose="02010600030101010101" pitchFamily="2" charset="-122"/>
              </a:rPr>
            </a:br>
            <a:r>
              <a:rPr lang="zh-CN" altLang="en-US" dirty="0">
                <a:latin typeface="宋体" panose="02010600030101010101" pitchFamily="2" charset="-122"/>
              </a:rPr>
              <a:t>车队：“车队边际贡献总额”</a:t>
            </a:r>
            <a:br>
              <a:rPr lang="zh-CN" altLang="en-US" dirty="0">
                <a:latin typeface="宋体" panose="02010600030101010101" pitchFamily="2" charset="-122"/>
              </a:rPr>
            </a:br>
            <a:r>
              <a:rPr lang="zh-CN" altLang="en-US" dirty="0">
                <a:latin typeface="宋体" panose="02010600030101010101" pitchFamily="2" charset="-122"/>
              </a:rPr>
              <a:t>分公司：“分公司边际贡献总额”和“分公司经理可控利润总额”</a:t>
            </a:r>
            <a:endParaRPr lang="zh-CN" altLang="en-US" dirty="0"/>
          </a:p>
        </p:txBody>
      </p:sp>
      <p:sp>
        <p:nvSpPr>
          <p:cNvPr id="79874" name="Rectangle 2"/>
          <p:cNvSpPr>
            <a:spLocks noGrp="1" noChangeArrowheads="1"/>
          </p:cNvSpPr>
          <p:nvPr>
            <p:ph type="title"/>
          </p:nvPr>
        </p:nvSpPr>
        <p:spPr/>
        <p:txBody>
          <a:bodyPr/>
          <a:lstStyle/>
          <a:p>
            <a:r>
              <a:rPr lang="en-US" altLang="zh-CN" sz="4000" b="1" dirty="0">
                <a:latin typeface="黑体" panose="02010609060101010101" pitchFamily="49" charset="-122"/>
                <a:ea typeface="黑体" panose="02010609060101010101" pitchFamily="49" charset="-122"/>
              </a:rPr>
              <a:t>2</a:t>
            </a:r>
            <a:r>
              <a:rPr lang="zh-CN" altLang="en-US" sz="4000" b="1" dirty="0">
                <a:latin typeface="黑体" panose="02010609060101010101" pitchFamily="49" charset="-122"/>
                <a:ea typeface="黑体" panose="02010609060101010101" pitchFamily="49" charset="-122"/>
              </a:rPr>
              <a:t>、各利润中心考核</a:t>
            </a:r>
            <a:r>
              <a:rPr lang="zh-CN" altLang="en-US" sz="4000" b="1" dirty="0" smtClean="0">
                <a:latin typeface="黑体" panose="02010609060101010101" pitchFamily="49" charset="-122"/>
                <a:ea typeface="黑体" panose="02010609060101010101" pitchFamily="49" charset="-122"/>
              </a:rPr>
              <a:t>指标</a:t>
            </a:r>
            <a:endParaRPr lang="zh-CN" altLang="en-US" sz="4000" b="1" dirty="0">
              <a:latin typeface="宋体"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83046" y="6021288"/>
            <a:ext cx="10237019" cy="576064"/>
          </a:xfrm>
        </p:spPr>
        <p:txBody>
          <a:bodyPr/>
          <a:lstStyle/>
          <a:p>
            <a:r>
              <a:rPr lang="zh-CN" altLang="zh-CN" sz="2800" dirty="0">
                <a:latin typeface="+mj-ea"/>
                <a:ea typeface="+mj-ea"/>
              </a:rPr>
              <a:t>图</a:t>
            </a:r>
            <a:r>
              <a:rPr lang="en-US" altLang="zh-CN" sz="2800" dirty="0">
                <a:latin typeface="+mj-ea"/>
                <a:ea typeface="+mj-ea"/>
              </a:rPr>
              <a:t>12-6  </a:t>
            </a:r>
            <a:r>
              <a:rPr lang="zh-CN" altLang="zh-CN" sz="2800" dirty="0">
                <a:latin typeface="+mj-ea"/>
                <a:ea typeface="+mj-ea"/>
              </a:rPr>
              <a:t>汽车运输企业各利润中心数据汇总关系</a:t>
            </a:r>
            <a:r>
              <a:rPr lang="en-US" altLang="zh-CN" sz="2800" dirty="0">
                <a:latin typeface="+mj-ea"/>
                <a:ea typeface="+mj-ea"/>
              </a:rPr>
              <a:t> </a:t>
            </a:r>
            <a:endParaRPr lang="zh-CN" altLang="en-US" sz="2800" dirty="0">
              <a:latin typeface="+mj-ea"/>
              <a:ea typeface="+mj-ea"/>
            </a:endParaRPr>
          </a:p>
        </p:txBody>
      </p:sp>
      <p:pic>
        <p:nvPicPr>
          <p:cNvPr id="8" name="内容占位符 7"/>
          <p:cNvPicPr>
            <a:picLocks noGrp="1" noChangeAspect="1"/>
          </p:cNvPicPr>
          <p:nvPr>
            <p:ph sz="quarter" idx="4"/>
          </p:nvPr>
        </p:nvPicPr>
        <p:blipFill>
          <a:blip r:embed="rId2"/>
          <a:stretch>
            <a:fillRect/>
          </a:stretch>
        </p:blipFill>
        <p:spPr>
          <a:xfrm>
            <a:off x="695400" y="1412776"/>
            <a:ext cx="10728382" cy="4680520"/>
          </a:xfrm>
          <a:prstGeom prst="rect">
            <a:avLst/>
          </a:prstGeom>
        </p:spPr>
      </p:pic>
    </p:spTree>
    <p:extLst>
      <p:ext uri="{BB962C8B-B14F-4D97-AF65-F5344CB8AC3E}">
        <p14:creationId xmlns:p14="http://schemas.microsoft.com/office/powerpoint/2010/main" val="1134522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4"/>
            <p:extLst>
              <p:ext uri="{D42A27DB-BD31-4B8C-83A1-F6EECF244321}">
                <p14:modId xmlns:p14="http://schemas.microsoft.com/office/powerpoint/2010/main" val="1451449313"/>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6018" name="Rectangle 2"/>
          <p:cNvSpPr>
            <a:spLocks noGrp="1" noChangeArrowheads="1"/>
          </p:cNvSpPr>
          <p:nvPr>
            <p:ph type="title"/>
          </p:nvPr>
        </p:nvSpPr>
        <p:spPr/>
        <p:txBody>
          <a:bodyPr/>
          <a:lstStyle/>
          <a:p>
            <a:pPr algn="ctr"/>
            <a:r>
              <a:rPr lang="zh-CN" altLang="en-US" sz="4000" dirty="0">
                <a:latin typeface="黑体" panose="02010609060101010101" pitchFamily="49" charset="-122"/>
                <a:ea typeface="黑体" panose="02010609060101010101" pitchFamily="49" charset="-122"/>
              </a:rPr>
              <a:t>二</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单车绩效考评</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655840" y="2174875"/>
            <a:ext cx="6564611" cy="3951288"/>
          </a:xfrm>
        </p:spPr>
        <p:txBody>
          <a:bodyPr>
            <a:normAutofit fontScale="92500" lnSpcReduction="10000"/>
          </a:bodyPr>
          <a:lstStyle/>
          <a:p>
            <a:r>
              <a:rPr lang="zh-CN" altLang="en-US" dirty="0">
                <a:latin typeface="宋体" panose="02010600030101010101" pitchFamily="2" charset="-122"/>
              </a:rPr>
              <a:t/>
            </a:r>
            <a:br>
              <a:rPr lang="zh-CN" altLang="en-US" dirty="0">
                <a:latin typeface="宋体" panose="02010600030101010101" pitchFamily="2" charset="-122"/>
              </a:rPr>
            </a:br>
            <a:r>
              <a:rPr lang="zh-CN" altLang="en-US" dirty="0" smtClean="0">
                <a:latin typeface="宋体" panose="02010600030101010101" pitchFamily="2" charset="-122"/>
              </a:rPr>
              <a:t>在</a:t>
            </a:r>
            <a:r>
              <a:rPr lang="zh-CN" altLang="en-US" dirty="0">
                <a:latin typeface="宋体" panose="02010600030101010101" pitchFamily="2" charset="-122"/>
              </a:rPr>
              <a:t>现实中，汽车运输企业将单车利润中心的绩效考评，通称为“单车核算”。实行单车核算必须遵循人车固定的原则，即营运车辆与司机相对固定，做到定人、定车、定责</a:t>
            </a:r>
            <a:r>
              <a:rPr lang="zh-CN" altLang="en-US" dirty="0" smtClean="0">
                <a:latin typeface="宋体" panose="02010600030101010101" pitchFamily="2" charset="-122"/>
              </a:rPr>
              <a:t>。</a:t>
            </a:r>
            <a:r>
              <a:rPr lang="zh-CN" altLang="en-US" dirty="0">
                <a:latin typeface="宋体" panose="02010600030101010101" pitchFamily="2" charset="-122"/>
              </a:rPr>
              <a:t>单车利润中心的考核指标是“单车边际贡献总额”，该指标为单车的运输收入与车辆直接费用的差额。</a:t>
            </a:r>
            <a:endParaRPr lang="zh-CN" altLang="en-US" dirty="0"/>
          </a:p>
        </p:txBody>
      </p:sp>
      <p:sp>
        <p:nvSpPr>
          <p:cNvPr id="87042" name="Rectangle 2"/>
          <p:cNvSpPr>
            <a:spLocks noGrp="1" noChangeArrowheads="1"/>
          </p:cNvSpPr>
          <p:nvPr>
            <p:ph type="title"/>
          </p:nvPr>
        </p:nvSpPr>
        <p:spPr/>
        <p:txBody>
          <a:bodyPr>
            <a:normAutofit fontScale="90000"/>
          </a:bodyPr>
          <a:lstStyle/>
          <a:p>
            <a:r>
              <a:rPr lang="zh-CN" altLang="en-US" sz="4000" b="1" dirty="0">
                <a:latin typeface="宋体" panose="02010600030101010101" pitchFamily="2" charset="-122"/>
              </a:rPr>
              <a:t>（一）单车绩效考评指标</a:t>
            </a:r>
            <a:r>
              <a:rPr lang="zh-CN" altLang="en-US" sz="4000" b="1" dirty="0" smtClean="0">
                <a:latin typeface="宋体" panose="02010600030101010101" pitchFamily="2" charset="-122"/>
              </a:rPr>
              <a:t>设置</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sz="quarter" idx="4"/>
          </p:nvPr>
        </p:nvPicPr>
        <p:blipFill>
          <a:blip r:embed="rId3"/>
          <a:stretch>
            <a:fillRect/>
          </a:stretch>
        </p:blipFill>
        <p:spPr>
          <a:xfrm>
            <a:off x="2655059" y="2174875"/>
            <a:ext cx="6892995" cy="3951288"/>
          </a:xfrm>
          <a:prstGeom prst="rect">
            <a:avLst/>
          </a:prstGeom>
        </p:spPr>
      </p:pic>
      <p:sp>
        <p:nvSpPr>
          <p:cNvPr id="88066" name="Rectangle 2"/>
          <p:cNvSpPr>
            <a:spLocks noGrp="1" noChangeArrowheads="1"/>
          </p:cNvSpPr>
          <p:nvPr>
            <p:ph type="title"/>
          </p:nvPr>
        </p:nvSpPr>
        <p:spPr/>
        <p:txBody>
          <a:bodyPr/>
          <a:lstStyle/>
          <a:p>
            <a:r>
              <a:rPr lang="zh-CN" altLang="en-US" sz="4000" b="1" dirty="0">
                <a:latin typeface="黑体" panose="02010609060101010101" pitchFamily="49" charset="-122"/>
                <a:ea typeface="黑体" panose="02010609060101010101" pitchFamily="49" charset="-122"/>
              </a:rPr>
              <a:t>（二）单车绩效考评指标</a:t>
            </a:r>
            <a:r>
              <a:rPr lang="zh-CN" altLang="en-US" sz="4000" b="1" dirty="0" smtClean="0">
                <a:latin typeface="黑体" panose="02010609060101010101" pitchFamily="49" charset="-122"/>
                <a:ea typeface="黑体" panose="02010609060101010101" pitchFamily="49" charset="-122"/>
              </a:rPr>
              <a:t>计算方法</a:t>
            </a:r>
            <a:endParaRPr lang="zh-CN" altLang="en-US" sz="40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zh-CN" altLang="en-US" b="1" dirty="0">
                <a:latin typeface="宋体" panose="02010600030101010101" pitchFamily="2" charset="-122"/>
              </a:rPr>
              <a:t>例</a:t>
            </a:r>
            <a:r>
              <a:rPr lang="en-US" altLang="zh-CN" b="1" dirty="0">
                <a:latin typeface="宋体" panose="02010600030101010101" pitchFamily="2" charset="-122"/>
              </a:rPr>
              <a:t>【12-2】</a:t>
            </a:r>
            <a:r>
              <a:rPr lang="zh-CN" altLang="en-US" b="1" dirty="0">
                <a:latin typeface="宋体" panose="02010600030101010101" pitchFamily="2" charset="-122"/>
              </a:rPr>
              <a:t>：某单车上半年运输收入预算数与实际数分别为</a:t>
            </a:r>
            <a:r>
              <a:rPr lang="en-US" altLang="zh-CN" b="1" dirty="0">
                <a:latin typeface="宋体" panose="02010600030101010101" pitchFamily="2" charset="-122"/>
              </a:rPr>
              <a:t>321000</a:t>
            </a:r>
            <a:r>
              <a:rPr lang="zh-CN" altLang="en-US" b="1" dirty="0">
                <a:latin typeface="宋体" panose="02010600030101010101" pitchFamily="2" charset="-122"/>
              </a:rPr>
              <a:t>元和</a:t>
            </a:r>
            <a:r>
              <a:rPr lang="en-US" altLang="zh-CN" b="1" dirty="0">
                <a:latin typeface="宋体" panose="02010600030101010101" pitchFamily="2" charset="-122"/>
              </a:rPr>
              <a:t>326000</a:t>
            </a:r>
            <a:r>
              <a:rPr lang="zh-CN" altLang="en-US" b="1" dirty="0">
                <a:latin typeface="宋体" panose="02010600030101010101" pitchFamily="2" charset="-122"/>
              </a:rPr>
              <a:t>元，责任成本（即直接费用）预算数与实际数分别为</a:t>
            </a:r>
            <a:r>
              <a:rPr lang="en-US" altLang="zh-CN" b="1" dirty="0">
                <a:latin typeface="宋体" panose="02010600030101010101" pitchFamily="2" charset="-122"/>
              </a:rPr>
              <a:t>297000</a:t>
            </a:r>
            <a:r>
              <a:rPr lang="zh-CN" altLang="en-US" b="1" dirty="0">
                <a:latin typeface="宋体" panose="02010600030101010101" pitchFamily="2" charset="-122"/>
              </a:rPr>
              <a:t>元和</a:t>
            </a:r>
            <a:r>
              <a:rPr lang="en-US" altLang="zh-CN" b="1" dirty="0">
                <a:latin typeface="宋体" panose="02010600030101010101" pitchFamily="2" charset="-122"/>
              </a:rPr>
              <a:t>302000</a:t>
            </a:r>
            <a:r>
              <a:rPr lang="zh-CN" altLang="en-US" b="1" dirty="0">
                <a:latin typeface="宋体" panose="02010600030101010101" pitchFamily="2" charset="-122"/>
              </a:rPr>
              <a:t>元，试计算该单车“边际贡献总额预算数”、“边际贡献总额实际数”和“边际贡献总额差异”。</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943872" y="1763713"/>
            <a:ext cx="6276578" cy="4051300"/>
          </a:xfrm>
        </p:spPr>
        <p:txBody>
          <a:bodyPr>
            <a:normAutofit/>
          </a:bodyPr>
          <a:lstStyle/>
          <a:p>
            <a:r>
              <a:rPr lang="zh-CN" altLang="en-US" b="1">
                <a:latin typeface="宋体" panose="02010600030101010101" pitchFamily="2" charset="-122"/>
              </a:rPr>
              <a:t>解：</a:t>
            </a:r>
            <a:br>
              <a:rPr lang="zh-CN" altLang="en-US" b="1">
                <a:latin typeface="宋体" panose="02010600030101010101" pitchFamily="2" charset="-122"/>
              </a:rPr>
            </a:br>
            <a:r>
              <a:rPr lang="zh-CN" altLang="en-US" b="1">
                <a:latin typeface="宋体" panose="02010600030101010101" pitchFamily="2" charset="-122"/>
              </a:rPr>
              <a:t>（</a:t>
            </a:r>
            <a:r>
              <a:rPr lang="en-US" altLang="zh-CN" b="1" dirty="0">
                <a:latin typeface="宋体" panose="02010600030101010101" pitchFamily="2" charset="-122"/>
              </a:rPr>
              <a:t>1</a:t>
            </a:r>
            <a:r>
              <a:rPr lang="zh-CN" altLang="en-US" b="1" dirty="0">
                <a:latin typeface="宋体" panose="02010600030101010101" pitchFamily="2" charset="-122"/>
              </a:rPr>
              <a:t>）单车边际贡献总额预算数计算如下：</a:t>
            </a:r>
            <a:br>
              <a:rPr lang="zh-CN" altLang="en-US" b="1" dirty="0">
                <a:latin typeface="宋体" panose="02010600030101010101" pitchFamily="2" charset="-122"/>
              </a:rPr>
            </a:br>
            <a:r>
              <a:rPr lang="en-US" altLang="zh-CN" b="1" dirty="0">
                <a:latin typeface="宋体" panose="02010600030101010101" pitchFamily="2" charset="-122"/>
              </a:rPr>
              <a:t>321000</a:t>
            </a:r>
            <a:r>
              <a:rPr lang="zh-CN" altLang="en-US" b="1" dirty="0">
                <a:latin typeface="宋体" panose="02010600030101010101" pitchFamily="2" charset="-122"/>
              </a:rPr>
              <a:t>－</a:t>
            </a:r>
            <a:r>
              <a:rPr lang="en-US" altLang="zh-CN" b="1" dirty="0">
                <a:latin typeface="宋体" panose="02010600030101010101" pitchFamily="2" charset="-122"/>
              </a:rPr>
              <a:t>299000=22000</a:t>
            </a:r>
            <a:r>
              <a:rPr lang="zh-CN" altLang="en-US" b="1" dirty="0">
                <a:latin typeface="宋体" panose="02010600030101010101" pitchFamily="2" charset="-122"/>
              </a:rPr>
              <a:t>元</a:t>
            </a:r>
            <a:br>
              <a:rPr lang="zh-CN" altLang="en-US" b="1" dirty="0">
                <a:latin typeface="宋体" panose="02010600030101010101" pitchFamily="2" charset="-122"/>
              </a:rPr>
            </a:br>
            <a:r>
              <a:rPr lang="zh-CN" altLang="en-US" b="1" dirty="0">
                <a:latin typeface="宋体" panose="02010600030101010101" pitchFamily="2" charset="-122"/>
              </a:rPr>
              <a:t>（</a:t>
            </a:r>
            <a:r>
              <a:rPr lang="en-US" altLang="zh-CN" b="1" dirty="0">
                <a:latin typeface="宋体" panose="02010600030101010101" pitchFamily="2" charset="-122"/>
              </a:rPr>
              <a:t>2</a:t>
            </a:r>
            <a:r>
              <a:rPr lang="zh-CN" altLang="en-US" b="1" dirty="0">
                <a:latin typeface="宋体" panose="02010600030101010101" pitchFamily="2" charset="-122"/>
              </a:rPr>
              <a:t>）单车边际贡献总额实际数计算如下</a:t>
            </a:r>
            <a:r>
              <a:rPr lang="en-US" altLang="zh-CN" b="1" dirty="0">
                <a:latin typeface="宋体" panose="02010600030101010101" pitchFamily="2" charset="-122"/>
              </a:rPr>
              <a:t>:</a:t>
            </a:r>
            <a:br>
              <a:rPr lang="en-US" altLang="zh-CN" b="1" dirty="0">
                <a:latin typeface="宋体" panose="02010600030101010101" pitchFamily="2" charset="-122"/>
              </a:rPr>
            </a:br>
            <a:r>
              <a:rPr lang="en-US" altLang="zh-CN" b="1" dirty="0">
                <a:latin typeface="宋体" panose="02010600030101010101" pitchFamily="2" charset="-122"/>
              </a:rPr>
              <a:t>326000</a:t>
            </a:r>
            <a:r>
              <a:rPr lang="en-US" altLang="zh-CN" b="1" dirty="0">
                <a:latin typeface="宋体" panose="02010600030101010101" pitchFamily="2" charset="-122"/>
                <a:sym typeface="Symbol" panose="05050102010706020507" pitchFamily="18" charset="2"/>
              </a:rPr>
              <a:t></a:t>
            </a:r>
            <a:r>
              <a:rPr lang="en-US" altLang="zh-CN" b="1" dirty="0">
                <a:latin typeface="宋体" panose="02010600030101010101" pitchFamily="2" charset="-122"/>
              </a:rPr>
              <a:t>302000=24000</a:t>
            </a:r>
            <a:r>
              <a:rPr lang="zh-CN" altLang="en-US" b="1" dirty="0">
                <a:latin typeface="宋体" panose="02010600030101010101" pitchFamily="2" charset="-122"/>
              </a:rPr>
              <a:t>元</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zh-CN" altLang="en-US" b="1" dirty="0">
                <a:latin typeface="宋体" panose="02010600030101010101" pitchFamily="2" charset="-122"/>
              </a:rPr>
              <a:t>（</a:t>
            </a:r>
            <a:r>
              <a:rPr lang="en-US" altLang="zh-CN" b="1" dirty="0">
                <a:latin typeface="宋体" panose="02010600030101010101" pitchFamily="2" charset="-122"/>
              </a:rPr>
              <a:t>3</a:t>
            </a:r>
            <a:r>
              <a:rPr lang="zh-CN" altLang="en-US" b="1" dirty="0">
                <a:latin typeface="宋体" panose="02010600030101010101" pitchFamily="2" charset="-122"/>
              </a:rPr>
              <a:t>）单车边际贡献差异计算如下：</a:t>
            </a:r>
            <a:br>
              <a:rPr lang="zh-CN" altLang="en-US" b="1" dirty="0">
                <a:latin typeface="宋体" panose="02010600030101010101" pitchFamily="2" charset="-122"/>
              </a:rPr>
            </a:br>
            <a:r>
              <a:rPr lang="en-US" altLang="zh-CN" b="1" dirty="0">
                <a:latin typeface="宋体" panose="02010600030101010101" pitchFamily="2" charset="-122"/>
              </a:rPr>
              <a:t>24000</a:t>
            </a:r>
            <a:r>
              <a:rPr lang="en-US" altLang="zh-CN" b="1" dirty="0">
                <a:latin typeface="宋体" panose="02010600030101010101" pitchFamily="2" charset="-122"/>
                <a:sym typeface="Symbol" panose="05050102010706020507" pitchFamily="18" charset="2"/>
              </a:rPr>
              <a:t></a:t>
            </a:r>
            <a:r>
              <a:rPr lang="en-US" altLang="zh-CN" b="1" dirty="0">
                <a:latin typeface="宋体" panose="02010600030101010101" pitchFamily="2" charset="-122"/>
              </a:rPr>
              <a:t>22000=2000</a:t>
            </a:r>
            <a:r>
              <a:rPr lang="zh-CN" altLang="en-US" b="1" dirty="0">
                <a:latin typeface="宋体" panose="02010600030101010101" pitchFamily="2" charset="-122"/>
              </a:rPr>
              <a:t>元</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4"/>
            <p:extLst>
              <p:ext uri="{D42A27DB-BD31-4B8C-83A1-F6EECF244321}">
                <p14:modId xmlns:p14="http://schemas.microsoft.com/office/powerpoint/2010/main" val="274128196"/>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4" name="Rectangle 2"/>
          <p:cNvSpPr>
            <a:spLocks noGrp="1" noChangeArrowheads="1"/>
          </p:cNvSpPr>
          <p:nvPr>
            <p:ph type="title"/>
          </p:nvPr>
        </p:nvSpPr>
        <p:spPr/>
        <p:txBody>
          <a:bodyPr/>
          <a:lstStyle/>
          <a:p>
            <a:r>
              <a:rPr lang="zh-CN" altLang="en-US" sz="3600" b="1" dirty="0"/>
              <a:t>二、责任会计制度是物流成本绩效考评的</a:t>
            </a:r>
            <a:r>
              <a:rPr lang="zh-CN" altLang="en-US" sz="3600" b="1" dirty="0" smtClean="0"/>
              <a:t>核心</a:t>
            </a:r>
            <a:endParaRPr lang="zh-CN" altLang="en-US" sz="3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结论：</a:t>
            </a:r>
            <a:r>
              <a:rPr lang="zh-CN" altLang="en-US" b="1" dirty="0">
                <a:latin typeface="宋体" panose="02010600030101010101" pitchFamily="2" charset="-122"/>
              </a:rPr>
              <a:t>该单车边际贡献总额差异为有利差异，故此，该单车已达成边际贡献总额目标。</a:t>
            </a:r>
            <a:br>
              <a:rPr lang="zh-CN" altLang="en-US" b="1" dirty="0">
                <a:latin typeface="宋体" panose="02010600030101010101" pitchFamily="2" charset="-122"/>
              </a:rPr>
            </a:br>
            <a:r>
              <a:rPr lang="zh-CN" altLang="en-US" b="1" dirty="0">
                <a:latin typeface="宋体" panose="02010600030101010101" pitchFamily="2" charset="-122"/>
              </a:rPr>
              <a:t>对于多车共同完成的运输作业所取得的共同收入，可根据相关统计资料和运费结算凭证，合理分配给各单车。</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924944"/>
            <a:ext cx="313372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1590401922"/>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9330" name="Rectangle 2"/>
          <p:cNvSpPr>
            <a:spLocks noGrp="1" noChangeArrowheads="1"/>
          </p:cNvSpPr>
          <p:nvPr>
            <p:ph type="title"/>
          </p:nvPr>
        </p:nvSpPr>
        <p:spPr/>
        <p:txBody>
          <a:bodyPr/>
          <a:lstStyle/>
          <a:p>
            <a:r>
              <a:rPr lang="zh-CN" altLang="en-US" b="1" dirty="0">
                <a:latin typeface="黑体" panose="02010609060101010101" pitchFamily="49" charset="-122"/>
                <a:ea typeface="黑体" panose="02010609060101010101" pitchFamily="49" charset="-122"/>
              </a:rPr>
              <a:t>（三）单车成本</a:t>
            </a:r>
            <a:r>
              <a:rPr lang="zh-CN" altLang="en-US" b="1" dirty="0" smtClean="0">
                <a:latin typeface="黑体" panose="02010609060101010101" pitchFamily="49" charset="-122"/>
                <a:ea typeface="黑体" panose="02010609060101010101" pitchFamily="49" charset="-122"/>
              </a:rPr>
              <a:t>计算方法</a:t>
            </a:r>
            <a:endParaRPr lang="zh-CN" altLang="en-US"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088618140"/>
              </p:ext>
            </p:extLst>
          </p:nvPr>
        </p:nvGraphicFramePr>
        <p:xfrm>
          <a:off x="497657" y="2281912"/>
          <a:ext cx="11208566" cy="3523352"/>
        </p:xfrm>
        <a:graphic>
          <a:graphicData uri="http://schemas.openxmlformats.org/drawingml/2006/table">
            <a:tbl>
              <a:tblPr firstRow="1" firstCol="1" lastRow="1" lastCol="1" bandRow="1" bandCol="1">
                <a:tableStyleId>{073A0DAA-6AF3-43AB-8588-CEC1D06C72B9}</a:tableStyleId>
              </a:tblPr>
              <a:tblGrid>
                <a:gridCol w="936022"/>
                <a:gridCol w="559822"/>
                <a:gridCol w="1137558"/>
                <a:gridCol w="651225"/>
                <a:gridCol w="651225"/>
                <a:gridCol w="651225"/>
                <a:gridCol w="651225"/>
                <a:gridCol w="995044"/>
                <a:gridCol w="995044"/>
                <a:gridCol w="995044"/>
                <a:gridCol w="995044"/>
                <a:gridCol w="995044"/>
                <a:gridCol w="995044"/>
              </a:tblGrid>
              <a:tr h="273600">
                <a:tc rowSpan="2">
                  <a:txBody>
                    <a:bodyPr/>
                    <a:lstStyle/>
                    <a:p>
                      <a:pPr algn="ctr">
                        <a:spcAft>
                          <a:spcPts val="0"/>
                        </a:spcAft>
                      </a:pPr>
                      <a:r>
                        <a:rPr lang="zh-CN" sz="1800" kern="100" dirty="0">
                          <a:effectLst/>
                        </a:rPr>
                        <a:t>日</a:t>
                      </a:r>
                    </a:p>
                    <a:p>
                      <a:pPr algn="ctr">
                        <a:spcAft>
                          <a:spcPts val="0"/>
                        </a:spcAft>
                      </a:pPr>
                      <a:r>
                        <a:rPr lang="zh-CN" sz="1800" kern="100" dirty="0">
                          <a:effectLst/>
                        </a:rPr>
                        <a:t>期</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rowSpan="2">
                  <a:txBody>
                    <a:bodyPr/>
                    <a:lstStyle/>
                    <a:p>
                      <a:pPr algn="ctr">
                        <a:spcAft>
                          <a:spcPts val="0"/>
                        </a:spcAft>
                      </a:pPr>
                      <a:r>
                        <a:rPr lang="zh-CN" sz="1800" kern="100">
                          <a:effectLst/>
                        </a:rPr>
                        <a:t>司</a:t>
                      </a:r>
                    </a:p>
                    <a:p>
                      <a:pPr algn="ctr">
                        <a:spcAft>
                          <a:spcPts val="0"/>
                        </a:spcAft>
                      </a:pPr>
                      <a:r>
                        <a:rPr lang="zh-CN" sz="1800" kern="100">
                          <a:effectLst/>
                        </a:rPr>
                        <a:t>机</a:t>
                      </a:r>
                      <a:endParaRPr lang="zh-CN" sz="1800" kern="100">
                        <a:effectLst/>
                        <a:latin typeface="Times New Roman" panose="02020603050405020304" pitchFamily="18" charset="0"/>
                        <a:ea typeface="宋体" panose="02010600030101010101" pitchFamily="2" charset="-122"/>
                      </a:endParaRPr>
                    </a:p>
                  </a:txBody>
                  <a:tcPr marL="0" marR="0" marT="0" marB="0" anchor="ctr"/>
                </a:tc>
                <a:tc rowSpan="2">
                  <a:txBody>
                    <a:bodyPr/>
                    <a:lstStyle/>
                    <a:p>
                      <a:pPr algn="ctr">
                        <a:spcAft>
                          <a:spcPts val="0"/>
                        </a:spcAft>
                      </a:pPr>
                      <a:r>
                        <a:rPr lang="zh-CN" sz="1800" kern="100">
                          <a:effectLst/>
                        </a:rPr>
                        <a:t>收入</a:t>
                      </a:r>
                      <a:endParaRPr lang="zh-CN" sz="1800" kern="100">
                        <a:effectLst/>
                        <a:latin typeface="Times New Roman" panose="02020603050405020304" pitchFamily="18" charset="0"/>
                        <a:ea typeface="宋体" panose="02010600030101010101" pitchFamily="2" charset="-122"/>
                      </a:endParaRPr>
                    </a:p>
                  </a:txBody>
                  <a:tcPr marL="0" marR="0" marT="0" marB="0" anchor="ctr"/>
                </a:tc>
                <a:tc gridSpan="5">
                  <a:txBody>
                    <a:bodyPr/>
                    <a:lstStyle/>
                    <a:p>
                      <a:pPr algn="ctr">
                        <a:spcAft>
                          <a:spcPts val="0"/>
                        </a:spcAft>
                      </a:pPr>
                      <a:r>
                        <a:rPr lang="zh-CN" sz="1800" kern="550">
                          <a:effectLst/>
                        </a:rPr>
                        <a:t>责任成本</a:t>
                      </a:r>
                      <a:endParaRPr lang="zh-CN" sz="1800" kern="100">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800" kern="550" dirty="0">
                          <a:effectLst/>
                        </a:rPr>
                        <a:t>边际</a:t>
                      </a:r>
                      <a:endParaRPr lang="zh-CN" sz="1800" kern="100" dirty="0">
                        <a:effectLst/>
                      </a:endParaRPr>
                    </a:p>
                    <a:p>
                      <a:pPr algn="ctr">
                        <a:spcAft>
                          <a:spcPts val="0"/>
                        </a:spcAft>
                      </a:pPr>
                      <a:r>
                        <a:rPr lang="zh-CN" sz="1800" kern="550" dirty="0">
                          <a:effectLst/>
                        </a:rPr>
                        <a:t>贡献</a:t>
                      </a:r>
                      <a:endParaRPr lang="zh-CN" sz="1800" kern="100" dirty="0">
                        <a:effectLst/>
                      </a:endParaRPr>
                    </a:p>
                    <a:p>
                      <a:pPr algn="ctr">
                        <a:spcAft>
                          <a:spcPts val="0"/>
                        </a:spcAft>
                      </a:pPr>
                      <a:r>
                        <a:rPr lang="zh-CN" sz="1800" kern="550" dirty="0">
                          <a:effectLst/>
                        </a:rPr>
                        <a:t>总额</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gridSpan="3">
                  <a:txBody>
                    <a:bodyPr/>
                    <a:lstStyle/>
                    <a:p>
                      <a:pPr algn="ctr">
                        <a:spcAft>
                          <a:spcPts val="0"/>
                        </a:spcAft>
                      </a:pPr>
                      <a:r>
                        <a:rPr lang="zh-CN" sz="1800" kern="550">
                          <a:effectLst/>
                        </a:rPr>
                        <a:t>预算数</a:t>
                      </a:r>
                      <a:endParaRPr lang="zh-CN" sz="1800" kern="100">
                        <a:effectLst/>
                        <a:latin typeface="Times New Roman" panose="02020603050405020304" pitchFamily="18" charset="0"/>
                        <a:ea typeface="宋体" panose="02010600030101010101" pitchFamily="2" charset="-122"/>
                      </a:endParaRPr>
                    </a:p>
                  </a:txBody>
                  <a:tcPr marL="0" marR="0" marT="0" marB="0" anchor="ct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800" kern="550">
                          <a:effectLst/>
                        </a:rPr>
                        <a:t>边际</a:t>
                      </a:r>
                      <a:endParaRPr lang="zh-CN" sz="1800" kern="100">
                        <a:effectLst/>
                      </a:endParaRPr>
                    </a:p>
                    <a:p>
                      <a:pPr algn="ctr">
                        <a:spcAft>
                          <a:spcPts val="0"/>
                        </a:spcAft>
                      </a:pPr>
                      <a:r>
                        <a:rPr lang="zh-CN" sz="1800" kern="550">
                          <a:effectLst/>
                        </a:rPr>
                        <a:t>贡献</a:t>
                      </a:r>
                      <a:endParaRPr lang="zh-CN" sz="1800" kern="100">
                        <a:effectLst/>
                      </a:endParaRPr>
                    </a:p>
                    <a:p>
                      <a:pPr algn="ctr">
                        <a:spcAft>
                          <a:spcPts val="0"/>
                        </a:spcAft>
                      </a:pPr>
                      <a:r>
                        <a:rPr lang="zh-CN" sz="1800" kern="550">
                          <a:effectLst/>
                        </a:rPr>
                        <a:t>总额</a:t>
                      </a:r>
                      <a:endParaRPr lang="zh-CN" sz="1800" kern="100">
                        <a:effectLst/>
                      </a:endParaRPr>
                    </a:p>
                    <a:p>
                      <a:pPr algn="ctr">
                        <a:spcAft>
                          <a:spcPts val="0"/>
                        </a:spcAft>
                      </a:pPr>
                      <a:r>
                        <a:rPr lang="zh-CN" sz="1800" kern="550">
                          <a:effectLst/>
                        </a:rPr>
                        <a:t>差异</a:t>
                      </a:r>
                      <a:endParaRPr lang="zh-CN" sz="1800" kern="100">
                        <a:effectLst/>
                        <a:latin typeface="Times New Roman" panose="02020603050405020304" pitchFamily="18" charset="0"/>
                        <a:ea typeface="宋体" panose="02010600030101010101" pitchFamily="2" charset="-122"/>
                      </a:endParaRPr>
                    </a:p>
                  </a:txBody>
                  <a:tcPr marL="0" marR="0" marT="0" marB="0" anchor="ctr"/>
                </a:tc>
              </a:tr>
              <a:tr h="19152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800" kern="100" dirty="0">
                          <a:effectLst/>
                        </a:rPr>
                        <a:t>工资</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zh-CN" sz="1800" kern="550" dirty="0">
                          <a:effectLst/>
                        </a:rPr>
                        <a:t>福利</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zh-CN" sz="1800" kern="100" dirty="0">
                          <a:effectLst/>
                        </a:rPr>
                        <a:t>燃料</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zh-CN" sz="1800" kern="550" dirty="0">
                          <a:effectLst/>
                        </a:rPr>
                        <a:t>小计</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vMerge="1">
                  <a:txBody>
                    <a:bodyPr/>
                    <a:lstStyle/>
                    <a:p>
                      <a:endParaRPr lang="zh-CN" altLang="en-US"/>
                    </a:p>
                  </a:txBody>
                  <a:tcPr/>
                </a:tc>
                <a:tc>
                  <a:txBody>
                    <a:bodyPr/>
                    <a:lstStyle/>
                    <a:p>
                      <a:pPr algn="ctr">
                        <a:spcAft>
                          <a:spcPts val="0"/>
                        </a:spcAft>
                      </a:pPr>
                      <a:r>
                        <a:rPr lang="zh-CN" sz="1800" kern="550" dirty="0">
                          <a:effectLst/>
                        </a:rPr>
                        <a:t>收入</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zh-CN" sz="1800" kern="550" dirty="0">
                          <a:effectLst/>
                        </a:rPr>
                        <a:t>责任</a:t>
                      </a:r>
                      <a:endParaRPr lang="zh-CN" sz="1800" kern="100" dirty="0">
                        <a:effectLst/>
                      </a:endParaRPr>
                    </a:p>
                    <a:p>
                      <a:pPr algn="ctr">
                        <a:spcAft>
                          <a:spcPts val="0"/>
                        </a:spcAft>
                      </a:pPr>
                      <a:r>
                        <a:rPr lang="zh-CN" sz="1800" kern="550" dirty="0">
                          <a:effectLst/>
                        </a:rPr>
                        <a:t>成本</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zh-CN" sz="1800" kern="550" dirty="0">
                          <a:effectLst/>
                        </a:rPr>
                        <a:t>边际</a:t>
                      </a:r>
                      <a:endParaRPr lang="zh-CN" sz="1800" kern="100" dirty="0">
                        <a:effectLst/>
                      </a:endParaRPr>
                    </a:p>
                    <a:p>
                      <a:pPr algn="ctr">
                        <a:spcAft>
                          <a:spcPts val="0"/>
                        </a:spcAft>
                      </a:pPr>
                      <a:r>
                        <a:rPr lang="zh-CN" sz="1800" kern="550" dirty="0">
                          <a:effectLst/>
                        </a:rPr>
                        <a:t>贡献</a:t>
                      </a:r>
                      <a:endParaRPr lang="zh-CN" sz="1800" kern="100" dirty="0">
                        <a:effectLst/>
                      </a:endParaRPr>
                    </a:p>
                    <a:p>
                      <a:pPr algn="ctr">
                        <a:spcAft>
                          <a:spcPts val="0"/>
                        </a:spcAft>
                      </a:pPr>
                      <a:r>
                        <a:rPr lang="zh-CN" sz="1800" kern="550" dirty="0">
                          <a:effectLst/>
                        </a:rPr>
                        <a:t>总额</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vMerge="1">
                  <a:txBody>
                    <a:bodyPr/>
                    <a:lstStyle/>
                    <a:p>
                      <a:endParaRPr lang="zh-CN" altLang="en-US"/>
                    </a:p>
                  </a:txBody>
                  <a:tcPr/>
                </a:tc>
              </a:tr>
              <a:tr h="273600">
                <a:tc>
                  <a:txBody>
                    <a:bodyPr/>
                    <a:lstStyle/>
                    <a:p>
                      <a:pPr algn="ctr">
                        <a:spcAft>
                          <a:spcPts val="0"/>
                        </a:spcAft>
                      </a:pPr>
                      <a:r>
                        <a:rPr lang="en-US" sz="1800" kern="100">
                          <a:effectLst/>
                        </a:rPr>
                        <a:t>4.30</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r>
              <a:tr h="273600">
                <a:tc>
                  <a:txBody>
                    <a:bodyPr/>
                    <a:lstStyle/>
                    <a:p>
                      <a:pPr algn="ctr">
                        <a:spcAft>
                          <a:spcPts val="0"/>
                        </a:spcAft>
                      </a:pPr>
                      <a:r>
                        <a:rPr lang="en-US" sz="1800" kern="100">
                          <a:effectLst/>
                        </a:rPr>
                        <a:t>5.31</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r>
              <a:tr h="273600">
                <a:tc>
                  <a:txBody>
                    <a:bodyPr/>
                    <a:lstStyle/>
                    <a:p>
                      <a:pPr algn="ctr">
                        <a:spcAft>
                          <a:spcPts val="0"/>
                        </a:spcAft>
                      </a:pPr>
                      <a:r>
                        <a:rPr lang="en-US" sz="1800" kern="100">
                          <a:effectLst/>
                        </a:rPr>
                        <a:t>6.30</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a:effectLst/>
                        </a:rPr>
                        <a:t>…</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a:spcAft>
                          <a:spcPts val="0"/>
                        </a:spcAft>
                      </a:pPr>
                      <a:r>
                        <a:rPr lang="en-US" sz="1800" kern="550" dirty="0">
                          <a:effectLst/>
                        </a:rPr>
                        <a:t>…</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r>
              <a:tr h="510872">
                <a:tc gridSpan="2">
                  <a:txBody>
                    <a:bodyPr/>
                    <a:lstStyle/>
                    <a:p>
                      <a:pPr algn="ctr">
                        <a:spcAft>
                          <a:spcPts val="0"/>
                        </a:spcAft>
                      </a:pPr>
                      <a:r>
                        <a:rPr lang="zh-CN" sz="1800" kern="550" dirty="0">
                          <a:effectLst/>
                        </a:rPr>
                        <a:t>本季合计</a:t>
                      </a:r>
                      <a:endParaRPr lang="zh-CN" sz="1800" kern="550" dirty="0">
                        <a:solidFill>
                          <a:schemeClr val="dk1"/>
                        </a:solidFill>
                        <a:effectLst/>
                        <a:latin typeface="+mn-lt"/>
                        <a:ea typeface="+mn-ea"/>
                        <a:cs typeface="+mn-cs"/>
                      </a:endParaRPr>
                    </a:p>
                  </a:txBody>
                  <a:tcPr marL="0" marR="0" marT="0" marB="0" anchor="ctr"/>
                </a:tc>
                <a:tc hMerge="1">
                  <a:txBody>
                    <a:bodyPr/>
                    <a:lstStyle/>
                    <a:p>
                      <a:endParaRPr lang="zh-CN" altLang="en-US"/>
                    </a:p>
                  </a:txBody>
                  <a:tcPr/>
                </a:tc>
                <a:tc>
                  <a:txBody>
                    <a:bodyPr/>
                    <a:lstStyle/>
                    <a:p>
                      <a:pPr algn="ctr">
                        <a:spcAft>
                          <a:spcPts val="0"/>
                        </a:spcAft>
                      </a:pPr>
                      <a:r>
                        <a:rPr lang="en-US" sz="1800" kern="550" dirty="0">
                          <a:effectLst/>
                        </a:rPr>
                        <a:t>326000</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302000</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24000</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321000</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299000</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22000</a:t>
                      </a:r>
                      <a:endParaRPr lang="zh-CN" sz="1800" kern="550" dirty="0">
                        <a:solidFill>
                          <a:schemeClr val="dk1"/>
                        </a:solidFill>
                        <a:effectLst/>
                        <a:latin typeface="+mn-lt"/>
                        <a:ea typeface="+mn-ea"/>
                        <a:cs typeface="+mn-cs"/>
                      </a:endParaRPr>
                    </a:p>
                  </a:txBody>
                  <a:tcPr marL="0" marR="0" marT="0" marB="0" anchor="ctr"/>
                </a:tc>
                <a:tc>
                  <a:txBody>
                    <a:bodyPr/>
                    <a:lstStyle/>
                    <a:p>
                      <a:pPr algn="ctr">
                        <a:spcAft>
                          <a:spcPts val="0"/>
                        </a:spcAft>
                      </a:pPr>
                      <a:r>
                        <a:rPr lang="en-US" sz="1800" kern="550" dirty="0">
                          <a:effectLst/>
                        </a:rPr>
                        <a:t>2000</a:t>
                      </a:r>
                      <a:endParaRPr lang="zh-CN" sz="1800" kern="100" dirty="0">
                        <a:effectLst/>
                        <a:latin typeface="Times New Roman" panose="02020603050405020304" pitchFamily="18" charset="0"/>
                        <a:ea typeface="宋体" panose="02010600030101010101" pitchFamily="2" charset="-122"/>
                      </a:endParaRPr>
                    </a:p>
                  </a:txBody>
                  <a:tcPr marL="0" marR="0" marT="0" marB="0" anchor="ctr"/>
                </a:tc>
              </a:tr>
            </a:tbl>
          </a:graphicData>
        </a:graphic>
      </p:graphicFrame>
      <p:sp>
        <p:nvSpPr>
          <p:cNvPr id="101378"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（四）单车核算统计台</a:t>
            </a:r>
            <a:r>
              <a:rPr lang="zh-CN" altLang="en-US" sz="4000" b="1" dirty="0" smtClean="0">
                <a:latin typeface="黑体" panose="02010609060101010101" pitchFamily="49" charset="-122"/>
                <a:ea typeface="黑体" panose="02010609060101010101" pitchFamily="49" charset="-122"/>
              </a:rPr>
              <a:t>帐</a:t>
            </a:r>
            <a:endParaRPr lang="zh-CN" altLang="en-US" sz="40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956870798"/>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450" name="Rectangle 2"/>
          <p:cNvSpPr>
            <a:spLocks noGrp="1" noChangeArrowheads="1"/>
          </p:cNvSpPr>
          <p:nvPr>
            <p:ph type="title"/>
          </p:nvPr>
        </p:nvSpPr>
        <p:spPr/>
        <p:txBody>
          <a:bodyPr/>
          <a:lstStyle/>
          <a:p>
            <a:pPr algn="ctr"/>
            <a:r>
              <a:rPr lang="zh-CN" altLang="en-US" sz="4000" dirty="0">
                <a:latin typeface="黑体" panose="02010609060101010101" pitchFamily="49" charset="-122"/>
                <a:ea typeface="黑体" panose="02010609060101010101" pitchFamily="49" charset="-122"/>
              </a:rPr>
              <a:t>三</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车队的绩效</a:t>
            </a:r>
            <a:r>
              <a:rPr lang="zh-CN" altLang="en-US" sz="4000" b="1" dirty="0" smtClean="0">
                <a:latin typeface="黑体" panose="02010609060101010101" pitchFamily="49" charset="-122"/>
                <a:ea typeface="黑体" panose="02010609060101010101" pitchFamily="49" charset="-122"/>
              </a:rPr>
              <a:t>考评</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367808" y="2174875"/>
            <a:ext cx="6852643" cy="3951288"/>
          </a:xfrm>
        </p:spPr>
        <p:txBody>
          <a:bodyPr/>
          <a:lstStyle/>
          <a:p>
            <a:r>
              <a:rPr lang="zh-CN" altLang="en-US" dirty="0">
                <a:latin typeface="宋体" panose="02010600030101010101" pitchFamily="2" charset="-122"/>
              </a:rPr>
              <a:t/>
            </a:r>
            <a:br>
              <a:rPr lang="zh-CN" altLang="en-US" dirty="0">
                <a:latin typeface="宋体" panose="02010600030101010101" pitchFamily="2" charset="-122"/>
              </a:rPr>
            </a:br>
            <a:r>
              <a:rPr lang="zh-CN" altLang="en-US" dirty="0">
                <a:latin typeface="宋体" panose="02010600030101010101" pitchFamily="2" charset="-122"/>
              </a:rPr>
              <a:t>各分公司对所属车队利润中心考核的责任目标是“车队边际贡献总额”和“车队长可控利润总额”。</a:t>
            </a:r>
            <a:endParaRPr lang="zh-CN" altLang="en-US" dirty="0"/>
          </a:p>
        </p:txBody>
      </p:sp>
      <p:sp>
        <p:nvSpPr>
          <p:cNvPr id="105474"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（一）车队绩效</a:t>
            </a:r>
            <a:r>
              <a:rPr lang="zh-CN" altLang="en-US" sz="4000" b="1" dirty="0" smtClean="0">
                <a:latin typeface="黑体" panose="02010609060101010101" pitchFamily="49" charset="-122"/>
                <a:ea typeface="黑体" panose="02010609060101010101" pitchFamily="49" charset="-122"/>
              </a:rPr>
              <a:t>考核指标设置</a:t>
            </a:r>
            <a:endParaRPr lang="zh-CN" altLang="en-US" sz="4000" b="1" dirty="0">
              <a:latin typeface="宋体" panose="02010600030101010101"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（二）车队绩效</a:t>
            </a:r>
            <a:r>
              <a:rPr lang="zh-CN" altLang="en-US" sz="4000" b="1" dirty="0" smtClean="0">
                <a:latin typeface="黑体" panose="02010609060101010101" pitchFamily="49" charset="-122"/>
                <a:ea typeface="黑体" panose="02010609060101010101" pitchFamily="49" charset="-122"/>
              </a:rPr>
              <a:t>考核指标计算方法</a:t>
            </a:r>
            <a:endParaRPr lang="zh-CN" altLang="en-US" sz="4000" b="1" dirty="0">
              <a:latin typeface="宋体" panose="02010600030101010101" pitchFamily="2" charset="-122"/>
            </a:endParaRPr>
          </a:p>
        </p:txBody>
      </p:sp>
      <p:pic>
        <p:nvPicPr>
          <p:cNvPr id="4" name="内容占位符 3"/>
          <p:cNvPicPr>
            <a:picLocks noGrp="1" noChangeAspect="1"/>
          </p:cNvPicPr>
          <p:nvPr>
            <p:ph sz="quarter" idx="4"/>
          </p:nvPr>
        </p:nvPicPr>
        <p:blipFill>
          <a:blip r:embed="rId2"/>
          <a:stretch>
            <a:fillRect/>
          </a:stretch>
        </p:blipFill>
        <p:spPr>
          <a:xfrm>
            <a:off x="4055293" y="2636044"/>
            <a:ext cx="7153275" cy="302895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r>
              <a:rPr lang="zh-CN" altLang="en-US" b="1" dirty="0">
                <a:latin typeface="宋体" panose="02010600030101010101" pitchFamily="2" charset="-122"/>
              </a:rPr>
              <a:t>例</a:t>
            </a:r>
            <a:r>
              <a:rPr lang="en-US" altLang="zh-CN" b="1" dirty="0">
                <a:latin typeface="宋体" panose="02010600030101010101" pitchFamily="2" charset="-122"/>
              </a:rPr>
              <a:t>【12-3】</a:t>
            </a:r>
            <a:r>
              <a:rPr lang="zh-CN" altLang="en-US" b="1" dirty="0">
                <a:latin typeface="宋体" panose="02010600030101010101" pitchFamily="2" charset="-122"/>
              </a:rPr>
              <a:t>：某车队上半年运输收入总额为</a:t>
            </a:r>
            <a:r>
              <a:rPr lang="en-US" altLang="zh-CN" b="1" dirty="0">
                <a:latin typeface="宋体" panose="02010600030101010101" pitchFamily="2" charset="-122"/>
              </a:rPr>
              <a:t>5240000</a:t>
            </a:r>
            <a:r>
              <a:rPr lang="zh-CN" altLang="en-US" b="1" dirty="0">
                <a:latin typeface="宋体" panose="02010600030101010101" pitchFamily="2" charset="-122"/>
              </a:rPr>
              <a:t>元，实际直接费用总额为</a:t>
            </a:r>
            <a:r>
              <a:rPr lang="en-US" altLang="zh-CN" b="1" dirty="0">
                <a:latin typeface="宋体" panose="02010600030101010101" pitchFamily="2" charset="-122"/>
              </a:rPr>
              <a:t>4980000</a:t>
            </a:r>
            <a:r>
              <a:rPr lang="zh-CN" altLang="en-US" b="1" dirty="0">
                <a:latin typeface="宋体" panose="02010600030101010101" pitchFamily="2" charset="-122"/>
              </a:rPr>
              <a:t>元，车队经费支出总额为</a:t>
            </a:r>
            <a:r>
              <a:rPr lang="en-US" altLang="zh-CN" b="1" dirty="0">
                <a:latin typeface="宋体" panose="02010600030101010101" pitchFamily="2" charset="-122"/>
              </a:rPr>
              <a:t>50200</a:t>
            </a:r>
            <a:r>
              <a:rPr lang="zh-CN" altLang="en-US" b="1" dirty="0">
                <a:latin typeface="宋体" panose="02010600030101010101" pitchFamily="2" charset="-122"/>
              </a:rPr>
              <a:t>元 ，试计算该车队“车队边际贡献总额”和“车队长可控利润总额”。</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r>
              <a:rPr lang="zh-CN" altLang="en-US" b="1" dirty="0">
                <a:latin typeface="宋体" panose="02010600030101010101" pitchFamily="2" charset="-122"/>
              </a:rPr>
              <a:t>解：</a:t>
            </a:r>
            <a:br>
              <a:rPr lang="zh-CN" altLang="en-US" b="1" dirty="0">
                <a:latin typeface="宋体" panose="02010600030101010101" pitchFamily="2" charset="-122"/>
              </a:rPr>
            </a:br>
            <a:r>
              <a:rPr lang="zh-CN" altLang="en-US" b="1" dirty="0">
                <a:latin typeface="宋体" panose="02010600030101010101" pitchFamily="2" charset="-122"/>
              </a:rPr>
              <a:t>（</a:t>
            </a:r>
            <a:r>
              <a:rPr lang="en-US" altLang="zh-CN" b="1" dirty="0">
                <a:latin typeface="宋体" panose="02010600030101010101" pitchFamily="2" charset="-122"/>
              </a:rPr>
              <a:t>1</a:t>
            </a:r>
            <a:r>
              <a:rPr lang="zh-CN" altLang="en-US" b="1" dirty="0">
                <a:latin typeface="宋体" panose="02010600030101010101" pitchFamily="2" charset="-122"/>
              </a:rPr>
              <a:t>）车队边际贡献总额计算如下：</a:t>
            </a:r>
            <a:br>
              <a:rPr lang="zh-CN" altLang="en-US" b="1" dirty="0">
                <a:latin typeface="宋体" panose="02010600030101010101" pitchFamily="2" charset="-122"/>
              </a:rPr>
            </a:br>
            <a:r>
              <a:rPr lang="en-US" altLang="zh-CN" b="1" dirty="0">
                <a:latin typeface="宋体" panose="02010600030101010101" pitchFamily="2" charset="-122"/>
              </a:rPr>
              <a:t>5240000</a:t>
            </a:r>
            <a:r>
              <a:rPr lang="en-US" altLang="zh-CN" b="1" dirty="0">
                <a:latin typeface="宋体" panose="02010600030101010101" pitchFamily="2" charset="-122"/>
                <a:sym typeface="Symbol" panose="05050102010706020507" pitchFamily="18" charset="2"/>
              </a:rPr>
              <a:t></a:t>
            </a:r>
            <a:r>
              <a:rPr lang="en-US" altLang="zh-CN" b="1" dirty="0">
                <a:latin typeface="宋体" panose="02010600030101010101" pitchFamily="2" charset="-122"/>
              </a:rPr>
              <a:t>4980000=260000</a:t>
            </a:r>
            <a:r>
              <a:rPr lang="zh-CN" altLang="en-US" b="1" dirty="0">
                <a:latin typeface="宋体" panose="02010600030101010101" pitchFamily="2" charset="-122"/>
              </a:rPr>
              <a:t>元</a:t>
            </a:r>
            <a:br>
              <a:rPr lang="zh-CN" altLang="en-US" b="1" dirty="0">
                <a:latin typeface="宋体" panose="02010600030101010101" pitchFamily="2" charset="-122"/>
              </a:rPr>
            </a:br>
            <a:r>
              <a:rPr lang="zh-CN" altLang="en-US" b="1" dirty="0">
                <a:latin typeface="宋体" panose="02010600030101010101" pitchFamily="2" charset="-122"/>
              </a:rPr>
              <a:t>（</a:t>
            </a:r>
            <a:r>
              <a:rPr lang="en-US" altLang="zh-CN" b="1" dirty="0">
                <a:latin typeface="宋体" panose="02010600030101010101" pitchFamily="2" charset="-122"/>
              </a:rPr>
              <a:t>2</a:t>
            </a:r>
            <a:r>
              <a:rPr lang="zh-CN" altLang="en-US" b="1" dirty="0">
                <a:latin typeface="宋体" panose="02010600030101010101" pitchFamily="2" charset="-122"/>
              </a:rPr>
              <a:t>）车队长可控利润总额计算如下：</a:t>
            </a:r>
            <a:br>
              <a:rPr lang="zh-CN" altLang="en-US" b="1" dirty="0">
                <a:latin typeface="宋体" panose="02010600030101010101" pitchFamily="2" charset="-122"/>
              </a:rPr>
            </a:br>
            <a:r>
              <a:rPr lang="en-US" altLang="zh-CN" b="1" dirty="0">
                <a:latin typeface="宋体" panose="02010600030101010101" pitchFamily="2" charset="-122"/>
              </a:rPr>
              <a:t>260000</a:t>
            </a:r>
            <a:r>
              <a:rPr lang="en-US" altLang="zh-CN" b="1" dirty="0">
                <a:latin typeface="宋体" panose="02010600030101010101" pitchFamily="2" charset="-122"/>
                <a:sym typeface="Symbol" panose="05050102010706020507" pitchFamily="18" charset="2"/>
              </a:rPr>
              <a:t></a:t>
            </a:r>
            <a:r>
              <a:rPr lang="en-US" altLang="zh-CN" b="1" dirty="0">
                <a:latin typeface="宋体" panose="02010600030101010101" pitchFamily="2" charset="-122"/>
              </a:rPr>
              <a:t>50200=209800</a:t>
            </a:r>
            <a:r>
              <a:rPr lang="zh-CN" altLang="en-US" b="1" dirty="0">
                <a:latin typeface="宋体" panose="02010600030101010101" pitchFamily="2" charset="-122"/>
              </a:rPr>
              <a:t>元</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655840" y="2174875"/>
            <a:ext cx="6564611" cy="3951288"/>
          </a:xfrm>
        </p:spPr>
        <p:txBody>
          <a:bodyPr/>
          <a:lstStyle/>
          <a:p>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r>
              <a:rPr lang="zh-CN" altLang="en-US" dirty="0">
                <a:latin typeface="宋体" panose="02010600030101010101" pitchFamily="2" charset="-122"/>
              </a:rPr>
              <a:t>车队绩效</a:t>
            </a:r>
            <a:r>
              <a:rPr lang="zh-CN" altLang="en-US" dirty="0" smtClean="0">
                <a:latin typeface="宋体" panose="02010600030101010101" pitchFamily="2" charset="-122"/>
              </a:rPr>
              <a:t>考评报告</a:t>
            </a:r>
            <a:r>
              <a:rPr lang="zh-CN" altLang="en-US" dirty="0">
                <a:latin typeface="宋体" panose="02010600030101010101" pitchFamily="2" charset="-122"/>
              </a:rPr>
              <a:t>一般以书面报告形式上报分公司经理及相关部门。其形式与内容见表</a:t>
            </a:r>
            <a:r>
              <a:rPr lang="en-US" altLang="zh-CN" dirty="0">
                <a:latin typeface="宋体" panose="02010600030101010101" pitchFamily="2" charset="-122"/>
              </a:rPr>
              <a:t>12-6</a:t>
            </a:r>
            <a:r>
              <a:rPr lang="zh-CN" altLang="en-US" dirty="0" smtClean="0">
                <a:latin typeface="宋体" panose="02010600030101010101" pitchFamily="2" charset="-122"/>
              </a:rPr>
              <a:t>。</a:t>
            </a:r>
            <a:r>
              <a:rPr lang="zh-CN" altLang="en-US" dirty="0">
                <a:latin typeface="宋体" panose="02010600030101010101" pitchFamily="2" charset="-122"/>
              </a:rPr>
              <a:t>随同一并报送的还应有该车队各营运车辆的单车核算汇总表（其内容可与单车核算台帐类同）。</a:t>
            </a:r>
            <a:endParaRPr lang="zh-CN" altLang="en-US" dirty="0"/>
          </a:p>
        </p:txBody>
      </p:sp>
      <p:sp>
        <p:nvSpPr>
          <p:cNvPr id="109570" name="Rectangle 2"/>
          <p:cNvSpPr>
            <a:spLocks noGrp="1" noChangeArrowheads="1"/>
          </p:cNvSpPr>
          <p:nvPr>
            <p:ph type="title"/>
          </p:nvPr>
        </p:nvSpPr>
        <p:spPr/>
        <p:txBody>
          <a:bodyPr/>
          <a:lstStyle/>
          <a:p>
            <a:r>
              <a:rPr lang="zh-CN" altLang="en-US" b="1" dirty="0">
                <a:latin typeface="黑体" panose="02010609060101010101" pitchFamily="49" charset="-122"/>
                <a:ea typeface="黑体" panose="02010609060101010101" pitchFamily="49" charset="-122"/>
              </a:rPr>
              <a:t>（三）车队绩效</a:t>
            </a:r>
            <a:r>
              <a:rPr lang="zh-CN" altLang="en-US" b="1" dirty="0" smtClean="0">
                <a:latin typeface="黑体" panose="02010609060101010101" pitchFamily="49" charset="-122"/>
                <a:ea typeface="黑体" panose="02010609060101010101" pitchFamily="49" charset="-122"/>
              </a:rPr>
              <a:t>考评报告</a:t>
            </a:r>
            <a:endParaRPr lang="zh-CN" altLang="en-US" b="1" dirty="0">
              <a:latin typeface="宋体"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4065128051"/>
              </p:ext>
            </p:extLst>
          </p:nvPr>
        </p:nvGraphicFramePr>
        <p:xfrm>
          <a:off x="551384" y="2708920"/>
          <a:ext cx="11089230" cy="2915997"/>
        </p:xfrm>
        <a:graphic>
          <a:graphicData uri="http://schemas.openxmlformats.org/drawingml/2006/table">
            <a:tbl>
              <a:tblPr firstRow="1" firstCol="1" lastRow="1" bandRow="1" bandCol="1">
                <a:tableStyleId>{073A0DAA-6AF3-43AB-8588-CEC1D06C72B9}</a:tableStyleId>
              </a:tblPr>
              <a:tblGrid>
                <a:gridCol w="2952326"/>
                <a:gridCol w="2034226"/>
                <a:gridCol w="2034226"/>
                <a:gridCol w="2034226"/>
                <a:gridCol w="2034226"/>
              </a:tblGrid>
              <a:tr h="416571">
                <a:tc>
                  <a:txBody>
                    <a:bodyPr/>
                    <a:lstStyle/>
                    <a:p>
                      <a:pPr algn="ctr">
                        <a:spcAft>
                          <a:spcPts val="0"/>
                        </a:spcAft>
                      </a:pPr>
                      <a:r>
                        <a:rPr lang="zh-CN" sz="2400" kern="100" dirty="0">
                          <a:effectLst/>
                        </a:rPr>
                        <a:t>项</a:t>
                      </a:r>
                      <a:r>
                        <a:rPr lang="en-US" sz="2400" kern="100" dirty="0">
                          <a:effectLst/>
                        </a:rPr>
                        <a:t>  </a:t>
                      </a:r>
                      <a:r>
                        <a:rPr lang="zh-CN" sz="2400" kern="100" dirty="0">
                          <a:effectLst/>
                        </a:rPr>
                        <a:t>目</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dirty="0">
                          <a:effectLst/>
                        </a:rPr>
                        <a:t>预算数</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dirty="0">
                          <a:effectLst/>
                        </a:rPr>
                        <a:t>实际数</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dirty="0">
                          <a:effectLst/>
                        </a:rPr>
                        <a:t>差</a:t>
                      </a:r>
                      <a:r>
                        <a:rPr lang="en-US" sz="2400" kern="100" dirty="0">
                          <a:effectLst/>
                        </a:rPr>
                        <a:t>  </a:t>
                      </a:r>
                      <a:r>
                        <a:rPr lang="zh-CN" sz="2400" kern="100" dirty="0">
                          <a:effectLst/>
                        </a:rPr>
                        <a:t>异</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dirty="0">
                          <a:effectLst/>
                        </a:rPr>
                        <a:t>差异原因</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r>
              <a:tr h="416571">
                <a:tc>
                  <a:txBody>
                    <a:bodyPr/>
                    <a:lstStyle/>
                    <a:p>
                      <a:pPr algn="just">
                        <a:spcAft>
                          <a:spcPts val="0"/>
                        </a:spcAft>
                      </a:pPr>
                      <a:r>
                        <a:rPr lang="zh-CN" sz="2400" kern="100" dirty="0">
                          <a:effectLst/>
                        </a:rPr>
                        <a:t>运输收入</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1129000</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1465970</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336970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416571">
                <a:tc>
                  <a:txBody>
                    <a:bodyPr/>
                    <a:lstStyle/>
                    <a:p>
                      <a:pPr algn="just">
                        <a:spcAft>
                          <a:spcPts val="0"/>
                        </a:spcAft>
                      </a:pPr>
                      <a:r>
                        <a:rPr lang="zh-CN" sz="2400" kern="100" dirty="0">
                          <a:effectLst/>
                        </a:rPr>
                        <a:t>车辆直接费用</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L="14605" marR="200025" algn="r">
                        <a:spcAft>
                          <a:spcPts val="0"/>
                        </a:spcAft>
                      </a:pPr>
                      <a:r>
                        <a:rPr lang="en-US" sz="2400" kern="100">
                          <a:effectLst/>
                        </a:rPr>
                        <a:t>790820</a:t>
                      </a:r>
                      <a:endParaRPr lang="zh-CN" sz="2400" kern="100">
                        <a:effectLst/>
                        <a:latin typeface="Times New Roman" panose="02020603050405020304" pitchFamily="18" charset="0"/>
                        <a:ea typeface="宋体" panose="02010600030101010101" pitchFamily="2" charset="-122"/>
                      </a:endParaRPr>
                    </a:p>
                  </a:txBody>
                  <a:tcPr marL="66768" marR="66768" marT="0" marB="0"/>
                </a:tc>
                <a:tc>
                  <a:txBody>
                    <a:bodyPr/>
                    <a:lstStyle/>
                    <a:p>
                      <a:pPr marL="14605" marR="200025" algn="r">
                        <a:spcAft>
                          <a:spcPts val="0"/>
                        </a:spcAft>
                      </a:pPr>
                      <a:r>
                        <a:rPr lang="en-US" sz="2400" kern="100" dirty="0">
                          <a:effectLst/>
                        </a:rPr>
                        <a:t>1026181</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235361</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416571">
                <a:tc>
                  <a:txBody>
                    <a:bodyPr/>
                    <a:lstStyle/>
                    <a:p>
                      <a:pPr algn="just">
                        <a:spcAft>
                          <a:spcPts val="0"/>
                        </a:spcAft>
                      </a:pPr>
                      <a:r>
                        <a:rPr lang="zh-CN" sz="2400" kern="100" dirty="0">
                          <a:effectLst/>
                        </a:rPr>
                        <a:t>边际贡献总额</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338180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439789</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101609</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 </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r>
              <a:tr h="416571">
                <a:tc>
                  <a:txBody>
                    <a:bodyPr/>
                    <a:lstStyle/>
                    <a:p>
                      <a:pPr algn="just">
                        <a:spcAft>
                          <a:spcPts val="0"/>
                        </a:spcAft>
                      </a:pPr>
                      <a:r>
                        <a:rPr lang="zh-CN" sz="2400" kern="100" dirty="0">
                          <a:effectLst/>
                        </a:rPr>
                        <a:t>车队经费</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20000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22000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2000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 </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r>
              <a:tr h="416571">
                <a:tc>
                  <a:txBody>
                    <a:bodyPr/>
                    <a:lstStyle/>
                    <a:p>
                      <a:pPr algn="just">
                        <a:spcAft>
                          <a:spcPts val="0"/>
                        </a:spcAft>
                      </a:pPr>
                      <a:r>
                        <a:rPr lang="zh-CN" sz="2400" kern="100">
                          <a:effectLst/>
                        </a:rPr>
                        <a:t>车队长可控利润</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318180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417789</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a:effectLst/>
                        </a:rPr>
                        <a:t>99609</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200025" algn="r">
                        <a:spcAft>
                          <a:spcPts val="0"/>
                        </a:spcAft>
                      </a:pPr>
                      <a:r>
                        <a:rPr lang="en-US" sz="2400" kern="100" dirty="0">
                          <a:effectLst/>
                        </a:rPr>
                        <a:t> </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r>
              <a:tr h="416571">
                <a:tc gridSpan="5">
                  <a:txBody>
                    <a:bodyPr/>
                    <a:lstStyle/>
                    <a:p>
                      <a:pPr algn="l">
                        <a:spcAft>
                          <a:spcPts val="0"/>
                        </a:spcAft>
                      </a:pPr>
                      <a:r>
                        <a:rPr lang="zh-CN" sz="2400" kern="100" dirty="0">
                          <a:effectLst/>
                        </a:rPr>
                        <a:t>填报人：</a:t>
                      </a:r>
                      <a:r>
                        <a:rPr lang="en-US" sz="2400" u="sng" kern="100" dirty="0">
                          <a:effectLst/>
                        </a:rPr>
                        <a:t>        </a:t>
                      </a:r>
                      <a:r>
                        <a:rPr lang="en-US" sz="2400" kern="100" dirty="0">
                          <a:effectLst/>
                        </a:rPr>
                        <a:t>                     </a:t>
                      </a:r>
                      <a:r>
                        <a:rPr lang="zh-CN" sz="2400" kern="100" dirty="0">
                          <a:effectLst/>
                        </a:rPr>
                        <a:t>审核人：</a:t>
                      </a:r>
                      <a:r>
                        <a:rPr lang="en-US" sz="2400" u="sng" kern="100" dirty="0">
                          <a:effectLst/>
                        </a:rPr>
                        <a:t>        </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110597" name="Rectangle 5"/>
          <p:cNvSpPr>
            <a:spLocks noGrp="1" noChangeArrowheads="1"/>
          </p:cNvSpPr>
          <p:nvPr>
            <p:ph type="title"/>
          </p:nvPr>
        </p:nvSpPr>
        <p:spPr/>
        <p:txBody>
          <a:bodyPr/>
          <a:lstStyle/>
          <a:p>
            <a:r>
              <a:rPr lang="zh-CN" altLang="en-US" sz="4000" b="1" dirty="0">
                <a:latin typeface="宋体" panose="02010600030101010101" pitchFamily="2" charset="-122"/>
              </a:rPr>
              <a:t>表</a:t>
            </a:r>
            <a:r>
              <a:rPr lang="en-US" altLang="zh-CN" sz="4000" b="1" dirty="0">
                <a:latin typeface="宋体" panose="02010600030101010101" pitchFamily="2" charset="-122"/>
              </a:rPr>
              <a:t>12-6</a:t>
            </a:r>
            <a:r>
              <a:rPr lang="zh-CN" altLang="en-US" sz="4000" b="1" dirty="0">
                <a:latin typeface="宋体" panose="02010600030101010101" pitchFamily="2" charset="-122"/>
              </a:rPr>
              <a:t>利润中心责任报告</a:t>
            </a:r>
          </a:p>
        </p:txBody>
      </p:sp>
      <p:sp>
        <p:nvSpPr>
          <p:cNvPr id="4" name="矩形 3"/>
          <p:cNvSpPr/>
          <p:nvPr/>
        </p:nvSpPr>
        <p:spPr>
          <a:xfrm>
            <a:off x="623394" y="2041684"/>
            <a:ext cx="11089230" cy="523220"/>
          </a:xfrm>
          <a:prstGeom prst="rect">
            <a:avLst/>
          </a:prstGeom>
        </p:spPr>
        <p:txBody>
          <a:bodyPr wrap="square">
            <a:spAutoFit/>
          </a:bodyPr>
          <a:lstStyle/>
          <a:p>
            <a:pPr algn="just">
              <a:spcAft>
                <a:spcPts val="0"/>
              </a:spcAft>
            </a:pPr>
            <a:r>
              <a:rPr lang="zh-CN" altLang="zh-CN" sz="2800" kern="100" dirty="0">
                <a:solidFill>
                  <a:srgbClr val="475718"/>
                </a:solidFill>
              </a:rPr>
              <a:t>利润中心：第</a:t>
            </a:r>
            <a:r>
              <a:rPr lang="en-US" altLang="zh-CN" sz="2800" kern="100" dirty="0">
                <a:solidFill>
                  <a:srgbClr val="475718"/>
                </a:solidFill>
              </a:rPr>
              <a:t>1</a:t>
            </a:r>
            <a:r>
              <a:rPr lang="zh-CN" altLang="zh-CN" sz="2800" kern="100" dirty="0">
                <a:solidFill>
                  <a:srgbClr val="475718"/>
                </a:solidFill>
              </a:rPr>
              <a:t>车队</a:t>
            </a:r>
            <a:r>
              <a:rPr lang="en-US" altLang="zh-CN" sz="2800" kern="100" dirty="0">
                <a:solidFill>
                  <a:srgbClr val="475718"/>
                </a:solidFill>
              </a:rPr>
              <a:t>            </a:t>
            </a:r>
            <a:r>
              <a:rPr lang="en-US" altLang="zh-CN" sz="2800" kern="100" dirty="0" smtClean="0">
                <a:solidFill>
                  <a:srgbClr val="475718"/>
                </a:solidFill>
              </a:rPr>
              <a:t>     </a:t>
            </a:r>
            <a:r>
              <a:rPr lang="en-US" altLang="zh-CN" sz="2800" kern="100" dirty="0">
                <a:solidFill>
                  <a:srgbClr val="475718"/>
                </a:solidFill>
              </a:rPr>
              <a:t>2010</a:t>
            </a:r>
            <a:r>
              <a:rPr lang="zh-CN" altLang="zh-CN" sz="2800" kern="100" dirty="0">
                <a:solidFill>
                  <a:srgbClr val="475718"/>
                </a:solidFill>
              </a:rPr>
              <a:t>年</a:t>
            </a:r>
            <a:r>
              <a:rPr lang="en-US" altLang="zh-CN" sz="2800" kern="100" dirty="0">
                <a:solidFill>
                  <a:srgbClr val="475718"/>
                </a:solidFill>
              </a:rPr>
              <a:t>5</a:t>
            </a:r>
            <a:r>
              <a:rPr lang="zh-CN" altLang="zh-CN" sz="2800" kern="100" dirty="0">
                <a:solidFill>
                  <a:srgbClr val="475718"/>
                </a:solidFill>
              </a:rPr>
              <a:t>月</a:t>
            </a:r>
            <a:r>
              <a:rPr lang="en-US" altLang="zh-CN" sz="2800" kern="100" dirty="0">
                <a:solidFill>
                  <a:srgbClr val="475718"/>
                </a:solidFill>
              </a:rPr>
              <a:t>                  </a:t>
            </a:r>
            <a:r>
              <a:rPr lang="en-US" altLang="zh-CN" sz="2800" kern="100" dirty="0" smtClean="0">
                <a:solidFill>
                  <a:srgbClr val="475718"/>
                </a:solidFill>
              </a:rPr>
              <a:t>            </a:t>
            </a:r>
            <a:r>
              <a:rPr lang="zh-CN" altLang="zh-CN" sz="2800" kern="100" dirty="0">
                <a:solidFill>
                  <a:srgbClr val="475718"/>
                </a:solidFill>
              </a:rPr>
              <a:t>单位：元</a:t>
            </a:r>
            <a:endParaRPr lang="zh-CN" altLang="zh-CN" sz="2800" kern="100" dirty="0">
              <a:solidFill>
                <a:srgbClr val="475718"/>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a:xfrm>
            <a:off x="2063750" y="5445125"/>
            <a:ext cx="8229600" cy="647700"/>
          </a:xfrm>
        </p:spPr>
        <p:txBody>
          <a:bodyPr/>
          <a:lstStyle/>
          <a:p>
            <a:pPr algn="ctr"/>
            <a:r>
              <a:rPr lang="zh-CN" altLang="en-US" sz="2000" b="1">
                <a:latin typeface="宋体" panose="02010600030101010101" pitchFamily="2" charset="-122"/>
              </a:rPr>
              <a:t>图</a:t>
            </a:r>
            <a:r>
              <a:rPr lang="en-US" altLang="zh-CN" sz="2000" b="1">
                <a:latin typeface="宋体" panose="02010600030101010101" pitchFamily="2" charset="-122"/>
              </a:rPr>
              <a:t>12-1</a:t>
            </a:r>
            <a:r>
              <a:rPr lang="zh-CN" altLang="en-US" sz="2000" b="1">
                <a:latin typeface="宋体" panose="02010600030101010101" pitchFamily="2" charset="-122"/>
              </a:rPr>
              <a:t>　</a:t>
            </a:r>
            <a:r>
              <a:rPr lang="zh-CN" altLang="en-US" sz="2400" b="1"/>
              <a:t>责任会计制度的六个基本环节</a:t>
            </a:r>
            <a:r>
              <a:rPr lang="zh-CN" altLang="en-US" sz="2400"/>
              <a:t> </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355725"/>
            <a:ext cx="8280400"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2861079365"/>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42" name="Rectangle 2"/>
          <p:cNvSpPr>
            <a:spLocks noGrp="1" noChangeArrowheads="1"/>
          </p:cNvSpPr>
          <p:nvPr>
            <p:ph type="title"/>
          </p:nvPr>
        </p:nvSpPr>
        <p:spPr/>
        <p:txBody>
          <a:bodyPr/>
          <a:lstStyle/>
          <a:p>
            <a:r>
              <a:rPr lang="zh-CN" altLang="en-US" sz="4000" dirty="0">
                <a:latin typeface="黑体" panose="02010609060101010101" pitchFamily="49" charset="-122"/>
                <a:ea typeface="黑体" panose="02010609060101010101" pitchFamily="49" charset="-122"/>
              </a:rPr>
              <a:t>四</a:t>
            </a:r>
            <a:r>
              <a:rPr lang="zh-CN" altLang="en-US" sz="4000" b="1" dirty="0" smtClean="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分公司</a:t>
            </a:r>
            <a:r>
              <a:rPr lang="zh-CN" altLang="en-US" sz="4000" b="1" dirty="0" smtClean="0">
                <a:latin typeface="黑体" panose="02010609060101010101" pitchFamily="49" charset="-122"/>
                <a:ea typeface="黑体" panose="02010609060101010101" pitchFamily="49" charset="-122"/>
              </a:rPr>
              <a:t>的绩效考评</a:t>
            </a:r>
            <a:endParaRPr lang="zh-CN" altLang="en-US" sz="4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511824" y="2174875"/>
            <a:ext cx="6708627" cy="3951288"/>
          </a:xfrm>
        </p:spPr>
        <p:txBody>
          <a:bodyPr>
            <a:normAutofit/>
          </a:bodyPr>
          <a:lstStyle/>
          <a:p>
            <a:r>
              <a:rPr lang="zh-CN" altLang="en-US" sz="2800" dirty="0">
                <a:latin typeface="宋体" panose="02010600030101010101" pitchFamily="2" charset="-122"/>
              </a:rPr>
              <a:t/>
            </a:r>
            <a:br>
              <a:rPr lang="zh-CN" altLang="en-US" sz="2800" dirty="0">
                <a:latin typeface="宋体" panose="02010600030101010101" pitchFamily="2" charset="-122"/>
              </a:rPr>
            </a:br>
            <a:r>
              <a:rPr lang="zh-CN" altLang="en-US" sz="2800" dirty="0">
                <a:latin typeface="宋体" panose="02010600030101010101" pitchFamily="2" charset="-122"/>
              </a:rPr>
              <a:t>考核的责任目标即为“分公司可控边际贡献总额”和“分公司经理可控利润总额”。如果企业对所属分公司摊派企业管理费用或共同成本时，还需考核“分公司营运利润总额”。</a:t>
            </a:r>
            <a:endParaRPr lang="zh-CN" altLang="en-US" sz="2800" dirty="0"/>
          </a:p>
        </p:txBody>
      </p:sp>
      <p:sp>
        <p:nvSpPr>
          <p:cNvPr id="113666"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（一）分公司绩效考评指标</a:t>
            </a:r>
            <a:r>
              <a:rPr lang="zh-CN" altLang="en-US" sz="4000" b="1" dirty="0" smtClean="0">
                <a:latin typeface="黑体" panose="02010609060101010101" pitchFamily="49" charset="-122"/>
                <a:ea typeface="黑体" panose="02010609060101010101" pitchFamily="49" charset="-122"/>
              </a:rPr>
              <a:t>设置</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（二）分公司考评指标</a:t>
            </a:r>
            <a:r>
              <a:rPr lang="zh-CN" altLang="en-US" sz="4000" b="1" dirty="0" smtClean="0">
                <a:latin typeface="黑体" panose="02010609060101010101" pitchFamily="49" charset="-122"/>
                <a:ea typeface="黑体" panose="02010609060101010101" pitchFamily="49" charset="-122"/>
              </a:rPr>
              <a:t>计算方法</a:t>
            </a:r>
            <a:endParaRPr lang="zh-CN" altLang="en-US" sz="4000" b="1" dirty="0">
              <a:latin typeface="宋体" panose="02010600030101010101" pitchFamily="2" charset="-122"/>
            </a:endParaRPr>
          </a:p>
        </p:txBody>
      </p:sp>
      <p:pic>
        <p:nvPicPr>
          <p:cNvPr id="6" name="内容占位符 5"/>
          <p:cNvPicPr>
            <a:picLocks noGrp="1" noChangeAspect="1"/>
          </p:cNvPicPr>
          <p:nvPr>
            <p:ph sz="quarter" idx="4"/>
          </p:nvPr>
        </p:nvPicPr>
        <p:blipFill>
          <a:blip r:embed="rId3"/>
          <a:stretch>
            <a:fillRect/>
          </a:stretch>
        </p:blipFill>
        <p:spPr>
          <a:xfrm>
            <a:off x="1336190" y="1916832"/>
            <a:ext cx="9512338" cy="439791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655840" y="2174875"/>
            <a:ext cx="6564611" cy="3951288"/>
          </a:xfrm>
        </p:spPr>
        <p:txBody>
          <a:bodyPr/>
          <a:lstStyle/>
          <a:p>
            <a:r>
              <a:rPr lang="zh-CN" altLang="en-US" dirty="0">
                <a:latin typeface="宋体" panose="02010600030101010101" pitchFamily="2" charset="-122"/>
              </a:rPr>
              <a:t/>
            </a:r>
            <a:br>
              <a:rPr lang="zh-CN" altLang="en-US" dirty="0">
                <a:latin typeface="宋体" panose="02010600030101010101" pitchFamily="2" charset="-122"/>
              </a:rPr>
            </a:br>
            <a:r>
              <a:rPr lang="zh-CN" altLang="en-US" dirty="0">
                <a:latin typeface="宋体" panose="02010600030101010101" pitchFamily="2" charset="-122"/>
              </a:rPr>
              <a:t>分公司绩效</a:t>
            </a:r>
            <a:r>
              <a:rPr lang="zh-CN" altLang="en-US" dirty="0" smtClean="0">
                <a:latin typeface="宋体" panose="02010600030101010101" pitchFamily="2" charset="-122"/>
              </a:rPr>
              <a:t>考评报告</a:t>
            </a:r>
            <a:r>
              <a:rPr lang="zh-CN" altLang="en-US" dirty="0">
                <a:latin typeface="宋体" panose="02010600030101010101" pitchFamily="2" charset="-122"/>
              </a:rPr>
              <a:t>一般以书面报告形式上报总公司总经理及相关部门。其形式与内容见表</a:t>
            </a:r>
            <a:r>
              <a:rPr lang="en-US" altLang="zh-CN" dirty="0">
                <a:latin typeface="宋体" panose="02010600030101010101" pitchFamily="2" charset="-122"/>
              </a:rPr>
              <a:t>12-7</a:t>
            </a:r>
            <a:r>
              <a:rPr lang="zh-CN" altLang="en-US" dirty="0">
                <a:latin typeface="宋体" panose="02010600030101010101" pitchFamily="2" charset="-122"/>
              </a:rPr>
              <a:t>。</a:t>
            </a:r>
            <a:endParaRPr lang="zh-CN" altLang="en-US" dirty="0"/>
          </a:p>
        </p:txBody>
      </p:sp>
      <p:sp>
        <p:nvSpPr>
          <p:cNvPr id="118786"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（三）分公司绩效</a:t>
            </a:r>
            <a:r>
              <a:rPr lang="zh-CN" altLang="en-US" sz="4000" b="1" dirty="0" smtClean="0">
                <a:latin typeface="黑体" panose="02010609060101010101" pitchFamily="49" charset="-122"/>
                <a:ea typeface="黑体" panose="02010609060101010101" pitchFamily="49" charset="-122"/>
              </a:rPr>
              <a:t>考评报告</a:t>
            </a:r>
            <a:endParaRPr lang="zh-CN" altLang="en-US" sz="4000" b="1" dirty="0">
              <a:latin typeface="宋体" panose="0201060003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645197393"/>
              </p:ext>
            </p:extLst>
          </p:nvPr>
        </p:nvGraphicFramePr>
        <p:xfrm>
          <a:off x="983432" y="2579712"/>
          <a:ext cx="10237786" cy="3657600"/>
        </p:xfrm>
        <a:graphic>
          <a:graphicData uri="http://schemas.openxmlformats.org/drawingml/2006/table">
            <a:tbl>
              <a:tblPr firstRow="1" firstCol="1" lastRow="1" lastCol="1" bandRow="1" bandCol="1">
                <a:tableStyleId>{5C22544A-7EE6-4342-B048-85BDC9FD1C3A}</a:tableStyleId>
              </a:tblPr>
              <a:tblGrid>
                <a:gridCol w="2616778"/>
                <a:gridCol w="1906276"/>
                <a:gridCol w="1906276"/>
                <a:gridCol w="1906276"/>
                <a:gridCol w="1902180"/>
              </a:tblGrid>
              <a:tr h="175576">
                <a:tc>
                  <a:txBody>
                    <a:bodyPr/>
                    <a:lstStyle/>
                    <a:p>
                      <a:pPr algn="ctr">
                        <a:spcAft>
                          <a:spcPts val="0"/>
                        </a:spcAft>
                      </a:pPr>
                      <a:r>
                        <a:rPr lang="zh-CN" sz="2400" kern="100" dirty="0">
                          <a:effectLst/>
                        </a:rPr>
                        <a:t>项目</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dirty="0">
                          <a:effectLst/>
                        </a:rPr>
                        <a:t>预算数</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a:effectLst/>
                        </a:rPr>
                        <a:t>实际数</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a:effectLst/>
                        </a:rPr>
                        <a:t>差异</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algn="ctr">
                        <a:spcAft>
                          <a:spcPts val="0"/>
                        </a:spcAft>
                      </a:pPr>
                      <a:r>
                        <a:rPr lang="zh-CN" sz="2400" kern="100">
                          <a:effectLst/>
                        </a:rPr>
                        <a:t>差异原因</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运输收入总额</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4516000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5863880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1347880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车辆直接费用总额</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L="15240" marR="133350" algn="r">
                        <a:spcAft>
                          <a:spcPts val="0"/>
                        </a:spcAft>
                      </a:pPr>
                      <a:r>
                        <a:rPr lang="en-US" sz="2400" kern="100">
                          <a:effectLst/>
                        </a:rPr>
                        <a:t>3205280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L="15240" marR="133350" algn="r">
                        <a:spcAft>
                          <a:spcPts val="0"/>
                        </a:spcAft>
                      </a:pPr>
                      <a:r>
                        <a:rPr lang="en-US" sz="2400" kern="100">
                          <a:effectLst/>
                        </a:rPr>
                        <a:t>4104720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899440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边际贡献总额</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1129000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1465970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336970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经理可控固定成本</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250000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280000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30000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经理可控利润</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879000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1185970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306970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分摊的共同成本</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分摊的管理费用</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220000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230000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10000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a:txBody>
                    <a:bodyPr/>
                    <a:lstStyle/>
                    <a:p>
                      <a:pPr algn="just">
                        <a:spcAft>
                          <a:spcPts val="0"/>
                        </a:spcAft>
                      </a:pPr>
                      <a:r>
                        <a:rPr lang="zh-CN" sz="2400" kern="100">
                          <a:effectLst/>
                        </a:rPr>
                        <a:t>营业利润</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659000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935970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276970</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c>
                  <a:txBody>
                    <a:bodyPr/>
                    <a:lstStyle/>
                    <a:p>
                      <a:pPr marR="133350" algn="r">
                        <a:spcAft>
                          <a:spcPts val="0"/>
                        </a:spcAft>
                      </a:pPr>
                      <a:r>
                        <a:rPr lang="en-US" sz="2400" kern="100">
                          <a:effectLst/>
                        </a:rPr>
                        <a:t> </a:t>
                      </a:r>
                      <a:endParaRPr lang="zh-CN" sz="2400" kern="100">
                        <a:effectLst/>
                        <a:latin typeface="Times New Roman" panose="02020603050405020304" pitchFamily="18" charset="0"/>
                        <a:ea typeface="宋体" panose="02010600030101010101" pitchFamily="2" charset="-122"/>
                      </a:endParaRPr>
                    </a:p>
                  </a:txBody>
                  <a:tcPr marL="66768" marR="66768" marT="0" marB="0" anchor="ctr"/>
                </a:tc>
              </a:tr>
              <a:tr h="175576">
                <a:tc gridSpan="5">
                  <a:txBody>
                    <a:bodyPr/>
                    <a:lstStyle/>
                    <a:p>
                      <a:pPr algn="just">
                        <a:spcAft>
                          <a:spcPts val="0"/>
                        </a:spcAft>
                      </a:pPr>
                      <a:r>
                        <a:rPr lang="zh-CN" sz="2400" kern="100" dirty="0">
                          <a:effectLst/>
                        </a:rPr>
                        <a:t>填报人：</a:t>
                      </a:r>
                      <a:r>
                        <a:rPr lang="en-US" sz="2400" u="sng" kern="100" dirty="0">
                          <a:effectLst/>
                        </a:rPr>
                        <a:t>       </a:t>
                      </a:r>
                      <a:r>
                        <a:rPr lang="en-US" sz="2400" kern="100" dirty="0">
                          <a:effectLst/>
                        </a:rPr>
                        <a:t>               </a:t>
                      </a:r>
                      <a:r>
                        <a:rPr lang="zh-CN" sz="2400" kern="100" dirty="0">
                          <a:effectLst/>
                        </a:rPr>
                        <a:t>审核人：</a:t>
                      </a:r>
                      <a:r>
                        <a:rPr lang="en-US" sz="2400" u="sng" kern="100" dirty="0">
                          <a:effectLst/>
                        </a:rPr>
                        <a:t>       </a:t>
                      </a:r>
                      <a:endParaRPr lang="zh-CN" sz="2400" kern="100" dirty="0">
                        <a:effectLst/>
                        <a:latin typeface="Times New Roman" panose="02020603050405020304" pitchFamily="18" charset="0"/>
                        <a:ea typeface="宋体" panose="02010600030101010101" pitchFamily="2" charset="-122"/>
                      </a:endParaRPr>
                    </a:p>
                  </a:txBody>
                  <a:tcPr marL="66768" marR="66768"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119813" name="Rectangle 5"/>
          <p:cNvSpPr>
            <a:spLocks noGrp="1" noChangeArrowheads="1"/>
          </p:cNvSpPr>
          <p:nvPr>
            <p:ph type="title"/>
          </p:nvPr>
        </p:nvSpPr>
        <p:spPr/>
        <p:txBody>
          <a:bodyPr/>
          <a:lstStyle/>
          <a:p>
            <a:r>
              <a:rPr lang="zh-CN" altLang="en-US" sz="4000" b="1" dirty="0">
                <a:latin typeface="黑体" panose="02010609060101010101" pitchFamily="49" charset="-122"/>
                <a:ea typeface="黑体" panose="02010609060101010101" pitchFamily="49" charset="-122"/>
              </a:rPr>
              <a:t>表</a:t>
            </a:r>
            <a:r>
              <a:rPr lang="en-US" altLang="zh-CN" sz="4000" b="1" dirty="0">
                <a:latin typeface="黑体" panose="02010609060101010101" pitchFamily="49" charset="-122"/>
                <a:ea typeface="黑体" panose="02010609060101010101" pitchFamily="49" charset="-122"/>
              </a:rPr>
              <a:t>12-7</a:t>
            </a:r>
            <a:r>
              <a:rPr lang="zh-CN" altLang="en-US" sz="4000" b="1" dirty="0">
                <a:latin typeface="黑体" panose="02010609060101010101" pitchFamily="49" charset="-122"/>
                <a:ea typeface="黑体" panose="02010609060101010101" pitchFamily="49" charset="-122"/>
              </a:rPr>
              <a:t>利润中心责任报告</a:t>
            </a:r>
          </a:p>
        </p:txBody>
      </p:sp>
      <p:sp>
        <p:nvSpPr>
          <p:cNvPr id="4" name="矩形 3"/>
          <p:cNvSpPr/>
          <p:nvPr/>
        </p:nvSpPr>
        <p:spPr>
          <a:xfrm>
            <a:off x="936204" y="2103239"/>
            <a:ext cx="10272364" cy="461665"/>
          </a:xfrm>
          <a:prstGeom prst="rect">
            <a:avLst/>
          </a:prstGeom>
        </p:spPr>
        <p:txBody>
          <a:bodyPr wrap="none">
            <a:spAutoFit/>
          </a:bodyPr>
          <a:lstStyle/>
          <a:p>
            <a:r>
              <a:rPr lang="zh-CN" altLang="zh-CN" sz="2400" kern="100" dirty="0">
                <a:latin typeface="Times New Roman" panose="02020603050405020304" pitchFamily="18" charset="0"/>
                <a:cs typeface="Times New Roman" panose="02020603050405020304" pitchFamily="18" charset="0"/>
              </a:rPr>
              <a:t>秦岭运输集团</a:t>
            </a:r>
            <a:r>
              <a:rPr lang="zh-CN" altLang="zh-CN" sz="2400" kern="100" dirty="0">
                <a:ea typeface="Times New Roman" panose="02020603050405020304" pitchFamily="18" charset="0"/>
              </a:rPr>
              <a:t> </a:t>
            </a:r>
            <a:r>
              <a:rPr lang="zh-CN" altLang="zh-CN" sz="2400" kern="100" dirty="0">
                <a:latin typeface="Times New Roman" panose="02020603050405020304" pitchFamily="18" charset="0"/>
                <a:cs typeface="Times New Roman" panose="02020603050405020304" pitchFamily="18" charset="0"/>
              </a:rPr>
              <a:t>第一运输公司</a:t>
            </a:r>
            <a:r>
              <a:rPr lang="en-US" altLang="zh-CN" sz="2400" kern="100" dirty="0">
                <a:latin typeface="Times New Roman" panose="02020603050405020304" pitchFamily="18" charset="0"/>
              </a:rPr>
              <a:t>                 2010</a:t>
            </a:r>
            <a:r>
              <a:rPr lang="zh-CN" altLang="zh-CN" sz="2400" kern="100" dirty="0">
                <a:latin typeface="Times New Roman" panose="02020603050405020304" pitchFamily="18" charset="0"/>
                <a:cs typeface="Times New Roman" panose="02020603050405020304" pitchFamily="18" charset="0"/>
              </a:rPr>
              <a:t>年</a:t>
            </a:r>
            <a:r>
              <a:rPr lang="en-US" altLang="zh-CN" sz="2400" kern="100" dirty="0">
                <a:latin typeface="Times New Roman" panose="02020603050405020304" pitchFamily="18" charset="0"/>
              </a:rPr>
              <a:t>5</a:t>
            </a:r>
            <a:r>
              <a:rPr lang="zh-CN" altLang="zh-CN" sz="2400" kern="100" dirty="0">
                <a:latin typeface="Times New Roman" panose="02020603050405020304" pitchFamily="18" charset="0"/>
                <a:cs typeface="Times New Roman" panose="02020603050405020304" pitchFamily="18" charset="0"/>
              </a:rPr>
              <a:t>月</a:t>
            </a:r>
            <a:r>
              <a:rPr lang="en-US" altLang="zh-CN" sz="2400" kern="100" dirty="0">
                <a:latin typeface="Times New Roman" panose="02020603050405020304" pitchFamily="18" charset="0"/>
              </a:rPr>
              <a:t>                               </a:t>
            </a:r>
            <a:r>
              <a:rPr lang="zh-CN" altLang="zh-CN" sz="2400" kern="100" dirty="0">
                <a:latin typeface="Times New Roman" panose="02020603050405020304" pitchFamily="18" charset="0"/>
                <a:cs typeface="Times New Roman" panose="02020603050405020304" pitchFamily="18" charset="0"/>
              </a:rPr>
              <a:t>单位：元</a:t>
            </a:r>
            <a:endParaRPr lang="zh-CN" altLang="en-US" sz="6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r>
              <a:rPr lang="zh-CN" altLang="en-US" sz="3200" b="1" dirty="0">
                <a:latin typeface="黑体" panose="02010609060101010101" pitchFamily="49" charset="-122"/>
                <a:ea typeface="黑体" panose="02010609060101010101" pitchFamily="49" charset="-122"/>
              </a:rPr>
              <a:t>结论：</a:t>
            </a:r>
            <a:r>
              <a:rPr lang="zh-CN" altLang="en-US" sz="3200" b="1" dirty="0">
                <a:latin typeface="宋体" panose="02010600030101010101" pitchFamily="2" charset="-122"/>
              </a:rPr>
              <a:t>第一运输公司边际贡献总额差异为</a:t>
            </a:r>
            <a:r>
              <a:rPr lang="en-US" altLang="zh-CN" sz="3200" b="1" dirty="0">
                <a:latin typeface="宋体" panose="02010600030101010101" pitchFamily="2" charset="-122"/>
              </a:rPr>
              <a:t>336970</a:t>
            </a:r>
            <a:r>
              <a:rPr lang="zh-CN" altLang="en-US" sz="3200" b="1" dirty="0">
                <a:latin typeface="宋体" panose="02010600030101010101" pitchFamily="2" charset="-122"/>
              </a:rPr>
              <a:t>元，经理可控利润差异为</a:t>
            </a:r>
            <a:r>
              <a:rPr lang="en-US" altLang="zh-CN" sz="3200" b="1" dirty="0">
                <a:latin typeface="宋体" panose="02010600030101010101" pitchFamily="2" charset="-122"/>
              </a:rPr>
              <a:t>306970</a:t>
            </a:r>
            <a:r>
              <a:rPr lang="zh-CN" altLang="en-US" sz="3200" b="1" dirty="0">
                <a:latin typeface="宋体" panose="02010600030101010101" pitchFamily="2" charset="-122"/>
              </a:rPr>
              <a:t>元，营业利润差异为</a:t>
            </a:r>
            <a:r>
              <a:rPr lang="en-US" altLang="zh-CN" sz="3200" b="1" dirty="0">
                <a:latin typeface="宋体" panose="02010600030101010101" pitchFamily="2" charset="-122"/>
              </a:rPr>
              <a:t>276970</a:t>
            </a:r>
            <a:r>
              <a:rPr lang="zh-CN" altLang="en-US" sz="3200" b="1" dirty="0">
                <a:latin typeface="宋体" panose="02010600030101010101" pitchFamily="2" charset="-122"/>
              </a:rPr>
              <a:t>元，均为有利差异，故此，第一运输公司已达成利润目标。</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zh-CN" altLang="en-US" sz="3200" b="1" dirty="0">
                <a:latin typeface="宋体" panose="02010600030101010101" pitchFamily="2" charset="-122"/>
              </a:rPr>
              <a:t>表（</a:t>
            </a:r>
            <a:r>
              <a:rPr lang="en-US" altLang="zh-CN" sz="3200" b="1" dirty="0">
                <a:latin typeface="宋体" panose="02010600030101010101" pitchFamily="2" charset="-122"/>
              </a:rPr>
              <a:t>12-7</a:t>
            </a:r>
            <a:r>
              <a:rPr lang="zh-CN" altLang="en-US" sz="3200" b="1" dirty="0">
                <a:latin typeface="宋体" panose="02010600030101010101" pitchFamily="2" charset="-122"/>
              </a:rPr>
              <a:t>）中，由各分公司分摊的管理费用，是总公司各横向管理部门发生的责任费用，纳入成本中心考核范围。</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2381250"/>
            <a:ext cx="2771775" cy="2095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normAutofit/>
          </a:bodyPr>
          <a:lstStyle/>
          <a:p>
            <a:r>
              <a:rPr lang="en-US" altLang="zh-CN" dirty="0" smtClean="0"/>
              <a:t>1</a:t>
            </a:r>
            <a:r>
              <a:rPr lang="en-US" altLang="zh-CN" dirty="0"/>
              <a:t>.</a:t>
            </a:r>
            <a:r>
              <a:rPr lang="zh-CN" altLang="zh-CN" dirty="0"/>
              <a:t>物流成本绩效考评的意义？</a:t>
            </a:r>
          </a:p>
          <a:p>
            <a:r>
              <a:rPr lang="en-US" altLang="zh-CN" dirty="0"/>
              <a:t>2.</a:t>
            </a:r>
            <a:r>
              <a:rPr lang="zh-CN" altLang="zh-CN" dirty="0"/>
              <a:t>设计责任会计制度应遵循的原则是什么？</a:t>
            </a:r>
          </a:p>
          <a:p>
            <a:r>
              <a:rPr lang="en-US" altLang="zh-CN" dirty="0"/>
              <a:t>3.</a:t>
            </a:r>
            <a:r>
              <a:rPr lang="zh-CN" altLang="zh-CN" dirty="0"/>
              <a:t>何为成本中心，何为利润中心？</a:t>
            </a:r>
          </a:p>
          <a:p>
            <a:r>
              <a:rPr lang="en-US" altLang="zh-CN" dirty="0"/>
              <a:t>4.</a:t>
            </a:r>
            <a:r>
              <a:rPr lang="zh-CN" altLang="zh-CN" dirty="0"/>
              <a:t>成本中心与利润中心的考核指标各有哪些？</a:t>
            </a:r>
          </a:p>
          <a:p>
            <a:r>
              <a:rPr lang="en-US" altLang="zh-CN" dirty="0"/>
              <a:t>5.</a:t>
            </a:r>
            <a:r>
              <a:rPr lang="zh-CN" altLang="zh-CN" dirty="0"/>
              <a:t>责任成本应该具备哪几个条件？</a:t>
            </a:r>
          </a:p>
          <a:p>
            <a:r>
              <a:rPr lang="en-US" altLang="zh-CN" dirty="0"/>
              <a:t>6.</a:t>
            </a:r>
            <a:r>
              <a:rPr lang="zh-CN" altLang="zh-CN" dirty="0"/>
              <a:t>自然利润中心与人为利润中心的区别？</a:t>
            </a:r>
          </a:p>
          <a:p>
            <a:endParaRPr lang="zh-CN" altLang="en-US" dirty="0"/>
          </a:p>
        </p:txBody>
      </p:sp>
      <p:sp>
        <p:nvSpPr>
          <p:cNvPr id="121858" name="Rectangle 2"/>
          <p:cNvSpPr>
            <a:spLocks noGrp="1" noChangeArrowheads="1"/>
          </p:cNvSpPr>
          <p:nvPr>
            <p:ph type="title"/>
          </p:nvPr>
        </p:nvSpPr>
        <p:spPr/>
        <p:txBody>
          <a:bodyPr>
            <a:normAutofit fontScale="90000"/>
          </a:bodyPr>
          <a:lstStyle/>
          <a:p>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复习思考题</a:t>
            </a:r>
            <a:r>
              <a:rPr lang="en-US" altLang="zh-CN" sz="4000" b="1" dirty="0" smtClean="0">
                <a:latin typeface="黑体" panose="02010609060101010101" pitchFamily="49" charset="-122"/>
                <a:ea typeface="黑体" panose="02010609060101010101" pitchFamily="49" charset="-122"/>
              </a:rPr>
              <a:t>】</a:t>
            </a:r>
            <a:endParaRPr lang="zh-CN" altLang="en-US" sz="32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a:latin typeface="宋体" panose="02010600030101010101" pitchFamily="2" charset="-122"/>
              </a:rPr>
              <a:t/>
            </a:r>
            <a:br>
              <a:rPr lang="en-US" altLang="zh-CN" dirty="0">
                <a:latin typeface="宋体" panose="02010600030101010101" pitchFamily="2" charset="-122"/>
              </a:rPr>
            </a:br>
            <a:r>
              <a:rPr lang="zh-CN" altLang="en-US" dirty="0">
                <a:latin typeface="宋体" panose="02010600030101010101" pitchFamily="2" charset="-122"/>
              </a:rPr>
              <a:t>京华商城仓储中心第二分部</a:t>
            </a:r>
            <a:r>
              <a:rPr lang="en-US" altLang="zh-CN" dirty="0">
                <a:latin typeface="宋体" panose="02010600030101010101" pitchFamily="2" charset="-122"/>
              </a:rPr>
              <a:t>2010</a:t>
            </a:r>
            <a:r>
              <a:rPr lang="zh-CN" altLang="en-US" dirty="0">
                <a:latin typeface="宋体" panose="02010600030101010101" pitchFamily="2" charset="-122"/>
              </a:rPr>
              <a:t>年第三季度责任成本业绩报告如表</a:t>
            </a:r>
            <a:r>
              <a:rPr lang="en-US" altLang="zh-CN" dirty="0">
                <a:latin typeface="宋体" panose="02010600030101010101" pitchFamily="2" charset="-122"/>
              </a:rPr>
              <a:t>12-8</a:t>
            </a:r>
            <a:r>
              <a:rPr lang="zh-CN" altLang="en-US" dirty="0">
                <a:latin typeface="宋体" panose="02010600030101010101" pitchFamily="2" charset="-122"/>
              </a:rPr>
              <a:t>所示，据该表数据对第二分部的责任成本业绩做出初步评价。</a:t>
            </a:r>
            <a:endParaRPr lang="zh-CN" altLang="en-US" dirty="0"/>
          </a:p>
        </p:txBody>
      </p:sp>
      <p:sp>
        <p:nvSpPr>
          <p:cNvPr id="122882" name="Rectangle 2"/>
          <p:cNvSpPr>
            <a:spLocks noGrp="1" noChangeArrowheads="1"/>
          </p:cNvSpPr>
          <p:nvPr>
            <p:ph type="title"/>
          </p:nvPr>
        </p:nvSpPr>
        <p:spPr/>
        <p:txBody>
          <a:bodyPr>
            <a:normAutofit fontScale="90000"/>
          </a:bodyPr>
          <a:lstStyle/>
          <a:p>
            <a:r>
              <a:rPr lang="en-US" altLang="zh-CN" sz="4000" b="1" dirty="0">
                <a:latin typeface="宋体" panose="02010600030101010101" pitchFamily="2" charset="-122"/>
              </a:rPr>
              <a:t>【</a:t>
            </a:r>
            <a:r>
              <a:rPr lang="zh-CN" altLang="en-US" sz="4000" b="1" dirty="0">
                <a:latin typeface="宋体" panose="02010600030101010101" pitchFamily="2" charset="-122"/>
              </a:rPr>
              <a:t>练习题</a:t>
            </a:r>
            <a:r>
              <a:rPr lang="en-US" altLang="zh-CN" sz="4000" b="1" dirty="0" smtClean="0">
                <a:latin typeface="宋体" panose="02010600030101010101" pitchFamily="2" charset="-122"/>
              </a:rPr>
              <a:t>】</a:t>
            </a:r>
            <a:endParaRPr lang="zh-CN" altLang="en-US" sz="40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zh-CN" altLang="en-US" sz="4000" b="1">
                <a:latin typeface="宋体" panose="02010600030101010101" pitchFamily="2" charset="-122"/>
              </a:rPr>
              <a:t>表</a:t>
            </a:r>
            <a:r>
              <a:rPr lang="en-US" altLang="zh-CN" sz="4000" b="1">
                <a:latin typeface="宋体" panose="02010600030101010101" pitchFamily="2" charset="-122"/>
              </a:rPr>
              <a:t>12-8  </a:t>
            </a:r>
            <a:r>
              <a:rPr lang="zh-CN" altLang="en-US" sz="4000" b="1">
                <a:latin typeface="宋体" panose="02010600030101010101" pitchFamily="2" charset="-122"/>
              </a:rPr>
              <a:t>责任成本业绩报告</a:t>
            </a:r>
          </a:p>
        </p:txBody>
      </p:sp>
      <p:pic>
        <p:nvPicPr>
          <p:cNvPr id="5"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868279" y="2230519"/>
            <a:ext cx="8466554" cy="3840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sz="quarter"/>
          </p:nvPr>
        </p:nvSpPr>
        <p:spPr/>
        <p:txBody>
          <a:bodyPr/>
          <a:lstStyle/>
          <a:p>
            <a:r>
              <a:rPr lang="zh-CN" altLang="en-US" sz="4000" b="1">
                <a:latin typeface="黑体" panose="02010609060101010101" pitchFamily="49" charset="-122"/>
              </a:rPr>
              <a:t>第二节 成本中心绩效考评</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9"/>
          <p:cNvSpPr>
            <a:spLocks noGrp="1" noChangeArrowheads="1"/>
          </p:cNvSpPr>
          <p:nvPr>
            <p:ph type="subTitle" idx="4294967295"/>
          </p:nvPr>
        </p:nvSpPr>
        <p:spPr>
          <a:xfrm>
            <a:off x="4578350" y="2251075"/>
            <a:ext cx="7613650" cy="2725738"/>
          </a:xfrm>
          <a:prstGeom prst="rect">
            <a:avLst/>
          </a:prstGeom>
          <a:effectLst>
            <a:outerShdw blurRad="50800" dist="38100" dir="2700000" algn="tl" rotWithShape="0">
              <a:prstClr val="black">
                <a:alpha val="23000"/>
              </a:prstClr>
            </a:outerShdw>
          </a:effectLst>
        </p:spPr>
        <p:txBody>
          <a:bodyPr>
            <a:normAutofit/>
            <a:scene3d>
              <a:camera prst="orthographicFront"/>
              <a:lightRig rig="threePt" dir="t"/>
            </a:scene3d>
            <a:sp3d extrusionH="57150">
              <a:bevelT h="25400" prst="softRound"/>
            </a:sp3d>
          </a:bodyPr>
          <a:lstStyle/>
          <a:p>
            <a:pPr marL="0" indent="0" eaLnBrk="1" hangingPunct="1">
              <a:buNone/>
            </a:pPr>
            <a:r>
              <a:rPr lang="zh-CN" altLang="en-US" sz="4400" b="1" dirty="0">
                <a:solidFill>
                  <a:schemeClr val="accent6">
                    <a:lumMod val="50000"/>
                  </a:schemeClr>
                </a:solidFill>
                <a:effectLst/>
                <a:latin typeface="楷体" panose="02010609060101010101" pitchFamily="49" charset="-122"/>
                <a:ea typeface="楷体" panose="02010609060101010101" pitchFamily="49" charset="-122"/>
              </a:rPr>
              <a:t>物流成本管理（</a:t>
            </a:r>
            <a:r>
              <a:rPr lang="zh-CN" altLang="en-US" sz="4400" b="1" dirty="0" smtClean="0">
                <a:solidFill>
                  <a:schemeClr val="accent6">
                    <a:lumMod val="50000"/>
                  </a:schemeClr>
                </a:solidFill>
                <a:effectLst/>
                <a:latin typeface="楷体" panose="02010609060101010101" pitchFamily="49" charset="-122"/>
                <a:ea typeface="楷体" panose="02010609060101010101" pitchFamily="49" charset="-122"/>
              </a:rPr>
              <a:t>第</a:t>
            </a:r>
            <a:r>
              <a:rPr lang="en-US" altLang="zh-CN" sz="4400" b="1" dirty="0" smtClean="0">
                <a:solidFill>
                  <a:schemeClr val="accent6">
                    <a:lumMod val="50000"/>
                  </a:schemeClr>
                </a:solidFill>
                <a:effectLst/>
                <a:latin typeface="楷体" panose="02010609060101010101" pitchFamily="49" charset="-122"/>
                <a:ea typeface="楷体" panose="02010609060101010101" pitchFamily="49" charset="-122"/>
              </a:rPr>
              <a:t>5</a:t>
            </a:r>
            <a:r>
              <a:rPr lang="zh-CN" altLang="en-US" sz="4400" b="1" dirty="0" smtClean="0">
                <a:solidFill>
                  <a:schemeClr val="accent6">
                    <a:lumMod val="50000"/>
                  </a:schemeClr>
                </a:solidFill>
                <a:effectLst/>
                <a:latin typeface="楷体" panose="02010609060101010101" pitchFamily="49" charset="-122"/>
                <a:ea typeface="楷体" panose="02010609060101010101" pitchFamily="49" charset="-122"/>
              </a:rPr>
              <a:t>版</a:t>
            </a:r>
            <a:r>
              <a:rPr lang="zh-CN" altLang="en-US" sz="4400" b="1" dirty="0">
                <a:solidFill>
                  <a:schemeClr val="accent6">
                    <a:lumMod val="50000"/>
                  </a:schemeClr>
                </a:solidFill>
                <a:effectLst/>
                <a:latin typeface="楷体" panose="02010609060101010101" pitchFamily="49" charset="-122"/>
                <a:ea typeface="楷体" panose="02010609060101010101" pitchFamily="49" charset="-122"/>
              </a:rPr>
              <a:t>）</a:t>
            </a:r>
            <a:endParaRPr lang="en-US" altLang="zh-CN" sz="4400" b="1" dirty="0">
              <a:solidFill>
                <a:schemeClr val="accent6">
                  <a:lumMod val="50000"/>
                </a:schemeClr>
              </a:solidFill>
              <a:effectLst/>
              <a:latin typeface="楷体" panose="02010609060101010101" pitchFamily="49" charset="-122"/>
              <a:ea typeface="楷体" panose="02010609060101010101" pitchFamily="49" charset="-122"/>
            </a:endParaRPr>
          </a:p>
          <a:p>
            <a:pPr marL="0" indent="0">
              <a:buNone/>
            </a:pPr>
            <a:r>
              <a:rPr lang="en-US" altLang="zh-CN" sz="8600" b="1" dirty="0">
                <a:solidFill>
                  <a:schemeClr val="accent4">
                    <a:lumMod val="75000"/>
                  </a:schemeClr>
                </a:solidFill>
                <a:effectLst>
                  <a:outerShdw blurRad="50800" dist="38100" dir="2700000" algn="tl" rotWithShape="0">
                    <a:prstClr val="black">
                      <a:alpha val="40000"/>
                    </a:prstClr>
                  </a:outerShdw>
                </a:effectLst>
                <a:latin typeface="+mj-ea"/>
                <a:ea typeface="+mj-ea"/>
              </a:rPr>
              <a:t>PowerPoint </a:t>
            </a:r>
            <a:endParaRPr lang="en-US" altLang="zh-CN" sz="8600" b="1" dirty="0" smtClean="0">
              <a:solidFill>
                <a:schemeClr val="accent4">
                  <a:lumMod val="75000"/>
                </a:schemeClr>
              </a:solidFill>
              <a:effectLst>
                <a:outerShdw blurRad="50800" dist="38100" dir="2700000" algn="tl" rotWithShape="0">
                  <a:prstClr val="black">
                    <a:alpha val="40000"/>
                  </a:prstClr>
                </a:outerShdw>
              </a:effectLst>
              <a:latin typeface="+mj-ea"/>
              <a:ea typeface="+mj-ea"/>
            </a:endParaRPr>
          </a:p>
          <a:p>
            <a:pPr marL="0" indent="0">
              <a:buNone/>
            </a:pPr>
            <a:r>
              <a:rPr lang="zh-CN" altLang="en-US" sz="4100" b="1" dirty="0" smtClean="0">
                <a:solidFill>
                  <a:schemeClr val="accent6">
                    <a:lumMod val="50000"/>
                  </a:schemeClr>
                </a:solidFill>
                <a:effectLst/>
                <a:latin typeface="楷体" panose="02010609060101010101" pitchFamily="49" charset="-122"/>
                <a:ea typeface="楷体" panose="02010609060101010101" pitchFamily="49" charset="-122"/>
              </a:rPr>
              <a:t>制作人：朱伟</a:t>
            </a:r>
            <a:r>
              <a:rPr lang="zh-CN" altLang="en-US" sz="4100" b="1" dirty="0" smtClean="0">
                <a:solidFill>
                  <a:schemeClr val="accent6">
                    <a:lumMod val="50000"/>
                  </a:schemeClr>
                </a:solidFill>
                <a:effectLst/>
                <a:latin typeface="楷体" panose="02010609060101010101" pitchFamily="49" charset="-122"/>
                <a:ea typeface="楷体" panose="02010609060101010101" pitchFamily="49" charset="-122"/>
              </a:rPr>
              <a:t>生</a:t>
            </a:r>
            <a:endParaRPr lang="en-US" altLang="zh-CN" sz="4100" b="1" dirty="0" smtClean="0">
              <a:solidFill>
                <a:schemeClr val="accent6">
                  <a:lumMod val="50000"/>
                </a:schemeClr>
              </a:solidFill>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022965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11" name="Rectangle 31"/>
          <p:cNvSpPr>
            <a:spLocks noChangeArrowheads="1"/>
          </p:cNvSpPr>
          <p:nvPr/>
        </p:nvSpPr>
        <p:spPr bwMode="black">
          <a:xfrm>
            <a:off x="4358664" y="2857500"/>
            <a:ext cx="5562600" cy="11430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threePt" dir="t"/>
            </a:scene3d>
            <a:sp3d extrusionH="57150">
              <a:bevelT h="25400" prst="softRound"/>
              <a:bevelB w="38100" h="38100" prst="convex"/>
            </a:sp3d>
          </a:bodyPr>
          <a:lstStyle>
            <a:lvl1pPr algn="ctr">
              <a:defRPr sz="3600" b="1">
                <a:solidFill>
                  <a:srgbClr val="000000"/>
                </a:solidFill>
                <a:latin typeface="Verdana" panose="020B0604030504040204" pitchFamily="34" charset="0"/>
                <a:ea typeface="宋体" panose="02010600030101010101" pitchFamily="2" charset="-122"/>
              </a:defRPr>
            </a:lvl1pPr>
            <a:lvl2pPr algn="ctr">
              <a:defRPr sz="3600" b="1">
                <a:solidFill>
                  <a:srgbClr val="000000"/>
                </a:solidFill>
                <a:latin typeface="Verdana" panose="020B0604030504040204" pitchFamily="34" charset="0"/>
                <a:ea typeface="宋体" panose="02010600030101010101" pitchFamily="2" charset="-122"/>
              </a:defRPr>
            </a:lvl2pPr>
            <a:lvl3pPr algn="ctr">
              <a:defRPr sz="3600" b="1">
                <a:solidFill>
                  <a:srgbClr val="000000"/>
                </a:solidFill>
                <a:latin typeface="Verdana" panose="020B0604030504040204" pitchFamily="34" charset="0"/>
                <a:ea typeface="宋体" panose="02010600030101010101" pitchFamily="2" charset="-122"/>
              </a:defRPr>
            </a:lvl3pPr>
            <a:lvl4pPr algn="ctr">
              <a:defRPr sz="3600" b="1">
                <a:solidFill>
                  <a:srgbClr val="000000"/>
                </a:solidFill>
                <a:latin typeface="Verdana" panose="020B0604030504040204" pitchFamily="34" charset="0"/>
                <a:ea typeface="宋体" panose="02010600030101010101" pitchFamily="2" charset="-122"/>
              </a:defRPr>
            </a:lvl4pPr>
            <a:lvl5pPr algn="ctr">
              <a:defRPr sz="3600" b="1">
                <a:solidFill>
                  <a:srgbClr val="000000"/>
                </a:solidFill>
                <a:latin typeface="Verdana" panose="020B0604030504040204" pitchFamily="34" charset="0"/>
                <a:ea typeface="宋体" panose="02010600030101010101" pitchFamily="2" charset="-122"/>
              </a:defRPr>
            </a:lvl5pPr>
            <a:lvl6pPr marL="4572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6pPr>
            <a:lvl7pPr marL="9144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7pPr>
            <a:lvl8pPr marL="13716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8pPr>
            <a:lvl9pPr marL="18288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9pPr>
          </a:lstStyle>
          <a:p>
            <a:pPr algn="l">
              <a:lnSpc>
                <a:spcPct val="80000"/>
              </a:lnSpc>
            </a:pPr>
            <a:r>
              <a:rPr lang="en-US" altLang="ko-KR" sz="6600" dirty="0">
                <a:gradFill flip="none" rotWithShape="1">
                  <a:gsLst>
                    <a:gs pos="0">
                      <a:schemeClr val="accent4">
                        <a:lumMod val="50000"/>
                      </a:schemeClr>
                    </a:gs>
                    <a:gs pos="46000">
                      <a:schemeClr val="accent2">
                        <a:lumMod val="95000"/>
                        <a:lumOff val="5000"/>
                      </a:schemeClr>
                    </a:gs>
                    <a:gs pos="100000">
                      <a:schemeClr val="accent2">
                        <a:lumMod val="60000"/>
                      </a:schemeClr>
                    </a:gs>
                  </a:gsLst>
                  <a:lin ang="16200000" scaled="1"/>
                  <a:tileRect/>
                </a:gradFill>
                <a:effectLst>
                  <a:outerShdw blurRad="50800" dist="50800" dir="5400000" algn="ctr" rotWithShape="0">
                    <a:schemeClr val="bg2">
                      <a:lumMod val="50000"/>
                    </a:schemeClr>
                  </a:outerShdw>
                  <a:reflection blurRad="6350" stA="15000" endPos="60000" dist="60007" dir="5400000" sy="-100000" algn="bl" rotWithShape="0"/>
                </a:effectLst>
                <a:ea typeface="Gulim" pitchFamily="34" charset="-127"/>
              </a:rPr>
              <a:t>Thank you!</a:t>
            </a:r>
          </a:p>
        </p:txBody>
      </p:sp>
    </p:spTree>
    <p:extLst>
      <p:ext uri="{BB962C8B-B14F-4D97-AF65-F5344CB8AC3E}">
        <p14:creationId xmlns:p14="http://schemas.microsoft.com/office/powerpoint/2010/main" val="332922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p14="http://schemas.microsoft.com/office/powerpoint/2010/main" val="3990181579"/>
              </p:ext>
            </p:extLst>
          </p:nvPr>
        </p:nvGraphicFramePr>
        <p:xfrm>
          <a:off x="191344" y="2174875"/>
          <a:ext cx="11737304" cy="3198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4" name="Rectangle 2"/>
          <p:cNvSpPr>
            <a:spLocks noGrp="1" noChangeArrowheads="1"/>
          </p:cNvSpPr>
          <p:nvPr>
            <p:ph type="title"/>
          </p:nvPr>
        </p:nvSpPr>
        <p:spPr/>
        <p:txBody>
          <a:bodyPr>
            <a:normAutofit fontScale="90000"/>
          </a:bodyPr>
          <a:lstStyle/>
          <a:p>
            <a:r>
              <a:rPr lang="zh-CN" altLang="en-US" sz="4000" b="1" dirty="0">
                <a:latin typeface="黑体" panose="02010609060101010101" pitchFamily="49" charset="-122"/>
                <a:ea typeface="黑体" panose="02010609060101010101" pitchFamily="49" charset="-122"/>
              </a:rPr>
              <a:t>一、成本中心</a:t>
            </a:r>
            <a:r>
              <a:rPr lang="zh-CN" altLang="en-US" sz="4000" b="1" dirty="0" smtClean="0">
                <a:latin typeface="黑体" panose="02010609060101010101" pitchFamily="49" charset="-122"/>
                <a:ea typeface="黑体" panose="02010609060101010101" pitchFamily="49" charset="-122"/>
              </a:rPr>
              <a:t>概述</a:t>
            </a:r>
            <a:endParaRPr lang="zh-CN" altLang="en-US" sz="4000" b="1"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5561" y="1763713"/>
            <a:ext cx="9084890" cy="4051300"/>
          </a:xfrm>
        </p:spPr>
        <p:txBody>
          <a:bodyPr/>
          <a:lstStyle/>
          <a:p>
            <a:r>
              <a:rPr lang="zh-CN" altLang="zh-CN" dirty="0">
                <a:latin typeface="+mj-ea"/>
              </a:rPr>
              <a:t>成本差异</a:t>
            </a:r>
            <a:r>
              <a:rPr lang="en-US" altLang="zh-CN" dirty="0">
                <a:latin typeface="+mj-ea"/>
              </a:rPr>
              <a:t>=</a:t>
            </a:r>
            <a:r>
              <a:rPr lang="zh-CN" altLang="zh-CN" dirty="0">
                <a:latin typeface="+mj-ea"/>
              </a:rPr>
              <a:t>实际责任成本−预算责任成本</a:t>
            </a:r>
            <a:br>
              <a:rPr lang="zh-CN" altLang="zh-CN" dirty="0">
                <a:latin typeface="+mj-ea"/>
              </a:rPr>
            </a:br>
            <a:r>
              <a:rPr lang="zh-CN" altLang="zh-CN" dirty="0">
                <a:latin typeface="+mj-ea"/>
              </a:rPr>
              <a:t>成本变动率</a:t>
            </a:r>
            <a:r>
              <a:rPr lang="en-US" altLang="zh-CN" dirty="0">
                <a:latin typeface="+mj-ea"/>
              </a:rPr>
              <a:t>=</a:t>
            </a:r>
            <a:r>
              <a:rPr lang="zh-CN" altLang="zh-CN" dirty="0">
                <a:latin typeface="+mj-ea"/>
              </a:rPr>
              <a:t>成本差异÷预算责任成本</a:t>
            </a:r>
            <a:r>
              <a:rPr lang="en-US" altLang="zh-CN" dirty="0">
                <a:latin typeface="+mj-ea"/>
              </a:rPr>
              <a:t>×100%</a:t>
            </a:r>
            <a:r>
              <a:rPr lang="zh-CN" altLang="zh-CN" dirty="0">
                <a:latin typeface="+mj-ea"/>
              </a:rPr>
              <a:t/>
            </a:r>
            <a:br>
              <a:rPr lang="zh-CN" altLang="zh-CN" dirty="0">
                <a:latin typeface="+mj-ea"/>
              </a:rPr>
            </a:br>
            <a:endParaRPr lang="zh-CN" altLang="en-US" dirty="0">
              <a:latin typeface="+mj-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insdrops_II">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TotalTime>
  <Words>7806</Words>
  <Application>Microsoft Office PowerPoint</Application>
  <PresentationFormat>宽屏</PresentationFormat>
  <Paragraphs>838</Paragraphs>
  <Slides>71</Slides>
  <Notes>41</Notes>
  <HiddenSlides>0</HiddenSlides>
  <MMClips>0</MMClips>
  <ScaleCrop>false</ScaleCrop>
  <HeadingPairs>
    <vt:vector size="8" baseType="variant">
      <vt:variant>
        <vt:lpstr>已用的字体</vt:lpstr>
      </vt:variant>
      <vt:variant>
        <vt:i4>16</vt:i4>
      </vt:variant>
      <vt:variant>
        <vt:lpstr>主题</vt:lpstr>
      </vt:variant>
      <vt:variant>
        <vt:i4>5</vt:i4>
      </vt:variant>
      <vt:variant>
        <vt:lpstr>嵌入 OLE 服务器</vt:lpstr>
      </vt:variant>
      <vt:variant>
        <vt:i4>1</vt:i4>
      </vt:variant>
      <vt:variant>
        <vt:lpstr>幻灯片标题</vt:lpstr>
      </vt:variant>
      <vt:variant>
        <vt:i4>71</vt:i4>
      </vt:variant>
    </vt:vector>
  </HeadingPairs>
  <TitlesOfParts>
    <vt:vector size="93" baseType="lpstr">
      <vt:lpstr>Gulim</vt:lpstr>
      <vt:lpstr>MS UI Gothic</vt:lpstr>
      <vt:lpstr>黑体</vt:lpstr>
      <vt:lpstr>华文新魏</vt:lpstr>
      <vt:lpstr>华文中宋</vt:lpstr>
      <vt:lpstr>楷体</vt:lpstr>
      <vt:lpstr>迷你简雪君</vt:lpstr>
      <vt:lpstr>宋体</vt:lpstr>
      <vt:lpstr>微软雅黑</vt:lpstr>
      <vt:lpstr>Arial</vt:lpstr>
      <vt:lpstr>Calibri</vt:lpstr>
      <vt:lpstr>Calibri Light</vt:lpstr>
      <vt:lpstr>Symbol</vt:lpstr>
      <vt:lpstr>Times New Roman</vt:lpstr>
      <vt:lpstr>Verdana</vt:lpstr>
      <vt:lpstr>Wingdings</vt:lpstr>
      <vt:lpstr>rainsdrops_II</vt:lpstr>
      <vt:lpstr>1_默认设计模板</vt:lpstr>
      <vt:lpstr>2_默认设计模板</vt:lpstr>
      <vt:lpstr>3_默认设计模板</vt:lpstr>
      <vt:lpstr>4_默认设计模板</vt:lpstr>
      <vt:lpstr>Equation</vt:lpstr>
      <vt:lpstr>第十二章  物流成本绩效考评</vt:lpstr>
      <vt:lpstr>【学习目的】</vt:lpstr>
      <vt:lpstr>第一节  物流成本绩效考评概述</vt:lpstr>
      <vt:lpstr>一、物流成本绩效考评的意义</vt:lpstr>
      <vt:lpstr>二、责任会计制度是物流成本绩效考评的核心</vt:lpstr>
      <vt:lpstr>图12-1　责任会计制度的六个基本环节 </vt:lpstr>
      <vt:lpstr>第二节 成本中心绩效考评</vt:lpstr>
      <vt:lpstr>一、成本中心概述</vt:lpstr>
      <vt:lpstr>成本差异=实际责任成本−预算责任成本 成本变动率=成本差异÷预算责任成本×100% </vt:lpstr>
      <vt:lpstr>二、成本中心的设立</vt:lpstr>
      <vt:lpstr>三、责任成本的计算与考评</vt:lpstr>
      <vt:lpstr>（一）责任成本的计算方法</vt:lpstr>
      <vt:lpstr>（二）责任成本的考评</vt:lpstr>
      <vt:lpstr>第三节 仓储成本中心绩效考评示例</vt:lpstr>
      <vt:lpstr>一、企业仓储部门成本中心设置模式</vt:lpstr>
      <vt:lpstr>1.仓储部门成本中心层次关系</vt:lpstr>
      <vt:lpstr>2.各成本中心考核指标</vt:lpstr>
      <vt:lpstr>PowerPoint 演示文稿</vt:lpstr>
      <vt:lpstr>二、仓储分部作业班组责任成本的考评</vt:lpstr>
      <vt:lpstr>例【12-1】：仓储A分部下设仓管组、装卸组和叉车组，各作业组均采用间接计算法来计算其责任成本。其中叉车组业绩报告见表12-1。</vt:lpstr>
      <vt:lpstr>表12-1  责任成本业绩报告</vt:lpstr>
      <vt:lpstr>三、仓储分部责任成本的考评</vt:lpstr>
      <vt:lpstr>表12-2  责任成本业绩报告</vt:lpstr>
      <vt:lpstr>四、总部对各成本中心责任成本的考评</vt:lpstr>
      <vt:lpstr>表12-3  仓储总部成本中心业绩汇总表</vt:lpstr>
      <vt:lpstr>第四节 利润中心绩效考评</vt:lpstr>
      <vt:lpstr>一、利润中心的基本特性</vt:lpstr>
      <vt:lpstr>二、利润中心的基本类型</vt:lpstr>
      <vt:lpstr>三、利润中心的前提条件</vt:lpstr>
      <vt:lpstr>四、利润中心的收支计算</vt:lpstr>
      <vt:lpstr>五、利润中心与目标管理</vt:lpstr>
      <vt:lpstr>表12-4  利润中心责任报告</vt:lpstr>
      <vt:lpstr>六、考评方式与评估对象</vt:lpstr>
      <vt:lpstr>七、考核指标的设定</vt:lpstr>
      <vt:lpstr>图12-4  利润中心各考核指标关系</vt:lpstr>
      <vt:lpstr>图12-4  利润中心各考核指标关系</vt:lpstr>
      <vt:lpstr>图12-4  利润中心各考核指标关系</vt:lpstr>
      <vt:lpstr>八、利润中心与预算制度</vt:lpstr>
      <vt:lpstr>第五节 汽车运输利润中心绩效考评示例</vt:lpstr>
      <vt:lpstr>一、汽车运输企业利润中心设置模式</vt:lpstr>
      <vt:lpstr>1、汽车运输企业利润中心层次关系</vt:lpstr>
      <vt:lpstr>2、各利润中心考核指标</vt:lpstr>
      <vt:lpstr>图12-6  汽车运输企业各利润中心数据汇总关系 </vt:lpstr>
      <vt:lpstr>二、单车绩效考评</vt:lpstr>
      <vt:lpstr>（一）单车绩效考评指标设置</vt:lpstr>
      <vt:lpstr>（二）单车绩效考评指标计算方法</vt:lpstr>
      <vt:lpstr>例【12-2】：某单车上半年运输收入预算数与实际数分别为321000元和326000元，责任成本（即直接费用）预算数与实际数分别为297000元和302000元，试计算该单车“边际贡献总额预算数”、“边际贡献总额实际数”和“边际贡献总额差异”。</vt:lpstr>
      <vt:lpstr>解： （1）单车边际贡献总额预算数计算如下： 321000－299000=22000元 （2）单车边际贡献总额实际数计算如下: 326000302000=24000元</vt:lpstr>
      <vt:lpstr>（3）单车边际贡献差异计算如下： 2400022000=2000元</vt:lpstr>
      <vt:lpstr>结论：该单车边际贡献总额差异为有利差异，故此，该单车已达成边际贡献总额目标。 对于多车共同完成的运输作业所取得的共同收入，可根据相关统计资料和运费结算凭证，合理分配给各单车。</vt:lpstr>
      <vt:lpstr>（三）单车成本计算方法</vt:lpstr>
      <vt:lpstr>（四）单车核算统计台帐</vt:lpstr>
      <vt:lpstr>三、车队的绩效考评</vt:lpstr>
      <vt:lpstr>（一）车队绩效考核指标设置</vt:lpstr>
      <vt:lpstr>（二）车队绩效考核指标计算方法</vt:lpstr>
      <vt:lpstr>例【12-3】：某车队上半年运输收入总额为5240000元，实际直接费用总额为4980000元，车队经费支出总额为50200元 ，试计算该车队“车队边际贡献总额”和“车队长可控利润总额”。</vt:lpstr>
      <vt:lpstr>解： （1）车队边际贡献总额计算如下： 52400004980000=260000元 （2）车队长可控利润总额计算如下： 26000050200=209800元</vt:lpstr>
      <vt:lpstr>（三）车队绩效考评报告</vt:lpstr>
      <vt:lpstr>表12-6利润中心责任报告</vt:lpstr>
      <vt:lpstr>四、分公司的绩效考评</vt:lpstr>
      <vt:lpstr>（一）分公司绩效考评指标设置</vt:lpstr>
      <vt:lpstr>（二）分公司考评指标计算方法</vt:lpstr>
      <vt:lpstr>（三）分公司绩效考评报告</vt:lpstr>
      <vt:lpstr>表12-7利润中心责任报告</vt:lpstr>
      <vt:lpstr>结论：第一运输公司边际贡献总额差异为336970元，经理可控利润差异为306970元，营业利润差异为276970元，均为有利差异，故此，第一运输公司已达成利润目标。</vt:lpstr>
      <vt:lpstr>表（12-7）中，由各分公司分摊的管理费用，是总公司各横向管理部门发生的责任费用，纳入成本中心考核范围。</vt:lpstr>
      <vt:lpstr>【复习思考题】</vt:lpstr>
      <vt:lpstr>【练习题】</vt:lpstr>
      <vt:lpstr>表12-8  责任成本业绩报告</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第十二章  物流成本绩效考评</dc:title>
  <dc:creator>zws</dc:creator>
  <cp:lastModifiedBy>lenovo</cp:lastModifiedBy>
  <cp:revision>23</cp:revision>
  <dcterms:created xsi:type="dcterms:W3CDTF">2015-06-23T14:26:24Z</dcterms:created>
  <dcterms:modified xsi:type="dcterms:W3CDTF">2020-03-16T07:46:08Z</dcterms:modified>
</cp:coreProperties>
</file>