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1" r:id="rId5"/>
    <p:sldId id="282" r:id="rId6"/>
    <p:sldId id="263" r:id="rId7"/>
    <p:sldId id="283" r:id="rId8"/>
    <p:sldId id="278" r:id="rId9"/>
    <p:sldId id="280" r:id="rId10"/>
    <p:sldId id="281" r:id="rId11"/>
    <p:sldId id="284" r:id="rId12"/>
    <p:sldId id="285" r:id="rId13"/>
    <p:sldId id="279" r:id="rId14"/>
    <p:sldId id="265" r:id="rId15"/>
    <p:sldId id="266" r:id="rId16"/>
    <p:sldId id="267" r:id="rId17"/>
    <p:sldId id="268" r:id="rId18"/>
    <p:sldId id="269" r:id="rId19"/>
    <p:sldId id="264" r:id="rId20"/>
    <p:sldId id="270" r:id="rId21"/>
    <p:sldId id="271" r:id="rId22"/>
    <p:sldId id="272" r:id="rId23"/>
    <p:sldId id="273" r:id="rId24"/>
    <p:sldId id="274" r:id="rId25"/>
    <p:sldId id="286" r:id="rId26"/>
    <p:sldId id="287"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54" y="3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6D468-4362-43DB-9106-B23C49EEEAB1}" type="datetimeFigureOut">
              <a:rPr lang="zh-CN" altLang="en-US" smtClean="0"/>
              <a:pPr/>
              <a:t>2021/3/18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1CE40A-3BC5-4BD9-B6F9-E09782C3C38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幻灯片图像占位符 1"/>
          <p:cNvSpPr>
            <a:spLocks noGrp="1" noRot="1" noChangeAspect="1" noTextEdit="1"/>
          </p:cNvSpPr>
          <p:nvPr>
            <p:ph type="sldImg"/>
          </p:nvPr>
        </p:nvSpPr>
        <p:spPr>
          <a:ln/>
        </p:spPr>
      </p:sp>
      <p:sp>
        <p:nvSpPr>
          <p:cNvPr id="104451" name="备注占位符 2"/>
          <p:cNvSpPr>
            <a:spLocks noGrp="1"/>
          </p:cNvSpPr>
          <p:nvPr>
            <p:ph type="body" idx="1"/>
          </p:nvPr>
        </p:nvSpPr>
        <p:spPr>
          <a:noFill/>
          <a:ln/>
        </p:spPr>
        <p:txBody>
          <a:bodyPr/>
          <a:lstStyle/>
          <a:p>
            <a:pPr>
              <a:spcBef>
                <a:spcPct val="0"/>
              </a:spcBef>
            </a:pPr>
            <a:endParaRPr lang="zh-CN" altLang="en-US"/>
          </a:p>
        </p:txBody>
      </p:sp>
      <p:sp>
        <p:nvSpPr>
          <p:cNvPr id="104452"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DDAAA97-FD25-43D3-AF4C-5506FD22F3F5}" type="slidenum">
              <a:rPr lang="zh-CN" altLang="en-US" sz="1200">
                <a:latin typeface="Calibri" pitchFamily="34" charset="0"/>
                <a:ea typeface="宋体" pitchFamily="2" charset="-122"/>
              </a:rPr>
              <a:pPr algn="r"/>
              <a:t>26</a:t>
            </a:fld>
            <a:endParaRPr lang="en-US" altLang="zh-CN" sz="1200">
              <a:latin typeface="Calibri" pitchFamily="34"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4506C8E-313B-4124-AA76-AA3DB2A78AA5}" type="datetimeFigureOut">
              <a:rPr lang="zh-CN" altLang="en-US" smtClean="0"/>
              <a:pPr/>
              <a:t>2021/3/18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49B337B-A3FE-4F07-BAC5-B2A6300FBFB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06C8E-313B-4124-AA76-AA3DB2A78AA5}" type="datetimeFigureOut">
              <a:rPr lang="zh-CN" altLang="en-US" smtClean="0"/>
              <a:pPr/>
              <a:t>2021/3/18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B337B-A3FE-4F07-BAC5-B2A6300FBFB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 y="2249941"/>
            <a:ext cx="9155441" cy="2393505"/>
          </a:xfrm>
          <a:prstGeom prst="rect">
            <a:avLst/>
          </a:prstGeom>
          <a:solidFill>
            <a:srgbClr val="0595D4"/>
          </a:solidFill>
          <a:ln w="9525">
            <a:noFill/>
            <a:miter lim="800000"/>
            <a:headEnd/>
            <a:tailEnd/>
          </a:ln>
        </p:spPr>
        <p:txBody>
          <a:bodyPr wrap="none" lIns="87270" tIns="43636" rIns="87270" bIns="43636" anchor="ctr"/>
          <a:lstStyle/>
          <a:p>
            <a:pPr algn="ctr" eaLnBrk="0" hangingPunct="0">
              <a:lnSpc>
                <a:spcPct val="160000"/>
              </a:lnSpc>
              <a:spcBef>
                <a:spcPct val="20000"/>
              </a:spcBef>
              <a:buClr>
                <a:srgbClr val="0595D4"/>
              </a:buClr>
              <a:buFont typeface="Arial" charset="0"/>
              <a:buChar char="•"/>
            </a:pPr>
            <a:endParaRPr lang="zh-CN" altLang="en-US">
              <a:solidFill>
                <a:srgbClr val="000000"/>
              </a:solidFill>
              <a:ea typeface="华文行楷" pitchFamily="2" charset="-122"/>
              <a:sym typeface="Franklin Gothic Book" pitchFamily="34" charset="0"/>
            </a:endParaRPr>
          </a:p>
        </p:txBody>
      </p:sp>
      <p:sp>
        <p:nvSpPr>
          <p:cNvPr id="23555" name="TextBox 5"/>
          <p:cNvSpPr>
            <a:spLocks noChangeArrowheads="1"/>
          </p:cNvSpPr>
          <p:nvPr/>
        </p:nvSpPr>
        <p:spPr bwMode="auto">
          <a:xfrm>
            <a:off x="857224" y="2857496"/>
            <a:ext cx="7879785" cy="919121"/>
          </a:xfrm>
          <a:prstGeom prst="rect">
            <a:avLst/>
          </a:prstGeom>
          <a:noFill/>
          <a:ln w="9525">
            <a:noFill/>
            <a:miter lim="800000"/>
            <a:headEnd/>
            <a:tailEnd/>
          </a:ln>
        </p:spPr>
        <p:txBody>
          <a:bodyPr wrap="square" lIns="87270" tIns="43636" rIns="87270" bIns="43636">
            <a:spAutoFit/>
          </a:bodyPr>
          <a:lstStyle/>
          <a:p>
            <a:pPr eaLnBrk="0" hangingPunct="0"/>
            <a:r>
              <a:rPr lang="zh-CN" altLang="en-US" sz="5400" b="1" dirty="0">
                <a:solidFill>
                  <a:schemeClr val="bg1"/>
                </a:solidFill>
                <a:latin typeface="黑体" pitchFamily="49" charset="-122"/>
                <a:ea typeface="黑体" pitchFamily="49" charset="-122"/>
              </a:rPr>
              <a:t>企业节能标准化体系建设</a:t>
            </a:r>
            <a:endParaRPr lang="zh-CN" altLang="en-US" sz="5400" b="1" dirty="0">
              <a:solidFill>
                <a:schemeClr val="bg1"/>
              </a:solidFill>
              <a:latin typeface="黑体" pitchFamily="49" charset="-122"/>
              <a:ea typeface="黑体" pitchFamily="49" charset="-122"/>
              <a:sym typeface="微软雅黑" pitchFamily="34" charset="-122"/>
            </a:endParaRPr>
          </a:p>
        </p:txBody>
      </p:sp>
      <p:sp>
        <p:nvSpPr>
          <p:cNvPr id="23557" name="TextBox 8"/>
          <p:cNvSpPr>
            <a:spLocks noChangeArrowheads="1"/>
          </p:cNvSpPr>
          <p:nvPr/>
        </p:nvSpPr>
        <p:spPr bwMode="auto">
          <a:xfrm>
            <a:off x="3357554" y="4643446"/>
            <a:ext cx="2016492" cy="1263895"/>
          </a:xfrm>
          <a:prstGeom prst="rect">
            <a:avLst/>
          </a:prstGeom>
          <a:noFill/>
          <a:ln w="9525">
            <a:noFill/>
            <a:miter lim="800000"/>
            <a:headEnd/>
            <a:tailEnd/>
          </a:ln>
        </p:spPr>
        <p:txBody>
          <a:bodyPr wrap="none" lIns="87270" tIns="43636" rIns="87270" bIns="43636">
            <a:spAutoFit/>
          </a:bodyPr>
          <a:lstStyle/>
          <a:p>
            <a:pPr algn="ctr" eaLnBrk="0" hangingPunct="0">
              <a:lnSpc>
                <a:spcPct val="150000"/>
              </a:lnSpc>
            </a:pPr>
            <a:r>
              <a:rPr lang="zh-CN" altLang="en-US" sz="2800" dirty="0">
                <a:latin typeface="微软雅黑" pitchFamily="34" charset="-122"/>
                <a:ea typeface="微软雅黑" pitchFamily="34" charset="-122"/>
                <a:sym typeface="微软雅黑" pitchFamily="34" charset="-122"/>
              </a:rPr>
              <a:t>安全环保部</a:t>
            </a:r>
            <a:endParaRPr lang="en-US" altLang="zh-CN" sz="2800" dirty="0">
              <a:latin typeface="微软雅黑" pitchFamily="34" charset="-122"/>
              <a:ea typeface="微软雅黑" pitchFamily="34" charset="-122"/>
              <a:sym typeface="微软雅黑" pitchFamily="34" charset="-122"/>
            </a:endParaRPr>
          </a:p>
          <a:p>
            <a:pPr algn="ctr" eaLnBrk="0" hangingPunct="0">
              <a:lnSpc>
                <a:spcPct val="150000"/>
              </a:lnSpc>
            </a:pPr>
            <a:r>
              <a:rPr lang="en-US" altLang="zh-CN" sz="2600" dirty="0">
                <a:latin typeface="微软雅黑" pitchFamily="34" charset="-122"/>
                <a:ea typeface="微软雅黑" pitchFamily="34" charset="-122"/>
                <a:sym typeface="微软雅黑" pitchFamily="34" charset="-122"/>
              </a:rPr>
              <a:t> </a:t>
            </a:r>
            <a:endParaRPr lang="zh-CN" altLang="en-US" sz="2600" dirty="0">
              <a:latin typeface="微软雅黑" pitchFamily="34" charset="-122"/>
              <a:ea typeface="微软雅黑" pitchFamily="34" charset="-122"/>
              <a:sym typeface="微软雅黑" pitchFamily="34" charset="-122"/>
            </a:endParaRPr>
          </a:p>
        </p:txBody>
      </p:sp>
      <p:pic>
        <p:nvPicPr>
          <p:cNvPr id="23558" name="Picture 2"/>
          <p:cNvPicPr>
            <a:picLocks noChangeAspect="1" noChangeArrowheads="1"/>
          </p:cNvPicPr>
          <p:nvPr/>
        </p:nvPicPr>
        <p:blipFill>
          <a:blip r:embed="rId2"/>
          <a:srcRect/>
          <a:stretch>
            <a:fillRect/>
          </a:stretch>
        </p:blipFill>
        <p:spPr bwMode="auto">
          <a:xfrm>
            <a:off x="0" y="927853"/>
            <a:ext cx="6554015" cy="368229"/>
          </a:xfrm>
          <a:prstGeom prst="rect">
            <a:avLst/>
          </a:prstGeom>
          <a:noFill/>
          <a:ln w="9525">
            <a:noFill/>
            <a:miter lim="800000"/>
            <a:headEnd/>
            <a:tailEnd/>
          </a:ln>
        </p:spPr>
      </p:pic>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normAutofit/>
          </a:bodyPr>
          <a:lstStyle/>
          <a:p>
            <a:pPr algn="l"/>
            <a:r>
              <a:rPr lang="zh-CN" altLang="en-US" sz="2800" b="1" dirty="0">
                <a:solidFill>
                  <a:schemeClr val="tx2"/>
                </a:solidFill>
                <a:latin typeface="微软雅黑" pitchFamily="34" charset="-122"/>
                <a:ea typeface="微软雅黑" pitchFamily="34" charset="-122"/>
              </a:rPr>
              <a:t>四、企业节能标准体系建立的原则和要求</a:t>
            </a:r>
            <a:endParaRPr lang="zh-CN" altLang="en-US" sz="2800" b="1" dirty="0">
              <a:latin typeface="微软雅黑" pitchFamily="34" charset="-122"/>
              <a:ea typeface="微软雅黑" pitchFamily="34" charset="-122"/>
            </a:endParaRPr>
          </a:p>
        </p:txBody>
      </p:sp>
      <p:sp>
        <p:nvSpPr>
          <p:cNvPr id="7" name="Rectangle 3"/>
          <p:cNvSpPr>
            <a:spLocks noChangeArrowheads="1"/>
          </p:cNvSpPr>
          <p:nvPr/>
        </p:nvSpPr>
        <p:spPr bwMode="gray">
          <a:xfrm>
            <a:off x="285752" y="1214422"/>
            <a:ext cx="8643966" cy="4786312"/>
          </a:xfrm>
          <a:prstGeom prst="rect">
            <a:avLst/>
          </a:prstGeom>
          <a:solidFill>
            <a:schemeClr val="bg1">
              <a:alpha val="50195"/>
            </a:schemeClr>
          </a:solidFill>
          <a:ln w="9525">
            <a:noFill/>
            <a:miter lim="800000"/>
            <a:headEnd/>
            <a:tailEnd/>
          </a:ln>
        </p:spPr>
        <p:txBody>
          <a:bodyPr/>
          <a:lstStyle/>
          <a:p>
            <a:pPr marL="342900" indent="-342900">
              <a:lnSpc>
                <a:spcPct val="200000"/>
              </a:lnSpc>
              <a:spcBef>
                <a:spcPct val="20000"/>
              </a:spcBef>
            </a:pPr>
            <a:r>
              <a:rPr lang="en-US" altLang="zh-CN" sz="2200" dirty="0">
                <a:latin typeface="微软雅黑" pitchFamily="34" charset="-122"/>
                <a:ea typeface="微软雅黑" pitchFamily="34" charset="-122"/>
              </a:rPr>
              <a:t>1.</a:t>
            </a:r>
            <a:r>
              <a:rPr lang="zh-CN" altLang="en-US" sz="2200" dirty="0">
                <a:latin typeface="微软雅黑" pitchFamily="34" charset="-122"/>
                <a:ea typeface="微软雅黑" pitchFamily="34" charset="-122"/>
              </a:rPr>
              <a:t>原则</a:t>
            </a:r>
          </a:p>
          <a:p>
            <a:pPr marL="342900" indent="-342900">
              <a:lnSpc>
                <a:spcPct val="200000"/>
              </a:lnSpc>
              <a:spcBef>
                <a:spcPct val="20000"/>
              </a:spcBef>
              <a:buFontTx/>
              <a:buChar char="•"/>
            </a:pPr>
            <a:r>
              <a:rPr lang="zh-CN" altLang="en-US" sz="2200" dirty="0">
                <a:latin typeface="微软雅黑" pitchFamily="34" charset="-122"/>
                <a:ea typeface="微软雅黑" pitchFamily="34" charset="-122"/>
              </a:rPr>
              <a:t>  协调一致（与企业标准体系相协调）；</a:t>
            </a:r>
          </a:p>
          <a:p>
            <a:pPr marL="342900" indent="-342900">
              <a:lnSpc>
                <a:spcPct val="200000"/>
              </a:lnSpc>
              <a:spcBef>
                <a:spcPct val="20000"/>
              </a:spcBef>
              <a:buFontTx/>
              <a:buChar char="•"/>
            </a:pPr>
            <a:r>
              <a:rPr lang="zh-CN" altLang="en-US" sz="2200" dirty="0">
                <a:latin typeface="微软雅黑" pitchFamily="34" charset="-122"/>
                <a:ea typeface="微软雅黑" pitchFamily="34" charset="-122"/>
              </a:rPr>
              <a:t> 全面配套（节能标准应覆盖企业各节能标准化工作和节能环节）；</a:t>
            </a:r>
          </a:p>
          <a:p>
            <a:pPr marL="342900" indent="-342900">
              <a:lnSpc>
                <a:spcPct val="200000"/>
              </a:lnSpc>
              <a:spcBef>
                <a:spcPct val="20000"/>
              </a:spcBef>
              <a:buFontTx/>
              <a:buChar char="•"/>
            </a:pPr>
            <a:r>
              <a:rPr lang="zh-CN" altLang="en-US" sz="2200" dirty="0">
                <a:latin typeface="微软雅黑" pitchFamily="34" charset="-122"/>
                <a:ea typeface="微软雅黑" pitchFamily="34" charset="-122"/>
              </a:rPr>
              <a:t> 层次恰当（以隶属或包含关系分清层次，明确标准间的关系）；</a:t>
            </a:r>
          </a:p>
          <a:p>
            <a:pPr marL="342900" indent="-342900">
              <a:lnSpc>
                <a:spcPct val="200000"/>
              </a:lnSpc>
              <a:spcBef>
                <a:spcPct val="20000"/>
              </a:spcBef>
              <a:buFontTx/>
              <a:buChar char="•"/>
            </a:pPr>
            <a:r>
              <a:rPr lang="zh-CN" altLang="en-US" sz="2200" dirty="0">
                <a:latin typeface="微软雅黑" pitchFamily="34" charset="-122"/>
                <a:ea typeface="微软雅黑" pitchFamily="34" charset="-122"/>
              </a:rPr>
              <a:t> 划分明确（按企业节能环节、能源使用过程划分）；</a:t>
            </a:r>
          </a:p>
          <a:p>
            <a:pPr marL="342900" indent="-342900">
              <a:lnSpc>
                <a:spcPct val="200000"/>
              </a:lnSpc>
              <a:spcBef>
                <a:spcPct val="20000"/>
              </a:spcBef>
              <a:buFontTx/>
              <a:buChar char="•"/>
            </a:pPr>
            <a:r>
              <a:rPr lang="zh-CN" altLang="en-US" sz="2200" dirty="0">
                <a:latin typeface="微软雅黑" pitchFamily="34" charset="-122"/>
                <a:ea typeface="微软雅黑" pitchFamily="34" charset="-122"/>
              </a:rPr>
              <a:t> 开放扩展（跟踪上层外延的变化，将变化反映到工作标准中）。</a:t>
            </a:r>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normAutofit/>
          </a:bodyPr>
          <a:lstStyle/>
          <a:p>
            <a:pPr algn="l"/>
            <a:r>
              <a:rPr lang="zh-CN" altLang="en-US" sz="2800" b="1" dirty="0">
                <a:solidFill>
                  <a:schemeClr val="tx2"/>
                </a:solidFill>
                <a:latin typeface="微软雅黑" pitchFamily="34" charset="-122"/>
                <a:ea typeface="微软雅黑" pitchFamily="34" charset="-122"/>
              </a:rPr>
              <a:t>四、企业节能标准体系建立的原则和要求</a:t>
            </a:r>
            <a:endParaRPr lang="zh-CN" altLang="en-US" sz="2800" b="1" dirty="0">
              <a:latin typeface="微软雅黑" pitchFamily="34" charset="-122"/>
              <a:ea typeface="微软雅黑" pitchFamily="34" charset="-122"/>
            </a:endParaRPr>
          </a:p>
        </p:txBody>
      </p:sp>
      <p:sp>
        <p:nvSpPr>
          <p:cNvPr id="7" name="Rectangle 3"/>
          <p:cNvSpPr>
            <a:spLocks noChangeArrowheads="1"/>
          </p:cNvSpPr>
          <p:nvPr/>
        </p:nvSpPr>
        <p:spPr bwMode="gray">
          <a:xfrm>
            <a:off x="285752" y="1428736"/>
            <a:ext cx="8643966" cy="4571998"/>
          </a:xfrm>
          <a:prstGeom prst="rect">
            <a:avLst/>
          </a:prstGeom>
          <a:solidFill>
            <a:schemeClr val="bg1">
              <a:alpha val="50195"/>
            </a:schemeClr>
          </a:solidFill>
          <a:ln w="9525">
            <a:noFill/>
            <a:miter lim="800000"/>
            <a:headEnd/>
            <a:tailEnd/>
          </a:ln>
        </p:spPr>
        <p:txBody>
          <a:bodyPr/>
          <a:lstStyle/>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2.</a:t>
            </a:r>
            <a:r>
              <a:rPr lang="zh-CN" altLang="en-US" sz="2200" dirty="0">
                <a:latin typeface="微软雅黑" pitchFamily="34" charset="-122"/>
                <a:ea typeface="微软雅黑" pitchFamily="34" charset="-122"/>
              </a:rPr>
              <a:t>要求</a:t>
            </a:r>
            <a:endParaRPr lang="en-US" altLang="zh-CN" sz="2200" dirty="0">
              <a:latin typeface="微软雅黑" pitchFamily="34" charset="-122"/>
              <a:ea typeface="微软雅黑" pitchFamily="34" charset="-122"/>
            </a:endParaRPr>
          </a:p>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1</a:t>
            </a:r>
            <a:r>
              <a:rPr lang="zh-CN" altLang="en-US" sz="2200" dirty="0">
                <a:latin typeface="微软雅黑" pitchFamily="34" charset="-122"/>
                <a:ea typeface="微软雅黑" pitchFamily="34" charset="-122"/>
              </a:rPr>
              <a:t>）应根据实际情况充分采用国家、行业和地方节能标准，并纳入本企业节能标准体系中 ；</a:t>
            </a:r>
          </a:p>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2</a:t>
            </a:r>
            <a:r>
              <a:rPr lang="zh-CN" altLang="en-US" sz="2200" dirty="0">
                <a:latin typeface="微软雅黑" pitchFamily="34" charset="-122"/>
                <a:ea typeface="微软雅黑" pitchFamily="34" charset="-122"/>
              </a:rPr>
              <a:t>）当国家、行业和地方节能标准不能满足本企业节能工作的需求时，企业应制定本企业的节能标准 ；</a:t>
            </a:r>
            <a:endParaRPr lang="en-US" altLang="zh-CN" sz="2200" dirty="0">
              <a:latin typeface="微软雅黑" pitchFamily="34" charset="-122"/>
              <a:ea typeface="微软雅黑" pitchFamily="34" charset="-122"/>
            </a:endParaRPr>
          </a:p>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3</a:t>
            </a:r>
            <a:r>
              <a:rPr lang="zh-CN" altLang="en-US" sz="2200" dirty="0">
                <a:latin typeface="微软雅黑" pitchFamily="34" charset="-122"/>
                <a:ea typeface="微软雅黑" pitchFamily="34" charset="-122"/>
              </a:rPr>
              <a:t>） 应及时了解国家、行业和地方节能标准的制、修订动态，对本企业节能标准体系进行调整或补充 ；</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normAutofit/>
          </a:bodyPr>
          <a:lstStyle/>
          <a:p>
            <a:pPr algn="l"/>
            <a:r>
              <a:rPr lang="zh-CN" altLang="en-US" sz="2800" b="1" dirty="0">
                <a:solidFill>
                  <a:schemeClr val="tx2"/>
                </a:solidFill>
                <a:latin typeface="微软雅黑" pitchFamily="34" charset="-122"/>
                <a:ea typeface="微软雅黑" pitchFamily="34" charset="-122"/>
              </a:rPr>
              <a:t>四、企业节能标准体系建立的原则和要求</a:t>
            </a:r>
            <a:endParaRPr lang="zh-CN" altLang="en-US" sz="2800" b="1" dirty="0">
              <a:latin typeface="微软雅黑" pitchFamily="34" charset="-122"/>
              <a:ea typeface="微软雅黑" pitchFamily="34" charset="-122"/>
            </a:endParaRPr>
          </a:p>
        </p:txBody>
      </p:sp>
      <p:sp>
        <p:nvSpPr>
          <p:cNvPr id="7" name="Rectangle 3"/>
          <p:cNvSpPr>
            <a:spLocks noChangeArrowheads="1"/>
          </p:cNvSpPr>
          <p:nvPr/>
        </p:nvSpPr>
        <p:spPr bwMode="gray">
          <a:xfrm>
            <a:off x="142876" y="1428770"/>
            <a:ext cx="8643966" cy="4786312"/>
          </a:xfrm>
          <a:prstGeom prst="rect">
            <a:avLst/>
          </a:prstGeom>
          <a:solidFill>
            <a:schemeClr val="bg1">
              <a:alpha val="50195"/>
            </a:schemeClr>
          </a:solidFill>
          <a:ln w="9525">
            <a:noFill/>
            <a:miter lim="800000"/>
            <a:headEnd/>
            <a:tailEnd/>
          </a:ln>
        </p:spPr>
        <p:txBody>
          <a:bodyPr/>
          <a:lstStyle/>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4</a:t>
            </a:r>
            <a:r>
              <a:rPr lang="zh-CN" altLang="en-US" sz="2200" dirty="0">
                <a:latin typeface="微软雅黑" pitchFamily="34" charset="-122"/>
                <a:ea typeface="微软雅黑" pitchFamily="34" charset="-122"/>
              </a:rPr>
              <a:t>）应根据节能技术标准和节能管理标准</a:t>
            </a:r>
            <a:r>
              <a:rPr lang="zh-CN" altLang="en-US" sz="2200" dirty="0">
                <a:solidFill>
                  <a:srgbClr val="FF0000"/>
                </a:solidFill>
                <a:latin typeface="微软雅黑" pitchFamily="34" charset="-122"/>
                <a:ea typeface="微软雅黑" pitchFamily="34" charset="-122"/>
              </a:rPr>
              <a:t>制定本企业节能工作标准</a:t>
            </a:r>
            <a:r>
              <a:rPr lang="zh-CN" altLang="en-US" sz="2200" dirty="0">
                <a:latin typeface="微软雅黑" pitchFamily="34" charset="-122"/>
                <a:ea typeface="微软雅黑" pitchFamily="34" charset="-122"/>
              </a:rPr>
              <a:t>，企业节能标准体系的表现形式可以是纸质文件或电子文件，应便于管理、修改和补充；</a:t>
            </a:r>
            <a:endParaRPr lang="en-US" altLang="zh-CN" sz="2200" dirty="0">
              <a:latin typeface="微软雅黑" pitchFamily="34" charset="-122"/>
              <a:ea typeface="微软雅黑" pitchFamily="34" charset="-122"/>
            </a:endParaRPr>
          </a:p>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5</a:t>
            </a:r>
            <a:r>
              <a:rPr lang="zh-CN" altLang="en-US" sz="2200" dirty="0">
                <a:latin typeface="微软雅黑" pitchFamily="34" charset="-122"/>
                <a:ea typeface="微软雅黑" pitchFamily="34" charset="-122"/>
              </a:rPr>
              <a:t>）企业其他工作标准中包含节能工作要求并能满足节能工作需要，应纳入企业节能标准体系；</a:t>
            </a:r>
            <a:endParaRPr lang="en-US" altLang="zh-CN" sz="2200" dirty="0">
              <a:latin typeface="微软雅黑" pitchFamily="34" charset="-122"/>
              <a:ea typeface="微软雅黑" pitchFamily="34" charset="-122"/>
            </a:endParaRPr>
          </a:p>
          <a:p>
            <a:pPr marL="533400" indent="-533400">
              <a:lnSpc>
                <a:spcPct val="200000"/>
              </a:lnSpc>
              <a:spcBef>
                <a:spcPct val="20000"/>
              </a:spcBef>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6</a:t>
            </a:r>
            <a:r>
              <a:rPr lang="zh-CN" altLang="en-US" sz="2200" dirty="0">
                <a:latin typeface="微软雅黑" pitchFamily="34" charset="-122"/>
                <a:ea typeface="微软雅黑" pitchFamily="34" charset="-122"/>
              </a:rPr>
              <a:t>）企业节能标准体系中各类标准的划分应符合企业自身的技术和管理特征。</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p>
        </p:txBody>
      </p:sp>
      <p:pic>
        <p:nvPicPr>
          <p:cNvPr id="1026" name="Picture 2"/>
          <p:cNvPicPr>
            <a:picLocks noChangeAspect="1" noChangeArrowheads="1"/>
          </p:cNvPicPr>
          <p:nvPr/>
        </p:nvPicPr>
        <p:blipFill>
          <a:blip r:embed="rId2"/>
          <a:srcRect/>
          <a:stretch>
            <a:fillRect/>
          </a:stretch>
        </p:blipFill>
        <p:spPr bwMode="auto">
          <a:xfrm>
            <a:off x="771444" y="2090737"/>
            <a:ext cx="7801084" cy="4410097"/>
          </a:xfrm>
          <a:prstGeom prst="rect">
            <a:avLst/>
          </a:prstGeom>
          <a:noFill/>
          <a:ln w="9525">
            <a:noFill/>
            <a:miter lim="800000"/>
            <a:headEnd/>
            <a:tailEnd/>
          </a:ln>
          <a:effectLst/>
        </p:spPr>
      </p:pic>
      <p:sp>
        <p:nvSpPr>
          <p:cNvPr id="6" name="TextBox 5"/>
          <p:cNvSpPr txBox="1"/>
          <p:nvPr/>
        </p:nvSpPr>
        <p:spPr>
          <a:xfrm>
            <a:off x="714348" y="1467137"/>
            <a:ext cx="5286412" cy="461665"/>
          </a:xfrm>
          <a:prstGeom prst="rect">
            <a:avLst/>
          </a:prstGeom>
          <a:noFill/>
        </p:spPr>
        <p:txBody>
          <a:bodyPr wrap="square" rtlCol="0">
            <a:spAutoFit/>
          </a:bodyPr>
          <a:lstStyle/>
          <a:p>
            <a:r>
              <a:rPr lang="en-US" altLang="zh-CN" sz="2400" b="1" dirty="0">
                <a:latin typeface="微软雅黑" pitchFamily="34" charset="-122"/>
                <a:ea typeface="微软雅黑" pitchFamily="34" charset="-122"/>
              </a:rPr>
              <a:t>1.</a:t>
            </a:r>
            <a:r>
              <a:rPr lang="zh-CN" altLang="en-US" sz="2400" b="1" dirty="0">
                <a:latin typeface="微软雅黑" pitchFamily="34" charset="-122"/>
                <a:ea typeface="微软雅黑" pitchFamily="34" charset="-122"/>
              </a:rPr>
              <a:t>层次</a:t>
            </a: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pic>
        <p:nvPicPr>
          <p:cNvPr id="4098" name="Picture 2"/>
          <p:cNvPicPr>
            <a:picLocks noChangeAspect="1" noChangeArrowheads="1"/>
          </p:cNvPicPr>
          <p:nvPr/>
        </p:nvPicPr>
        <p:blipFill>
          <a:blip r:embed="rId2"/>
          <a:srcRect/>
          <a:stretch>
            <a:fillRect/>
          </a:stretch>
        </p:blipFill>
        <p:spPr bwMode="auto">
          <a:xfrm>
            <a:off x="785786" y="2143116"/>
            <a:ext cx="7286676" cy="2786082"/>
          </a:xfrm>
          <a:prstGeom prst="rect">
            <a:avLst/>
          </a:prstGeom>
          <a:noFill/>
          <a:ln w="9525">
            <a:noFill/>
            <a:miter lim="800000"/>
            <a:headEnd/>
            <a:tailEnd/>
          </a:ln>
          <a:effectLst/>
        </p:spPr>
      </p:pic>
      <p:sp>
        <p:nvSpPr>
          <p:cNvPr id="6" name="TextBox 5"/>
          <p:cNvSpPr txBox="1"/>
          <p:nvPr/>
        </p:nvSpPr>
        <p:spPr>
          <a:xfrm>
            <a:off x="714348" y="5023506"/>
            <a:ext cx="7572428" cy="1477328"/>
          </a:xfrm>
          <a:prstGeom prst="rect">
            <a:avLst/>
          </a:prstGeom>
          <a:noFill/>
        </p:spPr>
        <p:txBody>
          <a:bodyPr wrap="square" rtlCol="0">
            <a:spAutoFit/>
          </a:bodyPr>
          <a:lstStyle/>
          <a:p>
            <a:pPr>
              <a:lnSpc>
                <a:spcPct val="150000"/>
              </a:lnSpc>
            </a:pPr>
            <a:r>
              <a:rPr lang="zh-CN" altLang="en-US" sz="2000" dirty="0">
                <a:latin typeface="微软雅黑" pitchFamily="34" charset="-122"/>
                <a:ea typeface="微软雅黑" pitchFamily="34" charset="-122"/>
              </a:rPr>
              <a:t>       梳理并收集国家、行业和地方有关节能的法规和文件，对适用性条款进行解读，并落实执行情况。依托现有的节能环保管理体系手册，形成适用于公司的节能基础标准，建立节能管理体系手册。</a:t>
            </a:r>
          </a:p>
        </p:txBody>
      </p:sp>
      <p:sp>
        <p:nvSpPr>
          <p:cNvPr id="7" name="TextBox 6"/>
          <p:cNvSpPr txBox="1"/>
          <p:nvPr/>
        </p:nvSpPr>
        <p:spPr>
          <a:xfrm>
            <a:off x="714348" y="1285860"/>
            <a:ext cx="5286412" cy="837152"/>
          </a:xfrm>
          <a:prstGeom prst="rect">
            <a:avLst/>
          </a:prstGeom>
          <a:noFill/>
        </p:spPr>
        <p:txBody>
          <a:bodyPr wrap="square" rtlCol="0">
            <a:spAutoFit/>
          </a:bodyPr>
          <a:lstStyle/>
          <a:p>
            <a:pPr marL="342900" indent="-342900">
              <a:spcBef>
                <a:spcPct val="20000"/>
              </a:spcBef>
            </a:pPr>
            <a:r>
              <a:rPr lang="en-US" altLang="zh-CN" sz="2200" b="1" dirty="0">
                <a:latin typeface="微软雅黑" pitchFamily="34" charset="-122"/>
                <a:ea typeface="微软雅黑" pitchFamily="34" charset="-122"/>
              </a:rPr>
              <a:t>2.</a:t>
            </a:r>
            <a:r>
              <a:rPr lang="zh-CN" altLang="en-US" sz="2200" b="1" dirty="0">
                <a:latin typeface="微软雅黑" pitchFamily="34" charset="-122"/>
                <a:ea typeface="微软雅黑" pitchFamily="34" charset="-122"/>
              </a:rPr>
              <a:t>结构</a:t>
            </a:r>
          </a:p>
          <a:p>
            <a:pPr marL="342900" indent="-342900">
              <a:spcBef>
                <a:spcPct val="20000"/>
              </a:spcBef>
            </a:pPr>
            <a:r>
              <a:rPr lang="en-US" altLang="zh-CN" sz="2200" b="1" dirty="0">
                <a:latin typeface="微软雅黑" pitchFamily="34" charset="-122"/>
                <a:ea typeface="微软雅黑" pitchFamily="34" charset="-122"/>
              </a:rPr>
              <a:t>2.1 </a:t>
            </a:r>
            <a:r>
              <a:rPr lang="zh-CN" altLang="en-US" sz="2200" b="1" dirty="0">
                <a:latin typeface="微软雅黑" pitchFamily="34" charset="-122"/>
                <a:ea typeface="微软雅黑" pitchFamily="34" charset="-122"/>
              </a:rPr>
              <a:t>基础标准子体系结构</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pic>
        <p:nvPicPr>
          <p:cNvPr id="5123" name="Picture 3"/>
          <p:cNvPicPr>
            <a:picLocks noChangeAspect="1" noChangeArrowheads="1"/>
          </p:cNvPicPr>
          <p:nvPr/>
        </p:nvPicPr>
        <p:blipFill>
          <a:blip r:embed="rId2"/>
          <a:srcRect/>
          <a:stretch>
            <a:fillRect/>
          </a:stretch>
        </p:blipFill>
        <p:spPr bwMode="auto">
          <a:xfrm>
            <a:off x="642910" y="1714488"/>
            <a:ext cx="7858179" cy="3929090"/>
          </a:xfrm>
          <a:prstGeom prst="rect">
            <a:avLst/>
          </a:prstGeom>
          <a:noFill/>
          <a:ln w="9525">
            <a:noFill/>
            <a:miter lim="800000"/>
            <a:headEnd/>
            <a:tailEnd/>
          </a:ln>
          <a:effectLst/>
        </p:spPr>
      </p:pic>
      <p:sp>
        <p:nvSpPr>
          <p:cNvPr id="8" name="TextBox 7"/>
          <p:cNvSpPr txBox="1"/>
          <p:nvPr/>
        </p:nvSpPr>
        <p:spPr>
          <a:xfrm>
            <a:off x="1000100" y="5556609"/>
            <a:ext cx="7500990" cy="1015663"/>
          </a:xfrm>
          <a:prstGeom prst="rect">
            <a:avLst/>
          </a:prstGeom>
          <a:noFill/>
        </p:spPr>
        <p:txBody>
          <a:bodyPr wrap="square" rtlCol="0">
            <a:spAutoFit/>
          </a:bodyPr>
          <a:lstStyle/>
          <a:p>
            <a:pPr>
              <a:lnSpc>
                <a:spcPct val="150000"/>
              </a:lnSpc>
            </a:pPr>
            <a:r>
              <a:rPr lang="zh-CN" altLang="en-US" sz="2000" dirty="0">
                <a:latin typeface="微软雅黑" pitchFamily="34" charset="-122"/>
                <a:ea typeface="微软雅黑" pitchFamily="34" charset="-122"/>
              </a:rPr>
              <a:t>        主要针对于“物”，节能设备标准、节能设计标准、节能施工于安装标准、节能测试与检验标准。</a:t>
            </a:r>
          </a:p>
        </p:txBody>
      </p:sp>
      <p:sp>
        <p:nvSpPr>
          <p:cNvPr id="9" name="TextBox 8"/>
          <p:cNvSpPr txBox="1"/>
          <p:nvPr/>
        </p:nvSpPr>
        <p:spPr>
          <a:xfrm>
            <a:off x="714348" y="1285860"/>
            <a:ext cx="5286412" cy="430887"/>
          </a:xfrm>
          <a:prstGeom prst="rect">
            <a:avLst/>
          </a:prstGeom>
          <a:noFill/>
        </p:spPr>
        <p:txBody>
          <a:bodyPr wrap="square" rtlCol="0">
            <a:spAutoFit/>
          </a:bodyPr>
          <a:lstStyle/>
          <a:p>
            <a:r>
              <a:rPr lang="en-US" altLang="zh-CN" sz="2200" b="1" dirty="0">
                <a:latin typeface="微软雅黑" pitchFamily="34" charset="-122"/>
                <a:ea typeface="微软雅黑" pitchFamily="34" charset="-122"/>
              </a:rPr>
              <a:t>2.2</a:t>
            </a:r>
            <a:r>
              <a:rPr lang="zh-CN" altLang="en-US" sz="2200" b="1" dirty="0">
                <a:latin typeface="微软雅黑" pitchFamily="34" charset="-122"/>
                <a:ea typeface="微软雅黑" pitchFamily="34" charset="-122"/>
              </a:rPr>
              <a:t>节能技术标准和管理标准</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71472" y="1214422"/>
            <a:ext cx="7786741" cy="4148154"/>
          </a:xfrm>
          <a:prstGeom prst="rect">
            <a:avLst/>
          </a:prstGeom>
          <a:noFill/>
          <a:ln w="9525">
            <a:noFill/>
            <a:miter lim="800000"/>
            <a:headEnd/>
            <a:tailEnd/>
          </a:ln>
          <a:effectLst/>
        </p:spPr>
      </p:pic>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6" name="TextBox 5"/>
          <p:cNvSpPr txBox="1"/>
          <p:nvPr/>
        </p:nvSpPr>
        <p:spPr>
          <a:xfrm>
            <a:off x="785786" y="5500702"/>
            <a:ext cx="7643866" cy="1015663"/>
          </a:xfrm>
          <a:prstGeom prst="rect">
            <a:avLst/>
          </a:prstGeom>
          <a:noFill/>
        </p:spPr>
        <p:txBody>
          <a:bodyPr wrap="square" rtlCol="0">
            <a:spAutoFit/>
          </a:bodyPr>
          <a:lstStyle/>
          <a:p>
            <a:pPr>
              <a:lnSpc>
                <a:spcPct val="150000"/>
              </a:lnSpc>
            </a:pPr>
            <a:r>
              <a:rPr lang="zh-CN" altLang="en-US" sz="2000" dirty="0">
                <a:latin typeface="微软雅黑" pitchFamily="34" charset="-122"/>
                <a:ea typeface="微软雅黑" pitchFamily="34" charset="-122"/>
              </a:rPr>
              <a:t>       能耗限额标准、节能监测标准、经济运行标准、合理用能标准、综合评价标准、产品和设备能效标准、能源计量标准。</a:t>
            </a: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grpSp>
        <p:nvGrpSpPr>
          <p:cNvPr id="5" name="Group 3"/>
          <p:cNvGrpSpPr>
            <a:grpSpLocks/>
          </p:cNvGrpSpPr>
          <p:nvPr/>
        </p:nvGrpSpPr>
        <p:grpSpPr bwMode="auto">
          <a:xfrm>
            <a:off x="684183" y="2000267"/>
            <a:ext cx="6826250" cy="384174"/>
            <a:chOff x="567" y="1328"/>
            <a:chExt cx="3901" cy="242"/>
          </a:xfrm>
        </p:grpSpPr>
        <p:sp>
          <p:nvSpPr>
            <p:cNvPr id="6" name="Text Box 4"/>
            <p:cNvSpPr txBox="1">
              <a:spLocks noChangeArrowheads="1"/>
            </p:cNvSpPr>
            <p:nvPr/>
          </p:nvSpPr>
          <p:spPr bwMode="auto">
            <a:xfrm>
              <a:off x="567" y="1328"/>
              <a:ext cx="3901" cy="231"/>
            </a:xfrm>
            <a:prstGeom prst="rect">
              <a:avLst/>
            </a:prstGeom>
            <a:noFill/>
            <a:ln w="9525">
              <a:noFill/>
              <a:miter lim="800000"/>
              <a:headEnd/>
              <a:tailEnd/>
            </a:ln>
            <a:effectLst/>
          </p:spPr>
          <p:txBody>
            <a:bodyPr>
              <a:spAutoFit/>
            </a:bodyPr>
            <a:lstStyle/>
            <a:p>
              <a:pPr algn="ctr">
                <a:spcBef>
                  <a:spcPct val="50000"/>
                </a:spcBef>
              </a:pPr>
              <a:r>
                <a:rPr lang="zh-CN" altLang="en-US" sz="1800" dirty="0">
                  <a:latin typeface="微软雅黑" pitchFamily="34" charset="-122"/>
                  <a:ea typeface="微软雅黑" pitchFamily="34" charset="-122"/>
                </a:rPr>
                <a:t>能源输入       能源转化        工质输送       能源使用     </a:t>
              </a:r>
            </a:p>
          </p:txBody>
        </p:sp>
        <p:sp>
          <p:nvSpPr>
            <p:cNvPr id="7" name="Line 5"/>
            <p:cNvSpPr>
              <a:spLocks noChangeShapeType="1"/>
            </p:cNvSpPr>
            <p:nvPr/>
          </p:nvSpPr>
          <p:spPr bwMode="auto">
            <a:xfrm>
              <a:off x="1519" y="1570"/>
              <a:ext cx="182" cy="0"/>
            </a:xfrm>
            <a:prstGeom prst="line">
              <a:avLst/>
            </a:prstGeom>
            <a:noFill/>
            <a:ln w="9525">
              <a:solidFill>
                <a:schemeClr val="tx1"/>
              </a:solidFill>
              <a:round/>
              <a:headEnd/>
              <a:tailEnd type="triangle" w="med" len="med"/>
            </a:ln>
            <a:effectLst/>
          </p:spPr>
          <p:txBody>
            <a:bodyPr wrap="none" anchor="ctr"/>
            <a:lstStyle/>
            <a:p>
              <a:endParaRPr lang="zh-CN" altLang="en-US">
                <a:latin typeface="微软雅黑" pitchFamily="34" charset="-122"/>
                <a:ea typeface="微软雅黑" pitchFamily="34" charset="-122"/>
              </a:endParaRPr>
            </a:p>
          </p:txBody>
        </p:sp>
        <p:sp>
          <p:nvSpPr>
            <p:cNvPr id="8" name="Line 6"/>
            <p:cNvSpPr>
              <a:spLocks noChangeShapeType="1"/>
            </p:cNvSpPr>
            <p:nvPr/>
          </p:nvSpPr>
          <p:spPr bwMode="auto">
            <a:xfrm>
              <a:off x="2381" y="1570"/>
              <a:ext cx="227" cy="0"/>
            </a:xfrm>
            <a:prstGeom prst="line">
              <a:avLst/>
            </a:prstGeom>
            <a:noFill/>
            <a:ln w="9525">
              <a:solidFill>
                <a:schemeClr val="tx1"/>
              </a:solidFill>
              <a:round/>
              <a:headEnd/>
              <a:tailEnd type="triangle" w="med" len="med"/>
            </a:ln>
            <a:effectLst/>
          </p:spPr>
          <p:txBody>
            <a:bodyPr wrap="none" anchor="ctr"/>
            <a:lstStyle/>
            <a:p>
              <a:endParaRPr lang="zh-CN" altLang="en-US">
                <a:latin typeface="微软雅黑" pitchFamily="34" charset="-122"/>
                <a:ea typeface="微软雅黑" pitchFamily="34" charset="-122"/>
              </a:endParaRPr>
            </a:p>
          </p:txBody>
        </p:sp>
        <p:sp>
          <p:nvSpPr>
            <p:cNvPr id="9" name="Line 7"/>
            <p:cNvSpPr>
              <a:spLocks noChangeShapeType="1"/>
            </p:cNvSpPr>
            <p:nvPr/>
          </p:nvSpPr>
          <p:spPr bwMode="auto">
            <a:xfrm>
              <a:off x="3288" y="1570"/>
              <a:ext cx="227" cy="0"/>
            </a:xfrm>
            <a:prstGeom prst="line">
              <a:avLst/>
            </a:prstGeom>
            <a:noFill/>
            <a:ln w="9525">
              <a:solidFill>
                <a:schemeClr val="tx1"/>
              </a:solidFill>
              <a:round/>
              <a:headEnd/>
              <a:tailEnd type="triangle" w="med" len="med"/>
            </a:ln>
            <a:effectLst/>
          </p:spPr>
          <p:txBody>
            <a:bodyPr wrap="none" anchor="ctr"/>
            <a:lstStyle/>
            <a:p>
              <a:endParaRPr lang="zh-CN" altLang="en-US">
                <a:latin typeface="微软雅黑" pitchFamily="34" charset="-122"/>
                <a:ea typeface="微软雅黑" pitchFamily="34" charset="-122"/>
              </a:endParaRPr>
            </a:p>
          </p:txBody>
        </p:sp>
      </p:grpSp>
      <p:sp>
        <p:nvSpPr>
          <p:cNvPr id="10" name="Rectangle 8"/>
          <p:cNvSpPr>
            <a:spLocks noChangeArrowheads="1"/>
          </p:cNvSpPr>
          <p:nvPr/>
        </p:nvSpPr>
        <p:spPr bwMode="auto">
          <a:xfrm>
            <a:off x="285720" y="3249631"/>
            <a:ext cx="1587500" cy="431800"/>
          </a:xfrm>
          <a:prstGeom prst="rect">
            <a:avLst/>
          </a:prstGeom>
          <a:noFill/>
          <a:ln w="9525">
            <a:solidFill>
              <a:srgbClr val="000000"/>
            </a:solidFill>
            <a:miter lim="800000"/>
            <a:headEnd/>
            <a:tailEnd/>
          </a:ln>
          <a:effectLst/>
        </p:spPr>
        <p:txBody>
          <a:bodyPr wrap="none" anchor="ctr"/>
          <a:lstStyle/>
          <a:p>
            <a:pPr algn="ctr"/>
            <a:r>
              <a:rPr lang="zh-CN" altLang="en-US" sz="1800">
                <a:latin typeface="微软雅黑" pitchFamily="34" charset="-122"/>
                <a:ea typeface="微软雅黑" pitchFamily="34" charset="-122"/>
              </a:rPr>
              <a:t>运输与贮存</a:t>
            </a:r>
          </a:p>
        </p:txBody>
      </p:sp>
      <p:sp>
        <p:nvSpPr>
          <p:cNvPr id="11" name="Rectangle 9"/>
          <p:cNvSpPr>
            <a:spLocks noChangeArrowheads="1"/>
          </p:cNvSpPr>
          <p:nvPr/>
        </p:nvSpPr>
        <p:spPr bwMode="auto">
          <a:xfrm>
            <a:off x="2668558" y="2744806"/>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pPr algn="ctr"/>
            <a:r>
              <a:rPr lang="zh-CN" altLang="en-US" sz="1400">
                <a:latin typeface="微软雅黑" pitchFamily="34" charset="-122"/>
                <a:ea typeface="微软雅黑" pitchFamily="34" charset="-122"/>
              </a:rPr>
              <a:t>火车、船、汽车、传输带、燃料输送管网、储备及装卸设备、料场</a:t>
            </a:r>
          </a:p>
        </p:txBody>
      </p:sp>
      <p:sp>
        <p:nvSpPr>
          <p:cNvPr id="12" name="Rectangle 10"/>
          <p:cNvSpPr>
            <a:spLocks noChangeArrowheads="1"/>
          </p:cNvSpPr>
          <p:nvPr/>
        </p:nvSpPr>
        <p:spPr bwMode="auto">
          <a:xfrm>
            <a:off x="2668558" y="3681431"/>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pPr algn="ctr"/>
            <a:r>
              <a:rPr lang="zh-CN" altLang="en-US" sz="1400">
                <a:latin typeface="微软雅黑" pitchFamily="34" charset="-122"/>
                <a:ea typeface="微软雅黑" pitchFamily="34" charset="-122"/>
              </a:rPr>
              <a:t>运输及装卸工具、设备的节能、能源计量与记录</a:t>
            </a:r>
          </a:p>
        </p:txBody>
      </p:sp>
      <p:sp>
        <p:nvSpPr>
          <p:cNvPr id="13" name="Line 11"/>
          <p:cNvSpPr>
            <a:spLocks noChangeShapeType="1"/>
          </p:cNvSpPr>
          <p:nvPr/>
        </p:nvSpPr>
        <p:spPr bwMode="auto">
          <a:xfrm>
            <a:off x="2112933" y="3032144"/>
            <a:ext cx="0" cy="865187"/>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4" name="Line 12"/>
          <p:cNvSpPr>
            <a:spLocks noChangeShapeType="1"/>
          </p:cNvSpPr>
          <p:nvPr/>
        </p:nvSpPr>
        <p:spPr bwMode="auto">
          <a:xfrm>
            <a:off x="2112933" y="3897331"/>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5" name="Line 13"/>
          <p:cNvSpPr>
            <a:spLocks noChangeShapeType="1"/>
          </p:cNvSpPr>
          <p:nvPr/>
        </p:nvSpPr>
        <p:spPr bwMode="auto">
          <a:xfrm>
            <a:off x="2112933" y="3032144"/>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6" name="Line 14"/>
          <p:cNvSpPr>
            <a:spLocks noChangeShapeType="1"/>
          </p:cNvSpPr>
          <p:nvPr/>
        </p:nvSpPr>
        <p:spPr bwMode="auto">
          <a:xfrm>
            <a:off x="1873220" y="3465531"/>
            <a:ext cx="239713"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7" name="Text Box 15"/>
          <p:cNvSpPr txBox="1">
            <a:spLocks noChangeArrowheads="1"/>
          </p:cNvSpPr>
          <p:nvPr/>
        </p:nvSpPr>
        <p:spPr bwMode="auto">
          <a:xfrm>
            <a:off x="2112933" y="2600344"/>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18" name="Text Box 16"/>
          <p:cNvSpPr txBox="1">
            <a:spLocks noChangeArrowheads="1"/>
          </p:cNvSpPr>
          <p:nvPr/>
        </p:nvSpPr>
        <p:spPr bwMode="auto">
          <a:xfrm>
            <a:off x="2112933" y="3465531"/>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19" name="Rectangle 17"/>
          <p:cNvSpPr>
            <a:spLocks noChangeArrowheads="1"/>
          </p:cNvSpPr>
          <p:nvPr/>
        </p:nvSpPr>
        <p:spPr bwMode="auto">
          <a:xfrm>
            <a:off x="5764183" y="2600344"/>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载货汽车运行燃料消耗量</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运输船舶燃油消耗量 海洋船舶计算方法</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20" name="AutoShape 18"/>
          <p:cNvSpPr>
            <a:spLocks/>
          </p:cNvSpPr>
          <p:nvPr/>
        </p:nvSpPr>
        <p:spPr bwMode="auto">
          <a:xfrm>
            <a:off x="4970433" y="2744806"/>
            <a:ext cx="157162" cy="1439863"/>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1" name="Text Box 19"/>
          <p:cNvSpPr txBox="1">
            <a:spLocks noChangeArrowheads="1"/>
          </p:cNvSpPr>
          <p:nvPr/>
        </p:nvSpPr>
        <p:spPr bwMode="auto">
          <a:xfrm>
            <a:off x="5210145" y="2744806"/>
            <a:ext cx="474663"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22" name="Text Box 20"/>
          <p:cNvSpPr txBox="1">
            <a:spLocks noChangeArrowheads="1"/>
          </p:cNvSpPr>
          <p:nvPr/>
        </p:nvSpPr>
        <p:spPr bwMode="auto">
          <a:xfrm>
            <a:off x="5210145" y="3752869"/>
            <a:ext cx="474663"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23" name="Rectangle 21"/>
          <p:cNvSpPr>
            <a:spLocks noChangeArrowheads="1"/>
          </p:cNvSpPr>
          <p:nvPr/>
        </p:nvSpPr>
        <p:spPr bwMode="auto">
          <a:xfrm>
            <a:off x="5764183" y="3571894"/>
            <a:ext cx="3095625" cy="45720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船舶供受油管理规程</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石油及液体石油产品船舶油舱计量交接标准</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24" name="Rectangle 22"/>
          <p:cNvSpPr>
            <a:spLocks noChangeArrowheads="1"/>
          </p:cNvSpPr>
          <p:nvPr/>
        </p:nvSpPr>
        <p:spPr bwMode="auto">
          <a:xfrm>
            <a:off x="285720" y="5121294"/>
            <a:ext cx="1587500" cy="431800"/>
          </a:xfrm>
          <a:prstGeom prst="rect">
            <a:avLst/>
          </a:prstGeom>
          <a:noFill/>
          <a:ln w="9525">
            <a:solidFill>
              <a:srgbClr val="000000"/>
            </a:solidFill>
            <a:miter lim="800000"/>
            <a:headEnd/>
            <a:tailEnd/>
          </a:ln>
          <a:effectLst/>
        </p:spPr>
        <p:txBody>
          <a:bodyPr wrap="none" anchor="ctr"/>
          <a:lstStyle/>
          <a:p>
            <a:pPr algn="ctr"/>
            <a:r>
              <a:rPr lang="zh-CN" altLang="en-US" sz="1800">
                <a:latin typeface="微软雅黑" pitchFamily="34" charset="-122"/>
                <a:ea typeface="微软雅黑" pitchFamily="34" charset="-122"/>
              </a:rPr>
              <a:t>供热制冷</a:t>
            </a:r>
          </a:p>
        </p:txBody>
      </p:sp>
      <p:sp>
        <p:nvSpPr>
          <p:cNvPr id="25" name="Rectangle 23"/>
          <p:cNvSpPr>
            <a:spLocks noChangeArrowheads="1"/>
          </p:cNvSpPr>
          <p:nvPr/>
        </p:nvSpPr>
        <p:spPr bwMode="auto">
          <a:xfrm>
            <a:off x="2668558" y="4722831"/>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工业锅炉、热电锅炉、高炉、焦炉等 </a:t>
            </a:r>
          </a:p>
        </p:txBody>
      </p:sp>
      <p:sp>
        <p:nvSpPr>
          <p:cNvPr id="26" name="Rectangle 24"/>
          <p:cNvSpPr>
            <a:spLocks noChangeArrowheads="1"/>
          </p:cNvSpPr>
          <p:nvPr/>
        </p:nvSpPr>
        <p:spPr bwMode="auto">
          <a:xfrm>
            <a:off x="2668558" y="5553094"/>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pPr algn="ctr"/>
            <a:r>
              <a:rPr lang="zh-CN" altLang="en-US" sz="1400">
                <a:latin typeface="微软雅黑" pitchFamily="34" charset="-122"/>
                <a:ea typeface="微软雅黑" pitchFamily="34" charset="-122"/>
              </a:rPr>
              <a:t>燃烧的监控与调节、测量与记录、设备维修与检查 </a:t>
            </a:r>
          </a:p>
        </p:txBody>
      </p:sp>
      <p:sp>
        <p:nvSpPr>
          <p:cNvPr id="27" name="Line 25"/>
          <p:cNvSpPr>
            <a:spLocks noChangeShapeType="1"/>
          </p:cNvSpPr>
          <p:nvPr/>
        </p:nvSpPr>
        <p:spPr bwMode="auto">
          <a:xfrm>
            <a:off x="2112933" y="4903806"/>
            <a:ext cx="0" cy="865188"/>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8" name="Line 26"/>
          <p:cNvSpPr>
            <a:spLocks noChangeShapeType="1"/>
          </p:cNvSpPr>
          <p:nvPr/>
        </p:nvSpPr>
        <p:spPr bwMode="auto">
          <a:xfrm>
            <a:off x="2112933" y="5768994"/>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9" name="Line 27"/>
          <p:cNvSpPr>
            <a:spLocks noChangeShapeType="1"/>
          </p:cNvSpPr>
          <p:nvPr/>
        </p:nvSpPr>
        <p:spPr bwMode="auto">
          <a:xfrm>
            <a:off x="2112933" y="4903806"/>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30" name="Line 28"/>
          <p:cNvSpPr>
            <a:spLocks noChangeShapeType="1"/>
          </p:cNvSpPr>
          <p:nvPr/>
        </p:nvSpPr>
        <p:spPr bwMode="auto">
          <a:xfrm>
            <a:off x="1873220" y="5337194"/>
            <a:ext cx="239713"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31" name="Text Box 29"/>
          <p:cNvSpPr txBox="1">
            <a:spLocks noChangeArrowheads="1"/>
          </p:cNvSpPr>
          <p:nvPr/>
        </p:nvSpPr>
        <p:spPr bwMode="auto">
          <a:xfrm>
            <a:off x="2112933" y="4472006"/>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32" name="Text Box 30"/>
          <p:cNvSpPr txBox="1">
            <a:spLocks noChangeArrowheads="1"/>
          </p:cNvSpPr>
          <p:nvPr/>
        </p:nvSpPr>
        <p:spPr bwMode="auto">
          <a:xfrm>
            <a:off x="2112933" y="5337194"/>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33" name="Rectangle 31"/>
          <p:cNvSpPr>
            <a:spLocks noChangeArrowheads="1"/>
          </p:cNvSpPr>
          <p:nvPr/>
        </p:nvSpPr>
        <p:spPr bwMode="auto">
          <a:xfrm>
            <a:off x="5764183" y="4579956"/>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工业燃料炉热平衡测定与计算基本规则</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火焰加热炉节能监测方法</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流化床燃烧设备技术条件</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34" name="AutoShape 32"/>
          <p:cNvSpPr>
            <a:spLocks/>
          </p:cNvSpPr>
          <p:nvPr/>
        </p:nvSpPr>
        <p:spPr bwMode="auto">
          <a:xfrm>
            <a:off x="4970433" y="4616469"/>
            <a:ext cx="157162" cy="1439862"/>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35" name="Text Box 33"/>
          <p:cNvSpPr txBox="1">
            <a:spLocks noChangeArrowheads="1"/>
          </p:cNvSpPr>
          <p:nvPr/>
        </p:nvSpPr>
        <p:spPr bwMode="auto">
          <a:xfrm>
            <a:off x="5210145" y="4545031"/>
            <a:ext cx="474663"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36" name="Text Box 34"/>
          <p:cNvSpPr txBox="1">
            <a:spLocks noChangeArrowheads="1"/>
          </p:cNvSpPr>
          <p:nvPr/>
        </p:nvSpPr>
        <p:spPr bwMode="auto">
          <a:xfrm>
            <a:off x="5210145" y="5624531"/>
            <a:ext cx="474663"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37" name="Rectangle 35"/>
          <p:cNvSpPr>
            <a:spLocks noChangeArrowheads="1"/>
          </p:cNvSpPr>
          <p:nvPr/>
        </p:nvSpPr>
        <p:spPr bwMode="auto">
          <a:xfrm>
            <a:off x="5764183" y="5553094"/>
            <a:ext cx="3095625" cy="45720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工业锅炉经济运行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生活锅炉经济运行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38" name="Text Box 36"/>
          <p:cNvSpPr txBox="1">
            <a:spLocks noChangeArrowheads="1"/>
          </p:cNvSpPr>
          <p:nvPr/>
        </p:nvSpPr>
        <p:spPr bwMode="auto">
          <a:xfrm>
            <a:off x="604808" y="2816244"/>
            <a:ext cx="873125" cy="366712"/>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1</a:t>
            </a:r>
          </a:p>
        </p:txBody>
      </p:sp>
      <p:sp>
        <p:nvSpPr>
          <p:cNvPr id="39" name="Text Box 37"/>
          <p:cNvSpPr txBox="1">
            <a:spLocks noChangeArrowheads="1"/>
          </p:cNvSpPr>
          <p:nvPr/>
        </p:nvSpPr>
        <p:spPr bwMode="auto">
          <a:xfrm>
            <a:off x="604808" y="4689494"/>
            <a:ext cx="873125" cy="366712"/>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2</a:t>
            </a:r>
          </a:p>
        </p:txBody>
      </p:sp>
      <p:sp>
        <p:nvSpPr>
          <p:cNvPr id="40" name="TextBox 39"/>
          <p:cNvSpPr txBox="1"/>
          <p:nvPr/>
        </p:nvSpPr>
        <p:spPr>
          <a:xfrm>
            <a:off x="785786" y="1357298"/>
            <a:ext cx="6072230" cy="461665"/>
          </a:xfrm>
          <a:prstGeom prst="rect">
            <a:avLst/>
          </a:prstGeom>
          <a:noFill/>
        </p:spPr>
        <p:txBody>
          <a:bodyPr wrap="square" rtlCol="0">
            <a:spAutoFit/>
          </a:bodyPr>
          <a:lstStyle/>
          <a:p>
            <a:r>
              <a:rPr lang="en-US" altLang="zh-CN" sz="2400" b="1" dirty="0">
                <a:latin typeface="微软雅黑" pitchFamily="34" charset="-122"/>
                <a:ea typeface="微软雅黑" pitchFamily="34" charset="-122"/>
              </a:rPr>
              <a:t>2.3</a:t>
            </a:r>
            <a:r>
              <a:rPr lang="zh-CN" altLang="en-US" sz="2400" b="1" dirty="0">
                <a:latin typeface="微软雅黑" pitchFamily="34" charset="-122"/>
                <a:ea typeface="微软雅黑" pitchFamily="34" charset="-122"/>
              </a:rPr>
              <a:t>不同类型标准所针对的“事”与“物”</a:t>
            </a:r>
            <a:endParaRPr lang="zh-CN" altLang="en-US" sz="2400" dirty="0">
              <a:latin typeface="微软雅黑" pitchFamily="34" charset="-122"/>
              <a:ea typeface="微软雅黑" pitchFamily="34" charset="-122"/>
            </a:endParaRPr>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Rectangle 2"/>
          <p:cNvSpPr>
            <a:spLocks noChangeArrowheads="1"/>
          </p:cNvSpPr>
          <p:nvPr/>
        </p:nvSpPr>
        <p:spPr bwMode="auto">
          <a:xfrm>
            <a:off x="357158" y="2773381"/>
            <a:ext cx="1587500" cy="431800"/>
          </a:xfrm>
          <a:prstGeom prst="rect">
            <a:avLst/>
          </a:prstGeom>
          <a:noFill/>
          <a:ln w="9525">
            <a:solidFill>
              <a:srgbClr val="000000"/>
            </a:solidFill>
            <a:miter lim="800000"/>
            <a:headEnd/>
            <a:tailEnd/>
          </a:ln>
          <a:effectLst/>
        </p:spPr>
        <p:txBody>
          <a:bodyPr wrap="none" anchor="ctr"/>
          <a:lstStyle/>
          <a:p>
            <a:pPr algn="ctr"/>
            <a:r>
              <a:rPr lang="zh-CN" altLang="en-US" sz="1800">
                <a:latin typeface="微软雅黑" pitchFamily="34" charset="-122"/>
                <a:ea typeface="微软雅黑" pitchFamily="34" charset="-122"/>
              </a:rPr>
              <a:t>余能回收</a:t>
            </a:r>
          </a:p>
        </p:txBody>
      </p:sp>
      <p:sp>
        <p:nvSpPr>
          <p:cNvPr id="6" name="Rectangle 3"/>
          <p:cNvSpPr>
            <a:spLocks noChangeArrowheads="1"/>
          </p:cNvSpPr>
          <p:nvPr/>
        </p:nvSpPr>
        <p:spPr bwMode="auto">
          <a:xfrm>
            <a:off x="2738408" y="2374918"/>
            <a:ext cx="2224088" cy="45720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废气余热装置、热交换器、余热锅炉等 </a:t>
            </a:r>
          </a:p>
        </p:txBody>
      </p:sp>
      <p:sp>
        <p:nvSpPr>
          <p:cNvPr id="7" name="Rectangle 4"/>
          <p:cNvSpPr>
            <a:spLocks noChangeArrowheads="1"/>
          </p:cNvSpPr>
          <p:nvPr/>
        </p:nvSpPr>
        <p:spPr bwMode="auto">
          <a:xfrm>
            <a:off x="2738408" y="3098818"/>
            <a:ext cx="2224088"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余热回收效率、回收设备调节、测量与记录、设备维修与检查、设备选择与安装等 </a:t>
            </a:r>
          </a:p>
        </p:txBody>
      </p:sp>
      <p:sp>
        <p:nvSpPr>
          <p:cNvPr id="8" name="Line 5"/>
          <p:cNvSpPr>
            <a:spLocks noChangeShapeType="1"/>
          </p:cNvSpPr>
          <p:nvPr/>
        </p:nvSpPr>
        <p:spPr bwMode="auto">
          <a:xfrm>
            <a:off x="2184371" y="2555893"/>
            <a:ext cx="0" cy="865188"/>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9" name="Line 6"/>
          <p:cNvSpPr>
            <a:spLocks noChangeShapeType="1"/>
          </p:cNvSpPr>
          <p:nvPr/>
        </p:nvSpPr>
        <p:spPr bwMode="auto">
          <a:xfrm>
            <a:off x="2184371" y="3421081"/>
            <a:ext cx="554037"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0" name="Line 7"/>
          <p:cNvSpPr>
            <a:spLocks noChangeShapeType="1"/>
          </p:cNvSpPr>
          <p:nvPr/>
        </p:nvSpPr>
        <p:spPr bwMode="auto">
          <a:xfrm>
            <a:off x="2184371" y="2555893"/>
            <a:ext cx="554037"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1" name="Line 8"/>
          <p:cNvSpPr>
            <a:spLocks noChangeShapeType="1"/>
          </p:cNvSpPr>
          <p:nvPr/>
        </p:nvSpPr>
        <p:spPr bwMode="auto">
          <a:xfrm>
            <a:off x="1944658" y="2989281"/>
            <a:ext cx="239713"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2" name="Text Box 9"/>
          <p:cNvSpPr txBox="1">
            <a:spLocks noChangeArrowheads="1"/>
          </p:cNvSpPr>
          <p:nvPr/>
        </p:nvSpPr>
        <p:spPr bwMode="auto">
          <a:xfrm>
            <a:off x="2184371" y="2124093"/>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13" name="Rectangle 10"/>
          <p:cNvSpPr>
            <a:spLocks noChangeArrowheads="1"/>
          </p:cNvSpPr>
          <p:nvPr/>
        </p:nvSpPr>
        <p:spPr bwMode="auto">
          <a:xfrm>
            <a:off x="5835621" y="2230456"/>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石油企业余热资源量测试与计算规范</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高炉煤气能量回收透平膨胀机</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4" name="AutoShape 11"/>
          <p:cNvSpPr>
            <a:spLocks/>
          </p:cNvSpPr>
          <p:nvPr/>
        </p:nvSpPr>
        <p:spPr bwMode="auto">
          <a:xfrm>
            <a:off x="5040283" y="2268556"/>
            <a:ext cx="157163" cy="1439862"/>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5" name="Text Box 12"/>
          <p:cNvSpPr txBox="1">
            <a:spLocks noChangeArrowheads="1"/>
          </p:cNvSpPr>
          <p:nvPr/>
        </p:nvSpPr>
        <p:spPr bwMode="auto">
          <a:xfrm>
            <a:off x="5279996" y="2197118"/>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16" name="Text Box 13"/>
          <p:cNvSpPr txBox="1">
            <a:spLocks noChangeArrowheads="1"/>
          </p:cNvSpPr>
          <p:nvPr/>
        </p:nvSpPr>
        <p:spPr bwMode="auto">
          <a:xfrm>
            <a:off x="5279996" y="3276618"/>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17" name="Rectangle 14"/>
          <p:cNvSpPr>
            <a:spLocks noChangeArrowheads="1"/>
          </p:cNvSpPr>
          <p:nvPr/>
        </p:nvSpPr>
        <p:spPr bwMode="auto">
          <a:xfrm>
            <a:off x="5835621" y="3311543"/>
            <a:ext cx="3095625" cy="24447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高炉煤气能量回收管理要求</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8" name="Rectangle 15"/>
          <p:cNvSpPr>
            <a:spLocks noChangeArrowheads="1"/>
          </p:cNvSpPr>
          <p:nvPr/>
        </p:nvSpPr>
        <p:spPr bwMode="auto">
          <a:xfrm>
            <a:off x="436533" y="5005406"/>
            <a:ext cx="1587500" cy="431800"/>
          </a:xfrm>
          <a:prstGeom prst="rect">
            <a:avLst/>
          </a:prstGeom>
          <a:noFill/>
          <a:ln w="9525">
            <a:solidFill>
              <a:srgbClr val="000000"/>
            </a:solidFill>
            <a:miter lim="800000"/>
            <a:headEnd/>
            <a:tailEnd/>
          </a:ln>
          <a:effectLst/>
        </p:spPr>
        <p:txBody>
          <a:bodyPr wrap="none" anchor="ctr"/>
          <a:lstStyle/>
          <a:p>
            <a:pPr algn="ctr"/>
            <a:r>
              <a:rPr lang="zh-CN" altLang="en-US" sz="1800">
                <a:latin typeface="微软雅黑" pitchFamily="34" charset="-122"/>
                <a:ea typeface="微软雅黑" pitchFamily="34" charset="-122"/>
              </a:rPr>
              <a:t>工艺制冷</a:t>
            </a:r>
          </a:p>
        </p:txBody>
      </p:sp>
      <p:sp>
        <p:nvSpPr>
          <p:cNvPr id="19" name="Rectangle 16"/>
          <p:cNvSpPr>
            <a:spLocks noChangeArrowheads="1"/>
          </p:cNvSpPr>
          <p:nvPr/>
        </p:nvSpPr>
        <p:spPr bwMode="auto">
          <a:xfrm>
            <a:off x="2817783" y="4606943"/>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制冷设备、冷却或冷冻装置、冷库等 </a:t>
            </a:r>
          </a:p>
        </p:txBody>
      </p:sp>
      <p:sp>
        <p:nvSpPr>
          <p:cNvPr id="20" name="Rectangle 17"/>
          <p:cNvSpPr>
            <a:spLocks noChangeArrowheads="1"/>
          </p:cNvSpPr>
          <p:nvPr/>
        </p:nvSpPr>
        <p:spPr bwMode="auto">
          <a:xfrm>
            <a:off x="2817783" y="5330843"/>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pPr algn="ctr"/>
            <a:r>
              <a:rPr lang="zh-CN" altLang="en-US" sz="1400">
                <a:latin typeface="微软雅黑" pitchFamily="34" charset="-122"/>
                <a:ea typeface="微软雅黑" pitchFamily="34" charset="-122"/>
              </a:rPr>
              <a:t>设备及设施的节能、测量与记录、设备维修与检查、设备选择与安装等 </a:t>
            </a:r>
          </a:p>
        </p:txBody>
      </p:sp>
      <p:sp>
        <p:nvSpPr>
          <p:cNvPr id="21" name="Line 18"/>
          <p:cNvSpPr>
            <a:spLocks noChangeShapeType="1"/>
          </p:cNvSpPr>
          <p:nvPr/>
        </p:nvSpPr>
        <p:spPr bwMode="auto">
          <a:xfrm>
            <a:off x="2263746" y="4787918"/>
            <a:ext cx="0" cy="865188"/>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2" name="Line 19"/>
          <p:cNvSpPr>
            <a:spLocks noChangeShapeType="1"/>
          </p:cNvSpPr>
          <p:nvPr/>
        </p:nvSpPr>
        <p:spPr bwMode="auto">
          <a:xfrm>
            <a:off x="2263746" y="5653106"/>
            <a:ext cx="554037"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3" name="Line 20"/>
          <p:cNvSpPr>
            <a:spLocks noChangeShapeType="1"/>
          </p:cNvSpPr>
          <p:nvPr/>
        </p:nvSpPr>
        <p:spPr bwMode="auto">
          <a:xfrm>
            <a:off x="2263746" y="4787918"/>
            <a:ext cx="554037"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4" name="Line 21"/>
          <p:cNvSpPr>
            <a:spLocks noChangeShapeType="1"/>
          </p:cNvSpPr>
          <p:nvPr/>
        </p:nvSpPr>
        <p:spPr bwMode="auto">
          <a:xfrm>
            <a:off x="2024033" y="5221306"/>
            <a:ext cx="239713"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5" name="Text Box 22"/>
          <p:cNvSpPr txBox="1">
            <a:spLocks noChangeArrowheads="1"/>
          </p:cNvSpPr>
          <p:nvPr/>
        </p:nvSpPr>
        <p:spPr bwMode="auto">
          <a:xfrm>
            <a:off x="2263746" y="4356118"/>
            <a:ext cx="474662"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26" name="Rectangle 23"/>
          <p:cNvSpPr>
            <a:spLocks noChangeArrowheads="1"/>
          </p:cNvSpPr>
          <p:nvPr/>
        </p:nvSpPr>
        <p:spPr bwMode="auto">
          <a:xfrm>
            <a:off x="5835621" y="4429143"/>
            <a:ext cx="3095625" cy="45720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活塞式单级制冷机组及其供冷系统节能监测方法</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27" name="AutoShape 24"/>
          <p:cNvSpPr>
            <a:spLocks/>
          </p:cNvSpPr>
          <p:nvPr/>
        </p:nvSpPr>
        <p:spPr bwMode="auto">
          <a:xfrm>
            <a:off x="5119658" y="4500581"/>
            <a:ext cx="157163" cy="1439862"/>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8" name="Text Box 25"/>
          <p:cNvSpPr txBox="1">
            <a:spLocks noChangeArrowheads="1"/>
          </p:cNvSpPr>
          <p:nvPr/>
        </p:nvSpPr>
        <p:spPr bwMode="auto">
          <a:xfrm>
            <a:off x="5359371" y="442914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29" name="Text Box 26"/>
          <p:cNvSpPr txBox="1">
            <a:spLocks noChangeArrowheads="1"/>
          </p:cNvSpPr>
          <p:nvPr/>
        </p:nvSpPr>
        <p:spPr bwMode="auto">
          <a:xfrm>
            <a:off x="5359371" y="550864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30" name="Rectangle 27"/>
          <p:cNvSpPr>
            <a:spLocks noChangeArrowheads="1"/>
          </p:cNvSpPr>
          <p:nvPr/>
        </p:nvSpPr>
        <p:spPr bwMode="auto">
          <a:xfrm>
            <a:off x="5913408" y="5581668"/>
            <a:ext cx="3095625" cy="24447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制冷压缩机 系统经济运行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31" name="Text Box 28"/>
          <p:cNvSpPr txBox="1">
            <a:spLocks noChangeArrowheads="1"/>
          </p:cNvSpPr>
          <p:nvPr/>
        </p:nvSpPr>
        <p:spPr bwMode="auto">
          <a:xfrm>
            <a:off x="2182783" y="2989281"/>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32" name="Text Box 29"/>
          <p:cNvSpPr txBox="1">
            <a:spLocks noChangeArrowheads="1"/>
          </p:cNvSpPr>
          <p:nvPr/>
        </p:nvSpPr>
        <p:spPr bwMode="auto">
          <a:xfrm>
            <a:off x="2263746" y="5221306"/>
            <a:ext cx="474662"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33" name="Text Box 30"/>
          <p:cNvSpPr txBox="1">
            <a:spLocks noChangeArrowheads="1"/>
          </p:cNvSpPr>
          <p:nvPr/>
        </p:nvSpPr>
        <p:spPr bwMode="auto">
          <a:xfrm>
            <a:off x="754033" y="2341581"/>
            <a:ext cx="873125" cy="366712"/>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3</a:t>
            </a:r>
          </a:p>
        </p:txBody>
      </p:sp>
      <p:sp>
        <p:nvSpPr>
          <p:cNvPr id="34" name="Text Box 31"/>
          <p:cNvSpPr txBox="1">
            <a:spLocks noChangeArrowheads="1"/>
          </p:cNvSpPr>
          <p:nvPr/>
        </p:nvSpPr>
        <p:spPr bwMode="auto">
          <a:xfrm>
            <a:off x="674658" y="4500581"/>
            <a:ext cx="873125" cy="366712"/>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4</a:t>
            </a:r>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Rectangle 2"/>
          <p:cNvSpPr>
            <a:spLocks noChangeArrowheads="1"/>
          </p:cNvSpPr>
          <p:nvPr/>
        </p:nvSpPr>
        <p:spPr bwMode="auto">
          <a:xfrm>
            <a:off x="357218" y="2682865"/>
            <a:ext cx="1585913" cy="538163"/>
          </a:xfrm>
          <a:prstGeom prst="rect">
            <a:avLst/>
          </a:prstGeom>
          <a:noFill/>
          <a:ln w="9525">
            <a:solidFill>
              <a:srgbClr val="000000"/>
            </a:solidFill>
            <a:miter lim="800000"/>
            <a:headEnd/>
            <a:tailEnd/>
          </a:ln>
          <a:effectLst/>
        </p:spPr>
        <p:txBody>
          <a:bodyPr lIns="18000" tIns="10800" rIns="18000" bIns="10800" anchor="ctr"/>
          <a:lstStyle/>
          <a:p>
            <a:pPr algn="ctr"/>
            <a:r>
              <a:rPr lang="zh-CN" altLang="en-US" sz="1800">
                <a:latin typeface="微软雅黑" pitchFamily="34" charset="-122"/>
                <a:ea typeface="微软雅黑" pitchFamily="34" charset="-122"/>
              </a:rPr>
              <a:t>输送分配</a:t>
            </a:r>
          </a:p>
        </p:txBody>
      </p:sp>
      <p:sp>
        <p:nvSpPr>
          <p:cNvPr id="6" name="Rectangle 3"/>
          <p:cNvSpPr>
            <a:spLocks noChangeArrowheads="1"/>
          </p:cNvSpPr>
          <p:nvPr/>
        </p:nvSpPr>
        <p:spPr bwMode="auto">
          <a:xfrm>
            <a:off x="2738468" y="2179628"/>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变压器、输电网、制氧设备、蒸汽或热水管道、压缩空气管等 </a:t>
            </a:r>
          </a:p>
        </p:txBody>
      </p:sp>
      <p:sp>
        <p:nvSpPr>
          <p:cNvPr id="7" name="Rectangle 4"/>
          <p:cNvSpPr>
            <a:spLocks noChangeArrowheads="1"/>
          </p:cNvSpPr>
          <p:nvPr/>
        </p:nvSpPr>
        <p:spPr bwMode="auto">
          <a:xfrm>
            <a:off x="2738468" y="3149590"/>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降低设备和管路损耗，测量与记录、设备维修与检查、设备选择与安装等 </a:t>
            </a:r>
          </a:p>
        </p:txBody>
      </p:sp>
      <p:sp>
        <p:nvSpPr>
          <p:cNvPr id="8" name="Line 5"/>
          <p:cNvSpPr>
            <a:spLocks noChangeShapeType="1"/>
          </p:cNvSpPr>
          <p:nvPr/>
        </p:nvSpPr>
        <p:spPr bwMode="auto">
          <a:xfrm>
            <a:off x="2182843" y="3368665"/>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9" name="Line 6"/>
          <p:cNvSpPr>
            <a:spLocks noChangeShapeType="1"/>
          </p:cNvSpPr>
          <p:nvPr/>
        </p:nvSpPr>
        <p:spPr bwMode="auto">
          <a:xfrm>
            <a:off x="2182843" y="2503478"/>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0" name="Line 7"/>
          <p:cNvSpPr>
            <a:spLocks noChangeShapeType="1"/>
          </p:cNvSpPr>
          <p:nvPr/>
        </p:nvSpPr>
        <p:spPr bwMode="auto">
          <a:xfrm>
            <a:off x="1943131" y="2936865"/>
            <a:ext cx="239712"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1" name="Text Box 8"/>
          <p:cNvSpPr txBox="1">
            <a:spLocks noChangeArrowheads="1"/>
          </p:cNvSpPr>
          <p:nvPr/>
        </p:nvSpPr>
        <p:spPr bwMode="auto">
          <a:xfrm>
            <a:off x="2182843" y="2071678"/>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12" name="Rectangle 9"/>
          <p:cNvSpPr>
            <a:spLocks noChangeArrowheads="1"/>
          </p:cNvSpPr>
          <p:nvPr/>
        </p:nvSpPr>
        <p:spPr bwMode="auto">
          <a:xfrm>
            <a:off x="5834093" y="2178040"/>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三相配电变压器能效限定值及节能评价值</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电力网电能损耗计算导则</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企业供配电系统节能监测方法</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3" name="AutoShape 10"/>
          <p:cNvSpPr>
            <a:spLocks/>
          </p:cNvSpPr>
          <p:nvPr/>
        </p:nvSpPr>
        <p:spPr bwMode="auto">
          <a:xfrm>
            <a:off x="5040343" y="2216140"/>
            <a:ext cx="157163" cy="1439863"/>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4" name="Text Box 11"/>
          <p:cNvSpPr txBox="1">
            <a:spLocks noChangeArrowheads="1"/>
          </p:cNvSpPr>
          <p:nvPr/>
        </p:nvSpPr>
        <p:spPr bwMode="auto">
          <a:xfrm>
            <a:off x="5280056" y="214470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15" name="Text Box 12"/>
          <p:cNvSpPr txBox="1">
            <a:spLocks noChangeArrowheads="1"/>
          </p:cNvSpPr>
          <p:nvPr/>
        </p:nvSpPr>
        <p:spPr bwMode="auto">
          <a:xfrm>
            <a:off x="5280056" y="322420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16" name="Rectangle 13"/>
          <p:cNvSpPr>
            <a:spLocks noChangeArrowheads="1"/>
          </p:cNvSpPr>
          <p:nvPr/>
        </p:nvSpPr>
        <p:spPr bwMode="auto">
          <a:xfrm>
            <a:off x="5834093" y="3114665"/>
            <a:ext cx="3095625" cy="88265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电力变压器经济运行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蒸汽供热系统凝结水回收及蒸汽疏水阀技术管理要求</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油气田供配电系统经济运行规范</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7" name="Text Box 14"/>
          <p:cNvSpPr txBox="1">
            <a:spLocks noChangeArrowheads="1"/>
          </p:cNvSpPr>
          <p:nvPr/>
        </p:nvSpPr>
        <p:spPr bwMode="auto">
          <a:xfrm>
            <a:off x="2181256" y="2936865"/>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18" name="Line 15"/>
          <p:cNvSpPr>
            <a:spLocks noChangeShapeType="1"/>
          </p:cNvSpPr>
          <p:nvPr/>
        </p:nvSpPr>
        <p:spPr bwMode="auto">
          <a:xfrm>
            <a:off x="2181256" y="2466965"/>
            <a:ext cx="0" cy="936625"/>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9" name="Rectangle 16"/>
          <p:cNvSpPr>
            <a:spLocks noChangeArrowheads="1"/>
          </p:cNvSpPr>
          <p:nvPr/>
        </p:nvSpPr>
        <p:spPr bwMode="auto">
          <a:xfrm>
            <a:off x="357218" y="5165715"/>
            <a:ext cx="1585913" cy="538163"/>
          </a:xfrm>
          <a:prstGeom prst="rect">
            <a:avLst/>
          </a:prstGeom>
          <a:noFill/>
          <a:ln w="9525">
            <a:solidFill>
              <a:srgbClr val="000000"/>
            </a:solidFill>
            <a:miter lim="800000"/>
            <a:headEnd/>
            <a:tailEnd/>
          </a:ln>
          <a:effectLst/>
        </p:spPr>
        <p:txBody>
          <a:bodyPr lIns="18000" tIns="10800" rIns="18000" bIns="10800" anchor="ctr"/>
          <a:lstStyle/>
          <a:p>
            <a:pPr algn="ctr"/>
            <a:r>
              <a:rPr lang="zh-CN" altLang="en-US" sz="1800">
                <a:latin typeface="微软雅黑" pitchFamily="34" charset="-122"/>
                <a:ea typeface="微软雅黑" pitchFamily="34" charset="-122"/>
              </a:rPr>
              <a:t>工艺加热</a:t>
            </a:r>
          </a:p>
        </p:txBody>
      </p:sp>
      <p:sp>
        <p:nvSpPr>
          <p:cNvPr id="20" name="Rectangle 17"/>
          <p:cNvSpPr>
            <a:spLocks noChangeArrowheads="1"/>
          </p:cNvSpPr>
          <p:nvPr/>
        </p:nvSpPr>
        <p:spPr bwMode="auto">
          <a:xfrm>
            <a:off x="2738468" y="4768840"/>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热处理装置、加热炉、烘干设备、电阻炉等 </a:t>
            </a:r>
          </a:p>
        </p:txBody>
      </p:sp>
      <p:sp>
        <p:nvSpPr>
          <p:cNvPr id="21" name="Rectangle 18"/>
          <p:cNvSpPr>
            <a:spLocks noChangeArrowheads="1"/>
          </p:cNvSpPr>
          <p:nvPr/>
        </p:nvSpPr>
        <p:spPr bwMode="auto">
          <a:xfrm>
            <a:off x="2738468" y="5632440"/>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设备操作与管理、测量与记录、设备维修与检查、设备选择与安装等 </a:t>
            </a:r>
          </a:p>
        </p:txBody>
      </p:sp>
      <p:sp>
        <p:nvSpPr>
          <p:cNvPr id="22" name="Line 19"/>
          <p:cNvSpPr>
            <a:spLocks noChangeShapeType="1"/>
          </p:cNvSpPr>
          <p:nvPr/>
        </p:nvSpPr>
        <p:spPr bwMode="auto">
          <a:xfrm>
            <a:off x="2182843" y="5851515"/>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3" name="Line 20"/>
          <p:cNvSpPr>
            <a:spLocks noChangeShapeType="1"/>
          </p:cNvSpPr>
          <p:nvPr/>
        </p:nvSpPr>
        <p:spPr bwMode="auto">
          <a:xfrm>
            <a:off x="2182843" y="4986328"/>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4" name="Line 21"/>
          <p:cNvSpPr>
            <a:spLocks noChangeShapeType="1"/>
          </p:cNvSpPr>
          <p:nvPr/>
        </p:nvSpPr>
        <p:spPr bwMode="auto">
          <a:xfrm>
            <a:off x="1943131" y="5419715"/>
            <a:ext cx="239712"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5" name="Text Box 22"/>
          <p:cNvSpPr txBox="1">
            <a:spLocks noChangeArrowheads="1"/>
          </p:cNvSpPr>
          <p:nvPr/>
        </p:nvSpPr>
        <p:spPr bwMode="auto">
          <a:xfrm>
            <a:off x="2182843" y="4554528"/>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26" name="Rectangle 23"/>
          <p:cNvSpPr>
            <a:spLocks noChangeArrowheads="1"/>
          </p:cNvSpPr>
          <p:nvPr/>
        </p:nvSpPr>
        <p:spPr bwMode="auto">
          <a:xfrm>
            <a:off x="5834093" y="4660890"/>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工业燃料加热装置   能耗指标</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热处理合理用电导则</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加热炉热工测定</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27" name="AutoShape 24"/>
          <p:cNvSpPr>
            <a:spLocks/>
          </p:cNvSpPr>
          <p:nvPr/>
        </p:nvSpPr>
        <p:spPr bwMode="auto">
          <a:xfrm>
            <a:off x="5040343" y="4698990"/>
            <a:ext cx="157163" cy="1439863"/>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8" name="Text Box 25"/>
          <p:cNvSpPr txBox="1">
            <a:spLocks noChangeArrowheads="1"/>
          </p:cNvSpPr>
          <p:nvPr/>
        </p:nvSpPr>
        <p:spPr bwMode="auto">
          <a:xfrm>
            <a:off x="5280056" y="462755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29" name="Text Box 26"/>
          <p:cNvSpPr txBox="1">
            <a:spLocks noChangeArrowheads="1"/>
          </p:cNvSpPr>
          <p:nvPr/>
        </p:nvSpPr>
        <p:spPr bwMode="auto">
          <a:xfrm>
            <a:off x="5280056" y="5707053"/>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30" name="Rectangle 27"/>
          <p:cNvSpPr>
            <a:spLocks noChangeArrowheads="1"/>
          </p:cNvSpPr>
          <p:nvPr/>
        </p:nvSpPr>
        <p:spPr bwMode="auto">
          <a:xfrm>
            <a:off x="5834093" y="5703878"/>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电加热锅炉系统经济运行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火焰加热炉经济运行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企业热设备及系统经济运行导</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31" name="Text Box 28"/>
          <p:cNvSpPr txBox="1">
            <a:spLocks noChangeArrowheads="1"/>
          </p:cNvSpPr>
          <p:nvPr/>
        </p:nvSpPr>
        <p:spPr bwMode="auto">
          <a:xfrm>
            <a:off x="2181256" y="5419715"/>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32" name="Line 29"/>
          <p:cNvSpPr>
            <a:spLocks noChangeShapeType="1"/>
          </p:cNvSpPr>
          <p:nvPr/>
        </p:nvSpPr>
        <p:spPr bwMode="auto">
          <a:xfrm>
            <a:off x="2181256" y="4949815"/>
            <a:ext cx="0" cy="936625"/>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33" name="Text Box 30"/>
          <p:cNvSpPr txBox="1">
            <a:spLocks noChangeArrowheads="1"/>
          </p:cNvSpPr>
          <p:nvPr/>
        </p:nvSpPr>
        <p:spPr bwMode="auto">
          <a:xfrm>
            <a:off x="673131" y="2251065"/>
            <a:ext cx="873125" cy="366713"/>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5</a:t>
            </a:r>
          </a:p>
        </p:txBody>
      </p:sp>
      <p:sp>
        <p:nvSpPr>
          <p:cNvPr id="34" name="Text Box 31"/>
          <p:cNvSpPr txBox="1">
            <a:spLocks noChangeArrowheads="1"/>
          </p:cNvSpPr>
          <p:nvPr/>
        </p:nvSpPr>
        <p:spPr bwMode="auto">
          <a:xfrm>
            <a:off x="514381" y="4698990"/>
            <a:ext cx="873125" cy="366713"/>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6</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latin typeface="微软雅黑" pitchFamily="34" charset="-122"/>
                <a:ea typeface="微软雅黑" pitchFamily="34" charset="-122"/>
              </a:rPr>
              <a:t>目 录</a:t>
            </a:r>
          </a:p>
        </p:txBody>
      </p:sp>
      <p:sp>
        <p:nvSpPr>
          <p:cNvPr id="32" name="AutoShape 6"/>
          <p:cNvSpPr>
            <a:spLocks noChangeArrowheads="1"/>
          </p:cNvSpPr>
          <p:nvPr/>
        </p:nvSpPr>
        <p:spPr bwMode="gray">
          <a:xfrm>
            <a:off x="1535113" y="1671630"/>
            <a:ext cx="849312" cy="685800"/>
          </a:xfrm>
          <a:prstGeom prst="diamond">
            <a:avLst/>
          </a:prstGeom>
          <a:solidFill>
            <a:srgbClr val="FF0000"/>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33" name="Text Box 8"/>
          <p:cNvSpPr txBox="1">
            <a:spLocks noChangeArrowheads="1"/>
          </p:cNvSpPr>
          <p:nvPr/>
        </p:nvSpPr>
        <p:spPr bwMode="gray">
          <a:xfrm>
            <a:off x="1739900" y="1798630"/>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1</a:t>
            </a:r>
          </a:p>
        </p:txBody>
      </p:sp>
      <p:sp>
        <p:nvSpPr>
          <p:cNvPr id="34" name="AutoShape 11"/>
          <p:cNvSpPr>
            <a:spLocks noChangeArrowheads="1"/>
          </p:cNvSpPr>
          <p:nvPr/>
        </p:nvSpPr>
        <p:spPr bwMode="gray">
          <a:xfrm>
            <a:off x="1547813" y="2386010"/>
            <a:ext cx="849312" cy="685800"/>
          </a:xfrm>
          <a:prstGeom prst="diamond">
            <a:avLst/>
          </a:prstGeom>
          <a:solidFill>
            <a:srgbClr val="EDED2F"/>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35" name="Text Box 13"/>
          <p:cNvSpPr txBox="1">
            <a:spLocks noChangeArrowheads="1"/>
          </p:cNvSpPr>
          <p:nvPr/>
        </p:nvSpPr>
        <p:spPr bwMode="gray">
          <a:xfrm>
            <a:off x="1739900" y="2484435"/>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2</a:t>
            </a:r>
          </a:p>
        </p:txBody>
      </p:sp>
      <p:sp>
        <p:nvSpPr>
          <p:cNvPr id="36" name="AutoShape 16"/>
          <p:cNvSpPr>
            <a:spLocks noChangeArrowheads="1"/>
          </p:cNvSpPr>
          <p:nvPr/>
        </p:nvSpPr>
        <p:spPr bwMode="gray">
          <a:xfrm>
            <a:off x="1547813" y="3100390"/>
            <a:ext cx="849312" cy="685800"/>
          </a:xfrm>
          <a:prstGeom prst="diamond">
            <a:avLst/>
          </a:prstGeom>
          <a:solidFill>
            <a:schemeClr val="hlink"/>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37" name="Text Box 18"/>
          <p:cNvSpPr txBox="1">
            <a:spLocks noChangeArrowheads="1"/>
          </p:cNvSpPr>
          <p:nvPr/>
        </p:nvSpPr>
        <p:spPr bwMode="gray">
          <a:xfrm>
            <a:off x="1739900" y="3198815"/>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3</a:t>
            </a:r>
          </a:p>
        </p:txBody>
      </p:sp>
      <p:sp>
        <p:nvSpPr>
          <p:cNvPr id="38" name="AutoShape 21"/>
          <p:cNvSpPr>
            <a:spLocks noChangeArrowheads="1"/>
          </p:cNvSpPr>
          <p:nvPr/>
        </p:nvSpPr>
        <p:spPr bwMode="gray">
          <a:xfrm>
            <a:off x="1547813" y="3743332"/>
            <a:ext cx="849312" cy="685800"/>
          </a:xfrm>
          <a:prstGeom prst="diamond">
            <a:avLst/>
          </a:prstGeom>
          <a:solidFill>
            <a:srgbClr val="92D050"/>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39" name="Text Box 23"/>
          <p:cNvSpPr txBox="1">
            <a:spLocks noChangeArrowheads="1"/>
          </p:cNvSpPr>
          <p:nvPr/>
        </p:nvSpPr>
        <p:spPr bwMode="gray">
          <a:xfrm>
            <a:off x="1739900" y="3841757"/>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4</a:t>
            </a:r>
          </a:p>
        </p:txBody>
      </p:sp>
      <p:sp>
        <p:nvSpPr>
          <p:cNvPr id="40" name="AutoShape 6"/>
          <p:cNvSpPr>
            <a:spLocks noChangeArrowheads="1"/>
          </p:cNvSpPr>
          <p:nvPr/>
        </p:nvSpPr>
        <p:spPr bwMode="gray">
          <a:xfrm>
            <a:off x="1535113" y="4457712"/>
            <a:ext cx="849312" cy="685800"/>
          </a:xfrm>
          <a:prstGeom prst="diamond">
            <a:avLst/>
          </a:prstGeom>
          <a:solidFill>
            <a:srgbClr val="FF0000"/>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41" name="Text Box 8"/>
          <p:cNvSpPr txBox="1">
            <a:spLocks noChangeArrowheads="1"/>
          </p:cNvSpPr>
          <p:nvPr/>
        </p:nvSpPr>
        <p:spPr bwMode="gray">
          <a:xfrm>
            <a:off x="1739900" y="4584712"/>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5</a:t>
            </a:r>
          </a:p>
        </p:txBody>
      </p:sp>
      <p:sp>
        <p:nvSpPr>
          <p:cNvPr id="42" name="AutoShape 11"/>
          <p:cNvSpPr>
            <a:spLocks noChangeArrowheads="1"/>
          </p:cNvSpPr>
          <p:nvPr/>
        </p:nvSpPr>
        <p:spPr bwMode="gray">
          <a:xfrm>
            <a:off x="1547813" y="5125997"/>
            <a:ext cx="849312" cy="685800"/>
          </a:xfrm>
          <a:prstGeom prst="diamond">
            <a:avLst/>
          </a:prstGeom>
          <a:solidFill>
            <a:srgbClr val="EDED2F"/>
          </a:solidFill>
          <a:ln w="25400" algn="ctr">
            <a:solidFill>
              <a:schemeClr val="bg1"/>
            </a:solidFill>
            <a:miter lim="800000"/>
            <a:headEnd/>
            <a:tailEnd/>
          </a:ln>
        </p:spPr>
        <p:txBody>
          <a:bodyPr wrap="none" anchor="ctr"/>
          <a:lstStyle/>
          <a:p>
            <a:pPr algn="r"/>
            <a:endParaRPr lang="zh-CN" altLang="en-US" sz="2200">
              <a:solidFill>
                <a:schemeClr val="tx2"/>
              </a:solidFill>
              <a:latin typeface="微软雅黑" pitchFamily="34" charset="-122"/>
              <a:ea typeface="微软雅黑" pitchFamily="34" charset="-122"/>
            </a:endParaRPr>
          </a:p>
        </p:txBody>
      </p:sp>
      <p:sp>
        <p:nvSpPr>
          <p:cNvPr id="44" name="Text Box 13"/>
          <p:cNvSpPr txBox="1">
            <a:spLocks noChangeArrowheads="1"/>
          </p:cNvSpPr>
          <p:nvPr/>
        </p:nvSpPr>
        <p:spPr bwMode="gray">
          <a:xfrm>
            <a:off x="1739900" y="5224422"/>
            <a:ext cx="349776" cy="430887"/>
          </a:xfrm>
          <a:prstGeom prst="rect">
            <a:avLst/>
          </a:prstGeom>
          <a:noFill/>
          <a:ln w="9525" algn="ctr">
            <a:noFill/>
            <a:miter lim="800000"/>
            <a:headEnd/>
            <a:tailEnd/>
          </a:ln>
        </p:spPr>
        <p:txBody>
          <a:bodyPr wrap="none">
            <a:spAutoFit/>
          </a:bodyPr>
          <a:lstStyle/>
          <a:p>
            <a:pPr algn="ctr" eaLnBrk="0" hangingPunct="0"/>
            <a:r>
              <a:rPr lang="en-US" altLang="zh-CN" sz="2200">
                <a:solidFill>
                  <a:schemeClr val="tx2"/>
                </a:solidFill>
                <a:latin typeface="微软雅黑" pitchFamily="34" charset="-122"/>
                <a:ea typeface="微软雅黑" pitchFamily="34" charset="-122"/>
              </a:rPr>
              <a:t>6</a:t>
            </a:r>
          </a:p>
        </p:txBody>
      </p:sp>
      <p:sp>
        <p:nvSpPr>
          <p:cNvPr id="46" name="Text Box 17"/>
          <p:cNvSpPr txBox="1">
            <a:spLocks noChangeArrowheads="1"/>
          </p:cNvSpPr>
          <p:nvPr/>
        </p:nvSpPr>
        <p:spPr bwMode="gray">
          <a:xfrm>
            <a:off x="2219325" y="5814972"/>
            <a:ext cx="4964113" cy="430887"/>
          </a:xfrm>
          <a:prstGeom prst="rect">
            <a:avLst/>
          </a:prstGeom>
          <a:noFill/>
          <a:ln w="9525" algn="ctr">
            <a:noFill/>
            <a:miter lim="800000"/>
            <a:headEnd/>
            <a:tailEnd/>
          </a:ln>
        </p:spPr>
        <p:txBody>
          <a:bodyPr>
            <a:spAutoFit/>
          </a:bodyPr>
          <a:lstStyle/>
          <a:p>
            <a:pPr eaLnBrk="0" hangingPunct="0"/>
            <a:endParaRPr lang="zh-CN" altLang="en-US" sz="2200" b="1">
              <a:solidFill>
                <a:schemeClr val="tx2"/>
              </a:solidFill>
              <a:latin typeface="微软雅黑" pitchFamily="34" charset="-122"/>
              <a:ea typeface="微软雅黑" pitchFamily="34" charset="-122"/>
            </a:endParaRPr>
          </a:p>
        </p:txBody>
      </p:sp>
      <p:sp>
        <p:nvSpPr>
          <p:cNvPr id="48" name="Text Box 19"/>
          <p:cNvSpPr txBox="1">
            <a:spLocks noChangeArrowheads="1"/>
          </p:cNvSpPr>
          <p:nvPr/>
        </p:nvSpPr>
        <p:spPr bwMode="auto">
          <a:xfrm>
            <a:off x="2579688" y="1785926"/>
            <a:ext cx="3810000" cy="430887"/>
          </a:xfrm>
          <a:prstGeom prst="rect">
            <a:avLst/>
          </a:prstGeom>
          <a:noFill/>
          <a:ln w="9525">
            <a:noFill/>
            <a:miter lim="800000"/>
            <a:headEnd/>
            <a:tailEnd/>
          </a:ln>
          <a:effectLst/>
        </p:spPr>
        <p:txBody>
          <a:bodyPr>
            <a:spAutoFit/>
          </a:bodyPr>
          <a:lstStyle/>
          <a:p>
            <a:pPr algn="ctr">
              <a:spcBef>
                <a:spcPct val="50000"/>
              </a:spcBef>
            </a:pPr>
            <a:r>
              <a:rPr lang="zh-CN" altLang="en-US" sz="2200" b="1" dirty="0">
                <a:solidFill>
                  <a:schemeClr val="tx2"/>
                </a:solidFill>
                <a:latin typeface="微软雅黑" pitchFamily="34" charset="-122"/>
                <a:ea typeface="微软雅黑" pitchFamily="34" charset="-122"/>
              </a:rPr>
              <a:t>建立节能标准体系的意义</a:t>
            </a:r>
          </a:p>
        </p:txBody>
      </p:sp>
      <p:sp>
        <p:nvSpPr>
          <p:cNvPr id="49" name="Text Box 20"/>
          <p:cNvSpPr txBox="1">
            <a:spLocks noChangeArrowheads="1"/>
          </p:cNvSpPr>
          <p:nvPr/>
        </p:nvSpPr>
        <p:spPr bwMode="auto">
          <a:xfrm>
            <a:off x="2786050" y="2462210"/>
            <a:ext cx="4445000" cy="430887"/>
          </a:xfrm>
          <a:prstGeom prst="rect">
            <a:avLst/>
          </a:prstGeom>
          <a:noFill/>
          <a:ln w="9525">
            <a:noFill/>
            <a:miter lim="800000"/>
            <a:headEnd/>
            <a:tailEnd/>
          </a:ln>
          <a:effectLst/>
        </p:spPr>
        <p:txBody>
          <a:bodyPr>
            <a:spAutoFit/>
          </a:bodyPr>
          <a:lstStyle/>
          <a:p>
            <a:pPr algn="ctr">
              <a:spcBef>
                <a:spcPct val="50000"/>
              </a:spcBef>
            </a:pPr>
            <a:r>
              <a:rPr lang="zh-CN" altLang="en-US" sz="2200" b="1" dirty="0">
                <a:solidFill>
                  <a:schemeClr val="tx2"/>
                </a:solidFill>
                <a:latin typeface="微软雅黑" pitchFamily="34" charset="-122"/>
                <a:ea typeface="微软雅黑" pitchFamily="34" charset="-122"/>
              </a:rPr>
              <a:t>制定节能标准体系编制通则的依据</a:t>
            </a:r>
          </a:p>
        </p:txBody>
      </p:sp>
      <p:sp>
        <p:nvSpPr>
          <p:cNvPr id="50" name="Text Box 21"/>
          <p:cNvSpPr txBox="1">
            <a:spLocks noChangeArrowheads="1"/>
          </p:cNvSpPr>
          <p:nvPr/>
        </p:nvSpPr>
        <p:spPr bwMode="auto">
          <a:xfrm>
            <a:off x="2738438" y="3143248"/>
            <a:ext cx="3333750" cy="430887"/>
          </a:xfrm>
          <a:prstGeom prst="rect">
            <a:avLst/>
          </a:prstGeom>
          <a:noFill/>
          <a:ln w="9525">
            <a:noFill/>
            <a:miter lim="800000"/>
            <a:headEnd/>
            <a:tailEnd/>
          </a:ln>
          <a:effectLst/>
        </p:spPr>
        <p:txBody>
          <a:bodyPr>
            <a:spAutoFit/>
          </a:bodyPr>
          <a:lstStyle/>
          <a:p>
            <a:pPr algn="ctr">
              <a:spcBef>
                <a:spcPct val="50000"/>
              </a:spcBef>
            </a:pPr>
            <a:r>
              <a:rPr lang="zh-CN" altLang="en-US" sz="2200" b="1" dirty="0">
                <a:solidFill>
                  <a:schemeClr val="tx2"/>
                </a:solidFill>
                <a:latin typeface="微软雅黑" pitchFamily="34" charset="-122"/>
                <a:ea typeface="微软雅黑" pitchFamily="34" charset="-122"/>
              </a:rPr>
              <a:t>企业节能标准体系的概念</a:t>
            </a:r>
          </a:p>
        </p:txBody>
      </p:sp>
      <p:sp>
        <p:nvSpPr>
          <p:cNvPr id="51" name="Text Box 22"/>
          <p:cNvSpPr txBox="1">
            <a:spLocks noChangeArrowheads="1"/>
          </p:cNvSpPr>
          <p:nvPr/>
        </p:nvSpPr>
        <p:spPr bwMode="auto">
          <a:xfrm>
            <a:off x="2643174" y="3857628"/>
            <a:ext cx="4843462" cy="430887"/>
          </a:xfrm>
          <a:prstGeom prst="rect">
            <a:avLst/>
          </a:prstGeom>
          <a:noFill/>
          <a:ln w="9525">
            <a:noFill/>
            <a:miter lim="800000"/>
            <a:headEnd/>
            <a:tailEnd/>
          </a:ln>
          <a:effectLst/>
        </p:spPr>
        <p:txBody>
          <a:bodyPr>
            <a:spAutoFit/>
          </a:bodyPr>
          <a:lstStyle/>
          <a:p>
            <a:pPr>
              <a:spcBef>
                <a:spcPct val="50000"/>
              </a:spcBef>
            </a:pPr>
            <a:r>
              <a:rPr lang="zh-CN" altLang="en-US" sz="2200" b="1" dirty="0">
                <a:solidFill>
                  <a:schemeClr val="tx2"/>
                </a:solidFill>
                <a:latin typeface="微软雅黑" pitchFamily="34" charset="-122"/>
                <a:ea typeface="微软雅黑" pitchFamily="34" charset="-122"/>
              </a:rPr>
              <a:t>  建立标准体系的原则和要求</a:t>
            </a:r>
          </a:p>
        </p:txBody>
      </p:sp>
      <p:sp>
        <p:nvSpPr>
          <p:cNvPr id="52" name="Text Box 23"/>
          <p:cNvSpPr txBox="1">
            <a:spLocks noChangeArrowheads="1"/>
          </p:cNvSpPr>
          <p:nvPr/>
        </p:nvSpPr>
        <p:spPr bwMode="auto">
          <a:xfrm>
            <a:off x="2746390" y="4641187"/>
            <a:ext cx="3968750" cy="430887"/>
          </a:xfrm>
          <a:prstGeom prst="rect">
            <a:avLst/>
          </a:prstGeom>
          <a:noFill/>
          <a:ln w="9525">
            <a:noFill/>
            <a:miter lim="800000"/>
            <a:headEnd/>
            <a:tailEnd/>
          </a:ln>
          <a:effectLst/>
        </p:spPr>
        <p:txBody>
          <a:bodyPr>
            <a:spAutoFit/>
          </a:bodyPr>
          <a:lstStyle/>
          <a:p>
            <a:pPr algn="ctr">
              <a:spcBef>
                <a:spcPct val="50000"/>
              </a:spcBef>
            </a:pPr>
            <a:r>
              <a:rPr lang="zh-CN" altLang="en-US" sz="2200" b="1" dirty="0">
                <a:solidFill>
                  <a:schemeClr val="tx2"/>
                </a:solidFill>
                <a:latin typeface="微软雅黑" pitchFamily="34" charset="-122"/>
                <a:ea typeface="微软雅黑" pitchFamily="34" charset="-122"/>
              </a:rPr>
              <a:t>企业节能标准体系的层次结构</a:t>
            </a:r>
          </a:p>
        </p:txBody>
      </p:sp>
      <p:sp>
        <p:nvSpPr>
          <p:cNvPr id="53" name="Text Box 24"/>
          <p:cNvSpPr txBox="1">
            <a:spLocks noChangeArrowheads="1"/>
          </p:cNvSpPr>
          <p:nvPr/>
        </p:nvSpPr>
        <p:spPr bwMode="auto">
          <a:xfrm>
            <a:off x="2643174" y="5314921"/>
            <a:ext cx="4208462" cy="430887"/>
          </a:xfrm>
          <a:prstGeom prst="rect">
            <a:avLst/>
          </a:prstGeom>
          <a:noFill/>
          <a:ln w="9525">
            <a:noFill/>
            <a:miter lim="800000"/>
            <a:headEnd/>
            <a:tailEnd/>
          </a:ln>
          <a:effectLst/>
        </p:spPr>
        <p:txBody>
          <a:bodyPr>
            <a:spAutoFit/>
          </a:bodyPr>
          <a:lstStyle/>
          <a:p>
            <a:pPr>
              <a:spcBef>
                <a:spcPct val="50000"/>
              </a:spcBef>
            </a:pPr>
            <a:r>
              <a:rPr lang="zh-CN" altLang="en-US" sz="2200" b="1" dirty="0">
                <a:solidFill>
                  <a:schemeClr val="tx2"/>
                </a:solidFill>
                <a:latin typeface="微软雅黑" pitchFamily="34" charset="-122"/>
                <a:ea typeface="微软雅黑" pitchFamily="34" charset="-122"/>
              </a:rPr>
              <a:t>  实施方案</a:t>
            </a: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Rectangle 2"/>
          <p:cNvSpPr>
            <a:spLocks noChangeArrowheads="1"/>
          </p:cNvSpPr>
          <p:nvPr/>
        </p:nvSpPr>
        <p:spPr bwMode="auto">
          <a:xfrm>
            <a:off x="142844" y="5043507"/>
            <a:ext cx="1587500" cy="538163"/>
          </a:xfrm>
          <a:prstGeom prst="rect">
            <a:avLst/>
          </a:prstGeom>
          <a:noFill/>
          <a:ln w="9525">
            <a:solidFill>
              <a:srgbClr val="000000"/>
            </a:solidFill>
            <a:miter lim="800000"/>
            <a:headEnd/>
            <a:tailEnd/>
          </a:ln>
          <a:effectLst/>
        </p:spPr>
        <p:txBody>
          <a:bodyPr lIns="18000" tIns="10800" rIns="18000" bIns="10800" anchor="ctr"/>
          <a:lstStyle/>
          <a:p>
            <a:pPr algn="ctr"/>
            <a:r>
              <a:rPr lang="zh-CN" altLang="en-US" sz="1800" dirty="0">
                <a:latin typeface="微软雅黑" pitchFamily="34" charset="-122"/>
                <a:ea typeface="微软雅黑" pitchFamily="34" charset="-122"/>
              </a:rPr>
              <a:t>照明、</a:t>
            </a:r>
            <a:endParaRPr lang="en-US" altLang="zh-CN" sz="1800" dirty="0">
              <a:latin typeface="微软雅黑" pitchFamily="34" charset="-122"/>
              <a:ea typeface="微软雅黑" pitchFamily="34" charset="-122"/>
            </a:endParaRPr>
          </a:p>
          <a:p>
            <a:pPr algn="ctr"/>
            <a:r>
              <a:rPr lang="zh-CN" altLang="en-US" sz="1800" dirty="0">
                <a:latin typeface="微软雅黑" pitchFamily="34" charset="-122"/>
                <a:ea typeface="微软雅黑" pitchFamily="34" charset="-122"/>
              </a:rPr>
              <a:t>办公设备 </a:t>
            </a:r>
          </a:p>
        </p:txBody>
      </p:sp>
      <p:sp>
        <p:nvSpPr>
          <p:cNvPr id="6" name="Rectangle 3"/>
          <p:cNvSpPr>
            <a:spLocks noChangeArrowheads="1"/>
          </p:cNvSpPr>
          <p:nvPr/>
        </p:nvSpPr>
        <p:spPr bwMode="auto">
          <a:xfrm>
            <a:off x="2525681" y="4646632"/>
            <a:ext cx="2222500" cy="45720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灯、灯具、镇流器、复印机、传真机、计算机等 </a:t>
            </a:r>
          </a:p>
        </p:txBody>
      </p:sp>
      <p:sp>
        <p:nvSpPr>
          <p:cNvPr id="7" name="Rectangle 4"/>
          <p:cNvSpPr>
            <a:spLocks noChangeArrowheads="1"/>
          </p:cNvSpPr>
          <p:nvPr/>
        </p:nvSpPr>
        <p:spPr bwMode="auto">
          <a:xfrm>
            <a:off x="2525681" y="5403870"/>
            <a:ext cx="2222500" cy="882650"/>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提高照明设备和办公设备效率，加强设备节能管理、设备维修与检查、设备选择与安装等 </a:t>
            </a:r>
          </a:p>
        </p:txBody>
      </p:sp>
      <p:sp>
        <p:nvSpPr>
          <p:cNvPr id="8" name="Line 5"/>
          <p:cNvSpPr>
            <a:spLocks noChangeShapeType="1"/>
          </p:cNvSpPr>
          <p:nvPr/>
        </p:nvSpPr>
        <p:spPr bwMode="auto">
          <a:xfrm>
            <a:off x="1970056" y="5729307"/>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9" name="Line 6"/>
          <p:cNvSpPr>
            <a:spLocks noChangeShapeType="1"/>
          </p:cNvSpPr>
          <p:nvPr/>
        </p:nvSpPr>
        <p:spPr bwMode="auto">
          <a:xfrm>
            <a:off x="1970056" y="4864120"/>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0" name="Line 7"/>
          <p:cNvSpPr>
            <a:spLocks noChangeShapeType="1"/>
          </p:cNvSpPr>
          <p:nvPr/>
        </p:nvSpPr>
        <p:spPr bwMode="auto">
          <a:xfrm>
            <a:off x="1730344" y="5297507"/>
            <a:ext cx="239712"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1" name="Text Box 8"/>
          <p:cNvSpPr txBox="1">
            <a:spLocks noChangeArrowheads="1"/>
          </p:cNvSpPr>
          <p:nvPr/>
        </p:nvSpPr>
        <p:spPr bwMode="auto">
          <a:xfrm>
            <a:off x="1970056" y="4432320"/>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12" name="Rectangle 9"/>
          <p:cNvSpPr>
            <a:spLocks noChangeArrowheads="1"/>
          </p:cNvSpPr>
          <p:nvPr/>
        </p:nvSpPr>
        <p:spPr bwMode="auto">
          <a:xfrm>
            <a:off x="5621306" y="4432320"/>
            <a:ext cx="3095625" cy="88265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高压钠灯能效限定值及能效等级</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金属卤化物灯镇流器能效限定值及能效等级</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延时节能照明开关通用技术条件</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3" name="AutoShape 10"/>
          <p:cNvSpPr>
            <a:spLocks/>
          </p:cNvSpPr>
          <p:nvPr/>
        </p:nvSpPr>
        <p:spPr bwMode="auto">
          <a:xfrm>
            <a:off x="4825969" y="4576782"/>
            <a:ext cx="157162" cy="1439863"/>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4" name="Text Box 11"/>
          <p:cNvSpPr txBox="1">
            <a:spLocks noChangeArrowheads="1"/>
          </p:cNvSpPr>
          <p:nvPr/>
        </p:nvSpPr>
        <p:spPr bwMode="auto">
          <a:xfrm>
            <a:off x="5065681" y="4505345"/>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15" name="Text Box 12"/>
          <p:cNvSpPr txBox="1">
            <a:spLocks noChangeArrowheads="1"/>
          </p:cNvSpPr>
          <p:nvPr/>
        </p:nvSpPr>
        <p:spPr bwMode="auto">
          <a:xfrm>
            <a:off x="5065681" y="5584845"/>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16" name="Rectangle 13"/>
          <p:cNvSpPr>
            <a:spLocks noChangeArrowheads="1"/>
          </p:cNvSpPr>
          <p:nvPr/>
        </p:nvSpPr>
        <p:spPr bwMode="auto">
          <a:xfrm>
            <a:off x="5621306" y="5581670"/>
            <a:ext cx="3095625" cy="66992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道路照明系统经济运行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电气照明系统经济运行通则</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工矿企业照明系统经济运行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17" name="Text Box 14"/>
          <p:cNvSpPr txBox="1">
            <a:spLocks noChangeArrowheads="1"/>
          </p:cNvSpPr>
          <p:nvPr/>
        </p:nvSpPr>
        <p:spPr bwMode="auto">
          <a:xfrm>
            <a:off x="1968469" y="5297507"/>
            <a:ext cx="476250"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18" name="Line 15"/>
          <p:cNvSpPr>
            <a:spLocks noChangeShapeType="1"/>
          </p:cNvSpPr>
          <p:nvPr/>
        </p:nvSpPr>
        <p:spPr bwMode="auto">
          <a:xfrm>
            <a:off x="1968469" y="4827607"/>
            <a:ext cx="0" cy="936625"/>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9" name="Rectangle 16"/>
          <p:cNvSpPr>
            <a:spLocks noChangeArrowheads="1"/>
          </p:cNvSpPr>
          <p:nvPr/>
        </p:nvSpPr>
        <p:spPr bwMode="auto">
          <a:xfrm>
            <a:off x="222219" y="2741632"/>
            <a:ext cx="1587500" cy="538163"/>
          </a:xfrm>
          <a:prstGeom prst="rect">
            <a:avLst/>
          </a:prstGeom>
          <a:noFill/>
          <a:ln w="9525">
            <a:solidFill>
              <a:srgbClr val="000000"/>
            </a:solidFill>
            <a:miter lim="800000"/>
            <a:headEnd/>
            <a:tailEnd/>
          </a:ln>
          <a:effectLst/>
        </p:spPr>
        <p:txBody>
          <a:bodyPr lIns="18000" tIns="10800" rIns="18000" bIns="10800" anchor="ctr"/>
          <a:lstStyle/>
          <a:p>
            <a:r>
              <a:rPr lang="zh-CN" altLang="en-US" sz="1800">
                <a:latin typeface="微软雅黑" pitchFamily="34" charset="-122"/>
                <a:ea typeface="微软雅黑" pitchFamily="34" charset="-122"/>
              </a:rPr>
              <a:t>生产设备用能 </a:t>
            </a:r>
          </a:p>
        </p:txBody>
      </p:sp>
      <p:sp>
        <p:nvSpPr>
          <p:cNvPr id="20" name="Rectangle 17"/>
          <p:cNvSpPr>
            <a:spLocks noChangeArrowheads="1"/>
          </p:cNvSpPr>
          <p:nvPr/>
        </p:nvSpPr>
        <p:spPr bwMode="auto">
          <a:xfrm>
            <a:off x="2603469" y="2238395"/>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电动机、离心机、电解槽、风机、泵、电控制设备、车床、纺织设备等 </a:t>
            </a:r>
          </a:p>
        </p:txBody>
      </p:sp>
      <p:sp>
        <p:nvSpPr>
          <p:cNvPr id="21" name="Rectangle 18"/>
          <p:cNvSpPr>
            <a:spLocks noChangeArrowheads="1"/>
          </p:cNvSpPr>
          <p:nvPr/>
        </p:nvSpPr>
        <p:spPr bwMode="auto">
          <a:xfrm>
            <a:off x="2603469" y="3208357"/>
            <a:ext cx="2222500" cy="669925"/>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sz="1400">
                <a:latin typeface="微软雅黑" pitchFamily="34" charset="-122"/>
                <a:ea typeface="微软雅黑" pitchFamily="34" charset="-122"/>
              </a:rPr>
              <a:t>提高设备效率、加强操作管理、设备维修与检查、设备选择与安装等 </a:t>
            </a:r>
          </a:p>
        </p:txBody>
      </p:sp>
      <p:sp>
        <p:nvSpPr>
          <p:cNvPr id="22" name="Line 19"/>
          <p:cNvSpPr>
            <a:spLocks noChangeShapeType="1"/>
          </p:cNvSpPr>
          <p:nvPr/>
        </p:nvSpPr>
        <p:spPr bwMode="auto">
          <a:xfrm>
            <a:off x="2049431" y="3427432"/>
            <a:ext cx="554038"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3" name="Line 20"/>
          <p:cNvSpPr>
            <a:spLocks noChangeShapeType="1"/>
          </p:cNvSpPr>
          <p:nvPr/>
        </p:nvSpPr>
        <p:spPr bwMode="auto">
          <a:xfrm>
            <a:off x="2049431" y="2562245"/>
            <a:ext cx="554038"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4" name="Line 21"/>
          <p:cNvSpPr>
            <a:spLocks noChangeShapeType="1"/>
          </p:cNvSpPr>
          <p:nvPr/>
        </p:nvSpPr>
        <p:spPr bwMode="auto">
          <a:xfrm>
            <a:off x="1809719" y="2995632"/>
            <a:ext cx="239712"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5" name="Text Box 22"/>
          <p:cNvSpPr txBox="1">
            <a:spLocks noChangeArrowheads="1"/>
          </p:cNvSpPr>
          <p:nvPr/>
        </p:nvSpPr>
        <p:spPr bwMode="auto">
          <a:xfrm>
            <a:off x="2049431" y="2130445"/>
            <a:ext cx="476250" cy="366712"/>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物</a:t>
            </a:r>
          </a:p>
        </p:txBody>
      </p:sp>
      <p:sp>
        <p:nvSpPr>
          <p:cNvPr id="26" name="Rectangle 23"/>
          <p:cNvSpPr>
            <a:spLocks noChangeArrowheads="1"/>
          </p:cNvSpPr>
          <p:nvPr/>
        </p:nvSpPr>
        <p:spPr bwMode="auto">
          <a:xfrm>
            <a:off x="5699094" y="2057420"/>
            <a:ext cx="3097212" cy="88265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中小型三相异步电动机能效限定值及能效等级</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通风机系统电能平衡测试与计算方法</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《CJT</a:t>
            </a:r>
            <a:r>
              <a:rPr lang="zh-CN" altLang="en-US" sz="1400">
                <a:latin typeface="微软雅黑" pitchFamily="34" charset="-122"/>
                <a:ea typeface="微软雅黑" pitchFamily="34" charset="-122"/>
              </a:rPr>
              <a:t>系列抽油机节能拖动装置</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27" name="AutoShape 24"/>
          <p:cNvSpPr>
            <a:spLocks/>
          </p:cNvSpPr>
          <p:nvPr/>
        </p:nvSpPr>
        <p:spPr bwMode="auto">
          <a:xfrm>
            <a:off x="4905344" y="2274907"/>
            <a:ext cx="157162" cy="1439863"/>
          </a:xfrm>
          <a:prstGeom prst="leftBrace">
            <a:avLst>
              <a:gd name="adj1" fmla="val 76347"/>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28" name="Text Box 25"/>
          <p:cNvSpPr txBox="1">
            <a:spLocks noChangeArrowheads="1"/>
          </p:cNvSpPr>
          <p:nvPr/>
        </p:nvSpPr>
        <p:spPr bwMode="auto">
          <a:xfrm>
            <a:off x="5145056" y="2203470"/>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技术标准</a:t>
            </a:r>
          </a:p>
        </p:txBody>
      </p:sp>
      <p:sp>
        <p:nvSpPr>
          <p:cNvPr id="29" name="Text Box 26"/>
          <p:cNvSpPr txBox="1">
            <a:spLocks noChangeArrowheads="1"/>
          </p:cNvSpPr>
          <p:nvPr/>
        </p:nvSpPr>
        <p:spPr bwMode="auto">
          <a:xfrm>
            <a:off x="5145056" y="3282970"/>
            <a:ext cx="476250" cy="452698"/>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sz="1400">
                <a:latin typeface="微软雅黑" pitchFamily="34" charset="-122"/>
                <a:ea typeface="微软雅黑" pitchFamily="34" charset="-122"/>
              </a:rPr>
              <a:t>管理标准</a:t>
            </a:r>
          </a:p>
        </p:txBody>
      </p:sp>
      <p:sp>
        <p:nvSpPr>
          <p:cNvPr id="30" name="Rectangle 27"/>
          <p:cNvSpPr>
            <a:spLocks noChangeArrowheads="1"/>
          </p:cNvSpPr>
          <p:nvPr/>
        </p:nvSpPr>
        <p:spPr bwMode="auto">
          <a:xfrm>
            <a:off x="5699094" y="3173432"/>
            <a:ext cx="3097212" cy="882650"/>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三相异步电动机经济运行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交流电气传动风机（泵类、压缩机）系统经济运行通则</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通风机系统经济运行</a:t>
            </a:r>
            <a:r>
              <a:rPr lang="en-US" altLang="zh-CN" sz="1400">
                <a:latin typeface="微软雅黑" pitchFamily="34" charset="-122"/>
                <a:ea typeface="微软雅黑" pitchFamily="34" charset="-122"/>
              </a:rPr>
              <a:t>》</a:t>
            </a:r>
            <a:r>
              <a:rPr lang="zh-CN" altLang="en-US" sz="1400">
                <a:latin typeface="微软雅黑" pitchFamily="34" charset="-122"/>
                <a:ea typeface="微软雅黑" pitchFamily="34" charset="-122"/>
              </a:rPr>
              <a:t>等 </a:t>
            </a:r>
          </a:p>
        </p:txBody>
      </p:sp>
      <p:sp>
        <p:nvSpPr>
          <p:cNvPr id="31" name="Text Box 28"/>
          <p:cNvSpPr txBox="1">
            <a:spLocks noChangeArrowheads="1"/>
          </p:cNvSpPr>
          <p:nvPr/>
        </p:nvSpPr>
        <p:spPr bwMode="auto">
          <a:xfrm>
            <a:off x="2047844" y="2995632"/>
            <a:ext cx="474662" cy="366713"/>
          </a:xfrm>
          <a:prstGeom prst="rect">
            <a:avLst/>
          </a:prstGeom>
          <a:noFill/>
          <a:ln w="9525">
            <a:noFill/>
            <a:miter lim="800000"/>
            <a:headEnd/>
            <a:tailEnd/>
          </a:ln>
          <a:effectLst/>
        </p:spPr>
        <p:txBody>
          <a:bodyPr>
            <a:spAutoFit/>
          </a:bodyPr>
          <a:lstStyle/>
          <a:p>
            <a:pPr algn="ctr">
              <a:spcBef>
                <a:spcPct val="50000"/>
              </a:spcBef>
            </a:pPr>
            <a:r>
              <a:rPr lang="zh-CN" altLang="en-US" sz="1800">
                <a:latin typeface="微软雅黑" pitchFamily="34" charset="-122"/>
                <a:ea typeface="微软雅黑" pitchFamily="34" charset="-122"/>
              </a:rPr>
              <a:t>事</a:t>
            </a:r>
          </a:p>
        </p:txBody>
      </p:sp>
      <p:sp>
        <p:nvSpPr>
          <p:cNvPr id="32" name="Line 29"/>
          <p:cNvSpPr>
            <a:spLocks noChangeShapeType="1"/>
          </p:cNvSpPr>
          <p:nvPr/>
        </p:nvSpPr>
        <p:spPr bwMode="auto">
          <a:xfrm>
            <a:off x="2047844" y="2525732"/>
            <a:ext cx="0" cy="936625"/>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33" name="Text Box 30"/>
          <p:cNvSpPr txBox="1">
            <a:spLocks noChangeArrowheads="1"/>
          </p:cNvSpPr>
          <p:nvPr/>
        </p:nvSpPr>
        <p:spPr bwMode="auto">
          <a:xfrm>
            <a:off x="460344" y="2273320"/>
            <a:ext cx="873125" cy="366712"/>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7</a:t>
            </a:r>
          </a:p>
        </p:txBody>
      </p:sp>
      <p:sp>
        <p:nvSpPr>
          <p:cNvPr id="34" name="Text Box 31"/>
          <p:cNvSpPr txBox="1">
            <a:spLocks noChangeArrowheads="1"/>
          </p:cNvSpPr>
          <p:nvPr/>
        </p:nvSpPr>
        <p:spPr bwMode="auto">
          <a:xfrm>
            <a:off x="460344" y="4576782"/>
            <a:ext cx="873125" cy="366713"/>
          </a:xfrm>
          <a:prstGeom prst="rect">
            <a:avLst/>
          </a:prstGeom>
          <a:noFill/>
          <a:ln w="9525">
            <a:noFill/>
            <a:miter lim="800000"/>
            <a:headEnd/>
            <a:tailEnd/>
          </a:ln>
          <a:effectLst/>
        </p:spPr>
        <p:txBody>
          <a:bodyPr>
            <a:spAutoFit/>
          </a:bodyPr>
          <a:lstStyle/>
          <a:p>
            <a:pPr algn="ctr">
              <a:spcBef>
                <a:spcPct val="50000"/>
              </a:spcBef>
            </a:pPr>
            <a:r>
              <a:rPr lang="en-US" altLang="zh-CN" sz="1800">
                <a:latin typeface="微软雅黑" pitchFamily="34" charset="-122"/>
                <a:ea typeface="微软雅黑" pitchFamily="34" charset="-122"/>
              </a:rPr>
              <a:t>8</a:t>
            </a: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Rectangle 2"/>
          <p:cNvSpPr>
            <a:spLocks noChangeArrowheads="1"/>
          </p:cNvSpPr>
          <p:nvPr/>
        </p:nvSpPr>
        <p:spPr bwMode="auto">
          <a:xfrm>
            <a:off x="284192" y="3363920"/>
            <a:ext cx="1587500" cy="538163"/>
          </a:xfrm>
          <a:prstGeom prst="rect">
            <a:avLst/>
          </a:prstGeom>
          <a:noFill/>
          <a:ln w="9525">
            <a:solidFill>
              <a:srgbClr val="000000"/>
            </a:solidFill>
            <a:miter lim="800000"/>
            <a:headEnd/>
            <a:tailEnd/>
          </a:ln>
          <a:effectLst/>
        </p:spPr>
        <p:txBody>
          <a:bodyPr lIns="18000" tIns="10800" rIns="18000" bIns="10800" anchor="ctr"/>
          <a:lstStyle/>
          <a:p>
            <a:pPr algn="ctr"/>
            <a:r>
              <a:rPr lang="zh-CN" altLang="en-US" sz="1800">
                <a:latin typeface="微软雅黑" pitchFamily="34" charset="-122"/>
                <a:ea typeface="微软雅黑" pitchFamily="34" charset="-122"/>
              </a:rPr>
              <a:t>建筑 </a:t>
            </a:r>
          </a:p>
        </p:txBody>
      </p:sp>
      <p:sp>
        <p:nvSpPr>
          <p:cNvPr id="6" name="Rectangle 3"/>
          <p:cNvSpPr>
            <a:spLocks noChangeArrowheads="1"/>
          </p:cNvSpPr>
          <p:nvPr/>
        </p:nvSpPr>
        <p:spPr bwMode="auto">
          <a:xfrm>
            <a:off x="2667030" y="2967045"/>
            <a:ext cx="2222500" cy="575809"/>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a:latin typeface="微软雅黑" pitchFamily="34" charset="-122"/>
                <a:ea typeface="微软雅黑" pitchFamily="34" charset="-122"/>
              </a:rPr>
              <a:t>建筑物、门、窗、空调、通风系统等 </a:t>
            </a:r>
          </a:p>
        </p:txBody>
      </p:sp>
      <p:sp>
        <p:nvSpPr>
          <p:cNvPr id="7" name="Rectangle 4"/>
          <p:cNvSpPr>
            <a:spLocks noChangeArrowheads="1"/>
          </p:cNvSpPr>
          <p:nvPr/>
        </p:nvSpPr>
        <p:spPr bwMode="auto">
          <a:xfrm>
            <a:off x="2667030" y="3830645"/>
            <a:ext cx="2222500" cy="1129807"/>
          </a:xfrm>
          <a:prstGeom prst="rect">
            <a:avLst/>
          </a:prstGeom>
          <a:noFill/>
          <a:ln w="9525">
            <a:solidFill>
              <a:srgbClr val="000000"/>
            </a:solidFill>
            <a:miter lim="800000"/>
            <a:headEnd/>
            <a:tailEnd/>
          </a:ln>
          <a:effectLst/>
        </p:spPr>
        <p:txBody>
          <a:bodyPr lIns="18000" tIns="10800" rIns="18000" bIns="10800" anchor="ctr">
            <a:spAutoFit/>
          </a:bodyPr>
          <a:lstStyle/>
          <a:p>
            <a:r>
              <a:rPr lang="zh-CN" altLang="en-US">
                <a:latin typeface="微软雅黑" pitchFamily="34" charset="-122"/>
                <a:ea typeface="微软雅黑" pitchFamily="34" charset="-122"/>
              </a:rPr>
              <a:t>提高建筑物保温和室内空调效率，设备维修与检查、设备选择与安装等 </a:t>
            </a:r>
          </a:p>
        </p:txBody>
      </p:sp>
      <p:sp>
        <p:nvSpPr>
          <p:cNvPr id="8" name="Line 5"/>
          <p:cNvSpPr>
            <a:spLocks noChangeShapeType="1"/>
          </p:cNvSpPr>
          <p:nvPr/>
        </p:nvSpPr>
        <p:spPr bwMode="auto">
          <a:xfrm>
            <a:off x="2111405" y="4049720"/>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9" name="Line 6"/>
          <p:cNvSpPr>
            <a:spLocks noChangeShapeType="1"/>
          </p:cNvSpPr>
          <p:nvPr/>
        </p:nvSpPr>
        <p:spPr bwMode="auto">
          <a:xfrm>
            <a:off x="2111405" y="3184533"/>
            <a:ext cx="555625"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0" name="Line 7"/>
          <p:cNvSpPr>
            <a:spLocks noChangeShapeType="1"/>
          </p:cNvSpPr>
          <p:nvPr/>
        </p:nvSpPr>
        <p:spPr bwMode="auto">
          <a:xfrm>
            <a:off x="1871692" y="3617920"/>
            <a:ext cx="239713" cy="0"/>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1" name="Text Box 8"/>
          <p:cNvSpPr txBox="1">
            <a:spLocks noChangeArrowheads="1"/>
          </p:cNvSpPr>
          <p:nvPr/>
        </p:nvSpPr>
        <p:spPr bwMode="auto">
          <a:xfrm>
            <a:off x="2111405" y="2752733"/>
            <a:ext cx="476250" cy="366712"/>
          </a:xfrm>
          <a:prstGeom prst="rect">
            <a:avLst/>
          </a:prstGeom>
          <a:noFill/>
          <a:ln w="9525">
            <a:noFill/>
            <a:miter lim="800000"/>
            <a:headEnd/>
            <a:tailEnd/>
          </a:ln>
          <a:effectLst/>
        </p:spPr>
        <p:txBody>
          <a:bodyPr>
            <a:spAutoFit/>
          </a:bodyPr>
          <a:lstStyle/>
          <a:p>
            <a:pPr algn="ctr">
              <a:spcBef>
                <a:spcPct val="50000"/>
              </a:spcBef>
            </a:pPr>
            <a:r>
              <a:rPr lang="zh-CN" altLang="en-US">
                <a:latin typeface="微软雅黑" pitchFamily="34" charset="-122"/>
                <a:ea typeface="微软雅黑" pitchFamily="34" charset="-122"/>
              </a:rPr>
              <a:t>物</a:t>
            </a:r>
          </a:p>
        </p:txBody>
      </p:sp>
      <p:sp>
        <p:nvSpPr>
          <p:cNvPr id="12" name="Rectangle 9"/>
          <p:cNvSpPr>
            <a:spLocks noChangeArrowheads="1"/>
          </p:cNvSpPr>
          <p:nvPr/>
        </p:nvSpPr>
        <p:spPr bwMode="auto">
          <a:xfrm>
            <a:off x="5762655" y="2500306"/>
            <a:ext cx="3095625" cy="1406805"/>
          </a:xfrm>
          <a:prstGeom prst="rect">
            <a:avLst/>
          </a:prstGeom>
          <a:noFill/>
          <a:ln w="9525">
            <a:solidFill>
              <a:srgbClr val="000000"/>
            </a:solidFill>
            <a:miter lim="800000"/>
            <a:headEnd/>
            <a:tailEnd/>
          </a:ln>
          <a:effectLst/>
        </p:spPr>
        <p:txBody>
          <a:bodyPr lIns="18000" tIns="10800" rIns="18000" bIns="10800" anchor="ctr">
            <a:spAutoFit/>
          </a:bodyPr>
          <a:lstStyle/>
          <a:p>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建筑物节能效益计算与评价标准</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建筑外门保温性能分级及其检测方法</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建筑构件 稳态热传递性质的测定标定和防护热箱法</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等 </a:t>
            </a:r>
          </a:p>
        </p:txBody>
      </p:sp>
      <p:sp>
        <p:nvSpPr>
          <p:cNvPr id="13" name="AutoShape 10"/>
          <p:cNvSpPr>
            <a:spLocks/>
          </p:cNvSpPr>
          <p:nvPr/>
        </p:nvSpPr>
        <p:spPr bwMode="auto">
          <a:xfrm>
            <a:off x="4967316" y="2897195"/>
            <a:ext cx="176187" cy="1889127"/>
          </a:xfrm>
          <a:prstGeom prst="leftBrace">
            <a:avLst>
              <a:gd name="adj1" fmla="val 75583"/>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4" name="Text Box 11"/>
          <p:cNvSpPr txBox="1">
            <a:spLocks noChangeArrowheads="1"/>
          </p:cNvSpPr>
          <p:nvPr/>
        </p:nvSpPr>
        <p:spPr bwMode="auto">
          <a:xfrm>
            <a:off x="5208617" y="2571744"/>
            <a:ext cx="474663" cy="1129807"/>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dirty="0">
                <a:latin typeface="微软雅黑" pitchFamily="34" charset="-122"/>
                <a:ea typeface="微软雅黑" pitchFamily="34" charset="-122"/>
              </a:rPr>
              <a:t>技术标准</a:t>
            </a:r>
          </a:p>
        </p:txBody>
      </p:sp>
      <p:sp>
        <p:nvSpPr>
          <p:cNvPr id="15" name="Text Box 12"/>
          <p:cNvSpPr txBox="1">
            <a:spLocks noChangeArrowheads="1"/>
          </p:cNvSpPr>
          <p:nvPr/>
        </p:nvSpPr>
        <p:spPr bwMode="auto">
          <a:xfrm>
            <a:off x="5208617" y="4214818"/>
            <a:ext cx="474663" cy="1129807"/>
          </a:xfrm>
          <a:prstGeom prst="rect">
            <a:avLst/>
          </a:prstGeom>
          <a:noFill/>
          <a:ln w="9525">
            <a:noFill/>
            <a:miter lim="800000"/>
            <a:headEnd/>
            <a:tailEnd/>
          </a:ln>
          <a:effectLst/>
        </p:spPr>
        <p:txBody>
          <a:bodyPr lIns="18000" tIns="10800" rIns="18000" bIns="10800">
            <a:spAutoFit/>
          </a:bodyPr>
          <a:lstStyle/>
          <a:p>
            <a:pPr algn="ctr">
              <a:spcBef>
                <a:spcPct val="50000"/>
              </a:spcBef>
            </a:pPr>
            <a:r>
              <a:rPr lang="zh-CN" altLang="en-US" dirty="0">
                <a:latin typeface="微软雅黑" pitchFamily="34" charset="-122"/>
                <a:ea typeface="微软雅黑" pitchFamily="34" charset="-122"/>
              </a:rPr>
              <a:t>管理标准</a:t>
            </a:r>
          </a:p>
        </p:txBody>
      </p:sp>
      <p:sp>
        <p:nvSpPr>
          <p:cNvPr id="16" name="Rectangle 13"/>
          <p:cNvSpPr>
            <a:spLocks noChangeArrowheads="1"/>
          </p:cNvSpPr>
          <p:nvPr/>
        </p:nvSpPr>
        <p:spPr bwMode="auto">
          <a:xfrm>
            <a:off x="5762655" y="4487512"/>
            <a:ext cx="3095625" cy="388386"/>
          </a:xfrm>
          <a:prstGeom prst="rect">
            <a:avLst/>
          </a:prstGeom>
          <a:noFill/>
          <a:ln w="9525">
            <a:solidFill>
              <a:srgbClr val="000000"/>
            </a:solidFill>
            <a:miter lim="800000"/>
            <a:headEnd/>
            <a:tailEnd/>
          </a:ln>
          <a:effectLst/>
        </p:spPr>
        <p:txBody>
          <a:bodyPr wrap="square" lIns="18000" tIns="10800" rIns="18000" bIns="10800" anchor="ctr">
            <a:spAutoFit/>
          </a:bodyPr>
          <a:lstStyle/>
          <a:p>
            <a:pPr>
              <a:lnSpc>
                <a:spcPct val="150000"/>
              </a:lnSpc>
            </a:pP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空气调节系统经济运行</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等 </a:t>
            </a:r>
          </a:p>
        </p:txBody>
      </p:sp>
      <p:sp>
        <p:nvSpPr>
          <p:cNvPr id="17" name="Text Box 14"/>
          <p:cNvSpPr txBox="1">
            <a:spLocks noChangeArrowheads="1"/>
          </p:cNvSpPr>
          <p:nvPr/>
        </p:nvSpPr>
        <p:spPr bwMode="auto">
          <a:xfrm>
            <a:off x="2109817" y="3617920"/>
            <a:ext cx="476250" cy="366713"/>
          </a:xfrm>
          <a:prstGeom prst="rect">
            <a:avLst/>
          </a:prstGeom>
          <a:noFill/>
          <a:ln w="9525">
            <a:noFill/>
            <a:miter lim="800000"/>
            <a:headEnd/>
            <a:tailEnd/>
          </a:ln>
          <a:effectLst/>
        </p:spPr>
        <p:txBody>
          <a:bodyPr>
            <a:spAutoFit/>
          </a:bodyPr>
          <a:lstStyle/>
          <a:p>
            <a:pPr algn="ctr">
              <a:spcBef>
                <a:spcPct val="50000"/>
              </a:spcBef>
            </a:pPr>
            <a:r>
              <a:rPr lang="zh-CN" altLang="en-US">
                <a:latin typeface="微软雅黑" pitchFamily="34" charset="-122"/>
                <a:ea typeface="微软雅黑" pitchFamily="34" charset="-122"/>
              </a:rPr>
              <a:t>事</a:t>
            </a:r>
          </a:p>
        </p:txBody>
      </p:sp>
      <p:sp>
        <p:nvSpPr>
          <p:cNvPr id="18" name="Line 15"/>
          <p:cNvSpPr>
            <a:spLocks noChangeShapeType="1"/>
          </p:cNvSpPr>
          <p:nvPr/>
        </p:nvSpPr>
        <p:spPr bwMode="auto">
          <a:xfrm>
            <a:off x="2109817" y="3148020"/>
            <a:ext cx="0" cy="936625"/>
          </a:xfrm>
          <a:prstGeom prst="line">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19" name="Text Box 16"/>
          <p:cNvSpPr txBox="1">
            <a:spLocks noChangeArrowheads="1"/>
          </p:cNvSpPr>
          <p:nvPr/>
        </p:nvSpPr>
        <p:spPr bwMode="auto">
          <a:xfrm>
            <a:off x="522317" y="2860683"/>
            <a:ext cx="873125" cy="366712"/>
          </a:xfrm>
          <a:prstGeom prst="rect">
            <a:avLst/>
          </a:prstGeom>
          <a:noFill/>
          <a:ln w="9525">
            <a:noFill/>
            <a:miter lim="800000"/>
            <a:headEnd/>
            <a:tailEnd/>
          </a:ln>
          <a:effectLst/>
        </p:spPr>
        <p:txBody>
          <a:bodyPr>
            <a:spAutoFit/>
          </a:bodyPr>
          <a:lstStyle/>
          <a:p>
            <a:pPr algn="ctr">
              <a:spcBef>
                <a:spcPct val="50000"/>
              </a:spcBef>
            </a:pPr>
            <a:r>
              <a:rPr lang="en-US" altLang="zh-CN">
                <a:latin typeface="微软雅黑" pitchFamily="34" charset="-122"/>
                <a:ea typeface="微软雅黑" pitchFamily="34" charset="-122"/>
              </a:rPr>
              <a:t>9</a:t>
            </a:r>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pic>
        <p:nvPicPr>
          <p:cNvPr id="7170" name="Picture 2"/>
          <p:cNvPicPr>
            <a:picLocks noChangeAspect="1" noChangeArrowheads="1"/>
          </p:cNvPicPr>
          <p:nvPr/>
        </p:nvPicPr>
        <p:blipFill>
          <a:blip r:embed="rId2"/>
          <a:srcRect/>
          <a:stretch>
            <a:fillRect/>
          </a:stretch>
        </p:blipFill>
        <p:spPr bwMode="auto">
          <a:xfrm>
            <a:off x="785786" y="2000240"/>
            <a:ext cx="7715304" cy="3357586"/>
          </a:xfrm>
          <a:prstGeom prst="rect">
            <a:avLst/>
          </a:prstGeom>
          <a:noFill/>
          <a:ln w="9525">
            <a:noFill/>
            <a:miter lim="800000"/>
            <a:headEnd/>
            <a:tailEnd/>
          </a:ln>
          <a:effectLst/>
        </p:spPr>
      </p:pic>
      <p:sp>
        <p:nvSpPr>
          <p:cNvPr id="6" name="TextBox 5"/>
          <p:cNvSpPr txBox="1"/>
          <p:nvPr/>
        </p:nvSpPr>
        <p:spPr>
          <a:xfrm>
            <a:off x="785786" y="1357298"/>
            <a:ext cx="6072230" cy="461665"/>
          </a:xfrm>
          <a:prstGeom prst="rect">
            <a:avLst/>
          </a:prstGeom>
          <a:noFill/>
        </p:spPr>
        <p:txBody>
          <a:bodyPr wrap="square" rtlCol="0">
            <a:spAutoFit/>
          </a:bodyPr>
          <a:lstStyle/>
          <a:p>
            <a:pPr marL="342900" indent="-342900">
              <a:spcBef>
                <a:spcPct val="20000"/>
              </a:spcBef>
            </a:pPr>
            <a:r>
              <a:rPr lang="en-US" altLang="zh-CN" sz="2400" b="1" dirty="0">
                <a:latin typeface="微软雅黑" pitchFamily="34" charset="-122"/>
                <a:ea typeface="微软雅黑" pitchFamily="34" charset="-122"/>
              </a:rPr>
              <a:t>2.4</a:t>
            </a:r>
            <a:r>
              <a:rPr lang="zh-CN" altLang="en-US" sz="2400" b="1" dirty="0">
                <a:latin typeface="微软雅黑" pitchFamily="34" charset="-122"/>
                <a:ea typeface="微软雅黑" pitchFamily="34" charset="-122"/>
              </a:rPr>
              <a:t>工作标准子体系结构</a:t>
            </a:r>
          </a:p>
        </p:txBody>
      </p:sp>
      <p:sp>
        <p:nvSpPr>
          <p:cNvPr id="7" name="TextBox 6"/>
          <p:cNvSpPr txBox="1"/>
          <p:nvPr/>
        </p:nvSpPr>
        <p:spPr>
          <a:xfrm>
            <a:off x="785786" y="4929198"/>
            <a:ext cx="7858180" cy="1477328"/>
          </a:xfrm>
          <a:prstGeom prst="rect">
            <a:avLst/>
          </a:prstGeom>
          <a:noFill/>
        </p:spPr>
        <p:txBody>
          <a:bodyPr wrap="square" rtlCol="0">
            <a:spAutoFit/>
          </a:bodyPr>
          <a:lstStyle/>
          <a:p>
            <a:pPr>
              <a:lnSpc>
                <a:spcPct val="150000"/>
              </a:lnSpc>
            </a:pPr>
            <a:r>
              <a:rPr lang="zh-CN" altLang="en-US" sz="2000" dirty="0">
                <a:latin typeface="微软雅黑" pitchFamily="34" charset="-122"/>
                <a:ea typeface="微软雅黑" pitchFamily="34" charset="-122"/>
              </a:rPr>
              <a:t>        主要针对“人”，规范人员操作和考核。如：</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操作人员节能考核管理办法</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设备操作规程</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设备检查与维修规程</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能源测量操作规程</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等。</a:t>
            </a:r>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Text Box 2"/>
          <p:cNvSpPr txBox="1">
            <a:spLocks noChangeArrowheads="1"/>
          </p:cNvSpPr>
          <p:nvPr/>
        </p:nvSpPr>
        <p:spPr bwMode="auto">
          <a:xfrm>
            <a:off x="736587" y="2285992"/>
            <a:ext cx="1906587" cy="928695"/>
          </a:xfrm>
          <a:prstGeom prst="rect">
            <a:avLst/>
          </a:prstGeom>
          <a:solidFill>
            <a:srgbClr val="FFFFFF"/>
          </a:solidFill>
          <a:ln w="9525">
            <a:solidFill>
              <a:srgbClr val="000000"/>
            </a:solidFill>
            <a:miter lim="800000"/>
            <a:headEnd/>
            <a:tailEnd/>
          </a:ln>
        </p:spPr>
        <p:txBody>
          <a:bodyPr/>
          <a:lstStyle/>
          <a:p>
            <a:pPr algn="just" eaLnBrk="0" hangingPunct="0"/>
            <a:r>
              <a:rPr lang="zh-CN" altLang="en-US" dirty="0">
                <a:latin typeface="微软雅黑" pitchFamily="34" charset="-122"/>
                <a:ea typeface="微软雅黑" pitchFamily="34" charset="-122"/>
              </a:rPr>
              <a:t>重点耗能设备操作人员节能工作类标准</a:t>
            </a:r>
          </a:p>
        </p:txBody>
      </p:sp>
      <p:sp>
        <p:nvSpPr>
          <p:cNvPr id="6" name="Text Box 3"/>
          <p:cNvSpPr txBox="1">
            <a:spLocks noChangeArrowheads="1"/>
          </p:cNvSpPr>
          <p:nvPr/>
        </p:nvSpPr>
        <p:spPr bwMode="auto">
          <a:xfrm>
            <a:off x="714348" y="3578221"/>
            <a:ext cx="1906587" cy="708036"/>
          </a:xfrm>
          <a:prstGeom prst="rect">
            <a:avLst/>
          </a:prstGeom>
          <a:solidFill>
            <a:srgbClr val="FFFFFF"/>
          </a:solidFill>
          <a:ln w="9525">
            <a:solidFill>
              <a:srgbClr val="000000"/>
            </a:solidFill>
            <a:miter lim="800000"/>
            <a:headEnd/>
            <a:tailEnd/>
          </a:ln>
        </p:spPr>
        <p:txBody>
          <a:bodyPr/>
          <a:lstStyle/>
          <a:p>
            <a:pPr algn="just" eaLnBrk="0" hangingPunct="0"/>
            <a:r>
              <a:rPr lang="zh-CN" altLang="en-US">
                <a:latin typeface="微软雅黑" pitchFamily="34" charset="-122"/>
                <a:ea typeface="微软雅黑" pitchFamily="34" charset="-122"/>
              </a:rPr>
              <a:t>一般操作人员节能工作类标准</a:t>
            </a:r>
          </a:p>
        </p:txBody>
      </p:sp>
      <p:sp>
        <p:nvSpPr>
          <p:cNvPr id="7" name="Text Box 4"/>
          <p:cNvSpPr txBox="1">
            <a:spLocks noChangeArrowheads="1"/>
          </p:cNvSpPr>
          <p:nvPr/>
        </p:nvSpPr>
        <p:spPr bwMode="auto">
          <a:xfrm>
            <a:off x="714348" y="4583111"/>
            <a:ext cx="1906587" cy="774716"/>
          </a:xfrm>
          <a:prstGeom prst="rect">
            <a:avLst/>
          </a:prstGeom>
          <a:solidFill>
            <a:srgbClr val="FFFFFF"/>
          </a:solidFill>
          <a:ln w="9525">
            <a:solidFill>
              <a:srgbClr val="000000"/>
            </a:solidFill>
            <a:miter lim="800000"/>
            <a:headEnd/>
            <a:tailEnd/>
          </a:ln>
        </p:spPr>
        <p:txBody>
          <a:bodyPr/>
          <a:lstStyle/>
          <a:p>
            <a:pPr algn="just" eaLnBrk="0" hangingPunct="0"/>
            <a:r>
              <a:rPr lang="zh-CN" altLang="en-US">
                <a:latin typeface="微软雅黑" pitchFamily="34" charset="-122"/>
                <a:ea typeface="微软雅黑" pitchFamily="34" charset="-122"/>
              </a:rPr>
              <a:t>一般工作人员节能工作类标准</a:t>
            </a:r>
          </a:p>
        </p:txBody>
      </p:sp>
      <p:sp>
        <p:nvSpPr>
          <p:cNvPr id="8" name="AutoShape 5"/>
          <p:cNvSpPr>
            <a:spLocks/>
          </p:cNvSpPr>
          <p:nvPr/>
        </p:nvSpPr>
        <p:spPr bwMode="auto">
          <a:xfrm>
            <a:off x="3016223" y="2214554"/>
            <a:ext cx="55579" cy="3286148"/>
          </a:xfrm>
          <a:prstGeom prst="leftBrace">
            <a:avLst>
              <a:gd name="adj1" fmla="val 204000"/>
              <a:gd name="adj2" fmla="val 50000"/>
            </a:avLst>
          </a:prstGeom>
          <a:noFill/>
          <a:ln w="9525">
            <a:solidFill>
              <a:schemeClr val="tx1"/>
            </a:solidFill>
            <a:round/>
            <a:headEnd/>
            <a:tailEnd/>
          </a:ln>
          <a:effectLst/>
        </p:spPr>
        <p:txBody>
          <a:bodyPr wrap="none" anchor="ctr"/>
          <a:lstStyle/>
          <a:p>
            <a:endParaRPr lang="zh-CN" altLang="en-US">
              <a:latin typeface="微软雅黑" pitchFamily="34" charset="-122"/>
              <a:ea typeface="微软雅黑" pitchFamily="34" charset="-122"/>
            </a:endParaRPr>
          </a:p>
        </p:txBody>
      </p:sp>
      <p:sp>
        <p:nvSpPr>
          <p:cNvPr id="9" name="Text Box 6"/>
          <p:cNvSpPr txBox="1">
            <a:spLocks noChangeArrowheads="1"/>
          </p:cNvSpPr>
          <p:nvPr/>
        </p:nvSpPr>
        <p:spPr bwMode="auto">
          <a:xfrm>
            <a:off x="3333723" y="3308995"/>
            <a:ext cx="452459" cy="1477328"/>
          </a:xfrm>
          <a:prstGeom prst="rect">
            <a:avLst/>
          </a:prstGeom>
          <a:noFill/>
          <a:ln w="9525">
            <a:noFill/>
            <a:miter lim="800000"/>
            <a:headEnd/>
            <a:tailEnd/>
          </a:ln>
          <a:effectLst/>
        </p:spPr>
        <p:txBody>
          <a:bodyPr wrap="square">
            <a:spAutoFit/>
          </a:bodyPr>
          <a:lstStyle/>
          <a:p>
            <a:pPr>
              <a:spcBef>
                <a:spcPct val="50000"/>
              </a:spcBef>
            </a:pPr>
            <a:r>
              <a:rPr lang="zh-CN" altLang="en-US" dirty="0">
                <a:latin typeface="微软雅黑" pitchFamily="34" charset="-122"/>
                <a:ea typeface="微软雅黑" pitchFamily="34" charset="-122"/>
              </a:rPr>
              <a:t>执行的标准</a:t>
            </a:r>
          </a:p>
        </p:txBody>
      </p:sp>
      <p:sp>
        <p:nvSpPr>
          <p:cNvPr id="10" name="Text Box 7"/>
          <p:cNvSpPr txBox="1">
            <a:spLocks noChangeArrowheads="1"/>
          </p:cNvSpPr>
          <p:nvPr/>
        </p:nvSpPr>
        <p:spPr bwMode="auto">
          <a:xfrm>
            <a:off x="4095720" y="2357430"/>
            <a:ext cx="4333932" cy="857256"/>
          </a:xfrm>
          <a:prstGeom prst="rect">
            <a:avLst/>
          </a:prstGeom>
          <a:solidFill>
            <a:srgbClr val="FFFFFF"/>
          </a:solidFill>
          <a:ln w="9525">
            <a:solidFill>
              <a:srgbClr val="000000"/>
            </a:solidFill>
            <a:miter lim="800000"/>
            <a:headEnd/>
            <a:tailEnd/>
          </a:ln>
        </p:spPr>
        <p:txBody>
          <a:bodyPr/>
          <a:lstStyle/>
          <a:p>
            <a:pPr algn="just" eaLnBrk="0" hangingPunct="0"/>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重点耗能设备操作人员节能考核管理办法</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重点耗能设备操作规程</a:t>
            </a:r>
            <a:r>
              <a:rPr lang="en-US" altLang="zh-CN">
                <a:latin typeface="微软雅黑" pitchFamily="34" charset="-122"/>
                <a:ea typeface="微软雅黑" pitchFamily="34" charset="-122"/>
              </a:rPr>
              <a:t>》 </a:t>
            </a:r>
            <a:r>
              <a:rPr lang="zh-CN" altLang="en-US">
                <a:latin typeface="微软雅黑" pitchFamily="34" charset="-122"/>
                <a:ea typeface="微软雅黑" pitchFamily="34" charset="-122"/>
              </a:rPr>
              <a:t>等 </a:t>
            </a:r>
          </a:p>
        </p:txBody>
      </p:sp>
      <p:sp>
        <p:nvSpPr>
          <p:cNvPr id="11" name="Text Box 8"/>
          <p:cNvSpPr txBox="1">
            <a:spLocks noChangeArrowheads="1"/>
          </p:cNvSpPr>
          <p:nvPr/>
        </p:nvSpPr>
        <p:spPr bwMode="auto">
          <a:xfrm>
            <a:off x="4095720" y="3719509"/>
            <a:ext cx="4445000" cy="781061"/>
          </a:xfrm>
          <a:prstGeom prst="rect">
            <a:avLst/>
          </a:prstGeom>
          <a:solidFill>
            <a:srgbClr val="FFFFFF"/>
          </a:solidFill>
          <a:ln w="9525">
            <a:solidFill>
              <a:srgbClr val="000000"/>
            </a:solidFill>
            <a:miter lim="800000"/>
            <a:headEnd/>
            <a:tailEnd/>
          </a:ln>
        </p:spPr>
        <p:txBody>
          <a:bodyPr/>
          <a:lstStyle/>
          <a:p>
            <a:pPr marL="342900" indent="-342900" algn="just" eaLnBrk="0" hangingPunct="0"/>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设备操作规程</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设备检查与维修规程</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能源测量操作规程</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等；</a:t>
            </a:r>
          </a:p>
        </p:txBody>
      </p:sp>
      <p:sp>
        <p:nvSpPr>
          <p:cNvPr id="12" name="Text Box 9"/>
          <p:cNvSpPr txBox="1">
            <a:spLocks noChangeArrowheads="1"/>
          </p:cNvSpPr>
          <p:nvPr/>
        </p:nvSpPr>
        <p:spPr bwMode="auto">
          <a:xfrm>
            <a:off x="4071934" y="4725986"/>
            <a:ext cx="4445000" cy="774716"/>
          </a:xfrm>
          <a:prstGeom prst="rect">
            <a:avLst/>
          </a:prstGeom>
          <a:solidFill>
            <a:srgbClr val="FFFFFF"/>
          </a:solidFill>
          <a:ln w="9525">
            <a:solidFill>
              <a:srgbClr val="000000"/>
            </a:solidFill>
            <a:miter lim="800000"/>
            <a:headEnd/>
            <a:tailEnd/>
          </a:ln>
        </p:spPr>
        <p:txBody>
          <a:bodyPr/>
          <a:lstStyle/>
          <a:p>
            <a:pPr marL="342900" indent="-342900" algn="just" eaLnBrk="0" hangingPunct="0"/>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办公用电考核管理办法</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工作人员节能奖惩管理办法</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等。 </a:t>
            </a:r>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五、企业节能标准体系的层次结构</a:t>
            </a:r>
            <a:endParaRPr lang="zh-CN" altLang="en-US" sz="2800" b="1" dirty="0">
              <a:latin typeface="微软雅黑" pitchFamily="34" charset="-122"/>
              <a:ea typeface="微软雅黑" pitchFamily="34" charset="-122"/>
            </a:endParaRPr>
          </a:p>
        </p:txBody>
      </p:sp>
      <p:sp>
        <p:nvSpPr>
          <p:cNvPr id="5" name="Rectangle 2"/>
          <p:cNvSpPr txBox="1">
            <a:spLocks noChangeArrowheads="1"/>
          </p:cNvSpPr>
          <p:nvPr/>
        </p:nvSpPr>
        <p:spPr>
          <a:xfrm>
            <a:off x="285720" y="2071686"/>
            <a:ext cx="8501122"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200000"/>
              </a:lnSpc>
              <a:spcBef>
                <a:spcPct val="0"/>
              </a:spcBef>
              <a:spcAft>
                <a:spcPts val="0"/>
              </a:spcAft>
              <a:buClrTx/>
              <a:buSzTx/>
              <a:buFontTx/>
              <a:buNone/>
              <a:tabLst/>
              <a:defRPr/>
            </a:pPr>
            <a:r>
              <a:rPr kumimoji="0" lang="en-US" altLang="zh-CN"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t>        2.5 </a:t>
            </a:r>
            <a:r>
              <a:rPr kumimoji="0" lang="zh-CN" altLang="en-US"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t>体系结构的剪裁</a:t>
            </a:r>
            <a:br>
              <a:rPr kumimoji="0" lang="zh-CN" altLang="en-US"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br>
            <a:r>
              <a:rPr kumimoji="0" lang="zh-CN" altLang="en-US"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t>       企业可根据实际情况对节能标准子系统中的类型做相应的剪裁。</a:t>
            </a:r>
            <a:br>
              <a:rPr kumimoji="0" lang="zh-CN" altLang="en-US"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rPr>
            </a:br>
            <a:endParaRPr kumimoji="0" lang="zh-CN" altLang="en-US" sz="2200" b="1" i="0" u="none" strike="noStrike" kern="1200" cap="none" spc="0" normalizeH="0" baseline="0" noProof="0" dirty="0">
              <a:ln>
                <a:noFill/>
              </a:ln>
              <a:solidFill>
                <a:schemeClr val="tx1"/>
              </a:solidFill>
              <a:effectLst/>
              <a:uLnTx/>
              <a:uFillTx/>
              <a:latin typeface="微软雅黑" pitchFamily="34" charset="-122"/>
              <a:ea typeface="微软雅黑" pitchFamily="34" charset="-122"/>
              <a:cs typeface="+mj-cs"/>
            </a:endParaRP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素材\COFCO_LOGO_C+E_VERTICAL.jpg"/>
          <p:cNvPicPr>
            <a:picLocks noChangeAspect="1" noChangeArrowheads="1"/>
          </p:cNvPicPr>
          <p:nvPr/>
        </p:nvPicPr>
        <p:blipFill>
          <a:blip r:embed="rId2"/>
          <a:srcRect/>
          <a:stretch>
            <a:fillRect/>
          </a:stretch>
        </p:blipFill>
        <p:spPr bwMode="auto">
          <a:xfrm>
            <a:off x="7215553" y="133145"/>
            <a:ext cx="1571673" cy="1224309"/>
          </a:xfrm>
          <a:prstGeom prst="rect">
            <a:avLst/>
          </a:prstGeom>
          <a:noFill/>
          <a:ln w="9525">
            <a:noFill/>
            <a:miter lim="800000"/>
            <a:headEnd/>
            <a:tailEnd/>
          </a:ln>
        </p:spPr>
      </p:pic>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latin typeface="微软雅黑" pitchFamily="34" charset="-122"/>
                <a:ea typeface="微软雅黑" pitchFamily="34" charset="-122"/>
              </a:rPr>
              <a:t>六、实施方案</a:t>
            </a:r>
          </a:p>
        </p:txBody>
      </p:sp>
      <p:pic>
        <p:nvPicPr>
          <p:cNvPr id="6145" name="Picture 1"/>
          <p:cNvPicPr>
            <a:picLocks noChangeAspect="1" noChangeArrowheads="1"/>
          </p:cNvPicPr>
          <p:nvPr/>
        </p:nvPicPr>
        <p:blipFill>
          <a:blip r:embed="rId3"/>
          <a:srcRect/>
          <a:stretch>
            <a:fillRect/>
          </a:stretch>
        </p:blipFill>
        <p:spPr bwMode="auto">
          <a:xfrm>
            <a:off x="571472" y="1428736"/>
            <a:ext cx="7929618" cy="4929222"/>
          </a:xfrm>
          <a:prstGeom prst="rect">
            <a:avLst/>
          </a:prstGeom>
          <a:noFill/>
          <a:ln w="9525">
            <a:noFill/>
            <a:miter lim="800000"/>
            <a:headEnd/>
            <a:tailEnd/>
          </a:ln>
          <a:effectLst/>
        </p:spPr>
      </p:pic>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lll"/>
          <p:cNvPicPr>
            <a:picLocks noChangeAspect="1" noChangeArrowheads="1"/>
          </p:cNvPicPr>
          <p:nvPr/>
        </p:nvPicPr>
        <p:blipFill>
          <a:blip r:embed="rId3"/>
          <a:srcRect/>
          <a:stretch>
            <a:fillRect/>
          </a:stretch>
        </p:blipFill>
        <p:spPr bwMode="auto">
          <a:xfrm>
            <a:off x="900113" y="2492375"/>
            <a:ext cx="7559675" cy="4402138"/>
          </a:xfrm>
          <a:prstGeom prst="rect">
            <a:avLst/>
          </a:prstGeom>
          <a:noFill/>
        </p:spPr>
      </p:pic>
      <p:sp>
        <p:nvSpPr>
          <p:cNvPr id="212995" name="Rectangle 3"/>
          <p:cNvSpPr>
            <a:spLocks noChangeArrowheads="1"/>
          </p:cNvSpPr>
          <p:nvPr/>
        </p:nvSpPr>
        <p:spPr bwMode="auto">
          <a:xfrm>
            <a:off x="755650" y="1268413"/>
            <a:ext cx="7920038" cy="720725"/>
          </a:xfrm>
          <a:prstGeom prst="rect">
            <a:avLst/>
          </a:prstGeom>
          <a:noFill/>
          <a:ln w="9525">
            <a:noFill/>
            <a:miter lim="800000"/>
            <a:headEnd/>
            <a:tailEnd/>
          </a:ln>
        </p:spPr>
        <p:txBody>
          <a:bodyPr anchor="ctr"/>
          <a:lstStyle/>
          <a:p>
            <a:pPr algn="ctr" eaLnBrk="0" hangingPunct="0"/>
            <a:r>
              <a:rPr lang="en-US" altLang="zh-CN" sz="5400" b="1" i="1">
                <a:effectLst>
                  <a:outerShdw blurRad="38100" dist="38100" dir="2700000" algn="tl">
                    <a:srgbClr val="C0C0C0"/>
                  </a:outerShdw>
                </a:effectLst>
                <a:latin typeface="Arial Black" pitchFamily="34" charset="0"/>
                <a:ea typeface="微软雅黑" pitchFamily="34" charset="-122"/>
              </a:rPr>
              <a:t>The End</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latin typeface="微软雅黑" pitchFamily="34" charset="-122"/>
                <a:ea typeface="微软雅黑" pitchFamily="34" charset="-122"/>
              </a:rPr>
              <a:t>定义</a:t>
            </a:r>
          </a:p>
        </p:txBody>
      </p:sp>
      <p:sp>
        <p:nvSpPr>
          <p:cNvPr id="27" name="TextBox 26"/>
          <p:cNvSpPr txBox="1"/>
          <p:nvPr/>
        </p:nvSpPr>
        <p:spPr>
          <a:xfrm>
            <a:off x="500034" y="1428736"/>
            <a:ext cx="8001056" cy="4708981"/>
          </a:xfrm>
          <a:prstGeom prst="rect">
            <a:avLst/>
          </a:prstGeom>
          <a:noFill/>
        </p:spPr>
        <p:txBody>
          <a:bodyPr wrap="square" rtlCol="0">
            <a:spAutoFit/>
          </a:bodyPr>
          <a:lstStyle/>
          <a:p>
            <a:pPr>
              <a:lnSpc>
                <a:spcPct val="150000"/>
              </a:lnSpc>
            </a:pPr>
            <a:r>
              <a:rPr lang="zh-CN" altLang="en-US" sz="2000" dirty="0">
                <a:latin typeface="微软雅黑" pitchFamily="34" charset="-122"/>
                <a:ea typeface="微软雅黑" pitchFamily="34" charset="-122"/>
              </a:rPr>
              <a:t> 企业</a:t>
            </a:r>
            <a:r>
              <a:rPr lang="zh-CN" altLang="en-US" sz="2000" dirty="0">
                <a:solidFill>
                  <a:srgbClr val="FF0000"/>
                </a:solidFill>
                <a:latin typeface="微软雅黑" pitchFamily="34" charset="-122"/>
                <a:ea typeface="微软雅黑" pitchFamily="34" charset="-122"/>
              </a:rPr>
              <a:t>标准的概念和作用</a:t>
            </a:r>
            <a:br>
              <a:rPr lang="zh-CN" altLang="en-US" sz="2000" dirty="0">
                <a:latin typeface="微软雅黑" pitchFamily="34" charset="-122"/>
                <a:ea typeface="微软雅黑" pitchFamily="34" charset="-122"/>
              </a:rPr>
            </a:br>
            <a:r>
              <a:rPr lang="zh-CN" altLang="en-US" sz="2000" dirty="0">
                <a:latin typeface="微软雅黑" pitchFamily="34" charset="-122"/>
                <a:ea typeface="微软雅黑" pitchFamily="34" charset="-122"/>
              </a:rPr>
              <a:t>       企业标准主要包括两大类：一类是技术标准，另一类是管理标准。</a:t>
            </a:r>
            <a:endParaRPr lang="en-US" altLang="zh-CN" sz="2000" dirty="0">
              <a:latin typeface="微软雅黑" pitchFamily="34" charset="-122"/>
              <a:ea typeface="微软雅黑" pitchFamily="34" charset="-122"/>
            </a:endParaRPr>
          </a:p>
          <a:p>
            <a:pPr>
              <a:lnSpc>
                <a:spcPct val="150000"/>
              </a:lnSpc>
            </a:pPr>
            <a:r>
              <a:rPr lang="en-US" altLang="zh-CN" sz="2000" dirty="0">
                <a:latin typeface="微软雅黑" pitchFamily="34" charset="-122"/>
                <a:ea typeface="微软雅黑" pitchFamily="34" charset="-122"/>
              </a:rPr>
              <a:t>       </a:t>
            </a:r>
            <a:r>
              <a:rPr lang="zh-CN" altLang="en-US" sz="2000" dirty="0">
                <a:latin typeface="微软雅黑" pitchFamily="34" charset="-122"/>
                <a:ea typeface="微软雅黑" pitchFamily="34" charset="-122"/>
              </a:rPr>
              <a:t>技术标准的高低，将直接决定产品质量的高低，包括安全标准（能不能用）、性能标准（好不好用）、能耗标准（节不节能）等；          </a:t>
            </a:r>
            <a:endParaRPr lang="en-US" altLang="zh-CN" sz="2000" dirty="0">
              <a:latin typeface="微软雅黑" pitchFamily="34" charset="-122"/>
              <a:ea typeface="微软雅黑" pitchFamily="34" charset="-122"/>
            </a:endParaRPr>
          </a:p>
          <a:p>
            <a:pPr>
              <a:lnSpc>
                <a:spcPct val="150000"/>
              </a:lnSpc>
            </a:pPr>
            <a:r>
              <a:rPr lang="en-US" altLang="zh-CN" sz="2000" dirty="0">
                <a:latin typeface="微软雅黑" pitchFamily="34" charset="-122"/>
                <a:ea typeface="微软雅黑" pitchFamily="34" charset="-122"/>
              </a:rPr>
              <a:t>       </a:t>
            </a:r>
            <a:r>
              <a:rPr lang="zh-CN" altLang="en-US" sz="2000" dirty="0">
                <a:latin typeface="微软雅黑" pitchFamily="34" charset="-122"/>
                <a:ea typeface="微软雅黑" pitchFamily="34" charset="-122"/>
              </a:rPr>
              <a:t>管理标准为保证企业提高产品质量、实现总的质量目标而规定了经营活动、管理业务的具体标准，要把各项管理活动的工作程序、办事规律、业务守则、各项职责条例用制度把它固定下来，作为企业经营的准则。</a:t>
            </a:r>
            <a:endParaRPr lang="en-US" altLang="zh-CN" sz="2000" dirty="0">
              <a:latin typeface="微软雅黑" pitchFamily="34" charset="-122"/>
              <a:ea typeface="微软雅黑" pitchFamily="34" charset="-122"/>
            </a:endParaRPr>
          </a:p>
          <a:p>
            <a:pPr>
              <a:lnSpc>
                <a:spcPct val="150000"/>
              </a:lnSpc>
            </a:pPr>
            <a:r>
              <a:rPr lang="en-US" altLang="zh-CN" sz="2000" dirty="0">
                <a:latin typeface="微软雅黑" pitchFamily="34" charset="-122"/>
                <a:ea typeface="微软雅黑" pitchFamily="34" charset="-122"/>
              </a:rPr>
              <a:t>       </a:t>
            </a:r>
            <a:r>
              <a:rPr lang="zh-CN" altLang="en-US" sz="2000" dirty="0">
                <a:latin typeface="微软雅黑" pitchFamily="34" charset="-122"/>
                <a:ea typeface="微软雅黑" pitchFamily="34" charset="-122"/>
              </a:rPr>
              <a:t>产品质量的好坏、工作质量的优劣，很大程度取决于标准化工作的水平。                                                        </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spcBef>
                <a:spcPct val="50000"/>
              </a:spcBef>
            </a:pPr>
            <a:r>
              <a:rPr lang="zh-CN" altLang="en-US" sz="2800" b="1" dirty="0">
                <a:solidFill>
                  <a:schemeClr val="tx2"/>
                </a:solidFill>
                <a:latin typeface="微软雅黑" pitchFamily="34" charset="-122"/>
                <a:ea typeface="微软雅黑" pitchFamily="34" charset="-122"/>
              </a:rPr>
              <a:t>一、建立节能标准体系的意义</a:t>
            </a:r>
          </a:p>
        </p:txBody>
      </p:sp>
      <p:sp>
        <p:nvSpPr>
          <p:cNvPr id="5" name="TextBox 4"/>
          <p:cNvSpPr txBox="1"/>
          <p:nvPr/>
        </p:nvSpPr>
        <p:spPr>
          <a:xfrm>
            <a:off x="357158" y="1500174"/>
            <a:ext cx="8215370" cy="4729949"/>
          </a:xfrm>
          <a:prstGeom prst="rect">
            <a:avLst/>
          </a:prstGeom>
          <a:noFill/>
        </p:spPr>
        <p:txBody>
          <a:bodyPr wrap="square" rtlCol="0">
            <a:spAutoFit/>
          </a:bodyPr>
          <a:lstStyle/>
          <a:p>
            <a:pPr>
              <a:lnSpc>
                <a:spcPct val="200000"/>
              </a:lnSpc>
            </a:pPr>
            <a:r>
              <a:rPr lang="zh-CN" altLang="en-US" sz="2200" b="1" dirty="0">
                <a:solidFill>
                  <a:srgbClr val="FF0000"/>
                </a:solidFill>
                <a:latin typeface="微软雅黑" pitchFamily="34" charset="-122"/>
                <a:ea typeface="微软雅黑" pitchFamily="34" charset="-122"/>
              </a:rPr>
              <a:t>       </a:t>
            </a:r>
            <a:r>
              <a:rPr lang="en-US" altLang="zh-CN" sz="2200" b="1" dirty="0">
                <a:solidFill>
                  <a:srgbClr val="FF0000"/>
                </a:solidFill>
                <a:latin typeface="微软雅黑" pitchFamily="34" charset="-122"/>
                <a:ea typeface="微软雅黑" pitchFamily="34" charset="-122"/>
              </a:rPr>
              <a:t>《</a:t>
            </a:r>
            <a:r>
              <a:rPr lang="zh-CN" altLang="en-US" sz="2200" b="1" dirty="0">
                <a:solidFill>
                  <a:srgbClr val="FF0000"/>
                </a:solidFill>
                <a:latin typeface="微软雅黑" pitchFamily="34" charset="-122"/>
                <a:ea typeface="微软雅黑" pitchFamily="34" charset="-122"/>
              </a:rPr>
              <a:t>中华人民共和国国民经济和社会发展十三五规划纲要</a:t>
            </a:r>
            <a:r>
              <a:rPr lang="en-US" altLang="zh-CN" sz="2200" b="1" dirty="0">
                <a:solidFill>
                  <a:srgbClr val="FF0000"/>
                </a:solidFill>
                <a:latin typeface="微软雅黑" pitchFamily="34" charset="-122"/>
                <a:ea typeface="微软雅黑" pitchFamily="34" charset="-122"/>
              </a:rPr>
              <a:t>》</a:t>
            </a:r>
            <a:r>
              <a:rPr lang="zh-CN" altLang="en-US" sz="2200" b="1" dirty="0">
                <a:latin typeface="微软雅黑" pitchFamily="34" charset="-122"/>
                <a:ea typeface="微软雅黑" pitchFamily="34" charset="-122"/>
              </a:rPr>
              <a:t>中指出：“</a:t>
            </a:r>
            <a:r>
              <a:rPr lang="zh-CN" altLang="en-US" sz="2200" dirty="0">
                <a:latin typeface="微软雅黑" pitchFamily="34" charset="-122"/>
                <a:ea typeface="微软雅黑" pitchFamily="34" charset="-122"/>
              </a:rPr>
              <a:t>实施工业能效赶超行动，加强高能耗行业能耗管控，在重点耗能行业全面推行能效对标，推进工业企业能源管控中心建设，推广工业智能化用能监测和诊断技术。到</a:t>
            </a:r>
            <a:r>
              <a:rPr lang="en-US" altLang="zh-CN" sz="2200" dirty="0">
                <a:latin typeface="微软雅黑" pitchFamily="34" charset="-122"/>
                <a:ea typeface="微软雅黑" pitchFamily="34" charset="-122"/>
              </a:rPr>
              <a:t>2020</a:t>
            </a:r>
            <a:r>
              <a:rPr lang="zh-CN" altLang="en-US" sz="2200" dirty="0">
                <a:latin typeface="微软雅黑" pitchFamily="34" charset="-122"/>
                <a:ea typeface="微软雅黑" pitchFamily="34" charset="-122"/>
              </a:rPr>
              <a:t>年，工业能源利用效率和清洁化水平显著提高，电力、钢铁、有色、建材、石油石化、化工等重点耗能行业能源利用效率达到或接近世界先进水平。</a:t>
            </a:r>
            <a:endParaRPr lang="en-US" altLang="zh-CN" sz="2200" dirty="0">
              <a:latin typeface="微软雅黑" pitchFamily="34" charset="-122"/>
              <a:ea typeface="微软雅黑" pitchFamily="34" charset="-122"/>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spcBef>
                <a:spcPct val="50000"/>
              </a:spcBef>
            </a:pPr>
            <a:r>
              <a:rPr lang="zh-CN" altLang="en-US" sz="2800" b="1" dirty="0">
                <a:solidFill>
                  <a:schemeClr val="tx2"/>
                </a:solidFill>
                <a:latin typeface="微软雅黑" pitchFamily="34" charset="-122"/>
                <a:ea typeface="微软雅黑" pitchFamily="34" charset="-122"/>
              </a:rPr>
              <a:t>一、建立节能标准体系的意义</a:t>
            </a:r>
          </a:p>
        </p:txBody>
      </p:sp>
      <p:sp>
        <p:nvSpPr>
          <p:cNvPr id="5" name="TextBox 4"/>
          <p:cNvSpPr txBox="1"/>
          <p:nvPr/>
        </p:nvSpPr>
        <p:spPr>
          <a:xfrm>
            <a:off x="500034" y="785794"/>
            <a:ext cx="8215370" cy="5407058"/>
          </a:xfrm>
          <a:prstGeom prst="rect">
            <a:avLst/>
          </a:prstGeom>
          <a:noFill/>
        </p:spPr>
        <p:txBody>
          <a:bodyPr wrap="square" rtlCol="0">
            <a:spAutoFit/>
          </a:bodyPr>
          <a:lstStyle/>
          <a:p>
            <a:pPr>
              <a:lnSpc>
                <a:spcPct val="200000"/>
              </a:lnSpc>
            </a:pPr>
            <a:r>
              <a:rPr lang="zh-CN" altLang="en-US" sz="2200" b="1" dirty="0">
                <a:solidFill>
                  <a:srgbClr val="FF0000"/>
                </a:solidFill>
                <a:latin typeface="微软雅黑" pitchFamily="34" charset="-122"/>
                <a:ea typeface="微软雅黑" pitchFamily="34" charset="-122"/>
              </a:rPr>
              <a:t>    </a:t>
            </a:r>
            <a:endParaRPr lang="en-US" altLang="zh-CN" sz="2200" dirty="0">
              <a:latin typeface="微软雅黑" pitchFamily="34" charset="-122"/>
              <a:ea typeface="微软雅黑" pitchFamily="34" charset="-122"/>
            </a:endParaRPr>
          </a:p>
          <a:p>
            <a:pPr>
              <a:lnSpc>
                <a:spcPct val="200000"/>
              </a:lnSpc>
            </a:pPr>
            <a:r>
              <a:rPr lang="en-US" altLang="zh-CN" sz="2200" dirty="0">
                <a:latin typeface="微软雅黑" pitchFamily="34" charset="-122"/>
                <a:ea typeface="微软雅黑" pitchFamily="34" charset="-122"/>
              </a:rPr>
              <a:t>      《</a:t>
            </a:r>
            <a:r>
              <a:rPr lang="zh-CN" altLang="en-US" sz="2200" dirty="0">
                <a:latin typeface="微软雅黑" pitchFamily="34" charset="-122"/>
                <a:ea typeface="微软雅黑" pitchFamily="34" charset="-122"/>
              </a:rPr>
              <a:t>国务院办公厅关于印发</a:t>
            </a:r>
            <a:r>
              <a:rPr lang="en-US" sz="2200" dirty="0">
                <a:latin typeface="微软雅黑" pitchFamily="34" charset="-122"/>
                <a:ea typeface="微软雅黑" pitchFamily="34" charset="-122"/>
              </a:rPr>
              <a:t>&lt;</a:t>
            </a:r>
            <a:r>
              <a:rPr lang="zh-CN" altLang="en-US" sz="2200" dirty="0">
                <a:latin typeface="微软雅黑" pitchFamily="34" charset="-122"/>
                <a:ea typeface="微软雅黑" pitchFamily="34" charset="-122"/>
              </a:rPr>
              <a:t>国家标准化体系建设发展规划（</a:t>
            </a:r>
            <a:r>
              <a:rPr lang="en-US" sz="2200" dirty="0">
                <a:latin typeface="微软雅黑" pitchFamily="34" charset="-122"/>
                <a:ea typeface="微软雅黑" pitchFamily="34" charset="-122"/>
              </a:rPr>
              <a:t>2016-2020</a:t>
            </a:r>
            <a:r>
              <a:rPr lang="zh-CN" altLang="en-US" sz="2200" dirty="0">
                <a:latin typeface="微软雅黑" pitchFamily="34" charset="-122"/>
                <a:ea typeface="微软雅黑" pitchFamily="34" charset="-122"/>
              </a:rPr>
              <a:t>年）</a:t>
            </a:r>
            <a:r>
              <a:rPr lang="en-US" sz="2200" dirty="0">
                <a:latin typeface="微软雅黑" pitchFamily="34" charset="-122"/>
                <a:ea typeface="微软雅黑" pitchFamily="34" charset="-122"/>
              </a:rPr>
              <a:t>&gt;</a:t>
            </a:r>
            <a:r>
              <a:rPr lang="zh-CN" altLang="en-US" sz="2200" dirty="0">
                <a:latin typeface="微软雅黑" pitchFamily="34" charset="-122"/>
                <a:ea typeface="微软雅黑" pitchFamily="34" charset="-122"/>
              </a:rPr>
              <a:t>的通知</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山东省政府</a:t>
            </a:r>
            <a:r>
              <a:rPr lang="en-US" sz="2200" dirty="0">
                <a:latin typeface="微软雅黑" pitchFamily="34" charset="-122"/>
                <a:ea typeface="微软雅黑" pitchFamily="34" charset="-122"/>
              </a:rPr>
              <a:t>&lt;</a:t>
            </a:r>
            <a:r>
              <a:rPr lang="zh-CN" altLang="en-US" sz="2200" dirty="0">
                <a:latin typeface="微软雅黑" pitchFamily="34" charset="-122"/>
                <a:ea typeface="微软雅黑" pitchFamily="34" charset="-122"/>
              </a:rPr>
              <a:t>关于开展国家标准化综合改革试点工作的实施方案</a:t>
            </a:r>
            <a:r>
              <a:rPr lang="en-US" sz="2200" dirty="0">
                <a:latin typeface="微软雅黑" pitchFamily="34" charset="-122"/>
                <a:ea typeface="微软雅黑" pitchFamily="34" charset="-122"/>
              </a:rPr>
              <a:t>&gt;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日照市政府印发</a:t>
            </a:r>
            <a:r>
              <a:rPr lang="en-US" sz="2200" dirty="0">
                <a:latin typeface="微软雅黑" pitchFamily="34" charset="-122"/>
                <a:ea typeface="微软雅黑" pitchFamily="34" charset="-122"/>
              </a:rPr>
              <a:t>&lt;</a:t>
            </a:r>
            <a:r>
              <a:rPr lang="zh-CN" altLang="en-US" sz="2200" dirty="0">
                <a:latin typeface="微软雅黑" pitchFamily="34" charset="-122"/>
                <a:ea typeface="微软雅黑" pitchFamily="34" charset="-122"/>
              </a:rPr>
              <a:t>关于落实国家标准化综合改革试点工作的实施方案</a:t>
            </a:r>
            <a:r>
              <a:rPr lang="en-US" sz="2200" dirty="0">
                <a:latin typeface="微软雅黑" pitchFamily="34" charset="-122"/>
                <a:ea typeface="微软雅黑" pitchFamily="34" charset="-122"/>
              </a:rPr>
              <a:t>&gt;</a:t>
            </a:r>
            <a:r>
              <a:rPr lang="zh-CN" altLang="en-US" sz="2200" dirty="0">
                <a:latin typeface="微软雅黑" pitchFamily="34" charset="-122"/>
                <a:ea typeface="微软雅黑" pitchFamily="34" charset="-122"/>
              </a:rPr>
              <a:t>的通知</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和创建省级节能标准示范项目的相关要求，加快完善公司节能标准体系建设，助力区域深耕、二次创业，加快推动公司高质量发展，结合我司实际，制定本实施方案。</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二、节能标准体系编制依据</a:t>
            </a:r>
            <a:endParaRPr lang="zh-CN" altLang="en-US" sz="2800" b="1" dirty="0">
              <a:latin typeface="微软雅黑" pitchFamily="34" charset="-122"/>
              <a:ea typeface="微软雅黑" pitchFamily="34" charset="-122"/>
            </a:endParaRPr>
          </a:p>
        </p:txBody>
      </p:sp>
      <p:sp>
        <p:nvSpPr>
          <p:cNvPr id="16" name="TextBox 15"/>
          <p:cNvSpPr txBox="1"/>
          <p:nvPr/>
        </p:nvSpPr>
        <p:spPr>
          <a:xfrm>
            <a:off x="500034" y="1656742"/>
            <a:ext cx="8286808" cy="4201150"/>
          </a:xfrm>
          <a:prstGeom prst="rect">
            <a:avLst/>
          </a:prstGeom>
          <a:noFill/>
        </p:spPr>
        <p:txBody>
          <a:bodyPr wrap="square" rtlCol="0">
            <a:spAutoFit/>
          </a:bodyPr>
          <a:lstStyle/>
          <a:p>
            <a:pPr>
              <a:lnSpc>
                <a:spcPct val="150000"/>
              </a:lnSpc>
              <a:buFontTx/>
              <a:buNone/>
            </a:pPr>
            <a:r>
              <a:rPr lang="zh-CN" altLang="en-US" sz="2400" b="1" dirty="0">
                <a:latin typeface="微软雅黑" pitchFamily="34" charset="-122"/>
                <a:ea typeface="微软雅黑" pitchFamily="34" charset="-122"/>
              </a:rPr>
              <a:t>        编制依据</a:t>
            </a:r>
            <a:r>
              <a:rPr lang="zh-CN" altLang="en-US" sz="2200" dirty="0">
                <a:latin typeface="微软雅黑" pitchFamily="34" charset="-122"/>
                <a:ea typeface="微软雅黑" pitchFamily="34" charset="-122"/>
              </a:rPr>
              <a:t>：中国标准化研究院组织制定</a:t>
            </a:r>
            <a:r>
              <a:rPr lang="zh-CN" altLang="en-US" sz="2200" dirty="0">
                <a:solidFill>
                  <a:srgbClr val="FF0000"/>
                </a:solidFill>
                <a:latin typeface="微软雅黑" pitchFamily="34" charset="-122"/>
                <a:ea typeface="微软雅黑" pitchFamily="34" charset="-122"/>
              </a:rPr>
              <a:t>了</a:t>
            </a:r>
            <a:r>
              <a:rPr lang="en-US" altLang="zh-CN" sz="2200" dirty="0">
                <a:solidFill>
                  <a:srgbClr val="FF0000"/>
                </a:solidFill>
                <a:latin typeface="微软雅黑" pitchFamily="34" charset="-122"/>
                <a:ea typeface="微软雅黑" pitchFamily="34" charset="-122"/>
              </a:rPr>
              <a:t>GB/T22336-2008</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企业节能标准体系编制通则</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和</a:t>
            </a:r>
            <a:r>
              <a:rPr lang="en-US" altLang="zh-CN" sz="2200" dirty="0">
                <a:solidFill>
                  <a:srgbClr val="FF0000"/>
                </a:solidFill>
                <a:latin typeface="微软雅黑" pitchFamily="34" charset="-122"/>
                <a:ea typeface="微软雅黑" pitchFamily="34" charset="-122"/>
              </a:rPr>
              <a:t>《</a:t>
            </a:r>
            <a:r>
              <a:rPr lang="zh-CN" altLang="en-US" sz="2200" dirty="0">
                <a:solidFill>
                  <a:srgbClr val="FF0000"/>
                </a:solidFill>
                <a:latin typeface="微软雅黑" pitchFamily="34" charset="-122"/>
                <a:ea typeface="微软雅黑" pitchFamily="34" charset="-122"/>
              </a:rPr>
              <a:t>节能标准建设方案</a:t>
            </a:r>
            <a:r>
              <a:rPr lang="en-US" altLang="zh-CN" sz="2200" dirty="0">
                <a:solidFill>
                  <a:srgbClr val="FF0000"/>
                </a:solidFill>
                <a:latin typeface="微软雅黑" pitchFamily="34" charset="-122"/>
                <a:ea typeface="微软雅黑" pitchFamily="34" charset="-122"/>
              </a:rPr>
              <a:t>》</a:t>
            </a:r>
            <a:r>
              <a:rPr lang="zh-CN" altLang="en-US" sz="2200" dirty="0">
                <a:latin typeface="微软雅黑" pitchFamily="34" charset="-122"/>
                <a:ea typeface="微软雅黑" pitchFamily="34" charset="-122"/>
              </a:rPr>
              <a:t>。</a:t>
            </a:r>
            <a:endParaRPr lang="en-US" altLang="zh-CN" sz="2200" dirty="0">
              <a:latin typeface="微软雅黑" pitchFamily="34" charset="-122"/>
              <a:ea typeface="微软雅黑" pitchFamily="34" charset="-122"/>
            </a:endParaRPr>
          </a:p>
          <a:p>
            <a:pPr>
              <a:lnSpc>
                <a:spcPct val="150000"/>
              </a:lnSpc>
              <a:buFontTx/>
              <a:buNone/>
            </a:pPr>
            <a:r>
              <a:rPr lang="en-US" altLang="zh-CN" sz="2200" dirty="0">
                <a:latin typeface="微软雅黑" pitchFamily="34" charset="-122"/>
                <a:ea typeface="微软雅黑" pitchFamily="34" charset="-122"/>
              </a:rPr>
              <a:t>       1.</a:t>
            </a:r>
            <a:r>
              <a:rPr lang="zh-CN" altLang="en-US" sz="2200" dirty="0">
                <a:latin typeface="微软雅黑" pitchFamily="34" charset="-122"/>
                <a:ea typeface="微软雅黑" pitchFamily="34" charset="-122"/>
              </a:rPr>
              <a:t>企业节能标准体系应与企业标准体系相衔接，作为企业标准体系的一个组成部分。</a:t>
            </a:r>
            <a:endParaRPr lang="en-US" altLang="zh-CN" sz="2200" dirty="0">
              <a:latin typeface="微软雅黑" pitchFamily="34" charset="-122"/>
              <a:ea typeface="微软雅黑" pitchFamily="34" charset="-122"/>
            </a:endParaRPr>
          </a:p>
          <a:p>
            <a:pPr>
              <a:lnSpc>
                <a:spcPct val="150000"/>
              </a:lnSpc>
              <a:buFontTx/>
              <a:buNone/>
            </a:pPr>
            <a:r>
              <a:rPr lang="en-US" altLang="zh-CN" sz="2200" dirty="0">
                <a:latin typeface="微软雅黑" pitchFamily="34" charset="-122"/>
                <a:ea typeface="微软雅黑" pitchFamily="34" charset="-122"/>
              </a:rPr>
              <a:t>       2.</a:t>
            </a:r>
            <a:r>
              <a:rPr lang="zh-CN" altLang="en-US" sz="2200" dirty="0">
                <a:latin typeface="微软雅黑" pitchFamily="34" charset="-122"/>
                <a:ea typeface="微软雅黑" pitchFamily="34" charset="-122"/>
              </a:rPr>
              <a:t>企业节能标准体系结构应反映能源消耗过程和环节。</a:t>
            </a:r>
            <a:endParaRPr lang="en-US" altLang="zh-CN" sz="2200" dirty="0">
              <a:latin typeface="微软雅黑" pitchFamily="34" charset="-122"/>
              <a:ea typeface="微软雅黑" pitchFamily="34" charset="-122"/>
            </a:endParaRPr>
          </a:p>
          <a:p>
            <a:pPr>
              <a:lnSpc>
                <a:spcPct val="150000"/>
              </a:lnSpc>
              <a:buFontTx/>
              <a:buNone/>
            </a:pPr>
            <a:r>
              <a:rPr lang="en-US" altLang="zh-CN" sz="2200" dirty="0">
                <a:latin typeface="微软雅黑" pitchFamily="34" charset="-122"/>
                <a:ea typeface="微软雅黑" pitchFamily="34" charset="-122"/>
              </a:rPr>
              <a:t>       3.</a:t>
            </a:r>
            <a:r>
              <a:rPr lang="zh-CN" altLang="en-US" sz="2200" dirty="0">
                <a:latin typeface="微软雅黑" pitchFamily="34" charset="-122"/>
                <a:ea typeface="微软雅黑" pitchFamily="34" charset="-122"/>
              </a:rPr>
              <a:t>该标准应对企业的节能工作具有指导作用，引导企业的节能标准化工作，促进企业将国家、行业和地方的节能标准转化为企业的节能管理标准或节能管理规章制度，使节能标准发挥整体效用。</a:t>
            </a:r>
            <a:endParaRPr lang="en-US" altLang="zh-CN" sz="2200" dirty="0">
              <a:latin typeface="微软雅黑" pitchFamily="34" charset="-122"/>
              <a:ea typeface="微软雅黑" pitchFamily="34" charset="-122"/>
            </a:endParaRP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三、企业节能标准体系的概念</a:t>
            </a:r>
            <a:endParaRPr lang="zh-CN" altLang="en-US" sz="2800" b="1" dirty="0">
              <a:latin typeface="微软雅黑" pitchFamily="34" charset="-122"/>
              <a:ea typeface="微软雅黑" pitchFamily="34" charset="-122"/>
            </a:endParaRPr>
          </a:p>
        </p:txBody>
      </p:sp>
      <p:sp>
        <p:nvSpPr>
          <p:cNvPr id="16" name="TextBox 15"/>
          <p:cNvSpPr txBox="1"/>
          <p:nvPr/>
        </p:nvSpPr>
        <p:spPr>
          <a:xfrm>
            <a:off x="428596" y="1500174"/>
            <a:ext cx="8286808" cy="4729949"/>
          </a:xfrm>
          <a:prstGeom prst="rect">
            <a:avLst/>
          </a:prstGeom>
          <a:noFill/>
        </p:spPr>
        <p:txBody>
          <a:bodyPr wrap="square" rtlCol="0">
            <a:spAutoFit/>
          </a:bodyPr>
          <a:lstStyle/>
          <a:p>
            <a:pPr>
              <a:lnSpc>
                <a:spcPct val="200000"/>
              </a:lnSpc>
              <a:buFontTx/>
              <a:buNone/>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1.</a:t>
            </a:r>
            <a:r>
              <a:rPr lang="zh-CN" altLang="en-US" sz="2200" dirty="0">
                <a:latin typeface="微软雅黑" pitchFamily="34" charset="-122"/>
                <a:ea typeface="微软雅黑" pitchFamily="34" charset="-122"/>
              </a:rPr>
              <a:t>企业节能标准体系：业内所采用的各级节能标准按其内在联系形成的科学有机整体，是企业标准体系的组成部分。</a:t>
            </a:r>
          </a:p>
          <a:p>
            <a:pPr>
              <a:lnSpc>
                <a:spcPct val="200000"/>
              </a:lnSpc>
              <a:buFontTx/>
              <a:buNone/>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2.</a:t>
            </a:r>
            <a:r>
              <a:rPr lang="zh-CN" altLang="en-US" sz="2200" dirty="0">
                <a:latin typeface="微软雅黑" pitchFamily="34" charset="-122"/>
                <a:ea typeface="微软雅黑" pitchFamily="34" charset="-122"/>
              </a:rPr>
              <a:t>内涵：节能标准（包括：国家、行业、地方和企业节能标准，如</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评价企业合理用热技术导则</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评价企业合理用电技术导则</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工业锅炉经济运行</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三相异步电动机经济运行</a:t>
            </a:r>
            <a:r>
              <a:rPr lang="en-US" altLang="zh-CN" sz="2200" dirty="0">
                <a:latin typeface="微软雅黑" pitchFamily="34" charset="-122"/>
                <a:ea typeface="微软雅黑" pitchFamily="34" charset="-122"/>
              </a:rPr>
              <a:t>》</a:t>
            </a:r>
            <a:r>
              <a:rPr lang="zh-CN" altLang="en-US" sz="2200" dirty="0">
                <a:latin typeface="微软雅黑" pitchFamily="34" charset="-122"/>
                <a:ea typeface="微软雅黑" pitchFamily="34" charset="-122"/>
              </a:rPr>
              <a:t>等。）</a:t>
            </a:r>
          </a:p>
          <a:p>
            <a:pPr>
              <a:lnSpc>
                <a:spcPct val="200000"/>
              </a:lnSpc>
              <a:buFontTx/>
              <a:buNone/>
            </a:pPr>
            <a:r>
              <a:rPr lang="zh-CN" altLang="en-US" sz="2200" dirty="0">
                <a:latin typeface="微软雅黑" pitchFamily="34" charset="-122"/>
                <a:ea typeface="微软雅黑" pitchFamily="34" charset="-122"/>
              </a:rPr>
              <a:t>       </a:t>
            </a:r>
            <a:r>
              <a:rPr lang="en-US" altLang="zh-CN" sz="2200" dirty="0">
                <a:latin typeface="微软雅黑" pitchFamily="34" charset="-122"/>
                <a:ea typeface="微软雅黑" pitchFamily="34" charset="-122"/>
              </a:rPr>
              <a:t>3.</a:t>
            </a:r>
            <a:r>
              <a:rPr lang="zh-CN" altLang="en-US" sz="2200" dirty="0">
                <a:latin typeface="微软雅黑" pitchFamily="34" charset="-122"/>
                <a:ea typeface="微软雅黑" pitchFamily="34" charset="-122"/>
              </a:rPr>
              <a:t>三大要素：节能标准、节能标准体系结构图、节能标准体系明细表。</a:t>
            </a: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三、企业节能标准体系的概念</a:t>
            </a:r>
            <a:endParaRPr lang="zh-CN" altLang="en-US" sz="2800" b="1" dirty="0">
              <a:latin typeface="微软雅黑" pitchFamily="34" charset="-122"/>
              <a:ea typeface="微软雅黑" pitchFamily="34" charset="-122"/>
            </a:endParaRPr>
          </a:p>
        </p:txBody>
      </p:sp>
      <p:pic>
        <p:nvPicPr>
          <p:cNvPr id="2050" name="Picture 2"/>
          <p:cNvPicPr>
            <a:picLocks noChangeAspect="1" noChangeArrowheads="1"/>
          </p:cNvPicPr>
          <p:nvPr/>
        </p:nvPicPr>
        <p:blipFill>
          <a:blip r:embed="rId2"/>
          <a:srcRect/>
          <a:stretch>
            <a:fillRect/>
          </a:stretch>
        </p:blipFill>
        <p:spPr bwMode="auto">
          <a:xfrm>
            <a:off x="928662" y="2214554"/>
            <a:ext cx="7572428" cy="4071966"/>
          </a:xfrm>
          <a:prstGeom prst="rect">
            <a:avLst/>
          </a:prstGeom>
          <a:noFill/>
          <a:ln w="9525">
            <a:noFill/>
            <a:miter lim="800000"/>
            <a:headEnd/>
            <a:tailEnd/>
          </a:ln>
          <a:effectLst/>
        </p:spPr>
      </p:pic>
      <p:sp>
        <p:nvSpPr>
          <p:cNvPr id="7" name="TextBox 6"/>
          <p:cNvSpPr txBox="1"/>
          <p:nvPr/>
        </p:nvSpPr>
        <p:spPr>
          <a:xfrm>
            <a:off x="857224" y="1467137"/>
            <a:ext cx="5143536" cy="430887"/>
          </a:xfrm>
          <a:prstGeom prst="rect">
            <a:avLst/>
          </a:prstGeom>
          <a:noFill/>
        </p:spPr>
        <p:txBody>
          <a:bodyPr wrap="square" rtlCol="0">
            <a:spAutoFit/>
          </a:bodyPr>
          <a:lstStyle/>
          <a:p>
            <a:r>
              <a:rPr lang="en-US" altLang="zh-CN" sz="2200" dirty="0">
                <a:latin typeface="微软雅黑" pitchFamily="34" charset="-122"/>
                <a:ea typeface="微软雅黑" pitchFamily="34" charset="-122"/>
              </a:rPr>
              <a:t>4.</a:t>
            </a:r>
            <a:r>
              <a:rPr lang="zh-CN" altLang="en-US" sz="2200" dirty="0">
                <a:latin typeface="微软雅黑" pitchFamily="34" charset="-122"/>
                <a:ea typeface="微软雅黑" pitchFamily="34" charset="-122"/>
              </a:rPr>
              <a:t>企业节能标准体系的边界与外延   </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接连接符 42"/>
          <p:cNvCxnSpPr/>
          <p:nvPr/>
        </p:nvCxnSpPr>
        <p:spPr>
          <a:xfrm>
            <a:off x="0" y="1212866"/>
            <a:ext cx="7358054" cy="1041"/>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587" name="标题 1"/>
          <p:cNvSpPr>
            <a:spLocks noGrp="1" noChangeArrowheads="1"/>
          </p:cNvSpPr>
          <p:nvPr>
            <p:ph type="title"/>
          </p:nvPr>
        </p:nvSpPr>
        <p:spPr>
          <a:xfrm>
            <a:off x="457668" y="274611"/>
            <a:ext cx="8228664" cy="940335"/>
          </a:xfrm>
        </p:spPr>
        <p:txBody>
          <a:bodyPr/>
          <a:lstStyle/>
          <a:p>
            <a:pPr algn="l"/>
            <a:r>
              <a:rPr lang="zh-CN" altLang="en-US" sz="2800" b="1" dirty="0">
                <a:solidFill>
                  <a:schemeClr val="tx2"/>
                </a:solidFill>
                <a:latin typeface="微软雅黑" pitchFamily="34" charset="-122"/>
                <a:ea typeface="微软雅黑" pitchFamily="34" charset="-122"/>
              </a:rPr>
              <a:t>三、企业节能标准体系的概念</a:t>
            </a:r>
            <a:endParaRPr lang="zh-CN" altLang="en-US" sz="2800" b="1" dirty="0">
              <a:latin typeface="微软雅黑" pitchFamily="34" charset="-122"/>
              <a:ea typeface="微软雅黑" pitchFamily="34" charset="-122"/>
            </a:endParaRPr>
          </a:p>
        </p:txBody>
      </p:sp>
      <p:pic>
        <p:nvPicPr>
          <p:cNvPr id="3074" name="Picture 2"/>
          <p:cNvPicPr>
            <a:picLocks noChangeAspect="1" noChangeArrowheads="1"/>
          </p:cNvPicPr>
          <p:nvPr/>
        </p:nvPicPr>
        <p:blipFill>
          <a:blip r:embed="rId2"/>
          <a:srcRect/>
          <a:stretch>
            <a:fillRect/>
          </a:stretch>
        </p:blipFill>
        <p:spPr bwMode="auto">
          <a:xfrm>
            <a:off x="1285852" y="2214554"/>
            <a:ext cx="6929486" cy="3981452"/>
          </a:xfrm>
          <a:prstGeom prst="rect">
            <a:avLst/>
          </a:prstGeom>
          <a:noFill/>
          <a:ln w="9525">
            <a:noFill/>
            <a:miter lim="800000"/>
            <a:headEnd/>
            <a:tailEnd/>
          </a:ln>
          <a:effectLst/>
        </p:spPr>
      </p:pic>
      <p:sp>
        <p:nvSpPr>
          <p:cNvPr id="6" name="TextBox 5"/>
          <p:cNvSpPr txBox="1"/>
          <p:nvPr/>
        </p:nvSpPr>
        <p:spPr>
          <a:xfrm>
            <a:off x="928662" y="1500174"/>
            <a:ext cx="5286412" cy="430887"/>
          </a:xfrm>
          <a:prstGeom prst="rect">
            <a:avLst/>
          </a:prstGeom>
          <a:noFill/>
        </p:spPr>
        <p:txBody>
          <a:bodyPr wrap="square" rtlCol="0">
            <a:spAutoFit/>
          </a:bodyPr>
          <a:lstStyle/>
          <a:p>
            <a:r>
              <a:rPr lang="en-US" altLang="zh-CN" sz="2200" dirty="0">
                <a:latin typeface="微软雅黑" pitchFamily="34" charset="-122"/>
                <a:ea typeface="微软雅黑" pitchFamily="34" charset="-122"/>
              </a:rPr>
              <a:t>5.</a:t>
            </a:r>
            <a:r>
              <a:rPr lang="zh-CN" altLang="en-US" sz="2200" dirty="0">
                <a:latin typeface="微软雅黑" pitchFamily="34" charset="-122"/>
                <a:ea typeface="微软雅黑" pitchFamily="34" charset="-122"/>
              </a:rPr>
              <a:t>企业节能标准体系与企业标准体系</a:t>
            </a:r>
          </a:p>
        </p:txBody>
      </p:sp>
    </p:spTree>
  </p:cSld>
  <p:clrMapOvr>
    <a:masterClrMapping/>
  </p:clrMapOvr>
  <p:transition>
    <p:wip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2031</Words>
  <Application>Microsoft Office PowerPoint</Application>
  <PresentationFormat>全屏显示(4:3)</PresentationFormat>
  <Paragraphs>180</Paragraphs>
  <Slides>26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黑体</vt:lpstr>
      <vt:lpstr>微软雅黑</vt:lpstr>
      <vt:lpstr>Arial</vt:lpstr>
      <vt:lpstr>Arial Black</vt:lpstr>
      <vt:lpstr>Calibri</vt:lpstr>
      <vt:lpstr>Office 主题</vt:lpstr>
      <vt:lpstr>PowerPoint 演示文稿</vt:lpstr>
      <vt:lpstr>目 录</vt:lpstr>
      <vt:lpstr>定义</vt:lpstr>
      <vt:lpstr>一、建立节能标准体系的意义</vt:lpstr>
      <vt:lpstr>一、建立节能标准体系的意义</vt:lpstr>
      <vt:lpstr>二、节能标准体系编制依据</vt:lpstr>
      <vt:lpstr>三、企业节能标准体系的概念</vt:lpstr>
      <vt:lpstr>三、企业节能标准体系的概念</vt:lpstr>
      <vt:lpstr>三、企业节能标准体系的概念</vt:lpstr>
      <vt:lpstr>四、企业节能标准体系建立的原则和要求</vt:lpstr>
      <vt:lpstr>四、企业节能标准体系建立的原则和要求</vt:lpstr>
      <vt:lpstr>四、企业节能标准体系建立的原则和要求</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五、企业节能标准体系的层次结构</vt:lpstr>
      <vt:lpstr>六、实施方案</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尹桂芝</dc:creator>
  <cp:lastModifiedBy>宋 庆武</cp:lastModifiedBy>
  <cp:revision>46</cp:revision>
  <dcterms:created xsi:type="dcterms:W3CDTF">2019-03-26T01:45:28Z</dcterms:created>
  <dcterms:modified xsi:type="dcterms:W3CDTF">2021-03-18T04:39:12Z</dcterms:modified>
</cp:coreProperties>
</file>