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82" r:id="rId4"/>
    <p:sldId id="283" r:id="rId5"/>
    <p:sldId id="256" r:id="rId6"/>
    <p:sldId id="257" r:id="rId7"/>
    <p:sldId id="288" r:id="rId8"/>
    <p:sldId id="284" r:id="rId9"/>
    <p:sldId id="287" r:id="rId10"/>
    <p:sldId id="289" r:id="rId11"/>
    <p:sldId id="258" r:id="rId12"/>
    <p:sldId id="259" r:id="rId13"/>
    <p:sldId id="260" r:id="rId14"/>
    <p:sldId id="261" r:id="rId15"/>
    <p:sldId id="262" r:id="rId16"/>
    <p:sldId id="26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"/>
          <p:cNvSpPr>
            <a:spLocks noGrp="1" noRot="1"/>
          </p:cNvSpPr>
          <p:nvPr>
            <p:ph type="title"/>
          </p:nvPr>
        </p:nvSpPr>
        <p:spPr/>
        <p:txBody>
          <a:bodyPr anchor="ctr"/>
          <a:p>
            <a:pPr algn="l"/>
            <a:r>
              <a:rPr lang="zh-CN" altLang="zh-CN"/>
              <a:t>沟通实验：</a:t>
            </a:r>
            <a:endParaRPr lang="zh-CN" altLang="zh-CN"/>
          </a:p>
        </p:txBody>
      </p:sp>
      <p:sp>
        <p:nvSpPr>
          <p:cNvPr id="14338" name="内容占位符 2"/>
          <p:cNvSpPr>
            <a:spLocks noGrp="1" noRot="1"/>
          </p:cNvSpPr>
          <p:nvPr>
            <p:ph idx="1"/>
          </p:nvPr>
        </p:nvSpPr>
        <p:spPr>
          <a:xfrm>
            <a:off x="1849120" y="2723515"/>
            <a:ext cx="8003540" cy="793115"/>
          </a:xfrm>
        </p:spPr>
        <p:txBody>
          <a:bodyPr anchor="t">
            <a:normAutofit/>
          </a:bodyPr>
          <a:p>
            <a:r>
              <a:rPr lang="zh-CN" altLang="en-US"/>
              <a:t>你认为所学专业的成功人士具备什么样的特质？</a:t>
            </a:r>
            <a:endParaRPr lang="zh-CN" altLang="en-US"/>
          </a:p>
          <a:p>
            <a:pPr algn="l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>
            <a:spLocks noGrp="1" noRot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algn="l" eaLnBrk="1" hangingPunct="1"/>
            <a:r>
              <a:rPr lang="zh-CN" altLang="en-US" sz="4000" dirty="0">
                <a:ea typeface="华文新魏" pitchFamily="2" charset="-122"/>
              </a:rPr>
              <a:t>沟通的模式</a:t>
            </a:r>
            <a:endParaRPr lang="zh-CN" altLang="en-US" sz="4000" dirty="0">
              <a:ea typeface="华文新魏" pitchFamily="2" charset="-122"/>
            </a:endParaRPr>
          </a:p>
        </p:txBody>
      </p:sp>
      <p:sp>
        <p:nvSpPr>
          <p:cNvPr id="27650" name="Rectangle 6"/>
          <p:cNvSpPr/>
          <p:nvPr/>
        </p:nvSpPr>
        <p:spPr>
          <a:xfrm>
            <a:off x="2279650" y="2708275"/>
            <a:ext cx="7848600" cy="29527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1" name="Rectangle 7"/>
          <p:cNvSpPr/>
          <p:nvPr/>
        </p:nvSpPr>
        <p:spPr>
          <a:xfrm>
            <a:off x="2495550" y="3284538"/>
            <a:ext cx="1223963" cy="107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谁？</a:t>
            </a:r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传播者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2" name="Rectangle 8"/>
          <p:cNvSpPr/>
          <p:nvPr/>
        </p:nvSpPr>
        <p:spPr>
          <a:xfrm>
            <a:off x="3935413" y="3284538"/>
            <a:ext cx="1296987" cy="107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说什么？</a:t>
            </a:r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信息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3" name="Rectangle 9"/>
          <p:cNvSpPr/>
          <p:nvPr/>
        </p:nvSpPr>
        <p:spPr>
          <a:xfrm>
            <a:off x="5519738" y="3284538"/>
            <a:ext cx="1368425" cy="107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通过什么渠道？</a:t>
            </a:r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媒介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4" name="Rectangle 10"/>
          <p:cNvSpPr/>
          <p:nvPr/>
        </p:nvSpPr>
        <p:spPr>
          <a:xfrm>
            <a:off x="7175500" y="3284538"/>
            <a:ext cx="1223963" cy="107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对谁？</a:t>
            </a:r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接受者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5" name="Rectangle 11"/>
          <p:cNvSpPr/>
          <p:nvPr/>
        </p:nvSpPr>
        <p:spPr>
          <a:xfrm>
            <a:off x="8616950" y="3284538"/>
            <a:ext cx="1223963" cy="1079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取得什么效果？</a:t>
            </a:r>
            <a:endParaRPr lang="zh-CN" altLang="en-US" sz="2000" b="1" dirty="0">
              <a:solidFill>
                <a:schemeClr val="tx2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效果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6" name="Rectangle 16"/>
          <p:cNvSpPr/>
          <p:nvPr/>
        </p:nvSpPr>
        <p:spPr>
          <a:xfrm>
            <a:off x="2495550" y="4797425"/>
            <a:ext cx="1296988" cy="414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控制研究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7" name="Rectangle 17"/>
          <p:cNvSpPr/>
          <p:nvPr/>
        </p:nvSpPr>
        <p:spPr>
          <a:xfrm>
            <a:off x="3935413" y="4797425"/>
            <a:ext cx="1296987" cy="431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内容分析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8" name="Rectangle 18"/>
          <p:cNvSpPr/>
          <p:nvPr/>
        </p:nvSpPr>
        <p:spPr>
          <a:xfrm>
            <a:off x="5519738" y="4797425"/>
            <a:ext cx="1368425" cy="414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媒介分析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9" name="Rectangle 19"/>
          <p:cNvSpPr/>
          <p:nvPr/>
        </p:nvSpPr>
        <p:spPr>
          <a:xfrm>
            <a:off x="7175500" y="4797425"/>
            <a:ext cx="1295400" cy="414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受众分析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60" name="Rectangle 20"/>
          <p:cNvSpPr/>
          <p:nvPr/>
        </p:nvSpPr>
        <p:spPr>
          <a:xfrm>
            <a:off x="8616950" y="4797425"/>
            <a:ext cx="1295400" cy="414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效果分析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61" name="Line 22"/>
          <p:cNvSpPr/>
          <p:nvPr/>
        </p:nvSpPr>
        <p:spPr>
          <a:xfrm>
            <a:off x="2533650" y="4652963"/>
            <a:ext cx="7272338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7662" name="Rectangle 23"/>
          <p:cNvSpPr>
            <a:spLocks noRot="1"/>
          </p:cNvSpPr>
          <p:nvPr/>
        </p:nvSpPr>
        <p:spPr>
          <a:xfrm>
            <a:off x="913765" y="1690688"/>
            <a:ext cx="8540750" cy="719137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l"/>
            <a:r>
              <a:rPr lang="zh-CN" altLang="en-US" sz="4000" dirty="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拉斯韦尔  传播模式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2"/>
          <p:cNvSpPr>
            <a:spLocks noGrp="1" noRot="1"/>
          </p:cNvSpPr>
          <p:nvPr>
            <p:ph type="title"/>
          </p:nvPr>
        </p:nvSpPr>
        <p:spPr>
          <a:xfrm>
            <a:off x="838200" y="857250"/>
            <a:ext cx="10515600" cy="1325563"/>
          </a:xfrm>
        </p:spPr>
        <p:txBody>
          <a:bodyPr wrap="square" lIns="91440" tIns="45720" rIns="91440" bIns="45720" anchor="ctr"/>
          <a:p>
            <a:pPr eaLnBrk="1" hangingPunct="1"/>
            <a:r>
              <a:rPr lang="zh-CN" altLang="en-US" sz="4000" dirty="0">
                <a:ea typeface="华文新魏" pitchFamily="2" charset="-122"/>
              </a:rPr>
              <a:t>香农</a:t>
            </a:r>
            <a:r>
              <a:rPr lang="en-US" altLang="zh-CN" sz="4000" dirty="0">
                <a:ea typeface="华文新魏" pitchFamily="2" charset="-122"/>
              </a:rPr>
              <a:t>—</a:t>
            </a:r>
            <a:r>
              <a:rPr lang="zh-CN" altLang="en-US" sz="4000" dirty="0">
                <a:ea typeface="华文新魏" pitchFamily="2" charset="-122"/>
              </a:rPr>
              <a:t>韦弗  传播模式</a:t>
            </a:r>
            <a:endParaRPr lang="zh-CN" altLang="en-US" sz="4000" dirty="0">
              <a:ea typeface="华文新魏" pitchFamily="2" charset="-122"/>
            </a:endParaRPr>
          </a:p>
        </p:txBody>
      </p:sp>
      <p:sp>
        <p:nvSpPr>
          <p:cNvPr id="28674" name="Rectangle 18"/>
          <p:cNvSpPr/>
          <p:nvPr/>
        </p:nvSpPr>
        <p:spPr>
          <a:xfrm>
            <a:off x="2855913" y="2492375"/>
            <a:ext cx="503237" cy="7429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828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</a:t>
            </a:r>
            <a:endParaRPr lang="zh-CN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源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5" name="Rectangle 19"/>
          <p:cNvSpPr/>
          <p:nvPr/>
        </p:nvSpPr>
        <p:spPr>
          <a:xfrm>
            <a:off x="4008438" y="2616200"/>
            <a:ext cx="998537" cy="4968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828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发射器</a:t>
            </a:r>
            <a:endParaRPr lang="zh-CN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6" name="Rectangle 20"/>
          <p:cNvSpPr/>
          <p:nvPr/>
        </p:nvSpPr>
        <p:spPr>
          <a:xfrm>
            <a:off x="7126288" y="2616200"/>
            <a:ext cx="955675" cy="4984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54000" tIns="82800" rIns="540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接收器</a:t>
            </a:r>
            <a:endParaRPr lang="zh-CN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7" name="Rectangle 21"/>
          <p:cNvSpPr/>
          <p:nvPr/>
        </p:nvSpPr>
        <p:spPr>
          <a:xfrm>
            <a:off x="5664200" y="2597150"/>
            <a:ext cx="819150" cy="4714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468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信道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8" name="Rectangle 22"/>
          <p:cNvSpPr/>
          <p:nvPr/>
        </p:nvSpPr>
        <p:spPr>
          <a:xfrm>
            <a:off x="3430588" y="2963863"/>
            <a:ext cx="527050" cy="2476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信息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9" name="Line 23"/>
          <p:cNvSpPr/>
          <p:nvPr/>
        </p:nvSpPr>
        <p:spPr>
          <a:xfrm>
            <a:off x="3359150" y="2863850"/>
            <a:ext cx="636588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8680" name="Rectangle 24"/>
          <p:cNvSpPr/>
          <p:nvPr/>
        </p:nvSpPr>
        <p:spPr>
          <a:xfrm>
            <a:off x="5087938" y="2987675"/>
            <a:ext cx="527050" cy="2476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信号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1" name="Line 25"/>
          <p:cNvSpPr/>
          <p:nvPr/>
        </p:nvSpPr>
        <p:spPr>
          <a:xfrm>
            <a:off x="5016500" y="2863850"/>
            <a:ext cx="636588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8682" name="Line 26"/>
          <p:cNvSpPr/>
          <p:nvPr/>
        </p:nvSpPr>
        <p:spPr>
          <a:xfrm>
            <a:off x="6483350" y="2863850"/>
            <a:ext cx="636588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8683" name="Line 27"/>
          <p:cNvSpPr/>
          <p:nvPr/>
        </p:nvSpPr>
        <p:spPr>
          <a:xfrm>
            <a:off x="8089900" y="2863850"/>
            <a:ext cx="636588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28684" name="Rectangle 28"/>
          <p:cNvSpPr/>
          <p:nvPr/>
        </p:nvSpPr>
        <p:spPr>
          <a:xfrm>
            <a:off x="8750300" y="2492375"/>
            <a:ext cx="469900" cy="7445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828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</a:t>
            </a:r>
            <a:endParaRPr lang="zh-CN" altLang="en-US" sz="20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宿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5" name="Rectangle 29"/>
          <p:cNvSpPr/>
          <p:nvPr/>
        </p:nvSpPr>
        <p:spPr>
          <a:xfrm>
            <a:off x="6505575" y="2987675"/>
            <a:ext cx="527050" cy="2476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信号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6" name="Rectangle 30"/>
          <p:cNvSpPr/>
          <p:nvPr/>
        </p:nvSpPr>
        <p:spPr>
          <a:xfrm>
            <a:off x="8112125" y="2987675"/>
            <a:ext cx="527050" cy="2476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信息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7" name="Rectangle 31"/>
          <p:cNvSpPr/>
          <p:nvPr/>
        </p:nvSpPr>
        <p:spPr>
          <a:xfrm>
            <a:off x="5808663" y="3621088"/>
            <a:ext cx="528637" cy="74453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46800" anchor="t"/>
          <a:p>
            <a:pPr algn="ctr"/>
            <a:r>
              <a:rPr lang="zh-CN" altLang="en-US" sz="20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噪音</a:t>
            </a:r>
            <a:endParaRPr lang="zh-CN" altLang="en-US" sz="2000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8" name="Line 32"/>
          <p:cNvSpPr/>
          <p:nvPr/>
        </p:nvSpPr>
        <p:spPr>
          <a:xfrm flipV="1">
            <a:off x="6073775" y="3121025"/>
            <a:ext cx="0" cy="4953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Rectangle 2"/>
          <p:cNvSpPr>
            <a:spLocks noGrp="1" noRot="1"/>
          </p:cNvSpPr>
          <p:nvPr>
            <p:ph type="title"/>
          </p:nvPr>
        </p:nvSpPr>
        <p:spPr>
          <a:xfrm>
            <a:off x="838200" y="1023620"/>
            <a:ext cx="10515600" cy="1325563"/>
          </a:xfrm>
        </p:spPr>
        <p:txBody>
          <a:bodyPr wrap="square" lIns="91440" tIns="45720" rIns="91440" bIns="45720" anchor="ctr"/>
          <a:p>
            <a:pPr eaLnBrk="1" hangingPunct="1"/>
            <a:r>
              <a:rPr lang="zh-CN" altLang="en-US" sz="4000" dirty="0">
                <a:ea typeface="华文新魏" pitchFamily="2" charset="-122"/>
              </a:rPr>
              <a:t>德弗勒  传播模式</a:t>
            </a:r>
            <a:endParaRPr lang="zh-CN" altLang="en-US" sz="4000" dirty="0">
              <a:ea typeface="华文新魏" pitchFamily="2" charset="-122"/>
            </a:endParaRPr>
          </a:p>
        </p:txBody>
      </p:sp>
      <p:grpSp>
        <p:nvGrpSpPr>
          <p:cNvPr id="29698" name="Group 49"/>
          <p:cNvGrpSpPr/>
          <p:nvPr/>
        </p:nvGrpSpPr>
        <p:grpSpPr>
          <a:xfrm>
            <a:off x="3417888" y="2349500"/>
            <a:ext cx="5702300" cy="2559050"/>
            <a:chOff x="1220" y="1587"/>
            <a:chExt cx="3592" cy="1612"/>
          </a:xfrm>
        </p:grpSpPr>
        <p:sp>
          <p:nvSpPr>
            <p:cNvPr id="29699" name="AutoShape 23"/>
            <p:cNvSpPr/>
            <p:nvPr/>
          </p:nvSpPr>
          <p:spPr>
            <a:xfrm>
              <a:off x="2615" y="2001"/>
              <a:ext cx="1030" cy="731"/>
            </a:xfrm>
            <a:prstGeom prst="irregularSeal1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p>
              <a:endParaRPr lang="zh-CN" altLang="en-US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0" name="Rectangle 25"/>
            <p:cNvSpPr/>
            <p:nvPr/>
          </p:nvSpPr>
          <p:spPr>
            <a:xfrm>
              <a:off x="1220" y="1587"/>
              <a:ext cx="264" cy="465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</a:t>
              </a:r>
              <a:endPara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源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1" name="Rectangle 26"/>
            <p:cNvSpPr/>
            <p:nvPr/>
          </p:nvSpPr>
          <p:spPr>
            <a:xfrm>
              <a:off x="1837" y="1665"/>
              <a:ext cx="616" cy="31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发送者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2" name="Rectangle 27"/>
            <p:cNvSpPr/>
            <p:nvPr/>
          </p:nvSpPr>
          <p:spPr>
            <a:xfrm>
              <a:off x="3595" y="1665"/>
              <a:ext cx="600" cy="312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接受者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3" name="Rectangle 28"/>
            <p:cNvSpPr/>
            <p:nvPr/>
          </p:nvSpPr>
          <p:spPr>
            <a:xfrm>
              <a:off x="2805" y="1695"/>
              <a:ext cx="438" cy="233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46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信道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4" name="Line 29"/>
            <p:cNvSpPr/>
            <p:nvPr/>
          </p:nvSpPr>
          <p:spPr>
            <a:xfrm>
              <a:off x="1484" y="1820"/>
              <a:ext cx="351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05" name="Line 30"/>
            <p:cNvSpPr/>
            <p:nvPr/>
          </p:nvSpPr>
          <p:spPr>
            <a:xfrm>
              <a:off x="2453" y="1820"/>
              <a:ext cx="3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06" name="Line 31"/>
            <p:cNvSpPr/>
            <p:nvPr/>
          </p:nvSpPr>
          <p:spPr>
            <a:xfrm>
              <a:off x="3243" y="1820"/>
              <a:ext cx="3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07" name="Line 32"/>
            <p:cNvSpPr/>
            <p:nvPr/>
          </p:nvSpPr>
          <p:spPr>
            <a:xfrm>
              <a:off x="4195" y="1820"/>
              <a:ext cx="351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08" name="Rectangle 33"/>
            <p:cNvSpPr/>
            <p:nvPr/>
          </p:nvSpPr>
          <p:spPr>
            <a:xfrm>
              <a:off x="4546" y="1588"/>
              <a:ext cx="264" cy="465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</a:t>
              </a:r>
              <a:endPara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宿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09" name="Line 34"/>
            <p:cNvSpPr/>
            <p:nvPr/>
          </p:nvSpPr>
          <p:spPr>
            <a:xfrm>
              <a:off x="4623" y="2067"/>
              <a:ext cx="1" cy="649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0" name="Line 35"/>
            <p:cNvSpPr/>
            <p:nvPr/>
          </p:nvSpPr>
          <p:spPr>
            <a:xfrm flipV="1">
              <a:off x="4717" y="2059"/>
              <a:ext cx="0" cy="65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1" name="Line 36"/>
            <p:cNvSpPr/>
            <p:nvPr/>
          </p:nvSpPr>
          <p:spPr>
            <a:xfrm>
              <a:off x="1283" y="2075"/>
              <a:ext cx="1" cy="649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2" name="Line 37"/>
            <p:cNvSpPr/>
            <p:nvPr/>
          </p:nvSpPr>
          <p:spPr>
            <a:xfrm flipV="1">
              <a:off x="1377" y="2067"/>
              <a:ext cx="1" cy="649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3" name="Rectangle 39"/>
            <p:cNvSpPr/>
            <p:nvPr/>
          </p:nvSpPr>
          <p:spPr>
            <a:xfrm>
              <a:off x="1222" y="2733"/>
              <a:ext cx="264" cy="465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</a:t>
              </a:r>
              <a:endPara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宿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4" name="Rectangle 40"/>
            <p:cNvSpPr/>
            <p:nvPr/>
          </p:nvSpPr>
          <p:spPr>
            <a:xfrm>
              <a:off x="1837" y="2811"/>
              <a:ext cx="618" cy="310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接受者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5" name="Rectangle 41"/>
            <p:cNvSpPr/>
            <p:nvPr/>
          </p:nvSpPr>
          <p:spPr>
            <a:xfrm>
              <a:off x="3597" y="2811"/>
              <a:ext cx="598" cy="312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发送者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6" name="Rectangle 42"/>
            <p:cNvSpPr/>
            <p:nvPr/>
          </p:nvSpPr>
          <p:spPr>
            <a:xfrm>
              <a:off x="2807" y="2841"/>
              <a:ext cx="438" cy="233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46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信道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17" name="Line 43"/>
            <p:cNvSpPr/>
            <p:nvPr/>
          </p:nvSpPr>
          <p:spPr>
            <a:xfrm>
              <a:off x="1486" y="2966"/>
              <a:ext cx="351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8" name="Line 44"/>
            <p:cNvSpPr/>
            <p:nvPr/>
          </p:nvSpPr>
          <p:spPr>
            <a:xfrm>
              <a:off x="2455" y="2966"/>
              <a:ext cx="3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19" name="Line 45"/>
            <p:cNvSpPr/>
            <p:nvPr/>
          </p:nvSpPr>
          <p:spPr>
            <a:xfrm>
              <a:off x="3245" y="2966"/>
              <a:ext cx="3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20" name="Line 46"/>
            <p:cNvSpPr/>
            <p:nvPr/>
          </p:nvSpPr>
          <p:spPr>
            <a:xfrm>
              <a:off x="4197" y="2966"/>
              <a:ext cx="351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</p:sp>
        <p:sp>
          <p:nvSpPr>
            <p:cNvPr id="29721" name="Rectangle 47"/>
            <p:cNvSpPr/>
            <p:nvPr/>
          </p:nvSpPr>
          <p:spPr>
            <a:xfrm>
              <a:off x="4548" y="2734"/>
              <a:ext cx="264" cy="465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tIns="82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信</a:t>
              </a:r>
              <a:endPara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源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722" name="Rectangle 48"/>
            <p:cNvSpPr/>
            <p:nvPr/>
          </p:nvSpPr>
          <p:spPr>
            <a:xfrm>
              <a:off x="2880" y="2251"/>
              <a:ext cx="438" cy="179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tIns="46800" anchor="t"/>
            <a:p>
              <a:pPr algn="ctr"/>
              <a:r>
                <a:rPr lang="zh-CN" altLang="en-US" b="1" dirty="0">
                  <a:solidFill>
                    <a:schemeClr val="tx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噪音</a:t>
              </a:r>
              <a:endParaRPr lang="zh-CN" altLang="en-US" b="1" dirty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Rectangle 2"/>
          <p:cNvSpPr>
            <a:spLocks noGrp="1" noRot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ea typeface="华文新魏" pitchFamily="2" charset="-122"/>
              </a:rPr>
              <a:t>沟通的过程</a:t>
            </a:r>
            <a:endParaRPr lang="zh-CN" altLang="en-US" sz="4000" dirty="0">
              <a:ea typeface="华文新魏" pitchFamily="2" charset="-122"/>
            </a:endParaRPr>
          </a:p>
        </p:txBody>
      </p:sp>
      <p:sp>
        <p:nvSpPr>
          <p:cNvPr id="30722" name="Rectangle 30"/>
          <p:cNvSpPr/>
          <p:nvPr/>
        </p:nvSpPr>
        <p:spPr>
          <a:xfrm>
            <a:off x="3359150" y="3709988"/>
            <a:ext cx="887413" cy="3857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信息</a:t>
            </a:r>
            <a:r>
              <a:rPr lang="en-US" altLang="zh-CN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3" name="Rectangle 31"/>
          <p:cNvSpPr/>
          <p:nvPr/>
        </p:nvSpPr>
        <p:spPr>
          <a:xfrm>
            <a:off x="4656138" y="3709988"/>
            <a:ext cx="741362" cy="3857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编码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4" name="AutoShape 32"/>
          <p:cNvSpPr/>
          <p:nvPr/>
        </p:nvSpPr>
        <p:spPr>
          <a:xfrm>
            <a:off x="2998788" y="3286125"/>
            <a:ext cx="2586037" cy="1030288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/>
          <a:p>
            <a:pPr algn="just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发送者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5" name="Line 33"/>
          <p:cNvSpPr/>
          <p:nvPr/>
        </p:nvSpPr>
        <p:spPr>
          <a:xfrm>
            <a:off x="4259263" y="3900488"/>
            <a:ext cx="3937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0726" name="Rectangle 34"/>
          <p:cNvSpPr/>
          <p:nvPr/>
        </p:nvSpPr>
        <p:spPr>
          <a:xfrm>
            <a:off x="8040688" y="3716338"/>
            <a:ext cx="914400" cy="3857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信息</a:t>
            </a:r>
            <a:r>
              <a:rPr lang="en-US" altLang="zh-CN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7" name="Rectangle 35"/>
          <p:cNvSpPr/>
          <p:nvPr/>
        </p:nvSpPr>
        <p:spPr>
          <a:xfrm>
            <a:off x="6888163" y="3716338"/>
            <a:ext cx="741362" cy="3857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解码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8" name="AutoShape 36"/>
          <p:cNvSpPr/>
          <p:nvPr/>
        </p:nvSpPr>
        <p:spPr>
          <a:xfrm>
            <a:off x="6637338" y="3309938"/>
            <a:ext cx="2554287" cy="103187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anchor="t"/>
          <a:p>
            <a:pPr algn="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接受者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29" name="Line 37"/>
          <p:cNvSpPr/>
          <p:nvPr/>
        </p:nvSpPr>
        <p:spPr>
          <a:xfrm>
            <a:off x="7623175" y="3937000"/>
            <a:ext cx="393700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30730" name="AutoShape 38"/>
          <p:cNvSpPr/>
          <p:nvPr/>
        </p:nvSpPr>
        <p:spPr>
          <a:xfrm>
            <a:off x="5448300" y="4354513"/>
            <a:ext cx="1338263" cy="901700"/>
          </a:xfrm>
          <a:prstGeom prst="irregularSeal1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82800" anchor="t"/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噪音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1" name="AutoShape 39"/>
          <p:cNvSpPr/>
          <p:nvPr/>
        </p:nvSpPr>
        <p:spPr>
          <a:xfrm>
            <a:off x="5597525" y="3709988"/>
            <a:ext cx="1039813" cy="257175"/>
          </a:xfrm>
          <a:prstGeom prst="rightArrow">
            <a:avLst>
              <a:gd name="adj1" fmla="val 40388"/>
              <a:gd name="adj2" fmla="val 97280"/>
            </a:avLst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2" name="Rectangle 40"/>
          <p:cNvSpPr/>
          <p:nvPr/>
        </p:nvSpPr>
        <p:spPr>
          <a:xfrm>
            <a:off x="5735638" y="3417888"/>
            <a:ext cx="560387" cy="27686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渠道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3" name="Line 41"/>
          <p:cNvSpPr/>
          <p:nvPr/>
        </p:nvSpPr>
        <p:spPr>
          <a:xfrm flipV="1">
            <a:off x="4408488" y="2898775"/>
            <a:ext cx="0" cy="3873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34" name="Line 42"/>
          <p:cNvSpPr/>
          <p:nvPr/>
        </p:nvSpPr>
        <p:spPr>
          <a:xfrm flipV="1">
            <a:off x="7740650" y="2911475"/>
            <a:ext cx="0" cy="3873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35" name="Line 43"/>
          <p:cNvSpPr/>
          <p:nvPr/>
        </p:nvSpPr>
        <p:spPr>
          <a:xfrm>
            <a:off x="4408488" y="2898775"/>
            <a:ext cx="3333750" cy="158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36" name="Rectangle 44"/>
          <p:cNvSpPr/>
          <p:nvPr/>
        </p:nvSpPr>
        <p:spPr>
          <a:xfrm>
            <a:off x="5894388" y="2549525"/>
            <a:ext cx="560387" cy="27686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反馈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7" name="Rectangle 45"/>
          <p:cNvSpPr/>
          <p:nvPr/>
        </p:nvSpPr>
        <p:spPr>
          <a:xfrm>
            <a:off x="3286125" y="4870450"/>
            <a:ext cx="676275" cy="27686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t">
            <a:spAutoFit/>
          </a:bodyPr>
          <a:p>
            <a:pPr algn="ctr"/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环境</a:t>
            </a:r>
            <a:endParaRPr lang="zh-CN" altLang="en-US" b="1" dirty="0">
              <a:solidFill>
                <a:schemeClr val="tx2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38" name="Rectangle 47"/>
          <p:cNvSpPr/>
          <p:nvPr/>
        </p:nvSpPr>
        <p:spPr>
          <a:xfrm>
            <a:off x="2640013" y="2420938"/>
            <a:ext cx="6911975" cy="3001962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miter/>
            <a:headEnd type="none" w="med" len="med"/>
            <a:tailEnd type="none" w="med" len="med"/>
          </a:ln>
        </p:spPr>
        <p:txBody>
          <a:bodyPr anchor="t"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页脚占位符 2"/>
          <p:cNvSpPr>
            <a:spLocks noGrp="1"/>
          </p:cNvSpPr>
          <p:nvPr>
            <p:ph type="ftr" sz="quarter" idx="11"/>
          </p:nvPr>
        </p:nvSpPr>
        <p:spPr/>
        <p:txBody>
          <a:bodyPr wrap="square" lIns="91440" tIns="45720" rIns="91440" bIns="45720"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r>
              <a:rPr lang="en-US" altLang="zh-CN" sz="1600" b="1" i="1" dirty="0">
                <a:solidFill>
                  <a:srgbClr val="FF0000"/>
                </a:solidFill>
              </a:rPr>
              <a:t>Huang Jiatao</a:t>
            </a:r>
            <a:endParaRPr lang="en-US" altLang="zh-CN" sz="1600" b="1" i="1" dirty="0">
              <a:solidFill>
                <a:srgbClr val="FF0000"/>
              </a:solidFill>
            </a:endParaRPr>
          </a:p>
        </p:txBody>
      </p:sp>
      <p:sp>
        <p:nvSpPr>
          <p:cNvPr id="31746" name="Rectangle 34"/>
          <p:cNvSpPr/>
          <p:nvPr/>
        </p:nvSpPr>
        <p:spPr>
          <a:xfrm>
            <a:off x="2135188" y="2278063"/>
            <a:ext cx="5227637" cy="3455987"/>
          </a:xfrm>
          <a:prstGeom prst="rect">
            <a:avLst/>
          </a:prstGeom>
          <a:noFill/>
          <a:ln w="57150" cap="flat" cmpd="thickThin">
            <a:solidFill>
              <a:srgbClr val="008000"/>
            </a:solidFill>
            <a:prstDash val="solid"/>
            <a:miter/>
            <a:headEnd type="none" w="sm" len="sm"/>
            <a:tailEnd type="none" w="sm" len="sm"/>
          </a:ln>
        </p:spPr>
        <p:txBody>
          <a:bodyPr anchor="t"/>
          <a:p>
            <a:r>
              <a:rPr lang="zh-CN" altLang="en-US" sz="2400" b="1" u="sng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环境障碍</a:t>
            </a:r>
            <a:endParaRPr lang="zh-CN" altLang="en-US" sz="2400" b="1" u="sng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环境的封闭性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环境的氛围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对应关系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spcBef>
                <a:spcPct val="20000"/>
              </a:spcBef>
            </a:pPr>
            <a:r>
              <a:rPr lang="zh-CN" altLang="en-US" sz="2400" b="1" u="sng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语义障碍</a:t>
            </a:r>
            <a:endParaRPr lang="zh-CN" altLang="en-US" sz="2400" b="1" u="sng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语言差异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专业术语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理解差异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1747" name="Rectangle 25"/>
          <p:cNvSpPr>
            <a:spLocks noRot="1"/>
          </p:cNvSpPr>
          <p:nvPr/>
        </p:nvSpPr>
        <p:spPr>
          <a:xfrm>
            <a:off x="2041525" y="825500"/>
            <a:ext cx="8540750" cy="10191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4000" dirty="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沟通的障碍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31748" name="Rectangle 34"/>
          <p:cNvSpPr/>
          <p:nvPr/>
        </p:nvSpPr>
        <p:spPr>
          <a:xfrm>
            <a:off x="4656138" y="2278063"/>
            <a:ext cx="2665412" cy="3384550"/>
          </a:xfrm>
          <a:prstGeom prst="rect">
            <a:avLst/>
          </a:prstGeom>
          <a:noFill/>
          <a:ln w="57150">
            <a:noFill/>
          </a:ln>
        </p:spPr>
        <p:txBody>
          <a:bodyPr anchor="t"/>
          <a:p>
            <a:r>
              <a:rPr lang="zh-CN" altLang="en-US" sz="2400" b="1" u="sng" dirty="0">
                <a:solidFill>
                  <a:schemeClr val="hlink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非语义障碍</a:t>
            </a:r>
            <a:endParaRPr lang="zh-CN" altLang="en-US" sz="2400" b="1" u="sng" dirty="0">
              <a:solidFill>
                <a:schemeClr val="hlink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急于发言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排斥异议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认知偏见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不良情绪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消极的身体语言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  <a:p>
            <a:pPr>
              <a:buChar char="•"/>
            </a:pPr>
            <a:r>
              <a:rPr lang="zh-CN" altLang="en-US" sz="2400" dirty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rPr>
              <a:t> 人人相轻</a:t>
            </a:r>
            <a:endParaRPr lang="zh-CN" altLang="en-US" sz="2400" dirty="0">
              <a:solidFill>
                <a:srgbClr val="00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graphicFrame>
        <p:nvGraphicFramePr>
          <p:cNvPr id="31749" name="Object 28"/>
          <p:cNvGraphicFramePr/>
          <p:nvPr/>
        </p:nvGraphicFramePr>
        <p:xfrm>
          <a:off x="7605713" y="3644900"/>
          <a:ext cx="3062287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046855" imgH="3352800" progId="MS_ClipArt_Gallery.2">
                  <p:embed/>
                </p:oleObj>
              </mc:Choice>
              <mc:Fallback>
                <p:oleObj name="" r:id="rId1" imgW="4046855" imgH="3352800" progId="MS_ClipArt_Gallery.2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605713" y="3644900"/>
                        <a:ext cx="3062287" cy="2536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3"/>
          <p:cNvSpPr>
            <a:spLocks noRot="1"/>
          </p:cNvSpPr>
          <p:nvPr/>
        </p:nvSpPr>
        <p:spPr>
          <a:xfrm>
            <a:off x="2041525" y="825500"/>
            <a:ext cx="8540750" cy="10191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4000" dirty="0">
                <a:solidFill>
                  <a:schemeClr val="tx2"/>
                </a:solidFill>
                <a:latin typeface="Arial" panose="020B0604020202020204" pitchFamily="34" charset="0"/>
                <a:ea typeface="华文新魏" pitchFamily="2" charset="-122"/>
              </a:rPr>
              <a:t>沟通的类型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sp>
        <p:nvSpPr>
          <p:cNvPr id="32771" name="Rectangle 6"/>
          <p:cNvSpPr>
            <a:spLocks noRot="1"/>
          </p:cNvSpPr>
          <p:nvPr/>
        </p:nvSpPr>
        <p:spPr>
          <a:xfrm>
            <a:off x="2208213" y="2276475"/>
            <a:ext cx="7270750" cy="28844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语言沟通与非语言沟通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正式沟通与非正式沟通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自我沟通、人际沟通与组织沟通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直接沟通与间接沟通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9325" y="1370965"/>
            <a:ext cx="4933950" cy="811530"/>
          </a:xfrm>
        </p:spPr>
        <p:txBody>
          <a:bodyPr/>
          <a:p>
            <a:pPr algn="l"/>
            <a:r>
              <a:rPr lang="zh-CN" altLang="en-US">
                <a:sym typeface="+mn-ea"/>
              </a:rPr>
              <a:t>自我介绍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107440" y="2363470"/>
            <a:ext cx="93218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跟入学时有什么区别？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107440" y="3061970"/>
            <a:ext cx="74682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具备了哪些营销专业人才的特质？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评价他人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7850"/>
          </a:xfrm>
        </p:spPr>
        <p:txBody>
          <a:bodyPr/>
          <a:p>
            <a:pPr marL="0" indent="0">
              <a:buNone/>
            </a:pPr>
            <a:r>
              <a:rPr lang="zh-CN" altLang="en-US"/>
              <a:t>你们差距在哪？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38200" y="2797175"/>
            <a:ext cx="8001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如何弥补？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Rectangle 2"/>
          <p:cNvSpPr>
            <a:spLocks noGrp="1" noRot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algn="ctr" eaLnBrk="1" hangingPunct="1"/>
            <a:r>
              <a:rPr lang="zh-CN" altLang="zh-CN" sz="4000" dirty="0">
                <a:ea typeface="华文新魏" pitchFamily="2" charset="-122"/>
              </a:rPr>
              <a:t>什么是沟通</a:t>
            </a:r>
            <a:endParaRPr lang="zh-CN" altLang="zh-CN" sz="4000" dirty="0">
              <a:ea typeface="华文新魏" pitchFamily="2" charset="-122"/>
            </a:endParaRPr>
          </a:p>
        </p:txBody>
      </p:sp>
      <p:sp>
        <p:nvSpPr>
          <p:cNvPr id="25602" name="Rectangle 3"/>
          <p:cNvSpPr/>
          <p:nvPr/>
        </p:nvSpPr>
        <p:spPr>
          <a:xfrm>
            <a:off x="2103438" y="1614488"/>
            <a:ext cx="8262937" cy="3649662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600" b="1" dirty="0">
                <a:solidFill>
                  <a:srgbClr val="80008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</a:t>
            </a:r>
            <a:r>
              <a:rPr lang="zh-CN" altLang="en-US" sz="2600" b="1" dirty="0">
                <a:solidFill>
                  <a:srgbClr val="80008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沟通就是将一个人的意思、观念和信息，传达给对方，以期取得对方相应的反应和反馈的过程，从而使双方达成共识。</a:t>
            </a:r>
            <a:endParaRPr lang="zh-CN" altLang="en-US" sz="26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、沟通首先是意义上的传递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、意义不仅需要被传递，还需要被理解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、传递于沟通者之间的，是一些符号，而不是信息本身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、沟通不等于达成协议，而是准确理解信息的意义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</a:pP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、沟通的信息包罗万象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3" name="Rectangle 4"/>
          <p:cNvSpPr/>
          <p:nvPr/>
        </p:nvSpPr>
        <p:spPr>
          <a:xfrm>
            <a:off x="2566988" y="5445125"/>
            <a:ext cx="7200900" cy="719138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zh-CN" altLang="en-US" sz="3200" dirty="0">
                <a:solidFill>
                  <a:schemeClr val="tx2"/>
                </a:solidFill>
                <a:latin typeface="华文新魏" pitchFamily="2" charset="-122"/>
                <a:ea typeface="华文新魏" pitchFamily="2" charset="-122"/>
              </a:rPr>
              <a:t>沟通首先是态度，其次才是方法和技能</a:t>
            </a:r>
            <a:endParaRPr lang="zh-CN" altLang="en-US" sz="3200" dirty="0">
              <a:solidFill>
                <a:schemeClr val="tx2"/>
              </a:solidFill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Rectangle 2"/>
          <p:cNvSpPr>
            <a:spLocks noGrp="1" noRot="1"/>
          </p:cNvSpPr>
          <p:nvPr>
            <p:ph type="title"/>
          </p:nvPr>
        </p:nvSpPr>
        <p:spPr/>
        <p:txBody>
          <a:bodyPr wrap="square" lIns="91440" tIns="45720" rIns="91440" bIns="45720" anchor="ctr"/>
          <a:p>
            <a:pPr eaLnBrk="1" hangingPunct="1"/>
            <a:r>
              <a:rPr lang="zh-CN" altLang="en-US" sz="4000" dirty="0">
                <a:ea typeface="华文新魏" pitchFamily="2" charset="-122"/>
              </a:rPr>
              <a:t>沟通的目的</a:t>
            </a:r>
            <a:endParaRPr lang="zh-CN" altLang="en-US" sz="4000" dirty="0">
              <a:ea typeface="华文新魏" pitchFamily="2" charset="-122"/>
            </a:endParaRPr>
          </a:p>
        </p:txBody>
      </p:sp>
      <p:sp>
        <p:nvSpPr>
          <p:cNvPr id="26626" name="Rectangle 3"/>
          <p:cNvSpPr>
            <a:spLocks noGrp="1" noRot="1"/>
          </p:cNvSpPr>
          <p:nvPr>
            <p:ph idx="1"/>
          </p:nvPr>
        </p:nvSpPr>
        <p:spPr>
          <a:xfrm>
            <a:off x="2387600" y="1984375"/>
            <a:ext cx="7416800" cy="4206875"/>
          </a:xfrm>
        </p:spPr>
        <p:txBody>
          <a:bodyPr wrap="square" lIns="91440" tIns="45720" rIns="91440" bIns="45720" anchor="t"/>
          <a:p>
            <a:pPr eaLnBrk="1" hangingPunct="1">
              <a:buNone/>
            </a:pPr>
            <a:r>
              <a:rPr lang="zh-CN" altLang="en-US" sz="2800" b="1" dirty="0"/>
              <a:t>第一、让对方记住某些信息。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第二、让对方了解某些信息。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第三、让对方认同某些信息。</a:t>
            </a:r>
            <a:endParaRPr lang="zh-CN" altLang="en-US" sz="2800" b="1" dirty="0"/>
          </a:p>
          <a:p>
            <a:pPr eaLnBrk="1" hangingPunct="1">
              <a:buNone/>
            </a:pPr>
            <a:r>
              <a:rPr lang="zh-CN" altLang="en-US" sz="2800" b="1" dirty="0"/>
              <a:t>第四、希望对方能采取行动。</a:t>
            </a:r>
            <a:endParaRPr lang="zh-CN" altLang="en-US" sz="2800" b="1" dirty="0">
              <a:solidFill>
                <a:schemeClr val="tx2"/>
              </a:solidFill>
            </a:endParaRPr>
          </a:p>
          <a:p>
            <a:pPr eaLnBrk="1" hangingPunct="1">
              <a:buNone/>
            </a:pPr>
            <a:endParaRPr lang="en-US" altLang="zh-CN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095681"/>
          <p:cNvSpPr>
            <a:spLocks noGrp="1" noRot="1"/>
          </p:cNvSpPr>
          <p:nvPr>
            <p:ph type="title"/>
          </p:nvPr>
        </p:nvSpPr>
        <p:spPr>
          <a:xfrm>
            <a:off x="1825625" y="368300"/>
            <a:ext cx="8540750" cy="1143000"/>
          </a:xfrm>
        </p:spPr>
        <p:txBody>
          <a:bodyPr anchor="ctr"/>
          <a:p>
            <a:r>
              <a:rPr lang="zh-CN" altLang="en-US" b="1" dirty="0"/>
              <a:t>问题在于：</a:t>
            </a:r>
            <a:r>
              <a:rPr lang="en-US" altLang="zh-CN" b="1" i="1"/>
              <a:t>《</a:t>
            </a:r>
            <a:r>
              <a:rPr lang="zh-CN" altLang="en-US" b="1" i="1" dirty="0"/>
              <a:t>说难</a:t>
            </a:r>
            <a:r>
              <a:rPr lang="en-US" altLang="zh-CN" b="1" i="1"/>
              <a:t>》</a:t>
            </a:r>
            <a:endParaRPr lang="en-US" altLang="zh-CN" b="1" i="1"/>
          </a:p>
        </p:txBody>
      </p:sp>
      <p:sp>
        <p:nvSpPr>
          <p:cNvPr id="13314" name="文本占位符 1095682"/>
          <p:cNvSpPr>
            <a:spLocks noGrp="1" noRot="1"/>
          </p:cNvSpPr>
          <p:nvPr>
            <p:ph idx="1"/>
          </p:nvPr>
        </p:nvSpPr>
        <p:spPr>
          <a:xfrm>
            <a:off x="1992630" y="1260475"/>
            <a:ext cx="8218170" cy="1680210"/>
          </a:xfrm>
          <a:ln w="38100">
            <a:solidFill>
              <a:srgbClr val="FF0000"/>
            </a:solidFill>
            <a:miter/>
          </a:ln>
        </p:spPr>
        <p:txBody>
          <a:bodyPr anchor="t">
            <a:normAutofit fontScale="70000"/>
          </a:bodyPr>
          <a:p>
            <a:pPr fontAlgn="auto">
              <a:lnSpc>
                <a:spcPct val="170000"/>
              </a:lnSpc>
              <a:buNone/>
            </a:pPr>
            <a:r>
              <a:rPr lang="zh-CN" altLang="en-US" sz="2800" dirty="0"/>
              <a:t>   </a:t>
            </a:r>
            <a:r>
              <a:rPr lang="zh-CN" altLang="en-US" sz="2400" dirty="0"/>
              <a:t>韩非子：</a:t>
            </a:r>
            <a:endParaRPr lang="zh-CN" altLang="en-US" sz="2400" dirty="0"/>
          </a:p>
          <a:p>
            <a:pPr fontAlgn="auto">
              <a:lnSpc>
                <a:spcPct val="170000"/>
              </a:lnSpc>
              <a:buNone/>
            </a:pPr>
            <a:r>
              <a:rPr lang="zh-CN" altLang="en-US" sz="2400" dirty="0"/>
              <a:t>             凡说之难：非吾知之有以说之之难也，又非吾辩之能明吾意之难也，又非吾敢横失而能尽之难也。凡说之难：在知所说之心，可以吾说当之。 </a:t>
            </a:r>
            <a:endParaRPr lang="zh-CN" altLang="en-US" sz="2400" dirty="0"/>
          </a:p>
        </p:txBody>
      </p:sp>
      <p:sp>
        <p:nvSpPr>
          <p:cNvPr id="1095684" name="矩形 1095683"/>
          <p:cNvSpPr/>
          <p:nvPr/>
        </p:nvSpPr>
        <p:spPr>
          <a:xfrm>
            <a:off x="2768600" y="3165475"/>
            <a:ext cx="6913880" cy="1287780"/>
          </a:xfrm>
          <a:prstGeom prst="rect">
            <a:avLst/>
          </a:prstGeom>
          <a:noFill/>
          <a:ln w="57150" cap="flat" cmpd="sng">
            <a:solidFill>
              <a:schemeClr val="accent2"/>
            </a:solidFill>
            <a:prstDash val="sysDot"/>
            <a:miter/>
            <a:headEnd type="none" w="med" len="med"/>
            <a:tailEnd type="none" w="med" len="med"/>
          </a:ln>
        </p:spPr>
        <p:txBody>
          <a:bodyPr anchor="t"/>
          <a:p>
            <a:pPr eaLnBrk="0" hangingPunct="0">
              <a:spcBef>
                <a:spcPct val="20000"/>
              </a:spcBef>
            </a:pPr>
            <a:r>
              <a:rPr lang="zh-CN" altLang="en-US" sz="2000" i="1" dirty="0">
                <a:latin typeface="Arial" panose="020B0604020202020204" pitchFamily="34" charset="0"/>
                <a:ea typeface="宋体" panose="02010600030101010101" pitchFamily="2" charset="-122"/>
              </a:rPr>
              <a:t>“说服主人的困难，不在于把我知道的向对方诉说；也不在于我的言辞能否充分表达我的心意；更不在于我是否敢于直言而陈，尽表其意，而是在于如何预先知道说服对象的想法，用我的话去打动他”。</a:t>
            </a:r>
            <a:r>
              <a:rPr lang="zh-CN" altLang="en-US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95685" name="矩形 1095684"/>
          <p:cNvSpPr/>
          <p:nvPr/>
        </p:nvSpPr>
        <p:spPr>
          <a:xfrm>
            <a:off x="3108325" y="5192713"/>
            <a:ext cx="5975350" cy="792162"/>
          </a:xfrm>
          <a:prstGeom prst="rect">
            <a:avLst/>
          </a:prstGeom>
          <a:noFill/>
          <a:ln w="5715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eaLnBrk="0" hangingPunct="0">
              <a:spcBef>
                <a:spcPct val="20000"/>
              </a:spcBef>
            </a:pPr>
            <a:r>
              <a:rPr lang="zh-CN" altLang="en-US" sz="2000" i="1" dirty="0">
                <a:latin typeface="Arial" panose="020B0604020202020204" pitchFamily="34" charset="0"/>
                <a:ea typeface="宋体" panose="02010600030101010101" pitchFamily="2" charset="-122"/>
              </a:rPr>
              <a:t>揣摩迎合、辨才无碍、巧舌如簧、装聋作哑、胁肩谄笑、溜须拍马、顺风推船、与时逶迆</a:t>
            </a:r>
            <a:r>
              <a:rPr lang="zh-CN" altLang="en-US" sz="2000" dirty="0">
                <a:latin typeface="Arial" panose="020B0604020202020204" pitchFamily="34" charset="0"/>
                <a:ea typeface="宋体" panose="02010600030101010101" pitchFamily="2" charset="-122"/>
              </a:rPr>
              <a:t> 、</a:t>
            </a:r>
            <a:r>
              <a:rPr lang="zh-CN" altLang="en-US" sz="2000" i="1" dirty="0">
                <a:latin typeface="Arial" panose="020B0604020202020204" pitchFamily="34" charset="0"/>
                <a:ea typeface="宋体" panose="02010600030101010101" pitchFamily="2" charset="-122"/>
              </a:rPr>
              <a:t>纵横捭阖 </a:t>
            </a:r>
            <a:endParaRPr lang="zh-CN" altLang="en-US" sz="2000" i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7" name="任意多边形 1095685"/>
          <p:cNvSpPr/>
          <p:nvPr/>
        </p:nvSpPr>
        <p:spPr>
          <a:xfrm rot="5400000">
            <a:off x="5565775" y="4632325"/>
            <a:ext cx="635635" cy="485775"/>
          </a:xfrm>
          <a:custGeom>
            <a:avLst/>
            <a:gdLst/>
            <a:ahLst/>
            <a:cxnLst>
              <a:cxn ang="270">
                <a:pos x="16200" y="0"/>
              </a:cxn>
              <a:cxn ang="180">
                <a:pos x="0" y="10800"/>
              </a:cxn>
              <a:cxn ang="90">
                <a:pos x="16200" y="21600"/>
              </a:cxn>
              <a:cxn ang="0">
                <a:pos x="21600" y="10800"/>
              </a:cxn>
            </a:cxnLst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>
              <a:alpha val="0"/>
            </a:schemeClr>
          </a:solidFill>
          <a:ln w="57150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18" name="灯片编号占位符 1"/>
          <p:cNvSpPr/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fld id="{9A0DB2DC-4C9A-4742-B13C-FB6460FD3503}" type="slidenum">
              <a:rPr lang="zh-CN" altLang="en-US" sz="1400" dirty="0"/>
            </a:fld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4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5684">
                                            <p:txEl>
                                              <p:charRg st="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9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685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95685">
                                            <p:txEl>
                                              <p:charRg st="0" end="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684" grpId="0" animBg="1" build="p"/>
      <p:bldP spid="1095685" grpId="0" animBg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内容占位符 2"/>
          <p:cNvSpPr>
            <a:spLocks noGrp="1" noRot="1"/>
          </p:cNvSpPr>
          <p:nvPr>
            <p:ph idx="1"/>
          </p:nvPr>
        </p:nvSpPr>
        <p:spPr>
          <a:xfrm>
            <a:off x="1825625" y="939800"/>
            <a:ext cx="8540750" cy="4621213"/>
          </a:xfrm>
        </p:spPr>
        <p:txBody>
          <a:bodyPr anchor="t"/>
          <a:p>
            <a:pPr marL="0" indent="0">
              <a:buNone/>
            </a:pPr>
            <a:r>
              <a:rPr lang="en-US" altLang="zh-CN" dirty="0">
                <a:solidFill>
                  <a:srgbClr val="000000"/>
                </a:solidFill>
              </a:rPr>
              <a:t>      </a:t>
            </a:r>
            <a:endParaRPr lang="en-US" altLang="zh-CN" dirty="0">
              <a:solidFill>
                <a:srgbClr val="000000"/>
              </a:solidFill>
            </a:endParaRPr>
          </a:p>
          <a:p>
            <a:endParaRPr lang="en-US" altLang="zh-CN" dirty="0">
              <a:solidFill>
                <a:srgbClr val="000000"/>
              </a:solidFill>
            </a:endParaRPr>
          </a:p>
          <a:p>
            <a:r>
              <a:rPr lang="zh-CN" altLang="en-US" dirty="0">
                <a:solidFill>
                  <a:srgbClr val="000000"/>
                </a:solidFill>
              </a:rPr>
              <a:t>        人们似乎是被迫地在自己与他人之间铺上了隔层、垒起了墙壁</a:t>
            </a:r>
            <a:r>
              <a:rPr lang="en-US" altLang="zh-CN">
                <a:solidFill>
                  <a:srgbClr val="000000"/>
                </a:solidFill>
              </a:rPr>
              <a:t>……</a:t>
            </a:r>
            <a:r>
              <a:rPr lang="zh-CN" altLang="en-US" dirty="0">
                <a:solidFill>
                  <a:srgbClr val="000000"/>
                </a:solidFill>
              </a:rPr>
              <a:t>这些障碍束缚了我们，抑制了创造力，限制了想象力，浪费了时间，扼杀了梦想，而且最重要的是，它们让一切都缓慢下来</a:t>
            </a:r>
            <a:r>
              <a:rPr lang="en-US" altLang="zh-CN">
                <a:solidFill>
                  <a:srgbClr val="000000"/>
                </a:solidFill>
              </a:rPr>
              <a:t>……</a:t>
            </a:r>
            <a:r>
              <a:rPr lang="zh-CN" altLang="en-US" dirty="0">
                <a:solidFill>
                  <a:srgbClr val="000000"/>
                </a:solidFill>
              </a:rPr>
              <a:t>我们所面临的挑战就是突破并最终扫除这些壁垒和障碍。” </a:t>
            </a:r>
            <a:endParaRPr lang="zh-CN" altLang="en-US" dirty="0"/>
          </a:p>
          <a:p>
            <a:pPr>
              <a:buNone/>
            </a:pPr>
            <a:r>
              <a:rPr lang="zh-CN" altLang="en-US" dirty="0">
                <a:solidFill>
                  <a:srgbClr val="000000"/>
                </a:solidFill>
              </a:rPr>
              <a:t>                                                                    </a:t>
            </a:r>
            <a:r>
              <a:rPr lang="en-US" altLang="zh-CN">
                <a:solidFill>
                  <a:srgbClr val="000000"/>
                </a:solidFill>
              </a:rPr>
              <a:t>——</a:t>
            </a:r>
            <a:r>
              <a:rPr lang="zh-CN" altLang="en-US" dirty="0">
                <a:solidFill>
                  <a:srgbClr val="000000"/>
                </a:solidFill>
              </a:rPr>
              <a:t>杰克</a:t>
            </a:r>
            <a:r>
              <a:rPr lang="en-US" altLang="zh-CN">
                <a:solidFill>
                  <a:srgbClr val="000000"/>
                </a:solidFill>
              </a:rPr>
              <a:t>·</a:t>
            </a:r>
            <a:r>
              <a:rPr lang="zh-CN" altLang="en-US" dirty="0">
                <a:solidFill>
                  <a:srgbClr val="000000"/>
                </a:solidFill>
              </a:rPr>
              <a:t>韦尔奇</a:t>
            </a:r>
            <a:endParaRPr lang="en-US" altLang="zh-CN"/>
          </a:p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323975" y="1017270"/>
            <a:ext cx="56546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为什么要学？</a:t>
            </a:r>
            <a:endParaRPr lang="zh-CN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文本占位符 1094658"/>
          <p:cNvSpPr>
            <a:spLocks noGrp="1" noRot="1"/>
          </p:cNvSpPr>
          <p:nvPr>
            <p:ph idx="1"/>
          </p:nvPr>
        </p:nvSpPr>
        <p:spPr>
          <a:xfrm>
            <a:off x="1432560" y="1811655"/>
            <a:ext cx="9245600" cy="2780665"/>
          </a:xfrm>
        </p:spPr>
        <p:txBody>
          <a:bodyPr anchor="t"/>
          <a:p>
            <a:pPr>
              <a:lnSpc>
                <a:spcPct val="115000"/>
              </a:lnSpc>
            </a:pPr>
            <a:r>
              <a:rPr lang="zh-CN" altLang="en-US" sz="2400" dirty="0"/>
              <a:t>从个人角度看，沟通技能已经成为建立人际关系，编织事业网络，决定事业发展的有力武器。</a:t>
            </a:r>
            <a:endParaRPr lang="zh-CN" altLang="en-US" sz="2400" dirty="0"/>
          </a:p>
          <a:p>
            <a:pPr>
              <a:lnSpc>
                <a:spcPct val="115000"/>
              </a:lnSpc>
            </a:pPr>
            <a:r>
              <a:rPr lang="zh-CN" altLang="en-US" sz="2400" dirty="0"/>
              <a:t>从组织角度看，良好的管理沟通是组织战略变革和战略实施的催化剂、润滑剂和推进剂。</a:t>
            </a:r>
            <a:endParaRPr lang="zh-CN" altLang="en-US" sz="2400" dirty="0"/>
          </a:p>
        </p:txBody>
      </p:sp>
      <p:sp>
        <p:nvSpPr>
          <p:cNvPr id="16390" name="灯片编号占位符 1"/>
          <p:cNvSpPr/>
          <p:nvPr>
            <p:ph type="sldNum" sz="quarter" idx="4294967295"/>
          </p:nvPr>
        </p:nvSpPr>
        <p:spPr>
          <a:xfrm>
            <a:off x="807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indent="0" algn="r"/>
            <a:fld id="{9A0DB2DC-4C9A-4742-B13C-FB6460FD3503}" type="slidenum">
              <a:rPr lang="zh-CN" altLang="en-US" sz="1400" dirty="0"/>
            </a:fld>
            <a:endParaRPr lang="zh-CN" alt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沟通的四个层次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29285"/>
          </a:xfrm>
        </p:spPr>
        <p:txBody>
          <a:bodyPr/>
          <a:p>
            <a:r>
              <a:rPr lang="en-US" altLang="zh-CN"/>
              <a:t>1.</a:t>
            </a:r>
            <a:r>
              <a:rPr lang="zh-CN" altLang="en-US"/>
              <a:t>自我沟通</a:t>
            </a:r>
            <a:r>
              <a:rPr lang="en-US" altLang="zh-CN"/>
              <a:t>------</a:t>
            </a:r>
            <a:r>
              <a:rPr lang="zh-CN" altLang="en-US"/>
              <a:t>自我对话、交流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059180" y="2595245"/>
            <a:ext cx="77876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2.</a:t>
            </a:r>
            <a:r>
              <a:rPr lang="zh-CN" altLang="en-US" sz="2800"/>
              <a:t>人际沟通</a:t>
            </a:r>
            <a:r>
              <a:rPr lang="en-US" altLang="zh-CN" sz="2800"/>
              <a:t>------</a:t>
            </a:r>
            <a:r>
              <a:rPr lang="zh-CN" altLang="en-US" sz="2800"/>
              <a:t>少数人、小范围的沟通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040765" y="3373120"/>
            <a:ext cx="9320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3.</a:t>
            </a:r>
            <a:r>
              <a:rPr lang="zh-CN" altLang="en-US" sz="2800"/>
              <a:t>组织沟通</a:t>
            </a:r>
            <a:r>
              <a:rPr lang="en-US" altLang="zh-CN" sz="2800"/>
              <a:t>------</a:t>
            </a:r>
            <a:r>
              <a:rPr lang="zh-CN" altLang="en-US" sz="2800"/>
              <a:t>组织通过其代表人与个人、其他组织沟通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1118235" y="4094480"/>
            <a:ext cx="1039749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4.</a:t>
            </a:r>
            <a:r>
              <a:rPr lang="zh-CN" altLang="en-US" sz="2800"/>
              <a:t>媒体沟通</a:t>
            </a:r>
            <a:r>
              <a:rPr lang="en-US" altLang="zh-CN" sz="2800"/>
              <a:t>------</a:t>
            </a:r>
            <a:r>
              <a:rPr lang="zh-CN" altLang="en-US" sz="2800"/>
              <a:t>报纸、杂志、广播、电视、自媒体（微信、</a:t>
            </a:r>
            <a:r>
              <a:rPr lang="en-US" altLang="zh-CN" sz="2800"/>
              <a:t>QQ</a:t>
            </a:r>
            <a:r>
              <a:rPr lang="zh-CN" altLang="en-US" sz="2800"/>
              <a:t>、抖音、快手等）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1251</Words>
  <Application>WPS 演示</Application>
  <PresentationFormat>宽屏</PresentationFormat>
  <Paragraphs>205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宋体</vt:lpstr>
      <vt:lpstr>Wingdings</vt:lpstr>
      <vt:lpstr>黑体</vt:lpstr>
      <vt:lpstr>华文新魏</vt:lpstr>
      <vt:lpstr>Times New Roman</vt:lpstr>
      <vt:lpstr>微软雅黑</vt:lpstr>
      <vt:lpstr>Calibri</vt:lpstr>
      <vt:lpstr>Arial Unicode MS</vt:lpstr>
      <vt:lpstr>Office 主题</vt:lpstr>
      <vt:lpstr>MS_ClipArt_Gallery.2</vt:lpstr>
      <vt:lpstr>实验：</vt:lpstr>
      <vt:lpstr>PowerPoint 演示文稿</vt:lpstr>
      <vt:lpstr>PowerPoint 演示文稿</vt:lpstr>
      <vt:lpstr>什么是沟通</vt:lpstr>
      <vt:lpstr>沟通的目的</vt:lpstr>
      <vt:lpstr>问题在于：《说难》</vt:lpstr>
      <vt:lpstr>PowerPoint 演示文稿</vt:lpstr>
      <vt:lpstr>小结：在这个“平”的大融合、大变革时代——</vt:lpstr>
      <vt:lpstr>PowerPoint 演示文稿</vt:lpstr>
      <vt:lpstr>沟通的模式</vt:lpstr>
      <vt:lpstr>香农—韦弗  传播模式</vt:lpstr>
      <vt:lpstr>德弗勒  传播模式</vt:lpstr>
      <vt:lpstr>沟通的过程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6</cp:revision>
  <dcterms:created xsi:type="dcterms:W3CDTF">2021-03-03T08:24:00Z</dcterms:created>
  <dcterms:modified xsi:type="dcterms:W3CDTF">2021-03-04T02:22:55Z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