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6" r:id="rId3"/>
    <p:sldId id="346" r:id="rId4"/>
    <p:sldId id="344" r:id="rId5"/>
    <p:sldId id="260" r:id="rId6"/>
    <p:sldId id="259" r:id="rId7"/>
    <p:sldId id="261" r:id="rId8"/>
    <p:sldId id="257" r:id="rId9"/>
    <p:sldId id="258" r:id="rId10"/>
    <p:sldId id="263" r:id="rId11"/>
    <p:sldId id="265"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5" r:id="rId28"/>
    <p:sldId id="286" r:id="rId29"/>
    <p:sldId id="287" r:id="rId30"/>
    <p:sldId id="345" r:id="rId31"/>
    <p:sldId id="37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1443E4B-FAA3-4C56-9950-2F8989416F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FEAEC2-D131-4C94-BDA9-C595C78B5397}"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7933" y="228600"/>
            <a:ext cx="11387667"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12800" y="1600200"/>
            <a:ext cx="10871200" cy="44989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1122680"/>
            <a:ext cx="9144000" cy="1805940"/>
          </a:xfrm>
        </p:spPr>
        <p:txBody>
          <a:bodyPr>
            <a:normAutofit/>
          </a:bodyPr>
          <a:p>
            <a:r>
              <a:rPr lang="zh-CN" altLang="en-US" sz="5335">
                <a:ln w="22225">
                  <a:solidFill>
                    <a:schemeClr val="accent2"/>
                  </a:solidFill>
                  <a:prstDash val="solid"/>
                </a:ln>
                <a:solidFill>
                  <a:schemeClr val="accent2">
                    <a:lumMod val="40000"/>
                    <a:lumOff val="60000"/>
                  </a:schemeClr>
                </a:solidFill>
                <a:effectLst/>
              </a:rPr>
              <a:t>企业文化</a:t>
            </a:r>
            <a:endParaRPr lang="zh-CN" altLang="en-US" sz="5335">
              <a:ln w="22225">
                <a:solidFill>
                  <a:schemeClr val="accent2"/>
                </a:solidFill>
                <a:prstDash val="solid"/>
              </a:ln>
              <a:solidFill>
                <a:schemeClr val="accent2">
                  <a:lumMod val="40000"/>
                  <a:lumOff val="60000"/>
                </a:schemeClr>
              </a:solidFill>
              <a:effectLst/>
            </a:endParaRPr>
          </a:p>
        </p:txBody>
      </p:sp>
      <p:sp>
        <p:nvSpPr>
          <p:cNvPr id="3" name="副标题 2"/>
          <p:cNvSpPr>
            <a:spLocks noGrp="1"/>
          </p:cNvSpPr>
          <p:nvPr>
            <p:ph type="subTitle" idx="1"/>
          </p:nvPr>
        </p:nvSpPr>
        <p:spPr>
          <a:xfrm>
            <a:off x="4559300" y="3430270"/>
            <a:ext cx="4615180" cy="1779905"/>
          </a:xfrm>
        </p:spPr>
        <p:txBody>
          <a:bodyPr>
            <a:noAutofit/>
          </a:bodyPr>
          <a:p>
            <a:pPr algn="l"/>
            <a:r>
              <a:rPr lang="ko-KR" altLang="en-US" sz="28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主讲：李 阳</a:t>
            </a:r>
            <a:endParaRPr lang="ko-KR" altLang="en-US" sz="28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a:p>
            <a:pPr algn="l"/>
            <a:r>
              <a:rPr lang="ko-KR" altLang="en-US" sz="280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电话：</a:t>
            </a:r>
            <a:r>
              <a:rPr lang="ko-KR" altLang="en-US" sz="2800" dirty="0">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15106336095</a:t>
            </a:r>
            <a:endParaRPr lang="ko-KR" altLang="en-US" sz="2800" dirty="0">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endParaRPr>
          </a:p>
          <a:p>
            <a:pPr algn="l"/>
            <a:r>
              <a:rPr lang="ko-KR" altLang="en-US" sz="2800" dirty="0">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日照职业技术学院</a:t>
            </a:r>
            <a:endParaRPr lang="zh-CN" altLang="en-US" sz="2800">
              <a:solidFill>
                <a:schemeClr val="tx1"/>
              </a:solidFill>
              <a:effectLst>
                <a:outerShdw blurRad="38100" dist="19050" dir="2700000" algn="tl" rotWithShape="0">
                  <a:schemeClr val="dk1">
                    <a:alpha val="40000"/>
                  </a:schemeClr>
                </a:outerShdw>
              </a:effectLst>
            </a:endParaRPr>
          </a:p>
          <a:p>
            <a:pPr algn="l"/>
            <a:r>
              <a:rPr lang="en-US" altLang="zh-CN" sz="2800"/>
              <a:t>             2021.02.</a:t>
            </a:r>
            <a:endParaRPr lang="en-US" altLang="zh-CN" sz="2800"/>
          </a:p>
        </p:txBody>
      </p:sp>
      <p:pic>
        <p:nvPicPr>
          <p:cNvPr id="4" name="图片 3" descr="6W9%2(YRING`]CHEBZ(7CZ4"/>
          <p:cNvPicPr>
            <a:picLocks noChangeAspect="1"/>
          </p:cNvPicPr>
          <p:nvPr/>
        </p:nvPicPr>
        <p:blipFill>
          <a:blip r:embed="rId1"/>
          <a:stretch>
            <a:fillRect/>
          </a:stretch>
        </p:blipFill>
        <p:spPr>
          <a:xfrm>
            <a:off x="0" y="5361305"/>
            <a:ext cx="12192635" cy="14966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做自己情绪的主人</a:t>
            </a:r>
            <a:endParaRPr lang="zh-CN" altLang="en-US"/>
          </a:p>
        </p:txBody>
      </p:sp>
      <p:sp>
        <p:nvSpPr>
          <p:cNvPr id="3" name="文本占位符 2"/>
          <p:cNvSpPr>
            <a:spLocks noGrp="1"/>
          </p:cNvSpPr>
          <p:nvPr>
            <p:ph type="body" idx="1"/>
          </p:nvPr>
        </p:nvSpPr>
        <p:spPr/>
        <p:txBody>
          <a:bodyPr>
            <a:normAutofit fontScale="80000"/>
          </a:bodyPr>
          <a:p>
            <a:pPr indent="457200">
              <a:lnSpc>
                <a:spcPct val="134000"/>
              </a:lnSpc>
              <a:spcAft>
                <a:spcPts val="1200"/>
              </a:spcAft>
              <a:defRPr/>
            </a:pPr>
            <a:r>
              <a:rPr lang="zh-CN" altLang="en-US" b="1" dirty="0">
                <a:solidFill>
                  <a:srgbClr val="002060"/>
                </a:solidFill>
                <a:latin typeface="+mn-ea"/>
                <a:sym typeface="+mn-ea"/>
              </a:rPr>
              <a:t>做情绪的主人，做情绪的主人，</a:t>
            </a:r>
            <a:endParaRPr lang="en-US" altLang="zh-CN" b="1" dirty="0">
              <a:solidFill>
                <a:srgbClr val="002060"/>
              </a:solidFill>
              <a:latin typeface="+mn-ea"/>
              <a:ea typeface="+mn-ea"/>
            </a:endParaRPr>
          </a:p>
          <a:p>
            <a:pPr indent="457200">
              <a:lnSpc>
                <a:spcPct val="134000"/>
              </a:lnSpc>
              <a:spcAft>
                <a:spcPts val="1200"/>
              </a:spcAft>
              <a:defRPr/>
            </a:pPr>
            <a:r>
              <a:rPr lang="zh-CN" altLang="en-US" b="1" dirty="0">
                <a:solidFill>
                  <a:srgbClr val="002060"/>
                </a:solidFill>
                <a:latin typeface="+mn-ea"/>
                <a:sym typeface="+mn-ea"/>
              </a:rPr>
              <a:t>而不是情绪的奴隶！做情绪的主人，</a:t>
            </a:r>
            <a:endParaRPr lang="en-US" altLang="zh-CN" b="1" dirty="0">
              <a:solidFill>
                <a:srgbClr val="002060"/>
              </a:solidFill>
              <a:latin typeface="+mn-ea"/>
              <a:ea typeface="+mn-ea"/>
            </a:endParaRPr>
          </a:p>
          <a:p>
            <a:pPr indent="457200">
              <a:lnSpc>
                <a:spcPct val="134000"/>
              </a:lnSpc>
              <a:spcAft>
                <a:spcPts val="1200"/>
              </a:spcAft>
              <a:defRPr/>
            </a:pPr>
            <a:r>
              <a:rPr lang="zh-CN" altLang="en-US" b="1" dirty="0">
                <a:solidFill>
                  <a:srgbClr val="002060"/>
                </a:solidFill>
                <a:latin typeface="+mn-ea"/>
                <a:sym typeface="+mn-ea"/>
              </a:rPr>
              <a:t>而不是情绪的奴隶！</a:t>
            </a:r>
            <a:endParaRPr lang="zh-CN" altLang="en-US" b="1" dirty="0">
              <a:solidFill>
                <a:srgbClr val="002060"/>
              </a:solidFill>
              <a:latin typeface="+mn-ea"/>
              <a:ea typeface="+mn-ea"/>
            </a:endParaRPr>
          </a:p>
          <a:p>
            <a:pPr indent="457200">
              <a:lnSpc>
                <a:spcPct val="134000"/>
              </a:lnSpc>
              <a:spcAft>
                <a:spcPts val="1200"/>
              </a:spcAft>
              <a:defRPr/>
            </a:pPr>
            <a:endParaRPr lang="zh-CN" altLang="en-US" b="1" dirty="0">
              <a:solidFill>
                <a:srgbClr val="002060"/>
              </a:solidFill>
              <a:latin typeface="+mn-ea"/>
              <a:ea typeface="+mn-ea"/>
            </a:endParaRPr>
          </a:p>
          <a:p>
            <a:pPr indent="457200">
              <a:lnSpc>
                <a:spcPct val="134000"/>
              </a:lnSpc>
              <a:spcAft>
                <a:spcPts val="1200"/>
              </a:spcAft>
              <a:defRPr/>
            </a:pPr>
            <a:endParaRPr lang="en-US" altLang="zh-CN" b="1" dirty="0">
              <a:solidFill>
                <a:srgbClr val="002060"/>
              </a:solidFill>
              <a:latin typeface="+mn-ea"/>
              <a:ea typeface="+mn-ea"/>
            </a:endParaRPr>
          </a:p>
          <a:p>
            <a:pPr indent="457200">
              <a:lnSpc>
                <a:spcPct val="134000"/>
              </a:lnSpc>
              <a:spcAft>
                <a:spcPts val="1200"/>
              </a:spcAft>
              <a:defRPr/>
            </a:pPr>
            <a:r>
              <a:rPr lang="zh-CN" altLang="en-US" b="1" dirty="0">
                <a:solidFill>
                  <a:srgbClr val="002060"/>
                </a:solidFill>
                <a:latin typeface="+mn-ea"/>
                <a:sym typeface="+mn-ea"/>
              </a:rPr>
              <a:t>而不是情绪的奴隶！</a:t>
            </a:r>
            <a:endParaRPr lang="zh-CN" altLang="en-US" b="1" dirty="0">
              <a:solidFill>
                <a:srgbClr val="002060"/>
              </a:solidFill>
              <a:latin typeface="+mn-ea"/>
              <a:ea typeface="+mn-ea"/>
            </a:endParaRPr>
          </a:p>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165" y="1824990"/>
            <a:ext cx="5702300" cy="4352290"/>
          </a:xfrm>
          <a:prstGeom prst="rect">
            <a:avLst/>
          </a:prstGeom>
        </p:spPr>
      </p:pic>
      <p:pic>
        <p:nvPicPr>
          <p:cNvPr id="5" name="图片 4" descr="[0Q8UKR`DY82]D{7{CO9HV1"/>
          <p:cNvPicPr>
            <a:picLocks noChangeAspect="1"/>
          </p:cNvPicPr>
          <p:nvPr/>
        </p:nvPicPr>
        <p:blipFill>
          <a:blip r:embed="rId2"/>
          <a:stretch>
            <a:fillRect/>
          </a:stretch>
        </p:blipFill>
        <p:spPr>
          <a:xfrm>
            <a:off x="7253605" y="2586355"/>
            <a:ext cx="3882390" cy="30854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矩形 243712"/>
          <p:cNvSpPr/>
          <p:nvPr/>
        </p:nvSpPr>
        <p:spPr>
          <a:xfrm>
            <a:off x="2065338" y="230188"/>
            <a:ext cx="8231187" cy="1371600"/>
          </a:xfrm>
          <a:prstGeom prst="rect">
            <a:avLst/>
          </a:prstGeom>
          <a:noFill/>
          <a:ln w="9525">
            <a:noFill/>
          </a:ln>
        </p:spPr>
        <p:txBody>
          <a:bodyPr wrap="square" anchor="ctr"/>
          <a:p>
            <a:r>
              <a:rPr lang="ko-KR" altLang="en-US" sz="4400" dirty="0">
                <a:solidFill>
                  <a:srgbClr val="000000"/>
                </a:solidFill>
                <a:latin typeface="宋体" panose="02010600030101010101" pitchFamily="2" charset="-122"/>
                <a:ea typeface="宋体" panose="02010600030101010101" pitchFamily="2" charset="-122"/>
              </a:rPr>
              <a:t>一、文化、企业文化、企业家</a:t>
            </a:r>
            <a:endParaRPr lang="ko-KR" altLang="en-US" sz="4400" dirty="0">
              <a:solidFill>
                <a:srgbClr val="000000"/>
              </a:solidFill>
              <a:latin typeface="宋体" panose="02010600030101010101" pitchFamily="2" charset="-122"/>
              <a:ea typeface="宋体" panose="02010600030101010101" pitchFamily="2" charset="-122"/>
            </a:endParaRPr>
          </a:p>
        </p:txBody>
      </p:sp>
      <p:sp>
        <p:nvSpPr>
          <p:cNvPr id="10242" name="矩形 243714"/>
          <p:cNvSpPr/>
          <p:nvPr/>
        </p:nvSpPr>
        <p:spPr>
          <a:xfrm>
            <a:off x="3800475" y="3040063"/>
            <a:ext cx="5073650" cy="645160"/>
          </a:xfrm>
          <a:prstGeom prst="rect">
            <a:avLst/>
          </a:prstGeom>
          <a:noFill/>
          <a:ln w="9525">
            <a:noFill/>
          </a:ln>
        </p:spPr>
        <p:txBody>
          <a:bodyPr wrap="square" anchor="t">
            <a:spAutoFit/>
          </a:bodyPr>
          <a:p>
            <a:r>
              <a:rPr lang="ko-KR" altLang="en-US" sz="3600" b="1" dirty="0">
                <a:solidFill>
                  <a:srgbClr val="FFFFFF"/>
                </a:solidFill>
                <a:latin typeface="宋体" panose="02010600030101010101" pitchFamily="2" charset="-122"/>
                <a:ea typeface="宋体" panose="02010600030101010101" pitchFamily="2" charset="-122"/>
              </a:rPr>
              <a:t>你对文化是如何理解的？</a:t>
            </a:r>
            <a:endParaRPr lang="ko-KR" altLang="en-US" sz="3600" b="1" dirty="0">
              <a:solidFill>
                <a:srgbClr val="FFFFFF"/>
              </a:solidFill>
              <a:latin typeface="宋体" panose="02010600030101010101" pitchFamily="2" charset="-122"/>
              <a:ea typeface="宋体" panose="02010600030101010101" pitchFamily="2" charset="-122"/>
            </a:endParaRPr>
          </a:p>
        </p:txBody>
      </p:sp>
      <p:sp>
        <p:nvSpPr>
          <p:cNvPr id="10243" name="矩形 243715"/>
          <p:cNvSpPr/>
          <p:nvPr/>
        </p:nvSpPr>
        <p:spPr>
          <a:xfrm>
            <a:off x="3248025" y="1700213"/>
            <a:ext cx="5853113" cy="2630487"/>
          </a:xfrm>
          <a:prstGeom prst="rect">
            <a:avLst/>
          </a:prstGeom>
          <a:solidFill>
            <a:srgbClr val="FF66C0"/>
          </a:solidFill>
          <a:ln w="25400" cap="flat" cmpd="sng">
            <a:solidFill>
              <a:srgbClr val="385D8A"/>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10244" name="矩形 243716"/>
          <p:cNvSpPr/>
          <p:nvPr/>
        </p:nvSpPr>
        <p:spPr>
          <a:xfrm>
            <a:off x="3673475" y="2563813"/>
            <a:ext cx="5857875" cy="645160"/>
          </a:xfrm>
          <a:prstGeom prst="rect">
            <a:avLst/>
          </a:prstGeom>
          <a:noFill/>
          <a:ln w="9525">
            <a:noFill/>
          </a:ln>
        </p:spPr>
        <p:txBody>
          <a:bodyPr wrap="square" anchor="t">
            <a:spAutoFit/>
          </a:bodyPr>
          <a:p>
            <a:r>
              <a:rPr lang="ko-KR" altLang="en-US" sz="3600" b="1" dirty="0">
                <a:solidFill>
                  <a:srgbClr val="FFFFFF"/>
                </a:solidFill>
                <a:latin typeface="宋体" panose="02010600030101010101" pitchFamily="2" charset="-122"/>
                <a:ea typeface="宋体" panose="02010600030101010101" pitchFamily="2" charset="-122"/>
              </a:rPr>
              <a:t>1.你对文化是如何理解的？</a:t>
            </a:r>
            <a:endParaRPr lang="ko-KR" altLang="en-US" sz="3600" b="1" dirty="0">
              <a:solidFill>
                <a:srgbClr val="FFFFFF"/>
              </a:solidFill>
              <a:latin typeface="宋体" panose="02010600030101010101" pitchFamily="2" charset="-122"/>
              <a:ea typeface="宋体" panose="02010600030101010101" pitchFamily="2" charset="-122"/>
            </a:endParaRPr>
          </a:p>
        </p:txBody>
      </p:sp>
      <p:pic>
        <p:nvPicPr>
          <p:cNvPr id="10245" name="图片 243718" descr="fImage4135285541.emf"/>
          <p:cNvPicPr>
            <a:picLocks noChangeAspect="1"/>
          </p:cNvPicPr>
          <p:nvPr/>
        </p:nvPicPr>
        <p:blipFill>
          <a:blip r:embed="rId1"/>
          <a:stretch>
            <a:fillRect/>
          </a:stretch>
        </p:blipFill>
        <p:spPr>
          <a:xfrm>
            <a:off x="1812925" y="4903788"/>
            <a:ext cx="1987550" cy="1787525"/>
          </a:xfrm>
          <a:prstGeom prst="rect">
            <a:avLst/>
          </a:prstGeom>
          <a:noFill/>
          <a:ln w="9525">
            <a:noFill/>
          </a:ln>
        </p:spPr>
      </p:pic>
      <p:pic>
        <p:nvPicPr>
          <p:cNvPr id="10246" name="图片 243719" descr="fImage16587157641.jpg"/>
          <p:cNvPicPr>
            <a:picLocks noChangeAspect="1"/>
          </p:cNvPicPr>
          <p:nvPr/>
        </p:nvPicPr>
        <p:blipFill>
          <a:blip r:embed="rId2"/>
          <a:stretch>
            <a:fillRect/>
          </a:stretch>
        </p:blipFill>
        <p:spPr>
          <a:xfrm>
            <a:off x="6975475" y="4706938"/>
            <a:ext cx="3327400" cy="1893887"/>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矩形 25600"/>
          <p:cNvSpPr/>
          <p:nvPr/>
        </p:nvSpPr>
        <p:spPr>
          <a:xfrm>
            <a:off x="1847850" y="836613"/>
            <a:ext cx="8540750" cy="720725"/>
          </a:xfrm>
          <a:prstGeom prst="rect">
            <a:avLst/>
          </a:prstGeom>
          <a:noFill/>
          <a:ln w="9525">
            <a:noFill/>
          </a:ln>
        </p:spPr>
        <p:txBody>
          <a:bodyPr wrap="square" anchor="ctr"/>
          <a:p>
            <a:pPr algn="ctr">
              <a:buSzTx/>
            </a:pPr>
            <a:r>
              <a:rPr lang="ko-KR" altLang="en-US" sz="4000" b="1" dirty="0">
                <a:solidFill>
                  <a:srgbClr val="000000"/>
                </a:solidFill>
                <a:latin typeface="宋体" panose="02010600030101010101" pitchFamily="2" charset="-122"/>
                <a:ea typeface="宋体" panose="02010600030101010101" pitchFamily="2" charset="-122"/>
              </a:rPr>
              <a:t>笼子里的香蕉（文化的形成）</a:t>
            </a:r>
            <a:endParaRPr lang="ko-KR" altLang="en-US" sz="4000" b="1" dirty="0">
              <a:solidFill>
                <a:srgbClr val="000000"/>
              </a:solidFill>
              <a:latin typeface="宋体" panose="02010600030101010101" pitchFamily="2" charset="-122"/>
              <a:ea typeface="宋体" panose="02010600030101010101" pitchFamily="2" charset="-122"/>
            </a:endParaRPr>
          </a:p>
        </p:txBody>
      </p:sp>
      <p:sp>
        <p:nvSpPr>
          <p:cNvPr id="11266" name="矩形 25601"/>
          <p:cNvSpPr/>
          <p:nvPr/>
        </p:nvSpPr>
        <p:spPr>
          <a:xfrm>
            <a:off x="2135188" y="2060575"/>
            <a:ext cx="7993062" cy="4464050"/>
          </a:xfrm>
          <a:prstGeom prst="rect">
            <a:avLst/>
          </a:prstGeom>
          <a:noFill/>
          <a:ln w="9525">
            <a:noFill/>
          </a:ln>
        </p:spPr>
        <p:txBody>
          <a:bodyPr wrap="square" anchor="t"/>
          <a:p>
            <a:pPr>
              <a:lnSpc>
                <a:spcPct val="80000"/>
              </a:lnSpc>
              <a:spcBef>
                <a:spcPts val="500"/>
              </a:spcBef>
              <a:buClrTx/>
              <a:buSzPct val="100000"/>
              <a:buFont typeface="Arial" panose="020B0604020202020204" pitchFamily="34" charset="0"/>
              <a:buChar char="•"/>
            </a:pPr>
            <a:r>
              <a:rPr lang="ko-KR" altLang="en-US" sz="2400" dirty="0">
                <a:solidFill>
                  <a:srgbClr val="000000"/>
                </a:solidFill>
                <a:latin typeface="仿宋" panose="02010609060101010101" charset="-122"/>
                <a:ea typeface="仿宋" panose="02010609060101010101" charset="-122"/>
              </a:rPr>
              <a:t>心理学里有一个非常经典的试验：猴子和香蕉。</a:t>
            </a:r>
            <a:endParaRPr lang="ko-KR" altLang="en-US" sz="2400" dirty="0">
              <a:solidFill>
                <a:srgbClr val="000000"/>
              </a:solidFill>
              <a:latin typeface="仿宋" panose="02010609060101010101" charset="-122"/>
              <a:ea typeface="仿宋" panose="02010609060101010101" charset="-122"/>
            </a:endParaRPr>
          </a:p>
          <a:p>
            <a:pPr>
              <a:lnSpc>
                <a:spcPct val="80000"/>
              </a:lnSpc>
              <a:spcBef>
                <a:spcPts val="500"/>
              </a:spcBef>
              <a:buClrTx/>
              <a:buSzPct val="100000"/>
              <a:buFont typeface="Arial" panose="020B0604020202020204" pitchFamily="34" charset="0"/>
              <a:buChar char="•"/>
            </a:pPr>
            <a:r>
              <a:rPr lang="ko-KR" altLang="en-US" sz="2400" dirty="0">
                <a:solidFill>
                  <a:srgbClr val="000000"/>
                </a:solidFill>
                <a:latin typeface="仿宋" panose="02010609060101010101" charset="-122"/>
                <a:ea typeface="仿宋" panose="02010609060101010101" charset="-122"/>
              </a:rPr>
              <a:t>把五只猴子关在一个笼子里，笼子顶上挂一串香蕉，在笼子顶上同时安装了一个喷头，只要有猴子试图摘香蕉，喷头就会喷出水来。因为猴子都喜欢吃香蕉，因此几乎所有的猴子都试图去摘香蕉，但是无一例外都会被喷头喷出的水淋得浑身湿透，结果过了一段时间后，似乎所有的猴子都明白了这个“道理”</a:t>
            </a:r>
            <a:r>
              <a:rPr lang="ko-KR" altLang="en-US" sz="2400" dirty="0">
                <a:solidFill>
                  <a:srgbClr val="000000"/>
                </a:solidFill>
                <a:latin typeface="Arial" panose="020B0604020202020204" pitchFamily="34" charset="0"/>
                <a:ea typeface="仿宋" panose="02010609060101010101" charset="-122"/>
              </a:rPr>
              <a:t>——</a:t>
            </a:r>
            <a:r>
              <a:rPr lang="ko-KR" altLang="en-US" sz="2400" dirty="0">
                <a:solidFill>
                  <a:srgbClr val="000000"/>
                </a:solidFill>
                <a:latin typeface="仿宋" panose="02010609060101010101" charset="-122"/>
                <a:ea typeface="仿宋" panose="02010609060101010101" charset="-122"/>
              </a:rPr>
              <a:t>只要试图摘香蕉就会被水淋，于是没有任何一只猴子去摘挂在笼子顶上的香蕉，尽管它们都非常喜欢吃。</a:t>
            </a:r>
            <a:endParaRPr lang="ko-KR" altLang="en-US" sz="2400" dirty="0">
              <a:solidFill>
                <a:srgbClr val="000000"/>
              </a:solidFill>
              <a:latin typeface="仿宋" panose="02010609060101010101" charset="-122"/>
              <a:ea typeface="仿宋" panose="02010609060101010101" charset="-122"/>
            </a:endParaRPr>
          </a:p>
        </p:txBody>
      </p:sp>
      <p:pic>
        <p:nvPicPr>
          <p:cNvPr id="11267" name="图片 25602" descr="fImage33327222341.jpg"/>
          <p:cNvPicPr/>
          <p:nvPr/>
        </p:nvPicPr>
        <p:blipFill>
          <a:blip r:embed="rId1"/>
          <a:stretch>
            <a:fillRect/>
          </a:stretch>
        </p:blipFill>
        <p:spPr>
          <a:xfrm>
            <a:off x="4535488" y="4586288"/>
            <a:ext cx="6134100" cy="2378075"/>
          </a:xfrm>
          <a:prstGeom prst="rect">
            <a:avLst/>
          </a:prstGeom>
          <a:noFill/>
          <a:ln w="9525">
            <a:noFill/>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矩形 26624"/>
          <p:cNvSpPr/>
          <p:nvPr/>
        </p:nvSpPr>
        <p:spPr>
          <a:xfrm>
            <a:off x="1828800" y="153988"/>
            <a:ext cx="8540750" cy="6370637"/>
          </a:xfrm>
          <a:prstGeom prst="rect">
            <a:avLst/>
          </a:prstGeom>
          <a:noFill/>
          <a:ln w="9525">
            <a:noFill/>
          </a:ln>
        </p:spPr>
        <p:txBody>
          <a:bodyPr wrap="square" anchor="t"/>
          <a:p>
            <a:pPr>
              <a:lnSpc>
                <a:spcPct val="80000"/>
              </a:lnSpc>
              <a:spcBef>
                <a:spcPts val="500"/>
              </a:spcBef>
              <a:buClrTx/>
              <a:buSzPct val="100000"/>
              <a:buFont typeface="Arial" panose="020B0604020202020204" pitchFamily="34" charset="0"/>
              <a:buChar char="•"/>
            </a:pPr>
            <a:r>
              <a:rPr lang="ko-KR" altLang="en-US" sz="2400" dirty="0">
                <a:solidFill>
                  <a:srgbClr val="000000"/>
                </a:solidFill>
                <a:latin typeface="仿宋" panose="02010609060101010101" charset="-122"/>
                <a:ea typeface="仿宋" panose="02010609060101010101" charset="-122"/>
              </a:rPr>
              <a:t>后来，试验人员用一只新猴子（简称A猴子）换出原来的一只猴子，这只A猴子看到笼子顶上的香蕉，也和原来的猴子刚开始一样试图去摘，这时，所有原来的猴子都不约而同地冲上去把这只A猴子暴打一顿，以后只要这只A猴子想去摘，就会遭到其它猴子的暴打，如此经过一段时间，A猴子也和原来的猴子一样放弃了摘香蕉的企图。试验人员又用另一只新猴子（简称B猴子）换出另一只原来的猴子，发生的情况与A猴子刚进来时一样，只要B猴子试图摘香蕉就会遭到暴打，而且A猴子打的最重。</a:t>
            </a:r>
            <a:endParaRPr lang="ko-KR" altLang="en-US" sz="2400" dirty="0">
              <a:solidFill>
                <a:srgbClr val="000000"/>
              </a:solidFill>
              <a:latin typeface="仿宋" panose="02010609060101010101" charset="-122"/>
              <a:ea typeface="仿宋" panose="02010609060101010101" charset="-122"/>
            </a:endParaRPr>
          </a:p>
          <a:p>
            <a:pPr>
              <a:lnSpc>
                <a:spcPct val="80000"/>
              </a:lnSpc>
              <a:spcBef>
                <a:spcPts val="500"/>
              </a:spcBef>
              <a:buClrTx/>
              <a:buSzPct val="100000"/>
              <a:buFont typeface="Arial" panose="020B0604020202020204" pitchFamily="34" charset="0"/>
              <a:buChar char="•"/>
            </a:pPr>
            <a:r>
              <a:rPr lang="ko-KR" altLang="en-US" sz="2400" dirty="0">
                <a:solidFill>
                  <a:srgbClr val="000000"/>
                </a:solidFill>
                <a:latin typeface="仿宋" panose="02010609060101010101" charset="-122"/>
                <a:ea typeface="仿宋" panose="02010609060101010101" charset="-122"/>
              </a:rPr>
              <a:t>就这样，经过很长一段时间后，原来的猴子都被换出去了，笼子里的猴子已经更换了几个轮回，顶上的喷头也已经早就取消了，但只要有新进来的猴子试图去摘香蕉都会遭到其它猴子的暴打，至于为什么会遭到暴打，没有一个猴子知道原因，但每个猴子都很自觉地养成了这样的习惯。</a:t>
            </a:r>
            <a:endParaRPr lang="ko-KR" altLang="en-US" sz="2400" dirty="0">
              <a:solidFill>
                <a:srgbClr val="000000"/>
              </a:solidFill>
              <a:latin typeface="仿宋" panose="02010609060101010101" charset="-122"/>
              <a:ea typeface="仿宋" panose="02010609060101010101" charset="-122"/>
            </a:endParaRPr>
          </a:p>
        </p:txBody>
      </p:sp>
      <p:pic>
        <p:nvPicPr>
          <p:cNvPr id="12290" name="图片 26625" descr="fImage4246922248467.jpg"/>
          <p:cNvPicPr/>
          <p:nvPr/>
        </p:nvPicPr>
        <p:blipFill>
          <a:blip r:embed="rId1"/>
          <a:stretch>
            <a:fillRect/>
          </a:stretch>
        </p:blipFill>
        <p:spPr>
          <a:xfrm>
            <a:off x="1524000" y="4565650"/>
            <a:ext cx="9159875" cy="2220913"/>
          </a:xfrm>
          <a:prstGeom prst="rect">
            <a:avLst/>
          </a:prstGeom>
          <a:noFill/>
          <a:ln w="9525">
            <a:noFill/>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矩形 252928"/>
          <p:cNvSpPr/>
          <p:nvPr/>
        </p:nvSpPr>
        <p:spPr>
          <a:xfrm>
            <a:off x="1524000" y="304800"/>
            <a:ext cx="4419600" cy="457200"/>
          </a:xfrm>
          <a:prstGeom prst="rect">
            <a:avLst/>
          </a:prstGeom>
          <a:no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13314" name="矩形 252929"/>
          <p:cNvSpPr/>
          <p:nvPr/>
        </p:nvSpPr>
        <p:spPr>
          <a:xfrm>
            <a:off x="3008313" y="381000"/>
            <a:ext cx="5221287" cy="533400"/>
          </a:xfrm>
          <a:prstGeom prst="rect">
            <a:avLst/>
          </a:prstGeom>
          <a:solidFill>
            <a:srgbClr val="FFC066"/>
          </a:solidFill>
          <a:ln w="9525">
            <a:noFill/>
          </a:ln>
        </p:spPr>
        <p:txBody>
          <a:bodyPr wrap="square" anchor="ctr"/>
          <a:p>
            <a:pPr>
              <a:buSzTx/>
            </a:pPr>
            <a:r>
              <a:rPr lang="ko-KR" altLang="en-US" sz="2800" dirty="0">
                <a:solidFill>
                  <a:srgbClr val="000000"/>
                </a:solidFill>
                <a:latin typeface="黑体" panose="02010609060101010101" pitchFamily="49" charset="-122"/>
                <a:ea typeface="黑体" panose="02010609060101010101" pitchFamily="49" charset="-122"/>
              </a:rPr>
              <a:t>2.企业文化的概念</a:t>
            </a:r>
            <a:endParaRPr lang="ko-KR" altLang="en-US" sz="2800" dirty="0">
              <a:solidFill>
                <a:srgbClr val="000000"/>
              </a:solidFill>
              <a:latin typeface="黑体" panose="02010609060101010101" pitchFamily="49" charset="-122"/>
              <a:ea typeface="黑体" panose="02010609060101010101" pitchFamily="49" charset="-122"/>
            </a:endParaRPr>
          </a:p>
        </p:txBody>
      </p:sp>
      <p:sp>
        <p:nvSpPr>
          <p:cNvPr id="13315" name="矩形 252930"/>
          <p:cNvSpPr/>
          <p:nvPr/>
        </p:nvSpPr>
        <p:spPr>
          <a:xfrm>
            <a:off x="2971800" y="914400"/>
            <a:ext cx="6477000" cy="914400"/>
          </a:xfrm>
          <a:prstGeom prst="rect">
            <a:avLst/>
          </a:prstGeom>
          <a:noFill/>
          <a:ln w="9525">
            <a:noFill/>
          </a:ln>
        </p:spPr>
        <p:txBody>
          <a:bodyPr wrap="square" anchor="ctr"/>
          <a:p>
            <a:r>
              <a:rPr lang="ko-KR" altLang="en-US" sz="2000" dirty="0">
                <a:solidFill>
                  <a:srgbClr val="000000"/>
                </a:solidFill>
                <a:latin typeface="黑体" panose="02010609060101010101" pitchFamily="49" charset="-122"/>
                <a:ea typeface="黑体" panose="02010609060101010101" pitchFamily="49" charset="-122"/>
              </a:rPr>
              <a:t>企业文化是企业领导人倡导的、全体员工共同遵守的价值观和不断革新的一套行为方式，它体现为企业的价值观、经营理念和行为规范，在企业中象空气一样存在</a:t>
            </a:r>
            <a:endParaRPr lang="ko-KR" altLang="en-US" sz="2000" dirty="0">
              <a:solidFill>
                <a:srgbClr val="000000"/>
              </a:solidFill>
              <a:latin typeface="黑体" panose="02010609060101010101" pitchFamily="49" charset="-122"/>
              <a:ea typeface="黑体" panose="02010609060101010101" pitchFamily="49" charset="-122"/>
            </a:endParaRPr>
          </a:p>
        </p:txBody>
      </p:sp>
      <p:sp>
        <p:nvSpPr>
          <p:cNvPr id="13316" name="矩形 252931"/>
          <p:cNvSpPr/>
          <p:nvPr/>
        </p:nvSpPr>
        <p:spPr>
          <a:xfrm>
            <a:off x="3886200" y="3886200"/>
            <a:ext cx="4343400" cy="990600"/>
          </a:xfrm>
          <a:prstGeom prst="rect">
            <a:avLst/>
          </a:prstGeom>
          <a:gradFill rotWithShape="0">
            <a:gsLst>
              <a:gs pos="0">
                <a:srgbClr val="9EE89E"/>
              </a:gs>
              <a:gs pos="100000">
                <a:srgbClr val="9999FF"/>
              </a:gs>
            </a:gsLst>
            <a:lin ang="0"/>
            <a:tileRect/>
          </a:gradFill>
          <a:ln w="25400" cap="flat" cmpd="sng">
            <a:solidFill>
              <a:srgbClr val="73FF73"/>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13317" name="矩形 252932"/>
          <p:cNvSpPr/>
          <p:nvPr/>
        </p:nvSpPr>
        <p:spPr>
          <a:xfrm>
            <a:off x="4876800" y="3657600"/>
            <a:ext cx="2438400" cy="571500"/>
          </a:xfrm>
          <a:prstGeom prst="rect">
            <a:avLst/>
          </a:prstGeom>
          <a:gradFill rotWithShape="0">
            <a:gsLst>
              <a:gs pos="0">
                <a:srgbClr val="66FF66"/>
              </a:gs>
              <a:gs pos="100000">
                <a:srgbClr val="9999FF"/>
              </a:gs>
            </a:gsLst>
            <a:lin ang="0"/>
            <a:tileRect/>
          </a:gradFill>
          <a:ln w="9525" cap="flat" cmpd="sng">
            <a:solidFill>
              <a:srgbClr val="00FF0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13318" name="矩形 252933"/>
          <p:cNvSpPr/>
          <p:nvPr/>
        </p:nvSpPr>
        <p:spPr>
          <a:xfrm>
            <a:off x="5410200" y="3429000"/>
            <a:ext cx="1371600" cy="381000"/>
          </a:xfrm>
          <a:prstGeom prst="rect">
            <a:avLst/>
          </a:prstGeom>
          <a:gradFill rotWithShape="0">
            <a:gsLst>
              <a:gs pos="0">
                <a:srgbClr val="33CC33"/>
              </a:gs>
              <a:gs pos="100000">
                <a:srgbClr val="9999FF"/>
              </a:gs>
            </a:gsLst>
            <a:lin ang="0"/>
            <a:tileRect/>
          </a:grad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13319" name="矩形 252935"/>
          <p:cNvSpPr/>
          <p:nvPr/>
        </p:nvSpPr>
        <p:spPr>
          <a:xfrm>
            <a:off x="7772400" y="1981200"/>
            <a:ext cx="2590800" cy="1447800"/>
          </a:xfrm>
          <a:prstGeom prst="rect">
            <a:avLst/>
          </a:prstGeom>
          <a:gradFill rotWithShape="0">
            <a:gsLst>
              <a:gs pos="0">
                <a:srgbClr val="64D864"/>
              </a:gs>
              <a:gs pos="50000">
                <a:srgbClr val="9999FF"/>
              </a:gs>
              <a:gs pos="100000">
                <a:srgbClr val="64D864"/>
              </a:gs>
            </a:gsLst>
            <a:lin ang="5400000"/>
            <a:tileRect/>
          </a:gradFill>
          <a:ln w="9525">
            <a:noFill/>
          </a:ln>
        </p:spPr>
        <p:txBody>
          <a:bodyPr wrap="square" anchor="ctr"/>
          <a:p>
            <a:r>
              <a:rPr lang="ko-KR" altLang="en-US" sz="1400" dirty="0">
                <a:solidFill>
                  <a:srgbClr val="000000"/>
                </a:solidFill>
                <a:latin typeface="Times New Roman" panose="02020603050405020304" pitchFamily="18" charset="0"/>
                <a:ea typeface="宋体" panose="02010600030101010101" pitchFamily="2" charset="-122"/>
              </a:rPr>
              <a:t>        </a:t>
            </a:r>
            <a:r>
              <a:rPr lang="ko-KR" altLang="en-US" sz="1400" dirty="0">
                <a:solidFill>
                  <a:srgbClr val="000000"/>
                </a:solidFill>
                <a:latin typeface="宋体" panose="02010600030101010101" pitchFamily="2" charset="-122"/>
                <a:ea typeface="宋体" panose="02010600030101010101" pitchFamily="2" charset="-122"/>
              </a:rPr>
              <a:t>领导人倡导的思想与观念，不一定是说出来、写下来的。他平时的一言一行，对是非的判断与倾向都会给员工带来直接的影响。逐渐成为企业内部的“基本法则”。</a:t>
            </a:r>
            <a:endParaRPr lang="ko-KR" altLang="en-US" sz="1400" dirty="0">
              <a:solidFill>
                <a:srgbClr val="000000"/>
              </a:solidFill>
              <a:latin typeface="宋体" panose="02010600030101010101" pitchFamily="2" charset="-122"/>
              <a:ea typeface="宋体" panose="02010600030101010101" pitchFamily="2" charset="-122"/>
            </a:endParaRPr>
          </a:p>
        </p:txBody>
      </p:sp>
      <p:sp>
        <p:nvSpPr>
          <p:cNvPr id="13320" name="矩形 252936"/>
          <p:cNvSpPr/>
          <p:nvPr/>
        </p:nvSpPr>
        <p:spPr>
          <a:xfrm flipV="1">
            <a:off x="6934200" y="2705100"/>
            <a:ext cx="838200" cy="990600"/>
          </a:xfrm>
          <a:prstGeom prst="rect">
            <a:avLst/>
          </a:prstGeom>
          <a:noFill/>
          <a:ln w="44450" cap="flat" cmpd="sng">
            <a:solidFill>
              <a:srgbClr val="008000"/>
            </a:solidFill>
            <a:prstDash val="solid"/>
            <a:round/>
            <a:headEnd type="none" w="med" len="med"/>
            <a:tailEnd type="triangle" w="med" len="med"/>
          </a:ln>
        </p:spPr>
        <p:txBody>
          <a:bodyPr wrap="square" anchor="t"/>
          <a:p>
            <a:endParaRPr lang="zh-CN" altLang="zh-CN">
              <a:latin typeface="Arial" panose="020B0604020202020204" pitchFamily="34" charset="0"/>
              <a:ea typeface="宋体" panose="02010600030101010101" pitchFamily="2" charset="-122"/>
            </a:endParaRPr>
          </a:p>
        </p:txBody>
      </p:sp>
      <p:sp>
        <p:nvSpPr>
          <p:cNvPr id="252935" name="矩形 252934"/>
          <p:cNvSpPr/>
          <p:nvPr/>
        </p:nvSpPr>
        <p:spPr>
          <a:xfrm>
            <a:off x="6934200" y="1981200"/>
            <a:ext cx="3429000" cy="1714500"/>
          </a:xfrm>
          <a:prstGeom prst="rect">
            <a:avLst/>
          </a:prstGeom>
          <a:no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13322" name="矩形 252938"/>
          <p:cNvSpPr/>
          <p:nvPr/>
        </p:nvSpPr>
        <p:spPr>
          <a:xfrm>
            <a:off x="4724400" y="5218113"/>
            <a:ext cx="2590800" cy="1411287"/>
          </a:xfrm>
          <a:prstGeom prst="rect">
            <a:avLst/>
          </a:prstGeom>
          <a:gradFill rotWithShape="0">
            <a:gsLst>
              <a:gs pos="0">
                <a:srgbClr val="DAF6DA"/>
              </a:gs>
              <a:gs pos="50000">
                <a:srgbClr val="9999FF"/>
              </a:gs>
              <a:gs pos="100000">
                <a:srgbClr val="DAF6DA"/>
              </a:gs>
            </a:gsLst>
            <a:lin ang="5400000"/>
            <a:tileRect/>
          </a:gradFill>
          <a:ln w="9525">
            <a:noFill/>
          </a:ln>
        </p:spPr>
        <p:txBody>
          <a:bodyPr wrap="square" anchor="ctr"/>
          <a:p>
            <a:r>
              <a:rPr lang="ko-KR" altLang="en-US" sz="1400" dirty="0">
                <a:solidFill>
                  <a:srgbClr val="000000"/>
                </a:solidFill>
                <a:latin typeface="Times New Roman" panose="02020603050405020304" pitchFamily="18" charset="0"/>
                <a:ea typeface="宋体" panose="02010600030101010101" pitchFamily="2" charset="-122"/>
              </a:rPr>
              <a:t>        </a:t>
            </a:r>
            <a:r>
              <a:rPr lang="ko-KR" altLang="en-US" sz="1400" dirty="0">
                <a:solidFill>
                  <a:srgbClr val="000000"/>
                </a:solidFill>
                <a:latin typeface="宋体" panose="02010600030101010101" pitchFamily="2" charset="-122"/>
                <a:ea typeface="宋体" panose="02010600030101010101" pitchFamily="2" charset="-122"/>
              </a:rPr>
              <a:t>基层员工对企业文化的认同度决定了他的主观能动性的发挥。员工的态度与行为是企业文化的集中体现，也是直接反映企业文化效果的标准。</a:t>
            </a:r>
            <a:endParaRPr lang="ko-KR" altLang="en-US" sz="1400" dirty="0">
              <a:solidFill>
                <a:srgbClr val="000000"/>
              </a:solidFill>
              <a:latin typeface="宋体" panose="02010600030101010101" pitchFamily="2" charset="-122"/>
              <a:ea typeface="宋体" panose="02010600030101010101" pitchFamily="2" charset="-122"/>
            </a:endParaRPr>
          </a:p>
        </p:txBody>
      </p:sp>
      <p:sp>
        <p:nvSpPr>
          <p:cNvPr id="13323" name="矩形 252939"/>
          <p:cNvSpPr/>
          <p:nvPr/>
        </p:nvSpPr>
        <p:spPr>
          <a:xfrm flipH="1">
            <a:off x="7315200" y="4381500"/>
            <a:ext cx="927100" cy="1543050"/>
          </a:xfrm>
          <a:prstGeom prst="rect">
            <a:avLst/>
          </a:prstGeom>
          <a:noFill/>
          <a:ln w="44450" cap="flat" cmpd="sng">
            <a:solidFill>
              <a:srgbClr val="008000"/>
            </a:solidFill>
            <a:prstDash val="solid"/>
            <a:round/>
            <a:headEnd type="none" w="med" len="med"/>
            <a:tailEnd type="triangle" w="med" len="med"/>
          </a:ln>
        </p:spPr>
        <p:txBody>
          <a:bodyPr wrap="square" anchor="t"/>
          <a:p>
            <a:endParaRPr lang="zh-CN" altLang="zh-CN">
              <a:latin typeface="Arial" panose="020B0604020202020204" pitchFamily="34" charset="0"/>
              <a:ea typeface="宋体" panose="02010600030101010101" pitchFamily="2" charset="-122"/>
            </a:endParaRPr>
          </a:p>
        </p:txBody>
      </p:sp>
      <p:sp>
        <p:nvSpPr>
          <p:cNvPr id="252938" name="矩形 252937"/>
          <p:cNvSpPr/>
          <p:nvPr/>
        </p:nvSpPr>
        <p:spPr>
          <a:xfrm>
            <a:off x="4724400" y="4381500"/>
            <a:ext cx="3517900" cy="2247900"/>
          </a:xfrm>
          <a:prstGeom prst="rect">
            <a:avLst/>
          </a:prstGeom>
          <a:no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13325" name="矩形 252941"/>
          <p:cNvSpPr/>
          <p:nvPr/>
        </p:nvSpPr>
        <p:spPr>
          <a:xfrm>
            <a:off x="2209800" y="2133600"/>
            <a:ext cx="2159000" cy="1758950"/>
          </a:xfrm>
          <a:prstGeom prst="rect">
            <a:avLst/>
          </a:prstGeom>
          <a:gradFill rotWithShape="0">
            <a:gsLst>
              <a:gs pos="0">
                <a:srgbClr val="99FF99"/>
              </a:gs>
              <a:gs pos="50000">
                <a:srgbClr val="9999FF"/>
              </a:gs>
              <a:gs pos="100000">
                <a:srgbClr val="99FF99"/>
              </a:gs>
            </a:gsLst>
            <a:lin ang="5400000"/>
            <a:tileRect/>
          </a:gradFill>
          <a:ln w="9525">
            <a:noFill/>
          </a:ln>
        </p:spPr>
        <p:txBody>
          <a:bodyPr wrap="square" anchor="ctr"/>
          <a:p>
            <a:r>
              <a:rPr lang="ko-KR" altLang="en-US" sz="1400" dirty="0">
                <a:solidFill>
                  <a:srgbClr val="000000"/>
                </a:solidFill>
                <a:latin typeface="Times New Roman" panose="02020603050405020304" pitchFamily="18" charset="0"/>
                <a:ea typeface="宋体" panose="02010600030101010101" pitchFamily="2" charset="-122"/>
              </a:rPr>
              <a:t>        </a:t>
            </a:r>
            <a:r>
              <a:rPr lang="ko-KR" altLang="en-US" sz="1400" dirty="0">
                <a:solidFill>
                  <a:srgbClr val="000000"/>
                </a:solidFill>
                <a:latin typeface="宋体" panose="02010600030101010101" pitchFamily="2" charset="-122"/>
                <a:ea typeface="宋体" panose="02010600030101010101" pitchFamily="2" charset="-122"/>
              </a:rPr>
              <a:t>对于中层而言，不仅要去感受、体味领导倡导的观念，更肩负着向下级传递的任务。中层的一言一行是传播企业文化最重要的载体，也是文化继承的关键。</a:t>
            </a:r>
            <a:endParaRPr lang="ko-KR" altLang="en-US" sz="1400" dirty="0">
              <a:solidFill>
                <a:srgbClr val="000000"/>
              </a:solidFill>
              <a:latin typeface="宋体" panose="02010600030101010101" pitchFamily="2" charset="-122"/>
              <a:ea typeface="宋体" panose="02010600030101010101" pitchFamily="2" charset="-122"/>
            </a:endParaRPr>
          </a:p>
        </p:txBody>
      </p:sp>
      <p:sp>
        <p:nvSpPr>
          <p:cNvPr id="13326" name="矩形 252942"/>
          <p:cNvSpPr/>
          <p:nvPr/>
        </p:nvSpPr>
        <p:spPr>
          <a:xfrm rot="10800000">
            <a:off x="4368800" y="3013075"/>
            <a:ext cx="508000" cy="949325"/>
          </a:xfrm>
          <a:prstGeom prst="rect">
            <a:avLst/>
          </a:prstGeom>
          <a:noFill/>
          <a:ln w="44450" cap="flat" cmpd="sng">
            <a:solidFill>
              <a:srgbClr val="008000"/>
            </a:solidFill>
            <a:prstDash val="solid"/>
            <a:round/>
            <a:headEnd type="none" w="med" len="med"/>
            <a:tailEnd type="triangle" w="med" len="med"/>
          </a:ln>
        </p:spPr>
        <p:txBody>
          <a:bodyPr wrap="square" anchor="t"/>
          <a:p>
            <a:endParaRPr lang="zh-CN" altLang="zh-CN">
              <a:latin typeface="Arial" panose="020B0604020202020204" pitchFamily="34" charset="0"/>
              <a:ea typeface="宋体" panose="02010600030101010101" pitchFamily="2" charset="-122"/>
            </a:endParaRPr>
          </a:p>
        </p:txBody>
      </p:sp>
      <p:sp>
        <p:nvSpPr>
          <p:cNvPr id="252941" name="矩形 252940"/>
          <p:cNvSpPr/>
          <p:nvPr/>
        </p:nvSpPr>
        <p:spPr>
          <a:xfrm>
            <a:off x="2209800" y="2133600"/>
            <a:ext cx="2667000" cy="1828800"/>
          </a:xfrm>
          <a:prstGeom prst="rect">
            <a:avLst/>
          </a:prstGeom>
          <a:no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13328" name="矩形 252943"/>
          <p:cNvSpPr/>
          <p:nvPr/>
        </p:nvSpPr>
        <p:spPr>
          <a:xfrm>
            <a:off x="5753100" y="3317875"/>
            <a:ext cx="685800" cy="228600"/>
          </a:xfrm>
          <a:prstGeom prst="rect">
            <a:avLst/>
          </a:prstGeom>
        </p:spPr>
        <p:txBody>
          <a:bodyPr wrap="none" fromWordArt="1">
            <a:normAutofit fontScale="50000"/>
          </a:bodyPr>
          <a:p>
            <a:pPr algn="ctr"/>
            <a:r>
              <a:rPr lang="zh-CN" altLang="en-US" sz="1800">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领导层领导层</a:t>
            </a:r>
            <a:endParaRPr lang="zh-CN" altLang="en-US" sz="1800">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13329" name="矩形 252944"/>
          <p:cNvSpPr/>
          <p:nvPr/>
        </p:nvSpPr>
        <p:spPr>
          <a:xfrm>
            <a:off x="5638800" y="3943350"/>
            <a:ext cx="865188" cy="236538"/>
          </a:xfrm>
          <a:prstGeom prst="rect">
            <a:avLst/>
          </a:prstGeom>
        </p:spPr>
        <p:txBody>
          <a:bodyPr wrap="none" fromWordArt="1">
            <a:normAutofit fontScale="50000"/>
          </a:bodyPr>
          <a:p>
            <a:pPr algn="ctr"/>
            <a:r>
              <a:rPr lang="zh-CN" altLang="en-US" sz="1800">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中层管理中层管理</a:t>
            </a:r>
            <a:endParaRPr lang="zh-CN" altLang="en-US" sz="1800">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13330" name="矩形 252945"/>
          <p:cNvSpPr/>
          <p:nvPr/>
        </p:nvSpPr>
        <p:spPr>
          <a:xfrm>
            <a:off x="5638800" y="4572000"/>
            <a:ext cx="850900" cy="246063"/>
          </a:xfrm>
          <a:prstGeom prst="rect">
            <a:avLst/>
          </a:prstGeom>
        </p:spPr>
        <p:txBody>
          <a:bodyPr wrap="none" fromWordArt="1">
            <a:normAutofit fontScale="50000"/>
          </a:bodyPr>
          <a:p>
            <a:pPr algn="ctr"/>
            <a:r>
              <a:rPr lang="zh-CN" altLang="en-US" sz="1800">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rPr>
              <a:t>基层员工基层员工</a:t>
            </a:r>
            <a:endParaRPr lang="zh-CN" altLang="en-US" sz="1800">
              <a:ln w="9525" cap="flat" cmpd="sng">
                <a:solidFill>
                  <a:srgbClr val="000000"/>
                </a:solidFill>
                <a:prstDash val="solid"/>
                <a:roun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52935"/>
                                        </p:tgtEl>
                                        <p:attrNameLst>
                                          <p:attrName>style.visibility</p:attrName>
                                        </p:attrNameLst>
                                      </p:cBhvr>
                                      <p:to>
                                        <p:strVal val="visible"/>
                                      </p:to>
                                    </p:set>
                                    <p:animEffect transition="in" filter="stripes(upRight))">
                                      <p:cBhvr>
                                        <p:cTn id="7" dur="500"/>
                                        <p:tgtEl>
                                          <p:spTgt spid="2529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252941"/>
                                        </p:tgtEl>
                                        <p:attrNameLst>
                                          <p:attrName>style.visibility</p:attrName>
                                        </p:attrNameLst>
                                      </p:cBhvr>
                                      <p:to>
                                        <p:strVal val="visible"/>
                                      </p:to>
                                    </p:set>
                                    <p:animEffect transition="in" filter="stripes(upLeft))">
                                      <p:cBhvr>
                                        <p:cTn id="12" dur="500"/>
                                        <p:tgtEl>
                                          <p:spTgt spid="25294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52938"/>
                                        </p:tgtEl>
                                        <p:attrNameLst>
                                          <p:attrName>style.visibility</p:attrName>
                                        </p:attrNameLst>
                                      </p:cBhvr>
                                      <p:to>
                                        <p:strVal val="visible"/>
                                      </p:to>
                                    </p:set>
                                    <p:animEffect transition="in" filter="stripes(downLeft))">
                                      <p:cBhvr>
                                        <p:cTn id="17" dur="500"/>
                                        <p:tgtEl>
                                          <p:spTgt spid="252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矩形 260096"/>
          <p:cNvSpPr/>
          <p:nvPr/>
        </p:nvSpPr>
        <p:spPr>
          <a:xfrm>
            <a:off x="1736725" y="0"/>
            <a:ext cx="8324850" cy="1060450"/>
          </a:xfrm>
          <a:prstGeom prst="rect">
            <a:avLst/>
          </a:prstGeom>
          <a:noFill/>
          <a:ln w="9525">
            <a:noFill/>
          </a:ln>
        </p:spPr>
        <p:txBody>
          <a:bodyPr wrap="square" anchor="ctr"/>
          <a:p>
            <a:pPr>
              <a:buSzTx/>
            </a:pPr>
            <a:r>
              <a:rPr lang="ko-KR" altLang="en-US" sz="3100" dirty="0">
                <a:solidFill>
                  <a:srgbClr val="FFFFFF"/>
                </a:solidFill>
                <a:latin typeface="黑体" panose="02010609060101010101" pitchFamily="49" charset="-122"/>
                <a:ea typeface="黑体" panose="02010609060101010101" pitchFamily="49" charset="-122"/>
              </a:rPr>
              <a:t>企</a:t>
            </a:r>
            <a:r>
              <a:rPr lang="ko-KR" altLang="en-US" sz="3100" dirty="0">
                <a:solidFill>
                  <a:srgbClr val="000000"/>
                </a:solidFill>
                <a:latin typeface="黑体" panose="02010609060101010101" pitchFamily="49" charset="-122"/>
                <a:ea typeface="黑体" panose="02010609060101010101" pitchFamily="49" charset="-122"/>
              </a:rPr>
              <a:t>业文化结构——企业文化五要素</a:t>
            </a:r>
            <a:endParaRPr lang="ko-KR" altLang="en-US" sz="3100" dirty="0">
              <a:solidFill>
                <a:srgbClr val="FFFFFF"/>
              </a:solidFill>
              <a:latin typeface="黑体" panose="02010609060101010101" pitchFamily="49" charset="-122"/>
              <a:ea typeface="黑体" panose="02010609060101010101" pitchFamily="49" charset="-122"/>
            </a:endParaRPr>
          </a:p>
        </p:txBody>
      </p:sp>
      <p:sp>
        <p:nvSpPr>
          <p:cNvPr id="14338" name="矩形 260097"/>
          <p:cNvSpPr/>
          <p:nvPr/>
        </p:nvSpPr>
        <p:spPr>
          <a:xfrm>
            <a:off x="1905000" y="762000"/>
            <a:ext cx="8534400" cy="838200"/>
          </a:xfrm>
          <a:prstGeom prst="rect">
            <a:avLst/>
          </a:prstGeom>
          <a:noFill/>
          <a:ln w="9525">
            <a:noFill/>
          </a:ln>
        </p:spPr>
        <p:txBody>
          <a:bodyPr wrap="square" anchor="ctr"/>
          <a:p>
            <a:r>
              <a:rPr lang="ko-KR" altLang="en-US" sz="2000" dirty="0">
                <a:solidFill>
                  <a:srgbClr val="000000"/>
                </a:solidFill>
                <a:latin typeface="黑体" panose="02010609060101010101" pitchFamily="49" charset="-122"/>
                <a:ea typeface="黑体" panose="02010609060101010101" pitchFamily="49" charset="-122"/>
              </a:rPr>
              <a:t>    企业文化具备五个要素：企业环境、价值观、英雄人物、文化网络、礼节和仪式。这五个要素共同作用于企业文化形成和发展的过程中</a:t>
            </a:r>
            <a:endParaRPr lang="ko-KR" altLang="en-US" sz="2000" dirty="0">
              <a:solidFill>
                <a:srgbClr val="000000"/>
              </a:solidFill>
              <a:latin typeface="黑体" panose="02010609060101010101" pitchFamily="49" charset="-122"/>
              <a:ea typeface="黑体" panose="02010609060101010101" pitchFamily="49" charset="-122"/>
            </a:endParaRPr>
          </a:p>
        </p:txBody>
      </p:sp>
      <p:sp>
        <p:nvSpPr>
          <p:cNvPr id="260099" name="矩形 260098"/>
          <p:cNvSpPr/>
          <p:nvPr/>
        </p:nvSpPr>
        <p:spPr>
          <a:xfrm>
            <a:off x="6069013" y="4976813"/>
            <a:ext cx="2236787" cy="1652587"/>
          </a:xfrm>
          <a:prstGeom prst="rect">
            <a:avLst/>
          </a:prstGeom>
          <a:gradFill rotWithShape="0">
            <a:gsLst>
              <a:gs pos="0">
                <a:srgbClr val="9999FF"/>
              </a:gs>
              <a:gs pos="100000">
                <a:srgbClr val="FFE4C9"/>
              </a:gs>
            </a:gsLst>
            <a:path path="shape">
              <a:fillToRect l="50000" t="50000" r="50000" b="50000"/>
            </a:path>
            <a:tileRect/>
          </a:gradFill>
          <a:ln w="38100" cap="flat" cmpd="sng">
            <a:solidFill>
              <a:srgbClr val="800000"/>
            </a:solidFill>
            <a:prstDash val="solid"/>
            <a:miter/>
            <a:headEnd type="none" w="med" len="med"/>
            <a:tailEnd type="none" w="med" len="med"/>
          </a:ln>
        </p:spPr>
        <p:txBody>
          <a:bodyPr wrap="square" anchor="ctr"/>
          <a:p>
            <a:pPr algn="ctr"/>
            <a:r>
              <a:rPr lang="ko-KR" altLang="en-US" sz="1600" b="1" dirty="0">
                <a:solidFill>
                  <a:srgbClr val="000000"/>
                </a:solidFill>
                <a:latin typeface="宋体" panose="02010600030101010101" pitchFamily="2" charset="-122"/>
                <a:ea typeface="宋体" panose="02010600030101010101" pitchFamily="2" charset="-122"/>
              </a:rPr>
              <a:t>礼节仪式</a:t>
            </a:r>
            <a:r>
              <a:rPr lang="ko-KR" altLang="en-US" sz="1600" b="1" dirty="0">
                <a:solidFill>
                  <a:srgbClr val="000000"/>
                </a:solidFill>
                <a:latin typeface="Times New Roman" panose="02020603050405020304" pitchFamily="18" charset="0"/>
                <a:ea typeface="宋体" panose="02010600030101010101" pitchFamily="2" charset="-122"/>
              </a:rPr>
              <a:t>:</a:t>
            </a:r>
            <a:r>
              <a:rPr lang="ko-KR" altLang="en-US" sz="1400" dirty="0">
                <a:solidFill>
                  <a:srgbClr val="000000"/>
                </a:solidFill>
                <a:latin typeface="宋体" panose="02010600030101010101" pitchFamily="2" charset="-122"/>
                <a:ea typeface="宋体" panose="02010600030101010101" pitchFamily="2" charset="-122"/>
              </a:rPr>
              <a:t>日常生活中的惯例和常规，向员工表明期望的行为模式</a:t>
            </a:r>
            <a:endParaRPr lang="ko-KR" altLang="en-US" sz="1400" dirty="0">
              <a:solidFill>
                <a:srgbClr val="000000"/>
              </a:solidFill>
              <a:latin typeface="宋体" panose="02010600030101010101" pitchFamily="2" charset="-122"/>
              <a:ea typeface="宋体" panose="02010600030101010101" pitchFamily="2" charset="-122"/>
            </a:endParaRPr>
          </a:p>
        </p:txBody>
      </p:sp>
      <p:sp>
        <p:nvSpPr>
          <p:cNvPr id="260100" name="矩形 260099"/>
          <p:cNvSpPr/>
          <p:nvPr/>
        </p:nvSpPr>
        <p:spPr>
          <a:xfrm>
            <a:off x="4318000" y="2528888"/>
            <a:ext cx="2236788" cy="1652587"/>
          </a:xfrm>
          <a:prstGeom prst="rect">
            <a:avLst/>
          </a:prstGeom>
          <a:gradFill rotWithShape="0">
            <a:gsLst>
              <a:gs pos="0">
                <a:srgbClr val="9999FF"/>
              </a:gs>
              <a:gs pos="100000">
                <a:srgbClr val="FFE4C9"/>
              </a:gs>
            </a:gsLst>
            <a:path path="shape">
              <a:fillToRect l="50000" t="50000" r="50000" b="50000"/>
            </a:path>
            <a:tileRect/>
          </a:gradFill>
          <a:ln w="38100" cap="flat" cmpd="sng">
            <a:solidFill>
              <a:srgbClr val="800000"/>
            </a:solidFill>
            <a:prstDash val="solid"/>
            <a:miter/>
            <a:headEnd type="none" w="med" len="med"/>
            <a:tailEnd type="none" w="med" len="med"/>
          </a:ln>
        </p:spPr>
        <p:txBody>
          <a:bodyPr wrap="square" anchor="ctr"/>
          <a:p>
            <a:pPr algn="ctr"/>
            <a:r>
              <a:rPr lang="ko-KR" altLang="en-US" sz="1600" b="1" dirty="0">
                <a:solidFill>
                  <a:srgbClr val="000000"/>
                </a:solidFill>
                <a:latin typeface="宋体" panose="02010600030101010101" pitchFamily="2" charset="-122"/>
                <a:ea typeface="宋体" panose="02010600030101010101" pitchFamily="2" charset="-122"/>
              </a:rPr>
              <a:t>企业环境</a:t>
            </a:r>
            <a:r>
              <a:rPr lang="ko-KR" altLang="en-US" sz="1400" dirty="0">
                <a:solidFill>
                  <a:srgbClr val="000000"/>
                </a:solidFill>
                <a:latin typeface="宋体" panose="02010600030101010101" pitchFamily="2" charset="-122"/>
                <a:ea typeface="宋体" panose="02010600030101010101" pitchFamily="2" charset="-122"/>
              </a:rPr>
              <a:t>：对企业文化形成和发展具有关键影响的因素</a:t>
            </a:r>
            <a:endParaRPr lang="ko-KR" altLang="en-US" sz="1400" dirty="0">
              <a:solidFill>
                <a:srgbClr val="000000"/>
              </a:solidFill>
              <a:latin typeface="宋体" panose="02010600030101010101" pitchFamily="2" charset="-122"/>
              <a:ea typeface="宋体" panose="02010600030101010101" pitchFamily="2" charset="-122"/>
            </a:endParaRPr>
          </a:p>
          <a:p>
            <a:pPr algn="ctr"/>
            <a:endParaRPr lang="ko-KR" altLang="en-US" sz="1400" dirty="0">
              <a:solidFill>
                <a:srgbClr val="000000"/>
              </a:solidFill>
              <a:latin typeface="Times New Roman" panose="02020603050405020304" pitchFamily="18" charset="0"/>
              <a:ea typeface="Times New Roman" panose="02020603050405020304" pitchFamily="18" charset="0"/>
            </a:endParaRPr>
          </a:p>
        </p:txBody>
      </p:sp>
      <p:sp>
        <p:nvSpPr>
          <p:cNvPr id="260101" name="矩形 260100"/>
          <p:cNvSpPr/>
          <p:nvPr/>
        </p:nvSpPr>
        <p:spPr>
          <a:xfrm>
            <a:off x="2743200" y="3359150"/>
            <a:ext cx="2084388" cy="1652588"/>
          </a:xfrm>
          <a:prstGeom prst="rect">
            <a:avLst/>
          </a:prstGeom>
          <a:gradFill rotWithShape="0">
            <a:gsLst>
              <a:gs pos="0">
                <a:srgbClr val="9999FF"/>
              </a:gs>
              <a:gs pos="100000">
                <a:srgbClr val="FFE4C9"/>
              </a:gs>
            </a:gsLst>
            <a:path path="shape">
              <a:fillToRect l="50000" t="50000" r="50000" b="50000"/>
            </a:path>
            <a:tileRect/>
          </a:gradFill>
          <a:ln w="38100" cap="flat" cmpd="sng">
            <a:solidFill>
              <a:srgbClr val="800000"/>
            </a:solidFill>
            <a:prstDash val="solid"/>
            <a:miter/>
            <a:headEnd type="none" w="med" len="med"/>
            <a:tailEnd type="none" w="med" len="med"/>
          </a:ln>
        </p:spPr>
        <p:txBody>
          <a:bodyPr wrap="square" anchor="ctr"/>
          <a:p>
            <a:pPr algn="ctr">
              <a:lnSpc>
                <a:spcPct val="160000"/>
              </a:lnSpc>
            </a:pPr>
            <a:r>
              <a:rPr lang="ko-KR" altLang="en-US" b="1" dirty="0">
                <a:solidFill>
                  <a:srgbClr val="000000"/>
                </a:solidFill>
                <a:latin typeface="宋体" panose="02010600030101010101" pitchFamily="2" charset="-122"/>
                <a:ea typeface="宋体" panose="02010600030101010101" pitchFamily="2" charset="-122"/>
              </a:rPr>
              <a:t>企业文化</a:t>
            </a:r>
            <a:endParaRPr lang="ko-KR" altLang="en-US" b="1" dirty="0">
              <a:solidFill>
                <a:srgbClr val="000000"/>
              </a:solidFill>
              <a:latin typeface="宋体" panose="02010600030101010101" pitchFamily="2" charset="-122"/>
              <a:ea typeface="宋体" panose="02010600030101010101" pitchFamily="2" charset="-122"/>
            </a:endParaRPr>
          </a:p>
          <a:p>
            <a:pPr algn="ctr">
              <a:lnSpc>
                <a:spcPct val="160000"/>
              </a:lnSpc>
            </a:pPr>
            <a:r>
              <a:rPr lang="ko-KR" altLang="en-US" b="1" dirty="0">
                <a:solidFill>
                  <a:srgbClr val="000000"/>
                </a:solidFill>
                <a:latin typeface="宋体" panose="02010600030101010101" pitchFamily="2" charset="-122"/>
                <a:ea typeface="宋体" panose="02010600030101010101" pitchFamily="2" charset="-122"/>
              </a:rPr>
              <a:t>构成</a:t>
            </a:r>
            <a:endParaRPr lang="ko-KR" altLang="en-US" b="1" dirty="0">
              <a:solidFill>
                <a:srgbClr val="000000"/>
              </a:solidFill>
              <a:latin typeface="宋体" panose="02010600030101010101" pitchFamily="2" charset="-122"/>
              <a:ea typeface="宋体" panose="02010600030101010101" pitchFamily="2" charset="-122"/>
            </a:endParaRPr>
          </a:p>
          <a:p>
            <a:pPr algn="ctr">
              <a:lnSpc>
                <a:spcPct val="160000"/>
              </a:lnSpc>
            </a:pPr>
            <a:r>
              <a:rPr lang="ko-KR" altLang="en-US" b="1" dirty="0">
                <a:solidFill>
                  <a:srgbClr val="000000"/>
                </a:solidFill>
                <a:latin typeface="宋体" panose="02010600030101010101" pitchFamily="2" charset="-122"/>
                <a:ea typeface="宋体" panose="02010600030101010101" pitchFamily="2" charset="-122"/>
              </a:rPr>
              <a:t>五要素</a:t>
            </a:r>
            <a:endParaRPr lang="ko-KR" altLang="en-US" b="1" dirty="0">
              <a:solidFill>
                <a:srgbClr val="000000"/>
              </a:solidFill>
              <a:latin typeface="宋体" panose="02010600030101010101" pitchFamily="2" charset="-122"/>
              <a:ea typeface="宋体" panose="02010600030101010101" pitchFamily="2" charset="-122"/>
            </a:endParaRPr>
          </a:p>
        </p:txBody>
      </p:sp>
      <p:sp>
        <p:nvSpPr>
          <p:cNvPr id="260102" name="矩形 260101"/>
          <p:cNvSpPr/>
          <p:nvPr/>
        </p:nvSpPr>
        <p:spPr>
          <a:xfrm>
            <a:off x="6069013" y="1676400"/>
            <a:ext cx="2236787" cy="1652588"/>
          </a:xfrm>
          <a:prstGeom prst="rect">
            <a:avLst/>
          </a:prstGeom>
          <a:gradFill rotWithShape="0">
            <a:gsLst>
              <a:gs pos="0">
                <a:srgbClr val="9999FF"/>
              </a:gs>
              <a:gs pos="100000">
                <a:srgbClr val="FFE4C9"/>
              </a:gs>
            </a:gsLst>
            <a:path path="shape">
              <a:fillToRect l="50000" t="50000" r="50000" b="50000"/>
            </a:path>
            <a:tileRect/>
          </a:gradFill>
          <a:ln w="38100" cap="flat" cmpd="sng">
            <a:solidFill>
              <a:srgbClr val="800000"/>
            </a:solidFill>
            <a:prstDash val="solid"/>
            <a:miter/>
            <a:headEnd type="none" w="med" len="med"/>
            <a:tailEnd type="none" w="med" len="med"/>
          </a:ln>
        </p:spPr>
        <p:txBody>
          <a:bodyPr wrap="square" anchor="ctr"/>
          <a:p>
            <a:pPr algn="ctr"/>
            <a:r>
              <a:rPr lang="ko-KR" altLang="en-US" sz="1600" b="1" dirty="0">
                <a:solidFill>
                  <a:srgbClr val="000000"/>
                </a:solidFill>
                <a:latin typeface="宋体" panose="02010600030101010101" pitchFamily="2" charset="-122"/>
                <a:ea typeface="宋体" panose="02010600030101010101" pitchFamily="2" charset="-122"/>
              </a:rPr>
              <a:t>英雄人物</a:t>
            </a:r>
            <a:r>
              <a:rPr lang="ko-KR" altLang="en-US" sz="1400" dirty="0">
                <a:solidFill>
                  <a:srgbClr val="000000"/>
                </a:solidFill>
                <a:latin typeface="宋体" panose="02010600030101010101" pitchFamily="2" charset="-122"/>
                <a:ea typeface="宋体" panose="02010600030101010101" pitchFamily="2" charset="-122"/>
              </a:rPr>
              <a:t>：把企业价值观人格化且本身为员工们提供了具体楷模；</a:t>
            </a:r>
            <a:endParaRPr lang="ko-KR" altLang="en-US" sz="1400" dirty="0">
              <a:solidFill>
                <a:srgbClr val="000000"/>
              </a:solidFill>
              <a:latin typeface="宋体" panose="02010600030101010101" pitchFamily="2" charset="-122"/>
              <a:ea typeface="宋体" panose="02010600030101010101" pitchFamily="2" charset="-122"/>
            </a:endParaRPr>
          </a:p>
        </p:txBody>
      </p:sp>
      <p:sp>
        <p:nvSpPr>
          <p:cNvPr id="260103" name="矩形 260102"/>
          <p:cNvSpPr/>
          <p:nvPr/>
        </p:nvSpPr>
        <p:spPr>
          <a:xfrm>
            <a:off x="6069013" y="3328988"/>
            <a:ext cx="2236787" cy="1652587"/>
          </a:xfrm>
          <a:prstGeom prst="rect">
            <a:avLst/>
          </a:prstGeom>
          <a:gradFill rotWithShape="0">
            <a:gsLst>
              <a:gs pos="0">
                <a:srgbClr val="9999FF"/>
              </a:gs>
              <a:gs pos="100000">
                <a:srgbClr val="FFE4C9"/>
              </a:gs>
            </a:gsLst>
            <a:path path="shape">
              <a:fillToRect l="50000" t="50000" r="50000" b="50000"/>
            </a:path>
            <a:tileRect/>
          </a:gradFill>
          <a:ln w="38100" cap="flat" cmpd="sng">
            <a:solidFill>
              <a:srgbClr val="800000"/>
            </a:solidFill>
            <a:prstDash val="solid"/>
            <a:miter/>
            <a:headEnd type="none" w="med" len="med"/>
            <a:tailEnd type="none" w="med" len="med"/>
          </a:ln>
        </p:spPr>
        <p:txBody>
          <a:bodyPr wrap="square" anchor="ctr"/>
          <a:p>
            <a:pPr algn="ctr"/>
            <a:endParaRPr lang="ko-KR" altLang="en-US" sz="1400" dirty="0">
              <a:solidFill>
                <a:srgbClr val="000000"/>
              </a:solidFill>
              <a:latin typeface="Times New Roman" panose="02020603050405020304" pitchFamily="18" charset="0"/>
              <a:ea typeface="宋体" panose="02010600030101010101" pitchFamily="2" charset="-122"/>
            </a:endParaRPr>
          </a:p>
          <a:p>
            <a:pPr algn="ctr"/>
            <a:r>
              <a:rPr lang="ko-KR" altLang="en-US" sz="1600" b="1" dirty="0">
                <a:solidFill>
                  <a:srgbClr val="000000"/>
                </a:solidFill>
                <a:latin typeface="宋体" panose="02010600030101010101" pitchFamily="2" charset="-122"/>
                <a:ea typeface="宋体" panose="02010600030101010101" pitchFamily="2" charset="-122"/>
              </a:rPr>
              <a:t>文化网络</a:t>
            </a:r>
            <a:r>
              <a:rPr lang="ko-KR" altLang="en-US" sz="1400" dirty="0">
                <a:solidFill>
                  <a:srgbClr val="000000"/>
                </a:solidFill>
                <a:latin typeface="宋体" panose="02010600030101010101" pitchFamily="2" charset="-122"/>
                <a:ea typeface="宋体" panose="02010600030101010101" pitchFamily="2" charset="-122"/>
              </a:rPr>
              <a:t>：组织内主要非正式的联系手段</a:t>
            </a:r>
            <a:r>
              <a:rPr lang="ko-KR" altLang="en-US" sz="1400" dirty="0">
                <a:solidFill>
                  <a:srgbClr val="000000"/>
                </a:solidFill>
                <a:latin typeface="Times New Roman" panose="02020603050405020304" pitchFamily="18" charset="0"/>
                <a:ea typeface="宋体" panose="02010600030101010101" pitchFamily="2" charset="-122"/>
              </a:rPr>
              <a:t>,</a:t>
            </a:r>
            <a:r>
              <a:rPr lang="ko-KR" altLang="en-US" sz="1400" dirty="0">
                <a:solidFill>
                  <a:srgbClr val="000000"/>
                </a:solidFill>
                <a:latin typeface="宋体" panose="02010600030101010101" pitchFamily="2" charset="-122"/>
                <a:ea typeface="宋体" panose="02010600030101010101" pitchFamily="2" charset="-122"/>
              </a:rPr>
              <a:t>也是企业价值观的运载工具。</a:t>
            </a:r>
            <a:endParaRPr lang="ko-KR" altLang="en-US" sz="1400" dirty="0">
              <a:solidFill>
                <a:srgbClr val="000000"/>
              </a:solidFill>
              <a:latin typeface="宋体" panose="02010600030101010101" pitchFamily="2" charset="-122"/>
              <a:ea typeface="宋体" panose="02010600030101010101" pitchFamily="2" charset="-122"/>
            </a:endParaRPr>
          </a:p>
          <a:p>
            <a:pPr algn="ctr"/>
            <a:endParaRPr lang="ko-KR" altLang="en-US" sz="1400" dirty="0">
              <a:solidFill>
                <a:srgbClr val="000000"/>
              </a:solidFill>
              <a:latin typeface="Times New Roman" panose="02020603050405020304" pitchFamily="18" charset="0"/>
              <a:ea typeface="Times New Roman" panose="02020603050405020304" pitchFamily="18" charset="0"/>
            </a:endParaRPr>
          </a:p>
        </p:txBody>
      </p:sp>
      <p:sp>
        <p:nvSpPr>
          <p:cNvPr id="260104" name="矩形 260103"/>
          <p:cNvSpPr/>
          <p:nvPr/>
        </p:nvSpPr>
        <p:spPr>
          <a:xfrm>
            <a:off x="4318000" y="4186238"/>
            <a:ext cx="2236788" cy="1652587"/>
          </a:xfrm>
          <a:prstGeom prst="rect">
            <a:avLst/>
          </a:prstGeom>
          <a:gradFill rotWithShape="0">
            <a:gsLst>
              <a:gs pos="0">
                <a:srgbClr val="9999FF"/>
              </a:gs>
              <a:gs pos="100000">
                <a:srgbClr val="FFE4C9"/>
              </a:gs>
            </a:gsLst>
            <a:path path="shape">
              <a:fillToRect l="50000" t="50000" r="50000" b="50000"/>
            </a:path>
            <a:tileRect/>
          </a:gradFill>
          <a:ln w="38100" cap="flat" cmpd="sng">
            <a:solidFill>
              <a:srgbClr val="800000"/>
            </a:solidFill>
            <a:prstDash val="solid"/>
            <a:miter/>
            <a:headEnd type="none" w="med" len="med"/>
            <a:tailEnd type="none" w="med" len="med"/>
          </a:ln>
        </p:spPr>
        <p:txBody>
          <a:bodyPr wrap="square" anchor="ctr"/>
          <a:p>
            <a:pPr algn="ctr"/>
            <a:r>
              <a:rPr lang="ko-KR" altLang="en-US" sz="1600" b="1" dirty="0">
                <a:solidFill>
                  <a:srgbClr val="000000"/>
                </a:solidFill>
                <a:latin typeface="宋体" panose="02010600030101010101" pitchFamily="2" charset="-122"/>
                <a:ea typeface="宋体" panose="02010600030101010101" pitchFamily="2" charset="-122"/>
              </a:rPr>
              <a:t>价值观</a:t>
            </a:r>
            <a:r>
              <a:rPr lang="ko-KR" altLang="en-US" sz="1400" dirty="0">
                <a:solidFill>
                  <a:srgbClr val="000000"/>
                </a:solidFill>
                <a:latin typeface="宋体" panose="02010600030101010101" pitchFamily="2" charset="-122"/>
                <a:ea typeface="宋体" panose="02010600030101010101" pitchFamily="2" charset="-122"/>
              </a:rPr>
              <a:t>：组织的基本思想和信念，他们本身就形成了企业文化的核心</a:t>
            </a:r>
            <a:endParaRPr lang="ko-KR" altLang="en-US" sz="1400" dirty="0">
              <a:solidFill>
                <a:srgbClr val="000000"/>
              </a:solidFill>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0101"/>
                                        </p:tgtEl>
                                        <p:attrNameLst>
                                          <p:attrName>style.visibility</p:attrName>
                                        </p:attrNameLst>
                                      </p:cBhvr>
                                      <p:to>
                                        <p:strVal val="visible"/>
                                      </p:to>
                                    </p:set>
                                    <p:animEffect transition="in" filter="dissolve">
                                      <p:cBhvr>
                                        <p:cTn id="7" dur="500"/>
                                        <p:tgtEl>
                                          <p:spTgt spid="2601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0100"/>
                                        </p:tgtEl>
                                        <p:attrNameLst>
                                          <p:attrName>style.visibility</p:attrName>
                                        </p:attrNameLst>
                                      </p:cBhvr>
                                      <p:to>
                                        <p:strVal val="visible"/>
                                      </p:to>
                                    </p:set>
                                    <p:animEffect transition="in" filter="dissolve">
                                      <p:cBhvr>
                                        <p:cTn id="12" dur="500"/>
                                        <p:tgtEl>
                                          <p:spTgt spid="2601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0104"/>
                                        </p:tgtEl>
                                        <p:attrNameLst>
                                          <p:attrName>style.visibility</p:attrName>
                                        </p:attrNameLst>
                                      </p:cBhvr>
                                      <p:to>
                                        <p:strVal val="visible"/>
                                      </p:to>
                                    </p:set>
                                    <p:animEffect transition="in" filter="dissolve">
                                      <p:cBhvr>
                                        <p:cTn id="17" dur="500"/>
                                        <p:tgtEl>
                                          <p:spTgt spid="26010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0102"/>
                                        </p:tgtEl>
                                        <p:attrNameLst>
                                          <p:attrName>style.visibility</p:attrName>
                                        </p:attrNameLst>
                                      </p:cBhvr>
                                      <p:to>
                                        <p:strVal val="visible"/>
                                      </p:to>
                                    </p:set>
                                    <p:animEffect transition="in" filter="dissolve">
                                      <p:cBhvr>
                                        <p:cTn id="22" dur="500"/>
                                        <p:tgtEl>
                                          <p:spTgt spid="26010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0103"/>
                                        </p:tgtEl>
                                        <p:attrNameLst>
                                          <p:attrName>style.visibility</p:attrName>
                                        </p:attrNameLst>
                                      </p:cBhvr>
                                      <p:to>
                                        <p:strVal val="visible"/>
                                      </p:to>
                                    </p:set>
                                    <p:animEffect transition="in" filter="dissolve">
                                      <p:cBhvr>
                                        <p:cTn id="27" dur="500"/>
                                        <p:tgtEl>
                                          <p:spTgt spid="26010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0099"/>
                                        </p:tgtEl>
                                        <p:attrNameLst>
                                          <p:attrName>style.visibility</p:attrName>
                                        </p:attrNameLst>
                                      </p:cBhvr>
                                      <p:to>
                                        <p:strVal val="visible"/>
                                      </p:to>
                                    </p:set>
                                    <p:animEffect transition="in" filter="dissolve">
                                      <p:cBhvr>
                                        <p:cTn id="32" dur="500"/>
                                        <p:tgtEl>
                                          <p:spTgt spid="260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ldLvl="0" animBg="1"/>
      <p:bldP spid="260100" grpId="0" bldLvl="0" animBg="1"/>
      <p:bldP spid="260101" grpId="0" bldLvl="0" animBg="1"/>
      <p:bldP spid="260102" grpId="0" bldLvl="0" animBg="1"/>
      <p:bldP spid="260103" grpId="0" bldLvl="0" animBg="1"/>
      <p:bldP spid="26010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142336"/>
          <p:cNvSpPr/>
          <p:nvPr/>
        </p:nvSpPr>
        <p:spPr>
          <a:xfrm>
            <a:off x="1981200" y="676275"/>
            <a:ext cx="8229600" cy="660400"/>
          </a:xfrm>
          <a:prstGeom prst="rect">
            <a:avLst/>
          </a:prstGeom>
          <a:noFill/>
          <a:ln w="9525">
            <a:noFill/>
          </a:ln>
        </p:spPr>
        <p:txBody>
          <a:bodyPr wrap="square" anchor="ctr"/>
          <a:p>
            <a:pPr algn="ctr">
              <a:buSzTx/>
            </a:pPr>
            <a:r>
              <a:rPr lang="ko-KR" altLang="en-US" sz="3600" b="1" dirty="0">
                <a:solidFill>
                  <a:srgbClr val="000000"/>
                </a:solidFill>
                <a:latin typeface="华文新魏" pitchFamily="2" charset="-122"/>
                <a:ea typeface="华文新魏" pitchFamily="2" charset="-122"/>
              </a:rPr>
              <a:t>企业家在企业文化建设中的角色</a:t>
            </a:r>
            <a:endParaRPr lang="ko-KR" altLang="en-US" sz="3600" b="1" dirty="0">
              <a:solidFill>
                <a:srgbClr val="000000"/>
              </a:solidFill>
              <a:latin typeface="华文新魏" pitchFamily="2" charset="-122"/>
              <a:ea typeface="华文新魏" pitchFamily="2" charset="-122"/>
            </a:endParaRPr>
          </a:p>
        </p:txBody>
      </p:sp>
      <p:sp>
        <p:nvSpPr>
          <p:cNvPr id="16386" name="矩形 142337"/>
          <p:cNvSpPr/>
          <p:nvPr/>
        </p:nvSpPr>
        <p:spPr>
          <a:xfrm>
            <a:off x="2571750" y="1922463"/>
            <a:ext cx="6951663" cy="3225800"/>
          </a:xfrm>
          <a:prstGeom prst="rect">
            <a:avLst/>
          </a:prstGeom>
          <a:solidFill>
            <a:srgbClr val="F2F2F2"/>
          </a:solidFill>
          <a:ln w="9525">
            <a:noFill/>
          </a:ln>
        </p:spPr>
        <p:txBody>
          <a:bodyPr wrap="square" anchor="t"/>
          <a:p>
            <a:pPr>
              <a:spcBef>
                <a:spcPts val="600"/>
              </a:spcBef>
              <a:buClrTx/>
              <a:buSzPct val="100000"/>
              <a:buFont typeface="Arial" panose="020B0604020202020204" pitchFamily="34" charset="0"/>
              <a:buChar char="•"/>
            </a:pPr>
            <a:r>
              <a:rPr lang="ko-KR" altLang="en-US" sz="2600" dirty="0">
                <a:solidFill>
                  <a:srgbClr val="000000"/>
                </a:solidFill>
                <a:latin typeface="Calibri" panose="020F0502020204030204" charset="0"/>
                <a:ea typeface="宋体" panose="02010600030101010101" pitchFamily="2" charset="-122"/>
              </a:rPr>
              <a:t>1</a:t>
            </a:r>
            <a:r>
              <a:rPr lang="ko-KR" altLang="en-US" sz="2600" dirty="0">
                <a:solidFill>
                  <a:srgbClr val="000000"/>
                </a:solidFill>
                <a:latin typeface="宋体" panose="02010600030101010101" pitchFamily="2" charset="-122"/>
                <a:ea typeface="宋体" panose="02010600030101010101" pitchFamily="2" charset="-122"/>
              </a:rPr>
              <a:t>.企业家是企业文化的积极倡导者</a:t>
            </a:r>
            <a:r>
              <a:rPr lang="ko-KR" altLang="en-US" sz="2600" dirty="0">
                <a:solidFill>
                  <a:srgbClr val="000000"/>
                </a:solidFill>
                <a:latin typeface="Arial" panose="020B0604020202020204" pitchFamily="34" charset="0"/>
                <a:ea typeface="宋体" panose="02010600030101010101" pitchFamily="2" charset="-122"/>
              </a:rPr>
              <a:t>——</a:t>
            </a:r>
            <a:r>
              <a:rPr lang="ko-KR" altLang="en-US" sz="2600" dirty="0">
                <a:solidFill>
                  <a:srgbClr val="000000"/>
                </a:solidFill>
                <a:latin typeface="宋体" panose="02010600030101010101" pitchFamily="2" charset="-122"/>
                <a:ea typeface="宋体" panose="02010600030101010101" pitchFamily="2" charset="-122"/>
              </a:rPr>
              <a:t>引导企业文化的方向</a:t>
            </a:r>
            <a:endParaRPr lang="ko-KR" altLang="en-US" sz="2600" dirty="0">
              <a:solidFill>
                <a:srgbClr val="000000"/>
              </a:solidFill>
              <a:latin typeface="宋体" panose="02010600030101010101" pitchFamily="2" charset="-122"/>
              <a:ea typeface="宋体" panose="02010600030101010101" pitchFamily="2" charset="-122"/>
            </a:endParaRPr>
          </a:p>
          <a:p>
            <a:pPr>
              <a:spcBef>
                <a:spcPts val="600"/>
              </a:spcBef>
              <a:buClrTx/>
              <a:buSzPct val="100000"/>
              <a:buFont typeface="Arial" panose="020B0604020202020204" pitchFamily="34" charset="0"/>
              <a:buChar char="•"/>
            </a:pPr>
            <a:r>
              <a:rPr lang="ko-KR" altLang="en-US" sz="2600" dirty="0">
                <a:solidFill>
                  <a:srgbClr val="000000"/>
                </a:solidFill>
                <a:latin typeface="Calibri" panose="020F0502020204030204" charset="0"/>
                <a:ea typeface="宋体" panose="02010600030101010101" pitchFamily="2" charset="-122"/>
              </a:rPr>
              <a:t>2</a:t>
            </a:r>
            <a:r>
              <a:rPr lang="ko-KR" altLang="en-US" sz="2600" dirty="0">
                <a:solidFill>
                  <a:srgbClr val="000000"/>
                </a:solidFill>
                <a:latin typeface="宋体" panose="02010600030101010101" pitchFamily="2" charset="-122"/>
                <a:ea typeface="宋体" panose="02010600030101010101" pitchFamily="2" charset="-122"/>
              </a:rPr>
              <a:t>.企业家是企业文化的精心培育者</a:t>
            </a:r>
            <a:endParaRPr lang="ko-KR" altLang="en-US" sz="2600" dirty="0">
              <a:solidFill>
                <a:srgbClr val="000000"/>
              </a:solidFill>
              <a:latin typeface="宋体" panose="02010600030101010101" pitchFamily="2" charset="-122"/>
              <a:ea typeface="宋体" panose="02010600030101010101" pitchFamily="2" charset="-122"/>
            </a:endParaRPr>
          </a:p>
          <a:p>
            <a:pPr>
              <a:spcBef>
                <a:spcPts val="600"/>
              </a:spcBef>
              <a:buClrTx/>
              <a:buSzPct val="100000"/>
              <a:buFont typeface="Arial" panose="020B0604020202020204" pitchFamily="34" charset="0"/>
              <a:buChar char="•"/>
            </a:pPr>
            <a:r>
              <a:rPr lang="ko-KR" altLang="en-US" sz="2600" dirty="0">
                <a:solidFill>
                  <a:srgbClr val="000000"/>
                </a:solidFill>
                <a:latin typeface="Calibri" panose="020F0502020204030204" charset="0"/>
                <a:ea typeface="宋体" panose="02010600030101010101" pitchFamily="2" charset="-122"/>
              </a:rPr>
              <a:t>3</a:t>
            </a:r>
            <a:r>
              <a:rPr lang="ko-KR" altLang="en-US" sz="2600" dirty="0">
                <a:solidFill>
                  <a:srgbClr val="000000"/>
                </a:solidFill>
                <a:latin typeface="宋体" panose="02010600030101010101" pitchFamily="2" charset="-122"/>
                <a:ea typeface="宋体" panose="02010600030101010101" pitchFamily="2" charset="-122"/>
              </a:rPr>
              <a:t>.企业家是企业文化建设方案的设计者</a:t>
            </a:r>
            <a:endParaRPr lang="ko-KR" altLang="en-US" sz="2600" dirty="0">
              <a:solidFill>
                <a:srgbClr val="000000"/>
              </a:solidFill>
              <a:latin typeface="宋体" panose="02010600030101010101" pitchFamily="2" charset="-122"/>
              <a:ea typeface="宋体" panose="02010600030101010101" pitchFamily="2" charset="-122"/>
            </a:endParaRPr>
          </a:p>
          <a:p>
            <a:pPr>
              <a:spcBef>
                <a:spcPts val="600"/>
              </a:spcBef>
              <a:buClrTx/>
              <a:buSzPct val="100000"/>
              <a:buFont typeface="Arial" panose="020B0604020202020204" pitchFamily="34" charset="0"/>
              <a:buChar char="•"/>
            </a:pPr>
            <a:r>
              <a:rPr lang="ko-KR" altLang="en-US" sz="2600" dirty="0">
                <a:solidFill>
                  <a:srgbClr val="000000"/>
                </a:solidFill>
                <a:latin typeface="Calibri" panose="020F0502020204030204" charset="0"/>
                <a:ea typeface="宋体" panose="02010600030101010101" pitchFamily="2" charset="-122"/>
              </a:rPr>
              <a:t>4</a:t>
            </a:r>
            <a:r>
              <a:rPr lang="ko-KR" altLang="en-US" sz="2600" dirty="0">
                <a:solidFill>
                  <a:srgbClr val="000000"/>
                </a:solidFill>
                <a:latin typeface="宋体" panose="02010600030101010101" pitchFamily="2" charset="-122"/>
                <a:ea typeface="宋体" panose="02010600030101010101" pitchFamily="2" charset="-122"/>
              </a:rPr>
              <a:t>.企业家是优秀企业文化的身体力行者</a:t>
            </a:r>
            <a:endParaRPr lang="ko-KR" altLang="en-US" sz="2600" dirty="0">
              <a:solidFill>
                <a:srgbClr val="000000"/>
              </a:solidFill>
              <a:latin typeface="宋体" panose="02010600030101010101" pitchFamily="2" charset="-122"/>
              <a:ea typeface="宋体" panose="02010600030101010101" pitchFamily="2" charset="-122"/>
            </a:endParaRPr>
          </a:p>
          <a:p>
            <a:pPr>
              <a:spcBef>
                <a:spcPts val="600"/>
              </a:spcBef>
              <a:buClrTx/>
              <a:buSzPct val="100000"/>
              <a:buFont typeface="Arial" panose="020B0604020202020204" pitchFamily="34" charset="0"/>
              <a:buChar char="•"/>
            </a:pPr>
            <a:r>
              <a:rPr lang="ko-KR" altLang="en-US" sz="2600" dirty="0">
                <a:solidFill>
                  <a:srgbClr val="000000"/>
                </a:solidFill>
                <a:latin typeface="Calibri" panose="020F0502020204030204" charset="0"/>
                <a:ea typeface="宋体" panose="02010600030101010101" pitchFamily="2" charset="-122"/>
              </a:rPr>
              <a:t>5</a:t>
            </a:r>
            <a:r>
              <a:rPr lang="ko-KR" altLang="en-US" sz="2600" dirty="0">
                <a:solidFill>
                  <a:srgbClr val="000000"/>
                </a:solidFill>
                <a:latin typeface="宋体" panose="02010600030101010101" pitchFamily="2" charset="-122"/>
                <a:ea typeface="宋体" panose="02010600030101010101" pitchFamily="2" charset="-122"/>
              </a:rPr>
              <a:t>.企业家是企业文化转换和更新的推动者</a:t>
            </a:r>
            <a:endParaRPr lang="ko-KR" altLang="en-US" sz="2600" dirty="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矩形 144384"/>
          <p:cNvSpPr/>
          <p:nvPr/>
        </p:nvSpPr>
        <p:spPr>
          <a:xfrm>
            <a:off x="1981200" y="584200"/>
            <a:ext cx="8229600" cy="776288"/>
          </a:xfrm>
          <a:prstGeom prst="rect">
            <a:avLst/>
          </a:prstGeom>
          <a:noFill/>
          <a:ln w="9525">
            <a:noFill/>
          </a:ln>
        </p:spPr>
        <p:txBody>
          <a:bodyPr wrap="square" anchor="ctr"/>
          <a:p>
            <a:pPr algn="ctr">
              <a:buSzTx/>
            </a:pPr>
            <a:r>
              <a:rPr lang="ko-KR" altLang="en-US" sz="3800" b="1" dirty="0">
                <a:solidFill>
                  <a:srgbClr val="000000"/>
                </a:solidFill>
                <a:latin typeface="华文新魏" pitchFamily="2" charset="-122"/>
                <a:ea typeface="华文新魏" pitchFamily="2" charset="-122"/>
              </a:rPr>
              <a:t>企业家精神与企业文化</a:t>
            </a:r>
            <a:endParaRPr lang="ko-KR" altLang="en-US" sz="3800" b="1" dirty="0">
              <a:solidFill>
                <a:srgbClr val="000000"/>
              </a:solidFill>
              <a:latin typeface="华文新魏" pitchFamily="2" charset="-122"/>
              <a:ea typeface="华文新魏" pitchFamily="2" charset="-122"/>
            </a:endParaRPr>
          </a:p>
        </p:txBody>
      </p:sp>
      <p:sp>
        <p:nvSpPr>
          <p:cNvPr id="17410" name="矩形 144385"/>
          <p:cNvSpPr/>
          <p:nvPr/>
        </p:nvSpPr>
        <p:spPr>
          <a:xfrm>
            <a:off x="2682875" y="1965325"/>
            <a:ext cx="6870700" cy="3349625"/>
          </a:xfrm>
          <a:prstGeom prst="rect">
            <a:avLst/>
          </a:prstGeom>
          <a:solidFill>
            <a:srgbClr val="F8CBAC"/>
          </a:solidFill>
          <a:ln w="9525">
            <a:noFill/>
          </a:ln>
        </p:spPr>
        <p:txBody>
          <a:bodyPr wrap="square" anchor="t"/>
          <a:p>
            <a:pPr>
              <a:spcBef>
                <a:spcPts val="700"/>
              </a:spcBef>
            </a:pPr>
            <a:r>
              <a:rPr lang="ko-KR" altLang="en-US" sz="3200" dirty="0">
                <a:solidFill>
                  <a:srgbClr val="000000"/>
                </a:solidFill>
                <a:latin typeface="宋体" panose="02010600030101010101" pitchFamily="2" charset="-122"/>
                <a:ea typeface="宋体" panose="02010600030101010101" pitchFamily="2" charset="-122"/>
              </a:rPr>
              <a:t>企业家的精神状态</a:t>
            </a:r>
            <a:endParaRPr lang="ko-KR" altLang="en-US" sz="3200" dirty="0">
              <a:solidFill>
                <a:srgbClr val="000000"/>
              </a:solidFill>
              <a:latin typeface="宋体" panose="02010600030101010101" pitchFamily="2" charset="-122"/>
              <a:ea typeface="宋体" panose="02010600030101010101" pitchFamily="2" charset="-122"/>
            </a:endParaRPr>
          </a:p>
          <a:p>
            <a:pPr>
              <a:spcBef>
                <a:spcPts val="700"/>
              </a:spcBef>
              <a:buClrTx/>
              <a:buSzPct val="100000"/>
              <a:buFont typeface="Arial" panose="020B0604020202020204" pitchFamily="34" charset="0"/>
              <a:buChar char="•"/>
            </a:pPr>
            <a:r>
              <a:rPr lang="ko-KR" altLang="en-US" sz="3200" dirty="0">
                <a:solidFill>
                  <a:srgbClr val="000000"/>
                </a:solidFill>
                <a:latin typeface="Calibri" panose="020F0502020204030204" charset="0"/>
                <a:ea typeface="宋体" panose="02010600030101010101" pitchFamily="2" charset="-122"/>
              </a:rPr>
              <a:t>    </a:t>
            </a:r>
            <a:r>
              <a:rPr lang="ko-KR" altLang="en-US" sz="2800" dirty="0">
                <a:solidFill>
                  <a:srgbClr val="000000"/>
                </a:solidFill>
                <a:latin typeface="宋体" panose="02010600030101010101" pitchFamily="2" charset="-122"/>
                <a:ea typeface="宋体" panose="02010600030101010101" pitchFamily="2" charset="-122"/>
              </a:rPr>
              <a:t>企业家精神是建立在企业家阶层对企业整体的特征、价值、形象的理解和认识的基础上的，反映着企业家在整个经营活动中的价值观念、工作准则和他对事业的追求</a:t>
            </a:r>
            <a:r>
              <a:rPr lang="ko-KR" altLang="en-US" sz="3200" dirty="0">
                <a:solidFill>
                  <a:srgbClr val="000000"/>
                </a:solidFill>
                <a:latin typeface="宋体" panose="02010600030101010101" pitchFamily="2" charset="-122"/>
                <a:ea typeface="宋体" panose="02010600030101010101" pitchFamily="2" charset="-122"/>
              </a:rPr>
              <a:t>。</a:t>
            </a:r>
            <a:r>
              <a:rPr lang="ko-KR" altLang="en-US" sz="3200" dirty="0">
                <a:solidFill>
                  <a:srgbClr val="000000"/>
                </a:solidFill>
                <a:latin typeface="Calibri" panose="020F0502020204030204" charset="0"/>
                <a:ea typeface="宋体" panose="02010600030101010101" pitchFamily="2" charset="-122"/>
              </a:rPr>
              <a:t> </a:t>
            </a:r>
            <a:endParaRPr lang="ko-KR" altLang="en-US" sz="3200" dirty="0">
              <a:solidFill>
                <a:srgbClr val="000000"/>
              </a:solidFill>
              <a:latin typeface="Calibri" panose="020F0502020204030204" charset="0"/>
              <a:ea typeface="Calibri" panose="020F050202020403020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153600"/>
          <p:cNvSpPr/>
          <p:nvPr/>
        </p:nvSpPr>
        <p:spPr>
          <a:xfrm>
            <a:off x="1981200" y="527050"/>
            <a:ext cx="8229600" cy="812800"/>
          </a:xfrm>
          <a:prstGeom prst="rect">
            <a:avLst/>
          </a:prstGeom>
          <a:noFill/>
          <a:ln w="9525">
            <a:noFill/>
          </a:ln>
        </p:spPr>
        <p:txBody>
          <a:bodyPr wrap="square" anchor="ctr"/>
          <a:p>
            <a:pPr algn="ctr">
              <a:buSzTx/>
            </a:pPr>
            <a:r>
              <a:rPr lang="ko-KR" altLang="en-US" sz="3800" b="1" dirty="0">
                <a:solidFill>
                  <a:srgbClr val="000000"/>
                </a:solidFill>
                <a:latin typeface="华文新魏" pitchFamily="2" charset="-122"/>
                <a:ea typeface="华文新魏" pitchFamily="2" charset="-122"/>
              </a:rPr>
              <a:t>企业家应该具备的素质</a:t>
            </a:r>
            <a:endParaRPr lang="ko-KR" altLang="en-US" sz="3800" b="1" dirty="0">
              <a:solidFill>
                <a:srgbClr val="000000"/>
              </a:solidFill>
              <a:latin typeface="华文新魏" pitchFamily="2" charset="-122"/>
              <a:ea typeface="华文新魏" pitchFamily="2" charset="-122"/>
            </a:endParaRPr>
          </a:p>
        </p:txBody>
      </p:sp>
      <p:sp>
        <p:nvSpPr>
          <p:cNvPr id="18434" name="矩形 153601"/>
          <p:cNvSpPr/>
          <p:nvPr/>
        </p:nvSpPr>
        <p:spPr>
          <a:xfrm>
            <a:off x="2473325" y="1700213"/>
            <a:ext cx="7661275" cy="3784600"/>
          </a:xfrm>
          <a:prstGeom prst="rect">
            <a:avLst/>
          </a:prstGeom>
          <a:solidFill>
            <a:srgbClr val="F2F2F2"/>
          </a:solidFill>
          <a:ln w="9525">
            <a:noFill/>
          </a:ln>
        </p:spPr>
        <p:txBody>
          <a:bodyPr wrap="square" anchor="t"/>
          <a:p>
            <a:pPr>
              <a:spcBef>
                <a:spcPts val="500"/>
              </a:spcBef>
              <a:buClr>
                <a:srgbClr val="663300"/>
              </a:buClr>
              <a:buSzPct val="100000"/>
              <a:buFont typeface="Arial" panose="020B0604020202020204" pitchFamily="34" charset="0"/>
              <a:buChar char="•"/>
            </a:pPr>
            <a:r>
              <a:rPr lang="ko-KR" altLang="en-US" sz="2300" b="1" dirty="0">
                <a:solidFill>
                  <a:srgbClr val="663300"/>
                </a:solidFill>
                <a:latin typeface="宋体" panose="02010600030101010101" pitchFamily="2" charset="-122"/>
                <a:ea typeface="宋体" panose="02010600030101010101" pitchFamily="2" charset="-122"/>
              </a:rPr>
              <a:t>美国企业管理协会</a:t>
            </a:r>
            <a:r>
              <a:rPr lang="ko-KR" altLang="en-US" sz="2300" b="1" dirty="0">
                <a:solidFill>
                  <a:srgbClr val="663300"/>
                </a:solidFill>
                <a:latin typeface="Arial" panose="020B0604020202020204" pitchFamily="34" charset="0"/>
                <a:ea typeface="宋体" panose="02010600030101010101" pitchFamily="2" charset="-122"/>
              </a:rPr>
              <a:t>——</a:t>
            </a:r>
            <a:r>
              <a:rPr lang="ko-KR" altLang="en-US" sz="2300" b="1" dirty="0">
                <a:solidFill>
                  <a:srgbClr val="663300"/>
                </a:solidFill>
                <a:latin typeface="Calibri" panose="020F0502020204030204" charset="0"/>
                <a:ea typeface="宋体" panose="02010600030101010101" pitchFamily="2" charset="-122"/>
              </a:rPr>
              <a:t>19</a:t>
            </a:r>
            <a:r>
              <a:rPr lang="ko-KR" altLang="en-US" sz="2300" b="1" dirty="0">
                <a:solidFill>
                  <a:srgbClr val="663300"/>
                </a:solidFill>
                <a:latin typeface="宋体" panose="02010600030101010101" pitchFamily="2" charset="-122"/>
                <a:ea typeface="宋体" panose="02010600030101010101" pitchFamily="2" charset="-122"/>
              </a:rPr>
              <a:t>种能力：</a:t>
            </a:r>
            <a:endParaRPr lang="ko-KR" altLang="en-US" sz="2300" b="1" dirty="0">
              <a:solidFill>
                <a:srgbClr val="663300"/>
              </a:solidFill>
              <a:latin typeface="宋体" panose="02010600030101010101" pitchFamily="2" charset="-122"/>
              <a:ea typeface="宋体" panose="02010600030101010101" pitchFamily="2" charset="-122"/>
            </a:endParaRPr>
          </a:p>
          <a:p>
            <a:pPr>
              <a:spcBef>
                <a:spcPts val="500"/>
              </a:spcBef>
            </a:pPr>
            <a:r>
              <a:rPr lang="ko-KR" altLang="en-US" sz="2300" dirty="0">
                <a:solidFill>
                  <a:srgbClr val="000000"/>
                </a:solidFill>
                <a:latin typeface="Calibri" panose="020F0502020204030204" charset="0"/>
                <a:ea typeface="宋体" panose="02010600030101010101" pitchFamily="2" charset="-122"/>
              </a:rPr>
              <a:t>     </a:t>
            </a:r>
            <a:r>
              <a:rPr lang="ko-KR" altLang="en-US" sz="2300" dirty="0">
                <a:solidFill>
                  <a:srgbClr val="000000"/>
                </a:solidFill>
                <a:latin typeface="宋体" panose="02010600030101010101" pitchFamily="2" charset="-122"/>
                <a:ea typeface="宋体" panose="02010600030101010101" pitchFamily="2" charset="-122"/>
              </a:rPr>
              <a:t>（</a:t>
            </a:r>
            <a:r>
              <a:rPr lang="ko-KR" altLang="en-US" sz="2300" dirty="0">
                <a:solidFill>
                  <a:srgbClr val="000000"/>
                </a:solidFill>
                <a:latin typeface="Calibri" panose="020F0502020204030204" charset="0"/>
                <a:ea typeface="宋体" panose="02010600030101010101" pitchFamily="2" charset="-122"/>
              </a:rPr>
              <a:t>1</a:t>
            </a:r>
            <a:r>
              <a:rPr lang="ko-KR" altLang="en-US" sz="2300" dirty="0">
                <a:solidFill>
                  <a:srgbClr val="000000"/>
                </a:solidFill>
                <a:latin typeface="宋体" panose="02010600030101010101" pitchFamily="2" charset="-122"/>
                <a:ea typeface="宋体" panose="02010600030101010101" pitchFamily="2" charset="-122"/>
              </a:rPr>
              <a:t>）工作效率高；（</a:t>
            </a:r>
            <a:r>
              <a:rPr lang="ko-KR" altLang="en-US" sz="2300" dirty="0">
                <a:solidFill>
                  <a:srgbClr val="000000"/>
                </a:solidFill>
                <a:latin typeface="Calibri" panose="020F0502020204030204" charset="0"/>
                <a:ea typeface="宋体" panose="02010600030101010101" pitchFamily="2" charset="-122"/>
              </a:rPr>
              <a:t>2</a:t>
            </a:r>
            <a:r>
              <a:rPr lang="ko-KR" altLang="en-US" sz="2300" dirty="0">
                <a:solidFill>
                  <a:srgbClr val="000000"/>
                </a:solidFill>
                <a:latin typeface="宋体" panose="02010600030101010101" pitchFamily="2" charset="-122"/>
                <a:ea typeface="宋体" panose="02010600030101010101" pitchFamily="2" charset="-122"/>
              </a:rPr>
              <a:t>）有主动进取心；（</a:t>
            </a:r>
            <a:r>
              <a:rPr lang="ko-KR" altLang="en-US" sz="2300" dirty="0">
                <a:solidFill>
                  <a:srgbClr val="000000"/>
                </a:solidFill>
                <a:latin typeface="Calibri" panose="020F0502020204030204" charset="0"/>
                <a:ea typeface="宋体" panose="02010600030101010101" pitchFamily="2" charset="-122"/>
              </a:rPr>
              <a:t>3</a:t>
            </a:r>
            <a:r>
              <a:rPr lang="ko-KR" altLang="en-US" sz="2300" dirty="0">
                <a:solidFill>
                  <a:srgbClr val="000000"/>
                </a:solidFill>
                <a:latin typeface="宋体" panose="02010600030101010101" pitchFamily="2" charset="-122"/>
                <a:ea typeface="宋体" panose="02010600030101010101" pitchFamily="2" charset="-122"/>
              </a:rPr>
              <a:t>）逻辑思维能力强；（</a:t>
            </a:r>
            <a:r>
              <a:rPr lang="ko-KR" altLang="en-US" sz="2300" dirty="0">
                <a:solidFill>
                  <a:srgbClr val="000000"/>
                </a:solidFill>
                <a:latin typeface="Calibri" panose="020F0502020204030204" charset="0"/>
                <a:ea typeface="宋体" panose="02010600030101010101" pitchFamily="2" charset="-122"/>
              </a:rPr>
              <a:t>4</a:t>
            </a:r>
            <a:r>
              <a:rPr lang="ko-KR" altLang="en-US" sz="2300" dirty="0">
                <a:solidFill>
                  <a:srgbClr val="000000"/>
                </a:solidFill>
                <a:latin typeface="宋体" panose="02010600030101010101" pitchFamily="2" charset="-122"/>
                <a:ea typeface="宋体" panose="02010600030101010101" pitchFamily="2" charset="-122"/>
              </a:rPr>
              <a:t>）富有创造性；（</a:t>
            </a:r>
            <a:r>
              <a:rPr lang="ko-KR" altLang="en-US" sz="2300" dirty="0">
                <a:solidFill>
                  <a:srgbClr val="000000"/>
                </a:solidFill>
                <a:latin typeface="Calibri" panose="020F0502020204030204" charset="0"/>
                <a:ea typeface="宋体" panose="02010600030101010101" pitchFamily="2" charset="-122"/>
              </a:rPr>
              <a:t>5</a:t>
            </a:r>
            <a:r>
              <a:rPr lang="ko-KR" altLang="en-US" sz="2300" dirty="0">
                <a:solidFill>
                  <a:srgbClr val="000000"/>
                </a:solidFill>
                <a:latin typeface="宋体" panose="02010600030101010101" pitchFamily="2" charset="-122"/>
                <a:ea typeface="宋体" panose="02010600030101010101" pitchFamily="2" charset="-122"/>
              </a:rPr>
              <a:t>）有判断力；（</a:t>
            </a:r>
            <a:r>
              <a:rPr lang="ko-KR" altLang="en-US" sz="2300" dirty="0">
                <a:solidFill>
                  <a:srgbClr val="000000"/>
                </a:solidFill>
                <a:latin typeface="Calibri" panose="020F0502020204030204" charset="0"/>
                <a:ea typeface="宋体" panose="02010600030101010101" pitchFamily="2" charset="-122"/>
              </a:rPr>
              <a:t>6</a:t>
            </a:r>
            <a:r>
              <a:rPr lang="ko-KR" altLang="en-US" sz="2300" dirty="0">
                <a:solidFill>
                  <a:srgbClr val="000000"/>
                </a:solidFill>
                <a:latin typeface="宋体" panose="02010600030101010101" pitchFamily="2" charset="-122"/>
                <a:ea typeface="宋体" panose="02010600030101010101" pitchFamily="2" charset="-122"/>
              </a:rPr>
              <a:t>）有较强的自信心；（</a:t>
            </a:r>
            <a:r>
              <a:rPr lang="ko-KR" altLang="en-US" sz="2300" dirty="0">
                <a:solidFill>
                  <a:srgbClr val="000000"/>
                </a:solidFill>
                <a:latin typeface="Calibri" panose="020F0502020204030204" charset="0"/>
                <a:ea typeface="宋体" panose="02010600030101010101" pitchFamily="2" charset="-122"/>
              </a:rPr>
              <a:t>7</a:t>
            </a:r>
            <a:r>
              <a:rPr lang="ko-KR" altLang="en-US" sz="2300" dirty="0">
                <a:solidFill>
                  <a:srgbClr val="000000"/>
                </a:solidFill>
                <a:latin typeface="宋体" panose="02010600030101010101" pitchFamily="2" charset="-122"/>
                <a:ea typeface="宋体" panose="02010600030101010101" pitchFamily="2" charset="-122"/>
              </a:rPr>
              <a:t>）能辅助他人；（</a:t>
            </a:r>
            <a:r>
              <a:rPr lang="ko-KR" altLang="en-US" sz="2300" dirty="0">
                <a:solidFill>
                  <a:srgbClr val="000000"/>
                </a:solidFill>
                <a:latin typeface="Calibri" panose="020F0502020204030204" charset="0"/>
                <a:ea typeface="宋体" panose="02010600030101010101" pitchFamily="2" charset="-122"/>
              </a:rPr>
              <a:t>8</a:t>
            </a:r>
            <a:r>
              <a:rPr lang="ko-KR" altLang="en-US" sz="2300" dirty="0">
                <a:solidFill>
                  <a:srgbClr val="000000"/>
                </a:solidFill>
                <a:latin typeface="宋体" panose="02010600030101010101" pitchFamily="2" charset="-122"/>
                <a:ea typeface="宋体" panose="02010600030101010101" pitchFamily="2" charset="-122"/>
              </a:rPr>
              <a:t>）为人榜样；（</a:t>
            </a:r>
            <a:r>
              <a:rPr lang="ko-KR" altLang="en-US" sz="2300" dirty="0">
                <a:solidFill>
                  <a:srgbClr val="000000"/>
                </a:solidFill>
                <a:latin typeface="Calibri" panose="020F0502020204030204" charset="0"/>
                <a:ea typeface="宋体" panose="02010600030101010101" pitchFamily="2" charset="-122"/>
              </a:rPr>
              <a:t>9</a:t>
            </a:r>
            <a:r>
              <a:rPr lang="ko-KR" altLang="en-US" sz="2300" dirty="0">
                <a:solidFill>
                  <a:srgbClr val="000000"/>
                </a:solidFill>
                <a:latin typeface="宋体" panose="02010600030101010101" pitchFamily="2" charset="-122"/>
                <a:ea typeface="宋体" panose="02010600030101010101" pitchFamily="2" charset="-122"/>
              </a:rPr>
              <a:t>）善于使用个人的权力；（</a:t>
            </a:r>
            <a:r>
              <a:rPr lang="ko-KR" altLang="en-US" sz="2300" dirty="0">
                <a:solidFill>
                  <a:srgbClr val="000000"/>
                </a:solidFill>
                <a:latin typeface="Calibri" panose="020F0502020204030204" charset="0"/>
                <a:ea typeface="宋体" panose="02010600030101010101" pitchFamily="2" charset="-122"/>
              </a:rPr>
              <a:t>10</a:t>
            </a:r>
            <a:r>
              <a:rPr lang="ko-KR" altLang="en-US" sz="2300" dirty="0">
                <a:solidFill>
                  <a:srgbClr val="000000"/>
                </a:solidFill>
                <a:latin typeface="宋体" panose="02010600030101010101" pitchFamily="2" charset="-122"/>
                <a:ea typeface="宋体" panose="02010600030101010101" pitchFamily="2" charset="-122"/>
              </a:rPr>
              <a:t>）善于动员群众的力量；（</a:t>
            </a:r>
            <a:r>
              <a:rPr lang="ko-KR" altLang="en-US" sz="2300" dirty="0">
                <a:solidFill>
                  <a:srgbClr val="000000"/>
                </a:solidFill>
                <a:latin typeface="Calibri" panose="020F0502020204030204" charset="0"/>
                <a:ea typeface="宋体" panose="02010600030101010101" pitchFamily="2" charset="-122"/>
              </a:rPr>
              <a:t>11</a:t>
            </a:r>
            <a:r>
              <a:rPr lang="ko-KR" altLang="en-US" sz="2300" dirty="0">
                <a:solidFill>
                  <a:srgbClr val="000000"/>
                </a:solidFill>
                <a:latin typeface="宋体" panose="02010600030101010101" pitchFamily="2" charset="-122"/>
                <a:ea typeface="宋体" panose="02010600030101010101" pitchFamily="2" charset="-122"/>
              </a:rPr>
              <a:t>）利用交谈做工作；（</a:t>
            </a:r>
            <a:r>
              <a:rPr lang="ko-KR" altLang="en-US" sz="2300" dirty="0">
                <a:solidFill>
                  <a:srgbClr val="000000"/>
                </a:solidFill>
                <a:latin typeface="Calibri" panose="020F0502020204030204" charset="0"/>
                <a:ea typeface="宋体" panose="02010600030101010101" pitchFamily="2" charset="-122"/>
              </a:rPr>
              <a:t>12</a:t>
            </a:r>
            <a:r>
              <a:rPr lang="ko-KR" altLang="en-US" sz="2300" dirty="0">
                <a:solidFill>
                  <a:srgbClr val="000000"/>
                </a:solidFill>
                <a:latin typeface="宋体" panose="02010600030101010101" pitchFamily="2" charset="-122"/>
                <a:ea typeface="宋体" panose="02010600030101010101" pitchFamily="2" charset="-122"/>
              </a:rPr>
              <a:t>）建立亲密的人际关系；（</a:t>
            </a:r>
            <a:r>
              <a:rPr lang="ko-KR" altLang="en-US" sz="2300" dirty="0">
                <a:solidFill>
                  <a:srgbClr val="000000"/>
                </a:solidFill>
                <a:latin typeface="Calibri" panose="020F0502020204030204" charset="0"/>
                <a:ea typeface="宋体" panose="02010600030101010101" pitchFamily="2" charset="-122"/>
              </a:rPr>
              <a:t>13</a:t>
            </a:r>
            <a:r>
              <a:rPr lang="ko-KR" altLang="en-US" sz="2300" dirty="0">
                <a:solidFill>
                  <a:srgbClr val="000000"/>
                </a:solidFill>
                <a:latin typeface="宋体" panose="02010600030101010101" pitchFamily="2" charset="-122"/>
                <a:ea typeface="宋体" panose="02010600030101010101" pitchFamily="2" charset="-122"/>
              </a:rPr>
              <a:t>）乐观的心态；（</a:t>
            </a:r>
            <a:r>
              <a:rPr lang="ko-KR" altLang="en-US" sz="2300" dirty="0">
                <a:solidFill>
                  <a:srgbClr val="000000"/>
                </a:solidFill>
                <a:latin typeface="Calibri" panose="020F0502020204030204" charset="0"/>
                <a:ea typeface="宋体" panose="02010600030101010101" pitchFamily="2" charset="-122"/>
              </a:rPr>
              <a:t>14</a:t>
            </a:r>
            <a:r>
              <a:rPr lang="ko-KR" altLang="en-US" sz="2300" dirty="0">
                <a:solidFill>
                  <a:srgbClr val="000000"/>
                </a:solidFill>
                <a:latin typeface="宋体" panose="02010600030101010101" pitchFamily="2" charset="-122"/>
                <a:ea typeface="宋体" panose="02010600030101010101" pitchFamily="2" charset="-122"/>
              </a:rPr>
              <a:t>）善于到职工中去领导；（</a:t>
            </a:r>
            <a:r>
              <a:rPr lang="ko-KR" altLang="en-US" sz="2300" dirty="0">
                <a:solidFill>
                  <a:srgbClr val="000000"/>
                </a:solidFill>
                <a:latin typeface="Calibri" panose="020F0502020204030204" charset="0"/>
                <a:ea typeface="宋体" panose="02010600030101010101" pitchFamily="2" charset="-122"/>
              </a:rPr>
              <a:t>15</a:t>
            </a:r>
            <a:r>
              <a:rPr lang="ko-KR" altLang="en-US" sz="2300" dirty="0">
                <a:solidFill>
                  <a:srgbClr val="000000"/>
                </a:solidFill>
                <a:latin typeface="宋体" panose="02010600030101010101" pitchFamily="2" charset="-122"/>
                <a:ea typeface="宋体" panose="02010600030101010101" pitchFamily="2" charset="-122"/>
              </a:rPr>
              <a:t>）有自制力；（</a:t>
            </a:r>
            <a:r>
              <a:rPr lang="ko-KR" altLang="en-US" sz="2300" dirty="0">
                <a:solidFill>
                  <a:srgbClr val="000000"/>
                </a:solidFill>
                <a:latin typeface="Calibri" panose="020F0502020204030204" charset="0"/>
                <a:ea typeface="宋体" panose="02010600030101010101" pitchFamily="2" charset="-122"/>
              </a:rPr>
              <a:t>16</a:t>
            </a:r>
            <a:r>
              <a:rPr lang="ko-KR" altLang="en-US" sz="2300" dirty="0">
                <a:solidFill>
                  <a:srgbClr val="000000"/>
                </a:solidFill>
                <a:latin typeface="宋体" panose="02010600030101010101" pitchFamily="2" charset="-122"/>
                <a:ea typeface="宋体" panose="02010600030101010101" pitchFamily="2" charset="-122"/>
              </a:rPr>
              <a:t>）主动果断；（</a:t>
            </a:r>
            <a:r>
              <a:rPr lang="ko-KR" altLang="en-US" sz="2300" dirty="0">
                <a:solidFill>
                  <a:srgbClr val="000000"/>
                </a:solidFill>
                <a:latin typeface="Calibri" panose="020F0502020204030204" charset="0"/>
                <a:ea typeface="宋体" panose="02010600030101010101" pitchFamily="2" charset="-122"/>
              </a:rPr>
              <a:t>17</a:t>
            </a:r>
            <a:r>
              <a:rPr lang="ko-KR" altLang="en-US" sz="2300" dirty="0">
                <a:solidFill>
                  <a:srgbClr val="000000"/>
                </a:solidFill>
                <a:latin typeface="宋体" panose="02010600030101010101" pitchFamily="2" charset="-122"/>
                <a:ea typeface="宋体" panose="02010600030101010101" pitchFamily="2" charset="-122"/>
              </a:rPr>
              <a:t>）客观而善于听取各种意见；（</a:t>
            </a:r>
            <a:r>
              <a:rPr lang="ko-KR" altLang="en-US" sz="2300" dirty="0">
                <a:solidFill>
                  <a:srgbClr val="000000"/>
                </a:solidFill>
                <a:latin typeface="Calibri" panose="020F0502020204030204" charset="0"/>
                <a:ea typeface="宋体" panose="02010600030101010101" pitchFamily="2" charset="-122"/>
              </a:rPr>
              <a:t>18</a:t>
            </a:r>
            <a:r>
              <a:rPr lang="ko-KR" altLang="en-US" sz="2300" dirty="0">
                <a:solidFill>
                  <a:srgbClr val="000000"/>
                </a:solidFill>
                <a:latin typeface="宋体" panose="02010600030101010101" pitchFamily="2" charset="-122"/>
                <a:ea typeface="宋体" panose="02010600030101010101" pitchFamily="2" charset="-122"/>
              </a:rPr>
              <a:t>）能正确地自我评价；（</a:t>
            </a:r>
            <a:r>
              <a:rPr lang="ko-KR" altLang="en-US" sz="2300" dirty="0">
                <a:solidFill>
                  <a:srgbClr val="000000"/>
                </a:solidFill>
                <a:latin typeface="Calibri" panose="020F0502020204030204" charset="0"/>
                <a:ea typeface="宋体" panose="02010600030101010101" pitchFamily="2" charset="-122"/>
              </a:rPr>
              <a:t>19</a:t>
            </a:r>
            <a:r>
              <a:rPr lang="ko-KR" altLang="en-US" sz="2300" dirty="0">
                <a:solidFill>
                  <a:srgbClr val="000000"/>
                </a:solidFill>
                <a:latin typeface="宋体" panose="02010600030101010101" pitchFamily="2" charset="-122"/>
                <a:ea typeface="宋体" panose="02010600030101010101" pitchFamily="2" charset="-122"/>
              </a:rPr>
              <a:t>）勤俭艰苦和具有灵活性。</a:t>
            </a:r>
            <a:endParaRPr lang="ko-KR" altLang="en-US" sz="2300" dirty="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矩形 155648"/>
          <p:cNvSpPr/>
          <p:nvPr/>
        </p:nvSpPr>
        <p:spPr>
          <a:xfrm>
            <a:off x="1981200" y="274638"/>
            <a:ext cx="8229600" cy="1144587"/>
          </a:xfrm>
          <a:prstGeom prst="rect">
            <a:avLst/>
          </a:prstGeom>
          <a:noFill/>
          <a:ln w="9525">
            <a:noFill/>
          </a:ln>
        </p:spPr>
        <p:txBody>
          <a:bodyPr wrap="square" anchor="ctr"/>
          <a:p>
            <a:pPr algn="ctr">
              <a:buSzTx/>
            </a:pPr>
            <a:r>
              <a:rPr lang="ko-KR" altLang="en-US" sz="3800" b="1" dirty="0">
                <a:solidFill>
                  <a:srgbClr val="000000"/>
                </a:solidFill>
                <a:latin typeface="华文新魏" pitchFamily="2" charset="-122"/>
                <a:ea typeface="华文新魏" pitchFamily="2" charset="-122"/>
              </a:rPr>
              <a:t>企业家应该具备的素质</a:t>
            </a:r>
            <a:endParaRPr lang="ko-KR" altLang="en-US" sz="3800" b="1" dirty="0">
              <a:solidFill>
                <a:srgbClr val="000000"/>
              </a:solidFill>
              <a:latin typeface="华文新魏" pitchFamily="2" charset="-122"/>
              <a:ea typeface="华文新魏" pitchFamily="2" charset="-122"/>
            </a:endParaRPr>
          </a:p>
        </p:txBody>
      </p:sp>
      <p:sp>
        <p:nvSpPr>
          <p:cNvPr id="155650" name="矩形 155649"/>
          <p:cNvSpPr/>
          <p:nvPr/>
        </p:nvSpPr>
        <p:spPr>
          <a:xfrm>
            <a:off x="3417888" y="1600200"/>
            <a:ext cx="5711825" cy="3602038"/>
          </a:xfrm>
          <a:solidFill>
            <a:srgbClr val="F2F2F2"/>
          </a:solidFill>
          <a:ln w="9525">
            <a:noFill/>
          </a:ln>
        </p:spPr>
        <p:txBody>
          <a:bodyPr wrap="square"/>
          <a:p>
            <a:pPr fontAlgn="base">
              <a:spcBef>
                <a:spcPts val="600"/>
              </a:spcBef>
            </a:pPr>
            <a:r>
              <a:rPr lang="ko-KR" altLang="en-US" sz="2600" b="1" strike="noStrike" noProof="1" dirty="0">
                <a:solidFill>
                  <a:srgbClr val="663300"/>
                </a:solidFill>
                <a:latin typeface="宋体" panose="02010600030101010101" pitchFamily="2" charset="-122"/>
                <a:ea typeface="宋体" panose="02010600030101010101" pitchFamily="2" charset="-122"/>
                <a:cs typeface="+mn-cs"/>
              </a:rPr>
              <a:t>中国式企业家应具备的素质：</a:t>
            </a:r>
            <a:endParaRPr lang="ko-KR" altLang="en-US" sz="2600" b="1" strike="noStrike" noProof="1" dirty="0">
              <a:solidFill>
                <a:srgbClr val="663300"/>
              </a:solidFill>
              <a:latin typeface="宋体" panose="02010600030101010101" pitchFamily="2" charset="-122"/>
              <a:ea typeface="宋体" panose="02010600030101010101" pitchFamily="2" charset="-122"/>
            </a:endParaRPr>
          </a:p>
          <a:p>
            <a:pPr fontAlgn="base">
              <a:spcBef>
                <a:spcPts val="500"/>
              </a:spcBef>
              <a:buClr>
                <a:srgbClr val="000000"/>
              </a:buClr>
              <a:buSzPct val="100000"/>
              <a:buFont typeface="Arial" panose="020B0604020202020204" pitchFamily="34" charset="0"/>
              <a:buChar char="•"/>
            </a:pPr>
            <a:r>
              <a:rPr lang="ko-KR" altLang="en-US" sz="2300" strike="noStrike" noProof="1" dirty="0">
                <a:solidFill>
                  <a:srgbClr val="000000"/>
                </a:solidFill>
                <a:latin typeface="宋体" panose="02010600030101010101" pitchFamily="2" charset="-122"/>
                <a:ea typeface="宋体" panose="02010600030101010101" pitchFamily="2" charset="-122"/>
                <a:cs typeface="+mn-cs"/>
              </a:rPr>
              <a:t>（</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1</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）政治思想素质；（</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2</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）道德情操素质；（</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3</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）个性、气质修养；（</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4</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）知识素质；（</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5</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）竞争素质；（</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6</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）能力素质；（</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7</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）心理素质；（</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8</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）身体素质；（</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9</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）社会活动素质；（</a:t>
            </a:r>
            <a:r>
              <a:rPr lang="ko-KR" altLang="en-US" sz="2300" strike="noStrike" noProof="1" dirty="0">
                <a:solidFill>
                  <a:srgbClr val="000000"/>
                </a:solidFill>
                <a:latin typeface="Calibri" panose="020F0502020204030204" charset="0"/>
                <a:ea typeface="宋体" panose="02010600030101010101" pitchFamily="2" charset="-122"/>
                <a:cs typeface="Calibri" panose="020F0502020204030204" charset="0"/>
              </a:rPr>
              <a:t>10</a:t>
            </a:r>
            <a:r>
              <a:rPr lang="ko-KR" altLang="en-US" sz="2300" strike="noStrike" noProof="1" dirty="0">
                <a:solidFill>
                  <a:srgbClr val="000000"/>
                </a:solidFill>
                <a:latin typeface="宋体" panose="02010600030101010101" pitchFamily="2" charset="-122"/>
                <a:ea typeface="宋体" panose="02010600030101010101" pitchFamily="2" charset="-122"/>
                <a:cs typeface="+mn-cs"/>
              </a:rPr>
              <a:t>）善于利用“外脑”、重用专家的素质。</a:t>
            </a:r>
            <a:endParaRPr lang="ko-KR" altLang="en-US" sz="2300" strike="noStrike" noProof="1" dirty="0">
              <a:solidFill>
                <a:srgbClr val="000000"/>
              </a:solidFill>
              <a:latin typeface="宋体" panose="02010600030101010101" pitchFamily="2" charset="-122"/>
              <a:ea typeface="宋体" panose="02010600030101010101" pitchFamily="2" charset="-122"/>
            </a:endParaRPr>
          </a:p>
          <a:p>
            <a:pPr fontAlgn="base">
              <a:spcBef>
                <a:spcPts val="600"/>
              </a:spcBef>
            </a:pPr>
            <a:r>
              <a:rPr lang="ko-KR" altLang="en-US" sz="2300" b="1" strike="noStrike" noProof="1" dirty="0">
                <a:solidFill>
                  <a:srgbClr val="000000"/>
                </a:solidFill>
                <a:latin typeface="Calibri" panose="020F0502020204030204" charset="0"/>
                <a:ea typeface="宋体" panose="02010600030101010101" pitchFamily="2" charset="-122"/>
                <a:cs typeface="Calibri" panose="020F0502020204030204" charset="0"/>
              </a:rPr>
              <a:t>   </a:t>
            </a:r>
            <a:r>
              <a:rPr lang="ko-KR" altLang="en-US" sz="2600" b="1" i="1" strike="noStrike" noProof="1" dirty="0">
                <a:solidFill>
                  <a:srgbClr val="CC3300"/>
                </a:solidFill>
                <a:effectLst>
                  <a:outerShdw blurRad="38100" dist="38100" dir="2700000">
                    <a:srgbClr val="C0C0C0"/>
                  </a:outerShdw>
                </a:effectLst>
                <a:latin typeface="宋体" panose="02010600030101010101" pitchFamily="2" charset="-122"/>
                <a:ea typeface="宋体" panose="02010600030101010101" pitchFamily="2" charset="-122"/>
                <a:cs typeface="+mn-cs"/>
              </a:rPr>
              <a:t>你具备企业家素质吗？</a:t>
            </a:r>
            <a:endParaRPr lang="ko-KR" altLang="en-US" sz="2600" b="1" i="1" strike="noStrike" noProof="1" dirty="0">
              <a:solidFill>
                <a:srgbClr val="CC3300"/>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4035" y="2218444"/>
            <a:ext cx="6174051" cy="1730965"/>
          </a:xfrm>
          <a:prstGeom prst="rect">
            <a:avLst/>
          </a:prstGeom>
          <a:noFill/>
          <a:ln w="762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 name="标题 1"/>
          <p:cNvSpPr>
            <a:spLocks noGrp="1"/>
          </p:cNvSpPr>
          <p:nvPr>
            <p:ph type="title"/>
          </p:nvPr>
        </p:nvSpPr>
        <p:spPr>
          <a:xfrm>
            <a:off x="3116928" y="2421146"/>
            <a:ext cx="6028266" cy="1325563"/>
          </a:xfrm>
        </p:spPr>
        <p:txBody>
          <a:bodyPr>
            <a:normAutofit/>
          </a:bodyPr>
          <a:lstStyle/>
          <a:p>
            <a:pPr marR="0" algn="ctr" rtl="0"/>
            <a:r>
              <a:rPr lang="zh-CN" altLang="en-US" sz="7200" b="1" i="0" u="none" strike="noStrike" kern="2200" baseline="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开学第一课</a:t>
            </a:r>
            <a:endParaRPr lang="zh-CN" altLang="en-US" sz="7200" b="1" i="0" u="none" strike="noStrike" kern="2200" baseline="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149587" y="275428"/>
            <a:ext cx="783211" cy="7832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270336"/>
          <p:cNvSpPr/>
          <p:nvPr/>
        </p:nvSpPr>
        <p:spPr>
          <a:xfrm>
            <a:off x="2046288" y="919163"/>
            <a:ext cx="8002587" cy="5710237"/>
          </a:xfrm>
          <a:prstGeom prst="rect">
            <a:avLst/>
          </a:prstGeom>
          <a:solidFill>
            <a:srgbClr val="F8CBAC"/>
          </a:solidFill>
          <a:ln w="9525">
            <a:noFill/>
          </a:ln>
        </p:spPr>
        <p:txBody>
          <a:bodyPr wrap="square" anchor="t"/>
          <a:p>
            <a:pPr>
              <a:buClrTx/>
              <a:buSzPct val="100000"/>
              <a:buFont typeface="Wingdings" panose="05000000000000000000" pitchFamily="2" charset="2"/>
              <a:buChar char="§"/>
            </a:pPr>
            <a:r>
              <a:rPr lang="zh-CN" altLang="en-US" sz="2800">
                <a:solidFill>
                  <a:srgbClr val="000000"/>
                </a:solidFill>
                <a:latin typeface="宋体" panose="02010600030101010101" pitchFamily="2" charset="-122"/>
                <a:ea typeface="宋体" panose="02010600030101010101" pitchFamily="2" charset="-122"/>
              </a:rPr>
              <a:t>纵观国外企业的成功经验，企业文化对企业的发展具有不可估量的价值。要想发挥企业文化应有的功效，有一个极其重要的先决条件，那就是</a:t>
            </a:r>
            <a:r>
              <a:rPr lang="en-US" altLang="zh-CN" sz="2800">
                <a:solidFill>
                  <a:srgbClr val="000000"/>
                </a:solidFill>
                <a:latin typeface="Arial" panose="020B0604020202020204" pitchFamily="34" charset="0"/>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把文化管理落到实处，并认真抓好每一个“不起眼”的细节。</a:t>
            </a:r>
            <a:endParaRPr lang="zh-CN" altLang="en-US" sz="2800">
              <a:solidFill>
                <a:srgbClr val="000000"/>
              </a:solidFill>
              <a:latin typeface="宋体" panose="02010600030101010101" pitchFamily="2" charset="-122"/>
              <a:ea typeface="宋体" panose="02010600030101010101" pitchFamily="2" charset="-122"/>
            </a:endParaRPr>
          </a:p>
          <a:p>
            <a:pPr>
              <a:buClrTx/>
              <a:buSzPct val="100000"/>
              <a:buFont typeface="Wingdings" panose="05000000000000000000" pitchFamily="2" charset="2"/>
              <a:buChar char="§"/>
            </a:pPr>
            <a:r>
              <a:rPr lang="en-US" altLang="zh-CN" sz="2800">
                <a:solidFill>
                  <a:srgbClr val="000000"/>
                </a:solidFill>
                <a:latin typeface="宋体" panose="02010600030101010101" pitchFamily="2" charset="-122"/>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细节决定成败</a:t>
            </a:r>
            <a:r>
              <a:rPr lang="en-US" altLang="zh-CN" sz="2800">
                <a:solidFill>
                  <a:srgbClr val="000000"/>
                </a:solidFill>
                <a:latin typeface="宋体" panose="02010600030101010101" pitchFamily="2" charset="-122"/>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a:t>
            </a:r>
            <a:r>
              <a:rPr lang="en-US" altLang="zh-CN" sz="2800">
                <a:solidFill>
                  <a:srgbClr val="000000"/>
                </a:solidFill>
                <a:latin typeface="宋体" panose="02010600030101010101" pitchFamily="2" charset="-122"/>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赢在执行</a:t>
            </a:r>
            <a:r>
              <a:rPr lang="en-US" altLang="zh-CN" sz="2800">
                <a:solidFill>
                  <a:srgbClr val="000000"/>
                </a:solidFill>
                <a:latin typeface="宋体" panose="02010600030101010101" pitchFamily="2" charset="-122"/>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a:t>
            </a:r>
            <a:r>
              <a:rPr lang="en-US" altLang="zh-CN" sz="2800">
                <a:solidFill>
                  <a:srgbClr val="000000"/>
                </a:solidFill>
                <a:latin typeface="宋体" panose="02010600030101010101" pitchFamily="2" charset="-122"/>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执行力</a:t>
            </a:r>
            <a:r>
              <a:rPr lang="en-US" altLang="zh-CN" sz="2800">
                <a:solidFill>
                  <a:srgbClr val="000000"/>
                </a:solidFill>
                <a:latin typeface="宋体" panose="02010600030101010101" pitchFamily="2" charset="-122"/>
                <a:ea typeface="宋体" panose="02010600030101010101" pitchFamily="2" charset="-122"/>
              </a:rPr>
              <a:t>》</a:t>
            </a:r>
            <a:endParaRPr lang="en-US" altLang="zh-CN" sz="2800">
              <a:solidFill>
                <a:srgbClr val="000000"/>
              </a:solidFill>
              <a:latin typeface="宋体" panose="02010600030101010101" pitchFamily="2" charset="-122"/>
              <a:ea typeface="宋体" panose="02010600030101010101" pitchFamily="2" charset="-122"/>
            </a:endParaRPr>
          </a:p>
          <a:p>
            <a:pPr>
              <a:buClrTx/>
              <a:buSzPct val="100000"/>
              <a:buFont typeface="Wingdings" panose="05000000000000000000" pitchFamily="2" charset="2"/>
              <a:buChar char="§"/>
            </a:pPr>
            <a:endParaRPr lang="en-US" altLang="zh-CN" sz="2800">
              <a:solidFill>
                <a:srgbClr val="000000"/>
              </a:solidFill>
              <a:latin typeface="宋体" panose="02010600030101010101" pitchFamily="2" charset="-122"/>
              <a:ea typeface="宋体" panose="02010600030101010101" pitchFamily="2" charset="-122"/>
            </a:endParaRPr>
          </a:p>
          <a:p>
            <a:pPr>
              <a:buClrTx/>
              <a:buSzPct val="100000"/>
              <a:buFont typeface="Wingdings" panose="05000000000000000000" pitchFamily="2" charset="2"/>
              <a:buChar char="§"/>
            </a:pPr>
            <a:r>
              <a:rPr lang="zh-CN" altLang="en-US" sz="2800">
                <a:solidFill>
                  <a:srgbClr val="000000"/>
                </a:solidFill>
                <a:latin typeface="宋体" panose="02010600030101010101" pitchFamily="2" charset="-122"/>
                <a:ea typeface="宋体" panose="02010600030101010101" pitchFamily="2" charset="-122"/>
              </a:rPr>
              <a:t>管理的两次飞跃：</a:t>
            </a:r>
            <a:endParaRPr lang="zh-CN" altLang="en-US" sz="2800">
              <a:solidFill>
                <a:srgbClr val="000000"/>
              </a:solidFill>
              <a:latin typeface="宋体" panose="02010600030101010101" pitchFamily="2" charset="-122"/>
              <a:ea typeface="宋体" panose="02010600030101010101" pitchFamily="2" charset="-122"/>
            </a:endParaRPr>
          </a:p>
          <a:p>
            <a:pPr>
              <a:buClrTx/>
              <a:buSzPct val="100000"/>
              <a:buFont typeface="Wingdings" panose="05000000000000000000" pitchFamily="2" charset="2"/>
              <a:buChar char="§"/>
            </a:pPr>
            <a:r>
              <a:rPr lang="zh-CN" altLang="en-US" sz="2800">
                <a:solidFill>
                  <a:srgbClr val="000000"/>
                </a:solidFill>
                <a:latin typeface="宋体" panose="02010600030101010101" pitchFamily="2" charset="-122"/>
                <a:ea typeface="宋体" panose="02010600030101010101" pitchFamily="2" charset="-122"/>
              </a:rPr>
              <a:t>第一次飞跃：经验管理到科学管理</a:t>
            </a:r>
            <a:endParaRPr lang="zh-CN" altLang="en-US" sz="2800">
              <a:solidFill>
                <a:srgbClr val="000000"/>
              </a:solidFill>
              <a:latin typeface="宋体" panose="02010600030101010101" pitchFamily="2" charset="-122"/>
              <a:ea typeface="宋体" panose="02010600030101010101" pitchFamily="2" charset="-122"/>
            </a:endParaRPr>
          </a:p>
          <a:p>
            <a:pPr>
              <a:buClrTx/>
              <a:buSzPct val="100000"/>
              <a:buFont typeface="Wingdings" panose="05000000000000000000" pitchFamily="2" charset="2"/>
              <a:buChar char="§"/>
            </a:pPr>
            <a:r>
              <a:rPr lang="zh-CN" altLang="en-US" sz="2800">
                <a:solidFill>
                  <a:srgbClr val="000000"/>
                </a:solidFill>
                <a:latin typeface="宋体" panose="02010600030101010101" pitchFamily="2" charset="-122"/>
                <a:ea typeface="宋体" panose="02010600030101010101" pitchFamily="2" charset="-122"/>
              </a:rPr>
              <a:t>第二次飞跃：科学管理到文化管理</a:t>
            </a:r>
            <a:endParaRPr lang="zh-CN" altLang="en-US" sz="2800">
              <a:solidFill>
                <a:srgbClr val="000000"/>
              </a:solidFill>
              <a:latin typeface="宋体" panose="02010600030101010101" pitchFamily="2" charset="-122"/>
              <a:ea typeface="宋体" panose="02010600030101010101" pitchFamily="2" charset="-122"/>
            </a:endParaRPr>
          </a:p>
          <a:p>
            <a:pPr>
              <a:buClrTx/>
              <a:buSzPct val="100000"/>
              <a:buFont typeface="Wingdings" panose="05000000000000000000" pitchFamily="2" charset="2"/>
              <a:buChar char="§"/>
            </a:pPr>
            <a:r>
              <a:rPr lang="zh-CN" altLang="en-US" sz="2800">
                <a:solidFill>
                  <a:srgbClr val="000000"/>
                </a:solidFill>
                <a:latin typeface="宋体" panose="02010600030101010101" pitchFamily="2" charset="-122"/>
                <a:ea typeface="宋体" panose="02010600030101010101" pitchFamily="2" charset="-122"/>
              </a:rPr>
              <a:t>科学管理</a:t>
            </a:r>
            <a:r>
              <a:rPr lang="en-US" altLang="zh-CN" sz="2800">
                <a:solidFill>
                  <a:srgbClr val="000000"/>
                </a:solidFill>
                <a:latin typeface="Arial" panose="020B0604020202020204" pitchFamily="34" charset="0"/>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理性管理，以事为中心</a:t>
            </a:r>
            <a:endParaRPr lang="zh-CN" altLang="en-US" sz="2800">
              <a:solidFill>
                <a:srgbClr val="000000"/>
              </a:solidFill>
              <a:latin typeface="宋体" panose="02010600030101010101" pitchFamily="2" charset="-122"/>
              <a:ea typeface="宋体" panose="02010600030101010101" pitchFamily="2" charset="-122"/>
            </a:endParaRPr>
          </a:p>
          <a:p>
            <a:pPr>
              <a:buClrTx/>
              <a:buSzPct val="100000"/>
              <a:buFont typeface="Wingdings" panose="05000000000000000000" pitchFamily="2" charset="2"/>
              <a:buChar char="§"/>
            </a:pPr>
            <a:r>
              <a:rPr lang="zh-CN" altLang="en-US" sz="2800">
                <a:solidFill>
                  <a:srgbClr val="000000"/>
                </a:solidFill>
                <a:latin typeface="宋体" panose="02010600030101010101" pitchFamily="2" charset="-122"/>
                <a:ea typeface="宋体" panose="02010600030101010101" pitchFamily="2" charset="-122"/>
              </a:rPr>
              <a:t>文化管理</a:t>
            </a:r>
            <a:r>
              <a:rPr lang="en-US" altLang="zh-CN" sz="2800">
                <a:solidFill>
                  <a:srgbClr val="000000"/>
                </a:solidFill>
                <a:latin typeface="Arial" panose="020B0604020202020204" pitchFamily="34" charset="0"/>
                <a:ea typeface="宋体" panose="02010600030101010101" pitchFamily="2" charset="-122"/>
              </a:rPr>
              <a:t>---</a:t>
            </a:r>
            <a:r>
              <a:rPr lang="zh-CN" altLang="en-US" sz="2800">
                <a:solidFill>
                  <a:srgbClr val="000000"/>
                </a:solidFill>
                <a:latin typeface="宋体" panose="02010600030101010101" pitchFamily="2" charset="-122"/>
                <a:ea typeface="宋体" panose="02010600030101010101" pitchFamily="2" charset="-122"/>
              </a:rPr>
              <a:t>柔性管理，以人为中心</a:t>
            </a:r>
            <a:endParaRPr lang="zh-CN" altLang="en-US" sz="2800">
              <a:solidFill>
                <a:srgbClr val="000000"/>
              </a:solidFill>
              <a:latin typeface="宋体" panose="02010600030101010101" pitchFamily="2" charset="-122"/>
              <a:ea typeface="宋体" panose="02010600030101010101" pitchFamily="2" charset="-122"/>
            </a:endParaRPr>
          </a:p>
          <a:p>
            <a:pPr>
              <a:buClrTx/>
              <a:buSzPct val="100000"/>
              <a:buFont typeface="Wingdings" panose="05000000000000000000" pitchFamily="2" charset="2"/>
              <a:buChar char="§"/>
            </a:pPr>
            <a:endParaRPr lang="zh-CN" altLang="en-US" sz="280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274432"/>
          <p:cNvSpPr/>
          <p:nvPr/>
        </p:nvSpPr>
        <p:spPr>
          <a:xfrm>
            <a:off x="1981200" y="274638"/>
            <a:ext cx="8229600" cy="1143000"/>
          </a:xfrm>
          <a:prstGeom prst="rect">
            <a:avLst/>
          </a:prstGeom>
          <a:noFill/>
          <a:ln w="9525">
            <a:noFill/>
          </a:ln>
        </p:spPr>
        <p:txBody>
          <a:bodyPr wrap="square" anchor="ctr"/>
          <a:p>
            <a:r>
              <a:rPr lang="ko-KR" altLang="en-US" sz="2500" b="1" dirty="0">
                <a:solidFill>
                  <a:srgbClr val="000000"/>
                </a:solidFill>
                <a:latin typeface="宋体" panose="02010600030101010101" pitchFamily="2" charset="-122"/>
                <a:ea typeface="宋体" panose="02010600030101010101" pitchFamily="2" charset="-122"/>
              </a:rPr>
              <a:t>企业文化管理价值观</a:t>
            </a:r>
            <a:endParaRPr lang="ko-KR" altLang="en-US" sz="2500" b="1" dirty="0">
              <a:solidFill>
                <a:srgbClr val="000000"/>
              </a:solidFill>
              <a:latin typeface="宋体" panose="02010600030101010101" pitchFamily="2" charset="-122"/>
              <a:ea typeface="宋体" panose="02010600030101010101" pitchFamily="2" charset="-122"/>
            </a:endParaRPr>
          </a:p>
        </p:txBody>
      </p:sp>
      <p:sp>
        <p:nvSpPr>
          <p:cNvPr id="21506" name="矩形 274433"/>
          <p:cNvSpPr/>
          <p:nvPr/>
        </p:nvSpPr>
        <p:spPr>
          <a:xfrm>
            <a:off x="2514600" y="1709738"/>
            <a:ext cx="7294563" cy="4421187"/>
          </a:xfrm>
          <a:prstGeom prst="rect">
            <a:avLst/>
          </a:prstGeom>
          <a:solidFill>
            <a:srgbClr val="F8CBAC"/>
          </a:solidFill>
          <a:ln w="9525">
            <a:noFill/>
          </a:ln>
        </p:spPr>
        <p:txBody>
          <a:bodyPr wrap="square" anchor="t"/>
          <a:p>
            <a:r>
              <a:rPr lang="ko-KR" altLang="en-US" dirty="0">
                <a:solidFill>
                  <a:srgbClr val="000000"/>
                </a:solidFill>
                <a:latin typeface="Arial" panose="020B0604020202020204" pitchFamily="34" charset="0"/>
                <a:ea typeface="宋体" panose="02010600030101010101" pitchFamily="2" charset="-122"/>
              </a:rPr>
              <a:t>   </a:t>
            </a:r>
            <a:r>
              <a:rPr lang="ko-KR" altLang="en-US" sz="2800" dirty="0">
                <a:solidFill>
                  <a:srgbClr val="000000"/>
                </a:solidFill>
                <a:latin typeface="Arial" panose="020B0604020202020204" pitchFamily="34" charset="0"/>
                <a:ea typeface="宋体" panose="02010600030101010101" pitchFamily="2" charset="-122"/>
              </a:rPr>
              <a:t> </a:t>
            </a:r>
            <a:r>
              <a:rPr lang="ko-KR" altLang="en-US" sz="2400" dirty="0">
                <a:solidFill>
                  <a:srgbClr val="000000"/>
                </a:solidFill>
                <a:latin typeface="宋体" panose="02010600030101010101" pitchFamily="2" charset="-122"/>
                <a:ea typeface="宋体" panose="02010600030101010101" pitchFamily="2" charset="-122"/>
              </a:rPr>
              <a:t>正如保罗格里斯利所说的：管理意味着管理价值观，管理价值观意味着认识和理解价值观，认识和理解价值观意味着了解自己的认识和理解的局限性。一个人只有了解到自己认识和理解的局限性，才有可能去接受与容纳别人的观念，才有可能在众多的价值观差异中取得平衡，形成共同价值的管理。</a:t>
            </a:r>
            <a:endParaRPr lang="ko-KR" altLang="en-US" sz="2400" dirty="0">
              <a:solidFill>
                <a:srgbClr val="000000"/>
              </a:solidFill>
              <a:latin typeface="宋体" panose="02010600030101010101" pitchFamily="2" charset="-122"/>
              <a:ea typeface="宋体" panose="02010600030101010101" pitchFamily="2" charset="-122"/>
            </a:endParaRPr>
          </a:p>
          <a:p>
            <a:pPr algn="just">
              <a:spcBef>
                <a:spcPts val="1200"/>
              </a:spcBef>
            </a:pPr>
            <a:r>
              <a:rPr lang="ko-KR" altLang="en-US" sz="2400" dirty="0">
                <a:solidFill>
                  <a:srgbClr val="000000"/>
                </a:solidFill>
                <a:latin typeface="黑体" panose="02010609060101010101" pitchFamily="49" charset="-122"/>
                <a:ea typeface="黑体" panose="02010609060101010101" pitchFamily="49" charset="-122"/>
              </a:rPr>
              <a:t>企业的管理价值观指的是管理“共同”价值观，即在企业的范围内形成一种绝大部分员工认同并愿意接受的共同价值理念。</a:t>
            </a:r>
            <a:endParaRPr lang="ko-KR" altLang="en-US" sz="2400" dirty="0">
              <a:solidFill>
                <a:srgbClr val="000000"/>
              </a:solidFill>
              <a:latin typeface="Arial" panose="020B0604020202020204" pitchFamily="34" charset="0"/>
              <a:ea typeface="宋体" panose="02010600030101010101" pitchFamily="2" charset="-122"/>
            </a:endParaRPr>
          </a:p>
          <a:p>
            <a:endParaRPr lang="ko-KR" altLang="en-US" sz="2400" dirty="0">
              <a:solidFill>
                <a:srgbClr val="000000"/>
              </a:solidFill>
              <a:latin typeface="Arial" panose="020B0604020202020204" pitchFamily="34" charset="0"/>
              <a:ea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281601"/>
          <p:cNvSpPr/>
          <p:nvPr/>
        </p:nvSpPr>
        <p:spPr>
          <a:xfrm>
            <a:off x="2506663" y="3062288"/>
            <a:ext cx="7399337" cy="76200"/>
          </a:xfrm>
          <a:prstGeom prst="rect">
            <a:avLst/>
          </a:prstGeom>
          <a:noFill/>
          <a:ln w="50800" cap="rnd" cmpd="sng">
            <a:solidFill>
              <a:srgbClr val="80808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2530" name="矩形 281602"/>
          <p:cNvSpPr/>
          <p:nvPr/>
        </p:nvSpPr>
        <p:spPr>
          <a:xfrm>
            <a:off x="3313113" y="5053013"/>
            <a:ext cx="5080000" cy="829945"/>
          </a:xfrm>
          <a:prstGeom prst="rect">
            <a:avLst/>
          </a:prstGeom>
          <a:solidFill>
            <a:srgbClr val="9CC3E6"/>
          </a:solidFill>
          <a:ln w="9525">
            <a:noFill/>
          </a:ln>
        </p:spPr>
        <p:txBody>
          <a:bodyPr wrap="none" anchor="t">
            <a:spAutoFit/>
          </a:bodyPr>
          <a:p>
            <a:pPr algn="ctr"/>
            <a:endParaRPr lang="ko-KR" altLang="en-US" sz="2400" dirty="0">
              <a:solidFill>
                <a:srgbClr val="000000"/>
              </a:solidFill>
              <a:latin typeface="Arial" panose="020B0604020202020204" pitchFamily="34" charset="0"/>
              <a:ea typeface="宋体" panose="02010600030101010101" pitchFamily="2" charset="-122"/>
            </a:endParaRPr>
          </a:p>
          <a:p>
            <a:pPr algn="ctr"/>
            <a:r>
              <a:rPr lang="ko-KR" altLang="en-US" sz="2400" b="1" dirty="0">
                <a:solidFill>
                  <a:srgbClr val="000002"/>
                </a:solidFill>
                <a:latin typeface="MS PGothic" panose="020B0600070205080204" charset="-128"/>
                <a:ea typeface="MS PGothic" panose="020B0600070205080204" charset="-128"/>
              </a:rPr>
              <a:t>占统治地位的企业核心价值观和信仰</a:t>
            </a:r>
            <a:endParaRPr lang="ko-KR" altLang="en-US" sz="2400" b="1" dirty="0">
              <a:solidFill>
                <a:srgbClr val="000002"/>
              </a:solidFill>
              <a:latin typeface="MS PGothic" panose="020B0600070205080204" charset="-128"/>
              <a:ea typeface="MS PGothic" panose="020B0600070205080204" charset="-128"/>
            </a:endParaRPr>
          </a:p>
        </p:txBody>
      </p:sp>
      <p:sp>
        <p:nvSpPr>
          <p:cNvPr id="22531" name="矩形 281603"/>
          <p:cNvSpPr/>
          <p:nvPr/>
        </p:nvSpPr>
        <p:spPr>
          <a:xfrm>
            <a:off x="4637882" y="4154488"/>
            <a:ext cx="3549650" cy="829945"/>
          </a:xfrm>
          <a:prstGeom prst="rect">
            <a:avLst/>
          </a:prstGeom>
          <a:solidFill>
            <a:srgbClr val="BED7EE"/>
          </a:solidFill>
          <a:ln w="9525">
            <a:noFill/>
          </a:ln>
        </p:spPr>
        <p:txBody>
          <a:bodyPr wrap="none" anchor="t">
            <a:spAutoFit/>
          </a:bodyPr>
          <a:p>
            <a:pPr algn="ctr"/>
            <a:r>
              <a:rPr lang="ko-KR" altLang="en-US" sz="2400" b="1" dirty="0">
                <a:solidFill>
                  <a:srgbClr val="000002"/>
                </a:solidFill>
                <a:latin typeface="宋体" panose="02010600030101010101" pitchFamily="2" charset="-122"/>
                <a:ea typeface="宋体" panose="02010600030101010101" pitchFamily="2" charset="-122"/>
              </a:rPr>
              <a:t>不断证明是正确并灌输给</a:t>
            </a:r>
            <a:endParaRPr lang="ko-KR" altLang="en-US" sz="2400" b="1" dirty="0">
              <a:solidFill>
                <a:srgbClr val="000002"/>
              </a:solidFill>
              <a:latin typeface="宋体" panose="02010600030101010101" pitchFamily="2" charset="-122"/>
              <a:ea typeface="宋体" panose="02010600030101010101" pitchFamily="2" charset="-122"/>
            </a:endParaRPr>
          </a:p>
          <a:p>
            <a:pPr algn="ctr"/>
            <a:r>
              <a:rPr lang="ko-KR" altLang="en-US" sz="2400" b="1" dirty="0">
                <a:solidFill>
                  <a:srgbClr val="000002"/>
                </a:solidFill>
                <a:latin typeface="宋体" panose="02010600030101010101" pitchFamily="2" charset="-122"/>
                <a:ea typeface="宋体" panose="02010600030101010101" pitchFamily="2" charset="-122"/>
              </a:rPr>
              <a:t>员工的思考定式和假设</a:t>
            </a:r>
            <a:endParaRPr lang="ko-KR" altLang="en-US" sz="2400" b="1" dirty="0">
              <a:solidFill>
                <a:srgbClr val="000002"/>
              </a:solidFill>
              <a:latin typeface="宋体" panose="02010600030101010101" pitchFamily="2" charset="-122"/>
              <a:ea typeface="宋体" panose="02010600030101010101" pitchFamily="2" charset="-122"/>
            </a:endParaRPr>
          </a:p>
        </p:txBody>
      </p:sp>
      <p:sp>
        <p:nvSpPr>
          <p:cNvPr id="22532" name="矩形 281604"/>
          <p:cNvSpPr/>
          <p:nvPr/>
        </p:nvSpPr>
        <p:spPr>
          <a:xfrm>
            <a:off x="5216684" y="3255963"/>
            <a:ext cx="2325370" cy="829945"/>
          </a:xfrm>
          <a:prstGeom prst="rect">
            <a:avLst/>
          </a:prstGeom>
          <a:solidFill>
            <a:srgbClr val="BED7EE"/>
          </a:solidFill>
          <a:ln w="9525">
            <a:noFill/>
          </a:ln>
        </p:spPr>
        <p:txBody>
          <a:bodyPr wrap="none" anchor="t">
            <a:spAutoFit/>
          </a:bodyPr>
          <a:p>
            <a:pPr algn="ctr"/>
            <a:r>
              <a:rPr lang="ko-KR" altLang="en-US" sz="2400" b="1" dirty="0">
                <a:solidFill>
                  <a:srgbClr val="000002"/>
                </a:solidFill>
                <a:latin typeface="宋体" panose="02010600030101010101" pitchFamily="2" charset="-122"/>
                <a:ea typeface="宋体" panose="02010600030101010101" pitchFamily="2" charset="-122"/>
              </a:rPr>
              <a:t>游戏规则或者组</a:t>
            </a:r>
            <a:endParaRPr lang="ko-KR" altLang="en-US" sz="2400" b="1" dirty="0">
              <a:solidFill>
                <a:srgbClr val="000002"/>
              </a:solidFill>
              <a:latin typeface="宋体" panose="02010600030101010101" pitchFamily="2" charset="-122"/>
              <a:ea typeface="宋体" panose="02010600030101010101" pitchFamily="2" charset="-122"/>
            </a:endParaRPr>
          </a:p>
          <a:p>
            <a:pPr algn="ctr"/>
            <a:r>
              <a:rPr lang="ko-KR" altLang="en-US" sz="2400" b="1" dirty="0">
                <a:solidFill>
                  <a:srgbClr val="000002"/>
                </a:solidFill>
                <a:latin typeface="宋体" panose="02010600030101010101" pitchFamily="2" charset="-122"/>
                <a:ea typeface="宋体" panose="02010600030101010101" pitchFamily="2" charset="-122"/>
              </a:rPr>
              <a:t>织行为标准</a:t>
            </a:r>
            <a:endParaRPr lang="ko-KR" altLang="en-US" sz="2400" b="1" dirty="0">
              <a:solidFill>
                <a:srgbClr val="000002"/>
              </a:solidFill>
              <a:latin typeface="宋体" panose="02010600030101010101" pitchFamily="2" charset="-122"/>
              <a:ea typeface="宋体" panose="02010600030101010101" pitchFamily="2" charset="-122"/>
            </a:endParaRPr>
          </a:p>
        </p:txBody>
      </p:sp>
      <p:sp>
        <p:nvSpPr>
          <p:cNvPr id="22533" name="矩形 281605"/>
          <p:cNvSpPr/>
          <p:nvPr/>
        </p:nvSpPr>
        <p:spPr>
          <a:xfrm>
            <a:off x="5571014" y="2578100"/>
            <a:ext cx="1407160" cy="460375"/>
          </a:xfrm>
          <a:prstGeom prst="rect">
            <a:avLst/>
          </a:prstGeom>
          <a:solidFill>
            <a:srgbClr val="BED7EE"/>
          </a:solidFill>
          <a:ln w="9525">
            <a:noFill/>
          </a:ln>
        </p:spPr>
        <p:txBody>
          <a:bodyPr wrap="none" anchor="t">
            <a:spAutoFit/>
          </a:bodyPr>
          <a:p>
            <a:pPr algn="ctr"/>
            <a:r>
              <a:rPr lang="ko-KR" altLang="en-US" sz="2400" b="1" dirty="0">
                <a:solidFill>
                  <a:srgbClr val="000002"/>
                </a:solidFill>
                <a:latin typeface="宋体" panose="02010600030101010101" pitchFamily="2" charset="-122"/>
                <a:ea typeface="宋体" panose="02010600030101010101" pitchFamily="2" charset="-122"/>
              </a:rPr>
              <a:t>其他表象</a:t>
            </a:r>
            <a:endParaRPr lang="ko-KR" altLang="en-US" sz="2400" b="1" dirty="0">
              <a:solidFill>
                <a:srgbClr val="000002"/>
              </a:solidFill>
              <a:latin typeface="宋体" panose="02010600030101010101" pitchFamily="2" charset="-122"/>
              <a:ea typeface="宋体" panose="02010600030101010101" pitchFamily="2" charset="-122"/>
            </a:endParaRPr>
          </a:p>
        </p:txBody>
      </p:sp>
      <p:sp>
        <p:nvSpPr>
          <p:cNvPr id="22534" name="矩形 281606"/>
          <p:cNvSpPr/>
          <p:nvPr/>
        </p:nvSpPr>
        <p:spPr>
          <a:xfrm>
            <a:off x="5674996" y="2011363"/>
            <a:ext cx="1407160" cy="460375"/>
          </a:xfrm>
          <a:prstGeom prst="rect">
            <a:avLst/>
          </a:prstGeom>
          <a:solidFill>
            <a:srgbClr val="BED7EE"/>
          </a:solidFill>
          <a:ln w="9525">
            <a:noFill/>
          </a:ln>
        </p:spPr>
        <p:txBody>
          <a:bodyPr wrap="none" anchor="t">
            <a:spAutoFit/>
          </a:bodyPr>
          <a:p>
            <a:pPr algn="ctr"/>
            <a:r>
              <a:rPr lang="ko-KR" altLang="en-US" sz="2400" b="1" dirty="0">
                <a:solidFill>
                  <a:srgbClr val="000002"/>
                </a:solidFill>
                <a:latin typeface="宋体" panose="02010600030101010101" pitchFamily="2" charset="-122"/>
                <a:ea typeface="宋体" panose="02010600030101010101" pitchFamily="2" charset="-122"/>
              </a:rPr>
              <a:t>行为举止</a:t>
            </a:r>
            <a:endParaRPr lang="ko-KR" altLang="en-US" sz="2400" b="1" dirty="0">
              <a:solidFill>
                <a:srgbClr val="000002"/>
              </a:solidFill>
              <a:latin typeface="宋体" panose="02010600030101010101" pitchFamily="2" charset="-122"/>
              <a:ea typeface="宋体" panose="02010600030101010101" pitchFamily="2" charset="-122"/>
            </a:endParaRPr>
          </a:p>
        </p:txBody>
      </p:sp>
      <p:sp>
        <p:nvSpPr>
          <p:cNvPr id="22535" name="矩形 281607"/>
          <p:cNvSpPr/>
          <p:nvPr/>
        </p:nvSpPr>
        <p:spPr>
          <a:xfrm>
            <a:off x="2492375" y="1831975"/>
            <a:ext cx="1612900" cy="521970"/>
          </a:xfrm>
          <a:prstGeom prst="rect">
            <a:avLst/>
          </a:prstGeom>
          <a:noFill/>
          <a:ln w="9525">
            <a:noFill/>
          </a:ln>
        </p:spPr>
        <p:txBody>
          <a:bodyPr wrap="none" anchor="t">
            <a:spAutoFit/>
          </a:bodyPr>
          <a:p>
            <a:r>
              <a:rPr lang="ko-KR" altLang="en-US" sz="2800" b="1" i="1" dirty="0">
                <a:solidFill>
                  <a:srgbClr val="FF3300"/>
                </a:solidFill>
                <a:latin typeface="宋体" panose="02010600030101010101" pitchFamily="2" charset="-122"/>
                <a:ea typeface="宋体" panose="02010600030101010101" pitchFamily="2" charset="-122"/>
              </a:rPr>
              <a:t>看得见的</a:t>
            </a:r>
            <a:endParaRPr lang="ko-KR" altLang="en-US" sz="2800" b="1" i="1" dirty="0">
              <a:solidFill>
                <a:srgbClr val="FF3300"/>
              </a:solidFill>
              <a:latin typeface="宋体" panose="02010600030101010101" pitchFamily="2" charset="-122"/>
              <a:ea typeface="宋体" panose="02010600030101010101" pitchFamily="2" charset="-122"/>
            </a:endParaRPr>
          </a:p>
        </p:txBody>
      </p:sp>
      <p:sp>
        <p:nvSpPr>
          <p:cNvPr id="22536" name="矩形 281608"/>
          <p:cNvSpPr/>
          <p:nvPr/>
        </p:nvSpPr>
        <p:spPr>
          <a:xfrm>
            <a:off x="2422525" y="3835400"/>
            <a:ext cx="1612900" cy="521970"/>
          </a:xfrm>
          <a:prstGeom prst="rect">
            <a:avLst/>
          </a:prstGeom>
          <a:noFill/>
          <a:ln w="9525">
            <a:noFill/>
          </a:ln>
        </p:spPr>
        <p:txBody>
          <a:bodyPr wrap="none" anchor="t">
            <a:spAutoFit/>
          </a:bodyPr>
          <a:p>
            <a:r>
              <a:rPr lang="ko-KR" altLang="en-US" sz="2800" b="1" i="1" dirty="0">
                <a:solidFill>
                  <a:srgbClr val="FF3300"/>
                </a:solidFill>
                <a:latin typeface="宋体" panose="02010600030101010101" pitchFamily="2" charset="-122"/>
                <a:ea typeface="宋体" panose="02010600030101010101" pitchFamily="2" charset="-122"/>
              </a:rPr>
              <a:t>看不见的</a:t>
            </a:r>
            <a:endParaRPr lang="ko-KR" altLang="en-US" sz="2800" b="1" i="1" dirty="0">
              <a:solidFill>
                <a:srgbClr val="FF3300"/>
              </a:solidFill>
              <a:latin typeface="宋体" panose="02010600030101010101" pitchFamily="2" charset="-122"/>
              <a:ea typeface="宋体" panose="02010600030101010101" pitchFamily="2" charset="-122"/>
            </a:endParaRPr>
          </a:p>
        </p:txBody>
      </p:sp>
      <p:sp>
        <p:nvSpPr>
          <p:cNvPr id="22537" name="矩形 281609"/>
          <p:cNvSpPr/>
          <p:nvPr/>
        </p:nvSpPr>
        <p:spPr>
          <a:xfrm>
            <a:off x="3473450" y="5343525"/>
            <a:ext cx="4840288" cy="0"/>
          </a:xfrm>
          <a:prstGeom prst="rect">
            <a:avLst/>
          </a:prstGeom>
          <a:solidFill>
            <a:srgbClr val="BED7EE"/>
          </a:solidFill>
          <a:ln w="12700" cap="flat" cmpd="sng">
            <a:solidFill>
              <a:srgbClr val="333399"/>
            </a:solidFill>
            <a:prstDash val="dash"/>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2538" name="矩形 281610"/>
          <p:cNvSpPr/>
          <p:nvPr/>
        </p:nvSpPr>
        <p:spPr>
          <a:xfrm>
            <a:off x="4373563" y="4098925"/>
            <a:ext cx="3733800" cy="0"/>
          </a:xfrm>
          <a:prstGeom prst="rect">
            <a:avLst/>
          </a:prstGeom>
          <a:solidFill>
            <a:srgbClr val="BED7EE"/>
          </a:solidFill>
          <a:ln w="12700" cap="flat" cmpd="sng">
            <a:solidFill>
              <a:srgbClr val="333399"/>
            </a:solidFill>
            <a:prstDash val="dash"/>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2539" name="矩形 281611"/>
          <p:cNvSpPr/>
          <p:nvPr/>
        </p:nvSpPr>
        <p:spPr>
          <a:xfrm>
            <a:off x="5340350" y="2509838"/>
            <a:ext cx="2006600" cy="0"/>
          </a:xfrm>
          <a:prstGeom prst="rect">
            <a:avLst/>
          </a:prstGeom>
          <a:solidFill>
            <a:srgbClr val="BED7EE"/>
          </a:solidFill>
          <a:ln w="12700" cap="flat" cmpd="sng">
            <a:solidFill>
              <a:srgbClr val="333399"/>
            </a:solidFill>
            <a:prstDash val="dash"/>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81613" name="矩形 281612"/>
          <p:cNvSpPr/>
          <p:nvPr/>
        </p:nvSpPr>
        <p:spPr>
          <a:xfrm>
            <a:off x="1905000" y="304800"/>
            <a:ext cx="3352800" cy="685800"/>
          </a:xfrm>
          <a:solidFill>
            <a:srgbClr val="FFFFFF"/>
          </a:solidFill>
          <a:ln w="9525" cap="flat" cmpd="sng">
            <a:solidFill>
              <a:srgbClr val="FFFFFF"/>
            </a:solidFill>
            <a:prstDash val="solid"/>
            <a:round/>
            <a:headEnd type="none" w="med" len="med"/>
            <a:tailEnd type="none" w="med" len="med"/>
          </a:ln>
        </p:spPr>
        <p:txBody>
          <a:bodyPr wrap="square" anchor="ctr"/>
          <a:p>
            <a:pPr algn="ctr" fontAlgn="base">
              <a:lnSpc>
                <a:spcPct val="90000"/>
              </a:lnSpc>
              <a:spcBef>
                <a:spcPts val="1100"/>
              </a:spcBef>
            </a:pPr>
            <a:r>
              <a:rPr lang="ko-KR" altLang="en-US" sz="3200" b="1" strike="noStrike" noProof="1" dirty="0">
                <a:solidFill>
                  <a:srgbClr val="0000FF"/>
                </a:solidFill>
                <a:effectLst>
                  <a:outerShdw blurRad="38100" dist="38100" dir="2700000">
                    <a:srgbClr val="C0C0C0"/>
                  </a:outerShdw>
                </a:effectLst>
                <a:latin typeface="宋体" panose="02010600030101010101" pitchFamily="2" charset="-122"/>
                <a:ea typeface="宋体" panose="02010600030101010101" pitchFamily="2" charset="-122"/>
                <a:cs typeface="+mn-cs"/>
              </a:rPr>
              <a:t>冰山理论：</a:t>
            </a:r>
            <a:endParaRPr lang="ko-KR" altLang="en-US" sz="3200" b="1" strike="noStrike" noProof="1" dirty="0">
              <a:solidFill>
                <a:srgbClr val="0000FF"/>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22541" name="矩形 281613"/>
          <p:cNvSpPr/>
          <p:nvPr/>
        </p:nvSpPr>
        <p:spPr>
          <a:xfrm flipV="1">
            <a:off x="3311525" y="5659438"/>
            <a:ext cx="26988" cy="0"/>
          </a:xfrm>
          <a:prstGeom prst="rect">
            <a:avLst/>
          </a:prstGeom>
          <a:noFill/>
          <a:ln w="9525" cap="flat" cmpd="sng">
            <a:solidFill>
              <a:srgbClr val="5B81B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2542" name="矩形 281614"/>
          <p:cNvSpPr/>
          <p:nvPr/>
        </p:nvSpPr>
        <p:spPr>
          <a:xfrm>
            <a:off x="2989263" y="1022350"/>
            <a:ext cx="6991350" cy="5202238"/>
          </a:xfrm>
          <a:prstGeom prst="rect">
            <a:avLst/>
          </a:prstGeom>
          <a:noFill/>
          <a:ln w="9525" cap="flat" cmpd="sng">
            <a:solidFill>
              <a:srgbClr val="5B81B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2543" name="矩形 281615"/>
          <p:cNvSpPr/>
          <p:nvPr/>
        </p:nvSpPr>
        <p:spPr>
          <a:xfrm>
            <a:off x="2303463" y="914400"/>
            <a:ext cx="7999412" cy="5511800"/>
          </a:xfrm>
          <a:prstGeom prst="rect">
            <a:avLst/>
          </a:prstGeom>
          <a:noFill/>
          <a:ln w="9525" cap="flat" cmpd="sng">
            <a:solidFill>
              <a:srgbClr val="5B81B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282625"/>
          <p:cNvSpPr/>
          <p:nvPr/>
        </p:nvSpPr>
        <p:spPr>
          <a:xfrm>
            <a:off x="2514600" y="3063875"/>
            <a:ext cx="7391400" cy="76200"/>
          </a:xfrm>
          <a:prstGeom prst="rect">
            <a:avLst/>
          </a:prstGeom>
          <a:noFill/>
          <a:ln w="50800" cap="rnd" cmpd="sng">
            <a:solidFill>
              <a:srgbClr val="80808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3554" name="矩形 282626"/>
          <p:cNvSpPr/>
          <p:nvPr/>
        </p:nvSpPr>
        <p:spPr>
          <a:xfrm>
            <a:off x="3827463" y="3867150"/>
            <a:ext cx="4057650" cy="2061210"/>
          </a:xfrm>
          <a:prstGeom prst="rect">
            <a:avLst/>
          </a:prstGeom>
          <a:solidFill>
            <a:srgbClr val="9CC3E6"/>
          </a:solidFill>
          <a:ln w="9525">
            <a:noFill/>
          </a:ln>
        </p:spPr>
        <p:txBody>
          <a:bodyPr wrap="square" anchor="t">
            <a:spAutoFit/>
          </a:bodyPr>
          <a:p>
            <a:r>
              <a:rPr lang="ko-KR" altLang="en-US" sz="3200" b="1" dirty="0">
                <a:solidFill>
                  <a:srgbClr val="000002"/>
                </a:solidFill>
                <a:latin typeface="宋体" panose="02010600030101010101" pitchFamily="2" charset="-122"/>
                <a:ea typeface="宋体" panose="02010600030101010101" pitchFamily="2" charset="-122"/>
              </a:rPr>
              <a:t>看不见的部分强烈地影</a:t>
            </a:r>
            <a:endParaRPr lang="ko-KR" altLang="en-US" sz="3200" b="1" dirty="0">
              <a:solidFill>
                <a:srgbClr val="000002"/>
              </a:solidFill>
              <a:latin typeface="宋体" panose="02010600030101010101" pitchFamily="2" charset="-122"/>
              <a:ea typeface="宋体" panose="02010600030101010101" pitchFamily="2" charset="-122"/>
            </a:endParaRPr>
          </a:p>
          <a:p>
            <a:r>
              <a:rPr lang="ko-KR" altLang="en-US" sz="3200" b="1" dirty="0">
                <a:solidFill>
                  <a:srgbClr val="000002"/>
                </a:solidFill>
                <a:latin typeface="宋体" panose="02010600030101010101" pitchFamily="2" charset="-122"/>
                <a:ea typeface="宋体" panose="02010600030101010101" pitchFamily="2" charset="-122"/>
              </a:rPr>
              <a:t>响着组织成员的行为</a:t>
            </a:r>
            <a:endParaRPr lang="ko-KR" altLang="en-US" sz="3200" b="1" dirty="0">
              <a:solidFill>
                <a:srgbClr val="000002"/>
              </a:solidFill>
              <a:latin typeface="宋体" panose="02010600030101010101" pitchFamily="2" charset="-122"/>
              <a:ea typeface="宋体" panose="02010600030101010101" pitchFamily="2" charset="-122"/>
            </a:endParaRPr>
          </a:p>
          <a:p>
            <a:r>
              <a:rPr lang="ko-KR" altLang="en-US" sz="3200" b="1" dirty="0">
                <a:solidFill>
                  <a:srgbClr val="000002"/>
                </a:solidFill>
                <a:latin typeface="宋体" panose="02010600030101010101" pitchFamily="2" charset="-122"/>
                <a:ea typeface="宋体" panose="02010600030101010101" pitchFamily="2" charset="-122"/>
              </a:rPr>
              <a:t>（看得见的部分）</a:t>
            </a:r>
            <a:endParaRPr lang="ko-KR" altLang="en-US" sz="3200" b="1" dirty="0">
              <a:solidFill>
                <a:srgbClr val="000002"/>
              </a:solidFill>
              <a:latin typeface="宋体" panose="02010600030101010101" pitchFamily="2" charset="-122"/>
              <a:ea typeface="宋体" panose="02010600030101010101" pitchFamily="2" charset="-122"/>
            </a:endParaRPr>
          </a:p>
        </p:txBody>
      </p:sp>
      <p:sp>
        <p:nvSpPr>
          <p:cNvPr id="23555" name="矩形 282627"/>
          <p:cNvSpPr/>
          <p:nvPr/>
        </p:nvSpPr>
        <p:spPr>
          <a:xfrm>
            <a:off x="2286000" y="1970088"/>
            <a:ext cx="471488" cy="2959100"/>
          </a:xfrm>
          <a:prstGeom prst="rect">
            <a:avLst/>
          </a:prstGeom>
          <a:gradFill rotWithShape="0">
            <a:gsLst>
              <a:gs pos="0">
                <a:srgbClr val="43A1A1"/>
              </a:gs>
              <a:gs pos="100000">
                <a:srgbClr val="008080"/>
              </a:gs>
            </a:gsLst>
            <a:lin ang="5400000"/>
            <a:tileRect/>
          </a:gradFill>
          <a:ln w="12700" cap="flat" cmpd="sng">
            <a:solidFill>
              <a:srgbClr val="0000FF"/>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3556" name="矩形 282628"/>
          <p:cNvSpPr/>
          <p:nvPr/>
        </p:nvSpPr>
        <p:spPr>
          <a:xfrm>
            <a:off x="2881313" y="873125"/>
            <a:ext cx="7380287" cy="5081588"/>
          </a:xfrm>
          <a:prstGeom prst="rect">
            <a:avLst/>
          </a:prstGeom>
          <a:noFill/>
          <a:ln w="9525" cap="flat" cmpd="sng">
            <a:solidFill>
              <a:srgbClr val="5B81B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3557" name="矩形 282629"/>
          <p:cNvSpPr/>
          <p:nvPr/>
        </p:nvSpPr>
        <p:spPr>
          <a:xfrm>
            <a:off x="2465388" y="1062038"/>
            <a:ext cx="7716837" cy="4879975"/>
          </a:xfrm>
          <a:prstGeom prst="rect">
            <a:avLst/>
          </a:prstGeom>
          <a:noFill/>
          <a:ln w="9525" cap="flat" cmpd="sng">
            <a:solidFill>
              <a:srgbClr val="5B81B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278528"/>
          <p:cNvSpPr/>
          <p:nvPr/>
        </p:nvSpPr>
        <p:spPr>
          <a:xfrm>
            <a:off x="1524000" y="333375"/>
            <a:ext cx="7596188" cy="1143000"/>
          </a:xfrm>
          <a:prstGeom prst="rect">
            <a:avLst/>
          </a:prstGeom>
          <a:noFill/>
          <a:ln w="9525">
            <a:noFill/>
          </a:ln>
        </p:spPr>
        <p:txBody>
          <a:bodyPr wrap="square" anchor="ctr"/>
          <a:p>
            <a:pPr algn="ctr"/>
            <a:r>
              <a:rPr lang="ko-KR" altLang="en-US" sz="4400" b="1" dirty="0">
                <a:solidFill>
                  <a:srgbClr val="003300"/>
                </a:solidFill>
                <a:latin typeface="隶书" charset="-122"/>
                <a:ea typeface="隶书" charset="-122"/>
              </a:rPr>
              <a:t>一次痛苦的“价值观”挣扎</a:t>
            </a:r>
            <a:r>
              <a:rPr lang="ko-KR" altLang="en-US" sz="4400" dirty="0">
                <a:solidFill>
                  <a:srgbClr val="000099"/>
                </a:solidFill>
                <a:latin typeface="Arial" panose="020B0604020202020204" pitchFamily="34" charset="0"/>
                <a:ea typeface="宋体" panose="02010600030101010101" pitchFamily="2" charset="-122"/>
              </a:rPr>
              <a:t> </a:t>
            </a:r>
            <a:endParaRPr lang="ko-KR" altLang="en-US" sz="4400" dirty="0">
              <a:solidFill>
                <a:srgbClr val="000099"/>
              </a:solidFill>
              <a:latin typeface="Arial" panose="020B0604020202020204" pitchFamily="34" charset="0"/>
              <a:ea typeface="Arial" panose="020B0604020202020204" pitchFamily="34" charset="0"/>
            </a:endParaRPr>
          </a:p>
        </p:txBody>
      </p:sp>
      <p:sp>
        <p:nvSpPr>
          <p:cNvPr id="24578" name="矩形 278529"/>
          <p:cNvSpPr/>
          <p:nvPr/>
        </p:nvSpPr>
        <p:spPr>
          <a:xfrm>
            <a:off x="2160588" y="1879600"/>
            <a:ext cx="6445250" cy="4270375"/>
          </a:xfrm>
          <a:prstGeom prst="rect">
            <a:avLst/>
          </a:prstGeom>
          <a:noFill/>
          <a:ln w="9525">
            <a:noFill/>
          </a:ln>
        </p:spPr>
        <p:txBody>
          <a:bodyPr wrap="square" anchor="t"/>
          <a:p>
            <a:pPr>
              <a:spcBef>
                <a:spcPts val="400"/>
              </a:spcBef>
            </a:pPr>
            <a:r>
              <a:rPr lang="ko-KR" altLang="en-US" sz="1200" dirty="0">
                <a:solidFill>
                  <a:srgbClr val="000000"/>
                </a:solidFill>
                <a:latin typeface="Arial" panose="020B0604020202020204" pitchFamily="34" charset="0"/>
                <a:ea typeface="宋体" panose="02010600030101010101" pitchFamily="2" charset="-122"/>
              </a:rPr>
              <a:t>    </a:t>
            </a:r>
            <a:r>
              <a:rPr lang="ko-KR" altLang="en-US" sz="2400" dirty="0">
                <a:solidFill>
                  <a:srgbClr val="000000"/>
                </a:solidFill>
                <a:latin typeface="宋体" panose="02010600030101010101" pitchFamily="2" charset="-122"/>
                <a:ea typeface="宋体" panose="02010600030101010101" pitchFamily="2" charset="-122"/>
              </a:rPr>
              <a:t>我在苹果公司工作时恰逢一次公司裁员，</a:t>
            </a:r>
            <a:endParaRPr lang="ko-KR" altLang="en-US" sz="2400" dirty="0">
              <a:solidFill>
                <a:srgbClr val="000000"/>
              </a:solidFill>
              <a:latin typeface="宋体" panose="02010600030101010101" pitchFamily="2" charset="-122"/>
              <a:ea typeface="宋体" panose="02010600030101010101" pitchFamily="2" charset="-122"/>
            </a:endParaRPr>
          </a:p>
          <a:p>
            <a:pPr>
              <a:spcBef>
                <a:spcPts val="400"/>
              </a:spcBef>
            </a:pPr>
            <a:r>
              <a:rPr lang="ko-KR" altLang="en-US" sz="2400" dirty="0">
                <a:solidFill>
                  <a:srgbClr val="000000"/>
                </a:solidFill>
                <a:latin typeface="Arial" panose="020B0604020202020204" pitchFamily="34" charset="0"/>
                <a:ea typeface="宋体" panose="02010600030101010101" pitchFamily="2" charset="-122"/>
              </a:rPr>
              <a:t> </a:t>
            </a:r>
            <a:r>
              <a:rPr lang="ko-KR" altLang="en-US" sz="2400" dirty="0">
                <a:solidFill>
                  <a:srgbClr val="000000"/>
                </a:solidFill>
                <a:latin typeface="宋体" panose="02010600030101010101" pitchFamily="2" charset="-122"/>
                <a:ea typeface="宋体" panose="02010600030101010101" pitchFamily="2" charset="-122"/>
              </a:rPr>
              <a:t>当时我必须要从两个业绩不佳的员工中</a:t>
            </a:r>
            <a:endParaRPr lang="ko-KR" altLang="en-US" sz="2400" dirty="0">
              <a:solidFill>
                <a:srgbClr val="000000"/>
              </a:solidFill>
              <a:latin typeface="宋体" panose="02010600030101010101" pitchFamily="2" charset="-122"/>
              <a:ea typeface="宋体" panose="02010600030101010101" pitchFamily="2" charset="-122"/>
            </a:endParaRPr>
          </a:p>
          <a:p>
            <a:pPr>
              <a:spcBef>
                <a:spcPts val="400"/>
              </a:spcBef>
            </a:pPr>
            <a:r>
              <a:rPr lang="ko-KR" altLang="en-US" sz="2400" dirty="0">
                <a:solidFill>
                  <a:srgbClr val="000000"/>
                </a:solidFill>
                <a:latin typeface="Arial" panose="020B0604020202020204" pitchFamily="34" charset="0"/>
                <a:ea typeface="宋体" panose="02010600030101010101" pitchFamily="2" charset="-122"/>
              </a:rPr>
              <a:t> </a:t>
            </a:r>
            <a:r>
              <a:rPr lang="ko-KR" altLang="en-US" sz="2400" dirty="0">
                <a:solidFill>
                  <a:srgbClr val="000000"/>
                </a:solidFill>
                <a:latin typeface="宋体" panose="02010600030101010101" pitchFamily="2" charset="-122"/>
                <a:ea typeface="宋体" panose="02010600030101010101" pitchFamily="2" charset="-122"/>
              </a:rPr>
              <a:t>裁掉一个。</a:t>
            </a:r>
            <a:endParaRPr lang="ko-KR" altLang="en-US" sz="2400" dirty="0">
              <a:solidFill>
                <a:srgbClr val="000000"/>
              </a:solidFill>
              <a:latin typeface="宋体" panose="02010600030101010101" pitchFamily="2" charset="-122"/>
              <a:ea typeface="宋体" panose="02010600030101010101" pitchFamily="2" charset="-122"/>
            </a:endParaRPr>
          </a:p>
          <a:p>
            <a:pPr>
              <a:spcBef>
                <a:spcPts val="400"/>
              </a:spcBef>
            </a:pPr>
            <a:r>
              <a:rPr lang="ko-KR" altLang="en-US" sz="2400" dirty="0">
                <a:solidFill>
                  <a:srgbClr val="000000"/>
                </a:solidFill>
                <a:latin typeface="Arial" panose="020B0604020202020204" pitchFamily="34" charset="0"/>
                <a:ea typeface="宋体" panose="02010600030101010101" pitchFamily="2" charset="-122"/>
              </a:rPr>
              <a:t>      </a:t>
            </a:r>
            <a:r>
              <a:rPr lang="ko-KR" altLang="en-US" sz="2400" dirty="0">
                <a:solidFill>
                  <a:srgbClr val="000000"/>
                </a:solidFill>
                <a:latin typeface="宋体" panose="02010600030101010101" pitchFamily="2" charset="-122"/>
                <a:ea typeface="宋体" panose="02010600030101010101" pitchFamily="2" charset="-122"/>
              </a:rPr>
              <a:t>第一位员工毕业于卡内基</a:t>
            </a:r>
            <a:r>
              <a:rPr lang="ko-KR" altLang="en-US" sz="2400" dirty="0">
                <a:solidFill>
                  <a:srgbClr val="000000"/>
                </a:solidFill>
                <a:latin typeface="Arial" panose="020B0604020202020204" pitchFamily="34" charset="0"/>
                <a:ea typeface="Arial" panose="020B0604020202020204" pitchFamily="34" charset="0"/>
              </a:rPr>
              <a:t>·</a:t>
            </a:r>
            <a:r>
              <a:rPr lang="ko-KR" altLang="en-US" sz="2400" dirty="0">
                <a:solidFill>
                  <a:srgbClr val="000000"/>
                </a:solidFill>
                <a:latin typeface="宋体" panose="02010600030101010101" pitchFamily="2" charset="-122"/>
                <a:ea typeface="宋体" panose="02010600030101010101" pitchFamily="2" charset="-122"/>
              </a:rPr>
              <a:t>梅隆大学，是我的师兄。他十多年前写的论文非常出色，但加入公司后很是孤僻、固执，而且工作不努力，没有太多业绩可言。他知道面临危机后就跑来恳求我，告诉我他年纪已经不小，又有两个小孩，希望我顾念同窗之谊，放他一马。甚至连瑞迪教授</a:t>
            </a:r>
            <a:r>
              <a:rPr lang="ko-KR" altLang="en-US" sz="2400" dirty="0">
                <a:solidFill>
                  <a:srgbClr val="000000"/>
                </a:solidFill>
                <a:latin typeface="Arial" panose="020B0604020202020204" pitchFamily="34" charset="0"/>
                <a:ea typeface="宋体" panose="02010600030101010101" pitchFamily="2" charset="-122"/>
              </a:rPr>
              <a:t>(</a:t>
            </a:r>
            <a:r>
              <a:rPr lang="ko-KR" altLang="en-US" sz="2400" dirty="0">
                <a:solidFill>
                  <a:srgbClr val="000000"/>
                </a:solidFill>
                <a:latin typeface="宋体" panose="02010600030101010101" pitchFamily="2" charset="-122"/>
                <a:ea typeface="宋体" panose="02010600030101010101" pitchFamily="2" charset="-122"/>
              </a:rPr>
              <a:t>我和他共同的老师</a:t>
            </a:r>
            <a:r>
              <a:rPr lang="ko-KR" altLang="en-US" sz="2400" dirty="0">
                <a:solidFill>
                  <a:srgbClr val="000000"/>
                </a:solidFill>
                <a:latin typeface="Arial" panose="020B0604020202020204" pitchFamily="34" charset="0"/>
                <a:ea typeface="宋体" panose="02010600030101010101" pitchFamily="2" charset="-122"/>
              </a:rPr>
              <a:t>)</a:t>
            </a:r>
            <a:r>
              <a:rPr lang="ko-KR" altLang="en-US" sz="2400" dirty="0">
                <a:solidFill>
                  <a:srgbClr val="000000"/>
                </a:solidFill>
                <a:latin typeface="宋体" panose="02010600030101010101" pitchFamily="2" charset="-122"/>
                <a:ea typeface="宋体" panose="02010600030101010101" pitchFamily="2" charset="-122"/>
              </a:rPr>
              <a:t>都来电暗示我应尽量照顾师兄。</a:t>
            </a:r>
            <a:endParaRPr lang="ko-KR" altLang="en-US" sz="2400" dirty="0">
              <a:solidFill>
                <a:srgbClr val="000000"/>
              </a:solidFill>
              <a:latin typeface="宋体" panose="02010600030101010101" pitchFamily="2" charset="-122"/>
              <a:ea typeface="宋体" panose="02010600030101010101" pitchFamily="2" charset="-122"/>
            </a:endParaRPr>
          </a:p>
        </p:txBody>
      </p:sp>
      <p:pic>
        <p:nvPicPr>
          <p:cNvPr id="24579" name="图片 278530" descr="fImage2533424546334.jpg"/>
          <p:cNvPicPr/>
          <p:nvPr/>
        </p:nvPicPr>
        <p:blipFill>
          <a:blip r:embed="rId1"/>
          <a:stretch>
            <a:fillRect/>
          </a:stretch>
        </p:blipFill>
        <p:spPr>
          <a:xfrm>
            <a:off x="8712200" y="188913"/>
            <a:ext cx="1955800" cy="2865437"/>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矩形 279552"/>
          <p:cNvSpPr/>
          <p:nvPr/>
        </p:nvSpPr>
        <p:spPr>
          <a:xfrm>
            <a:off x="1774825" y="833438"/>
            <a:ext cx="8540750" cy="6503987"/>
          </a:xfrm>
          <a:prstGeom prst="rect">
            <a:avLst/>
          </a:prstGeom>
          <a:noFill/>
          <a:ln w="9525">
            <a:noFill/>
          </a:ln>
        </p:spPr>
        <p:txBody>
          <a:bodyPr wrap="square" anchor="t"/>
          <a:p>
            <a:pPr>
              <a:spcBef>
                <a:spcPts val="400"/>
              </a:spcBef>
            </a:pPr>
            <a:r>
              <a:rPr lang="ko-KR" altLang="en-US" sz="1200" dirty="0">
                <a:solidFill>
                  <a:srgbClr val="000000"/>
                </a:solidFill>
                <a:latin typeface="Arial" panose="020B0604020202020204" pitchFamily="34" charset="0"/>
                <a:ea typeface="宋体" panose="02010600030101010101" pitchFamily="2" charset="-122"/>
              </a:rPr>
              <a:t>    </a:t>
            </a:r>
            <a:r>
              <a:rPr lang="ko-KR" altLang="en-US" sz="2400" dirty="0">
                <a:solidFill>
                  <a:srgbClr val="000000"/>
                </a:solidFill>
                <a:latin typeface="Arial" panose="020B0604020202020204" pitchFamily="34" charset="0"/>
                <a:ea typeface="宋体" panose="02010600030101010101" pitchFamily="2" charset="-122"/>
              </a:rPr>
              <a:t> </a:t>
            </a:r>
            <a:r>
              <a:rPr lang="ko-KR" altLang="en-US" sz="2000" dirty="0">
                <a:solidFill>
                  <a:srgbClr val="000000"/>
                </a:solidFill>
                <a:latin typeface="宋体" panose="02010600030101010101" pitchFamily="2" charset="-122"/>
                <a:ea typeface="宋体" panose="02010600030101010101" pitchFamily="2" charset="-122"/>
              </a:rPr>
              <a:t>另一位是刚加入公司两个月的新员工，还没有时间表现，但他应该是一位有潜力的员工。</a:t>
            </a:r>
            <a:endParaRPr lang="ko-KR" altLang="en-US" sz="2000" dirty="0">
              <a:solidFill>
                <a:srgbClr val="000000"/>
              </a:solidFill>
              <a:latin typeface="宋体" panose="02010600030101010101" pitchFamily="2" charset="-122"/>
              <a:ea typeface="宋体" panose="02010600030101010101" pitchFamily="2" charset="-122"/>
            </a:endParaRPr>
          </a:p>
          <a:p>
            <a:pPr>
              <a:spcBef>
                <a:spcPts val="400"/>
              </a:spcBef>
            </a:pPr>
            <a:r>
              <a:rPr lang="ko-KR" altLang="en-US" sz="2000" dirty="0">
                <a:solidFill>
                  <a:srgbClr val="000000"/>
                </a:solidFill>
                <a:latin typeface="Arial" panose="020B0604020202020204" pitchFamily="34" charset="0"/>
                <a:ea typeface="宋体" panose="02010600030101010101" pitchFamily="2" charset="-122"/>
              </a:rPr>
              <a:t>      </a:t>
            </a:r>
            <a:r>
              <a:rPr lang="ko-KR" altLang="en-US" sz="2000" dirty="0">
                <a:solidFill>
                  <a:srgbClr val="000000"/>
                </a:solidFill>
                <a:latin typeface="宋体" panose="02010600030101010101" pitchFamily="2" charset="-122"/>
                <a:ea typeface="宋体" panose="02010600030101010101" pitchFamily="2" charset="-122"/>
              </a:rPr>
              <a:t>我内心里的“公正”和“负责”的价值观告诉我应该裁掉师兄，但是我的“怜悯心”和“知恩图报”的观念却告诉我应该留下师兄，裁掉那位新员工。</a:t>
            </a:r>
            <a:endParaRPr lang="ko-KR" altLang="en-US" sz="2000" dirty="0">
              <a:solidFill>
                <a:srgbClr val="000000"/>
              </a:solidFill>
              <a:latin typeface="宋体" panose="02010600030101010101" pitchFamily="2" charset="-122"/>
              <a:ea typeface="宋体" panose="02010600030101010101" pitchFamily="2" charset="-122"/>
            </a:endParaRPr>
          </a:p>
          <a:p>
            <a:pPr>
              <a:spcBef>
                <a:spcPts val="400"/>
              </a:spcBef>
            </a:pPr>
            <a:r>
              <a:rPr lang="ko-KR" altLang="en-US" sz="2000" dirty="0">
                <a:solidFill>
                  <a:srgbClr val="000000"/>
                </a:solidFill>
                <a:latin typeface="宋体" panose="02010600030101010101" pitchFamily="2" charset="-122"/>
                <a:ea typeface="宋体" panose="02010600030101010101" pitchFamily="2" charset="-122"/>
              </a:rPr>
              <a:t>于是，我为自己做了“报纸测试”。在明天的报纸上，我希望看到下面哪一个头条消息呢</a:t>
            </a:r>
            <a:r>
              <a:rPr lang="ko-KR" altLang="en-US" sz="2000" dirty="0">
                <a:solidFill>
                  <a:srgbClr val="000000"/>
                </a:solidFill>
                <a:latin typeface="Arial" panose="020B0604020202020204" pitchFamily="34" charset="0"/>
                <a:ea typeface="宋体" panose="02010600030101010101" pitchFamily="2" charset="-122"/>
              </a:rPr>
              <a:t>? </a:t>
            </a:r>
            <a:endParaRPr lang="ko-KR" altLang="en-US" sz="2000" dirty="0">
              <a:solidFill>
                <a:srgbClr val="000000"/>
              </a:solidFill>
              <a:latin typeface="Arial" panose="020B0604020202020204" pitchFamily="34" charset="0"/>
              <a:ea typeface="宋体" panose="02010600030101010101" pitchFamily="2" charset="-122"/>
            </a:endParaRPr>
          </a:p>
          <a:p>
            <a:pPr>
              <a:spcBef>
                <a:spcPts val="400"/>
              </a:spcBef>
            </a:pPr>
            <a:r>
              <a:rPr lang="ko-KR" altLang="en-US" sz="2000" dirty="0">
                <a:solidFill>
                  <a:srgbClr val="000000"/>
                </a:solidFill>
                <a:latin typeface="Arial" panose="020B0604020202020204" pitchFamily="34" charset="0"/>
                <a:ea typeface="宋体" panose="02010600030101010101" pitchFamily="2" charset="-122"/>
              </a:rPr>
              <a:t>      </a:t>
            </a:r>
            <a:r>
              <a:rPr lang="ko-KR" altLang="en-US" sz="2000" dirty="0">
                <a:solidFill>
                  <a:srgbClr val="000000"/>
                </a:solidFill>
                <a:latin typeface="宋体" panose="02010600030101010101" pitchFamily="2" charset="-122"/>
                <a:ea typeface="宋体" panose="02010600030101010101" pitchFamily="2" charset="-122"/>
              </a:rPr>
              <a:t>（</a:t>
            </a:r>
            <a:r>
              <a:rPr lang="ko-KR" altLang="en-US" sz="2000" dirty="0">
                <a:solidFill>
                  <a:srgbClr val="000000"/>
                </a:solidFill>
                <a:latin typeface="Arial" panose="020B0604020202020204" pitchFamily="34" charset="0"/>
                <a:ea typeface="宋体" panose="02010600030101010101" pitchFamily="2" charset="-122"/>
              </a:rPr>
              <a:t>1</a:t>
            </a:r>
            <a:r>
              <a:rPr lang="ko-KR" altLang="en-US" sz="2000" dirty="0">
                <a:solidFill>
                  <a:srgbClr val="000000"/>
                </a:solidFill>
                <a:latin typeface="宋体" panose="02010600030101010101" pitchFamily="2" charset="-122"/>
                <a:ea typeface="宋体" panose="02010600030101010101" pitchFamily="2" charset="-122"/>
              </a:rPr>
              <a:t>）徇私的李开复，裁掉了无辜的员工；</a:t>
            </a:r>
            <a:r>
              <a:rPr lang="ko-KR" altLang="en-US" sz="2000" dirty="0">
                <a:solidFill>
                  <a:srgbClr val="000000"/>
                </a:solidFill>
                <a:latin typeface="Arial" panose="020B0604020202020204" pitchFamily="34" charset="0"/>
                <a:ea typeface="宋体" panose="02010600030101010101" pitchFamily="2" charset="-122"/>
              </a:rPr>
              <a:t>        </a:t>
            </a:r>
            <a:endParaRPr lang="ko-KR" altLang="en-US" sz="2000" dirty="0">
              <a:solidFill>
                <a:srgbClr val="000000"/>
              </a:solidFill>
              <a:latin typeface="Arial" panose="020B0604020202020204" pitchFamily="34" charset="0"/>
              <a:ea typeface="宋体" panose="02010600030101010101" pitchFamily="2" charset="-122"/>
            </a:endParaRPr>
          </a:p>
          <a:p>
            <a:pPr>
              <a:spcBef>
                <a:spcPts val="400"/>
              </a:spcBef>
            </a:pPr>
            <a:r>
              <a:rPr lang="ko-KR" altLang="en-US" sz="2000" dirty="0">
                <a:solidFill>
                  <a:srgbClr val="000000"/>
                </a:solidFill>
                <a:latin typeface="Arial" panose="020B0604020202020204" pitchFamily="34" charset="0"/>
                <a:ea typeface="宋体" panose="02010600030101010101" pitchFamily="2" charset="-122"/>
              </a:rPr>
              <a:t>      </a:t>
            </a:r>
            <a:r>
              <a:rPr lang="ko-KR" altLang="en-US" sz="2000" dirty="0">
                <a:solidFill>
                  <a:srgbClr val="000000"/>
                </a:solidFill>
                <a:latin typeface="宋体" panose="02010600030101010101" pitchFamily="2" charset="-122"/>
                <a:ea typeface="宋体" panose="02010600030101010101" pitchFamily="2" charset="-122"/>
              </a:rPr>
              <a:t>（</a:t>
            </a:r>
            <a:r>
              <a:rPr lang="ko-KR" altLang="en-US" sz="2000" dirty="0">
                <a:solidFill>
                  <a:srgbClr val="000000"/>
                </a:solidFill>
                <a:latin typeface="Arial" panose="020B0604020202020204" pitchFamily="34" charset="0"/>
                <a:ea typeface="宋体" panose="02010600030101010101" pitchFamily="2" charset="-122"/>
              </a:rPr>
              <a:t>2</a:t>
            </a:r>
            <a:r>
              <a:rPr lang="ko-KR" altLang="en-US" sz="2000" dirty="0">
                <a:solidFill>
                  <a:srgbClr val="000000"/>
                </a:solidFill>
                <a:latin typeface="宋体" panose="02010600030101010101" pitchFamily="2" charset="-122"/>
                <a:ea typeface="宋体" panose="02010600030101010101" pitchFamily="2" charset="-122"/>
              </a:rPr>
              <a:t>）冷酷的李开复，裁掉了同窗的师兄。</a:t>
            </a:r>
            <a:endParaRPr lang="ko-KR" altLang="en-US" sz="2000" dirty="0">
              <a:solidFill>
                <a:srgbClr val="000000"/>
              </a:solidFill>
              <a:latin typeface="宋体" panose="02010600030101010101" pitchFamily="2" charset="-122"/>
              <a:ea typeface="宋体" panose="02010600030101010101" pitchFamily="2" charset="-122"/>
            </a:endParaRPr>
          </a:p>
          <a:p>
            <a:pPr>
              <a:spcBef>
                <a:spcPts val="400"/>
              </a:spcBef>
            </a:pPr>
            <a:r>
              <a:rPr lang="ko-KR" altLang="en-US" sz="2000" dirty="0">
                <a:solidFill>
                  <a:srgbClr val="000000"/>
                </a:solidFill>
                <a:latin typeface="Arial" panose="020B0604020202020204" pitchFamily="34" charset="0"/>
                <a:ea typeface="宋体" panose="02010600030101010101" pitchFamily="2" charset="-122"/>
              </a:rPr>
              <a:t>       </a:t>
            </a:r>
            <a:r>
              <a:rPr lang="ko-KR" altLang="en-US" sz="2000" dirty="0">
                <a:solidFill>
                  <a:srgbClr val="000000"/>
                </a:solidFill>
                <a:latin typeface="宋体" panose="02010600030101010101" pitchFamily="2" charset="-122"/>
                <a:ea typeface="宋体" panose="02010600030101010101" pitchFamily="2" charset="-122"/>
              </a:rPr>
              <a:t>虽然我极不愿意看到这两个“头条消息”中的任何一条，但相比之下，前者给我的打击更大，因为它违背了我最基本的诚信原则。</a:t>
            </a:r>
            <a:endParaRPr lang="ko-KR" altLang="en-US" sz="2000" dirty="0">
              <a:solidFill>
                <a:srgbClr val="000000"/>
              </a:solidFill>
              <a:latin typeface="宋体" panose="02010600030101010101" pitchFamily="2" charset="-122"/>
              <a:ea typeface="宋体" panose="02010600030101010101" pitchFamily="2" charset="-122"/>
            </a:endParaRPr>
          </a:p>
          <a:p>
            <a:pPr>
              <a:spcBef>
                <a:spcPts val="400"/>
              </a:spcBef>
            </a:pPr>
            <a:r>
              <a:rPr lang="ko-KR" altLang="en-US" sz="2000" dirty="0">
                <a:solidFill>
                  <a:srgbClr val="000000"/>
                </a:solidFill>
                <a:latin typeface="Arial" panose="020B0604020202020204" pitchFamily="34" charset="0"/>
                <a:ea typeface="宋体" panose="02010600030101010101" pitchFamily="2" charset="-122"/>
              </a:rPr>
              <a:t>      </a:t>
            </a:r>
            <a:r>
              <a:rPr lang="ko-KR" altLang="en-US" sz="2000" dirty="0">
                <a:solidFill>
                  <a:srgbClr val="000000"/>
                </a:solidFill>
                <a:latin typeface="宋体" panose="02010600030101010101" pitchFamily="2" charset="-122"/>
                <a:ea typeface="宋体" panose="02010600030101010101" pitchFamily="2" charset="-122"/>
              </a:rPr>
              <a:t>于是，我裁掉了师兄。然后我告诉他，今后如果有任何需要我的地方，我都会尽力帮忙。</a:t>
            </a:r>
            <a:endParaRPr lang="ko-KR" altLang="en-US" sz="2000" dirty="0">
              <a:solidFill>
                <a:srgbClr val="000000"/>
              </a:solidFill>
              <a:latin typeface="宋体" panose="02010600030101010101" pitchFamily="2" charset="-122"/>
              <a:ea typeface="宋体" panose="02010600030101010101" pitchFamily="2" charset="-122"/>
            </a:endParaRPr>
          </a:p>
          <a:p>
            <a:pPr>
              <a:spcBef>
                <a:spcPts val="400"/>
              </a:spcBef>
            </a:pPr>
            <a:r>
              <a:rPr lang="ko-KR" altLang="en-US" sz="2000" dirty="0">
                <a:solidFill>
                  <a:srgbClr val="000000"/>
                </a:solidFill>
                <a:latin typeface="Arial" panose="020B0604020202020204" pitchFamily="34" charset="0"/>
                <a:ea typeface="宋体" panose="02010600030101010101" pitchFamily="2" charset="-122"/>
              </a:rPr>
              <a:t>      </a:t>
            </a:r>
            <a:r>
              <a:rPr lang="ko-KR" altLang="en-US" sz="2000" dirty="0">
                <a:solidFill>
                  <a:srgbClr val="000000"/>
                </a:solidFill>
                <a:latin typeface="宋体" panose="02010600030101010101" pitchFamily="2" charset="-122"/>
                <a:ea typeface="宋体" panose="02010600030101010101" pitchFamily="2" charset="-122"/>
              </a:rPr>
              <a:t>这是一个痛苦的经历，因为它违背了我内心很强烈的“怜悯心”和“知恩图报”的价值观。但是，“公正”和“负责”的价值观对我而言更崇高、更重要。虽然选择起来很困难，但最终我还能够面对我的良心，因为我知道这是公正、负责、诚信的决定。</a:t>
            </a:r>
            <a:r>
              <a:rPr lang="ko-KR" altLang="en-US" sz="2000" dirty="0">
                <a:solidFill>
                  <a:srgbClr val="000000"/>
                </a:solidFill>
                <a:latin typeface="Arial" panose="020B0604020202020204" pitchFamily="34" charset="0"/>
                <a:ea typeface="宋体" panose="02010600030101010101" pitchFamily="2" charset="-122"/>
              </a:rPr>
              <a:t> </a:t>
            </a:r>
            <a:endParaRPr lang="ko-KR" altLang="en-US" sz="2400" dirty="0">
              <a:solidFill>
                <a:srgbClr val="000000"/>
              </a:solidFill>
              <a:latin typeface="Arial" panose="020B0604020202020204" pitchFamily="34" charset="0"/>
              <a:ea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89" name="矩形 345088"/>
          <p:cNvSpPr/>
          <p:nvPr/>
        </p:nvSpPr>
        <p:spPr>
          <a:xfrm>
            <a:off x="2590800" y="609600"/>
            <a:ext cx="7683500" cy="1143000"/>
          </a:xfrm>
          <a:noFill/>
          <a:ln w="9525">
            <a:noFill/>
          </a:ln>
        </p:spPr>
        <p:txBody>
          <a:bodyPr wrap="square"/>
          <a:p>
            <a:pPr fontAlgn="base"/>
            <a:r>
              <a:rPr lang="ko-KR" altLang="en-US" sz="4200" strike="noStrike" noProof="1" dirty="0">
                <a:solidFill>
                  <a:srgbClr val="006633"/>
                </a:solidFill>
                <a:effectLst>
                  <a:outerShdw blurRad="38100" dist="38100" dir="2700000">
                    <a:srgbClr val="C0C0C0"/>
                  </a:outerShdw>
                </a:effectLst>
                <a:latin typeface="隶书" charset="-122"/>
                <a:ea typeface="隶书" charset="-122"/>
                <a:cs typeface="+mn-cs"/>
              </a:rPr>
              <a:t>为什么优秀公司重视企业文化？</a:t>
            </a:r>
            <a:endParaRPr lang="ko-KR" altLang="en-US" sz="4200" strike="noStrike" noProof="1" dirty="0">
              <a:solidFill>
                <a:srgbClr val="006633"/>
              </a:solidFill>
              <a:effectLst>
                <a:outerShdw blurRad="38100" dist="38100" dir="2700000">
                  <a:srgbClr val="C0C0C0"/>
                </a:outerShdw>
              </a:effectLst>
              <a:latin typeface="隶书" charset="-122"/>
              <a:ea typeface="隶书" charset="-122"/>
            </a:endParaRPr>
          </a:p>
        </p:txBody>
      </p:sp>
      <p:sp>
        <p:nvSpPr>
          <p:cNvPr id="28674" name="矩形 345089"/>
          <p:cNvSpPr/>
          <p:nvPr/>
        </p:nvSpPr>
        <p:spPr>
          <a:xfrm>
            <a:off x="2598738" y="1965325"/>
            <a:ext cx="7308850" cy="4084638"/>
          </a:xfrm>
          <a:prstGeom prst="rect">
            <a:avLst/>
          </a:prstGeom>
          <a:solidFill>
            <a:srgbClr val="F2F2F2"/>
          </a:solidFill>
          <a:ln w="9525">
            <a:noFill/>
          </a:ln>
        </p:spPr>
        <p:txBody>
          <a:bodyPr wrap="square" anchor="t"/>
          <a:p>
            <a:r>
              <a:rPr lang="ko-KR" altLang="en-US" dirty="0">
                <a:solidFill>
                  <a:srgbClr val="000000"/>
                </a:solidFill>
                <a:latin typeface="宋体" panose="02010600030101010101" pitchFamily="2" charset="-122"/>
                <a:ea typeface="宋体" panose="02010600030101010101" pitchFamily="2" charset="-122"/>
              </a:rPr>
              <a:t>美国兰德公司、麦肯锡公司、国际管理咨询公司的专家通过对全球优秀企业的研究，得出的结论认为：世界</a:t>
            </a:r>
            <a:r>
              <a:rPr lang="ko-KR" altLang="en-US" dirty="0">
                <a:solidFill>
                  <a:srgbClr val="000000"/>
                </a:solidFill>
                <a:latin typeface="Arial" panose="020B0604020202020204" pitchFamily="34" charset="0"/>
                <a:ea typeface="宋体" panose="02010600030101010101" pitchFamily="2" charset="-122"/>
              </a:rPr>
              <a:t>500</a:t>
            </a:r>
            <a:r>
              <a:rPr lang="ko-KR" altLang="en-US" dirty="0">
                <a:solidFill>
                  <a:srgbClr val="000000"/>
                </a:solidFill>
                <a:latin typeface="宋体" panose="02010600030101010101" pitchFamily="2" charset="-122"/>
                <a:ea typeface="宋体" panose="02010600030101010101" pitchFamily="2" charset="-122"/>
              </a:rPr>
              <a:t>强胜出其他公司的根本原因，就在于这些公司善于给他们的企业文化注入活力，这些一流公司的企业文化同普通公司的企业文化有着显著的不同，他们最注重四点：</a:t>
            </a:r>
            <a:r>
              <a:rPr lang="ko-KR" altLang="en-US" sz="2800" b="1" dirty="0">
                <a:solidFill>
                  <a:srgbClr val="FC6600"/>
                </a:solidFill>
                <a:latin typeface="宋体" panose="02010600030101010101" pitchFamily="2" charset="-122"/>
                <a:ea typeface="宋体" panose="02010600030101010101" pitchFamily="2" charset="-122"/>
              </a:rPr>
              <a:t>一是团队协作精神；二是以客户为中心；三是平等对待员工；四是激励与创新</a:t>
            </a:r>
            <a:r>
              <a:rPr lang="ko-KR" altLang="en-US" dirty="0">
                <a:solidFill>
                  <a:srgbClr val="FC6600"/>
                </a:solidFill>
                <a:latin typeface="宋体" panose="02010600030101010101" pitchFamily="2" charset="-122"/>
                <a:ea typeface="宋体" panose="02010600030101010101" pitchFamily="2" charset="-122"/>
              </a:rPr>
              <a:t>。</a:t>
            </a:r>
            <a:endParaRPr lang="ko-KR" altLang="en-US" dirty="0">
              <a:solidFill>
                <a:srgbClr val="FC6600"/>
              </a:solidFill>
              <a:latin typeface="宋体" panose="02010600030101010101" pitchFamily="2" charset="-122"/>
              <a:ea typeface="宋体" panose="02010600030101010101" pitchFamily="2" charset="-122"/>
            </a:endParaRPr>
          </a:p>
          <a:p>
            <a:r>
              <a:rPr lang="ko-KR" altLang="en-US" dirty="0">
                <a:solidFill>
                  <a:srgbClr val="000000"/>
                </a:solidFill>
                <a:latin typeface="宋体" panose="02010600030101010101" pitchFamily="2" charset="-122"/>
                <a:ea typeface="宋体" panose="02010600030101010101" pitchFamily="2" charset="-122"/>
              </a:rPr>
              <a:t>凭着这四大支柱所形成的企业文化力，使这些一流公司保持百年不衰。</a:t>
            </a:r>
            <a:endParaRPr lang="ko-KR" altLang="en-US" dirty="0">
              <a:solidFill>
                <a:srgbClr val="000000"/>
              </a:solidFill>
              <a:latin typeface="宋体" panose="02010600030101010101" pitchFamily="2" charset="-122"/>
              <a:ea typeface="宋体" panose="02010600030101010101" pitchFamily="2" charset="-122"/>
            </a:endParaRPr>
          </a:p>
          <a:p>
            <a:endParaRPr lang="ko-KR" altLang="en-US" dirty="0">
              <a:solidFill>
                <a:srgbClr val="000000"/>
              </a:solidFill>
              <a:latin typeface="宋体" panose="02010600030101010101" pitchFamily="2" charset="-122"/>
              <a:ea typeface="宋体" panose="02010600030101010101" pitchFamily="2" charset="-122"/>
            </a:endParaRPr>
          </a:p>
          <a:p>
            <a:r>
              <a:rPr lang="ko-KR" altLang="en-US" dirty="0">
                <a:solidFill>
                  <a:srgbClr val="000000"/>
                </a:solidFill>
                <a:latin typeface="宋体" panose="02010600030101010101" pitchFamily="2" charset="-122"/>
                <a:ea typeface="宋体" panose="02010600030101010101" pitchFamily="2" charset="-122"/>
              </a:rPr>
              <a:t>在大多数企业里，实际的企业文化同公司希望形成的企业文化出入很大，但对那些杰出的公司来说，实际情况同理想的企业文化之间的关联却很强，他们对公司的核心准则、企业价值观遵循始终如一，这一理念可以说是世界最受推崇的公司得以成功的一大基石。</a:t>
            </a:r>
            <a:endParaRPr lang="ko-KR" altLang="en-US"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6113" name="矩形 346112"/>
          <p:cNvSpPr/>
          <p:nvPr/>
        </p:nvSpPr>
        <p:spPr>
          <a:xfrm>
            <a:off x="2132013" y="735013"/>
            <a:ext cx="7648575" cy="833438"/>
          </a:xfrm>
          <a:solidFill>
            <a:srgbClr val="FCCC00"/>
          </a:solidFill>
          <a:ln w="9525">
            <a:noFill/>
          </a:ln>
        </p:spPr>
        <p:txBody>
          <a:bodyPr wrap="square"/>
          <a:p>
            <a:pPr fontAlgn="base"/>
            <a:r>
              <a:rPr lang="ko-KR" altLang="en-US" sz="3200" strike="noStrike" noProof="1" dirty="0">
                <a:solidFill>
                  <a:srgbClr val="006633"/>
                </a:solidFill>
                <a:effectLst>
                  <a:outerShdw blurRad="38100" dist="38100" dir="2700000">
                    <a:srgbClr val="000000"/>
                  </a:outerShdw>
                </a:effectLst>
                <a:latin typeface="隶书" charset="-122"/>
                <a:ea typeface="隶书" charset="-122"/>
                <a:cs typeface="+mn-cs"/>
              </a:rPr>
              <a:t>企业文化对企业长期经营业绩有重大作用</a:t>
            </a:r>
            <a:endParaRPr lang="ko-KR" altLang="en-US" sz="3200" strike="noStrike" noProof="1" dirty="0">
              <a:solidFill>
                <a:srgbClr val="006633"/>
              </a:solidFill>
              <a:effectLst>
                <a:outerShdw blurRad="38100" dist="38100" dir="2700000">
                  <a:srgbClr val="000000"/>
                </a:outerShdw>
              </a:effectLst>
              <a:latin typeface="隶书" charset="-122"/>
              <a:ea typeface="隶书" charset="-122"/>
            </a:endParaRPr>
          </a:p>
        </p:txBody>
      </p:sp>
      <p:sp>
        <p:nvSpPr>
          <p:cNvPr id="29698" name="矩形 346113"/>
          <p:cNvSpPr/>
          <p:nvPr/>
        </p:nvSpPr>
        <p:spPr>
          <a:xfrm>
            <a:off x="2668588" y="2214563"/>
            <a:ext cx="6497637" cy="3897312"/>
          </a:xfrm>
          <a:prstGeom prst="rect">
            <a:avLst/>
          </a:prstGeom>
          <a:solidFill>
            <a:srgbClr val="F2F2F2"/>
          </a:solidFill>
          <a:ln w="9525">
            <a:noFill/>
          </a:ln>
        </p:spPr>
        <p:txBody>
          <a:bodyPr wrap="square" anchor="t"/>
          <a:p>
            <a:r>
              <a:rPr lang="ko-KR" altLang="en-US" sz="2400" dirty="0">
                <a:solidFill>
                  <a:srgbClr val="000000"/>
                </a:solidFill>
                <a:latin typeface="宋体" panose="02010600030101010101" pitchFamily="2" charset="-122"/>
                <a:ea typeface="宋体" panose="02010600030101010101" pitchFamily="2" charset="-122"/>
              </a:rPr>
              <a:t>企业文化对企业长期经营业绩有重大作用，这个作用不是促进，而是直接提高。</a:t>
            </a:r>
            <a:endParaRPr lang="ko-KR" altLang="en-US" sz="2400" dirty="0">
              <a:solidFill>
                <a:srgbClr val="000000"/>
              </a:solidFill>
              <a:latin typeface="宋体" panose="02010600030101010101" pitchFamily="2" charset="-122"/>
              <a:ea typeface="宋体" panose="02010600030101010101" pitchFamily="2" charset="-122"/>
            </a:endParaRPr>
          </a:p>
          <a:p>
            <a:endParaRPr lang="ko-KR" altLang="en-US" sz="2400" dirty="0">
              <a:solidFill>
                <a:srgbClr val="000000"/>
              </a:solidFill>
              <a:latin typeface="Arial" panose="020B0604020202020204" pitchFamily="34" charset="0"/>
              <a:ea typeface="宋体" panose="02010600030101010101" pitchFamily="2" charset="-122"/>
            </a:endParaRPr>
          </a:p>
          <a:p>
            <a:r>
              <a:rPr lang="ko-KR" altLang="en-US" sz="2400" dirty="0">
                <a:solidFill>
                  <a:srgbClr val="000000"/>
                </a:solidFill>
                <a:latin typeface="宋体" panose="02010600030101010101" pitchFamily="2" charset="-122"/>
                <a:ea typeface="宋体" panose="02010600030101010101" pitchFamily="2" charset="-122"/>
              </a:rPr>
              <a:t>美国知名管理行为和领导权威约翰</a:t>
            </a:r>
            <a:r>
              <a:rPr lang="ko-KR" altLang="en-US" sz="2400" dirty="0">
                <a:solidFill>
                  <a:srgbClr val="000000"/>
                </a:solidFill>
                <a:latin typeface="Arial" panose="020B0604020202020204" pitchFamily="34" charset="0"/>
                <a:ea typeface="宋体" panose="02010600030101010101" pitchFamily="2" charset="-122"/>
              </a:rPr>
              <a:t>.</a:t>
            </a:r>
            <a:r>
              <a:rPr lang="ko-KR" altLang="en-US" sz="2400" dirty="0">
                <a:solidFill>
                  <a:srgbClr val="000000"/>
                </a:solidFill>
                <a:latin typeface="宋体" panose="02010600030101010101" pitchFamily="2" charset="-122"/>
                <a:ea typeface="宋体" panose="02010600030101010101" pitchFamily="2" charset="-122"/>
              </a:rPr>
              <a:t>科特教授与其研究小组，用了</a:t>
            </a:r>
            <a:r>
              <a:rPr lang="ko-KR" altLang="en-US" sz="2400" dirty="0">
                <a:solidFill>
                  <a:srgbClr val="000000"/>
                </a:solidFill>
                <a:latin typeface="Arial" panose="020B0604020202020204" pitchFamily="34" charset="0"/>
                <a:ea typeface="宋体" panose="02010600030101010101" pitchFamily="2" charset="-122"/>
              </a:rPr>
              <a:t>11</a:t>
            </a:r>
            <a:r>
              <a:rPr lang="ko-KR" altLang="en-US" sz="2400" dirty="0">
                <a:solidFill>
                  <a:srgbClr val="000000"/>
                </a:solidFill>
                <a:latin typeface="宋体" panose="02010600030101010101" pitchFamily="2" charset="-122"/>
                <a:ea typeface="宋体" panose="02010600030101010101" pitchFamily="2" charset="-122"/>
              </a:rPr>
              <a:t>年时间，对企业文化对企业经营业绩的影响力进行研究，结果证明：</a:t>
            </a:r>
            <a:endParaRPr lang="ko-KR" altLang="en-US" sz="2400" dirty="0">
              <a:solidFill>
                <a:srgbClr val="000000"/>
              </a:solidFill>
              <a:latin typeface="宋体" panose="02010600030101010101" pitchFamily="2" charset="-122"/>
              <a:ea typeface="宋体" panose="02010600030101010101" pitchFamily="2" charset="-122"/>
            </a:endParaRPr>
          </a:p>
          <a:p>
            <a:r>
              <a:rPr lang="ko-KR" altLang="en-US" sz="2400" dirty="0">
                <a:solidFill>
                  <a:srgbClr val="000000"/>
                </a:solidFill>
                <a:latin typeface="宋体" panose="02010600030101010101" pitchFamily="2" charset="-122"/>
                <a:ea typeface="宋体" panose="02010600030101010101" pitchFamily="2" charset="-122"/>
              </a:rPr>
              <a:t>凡是重视企业文化因素特征（消费者、股东、员工）的公司，其经营业绩远远胜于那些不重视企业文化建设的公司。</a:t>
            </a:r>
            <a:r>
              <a:rPr lang="ko-KR" altLang="en-US" sz="2400" dirty="0">
                <a:solidFill>
                  <a:srgbClr val="000000"/>
                </a:solidFill>
                <a:latin typeface="Arial" panose="020B0604020202020204" pitchFamily="34" charset="0"/>
                <a:ea typeface="宋体" panose="02010600030101010101" pitchFamily="2" charset="-122"/>
              </a:rPr>
              <a:t>11</a:t>
            </a:r>
            <a:r>
              <a:rPr lang="ko-KR" altLang="en-US" sz="2400" dirty="0">
                <a:solidFill>
                  <a:srgbClr val="000000"/>
                </a:solidFill>
                <a:latin typeface="宋体" panose="02010600030101010101" pitchFamily="2" charset="-122"/>
                <a:ea typeface="宋体" panose="02010600030101010101" pitchFamily="2" charset="-122"/>
              </a:rPr>
              <a:t>年的考察期间的结论如下页图表所示：</a:t>
            </a:r>
            <a:endParaRPr lang="ko-KR" altLang="en-US" sz="24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7137" name="矩形 347136"/>
          <p:cNvSpPr/>
          <p:nvPr/>
        </p:nvSpPr>
        <p:spPr>
          <a:xfrm>
            <a:off x="3022600" y="609600"/>
            <a:ext cx="5867400" cy="1143000"/>
          </a:xfrm>
          <a:solidFill>
            <a:srgbClr val="FCCC00"/>
          </a:solidFill>
          <a:ln w="9525">
            <a:noFill/>
          </a:ln>
        </p:spPr>
        <p:txBody>
          <a:bodyPr wrap="square"/>
          <a:p>
            <a:pPr fontAlgn="base"/>
            <a:r>
              <a:rPr lang="ko-KR" altLang="en-US" sz="3600" strike="noStrike" noProof="1" dirty="0">
                <a:solidFill>
                  <a:srgbClr val="006633"/>
                </a:solidFill>
                <a:effectLst>
                  <a:outerShdw blurRad="38100" dist="38100" dir="2700000">
                    <a:srgbClr val="000000"/>
                  </a:outerShdw>
                </a:effectLst>
                <a:latin typeface="隶书" charset="-122"/>
                <a:ea typeface="隶书" charset="-122"/>
                <a:cs typeface="+mn-cs"/>
              </a:rPr>
              <a:t>公司重视企业文化与否与其</a:t>
            </a:r>
            <a:br>
              <a:rPr lang="ko-KR" altLang="en-US" sz="3600" dirty="0">
                <a:solidFill>
                  <a:srgbClr val="006633"/>
                </a:solidFill>
                <a:effectLst>
                  <a:outerShdw blurRad="38100" dist="38100" dir="2700000">
                    <a:srgbClr val="000000"/>
                  </a:outerShdw>
                </a:effectLst>
                <a:latin typeface="Garamond" charset="0"/>
                <a:ea typeface="宋体" panose="02010600030101010101" pitchFamily="2" charset="-122"/>
                <a:cs typeface="Garamond" charset="0"/>
              </a:rPr>
            </a:br>
            <a:r>
              <a:rPr lang="ko-KR" altLang="en-US" sz="3600" strike="noStrike" noProof="1" dirty="0">
                <a:solidFill>
                  <a:srgbClr val="006633"/>
                </a:solidFill>
                <a:effectLst>
                  <a:outerShdw blurRad="38100" dist="38100" dir="2700000">
                    <a:srgbClr val="000000"/>
                  </a:outerShdw>
                </a:effectLst>
                <a:latin typeface="隶书" charset="-122"/>
                <a:ea typeface="隶书" charset="-122"/>
                <a:cs typeface="+mn-cs"/>
              </a:rPr>
              <a:t>经营业绩对比研究</a:t>
            </a:r>
            <a:endParaRPr lang="ko-KR" altLang="en-US" sz="3600" strike="noStrike" noProof="1" dirty="0">
              <a:solidFill>
                <a:srgbClr val="006633"/>
              </a:solidFill>
              <a:effectLst>
                <a:outerShdw blurRad="38100" dist="38100" dir="2700000">
                  <a:srgbClr val="000000"/>
                </a:outerShdw>
              </a:effectLst>
              <a:latin typeface="隶书" charset="-122"/>
              <a:ea typeface="隶书" charset="-122"/>
            </a:endParaRPr>
          </a:p>
        </p:txBody>
      </p:sp>
      <p:graphicFrame>
        <p:nvGraphicFramePr>
          <p:cNvPr id="347138" name="表格 347137"/>
          <p:cNvGraphicFramePr/>
          <p:nvPr/>
        </p:nvGraphicFramePr>
        <p:xfrm>
          <a:off x="2743200" y="2209800"/>
          <a:ext cx="6740525" cy="4686300"/>
        </p:xfrm>
        <a:graphic>
          <a:graphicData uri="http://schemas.openxmlformats.org/drawingml/2006/table">
            <a:tbl>
              <a:tblPr/>
              <a:tblGrid>
                <a:gridCol w="1565275"/>
                <a:gridCol w="2654300"/>
                <a:gridCol w="2520950"/>
              </a:tblGrid>
              <a:tr h="894080">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l" fontAlgn="base" latinLnBrk="0">
                        <a:lnSpc>
                          <a:spcPct val="100000"/>
                        </a:lnSpc>
                        <a:spcBef>
                          <a:spcPts val="500"/>
                        </a:spcBef>
                        <a:buNone/>
                      </a:pPr>
                      <a:endParaRPr lang="zh-CN" altLang="en-US" sz="2200">
                        <a:solidFill>
                          <a:srgbClr val="0000FF"/>
                        </a:solidFill>
                        <a:latin typeface="Arial" panose="020B0604020202020204" pitchFamily="34" charset="0"/>
                        <a:ea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500"/>
                        </a:spcBef>
                        <a:buNone/>
                      </a:pPr>
                      <a:r>
                        <a:rPr lang="zh-CN" altLang="en-US" sz="2200" b="1">
                          <a:solidFill>
                            <a:srgbClr val="000000"/>
                          </a:solidFill>
                          <a:latin typeface="楷体_GB2312" pitchFamily="49" charset="-122"/>
                          <a:ea typeface="楷体_GB2312" pitchFamily="49" charset="-122"/>
                        </a:rPr>
                        <a:t>重视企业文化</a:t>
                      </a:r>
                      <a:endParaRPr lang="zh-CN" altLang="en-US" sz="2200" b="1">
                        <a:solidFill>
                          <a:srgbClr val="000000"/>
                        </a:solidFill>
                        <a:latin typeface="楷体_GB2312" pitchFamily="49" charset="-122"/>
                        <a:ea typeface="楷体_GB2312" pitchFamily="49" charset="-122"/>
                      </a:endParaRPr>
                    </a:p>
                    <a:p>
                      <a:pPr marL="0" lvl="0" indent="0" algn="ctr" eaLnBrk="1" fontAlgn="base" latinLnBrk="0">
                        <a:lnSpc>
                          <a:spcPct val="100000"/>
                        </a:lnSpc>
                        <a:spcBef>
                          <a:spcPts val="500"/>
                        </a:spcBef>
                        <a:buNone/>
                      </a:pPr>
                      <a:r>
                        <a:rPr lang="zh-CN" altLang="en-US" sz="2200" b="1">
                          <a:solidFill>
                            <a:srgbClr val="000000"/>
                          </a:solidFill>
                          <a:latin typeface="楷体_GB2312" pitchFamily="49" charset="-122"/>
                          <a:ea typeface="楷体_GB2312" pitchFamily="49" charset="-122"/>
                        </a:rPr>
                        <a:t>的公司</a:t>
                      </a:r>
                      <a:endParaRPr lang="zh-CN" altLang="en-US" sz="2200" b="1">
                        <a:solidFill>
                          <a:srgbClr val="000000"/>
                        </a:solidFill>
                        <a:latin typeface="楷体_GB2312" pitchFamily="49" charset="-122"/>
                        <a:ea typeface="楷体_GB2312" pitchFamily="49"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500"/>
                        </a:spcBef>
                        <a:buNone/>
                      </a:pPr>
                      <a:r>
                        <a:rPr lang="zh-CN" altLang="en-US" sz="2200" b="1">
                          <a:solidFill>
                            <a:srgbClr val="000000"/>
                          </a:solidFill>
                          <a:latin typeface="楷体_GB2312" pitchFamily="49" charset="-122"/>
                          <a:ea typeface="楷体_GB2312" pitchFamily="49" charset="-122"/>
                        </a:rPr>
                        <a:t>不重视企业文化的公司</a:t>
                      </a:r>
                      <a:endParaRPr lang="zh-CN" altLang="en-US" sz="2200" b="1">
                        <a:solidFill>
                          <a:srgbClr val="000000"/>
                        </a:solidFill>
                        <a:latin typeface="楷体_GB2312" pitchFamily="49" charset="-122"/>
                        <a:ea typeface="楷体_GB2312" pitchFamily="49" charset="-122"/>
                      </a:endParaRPr>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r>
              <a:tr h="1160780">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500"/>
                        </a:spcBef>
                        <a:buNone/>
                      </a:pPr>
                      <a:r>
                        <a:rPr lang="zh-CN" altLang="en-US" sz="2200" b="1">
                          <a:solidFill>
                            <a:srgbClr val="0000FF"/>
                          </a:solidFill>
                          <a:latin typeface="楷体_GB2312" pitchFamily="49" charset="-122"/>
                          <a:ea typeface="楷体_GB2312" pitchFamily="49" charset="-122"/>
                        </a:rPr>
                        <a:t>总收入平均</a:t>
                      </a:r>
                      <a:endParaRPr lang="zh-CN" altLang="en-US" sz="2200" b="1">
                        <a:solidFill>
                          <a:srgbClr val="0000FF"/>
                        </a:solidFill>
                        <a:latin typeface="楷体_GB2312" pitchFamily="49" charset="-122"/>
                        <a:ea typeface="楷体_GB2312" pitchFamily="49" charset="-122"/>
                      </a:endParaRPr>
                    </a:p>
                    <a:p>
                      <a:pPr marL="0" lvl="0" indent="0" algn="ctr" eaLnBrk="1" fontAlgn="base" latinLnBrk="0">
                        <a:lnSpc>
                          <a:spcPct val="100000"/>
                        </a:lnSpc>
                        <a:spcBef>
                          <a:spcPts val="500"/>
                        </a:spcBef>
                        <a:buNone/>
                      </a:pPr>
                      <a:r>
                        <a:rPr lang="zh-CN" altLang="en-US" sz="2200" b="1">
                          <a:solidFill>
                            <a:srgbClr val="0000FF"/>
                          </a:solidFill>
                          <a:latin typeface="楷体_GB2312" pitchFamily="49" charset="-122"/>
                          <a:ea typeface="楷体_GB2312" pitchFamily="49" charset="-122"/>
                        </a:rPr>
                        <a:t>增长率</a:t>
                      </a:r>
                      <a:endParaRPr lang="zh-CN" altLang="en-US" sz="2200" b="1">
                        <a:solidFill>
                          <a:srgbClr val="0000FF"/>
                        </a:solidFill>
                        <a:latin typeface="楷体_GB2312" pitchFamily="49" charset="-122"/>
                        <a:ea typeface="楷体_GB2312" pitchFamily="49"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600"/>
                        </a:spcBef>
                        <a:buNone/>
                      </a:pPr>
                      <a:r>
                        <a:rPr lang="en-US" altLang="zh-CN" sz="2600" b="1">
                          <a:solidFill>
                            <a:srgbClr val="000000"/>
                          </a:solidFill>
                          <a:latin typeface="Arial" panose="020B0604020202020204" pitchFamily="34" charset="0"/>
                          <a:cs typeface="Arial" panose="020B0604020202020204" pitchFamily="34" charset="0"/>
                        </a:rPr>
                        <a:t>682</a:t>
                      </a:r>
                      <a:r>
                        <a:rPr lang="zh-CN" altLang="en-US" sz="2600" b="1">
                          <a:solidFill>
                            <a:srgbClr val="000000"/>
                          </a:solidFill>
                          <a:latin typeface="宋体" panose="02010600030101010101" pitchFamily="2" charset="-122"/>
                          <a:ea typeface="宋体" panose="02010600030101010101" pitchFamily="2" charset="-122"/>
                        </a:rPr>
                        <a:t>％</a:t>
                      </a:r>
                      <a:endParaRPr lang="zh-CN" altLang="en-US" sz="2600" b="1">
                        <a:solidFill>
                          <a:srgbClr val="000000"/>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600"/>
                        </a:spcBef>
                        <a:buNone/>
                      </a:pPr>
                      <a:r>
                        <a:rPr lang="en-US" altLang="zh-CN" sz="2600" b="1">
                          <a:solidFill>
                            <a:srgbClr val="000000"/>
                          </a:solidFill>
                          <a:latin typeface="Arial" panose="020B0604020202020204" pitchFamily="34" charset="0"/>
                          <a:cs typeface="Arial" panose="020B0604020202020204" pitchFamily="34" charset="0"/>
                        </a:rPr>
                        <a:t>166</a:t>
                      </a:r>
                      <a:r>
                        <a:rPr lang="zh-CN" altLang="en-US" sz="2600" b="1">
                          <a:solidFill>
                            <a:srgbClr val="000000"/>
                          </a:solidFill>
                          <a:latin typeface="宋体" panose="02010600030101010101" pitchFamily="2" charset="-122"/>
                          <a:ea typeface="宋体" panose="02010600030101010101" pitchFamily="2" charset="-122"/>
                        </a:rPr>
                        <a:t>％</a:t>
                      </a:r>
                      <a:endParaRPr lang="zh-CN" altLang="en-US" sz="2600" b="1">
                        <a:solidFill>
                          <a:srgbClr val="000000"/>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69315">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500"/>
                        </a:spcBef>
                        <a:buNone/>
                      </a:pPr>
                      <a:r>
                        <a:rPr lang="zh-CN" altLang="en-US" sz="2200" b="1">
                          <a:solidFill>
                            <a:srgbClr val="0000FF"/>
                          </a:solidFill>
                          <a:latin typeface="楷体_GB2312" pitchFamily="49" charset="-122"/>
                          <a:ea typeface="楷体_GB2312" pitchFamily="49" charset="-122"/>
                        </a:rPr>
                        <a:t>员工增长</a:t>
                      </a:r>
                      <a:endParaRPr lang="zh-CN" altLang="en-US" sz="2200" b="1">
                        <a:solidFill>
                          <a:srgbClr val="0000FF"/>
                        </a:solidFill>
                        <a:latin typeface="楷体_GB2312" pitchFamily="49" charset="-122"/>
                        <a:ea typeface="楷体_GB2312" pitchFamily="49"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600"/>
                        </a:spcBef>
                        <a:buNone/>
                      </a:pPr>
                      <a:r>
                        <a:rPr lang="en-US" altLang="zh-CN" sz="2600" b="1">
                          <a:solidFill>
                            <a:srgbClr val="000000"/>
                          </a:solidFill>
                          <a:latin typeface="Arial" panose="020B0604020202020204" pitchFamily="34" charset="0"/>
                          <a:cs typeface="Arial" panose="020B0604020202020204" pitchFamily="34" charset="0"/>
                        </a:rPr>
                        <a:t>282</a:t>
                      </a:r>
                      <a:r>
                        <a:rPr lang="zh-CN" altLang="en-US" sz="2600" b="1">
                          <a:solidFill>
                            <a:srgbClr val="000000"/>
                          </a:solidFill>
                          <a:latin typeface="宋体" panose="02010600030101010101" pitchFamily="2" charset="-122"/>
                          <a:ea typeface="宋体" panose="02010600030101010101" pitchFamily="2" charset="-122"/>
                        </a:rPr>
                        <a:t>％</a:t>
                      </a:r>
                      <a:endParaRPr lang="zh-CN" altLang="en-US" sz="2600" b="1">
                        <a:solidFill>
                          <a:srgbClr val="000000"/>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600"/>
                        </a:spcBef>
                        <a:buNone/>
                      </a:pPr>
                      <a:r>
                        <a:rPr lang="en-US" altLang="zh-CN" sz="2600" b="1">
                          <a:solidFill>
                            <a:srgbClr val="000000"/>
                          </a:solidFill>
                          <a:latin typeface="Arial" panose="020B0604020202020204" pitchFamily="34" charset="0"/>
                          <a:cs typeface="Arial" panose="020B0604020202020204" pitchFamily="34" charset="0"/>
                        </a:rPr>
                        <a:t>36</a:t>
                      </a:r>
                      <a:r>
                        <a:rPr lang="zh-CN" altLang="en-US" sz="2600" b="1">
                          <a:solidFill>
                            <a:srgbClr val="000000"/>
                          </a:solidFill>
                          <a:latin typeface="宋体" panose="02010600030101010101" pitchFamily="2" charset="-122"/>
                          <a:ea typeface="宋体" panose="02010600030101010101" pitchFamily="2" charset="-122"/>
                        </a:rPr>
                        <a:t>％</a:t>
                      </a:r>
                      <a:endParaRPr lang="zh-CN" altLang="en-US" sz="2600" b="1">
                        <a:solidFill>
                          <a:srgbClr val="000000"/>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94080">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500"/>
                        </a:spcBef>
                        <a:buNone/>
                      </a:pPr>
                      <a:r>
                        <a:rPr lang="zh-CN" altLang="en-US" sz="2200" b="1">
                          <a:solidFill>
                            <a:srgbClr val="0000FF"/>
                          </a:solidFill>
                          <a:latin typeface="楷体_GB2312" pitchFamily="49" charset="-122"/>
                          <a:ea typeface="楷体_GB2312" pitchFamily="49" charset="-122"/>
                        </a:rPr>
                        <a:t>公司股票</a:t>
                      </a:r>
                      <a:endParaRPr lang="zh-CN" altLang="en-US" sz="2200" b="1">
                        <a:solidFill>
                          <a:srgbClr val="0000FF"/>
                        </a:solidFill>
                        <a:latin typeface="楷体_GB2312" pitchFamily="49" charset="-122"/>
                        <a:ea typeface="楷体_GB2312" pitchFamily="49" charset="-122"/>
                      </a:endParaRPr>
                    </a:p>
                    <a:p>
                      <a:pPr marL="0" lvl="0" indent="0" algn="ctr" eaLnBrk="1" fontAlgn="base" latinLnBrk="0">
                        <a:lnSpc>
                          <a:spcPct val="100000"/>
                        </a:lnSpc>
                        <a:spcBef>
                          <a:spcPts val="500"/>
                        </a:spcBef>
                        <a:buNone/>
                      </a:pPr>
                      <a:r>
                        <a:rPr lang="zh-CN" altLang="en-US" sz="2200" b="1">
                          <a:solidFill>
                            <a:srgbClr val="0000FF"/>
                          </a:solidFill>
                          <a:latin typeface="楷体_GB2312" pitchFamily="49" charset="-122"/>
                          <a:ea typeface="楷体_GB2312" pitchFamily="49" charset="-122"/>
                        </a:rPr>
                        <a:t>价格</a:t>
                      </a:r>
                      <a:endParaRPr lang="zh-CN" altLang="en-US" sz="2200" b="1">
                        <a:solidFill>
                          <a:srgbClr val="0000FF"/>
                        </a:solidFill>
                        <a:latin typeface="楷体_GB2312" pitchFamily="49" charset="-122"/>
                        <a:ea typeface="楷体_GB2312" pitchFamily="49"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600"/>
                        </a:spcBef>
                        <a:buNone/>
                      </a:pPr>
                      <a:r>
                        <a:rPr lang="en-US" altLang="zh-CN" sz="2600" b="1">
                          <a:solidFill>
                            <a:srgbClr val="000000"/>
                          </a:solidFill>
                          <a:latin typeface="Arial" panose="020B0604020202020204" pitchFamily="34" charset="0"/>
                          <a:cs typeface="Arial" panose="020B0604020202020204" pitchFamily="34" charset="0"/>
                        </a:rPr>
                        <a:t>901</a:t>
                      </a:r>
                      <a:r>
                        <a:rPr lang="zh-CN" altLang="en-US" sz="2600" b="1">
                          <a:solidFill>
                            <a:srgbClr val="000000"/>
                          </a:solidFill>
                          <a:latin typeface="宋体" panose="02010600030101010101" pitchFamily="2" charset="-122"/>
                          <a:ea typeface="宋体" panose="02010600030101010101" pitchFamily="2" charset="-122"/>
                        </a:rPr>
                        <a:t>％</a:t>
                      </a:r>
                      <a:endParaRPr lang="zh-CN" altLang="en-US" sz="2600" b="1">
                        <a:solidFill>
                          <a:srgbClr val="000000"/>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600"/>
                        </a:spcBef>
                        <a:buNone/>
                      </a:pPr>
                      <a:r>
                        <a:rPr lang="en-US" altLang="zh-CN" sz="2600" b="1">
                          <a:solidFill>
                            <a:srgbClr val="000000"/>
                          </a:solidFill>
                          <a:latin typeface="Arial" panose="020B0604020202020204" pitchFamily="34" charset="0"/>
                          <a:cs typeface="Arial" panose="020B0604020202020204" pitchFamily="34" charset="0"/>
                        </a:rPr>
                        <a:t>74</a:t>
                      </a:r>
                      <a:r>
                        <a:rPr lang="zh-CN" altLang="en-US" sz="2600" b="1">
                          <a:solidFill>
                            <a:srgbClr val="000000"/>
                          </a:solidFill>
                          <a:latin typeface="宋体" panose="02010600030101010101" pitchFamily="2" charset="-122"/>
                          <a:ea typeface="宋体" panose="02010600030101010101" pitchFamily="2" charset="-122"/>
                        </a:rPr>
                        <a:t>％</a:t>
                      </a:r>
                      <a:endParaRPr lang="zh-CN" altLang="en-US" sz="2600" b="1">
                        <a:solidFill>
                          <a:srgbClr val="000000"/>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68045">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500"/>
                        </a:spcBef>
                        <a:buNone/>
                      </a:pPr>
                      <a:r>
                        <a:rPr lang="zh-CN" altLang="en-US" sz="2200" b="1">
                          <a:solidFill>
                            <a:srgbClr val="0000FF"/>
                          </a:solidFill>
                          <a:latin typeface="楷体_GB2312" pitchFamily="49" charset="-122"/>
                          <a:ea typeface="楷体_GB2312" pitchFamily="49" charset="-122"/>
                        </a:rPr>
                        <a:t>公司净收入</a:t>
                      </a:r>
                      <a:endParaRPr lang="zh-CN" altLang="en-US" sz="2200" b="1">
                        <a:solidFill>
                          <a:srgbClr val="0000FF"/>
                        </a:solidFill>
                        <a:latin typeface="楷体_GB2312" pitchFamily="49" charset="-122"/>
                        <a:ea typeface="楷体_GB2312" pitchFamily="49" charset="-122"/>
                      </a:endParaRPr>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rgbClr val="FFFF00"/>
                    </a:solid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600"/>
                        </a:spcBef>
                        <a:buNone/>
                      </a:pPr>
                      <a:r>
                        <a:rPr lang="en-US" altLang="zh-CN" sz="2600" b="1">
                          <a:solidFill>
                            <a:srgbClr val="000000"/>
                          </a:solidFill>
                          <a:latin typeface="Arial" panose="020B0604020202020204" pitchFamily="34" charset="0"/>
                          <a:cs typeface="Arial" panose="020B0604020202020204" pitchFamily="34" charset="0"/>
                        </a:rPr>
                        <a:t>756</a:t>
                      </a:r>
                      <a:r>
                        <a:rPr lang="zh-CN" altLang="en-US" sz="2600" b="1">
                          <a:solidFill>
                            <a:srgbClr val="000000"/>
                          </a:solidFill>
                          <a:latin typeface="宋体" panose="02010600030101010101" pitchFamily="2" charset="-122"/>
                          <a:ea typeface="宋体" panose="02010600030101010101" pitchFamily="2" charset="-122"/>
                        </a:rPr>
                        <a:t>％</a:t>
                      </a:r>
                      <a:endParaRPr lang="zh-CN" altLang="en-US" sz="2600" b="1">
                        <a:solidFill>
                          <a:srgbClr val="000000"/>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rtl="0" fontAlgn="base">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000">
                          <a:solidFill>
                            <a:schemeClr val="tx1"/>
                          </a:solidFill>
                          <a:latin typeface="+mn-lt"/>
                          <a:ea typeface="+mn-ea"/>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1800">
                          <a:solidFill>
                            <a:schemeClr val="tx1"/>
                          </a:solidFill>
                          <a:latin typeface="+mn-lt"/>
                          <a:ea typeface="+mn-ea"/>
                        </a:defRPr>
                      </a:lvl4pPr>
                      <a:lvl5pPr marL="2057400" lvl="4" indent="-228600" algn="l" rtl="0" fontAlgn="base">
                        <a:spcBef>
                          <a:spcPct val="20000"/>
                        </a:spcBef>
                        <a:spcAft>
                          <a:spcPct val="0"/>
                        </a:spcAft>
                        <a:buClr>
                          <a:schemeClr val="bg2"/>
                        </a:buClr>
                        <a:buSzTx/>
                        <a:buFont typeface="Wingdings" panose="05000000000000000000" pitchFamily="2" charset="2"/>
                        <a:buChar char="§"/>
                        <a:defRPr sz="1800">
                          <a:solidFill>
                            <a:schemeClr val="tx1"/>
                          </a:solidFill>
                          <a:latin typeface="+mn-lt"/>
                          <a:ea typeface="+mn-ea"/>
                        </a:defRPr>
                      </a:lvl5pPr>
                    </a:lstStyle>
                    <a:p>
                      <a:pPr marL="0" lvl="0" indent="0" algn="ctr" eaLnBrk="1" fontAlgn="base" latinLnBrk="0">
                        <a:lnSpc>
                          <a:spcPct val="100000"/>
                        </a:lnSpc>
                        <a:spcBef>
                          <a:spcPts val="600"/>
                        </a:spcBef>
                        <a:buNone/>
                      </a:pPr>
                      <a:r>
                        <a:rPr lang="en-US" altLang="zh-CN" sz="2600" b="1">
                          <a:solidFill>
                            <a:srgbClr val="000000"/>
                          </a:solidFill>
                          <a:latin typeface="Arial" panose="020B0604020202020204" pitchFamily="34" charset="0"/>
                          <a:cs typeface="Arial" panose="020B0604020202020204" pitchFamily="34" charset="0"/>
                        </a:rPr>
                        <a:t>1</a:t>
                      </a:r>
                      <a:r>
                        <a:rPr lang="zh-CN" altLang="en-US" sz="2600" b="1">
                          <a:solidFill>
                            <a:srgbClr val="000000"/>
                          </a:solidFill>
                          <a:latin typeface="宋体" panose="02010600030101010101" pitchFamily="2" charset="-122"/>
                          <a:ea typeface="宋体" panose="02010600030101010101" pitchFamily="2" charset="-122"/>
                        </a:rPr>
                        <a:t>％</a:t>
                      </a:r>
                      <a:endParaRPr lang="zh-CN" altLang="en-US" sz="2600" b="1">
                        <a:solidFill>
                          <a:srgbClr val="000000"/>
                        </a:solidFill>
                        <a:latin typeface="宋体" panose="02010600030101010101" pitchFamily="2" charset="-122"/>
                        <a:ea typeface="宋体" panose="02010600030101010101" pitchFamily="2" charset="-122"/>
                      </a:endParaRPr>
                    </a:p>
                  </a:txBody>
                  <a:tcP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企业文化</a:t>
            </a:r>
            <a:endParaRPr lang="zh-CN" altLang="en-US"/>
          </a:p>
        </p:txBody>
      </p:sp>
      <p:sp>
        <p:nvSpPr>
          <p:cNvPr id="3" name="内容占位符 2"/>
          <p:cNvSpPr>
            <a:spLocks noGrp="1"/>
          </p:cNvSpPr>
          <p:nvPr>
            <p:ph idx="1"/>
          </p:nvPr>
        </p:nvSpPr>
        <p:spPr>
          <a:xfrm>
            <a:off x="1277620" y="2249805"/>
            <a:ext cx="10076180" cy="3927475"/>
          </a:xfrm>
        </p:spPr>
        <p:txBody>
          <a:bodyPr/>
          <a:p>
            <a:pPr marL="0" indent="0">
              <a:buNone/>
            </a:pPr>
            <a:r>
              <a:rPr lang="en-US" altLang="zh-CN"/>
              <a:t> </a:t>
            </a:r>
            <a:r>
              <a:rPr lang="zh-CN" altLang="en-US"/>
              <a:t>学习企业文化会有什么</a:t>
            </a:r>
            <a:r>
              <a:rPr lang="zh-CN" altLang="en-US"/>
              <a:t>收获</a:t>
            </a:r>
            <a:r>
              <a:rPr lang="en-US" altLang="zh-CN"/>
              <a:t>?</a:t>
            </a:r>
            <a:endParaRPr lang="en-US" altLang="zh-CN"/>
          </a:p>
          <a:p>
            <a:pPr marL="0" indent="0">
              <a:buNone/>
            </a:pPr>
            <a:endParaRPr lang="en-US" altLang="zh-CN"/>
          </a:p>
          <a:p>
            <a:pPr marL="0" indent="0">
              <a:buNone/>
            </a:pPr>
            <a:endParaRPr lang="en-US" altLang="zh-CN"/>
          </a:p>
          <a:p>
            <a:pPr marL="0" indent="0">
              <a:buNone/>
            </a:pPr>
            <a:r>
              <a:rPr lang="zh-CN" altLang="en-US"/>
              <a:t> 如何才能学好企业文化</a:t>
            </a:r>
            <a:r>
              <a:rPr lang="en-US" altLang="zh-CN"/>
              <a:t>?</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新学期新气象</a:t>
            </a:r>
            <a:endParaRPr lang="zh-CN" altLang="en-US"/>
          </a:p>
        </p:txBody>
      </p:sp>
      <p:sp>
        <p:nvSpPr>
          <p:cNvPr id="3" name="内容占位符 2"/>
          <p:cNvSpPr>
            <a:spLocks noGrp="1"/>
          </p:cNvSpPr>
          <p:nvPr>
            <p:ph idx="1"/>
          </p:nvPr>
        </p:nvSpPr>
        <p:spPr/>
        <p:txBody>
          <a:bodyPr/>
          <a:p>
            <a:r>
              <a:rPr lang="zh-CN" altLang="en-US"/>
              <a:t>你有什么梦想</a:t>
            </a:r>
            <a:r>
              <a:rPr lang="en-US" altLang="zh-CN"/>
              <a:t>?</a:t>
            </a:r>
            <a:endParaRPr lang="en-US" altLang="zh-CN"/>
          </a:p>
          <a:p>
            <a:endParaRPr lang="en-US" altLang="zh-CN"/>
          </a:p>
          <a:p>
            <a:r>
              <a:rPr lang="zh-CN" altLang="en-US"/>
              <a:t>本</a:t>
            </a:r>
            <a:r>
              <a:rPr lang="zh-CN" altLang="en-US"/>
              <a:t>学期你的目标</a:t>
            </a:r>
            <a:r>
              <a:rPr lang="en-US" altLang="zh-CN"/>
              <a:t>?</a:t>
            </a:r>
            <a:endParaRPr lang="en-US" altLang="zh-CN"/>
          </a:p>
          <a:p>
            <a:endParaRPr lang="en-US" altLang="zh-CN"/>
          </a:p>
          <a:p>
            <a:r>
              <a:rPr lang="zh-CN" altLang="en-US"/>
              <a:t>本学期计划</a:t>
            </a:r>
            <a:r>
              <a:rPr lang="en-US" altLang="zh-CN"/>
              <a:t>?</a:t>
            </a:r>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1847850" y="260350"/>
            <a:ext cx="7494588" cy="773113"/>
          </a:xfrm>
        </p:spPr>
        <p:txBody>
          <a:bodyPr vert="horz" wrap="square" lIns="91440" tIns="45720" rIns="91440" bIns="45720" anchor="ctr">
            <a:normAutofit fontScale="90000"/>
          </a:bodyPr>
          <a:p>
            <a:pPr eaLnBrk="1" hangingPunct="1"/>
            <a:r>
              <a:rPr lang="zh-CN" altLang="en-US" sz="5400" dirty="0">
                <a:latin typeface="Gulim" panose="020B0600000101010101" pitchFamily="34" charset="-127"/>
                <a:ea typeface="Gulim" panose="020B0600000101010101" pitchFamily="34" charset="-127"/>
              </a:rPr>
              <a:t>考核方式与评价</a:t>
            </a:r>
            <a:endParaRPr lang="zh-CN" altLang="en-US" sz="5400" dirty="0">
              <a:latin typeface="Gulim" panose="020B0600000101010101" pitchFamily="34" charset="-127"/>
              <a:ea typeface="Gulim" panose="020B0600000101010101" pitchFamily="34" charset="-127"/>
            </a:endParaRPr>
          </a:p>
        </p:txBody>
      </p:sp>
      <p:sp>
        <p:nvSpPr>
          <p:cNvPr id="20483" name="未知"/>
          <p:cNvSpPr/>
          <p:nvPr/>
        </p:nvSpPr>
        <p:spPr>
          <a:xfrm>
            <a:off x="2208213" y="1773238"/>
            <a:ext cx="1727200" cy="533400"/>
          </a:xfrm>
          <a:custGeom>
            <a:avLst/>
            <a:gdLst>
              <a:gd name="txL" fmla="*/ 0 w 925"/>
              <a:gd name="txT" fmla="*/ 0 h 364"/>
              <a:gd name="txR" fmla="*/ 925 w 925"/>
              <a:gd name="txB" fmla="*/ 364 h 364"/>
            </a:gdLst>
            <a:ahLst/>
            <a:cxnLst>
              <a:cxn ang="0">
                <a:pos x="1867" y="146538"/>
              </a:cxn>
              <a:cxn ang="0">
                <a:pos x="1867" y="533400"/>
              </a:cxn>
              <a:cxn ang="0">
                <a:pos x="1723466" y="533400"/>
              </a:cxn>
              <a:cxn ang="0">
                <a:pos x="1725333" y="143608"/>
              </a:cxn>
              <a:cxn ang="0">
                <a:pos x="1686121" y="32238"/>
              </a:cxn>
              <a:cxn ang="0">
                <a:pos x="1534874" y="4396"/>
              </a:cxn>
              <a:cxn ang="0">
                <a:pos x="184857" y="2931"/>
              </a:cxn>
              <a:cxn ang="0">
                <a:pos x="39212" y="38100"/>
              </a:cxn>
              <a:cxn ang="0">
                <a:pos x="1867" y="146538"/>
              </a:cxn>
            </a:cxnLst>
            <a:rect l="txL" t="txT" r="txR" b="txB"/>
            <a:pathLst>
              <a:path w="925" h="364">
                <a:moveTo>
                  <a:pt x="1" y="100"/>
                </a:moveTo>
                <a:cubicBezTo>
                  <a:pt x="1" y="232"/>
                  <a:pt x="1" y="364"/>
                  <a:pt x="1" y="364"/>
                </a:cubicBezTo>
                <a:lnTo>
                  <a:pt x="923" y="364"/>
                </a:lnTo>
                <a:lnTo>
                  <a:pt x="924" y="98"/>
                </a:lnTo>
                <a:cubicBezTo>
                  <a:pt x="925" y="57"/>
                  <a:pt x="919" y="40"/>
                  <a:pt x="903" y="22"/>
                </a:cubicBezTo>
                <a:cubicBezTo>
                  <a:pt x="887" y="4"/>
                  <a:pt x="862" y="1"/>
                  <a:pt x="822" y="3"/>
                </a:cubicBezTo>
                <a:lnTo>
                  <a:pt x="99" y="2"/>
                </a:lnTo>
                <a:cubicBezTo>
                  <a:pt x="61" y="0"/>
                  <a:pt x="37" y="10"/>
                  <a:pt x="21" y="26"/>
                </a:cubicBezTo>
                <a:cubicBezTo>
                  <a:pt x="5" y="42"/>
                  <a:pt x="0" y="65"/>
                  <a:pt x="1" y="100"/>
                </a:cubicBezTo>
                <a:close/>
              </a:path>
            </a:pathLst>
          </a:custGeom>
          <a:solidFill>
            <a:srgbClr val="9999FF">
              <a:alpha val="100000"/>
            </a:srgbClr>
          </a:solidFill>
          <a:ln w="9525" cap="flat" cmpd="sng">
            <a:prstDash val="solid"/>
            <a:headEnd type="none" w="med" len="med"/>
            <a:tailEnd type="none" w="med" len="med"/>
          </a:ln>
          <a:scene3d>
            <a:camera prst="legacyPerspectiveTopRight">
              <a:rot lat="0" lon="0" rev="0"/>
            </a:camera>
            <a:lightRig rig="legacyNormal2" dir="t"/>
          </a:scene3d>
          <a:sp3d extrusionH="430200" prstMaterial="legacyPlastic">
            <a:bevelT w="13500" h="13500" prst="angle"/>
            <a:bevelB w="13500" h="13500" prst="angle"/>
            <a:extrusionClr>
              <a:srgbClr val="9999FF"/>
            </a:extrusionClr>
          </a:sp3d>
        </p:spPr>
        <p:txBody>
          <a:bodyPr/>
          <a:p>
            <a:endParaRPr lang="zh-CN" altLang="en-US"/>
          </a:p>
        </p:txBody>
      </p:sp>
      <p:sp>
        <p:nvSpPr>
          <p:cNvPr id="20484" name="未知"/>
          <p:cNvSpPr/>
          <p:nvPr/>
        </p:nvSpPr>
        <p:spPr>
          <a:xfrm>
            <a:off x="3935413" y="1773238"/>
            <a:ext cx="1152525" cy="503237"/>
          </a:xfrm>
          <a:custGeom>
            <a:avLst/>
            <a:gdLst>
              <a:gd name="txL" fmla="*/ 0 w 925"/>
              <a:gd name="txT" fmla="*/ 0 h 364"/>
              <a:gd name="txR" fmla="*/ 925 w 925"/>
              <a:gd name="txB" fmla="*/ 364 h 364"/>
            </a:gdLst>
            <a:ahLst/>
            <a:cxnLst>
              <a:cxn ang="0">
                <a:pos x="1246" y="138252"/>
              </a:cxn>
              <a:cxn ang="0">
                <a:pos x="1246" y="503237"/>
              </a:cxn>
              <a:cxn ang="0">
                <a:pos x="1150033" y="503237"/>
              </a:cxn>
              <a:cxn ang="0">
                <a:pos x="1151279" y="135487"/>
              </a:cxn>
              <a:cxn ang="0">
                <a:pos x="1125114" y="30415"/>
              </a:cxn>
              <a:cxn ang="0">
                <a:pos x="1024190" y="4148"/>
              </a:cxn>
              <a:cxn ang="0">
                <a:pos x="123351" y="2765"/>
              </a:cxn>
              <a:cxn ang="0">
                <a:pos x="26165" y="35945"/>
              </a:cxn>
              <a:cxn ang="0">
                <a:pos x="1246" y="138252"/>
              </a:cxn>
            </a:cxnLst>
            <a:rect l="txL" t="txT" r="txR" b="txB"/>
            <a:pathLst>
              <a:path w="925" h="364">
                <a:moveTo>
                  <a:pt x="1" y="100"/>
                </a:moveTo>
                <a:cubicBezTo>
                  <a:pt x="1" y="232"/>
                  <a:pt x="1" y="364"/>
                  <a:pt x="1" y="364"/>
                </a:cubicBezTo>
                <a:lnTo>
                  <a:pt x="923" y="364"/>
                </a:lnTo>
                <a:lnTo>
                  <a:pt x="924" y="98"/>
                </a:lnTo>
                <a:cubicBezTo>
                  <a:pt x="925" y="57"/>
                  <a:pt x="919" y="40"/>
                  <a:pt x="903" y="22"/>
                </a:cubicBezTo>
                <a:cubicBezTo>
                  <a:pt x="887" y="4"/>
                  <a:pt x="862" y="1"/>
                  <a:pt x="822" y="3"/>
                </a:cubicBezTo>
                <a:lnTo>
                  <a:pt x="99" y="2"/>
                </a:lnTo>
                <a:cubicBezTo>
                  <a:pt x="61" y="0"/>
                  <a:pt x="37" y="10"/>
                  <a:pt x="21" y="26"/>
                </a:cubicBezTo>
                <a:cubicBezTo>
                  <a:pt x="5" y="42"/>
                  <a:pt x="0" y="65"/>
                  <a:pt x="1" y="100"/>
                </a:cubicBezTo>
                <a:close/>
              </a:path>
            </a:pathLst>
          </a:custGeom>
          <a:solidFill>
            <a:schemeClr val="bg1">
              <a:alpha val="100000"/>
            </a:schemeClr>
          </a:solidFill>
          <a:ln w="9525" cap="flat" cmpd="sng">
            <a:prstDash val="solid"/>
            <a:headEnd type="none" w="med" len="med"/>
            <a:tailEnd type="none" w="med" len="med"/>
          </a:ln>
          <a:scene3d>
            <a:camera prst="legacyPerspectiveTopRight">
              <a:rot lat="0" lon="0" rev="0"/>
            </a:camera>
            <a:lightRig rig="legacyNormal2" dir="t"/>
          </a:scene3d>
          <a:sp3d extrusionH="430200" prstMaterial="legacyPlastic">
            <a:bevelT w="13500" h="13500" prst="angle"/>
            <a:bevelB w="13500" h="13500" prst="angle"/>
            <a:extrusionClr>
              <a:schemeClr val="bg1"/>
            </a:extrusionClr>
          </a:sp3d>
        </p:spPr>
        <p:txBody>
          <a:bodyPr/>
          <a:p>
            <a:endParaRPr lang="zh-CN" altLang="en-US"/>
          </a:p>
        </p:txBody>
      </p:sp>
      <p:sp>
        <p:nvSpPr>
          <p:cNvPr id="20485" name="未知"/>
          <p:cNvSpPr/>
          <p:nvPr/>
        </p:nvSpPr>
        <p:spPr>
          <a:xfrm>
            <a:off x="5087938" y="1773238"/>
            <a:ext cx="4464050" cy="533400"/>
          </a:xfrm>
          <a:custGeom>
            <a:avLst/>
            <a:gdLst>
              <a:gd name="txL" fmla="*/ 0 w 925"/>
              <a:gd name="txT" fmla="*/ 0 h 364"/>
              <a:gd name="txR" fmla="*/ 925 w 925"/>
              <a:gd name="txB" fmla="*/ 364 h 364"/>
            </a:gdLst>
            <a:ahLst/>
            <a:cxnLst>
              <a:cxn ang="0">
                <a:pos x="4826" y="146538"/>
              </a:cxn>
              <a:cxn ang="0">
                <a:pos x="4826" y="533400"/>
              </a:cxn>
              <a:cxn ang="0">
                <a:pos x="4454398" y="533400"/>
              </a:cxn>
              <a:cxn ang="0">
                <a:pos x="4459224" y="143608"/>
              </a:cxn>
              <a:cxn ang="0">
                <a:pos x="4357878" y="32238"/>
              </a:cxn>
              <a:cxn ang="0">
                <a:pos x="3966972" y="4396"/>
              </a:cxn>
              <a:cxn ang="0">
                <a:pos x="477774" y="2931"/>
              </a:cxn>
              <a:cxn ang="0">
                <a:pos x="101346" y="38100"/>
              </a:cxn>
              <a:cxn ang="0">
                <a:pos x="4826" y="146538"/>
              </a:cxn>
            </a:cxnLst>
            <a:rect l="txL" t="txT" r="txR" b="txB"/>
            <a:pathLst>
              <a:path w="925" h="364">
                <a:moveTo>
                  <a:pt x="1" y="100"/>
                </a:moveTo>
                <a:cubicBezTo>
                  <a:pt x="1" y="232"/>
                  <a:pt x="1" y="364"/>
                  <a:pt x="1" y="364"/>
                </a:cubicBezTo>
                <a:lnTo>
                  <a:pt x="923" y="364"/>
                </a:lnTo>
                <a:lnTo>
                  <a:pt x="924" y="98"/>
                </a:lnTo>
                <a:cubicBezTo>
                  <a:pt x="925" y="57"/>
                  <a:pt x="919" y="40"/>
                  <a:pt x="903" y="22"/>
                </a:cubicBezTo>
                <a:cubicBezTo>
                  <a:pt x="887" y="4"/>
                  <a:pt x="862" y="1"/>
                  <a:pt x="822" y="3"/>
                </a:cubicBezTo>
                <a:lnTo>
                  <a:pt x="99" y="2"/>
                </a:lnTo>
                <a:cubicBezTo>
                  <a:pt x="61" y="0"/>
                  <a:pt x="37" y="10"/>
                  <a:pt x="21" y="26"/>
                </a:cubicBezTo>
                <a:cubicBezTo>
                  <a:pt x="5" y="42"/>
                  <a:pt x="0" y="65"/>
                  <a:pt x="1" y="100"/>
                </a:cubicBezTo>
                <a:close/>
              </a:path>
            </a:pathLst>
          </a:custGeom>
          <a:solidFill>
            <a:srgbClr val="6ACE32">
              <a:alpha val="100000"/>
            </a:srgbClr>
          </a:solidFill>
          <a:ln w="9525" cap="flat" cmpd="sng">
            <a:prstDash val="solid"/>
            <a:headEnd type="none" w="med" len="med"/>
            <a:tailEnd type="none" w="med" len="med"/>
          </a:ln>
          <a:scene3d>
            <a:camera prst="legacyPerspectiveTop">
              <a:rot lat="0" lon="0" rev="0"/>
            </a:camera>
            <a:lightRig rig="legacyNormal2" dir="t"/>
          </a:scene3d>
          <a:sp3d extrusionH="430200" prstMaterial="legacyPlastic">
            <a:bevelT w="13500" h="13500" prst="angle"/>
            <a:bevelB w="13500" h="13500" prst="angle"/>
            <a:extrusionClr>
              <a:srgbClr val="6ACE32"/>
            </a:extrusionClr>
          </a:sp3d>
        </p:spPr>
        <p:txBody>
          <a:bodyPr/>
          <a:p>
            <a:endParaRPr lang="zh-CN" altLang="en-US"/>
          </a:p>
        </p:txBody>
      </p:sp>
      <p:sp>
        <p:nvSpPr>
          <p:cNvPr id="222214" name="Text Box 6"/>
          <p:cNvSpPr txBox="1">
            <a:spLocks noChangeArrowheads="1"/>
          </p:cNvSpPr>
          <p:nvPr/>
        </p:nvSpPr>
        <p:spPr bwMode="auto">
          <a:xfrm>
            <a:off x="2208213" y="1844675"/>
            <a:ext cx="1727200" cy="398780"/>
          </a:xfrm>
          <a:prstGeom prst="rect">
            <a:avLst/>
          </a:prstGeom>
          <a:noFill/>
          <a:ln w="9525">
            <a:noFill/>
            <a:miter lim="800000"/>
          </a:ln>
          <a:effectLst>
            <a:outerShdw dist="17961" dir="2700000" algn="ctr" rotWithShape="0">
              <a:srgbClr val="080808">
                <a:alpha val="50000"/>
              </a:srgbClr>
            </a:outerShdw>
          </a:effectLst>
        </p:spPr>
        <p:txBody>
          <a:bodyPr>
            <a:spAutoFit/>
          </a:bodyPr>
          <a:lstStyle/>
          <a:p>
            <a:pPr marR="0" algn="ctr" defTabSz="914400">
              <a:spcBef>
                <a:spcPct val="50000"/>
              </a:spcBef>
              <a:buClrTx/>
              <a:buSzTx/>
              <a:buFontTx/>
              <a:defRPr/>
            </a:pPr>
            <a:r>
              <a:rPr kumimoji="0" lang="zh-CN" altLang="en-US" sz="2000" b="1" kern="1200" cap="none" spc="0" normalizeH="0" baseline="0" noProof="0">
                <a:solidFill>
                  <a:schemeClr val="bg1"/>
                </a:solidFill>
                <a:latin typeface="楷体_GB2312" pitchFamily="49" charset="-122"/>
                <a:ea typeface="楷体_GB2312" pitchFamily="49" charset="-122"/>
                <a:cs typeface="+mn-cs"/>
              </a:rPr>
              <a:t>成绩构成</a:t>
            </a:r>
            <a:endParaRPr kumimoji="0" lang="zh-CN" altLang="en-US" sz="2000" b="1" kern="1200" cap="none" spc="0" normalizeH="0" baseline="0" noProof="0">
              <a:solidFill>
                <a:schemeClr val="bg1"/>
              </a:solidFill>
              <a:latin typeface="楷体_GB2312" pitchFamily="49" charset="-122"/>
              <a:ea typeface="楷体_GB2312" pitchFamily="49" charset="-122"/>
              <a:cs typeface="+mn-cs"/>
            </a:endParaRPr>
          </a:p>
        </p:txBody>
      </p:sp>
      <p:sp>
        <p:nvSpPr>
          <p:cNvPr id="222215" name="Text Box 7"/>
          <p:cNvSpPr txBox="1">
            <a:spLocks noChangeArrowheads="1"/>
          </p:cNvSpPr>
          <p:nvPr/>
        </p:nvSpPr>
        <p:spPr bwMode="auto">
          <a:xfrm>
            <a:off x="3863975" y="1844675"/>
            <a:ext cx="1439863" cy="398780"/>
          </a:xfrm>
          <a:prstGeom prst="rect">
            <a:avLst/>
          </a:prstGeom>
          <a:noFill/>
          <a:ln w="9525">
            <a:noFill/>
            <a:miter lim="800000"/>
          </a:ln>
          <a:effectLst>
            <a:outerShdw dist="17961" dir="2700000" algn="ctr" rotWithShape="0">
              <a:srgbClr val="080808">
                <a:alpha val="50000"/>
              </a:srgbClr>
            </a:outerShdw>
          </a:effectLst>
        </p:spPr>
        <p:txBody>
          <a:bodyPr>
            <a:spAutoFit/>
          </a:bodyPr>
          <a:lstStyle/>
          <a:p>
            <a:pPr marR="0" algn="ctr" defTabSz="914400">
              <a:spcBef>
                <a:spcPct val="50000"/>
              </a:spcBef>
              <a:buClrTx/>
              <a:buSzTx/>
              <a:buFontTx/>
              <a:defRPr/>
            </a:pPr>
            <a:r>
              <a:rPr kumimoji="0" lang="zh-CN" altLang="en-US" sz="2000" b="1" kern="1200" cap="none" spc="0" normalizeH="0" baseline="0" noProof="0">
                <a:solidFill>
                  <a:schemeClr val="bg1"/>
                </a:solidFill>
                <a:latin typeface="Arial" panose="020B0604020202020204" pitchFamily="34" charset="0"/>
                <a:ea typeface="楷体_GB2312" pitchFamily="49" charset="-122"/>
                <a:cs typeface="+mn-cs"/>
              </a:rPr>
              <a:t>各项占比</a:t>
            </a:r>
            <a:endParaRPr kumimoji="0" lang="zh-CN" altLang="en-US" sz="2000" b="1" kern="1200" cap="none" spc="0" normalizeH="0" baseline="0" noProof="0">
              <a:solidFill>
                <a:schemeClr val="bg1"/>
              </a:solidFill>
              <a:latin typeface="Arial" panose="020B0604020202020204" pitchFamily="34" charset="0"/>
              <a:ea typeface="楷体_GB2312" pitchFamily="49" charset="-122"/>
              <a:cs typeface="+mn-cs"/>
            </a:endParaRPr>
          </a:p>
        </p:txBody>
      </p:sp>
      <p:sp>
        <p:nvSpPr>
          <p:cNvPr id="222216" name="Text Box 8"/>
          <p:cNvSpPr txBox="1">
            <a:spLocks noChangeArrowheads="1"/>
          </p:cNvSpPr>
          <p:nvPr/>
        </p:nvSpPr>
        <p:spPr bwMode="auto">
          <a:xfrm>
            <a:off x="5159375" y="1844675"/>
            <a:ext cx="4176713" cy="398780"/>
          </a:xfrm>
          <a:prstGeom prst="rect">
            <a:avLst/>
          </a:prstGeom>
          <a:noFill/>
          <a:ln w="9525">
            <a:noFill/>
            <a:miter lim="800000"/>
          </a:ln>
          <a:effectLst>
            <a:outerShdw dist="17961" dir="2700000" algn="ctr" rotWithShape="0">
              <a:srgbClr val="080808">
                <a:alpha val="50000"/>
              </a:srgbClr>
            </a:outerShdw>
          </a:effectLst>
        </p:spPr>
        <p:txBody>
          <a:bodyPr>
            <a:spAutoFit/>
          </a:bodyPr>
          <a:lstStyle/>
          <a:p>
            <a:pPr marR="0" algn="ctr" defTabSz="914400">
              <a:spcBef>
                <a:spcPct val="50000"/>
              </a:spcBef>
              <a:buClrTx/>
              <a:buSzTx/>
              <a:buFontTx/>
              <a:defRPr/>
            </a:pPr>
            <a:r>
              <a:rPr kumimoji="0" lang="zh-CN" altLang="en-US" sz="2000" b="1" kern="1200" cap="none" spc="0" normalizeH="0" baseline="0" noProof="0">
                <a:solidFill>
                  <a:srgbClr val="F8F8F8"/>
                </a:solidFill>
                <a:latin typeface="楷体_GB2312" pitchFamily="49" charset="-122"/>
                <a:ea typeface="楷体_GB2312" pitchFamily="49" charset="-122"/>
                <a:cs typeface="+mn-cs"/>
              </a:rPr>
              <a:t>考核标准</a:t>
            </a:r>
            <a:endParaRPr kumimoji="0" lang="zh-CN" altLang="en-US" sz="2000" b="1" kern="1200" cap="none" spc="0" normalizeH="0" baseline="0" noProof="0">
              <a:solidFill>
                <a:srgbClr val="F8F8F8"/>
              </a:solidFill>
              <a:latin typeface="楷体_GB2312" pitchFamily="49" charset="-122"/>
              <a:ea typeface="楷体_GB2312" pitchFamily="49" charset="-122"/>
              <a:cs typeface="+mn-cs"/>
            </a:endParaRPr>
          </a:p>
        </p:txBody>
      </p:sp>
      <p:graphicFrame>
        <p:nvGraphicFramePr>
          <p:cNvPr id="222239" name="Group 31"/>
          <p:cNvGraphicFramePr>
            <a:graphicFrameLocks noGrp="1"/>
          </p:cNvGraphicFramePr>
          <p:nvPr>
            <p:ph idx="1"/>
            <p:custDataLst>
              <p:tags r:id="rId1"/>
            </p:custDataLst>
          </p:nvPr>
        </p:nvGraphicFramePr>
        <p:xfrm>
          <a:off x="2501900" y="2574925"/>
          <a:ext cx="7343775" cy="3446145"/>
        </p:xfrm>
        <a:graphic>
          <a:graphicData uri="http://schemas.openxmlformats.org/drawingml/2006/table">
            <a:tbl>
              <a:tblPr/>
              <a:tblGrid>
                <a:gridCol w="1727200"/>
                <a:gridCol w="1009650"/>
                <a:gridCol w="4606925"/>
              </a:tblGrid>
              <a:tr h="90805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rPr>
                        <a:t>线上学习</a:t>
                      </a:r>
                      <a:endPar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rPr>
                        <a:t>20%</a:t>
                      </a:r>
                      <a:endPar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线上学习及作业完成情况</a:t>
                      </a:r>
                      <a:endPar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9999"/>
                      </a:schemeClr>
                    </a:solidFill>
                  </a:tcPr>
                </a:tc>
              </a:tr>
              <a:tr h="86931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rPr>
                        <a:t>课堂</a:t>
                      </a:r>
                      <a:r>
                        <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rPr>
                        <a:t>表现</a:t>
                      </a:r>
                      <a:endPar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rPr>
                        <a:t>20%</a:t>
                      </a:r>
                      <a:endPar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情景模拟训练等，以小组方式完成任务情况作为考核标准</a:t>
                      </a:r>
                      <a:endPar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9999"/>
                      </a:schemeClr>
                    </a:solidFill>
                  </a:tcPr>
                </a:tc>
              </a:tr>
              <a:tr h="8667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Arial" panose="020B0604020202020204" pitchFamily="34" charset="0"/>
                          <a:ea typeface="楷体_GB2312" pitchFamily="49" charset="-122"/>
                        </a:rPr>
                        <a:t>学习态度</a:t>
                      </a:r>
                      <a:endParaRPr kumimoji="0" lang="zh-CN" altLang="en-US" sz="2400" b="0" i="0" u="none" strike="noStrike" cap="none" normalizeH="0" baseline="0" smtClean="0">
                        <a:ln>
                          <a:noFill/>
                        </a:ln>
                        <a:solidFill>
                          <a:schemeClr val="tx1"/>
                        </a:solidFill>
                        <a:effectLst/>
                        <a:latin typeface="Arial" panose="020B0604020202020204" pitchFamily="34" charset="0"/>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rPr>
                        <a:t>20%</a:t>
                      </a:r>
                      <a:endPar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作业完成情况等</a:t>
                      </a:r>
                      <a:endPar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9999"/>
                      </a:schemeClr>
                    </a:solidFill>
                  </a:tcPr>
                </a:tc>
              </a:tr>
              <a:tr h="80200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rPr>
                        <a:t>期末考试</a:t>
                      </a:r>
                      <a:endParaRPr kumimoji="0" lang="zh-CN" altLang="en-US" sz="24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rPr>
                        <a:t>40%</a:t>
                      </a:r>
                      <a:endParaRPr kumimoji="0" lang="en-US" altLang="zh-CN" sz="24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s>
                        <a:gs pos="100000">
                          <a:schemeClr val="folHlink">
                            <a:gamma/>
                            <a:tint val="28627"/>
                            <a:invGamma/>
                          </a:schemeClr>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rPr>
                        <a:t>对本门课程的总体考核</a:t>
                      </a:r>
                      <a:endParaRPr kumimoji="0" lang="zh-CN" altLang="en-US" sz="2000" b="0" i="0" u="none" strike="noStrike" cap="none" normalizeH="0" baseline="0" smtClean="0">
                        <a:ln>
                          <a:noFill/>
                        </a:ln>
                        <a:solidFill>
                          <a:schemeClr val="tx1"/>
                        </a:solidFill>
                        <a:effectLst/>
                        <a:latin typeface="楷体_GB2312" pitchFamily="49" charset="-122"/>
                        <a:ea typeface="楷体_GB2312" pitchFamily="49"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folHlink">
                            <a:gamma/>
                            <a:tint val="72941"/>
                            <a:invGamma/>
                          </a:schemeClr>
                        </a:gs>
                        <a:gs pos="100000">
                          <a:schemeClr val="folHlink">
                            <a:alpha val="29999"/>
                          </a:schemeClr>
                        </a:gs>
                      </a:gsLst>
                      <a:lin ang="0" scaled="1"/>
                    </a:gradFill>
                  </a:tcPr>
                </a:tc>
              </a:tr>
            </a:tbl>
          </a:graphicData>
        </a:graphic>
      </p:graphicFrame>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rPr lang="zh-CN" altLang="en-US"/>
              <a:t>最美口罩脸</a:t>
            </a:r>
            <a:endParaRPr lang="zh-CN" altLang="en-US"/>
          </a:p>
        </p:txBody>
      </p:sp>
      <p:sp>
        <p:nvSpPr>
          <p:cNvPr id="3" name="内容占位符 2"/>
          <p:cNvSpPr>
            <a:spLocks noGrp="1"/>
          </p:cNvSpPr>
          <p:nvPr>
            <p:ph idx="1"/>
          </p:nvPr>
        </p:nvSpPr>
        <p:spPr/>
        <p:txBody>
          <a:bodyPr/>
          <a:p>
            <a:endParaRPr lang="zh-CN" altLang="en-US"/>
          </a:p>
        </p:txBody>
      </p:sp>
      <p:pic>
        <p:nvPicPr>
          <p:cNvPr id="6" name="图片 5" descr="53ec-ipvnsze5552572"/>
          <p:cNvPicPr>
            <a:picLocks noChangeAspect="1"/>
          </p:cNvPicPr>
          <p:nvPr/>
        </p:nvPicPr>
        <p:blipFill>
          <a:blip r:embed="rId1"/>
          <a:stretch>
            <a:fillRect/>
          </a:stretch>
        </p:blipFill>
        <p:spPr>
          <a:xfrm>
            <a:off x="838200" y="1292860"/>
            <a:ext cx="3533775" cy="4884420"/>
          </a:xfrm>
          <a:prstGeom prst="rect">
            <a:avLst/>
          </a:prstGeom>
        </p:spPr>
      </p:pic>
      <p:pic>
        <p:nvPicPr>
          <p:cNvPr id="7" name="图片 6" descr="t0148011914f07a0f31"/>
          <p:cNvPicPr>
            <a:picLocks noChangeAspect="1"/>
          </p:cNvPicPr>
          <p:nvPr/>
        </p:nvPicPr>
        <p:blipFill>
          <a:blip r:embed="rId2"/>
          <a:stretch>
            <a:fillRect/>
          </a:stretch>
        </p:blipFill>
        <p:spPr>
          <a:xfrm>
            <a:off x="4371975" y="1292225"/>
            <a:ext cx="3521075" cy="4885055"/>
          </a:xfrm>
          <a:prstGeom prst="rect">
            <a:avLst/>
          </a:prstGeom>
        </p:spPr>
      </p:pic>
      <p:pic>
        <p:nvPicPr>
          <p:cNvPr id="9" name="图片 8" descr="N9Y)GRV[P%{7FX{VIDBEHGG"/>
          <p:cNvPicPr>
            <a:picLocks noChangeAspect="1"/>
          </p:cNvPicPr>
          <p:nvPr/>
        </p:nvPicPr>
        <p:blipFill>
          <a:blip r:embed="rId3"/>
          <a:stretch>
            <a:fillRect/>
          </a:stretch>
        </p:blipFill>
        <p:spPr>
          <a:xfrm>
            <a:off x="7893050" y="1293495"/>
            <a:ext cx="3460750" cy="4884420"/>
          </a:xfrm>
          <a:prstGeom prst="rect">
            <a:avLst/>
          </a:prstGeom>
        </p:spPr>
      </p:pic>
      <p:pic>
        <p:nvPicPr>
          <p:cNvPr id="10" name="图片 9" descr="V%[8~75[`G1CZE`IHVS}BSP"/>
          <p:cNvPicPr>
            <a:picLocks noChangeAspect="1"/>
          </p:cNvPicPr>
          <p:nvPr/>
        </p:nvPicPr>
        <p:blipFill>
          <a:blip r:embed="rId4"/>
          <a:stretch>
            <a:fillRect/>
          </a:stretch>
        </p:blipFill>
        <p:spPr>
          <a:xfrm>
            <a:off x="5882640" y="97155"/>
            <a:ext cx="1533525" cy="11963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众志成城我们在一起</a:t>
            </a:r>
            <a:r>
              <a:rPr lang="en-US" altLang="zh-CN"/>
              <a:t>......</a:t>
            </a:r>
            <a:endParaRPr lang="en-US" altLang="zh-CN"/>
          </a:p>
        </p:txBody>
      </p:sp>
      <p:sp>
        <p:nvSpPr>
          <p:cNvPr id="3" name="内容占位符 2"/>
          <p:cNvSpPr>
            <a:spLocks noGrp="1"/>
          </p:cNvSpPr>
          <p:nvPr>
            <p:ph idx="1"/>
          </p:nvPr>
        </p:nvSpPr>
        <p:spPr/>
        <p:txBody>
          <a:bodyPr/>
          <a:p>
            <a:endParaRPr lang="zh-CN" altLang="en-US"/>
          </a:p>
        </p:txBody>
      </p:sp>
      <p:pic>
        <p:nvPicPr>
          <p:cNvPr id="4" name="图片 3" descr="b9b06f3525a34e8690d5bdacf8683318"/>
          <p:cNvPicPr>
            <a:picLocks noChangeAspect="1"/>
          </p:cNvPicPr>
          <p:nvPr>
            <p:custDataLst>
              <p:tags r:id="rId1"/>
            </p:custDataLst>
          </p:nvPr>
        </p:nvPicPr>
        <p:blipFill>
          <a:blip r:embed="rId2"/>
          <a:stretch>
            <a:fillRect/>
          </a:stretch>
        </p:blipFill>
        <p:spPr>
          <a:xfrm>
            <a:off x="838200" y="1691005"/>
            <a:ext cx="5073650" cy="4486275"/>
          </a:xfrm>
          <a:prstGeom prst="rect">
            <a:avLst/>
          </a:prstGeom>
        </p:spPr>
      </p:pic>
      <p:pic>
        <p:nvPicPr>
          <p:cNvPr id="5" name="图片 4" descr="bf36aeae829e4f0da849dcad10a74ffa"/>
          <p:cNvPicPr>
            <a:picLocks noChangeAspect="1"/>
          </p:cNvPicPr>
          <p:nvPr/>
        </p:nvPicPr>
        <p:blipFill>
          <a:blip r:embed="rId3"/>
          <a:stretch>
            <a:fillRect/>
          </a:stretch>
        </p:blipFill>
        <p:spPr>
          <a:xfrm>
            <a:off x="5911850" y="1691005"/>
            <a:ext cx="5441950" cy="4486275"/>
          </a:xfrm>
          <a:prstGeom prst="rect">
            <a:avLst/>
          </a:prstGeom>
        </p:spPr>
      </p:pic>
      <p:pic>
        <p:nvPicPr>
          <p:cNvPr id="6" name="图片 5" descr="YT@SJWA[YCA}JKR9995}D[V"/>
          <p:cNvPicPr>
            <a:picLocks noChangeAspect="1"/>
          </p:cNvPicPr>
          <p:nvPr/>
        </p:nvPicPr>
        <p:blipFill>
          <a:blip r:embed="rId4"/>
          <a:stretch>
            <a:fillRect/>
          </a:stretch>
        </p:blipFill>
        <p:spPr>
          <a:xfrm>
            <a:off x="7315835" y="505460"/>
            <a:ext cx="1052830" cy="816610"/>
          </a:xfrm>
          <a:prstGeom prst="rect">
            <a:avLst/>
          </a:prstGeom>
        </p:spPr>
      </p:pic>
      <p:pic>
        <p:nvPicPr>
          <p:cNvPr id="7" name="图片 6" descr="]UXUBMT~[]{7JH}%N3M@FJJ"/>
          <p:cNvPicPr>
            <a:picLocks noChangeAspect="1"/>
          </p:cNvPicPr>
          <p:nvPr/>
        </p:nvPicPr>
        <p:blipFill>
          <a:blip r:embed="rId5"/>
          <a:stretch>
            <a:fillRect/>
          </a:stretch>
        </p:blipFill>
        <p:spPr>
          <a:xfrm>
            <a:off x="8368030" y="505460"/>
            <a:ext cx="1101725" cy="8159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使命和责任</a:t>
            </a:r>
            <a:r>
              <a:rPr lang="en-US" altLang="zh-CN"/>
              <a:t>......</a:t>
            </a:r>
            <a:endParaRPr lang="en-US" altLang="zh-CN"/>
          </a:p>
        </p:txBody>
      </p:sp>
      <p:sp>
        <p:nvSpPr>
          <p:cNvPr id="3" name="内容占位符 2"/>
          <p:cNvSpPr>
            <a:spLocks noGrp="1"/>
          </p:cNvSpPr>
          <p:nvPr>
            <p:ph idx="1"/>
          </p:nvPr>
        </p:nvSpPr>
        <p:spPr/>
        <p:txBody>
          <a:bodyPr/>
          <a:p>
            <a:endParaRPr lang="zh-CN" altLang="en-US"/>
          </a:p>
        </p:txBody>
      </p:sp>
      <p:pic>
        <p:nvPicPr>
          <p:cNvPr id="4" name="图片 3" descr="8ca2136f5aef40b096911c60bad12dfc"/>
          <p:cNvPicPr>
            <a:picLocks noChangeAspect="1"/>
          </p:cNvPicPr>
          <p:nvPr/>
        </p:nvPicPr>
        <p:blipFill>
          <a:blip r:embed="rId1"/>
          <a:stretch>
            <a:fillRect/>
          </a:stretch>
        </p:blipFill>
        <p:spPr>
          <a:xfrm>
            <a:off x="838200" y="1825625"/>
            <a:ext cx="5215890" cy="4351655"/>
          </a:xfrm>
          <a:prstGeom prst="rect">
            <a:avLst/>
          </a:prstGeom>
        </p:spPr>
      </p:pic>
      <p:pic>
        <p:nvPicPr>
          <p:cNvPr id="5" name="图片 4" descr="2XMQY3D]ZLZQDEDBJ}K8D2K"/>
          <p:cNvPicPr>
            <a:picLocks noChangeAspect="1"/>
          </p:cNvPicPr>
          <p:nvPr/>
        </p:nvPicPr>
        <p:blipFill>
          <a:blip r:embed="rId2"/>
          <a:stretch>
            <a:fillRect/>
          </a:stretch>
        </p:blipFill>
        <p:spPr>
          <a:xfrm>
            <a:off x="6053455" y="1825625"/>
            <a:ext cx="5300345" cy="43522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86658" y="0"/>
            <a:ext cx="551542" cy="12192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latin typeface="微软雅黑" panose="020B0503020204020204" charset="-122"/>
                <a:ea typeface="微软雅黑" panose="020B0503020204020204" charset="-122"/>
              </a:rPr>
              <a:t>02</a:t>
            </a:r>
            <a:endParaRPr lang="zh-CN" altLang="en-US" sz="2800" b="1" dirty="0">
              <a:latin typeface="微软雅黑" panose="020B0503020204020204" charset="-122"/>
              <a:ea typeface="微软雅黑" panose="020B0503020204020204" charset="-122"/>
            </a:endParaRPr>
          </a:p>
        </p:txBody>
      </p:sp>
      <p:sp>
        <p:nvSpPr>
          <p:cNvPr id="5" name="矩形 4"/>
          <p:cNvSpPr/>
          <p:nvPr/>
        </p:nvSpPr>
        <p:spPr>
          <a:xfrm>
            <a:off x="892421" y="609600"/>
            <a:ext cx="3387347" cy="49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800" b="1" dirty="0">
                <a:solidFill>
                  <a:schemeClr val="tx1">
                    <a:lumMod val="75000"/>
                    <a:lumOff val="25000"/>
                  </a:schemeClr>
                </a:solidFill>
                <a:latin typeface="微软雅黑" panose="020B0503020204020204" charset="-122"/>
                <a:ea typeface="微软雅黑" panose="020B0503020204020204" charset="-122"/>
              </a:rPr>
              <a:t>致敬英雄  牢记担当</a:t>
            </a:r>
            <a:endParaRPr kumimoji="1" lang="en-US" altLang="zh-CN" b="1" dirty="0">
              <a:solidFill>
                <a:schemeClr val="tx1">
                  <a:lumMod val="75000"/>
                  <a:lumOff val="25000"/>
                </a:schemeClr>
              </a:solidFill>
              <a:latin typeface="微软雅黑" panose="020B0503020204020204" charset="-122"/>
              <a:ea typeface="微软雅黑" panose="020B0503020204020204" charset="-122"/>
            </a:endParaRPr>
          </a:p>
        </p:txBody>
      </p:sp>
      <p:grpSp>
        <p:nvGrpSpPr>
          <p:cNvPr id="27" name="组合 26"/>
          <p:cNvGrpSpPr/>
          <p:nvPr/>
        </p:nvGrpSpPr>
        <p:grpSpPr>
          <a:xfrm>
            <a:off x="188471" y="2120422"/>
            <a:ext cx="11649033" cy="3351115"/>
            <a:chOff x="437746" y="1347216"/>
            <a:chExt cx="12428764" cy="3461272"/>
          </a:xfrm>
        </p:grpSpPr>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b="8749"/>
            <a:stretch>
              <a:fillRect/>
            </a:stretch>
          </p:blipFill>
          <p:spPr>
            <a:xfrm>
              <a:off x="10504510" y="1354734"/>
              <a:ext cx="2362000" cy="3448562"/>
            </a:xfrm>
            <a:prstGeom prst="rect">
              <a:avLst/>
            </a:prstGeom>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b="7656"/>
            <a:stretch>
              <a:fillRect/>
            </a:stretch>
          </p:blipFill>
          <p:spPr>
            <a:xfrm>
              <a:off x="8008432" y="1347216"/>
              <a:ext cx="2339135" cy="3456080"/>
            </a:xfrm>
            <a:prstGeom prst="rect">
              <a:avLst/>
            </a:prstGeom>
          </p:spPr>
        </p:pic>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b="8749"/>
            <a:stretch>
              <a:fillRect/>
            </a:stretch>
          </p:blipFill>
          <p:spPr>
            <a:xfrm>
              <a:off x="5484339" y="1351868"/>
              <a:ext cx="2367150" cy="3456080"/>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b="8749"/>
            <a:stretch>
              <a:fillRect/>
            </a:stretch>
          </p:blipFill>
          <p:spPr>
            <a:xfrm>
              <a:off x="2960246" y="1351868"/>
              <a:ext cx="2367150" cy="3456081"/>
            </a:xfrm>
            <a:prstGeom prst="rect">
              <a:avLst/>
            </a:prstGeom>
          </p:spPr>
        </p:pic>
        <p:pic>
          <p:nvPicPr>
            <p:cNvPr id="32" name="图片 31"/>
            <p:cNvPicPr>
              <a:picLocks noChangeAspect="1"/>
            </p:cNvPicPr>
            <p:nvPr/>
          </p:nvPicPr>
          <p:blipFill rotWithShape="1">
            <a:blip r:embed="rId5">
              <a:extLst>
                <a:ext uri="{28A0092B-C50C-407E-A947-70E740481C1C}">
                  <a14:useLocalDpi xmlns:a14="http://schemas.microsoft.com/office/drawing/2010/main" val="0"/>
                </a:ext>
              </a:extLst>
            </a:blip>
            <a:srcRect b="8749"/>
            <a:stretch>
              <a:fillRect/>
            </a:stretch>
          </p:blipFill>
          <p:spPr>
            <a:xfrm>
              <a:off x="437746" y="1354734"/>
              <a:ext cx="2365557" cy="345375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86658" y="0"/>
            <a:ext cx="551542" cy="1219200"/>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800" b="1" dirty="0">
                <a:latin typeface="微软雅黑" panose="020B0503020204020204" charset="-122"/>
                <a:ea typeface="微软雅黑" panose="020B0503020204020204" charset="-122"/>
              </a:rPr>
              <a:t>02</a:t>
            </a:r>
            <a:endParaRPr lang="zh-CN" altLang="en-US" sz="2800" b="1" dirty="0">
              <a:latin typeface="微软雅黑" panose="020B0503020204020204" charset="-122"/>
              <a:ea typeface="微软雅黑" panose="020B0503020204020204" charset="-122"/>
            </a:endParaRPr>
          </a:p>
        </p:txBody>
      </p:sp>
      <p:sp>
        <p:nvSpPr>
          <p:cNvPr id="5" name="矩形 4"/>
          <p:cNvSpPr/>
          <p:nvPr/>
        </p:nvSpPr>
        <p:spPr>
          <a:xfrm>
            <a:off x="892421" y="609600"/>
            <a:ext cx="3387347" cy="49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800" b="1" dirty="0">
                <a:solidFill>
                  <a:schemeClr val="tx1">
                    <a:lumMod val="75000"/>
                    <a:lumOff val="25000"/>
                  </a:schemeClr>
                </a:solidFill>
                <a:latin typeface="微软雅黑" panose="020B0503020204020204" charset="-122"/>
                <a:ea typeface="微软雅黑" panose="020B0503020204020204" charset="-122"/>
              </a:rPr>
              <a:t>致敬英雄  牢记担当</a:t>
            </a:r>
            <a:endParaRPr kumimoji="1" lang="en-US" altLang="zh-CN" b="1" dirty="0">
              <a:solidFill>
                <a:schemeClr val="tx1">
                  <a:lumMod val="75000"/>
                  <a:lumOff val="25000"/>
                </a:schemeClr>
              </a:solidFill>
              <a:latin typeface="微软雅黑" panose="020B0503020204020204" charset="-122"/>
              <a:ea typeface="微软雅黑" panose="020B0503020204020204" charset="-122"/>
            </a:endParaRPr>
          </a:p>
        </p:txBody>
      </p:sp>
      <p:grpSp>
        <p:nvGrpSpPr>
          <p:cNvPr id="25" name="组合 24"/>
          <p:cNvGrpSpPr/>
          <p:nvPr/>
        </p:nvGrpSpPr>
        <p:grpSpPr>
          <a:xfrm>
            <a:off x="188471" y="2120422"/>
            <a:ext cx="11649033" cy="3216892"/>
            <a:chOff x="436950" y="1365047"/>
            <a:chExt cx="12471395" cy="3476071"/>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8283"/>
            <a:stretch>
              <a:fillRect/>
            </a:stretch>
          </p:blipFill>
          <p:spPr>
            <a:xfrm>
              <a:off x="436950" y="1367374"/>
              <a:ext cx="2367150" cy="3473744"/>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8749"/>
            <a:stretch>
              <a:fillRect/>
            </a:stretch>
          </p:blipFill>
          <p:spPr>
            <a:xfrm>
              <a:off x="2970693" y="1367374"/>
              <a:ext cx="2365557" cy="3453754"/>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b="8749"/>
            <a:stretch>
              <a:fillRect/>
            </a:stretch>
          </p:blipFill>
          <p:spPr>
            <a:xfrm>
              <a:off x="10545314" y="1365047"/>
              <a:ext cx="2363031" cy="345006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b="8749"/>
            <a:stretch>
              <a:fillRect/>
            </a:stretch>
          </p:blipFill>
          <p:spPr>
            <a:xfrm>
              <a:off x="8011321" y="1365047"/>
              <a:ext cx="2367150" cy="3456081"/>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b="7656"/>
            <a:stretch>
              <a:fillRect/>
            </a:stretch>
          </p:blipFill>
          <p:spPr>
            <a:xfrm>
              <a:off x="5506495" y="1377057"/>
              <a:ext cx="2337983" cy="345437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rgbClr val="FF0000"/>
                </a:solidFill>
              </a:rPr>
              <a:t>没有一个冬天不会过去没有一个春天不会到来</a:t>
            </a:r>
            <a:endParaRPr lang="zh-CN" altLang="en-US">
              <a:solidFill>
                <a:srgbClr val="FF0000"/>
              </a:solidFill>
            </a:endParaRPr>
          </a:p>
        </p:txBody>
      </p:sp>
      <p:sp>
        <p:nvSpPr>
          <p:cNvPr id="3" name="文本占位符 2"/>
          <p:cNvSpPr>
            <a:spLocks noGrp="1"/>
          </p:cNvSpPr>
          <p:nvPr>
            <p:ph type="body" idx="1"/>
          </p:nvPr>
        </p:nvSpPr>
        <p:spPr>
          <a:xfrm>
            <a:off x="838200" y="1590040"/>
            <a:ext cx="10515600" cy="4587240"/>
          </a:xfrm>
        </p:spPr>
        <p:txBody>
          <a:bodyPr/>
          <a:p>
            <a:endParaRPr lang="zh-CN" altLang="en-US"/>
          </a:p>
          <a:p>
            <a:r>
              <a:rPr lang="zh-CN" altLang="en-US"/>
              <a:t>全国346支医疗队、4.26万名医护人员抵达武汉、湖北。</a:t>
            </a:r>
            <a:endParaRPr lang="zh-CN" altLang="en-US"/>
          </a:p>
          <a:p>
            <a:endParaRPr lang="zh-CN" altLang="en-US"/>
          </a:p>
          <a:p>
            <a:r>
              <a:rPr lang="zh-CN" altLang="en-US"/>
              <a:t>全国支援湖北武汉的4万多名医务人员，从统计的情况看，到目前没有感染的报告。</a:t>
            </a:r>
            <a:endParaRPr lang="zh-CN" altLang="en-US"/>
          </a:p>
          <a:p>
            <a:endParaRPr lang="zh-CN" altLang="en-US"/>
          </a:p>
          <a:p>
            <a:r>
              <a:rPr lang="zh-CN" altLang="en-US"/>
              <a:t>在支援湖北武汉的医务人员大军中，有90后、00后的年轻人，据统计，有12000人之多，差不多是我们整个队伍的1/3！</a:t>
            </a:r>
            <a:endParaRPr lang="zh-CN" altLang="en-US"/>
          </a:p>
        </p:txBody>
      </p:sp>
      <p:pic>
        <p:nvPicPr>
          <p:cNvPr id="4" name="图片 3" descr="6W9%2(YRING`]CHEBZ(7CZ4"/>
          <p:cNvPicPr>
            <a:picLocks noChangeAspect="1"/>
          </p:cNvPicPr>
          <p:nvPr/>
        </p:nvPicPr>
        <p:blipFill>
          <a:blip r:embed="rId1"/>
          <a:stretch>
            <a:fillRect/>
          </a:stretch>
        </p:blipFill>
        <p:spPr>
          <a:xfrm>
            <a:off x="0" y="5816600"/>
            <a:ext cx="12192635" cy="10414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6500,&quot;width&quot;:3653}"/>
</p:tagLst>
</file>

<file path=ppt/tags/tag2.xml><?xml version="1.0" encoding="utf-8"?>
<p:tagLst xmlns:p="http://schemas.openxmlformats.org/presentationml/2006/main">
  <p:tag name="KSO_WM_UNIT_TABLE_BEAUTIFY" val="smartTable{5d6dd6de-71b9-4e76-9256-ebd5d638a9b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3963</Words>
  <Application>WPS 演示</Application>
  <PresentationFormat>宽屏</PresentationFormat>
  <Paragraphs>263</Paragraphs>
  <Slides>30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30</vt:i4>
      </vt:variant>
    </vt:vector>
  </HeadingPairs>
  <TitlesOfParts>
    <vt:vector size="49" baseType="lpstr">
      <vt:lpstr>Arial</vt:lpstr>
      <vt:lpstr>宋体</vt:lpstr>
      <vt:lpstr>Wingdings</vt:lpstr>
      <vt:lpstr>Calibri</vt:lpstr>
      <vt:lpstr>微软雅黑</vt:lpstr>
      <vt:lpstr>Arial Unicode MS</vt:lpstr>
      <vt:lpstr>仿宋</vt:lpstr>
      <vt:lpstr>黑体</vt:lpstr>
      <vt:lpstr>Times New Roman</vt:lpstr>
      <vt:lpstr>华文新魏</vt:lpstr>
      <vt:lpstr>MS PGothic</vt:lpstr>
      <vt:lpstr>隶书</vt:lpstr>
      <vt:lpstr>Garamond</vt:lpstr>
      <vt:lpstr>楷体_GB2312</vt:lpstr>
      <vt:lpstr>Gulim</vt:lpstr>
      <vt:lpstr>新宋体</vt:lpstr>
      <vt:lpstr>Malgun Gothic</vt:lpstr>
      <vt:lpstr>Segoe Print</vt:lpstr>
      <vt:lpstr>Office 主题</vt:lpstr>
      <vt:lpstr>企业文化</vt:lpstr>
      <vt:lpstr>开学第一课</vt:lpstr>
      <vt:lpstr>新学期新气象</vt:lpstr>
      <vt:lpstr>                最美口罩脸</vt:lpstr>
      <vt:lpstr>众志成城我们在一起......</vt:lpstr>
      <vt:lpstr>使命和责任......</vt:lpstr>
      <vt:lpstr>PowerPoint 演示文稿</vt:lpstr>
      <vt:lpstr>PowerPoint 演示文稿</vt:lpstr>
      <vt:lpstr>没有一个冬天不会过去没有一个春天不会到来</vt:lpstr>
      <vt:lpstr>做自己情绪的主人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企业文化</vt:lpstr>
      <vt:lpstr>考核方式与评价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李阳</cp:lastModifiedBy>
  <cp:revision>61</cp:revision>
  <dcterms:created xsi:type="dcterms:W3CDTF">2020-06-08T13:23:00Z</dcterms:created>
  <dcterms:modified xsi:type="dcterms:W3CDTF">2021-02-26T15:41:10Z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