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40" r:id="rId3"/>
    <p:sldId id="258" r:id="rId5"/>
    <p:sldId id="257" r:id="rId6"/>
    <p:sldId id="384" r:id="rId7"/>
    <p:sldId id="314" r:id="rId8"/>
    <p:sldId id="417" r:id="rId9"/>
    <p:sldId id="418" r:id="rId10"/>
    <p:sldId id="419" r:id="rId11"/>
    <p:sldId id="420" r:id="rId12"/>
    <p:sldId id="421" r:id="rId13"/>
    <p:sldId id="423" r:id="rId14"/>
    <p:sldId id="422" r:id="rId15"/>
    <p:sldId id="453" r:id="rId16"/>
    <p:sldId id="454" r:id="rId17"/>
    <p:sldId id="455" r:id="rId18"/>
    <p:sldId id="456" r:id="rId19"/>
    <p:sldId id="424" r:id="rId20"/>
    <p:sldId id="457" r:id="rId21"/>
    <p:sldId id="458" r:id="rId22"/>
    <p:sldId id="459" r:id="rId23"/>
    <p:sldId id="460" r:id="rId24"/>
    <p:sldId id="461" r:id="rId25"/>
    <p:sldId id="462" r:id="rId26"/>
    <p:sldId id="463" r:id="rId27"/>
    <p:sldId id="464" r:id="rId28"/>
    <p:sldId id="466" r:id="rId29"/>
    <p:sldId id="465" r:id="rId30"/>
    <p:sldId id="468" r:id="rId31"/>
  </p:sldIdLst>
  <p:sldSz cx="12195175"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 initials="L"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84807"/>
    <a:srgbClr val="FFFFFF"/>
    <a:srgbClr val="FAC090"/>
    <a:srgbClr val="FDEADA"/>
    <a:srgbClr val="FCD5B5"/>
    <a:srgbClr val="C0504D"/>
    <a:srgbClr val="92D050"/>
    <a:srgbClr val="31859C"/>
    <a:srgbClr val="17375E"/>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29" autoAdjust="0"/>
    <p:restoredTop sz="94660"/>
  </p:normalViewPr>
  <p:slideViewPr>
    <p:cSldViewPr showGuides="1">
      <p:cViewPr>
        <p:scale>
          <a:sx n="100" d="100"/>
          <a:sy n="100" d="100"/>
        </p:scale>
        <p:origin x="168" y="186"/>
      </p:cViewPr>
      <p:guideLst>
        <p:guide orient="horz" pos="698"/>
        <p:guide pos="3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commentAuthors" Target="commen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2-06T22:15:33.807" idx="3">
    <p:pos x="7690" y="964"/>
    <p:text/>
  </p:cm>
  <p:cm authorId="1" dt="2020-12-06T22:15:37.045" idx="4">
    <p:pos x="7846" y="1120"/>
    <p:text/>
  </p:cm>
</p:cmLst>
</file>

<file path=ppt/comments/comment10.xml><?xml version="1.0" encoding="utf-8"?>
<p:cmLst xmlns:a="http://schemas.openxmlformats.org/drawingml/2006/main" xmlns:r="http://schemas.openxmlformats.org/officeDocument/2006/relationships" xmlns:p="http://schemas.openxmlformats.org/presentationml/2006/main">
  <p:cm authorId="1" dt="2020-12-06T22:15:33.807" idx="3">
    <p:pos x="7690" y="964"/>
    <p:text/>
  </p:cm>
  <p:cm authorId="1" dt="2020-12-06T22:15:37.045" idx="4">
    <p:pos x="7846" y="1120"/>
    <p:text/>
  </p:cm>
</p:cmLst>
</file>

<file path=ppt/comments/comment11.xml><?xml version="1.0" encoding="utf-8"?>
<p:cmLst xmlns:a="http://schemas.openxmlformats.org/drawingml/2006/main" xmlns:r="http://schemas.openxmlformats.org/officeDocument/2006/relationships" xmlns:p="http://schemas.openxmlformats.org/presentationml/2006/main">
  <p:cm authorId="1" dt="2020-12-06T22:15:33.807" idx="3">
    <p:pos x="7690" y="964"/>
    <p:text/>
  </p:cm>
  <p:cm authorId="1" dt="2020-12-06T22:15:37.045" idx="4">
    <p:pos x="7846" y="1120"/>
    <p:text/>
  </p:cm>
</p:cmLst>
</file>

<file path=ppt/comments/comment12.xml><?xml version="1.0" encoding="utf-8"?>
<p:cmLst xmlns:a="http://schemas.openxmlformats.org/drawingml/2006/main" xmlns:r="http://schemas.openxmlformats.org/officeDocument/2006/relationships" xmlns:p="http://schemas.openxmlformats.org/presentationml/2006/main">
  <p:cm authorId="1" dt="2020-12-06T22:15:33.807" idx="3">
    <p:pos x="7690" y="964"/>
    <p:text/>
  </p:cm>
  <p:cm authorId="1" dt="2020-12-06T22:15:37.045" idx="4">
    <p:pos x="7846" y="1120"/>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0-12-06T22:15:33.807" idx="3">
    <p:pos x="7690" y="964"/>
    <p:text/>
  </p:cm>
  <p:cm authorId="1" dt="2020-12-06T22:15:37.045" idx="4">
    <p:pos x="7846" y="1120"/>
    <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20-12-06T22:15:33.807" idx="3">
    <p:pos x="7690" y="964"/>
    <p:text/>
  </p:cm>
  <p:cm authorId="1" dt="2020-12-06T22:15:37.045" idx="4">
    <p:pos x="7846" y="1120"/>
    <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20-12-06T22:15:33.807" idx="3">
    <p:pos x="7690" y="964"/>
    <p:text/>
  </p:cm>
  <p:cm authorId="1" dt="2020-12-06T22:15:37.045" idx="4">
    <p:pos x="7846" y="1120"/>
    <p:text/>
  </p:cm>
</p:cmLst>
</file>

<file path=ppt/comments/comment5.xml><?xml version="1.0" encoding="utf-8"?>
<p:cmLst xmlns:a="http://schemas.openxmlformats.org/drawingml/2006/main" xmlns:r="http://schemas.openxmlformats.org/officeDocument/2006/relationships" xmlns:p="http://schemas.openxmlformats.org/presentationml/2006/main">
  <p:cm authorId="1" dt="2020-12-06T22:15:33.807" idx="3">
    <p:pos x="7690" y="964"/>
    <p:text/>
  </p:cm>
  <p:cm authorId="1" dt="2020-12-06T22:15:37.045" idx="4">
    <p:pos x="7846" y="1120"/>
    <p:text/>
  </p:cm>
</p:cmLst>
</file>

<file path=ppt/comments/comment6.xml><?xml version="1.0" encoding="utf-8"?>
<p:cmLst xmlns:a="http://schemas.openxmlformats.org/drawingml/2006/main" xmlns:r="http://schemas.openxmlformats.org/officeDocument/2006/relationships" xmlns:p="http://schemas.openxmlformats.org/presentationml/2006/main">
  <p:cm authorId="1" dt="2020-12-06T22:15:33.807" idx="3">
    <p:pos x="7690" y="964"/>
    <p:text/>
  </p:cm>
  <p:cm authorId="1" dt="2020-12-06T22:15:37.045" idx="4">
    <p:pos x="7846" y="1120"/>
    <p:text/>
  </p:cm>
</p:cmLst>
</file>

<file path=ppt/comments/comment7.xml><?xml version="1.0" encoding="utf-8"?>
<p:cmLst xmlns:a="http://schemas.openxmlformats.org/drawingml/2006/main" xmlns:r="http://schemas.openxmlformats.org/officeDocument/2006/relationships" xmlns:p="http://schemas.openxmlformats.org/presentationml/2006/main">
  <p:cm authorId="1" dt="2020-12-06T22:15:33.807" idx="3">
    <p:pos x="7690" y="964"/>
    <p:text/>
  </p:cm>
  <p:cm authorId="1" dt="2020-12-06T22:15:37.045" idx="4">
    <p:pos x="7846" y="1120"/>
    <p:text/>
  </p:cm>
</p:cmLst>
</file>

<file path=ppt/comments/comment8.xml><?xml version="1.0" encoding="utf-8"?>
<p:cmLst xmlns:a="http://schemas.openxmlformats.org/drawingml/2006/main" xmlns:r="http://schemas.openxmlformats.org/officeDocument/2006/relationships" xmlns:p="http://schemas.openxmlformats.org/presentationml/2006/main">
  <p:cm authorId="1" dt="2020-12-06T22:15:33.807" idx="3">
    <p:pos x="7690" y="964"/>
    <p:text/>
  </p:cm>
  <p:cm authorId="1" dt="2020-12-06T22:15:37.045" idx="4">
    <p:pos x="7846" y="1120"/>
    <p:text/>
  </p:cm>
</p:cmLst>
</file>

<file path=ppt/comments/comment9.xml><?xml version="1.0" encoding="utf-8"?>
<p:cmLst xmlns:a="http://schemas.openxmlformats.org/drawingml/2006/main" xmlns:r="http://schemas.openxmlformats.org/officeDocument/2006/relationships" xmlns:p="http://schemas.openxmlformats.org/presentationml/2006/main">
  <p:cm authorId="1" dt="2020-12-06T22:15:33.807" idx="3">
    <p:pos x="7690" y="964"/>
    <p:text/>
  </p:cm>
  <p:cm authorId="1" dt="2020-12-06T22:15:37.045" idx="4">
    <p:pos x="7846" y="112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62C5E-B61C-4858-B376-48E3E36C133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1A25F2-EFCA-4C4C-A3CA-41293FEE57B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638" y="2130426"/>
            <a:ext cx="10365899"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CF3D908-6DDF-4BBA-A625-8B055FA2932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C76F36-0A72-4476-A090-4AE50C9B2C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CF3D908-6DDF-4BBA-A625-8B055FA2932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C76F36-0A72-4476-A090-4AE50C9B2C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92903" y="274639"/>
            <a:ext cx="3658553"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13012" y="274639"/>
            <a:ext cx="10776639"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CF3D908-6DDF-4BBA-A625-8B055FA2932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C76F36-0A72-4476-A090-4AE50C9B2C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CF3D908-6DDF-4BBA-A625-8B055FA2932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C76F36-0A72-4476-A090-4AE50C9B2C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335" y="4406901"/>
            <a:ext cx="10365899"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1CF3D908-6DDF-4BBA-A625-8B055FA2932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C76F36-0A72-4476-A090-4AE50C9B2C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13012" y="1600201"/>
            <a:ext cx="7217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8233862" y="1600201"/>
            <a:ext cx="72175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CF3D908-6DDF-4BBA-A625-8B055FA2932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C76F36-0A72-4476-A090-4AE50C9B2C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CF3D908-6DDF-4BBA-A625-8B055FA2932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5C76F36-0A72-4476-A090-4AE50C9B2C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CF3D908-6DDF-4BBA-A625-8B055FA2932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5C76F36-0A72-4476-A090-4AE50C9B2C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CF3D908-6DDF-4BBA-A625-8B055FA2932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5C76F36-0A72-4476-A090-4AE50C9B2C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1CF3D908-6DDF-4BBA-A625-8B055FA2932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C76F36-0A72-4476-A090-4AE50C9B2C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1CF3D908-6DDF-4BBA-A625-8B055FA2932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C76F36-0A72-4476-A090-4AE50C9B2C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ED2D3"/>
            </a:gs>
            <a:gs pos="100000">
              <a:srgbClr val="F8F8F8"/>
            </a:gs>
            <a:gs pos="36000">
              <a:srgbClr val="E9EAEB"/>
            </a:gs>
          </a:gsLst>
          <a:lin ang="162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F3D908-6DDF-4BBA-A625-8B055FA29321}" type="datetimeFigureOut">
              <a:rPr lang="zh-CN" altLang="en-US" smtClean="0"/>
            </a:fld>
            <a:endParaRPr lang="zh-CN" altLang="en-US"/>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76F36-0A72-4476-A090-4AE50C9B2C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hyperlink" Target="https://v.qq.com/x/page/v05060oebo6.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4" Type="http://schemas.openxmlformats.org/officeDocument/2006/relationships/comments" Target="../comments/comment1.xml"/><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hyperlink" Target="https://haokan.baidu.com/v?vid=11577841069448419124&amp;pd=bjh&amp;fr=bjhauthor&amp;type=video" TargetMode="Externa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comments" Target="../comments/comment1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5" Type="http://schemas.openxmlformats.org/officeDocument/2006/relationships/comments" Target="../comments/comment12.xml"/><Relationship Id="rId4" Type="http://schemas.openxmlformats.org/officeDocument/2006/relationships/slideLayout" Target="../slideLayouts/slideLayout1.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hyperlink" Target="https://baike.baidu.com/item/%E4%BC%98%E7%9B%BE/9686995?fromtitle=U%E7%9B%BE&amp;fromid=1152518&amp;fr=aladdin"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 name="矩形 65"/>
          <p:cNvSpPr/>
          <p:nvPr/>
        </p:nvSpPr>
        <p:spPr>
          <a:xfrm>
            <a:off x="-27325" y="4571616"/>
            <a:ext cx="12245591" cy="2286384"/>
          </a:xfrm>
          <a:prstGeom prst="rect">
            <a:avLst/>
          </a:prstGeom>
          <a:blipFill>
            <a:blip r:embed="rId1"/>
            <a:srcRect/>
            <a:stretch>
              <a:fillRect t="-67119" b="-6711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7326" y="4576322"/>
            <a:ext cx="12245591" cy="2286384"/>
          </a:xfrm>
          <a:prstGeom prst="rect">
            <a:avLst/>
          </a:prstGeom>
          <a:solidFill>
            <a:schemeClr val="accent6">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TextBox 72"/>
          <p:cNvSpPr txBox="1"/>
          <p:nvPr/>
        </p:nvSpPr>
        <p:spPr>
          <a:xfrm>
            <a:off x="3626146" y="1280833"/>
            <a:ext cx="5537024" cy="1445260"/>
          </a:xfrm>
          <a:prstGeom prst="rect">
            <a:avLst/>
          </a:prstGeom>
          <a:noFill/>
        </p:spPr>
        <p:txBody>
          <a:bodyPr wrap="square" rtlCol="0">
            <a:spAutoFit/>
          </a:bodyPr>
          <a:lstStyle/>
          <a:p>
            <a:pPr algn="ctr"/>
            <a:r>
              <a:rPr lang="zh-CN" altLang="en-US" sz="4400" b="1" dirty="0">
                <a:solidFill>
                  <a:srgbClr val="C00000"/>
                </a:solidFill>
                <a:latin typeface="微软雅黑" panose="020B0503020204020204" pitchFamily="34" charset="-122"/>
                <a:ea typeface="微软雅黑" panose="020B0503020204020204" pitchFamily="34" charset="-122"/>
              </a:rPr>
              <a:t>电子商务入门</a:t>
            </a:r>
            <a:endParaRPr lang="zh-CN" altLang="en-US" sz="4400" b="1" dirty="0">
              <a:solidFill>
                <a:srgbClr val="C00000"/>
              </a:solidFill>
              <a:latin typeface="微软雅黑" panose="020B0503020204020204" pitchFamily="34" charset="-122"/>
              <a:ea typeface="微软雅黑" panose="020B0503020204020204" pitchFamily="34" charset="-122"/>
            </a:endParaRPr>
          </a:p>
          <a:p>
            <a:pPr algn="ctr"/>
            <a:endParaRPr lang="zh-CN" altLang="en-US" sz="4400" b="1" dirty="0">
              <a:solidFill>
                <a:srgbClr val="C00000"/>
              </a:solidFill>
              <a:latin typeface="微软雅黑" panose="020B0503020204020204" pitchFamily="34" charset="-122"/>
              <a:ea typeface="微软雅黑" panose="020B0503020204020204" pitchFamily="34" charset="-122"/>
            </a:endParaRPr>
          </a:p>
        </p:txBody>
      </p:sp>
      <p:sp>
        <p:nvSpPr>
          <p:cNvPr id="74" name="标题 4"/>
          <p:cNvSpPr txBox="1"/>
          <p:nvPr/>
        </p:nvSpPr>
        <p:spPr>
          <a:xfrm>
            <a:off x="6302414" y="6054431"/>
            <a:ext cx="5502056" cy="8031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zh-CN" altLang="en-US" sz="1800" b="1" dirty="0">
                <a:solidFill>
                  <a:schemeClr val="accent6">
                    <a:lumMod val="50000"/>
                  </a:schemeClr>
                </a:solidFill>
                <a:latin typeface="微软雅黑" panose="020B0503020204020204" pitchFamily="34" charset="-122"/>
                <a:ea typeface="微软雅黑" panose="020B0503020204020204" pitchFamily="34" charset="-122"/>
              </a:rPr>
              <a:t>商学院   李萍</a:t>
            </a:r>
            <a:endParaRPr lang="zh-CN" altLang="en-US" sz="1800" b="1"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75" name="Freeform 10"/>
          <p:cNvSpPr>
            <a:spLocks noEditPoints="1"/>
          </p:cNvSpPr>
          <p:nvPr/>
        </p:nvSpPr>
        <p:spPr bwMode="auto">
          <a:xfrm>
            <a:off x="7955587" y="6307864"/>
            <a:ext cx="295539" cy="296779"/>
          </a:xfrm>
          <a:custGeom>
            <a:avLst/>
            <a:gdLst>
              <a:gd name="T0" fmla="*/ 245 w 490"/>
              <a:gd name="T1" fmla="*/ 0 h 490"/>
              <a:gd name="T2" fmla="*/ 490 w 490"/>
              <a:gd name="T3" fmla="*/ 245 h 490"/>
              <a:gd name="T4" fmla="*/ 245 w 490"/>
              <a:gd name="T5" fmla="*/ 490 h 490"/>
              <a:gd name="T6" fmla="*/ 0 w 490"/>
              <a:gd name="T7" fmla="*/ 245 h 490"/>
              <a:gd name="T8" fmla="*/ 245 w 490"/>
              <a:gd name="T9" fmla="*/ 0 h 490"/>
              <a:gd name="T10" fmla="*/ 436 w 490"/>
              <a:gd name="T11" fmla="*/ 250 h 490"/>
              <a:gd name="T12" fmla="*/ 427 w 490"/>
              <a:gd name="T13" fmla="*/ 256 h 490"/>
              <a:gd name="T14" fmla="*/ 394 w 490"/>
              <a:gd name="T15" fmla="*/ 256 h 490"/>
              <a:gd name="T16" fmla="*/ 386 w 490"/>
              <a:gd name="T17" fmla="*/ 253 h 490"/>
              <a:gd name="T18" fmla="*/ 245 w 490"/>
              <a:gd name="T19" fmla="*/ 105 h 490"/>
              <a:gd name="T20" fmla="*/ 104 w 490"/>
              <a:gd name="T21" fmla="*/ 253 h 490"/>
              <a:gd name="T22" fmla="*/ 96 w 490"/>
              <a:gd name="T23" fmla="*/ 256 h 490"/>
              <a:gd name="T24" fmla="*/ 63 w 490"/>
              <a:gd name="T25" fmla="*/ 256 h 490"/>
              <a:gd name="T26" fmla="*/ 54 w 490"/>
              <a:gd name="T27" fmla="*/ 250 h 490"/>
              <a:gd name="T28" fmla="*/ 56 w 490"/>
              <a:gd name="T29" fmla="*/ 239 h 490"/>
              <a:gd name="T30" fmla="*/ 236 w 490"/>
              <a:gd name="T31" fmla="*/ 52 h 490"/>
              <a:gd name="T32" fmla="*/ 245 w 490"/>
              <a:gd name="T33" fmla="*/ 48 h 490"/>
              <a:gd name="T34" fmla="*/ 254 w 490"/>
              <a:gd name="T35" fmla="*/ 52 h 490"/>
              <a:gd name="T36" fmla="*/ 434 w 490"/>
              <a:gd name="T37" fmla="*/ 239 h 490"/>
              <a:gd name="T38" fmla="*/ 436 w 490"/>
              <a:gd name="T39" fmla="*/ 250 h 490"/>
              <a:gd name="T40" fmla="*/ 113 w 490"/>
              <a:gd name="T41" fmla="*/ 267 h 490"/>
              <a:gd name="T42" fmla="*/ 113 w 490"/>
              <a:gd name="T43" fmla="*/ 267 h 490"/>
              <a:gd name="T44" fmla="*/ 113 w 490"/>
              <a:gd name="T45" fmla="*/ 379 h 490"/>
              <a:gd name="T46" fmla="*/ 129 w 490"/>
              <a:gd name="T47" fmla="*/ 398 h 490"/>
              <a:gd name="T48" fmla="*/ 202 w 490"/>
              <a:gd name="T49" fmla="*/ 398 h 490"/>
              <a:gd name="T50" fmla="*/ 202 w 490"/>
              <a:gd name="T51" fmla="*/ 276 h 490"/>
              <a:gd name="T52" fmla="*/ 221 w 490"/>
              <a:gd name="T53" fmla="*/ 257 h 490"/>
              <a:gd name="T54" fmla="*/ 269 w 490"/>
              <a:gd name="T55" fmla="*/ 257 h 490"/>
              <a:gd name="T56" fmla="*/ 288 w 490"/>
              <a:gd name="T57" fmla="*/ 276 h 490"/>
              <a:gd name="T58" fmla="*/ 288 w 490"/>
              <a:gd name="T59" fmla="*/ 398 h 490"/>
              <a:gd name="T60" fmla="*/ 361 w 490"/>
              <a:gd name="T61" fmla="*/ 398 h 490"/>
              <a:gd name="T62" fmla="*/ 377 w 490"/>
              <a:gd name="T63" fmla="*/ 379 h 490"/>
              <a:gd name="T64" fmla="*/ 377 w 490"/>
              <a:gd name="T65" fmla="*/ 268 h 490"/>
              <a:gd name="T66" fmla="*/ 245 w 490"/>
              <a:gd name="T67" fmla="*/ 130 h 490"/>
              <a:gd name="T68" fmla="*/ 113 w 490"/>
              <a:gd name="T69" fmla="*/ 26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chemeClr val="accent6">
              <a:lumMod val="50000"/>
            </a:schemeClr>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7" name="Rectangle 5"/>
          <p:cNvSpPr>
            <a:spLocks noChangeArrowheads="1"/>
          </p:cNvSpPr>
          <p:nvPr/>
        </p:nvSpPr>
        <p:spPr bwMode="auto">
          <a:xfrm>
            <a:off x="-27324" y="4509120"/>
            <a:ext cx="7277040" cy="81520"/>
          </a:xfrm>
          <a:prstGeom prst="rect">
            <a:avLst/>
          </a:prstGeom>
          <a:solidFill>
            <a:schemeClr val="accent6">
              <a:lumMod val="50000"/>
            </a:schemeClr>
          </a:solidFill>
          <a:ln>
            <a:noFill/>
          </a:ln>
        </p:spPr>
        <p:txBody>
          <a:bodyPr vert="horz" wrap="square" lIns="91440" tIns="45720" rIns="91440" bIns="45720" numCol="1" anchor="t" anchorCtr="0" compatLnSpc="1"/>
          <a:lstStyle/>
          <a:p>
            <a:endParaRPr lang="zh-CN" altLang="en-US"/>
          </a:p>
        </p:txBody>
      </p:sp>
      <p:sp>
        <p:nvSpPr>
          <p:cNvPr id="68" name="Rectangle 7"/>
          <p:cNvSpPr>
            <a:spLocks noChangeArrowheads="1"/>
          </p:cNvSpPr>
          <p:nvPr/>
        </p:nvSpPr>
        <p:spPr bwMode="auto">
          <a:xfrm>
            <a:off x="8421268" y="4509120"/>
            <a:ext cx="1265144" cy="81520"/>
          </a:xfrm>
          <a:prstGeom prst="rect">
            <a:avLst/>
          </a:prstGeom>
          <a:solidFill>
            <a:schemeClr val="accent6">
              <a:lumMod val="50000"/>
            </a:schemeClr>
          </a:solidFill>
          <a:ln>
            <a:noFill/>
          </a:ln>
        </p:spPr>
        <p:txBody>
          <a:bodyPr vert="horz" wrap="square" lIns="91440" tIns="45720" rIns="91440" bIns="45720" numCol="1" anchor="t" anchorCtr="0" compatLnSpc="1"/>
          <a:lstStyle/>
          <a:p>
            <a:endParaRPr lang="zh-CN" altLang="en-US"/>
          </a:p>
        </p:txBody>
      </p:sp>
      <p:sp>
        <p:nvSpPr>
          <p:cNvPr id="69" name="Rectangle 8"/>
          <p:cNvSpPr>
            <a:spLocks noChangeArrowheads="1"/>
          </p:cNvSpPr>
          <p:nvPr/>
        </p:nvSpPr>
        <p:spPr bwMode="auto">
          <a:xfrm>
            <a:off x="9686412" y="4509120"/>
            <a:ext cx="1266711" cy="81520"/>
          </a:xfrm>
          <a:prstGeom prst="rect">
            <a:avLst/>
          </a:prstGeom>
          <a:solidFill>
            <a:schemeClr val="accent6">
              <a:lumMod val="75000"/>
            </a:schemeClr>
          </a:solidFill>
          <a:ln>
            <a:noFill/>
          </a:ln>
        </p:spPr>
        <p:txBody>
          <a:bodyPr vert="horz" wrap="square" lIns="91440" tIns="45720" rIns="91440" bIns="45720" numCol="1" anchor="t" anchorCtr="0" compatLnSpc="1"/>
          <a:lstStyle/>
          <a:p>
            <a:endParaRPr lang="zh-CN" altLang="en-US"/>
          </a:p>
        </p:txBody>
      </p:sp>
      <p:sp>
        <p:nvSpPr>
          <p:cNvPr id="70" name="Rectangle 9"/>
          <p:cNvSpPr>
            <a:spLocks noChangeArrowheads="1"/>
          </p:cNvSpPr>
          <p:nvPr/>
        </p:nvSpPr>
        <p:spPr bwMode="auto">
          <a:xfrm>
            <a:off x="10953123" y="4509120"/>
            <a:ext cx="1265144" cy="81520"/>
          </a:xfrm>
          <a:prstGeom prst="rect">
            <a:avLst/>
          </a:prstGeom>
          <a:solidFill>
            <a:schemeClr val="accent6">
              <a:lumMod val="60000"/>
              <a:lumOff val="40000"/>
            </a:schemeClr>
          </a:solidFill>
          <a:ln>
            <a:noFill/>
          </a:ln>
        </p:spPr>
        <p:txBody>
          <a:bodyPr vert="horz" wrap="square" lIns="91440" tIns="45720" rIns="91440" bIns="45720" numCol="1" anchor="t" anchorCtr="0" compatLnSpc="1"/>
          <a:lstStyle/>
          <a:p>
            <a:endParaRPr lang="zh-CN" altLang="en-US"/>
          </a:p>
        </p:txBody>
      </p:sp>
      <p:sp>
        <p:nvSpPr>
          <p:cNvPr id="71" name="Rectangle 6"/>
          <p:cNvSpPr>
            <a:spLocks noChangeArrowheads="1"/>
          </p:cNvSpPr>
          <p:nvPr/>
        </p:nvSpPr>
        <p:spPr bwMode="auto">
          <a:xfrm>
            <a:off x="7207140" y="4509120"/>
            <a:ext cx="1266711" cy="81520"/>
          </a:xfrm>
          <a:prstGeom prst="rect">
            <a:avLst/>
          </a:prstGeom>
          <a:solidFill>
            <a:schemeClr val="accent6">
              <a:lumMod val="75000"/>
            </a:schemeClr>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6" name="TextBox 72"/>
          <p:cNvSpPr txBox="1"/>
          <p:nvPr/>
        </p:nvSpPr>
        <p:spPr>
          <a:xfrm>
            <a:off x="3400721" y="2468918"/>
            <a:ext cx="5537024" cy="583565"/>
          </a:xfrm>
          <a:prstGeom prst="rect">
            <a:avLst/>
          </a:prstGeom>
          <a:noFill/>
        </p:spPr>
        <p:txBody>
          <a:bodyPr wrap="square" rtlCol="0">
            <a:spAutoFit/>
          </a:bodyPr>
          <a:lstStyle/>
          <a:p>
            <a:pPr algn="ct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线上支付工具</a:t>
            </a:r>
            <a:endParaRPr lang="zh-CN" altLang="en-US" sz="3200" b="1" dirty="0">
              <a:solidFill>
                <a:schemeClr val="accent6">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190" y="1047175"/>
            <a:ext cx="11855621" cy="609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4" name="TextBox 72"/>
          <p:cNvSpPr txBox="1"/>
          <p:nvPr/>
        </p:nvSpPr>
        <p:spPr>
          <a:xfrm>
            <a:off x="3577307" y="463610"/>
            <a:ext cx="5537024" cy="583565"/>
          </a:xfrm>
          <a:prstGeom prst="rect">
            <a:avLst/>
          </a:prstGeom>
          <a:noFill/>
        </p:spPr>
        <p:txBody>
          <a:bodyPr wrap="square" rtlCol="0">
            <a:spAutoFit/>
          </a:bodyPr>
          <a:lstStyle/>
          <a:p>
            <a:pPr algn="ct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线上支付工具</a:t>
            </a:r>
            <a:endParaRPr lang="zh-CN" altLang="en-US" sz="3200" b="1"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10" name="AutoShape 2" descr="data:image/jpeg;base64,/9j/4AAQSkZJRgABAQEASABIAAD/2wBDAAMCAgMCAgMDAwMEAwMEBQgFBQQEBQoHBwYIDAoMDAsKCwsNDhIQDQ4RDgsLEBYQERMUFRUVDA8XGBYUGBIUFRT/2wBDAQMEBAUEBQkFBQkUDQsNFBQUFBQUFBQUFBQUFBQUFBQUFBQUFBQUFBQUFBQUFBQUFBQUFBQUFBQUFBQUFBQUFBT/wAARCAEsAlgDAREAAhEBAxEB/8QAHQAAAAYDAQAAAAAAAAAAAAAAAgMEBQYHAAEICf/EAEgQAAECBAQEBAMGAwYEBQQDAAECAwAEBREGEiExBxNBUQgiYXEUMoEVQlKRobEJI8EWJDNTYnJDgtHhJTRjkvAXorLxJnPC/8QAHAEAAwEBAQEBAQAAAAAAAAAAAAECAwQFBgcI/8QAMREAAgIBBAEEAgICAQQDAQEAAAECEQMEEiExQQUTIlEGMhRhQnEjUoGRoRUWMyTR/9oADAMBAAIRAxEAPwCasPKSwjX7ojwj6SwYnlIOpgDgObqAUNYB8ByHQsXvpAFGaXuIQwJv10irJowX7Q7FQIHvAFMxSrCAaQEKKTeAYYHyAL6xNDBlSVp1gFQFSB90iGguwpWYHvDE+jVh10gMwChcw+uAMy3hBXNoGgQFMNCSqEyTS2M47w0AmXK720gASrYUjbSHYqCFrUg6nWH2J8ATNKA3goNzNonylQuTBQbmLWJ8i2sFEuY4sVElXcQ6M3MXtT6VmxA19YKJ9wcJdQcTftCoN4pUdekIpSCljy3hF9hZXpAJxMSoX10gM9oZnA1vACibExlG8S0bLgIW9mVEUaqglRuYBtIIXDQmkugm1z6RQgp3SH0SwgmGJI0HLX10gL6DUOJIFxeAgESlQ6fnBdAFlBHWCxNASbRaZLjYEk3hqRk4BrT6kbG0abkZOIvl6wtq19oEzNwodZWu5rAm0OjJodZatXI819YTQqK3484+maTTWJRpRbafF1LHeMMjcVwZzfBVtFxM/XqY2tKyJuX+RY9IrHko89ppjBSa245iiYmH3OW6tWVy+6orI75K7OpMNcSaNTsNBmYf/nS7WYD8RtBTaOuGRJURfCeOZnEmJXJlxXKlReyP9Ma8GUcjc7JkxiSXmqn8O4gFCjZHpAbLIm6H1/DjS0E5d9YSkaNLtDDVcLXHlEaqZDiQitYMLhN0fpG0Zmewhs/g/lrOVu30jRTIoY5nDq2lEKTdPtFbgoSOYeJucmkJuxidVECLXH6QgDBRba20h0Owpyn5LgG0ILG+bSpIA3MSxr7G51RBsb3hF3YUL32MMDeU+sABToVbQGABOkLuc28AqHGnJcJSb7w0ImNKbWoAXhksfUySigFREKxpE1blQZdv/aI8Y+pCHJUG8OyasIMuRsbQWKqMQlbeoOkFjtixl43F4QxUkZxAAMMEwDSN8kHcawDaAqYsIBUFLZVbYQBQXlyxViYW4sgm2kBIV8QodTAF0KWZkKGsA3yhQAFi8SRQIy2lxAFACybwB0DQyIB9hvKtAOjC3lG8UOgvl6wENUEuNC2gvACEzsqlVybRSdAJXpEEabw7JaY3uSykE6QEMLS8UGKTIaDkzZSb3MXwZNMUs1LKd4DOmO8pVylIsYkXI4tVkki8Ki1wKk1JLwF94lqjaMgYWlQ8u8TRdpgFFV972hpUKwPOUdjBQrZmcneCgswOA77xDRSkBWNLgwikwjMQN4KNFQDMm8HRVWgLjJVqICdomcQUp6/lDsVUF27X97aQByCCjb+sFicWbCVK1A+sMSTC3pxiVTd+YZZH/qOBMKmxul5Gifx/himgmbr9PZHYvgmL2yfgycoryRio8fuH9MvnxE06R/kpK/2i1im/BDywXbI1P+LTA8pcMIqE6obZGct/zjVaebMXnxojNQ8aNLbUfgcMzb5/9dxKY2jppGLzxGCZ8Z1ddv8ABYZk2B0L7ij+xjRaZ/Zzyzr6FVG8aFelJlJqeHpV2WuM3wqylYHcXOsX/GdExzJ9l8YbxvhXjjQg4ysOKR/iSzn+K0fURxShXDNlU0EvcNWqGozFJdyNpN1IPURg8aXJlPEiCYywh9k1mWmml5kTR5gX0B7RDbqjmljSF8/SZ19pp9BVlKALd4nHJ0YVTJVgqgVxgIfYly8hWikjYCL3Wawi30XRg3BHwr/x084FumxDd/ljS2uGdePEk7ZY7YbcRa1tIlto28hEzTkrQbDSBSAaJ2hJdGqItSZNDDOYObdUTkt7iNFNk7GMk3gQL+4CfaNPcM9ljc9gQAH+Vb6RXuBsGapYHKUqKW9fWNFMlxIjUaA9JrPlvaNUyKYwvy6isgpUIG0TYiepmbUAwcMoQuUe5JiWNMAmlBKttIKKsF9nJ7QgsD9k5z8sAWBdoJOyIA3CiRoqkqHl0hCskMhKFsgW1hgPaVAIAvrEDQ7SeIGly7YJG0ea0fSb/wCgw1JpY8qx7QqE5CV6eCSfND2kOYmXVQDYnSDaLcHS9VQo76wUWpDpLVJB1zRLRe5C1ubSfvD2hGiYoTMNqtqIljDcyFEaiEM1kQoW0gCgt2WFj19jDTsmhG7LkC52i+iKEymD6awWJo0lgpOm0FgkHpBToNYQ6FTT52J0EAWKbg9YBqmbAvbp7Q0OqMCRc6WhhRso67wrE7QFSQehEFk39hSmyOhhpkNfQStsekAuuwpbV9hAFhC2CpJ0tDsdWJH5HONh9ILFSYickHE/LqmK3EOIQW1o6GHZDiGtrUi2pEUmRsFCJwpO5irJaYobqBvvp7wrJ7FzNTUCNYQ+ULW6mLaneFRSkHtzaFCF5GbMwIQ6Zrm2y3Nr7X6wdjVgXXUpbKioNoG6lkJA+piP9GnREqxxOwnRCoTmIpFkp3Bduf0i1CT6QnOK7ZEqh4lMAU/X7bMwO8u2VRaw5H4F/JxxXZGql4z8GU9Zbl5Soz6+lm8oMUtNN+BPVQRH5/xqtupV8BhRwq6F9/T9o1Wkl5MJ62C8EbqPi1xbNIvJ0qnyQP4hnMdEdGvLOZ65+EQ6reJriFOFSftZuVQo7MtAERS08ERLVzfRGpvizi6sq/veJp9y+nlctb8o1WGC8GMs82hAZ6cn1lU1PTL6idSt5Rv67xoscF4OZ5ZvyB+EZCiSjN/uJMb7YkbpfYW5ymwcraQe4EHCC2InX9LA772jO7GlYFpsrO9hANuhaxL9bxaJsVoaCNNh6Q6ESDh5iWcwTjamVKQeLC1OpbcCflUCesYZIKUW0awm4s9H6DR2MTUjnIWkOrbC8wOhuLnSPlXqfk00dscl9ldz2EzW55ylKIvLuFxKuwi5ZNitmE5WPMrhCemTyhLD4ZlNgq/zRMNRjqjmp2PtGYeos22HHy2yr/hiKyZY442b4+CYSdTcWFWSQkHQnqIWPURyOjp5Y6y9WBIN7iO1ljnL1ALIubGIYDky6h0C9jGZZtyTbdAItcRSYqCV0sE3sCIdhQFdGSsHygfSHuChsn8OJcSfKPa0G9kuJDqvg5Dl1BF/pHRGbMWiHVbB+S5DYB9o3jP7IcSLT+E3QCU6RraJaGd6gvNg3RrFJ2JDVMy62SQUW+kX2DYkCrH5bGFRAeALXFodDDA6Ep0N4kfANl69rC3pCLuxWiYDd7nWJoQFyeAQfNr7wqHaK8ksaOpabzLO0c7geusg7S+Nb2urXvEvGVvQtRjK41I/OF7YbkaVidLh+a3rD2Me5M23iLIbhd/rC2A2haxinKBmWb+8LbYJocpfFqeqj+cRsK3fQ5S+K03Fl/rEuKZopMcW8UIP3h+cRsNVNh7eJUfjH5wbCvcFTeI216ZhC20G8PTWWl6EiE4i3I0qYbXqFA39YW0NyC1zSRpp+cPaxbkDROIJF7QUw3IUofQbeYZoRNh6HE73/KCgsEiYAV6HvBRViatYppGGZMzNYqEvT2PxPLAJ9huYOy0nL9SsKx4s8B09a25JU7VVJNgZdqyT9VQ6Z2Q0WafNDAvxfUxerWG50g9Vup/6xag32br07I/IWPF1IqPmw3MJHo4IewP/AIzL/wBSFCfFvRibLoE6D/pWk/1h7AfpuX/qQob8VmGXLcylT7YO5BSbfrCcCP8A43Mu2hc14ncGOputmeb90AwtjZD9Oy/Qsl/ERgWbICqg8yey2T/QQbWjJ6HOv8RwY4zYImzZFdZSf9aFJg2sn+LmX+I6y2NsLVDRmuyClHu6B+8CtdEPBNdpi9t2mzgBYn5Vz1S+k/1hWzF439A10lRF0ELB/DrBZk40JXJRbRsUlJ9RF2S4s0CRbXX0hWRtD23FJMOxbRQ3NKTE2UkHonuh0ET5HtEGKMZSWD8PztXqDmSWl0ZylO6z0SPUxcY7pUJtQjZxHxI4z4l4m1BxczOvSFKCjyafLLKEhPTNbcx6uPTpctHkZtRKX6kFQw2FZikKV+JUdagl0cTlJ9syYWhtBNhe0O+Bbb8jI1/eZsqCja8Z22bJUh8bFkgWvGnZgxZLKBTbSxik0gGiqtlsKIAvGcjRP7Gtl51mxGQ36RFsqiT0ZSXXGkvK5KVGxUBsI3ik+zGQrqpalph1uWdDzY+VfeKkknwSkNK31lVyr6RLaNEjSWrquYgOhcwyLC0VtZLsVtjILRYgZKba6GEybCXHChTbgVYJWFX9jE+NpS7Oz8J8T5jD+GpAtP6hhN0lWp0j4nU49udpHRfAnex3PLpM5UJB3LMF66iN8p6R2ZIJ4+TONtjxhzxAiRlFSykLdmQNt7mPLjhuRvQ5zfEtqZkkvzBLU0tV8pFrCO/VKKw7a5IVofaLxZkEyy1zD/8AKSNLm2seNp8c91ofuUWPRsRyteoKJqWbyKPTuO8erGcoyqRvGaYfK1gbXj0mr5RqO8rVSBe/6xLQDnL1gAAE/rEjscGaqk2vCodjixOoc07wn/Q+wwtocOlomwoSzNJS70Bit1A0Mk9h5L5PkH5Ram0S0MM9hFspIyC/tGin9me0YZrBW9kD8o2U7J2jBPYDLitW7+lo1WSiHEZn+HNiSGtfaNPcFtEz3D1xCCAgj6QbyXEj1Swe/K3ypJt0ilKydo0Jp7rS1JUCLd4qx0KRJlxGo3gsliR+mE3AJvDTQqKNacIaQb9Iyo9QNbfOmsIYoRNKH3tIoEw5M0oi14B2GpmlAfMYXDHuDRPOW3NjE7Q3AkT7rYPmOnrBSHuoParzyALqgcEHuBwxU6jcm3vE7UX7gejGK0AXJiHAfuipnGxB+dQg2Fe8LWMcW/4h+phbA91DrLY4QoC6+sS4B7tjoxi5twfODEuLKUrFqK807rzIjax7hS1WxvmEPaOw9GIcn/E+kTQrI7xF4uy/D3C79TcCXpo+SWYv/iOHYe0G01xQllltRxrivFdSxZUnKlieeemplw5kywOiB0CU7ARosdn0Knp9DG5vkaP7SIZQBLyiUpGwWf6R0Rw0cGX1+MeIKwP9qZ1d8rTYA3sIv2Ucn/2DM+kgJxZOkG6Wva0HsIP/ALBmXcUDOLZlVrMM3G+htC9hGi/IsnmNkjw46jEJyfHSUk9+CYukK+sL+ObL8kf+UCRnAtUUAWn6bMk7ct8f9YHpW/JsvyTF5gaVgGvNnWUYWbXytzAMJ6WR0L8i077TEq8I11seejOkf6DmiP400dEfXdJLtsRP0uakUrVMU+ZYQjUrU1YRPtTR0R9U0Uv8hGxiSWRYt1BbPTRwptC2SRutXosn+aHiSxzVJYj4WuzA7BMwTGbUl4NVDS5OpRJRSOM2MqeoZaw4+AfldsoWhJWRL0/Tz6J3QvElU2XEJqlOYnW7eZUv5FfSBxODJ6NF8wLdwbxCoGOQlElM/DzhGsq/5V/TvEOLR4ufRZcP7rglxpy03AGUX2iDgq+jXwK0npDCijfFg243guUaLhQnncwtj75BsD+sdumSc7Zwal1GkcolaU79Y9bo8OmI5mopaBA3EFlKLYyTtQW8DZRjKUjdRF1GbJaB6nWFDkU+B3y5dbx09GANpfmiABTbHObvb6Q6sBtZp6ULzWETRW6hYVhCe1u0NcENhKnSTcEw27LoG01nIJ6whN+Ba2ztp1ikiLD7BO0PoDCSOphX/YAC8hIJUtI9zBYeRM5NIdZcCHEqyi/lhMfkvOTkJqdo9JmmlKLLzKba9t4+b1kP+WzbwWBR6S/TMOzjpyrQRqkxzud8MzunZIeDmB2KtVnKvMS4DTabIB2Ji8STOrF82GcbaUhirS6milrO3lyJ01h54bkTm4fBTc/NzUg+22tS3Ag6NjrFYMew5UrL44P4ircw0ELQvlZQCSCAkRnlg5STR0wg0WwnOlV76nc9461wqOqg1mpOsnW9ovaMXM146BV4naA6S1ZzgWVaJaAepCrHMATEtFIkcjUEqFzrGbQ7HhqYSoDpGbTH2GEIWdBpBYUJnJNtZ6QKVDoCaMhxOwMPf9E0gpeHm1D5BBvYbUwl3C7Z3RaLWRhtG+dwqjLa36RSyNkuJE6rg5Cgq6CT7RrHIZOJCKngb+aSlNjveN1kIojNXpsvSW8777TQ6lSgLRspWTtIRWMf4ao7Djr1SYcLeyGzcxaTYqKRSxdlPtAdydgCwU2sIBmWIhgCCyPSEAa29bpcQwDUv33gA2HgSdRaJHZnOGoEArAGyiO0CBid9pSvl2hguRMpDiDckwCoznKB3/SAQe3NrRpmPuIKKFrVSeT8qjCodsWy+IH2t1GJoe4cGMUOptqYNiK3i9vFRXook+vaI2KxqfZUXGGvrq1ZdcX55SkMAobVsp5e37RO23R7Wmj7WKWZ+Cl3nDMPLccWVrWcxJ6n0jsiqR8xmyyzTc5BK9oowF1KrP2ay8jlJd5gsFHpGibSIatjas5lqUbXJuQIlFA0LsDpCYBiFXPT6wIYoaecR8ji0+yjFWSxQ1U5xtVxNzCfZwiC2IVs4vrMvo1VJtHpzTBbCgqdxBUqnYTc/MPpGmVayRBYMRWFhpp6RQhNMG21x7RDRpGcl0FMzD7Z8jq0W7KiXCLOmGtz4n8ZsdZHFVQk1p/mB9sbhyMZYF2j2cHruqxOp/JFgYRxk3OTzC2lqlZttQUFA6/Qxyyg0fZaL1PT+oL258M7p4UYiOMsPJM3Y1CWAS6of8QH5VRyTW18HgepaX+LlddE1NKA1y3HqISdnjbjmbxtSq5LD1CWDlaWXArTrcWju0z+R5+pdo4wnqjluEnXrHouX0cCiN6EKfOa9xDVj6NqlipQSBvENWO6JHTZbksAW19Y1hGjGbD1pzKtYH2jRkgEtKSrQH3vGbdFoV50JRZSre5i0zKqET06wyCC6gfW8OmHY2v1eXuQF5vZMKn9FUaZqiCPK2pUNRbDdtFIqbgBKJYG3dXSNI45S6JT+yy6/wAKpnD3DiUxW5iakupmiEtyTSruXPT3EfN6b1f+Tr3olhl8e2+jjjqd09tA69wkmMOcNE4lnMRSjtQeKC3TZVSVKCFbE63vFab1Van1B6KGOSiruTX/AKRfu/KooN4i8OcN0nB+FZ/DNXna1Vp5orqUnkJ5BHQae8d2h1WfUajJizYdij0/+5e6T8D7RsF4ERLU14YTrk/MIWFzLTx8qgUm48xHW1o9aXBulfgg/FLD7Uji0z1LoDmHqPMtBpMu4QSFBIBJsdLxi3aBpxOguD1H/tPwQlppCRzpF4pNjchJ6/pHi6pVI60rjY+ykq45ImUSvmtrXYx485UzBuy7cFUluiUJtsJCQBckx04f1s7IfFWRHF2DDxCqzbrTimG2NljrGre4zlH3GOOH+ElHo7offZE3N2+d0XAi1wjaOJImEtT2JVspYbS2kfhFoZf9AiiwtY2hgAW3mEAgtTQGvWHYG0laDpoILsBzkp9aLX2PrCaHRI6fVgANYzaGuB+l6umwusxDRVisVxCQPMPziaCxRL1lCyPPr69YW0LHeWqCCkFSg3/usAfrEuL+g+KGLGPGLB+BpBx+q12QZdSkkMB0KWfoLw4YpydCcklaOe8YfxEMHUw8mlyMzPug+ZZACPz3jsjpZeTN5SF1T+IsuoSy0SOGUtLy+V5bml/aNo6NIiWVlW1fxxY+XNqLJlGgbkNpazAD3jZaeC4M/cZEK94kMd4hIdcra5RawfIx5R7RqsMfBLk32QmoY0q9Yey1GovzCyPvL0940UUiLGKqLbM2pBWs+XcGGIuNtIDab9o5z09oItpVtCsOQpbFhpBYchamrdILAKIIh2MCpZAveGKgguKCiYQrME2UkXOkA0Km5hCxvaJGHDW2t4diN5ApNiLwWAUuWB2AtBYUFfCEbCwhpjNFCke0MdmJcIgEw1LoG6oQByH/ADJF+usJoh9OisOI7h/ssZnOSalV3QdNSlkJt/8AlCgvketqZvHpVH7K2A819O0dC5PnK+zSk5zoR7Q6YnSAKaA1FgLX0h265QXYUdoi2VRibgbxVpiBo82l9YOEIPSop0t+UVaF2bUu+hOkO0I1m2sQILKQNvU9IVkNhwTba14sVid0XXqITGmFlsIBsBCpjcrCculjp3EKh9iiTeXLzCHG15FJNwoaRnPlHRgyvDNSid5+HmtOIaoUyspSioyK0lIP3kKjypxV0fonqsve0ccz8V/7OgG6mlSR5htrGez6Phfcs568b7SKjwyp7yDctTNjb1BMdenTT5MMj3HBErLKm5kNpC3HVWORtJUqPRjFvlnLId2ZCZXPpp7cjMGbVoGlIKT9bxvsMrCHi9ITa2HpUtvNqspK1A2MNY/JLkKE1J/KAEtojRQMnICJh9ZsX8v+0RftoW9vwHM0qdnVfympuY//AKkE3P0jCcEu2b4234HaW4Z4pqCR8Nh6pOXGhU0oD9YUZRj5KlCTfCH+Q8NmPakoWoglwSNX3kpMN5oISwz/ANEopng7xY8oGcn6dIi1yCrOR+UR76LWnn9kmp/g4S0AZ7EoPcSzRH7wfyV4Rp/Eb7Y+t+GPCNNCTMTc/OrH3SQkH8oT1EuKRS0sV2OjPCLBlNlkNppgeSk5g288pQB9r2ifck5bvP8AofsYl4HJik0OngBqkygsLDO0FW9NYHfPPYKEI9IA5U5eUV/JZaY78tsJ/aH8m7YcIZ57EBUpXnOvf9oVX2PcVtxUd+KorKjvnB07RSVcGOTlF6eCd9moYErlNfIKQ6lOU/W8eZrOJI0xVKNMk9KpCJTGUzIWuG3CQPSPByqpUc0lTLKnXVvpakGLjNosjoI6ISqNI6k7ikh3k6YiSl0No3G5jojwbqO0MUjXXX6xpfJV30ay7wwAlMMQEpAMAmFEa67QCNHU26GAAaTlOhB94LHYIT5YTcnKn8RNrwu+h2QfFXiJwtgt1TE7Uw5Mp/4LXmJ+sWsTkS5pFS4v8bL7MqoUSlAqUbIdeXe30Ebx06XZk8l9ELqHjGxxMS6UtrYk3FAZFITc+saezFeCXNkUqfGHHWK33DNYpmAxl5iwHciQPpGixRXRFtkAqD659156cn/i3ibBZcKvrGyVIVtCB6ZkJeWdD7KXH7XTkN9YztDGxFRmCcrbKgysAC8OmPwHqcmmnUhwKZbUm194FwTYdMLKA2FCy0CwIO8Vdgjalt1JBQn/ABEDQg6w0DBy6lSyRdsrXtrrDIOp5nBTiWUkI+72jz1kTPb2DO9hl1okFFrRW9CcRM5QphP3SQIe5CcRM5SnUn5Db2g3IjaxM5T3AD5DFKidrEbsmsC1oqwEL0upH3TARQmLarHSGFUYm6NxEjsUsvqSfSChi9p7ML2hBwGhUAWjRudxDQmwDjNwe0UidwnVKE7Xh0JysAiUUlW0FC3BykFlp1w6ZEk3+kTLhFKV0ipeI7ykUbB8orQ/CLnFD1cURf8A+0RMfs9HXv4RiH8I8CTWLK+2+KcmoyEqsKmGSrLnT2jvxUuzwGpSdotTFPCb7RxdJzdPweqTo6W7PS6Vg3Vfe3taOpPH5M3DJ9ECrPBavvTT60YWmZdpSiUobsco7bxp/wATRFZF4IpPcIK+wo5qLUUa/gvGO2D8mq3pdDQ/w9qjBIXIz7du7Kj/AEiFCDFcvKE39kJ1r5hNIH+plX/SNPZgxOTXaNf2emEi/PUk9lII/pB/HiCyV4AOUWbGomUD3TaF/H/sj3EFGkT6TcLaX9YP4z+yvdiHNUyoqKQGmlG4t5on+PK6JeSH2TnGHBXF+C6TSp6alZSabqdvh2pOY5i1XHYCPD0nqOHWZMmOCa2XbfC4MceohNtdUNr/AAlxozVabTX8PTDVRqQBlZT/AIjg9o6cGs02ohLJimnGPb8Gyyw+xrncF1+Tqs3S3aPNCoSqih5hKMy0EdwI7IR9xJxadlqcWMlUpc/Smi9OU2blmkqyKcWyQkG9rX99IJQlF0y00+giVJcdSE+a+lj+0ZPlUaLtf7O48KUZzAFC4eOPGypmluTVr7BStP3jhcU5H2Gs1qnofa/tInDGOU6eeL2HyG4r/wAQNcTX+GswzmClIfCx7WMXCFSsLs554L4cqzeLV1mmKkmjLNkf30XScwtoPSO3eoIxhCWRsnGIeHk/iXFrVfqOIG2J9CUpAlJfKkgX311hPPwbrA/LE7PAzDT084/Ozs7OOuqK3CHMoJ9ox99+DWOCPkmNF4RYIlFJP2YJgD/OcKrw/enXYPDjRNaRhfC9MsZaiyTYB/y7/vD3zfItmNdIlctUqfKBPw0vLtNW1CWkj+kYTuXZvHaujb2KElSgFnL0CdIzo03V0PdOrNLdlZNZQqYeUFhaCvKL30i1FMylN0L3sRUN2nuhpTDDq2QQpatUqBN0/pGygjHeyvZ3FOXyldkn13h7C97GacxDzNUqIUdjGiiZuQxTNZW5qmxJBIJ6xVEbkJA/OzJKUNrdWRfypJ/YRdEtiuWwXiasLV8FR56YUbZcjCrH8xFcE8kgp/hp4k10hTOF6gQVXCnUhAI7bwnQCTir4P8AiDQ+H8/W6lJy0pKyQ5qwX7rIGtrWifIS6It4Q6jOMO12WlD58pXkOmukeXroOceBYIyk+C7cMytQGM3JqeZLfMuc24j56cJ0rDJjnGVtFr01hAWt8p8xPzR04lXZvhi1yxUtwAkX/SOk6uwgup2hokAp4HSKQBan0/lDsKCVvgnT8+0Pn6BoIXNJFxcX94YtrCDO3NkqvAG0Za/jilYclVvz0620Ej5Sq5PsIai2J0vJyxxj8QFUxc4qnUd5dMpgOVTubzL+vSOvHjo55S+ih31zSnHEJUqZcWblxRzH3vG6TRFhcrLONzKXJlXMbRqSDoIE2iRNVauZybzsNpbJ8oCdgPSG+SqD5KWKSEvPFoL1T5tCexgoLHRuQbEoplxAS783l6xRL+xAw4xKPlLqUhaTckm4PpE2gRuYqLZKnUrQgAFVgIe4KYOYqqHmEJW+4spAUAEaQ7sKGeZqDq3EhDSzrpmiBiqTefafQWsoUfn/ANIhp0A5GbbOZSlOLWFBIKTa8PcKj0iVhhDkuj+WPlEeApH07ihonMGpWTZAA9o2UzBx5G13BKgRZN/pFOZIncwHzATyh+UG8GJHOHOa/wDLv9I0UyGJ1cMCr/h/pF7zJiZfChLlwW/0g9wyET3B8i9mz+UNZGJjXNcJHUjRo/lGu9GY1P8ADGZYOiD+UUpJktiX+w84yT/LVb2h2hbgpeGJpG6FD6RaqhWEu0J5AGZChb0h0hbgo0pYvdJhme42mQI3SYY9zDE08GxKbQUTuG3Fkt8DhmqvpGqZZSU+50iZKka4XuyxRSvFcBrFyZO+ZMjIsSwHsM3/APqJjwj0PUZf8iRYfACaVTaRPu5iFKXbfQ/SOmKtHnQk0i3JatqKiVKtfcdI0UR72OjGIizYAkexgaBS+xzar5y35h165tYylF+DZTVDpIYhS55ColQFwpWojOn9lbovtEpw/LS2IZlTChLeVGYlbIIJh1L7Je36Fb2A6S4han5SlOebLdyWSbn8or5ryK4fQ2z3DHDplUPzGHqQW1nLrLga3sLaQXkXTF8H4GCs8IMGymszhmntkqIshIB/SKWWd9hsxvwRx/hVgVa7IoLSE381nSAY1jmyLyZywwXgIe4b4YZmZV9hqZbclD/d1CbWeUOyYlqLjKG1fLv+znelx+Ac5Q5VeI5LEBq9R+2ZG4l5pbuYtj0uY4Y6HTYsMtNjxpQl2kL+NBdEYXhZmnYqm8RSdeqLVVmyS+8oJXzLm5uD6gGO7E44cUcUI/GJSwKKI9xbXP1DhzVKc/iFb0oTzlNuSraSpV83zJ11MXKfBWxI5doDBmqpKtWAC3EosPe39Y5JOzXFG5o7y4zoNNr2FKYlWlPw5KtZR0KkpJjnxL52epqnWkXHLZBBNOJt5yLR28HgWM+MXVzeHJttSipOXaElzZSfJXfDCp/Z89Msk2SU33tsYuStGmJ1aJu9WVFav5uYgkk7xhKJ0qVLk2msqWTlJta+0ZqKLUvI506qPIUoKVyyLXKjbeNIwMpSHtidmplWRttbqwbfy0lWn0jekkZod5LDmKKoUolKJUXkqJ1RLL+nSM3Gxppdklo/AjiVWAnlYcm0BQtd7yH9Yz9tmzmq7JzRvCFxGnwPiGpaQBFjnfvb10MaqKRi5EypvgirTgHxuIJWXSq2YNpKjp1i6Qt39Elp3gdoiCDP4gm3upDLYAhk2yU0vwccPJC3Ol5ybV1LjxH6CHYuyWUzw88O6Tl5OGJVZHV4Z7fnCsSSJVT8EYdpaQmUoNOlwNBkl0jSFYUh6abaYQEtNpQkDRKU2AgAEVqJBO4/IQgIBx5pYrXCLFErbNnknNDrc5TFR7B9UeW3hEfMtxHqMio2DjRTb6n/AKRy6pXCzbScSpnXUzTkkAouBfXvHj9rk9pw3dhCJibp+jKzkJ1QvWK4+jJ40GDEKR/5htaPUbQ1yZPHQYiqS7nyvo1+kBOwEuZSEk8xOXuDAGwjGNeI9FwJTvjKvOIl2rXSknzK9hFKLZLajyzn/EPjjojHPRTKat5QJDbi1aL946FiaXJi5oibHjUrE1nUqSlWEk2ATqUxaxryZvI/ATPeISu1oBErV0NLX5rIGiT2jVY4fZnvl5IJXq/UlPLcm58zUw7rnKrgegEabUibvsYxOy6WCt5XNJURl3UDDuibAJnlrH8lgJd2CzoLQ7bASTtKemg2p58DNopKO3eJpgbbaTS1JbQhLgQCElwW3gsY3CbDqwlaQ46FXJPyiHYC59ouoaXn5YJykX83tCEOX2PKLzEoyBaRYuKBsYqkJ/0NU9QVyriFIyrbSfMoG94kuxfTXEPLUjmoVmRYJy2hoQiWr4FxxLiA6pP4Re0DEgDcyJdpt1LFio2zq2MSMBN8+ebUtvypSALI0tAI9cJWQS5KtKA+6I+ZVn0rmja6SlV/LaNU2YuYAUNs7iK3MiwxvD7Z6fpBuYWHIw42fu/pBuaJbD0YXbP3Ie8hoMThNBJu2IfuEVZo4RR/li3tC9xiaEzmDGnDYtj8o0WRicbET+AWVn/DH5Q1lF7Y2vcPGTfyD8o0WQhwG6Y4bsKH+ED62i1laIeMaprhe0bnlD8o094n2xomeFrVv8P9IpZiXjY0TPDC17ND8o0WWiHAaZjh2tBsEH8o0WRE7SB8VMMLkMOsMKuj42flpW/opYv+kKUrOzRQvMmcs4/nPtHGtcmbixmFJSfRICf6RtBcE62e7Ky4eDGGqpO4YSinSC6g4s81aG2SpSR62jrhVHMr8E2XQa1Jg8+hzKbbktrFo2tMVy8hS3JpggOSDyD9f+kLaibDEVgtnzS7qCPQw9qY9wpl8StoVqXk675Noj2ylJeR3kscfAFfIm3WCoG5y676QnjHuixyHE15avNUUq1HlcsNfxROxjW0P/8Aqc+ltLRnGXFAWutWlhsR6wnFmnxEMzjZ+eKC5MIXkvY59ddYlQFaXQSquqdSlSVg30+bWNFAiUmwhdXfCraa6Agw9pFsQTFQmFJJOaxv07QbRW/sZ5mpO66L0t07wOKLsgPF6sfC4QmGhmCnSE3MZT6DsqnhPSzVse0WVAzcyabTb/nEc0ujXTq8h2bx2mkP8Y6+hPyyiGZRI6AIQBGeBN2zu19rDij/ALZA1OC+0dVHhiKsJD1MmkEWBRD6Ev2GzwncHDxn4oTtHFWTS1S7ancym8+YXtFeDSL5O4aT/Dww4wlJqOJ6hNFOlmGwgfqIRsp0TWkeB7hhTSlT8nO1BQ0PPe0P5WidotzZO6P4deHFBymVwpJkpHzO5lk/mYroTsl0jgzD9LQBKUOQl7fKESyf3tDFTHVtpprRtppsdm0hMIA1RVb5iR0GaARm6RveADcAGQAZABkAGQAZABkADNjCTE/hWrS5Fw5LrRb3EUgPIXgSVUPxATEqrynnOt29lGMNT/8AmXp3WVHaamlrXbYAXjwbo+jE62My7WirIaEMxJhwHUW7RQqTGeZpiQCMl/Ubw9wnFDVMMKb0S4u19rw+BbUMtWw7Ta6AmpSbU8Eny88ZrRW5+CHBPsj73CTBzyyVYckbn/09vyinJ0Z+1EYq54cMEVuXKRSRJKJNnJYkEH2illkhPFHwUVxD8OdY4eJXUqOVVKmoOZQH+Igeo6xtHKmc88P0V9I4mkpxTgnWVhaBbKdDeOlSOKUWh6lvs2TYRMlr+W4NRfURomkZsypz1Om5Zp5h1S1ISQWxpqIV/QJPyMS6st4FKUqbK7bxFtl0HsSrr11PlT6dk22EOiQottt1Jt5tsKSs6tnb6wUArriypuXWpCGQvyp5RuB3vCKQldqjHwyGkpW68nyAk6EwNhQB2pvzAQgSqm1o+YA6GFYUIxUJxuYS4y0hC0/KLbwWIJNQqTk08sKQCBdaSN4LGgh9cw8tIccUpBVmDafuwxi5x1wSthzEKA1HeAVHsbIJzSrQJA8gjwaSPU9xixLQP3freJFuYamXBOggHYehgCChWKWkITvE0FitoJsLQqGKUpTaJKQYEpI2gAGllN9BABipRKlm4ibBAFU9pX3RFbmKgldJbV92FuYUhO5RW1D5d4vcxbUI3KCgmxTcxSmxOKEL+F0G5KRaGsjJcRrmsKta/wAu0aLIyXEoDxM09ul/2PYT5Sqecm1E/habzf0jqxS3M7NHCsm489ZlwzM3MOE3Ljq1fmon+serGKSPGzPdkkz08/hsYe+GarFQUi4akm2QSL6kgxeR1Gionca5Zl1JzsNLv0KBHPyUJH6BS5nV6lybp652En+kO2A3TPDrCk4CHsN0twHvLC8NTkuh0hnm+BvD+d/xcIUs2/CyBD92ZLivI0TXhm4YzpUV4VlUk6XQSkiH7sydsWMU14OuGc0SE0l1nrmbeItFe9Mftoa5rwQcN37kCoNdsswYfvTD20M834B8Eu3LNWqTJ6ZiFWg9+XQnAa3/AOH/AEO393xRMo9HJcH+sWs7RLx2NE3/AA/FqJMtixv0DjNor+QT7YwzvgAxGhB+FxLIOf77p/pB/IQ/bI/NeAbH6HLS9Tpr1zoUvq+m4he/GytjRxn4iaNM4Vceok49zJqUmSy7ZWZOZOhsfpDk7Vg7E3hLopq3G3C7RTmT8YgkDsATf9I5J8I3065Lq4g1YVjiLiqdGvOqLpBHYEiJw9HT6k3vhD6SI+p4oQVE2SNzHTurk8hJ3wR+p4kDzipeXGYG4Kowll5pHZi09pyZO/AVURSfE8WM+UTMupBH6x0R4jwckuJHrSRr6DaGWatABkAGiD9IBGJyDXKLwADCr+ogA3aADIAMgAyADIAMgAyADIACZxsPSjzatlII/SADx2LZwz4r5xo+QJqLiQPciFmV4wwush2rMLTZC9sytI+a8n066QjQoKmVJ6iHZVGltJUSk7xd0TQjmpcJub2gT5FQzTUv/psdde8WmS1Y2PyXmuIqyKC0yKnDaHYULJamLGhJibFtDJmlJfaUkpCwRqlWx9Id1yhbfBy5x+8MxmkzFew4zyZmxW9KI2UOtvWOmGReTly42+jnSn18U1pUnNSx+JZVlLTgtYevrHUpWjgnBokLUm0pv4yVGds7oSNu8aLlGL4FpYblWVOql0uMujKFqNlNnuBBVDGNudZZby/EfEDMbpAtCbEJ5mr85kJaZDZbXcg7kRFlIb5PO8Spy6kqUVZDtaEhiiRkXZh+ySEgHNdW2kWA8OyCmGQFTKFFeoSnpAAieZl3lEAqVlTmNh1gATy77RbcbQypboOYgiATFUorlt5CwhBKtFkawCATky5LuLczhebQp7GAR7ASS/7s1/tEeJR6Iubd1AG0KkMUIdF994ihIPQ5camHRQIOjvBQBqH7WBGkIqw9M2AR6RDjyG6g8TYUd7QqKsOTOBNtREtA2GibF9SNoVDTBJmQR0MHAWC+K9RBQdmi+DuRDoAHNSDvb1hBYEuINhYXJ0goT56IjXMZS8pVRT5dAmHQf5qgdEekV0dGPG5qznjxkyFSUxJ1tuWWaVTqTMhb6NQh91JQkH0taO3StSZ044+1GUmee9Ol+fOSzVrFSkx7sez5h8yPYHwDUD7M4XVGcKcpmJhKAe4SLQsvZrE6dtaMCjRWBfS3tCXIGgs72P1in0AIKv6mJoDSrBOukMYBld7gj6whUGad7wBRqw72hgb/APl4QwJVpDA0d72+sIQVOPiXk5l82CW2VrJPSySf6QeULweGHiUq32zjObdKs3PnH3df95tHXLqjKRM/A5T0r4tNT6h5JGWemlHsEIP/AFjlyfqduljulQ7MNTE6lybUCVTDq3ST2Uq8LG6ib65OeZsjeMZp6UQzKoulbpuSO0TOdIwwYrfIzNM8ptItqevrGCZ6yxpR5Jl4WKiaR4ocNukhIfdKD63Fo9PHzE+by/uex4OYA7aQ/AMyARkAGidYABGxG0AAQ4AdBpAAYNdYAMgAyADIAMgAyADIAMgACoXSoeloYeTyK8Q8p/ZrxeTCyMoXPtrAHW8PJzCiI8ZODrCcmkPU+RXtolR19I+Za+Ts+og+ENcrUea44RqonRUFGti1DpyldtU7wwNOHMjN3F4AY3TCUuDU6mKRHImLN9LhREMVA2WCCep6aQDpC5tvKAbe8AgS2gTYa+kAv9CZ6SS62QoZgdNRoIdC2tnM/iL8Ngrzbtfw6wlNRbGd1hIsHO5HrHRjyJcM5MuKznZhb9OaU38MuTWpWQIV3tqLd7x3xlxweTONPkDUqZNPyyObzDpa50sIbTZIgVSVtzHJbyIOUEqUdLwq+xoLVTmiQvMp54anLtBQwt5a5JlVkhtpV9xqIOgNhKW2mXXHtMugBgsAKJ5/lHlsjKb5VnXWFyBpdaelEf8AlkLJHmJ0sTDAIRNzAS84twN+UmyRALyJ2Zopy51qdWvZI6CEJjmEtTLS8jaw9bUK6wxHr9In+7Mn0EeIegKgrKTCsYYhdjpCpFBvMuN7ekAGB7L1tAANEzmOpMTQgfxIB0h0AITdx7QcBdAhN+sILvsF8cq4sYKZSBidJ+/D2oLBCfVtmvBQWb+0FDfX2idoWbFQuOsJoLaIpxI4gt4PoJcQofGzN2pdHW53V9IcIWb44ucqRC+GcuqozaXX1KcLhzqUo6kxU1weyobI0i0aphaWxnIVSk1BhMxS5tvkrQoXBGW1/cdI5YZHj5Rj/hTPKWr4GdwdxgnsNOJN5CfU0nMNSgG6b/SPqtNP3IJnzGaGzIewvhTo4o3BChDLkVMKceP1VpBk/ahJUW+RbXeMygJFvWKQGfWwgGFqcCYTHQWVKc02BhCoGm6RtAI3p6wAZlvtABuxF9YANFJI+axgAwqI03gAjfEupii8OcSzubLypB4g+pTb+sEeXQPo8LOK8yZvFKQonyour6x1z7OeTL38Hch9n4b4hV0ixlKK80k9i4Ugf1jgzukex6dHdmgv7LfpvD4IosgnlC4l0X030jiWVnbnh85S/tlHcVaV8Lj1yTbSMss0lJ99/wCsaJ2LHjrkjk0zy5XMd817bRfaoubbCeE099k8asGTmawE6gEj1XHpYn8D5vP/APoe2Uq4HJVlfRSAq/0iiWDN9bfrAIwBRF1AAd7wAbsBr0gA1cE3sT+0AGwMxhgYSPqIKA2bA26mAZhJAv8AtCAAt5CPmcSPc2hhQ3zuJ6RTgTNVOUYtvmdTAFDHMcXcHSzgbXX5MrPRC81vyhWFEjpNaka5KpmafNtTjCtltKBH/aC7ChaPXcQCNEXsPWApLyeVfj5p/wBh+JGVnQnLzQy5mt2Vr+8W+YmD/ey9ZGabnWVSmb+clhLiVE6WKY8GcakfQ45PamI6Ilxh9YcN7HKRbYxm+DoTJHlSEWtfuO8Z2aphLico/wBPbtDL8DXMHl5tQR6dIogCz/MHlBCumkAC9iX5RAUMyoLEKQgLJG/paFZVA2Wim5/I94LEAWkXIV219YLEFOyqHmiCPKBYA66QEtWcVeLXBCcJYjla3T08qXmiEut28qV9x6x2Yp3wedmx+Sp11ZL8ul56aIaQLWSL/n3jus8xqhpnp9hLaVNh15ZJUFnYwmwQlTVXlKXy0IaKhZJP3TEjE0+t6ZZKeauYXoSLbQUAQac/Khv5Vhy2XMdvSHQDrLS5dllpdfS2hI+50MHIApmXlpimtLGd11o3z20UPWGAkfnEsylm2j/ONiVCFYGIysspKQLj5VdoQqFv2s2tCSqYSkpGuRN4dhR64yU4kSrXm6CPHaO4WImr7GJoA9LgIFjCoaNh22sIdmF0ekArNF8AakQByYH+xBgDk3zdLm0NBywKnwIdAaE0AdxDCwQmh3ETQWaVOpQSQReCgsCagLanWECs38eMp10tcnpaEWk30c94mrrnEPH7jqFEyUqrkS46WG59464RSR7ekgscdz7LdwNKBIDMsgl2wSpwbJEc+aqo6ZS45LpoMl9nySEr8wJ1PePNlGk6PPnLng83+PVIS54wMRhtOnMSpRHVRAEfS+nO4UeTq1ymeqXDGlfYfDjDkja3Kkm7j1I1jpny2ckeiUk9OsRQzRO0VfkAh5y3tENlR5CPmVsSYP7AOQDbTWD+hNoMGot1g76Ebue8MDIAMgAyAAKhqYAKp8U9X+x+BOJVg2U82hhP1UIuC+Qn0eKWPHefimd00Scl+wEdU+6OaR074epQyXh0xq4kHnVGakZFH+q6ySP0jzNTSR9B6an7kWdZopDEu02hVihpABPYAR4m52d8qbZxVOqVjPiDWZkebnTSgkj/AEmw/aPRi6jY5cLgMxtgudoNM5rrRDak3zEdY1U/o5U+eSqqLPfA4pw7NDQsVBAv/wA149HC7R4WsTjk5PcDDE18bhqmPXvnl0Kv/wAojUwHOEBu5G+ogGNeIMSU3DMiZuqTjUoyNLuKAv6AdT6QFVZBZjxDYPZJSw/Mzqh0l5Zar/pBYqYjXx5mJ4kUrB1ZnR0Upvlg/nBYVXYH/wCoHEmqi1PwQ3Jg7KnJgX+toLYUbMvxgqKMqpqiUpCuqEqWofpC5GbPDHHtQF5/iA6xm1KJOXSN/UwcgbR4fJaZF6niiuVBR3BmVNg/kYK+xWOEl4ecFyxu7IPTqh1mphTn7wUFkip/DDClLv8AC0CRaJFrhkXgoVkJxdh5nhJWJTFOHh8JTHXksVSnJ/wlpVs4lPRQ9N4HwMtth1L7KHUG6FpCge4MMkHfUQFJnmv/ABPKV8JjzD1RtYOMWKvUERa6ZhPsPlsVoZqdCBVyxMUxhZV+IFItHjzXJ72HmBPpL+fMJfFihwWsO/eMJnUuOyRJsGU6ebrGFmiEr4ShOY6kwFMi9Ymy24kC4CjbSNKMr5HKkBQbGcEkakQmWx5IBQko1JiGVE2EhHqYCjObZJ/aGSacssIsMx7wCC31WSAnrCApvxOYRTirhpUVpbzTEqnnoA9I0xumc+RWcM4cKpuUVq26ttfmYXpcDePUi7PFyLaxznCHWbLSiWKLlLSOx1jWkZ2JG2mmm0OrlFOkAqsBEcANlUmnXFodbbTLJCdQCAQIQwlEwhvIkuB1kjMDuQYdgL5OYQzLvKZYUorFsyhprDAJmJqabaDa1JZaVplFolgNE4866tLIeKz0ttCA01LO3U0vmKCTqRDEK5WnuhCkpYKUqFhfcwDPVSnYgQZZuy76DrHC4HQpDq3XEn74iNhSkLmawgJHnGsQ4lJ2KUVVKvvXjPaMNNQSs6GFQAkzfQnWBorazBNAiJKo18VodYB7LClzNxvFIWxgfifXWGVsZr4vKTrAPYwtU2O8AKH2EqnL9ffvANwshvEDiIKMwqlyaefUphJQoIOjST1PrDjG2dGPG2RPCNHcbW2ltoNcw+cncx0XwepGL2nROBqcmQlGkpSATuSNY4crJyOiw3nS23LNZrAnMR2jlfTORK2ee9dZGMfFtil1q60qqbcsm2uxTH0XpyqJ5mqR6rSsumSlGJdFwlpCW7ewjdc8nHXCMmJhqVZU46tLbaN1KhPjkCNTWLnZpRTIMZWv897T8k7mPktd+SaLRScG7l/6OLJq4YlS7Gl9c/Nqu7UXgezIAtHxOo/L9Vkb9mKR58tZOXQjeTNSqwpFWm83ZSkkftHmP821uB3kqREtdKK5DW8V1qnqz3bqTVxdClBtVvQx6mi/PsTl/wD2wpPyjbH6iv8AIlFBxfIV8lplRl5tOq5Z7Rwe3cesfqOj12n1+NZcGRNPwuz18eWGZXEextHeWZDAyADIAMO0AHOPjurH2dwelpQKsZydTcDqAkxthVysUjx2rjypqszzl8xU6bfnGsnzZy+TtPg3T/heCGEJNQyqquKM5B+8lpF/6x5Wpdpn0/p/CcvpF6Y7xKKThCvTwVYtSbih7kECPJjG6OhcnJvBRoOTiZtw2KlFeY9SdY7mntLfPB0niHCcrxBwq9T1KDa1o8jgGygNDGO7ayNnk4NxTSpvClUnJKdaU3M0+pBSr9U2FjHsaaVo8L1CPyUj2n4PVEVPhhhuZBCuZJNm/wDyx1nEyYA+YEmESJKtVpeiU2ZnptzlS8uhTjivQQAVbw3wu3xFmHccYivPqnXFGmSb5/lS0uDZJy7ZjuSe0IotOWotPlRZmRl2h0ytJB/aKVALAkNiyQAPTS0IRs/XTXQQwOS+JPj0kMPVOoUug0N2bmZV1TK3pn+WkLSSNtztHq4tDKa3GMsij2WB4UONtY404Zq01Wm5dublJnKnkAgZTe0YavBHBL4uzSD3IvUG8cIzcIDN4AIPxolDPcNawgDzNthxPuDCl0ND/g2dFRwtSZlJuFyyCT62hgPA2se9hAI4N/ij0guYfw1UQnVC1Nk//PaLiRP7OccS4gVJUPh7NNkgu0pIzX3ykAx5WRU2e1o3uVF3cMsRiqU9rOom3rHIzvkqLVaKVt+UgjvHPLspMbaitKUq16W3ikKT5I8JRUzMg7p6xaZC7JRISQbYNtAkXvEtmjRiFaJFrWOa8Q2CMXqq2xvAmWYllargKsbxVkh+UNAdx1iRMSzKjkv2PSGiW+SL40l0z2HanL6qS6wpJB9opdikrR5iuLNFxNOITmJS6rT0vHqQfB5OePJJOcGFNvyoK3nRmUXRdKRGtnF5G2dmJxU0o/FKW3l+VAsIkYzzki4Ec5RWArTzwwNyEi+2ApLrQSvSyukIB6kJZTrZYcm7JRtfYxYCiZYlp51lEqyt1xGqlLHlMDAa6qkMzIzNoZI02iQCE1FxLbiEEGx3gBoE1PtpSkrmlF4bC+ggFR3ZT8YqDTd1HaM3BFqx8lsaH8f6xm4lpDtLYwC7Er29YijRDpL4rSu38z9YjaaIdGcTIVbz/rGbiaJC9jEIJvnH5xLRqooVN1tBJJV+USzRRoMTWUnrp6xJajZn2mknuYXk0UDfxxOxt9Yhle2gSZlRG94LHsQBbpVuSIf9j2Ij+LcUN4bkioqzzjnlabB1zd4a5YbSDYfor05MmemSXJh5WZSld46VVG+NUWvRaGhjlLJ1SLkesZyZ0IsWjvKbQhKU6AbxzNGc0LahiFFKlJqfmXLNyrC3la20SCTGW23Rio0jizwgtrx7xxRVFgq+OrS5gn/SCbf0j6LTx2wZ4uqd8Hqm66lsKWTlSnUk7Ad4rh8s429pAKpVxXZkKdTaSQq7Tf4iPvKj8h/I/wAnqb0WmfC7PF1eqV+3Hoh/FDizhvhFg6dxNiSb+HpsoB5Ui61k7JSOpMfB+nYZ+r6hafEu/J5+JLK6K/4F+LXCHiEeqEph4TUjUZMZlSk8Ala2z94WJjp9c9E1npEVK7RWfFLF0W4ty9yonNa2uv6R8BkyqScsnR59rt9lY4+414Sw1VUUKYxJIytaeIQmVLgzpPr2MEvSfUtZieo0+FvGvP8A/hTwyasj8/iVVIdlnUzTrczmDjLyFapP4vb0ifRPVNd6ZnebTyqu19m2DLPC/iX1wf4mpx7THpeaKU1WSA5ttnEnZSfSP6s9C9Zh6zpVqIcSX7L+z6nBm91Wyw069LD2j6Q6DBsYYGbQAZABxn/EXrgl6Nh2n5gPI9MqHtoP3jpwLtmczytZImqjdWy3D+pg3GS/Y74whJmQwjwjkz5eXJTFUcHqohI/aPIzH1ulio6ebf8AQDj/AInRT+Gk6yV5XJ1xMsnva9z+kc0FTJi/kVJwxmQypltF9NkjrG76N6s6gwdOBDCb6mOaSs1S4KN8aOBG0YfbxZLNBLi1ty8wQNzm0Uf2jr0c9smjxfUMTlG/o7w8J9W+2OAmEnybn4RKST6aR7J4fgttWh0hAQXja67L8Mqw7LI5ryEXCTt9YqJSGvw2VQ1bhLRirRbQU0ofhIO0QgZaaRpDEzcAjPpf0MMDy58VeE04P44VxhsjlTRE2nKmwurf31EfR6Oe7FRz5F8rLH8CfEin4PxBiCmVaos0+Sm0JfQt85UFQ3jHXY/cScUODSOpa54p+GeHs3PxLLOqSPlYuvX6R5kdPkn/AIm+5Ebwj40MC40xbKUGT+KExNu8pl1bVkrMaT0eTHHcyFO2X6b2udbbxw3ZbGnF0mJ7C9VlzrzJZY/SEMjnBWcVOcNqQonzNoU0oeoMOI2ThKtSOtoQmcjfxKaMZ/gvLzQAKpeaSbnoDeLj2ZZP1OH3KdPYx4fcPJenMKmZpozDBCfugLO8eZm4bs9rQyps6D4dcPp3D8gymamkl1KQS22L29zHE2ejJbixWEKQLKUrL6xmwUBQqSZnG8udRV26QrL2m2aUmXV5de8MjbQqSsIbU2QdjpENeQoMl5fMlokEIUNB6xhfJRjsqlK0kA5jcX+sPcNMEpkhWTS3rFp2MC6znRc2udNIdiYkmGsrZ6RaZmiO1BIdYcbOt0EW9xAJ8xPMjiiwaPxHqqEpFkzKkkK6a7x6WP8AU8vN0OFOaM+wpwuAI2SoHQADUR0I4mKXH0MS6ZdloMoOqnV6k+ogYiPVibbmLNh1bwb3UBoYQDfTpltacuqnArypG8IB6l5/5EsthYOi9OsAMcHXnHUXQ6GDayikQyUxjnJYF0FalPpy3uBeAuxC1IuputptTjROotqIAsMEitS9JdQCvmJgCzqiWnlpZRqdog6aFrNVcSdzANRFzVccBHmMJqzRRHGWxG4k2zH6mIcSto5y+K1oGqozcWapDnLYtP8AmXuOkQ4mg6SeKVPLCElSiRsnW0Q4lWkTjB9KqmKZhtDLK22joXFiMZNRF7qRL8V4EnsK0sTinC8nqkC9oyUlJ0io51ZEE1RwNpWppwNkfMU6RptOhTTDG62hVgF7xO0q0an8TsUuRemnHLhpJUEkfMe0CjyJOyrqPOzGNa05OzYWCV3RmGiR6R0RpGiRb9IpwbbbKQk26iJbNo8EmkE5L8y4UojSM3yaknpyrI+YjtGLYpLgpXxlcS04D4QTcmw9lqla/ujKUnzcs/4ivyh4ouUjmyNRi2xh/hsYe52KZaaKcwlZVx29uptYx9JCO3GfOZZWzv7iBUFU/Dr2RWRby0M6f6iAf0vHz/q+sWg0GXO/COPUS242yEpmmwQgG6U+W49BaP5Cya1aibyN8tnxrmrdlcceuEdM468PpvDU6+ZV1Sw7LzAFw2sbX9DHu+i+ux9J1kcyVs30+eGOVsrLwv8AhFZ8PuIahiSerDVSrEyyZdpqWSQ20jqVX3Jj7r8p/M9J6hpo4cHLO/U66ORUuy9aliKVlNVvZ3LaISbm8fhc80pO+6PFUd0rZ5u8TvCPxDxvxfqk/JS/xkrUJ4zCamt4DlIKr6nplEf1P6H+S+lL0qMJtRaXKPpsOTHDHTOq8Q05NC+zKWJkzi5GTaZXMWvzVBIBN+2kfguqyYtRqs2XTqouXB5GSSlO4C3h3ixWCsc0apqeKJZT4lnwVaZF6C/pmtH3H4Zr5aX1D2fEzv0s3GSTO3gdyPzMf0aq8H0RoHX16wxG/wB4AM17wAed/wDEorxcxeiUCtJWnAEdirX+kdeLiFmc+TzyoyOdUZVIH3wfy1jLgiMbkj0JqjYpmI6LTk+X7Lw7Ky+X8JXdVo8rL+x9Uqjp0vtlPeJOrLdlKFIC4Sp5T6voCP6xCRljb5GThI5nnUkm+XaKfJ1qzqLDKgGWynXvGDN4ttD7jrBjXEfh9WqE62CqZllBoEbOAXQfe8QnsmmjHNHfBonngMmnV+H+lyT9w/IuOSriVbhSVWN4+ii9ys+QnHa6Z0UfMoDp1iyBoxtLGZwhWEJAKjLLsCL3NoaHZVPhQn1zODqrLOJDbjc+4rljYBR0/aJ/yKZeINwbb6w2QMeLMc0HA8l8XXKkxTmD8peWAT7CKjCU3UUDdHOfEHx64aorj0rhqQfrTyLgTChkav3F949LHoJy/Yzlk+jkHjBxfqvGXEbFWq7MvLvMN8lpLCbeW99Tv1j1sGGGBUjFzb7ISzLrmnkNMtuOuqOiGxdRPpHRa88IjsmNA4GY5xDb7NwnPOA/eU3lH5mMZZ8cf8i9r6LQ4beF/ilRcZ0CsGjJlBJTaHlKdcHlA32jly6vG4NXdlRg7PRpor5SOZbmFIzW2vbW0fOeXR0tAJlrnyrrZ1CkkH2tABW/Ap0tYfqtOUf/ACNRebt280JDZZSjZYI1uTeGJHPnjllJSpcEZqRmHksvTLyGmQTqpXpCctqsuON5HtRzxwU4WS1HosvLyiS9lN1L3AUdSfSPJy5bfJ7uHAsS5RaU3hdcj/hupLidSnOCSO0ct2dSEiFpU5ynWyF9AYmRcUGcoNWN8tukZ2W0aUsKUkKuCQSm3eLTJaCHJjOUZhZSVWMDMyRSbIS2wb7qVYetrxzEeTSsikS41JKzb84TGFzDdluFQASdYpdDQnSRkIv7RoDG6fdyo9DcRS7I8kcmCLLWTbt6xXYpdHmVxwnETXEatuJN7TS9B11j1MfR5WZ8inC5+NlWleRttsaj1tpGqZxMBWkFDw5RW/m0zAaARTENs1LPuyuRCQlKTcq2vCATy8g/K5JpvIQlWULJAN4AF8jKOS60uuvJaLt1Cx2EADzIfBtoUlaDNcxN1BJ2Jhk0N+SbbWfh0pbyj5VHcQh8iP48p8zcyEFRspA2HeAYaqdzFKUvFTSTcntAKjoaUnAppI9Ig7k7FQdGUGAZtLpvcEwACDykne0AWwaZpW2e0DodiynPOTc4ywMxK1AeXe0TLqwc2jqTBmA6VRqXLu8sOvuJBKljUGPOnNt8GMsjLt4fU6XbksmRLfmuLC0ckk12C5JbN0tirIMu40HWut9YhfF2il2JZ/A9NepRlhLN5SOiRcQKUr7K3NdHMXG7DC8EqlpphBRLLJSo2+WO7C9/DNoZL7KarFTdrYZYucgNyAd41aSdHdDl2TPBFLVKoSTa56RLZ3R5LQpTDjxShKTvsNIg0qkO6W7zjbZulaTqCYllocn6qzIM8xxxLaUAqKibAAbxzuLfQPs82PEpxVc4vcV5t+WeU5R6ZeVkxfQ2NlK+pv8ASPU02Oqs8bW5U/id/wD8ODDnwtFrE8pBARLtNBXqb3j2svxjGLPDjy2dNcZH3JLCQmUozobfSV99TYfrHwv5Xilm9Jzwh9HNq03hdFCJqTqZhQRNErBzFKVx/GbhJLo+TUfsXDEdQBzc8m4tcjpEb3VEOKCpuuzkynKt7KgWGVvT84GvpDUUnYiJJ86umuY7xSTb2RRW3e6RJsF8PqzjVZMilUtIhVnJpy4Sr/aOsfrXoH4HrPUEsuqezG//ACz0cOjnJ23wWbTPDLhdtfNqa5ipzChYlS8qfUWj9r0X4h6VpMcYrHdeWezDTY4LodH/AA34DfZCPscIsQoKSs3BBBB+hAj6GPpWihNZMeJJr6RsscU7SJQ/TpumNpCJj4lCbAJdGUke/WPVpeDZMBLzqJi4ILbifmbV8w9faJLFGttdD+8AAgLlI7wAeUX8Quv/ABvEzEoS5cNLRLjX8ItHXHiBhJM5T4YU81jHNFkgPM9MoRY7akCOdvg1wpb0/o7SxZjaSRxdxdJrS6Sw6ywHEpulIQgC37x5zjudn0WZbMWOP/crTxCNpm6DS6uwoOMMuFpSh0B1iUjLGyPcLpkImGCk6KtC6PRx04nWGGHMjbRAuLAxizRFnUwpXylI3O9o55uhtJIlHhnpqcPPYwpabBpNRVMtgC1gsD+oMe9pZbsSs+T1kduZl5AWUdOkdhxBdRZE1IzDVv8AEbUk/lAgOe/C3Mvy2JcX02ZSlstrStCEm5KdReG/2Las6JAsLW0694LIOVPGxwVxNxGmsN1HDUi5VHm3TLvS/MyoSFbLPoLfrHdpc8cLe7yRKO4gXD3+H9WZ5LMzi2rsyTKhrJSA8wPW6o68nqDv4LkiOP7LYxL4NcA0Lh9W26bTXHaoJRZZnJleZSVAX0Mci1mRy5ZptiuzhbhjW2sM8QMP1OaWlqVlZtPOWsXASCQbiPdyLfjpI5VxI7rxF46OHlBWtmnB+qqTsqWbyoJ948NaHJLs6XNIbeHHjhp3EDiDTsOroTtPlp5fLRNOO3svoLRU9D7cd1krLfB1CTa+2a+vtHmmtUaUq/WwhAVdwtPwWNMdU46H4wTKR6KBhIploG+VAvr2/eKJ/s8/fHBxFdrXGWVw628r4KjMi7YOnMVuY4s8udp9D6fitb2b4QY6+DelJRKylp8pbXfsdI86apWelkhatF5PSAkak5LEc1Oi21q3sfWMFJNWc6VoSVigpqrJUnyPg2Cki1jDoE2iMNPl50tLsFNnL6n1jKSrk3TNuoJUkHS+qTCQdjfUWy2tC/WxuYvwZtIlVPdzIkwVAXUVZt7C0c7fJi19GpUh2dbGgS21e3ZR2gfDoDJopcCgbA7WH5CBMpDZMziWkWFrJG/eNU7BjJOzSlpVfY7RaI8kE4i4tYwphaoT7zgQlhhRBJ622i4q2ROkjzHxJU11iqTU0vVbrqlkn1MenG4o8fI9xMsJyk2ukpl20JcbWC4Vp+ZIHeNVZzsUTU03KyqmUkNZNlqPzQxDCSl0uJdfzoIzDKdL9oAELcyymyFEqRm110gGOwqcqhpRKFOJAypB1hBRuXm3EZDlyJuSpKDqUwxAUtzC3F2WoZ7gKc00gAQO0xDSrF5tRPlOU7HvABiaa6EqKHEKFrZc0AHR0rcoSRppE0dqF7NzbqIQB4EAI2NYAN2veE+QJfwuabcxSwFoCwB1jHK2omc7OpqCvny6E/gOkeeuVZgWjh3MtCGmxa41MYz4NUT2Rlwy0BuSNTGJqhaEhSbAaQ0J8lZ8caTTXcFVd6poR8O0wXAo/i+7+sVik45ODSKt0cW4Qobc7OJWtJUk/dV0j0W+eT2IRaii4qHRGmgnI0AANIzbN0TSkU0sELJKesYyZomKKjJiaeDiTy3m9SobHSE5cFo5V4v8YJhsYhw+lBUlmnOuuTCFbG4QAPXWOnHDk2pPG2vBxrQJQqek27HMtaUkHqY9rDBJpnxGee6TPZXwMUP7J4SPzOWxmZqw9Qkf9411Dtr+jLGXxiWiM4ioM9TXvlmG1ICuqTbRX0MebnwR1OKWKfUk0atKSpnEddkpzD2IpyTfzy87KK5ar6XI2V7ER/KHrXpM/TNRPBkj8b4/0fLZ8XtzaY6SOLWlJyzSChf407flHxuTRf8ASzk2eULF4mp4Gbmm46WjnWkyJ8EpN9kr4Y0pviHihEmzmTJSw50y4obgfd+sfqn4R+MQ1+q/kapfGPj7Z6OmwbnZ1jR5NqSkG2GG0MMoGVLaBYJEf07GMYJKKqj6FKlRy3jfx+0DBnG1GBnKHNPyaJlEnM1IaBLitrJ6gRYI6yYeS8yhaD5VpCk6dDDApOr+LXhrJcUk8P5ir2rSnQwV5btIdOyCra8AFh1iQMw2pxpQROMgqad6KPQHuD2hUFhVDqKarJIe0S4PI4j8Kxun6GIo0TscR5QVHSwJ/SBjPFjxj4gNWxzXX7/49RcPuLx2yVRo527ZCfCzTk1XjXhhK05kNzrTygeyVXjjycROnTr52jomRTL1CpYgqyxmdnKk8u57BVh+0cidH0Or+Uox+kRPHUoqdodSkWlhLM2gJUg6pChqFDsbw3GzlXxZCuHqnJFcpzvmSvIrL1t1jnlE9DDe06/4dIM+1LpsbqA3jF0kb3RbRl0U2YDRINkgxxyd2C5Qd4c8VIrXFHHsghQPwhZQQDubGPc0V+2fOeof/sdFp2vHoHlgraW7wwObOE8y1SfEbiekNt8tZbddcBGqvMLfSHL9rLZ0nfXuDvCINDqQDe2nb2hPjkaOXONHjdp2AatUKDRaU9O1aVWUOuTHkaQr26x6eDQyyR3ylwZSnT4KjptU47eJhRckph6h0VZylxBLDZB3HQqjsX8fSr7ZPykWPgr+H/RJVpt7E9ZfnZgnMphgZUE9dd45566X+KKWNMdfEF4fsD4J4JVqbo1GalZ2WQFImFG6zY66xnh1GWeRW+Byikce8CJJdU4w4Ql2/MpyeR5b+l7x7WpdY5GEf26PWTMhHluBYAACPkmdlNgFPJQdP1hWg2srmksppvHaroGiajTUPJ902B/eBAyyT87YtexiiX0eWXiozteJDF2cnV8EE9raR5ed/M+q0L/4kN2C6q5KzjSs5ATYgDeOdu0etVqjtrnIn8MUSrN6pcZSk9fzjz0+Wjyk/m4sSPz6GFpJUeWtNlRrHktxpFbVWYXT5911KgrkvFu3UpOo/Q2i5L4lRFSZo5SpZJCvMCD8o7RzJ0auI01uoFcy2ErSW7DTvF7uDGSSHqWq5ZlgbgCwbSOovvGS7MWPjD5lZEOrVlmphV/9o6Q3y+AoaJqpDOqyrpSLb9YpIKGR2oqfcDdzl9Y0SBsRVOoCVl98yjoIEjKT4ONfFnxUMy8jCsm8FJR/Nm1oO56JjvxQ8nHmmqOXHP5itNiY7KOAnmA35iUuUpzNkEK81jb0hrgykCnaUh+aSt15IUpRVkV0F9AYBCKZpIbBs4i+Y6JHSGAQqmWBQh4WP+mAYbL04Iau48OWVE5LakiAm75HFDUuxJh9hB5hUBdR6QDA1RkpU2rOp4LTew2tCAYlltbSylkNkK27wAYl2XRMAupWE9gdIZVHTsvK+RNu0RZ1ipDRAguwDUpyk3gAGEAjtAAdLS4fmEIKggKVbMYBpF4ULhW1RpSSrctMc1FhzCjYRxZMl8HPJ2W5hSXzsoV3/rHNLgldl1YckPgpFtSgMxG8czdmyRIpWYynKdREtUMWoX0hIDnbxhYsDVMpWG2FHmTZ+IeSN8o2B/8AnSN8UfJ1aeO52yocCUw+RZSLkax1Pk9ktqlSA8oItpGUmCJZLygRL27iMHyFiKpoDEpNOWsQhWv0hd8Gidnm/wAQ5lS6fjaoKVdTpakkm+pzKzH/APGPVw02a5EsOkk35K2wXJ/F4npyLFQ5gOvoY9uC+SR8Cnds9tPDRSPsXgth5oixdQXj7mMcrubOmC+JZ42jAtlEeKTDlNThqXroHLrCJhthrL/xkq3B7iPhvy7S6bL6c8mZpOPRxaqEXHeznB59DBCXHG2yeqiATH81wwTyJygrPneX0gQRt5bi2a97xnKLVqfDJk+OTozwpsf+B1x61nlPhrN1Aj+j/wAIxY4enRcf2fZ72lrYdGySgqWbtta2sfolNdncVpXfDTw9xJxAYxnP0Bp+utKCw8dElQ2JTsTDAtFKcgCUpAF7ACADmateBPBdV4xqx85NzCAuZE65T02yF4WOa/vABfUzlU2uwsEjRJ6WGh/SACH4ZnEtY1rsilYKFobmkoHqmyj+cSXEkWIp1NMoFTmzp8PLOLv/AMsIo8KfEHVDP4hJUq5ceW4T7mO2bObyPfhE/umPpqpqHlkKfNzF+xS0Sn9Y4MvR6mihukyzsJ1tKsKyjiySp1SnD9VExydHr5+c7QCr1NC5dwEfnD3EuPJEMIvoqCiEGxZeN/oYyfJ2wVI6lwDiJMoy0pOpAFjHNI0qyfOYkXOvl1Syeh9o55Itx2ogvgOxea3x94nXWVJfeCk69E6R7+ljWNHyeuleZnftrA+kdZ55uAZzrU0qoHiskpvJy2p6WDOcDQmxIueu0VLorwdFdPXrCINHcfob9Yl88DRVFR8M+CK1xGmsaVWnifqLyUgtPK/kpI+9l7+8be9JR2NhSfJLKljzCuDWkyrs9KyuQAJYZHyj0Aj57V+uaDRv/nyL/setp/SdZqVeLG2MKuPWGbZgJxaPxJl1ER4MvzD06L5jJ/6TPXX41rXxx/5RWfiIx9JcTuE1ToeHXc9TmXEJS26ko8t9Y30v5t6PDIpZptf9icn4x6kl8Yp/6ZSPhV4VPYQ4pNV/FhZkpSnskypzAhbx0j39R+aeh6iG3Hmpv7POX496njlcoHdMpWZKqDmSs20+D0SrWNcGr02qgnhyp348nDmwZ8DayQaD1LKTqNe8ddUc1kDxIpUpxkwdNDREzKPSyz3NwR+0VECzU3KiodPKIsjwzzt/iAYPXQeLsjX0NkSlWlRdQ6rRv+8ebqY1Kz3tBP4bSi6PUuQEG5Co43wfQwdnX/h+x/LV7Cb+Gp14JmWruy2Y6rT1THFL4uzg1GPbPcjK9VHJdx6UKiXEq8sbKSa4No042MlblJlcm3NqQpJfUNehsN4O1RlHsQTFULDAb3IFiYxceSm6I87XGDO6ruE2AQNyYrbwYSdkuozwayzlRSGyNGpc7r9TC2mQon8RLW4tCDmfc6dEiEkNsaXKgEt5b3N9VHqY0omxFM1FEuSorF7bRRm2VFxp4wM4Gw4/Mh4KnFpLUs33V3jXHHcYzdI4Nq9aerE/Mzc26XXn1Z1qJuSTHoQjSPNlLcwlllJeQm/S8aGbdk5pzSafJyziRlvfMpXX1EBDG2axKwpx0hoLQnTTdR7wDoaxXQparJUkBVwm8MVChNdZWVWTdR9DCChxbrEsuWSogIdTsneCwoL+LemciUJBRqbWtAPoMem5hbaGlLbScuVIvtDJG1Uq5nTmdSpIOU5e8AAAw5zkNEcwK3HaAdnVTRsyjTpEHYGC9vmtABtN773gAMvaADWbtp63gAvzw64l+Plp/D8+suS7ybtlR2McuaFcmUlyXxgihLZqQk3LkNm+boR0jzpSbJS5LXK+WkJAFhEVZqHsPGE0A4y7ma1+ut+0IdnEnGjEBxtxcqTrRzy8soSrShtZOhjtjHaj0tPHbG2SzBdJytJzbiBukdq5LIpciErBt00Mc7lbKuiUCUs2kK7XjOzN8kTxlMplKJUnlHI2ywtZv7GKX7o3geaHEKZAwWk/fn6uVkf6Wwof1j2cEbZr6rLZpEhp4OU/7QxpKpAJyj99I9rF+x8H4PcjAlO+x8EUKRAtyJNtJHra/wDWOCX7M6o9D6D3/PtEPoplUcaeElX4nTNORKV8UqSlrktBgOKKvxAk9o8X1X0rH6rj9nNL4GOTGsqpjZhzwuYKpMuoVOVViOZV879QOYD2T0h6P0jQ6PH7eHGq/wBChghFUIa74SsLTzjztKnajRVrGiGHyWkG2lkmPN1P4v6ZrG5Sx0/tES02OXI98GOF0/wfen5adrX2vJ1Jacji2wgtLG1/ePa9O9Pwem4/awDjijDouKUnFSxyqBCFG5B6GPVNBc5UGkJBCs5PQQAJHai65oiyB6QAJlurcPmUSbwAIqi+QkNXylW5v0gAg/DdSMQYoxFiBskyy1CSl1j5VJRoo/mIgpIVcdKwKJwhxVOFWVQknEDXqRYQ4K5oqfR4YcXp34nE5TuEC0dGR2znSosbw3y4ksF8QquoEFmjrQlR7uEojz8rpH0XpcN80vsLwfiIfYMqzm1SjKdY5r4Oyfyyyf8AYvmqnMVaYYp8igPzcycjaR16a+giG/Bq9q5JtV8AnAuHKQ5Lq+IebzInXUbKWdQr2G30iXZnhyqU9rH3B+LC22hHMuT0jFnp0SfFvFKWwThacqcy6EhpBUhN9VqtomJUdzRjlkopsR+Aip/CeJyvt6NoqDRdCfcA/wBY+jxKoI+Gyy3ZGeoWhG8UJdmWvABzjxyApXG3BVWvlCXUoJ6G+n9Yp/qWujowEL1GoO0IzNWF7mwH4u0Kr8DRHFlnGzL6GpxxuTbWWVhg5VKUnQ3McGq0j1C2zk1F/XDOzTahaZ7opOS++gylYAoFH1Yp7RXuVuJzqJ9zHNp/R9HprcMab+3yzbL6lqsqqWRpfS4Qpqv2RQqa9Oz6ZaUk2U53HnEhKU+pMepHS45fBY1/4ON58q/zOC+LXF6pcYOK8nSuHEikMtL5La22/wDHN7KWR0SIrU/jHpGrwv8AmYlb8rhnZpvWtfo5p4Mjf9PlF91Pw9V6m0OWmpGeE5OhoKeZOgz21yx+Meq/g8sN5NDLfFeH3/5P0HQflsMjUNZHbfldFet1up4enDLTSHZaYQbFJuhX07x+byWo0WRwlcJL/fB9sseHVQ9yLUovyWBhfjHUJUpacmEzTIFuU8PN+cfW6D8t9R0LSyy9yP8AZ8xrPxzSai5R+L+x3xXj6TruIcCTEuFsvM1DlvMr0sFJNtY/V/R/yPSeryWPEtuR+H0fnvqPo2o9Og5y5j9l9pIta/rH13Pk+f48FJ+LrhEeLXCabRJtZ6zS/wC9ygHzKsLqT9RGGaG+NI69Ll9qd+Dy9l6iphRbWktLQShSFCxSRuD6iPGv78H2GOSdNE/4d4zcpNYlXWXFZ0OhSVA6gRzzVm8oqUOTq4S7VcmmKi8pMtJFGq1HzK06RELR5kW0tpGMc4oaDgTLAolpdOVCVHT3i3J0OKrllDYv4krmnfgpecS1Y+eytAIpK1yRJ8h+HcXSdJDa5UfEzG5mH9dYqiKsk7OMnp93ml0rd/zFfKn2hUJ0hSjEqWWlJCyVH51k+YxRFBL2Iw2gWOh21gologvETizT8IUd2Zm3Qp2xCGAfM4e0aRi5GMmo9nFmPceVDH1adn51w8sHK0yD5Wx2Ed0IbUeXkyOTIzcesamPY+USWW+UFTedAN7jpAwJFU3viG21PLU202iwQnrEgMPPSwHFNsoUlXlIO4vDQwphhlxs+Qgg2uIoBQxJS5WlPMU2evlhCuhfT5OTKnudMKBTtlSNYBUHzM5INtJRLtvLX95R0tBYUEJm5IJSpTClqGt1neCwoA9V0JC1BlpGfQDtDChIipuSj3NbWkuk6AQBR2QzQ1cpOnSMNx6ez+jSqKsfdg3BsACkrH3bQbxOABVNWnprFbkGwLMk4DtApJi2li8GJdyWq7r9ym20Y5XwYzTTO0cEOtTNPD5AD4TYnvHlzXJHQ+re1/6QILDpd+xGttesNlLkZOJWNUYKwPU6lmHPLfKZHdxWghQhuZUVbORMIyXxk58Q5dS1rK1KOupNzHdI9aHCou3DkkG2x0BjnlybIm1KbCVoSoXzdYwdlvofZtSQkDXa2nWIXZlZT/iCriaBw1rj6lBGdnlAnoTtGkFcjpx8vg85uJr5TS8NStrZmnponuVqBB/SPd0y4M/XZ1BQJj4U6Ia1xGkm8uYrmGm7e6o9TG6t/R8b9Ue1bISyy00BYJQlP5ACPPu3Z1rhAw4OkFWMA6562MHm6EEBfW/5QcPwBsOa66+8S4rsAuel26hKOsOk5FixKfmT6jsYXQxqbxKaM8mWrCiloWS1UE6oWPwr/CfXaNFK+DJqh9bfQ+kLaWhxCj5VIVmB9iIoQIuG4Gv03gAKemm5cXWcvYX1JgAquuYwm+I9QmsO4VWpUuTyqhXE6Ny6dlIaJ+ZcK6GuSx8O0WUwvRJOlSQtLSrYaSSfMojcq7k94hs0RT/jNrn2TwJqqAoZpp5DIPe5jTE+bJl0eLGOpr4nE035QqyrA32jSZjyy+uEtIclPDLxHnm0FTrvw0ogD7yisKt+scGZ80fTekupxl9WyqMNUHETiUMop7zW3mWClI/OMNr8EvKky6+HOF2sKvfaM44JqqKTlBT8jQ9IeyjOea+CQ8RcVOM4JqCpcp5iglABga4IxyalwVDhisVt5y0lK89dtxteOdwX2e2tRxyiN8UKbiitIKqypbbLercugEJv3MbY4pHNlm5rgvzwizyaR4l8LOh0KE9T0FRT3ItY/lHr4+YHyOVVkaPWgO6nvDBm+aesMRz54pUhuaoE4lpJcYXnDilWyWWm5HcxXii4/Re1Im0zVKk3kquHGULB9wDEIgPmF/yHbHXIr9t4afgf9nMPh+8Q+HqVM4jwziappp1Ul6vM8t2ZNkON5zbXoQI782CThGWNWQpq6ZYOPfFhw/wNKqV9roq0yBdEvJeYq+u0ZY9JkyPqgeRI5cxTj3iV4uK59k0ORep2GSoJUDdLIF93FfePoI9OOPFpFcuWZ259HU3AXw9ULgrS1LZKZ+uOpAmJ9afMO4R2Eedn1Msz56NIx2Fvcy99Ne3YRx9lVRF8acPaPjiUUidYSh8DyTCR50n36x8/6p6LpPVo7c0fl4Z7fp/qup9OleKXH0znjHPBytYOUuYZSqpSA1DzI8yfcR+Lerfi+s9MbyY1vx/f0fqfp35BpdelCfxn9eCEGtTDL9KVzAtLM+0oZtTe9rD84y/FMjh6tipX2my/yHCpemzb8Hccu+XpdpZ3UkE332j+jnw2j8PuwZVcEb302hC7PITxqMyPD7xEVanyzKZVieQJtKE6JzH5j6amPMz4ebR72i1PG2RX+EcUfCTiJhZTkTY+8ebO0e+skZRL4lON8lLUhBmZjK22LhKl+UfSIjbOV0uSrMe8bZjFqFy9LeQxLE2Wu9lH2jVRa7OaeXmitQZlC8613JN8xNyYq0Qp2SGlYlEooZwpy349P0hj3MkTPEAlOUrCU9kjSFQm0KEY7CQFKUoj1EA7voi2L+MapCXLcqMzncnaLjBtnPOe1HPWKMUzmJJ9b85MLecubAnQe0ehCCR5U8jm6GMm4tGnZj/QYwzznUggBPU94OAJ1hplunyvMzhYVujtEsBmrtWRPThyn+Uk20goBncaWXAptZJUdjB0NIcUreSkNhkgmx8o1gsfQrbYmnGVOqQEp636QWSFu5UoSEuWJOphFUCflwjKeYpYP4ekAUAcZYbSRmJ06naAVCIKYIAKcx7xVhRprKVEEZeu0MKPS9vCg+HR5Rt2jyd573tsAvCifwfkIr3A9sTuYVT0RD9wW0TOYUA6RSnwLaI3MMW2TeLUidpJsC077OfN05So2jKTs5cqo6PwjURK8pBNkLSARGElwczJS68UOkXsIy6Bcg25r5SFQMpKjnXxG4wXXsSylAl3s0vJDO8lOxcMdeGPFs6sUa5GzBshyAi9gSesOR3Ituk3ShF9o5pdmqJXIIzKbubf0iGKUhXOJy2OY3BsBEJUSmcmeO6uP0vAVNpzTpAn55KXB+ID/wDcb4ez0NPTlRxvxZcKMRScne6ZOnMNZQdjluY97AuDxfW8l5aOgvABQftPiTSlqTmAmeaTbonWO5PbjbPnPpHrCpwZ1W2JjgOvo0XL9YAsAtwEamAYn5h7wAYHDeJsZtSioWvaDgALjDT7KmnUpdbULFChcGD/AEBHJ3AzJK10yoTdIcWoKPw7nk/9pgtktfQifwziyxQ1jKYCehLIuIrcLaEy9IxDh3Ms1RWImVXLjEyMrm2uRX9IqxULOFMuadhtxg09dOQJlxTbbrYQopJ3I776xDZUeCYl06ebX94RRyr/ABBq6JPh5Q5AKsZibU4U9wkCNcSM58HkdWlGark4oW1cVaNJcujG6VnVdNU/hrweNrlxlmarX28gtfNkQnp7x5uWXyPrPToVGTXiL/8AYkptDxK7TG5qcpj6WykHMEHX6Q1ljdHnTxNdBPxLjZKVXBGh7+0X30YcXyMmMJ5UzSUyqRdTqxYe0ZzVI6MPylZYPBzCPwsqHXUDmmx16RySSR6NFi8QuFrGNsMzIYTknGmipBA+aw2hwn4CqZQHAidXQ+NnDt5w5FJIlln1SpQMezhfwPmNRHbmZ7GtvhTSVXvdIMaEMEHtd4ZJRHizlwvC9NmOWFKbeNlHpoT/AEilyqLTLP4XVQ1Th5QZpStVSqAT3sAIyRLJSXBfLqbbg/tFPkCg+IHg3wLjutz9WvM0yoTiuY6qXXZBX1VbuY7cWryYlVkSimN+C/A/gPDc2ibqCpmuOJOjc2qzf5Rc9bkkqXAljiX5R6JTcPSaJOmybMlLNiyG2UhKbdo4nJy7NOF0OBc65r9BfaJoQHmBOt79b9LQh0FO1KWlxd2YbbHcrAMO0FDNUcfYakW1pnKzIoRY5krdSb/SIe2S2y5Q1cXaKFcpOFeKHFyky2Gw5LU+TcM9POpbIafKTolv6m9/SPm8H49otPrv5+KNS+vB72X1nU5tG9HkdxfnydNBYGgOg7R9OeAzOYOpgA8qf4quEXXuL2HKkykf3iWDCldAc2hMZTi3yVGW18HNOIcMVrhrVFUKpuITONNodJYVmSUrSFCx9iI8qaSke5gm3EaX5uZmTledWtPQKOkSlH6NtzYBEqSoKSSlXQiKdD22PEhTZuYCci3B9bxm6Re1IkDGFp9xtS0OlZHRcQ39D4QJtqapxs6wkm17wuSXQyYlxYpppQWoNJt0jSMbMJT2oqOt1tU+4rKtRTfQkx3whXJ5eTJufA0aqJ7gaRq3RzdA0MLGY2vCYyRUinIVJuPPJAZa1JiR3SATdRQ+0UNHKhPQaQkVQ1BpeYqHnG9usUFMVsqWgapI6iExWOco7MrIcVe9v0hAwqdqJdKm0rUAfmBgChKJFTranMwCRoNdzAMPlJa6LZyDfUEwBRuZZugBGqiNYAXAjlZU5ilWl97iAA9DCy/5bEA210h2Oz1rakE/DIOUfKI8PcfSBS5FPUQ7CghcmkaZYLM2voLMg2fuj8otPgQSuloP3RDTFSCEyoknm1JFjmhqVnNnilyWdRp0OyjC+qYbVnCydpmhNSrbid7WMc0uxIasSV5GHaDO1NxQAl2ipIPVXQfnaHHl0V26OSJGcfq9YenZhRU9MOF1ajrudv8A52jvjwj0IqkWvhqXzJbJTa0TLo1TLFpqrNhPaMGaWSalTKUN+Ygm2mkYtCYt54fvm0I9esSyTk3xzySZ6nYOaA/mLqOUDvtG+Dl0elo+ZnE3EicTPcQK46nZL6mk+ybAR7+JUrPmPVZb89fR27/Dbof/AI+ZxSNGJVbl7dVaR0z4wnmJXLg9DOfpHGdPZr4ixgCgh2ZBVbYQAF/EDv8ApEcgZ8SPzhi5NiYHeFVj67Nl8Xh8h30b54A2MABS5gbWN/SBNgA+I1HvcDtFC4D2pjQWFvSExhvPt0hDOHf4itfBqNAp4V/gyi3jrsVXH9I6MSb5M5nmk22qYqlkoU44475UpFyrXpEt07MYpvg9JeDPDtFQ4W4OkK9T+SqmOOTQYdsQpaySFEegMeNnlcuD6zBN4ouvKouV6lMFkoS02G7Wy5RaPObd2VSVo5s494CkqLOS9Wl8soy8vI+Bom/ePT02XxI5MmBPooajypxDiRBJPICyE9rA2jTJLk3xY9i4Ol8K0JtDLKACBYWO0cr5OirZaNKlG0S6U5Qsg6xEnRbS4OJ8WSP9iuN1DypKEytdWEm1gUkpI/ePa0srgfL61Vls9cKXOB+mSrg1C2kn9I62crFHxABhEkb4jYYbxrhWbkFAF0jmNE75x/1FxFp0xopzhLxkl8BMO4XxE07Ly8otQYmgkkNJJuUOW2PYnSIourLLnOP2B5RkK+3WHEkXAaBWf06wNpEbZDNNeJfDSTlkpWp1BW4DMorX9IVoe1iZ3jxWZllTlPwVPFoKCQ5NvIZBJ9z/APqBWw2jDWuOGNGJZTjclRJFeXMll2bDrgB20ReK2yKpfYxSHFLHeJFlKKgpJOYBNPkF6EbarSOukPY12T0KJPBnFDEaA5PVSfZbUScqnEt/TQ3g2x+x2YrgPiqccWmceRMpKwvM7POnMO0OojscZfw4TT0rNha6ZTZhRCmHWmy+U9wc8HxFZanD3hzTeH0ovkrVNz7yQHpx3VSrD5QPuj0EDlYmS/m+sQSYHhYwykcD/wATmn2VhWpAfKpQufzh1ZlJU9xy74jGftLGNDqiBcTlGlyTbW4TY/tHk5VTPb0tuJXcpTeajzJNu8crdHeoj1ScNl94AC59RC3Wi7JrT6GKcgKcb072jNu+hJ8heI8S06k05S3VIYUBvmteHFOXBMpqPZSuIeMExMlbUo0Mg0DiusdccH2zzp6rmkiv6lWZuqO533Cu/QR1KCicU8kpiVtrPew0i7RihbI0WZnnENy7DjqyQMqEkmE5Ium+S1+HnBN3FFYYk5xwoeUoFyXSPM2gdVHp9YwlOujfHj39lw4i8J0upn/waqqZt/wn03SYz9xnQ8HFFaznhNxclay0qWct8tlWzRSyoy/jsOp3hLxnM5OeuTYF9VKXsO+kN5V4GsEkRup4BlMP1CZknZozb0voVJ+U2jVcqylgS5bI+mabdmltJbAQBYhPaCi9kaFNVptEfLJpoeFm/wCcl78XpEScl0c0oJDnw/wtTa9iaXps6Cll4FKTfZVjb9ozc2SvokODuEgxfidymSyw3yFqC1H8IOton3Gbxgm6LkY8JOHVzJW4+8EEDQHcwnlZv7KCKp4S6S+6PhJhbYGxVB7rD2EJE+EOTUgITPuJWTqpW0HvMXspHZjAvLt6D5RHl2equgt1u19ILASOpHaKuxCdQ6RYqNIVroILHQ2VtSWmkKBsc0VA59QviP8Ahms8psNKNwe/SLaaPOosTD9SS4hTJNxuDGUqaIfBV3iJxMpqSkKG07ZUwrnPgH7o2EGOPk2xxvkrHDjWZ9JABAGUiO1dHUnRalBIKSkalNoUuS0yaSEzocwy2jFoq+R9p8wC2mx3MZtFjkqZbRcW1AjIGrKm49YQaxfhFU+42OZSH0zaF/hCQc0XifzOrBk9uR5czs0qo1WbmFHV95SifUmPpIKony2snu1Ez0+/h60b4DDFVnCkZi2hlJ/U/vG2biKRzw/ZnXvP6xx+TY0p83hhYnW/r6QDNc3SIsV0YHR11irQzC52MCADzDfeGKjSn1J7wuAoDzSowwYJB1vCsQeHbQrKNh/MYQHnL/ECxCJviTUGgoWlJNDKf1P9Y7cS+FmOR8FDeGnA7D1UbxLUmUvJaUUyrTguFK/FHDmnxSPS0eDfyzvvBkwudlE8wlKQnS/aPFyPmz22lFcEhnagzLsrCSVKGxEcttkqLfJzL4sMXNnBbkmVJzrJIvuI7cUWuTtjBXTKm4E09c/8I+tKlWFxfa8dM6ownSdI6upUgQylCbAK3PaMG0jOLJTKNCXQhJIItlFowm75NGzjbxSLMjxHZmAfKxOsPE+qzr+0e1o3wfO69fI9OMCVIVDBlFmBrzJVC/8A7Y7vJ57H/m+kAjOaBbt07gwrAh2LuGdJxVOKn9ZGo8vlqeaSLODstOxikx3RBZzgxWmZNyVkH6MnmuJUJhcoAtAF9LRdorcPlN4YV1MkhiZxP8MAmx+BlkpJ1vuRBcUDkOErwdpDj7b1UnJ+sOoJKfinvKLjXyiwhOb8E7h/pmBMOUZSlytHlWlq0LhbClWG2pvCtjsfmktsWDTaG7dEJCf2iefIgZdSTtaAQHmiADXNEAG+f7wAb542vABsOiAH0cefxJ6aJzhdS5zKLy80Ek++kXEnJ0ct47pIq/D3h3Wzls/IKlVE90KP9I8XUNqR6mklwROSpMvLgKcKSiOZb26SPT9xD9huiJrk2pEk+hgp+8vUfSNnp5vmRLyrosiQwTJJabTOPrfWm2axskxlsozc65I7xK4NYexjKpddSJJMugnMhWpsI2hSMJrf2zk9rh8qu4hNLopVMvZ1JbSsgApHWOnfwcEflLbESVThtUKBPuys+EtOJ+YDpD3omS2sJlqLLtuBTir20TbaJ3EKSssXBM26881S6WuXpindHp55GoT6HoYzbNovdwjqHh7hGQwbSgmWX8VNPDO9OKN1OH37Ri3Z3xiokiqWIZSlMcybfSyDtmOpgo0sVS8+HGUOXIChe0KkNAKpPlmmTLiTYpaUf0gSVlN8HI1SLUxMzyiAZh0qJJ946t1JHO7sYXMLy7Mm0ttJ5izbN6mNFyPbaG5FGdk5nKpF7Gxi2rRlKH2ZJzDtIqzUwz5XW1XTb2jhl9HLJ0y8PDmVP4vnX1aqMuVE+pMZ9HThfJ0b8R3gOywSX9dDCoLDUvkncCCgsn8ooFhuxvoI8+zuDFgKv0hjCHGSoaawCoTLZ11Ooikx0hI6vI4hI0Kob5FdDZiJP9xKuqTFw4Zjm5iI6bO+VJB1tHRJHlE2w/Wy063dQFtbxjQpKym+JOIf7T44nZoKzNNnkteydDGsVXB14/jEdMGtIdUrYEC4946K4Lss2mMBu2VOW8ZNhZIpdaUAJUQSrpEspDhKPZEtpSSAkn84yZsuhyk2yr+Y6TmO94zYmxHjyRRUOHmJ5cAo5tOeF0/7Yzi6kjJyZ4+0yX5lSYZ3u6E//dH1WN2keFLnIz1z8GVMFM4RiYsQuYfuL9gLf0is75onGu2X1z8otfaObya1wAXM3BOsIKoSCZKlECGgsOQ/3hUMEHxABrmgwgNF1SToYKACJnSx0MFADDgv6wAC53aGBnOgA2h660i+5trCGeU3jLr6qrxGxU6FhSVTXJSfQACO39YmEuWO2CWUUSk0qUZsENMoFvePHnK5M+q0kUonTGAq8hyXQ2fw2jiyRs6skeCW1x4SjSVpO42jGC5owx3J0cGeJfEExiPGaqVKLLl1BtKB0vvHoRVHoR+MeSxeB9NTTJSXlz5ltJCFW/FEzRxySqzpCltqaYSViwV5o5pGURY9NgKFj5gLxml2aVwca+KZ/wCKxrXNbmXbknrel16x6+jdHia+NpM9FOAdWFU4Q4YmM2ZRkmwT/wAoj0meRfBYHxPvCA1zxDAzniAZnPF7whGc8esAGc8QDszniARnPHcwAbD9oANF/pAAHn2gAD8QfWAASX83WADfOKTvABzr475AVXgFUlhOYy60OfrDToT6OLpSbFR8OuGFqIIp9RcaPoFARjGKeTk68DIi9UkBOTIMsdzjGPSOxEhwJOcqcW6nyJH5RxZ5Nrgql5LEbrm4KvyjzqHuTI1xQxh9k4MnSleV54ctP1g2meWdR4KI4cV84aeqE+03mn3Ectl1eyAfmMN8HnQybPkjbGHa3j6qLMuFrQVXcmHNEe9zE9FKE8nLLOw3wswfhcJfrVRZnpi2qHHAEA+kNts644ccex/muJHD3Djdm0ypWnQJYazERO1s1c8USPT3iCn6298BhWjuOOHypecGg+kUoV2T7279STYPwLPvTjdaxTOrqFR3Qxmu037CE6NIxvlllfE3PeIo1NvLEww40TotJSfrABzFiakOUPEMw0+LKS4opJ6pO0aXwZN80Kky7M3RkqFroGa9+saQf2OPD5G911hYb5oAJGpG5MW5FTpkYrEkZeeUnVKQq6bix1jlk+TzMi5Ls8NjVqvVFkfKylN/rGR14PJfm4vexikdJpKje5gYw1LlvWJGWNLKtLt+wjzDvsNU5YmKT+xmBwHWDyJgXFJVcd4YkMeJXjT5duaBuhChn9BFw57FIKqKUz1McyapUjOk94uLVky/UhNOqORWRRtbT1jq8WzzHGmPE3XfgKa++FEZUED3MTt8iStlZsuFThWdSfMYpK2dHSJxg526hYa3BjYVlryGVxCDmJMYhY9STZ5wNrxLKTHJ11LKpZIFisG/vGdG0WLDNlv+UDeM2uB0FY2qCZDAOIJlSrJapzxN/wDbGW358GLZ5G4UZ+LxVK28wLxXb6kx9VhX6niT/ZnsVwAkfsbhHh9ojKXGi4fqbwsnM3Y4dFg84bXtGLNDS5gEEXhCC2yEqvfSAKQMOJtuYoDfNSOsFAa+J7awmBozAAhAa5yVC194Bmc7KdPzgECD6feADOemAAt+fTKy7r52bQpZ9gLwB4PHfxCVn7QrtTmM2YvTji/fzm0dr/Q526ZLcHYnTVaFITCFgqDYSoDoR3jw8nD5PrdHJTjZdOAsWFCkIzeYm1rxm2uj0aUkWri3FTMphZdQecAbYaJJJ6gRxxXzOWEak0jjHBck7jPEVaxM4Ltc1SGlEaAk7+/pHoro6M0kltL24dyzNJQkOWCr3J7xMjj5aLjXiqWVJNIQkJsMoPpHO4sIxYUKm04c6iE+W0Q7Rp0cacd6s3VeKOOJRtYUpqitqNjspCv+8elpuEjxda7id8+D+tJqXAXDpzX5beT8o9RniR6Lp5/qIQzOf6iADOf6iADOf6iADOf6iADOf6iADOf6iADOf6iADDMW6iAAPxV4AAGZ13gAz4kesAAHp5LLSlk7C/vAMZmqs/OhbomuTl2QE3A9zDEiuvEYf7TcCcUMrTdxEso6DQ21gSsVWjh/gxh9zGnh/wAQ01k2mJGoNPJzdL6WjjzZVilbOjC9qtjdWODtVllNqlVB9vKCq+4MKOthLs6lmRqWkJihMIQ8yprTUqHWB5FPop5E3wK2qg4RpqB1h7G1ZO6uSpeK+KjV5tuRaXmZY1VY7nrENV2cmTJZHaa6oSiWW2szhNynvEbWznT29EmabxPVmEsMrcl5YDKltryC3raNFFRN/wDk6QfK8JJ+cVmnp0AH/MUVQN+Ei1ik+2SWlcG6MwsKmn1vlOuVGiTGbk0ax08fJZFDoEhhyVQJGUQwFJuVJGp+scyyOcqZtBxi6HNmpZrWubGNKOhscWVOqRnyqCbXuRE7kQ5qwxuc0udPaGO7ILxEwE3ix8TrLxanEJyhPRQhtMzkm+UUfPLmKWJiSeKklCstr2tEWzCWRrhkx4SUGVrtcDs4kutsC+VW0U3wXjk5umF8X6ciXxm6ptAQ28hKwANIyf8AZlmVMsHgHLfDKqT1/nSkCJRrp3aZciHR7RfR2INSoKO94VjDQEnqYRVE6plTlahLIMu8h2ydcpvHntNcHWk12KlOi4vppAx2AU7bYwg7NB250OohjSEdVl01CnPsKsQ4kgj16Qk+QlG0V9gfHzKajMYaqiuTPyyilClmwcTtcRtJW7RjCSvbITVKlzbGJly0s0Vh450KHy2MdGO5HHmqMmwrGShSpBuUcVnecIzFOwjvlg2w3WccJ7pURqTTmsfpHNHo6mycYUs28NNTFCstCmO2SnW2kZtDTJDJu5VZrjaIZaMmXw44gpvdOm8QbIWpdBmTlVc6C/YxL54KbIL4ocVf2X4D4id5mV6abEqjW2qtP6RnjV5KOZ9Nnm/wxCF4oQtagAgX1MfUY+KPGbt2egGFfGdIUChyFMdw06tuUZSyFtTIOawte1oJYrbdjUqVEqk/GxhJ4j4ijVSXP+lAV/WIeJrorePsl4vOHs2BzJqdlT15sv8A94n2pBuQ/SXiU4dT2UJxIw1fo8kp/pAsUw3okEnxewbPgfD4mp7hPTm2hvHMPciPDOLKPNC7NWknQeqX06/rEOMl2h7kZMVplgZ0vsuJPVDgP7GFT8jtB0pVG5xILRC/aJ4HaFHMV1Sbn0hcDNF8DqYYAuekHcDteDgDOeCdwT1sYBDDjyrilYIrs0Tl5cm7Y+pSYceWJvg8deLU+X5xAOqlKKz6dY7JcROd8sa8B4xVh2cUy+omRdGZdvuWNrx52oh9Hs+nSk5NI6EwnX2ltInJeZbWyBmSoLG0eZdH0qmkqZC+OnHmar9Naw7TFqblR5XVJVq4T0i8eNN2zlnNR5JLQplOGsN0ejNAIQ0wh52263Vi5J9o2Mcbc7kyY0fEJOW67GJbOtJImtMrYeCUKXYp6XjCToHwF4v4hS+GaQ9MuOX5aCQBuo9AIzS3GbfBx3R6vO4gx/XalOBXMqkm8nKrtpYfpHq4lVI8TVq4s9E/AZVxM8EpdnMSWHlot21j0WeKuEdIc71gLoznesAUZzvWAKM53rAFG+d6wBRovesAUZz7i94QcGF8X3EJhRnPB6wwoznBJ7+0AgKngOu/S8AUB+I7mGAB55t1soWoZVbm8AP6I66liTDiTPSyWlblawkj9YAIrxMxRhqU4cV2RerMnndlXBbmjUlJFrQCfC4OPvBiVVSm8Q6EyM7i2Q8z6lKjYiPK1y4s6MKtFouUOqyTpEzKLZygFSlCwI9I+XeRp8FuKDRhWUxCyQ802pY0JOx/7xpj1U4eQUSr+MvDedouG5mYomb4kFKRLtIKlLzdB7R7uDWuSMpOSOZqTgyaqM46JsKZKVnm8wWUD1Bjrtz7ZnCO4n9KoshSkBLTIUobqULxf+joUF9DwmcKRYGw7DSA1ToXUkO1KoS8q0DneUEDL3iZS2xspytWTeu4RVRXfhN3CkFKiN48p6htmW92PVIojVclJeWUoy6kMnOrppHPHI1Im+bEuFKaythSk2eezlOY7CxtF5tQ6pFubqiWplBMoDYKVclPmAFhHmrLO7J5bCmcPtBQabQXebuQNvrFPVZE+DS2RysUJ6Tc/lkkJVYg73vHqYtVuXyGslPkorjJhxdJrbbjoyrdAUoAWjtUlJcGOSnyhbwkeMlNTF9ErRCtXRWB8g+LKUzE9IzHcZL+kTNF6hJ8kt4UPJkac7bQkj6xnC3Yad8FjMVgE2Ud40f9namODFQQsaKBhUVYqbnUkbwgspzCnE5NCZl30zJb86QpsknTrA9O6PsJYFKPR0DS+JOH6q23yqrLqWQCUlVjeOWWGce0eLLDKD6Hpqrys08tppxK1pTmNjfSM3CSV0ZpV2H83Q2B9xGfYLk0X7dCIIrd0H+yBYw4UymMsQyNVTMuU95g5luM/Msdo9TBp5Plo8jU5Y9xfJPZKQakWUhClEpRYOL1Vb1j08eJRdI87JkeT9jnXH1bcmeKXwAWQy0xmyA6Ek7xeofxovAuR5kLrKEga3jzDrZOqCybpUBY2imNE+p7nLYTprGTBEik5hKkpzDS0Zs2QT8TmQ8EHrpEGqFEvNlDoN9biJGc3ePvHPKw1QcONLKVTC1TTqR2TbL+t4100LnZx5pbYnC6Z56XeLjLiml2tdJj3Lo8gUN4mqjNsk66NPxGBSb6HTHBjG1baAyzir9yLxSmw6HWX4lV1oazCV/7kw1ORLY4y/FarN6rQ057i0aLIzO/6HBri/MotzJBlftpGnusSFCOMoSRmp5Qf/TVYwnmvtF0hW1x2LChkmalLW6NzCgB+sZuaZapjxIeJaqSihyMUViX7D4lZt+cZNxLJRTPFziuWCeXjaZsOjyc/wC8OosLJdTPGrjJggf2lkpr0elkRXtxFZK6d44cUgAOijzYG/3f2h+3ALJHJeOSpADn0CQftuWpgiE8UfA9wVjXxds4zwZU6KnD7ki/ON8sPh4FKe/WCONJ2mO7OCuIszzqylINsl/yOkEzJdjnwkwhIYvr65KfceRzmilkS/VeYfN6WvHDmlSPc9O+O5o7Dm/D3h6nYIcclZVSHmmbgtk3Ubdo8X3OeTuU3J8nJmM8ETNIqDa3ZRUuyXUnzJ1tmGsd8Gq4OmWPdGyZVKuoNSfOZJbVYtrBvmT0tE82yMVLgX0nESGlWUq1t7xLOh2S+Rxsy3NMyss2qanHvlQjUJ94hozb5RYVDwOzWWuZU0Jm1L3QrVKb9oEtpGR10c98RsLs4N4qyrLQKGXVKKfYpOkd2N8o4NTG8TZ1N/D6qf8A/BaxIgmzM1cD0Memz52PKOsTMEdokrajPiT6QD2mvivUfnDDagC6i00LrdQkepEAUhDM4vpEnfnVKWaA3zOgWgJ4GKf4z4NpoPxGIJJFt/5wgoCLVPxVcOaYSF19p0jo0Sf2gpie0itS8cfD6RB5L0xMH/Q2YraxbkRSo/xBcPNBQkqLOTHqohMG1ic0iJ1b+ITPKJEjhtKR05q4e0HkIXWfHzj18K+DkJKVHQ6kxLVBvZBav4zuKtRUrLVmZZJ/yW9ojkNxEKj4h+JVWKviMWTib/5Zy2ihNkXqPEPFdRv8XiKov33vMK1/WABnXV5t8nnzb719+Y4TCGdJeBGsBjijUJErUlE3IOJsD22jzderhZ06Z9o7TxvJioU0MSpDj6UXUUm9kjvHxlumdjS8kUoMqmabSwwmzeTMq26iOt+8YRTldDjwCqK36fS5mYmE5SLCwsTHXjcodmUiqOIWBjWsMtv0+nS4qGcuPPjynL0HqY9jSZufkyFwUOtJbcKVAhQJSodbiPbXVlWzMsWMXUafdplUlZphWV1pwKGkZ5Fui0KrLvxvMS+IJWWqjDgQ6ttOdrsbax8xbjJpmbRDF1NyTbz81QTexSDa4jbgiqJNSKpJy7NpdCUgpuUDvEyjuHZKKdUk4gnGZdbKZVhCbKUgWCowlGlyUvsnTLcpLSDUq0jnoSblSBYp9zGCS8momYw5TKnPF5x9SxnzZANLiNfHAkrIzxowDQq7hubfmmP5zTRylA817eW31jpxZJ3QpRTOcMOYbm6VSlTy5ZxEuFcsOKTa3pHrY/lLkjHHa7GfHK/ipWXJN8rmkbZVSs0yu0P+GHHJWmJKEkk21jHTQc7ojBaJdTS5MkJU8G3FbJMd7wNI63IWzMxM0mxfAKCrKlaDcExk8UrotSsWt1dTBSlyyCdReInBx7QtxzWwG2EIMw4bDfTUx11R+kwna6FKa5KjyNMqSOi03Bi7TVBSfaJNhfHtVo83mkp9WY2uh5V7jtEvHGa2sxy4MeWNNHRuDeINQxWw2lFJWFADO8TZs+ojgloKdpnzGqhDTXcicNoVm86hmI1sb2jqxaaMOz5zNqpZfiuEKkG2kdnCXBxu2KGmy824B84STp2iIy+QNcHJTyFzXGHEbhJIYXyxrEZuWdGLiJYdIBLiI4EdDZPqObJSbjaKaCLJVJOBSRc9doxLQ7NTRyKt0jJmqErU6EoKRuVawUbIWszJS7fsq+sZtjOI/G/VjOcUEMZtJaTQ3a+xJJMdmmVJnnal0jmlVz6iPTfJ59hjaCRqIOlYrFCU67CLSE2HITp6xVENho2hpEmlEWgkNBDjgSIgYkdVmJI6wF0A00BhLmVAwSU33AA7kQdCsOS3bYEeoMHIWgwLUn7ygfQwXIZv499sWS+4P+aKtiYYiv1Bv5Jx0emaE20WhFMTTkyvO6survuYW77ElTLf8MpS3ieamXLFSEWTfpqI4M7s9rSfHE2d4YZxEzOSCE5kqUBY5jHlSx27OyUdpFuMeA6diWiOKDSOYUnKsDUGN8cq4ZrjyXwzgefpz0hiFctzFlDL5CUZtLX1jpfPBlqJtcwJxKybKEMuLJcW7fIgK0CfxGJ2nPgnlnKmWrgRuSp6UqDSQ4objc/WBxPQ5Lvw1X5SXlDmAKlDQDpGUkRJNnOniRmEpxfQppNgQsEi30jox9owzL/ikhLwP8QU1wNna4yxIJn0TLxABVYJtHspWrPlt20sKpePfFExdMpSJVjsVnNBtH7hF6l40+Is7dLUxLSoP+Wgxe0j3GRWo+JniNUr8zELzV98gAh7UG+TIzPcV8XVEn4jEc+u+/8ANI/aCkK2McziOpTSiXqlNOk75nlH9LwhU/sRLms6rkrX3K1E/vBaF/3Cy4m/yi/tDtByzfNsdAkQnIZovqvpaFYGuaoixP5QWDALBX94/WE+QCFshUKh2YmVBvADfAndYCc2kKik+BI8yUi494hopFreFmtO0XjDSXG1EKWC37gxy6iN46Ncb2nca35hiYUGVqQp8EHzX0J6x8TJuM2qO5EoYkEUxCksqAVkAyja9tYSbqo9ljLUViaX/ObCkfKEk6E9IweR38iWMVSk231LQrN/LRnSlJ8ub1juxTtGUlwUfxI4aP0eaXPSpQ6h67q2QfM3YXvH0enzJqmSntK3zm9joY7jQElSgdDlPQxPfAEip9ff+ELDiiSnbXSPE1OCnZmxDM19baCl3UHY3jkUeSWOeHcRttzibrCkKAB1jSiS3JKqS6KY47nDYSm4I6xjJbiic0Or82hEhQbLiAMw3sY53BmqHamKTKsoAITYaXGp9Yzt9FIMn51E2G21BC7HzBSbgw42lYFUcRsZSFBlJiSLjKufqmWyDRX4o9LBFuXZm2c5YhWuZaS2jzLW6Mo7Ex7U47oqIS+SJjOPJolLk6cy5dYAW8rurtHfp8Sxx5Nox2i6kzZXMoUpV76lw/tHWlxZbRY0jLSNRo6pRxIdTfMFDdJ7xm1XJUehmxPS006huTRWSpq2U94yyxUkD45Ob5eniYQM6sy4xXyP0NScUOlPwpN1OcblpGXXMOr0CUDb3jX20jCeojjVzLu4feHqVkVNT2Ijz5gWKZVKvIn37xLpdHzer9ZySuGHhF1SrTEmyliXbS02kWCECwEOz5eU5ZG5TFIsBcwiDaXu0Jljzhwh6dS0dlA3jCTpph2c31bDYo3E/FJsbrmA5r6iKm90bNoskFIQkqCgI5EbMmVMIGUEdITKQ/S7wbFrxBSFHx/L2PzRLRogtMzqk7G8I0FsrNFU4lN9CREM14rk4J8Vk8Z7jBWV5ipBUAO1gLWju05wauEoqLfRTyE5t+gjvo8wf2qXISkjLPTzswHH0lYSykHKAbdYqiG+QuqU1NNmUIQ4XELbS6klNjYw0ISXF9YCQbSFTDgbaRncP3UmGBqck5qTGZ1hbaR94iJY0rG1xzNCNFwFlVja8JAbIF9zDAMSQAAbge+5gGGhWkImmazAi9tYLGgpatRfSAAG8MYAqtGcgosrhfOPYVmafOvJU1KVAuNh07Gxjjy8n0mmhtwI6Ewzjl1h8JDpCTa2sc56EUpKmWbWsXBWD3ni4AUpUoFR02jBL5HJJKLpnFDkwmpVqcmyrPdalAk31J6R6WGNs455IylUR1lKiA4yFKstKcogyxqXBvhdMmFDxAth1AzdY5mdjqXRYtNxdyUpUpRsBqbxFWyZNMqLjHir+0dXaUglQl1Jy6+saw4Zx5HUGQmedzVCYVlUnMsqAVuLx7EXwfLyVNhJdPeGQAKz3irQGZiBEiowrH/7gBGXBBgGYLWgA2VCxFodiMOgHaAZom6tBeBAbQq94GwN5heEBgUIANX81xtAAB8XBMAxE4m6ddITGuyR8K66zhjiLRKjMEhhmYTzCjdIMY5F8GawfJ6EtLZdk2JhN3UOoDiSNxfWPgMs6mz0l0OLlUX8OFFRJUOsY+4/Agh+eSQz8RYDcXjanNcgDDsgUOvPT0u2HNEkn5Y2hBpUQ6Kf4q47kOHEjMz7yVVTmJKW8oOVd/WPVwxcuDCXfBya/wAWnpyedmH5RCeYsqKE6BIPaPajwqD3P6HGS4n09f8AisuNW6kxRSyLyhc3xKo+6Xl5+gyxMoxlxIpzTEVUx3JzT7TLKHFurOpcFgBHHPBFcoybSCZXFrcjVW2UKuCekc7x/EaaLNZxhNKk22FKUlkkGOZxofZZ1F4iMs0plkXISNSrvGMolR6JhRMat1AJssqFrA33jncGzShpxxxNaozapOUcD08sWyINyn3jfHgbZMpJHPfEGfmJpDNQcUVOocssqP6R7qglCibtDZO1ISsvLTgubLSsRrfCZd0PzLy6ssvrVorW/UR6W6ztjGx+lJZx9SLgttpFgI3j0auKXRLMH1UUyfVLvKJS4AEXOl4l9mfTJpV5VrELxpqRyk2DhK/lVGV0rEygMHYHqOJ6klEo0Uy+65gj+Wn09TEUon2es1WPBH5Pk6QwjhCQwhJhuWQFzCh53VDzExjKTkz4bU6qeplcnwSMOZtLXtvEo4aDG1G+v7xViZsvXOUCKCgKnAldhoLQmNDnQ5wsTaFdb7iOafJSIpxbojbGKVT7aQBONJJPdQ3iV+tGkVyRGRRkUkiM0jYkUlMaJudRA0UmO6Ji2ukZtFJmlzuYjuIk0Ts0qeuQNjeBl2OFLmOZONjS994xZp4OKeMtCcxHjWukD+8NzK1JUNwkdI6sMmj3Mmijq9LFrsqJ2nvSKyh5pSbG1xtePRjNM+Rz6PUYH8o8Doiqy0xLMMzclz1MJKUuIURcXvYxsuTznViap1H7Rmy9k5ScoQlsfdAh0Ta8CFTh32ETfBVBfxAbcSQpQsb3SbGCxUPmIcWs1aktyzSHEKChcq10hN8FxTsityTpqe8TZVGwNbW80CESHA6Kc7V1In0grLZ+G5h8hctpm+sUS2xon3nHp59byUJdUo3yCybjTSAa65Cwo2gGDlGfiZplnMEc1YRmJ29YQnZN5rBskKcAEZJgpuHS5obQ/Ak3ZX9xfQ6XtfvCXJdGNNl51tAF1LVYAbxEuDSC3SpF244kFM8McG01psfGtrccFhrrHBN8n3LwRwYnGX9DvgmkVp2XZM1KPDKNHEjcRg19HO2o9B9Q4qzEzV2KAqUMtTELKXw5qt0+3aE4NKzx9TKW20NOJsPyCpeYmqXLhEwQMyEaJsPSNMGZ3TPJwycZf7Kwn6g5KzCVA2VfbtHo5KmrR7EH5Q+0zEqHEJWl1KVA/KTrHC4yRusiQ/TOOlKkyyggqtYm8Sk34M5T82QyqVDKCXc46hRGl4tRlZjKSkhdWlFU+hwi3NYaWP8A2x6sOj5/IqbEOYW7xZkbF+/6QAYbwAYQDvAHJrNYWEAGAjtABmbW9oAN3vrABlz9YB2jM3aADLkHeAQILAEAGs2ukABbi/KbmAYnUoEdoAvwSLhhhd7GWOadIS9gylYW88oWCEje/r2jz9XnjhxO+zpxR+zuh2ddo8swhlwOSqQElCNdI+K2rK7Z2bhtXjWVmKk7LuPFmXTo2tYtcxrHDXAtyCMT8RKLRJRJmXUOLPlGVVyY6o4dzJlNRKlqfEOadWtEkgFoKzoU5rpHfi0yfbFF7iM4lrdSxSQKk5z2UfK0kWSPpHowxQx9F7LI8uiSZ0VJtH3QI3oWwKVhulLsVSLV/aHwLYgxdPpsgyt5EmykoSSDlvawhDcVRTc5VFz1Tfmyr5lEJ6WEQ+jmbtjphyU+Jm23FHQG9zGM+FwZt0Xm3UKLSqe07OvZgEXCGxckx5jjKXRophNMx1LVBx2ZZa5MvLoJyEXzQ3iaastS3PgikzxpqrDrrckhEqjNbNa/5R0rTpdo1kmkOVKqLlUdTP8APU4+vVS1HUmLktnCOOchwxey5NYddJT5vmN+pjSLtcmsJJohb84X8NMX1UFZPqIpvg0lwrJfg99bkgtC/nAA1jrxZLVHdCe5InlNqIm6dlWlKX2BZRHUR6EZfZsnYGWcbXMoUpd1enSCT5E0WjRZ5qZlGT8zjWmY72jnfdMge6XKS1Np7TMq0lhoDRCBYRkzz55J5XeR2xahRUQSYVGbDeaEpsDCY0B+JAEJDBJf0veLQgKngTDfRIdKzWR4Ee8YSRomOuL5ZFewql8eZ+UOYkfh6xgm0zVMqhlwMK3v117Q5cMuxxlp4JudIktC1E3msQvQ9Ik0VIE5NHSxiaGmbRM3IufyiWaJiuUnxJzzSlKtr1jFlN10cv4yqkqeLlaZce5KS6oi+yrgRtFNI+l0mog8G3yiOu0FM28+glKrIU6lJOtgbXjZP6PSnKKjT6GKYw1KPp1Rlv0SbRsmzgnotNk52iF7BbRtkdUnsI13yRwy9JwS64ELuDH0k5HwR6iD3JeTjl6HHuEuRuewlOpvYoXD9z+jnfouZdMTOYaqDYNmQbj7sP3Ec0vSdTHpBCqPOtnWXWbdhC3xMH6fqY9wCVSUwFElhY90xanExlpM8f2gzXw7g3bWg3uDYiHuiY+xlT/VmltrJN0q7w9yE8U/+lmk3tqDBaJcJ/8ASzCpSAhQKgb3BAgtCUZPwxxexDU5mVTKlZ5YFvInWDcmg9qfhMSy1LmpkgNsrUdrkQlJI6oaPPle1RJThrDaZKpy6psAuqNwnomOTJkbPqvT/Slie/IT9zFLc7iWXaVlcZlUctIO2aOfs7ddVuB0Hg7EUnNUtLKmkJzDp0MKS8niyTRSfEDDTYx8XAFBCyVZhvptESk9px55fBpoXUyWbS2ZdablRvm2vHJu2+Dw+SmOJ1SRNYimkJYSxyf5ZCBbNbrHrYbcT1cNpENbWVugIOpIA17xt2atliUWktUynpK7LmFi5za2jRUkckpO+BYptqbaKH20qT6CKsi2NFWczzDQvohAbF+wjSHR52SPNiPP/wDBGhnRgO8AjCq6d4ANXy9bwAZfrAAEqINrEmAAZX0OkAGuYANYANF5I3OnUiApJha5tpP3h6awBTCl1FoLsHAT0treFaQ9jNfH215blu+U/wBYlzih+2wtdRcFwGVC+14n3IlLHLwabXPTLa1tsENoF1KOwjN5ldFba7JbgbhjUcftpdl6rJMshfLcQHRzEnrp2jnyZ2uitiOgeG2DmOHsu7KSMqmpNvEfFOJIU4ojsRtHz2plLNL5dGqDsZYdfr8tMtUKdnqTOfMGnCbJ9z0jPDCMZfIbs5/mqpXKBUFSc5VXZp1tfnIczJJB6GPX9vG+kczk10PDM8uoKDz6y4RqMxv+UTtUW6MW2+yVYZQa7XFtMAlKGUmNsVROvTW2Sx/DGQkZbqttFqSPUUaG2Yw8Un5DFbxbRufoykk+Uxe4lxGLEUp8LRp1arpCW1axVmUlwUJy7EC+hiTgbpkmoLoYyfrGUuTJoszAuCxjCoNsLcccSdSb2CR7xz5J+2rQormiyKzwbp0hILTSZ1fOTq+gi4IHrHNi1C3/ACR2QpFPTOGJVx5w3NjcWEez+z4OlyTQXhyVXS6smTcUQw4vyrPSOXIqOOcbLTnW2qhSZmWNrtt7945oSadExVcFNMN5QWFLIQl0kJ9Y2lyqHLlUSg1k0VumughLDiyhy/73gwtqVnRilRKGKqxIMOTXNSWXUZQoncmPWU0d0afkDJ1sJcSo2GtwTGu6y2T7DmL2GQlPmUVb2EG2yWqVlsSgu0gqGmWOdnkoODwTCAB8RcnSJY0ZzbCAYepWVIMaRADmA3hIgKVMFtVgNoGuB2SGh1ZDqVSjiczTiSlQ9DHLKNcmsWVniKTXQqu9JrBUEnM0e6Tt+USnZshr+MUFEWt1hloVy9RJTa5iDQUJnFLAsq8Jgg9qbVcAm0Zs0QOozhRKqc0zJFwYmkJuujj7imfjcVzM2FEOLV8wMbJDUnj5ixhlMS1SnE5JlShly3J1t2h7aPSxeoyivmhwZxgE2DzB9wYtWelH1HHLvgVtYskl2vmST6xe6uzp/lYpdMVt1qTeGiz+V4N1mvuQfNhonpVQP8wD3FoLiNZIhiXmF7OIPsYdxK3IGkNqToUmHx4DeBUy2oDyj8oKQbwPwjR1yJ/KFQt19o0qRYUdWkE+0OhNRfhBf2bLk6tI/wDbBX0S1D6QIUqUtrLo/KAKi/CMVT2ED+Wy2lXe0JoS2p9IM5qJGXUryBQF9rQuEU+eBhanZiq1JLctZb6tLp2SIwlyzHNrMWkhzyPww25IKS5KLDuYXUFb37xlvPllr3kneQnWEMVuUtAS+hRUBa0JzN5anHXDFkxUzXai7MOJKVEWTfoI53Jnj5cryOkLpWmkJC1H+XbVR7RyylzRm1wQ3G/DCm11mZn5cO/aCgpWYHRSrafSOvDqHHg1hkcSiJOTeRVGmnW1IUHbG4tqI9hST5OuTtFhPvlJAHtGyRy0B+LyC3TeHSbALnKS5NsGYSQhVh5FbmJlJQZhkipIYOaUAhYIN99o0jkTORwroEHxsErWfQGKc15ZO1mOTCmxqyse6YXuL7K2MIM/2Tb3hPIhqFhxTNqa5gY8n4irSJeTgv2gmqCbpiGy7kyuJzJKTfSIWVsWxMb2pyYnXEttOXJifdkPahS3JOOPpbXMLUSdcvSIllkFJeB/YwrJEArW86exXaOZ5p+BbvpD/TMDSTrXNEsFpT+NV4yeaXhicy7uEGGsOSdGmp2cpVPCWjdTsy2khI+seZkyZZSpM3xv7Kh4w8SZXGNZNNosrLs0yTUpQdYaCS8rrt0j08GOaXyZe7c6Ksbkn6pUGZZNwXCB7COyTUFZu6xrgtGo4QYw5g93mEKKm/NrYqMcSybpcI8+UnKVop+XfmJFxS2HnGSryqU2opuPpHY0pdl80PuFMSVijThek6lOSri7glt06iInGL4olyZcshxtrUnhldMaAcnXkZFVFYzOJSRr7xye3BO6FvK8Eo7PzoJOYp3MW5UQ3ZJ3Kf8AByyAOwN4x3WyGWPwIo65iZqU64PIhIQDbfqYUnXCPV0UeLZaz1KSq/lAPtC3Hq0hBMUUG5Cb9I0U6JaXYgVhszFilAsTYHpA8qXbMG4lb8daO9hvCwQtGVc2sIAA3HWNseSMrpmGRquDnb4EZFKVpl7xtZ5X2GS7ig4gJv5tNIH/AGIuTDGIDh6kNsyizz3PncEcMk5dmTfPBPMN4rcTKVEPrzXlVAD1Mc8sKtUbQl4KzKVJJG4Ose3H9UdafAWpkOEEi5TqD1vDlFS7B0x0lZ50y77Wc5ranqRHHsUZmRX0xmTPO6kAKMKf0KQCp1ByeZbaUTyWdfrFJUC4CJarvuy/wjt3GL3AJ0EaOTNYzaZPsMy8pPSoWxMLunQh3+kdmKUaO+OUkbLz0qLNu2PQpjtT4Kctx0ay9/JRb8Ijg7PKoxT9iYrwAVzbm+xEQUDDwEIAwTZVYX0ik6ANWFpTnGxgTEJMxSk3Ve8MSQbKVAy60gC5Bv7mIkrKsPxrJfb2H1T7Kf79KC5V+JPURzpUzeLKvYni+3mB8psYo1QYl0hVybCJoqw9Ezl1CokaFbU3oDm6RnRdiOvVQtUp7za2hpAcwYtUX6g4s63UY1QpEacBKz2hmYnfSbEdYohpCRbBHQXgF8vs0gOtG4WsexgSRe6S8iiXnZtCVILxUkjqBD4LWSa8hSGVp1S6seyomjZanMv8gRcmmrlEw6PcwUjaOszL/IUy09OuJNpxwEfWF10bLXZfsWIm6mEXTOXt3EFlx1+WwQqtWQLh9B9xBbNP5+T6NIr9WA+dswrYv/kZrwDbxDV3DkTkKibD0hqVIiXqL7oKrFfqsgEJXNMqWoapRun3gXy7MJeqtfqhnl6q/UZttE0+vlqNlBMNwVHJP1HLPgsGjNM01YSwgNK79THDJu6OWUpZOZPgkf2gQ4gIFlHcmJs52vKFbpbISsvAq6gRNNk8jvTJhtS0gqsfWM5LarY12SavONpw62krKS8qychttrGCVuzSQ1S9UaSpDZebB00zaiHTb4JRVeMp44jxkp6VYQimU+7aShGXmL+8r849rTxcYfI0U0uBomOch0nIojex6R2KVdlqSrgyXdCpgKtzCk/IP6xEsm0hzSMqc2/PzyGwtSEJ3KdLekcTm5mSVqyR0qhuV1AIaSltoHzKTe8ZOe3iyGMLlPn52eU0w7y0BWRKEJF1et47UrXLKVUDrMomkupY5/xD2SzpB8oJMZO1wiO+SMT1MW4p2+ZHQa6RsuFyayhSTMkqk79nuSL9wpI8p7xaalwVB2qHKhIaq5+Bmn+QhDalczLcZgNBGT4RguBjp6i/MLUlIQ2klIy9YJOiSZUSgFSeetJJOwMckp8kti55hUo4g23OsJcmdkpo03Zog6N5dR3jGSoVkf4h4wmpaiiktOltDpuW2zaye5PWNcONXyaK/BAMOrTLOlatCq2g6949KFHbjXklbD0s3WG32kXQ0nUp7xnl54Mssr4AYhr0ziELlwpXIbF7d4iGFRVs0jiqFkOZlUzTvLb1UbkCK5OduiQ0XD5UlCik3Mc850Q2TJiSYp8gt52zd7ICld459258EG6QqRZeuuYbJUrKE94mUJUBKX6Y5MFtltBWpZyoSIwi2nRUY7nRemCMMowth6XkwP55HMeI/EY0fLs93FFY40h8LYV0gNtw24iqDVHpLj7hANwhsdyYVmWSdRCeH099osTXOGdvzLFxtYaRw5eWcMZWhN4h8MnGPCR+Zl2yZyl2mWgnew3itNJwnViyJtcHEy0uOSSEuWzXvp2PePdOL7CJa7T6dLWgbJZLKVOqQCSTYbRm0RRKqXUyhhfNdDbaxda1dhEKNmkFyO/2WHpdLrZBbWMwUOojsi+KO1LgbJhTbDiUA3UY2p9joSKmxJ1hLC9nG7iOaaqVmDVMh6/7xPPkbZjEPlkydgnZEuMWRa0KyG+aHCiYd56Qp0WbGpHeKSbNUTCVpTq2gJdqyBonLG2+MEaJi2eodTosu1NPNqDS9oePOm6KUmjoqXfJZR/tEaIyAre1OkWIwPE7RDGDKjYHeKQG0qucxGkSwFbswXWQgfpAASWSpsqvb0MDYgLyy3KheXzJPaFYxRS8SIb8iwCgiyknqIykrXBSZDMWYYXSXlVKQSXqa6rMtCd2T/0iU74NosaUvoeSDmFuoENmiCg7y1Hcj1jMuuQ1l4ld+giWWNeJpgmnrt1EAHP+Jwfil9yqNESxhU0VHSLMWaEuSNbwEhS5UQFBK2SBYAw6AKDJygi94QA2kFXvAWYpq4MMAlCVS7lxt1hNWNMeGUgpB6GM6NU+ALqcgUb3FoY7G52YDLanFHTpaBcmM57RvRWFhRsMoOkVsTOKWRvgQqJddGpKlK6i8XwkZlkUPhvS2m23qhUXG1lOYlAsm+4tGO9hRJKpSkv0tudpjiZhLOi7/MQO8ZS+RakN8hNGbUlXyqA2jmfBd2O4bUtSQNR1A6xm39AFVLFkph5spJDs1bRsHaNIYpZDNyIXWMfT9WIQ9MqDSPlbb0SmO6OGEODNtsaE1Ylf+Isk9SY12IXI506rrRssZE7xHQJAaxXUvEtDRtxNlKSPMkxadlm5GnzMizzmzzpMjMXEm/5xjLsEwhbNQl5gPHVp05kj0g4StiuuC7sEMPO4PeShCOc4g5VAbd482clGVhF8EDqlSXRc0o21y391uHc+0evCpxsqKsi0y4pThdUCVb3MaqKN9tCZTpeZsvS5jRxVFunwM8xJPKm21pI5d9T1jL9Tnfw5Q/SMohqVcfSlSVmWU4cx+8SQNOkZ9sxctwRSHZGRU0y40txSSAqw0uYzfytjbLh+x0yzDaUgEKSClSfUR5blTZnViaZoYU0cyBm7xpHIRQ2zl6cyQCLgdY0vcFFd1GZamKyH59K3mCfOG/my+kdsI0jWKBuU1tp8LlVhyXcP8o+nrG6dHUslIdpKWacWZcEJIG4O5hQVuyMSbe5iyTlJeRbWFrSFnQpO8b1ao7HZCsRUc02eulQyLN0lPSMa2nFOLTJLg6sLk1tpfmCpCfuKF7xxzg5PgirFOKsYtVuZVLMs8llk3V6mJWLYDQ1STanHgUKy21F4blXBjyWhhbH4w4/KOTTfxjzZ33tChgeS2ehp8TtyZemE+IVPxU0C06EPEElCjYiM54ZQfR6DfglaVi4sfr0AjG2wspHGeNHMR4kclmltqkJBxTaFIOi1DcmKkq7ODLPdwWDwzf5FMOYmziSkjrrHnZVyKHRZoZamqU7LODM082WlA9iLRkuHZbODMY4f+w6/UZHS8vMKbA7AHSPdhLdFM4JcMZ5SnFd1WhuSIHSVksgOwSBfXpCXyYJWKZaUNcmZeVaWQhawknoY2qkaRVuix8QNM4Uorck2u7yU7k6j/tF4YOXLO2q4K/5ynXVOakWuPePT28UylFIbq1VVfa8q6ogqQ3l0jhzJKRzzq+BtlFOBxS07q1MczMGPlFYTNBV1eVGqoIx3PkqiZ0eQTOslDabKHy+sZzzbPiiifYLowaqKEugKCeithHFKe7spdlmTVOl35dTLrKHWyDotOkc8ZuDs0CZVz+S3/tj6VGbNrXqYokxCtYkYelYCb3tBYGMvakjbtABjUyebAAr54VcL26QmOjTs9LoaKFm9tfeMx0RmprbQ4HmLgdUAw0AupGJw0ksuN52lDKtCuoiGhptdDfiDC6JcmoU4KVKL+dpOpb/7RPJ0QafYxFgFAN83tENm4EjlkC9h3iQSGHEz1pJSQL37Q0BStdl1qfUpQzaxqiGNiJQgXP6xpSMmY4yANYKJE5lTcnpaGUghxr0EABSWDlOghUgMTLk3uLQuBozkWHrAygp6XztkDQwgNyz5RdCjax0PQiE0XY4yFOdqS7gWa6n8XtGMppcGcp0KavTGHZf4ctJCLaKSNYzjJt2c0uSAVOnu018pUfIT5VKEdkZJ9mLQOm2+IbWfuG5Fv1hvondyTWp4jEzh4BC/MSAQOh9owUXdFtqhDh7EczTXszLhAKcq0KOihGrikZMcEYgTKuKUlGp2HaMJY1I0TF1NxFOzi1lACWLWzjdJjB41FFqV8ERxBIzTcyt5ai9mN8/YR0waoJKhmVmSQCCAepjdcmTDWASdTCYWODai20kXsDvaJ76GbfOdNu0JA3YdKTqpSWKEKWoK+ZAOh+kVS8itIeZCsTYWhbzSVtJFrG1wIzaXgTtuy0MC4jQmRLDbh+HUTrb5fQxw5IpkptcCviXgr4uns1eRCnH2xZ9m2pQdlCOrBLatp0wbop+pOclvKdFEaAx3pX0aDKqYusgqHewhthVISOTbsy+gJJSEG4A6xk6Zzttvks2vNOqwvIVJyVDZfSlpa206WB3P5xzt80ZLvkhzCOVVd8pvv0MDlSBl04G5s7KfCzBSUoSVNKOpA7R5mSm7HFN8DjVZyVkUkPOttKsTZZtGcYuQ3GirMRYrl6itcvJK5iibAjrHpYsVCUbZDJEGcaeZUoh9lwnfWO6qRb+L4DKVUVyE8tl0DkunKb/dPcRNEv5ND7TXAmc5bhKHUm6Vj7wjfGj0YJbeBwxPT7tszqQUpULKy941aouL8EVnk89Uuhzmcsm10aqMc+RkZqaJ7LytGlDJMsqzPpbBWVgXv2icKfbRjCDqyEVBBXV51WQBa3CEAbGJyfKRzSfPBIqXh5YkUlagl8i59DGkMC7ZrCKvkGwH5NwpmGipA++nWOyNLg9NTSVIcWKx9kFM7KvlpTeuhtf0hzjGUfkPdHyXlg/igxXcK1WYmFFpclLFTpvtp0jwZ46lwZOSa4KQwNVG1UuZcUvzZ1OEr6631ickWzzmWvw3xt9oVhLDbtmG05SBr9dI83PFx5SNIS8F4O1oSdJdWSVKa3Ajl5aNn0cR8VqnMP4+rE0gjOt3Nl6WtpHu4IpQ5OGXyDMEqmsSTnwCJVTjzluWGk3A/wBxiskYwVgokyxlwyrNEdl2ChHw7gBcfQdB6ROPJBqhyi4jJIz0hScRSqXVhtplVzk65R1/KPSjjTjbNsSS5Zuo1pWJag9Mqcu0VWFzsOgjoxpRjwauXIinKkw0kpaIK7W0hyfFBtk+yK1JlxM8lTp1KbgGOKf9mEo7RQ3MCWlVqtdahZPvHO+WZVySGkyq5eTYYJs6+oEkdoc/irNKZZNFlUNOIaSbAaFQjzpd2KydUGWcl5tl1avJmsD1MYzfHBcSduO5kA9tIySfk0GiUWeS3r92PpUZsOJvFkoxJ1MIYcT/ACzABpHlOkABZUQs2gAJcnHQMtxYRLGhMpRKrk6kExKGDaaTyUuEXUTY3hgM87MKZnDksPpAA+UOrTImUozgoI1SRofeM5DumNuL5Rumz6fhxyw4MygNrmMWdcXYzsNBzzKuTeEzZDFio8pkpSABAiSrKk0lT5vrG6IY1OIABjQyfQn5aVAXEBInXou3SAaEjwAcgGDQkEgWgAwJFjpEDQSpIsYCghwBLYI3vaAY+4BoMnXq64icQVoaaKkpBsLiBdmUnwOk0gMPvNtjIjQAJ0tqdo4pdmXaEzhzlKyASd4UeiRjxHJNKYOZObS+saY27IA4dwbTpzB9Wqrgd+Llm7tkLsBf0jrfguMU0yIarSQSbHWwiqMPAW0+pCxa2sD6JYuU4olJJvfe8S+AfQ8YVmXEzLzF/wCUpJUUnvHPldmkOxFiGfeCi2FDJbaLxRTRr26I+p5a1WJvaN+jKQqlTrEkh88ShTYToIzj0NhzQ5lwrUCGiTWcomco0AjRRUuykPbbh+AmHDqpIBF4vYkapcMesKVyakOW5KlMupYsrlp3/OOecUYPsvmlT71VwwXZkhxxOma1r6GPM3NTpFoozG9Kl2JFFSbSUTL0wUqsfLb0Eerik2bR6IDNIAWr3jdlPoW4abS5PMqUkKIV1jmk+zmfZ0VRJsz2G35J5ppcvyD5CjawMeXve8PBR0y5yFFSUpvc6kXj0VygYspuPqvIuJbZdbSnNl+TW0ZvHEldjZXp+YrtcWJt5axk2BtHTDHGKtI2irGHCzhFbSnolZtG8SP8kLJRwt4qfSnQLUbiFPonJ2FYuaS0pJRoU2tEkRH7ByvjpRC3vOpA8p6xcW0zrxN3RN6mAujBKgCNNI38m/kZqdSZaYxZRZRaLsvOHOL9heOPUScYNoc0n2XZxA4T4epeGBVpSXdYm+VnJS55SQO1o4NPqMkm02TbhColPUKnS83THJl1sKeSbhUdCk3NHA3yg4uHNl6R6q6OldAecpGdI2y7GD7HB8kEdnHXKi42pV0Ffy/WMJyfR15Eljsel1SZk8O1xllwttuhCFhPURioJnHFtRYDhtJorFfkqZMFXwj7oDiUmxUOxjmn0c8HZ11gbB1HobzvwMi3Lk+QlI1sI8fPOV0dUES5tKVrmUFCSlbRzab6GMYOy5fqziScZROY/rSXxzUoeNgqPcXEDiXk6B4TS7EvKSq2Jdlhar5ltoso/WPOnJylTOmKQDGE881OOS4VmZXuhWojOPE0kY5HycwYgurEDzdylK3ik26C/SPoYt7RXQsLy2GOU2cqB0EdCfB1wVqxRS2ELfQVC5JBhx7NTWKFE1hI6BAEYZVycWR8ieWbD05KoVqkrGkc8ezOPZPWkhNZlEAeUHQfSNNQkonTJD03Un5GrsBpQAWrW4jy30YLst+QPOTKlW5N9PaOeRqPLrywu19LwqK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矩形 3"/>
          <p:cNvSpPr/>
          <p:nvPr/>
        </p:nvSpPr>
        <p:spPr>
          <a:xfrm>
            <a:off x="6241603" y="1616601"/>
            <a:ext cx="4824535" cy="4093428"/>
          </a:xfrm>
          <a:prstGeom prst="rect">
            <a:avLst/>
          </a:prstGeom>
        </p:spPr>
        <p:txBody>
          <a:bodyPr wrap="square">
            <a:spAutoFit/>
          </a:bodyPr>
          <a:lstStyle/>
          <a:p>
            <a:pPr algn="ctr"/>
            <a:r>
              <a:rPr lang="zh-CN" altLang="en-US" sz="2000" dirty="0"/>
              <a:t>财付通和微信支付是什么关系？</a:t>
            </a:r>
            <a:br>
              <a:rPr lang="zh-CN" altLang="en-US" sz="2000" dirty="0"/>
            </a:br>
            <a:br>
              <a:rPr lang="zh-CN" altLang="en-US" sz="2000" dirty="0"/>
            </a:br>
            <a:r>
              <a:rPr lang="zh-CN" altLang="en-US" sz="2000" dirty="0" smtClean="0"/>
              <a:t>          用</a:t>
            </a:r>
            <a:r>
              <a:rPr lang="zh-CN" altLang="en-US" sz="2000" dirty="0"/>
              <a:t>过财付通的小伙伴都搞不清楚，微信支付和财付通到底是怎么回事，其实这不也不怪大家搞不清楚，因为腾讯现在最大也是最核心的软件就是微信了，在概念宣传上也只能是宣传微信支付，大家都了解微信，也不愿意再下一个叫财付通的软件来挤占手机内存，使得财付通只能默默的站在微信的背后。前面已经提到，微信支付实际上是财付通旗下的支付产品，换一种说法，就是微信支付包括微信上的所有金融业务都是由财付通来运营的。</a:t>
            </a:r>
            <a:endParaRPr lang="zh-CN" altLang="en-US" sz="2000" dirty="0"/>
          </a:p>
        </p:txBody>
      </p:sp>
      <p:pic>
        <p:nvPicPr>
          <p:cNvPr id="6146" name="Picture 2" descr="https://timgsa.baidu.com/timg?image&amp;quality=80&amp;size=b9999_10000&amp;sec=1608115323717&amp;di=6ef86eed13dfa51b392f3666fd48cf62&amp;imgtype=0&amp;src=http%3A%2F%2Fphotocdn.sohu.com%2F20150906%2Fmp30757287_1441553939834_1.jpe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93974" y="1188719"/>
            <a:ext cx="3552825" cy="20955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ss2.bdstatic.com/70cFvnSh_Q1YnxGkpoWK1HF6hhy/it/u=2004414423,2308460781&amp;fm=26&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3974" y="3342005"/>
            <a:ext cx="3552825" cy="317718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组合 10"/>
          <p:cNvGrpSpPr/>
          <p:nvPr/>
        </p:nvGrpSpPr>
        <p:grpSpPr>
          <a:xfrm>
            <a:off x="0" y="1515110"/>
            <a:ext cx="1771650" cy="4992370"/>
            <a:chOff x="296" y="2376"/>
            <a:chExt cx="2790" cy="7862"/>
          </a:xfrm>
        </p:grpSpPr>
        <p:sp>
          <p:nvSpPr>
            <p:cNvPr id="13" name="title_5"/>
            <p:cNvSpPr/>
            <p:nvPr/>
          </p:nvSpPr>
          <p:spPr>
            <a:xfrm>
              <a:off x="296" y="7291"/>
              <a:ext cx="2342" cy="776"/>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课后拓展</a:t>
              </a:r>
              <a:endParaRPr lang="zh-CN" altLang="en-US" b="1" kern="0" dirty="0">
                <a:solidFill>
                  <a:srgbClr val="984807"/>
                </a:solidFill>
                <a:latin typeface="Calibri" panose="020F0502020204030204"/>
              </a:endParaRPr>
            </a:p>
          </p:txBody>
        </p:sp>
        <p:cxnSp>
          <p:nvCxnSpPr>
            <p:cNvPr id="14" name="直接连接符 13"/>
            <p:cNvCxnSpPr/>
            <p:nvPr/>
          </p:nvCxnSpPr>
          <p:spPr>
            <a:xfrm>
              <a:off x="3086" y="2376"/>
              <a:ext cx="0" cy="7862"/>
            </a:xfrm>
            <a:prstGeom prst="line">
              <a:avLst/>
            </a:prstGeom>
            <a:ln w="28575" cmpd="sng">
              <a:solidFill>
                <a:srgbClr val="984807"/>
              </a:solidFill>
              <a:prstDash val="solid"/>
            </a:ln>
          </p:spPr>
          <p:style>
            <a:lnRef idx="1">
              <a:schemeClr val="accent1"/>
            </a:lnRef>
            <a:fillRef idx="0">
              <a:schemeClr val="accent1"/>
            </a:fillRef>
            <a:effectRef idx="0">
              <a:schemeClr val="accent1"/>
            </a:effectRef>
            <a:fontRef idx="minor">
              <a:schemeClr val="tx1"/>
            </a:fontRef>
          </p:style>
        </p:cxnSp>
      </p:grpSp>
      <p:sp>
        <p:nvSpPr>
          <p:cNvPr id="34" name="title_3"/>
          <p:cNvSpPr/>
          <p:nvPr/>
        </p:nvSpPr>
        <p:spPr>
          <a:xfrm>
            <a:off x="0" y="344932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课前自学</a:t>
            </a:r>
            <a:endParaRPr lang="zh-CN" altLang="en-US" b="1" kern="0" dirty="0">
              <a:solidFill>
                <a:srgbClr val="984807"/>
              </a:solidFill>
              <a:latin typeface="Calibri" panose="020F0502020204030204"/>
            </a:endParaRPr>
          </a:p>
        </p:txBody>
      </p:sp>
      <p:sp>
        <p:nvSpPr>
          <p:cNvPr id="36" name="title_3"/>
          <p:cNvSpPr/>
          <p:nvPr/>
        </p:nvSpPr>
        <p:spPr>
          <a:xfrm>
            <a:off x="0" y="278638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教学重难点</a:t>
            </a:r>
            <a:endParaRPr lang="zh-CN" altLang="en-US" b="1" kern="0" dirty="0">
              <a:solidFill>
                <a:srgbClr val="984807"/>
              </a:solidFill>
              <a:latin typeface="Calibri" panose="020F0502020204030204"/>
            </a:endParaRPr>
          </a:p>
        </p:txBody>
      </p:sp>
      <p:sp>
        <p:nvSpPr>
          <p:cNvPr id="37" name="title_2"/>
          <p:cNvSpPr/>
          <p:nvPr/>
        </p:nvSpPr>
        <p:spPr>
          <a:xfrm>
            <a:off x="-26670" y="216027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教学目标</a:t>
            </a:r>
            <a:endParaRPr lang="zh-CN" altLang="en-US" b="1" kern="0" dirty="0">
              <a:solidFill>
                <a:srgbClr val="984807"/>
              </a:solidFill>
              <a:latin typeface="Calibri" panose="020F0502020204030204"/>
            </a:endParaRPr>
          </a:p>
        </p:txBody>
      </p:sp>
      <p:sp>
        <p:nvSpPr>
          <p:cNvPr id="35" name="title_4"/>
          <p:cNvSpPr/>
          <p:nvPr/>
        </p:nvSpPr>
        <p:spPr>
          <a:xfrm>
            <a:off x="0" y="4031615"/>
            <a:ext cx="1487170" cy="492760"/>
          </a:xfrm>
          <a:prstGeom prst="rect">
            <a:avLst/>
          </a:prstGeom>
          <a:solidFill>
            <a:srgbClr val="984807"/>
          </a:soli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sz="2000" b="1" dirty="0" smtClean="0">
                <a:solidFill>
                  <a:schemeClr val="bg1"/>
                </a:solidFill>
                <a:latin typeface="微软雅黑" panose="020B0503020204020204" pitchFamily="34" charset="-122"/>
                <a:ea typeface="微软雅黑" panose="020B0503020204020204" pitchFamily="34" charset="-122"/>
                <a:sym typeface="+mn-ea"/>
              </a:rPr>
              <a:t>课中探究</a:t>
            </a:r>
            <a:endParaRPr lang="zh-CN" altLang="en-US" sz="20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38" name="椭圆 37"/>
          <p:cNvSpPr/>
          <p:nvPr/>
        </p:nvSpPr>
        <p:spPr>
          <a:xfrm>
            <a:off x="1584960" y="4065905"/>
            <a:ext cx="373380" cy="391795"/>
          </a:xfrm>
          <a:prstGeom prst="ellipse">
            <a:avLst/>
          </a:prstGeom>
          <a:solidFill>
            <a:schemeClr val="bg1"/>
          </a:solidFill>
          <a:ln>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9" name="直接箭头连接符 38"/>
          <p:cNvCxnSpPr/>
          <p:nvPr/>
        </p:nvCxnSpPr>
        <p:spPr>
          <a:xfrm>
            <a:off x="1631950" y="4255770"/>
            <a:ext cx="279400" cy="1143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190" y="1047175"/>
            <a:ext cx="11855621" cy="609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4" name="TextBox 72"/>
          <p:cNvSpPr txBox="1"/>
          <p:nvPr/>
        </p:nvSpPr>
        <p:spPr>
          <a:xfrm>
            <a:off x="3577307" y="463610"/>
            <a:ext cx="5537024" cy="583565"/>
          </a:xfrm>
          <a:prstGeom prst="rect">
            <a:avLst/>
          </a:prstGeom>
          <a:noFill/>
        </p:spPr>
        <p:txBody>
          <a:bodyPr wrap="square" rtlCol="0">
            <a:spAutoFit/>
          </a:bodyPr>
          <a:lstStyle/>
          <a:p>
            <a:pPr algn="ct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线上支付工具</a:t>
            </a:r>
            <a:endParaRPr lang="zh-CN" altLang="en-US" sz="3200" b="1"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10" name="AutoShape 2" descr="data:image/jpeg;base64,/9j/4AAQSkZJRgABAQEASABIAAD/2wBDAAMCAgMCAgMDAwMEAwMEBQgFBQQEBQoHBwYIDAoMDAsKCwsNDhIQDQ4RDgsLEBYQERMUFRUVDA8XGBYUGBIUFRT/2wBDAQMEBAUEBQkFBQkUDQsNFBQUFBQUFBQUFBQUFBQUFBQUFBQUFBQUFBQUFBQUFBQUFBQUFBQUFBQUFBQUFBQUFBT/wAARCAEsAlgDAREAAhEBAxEB/8QAHQAAAAYDAQAAAAAAAAAAAAAAAgMEBQYHAAEICf/EAEgQAAECBAQEBAMGAwYEBQQDAAECAwAEBREGEiExBxNBUQgiYXEUMoEVQlKRobEJI8EWJDNTYnJDgtHhJTRjkvAXorLxJnPC/8QAHAEAAwEBAQEBAQAAAAAAAAAAAAECAwQFBgcI/8QAMREAAgIBBAEEAgICAQQDAQEAAAECEQMEEiExQQUTIlEGMhRhQnEjUoGRoRUWMyTR/9oADAMBAAIRAxEAPwCasPKSwjX7ojwj6SwYnlIOpgDgObqAUNYB8ByHQsXvpAFGaXuIQwJv10irJowX7Q7FQIHvAFMxSrCAaQEKKTeAYYHyAL6xNDBlSVp1gFQFSB90iGguwpWYHvDE+jVh10gMwChcw+uAMy3hBXNoGgQFMNCSqEyTS2M47w0AmXK720gASrYUjbSHYqCFrUg6nWH2J8ATNKA3goNzNonylQuTBQbmLWJ8i2sFEuY4sVElXcQ6M3MXtT6VmxA19YKJ9wcJdQcTftCoN4pUdekIpSCljy3hF9hZXpAJxMSoX10gM9oZnA1vACibExlG8S0bLgIW9mVEUaqglRuYBtIIXDQmkugm1z6RQgp3SH0SwgmGJI0HLX10gL6DUOJIFxeAgESlQ6fnBdAFlBHWCxNASbRaZLjYEk3hqRk4BrT6kbG0abkZOIvl6wtq19oEzNwodZWu5rAm0OjJodZatXI819YTQqK3484+maTTWJRpRbafF1LHeMMjcVwZzfBVtFxM/XqY2tKyJuX+RY9IrHko89ppjBSa245iiYmH3OW6tWVy+6orI75K7OpMNcSaNTsNBmYf/nS7WYD8RtBTaOuGRJURfCeOZnEmJXJlxXKlReyP9Ma8GUcjc7JkxiSXmqn8O4gFCjZHpAbLIm6H1/DjS0E5d9YSkaNLtDDVcLXHlEaqZDiQitYMLhN0fpG0Zmewhs/g/lrOVu30jRTIoY5nDq2lEKTdPtFbgoSOYeJucmkJuxidVECLXH6QgDBRba20h0Owpyn5LgG0ILG+bSpIA3MSxr7G51RBsb3hF3YUL32MMDeU+sABToVbQGABOkLuc28AqHGnJcJSb7w0ImNKbWoAXhksfUySigFREKxpE1blQZdv/aI8Y+pCHJUG8OyasIMuRsbQWKqMQlbeoOkFjtixl43F4QxUkZxAAMMEwDSN8kHcawDaAqYsIBUFLZVbYQBQXlyxViYW4sgm2kBIV8QodTAF0KWZkKGsA3yhQAFi8SRQIy2lxAFACybwB0DQyIB9hvKtAOjC3lG8UOgvl6wENUEuNC2gvACEzsqlVybRSdAJXpEEabw7JaY3uSykE6QEMLS8UGKTIaDkzZSb3MXwZNMUs1LKd4DOmO8pVylIsYkXI4tVkki8Ki1wKk1JLwF94lqjaMgYWlQ8u8TRdpgFFV972hpUKwPOUdjBQrZmcneCgswOA77xDRSkBWNLgwikwjMQN4KNFQDMm8HRVWgLjJVqICdomcQUp6/lDsVUF27X97aQByCCjb+sFicWbCVK1A+sMSTC3pxiVTd+YZZH/qOBMKmxul5Gifx/himgmbr9PZHYvgmL2yfgycoryRio8fuH9MvnxE06R/kpK/2i1im/BDywXbI1P+LTA8pcMIqE6obZGct/zjVaebMXnxojNQ8aNLbUfgcMzb5/9dxKY2jppGLzxGCZ8Z1ddv8ABYZk2B0L7ij+xjRaZ/Zzyzr6FVG8aFelJlJqeHpV2WuM3wqylYHcXOsX/GdExzJ9l8YbxvhXjjQg4ysOKR/iSzn+K0fURxShXDNlU0EvcNWqGozFJdyNpN1IPURg8aXJlPEiCYywh9k1mWmml5kTR5gX0B7RDbqjmljSF8/SZ19pp9BVlKALd4nHJ0YVTJVgqgVxgIfYly8hWikjYCL3Wawi30XRg3BHwr/x084FumxDd/ljS2uGdePEk7ZY7YbcRa1tIlto28hEzTkrQbDSBSAaJ2hJdGqItSZNDDOYObdUTkt7iNFNk7GMk3gQL+4CfaNPcM9ljc9gQAH+Vb6RXuBsGapYHKUqKW9fWNFMlxIjUaA9JrPlvaNUyKYwvy6isgpUIG0TYiepmbUAwcMoQuUe5JiWNMAmlBKttIKKsF9nJ7QgsD9k5z8sAWBdoJOyIA3CiRoqkqHl0hCskMhKFsgW1hgPaVAIAvrEDQ7SeIGly7YJG0ea0fSb/wCgw1JpY8qx7QqE5CV6eCSfND2kOYmXVQDYnSDaLcHS9VQo76wUWpDpLVJB1zRLRe5C1ubSfvD2hGiYoTMNqtqIljDcyFEaiEM1kQoW0gCgt2WFj19jDTsmhG7LkC52i+iKEymD6awWJo0lgpOm0FgkHpBToNYQ6FTT52J0EAWKbg9YBqmbAvbp7Q0OqMCRc6WhhRso67wrE7QFSQehEFk39hSmyOhhpkNfQStsekAuuwpbV9hAFhC2CpJ0tDsdWJH5HONh9ILFSYickHE/LqmK3EOIQW1o6GHZDiGtrUi2pEUmRsFCJwpO5irJaYobqBvvp7wrJ7FzNTUCNYQ+ULW6mLaneFRSkHtzaFCF5GbMwIQ6Zrm2y3Nr7X6wdjVgXXUpbKioNoG6lkJA+piP9GnREqxxOwnRCoTmIpFkp3Bduf0i1CT6QnOK7ZEqh4lMAU/X7bMwO8u2VRaw5H4F/JxxXZGql4z8GU9Zbl5Soz6+lm8oMUtNN+BPVQRH5/xqtupV8BhRwq6F9/T9o1Wkl5MJ62C8EbqPi1xbNIvJ0qnyQP4hnMdEdGvLOZ65+EQ6reJriFOFSftZuVQo7MtAERS08ERLVzfRGpvizi6sq/veJp9y+nlctb8o1WGC8GMs82hAZ6cn1lU1PTL6idSt5Rv67xoscF4OZ5ZvyB+EZCiSjN/uJMb7YkbpfYW5ymwcraQe4EHCC2InX9LA772jO7GlYFpsrO9hANuhaxL9bxaJsVoaCNNh6Q6ESDh5iWcwTjamVKQeLC1OpbcCflUCesYZIKUW0awm4s9H6DR2MTUjnIWkOrbC8wOhuLnSPlXqfk00dscl9ldz2EzW55ylKIvLuFxKuwi5ZNitmE5WPMrhCemTyhLD4ZlNgq/zRMNRjqjmp2PtGYeos22HHy2yr/hiKyZY442b4+CYSdTcWFWSQkHQnqIWPURyOjp5Y6y9WBIN7iO1ljnL1ALIubGIYDky6h0C9jGZZtyTbdAItcRSYqCV0sE3sCIdhQFdGSsHygfSHuChsn8OJcSfKPa0G9kuJDqvg5Dl1BF/pHRGbMWiHVbB+S5DYB9o3jP7IcSLT+E3QCU6RraJaGd6gvNg3RrFJ2JDVMy62SQUW+kX2DYkCrH5bGFRAeALXFodDDA6Ep0N4kfANl69rC3pCLuxWiYDd7nWJoQFyeAQfNr7wqHaK8ksaOpabzLO0c7geusg7S+Nb2urXvEvGVvQtRjK41I/OF7YbkaVidLh+a3rD2Me5M23iLIbhd/rC2A2haxinKBmWb+8LbYJocpfFqeqj+cRsK3fQ5S+K03Fl/rEuKZopMcW8UIP3h+cRsNVNh7eJUfjH5wbCvcFTeI216ZhC20G8PTWWl6EiE4i3I0qYbXqFA39YW0NyC1zSRpp+cPaxbkDROIJF7QUw3IUofQbeYZoRNh6HE73/KCgsEiYAV6HvBRViatYppGGZMzNYqEvT2PxPLAJ9huYOy0nL9SsKx4s8B09a25JU7VVJNgZdqyT9VQ6Z2Q0WafNDAvxfUxerWG50g9Vup/6xag32br07I/IWPF1IqPmw3MJHo4IewP/AIzL/wBSFCfFvRibLoE6D/pWk/1h7AfpuX/qQob8VmGXLcylT7YO5BSbfrCcCP8A43Mu2hc14ncGOputmeb90AwtjZD9Oy/Qsl/ERgWbICqg8yey2T/QQbWjJ6HOv8RwY4zYImzZFdZSf9aFJg2sn+LmX+I6y2NsLVDRmuyClHu6B+8CtdEPBNdpi9t2mzgBYn5Vz1S+k/1hWzF439A10lRF0ELB/DrBZk40JXJRbRsUlJ9RF2S4s0CRbXX0hWRtD23FJMOxbRQ3NKTE2UkHonuh0ET5HtEGKMZSWD8PztXqDmSWl0ZylO6z0SPUxcY7pUJtQjZxHxI4z4l4m1BxczOvSFKCjyafLLKEhPTNbcx6uPTpctHkZtRKX6kFQw2FZikKV+JUdagl0cTlJ9syYWhtBNhe0O+Bbb8jI1/eZsqCja8Z22bJUh8bFkgWvGnZgxZLKBTbSxik0gGiqtlsKIAvGcjRP7Gtl51mxGQ36RFsqiT0ZSXXGkvK5KVGxUBsI3ik+zGQrqpalph1uWdDzY+VfeKkknwSkNK31lVyr6RLaNEjSWrquYgOhcwyLC0VtZLsVtjILRYgZKba6GEybCXHChTbgVYJWFX9jE+NpS7Oz8J8T5jD+GpAtP6hhN0lWp0j4nU49udpHRfAnex3PLpM5UJB3LMF66iN8p6R2ZIJ4+TONtjxhzxAiRlFSykLdmQNt7mPLjhuRvQ5zfEtqZkkvzBLU0tV8pFrCO/VKKw7a5IVofaLxZkEyy1zD/8AKSNLm2seNp8c91ofuUWPRsRyteoKJqWbyKPTuO8erGcoyqRvGaYfK1gbXj0mr5RqO8rVSBe/6xLQDnL1gAAE/rEjscGaqk2vCodjixOoc07wn/Q+wwtocOlomwoSzNJS70Bit1A0Mk9h5L5PkH5Ram0S0MM9hFspIyC/tGin9me0YZrBW9kD8o2U7J2jBPYDLitW7+lo1WSiHEZn+HNiSGtfaNPcFtEz3D1xCCAgj6QbyXEj1Swe/K3ypJt0ilKydo0Jp7rS1JUCLd4qx0KRJlxGo3gsliR+mE3AJvDTQqKNacIaQb9Iyo9QNbfOmsIYoRNKH3tIoEw5M0oi14B2GpmlAfMYXDHuDRPOW3NjE7Q3AkT7rYPmOnrBSHuoParzyALqgcEHuBwxU6jcm3vE7UX7gejGK0AXJiHAfuipnGxB+dQg2Fe8LWMcW/4h+phbA91DrLY4QoC6+sS4B7tjoxi5twfODEuLKUrFqK807rzIjax7hS1WxvmEPaOw9GIcn/E+kTQrI7xF4uy/D3C79TcCXpo+SWYv/iOHYe0G01xQllltRxrivFdSxZUnKlieeemplw5kywOiB0CU7ARosdn0Knp9DG5vkaP7SIZQBLyiUpGwWf6R0Rw0cGX1+MeIKwP9qZ1d8rTYA3sIv2Ucn/2DM+kgJxZOkG6Wva0HsIP/ALBmXcUDOLZlVrMM3G+htC9hGi/IsnmNkjw46jEJyfHSUk9+CYukK+sL+ObL8kf+UCRnAtUUAWn6bMk7ct8f9YHpW/JsvyTF5gaVgGvNnWUYWbXytzAMJ6WR0L8i077TEq8I11seejOkf6DmiP400dEfXdJLtsRP0uakUrVMU+ZYQjUrU1YRPtTR0R9U0Uv8hGxiSWRYt1BbPTRwptC2SRutXosn+aHiSxzVJYj4WuzA7BMwTGbUl4NVDS5OpRJRSOM2MqeoZaw4+AfldsoWhJWRL0/Tz6J3QvElU2XEJqlOYnW7eZUv5FfSBxODJ6NF8wLdwbxCoGOQlElM/DzhGsq/5V/TvEOLR4ufRZcP7rglxpy03AGUX2iDgq+jXwK0npDCijfFg243guUaLhQnncwtj75BsD+sdumSc7Zwal1GkcolaU79Y9bo8OmI5mopaBA3EFlKLYyTtQW8DZRjKUjdRF1GbJaB6nWFDkU+B3y5dbx09GANpfmiABTbHObvb6Q6sBtZp6ULzWETRW6hYVhCe1u0NcENhKnSTcEw27LoG01nIJ6whN+Ba2ztp1ikiLD7BO0PoDCSOphX/YAC8hIJUtI9zBYeRM5NIdZcCHEqyi/lhMfkvOTkJqdo9JmmlKLLzKba9t4+b1kP+WzbwWBR6S/TMOzjpyrQRqkxzud8MzunZIeDmB2KtVnKvMS4DTabIB2Ji8STOrF82GcbaUhirS6milrO3lyJ01h54bkTm4fBTc/NzUg+22tS3Ag6NjrFYMew5UrL44P4ircw0ELQvlZQCSCAkRnlg5STR0wg0WwnOlV76nc9461wqOqg1mpOsnW9ovaMXM146BV4naA6S1ZzgWVaJaAepCrHMATEtFIkcjUEqFzrGbQ7HhqYSoDpGbTH2GEIWdBpBYUJnJNtZ6QKVDoCaMhxOwMPf9E0gpeHm1D5BBvYbUwl3C7Z3RaLWRhtG+dwqjLa36RSyNkuJE6rg5Cgq6CT7RrHIZOJCKngb+aSlNjveN1kIojNXpsvSW8777TQ6lSgLRspWTtIRWMf4ao7Djr1SYcLeyGzcxaTYqKRSxdlPtAdydgCwU2sIBmWIhgCCyPSEAa29bpcQwDUv33gA2HgSdRaJHZnOGoEArAGyiO0CBid9pSvl2hguRMpDiDckwCoznKB3/SAQe3NrRpmPuIKKFrVSeT8qjCodsWy+IH2t1GJoe4cGMUOptqYNiK3i9vFRXook+vaI2KxqfZUXGGvrq1ZdcX55SkMAobVsp5e37RO23R7Wmj7WKWZ+Cl3nDMPLccWVrWcxJ6n0jsiqR8xmyyzTc5BK9oowF1KrP2ay8jlJd5gsFHpGibSIatjas5lqUbXJuQIlFA0LsDpCYBiFXPT6wIYoaecR8ji0+yjFWSxQ1U5xtVxNzCfZwiC2IVs4vrMvo1VJtHpzTBbCgqdxBUqnYTc/MPpGmVayRBYMRWFhpp6RQhNMG21x7RDRpGcl0FMzD7Z8jq0W7KiXCLOmGtz4n8ZsdZHFVQk1p/mB9sbhyMZYF2j2cHruqxOp/JFgYRxk3OTzC2lqlZttQUFA6/Qxyyg0fZaL1PT+oL258M7p4UYiOMsPJM3Y1CWAS6of8QH5VRyTW18HgepaX+LlddE1NKA1y3HqISdnjbjmbxtSq5LD1CWDlaWXArTrcWju0z+R5+pdo4wnqjluEnXrHouX0cCiN6EKfOa9xDVj6NqlipQSBvENWO6JHTZbksAW19Y1hGjGbD1pzKtYH2jRkgEtKSrQH3vGbdFoV50JRZSre5i0zKqET06wyCC6gfW8OmHY2v1eXuQF5vZMKn9FUaZqiCPK2pUNRbDdtFIqbgBKJYG3dXSNI45S6JT+yy6/wAKpnD3DiUxW5iakupmiEtyTSruXPT3EfN6b1f+Tr3olhl8e2+jjjqd09tA69wkmMOcNE4lnMRSjtQeKC3TZVSVKCFbE63vFab1Van1B6KGOSiruTX/AKRfu/KooN4i8OcN0nB+FZ/DNXna1Vp5orqUnkJ5BHQae8d2h1WfUajJizYdij0/+5e6T8D7RsF4ERLU14YTrk/MIWFzLTx8qgUm48xHW1o9aXBulfgg/FLD7Uji0z1LoDmHqPMtBpMu4QSFBIBJsdLxi3aBpxOguD1H/tPwQlppCRzpF4pNjchJ6/pHi6pVI60rjY+ykq45ImUSvmtrXYx485UzBuy7cFUluiUJtsJCQBckx04f1s7IfFWRHF2DDxCqzbrTimG2NljrGre4zlH3GOOH+ElHo7offZE3N2+d0XAi1wjaOJImEtT2JVspYbS2kfhFoZf9AiiwtY2hgAW3mEAgtTQGvWHYG0laDpoILsBzkp9aLX2PrCaHRI6fVgANYzaGuB+l6umwusxDRVisVxCQPMPziaCxRL1lCyPPr69YW0LHeWqCCkFSg3/usAfrEuL+g+KGLGPGLB+BpBx+q12QZdSkkMB0KWfoLw4YpydCcklaOe8YfxEMHUw8mlyMzPug+ZZACPz3jsjpZeTN5SF1T+IsuoSy0SOGUtLy+V5bml/aNo6NIiWVlW1fxxY+XNqLJlGgbkNpazAD3jZaeC4M/cZEK94kMd4hIdcra5RawfIx5R7RqsMfBLk32QmoY0q9Yey1GovzCyPvL0940UUiLGKqLbM2pBWs+XcGGIuNtIDab9o5z09oItpVtCsOQpbFhpBYchamrdILAKIIh2MCpZAveGKgguKCiYQrME2UkXOkA0Km5hCxvaJGHDW2t4diN5ApNiLwWAUuWB2AtBYUFfCEbCwhpjNFCke0MdmJcIgEw1LoG6oQByH/ADJF+usJoh9OisOI7h/ssZnOSalV3QdNSlkJt/8AlCgvketqZvHpVH7K2A819O0dC5PnK+zSk5zoR7Q6YnSAKaA1FgLX0h265QXYUdoi2VRibgbxVpiBo82l9YOEIPSop0t+UVaF2bUu+hOkO0I1m2sQILKQNvU9IVkNhwTba14sVid0XXqITGmFlsIBsBCpjcrCculjp3EKh9iiTeXLzCHG15FJNwoaRnPlHRgyvDNSid5+HmtOIaoUyspSioyK0lIP3kKjypxV0fonqsve0ccz8V/7OgG6mlSR5htrGez6Phfcs568b7SKjwyp7yDctTNjb1BMdenTT5MMj3HBErLKm5kNpC3HVWORtJUqPRjFvlnLId2ZCZXPpp7cjMGbVoGlIKT9bxvsMrCHi9ITa2HpUtvNqspK1A2MNY/JLkKE1J/KAEtojRQMnICJh9ZsX8v+0RftoW9vwHM0qdnVfympuY//AKkE3P0jCcEu2b4234HaW4Z4pqCR8Nh6pOXGhU0oD9YUZRj5KlCTfCH+Q8NmPakoWoglwSNX3kpMN5oISwz/ANEopng7xY8oGcn6dIi1yCrOR+UR76LWnn9kmp/g4S0AZ7EoPcSzRH7wfyV4Rp/Eb7Y+t+GPCNNCTMTc/OrH3SQkH8oT1EuKRS0sV2OjPCLBlNlkNppgeSk5g288pQB9r2ifck5bvP8AofsYl4HJik0OngBqkygsLDO0FW9NYHfPPYKEI9IA5U5eUV/JZaY78tsJ/aH8m7YcIZ57EBUpXnOvf9oVX2PcVtxUd+KorKjvnB07RSVcGOTlF6eCd9moYErlNfIKQ6lOU/W8eZrOJI0xVKNMk9KpCJTGUzIWuG3CQPSPByqpUc0lTLKnXVvpakGLjNosjoI6ISqNI6k7ikh3k6YiSl0No3G5jojwbqO0MUjXXX6xpfJV30ay7wwAlMMQEpAMAmFEa67QCNHU26GAAaTlOhB94LHYIT5YTcnKn8RNrwu+h2QfFXiJwtgt1TE7Uw5Mp/4LXmJ+sWsTkS5pFS4v8bL7MqoUSlAqUbIdeXe30Ebx06XZk8l9ELqHjGxxMS6UtrYk3FAZFITc+saezFeCXNkUqfGHHWK33DNYpmAxl5iwHciQPpGixRXRFtkAqD659156cn/i3ibBZcKvrGyVIVtCB6ZkJeWdD7KXH7XTkN9YztDGxFRmCcrbKgysAC8OmPwHqcmmnUhwKZbUm194FwTYdMLKA2FCy0CwIO8Vdgjalt1JBQn/ABEDQg6w0DBy6lSyRdsrXtrrDIOp5nBTiWUkI+72jz1kTPb2DO9hl1okFFrRW9CcRM5QphP3SQIe5CcRM5SnUn5Db2g3IjaxM5T3AD5DFKidrEbsmsC1oqwEL0upH3TARQmLarHSGFUYm6NxEjsUsvqSfSChi9p7ML2hBwGhUAWjRudxDQmwDjNwe0UidwnVKE7Xh0JysAiUUlW0FC3BykFlp1w6ZEk3+kTLhFKV0ipeI7ykUbB8orQ/CLnFD1cURf8A+0RMfs9HXv4RiH8I8CTWLK+2+KcmoyEqsKmGSrLnT2jvxUuzwGpSdotTFPCb7RxdJzdPweqTo6W7PS6Vg3Vfe3taOpPH5M3DJ9ECrPBavvTT60YWmZdpSiUobsco7bxp/wATRFZF4IpPcIK+wo5qLUUa/gvGO2D8mq3pdDQ/w9qjBIXIz7du7Kj/AEiFCDFcvKE39kJ1r5hNIH+plX/SNPZgxOTXaNf2emEi/PUk9lII/pB/HiCyV4AOUWbGomUD3TaF/H/sj3EFGkT6TcLaX9YP4z+yvdiHNUyoqKQGmlG4t5on+PK6JeSH2TnGHBXF+C6TSp6alZSabqdvh2pOY5i1XHYCPD0nqOHWZMmOCa2XbfC4MceohNtdUNr/AAlxozVabTX8PTDVRqQBlZT/AIjg9o6cGs02ohLJimnGPb8Gyyw+xrncF1+Tqs3S3aPNCoSqih5hKMy0EdwI7IR9xJxadlqcWMlUpc/Smi9OU2blmkqyKcWyQkG9rX99IJQlF0y00+giVJcdSE+a+lj+0ZPlUaLtf7O48KUZzAFC4eOPGypmluTVr7BStP3jhcU5H2Gs1qnofa/tInDGOU6eeL2HyG4r/wAQNcTX+GswzmClIfCx7WMXCFSsLs554L4cqzeLV1mmKkmjLNkf30XScwtoPSO3eoIxhCWRsnGIeHk/iXFrVfqOIG2J9CUpAlJfKkgX311hPPwbrA/LE7PAzDT084/Ozs7OOuqK3CHMoJ9ox99+DWOCPkmNF4RYIlFJP2YJgD/OcKrw/enXYPDjRNaRhfC9MsZaiyTYB/y7/vD3zfItmNdIlctUqfKBPw0vLtNW1CWkj+kYTuXZvHaujb2KElSgFnL0CdIzo03V0PdOrNLdlZNZQqYeUFhaCvKL30i1FMylN0L3sRUN2nuhpTDDq2QQpatUqBN0/pGygjHeyvZ3FOXyldkn13h7C97GacxDzNUqIUdjGiiZuQxTNZW5qmxJBIJ6xVEbkJA/OzJKUNrdWRfypJ/YRdEtiuWwXiasLV8FR56YUbZcjCrH8xFcE8kgp/hp4k10hTOF6gQVXCnUhAI7bwnQCTir4P8AiDQ+H8/W6lJy0pKyQ5qwX7rIGtrWifIS6It4Q6jOMO12WlD58pXkOmukeXroOceBYIyk+C7cMytQGM3JqeZLfMuc24j56cJ0rDJjnGVtFr01hAWt8p8xPzR04lXZvhi1yxUtwAkX/SOk6uwgup2hokAp4HSKQBan0/lDsKCVvgnT8+0Pn6BoIXNJFxcX94YtrCDO3NkqvAG0Za/jilYclVvz0620Ej5Sq5PsIai2J0vJyxxj8QFUxc4qnUd5dMpgOVTubzL+vSOvHjo55S+ih31zSnHEJUqZcWblxRzH3vG6TRFhcrLONzKXJlXMbRqSDoIE2iRNVauZybzsNpbJ8oCdgPSG+SqD5KWKSEvPFoL1T5tCexgoLHRuQbEoplxAS783l6xRL+xAw4xKPlLqUhaTckm4PpE2gRuYqLZKnUrQgAFVgIe4KYOYqqHmEJW+4spAUAEaQ7sKGeZqDq3EhDSzrpmiBiqTefafQWsoUfn/ANIhp0A5GbbOZSlOLWFBIKTa8PcKj0iVhhDkuj+WPlEeApH07ihonMGpWTZAA9o2UzBx5G13BKgRZN/pFOZIncwHzATyh+UG8GJHOHOa/wDLv9I0UyGJ1cMCr/h/pF7zJiZfChLlwW/0g9wyET3B8i9mz+UNZGJjXNcJHUjRo/lGu9GY1P8ADGZYOiD+UUpJktiX+w84yT/LVb2h2hbgpeGJpG6FD6RaqhWEu0J5AGZChb0h0hbgo0pYvdJhme42mQI3SYY9zDE08GxKbQUTuG3Fkt8DhmqvpGqZZSU+50iZKka4XuyxRSvFcBrFyZO+ZMjIsSwHsM3/APqJjwj0PUZf8iRYfACaVTaRPu5iFKXbfQ/SOmKtHnQk0i3JatqKiVKtfcdI0UR72OjGIizYAkexgaBS+xzar5y35h165tYylF+DZTVDpIYhS55ColQFwpWojOn9lbovtEpw/LS2IZlTChLeVGYlbIIJh1L7Je36Fb2A6S4han5SlOebLdyWSbn8or5ryK4fQ2z3DHDplUPzGHqQW1nLrLga3sLaQXkXTF8H4GCs8IMGymszhmntkqIshIB/SKWWd9hsxvwRx/hVgVa7IoLSE381nSAY1jmyLyZywwXgIe4b4YZmZV9hqZbclD/d1CbWeUOyYlqLjKG1fLv+znelx+Ac5Q5VeI5LEBq9R+2ZG4l5pbuYtj0uY4Y6HTYsMtNjxpQl2kL+NBdEYXhZmnYqm8RSdeqLVVmyS+8oJXzLm5uD6gGO7E44cUcUI/GJSwKKI9xbXP1DhzVKc/iFb0oTzlNuSraSpV83zJ11MXKfBWxI5doDBmqpKtWAC3EosPe39Y5JOzXFG5o7y4zoNNr2FKYlWlPw5KtZR0KkpJjnxL52epqnWkXHLZBBNOJt5yLR28HgWM+MXVzeHJttSipOXaElzZSfJXfDCp/Z89Msk2SU33tsYuStGmJ1aJu9WVFav5uYgkk7xhKJ0qVLk2msqWTlJta+0ZqKLUvI506qPIUoKVyyLXKjbeNIwMpSHtidmplWRttbqwbfy0lWn0jekkZod5LDmKKoUolKJUXkqJ1RLL+nSM3Gxppdklo/AjiVWAnlYcm0BQtd7yH9Yz9tmzmq7JzRvCFxGnwPiGpaQBFjnfvb10MaqKRi5EypvgirTgHxuIJWXSq2YNpKjp1i6Qt39Elp3gdoiCDP4gm3upDLYAhk2yU0vwccPJC3Ol5ybV1LjxH6CHYuyWUzw88O6Tl5OGJVZHV4Z7fnCsSSJVT8EYdpaQmUoNOlwNBkl0jSFYUh6abaYQEtNpQkDRKU2AgAEVqJBO4/IQgIBx5pYrXCLFErbNnknNDrc5TFR7B9UeW3hEfMtxHqMio2DjRTb6n/AKRy6pXCzbScSpnXUzTkkAouBfXvHj9rk9pw3dhCJibp+jKzkJ1QvWK4+jJ40GDEKR/5htaPUbQ1yZPHQYiqS7nyvo1+kBOwEuZSEk8xOXuDAGwjGNeI9FwJTvjKvOIl2rXSknzK9hFKLZLajyzn/EPjjojHPRTKat5QJDbi1aL946FiaXJi5oibHjUrE1nUqSlWEk2ATqUxaxryZvI/ATPeISu1oBErV0NLX5rIGiT2jVY4fZnvl5IJXq/UlPLcm58zUw7rnKrgegEabUibvsYxOy6WCt5XNJURl3UDDuibAJnlrH8lgJd2CzoLQ7bASTtKemg2p58DNopKO3eJpgbbaTS1JbQhLgQCElwW3gsY3CbDqwlaQ46FXJPyiHYC59ouoaXn5YJykX83tCEOX2PKLzEoyBaRYuKBsYqkJ/0NU9QVyriFIyrbSfMoG94kuxfTXEPLUjmoVmRYJy2hoQiWr4FxxLiA6pP4Re0DEgDcyJdpt1LFio2zq2MSMBN8+ebUtvypSALI0tAI9cJWQS5KtKA+6I+ZVn0rmja6SlV/LaNU2YuYAUNs7iK3MiwxvD7Z6fpBuYWHIw42fu/pBuaJbD0YXbP3Ie8hoMThNBJu2IfuEVZo4RR/li3tC9xiaEzmDGnDYtj8o0WRicbET+AWVn/DH5Q1lF7Y2vcPGTfyD8o0WQhwG6Y4bsKH+ED62i1laIeMaprhe0bnlD8o094n2xomeFrVv8P9IpZiXjY0TPDC17ND8o0WWiHAaZjh2tBsEH8o0WRE7SB8VMMLkMOsMKuj42flpW/opYv+kKUrOzRQvMmcs4/nPtHGtcmbixmFJSfRICf6RtBcE62e7Ky4eDGGqpO4YSinSC6g4s81aG2SpSR62jrhVHMr8E2XQa1Jg8+hzKbbktrFo2tMVy8hS3JpggOSDyD9f+kLaibDEVgtnzS7qCPQw9qY9wpl8StoVqXk675Noj2ylJeR3kscfAFfIm3WCoG5y676QnjHuixyHE15avNUUq1HlcsNfxROxjW0P/8Aqc+ltLRnGXFAWutWlhsR6wnFmnxEMzjZ+eKC5MIXkvY59ddYlQFaXQSquqdSlSVg30+bWNFAiUmwhdXfCraa6Agw9pFsQTFQmFJJOaxv07QbRW/sZ5mpO66L0t07wOKLsgPF6sfC4QmGhmCnSE3MZT6DsqnhPSzVse0WVAzcyabTb/nEc0ujXTq8h2bx2mkP8Y6+hPyyiGZRI6AIQBGeBN2zu19rDij/ALZA1OC+0dVHhiKsJD1MmkEWBRD6Ev2GzwncHDxn4oTtHFWTS1S7ancym8+YXtFeDSL5O4aT/Dww4wlJqOJ6hNFOlmGwgfqIRsp0TWkeB7hhTSlT8nO1BQ0PPe0P5WidotzZO6P4deHFBymVwpJkpHzO5lk/mYroTsl0jgzD9LQBKUOQl7fKESyf3tDFTHVtpprRtppsdm0hMIA1RVb5iR0GaARm6RveADcAGQAZABkAGQAZABkADNjCTE/hWrS5Fw5LrRb3EUgPIXgSVUPxATEqrynnOt29lGMNT/8AmXp3WVHaamlrXbYAXjwbo+jE62My7WirIaEMxJhwHUW7RQqTGeZpiQCMl/Ubw9wnFDVMMKb0S4u19rw+BbUMtWw7Ta6AmpSbU8Eny88ZrRW5+CHBPsj73CTBzyyVYckbn/09vyinJ0Z+1EYq54cMEVuXKRSRJKJNnJYkEH2illkhPFHwUVxD8OdY4eJXUqOVVKmoOZQH+Igeo6xtHKmc88P0V9I4mkpxTgnWVhaBbKdDeOlSOKUWh6lvs2TYRMlr+W4NRfURomkZsypz1Om5Zp5h1S1ISQWxpqIV/QJPyMS6st4FKUqbK7bxFtl0HsSrr11PlT6dk22EOiQottt1Jt5tsKSs6tnb6wUArriypuXWpCGQvyp5RuB3vCKQldqjHwyGkpW68nyAk6EwNhQB2pvzAQgSqm1o+YA6GFYUIxUJxuYS4y0hC0/KLbwWIJNQqTk08sKQCBdaSN4LGgh9cw8tIccUpBVmDafuwxi5x1wSthzEKA1HeAVHsbIJzSrQJA8gjwaSPU9xixLQP3freJFuYamXBOggHYehgCChWKWkITvE0FitoJsLQqGKUpTaJKQYEpI2gAGllN9BABipRKlm4ibBAFU9pX3RFbmKgldJbV92FuYUhO5RW1D5d4vcxbUI3KCgmxTcxSmxOKEL+F0G5KRaGsjJcRrmsKta/wAu0aLIyXEoDxM09ul/2PYT5Sqecm1E/habzf0jqxS3M7NHCsm489ZlwzM3MOE3Ljq1fmon+serGKSPGzPdkkz08/hsYe+GarFQUi4akm2QSL6kgxeR1Gionca5Zl1JzsNLv0KBHPyUJH6BS5nV6lybp652En+kO2A3TPDrCk4CHsN0twHvLC8NTkuh0hnm+BvD+d/xcIUs2/CyBD92ZLivI0TXhm4YzpUV4VlUk6XQSkiH7sydsWMU14OuGc0SE0l1nrmbeItFe9Mftoa5rwQcN37kCoNdsswYfvTD20M834B8Eu3LNWqTJ6ZiFWg9+XQnAa3/AOH/AEO393xRMo9HJcH+sWs7RLx2NE3/AA/FqJMtixv0DjNor+QT7YwzvgAxGhB+FxLIOf77p/pB/IQ/bI/NeAbH6HLS9Tpr1zoUvq+m4he/GytjRxn4iaNM4Vceok49zJqUmSy7ZWZOZOhsfpDk7Vg7E3hLopq3G3C7RTmT8YgkDsATf9I5J8I3065Lq4g1YVjiLiqdGvOqLpBHYEiJw9HT6k3vhD6SI+p4oQVE2SNzHTurk8hJ3wR+p4kDzipeXGYG4Kowll5pHZi09pyZO/AVURSfE8WM+UTMupBH6x0R4jwckuJHrSRr6DaGWatABkAGiD9IBGJyDXKLwADCr+ogA3aADIAMgAyADIAMgAyADIACZxsPSjzatlII/SADx2LZwz4r5xo+QJqLiQPciFmV4wwush2rMLTZC9sytI+a8n066QjQoKmVJ6iHZVGltJUSk7xd0TQjmpcJub2gT5FQzTUv/psdde8WmS1Y2PyXmuIqyKC0yKnDaHYULJamLGhJibFtDJmlJfaUkpCwRqlWx9Id1yhbfBy5x+8MxmkzFew4zyZmxW9KI2UOtvWOmGReTly42+jnSn18U1pUnNSx+JZVlLTgtYevrHUpWjgnBokLUm0pv4yVGds7oSNu8aLlGL4FpYblWVOql0uMujKFqNlNnuBBVDGNudZZby/EfEDMbpAtCbEJ5mr85kJaZDZbXcg7kRFlIb5PO8Spy6kqUVZDtaEhiiRkXZh+ySEgHNdW2kWA8OyCmGQFTKFFeoSnpAAieZl3lEAqVlTmNh1gATy77RbcbQypboOYgiATFUorlt5CwhBKtFkawCATky5LuLczhebQp7GAR7ASS/7s1/tEeJR6Iubd1AG0KkMUIdF994ihIPQ5camHRQIOjvBQBqH7WBGkIqw9M2AR6RDjyG6g8TYUd7QqKsOTOBNtREtA2GibF9SNoVDTBJmQR0MHAWC+K9RBQdmi+DuRDoAHNSDvb1hBYEuINhYXJ0goT56IjXMZS8pVRT5dAmHQf5qgdEekV0dGPG5qznjxkyFSUxJ1tuWWaVTqTMhb6NQh91JQkH0taO3StSZ044+1GUmee9Ol+fOSzVrFSkx7sez5h8yPYHwDUD7M4XVGcKcpmJhKAe4SLQsvZrE6dtaMCjRWBfS3tCXIGgs72P1in0AIKv6mJoDSrBOukMYBld7gj6whUGad7wBRqw72hgb/APl4QwJVpDA0d72+sIQVOPiXk5l82CW2VrJPSySf6QeULweGHiUq32zjObdKs3PnH3df95tHXLqjKRM/A5T0r4tNT6h5JGWemlHsEIP/AFjlyfqduljulQ7MNTE6lybUCVTDq3ST2Uq8LG6ib65OeZsjeMZp6UQzKoulbpuSO0TOdIwwYrfIzNM8ptItqevrGCZ6yxpR5Jl4WKiaR4ocNukhIfdKD63Fo9PHzE+by/uex4OYA7aQ/AMyARkAGidYABGxG0AAQ4AdBpAAYNdYAMgAyADIAMgAyADIAMgACoXSoeloYeTyK8Q8p/ZrxeTCyMoXPtrAHW8PJzCiI8ZODrCcmkPU+RXtolR19I+Za+Ts+og+ENcrUea44RqonRUFGti1DpyldtU7wwNOHMjN3F4AY3TCUuDU6mKRHImLN9LhREMVA2WCCep6aQDpC5tvKAbe8AgS2gTYa+kAv9CZ6SS62QoZgdNRoIdC2tnM/iL8Ngrzbtfw6wlNRbGd1hIsHO5HrHRjyJcM5MuKznZhb9OaU38MuTWpWQIV3tqLd7x3xlxweTONPkDUqZNPyyObzDpa50sIbTZIgVSVtzHJbyIOUEqUdLwq+xoLVTmiQvMp54anLtBQwt5a5JlVkhtpV9xqIOgNhKW2mXXHtMugBgsAKJ5/lHlsjKb5VnXWFyBpdaelEf8AlkLJHmJ0sTDAIRNzAS84twN+UmyRALyJ2Zopy51qdWvZI6CEJjmEtTLS8jaw9bUK6wxHr9In+7Mn0EeIegKgrKTCsYYhdjpCpFBvMuN7ekAGB7L1tAANEzmOpMTQgfxIB0h0AITdx7QcBdAhN+sILvsF8cq4sYKZSBidJ+/D2oLBCfVtmvBQWb+0FDfX2idoWbFQuOsJoLaIpxI4gt4PoJcQofGzN2pdHW53V9IcIWb44ucqRC+GcuqozaXX1KcLhzqUo6kxU1weyobI0i0aphaWxnIVSk1BhMxS5tvkrQoXBGW1/cdI5YZHj5Rj/hTPKWr4GdwdxgnsNOJN5CfU0nMNSgG6b/SPqtNP3IJnzGaGzIewvhTo4o3BChDLkVMKceP1VpBk/ahJUW+RbXeMygJFvWKQGfWwgGFqcCYTHQWVKc02BhCoGm6RtAI3p6wAZlvtABuxF9YANFJI+axgAwqI03gAjfEupii8OcSzubLypB4g+pTb+sEeXQPo8LOK8yZvFKQonyour6x1z7OeTL38Hch9n4b4hV0ixlKK80k9i4Ugf1jgzukex6dHdmgv7LfpvD4IosgnlC4l0X030jiWVnbnh85S/tlHcVaV8Lj1yTbSMss0lJ99/wCsaJ2LHjrkjk0zy5XMd817bRfaoubbCeE099k8asGTmawE6gEj1XHpYn8D5vP/APoe2Uq4HJVlfRSAq/0iiWDN9bfrAIwBRF1AAd7wAbsBr0gA1cE3sT+0AGwMxhgYSPqIKA2bA26mAZhJAv8AtCAAt5CPmcSPc2hhQ3zuJ6RTgTNVOUYtvmdTAFDHMcXcHSzgbXX5MrPRC81vyhWFEjpNaka5KpmafNtTjCtltKBH/aC7ChaPXcQCNEXsPWApLyeVfj5p/wBh+JGVnQnLzQy5mt2Vr+8W+YmD/ey9ZGabnWVSmb+clhLiVE6WKY8GcakfQ45PamI6Ilxh9YcN7HKRbYxm+DoTJHlSEWtfuO8Z2aphLico/wBPbtDL8DXMHl5tQR6dIogCz/MHlBCumkAC9iX5RAUMyoLEKQgLJG/paFZVA2Wim5/I94LEAWkXIV219YLEFOyqHmiCPKBYA66QEtWcVeLXBCcJYjla3T08qXmiEut28qV9x6x2Yp3wedmx+Sp11ZL8ul56aIaQLWSL/n3jus8xqhpnp9hLaVNh15ZJUFnYwmwQlTVXlKXy0IaKhZJP3TEjE0+t6ZZKeauYXoSLbQUAQac/Khv5Vhy2XMdvSHQDrLS5dllpdfS2hI+50MHIApmXlpimtLGd11o3z20UPWGAkfnEsylm2j/ONiVCFYGIysspKQLj5VdoQqFv2s2tCSqYSkpGuRN4dhR64yU4kSrXm6CPHaO4WImr7GJoA9LgIFjCoaNh22sIdmF0ekArNF8AakQByYH+xBgDk3zdLm0NBywKnwIdAaE0AdxDCwQmh3ETQWaVOpQSQReCgsCagLanWECs38eMp10tcnpaEWk30c94mrrnEPH7jqFEyUqrkS46WG59464RSR7ekgscdz7LdwNKBIDMsgl2wSpwbJEc+aqo6ZS45LpoMl9nySEr8wJ1PePNlGk6PPnLng83+PVIS54wMRhtOnMSpRHVRAEfS+nO4UeTq1ymeqXDGlfYfDjDkja3Kkm7j1I1jpny2ckeiUk9OsRQzRO0VfkAh5y3tENlR5CPmVsSYP7AOQDbTWD+hNoMGot1g76Ebue8MDIAMgAyAAKhqYAKp8U9X+x+BOJVg2U82hhP1UIuC+Qn0eKWPHefimd00Scl+wEdU+6OaR074epQyXh0xq4kHnVGakZFH+q6ySP0jzNTSR9B6an7kWdZopDEu02hVihpABPYAR4m52d8qbZxVOqVjPiDWZkebnTSgkj/AEmw/aPRi6jY5cLgMxtgudoNM5rrRDak3zEdY1U/o5U+eSqqLPfA4pw7NDQsVBAv/wA149HC7R4WsTjk5PcDDE18bhqmPXvnl0Kv/wAojUwHOEBu5G+ogGNeIMSU3DMiZuqTjUoyNLuKAv6AdT6QFVZBZjxDYPZJSw/Mzqh0l5Zar/pBYqYjXx5mJ4kUrB1ZnR0Upvlg/nBYVXYH/wCoHEmqi1PwQ3Jg7KnJgX+toLYUbMvxgqKMqpqiUpCuqEqWofpC5GbPDHHtQF5/iA6xm1KJOXSN/UwcgbR4fJaZF6niiuVBR3BmVNg/kYK+xWOEl4ecFyxu7IPTqh1mphTn7wUFkip/DDClLv8AC0CRaJFrhkXgoVkJxdh5nhJWJTFOHh8JTHXksVSnJ/wlpVs4lPRQ9N4HwMtth1L7KHUG6FpCge4MMkHfUQFJnmv/ABPKV8JjzD1RtYOMWKvUERa6ZhPsPlsVoZqdCBVyxMUxhZV+IFItHjzXJ72HmBPpL+fMJfFihwWsO/eMJnUuOyRJsGU6ebrGFmiEr4ShOY6kwFMi9Ymy24kC4CjbSNKMr5HKkBQbGcEkakQmWx5IBQko1JiGVE2EhHqYCjObZJ/aGSacssIsMx7wCC31WSAnrCApvxOYRTirhpUVpbzTEqnnoA9I0xumc+RWcM4cKpuUVq26ttfmYXpcDePUi7PFyLaxznCHWbLSiWKLlLSOx1jWkZ2JG2mmm0OrlFOkAqsBEcANlUmnXFodbbTLJCdQCAQIQwlEwhvIkuB1kjMDuQYdgL5OYQzLvKZYUorFsyhprDAJmJqabaDa1JZaVplFolgNE4866tLIeKz0ttCA01LO3U0vmKCTqRDEK5WnuhCkpYKUqFhfcwDPVSnYgQZZuy76DrHC4HQpDq3XEn74iNhSkLmawgJHnGsQ4lJ2KUVVKvvXjPaMNNQSs6GFQAkzfQnWBorazBNAiJKo18VodYB7LClzNxvFIWxgfifXWGVsZr4vKTrAPYwtU2O8AKH2EqnL9ffvANwshvEDiIKMwqlyaefUphJQoIOjST1PrDjG2dGPG2RPCNHcbW2ltoNcw+cncx0XwepGL2nROBqcmQlGkpSATuSNY4crJyOiw3nS23LNZrAnMR2jlfTORK2ee9dZGMfFtil1q60qqbcsm2uxTH0XpyqJ5mqR6rSsumSlGJdFwlpCW7ewjdc8nHXCMmJhqVZU46tLbaN1KhPjkCNTWLnZpRTIMZWv897T8k7mPktd+SaLRScG7l/6OLJq4YlS7Gl9c/Nqu7UXgezIAtHxOo/L9Vkb9mKR58tZOXQjeTNSqwpFWm83ZSkkftHmP821uB3kqREtdKK5DW8V1qnqz3bqTVxdClBtVvQx6mi/PsTl/wD2wpPyjbH6iv8AIlFBxfIV8lplRl5tOq5Z7Rwe3cesfqOj12n1+NZcGRNPwuz18eWGZXEextHeWZDAyADIAMO0AHOPjurH2dwelpQKsZydTcDqAkxthVysUjx2rjypqszzl8xU6bfnGsnzZy+TtPg3T/heCGEJNQyqquKM5B+8lpF/6x5Wpdpn0/p/CcvpF6Y7xKKThCvTwVYtSbih7kECPJjG6OhcnJvBRoOTiZtw2KlFeY9SdY7mntLfPB0niHCcrxBwq9T1KDa1o8jgGygNDGO7ayNnk4NxTSpvClUnJKdaU3M0+pBSr9U2FjHsaaVo8L1CPyUj2n4PVEVPhhhuZBCuZJNm/wDyx1nEyYA+YEmESJKtVpeiU2ZnptzlS8uhTjivQQAVbw3wu3xFmHccYivPqnXFGmSb5/lS0uDZJy7ZjuSe0IotOWotPlRZmRl2h0ytJB/aKVALAkNiyQAPTS0IRs/XTXQQwOS+JPj0kMPVOoUug0N2bmZV1TK3pn+WkLSSNtztHq4tDKa3GMsij2WB4UONtY404Zq01Wm5dublJnKnkAgZTe0YavBHBL4uzSD3IvUG8cIzcIDN4AIPxolDPcNawgDzNthxPuDCl0ND/g2dFRwtSZlJuFyyCT62hgPA2se9hAI4N/ij0guYfw1UQnVC1Nk//PaLiRP7OccS4gVJUPh7NNkgu0pIzX3ykAx5WRU2e1o3uVF3cMsRiqU9rOom3rHIzvkqLVaKVt+UgjvHPLspMbaitKUq16W3ikKT5I8JRUzMg7p6xaZC7JRISQbYNtAkXvEtmjRiFaJFrWOa8Q2CMXqq2xvAmWYllargKsbxVkh+UNAdx1iRMSzKjkv2PSGiW+SL40l0z2HanL6qS6wpJB9opdikrR5iuLNFxNOITmJS6rT0vHqQfB5OePJJOcGFNvyoK3nRmUXRdKRGtnF5G2dmJxU0o/FKW3l+VAsIkYzzki4Ec5RWArTzwwNyEi+2ApLrQSvSyukIB6kJZTrZYcm7JRtfYxYCiZYlp51lEqyt1xGqlLHlMDAa6qkMzIzNoZI02iQCE1FxLbiEEGx3gBoE1PtpSkrmlF4bC+ggFR3ZT8YqDTd1HaM3BFqx8lsaH8f6xm4lpDtLYwC7Er29YijRDpL4rSu38z9YjaaIdGcTIVbz/rGbiaJC9jEIJvnH5xLRqooVN1tBJJV+USzRRoMTWUnrp6xJajZn2mknuYXk0UDfxxOxt9Yhle2gSZlRG94LHsQBbpVuSIf9j2Ij+LcUN4bkioqzzjnlabB1zd4a5YbSDYfor05MmemSXJh5WZSld46VVG+NUWvRaGhjlLJ1SLkesZyZ0IsWjvKbQhKU6AbxzNGc0LahiFFKlJqfmXLNyrC3la20SCTGW23Rio0jizwgtrx7xxRVFgq+OrS5gn/SCbf0j6LTx2wZ4uqd8Hqm66lsKWTlSnUk7Ad4rh8s429pAKpVxXZkKdTaSQq7Tf4iPvKj8h/I/wAnqb0WmfC7PF1eqV+3Hoh/FDizhvhFg6dxNiSb+HpsoB5Ui61k7JSOpMfB+nYZ+r6hafEu/J5+JLK6K/4F+LXCHiEeqEph4TUjUZMZlSk8Ala2z94WJjp9c9E1npEVK7RWfFLF0W4ty9yonNa2uv6R8BkyqScsnR59rt9lY4+414Sw1VUUKYxJIytaeIQmVLgzpPr2MEvSfUtZieo0+FvGvP8A/hTwyasj8/iVVIdlnUzTrczmDjLyFapP4vb0ifRPVNd6ZnebTyqu19m2DLPC/iX1wf4mpx7THpeaKU1WSA5ttnEnZSfSP6s9C9Zh6zpVqIcSX7L+z6nBm91Wyw069LD2j6Q6DBsYYGbQAZABxn/EXrgl6Nh2n5gPI9MqHtoP3jpwLtmczytZImqjdWy3D+pg3GS/Y74whJmQwjwjkz5eXJTFUcHqohI/aPIzH1ulio6ebf8AQDj/AInRT+Gk6yV5XJ1xMsnva9z+kc0FTJi/kVJwxmQypltF9NkjrG76N6s6gwdOBDCb6mOaSs1S4KN8aOBG0YfbxZLNBLi1ty8wQNzm0Uf2jr0c9smjxfUMTlG/o7w8J9W+2OAmEnybn4RKST6aR7J4fgttWh0hAQXja67L8Mqw7LI5ryEXCTt9YqJSGvw2VQ1bhLRirRbQU0ofhIO0QgZaaRpDEzcAjPpf0MMDy58VeE04P44VxhsjlTRE2nKmwurf31EfR6Oe7FRz5F8rLH8CfEin4PxBiCmVaos0+Sm0JfQt85UFQ3jHXY/cScUODSOpa54p+GeHs3PxLLOqSPlYuvX6R5kdPkn/AIm+5Ebwj40MC40xbKUGT+KExNu8pl1bVkrMaT0eTHHcyFO2X6b2udbbxw3ZbGnF0mJ7C9VlzrzJZY/SEMjnBWcVOcNqQonzNoU0oeoMOI2ThKtSOtoQmcjfxKaMZ/gvLzQAKpeaSbnoDeLj2ZZP1OH3KdPYx4fcPJenMKmZpozDBCfugLO8eZm4bs9rQyps6D4dcPp3D8gymamkl1KQS22L29zHE2ejJbixWEKQLKUrL6xmwUBQqSZnG8udRV26QrL2m2aUmXV5de8MjbQqSsIbU2QdjpENeQoMl5fMlokEIUNB6xhfJRjsqlK0kA5jcX+sPcNMEpkhWTS3rFp2MC6znRc2udNIdiYkmGsrZ6RaZmiO1BIdYcbOt0EW9xAJ8xPMjiiwaPxHqqEpFkzKkkK6a7x6WP8AU8vN0OFOaM+wpwuAI2SoHQADUR0I4mKXH0MS6ZdloMoOqnV6k+ogYiPVibbmLNh1bwb3UBoYQDfTpltacuqnArypG8IB6l5/5EsthYOi9OsAMcHXnHUXQ6GDayikQyUxjnJYF0FalPpy3uBeAuxC1IuputptTjROotqIAsMEitS9JdQCvmJgCzqiWnlpZRqdog6aFrNVcSdzANRFzVccBHmMJqzRRHGWxG4k2zH6mIcSto5y+K1oGqozcWapDnLYtP8AmXuOkQ4mg6SeKVPLCElSiRsnW0Q4lWkTjB9KqmKZhtDLK22joXFiMZNRF7qRL8V4EnsK0sTinC8nqkC9oyUlJ0io51ZEE1RwNpWppwNkfMU6RptOhTTDG62hVgF7xO0q0an8TsUuRemnHLhpJUEkfMe0CjyJOyrqPOzGNa05OzYWCV3RmGiR6R0RpGiRb9IpwbbbKQk26iJbNo8EmkE5L8y4UojSM3yaknpyrI+YjtGLYpLgpXxlcS04D4QTcmw9lqla/ujKUnzcs/4ivyh4ouUjmyNRi2xh/hsYe52KZaaKcwlZVx29uptYx9JCO3GfOZZWzv7iBUFU/Dr2RWRby0M6f6iAf0vHz/q+sWg0GXO/COPUS242yEpmmwQgG6U+W49BaP5Cya1aibyN8tnxrmrdlcceuEdM468PpvDU6+ZV1Sw7LzAFw2sbX9DHu+i+ux9J1kcyVs30+eGOVsrLwv8AhFZ8PuIahiSerDVSrEyyZdpqWSQ20jqVX3Jj7r8p/M9J6hpo4cHLO/U66ORUuy9aliKVlNVvZ3LaISbm8fhc80pO+6PFUd0rZ5u8TvCPxDxvxfqk/JS/xkrUJ4zCamt4DlIKr6nplEf1P6H+S+lL0qMJtRaXKPpsOTHDHTOq8Q05NC+zKWJkzi5GTaZXMWvzVBIBN+2kfguqyYtRqs2XTqouXB5GSSlO4C3h3ixWCsc0apqeKJZT4lnwVaZF6C/pmtH3H4Zr5aX1D2fEzv0s3GSTO3gdyPzMf0aq8H0RoHX16wxG/wB4AM17wAed/wDEorxcxeiUCtJWnAEdirX+kdeLiFmc+TzyoyOdUZVIH3wfy1jLgiMbkj0JqjYpmI6LTk+X7Lw7Ky+X8JXdVo8rL+x9Uqjp0vtlPeJOrLdlKFIC4Sp5T6voCP6xCRljb5GThI5nnUkm+XaKfJ1qzqLDKgGWynXvGDN4ttD7jrBjXEfh9WqE62CqZllBoEbOAXQfe8QnsmmjHNHfBonngMmnV+H+lyT9w/IuOSriVbhSVWN4+ii9ys+QnHa6Z0UfMoDp1iyBoxtLGZwhWEJAKjLLsCL3NoaHZVPhQn1zODqrLOJDbjc+4rljYBR0/aJ/yKZeINwbb6w2QMeLMc0HA8l8XXKkxTmD8peWAT7CKjCU3UUDdHOfEHx64aorj0rhqQfrTyLgTChkav3F949LHoJy/Yzlk+jkHjBxfqvGXEbFWq7MvLvMN8lpLCbeW99Tv1j1sGGGBUjFzb7ISzLrmnkNMtuOuqOiGxdRPpHRa88IjsmNA4GY5xDb7NwnPOA/eU3lH5mMZZ8cf8i9r6LQ4beF/ilRcZ0CsGjJlBJTaHlKdcHlA32jly6vG4NXdlRg7PRpor5SOZbmFIzW2vbW0fOeXR0tAJlrnyrrZ1CkkH2tABW/Ap0tYfqtOUf/ACNRebt280JDZZSjZYI1uTeGJHPnjllJSpcEZqRmHksvTLyGmQTqpXpCctqsuON5HtRzxwU4WS1HosvLyiS9lN1L3AUdSfSPJy5bfJ7uHAsS5RaU3hdcj/hupLidSnOCSO0ct2dSEiFpU5ynWyF9AYmRcUGcoNWN8tukZ2W0aUsKUkKuCQSm3eLTJaCHJjOUZhZSVWMDMyRSbIS2wb7qVYetrxzEeTSsikS41JKzb84TGFzDdluFQASdYpdDQnSRkIv7RoDG6fdyo9DcRS7I8kcmCLLWTbt6xXYpdHmVxwnETXEatuJN7TS9B11j1MfR5WZ8inC5+NlWleRttsaj1tpGqZxMBWkFDw5RW/m0zAaARTENs1LPuyuRCQlKTcq2vCATy8g/K5JpvIQlWULJAN4AF8jKOS60uuvJaLt1Cx2EADzIfBtoUlaDNcxN1BJ2Jhk0N+SbbWfh0pbyj5VHcQh8iP48p8zcyEFRspA2HeAYaqdzFKUvFTSTcntAKjoaUnAppI9Ig7k7FQdGUGAZtLpvcEwACDykne0AWwaZpW2e0DodiynPOTc4ywMxK1AeXe0TLqwc2jqTBmA6VRqXLu8sOvuJBKljUGPOnNt8GMsjLt4fU6XbksmRLfmuLC0ckk12C5JbN0tirIMu40HWut9YhfF2il2JZ/A9NepRlhLN5SOiRcQKUr7K3NdHMXG7DC8EqlpphBRLLJSo2+WO7C9/DNoZL7KarFTdrYZYucgNyAd41aSdHdDl2TPBFLVKoSTa56RLZ3R5LQpTDjxShKTvsNIg0qkO6W7zjbZulaTqCYllocn6qzIM8xxxLaUAqKibAAbxzuLfQPs82PEpxVc4vcV5t+WeU5R6ZeVkxfQ2NlK+pv8ASPU02Oqs8bW5U/id/wD8ODDnwtFrE8pBARLtNBXqb3j2svxjGLPDjy2dNcZH3JLCQmUozobfSV99TYfrHwv5Xilm9Jzwh9HNq03hdFCJqTqZhQRNErBzFKVx/GbhJLo+TUfsXDEdQBzc8m4tcjpEb3VEOKCpuuzkynKt7KgWGVvT84GvpDUUnYiJJ86umuY7xSTb2RRW3e6RJsF8PqzjVZMilUtIhVnJpy4Sr/aOsfrXoH4HrPUEsuqezG//ACz0cOjnJ23wWbTPDLhdtfNqa5ipzChYlS8qfUWj9r0X4h6VpMcYrHdeWezDTY4LodH/AA34DfZCPscIsQoKSs3BBBB+hAj6GPpWihNZMeJJr6RsscU7SJQ/TpumNpCJj4lCbAJdGUke/WPVpeDZMBLzqJi4ILbifmbV8w9faJLFGttdD+8AAgLlI7wAeUX8Quv/ABvEzEoS5cNLRLjX8ItHXHiBhJM5T4YU81jHNFkgPM9MoRY7akCOdvg1wpb0/o7SxZjaSRxdxdJrS6Sw6ywHEpulIQgC37x5zjudn0WZbMWOP/crTxCNpm6DS6uwoOMMuFpSh0B1iUjLGyPcLpkImGCk6KtC6PRx04nWGGHMjbRAuLAxizRFnUwpXylI3O9o55uhtJIlHhnpqcPPYwpabBpNRVMtgC1gsD+oMe9pZbsSs+T1kduZl5AWUdOkdhxBdRZE1IzDVv8AEbUk/lAgOe/C3Mvy2JcX02ZSlstrStCEm5KdReG/2Las6JAsLW0694LIOVPGxwVxNxGmsN1HDUi5VHm3TLvS/MyoSFbLPoLfrHdpc8cLe7yRKO4gXD3+H9WZ5LMzi2rsyTKhrJSA8wPW6o68nqDv4LkiOP7LYxL4NcA0Lh9W26bTXHaoJRZZnJleZSVAX0Mci1mRy5ZptiuzhbhjW2sM8QMP1OaWlqVlZtPOWsXASCQbiPdyLfjpI5VxI7rxF46OHlBWtmnB+qqTsqWbyoJ948NaHJLs6XNIbeHHjhp3EDiDTsOroTtPlp5fLRNOO3svoLRU9D7cd1krLfB1CTa+2a+vtHmmtUaUq/WwhAVdwtPwWNMdU46H4wTKR6KBhIploG+VAvr2/eKJ/s8/fHBxFdrXGWVw628r4KjMi7YOnMVuY4s8udp9D6fitb2b4QY6+DelJRKylp8pbXfsdI86apWelkhatF5PSAkak5LEc1Oi21q3sfWMFJNWc6VoSVigpqrJUnyPg2Cki1jDoE2iMNPl50tLsFNnL6n1jKSrk3TNuoJUkHS+qTCQdjfUWy2tC/WxuYvwZtIlVPdzIkwVAXUVZt7C0c7fJi19GpUh2dbGgS21e3ZR2gfDoDJopcCgbA7WH5CBMpDZMziWkWFrJG/eNU7BjJOzSlpVfY7RaI8kE4i4tYwphaoT7zgQlhhRBJ622i4q2ROkjzHxJU11iqTU0vVbrqlkn1MenG4o8fI9xMsJyk2ukpl20JcbWC4Vp+ZIHeNVZzsUTU03KyqmUkNZNlqPzQxDCSl0uJdfzoIzDKdL9oAELcyymyFEqRm110gGOwqcqhpRKFOJAypB1hBRuXm3EZDlyJuSpKDqUwxAUtzC3F2WoZ7gKc00gAQO0xDSrF5tRPlOU7HvABiaa6EqKHEKFrZc0AHR0rcoSRppE0dqF7NzbqIQB4EAI2NYAN2veE+QJfwuabcxSwFoCwB1jHK2omc7OpqCvny6E/gOkeeuVZgWjh3MtCGmxa41MYz4NUT2Rlwy0BuSNTGJqhaEhSbAaQ0J8lZ8caTTXcFVd6poR8O0wXAo/i+7+sVik45ODSKt0cW4Qobc7OJWtJUk/dV0j0W+eT2IRaii4qHRGmgnI0AANIzbN0TSkU0sELJKesYyZomKKjJiaeDiTy3m9SobHSE5cFo5V4v8YJhsYhw+lBUlmnOuuTCFbG4QAPXWOnHDk2pPG2vBxrQJQqek27HMtaUkHqY9rDBJpnxGee6TPZXwMUP7J4SPzOWxmZqw9Qkf9411Dtr+jLGXxiWiM4ioM9TXvlmG1ICuqTbRX0MebnwR1OKWKfUk0atKSpnEddkpzD2IpyTfzy87KK5ar6XI2V7ER/KHrXpM/TNRPBkj8b4/0fLZ8XtzaY6SOLWlJyzSChf407flHxuTRf8ASzk2eULF4mp4Gbmm46WjnWkyJ8EpN9kr4Y0pviHihEmzmTJSw50y4obgfd+sfqn4R+MQ1+q/kapfGPj7Z6OmwbnZ1jR5NqSkG2GG0MMoGVLaBYJEf07GMYJKKqj6FKlRy3jfx+0DBnG1GBnKHNPyaJlEnM1IaBLitrJ6gRYI6yYeS8yhaD5VpCk6dDDApOr+LXhrJcUk8P5ir2rSnQwV5btIdOyCra8AFh1iQMw2pxpQROMgqad6KPQHuD2hUFhVDqKarJIe0S4PI4j8Kxun6GIo0TscR5QVHSwJ/SBjPFjxj4gNWxzXX7/49RcPuLx2yVRo527ZCfCzTk1XjXhhK05kNzrTygeyVXjjycROnTr52jomRTL1CpYgqyxmdnKk8u57BVh+0cidH0Or+Uox+kRPHUoqdodSkWlhLM2gJUg6pChqFDsbw3GzlXxZCuHqnJFcpzvmSvIrL1t1jnlE9DDe06/4dIM+1LpsbqA3jF0kb3RbRl0U2YDRINkgxxyd2C5Qd4c8VIrXFHHsghQPwhZQQDubGPc0V+2fOeof/sdFp2vHoHlgraW7wwObOE8y1SfEbiekNt8tZbddcBGqvMLfSHL9rLZ0nfXuDvCINDqQDe2nb2hPjkaOXONHjdp2AatUKDRaU9O1aVWUOuTHkaQr26x6eDQyyR3ylwZSnT4KjptU47eJhRckph6h0VZylxBLDZB3HQqjsX8fSr7ZPykWPgr+H/RJVpt7E9ZfnZgnMphgZUE9dd45566X+KKWNMdfEF4fsD4J4JVqbo1GalZ2WQFImFG6zY66xnh1GWeRW+Byikce8CJJdU4w4Ql2/MpyeR5b+l7x7WpdY5GEf26PWTMhHluBYAACPkmdlNgFPJQdP1hWg2srmksppvHaroGiajTUPJ902B/eBAyyT87YtexiiX0eWXiozteJDF2cnV8EE9raR5ed/M+q0L/4kN2C6q5KzjSs5ATYgDeOdu0etVqjtrnIn8MUSrN6pcZSk9fzjz0+Wjyk/m4sSPz6GFpJUeWtNlRrHktxpFbVWYXT5911KgrkvFu3UpOo/Q2i5L4lRFSZo5SpZJCvMCD8o7RzJ0auI01uoFcy2ErSW7DTvF7uDGSSHqWq5ZlgbgCwbSOovvGS7MWPjD5lZEOrVlmphV/9o6Q3y+AoaJqpDOqyrpSLb9YpIKGR2oqfcDdzl9Y0SBsRVOoCVl98yjoIEjKT4ONfFnxUMy8jCsm8FJR/Nm1oO56JjvxQ8nHmmqOXHP5itNiY7KOAnmA35iUuUpzNkEK81jb0hrgykCnaUh+aSt15IUpRVkV0F9AYBCKZpIbBs4i+Y6JHSGAQqmWBQh4WP+mAYbL04Iau48OWVE5LakiAm75HFDUuxJh9hB5hUBdR6QDA1RkpU2rOp4LTew2tCAYlltbSylkNkK27wAYl2XRMAupWE9gdIZVHTsvK+RNu0RZ1ipDRAguwDUpyk3gAGEAjtAAdLS4fmEIKggKVbMYBpF4ULhW1RpSSrctMc1FhzCjYRxZMl8HPJ2W5hSXzsoV3/rHNLgldl1YckPgpFtSgMxG8czdmyRIpWYynKdREtUMWoX0hIDnbxhYsDVMpWG2FHmTZ+IeSN8o2B/8AnSN8UfJ1aeO52yocCUw+RZSLkax1Pk9ktqlSA8oItpGUmCJZLygRL27iMHyFiKpoDEpNOWsQhWv0hd8Gidnm/wAQ5lS6fjaoKVdTpakkm+pzKzH/APGPVw02a5EsOkk35K2wXJ/F4npyLFQ5gOvoY9uC+SR8Cnds9tPDRSPsXgth5oixdQXj7mMcrubOmC+JZ42jAtlEeKTDlNThqXroHLrCJhthrL/xkq3B7iPhvy7S6bL6c8mZpOPRxaqEXHeznB59DBCXHG2yeqiATH81wwTyJygrPneX0gQRt5bi2a97xnKLVqfDJk+OTozwpsf+B1x61nlPhrN1Aj+j/wAIxY4enRcf2fZ72lrYdGySgqWbtta2sfolNdncVpXfDTw9xJxAYxnP0Bp+utKCw8dElQ2JTsTDAtFKcgCUpAF7ACADmateBPBdV4xqx85NzCAuZE65T02yF4WOa/vABfUzlU2uwsEjRJ6WGh/SACH4ZnEtY1rsilYKFobmkoHqmyj+cSXEkWIp1NMoFTmzp8PLOLv/AMsIo8KfEHVDP4hJUq5ceW4T7mO2bObyPfhE/umPpqpqHlkKfNzF+xS0Sn9Y4MvR6mihukyzsJ1tKsKyjiySp1SnD9VExydHr5+c7QCr1NC5dwEfnD3EuPJEMIvoqCiEGxZeN/oYyfJ2wVI6lwDiJMoy0pOpAFjHNI0qyfOYkXOvl1Syeh9o55Itx2ogvgOxea3x94nXWVJfeCk69E6R7+ljWNHyeuleZnftrA+kdZ55uAZzrU0qoHiskpvJy2p6WDOcDQmxIueu0VLorwdFdPXrCINHcfob9Yl88DRVFR8M+CK1xGmsaVWnifqLyUgtPK/kpI+9l7+8be9JR2NhSfJLKljzCuDWkyrs9KyuQAJYZHyj0Aj57V+uaDRv/nyL/setp/SdZqVeLG2MKuPWGbZgJxaPxJl1ER4MvzD06L5jJ/6TPXX41rXxx/5RWfiIx9JcTuE1ToeHXc9TmXEJS26ko8t9Y30v5t6PDIpZptf9icn4x6kl8Yp/6ZSPhV4VPYQ4pNV/FhZkpSnskypzAhbx0j39R+aeh6iG3Hmpv7POX496njlcoHdMpWZKqDmSs20+D0SrWNcGr02qgnhyp348nDmwZ8DayQaD1LKTqNe8ddUc1kDxIpUpxkwdNDREzKPSyz3NwR+0VECzU3KiodPKIsjwzzt/iAYPXQeLsjX0NkSlWlRdQ6rRv+8ebqY1Kz3tBP4bSi6PUuQEG5Co43wfQwdnX/h+x/LV7Cb+Gp14JmWruy2Y6rT1THFL4uzg1GPbPcjK9VHJdx6UKiXEq8sbKSa4No042MlblJlcm3NqQpJfUNehsN4O1RlHsQTFULDAb3IFiYxceSm6I87XGDO6ruE2AQNyYrbwYSdkuozwayzlRSGyNGpc7r9TC2mQon8RLW4tCDmfc6dEiEkNsaXKgEt5b3N9VHqY0omxFM1FEuSorF7bRRm2VFxp4wM4Gw4/Mh4KnFpLUs33V3jXHHcYzdI4Nq9aerE/Mzc26XXn1Z1qJuSTHoQjSPNlLcwlllJeQm/S8aGbdk5pzSafJyziRlvfMpXX1EBDG2axKwpx0hoLQnTTdR7wDoaxXQparJUkBVwm8MVChNdZWVWTdR9DCChxbrEsuWSogIdTsneCwoL+LemciUJBRqbWtAPoMem5hbaGlLbScuVIvtDJG1Uq5nTmdSpIOU5e8AAAw5zkNEcwK3HaAdnVTRsyjTpEHYGC9vmtABtN773gAMvaADWbtp63gAvzw64l+Plp/D8+suS7ybtlR2McuaFcmUlyXxgihLZqQk3LkNm+boR0jzpSbJS5LXK+WkJAFhEVZqHsPGE0A4y7ma1+ut+0IdnEnGjEBxtxcqTrRzy8soSrShtZOhjtjHaj0tPHbG2SzBdJytJzbiBukdq5LIpciErBt00Mc7lbKuiUCUs2kK7XjOzN8kTxlMplKJUnlHI2ywtZv7GKX7o3geaHEKZAwWk/fn6uVkf6Wwof1j2cEbZr6rLZpEhp4OU/7QxpKpAJyj99I9rF+x8H4PcjAlO+x8EUKRAtyJNtJHra/wDWOCX7M6o9D6D3/PtEPoplUcaeElX4nTNORKV8UqSlrktBgOKKvxAk9o8X1X0rH6rj9nNL4GOTGsqpjZhzwuYKpMuoVOVViOZV879QOYD2T0h6P0jQ6PH7eHGq/wBChghFUIa74SsLTzjztKnajRVrGiGHyWkG2lkmPN1P4v6ZrG5Sx0/tES02OXI98GOF0/wfen5adrX2vJ1Jacji2wgtLG1/ePa9O9Pwem4/awDjijDouKUnFSxyqBCFG5B6GPVNBc5UGkJBCs5PQQAJHai65oiyB6QAJlurcPmUSbwAIqi+QkNXylW5v0gAg/DdSMQYoxFiBskyy1CSl1j5VJRoo/mIgpIVcdKwKJwhxVOFWVQknEDXqRYQ4K5oqfR4YcXp34nE5TuEC0dGR2znSosbw3y4ksF8QquoEFmjrQlR7uEojz8rpH0XpcN80vsLwfiIfYMqzm1SjKdY5r4Oyfyyyf8AYvmqnMVaYYp8igPzcycjaR16a+giG/Bq9q5JtV8AnAuHKQ5Lq+IebzInXUbKWdQr2G30iXZnhyqU9rH3B+LC22hHMuT0jFnp0SfFvFKWwThacqcy6EhpBUhN9VqtomJUdzRjlkopsR+Aip/CeJyvt6NoqDRdCfcA/wBY+jxKoI+Gyy3ZGeoWhG8UJdmWvABzjxyApXG3BVWvlCXUoJ6G+n9Yp/qWujowEL1GoO0IzNWF7mwH4u0Kr8DRHFlnGzL6GpxxuTbWWVhg5VKUnQ3McGq0j1C2zk1F/XDOzTahaZ7opOS++gylYAoFH1Yp7RXuVuJzqJ9zHNp/R9HprcMab+3yzbL6lqsqqWRpfS4Qpqv2RQqa9Oz6ZaUk2U53HnEhKU+pMepHS45fBY1/4ON58q/zOC+LXF6pcYOK8nSuHEikMtL5La22/wDHN7KWR0SIrU/jHpGrwv8AmYlb8rhnZpvWtfo5p4Mjf9PlF91Pw9V6m0OWmpGeE5OhoKeZOgz21yx+Meq/g8sN5NDLfFeH3/5P0HQflsMjUNZHbfldFet1up4enDLTSHZaYQbFJuhX07x+byWo0WRwlcJL/fB9sseHVQ9yLUovyWBhfjHUJUpacmEzTIFuU8PN+cfW6D8t9R0LSyy9yP8AZ8xrPxzSai5R+L+x3xXj6TruIcCTEuFsvM1DlvMr0sFJNtY/V/R/yPSeryWPEtuR+H0fnvqPo2o9Og5y5j9l9pIta/rH13Pk+f48FJ+LrhEeLXCabRJtZ6zS/wC9ygHzKsLqT9RGGaG+NI69Ll9qd+Dy9l6iphRbWktLQShSFCxSRuD6iPGv78H2GOSdNE/4d4zcpNYlXWXFZ0OhSVA6gRzzVm8oqUOTq4S7VcmmKi8pMtJFGq1HzK06RELR5kW0tpGMc4oaDgTLAolpdOVCVHT3i3J0OKrllDYv4krmnfgpecS1Y+eytAIpK1yRJ8h+HcXSdJDa5UfEzG5mH9dYqiKsk7OMnp93ml0rd/zFfKn2hUJ0hSjEqWWlJCyVH51k+YxRFBL2Iw2gWOh21gologvETizT8IUd2Zm3Qp2xCGAfM4e0aRi5GMmo9nFmPceVDH1adn51w8sHK0yD5Wx2Ed0IbUeXkyOTIzcesamPY+USWW+UFTedAN7jpAwJFU3viG21PLU202iwQnrEgMPPSwHFNsoUlXlIO4vDQwphhlxs+Qgg2uIoBQxJS5WlPMU2evlhCuhfT5OTKnudMKBTtlSNYBUHzM5INtJRLtvLX95R0tBYUEJm5IJSpTClqGt1neCwoA9V0JC1BlpGfQDtDChIipuSj3NbWkuk6AQBR2QzQ1cpOnSMNx6ez+jSqKsfdg3BsACkrH3bQbxOABVNWnprFbkGwLMk4DtApJi2li8GJdyWq7r9ym20Y5XwYzTTO0cEOtTNPD5AD4TYnvHlzXJHQ+re1/6QILDpd+xGttesNlLkZOJWNUYKwPU6lmHPLfKZHdxWghQhuZUVbORMIyXxk58Q5dS1rK1KOupNzHdI9aHCou3DkkG2x0BjnlybIm1KbCVoSoXzdYwdlvofZtSQkDXa2nWIXZlZT/iCriaBw1rj6lBGdnlAnoTtGkFcjpx8vg85uJr5TS8NStrZmnponuVqBB/SPd0y4M/XZ1BQJj4U6Ia1xGkm8uYrmGm7e6o9TG6t/R8b9Ue1bISyy00BYJQlP5ACPPu3Z1rhAw4OkFWMA6562MHm6EEBfW/5QcPwBsOa66+8S4rsAuel26hKOsOk5FixKfmT6jsYXQxqbxKaM8mWrCiloWS1UE6oWPwr/CfXaNFK+DJqh9bfQ+kLaWhxCj5VIVmB9iIoQIuG4Gv03gAKemm5cXWcvYX1JgAquuYwm+I9QmsO4VWpUuTyqhXE6Ny6dlIaJ+ZcK6GuSx8O0WUwvRJOlSQtLSrYaSSfMojcq7k94hs0RT/jNrn2TwJqqAoZpp5DIPe5jTE+bJl0eLGOpr4nE035QqyrA32jSZjyy+uEtIclPDLxHnm0FTrvw0ogD7yisKt+scGZ80fTekupxl9WyqMNUHETiUMop7zW3mWClI/OMNr8EvKky6+HOF2sKvfaM44JqqKTlBT8jQ9IeyjOea+CQ8RcVOM4JqCpcp5iglABga4IxyalwVDhisVt5y0lK89dtxteOdwX2e2tRxyiN8UKbiitIKqypbbLercugEJv3MbY4pHNlm5rgvzwizyaR4l8LOh0KE9T0FRT3ItY/lHr4+YHyOVVkaPWgO6nvDBm+aesMRz54pUhuaoE4lpJcYXnDilWyWWm5HcxXii4/Re1Im0zVKk3kquHGULB9wDEIgPmF/yHbHXIr9t4afgf9nMPh+8Q+HqVM4jwziappp1Ul6vM8t2ZNkON5zbXoQI782CThGWNWQpq6ZYOPfFhw/wNKqV9roq0yBdEvJeYq+u0ZY9JkyPqgeRI5cxTj3iV4uK59k0ORep2GSoJUDdLIF93FfePoI9OOPFpFcuWZ259HU3AXw9ULgrS1LZKZ+uOpAmJ9afMO4R2Eedn1Msz56NIx2Fvcy99Ne3YRx9lVRF8acPaPjiUUidYSh8DyTCR50n36x8/6p6LpPVo7c0fl4Z7fp/qup9OleKXH0znjHPBytYOUuYZSqpSA1DzI8yfcR+Lerfi+s9MbyY1vx/f0fqfp35BpdelCfxn9eCEGtTDL9KVzAtLM+0oZtTe9rD84y/FMjh6tipX2my/yHCpemzb8Hccu+XpdpZ3UkE332j+jnw2j8PuwZVcEb302hC7PITxqMyPD7xEVanyzKZVieQJtKE6JzH5j6amPMz4ebR72i1PG2RX+EcUfCTiJhZTkTY+8ebO0e+skZRL4lON8lLUhBmZjK22LhKl+UfSIjbOV0uSrMe8bZjFqFy9LeQxLE2Wu9lH2jVRa7OaeXmitQZlC8613JN8xNyYq0Qp2SGlYlEooZwpy349P0hj3MkTPEAlOUrCU9kjSFQm0KEY7CQFKUoj1EA7voi2L+MapCXLcqMzncnaLjBtnPOe1HPWKMUzmJJ9b85MLecubAnQe0ehCCR5U8jm6GMm4tGnZj/QYwzznUggBPU94OAJ1hplunyvMzhYVujtEsBmrtWRPThyn+Uk20goBncaWXAptZJUdjB0NIcUreSkNhkgmx8o1gsfQrbYmnGVOqQEp636QWSFu5UoSEuWJOphFUCflwjKeYpYP4ekAUAcZYbSRmJ06naAVCIKYIAKcx7xVhRprKVEEZeu0MKPS9vCg+HR5Rt2jyd573tsAvCifwfkIr3A9sTuYVT0RD9wW0TOYUA6RSnwLaI3MMW2TeLUidpJsC077OfN05So2jKTs5cqo6PwjURK8pBNkLSARGElwczJS68UOkXsIy6Bcg25r5SFQMpKjnXxG4wXXsSylAl3s0vJDO8lOxcMdeGPFs6sUa5GzBshyAi9gSesOR3Ituk3ShF9o5pdmqJXIIzKbubf0iGKUhXOJy2OY3BsBEJUSmcmeO6uP0vAVNpzTpAn55KXB+ID/wDcb4ez0NPTlRxvxZcKMRScne6ZOnMNZQdjluY97AuDxfW8l5aOgvABQftPiTSlqTmAmeaTbonWO5PbjbPnPpHrCpwZ1W2JjgOvo0XL9YAsAtwEamAYn5h7wAYHDeJsZtSioWvaDgALjDT7KmnUpdbULFChcGD/AEBHJ3AzJK10yoTdIcWoKPw7nk/9pgtktfQifwziyxQ1jKYCehLIuIrcLaEy9IxDh3Ms1RWImVXLjEyMrm2uRX9IqxULOFMuadhtxg09dOQJlxTbbrYQopJ3I776xDZUeCYl06ebX94RRyr/ABBq6JPh5Q5AKsZibU4U9wkCNcSM58HkdWlGark4oW1cVaNJcujG6VnVdNU/hrweNrlxlmarX28gtfNkQnp7x5uWXyPrPToVGTXiL/8AYkptDxK7TG5qcpj6WykHMEHX6Q1ljdHnTxNdBPxLjZKVXBGh7+0X30YcXyMmMJ5UzSUyqRdTqxYe0ZzVI6MPylZYPBzCPwsqHXUDmmx16RySSR6NFi8QuFrGNsMzIYTknGmipBA+aw2hwn4CqZQHAidXQ+NnDt5w5FJIlln1SpQMezhfwPmNRHbmZ7GtvhTSVXvdIMaEMEHtd4ZJRHizlwvC9NmOWFKbeNlHpoT/AEilyqLTLP4XVQ1Th5QZpStVSqAT3sAIyRLJSXBfLqbbg/tFPkCg+IHg3wLjutz9WvM0yoTiuY6qXXZBX1VbuY7cWryYlVkSimN+C/A/gPDc2ibqCpmuOJOjc2qzf5Rc9bkkqXAljiX5R6JTcPSaJOmybMlLNiyG2UhKbdo4nJy7NOF0OBc65r9BfaJoQHmBOt79b9LQh0FO1KWlxd2YbbHcrAMO0FDNUcfYakW1pnKzIoRY5krdSb/SIe2S2y5Q1cXaKFcpOFeKHFyky2Gw5LU+TcM9POpbIafKTolv6m9/SPm8H49otPrv5+KNS+vB72X1nU5tG9HkdxfnydNBYGgOg7R9OeAzOYOpgA8qf4quEXXuL2HKkykf3iWDCldAc2hMZTi3yVGW18HNOIcMVrhrVFUKpuITONNodJYVmSUrSFCx9iI8qaSke5gm3EaX5uZmTledWtPQKOkSlH6NtzYBEqSoKSSlXQiKdD22PEhTZuYCci3B9bxm6Re1IkDGFp9xtS0OlZHRcQ39D4QJtqapxs6wkm17wuSXQyYlxYpppQWoNJt0jSMbMJT2oqOt1tU+4rKtRTfQkx3whXJ5eTJufA0aqJ7gaRq3RzdA0MLGY2vCYyRUinIVJuPPJAZa1JiR3SATdRQ+0UNHKhPQaQkVQ1BpeYqHnG9usUFMVsqWgapI6iExWOco7MrIcVe9v0hAwqdqJdKm0rUAfmBgChKJFTranMwCRoNdzAMPlJa6LZyDfUEwBRuZZugBGqiNYAXAjlZU5ilWl97iAA9DCy/5bEA210h2Oz1rakE/DIOUfKI8PcfSBS5FPUQ7CghcmkaZYLM2voLMg2fuj8otPgQSuloP3RDTFSCEyoknm1JFjmhqVnNnilyWdRp0OyjC+qYbVnCydpmhNSrbid7WMc0uxIasSV5GHaDO1NxQAl2ipIPVXQfnaHHl0V26OSJGcfq9YenZhRU9MOF1ajrudv8A52jvjwj0IqkWvhqXzJbJTa0TLo1TLFpqrNhPaMGaWSalTKUN+Ygm2mkYtCYt54fvm0I9esSyTk3xzySZ6nYOaA/mLqOUDvtG+Dl0elo+ZnE3EicTPcQK46nZL6mk+ybAR7+JUrPmPVZb89fR27/Dbof/AI+ZxSNGJVbl7dVaR0z4wnmJXLg9DOfpHGdPZr4ixgCgh2ZBVbYQAF/EDv8ApEcgZ8SPzhi5NiYHeFVj67Nl8Xh8h30b54A2MABS5gbWN/SBNgA+I1HvcDtFC4D2pjQWFvSExhvPt0hDOHf4itfBqNAp4V/gyi3jrsVXH9I6MSb5M5nmk22qYqlkoU44475UpFyrXpEt07MYpvg9JeDPDtFQ4W4OkK9T+SqmOOTQYdsQpaySFEegMeNnlcuD6zBN4ouvKouV6lMFkoS02G7Wy5RaPObd2VSVo5s494CkqLOS9Wl8soy8vI+Bom/ePT02XxI5MmBPooajypxDiRBJPICyE9rA2jTJLk3xY9i4Ol8K0JtDLKACBYWO0cr5OirZaNKlG0S6U5Qsg6xEnRbS4OJ8WSP9iuN1DypKEytdWEm1gUkpI/ePa0srgfL61Vls9cKXOB+mSrg1C2kn9I62crFHxABhEkb4jYYbxrhWbkFAF0jmNE75x/1FxFp0xopzhLxkl8BMO4XxE07Ly8otQYmgkkNJJuUOW2PYnSIourLLnOP2B5RkK+3WHEkXAaBWf06wNpEbZDNNeJfDSTlkpWp1BW4DMorX9IVoe1iZ3jxWZllTlPwVPFoKCQ5NvIZBJ9z/APqBWw2jDWuOGNGJZTjclRJFeXMll2bDrgB20ReK2yKpfYxSHFLHeJFlKKgpJOYBNPkF6EbarSOukPY12T0KJPBnFDEaA5PVSfZbUScqnEt/TQ3g2x+x2YrgPiqccWmceRMpKwvM7POnMO0OojscZfw4TT0rNha6ZTZhRCmHWmy+U9wc8HxFZanD3hzTeH0ovkrVNz7yQHpx3VSrD5QPuj0EDlYmS/m+sQSYHhYwykcD/wATmn2VhWpAfKpQufzh1ZlJU9xy74jGftLGNDqiBcTlGlyTbW4TY/tHk5VTPb0tuJXcpTeajzJNu8crdHeoj1ScNl94AC59RC3Wi7JrT6GKcgKcb072jNu+hJ8heI8S06k05S3VIYUBvmteHFOXBMpqPZSuIeMExMlbUo0Mg0DiusdccH2zzp6rmkiv6lWZuqO533Cu/QR1KCicU8kpiVtrPew0i7RihbI0WZnnENy7DjqyQMqEkmE5Ium+S1+HnBN3FFYYk5xwoeUoFyXSPM2gdVHp9YwlOujfHj39lw4i8J0upn/waqqZt/wn03SYz9xnQ8HFFaznhNxclay0qWct8tlWzRSyoy/jsOp3hLxnM5OeuTYF9VKXsO+kN5V4GsEkRup4BlMP1CZknZozb0voVJ+U2jVcqylgS5bI+mabdmltJbAQBYhPaCi9kaFNVptEfLJpoeFm/wCcl78XpEScl0c0oJDnw/wtTa9iaXps6Cll4FKTfZVjb9ozc2SvokODuEgxfidymSyw3yFqC1H8IOton3Gbxgm6LkY8JOHVzJW4+8EEDQHcwnlZv7KCKp4S6S+6PhJhbYGxVB7rD2EJE+EOTUgITPuJWTqpW0HvMXspHZjAvLt6D5RHl2equgt1u19ILASOpHaKuxCdQ6RYqNIVroILHQ2VtSWmkKBsc0VA59QviP8Ahms8psNKNwe/SLaaPOosTD9SS4hTJNxuDGUqaIfBV3iJxMpqSkKG07ZUwrnPgH7o2EGOPk2xxvkrHDjWZ9JABAGUiO1dHUnRalBIKSkalNoUuS0yaSEzocwy2jFoq+R9p8wC2mx3MZtFjkqZbRcW1AjIGrKm49YQaxfhFU+42OZSH0zaF/hCQc0XifzOrBk9uR5czs0qo1WbmFHV95SifUmPpIKony2snu1Ez0+/h60b4DDFVnCkZi2hlJ/U/vG2biKRzw/ZnXvP6xx+TY0p83hhYnW/r6QDNc3SIsV0YHR11irQzC52MCADzDfeGKjSn1J7wuAoDzSowwYJB1vCsQeHbQrKNh/MYQHnL/ECxCJviTUGgoWlJNDKf1P9Y7cS+FmOR8FDeGnA7D1UbxLUmUvJaUUyrTguFK/FHDmnxSPS0eDfyzvvBkwudlE8wlKQnS/aPFyPmz22lFcEhnagzLsrCSVKGxEcttkqLfJzL4sMXNnBbkmVJzrJIvuI7cUWuTtjBXTKm4E09c/8I+tKlWFxfa8dM6ownSdI6upUgQylCbAK3PaMG0jOLJTKNCXQhJIItlFowm75NGzjbxSLMjxHZmAfKxOsPE+qzr+0e1o3wfO69fI9OMCVIVDBlFmBrzJVC/8A7Y7vJ57H/m+kAjOaBbt07gwrAh2LuGdJxVOKn9ZGo8vlqeaSLODstOxikx3RBZzgxWmZNyVkH6MnmuJUJhcoAtAF9LRdorcPlN4YV1MkhiZxP8MAmx+BlkpJ1vuRBcUDkOErwdpDj7b1UnJ+sOoJKfinvKLjXyiwhOb8E7h/pmBMOUZSlytHlWlq0LhbClWG2pvCtjsfmktsWDTaG7dEJCf2iefIgZdSTtaAQHmiADXNEAG+f7wAb542vABsOiAH0cefxJ6aJzhdS5zKLy80Ek++kXEnJ0ct47pIq/D3h3Wzls/IKlVE90KP9I8XUNqR6mklwROSpMvLgKcKSiOZb26SPT9xD9huiJrk2pEk+hgp+8vUfSNnp5vmRLyrosiQwTJJabTOPrfWm2axskxlsozc65I7xK4NYexjKpddSJJMugnMhWpsI2hSMJrf2zk9rh8qu4hNLopVMvZ1JbSsgApHWOnfwcEflLbESVThtUKBPuys+EtOJ+YDpD3omS2sJlqLLtuBTir20TbaJ3EKSssXBM26881S6WuXpindHp55GoT6HoYzbNovdwjqHh7hGQwbSgmWX8VNPDO9OKN1OH37Ri3Z3xiokiqWIZSlMcybfSyDtmOpgo0sVS8+HGUOXIChe0KkNAKpPlmmTLiTYpaUf0gSVlN8HI1SLUxMzyiAZh0qJJ946t1JHO7sYXMLy7Mm0ttJ5izbN6mNFyPbaG5FGdk5nKpF7Gxi2rRlKH2ZJzDtIqzUwz5XW1XTb2jhl9HLJ0y8PDmVP4vnX1aqMuVE+pMZ9HThfJ0b8R3gOywSX9dDCoLDUvkncCCgsn8ooFhuxvoI8+zuDFgKv0hjCHGSoaawCoTLZ11Ooikx0hI6vI4hI0Kob5FdDZiJP9xKuqTFw4Zjm5iI6bO+VJB1tHRJHlE2w/Wy063dQFtbxjQpKym+JOIf7T44nZoKzNNnkteydDGsVXB14/jEdMGtIdUrYEC4946K4Lss2mMBu2VOW8ZNhZIpdaUAJUQSrpEspDhKPZEtpSSAkn84yZsuhyk2yr+Y6TmO94zYmxHjyRRUOHmJ5cAo5tOeF0/7Yzi6kjJyZ4+0yX5lSYZ3u6E//dH1WN2keFLnIz1z8GVMFM4RiYsQuYfuL9gLf0is75onGu2X1z8otfaObya1wAXM3BOsIKoSCZKlECGgsOQ/3hUMEHxABrmgwgNF1SToYKACJnSx0MFADDgv6wAC53aGBnOgA2h660i+5trCGeU3jLr6qrxGxU6FhSVTXJSfQACO39YmEuWO2CWUUSk0qUZsENMoFvePHnK5M+q0kUonTGAq8hyXQ2fw2jiyRs6skeCW1x4SjSVpO42jGC5owx3J0cGeJfEExiPGaqVKLLl1BtKB0vvHoRVHoR+MeSxeB9NTTJSXlz5ltJCFW/FEzRxySqzpCltqaYSViwV5o5pGURY9NgKFj5gLxml2aVwca+KZ/wCKxrXNbmXbknrel16x6+jdHia+NpM9FOAdWFU4Q4YmM2ZRkmwT/wAoj0meRfBYHxPvCA1zxDAzniAZnPF7whGc8esAGc8QDszniARnPHcwAbD9oANF/pAAHn2gAD8QfWAASX83WADfOKTvABzr475AVXgFUlhOYy60OfrDToT6OLpSbFR8OuGFqIIp9RcaPoFARjGKeTk68DIi9UkBOTIMsdzjGPSOxEhwJOcqcW6nyJH5RxZ5Nrgql5LEbrm4KvyjzqHuTI1xQxh9k4MnSleV54ctP1g2meWdR4KI4cV84aeqE+03mn3Ectl1eyAfmMN8HnQybPkjbGHa3j6qLMuFrQVXcmHNEe9zE9FKE8nLLOw3wswfhcJfrVRZnpi2qHHAEA+kNts644ccex/muJHD3Djdm0ypWnQJYazERO1s1c8USPT3iCn6298BhWjuOOHypecGg+kUoV2T7279STYPwLPvTjdaxTOrqFR3Qxmu037CE6NIxvlllfE3PeIo1NvLEww40TotJSfrABzFiakOUPEMw0+LKS4opJ6pO0aXwZN80Kky7M3RkqFroGa9+saQf2OPD5G911hYb5oAJGpG5MW5FTpkYrEkZeeUnVKQq6bix1jlk+TzMi5Ls8NjVqvVFkfKylN/rGR14PJfm4vexikdJpKje5gYw1LlvWJGWNLKtLt+wjzDvsNU5YmKT+xmBwHWDyJgXFJVcd4YkMeJXjT5duaBuhChn9BFw57FIKqKUz1McyapUjOk94uLVky/UhNOqORWRRtbT1jq8WzzHGmPE3XfgKa++FEZUED3MTt8iStlZsuFThWdSfMYpK2dHSJxg526hYa3BjYVlryGVxCDmJMYhY9STZ5wNrxLKTHJ11LKpZIFisG/vGdG0WLDNlv+UDeM2uB0FY2qCZDAOIJlSrJapzxN/wDbGW358GLZ5G4UZ+LxVK28wLxXb6kx9VhX6niT/ZnsVwAkfsbhHh9ojKXGi4fqbwsnM3Y4dFg84bXtGLNDS5gEEXhCC2yEqvfSAKQMOJtuYoDfNSOsFAa+J7awmBozAAhAa5yVC194Bmc7KdPzgECD6feADOemAAt+fTKy7r52bQpZ9gLwB4PHfxCVn7QrtTmM2YvTji/fzm0dr/Q526ZLcHYnTVaFITCFgqDYSoDoR3jw8nD5PrdHJTjZdOAsWFCkIzeYm1rxm2uj0aUkWri3FTMphZdQecAbYaJJJ6gRxxXzOWEak0jjHBck7jPEVaxM4Ltc1SGlEaAk7+/pHoro6M0kltL24dyzNJQkOWCr3J7xMjj5aLjXiqWVJNIQkJsMoPpHO4sIxYUKm04c6iE+W0Q7Rp0cacd6s3VeKOOJRtYUpqitqNjspCv+8elpuEjxda7id8+D+tJqXAXDpzX5beT8o9RniR6Lp5/qIQzOf6iADOf6iADOf6iADOf6iADOf6iADOf6iADOf6iADDMW6iAAPxV4AAGZ13gAz4kesAAHp5LLSlk7C/vAMZmqs/OhbomuTl2QE3A9zDEiuvEYf7TcCcUMrTdxEso6DQ21gSsVWjh/gxh9zGnh/wAQ01k2mJGoNPJzdL6WjjzZVilbOjC9qtjdWODtVllNqlVB9vKCq+4MKOthLs6lmRqWkJihMIQ8yprTUqHWB5FPop5E3wK2qg4RpqB1h7G1ZO6uSpeK+KjV5tuRaXmZY1VY7nrENV2cmTJZHaa6oSiWW2szhNynvEbWznT29EmabxPVmEsMrcl5YDKltryC3raNFFRN/wDk6QfK8JJ+cVmnp0AH/MUVQN+Ei1ik+2SWlcG6MwsKmn1vlOuVGiTGbk0ax08fJZFDoEhhyVQJGUQwFJuVJGp+scyyOcqZtBxi6HNmpZrWubGNKOhscWVOqRnyqCbXuRE7kQ5qwxuc0udPaGO7ILxEwE3ix8TrLxanEJyhPRQhtMzkm+UUfPLmKWJiSeKklCstr2tEWzCWRrhkx4SUGVrtcDs4kutsC+VW0U3wXjk5umF8X6ciXxm6ptAQ28hKwANIyf8AZlmVMsHgHLfDKqT1/nSkCJRrp3aZciHR7RfR2INSoKO94VjDQEnqYRVE6plTlahLIMu8h2ydcpvHntNcHWk12KlOi4vppAx2AU7bYwg7NB250OohjSEdVl01CnPsKsQ4kgj16Qk+QlG0V9gfHzKajMYaqiuTPyyilClmwcTtcRtJW7RjCSvbITVKlzbGJly0s0Vh450KHy2MdGO5HHmqMmwrGShSpBuUcVnecIzFOwjvlg2w3WccJ7pURqTTmsfpHNHo6mycYUs28NNTFCstCmO2SnW2kZtDTJDJu5VZrjaIZaMmXw44gpvdOm8QbIWpdBmTlVc6C/YxL54KbIL4ocVf2X4D4id5mV6abEqjW2qtP6RnjV5KOZ9Nnm/wxCF4oQtagAgX1MfUY+KPGbt2egGFfGdIUChyFMdw06tuUZSyFtTIOawte1oJYrbdjUqVEqk/GxhJ4j4ijVSXP+lAV/WIeJrorePsl4vOHs2BzJqdlT15sv8A94n2pBuQ/SXiU4dT2UJxIw1fo8kp/pAsUw3okEnxewbPgfD4mp7hPTm2hvHMPciPDOLKPNC7NWknQeqX06/rEOMl2h7kZMVplgZ0vsuJPVDgP7GFT8jtB0pVG5xILRC/aJ4HaFHMV1Sbn0hcDNF8DqYYAuekHcDteDgDOeCdwT1sYBDDjyrilYIrs0Tl5cm7Y+pSYceWJvg8deLU+X5xAOqlKKz6dY7JcROd8sa8B4xVh2cUy+omRdGZdvuWNrx52oh9Hs+nSk5NI6EwnX2ltInJeZbWyBmSoLG0eZdH0qmkqZC+OnHmar9Naw7TFqblR5XVJVq4T0i8eNN2zlnNR5JLQplOGsN0ejNAIQ0wh52263Vi5J9o2Mcbc7kyY0fEJOW67GJbOtJImtMrYeCUKXYp6XjCToHwF4v4hS+GaQ9MuOX5aCQBuo9AIzS3GbfBx3R6vO4gx/XalOBXMqkm8nKrtpYfpHq4lVI8TVq4s9E/AZVxM8EpdnMSWHlot21j0WeKuEdIc71gLoznesAUZzvWAKM53rAFG+d6wBRovesAUZz7i94QcGF8X3EJhRnPB6wwoznBJ7+0AgKngOu/S8AUB+I7mGAB55t1soWoZVbm8AP6I66liTDiTPSyWlblawkj9YAIrxMxRhqU4cV2RerMnndlXBbmjUlJFrQCfC4OPvBiVVSm8Q6EyM7i2Q8z6lKjYiPK1y4s6MKtFouUOqyTpEzKLZygFSlCwI9I+XeRp8FuKDRhWUxCyQ802pY0JOx/7xpj1U4eQUSr+MvDedouG5mYomb4kFKRLtIKlLzdB7R7uDWuSMpOSOZqTgyaqM46JsKZKVnm8wWUD1Bjrtz7ZnCO4n9KoshSkBLTIUobqULxf+joUF9DwmcKRYGw7DSA1ToXUkO1KoS8q0DneUEDL3iZS2xspytWTeu4RVRXfhN3CkFKiN48p6htmW92PVIojVclJeWUoy6kMnOrppHPHI1Im+bEuFKaythSk2eezlOY7CxtF5tQ6pFubqiWplBMoDYKVclPmAFhHmrLO7J5bCmcPtBQabQXebuQNvrFPVZE+DS2RysUJ6Tc/lkkJVYg73vHqYtVuXyGslPkorjJhxdJrbbjoyrdAUoAWjtUlJcGOSnyhbwkeMlNTF9ErRCtXRWB8g+LKUzE9IzHcZL+kTNF6hJ8kt4UPJkac7bQkj6xnC3Yad8FjMVgE2Ud40f9namODFQQsaKBhUVYqbnUkbwgspzCnE5NCZl30zJb86QpsknTrA9O6PsJYFKPR0DS+JOH6q23yqrLqWQCUlVjeOWWGce0eLLDKD6Hpqrys08tppxK1pTmNjfSM3CSV0ZpV2H83Q2B9xGfYLk0X7dCIIrd0H+yBYw4UymMsQyNVTMuU95g5luM/Msdo9TBp5Plo8jU5Y9xfJPZKQakWUhClEpRYOL1Vb1j08eJRdI87JkeT9jnXH1bcmeKXwAWQy0xmyA6Ek7xeofxovAuR5kLrKEga3jzDrZOqCybpUBY2imNE+p7nLYTprGTBEik5hKkpzDS0Zs2QT8TmQ8EHrpEGqFEvNlDoN9biJGc3ePvHPKw1QcONLKVTC1TTqR2TbL+t4100LnZx5pbYnC6Z56XeLjLiml2tdJj3Lo8gUN4mqjNsk66NPxGBSb6HTHBjG1baAyzir9yLxSmw6HWX4lV1oazCV/7kw1ORLY4y/FarN6rQ057i0aLIzO/6HBri/MotzJBlftpGnusSFCOMoSRmp5Qf/TVYwnmvtF0hW1x2LChkmalLW6NzCgB+sZuaZapjxIeJaqSihyMUViX7D4lZt+cZNxLJRTPFziuWCeXjaZsOjyc/wC8OosLJdTPGrjJggf2lkpr0elkRXtxFZK6d44cUgAOijzYG/3f2h+3ALJHJeOSpADn0CQftuWpgiE8UfA9wVjXxds4zwZU6KnD7ki/ON8sPh4FKe/WCONJ2mO7OCuIszzqylINsl/yOkEzJdjnwkwhIYvr65KfceRzmilkS/VeYfN6WvHDmlSPc9O+O5o7Dm/D3h6nYIcclZVSHmmbgtk3Ubdo8X3OeTuU3J8nJmM8ETNIqDa3ZRUuyXUnzJ1tmGsd8Gq4OmWPdGyZVKuoNSfOZJbVYtrBvmT0tE82yMVLgX0nESGlWUq1t7xLOh2S+Rxsy3NMyss2qanHvlQjUJ94hozb5RYVDwOzWWuZU0Jm1L3QrVKb9oEtpGR10c98RsLs4N4qyrLQKGXVKKfYpOkd2N8o4NTG8TZ1N/D6qf8A/BaxIgmzM1cD0Memz52PKOsTMEdokrajPiT6QD2mvivUfnDDagC6i00LrdQkepEAUhDM4vpEnfnVKWaA3zOgWgJ4GKf4z4NpoPxGIJJFt/5wgoCLVPxVcOaYSF19p0jo0Sf2gpie0itS8cfD6RB5L0xMH/Q2YraxbkRSo/xBcPNBQkqLOTHqohMG1ic0iJ1b+ITPKJEjhtKR05q4e0HkIXWfHzj18K+DkJKVHQ6kxLVBvZBav4zuKtRUrLVmZZJ/yW9ojkNxEKj4h+JVWKviMWTib/5Zy2ihNkXqPEPFdRv8XiKov33vMK1/WABnXV5t8nnzb719+Y4TCGdJeBGsBjijUJErUlE3IOJsD22jzderhZ06Z9o7TxvJioU0MSpDj6UXUUm9kjvHxlumdjS8kUoMqmabSwwmzeTMq26iOt+8YRTldDjwCqK36fS5mYmE5SLCwsTHXjcodmUiqOIWBjWsMtv0+nS4qGcuPPjynL0HqY9jSZufkyFwUOtJbcKVAhQJSodbiPbXVlWzMsWMXUafdplUlZphWV1pwKGkZ5Fui0KrLvxvMS+IJWWqjDgQ6ttOdrsbax8xbjJpmbRDF1NyTbz81QTexSDa4jbgiqJNSKpJy7NpdCUgpuUDvEyjuHZKKdUk4gnGZdbKZVhCbKUgWCowlGlyUvsnTLcpLSDUq0jnoSblSBYp9zGCS8momYw5TKnPF5x9SxnzZANLiNfHAkrIzxowDQq7hubfmmP5zTRylA817eW31jpxZJ3QpRTOcMOYbm6VSlTy5ZxEuFcsOKTa3pHrY/lLkjHHa7GfHK/ipWXJN8rmkbZVSs0yu0P+GHHJWmJKEkk21jHTQc7ojBaJdTS5MkJU8G3FbJMd7wNI63IWzMxM0mxfAKCrKlaDcExk8UrotSsWt1dTBSlyyCdReInBx7QtxzWwG2EIMw4bDfTUx11R+kwna6FKa5KjyNMqSOi03Bi7TVBSfaJNhfHtVo83mkp9WY2uh5V7jtEvHGa2sxy4MeWNNHRuDeINQxWw2lFJWFADO8TZs+ojgloKdpnzGqhDTXcicNoVm86hmI1sb2jqxaaMOz5zNqpZfiuEKkG2kdnCXBxu2KGmy824B84STp2iIy+QNcHJTyFzXGHEbhJIYXyxrEZuWdGLiJYdIBLiI4EdDZPqObJSbjaKaCLJVJOBSRc9doxLQ7NTRyKt0jJmqErU6EoKRuVawUbIWszJS7fsq+sZtjOI/G/VjOcUEMZtJaTQ3a+xJJMdmmVJnnal0jmlVz6iPTfJ59hjaCRqIOlYrFCU67CLSE2HITp6xVENho2hpEmlEWgkNBDjgSIgYkdVmJI6wF0A00BhLmVAwSU33AA7kQdCsOS3bYEeoMHIWgwLUn7ygfQwXIZv499sWS+4P+aKtiYYiv1Bv5Jx0emaE20WhFMTTkyvO6survuYW77ElTLf8MpS3ieamXLFSEWTfpqI4M7s9rSfHE2d4YZxEzOSCE5kqUBY5jHlSx27OyUdpFuMeA6diWiOKDSOYUnKsDUGN8cq4ZrjyXwzgefpz0hiFctzFlDL5CUZtLX1jpfPBlqJtcwJxKybKEMuLJcW7fIgK0CfxGJ2nPgnlnKmWrgRuSp6UqDSQ4objc/WBxPQ5Lvw1X5SXlDmAKlDQDpGUkRJNnOniRmEpxfQppNgQsEi30jox9owzL/ikhLwP8QU1wNna4yxIJn0TLxABVYJtHspWrPlt20sKpePfFExdMpSJVjsVnNBtH7hF6l40+Is7dLUxLSoP+Wgxe0j3GRWo+JniNUr8zELzV98gAh7UG+TIzPcV8XVEn4jEc+u+/8ANI/aCkK2McziOpTSiXqlNOk75nlH9LwhU/sRLms6rkrX3K1E/vBaF/3Cy4m/yi/tDtByzfNsdAkQnIZovqvpaFYGuaoixP5QWDALBX94/WE+QCFshUKh2YmVBvADfAndYCc2kKik+BI8yUi494hopFreFmtO0XjDSXG1EKWC37gxy6iN46Ncb2nca35hiYUGVqQp8EHzX0J6x8TJuM2qO5EoYkEUxCksqAVkAyja9tYSbqo9ljLUViaX/ObCkfKEk6E9IweR38iWMVSk231LQrN/LRnSlJ8ub1juxTtGUlwUfxI4aP0eaXPSpQ6h67q2QfM3YXvH0enzJqmSntK3zm9joY7jQElSgdDlPQxPfAEip9ff+ELDiiSnbXSPE1OCnZmxDM19baCl3UHY3jkUeSWOeHcRttzibrCkKAB1jSiS3JKqS6KY47nDYSm4I6xjJbiic0Or82hEhQbLiAMw3sY53BmqHamKTKsoAITYaXGp9Yzt9FIMn51E2G21BC7HzBSbgw42lYFUcRsZSFBlJiSLjKufqmWyDRX4o9LBFuXZm2c5YhWuZaS2jzLW6Mo7Ex7U47oqIS+SJjOPJolLk6cy5dYAW8rurtHfp8Sxx5Nox2i6kzZXMoUpV76lw/tHWlxZbRY0jLSNRo6pRxIdTfMFDdJ7xm1XJUehmxPS006huTRWSpq2U94yyxUkD45Ob5eniYQM6sy4xXyP0NScUOlPwpN1OcblpGXXMOr0CUDb3jX20jCeojjVzLu4feHqVkVNT2Ijz5gWKZVKvIn37xLpdHzer9ZySuGHhF1SrTEmyliXbS02kWCECwEOz5eU5ZG5TFIsBcwiDaXu0Jljzhwh6dS0dlA3jCTpph2c31bDYo3E/FJsbrmA5r6iKm90bNoskFIQkqCgI5EbMmVMIGUEdITKQ/S7wbFrxBSFHx/L2PzRLRogtMzqk7G8I0FsrNFU4lN9CREM14rk4J8Vk8Z7jBWV5ipBUAO1gLWju05wauEoqLfRTyE5t+gjvo8wf2qXISkjLPTzswHH0lYSykHKAbdYqiG+QuqU1NNmUIQ4XELbS6klNjYw0ISXF9YCQbSFTDgbaRncP3UmGBqck5qTGZ1hbaR94iJY0rG1xzNCNFwFlVja8JAbIF9zDAMSQAAbge+5gGGhWkImmazAi9tYLGgpatRfSAAG8MYAqtGcgosrhfOPYVmafOvJU1KVAuNh07Gxjjy8n0mmhtwI6Ewzjl1h8JDpCTa2sc56EUpKmWbWsXBWD3ni4AUpUoFR02jBL5HJJKLpnFDkwmpVqcmyrPdalAk31J6R6WGNs455IylUR1lKiA4yFKstKcogyxqXBvhdMmFDxAth1AzdY5mdjqXRYtNxdyUpUpRsBqbxFWyZNMqLjHir+0dXaUglQl1Jy6+saw4Zx5HUGQmedzVCYVlUnMsqAVuLx7EXwfLyVNhJdPeGQAKz3irQGZiBEiowrH/7gBGXBBgGYLWgA2VCxFodiMOgHaAZom6tBeBAbQq94GwN5heEBgUIANX81xtAAB8XBMAxE4m6ddITGuyR8K66zhjiLRKjMEhhmYTzCjdIMY5F8GawfJ6EtLZdk2JhN3UOoDiSNxfWPgMs6mz0l0OLlUX8OFFRJUOsY+4/Agh+eSQz8RYDcXjanNcgDDsgUOvPT0u2HNEkn5Y2hBpUQ6Kf4q47kOHEjMz7yVVTmJKW8oOVd/WPVwxcuDCXfBya/wAWnpyedmH5RCeYsqKE6BIPaPajwqD3P6HGS4n09f8AisuNW6kxRSyLyhc3xKo+6Xl5+gyxMoxlxIpzTEVUx3JzT7TLKHFurOpcFgBHHPBFcoybSCZXFrcjVW2UKuCekc7x/EaaLNZxhNKk22FKUlkkGOZxofZZ1F4iMs0plkXISNSrvGMolR6JhRMat1AJssqFrA33jncGzShpxxxNaozapOUcD08sWyINyn3jfHgbZMpJHPfEGfmJpDNQcUVOocssqP6R7qglCibtDZO1ISsvLTgubLSsRrfCZd0PzLy6ssvrVorW/UR6W6ztjGx+lJZx9SLgttpFgI3j0auKXRLMH1UUyfVLvKJS4AEXOl4l9mfTJpV5VrELxpqRyk2DhK/lVGV0rEygMHYHqOJ6klEo0Uy+65gj+Wn09TEUon2es1WPBH5Pk6QwjhCQwhJhuWQFzCh53VDzExjKTkz4bU6qeplcnwSMOZtLXtvEo4aDG1G+v7xViZsvXOUCKCgKnAldhoLQmNDnQ5wsTaFdb7iOafJSIpxbojbGKVT7aQBONJJPdQ3iV+tGkVyRGRRkUkiM0jYkUlMaJudRA0UmO6Ji2ukZtFJmlzuYjuIk0Ts0qeuQNjeBl2OFLmOZONjS994xZp4OKeMtCcxHjWukD+8NzK1JUNwkdI6sMmj3Mmijq9LFrsqJ2nvSKyh5pSbG1xtePRjNM+Rz6PUYH8o8Doiqy0xLMMzclz1MJKUuIURcXvYxsuTznViap1H7Rmy9k5ScoQlsfdAh0Ta8CFTh32ETfBVBfxAbcSQpQsb3SbGCxUPmIcWs1aktyzSHEKChcq10hN8FxTsityTpqe8TZVGwNbW80CESHA6Kc7V1In0grLZ+G5h8hctpm+sUS2xon3nHp59byUJdUo3yCybjTSAa65Cwo2gGDlGfiZplnMEc1YRmJ29YQnZN5rBskKcAEZJgpuHS5obQ/Ak3ZX9xfQ6XtfvCXJdGNNl51tAF1LVYAbxEuDSC3SpF244kFM8McG01psfGtrccFhrrHBN8n3LwRwYnGX9DvgmkVp2XZM1KPDKNHEjcRg19HO2o9B9Q4qzEzV2KAqUMtTELKXw5qt0+3aE4NKzx9TKW20NOJsPyCpeYmqXLhEwQMyEaJsPSNMGZ3TPJwycZf7Kwn6g5KzCVA2VfbtHo5KmrR7EH5Q+0zEqHEJWl1KVA/KTrHC4yRusiQ/TOOlKkyyggqtYm8Sk34M5T82QyqVDKCXc46hRGl4tRlZjKSkhdWlFU+hwi3NYaWP8A2x6sOj5/IqbEOYW7xZkbF+/6QAYbwAYQDvAHJrNYWEAGAjtABmbW9oAN3vrABlz9YB2jM3aADLkHeAQILAEAGs2ukABbi/KbmAYnUoEdoAvwSLhhhd7GWOadIS9gylYW88oWCEje/r2jz9XnjhxO+zpxR+zuh2ddo8swhlwOSqQElCNdI+K2rK7Z2bhtXjWVmKk7LuPFmXTo2tYtcxrHDXAtyCMT8RKLRJRJmXUOLPlGVVyY6o4dzJlNRKlqfEOadWtEkgFoKzoU5rpHfi0yfbFF7iM4lrdSxSQKk5z2UfK0kWSPpHowxQx9F7LI8uiSZ0VJtH3QI3oWwKVhulLsVSLV/aHwLYgxdPpsgyt5EmykoSSDlvawhDcVRTc5VFz1Tfmyr5lEJ6WEQ+jmbtjphyU+Jm23FHQG9zGM+FwZt0Xm3UKLSqe07OvZgEXCGxckx5jjKXRophNMx1LVBx2ZZa5MvLoJyEXzQ3iaastS3PgikzxpqrDrrckhEqjNbNa/5R0rTpdo1kmkOVKqLlUdTP8APU4+vVS1HUmLktnCOOchwxey5NYddJT5vmN+pjSLtcmsJJohb84X8NMX1UFZPqIpvg0lwrJfg99bkgtC/nAA1jrxZLVHdCe5InlNqIm6dlWlKX2BZRHUR6EZfZsnYGWcbXMoUpd1enSCT5E0WjRZ5qZlGT8zjWmY72jnfdMge6XKS1Np7TMq0lhoDRCBYRkzz55J5XeR2xahRUQSYVGbDeaEpsDCY0B+JAEJDBJf0veLQgKngTDfRIdKzWR4Ee8YSRomOuL5ZFewql8eZ+UOYkfh6xgm0zVMqhlwMK3v117Q5cMuxxlp4JudIktC1E3msQvQ9Ik0VIE5NHSxiaGmbRM3IufyiWaJiuUnxJzzSlKtr1jFlN10cv4yqkqeLlaZce5KS6oi+yrgRtFNI+l0mog8G3yiOu0FM28+glKrIU6lJOtgbXjZP6PSnKKjT6GKYw1KPp1Rlv0SbRsmzgnotNk52iF7BbRtkdUnsI13yRwy9JwS64ELuDH0k5HwR6iD3JeTjl6HHuEuRuewlOpvYoXD9z+jnfouZdMTOYaqDYNmQbj7sP3Ec0vSdTHpBCqPOtnWXWbdhC3xMH6fqY9wCVSUwFElhY90xanExlpM8f2gzXw7g3bWg3uDYiHuiY+xlT/VmltrJN0q7w9yE8U/+lmk3tqDBaJcJ/8ASzCpSAhQKgb3BAgtCUZPwxxexDU5mVTKlZ5YFvInWDcmg9qfhMSy1LmpkgNsrUdrkQlJI6oaPPle1RJThrDaZKpy6psAuqNwnomOTJkbPqvT/Slie/IT9zFLc7iWXaVlcZlUctIO2aOfs7ddVuB0Hg7EUnNUtLKmkJzDp0MKS8niyTRSfEDDTYx8XAFBCyVZhvptESk9px55fBpoXUyWbS2ZdablRvm2vHJu2+Dw+SmOJ1SRNYimkJYSxyf5ZCBbNbrHrYbcT1cNpENbWVugIOpIA17xt2atliUWktUynpK7LmFi5za2jRUkckpO+BYptqbaKH20qT6CKsi2NFWczzDQvohAbF+wjSHR52SPNiPP/wDBGhnRgO8AjCq6d4ANXy9bwAZfrAAEqINrEmAAZX0OkAGuYANYANF5I3OnUiApJha5tpP3h6awBTCl1FoLsHAT0treFaQ9jNfH215blu+U/wBYlzih+2wtdRcFwGVC+14n3IlLHLwabXPTLa1tsENoF1KOwjN5ldFba7JbgbhjUcftpdl6rJMshfLcQHRzEnrp2jnyZ2uitiOgeG2DmOHsu7KSMqmpNvEfFOJIU4ojsRtHz2plLNL5dGqDsZYdfr8tMtUKdnqTOfMGnCbJ9z0jPDCMZfIbs5/mqpXKBUFSc5VXZp1tfnIczJJB6GPX9vG+kczk10PDM8uoKDz6y4RqMxv+UTtUW6MW2+yVYZQa7XFtMAlKGUmNsVROvTW2Sx/DGQkZbqttFqSPUUaG2Yw8Un5DFbxbRufoykk+Uxe4lxGLEUp8LRp1arpCW1axVmUlwUJy7EC+hiTgbpkmoLoYyfrGUuTJoszAuCxjCoNsLcccSdSb2CR7xz5J+2rQormiyKzwbp0hILTSZ1fOTq+gi4IHrHNi1C3/ACR2QpFPTOGJVx5w3NjcWEez+z4OlyTQXhyVXS6smTcUQw4vyrPSOXIqOOcbLTnW2qhSZmWNrtt7945oSadExVcFNMN5QWFLIQl0kJ9Y2lyqHLlUSg1k0VumughLDiyhy/73gwtqVnRilRKGKqxIMOTXNSWXUZQoncmPWU0d0afkDJ1sJcSo2GtwTGu6y2T7DmL2GQlPmUVb2EG2yWqVlsSgu0gqGmWOdnkoODwTCAB8RcnSJY0ZzbCAYepWVIMaRADmA3hIgKVMFtVgNoGuB2SGh1ZDqVSjiczTiSlQ9DHLKNcmsWVniKTXQqu9JrBUEnM0e6Tt+USnZshr+MUFEWt1hloVy9RJTa5iDQUJnFLAsq8Jgg9qbVcAm0Zs0QOozhRKqc0zJFwYmkJuujj7imfjcVzM2FEOLV8wMbJDUnj5ixhlMS1SnE5JlShly3J1t2h7aPSxeoyivmhwZxgE2DzB9wYtWelH1HHLvgVtYskl2vmST6xe6uzp/lYpdMVt1qTeGiz+V4N1mvuQfNhonpVQP8wD3FoLiNZIhiXmF7OIPsYdxK3IGkNqToUmHx4DeBUy2oDyj8oKQbwPwjR1yJ/KFQt19o0qRYUdWkE+0OhNRfhBf2bLk6tI/wDbBX0S1D6QIUqUtrLo/KAKi/CMVT2ED+Wy2lXe0JoS2p9IM5qJGXUryBQF9rQuEU+eBhanZiq1JLctZb6tLp2SIwlyzHNrMWkhzyPww25IKS5KLDuYXUFb37xlvPllr3kneQnWEMVuUtAS+hRUBa0JzN5anHXDFkxUzXai7MOJKVEWTfoI53Jnj5cryOkLpWmkJC1H+XbVR7RyylzRm1wQ3G/DCm11mZn5cO/aCgpWYHRSrafSOvDqHHg1hkcSiJOTeRVGmnW1IUHbG4tqI9hST5OuTtFhPvlJAHtGyRy0B+LyC3TeHSbALnKS5NsGYSQhVh5FbmJlJQZhkipIYOaUAhYIN99o0jkTORwroEHxsErWfQGKc15ZO1mOTCmxqyse6YXuL7K2MIM/2Tb3hPIhqFhxTNqa5gY8n4irSJeTgv2gmqCbpiGy7kyuJzJKTfSIWVsWxMb2pyYnXEttOXJifdkPahS3JOOPpbXMLUSdcvSIllkFJeB/YwrJEArW86exXaOZ5p+BbvpD/TMDSTrXNEsFpT+NV4yeaXhicy7uEGGsOSdGmp2cpVPCWjdTsy2khI+seZkyZZSpM3xv7Kh4w8SZXGNZNNosrLs0yTUpQdYaCS8rrt0j08GOaXyZe7c6Ksbkn6pUGZZNwXCB7COyTUFZu6xrgtGo4QYw5g93mEKKm/NrYqMcSybpcI8+UnKVop+XfmJFxS2HnGSryqU2opuPpHY0pdl80PuFMSVijThek6lOSri7glt06iInGL4olyZcshxtrUnhldMaAcnXkZFVFYzOJSRr7xye3BO6FvK8Eo7PzoJOYp3MW5UQ3ZJ3Kf8AByyAOwN4x3WyGWPwIo65iZqU64PIhIQDbfqYUnXCPV0UeLZaz1KSq/lAPtC3Hq0hBMUUG5Cb9I0U6JaXYgVhszFilAsTYHpA8qXbMG4lb8daO9hvCwQtGVc2sIAA3HWNseSMrpmGRquDnb4EZFKVpl7xtZ5X2GS7ig4gJv5tNIH/AGIuTDGIDh6kNsyizz3PncEcMk5dmTfPBPMN4rcTKVEPrzXlVAD1Mc8sKtUbQl4KzKVJJG4Ose3H9UdafAWpkOEEi5TqD1vDlFS7B0x0lZ50y77Wc5ranqRHHsUZmRX0xmTPO6kAKMKf0KQCp1ByeZbaUTyWdfrFJUC4CJarvuy/wjt3GL3AJ0EaOTNYzaZPsMy8pPSoWxMLunQh3+kdmKUaO+OUkbLz0qLNu2PQpjtT4Kctx0ay9/JRb8Ijg7PKoxT9iYrwAVzbm+xEQUDDwEIAwTZVYX0ik6ANWFpTnGxgTEJMxSk3Ve8MSQbKVAy60gC5Bv7mIkrKsPxrJfb2H1T7Kf79KC5V+JPURzpUzeLKvYni+3mB8psYo1QYl0hVybCJoqw9Ezl1CokaFbU3oDm6RnRdiOvVQtUp7za2hpAcwYtUX6g4s63UY1QpEacBKz2hmYnfSbEdYohpCRbBHQXgF8vs0gOtG4WsexgSRe6S8iiXnZtCVILxUkjqBD4LWSa8hSGVp1S6seyomjZanMv8gRcmmrlEw6PcwUjaOszL/IUy09OuJNpxwEfWF10bLXZfsWIm6mEXTOXt3EFlx1+WwQqtWQLh9B9xBbNP5+T6NIr9WA+dswrYv/kZrwDbxDV3DkTkKibD0hqVIiXqL7oKrFfqsgEJXNMqWoapRun3gXy7MJeqtfqhnl6q/UZttE0+vlqNlBMNwVHJP1HLPgsGjNM01YSwgNK79THDJu6OWUpZOZPgkf2gQ4gIFlHcmJs52vKFbpbISsvAq6gRNNk8jvTJhtS0gqsfWM5LarY12SavONpw62krKS8qychttrGCVuzSQ1S9UaSpDZebB00zaiHTb4JRVeMp44jxkp6VYQimU+7aShGXmL+8r849rTxcYfI0U0uBomOch0nIojex6R2KVdlqSrgyXdCpgKtzCk/IP6xEsm0hzSMqc2/PzyGwtSEJ3KdLekcTm5mSVqyR0qhuV1AIaSltoHzKTe8ZOe3iyGMLlPn52eU0w7y0BWRKEJF1et47UrXLKVUDrMomkupY5/xD2SzpB8oJMZO1wiO+SMT1MW4p2+ZHQa6RsuFyayhSTMkqk79nuSL9wpI8p7xaalwVB2qHKhIaq5+Bmn+QhDalczLcZgNBGT4RguBjp6i/MLUlIQ2klIy9YJOiSZUSgFSeetJJOwMckp8kti55hUo4g23OsJcmdkpo03Zog6N5dR3jGSoVkf4h4wmpaiiktOltDpuW2zaye5PWNcONXyaK/BAMOrTLOlatCq2g6949KFHbjXklbD0s3WG32kXQ0nUp7xnl54Mssr4AYhr0ziELlwpXIbF7d4iGFRVs0jiqFkOZlUzTvLb1UbkCK5OduiQ0XD5UlCik3Mc850Q2TJiSYp8gt52zd7ICld459258EG6QqRZeuuYbJUrKE94mUJUBKX6Y5MFtltBWpZyoSIwi2nRUY7nRemCMMowth6XkwP55HMeI/EY0fLs93FFY40h8LYV0gNtw24iqDVHpLj7hANwhsdyYVmWSdRCeH099osTXOGdvzLFxtYaRw5eWcMZWhN4h8MnGPCR+Zl2yZyl2mWgnew3itNJwnViyJtcHEy0uOSSEuWzXvp2PePdOL7CJa7T6dLWgbJZLKVOqQCSTYbRm0RRKqXUyhhfNdDbaxda1dhEKNmkFyO/2WHpdLrZBbWMwUOojsi+KO1LgbJhTbDiUA3UY2p9joSKmxJ1hLC9nG7iOaaqVmDVMh6/7xPPkbZjEPlkydgnZEuMWRa0KyG+aHCiYd56Qp0WbGpHeKSbNUTCVpTq2gJdqyBonLG2+MEaJi2eodTosu1NPNqDS9oePOm6KUmjoqXfJZR/tEaIyAre1OkWIwPE7RDGDKjYHeKQG0qucxGkSwFbswXWQgfpAASWSpsqvb0MDYgLyy3KheXzJPaFYxRS8SIb8iwCgiyknqIykrXBSZDMWYYXSXlVKQSXqa6rMtCd2T/0iU74NosaUvoeSDmFuoENmiCg7y1Hcj1jMuuQ1l4ld+giWWNeJpgmnrt1EAHP+Jwfil9yqNESxhU0VHSLMWaEuSNbwEhS5UQFBK2SBYAw6AKDJygi94QA2kFXvAWYpq4MMAlCVS7lxt1hNWNMeGUgpB6GM6NU+ALqcgUb3FoY7G52YDLanFHTpaBcmM57RvRWFhRsMoOkVsTOKWRvgQqJddGpKlK6i8XwkZlkUPhvS2m23qhUXG1lOYlAsm+4tGO9hRJKpSkv0tudpjiZhLOi7/MQO8ZS+RakN8hNGbUlXyqA2jmfBd2O4bUtSQNR1A6xm39AFVLFkph5spJDs1bRsHaNIYpZDNyIXWMfT9WIQ9MqDSPlbb0SmO6OGEODNtsaE1Ylf+Isk9SY12IXI506rrRssZE7xHQJAaxXUvEtDRtxNlKSPMkxadlm5GnzMizzmzzpMjMXEm/5xjLsEwhbNQl5gPHVp05kj0g4StiuuC7sEMPO4PeShCOc4g5VAbd482clGVhF8EDqlSXRc0o21y391uHc+0evCpxsqKsi0y4pThdUCVb3MaqKN9tCZTpeZsvS5jRxVFunwM8xJPKm21pI5d9T1jL9Tnfw5Q/SMohqVcfSlSVmWU4cx+8SQNOkZ9sxctwRSHZGRU0y40txSSAqw0uYzfytjbLh+x0yzDaUgEKSClSfUR5blTZnViaZoYU0cyBm7xpHIRQ2zl6cyQCLgdY0vcFFd1GZamKyH59K3mCfOG/my+kdsI0jWKBuU1tp8LlVhyXcP8o+nrG6dHUslIdpKWacWZcEJIG4O5hQVuyMSbe5iyTlJeRbWFrSFnQpO8b1ao7HZCsRUc02eulQyLN0lPSMa2nFOLTJLg6sLk1tpfmCpCfuKF7xxzg5PgirFOKsYtVuZVLMs8llk3V6mJWLYDQ1STanHgUKy21F4blXBjyWhhbH4w4/KOTTfxjzZ33tChgeS2ehp8TtyZemE+IVPxU0C06EPEElCjYiM54ZQfR6DfglaVi4sfr0AjG2wspHGeNHMR4kclmltqkJBxTaFIOi1DcmKkq7ODLPdwWDwzf5FMOYmziSkjrrHnZVyKHRZoZamqU7LODM082WlA9iLRkuHZbODMY4f+w6/UZHS8vMKbA7AHSPdhLdFM4JcMZ5SnFd1WhuSIHSVksgOwSBfXpCXyYJWKZaUNcmZeVaWQhawknoY2qkaRVuix8QNM4Uorck2u7yU7k6j/tF4YOXLO2q4K/5ynXVOakWuPePT28UylFIbq1VVfa8q6ogqQ3l0jhzJKRzzq+BtlFOBxS07q1MczMGPlFYTNBV1eVGqoIx3PkqiZ0eQTOslDabKHy+sZzzbPiiifYLowaqKEugKCeithHFKe7spdlmTVOl35dTLrKHWyDotOkc8ZuDs0CZVz+S3/tj6VGbNrXqYokxCtYkYelYCb3tBYGMvakjbtABjUyebAAr54VcL26QmOjTs9LoaKFm9tfeMx0RmprbQ4HmLgdUAw0AupGJw0ksuN52lDKtCuoiGhptdDfiDC6JcmoU4KVKL+dpOpb/7RPJ0QafYxFgFAN83tENm4EjlkC9h3iQSGHEz1pJSQL37Q0BStdl1qfUpQzaxqiGNiJQgXP6xpSMmY4yANYKJE5lTcnpaGUghxr0EABSWDlOghUgMTLk3uLQuBozkWHrAygp6XztkDQwgNyz5RdCjax0PQiE0XY4yFOdqS7gWa6n8XtGMppcGcp0KavTGHZf4ctJCLaKSNYzjJt2c0uSAVOnu018pUfIT5VKEdkZJ9mLQOm2+IbWfuG5Fv1hvondyTWp4jEzh4BC/MSAQOh9owUXdFtqhDh7EczTXszLhAKcq0KOihGrikZMcEYgTKuKUlGp2HaMJY1I0TF1NxFOzi1lACWLWzjdJjB41FFqV8ERxBIzTcyt5ai9mN8/YR0waoJKhmVmSQCCAepjdcmTDWASdTCYWODai20kXsDvaJ76GbfOdNu0JA3YdKTqpSWKEKWoK+ZAOh+kVS8itIeZCsTYWhbzSVtJFrG1wIzaXgTtuy0MC4jQmRLDbh+HUTrb5fQxw5IpkptcCviXgr4uns1eRCnH2xZ9m2pQdlCOrBLatp0wbop+pOclvKdFEaAx3pX0aDKqYusgqHewhthVISOTbsy+gJJSEG4A6xk6Zzttvks2vNOqwvIVJyVDZfSlpa206WB3P5xzt80ZLvkhzCOVVd8pvv0MDlSBl04G5s7KfCzBSUoSVNKOpA7R5mSm7HFN8DjVZyVkUkPOttKsTZZtGcYuQ3GirMRYrl6itcvJK5iibAjrHpYsVCUbZDJEGcaeZUoh9lwnfWO6qRb+L4DKVUVyE8tl0DkunKb/dPcRNEv5ND7TXAmc5bhKHUm6Vj7wjfGj0YJbeBwxPT7tszqQUpULKy941aouL8EVnk89Uuhzmcsm10aqMc+RkZqaJ7LytGlDJMsqzPpbBWVgXv2icKfbRjCDqyEVBBXV51WQBa3CEAbGJyfKRzSfPBIqXh5YkUlagl8i59DGkMC7ZrCKvkGwH5NwpmGipA++nWOyNLg9NTSVIcWKx9kFM7KvlpTeuhtf0hzjGUfkPdHyXlg/igxXcK1WYmFFpclLFTpvtp0jwZ46lwZOSa4KQwNVG1UuZcUvzZ1OEr6631ickWzzmWvw3xt9oVhLDbtmG05SBr9dI83PFx5SNIS8F4O1oSdJdWSVKa3Ajl5aNn0cR8VqnMP4+rE0gjOt3Nl6WtpHu4IpQ5OGXyDMEqmsSTnwCJVTjzluWGk3A/wBxiskYwVgokyxlwyrNEdl2ChHw7gBcfQdB6ROPJBqhyi4jJIz0hScRSqXVhtplVzk65R1/KPSjjTjbNsSS5Zuo1pWJag9Mqcu0VWFzsOgjoxpRjwauXIinKkw0kpaIK7W0hyfFBtk+yK1JlxM8lTp1KbgGOKf9mEo7RQ3MCWlVqtdahZPvHO+WZVySGkyq5eTYYJs6+oEkdoc/irNKZZNFlUNOIaSbAaFQjzpd2KydUGWcl5tl1avJmsD1MYzfHBcSduO5kA9tIySfk0GiUWeS3r92PpUZsOJvFkoxJ1MIYcT/ACzABpHlOkABZUQs2gAJcnHQMtxYRLGhMpRKrk6kExKGDaaTyUuEXUTY3hgM87MKZnDksPpAA+UOrTImUozgoI1SRofeM5DumNuL5Rumz6fhxyw4MygNrmMWdcXYzsNBzzKuTeEzZDFio8pkpSABAiSrKk0lT5vrG6IY1OIABjQyfQn5aVAXEBInXou3SAaEjwAcgGDQkEgWgAwJFjpEDQSpIsYCghwBLYI3vaAY+4BoMnXq64icQVoaaKkpBsLiBdmUnwOk0gMPvNtjIjQAJ0tqdo4pdmXaEzhzlKyASd4UeiRjxHJNKYOZObS+saY27IA4dwbTpzB9Wqrgd+Llm7tkLsBf0jrfguMU0yIarSQSbHWwiqMPAW0+pCxa2sD6JYuU4olJJvfe8S+AfQ8YVmXEzLzF/wCUpJUUnvHPldmkOxFiGfeCi2FDJbaLxRTRr26I+p5a1WJvaN+jKQqlTrEkh88ShTYToIzj0NhzQ5lwrUCGiTWcomco0AjRRUuykPbbh+AmHDqpIBF4vYkapcMesKVyakOW5KlMupYsrlp3/OOecUYPsvmlT71VwwXZkhxxOma1r6GPM3NTpFoozG9Kl2JFFSbSUTL0wUqsfLb0Eerik2bR6IDNIAWr3jdlPoW4abS5PMqUkKIV1jmk+zmfZ0VRJsz2G35J5ppcvyD5CjawMeXve8PBR0y5yFFSUpvc6kXj0VygYspuPqvIuJbZdbSnNl+TW0ZvHEldjZXp+YrtcWJt5axk2BtHTDHGKtI2irGHCzhFbSnolZtG8SP8kLJRwt4qfSnQLUbiFPonJ2FYuaS0pJRoU2tEkRH7ByvjpRC3vOpA8p6xcW0zrxN3RN6mAujBKgCNNI38m/kZqdSZaYxZRZRaLsvOHOL9heOPUScYNoc0n2XZxA4T4epeGBVpSXdYm+VnJS55SQO1o4NPqMkm02TbhColPUKnS83THJl1sKeSbhUdCk3NHA3yg4uHNl6R6q6OldAecpGdI2y7GD7HB8kEdnHXKi42pV0Ffy/WMJyfR15Eljsel1SZk8O1xllwttuhCFhPURioJnHFtRYDhtJorFfkqZMFXwj7oDiUmxUOxjmn0c8HZ11gbB1HobzvwMi3Lk+QlI1sI8fPOV0dUES5tKVrmUFCSlbRzab6GMYOy5fqziScZROY/rSXxzUoeNgqPcXEDiXk6B4TS7EvKSq2Jdlhar5ltoso/WPOnJylTOmKQDGE881OOS4VmZXuhWojOPE0kY5HycwYgurEDzdylK3ik26C/SPoYt7RXQsLy2GOU2cqB0EdCfB1wVqxRS2ELfQVC5JBhx7NTWKFE1hI6BAEYZVycWR8ieWbD05KoVqkrGkc8ezOPZPWkhNZlEAeUHQfSNNQkonTJD03Un5GrsBpQAWrW4jy30YLst+QPOTKlW5N9PaOeRqPLrywu19LwqK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14" name="Picture 4" descr="https://timgsa.baidu.com/timg?image&amp;quality=80&amp;size=b9999_10000&amp;sec=1608113309062&amp;di=07903656f86f99c3437179bdbdc6df44&amp;imgtype=0&amp;src=http%3A%2F%2Fpic1.hebei.com.cn%2F003%2F014%2F000%2F00301400006_3f9e8ab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49315" y="2160270"/>
            <a:ext cx="5715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09355" y="1412776"/>
            <a:ext cx="4536504" cy="369332"/>
          </a:xfrm>
          <a:prstGeom prst="rect">
            <a:avLst/>
          </a:prstGeom>
          <a:noFill/>
        </p:spPr>
        <p:txBody>
          <a:bodyPr wrap="square" rtlCol="0">
            <a:spAutoFit/>
          </a:bodyPr>
          <a:lstStyle/>
          <a:p>
            <a:pPr algn="ctr"/>
            <a:r>
              <a:rPr lang="zh-CN" altLang="en-US" dirty="0" smtClean="0"/>
              <a:t>支付宝</a:t>
            </a:r>
            <a:r>
              <a:rPr lang="en-US" altLang="zh-CN" dirty="0" err="1" smtClean="0"/>
              <a:t>pk</a:t>
            </a:r>
            <a:r>
              <a:rPr lang="zh-CN" altLang="en-US" dirty="0" smtClean="0"/>
              <a:t>微信</a:t>
            </a:r>
            <a:endParaRPr lang="zh-CN" altLang="en-US" dirty="0"/>
          </a:p>
        </p:txBody>
      </p:sp>
      <p:grpSp>
        <p:nvGrpSpPr>
          <p:cNvPr id="16" name="组合 15"/>
          <p:cNvGrpSpPr/>
          <p:nvPr/>
        </p:nvGrpSpPr>
        <p:grpSpPr>
          <a:xfrm>
            <a:off x="0" y="1515110"/>
            <a:ext cx="1771650" cy="4992370"/>
            <a:chOff x="296" y="2376"/>
            <a:chExt cx="2790" cy="7862"/>
          </a:xfrm>
        </p:grpSpPr>
        <p:sp>
          <p:nvSpPr>
            <p:cNvPr id="17" name="title_5"/>
            <p:cNvSpPr/>
            <p:nvPr/>
          </p:nvSpPr>
          <p:spPr>
            <a:xfrm>
              <a:off x="296" y="7291"/>
              <a:ext cx="2342" cy="776"/>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课后拓展</a:t>
              </a:r>
              <a:endParaRPr lang="zh-CN" altLang="en-US" b="1" kern="0" dirty="0">
                <a:solidFill>
                  <a:srgbClr val="984807"/>
                </a:solidFill>
                <a:latin typeface="Calibri" panose="020F0502020204030204"/>
              </a:endParaRPr>
            </a:p>
          </p:txBody>
        </p:sp>
        <p:cxnSp>
          <p:nvCxnSpPr>
            <p:cNvPr id="18" name="直接连接符 17"/>
            <p:cNvCxnSpPr/>
            <p:nvPr/>
          </p:nvCxnSpPr>
          <p:spPr>
            <a:xfrm>
              <a:off x="3086" y="2376"/>
              <a:ext cx="0" cy="7862"/>
            </a:xfrm>
            <a:prstGeom prst="line">
              <a:avLst/>
            </a:prstGeom>
            <a:ln w="28575" cmpd="sng">
              <a:solidFill>
                <a:srgbClr val="984807"/>
              </a:solidFill>
              <a:prstDash val="solid"/>
            </a:ln>
          </p:spPr>
          <p:style>
            <a:lnRef idx="1">
              <a:schemeClr val="accent1"/>
            </a:lnRef>
            <a:fillRef idx="0">
              <a:schemeClr val="accent1"/>
            </a:fillRef>
            <a:effectRef idx="0">
              <a:schemeClr val="accent1"/>
            </a:effectRef>
            <a:fontRef idx="minor">
              <a:schemeClr val="tx1"/>
            </a:fontRef>
          </p:style>
        </p:cxnSp>
      </p:grpSp>
      <p:sp>
        <p:nvSpPr>
          <p:cNvPr id="19" name="title_3"/>
          <p:cNvSpPr/>
          <p:nvPr/>
        </p:nvSpPr>
        <p:spPr>
          <a:xfrm>
            <a:off x="0" y="344932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课前自学</a:t>
            </a:r>
            <a:endParaRPr lang="zh-CN" altLang="en-US" b="1" kern="0" dirty="0">
              <a:solidFill>
                <a:srgbClr val="984807"/>
              </a:solidFill>
              <a:latin typeface="Calibri" panose="020F0502020204030204"/>
            </a:endParaRPr>
          </a:p>
        </p:txBody>
      </p:sp>
      <p:sp>
        <p:nvSpPr>
          <p:cNvPr id="20" name="title_3"/>
          <p:cNvSpPr/>
          <p:nvPr/>
        </p:nvSpPr>
        <p:spPr>
          <a:xfrm>
            <a:off x="0" y="278638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教学重难点</a:t>
            </a:r>
            <a:endParaRPr lang="zh-CN" altLang="en-US" b="1" kern="0" dirty="0">
              <a:solidFill>
                <a:srgbClr val="984807"/>
              </a:solidFill>
              <a:latin typeface="Calibri" panose="020F0502020204030204"/>
            </a:endParaRPr>
          </a:p>
        </p:txBody>
      </p:sp>
      <p:sp>
        <p:nvSpPr>
          <p:cNvPr id="21" name="title_2"/>
          <p:cNvSpPr/>
          <p:nvPr/>
        </p:nvSpPr>
        <p:spPr>
          <a:xfrm>
            <a:off x="-26670" y="216027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教学目标</a:t>
            </a:r>
            <a:endParaRPr lang="zh-CN" altLang="en-US" b="1" kern="0" dirty="0">
              <a:solidFill>
                <a:srgbClr val="984807"/>
              </a:solidFill>
              <a:latin typeface="Calibri" panose="020F0502020204030204"/>
            </a:endParaRPr>
          </a:p>
        </p:txBody>
      </p:sp>
      <p:sp>
        <p:nvSpPr>
          <p:cNvPr id="22" name="title_4"/>
          <p:cNvSpPr/>
          <p:nvPr/>
        </p:nvSpPr>
        <p:spPr>
          <a:xfrm>
            <a:off x="0" y="4031615"/>
            <a:ext cx="1487170" cy="492760"/>
          </a:xfrm>
          <a:prstGeom prst="rect">
            <a:avLst/>
          </a:prstGeom>
          <a:solidFill>
            <a:srgbClr val="984807"/>
          </a:soli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sz="2000" b="1" dirty="0" smtClean="0">
                <a:solidFill>
                  <a:schemeClr val="bg1"/>
                </a:solidFill>
                <a:latin typeface="微软雅黑" panose="020B0503020204020204" pitchFamily="34" charset="-122"/>
                <a:ea typeface="微软雅黑" panose="020B0503020204020204" pitchFamily="34" charset="-122"/>
                <a:sym typeface="+mn-ea"/>
              </a:rPr>
              <a:t>课中探究</a:t>
            </a:r>
            <a:endParaRPr lang="zh-CN" altLang="en-US" sz="20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23" name="椭圆 22"/>
          <p:cNvSpPr/>
          <p:nvPr/>
        </p:nvSpPr>
        <p:spPr>
          <a:xfrm>
            <a:off x="1584960" y="4065905"/>
            <a:ext cx="373380" cy="391795"/>
          </a:xfrm>
          <a:prstGeom prst="ellipse">
            <a:avLst/>
          </a:prstGeom>
          <a:solidFill>
            <a:schemeClr val="bg1"/>
          </a:solidFill>
          <a:ln>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5" name="直接箭头连接符 24"/>
          <p:cNvCxnSpPr/>
          <p:nvPr/>
        </p:nvCxnSpPr>
        <p:spPr>
          <a:xfrm>
            <a:off x="1631950" y="4255770"/>
            <a:ext cx="279400" cy="1143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190" y="1047175"/>
            <a:ext cx="11855621" cy="609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4" name="TextBox 72"/>
          <p:cNvSpPr txBox="1"/>
          <p:nvPr/>
        </p:nvSpPr>
        <p:spPr>
          <a:xfrm>
            <a:off x="3577307" y="463610"/>
            <a:ext cx="5537024" cy="583565"/>
          </a:xfrm>
          <a:prstGeom prst="rect">
            <a:avLst/>
          </a:prstGeom>
          <a:noFill/>
        </p:spPr>
        <p:txBody>
          <a:bodyPr wrap="square" rtlCol="0">
            <a:spAutoFit/>
          </a:bodyPr>
          <a:lstStyle/>
          <a:p>
            <a:pPr algn="ct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线上支付工具</a:t>
            </a:r>
            <a:r>
              <a:rPr lang="en-US" altLang="zh-CN" sz="3200" b="1" dirty="0" smtClean="0">
                <a:solidFill>
                  <a:schemeClr val="accent6">
                    <a:lumMod val="50000"/>
                  </a:schemeClr>
                </a:solidFill>
                <a:latin typeface="微软雅黑" panose="020B0503020204020204" pitchFamily="34" charset="-122"/>
                <a:ea typeface="微软雅黑" panose="020B0503020204020204" pitchFamily="34" charset="-122"/>
              </a:rPr>
              <a:t>-</a:t>
            </a: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支付宝</a:t>
            </a:r>
            <a:endParaRPr lang="zh-CN" altLang="en-US" sz="3200" b="1"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10" name="AutoShape 2" descr="data:image/jpeg;base64,/9j/4AAQSkZJRgABAQEASABIAAD/2wBDAAMCAgMCAgMDAwMEAwMEBQgFBQQEBQoHBwYIDAoMDAsKCwsNDhIQDQ4RDgsLEBYQERMUFRUVDA8XGBYUGBIUFRT/2wBDAQMEBAUEBQkFBQkUDQsNFBQUFBQUFBQUFBQUFBQUFBQUFBQUFBQUFBQUFBQUFBQUFBQUFBQUFBQUFBQUFBQUFBT/wAARCAEsAlgDAREAAhEBAxEB/8QAHQAAAAYDAQAAAAAAAAAAAAAAAgMEBQYHAAEICf/EAEgQAAECBAQEBAMGAwYEBQQDAAECAwAEBREGEiExBxNBUQgiYXEUMoEVQlKRobEJI8EWJDNTYnJDgtHhJTRjkvAXorLxJnPC/8QAHAEAAwEBAQEBAQAAAAAAAAAAAAECAwQFBgcI/8QAMREAAgIBBAEEAgICAQQDAQEAAAECEQMEEiExQQUTIlEGMhRhQnEjUoGRoRUWMyTR/9oADAMBAAIRAxEAPwCasPKSwjX7ojwj6SwYnlIOpgDgObqAUNYB8ByHQsXvpAFGaXuIQwJv10irJowX7Q7FQIHvAFMxSrCAaQEKKTeAYYHyAL6xNDBlSVp1gFQFSB90iGguwpWYHvDE+jVh10gMwChcw+uAMy3hBXNoGgQFMNCSqEyTS2M47w0AmXK720gASrYUjbSHYqCFrUg6nWH2J8ATNKA3goNzNonylQuTBQbmLWJ8i2sFEuY4sVElXcQ6M3MXtT6VmxA19YKJ9wcJdQcTftCoN4pUdekIpSCljy3hF9hZXpAJxMSoX10gM9oZnA1vACibExlG8S0bLgIW9mVEUaqglRuYBtIIXDQmkugm1z6RQgp3SH0SwgmGJI0HLX10gL6DUOJIFxeAgESlQ6fnBdAFlBHWCxNASbRaZLjYEk3hqRk4BrT6kbG0abkZOIvl6wtq19oEzNwodZWu5rAm0OjJodZatXI819YTQqK3484+maTTWJRpRbafF1LHeMMjcVwZzfBVtFxM/XqY2tKyJuX+RY9IrHko89ppjBSa245iiYmH3OW6tWVy+6orI75K7OpMNcSaNTsNBmYf/nS7WYD8RtBTaOuGRJURfCeOZnEmJXJlxXKlReyP9Ma8GUcjc7JkxiSXmqn8O4gFCjZHpAbLIm6H1/DjS0E5d9YSkaNLtDDVcLXHlEaqZDiQitYMLhN0fpG0Zmewhs/g/lrOVu30jRTIoY5nDq2lEKTdPtFbgoSOYeJucmkJuxidVECLXH6QgDBRba20h0Owpyn5LgG0ILG+bSpIA3MSxr7G51RBsb3hF3YUL32MMDeU+sABToVbQGABOkLuc28AqHGnJcJSb7w0ImNKbWoAXhksfUySigFREKxpE1blQZdv/aI8Y+pCHJUG8OyasIMuRsbQWKqMQlbeoOkFjtixl43F4QxUkZxAAMMEwDSN8kHcawDaAqYsIBUFLZVbYQBQXlyxViYW4sgm2kBIV8QodTAF0KWZkKGsA3yhQAFi8SRQIy2lxAFACybwB0DQyIB9hvKtAOjC3lG8UOgvl6wENUEuNC2gvACEzsqlVybRSdAJXpEEabw7JaY3uSykE6QEMLS8UGKTIaDkzZSb3MXwZNMUs1LKd4DOmO8pVylIsYkXI4tVkki8Ki1wKk1JLwF94lqjaMgYWlQ8u8TRdpgFFV972hpUKwPOUdjBQrZmcneCgswOA77xDRSkBWNLgwikwjMQN4KNFQDMm8HRVWgLjJVqICdomcQUp6/lDsVUF27X97aQByCCjb+sFicWbCVK1A+sMSTC3pxiVTd+YZZH/qOBMKmxul5Gifx/himgmbr9PZHYvgmL2yfgycoryRio8fuH9MvnxE06R/kpK/2i1im/BDywXbI1P+LTA8pcMIqE6obZGct/zjVaebMXnxojNQ8aNLbUfgcMzb5/9dxKY2jppGLzxGCZ8Z1ddv8ABYZk2B0L7ij+xjRaZ/Zzyzr6FVG8aFelJlJqeHpV2WuM3wqylYHcXOsX/GdExzJ9l8YbxvhXjjQg4ysOKR/iSzn+K0fURxShXDNlU0EvcNWqGozFJdyNpN1IPURg8aXJlPEiCYywh9k1mWmml5kTR5gX0B7RDbqjmljSF8/SZ19pp9BVlKALd4nHJ0YVTJVgqgVxgIfYly8hWikjYCL3Wawi30XRg3BHwr/x084FumxDd/ljS2uGdePEk7ZY7YbcRa1tIlto28hEzTkrQbDSBSAaJ2hJdGqItSZNDDOYObdUTkt7iNFNk7GMk3gQL+4CfaNPcM9ljc9gQAH+Vb6RXuBsGapYHKUqKW9fWNFMlxIjUaA9JrPlvaNUyKYwvy6isgpUIG0TYiepmbUAwcMoQuUe5JiWNMAmlBKttIKKsF9nJ7QgsD9k5z8sAWBdoJOyIA3CiRoqkqHl0hCskMhKFsgW1hgPaVAIAvrEDQ7SeIGly7YJG0ea0fSb/wCgw1JpY8qx7QqE5CV6eCSfND2kOYmXVQDYnSDaLcHS9VQo76wUWpDpLVJB1zRLRe5C1ubSfvD2hGiYoTMNqtqIljDcyFEaiEM1kQoW0gCgt2WFj19jDTsmhG7LkC52i+iKEymD6awWJo0lgpOm0FgkHpBToNYQ6FTT52J0EAWKbg9YBqmbAvbp7Q0OqMCRc6WhhRso67wrE7QFSQehEFk39hSmyOhhpkNfQStsekAuuwpbV9hAFhC2CpJ0tDsdWJH5HONh9ILFSYickHE/LqmK3EOIQW1o6GHZDiGtrUi2pEUmRsFCJwpO5irJaYobqBvvp7wrJ7FzNTUCNYQ+ULW6mLaneFRSkHtzaFCF5GbMwIQ6Zrm2y3Nr7X6wdjVgXXUpbKioNoG6lkJA+piP9GnREqxxOwnRCoTmIpFkp3Bduf0i1CT6QnOK7ZEqh4lMAU/X7bMwO8u2VRaw5H4F/JxxXZGql4z8GU9Zbl5Soz6+lm8oMUtNN+BPVQRH5/xqtupV8BhRwq6F9/T9o1Wkl5MJ62C8EbqPi1xbNIvJ0qnyQP4hnMdEdGvLOZ65+EQ6reJriFOFSftZuVQo7MtAERS08ERLVzfRGpvizi6sq/veJp9y+nlctb8o1WGC8GMs82hAZ6cn1lU1PTL6idSt5Rv67xoscF4OZ5ZvyB+EZCiSjN/uJMb7YkbpfYW5ymwcraQe4EHCC2InX9LA772jO7GlYFpsrO9hANuhaxL9bxaJsVoaCNNh6Q6ESDh5iWcwTjamVKQeLC1OpbcCflUCesYZIKUW0awm4s9H6DR2MTUjnIWkOrbC8wOhuLnSPlXqfk00dscl9ldz2EzW55ylKIvLuFxKuwi5ZNitmE5WPMrhCemTyhLD4ZlNgq/zRMNRjqjmp2PtGYeos22HHy2yr/hiKyZY442b4+CYSdTcWFWSQkHQnqIWPURyOjp5Y6y9WBIN7iO1ljnL1ALIubGIYDky6h0C9jGZZtyTbdAItcRSYqCV0sE3sCIdhQFdGSsHygfSHuChsn8OJcSfKPa0G9kuJDqvg5Dl1BF/pHRGbMWiHVbB+S5DYB9o3jP7IcSLT+E3QCU6RraJaGd6gvNg3RrFJ2JDVMy62SQUW+kX2DYkCrH5bGFRAeALXFodDDA6Ep0N4kfANl69rC3pCLuxWiYDd7nWJoQFyeAQfNr7wqHaK8ksaOpabzLO0c7geusg7S+Nb2urXvEvGVvQtRjK41I/OF7YbkaVidLh+a3rD2Me5M23iLIbhd/rC2A2haxinKBmWb+8LbYJocpfFqeqj+cRsK3fQ5S+K03Fl/rEuKZopMcW8UIP3h+cRsNVNh7eJUfjH5wbCvcFTeI216ZhC20G8PTWWl6EiE4i3I0qYbXqFA39YW0NyC1zSRpp+cPaxbkDROIJF7QUw3IUofQbeYZoRNh6HE73/KCgsEiYAV6HvBRViatYppGGZMzNYqEvT2PxPLAJ9huYOy0nL9SsKx4s8B09a25JU7VVJNgZdqyT9VQ6Z2Q0WafNDAvxfUxerWG50g9Vup/6xag32br07I/IWPF1IqPmw3MJHo4IewP/AIzL/wBSFCfFvRibLoE6D/pWk/1h7AfpuX/qQob8VmGXLcylT7YO5BSbfrCcCP8A43Mu2hc14ncGOputmeb90AwtjZD9Oy/Qsl/ERgWbICqg8yey2T/QQbWjJ6HOv8RwY4zYImzZFdZSf9aFJg2sn+LmX+I6y2NsLVDRmuyClHu6B+8CtdEPBNdpi9t2mzgBYn5Vz1S+k/1hWzF439A10lRF0ELB/DrBZk40JXJRbRsUlJ9RF2S4s0CRbXX0hWRtD23FJMOxbRQ3NKTE2UkHonuh0ET5HtEGKMZSWD8PztXqDmSWl0ZylO6z0SPUxcY7pUJtQjZxHxI4z4l4m1BxczOvSFKCjyafLLKEhPTNbcx6uPTpctHkZtRKX6kFQw2FZikKV+JUdagl0cTlJ9syYWhtBNhe0O+Bbb8jI1/eZsqCja8Z22bJUh8bFkgWvGnZgxZLKBTbSxik0gGiqtlsKIAvGcjRP7Gtl51mxGQ36RFsqiT0ZSXXGkvK5KVGxUBsI3ik+zGQrqpalph1uWdDzY+VfeKkknwSkNK31lVyr6RLaNEjSWrquYgOhcwyLC0VtZLsVtjILRYgZKba6GEybCXHChTbgVYJWFX9jE+NpS7Oz8J8T5jD+GpAtP6hhN0lWp0j4nU49udpHRfAnex3PLpM5UJB3LMF66iN8p6R2ZIJ4+TONtjxhzxAiRlFSykLdmQNt7mPLjhuRvQ5zfEtqZkkvzBLU0tV8pFrCO/VKKw7a5IVofaLxZkEyy1zD/8AKSNLm2seNp8c91ofuUWPRsRyteoKJqWbyKPTuO8erGcoyqRvGaYfK1gbXj0mr5RqO8rVSBe/6xLQDnL1gAAE/rEjscGaqk2vCodjixOoc07wn/Q+wwtocOlomwoSzNJS70Bit1A0Mk9h5L5PkH5Ram0S0MM9hFspIyC/tGin9me0YZrBW9kD8o2U7J2jBPYDLitW7+lo1WSiHEZn+HNiSGtfaNPcFtEz3D1xCCAgj6QbyXEj1Swe/K3ypJt0ilKydo0Jp7rS1JUCLd4qx0KRJlxGo3gsliR+mE3AJvDTQqKNacIaQb9Iyo9QNbfOmsIYoRNKH3tIoEw5M0oi14B2GpmlAfMYXDHuDRPOW3NjE7Q3AkT7rYPmOnrBSHuoParzyALqgcEHuBwxU6jcm3vE7UX7gejGK0AXJiHAfuipnGxB+dQg2Fe8LWMcW/4h+phbA91DrLY4QoC6+sS4B7tjoxi5twfODEuLKUrFqK807rzIjax7hS1WxvmEPaOw9GIcn/E+kTQrI7xF4uy/D3C79TcCXpo+SWYv/iOHYe0G01xQllltRxrivFdSxZUnKlieeemplw5kywOiB0CU7ARosdn0Knp9DG5vkaP7SIZQBLyiUpGwWf6R0Rw0cGX1+MeIKwP9qZ1d8rTYA3sIv2Ucn/2DM+kgJxZOkG6Wva0HsIP/ALBmXcUDOLZlVrMM3G+htC9hGi/IsnmNkjw46jEJyfHSUk9+CYukK+sL+ObL8kf+UCRnAtUUAWn6bMk7ct8f9YHpW/JsvyTF5gaVgGvNnWUYWbXytzAMJ6WR0L8i077TEq8I11seejOkf6DmiP400dEfXdJLtsRP0uakUrVMU+ZYQjUrU1YRPtTR0R9U0Uv8hGxiSWRYt1BbPTRwptC2SRutXosn+aHiSxzVJYj4WuzA7BMwTGbUl4NVDS5OpRJRSOM2MqeoZaw4+AfldsoWhJWRL0/Tz6J3QvElU2XEJqlOYnW7eZUv5FfSBxODJ6NF8wLdwbxCoGOQlElM/DzhGsq/5V/TvEOLR4ufRZcP7rglxpy03AGUX2iDgq+jXwK0npDCijfFg243guUaLhQnncwtj75BsD+sdumSc7Zwal1GkcolaU79Y9bo8OmI5mopaBA3EFlKLYyTtQW8DZRjKUjdRF1GbJaB6nWFDkU+B3y5dbx09GANpfmiABTbHObvb6Q6sBtZp6ULzWETRW6hYVhCe1u0NcENhKnSTcEw27LoG01nIJ6whN+Ba2ztp1ikiLD7BO0PoDCSOphX/YAC8hIJUtI9zBYeRM5NIdZcCHEqyi/lhMfkvOTkJqdo9JmmlKLLzKba9t4+b1kP+WzbwWBR6S/TMOzjpyrQRqkxzud8MzunZIeDmB2KtVnKvMS4DTabIB2Ji8STOrF82GcbaUhirS6milrO3lyJ01h54bkTm4fBTc/NzUg+22tS3Ag6NjrFYMew5UrL44P4ircw0ELQvlZQCSCAkRnlg5STR0wg0WwnOlV76nc9461wqOqg1mpOsnW9ovaMXM146BV4naA6S1ZzgWVaJaAepCrHMATEtFIkcjUEqFzrGbQ7HhqYSoDpGbTH2GEIWdBpBYUJnJNtZ6QKVDoCaMhxOwMPf9E0gpeHm1D5BBvYbUwl3C7Z3RaLWRhtG+dwqjLa36RSyNkuJE6rg5Cgq6CT7RrHIZOJCKngb+aSlNjveN1kIojNXpsvSW8777TQ6lSgLRspWTtIRWMf4ao7Djr1SYcLeyGzcxaTYqKRSxdlPtAdydgCwU2sIBmWIhgCCyPSEAa29bpcQwDUv33gA2HgSdRaJHZnOGoEArAGyiO0CBid9pSvl2hguRMpDiDckwCoznKB3/SAQe3NrRpmPuIKKFrVSeT8qjCodsWy+IH2t1GJoe4cGMUOptqYNiK3i9vFRXook+vaI2KxqfZUXGGvrq1ZdcX55SkMAobVsp5e37RO23R7Wmj7WKWZ+Cl3nDMPLccWVrWcxJ6n0jsiqR8xmyyzTc5BK9oowF1KrP2ay8jlJd5gsFHpGibSIatjas5lqUbXJuQIlFA0LsDpCYBiFXPT6wIYoaecR8ji0+yjFWSxQ1U5xtVxNzCfZwiC2IVs4vrMvo1VJtHpzTBbCgqdxBUqnYTc/MPpGmVayRBYMRWFhpp6RQhNMG21x7RDRpGcl0FMzD7Z8jq0W7KiXCLOmGtz4n8ZsdZHFVQk1p/mB9sbhyMZYF2j2cHruqxOp/JFgYRxk3OTzC2lqlZttQUFA6/Qxyyg0fZaL1PT+oL258M7p4UYiOMsPJM3Y1CWAS6of8QH5VRyTW18HgepaX+LlddE1NKA1y3HqISdnjbjmbxtSq5LD1CWDlaWXArTrcWju0z+R5+pdo4wnqjluEnXrHouX0cCiN6EKfOa9xDVj6NqlipQSBvENWO6JHTZbksAW19Y1hGjGbD1pzKtYH2jRkgEtKSrQH3vGbdFoV50JRZSre5i0zKqET06wyCC6gfW8OmHY2v1eXuQF5vZMKn9FUaZqiCPK2pUNRbDdtFIqbgBKJYG3dXSNI45S6JT+yy6/wAKpnD3DiUxW5iakupmiEtyTSruXPT3EfN6b1f+Tr3olhl8e2+jjjqd09tA69wkmMOcNE4lnMRSjtQeKC3TZVSVKCFbE63vFab1Van1B6KGOSiruTX/AKRfu/KooN4i8OcN0nB+FZ/DNXna1Vp5orqUnkJ5BHQae8d2h1WfUajJizYdij0/+5e6T8D7RsF4ERLU14YTrk/MIWFzLTx8qgUm48xHW1o9aXBulfgg/FLD7Uji0z1LoDmHqPMtBpMu4QSFBIBJsdLxi3aBpxOguD1H/tPwQlppCRzpF4pNjchJ6/pHi6pVI60rjY+ykq45ImUSvmtrXYx485UzBuy7cFUluiUJtsJCQBckx04f1s7IfFWRHF2DDxCqzbrTimG2NljrGre4zlH3GOOH+ElHo7offZE3N2+d0XAi1wjaOJImEtT2JVspYbS2kfhFoZf9AiiwtY2hgAW3mEAgtTQGvWHYG0laDpoILsBzkp9aLX2PrCaHRI6fVgANYzaGuB+l6umwusxDRVisVxCQPMPziaCxRL1lCyPPr69YW0LHeWqCCkFSg3/usAfrEuL+g+KGLGPGLB+BpBx+q12QZdSkkMB0KWfoLw4YpydCcklaOe8YfxEMHUw8mlyMzPug+ZZACPz3jsjpZeTN5SF1T+IsuoSy0SOGUtLy+V5bml/aNo6NIiWVlW1fxxY+XNqLJlGgbkNpazAD3jZaeC4M/cZEK94kMd4hIdcra5RawfIx5R7RqsMfBLk32QmoY0q9Yey1GovzCyPvL0940UUiLGKqLbM2pBWs+XcGGIuNtIDab9o5z09oItpVtCsOQpbFhpBYchamrdILAKIIh2MCpZAveGKgguKCiYQrME2UkXOkA0Km5hCxvaJGHDW2t4diN5ApNiLwWAUuWB2AtBYUFfCEbCwhpjNFCke0MdmJcIgEw1LoG6oQByH/ADJF+usJoh9OisOI7h/ssZnOSalV3QdNSlkJt/8AlCgvketqZvHpVH7K2A819O0dC5PnK+zSk5zoR7Q6YnSAKaA1FgLX0h265QXYUdoi2VRibgbxVpiBo82l9YOEIPSop0t+UVaF2bUu+hOkO0I1m2sQILKQNvU9IVkNhwTba14sVid0XXqITGmFlsIBsBCpjcrCculjp3EKh9iiTeXLzCHG15FJNwoaRnPlHRgyvDNSid5+HmtOIaoUyspSioyK0lIP3kKjypxV0fonqsve0ccz8V/7OgG6mlSR5htrGez6Phfcs568b7SKjwyp7yDctTNjb1BMdenTT5MMj3HBErLKm5kNpC3HVWORtJUqPRjFvlnLId2ZCZXPpp7cjMGbVoGlIKT9bxvsMrCHi9ITa2HpUtvNqspK1A2MNY/JLkKE1J/KAEtojRQMnICJh9ZsX8v+0RftoW9vwHM0qdnVfympuY//AKkE3P0jCcEu2b4234HaW4Z4pqCR8Nh6pOXGhU0oD9YUZRj5KlCTfCH+Q8NmPakoWoglwSNX3kpMN5oISwz/ANEopng7xY8oGcn6dIi1yCrOR+UR76LWnn9kmp/g4S0AZ7EoPcSzRH7wfyV4Rp/Eb7Y+t+GPCNNCTMTc/OrH3SQkH8oT1EuKRS0sV2OjPCLBlNlkNppgeSk5g288pQB9r2ifck5bvP8AofsYl4HJik0OngBqkygsLDO0FW9NYHfPPYKEI9IA5U5eUV/JZaY78tsJ/aH8m7YcIZ57EBUpXnOvf9oVX2PcVtxUd+KorKjvnB07RSVcGOTlF6eCd9moYErlNfIKQ6lOU/W8eZrOJI0xVKNMk9KpCJTGUzIWuG3CQPSPByqpUc0lTLKnXVvpakGLjNosjoI6ISqNI6k7ikh3k6YiSl0No3G5jojwbqO0MUjXXX6xpfJV30ay7wwAlMMQEpAMAmFEa67QCNHU26GAAaTlOhB94LHYIT5YTcnKn8RNrwu+h2QfFXiJwtgt1TE7Uw5Mp/4LXmJ+sWsTkS5pFS4v8bL7MqoUSlAqUbIdeXe30Ebx06XZk8l9ELqHjGxxMS6UtrYk3FAZFITc+saezFeCXNkUqfGHHWK33DNYpmAxl5iwHciQPpGixRXRFtkAqD659156cn/i3ibBZcKvrGyVIVtCB6ZkJeWdD7KXH7XTkN9YztDGxFRmCcrbKgysAC8OmPwHqcmmnUhwKZbUm194FwTYdMLKA2FCy0CwIO8Vdgjalt1JBQn/ABEDQg6w0DBy6lSyRdsrXtrrDIOp5nBTiWUkI+72jz1kTPb2DO9hl1okFFrRW9CcRM5QphP3SQIe5CcRM5SnUn5Db2g3IjaxM5T3AD5DFKidrEbsmsC1oqwEL0upH3TARQmLarHSGFUYm6NxEjsUsvqSfSChi9p7ML2hBwGhUAWjRudxDQmwDjNwe0UidwnVKE7Xh0JysAiUUlW0FC3BykFlp1w6ZEk3+kTLhFKV0ipeI7ykUbB8orQ/CLnFD1cURf8A+0RMfs9HXv4RiH8I8CTWLK+2+KcmoyEqsKmGSrLnT2jvxUuzwGpSdotTFPCb7RxdJzdPweqTo6W7PS6Vg3Vfe3taOpPH5M3DJ9ECrPBavvTT60YWmZdpSiUobsco7bxp/wATRFZF4IpPcIK+wo5qLUUa/gvGO2D8mq3pdDQ/w9qjBIXIz7du7Kj/AEiFCDFcvKE39kJ1r5hNIH+plX/SNPZgxOTXaNf2emEi/PUk9lII/pB/HiCyV4AOUWbGomUD3TaF/H/sj3EFGkT6TcLaX9YP4z+yvdiHNUyoqKQGmlG4t5on+PK6JeSH2TnGHBXF+C6TSp6alZSabqdvh2pOY5i1XHYCPD0nqOHWZMmOCa2XbfC4MceohNtdUNr/AAlxozVabTX8PTDVRqQBlZT/AIjg9o6cGs02ohLJimnGPb8Gyyw+xrncF1+Tqs3S3aPNCoSqih5hKMy0EdwI7IR9xJxadlqcWMlUpc/Smi9OU2blmkqyKcWyQkG9rX99IJQlF0y00+giVJcdSE+a+lj+0ZPlUaLtf7O48KUZzAFC4eOPGypmluTVr7BStP3jhcU5H2Gs1qnofa/tInDGOU6eeL2HyG4r/wAQNcTX+GswzmClIfCx7WMXCFSsLs554L4cqzeLV1mmKkmjLNkf30XScwtoPSO3eoIxhCWRsnGIeHk/iXFrVfqOIG2J9CUpAlJfKkgX311hPPwbrA/LE7PAzDT084/Ozs7OOuqK3CHMoJ9ox99+DWOCPkmNF4RYIlFJP2YJgD/OcKrw/enXYPDjRNaRhfC9MsZaiyTYB/y7/vD3zfItmNdIlctUqfKBPw0vLtNW1CWkj+kYTuXZvHaujb2KElSgFnL0CdIzo03V0PdOrNLdlZNZQqYeUFhaCvKL30i1FMylN0L3sRUN2nuhpTDDq2QQpatUqBN0/pGygjHeyvZ3FOXyldkn13h7C97GacxDzNUqIUdjGiiZuQxTNZW5qmxJBIJ6xVEbkJA/OzJKUNrdWRfypJ/YRdEtiuWwXiasLV8FR56YUbZcjCrH8xFcE8kgp/hp4k10hTOF6gQVXCnUhAI7bwnQCTir4P8AiDQ+H8/W6lJy0pKyQ5qwX7rIGtrWifIS6It4Q6jOMO12WlD58pXkOmukeXroOceBYIyk+C7cMytQGM3JqeZLfMuc24j56cJ0rDJjnGVtFr01hAWt8p8xPzR04lXZvhi1yxUtwAkX/SOk6uwgup2hokAp4HSKQBan0/lDsKCVvgnT8+0Pn6BoIXNJFxcX94YtrCDO3NkqvAG0Za/jilYclVvz0620Ej5Sq5PsIai2J0vJyxxj8QFUxc4qnUd5dMpgOVTubzL+vSOvHjo55S+ih31zSnHEJUqZcWblxRzH3vG6TRFhcrLONzKXJlXMbRqSDoIE2iRNVauZybzsNpbJ8oCdgPSG+SqD5KWKSEvPFoL1T5tCexgoLHRuQbEoplxAS783l6xRL+xAw4xKPlLqUhaTckm4PpE2gRuYqLZKnUrQgAFVgIe4KYOYqqHmEJW+4spAUAEaQ7sKGeZqDq3EhDSzrpmiBiqTefafQWsoUfn/ANIhp0A5GbbOZSlOLWFBIKTa8PcKj0iVhhDkuj+WPlEeApH07ihonMGpWTZAA9o2UzBx5G13BKgRZN/pFOZIncwHzATyh+UG8GJHOHOa/wDLv9I0UyGJ1cMCr/h/pF7zJiZfChLlwW/0g9wyET3B8i9mz+UNZGJjXNcJHUjRo/lGu9GY1P8ADGZYOiD+UUpJktiX+w84yT/LVb2h2hbgpeGJpG6FD6RaqhWEu0J5AGZChb0h0hbgo0pYvdJhme42mQI3SYY9zDE08GxKbQUTuG3Fkt8DhmqvpGqZZSU+50iZKka4XuyxRSvFcBrFyZO+ZMjIsSwHsM3/APqJjwj0PUZf8iRYfACaVTaRPu5iFKXbfQ/SOmKtHnQk0i3JatqKiVKtfcdI0UR72OjGIizYAkexgaBS+xzar5y35h165tYylF+DZTVDpIYhS55ColQFwpWojOn9lbovtEpw/LS2IZlTChLeVGYlbIIJh1L7Je36Fb2A6S4han5SlOebLdyWSbn8or5ryK4fQ2z3DHDplUPzGHqQW1nLrLga3sLaQXkXTF8H4GCs8IMGymszhmntkqIshIB/SKWWd9hsxvwRx/hVgVa7IoLSE381nSAY1jmyLyZywwXgIe4b4YZmZV9hqZbclD/d1CbWeUOyYlqLjKG1fLv+znelx+Ac5Q5VeI5LEBq9R+2ZG4l5pbuYtj0uY4Y6HTYsMtNjxpQl2kL+NBdEYXhZmnYqm8RSdeqLVVmyS+8oJXzLm5uD6gGO7E44cUcUI/GJSwKKI9xbXP1DhzVKc/iFb0oTzlNuSraSpV83zJ11MXKfBWxI5doDBmqpKtWAC3EosPe39Y5JOzXFG5o7y4zoNNr2FKYlWlPw5KtZR0KkpJjnxL52epqnWkXHLZBBNOJt5yLR28HgWM+MXVzeHJttSipOXaElzZSfJXfDCp/Z89Msk2SU33tsYuStGmJ1aJu9WVFav5uYgkk7xhKJ0qVLk2msqWTlJta+0ZqKLUvI506qPIUoKVyyLXKjbeNIwMpSHtidmplWRttbqwbfy0lWn0jekkZod5LDmKKoUolKJUXkqJ1RLL+nSM3Gxppdklo/AjiVWAnlYcm0BQtd7yH9Yz9tmzmq7JzRvCFxGnwPiGpaQBFjnfvb10MaqKRi5EypvgirTgHxuIJWXSq2YNpKjp1i6Qt39Elp3gdoiCDP4gm3upDLYAhk2yU0vwccPJC3Ol5ybV1LjxH6CHYuyWUzw88O6Tl5OGJVZHV4Z7fnCsSSJVT8EYdpaQmUoNOlwNBkl0jSFYUh6abaYQEtNpQkDRKU2AgAEVqJBO4/IQgIBx5pYrXCLFErbNnknNDrc5TFR7B9UeW3hEfMtxHqMio2DjRTb6n/AKRy6pXCzbScSpnXUzTkkAouBfXvHj9rk9pw3dhCJibp+jKzkJ1QvWK4+jJ40GDEKR/5htaPUbQ1yZPHQYiqS7nyvo1+kBOwEuZSEk8xOXuDAGwjGNeI9FwJTvjKvOIl2rXSknzK9hFKLZLajyzn/EPjjojHPRTKat5QJDbi1aL946FiaXJi5oibHjUrE1nUqSlWEk2ATqUxaxryZvI/ATPeISu1oBErV0NLX5rIGiT2jVY4fZnvl5IJXq/UlPLcm58zUw7rnKrgegEabUibvsYxOy6WCt5XNJURl3UDDuibAJnlrH8lgJd2CzoLQ7bASTtKemg2p58DNopKO3eJpgbbaTS1JbQhLgQCElwW3gsY3CbDqwlaQ46FXJPyiHYC59ouoaXn5YJykX83tCEOX2PKLzEoyBaRYuKBsYqkJ/0NU9QVyriFIyrbSfMoG94kuxfTXEPLUjmoVmRYJy2hoQiWr4FxxLiA6pP4Re0DEgDcyJdpt1LFio2zq2MSMBN8+ebUtvypSALI0tAI9cJWQS5KtKA+6I+ZVn0rmja6SlV/LaNU2YuYAUNs7iK3MiwxvD7Z6fpBuYWHIw42fu/pBuaJbD0YXbP3Ie8hoMThNBJu2IfuEVZo4RR/li3tC9xiaEzmDGnDYtj8o0WRicbET+AWVn/DH5Q1lF7Y2vcPGTfyD8o0WQhwG6Y4bsKH+ED62i1laIeMaprhe0bnlD8o094n2xomeFrVv8P9IpZiXjY0TPDC17ND8o0WWiHAaZjh2tBsEH8o0WRE7SB8VMMLkMOsMKuj42flpW/opYv+kKUrOzRQvMmcs4/nPtHGtcmbixmFJSfRICf6RtBcE62e7Ky4eDGGqpO4YSinSC6g4s81aG2SpSR62jrhVHMr8E2XQa1Jg8+hzKbbktrFo2tMVy8hS3JpggOSDyD9f+kLaibDEVgtnzS7qCPQw9qY9wpl8StoVqXk675Noj2ylJeR3kscfAFfIm3WCoG5y676QnjHuixyHE15avNUUq1HlcsNfxROxjW0P/8Aqc+ltLRnGXFAWutWlhsR6wnFmnxEMzjZ+eKC5MIXkvY59ddYlQFaXQSquqdSlSVg30+bWNFAiUmwhdXfCraa6Agw9pFsQTFQmFJJOaxv07QbRW/sZ5mpO66L0t07wOKLsgPF6sfC4QmGhmCnSE3MZT6DsqnhPSzVse0WVAzcyabTb/nEc0ujXTq8h2bx2mkP8Y6+hPyyiGZRI6AIQBGeBN2zu19rDij/ALZA1OC+0dVHhiKsJD1MmkEWBRD6Ev2GzwncHDxn4oTtHFWTS1S7ancym8+YXtFeDSL5O4aT/Dww4wlJqOJ6hNFOlmGwgfqIRsp0TWkeB7hhTSlT8nO1BQ0PPe0P5WidotzZO6P4deHFBymVwpJkpHzO5lk/mYroTsl0jgzD9LQBKUOQl7fKESyf3tDFTHVtpprRtppsdm0hMIA1RVb5iR0GaARm6RveADcAGQAZABkAGQAZABkADNjCTE/hWrS5Fw5LrRb3EUgPIXgSVUPxATEqrynnOt29lGMNT/8AmXp3WVHaamlrXbYAXjwbo+jE62My7WirIaEMxJhwHUW7RQqTGeZpiQCMl/Ubw9wnFDVMMKb0S4u19rw+BbUMtWw7Ta6AmpSbU8Eny88ZrRW5+CHBPsj73CTBzyyVYckbn/09vyinJ0Z+1EYq54cMEVuXKRSRJKJNnJYkEH2illkhPFHwUVxD8OdY4eJXUqOVVKmoOZQH+Igeo6xtHKmc88P0V9I4mkpxTgnWVhaBbKdDeOlSOKUWh6lvs2TYRMlr+W4NRfURomkZsypz1Om5Zp5h1S1ISQWxpqIV/QJPyMS6st4FKUqbK7bxFtl0HsSrr11PlT6dk22EOiQottt1Jt5tsKSs6tnb6wUArriypuXWpCGQvyp5RuB3vCKQldqjHwyGkpW68nyAk6EwNhQB2pvzAQgSqm1o+YA6GFYUIxUJxuYS4y0hC0/KLbwWIJNQqTk08sKQCBdaSN4LGgh9cw8tIccUpBVmDafuwxi5x1wSthzEKA1HeAVHsbIJzSrQJA8gjwaSPU9xixLQP3freJFuYamXBOggHYehgCChWKWkITvE0FitoJsLQqGKUpTaJKQYEpI2gAGllN9BABipRKlm4ibBAFU9pX3RFbmKgldJbV92FuYUhO5RW1D5d4vcxbUI3KCgmxTcxSmxOKEL+F0G5KRaGsjJcRrmsKta/wAu0aLIyXEoDxM09ul/2PYT5Sqecm1E/habzf0jqxS3M7NHCsm489ZlwzM3MOE3Ljq1fmon+serGKSPGzPdkkz08/hsYe+GarFQUi4akm2QSL6kgxeR1Gionca5Zl1JzsNLv0KBHPyUJH6BS5nV6lybp652En+kO2A3TPDrCk4CHsN0twHvLC8NTkuh0hnm+BvD+d/xcIUs2/CyBD92ZLivI0TXhm4YzpUV4VlUk6XQSkiH7sydsWMU14OuGc0SE0l1nrmbeItFe9Mftoa5rwQcN37kCoNdsswYfvTD20M834B8Eu3LNWqTJ6ZiFWg9+XQnAa3/AOH/AEO393xRMo9HJcH+sWs7RLx2NE3/AA/FqJMtixv0DjNor+QT7YwzvgAxGhB+FxLIOf77p/pB/IQ/bI/NeAbH6HLS9Tpr1zoUvq+m4he/GytjRxn4iaNM4Vceok49zJqUmSy7ZWZOZOhsfpDk7Vg7E3hLopq3G3C7RTmT8YgkDsATf9I5J8I3065Lq4g1YVjiLiqdGvOqLpBHYEiJw9HT6k3vhD6SI+p4oQVE2SNzHTurk8hJ3wR+p4kDzipeXGYG4Kowll5pHZi09pyZO/AVURSfE8WM+UTMupBH6x0R4jwckuJHrSRr6DaGWatABkAGiD9IBGJyDXKLwADCr+ogA3aADIAMgAyADIAMgAyADIACZxsPSjzatlII/SADx2LZwz4r5xo+QJqLiQPciFmV4wwush2rMLTZC9sytI+a8n066QjQoKmVJ6iHZVGltJUSk7xd0TQjmpcJub2gT5FQzTUv/psdde8WmS1Y2PyXmuIqyKC0yKnDaHYULJamLGhJibFtDJmlJfaUkpCwRqlWx9Id1yhbfBy5x+8MxmkzFew4zyZmxW9KI2UOtvWOmGReTly42+jnSn18U1pUnNSx+JZVlLTgtYevrHUpWjgnBokLUm0pv4yVGds7oSNu8aLlGL4FpYblWVOql0uMujKFqNlNnuBBVDGNudZZby/EfEDMbpAtCbEJ5mr85kJaZDZbXcg7kRFlIb5PO8Spy6kqUVZDtaEhiiRkXZh+ySEgHNdW2kWA8OyCmGQFTKFFeoSnpAAieZl3lEAqVlTmNh1gATy77RbcbQypboOYgiATFUorlt5CwhBKtFkawCATky5LuLczhebQp7GAR7ASS/7s1/tEeJR6Iubd1AG0KkMUIdF994ihIPQ5camHRQIOjvBQBqH7WBGkIqw9M2AR6RDjyG6g8TYUd7QqKsOTOBNtREtA2GibF9SNoVDTBJmQR0MHAWC+K9RBQdmi+DuRDoAHNSDvb1hBYEuINhYXJ0goT56IjXMZS8pVRT5dAmHQf5qgdEekV0dGPG5qznjxkyFSUxJ1tuWWaVTqTMhb6NQh91JQkH0taO3StSZ044+1GUmee9Ol+fOSzVrFSkx7sez5h8yPYHwDUD7M4XVGcKcpmJhKAe4SLQsvZrE6dtaMCjRWBfS3tCXIGgs72P1in0AIKv6mJoDSrBOukMYBld7gj6whUGad7wBRqw72hgb/APl4QwJVpDA0d72+sIQVOPiXk5l82CW2VrJPSySf6QeULweGHiUq32zjObdKs3PnH3df95tHXLqjKRM/A5T0r4tNT6h5JGWemlHsEIP/AFjlyfqduljulQ7MNTE6lybUCVTDq3ST2Uq8LG6ib65OeZsjeMZp6UQzKoulbpuSO0TOdIwwYrfIzNM8ptItqevrGCZ6yxpR5Jl4WKiaR4ocNukhIfdKD63Fo9PHzE+by/uex4OYA7aQ/AMyARkAGidYABGxG0AAQ4AdBpAAYNdYAMgAyADIAMgAyADIAMgACoXSoeloYeTyK8Q8p/ZrxeTCyMoXPtrAHW8PJzCiI8ZODrCcmkPU+RXtolR19I+Za+Ts+og+ENcrUea44RqonRUFGti1DpyldtU7wwNOHMjN3F4AY3TCUuDU6mKRHImLN9LhREMVA2WCCep6aQDpC5tvKAbe8AgS2gTYa+kAv9CZ6SS62QoZgdNRoIdC2tnM/iL8Ngrzbtfw6wlNRbGd1hIsHO5HrHRjyJcM5MuKznZhb9OaU38MuTWpWQIV3tqLd7x3xlxweTONPkDUqZNPyyObzDpa50sIbTZIgVSVtzHJbyIOUEqUdLwq+xoLVTmiQvMp54anLtBQwt5a5JlVkhtpV9xqIOgNhKW2mXXHtMugBgsAKJ5/lHlsjKb5VnXWFyBpdaelEf8AlkLJHmJ0sTDAIRNzAS84twN+UmyRALyJ2Zopy51qdWvZI6CEJjmEtTLS8jaw9bUK6wxHr9In+7Mn0EeIegKgrKTCsYYhdjpCpFBvMuN7ekAGB7L1tAANEzmOpMTQgfxIB0h0AITdx7QcBdAhN+sILvsF8cq4sYKZSBidJ+/D2oLBCfVtmvBQWb+0FDfX2idoWbFQuOsJoLaIpxI4gt4PoJcQofGzN2pdHW53V9IcIWb44ucqRC+GcuqozaXX1KcLhzqUo6kxU1weyobI0i0aphaWxnIVSk1BhMxS5tvkrQoXBGW1/cdI5YZHj5Rj/hTPKWr4GdwdxgnsNOJN5CfU0nMNSgG6b/SPqtNP3IJnzGaGzIewvhTo4o3BChDLkVMKceP1VpBk/ahJUW+RbXeMygJFvWKQGfWwgGFqcCYTHQWVKc02BhCoGm6RtAI3p6wAZlvtABuxF9YANFJI+axgAwqI03gAjfEupii8OcSzubLypB4g+pTb+sEeXQPo8LOK8yZvFKQonyour6x1z7OeTL38Hch9n4b4hV0ixlKK80k9i4Ugf1jgzukex6dHdmgv7LfpvD4IosgnlC4l0X030jiWVnbnh85S/tlHcVaV8Lj1yTbSMss0lJ99/wCsaJ2LHjrkjk0zy5XMd817bRfaoubbCeE099k8asGTmawE6gEj1XHpYn8D5vP/APoe2Uq4HJVlfRSAq/0iiWDN9bfrAIwBRF1AAd7wAbsBr0gA1cE3sT+0AGwMxhgYSPqIKA2bA26mAZhJAv8AtCAAt5CPmcSPc2hhQ3zuJ6RTgTNVOUYtvmdTAFDHMcXcHSzgbXX5MrPRC81vyhWFEjpNaka5KpmafNtTjCtltKBH/aC7ChaPXcQCNEXsPWApLyeVfj5p/wBh+JGVnQnLzQy5mt2Vr+8W+YmD/ey9ZGabnWVSmb+clhLiVE6WKY8GcakfQ45PamI6Ilxh9YcN7HKRbYxm+DoTJHlSEWtfuO8Z2aphLico/wBPbtDL8DXMHl5tQR6dIogCz/MHlBCumkAC9iX5RAUMyoLEKQgLJG/paFZVA2Wim5/I94LEAWkXIV219YLEFOyqHmiCPKBYA66QEtWcVeLXBCcJYjla3T08qXmiEut28qV9x6x2Yp3wedmx+Sp11ZL8ul56aIaQLWSL/n3jus8xqhpnp9hLaVNh15ZJUFnYwmwQlTVXlKXy0IaKhZJP3TEjE0+t6ZZKeauYXoSLbQUAQac/Khv5Vhy2XMdvSHQDrLS5dllpdfS2hI+50MHIApmXlpimtLGd11o3z20UPWGAkfnEsylm2j/ONiVCFYGIysspKQLj5VdoQqFv2s2tCSqYSkpGuRN4dhR64yU4kSrXm6CPHaO4WImr7GJoA9LgIFjCoaNh22sIdmF0ekArNF8AakQByYH+xBgDk3zdLm0NBywKnwIdAaE0AdxDCwQmh3ETQWaVOpQSQReCgsCagLanWECs38eMp10tcnpaEWk30c94mrrnEPH7jqFEyUqrkS46WG59464RSR7ekgscdz7LdwNKBIDMsgl2wSpwbJEc+aqo6ZS45LpoMl9nySEr8wJ1PePNlGk6PPnLng83+PVIS54wMRhtOnMSpRHVRAEfS+nO4UeTq1ymeqXDGlfYfDjDkja3Kkm7j1I1jpny2ckeiUk9OsRQzRO0VfkAh5y3tENlR5CPmVsSYP7AOQDbTWD+hNoMGot1g76Ebue8MDIAMgAyAAKhqYAKp8U9X+x+BOJVg2U82hhP1UIuC+Qn0eKWPHefimd00Scl+wEdU+6OaR074epQyXh0xq4kHnVGakZFH+q6ySP0jzNTSR9B6an7kWdZopDEu02hVihpABPYAR4m52d8qbZxVOqVjPiDWZkebnTSgkj/AEmw/aPRi6jY5cLgMxtgudoNM5rrRDak3zEdY1U/o5U+eSqqLPfA4pw7NDQsVBAv/wA149HC7R4WsTjk5PcDDE18bhqmPXvnl0Kv/wAojUwHOEBu5G+ogGNeIMSU3DMiZuqTjUoyNLuKAv6AdT6QFVZBZjxDYPZJSw/Mzqh0l5Zar/pBYqYjXx5mJ4kUrB1ZnR0Upvlg/nBYVXYH/wCoHEmqi1PwQ3Jg7KnJgX+toLYUbMvxgqKMqpqiUpCuqEqWofpC5GbPDHHtQF5/iA6xm1KJOXSN/UwcgbR4fJaZF6niiuVBR3BmVNg/kYK+xWOEl4ecFyxu7IPTqh1mphTn7wUFkip/DDClLv8AC0CRaJFrhkXgoVkJxdh5nhJWJTFOHh8JTHXksVSnJ/wlpVs4lPRQ9N4HwMtth1L7KHUG6FpCge4MMkHfUQFJnmv/ABPKV8JjzD1RtYOMWKvUERa6ZhPsPlsVoZqdCBVyxMUxhZV+IFItHjzXJ72HmBPpL+fMJfFihwWsO/eMJnUuOyRJsGU6ebrGFmiEr4ShOY6kwFMi9Ymy24kC4CjbSNKMr5HKkBQbGcEkakQmWx5IBQko1JiGVE2EhHqYCjObZJ/aGSacssIsMx7wCC31WSAnrCApvxOYRTirhpUVpbzTEqnnoA9I0xumc+RWcM4cKpuUVq26ttfmYXpcDePUi7PFyLaxznCHWbLSiWKLlLSOx1jWkZ2JG2mmm0OrlFOkAqsBEcANlUmnXFodbbTLJCdQCAQIQwlEwhvIkuB1kjMDuQYdgL5OYQzLvKZYUorFsyhprDAJmJqabaDa1JZaVplFolgNE4866tLIeKz0ttCA01LO3U0vmKCTqRDEK5WnuhCkpYKUqFhfcwDPVSnYgQZZuy76DrHC4HQpDq3XEn74iNhSkLmawgJHnGsQ4lJ2KUVVKvvXjPaMNNQSs6GFQAkzfQnWBorazBNAiJKo18VodYB7LClzNxvFIWxgfifXWGVsZr4vKTrAPYwtU2O8AKH2EqnL9ffvANwshvEDiIKMwqlyaefUphJQoIOjST1PrDjG2dGPG2RPCNHcbW2ltoNcw+cncx0XwepGL2nROBqcmQlGkpSATuSNY4crJyOiw3nS23LNZrAnMR2jlfTORK2ee9dZGMfFtil1q60qqbcsm2uxTH0XpyqJ5mqR6rSsumSlGJdFwlpCW7ewjdc8nHXCMmJhqVZU46tLbaN1KhPjkCNTWLnZpRTIMZWv897T8k7mPktd+SaLRScG7l/6OLJq4YlS7Gl9c/Nqu7UXgezIAtHxOo/L9Vkb9mKR58tZOXQjeTNSqwpFWm83ZSkkftHmP821uB3kqREtdKK5DW8V1qnqz3bqTVxdClBtVvQx6mi/PsTl/wD2wpPyjbH6iv8AIlFBxfIV8lplRl5tOq5Z7Rwe3cesfqOj12n1+NZcGRNPwuz18eWGZXEextHeWZDAyADIAMO0AHOPjurH2dwelpQKsZydTcDqAkxthVysUjx2rjypqszzl8xU6bfnGsnzZy+TtPg3T/heCGEJNQyqquKM5B+8lpF/6x5Wpdpn0/p/CcvpF6Y7xKKThCvTwVYtSbih7kECPJjG6OhcnJvBRoOTiZtw2KlFeY9SdY7mntLfPB0niHCcrxBwq9T1KDa1o8jgGygNDGO7ayNnk4NxTSpvClUnJKdaU3M0+pBSr9U2FjHsaaVo8L1CPyUj2n4PVEVPhhhuZBCuZJNm/wDyx1nEyYA+YEmESJKtVpeiU2ZnptzlS8uhTjivQQAVbw3wu3xFmHccYivPqnXFGmSb5/lS0uDZJy7ZjuSe0IotOWotPlRZmRl2h0ytJB/aKVALAkNiyQAPTS0IRs/XTXQQwOS+JPj0kMPVOoUug0N2bmZV1TK3pn+WkLSSNtztHq4tDKa3GMsij2WB4UONtY404Zq01Wm5dublJnKnkAgZTe0YavBHBL4uzSD3IvUG8cIzcIDN4AIPxolDPcNawgDzNthxPuDCl0ND/g2dFRwtSZlJuFyyCT62hgPA2se9hAI4N/ij0guYfw1UQnVC1Nk//PaLiRP7OccS4gVJUPh7NNkgu0pIzX3ykAx5WRU2e1o3uVF3cMsRiqU9rOom3rHIzvkqLVaKVt+UgjvHPLspMbaitKUq16W3ikKT5I8JRUzMg7p6xaZC7JRISQbYNtAkXvEtmjRiFaJFrWOa8Q2CMXqq2xvAmWYllargKsbxVkh+UNAdx1iRMSzKjkv2PSGiW+SL40l0z2HanL6qS6wpJB9opdikrR5iuLNFxNOITmJS6rT0vHqQfB5OePJJOcGFNvyoK3nRmUXRdKRGtnF5G2dmJxU0o/FKW3l+VAsIkYzzki4Ec5RWArTzwwNyEi+2ApLrQSvSyukIB6kJZTrZYcm7JRtfYxYCiZYlp51lEqyt1xGqlLHlMDAa6qkMzIzNoZI02iQCE1FxLbiEEGx3gBoE1PtpSkrmlF4bC+ggFR3ZT8YqDTd1HaM3BFqx8lsaH8f6xm4lpDtLYwC7Er29YijRDpL4rSu38z9YjaaIdGcTIVbz/rGbiaJC9jEIJvnH5xLRqooVN1tBJJV+USzRRoMTWUnrp6xJajZn2mknuYXk0UDfxxOxt9Yhle2gSZlRG94LHsQBbpVuSIf9j2Ij+LcUN4bkioqzzjnlabB1zd4a5YbSDYfor05MmemSXJh5WZSld46VVG+NUWvRaGhjlLJ1SLkesZyZ0IsWjvKbQhKU6AbxzNGc0LahiFFKlJqfmXLNyrC3la20SCTGW23Rio0jizwgtrx7xxRVFgq+OrS5gn/SCbf0j6LTx2wZ4uqd8Hqm66lsKWTlSnUk7Ad4rh8s429pAKpVxXZkKdTaSQq7Tf4iPvKj8h/I/wAnqb0WmfC7PF1eqV+3Hoh/FDizhvhFg6dxNiSb+HpsoB5Ui61k7JSOpMfB+nYZ+r6hafEu/J5+JLK6K/4F+LXCHiEeqEph4TUjUZMZlSk8Ala2z94WJjp9c9E1npEVK7RWfFLF0W4ty9yonNa2uv6R8BkyqScsnR59rt9lY4+414Sw1VUUKYxJIytaeIQmVLgzpPr2MEvSfUtZieo0+FvGvP8A/hTwyasj8/iVVIdlnUzTrczmDjLyFapP4vb0ifRPVNd6ZnebTyqu19m2DLPC/iX1wf4mpx7THpeaKU1WSA5ttnEnZSfSP6s9C9Zh6zpVqIcSX7L+z6nBm91Wyw069LD2j6Q6DBsYYGbQAZABxn/EXrgl6Nh2n5gPI9MqHtoP3jpwLtmczytZImqjdWy3D+pg3GS/Y74whJmQwjwjkz5eXJTFUcHqohI/aPIzH1ulio6ebf8AQDj/AInRT+Gk6yV5XJ1xMsnva9z+kc0FTJi/kVJwxmQypltF9NkjrG76N6s6gwdOBDCb6mOaSs1S4KN8aOBG0YfbxZLNBLi1ty8wQNzm0Uf2jr0c9smjxfUMTlG/o7w8J9W+2OAmEnybn4RKST6aR7J4fgttWh0hAQXja67L8Mqw7LI5ryEXCTt9YqJSGvw2VQ1bhLRirRbQU0ofhIO0QgZaaRpDEzcAjPpf0MMDy58VeE04P44VxhsjlTRE2nKmwurf31EfR6Oe7FRz5F8rLH8CfEin4PxBiCmVaos0+Sm0JfQt85UFQ3jHXY/cScUODSOpa54p+GeHs3PxLLOqSPlYuvX6R5kdPkn/AIm+5Ebwj40MC40xbKUGT+KExNu8pl1bVkrMaT0eTHHcyFO2X6b2udbbxw3ZbGnF0mJ7C9VlzrzJZY/SEMjnBWcVOcNqQonzNoU0oeoMOI2ThKtSOtoQmcjfxKaMZ/gvLzQAKpeaSbnoDeLj2ZZP1OH3KdPYx4fcPJenMKmZpozDBCfugLO8eZm4bs9rQyps6D4dcPp3D8gymamkl1KQS22L29zHE2ejJbixWEKQLKUrL6xmwUBQqSZnG8udRV26QrL2m2aUmXV5de8MjbQqSsIbU2QdjpENeQoMl5fMlokEIUNB6xhfJRjsqlK0kA5jcX+sPcNMEpkhWTS3rFp2MC6znRc2udNIdiYkmGsrZ6RaZmiO1BIdYcbOt0EW9xAJ8xPMjiiwaPxHqqEpFkzKkkK6a7x6WP8AU8vN0OFOaM+wpwuAI2SoHQADUR0I4mKXH0MS6ZdloMoOqnV6k+ogYiPVibbmLNh1bwb3UBoYQDfTpltacuqnArypG8IB6l5/5EsthYOi9OsAMcHXnHUXQ6GDayikQyUxjnJYF0FalPpy3uBeAuxC1IuputptTjROotqIAsMEitS9JdQCvmJgCzqiWnlpZRqdog6aFrNVcSdzANRFzVccBHmMJqzRRHGWxG4k2zH6mIcSto5y+K1oGqozcWapDnLYtP8AmXuOkQ4mg6SeKVPLCElSiRsnW0Q4lWkTjB9KqmKZhtDLK22joXFiMZNRF7qRL8V4EnsK0sTinC8nqkC9oyUlJ0io51ZEE1RwNpWppwNkfMU6RptOhTTDG62hVgF7xO0q0an8TsUuRemnHLhpJUEkfMe0CjyJOyrqPOzGNa05OzYWCV3RmGiR6R0RpGiRb9IpwbbbKQk26iJbNo8EmkE5L8y4UojSM3yaknpyrI+YjtGLYpLgpXxlcS04D4QTcmw9lqla/ujKUnzcs/4ivyh4ouUjmyNRi2xh/hsYe52KZaaKcwlZVx29uptYx9JCO3GfOZZWzv7iBUFU/Dr2RWRby0M6f6iAf0vHz/q+sWg0GXO/COPUS242yEpmmwQgG6U+W49BaP5Cya1aibyN8tnxrmrdlcceuEdM468PpvDU6+ZV1Sw7LzAFw2sbX9DHu+i+ux9J1kcyVs30+eGOVsrLwv8AhFZ8PuIahiSerDVSrEyyZdpqWSQ20jqVX3Jj7r8p/M9J6hpo4cHLO/U66ORUuy9aliKVlNVvZ3LaISbm8fhc80pO+6PFUd0rZ5u8TvCPxDxvxfqk/JS/xkrUJ4zCamt4DlIKr6nplEf1P6H+S+lL0qMJtRaXKPpsOTHDHTOq8Q05NC+zKWJkzi5GTaZXMWvzVBIBN+2kfguqyYtRqs2XTqouXB5GSSlO4C3h3ixWCsc0apqeKJZT4lnwVaZF6C/pmtH3H4Zr5aX1D2fEzv0s3GSTO3gdyPzMf0aq8H0RoHX16wxG/wB4AM17wAed/wDEorxcxeiUCtJWnAEdirX+kdeLiFmc+TzyoyOdUZVIH3wfy1jLgiMbkj0JqjYpmI6LTk+X7Lw7Ky+X8JXdVo8rL+x9Uqjp0vtlPeJOrLdlKFIC4Sp5T6voCP6xCRljb5GThI5nnUkm+XaKfJ1qzqLDKgGWynXvGDN4ttD7jrBjXEfh9WqE62CqZllBoEbOAXQfe8QnsmmjHNHfBonngMmnV+H+lyT9w/IuOSriVbhSVWN4+ii9ys+QnHa6Z0UfMoDp1iyBoxtLGZwhWEJAKjLLsCL3NoaHZVPhQn1zODqrLOJDbjc+4rljYBR0/aJ/yKZeINwbb6w2QMeLMc0HA8l8XXKkxTmD8peWAT7CKjCU3UUDdHOfEHx64aorj0rhqQfrTyLgTChkav3F949LHoJy/Yzlk+jkHjBxfqvGXEbFWq7MvLvMN8lpLCbeW99Tv1j1sGGGBUjFzb7ISzLrmnkNMtuOuqOiGxdRPpHRa88IjsmNA4GY5xDb7NwnPOA/eU3lH5mMZZ8cf8i9r6LQ4beF/ilRcZ0CsGjJlBJTaHlKdcHlA32jly6vG4NXdlRg7PRpor5SOZbmFIzW2vbW0fOeXR0tAJlrnyrrZ1CkkH2tABW/Ap0tYfqtOUf/ACNRebt280JDZZSjZYI1uTeGJHPnjllJSpcEZqRmHksvTLyGmQTqpXpCctqsuON5HtRzxwU4WS1HosvLyiS9lN1L3AUdSfSPJy5bfJ7uHAsS5RaU3hdcj/hupLidSnOCSO0ct2dSEiFpU5ynWyF9AYmRcUGcoNWN8tukZ2W0aUsKUkKuCQSm3eLTJaCHJjOUZhZSVWMDMyRSbIS2wb7qVYetrxzEeTSsikS41JKzb84TGFzDdluFQASdYpdDQnSRkIv7RoDG6fdyo9DcRS7I8kcmCLLWTbt6xXYpdHmVxwnETXEatuJN7TS9B11j1MfR5WZ8inC5+NlWleRttsaj1tpGqZxMBWkFDw5RW/m0zAaARTENs1LPuyuRCQlKTcq2vCATy8g/K5JpvIQlWULJAN4AF8jKOS60uuvJaLt1Cx2EADzIfBtoUlaDNcxN1BJ2Jhk0N+SbbWfh0pbyj5VHcQh8iP48p8zcyEFRspA2HeAYaqdzFKUvFTSTcntAKjoaUnAppI9Ig7k7FQdGUGAZtLpvcEwACDykne0AWwaZpW2e0DodiynPOTc4ywMxK1AeXe0TLqwc2jqTBmA6VRqXLu8sOvuJBKljUGPOnNt8GMsjLt4fU6XbksmRLfmuLC0ckk12C5JbN0tirIMu40HWut9YhfF2il2JZ/A9NepRlhLN5SOiRcQKUr7K3NdHMXG7DC8EqlpphBRLLJSo2+WO7C9/DNoZL7KarFTdrYZYucgNyAd41aSdHdDl2TPBFLVKoSTa56RLZ3R5LQpTDjxShKTvsNIg0qkO6W7zjbZulaTqCYllocn6qzIM8xxxLaUAqKibAAbxzuLfQPs82PEpxVc4vcV5t+WeU5R6ZeVkxfQ2NlK+pv8ASPU02Oqs8bW5U/id/wD8ODDnwtFrE8pBARLtNBXqb3j2svxjGLPDjy2dNcZH3JLCQmUozobfSV99TYfrHwv5Xilm9Jzwh9HNq03hdFCJqTqZhQRNErBzFKVx/GbhJLo+TUfsXDEdQBzc8m4tcjpEb3VEOKCpuuzkynKt7KgWGVvT84GvpDUUnYiJJ86umuY7xSTb2RRW3e6RJsF8PqzjVZMilUtIhVnJpy4Sr/aOsfrXoH4HrPUEsuqezG//ACz0cOjnJ23wWbTPDLhdtfNqa5ipzChYlS8qfUWj9r0X4h6VpMcYrHdeWezDTY4LodH/AA34DfZCPscIsQoKSs3BBBB+hAj6GPpWihNZMeJJr6RsscU7SJQ/TpumNpCJj4lCbAJdGUke/WPVpeDZMBLzqJi4ILbifmbV8w9faJLFGttdD+8AAgLlI7wAeUX8Quv/ABvEzEoS5cNLRLjX8ItHXHiBhJM5T4YU81jHNFkgPM9MoRY7akCOdvg1wpb0/o7SxZjaSRxdxdJrS6Sw6ywHEpulIQgC37x5zjudn0WZbMWOP/crTxCNpm6DS6uwoOMMuFpSh0B1iUjLGyPcLpkImGCk6KtC6PRx04nWGGHMjbRAuLAxizRFnUwpXylI3O9o55uhtJIlHhnpqcPPYwpabBpNRVMtgC1gsD+oMe9pZbsSs+T1kduZl5AWUdOkdhxBdRZE1IzDVv8AEbUk/lAgOe/C3Mvy2JcX02ZSlstrStCEm5KdReG/2Las6JAsLW0694LIOVPGxwVxNxGmsN1HDUi5VHm3TLvS/MyoSFbLPoLfrHdpc8cLe7yRKO4gXD3+H9WZ5LMzi2rsyTKhrJSA8wPW6o68nqDv4LkiOP7LYxL4NcA0Lh9W26bTXHaoJRZZnJleZSVAX0Mci1mRy5ZptiuzhbhjW2sM8QMP1OaWlqVlZtPOWsXASCQbiPdyLfjpI5VxI7rxF46OHlBWtmnB+qqTsqWbyoJ948NaHJLs6XNIbeHHjhp3EDiDTsOroTtPlp5fLRNOO3svoLRU9D7cd1krLfB1CTa+2a+vtHmmtUaUq/WwhAVdwtPwWNMdU46H4wTKR6KBhIploG+VAvr2/eKJ/s8/fHBxFdrXGWVw628r4KjMi7YOnMVuY4s8udp9D6fitb2b4QY6+DelJRKylp8pbXfsdI86apWelkhatF5PSAkak5LEc1Oi21q3sfWMFJNWc6VoSVigpqrJUnyPg2Cki1jDoE2iMNPl50tLsFNnL6n1jKSrk3TNuoJUkHS+qTCQdjfUWy2tC/WxuYvwZtIlVPdzIkwVAXUVZt7C0c7fJi19GpUh2dbGgS21e3ZR2gfDoDJopcCgbA7WH5CBMpDZMziWkWFrJG/eNU7BjJOzSlpVfY7RaI8kE4i4tYwphaoT7zgQlhhRBJ622i4q2ROkjzHxJU11iqTU0vVbrqlkn1MenG4o8fI9xMsJyk2ukpl20JcbWC4Vp+ZIHeNVZzsUTU03KyqmUkNZNlqPzQxDCSl0uJdfzoIzDKdL9oAELcyymyFEqRm110gGOwqcqhpRKFOJAypB1hBRuXm3EZDlyJuSpKDqUwxAUtzC3F2WoZ7gKc00gAQO0xDSrF5tRPlOU7HvABiaa6EqKHEKFrZc0AHR0rcoSRppE0dqF7NzbqIQB4EAI2NYAN2veE+QJfwuabcxSwFoCwB1jHK2omc7OpqCvny6E/gOkeeuVZgWjh3MtCGmxa41MYz4NUT2Rlwy0BuSNTGJqhaEhSbAaQ0J8lZ8caTTXcFVd6poR8O0wXAo/i+7+sVik45ODSKt0cW4Qobc7OJWtJUk/dV0j0W+eT2IRaii4qHRGmgnI0AANIzbN0TSkU0sELJKesYyZomKKjJiaeDiTy3m9SobHSE5cFo5V4v8YJhsYhw+lBUlmnOuuTCFbG4QAPXWOnHDk2pPG2vBxrQJQqek27HMtaUkHqY9rDBJpnxGee6TPZXwMUP7J4SPzOWxmZqw9Qkf9411Dtr+jLGXxiWiM4ioM9TXvlmG1ICuqTbRX0MebnwR1OKWKfUk0atKSpnEddkpzD2IpyTfzy87KK5ar6XI2V7ER/KHrXpM/TNRPBkj8b4/0fLZ8XtzaY6SOLWlJyzSChf407flHxuTRf8ASzk2eULF4mp4Gbmm46WjnWkyJ8EpN9kr4Y0pviHihEmzmTJSw50y4obgfd+sfqn4R+MQ1+q/kapfGPj7Z6OmwbnZ1jR5NqSkG2GG0MMoGVLaBYJEf07GMYJKKqj6FKlRy3jfx+0DBnG1GBnKHNPyaJlEnM1IaBLitrJ6gRYI6yYeS8yhaD5VpCk6dDDApOr+LXhrJcUk8P5ir2rSnQwV5btIdOyCra8AFh1iQMw2pxpQROMgqad6KPQHuD2hUFhVDqKarJIe0S4PI4j8Kxun6GIo0TscR5QVHSwJ/SBjPFjxj4gNWxzXX7/49RcPuLx2yVRo527ZCfCzTk1XjXhhK05kNzrTygeyVXjjycROnTr52jomRTL1CpYgqyxmdnKk8u57BVh+0cidH0Or+Uox+kRPHUoqdodSkWlhLM2gJUg6pChqFDsbw3GzlXxZCuHqnJFcpzvmSvIrL1t1jnlE9DDe06/4dIM+1LpsbqA3jF0kb3RbRl0U2YDRINkgxxyd2C5Qd4c8VIrXFHHsghQPwhZQQDubGPc0V+2fOeof/sdFp2vHoHlgraW7wwObOE8y1SfEbiekNt8tZbddcBGqvMLfSHL9rLZ0nfXuDvCINDqQDe2nb2hPjkaOXONHjdp2AatUKDRaU9O1aVWUOuTHkaQr26x6eDQyyR3ylwZSnT4KjptU47eJhRckph6h0VZylxBLDZB3HQqjsX8fSr7ZPykWPgr+H/RJVpt7E9ZfnZgnMphgZUE9dd45566X+KKWNMdfEF4fsD4J4JVqbo1GalZ2WQFImFG6zY66xnh1GWeRW+Byikce8CJJdU4w4Ql2/MpyeR5b+l7x7WpdY5GEf26PWTMhHluBYAACPkmdlNgFPJQdP1hWg2srmksppvHaroGiajTUPJ902B/eBAyyT87YtexiiX0eWXiozteJDF2cnV8EE9raR5ed/M+q0L/4kN2C6q5KzjSs5ATYgDeOdu0etVqjtrnIn8MUSrN6pcZSk9fzjz0+Wjyk/m4sSPz6GFpJUeWtNlRrHktxpFbVWYXT5911KgrkvFu3UpOo/Q2i5L4lRFSZo5SpZJCvMCD8o7RzJ0auI01uoFcy2ErSW7DTvF7uDGSSHqWq5ZlgbgCwbSOovvGS7MWPjD5lZEOrVlmphV/9o6Q3y+AoaJqpDOqyrpSLb9YpIKGR2oqfcDdzl9Y0SBsRVOoCVl98yjoIEjKT4ONfFnxUMy8jCsm8FJR/Nm1oO56JjvxQ8nHmmqOXHP5itNiY7KOAnmA35iUuUpzNkEK81jb0hrgykCnaUh+aSt15IUpRVkV0F9AYBCKZpIbBs4i+Y6JHSGAQqmWBQh4WP+mAYbL04Iau48OWVE5LakiAm75HFDUuxJh9hB5hUBdR6QDA1RkpU2rOp4LTew2tCAYlltbSylkNkK27wAYl2XRMAupWE9gdIZVHTsvK+RNu0RZ1ipDRAguwDUpyk3gAGEAjtAAdLS4fmEIKggKVbMYBpF4ULhW1RpSSrctMc1FhzCjYRxZMl8HPJ2W5hSXzsoV3/rHNLgldl1YckPgpFtSgMxG8czdmyRIpWYynKdREtUMWoX0hIDnbxhYsDVMpWG2FHmTZ+IeSN8o2B/8AnSN8UfJ1aeO52yocCUw+RZSLkax1Pk9ktqlSA8oItpGUmCJZLygRL27iMHyFiKpoDEpNOWsQhWv0hd8Gidnm/wAQ5lS6fjaoKVdTpakkm+pzKzH/APGPVw02a5EsOkk35K2wXJ/F4npyLFQ5gOvoY9uC+SR8Cnds9tPDRSPsXgth5oixdQXj7mMcrubOmC+JZ42jAtlEeKTDlNThqXroHLrCJhthrL/xkq3B7iPhvy7S6bL6c8mZpOPRxaqEXHeznB59DBCXHG2yeqiATH81wwTyJygrPneX0gQRt5bi2a97xnKLVqfDJk+OTozwpsf+B1x61nlPhrN1Aj+j/wAIxY4enRcf2fZ72lrYdGySgqWbtta2sfolNdncVpXfDTw9xJxAYxnP0Bp+utKCw8dElQ2JTsTDAtFKcgCUpAF7ACADmateBPBdV4xqx85NzCAuZE65T02yF4WOa/vABfUzlU2uwsEjRJ6WGh/SACH4ZnEtY1rsilYKFobmkoHqmyj+cSXEkWIp1NMoFTmzp8PLOLv/AMsIo8KfEHVDP4hJUq5ceW4T7mO2bObyPfhE/umPpqpqHlkKfNzF+xS0Sn9Y4MvR6mihukyzsJ1tKsKyjiySp1SnD9VExydHr5+c7QCr1NC5dwEfnD3EuPJEMIvoqCiEGxZeN/oYyfJ2wVI6lwDiJMoy0pOpAFjHNI0qyfOYkXOvl1Syeh9o55Itx2ogvgOxea3x94nXWVJfeCk69E6R7+ljWNHyeuleZnftrA+kdZ55uAZzrU0qoHiskpvJy2p6WDOcDQmxIueu0VLorwdFdPXrCINHcfob9Yl88DRVFR8M+CK1xGmsaVWnifqLyUgtPK/kpI+9l7+8be9JR2NhSfJLKljzCuDWkyrs9KyuQAJYZHyj0Aj57V+uaDRv/nyL/setp/SdZqVeLG2MKuPWGbZgJxaPxJl1ER4MvzD06L5jJ/6TPXX41rXxx/5RWfiIx9JcTuE1ToeHXc9TmXEJS26ko8t9Y30v5t6PDIpZptf9icn4x6kl8Yp/6ZSPhV4VPYQ4pNV/FhZkpSnskypzAhbx0j39R+aeh6iG3Hmpv7POX496njlcoHdMpWZKqDmSs20+D0SrWNcGr02qgnhyp348nDmwZ8DayQaD1LKTqNe8ddUc1kDxIpUpxkwdNDREzKPSyz3NwR+0VECzU3KiodPKIsjwzzt/iAYPXQeLsjX0NkSlWlRdQ6rRv+8ebqY1Kz3tBP4bSi6PUuQEG5Co43wfQwdnX/h+x/LV7Cb+Gp14JmWruy2Y6rT1THFL4uzg1GPbPcjK9VHJdx6UKiXEq8sbKSa4No042MlblJlcm3NqQpJfUNehsN4O1RlHsQTFULDAb3IFiYxceSm6I87XGDO6ruE2AQNyYrbwYSdkuozwayzlRSGyNGpc7r9TC2mQon8RLW4tCDmfc6dEiEkNsaXKgEt5b3N9VHqY0omxFM1FEuSorF7bRRm2VFxp4wM4Gw4/Mh4KnFpLUs33V3jXHHcYzdI4Nq9aerE/Mzc26XXn1Z1qJuSTHoQjSPNlLcwlllJeQm/S8aGbdk5pzSafJyziRlvfMpXX1EBDG2axKwpx0hoLQnTTdR7wDoaxXQparJUkBVwm8MVChNdZWVWTdR9DCChxbrEsuWSogIdTsneCwoL+LemciUJBRqbWtAPoMem5hbaGlLbScuVIvtDJG1Uq5nTmdSpIOU5e8AAAw5zkNEcwK3HaAdnVTRsyjTpEHYGC9vmtABtN773gAMvaADWbtp63gAvzw64l+Plp/D8+suS7ybtlR2McuaFcmUlyXxgihLZqQk3LkNm+boR0jzpSbJS5LXK+WkJAFhEVZqHsPGE0A4y7ma1+ut+0IdnEnGjEBxtxcqTrRzy8soSrShtZOhjtjHaj0tPHbG2SzBdJytJzbiBukdq5LIpciErBt00Mc7lbKuiUCUs2kK7XjOzN8kTxlMplKJUnlHI2ywtZv7GKX7o3geaHEKZAwWk/fn6uVkf6Wwof1j2cEbZr6rLZpEhp4OU/7QxpKpAJyj99I9rF+x8H4PcjAlO+x8EUKRAtyJNtJHra/wDWOCX7M6o9D6D3/PtEPoplUcaeElX4nTNORKV8UqSlrktBgOKKvxAk9o8X1X0rH6rj9nNL4GOTGsqpjZhzwuYKpMuoVOVViOZV879QOYD2T0h6P0jQ6PH7eHGq/wBChghFUIa74SsLTzjztKnajRVrGiGHyWkG2lkmPN1P4v6ZrG5Sx0/tES02OXI98GOF0/wfen5adrX2vJ1Jacji2wgtLG1/ePa9O9Pwem4/awDjijDouKUnFSxyqBCFG5B6GPVNBc5UGkJBCs5PQQAJHai65oiyB6QAJlurcPmUSbwAIqi+QkNXylW5v0gAg/DdSMQYoxFiBskyy1CSl1j5VJRoo/mIgpIVcdKwKJwhxVOFWVQknEDXqRYQ4K5oqfR4YcXp34nE5TuEC0dGR2znSosbw3y4ksF8QquoEFmjrQlR7uEojz8rpH0XpcN80vsLwfiIfYMqzm1SjKdY5r4Oyfyyyf8AYvmqnMVaYYp8igPzcycjaR16a+giG/Bq9q5JtV8AnAuHKQ5Lq+IebzInXUbKWdQr2G30iXZnhyqU9rH3B+LC22hHMuT0jFnp0SfFvFKWwThacqcy6EhpBUhN9VqtomJUdzRjlkopsR+Aip/CeJyvt6NoqDRdCfcA/wBY+jxKoI+Gyy3ZGeoWhG8UJdmWvABzjxyApXG3BVWvlCXUoJ6G+n9Yp/qWujowEL1GoO0IzNWF7mwH4u0Kr8DRHFlnGzL6GpxxuTbWWVhg5VKUnQ3McGq0j1C2zk1F/XDOzTahaZ7opOS++gylYAoFH1Yp7RXuVuJzqJ9zHNp/R9HprcMab+3yzbL6lqsqqWRpfS4Qpqv2RQqa9Oz6ZaUk2U53HnEhKU+pMepHS45fBY1/4ON58q/zOC+LXF6pcYOK8nSuHEikMtL5La22/wDHN7KWR0SIrU/jHpGrwv8AmYlb8rhnZpvWtfo5p4Mjf9PlF91Pw9V6m0OWmpGeE5OhoKeZOgz21yx+Meq/g8sN5NDLfFeH3/5P0HQflsMjUNZHbfldFet1up4enDLTSHZaYQbFJuhX07x+byWo0WRwlcJL/fB9sseHVQ9yLUovyWBhfjHUJUpacmEzTIFuU8PN+cfW6D8t9R0LSyy9yP8AZ8xrPxzSai5R+L+x3xXj6TruIcCTEuFsvM1DlvMr0sFJNtY/V/R/yPSeryWPEtuR+H0fnvqPo2o9Og5y5j9l9pIta/rH13Pk+f48FJ+LrhEeLXCabRJtZ6zS/wC9ygHzKsLqT9RGGaG+NI69Ll9qd+Dy9l6iphRbWktLQShSFCxSRuD6iPGv78H2GOSdNE/4d4zcpNYlXWXFZ0OhSVA6gRzzVm8oqUOTq4S7VcmmKi8pMtJFGq1HzK06RELR5kW0tpGMc4oaDgTLAolpdOVCVHT3i3J0OKrllDYv4krmnfgpecS1Y+eytAIpK1yRJ8h+HcXSdJDa5UfEzG5mH9dYqiKsk7OMnp93ml0rd/zFfKn2hUJ0hSjEqWWlJCyVH51k+YxRFBL2Iw2gWOh21gologvETizT8IUd2Zm3Qp2xCGAfM4e0aRi5GMmo9nFmPceVDH1adn51w8sHK0yD5Wx2Ed0IbUeXkyOTIzcesamPY+USWW+UFTedAN7jpAwJFU3viG21PLU202iwQnrEgMPPSwHFNsoUlXlIO4vDQwphhlxs+Qgg2uIoBQxJS5WlPMU2evlhCuhfT5OTKnudMKBTtlSNYBUHzM5INtJRLtvLX95R0tBYUEJm5IJSpTClqGt1neCwoA9V0JC1BlpGfQDtDChIipuSj3NbWkuk6AQBR2QzQ1cpOnSMNx6ez+jSqKsfdg3BsACkrH3bQbxOABVNWnprFbkGwLMk4DtApJi2li8GJdyWq7r9ym20Y5XwYzTTO0cEOtTNPD5AD4TYnvHlzXJHQ+re1/6QILDpd+xGttesNlLkZOJWNUYKwPU6lmHPLfKZHdxWghQhuZUVbORMIyXxk58Q5dS1rK1KOupNzHdI9aHCou3DkkG2x0BjnlybIm1KbCVoSoXzdYwdlvofZtSQkDXa2nWIXZlZT/iCriaBw1rj6lBGdnlAnoTtGkFcjpx8vg85uJr5TS8NStrZmnponuVqBB/SPd0y4M/XZ1BQJj4U6Ia1xGkm8uYrmGm7e6o9TG6t/R8b9Ue1bISyy00BYJQlP5ACPPu3Z1rhAw4OkFWMA6562MHm6EEBfW/5QcPwBsOa66+8S4rsAuel26hKOsOk5FixKfmT6jsYXQxqbxKaM8mWrCiloWS1UE6oWPwr/CfXaNFK+DJqh9bfQ+kLaWhxCj5VIVmB9iIoQIuG4Gv03gAKemm5cXWcvYX1JgAquuYwm+I9QmsO4VWpUuTyqhXE6Ny6dlIaJ+ZcK6GuSx8O0WUwvRJOlSQtLSrYaSSfMojcq7k94hs0RT/jNrn2TwJqqAoZpp5DIPe5jTE+bJl0eLGOpr4nE035QqyrA32jSZjyy+uEtIclPDLxHnm0FTrvw0ogD7yisKt+scGZ80fTekupxl9WyqMNUHETiUMop7zW3mWClI/OMNr8EvKky6+HOF2sKvfaM44JqqKTlBT8jQ9IeyjOea+CQ8RcVOM4JqCpcp5iglABga4IxyalwVDhisVt5y0lK89dtxteOdwX2e2tRxyiN8UKbiitIKqypbbLercugEJv3MbY4pHNlm5rgvzwizyaR4l8LOh0KE9T0FRT3ItY/lHr4+YHyOVVkaPWgO6nvDBm+aesMRz54pUhuaoE4lpJcYXnDilWyWWm5HcxXii4/Re1Im0zVKk3kquHGULB9wDEIgPmF/yHbHXIr9t4afgf9nMPh+8Q+HqVM4jwziappp1Ul6vM8t2ZNkON5zbXoQI782CThGWNWQpq6ZYOPfFhw/wNKqV9roq0yBdEvJeYq+u0ZY9JkyPqgeRI5cxTj3iV4uK59k0ORep2GSoJUDdLIF93FfePoI9OOPFpFcuWZ259HU3AXw9ULgrS1LZKZ+uOpAmJ9afMO4R2Eedn1Msz56NIx2Fvcy99Ne3YRx9lVRF8acPaPjiUUidYSh8DyTCR50n36x8/6p6LpPVo7c0fl4Z7fp/qup9OleKXH0znjHPBytYOUuYZSqpSA1DzI8yfcR+Lerfi+s9MbyY1vx/f0fqfp35BpdelCfxn9eCEGtTDL9KVzAtLM+0oZtTe9rD84y/FMjh6tipX2my/yHCpemzb8Hccu+XpdpZ3UkE332j+jnw2j8PuwZVcEb302hC7PITxqMyPD7xEVanyzKZVieQJtKE6JzH5j6amPMz4ebR72i1PG2RX+EcUfCTiJhZTkTY+8ebO0e+skZRL4lON8lLUhBmZjK22LhKl+UfSIjbOV0uSrMe8bZjFqFy9LeQxLE2Wu9lH2jVRa7OaeXmitQZlC8613JN8xNyYq0Qp2SGlYlEooZwpy349P0hj3MkTPEAlOUrCU9kjSFQm0KEY7CQFKUoj1EA7voi2L+MapCXLcqMzncnaLjBtnPOe1HPWKMUzmJJ9b85MLecubAnQe0ehCCR5U8jm6GMm4tGnZj/QYwzznUggBPU94OAJ1hplunyvMzhYVujtEsBmrtWRPThyn+Uk20goBncaWXAptZJUdjB0NIcUreSkNhkgmx8o1gsfQrbYmnGVOqQEp636QWSFu5UoSEuWJOphFUCflwjKeYpYP4ekAUAcZYbSRmJ06naAVCIKYIAKcx7xVhRprKVEEZeu0MKPS9vCg+HR5Rt2jyd573tsAvCifwfkIr3A9sTuYVT0RD9wW0TOYUA6RSnwLaI3MMW2TeLUidpJsC077OfN05So2jKTs5cqo6PwjURK8pBNkLSARGElwczJS68UOkXsIy6Bcg25r5SFQMpKjnXxG4wXXsSylAl3s0vJDO8lOxcMdeGPFs6sUa5GzBshyAi9gSesOR3Ituk3ShF9o5pdmqJXIIzKbubf0iGKUhXOJy2OY3BsBEJUSmcmeO6uP0vAVNpzTpAn55KXB+ID/wDcb4ez0NPTlRxvxZcKMRScne6ZOnMNZQdjluY97AuDxfW8l5aOgvABQftPiTSlqTmAmeaTbonWO5PbjbPnPpHrCpwZ1W2JjgOvo0XL9YAsAtwEamAYn5h7wAYHDeJsZtSioWvaDgALjDT7KmnUpdbULFChcGD/AEBHJ3AzJK10yoTdIcWoKPw7nk/9pgtktfQifwziyxQ1jKYCehLIuIrcLaEy9IxDh3Ms1RWImVXLjEyMrm2uRX9IqxULOFMuadhtxg09dOQJlxTbbrYQopJ3I776xDZUeCYl06ebX94RRyr/ABBq6JPh5Q5AKsZibU4U9wkCNcSM58HkdWlGark4oW1cVaNJcujG6VnVdNU/hrweNrlxlmarX28gtfNkQnp7x5uWXyPrPToVGTXiL/8AYkptDxK7TG5qcpj6WykHMEHX6Q1ljdHnTxNdBPxLjZKVXBGh7+0X30YcXyMmMJ5UzSUyqRdTqxYe0ZzVI6MPylZYPBzCPwsqHXUDmmx16RySSR6NFi8QuFrGNsMzIYTknGmipBA+aw2hwn4CqZQHAidXQ+NnDt5w5FJIlln1SpQMezhfwPmNRHbmZ7GtvhTSVXvdIMaEMEHtd4ZJRHizlwvC9NmOWFKbeNlHpoT/AEilyqLTLP4XVQ1Th5QZpStVSqAT3sAIyRLJSXBfLqbbg/tFPkCg+IHg3wLjutz9WvM0yoTiuY6qXXZBX1VbuY7cWryYlVkSimN+C/A/gPDc2ibqCpmuOJOjc2qzf5Rc9bkkqXAljiX5R6JTcPSaJOmybMlLNiyG2UhKbdo4nJy7NOF0OBc65r9BfaJoQHmBOt79b9LQh0FO1KWlxd2YbbHcrAMO0FDNUcfYakW1pnKzIoRY5krdSb/SIe2S2y5Q1cXaKFcpOFeKHFyky2Gw5LU+TcM9POpbIafKTolv6m9/SPm8H49otPrv5+KNS+vB72X1nU5tG9HkdxfnydNBYGgOg7R9OeAzOYOpgA8qf4quEXXuL2HKkykf3iWDCldAc2hMZTi3yVGW18HNOIcMVrhrVFUKpuITONNodJYVmSUrSFCx9iI8qaSke5gm3EaX5uZmTledWtPQKOkSlH6NtzYBEqSoKSSlXQiKdD22PEhTZuYCci3B9bxm6Re1IkDGFp9xtS0OlZHRcQ39D4QJtqapxs6wkm17wuSXQyYlxYpppQWoNJt0jSMbMJT2oqOt1tU+4rKtRTfQkx3whXJ5eTJufA0aqJ7gaRq3RzdA0MLGY2vCYyRUinIVJuPPJAZa1JiR3SATdRQ+0UNHKhPQaQkVQ1BpeYqHnG9usUFMVsqWgapI6iExWOco7MrIcVe9v0hAwqdqJdKm0rUAfmBgChKJFTranMwCRoNdzAMPlJa6LZyDfUEwBRuZZugBGqiNYAXAjlZU5ilWl97iAA9DCy/5bEA210h2Oz1rakE/DIOUfKI8PcfSBS5FPUQ7CghcmkaZYLM2voLMg2fuj8otPgQSuloP3RDTFSCEyoknm1JFjmhqVnNnilyWdRp0OyjC+qYbVnCydpmhNSrbid7WMc0uxIasSV5GHaDO1NxQAl2ipIPVXQfnaHHl0V26OSJGcfq9YenZhRU9MOF1ajrudv8A52jvjwj0IqkWvhqXzJbJTa0TLo1TLFpqrNhPaMGaWSalTKUN+Ygm2mkYtCYt54fvm0I9esSyTk3xzySZ6nYOaA/mLqOUDvtG+Dl0elo+ZnE3EicTPcQK46nZL6mk+ybAR7+JUrPmPVZb89fR27/Dbof/AI+ZxSNGJVbl7dVaR0z4wnmJXLg9DOfpHGdPZr4ixgCgh2ZBVbYQAF/EDv8ApEcgZ8SPzhi5NiYHeFVj67Nl8Xh8h30b54A2MABS5gbWN/SBNgA+I1HvcDtFC4D2pjQWFvSExhvPt0hDOHf4itfBqNAp4V/gyi3jrsVXH9I6MSb5M5nmk22qYqlkoU44475UpFyrXpEt07MYpvg9JeDPDtFQ4W4OkK9T+SqmOOTQYdsQpaySFEegMeNnlcuD6zBN4ouvKouV6lMFkoS02G7Wy5RaPObd2VSVo5s494CkqLOS9Wl8soy8vI+Bom/ePT02XxI5MmBPooajypxDiRBJPICyE9rA2jTJLk3xY9i4Ol8K0JtDLKACBYWO0cr5OirZaNKlG0S6U5Qsg6xEnRbS4OJ8WSP9iuN1DypKEytdWEm1gUkpI/ePa0srgfL61Vls9cKXOB+mSrg1C2kn9I62crFHxABhEkb4jYYbxrhWbkFAF0jmNE75x/1FxFp0xopzhLxkl8BMO4XxE07Ly8otQYmgkkNJJuUOW2PYnSIourLLnOP2B5RkK+3WHEkXAaBWf06wNpEbZDNNeJfDSTlkpWp1BW4DMorX9IVoe1iZ3jxWZllTlPwVPFoKCQ5NvIZBJ9z/APqBWw2jDWuOGNGJZTjclRJFeXMll2bDrgB20ReK2yKpfYxSHFLHeJFlKKgpJOYBNPkF6EbarSOukPY12T0KJPBnFDEaA5PVSfZbUScqnEt/TQ3g2x+x2YrgPiqccWmceRMpKwvM7POnMO0OojscZfw4TT0rNha6ZTZhRCmHWmy+U9wc8HxFZanD3hzTeH0ovkrVNz7yQHpx3VSrD5QPuj0EDlYmS/m+sQSYHhYwykcD/wATmn2VhWpAfKpQufzh1ZlJU9xy74jGftLGNDqiBcTlGlyTbW4TY/tHk5VTPb0tuJXcpTeajzJNu8crdHeoj1ScNl94AC59RC3Wi7JrT6GKcgKcb072jNu+hJ8heI8S06k05S3VIYUBvmteHFOXBMpqPZSuIeMExMlbUo0Mg0DiusdccH2zzp6rmkiv6lWZuqO533Cu/QR1KCicU8kpiVtrPew0i7RihbI0WZnnENy7DjqyQMqEkmE5Ium+S1+HnBN3FFYYk5xwoeUoFyXSPM2gdVHp9YwlOujfHj39lw4i8J0upn/waqqZt/wn03SYz9xnQ8HFFaznhNxclay0qWct8tlWzRSyoy/jsOp3hLxnM5OeuTYF9VKXsO+kN5V4GsEkRup4BlMP1CZknZozb0voVJ+U2jVcqylgS5bI+mabdmltJbAQBYhPaCi9kaFNVptEfLJpoeFm/wCcl78XpEScl0c0oJDnw/wtTa9iaXps6Cll4FKTfZVjb9ozc2SvokODuEgxfidymSyw3yFqC1H8IOton3Gbxgm6LkY8JOHVzJW4+8EEDQHcwnlZv7KCKp4S6S+6PhJhbYGxVB7rD2EJE+EOTUgITPuJWTqpW0HvMXspHZjAvLt6D5RHl2equgt1u19ILASOpHaKuxCdQ6RYqNIVroILHQ2VtSWmkKBsc0VA59QviP8Ahms8psNKNwe/SLaaPOosTD9SS4hTJNxuDGUqaIfBV3iJxMpqSkKG07ZUwrnPgH7o2EGOPk2xxvkrHDjWZ9JABAGUiO1dHUnRalBIKSkalNoUuS0yaSEzocwy2jFoq+R9p8wC2mx3MZtFjkqZbRcW1AjIGrKm49YQaxfhFU+42OZSH0zaF/hCQc0XifzOrBk9uR5czs0qo1WbmFHV95SifUmPpIKony2snu1Ez0+/h60b4DDFVnCkZi2hlJ/U/vG2biKRzw/ZnXvP6xx+TY0p83hhYnW/r6QDNc3SIsV0YHR11irQzC52MCADzDfeGKjSn1J7wuAoDzSowwYJB1vCsQeHbQrKNh/MYQHnL/ECxCJviTUGgoWlJNDKf1P9Y7cS+FmOR8FDeGnA7D1UbxLUmUvJaUUyrTguFK/FHDmnxSPS0eDfyzvvBkwudlE8wlKQnS/aPFyPmz22lFcEhnagzLsrCSVKGxEcttkqLfJzL4sMXNnBbkmVJzrJIvuI7cUWuTtjBXTKm4E09c/8I+tKlWFxfa8dM6ownSdI6upUgQylCbAK3PaMG0jOLJTKNCXQhJIItlFowm75NGzjbxSLMjxHZmAfKxOsPE+qzr+0e1o3wfO69fI9OMCVIVDBlFmBrzJVC/8A7Y7vJ57H/m+kAjOaBbt07gwrAh2LuGdJxVOKn9ZGo8vlqeaSLODstOxikx3RBZzgxWmZNyVkH6MnmuJUJhcoAtAF9LRdorcPlN4YV1MkhiZxP8MAmx+BlkpJ1vuRBcUDkOErwdpDj7b1UnJ+sOoJKfinvKLjXyiwhOb8E7h/pmBMOUZSlytHlWlq0LhbClWG2pvCtjsfmktsWDTaG7dEJCf2iefIgZdSTtaAQHmiADXNEAG+f7wAb542vABsOiAH0cefxJ6aJzhdS5zKLy80Ek++kXEnJ0ct47pIq/D3h3Wzls/IKlVE90KP9I8XUNqR6mklwROSpMvLgKcKSiOZb26SPT9xD9huiJrk2pEk+hgp+8vUfSNnp5vmRLyrosiQwTJJabTOPrfWm2axskxlsozc65I7xK4NYexjKpddSJJMugnMhWpsI2hSMJrf2zk9rh8qu4hNLopVMvZ1JbSsgApHWOnfwcEflLbESVThtUKBPuys+EtOJ+YDpD3omS2sJlqLLtuBTir20TbaJ3EKSssXBM26881S6WuXpindHp55GoT6HoYzbNovdwjqHh7hGQwbSgmWX8VNPDO9OKN1OH37Ri3Z3xiokiqWIZSlMcybfSyDtmOpgo0sVS8+HGUOXIChe0KkNAKpPlmmTLiTYpaUf0gSVlN8HI1SLUxMzyiAZh0qJJ946t1JHO7sYXMLy7Mm0ttJ5izbN6mNFyPbaG5FGdk5nKpF7Gxi2rRlKH2ZJzDtIqzUwz5XW1XTb2jhl9HLJ0y8PDmVP4vnX1aqMuVE+pMZ9HThfJ0b8R3gOywSX9dDCoLDUvkncCCgsn8ooFhuxvoI8+zuDFgKv0hjCHGSoaawCoTLZ11Ooikx0hI6vI4hI0Kob5FdDZiJP9xKuqTFw4Zjm5iI6bO+VJB1tHRJHlE2w/Wy063dQFtbxjQpKym+JOIf7T44nZoKzNNnkteydDGsVXB14/jEdMGtIdUrYEC4946K4Lss2mMBu2VOW8ZNhZIpdaUAJUQSrpEspDhKPZEtpSSAkn84yZsuhyk2yr+Y6TmO94zYmxHjyRRUOHmJ5cAo5tOeF0/7Yzi6kjJyZ4+0yX5lSYZ3u6E//dH1WN2keFLnIz1z8GVMFM4RiYsQuYfuL9gLf0is75onGu2X1z8otfaObya1wAXM3BOsIKoSCZKlECGgsOQ/3hUMEHxABrmgwgNF1SToYKACJnSx0MFADDgv6wAC53aGBnOgA2h660i+5trCGeU3jLr6qrxGxU6FhSVTXJSfQACO39YmEuWO2CWUUSk0qUZsENMoFvePHnK5M+q0kUonTGAq8hyXQ2fw2jiyRs6skeCW1x4SjSVpO42jGC5owx3J0cGeJfEExiPGaqVKLLl1BtKB0vvHoRVHoR+MeSxeB9NTTJSXlz5ltJCFW/FEzRxySqzpCltqaYSViwV5o5pGURY9NgKFj5gLxml2aVwca+KZ/wCKxrXNbmXbknrel16x6+jdHia+NpM9FOAdWFU4Q4YmM2ZRkmwT/wAoj0meRfBYHxPvCA1zxDAzniAZnPF7whGc8esAGc8QDszniARnPHcwAbD9oANF/pAAHn2gAD8QfWAASX83WADfOKTvABzr475AVXgFUlhOYy60OfrDToT6OLpSbFR8OuGFqIIp9RcaPoFARjGKeTk68DIi9UkBOTIMsdzjGPSOxEhwJOcqcW6nyJH5RxZ5Nrgql5LEbrm4KvyjzqHuTI1xQxh9k4MnSleV54ctP1g2meWdR4KI4cV84aeqE+03mn3Ectl1eyAfmMN8HnQybPkjbGHa3j6qLMuFrQVXcmHNEe9zE9FKE8nLLOw3wswfhcJfrVRZnpi2qHHAEA+kNts644ccex/muJHD3Djdm0ypWnQJYazERO1s1c8USPT3iCn6298BhWjuOOHypecGg+kUoV2T7279STYPwLPvTjdaxTOrqFR3Qxmu037CE6NIxvlllfE3PeIo1NvLEww40TotJSfrABzFiakOUPEMw0+LKS4opJ6pO0aXwZN80Kky7M3RkqFroGa9+saQf2OPD5G911hYb5oAJGpG5MW5FTpkYrEkZeeUnVKQq6bix1jlk+TzMi5Ls8NjVqvVFkfKylN/rGR14PJfm4vexikdJpKje5gYw1LlvWJGWNLKtLt+wjzDvsNU5YmKT+xmBwHWDyJgXFJVcd4YkMeJXjT5duaBuhChn9BFw57FIKqKUz1McyapUjOk94uLVky/UhNOqORWRRtbT1jq8WzzHGmPE3XfgKa++FEZUED3MTt8iStlZsuFThWdSfMYpK2dHSJxg526hYa3BjYVlryGVxCDmJMYhY9STZ5wNrxLKTHJ11LKpZIFisG/vGdG0WLDNlv+UDeM2uB0FY2qCZDAOIJlSrJapzxN/wDbGW358GLZ5G4UZ+LxVK28wLxXb6kx9VhX6niT/ZnsVwAkfsbhHh9ojKXGi4fqbwsnM3Y4dFg84bXtGLNDS5gEEXhCC2yEqvfSAKQMOJtuYoDfNSOsFAa+J7awmBozAAhAa5yVC194Bmc7KdPzgECD6feADOemAAt+fTKy7r52bQpZ9gLwB4PHfxCVn7QrtTmM2YvTji/fzm0dr/Q526ZLcHYnTVaFITCFgqDYSoDoR3jw8nD5PrdHJTjZdOAsWFCkIzeYm1rxm2uj0aUkWri3FTMphZdQecAbYaJJJ6gRxxXzOWEak0jjHBck7jPEVaxM4Ltc1SGlEaAk7+/pHoro6M0kltL24dyzNJQkOWCr3J7xMjj5aLjXiqWVJNIQkJsMoPpHO4sIxYUKm04c6iE+W0Q7Rp0cacd6s3VeKOOJRtYUpqitqNjspCv+8elpuEjxda7id8+D+tJqXAXDpzX5beT8o9RniR6Lp5/qIQzOf6iADOf6iADOf6iADOf6iADOf6iADOf6iADOf6iADDMW6iAAPxV4AAGZ13gAz4kesAAHp5LLSlk7C/vAMZmqs/OhbomuTl2QE3A9zDEiuvEYf7TcCcUMrTdxEso6DQ21gSsVWjh/gxh9zGnh/wAQ01k2mJGoNPJzdL6WjjzZVilbOjC9qtjdWODtVllNqlVB9vKCq+4MKOthLs6lmRqWkJihMIQ8yprTUqHWB5FPop5E3wK2qg4RpqB1h7G1ZO6uSpeK+KjV5tuRaXmZY1VY7nrENV2cmTJZHaa6oSiWW2szhNynvEbWznT29EmabxPVmEsMrcl5YDKltryC3raNFFRN/wDk6QfK8JJ+cVmnp0AH/MUVQN+Ei1ik+2SWlcG6MwsKmn1vlOuVGiTGbk0ax08fJZFDoEhhyVQJGUQwFJuVJGp+scyyOcqZtBxi6HNmpZrWubGNKOhscWVOqRnyqCbXuRE7kQ5qwxuc0udPaGO7ILxEwE3ix8TrLxanEJyhPRQhtMzkm+UUfPLmKWJiSeKklCstr2tEWzCWRrhkx4SUGVrtcDs4kutsC+VW0U3wXjk5umF8X6ciXxm6ptAQ28hKwANIyf8AZlmVMsHgHLfDKqT1/nSkCJRrp3aZciHR7RfR2INSoKO94VjDQEnqYRVE6plTlahLIMu8h2ydcpvHntNcHWk12KlOi4vppAx2AU7bYwg7NB250OohjSEdVl01CnPsKsQ4kgj16Qk+QlG0V9gfHzKajMYaqiuTPyyilClmwcTtcRtJW7RjCSvbITVKlzbGJly0s0Vh450KHy2MdGO5HHmqMmwrGShSpBuUcVnecIzFOwjvlg2w3WccJ7pURqTTmsfpHNHo6mycYUs28NNTFCstCmO2SnW2kZtDTJDJu5VZrjaIZaMmXw44gpvdOm8QbIWpdBmTlVc6C/YxL54KbIL4ocVf2X4D4id5mV6abEqjW2qtP6RnjV5KOZ9Nnm/wxCF4oQtagAgX1MfUY+KPGbt2egGFfGdIUChyFMdw06tuUZSyFtTIOawte1oJYrbdjUqVEqk/GxhJ4j4ijVSXP+lAV/WIeJrorePsl4vOHs2BzJqdlT15sv8A94n2pBuQ/SXiU4dT2UJxIw1fo8kp/pAsUw3okEnxewbPgfD4mp7hPTm2hvHMPciPDOLKPNC7NWknQeqX06/rEOMl2h7kZMVplgZ0vsuJPVDgP7GFT8jtB0pVG5xILRC/aJ4HaFHMV1Sbn0hcDNF8DqYYAuekHcDteDgDOeCdwT1sYBDDjyrilYIrs0Tl5cm7Y+pSYceWJvg8deLU+X5xAOqlKKz6dY7JcROd8sa8B4xVh2cUy+omRdGZdvuWNrx52oh9Hs+nSk5NI6EwnX2ltInJeZbWyBmSoLG0eZdH0qmkqZC+OnHmar9Naw7TFqblR5XVJVq4T0i8eNN2zlnNR5JLQplOGsN0ejNAIQ0wh52263Vi5J9o2Mcbc7kyY0fEJOW67GJbOtJImtMrYeCUKXYp6XjCToHwF4v4hS+GaQ9MuOX5aCQBuo9AIzS3GbfBx3R6vO4gx/XalOBXMqkm8nKrtpYfpHq4lVI8TVq4s9E/AZVxM8EpdnMSWHlot21j0WeKuEdIc71gLoznesAUZzvWAKM53rAFG+d6wBRovesAUZz7i94QcGF8X3EJhRnPB6wwoznBJ7+0AgKngOu/S8AUB+I7mGAB55t1soWoZVbm8AP6I66liTDiTPSyWlblawkj9YAIrxMxRhqU4cV2RerMnndlXBbmjUlJFrQCfC4OPvBiVVSm8Q6EyM7i2Q8z6lKjYiPK1y4s6MKtFouUOqyTpEzKLZygFSlCwI9I+XeRp8FuKDRhWUxCyQ802pY0JOx/7xpj1U4eQUSr+MvDedouG5mYomb4kFKRLtIKlLzdB7R7uDWuSMpOSOZqTgyaqM46JsKZKVnm8wWUD1Bjrtz7ZnCO4n9KoshSkBLTIUobqULxf+joUF9DwmcKRYGw7DSA1ToXUkO1KoS8q0DneUEDL3iZS2xspytWTeu4RVRXfhN3CkFKiN48p6htmW92PVIojVclJeWUoy6kMnOrppHPHI1Im+bEuFKaythSk2eezlOY7CxtF5tQ6pFubqiWplBMoDYKVclPmAFhHmrLO7J5bCmcPtBQabQXebuQNvrFPVZE+DS2RysUJ6Tc/lkkJVYg73vHqYtVuXyGslPkorjJhxdJrbbjoyrdAUoAWjtUlJcGOSnyhbwkeMlNTF9ErRCtXRWB8g+LKUzE9IzHcZL+kTNF6hJ8kt4UPJkac7bQkj6xnC3Yad8FjMVgE2Ud40f9namODFQQsaKBhUVYqbnUkbwgspzCnE5NCZl30zJb86QpsknTrA9O6PsJYFKPR0DS+JOH6q23yqrLqWQCUlVjeOWWGce0eLLDKD6Hpqrys08tppxK1pTmNjfSM3CSV0ZpV2H83Q2B9xGfYLk0X7dCIIrd0H+yBYw4UymMsQyNVTMuU95g5luM/Msdo9TBp5Plo8jU5Y9xfJPZKQakWUhClEpRYOL1Vb1j08eJRdI87JkeT9jnXH1bcmeKXwAWQy0xmyA6Ek7xeofxovAuR5kLrKEga3jzDrZOqCybpUBY2imNE+p7nLYTprGTBEik5hKkpzDS0Zs2QT8TmQ8EHrpEGqFEvNlDoN9biJGc3ePvHPKw1QcONLKVTC1TTqR2TbL+t4100LnZx5pbYnC6Z56XeLjLiml2tdJj3Lo8gUN4mqjNsk66NPxGBSb6HTHBjG1baAyzir9yLxSmw6HWX4lV1oazCV/7kw1ORLY4y/FarN6rQ057i0aLIzO/6HBri/MotzJBlftpGnusSFCOMoSRmp5Qf/TVYwnmvtF0hW1x2LChkmalLW6NzCgB+sZuaZapjxIeJaqSihyMUViX7D4lZt+cZNxLJRTPFziuWCeXjaZsOjyc/wC8OosLJdTPGrjJggf2lkpr0elkRXtxFZK6d44cUgAOijzYG/3f2h+3ALJHJeOSpADn0CQftuWpgiE8UfA9wVjXxds4zwZU6KnD7ki/ON8sPh4FKe/WCONJ2mO7OCuIszzqylINsl/yOkEzJdjnwkwhIYvr65KfceRzmilkS/VeYfN6WvHDmlSPc9O+O5o7Dm/D3h6nYIcclZVSHmmbgtk3Ubdo8X3OeTuU3J8nJmM8ETNIqDa3ZRUuyXUnzJ1tmGsd8Gq4OmWPdGyZVKuoNSfOZJbVYtrBvmT0tE82yMVLgX0nESGlWUq1t7xLOh2S+Rxsy3NMyss2qanHvlQjUJ94hozb5RYVDwOzWWuZU0Jm1L3QrVKb9oEtpGR10c98RsLs4N4qyrLQKGXVKKfYpOkd2N8o4NTG8TZ1N/D6qf8A/BaxIgmzM1cD0Memz52PKOsTMEdokrajPiT6QD2mvivUfnDDagC6i00LrdQkepEAUhDM4vpEnfnVKWaA3zOgWgJ4GKf4z4NpoPxGIJJFt/5wgoCLVPxVcOaYSF19p0jo0Sf2gpie0itS8cfD6RB5L0xMH/Q2YraxbkRSo/xBcPNBQkqLOTHqohMG1ic0iJ1b+ITPKJEjhtKR05q4e0HkIXWfHzj18K+DkJKVHQ6kxLVBvZBav4zuKtRUrLVmZZJ/yW9ojkNxEKj4h+JVWKviMWTib/5Zy2ihNkXqPEPFdRv8XiKov33vMK1/WABnXV5t8nnzb719+Y4TCGdJeBGsBjijUJErUlE3IOJsD22jzderhZ06Z9o7TxvJioU0MSpDj6UXUUm9kjvHxlumdjS8kUoMqmabSwwmzeTMq26iOt+8YRTldDjwCqK36fS5mYmE5SLCwsTHXjcodmUiqOIWBjWsMtv0+nS4qGcuPPjynL0HqY9jSZufkyFwUOtJbcKVAhQJSodbiPbXVlWzMsWMXUafdplUlZphWV1pwKGkZ5Fui0KrLvxvMS+IJWWqjDgQ6ttOdrsbax8xbjJpmbRDF1NyTbz81QTexSDa4jbgiqJNSKpJy7NpdCUgpuUDvEyjuHZKKdUk4gnGZdbKZVhCbKUgWCowlGlyUvsnTLcpLSDUq0jnoSblSBYp9zGCS8momYw5TKnPF5x9SxnzZANLiNfHAkrIzxowDQq7hubfmmP5zTRylA817eW31jpxZJ3QpRTOcMOYbm6VSlTy5ZxEuFcsOKTa3pHrY/lLkjHHa7GfHK/ipWXJN8rmkbZVSs0yu0P+GHHJWmJKEkk21jHTQc7ojBaJdTS5MkJU8G3FbJMd7wNI63IWzMxM0mxfAKCrKlaDcExk8UrotSsWt1dTBSlyyCdReInBx7QtxzWwG2EIMw4bDfTUx11R+kwna6FKa5KjyNMqSOi03Bi7TVBSfaJNhfHtVo83mkp9WY2uh5V7jtEvHGa2sxy4MeWNNHRuDeINQxWw2lFJWFADO8TZs+ojgloKdpnzGqhDTXcicNoVm86hmI1sb2jqxaaMOz5zNqpZfiuEKkG2kdnCXBxu2KGmy824B84STp2iIy+QNcHJTyFzXGHEbhJIYXyxrEZuWdGLiJYdIBLiI4EdDZPqObJSbjaKaCLJVJOBSRc9doxLQ7NTRyKt0jJmqErU6EoKRuVawUbIWszJS7fsq+sZtjOI/G/VjOcUEMZtJaTQ3a+xJJMdmmVJnnal0jmlVz6iPTfJ59hjaCRqIOlYrFCU67CLSE2HITp6xVENho2hpEmlEWgkNBDjgSIgYkdVmJI6wF0A00BhLmVAwSU33AA7kQdCsOS3bYEeoMHIWgwLUn7ygfQwXIZv499sWS+4P+aKtiYYiv1Bv5Jx0emaE20WhFMTTkyvO6survuYW77ElTLf8MpS3ieamXLFSEWTfpqI4M7s9rSfHE2d4YZxEzOSCE5kqUBY5jHlSx27OyUdpFuMeA6diWiOKDSOYUnKsDUGN8cq4ZrjyXwzgefpz0hiFctzFlDL5CUZtLX1jpfPBlqJtcwJxKybKEMuLJcW7fIgK0CfxGJ2nPgnlnKmWrgRuSp6UqDSQ4objc/WBxPQ5Lvw1X5SXlDmAKlDQDpGUkRJNnOniRmEpxfQppNgQsEi30jox9owzL/ikhLwP8QU1wNna4yxIJn0TLxABVYJtHspWrPlt20sKpePfFExdMpSJVjsVnNBtH7hF6l40+Is7dLUxLSoP+Wgxe0j3GRWo+JniNUr8zELzV98gAh7UG+TIzPcV8XVEn4jEc+u+/8ANI/aCkK2McziOpTSiXqlNOk75nlH9LwhU/sRLms6rkrX3K1E/vBaF/3Cy4m/yi/tDtByzfNsdAkQnIZovqvpaFYGuaoixP5QWDALBX94/WE+QCFshUKh2YmVBvADfAndYCc2kKik+BI8yUi494hopFreFmtO0XjDSXG1EKWC37gxy6iN46Ncb2nca35hiYUGVqQp8EHzX0J6x8TJuM2qO5EoYkEUxCksqAVkAyja9tYSbqo9ljLUViaX/ObCkfKEk6E9IweR38iWMVSk231LQrN/LRnSlJ8ub1juxTtGUlwUfxI4aP0eaXPSpQ6h67q2QfM3YXvH0enzJqmSntK3zm9joY7jQElSgdDlPQxPfAEip9ff+ELDiiSnbXSPE1OCnZmxDM19baCl3UHY3jkUeSWOeHcRttzibrCkKAB1jSiS3JKqS6KY47nDYSm4I6xjJbiic0Or82hEhQbLiAMw3sY53BmqHamKTKsoAITYaXGp9Yzt9FIMn51E2G21BC7HzBSbgw42lYFUcRsZSFBlJiSLjKufqmWyDRX4o9LBFuXZm2c5YhWuZaS2jzLW6Mo7Ex7U47oqIS+SJjOPJolLk6cy5dYAW8rurtHfp8Sxx5Nox2i6kzZXMoUpV76lw/tHWlxZbRY0jLSNRo6pRxIdTfMFDdJ7xm1XJUehmxPS006huTRWSpq2U94yyxUkD45Ob5eniYQM6sy4xXyP0NScUOlPwpN1OcblpGXXMOr0CUDb3jX20jCeojjVzLu4feHqVkVNT2Ijz5gWKZVKvIn37xLpdHzer9ZySuGHhF1SrTEmyliXbS02kWCECwEOz5eU5ZG5TFIsBcwiDaXu0Jljzhwh6dS0dlA3jCTpph2c31bDYo3E/FJsbrmA5r6iKm90bNoskFIQkqCgI5EbMmVMIGUEdITKQ/S7wbFrxBSFHx/L2PzRLRogtMzqk7G8I0FsrNFU4lN9CREM14rk4J8Vk8Z7jBWV5ipBUAO1gLWju05wauEoqLfRTyE5t+gjvo8wf2qXISkjLPTzswHH0lYSykHKAbdYqiG+QuqU1NNmUIQ4XELbS6klNjYw0ISXF9YCQbSFTDgbaRncP3UmGBqck5qTGZ1hbaR94iJY0rG1xzNCNFwFlVja8JAbIF9zDAMSQAAbge+5gGGhWkImmazAi9tYLGgpatRfSAAG8MYAqtGcgosrhfOPYVmafOvJU1KVAuNh07Gxjjy8n0mmhtwI6Ewzjl1h8JDpCTa2sc56EUpKmWbWsXBWD3ni4AUpUoFR02jBL5HJJKLpnFDkwmpVqcmyrPdalAk31J6R6WGNs455IylUR1lKiA4yFKstKcogyxqXBvhdMmFDxAth1AzdY5mdjqXRYtNxdyUpUpRsBqbxFWyZNMqLjHir+0dXaUglQl1Jy6+saw4Zx5HUGQmedzVCYVlUnMsqAVuLx7EXwfLyVNhJdPeGQAKz3irQGZiBEiowrH/7gBGXBBgGYLWgA2VCxFodiMOgHaAZom6tBeBAbQq94GwN5heEBgUIANX81xtAAB8XBMAxE4m6ddITGuyR8K66zhjiLRKjMEhhmYTzCjdIMY5F8GawfJ6EtLZdk2JhN3UOoDiSNxfWPgMs6mz0l0OLlUX8OFFRJUOsY+4/Agh+eSQz8RYDcXjanNcgDDsgUOvPT0u2HNEkn5Y2hBpUQ6Kf4q47kOHEjMz7yVVTmJKW8oOVd/WPVwxcuDCXfBya/wAWnpyedmH5RCeYsqKE6BIPaPajwqD3P6HGS4n09f8AisuNW6kxRSyLyhc3xKo+6Xl5+gyxMoxlxIpzTEVUx3JzT7TLKHFurOpcFgBHHPBFcoybSCZXFrcjVW2UKuCekc7x/EaaLNZxhNKk22FKUlkkGOZxofZZ1F4iMs0plkXISNSrvGMolR6JhRMat1AJssqFrA33jncGzShpxxxNaozapOUcD08sWyINyn3jfHgbZMpJHPfEGfmJpDNQcUVOocssqP6R7qglCibtDZO1ISsvLTgubLSsRrfCZd0PzLy6ssvrVorW/UR6W6ztjGx+lJZx9SLgttpFgI3j0auKXRLMH1UUyfVLvKJS4AEXOl4l9mfTJpV5VrELxpqRyk2DhK/lVGV0rEygMHYHqOJ6klEo0Uy+65gj+Wn09TEUon2es1WPBH5Pk6QwjhCQwhJhuWQFzCh53VDzExjKTkz4bU6qeplcnwSMOZtLXtvEo4aDG1G+v7xViZsvXOUCKCgKnAldhoLQmNDnQ5wsTaFdb7iOafJSIpxbojbGKVT7aQBONJJPdQ3iV+tGkVyRGRRkUkiM0jYkUlMaJudRA0UmO6Ji2ukZtFJmlzuYjuIk0Ts0qeuQNjeBl2OFLmOZONjS994xZp4OKeMtCcxHjWukD+8NzK1JUNwkdI6sMmj3Mmijq9LFrsqJ2nvSKyh5pSbG1xtePRjNM+Rz6PUYH8o8Doiqy0xLMMzclz1MJKUuIURcXvYxsuTznViap1H7Rmy9k5ScoQlsfdAh0Ta8CFTh32ETfBVBfxAbcSQpQsb3SbGCxUPmIcWs1aktyzSHEKChcq10hN8FxTsityTpqe8TZVGwNbW80CESHA6Kc7V1In0grLZ+G5h8hctpm+sUS2xon3nHp59byUJdUo3yCybjTSAa65Cwo2gGDlGfiZplnMEc1YRmJ29YQnZN5rBskKcAEZJgpuHS5obQ/Ak3ZX9xfQ6XtfvCXJdGNNl51tAF1LVYAbxEuDSC3SpF244kFM8McG01psfGtrccFhrrHBN8n3LwRwYnGX9DvgmkVp2XZM1KPDKNHEjcRg19HO2o9B9Q4qzEzV2KAqUMtTELKXw5qt0+3aE4NKzx9TKW20NOJsPyCpeYmqXLhEwQMyEaJsPSNMGZ3TPJwycZf7Kwn6g5KzCVA2VfbtHo5KmrR7EH5Q+0zEqHEJWl1KVA/KTrHC4yRusiQ/TOOlKkyyggqtYm8Sk34M5T82QyqVDKCXc46hRGl4tRlZjKSkhdWlFU+hwi3NYaWP8A2x6sOj5/IqbEOYW7xZkbF+/6QAYbwAYQDvAHJrNYWEAGAjtABmbW9oAN3vrABlz9YB2jM3aADLkHeAQILAEAGs2ukABbi/KbmAYnUoEdoAvwSLhhhd7GWOadIS9gylYW88oWCEje/r2jz9XnjhxO+zpxR+zuh2ddo8swhlwOSqQElCNdI+K2rK7Z2bhtXjWVmKk7LuPFmXTo2tYtcxrHDXAtyCMT8RKLRJRJmXUOLPlGVVyY6o4dzJlNRKlqfEOadWtEkgFoKzoU5rpHfi0yfbFF7iM4lrdSxSQKk5z2UfK0kWSPpHowxQx9F7LI8uiSZ0VJtH3QI3oWwKVhulLsVSLV/aHwLYgxdPpsgyt5EmykoSSDlvawhDcVRTc5VFz1Tfmyr5lEJ6WEQ+jmbtjphyU+Jm23FHQG9zGM+FwZt0Xm3UKLSqe07OvZgEXCGxckx5jjKXRophNMx1LVBx2ZZa5MvLoJyEXzQ3iaastS3PgikzxpqrDrrckhEqjNbNa/5R0rTpdo1kmkOVKqLlUdTP8APU4+vVS1HUmLktnCOOchwxey5NYddJT5vmN+pjSLtcmsJJohb84X8NMX1UFZPqIpvg0lwrJfg99bkgtC/nAA1jrxZLVHdCe5InlNqIm6dlWlKX2BZRHUR6EZfZsnYGWcbXMoUpd1enSCT5E0WjRZ5qZlGT8zjWmY72jnfdMge6XKS1Np7TMq0lhoDRCBYRkzz55J5XeR2xahRUQSYVGbDeaEpsDCY0B+JAEJDBJf0veLQgKngTDfRIdKzWR4Ee8YSRomOuL5ZFewql8eZ+UOYkfh6xgm0zVMqhlwMK3v117Q5cMuxxlp4JudIktC1E3msQvQ9Ik0VIE5NHSxiaGmbRM3IufyiWaJiuUnxJzzSlKtr1jFlN10cv4yqkqeLlaZce5KS6oi+yrgRtFNI+l0mog8G3yiOu0FM28+glKrIU6lJOtgbXjZP6PSnKKjT6GKYw1KPp1Rlv0SbRsmzgnotNk52iF7BbRtkdUnsI13yRwy9JwS64ELuDH0k5HwR6iD3JeTjl6HHuEuRuewlOpvYoXD9z+jnfouZdMTOYaqDYNmQbj7sP3Ec0vSdTHpBCqPOtnWXWbdhC3xMH6fqY9wCVSUwFElhY90xanExlpM8f2gzXw7g3bWg3uDYiHuiY+xlT/VmltrJN0q7w9yE8U/+lmk3tqDBaJcJ/8ASzCpSAhQKgb3BAgtCUZPwxxexDU5mVTKlZ5YFvInWDcmg9qfhMSy1LmpkgNsrUdrkQlJI6oaPPle1RJThrDaZKpy6psAuqNwnomOTJkbPqvT/Slie/IT9zFLc7iWXaVlcZlUctIO2aOfs7ddVuB0Hg7EUnNUtLKmkJzDp0MKS8niyTRSfEDDTYx8XAFBCyVZhvptESk9px55fBpoXUyWbS2ZdablRvm2vHJu2+Dw+SmOJ1SRNYimkJYSxyf5ZCBbNbrHrYbcT1cNpENbWVugIOpIA17xt2atliUWktUynpK7LmFi5za2jRUkckpO+BYptqbaKH20qT6CKsi2NFWczzDQvohAbF+wjSHR52SPNiPP/wDBGhnRgO8AjCq6d4ANXy9bwAZfrAAEqINrEmAAZX0OkAGuYANYANF5I3OnUiApJha5tpP3h6awBTCl1FoLsHAT0treFaQ9jNfH215blu+U/wBYlzih+2wtdRcFwGVC+14n3IlLHLwabXPTLa1tsENoF1KOwjN5ldFba7JbgbhjUcftpdl6rJMshfLcQHRzEnrp2jnyZ2uitiOgeG2DmOHsu7KSMqmpNvEfFOJIU4ojsRtHz2plLNL5dGqDsZYdfr8tMtUKdnqTOfMGnCbJ9z0jPDCMZfIbs5/mqpXKBUFSc5VXZp1tfnIczJJB6GPX9vG+kczk10PDM8uoKDz6y4RqMxv+UTtUW6MW2+yVYZQa7XFtMAlKGUmNsVROvTW2Sx/DGQkZbqttFqSPUUaG2Yw8Un5DFbxbRufoykk+Uxe4lxGLEUp8LRp1arpCW1axVmUlwUJy7EC+hiTgbpkmoLoYyfrGUuTJoszAuCxjCoNsLcccSdSb2CR7xz5J+2rQormiyKzwbp0hILTSZ1fOTq+gi4IHrHNi1C3/ACR2QpFPTOGJVx5w3NjcWEez+z4OlyTQXhyVXS6smTcUQw4vyrPSOXIqOOcbLTnW2qhSZmWNrtt7945oSadExVcFNMN5QWFLIQl0kJ9Y2lyqHLlUSg1k0VumughLDiyhy/73gwtqVnRilRKGKqxIMOTXNSWXUZQoncmPWU0d0afkDJ1sJcSo2GtwTGu6y2T7DmL2GQlPmUVb2EG2yWqVlsSgu0gqGmWOdnkoODwTCAB8RcnSJY0ZzbCAYepWVIMaRADmA3hIgKVMFtVgNoGuB2SGh1ZDqVSjiczTiSlQ9DHLKNcmsWVniKTXQqu9JrBUEnM0e6Tt+USnZshr+MUFEWt1hloVy9RJTa5iDQUJnFLAsq8Jgg9qbVcAm0Zs0QOozhRKqc0zJFwYmkJuujj7imfjcVzM2FEOLV8wMbJDUnj5ixhlMS1SnE5JlShly3J1t2h7aPSxeoyivmhwZxgE2DzB9wYtWelH1HHLvgVtYskl2vmST6xe6uzp/lYpdMVt1qTeGiz+V4N1mvuQfNhonpVQP8wD3FoLiNZIhiXmF7OIPsYdxK3IGkNqToUmHx4DeBUy2oDyj8oKQbwPwjR1yJ/KFQt19o0qRYUdWkE+0OhNRfhBf2bLk6tI/wDbBX0S1D6QIUqUtrLo/KAKi/CMVT2ED+Wy2lXe0JoS2p9IM5qJGXUryBQF9rQuEU+eBhanZiq1JLctZb6tLp2SIwlyzHNrMWkhzyPww25IKS5KLDuYXUFb37xlvPllr3kneQnWEMVuUtAS+hRUBa0JzN5anHXDFkxUzXai7MOJKVEWTfoI53Jnj5cryOkLpWmkJC1H+XbVR7RyylzRm1wQ3G/DCm11mZn5cO/aCgpWYHRSrafSOvDqHHg1hkcSiJOTeRVGmnW1IUHbG4tqI9hST5OuTtFhPvlJAHtGyRy0B+LyC3TeHSbALnKS5NsGYSQhVh5FbmJlJQZhkipIYOaUAhYIN99o0jkTORwroEHxsErWfQGKc15ZO1mOTCmxqyse6YXuL7K2MIM/2Tb3hPIhqFhxTNqa5gY8n4irSJeTgv2gmqCbpiGy7kyuJzJKTfSIWVsWxMb2pyYnXEttOXJifdkPahS3JOOPpbXMLUSdcvSIllkFJeB/YwrJEArW86exXaOZ5p+BbvpD/TMDSTrXNEsFpT+NV4yeaXhicy7uEGGsOSdGmp2cpVPCWjdTsy2khI+seZkyZZSpM3xv7Kh4w8SZXGNZNNosrLs0yTUpQdYaCS8rrt0j08GOaXyZe7c6Ksbkn6pUGZZNwXCB7COyTUFZu6xrgtGo4QYw5g93mEKKm/NrYqMcSybpcI8+UnKVop+XfmJFxS2HnGSryqU2opuPpHY0pdl80PuFMSVijThek6lOSri7glt06iInGL4olyZcshxtrUnhldMaAcnXkZFVFYzOJSRr7xye3BO6FvK8Eo7PzoJOYp3MW5UQ3ZJ3Kf8AByyAOwN4x3WyGWPwIo65iZqU64PIhIQDbfqYUnXCPV0UeLZaz1KSq/lAPtC3Hq0hBMUUG5Cb9I0U6JaXYgVhszFilAsTYHpA8qXbMG4lb8daO9hvCwQtGVc2sIAA3HWNseSMrpmGRquDnb4EZFKVpl7xtZ5X2GS7ig4gJv5tNIH/AGIuTDGIDh6kNsyizz3PncEcMk5dmTfPBPMN4rcTKVEPrzXlVAD1Mc8sKtUbQl4KzKVJJG4Ose3H9UdafAWpkOEEi5TqD1vDlFS7B0x0lZ50y77Wc5ranqRHHsUZmRX0xmTPO6kAKMKf0KQCp1ByeZbaUTyWdfrFJUC4CJarvuy/wjt3GL3AJ0EaOTNYzaZPsMy8pPSoWxMLunQh3+kdmKUaO+OUkbLz0qLNu2PQpjtT4Kctx0ay9/JRb8Ijg7PKoxT9iYrwAVzbm+xEQUDDwEIAwTZVYX0ik6ANWFpTnGxgTEJMxSk3Ve8MSQbKVAy60gC5Bv7mIkrKsPxrJfb2H1T7Kf79KC5V+JPURzpUzeLKvYni+3mB8psYo1QYl0hVybCJoqw9Ezl1CokaFbU3oDm6RnRdiOvVQtUp7za2hpAcwYtUX6g4s63UY1QpEacBKz2hmYnfSbEdYohpCRbBHQXgF8vs0gOtG4WsexgSRe6S8iiXnZtCVILxUkjqBD4LWSa8hSGVp1S6seyomjZanMv8gRcmmrlEw6PcwUjaOszL/IUy09OuJNpxwEfWF10bLXZfsWIm6mEXTOXt3EFlx1+WwQqtWQLh9B9xBbNP5+T6NIr9WA+dswrYv/kZrwDbxDV3DkTkKibD0hqVIiXqL7oKrFfqsgEJXNMqWoapRun3gXy7MJeqtfqhnl6q/UZttE0+vlqNlBMNwVHJP1HLPgsGjNM01YSwgNK79THDJu6OWUpZOZPgkf2gQ4gIFlHcmJs52vKFbpbISsvAq6gRNNk8jvTJhtS0gqsfWM5LarY12SavONpw62krKS8qychttrGCVuzSQ1S9UaSpDZebB00zaiHTb4JRVeMp44jxkp6VYQimU+7aShGXmL+8r849rTxcYfI0U0uBomOch0nIojex6R2KVdlqSrgyXdCpgKtzCk/IP6xEsm0hzSMqc2/PzyGwtSEJ3KdLekcTm5mSVqyR0qhuV1AIaSltoHzKTe8ZOe3iyGMLlPn52eU0w7y0BWRKEJF1et47UrXLKVUDrMomkupY5/xD2SzpB8oJMZO1wiO+SMT1MW4p2+ZHQa6RsuFyayhSTMkqk79nuSL9wpI8p7xaalwVB2qHKhIaq5+Bmn+QhDalczLcZgNBGT4RguBjp6i/MLUlIQ2klIy9YJOiSZUSgFSeetJJOwMckp8kti55hUo4g23OsJcmdkpo03Zog6N5dR3jGSoVkf4h4wmpaiiktOltDpuW2zaye5PWNcONXyaK/BAMOrTLOlatCq2g6949KFHbjXklbD0s3WG32kXQ0nUp7xnl54Mssr4AYhr0ziELlwpXIbF7d4iGFRVs0jiqFkOZlUzTvLb1UbkCK5OduiQ0XD5UlCik3Mc850Q2TJiSYp8gt52zd7ICld459258EG6QqRZeuuYbJUrKE94mUJUBKX6Y5MFtltBWpZyoSIwi2nRUY7nRemCMMowth6XkwP55HMeI/EY0fLs93FFY40h8LYV0gNtw24iqDVHpLj7hANwhsdyYVmWSdRCeH099osTXOGdvzLFxtYaRw5eWcMZWhN4h8MnGPCR+Zl2yZyl2mWgnew3itNJwnViyJtcHEy0uOSSEuWzXvp2PePdOL7CJa7T6dLWgbJZLKVOqQCSTYbRm0RRKqXUyhhfNdDbaxda1dhEKNmkFyO/2WHpdLrZBbWMwUOojsi+KO1LgbJhTbDiUA3UY2p9joSKmxJ1hLC9nG7iOaaqVmDVMh6/7xPPkbZjEPlkydgnZEuMWRa0KyG+aHCiYd56Qp0WbGpHeKSbNUTCVpTq2gJdqyBonLG2+MEaJi2eodTosu1NPNqDS9oePOm6KUmjoqXfJZR/tEaIyAre1OkWIwPE7RDGDKjYHeKQG0qucxGkSwFbswXWQgfpAASWSpsqvb0MDYgLyy3KheXzJPaFYxRS8SIb8iwCgiyknqIykrXBSZDMWYYXSXlVKQSXqa6rMtCd2T/0iU74NosaUvoeSDmFuoENmiCg7y1Hcj1jMuuQ1l4ld+giWWNeJpgmnrt1EAHP+Jwfil9yqNESxhU0VHSLMWaEuSNbwEhS5UQFBK2SBYAw6AKDJygi94QA2kFXvAWYpq4MMAlCVS7lxt1hNWNMeGUgpB6GM6NU+ALqcgUb3FoY7G52YDLanFHTpaBcmM57RvRWFhRsMoOkVsTOKWRvgQqJddGpKlK6i8XwkZlkUPhvS2m23qhUXG1lOYlAsm+4tGO9hRJKpSkv0tudpjiZhLOi7/MQO8ZS+RakN8hNGbUlXyqA2jmfBd2O4bUtSQNR1A6xm39AFVLFkph5spJDs1bRsHaNIYpZDNyIXWMfT9WIQ9MqDSPlbb0SmO6OGEODNtsaE1Ylf+Isk9SY12IXI506rrRssZE7xHQJAaxXUvEtDRtxNlKSPMkxadlm5GnzMizzmzzpMjMXEm/5xjLsEwhbNQl5gPHVp05kj0g4StiuuC7sEMPO4PeShCOc4g5VAbd482clGVhF8EDqlSXRc0o21y391uHc+0evCpxsqKsi0y4pThdUCVb3MaqKN9tCZTpeZsvS5jRxVFunwM8xJPKm21pI5d9T1jL9Tnfw5Q/SMohqVcfSlSVmWU4cx+8SQNOkZ9sxctwRSHZGRU0y40txSSAqw0uYzfytjbLh+x0yzDaUgEKSClSfUR5blTZnViaZoYU0cyBm7xpHIRQ2zl6cyQCLgdY0vcFFd1GZamKyH59K3mCfOG/my+kdsI0jWKBuU1tp8LlVhyXcP8o+nrG6dHUslIdpKWacWZcEJIG4O5hQVuyMSbe5iyTlJeRbWFrSFnQpO8b1ao7HZCsRUc02eulQyLN0lPSMa2nFOLTJLg6sLk1tpfmCpCfuKF7xxzg5PgirFOKsYtVuZVLMs8llk3V6mJWLYDQ1STanHgUKy21F4blXBjyWhhbH4w4/KOTTfxjzZ33tChgeS2ehp8TtyZemE+IVPxU0C06EPEElCjYiM54ZQfR6DfglaVi4sfr0AjG2wspHGeNHMR4kclmltqkJBxTaFIOi1DcmKkq7ODLPdwWDwzf5FMOYmziSkjrrHnZVyKHRZoZamqU7LODM082WlA9iLRkuHZbODMY4f+w6/UZHS8vMKbA7AHSPdhLdFM4JcMZ5SnFd1WhuSIHSVksgOwSBfXpCXyYJWKZaUNcmZeVaWQhawknoY2qkaRVuix8QNM4Uorck2u7yU7k6j/tF4YOXLO2q4K/5ynXVOakWuPePT28UylFIbq1VVfa8q6ogqQ3l0jhzJKRzzq+BtlFOBxS07q1MczMGPlFYTNBV1eVGqoIx3PkqiZ0eQTOslDabKHy+sZzzbPiiifYLowaqKEugKCeithHFKe7spdlmTVOl35dTLrKHWyDotOkc8ZuDs0CZVz+S3/tj6VGbNrXqYokxCtYkYelYCb3tBYGMvakjbtABjUyebAAr54VcL26QmOjTs9LoaKFm9tfeMx0RmprbQ4HmLgdUAw0AupGJw0ksuN52lDKtCuoiGhptdDfiDC6JcmoU4KVKL+dpOpb/7RPJ0QafYxFgFAN83tENm4EjlkC9h3iQSGHEz1pJSQL37Q0BStdl1qfUpQzaxqiGNiJQgXP6xpSMmY4yANYKJE5lTcnpaGUghxr0EABSWDlOghUgMTLk3uLQuBozkWHrAygp6XztkDQwgNyz5RdCjax0PQiE0XY4yFOdqS7gWa6n8XtGMppcGcp0KavTGHZf4ctJCLaKSNYzjJt2c0uSAVOnu018pUfIT5VKEdkZJ9mLQOm2+IbWfuG5Fv1hvondyTWp4jEzh4BC/MSAQOh9owUXdFtqhDh7EczTXszLhAKcq0KOihGrikZMcEYgTKuKUlGp2HaMJY1I0TF1NxFOzi1lACWLWzjdJjB41FFqV8ERxBIzTcyt5ai9mN8/YR0waoJKhmVmSQCCAepjdcmTDWASdTCYWODai20kXsDvaJ76GbfOdNu0JA3YdKTqpSWKEKWoK+ZAOh+kVS8itIeZCsTYWhbzSVtJFrG1wIzaXgTtuy0MC4jQmRLDbh+HUTrb5fQxw5IpkptcCviXgr4uns1eRCnH2xZ9m2pQdlCOrBLatp0wbop+pOclvKdFEaAx3pX0aDKqYusgqHewhthVISOTbsy+gJJSEG4A6xk6Zzttvks2vNOqwvIVJyVDZfSlpa206WB3P5xzt80ZLvkhzCOVVd8pvv0MDlSBl04G5s7KfCzBSUoSVNKOpA7R5mSm7HFN8DjVZyVkUkPOttKsTZZtGcYuQ3GirMRYrl6itcvJK5iibAjrHpYsVCUbZDJEGcaeZUoh9lwnfWO6qRb+L4DKVUVyE8tl0DkunKb/dPcRNEv5ND7TXAmc5bhKHUm6Vj7wjfGj0YJbeBwxPT7tszqQUpULKy941aouL8EVnk89Uuhzmcsm10aqMc+RkZqaJ7LytGlDJMsqzPpbBWVgXv2icKfbRjCDqyEVBBXV51WQBa3CEAbGJyfKRzSfPBIqXh5YkUlagl8i59DGkMC7ZrCKvkGwH5NwpmGipA++nWOyNLg9NTSVIcWKx9kFM7KvlpTeuhtf0hzjGUfkPdHyXlg/igxXcK1WYmFFpclLFTpvtp0jwZ46lwZOSa4KQwNVG1UuZcUvzZ1OEr6631ickWzzmWvw3xt9oVhLDbtmG05SBr9dI83PFx5SNIS8F4O1oSdJdWSVKa3Ajl5aNn0cR8VqnMP4+rE0gjOt3Nl6WtpHu4IpQ5OGXyDMEqmsSTnwCJVTjzluWGk3A/wBxiskYwVgokyxlwyrNEdl2ChHw7gBcfQdB6ROPJBqhyi4jJIz0hScRSqXVhtplVzk65R1/KPSjjTjbNsSS5Zuo1pWJag9Mqcu0VWFzsOgjoxpRjwauXIinKkw0kpaIK7W0hyfFBtk+yK1JlxM8lTp1KbgGOKf9mEo7RQ3MCWlVqtdahZPvHO+WZVySGkyq5eTYYJs6+oEkdoc/irNKZZNFlUNOIaSbAaFQjzpd2KydUGWcl5tl1avJmsD1MYzfHBcSduO5kA9tIySfk0GiUWeS3r92PpUZsOJvFkoxJ1MIYcT/ACzABpHlOkABZUQs2gAJcnHQMtxYRLGhMpRKrk6kExKGDaaTyUuEXUTY3hgM87MKZnDksPpAA+UOrTImUozgoI1SRofeM5DumNuL5Rumz6fhxyw4MygNrmMWdcXYzsNBzzKuTeEzZDFio8pkpSABAiSrKk0lT5vrG6IY1OIABjQyfQn5aVAXEBInXou3SAaEjwAcgGDQkEgWgAwJFjpEDQSpIsYCghwBLYI3vaAY+4BoMnXq64icQVoaaKkpBsLiBdmUnwOk0gMPvNtjIjQAJ0tqdo4pdmXaEzhzlKyASd4UeiRjxHJNKYOZObS+saY27IA4dwbTpzB9Wqrgd+Llm7tkLsBf0jrfguMU0yIarSQSbHWwiqMPAW0+pCxa2sD6JYuU4olJJvfe8S+AfQ8YVmXEzLzF/wCUpJUUnvHPldmkOxFiGfeCi2FDJbaLxRTRr26I+p5a1WJvaN+jKQqlTrEkh88ShTYToIzj0NhzQ5lwrUCGiTWcomco0AjRRUuykPbbh+AmHDqpIBF4vYkapcMesKVyakOW5KlMupYsrlp3/OOecUYPsvmlT71VwwXZkhxxOma1r6GPM3NTpFoozG9Kl2JFFSbSUTL0wUqsfLb0Eerik2bR6IDNIAWr3jdlPoW4abS5PMqUkKIV1jmk+zmfZ0VRJsz2G35J5ppcvyD5CjawMeXve8PBR0y5yFFSUpvc6kXj0VygYspuPqvIuJbZdbSnNl+TW0ZvHEldjZXp+YrtcWJt5axk2BtHTDHGKtI2irGHCzhFbSnolZtG8SP8kLJRwt4qfSnQLUbiFPonJ2FYuaS0pJRoU2tEkRH7ByvjpRC3vOpA8p6xcW0zrxN3RN6mAujBKgCNNI38m/kZqdSZaYxZRZRaLsvOHOL9heOPUScYNoc0n2XZxA4T4epeGBVpSXdYm+VnJS55SQO1o4NPqMkm02TbhColPUKnS83THJl1sKeSbhUdCk3NHA3yg4uHNl6R6q6OldAecpGdI2y7GD7HB8kEdnHXKi42pV0Ffy/WMJyfR15Eljsel1SZk8O1xllwttuhCFhPURioJnHFtRYDhtJorFfkqZMFXwj7oDiUmxUOxjmn0c8HZ11gbB1HobzvwMi3Lk+QlI1sI8fPOV0dUES5tKVrmUFCSlbRzab6GMYOy5fqziScZROY/rSXxzUoeNgqPcXEDiXk6B4TS7EvKSq2Jdlhar5ltoso/WPOnJylTOmKQDGE881OOS4VmZXuhWojOPE0kY5HycwYgurEDzdylK3ik26C/SPoYt7RXQsLy2GOU2cqB0EdCfB1wVqxRS2ELfQVC5JBhx7NTWKFE1hI6BAEYZVycWR8ieWbD05KoVqkrGkc8ezOPZPWkhNZlEAeUHQfSNNQkonTJD03Un5GrsBpQAWrW4jy30YLst+QPOTKlW5N9PaOeRqPLrywu19LwqK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矩形 3"/>
          <p:cNvSpPr/>
          <p:nvPr/>
        </p:nvSpPr>
        <p:spPr>
          <a:xfrm>
            <a:off x="8041803" y="1726643"/>
            <a:ext cx="3462756" cy="3970318"/>
          </a:xfrm>
          <a:prstGeom prst="rect">
            <a:avLst/>
          </a:prstGeom>
        </p:spPr>
        <p:txBody>
          <a:bodyPr wrap="square">
            <a:spAutoFit/>
          </a:bodyPr>
          <a:lstStyle/>
          <a:p>
            <a:pPr algn="ctr"/>
            <a:r>
              <a:rPr lang="zh-CN" altLang="en-US" dirty="0">
                <a:hlinkClick r:id="rId1"/>
              </a:rPr>
              <a:t>马云谈支付宝创建初心</a:t>
            </a:r>
            <a:endParaRPr lang="en-US" altLang="zh-CN" dirty="0">
              <a:hlinkClick r:id="rId1"/>
            </a:endParaRPr>
          </a:p>
          <a:p>
            <a:r>
              <a:rPr lang="zh-CN" altLang="en-US" dirty="0"/>
              <a:t>“互联网是为发展中国家发明的，</a:t>
            </a:r>
            <a:r>
              <a:rPr lang="en-US" altLang="zh-CN" dirty="0"/>
              <a:t>19</a:t>
            </a:r>
            <a:r>
              <a:rPr lang="zh-CN" altLang="en-US" dirty="0"/>
              <a:t>年前，阿里巴巴成立，当时中国没有互联网、支付或者物流的基础设施，而阿里巴巴想做的是帮助小企业进入市场，我们还想利用互联网帮助小企业获得资金，这就是支付宝。支付宝的初心就是利用互联网帮助小企业的发展，为商家和消费者带来好的体验和价值。如何帮助小企业获得物流？后来，阿里也做了物流</a:t>
            </a:r>
            <a:endParaRPr lang="en-US" altLang="zh-CN" dirty="0">
              <a:hlinkClick r:id="rId1"/>
            </a:endParaRPr>
          </a:p>
          <a:p>
            <a:r>
              <a:rPr lang="en-US" altLang="zh-CN" dirty="0" smtClean="0">
                <a:hlinkClick r:id="rId1"/>
              </a:rPr>
              <a:t>https</a:t>
            </a:r>
            <a:r>
              <a:rPr lang="en-US" altLang="zh-CN" dirty="0">
                <a:hlinkClick r:id="rId1"/>
              </a:rPr>
              <a:t>://v.qq.com/x/page/v05060oebo6.html</a:t>
            </a:r>
            <a:endParaRPr lang="zh-CN" altLang="en-US" dirty="0"/>
          </a:p>
        </p:txBody>
      </p:sp>
      <p:pic>
        <p:nvPicPr>
          <p:cNvPr id="5122" name="Picture 2" descr="http://5b0988e595225.cdn.sohucs.com/images/20181016/4754d826657443298f99e2f6bef9b597.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1163" y="1714182"/>
            <a:ext cx="5472608" cy="387505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组合 10"/>
          <p:cNvGrpSpPr/>
          <p:nvPr/>
        </p:nvGrpSpPr>
        <p:grpSpPr>
          <a:xfrm>
            <a:off x="0" y="1515110"/>
            <a:ext cx="1771650" cy="4992370"/>
            <a:chOff x="296" y="2376"/>
            <a:chExt cx="2790" cy="7862"/>
          </a:xfrm>
        </p:grpSpPr>
        <p:sp>
          <p:nvSpPr>
            <p:cNvPr id="13" name="title_5"/>
            <p:cNvSpPr/>
            <p:nvPr/>
          </p:nvSpPr>
          <p:spPr>
            <a:xfrm>
              <a:off x="296" y="7291"/>
              <a:ext cx="2342" cy="776"/>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课后拓展</a:t>
              </a:r>
              <a:endParaRPr lang="zh-CN" altLang="en-US" b="1" kern="0" dirty="0">
                <a:solidFill>
                  <a:srgbClr val="984807"/>
                </a:solidFill>
                <a:latin typeface="Calibri" panose="020F0502020204030204"/>
              </a:endParaRPr>
            </a:p>
          </p:txBody>
        </p:sp>
        <p:cxnSp>
          <p:nvCxnSpPr>
            <p:cNvPr id="14" name="直接连接符 13"/>
            <p:cNvCxnSpPr/>
            <p:nvPr/>
          </p:nvCxnSpPr>
          <p:spPr>
            <a:xfrm>
              <a:off x="3086" y="2376"/>
              <a:ext cx="0" cy="7862"/>
            </a:xfrm>
            <a:prstGeom prst="line">
              <a:avLst/>
            </a:prstGeom>
            <a:ln w="28575" cmpd="sng">
              <a:solidFill>
                <a:srgbClr val="984807"/>
              </a:solidFill>
              <a:prstDash val="solid"/>
            </a:ln>
          </p:spPr>
          <p:style>
            <a:lnRef idx="1">
              <a:schemeClr val="accent1"/>
            </a:lnRef>
            <a:fillRef idx="0">
              <a:schemeClr val="accent1"/>
            </a:fillRef>
            <a:effectRef idx="0">
              <a:schemeClr val="accent1"/>
            </a:effectRef>
            <a:fontRef idx="minor">
              <a:schemeClr val="tx1"/>
            </a:fontRef>
          </p:style>
        </p:cxnSp>
      </p:grpSp>
      <p:sp>
        <p:nvSpPr>
          <p:cNvPr id="34" name="title_3"/>
          <p:cNvSpPr/>
          <p:nvPr/>
        </p:nvSpPr>
        <p:spPr>
          <a:xfrm>
            <a:off x="0" y="344932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课前自学</a:t>
            </a:r>
            <a:endParaRPr lang="zh-CN" altLang="en-US" b="1" kern="0" dirty="0">
              <a:solidFill>
                <a:srgbClr val="984807"/>
              </a:solidFill>
              <a:latin typeface="Calibri" panose="020F0502020204030204"/>
            </a:endParaRPr>
          </a:p>
        </p:txBody>
      </p:sp>
      <p:sp>
        <p:nvSpPr>
          <p:cNvPr id="36" name="title_3"/>
          <p:cNvSpPr/>
          <p:nvPr/>
        </p:nvSpPr>
        <p:spPr>
          <a:xfrm>
            <a:off x="0" y="278638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教学重难点</a:t>
            </a:r>
            <a:endParaRPr lang="zh-CN" altLang="en-US" b="1" kern="0" dirty="0">
              <a:solidFill>
                <a:srgbClr val="984807"/>
              </a:solidFill>
              <a:latin typeface="Calibri" panose="020F0502020204030204"/>
            </a:endParaRPr>
          </a:p>
        </p:txBody>
      </p:sp>
      <p:sp>
        <p:nvSpPr>
          <p:cNvPr id="37" name="title_2"/>
          <p:cNvSpPr/>
          <p:nvPr/>
        </p:nvSpPr>
        <p:spPr>
          <a:xfrm>
            <a:off x="-26670" y="216027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教学目标</a:t>
            </a:r>
            <a:endParaRPr lang="zh-CN" altLang="en-US" b="1" kern="0" dirty="0">
              <a:solidFill>
                <a:srgbClr val="984807"/>
              </a:solidFill>
              <a:latin typeface="Calibri" panose="020F0502020204030204"/>
            </a:endParaRPr>
          </a:p>
        </p:txBody>
      </p:sp>
      <p:sp>
        <p:nvSpPr>
          <p:cNvPr id="35" name="title_4"/>
          <p:cNvSpPr/>
          <p:nvPr/>
        </p:nvSpPr>
        <p:spPr>
          <a:xfrm>
            <a:off x="0" y="4031615"/>
            <a:ext cx="1487170" cy="492760"/>
          </a:xfrm>
          <a:prstGeom prst="rect">
            <a:avLst/>
          </a:prstGeom>
          <a:solidFill>
            <a:srgbClr val="984807"/>
          </a:soli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sz="2000" b="1" dirty="0" smtClean="0">
                <a:solidFill>
                  <a:schemeClr val="bg1"/>
                </a:solidFill>
                <a:latin typeface="微软雅黑" panose="020B0503020204020204" pitchFamily="34" charset="-122"/>
                <a:ea typeface="微软雅黑" panose="020B0503020204020204" pitchFamily="34" charset="-122"/>
                <a:sym typeface="+mn-ea"/>
              </a:rPr>
              <a:t>课中探究</a:t>
            </a:r>
            <a:endParaRPr lang="zh-CN" altLang="en-US" sz="20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38" name="椭圆 37"/>
          <p:cNvSpPr/>
          <p:nvPr/>
        </p:nvSpPr>
        <p:spPr>
          <a:xfrm>
            <a:off x="1584960" y="4065905"/>
            <a:ext cx="373380" cy="391795"/>
          </a:xfrm>
          <a:prstGeom prst="ellipse">
            <a:avLst/>
          </a:prstGeom>
          <a:solidFill>
            <a:schemeClr val="bg1"/>
          </a:solidFill>
          <a:ln>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9" name="直接箭头连接符 38"/>
          <p:cNvCxnSpPr/>
          <p:nvPr/>
        </p:nvCxnSpPr>
        <p:spPr>
          <a:xfrm>
            <a:off x="1631950" y="4255770"/>
            <a:ext cx="279400" cy="1143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190" y="1047175"/>
            <a:ext cx="11855621" cy="609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4" name="TextBox 72"/>
          <p:cNvSpPr txBox="1"/>
          <p:nvPr/>
        </p:nvSpPr>
        <p:spPr>
          <a:xfrm>
            <a:off x="3577590" y="463550"/>
            <a:ext cx="6784340" cy="583565"/>
          </a:xfrm>
          <a:prstGeom prst="rect">
            <a:avLst/>
          </a:prstGeom>
          <a:noFill/>
        </p:spPr>
        <p:txBody>
          <a:bodyPr wrap="square" rtlCol="0">
            <a:spAutoFit/>
          </a:bodyPr>
          <a:lstStyle/>
          <a:p>
            <a:pPr algn="ct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线上支付工具</a:t>
            </a:r>
            <a:r>
              <a:rPr lang="en-US" altLang="zh-CN" sz="3200" b="1" dirty="0" smtClean="0">
                <a:solidFill>
                  <a:schemeClr val="accent6">
                    <a:lumMod val="50000"/>
                  </a:schemeClr>
                </a:solidFill>
                <a:latin typeface="微软雅黑" panose="020B0503020204020204" pitchFamily="34" charset="-122"/>
                <a:ea typeface="微软雅黑" panose="020B0503020204020204" pitchFamily="34" charset="-122"/>
              </a:rPr>
              <a:t>-</a:t>
            </a: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支付宝发展历程</a:t>
            </a:r>
            <a:endParaRPr lang="zh-CN" altLang="en-US" sz="3200" b="1"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10" name="AutoShape 2" descr="data:image/jpeg;base64,/9j/4AAQSkZJRgABAQEASABIAAD/2wBDAAMCAgMCAgMDAwMEAwMEBQgFBQQEBQoHBwYIDAoMDAsKCwsNDhIQDQ4RDgsLEBYQERMUFRUVDA8XGBYUGBIUFRT/2wBDAQMEBAUEBQkFBQkUDQsNFBQUFBQUFBQUFBQUFBQUFBQUFBQUFBQUFBQUFBQUFBQUFBQUFBQUFBQUFBQUFBQUFBT/wAARCAEsAlgDAREAAhEBAxEB/8QAHQAAAAYDAQAAAAAAAAAAAAAAAgMEBQYHAAEICf/EAEgQAAECBAQEBAMGAwYEBQQDAAECAwAEBREGEiExBxNBUQgiYXEUMoEVQlKRobEJI8EWJDNTYnJDgtHhJTRjkvAXorLxJnPC/8QAHAEAAwEBAQEBAQAAAAAAAAAAAAECAwQFBgcI/8QAMREAAgIBBAEEAgICAQQDAQEAAAECEQMEEiExQQUTIlEGMhRhQnEjUoGRoRUWMyTR/9oADAMBAAIRAxEAPwCasPKSwjX7ojwj6SwYnlIOpgDgObqAUNYB8ByHQsXvpAFGaXuIQwJv10irJowX7Q7FQIHvAFMxSrCAaQEKKTeAYYHyAL6xNDBlSVp1gFQFSB90iGguwpWYHvDE+jVh10gMwChcw+uAMy3hBXNoGgQFMNCSqEyTS2M47w0AmXK720gASrYUjbSHYqCFrUg6nWH2J8ATNKA3goNzNonylQuTBQbmLWJ8i2sFEuY4sVElXcQ6M3MXtT6VmxA19YKJ9wcJdQcTftCoN4pUdekIpSCljy3hF9hZXpAJxMSoX10gM9oZnA1vACibExlG8S0bLgIW9mVEUaqglRuYBtIIXDQmkugm1z6RQgp3SH0SwgmGJI0HLX10gL6DUOJIFxeAgESlQ6fnBdAFlBHWCxNASbRaZLjYEk3hqRk4BrT6kbG0abkZOIvl6wtq19oEzNwodZWu5rAm0OjJodZatXI819YTQqK3484+maTTWJRpRbafF1LHeMMjcVwZzfBVtFxM/XqY2tKyJuX+RY9IrHko89ppjBSa245iiYmH3OW6tWVy+6orI75K7OpMNcSaNTsNBmYf/nS7WYD8RtBTaOuGRJURfCeOZnEmJXJlxXKlReyP9Ma8GUcjc7JkxiSXmqn8O4gFCjZHpAbLIm6H1/DjS0E5d9YSkaNLtDDVcLXHlEaqZDiQitYMLhN0fpG0Zmewhs/g/lrOVu30jRTIoY5nDq2lEKTdPtFbgoSOYeJucmkJuxidVECLXH6QgDBRba20h0Owpyn5LgG0ILG+bSpIA3MSxr7G51RBsb3hF3YUL32MMDeU+sABToVbQGABOkLuc28AqHGnJcJSb7w0ImNKbWoAXhksfUySigFREKxpE1blQZdv/aI8Y+pCHJUG8OyasIMuRsbQWKqMQlbeoOkFjtixl43F4QxUkZxAAMMEwDSN8kHcawDaAqYsIBUFLZVbYQBQXlyxViYW4sgm2kBIV8QodTAF0KWZkKGsA3yhQAFi8SRQIy2lxAFACybwB0DQyIB9hvKtAOjC3lG8UOgvl6wENUEuNC2gvACEzsqlVybRSdAJXpEEabw7JaY3uSykE6QEMLS8UGKTIaDkzZSb3MXwZNMUs1LKd4DOmO8pVylIsYkXI4tVkki8Ki1wKk1JLwF94lqjaMgYWlQ8u8TRdpgFFV972hpUKwPOUdjBQrZmcneCgswOA77xDRSkBWNLgwikwjMQN4KNFQDMm8HRVWgLjJVqICdomcQUp6/lDsVUF27X97aQByCCjb+sFicWbCVK1A+sMSTC3pxiVTd+YZZH/qOBMKmxul5Gifx/himgmbr9PZHYvgmL2yfgycoryRio8fuH9MvnxE06R/kpK/2i1im/BDywXbI1P+LTA8pcMIqE6obZGct/zjVaebMXnxojNQ8aNLbUfgcMzb5/9dxKY2jppGLzxGCZ8Z1ddv8ABYZk2B0L7ij+xjRaZ/Zzyzr6FVG8aFelJlJqeHpV2WuM3wqylYHcXOsX/GdExzJ9l8YbxvhXjjQg4ysOKR/iSzn+K0fURxShXDNlU0EvcNWqGozFJdyNpN1IPURg8aXJlPEiCYywh9k1mWmml5kTR5gX0B7RDbqjmljSF8/SZ19pp9BVlKALd4nHJ0YVTJVgqgVxgIfYly8hWikjYCL3Wawi30XRg3BHwr/x084FumxDd/ljS2uGdePEk7ZY7YbcRa1tIlto28hEzTkrQbDSBSAaJ2hJdGqItSZNDDOYObdUTkt7iNFNk7GMk3gQL+4CfaNPcM9ljc9gQAH+Vb6RXuBsGapYHKUqKW9fWNFMlxIjUaA9JrPlvaNUyKYwvy6isgpUIG0TYiepmbUAwcMoQuUe5JiWNMAmlBKttIKKsF9nJ7QgsD9k5z8sAWBdoJOyIA3CiRoqkqHl0hCskMhKFsgW1hgPaVAIAvrEDQ7SeIGly7YJG0ea0fSb/wCgw1JpY8qx7QqE5CV6eCSfND2kOYmXVQDYnSDaLcHS9VQo76wUWpDpLVJB1zRLRe5C1ubSfvD2hGiYoTMNqtqIljDcyFEaiEM1kQoW0gCgt2WFj19jDTsmhG7LkC52i+iKEymD6awWJo0lgpOm0FgkHpBToNYQ6FTT52J0EAWKbg9YBqmbAvbp7Q0OqMCRc6WhhRso67wrE7QFSQehEFk39hSmyOhhpkNfQStsekAuuwpbV9hAFhC2CpJ0tDsdWJH5HONh9ILFSYickHE/LqmK3EOIQW1o6GHZDiGtrUi2pEUmRsFCJwpO5irJaYobqBvvp7wrJ7FzNTUCNYQ+ULW6mLaneFRSkHtzaFCF5GbMwIQ6Zrm2y3Nr7X6wdjVgXXUpbKioNoG6lkJA+piP9GnREqxxOwnRCoTmIpFkp3Bduf0i1CT6QnOK7ZEqh4lMAU/X7bMwO8u2VRaw5H4F/JxxXZGql4z8GU9Zbl5Soz6+lm8oMUtNN+BPVQRH5/xqtupV8BhRwq6F9/T9o1Wkl5MJ62C8EbqPi1xbNIvJ0qnyQP4hnMdEdGvLOZ65+EQ6reJriFOFSftZuVQo7MtAERS08ERLVzfRGpvizi6sq/veJp9y+nlctb8o1WGC8GMs82hAZ6cn1lU1PTL6idSt5Rv67xoscF4OZ5ZvyB+EZCiSjN/uJMb7YkbpfYW5ymwcraQe4EHCC2InX9LA772jO7GlYFpsrO9hANuhaxL9bxaJsVoaCNNh6Q6ESDh5iWcwTjamVKQeLC1OpbcCflUCesYZIKUW0awm4s9H6DR2MTUjnIWkOrbC8wOhuLnSPlXqfk00dscl9ldz2EzW55ylKIvLuFxKuwi5ZNitmE5WPMrhCemTyhLD4ZlNgq/zRMNRjqjmp2PtGYeos22HHy2yr/hiKyZY442b4+CYSdTcWFWSQkHQnqIWPURyOjp5Y6y9WBIN7iO1ljnL1ALIubGIYDky6h0C9jGZZtyTbdAItcRSYqCV0sE3sCIdhQFdGSsHygfSHuChsn8OJcSfKPa0G9kuJDqvg5Dl1BF/pHRGbMWiHVbB+S5DYB9o3jP7IcSLT+E3QCU6RraJaGd6gvNg3RrFJ2JDVMy62SQUW+kX2DYkCrH5bGFRAeALXFodDDA6Ep0N4kfANl69rC3pCLuxWiYDd7nWJoQFyeAQfNr7wqHaK8ksaOpabzLO0c7geusg7S+Nb2urXvEvGVvQtRjK41I/OF7YbkaVidLh+a3rD2Me5M23iLIbhd/rC2A2haxinKBmWb+8LbYJocpfFqeqj+cRsK3fQ5S+K03Fl/rEuKZopMcW8UIP3h+cRsNVNh7eJUfjH5wbCvcFTeI216ZhC20G8PTWWl6EiE4i3I0qYbXqFA39YW0NyC1zSRpp+cPaxbkDROIJF7QUw3IUofQbeYZoRNh6HE73/KCgsEiYAV6HvBRViatYppGGZMzNYqEvT2PxPLAJ9huYOy0nL9SsKx4s8B09a25JU7VVJNgZdqyT9VQ6Z2Q0WafNDAvxfUxerWG50g9Vup/6xag32br07I/IWPF1IqPmw3MJHo4IewP/AIzL/wBSFCfFvRibLoE6D/pWk/1h7AfpuX/qQob8VmGXLcylT7YO5BSbfrCcCP8A43Mu2hc14ncGOputmeb90AwtjZD9Oy/Qsl/ERgWbICqg8yey2T/QQbWjJ6HOv8RwY4zYImzZFdZSf9aFJg2sn+LmX+I6y2NsLVDRmuyClHu6B+8CtdEPBNdpi9t2mzgBYn5Vz1S+k/1hWzF439A10lRF0ELB/DrBZk40JXJRbRsUlJ9RF2S4s0CRbXX0hWRtD23FJMOxbRQ3NKTE2UkHonuh0ET5HtEGKMZSWD8PztXqDmSWl0ZylO6z0SPUxcY7pUJtQjZxHxI4z4l4m1BxczOvSFKCjyafLLKEhPTNbcx6uPTpctHkZtRKX6kFQw2FZikKV+JUdagl0cTlJ9syYWhtBNhe0O+Bbb8jI1/eZsqCja8Z22bJUh8bFkgWvGnZgxZLKBTbSxik0gGiqtlsKIAvGcjRP7Gtl51mxGQ36RFsqiT0ZSXXGkvK5KVGxUBsI3ik+zGQrqpalph1uWdDzY+VfeKkknwSkNK31lVyr6RLaNEjSWrquYgOhcwyLC0VtZLsVtjILRYgZKba6GEybCXHChTbgVYJWFX9jE+NpS7Oz8J8T5jD+GpAtP6hhN0lWp0j4nU49udpHRfAnex3PLpM5UJB3LMF66iN8p6R2ZIJ4+TONtjxhzxAiRlFSykLdmQNt7mPLjhuRvQ5zfEtqZkkvzBLU0tV8pFrCO/VKKw7a5IVofaLxZkEyy1zD/8AKSNLm2seNp8c91ofuUWPRsRyteoKJqWbyKPTuO8erGcoyqRvGaYfK1gbXj0mr5RqO8rVSBe/6xLQDnL1gAAE/rEjscGaqk2vCodjixOoc07wn/Q+wwtocOlomwoSzNJS70Bit1A0Mk9h5L5PkH5Ram0S0MM9hFspIyC/tGin9me0YZrBW9kD8o2U7J2jBPYDLitW7+lo1WSiHEZn+HNiSGtfaNPcFtEz3D1xCCAgj6QbyXEj1Swe/K3ypJt0ilKydo0Jp7rS1JUCLd4qx0KRJlxGo3gsliR+mE3AJvDTQqKNacIaQb9Iyo9QNbfOmsIYoRNKH3tIoEw5M0oi14B2GpmlAfMYXDHuDRPOW3NjE7Q3AkT7rYPmOnrBSHuoParzyALqgcEHuBwxU6jcm3vE7UX7gejGK0AXJiHAfuipnGxB+dQg2Fe8LWMcW/4h+phbA91DrLY4QoC6+sS4B7tjoxi5twfODEuLKUrFqK807rzIjax7hS1WxvmEPaOw9GIcn/E+kTQrI7xF4uy/D3C79TcCXpo+SWYv/iOHYe0G01xQllltRxrivFdSxZUnKlieeemplw5kywOiB0CU7ARosdn0Knp9DG5vkaP7SIZQBLyiUpGwWf6R0Rw0cGX1+MeIKwP9qZ1d8rTYA3sIv2Ucn/2DM+kgJxZOkG6Wva0HsIP/ALBmXcUDOLZlVrMM3G+htC9hGi/IsnmNkjw46jEJyfHSUk9+CYukK+sL+ObL8kf+UCRnAtUUAWn6bMk7ct8f9YHpW/JsvyTF5gaVgGvNnWUYWbXytzAMJ6WR0L8i077TEq8I11seejOkf6DmiP400dEfXdJLtsRP0uakUrVMU+ZYQjUrU1YRPtTR0R9U0Uv8hGxiSWRYt1BbPTRwptC2SRutXosn+aHiSxzVJYj4WuzA7BMwTGbUl4NVDS5OpRJRSOM2MqeoZaw4+AfldsoWhJWRL0/Tz6J3QvElU2XEJqlOYnW7eZUv5FfSBxODJ6NF8wLdwbxCoGOQlElM/DzhGsq/5V/TvEOLR4ufRZcP7rglxpy03AGUX2iDgq+jXwK0npDCijfFg243guUaLhQnncwtj75BsD+sdumSc7Zwal1GkcolaU79Y9bo8OmI5mopaBA3EFlKLYyTtQW8DZRjKUjdRF1GbJaB6nWFDkU+B3y5dbx09GANpfmiABTbHObvb6Q6sBtZp6ULzWETRW6hYVhCe1u0NcENhKnSTcEw27LoG01nIJ6whN+Ba2ztp1ikiLD7BO0PoDCSOphX/YAC8hIJUtI9zBYeRM5NIdZcCHEqyi/lhMfkvOTkJqdo9JmmlKLLzKba9t4+b1kP+WzbwWBR6S/TMOzjpyrQRqkxzud8MzunZIeDmB2KtVnKvMS4DTabIB2Ji8STOrF82GcbaUhirS6milrO3lyJ01h54bkTm4fBTc/NzUg+22tS3Ag6NjrFYMew5UrL44P4ircw0ELQvlZQCSCAkRnlg5STR0wg0WwnOlV76nc9461wqOqg1mpOsnW9ovaMXM146BV4naA6S1ZzgWVaJaAepCrHMATEtFIkcjUEqFzrGbQ7HhqYSoDpGbTH2GEIWdBpBYUJnJNtZ6QKVDoCaMhxOwMPf9E0gpeHm1D5BBvYbUwl3C7Z3RaLWRhtG+dwqjLa36RSyNkuJE6rg5Cgq6CT7RrHIZOJCKngb+aSlNjveN1kIojNXpsvSW8777TQ6lSgLRspWTtIRWMf4ao7Djr1SYcLeyGzcxaTYqKRSxdlPtAdydgCwU2sIBmWIhgCCyPSEAa29bpcQwDUv33gA2HgSdRaJHZnOGoEArAGyiO0CBid9pSvl2hguRMpDiDckwCoznKB3/SAQe3NrRpmPuIKKFrVSeT8qjCodsWy+IH2t1GJoe4cGMUOptqYNiK3i9vFRXook+vaI2KxqfZUXGGvrq1ZdcX55SkMAobVsp5e37RO23R7Wmj7WKWZ+Cl3nDMPLccWVrWcxJ6n0jsiqR8xmyyzTc5BK9oowF1KrP2ay8jlJd5gsFHpGibSIatjas5lqUbXJuQIlFA0LsDpCYBiFXPT6wIYoaecR8ji0+yjFWSxQ1U5xtVxNzCfZwiC2IVs4vrMvo1VJtHpzTBbCgqdxBUqnYTc/MPpGmVayRBYMRWFhpp6RQhNMG21x7RDRpGcl0FMzD7Z8jq0W7KiXCLOmGtz4n8ZsdZHFVQk1p/mB9sbhyMZYF2j2cHruqxOp/JFgYRxk3OTzC2lqlZttQUFA6/Qxyyg0fZaL1PT+oL258M7p4UYiOMsPJM3Y1CWAS6of8QH5VRyTW18HgepaX+LlddE1NKA1y3HqISdnjbjmbxtSq5LD1CWDlaWXArTrcWju0z+R5+pdo4wnqjluEnXrHouX0cCiN6EKfOa9xDVj6NqlipQSBvENWO6JHTZbksAW19Y1hGjGbD1pzKtYH2jRkgEtKSrQH3vGbdFoV50JRZSre5i0zKqET06wyCC6gfW8OmHY2v1eXuQF5vZMKn9FUaZqiCPK2pUNRbDdtFIqbgBKJYG3dXSNI45S6JT+yy6/wAKpnD3DiUxW5iakupmiEtyTSruXPT3EfN6b1f+Tr3olhl8e2+jjjqd09tA69wkmMOcNE4lnMRSjtQeKC3TZVSVKCFbE63vFab1Van1B6KGOSiruTX/AKRfu/KooN4i8OcN0nB+FZ/DNXna1Vp5orqUnkJ5BHQae8d2h1WfUajJizYdij0/+5e6T8D7RsF4ERLU14YTrk/MIWFzLTx8qgUm48xHW1o9aXBulfgg/FLD7Uji0z1LoDmHqPMtBpMu4QSFBIBJsdLxi3aBpxOguD1H/tPwQlppCRzpF4pNjchJ6/pHi6pVI60rjY+ykq45ImUSvmtrXYx485UzBuy7cFUluiUJtsJCQBckx04f1s7IfFWRHF2DDxCqzbrTimG2NljrGre4zlH3GOOH+ElHo7offZE3N2+d0XAi1wjaOJImEtT2JVspYbS2kfhFoZf9AiiwtY2hgAW3mEAgtTQGvWHYG0laDpoILsBzkp9aLX2PrCaHRI6fVgANYzaGuB+l6umwusxDRVisVxCQPMPziaCxRL1lCyPPr69YW0LHeWqCCkFSg3/usAfrEuL+g+KGLGPGLB+BpBx+q12QZdSkkMB0KWfoLw4YpydCcklaOe8YfxEMHUw8mlyMzPug+ZZACPz3jsjpZeTN5SF1T+IsuoSy0SOGUtLy+V5bml/aNo6NIiWVlW1fxxY+XNqLJlGgbkNpazAD3jZaeC4M/cZEK94kMd4hIdcra5RawfIx5R7RqsMfBLk32QmoY0q9Yey1GovzCyPvL0940UUiLGKqLbM2pBWs+XcGGIuNtIDab9o5z09oItpVtCsOQpbFhpBYchamrdILAKIIh2MCpZAveGKgguKCiYQrME2UkXOkA0Km5hCxvaJGHDW2t4diN5ApNiLwWAUuWB2AtBYUFfCEbCwhpjNFCke0MdmJcIgEw1LoG6oQByH/ADJF+usJoh9OisOI7h/ssZnOSalV3QdNSlkJt/8AlCgvketqZvHpVH7K2A819O0dC5PnK+zSk5zoR7Q6YnSAKaA1FgLX0h265QXYUdoi2VRibgbxVpiBo82l9YOEIPSop0t+UVaF2bUu+hOkO0I1m2sQILKQNvU9IVkNhwTba14sVid0XXqITGmFlsIBsBCpjcrCculjp3EKh9iiTeXLzCHG15FJNwoaRnPlHRgyvDNSid5+HmtOIaoUyspSioyK0lIP3kKjypxV0fonqsve0ccz8V/7OgG6mlSR5htrGez6Phfcs568b7SKjwyp7yDctTNjb1BMdenTT5MMj3HBErLKm5kNpC3HVWORtJUqPRjFvlnLId2ZCZXPpp7cjMGbVoGlIKT9bxvsMrCHi9ITa2HpUtvNqspK1A2MNY/JLkKE1J/KAEtojRQMnICJh9ZsX8v+0RftoW9vwHM0qdnVfympuY//AKkE3P0jCcEu2b4234HaW4Z4pqCR8Nh6pOXGhU0oD9YUZRj5KlCTfCH+Q8NmPakoWoglwSNX3kpMN5oISwz/ANEopng7xY8oGcn6dIi1yCrOR+UR76LWnn9kmp/g4S0AZ7EoPcSzRH7wfyV4Rp/Eb7Y+t+GPCNNCTMTc/OrH3SQkH8oT1EuKRS0sV2OjPCLBlNlkNppgeSk5g288pQB9r2ifck5bvP8AofsYl4HJik0OngBqkygsLDO0FW9NYHfPPYKEI9IA5U5eUV/JZaY78tsJ/aH8m7YcIZ57EBUpXnOvf9oVX2PcVtxUd+KorKjvnB07RSVcGOTlF6eCd9moYErlNfIKQ6lOU/W8eZrOJI0xVKNMk9KpCJTGUzIWuG3CQPSPByqpUc0lTLKnXVvpakGLjNosjoI6ISqNI6k7ikh3k6YiSl0No3G5jojwbqO0MUjXXX6xpfJV30ay7wwAlMMQEpAMAmFEa67QCNHU26GAAaTlOhB94LHYIT5YTcnKn8RNrwu+h2QfFXiJwtgt1TE7Uw5Mp/4LXmJ+sWsTkS5pFS4v8bL7MqoUSlAqUbIdeXe30Ebx06XZk8l9ELqHjGxxMS6UtrYk3FAZFITc+saezFeCXNkUqfGHHWK33DNYpmAxl5iwHciQPpGixRXRFtkAqD659156cn/i3ibBZcKvrGyVIVtCB6ZkJeWdD7KXH7XTkN9YztDGxFRmCcrbKgysAC8OmPwHqcmmnUhwKZbUm194FwTYdMLKA2FCy0CwIO8Vdgjalt1JBQn/ABEDQg6w0DBy6lSyRdsrXtrrDIOp5nBTiWUkI+72jz1kTPb2DO9hl1okFFrRW9CcRM5QphP3SQIe5CcRM5SnUn5Db2g3IjaxM5T3AD5DFKidrEbsmsC1oqwEL0upH3TARQmLarHSGFUYm6NxEjsUsvqSfSChi9p7ML2hBwGhUAWjRudxDQmwDjNwe0UidwnVKE7Xh0JysAiUUlW0FC3BykFlp1w6ZEk3+kTLhFKV0ipeI7ykUbB8orQ/CLnFD1cURf8A+0RMfs9HXv4RiH8I8CTWLK+2+KcmoyEqsKmGSrLnT2jvxUuzwGpSdotTFPCb7RxdJzdPweqTo6W7PS6Vg3Vfe3taOpPH5M3DJ9ECrPBavvTT60YWmZdpSiUobsco7bxp/wATRFZF4IpPcIK+wo5qLUUa/gvGO2D8mq3pdDQ/w9qjBIXIz7du7Kj/AEiFCDFcvKE39kJ1r5hNIH+plX/SNPZgxOTXaNf2emEi/PUk9lII/pB/HiCyV4AOUWbGomUD3TaF/H/sj3EFGkT6TcLaX9YP4z+yvdiHNUyoqKQGmlG4t5on+PK6JeSH2TnGHBXF+C6TSp6alZSabqdvh2pOY5i1XHYCPD0nqOHWZMmOCa2XbfC4MceohNtdUNr/AAlxozVabTX8PTDVRqQBlZT/AIjg9o6cGs02ohLJimnGPb8Gyyw+xrncF1+Tqs3S3aPNCoSqih5hKMy0EdwI7IR9xJxadlqcWMlUpc/Smi9OU2blmkqyKcWyQkG9rX99IJQlF0y00+giVJcdSE+a+lj+0ZPlUaLtf7O48KUZzAFC4eOPGypmluTVr7BStP3jhcU5H2Gs1qnofa/tInDGOU6eeL2HyG4r/wAQNcTX+GswzmClIfCx7WMXCFSsLs554L4cqzeLV1mmKkmjLNkf30XScwtoPSO3eoIxhCWRsnGIeHk/iXFrVfqOIG2J9CUpAlJfKkgX311hPPwbrA/LE7PAzDT084/Ozs7OOuqK3CHMoJ9ox99+DWOCPkmNF4RYIlFJP2YJgD/OcKrw/enXYPDjRNaRhfC9MsZaiyTYB/y7/vD3zfItmNdIlctUqfKBPw0vLtNW1CWkj+kYTuXZvHaujb2KElSgFnL0CdIzo03V0PdOrNLdlZNZQqYeUFhaCvKL30i1FMylN0L3sRUN2nuhpTDDq2QQpatUqBN0/pGygjHeyvZ3FOXyldkn13h7C97GacxDzNUqIUdjGiiZuQxTNZW5qmxJBIJ6xVEbkJA/OzJKUNrdWRfypJ/YRdEtiuWwXiasLV8FR56YUbZcjCrH8xFcE8kgp/hp4k10hTOF6gQVXCnUhAI7bwnQCTir4P8AiDQ+H8/W6lJy0pKyQ5qwX7rIGtrWifIS6It4Q6jOMO12WlD58pXkOmukeXroOceBYIyk+C7cMytQGM3JqeZLfMuc24j56cJ0rDJjnGVtFr01hAWt8p8xPzR04lXZvhi1yxUtwAkX/SOk6uwgup2hokAp4HSKQBan0/lDsKCVvgnT8+0Pn6BoIXNJFxcX94YtrCDO3NkqvAG0Za/jilYclVvz0620Ej5Sq5PsIai2J0vJyxxj8QFUxc4qnUd5dMpgOVTubzL+vSOvHjo55S+ih31zSnHEJUqZcWblxRzH3vG6TRFhcrLONzKXJlXMbRqSDoIE2iRNVauZybzsNpbJ8oCdgPSG+SqD5KWKSEvPFoL1T5tCexgoLHRuQbEoplxAS783l6xRL+xAw4xKPlLqUhaTckm4PpE2gRuYqLZKnUrQgAFVgIe4KYOYqqHmEJW+4spAUAEaQ7sKGeZqDq3EhDSzrpmiBiqTefafQWsoUfn/ANIhp0A5GbbOZSlOLWFBIKTa8PcKj0iVhhDkuj+WPlEeApH07ihonMGpWTZAA9o2UzBx5G13BKgRZN/pFOZIncwHzATyh+UG8GJHOHOa/wDLv9I0UyGJ1cMCr/h/pF7zJiZfChLlwW/0g9wyET3B8i9mz+UNZGJjXNcJHUjRo/lGu9GY1P8ADGZYOiD+UUpJktiX+w84yT/LVb2h2hbgpeGJpG6FD6RaqhWEu0J5AGZChb0h0hbgo0pYvdJhme42mQI3SYY9zDE08GxKbQUTuG3Fkt8DhmqvpGqZZSU+50iZKka4XuyxRSvFcBrFyZO+ZMjIsSwHsM3/APqJjwj0PUZf8iRYfACaVTaRPu5iFKXbfQ/SOmKtHnQk0i3JatqKiVKtfcdI0UR72OjGIizYAkexgaBS+xzar5y35h165tYylF+DZTVDpIYhS55ColQFwpWojOn9lbovtEpw/LS2IZlTChLeVGYlbIIJh1L7Je36Fb2A6S4han5SlOebLdyWSbn8or5ryK4fQ2z3DHDplUPzGHqQW1nLrLga3sLaQXkXTF8H4GCs8IMGymszhmntkqIshIB/SKWWd9hsxvwRx/hVgVa7IoLSE381nSAY1jmyLyZywwXgIe4b4YZmZV9hqZbclD/d1CbWeUOyYlqLjKG1fLv+znelx+Ac5Q5VeI5LEBq9R+2ZG4l5pbuYtj0uY4Y6HTYsMtNjxpQl2kL+NBdEYXhZmnYqm8RSdeqLVVmyS+8oJXzLm5uD6gGO7E44cUcUI/GJSwKKI9xbXP1DhzVKc/iFb0oTzlNuSraSpV83zJ11MXKfBWxI5doDBmqpKtWAC3EosPe39Y5JOzXFG5o7y4zoNNr2FKYlWlPw5KtZR0KkpJjnxL52epqnWkXHLZBBNOJt5yLR28HgWM+MXVzeHJttSipOXaElzZSfJXfDCp/Z89Msk2SU33tsYuStGmJ1aJu9WVFav5uYgkk7xhKJ0qVLk2msqWTlJta+0ZqKLUvI506qPIUoKVyyLXKjbeNIwMpSHtidmplWRttbqwbfy0lWn0jekkZod5LDmKKoUolKJUXkqJ1RLL+nSM3Gxppdklo/AjiVWAnlYcm0BQtd7yH9Yz9tmzmq7JzRvCFxGnwPiGpaQBFjnfvb10MaqKRi5EypvgirTgHxuIJWXSq2YNpKjp1i6Qt39Elp3gdoiCDP4gm3upDLYAhk2yU0vwccPJC3Ol5ybV1LjxH6CHYuyWUzw88O6Tl5OGJVZHV4Z7fnCsSSJVT8EYdpaQmUoNOlwNBkl0jSFYUh6abaYQEtNpQkDRKU2AgAEVqJBO4/IQgIBx5pYrXCLFErbNnknNDrc5TFR7B9UeW3hEfMtxHqMio2DjRTb6n/AKRy6pXCzbScSpnXUzTkkAouBfXvHj9rk9pw3dhCJibp+jKzkJ1QvWK4+jJ40GDEKR/5htaPUbQ1yZPHQYiqS7nyvo1+kBOwEuZSEk8xOXuDAGwjGNeI9FwJTvjKvOIl2rXSknzK9hFKLZLajyzn/EPjjojHPRTKat5QJDbi1aL946FiaXJi5oibHjUrE1nUqSlWEk2ATqUxaxryZvI/ATPeISu1oBErV0NLX5rIGiT2jVY4fZnvl5IJXq/UlPLcm58zUw7rnKrgegEabUibvsYxOy6WCt5XNJURl3UDDuibAJnlrH8lgJd2CzoLQ7bASTtKemg2p58DNopKO3eJpgbbaTS1JbQhLgQCElwW3gsY3CbDqwlaQ46FXJPyiHYC59ouoaXn5YJykX83tCEOX2PKLzEoyBaRYuKBsYqkJ/0NU9QVyriFIyrbSfMoG94kuxfTXEPLUjmoVmRYJy2hoQiWr4FxxLiA6pP4Re0DEgDcyJdpt1LFio2zq2MSMBN8+ebUtvypSALI0tAI9cJWQS5KtKA+6I+ZVn0rmja6SlV/LaNU2YuYAUNs7iK3MiwxvD7Z6fpBuYWHIw42fu/pBuaJbD0YXbP3Ie8hoMThNBJu2IfuEVZo4RR/li3tC9xiaEzmDGnDYtj8o0WRicbET+AWVn/DH5Q1lF7Y2vcPGTfyD8o0WQhwG6Y4bsKH+ED62i1laIeMaprhe0bnlD8o094n2xomeFrVv8P9IpZiXjY0TPDC17ND8o0WWiHAaZjh2tBsEH8o0WRE7SB8VMMLkMOsMKuj42flpW/opYv+kKUrOzRQvMmcs4/nPtHGtcmbixmFJSfRICf6RtBcE62e7Ky4eDGGqpO4YSinSC6g4s81aG2SpSR62jrhVHMr8E2XQa1Jg8+hzKbbktrFo2tMVy8hS3JpggOSDyD9f+kLaibDEVgtnzS7qCPQw9qY9wpl8StoVqXk675Noj2ylJeR3kscfAFfIm3WCoG5y676QnjHuixyHE15avNUUq1HlcsNfxROxjW0P/8Aqc+ltLRnGXFAWutWlhsR6wnFmnxEMzjZ+eKC5MIXkvY59ddYlQFaXQSquqdSlSVg30+bWNFAiUmwhdXfCraa6Agw9pFsQTFQmFJJOaxv07QbRW/sZ5mpO66L0t07wOKLsgPF6sfC4QmGhmCnSE3MZT6DsqnhPSzVse0WVAzcyabTb/nEc0ujXTq8h2bx2mkP8Y6+hPyyiGZRI6AIQBGeBN2zu19rDij/ALZA1OC+0dVHhiKsJD1MmkEWBRD6Ev2GzwncHDxn4oTtHFWTS1S7ancym8+YXtFeDSL5O4aT/Dww4wlJqOJ6hNFOlmGwgfqIRsp0TWkeB7hhTSlT8nO1BQ0PPe0P5WidotzZO6P4deHFBymVwpJkpHzO5lk/mYroTsl0jgzD9LQBKUOQl7fKESyf3tDFTHVtpprRtppsdm0hMIA1RVb5iR0GaARm6RveADcAGQAZABkAGQAZABkADNjCTE/hWrS5Fw5LrRb3EUgPIXgSVUPxATEqrynnOt29lGMNT/8AmXp3WVHaamlrXbYAXjwbo+jE62My7WirIaEMxJhwHUW7RQqTGeZpiQCMl/Ubw9wnFDVMMKb0S4u19rw+BbUMtWw7Ta6AmpSbU8Eny88ZrRW5+CHBPsj73CTBzyyVYckbn/09vyinJ0Z+1EYq54cMEVuXKRSRJKJNnJYkEH2illkhPFHwUVxD8OdY4eJXUqOVVKmoOZQH+Igeo6xtHKmc88P0V9I4mkpxTgnWVhaBbKdDeOlSOKUWh6lvs2TYRMlr+W4NRfURomkZsypz1Om5Zp5h1S1ISQWxpqIV/QJPyMS6st4FKUqbK7bxFtl0HsSrr11PlT6dk22EOiQottt1Jt5tsKSs6tnb6wUArriypuXWpCGQvyp5RuB3vCKQldqjHwyGkpW68nyAk6EwNhQB2pvzAQgSqm1o+YA6GFYUIxUJxuYS4y0hC0/KLbwWIJNQqTk08sKQCBdaSN4LGgh9cw8tIccUpBVmDafuwxi5x1wSthzEKA1HeAVHsbIJzSrQJA8gjwaSPU9xixLQP3freJFuYamXBOggHYehgCChWKWkITvE0FitoJsLQqGKUpTaJKQYEpI2gAGllN9BABipRKlm4ibBAFU9pX3RFbmKgldJbV92FuYUhO5RW1D5d4vcxbUI3KCgmxTcxSmxOKEL+F0G5KRaGsjJcRrmsKta/wAu0aLIyXEoDxM09ul/2PYT5Sqecm1E/habzf0jqxS3M7NHCsm489ZlwzM3MOE3Ljq1fmon+serGKSPGzPdkkz08/hsYe+GarFQUi4akm2QSL6kgxeR1Gionca5Zl1JzsNLv0KBHPyUJH6BS5nV6lybp652En+kO2A3TPDrCk4CHsN0twHvLC8NTkuh0hnm+BvD+d/xcIUs2/CyBD92ZLivI0TXhm4YzpUV4VlUk6XQSkiH7sydsWMU14OuGc0SE0l1nrmbeItFe9Mftoa5rwQcN37kCoNdsswYfvTD20M834B8Eu3LNWqTJ6ZiFWg9+XQnAa3/AOH/AEO393xRMo9HJcH+sWs7RLx2NE3/AA/FqJMtixv0DjNor+QT7YwzvgAxGhB+FxLIOf77p/pB/IQ/bI/NeAbH6HLS9Tpr1zoUvq+m4he/GytjRxn4iaNM4Vceok49zJqUmSy7ZWZOZOhsfpDk7Vg7E3hLopq3G3C7RTmT8YgkDsATf9I5J8I3065Lq4g1YVjiLiqdGvOqLpBHYEiJw9HT6k3vhD6SI+p4oQVE2SNzHTurk8hJ3wR+p4kDzipeXGYG4Kowll5pHZi09pyZO/AVURSfE8WM+UTMupBH6x0R4jwckuJHrSRr6DaGWatABkAGiD9IBGJyDXKLwADCr+ogA3aADIAMgAyADIAMgAyADIACZxsPSjzatlII/SADx2LZwz4r5xo+QJqLiQPciFmV4wwush2rMLTZC9sytI+a8n066QjQoKmVJ6iHZVGltJUSk7xd0TQjmpcJub2gT5FQzTUv/psdde8WmS1Y2PyXmuIqyKC0yKnDaHYULJamLGhJibFtDJmlJfaUkpCwRqlWx9Id1yhbfBy5x+8MxmkzFew4zyZmxW9KI2UOtvWOmGReTly42+jnSn18U1pUnNSx+JZVlLTgtYevrHUpWjgnBokLUm0pv4yVGds7oSNu8aLlGL4FpYblWVOql0uMujKFqNlNnuBBVDGNudZZby/EfEDMbpAtCbEJ5mr85kJaZDZbXcg7kRFlIb5PO8Spy6kqUVZDtaEhiiRkXZh+ySEgHNdW2kWA8OyCmGQFTKFFeoSnpAAieZl3lEAqVlTmNh1gATy77RbcbQypboOYgiATFUorlt5CwhBKtFkawCATky5LuLczhebQp7GAR7ASS/7s1/tEeJR6Iubd1AG0KkMUIdF994ihIPQ5camHRQIOjvBQBqH7WBGkIqw9M2AR6RDjyG6g8TYUd7QqKsOTOBNtREtA2GibF9SNoVDTBJmQR0MHAWC+K9RBQdmi+DuRDoAHNSDvb1hBYEuINhYXJ0goT56IjXMZS8pVRT5dAmHQf5qgdEekV0dGPG5qznjxkyFSUxJ1tuWWaVTqTMhb6NQh91JQkH0taO3StSZ044+1GUmee9Ol+fOSzVrFSkx7sez5h8yPYHwDUD7M4XVGcKcpmJhKAe4SLQsvZrE6dtaMCjRWBfS3tCXIGgs72P1in0AIKv6mJoDSrBOukMYBld7gj6whUGad7wBRqw72hgb/APl4QwJVpDA0d72+sIQVOPiXk5l82CW2VrJPSySf6QeULweGHiUq32zjObdKs3PnH3df95tHXLqjKRM/A5T0r4tNT6h5JGWemlHsEIP/AFjlyfqduljulQ7MNTE6lybUCVTDq3ST2Uq8LG6ib65OeZsjeMZp6UQzKoulbpuSO0TOdIwwYrfIzNM8ptItqevrGCZ6yxpR5Jl4WKiaR4ocNukhIfdKD63Fo9PHzE+by/uex4OYA7aQ/AMyARkAGidYABGxG0AAQ4AdBpAAYNdYAMgAyADIAMgAyADIAMgACoXSoeloYeTyK8Q8p/ZrxeTCyMoXPtrAHW8PJzCiI8ZODrCcmkPU+RXtolR19I+Za+Ts+og+ENcrUea44RqonRUFGti1DpyldtU7wwNOHMjN3F4AY3TCUuDU6mKRHImLN9LhREMVA2WCCep6aQDpC5tvKAbe8AgS2gTYa+kAv9CZ6SS62QoZgdNRoIdC2tnM/iL8Ngrzbtfw6wlNRbGd1hIsHO5HrHRjyJcM5MuKznZhb9OaU38MuTWpWQIV3tqLd7x3xlxweTONPkDUqZNPyyObzDpa50sIbTZIgVSVtzHJbyIOUEqUdLwq+xoLVTmiQvMp54anLtBQwt5a5JlVkhtpV9xqIOgNhKW2mXXHtMugBgsAKJ5/lHlsjKb5VnXWFyBpdaelEf8AlkLJHmJ0sTDAIRNzAS84twN+UmyRALyJ2Zopy51qdWvZI6CEJjmEtTLS8jaw9bUK6wxHr9In+7Mn0EeIegKgrKTCsYYhdjpCpFBvMuN7ekAGB7L1tAANEzmOpMTQgfxIB0h0AITdx7QcBdAhN+sILvsF8cq4sYKZSBidJ+/D2oLBCfVtmvBQWb+0FDfX2idoWbFQuOsJoLaIpxI4gt4PoJcQofGzN2pdHW53V9IcIWb44ucqRC+GcuqozaXX1KcLhzqUo6kxU1weyobI0i0aphaWxnIVSk1BhMxS5tvkrQoXBGW1/cdI5YZHj5Rj/hTPKWr4GdwdxgnsNOJN5CfU0nMNSgG6b/SPqtNP3IJnzGaGzIewvhTo4o3BChDLkVMKceP1VpBk/ahJUW+RbXeMygJFvWKQGfWwgGFqcCYTHQWVKc02BhCoGm6RtAI3p6wAZlvtABuxF9YANFJI+axgAwqI03gAjfEupii8OcSzubLypB4g+pTb+sEeXQPo8LOK8yZvFKQonyour6x1z7OeTL38Hch9n4b4hV0ixlKK80k9i4Ugf1jgzukex6dHdmgv7LfpvD4IosgnlC4l0X030jiWVnbnh85S/tlHcVaV8Lj1yTbSMss0lJ99/wCsaJ2LHjrkjk0zy5XMd817bRfaoubbCeE099k8asGTmawE6gEj1XHpYn8D5vP/APoe2Uq4HJVlfRSAq/0iiWDN9bfrAIwBRF1AAd7wAbsBr0gA1cE3sT+0AGwMxhgYSPqIKA2bA26mAZhJAv8AtCAAt5CPmcSPc2hhQ3zuJ6RTgTNVOUYtvmdTAFDHMcXcHSzgbXX5MrPRC81vyhWFEjpNaka5KpmafNtTjCtltKBH/aC7ChaPXcQCNEXsPWApLyeVfj5p/wBh+JGVnQnLzQy5mt2Vr+8W+YmD/ey9ZGabnWVSmb+clhLiVE6WKY8GcakfQ45PamI6Ilxh9YcN7HKRbYxm+DoTJHlSEWtfuO8Z2aphLico/wBPbtDL8DXMHl5tQR6dIogCz/MHlBCumkAC9iX5RAUMyoLEKQgLJG/paFZVA2Wim5/I94LEAWkXIV219YLEFOyqHmiCPKBYA66QEtWcVeLXBCcJYjla3T08qXmiEut28qV9x6x2Yp3wedmx+Sp11ZL8ul56aIaQLWSL/n3jus8xqhpnp9hLaVNh15ZJUFnYwmwQlTVXlKXy0IaKhZJP3TEjE0+t6ZZKeauYXoSLbQUAQac/Khv5Vhy2XMdvSHQDrLS5dllpdfS2hI+50MHIApmXlpimtLGd11o3z20UPWGAkfnEsylm2j/ONiVCFYGIysspKQLj5VdoQqFv2s2tCSqYSkpGuRN4dhR64yU4kSrXm6CPHaO4WImr7GJoA9LgIFjCoaNh22sIdmF0ekArNF8AakQByYH+xBgDk3zdLm0NBywKnwIdAaE0AdxDCwQmh3ETQWaVOpQSQReCgsCagLanWECs38eMp10tcnpaEWk30c94mrrnEPH7jqFEyUqrkS46WG59464RSR7ekgscdz7LdwNKBIDMsgl2wSpwbJEc+aqo6ZS45LpoMl9nySEr8wJ1PePNlGk6PPnLng83+PVIS54wMRhtOnMSpRHVRAEfS+nO4UeTq1ymeqXDGlfYfDjDkja3Kkm7j1I1jpny2ckeiUk9OsRQzRO0VfkAh5y3tENlR5CPmVsSYP7AOQDbTWD+hNoMGot1g76Ebue8MDIAMgAyAAKhqYAKp8U9X+x+BOJVg2U82hhP1UIuC+Qn0eKWPHefimd00Scl+wEdU+6OaR074epQyXh0xq4kHnVGakZFH+q6ySP0jzNTSR9B6an7kWdZopDEu02hVihpABPYAR4m52d8qbZxVOqVjPiDWZkebnTSgkj/AEmw/aPRi6jY5cLgMxtgudoNM5rrRDak3zEdY1U/o5U+eSqqLPfA4pw7NDQsVBAv/wA149HC7R4WsTjk5PcDDE18bhqmPXvnl0Kv/wAojUwHOEBu5G+ogGNeIMSU3DMiZuqTjUoyNLuKAv6AdT6QFVZBZjxDYPZJSw/Mzqh0l5Zar/pBYqYjXx5mJ4kUrB1ZnR0Upvlg/nBYVXYH/wCoHEmqi1PwQ3Jg7KnJgX+toLYUbMvxgqKMqpqiUpCuqEqWofpC5GbPDHHtQF5/iA6xm1KJOXSN/UwcgbR4fJaZF6niiuVBR3BmVNg/kYK+xWOEl4ecFyxu7IPTqh1mphTn7wUFkip/DDClLv8AC0CRaJFrhkXgoVkJxdh5nhJWJTFOHh8JTHXksVSnJ/wlpVs4lPRQ9N4HwMtth1L7KHUG6FpCge4MMkHfUQFJnmv/ABPKV8JjzD1RtYOMWKvUERa6ZhPsPlsVoZqdCBVyxMUxhZV+IFItHjzXJ72HmBPpL+fMJfFihwWsO/eMJnUuOyRJsGU6ebrGFmiEr4ShOY6kwFMi9Ymy24kC4CjbSNKMr5HKkBQbGcEkakQmWx5IBQko1JiGVE2EhHqYCjObZJ/aGSacssIsMx7wCC31WSAnrCApvxOYRTirhpUVpbzTEqnnoA9I0xumc+RWcM4cKpuUVq26ttfmYXpcDePUi7PFyLaxznCHWbLSiWKLlLSOx1jWkZ2JG2mmm0OrlFOkAqsBEcANlUmnXFodbbTLJCdQCAQIQwlEwhvIkuB1kjMDuQYdgL5OYQzLvKZYUorFsyhprDAJmJqabaDa1JZaVplFolgNE4866tLIeKz0ttCA01LO3U0vmKCTqRDEK5WnuhCkpYKUqFhfcwDPVSnYgQZZuy76DrHC4HQpDq3XEn74iNhSkLmawgJHnGsQ4lJ2KUVVKvvXjPaMNNQSs6GFQAkzfQnWBorazBNAiJKo18VodYB7LClzNxvFIWxgfifXWGVsZr4vKTrAPYwtU2O8AKH2EqnL9ffvANwshvEDiIKMwqlyaefUphJQoIOjST1PrDjG2dGPG2RPCNHcbW2ltoNcw+cncx0XwepGL2nROBqcmQlGkpSATuSNY4crJyOiw3nS23LNZrAnMR2jlfTORK2ee9dZGMfFtil1q60qqbcsm2uxTH0XpyqJ5mqR6rSsumSlGJdFwlpCW7ewjdc8nHXCMmJhqVZU46tLbaN1KhPjkCNTWLnZpRTIMZWv897T8k7mPktd+SaLRScG7l/6OLJq4YlS7Gl9c/Nqu7UXgezIAtHxOo/L9Vkb9mKR58tZOXQjeTNSqwpFWm83ZSkkftHmP821uB3kqREtdKK5DW8V1qnqz3bqTVxdClBtVvQx6mi/PsTl/wD2wpPyjbH6iv8AIlFBxfIV8lplRl5tOq5Z7Rwe3cesfqOj12n1+NZcGRNPwuz18eWGZXEextHeWZDAyADIAMO0AHOPjurH2dwelpQKsZydTcDqAkxthVysUjx2rjypqszzl8xU6bfnGsnzZy+TtPg3T/heCGEJNQyqquKM5B+8lpF/6x5Wpdpn0/p/CcvpF6Y7xKKThCvTwVYtSbih7kECPJjG6OhcnJvBRoOTiZtw2KlFeY9SdY7mntLfPB0niHCcrxBwq9T1KDa1o8jgGygNDGO7ayNnk4NxTSpvClUnJKdaU3M0+pBSr9U2FjHsaaVo8L1CPyUj2n4PVEVPhhhuZBCuZJNm/wDyx1nEyYA+YEmESJKtVpeiU2ZnptzlS8uhTjivQQAVbw3wu3xFmHccYivPqnXFGmSb5/lS0uDZJy7ZjuSe0IotOWotPlRZmRl2h0ytJB/aKVALAkNiyQAPTS0IRs/XTXQQwOS+JPj0kMPVOoUug0N2bmZV1TK3pn+WkLSSNtztHq4tDKa3GMsij2WB4UONtY404Zq01Wm5dublJnKnkAgZTe0YavBHBL4uzSD3IvUG8cIzcIDN4AIPxolDPcNawgDzNthxPuDCl0ND/g2dFRwtSZlJuFyyCT62hgPA2se9hAI4N/ij0guYfw1UQnVC1Nk//PaLiRP7OccS4gVJUPh7NNkgu0pIzX3ykAx5WRU2e1o3uVF3cMsRiqU9rOom3rHIzvkqLVaKVt+UgjvHPLspMbaitKUq16W3ikKT5I8JRUzMg7p6xaZC7JRISQbYNtAkXvEtmjRiFaJFrWOa8Q2CMXqq2xvAmWYllargKsbxVkh+UNAdx1iRMSzKjkv2PSGiW+SL40l0z2HanL6qS6wpJB9opdikrR5iuLNFxNOITmJS6rT0vHqQfB5OePJJOcGFNvyoK3nRmUXRdKRGtnF5G2dmJxU0o/FKW3l+VAsIkYzzki4Ec5RWArTzwwNyEi+2ApLrQSvSyukIB6kJZTrZYcm7JRtfYxYCiZYlp51lEqyt1xGqlLHlMDAa6qkMzIzNoZI02iQCE1FxLbiEEGx3gBoE1PtpSkrmlF4bC+ggFR3ZT8YqDTd1HaM3BFqx8lsaH8f6xm4lpDtLYwC7Er29YijRDpL4rSu38z9YjaaIdGcTIVbz/rGbiaJC9jEIJvnH5xLRqooVN1tBJJV+USzRRoMTWUnrp6xJajZn2mknuYXk0UDfxxOxt9Yhle2gSZlRG94LHsQBbpVuSIf9j2Ij+LcUN4bkioqzzjnlabB1zd4a5YbSDYfor05MmemSXJh5WZSld46VVG+NUWvRaGhjlLJ1SLkesZyZ0IsWjvKbQhKU6AbxzNGc0LahiFFKlJqfmXLNyrC3la20SCTGW23Rio0jizwgtrx7xxRVFgq+OrS5gn/SCbf0j6LTx2wZ4uqd8Hqm66lsKWTlSnUk7Ad4rh8s429pAKpVxXZkKdTaSQq7Tf4iPvKj8h/I/wAnqb0WmfC7PF1eqV+3Hoh/FDizhvhFg6dxNiSb+HpsoB5Ui61k7JSOpMfB+nYZ+r6hafEu/J5+JLK6K/4F+LXCHiEeqEph4TUjUZMZlSk8Ala2z94WJjp9c9E1npEVK7RWfFLF0W4ty9yonNa2uv6R8BkyqScsnR59rt9lY4+414Sw1VUUKYxJIytaeIQmVLgzpPr2MEvSfUtZieo0+FvGvP8A/hTwyasj8/iVVIdlnUzTrczmDjLyFapP4vb0ifRPVNd6ZnebTyqu19m2DLPC/iX1wf4mpx7THpeaKU1WSA5ttnEnZSfSP6s9C9Zh6zpVqIcSX7L+z6nBm91Wyw069LD2j6Q6DBsYYGbQAZABxn/EXrgl6Nh2n5gPI9MqHtoP3jpwLtmczytZImqjdWy3D+pg3GS/Y74whJmQwjwjkz5eXJTFUcHqohI/aPIzH1ulio6ebf8AQDj/AInRT+Gk6yV5XJ1xMsnva9z+kc0FTJi/kVJwxmQypltF9NkjrG76N6s6gwdOBDCb6mOaSs1S4KN8aOBG0YfbxZLNBLi1ty8wQNzm0Uf2jr0c9smjxfUMTlG/o7w8J9W+2OAmEnybn4RKST6aR7J4fgttWh0hAQXja67L8Mqw7LI5ryEXCTt9YqJSGvw2VQ1bhLRirRbQU0ofhIO0QgZaaRpDEzcAjPpf0MMDy58VeE04P44VxhsjlTRE2nKmwurf31EfR6Oe7FRz5F8rLH8CfEin4PxBiCmVaos0+Sm0JfQt85UFQ3jHXY/cScUODSOpa54p+GeHs3PxLLOqSPlYuvX6R5kdPkn/AIm+5Ebwj40MC40xbKUGT+KExNu8pl1bVkrMaT0eTHHcyFO2X6b2udbbxw3ZbGnF0mJ7C9VlzrzJZY/SEMjnBWcVOcNqQonzNoU0oeoMOI2ThKtSOtoQmcjfxKaMZ/gvLzQAKpeaSbnoDeLj2ZZP1OH3KdPYx4fcPJenMKmZpozDBCfugLO8eZm4bs9rQyps6D4dcPp3D8gymamkl1KQS22L29zHE2ejJbixWEKQLKUrL6xmwUBQqSZnG8udRV26QrL2m2aUmXV5de8MjbQqSsIbU2QdjpENeQoMl5fMlokEIUNB6xhfJRjsqlK0kA5jcX+sPcNMEpkhWTS3rFp2MC6znRc2udNIdiYkmGsrZ6RaZmiO1BIdYcbOt0EW9xAJ8xPMjiiwaPxHqqEpFkzKkkK6a7x6WP8AU8vN0OFOaM+wpwuAI2SoHQADUR0I4mKXH0MS6ZdloMoOqnV6k+ogYiPVibbmLNh1bwb3UBoYQDfTpltacuqnArypG8IB6l5/5EsthYOi9OsAMcHXnHUXQ6GDayikQyUxjnJYF0FalPpy3uBeAuxC1IuputptTjROotqIAsMEitS9JdQCvmJgCzqiWnlpZRqdog6aFrNVcSdzANRFzVccBHmMJqzRRHGWxG4k2zH6mIcSto5y+K1oGqozcWapDnLYtP8AmXuOkQ4mg6SeKVPLCElSiRsnW0Q4lWkTjB9KqmKZhtDLK22joXFiMZNRF7qRL8V4EnsK0sTinC8nqkC9oyUlJ0io51ZEE1RwNpWppwNkfMU6RptOhTTDG62hVgF7xO0q0an8TsUuRemnHLhpJUEkfMe0CjyJOyrqPOzGNa05OzYWCV3RmGiR6R0RpGiRb9IpwbbbKQk26iJbNo8EmkE5L8y4UojSM3yaknpyrI+YjtGLYpLgpXxlcS04D4QTcmw9lqla/ujKUnzcs/4ivyh4ouUjmyNRi2xh/hsYe52KZaaKcwlZVx29uptYx9JCO3GfOZZWzv7iBUFU/Dr2RWRby0M6f6iAf0vHz/q+sWg0GXO/COPUS242yEpmmwQgG6U+W49BaP5Cya1aibyN8tnxrmrdlcceuEdM468PpvDU6+ZV1Sw7LzAFw2sbX9DHu+i+ux9J1kcyVs30+eGOVsrLwv8AhFZ8PuIahiSerDVSrEyyZdpqWSQ20jqVX3Jj7r8p/M9J6hpo4cHLO/U66ORUuy9aliKVlNVvZ3LaISbm8fhc80pO+6PFUd0rZ5u8TvCPxDxvxfqk/JS/xkrUJ4zCamt4DlIKr6nplEf1P6H+S+lL0qMJtRaXKPpsOTHDHTOq8Q05NC+zKWJkzi5GTaZXMWvzVBIBN+2kfguqyYtRqs2XTqouXB5GSSlO4C3h3ixWCsc0apqeKJZT4lnwVaZF6C/pmtH3H4Zr5aX1D2fEzv0s3GSTO3gdyPzMf0aq8H0RoHX16wxG/wB4AM17wAed/wDEorxcxeiUCtJWnAEdirX+kdeLiFmc+TzyoyOdUZVIH3wfy1jLgiMbkj0JqjYpmI6LTk+X7Lw7Ky+X8JXdVo8rL+x9Uqjp0vtlPeJOrLdlKFIC4Sp5T6voCP6xCRljb5GThI5nnUkm+XaKfJ1qzqLDKgGWynXvGDN4ttD7jrBjXEfh9WqE62CqZllBoEbOAXQfe8QnsmmjHNHfBonngMmnV+H+lyT9w/IuOSriVbhSVWN4+ii9ys+QnHa6Z0UfMoDp1iyBoxtLGZwhWEJAKjLLsCL3NoaHZVPhQn1zODqrLOJDbjc+4rljYBR0/aJ/yKZeINwbb6w2QMeLMc0HA8l8XXKkxTmD8peWAT7CKjCU3UUDdHOfEHx64aorj0rhqQfrTyLgTChkav3F949LHoJy/Yzlk+jkHjBxfqvGXEbFWq7MvLvMN8lpLCbeW99Tv1j1sGGGBUjFzb7ISzLrmnkNMtuOuqOiGxdRPpHRa88IjsmNA4GY5xDb7NwnPOA/eU3lH5mMZZ8cf8i9r6LQ4beF/ilRcZ0CsGjJlBJTaHlKdcHlA32jly6vG4NXdlRg7PRpor5SOZbmFIzW2vbW0fOeXR0tAJlrnyrrZ1CkkH2tABW/Ap0tYfqtOUf/ACNRebt280JDZZSjZYI1uTeGJHPnjllJSpcEZqRmHksvTLyGmQTqpXpCctqsuON5HtRzxwU4WS1HosvLyiS9lN1L3AUdSfSPJy5bfJ7uHAsS5RaU3hdcj/hupLidSnOCSO0ct2dSEiFpU5ynWyF9AYmRcUGcoNWN8tukZ2W0aUsKUkKuCQSm3eLTJaCHJjOUZhZSVWMDMyRSbIS2wb7qVYetrxzEeTSsikS41JKzb84TGFzDdluFQASdYpdDQnSRkIv7RoDG6fdyo9DcRS7I8kcmCLLWTbt6xXYpdHmVxwnETXEatuJN7TS9B11j1MfR5WZ8inC5+NlWleRttsaj1tpGqZxMBWkFDw5RW/m0zAaARTENs1LPuyuRCQlKTcq2vCATy8g/K5JpvIQlWULJAN4AF8jKOS60uuvJaLt1Cx2EADzIfBtoUlaDNcxN1BJ2Jhk0N+SbbWfh0pbyj5VHcQh8iP48p8zcyEFRspA2HeAYaqdzFKUvFTSTcntAKjoaUnAppI9Ig7k7FQdGUGAZtLpvcEwACDykne0AWwaZpW2e0DodiynPOTc4ywMxK1AeXe0TLqwc2jqTBmA6VRqXLu8sOvuJBKljUGPOnNt8GMsjLt4fU6XbksmRLfmuLC0ckk12C5JbN0tirIMu40HWut9YhfF2il2JZ/A9NepRlhLN5SOiRcQKUr7K3NdHMXG7DC8EqlpphBRLLJSo2+WO7C9/DNoZL7KarFTdrYZYucgNyAd41aSdHdDl2TPBFLVKoSTa56RLZ3R5LQpTDjxShKTvsNIg0qkO6W7zjbZulaTqCYllocn6qzIM8xxxLaUAqKibAAbxzuLfQPs82PEpxVc4vcV5t+WeU5R6ZeVkxfQ2NlK+pv8ASPU02Oqs8bW5U/id/wD8ODDnwtFrE8pBARLtNBXqb3j2svxjGLPDjy2dNcZH3JLCQmUozobfSV99TYfrHwv5Xilm9Jzwh9HNq03hdFCJqTqZhQRNErBzFKVx/GbhJLo+TUfsXDEdQBzc8m4tcjpEb3VEOKCpuuzkynKt7KgWGVvT84GvpDUUnYiJJ86umuY7xSTb2RRW3e6RJsF8PqzjVZMilUtIhVnJpy4Sr/aOsfrXoH4HrPUEsuqezG//ACz0cOjnJ23wWbTPDLhdtfNqa5ipzChYlS8qfUWj9r0X4h6VpMcYrHdeWezDTY4LodH/AA34DfZCPscIsQoKSs3BBBB+hAj6GPpWihNZMeJJr6RsscU7SJQ/TpumNpCJj4lCbAJdGUke/WPVpeDZMBLzqJi4ILbifmbV8w9faJLFGttdD+8AAgLlI7wAeUX8Quv/ABvEzEoS5cNLRLjX8ItHXHiBhJM5T4YU81jHNFkgPM9MoRY7akCOdvg1wpb0/o7SxZjaSRxdxdJrS6Sw6ywHEpulIQgC37x5zjudn0WZbMWOP/crTxCNpm6DS6uwoOMMuFpSh0B1iUjLGyPcLpkImGCk6KtC6PRx04nWGGHMjbRAuLAxizRFnUwpXylI3O9o55uhtJIlHhnpqcPPYwpabBpNRVMtgC1gsD+oMe9pZbsSs+T1kduZl5AWUdOkdhxBdRZE1IzDVv8AEbUk/lAgOe/C3Mvy2JcX02ZSlstrStCEm5KdReG/2Las6JAsLW0694LIOVPGxwVxNxGmsN1HDUi5VHm3TLvS/MyoSFbLPoLfrHdpc8cLe7yRKO4gXD3+H9WZ5LMzi2rsyTKhrJSA8wPW6o68nqDv4LkiOP7LYxL4NcA0Lh9W26bTXHaoJRZZnJleZSVAX0Mci1mRy5ZptiuzhbhjW2sM8QMP1OaWlqVlZtPOWsXASCQbiPdyLfjpI5VxI7rxF46OHlBWtmnB+qqTsqWbyoJ948NaHJLs6XNIbeHHjhp3EDiDTsOroTtPlp5fLRNOO3svoLRU9D7cd1krLfB1CTa+2a+vtHmmtUaUq/WwhAVdwtPwWNMdU46H4wTKR6KBhIploG+VAvr2/eKJ/s8/fHBxFdrXGWVw628r4KjMi7YOnMVuY4s8udp9D6fitb2b4QY6+DelJRKylp8pbXfsdI86apWelkhatF5PSAkak5LEc1Oi21q3sfWMFJNWc6VoSVigpqrJUnyPg2Cki1jDoE2iMNPl50tLsFNnL6n1jKSrk3TNuoJUkHS+qTCQdjfUWy2tC/WxuYvwZtIlVPdzIkwVAXUVZt7C0c7fJi19GpUh2dbGgS21e3ZR2gfDoDJopcCgbA7WH5CBMpDZMziWkWFrJG/eNU7BjJOzSlpVfY7RaI8kE4i4tYwphaoT7zgQlhhRBJ622i4q2ROkjzHxJU11iqTU0vVbrqlkn1MenG4o8fI9xMsJyk2ukpl20JcbWC4Vp+ZIHeNVZzsUTU03KyqmUkNZNlqPzQxDCSl0uJdfzoIzDKdL9oAELcyymyFEqRm110gGOwqcqhpRKFOJAypB1hBRuXm3EZDlyJuSpKDqUwxAUtzC3F2WoZ7gKc00gAQO0xDSrF5tRPlOU7HvABiaa6EqKHEKFrZc0AHR0rcoSRppE0dqF7NzbqIQB4EAI2NYAN2veE+QJfwuabcxSwFoCwB1jHK2omc7OpqCvny6E/gOkeeuVZgWjh3MtCGmxa41MYz4NUT2Rlwy0BuSNTGJqhaEhSbAaQ0J8lZ8caTTXcFVd6poR8O0wXAo/i+7+sVik45ODSKt0cW4Qobc7OJWtJUk/dV0j0W+eT2IRaii4qHRGmgnI0AANIzbN0TSkU0sELJKesYyZomKKjJiaeDiTy3m9SobHSE5cFo5V4v8YJhsYhw+lBUlmnOuuTCFbG4QAPXWOnHDk2pPG2vBxrQJQqek27HMtaUkHqY9rDBJpnxGee6TPZXwMUP7J4SPzOWxmZqw9Qkf9411Dtr+jLGXxiWiM4ioM9TXvlmG1ICuqTbRX0MebnwR1OKWKfUk0atKSpnEddkpzD2IpyTfzy87KK5ar6XI2V7ER/KHrXpM/TNRPBkj8b4/0fLZ8XtzaY6SOLWlJyzSChf407flHxuTRf8ASzk2eULF4mp4Gbmm46WjnWkyJ8EpN9kr4Y0pviHihEmzmTJSw50y4obgfd+sfqn4R+MQ1+q/kapfGPj7Z6OmwbnZ1jR5NqSkG2GG0MMoGVLaBYJEf07GMYJKKqj6FKlRy3jfx+0DBnG1GBnKHNPyaJlEnM1IaBLitrJ6gRYI6yYeS8yhaD5VpCk6dDDApOr+LXhrJcUk8P5ir2rSnQwV5btIdOyCra8AFh1iQMw2pxpQROMgqad6KPQHuD2hUFhVDqKarJIe0S4PI4j8Kxun6GIo0TscR5QVHSwJ/SBjPFjxj4gNWxzXX7/49RcPuLx2yVRo527ZCfCzTk1XjXhhK05kNzrTygeyVXjjycROnTr52jomRTL1CpYgqyxmdnKk8u57BVh+0cidH0Or+Uox+kRPHUoqdodSkWlhLM2gJUg6pChqFDsbw3GzlXxZCuHqnJFcpzvmSvIrL1t1jnlE9DDe06/4dIM+1LpsbqA3jF0kb3RbRl0U2YDRINkgxxyd2C5Qd4c8VIrXFHHsghQPwhZQQDubGPc0V+2fOeof/sdFp2vHoHlgraW7wwObOE8y1SfEbiekNt8tZbddcBGqvMLfSHL9rLZ0nfXuDvCINDqQDe2nb2hPjkaOXONHjdp2AatUKDRaU9O1aVWUOuTHkaQr26x6eDQyyR3ylwZSnT4KjptU47eJhRckph6h0VZylxBLDZB3HQqjsX8fSr7ZPykWPgr+H/RJVpt7E9ZfnZgnMphgZUE9dd45566X+KKWNMdfEF4fsD4J4JVqbo1GalZ2WQFImFG6zY66xnh1GWeRW+Byikce8CJJdU4w4Ql2/MpyeR5b+l7x7WpdY5GEf26PWTMhHluBYAACPkmdlNgFPJQdP1hWg2srmksppvHaroGiajTUPJ902B/eBAyyT87YtexiiX0eWXiozteJDF2cnV8EE9raR5ed/M+q0L/4kN2C6q5KzjSs5ATYgDeOdu0etVqjtrnIn8MUSrN6pcZSk9fzjz0+Wjyk/m4sSPz6GFpJUeWtNlRrHktxpFbVWYXT5911KgrkvFu3UpOo/Q2i5L4lRFSZo5SpZJCvMCD8o7RzJ0auI01uoFcy2ErSW7DTvF7uDGSSHqWq5ZlgbgCwbSOovvGS7MWPjD5lZEOrVlmphV/9o6Q3y+AoaJqpDOqyrpSLb9YpIKGR2oqfcDdzl9Y0SBsRVOoCVl98yjoIEjKT4ONfFnxUMy8jCsm8FJR/Nm1oO56JjvxQ8nHmmqOXHP5itNiY7KOAnmA35iUuUpzNkEK81jb0hrgykCnaUh+aSt15IUpRVkV0F9AYBCKZpIbBs4i+Y6JHSGAQqmWBQh4WP+mAYbL04Iau48OWVE5LakiAm75HFDUuxJh9hB5hUBdR6QDA1RkpU2rOp4LTew2tCAYlltbSylkNkK27wAYl2XRMAupWE9gdIZVHTsvK+RNu0RZ1ipDRAguwDUpyk3gAGEAjtAAdLS4fmEIKggKVbMYBpF4ULhW1RpSSrctMc1FhzCjYRxZMl8HPJ2W5hSXzsoV3/rHNLgldl1YckPgpFtSgMxG8czdmyRIpWYynKdREtUMWoX0hIDnbxhYsDVMpWG2FHmTZ+IeSN8o2B/8AnSN8UfJ1aeO52yocCUw+RZSLkax1Pk9ktqlSA8oItpGUmCJZLygRL27iMHyFiKpoDEpNOWsQhWv0hd8Gidnm/wAQ5lS6fjaoKVdTpakkm+pzKzH/APGPVw02a5EsOkk35K2wXJ/F4npyLFQ5gOvoY9uC+SR8Cnds9tPDRSPsXgth5oixdQXj7mMcrubOmC+JZ42jAtlEeKTDlNThqXroHLrCJhthrL/xkq3B7iPhvy7S6bL6c8mZpOPRxaqEXHeznB59DBCXHG2yeqiATH81wwTyJygrPneX0gQRt5bi2a97xnKLVqfDJk+OTozwpsf+B1x61nlPhrN1Aj+j/wAIxY4enRcf2fZ72lrYdGySgqWbtta2sfolNdncVpXfDTw9xJxAYxnP0Bp+utKCw8dElQ2JTsTDAtFKcgCUpAF7ACADmateBPBdV4xqx85NzCAuZE65T02yF4WOa/vABfUzlU2uwsEjRJ6WGh/SACH4ZnEtY1rsilYKFobmkoHqmyj+cSXEkWIp1NMoFTmzp8PLOLv/AMsIo8KfEHVDP4hJUq5ceW4T7mO2bObyPfhE/umPpqpqHlkKfNzF+xS0Sn9Y4MvR6mihukyzsJ1tKsKyjiySp1SnD9VExydHr5+c7QCr1NC5dwEfnD3EuPJEMIvoqCiEGxZeN/oYyfJ2wVI6lwDiJMoy0pOpAFjHNI0qyfOYkXOvl1Syeh9o55Itx2ogvgOxea3x94nXWVJfeCk69E6R7+ljWNHyeuleZnftrA+kdZ55uAZzrU0qoHiskpvJy2p6WDOcDQmxIueu0VLorwdFdPXrCINHcfob9Yl88DRVFR8M+CK1xGmsaVWnifqLyUgtPK/kpI+9l7+8be9JR2NhSfJLKljzCuDWkyrs9KyuQAJYZHyj0Aj57V+uaDRv/nyL/setp/SdZqVeLG2MKuPWGbZgJxaPxJl1ER4MvzD06L5jJ/6TPXX41rXxx/5RWfiIx9JcTuE1ToeHXc9TmXEJS26ko8t9Y30v5t6PDIpZptf9icn4x6kl8Yp/6ZSPhV4VPYQ4pNV/FhZkpSnskypzAhbx0j39R+aeh6iG3Hmpv7POX496njlcoHdMpWZKqDmSs20+D0SrWNcGr02qgnhyp348nDmwZ8DayQaD1LKTqNe8ddUc1kDxIpUpxkwdNDREzKPSyz3NwR+0VECzU3KiodPKIsjwzzt/iAYPXQeLsjX0NkSlWlRdQ6rRv+8ebqY1Kz3tBP4bSi6PUuQEG5Co43wfQwdnX/h+x/LV7Cb+Gp14JmWruy2Y6rT1THFL4uzg1GPbPcjK9VHJdx6UKiXEq8sbKSa4No042MlblJlcm3NqQpJfUNehsN4O1RlHsQTFULDAb3IFiYxceSm6I87XGDO6ruE2AQNyYrbwYSdkuozwayzlRSGyNGpc7r9TC2mQon8RLW4tCDmfc6dEiEkNsaXKgEt5b3N9VHqY0omxFM1FEuSorF7bRRm2VFxp4wM4Gw4/Mh4KnFpLUs33V3jXHHcYzdI4Nq9aerE/Mzc26XXn1Z1qJuSTHoQjSPNlLcwlllJeQm/S8aGbdk5pzSafJyziRlvfMpXX1EBDG2axKwpx0hoLQnTTdR7wDoaxXQparJUkBVwm8MVChNdZWVWTdR9DCChxbrEsuWSogIdTsneCwoL+LemciUJBRqbWtAPoMem5hbaGlLbScuVIvtDJG1Uq5nTmdSpIOU5e8AAAw5zkNEcwK3HaAdnVTRsyjTpEHYGC9vmtABtN773gAMvaADWbtp63gAvzw64l+Plp/D8+suS7ybtlR2McuaFcmUlyXxgihLZqQk3LkNm+boR0jzpSbJS5LXK+WkJAFhEVZqHsPGE0A4y7ma1+ut+0IdnEnGjEBxtxcqTrRzy8soSrShtZOhjtjHaj0tPHbG2SzBdJytJzbiBukdq5LIpciErBt00Mc7lbKuiUCUs2kK7XjOzN8kTxlMplKJUnlHI2ywtZv7GKX7o3geaHEKZAwWk/fn6uVkf6Wwof1j2cEbZr6rLZpEhp4OU/7QxpKpAJyj99I9rF+x8H4PcjAlO+x8EUKRAtyJNtJHra/wDWOCX7M6o9D6D3/PtEPoplUcaeElX4nTNORKV8UqSlrktBgOKKvxAk9o8X1X0rH6rj9nNL4GOTGsqpjZhzwuYKpMuoVOVViOZV879QOYD2T0h6P0jQ6PH7eHGq/wBChghFUIa74SsLTzjztKnajRVrGiGHyWkG2lkmPN1P4v6ZrG5Sx0/tES02OXI98GOF0/wfen5adrX2vJ1Jacji2wgtLG1/ePa9O9Pwem4/awDjijDouKUnFSxyqBCFG5B6GPVNBc5UGkJBCs5PQQAJHai65oiyB6QAJlurcPmUSbwAIqi+QkNXylW5v0gAg/DdSMQYoxFiBskyy1CSl1j5VJRoo/mIgpIVcdKwKJwhxVOFWVQknEDXqRYQ4K5oqfR4YcXp34nE5TuEC0dGR2znSosbw3y4ksF8QquoEFmjrQlR7uEojz8rpH0XpcN80vsLwfiIfYMqzm1SjKdY5r4Oyfyyyf8AYvmqnMVaYYp8igPzcycjaR16a+giG/Bq9q5JtV8AnAuHKQ5Lq+IebzInXUbKWdQr2G30iXZnhyqU9rH3B+LC22hHMuT0jFnp0SfFvFKWwThacqcy6EhpBUhN9VqtomJUdzRjlkopsR+Aip/CeJyvt6NoqDRdCfcA/wBY+jxKoI+Gyy3ZGeoWhG8UJdmWvABzjxyApXG3BVWvlCXUoJ6G+n9Yp/qWujowEL1GoO0IzNWF7mwH4u0Kr8DRHFlnGzL6GpxxuTbWWVhg5VKUnQ3McGq0j1C2zk1F/XDOzTahaZ7opOS++gylYAoFH1Yp7RXuVuJzqJ9zHNp/R9HprcMab+3yzbL6lqsqqWRpfS4Qpqv2RQqa9Oz6ZaUk2U53HnEhKU+pMepHS45fBY1/4ON58q/zOC+LXF6pcYOK8nSuHEikMtL5La22/wDHN7KWR0SIrU/jHpGrwv8AmYlb8rhnZpvWtfo5p4Mjf9PlF91Pw9V6m0OWmpGeE5OhoKeZOgz21yx+Meq/g8sN5NDLfFeH3/5P0HQflsMjUNZHbfldFet1up4enDLTSHZaYQbFJuhX07x+byWo0WRwlcJL/fB9sseHVQ9yLUovyWBhfjHUJUpacmEzTIFuU8PN+cfW6D8t9R0LSyy9yP8AZ8xrPxzSai5R+L+x3xXj6TruIcCTEuFsvM1DlvMr0sFJNtY/V/R/yPSeryWPEtuR+H0fnvqPo2o9Og5y5j9l9pIta/rH13Pk+f48FJ+LrhEeLXCabRJtZ6zS/wC9ygHzKsLqT9RGGaG+NI69Ll9qd+Dy9l6iphRbWktLQShSFCxSRuD6iPGv78H2GOSdNE/4d4zcpNYlXWXFZ0OhSVA6gRzzVm8oqUOTq4S7VcmmKi8pMtJFGq1HzK06RELR5kW0tpGMc4oaDgTLAolpdOVCVHT3i3J0OKrllDYv4krmnfgpecS1Y+eytAIpK1yRJ8h+HcXSdJDa5UfEzG5mH9dYqiKsk7OMnp93ml0rd/zFfKn2hUJ0hSjEqWWlJCyVH51k+YxRFBL2Iw2gWOh21gologvETizT8IUd2Zm3Qp2xCGAfM4e0aRi5GMmo9nFmPceVDH1adn51w8sHK0yD5Wx2Ed0IbUeXkyOTIzcesamPY+USWW+UFTedAN7jpAwJFU3viG21PLU202iwQnrEgMPPSwHFNsoUlXlIO4vDQwphhlxs+Qgg2uIoBQxJS5WlPMU2evlhCuhfT5OTKnudMKBTtlSNYBUHzM5INtJRLtvLX95R0tBYUEJm5IJSpTClqGt1neCwoA9V0JC1BlpGfQDtDChIipuSj3NbWkuk6AQBR2QzQ1cpOnSMNx6ez+jSqKsfdg3BsACkrH3bQbxOABVNWnprFbkGwLMk4DtApJi2li8GJdyWq7r9ym20Y5XwYzTTO0cEOtTNPD5AD4TYnvHlzXJHQ+re1/6QILDpd+xGttesNlLkZOJWNUYKwPU6lmHPLfKZHdxWghQhuZUVbORMIyXxk58Q5dS1rK1KOupNzHdI9aHCou3DkkG2x0BjnlybIm1KbCVoSoXzdYwdlvofZtSQkDXa2nWIXZlZT/iCriaBw1rj6lBGdnlAnoTtGkFcjpx8vg85uJr5TS8NStrZmnponuVqBB/SPd0y4M/XZ1BQJj4U6Ia1xGkm8uYrmGm7e6o9TG6t/R8b9Ue1bISyy00BYJQlP5ACPPu3Z1rhAw4OkFWMA6562MHm6EEBfW/5QcPwBsOa66+8S4rsAuel26hKOsOk5FixKfmT6jsYXQxqbxKaM8mWrCiloWS1UE6oWPwr/CfXaNFK+DJqh9bfQ+kLaWhxCj5VIVmB9iIoQIuG4Gv03gAKemm5cXWcvYX1JgAquuYwm+I9QmsO4VWpUuTyqhXE6Ny6dlIaJ+ZcK6GuSx8O0WUwvRJOlSQtLSrYaSSfMojcq7k94hs0RT/jNrn2TwJqqAoZpp5DIPe5jTE+bJl0eLGOpr4nE035QqyrA32jSZjyy+uEtIclPDLxHnm0FTrvw0ogD7yisKt+scGZ80fTekupxl9WyqMNUHETiUMop7zW3mWClI/OMNr8EvKky6+HOF2sKvfaM44JqqKTlBT8jQ9IeyjOea+CQ8RcVOM4JqCpcp5iglABga4IxyalwVDhisVt5y0lK89dtxteOdwX2e2tRxyiN8UKbiitIKqypbbLercugEJv3MbY4pHNlm5rgvzwizyaR4l8LOh0KE9T0FRT3ItY/lHr4+YHyOVVkaPWgO6nvDBm+aesMRz54pUhuaoE4lpJcYXnDilWyWWm5HcxXii4/Re1Im0zVKk3kquHGULB9wDEIgPmF/yHbHXIr9t4afgf9nMPh+8Q+HqVM4jwziappp1Ul6vM8t2ZNkON5zbXoQI782CThGWNWQpq6ZYOPfFhw/wNKqV9roq0yBdEvJeYq+u0ZY9JkyPqgeRI5cxTj3iV4uK59k0ORep2GSoJUDdLIF93FfePoI9OOPFpFcuWZ259HU3AXw9ULgrS1LZKZ+uOpAmJ9afMO4R2Eedn1Msz56NIx2Fvcy99Ne3YRx9lVRF8acPaPjiUUidYSh8DyTCR50n36x8/6p6LpPVo7c0fl4Z7fp/qup9OleKXH0znjHPBytYOUuYZSqpSA1DzI8yfcR+Lerfi+s9MbyY1vx/f0fqfp35BpdelCfxn9eCEGtTDL9KVzAtLM+0oZtTe9rD84y/FMjh6tipX2my/yHCpemzb8Hccu+XpdpZ3UkE332j+jnw2j8PuwZVcEb302hC7PITxqMyPD7xEVanyzKZVieQJtKE6JzH5j6amPMz4ebR72i1PG2RX+EcUfCTiJhZTkTY+8ebO0e+skZRL4lON8lLUhBmZjK22LhKl+UfSIjbOV0uSrMe8bZjFqFy9LeQxLE2Wu9lH2jVRa7OaeXmitQZlC8613JN8xNyYq0Qp2SGlYlEooZwpy349P0hj3MkTPEAlOUrCU9kjSFQm0KEY7CQFKUoj1EA7voi2L+MapCXLcqMzncnaLjBtnPOe1HPWKMUzmJJ9b85MLecubAnQe0ehCCR5U8jm6GMm4tGnZj/QYwzznUggBPU94OAJ1hplunyvMzhYVujtEsBmrtWRPThyn+Uk20goBncaWXAptZJUdjB0NIcUreSkNhkgmx8o1gsfQrbYmnGVOqQEp636QWSFu5UoSEuWJOphFUCflwjKeYpYP4ekAUAcZYbSRmJ06naAVCIKYIAKcx7xVhRprKVEEZeu0MKPS9vCg+HR5Rt2jyd573tsAvCifwfkIr3A9sTuYVT0RD9wW0TOYUA6RSnwLaI3MMW2TeLUidpJsC077OfN05So2jKTs5cqo6PwjURK8pBNkLSARGElwczJS68UOkXsIy6Bcg25r5SFQMpKjnXxG4wXXsSylAl3s0vJDO8lOxcMdeGPFs6sUa5GzBshyAi9gSesOR3Ituk3ShF9o5pdmqJXIIzKbubf0iGKUhXOJy2OY3BsBEJUSmcmeO6uP0vAVNpzTpAn55KXB+ID/wDcb4ez0NPTlRxvxZcKMRScne6ZOnMNZQdjluY97AuDxfW8l5aOgvABQftPiTSlqTmAmeaTbonWO5PbjbPnPpHrCpwZ1W2JjgOvo0XL9YAsAtwEamAYn5h7wAYHDeJsZtSioWvaDgALjDT7KmnUpdbULFChcGD/AEBHJ3AzJK10yoTdIcWoKPw7nk/9pgtktfQifwziyxQ1jKYCehLIuIrcLaEy9IxDh3Ms1RWImVXLjEyMrm2uRX9IqxULOFMuadhtxg09dOQJlxTbbrYQopJ3I776xDZUeCYl06ebX94RRyr/ABBq6JPh5Q5AKsZibU4U9wkCNcSM58HkdWlGark4oW1cVaNJcujG6VnVdNU/hrweNrlxlmarX28gtfNkQnp7x5uWXyPrPToVGTXiL/8AYkptDxK7TG5qcpj6WykHMEHX6Q1ljdHnTxNdBPxLjZKVXBGh7+0X30YcXyMmMJ5UzSUyqRdTqxYe0ZzVI6MPylZYPBzCPwsqHXUDmmx16RySSR6NFi8QuFrGNsMzIYTknGmipBA+aw2hwn4CqZQHAidXQ+NnDt5w5FJIlln1SpQMezhfwPmNRHbmZ7GtvhTSVXvdIMaEMEHtd4ZJRHizlwvC9NmOWFKbeNlHpoT/AEilyqLTLP4XVQ1Th5QZpStVSqAT3sAIyRLJSXBfLqbbg/tFPkCg+IHg3wLjutz9WvM0yoTiuY6qXXZBX1VbuY7cWryYlVkSimN+C/A/gPDc2ibqCpmuOJOjc2qzf5Rc9bkkqXAljiX5R6JTcPSaJOmybMlLNiyG2UhKbdo4nJy7NOF0OBc65r9BfaJoQHmBOt79b9LQh0FO1KWlxd2YbbHcrAMO0FDNUcfYakW1pnKzIoRY5krdSb/SIe2S2y5Q1cXaKFcpOFeKHFyky2Gw5LU+TcM9POpbIafKTolv6m9/SPm8H49otPrv5+KNS+vB72X1nU5tG9HkdxfnydNBYGgOg7R9OeAzOYOpgA8qf4quEXXuL2HKkykf3iWDCldAc2hMZTi3yVGW18HNOIcMVrhrVFUKpuITONNodJYVmSUrSFCx9iI8qaSke5gm3EaX5uZmTledWtPQKOkSlH6NtzYBEqSoKSSlXQiKdD22PEhTZuYCci3B9bxm6Re1IkDGFp9xtS0OlZHRcQ39D4QJtqapxs6wkm17wuSXQyYlxYpppQWoNJt0jSMbMJT2oqOt1tU+4rKtRTfQkx3whXJ5eTJufA0aqJ7gaRq3RzdA0MLGY2vCYyRUinIVJuPPJAZa1JiR3SATdRQ+0UNHKhPQaQkVQ1BpeYqHnG9usUFMVsqWgapI6iExWOco7MrIcVe9v0hAwqdqJdKm0rUAfmBgChKJFTranMwCRoNdzAMPlJa6LZyDfUEwBRuZZugBGqiNYAXAjlZU5ilWl97iAA9DCy/5bEA210h2Oz1rakE/DIOUfKI8PcfSBS5FPUQ7CghcmkaZYLM2voLMg2fuj8otPgQSuloP3RDTFSCEyoknm1JFjmhqVnNnilyWdRp0OyjC+qYbVnCydpmhNSrbid7WMc0uxIasSV5GHaDO1NxQAl2ipIPVXQfnaHHl0V26OSJGcfq9YenZhRU9MOF1ajrudv8A52jvjwj0IqkWvhqXzJbJTa0TLo1TLFpqrNhPaMGaWSalTKUN+Ygm2mkYtCYt54fvm0I9esSyTk3xzySZ6nYOaA/mLqOUDvtG+Dl0elo+ZnE3EicTPcQK46nZL6mk+ybAR7+JUrPmPVZb89fR27/Dbof/AI+ZxSNGJVbl7dVaR0z4wnmJXLg9DOfpHGdPZr4ixgCgh2ZBVbYQAF/EDv8ApEcgZ8SPzhi5NiYHeFVj67Nl8Xh8h30b54A2MABS5gbWN/SBNgA+I1HvcDtFC4D2pjQWFvSExhvPt0hDOHf4itfBqNAp4V/gyi3jrsVXH9I6MSb5M5nmk22qYqlkoU44475UpFyrXpEt07MYpvg9JeDPDtFQ4W4OkK9T+SqmOOTQYdsQpaySFEegMeNnlcuD6zBN4ouvKouV6lMFkoS02G7Wy5RaPObd2VSVo5s494CkqLOS9Wl8soy8vI+Bom/ePT02XxI5MmBPooajypxDiRBJPICyE9rA2jTJLk3xY9i4Ol8K0JtDLKACBYWO0cr5OirZaNKlG0S6U5Qsg6xEnRbS4OJ8WSP9iuN1DypKEytdWEm1gUkpI/ePa0srgfL61Vls9cKXOB+mSrg1C2kn9I62crFHxABhEkb4jYYbxrhWbkFAF0jmNE75x/1FxFp0xopzhLxkl8BMO4XxE07Ly8otQYmgkkNJJuUOW2PYnSIourLLnOP2B5RkK+3WHEkXAaBWf06wNpEbZDNNeJfDSTlkpWp1BW4DMorX9IVoe1iZ3jxWZllTlPwVPFoKCQ5NvIZBJ9z/APqBWw2jDWuOGNGJZTjclRJFeXMll2bDrgB20ReK2yKpfYxSHFLHeJFlKKgpJOYBNPkF6EbarSOukPY12T0KJPBnFDEaA5PVSfZbUScqnEt/TQ3g2x+x2YrgPiqccWmceRMpKwvM7POnMO0OojscZfw4TT0rNha6ZTZhRCmHWmy+U9wc8HxFZanD3hzTeH0ovkrVNz7yQHpx3VSrD5QPuj0EDlYmS/m+sQSYHhYwykcD/wATmn2VhWpAfKpQufzh1ZlJU9xy74jGftLGNDqiBcTlGlyTbW4TY/tHk5VTPb0tuJXcpTeajzJNu8crdHeoj1ScNl94AC59RC3Wi7JrT6GKcgKcb072jNu+hJ8heI8S06k05S3VIYUBvmteHFOXBMpqPZSuIeMExMlbUo0Mg0DiusdccH2zzp6rmkiv6lWZuqO533Cu/QR1KCicU8kpiVtrPew0i7RihbI0WZnnENy7DjqyQMqEkmE5Ium+S1+HnBN3FFYYk5xwoeUoFyXSPM2gdVHp9YwlOujfHj39lw4i8J0upn/waqqZt/wn03SYz9xnQ8HFFaznhNxclay0qWct8tlWzRSyoy/jsOp3hLxnM5OeuTYF9VKXsO+kN5V4GsEkRup4BlMP1CZknZozb0voVJ+U2jVcqylgS5bI+mabdmltJbAQBYhPaCi9kaFNVptEfLJpoeFm/wCcl78XpEScl0c0oJDnw/wtTa9iaXps6Cll4FKTfZVjb9ozc2SvokODuEgxfidymSyw3yFqC1H8IOton3Gbxgm6LkY8JOHVzJW4+8EEDQHcwnlZv7KCKp4S6S+6PhJhbYGxVB7rD2EJE+EOTUgITPuJWTqpW0HvMXspHZjAvLt6D5RHl2equgt1u19ILASOpHaKuxCdQ6RYqNIVroILHQ2VtSWmkKBsc0VA59QviP8Ahms8psNKNwe/SLaaPOosTD9SS4hTJNxuDGUqaIfBV3iJxMpqSkKG07ZUwrnPgH7o2EGOPk2xxvkrHDjWZ9JABAGUiO1dHUnRalBIKSkalNoUuS0yaSEzocwy2jFoq+R9p8wC2mx3MZtFjkqZbRcW1AjIGrKm49YQaxfhFU+42OZSH0zaF/hCQc0XifzOrBk9uR5czs0qo1WbmFHV95SifUmPpIKony2snu1Ez0+/h60b4DDFVnCkZi2hlJ/U/vG2biKRzw/ZnXvP6xx+TY0p83hhYnW/r6QDNc3SIsV0YHR11irQzC52MCADzDfeGKjSn1J7wuAoDzSowwYJB1vCsQeHbQrKNh/MYQHnL/ECxCJviTUGgoWlJNDKf1P9Y7cS+FmOR8FDeGnA7D1UbxLUmUvJaUUyrTguFK/FHDmnxSPS0eDfyzvvBkwudlE8wlKQnS/aPFyPmz22lFcEhnagzLsrCSVKGxEcttkqLfJzL4sMXNnBbkmVJzrJIvuI7cUWuTtjBXTKm4E09c/8I+tKlWFxfa8dM6ownSdI6upUgQylCbAK3PaMG0jOLJTKNCXQhJIItlFowm75NGzjbxSLMjxHZmAfKxOsPE+qzr+0e1o3wfO69fI9OMCVIVDBlFmBrzJVC/8A7Y7vJ57H/m+kAjOaBbt07gwrAh2LuGdJxVOKn9ZGo8vlqeaSLODstOxikx3RBZzgxWmZNyVkH6MnmuJUJhcoAtAF9LRdorcPlN4YV1MkhiZxP8MAmx+BlkpJ1vuRBcUDkOErwdpDj7b1UnJ+sOoJKfinvKLjXyiwhOb8E7h/pmBMOUZSlytHlWlq0LhbClWG2pvCtjsfmktsWDTaG7dEJCf2iefIgZdSTtaAQHmiADXNEAG+f7wAb542vABsOiAH0cefxJ6aJzhdS5zKLy80Ek++kXEnJ0ct47pIq/D3h3Wzls/IKlVE90KP9I8XUNqR6mklwROSpMvLgKcKSiOZb26SPT9xD9huiJrk2pEk+hgp+8vUfSNnp5vmRLyrosiQwTJJabTOPrfWm2axskxlsozc65I7xK4NYexjKpddSJJMugnMhWpsI2hSMJrf2zk9rh8qu4hNLopVMvZ1JbSsgApHWOnfwcEflLbESVThtUKBPuys+EtOJ+YDpD3omS2sJlqLLtuBTir20TbaJ3EKSssXBM26881S6WuXpindHp55GoT6HoYzbNovdwjqHh7hGQwbSgmWX8VNPDO9OKN1OH37Ri3Z3xiokiqWIZSlMcybfSyDtmOpgo0sVS8+HGUOXIChe0KkNAKpPlmmTLiTYpaUf0gSVlN8HI1SLUxMzyiAZh0qJJ946t1JHO7sYXMLy7Mm0ttJ5izbN6mNFyPbaG5FGdk5nKpF7Gxi2rRlKH2ZJzDtIqzUwz5XW1XTb2jhl9HLJ0y8PDmVP4vnX1aqMuVE+pMZ9HThfJ0b8R3gOywSX9dDCoLDUvkncCCgsn8ooFhuxvoI8+zuDFgKv0hjCHGSoaawCoTLZ11Ooikx0hI6vI4hI0Kob5FdDZiJP9xKuqTFw4Zjm5iI6bO+VJB1tHRJHlE2w/Wy063dQFtbxjQpKym+JOIf7T44nZoKzNNnkteydDGsVXB14/jEdMGtIdUrYEC4946K4Lss2mMBu2VOW8ZNhZIpdaUAJUQSrpEspDhKPZEtpSSAkn84yZsuhyk2yr+Y6TmO94zYmxHjyRRUOHmJ5cAo5tOeF0/7Yzi6kjJyZ4+0yX5lSYZ3u6E//dH1WN2keFLnIz1z8GVMFM4RiYsQuYfuL9gLf0is75onGu2X1z8otfaObya1wAXM3BOsIKoSCZKlECGgsOQ/3hUMEHxABrmgwgNF1SToYKACJnSx0MFADDgv6wAC53aGBnOgA2h660i+5trCGeU3jLr6qrxGxU6FhSVTXJSfQACO39YmEuWO2CWUUSk0qUZsENMoFvePHnK5M+q0kUonTGAq8hyXQ2fw2jiyRs6skeCW1x4SjSVpO42jGC5owx3J0cGeJfEExiPGaqVKLLl1BtKB0vvHoRVHoR+MeSxeB9NTTJSXlz5ltJCFW/FEzRxySqzpCltqaYSViwV5o5pGURY9NgKFj5gLxml2aVwca+KZ/wCKxrXNbmXbknrel16x6+jdHia+NpM9FOAdWFU4Q4YmM2ZRkmwT/wAoj0meRfBYHxPvCA1zxDAzniAZnPF7whGc8esAGc8QDszniARnPHcwAbD9oANF/pAAHn2gAD8QfWAASX83WADfOKTvABzr475AVXgFUlhOYy60OfrDToT6OLpSbFR8OuGFqIIp9RcaPoFARjGKeTk68DIi9UkBOTIMsdzjGPSOxEhwJOcqcW6nyJH5RxZ5Nrgql5LEbrm4KvyjzqHuTI1xQxh9k4MnSleV54ctP1g2meWdR4KI4cV84aeqE+03mn3Ectl1eyAfmMN8HnQybPkjbGHa3j6qLMuFrQVXcmHNEe9zE9FKE8nLLOw3wswfhcJfrVRZnpi2qHHAEA+kNts644ccex/muJHD3Djdm0ypWnQJYazERO1s1c8USPT3iCn6298BhWjuOOHypecGg+kUoV2T7279STYPwLPvTjdaxTOrqFR3Qxmu037CE6NIxvlllfE3PeIo1NvLEww40TotJSfrABzFiakOUPEMw0+LKS4opJ6pO0aXwZN80Kky7M3RkqFroGa9+saQf2OPD5G911hYb5oAJGpG5MW5FTpkYrEkZeeUnVKQq6bix1jlk+TzMi5Ls8NjVqvVFkfKylN/rGR14PJfm4vexikdJpKje5gYw1LlvWJGWNLKtLt+wjzDvsNU5YmKT+xmBwHWDyJgXFJVcd4YkMeJXjT5duaBuhChn9BFw57FIKqKUz1McyapUjOk94uLVky/UhNOqORWRRtbT1jq8WzzHGmPE3XfgKa++FEZUED3MTt8iStlZsuFThWdSfMYpK2dHSJxg526hYa3BjYVlryGVxCDmJMYhY9STZ5wNrxLKTHJ11LKpZIFisG/vGdG0WLDNlv+UDeM2uB0FY2qCZDAOIJlSrJapzxN/wDbGW358GLZ5G4UZ+LxVK28wLxXb6kx9VhX6niT/ZnsVwAkfsbhHh9ojKXGi4fqbwsnM3Y4dFg84bXtGLNDS5gEEXhCC2yEqvfSAKQMOJtuYoDfNSOsFAa+J7awmBozAAhAa5yVC194Bmc7KdPzgECD6feADOemAAt+fTKy7r52bQpZ9gLwB4PHfxCVn7QrtTmM2YvTji/fzm0dr/Q526ZLcHYnTVaFITCFgqDYSoDoR3jw8nD5PrdHJTjZdOAsWFCkIzeYm1rxm2uj0aUkWri3FTMphZdQecAbYaJJJ6gRxxXzOWEak0jjHBck7jPEVaxM4Ltc1SGlEaAk7+/pHoro6M0kltL24dyzNJQkOWCr3J7xMjj5aLjXiqWVJNIQkJsMoPpHO4sIxYUKm04c6iE+W0Q7Rp0cacd6s3VeKOOJRtYUpqitqNjspCv+8elpuEjxda7id8+D+tJqXAXDpzX5beT8o9RniR6Lp5/qIQzOf6iADOf6iADOf6iADOf6iADOf6iADOf6iADOf6iADDMW6iAAPxV4AAGZ13gAz4kesAAHp5LLSlk7C/vAMZmqs/OhbomuTl2QE3A9zDEiuvEYf7TcCcUMrTdxEso6DQ21gSsVWjh/gxh9zGnh/wAQ01k2mJGoNPJzdL6WjjzZVilbOjC9qtjdWODtVllNqlVB9vKCq+4MKOthLs6lmRqWkJihMIQ8yprTUqHWB5FPop5E3wK2qg4RpqB1h7G1ZO6uSpeK+KjV5tuRaXmZY1VY7nrENV2cmTJZHaa6oSiWW2szhNynvEbWznT29EmabxPVmEsMrcl5YDKltryC3raNFFRN/wDk6QfK8JJ+cVmnp0AH/MUVQN+Ei1ik+2SWlcG6MwsKmn1vlOuVGiTGbk0ax08fJZFDoEhhyVQJGUQwFJuVJGp+scyyOcqZtBxi6HNmpZrWubGNKOhscWVOqRnyqCbXuRE7kQ5qwxuc0udPaGO7ILxEwE3ix8TrLxanEJyhPRQhtMzkm+UUfPLmKWJiSeKklCstr2tEWzCWRrhkx4SUGVrtcDs4kutsC+VW0U3wXjk5umF8X6ciXxm6ptAQ28hKwANIyf8AZlmVMsHgHLfDKqT1/nSkCJRrp3aZciHR7RfR2INSoKO94VjDQEnqYRVE6plTlahLIMu8h2ydcpvHntNcHWk12KlOi4vppAx2AU7bYwg7NB250OohjSEdVl01CnPsKsQ4kgj16Qk+QlG0V9gfHzKajMYaqiuTPyyilClmwcTtcRtJW7RjCSvbITVKlzbGJly0s0Vh450KHy2MdGO5HHmqMmwrGShSpBuUcVnecIzFOwjvlg2w3WccJ7pURqTTmsfpHNHo6mycYUs28NNTFCstCmO2SnW2kZtDTJDJu5VZrjaIZaMmXw44gpvdOm8QbIWpdBmTlVc6C/YxL54KbIL4ocVf2X4D4id5mV6abEqjW2qtP6RnjV5KOZ9Nnm/wxCF4oQtagAgX1MfUY+KPGbt2egGFfGdIUChyFMdw06tuUZSyFtTIOawte1oJYrbdjUqVEqk/GxhJ4j4ijVSXP+lAV/WIeJrorePsl4vOHs2BzJqdlT15sv8A94n2pBuQ/SXiU4dT2UJxIw1fo8kp/pAsUw3okEnxewbPgfD4mp7hPTm2hvHMPciPDOLKPNC7NWknQeqX06/rEOMl2h7kZMVplgZ0vsuJPVDgP7GFT8jtB0pVG5xILRC/aJ4HaFHMV1Sbn0hcDNF8DqYYAuekHcDteDgDOeCdwT1sYBDDjyrilYIrs0Tl5cm7Y+pSYceWJvg8deLU+X5xAOqlKKz6dY7JcROd8sa8B4xVh2cUy+omRdGZdvuWNrx52oh9Hs+nSk5NI6EwnX2ltInJeZbWyBmSoLG0eZdH0qmkqZC+OnHmar9Naw7TFqblR5XVJVq4T0i8eNN2zlnNR5JLQplOGsN0ejNAIQ0wh52263Vi5J9o2Mcbc7kyY0fEJOW67GJbOtJImtMrYeCUKXYp6XjCToHwF4v4hS+GaQ9MuOX5aCQBuo9AIzS3GbfBx3R6vO4gx/XalOBXMqkm8nKrtpYfpHq4lVI8TVq4s9E/AZVxM8EpdnMSWHlot21j0WeKuEdIc71gLoznesAUZzvWAKM53rAFG+d6wBRovesAUZz7i94QcGF8X3EJhRnPB6wwoznBJ7+0AgKngOu/S8AUB+I7mGAB55t1soWoZVbm8AP6I66liTDiTPSyWlblawkj9YAIrxMxRhqU4cV2RerMnndlXBbmjUlJFrQCfC4OPvBiVVSm8Q6EyM7i2Q8z6lKjYiPK1y4s6MKtFouUOqyTpEzKLZygFSlCwI9I+XeRp8FuKDRhWUxCyQ802pY0JOx/7xpj1U4eQUSr+MvDedouG5mYomb4kFKRLtIKlLzdB7R7uDWuSMpOSOZqTgyaqM46JsKZKVnm8wWUD1Bjrtz7ZnCO4n9KoshSkBLTIUobqULxf+joUF9DwmcKRYGw7DSA1ToXUkO1KoS8q0DneUEDL3iZS2xspytWTeu4RVRXfhN3CkFKiN48p6htmW92PVIojVclJeWUoy6kMnOrppHPHI1Im+bEuFKaythSk2eezlOY7CxtF5tQ6pFubqiWplBMoDYKVclPmAFhHmrLO7J5bCmcPtBQabQXebuQNvrFPVZE+DS2RysUJ6Tc/lkkJVYg73vHqYtVuXyGslPkorjJhxdJrbbjoyrdAUoAWjtUlJcGOSnyhbwkeMlNTF9ErRCtXRWB8g+LKUzE9IzHcZL+kTNF6hJ8kt4UPJkac7bQkj6xnC3Yad8FjMVgE2Ud40f9namODFQQsaKBhUVYqbnUkbwgspzCnE5NCZl30zJb86QpsknTrA9O6PsJYFKPR0DS+JOH6q23yqrLqWQCUlVjeOWWGce0eLLDKD6Hpqrys08tppxK1pTmNjfSM3CSV0ZpV2H83Q2B9xGfYLk0X7dCIIrd0H+yBYw4UymMsQyNVTMuU95g5luM/Msdo9TBp5Plo8jU5Y9xfJPZKQakWUhClEpRYOL1Vb1j08eJRdI87JkeT9jnXH1bcmeKXwAWQy0xmyA6Ek7xeofxovAuR5kLrKEga3jzDrZOqCybpUBY2imNE+p7nLYTprGTBEik5hKkpzDS0Zs2QT8TmQ8EHrpEGqFEvNlDoN9biJGc3ePvHPKw1QcONLKVTC1TTqR2TbL+t4100LnZx5pbYnC6Z56XeLjLiml2tdJj3Lo8gUN4mqjNsk66NPxGBSb6HTHBjG1baAyzir9yLxSmw6HWX4lV1oazCV/7kw1ORLY4y/FarN6rQ057i0aLIzO/6HBri/MotzJBlftpGnusSFCOMoSRmp5Qf/TVYwnmvtF0hW1x2LChkmalLW6NzCgB+sZuaZapjxIeJaqSihyMUViX7D4lZt+cZNxLJRTPFziuWCeXjaZsOjyc/wC8OosLJdTPGrjJggf2lkpr0elkRXtxFZK6d44cUgAOijzYG/3f2h+3ALJHJeOSpADn0CQftuWpgiE8UfA9wVjXxds4zwZU6KnD7ki/ON8sPh4FKe/WCONJ2mO7OCuIszzqylINsl/yOkEzJdjnwkwhIYvr65KfceRzmilkS/VeYfN6WvHDmlSPc9O+O5o7Dm/D3h6nYIcclZVSHmmbgtk3Ubdo8X3OeTuU3J8nJmM8ETNIqDa3ZRUuyXUnzJ1tmGsd8Gq4OmWPdGyZVKuoNSfOZJbVYtrBvmT0tE82yMVLgX0nESGlWUq1t7xLOh2S+Rxsy3NMyss2qanHvlQjUJ94hozb5RYVDwOzWWuZU0Jm1L3QrVKb9oEtpGR10c98RsLs4N4qyrLQKGXVKKfYpOkd2N8o4NTG8TZ1N/D6qf8A/BaxIgmzM1cD0Memz52PKOsTMEdokrajPiT6QD2mvivUfnDDagC6i00LrdQkepEAUhDM4vpEnfnVKWaA3zOgWgJ4GKf4z4NpoPxGIJJFt/5wgoCLVPxVcOaYSF19p0jo0Sf2gpie0itS8cfD6RB5L0xMH/Q2YraxbkRSo/xBcPNBQkqLOTHqohMG1ic0iJ1b+ITPKJEjhtKR05q4e0HkIXWfHzj18K+DkJKVHQ6kxLVBvZBav4zuKtRUrLVmZZJ/yW9ojkNxEKj4h+JVWKviMWTib/5Zy2ihNkXqPEPFdRv8XiKov33vMK1/WABnXV5t8nnzb719+Y4TCGdJeBGsBjijUJErUlE3IOJsD22jzderhZ06Z9o7TxvJioU0MSpDj6UXUUm9kjvHxlumdjS8kUoMqmabSwwmzeTMq26iOt+8YRTldDjwCqK36fS5mYmE5SLCwsTHXjcodmUiqOIWBjWsMtv0+nS4qGcuPPjynL0HqY9jSZufkyFwUOtJbcKVAhQJSodbiPbXVlWzMsWMXUafdplUlZphWV1pwKGkZ5Fui0KrLvxvMS+IJWWqjDgQ6ttOdrsbax8xbjJpmbRDF1NyTbz81QTexSDa4jbgiqJNSKpJy7NpdCUgpuUDvEyjuHZKKdUk4gnGZdbKZVhCbKUgWCowlGlyUvsnTLcpLSDUq0jnoSblSBYp9zGCS8momYw5TKnPF5x9SxnzZANLiNfHAkrIzxowDQq7hubfmmP5zTRylA817eW31jpxZJ3QpRTOcMOYbm6VSlTy5ZxEuFcsOKTa3pHrY/lLkjHHa7GfHK/ipWXJN8rmkbZVSs0yu0P+GHHJWmJKEkk21jHTQc7ojBaJdTS5MkJU8G3FbJMd7wNI63IWzMxM0mxfAKCrKlaDcExk8UrotSsWt1dTBSlyyCdReInBx7QtxzWwG2EIMw4bDfTUx11R+kwna6FKa5KjyNMqSOi03Bi7TVBSfaJNhfHtVo83mkp9WY2uh5V7jtEvHGa2sxy4MeWNNHRuDeINQxWw2lFJWFADO8TZs+ojgloKdpnzGqhDTXcicNoVm86hmI1sb2jqxaaMOz5zNqpZfiuEKkG2kdnCXBxu2KGmy824B84STp2iIy+QNcHJTyFzXGHEbhJIYXyxrEZuWdGLiJYdIBLiI4EdDZPqObJSbjaKaCLJVJOBSRc9doxLQ7NTRyKt0jJmqErU6EoKRuVawUbIWszJS7fsq+sZtjOI/G/VjOcUEMZtJaTQ3a+xJJMdmmVJnnal0jmlVz6iPTfJ59hjaCRqIOlYrFCU67CLSE2HITp6xVENho2hpEmlEWgkNBDjgSIgYkdVmJI6wF0A00BhLmVAwSU33AA7kQdCsOS3bYEeoMHIWgwLUn7ygfQwXIZv499sWS+4P+aKtiYYiv1Bv5Jx0emaE20WhFMTTkyvO6survuYW77ElTLf8MpS3ieamXLFSEWTfpqI4M7s9rSfHE2d4YZxEzOSCE5kqUBY5jHlSx27OyUdpFuMeA6diWiOKDSOYUnKsDUGN8cq4ZrjyXwzgefpz0hiFctzFlDL5CUZtLX1jpfPBlqJtcwJxKybKEMuLJcW7fIgK0CfxGJ2nPgnlnKmWrgRuSp6UqDSQ4objc/WBxPQ5Lvw1X5SXlDmAKlDQDpGUkRJNnOniRmEpxfQppNgQsEi30jox9owzL/ikhLwP8QU1wNna4yxIJn0TLxABVYJtHspWrPlt20sKpePfFExdMpSJVjsVnNBtH7hF6l40+Is7dLUxLSoP+Wgxe0j3GRWo+JniNUr8zELzV98gAh7UG+TIzPcV8XVEn4jEc+u+/8ANI/aCkK2McziOpTSiXqlNOk75nlH9LwhU/sRLms6rkrX3K1E/vBaF/3Cy4m/yi/tDtByzfNsdAkQnIZovqvpaFYGuaoixP5QWDALBX94/WE+QCFshUKh2YmVBvADfAndYCc2kKik+BI8yUi494hopFreFmtO0XjDSXG1EKWC37gxy6iN46Ncb2nca35hiYUGVqQp8EHzX0J6x8TJuM2qO5EoYkEUxCksqAVkAyja9tYSbqo9ljLUViaX/ObCkfKEk6E9IweR38iWMVSk231LQrN/LRnSlJ8ub1juxTtGUlwUfxI4aP0eaXPSpQ6h67q2QfM3YXvH0enzJqmSntK3zm9joY7jQElSgdDlPQxPfAEip9ff+ELDiiSnbXSPE1OCnZmxDM19baCl3UHY3jkUeSWOeHcRttzibrCkKAB1jSiS3JKqS6KY47nDYSm4I6xjJbiic0Or82hEhQbLiAMw3sY53BmqHamKTKsoAITYaXGp9Yzt9FIMn51E2G21BC7HzBSbgw42lYFUcRsZSFBlJiSLjKufqmWyDRX4o9LBFuXZm2c5YhWuZaS2jzLW6Mo7Ex7U47oqIS+SJjOPJolLk6cy5dYAW8rurtHfp8Sxx5Nox2i6kzZXMoUpV76lw/tHWlxZbRY0jLSNRo6pRxIdTfMFDdJ7xm1XJUehmxPS006huTRWSpq2U94yyxUkD45Ob5eniYQM6sy4xXyP0NScUOlPwpN1OcblpGXXMOr0CUDb3jX20jCeojjVzLu4feHqVkVNT2Ijz5gWKZVKvIn37xLpdHzer9ZySuGHhF1SrTEmyliXbS02kWCECwEOz5eU5ZG5TFIsBcwiDaXu0Jljzhwh6dS0dlA3jCTpph2c31bDYo3E/FJsbrmA5r6iKm90bNoskFIQkqCgI5EbMmVMIGUEdITKQ/S7wbFrxBSFHx/L2PzRLRogtMzqk7G8I0FsrNFU4lN9CREM14rk4J8Vk8Z7jBWV5ipBUAO1gLWju05wauEoqLfRTyE5t+gjvo8wf2qXISkjLPTzswHH0lYSykHKAbdYqiG+QuqU1NNmUIQ4XELbS6klNjYw0ISXF9YCQbSFTDgbaRncP3UmGBqck5qTGZ1hbaR94iJY0rG1xzNCNFwFlVja8JAbIF9zDAMSQAAbge+5gGGhWkImmazAi9tYLGgpatRfSAAG8MYAqtGcgosrhfOPYVmafOvJU1KVAuNh07Gxjjy8n0mmhtwI6Ewzjl1h8JDpCTa2sc56EUpKmWbWsXBWD3ni4AUpUoFR02jBL5HJJKLpnFDkwmpVqcmyrPdalAk31J6R6WGNs455IylUR1lKiA4yFKstKcogyxqXBvhdMmFDxAth1AzdY5mdjqXRYtNxdyUpUpRsBqbxFWyZNMqLjHir+0dXaUglQl1Jy6+saw4Zx5HUGQmedzVCYVlUnMsqAVuLx7EXwfLyVNhJdPeGQAKz3irQGZiBEiowrH/7gBGXBBgGYLWgA2VCxFodiMOgHaAZom6tBeBAbQq94GwN5heEBgUIANX81xtAAB8XBMAxE4m6ddITGuyR8K66zhjiLRKjMEhhmYTzCjdIMY5F8GawfJ6EtLZdk2JhN3UOoDiSNxfWPgMs6mz0l0OLlUX8OFFRJUOsY+4/Agh+eSQz8RYDcXjanNcgDDsgUOvPT0u2HNEkn5Y2hBpUQ6Kf4q47kOHEjMz7yVVTmJKW8oOVd/WPVwxcuDCXfBya/wAWnpyedmH5RCeYsqKE6BIPaPajwqD3P6HGS4n09f8AisuNW6kxRSyLyhc3xKo+6Xl5+gyxMoxlxIpzTEVUx3JzT7TLKHFurOpcFgBHHPBFcoybSCZXFrcjVW2UKuCekc7x/EaaLNZxhNKk22FKUlkkGOZxofZZ1F4iMs0plkXISNSrvGMolR6JhRMat1AJssqFrA33jncGzShpxxxNaozapOUcD08sWyINyn3jfHgbZMpJHPfEGfmJpDNQcUVOocssqP6R7qglCibtDZO1ISsvLTgubLSsRrfCZd0PzLy6ssvrVorW/UR6W6ztjGx+lJZx9SLgttpFgI3j0auKXRLMH1UUyfVLvKJS4AEXOl4l9mfTJpV5VrELxpqRyk2DhK/lVGV0rEygMHYHqOJ6klEo0Uy+65gj+Wn09TEUon2es1WPBH5Pk6QwjhCQwhJhuWQFzCh53VDzExjKTkz4bU6qeplcnwSMOZtLXtvEo4aDG1G+v7xViZsvXOUCKCgKnAldhoLQmNDnQ5wsTaFdb7iOafJSIpxbojbGKVT7aQBONJJPdQ3iV+tGkVyRGRRkUkiM0jYkUlMaJudRA0UmO6Ji2ukZtFJmlzuYjuIk0Ts0qeuQNjeBl2OFLmOZONjS994xZp4OKeMtCcxHjWukD+8NzK1JUNwkdI6sMmj3Mmijq9LFrsqJ2nvSKyh5pSbG1xtePRjNM+Rz6PUYH8o8Doiqy0xLMMzclz1MJKUuIURcXvYxsuTznViap1H7Rmy9k5ScoQlsfdAh0Ta8CFTh32ETfBVBfxAbcSQpQsb3SbGCxUPmIcWs1aktyzSHEKChcq10hN8FxTsityTpqe8TZVGwNbW80CESHA6Kc7V1In0grLZ+G5h8hctpm+sUS2xon3nHp59byUJdUo3yCybjTSAa65Cwo2gGDlGfiZplnMEc1YRmJ29YQnZN5rBskKcAEZJgpuHS5obQ/Ak3ZX9xfQ6XtfvCXJdGNNl51tAF1LVYAbxEuDSC3SpF244kFM8McG01psfGtrccFhrrHBN8n3LwRwYnGX9DvgmkVp2XZM1KPDKNHEjcRg19HO2o9B9Q4qzEzV2KAqUMtTELKXw5qt0+3aE4NKzx9TKW20NOJsPyCpeYmqXLhEwQMyEaJsPSNMGZ3TPJwycZf7Kwn6g5KzCVA2VfbtHo5KmrR7EH5Q+0zEqHEJWl1KVA/KTrHC4yRusiQ/TOOlKkyyggqtYm8Sk34M5T82QyqVDKCXc46hRGl4tRlZjKSkhdWlFU+hwi3NYaWP8A2x6sOj5/IqbEOYW7xZkbF+/6QAYbwAYQDvAHJrNYWEAGAjtABmbW9oAN3vrABlz9YB2jM3aADLkHeAQILAEAGs2ukABbi/KbmAYnUoEdoAvwSLhhhd7GWOadIS9gylYW88oWCEje/r2jz9XnjhxO+zpxR+zuh2ddo8swhlwOSqQElCNdI+K2rK7Z2bhtXjWVmKk7LuPFmXTo2tYtcxrHDXAtyCMT8RKLRJRJmXUOLPlGVVyY6o4dzJlNRKlqfEOadWtEkgFoKzoU5rpHfi0yfbFF7iM4lrdSxSQKk5z2UfK0kWSPpHowxQx9F7LI8uiSZ0VJtH3QI3oWwKVhulLsVSLV/aHwLYgxdPpsgyt5EmykoSSDlvawhDcVRTc5VFz1Tfmyr5lEJ6WEQ+jmbtjphyU+Jm23FHQG9zGM+FwZt0Xm3UKLSqe07OvZgEXCGxckx5jjKXRophNMx1LVBx2ZZa5MvLoJyEXzQ3iaastS3PgikzxpqrDrrckhEqjNbNa/5R0rTpdo1kmkOVKqLlUdTP8APU4+vVS1HUmLktnCOOchwxey5NYddJT5vmN+pjSLtcmsJJohb84X8NMX1UFZPqIpvg0lwrJfg99bkgtC/nAA1jrxZLVHdCe5InlNqIm6dlWlKX2BZRHUR6EZfZsnYGWcbXMoUpd1enSCT5E0WjRZ5qZlGT8zjWmY72jnfdMge6XKS1Np7TMq0lhoDRCBYRkzz55J5XeR2xahRUQSYVGbDeaEpsDCY0B+JAEJDBJf0veLQgKngTDfRIdKzWR4Ee8YSRomOuL5ZFewql8eZ+UOYkfh6xgm0zVMqhlwMK3v117Q5cMuxxlp4JudIktC1E3msQvQ9Ik0VIE5NHSxiaGmbRM3IufyiWaJiuUnxJzzSlKtr1jFlN10cv4yqkqeLlaZce5KS6oi+yrgRtFNI+l0mog8G3yiOu0FM28+glKrIU6lJOtgbXjZP6PSnKKjT6GKYw1KPp1Rlv0SbRsmzgnotNk52iF7BbRtkdUnsI13yRwy9JwS64ELuDH0k5HwR6iD3JeTjl6HHuEuRuewlOpvYoXD9z+jnfouZdMTOYaqDYNmQbj7sP3Ec0vSdTHpBCqPOtnWXWbdhC3xMH6fqY9wCVSUwFElhY90xanExlpM8f2gzXw7g3bWg3uDYiHuiY+xlT/VmltrJN0q7w9yE8U/+lmk3tqDBaJcJ/8ASzCpSAhQKgb3BAgtCUZPwxxexDU5mVTKlZ5YFvInWDcmg9qfhMSy1LmpkgNsrUdrkQlJI6oaPPle1RJThrDaZKpy6psAuqNwnomOTJkbPqvT/Slie/IT9zFLc7iWXaVlcZlUctIO2aOfs7ddVuB0Hg7EUnNUtLKmkJzDp0MKS8niyTRSfEDDTYx8XAFBCyVZhvptESk9px55fBpoXUyWbS2ZdablRvm2vHJu2+Dw+SmOJ1SRNYimkJYSxyf5ZCBbNbrHrYbcT1cNpENbWVugIOpIA17xt2atliUWktUynpK7LmFi5za2jRUkckpO+BYptqbaKH20qT6CKsi2NFWczzDQvohAbF+wjSHR52SPNiPP/wDBGhnRgO8AjCq6d4ANXy9bwAZfrAAEqINrEmAAZX0OkAGuYANYANF5I3OnUiApJha5tpP3h6awBTCl1FoLsHAT0treFaQ9jNfH215blu+U/wBYlzih+2wtdRcFwGVC+14n3IlLHLwabXPTLa1tsENoF1KOwjN5ldFba7JbgbhjUcftpdl6rJMshfLcQHRzEnrp2jnyZ2uitiOgeG2DmOHsu7KSMqmpNvEfFOJIU4ojsRtHz2plLNL5dGqDsZYdfr8tMtUKdnqTOfMGnCbJ9z0jPDCMZfIbs5/mqpXKBUFSc5VXZp1tfnIczJJB6GPX9vG+kczk10PDM8uoKDz6y4RqMxv+UTtUW6MW2+yVYZQa7XFtMAlKGUmNsVROvTW2Sx/DGQkZbqttFqSPUUaG2Yw8Un5DFbxbRufoykk+Uxe4lxGLEUp8LRp1arpCW1axVmUlwUJy7EC+hiTgbpkmoLoYyfrGUuTJoszAuCxjCoNsLcccSdSb2CR7xz5J+2rQormiyKzwbp0hILTSZ1fOTq+gi4IHrHNi1C3/ACR2QpFPTOGJVx5w3NjcWEez+z4OlyTQXhyVXS6smTcUQw4vyrPSOXIqOOcbLTnW2qhSZmWNrtt7945oSadExVcFNMN5QWFLIQl0kJ9Y2lyqHLlUSg1k0VumughLDiyhy/73gwtqVnRilRKGKqxIMOTXNSWXUZQoncmPWU0d0afkDJ1sJcSo2GtwTGu6y2T7DmL2GQlPmUVb2EG2yWqVlsSgu0gqGmWOdnkoODwTCAB8RcnSJY0ZzbCAYepWVIMaRADmA3hIgKVMFtVgNoGuB2SGh1ZDqVSjiczTiSlQ9DHLKNcmsWVniKTXQqu9JrBUEnM0e6Tt+USnZshr+MUFEWt1hloVy9RJTa5iDQUJnFLAsq8Jgg9qbVcAm0Zs0QOozhRKqc0zJFwYmkJuujj7imfjcVzM2FEOLV8wMbJDUnj5ixhlMS1SnE5JlShly3J1t2h7aPSxeoyivmhwZxgE2DzB9wYtWelH1HHLvgVtYskl2vmST6xe6uzp/lYpdMVt1qTeGiz+V4N1mvuQfNhonpVQP8wD3FoLiNZIhiXmF7OIPsYdxK3IGkNqToUmHx4DeBUy2oDyj8oKQbwPwjR1yJ/KFQt19o0qRYUdWkE+0OhNRfhBf2bLk6tI/wDbBX0S1D6QIUqUtrLo/KAKi/CMVT2ED+Wy2lXe0JoS2p9IM5qJGXUryBQF9rQuEU+eBhanZiq1JLctZb6tLp2SIwlyzHNrMWkhzyPww25IKS5KLDuYXUFb37xlvPllr3kneQnWEMVuUtAS+hRUBa0JzN5anHXDFkxUzXai7MOJKVEWTfoI53Jnj5cryOkLpWmkJC1H+XbVR7RyylzRm1wQ3G/DCm11mZn5cO/aCgpWYHRSrafSOvDqHHg1hkcSiJOTeRVGmnW1IUHbG4tqI9hST5OuTtFhPvlJAHtGyRy0B+LyC3TeHSbALnKS5NsGYSQhVh5FbmJlJQZhkipIYOaUAhYIN99o0jkTORwroEHxsErWfQGKc15ZO1mOTCmxqyse6YXuL7K2MIM/2Tb3hPIhqFhxTNqa5gY8n4irSJeTgv2gmqCbpiGy7kyuJzJKTfSIWVsWxMb2pyYnXEttOXJifdkPahS3JOOPpbXMLUSdcvSIllkFJeB/YwrJEArW86exXaOZ5p+BbvpD/TMDSTrXNEsFpT+NV4yeaXhicy7uEGGsOSdGmp2cpVPCWjdTsy2khI+seZkyZZSpM3xv7Kh4w8SZXGNZNNosrLs0yTUpQdYaCS8rrt0j08GOaXyZe7c6Ksbkn6pUGZZNwXCB7COyTUFZu6xrgtGo4QYw5g93mEKKm/NrYqMcSybpcI8+UnKVop+XfmJFxS2HnGSryqU2opuPpHY0pdl80PuFMSVijThek6lOSri7glt06iInGL4olyZcshxtrUnhldMaAcnXkZFVFYzOJSRr7xye3BO6FvK8Eo7PzoJOYp3MW5UQ3ZJ3Kf8AByyAOwN4x3WyGWPwIo65iZqU64PIhIQDbfqYUnXCPV0UeLZaz1KSq/lAPtC3Hq0hBMUUG5Cb9I0U6JaXYgVhszFilAsTYHpA8qXbMG4lb8daO9hvCwQtGVc2sIAA3HWNseSMrpmGRquDnb4EZFKVpl7xtZ5X2GS7ig4gJv5tNIH/AGIuTDGIDh6kNsyizz3PncEcMk5dmTfPBPMN4rcTKVEPrzXlVAD1Mc8sKtUbQl4KzKVJJG4Ose3H9UdafAWpkOEEi5TqD1vDlFS7B0x0lZ50y77Wc5ranqRHHsUZmRX0xmTPO6kAKMKf0KQCp1ByeZbaUTyWdfrFJUC4CJarvuy/wjt3GL3AJ0EaOTNYzaZPsMy8pPSoWxMLunQh3+kdmKUaO+OUkbLz0qLNu2PQpjtT4Kctx0ay9/JRb8Ijg7PKoxT9iYrwAVzbm+xEQUDDwEIAwTZVYX0ik6ANWFpTnGxgTEJMxSk3Ve8MSQbKVAy60gC5Bv7mIkrKsPxrJfb2H1T7Kf79KC5V+JPURzpUzeLKvYni+3mB8psYo1QYl0hVybCJoqw9Ezl1CokaFbU3oDm6RnRdiOvVQtUp7za2hpAcwYtUX6g4s63UY1QpEacBKz2hmYnfSbEdYohpCRbBHQXgF8vs0gOtG4WsexgSRe6S8iiXnZtCVILxUkjqBD4LWSa8hSGVp1S6seyomjZanMv8gRcmmrlEw6PcwUjaOszL/IUy09OuJNpxwEfWF10bLXZfsWIm6mEXTOXt3EFlx1+WwQqtWQLh9B9xBbNP5+T6NIr9WA+dswrYv/kZrwDbxDV3DkTkKibD0hqVIiXqL7oKrFfqsgEJXNMqWoapRun3gXy7MJeqtfqhnl6q/UZttE0+vlqNlBMNwVHJP1HLPgsGjNM01YSwgNK79THDJu6OWUpZOZPgkf2gQ4gIFlHcmJs52vKFbpbISsvAq6gRNNk8jvTJhtS0gqsfWM5LarY12SavONpw62krKS8qychttrGCVuzSQ1S9UaSpDZebB00zaiHTb4JRVeMp44jxkp6VYQimU+7aShGXmL+8r849rTxcYfI0U0uBomOch0nIojex6R2KVdlqSrgyXdCpgKtzCk/IP6xEsm0hzSMqc2/PzyGwtSEJ3KdLekcTm5mSVqyR0qhuV1AIaSltoHzKTe8ZOe3iyGMLlPn52eU0w7y0BWRKEJF1et47UrXLKVUDrMomkupY5/xD2SzpB8oJMZO1wiO+SMT1MW4p2+ZHQa6RsuFyayhSTMkqk79nuSL9wpI8p7xaalwVB2qHKhIaq5+Bmn+QhDalczLcZgNBGT4RguBjp6i/MLUlIQ2klIy9YJOiSZUSgFSeetJJOwMckp8kti55hUo4g23OsJcmdkpo03Zog6N5dR3jGSoVkf4h4wmpaiiktOltDpuW2zaye5PWNcONXyaK/BAMOrTLOlatCq2g6949KFHbjXklbD0s3WG32kXQ0nUp7xnl54Mssr4AYhr0ziELlwpXIbF7d4iGFRVs0jiqFkOZlUzTvLb1UbkCK5OduiQ0XD5UlCik3Mc850Q2TJiSYp8gt52zd7ICld459258EG6QqRZeuuYbJUrKE94mUJUBKX6Y5MFtltBWpZyoSIwi2nRUY7nRemCMMowth6XkwP55HMeI/EY0fLs93FFY40h8LYV0gNtw24iqDVHpLj7hANwhsdyYVmWSdRCeH099osTXOGdvzLFxtYaRw5eWcMZWhN4h8MnGPCR+Zl2yZyl2mWgnew3itNJwnViyJtcHEy0uOSSEuWzXvp2PePdOL7CJa7T6dLWgbJZLKVOqQCSTYbRm0RRKqXUyhhfNdDbaxda1dhEKNmkFyO/2WHpdLrZBbWMwUOojsi+KO1LgbJhTbDiUA3UY2p9joSKmxJ1hLC9nG7iOaaqVmDVMh6/7xPPkbZjEPlkydgnZEuMWRa0KyG+aHCiYd56Qp0WbGpHeKSbNUTCVpTq2gJdqyBonLG2+MEaJi2eodTosu1NPNqDS9oePOm6KUmjoqXfJZR/tEaIyAre1OkWIwPE7RDGDKjYHeKQG0qucxGkSwFbswXWQgfpAASWSpsqvb0MDYgLyy3KheXzJPaFYxRS8SIb8iwCgiyknqIykrXBSZDMWYYXSXlVKQSXqa6rMtCd2T/0iU74NosaUvoeSDmFuoENmiCg7y1Hcj1jMuuQ1l4ld+giWWNeJpgmnrt1EAHP+Jwfil9yqNESxhU0VHSLMWaEuSNbwEhS5UQFBK2SBYAw6AKDJygi94QA2kFXvAWYpq4MMAlCVS7lxt1hNWNMeGUgpB6GM6NU+ALqcgUb3FoY7G52YDLanFHTpaBcmM57RvRWFhRsMoOkVsTOKWRvgQqJddGpKlK6i8XwkZlkUPhvS2m23qhUXG1lOYlAsm+4tGO9hRJKpSkv0tudpjiZhLOi7/MQO8ZS+RakN8hNGbUlXyqA2jmfBd2O4bUtSQNR1A6xm39AFVLFkph5spJDs1bRsHaNIYpZDNyIXWMfT9WIQ9MqDSPlbb0SmO6OGEODNtsaE1Ylf+Isk9SY12IXI506rrRssZE7xHQJAaxXUvEtDRtxNlKSPMkxadlm5GnzMizzmzzpMjMXEm/5xjLsEwhbNQl5gPHVp05kj0g4StiuuC7sEMPO4PeShCOc4g5VAbd482clGVhF8EDqlSXRc0o21y391uHc+0evCpxsqKsi0y4pThdUCVb3MaqKN9tCZTpeZsvS5jRxVFunwM8xJPKm21pI5d9T1jL9Tnfw5Q/SMohqVcfSlSVmWU4cx+8SQNOkZ9sxctwRSHZGRU0y40txSSAqw0uYzfytjbLh+x0yzDaUgEKSClSfUR5blTZnViaZoYU0cyBm7xpHIRQ2zl6cyQCLgdY0vcFFd1GZamKyH59K3mCfOG/my+kdsI0jWKBuU1tp8LlVhyXcP8o+nrG6dHUslIdpKWacWZcEJIG4O5hQVuyMSbe5iyTlJeRbWFrSFnQpO8b1ao7HZCsRUc02eulQyLN0lPSMa2nFOLTJLg6sLk1tpfmCpCfuKF7xxzg5PgirFOKsYtVuZVLMs8llk3V6mJWLYDQ1STanHgUKy21F4blXBjyWhhbH4w4/KOTTfxjzZ33tChgeS2ehp8TtyZemE+IVPxU0C06EPEElCjYiM54ZQfR6DfglaVi4sfr0AjG2wspHGeNHMR4kclmltqkJBxTaFIOi1DcmKkq7ODLPdwWDwzf5FMOYmziSkjrrHnZVyKHRZoZamqU7LODM082WlA9iLRkuHZbODMY4f+w6/UZHS8vMKbA7AHSPdhLdFM4JcMZ5SnFd1WhuSIHSVksgOwSBfXpCXyYJWKZaUNcmZeVaWQhawknoY2qkaRVuix8QNM4Uorck2u7yU7k6j/tF4YOXLO2q4K/5ynXVOakWuPePT28UylFIbq1VVfa8q6ogqQ3l0jhzJKRzzq+BtlFOBxS07q1MczMGPlFYTNBV1eVGqoIx3PkqiZ0eQTOslDabKHy+sZzzbPiiifYLowaqKEugKCeithHFKe7spdlmTVOl35dTLrKHWyDotOkc8ZuDs0CZVz+S3/tj6VGbNrXqYokxCtYkYelYCb3tBYGMvakjbtABjUyebAAr54VcL26QmOjTs9LoaKFm9tfeMx0RmprbQ4HmLgdUAw0AupGJw0ksuN52lDKtCuoiGhptdDfiDC6JcmoU4KVKL+dpOpb/7RPJ0QafYxFgFAN83tENm4EjlkC9h3iQSGHEz1pJSQL37Q0BStdl1qfUpQzaxqiGNiJQgXP6xpSMmY4yANYKJE5lTcnpaGUghxr0EABSWDlOghUgMTLk3uLQuBozkWHrAygp6XztkDQwgNyz5RdCjax0PQiE0XY4yFOdqS7gWa6n8XtGMppcGcp0KavTGHZf4ctJCLaKSNYzjJt2c0uSAVOnu018pUfIT5VKEdkZJ9mLQOm2+IbWfuG5Fv1hvondyTWp4jEzh4BC/MSAQOh9owUXdFtqhDh7EczTXszLhAKcq0KOihGrikZMcEYgTKuKUlGp2HaMJY1I0TF1NxFOzi1lACWLWzjdJjB41FFqV8ERxBIzTcyt5ai9mN8/YR0waoJKhmVmSQCCAepjdcmTDWASdTCYWODai20kXsDvaJ76GbfOdNu0JA3YdKTqpSWKEKWoK+ZAOh+kVS8itIeZCsTYWhbzSVtJFrG1wIzaXgTtuy0MC4jQmRLDbh+HUTrb5fQxw5IpkptcCviXgr4uns1eRCnH2xZ9m2pQdlCOrBLatp0wbop+pOclvKdFEaAx3pX0aDKqYusgqHewhthVISOTbsy+gJJSEG4A6xk6Zzttvks2vNOqwvIVJyVDZfSlpa206WB3P5xzt80ZLvkhzCOVVd8pvv0MDlSBl04G5s7KfCzBSUoSVNKOpA7R5mSm7HFN8DjVZyVkUkPOttKsTZZtGcYuQ3GirMRYrl6itcvJK5iibAjrHpYsVCUbZDJEGcaeZUoh9lwnfWO6qRb+L4DKVUVyE8tl0DkunKb/dPcRNEv5ND7TXAmc5bhKHUm6Vj7wjfGj0YJbeBwxPT7tszqQUpULKy941aouL8EVnk89Uuhzmcsm10aqMc+RkZqaJ7LytGlDJMsqzPpbBWVgXv2icKfbRjCDqyEVBBXV51WQBa3CEAbGJyfKRzSfPBIqXh5YkUlagl8i59DGkMC7ZrCKvkGwH5NwpmGipA++nWOyNLg9NTSVIcWKx9kFM7KvlpTeuhtf0hzjGUfkPdHyXlg/igxXcK1WYmFFpclLFTpvtp0jwZ46lwZOSa4KQwNVG1UuZcUvzZ1OEr6631ickWzzmWvw3xt9oVhLDbtmG05SBr9dI83PFx5SNIS8F4O1oSdJdWSVKa3Ajl5aNn0cR8VqnMP4+rE0gjOt3Nl6WtpHu4IpQ5OGXyDMEqmsSTnwCJVTjzluWGk3A/wBxiskYwVgokyxlwyrNEdl2ChHw7gBcfQdB6ROPJBqhyi4jJIz0hScRSqXVhtplVzk65R1/KPSjjTjbNsSS5Zuo1pWJag9Mqcu0VWFzsOgjoxpRjwauXIinKkw0kpaIK7W0hyfFBtk+yK1JlxM8lTp1KbgGOKf9mEo7RQ3MCWlVqtdahZPvHO+WZVySGkyq5eTYYJs6+oEkdoc/irNKZZNFlUNOIaSbAaFQjzpd2KydUGWcl5tl1avJmsD1MYzfHBcSduO5kA9tIySfk0GiUWeS3r92PpUZsOJvFkoxJ1MIYcT/ACzABpHlOkABZUQs2gAJcnHQMtxYRLGhMpRKrk6kExKGDaaTyUuEXUTY3hgM87MKZnDksPpAA+UOrTImUozgoI1SRofeM5DumNuL5Rumz6fhxyw4MygNrmMWdcXYzsNBzzKuTeEzZDFio8pkpSABAiSrKk0lT5vrG6IY1OIABjQyfQn5aVAXEBInXou3SAaEjwAcgGDQkEgWgAwJFjpEDQSpIsYCghwBLYI3vaAY+4BoMnXq64icQVoaaKkpBsLiBdmUnwOk0gMPvNtjIjQAJ0tqdo4pdmXaEzhzlKyASd4UeiRjxHJNKYOZObS+saY27IA4dwbTpzB9Wqrgd+Llm7tkLsBf0jrfguMU0yIarSQSbHWwiqMPAW0+pCxa2sD6JYuU4olJJvfe8S+AfQ8YVmXEzLzF/wCUpJUUnvHPldmkOxFiGfeCi2FDJbaLxRTRr26I+p5a1WJvaN+jKQqlTrEkh88ShTYToIzj0NhzQ5lwrUCGiTWcomco0AjRRUuykPbbh+AmHDqpIBF4vYkapcMesKVyakOW5KlMupYsrlp3/OOecUYPsvmlT71VwwXZkhxxOma1r6GPM3NTpFoozG9Kl2JFFSbSUTL0wUqsfLb0Eerik2bR6IDNIAWr3jdlPoW4abS5PMqUkKIV1jmk+zmfZ0VRJsz2G35J5ppcvyD5CjawMeXve8PBR0y5yFFSUpvc6kXj0VygYspuPqvIuJbZdbSnNl+TW0ZvHEldjZXp+YrtcWJt5axk2BtHTDHGKtI2irGHCzhFbSnolZtG8SP8kLJRwt4qfSnQLUbiFPonJ2FYuaS0pJRoU2tEkRH7ByvjpRC3vOpA8p6xcW0zrxN3RN6mAujBKgCNNI38m/kZqdSZaYxZRZRaLsvOHOL9heOPUScYNoc0n2XZxA4T4epeGBVpSXdYm+VnJS55SQO1o4NPqMkm02TbhColPUKnS83THJl1sKeSbhUdCk3NHA3yg4uHNl6R6q6OldAecpGdI2y7GD7HB8kEdnHXKi42pV0Ffy/WMJyfR15Eljsel1SZk8O1xllwttuhCFhPURioJnHFtRYDhtJorFfkqZMFXwj7oDiUmxUOxjmn0c8HZ11gbB1HobzvwMi3Lk+QlI1sI8fPOV0dUES5tKVrmUFCSlbRzab6GMYOy5fqziScZROY/rSXxzUoeNgqPcXEDiXk6B4TS7EvKSq2Jdlhar5ltoso/WPOnJylTOmKQDGE881OOS4VmZXuhWojOPE0kY5HycwYgurEDzdylK3ik26C/SPoYt7RXQsLy2GOU2cqB0EdCfB1wVqxRS2ELfQVC5JBhx7NTWKFE1hI6BAEYZVycWR8ieWbD05KoVqkrGkc8ezOPZPWkhNZlEAeUHQfSNNQkonTJD03Un5GrsBpQAWrW4jy30YLst+QPOTKlW5N9PaOeRqPLrywu19LwqK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 name="文本框 10"/>
          <p:cNvSpPr txBox="1"/>
          <p:nvPr/>
        </p:nvSpPr>
        <p:spPr>
          <a:xfrm>
            <a:off x="2022475" y="1226820"/>
            <a:ext cx="9525000" cy="5631180"/>
          </a:xfrm>
          <a:prstGeom prst="rect">
            <a:avLst/>
          </a:prstGeom>
          <a:noFill/>
        </p:spPr>
        <p:txBody>
          <a:bodyPr wrap="square" rtlCol="0" anchor="t">
            <a:spAutoFit/>
          </a:bodyPr>
          <a:p>
            <a:r>
              <a:rPr lang="zh-CN" altLang="en-US"/>
              <a:t>2003年4月， 支付宝产生， 同年10月18号， 第一笔担保交易发生， 支付宝就此拉开序幕。2004-2008年， 支付宝不断完善相关服务， 和银行对接。支付宝担保业务覆盖淘宝网大部分商品。</a:t>
            </a:r>
            <a:endParaRPr lang="zh-CN" altLang="en-US"/>
          </a:p>
          <a:p>
            <a:r>
              <a:rPr lang="zh-CN" altLang="en-US"/>
              <a:t>2008年上海在全国首次设立， 变成全国最先将电费缴纳业务接入支付宝的都市支付宝发布移动电子商务战略， 支付宝公共事业缴费业务正式上线， 支持线上水、电、通信、煤气等交款。2009年支付宝推出双十一优惠活动， 获得成功。</a:t>
            </a:r>
            <a:endParaRPr lang="zh-CN" altLang="en-US"/>
          </a:p>
          <a:p>
            <a:r>
              <a:rPr lang="zh-CN" altLang="en-US"/>
              <a:t>2010年， 支付宝和中国商业银行推出信用卡快捷支付方式， 用户突破5.5亿。</a:t>
            </a:r>
            <a:endParaRPr lang="zh-CN" altLang="en-US"/>
          </a:p>
          <a:p>
            <a:r>
              <a:rPr lang="zh-CN" altLang="en-US"/>
              <a:t>2011年， 支付宝得到央行下发的第一张第三方支付牌照--《支付业务许可证》， 设计首个二维码支付方式， 并申请专利。</a:t>
            </a:r>
            <a:endParaRPr lang="zh-CN" altLang="en-US"/>
          </a:p>
          <a:p>
            <a:r>
              <a:rPr lang="zh-CN" altLang="en-US"/>
              <a:t>2013年， 余额宝上线， 双十一期间支付宝交易量增加， 手机交易量突破100多亿。</a:t>
            </a:r>
            <a:endParaRPr lang="zh-CN" altLang="en-US"/>
          </a:p>
          <a:p>
            <a:r>
              <a:rPr lang="zh-CN" altLang="en-US"/>
              <a:t>2013年11月30日， 12306购票网站和支付宝合作， 新增购买车票业务。</a:t>
            </a:r>
            <a:endParaRPr lang="zh-CN" altLang="en-US"/>
          </a:p>
          <a:p>
            <a:r>
              <a:rPr lang="zh-CN" altLang="en-US"/>
              <a:t>2014年， 支付宝网络技术有限公司上海自贸试验区分公司注册成立；余额宝用户数达到8100万；双“12”活动获得成功， 当天内全国产生400万笔移动支付。</a:t>
            </a:r>
            <a:endParaRPr lang="zh-CN" altLang="en-US"/>
          </a:p>
          <a:p>
            <a:r>
              <a:rPr lang="zh-CN" altLang="en-US"/>
              <a:t>2015年， 支付宝和麦当劳合作， 从上海开始将支付宝支付推至全国。</a:t>
            </a:r>
            <a:endParaRPr lang="zh-CN" altLang="en-US"/>
          </a:p>
          <a:p>
            <a:r>
              <a:rPr lang="zh-CN" altLang="en-US"/>
              <a:t>2016年5月20日， 支付宝支付和三星手机合作， 可直接上滑手机扫描支付。上海市第一人民医院与支付宝合作， 首次打通医保结算， 支付宝医保结算在沪上综合性医院实现首次成功实施。</a:t>
            </a:r>
            <a:endParaRPr lang="zh-CN" altLang="en-US"/>
          </a:p>
          <a:p>
            <a:r>
              <a:rPr lang="zh-CN" altLang="en-US"/>
              <a:t>2017年， 支付宝和复旦大学附属华山医院在上海推出第一家“信用就医”.2018年， 上海地铁站支持移动支付， 并陆续推向全国。</a:t>
            </a:r>
            <a:endParaRPr lang="zh-CN" altLang="en-US"/>
          </a:p>
          <a:p>
            <a:r>
              <a:rPr lang="zh-CN" altLang="en-US"/>
              <a:t>2018年12月， 上海、杭州、宁波三地地铁自由来往， 用支付宝可以在这三个城市支付。</a:t>
            </a:r>
            <a:endParaRPr lang="zh-CN" altLang="en-US"/>
          </a:p>
        </p:txBody>
      </p:sp>
      <p:grpSp>
        <p:nvGrpSpPr>
          <p:cNvPr id="13" name="组合 12"/>
          <p:cNvGrpSpPr/>
          <p:nvPr/>
        </p:nvGrpSpPr>
        <p:grpSpPr>
          <a:xfrm>
            <a:off x="0" y="1515110"/>
            <a:ext cx="1771650" cy="4992370"/>
            <a:chOff x="296" y="2376"/>
            <a:chExt cx="2790" cy="7862"/>
          </a:xfrm>
        </p:grpSpPr>
        <p:sp>
          <p:nvSpPr>
            <p:cNvPr id="14" name="title_5"/>
            <p:cNvSpPr/>
            <p:nvPr/>
          </p:nvSpPr>
          <p:spPr>
            <a:xfrm>
              <a:off x="296" y="7291"/>
              <a:ext cx="2342" cy="776"/>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课后拓展</a:t>
              </a:r>
              <a:endParaRPr lang="zh-CN" altLang="en-US" b="1" kern="0" dirty="0">
                <a:solidFill>
                  <a:srgbClr val="984807"/>
                </a:solidFill>
                <a:latin typeface="Calibri" panose="020F0502020204030204"/>
              </a:endParaRPr>
            </a:p>
          </p:txBody>
        </p:sp>
        <p:cxnSp>
          <p:nvCxnSpPr>
            <p:cNvPr id="15" name="直接连接符 14"/>
            <p:cNvCxnSpPr/>
            <p:nvPr/>
          </p:nvCxnSpPr>
          <p:spPr>
            <a:xfrm>
              <a:off x="3086" y="2376"/>
              <a:ext cx="0" cy="7862"/>
            </a:xfrm>
            <a:prstGeom prst="line">
              <a:avLst/>
            </a:prstGeom>
            <a:ln w="28575" cmpd="sng">
              <a:solidFill>
                <a:srgbClr val="984807"/>
              </a:solidFill>
              <a:prstDash val="solid"/>
            </a:ln>
          </p:spPr>
          <p:style>
            <a:lnRef idx="1">
              <a:schemeClr val="accent1"/>
            </a:lnRef>
            <a:fillRef idx="0">
              <a:schemeClr val="accent1"/>
            </a:fillRef>
            <a:effectRef idx="0">
              <a:schemeClr val="accent1"/>
            </a:effectRef>
            <a:fontRef idx="minor">
              <a:schemeClr val="tx1"/>
            </a:fontRef>
          </p:style>
        </p:cxnSp>
      </p:grpSp>
      <p:sp>
        <p:nvSpPr>
          <p:cNvPr id="34" name="title_3"/>
          <p:cNvSpPr/>
          <p:nvPr/>
        </p:nvSpPr>
        <p:spPr>
          <a:xfrm>
            <a:off x="0" y="344932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课前自学</a:t>
            </a:r>
            <a:endParaRPr lang="zh-CN" altLang="en-US" b="1" kern="0" dirty="0">
              <a:solidFill>
                <a:srgbClr val="984807"/>
              </a:solidFill>
              <a:latin typeface="Calibri" panose="020F0502020204030204"/>
            </a:endParaRPr>
          </a:p>
        </p:txBody>
      </p:sp>
      <p:sp>
        <p:nvSpPr>
          <p:cNvPr id="36" name="title_3"/>
          <p:cNvSpPr/>
          <p:nvPr/>
        </p:nvSpPr>
        <p:spPr>
          <a:xfrm>
            <a:off x="0" y="278638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教学重难点</a:t>
            </a:r>
            <a:endParaRPr lang="zh-CN" altLang="en-US" b="1" kern="0" dirty="0">
              <a:solidFill>
                <a:srgbClr val="984807"/>
              </a:solidFill>
              <a:latin typeface="Calibri" panose="020F0502020204030204"/>
            </a:endParaRPr>
          </a:p>
        </p:txBody>
      </p:sp>
      <p:sp>
        <p:nvSpPr>
          <p:cNvPr id="37" name="title_2"/>
          <p:cNvSpPr/>
          <p:nvPr/>
        </p:nvSpPr>
        <p:spPr>
          <a:xfrm>
            <a:off x="-26670" y="216027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教学目标</a:t>
            </a:r>
            <a:endParaRPr lang="zh-CN" altLang="en-US" b="1" kern="0" dirty="0">
              <a:solidFill>
                <a:srgbClr val="984807"/>
              </a:solidFill>
              <a:latin typeface="Calibri" panose="020F0502020204030204"/>
            </a:endParaRPr>
          </a:p>
        </p:txBody>
      </p:sp>
      <p:sp>
        <p:nvSpPr>
          <p:cNvPr id="35" name="title_4"/>
          <p:cNvSpPr/>
          <p:nvPr/>
        </p:nvSpPr>
        <p:spPr>
          <a:xfrm>
            <a:off x="0" y="4031615"/>
            <a:ext cx="1487170" cy="492760"/>
          </a:xfrm>
          <a:prstGeom prst="rect">
            <a:avLst/>
          </a:prstGeom>
          <a:solidFill>
            <a:srgbClr val="984807"/>
          </a:soli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sz="2000" b="1" dirty="0" smtClean="0">
                <a:solidFill>
                  <a:schemeClr val="bg1"/>
                </a:solidFill>
                <a:latin typeface="微软雅黑" panose="020B0503020204020204" pitchFamily="34" charset="-122"/>
                <a:ea typeface="微软雅黑" panose="020B0503020204020204" pitchFamily="34" charset="-122"/>
                <a:sym typeface="+mn-ea"/>
              </a:rPr>
              <a:t>课中探究</a:t>
            </a:r>
            <a:endParaRPr lang="zh-CN" altLang="en-US" sz="20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38" name="椭圆 37"/>
          <p:cNvSpPr/>
          <p:nvPr/>
        </p:nvSpPr>
        <p:spPr>
          <a:xfrm>
            <a:off x="1584960" y="4065905"/>
            <a:ext cx="373380" cy="391795"/>
          </a:xfrm>
          <a:prstGeom prst="ellipse">
            <a:avLst/>
          </a:prstGeom>
          <a:solidFill>
            <a:schemeClr val="bg1"/>
          </a:solidFill>
          <a:ln>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9" name="直接箭头连接符 38"/>
          <p:cNvCxnSpPr/>
          <p:nvPr/>
        </p:nvCxnSpPr>
        <p:spPr>
          <a:xfrm>
            <a:off x="1631950" y="4255770"/>
            <a:ext cx="279400" cy="1143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190" y="1047175"/>
            <a:ext cx="11855621" cy="609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AutoShape 2" descr="data:image/jpeg;base64,/9j/4AAQSkZJRgABAQEASABIAAD/2wBDAAMCAgMCAgMDAwMEAwMEBQgFBQQEBQoHBwYIDAoMDAsKCwsNDhIQDQ4RDgsLEBYQERMUFRUVDA8XGBYUGBIUFRT/2wBDAQMEBAUEBQkFBQkUDQsNFBQUFBQUFBQUFBQUFBQUFBQUFBQUFBQUFBQUFBQUFBQUFBQUFBQUFBQUFBQUFBQUFBT/wAARCAEsAlgDAREAAhEBAxEB/8QAHQAAAAYDAQAAAAAAAAAAAAAAAgMEBQYHAAEICf/EAEgQAAECBAQEBAMGAwYEBQQDAAECAwAEBREGEiExBxNBUQgiYXEUMoEVQlKRobEJI8EWJDNTYnJDgtHhJTRjkvAXorLxJnPC/8QAHAEAAwEBAQEBAQAAAAAAAAAAAAECAwQFBgcI/8QAMREAAgIBBAEEAgICAQQDAQEAAAECEQMEEiExQQUTIlEGMhRhQnEjUoGRoRUWMyTR/9oADAMBAAIRAxEAPwCasPKSwjX7ojwj6SwYnlIOpgDgObqAUNYB8ByHQsXvpAFGaXuIQwJv10irJowX7Q7FQIHvAFMxSrCAaQEKKTeAYYHyAL6xNDBlSVp1gFQFSB90iGguwpWYHvDE+jVh10gMwChcw+uAMy3hBXNoGgQFMNCSqEyTS2M47w0AmXK720gASrYUjbSHYqCFrUg6nWH2J8ATNKA3goNzNonylQuTBQbmLWJ8i2sFEuY4sVElXcQ6M3MXtT6VmxA19YKJ9wcJdQcTftCoN4pUdekIpSCljy3hF9hZXpAJxMSoX10gM9oZnA1vACibExlG8S0bLgIW9mVEUaqglRuYBtIIXDQmkugm1z6RQgp3SH0SwgmGJI0HLX10gL6DUOJIFxeAgESlQ6fnBdAFlBHWCxNASbRaZLjYEk3hqRk4BrT6kbG0abkZOIvl6wtq19oEzNwodZWu5rAm0OjJodZatXI819YTQqK3484+maTTWJRpRbafF1LHeMMjcVwZzfBVtFxM/XqY2tKyJuX+RY9IrHko89ppjBSa245iiYmH3OW6tWVy+6orI75K7OpMNcSaNTsNBmYf/nS7WYD8RtBTaOuGRJURfCeOZnEmJXJlxXKlReyP9Ma8GUcjc7JkxiSXmqn8O4gFCjZHpAbLIm6H1/DjS0E5d9YSkaNLtDDVcLXHlEaqZDiQitYMLhN0fpG0Zmewhs/g/lrOVu30jRTIoY5nDq2lEKTdPtFbgoSOYeJucmkJuxidVECLXH6QgDBRba20h0Owpyn5LgG0ILG+bSpIA3MSxr7G51RBsb3hF3YUL32MMDeU+sABToVbQGABOkLuc28AqHGnJcJSb7w0ImNKbWoAXhksfUySigFREKxpE1blQZdv/aI8Y+pCHJUG8OyasIMuRsbQWKqMQlbeoOkFjtixl43F4QxUkZxAAMMEwDSN8kHcawDaAqYsIBUFLZVbYQBQXlyxViYW4sgm2kBIV8QodTAF0KWZkKGsA3yhQAFi8SRQIy2lxAFACybwB0DQyIB9hvKtAOjC3lG8UOgvl6wENUEuNC2gvACEzsqlVybRSdAJXpEEabw7JaY3uSykE6QEMLS8UGKTIaDkzZSb3MXwZNMUs1LKd4DOmO8pVylIsYkXI4tVkki8Ki1wKk1JLwF94lqjaMgYWlQ8u8TRdpgFFV972hpUKwPOUdjBQrZmcneCgswOA77xDRSkBWNLgwikwjMQN4KNFQDMm8HRVWgLjJVqICdomcQUp6/lDsVUF27X97aQByCCjb+sFicWbCVK1A+sMSTC3pxiVTd+YZZH/qOBMKmxul5Gifx/himgmbr9PZHYvgmL2yfgycoryRio8fuH9MvnxE06R/kpK/2i1im/BDywXbI1P+LTA8pcMIqE6obZGct/zjVaebMXnxojNQ8aNLbUfgcMzb5/9dxKY2jppGLzxGCZ8Z1ddv8ABYZk2B0L7ij+xjRaZ/Zzyzr6FVG8aFelJlJqeHpV2WuM3wqylYHcXOsX/GdExzJ9l8YbxvhXjjQg4ysOKR/iSzn+K0fURxShXDNlU0EvcNWqGozFJdyNpN1IPURg8aXJlPEiCYywh9k1mWmml5kTR5gX0B7RDbqjmljSF8/SZ19pp9BVlKALd4nHJ0YVTJVgqgVxgIfYly8hWikjYCL3Wawi30XRg3BHwr/x084FumxDd/ljS2uGdePEk7ZY7YbcRa1tIlto28hEzTkrQbDSBSAaJ2hJdGqItSZNDDOYObdUTkt7iNFNk7GMk3gQL+4CfaNPcM9ljc9gQAH+Vb6RXuBsGapYHKUqKW9fWNFMlxIjUaA9JrPlvaNUyKYwvy6isgpUIG0TYiepmbUAwcMoQuUe5JiWNMAmlBKttIKKsF9nJ7QgsD9k5z8sAWBdoJOyIA3CiRoqkqHl0hCskMhKFsgW1hgPaVAIAvrEDQ7SeIGly7YJG0ea0fSb/wCgw1JpY8qx7QqE5CV6eCSfND2kOYmXVQDYnSDaLcHS9VQo76wUWpDpLVJB1zRLRe5C1ubSfvD2hGiYoTMNqtqIljDcyFEaiEM1kQoW0gCgt2WFj19jDTsmhG7LkC52i+iKEymD6awWJo0lgpOm0FgkHpBToNYQ6FTT52J0EAWKbg9YBqmbAvbp7Q0OqMCRc6WhhRso67wrE7QFSQehEFk39hSmyOhhpkNfQStsekAuuwpbV9hAFhC2CpJ0tDsdWJH5HONh9ILFSYickHE/LqmK3EOIQW1o6GHZDiGtrUi2pEUmRsFCJwpO5irJaYobqBvvp7wrJ7FzNTUCNYQ+ULW6mLaneFRSkHtzaFCF5GbMwIQ6Zrm2y3Nr7X6wdjVgXXUpbKioNoG6lkJA+piP9GnREqxxOwnRCoTmIpFkp3Bduf0i1CT6QnOK7ZEqh4lMAU/X7bMwO8u2VRaw5H4F/JxxXZGql4z8GU9Zbl5Soz6+lm8oMUtNN+BPVQRH5/xqtupV8BhRwq6F9/T9o1Wkl5MJ62C8EbqPi1xbNIvJ0qnyQP4hnMdEdGvLOZ65+EQ6reJriFOFSftZuVQo7MtAERS08ERLVzfRGpvizi6sq/veJp9y+nlctb8o1WGC8GMs82hAZ6cn1lU1PTL6idSt5Rv67xoscF4OZ5ZvyB+EZCiSjN/uJMb7YkbpfYW5ymwcraQe4EHCC2InX9LA772jO7GlYFpsrO9hANuhaxL9bxaJsVoaCNNh6Q6ESDh5iWcwTjamVKQeLC1OpbcCflUCesYZIKUW0awm4s9H6DR2MTUjnIWkOrbC8wOhuLnSPlXqfk00dscl9ldz2EzW55ylKIvLuFxKuwi5ZNitmE5WPMrhCemTyhLD4ZlNgq/zRMNRjqjmp2PtGYeos22HHy2yr/hiKyZY442b4+CYSdTcWFWSQkHQnqIWPURyOjp5Y6y9WBIN7iO1ljnL1ALIubGIYDky6h0C9jGZZtyTbdAItcRSYqCV0sE3sCIdhQFdGSsHygfSHuChsn8OJcSfKPa0G9kuJDqvg5Dl1BF/pHRGbMWiHVbB+S5DYB9o3jP7IcSLT+E3QCU6RraJaGd6gvNg3RrFJ2JDVMy62SQUW+kX2DYkCrH5bGFRAeALXFodDDA6Ep0N4kfANl69rC3pCLuxWiYDd7nWJoQFyeAQfNr7wqHaK8ksaOpabzLO0c7geusg7S+Nb2urXvEvGVvQtRjK41I/OF7YbkaVidLh+a3rD2Me5M23iLIbhd/rC2A2haxinKBmWb+8LbYJocpfFqeqj+cRsK3fQ5S+K03Fl/rEuKZopMcW8UIP3h+cRsNVNh7eJUfjH5wbCvcFTeI216ZhC20G8PTWWl6EiE4i3I0qYbXqFA39YW0NyC1zSRpp+cPaxbkDROIJF7QUw3IUofQbeYZoRNh6HE73/KCgsEiYAV6HvBRViatYppGGZMzNYqEvT2PxPLAJ9huYOy0nL9SsKx4s8B09a25JU7VVJNgZdqyT9VQ6Z2Q0WafNDAvxfUxerWG50g9Vup/6xag32br07I/IWPF1IqPmw3MJHo4IewP/AIzL/wBSFCfFvRibLoE6D/pWk/1h7AfpuX/qQob8VmGXLcylT7YO5BSbfrCcCP8A43Mu2hc14ncGOputmeb90AwtjZD9Oy/Qsl/ERgWbICqg8yey2T/QQbWjJ6HOv8RwY4zYImzZFdZSf9aFJg2sn+LmX+I6y2NsLVDRmuyClHu6B+8CtdEPBNdpi9t2mzgBYn5Vz1S+k/1hWzF439A10lRF0ELB/DrBZk40JXJRbRsUlJ9RF2S4s0CRbXX0hWRtD23FJMOxbRQ3NKTE2UkHonuh0ET5HtEGKMZSWD8PztXqDmSWl0ZylO6z0SPUxcY7pUJtQjZxHxI4z4l4m1BxczOvSFKCjyafLLKEhPTNbcx6uPTpctHkZtRKX6kFQw2FZikKV+JUdagl0cTlJ9syYWhtBNhe0O+Bbb8jI1/eZsqCja8Z22bJUh8bFkgWvGnZgxZLKBTbSxik0gGiqtlsKIAvGcjRP7Gtl51mxGQ36RFsqiT0ZSXXGkvK5KVGxUBsI3ik+zGQrqpalph1uWdDzY+VfeKkknwSkNK31lVyr6RLaNEjSWrquYgOhcwyLC0VtZLsVtjILRYgZKba6GEybCXHChTbgVYJWFX9jE+NpS7Oz8J8T5jD+GpAtP6hhN0lWp0j4nU49udpHRfAnex3PLpM5UJB3LMF66iN8p6R2ZIJ4+TONtjxhzxAiRlFSykLdmQNt7mPLjhuRvQ5zfEtqZkkvzBLU0tV8pFrCO/VKKw7a5IVofaLxZkEyy1zD/8AKSNLm2seNp8c91ofuUWPRsRyteoKJqWbyKPTuO8erGcoyqRvGaYfK1gbXj0mr5RqO8rVSBe/6xLQDnL1gAAE/rEjscGaqk2vCodjixOoc07wn/Q+wwtocOlomwoSzNJS70Bit1A0Mk9h5L5PkH5Ram0S0MM9hFspIyC/tGin9me0YZrBW9kD8o2U7J2jBPYDLitW7+lo1WSiHEZn+HNiSGtfaNPcFtEz3D1xCCAgj6QbyXEj1Swe/K3ypJt0ilKydo0Jp7rS1JUCLd4qx0KRJlxGo3gsliR+mE3AJvDTQqKNacIaQb9Iyo9QNbfOmsIYoRNKH3tIoEw5M0oi14B2GpmlAfMYXDHuDRPOW3NjE7Q3AkT7rYPmOnrBSHuoParzyALqgcEHuBwxU6jcm3vE7UX7gejGK0AXJiHAfuipnGxB+dQg2Fe8LWMcW/4h+phbA91DrLY4QoC6+sS4B7tjoxi5twfODEuLKUrFqK807rzIjax7hS1WxvmEPaOw9GIcn/E+kTQrI7xF4uy/D3C79TcCXpo+SWYv/iOHYe0G01xQllltRxrivFdSxZUnKlieeemplw5kywOiB0CU7ARosdn0Knp9DG5vkaP7SIZQBLyiUpGwWf6R0Rw0cGX1+MeIKwP9qZ1d8rTYA3sIv2Ucn/2DM+kgJxZOkG6Wva0HsIP/ALBmXcUDOLZlVrMM3G+htC9hGi/IsnmNkjw46jEJyfHSUk9+CYukK+sL+ObL8kf+UCRnAtUUAWn6bMk7ct8f9YHpW/JsvyTF5gaVgGvNnWUYWbXytzAMJ6WR0L8i077TEq8I11seejOkf6DmiP400dEfXdJLtsRP0uakUrVMU+ZYQjUrU1YRPtTR0R9U0Uv8hGxiSWRYt1BbPTRwptC2SRutXosn+aHiSxzVJYj4WuzA7BMwTGbUl4NVDS5OpRJRSOM2MqeoZaw4+AfldsoWhJWRL0/Tz6J3QvElU2XEJqlOYnW7eZUv5FfSBxODJ6NF8wLdwbxCoGOQlElM/DzhGsq/5V/TvEOLR4ufRZcP7rglxpy03AGUX2iDgq+jXwK0npDCijfFg243guUaLhQnncwtj75BsD+sdumSc7Zwal1GkcolaU79Y9bo8OmI5mopaBA3EFlKLYyTtQW8DZRjKUjdRF1GbJaB6nWFDkU+B3y5dbx09GANpfmiABTbHObvb6Q6sBtZp6ULzWETRW6hYVhCe1u0NcENhKnSTcEw27LoG01nIJ6whN+Ba2ztp1ikiLD7BO0PoDCSOphX/YAC8hIJUtI9zBYeRM5NIdZcCHEqyi/lhMfkvOTkJqdo9JmmlKLLzKba9t4+b1kP+WzbwWBR6S/TMOzjpyrQRqkxzud8MzunZIeDmB2KtVnKvMS4DTabIB2Ji8STOrF82GcbaUhirS6milrO3lyJ01h54bkTm4fBTc/NzUg+22tS3Ag6NjrFYMew5UrL44P4ircw0ELQvlZQCSCAkRnlg5STR0wg0WwnOlV76nc9461wqOqg1mpOsnW9ovaMXM146BV4naA6S1ZzgWVaJaAepCrHMATEtFIkcjUEqFzrGbQ7HhqYSoDpGbTH2GEIWdBpBYUJnJNtZ6QKVDoCaMhxOwMPf9E0gpeHm1D5BBvYbUwl3C7Z3RaLWRhtG+dwqjLa36RSyNkuJE6rg5Cgq6CT7RrHIZOJCKngb+aSlNjveN1kIojNXpsvSW8777TQ6lSgLRspWTtIRWMf4ao7Djr1SYcLeyGzcxaTYqKRSxdlPtAdydgCwU2sIBmWIhgCCyPSEAa29bpcQwDUv33gA2HgSdRaJHZnOGoEArAGyiO0CBid9pSvl2hguRMpDiDckwCoznKB3/SAQe3NrRpmPuIKKFrVSeT8qjCodsWy+IH2t1GJoe4cGMUOptqYNiK3i9vFRXook+vaI2KxqfZUXGGvrq1ZdcX55SkMAobVsp5e37RO23R7Wmj7WKWZ+Cl3nDMPLccWVrWcxJ6n0jsiqR8xmyyzTc5BK9oowF1KrP2ay8jlJd5gsFHpGibSIatjas5lqUbXJuQIlFA0LsDpCYBiFXPT6wIYoaecR8ji0+yjFWSxQ1U5xtVxNzCfZwiC2IVs4vrMvo1VJtHpzTBbCgqdxBUqnYTc/MPpGmVayRBYMRWFhpp6RQhNMG21x7RDRpGcl0FMzD7Z8jq0W7KiXCLOmGtz4n8ZsdZHFVQk1p/mB9sbhyMZYF2j2cHruqxOp/JFgYRxk3OTzC2lqlZttQUFA6/Qxyyg0fZaL1PT+oL258M7p4UYiOMsPJM3Y1CWAS6of8QH5VRyTW18HgepaX+LlddE1NKA1y3HqISdnjbjmbxtSq5LD1CWDlaWXArTrcWju0z+R5+pdo4wnqjluEnXrHouX0cCiN6EKfOa9xDVj6NqlipQSBvENWO6JHTZbksAW19Y1hGjGbD1pzKtYH2jRkgEtKSrQH3vGbdFoV50JRZSre5i0zKqET06wyCC6gfW8OmHY2v1eXuQF5vZMKn9FUaZqiCPK2pUNRbDdtFIqbgBKJYG3dXSNI45S6JT+yy6/wAKpnD3DiUxW5iakupmiEtyTSruXPT3EfN6b1f+Tr3olhl8e2+jjjqd09tA69wkmMOcNE4lnMRSjtQeKC3TZVSVKCFbE63vFab1Van1B6KGOSiruTX/AKRfu/KooN4i8OcN0nB+FZ/DNXna1Vp5orqUnkJ5BHQae8d2h1WfUajJizYdij0/+5e6T8D7RsF4ERLU14YTrk/MIWFzLTx8qgUm48xHW1o9aXBulfgg/FLD7Uji0z1LoDmHqPMtBpMu4QSFBIBJsdLxi3aBpxOguD1H/tPwQlppCRzpF4pNjchJ6/pHi6pVI60rjY+ykq45ImUSvmtrXYx485UzBuy7cFUluiUJtsJCQBckx04f1s7IfFWRHF2DDxCqzbrTimG2NljrGre4zlH3GOOH+ElHo7offZE3N2+d0XAi1wjaOJImEtT2JVspYbS2kfhFoZf9AiiwtY2hgAW3mEAgtTQGvWHYG0laDpoILsBzkp9aLX2PrCaHRI6fVgANYzaGuB+l6umwusxDRVisVxCQPMPziaCxRL1lCyPPr69YW0LHeWqCCkFSg3/usAfrEuL+g+KGLGPGLB+BpBx+q12QZdSkkMB0KWfoLw4YpydCcklaOe8YfxEMHUw8mlyMzPug+ZZACPz3jsjpZeTN5SF1T+IsuoSy0SOGUtLy+V5bml/aNo6NIiWVlW1fxxY+XNqLJlGgbkNpazAD3jZaeC4M/cZEK94kMd4hIdcra5RawfIx5R7RqsMfBLk32QmoY0q9Yey1GovzCyPvL0940UUiLGKqLbM2pBWs+XcGGIuNtIDab9o5z09oItpVtCsOQpbFhpBYchamrdILAKIIh2MCpZAveGKgguKCiYQrME2UkXOkA0Km5hCxvaJGHDW2t4diN5ApNiLwWAUuWB2AtBYUFfCEbCwhpjNFCke0MdmJcIgEw1LoG6oQByH/ADJF+usJoh9OisOI7h/ssZnOSalV3QdNSlkJt/8AlCgvketqZvHpVH7K2A819O0dC5PnK+zSk5zoR7Q6YnSAKaA1FgLX0h265QXYUdoi2VRibgbxVpiBo82l9YOEIPSop0t+UVaF2bUu+hOkO0I1m2sQILKQNvU9IVkNhwTba14sVid0XXqITGmFlsIBsBCpjcrCculjp3EKh9iiTeXLzCHG15FJNwoaRnPlHRgyvDNSid5+HmtOIaoUyspSioyK0lIP3kKjypxV0fonqsve0ccz8V/7OgG6mlSR5htrGez6Phfcs568b7SKjwyp7yDctTNjb1BMdenTT5MMj3HBErLKm5kNpC3HVWORtJUqPRjFvlnLId2ZCZXPpp7cjMGbVoGlIKT9bxvsMrCHi9ITa2HpUtvNqspK1A2MNY/JLkKE1J/KAEtojRQMnICJh9ZsX8v+0RftoW9vwHM0qdnVfympuY//AKkE3P0jCcEu2b4234HaW4Z4pqCR8Nh6pOXGhU0oD9YUZRj5KlCTfCH+Q8NmPakoWoglwSNX3kpMN5oISwz/ANEopng7xY8oGcn6dIi1yCrOR+UR76LWnn9kmp/g4S0AZ7EoPcSzRH7wfyV4Rp/Eb7Y+t+GPCNNCTMTc/OrH3SQkH8oT1EuKRS0sV2OjPCLBlNlkNppgeSk5g288pQB9r2ifck5bvP8AofsYl4HJik0OngBqkygsLDO0FW9NYHfPPYKEI9IA5U5eUV/JZaY78tsJ/aH8m7YcIZ57EBUpXnOvf9oVX2PcVtxUd+KorKjvnB07RSVcGOTlF6eCd9moYErlNfIKQ6lOU/W8eZrOJI0xVKNMk9KpCJTGUzIWuG3CQPSPByqpUc0lTLKnXVvpakGLjNosjoI6ISqNI6k7ikh3k6YiSl0No3G5jojwbqO0MUjXXX6xpfJV30ay7wwAlMMQEpAMAmFEa67QCNHU26GAAaTlOhB94LHYIT5YTcnKn8RNrwu+h2QfFXiJwtgt1TE7Uw5Mp/4LXmJ+sWsTkS5pFS4v8bL7MqoUSlAqUbIdeXe30Ebx06XZk8l9ELqHjGxxMS6UtrYk3FAZFITc+saezFeCXNkUqfGHHWK33DNYpmAxl5iwHciQPpGixRXRFtkAqD659156cn/i3ibBZcKvrGyVIVtCB6ZkJeWdD7KXH7XTkN9YztDGxFRmCcrbKgysAC8OmPwHqcmmnUhwKZbUm194FwTYdMLKA2FCy0CwIO8Vdgjalt1JBQn/ABEDQg6w0DBy6lSyRdsrXtrrDIOp5nBTiWUkI+72jz1kTPb2DO9hl1okFFrRW9CcRM5QphP3SQIe5CcRM5SnUn5Db2g3IjaxM5T3AD5DFKidrEbsmsC1oqwEL0upH3TARQmLarHSGFUYm6NxEjsUsvqSfSChi9p7ML2hBwGhUAWjRudxDQmwDjNwe0UidwnVKE7Xh0JysAiUUlW0FC3BykFlp1w6ZEk3+kTLhFKV0ipeI7ykUbB8orQ/CLnFD1cURf8A+0RMfs9HXv4RiH8I8CTWLK+2+KcmoyEqsKmGSrLnT2jvxUuzwGpSdotTFPCb7RxdJzdPweqTo6W7PS6Vg3Vfe3taOpPH5M3DJ9ECrPBavvTT60YWmZdpSiUobsco7bxp/wATRFZF4IpPcIK+wo5qLUUa/gvGO2D8mq3pdDQ/w9qjBIXIz7du7Kj/AEiFCDFcvKE39kJ1r5hNIH+plX/SNPZgxOTXaNf2emEi/PUk9lII/pB/HiCyV4AOUWbGomUD3TaF/H/sj3EFGkT6TcLaX9YP4z+yvdiHNUyoqKQGmlG4t5on+PK6JeSH2TnGHBXF+C6TSp6alZSabqdvh2pOY5i1XHYCPD0nqOHWZMmOCa2XbfC4MceohNtdUNr/AAlxozVabTX8PTDVRqQBlZT/AIjg9o6cGs02ohLJimnGPb8Gyyw+xrncF1+Tqs3S3aPNCoSqih5hKMy0EdwI7IR9xJxadlqcWMlUpc/Smi9OU2blmkqyKcWyQkG9rX99IJQlF0y00+giVJcdSE+a+lj+0ZPlUaLtf7O48KUZzAFC4eOPGypmluTVr7BStP3jhcU5H2Gs1qnofa/tInDGOU6eeL2HyG4r/wAQNcTX+GswzmClIfCx7WMXCFSsLs554L4cqzeLV1mmKkmjLNkf30XScwtoPSO3eoIxhCWRsnGIeHk/iXFrVfqOIG2J9CUpAlJfKkgX311hPPwbrA/LE7PAzDT084/Ozs7OOuqK3CHMoJ9ox99+DWOCPkmNF4RYIlFJP2YJgD/OcKrw/enXYPDjRNaRhfC9MsZaiyTYB/y7/vD3zfItmNdIlctUqfKBPw0vLtNW1CWkj+kYTuXZvHaujb2KElSgFnL0CdIzo03V0PdOrNLdlZNZQqYeUFhaCvKL30i1FMylN0L3sRUN2nuhpTDDq2QQpatUqBN0/pGygjHeyvZ3FOXyldkn13h7C97GacxDzNUqIUdjGiiZuQxTNZW5qmxJBIJ6xVEbkJA/OzJKUNrdWRfypJ/YRdEtiuWwXiasLV8FR56YUbZcjCrH8xFcE8kgp/hp4k10hTOF6gQVXCnUhAI7bwnQCTir4P8AiDQ+H8/W6lJy0pKyQ5qwX7rIGtrWifIS6It4Q6jOMO12WlD58pXkOmukeXroOceBYIyk+C7cMytQGM3JqeZLfMuc24j56cJ0rDJjnGVtFr01hAWt8p8xPzR04lXZvhi1yxUtwAkX/SOk6uwgup2hokAp4HSKQBan0/lDsKCVvgnT8+0Pn6BoIXNJFxcX94YtrCDO3NkqvAG0Za/jilYclVvz0620Ej5Sq5PsIai2J0vJyxxj8QFUxc4qnUd5dMpgOVTubzL+vSOvHjo55S+ih31zSnHEJUqZcWblxRzH3vG6TRFhcrLONzKXJlXMbRqSDoIE2iRNVauZybzsNpbJ8oCdgPSG+SqD5KWKSEvPFoL1T5tCexgoLHRuQbEoplxAS783l6xRL+xAw4xKPlLqUhaTckm4PpE2gRuYqLZKnUrQgAFVgIe4KYOYqqHmEJW+4spAUAEaQ7sKGeZqDq3EhDSzrpmiBiqTefafQWsoUfn/ANIhp0A5GbbOZSlOLWFBIKTa8PcKj0iVhhDkuj+WPlEeApH07ihonMGpWTZAA9o2UzBx5G13BKgRZN/pFOZIncwHzATyh+UG8GJHOHOa/wDLv9I0UyGJ1cMCr/h/pF7zJiZfChLlwW/0g9wyET3B8i9mz+UNZGJjXNcJHUjRo/lGu9GY1P8ADGZYOiD+UUpJktiX+w84yT/LVb2h2hbgpeGJpG6FD6RaqhWEu0J5AGZChb0h0hbgo0pYvdJhme42mQI3SYY9zDE08GxKbQUTuG3Fkt8DhmqvpGqZZSU+50iZKka4XuyxRSvFcBrFyZO+ZMjIsSwHsM3/APqJjwj0PUZf8iRYfACaVTaRPu5iFKXbfQ/SOmKtHnQk0i3JatqKiVKtfcdI0UR72OjGIizYAkexgaBS+xzar5y35h165tYylF+DZTVDpIYhS55ColQFwpWojOn9lbovtEpw/LS2IZlTChLeVGYlbIIJh1L7Je36Fb2A6S4han5SlOebLdyWSbn8or5ryK4fQ2z3DHDplUPzGHqQW1nLrLga3sLaQXkXTF8H4GCs8IMGymszhmntkqIshIB/SKWWd9hsxvwRx/hVgVa7IoLSE381nSAY1jmyLyZywwXgIe4b4YZmZV9hqZbclD/d1CbWeUOyYlqLjKG1fLv+znelx+Ac5Q5VeI5LEBq9R+2ZG4l5pbuYtj0uY4Y6HTYsMtNjxpQl2kL+NBdEYXhZmnYqm8RSdeqLVVmyS+8oJXzLm5uD6gGO7E44cUcUI/GJSwKKI9xbXP1DhzVKc/iFb0oTzlNuSraSpV83zJ11MXKfBWxI5doDBmqpKtWAC3EosPe39Y5JOzXFG5o7y4zoNNr2FKYlWlPw5KtZR0KkpJjnxL52epqnWkXHLZBBNOJt5yLR28HgWM+MXVzeHJttSipOXaElzZSfJXfDCp/Z89Msk2SU33tsYuStGmJ1aJu9WVFav5uYgkk7xhKJ0qVLk2msqWTlJta+0ZqKLUvI506qPIUoKVyyLXKjbeNIwMpSHtidmplWRttbqwbfy0lWn0jekkZod5LDmKKoUolKJUXkqJ1RLL+nSM3Gxppdklo/AjiVWAnlYcm0BQtd7yH9Yz9tmzmq7JzRvCFxGnwPiGpaQBFjnfvb10MaqKRi5EypvgirTgHxuIJWXSq2YNpKjp1i6Qt39Elp3gdoiCDP4gm3upDLYAhk2yU0vwccPJC3Ol5ybV1LjxH6CHYuyWUzw88O6Tl5OGJVZHV4Z7fnCsSSJVT8EYdpaQmUoNOlwNBkl0jSFYUh6abaYQEtNpQkDRKU2AgAEVqJBO4/IQgIBx5pYrXCLFErbNnknNDrc5TFR7B9UeW3hEfMtxHqMio2DjRTb6n/AKRy6pXCzbScSpnXUzTkkAouBfXvHj9rk9pw3dhCJibp+jKzkJ1QvWK4+jJ40GDEKR/5htaPUbQ1yZPHQYiqS7nyvo1+kBOwEuZSEk8xOXuDAGwjGNeI9FwJTvjKvOIl2rXSknzK9hFKLZLajyzn/EPjjojHPRTKat5QJDbi1aL946FiaXJi5oibHjUrE1nUqSlWEk2ATqUxaxryZvI/ATPeISu1oBErV0NLX5rIGiT2jVY4fZnvl5IJXq/UlPLcm58zUw7rnKrgegEabUibvsYxOy6WCt5XNJURl3UDDuibAJnlrH8lgJd2CzoLQ7bASTtKemg2p58DNopKO3eJpgbbaTS1JbQhLgQCElwW3gsY3CbDqwlaQ46FXJPyiHYC59ouoaXn5YJykX83tCEOX2PKLzEoyBaRYuKBsYqkJ/0NU9QVyriFIyrbSfMoG94kuxfTXEPLUjmoVmRYJy2hoQiWr4FxxLiA6pP4Re0DEgDcyJdpt1LFio2zq2MSMBN8+ebUtvypSALI0tAI9cJWQS5KtKA+6I+ZVn0rmja6SlV/LaNU2YuYAUNs7iK3MiwxvD7Z6fpBuYWHIw42fu/pBuaJbD0YXbP3Ie8hoMThNBJu2IfuEVZo4RR/li3tC9xiaEzmDGnDYtj8o0WRicbET+AWVn/DH5Q1lF7Y2vcPGTfyD8o0WQhwG6Y4bsKH+ED62i1laIeMaprhe0bnlD8o094n2xomeFrVv8P9IpZiXjY0TPDC17ND8o0WWiHAaZjh2tBsEH8o0WRE7SB8VMMLkMOsMKuj42flpW/opYv+kKUrOzRQvMmcs4/nPtHGtcmbixmFJSfRICf6RtBcE62e7Ky4eDGGqpO4YSinSC6g4s81aG2SpSR62jrhVHMr8E2XQa1Jg8+hzKbbktrFo2tMVy8hS3JpggOSDyD9f+kLaibDEVgtnzS7qCPQw9qY9wpl8StoVqXk675Noj2ylJeR3kscfAFfIm3WCoG5y676QnjHuixyHE15avNUUq1HlcsNfxROxjW0P/8Aqc+ltLRnGXFAWutWlhsR6wnFmnxEMzjZ+eKC5MIXkvY59ddYlQFaXQSquqdSlSVg30+bWNFAiUmwhdXfCraa6Agw9pFsQTFQmFJJOaxv07QbRW/sZ5mpO66L0t07wOKLsgPF6sfC4QmGhmCnSE3MZT6DsqnhPSzVse0WVAzcyabTb/nEc0ujXTq8h2bx2mkP8Y6+hPyyiGZRI6AIQBGeBN2zu19rDij/ALZA1OC+0dVHhiKsJD1MmkEWBRD6Ev2GzwncHDxn4oTtHFWTS1S7ancym8+YXtFeDSL5O4aT/Dww4wlJqOJ6hNFOlmGwgfqIRsp0TWkeB7hhTSlT8nO1BQ0PPe0P5WidotzZO6P4deHFBymVwpJkpHzO5lk/mYroTsl0jgzD9LQBKUOQl7fKESyf3tDFTHVtpprRtppsdm0hMIA1RVb5iR0GaARm6RveADcAGQAZABkAGQAZABkADNjCTE/hWrS5Fw5LrRb3EUgPIXgSVUPxATEqrynnOt29lGMNT/8AmXp3WVHaamlrXbYAXjwbo+jE62My7WirIaEMxJhwHUW7RQqTGeZpiQCMl/Ubw9wnFDVMMKb0S4u19rw+BbUMtWw7Ta6AmpSbU8Eny88ZrRW5+CHBPsj73CTBzyyVYckbn/09vyinJ0Z+1EYq54cMEVuXKRSRJKJNnJYkEH2illkhPFHwUVxD8OdY4eJXUqOVVKmoOZQH+Igeo6xtHKmc88P0V9I4mkpxTgnWVhaBbKdDeOlSOKUWh6lvs2TYRMlr+W4NRfURomkZsypz1Om5Zp5h1S1ISQWxpqIV/QJPyMS6st4FKUqbK7bxFtl0HsSrr11PlT6dk22EOiQottt1Jt5tsKSs6tnb6wUArriypuXWpCGQvyp5RuB3vCKQldqjHwyGkpW68nyAk6EwNhQB2pvzAQgSqm1o+YA6GFYUIxUJxuYS4y0hC0/KLbwWIJNQqTk08sKQCBdaSN4LGgh9cw8tIccUpBVmDafuwxi5x1wSthzEKA1HeAVHsbIJzSrQJA8gjwaSPU9xixLQP3freJFuYamXBOggHYehgCChWKWkITvE0FitoJsLQqGKUpTaJKQYEpI2gAGllN9BABipRKlm4ibBAFU9pX3RFbmKgldJbV92FuYUhO5RW1D5d4vcxbUI3KCgmxTcxSmxOKEL+F0G5KRaGsjJcRrmsKta/wAu0aLIyXEoDxM09ul/2PYT5Sqecm1E/habzf0jqxS3M7NHCsm489ZlwzM3MOE3Ljq1fmon+serGKSPGzPdkkz08/hsYe+GarFQUi4akm2QSL6kgxeR1Gionca5Zl1JzsNLv0KBHPyUJH6BS5nV6lybp652En+kO2A3TPDrCk4CHsN0twHvLC8NTkuh0hnm+BvD+d/xcIUs2/CyBD92ZLivI0TXhm4YzpUV4VlUk6XQSkiH7sydsWMU14OuGc0SE0l1nrmbeItFe9Mftoa5rwQcN37kCoNdsswYfvTD20M834B8Eu3LNWqTJ6ZiFWg9+XQnAa3/AOH/AEO393xRMo9HJcH+sWs7RLx2NE3/AA/FqJMtixv0DjNor+QT7YwzvgAxGhB+FxLIOf77p/pB/IQ/bI/NeAbH6HLS9Tpr1zoUvq+m4he/GytjRxn4iaNM4Vceok49zJqUmSy7ZWZOZOhsfpDk7Vg7E3hLopq3G3C7RTmT8YgkDsATf9I5J8I3065Lq4g1YVjiLiqdGvOqLpBHYEiJw9HT6k3vhD6SI+p4oQVE2SNzHTurk8hJ3wR+p4kDzipeXGYG4Kowll5pHZi09pyZO/AVURSfE8WM+UTMupBH6x0R4jwckuJHrSRr6DaGWatABkAGiD9IBGJyDXKLwADCr+ogA3aADIAMgAyADIAMgAyADIACZxsPSjzatlII/SADx2LZwz4r5xo+QJqLiQPciFmV4wwush2rMLTZC9sytI+a8n066QjQoKmVJ6iHZVGltJUSk7xd0TQjmpcJub2gT5FQzTUv/psdde8WmS1Y2PyXmuIqyKC0yKnDaHYULJamLGhJibFtDJmlJfaUkpCwRqlWx9Id1yhbfBy5x+8MxmkzFew4zyZmxW9KI2UOtvWOmGReTly42+jnSn18U1pUnNSx+JZVlLTgtYevrHUpWjgnBokLUm0pv4yVGds7oSNu8aLlGL4FpYblWVOql0uMujKFqNlNnuBBVDGNudZZby/EfEDMbpAtCbEJ5mr85kJaZDZbXcg7kRFlIb5PO8Spy6kqUVZDtaEhiiRkXZh+ySEgHNdW2kWA8OyCmGQFTKFFeoSnpAAieZl3lEAqVlTmNh1gATy77RbcbQypboOYgiATFUorlt5CwhBKtFkawCATky5LuLczhebQp7GAR7ASS/7s1/tEeJR6Iubd1AG0KkMUIdF994ihIPQ5camHRQIOjvBQBqH7WBGkIqw9M2AR6RDjyG6g8TYUd7QqKsOTOBNtREtA2GibF9SNoVDTBJmQR0MHAWC+K9RBQdmi+DuRDoAHNSDvb1hBYEuINhYXJ0goT56IjXMZS8pVRT5dAmHQf5qgdEekV0dGPG5qznjxkyFSUxJ1tuWWaVTqTMhb6NQh91JQkH0taO3StSZ044+1GUmee9Ol+fOSzVrFSkx7sez5h8yPYHwDUD7M4XVGcKcpmJhKAe4SLQsvZrE6dtaMCjRWBfS3tCXIGgs72P1in0AIKv6mJoDSrBOukMYBld7gj6whUGad7wBRqw72hgb/APl4QwJVpDA0d72+sIQVOPiXk5l82CW2VrJPSySf6QeULweGHiUq32zjObdKs3PnH3df95tHXLqjKRM/A5T0r4tNT6h5JGWemlHsEIP/AFjlyfqduljulQ7MNTE6lybUCVTDq3ST2Uq8LG6ib65OeZsjeMZp6UQzKoulbpuSO0TOdIwwYrfIzNM8ptItqevrGCZ6yxpR5Jl4WKiaR4ocNukhIfdKD63Fo9PHzE+by/uex4OYA7aQ/AMyARkAGidYABGxG0AAQ4AdBpAAYNdYAMgAyADIAMgAyADIAMgACoXSoeloYeTyK8Q8p/ZrxeTCyMoXPtrAHW8PJzCiI8ZODrCcmkPU+RXtolR19I+Za+Ts+og+ENcrUea44RqonRUFGti1DpyldtU7wwNOHMjN3F4AY3TCUuDU6mKRHImLN9LhREMVA2WCCep6aQDpC5tvKAbe8AgS2gTYa+kAv9CZ6SS62QoZgdNRoIdC2tnM/iL8Ngrzbtfw6wlNRbGd1hIsHO5HrHRjyJcM5MuKznZhb9OaU38MuTWpWQIV3tqLd7x3xlxweTONPkDUqZNPyyObzDpa50sIbTZIgVSVtzHJbyIOUEqUdLwq+xoLVTmiQvMp54anLtBQwt5a5JlVkhtpV9xqIOgNhKW2mXXHtMugBgsAKJ5/lHlsjKb5VnXWFyBpdaelEf8AlkLJHmJ0sTDAIRNzAS84twN+UmyRALyJ2Zopy51qdWvZI6CEJjmEtTLS8jaw9bUK6wxHr9In+7Mn0EeIegKgrKTCsYYhdjpCpFBvMuN7ekAGB7L1tAANEzmOpMTQgfxIB0h0AITdx7QcBdAhN+sILvsF8cq4sYKZSBidJ+/D2oLBCfVtmvBQWb+0FDfX2idoWbFQuOsJoLaIpxI4gt4PoJcQofGzN2pdHW53V9IcIWb44ucqRC+GcuqozaXX1KcLhzqUo6kxU1weyobI0i0aphaWxnIVSk1BhMxS5tvkrQoXBGW1/cdI5YZHj5Rj/hTPKWr4GdwdxgnsNOJN5CfU0nMNSgG6b/SPqtNP3IJnzGaGzIewvhTo4o3BChDLkVMKceP1VpBk/ahJUW+RbXeMygJFvWKQGfWwgGFqcCYTHQWVKc02BhCoGm6RtAI3p6wAZlvtABuxF9YANFJI+axgAwqI03gAjfEupii8OcSzubLypB4g+pTb+sEeXQPo8LOK8yZvFKQonyour6x1z7OeTL38Hch9n4b4hV0ixlKK80k9i4Ugf1jgzukex6dHdmgv7LfpvD4IosgnlC4l0X030jiWVnbnh85S/tlHcVaV8Lj1yTbSMss0lJ99/wCsaJ2LHjrkjk0zy5XMd817bRfaoubbCeE099k8asGTmawE6gEj1XHpYn8D5vP/APoe2Uq4HJVlfRSAq/0iiWDN9bfrAIwBRF1AAd7wAbsBr0gA1cE3sT+0AGwMxhgYSPqIKA2bA26mAZhJAv8AtCAAt5CPmcSPc2hhQ3zuJ6RTgTNVOUYtvmdTAFDHMcXcHSzgbXX5MrPRC81vyhWFEjpNaka5KpmafNtTjCtltKBH/aC7ChaPXcQCNEXsPWApLyeVfj5p/wBh+JGVnQnLzQy5mt2Vr+8W+YmD/ey9ZGabnWVSmb+clhLiVE6WKY8GcakfQ45PamI6Ilxh9YcN7HKRbYxm+DoTJHlSEWtfuO8Z2aphLico/wBPbtDL8DXMHl5tQR6dIogCz/MHlBCumkAC9iX5RAUMyoLEKQgLJG/paFZVA2Wim5/I94LEAWkXIV219YLEFOyqHmiCPKBYA66QEtWcVeLXBCcJYjla3T08qXmiEut28qV9x6x2Yp3wedmx+Sp11ZL8ul56aIaQLWSL/n3jus8xqhpnp9hLaVNh15ZJUFnYwmwQlTVXlKXy0IaKhZJP3TEjE0+t6ZZKeauYXoSLbQUAQac/Khv5Vhy2XMdvSHQDrLS5dllpdfS2hI+50MHIApmXlpimtLGd11o3z20UPWGAkfnEsylm2j/ONiVCFYGIysspKQLj5VdoQqFv2s2tCSqYSkpGuRN4dhR64yU4kSrXm6CPHaO4WImr7GJoA9LgIFjCoaNh22sIdmF0ekArNF8AakQByYH+xBgDk3zdLm0NBywKnwIdAaE0AdxDCwQmh3ETQWaVOpQSQReCgsCagLanWECs38eMp10tcnpaEWk30c94mrrnEPH7jqFEyUqrkS46WG59464RSR7ekgscdz7LdwNKBIDMsgl2wSpwbJEc+aqo6ZS45LpoMl9nySEr8wJ1PePNlGk6PPnLng83+PVIS54wMRhtOnMSpRHVRAEfS+nO4UeTq1ymeqXDGlfYfDjDkja3Kkm7j1I1jpny2ckeiUk9OsRQzRO0VfkAh5y3tENlR5CPmVsSYP7AOQDbTWD+hNoMGot1g76Ebue8MDIAMgAyAAKhqYAKp8U9X+x+BOJVg2U82hhP1UIuC+Qn0eKWPHefimd00Scl+wEdU+6OaR074epQyXh0xq4kHnVGakZFH+q6ySP0jzNTSR9B6an7kWdZopDEu02hVihpABPYAR4m52d8qbZxVOqVjPiDWZkebnTSgkj/AEmw/aPRi6jY5cLgMxtgudoNM5rrRDak3zEdY1U/o5U+eSqqLPfA4pw7NDQsVBAv/wA149HC7R4WsTjk5PcDDE18bhqmPXvnl0Kv/wAojUwHOEBu5G+ogGNeIMSU3DMiZuqTjUoyNLuKAv6AdT6QFVZBZjxDYPZJSw/Mzqh0l5Zar/pBYqYjXx5mJ4kUrB1ZnR0Upvlg/nBYVXYH/wCoHEmqi1PwQ3Jg7KnJgX+toLYUbMvxgqKMqpqiUpCuqEqWofpC5GbPDHHtQF5/iA6xm1KJOXSN/UwcgbR4fJaZF6niiuVBR3BmVNg/kYK+xWOEl4ecFyxu7IPTqh1mphTn7wUFkip/DDClLv8AC0CRaJFrhkXgoVkJxdh5nhJWJTFOHh8JTHXksVSnJ/wlpVs4lPRQ9N4HwMtth1L7KHUG6FpCge4MMkHfUQFJnmv/ABPKV8JjzD1RtYOMWKvUERa6ZhPsPlsVoZqdCBVyxMUxhZV+IFItHjzXJ72HmBPpL+fMJfFihwWsO/eMJnUuOyRJsGU6ebrGFmiEr4ShOY6kwFMi9Ymy24kC4CjbSNKMr5HKkBQbGcEkakQmWx5IBQko1JiGVE2EhHqYCjObZJ/aGSacssIsMx7wCC31WSAnrCApvxOYRTirhpUVpbzTEqnnoA9I0xumc+RWcM4cKpuUVq26ttfmYXpcDePUi7PFyLaxznCHWbLSiWKLlLSOx1jWkZ2JG2mmm0OrlFOkAqsBEcANlUmnXFodbbTLJCdQCAQIQwlEwhvIkuB1kjMDuQYdgL5OYQzLvKZYUorFsyhprDAJmJqabaDa1JZaVplFolgNE4866tLIeKz0ttCA01LO3U0vmKCTqRDEK5WnuhCkpYKUqFhfcwDPVSnYgQZZuy76DrHC4HQpDq3XEn74iNhSkLmawgJHnGsQ4lJ2KUVVKvvXjPaMNNQSs6GFQAkzfQnWBorazBNAiJKo18VodYB7LClzNxvFIWxgfifXWGVsZr4vKTrAPYwtU2O8AKH2EqnL9ffvANwshvEDiIKMwqlyaefUphJQoIOjST1PrDjG2dGPG2RPCNHcbW2ltoNcw+cncx0XwepGL2nROBqcmQlGkpSATuSNY4crJyOiw3nS23LNZrAnMR2jlfTORK2ee9dZGMfFtil1q60qqbcsm2uxTH0XpyqJ5mqR6rSsumSlGJdFwlpCW7ewjdc8nHXCMmJhqVZU46tLbaN1KhPjkCNTWLnZpRTIMZWv897T8k7mPktd+SaLRScG7l/6OLJq4YlS7Gl9c/Nqu7UXgezIAtHxOo/L9Vkb9mKR58tZOXQjeTNSqwpFWm83ZSkkftHmP821uB3kqREtdKK5DW8V1qnqz3bqTVxdClBtVvQx6mi/PsTl/wD2wpPyjbH6iv8AIlFBxfIV8lplRl5tOq5Z7Rwe3cesfqOj12n1+NZcGRNPwuz18eWGZXEextHeWZDAyADIAMO0AHOPjurH2dwelpQKsZydTcDqAkxthVysUjx2rjypqszzl8xU6bfnGsnzZy+TtPg3T/heCGEJNQyqquKM5B+8lpF/6x5Wpdpn0/p/CcvpF6Y7xKKThCvTwVYtSbih7kECPJjG6OhcnJvBRoOTiZtw2KlFeY9SdY7mntLfPB0niHCcrxBwq9T1KDa1o8jgGygNDGO7ayNnk4NxTSpvClUnJKdaU3M0+pBSr9U2FjHsaaVo8L1CPyUj2n4PVEVPhhhuZBCuZJNm/wDyx1nEyYA+YEmESJKtVpeiU2ZnptzlS8uhTjivQQAVbw3wu3xFmHccYivPqnXFGmSb5/lS0uDZJy7ZjuSe0IotOWotPlRZmRl2h0ytJB/aKVALAkNiyQAPTS0IRs/XTXQQwOS+JPj0kMPVOoUug0N2bmZV1TK3pn+WkLSSNtztHq4tDKa3GMsij2WB4UONtY404Zq01Wm5dublJnKnkAgZTe0YavBHBL4uzSD3IvUG8cIzcIDN4AIPxolDPcNawgDzNthxPuDCl0ND/g2dFRwtSZlJuFyyCT62hgPA2se9hAI4N/ij0guYfw1UQnVC1Nk//PaLiRP7OccS4gVJUPh7NNkgu0pIzX3ykAx5WRU2e1o3uVF3cMsRiqU9rOom3rHIzvkqLVaKVt+UgjvHPLspMbaitKUq16W3ikKT5I8JRUzMg7p6xaZC7JRISQbYNtAkXvEtmjRiFaJFrWOa8Q2CMXqq2xvAmWYllargKsbxVkh+UNAdx1iRMSzKjkv2PSGiW+SL40l0z2HanL6qS6wpJB9opdikrR5iuLNFxNOITmJS6rT0vHqQfB5OePJJOcGFNvyoK3nRmUXRdKRGtnF5G2dmJxU0o/FKW3l+VAsIkYzzki4Ec5RWArTzwwNyEi+2ApLrQSvSyukIB6kJZTrZYcm7JRtfYxYCiZYlp51lEqyt1xGqlLHlMDAa6qkMzIzNoZI02iQCE1FxLbiEEGx3gBoE1PtpSkrmlF4bC+ggFR3ZT8YqDTd1HaM3BFqx8lsaH8f6xm4lpDtLYwC7Er29YijRDpL4rSu38z9YjaaIdGcTIVbz/rGbiaJC9jEIJvnH5xLRqooVN1tBJJV+USzRRoMTWUnrp6xJajZn2mknuYXk0UDfxxOxt9Yhle2gSZlRG94LHsQBbpVuSIf9j2Ij+LcUN4bkioqzzjnlabB1zd4a5YbSDYfor05MmemSXJh5WZSld46VVG+NUWvRaGhjlLJ1SLkesZyZ0IsWjvKbQhKU6AbxzNGc0LahiFFKlJqfmXLNyrC3la20SCTGW23Rio0jizwgtrx7xxRVFgq+OrS5gn/SCbf0j6LTx2wZ4uqd8Hqm66lsKWTlSnUk7Ad4rh8s429pAKpVxXZkKdTaSQq7Tf4iPvKj8h/I/wAnqb0WmfC7PF1eqV+3Hoh/FDizhvhFg6dxNiSb+HpsoB5Ui61k7JSOpMfB+nYZ+r6hafEu/J5+JLK6K/4F+LXCHiEeqEph4TUjUZMZlSk8Ala2z94WJjp9c9E1npEVK7RWfFLF0W4ty9yonNa2uv6R8BkyqScsnR59rt9lY4+414Sw1VUUKYxJIytaeIQmVLgzpPr2MEvSfUtZieo0+FvGvP8A/hTwyasj8/iVVIdlnUzTrczmDjLyFapP4vb0ifRPVNd6ZnebTyqu19m2DLPC/iX1wf4mpx7THpeaKU1WSA5ttnEnZSfSP6s9C9Zh6zpVqIcSX7L+z6nBm91Wyw069LD2j6Q6DBsYYGbQAZABxn/EXrgl6Nh2n5gPI9MqHtoP3jpwLtmczytZImqjdWy3D+pg3GS/Y74whJmQwjwjkz5eXJTFUcHqohI/aPIzH1ulio6ebf8AQDj/AInRT+Gk6yV5XJ1xMsnva9z+kc0FTJi/kVJwxmQypltF9NkjrG76N6s6gwdOBDCb6mOaSs1S4KN8aOBG0YfbxZLNBLi1ty8wQNzm0Uf2jr0c9smjxfUMTlG/o7w8J9W+2OAmEnybn4RKST6aR7J4fgttWh0hAQXja67L8Mqw7LI5ryEXCTt9YqJSGvw2VQ1bhLRirRbQU0ofhIO0QgZaaRpDEzcAjPpf0MMDy58VeE04P44VxhsjlTRE2nKmwurf31EfR6Oe7FRz5F8rLH8CfEin4PxBiCmVaos0+Sm0JfQt85UFQ3jHXY/cScUODSOpa54p+GeHs3PxLLOqSPlYuvX6R5kdPkn/AIm+5Ebwj40MC40xbKUGT+KExNu8pl1bVkrMaT0eTHHcyFO2X6b2udbbxw3ZbGnF0mJ7C9VlzrzJZY/SEMjnBWcVOcNqQonzNoU0oeoMOI2ThKtSOtoQmcjfxKaMZ/gvLzQAKpeaSbnoDeLj2ZZP1OH3KdPYx4fcPJenMKmZpozDBCfugLO8eZm4bs9rQyps6D4dcPp3D8gymamkl1KQS22L29zHE2ejJbixWEKQLKUrL6xmwUBQqSZnG8udRV26QrL2m2aUmXV5de8MjbQqSsIbU2QdjpENeQoMl5fMlokEIUNB6xhfJRjsqlK0kA5jcX+sPcNMEpkhWTS3rFp2MC6znRc2udNIdiYkmGsrZ6RaZmiO1BIdYcbOt0EW9xAJ8xPMjiiwaPxHqqEpFkzKkkK6a7x6WP8AU8vN0OFOaM+wpwuAI2SoHQADUR0I4mKXH0MS6ZdloMoOqnV6k+ogYiPVibbmLNh1bwb3UBoYQDfTpltacuqnArypG8IB6l5/5EsthYOi9OsAMcHXnHUXQ6GDayikQyUxjnJYF0FalPpy3uBeAuxC1IuputptTjROotqIAsMEitS9JdQCvmJgCzqiWnlpZRqdog6aFrNVcSdzANRFzVccBHmMJqzRRHGWxG4k2zH6mIcSto5y+K1oGqozcWapDnLYtP8AmXuOkQ4mg6SeKVPLCElSiRsnW0Q4lWkTjB9KqmKZhtDLK22joXFiMZNRF7qRL8V4EnsK0sTinC8nqkC9oyUlJ0io51ZEE1RwNpWppwNkfMU6RptOhTTDG62hVgF7xO0q0an8TsUuRemnHLhpJUEkfMe0CjyJOyrqPOzGNa05OzYWCV3RmGiR6R0RpGiRb9IpwbbbKQk26iJbNo8EmkE5L8y4UojSM3yaknpyrI+YjtGLYpLgpXxlcS04D4QTcmw9lqla/ujKUnzcs/4ivyh4ouUjmyNRi2xh/hsYe52KZaaKcwlZVx29uptYx9JCO3GfOZZWzv7iBUFU/Dr2RWRby0M6f6iAf0vHz/q+sWg0GXO/COPUS242yEpmmwQgG6U+W49BaP5Cya1aibyN8tnxrmrdlcceuEdM468PpvDU6+ZV1Sw7LzAFw2sbX9DHu+i+ux9J1kcyVs30+eGOVsrLwv8AhFZ8PuIahiSerDVSrEyyZdpqWSQ20jqVX3Jj7r8p/M9J6hpo4cHLO/U66ORUuy9aliKVlNVvZ3LaISbm8fhc80pO+6PFUd0rZ5u8TvCPxDxvxfqk/JS/xkrUJ4zCamt4DlIKr6nplEf1P6H+S+lL0qMJtRaXKPpsOTHDHTOq8Q05NC+zKWJkzi5GTaZXMWvzVBIBN+2kfguqyYtRqs2XTqouXB5GSSlO4C3h3ixWCsc0apqeKJZT4lnwVaZF6C/pmtH3H4Zr5aX1D2fEzv0s3GSTO3gdyPzMf0aq8H0RoHX16wxG/wB4AM17wAed/wDEorxcxeiUCtJWnAEdirX+kdeLiFmc+TzyoyOdUZVIH3wfy1jLgiMbkj0JqjYpmI6LTk+X7Lw7Ky+X8JXdVo8rL+x9Uqjp0vtlPeJOrLdlKFIC4Sp5T6voCP6xCRljb5GThI5nnUkm+XaKfJ1qzqLDKgGWynXvGDN4ttD7jrBjXEfh9WqE62CqZllBoEbOAXQfe8QnsmmjHNHfBonngMmnV+H+lyT9w/IuOSriVbhSVWN4+ii9ys+QnHa6Z0UfMoDp1iyBoxtLGZwhWEJAKjLLsCL3NoaHZVPhQn1zODqrLOJDbjc+4rljYBR0/aJ/yKZeINwbb6w2QMeLMc0HA8l8XXKkxTmD8peWAT7CKjCU3UUDdHOfEHx64aorj0rhqQfrTyLgTChkav3F949LHoJy/Yzlk+jkHjBxfqvGXEbFWq7MvLvMN8lpLCbeW99Tv1j1sGGGBUjFzb7ISzLrmnkNMtuOuqOiGxdRPpHRa88IjsmNA4GY5xDb7NwnPOA/eU3lH5mMZZ8cf8i9r6LQ4beF/ilRcZ0CsGjJlBJTaHlKdcHlA32jly6vG4NXdlRg7PRpor5SOZbmFIzW2vbW0fOeXR0tAJlrnyrrZ1CkkH2tABW/Ap0tYfqtOUf/ACNRebt280JDZZSjZYI1uTeGJHPnjllJSpcEZqRmHksvTLyGmQTqpXpCctqsuON5HtRzxwU4WS1HosvLyiS9lN1L3AUdSfSPJy5bfJ7uHAsS5RaU3hdcj/hupLidSnOCSO0ct2dSEiFpU5ynWyF9AYmRcUGcoNWN8tukZ2W0aUsKUkKuCQSm3eLTJaCHJjOUZhZSVWMDMyRSbIS2wb7qVYetrxzEeTSsikS41JKzb84TGFzDdluFQASdYpdDQnSRkIv7RoDG6fdyo9DcRS7I8kcmCLLWTbt6xXYpdHmVxwnETXEatuJN7TS9B11j1MfR5WZ8inC5+NlWleRttsaj1tpGqZxMBWkFDw5RW/m0zAaARTENs1LPuyuRCQlKTcq2vCATy8g/K5JpvIQlWULJAN4AF8jKOS60uuvJaLt1Cx2EADzIfBtoUlaDNcxN1BJ2Jhk0N+SbbWfh0pbyj5VHcQh8iP48p8zcyEFRspA2HeAYaqdzFKUvFTSTcntAKjoaUnAppI9Ig7k7FQdGUGAZtLpvcEwACDykne0AWwaZpW2e0DodiynPOTc4ywMxK1AeXe0TLqwc2jqTBmA6VRqXLu8sOvuJBKljUGPOnNt8GMsjLt4fU6XbksmRLfmuLC0ckk12C5JbN0tirIMu40HWut9YhfF2il2JZ/A9NepRlhLN5SOiRcQKUr7K3NdHMXG7DC8EqlpphBRLLJSo2+WO7C9/DNoZL7KarFTdrYZYucgNyAd41aSdHdDl2TPBFLVKoSTa56RLZ3R5LQpTDjxShKTvsNIg0qkO6W7zjbZulaTqCYllocn6qzIM8xxxLaUAqKibAAbxzuLfQPs82PEpxVc4vcV5t+WeU5R6ZeVkxfQ2NlK+pv8ASPU02Oqs8bW5U/id/wD8ODDnwtFrE8pBARLtNBXqb3j2svxjGLPDjy2dNcZH3JLCQmUozobfSV99TYfrHwv5Xilm9Jzwh9HNq03hdFCJqTqZhQRNErBzFKVx/GbhJLo+TUfsXDEdQBzc8m4tcjpEb3VEOKCpuuzkynKt7KgWGVvT84GvpDUUnYiJJ86umuY7xSTb2RRW3e6RJsF8PqzjVZMilUtIhVnJpy4Sr/aOsfrXoH4HrPUEsuqezG//ACz0cOjnJ23wWbTPDLhdtfNqa5ipzChYlS8qfUWj9r0X4h6VpMcYrHdeWezDTY4LodH/AA34DfZCPscIsQoKSs3BBBB+hAj6GPpWihNZMeJJr6RsscU7SJQ/TpumNpCJj4lCbAJdGUke/WPVpeDZMBLzqJi4ILbifmbV8w9faJLFGttdD+8AAgLlI7wAeUX8Quv/ABvEzEoS5cNLRLjX8ItHXHiBhJM5T4YU81jHNFkgPM9MoRY7akCOdvg1wpb0/o7SxZjaSRxdxdJrS6Sw6ywHEpulIQgC37x5zjudn0WZbMWOP/crTxCNpm6DS6uwoOMMuFpSh0B1iUjLGyPcLpkImGCk6KtC6PRx04nWGGHMjbRAuLAxizRFnUwpXylI3O9o55uhtJIlHhnpqcPPYwpabBpNRVMtgC1gsD+oMe9pZbsSs+T1kduZl5AWUdOkdhxBdRZE1IzDVv8AEbUk/lAgOe/C3Mvy2JcX02ZSlstrStCEm5KdReG/2Las6JAsLW0694LIOVPGxwVxNxGmsN1HDUi5VHm3TLvS/MyoSFbLPoLfrHdpc8cLe7yRKO4gXD3+H9WZ5LMzi2rsyTKhrJSA8wPW6o68nqDv4LkiOP7LYxL4NcA0Lh9W26bTXHaoJRZZnJleZSVAX0Mci1mRy5ZptiuzhbhjW2sM8QMP1OaWlqVlZtPOWsXASCQbiPdyLfjpI5VxI7rxF46OHlBWtmnB+qqTsqWbyoJ948NaHJLs6XNIbeHHjhp3EDiDTsOroTtPlp5fLRNOO3svoLRU9D7cd1krLfB1CTa+2a+vtHmmtUaUq/WwhAVdwtPwWNMdU46H4wTKR6KBhIploG+VAvr2/eKJ/s8/fHBxFdrXGWVw628r4KjMi7YOnMVuY4s8udp9D6fitb2b4QY6+DelJRKylp8pbXfsdI86apWelkhatF5PSAkak5LEc1Oi21q3sfWMFJNWc6VoSVigpqrJUnyPg2Cki1jDoE2iMNPl50tLsFNnL6n1jKSrk3TNuoJUkHS+qTCQdjfUWy2tC/WxuYvwZtIlVPdzIkwVAXUVZt7C0c7fJi19GpUh2dbGgS21e3ZR2gfDoDJopcCgbA7WH5CBMpDZMziWkWFrJG/eNU7BjJOzSlpVfY7RaI8kE4i4tYwphaoT7zgQlhhRBJ622i4q2ROkjzHxJU11iqTU0vVbrqlkn1MenG4o8fI9xMsJyk2ukpl20JcbWC4Vp+ZIHeNVZzsUTU03KyqmUkNZNlqPzQxDCSl0uJdfzoIzDKdL9oAELcyymyFEqRm110gGOwqcqhpRKFOJAypB1hBRuXm3EZDlyJuSpKDqUwxAUtzC3F2WoZ7gKc00gAQO0xDSrF5tRPlOU7HvABiaa6EqKHEKFrZc0AHR0rcoSRppE0dqF7NzbqIQB4EAI2NYAN2veE+QJfwuabcxSwFoCwB1jHK2omc7OpqCvny6E/gOkeeuVZgWjh3MtCGmxa41MYz4NUT2Rlwy0BuSNTGJqhaEhSbAaQ0J8lZ8caTTXcFVd6poR8O0wXAo/i+7+sVik45ODSKt0cW4Qobc7OJWtJUk/dV0j0W+eT2IRaii4qHRGmgnI0AANIzbN0TSkU0sELJKesYyZomKKjJiaeDiTy3m9SobHSE5cFo5V4v8YJhsYhw+lBUlmnOuuTCFbG4QAPXWOnHDk2pPG2vBxrQJQqek27HMtaUkHqY9rDBJpnxGee6TPZXwMUP7J4SPzOWxmZqw9Qkf9411Dtr+jLGXxiWiM4ioM9TXvlmG1ICuqTbRX0MebnwR1OKWKfUk0atKSpnEddkpzD2IpyTfzy87KK5ar6XI2V7ER/KHrXpM/TNRPBkj8b4/0fLZ8XtzaY6SOLWlJyzSChf407flHxuTRf8ASzk2eULF4mp4Gbmm46WjnWkyJ8EpN9kr4Y0pviHihEmzmTJSw50y4obgfd+sfqn4R+MQ1+q/kapfGPj7Z6OmwbnZ1jR5NqSkG2GG0MMoGVLaBYJEf07GMYJKKqj6FKlRy3jfx+0DBnG1GBnKHNPyaJlEnM1IaBLitrJ6gRYI6yYeS8yhaD5VpCk6dDDApOr+LXhrJcUk8P5ir2rSnQwV5btIdOyCra8AFh1iQMw2pxpQROMgqad6KPQHuD2hUFhVDqKarJIe0S4PI4j8Kxun6GIo0TscR5QVHSwJ/SBjPFjxj4gNWxzXX7/49RcPuLx2yVRo527ZCfCzTk1XjXhhK05kNzrTygeyVXjjycROnTr52jomRTL1CpYgqyxmdnKk8u57BVh+0cidH0Or+Uox+kRPHUoqdodSkWlhLM2gJUg6pChqFDsbw3GzlXxZCuHqnJFcpzvmSvIrL1t1jnlE9DDe06/4dIM+1LpsbqA3jF0kb3RbRl0U2YDRINkgxxyd2C5Qd4c8VIrXFHHsghQPwhZQQDubGPc0V+2fOeof/sdFp2vHoHlgraW7wwObOE8y1SfEbiekNt8tZbddcBGqvMLfSHL9rLZ0nfXuDvCINDqQDe2nb2hPjkaOXONHjdp2AatUKDRaU9O1aVWUOuTHkaQr26x6eDQyyR3ylwZSnT4KjptU47eJhRckph6h0VZylxBLDZB3HQqjsX8fSr7ZPykWPgr+H/RJVpt7E9ZfnZgnMphgZUE9dd45566X+KKWNMdfEF4fsD4J4JVqbo1GalZ2WQFImFG6zY66xnh1GWeRW+Byikce8CJJdU4w4Ql2/MpyeR5b+l7x7WpdY5GEf26PWTMhHluBYAACPkmdlNgFPJQdP1hWg2srmksppvHaroGiajTUPJ902B/eBAyyT87YtexiiX0eWXiozteJDF2cnV8EE9raR5ed/M+q0L/4kN2C6q5KzjSs5ATYgDeOdu0etVqjtrnIn8MUSrN6pcZSk9fzjz0+Wjyk/m4sSPz6GFpJUeWtNlRrHktxpFbVWYXT5911KgrkvFu3UpOo/Q2i5L4lRFSZo5SpZJCvMCD8o7RzJ0auI01uoFcy2ErSW7DTvF7uDGSSHqWq5ZlgbgCwbSOovvGS7MWPjD5lZEOrVlmphV/9o6Q3y+AoaJqpDOqyrpSLb9YpIKGR2oqfcDdzl9Y0SBsRVOoCVl98yjoIEjKT4ONfFnxUMy8jCsm8FJR/Nm1oO56JjvxQ8nHmmqOXHP5itNiY7KOAnmA35iUuUpzNkEK81jb0hrgykCnaUh+aSt15IUpRVkV0F9AYBCKZpIbBs4i+Y6JHSGAQqmWBQh4WP+mAYbL04Iau48OWVE5LakiAm75HFDUuxJh9hB5hUBdR6QDA1RkpU2rOp4LTew2tCAYlltbSylkNkK27wAYl2XRMAupWE9gdIZVHTsvK+RNu0RZ1ipDRAguwDUpyk3gAGEAjtAAdLS4fmEIKggKVbMYBpF4ULhW1RpSSrctMc1FhzCjYRxZMl8HPJ2W5hSXzsoV3/rHNLgldl1YckPgpFtSgMxG8czdmyRIpWYynKdREtUMWoX0hIDnbxhYsDVMpWG2FHmTZ+IeSN8o2B/8AnSN8UfJ1aeO52yocCUw+RZSLkax1Pk9ktqlSA8oItpGUmCJZLygRL27iMHyFiKpoDEpNOWsQhWv0hd8Gidnm/wAQ5lS6fjaoKVdTpakkm+pzKzH/APGPVw02a5EsOkk35K2wXJ/F4npyLFQ5gOvoY9uC+SR8Cnds9tPDRSPsXgth5oixdQXj7mMcrubOmC+JZ42jAtlEeKTDlNThqXroHLrCJhthrL/xkq3B7iPhvy7S6bL6c8mZpOPRxaqEXHeznB59DBCXHG2yeqiATH81wwTyJygrPneX0gQRt5bi2a97xnKLVqfDJk+OTozwpsf+B1x61nlPhrN1Aj+j/wAIxY4enRcf2fZ72lrYdGySgqWbtta2sfolNdncVpXfDTw9xJxAYxnP0Bp+utKCw8dElQ2JTsTDAtFKcgCUpAF7ACADmateBPBdV4xqx85NzCAuZE65T02yF4WOa/vABfUzlU2uwsEjRJ6WGh/SACH4ZnEtY1rsilYKFobmkoHqmyj+cSXEkWIp1NMoFTmzp8PLOLv/AMsIo8KfEHVDP4hJUq5ceW4T7mO2bObyPfhE/umPpqpqHlkKfNzF+xS0Sn9Y4MvR6mihukyzsJ1tKsKyjiySp1SnD9VExydHr5+c7QCr1NC5dwEfnD3EuPJEMIvoqCiEGxZeN/oYyfJ2wVI6lwDiJMoy0pOpAFjHNI0qyfOYkXOvl1Syeh9o55Itx2ogvgOxea3x94nXWVJfeCk69E6R7+ljWNHyeuleZnftrA+kdZ55uAZzrU0qoHiskpvJy2p6WDOcDQmxIueu0VLorwdFdPXrCINHcfob9Yl88DRVFR8M+CK1xGmsaVWnifqLyUgtPK/kpI+9l7+8be9JR2NhSfJLKljzCuDWkyrs9KyuQAJYZHyj0Aj57V+uaDRv/nyL/setp/SdZqVeLG2MKuPWGbZgJxaPxJl1ER4MvzD06L5jJ/6TPXX41rXxx/5RWfiIx9JcTuE1ToeHXc9TmXEJS26ko8t9Y30v5t6PDIpZptf9icn4x6kl8Yp/6ZSPhV4VPYQ4pNV/FhZkpSnskypzAhbx0j39R+aeh6iG3Hmpv7POX496njlcoHdMpWZKqDmSs20+D0SrWNcGr02qgnhyp348nDmwZ8DayQaD1LKTqNe8ddUc1kDxIpUpxkwdNDREzKPSyz3NwR+0VECzU3KiodPKIsjwzzt/iAYPXQeLsjX0NkSlWlRdQ6rRv+8ebqY1Kz3tBP4bSi6PUuQEG5Co43wfQwdnX/h+x/LV7Cb+Gp14JmWruy2Y6rT1THFL4uzg1GPbPcjK9VHJdx6UKiXEq8sbKSa4No042MlblJlcm3NqQpJfUNehsN4O1RlHsQTFULDAb3IFiYxceSm6I87XGDO6ruE2AQNyYrbwYSdkuozwayzlRSGyNGpc7r9TC2mQon8RLW4tCDmfc6dEiEkNsaXKgEt5b3N9VHqY0omxFM1FEuSorF7bRRm2VFxp4wM4Gw4/Mh4KnFpLUs33V3jXHHcYzdI4Nq9aerE/Mzc26XXn1Z1qJuSTHoQjSPNlLcwlllJeQm/S8aGbdk5pzSafJyziRlvfMpXX1EBDG2axKwpx0hoLQnTTdR7wDoaxXQparJUkBVwm8MVChNdZWVWTdR9DCChxbrEsuWSogIdTsneCwoL+LemciUJBRqbWtAPoMem5hbaGlLbScuVIvtDJG1Uq5nTmdSpIOU5e8AAAw5zkNEcwK3HaAdnVTRsyjTpEHYGC9vmtABtN773gAMvaADWbtp63gAvzw64l+Plp/D8+suS7ybtlR2McuaFcmUlyXxgihLZqQk3LkNm+boR0jzpSbJS5LXK+WkJAFhEVZqHsPGE0A4y7ma1+ut+0IdnEnGjEBxtxcqTrRzy8soSrShtZOhjtjHaj0tPHbG2SzBdJytJzbiBukdq5LIpciErBt00Mc7lbKuiUCUs2kK7XjOzN8kTxlMplKJUnlHI2ywtZv7GKX7o3geaHEKZAwWk/fn6uVkf6Wwof1j2cEbZr6rLZpEhp4OU/7QxpKpAJyj99I9rF+x8H4PcjAlO+x8EUKRAtyJNtJHra/wDWOCX7M6o9D6D3/PtEPoplUcaeElX4nTNORKV8UqSlrktBgOKKvxAk9o8X1X0rH6rj9nNL4GOTGsqpjZhzwuYKpMuoVOVViOZV879QOYD2T0h6P0jQ6PH7eHGq/wBChghFUIa74SsLTzjztKnajRVrGiGHyWkG2lkmPN1P4v6ZrG5Sx0/tES02OXI98GOF0/wfen5adrX2vJ1Jacji2wgtLG1/ePa9O9Pwem4/awDjijDouKUnFSxyqBCFG5B6GPVNBc5UGkJBCs5PQQAJHai65oiyB6QAJlurcPmUSbwAIqi+QkNXylW5v0gAg/DdSMQYoxFiBskyy1CSl1j5VJRoo/mIgpIVcdKwKJwhxVOFWVQknEDXqRYQ4K5oqfR4YcXp34nE5TuEC0dGR2znSosbw3y4ksF8QquoEFmjrQlR7uEojz8rpH0XpcN80vsLwfiIfYMqzm1SjKdY5r4Oyfyyyf8AYvmqnMVaYYp8igPzcycjaR16a+giG/Bq9q5JtV8AnAuHKQ5Lq+IebzInXUbKWdQr2G30iXZnhyqU9rH3B+LC22hHMuT0jFnp0SfFvFKWwThacqcy6EhpBUhN9VqtomJUdzRjlkopsR+Aip/CeJyvt6NoqDRdCfcA/wBY+jxKoI+Gyy3ZGeoWhG8UJdmWvABzjxyApXG3BVWvlCXUoJ6G+n9Yp/qWujowEL1GoO0IzNWF7mwH4u0Kr8DRHFlnGzL6GpxxuTbWWVhg5VKUnQ3McGq0j1C2zk1F/XDOzTahaZ7opOS++gylYAoFH1Yp7RXuVuJzqJ9zHNp/R9HprcMab+3yzbL6lqsqqWRpfS4Qpqv2RQqa9Oz6ZaUk2U53HnEhKU+pMepHS45fBY1/4ON58q/zOC+LXF6pcYOK8nSuHEikMtL5La22/wDHN7KWR0SIrU/jHpGrwv8AmYlb8rhnZpvWtfo5p4Mjf9PlF91Pw9V6m0OWmpGeE5OhoKeZOgz21yx+Meq/g8sN5NDLfFeH3/5P0HQflsMjUNZHbfldFet1up4enDLTSHZaYQbFJuhX07x+byWo0WRwlcJL/fB9sseHVQ9yLUovyWBhfjHUJUpacmEzTIFuU8PN+cfW6D8t9R0LSyy9yP8AZ8xrPxzSai5R+L+x3xXj6TruIcCTEuFsvM1DlvMr0sFJNtY/V/R/yPSeryWPEtuR+H0fnvqPo2o9Og5y5j9l9pIta/rH13Pk+f48FJ+LrhEeLXCabRJtZ6zS/wC9ygHzKsLqT9RGGaG+NI69Ll9qd+Dy9l6iphRbWktLQShSFCxSRuD6iPGv78H2GOSdNE/4d4zcpNYlXWXFZ0OhSVA6gRzzVm8oqUOTq4S7VcmmKi8pMtJFGq1HzK06RELR5kW0tpGMc4oaDgTLAolpdOVCVHT3i3J0OKrllDYv4krmnfgpecS1Y+eytAIpK1yRJ8h+HcXSdJDa5UfEzG5mH9dYqiKsk7OMnp93ml0rd/zFfKn2hUJ0hSjEqWWlJCyVH51k+YxRFBL2Iw2gWOh21gologvETizT8IUd2Zm3Qp2xCGAfM4e0aRi5GMmo9nFmPceVDH1adn51w8sHK0yD5Wx2Ed0IbUeXkyOTIzcesamPY+USWW+UFTedAN7jpAwJFU3viG21PLU202iwQnrEgMPPSwHFNsoUlXlIO4vDQwphhlxs+Qgg2uIoBQxJS5WlPMU2evlhCuhfT5OTKnudMKBTtlSNYBUHzM5INtJRLtvLX95R0tBYUEJm5IJSpTClqGt1neCwoA9V0JC1BlpGfQDtDChIipuSj3NbWkuk6AQBR2QzQ1cpOnSMNx6ez+jSqKsfdg3BsACkrH3bQbxOABVNWnprFbkGwLMk4DtApJi2li8GJdyWq7r9ym20Y5XwYzTTO0cEOtTNPD5AD4TYnvHlzXJHQ+re1/6QILDpd+xGttesNlLkZOJWNUYKwPU6lmHPLfKZHdxWghQhuZUVbORMIyXxk58Q5dS1rK1KOupNzHdI9aHCou3DkkG2x0BjnlybIm1KbCVoSoXzdYwdlvofZtSQkDXa2nWIXZlZT/iCriaBw1rj6lBGdnlAnoTtGkFcjpx8vg85uJr5TS8NStrZmnponuVqBB/SPd0y4M/XZ1BQJj4U6Ia1xGkm8uYrmGm7e6o9TG6t/R8b9Ue1bISyy00BYJQlP5ACPPu3Z1rhAw4OkFWMA6562MHm6EEBfW/5QcPwBsOa66+8S4rsAuel26hKOsOk5FixKfmT6jsYXQxqbxKaM8mWrCiloWS1UE6oWPwr/CfXaNFK+DJqh9bfQ+kLaWhxCj5VIVmB9iIoQIuG4Gv03gAKemm5cXWcvYX1JgAquuYwm+I9QmsO4VWpUuTyqhXE6Ny6dlIaJ+ZcK6GuSx8O0WUwvRJOlSQtLSrYaSSfMojcq7k94hs0RT/jNrn2TwJqqAoZpp5DIPe5jTE+bJl0eLGOpr4nE035QqyrA32jSZjyy+uEtIclPDLxHnm0FTrvw0ogD7yisKt+scGZ80fTekupxl9WyqMNUHETiUMop7zW3mWClI/OMNr8EvKky6+HOF2sKvfaM44JqqKTlBT8jQ9IeyjOea+CQ8RcVOM4JqCpcp5iglABga4IxyalwVDhisVt5y0lK89dtxteOdwX2e2tRxyiN8UKbiitIKqypbbLercugEJv3MbY4pHNlm5rgvzwizyaR4l8LOh0KE9T0FRT3ItY/lHr4+YHyOVVkaPWgO6nvDBm+aesMRz54pUhuaoE4lpJcYXnDilWyWWm5HcxXii4/Re1Im0zVKk3kquHGULB9wDEIgPmF/yHbHXIr9t4afgf9nMPh+8Q+HqVM4jwziappp1Ul6vM8t2ZNkON5zbXoQI782CThGWNWQpq6ZYOPfFhw/wNKqV9roq0yBdEvJeYq+u0ZY9JkyPqgeRI5cxTj3iV4uK59k0ORep2GSoJUDdLIF93FfePoI9OOPFpFcuWZ259HU3AXw9ULgrS1LZKZ+uOpAmJ9afMO4R2Eedn1Msz56NIx2Fvcy99Ne3YRx9lVRF8acPaPjiUUidYSh8DyTCR50n36x8/6p6LpPVo7c0fl4Z7fp/qup9OleKXH0znjHPBytYOUuYZSqpSA1DzI8yfcR+Lerfi+s9MbyY1vx/f0fqfp35BpdelCfxn9eCEGtTDL9KVzAtLM+0oZtTe9rD84y/FMjh6tipX2my/yHCpemzb8Hccu+XpdpZ3UkE332j+jnw2j8PuwZVcEb302hC7PITxqMyPD7xEVanyzKZVieQJtKE6JzH5j6amPMz4ebR72i1PG2RX+EcUfCTiJhZTkTY+8ebO0e+skZRL4lON8lLUhBmZjK22LhKl+UfSIjbOV0uSrMe8bZjFqFy9LeQxLE2Wu9lH2jVRa7OaeXmitQZlC8613JN8xNyYq0Qp2SGlYlEooZwpy349P0hj3MkTPEAlOUrCU9kjSFQm0KEY7CQFKUoj1EA7voi2L+MapCXLcqMzncnaLjBtnPOe1HPWKMUzmJJ9b85MLecubAnQe0ehCCR5U8jm6GMm4tGnZj/QYwzznUggBPU94OAJ1hplunyvMzhYVujtEsBmrtWRPThyn+Uk20goBncaWXAptZJUdjB0NIcUreSkNhkgmx8o1gsfQrbYmnGVOqQEp636QWSFu5UoSEuWJOphFUCflwjKeYpYP4ekAUAcZYbSRmJ06naAVCIKYIAKcx7xVhRprKVEEZeu0MKPS9vCg+HR5Rt2jyd573tsAvCifwfkIr3A9sTuYVT0RD9wW0TOYUA6RSnwLaI3MMW2TeLUidpJsC077OfN05So2jKTs5cqo6PwjURK8pBNkLSARGElwczJS68UOkXsIy6Bcg25r5SFQMpKjnXxG4wXXsSylAl3s0vJDO8lOxcMdeGPFs6sUa5GzBshyAi9gSesOR3Ituk3ShF9o5pdmqJXIIzKbubf0iGKUhXOJy2OY3BsBEJUSmcmeO6uP0vAVNpzTpAn55KXB+ID/wDcb4ez0NPTlRxvxZcKMRScne6ZOnMNZQdjluY97AuDxfW8l5aOgvABQftPiTSlqTmAmeaTbonWO5PbjbPnPpHrCpwZ1W2JjgOvo0XL9YAsAtwEamAYn5h7wAYHDeJsZtSioWvaDgALjDT7KmnUpdbULFChcGD/AEBHJ3AzJK10yoTdIcWoKPw7nk/9pgtktfQifwziyxQ1jKYCehLIuIrcLaEy9IxDh3Ms1RWImVXLjEyMrm2uRX9IqxULOFMuadhtxg09dOQJlxTbbrYQopJ3I776xDZUeCYl06ebX94RRyr/ABBq6JPh5Q5AKsZibU4U9wkCNcSM58HkdWlGark4oW1cVaNJcujG6VnVdNU/hrweNrlxlmarX28gtfNkQnp7x5uWXyPrPToVGTXiL/8AYkptDxK7TG5qcpj6WykHMEHX6Q1ljdHnTxNdBPxLjZKVXBGh7+0X30YcXyMmMJ5UzSUyqRdTqxYe0ZzVI6MPylZYPBzCPwsqHXUDmmx16RySSR6NFi8QuFrGNsMzIYTknGmipBA+aw2hwn4CqZQHAidXQ+NnDt5w5FJIlln1SpQMezhfwPmNRHbmZ7GtvhTSVXvdIMaEMEHtd4ZJRHizlwvC9NmOWFKbeNlHpoT/AEilyqLTLP4XVQ1Th5QZpStVSqAT3sAIyRLJSXBfLqbbg/tFPkCg+IHg3wLjutz9WvM0yoTiuY6qXXZBX1VbuY7cWryYlVkSimN+C/A/gPDc2ibqCpmuOJOjc2qzf5Rc9bkkqXAljiX5R6JTcPSaJOmybMlLNiyG2UhKbdo4nJy7NOF0OBc65r9BfaJoQHmBOt79b9LQh0FO1KWlxd2YbbHcrAMO0FDNUcfYakW1pnKzIoRY5krdSb/SIe2S2y5Q1cXaKFcpOFeKHFyky2Gw5LU+TcM9POpbIafKTolv6m9/SPm8H49otPrv5+KNS+vB72X1nU5tG9HkdxfnydNBYGgOg7R9OeAzOYOpgA8qf4quEXXuL2HKkykf3iWDCldAc2hMZTi3yVGW18HNOIcMVrhrVFUKpuITONNodJYVmSUrSFCx9iI8qaSke5gm3EaX5uZmTledWtPQKOkSlH6NtzYBEqSoKSSlXQiKdD22PEhTZuYCci3B9bxm6Re1IkDGFp9xtS0OlZHRcQ39D4QJtqapxs6wkm17wuSXQyYlxYpppQWoNJt0jSMbMJT2oqOt1tU+4rKtRTfQkx3whXJ5eTJufA0aqJ7gaRq3RzdA0MLGY2vCYyRUinIVJuPPJAZa1JiR3SATdRQ+0UNHKhPQaQkVQ1BpeYqHnG9usUFMVsqWgapI6iExWOco7MrIcVe9v0hAwqdqJdKm0rUAfmBgChKJFTranMwCRoNdzAMPlJa6LZyDfUEwBRuZZugBGqiNYAXAjlZU5ilWl97iAA9DCy/5bEA210h2Oz1rakE/DIOUfKI8PcfSBS5FPUQ7CghcmkaZYLM2voLMg2fuj8otPgQSuloP3RDTFSCEyoknm1JFjmhqVnNnilyWdRp0OyjC+qYbVnCydpmhNSrbid7WMc0uxIasSV5GHaDO1NxQAl2ipIPVXQfnaHHl0V26OSJGcfq9YenZhRU9MOF1ajrudv8A52jvjwj0IqkWvhqXzJbJTa0TLo1TLFpqrNhPaMGaWSalTKUN+Ygm2mkYtCYt54fvm0I9esSyTk3xzySZ6nYOaA/mLqOUDvtG+Dl0elo+ZnE3EicTPcQK46nZL6mk+ybAR7+JUrPmPVZb89fR27/Dbof/AI+ZxSNGJVbl7dVaR0z4wnmJXLg9DOfpHGdPZr4ixgCgh2ZBVbYQAF/EDv8ApEcgZ8SPzhi5NiYHeFVj67Nl8Xh8h30b54A2MABS5gbWN/SBNgA+I1HvcDtFC4D2pjQWFvSExhvPt0hDOHf4itfBqNAp4V/gyi3jrsVXH9I6MSb5M5nmk22qYqlkoU44475UpFyrXpEt07MYpvg9JeDPDtFQ4W4OkK9T+SqmOOTQYdsQpaySFEegMeNnlcuD6zBN4ouvKouV6lMFkoS02G7Wy5RaPObd2VSVo5s494CkqLOS9Wl8soy8vI+Bom/ePT02XxI5MmBPooajypxDiRBJPICyE9rA2jTJLk3xY9i4Ol8K0JtDLKACBYWO0cr5OirZaNKlG0S6U5Qsg6xEnRbS4OJ8WSP9iuN1DypKEytdWEm1gUkpI/ePa0srgfL61Vls9cKXOB+mSrg1C2kn9I62crFHxABhEkb4jYYbxrhWbkFAF0jmNE75x/1FxFp0xopzhLxkl8BMO4XxE07Ly8otQYmgkkNJJuUOW2PYnSIourLLnOP2B5RkK+3WHEkXAaBWf06wNpEbZDNNeJfDSTlkpWp1BW4DMorX9IVoe1iZ3jxWZllTlPwVPFoKCQ5NvIZBJ9z/APqBWw2jDWuOGNGJZTjclRJFeXMll2bDrgB20ReK2yKpfYxSHFLHeJFlKKgpJOYBNPkF6EbarSOukPY12T0KJPBnFDEaA5PVSfZbUScqnEt/TQ3g2x+x2YrgPiqccWmceRMpKwvM7POnMO0OojscZfw4TT0rNha6ZTZhRCmHWmy+U9wc8HxFZanD3hzTeH0ovkrVNz7yQHpx3VSrD5QPuj0EDlYmS/m+sQSYHhYwykcD/wATmn2VhWpAfKpQufzh1ZlJU9xy74jGftLGNDqiBcTlGlyTbW4TY/tHk5VTPb0tuJXcpTeajzJNu8crdHeoj1ScNl94AC59RC3Wi7JrT6GKcgKcb072jNu+hJ8heI8S06k05S3VIYUBvmteHFOXBMpqPZSuIeMExMlbUo0Mg0DiusdccH2zzp6rmkiv6lWZuqO533Cu/QR1KCicU8kpiVtrPew0i7RihbI0WZnnENy7DjqyQMqEkmE5Ium+S1+HnBN3FFYYk5xwoeUoFyXSPM2gdVHp9YwlOujfHj39lw4i8J0upn/waqqZt/wn03SYz9xnQ8HFFaznhNxclay0qWct8tlWzRSyoy/jsOp3hLxnM5OeuTYF9VKXsO+kN5V4GsEkRup4BlMP1CZknZozb0voVJ+U2jVcqylgS5bI+mabdmltJbAQBYhPaCi9kaFNVptEfLJpoeFm/wCcl78XpEScl0c0oJDnw/wtTa9iaXps6Cll4FKTfZVjb9ozc2SvokODuEgxfidymSyw3yFqC1H8IOton3Gbxgm6LkY8JOHVzJW4+8EEDQHcwnlZv7KCKp4S6S+6PhJhbYGxVB7rD2EJE+EOTUgITPuJWTqpW0HvMXspHZjAvLt6D5RHl2equgt1u19ILASOpHaKuxCdQ6RYqNIVroILHQ2VtSWmkKBsc0VA59QviP8Ahms8psNKNwe/SLaaPOosTD9SS4hTJNxuDGUqaIfBV3iJxMpqSkKG07ZUwrnPgH7o2EGOPk2xxvkrHDjWZ9JABAGUiO1dHUnRalBIKSkalNoUuS0yaSEzocwy2jFoq+R9p8wC2mx3MZtFjkqZbRcW1AjIGrKm49YQaxfhFU+42OZSH0zaF/hCQc0XifzOrBk9uR5czs0qo1WbmFHV95SifUmPpIKony2snu1Ez0+/h60b4DDFVnCkZi2hlJ/U/vG2biKRzw/ZnXvP6xx+TY0p83hhYnW/r6QDNc3SIsV0YHR11irQzC52MCADzDfeGKjSn1J7wuAoDzSowwYJB1vCsQeHbQrKNh/MYQHnL/ECxCJviTUGgoWlJNDKf1P9Y7cS+FmOR8FDeGnA7D1UbxLUmUvJaUUyrTguFK/FHDmnxSPS0eDfyzvvBkwudlE8wlKQnS/aPFyPmz22lFcEhnagzLsrCSVKGxEcttkqLfJzL4sMXNnBbkmVJzrJIvuI7cUWuTtjBXTKm4E09c/8I+tKlWFxfa8dM6ownSdI6upUgQylCbAK3PaMG0jOLJTKNCXQhJIItlFowm75NGzjbxSLMjxHZmAfKxOsPE+qzr+0e1o3wfO69fI9OMCVIVDBlFmBrzJVC/8A7Y7vJ57H/m+kAjOaBbt07gwrAh2LuGdJxVOKn9ZGo8vlqeaSLODstOxikx3RBZzgxWmZNyVkH6MnmuJUJhcoAtAF9LRdorcPlN4YV1MkhiZxP8MAmx+BlkpJ1vuRBcUDkOErwdpDj7b1UnJ+sOoJKfinvKLjXyiwhOb8E7h/pmBMOUZSlytHlWlq0LhbClWG2pvCtjsfmktsWDTaG7dEJCf2iefIgZdSTtaAQHmiADXNEAG+f7wAb542vABsOiAH0cefxJ6aJzhdS5zKLy80Ek++kXEnJ0ct47pIq/D3h3Wzls/IKlVE90KP9I8XUNqR6mklwROSpMvLgKcKSiOZb26SPT9xD9huiJrk2pEk+hgp+8vUfSNnp5vmRLyrosiQwTJJabTOPrfWm2axskxlsozc65I7xK4NYexjKpddSJJMugnMhWpsI2hSMJrf2zk9rh8qu4hNLopVMvZ1JbSsgApHWOnfwcEflLbESVThtUKBPuys+EtOJ+YDpD3omS2sJlqLLtuBTir20TbaJ3EKSssXBM26881S6WuXpindHp55GoT6HoYzbNovdwjqHh7hGQwbSgmWX8VNPDO9OKN1OH37Ri3Z3xiokiqWIZSlMcybfSyDtmOpgo0sVS8+HGUOXIChe0KkNAKpPlmmTLiTYpaUf0gSVlN8HI1SLUxMzyiAZh0qJJ946t1JHO7sYXMLy7Mm0ttJ5izbN6mNFyPbaG5FGdk5nKpF7Gxi2rRlKH2ZJzDtIqzUwz5XW1XTb2jhl9HLJ0y8PDmVP4vnX1aqMuVE+pMZ9HThfJ0b8R3gOywSX9dDCoLDUvkncCCgsn8ooFhuxvoI8+zuDFgKv0hjCHGSoaawCoTLZ11Ooikx0hI6vI4hI0Kob5FdDZiJP9xKuqTFw4Zjm5iI6bO+VJB1tHRJHlE2w/Wy063dQFtbxjQpKym+JOIf7T44nZoKzNNnkteydDGsVXB14/jEdMGtIdUrYEC4946K4Lss2mMBu2VOW8ZNhZIpdaUAJUQSrpEspDhKPZEtpSSAkn84yZsuhyk2yr+Y6TmO94zYmxHjyRRUOHmJ5cAo5tOeF0/7Yzi6kjJyZ4+0yX5lSYZ3u6E//dH1WN2keFLnIz1z8GVMFM4RiYsQuYfuL9gLf0is75onGu2X1z8otfaObya1wAXM3BOsIKoSCZKlECGgsOQ/3hUMEHxABrmgwgNF1SToYKACJnSx0MFADDgv6wAC53aGBnOgA2h660i+5trCGeU3jLr6qrxGxU6FhSVTXJSfQACO39YmEuWO2CWUUSk0qUZsENMoFvePHnK5M+q0kUonTGAq8hyXQ2fw2jiyRs6skeCW1x4SjSVpO42jGC5owx3J0cGeJfEExiPGaqVKLLl1BtKB0vvHoRVHoR+MeSxeB9NTTJSXlz5ltJCFW/FEzRxySqzpCltqaYSViwV5o5pGURY9NgKFj5gLxml2aVwca+KZ/wCKxrXNbmXbknrel16x6+jdHia+NpM9FOAdWFU4Q4YmM2ZRkmwT/wAoj0meRfBYHxPvCA1zxDAzniAZnPF7whGc8esAGc8QDszniARnPHcwAbD9oANF/pAAHn2gAD8QfWAASX83WADfOKTvABzr475AVXgFUlhOYy60OfrDToT6OLpSbFR8OuGFqIIp9RcaPoFARjGKeTk68DIi9UkBOTIMsdzjGPSOxEhwJOcqcW6nyJH5RxZ5Nrgql5LEbrm4KvyjzqHuTI1xQxh9k4MnSleV54ctP1g2meWdR4KI4cV84aeqE+03mn3Ectl1eyAfmMN8HnQybPkjbGHa3j6qLMuFrQVXcmHNEe9zE9FKE8nLLOw3wswfhcJfrVRZnpi2qHHAEA+kNts644ccex/muJHD3Djdm0ypWnQJYazERO1s1c8USPT3iCn6298BhWjuOOHypecGg+kUoV2T7279STYPwLPvTjdaxTOrqFR3Qxmu037CE6NIxvlllfE3PeIo1NvLEww40TotJSfrABzFiakOUPEMw0+LKS4opJ6pO0aXwZN80Kky7M3RkqFroGa9+saQf2OPD5G911hYb5oAJGpG5MW5FTpkYrEkZeeUnVKQq6bix1jlk+TzMi5Ls8NjVqvVFkfKylN/rGR14PJfm4vexikdJpKje5gYw1LlvWJGWNLKtLt+wjzDvsNU5YmKT+xmBwHWDyJgXFJVcd4YkMeJXjT5duaBuhChn9BFw57FIKqKUz1McyapUjOk94uLVky/UhNOqORWRRtbT1jq8WzzHGmPE3XfgKa++FEZUED3MTt8iStlZsuFThWdSfMYpK2dHSJxg526hYa3BjYVlryGVxCDmJMYhY9STZ5wNrxLKTHJ11LKpZIFisG/vGdG0WLDNlv+UDeM2uB0FY2qCZDAOIJlSrJapzxN/wDbGW358GLZ5G4UZ+LxVK28wLxXb6kx9VhX6niT/ZnsVwAkfsbhHh9ojKXGi4fqbwsnM3Y4dFg84bXtGLNDS5gEEXhCC2yEqvfSAKQMOJtuYoDfNSOsFAa+J7awmBozAAhAa5yVC194Bmc7KdPzgECD6feADOemAAt+fTKy7r52bQpZ9gLwB4PHfxCVn7QrtTmM2YvTji/fzm0dr/Q526ZLcHYnTVaFITCFgqDYSoDoR3jw8nD5PrdHJTjZdOAsWFCkIzeYm1rxm2uj0aUkWri3FTMphZdQecAbYaJJJ6gRxxXzOWEak0jjHBck7jPEVaxM4Ltc1SGlEaAk7+/pHoro6M0kltL24dyzNJQkOWCr3J7xMjj5aLjXiqWVJNIQkJsMoPpHO4sIxYUKm04c6iE+W0Q7Rp0cacd6s3VeKOOJRtYUpqitqNjspCv+8elpuEjxda7id8+D+tJqXAXDpzX5beT8o9RniR6Lp5/qIQzOf6iADOf6iADOf6iADOf6iADOf6iADOf6iADOf6iADDMW6iAAPxV4AAGZ13gAz4kesAAHp5LLSlk7C/vAMZmqs/OhbomuTl2QE3A9zDEiuvEYf7TcCcUMrTdxEso6DQ21gSsVWjh/gxh9zGnh/wAQ01k2mJGoNPJzdL6WjjzZVilbOjC9qtjdWODtVllNqlVB9vKCq+4MKOthLs6lmRqWkJihMIQ8yprTUqHWB5FPop5E3wK2qg4RpqB1h7G1ZO6uSpeK+KjV5tuRaXmZY1VY7nrENV2cmTJZHaa6oSiWW2szhNynvEbWznT29EmabxPVmEsMrcl5YDKltryC3raNFFRN/wDk6QfK8JJ+cVmnp0AH/MUVQN+Ei1ik+2SWlcG6MwsKmn1vlOuVGiTGbk0ax08fJZFDoEhhyVQJGUQwFJuVJGp+scyyOcqZtBxi6HNmpZrWubGNKOhscWVOqRnyqCbXuRE7kQ5qwxuc0udPaGO7ILxEwE3ix8TrLxanEJyhPRQhtMzkm+UUfPLmKWJiSeKklCstr2tEWzCWRrhkx4SUGVrtcDs4kutsC+VW0U3wXjk5umF8X6ciXxm6ptAQ28hKwANIyf8AZlmVMsHgHLfDKqT1/nSkCJRrp3aZciHR7RfR2INSoKO94VjDQEnqYRVE6plTlahLIMu8h2ydcpvHntNcHWk12KlOi4vppAx2AU7bYwg7NB250OohjSEdVl01CnPsKsQ4kgj16Qk+QlG0V9gfHzKajMYaqiuTPyyilClmwcTtcRtJW7RjCSvbITVKlzbGJly0s0Vh450KHy2MdGO5HHmqMmwrGShSpBuUcVnecIzFOwjvlg2w3WccJ7pURqTTmsfpHNHo6mycYUs28NNTFCstCmO2SnW2kZtDTJDJu5VZrjaIZaMmXw44gpvdOm8QbIWpdBmTlVc6C/YxL54KbIL4ocVf2X4D4id5mV6abEqjW2qtP6RnjV5KOZ9Nnm/wxCF4oQtagAgX1MfUY+KPGbt2egGFfGdIUChyFMdw06tuUZSyFtTIOawte1oJYrbdjUqVEqk/GxhJ4j4ijVSXP+lAV/WIeJrorePsl4vOHs2BzJqdlT15sv8A94n2pBuQ/SXiU4dT2UJxIw1fo8kp/pAsUw3okEnxewbPgfD4mp7hPTm2hvHMPciPDOLKPNC7NWknQeqX06/rEOMl2h7kZMVplgZ0vsuJPVDgP7GFT8jtB0pVG5xILRC/aJ4HaFHMV1Sbn0hcDNF8DqYYAuekHcDteDgDOeCdwT1sYBDDjyrilYIrs0Tl5cm7Y+pSYceWJvg8deLU+X5xAOqlKKz6dY7JcROd8sa8B4xVh2cUy+omRdGZdvuWNrx52oh9Hs+nSk5NI6EwnX2ltInJeZbWyBmSoLG0eZdH0qmkqZC+OnHmar9Naw7TFqblR5XVJVq4T0i8eNN2zlnNR5JLQplOGsN0ejNAIQ0wh52263Vi5J9o2Mcbc7kyY0fEJOW67GJbOtJImtMrYeCUKXYp6XjCToHwF4v4hS+GaQ9MuOX5aCQBuo9AIzS3GbfBx3R6vO4gx/XalOBXMqkm8nKrtpYfpHq4lVI8TVq4s9E/AZVxM8EpdnMSWHlot21j0WeKuEdIc71gLoznesAUZzvWAKM53rAFG+d6wBRovesAUZz7i94QcGF8X3EJhRnPB6wwoznBJ7+0AgKngOu/S8AUB+I7mGAB55t1soWoZVbm8AP6I66liTDiTPSyWlblawkj9YAIrxMxRhqU4cV2RerMnndlXBbmjUlJFrQCfC4OPvBiVVSm8Q6EyM7i2Q8z6lKjYiPK1y4s6MKtFouUOqyTpEzKLZygFSlCwI9I+XeRp8FuKDRhWUxCyQ802pY0JOx/7xpj1U4eQUSr+MvDedouG5mYomb4kFKRLtIKlLzdB7R7uDWuSMpOSOZqTgyaqM46JsKZKVnm8wWUD1Bjrtz7ZnCO4n9KoshSkBLTIUobqULxf+joUF9DwmcKRYGw7DSA1ToXUkO1KoS8q0DneUEDL3iZS2xspytWTeu4RVRXfhN3CkFKiN48p6htmW92PVIojVclJeWUoy6kMnOrppHPHI1Im+bEuFKaythSk2eezlOY7CxtF5tQ6pFubqiWplBMoDYKVclPmAFhHmrLO7J5bCmcPtBQabQXebuQNvrFPVZE+DS2RysUJ6Tc/lkkJVYg73vHqYtVuXyGslPkorjJhxdJrbbjoyrdAUoAWjtUlJcGOSnyhbwkeMlNTF9ErRCtXRWB8g+LKUzE9IzHcZL+kTNF6hJ8kt4UPJkac7bQkj6xnC3Yad8FjMVgE2Ud40f9namODFQQsaKBhUVYqbnUkbwgspzCnE5NCZl30zJb86QpsknTrA9O6PsJYFKPR0DS+JOH6q23yqrLqWQCUlVjeOWWGce0eLLDKD6Hpqrys08tppxK1pTmNjfSM3CSV0ZpV2H83Q2B9xGfYLk0X7dCIIrd0H+yBYw4UymMsQyNVTMuU95g5luM/Msdo9TBp5Plo8jU5Y9xfJPZKQakWUhClEpRYOL1Vb1j08eJRdI87JkeT9jnXH1bcmeKXwAWQy0xmyA6Ek7xeofxovAuR5kLrKEga3jzDrZOqCybpUBY2imNE+p7nLYTprGTBEik5hKkpzDS0Zs2QT8TmQ8EHrpEGqFEvNlDoN9biJGc3ePvHPKw1QcONLKVTC1TTqR2TbL+t4100LnZx5pbYnC6Z56XeLjLiml2tdJj3Lo8gUN4mqjNsk66NPxGBSb6HTHBjG1baAyzir9yLxSmw6HWX4lV1oazCV/7kw1ORLY4y/FarN6rQ057i0aLIzO/6HBri/MotzJBlftpGnusSFCOMoSRmp5Qf/TVYwnmvtF0hW1x2LChkmalLW6NzCgB+sZuaZapjxIeJaqSihyMUViX7D4lZt+cZNxLJRTPFziuWCeXjaZsOjyc/wC8OosLJdTPGrjJggf2lkpr0elkRXtxFZK6d44cUgAOijzYG/3f2h+3ALJHJeOSpADn0CQftuWpgiE8UfA9wVjXxds4zwZU6KnD7ki/ON8sPh4FKe/WCONJ2mO7OCuIszzqylINsl/yOkEzJdjnwkwhIYvr65KfceRzmilkS/VeYfN6WvHDmlSPc9O+O5o7Dm/D3h6nYIcclZVSHmmbgtk3Ubdo8X3OeTuU3J8nJmM8ETNIqDa3ZRUuyXUnzJ1tmGsd8Gq4OmWPdGyZVKuoNSfOZJbVYtrBvmT0tE82yMVLgX0nESGlWUq1t7xLOh2S+Rxsy3NMyss2qanHvlQjUJ94hozb5RYVDwOzWWuZU0Jm1L3QrVKb9oEtpGR10c98RsLs4N4qyrLQKGXVKKfYpOkd2N8o4NTG8TZ1N/D6qf8A/BaxIgmzM1cD0Memz52PKOsTMEdokrajPiT6QD2mvivUfnDDagC6i00LrdQkepEAUhDM4vpEnfnVKWaA3zOgWgJ4GKf4z4NpoPxGIJJFt/5wgoCLVPxVcOaYSF19p0jo0Sf2gpie0itS8cfD6RB5L0xMH/Q2YraxbkRSo/xBcPNBQkqLOTHqohMG1ic0iJ1b+ITPKJEjhtKR05q4e0HkIXWfHzj18K+DkJKVHQ6kxLVBvZBav4zuKtRUrLVmZZJ/yW9ojkNxEKj4h+JVWKviMWTib/5Zy2ihNkXqPEPFdRv8XiKov33vMK1/WABnXV5t8nnzb719+Y4TCGdJeBGsBjijUJErUlE3IOJsD22jzderhZ06Z9o7TxvJioU0MSpDj6UXUUm9kjvHxlumdjS8kUoMqmabSwwmzeTMq26iOt+8YRTldDjwCqK36fS5mYmE5SLCwsTHXjcodmUiqOIWBjWsMtv0+nS4qGcuPPjynL0HqY9jSZufkyFwUOtJbcKVAhQJSodbiPbXVlWzMsWMXUafdplUlZphWV1pwKGkZ5Fui0KrLvxvMS+IJWWqjDgQ6ttOdrsbax8xbjJpmbRDF1NyTbz81QTexSDa4jbgiqJNSKpJy7NpdCUgpuUDvEyjuHZKKdUk4gnGZdbKZVhCbKUgWCowlGlyUvsnTLcpLSDUq0jnoSblSBYp9zGCS8momYw5TKnPF5x9SxnzZANLiNfHAkrIzxowDQq7hubfmmP5zTRylA817eW31jpxZJ3QpRTOcMOYbm6VSlTy5ZxEuFcsOKTa3pHrY/lLkjHHa7GfHK/ipWXJN8rmkbZVSs0yu0P+GHHJWmJKEkk21jHTQc7ojBaJdTS5MkJU8G3FbJMd7wNI63IWzMxM0mxfAKCrKlaDcExk8UrotSsWt1dTBSlyyCdReInBx7QtxzWwG2EIMw4bDfTUx11R+kwna6FKa5KjyNMqSOi03Bi7TVBSfaJNhfHtVo83mkp9WY2uh5V7jtEvHGa2sxy4MeWNNHRuDeINQxWw2lFJWFADO8TZs+ojgloKdpnzGqhDTXcicNoVm86hmI1sb2jqxaaMOz5zNqpZfiuEKkG2kdnCXBxu2KGmy824B84STp2iIy+QNcHJTyFzXGHEbhJIYXyxrEZuWdGLiJYdIBLiI4EdDZPqObJSbjaKaCLJVJOBSRc9doxLQ7NTRyKt0jJmqErU6EoKRuVawUbIWszJS7fsq+sZtjOI/G/VjOcUEMZtJaTQ3a+xJJMdmmVJnnal0jmlVz6iPTfJ59hjaCRqIOlYrFCU67CLSE2HITp6xVENho2hpEmlEWgkNBDjgSIgYkdVmJI6wF0A00BhLmVAwSU33AA7kQdCsOS3bYEeoMHIWgwLUn7ygfQwXIZv499sWS+4P+aKtiYYiv1Bv5Jx0emaE20WhFMTTkyvO6survuYW77ElTLf8MpS3ieamXLFSEWTfpqI4M7s9rSfHE2d4YZxEzOSCE5kqUBY5jHlSx27OyUdpFuMeA6diWiOKDSOYUnKsDUGN8cq4ZrjyXwzgefpz0hiFctzFlDL5CUZtLX1jpfPBlqJtcwJxKybKEMuLJcW7fIgK0CfxGJ2nPgnlnKmWrgRuSp6UqDSQ4objc/WBxPQ5Lvw1X5SXlDmAKlDQDpGUkRJNnOniRmEpxfQppNgQsEi30jox9owzL/ikhLwP8QU1wNna4yxIJn0TLxABVYJtHspWrPlt20sKpePfFExdMpSJVjsVnNBtH7hF6l40+Is7dLUxLSoP+Wgxe0j3GRWo+JniNUr8zELzV98gAh7UG+TIzPcV8XVEn4jEc+u+/8ANI/aCkK2McziOpTSiXqlNOk75nlH9LwhU/sRLms6rkrX3K1E/vBaF/3Cy4m/yi/tDtByzfNsdAkQnIZovqvpaFYGuaoixP5QWDALBX94/WE+QCFshUKh2YmVBvADfAndYCc2kKik+BI8yUi494hopFreFmtO0XjDSXG1EKWC37gxy6iN46Ncb2nca35hiYUGVqQp8EHzX0J6x8TJuM2qO5EoYkEUxCksqAVkAyja9tYSbqo9ljLUViaX/ObCkfKEk6E9IweR38iWMVSk231LQrN/LRnSlJ8ub1juxTtGUlwUfxI4aP0eaXPSpQ6h67q2QfM3YXvH0enzJqmSntK3zm9joY7jQElSgdDlPQxPfAEip9ff+ELDiiSnbXSPE1OCnZmxDM19baCl3UHY3jkUeSWOeHcRttzibrCkKAB1jSiS3JKqS6KY47nDYSm4I6xjJbiic0Or82hEhQbLiAMw3sY53BmqHamKTKsoAITYaXGp9Yzt9FIMn51E2G21BC7HzBSbgw42lYFUcRsZSFBlJiSLjKufqmWyDRX4o9LBFuXZm2c5YhWuZaS2jzLW6Mo7Ex7U47oqIS+SJjOPJolLk6cy5dYAW8rurtHfp8Sxx5Nox2i6kzZXMoUpV76lw/tHWlxZbRY0jLSNRo6pRxIdTfMFDdJ7xm1XJUehmxPS006huTRWSpq2U94yyxUkD45Ob5eniYQM6sy4xXyP0NScUOlPwpN1OcblpGXXMOr0CUDb3jX20jCeojjVzLu4feHqVkVNT2Ijz5gWKZVKvIn37xLpdHzer9ZySuGHhF1SrTEmyliXbS02kWCECwEOz5eU5ZG5TFIsBcwiDaXu0Jljzhwh6dS0dlA3jCTpph2c31bDYo3E/FJsbrmA5r6iKm90bNoskFIQkqCgI5EbMmVMIGUEdITKQ/S7wbFrxBSFHx/L2PzRLRogtMzqk7G8I0FsrNFU4lN9CREM14rk4J8Vk8Z7jBWV5ipBUAO1gLWju05wauEoqLfRTyE5t+gjvo8wf2qXISkjLPTzswHH0lYSykHKAbdYqiG+QuqU1NNmUIQ4XELbS6klNjYw0ISXF9YCQbSFTDgbaRncP3UmGBqck5qTGZ1hbaR94iJY0rG1xzNCNFwFlVja8JAbIF9zDAMSQAAbge+5gGGhWkImmazAi9tYLGgpatRfSAAG8MYAqtGcgosrhfOPYVmafOvJU1KVAuNh07Gxjjy8n0mmhtwI6Ewzjl1h8JDpCTa2sc56EUpKmWbWsXBWD3ni4AUpUoFR02jBL5HJJKLpnFDkwmpVqcmyrPdalAk31J6R6WGNs455IylUR1lKiA4yFKstKcogyxqXBvhdMmFDxAth1AzdY5mdjqXRYtNxdyUpUpRsBqbxFWyZNMqLjHir+0dXaUglQl1Jy6+saw4Zx5HUGQmedzVCYVlUnMsqAVuLx7EXwfLyVNhJdPeGQAKz3irQGZiBEiowrH/7gBGXBBgGYLWgA2VCxFodiMOgHaAZom6tBeBAbQq94GwN5heEBgUIANX81xtAAB8XBMAxE4m6ddITGuyR8K66zhjiLRKjMEhhmYTzCjdIMY5F8GawfJ6EtLZdk2JhN3UOoDiSNxfWPgMs6mz0l0OLlUX8OFFRJUOsY+4/Agh+eSQz8RYDcXjanNcgDDsgUOvPT0u2HNEkn5Y2hBpUQ6Kf4q47kOHEjMz7yVVTmJKW8oOVd/WPVwxcuDCXfBya/wAWnpyedmH5RCeYsqKE6BIPaPajwqD3P6HGS4n09f8AisuNW6kxRSyLyhc3xKo+6Xl5+gyxMoxlxIpzTEVUx3JzT7TLKHFurOpcFgBHHPBFcoybSCZXFrcjVW2UKuCekc7x/EaaLNZxhNKk22FKUlkkGOZxofZZ1F4iMs0plkXISNSrvGMolR6JhRMat1AJssqFrA33jncGzShpxxxNaozapOUcD08sWyINyn3jfHgbZMpJHPfEGfmJpDNQcUVOocssqP6R7qglCibtDZO1ISsvLTgubLSsRrfCZd0PzLy6ssvrVorW/UR6W6ztjGx+lJZx9SLgttpFgI3j0auKXRLMH1UUyfVLvKJS4AEXOl4l9mfTJpV5VrELxpqRyk2DhK/lVGV0rEygMHYHqOJ6klEo0Uy+65gj+Wn09TEUon2es1WPBH5Pk6QwjhCQwhJhuWQFzCh53VDzExjKTkz4bU6qeplcnwSMOZtLXtvEo4aDG1G+v7xViZsvXOUCKCgKnAldhoLQmNDnQ5wsTaFdb7iOafJSIpxbojbGKVT7aQBONJJPdQ3iV+tGkVyRGRRkUkiM0jYkUlMaJudRA0UmO6Ji2ukZtFJmlzuYjuIk0Ts0qeuQNjeBl2OFLmOZONjS994xZp4OKeMtCcxHjWukD+8NzK1JUNwkdI6sMmj3Mmijq9LFrsqJ2nvSKyh5pSbG1xtePRjNM+Rz6PUYH8o8Doiqy0xLMMzclz1MJKUuIURcXvYxsuTznViap1H7Rmy9k5ScoQlsfdAh0Ta8CFTh32ETfBVBfxAbcSQpQsb3SbGCxUPmIcWs1aktyzSHEKChcq10hN8FxTsityTpqe8TZVGwNbW80CESHA6Kc7V1In0grLZ+G5h8hctpm+sUS2xon3nHp59byUJdUo3yCybjTSAa65Cwo2gGDlGfiZplnMEc1YRmJ29YQnZN5rBskKcAEZJgpuHS5obQ/Ak3ZX9xfQ6XtfvCXJdGNNl51tAF1LVYAbxEuDSC3SpF244kFM8McG01psfGtrccFhrrHBN8n3LwRwYnGX9DvgmkVp2XZM1KPDKNHEjcRg19HO2o9B9Q4qzEzV2KAqUMtTELKXw5qt0+3aE4NKzx9TKW20NOJsPyCpeYmqXLhEwQMyEaJsPSNMGZ3TPJwycZf7Kwn6g5KzCVA2VfbtHo5KmrR7EH5Q+0zEqHEJWl1KVA/KTrHC4yRusiQ/TOOlKkyyggqtYm8Sk34M5T82QyqVDKCXc46hRGl4tRlZjKSkhdWlFU+hwi3NYaWP8A2x6sOj5/IqbEOYW7xZkbF+/6QAYbwAYQDvAHJrNYWEAGAjtABmbW9oAN3vrABlz9YB2jM3aADLkHeAQILAEAGs2ukABbi/KbmAYnUoEdoAvwSLhhhd7GWOadIS9gylYW88oWCEje/r2jz9XnjhxO+zpxR+zuh2ddo8swhlwOSqQElCNdI+K2rK7Z2bhtXjWVmKk7LuPFmXTo2tYtcxrHDXAtyCMT8RKLRJRJmXUOLPlGVVyY6o4dzJlNRKlqfEOadWtEkgFoKzoU5rpHfi0yfbFF7iM4lrdSxSQKk5z2UfK0kWSPpHowxQx9F7LI8uiSZ0VJtH3QI3oWwKVhulLsVSLV/aHwLYgxdPpsgyt5EmykoSSDlvawhDcVRTc5VFz1Tfmyr5lEJ6WEQ+jmbtjphyU+Jm23FHQG9zGM+FwZt0Xm3UKLSqe07OvZgEXCGxckx5jjKXRophNMx1LVBx2ZZa5MvLoJyEXzQ3iaastS3PgikzxpqrDrrckhEqjNbNa/5R0rTpdo1kmkOVKqLlUdTP8APU4+vVS1HUmLktnCOOchwxey5NYddJT5vmN+pjSLtcmsJJohb84X8NMX1UFZPqIpvg0lwrJfg99bkgtC/nAA1jrxZLVHdCe5InlNqIm6dlWlKX2BZRHUR6EZfZsnYGWcbXMoUpd1enSCT5E0WjRZ5qZlGT8zjWmY72jnfdMge6XKS1Np7TMq0lhoDRCBYRkzz55J5XeR2xahRUQSYVGbDeaEpsDCY0B+JAEJDBJf0veLQgKngTDfRIdKzWR4Ee8YSRomOuL5ZFewql8eZ+UOYkfh6xgm0zVMqhlwMK3v117Q5cMuxxlp4JudIktC1E3msQvQ9Ik0VIE5NHSxiaGmbRM3IufyiWaJiuUnxJzzSlKtr1jFlN10cv4yqkqeLlaZce5KS6oi+yrgRtFNI+l0mog8G3yiOu0FM28+glKrIU6lJOtgbXjZP6PSnKKjT6GKYw1KPp1Rlv0SbRsmzgnotNk52iF7BbRtkdUnsI13yRwy9JwS64ELuDH0k5HwR6iD3JeTjl6HHuEuRuewlOpvYoXD9z+jnfouZdMTOYaqDYNmQbj7sP3Ec0vSdTHpBCqPOtnWXWbdhC3xMH6fqY9wCVSUwFElhY90xanExlpM8f2gzXw7g3bWg3uDYiHuiY+xlT/VmltrJN0q7w9yE8U/+lmk3tqDBaJcJ/8ASzCpSAhQKgb3BAgtCUZPwxxexDU5mVTKlZ5YFvInWDcmg9qfhMSy1LmpkgNsrUdrkQlJI6oaPPle1RJThrDaZKpy6psAuqNwnomOTJkbPqvT/Slie/IT9zFLc7iWXaVlcZlUctIO2aOfs7ddVuB0Hg7EUnNUtLKmkJzDp0MKS8niyTRSfEDDTYx8XAFBCyVZhvptESk9px55fBpoXUyWbS2ZdablRvm2vHJu2+Dw+SmOJ1SRNYimkJYSxyf5ZCBbNbrHrYbcT1cNpENbWVugIOpIA17xt2atliUWktUynpK7LmFi5za2jRUkckpO+BYptqbaKH20qT6CKsi2NFWczzDQvohAbF+wjSHR52SPNiPP/wDBGhnRgO8AjCq6d4ANXy9bwAZfrAAEqINrEmAAZX0OkAGuYANYANF5I3OnUiApJha5tpP3h6awBTCl1FoLsHAT0treFaQ9jNfH215blu+U/wBYlzih+2wtdRcFwGVC+14n3IlLHLwabXPTLa1tsENoF1KOwjN5ldFba7JbgbhjUcftpdl6rJMshfLcQHRzEnrp2jnyZ2uitiOgeG2DmOHsu7KSMqmpNvEfFOJIU4ojsRtHz2plLNL5dGqDsZYdfr8tMtUKdnqTOfMGnCbJ9z0jPDCMZfIbs5/mqpXKBUFSc5VXZp1tfnIczJJB6GPX9vG+kczk10PDM8uoKDz6y4RqMxv+UTtUW6MW2+yVYZQa7XFtMAlKGUmNsVROvTW2Sx/DGQkZbqttFqSPUUaG2Yw8Un5DFbxbRufoykk+Uxe4lxGLEUp8LRp1arpCW1axVmUlwUJy7EC+hiTgbpkmoLoYyfrGUuTJoszAuCxjCoNsLcccSdSb2CR7xz5J+2rQormiyKzwbp0hILTSZ1fOTq+gi4IHrHNi1C3/ACR2QpFPTOGJVx5w3NjcWEez+z4OlyTQXhyVXS6smTcUQw4vyrPSOXIqOOcbLTnW2qhSZmWNrtt7945oSadExVcFNMN5QWFLIQl0kJ9Y2lyqHLlUSg1k0VumughLDiyhy/73gwtqVnRilRKGKqxIMOTXNSWXUZQoncmPWU0d0afkDJ1sJcSo2GtwTGu6y2T7DmL2GQlPmUVb2EG2yWqVlsSgu0gqGmWOdnkoODwTCAB8RcnSJY0ZzbCAYepWVIMaRADmA3hIgKVMFtVgNoGuB2SGh1ZDqVSjiczTiSlQ9DHLKNcmsWVniKTXQqu9JrBUEnM0e6Tt+USnZshr+MUFEWt1hloVy9RJTa5iDQUJnFLAsq8Jgg9qbVcAm0Zs0QOozhRKqc0zJFwYmkJuujj7imfjcVzM2FEOLV8wMbJDUnj5ixhlMS1SnE5JlShly3J1t2h7aPSxeoyivmhwZxgE2DzB9wYtWelH1HHLvgVtYskl2vmST6xe6uzp/lYpdMVt1qTeGiz+V4N1mvuQfNhonpVQP8wD3FoLiNZIhiXmF7OIPsYdxK3IGkNqToUmHx4DeBUy2oDyj8oKQbwPwjR1yJ/KFQt19o0qRYUdWkE+0OhNRfhBf2bLk6tI/wDbBX0S1D6QIUqUtrLo/KAKi/CMVT2ED+Wy2lXe0JoS2p9IM5qJGXUryBQF9rQuEU+eBhanZiq1JLctZb6tLp2SIwlyzHNrMWkhzyPww25IKS5KLDuYXUFb37xlvPllr3kneQnWEMVuUtAS+hRUBa0JzN5anHXDFkxUzXai7MOJKVEWTfoI53Jnj5cryOkLpWmkJC1H+XbVR7RyylzRm1wQ3G/DCm11mZn5cO/aCgpWYHRSrafSOvDqHHg1hkcSiJOTeRVGmnW1IUHbG4tqI9hST5OuTtFhPvlJAHtGyRy0B+LyC3TeHSbALnKS5NsGYSQhVh5FbmJlJQZhkipIYOaUAhYIN99o0jkTORwroEHxsErWfQGKc15ZO1mOTCmxqyse6YXuL7K2MIM/2Tb3hPIhqFhxTNqa5gY8n4irSJeTgv2gmqCbpiGy7kyuJzJKTfSIWVsWxMb2pyYnXEttOXJifdkPahS3JOOPpbXMLUSdcvSIllkFJeB/YwrJEArW86exXaOZ5p+BbvpD/TMDSTrXNEsFpT+NV4yeaXhicy7uEGGsOSdGmp2cpVPCWjdTsy2khI+seZkyZZSpM3xv7Kh4w8SZXGNZNNosrLs0yTUpQdYaCS8rrt0j08GOaXyZe7c6Ksbkn6pUGZZNwXCB7COyTUFZu6xrgtGo4QYw5g93mEKKm/NrYqMcSybpcI8+UnKVop+XfmJFxS2HnGSryqU2opuPpHY0pdl80PuFMSVijThek6lOSri7glt06iInGL4olyZcshxtrUnhldMaAcnXkZFVFYzOJSRr7xye3BO6FvK8Eo7PzoJOYp3MW5UQ3ZJ3Kf8AByyAOwN4x3WyGWPwIo65iZqU64PIhIQDbfqYUnXCPV0UeLZaz1KSq/lAPtC3Hq0hBMUUG5Cb9I0U6JaXYgVhszFilAsTYHpA8qXbMG4lb8daO9hvCwQtGVc2sIAA3HWNseSMrpmGRquDnb4EZFKVpl7xtZ5X2GS7ig4gJv5tNIH/AGIuTDGIDh6kNsyizz3PncEcMk5dmTfPBPMN4rcTKVEPrzXlVAD1Mc8sKtUbQl4KzKVJJG4Ose3H9UdafAWpkOEEi5TqD1vDlFS7B0x0lZ50y77Wc5ranqRHHsUZmRX0xmTPO6kAKMKf0KQCp1ByeZbaUTyWdfrFJUC4CJarvuy/wjt3GL3AJ0EaOTNYzaZPsMy8pPSoWxMLunQh3+kdmKUaO+OUkbLz0qLNu2PQpjtT4Kctx0ay9/JRb8Ijg7PKoxT9iYrwAVzbm+xEQUDDwEIAwTZVYX0ik6ANWFpTnGxgTEJMxSk3Ve8MSQbKVAy60gC5Bv7mIkrKsPxrJfb2H1T7Kf79KC5V+JPURzpUzeLKvYni+3mB8psYo1QYl0hVybCJoqw9Ezl1CokaFbU3oDm6RnRdiOvVQtUp7za2hpAcwYtUX6g4s63UY1QpEacBKz2hmYnfSbEdYohpCRbBHQXgF8vs0gOtG4WsexgSRe6S8iiXnZtCVILxUkjqBD4LWSa8hSGVp1S6seyomjZanMv8gRcmmrlEw6PcwUjaOszL/IUy09OuJNpxwEfWF10bLXZfsWIm6mEXTOXt3EFlx1+WwQqtWQLh9B9xBbNP5+T6NIr9WA+dswrYv/kZrwDbxDV3DkTkKibD0hqVIiXqL7oKrFfqsgEJXNMqWoapRun3gXy7MJeqtfqhnl6q/UZttE0+vlqNlBMNwVHJP1HLPgsGjNM01YSwgNK79THDJu6OWUpZOZPgkf2gQ4gIFlHcmJs52vKFbpbISsvAq6gRNNk8jvTJhtS0gqsfWM5LarY12SavONpw62krKS8qychttrGCVuzSQ1S9UaSpDZebB00zaiHTb4JRVeMp44jxkp6VYQimU+7aShGXmL+8r849rTxcYfI0U0uBomOch0nIojex6R2KVdlqSrgyXdCpgKtzCk/IP6xEsm0hzSMqc2/PzyGwtSEJ3KdLekcTm5mSVqyR0qhuV1AIaSltoHzKTe8ZOe3iyGMLlPn52eU0w7y0BWRKEJF1et47UrXLKVUDrMomkupY5/xD2SzpB8oJMZO1wiO+SMT1MW4p2+ZHQa6RsuFyayhSTMkqk79nuSL9wpI8p7xaalwVB2qHKhIaq5+Bmn+QhDalczLcZgNBGT4RguBjp6i/MLUlIQ2klIy9YJOiSZUSgFSeetJJOwMckp8kti55hUo4g23OsJcmdkpo03Zog6N5dR3jGSoVkf4h4wmpaiiktOltDpuW2zaye5PWNcONXyaK/BAMOrTLOlatCq2g6949KFHbjXklbD0s3WG32kXQ0nUp7xnl54Mssr4AYhr0ziELlwpXIbF7d4iGFRVs0jiqFkOZlUzTvLb1UbkCK5OduiQ0XD5UlCik3Mc850Q2TJiSYp8gt52zd7ICld459258EG6QqRZeuuYbJUrKE94mUJUBKX6Y5MFtltBWpZyoSIwi2nRUY7nRemCMMowth6XkwP55HMeI/EY0fLs93FFY40h8LYV0gNtw24iqDVHpLj7hANwhsdyYVmWSdRCeH099osTXOGdvzLFxtYaRw5eWcMZWhN4h8MnGPCR+Zl2yZyl2mWgnew3itNJwnViyJtcHEy0uOSSEuWzXvp2PePdOL7CJa7T6dLWgbJZLKVOqQCSTYbRm0RRKqXUyhhfNdDbaxda1dhEKNmkFyO/2WHpdLrZBbWMwUOojsi+KO1LgbJhTbDiUA3UY2p9joSKmxJ1hLC9nG7iOaaqVmDVMh6/7xPPkbZjEPlkydgnZEuMWRa0KyG+aHCiYd56Qp0WbGpHeKSbNUTCVpTq2gJdqyBonLG2+MEaJi2eodTosu1NPNqDS9oePOm6KUmjoqXfJZR/tEaIyAre1OkWIwPE7RDGDKjYHeKQG0qucxGkSwFbswXWQgfpAASWSpsqvb0MDYgLyy3KheXzJPaFYxRS8SIb8iwCgiyknqIykrXBSZDMWYYXSXlVKQSXqa6rMtCd2T/0iU74NosaUvoeSDmFuoENmiCg7y1Hcj1jMuuQ1l4ld+giWWNeJpgmnrt1EAHP+Jwfil9yqNESxhU0VHSLMWaEuSNbwEhS5UQFBK2SBYAw6AKDJygi94QA2kFXvAWYpq4MMAlCVS7lxt1hNWNMeGUgpB6GM6NU+ALqcgUb3FoY7G52YDLanFHTpaBcmM57RvRWFhRsMoOkVsTOKWRvgQqJddGpKlK6i8XwkZlkUPhvS2m23qhUXG1lOYlAsm+4tGO9hRJKpSkv0tudpjiZhLOi7/MQO8ZS+RakN8hNGbUlXyqA2jmfBd2O4bUtSQNR1A6xm39AFVLFkph5spJDs1bRsHaNIYpZDNyIXWMfT9WIQ9MqDSPlbb0SmO6OGEODNtsaE1Ylf+Isk9SY12IXI506rrRssZE7xHQJAaxXUvEtDRtxNlKSPMkxadlm5GnzMizzmzzpMjMXEm/5xjLsEwhbNQl5gPHVp05kj0g4StiuuC7sEMPO4PeShCOc4g5VAbd482clGVhF8EDqlSXRc0o21y391uHc+0evCpxsqKsi0y4pThdUCVb3MaqKN9tCZTpeZsvS5jRxVFunwM8xJPKm21pI5d9T1jL9Tnfw5Q/SMohqVcfSlSVmWU4cx+8SQNOkZ9sxctwRSHZGRU0y40txSSAqw0uYzfytjbLh+x0yzDaUgEKSClSfUR5blTZnViaZoYU0cyBm7xpHIRQ2zl6cyQCLgdY0vcFFd1GZamKyH59K3mCfOG/my+kdsI0jWKBuU1tp8LlVhyXcP8o+nrG6dHUslIdpKWacWZcEJIG4O5hQVuyMSbe5iyTlJeRbWFrSFnQpO8b1ao7HZCsRUc02eulQyLN0lPSMa2nFOLTJLg6sLk1tpfmCpCfuKF7xxzg5PgirFOKsYtVuZVLMs8llk3V6mJWLYDQ1STanHgUKy21F4blXBjyWhhbH4w4/KOTTfxjzZ33tChgeS2ehp8TtyZemE+IVPxU0C06EPEElCjYiM54ZQfR6DfglaVi4sfr0AjG2wspHGeNHMR4kclmltqkJBxTaFIOi1DcmKkq7ODLPdwWDwzf5FMOYmziSkjrrHnZVyKHRZoZamqU7LODM082WlA9iLRkuHZbODMY4f+w6/UZHS8vMKbA7AHSPdhLdFM4JcMZ5SnFd1WhuSIHSVksgOwSBfXpCXyYJWKZaUNcmZeVaWQhawknoY2qkaRVuix8QNM4Uorck2u7yU7k6j/tF4YOXLO2q4K/5ynXVOakWuPePT28UylFIbq1VVfa8q6ogqQ3l0jhzJKRzzq+BtlFOBxS07q1MczMGPlFYTNBV1eVGqoIx3PkqiZ0eQTOslDabKHy+sZzzbPiiifYLowaqKEugKCeithHFKe7spdlmTVOl35dTLrKHWyDotOkc8ZuDs0CZVz+S3/tj6VGbNrXqYokxCtYkYelYCb3tBYGMvakjbtABjUyebAAr54VcL26QmOjTs9LoaKFm9tfeMx0RmprbQ4HmLgdUAw0AupGJw0ksuN52lDKtCuoiGhptdDfiDC6JcmoU4KVKL+dpOpb/7RPJ0QafYxFgFAN83tENm4EjlkC9h3iQSGHEz1pJSQL37Q0BStdl1qfUpQzaxqiGNiJQgXP6xpSMmY4yANYKJE5lTcnpaGUghxr0EABSWDlOghUgMTLk3uLQuBozkWHrAygp6XztkDQwgNyz5RdCjax0PQiE0XY4yFOdqS7gWa6n8XtGMppcGcp0KavTGHZf4ctJCLaKSNYzjJt2c0uSAVOnu018pUfIT5VKEdkZJ9mLQOm2+IbWfuG5Fv1hvondyTWp4jEzh4BC/MSAQOh9owUXdFtqhDh7EczTXszLhAKcq0KOihGrikZMcEYgTKuKUlGp2HaMJY1I0TF1NxFOzi1lACWLWzjdJjB41FFqV8ERxBIzTcyt5ai9mN8/YR0waoJKhmVmSQCCAepjdcmTDWASdTCYWODai20kXsDvaJ76GbfOdNu0JA3YdKTqpSWKEKWoK+ZAOh+kVS8itIeZCsTYWhbzSVtJFrG1wIzaXgTtuy0MC4jQmRLDbh+HUTrb5fQxw5IpkptcCviXgr4uns1eRCnH2xZ9m2pQdlCOrBLatp0wbop+pOclvKdFEaAx3pX0aDKqYusgqHewhthVISOTbsy+gJJSEG4A6xk6Zzttvks2vNOqwvIVJyVDZfSlpa206WB3P5xzt80ZLvkhzCOVVd8pvv0MDlSBl04G5s7KfCzBSUoSVNKOpA7R5mSm7HFN8DjVZyVkUkPOttKsTZZtGcYuQ3GirMRYrl6itcvJK5iibAjrHpYsVCUbZDJEGcaeZUoh9lwnfWO6qRb+L4DKVUVyE8tl0DkunKb/dPcRNEv5ND7TXAmc5bhKHUm6Vj7wjfGj0YJbeBwxPT7tszqQUpULKy941aouL8EVnk89Uuhzmcsm10aqMc+RkZqaJ7LytGlDJMsqzPpbBWVgXv2icKfbRjCDqyEVBBXV51WQBa3CEAbGJyfKRzSfPBIqXh5YkUlagl8i59DGkMC7ZrCKvkGwH5NwpmGipA++nWOyNLg9NTSVIcWKx9kFM7KvlpTeuhtf0hzjGUfkPdHyXlg/igxXcK1WYmFFpclLFTpvtp0jwZ46lwZOSa4KQwNVG1UuZcUvzZ1OEr6631ickWzzmWvw3xt9oVhLDbtmG05SBr9dI83PFx5SNIS8F4O1oSdJdWSVKa3Ajl5aNn0cR8VqnMP4+rE0gjOt3Nl6WtpHu4IpQ5OGXyDMEqmsSTnwCJVTjzluWGk3A/wBxiskYwVgokyxlwyrNEdl2ChHw7gBcfQdB6ROPJBqhyi4jJIz0hScRSqXVhtplVzk65R1/KPSjjTjbNsSS5Zuo1pWJag9Mqcu0VWFzsOgjoxpRjwauXIinKkw0kpaIK7W0hyfFBtk+yK1JlxM8lTp1KbgGOKf9mEo7RQ3MCWlVqtdahZPvHO+WZVySGkyq5eTYYJs6+oEkdoc/irNKZZNFlUNOIaSbAaFQjzpd2KydUGWcl5tl1avJmsD1MYzfHBcSduO5kA9tIySfk0GiUWeS3r92PpUZsOJvFkoxJ1MIYcT/ACzABpHlOkABZUQs2gAJcnHQMtxYRLGhMpRKrk6kExKGDaaTyUuEXUTY3hgM87MKZnDksPpAA+UOrTImUozgoI1SRofeM5DumNuL5Rumz6fhxyw4MygNrmMWdcXYzsNBzzKuTeEzZDFio8pkpSABAiSrKk0lT5vrG6IY1OIABjQyfQn5aVAXEBInXou3SAaEjwAcgGDQkEgWgAwJFjpEDQSpIsYCghwBLYI3vaAY+4BoMnXq64icQVoaaKkpBsLiBdmUnwOk0gMPvNtjIjQAJ0tqdo4pdmXaEzhzlKyASd4UeiRjxHJNKYOZObS+saY27IA4dwbTpzB9Wqrgd+Llm7tkLsBf0jrfguMU0yIarSQSbHWwiqMPAW0+pCxa2sD6JYuU4olJJvfe8S+AfQ8YVmXEzLzF/wCUpJUUnvHPldmkOxFiGfeCi2FDJbaLxRTRr26I+p5a1WJvaN+jKQqlTrEkh88ShTYToIzj0NhzQ5lwrUCGiTWcomco0AjRRUuykPbbh+AmHDqpIBF4vYkapcMesKVyakOW5KlMupYsrlp3/OOecUYPsvmlT71VwwXZkhxxOma1r6GPM3NTpFoozG9Kl2JFFSbSUTL0wUqsfLb0Eerik2bR6IDNIAWr3jdlPoW4abS5PMqUkKIV1jmk+zmfZ0VRJsz2G35J5ppcvyD5CjawMeXve8PBR0y5yFFSUpvc6kXj0VygYspuPqvIuJbZdbSnNl+TW0ZvHEldjZXp+YrtcWJt5axk2BtHTDHGKtI2irGHCzhFbSnolZtG8SP8kLJRwt4qfSnQLUbiFPonJ2FYuaS0pJRoU2tEkRH7ByvjpRC3vOpA8p6xcW0zrxN3RN6mAujBKgCNNI38m/kZqdSZaYxZRZRaLsvOHOL9heOPUScYNoc0n2XZxA4T4epeGBVpSXdYm+VnJS55SQO1o4NPqMkm02TbhColPUKnS83THJl1sKeSbhUdCk3NHA3yg4uHNl6R6q6OldAecpGdI2y7GD7HB8kEdnHXKi42pV0Ffy/WMJyfR15Eljsel1SZk8O1xllwttuhCFhPURioJnHFtRYDhtJorFfkqZMFXwj7oDiUmxUOxjmn0c8HZ11gbB1HobzvwMi3Lk+QlI1sI8fPOV0dUES5tKVrmUFCSlbRzab6GMYOy5fqziScZROY/rSXxzUoeNgqPcXEDiXk6B4TS7EvKSq2Jdlhar5ltoso/WPOnJylTOmKQDGE881OOS4VmZXuhWojOPE0kY5HycwYgurEDzdylK3ik26C/SPoYt7RXQsLy2GOU2cqB0EdCfB1wVqxRS2ELfQVC5JBhx7NTWKFE1hI6BAEYZVycWR8ieWbD05KoVqkrGkc8ezOPZPWkhNZlEAeUHQfSNNQkonTJD03Un5GrsBpQAWrW4jy30YLst+QPOTKlW5N9PaOeRqPLrywu19LwqK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 name="文本框 10"/>
          <p:cNvSpPr txBox="1"/>
          <p:nvPr/>
        </p:nvSpPr>
        <p:spPr>
          <a:xfrm>
            <a:off x="2386965" y="1934845"/>
            <a:ext cx="8495030" cy="2030095"/>
          </a:xfrm>
          <a:prstGeom prst="rect">
            <a:avLst/>
          </a:prstGeom>
          <a:noFill/>
        </p:spPr>
        <p:txBody>
          <a:bodyPr wrap="square" rtlCol="0" anchor="t">
            <a:spAutoFit/>
          </a:bodyPr>
          <a:p>
            <a:r>
              <a:rPr lang="zh-CN" altLang="en-US"/>
              <a:t>2019年1月，发布的《移动政务服务报告（2018）——重构与智慧》显示，全国已有442座城市（含县级市和省直辖县）将政务服务搬上了支付宝平台。</a:t>
            </a:r>
            <a:endParaRPr lang="zh-CN" altLang="en-US"/>
          </a:p>
          <a:p>
            <a:endParaRPr lang="zh-CN" altLang="en-US"/>
          </a:p>
          <a:p>
            <a:endParaRPr lang="zh-CN" altLang="en-US"/>
          </a:p>
          <a:p>
            <a:r>
              <a:rPr lang="zh-CN" altLang="en-US"/>
              <a:t>2020年5月28日，支付宝宣布打通淘宝直播，正式开放平台直播能力。商家和小程序开发者在支付宝生活号内通过小程序开通直播，可实现直接跳转小程序、领取优惠券等能力，可以在一个App端内完成全流程</a:t>
            </a:r>
            <a:endParaRPr lang="zh-CN" altLang="en-US"/>
          </a:p>
        </p:txBody>
      </p:sp>
      <p:sp>
        <p:nvSpPr>
          <p:cNvPr id="13" name="TextBox 72"/>
          <p:cNvSpPr txBox="1"/>
          <p:nvPr/>
        </p:nvSpPr>
        <p:spPr>
          <a:xfrm>
            <a:off x="3577590" y="463550"/>
            <a:ext cx="6784340" cy="583565"/>
          </a:xfrm>
          <a:prstGeom prst="rect">
            <a:avLst/>
          </a:prstGeom>
          <a:noFill/>
        </p:spPr>
        <p:txBody>
          <a:bodyPr wrap="square" rtlCol="0">
            <a:spAutoFit/>
          </a:bodyPr>
          <a:p>
            <a:pPr algn="ct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线上支付工具</a:t>
            </a:r>
            <a:r>
              <a:rPr lang="en-US" altLang="zh-CN" sz="3200" b="1" dirty="0" smtClean="0">
                <a:solidFill>
                  <a:schemeClr val="accent6">
                    <a:lumMod val="50000"/>
                  </a:schemeClr>
                </a:solidFill>
                <a:latin typeface="微软雅黑" panose="020B0503020204020204" pitchFamily="34" charset="-122"/>
                <a:ea typeface="微软雅黑" panose="020B0503020204020204" pitchFamily="34" charset="-122"/>
              </a:rPr>
              <a:t>-</a:t>
            </a: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支付宝发展历程</a:t>
            </a:r>
            <a:endParaRPr lang="zh-CN" altLang="en-US" sz="3200" b="1" dirty="0">
              <a:solidFill>
                <a:schemeClr val="accent6">
                  <a:lumMod val="50000"/>
                </a:scheme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0" y="1515110"/>
            <a:ext cx="1771650" cy="4992370"/>
            <a:chOff x="296" y="2376"/>
            <a:chExt cx="2790" cy="7862"/>
          </a:xfrm>
        </p:grpSpPr>
        <p:sp>
          <p:nvSpPr>
            <p:cNvPr id="15" name="title_5"/>
            <p:cNvSpPr/>
            <p:nvPr/>
          </p:nvSpPr>
          <p:spPr>
            <a:xfrm>
              <a:off x="296" y="7291"/>
              <a:ext cx="2342" cy="776"/>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课后拓展</a:t>
              </a:r>
              <a:endParaRPr lang="zh-CN" altLang="en-US" b="1" kern="0" dirty="0">
                <a:solidFill>
                  <a:srgbClr val="984807"/>
                </a:solidFill>
                <a:latin typeface="Calibri" panose="020F0502020204030204"/>
              </a:endParaRPr>
            </a:p>
          </p:txBody>
        </p:sp>
        <p:cxnSp>
          <p:nvCxnSpPr>
            <p:cNvPr id="16" name="直接连接符 15"/>
            <p:cNvCxnSpPr/>
            <p:nvPr/>
          </p:nvCxnSpPr>
          <p:spPr>
            <a:xfrm>
              <a:off x="3086" y="2376"/>
              <a:ext cx="0" cy="7862"/>
            </a:xfrm>
            <a:prstGeom prst="line">
              <a:avLst/>
            </a:prstGeom>
            <a:ln w="28575" cmpd="sng">
              <a:solidFill>
                <a:srgbClr val="984807"/>
              </a:solidFill>
              <a:prstDash val="solid"/>
            </a:ln>
          </p:spPr>
          <p:style>
            <a:lnRef idx="1">
              <a:schemeClr val="accent1"/>
            </a:lnRef>
            <a:fillRef idx="0">
              <a:schemeClr val="accent1"/>
            </a:fillRef>
            <a:effectRef idx="0">
              <a:schemeClr val="accent1"/>
            </a:effectRef>
            <a:fontRef idx="minor">
              <a:schemeClr val="tx1"/>
            </a:fontRef>
          </p:style>
        </p:cxnSp>
      </p:grpSp>
      <p:sp>
        <p:nvSpPr>
          <p:cNvPr id="34" name="title_3"/>
          <p:cNvSpPr/>
          <p:nvPr/>
        </p:nvSpPr>
        <p:spPr>
          <a:xfrm>
            <a:off x="0" y="344932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课前自学</a:t>
            </a:r>
            <a:endParaRPr lang="zh-CN" altLang="en-US" b="1" kern="0" dirty="0">
              <a:solidFill>
                <a:srgbClr val="984807"/>
              </a:solidFill>
              <a:latin typeface="Calibri" panose="020F0502020204030204"/>
            </a:endParaRPr>
          </a:p>
        </p:txBody>
      </p:sp>
      <p:sp>
        <p:nvSpPr>
          <p:cNvPr id="36" name="title_3"/>
          <p:cNvSpPr/>
          <p:nvPr/>
        </p:nvSpPr>
        <p:spPr>
          <a:xfrm>
            <a:off x="0" y="278638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教学重难点</a:t>
            </a:r>
            <a:endParaRPr lang="zh-CN" altLang="en-US" b="1" kern="0" dirty="0">
              <a:solidFill>
                <a:srgbClr val="984807"/>
              </a:solidFill>
              <a:latin typeface="Calibri" panose="020F0502020204030204"/>
            </a:endParaRPr>
          </a:p>
        </p:txBody>
      </p:sp>
      <p:sp>
        <p:nvSpPr>
          <p:cNvPr id="37" name="title_2"/>
          <p:cNvSpPr/>
          <p:nvPr/>
        </p:nvSpPr>
        <p:spPr>
          <a:xfrm>
            <a:off x="-26670" y="216027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教学目标</a:t>
            </a:r>
            <a:endParaRPr lang="zh-CN" altLang="en-US" b="1" kern="0" dirty="0">
              <a:solidFill>
                <a:srgbClr val="984807"/>
              </a:solidFill>
              <a:latin typeface="Calibri" panose="020F0502020204030204"/>
            </a:endParaRPr>
          </a:p>
        </p:txBody>
      </p:sp>
      <p:sp>
        <p:nvSpPr>
          <p:cNvPr id="35" name="title_4"/>
          <p:cNvSpPr/>
          <p:nvPr/>
        </p:nvSpPr>
        <p:spPr>
          <a:xfrm>
            <a:off x="0" y="4031615"/>
            <a:ext cx="1487170" cy="492760"/>
          </a:xfrm>
          <a:prstGeom prst="rect">
            <a:avLst/>
          </a:prstGeom>
          <a:solidFill>
            <a:srgbClr val="984807"/>
          </a:soli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sz="2000" b="1" dirty="0" smtClean="0">
                <a:solidFill>
                  <a:schemeClr val="bg1"/>
                </a:solidFill>
                <a:latin typeface="微软雅黑" panose="020B0503020204020204" pitchFamily="34" charset="-122"/>
                <a:ea typeface="微软雅黑" panose="020B0503020204020204" pitchFamily="34" charset="-122"/>
                <a:sym typeface="+mn-ea"/>
              </a:rPr>
              <a:t>课中探究</a:t>
            </a:r>
            <a:endParaRPr lang="zh-CN" altLang="en-US" sz="20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38" name="椭圆 37"/>
          <p:cNvSpPr/>
          <p:nvPr/>
        </p:nvSpPr>
        <p:spPr>
          <a:xfrm>
            <a:off x="1584960" y="4065905"/>
            <a:ext cx="373380" cy="391795"/>
          </a:xfrm>
          <a:prstGeom prst="ellipse">
            <a:avLst/>
          </a:prstGeom>
          <a:solidFill>
            <a:schemeClr val="bg1"/>
          </a:solidFill>
          <a:ln>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9" name="直接箭头连接符 38"/>
          <p:cNvCxnSpPr/>
          <p:nvPr/>
        </p:nvCxnSpPr>
        <p:spPr>
          <a:xfrm>
            <a:off x="1631950" y="4255770"/>
            <a:ext cx="279400" cy="1143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190" y="1047175"/>
            <a:ext cx="11855621" cy="609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AutoShape 2" descr="data:image/jpeg;base64,/9j/4AAQSkZJRgABAQEASABIAAD/2wBDAAMCAgMCAgMDAwMEAwMEBQgFBQQEBQoHBwYIDAoMDAsKCwsNDhIQDQ4RDgsLEBYQERMUFRUVDA8XGBYUGBIUFRT/2wBDAQMEBAUEBQkFBQkUDQsNFBQUFBQUFBQUFBQUFBQUFBQUFBQUFBQUFBQUFBQUFBQUFBQUFBQUFBQUFBQUFBQUFBT/wAARCAEsAlgDAREAAhEBAxEB/8QAHQAAAAYDAQAAAAAAAAAAAAAAAgMEBQYHAAEICf/EAEgQAAECBAQEBAMGAwYEBQQDAAECAwAEBREGEiExBxNBUQgiYXEUMoEVQlKRobEJI8EWJDNTYnJDgtHhJTRjkvAXorLxJnPC/8QAHAEAAwEBAQEBAQAAAAAAAAAAAAECAwQFBgcI/8QAMREAAgIBBAEEAgICAQQDAQEAAAECEQMEEiExQQUTIlEGMhRhQnEjUoGRoRUWMyTR/9oADAMBAAIRAxEAPwCasPKSwjX7ojwj6SwYnlIOpgDgObqAUNYB8ByHQsXvpAFGaXuIQwJv10irJowX7Q7FQIHvAFMxSrCAaQEKKTeAYYHyAL6xNDBlSVp1gFQFSB90iGguwpWYHvDE+jVh10gMwChcw+uAMy3hBXNoGgQFMNCSqEyTS2M47w0AmXK720gASrYUjbSHYqCFrUg6nWH2J8ATNKA3goNzNonylQuTBQbmLWJ8i2sFEuY4sVElXcQ6M3MXtT6VmxA19YKJ9wcJdQcTftCoN4pUdekIpSCljy3hF9hZXpAJxMSoX10gM9oZnA1vACibExlG8S0bLgIW9mVEUaqglRuYBtIIXDQmkugm1z6RQgp3SH0SwgmGJI0HLX10gL6DUOJIFxeAgESlQ6fnBdAFlBHWCxNASbRaZLjYEk3hqRk4BrT6kbG0abkZOIvl6wtq19oEzNwodZWu5rAm0OjJodZatXI819YTQqK3484+maTTWJRpRbafF1LHeMMjcVwZzfBVtFxM/XqY2tKyJuX+RY9IrHko89ppjBSa245iiYmH3OW6tWVy+6orI75K7OpMNcSaNTsNBmYf/nS7WYD8RtBTaOuGRJURfCeOZnEmJXJlxXKlReyP9Ma8GUcjc7JkxiSXmqn8O4gFCjZHpAbLIm6H1/DjS0E5d9YSkaNLtDDVcLXHlEaqZDiQitYMLhN0fpG0Zmewhs/g/lrOVu30jRTIoY5nDq2lEKTdPtFbgoSOYeJucmkJuxidVECLXH6QgDBRba20h0Owpyn5LgG0ILG+bSpIA3MSxr7G51RBsb3hF3YUL32MMDeU+sABToVbQGABOkLuc28AqHGnJcJSb7w0ImNKbWoAXhksfUySigFREKxpE1blQZdv/aI8Y+pCHJUG8OyasIMuRsbQWKqMQlbeoOkFjtixl43F4QxUkZxAAMMEwDSN8kHcawDaAqYsIBUFLZVbYQBQXlyxViYW4sgm2kBIV8QodTAF0KWZkKGsA3yhQAFi8SRQIy2lxAFACybwB0DQyIB9hvKtAOjC3lG8UOgvl6wENUEuNC2gvACEzsqlVybRSdAJXpEEabw7JaY3uSykE6QEMLS8UGKTIaDkzZSb3MXwZNMUs1LKd4DOmO8pVylIsYkXI4tVkki8Ki1wKk1JLwF94lqjaMgYWlQ8u8TRdpgFFV972hpUKwPOUdjBQrZmcneCgswOA77xDRSkBWNLgwikwjMQN4KNFQDMm8HRVWgLjJVqICdomcQUp6/lDsVUF27X97aQByCCjb+sFicWbCVK1A+sMSTC3pxiVTd+YZZH/qOBMKmxul5Gifx/himgmbr9PZHYvgmL2yfgycoryRio8fuH9MvnxE06R/kpK/2i1im/BDywXbI1P+LTA8pcMIqE6obZGct/zjVaebMXnxojNQ8aNLbUfgcMzb5/9dxKY2jppGLzxGCZ8Z1ddv8ABYZk2B0L7ij+xjRaZ/Zzyzr6FVG8aFelJlJqeHpV2WuM3wqylYHcXOsX/GdExzJ9l8YbxvhXjjQg4ysOKR/iSzn+K0fURxShXDNlU0EvcNWqGozFJdyNpN1IPURg8aXJlPEiCYywh9k1mWmml5kTR5gX0B7RDbqjmljSF8/SZ19pp9BVlKALd4nHJ0YVTJVgqgVxgIfYly8hWikjYCL3Wawi30XRg3BHwr/x084FumxDd/ljS2uGdePEk7ZY7YbcRa1tIlto28hEzTkrQbDSBSAaJ2hJdGqItSZNDDOYObdUTkt7iNFNk7GMk3gQL+4CfaNPcM9ljc9gQAH+Vb6RXuBsGapYHKUqKW9fWNFMlxIjUaA9JrPlvaNUyKYwvy6isgpUIG0TYiepmbUAwcMoQuUe5JiWNMAmlBKttIKKsF9nJ7QgsD9k5z8sAWBdoJOyIA3CiRoqkqHl0hCskMhKFsgW1hgPaVAIAvrEDQ7SeIGly7YJG0ea0fSb/wCgw1JpY8qx7QqE5CV6eCSfND2kOYmXVQDYnSDaLcHS9VQo76wUWpDpLVJB1zRLRe5C1ubSfvD2hGiYoTMNqtqIljDcyFEaiEM1kQoW0gCgt2WFj19jDTsmhG7LkC52i+iKEymD6awWJo0lgpOm0FgkHpBToNYQ6FTT52J0EAWKbg9YBqmbAvbp7Q0OqMCRc6WhhRso67wrE7QFSQehEFk39hSmyOhhpkNfQStsekAuuwpbV9hAFhC2CpJ0tDsdWJH5HONh9ILFSYickHE/LqmK3EOIQW1o6GHZDiGtrUi2pEUmRsFCJwpO5irJaYobqBvvp7wrJ7FzNTUCNYQ+ULW6mLaneFRSkHtzaFCF5GbMwIQ6Zrm2y3Nr7X6wdjVgXXUpbKioNoG6lkJA+piP9GnREqxxOwnRCoTmIpFkp3Bduf0i1CT6QnOK7ZEqh4lMAU/X7bMwO8u2VRaw5H4F/JxxXZGql4z8GU9Zbl5Soz6+lm8oMUtNN+BPVQRH5/xqtupV8BhRwq6F9/T9o1Wkl5MJ62C8EbqPi1xbNIvJ0qnyQP4hnMdEdGvLOZ65+EQ6reJriFOFSftZuVQo7MtAERS08ERLVzfRGpvizi6sq/veJp9y+nlctb8o1WGC8GMs82hAZ6cn1lU1PTL6idSt5Rv67xoscF4OZ5ZvyB+EZCiSjN/uJMb7YkbpfYW5ymwcraQe4EHCC2InX9LA772jO7GlYFpsrO9hANuhaxL9bxaJsVoaCNNh6Q6ESDh5iWcwTjamVKQeLC1OpbcCflUCesYZIKUW0awm4s9H6DR2MTUjnIWkOrbC8wOhuLnSPlXqfk00dscl9ldz2EzW55ylKIvLuFxKuwi5ZNitmE5WPMrhCemTyhLD4ZlNgq/zRMNRjqjmp2PtGYeos22HHy2yr/hiKyZY442b4+CYSdTcWFWSQkHQnqIWPURyOjp5Y6y9WBIN7iO1ljnL1ALIubGIYDky6h0C9jGZZtyTbdAItcRSYqCV0sE3sCIdhQFdGSsHygfSHuChsn8OJcSfKPa0G9kuJDqvg5Dl1BF/pHRGbMWiHVbB+S5DYB9o3jP7IcSLT+E3QCU6RraJaGd6gvNg3RrFJ2JDVMy62SQUW+kX2DYkCrH5bGFRAeALXFodDDA6Ep0N4kfANl69rC3pCLuxWiYDd7nWJoQFyeAQfNr7wqHaK8ksaOpabzLO0c7geusg7S+Nb2urXvEvGVvQtRjK41I/OF7YbkaVidLh+a3rD2Me5M23iLIbhd/rC2A2haxinKBmWb+8LbYJocpfFqeqj+cRsK3fQ5S+K03Fl/rEuKZopMcW8UIP3h+cRsNVNh7eJUfjH5wbCvcFTeI216ZhC20G8PTWWl6EiE4i3I0qYbXqFA39YW0NyC1zSRpp+cPaxbkDROIJF7QUw3IUofQbeYZoRNh6HE73/KCgsEiYAV6HvBRViatYppGGZMzNYqEvT2PxPLAJ9huYOy0nL9SsKx4s8B09a25JU7VVJNgZdqyT9VQ6Z2Q0WafNDAvxfUxerWG50g9Vup/6xag32br07I/IWPF1IqPmw3MJHo4IewP/AIzL/wBSFCfFvRibLoE6D/pWk/1h7AfpuX/qQob8VmGXLcylT7YO5BSbfrCcCP8A43Mu2hc14ncGOputmeb90AwtjZD9Oy/Qsl/ERgWbICqg8yey2T/QQbWjJ6HOv8RwY4zYImzZFdZSf9aFJg2sn+LmX+I6y2NsLVDRmuyClHu6B+8CtdEPBNdpi9t2mzgBYn5Vz1S+k/1hWzF439A10lRF0ELB/DrBZk40JXJRbRsUlJ9RF2S4s0CRbXX0hWRtD23FJMOxbRQ3NKTE2UkHonuh0ET5HtEGKMZSWD8PztXqDmSWl0ZylO6z0SPUxcY7pUJtQjZxHxI4z4l4m1BxczOvSFKCjyafLLKEhPTNbcx6uPTpctHkZtRKX6kFQw2FZikKV+JUdagl0cTlJ9syYWhtBNhe0O+Bbb8jI1/eZsqCja8Z22bJUh8bFkgWvGnZgxZLKBTbSxik0gGiqtlsKIAvGcjRP7Gtl51mxGQ36RFsqiT0ZSXXGkvK5KVGxUBsI3ik+zGQrqpalph1uWdDzY+VfeKkknwSkNK31lVyr6RLaNEjSWrquYgOhcwyLC0VtZLsVtjILRYgZKba6GEybCXHChTbgVYJWFX9jE+NpS7Oz8J8T5jD+GpAtP6hhN0lWp0j4nU49udpHRfAnex3PLpM5UJB3LMF66iN8p6R2ZIJ4+TONtjxhzxAiRlFSykLdmQNt7mPLjhuRvQ5zfEtqZkkvzBLU0tV8pFrCO/VKKw7a5IVofaLxZkEyy1zD/8AKSNLm2seNp8c91ofuUWPRsRyteoKJqWbyKPTuO8erGcoyqRvGaYfK1gbXj0mr5RqO8rVSBe/6xLQDnL1gAAE/rEjscGaqk2vCodjixOoc07wn/Q+wwtocOlomwoSzNJS70Bit1A0Mk9h5L5PkH5Ram0S0MM9hFspIyC/tGin9me0YZrBW9kD8o2U7J2jBPYDLitW7+lo1WSiHEZn+HNiSGtfaNPcFtEz3D1xCCAgj6QbyXEj1Swe/K3ypJt0ilKydo0Jp7rS1JUCLd4qx0KRJlxGo3gsliR+mE3AJvDTQqKNacIaQb9Iyo9QNbfOmsIYoRNKH3tIoEw5M0oi14B2GpmlAfMYXDHuDRPOW3NjE7Q3AkT7rYPmOnrBSHuoParzyALqgcEHuBwxU6jcm3vE7UX7gejGK0AXJiHAfuipnGxB+dQg2Fe8LWMcW/4h+phbA91DrLY4QoC6+sS4B7tjoxi5twfODEuLKUrFqK807rzIjax7hS1WxvmEPaOw9GIcn/E+kTQrI7xF4uy/D3C79TcCXpo+SWYv/iOHYe0G01xQllltRxrivFdSxZUnKlieeemplw5kywOiB0CU7ARosdn0Knp9DG5vkaP7SIZQBLyiUpGwWf6R0Rw0cGX1+MeIKwP9qZ1d8rTYA3sIv2Ucn/2DM+kgJxZOkG6Wva0HsIP/ALBmXcUDOLZlVrMM3G+htC9hGi/IsnmNkjw46jEJyfHSUk9+CYukK+sL+ObL8kf+UCRnAtUUAWn6bMk7ct8f9YHpW/JsvyTF5gaVgGvNnWUYWbXytzAMJ6WR0L8i077TEq8I11seejOkf6DmiP400dEfXdJLtsRP0uakUrVMU+ZYQjUrU1YRPtTR0R9U0Uv8hGxiSWRYt1BbPTRwptC2SRutXosn+aHiSxzVJYj4WuzA7BMwTGbUl4NVDS5OpRJRSOM2MqeoZaw4+AfldsoWhJWRL0/Tz6J3QvElU2XEJqlOYnW7eZUv5FfSBxODJ6NF8wLdwbxCoGOQlElM/DzhGsq/5V/TvEOLR4ufRZcP7rglxpy03AGUX2iDgq+jXwK0npDCijfFg243guUaLhQnncwtj75BsD+sdumSc7Zwal1GkcolaU79Y9bo8OmI5mopaBA3EFlKLYyTtQW8DZRjKUjdRF1GbJaB6nWFDkU+B3y5dbx09GANpfmiABTbHObvb6Q6sBtZp6ULzWETRW6hYVhCe1u0NcENhKnSTcEw27LoG01nIJ6whN+Ba2ztp1ikiLD7BO0PoDCSOphX/YAC8hIJUtI9zBYeRM5NIdZcCHEqyi/lhMfkvOTkJqdo9JmmlKLLzKba9t4+b1kP+WzbwWBR6S/TMOzjpyrQRqkxzud8MzunZIeDmB2KtVnKvMS4DTabIB2Ji8STOrF82GcbaUhirS6milrO3lyJ01h54bkTm4fBTc/NzUg+22tS3Ag6NjrFYMew5UrL44P4ircw0ELQvlZQCSCAkRnlg5STR0wg0WwnOlV76nc9461wqOqg1mpOsnW9ovaMXM146BV4naA6S1ZzgWVaJaAepCrHMATEtFIkcjUEqFzrGbQ7HhqYSoDpGbTH2GEIWdBpBYUJnJNtZ6QKVDoCaMhxOwMPf9E0gpeHm1D5BBvYbUwl3C7Z3RaLWRhtG+dwqjLa36RSyNkuJE6rg5Cgq6CT7RrHIZOJCKngb+aSlNjveN1kIojNXpsvSW8777TQ6lSgLRspWTtIRWMf4ao7Djr1SYcLeyGzcxaTYqKRSxdlPtAdydgCwU2sIBmWIhgCCyPSEAa29bpcQwDUv33gA2HgSdRaJHZnOGoEArAGyiO0CBid9pSvl2hguRMpDiDckwCoznKB3/SAQe3NrRpmPuIKKFrVSeT8qjCodsWy+IH2t1GJoe4cGMUOptqYNiK3i9vFRXook+vaI2KxqfZUXGGvrq1ZdcX55SkMAobVsp5e37RO23R7Wmj7WKWZ+Cl3nDMPLccWVrWcxJ6n0jsiqR8xmyyzTc5BK9oowF1KrP2ay8jlJd5gsFHpGibSIatjas5lqUbXJuQIlFA0LsDpCYBiFXPT6wIYoaecR8ji0+yjFWSxQ1U5xtVxNzCfZwiC2IVs4vrMvo1VJtHpzTBbCgqdxBUqnYTc/MPpGmVayRBYMRWFhpp6RQhNMG21x7RDRpGcl0FMzD7Z8jq0W7KiXCLOmGtz4n8ZsdZHFVQk1p/mB9sbhyMZYF2j2cHruqxOp/JFgYRxk3OTzC2lqlZttQUFA6/Qxyyg0fZaL1PT+oL258M7p4UYiOMsPJM3Y1CWAS6of8QH5VRyTW18HgepaX+LlddE1NKA1y3HqISdnjbjmbxtSq5LD1CWDlaWXArTrcWju0z+R5+pdo4wnqjluEnXrHouX0cCiN6EKfOa9xDVj6NqlipQSBvENWO6JHTZbksAW19Y1hGjGbD1pzKtYH2jRkgEtKSrQH3vGbdFoV50JRZSre5i0zKqET06wyCC6gfW8OmHY2v1eXuQF5vZMKn9FUaZqiCPK2pUNRbDdtFIqbgBKJYG3dXSNI45S6JT+yy6/wAKpnD3DiUxW5iakupmiEtyTSruXPT3EfN6b1f+Tr3olhl8e2+jjjqd09tA69wkmMOcNE4lnMRSjtQeKC3TZVSVKCFbE63vFab1Van1B6KGOSiruTX/AKRfu/KooN4i8OcN0nB+FZ/DNXna1Vp5orqUnkJ5BHQae8d2h1WfUajJizYdij0/+5e6T8D7RsF4ERLU14YTrk/MIWFzLTx8qgUm48xHW1o9aXBulfgg/FLD7Uji0z1LoDmHqPMtBpMu4QSFBIBJsdLxi3aBpxOguD1H/tPwQlppCRzpF4pNjchJ6/pHi6pVI60rjY+ykq45ImUSvmtrXYx485UzBuy7cFUluiUJtsJCQBckx04f1s7IfFWRHF2DDxCqzbrTimG2NljrGre4zlH3GOOH+ElHo7offZE3N2+d0XAi1wjaOJImEtT2JVspYbS2kfhFoZf9AiiwtY2hgAW3mEAgtTQGvWHYG0laDpoILsBzkp9aLX2PrCaHRI6fVgANYzaGuB+l6umwusxDRVisVxCQPMPziaCxRL1lCyPPr69YW0LHeWqCCkFSg3/usAfrEuL+g+KGLGPGLB+BpBx+q12QZdSkkMB0KWfoLw4YpydCcklaOe8YfxEMHUw8mlyMzPug+ZZACPz3jsjpZeTN5SF1T+IsuoSy0SOGUtLy+V5bml/aNo6NIiWVlW1fxxY+XNqLJlGgbkNpazAD3jZaeC4M/cZEK94kMd4hIdcra5RawfIx5R7RqsMfBLk32QmoY0q9Yey1GovzCyPvL0940UUiLGKqLbM2pBWs+XcGGIuNtIDab9o5z09oItpVtCsOQpbFhpBYchamrdILAKIIh2MCpZAveGKgguKCiYQrME2UkXOkA0Km5hCxvaJGHDW2t4diN5ApNiLwWAUuWB2AtBYUFfCEbCwhpjNFCke0MdmJcIgEw1LoG6oQByH/ADJF+usJoh9OisOI7h/ssZnOSalV3QdNSlkJt/8AlCgvketqZvHpVH7K2A819O0dC5PnK+zSk5zoR7Q6YnSAKaA1FgLX0h265QXYUdoi2VRibgbxVpiBo82l9YOEIPSop0t+UVaF2bUu+hOkO0I1m2sQILKQNvU9IVkNhwTba14sVid0XXqITGmFlsIBsBCpjcrCculjp3EKh9iiTeXLzCHG15FJNwoaRnPlHRgyvDNSid5+HmtOIaoUyspSioyK0lIP3kKjypxV0fonqsve0ccz8V/7OgG6mlSR5htrGez6Phfcs568b7SKjwyp7yDctTNjb1BMdenTT5MMj3HBErLKm5kNpC3HVWORtJUqPRjFvlnLId2ZCZXPpp7cjMGbVoGlIKT9bxvsMrCHi9ITa2HpUtvNqspK1A2MNY/JLkKE1J/KAEtojRQMnICJh9ZsX8v+0RftoW9vwHM0qdnVfympuY//AKkE3P0jCcEu2b4234HaW4Z4pqCR8Nh6pOXGhU0oD9YUZRj5KlCTfCH+Q8NmPakoWoglwSNX3kpMN5oISwz/ANEopng7xY8oGcn6dIi1yCrOR+UR76LWnn9kmp/g4S0AZ7EoPcSzRH7wfyV4Rp/Eb7Y+t+GPCNNCTMTc/OrH3SQkH8oT1EuKRS0sV2OjPCLBlNlkNppgeSk5g288pQB9r2ifck5bvP8AofsYl4HJik0OngBqkygsLDO0FW9NYHfPPYKEI9IA5U5eUV/JZaY78tsJ/aH8m7YcIZ57EBUpXnOvf9oVX2PcVtxUd+KorKjvnB07RSVcGOTlF6eCd9moYErlNfIKQ6lOU/W8eZrOJI0xVKNMk9KpCJTGUzIWuG3CQPSPByqpUc0lTLKnXVvpakGLjNosjoI6ISqNI6k7ikh3k6YiSl0No3G5jojwbqO0MUjXXX6xpfJV30ay7wwAlMMQEpAMAmFEa67QCNHU26GAAaTlOhB94LHYIT5YTcnKn8RNrwu+h2QfFXiJwtgt1TE7Uw5Mp/4LXmJ+sWsTkS5pFS4v8bL7MqoUSlAqUbIdeXe30Ebx06XZk8l9ELqHjGxxMS6UtrYk3FAZFITc+saezFeCXNkUqfGHHWK33DNYpmAxl5iwHciQPpGixRXRFtkAqD659156cn/i3ibBZcKvrGyVIVtCB6ZkJeWdD7KXH7XTkN9YztDGxFRmCcrbKgysAC8OmPwHqcmmnUhwKZbUm194FwTYdMLKA2FCy0CwIO8Vdgjalt1JBQn/ABEDQg6w0DBy6lSyRdsrXtrrDIOp5nBTiWUkI+72jz1kTPb2DO9hl1okFFrRW9CcRM5QphP3SQIe5CcRM5SnUn5Db2g3IjaxM5T3AD5DFKidrEbsmsC1oqwEL0upH3TARQmLarHSGFUYm6NxEjsUsvqSfSChi9p7ML2hBwGhUAWjRudxDQmwDjNwe0UidwnVKE7Xh0JysAiUUlW0FC3BykFlp1w6ZEk3+kTLhFKV0ipeI7ykUbB8orQ/CLnFD1cURf8A+0RMfs9HXv4RiH8I8CTWLK+2+KcmoyEqsKmGSrLnT2jvxUuzwGpSdotTFPCb7RxdJzdPweqTo6W7PS6Vg3Vfe3taOpPH5M3DJ9ECrPBavvTT60YWmZdpSiUobsco7bxp/wATRFZF4IpPcIK+wo5qLUUa/gvGO2D8mq3pdDQ/w9qjBIXIz7du7Kj/AEiFCDFcvKE39kJ1r5hNIH+plX/SNPZgxOTXaNf2emEi/PUk9lII/pB/HiCyV4AOUWbGomUD3TaF/H/sj3EFGkT6TcLaX9YP4z+yvdiHNUyoqKQGmlG4t5on+PK6JeSH2TnGHBXF+C6TSp6alZSabqdvh2pOY5i1XHYCPD0nqOHWZMmOCa2XbfC4MceohNtdUNr/AAlxozVabTX8PTDVRqQBlZT/AIjg9o6cGs02ohLJimnGPb8Gyyw+xrncF1+Tqs3S3aPNCoSqih5hKMy0EdwI7IR9xJxadlqcWMlUpc/Smi9OU2blmkqyKcWyQkG9rX99IJQlF0y00+giVJcdSE+a+lj+0ZPlUaLtf7O48KUZzAFC4eOPGypmluTVr7BStP3jhcU5H2Gs1qnofa/tInDGOU6eeL2HyG4r/wAQNcTX+GswzmClIfCx7WMXCFSsLs554L4cqzeLV1mmKkmjLNkf30XScwtoPSO3eoIxhCWRsnGIeHk/iXFrVfqOIG2J9CUpAlJfKkgX311hPPwbrA/LE7PAzDT084/Ozs7OOuqK3CHMoJ9ox99+DWOCPkmNF4RYIlFJP2YJgD/OcKrw/enXYPDjRNaRhfC9MsZaiyTYB/y7/vD3zfItmNdIlctUqfKBPw0vLtNW1CWkj+kYTuXZvHaujb2KElSgFnL0CdIzo03V0PdOrNLdlZNZQqYeUFhaCvKL30i1FMylN0L3sRUN2nuhpTDDq2QQpatUqBN0/pGygjHeyvZ3FOXyldkn13h7C97GacxDzNUqIUdjGiiZuQxTNZW5qmxJBIJ6xVEbkJA/OzJKUNrdWRfypJ/YRdEtiuWwXiasLV8FR56YUbZcjCrH8xFcE8kgp/hp4k10hTOF6gQVXCnUhAI7bwnQCTir4P8AiDQ+H8/W6lJy0pKyQ5qwX7rIGtrWifIS6It4Q6jOMO12WlD58pXkOmukeXroOceBYIyk+C7cMytQGM3JqeZLfMuc24j56cJ0rDJjnGVtFr01hAWt8p8xPzR04lXZvhi1yxUtwAkX/SOk6uwgup2hokAp4HSKQBan0/lDsKCVvgnT8+0Pn6BoIXNJFxcX94YtrCDO3NkqvAG0Za/jilYclVvz0620Ej5Sq5PsIai2J0vJyxxj8QFUxc4qnUd5dMpgOVTubzL+vSOvHjo55S+ih31zSnHEJUqZcWblxRzH3vG6TRFhcrLONzKXJlXMbRqSDoIE2iRNVauZybzsNpbJ8oCdgPSG+SqD5KWKSEvPFoL1T5tCexgoLHRuQbEoplxAS783l6xRL+xAw4xKPlLqUhaTckm4PpE2gRuYqLZKnUrQgAFVgIe4KYOYqqHmEJW+4spAUAEaQ7sKGeZqDq3EhDSzrpmiBiqTefafQWsoUfn/ANIhp0A5GbbOZSlOLWFBIKTa8PcKj0iVhhDkuj+WPlEeApH07ihonMGpWTZAA9o2UzBx5G13BKgRZN/pFOZIncwHzATyh+UG8GJHOHOa/wDLv9I0UyGJ1cMCr/h/pF7zJiZfChLlwW/0g9wyET3B8i9mz+UNZGJjXNcJHUjRo/lGu9GY1P8ADGZYOiD+UUpJktiX+w84yT/LVb2h2hbgpeGJpG6FD6RaqhWEu0J5AGZChb0h0hbgo0pYvdJhme42mQI3SYY9zDE08GxKbQUTuG3Fkt8DhmqvpGqZZSU+50iZKka4XuyxRSvFcBrFyZO+ZMjIsSwHsM3/APqJjwj0PUZf8iRYfACaVTaRPu5iFKXbfQ/SOmKtHnQk0i3JatqKiVKtfcdI0UR72OjGIizYAkexgaBS+xzar5y35h165tYylF+DZTVDpIYhS55ColQFwpWojOn9lbovtEpw/LS2IZlTChLeVGYlbIIJh1L7Je36Fb2A6S4han5SlOebLdyWSbn8or5ryK4fQ2z3DHDplUPzGHqQW1nLrLga3sLaQXkXTF8H4GCs8IMGymszhmntkqIshIB/SKWWd9hsxvwRx/hVgVa7IoLSE381nSAY1jmyLyZywwXgIe4b4YZmZV9hqZbclD/d1CbWeUOyYlqLjKG1fLv+znelx+Ac5Q5VeI5LEBq9R+2ZG4l5pbuYtj0uY4Y6HTYsMtNjxpQl2kL+NBdEYXhZmnYqm8RSdeqLVVmyS+8oJXzLm5uD6gGO7E44cUcUI/GJSwKKI9xbXP1DhzVKc/iFb0oTzlNuSraSpV83zJ11MXKfBWxI5doDBmqpKtWAC3EosPe39Y5JOzXFG5o7y4zoNNr2FKYlWlPw5KtZR0KkpJjnxL52epqnWkXHLZBBNOJt5yLR28HgWM+MXVzeHJttSipOXaElzZSfJXfDCp/Z89Msk2SU33tsYuStGmJ1aJu9WVFav5uYgkk7xhKJ0qVLk2msqWTlJta+0ZqKLUvI506qPIUoKVyyLXKjbeNIwMpSHtidmplWRttbqwbfy0lWn0jekkZod5LDmKKoUolKJUXkqJ1RLL+nSM3Gxppdklo/AjiVWAnlYcm0BQtd7yH9Yz9tmzmq7JzRvCFxGnwPiGpaQBFjnfvb10MaqKRi5EypvgirTgHxuIJWXSq2YNpKjp1i6Qt39Elp3gdoiCDP4gm3upDLYAhk2yU0vwccPJC3Ol5ybV1LjxH6CHYuyWUzw88O6Tl5OGJVZHV4Z7fnCsSSJVT8EYdpaQmUoNOlwNBkl0jSFYUh6abaYQEtNpQkDRKU2AgAEVqJBO4/IQgIBx5pYrXCLFErbNnknNDrc5TFR7B9UeW3hEfMtxHqMio2DjRTb6n/AKRy6pXCzbScSpnXUzTkkAouBfXvHj9rk9pw3dhCJibp+jKzkJ1QvWK4+jJ40GDEKR/5htaPUbQ1yZPHQYiqS7nyvo1+kBOwEuZSEk8xOXuDAGwjGNeI9FwJTvjKvOIl2rXSknzK9hFKLZLajyzn/EPjjojHPRTKat5QJDbi1aL946FiaXJi5oibHjUrE1nUqSlWEk2ATqUxaxryZvI/ATPeISu1oBErV0NLX5rIGiT2jVY4fZnvl5IJXq/UlPLcm58zUw7rnKrgegEabUibvsYxOy6WCt5XNJURl3UDDuibAJnlrH8lgJd2CzoLQ7bASTtKemg2p58DNopKO3eJpgbbaTS1JbQhLgQCElwW3gsY3CbDqwlaQ46FXJPyiHYC59ouoaXn5YJykX83tCEOX2PKLzEoyBaRYuKBsYqkJ/0NU9QVyriFIyrbSfMoG94kuxfTXEPLUjmoVmRYJy2hoQiWr4FxxLiA6pP4Re0DEgDcyJdpt1LFio2zq2MSMBN8+ebUtvypSALI0tAI9cJWQS5KtKA+6I+ZVn0rmja6SlV/LaNU2YuYAUNs7iK3MiwxvD7Z6fpBuYWHIw42fu/pBuaJbD0YXbP3Ie8hoMThNBJu2IfuEVZo4RR/li3tC9xiaEzmDGnDYtj8o0WRicbET+AWVn/DH5Q1lF7Y2vcPGTfyD8o0WQhwG6Y4bsKH+ED62i1laIeMaprhe0bnlD8o094n2xomeFrVv8P9IpZiXjY0TPDC17ND8o0WWiHAaZjh2tBsEH8o0WRE7SB8VMMLkMOsMKuj42flpW/opYv+kKUrOzRQvMmcs4/nPtHGtcmbixmFJSfRICf6RtBcE62e7Ky4eDGGqpO4YSinSC6g4s81aG2SpSR62jrhVHMr8E2XQa1Jg8+hzKbbktrFo2tMVy8hS3JpggOSDyD9f+kLaibDEVgtnzS7qCPQw9qY9wpl8StoVqXk675Noj2ylJeR3kscfAFfIm3WCoG5y676QnjHuixyHE15avNUUq1HlcsNfxROxjW0P/8Aqc+ltLRnGXFAWutWlhsR6wnFmnxEMzjZ+eKC5MIXkvY59ddYlQFaXQSquqdSlSVg30+bWNFAiUmwhdXfCraa6Agw9pFsQTFQmFJJOaxv07QbRW/sZ5mpO66L0t07wOKLsgPF6sfC4QmGhmCnSE3MZT6DsqnhPSzVse0WVAzcyabTb/nEc0ujXTq8h2bx2mkP8Y6+hPyyiGZRI6AIQBGeBN2zu19rDij/ALZA1OC+0dVHhiKsJD1MmkEWBRD6Ev2GzwncHDxn4oTtHFWTS1S7ancym8+YXtFeDSL5O4aT/Dww4wlJqOJ6hNFOlmGwgfqIRsp0TWkeB7hhTSlT8nO1BQ0PPe0P5WidotzZO6P4deHFBymVwpJkpHzO5lk/mYroTsl0jgzD9LQBKUOQl7fKESyf3tDFTHVtpprRtppsdm0hMIA1RVb5iR0GaARm6RveADcAGQAZABkAGQAZABkADNjCTE/hWrS5Fw5LrRb3EUgPIXgSVUPxATEqrynnOt29lGMNT/8AmXp3WVHaamlrXbYAXjwbo+jE62My7WirIaEMxJhwHUW7RQqTGeZpiQCMl/Ubw9wnFDVMMKb0S4u19rw+BbUMtWw7Ta6AmpSbU8Eny88ZrRW5+CHBPsj73CTBzyyVYckbn/09vyinJ0Z+1EYq54cMEVuXKRSRJKJNnJYkEH2illkhPFHwUVxD8OdY4eJXUqOVVKmoOZQH+Igeo6xtHKmc88P0V9I4mkpxTgnWVhaBbKdDeOlSOKUWh6lvs2TYRMlr+W4NRfURomkZsypz1Om5Zp5h1S1ISQWxpqIV/QJPyMS6st4FKUqbK7bxFtl0HsSrr11PlT6dk22EOiQottt1Jt5tsKSs6tnb6wUArriypuXWpCGQvyp5RuB3vCKQldqjHwyGkpW68nyAk6EwNhQB2pvzAQgSqm1o+YA6GFYUIxUJxuYS4y0hC0/KLbwWIJNQqTk08sKQCBdaSN4LGgh9cw8tIccUpBVmDafuwxi5x1wSthzEKA1HeAVHsbIJzSrQJA8gjwaSPU9xixLQP3freJFuYamXBOggHYehgCChWKWkITvE0FitoJsLQqGKUpTaJKQYEpI2gAGllN9BABipRKlm4ibBAFU9pX3RFbmKgldJbV92FuYUhO5RW1D5d4vcxbUI3KCgmxTcxSmxOKEL+F0G5KRaGsjJcRrmsKta/wAu0aLIyXEoDxM09ul/2PYT5Sqecm1E/habzf0jqxS3M7NHCsm489ZlwzM3MOE3Ljq1fmon+serGKSPGzPdkkz08/hsYe+GarFQUi4akm2QSL6kgxeR1Gionca5Zl1JzsNLv0KBHPyUJH6BS5nV6lybp652En+kO2A3TPDrCk4CHsN0twHvLC8NTkuh0hnm+BvD+d/xcIUs2/CyBD92ZLivI0TXhm4YzpUV4VlUk6XQSkiH7sydsWMU14OuGc0SE0l1nrmbeItFe9Mftoa5rwQcN37kCoNdsswYfvTD20M834B8Eu3LNWqTJ6ZiFWg9+XQnAa3/AOH/AEO393xRMo9HJcH+sWs7RLx2NE3/AA/FqJMtixv0DjNor+QT7YwzvgAxGhB+FxLIOf77p/pB/IQ/bI/NeAbH6HLS9Tpr1zoUvq+m4he/GytjRxn4iaNM4Vceok49zJqUmSy7ZWZOZOhsfpDk7Vg7E3hLopq3G3C7RTmT8YgkDsATf9I5J8I3065Lq4g1YVjiLiqdGvOqLpBHYEiJw9HT6k3vhD6SI+p4oQVE2SNzHTurk8hJ3wR+p4kDzipeXGYG4Kowll5pHZi09pyZO/AVURSfE8WM+UTMupBH6x0R4jwckuJHrSRr6DaGWatABkAGiD9IBGJyDXKLwADCr+ogA3aADIAMgAyADIAMgAyADIACZxsPSjzatlII/SADx2LZwz4r5xo+QJqLiQPciFmV4wwush2rMLTZC9sytI+a8n066QjQoKmVJ6iHZVGltJUSk7xd0TQjmpcJub2gT5FQzTUv/psdde8WmS1Y2PyXmuIqyKC0yKnDaHYULJamLGhJibFtDJmlJfaUkpCwRqlWx9Id1yhbfBy5x+8MxmkzFew4zyZmxW9KI2UOtvWOmGReTly42+jnSn18U1pUnNSx+JZVlLTgtYevrHUpWjgnBokLUm0pv4yVGds7oSNu8aLlGL4FpYblWVOql0uMujKFqNlNnuBBVDGNudZZby/EfEDMbpAtCbEJ5mr85kJaZDZbXcg7kRFlIb5PO8Spy6kqUVZDtaEhiiRkXZh+ySEgHNdW2kWA8OyCmGQFTKFFeoSnpAAieZl3lEAqVlTmNh1gATy77RbcbQypboOYgiATFUorlt5CwhBKtFkawCATky5LuLczhebQp7GAR7ASS/7s1/tEeJR6Iubd1AG0KkMUIdF994ihIPQ5camHRQIOjvBQBqH7WBGkIqw9M2AR6RDjyG6g8TYUd7QqKsOTOBNtREtA2GibF9SNoVDTBJmQR0MHAWC+K9RBQdmi+DuRDoAHNSDvb1hBYEuINhYXJ0goT56IjXMZS8pVRT5dAmHQf5qgdEekV0dGPG5qznjxkyFSUxJ1tuWWaVTqTMhb6NQh91JQkH0taO3StSZ044+1GUmee9Ol+fOSzVrFSkx7sez5h8yPYHwDUD7M4XVGcKcpmJhKAe4SLQsvZrE6dtaMCjRWBfS3tCXIGgs72P1in0AIKv6mJoDSrBOukMYBld7gj6whUGad7wBRqw72hgb/APl4QwJVpDA0d72+sIQVOPiXk5l82CW2VrJPSySf6QeULweGHiUq32zjObdKs3PnH3df95tHXLqjKRM/A5T0r4tNT6h5JGWemlHsEIP/AFjlyfqduljulQ7MNTE6lybUCVTDq3ST2Uq8LG6ib65OeZsjeMZp6UQzKoulbpuSO0TOdIwwYrfIzNM8ptItqevrGCZ6yxpR5Jl4WKiaR4ocNukhIfdKD63Fo9PHzE+by/uex4OYA7aQ/AMyARkAGidYABGxG0AAQ4AdBpAAYNdYAMgAyADIAMgAyADIAMgACoXSoeloYeTyK8Q8p/ZrxeTCyMoXPtrAHW8PJzCiI8ZODrCcmkPU+RXtolR19I+Za+Ts+og+ENcrUea44RqonRUFGti1DpyldtU7wwNOHMjN3F4AY3TCUuDU6mKRHImLN9LhREMVA2WCCep6aQDpC5tvKAbe8AgS2gTYa+kAv9CZ6SS62QoZgdNRoIdC2tnM/iL8Ngrzbtfw6wlNRbGd1hIsHO5HrHRjyJcM5MuKznZhb9OaU38MuTWpWQIV3tqLd7x3xlxweTONPkDUqZNPyyObzDpa50sIbTZIgVSVtzHJbyIOUEqUdLwq+xoLVTmiQvMp54anLtBQwt5a5JlVkhtpV9xqIOgNhKW2mXXHtMugBgsAKJ5/lHlsjKb5VnXWFyBpdaelEf8AlkLJHmJ0sTDAIRNzAS84twN+UmyRALyJ2Zopy51qdWvZI6CEJjmEtTLS8jaw9bUK6wxHr9In+7Mn0EeIegKgrKTCsYYhdjpCpFBvMuN7ekAGB7L1tAANEzmOpMTQgfxIB0h0AITdx7QcBdAhN+sILvsF8cq4sYKZSBidJ+/D2oLBCfVtmvBQWb+0FDfX2idoWbFQuOsJoLaIpxI4gt4PoJcQofGzN2pdHW53V9IcIWb44ucqRC+GcuqozaXX1KcLhzqUo6kxU1weyobI0i0aphaWxnIVSk1BhMxS5tvkrQoXBGW1/cdI5YZHj5Rj/hTPKWr4GdwdxgnsNOJN5CfU0nMNSgG6b/SPqtNP3IJnzGaGzIewvhTo4o3BChDLkVMKceP1VpBk/ahJUW+RbXeMygJFvWKQGfWwgGFqcCYTHQWVKc02BhCoGm6RtAI3p6wAZlvtABuxF9YANFJI+axgAwqI03gAjfEupii8OcSzubLypB4g+pTb+sEeXQPo8LOK8yZvFKQonyour6x1z7OeTL38Hch9n4b4hV0ixlKK80k9i4Ugf1jgzukex6dHdmgv7LfpvD4IosgnlC4l0X030jiWVnbnh85S/tlHcVaV8Lj1yTbSMss0lJ99/wCsaJ2LHjrkjk0zy5XMd817bRfaoubbCeE099k8asGTmawE6gEj1XHpYn8D5vP/APoe2Uq4HJVlfRSAq/0iiWDN9bfrAIwBRF1AAd7wAbsBr0gA1cE3sT+0AGwMxhgYSPqIKA2bA26mAZhJAv8AtCAAt5CPmcSPc2hhQ3zuJ6RTgTNVOUYtvmdTAFDHMcXcHSzgbXX5MrPRC81vyhWFEjpNaka5KpmafNtTjCtltKBH/aC7ChaPXcQCNEXsPWApLyeVfj5p/wBh+JGVnQnLzQy5mt2Vr+8W+YmD/ey9ZGabnWVSmb+clhLiVE6WKY8GcakfQ45PamI6Ilxh9YcN7HKRbYxm+DoTJHlSEWtfuO8Z2aphLico/wBPbtDL8DXMHl5tQR6dIogCz/MHlBCumkAC9iX5RAUMyoLEKQgLJG/paFZVA2Wim5/I94LEAWkXIV219YLEFOyqHmiCPKBYA66QEtWcVeLXBCcJYjla3T08qXmiEut28qV9x6x2Yp3wedmx+Sp11ZL8ul56aIaQLWSL/n3jus8xqhpnp9hLaVNh15ZJUFnYwmwQlTVXlKXy0IaKhZJP3TEjE0+t6ZZKeauYXoSLbQUAQac/Khv5Vhy2XMdvSHQDrLS5dllpdfS2hI+50MHIApmXlpimtLGd11o3z20UPWGAkfnEsylm2j/ONiVCFYGIysspKQLj5VdoQqFv2s2tCSqYSkpGuRN4dhR64yU4kSrXm6CPHaO4WImr7GJoA9LgIFjCoaNh22sIdmF0ekArNF8AakQByYH+xBgDk3zdLm0NBywKnwIdAaE0AdxDCwQmh3ETQWaVOpQSQReCgsCagLanWECs38eMp10tcnpaEWk30c94mrrnEPH7jqFEyUqrkS46WG59464RSR7ekgscdz7LdwNKBIDMsgl2wSpwbJEc+aqo6ZS45LpoMl9nySEr8wJ1PePNlGk6PPnLng83+PVIS54wMRhtOnMSpRHVRAEfS+nO4UeTq1ymeqXDGlfYfDjDkja3Kkm7j1I1jpny2ckeiUk9OsRQzRO0VfkAh5y3tENlR5CPmVsSYP7AOQDbTWD+hNoMGot1g76Ebue8MDIAMgAyAAKhqYAKp8U9X+x+BOJVg2U82hhP1UIuC+Qn0eKWPHefimd00Scl+wEdU+6OaR074epQyXh0xq4kHnVGakZFH+q6ySP0jzNTSR9B6an7kWdZopDEu02hVihpABPYAR4m52d8qbZxVOqVjPiDWZkebnTSgkj/AEmw/aPRi6jY5cLgMxtgudoNM5rrRDak3zEdY1U/o5U+eSqqLPfA4pw7NDQsVBAv/wA149HC7R4WsTjk5PcDDE18bhqmPXvnl0Kv/wAojUwHOEBu5G+ogGNeIMSU3DMiZuqTjUoyNLuKAv6AdT6QFVZBZjxDYPZJSw/Mzqh0l5Zar/pBYqYjXx5mJ4kUrB1ZnR0Upvlg/nBYVXYH/wCoHEmqi1PwQ3Jg7KnJgX+toLYUbMvxgqKMqpqiUpCuqEqWofpC5GbPDHHtQF5/iA6xm1KJOXSN/UwcgbR4fJaZF6niiuVBR3BmVNg/kYK+xWOEl4ecFyxu7IPTqh1mphTn7wUFkip/DDClLv8AC0CRaJFrhkXgoVkJxdh5nhJWJTFOHh8JTHXksVSnJ/wlpVs4lPRQ9N4HwMtth1L7KHUG6FpCge4MMkHfUQFJnmv/ABPKV8JjzD1RtYOMWKvUERa6ZhPsPlsVoZqdCBVyxMUxhZV+IFItHjzXJ72HmBPpL+fMJfFihwWsO/eMJnUuOyRJsGU6ebrGFmiEr4ShOY6kwFMi9Ymy24kC4CjbSNKMr5HKkBQbGcEkakQmWx5IBQko1JiGVE2EhHqYCjObZJ/aGSacssIsMx7wCC31WSAnrCApvxOYRTirhpUVpbzTEqnnoA9I0xumc+RWcM4cKpuUVq26ttfmYXpcDePUi7PFyLaxznCHWbLSiWKLlLSOx1jWkZ2JG2mmm0OrlFOkAqsBEcANlUmnXFodbbTLJCdQCAQIQwlEwhvIkuB1kjMDuQYdgL5OYQzLvKZYUorFsyhprDAJmJqabaDa1JZaVplFolgNE4866tLIeKz0ttCA01LO3U0vmKCTqRDEK5WnuhCkpYKUqFhfcwDPVSnYgQZZuy76DrHC4HQpDq3XEn74iNhSkLmawgJHnGsQ4lJ2KUVVKvvXjPaMNNQSs6GFQAkzfQnWBorazBNAiJKo18VodYB7LClzNxvFIWxgfifXWGVsZr4vKTrAPYwtU2O8AKH2EqnL9ffvANwshvEDiIKMwqlyaefUphJQoIOjST1PrDjG2dGPG2RPCNHcbW2ltoNcw+cncx0XwepGL2nROBqcmQlGkpSATuSNY4crJyOiw3nS23LNZrAnMR2jlfTORK2ee9dZGMfFtil1q60qqbcsm2uxTH0XpyqJ5mqR6rSsumSlGJdFwlpCW7ewjdc8nHXCMmJhqVZU46tLbaN1KhPjkCNTWLnZpRTIMZWv897T8k7mPktd+SaLRScG7l/6OLJq4YlS7Gl9c/Nqu7UXgezIAtHxOo/L9Vkb9mKR58tZOXQjeTNSqwpFWm83ZSkkftHmP821uB3kqREtdKK5DW8V1qnqz3bqTVxdClBtVvQx6mi/PsTl/wD2wpPyjbH6iv8AIlFBxfIV8lplRl5tOq5Z7Rwe3cesfqOj12n1+NZcGRNPwuz18eWGZXEextHeWZDAyADIAMO0AHOPjurH2dwelpQKsZydTcDqAkxthVysUjx2rjypqszzl8xU6bfnGsnzZy+TtPg3T/heCGEJNQyqquKM5B+8lpF/6x5Wpdpn0/p/CcvpF6Y7xKKThCvTwVYtSbih7kECPJjG6OhcnJvBRoOTiZtw2KlFeY9SdY7mntLfPB0niHCcrxBwq9T1KDa1o8jgGygNDGO7ayNnk4NxTSpvClUnJKdaU3M0+pBSr9U2FjHsaaVo8L1CPyUj2n4PVEVPhhhuZBCuZJNm/wDyx1nEyYA+YEmESJKtVpeiU2ZnptzlS8uhTjivQQAVbw3wu3xFmHccYivPqnXFGmSb5/lS0uDZJy7ZjuSe0IotOWotPlRZmRl2h0ytJB/aKVALAkNiyQAPTS0IRs/XTXQQwOS+JPj0kMPVOoUug0N2bmZV1TK3pn+WkLSSNtztHq4tDKa3GMsij2WB4UONtY404Zq01Wm5dublJnKnkAgZTe0YavBHBL4uzSD3IvUG8cIzcIDN4AIPxolDPcNawgDzNthxPuDCl0ND/g2dFRwtSZlJuFyyCT62hgPA2se9hAI4N/ij0guYfw1UQnVC1Nk//PaLiRP7OccS4gVJUPh7NNkgu0pIzX3ykAx5WRU2e1o3uVF3cMsRiqU9rOom3rHIzvkqLVaKVt+UgjvHPLspMbaitKUq16W3ikKT5I8JRUzMg7p6xaZC7JRISQbYNtAkXvEtmjRiFaJFrWOa8Q2CMXqq2xvAmWYllargKsbxVkh+UNAdx1iRMSzKjkv2PSGiW+SL40l0z2HanL6qS6wpJB9opdikrR5iuLNFxNOITmJS6rT0vHqQfB5OePJJOcGFNvyoK3nRmUXRdKRGtnF5G2dmJxU0o/FKW3l+VAsIkYzzki4Ec5RWArTzwwNyEi+2ApLrQSvSyukIB6kJZTrZYcm7JRtfYxYCiZYlp51lEqyt1xGqlLHlMDAa6qkMzIzNoZI02iQCE1FxLbiEEGx3gBoE1PtpSkrmlF4bC+ggFR3ZT8YqDTd1HaM3BFqx8lsaH8f6xm4lpDtLYwC7Er29YijRDpL4rSu38z9YjaaIdGcTIVbz/rGbiaJC9jEIJvnH5xLRqooVN1tBJJV+USzRRoMTWUnrp6xJajZn2mknuYXk0UDfxxOxt9Yhle2gSZlRG94LHsQBbpVuSIf9j2Ij+LcUN4bkioqzzjnlabB1zd4a5YbSDYfor05MmemSXJh5WZSld46VVG+NUWvRaGhjlLJ1SLkesZyZ0IsWjvKbQhKU6AbxzNGc0LahiFFKlJqfmXLNyrC3la20SCTGW23Rio0jizwgtrx7xxRVFgq+OrS5gn/SCbf0j6LTx2wZ4uqd8Hqm66lsKWTlSnUk7Ad4rh8s429pAKpVxXZkKdTaSQq7Tf4iPvKj8h/I/wAnqb0WmfC7PF1eqV+3Hoh/FDizhvhFg6dxNiSb+HpsoB5Ui61k7JSOpMfB+nYZ+r6hafEu/J5+JLK6K/4F+LXCHiEeqEph4TUjUZMZlSk8Ala2z94WJjp9c9E1npEVK7RWfFLF0W4ty9yonNa2uv6R8BkyqScsnR59rt9lY4+414Sw1VUUKYxJIytaeIQmVLgzpPr2MEvSfUtZieo0+FvGvP8A/hTwyasj8/iVVIdlnUzTrczmDjLyFapP4vb0ifRPVNd6ZnebTyqu19m2DLPC/iX1wf4mpx7THpeaKU1WSA5ttnEnZSfSP6s9C9Zh6zpVqIcSX7L+z6nBm91Wyw069LD2j6Q6DBsYYGbQAZABxn/EXrgl6Nh2n5gPI9MqHtoP3jpwLtmczytZImqjdWy3D+pg3GS/Y74whJmQwjwjkz5eXJTFUcHqohI/aPIzH1ulio6ebf8AQDj/AInRT+Gk6yV5XJ1xMsnva9z+kc0FTJi/kVJwxmQypltF9NkjrG76N6s6gwdOBDCb6mOaSs1S4KN8aOBG0YfbxZLNBLi1ty8wQNzm0Uf2jr0c9smjxfUMTlG/o7w8J9W+2OAmEnybn4RKST6aR7J4fgttWh0hAQXja67L8Mqw7LI5ryEXCTt9YqJSGvw2VQ1bhLRirRbQU0ofhIO0QgZaaRpDEzcAjPpf0MMDy58VeE04P44VxhsjlTRE2nKmwurf31EfR6Oe7FRz5F8rLH8CfEin4PxBiCmVaos0+Sm0JfQt85UFQ3jHXY/cScUODSOpa54p+GeHs3PxLLOqSPlYuvX6R5kdPkn/AIm+5Ebwj40MC40xbKUGT+KExNu8pl1bVkrMaT0eTHHcyFO2X6b2udbbxw3ZbGnF0mJ7C9VlzrzJZY/SEMjnBWcVOcNqQonzNoU0oeoMOI2ThKtSOtoQmcjfxKaMZ/gvLzQAKpeaSbnoDeLj2ZZP1OH3KdPYx4fcPJenMKmZpozDBCfugLO8eZm4bs9rQyps6D4dcPp3D8gymamkl1KQS22L29zHE2ejJbixWEKQLKUrL6xmwUBQqSZnG8udRV26QrL2m2aUmXV5de8MjbQqSsIbU2QdjpENeQoMl5fMlokEIUNB6xhfJRjsqlK0kA5jcX+sPcNMEpkhWTS3rFp2MC6znRc2udNIdiYkmGsrZ6RaZmiO1BIdYcbOt0EW9xAJ8xPMjiiwaPxHqqEpFkzKkkK6a7x6WP8AU8vN0OFOaM+wpwuAI2SoHQADUR0I4mKXH0MS6ZdloMoOqnV6k+ogYiPVibbmLNh1bwb3UBoYQDfTpltacuqnArypG8IB6l5/5EsthYOi9OsAMcHXnHUXQ6GDayikQyUxjnJYF0FalPpy3uBeAuxC1IuputptTjROotqIAsMEitS9JdQCvmJgCzqiWnlpZRqdog6aFrNVcSdzANRFzVccBHmMJqzRRHGWxG4k2zH6mIcSto5y+K1oGqozcWapDnLYtP8AmXuOkQ4mg6SeKVPLCElSiRsnW0Q4lWkTjB9KqmKZhtDLK22joXFiMZNRF7qRL8V4EnsK0sTinC8nqkC9oyUlJ0io51ZEE1RwNpWppwNkfMU6RptOhTTDG62hVgF7xO0q0an8TsUuRemnHLhpJUEkfMe0CjyJOyrqPOzGNa05OzYWCV3RmGiR6R0RpGiRb9IpwbbbKQk26iJbNo8EmkE5L8y4UojSM3yaknpyrI+YjtGLYpLgpXxlcS04D4QTcmw9lqla/ujKUnzcs/4ivyh4ouUjmyNRi2xh/hsYe52KZaaKcwlZVx29uptYx9JCO3GfOZZWzv7iBUFU/Dr2RWRby0M6f6iAf0vHz/q+sWg0GXO/COPUS242yEpmmwQgG6U+W49BaP5Cya1aibyN8tnxrmrdlcceuEdM468PpvDU6+ZV1Sw7LzAFw2sbX9DHu+i+ux9J1kcyVs30+eGOVsrLwv8AhFZ8PuIahiSerDVSrEyyZdpqWSQ20jqVX3Jj7r8p/M9J6hpo4cHLO/U66ORUuy9aliKVlNVvZ3LaISbm8fhc80pO+6PFUd0rZ5u8TvCPxDxvxfqk/JS/xkrUJ4zCamt4DlIKr6nplEf1P6H+S+lL0qMJtRaXKPpsOTHDHTOq8Q05NC+zKWJkzi5GTaZXMWvzVBIBN+2kfguqyYtRqs2XTqouXB5GSSlO4C3h3ixWCsc0apqeKJZT4lnwVaZF6C/pmtH3H4Zr5aX1D2fEzv0s3GSTO3gdyPzMf0aq8H0RoHX16wxG/wB4AM17wAed/wDEorxcxeiUCtJWnAEdirX+kdeLiFmc+TzyoyOdUZVIH3wfy1jLgiMbkj0JqjYpmI6LTk+X7Lw7Ky+X8JXdVo8rL+x9Uqjp0vtlPeJOrLdlKFIC4Sp5T6voCP6xCRljb5GThI5nnUkm+XaKfJ1qzqLDKgGWynXvGDN4ttD7jrBjXEfh9WqE62CqZllBoEbOAXQfe8QnsmmjHNHfBonngMmnV+H+lyT9w/IuOSriVbhSVWN4+ii9ys+QnHa6Z0UfMoDp1iyBoxtLGZwhWEJAKjLLsCL3NoaHZVPhQn1zODqrLOJDbjc+4rljYBR0/aJ/yKZeINwbb6w2QMeLMc0HA8l8XXKkxTmD8peWAT7CKjCU3UUDdHOfEHx64aorj0rhqQfrTyLgTChkav3F949LHoJy/Yzlk+jkHjBxfqvGXEbFWq7MvLvMN8lpLCbeW99Tv1j1sGGGBUjFzb7ISzLrmnkNMtuOuqOiGxdRPpHRa88IjsmNA4GY5xDb7NwnPOA/eU3lH5mMZZ8cf8i9r6LQ4beF/ilRcZ0CsGjJlBJTaHlKdcHlA32jly6vG4NXdlRg7PRpor5SOZbmFIzW2vbW0fOeXR0tAJlrnyrrZ1CkkH2tABW/Ap0tYfqtOUf/ACNRebt280JDZZSjZYI1uTeGJHPnjllJSpcEZqRmHksvTLyGmQTqpXpCctqsuON5HtRzxwU4WS1HosvLyiS9lN1L3AUdSfSPJy5bfJ7uHAsS5RaU3hdcj/hupLidSnOCSO0ct2dSEiFpU5ynWyF9AYmRcUGcoNWN8tukZ2W0aUsKUkKuCQSm3eLTJaCHJjOUZhZSVWMDMyRSbIS2wb7qVYetrxzEeTSsikS41JKzb84TGFzDdluFQASdYpdDQnSRkIv7RoDG6fdyo9DcRS7I8kcmCLLWTbt6xXYpdHmVxwnETXEatuJN7TS9B11j1MfR5WZ8inC5+NlWleRttsaj1tpGqZxMBWkFDw5RW/m0zAaARTENs1LPuyuRCQlKTcq2vCATy8g/K5JpvIQlWULJAN4AF8jKOS60uuvJaLt1Cx2EADzIfBtoUlaDNcxN1BJ2Jhk0N+SbbWfh0pbyj5VHcQh8iP48p8zcyEFRspA2HeAYaqdzFKUvFTSTcntAKjoaUnAppI9Ig7k7FQdGUGAZtLpvcEwACDykne0AWwaZpW2e0DodiynPOTc4ywMxK1AeXe0TLqwc2jqTBmA6VRqXLu8sOvuJBKljUGPOnNt8GMsjLt4fU6XbksmRLfmuLC0ckk12C5JbN0tirIMu40HWut9YhfF2il2JZ/A9NepRlhLN5SOiRcQKUr7K3NdHMXG7DC8EqlpphBRLLJSo2+WO7C9/DNoZL7KarFTdrYZYucgNyAd41aSdHdDl2TPBFLVKoSTa56RLZ3R5LQpTDjxShKTvsNIg0qkO6W7zjbZulaTqCYllocn6qzIM8xxxLaUAqKibAAbxzuLfQPs82PEpxVc4vcV5t+WeU5R6ZeVkxfQ2NlK+pv8ASPU02Oqs8bW5U/id/wD8ODDnwtFrE8pBARLtNBXqb3j2svxjGLPDjy2dNcZH3JLCQmUozobfSV99TYfrHwv5Xilm9Jzwh9HNq03hdFCJqTqZhQRNErBzFKVx/GbhJLo+TUfsXDEdQBzc8m4tcjpEb3VEOKCpuuzkynKt7KgWGVvT84GvpDUUnYiJJ86umuY7xSTb2RRW3e6RJsF8PqzjVZMilUtIhVnJpy4Sr/aOsfrXoH4HrPUEsuqezG//ACz0cOjnJ23wWbTPDLhdtfNqa5ipzChYlS8qfUWj9r0X4h6VpMcYrHdeWezDTY4LodH/AA34DfZCPscIsQoKSs3BBBB+hAj6GPpWihNZMeJJr6RsscU7SJQ/TpumNpCJj4lCbAJdGUke/WPVpeDZMBLzqJi4ILbifmbV8w9faJLFGttdD+8AAgLlI7wAeUX8Quv/ABvEzEoS5cNLRLjX8ItHXHiBhJM5T4YU81jHNFkgPM9MoRY7akCOdvg1wpb0/o7SxZjaSRxdxdJrS6Sw6ywHEpulIQgC37x5zjudn0WZbMWOP/crTxCNpm6DS6uwoOMMuFpSh0B1iUjLGyPcLpkImGCk6KtC6PRx04nWGGHMjbRAuLAxizRFnUwpXylI3O9o55uhtJIlHhnpqcPPYwpabBpNRVMtgC1gsD+oMe9pZbsSs+T1kduZl5AWUdOkdhxBdRZE1IzDVv8AEbUk/lAgOe/C3Mvy2JcX02ZSlstrStCEm5KdReG/2Las6JAsLW0694LIOVPGxwVxNxGmsN1HDUi5VHm3TLvS/MyoSFbLPoLfrHdpc8cLe7yRKO4gXD3+H9WZ5LMzi2rsyTKhrJSA8wPW6o68nqDv4LkiOP7LYxL4NcA0Lh9W26bTXHaoJRZZnJleZSVAX0Mci1mRy5ZptiuzhbhjW2sM8QMP1OaWlqVlZtPOWsXASCQbiPdyLfjpI5VxI7rxF46OHlBWtmnB+qqTsqWbyoJ948NaHJLs6XNIbeHHjhp3EDiDTsOroTtPlp5fLRNOO3svoLRU9D7cd1krLfB1CTa+2a+vtHmmtUaUq/WwhAVdwtPwWNMdU46H4wTKR6KBhIploG+VAvr2/eKJ/s8/fHBxFdrXGWVw628r4KjMi7YOnMVuY4s8udp9D6fitb2b4QY6+DelJRKylp8pbXfsdI86apWelkhatF5PSAkak5LEc1Oi21q3sfWMFJNWc6VoSVigpqrJUnyPg2Cki1jDoE2iMNPl50tLsFNnL6n1jKSrk3TNuoJUkHS+qTCQdjfUWy2tC/WxuYvwZtIlVPdzIkwVAXUVZt7C0c7fJi19GpUh2dbGgS21e3ZR2gfDoDJopcCgbA7WH5CBMpDZMziWkWFrJG/eNU7BjJOzSlpVfY7RaI8kE4i4tYwphaoT7zgQlhhRBJ622i4q2ROkjzHxJU11iqTU0vVbrqlkn1MenG4o8fI9xMsJyk2ukpl20JcbWC4Vp+ZIHeNVZzsUTU03KyqmUkNZNlqPzQxDCSl0uJdfzoIzDKdL9oAELcyymyFEqRm110gGOwqcqhpRKFOJAypB1hBRuXm3EZDlyJuSpKDqUwxAUtzC3F2WoZ7gKc00gAQO0xDSrF5tRPlOU7HvABiaa6EqKHEKFrZc0AHR0rcoSRppE0dqF7NzbqIQB4EAI2NYAN2veE+QJfwuabcxSwFoCwB1jHK2omc7OpqCvny6E/gOkeeuVZgWjh3MtCGmxa41MYz4NUT2Rlwy0BuSNTGJqhaEhSbAaQ0J8lZ8caTTXcFVd6poR8O0wXAo/i+7+sVik45ODSKt0cW4Qobc7OJWtJUk/dV0j0W+eT2IRaii4qHRGmgnI0AANIzbN0TSkU0sELJKesYyZomKKjJiaeDiTy3m9SobHSE5cFo5V4v8YJhsYhw+lBUlmnOuuTCFbG4QAPXWOnHDk2pPG2vBxrQJQqek27HMtaUkHqY9rDBJpnxGee6TPZXwMUP7J4SPzOWxmZqw9Qkf9411Dtr+jLGXxiWiM4ioM9TXvlmG1ICuqTbRX0MebnwR1OKWKfUk0atKSpnEddkpzD2IpyTfzy87KK5ar6XI2V7ER/KHrXpM/TNRPBkj8b4/0fLZ8XtzaY6SOLWlJyzSChf407flHxuTRf8ASzk2eULF4mp4Gbmm46WjnWkyJ8EpN9kr4Y0pviHihEmzmTJSw50y4obgfd+sfqn4R+MQ1+q/kapfGPj7Z6OmwbnZ1jR5NqSkG2GG0MMoGVLaBYJEf07GMYJKKqj6FKlRy3jfx+0DBnG1GBnKHNPyaJlEnM1IaBLitrJ6gRYI6yYeS8yhaD5VpCk6dDDApOr+LXhrJcUk8P5ir2rSnQwV5btIdOyCra8AFh1iQMw2pxpQROMgqad6KPQHuD2hUFhVDqKarJIe0S4PI4j8Kxun6GIo0TscR5QVHSwJ/SBjPFjxj4gNWxzXX7/49RcPuLx2yVRo527ZCfCzTk1XjXhhK05kNzrTygeyVXjjycROnTr52jomRTL1CpYgqyxmdnKk8u57BVh+0cidH0Or+Uox+kRPHUoqdodSkWlhLM2gJUg6pChqFDsbw3GzlXxZCuHqnJFcpzvmSvIrL1t1jnlE9DDe06/4dIM+1LpsbqA3jF0kb3RbRl0U2YDRINkgxxyd2C5Qd4c8VIrXFHHsghQPwhZQQDubGPc0V+2fOeof/sdFp2vHoHlgraW7wwObOE8y1SfEbiekNt8tZbddcBGqvMLfSHL9rLZ0nfXuDvCINDqQDe2nb2hPjkaOXONHjdp2AatUKDRaU9O1aVWUOuTHkaQr26x6eDQyyR3ylwZSnT4KjptU47eJhRckph6h0VZylxBLDZB3HQqjsX8fSr7ZPykWPgr+H/RJVpt7E9ZfnZgnMphgZUE9dd45566X+KKWNMdfEF4fsD4J4JVqbo1GalZ2WQFImFG6zY66xnh1GWeRW+Byikce8CJJdU4w4Ql2/MpyeR5b+l7x7WpdY5GEf26PWTMhHluBYAACPkmdlNgFPJQdP1hWg2srmksppvHaroGiajTUPJ902B/eBAyyT87YtexiiX0eWXiozteJDF2cnV8EE9raR5ed/M+q0L/4kN2C6q5KzjSs5ATYgDeOdu0etVqjtrnIn8MUSrN6pcZSk9fzjz0+Wjyk/m4sSPz6GFpJUeWtNlRrHktxpFbVWYXT5911KgrkvFu3UpOo/Q2i5L4lRFSZo5SpZJCvMCD8o7RzJ0auI01uoFcy2ErSW7DTvF7uDGSSHqWq5ZlgbgCwbSOovvGS7MWPjD5lZEOrVlmphV/9o6Q3y+AoaJqpDOqyrpSLb9YpIKGR2oqfcDdzl9Y0SBsRVOoCVl98yjoIEjKT4ONfFnxUMy8jCsm8FJR/Nm1oO56JjvxQ8nHmmqOXHP5itNiY7KOAnmA35iUuUpzNkEK81jb0hrgykCnaUh+aSt15IUpRVkV0F9AYBCKZpIbBs4i+Y6JHSGAQqmWBQh4WP+mAYbL04Iau48OWVE5LakiAm75HFDUuxJh9hB5hUBdR6QDA1RkpU2rOp4LTew2tCAYlltbSylkNkK27wAYl2XRMAupWE9gdIZVHTsvK+RNu0RZ1ipDRAguwDUpyk3gAGEAjtAAdLS4fmEIKggKVbMYBpF4ULhW1RpSSrctMc1FhzCjYRxZMl8HPJ2W5hSXzsoV3/rHNLgldl1YckPgpFtSgMxG8czdmyRIpWYynKdREtUMWoX0hIDnbxhYsDVMpWG2FHmTZ+IeSN8o2B/8AnSN8UfJ1aeO52yocCUw+RZSLkax1Pk9ktqlSA8oItpGUmCJZLygRL27iMHyFiKpoDEpNOWsQhWv0hd8Gidnm/wAQ5lS6fjaoKVdTpakkm+pzKzH/APGPVw02a5EsOkk35K2wXJ/F4npyLFQ5gOvoY9uC+SR8Cnds9tPDRSPsXgth5oixdQXj7mMcrubOmC+JZ42jAtlEeKTDlNThqXroHLrCJhthrL/xkq3B7iPhvy7S6bL6c8mZpOPRxaqEXHeznB59DBCXHG2yeqiATH81wwTyJygrPneX0gQRt5bi2a97xnKLVqfDJk+OTozwpsf+B1x61nlPhrN1Aj+j/wAIxY4enRcf2fZ72lrYdGySgqWbtta2sfolNdncVpXfDTw9xJxAYxnP0Bp+utKCw8dElQ2JTsTDAtFKcgCUpAF7ACADmateBPBdV4xqx85NzCAuZE65T02yF4WOa/vABfUzlU2uwsEjRJ6WGh/SACH4ZnEtY1rsilYKFobmkoHqmyj+cSXEkWIp1NMoFTmzp8PLOLv/AMsIo8KfEHVDP4hJUq5ceW4T7mO2bObyPfhE/umPpqpqHlkKfNzF+xS0Sn9Y4MvR6mihukyzsJ1tKsKyjiySp1SnD9VExydHr5+c7QCr1NC5dwEfnD3EuPJEMIvoqCiEGxZeN/oYyfJ2wVI6lwDiJMoy0pOpAFjHNI0qyfOYkXOvl1Syeh9o55Itx2ogvgOxea3x94nXWVJfeCk69E6R7+ljWNHyeuleZnftrA+kdZ55uAZzrU0qoHiskpvJy2p6WDOcDQmxIueu0VLorwdFdPXrCINHcfob9Yl88DRVFR8M+CK1xGmsaVWnifqLyUgtPK/kpI+9l7+8be9JR2NhSfJLKljzCuDWkyrs9KyuQAJYZHyj0Aj57V+uaDRv/nyL/setp/SdZqVeLG2MKuPWGbZgJxaPxJl1ER4MvzD06L5jJ/6TPXX41rXxx/5RWfiIx9JcTuE1ToeHXc9TmXEJS26ko8t9Y30v5t6PDIpZptf9icn4x6kl8Yp/6ZSPhV4VPYQ4pNV/FhZkpSnskypzAhbx0j39R+aeh6iG3Hmpv7POX496njlcoHdMpWZKqDmSs20+D0SrWNcGr02qgnhyp348nDmwZ8DayQaD1LKTqNe8ddUc1kDxIpUpxkwdNDREzKPSyz3NwR+0VECzU3KiodPKIsjwzzt/iAYPXQeLsjX0NkSlWlRdQ6rRv+8ebqY1Kz3tBP4bSi6PUuQEG5Co43wfQwdnX/h+x/LV7Cb+Gp14JmWruy2Y6rT1THFL4uzg1GPbPcjK9VHJdx6UKiXEq8sbKSa4No042MlblJlcm3NqQpJfUNehsN4O1RlHsQTFULDAb3IFiYxceSm6I87XGDO6ruE2AQNyYrbwYSdkuozwayzlRSGyNGpc7r9TC2mQon8RLW4tCDmfc6dEiEkNsaXKgEt5b3N9VHqY0omxFM1FEuSorF7bRRm2VFxp4wM4Gw4/Mh4KnFpLUs33V3jXHHcYzdI4Nq9aerE/Mzc26XXn1Z1qJuSTHoQjSPNlLcwlllJeQm/S8aGbdk5pzSafJyziRlvfMpXX1EBDG2axKwpx0hoLQnTTdR7wDoaxXQparJUkBVwm8MVChNdZWVWTdR9DCChxbrEsuWSogIdTsneCwoL+LemciUJBRqbWtAPoMem5hbaGlLbScuVIvtDJG1Uq5nTmdSpIOU5e8AAAw5zkNEcwK3HaAdnVTRsyjTpEHYGC9vmtABtN773gAMvaADWbtp63gAvzw64l+Plp/D8+suS7ybtlR2McuaFcmUlyXxgihLZqQk3LkNm+boR0jzpSbJS5LXK+WkJAFhEVZqHsPGE0A4y7ma1+ut+0IdnEnGjEBxtxcqTrRzy8soSrShtZOhjtjHaj0tPHbG2SzBdJytJzbiBukdq5LIpciErBt00Mc7lbKuiUCUs2kK7XjOzN8kTxlMplKJUnlHI2ywtZv7GKX7o3geaHEKZAwWk/fn6uVkf6Wwof1j2cEbZr6rLZpEhp4OU/7QxpKpAJyj99I9rF+x8H4PcjAlO+x8EUKRAtyJNtJHra/wDWOCX7M6o9D6D3/PtEPoplUcaeElX4nTNORKV8UqSlrktBgOKKvxAk9o8X1X0rH6rj9nNL4GOTGsqpjZhzwuYKpMuoVOVViOZV879QOYD2T0h6P0jQ6PH7eHGq/wBChghFUIa74SsLTzjztKnajRVrGiGHyWkG2lkmPN1P4v6ZrG5Sx0/tES02OXI98GOF0/wfen5adrX2vJ1Jacji2wgtLG1/ePa9O9Pwem4/awDjijDouKUnFSxyqBCFG5B6GPVNBc5UGkJBCs5PQQAJHai65oiyB6QAJlurcPmUSbwAIqi+QkNXylW5v0gAg/DdSMQYoxFiBskyy1CSl1j5VJRoo/mIgpIVcdKwKJwhxVOFWVQknEDXqRYQ4K5oqfR4YcXp34nE5TuEC0dGR2znSosbw3y4ksF8QquoEFmjrQlR7uEojz8rpH0XpcN80vsLwfiIfYMqzm1SjKdY5r4Oyfyyyf8AYvmqnMVaYYp8igPzcycjaR16a+giG/Bq9q5JtV8AnAuHKQ5Lq+IebzInXUbKWdQr2G30iXZnhyqU9rH3B+LC22hHMuT0jFnp0SfFvFKWwThacqcy6EhpBUhN9VqtomJUdzRjlkopsR+Aip/CeJyvt6NoqDRdCfcA/wBY+jxKoI+Gyy3ZGeoWhG8UJdmWvABzjxyApXG3BVWvlCXUoJ6G+n9Yp/qWujowEL1GoO0IzNWF7mwH4u0Kr8DRHFlnGzL6GpxxuTbWWVhg5VKUnQ3McGq0j1C2zk1F/XDOzTahaZ7opOS++gylYAoFH1Yp7RXuVuJzqJ9zHNp/R9HprcMab+3yzbL6lqsqqWRpfS4Qpqv2RQqa9Oz6ZaUk2U53HnEhKU+pMepHS45fBY1/4ON58q/zOC+LXF6pcYOK8nSuHEikMtL5La22/wDHN7KWR0SIrU/jHpGrwv8AmYlb8rhnZpvWtfo5p4Mjf9PlF91Pw9V6m0OWmpGeE5OhoKeZOgz21yx+Meq/g8sN5NDLfFeH3/5P0HQflsMjUNZHbfldFet1up4enDLTSHZaYQbFJuhX07x+byWo0WRwlcJL/fB9sseHVQ9yLUovyWBhfjHUJUpacmEzTIFuU8PN+cfW6D8t9R0LSyy9yP8AZ8xrPxzSai5R+L+x3xXj6TruIcCTEuFsvM1DlvMr0sFJNtY/V/R/yPSeryWPEtuR+H0fnvqPo2o9Og5y5j9l9pIta/rH13Pk+f48FJ+LrhEeLXCabRJtZ6zS/wC9ygHzKsLqT9RGGaG+NI69Ll9qd+Dy9l6iphRbWktLQShSFCxSRuD6iPGv78H2GOSdNE/4d4zcpNYlXWXFZ0OhSVA6gRzzVm8oqUOTq4S7VcmmKi8pMtJFGq1HzK06RELR5kW0tpGMc4oaDgTLAolpdOVCVHT3i3J0OKrllDYv4krmnfgpecS1Y+eytAIpK1yRJ8h+HcXSdJDa5UfEzG5mH9dYqiKsk7OMnp93ml0rd/zFfKn2hUJ0hSjEqWWlJCyVH51k+YxRFBL2Iw2gWOh21gologvETizT8IUd2Zm3Qp2xCGAfM4e0aRi5GMmo9nFmPceVDH1adn51w8sHK0yD5Wx2Ed0IbUeXkyOTIzcesamPY+USWW+UFTedAN7jpAwJFU3viG21PLU202iwQnrEgMPPSwHFNsoUlXlIO4vDQwphhlxs+Qgg2uIoBQxJS5WlPMU2evlhCuhfT5OTKnudMKBTtlSNYBUHzM5INtJRLtvLX95R0tBYUEJm5IJSpTClqGt1neCwoA9V0JC1BlpGfQDtDChIipuSj3NbWkuk6AQBR2QzQ1cpOnSMNx6ez+jSqKsfdg3BsACkrH3bQbxOABVNWnprFbkGwLMk4DtApJi2li8GJdyWq7r9ym20Y5XwYzTTO0cEOtTNPD5AD4TYnvHlzXJHQ+re1/6QILDpd+xGttesNlLkZOJWNUYKwPU6lmHPLfKZHdxWghQhuZUVbORMIyXxk58Q5dS1rK1KOupNzHdI9aHCou3DkkG2x0BjnlybIm1KbCVoSoXzdYwdlvofZtSQkDXa2nWIXZlZT/iCriaBw1rj6lBGdnlAnoTtGkFcjpx8vg85uJr5TS8NStrZmnponuVqBB/SPd0y4M/XZ1BQJj4U6Ia1xGkm8uYrmGm7e6o9TG6t/R8b9Ue1bISyy00BYJQlP5ACPPu3Z1rhAw4OkFWMA6562MHm6EEBfW/5QcPwBsOa66+8S4rsAuel26hKOsOk5FixKfmT6jsYXQxqbxKaM8mWrCiloWS1UE6oWPwr/CfXaNFK+DJqh9bfQ+kLaWhxCj5VIVmB9iIoQIuG4Gv03gAKemm5cXWcvYX1JgAquuYwm+I9QmsO4VWpUuTyqhXE6Ny6dlIaJ+ZcK6GuSx8O0WUwvRJOlSQtLSrYaSSfMojcq7k94hs0RT/jNrn2TwJqqAoZpp5DIPe5jTE+bJl0eLGOpr4nE035QqyrA32jSZjyy+uEtIclPDLxHnm0FTrvw0ogD7yisKt+scGZ80fTekupxl9WyqMNUHETiUMop7zW3mWClI/OMNr8EvKky6+HOF2sKvfaM44JqqKTlBT8jQ9IeyjOea+CQ8RcVOM4JqCpcp5iglABga4IxyalwVDhisVt5y0lK89dtxteOdwX2e2tRxyiN8UKbiitIKqypbbLercugEJv3MbY4pHNlm5rgvzwizyaR4l8LOh0KE9T0FRT3ItY/lHr4+YHyOVVkaPWgO6nvDBm+aesMRz54pUhuaoE4lpJcYXnDilWyWWm5HcxXii4/Re1Im0zVKk3kquHGULB9wDEIgPmF/yHbHXIr9t4afgf9nMPh+8Q+HqVM4jwziappp1Ul6vM8t2ZNkON5zbXoQI782CThGWNWQpq6ZYOPfFhw/wNKqV9roq0yBdEvJeYq+u0ZY9JkyPqgeRI5cxTj3iV4uK59k0ORep2GSoJUDdLIF93FfePoI9OOPFpFcuWZ259HU3AXw9ULgrS1LZKZ+uOpAmJ9afMO4R2Eedn1Msz56NIx2Fvcy99Ne3YRx9lVRF8acPaPjiUUidYSh8DyTCR50n36x8/6p6LpPVo7c0fl4Z7fp/qup9OleKXH0znjHPBytYOUuYZSqpSA1DzI8yfcR+Lerfi+s9MbyY1vx/f0fqfp35BpdelCfxn9eCEGtTDL9KVzAtLM+0oZtTe9rD84y/FMjh6tipX2my/yHCpemzb8Hccu+XpdpZ3UkE332j+jnw2j8PuwZVcEb302hC7PITxqMyPD7xEVanyzKZVieQJtKE6JzH5j6amPMz4ebR72i1PG2RX+EcUfCTiJhZTkTY+8ebO0e+skZRL4lON8lLUhBmZjK22LhKl+UfSIjbOV0uSrMe8bZjFqFy9LeQxLE2Wu9lH2jVRa7OaeXmitQZlC8613JN8xNyYq0Qp2SGlYlEooZwpy349P0hj3MkTPEAlOUrCU9kjSFQm0KEY7CQFKUoj1EA7voi2L+MapCXLcqMzncnaLjBtnPOe1HPWKMUzmJJ9b85MLecubAnQe0ehCCR5U8jm6GMm4tGnZj/QYwzznUggBPU94OAJ1hplunyvMzhYVujtEsBmrtWRPThyn+Uk20goBncaWXAptZJUdjB0NIcUreSkNhkgmx8o1gsfQrbYmnGVOqQEp636QWSFu5UoSEuWJOphFUCflwjKeYpYP4ekAUAcZYbSRmJ06naAVCIKYIAKcx7xVhRprKVEEZeu0MKPS9vCg+HR5Rt2jyd573tsAvCifwfkIr3A9sTuYVT0RD9wW0TOYUA6RSnwLaI3MMW2TeLUidpJsC077OfN05So2jKTs5cqo6PwjURK8pBNkLSARGElwczJS68UOkXsIy6Bcg25r5SFQMpKjnXxG4wXXsSylAl3s0vJDO8lOxcMdeGPFs6sUa5GzBshyAi9gSesOR3Ituk3ShF9o5pdmqJXIIzKbubf0iGKUhXOJy2OY3BsBEJUSmcmeO6uP0vAVNpzTpAn55KXB+ID/wDcb4ez0NPTlRxvxZcKMRScne6ZOnMNZQdjluY97AuDxfW8l5aOgvABQftPiTSlqTmAmeaTbonWO5PbjbPnPpHrCpwZ1W2JjgOvo0XL9YAsAtwEamAYn5h7wAYHDeJsZtSioWvaDgALjDT7KmnUpdbULFChcGD/AEBHJ3AzJK10yoTdIcWoKPw7nk/9pgtktfQifwziyxQ1jKYCehLIuIrcLaEy9IxDh3Ms1RWImVXLjEyMrm2uRX9IqxULOFMuadhtxg09dOQJlxTbbrYQopJ3I776xDZUeCYl06ebX94RRyr/ABBq6JPh5Q5AKsZibU4U9wkCNcSM58HkdWlGark4oW1cVaNJcujG6VnVdNU/hrweNrlxlmarX28gtfNkQnp7x5uWXyPrPToVGTXiL/8AYkptDxK7TG5qcpj6WykHMEHX6Q1ljdHnTxNdBPxLjZKVXBGh7+0X30YcXyMmMJ5UzSUyqRdTqxYe0ZzVI6MPylZYPBzCPwsqHXUDmmx16RySSR6NFi8QuFrGNsMzIYTknGmipBA+aw2hwn4CqZQHAidXQ+NnDt5w5FJIlln1SpQMezhfwPmNRHbmZ7GtvhTSVXvdIMaEMEHtd4ZJRHizlwvC9NmOWFKbeNlHpoT/AEilyqLTLP4XVQ1Th5QZpStVSqAT3sAIyRLJSXBfLqbbg/tFPkCg+IHg3wLjutz9WvM0yoTiuY6qXXZBX1VbuY7cWryYlVkSimN+C/A/gPDc2ibqCpmuOJOjc2qzf5Rc9bkkqXAljiX5R6JTcPSaJOmybMlLNiyG2UhKbdo4nJy7NOF0OBc65r9BfaJoQHmBOt79b9LQh0FO1KWlxd2YbbHcrAMO0FDNUcfYakW1pnKzIoRY5krdSb/SIe2S2y5Q1cXaKFcpOFeKHFyky2Gw5LU+TcM9POpbIafKTolv6m9/SPm8H49otPrv5+KNS+vB72X1nU5tG9HkdxfnydNBYGgOg7R9OeAzOYOpgA8qf4quEXXuL2HKkykf3iWDCldAc2hMZTi3yVGW18HNOIcMVrhrVFUKpuITONNodJYVmSUrSFCx9iI8qaSke5gm3EaX5uZmTledWtPQKOkSlH6NtzYBEqSoKSSlXQiKdD22PEhTZuYCci3B9bxm6Re1IkDGFp9xtS0OlZHRcQ39D4QJtqapxs6wkm17wuSXQyYlxYpppQWoNJt0jSMbMJT2oqOt1tU+4rKtRTfQkx3whXJ5eTJufA0aqJ7gaRq3RzdA0MLGY2vCYyRUinIVJuPPJAZa1JiR3SATdRQ+0UNHKhPQaQkVQ1BpeYqHnG9usUFMVsqWgapI6iExWOco7MrIcVe9v0hAwqdqJdKm0rUAfmBgChKJFTranMwCRoNdzAMPlJa6LZyDfUEwBRuZZugBGqiNYAXAjlZU5ilWl97iAA9DCy/5bEA210h2Oz1rakE/DIOUfKI8PcfSBS5FPUQ7CghcmkaZYLM2voLMg2fuj8otPgQSuloP3RDTFSCEyoknm1JFjmhqVnNnilyWdRp0OyjC+qYbVnCydpmhNSrbid7WMc0uxIasSV5GHaDO1NxQAl2ipIPVXQfnaHHl0V26OSJGcfq9YenZhRU9MOF1ajrudv8A52jvjwj0IqkWvhqXzJbJTa0TLo1TLFpqrNhPaMGaWSalTKUN+Ygm2mkYtCYt54fvm0I9esSyTk3xzySZ6nYOaA/mLqOUDvtG+Dl0elo+ZnE3EicTPcQK46nZL6mk+ybAR7+JUrPmPVZb89fR27/Dbof/AI+ZxSNGJVbl7dVaR0z4wnmJXLg9DOfpHGdPZr4ixgCgh2ZBVbYQAF/EDv8ApEcgZ8SPzhi5NiYHeFVj67Nl8Xh8h30b54A2MABS5gbWN/SBNgA+I1HvcDtFC4D2pjQWFvSExhvPt0hDOHf4itfBqNAp4V/gyi3jrsVXH9I6MSb5M5nmk22qYqlkoU44475UpFyrXpEt07MYpvg9JeDPDtFQ4W4OkK9T+SqmOOTQYdsQpaySFEegMeNnlcuD6zBN4ouvKouV6lMFkoS02G7Wy5RaPObd2VSVo5s494CkqLOS9Wl8soy8vI+Bom/ePT02XxI5MmBPooajypxDiRBJPICyE9rA2jTJLk3xY9i4Ol8K0JtDLKACBYWO0cr5OirZaNKlG0S6U5Qsg6xEnRbS4OJ8WSP9iuN1DypKEytdWEm1gUkpI/ePa0srgfL61Vls9cKXOB+mSrg1C2kn9I62crFHxABhEkb4jYYbxrhWbkFAF0jmNE75x/1FxFp0xopzhLxkl8BMO4XxE07Ly8otQYmgkkNJJuUOW2PYnSIourLLnOP2B5RkK+3WHEkXAaBWf06wNpEbZDNNeJfDSTlkpWp1BW4DMorX9IVoe1iZ3jxWZllTlPwVPFoKCQ5NvIZBJ9z/APqBWw2jDWuOGNGJZTjclRJFeXMll2bDrgB20ReK2yKpfYxSHFLHeJFlKKgpJOYBNPkF6EbarSOukPY12T0KJPBnFDEaA5PVSfZbUScqnEt/TQ3g2x+x2YrgPiqccWmceRMpKwvM7POnMO0OojscZfw4TT0rNha6ZTZhRCmHWmy+U9wc8HxFZanD3hzTeH0ovkrVNz7yQHpx3VSrD5QPuj0EDlYmS/m+sQSYHhYwykcD/wATmn2VhWpAfKpQufzh1ZlJU9xy74jGftLGNDqiBcTlGlyTbW4TY/tHk5VTPb0tuJXcpTeajzJNu8crdHeoj1ScNl94AC59RC3Wi7JrT6GKcgKcb072jNu+hJ8heI8S06k05S3VIYUBvmteHFOXBMpqPZSuIeMExMlbUo0Mg0DiusdccH2zzp6rmkiv6lWZuqO533Cu/QR1KCicU8kpiVtrPew0i7RihbI0WZnnENy7DjqyQMqEkmE5Ium+S1+HnBN3FFYYk5xwoeUoFyXSPM2gdVHp9YwlOujfHj39lw4i8J0upn/waqqZt/wn03SYz9xnQ8HFFaznhNxclay0qWct8tlWzRSyoy/jsOp3hLxnM5OeuTYF9VKXsO+kN5V4GsEkRup4BlMP1CZknZozb0voVJ+U2jVcqylgS5bI+mabdmltJbAQBYhPaCi9kaFNVptEfLJpoeFm/wCcl78XpEScl0c0oJDnw/wtTa9iaXps6Cll4FKTfZVjb9ozc2SvokODuEgxfidymSyw3yFqC1H8IOton3Gbxgm6LkY8JOHVzJW4+8EEDQHcwnlZv7KCKp4S6S+6PhJhbYGxVB7rD2EJE+EOTUgITPuJWTqpW0HvMXspHZjAvLt6D5RHl2equgt1u19ILASOpHaKuxCdQ6RYqNIVroILHQ2VtSWmkKBsc0VA59QviP8Ahms8psNKNwe/SLaaPOosTD9SS4hTJNxuDGUqaIfBV3iJxMpqSkKG07ZUwrnPgH7o2EGOPk2xxvkrHDjWZ9JABAGUiO1dHUnRalBIKSkalNoUuS0yaSEzocwy2jFoq+R9p8wC2mx3MZtFjkqZbRcW1AjIGrKm49YQaxfhFU+42OZSH0zaF/hCQc0XifzOrBk9uR5czs0qo1WbmFHV95SifUmPpIKony2snu1Ez0+/h60b4DDFVnCkZi2hlJ/U/vG2biKRzw/ZnXvP6xx+TY0p83hhYnW/r6QDNc3SIsV0YHR11irQzC52MCADzDfeGKjSn1J7wuAoDzSowwYJB1vCsQeHbQrKNh/MYQHnL/ECxCJviTUGgoWlJNDKf1P9Y7cS+FmOR8FDeGnA7D1UbxLUmUvJaUUyrTguFK/FHDmnxSPS0eDfyzvvBkwudlE8wlKQnS/aPFyPmz22lFcEhnagzLsrCSVKGxEcttkqLfJzL4sMXNnBbkmVJzrJIvuI7cUWuTtjBXTKm4E09c/8I+tKlWFxfa8dM6ownSdI6upUgQylCbAK3PaMG0jOLJTKNCXQhJIItlFowm75NGzjbxSLMjxHZmAfKxOsPE+qzr+0e1o3wfO69fI9OMCVIVDBlFmBrzJVC/8A7Y7vJ57H/m+kAjOaBbt07gwrAh2LuGdJxVOKn9ZGo8vlqeaSLODstOxikx3RBZzgxWmZNyVkH6MnmuJUJhcoAtAF9LRdorcPlN4YV1MkhiZxP8MAmx+BlkpJ1vuRBcUDkOErwdpDj7b1UnJ+sOoJKfinvKLjXyiwhOb8E7h/pmBMOUZSlytHlWlq0LhbClWG2pvCtjsfmktsWDTaG7dEJCf2iefIgZdSTtaAQHmiADXNEAG+f7wAb542vABsOiAH0cefxJ6aJzhdS5zKLy80Ek++kXEnJ0ct47pIq/D3h3Wzls/IKlVE90KP9I8XUNqR6mklwROSpMvLgKcKSiOZb26SPT9xD9huiJrk2pEk+hgp+8vUfSNnp5vmRLyrosiQwTJJabTOPrfWm2axskxlsozc65I7xK4NYexjKpddSJJMugnMhWpsI2hSMJrf2zk9rh8qu4hNLopVMvZ1JbSsgApHWOnfwcEflLbESVThtUKBPuys+EtOJ+YDpD3omS2sJlqLLtuBTir20TbaJ3EKSssXBM26881S6WuXpindHp55GoT6HoYzbNovdwjqHh7hGQwbSgmWX8VNPDO9OKN1OH37Ri3Z3xiokiqWIZSlMcybfSyDtmOpgo0sVS8+HGUOXIChe0KkNAKpPlmmTLiTYpaUf0gSVlN8HI1SLUxMzyiAZh0qJJ946t1JHO7sYXMLy7Mm0ttJ5izbN6mNFyPbaG5FGdk5nKpF7Gxi2rRlKH2ZJzDtIqzUwz5XW1XTb2jhl9HLJ0y8PDmVP4vnX1aqMuVE+pMZ9HThfJ0b8R3gOywSX9dDCoLDUvkncCCgsn8ooFhuxvoI8+zuDFgKv0hjCHGSoaawCoTLZ11Ooikx0hI6vI4hI0Kob5FdDZiJP9xKuqTFw4Zjm5iI6bO+VJB1tHRJHlE2w/Wy063dQFtbxjQpKym+JOIf7T44nZoKzNNnkteydDGsVXB14/jEdMGtIdUrYEC4946K4Lss2mMBu2VOW8ZNhZIpdaUAJUQSrpEspDhKPZEtpSSAkn84yZsuhyk2yr+Y6TmO94zYmxHjyRRUOHmJ5cAo5tOeF0/7Yzi6kjJyZ4+0yX5lSYZ3u6E//dH1WN2keFLnIz1z8GVMFM4RiYsQuYfuL9gLf0is75onGu2X1z8otfaObya1wAXM3BOsIKoSCZKlECGgsOQ/3hUMEHxABrmgwgNF1SToYKACJnSx0MFADDgv6wAC53aGBnOgA2h660i+5trCGeU3jLr6qrxGxU6FhSVTXJSfQACO39YmEuWO2CWUUSk0qUZsENMoFvePHnK5M+q0kUonTGAq8hyXQ2fw2jiyRs6skeCW1x4SjSVpO42jGC5owx3J0cGeJfEExiPGaqVKLLl1BtKB0vvHoRVHoR+MeSxeB9NTTJSXlz5ltJCFW/FEzRxySqzpCltqaYSViwV5o5pGURY9NgKFj5gLxml2aVwca+KZ/wCKxrXNbmXbknrel16x6+jdHia+NpM9FOAdWFU4Q4YmM2ZRkmwT/wAoj0meRfBYHxPvCA1zxDAzniAZnPF7whGc8esAGc8QDszniARnPHcwAbD9oANF/pAAHn2gAD8QfWAASX83WADfOKTvABzr475AVXgFUlhOYy60OfrDToT6OLpSbFR8OuGFqIIp9RcaPoFARjGKeTk68DIi9UkBOTIMsdzjGPSOxEhwJOcqcW6nyJH5RxZ5Nrgql5LEbrm4KvyjzqHuTI1xQxh9k4MnSleV54ctP1g2meWdR4KI4cV84aeqE+03mn3Ectl1eyAfmMN8HnQybPkjbGHa3j6qLMuFrQVXcmHNEe9zE9FKE8nLLOw3wswfhcJfrVRZnpi2qHHAEA+kNts644ccex/muJHD3Djdm0ypWnQJYazERO1s1c8USPT3iCn6298BhWjuOOHypecGg+kUoV2T7279STYPwLPvTjdaxTOrqFR3Qxmu037CE6NIxvlllfE3PeIo1NvLEww40TotJSfrABzFiakOUPEMw0+LKS4opJ6pO0aXwZN80Kky7M3RkqFroGa9+saQf2OPD5G911hYb5oAJGpG5MW5FTpkYrEkZeeUnVKQq6bix1jlk+TzMi5Ls8NjVqvVFkfKylN/rGR14PJfm4vexikdJpKje5gYw1LlvWJGWNLKtLt+wjzDvsNU5YmKT+xmBwHWDyJgXFJVcd4YkMeJXjT5duaBuhChn9BFw57FIKqKUz1McyapUjOk94uLVky/UhNOqORWRRtbT1jq8WzzHGmPE3XfgKa++FEZUED3MTt8iStlZsuFThWdSfMYpK2dHSJxg526hYa3BjYVlryGVxCDmJMYhY9STZ5wNrxLKTHJ11LKpZIFisG/vGdG0WLDNlv+UDeM2uB0FY2qCZDAOIJlSrJapzxN/wDbGW358GLZ5G4UZ+LxVK28wLxXb6kx9VhX6niT/ZnsVwAkfsbhHh9ojKXGi4fqbwsnM3Y4dFg84bXtGLNDS5gEEXhCC2yEqvfSAKQMOJtuYoDfNSOsFAa+J7awmBozAAhAa5yVC194Bmc7KdPzgECD6feADOemAAt+fTKy7r52bQpZ9gLwB4PHfxCVn7QrtTmM2YvTji/fzm0dr/Q526ZLcHYnTVaFITCFgqDYSoDoR3jw8nD5PrdHJTjZdOAsWFCkIzeYm1rxm2uj0aUkWri3FTMphZdQecAbYaJJJ6gRxxXzOWEak0jjHBck7jPEVaxM4Ltc1SGlEaAk7+/pHoro6M0kltL24dyzNJQkOWCr3J7xMjj5aLjXiqWVJNIQkJsMoPpHO4sIxYUKm04c6iE+W0Q7Rp0cacd6s3VeKOOJRtYUpqitqNjspCv+8elpuEjxda7id8+D+tJqXAXDpzX5beT8o9RniR6Lp5/qIQzOf6iADOf6iADOf6iADOf6iADOf6iADOf6iADOf6iADDMW6iAAPxV4AAGZ13gAz4kesAAHp5LLSlk7C/vAMZmqs/OhbomuTl2QE3A9zDEiuvEYf7TcCcUMrTdxEso6DQ21gSsVWjh/gxh9zGnh/wAQ01k2mJGoNPJzdL6WjjzZVilbOjC9qtjdWODtVllNqlVB9vKCq+4MKOthLs6lmRqWkJihMIQ8yprTUqHWB5FPop5E3wK2qg4RpqB1h7G1ZO6uSpeK+KjV5tuRaXmZY1VY7nrENV2cmTJZHaa6oSiWW2szhNynvEbWznT29EmabxPVmEsMrcl5YDKltryC3raNFFRN/wDk6QfK8JJ+cVmnp0AH/MUVQN+Ei1ik+2SWlcG6MwsKmn1vlOuVGiTGbk0ax08fJZFDoEhhyVQJGUQwFJuVJGp+scyyOcqZtBxi6HNmpZrWubGNKOhscWVOqRnyqCbXuRE7kQ5qwxuc0udPaGO7ILxEwE3ix8TrLxanEJyhPRQhtMzkm+UUfPLmKWJiSeKklCstr2tEWzCWRrhkx4SUGVrtcDs4kutsC+VW0U3wXjk5umF8X6ciXxm6ptAQ28hKwANIyf8AZlmVMsHgHLfDKqT1/nSkCJRrp3aZciHR7RfR2INSoKO94VjDQEnqYRVE6plTlahLIMu8h2ydcpvHntNcHWk12KlOi4vppAx2AU7bYwg7NB250OohjSEdVl01CnPsKsQ4kgj16Qk+QlG0V9gfHzKajMYaqiuTPyyilClmwcTtcRtJW7RjCSvbITVKlzbGJly0s0Vh450KHy2MdGO5HHmqMmwrGShSpBuUcVnecIzFOwjvlg2w3WccJ7pURqTTmsfpHNHo6mycYUs28NNTFCstCmO2SnW2kZtDTJDJu5VZrjaIZaMmXw44gpvdOm8QbIWpdBmTlVc6C/YxL54KbIL4ocVf2X4D4id5mV6abEqjW2qtP6RnjV5KOZ9Nnm/wxCF4oQtagAgX1MfUY+KPGbt2egGFfGdIUChyFMdw06tuUZSyFtTIOawte1oJYrbdjUqVEqk/GxhJ4j4ijVSXP+lAV/WIeJrorePsl4vOHs2BzJqdlT15sv8A94n2pBuQ/SXiU4dT2UJxIw1fo8kp/pAsUw3okEnxewbPgfD4mp7hPTm2hvHMPciPDOLKPNC7NWknQeqX06/rEOMl2h7kZMVplgZ0vsuJPVDgP7GFT8jtB0pVG5xILRC/aJ4HaFHMV1Sbn0hcDNF8DqYYAuekHcDteDgDOeCdwT1sYBDDjyrilYIrs0Tl5cm7Y+pSYceWJvg8deLU+X5xAOqlKKz6dY7JcROd8sa8B4xVh2cUy+omRdGZdvuWNrx52oh9Hs+nSk5NI6EwnX2ltInJeZbWyBmSoLG0eZdH0qmkqZC+OnHmar9Naw7TFqblR5XVJVq4T0i8eNN2zlnNR5JLQplOGsN0ejNAIQ0wh52263Vi5J9o2Mcbc7kyY0fEJOW67GJbOtJImtMrYeCUKXYp6XjCToHwF4v4hS+GaQ9MuOX5aCQBuo9AIzS3GbfBx3R6vO4gx/XalOBXMqkm8nKrtpYfpHq4lVI8TVq4s9E/AZVxM8EpdnMSWHlot21j0WeKuEdIc71gLoznesAUZzvWAKM53rAFG+d6wBRovesAUZz7i94QcGF8X3EJhRnPB6wwoznBJ7+0AgKngOu/S8AUB+I7mGAB55t1soWoZVbm8AP6I66liTDiTPSyWlblawkj9YAIrxMxRhqU4cV2RerMnndlXBbmjUlJFrQCfC4OPvBiVVSm8Q6EyM7i2Q8z6lKjYiPK1y4s6MKtFouUOqyTpEzKLZygFSlCwI9I+XeRp8FuKDRhWUxCyQ802pY0JOx/7xpj1U4eQUSr+MvDedouG5mYomb4kFKRLtIKlLzdB7R7uDWuSMpOSOZqTgyaqM46JsKZKVnm8wWUD1Bjrtz7ZnCO4n9KoshSkBLTIUobqULxf+joUF9DwmcKRYGw7DSA1ToXUkO1KoS8q0DneUEDL3iZS2xspytWTeu4RVRXfhN3CkFKiN48p6htmW92PVIojVclJeWUoy6kMnOrppHPHI1Im+bEuFKaythSk2eezlOY7CxtF5tQ6pFubqiWplBMoDYKVclPmAFhHmrLO7J5bCmcPtBQabQXebuQNvrFPVZE+DS2RysUJ6Tc/lkkJVYg73vHqYtVuXyGslPkorjJhxdJrbbjoyrdAUoAWjtUlJcGOSnyhbwkeMlNTF9ErRCtXRWB8g+LKUzE9IzHcZL+kTNF6hJ8kt4UPJkac7bQkj6xnC3Yad8FjMVgE2Ud40f9namODFQQsaKBhUVYqbnUkbwgspzCnE5NCZl30zJb86QpsknTrA9O6PsJYFKPR0DS+JOH6q23yqrLqWQCUlVjeOWWGce0eLLDKD6Hpqrys08tppxK1pTmNjfSM3CSV0ZpV2H83Q2B9xGfYLk0X7dCIIrd0H+yBYw4UymMsQyNVTMuU95g5luM/Msdo9TBp5Plo8jU5Y9xfJPZKQakWUhClEpRYOL1Vb1j08eJRdI87JkeT9jnXH1bcmeKXwAWQy0xmyA6Ek7xeofxovAuR5kLrKEga3jzDrZOqCybpUBY2imNE+p7nLYTprGTBEik5hKkpzDS0Zs2QT8TmQ8EHrpEGqFEvNlDoN9biJGc3ePvHPKw1QcONLKVTC1TTqR2TbL+t4100LnZx5pbYnC6Z56XeLjLiml2tdJj3Lo8gUN4mqjNsk66NPxGBSb6HTHBjG1baAyzir9yLxSmw6HWX4lV1oazCV/7kw1ORLY4y/FarN6rQ057i0aLIzO/6HBri/MotzJBlftpGnusSFCOMoSRmp5Qf/TVYwnmvtF0hW1x2LChkmalLW6NzCgB+sZuaZapjxIeJaqSihyMUViX7D4lZt+cZNxLJRTPFziuWCeXjaZsOjyc/wC8OosLJdTPGrjJggf2lkpr0elkRXtxFZK6d44cUgAOijzYG/3f2h+3ALJHJeOSpADn0CQftuWpgiE8UfA9wVjXxds4zwZU6KnD7ki/ON8sPh4FKe/WCONJ2mO7OCuIszzqylINsl/yOkEzJdjnwkwhIYvr65KfceRzmilkS/VeYfN6WvHDmlSPc9O+O5o7Dm/D3h6nYIcclZVSHmmbgtk3Ubdo8X3OeTuU3J8nJmM8ETNIqDa3ZRUuyXUnzJ1tmGsd8Gq4OmWPdGyZVKuoNSfOZJbVYtrBvmT0tE82yMVLgX0nESGlWUq1t7xLOh2S+Rxsy3NMyss2qanHvlQjUJ94hozb5RYVDwOzWWuZU0Jm1L3QrVKb9oEtpGR10c98RsLs4N4qyrLQKGXVKKfYpOkd2N8o4NTG8TZ1N/D6qf8A/BaxIgmzM1cD0Memz52PKOsTMEdokrajPiT6QD2mvivUfnDDagC6i00LrdQkepEAUhDM4vpEnfnVKWaA3zOgWgJ4GKf4z4NpoPxGIJJFt/5wgoCLVPxVcOaYSF19p0jo0Sf2gpie0itS8cfD6RB5L0xMH/Q2YraxbkRSo/xBcPNBQkqLOTHqohMG1ic0iJ1b+ITPKJEjhtKR05q4e0HkIXWfHzj18K+DkJKVHQ6kxLVBvZBav4zuKtRUrLVmZZJ/yW9ojkNxEKj4h+JVWKviMWTib/5Zy2ihNkXqPEPFdRv8XiKov33vMK1/WABnXV5t8nnzb719+Y4TCGdJeBGsBjijUJErUlE3IOJsD22jzderhZ06Z9o7TxvJioU0MSpDj6UXUUm9kjvHxlumdjS8kUoMqmabSwwmzeTMq26iOt+8YRTldDjwCqK36fS5mYmE5SLCwsTHXjcodmUiqOIWBjWsMtv0+nS4qGcuPPjynL0HqY9jSZufkyFwUOtJbcKVAhQJSodbiPbXVlWzMsWMXUafdplUlZphWV1pwKGkZ5Fui0KrLvxvMS+IJWWqjDgQ6ttOdrsbax8xbjJpmbRDF1NyTbz81QTexSDa4jbgiqJNSKpJy7NpdCUgpuUDvEyjuHZKKdUk4gnGZdbKZVhCbKUgWCowlGlyUvsnTLcpLSDUq0jnoSblSBYp9zGCS8momYw5TKnPF5x9SxnzZANLiNfHAkrIzxowDQq7hubfmmP5zTRylA817eW31jpxZJ3QpRTOcMOYbm6VSlTy5ZxEuFcsOKTa3pHrY/lLkjHHa7GfHK/ipWXJN8rmkbZVSs0yu0P+GHHJWmJKEkk21jHTQc7ojBaJdTS5MkJU8G3FbJMd7wNI63IWzMxM0mxfAKCrKlaDcExk8UrotSsWt1dTBSlyyCdReInBx7QtxzWwG2EIMw4bDfTUx11R+kwna6FKa5KjyNMqSOi03Bi7TVBSfaJNhfHtVo83mkp9WY2uh5V7jtEvHGa2sxy4MeWNNHRuDeINQxWw2lFJWFADO8TZs+ojgloKdpnzGqhDTXcicNoVm86hmI1sb2jqxaaMOz5zNqpZfiuEKkG2kdnCXBxu2KGmy824B84STp2iIy+QNcHJTyFzXGHEbhJIYXyxrEZuWdGLiJYdIBLiI4EdDZPqObJSbjaKaCLJVJOBSRc9doxLQ7NTRyKt0jJmqErU6EoKRuVawUbIWszJS7fsq+sZtjOI/G/VjOcUEMZtJaTQ3a+xJJMdmmVJnnal0jmlVz6iPTfJ59hjaCRqIOlYrFCU67CLSE2HITp6xVENho2hpEmlEWgkNBDjgSIgYkdVmJI6wF0A00BhLmVAwSU33AA7kQdCsOS3bYEeoMHIWgwLUn7ygfQwXIZv499sWS+4P+aKtiYYiv1Bv5Jx0emaE20WhFMTTkyvO6survuYW77ElTLf8MpS3ieamXLFSEWTfpqI4M7s9rSfHE2d4YZxEzOSCE5kqUBY5jHlSx27OyUdpFuMeA6diWiOKDSOYUnKsDUGN8cq4ZrjyXwzgefpz0hiFctzFlDL5CUZtLX1jpfPBlqJtcwJxKybKEMuLJcW7fIgK0CfxGJ2nPgnlnKmWrgRuSp6UqDSQ4objc/WBxPQ5Lvw1X5SXlDmAKlDQDpGUkRJNnOniRmEpxfQppNgQsEi30jox9owzL/ikhLwP8QU1wNna4yxIJn0TLxABVYJtHspWrPlt20sKpePfFExdMpSJVjsVnNBtH7hF6l40+Is7dLUxLSoP+Wgxe0j3GRWo+JniNUr8zELzV98gAh7UG+TIzPcV8XVEn4jEc+u+/8ANI/aCkK2McziOpTSiXqlNOk75nlH9LwhU/sRLms6rkrX3K1E/vBaF/3Cy4m/yi/tDtByzfNsdAkQnIZovqvpaFYGuaoixP5QWDALBX94/WE+QCFshUKh2YmVBvADfAndYCc2kKik+BI8yUi494hopFreFmtO0XjDSXG1EKWC37gxy6iN46Ncb2nca35hiYUGVqQp8EHzX0J6x8TJuM2qO5EoYkEUxCksqAVkAyja9tYSbqo9ljLUViaX/ObCkfKEk6E9IweR38iWMVSk231LQrN/LRnSlJ8ub1juxTtGUlwUfxI4aP0eaXPSpQ6h67q2QfM3YXvH0enzJqmSntK3zm9joY7jQElSgdDlPQxPfAEip9ff+ELDiiSnbXSPE1OCnZmxDM19baCl3UHY3jkUeSWOeHcRttzibrCkKAB1jSiS3JKqS6KY47nDYSm4I6xjJbiic0Or82hEhQbLiAMw3sY53BmqHamKTKsoAITYaXGp9Yzt9FIMn51E2G21BC7HzBSbgw42lYFUcRsZSFBlJiSLjKufqmWyDRX4o9LBFuXZm2c5YhWuZaS2jzLW6Mo7Ex7U47oqIS+SJjOPJolLk6cy5dYAW8rurtHfp8Sxx5Nox2i6kzZXMoUpV76lw/tHWlxZbRY0jLSNRo6pRxIdTfMFDdJ7xm1XJUehmxPS006huTRWSpq2U94yyxUkD45Ob5eniYQM6sy4xXyP0NScUOlPwpN1OcblpGXXMOr0CUDb3jX20jCeojjVzLu4feHqVkVNT2Ijz5gWKZVKvIn37xLpdHzer9ZySuGHhF1SrTEmyliXbS02kWCECwEOz5eU5ZG5TFIsBcwiDaXu0Jljzhwh6dS0dlA3jCTpph2c31bDYo3E/FJsbrmA5r6iKm90bNoskFIQkqCgI5EbMmVMIGUEdITKQ/S7wbFrxBSFHx/L2PzRLRogtMzqk7G8I0FsrNFU4lN9CREM14rk4J8Vk8Z7jBWV5ipBUAO1gLWju05wauEoqLfRTyE5t+gjvo8wf2qXISkjLPTzswHH0lYSykHKAbdYqiG+QuqU1NNmUIQ4XELbS6klNjYw0ISXF9YCQbSFTDgbaRncP3UmGBqck5qTGZ1hbaR94iJY0rG1xzNCNFwFlVja8JAbIF9zDAMSQAAbge+5gGGhWkImmazAi9tYLGgpatRfSAAG8MYAqtGcgosrhfOPYVmafOvJU1KVAuNh07Gxjjy8n0mmhtwI6Ewzjl1h8JDpCTa2sc56EUpKmWbWsXBWD3ni4AUpUoFR02jBL5HJJKLpnFDkwmpVqcmyrPdalAk31J6R6WGNs455IylUR1lKiA4yFKstKcogyxqXBvhdMmFDxAth1AzdY5mdjqXRYtNxdyUpUpRsBqbxFWyZNMqLjHir+0dXaUglQl1Jy6+saw4Zx5HUGQmedzVCYVlUnMsqAVuLx7EXwfLyVNhJdPeGQAKz3irQGZiBEiowrH/7gBGXBBgGYLWgA2VCxFodiMOgHaAZom6tBeBAbQq94GwN5heEBgUIANX81xtAAB8XBMAxE4m6ddITGuyR8K66zhjiLRKjMEhhmYTzCjdIMY5F8GawfJ6EtLZdk2JhN3UOoDiSNxfWPgMs6mz0l0OLlUX8OFFRJUOsY+4/Agh+eSQz8RYDcXjanNcgDDsgUOvPT0u2HNEkn5Y2hBpUQ6Kf4q47kOHEjMz7yVVTmJKW8oOVd/WPVwxcuDCXfBya/wAWnpyedmH5RCeYsqKE6BIPaPajwqD3P6HGS4n09f8AisuNW6kxRSyLyhc3xKo+6Xl5+gyxMoxlxIpzTEVUx3JzT7TLKHFurOpcFgBHHPBFcoybSCZXFrcjVW2UKuCekc7x/EaaLNZxhNKk22FKUlkkGOZxofZZ1F4iMs0plkXISNSrvGMolR6JhRMat1AJssqFrA33jncGzShpxxxNaozapOUcD08sWyINyn3jfHgbZMpJHPfEGfmJpDNQcUVOocssqP6R7qglCibtDZO1ISsvLTgubLSsRrfCZd0PzLy6ssvrVorW/UR6W6ztjGx+lJZx9SLgttpFgI3j0auKXRLMH1UUyfVLvKJS4AEXOl4l9mfTJpV5VrELxpqRyk2DhK/lVGV0rEygMHYHqOJ6klEo0Uy+65gj+Wn09TEUon2es1WPBH5Pk6QwjhCQwhJhuWQFzCh53VDzExjKTkz4bU6qeplcnwSMOZtLXtvEo4aDG1G+v7xViZsvXOUCKCgKnAldhoLQmNDnQ5wsTaFdb7iOafJSIpxbojbGKVT7aQBONJJPdQ3iV+tGkVyRGRRkUkiM0jYkUlMaJudRA0UmO6Ji2ukZtFJmlzuYjuIk0Ts0qeuQNjeBl2OFLmOZONjS994xZp4OKeMtCcxHjWukD+8NzK1JUNwkdI6sMmj3Mmijq9LFrsqJ2nvSKyh5pSbG1xtePRjNM+Rz6PUYH8o8Doiqy0xLMMzclz1MJKUuIURcXvYxsuTznViap1H7Rmy9k5ScoQlsfdAh0Ta8CFTh32ETfBVBfxAbcSQpQsb3SbGCxUPmIcWs1aktyzSHEKChcq10hN8FxTsityTpqe8TZVGwNbW80CESHA6Kc7V1In0grLZ+G5h8hctpm+sUS2xon3nHp59byUJdUo3yCybjTSAa65Cwo2gGDlGfiZplnMEc1YRmJ29YQnZN5rBskKcAEZJgpuHS5obQ/Ak3ZX9xfQ6XtfvCXJdGNNl51tAF1LVYAbxEuDSC3SpF244kFM8McG01psfGtrccFhrrHBN8n3LwRwYnGX9DvgmkVp2XZM1KPDKNHEjcRg19HO2o9B9Q4qzEzV2KAqUMtTELKXw5qt0+3aE4NKzx9TKW20NOJsPyCpeYmqXLhEwQMyEaJsPSNMGZ3TPJwycZf7Kwn6g5KzCVA2VfbtHo5KmrR7EH5Q+0zEqHEJWl1KVA/KTrHC4yRusiQ/TOOlKkyyggqtYm8Sk34M5T82QyqVDKCXc46hRGl4tRlZjKSkhdWlFU+hwi3NYaWP8A2x6sOj5/IqbEOYW7xZkbF+/6QAYbwAYQDvAHJrNYWEAGAjtABmbW9oAN3vrABlz9YB2jM3aADLkHeAQILAEAGs2ukABbi/KbmAYnUoEdoAvwSLhhhd7GWOadIS9gylYW88oWCEje/r2jz9XnjhxO+zpxR+zuh2ddo8swhlwOSqQElCNdI+K2rK7Z2bhtXjWVmKk7LuPFmXTo2tYtcxrHDXAtyCMT8RKLRJRJmXUOLPlGVVyY6o4dzJlNRKlqfEOadWtEkgFoKzoU5rpHfi0yfbFF7iM4lrdSxSQKk5z2UfK0kWSPpHowxQx9F7LI8uiSZ0VJtH3QI3oWwKVhulLsVSLV/aHwLYgxdPpsgyt5EmykoSSDlvawhDcVRTc5VFz1Tfmyr5lEJ6WEQ+jmbtjphyU+Jm23FHQG9zGM+FwZt0Xm3UKLSqe07OvZgEXCGxckx5jjKXRophNMx1LVBx2ZZa5MvLoJyEXzQ3iaastS3PgikzxpqrDrrckhEqjNbNa/5R0rTpdo1kmkOVKqLlUdTP8APU4+vVS1HUmLktnCOOchwxey5NYddJT5vmN+pjSLtcmsJJohb84X8NMX1UFZPqIpvg0lwrJfg99bkgtC/nAA1jrxZLVHdCe5InlNqIm6dlWlKX2BZRHUR6EZfZsnYGWcbXMoUpd1enSCT5E0WjRZ5qZlGT8zjWmY72jnfdMge6XKS1Np7TMq0lhoDRCBYRkzz55J5XeR2xahRUQSYVGbDeaEpsDCY0B+JAEJDBJf0veLQgKngTDfRIdKzWR4Ee8YSRomOuL5ZFewql8eZ+UOYkfh6xgm0zVMqhlwMK3v117Q5cMuxxlp4JudIktC1E3msQvQ9Ik0VIE5NHSxiaGmbRM3IufyiWaJiuUnxJzzSlKtr1jFlN10cv4yqkqeLlaZce5KS6oi+yrgRtFNI+l0mog8G3yiOu0FM28+glKrIU6lJOtgbXjZP6PSnKKjT6GKYw1KPp1Rlv0SbRsmzgnotNk52iF7BbRtkdUnsI13yRwy9JwS64ELuDH0k5HwR6iD3JeTjl6HHuEuRuewlOpvYoXD9z+jnfouZdMTOYaqDYNmQbj7sP3Ec0vSdTHpBCqPOtnWXWbdhC3xMH6fqY9wCVSUwFElhY90xanExlpM8f2gzXw7g3bWg3uDYiHuiY+xlT/VmltrJN0q7w9yE8U/+lmk3tqDBaJcJ/8ASzCpSAhQKgb3BAgtCUZPwxxexDU5mVTKlZ5YFvInWDcmg9qfhMSy1LmpkgNsrUdrkQlJI6oaPPle1RJThrDaZKpy6psAuqNwnomOTJkbPqvT/Slie/IT9zFLc7iWXaVlcZlUctIO2aOfs7ddVuB0Hg7EUnNUtLKmkJzDp0MKS8niyTRSfEDDTYx8XAFBCyVZhvptESk9px55fBpoXUyWbS2ZdablRvm2vHJu2+Dw+SmOJ1SRNYimkJYSxyf5ZCBbNbrHrYbcT1cNpENbWVugIOpIA17xt2atliUWktUynpK7LmFi5za2jRUkckpO+BYptqbaKH20qT6CKsi2NFWczzDQvohAbF+wjSHR52SPNiPP/wDBGhnRgO8AjCq6d4ANXy9bwAZfrAAEqINrEmAAZX0OkAGuYANYANF5I3OnUiApJha5tpP3h6awBTCl1FoLsHAT0treFaQ9jNfH215blu+U/wBYlzih+2wtdRcFwGVC+14n3IlLHLwabXPTLa1tsENoF1KOwjN5ldFba7JbgbhjUcftpdl6rJMshfLcQHRzEnrp2jnyZ2uitiOgeG2DmOHsu7KSMqmpNvEfFOJIU4ojsRtHz2plLNL5dGqDsZYdfr8tMtUKdnqTOfMGnCbJ9z0jPDCMZfIbs5/mqpXKBUFSc5VXZp1tfnIczJJB6GPX9vG+kczk10PDM8uoKDz6y4RqMxv+UTtUW6MW2+yVYZQa7XFtMAlKGUmNsVROvTW2Sx/DGQkZbqttFqSPUUaG2Yw8Un5DFbxbRufoykk+Uxe4lxGLEUp8LRp1arpCW1axVmUlwUJy7EC+hiTgbpkmoLoYyfrGUuTJoszAuCxjCoNsLcccSdSb2CR7xz5J+2rQormiyKzwbp0hILTSZ1fOTq+gi4IHrHNi1C3/ACR2QpFPTOGJVx5w3NjcWEez+z4OlyTQXhyVXS6smTcUQw4vyrPSOXIqOOcbLTnW2qhSZmWNrtt7945oSadExVcFNMN5QWFLIQl0kJ9Y2lyqHLlUSg1k0VumughLDiyhy/73gwtqVnRilRKGKqxIMOTXNSWXUZQoncmPWU0d0afkDJ1sJcSo2GtwTGu6y2T7DmL2GQlPmUVb2EG2yWqVlsSgu0gqGmWOdnkoODwTCAB8RcnSJY0ZzbCAYepWVIMaRADmA3hIgKVMFtVgNoGuB2SGh1ZDqVSjiczTiSlQ9DHLKNcmsWVniKTXQqu9JrBUEnM0e6Tt+USnZshr+MUFEWt1hloVy9RJTa5iDQUJnFLAsq8Jgg9qbVcAm0Zs0QOozhRKqc0zJFwYmkJuujj7imfjcVzM2FEOLV8wMbJDUnj5ixhlMS1SnE5JlShly3J1t2h7aPSxeoyivmhwZxgE2DzB9wYtWelH1HHLvgVtYskl2vmST6xe6uzp/lYpdMVt1qTeGiz+V4N1mvuQfNhonpVQP8wD3FoLiNZIhiXmF7OIPsYdxK3IGkNqToUmHx4DeBUy2oDyj8oKQbwPwjR1yJ/KFQt19o0qRYUdWkE+0OhNRfhBf2bLk6tI/wDbBX0S1D6QIUqUtrLo/KAKi/CMVT2ED+Wy2lXe0JoS2p9IM5qJGXUryBQF9rQuEU+eBhanZiq1JLctZb6tLp2SIwlyzHNrMWkhzyPww25IKS5KLDuYXUFb37xlvPllr3kneQnWEMVuUtAS+hRUBa0JzN5anHXDFkxUzXai7MOJKVEWTfoI53Jnj5cryOkLpWmkJC1H+XbVR7RyylzRm1wQ3G/DCm11mZn5cO/aCgpWYHRSrafSOvDqHHg1hkcSiJOTeRVGmnW1IUHbG4tqI9hST5OuTtFhPvlJAHtGyRy0B+LyC3TeHSbALnKS5NsGYSQhVh5FbmJlJQZhkipIYOaUAhYIN99o0jkTORwroEHxsErWfQGKc15ZO1mOTCmxqyse6YXuL7K2MIM/2Tb3hPIhqFhxTNqa5gY8n4irSJeTgv2gmqCbpiGy7kyuJzJKTfSIWVsWxMb2pyYnXEttOXJifdkPahS3JOOPpbXMLUSdcvSIllkFJeB/YwrJEArW86exXaOZ5p+BbvpD/TMDSTrXNEsFpT+NV4yeaXhicy7uEGGsOSdGmp2cpVPCWjdTsy2khI+seZkyZZSpM3xv7Kh4w8SZXGNZNNosrLs0yTUpQdYaCS8rrt0j08GOaXyZe7c6Ksbkn6pUGZZNwXCB7COyTUFZu6xrgtGo4QYw5g93mEKKm/NrYqMcSybpcI8+UnKVop+XfmJFxS2HnGSryqU2opuPpHY0pdl80PuFMSVijThek6lOSri7glt06iInGL4olyZcshxtrUnhldMaAcnXkZFVFYzOJSRr7xye3BO6FvK8Eo7PzoJOYp3MW5UQ3ZJ3Kf8AByyAOwN4x3WyGWPwIo65iZqU64PIhIQDbfqYUnXCPV0UeLZaz1KSq/lAPtC3Hq0hBMUUG5Cb9I0U6JaXYgVhszFilAsTYHpA8qXbMG4lb8daO9hvCwQtGVc2sIAA3HWNseSMrpmGRquDnb4EZFKVpl7xtZ5X2GS7ig4gJv5tNIH/AGIuTDGIDh6kNsyizz3PncEcMk5dmTfPBPMN4rcTKVEPrzXlVAD1Mc8sKtUbQl4KzKVJJG4Ose3H9UdafAWpkOEEi5TqD1vDlFS7B0x0lZ50y77Wc5ranqRHHsUZmRX0xmTPO6kAKMKf0KQCp1ByeZbaUTyWdfrFJUC4CJarvuy/wjt3GL3AJ0EaOTNYzaZPsMy8pPSoWxMLunQh3+kdmKUaO+OUkbLz0qLNu2PQpjtT4Kctx0ay9/JRb8Ijg7PKoxT9iYrwAVzbm+xEQUDDwEIAwTZVYX0ik6ANWFpTnGxgTEJMxSk3Ve8MSQbKVAy60gC5Bv7mIkrKsPxrJfb2H1T7Kf79KC5V+JPURzpUzeLKvYni+3mB8psYo1QYl0hVybCJoqw9Ezl1CokaFbU3oDm6RnRdiOvVQtUp7za2hpAcwYtUX6g4s63UY1QpEacBKz2hmYnfSbEdYohpCRbBHQXgF8vs0gOtG4WsexgSRe6S8iiXnZtCVILxUkjqBD4LWSa8hSGVp1S6seyomjZanMv8gRcmmrlEw6PcwUjaOszL/IUy09OuJNpxwEfWF10bLXZfsWIm6mEXTOXt3EFlx1+WwQqtWQLh9B9xBbNP5+T6NIr9WA+dswrYv/kZrwDbxDV3DkTkKibD0hqVIiXqL7oKrFfqsgEJXNMqWoapRun3gXy7MJeqtfqhnl6q/UZttE0+vlqNlBMNwVHJP1HLPgsGjNM01YSwgNK79THDJu6OWUpZOZPgkf2gQ4gIFlHcmJs52vKFbpbISsvAq6gRNNk8jvTJhtS0gqsfWM5LarY12SavONpw62krKS8qychttrGCVuzSQ1S9UaSpDZebB00zaiHTb4JRVeMp44jxkp6VYQimU+7aShGXmL+8r849rTxcYfI0U0uBomOch0nIojex6R2KVdlqSrgyXdCpgKtzCk/IP6xEsm0hzSMqc2/PzyGwtSEJ3KdLekcTm5mSVqyR0qhuV1AIaSltoHzKTe8ZOe3iyGMLlPn52eU0w7y0BWRKEJF1et47UrXLKVUDrMomkupY5/xD2SzpB8oJMZO1wiO+SMT1MW4p2+ZHQa6RsuFyayhSTMkqk79nuSL9wpI8p7xaalwVB2qHKhIaq5+Bmn+QhDalczLcZgNBGT4RguBjp6i/MLUlIQ2klIy9YJOiSZUSgFSeetJJOwMckp8kti55hUo4g23OsJcmdkpo03Zog6N5dR3jGSoVkf4h4wmpaiiktOltDpuW2zaye5PWNcONXyaK/BAMOrTLOlatCq2g6949KFHbjXklbD0s3WG32kXQ0nUp7xnl54Mssr4AYhr0ziELlwpXIbF7d4iGFRVs0jiqFkOZlUzTvLb1UbkCK5OduiQ0XD5UlCik3Mc850Q2TJiSYp8gt52zd7ICld459258EG6QqRZeuuYbJUrKE94mUJUBKX6Y5MFtltBWpZyoSIwi2nRUY7nRemCMMowth6XkwP55HMeI/EY0fLs93FFY40h8LYV0gNtw24iqDVHpLj7hANwhsdyYVmWSdRCeH099osTXOGdvzLFxtYaRw5eWcMZWhN4h8MnGPCR+Zl2yZyl2mWgnew3itNJwnViyJtcHEy0uOSSEuWzXvp2PePdOL7CJa7T6dLWgbJZLKVOqQCSTYbRm0RRKqXUyhhfNdDbaxda1dhEKNmkFyO/2WHpdLrZBbWMwUOojsi+KO1LgbJhTbDiUA3UY2p9joSKmxJ1hLC9nG7iOaaqVmDVMh6/7xPPkbZjEPlkydgnZEuMWRa0KyG+aHCiYd56Qp0WbGpHeKSbNUTCVpTq2gJdqyBonLG2+MEaJi2eodTosu1NPNqDS9oePOm6KUmjoqXfJZR/tEaIyAre1OkWIwPE7RDGDKjYHeKQG0qucxGkSwFbswXWQgfpAASWSpsqvb0MDYgLyy3KheXzJPaFYxRS8SIb8iwCgiyknqIykrXBSZDMWYYXSXlVKQSXqa6rMtCd2T/0iU74NosaUvoeSDmFuoENmiCg7y1Hcj1jMuuQ1l4ld+giWWNeJpgmnrt1EAHP+Jwfil9yqNESxhU0VHSLMWaEuSNbwEhS5UQFBK2SBYAw6AKDJygi94QA2kFXvAWYpq4MMAlCVS7lxt1hNWNMeGUgpB6GM6NU+ALqcgUb3FoY7G52YDLanFHTpaBcmM57RvRWFhRsMoOkVsTOKWRvgQqJddGpKlK6i8XwkZlkUPhvS2m23qhUXG1lOYlAsm+4tGO9hRJKpSkv0tudpjiZhLOi7/MQO8ZS+RakN8hNGbUlXyqA2jmfBd2O4bUtSQNR1A6xm39AFVLFkph5spJDs1bRsHaNIYpZDNyIXWMfT9WIQ9MqDSPlbb0SmO6OGEODNtsaE1Ylf+Isk9SY12IXI506rrRssZE7xHQJAaxXUvEtDRtxNlKSPMkxadlm5GnzMizzmzzpMjMXEm/5xjLsEwhbNQl5gPHVp05kj0g4StiuuC7sEMPO4PeShCOc4g5VAbd482clGVhF8EDqlSXRc0o21y391uHc+0evCpxsqKsi0y4pThdUCVb3MaqKN9tCZTpeZsvS5jRxVFunwM8xJPKm21pI5d9T1jL9Tnfw5Q/SMohqVcfSlSVmWU4cx+8SQNOkZ9sxctwRSHZGRU0y40txSSAqw0uYzfytjbLh+x0yzDaUgEKSClSfUR5blTZnViaZoYU0cyBm7xpHIRQ2zl6cyQCLgdY0vcFFd1GZamKyH59K3mCfOG/my+kdsI0jWKBuU1tp8LlVhyXcP8o+nrG6dHUslIdpKWacWZcEJIG4O5hQVuyMSbe5iyTlJeRbWFrSFnQpO8b1ao7HZCsRUc02eulQyLN0lPSMa2nFOLTJLg6sLk1tpfmCpCfuKF7xxzg5PgirFOKsYtVuZVLMs8llk3V6mJWLYDQ1STanHgUKy21F4blXBjyWhhbH4w4/KOTTfxjzZ33tChgeS2ehp8TtyZemE+IVPxU0C06EPEElCjYiM54ZQfR6DfglaVi4sfr0AjG2wspHGeNHMR4kclmltqkJBxTaFIOi1DcmKkq7ODLPdwWDwzf5FMOYmziSkjrrHnZVyKHRZoZamqU7LODM082WlA9iLRkuHZbODMY4f+w6/UZHS8vMKbA7AHSPdhLdFM4JcMZ5SnFd1WhuSIHSVksgOwSBfXpCXyYJWKZaUNcmZeVaWQhawknoY2qkaRVuix8QNM4Uorck2u7yU7k6j/tF4YOXLO2q4K/5ynXVOakWuPePT28UylFIbq1VVfa8q6ogqQ3l0jhzJKRzzq+BtlFOBxS07q1MczMGPlFYTNBV1eVGqoIx3PkqiZ0eQTOslDabKHy+sZzzbPiiifYLowaqKEugKCeithHFKe7spdlmTVOl35dTLrKHWyDotOkc8ZuDs0CZVz+S3/tj6VGbNrXqYokxCtYkYelYCb3tBYGMvakjbtABjUyebAAr54VcL26QmOjTs9LoaKFm9tfeMx0RmprbQ4HmLgdUAw0AupGJw0ksuN52lDKtCuoiGhptdDfiDC6JcmoU4KVKL+dpOpb/7RPJ0QafYxFgFAN83tENm4EjlkC9h3iQSGHEz1pJSQL37Q0BStdl1qfUpQzaxqiGNiJQgXP6xpSMmY4yANYKJE5lTcnpaGUghxr0EABSWDlOghUgMTLk3uLQuBozkWHrAygp6XztkDQwgNyz5RdCjax0PQiE0XY4yFOdqS7gWa6n8XtGMppcGcp0KavTGHZf4ctJCLaKSNYzjJt2c0uSAVOnu018pUfIT5VKEdkZJ9mLQOm2+IbWfuG5Fv1hvondyTWp4jEzh4BC/MSAQOh9owUXdFtqhDh7EczTXszLhAKcq0KOihGrikZMcEYgTKuKUlGp2HaMJY1I0TF1NxFOzi1lACWLWzjdJjB41FFqV8ERxBIzTcyt5ai9mN8/YR0waoJKhmVmSQCCAepjdcmTDWASdTCYWODai20kXsDvaJ76GbfOdNu0JA3YdKTqpSWKEKWoK+ZAOh+kVS8itIeZCsTYWhbzSVtJFrG1wIzaXgTtuy0MC4jQmRLDbh+HUTrb5fQxw5IpkptcCviXgr4uns1eRCnH2xZ9m2pQdlCOrBLatp0wbop+pOclvKdFEaAx3pX0aDKqYusgqHewhthVISOTbsy+gJJSEG4A6xk6Zzttvks2vNOqwvIVJyVDZfSlpa206WB3P5xzt80ZLvkhzCOVVd8pvv0MDlSBl04G5s7KfCzBSUoSVNKOpA7R5mSm7HFN8DjVZyVkUkPOttKsTZZtGcYuQ3GirMRYrl6itcvJK5iibAjrHpYsVCUbZDJEGcaeZUoh9lwnfWO6qRb+L4DKVUVyE8tl0DkunKb/dPcRNEv5ND7TXAmc5bhKHUm6Vj7wjfGj0YJbeBwxPT7tszqQUpULKy941aouL8EVnk89Uuhzmcsm10aqMc+RkZqaJ7LytGlDJMsqzPpbBWVgXv2icKfbRjCDqyEVBBXV51WQBa3CEAbGJyfKRzSfPBIqXh5YkUlagl8i59DGkMC7ZrCKvkGwH5NwpmGipA++nWOyNLg9NTSVIcWKx9kFM7KvlpTeuhtf0hzjGUfkPdHyXlg/igxXcK1WYmFFpclLFTpvtp0jwZ46lwZOSa4KQwNVG1UuZcUvzZ1OEr6631ickWzzmWvw3xt9oVhLDbtmG05SBr9dI83PFx5SNIS8F4O1oSdJdWSVKa3Ajl5aNn0cR8VqnMP4+rE0gjOt3Nl6WtpHu4IpQ5OGXyDMEqmsSTnwCJVTjzluWGk3A/wBxiskYwVgokyxlwyrNEdl2ChHw7gBcfQdB6ROPJBqhyi4jJIz0hScRSqXVhtplVzk65R1/KPSjjTjbNsSS5Zuo1pWJag9Mqcu0VWFzsOgjoxpRjwauXIinKkw0kpaIK7W0hyfFBtk+yK1JlxM8lTp1KbgGOKf9mEo7RQ3MCWlVqtdahZPvHO+WZVySGkyq5eTYYJs6+oEkdoc/irNKZZNFlUNOIaSbAaFQjzpd2KydUGWcl5tl1avJmsD1MYzfHBcSduO5kA9tIySfk0GiUWeS3r92PpUZsOJvFkoxJ1MIYcT/ACzABpHlOkABZUQs2gAJcnHQMtxYRLGhMpRKrk6kExKGDaaTyUuEXUTY3hgM87MKZnDksPpAA+UOrTImUozgoI1SRofeM5DumNuL5Rumz6fhxyw4MygNrmMWdcXYzsNBzzKuTeEzZDFio8pkpSABAiSrKk0lT5vrG6IY1OIABjQyfQn5aVAXEBInXou3SAaEjwAcgGDQkEgWgAwJFjpEDQSpIsYCghwBLYI3vaAY+4BoMnXq64icQVoaaKkpBsLiBdmUnwOk0gMPvNtjIjQAJ0tqdo4pdmXaEzhzlKyASd4UeiRjxHJNKYOZObS+saY27IA4dwbTpzB9Wqrgd+Llm7tkLsBf0jrfguMU0yIarSQSbHWwiqMPAW0+pCxa2sD6JYuU4olJJvfe8S+AfQ8YVmXEzLzF/wCUpJUUnvHPldmkOxFiGfeCi2FDJbaLxRTRr26I+p5a1WJvaN+jKQqlTrEkh88ShTYToIzj0NhzQ5lwrUCGiTWcomco0AjRRUuykPbbh+AmHDqpIBF4vYkapcMesKVyakOW5KlMupYsrlp3/OOecUYPsvmlT71VwwXZkhxxOma1r6GPM3NTpFoozG9Kl2JFFSbSUTL0wUqsfLb0Eerik2bR6IDNIAWr3jdlPoW4abS5PMqUkKIV1jmk+zmfZ0VRJsz2G35J5ppcvyD5CjawMeXve8PBR0y5yFFSUpvc6kXj0VygYspuPqvIuJbZdbSnNl+TW0ZvHEldjZXp+YrtcWJt5axk2BtHTDHGKtI2irGHCzhFbSnolZtG8SP8kLJRwt4qfSnQLUbiFPonJ2FYuaS0pJRoU2tEkRH7ByvjpRC3vOpA8p6xcW0zrxN3RN6mAujBKgCNNI38m/kZqdSZaYxZRZRaLsvOHOL9heOPUScYNoc0n2XZxA4T4epeGBVpSXdYm+VnJS55SQO1o4NPqMkm02TbhColPUKnS83THJl1sKeSbhUdCk3NHA3yg4uHNl6R6q6OldAecpGdI2y7GD7HB8kEdnHXKi42pV0Ffy/WMJyfR15Eljsel1SZk8O1xllwttuhCFhPURioJnHFtRYDhtJorFfkqZMFXwj7oDiUmxUOxjmn0c8HZ11gbB1HobzvwMi3Lk+QlI1sI8fPOV0dUES5tKVrmUFCSlbRzab6GMYOy5fqziScZROY/rSXxzUoeNgqPcXEDiXk6B4TS7EvKSq2Jdlhar5ltoso/WPOnJylTOmKQDGE881OOS4VmZXuhWojOPE0kY5HycwYgurEDzdylK3ik26C/SPoYt7RXQsLy2GOU2cqB0EdCfB1wVqxRS2ELfQVC5JBhx7NTWKFE1hI6BAEYZVycWR8ieWbD05KoVqkrGkc8ezOPZPWkhNZlEAeUHQfSNNQkonTJD03Un5GrsBpQAWrW4jy30YLst+QPOTKlW5N9PaOeRqPLrywu19LwqK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TextBox 72"/>
          <p:cNvSpPr txBox="1"/>
          <p:nvPr/>
        </p:nvSpPr>
        <p:spPr>
          <a:xfrm>
            <a:off x="2830830" y="308610"/>
            <a:ext cx="6784340" cy="583565"/>
          </a:xfrm>
          <a:prstGeom prst="rect">
            <a:avLst/>
          </a:prstGeom>
          <a:noFill/>
        </p:spPr>
        <p:txBody>
          <a:bodyPr wrap="square" rtlCol="0">
            <a:spAutoFit/>
          </a:bodyPr>
          <a:p>
            <a:pPr algn="ct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线上支付工具</a:t>
            </a:r>
            <a:r>
              <a:rPr lang="en-US" altLang="zh-CN" sz="3200" b="1" dirty="0" smtClean="0">
                <a:solidFill>
                  <a:schemeClr val="accent6">
                    <a:lumMod val="50000"/>
                  </a:schemeClr>
                </a:solidFill>
                <a:latin typeface="微软雅黑" panose="020B0503020204020204" pitchFamily="34" charset="-122"/>
                <a:ea typeface="微软雅黑" panose="020B0503020204020204" pitchFamily="34" charset="-122"/>
              </a:rPr>
              <a:t>-</a:t>
            </a: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支付宝发展事件</a:t>
            </a:r>
            <a:endParaRPr lang="zh-CN" altLang="en-US" sz="3200" b="1" dirty="0">
              <a:solidFill>
                <a:schemeClr val="accent6">
                  <a:lumMod val="50000"/>
                </a:scheme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0" y="1515110"/>
            <a:ext cx="1771650" cy="4992370"/>
            <a:chOff x="296" y="2376"/>
            <a:chExt cx="2790" cy="7862"/>
          </a:xfrm>
        </p:grpSpPr>
        <p:sp>
          <p:nvSpPr>
            <p:cNvPr id="15" name="title_5"/>
            <p:cNvSpPr/>
            <p:nvPr/>
          </p:nvSpPr>
          <p:spPr>
            <a:xfrm>
              <a:off x="296" y="7291"/>
              <a:ext cx="2342" cy="776"/>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课后拓展</a:t>
              </a:r>
              <a:endParaRPr lang="zh-CN" altLang="en-US" b="1" kern="0" dirty="0">
                <a:solidFill>
                  <a:srgbClr val="984807"/>
                </a:solidFill>
                <a:latin typeface="Calibri" panose="020F0502020204030204"/>
              </a:endParaRPr>
            </a:p>
          </p:txBody>
        </p:sp>
        <p:cxnSp>
          <p:nvCxnSpPr>
            <p:cNvPr id="16" name="直接连接符 15"/>
            <p:cNvCxnSpPr/>
            <p:nvPr/>
          </p:nvCxnSpPr>
          <p:spPr>
            <a:xfrm>
              <a:off x="3086" y="2376"/>
              <a:ext cx="0" cy="7862"/>
            </a:xfrm>
            <a:prstGeom prst="line">
              <a:avLst/>
            </a:prstGeom>
            <a:ln w="28575" cmpd="sng">
              <a:solidFill>
                <a:srgbClr val="984807"/>
              </a:solidFill>
              <a:prstDash val="solid"/>
            </a:ln>
          </p:spPr>
          <p:style>
            <a:lnRef idx="1">
              <a:schemeClr val="accent1"/>
            </a:lnRef>
            <a:fillRef idx="0">
              <a:schemeClr val="accent1"/>
            </a:fillRef>
            <a:effectRef idx="0">
              <a:schemeClr val="accent1"/>
            </a:effectRef>
            <a:fontRef idx="minor">
              <a:schemeClr val="tx1"/>
            </a:fontRef>
          </p:style>
        </p:cxnSp>
      </p:grpSp>
      <p:sp>
        <p:nvSpPr>
          <p:cNvPr id="34" name="title_3"/>
          <p:cNvSpPr/>
          <p:nvPr/>
        </p:nvSpPr>
        <p:spPr>
          <a:xfrm>
            <a:off x="0" y="344932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课前自学</a:t>
            </a:r>
            <a:endParaRPr lang="zh-CN" altLang="en-US" b="1" kern="0" dirty="0">
              <a:solidFill>
                <a:srgbClr val="984807"/>
              </a:solidFill>
              <a:latin typeface="Calibri" panose="020F0502020204030204"/>
            </a:endParaRPr>
          </a:p>
        </p:txBody>
      </p:sp>
      <p:sp>
        <p:nvSpPr>
          <p:cNvPr id="36" name="title_3"/>
          <p:cNvSpPr/>
          <p:nvPr/>
        </p:nvSpPr>
        <p:spPr>
          <a:xfrm>
            <a:off x="0" y="278638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教学重难点</a:t>
            </a:r>
            <a:endParaRPr lang="zh-CN" altLang="en-US" b="1" kern="0" dirty="0">
              <a:solidFill>
                <a:srgbClr val="984807"/>
              </a:solidFill>
              <a:latin typeface="Calibri" panose="020F0502020204030204"/>
            </a:endParaRPr>
          </a:p>
        </p:txBody>
      </p:sp>
      <p:sp>
        <p:nvSpPr>
          <p:cNvPr id="37" name="title_2"/>
          <p:cNvSpPr/>
          <p:nvPr/>
        </p:nvSpPr>
        <p:spPr>
          <a:xfrm>
            <a:off x="-26670" y="216027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教学目标</a:t>
            </a:r>
            <a:endParaRPr lang="zh-CN" altLang="en-US" b="1" kern="0" dirty="0">
              <a:solidFill>
                <a:srgbClr val="984807"/>
              </a:solidFill>
              <a:latin typeface="Calibri" panose="020F0502020204030204"/>
            </a:endParaRPr>
          </a:p>
        </p:txBody>
      </p:sp>
      <p:sp>
        <p:nvSpPr>
          <p:cNvPr id="35" name="title_4"/>
          <p:cNvSpPr/>
          <p:nvPr/>
        </p:nvSpPr>
        <p:spPr>
          <a:xfrm>
            <a:off x="0" y="4031615"/>
            <a:ext cx="1487170" cy="492760"/>
          </a:xfrm>
          <a:prstGeom prst="rect">
            <a:avLst/>
          </a:prstGeom>
          <a:solidFill>
            <a:srgbClr val="984807"/>
          </a:soli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sz="2000" b="1" dirty="0" smtClean="0">
                <a:solidFill>
                  <a:schemeClr val="bg1"/>
                </a:solidFill>
                <a:latin typeface="微软雅黑" panose="020B0503020204020204" pitchFamily="34" charset="-122"/>
                <a:ea typeface="微软雅黑" panose="020B0503020204020204" pitchFamily="34" charset="-122"/>
                <a:sym typeface="+mn-ea"/>
              </a:rPr>
              <a:t>课中探究</a:t>
            </a:r>
            <a:endParaRPr lang="zh-CN" altLang="en-US" sz="20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38" name="椭圆 37"/>
          <p:cNvSpPr/>
          <p:nvPr/>
        </p:nvSpPr>
        <p:spPr>
          <a:xfrm>
            <a:off x="1584960" y="4065905"/>
            <a:ext cx="373380" cy="391795"/>
          </a:xfrm>
          <a:prstGeom prst="ellipse">
            <a:avLst/>
          </a:prstGeom>
          <a:solidFill>
            <a:schemeClr val="bg1"/>
          </a:solidFill>
          <a:ln>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9" name="直接箭头连接符 38"/>
          <p:cNvCxnSpPr/>
          <p:nvPr/>
        </p:nvCxnSpPr>
        <p:spPr>
          <a:xfrm>
            <a:off x="1631950" y="4255770"/>
            <a:ext cx="279400" cy="1143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1"/>
          <a:stretch>
            <a:fillRect/>
          </a:stretch>
        </p:blipFill>
        <p:spPr>
          <a:xfrm>
            <a:off x="2513965" y="2160270"/>
            <a:ext cx="4168775" cy="3251835"/>
          </a:xfrm>
          <a:prstGeom prst="rect">
            <a:avLst/>
          </a:prstGeom>
        </p:spPr>
      </p:pic>
      <p:sp>
        <p:nvSpPr>
          <p:cNvPr id="3" name="文本框 2"/>
          <p:cNvSpPr txBox="1"/>
          <p:nvPr/>
        </p:nvSpPr>
        <p:spPr>
          <a:xfrm>
            <a:off x="6877685" y="1185545"/>
            <a:ext cx="4970145" cy="5631180"/>
          </a:xfrm>
          <a:prstGeom prst="rect">
            <a:avLst/>
          </a:prstGeom>
          <a:noFill/>
        </p:spPr>
        <p:txBody>
          <a:bodyPr wrap="square" rtlCol="0" anchor="t">
            <a:spAutoFit/>
          </a:bodyPr>
          <a:p>
            <a:r>
              <a:rPr lang="en-US" altLang="zh-CN"/>
              <a:t>         </a:t>
            </a:r>
            <a:r>
              <a:rPr lang="zh-CN" altLang="en-US"/>
              <a:t>支付宝集五福，是2016年春节</a:t>
            </a:r>
            <a:endParaRPr lang="zh-CN" altLang="en-US"/>
          </a:p>
          <a:p>
            <a:r>
              <a:rPr lang="zh-CN" altLang="en-US"/>
              <a:t>期间诞生的一个支付宝互动小游戏，目的是为了吸引更多用户使用支付宝软件，同时促进支付宝用户之间的社交活动。经过三年的时间，这个小游戏成了不少用户惦记的一份年味，一种新年俗。福文化也因此在更多人中传递开来。为了扫福集福，老年人贴起传统福字，年轻人则大开脑洞，用牙签、口红、甚至鸡骨头摆出福字。</a:t>
            </a:r>
            <a:endParaRPr lang="zh-CN" altLang="en-US"/>
          </a:p>
          <a:p>
            <a:r>
              <a:rPr lang="zh-CN" altLang="en-US"/>
              <a:t>         2016 年，支付宝集五福活动首次推出。2016年2月7日晚上20点多的时候，只有8000多人集齐了五福，算下来平均每人可分得2.6万。到当天22点40多的时候，就涨到了68万人。最后揭晓，79万人平分2.15亿现金，每人分得271.66元。</a:t>
            </a:r>
            <a:endParaRPr lang="zh-CN" altLang="en-US"/>
          </a:p>
          <a:p>
            <a:r>
              <a:rPr lang="zh-CN" altLang="en-US"/>
              <a:t>         2020年支付宝新春集五福依然是富强福”、“和谐福”、“友善福”、“爱国福”和“敬业福”，2020年将保留大众熟悉的“AR扫福、森林浇水和庄园喂小鸡”得福卡的主玩法，还有全家福、沾福气、万能福等玩法</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190" y="1047175"/>
            <a:ext cx="11855621" cy="609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AutoShape 2" descr="data:image/jpeg;base64,/9j/4AAQSkZJRgABAQEASABIAAD/2wBDAAMCAgMCAgMDAwMEAwMEBQgFBQQEBQoHBwYIDAoMDAsKCwsNDhIQDQ4RDgsLEBYQERMUFRUVDA8XGBYUGBIUFRT/2wBDAQMEBAUEBQkFBQkUDQsNFBQUFBQUFBQUFBQUFBQUFBQUFBQUFBQUFBQUFBQUFBQUFBQUFBQUFBQUFBQUFBQUFBT/wAARCAEsAlgDAREAAhEBAxEB/8QAHQAAAAYDAQAAAAAAAAAAAAAAAgMEBQYHAAEICf/EAEgQAAECBAQEBAMGAwYEBQQDAAECAwAEBREGEiExBxNBUQgiYXEUMoEVQlKRobEJI8EWJDNTYnJDgtHhJTRjkvAXorLxJnPC/8QAHAEAAwEBAQEBAQAAAAAAAAAAAAECAwQFBgcI/8QAMREAAgIBBAEEAgICAQQDAQEAAAECEQMEEiExQQUTIlEGMhRhQnEjUoGRoRUWMyTR/9oADAMBAAIRAxEAPwCasPKSwjX7ojwj6SwYnlIOpgDgObqAUNYB8ByHQsXvpAFGaXuIQwJv10irJowX7Q7FQIHvAFMxSrCAaQEKKTeAYYHyAL6xNDBlSVp1gFQFSB90iGguwpWYHvDE+jVh10gMwChcw+uAMy3hBXNoGgQFMNCSqEyTS2M47w0AmXK720gASrYUjbSHYqCFrUg6nWH2J8ATNKA3goNzNonylQuTBQbmLWJ8i2sFEuY4sVElXcQ6M3MXtT6VmxA19YKJ9wcJdQcTftCoN4pUdekIpSCljy3hF9hZXpAJxMSoX10gM9oZnA1vACibExlG8S0bLgIW9mVEUaqglRuYBtIIXDQmkugm1z6RQgp3SH0SwgmGJI0HLX10gL6DUOJIFxeAgESlQ6fnBdAFlBHWCxNASbRaZLjYEk3hqRk4BrT6kbG0abkZOIvl6wtq19oEzNwodZWu5rAm0OjJodZatXI819YTQqK3484+maTTWJRpRbafF1LHeMMjcVwZzfBVtFxM/XqY2tKyJuX+RY9IrHko89ppjBSa245iiYmH3OW6tWVy+6orI75K7OpMNcSaNTsNBmYf/nS7WYD8RtBTaOuGRJURfCeOZnEmJXJlxXKlReyP9Ma8GUcjc7JkxiSXmqn8O4gFCjZHpAbLIm6H1/DjS0E5d9YSkaNLtDDVcLXHlEaqZDiQitYMLhN0fpG0Zmewhs/g/lrOVu30jRTIoY5nDq2lEKTdPtFbgoSOYeJucmkJuxidVECLXH6QgDBRba20h0Owpyn5LgG0ILG+bSpIA3MSxr7G51RBsb3hF3YUL32MMDeU+sABToVbQGABOkLuc28AqHGnJcJSb7w0ImNKbWoAXhksfUySigFREKxpE1blQZdv/aI8Y+pCHJUG8OyasIMuRsbQWKqMQlbeoOkFjtixl43F4QxUkZxAAMMEwDSN8kHcawDaAqYsIBUFLZVbYQBQXlyxViYW4sgm2kBIV8QodTAF0KWZkKGsA3yhQAFi8SRQIy2lxAFACybwB0DQyIB9hvKtAOjC3lG8UOgvl6wENUEuNC2gvACEzsqlVybRSdAJXpEEabw7JaY3uSykE6QEMLS8UGKTIaDkzZSb3MXwZNMUs1LKd4DOmO8pVylIsYkXI4tVkki8Ki1wKk1JLwF94lqjaMgYWlQ8u8TRdpgFFV972hpUKwPOUdjBQrZmcneCgswOA77xDRSkBWNLgwikwjMQN4KNFQDMm8HRVWgLjJVqICdomcQUp6/lDsVUF27X97aQByCCjb+sFicWbCVK1A+sMSTC3pxiVTd+YZZH/qOBMKmxul5Gifx/himgmbr9PZHYvgmL2yfgycoryRio8fuH9MvnxE06R/kpK/2i1im/BDywXbI1P+LTA8pcMIqE6obZGct/zjVaebMXnxojNQ8aNLbUfgcMzb5/9dxKY2jppGLzxGCZ8Z1ddv8ABYZk2B0L7ij+xjRaZ/Zzyzr6FVG8aFelJlJqeHpV2WuM3wqylYHcXOsX/GdExzJ9l8YbxvhXjjQg4ysOKR/iSzn+K0fURxShXDNlU0EvcNWqGozFJdyNpN1IPURg8aXJlPEiCYywh9k1mWmml5kTR5gX0B7RDbqjmljSF8/SZ19pp9BVlKALd4nHJ0YVTJVgqgVxgIfYly8hWikjYCL3Wawi30XRg3BHwr/x084FumxDd/ljS2uGdePEk7ZY7YbcRa1tIlto28hEzTkrQbDSBSAaJ2hJdGqItSZNDDOYObdUTkt7iNFNk7GMk3gQL+4CfaNPcM9ljc9gQAH+Vb6RXuBsGapYHKUqKW9fWNFMlxIjUaA9JrPlvaNUyKYwvy6isgpUIG0TYiepmbUAwcMoQuUe5JiWNMAmlBKttIKKsF9nJ7QgsD9k5z8sAWBdoJOyIA3CiRoqkqHl0hCskMhKFsgW1hgPaVAIAvrEDQ7SeIGly7YJG0ea0fSb/wCgw1JpY8qx7QqE5CV6eCSfND2kOYmXVQDYnSDaLcHS9VQo76wUWpDpLVJB1zRLRe5C1ubSfvD2hGiYoTMNqtqIljDcyFEaiEM1kQoW0gCgt2WFj19jDTsmhG7LkC52i+iKEymD6awWJo0lgpOm0FgkHpBToNYQ6FTT52J0EAWKbg9YBqmbAvbp7Q0OqMCRc6WhhRso67wrE7QFSQehEFk39hSmyOhhpkNfQStsekAuuwpbV9hAFhC2CpJ0tDsdWJH5HONh9ILFSYickHE/LqmK3EOIQW1o6GHZDiGtrUi2pEUmRsFCJwpO5irJaYobqBvvp7wrJ7FzNTUCNYQ+ULW6mLaneFRSkHtzaFCF5GbMwIQ6Zrm2y3Nr7X6wdjVgXXUpbKioNoG6lkJA+piP9GnREqxxOwnRCoTmIpFkp3Bduf0i1CT6QnOK7ZEqh4lMAU/X7bMwO8u2VRaw5H4F/JxxXZGql4z8GU9Zbl5Soz6+lm8oMUtNN+BPVQRH5/xqtupV8BhRwq6F9/T9o1Wkl5MJ62C8EbqPi1xbNIvJ0qnyQP4hnMdEdGvLOZ65+EQ6reJriFOFSftZuVQo7MtAERS08ERLVzfRGpvizi6sq/veJp9y+nlctb8o1WGC8GMs82hAZ6cn1lU1PTL6idSt5Rv67xoscF4OZ5ZvyB+EZCiSjN/uJMb7YkbpfYW5ymwcraQe4EHCC2InX9LA772jO7GlYFpsrO9hANuhaxL9bxaJsVoaCNNh6Q6ESDh5iWcwTjamVKQeLC1OpbcCflUCesYZIKUW0awm4s9H6DR2MTUjnIWkOrbC8wOhuLnSPlXqfk00dscl9ldz2EzW55ylKIvLuFxKuwi5ZNitmE5WPMrhCemTyhLD4ZlNgq/zRMNRjqjmp2PtGYeos22HHy2yr/hiKyZY442b4+CYSdTcWFWSQkHQnqIWPURyOjp5Y6y9WBIN7iO1ljnL1ALIubGIYDky6h0C9jGZZtyTbdAItcRSYqCV0sE3sCIdhQFdGSsHygfSHuChsn8OJcSfKPa0G9kuJDqvg5Dl1BF/pHRGbMWiHVbB+S5DYB9o3jP7IcSLT+E3QCU6RraJaGd6gvNg3RrFJ2JDVMy62SQUW+kX2DYkCrH5bGFRAeALXFodDDA6Ep0N4kfANl69rC3pCLuxWiYDd7nWJoQFyeAQfNr7wqHaK8ksaOpabzLO0c7geusg7S+Nb2urXvEvGVvQtRjK41I/OF7YbkaVidLh+a3rD2Me5M23iLIbhd/rC2A2haxinKBmWb+8LbYJocpfFqeqj+cRsK3fQ5S+K03Fl/rEuKZopMcW8UIP3h+cRsNVNh7eJUfjH5wbCvcFTeI216ZhC20G8PTWWl6EiE4i3I0qYbXqFA39YW0NyC1zSRpp+cPaxbkDROIJF7QUw3IUofQbeYZoRNh6HE73/KCgsEiYAV6HvBRViatYppGGZMzNYqEvT2PxPLAJ9huYOy0nL9SsKx4s8B09a25JU7VVJNgZdqyT9VQ6Z2Q0WafNDAvxfUxerWG50g9Vup/6xag32br07I/IWPF1IqPmw3MJHo4IewP/AIzL/wBSFCfFvRibLoE6D/pWk/1h7AfpuX/qQob8VmGXLcylT7YO5BSbfrCcCP8A43Mu2hc14ncGOputmeb90AwtjZD9Oy/Qsl/ERgWbICqg8yey2T/QQbWjJ6HOv8RwY4zYImzZFdZSf9aFJg2sn+LmX+I6y2NsLVDRmuyClHu6B+8CtdEPBNdpi9t2mzgBYn5Vz1S+k/1hWzF439A10lRF0ELB/DrBZk40JXJRbRsUlJ9RF2S4s0CRbXX0hWRtD23FJMOxbRQ3NKTE2UkHonuh0ET5HtEGKMZSWD8PztXqDmSWl0ZylO6z0SPUxcY7pUJtQjZxHxI4z4l4m1BxczOvSFKCjyafLLKEhPTNbcx6uPTpctHkZtRKX6kFQw2FZikKV+JUdagl0cTlJ9syYWhtBNhe0O+Bbb8jI1/eZsqCja8Z22bJUh8bFkgWvGnZgxZLKBTbSxik0gGiqtlsKIAvGcjRP7Gtl51mxGQ36RFsqiT0ZSXXGkvK5KVGxUBsI3ik+zGQrqpalph1uWdDzY+VfeKkknwSkNK31lVyr6RLaNEjSWrquYgOhcwyLC0VtZLsVtjILRYgZKba6GEybCXHChTbgVYJWFX9jE+NpS7Oz8J8T5jD+GpAtP6hhN0lWp0j4nU49udpHRfAnex3PLpM5UJB3LMF66iN8p6R2ZIJ4+TONtjxhzxAiRlFSykLdmQNt7mPLjhuRvQ5zfEtqZkkvzBLU0tV8pFrCO/VKKw7a5IVofaLxZkEyy1zD/8AKSNLm2seNp8c91ofuUWPRsRyteoKJqWbyKPTuO8erGcoyqRvGaYfK1gbXj0mr5RqO8rVSBe/6xLQDnL1gAAE/rEjscGaqk2vCodjixOoc07wn/Q+wwtocOlomwoSzNJS70Bit1A0Mk9h5L5PkH5Ram0S0MM9hFspIyC/tGin9me0YZrBW9kD8o2U7J2jBPYDLitW7+lo1WSiHEZn+HNiSGtfaNPcFtEz3D1xCCAgj6QbyXEj1Swe/K3ypJt0ilKydo0Jp7rS1JUCLd4qx0KRJlxGo3gsliR+mE3AJvDTQqKNacIaQb9Iyo9QNbfOmsIYoRNKH3tIoEw5M0oi14B2GpmlAfMYXDHuDRPOW3NjE7Q3AkT7rYPmOnrBSHuoParzyALqgcEHuBwxU6jcm3vE7UX7gejGK0AXJiHAfuipnGxB+dQg2Fe8LWMcW/4h+phbA91DrLY4QoC6+sS4B7tjoxi5twfODEuLKUrFqK807rzIjax7hS1WxvmEPaOw9GIcn/E+kTQrI7xF4uy/D3C79TcCXpo+SWYv/iOHYe0G01xQllltRxrivFdSxZUnKlieeemplw5kywOiB0CU7ARosdn0Knp9DG5vkaP7SIZQBLyiUpGwWf6R0Rw0cGX1+MeIKwP9qZ1d8rTYA3sIv2Ucn/2DM+kgJxZOkG6Wva0HsIP/ALBmXcUDOLZlVrMM3G+htC9hGi/IsnmNkjw46jEJyfHSUk9+CYukK+sL+ObL8kf+UCRnAtUUAWn6bMk7ct8f9YHpW/JsvyTF5gaVgGvNnWUYWbXytzAMJ6WR0L8i077TEq8I11seejOkf6DmiP400dEfXdJLtsRP0uakUrVMU+ZYQjUrU1YRPtTR0R9U0Uv8hGxiSWRYt1BbPTRwptC2SRutXosn+aHiSxzVJYj4WuzA7BMwTGbUl4NVDS5OpRJRSOM2MqeoZaw4+AfldsoWhJWRL0/Tz6J3QvElU2XEJqlOYnW7eZUv5FfSBxODJ6NF8wLdwbxCoGOQlElM/DzhGsq/5V/TvEOLR4ufRZcP7rglxpy03AGUX2iDgq+jXwK0npDCijfFg243guUaLhQnncwtj75BsD+sdumSc7Zwal1GkcolaU79Y9bo8OmI5mopaBA3EFlKLYyTtQW8DZRjKUjdRF1GbJaB6nWFDkU+B3y5dbx09GANpfmiABTbHObvb6Q6sBtZp6ULzWETRW6hYVhCe1u0NcENhKnSTcEw27LoG01nIJ6whN+Ba2ztp1ikiLD7BO0PoDCSOphX/YAC8hIJUtI9zBYeRM5NIdZcCHEqyi/lhMfkvOTkJqdo9JmmlKLLzKba9t4+b1kP+WzbwWBR6S/TMOzjpyrQRqkxzud8MzunZIeDmB2KtVnKvMS4DTabIB2Ji8STOrF82GcbaUhirS6milrO3lyJ01h54bkTm4fBTc/NzUg+22tS3Ag6NjrFYMew5UrL44P4ircw0ELQvlZQCSCAkRnlg5STR0wg0WwnOlV76nc9461wqOqg1mpOsnW9ovaMXM146BV4naA6S1ZzgWVaJaAepCrHMATEtFIkcjUEqFzrGbQ7HhqYSoDpGbTH2GEIWdBpBYUJnJNtZ6QKVDoCaMhxOwMPf9E0gpeHm1D5BBvYbUwl3C7Z3RaLWRhtG+dwqjLa36RSyNkuJE6rg5Cgq6CT7RrHIZOJCKngb+aSlNjveN1kIojNXpsvSW8777TQ6lSgLRspWTtIRWMf4ao7Djr1SYcLeyGzcxaTYqKRSxdlPtAdydgCwU2sIBmWIhgCCyPSEAa29bpcQwDUv33gA2HgSdRaJHZnOGoEArAGyiO0CBid9pSvl2hguRMpDiDckwCoznKB3/SAQe3NrRpmPuIKKFrVSeT8qjCodsWy+IH2t1GJoe4cGMUOptqYNiK3i9vFRXook+vaI2KxqfZUXGGvrq1ZdcX55SkMAobVsp5e37RO23R7Wmj7WKWZ+Cl3nDMPLccWVrWcxJ6n0jsiqR8xmyyzTc5BK9oowF1KrP2ay8jlJd5gsFHpGibSIatjas5lqUbXJuQIlFA0LsDpCYBiFXPT6wIYoaecR8ji0+yjFWSxQ1U5xtVxNzCfZwiC2IVs4vrMvo1VJtHpzTBbCgqdxBUqnYTc/MPpGmVayRBYMRWFhpp6RQhNMG21x7RDRpGcl0FMzD7Z8jq0W7KiXCLOmGtz4n8ZsdZHFVQk1p/mB9sbhyMZYF2j2cHruqxOp/JFgYRxk3OTzC2lqlZttQUFA6/Qxyyg0fZaL1PT+oL258M7p4UYiOMsPJM3Y1CWAS6of8QH5VRyTW18HgepaX+LlddE1NKA1y3HqISdnjbjmbxtSq5LD1CWDlaWXArTrcWju0z+R5+pdo4wnqjluEnXrHouX0cCiN6EKfOa9xDVj6NqlipQSBvENWO6JHTZbksAW19Y1hGjGbD1pzKtYH2jRkgEtKSrQH3vGbdFoV50JRZSre5i0zKqET06wyCC6gfW8OmHY2v1eXuQF5vZMKn9FUaZqiCPK2pUNRbDdtFIqbgBKJYG3dXSNI45S6JT+yy6/wAKpnD3DiUxW5iakupmiEtyTSruXPT3EfN6b1f+Tr3olhl8e2+jjjqd09tA69wkmMOcNE4lnMRSjtQeKC3TZVSVKCFbE63vFab1Van1B6KGOSiruTX/AKRfu/KooN4i8OcN0nB+FZ/DNXna1Vp5orqUnkJ5BHQae8d2h1WfUajJizYdij0/+5e6T8D7RsF4ERLU14YTrk/MIWFzLTx8qgUm48xHW1o9aXBulfgg/FLD7Uji0z1LoDmHqPMtBpMu4QSFBIBJsdLxi3aBpxOguD1H/tPwQlppCRzpF4pNjchJ6/pHi6pVI60rjY+ykq45ImUSvmtrXYx485UzBuy7cFUluiUJtsJCQBckx04f1s7IfFWRHF2DDxCqzbrTimG2NljrGre4zlH3GOOH+ElHo7offZE3N2+d0XAi1wjaOJImEtT2JVspYbS2kfhFoZf9AiiwtY2hgAW3mEAgtTQGvWHYG0laDpoILsBzkp9aLX2PrCaHRI6fVgANYzaGuB+l6umwusxDRVisVxCQPMPziaCxRL1lCyPPr69YW0LHeWqCCkFSg3/usAfrEuL+g+KGLGPGLB+BpBx+q12QZdSkkMB0KWfoLw4YpydCcklaOe8YfxEMHUw8mlyMzPug+ZZACPz3jsjpZeTN5SF1T+IsuoSy0SOGUtLy+V5bml/aNo6NIiWVlW1fxxY+XNqLJlGgbkNpazAD3jZaeC4M/cZEK94kMd4hIdcra5RawfIx5R7RqsMfBLk32QmoY0q9Yey1GovzCyPvL0940UUiLGKqLbM2pBWs+XcGGIuNtIDab9o5z09oItpVtCsOQpbFhpBYchamrdILAKIIh2MCpZAveGKgguKCiYQrME2UkXOkA0Km5hCxvaJGHDW2t4diN5ApNiLwWAUuWB2AtBYUFfCEbCwhpjNFCke0MdmJcIgEw1LoG6oQByH/ADJF+usJoh9OisOI7h/ssZnOSalV3QdNSlkJt/8AlCgvketqZvHpVH7K2A819O0dC5PnK+zSk5zoR7Q6YnSAKaA1FgLX0h265QXYUdoi2VRibgbxVpiBo82l9YOEIPSop0t+UVaF2bUu+hOkO0I1m2sQILKQNvU9IVkNhwTba14sVid0XXqITGmFlsIBsBCpjcrCculjp3EKh9iiTeXLzCHG15FJNwoaRnPlHRgyvDNSid5+HmtOIaoUyspSioyK0lIP3kKjypxV0fonqsve0ccz8V/7OgG6mlSR5htrGez6Phfcs568b7SKjwyp7yDctTNjb1BMdenTT5MMj3HBErLKm5kNpC3HVWORtJUqPRjFvlnLId2ZCZXPpp7cjMGbVoGlIKT9bxvsMrCHi9ITa2HpUtvNqspK1A2MNY/JLkKE1J/KAEtojRQMnICJh9ZsX8v+0RftoW9vwHM0qdnVfympuY//AKkE3P0jCcEu2b4234HaW4Z4pqCR8Nh6pOXGhU0oD9YUZRj5KlCTfCH+Q8NmPakoWoglwSNX3kpMN5oISwz/ANEopng7xY8oGcn6dIi1yCrOR+UR76LWnn9kmp/g4S0AZ7EoPcSzRH7wfyV4Rp/Eb7Y+t+GPCNNCTMTc/OrH3SQkH8oT1EuKRS0sV2OjPCLBlNlkNppgeSk5g288pQB9r2ifck5bvP8AofsYl4HJik0OngBqkygsLDO0FW9NYHfPPYKEI9IA5U5eUV/JZaY78tsJ/aH8m7YcIZ57EBUpXnOvf9oVX2PcVtxUd+KorKjvnB07RSVcGOTlF6eCd9moYErlNfIKQ6lOU/W8eZrOJI0xVKNMk9KpCJTGUzIWuG3CQPSPByqpUc0lTLKnXVvpakGLjNosjoI6ISqNI6k7ikh3k6YiSl0No3G5jojwbqO0MUjXXX6xpfJV30ay7wwAlMMQEpAMAmFEa67QCNHU26GAAaTlOhB94LHYIT5YTcnKn8RNrwu+h2QfFXiJwtgt1TE7Uw5Mp/4LXmJ+sWsTkS5pFS4v8bL7MqoUSlAqUbIdeXe30Ebx06XZk8l9ELqHjGxxMS6UtrYk3FAZFITc+saezFeCXNkUqfGHHWK33DNYpmAxl5iwHciQPpGixRXRFtkAqD659156cn/i3ibBZcKvrGyVIVtCB6ZkJeWdD7KXH7XTkN9YztDGxFRmCcrbKgysAC8OmPwHqcmmnUhwKZbUm194FwTYdMLKA2FCy0CwIO8Vdgjalt1JBQn/ABEDQg6w0DBy6lSyRdsrXtrrDIOp5nBTiWUkI+72jz1kTPb2DO9hl1okFFrRW9CcRM5QphP3SQIe5CcRM5SnUn5Db2g3IjaxM5T3AD5DFKidrEbsmsC1oqwEL0upH3TARQmLarHSGFUYm6NxEjsUsvqSfSChi9p7ML2hBwGhUAWjRudxDQmwDjNwe0UidwnVKE7Xh0JysAiUUlW0FC3BykFlp1w6ZEk3+kTLhFKV0ipeI7ykUbB8orQ/CLnFD1cURf8A+0RMfs9HXv4RiH8I8CTWLK+2+KcmoyEqsKmGSrLnT2jvxUuzwGpSdotTFPCb7RxdJzdPweqTo6W7PS6Vg3Vfe3taOpPH5M3DJ9ECrPBavvTT60YWmZdpSiUobsco7bxp/wATRFZF4IpPcIK+wo5qLUUa/gvGO2D8mq3pdDQ/w9qjBIXIz7du7Kj/AEiFCDFcvKE39kJ1r5hNIH+plX/SNPZgxOTXaNf2emEi/PUk9lII/pB/HiCyV4AOUWbGomUD3TaF/H/sj3EFGkT6TcLaX9YP4z+yvdiHNUyoqKQGmlG4t5on+PK6JeSH2TnGHBXF+C6TSp6alZSabqdvh2pOY5i1XHYCPD0nqOHWZMmOCa2XbfC4MceohNtdUNr/AAlxozVabTX8PTDVRqQBlZT/AIjg9o6cGs02ohLJimnGPb8Gyyw+xrncF1+Tqs3S3aPNCoSqih5hKMy0EdwI7IR9xJxadlqcWMlUpc/Smi9OU2blmkqyKcWyQkG9rX99IJQlF0y00+giVJcdSE+a+lj+0ZPlUaLtf7O48KUZzAFC4eOPGypmluTVr7BStP3jhcU5H2Gs1qnofa/tInDGOU6eeL2HyG4r/wAQNcTX+GswzmClIfCx7WMXCFSsLs554L4cqzeLV1mmKkmjLNkf30XScwtoPSO3eoIxhCWRsnGIeHk/iXFrVfqOIG2J9CUpAlJfKkgX311hPPwbrA/LE7PAzDT084/Ozs7OOuqK3CHMoJ9ox99+DWOCPkmNF4RYIlFJP2YJgD/OcKrw/enXYPDjRNaRhfC9MsZaiyTYB/y7/vD3zfItmNdIlctUqfKBPw0vLtNW1CWkj+kYTuXZvHaujb2KElSgFnL0CdIzo03V0PdOrNLdlZNZQqYeUFhaCvKL30i1FMylN0L3sRUN2nuhpTDDq2QQpatUqBN0/pGygjHeyvZ3FOXyldkn13h7C97GacxDzNUqIUdjGiiZuQxTNZW5qmxJBIJ6xVEbkJA/OzJKUNrdWRfypJ/YRdEtiuWwXiasLV8FR56YUbZcjCrH8xFcE8kgp/hp4k10hTOF6gQVXCnUhAI7bwnQCTir4P8AiDQ+H8/W6lJy0pKyQ5qwX7rIGtrWifIS6It4Q6jOMO12WlD58pXkOmukeXroOceBYIyk+C7cMytQGM3JqeZLfMuc24j56cJ0rDJjnGVtFr01hAWt8p8xPzR04lXZvhi1yxUtwAkX/SOk6uwgup2hokAp4HSKQBan0/lDsKCVvgnT8+0Pn6BoIXNJFxcX94YtrCDO3NkqvAG0Za/jilYclVvz0620Ej5Sq5PsIai2J0vJyxxj8QFUxc4qnUd5dMpgOVTubzL+vSOvHjo55S+ih31zSnHEJUqZcWblxRzH3vG6TRFhcrLONzKXJlXMbRqSDoIE2iRNVauZybzsNpbJ8oCdgPSG+SqD5KWKSEvPFoL1T5tCexgoLHRuQbEoplxAS783l6xRL+xAw4xKPlLqUhaTckm4PpE2gRuYqLZKnUrQgAFVgIe4KYOYqqHmEJW+4spAUAEaQ7sKGeZqDq3EhDSzrpmiBiqTefafQWsoUfn/ANIhp0A5GbbOZSlOLWFBIKTa8PcKj0iVhhDkuj+WPlEeApH07ihonMGpWTZAA9o2UzBx5G13BKgRZN/pFOZIncwHzATyh+UG8GJHOHOa/wDLv9I0UyGJ1cMCr/h/pF7zJiZfChLlwW/0g9wyET3B8i9mz+UNZGJjXNcJHUjRo/lGu9GY1P8ADGZYOiD+UUpJktiX+w84yT/LVb2h2hbgpeGJpG6FD6RaqhWEu0J5AGZChb0h0hbgo0pYvdJhme42mQI3SYY9zDE08GxKbQUTuG3Fkt8DhmqvpGqZZSU+50iZKka4XuyxRSvFcBrFyZO+ZMjIsSwHsM3/APqJjwj0PUZf8iRYfACaVTaRPu5iFKXbfQ/SOmKtHnQk0i3JatqKiVKtfcdI0UR72OjGIizYAkexgaBS+xzar5y35h165tYylF+DZTVDpIYhS55ColQFwpWojOn9lbovtEpw/LS2IZlTChLeVGYlbIIJh1L7Je36Fb2A6S4han5SlOebLdyWSbn8or5ryK4fQ2z3DHDplUPzGHqQW1nLrLga3sLaQXkXTF8H4GCs8IMGymszhmntkqIshIB/SKWWd9hsxvwRx/hVgVa7IoLSE381nSAY1jmyLyZywwXgIe4b4YZmZV9hqZbclD/d1CbWeUOyYlqLjKG1fLv+znelx+Ac5Q5VeI5LEBq9R+2ZG4l5pbuYtj0uY4Y6HTYsMtNjxpQl2kL+NBdEYXhZmnYqm8RSdeqLVVmyS+8oJXzLm5uD6gGO7E44cUcUI/GJSwKKI9xbXP1DhzVKc/iFb0oTzlNuSraSpV83zJ11MXKfBWxI5doDBmqpKtWAC3EosPe39Y5JOzXFG5o7y4zoNNr2FKYlWlPw5KtZR0KkpJjnxL52epqnWkXHLZBBNOJt5yLR28HgWM+MXVzeHJttSipOXaElzZSfJXfDCp/Z89Msk2SU33tsYuStGmJ1aJu9WVFav5uYgkk7xhKJ0qVLk2msqWTlJta+0ZqKLUvI506qPIUoKVyyLXKjbeNIwMpSHtidmplWRttbqwbfy0lWn0jekkZod5LDmKKoUolKJUXkqJ1RLL+nSM3Gxppdklo/AjiVWAnlYcm0BQtd7yH9Yz9tmzmq7JzRvCFxGnwPiGpaQBFjnfvb10MaqKRi5EypvgirTgHxuIJWXSq2YNpKjp1i6Qt39Elp3gdoiCDP4gm3upDLYAhk2yU0vwccPJC3Ol5ybV1LjxH6CHYuyWUzw88O6Tl5OGJVZHV4Z7fnCsSSJVT8EYdpaQmUoNOlwNBkl0jSFYUh6abaYQEtNpQkDRKU2AgAEVqJBO4/IQgIBx5pYrXCLFErbNnknNDrc5TFR7B9UeW3hEfMtxHqMio2DjRTb6n/AKRy6pXCzbScSpnXUzTkkAouBfXvHj9rk9pw3dhCJibp+jKzkJ1QvWK4+jJ40GDEKR/5htaPUbQ1yZPHQYiqS7nyvo1+kBOwEuZSEk8xOXuDAGwjGNeI9FwJTvjKvOIl2rXSknzK9hFKLZLajyzn/EPjjojHPRTKat5QJDbi1aL946FiaXJi5oibHjUrE1nUqSlWEk2ATqUxaxryZvI/ATPeISu1oBErV0NLX5rIGiT2jVY4fZnvl5IJXq/UlPLcm58zUw7rnKrgegEabUibvsYxOy6WCt5XNJURl3UDDuibAJnlrH8lgJd2CzoLQ7bASTtKemg2p58DNopKO3eJpgbbaTS1JbQhLgQCElwW3gsY3CbDqwlaQ46FXJPyiHYC59ouoaXn5YJykX83tCEOX2PKLzEoyBaRYuKBsYqkJ/0NU9QVyriFIyrbSfMoG94kuxfTXEPLUjmoVmRYJy2hoQiWr4FxxLiA6pP4Re0DEgDcyJdpt1LFio2zq2MSMBN8+ebUtvypSALI0tAI9cJWQS5KtKA+6I+ZVn0rmja6SlV/LaNU2YuYAUNs7iK3MiwxvD7Z6fpBuYWHIw42fu/pBuaJbD0YXbP3Ie8hoMThNBJu2IfuEVZo4RR/li3tC9xiaEzmDGnDYtj8o0WRicbET+AWVn/DH5Q1lF7Y2vcPGTfyD8o0WQhwG6Y4bsKH+ED62i1laIeMaprhe0bnlD8o094n2xomeFrVv8P9IpZiXjY0TPDC17ND8o0WWiHAaZjh2tBsEH8o0WRE7SB8VMMLkMOsMKuj42flpW/opYv+kKUrOzRQvMmcs4/nPtHGtcmbixmFJSfRICf6RtBcE62e7Ky4eDGGqpO4YSinSC6g4s81aG2SpSR62jrhVHMr8E2XQa1Jg8+hzKbbktrFo2tMVy8hS3JpggOSDyD9f+kLaibDEVgtnzS7qCPQw9qY9wpl8StoVqXk675Noj2ylJeR3kscfAFfIm3WCoG5y676QnjHuixyHE15avNUUq1HlcsNfxROxjW0P/8Aqc+ltLRnGXFAWutWlhsR6wnFmnxEMzjZ+eKC5MIXkvY59ddYlQFaXQSquqdSlSVg30+bWNFAiUmwhdXfCraa6Agw9pFsQTFQmFJJOaxv07QbRW/sZ5mpO66L0t07wOKLsgPF6sfC4QmGhmCnSE3MZT6DsqnhPSzVse0WVAzcyabTb/nEc0ujXTq8h2bx2mkP8Y6+hPyyiGZRI6AIQBGeBN2zu19rDij/ALZA1OC+0dVHhiKsJD1MmkEWBRD6Ev2GzwncHDxn4oTtHFWTS1S7ancym8+YXtFeDSL5O4aT/Dww4wlJqOJ6hNFOlmGwgfqIRsp0TWkeB7hhTSlT8nO1BQ0PPe0P5WidotzZO6P4deHFBymVwpJkpHzO5lk/mYroTsl0jgzD9LQBKUOQl7fKESyf3tDFTHVtpprRtppsdm0hMIA1RVb5iR0GaARm6RveADcAGQAZABkAGQAZABkADNjCTE/hWrS5Fw5LrRb3EUgPIXgSVUPxATEqrynnOt29lGMNT/8AmXp3WVHaamlrXbYAXjwbo+jE62My7WirIaEMxJhwHUW7RQqTGeZpiQCMl/Ubw9wnFDVMMKb0S4u19rw+BbUMtWw7Ta6AmpSbU8Eny88ZrRW5+CHBPsj73CTBzyyVYckbn/09vyinJ0Z+1EYq54cMEVuXKRSRJKJNnJYkEH2illkhPFHwUVxD8OdY4eJXUqOVVKmoOZQH+Igeo6xtHKmc88P0V9I4mkpxTgnWVhaBbKdDeOlSOKUWh6lvs2TYRMlr+W4NRfURomkZsypz1Om5Zp5h1S1ISQWxpqIV/QJPyMS6st4FKUqbK7bxFtl0HsSrr11PlT6dk22EOiQottt1Jt5tsKSs6tnb6wUArriypuXWpCGQvyp5RuB3vCKQldqjHwyGkpW68nyAk6EwNhQB2pvzAQgSqm1o+YA6GFYUIxUJxuYS4y0hC0/KLbwWIJNQqTk08sKQCBdaSN4LGgh9cw8tIccUpBVmDafuwxi5x1wSthzEKA1HeAVHsbIJzSrQJA8gjwaSPU9xixLQP3freJFuYamXBOggHYehgCChWKWkITvE0FitoJsLQqGKUpTaJKQYEpI2gAGllN9BABipRKlm4ibBAFU9pX3RFbmKgldJbV92FuYUhO5RW1D5d4vcxbUI3KCgmxTcxSmxOKEL+F0G5KRaGsjJcRrmsKta/wAu0aLIyXEoDxM09ul/2PYT5Sqecm1E/habzf0jqxS3M7NHCsm489ZlwzM3MOE3Ljq1fmon+serGKSPGzPdkkz08/hsYe+GarFQUi4akm2QSL6kgxeR1Gionca5Zl1JzsNLv0KBHPyUJH6BS5nV6lybp652En+kO2A3TPDrCk4CHsN0twHvLC8NTkuh0hnm+BvD+d/xcIUs2/CyBD92ZLivI0TXhm4YzpUV4VlUk6XQSkiH7sydsWMU14OuGc0SE0l1nrmbeItFe9Mftoa5rwQcN37kCoNdsswYfvTD20M834B8Eu3LNWqTJ6ZiFWg9+XQnAa3/AOH/AEO393xRMo9HJcH+sWs7RLx2NE3/AA/FqJMtixv0DjNor+QT7YwzvgAxGhB+FxLIOf77p/pB/IQ/bI/NeAbH6HLS9Tpr1zoUvq+m4he/GytjRxn4iaNM4Vceok49zJqUmSy7ZWZOZOhsfpDk7Vg7E3hLopq3G3C7RTmT8YgkDsATf9I5J8I3065Lq4g1YVjiLiqdGvOqLpBHYEiJw9HT6k3vhD6SI+p4oQVE2SNzHTurk8hJ3wR+p4kDzipeXGYG4Kowll5pHZi09pyZO/AVURSfE8WM+UTMupBH6x0R4jwckuJHrSRr6DaGWatABkAGiD9IBGJyDXKLwADCr+ogA3aADIAMgAyADIAMgAyADIACZxsPSjzatlII/SADx2LZwz4r5xo+QJqLiQPciFmV4wwush2rMLTZC9sytI+a8n066QjQoKmVJ6iHZVGltJUSk7xd0TQjmpcJub2gT5FQzTUv/psdde8WmS1Y2PyXmuIqyKC0yKnDaHYULJamLGhJibFtDJmlJfaUkpCwRqlWx9Id1yhbfBy5x+8MxmkzFew4zyZmxW9KI2UOtvWOmGReTly42+jnSn18U1pUnNSx+JZVlLTgtYevrHUpWjgnBokLUm0pv4yVGds7oSNu8aLlGL4FpYblWVOql0uMujKFqNlNnuBBVDGNudZZby/EfEDMbpAtCbEJ5mr85kJaZDZbXcg7kRFlIb5PO8Spy6kqUVZDtaEhiiRkXZh+ySEgHNdW2kWA8OyCmGQFTKFFeoSnpAAieZl3lEAqVlTmNh1gATy77RbcbQypboOYgiATFUorlt5CwhBKtFkawCATky5LuLczhebQp7GAR7ASS/7s1/tEeJR6Iubd1AG0KkMUIdF994ihIPQ5camHRQIOjvBQBqH7WBGkIqw9M2AR6RDjyG6g8TYUd7QqKsOTOBNtREtA2GibF9SNoVDTBJmQR0MHAWC+K9RBQdmi+DuRDoAHNSDvb1hBYEuINhYXJ0goT56IjXMZS8pVRT5dAmHQf5qgdEekV0dGPG5qznjxkyFSUxJ1tuWWaVTqTMhb6NQh91JQkH0taO3StSZ044+1GUmee9Ol+fOSzVrFSkx7sez5h8yPYHwDUD7M4XVGcKcpmJhKAe4SLQsvZrE6dtaMCjRWBfS3tCXIGgs72P1in0AIKv6mJoDSrBOukMYBld7gj6whUGad7wBRqw72hgb/APl4QwJVpDA0d72+sIQVOPiXk5l82CW2VrJPSySf6QeULweGHiUq32zjObdKs3PnH3df95tHXLqjKRM/A5T0r4tNT6h5JGWemlHsEIP/AFjlyfqduljulQ7MNTE6lybUCVTDq3ST2Uq8LG6ib65OeZsjeMZp6UQzKoulbpuSO0TOdIwwYrfIzNM8ptItqevrGCZ6yxpR5Jl4WKiaR4ocNukhIfdKD63Fo9PHzE+by/uex4OYA7aQ/AMyARkAGidYABGxG0AAQ4AdBpAAYNdYAMgAyADIAMgAyADIAMgACoXSoeloYeTyK8Q8p/ZrxeTCyMoXPtrAHW8PJzCiI8ZODrCcmkPU+RXtolR19I+Za+Ts+og+ENcrUea44RqonRUFGti1DpyldtU7wwNOHMjN3F4AY3TCUuDU6mKRHImLN9LhREMVA2WCCep6aQDpC5tvKAbe8AgS2gTYa+kAv9CZ6SS62QoZgdNRoIdC2tnM/iL8Ngrzbtfw6wlNRbGd1hIsHO5HrHRjyJcM5MuKznZhb9OaU38MuTWpWQIV3tqLd7x3xlxweTONPkDUqZNPyyObzDpa50sIbTZIgVSVtzHJbyIOUEqUdLwq+xoLVTmiQvMp54anLtBQwt5a5JlVkhtpV9xqIOgNhKW2mXXHtMugBgsAKJ5/lHlsjKb5VnXWFyBpdaelEf8AlkLJHmJ0sTDAIRNzAS84twN+UmyRALyJ2Zopy51qdWvZI6CEJjmEtTLS8jaw9bUK6wxHr9In+7Mn0EeIegKgrKTCsYYhdjpCpFBvMuN7ekAGB7L1tAANEzmOpMTQgfxIB0h0AITdx7QcBdAhN+sILvsF8cq4sYKZSBidJ+/D2oLBCfVtmvBQWb+0FDfX2idoWbFQuOsJoLaIpxI4gt4PoJcQofGzN2pdHW53V9IcIWb44ucqRC+GcuqozaXX1KcLhzqUo6kxU1weyobI0i0aphaWxnIVSk1BhMxS5tvkrQoXBGW1/cdI5YZHj5Rj/hTPKWr4GdwdxgnsNOJN5CfU0nMNSgG6b/SPqtNP3IJnzGaGzIewvhTo4o3BChDLkVMKceP1VpBk/ahJUW+RbXeMygJFvWKQGfWwgGFqcCYTHQWVKc02BhCoGm6RtAI3p6wAZlvtABuxF9YANFJI+axgAwqI03gAjfEupii8OcSzubLypB4g+pTb+sEeXQPo8LOK8yZvFKQonyour6x1z7OeTL38Hch9n4b4hV0ixlKK80k9i4Ugf1jgzukex6dHdmgv7LfpvD4IosgnlC4l0X030jiWVnbnh85S/tlHcVaV8Lj1yTbSMss0lJ99/wCsaJ2LHjrkjk0zy5XMd817bRfaoubbCeE099k8asGTmawE6gEj1XHpYn8D5vP/APoe2Uq4HJVlfRSAq/0iiWDN9bfrAIwBRF1AAd7wAbsBr0gA1cE3sT+0AGwMxhgYSPqIKA2bA26mAZhJAv8AtCAAt5CPmcSPc2hhQ3zuJ6RTgTNVOUYtvmdTAFDHMcXcHSzgbXX5MrPRC81vyhWFEjpNaka5KpmafNtTjCtltKBH/aC7ChaPXcQCNEXsPWApLyeVfj5p/wBh+JGVnQnLzQy5mt2Vr+8W+YmD/ey9ZGabnWVSmb+clhLiVE6WKY8GcakfQ45PamI6Ilxh9YcN7HKRbYxm+DoTJHlSEWtfuO8Z2aphLico/wBPbtDL8DXMHl5tQR6dIogCz/MHlBCumkAC9iX5RAUMyoLEKQgLJG/paFZVA2Wim5/I94LEAWkXIV219YLEFOyqHmiCPKBYA66QEtWcVeLXBCcJYjla3T08qXmiEut28qV9x6x2Yp3wedmx+Sp11ZL8ul56aIaQLWSL/n3jus8xqhpnp9hLaVNh15ZJUFnYwmwQlTVXlKXy0IaKhZJP3TEjE0+t6ZZKeauYXoSLbQUAQac/Khv5Vhy2XMdvSHQDrLS5dllpdfS2hI+50MHIApmXlpimtLGd11o3z20UPWGAkfnEsylm2j/ONiVCFYGIysspKQLj5VdoQqFv2s2tCSqYSkpGuRN4dhR64yU4kSrXm6CPHaO4WImr7GJoA9LgIFjCoaNh22sIdmF0ekArNF8AakQByYH+xBgDk3zdLm0NBywKnwIdAaE0AdxDCwQmh3ETQWaVOpQSQReCgsCagLanWECs38eMp10tcnpaEWk30c94mrrnEPH7jqFEyUqrkS46WG59464RSR7ekgscdz7LdwNKBIDMsgl2wSpwbJEc+aqo6ZS45LpoMl9nySEr8wJ1PePNlGk6PPnLng83+PVIS54wMRhtOnMSpRHVRAEfS+nO4UeTq1ymeqXDGlfYfDjDkja3Kkm7j1I1jpny2ckeiUk9OsRQzRO0VfkAh5y3tENlR5CPmVsSYP7AOQDbTWD+hNoMGot1g76Ebue8MDIAMgAyAAKhqYAKp8U9X+x+BOJVg2U82hhP1UIuC+Qn0eKWPHefimd00Scl+wEdU+6OaR074epQyXh0xq4kHnVGakZFH+q6ySP0jzNTSR9B6an7kWdZopDEu02hVihpABPYAR4m52d8qbZxVOqVjPiDWZkebnTSgkj/AEmw/aPRi6jY5cLgMxtgudoNM5rrRDak3zEdY1U/o5U+eSqqLPfA4pw7NDQsVBAv/wA149HC7R4WsTjk5PcDDE18bhqmPXvnl0Kv/wAojUwHOEBu5G+ogGNeIMSU3DMiZuqTjUoyNLuKAv6AdT6QFVZBZjxDYPZJSw/Mzqh0l5Zar/pBYqYjXx5mJ4kUrB1ZnR0Upvlg/nBYVXYH/wCoHEmqi1PwQ3Jg7KnJgX+toLYUbMvxgqKMqpqiUpCuqEqWofpC5GbPDHHtQF5/iA6xm1KJOXSN/UwcgbR4fJaZF6niiuVBR3BmVNg/kYK+xWOEl4ecFyxu7IPTqh1mphTn7wUFkip/DDClLv8AC0CRaJFrhkXgoVkJxdh5nhJWJTFOHh8JTHXksVSnJ/wlpVs4lPRQ9N4HwMtth1L7KHUG6FpCge4MMkHfUQFJnmv/ABPKV8JjzD1RtYOMWKvUERa6ZhPsPlsVoZqdCBVyxMUxhZV+IFItHjzXJ72HmBPpL+fMJfFihwWsO/eMJnUuOyRJsGU6ebrGFmiEr4ShOY6kwFMi9Ymy24kC4CjbSNKMr5HKkBQbGcEkakQmWx5IBQko1JiGVE2EhHqYCjObZJ/aGSacssIsMx7wCC31WSAnrCApvxOYRTirhpUVpbzTEqnnoA9I0xumc+RWcM4cKpuUVq26ttfmYXpcDePUi7PFyLaxznCHWbLSiWKLlLSOx1jWkZ2JG2mmm0OrlFOkAqsBEcANlUmnXFodbbTLJCdQCAQIQwlEwhvIkuB1kjMDuQYdgL5OYQzLvKZYUorFsyhprDAJmJqabaDa1JZaVplFolgNE4866tLIeKz0ttCA01LO3U0vmKCTqRDEK5WnuhCkpYKUqFhfcwDPVSnYgQZZuy76DrHC4HQpDq3XEn74iNhSkLmawgJHnGsQ4lJ2KUVVKvvXjPaMNNQSs6GFQAkzfQnWBorazBNAiJKo18VodYB7LClzNxvFIWxgfifXWGVsZr4vKTrAPYwtU2O8AKH2EqnL9ffvANwshvEDiIKMwqlyaefUphJQoIOjST1PrDjG2dGPG2RPCNHcbW2ltoNcw+cncx0XwepGL2nROBqcmQlGkpSATuSNY4crJyOiw3nS23LNZrAnMR2jlfTORK2ee9dZGMfFtil1q60qqbcsm2uxTH0XpyqJ5mqR6rSsumSlGJdFwlpCW7ewjdc8nHXCMmJhqVZU46tLbaN1KhPjkCNTWLnZpRTIMZWv897T8k7mPktd+SaLRScG7l/6OLJq4YlS7Gl9c/Nqu7UXgezIAtHxOo/L9Vkb9mKR58tZOXQjeTNSqwpFWm83ZSkkftHmP821uB3kqREtdKK5DW8V1qnqz3bqTVxdClBtVvQx6mi/PsTl/wD2wpPyjbH6iv8AIlFBxfIV8lplRl5tOq5Z7Rwe3cesfqOj12n1+NZcGRNPwuz18eWGZXEextHeWZDAyADIAMO0AHOPjurH2dwelpQKsZydTcDqAkxthVysUjx2rjypqszzl8xU6bfnGsnzZy+TtPg3T/heCGEJNQyqquKM5B+8lpF/6x5Wpdpn0/p/CcvpF6Y7xKKThCvTwVYtSbih7kECPJjG6OhcnJvBRoOTiZtw2KlFeY9SdY7mntLfPB0niHCcrxBwq9T1KDa1o8jgGygNDGO7ayNnk4NxTSpvClUnJKdaU3M0+pBSr9U2FjHsaaVo8L1CPyUj2n4PVEVPhhhuZBCuZJNm/wDyx1nEyYA+YEmESJKtVpeiU2ZnptzlS8uhTjivQQAVbw3wu3xFmHccYivPqnXFGmSb5/lS0uDZJy7ZjuSe0IotOWotPlRZmRl2h0ytJB/aKVALAkNiyQAPTS0IRs/XTXQQwOS+JPj0kMPVOoUug0N2bmZV1TK3pn+WkLSSNtztHq4tDKa3GMsij2WB4UONtY404Zq01Wm5dublJnKnkAgZTe0YavBHBL4uzSD3IvUG8cIzcIDN4AIPxolDPcNawgDzNthxPuDCl0ND/g2dFRwtSZlJuFyyCT62hgPA2se9hAI4N/ij0guYfw1UQnVC1Nk//PaLiRP7OccS4gVJUPh7NNkgu0pIzX3ykAx5WRU2e1o3uVF3cMsRiqU9rOom3rHIzvkqLVaKVt+UgjvHPLspMbaitKUq16W3ikKT5I8JRUzMg7p6xaZC7JRISQbYNtAkXvEtmjRiFaJFrWOa8Q2CMXqq2xvAmWYllargKsbxVkh+UNAdx1iRMSzKjkv2PSGiW+SL40l0z2HanL6qS6wpJB9opdikrR5iuLNFxNOITmJS6rT0vHqQfB5OePJJOcGFNvyoK3nRmUXRdKRGtnF5G2dmJxU0o/FKW3l+VAsIkYzzki4Ec5RWArTzwwNyEi+2ApLrQSvSyukIB6kJZTrZYcm7JRtfYxYCiZYlp51lEqyt1xGqlLHlMDAa6qkMzIzNoZI02iQCE1FxLbiEEGx3gBoE1PtpSkrmlF4bC+ggFR3ZT8YqDTd1HaM3BFqx8lsaH8f6xm4lpDtLYwC7Er29YijRDpL4rSu38z9YjaaIdGcTIVbz/rGbiaJC9jEIJvnH5xLRqooVN1tBJJV+USzRRoMTWUnrp6xJajZn2mknuYXk0UDfxxOxt9Yhle2gSZlRG94LHsQBbpVuSIf9j2Ij+LcUN4bkioqzzjnlabB1zd4a5YbSDYfor05MmemSXJh5WZSld46VVG+NUWvRaGhjlLJ1SLkesZyZ0IsWjvKbQhKU6AbxzNGc0LahiFFKlJqfmXLNyrC3la20SCTGW23Rio0jizwgtrx7xxRVFgq+OrS5gn/SCbf0j6LTx2wZ4uqd8Hqm66lsKWTlSnUk7Ad4rh8s429pAKpVxXZkKdTaSQq7Tf4iPvKj8h/I/wAnqb0WmfC7PF1eqV+3Hoh/FDizhvhFg6dxNiSb+HpsoB5Ui61k7JSOpMfB+nYZ+r6hafEu/J5+JLK6K/4F+LXCHiEeqEph4TUjUZMZlSk8Ala2z94WJjp9c9E1npEVK7RWfFLF0W4ty9yonNa2uv6R8BkyqScsnR59rt9lY4+414Sw1VUUKYxJIytaeIQmVLgzpPr2MEvSfUtZieo0+FvGvP8A/hTwyasj8/iVVIdlnUzTrczmDjLyFapP4vb0ifRPVNd6ZnebTyqu19m2DLPC/iX1wf4mpx7THpeaKU1WSA5ttnEnZSfSP6s9C9Zh6zpVqIcSX7L+z6nBm91Wyw069LD2j6Q6DBsYYGbQAZABxn/EXrgl6Nh2n5gPI9MqHtoP3jpwLtmczytZImqjdWy3D+pg3GS/Y74whJmQwjwjkz5eXJTFUcHqohI/aPIzH1ulio6ebf8AQDj/AInRT+Gk6yV5XJ1xMsnva9z+kc0FTJi/kVJwxmQypltF9NkjrG76N6s6gwdOBDCb6mOaSs1S4KN8aOBG0YfbxZLNBLi1ty8wQNzm0Uf2jr0c9smjxfUMTlG/o7w8J9W+2OAmEnybn4RKST6aR7J4fgttWh0hAQXja67L8Mqw7LI5ryEXCTt9YqJSGvw2VQ1bhLRirRbQU0ofhIO0QgZaaRpDEzcAjPpf0MMDy58VeE04P44VxhsjlTRE2nKmwurf31EfR6Oe7FRz5F8rLH8CfEin4PxBiCmVaos0+Sm0JfQt85UFQ3jHXY/cScUODSOpa54p+GeHs3PxLLOqSPlYuvX6R5kdPkn/AIm+5Ebwj40MC40xbKUGT+KExNu8pl1bVkrMaT0eTHHcyFO2X6b2udbbxw3ZbGnF0mJ7C9VlzrzJZY/SEMjnBWcVOcNqQonzNoU0oeoMOI2ThKtSOtoQmcjfxKaMZ/gvLzQAKpeaSbnoDeLj2ZZP1OH3KdPYx4fcPJenMKmZpozDBCfugLO8eZm4bs9rQyps6D4dcPp3D8gymamkl1KQS22L29zHE2ejJbixWEKQLKUrL6xmwUBQqSZnG8udRV26QrL2m2aUmXV5de8MjbQqSsIbU2QdjpENeQoMl5fMlokEIUNB6xhfJRjsqlK0kA5jcX+sPcNMEpkhWTS3rFp2MC6znRc2udNIdiYkmGsrZ6RaZmiO1BIdYcbOt0EW9xAJ8xPMjiiwaPxHqqEpFkzKkkK6a7x6WP8AU8vN0OFOaM+wpwuAI2SoHQADUR0I4mKXH0MS6ZdloMoOqnV6k+ogYiPVibbmLNh1bwb3UBoYQDfTpltacuqnArypG8IB6l5/5EsthYOi9OsAMcHXnHUXQ6GDayikQyUxjnJYF0FalPpy3uBeAuxC1IuputptTjROotqIAsMEitS9JdQCvmJgCzqiWnlpZRqdog6aFrNVcSdzANRFzVccBHmMJqzRRHGWxG4k2zH6mIcSto5y+K1oGqozcWapDnLYtP8AmXuOkQ4mg6SeKVPLCElSiRsnW0Q4lWkTjB9KqmKZhtDLK22joXFiMZNRF7qRL8V4EnsK0sTinC8nqkC9oyUlJ0io51ZEE1RwNpWppwNkfMU6RptOhTTDG62hVgF7xO0q0an8TsUuRemnHLhpJUEkfMe0CjyJOyrqPOzGNa05OzYWCV3RmGiR6R0RpGiRb9IpwbbbKQk26iJbNo8EmkE5L8y4UojSM3yaknpyrI+YjtGLYpLgpXxlcS04D4QTcmw9lqla/ujKUnzcs/4ivyh4ouUjmyNRi2xh/hsYe52KZaaKcwlZVx29uptYx9JCO3GfOZZWzv7iBUFU/Dr2RWRby0M6f6iAf0vHz/q+sWg0GXO/COPUS242yEpmmwQgG6U+W49BaP5Cya1aibyN8tnxrmrdlcceuEdM468PpvDU6+ZV1Sw7LzAFw2sbX9DHu+i+ux9J1kcyVs30+eGOVsrLwv8AhFZ8PuIahiSerDVSrEyyZdpqWSQ20jqVX3Jj7r8p/M9J6hpo4cHLO/U66ORUuy9aliKVlNVvZ3LaISbm8fhc80pO+6PFUd0rZ5u8TvCPxDxvxfqk/JS/xkrUJ4zCamt4DlIKr6nplEf1P6H+S+lL0qMJtRaXKPpsOTHDHTOq8Q05NC+zKWJkzi5GTaZXMWvzVBIBN+2kfguqyYtRqs2XTqouXB5GSSlO4C3h3ixWCsc0apqeKJZT4lnwVaZF6C/pmtH3H4Zr5aX1D2fEzv0s3GSTO3gdyPzMf0aq8H0RoHX16wxG/wB4AM17wAed/wDEorxcxeiUCtJWnAEdirX+kdeLiFmc+TzyoyOdUZVIH3wfy1jLgiMbkj0JqjYpmI6LTk+X7Lw7Ky+X8JXdVo8rL+x9Uqjp0vtlPeJOrLdlKFIC4Sp5T6voCP6xCRljb5GThI5nnUkm+XaKfJ1qzqLDKgGWynXvGDN4ttD7jrBjXEfh9WqE62CqZllBoEbOAXQfe8QnsmmjHNHfBonngMmnV+H+lyT9w/IuOSriVbhSVWN4+ii9ys+QnHa6Z0UfMoDp1iyBoxtLGZwhWEJAKjLLsCL3NoaHZVPhQn1zODqrLOJDbjc+4rljYBR0/aJ/yKZeINwbb6w2QMeLMc0HA8l8XXKkxTmD8peWAT7CKjCU3UUDdHOfEHx64aorj0rhqQfrTyLgTChkav3F949LHoJy/Yzlk+jkHjBxfqvGXEbFWq7MvLvMN8lpLCbeW99Tv1j1sGGGBUjFzb7ISzLrmnkNMtuOuqOiGxdRPpHRa88IjsmNA4GY5xDb7NwnPOA/eU3lH5mMZZ8cf8i9r6LQ4beF/ilRcZ0CsGjJlBJTaHlKdcHlA32jly6vG4NXdlRg7PRpor5SOZbmFIzW2vbW0fOeXR0tAJlrnyrrZ1CkkH2tABW/Ap0tYfqtOUf/ACNRebt280JDZZSjZYI1uTeGJHPnjllJSpcEZqRmHksvTLyGmQTqpXpCctqsuON5HtRzxwU4WS1HosvLyiS9lN1L3AUdSfSPJy5bfJ7uHAsS5RaU3hdcj/hupLidSnOCSO0ct2dSEiFpU5ynWyF9AYmRcUGcoNWN8tukZ2W0aUsKUkKuCQSm3eLTJaCHJjOUZhZSVWMDMyRSbIS2wb7qVYetrxzEeTSsikS41JKzb84TGFzDdluFQASdYpdDQnSRkIv7RoDG6fdyo9DcRS7I8kcmCLLWTbt6xXYpdHmVxwnETXEatuJN7TS9B11j1MfR5WZ8inC5+NlWleRttsaj1tpGqZxMBWkFDw5RW/m0zAaARTENs1LPuyuRCQlKTcq2vCATy8g/K5JpvIQlWULJAN4AF8jKOS60uuvJaLt1Cx2EADzIfBtoUlaDNcxN1BJ2Jhk0N+SbbWfh0pbyj5VHcQh8iP48p8zcyEFRspA2HeAYaqdzFKUvFTSTcntAKjoaUnAppI9Ig7k7FQdGUGAZtLpvcEwACDykne0AWwaZpW2e0DodiynPOTc4ywMxK1AeXe0TLqwc2jqTBmA6VRqXLu8sOvuJBKljUGPOnNt8GMsjLt4fU6XbksmRLfmuLC0ckk12C5JbN0tirIMu40HWut9YhfF2il2JZ/A9NepRlhLN5SOiRcQKUr7K3NdHMXG7DC8EqlpphBRLLJSo2+WO7C9/DNoZL7KarFTdrYZYucgNyAd41aSdHdDl2TPBFLVKoSTa56RLZ3R5LQpTDjxShKTvsNIg0qkO6W7zjbZulaTqCYllocn6qzIM8xxxLaUAqKibAAbxzuLfQPs82PEpxVc4vcV5t+WeU5R6ZeVkxfQ2NlK+pv8ASPU02Oqs8bW5U/id/wD8ODDnwtFrE8pBARLtNBXqb3j2svxjGLPDjy2dNcZH3JLCQmUozobfSV99TYfrHwv5Xilm9Jzwh9HNq03hdFCJqTqZhQRNErBzFKVx/GbhJLo+TUfsXDEdQBzc8m4tcjpEb3VEOKCpuuzkynKt7KgWGVvT84GvpDUUnYiJJ86umuY7xSTb2RRW3e6RJsF8PqzjVZMilUtIhVnJpy4Sr/aOsfrXoH4HrPUEsuqezG//ACz0cOjnJ23wWbTPDLhdtfNqa5ipzChYlS8qfUWj9r0X4h6VpMcYrHdeWezDTY4LodH/AA34DfZCPscIsQoKSs3BBBB+hAj6GPpWihNZMeJJr6RsscU7SJQ/TpumNpCJj4lCbAJdGUke/WPVpeDZMBLzqJi4ILbifmbV8w9faJLFGttdD+8AAgLlI7wAeUX8Quv/ABvEzEoS5cNLRLjX8ItHXHiBhJM5T4YU81jHNFkgPM9MoRY7akCOdvg1wpb0/o7SxZjaSRxdxdJrS6Sw6ywHEpulIQgC37x5zjudn0WZbMWOP/crTxCNpm6DS6uwoOMMuFpSh0B1iUjLGyPcLpkImGCk6KtC6PRx04nWGGHMjbRAuLAxizRFnUwpXylI3O9o55uhtJIlHhnpqcPPYwpabBpNRVMtgC1gsD+oMe9pZbsSs+T1kduZl5AWUdOkdhxBdRZE1IzDVv8AEbUk/lAgOe/C3Mvy2JcX02ZSlstrStCEm5KdReG/2Las6JAsLW0694LIOVPGxwVxNxGmsN1HDUi5VHm3TLvS/MyoSFbLPoLfrHdpc8cLe7yRKO4gXD3+H9WZ5LMzi2rsyTKhrJSA8wPW6o68nqDv4LkiOP7LYxL4NcA0Lh9W26bTXHaoJRZZnJleZSVAX0Mci1mRy5ZptiuzhbhjW2sM8QMP1OaWlqVlZtPOWsXASCQbiPdyLfjpI5VxI7rxF46OHlBWtmnB+qqTsqWbyoJ948NaHJLs6XNIbeHHjhp3EDiDTsOroTtPlp5fLRNOO3svoLRU9D7cd1krLfB1CTa+2a+vtHmmtUaUq/WwhAVdwtPwWNMdU46H4wTKR6KBhIploG+VAvr2/eKJ/s8/fHBxFdrXGWVw628r4KjMi7YOnMVuY4s8udp9D6fitb2b4QY6+DelJRKylp8pbXfsdI86apWelkhatF5PSAkak5LEc1Oi21q3sfWMFJNWc6VoSVigpqrJUnyPg2Cki1jDoE2iMNPl50tLsFNnL6n1jKSrk3TNuoJUkHS+qTCQdjfUWy2tC/WxuYvwZtIlVPdzIkwVAXUVZt7C0c7fJi19GpUh2dbGgS21e3ZR2gfDoDJopcCgbA7WH5CBMpDZMziWkWFrJG/eNU7BjJOzSlpVfY7RaI8kE4i4tYwphaoT7zgQlhhRBJ622i4q2ROkjzHxJU11iqTU0vVbrqlkn1MenG4o8fI9xMsJyk2ukpl20JcbWC4Vp+ZIHeNVZzsUTU03KyqmUkNZNlqPzQxDCSl0uJdfzoIzDKdL9oAELcyymyFEqRm110gGOwqcqhpRKFOJAypB1hBRuXm3EZDlyJuSpKDqUwxAUtzC3F2WoZ7gKc00gAQO0xDSrF5tRPlOU7HvABiaa6EqKHEKFrZc0AHR0rcoSRppE0dqF7NzbqIQB4EAI2NYAN2veE+QJfwuabcxSwFoCwB1jHK2omc7OpqCvny6E/gOkeeuVZgWjh3MtCGmxa41MYz4NUT2Rlwy0BuSNTGJqhaEhSbAaQ0J8lZ8caTTXcFVd6poR8O0wXAo/i+7+sVik45ODSKt0cW4Qobc7OJWtJUk/dV0j0W+eT2IRaii4qHRGmgnI0AANIzbN0TSkU0sELJKesYyZomKKjJiaeDiTy3m9SobHSE5cFo5V4v8YJhsYhw+lBUlmnOuuTCFbG4QAPXWOnHDk2pPG2vBxrQJQqek27HMtaUkHqY9rDBJpnxGee6TPZXwMUP7J4SPzOWxmZqw9Qkf9411Dtr+jLGXxiWiM4ioM9TXvlmG1ICuqTbRX0MebnwR1OKWKfUk0atKSpnEddkpzD2IpyTfzy87KK5ar6XI2V7ER/KHrXpM/TNRPBkj8b4/0fLZ8XtzaY6SOLWlJyzSChf407flHxuTRf8ASzk2eULF4mp4Gbmm46WjnWkyJ8EpN9kr4Y0pviHihEmzmTJSw50y4obgfd+sfqn4R+MQ1+q/kapfGPj7Z6OmwbnZ1jR5NqSkG2GG0MMoGVLaBYJEf07GMYJKKqj6FKlRy3jfx+0DBnG1GBnKHNPyaJlEnM1IaBLitrJ6gRYI6yYeS8yhaD5VpCk6dDDApOr+LXhrJcUk8P5ir2rSnQwV5btIdOyCra8AFh1iQMw2pxpQROMgqad6KPQHuD2hUFhVDqKarJIe0S4PI4j8Kxun6GIo0TscR5QVHSwJ/SBjPFjxj4gNWxzXX7/49RcPuLx2yVRo527ZCfCzTk1XjXhhK05kNzrTygeyVXjjycROnTr52jomRTL1CpYgqyxmdnKk8u57BVh+0cidH0Or+Uox+kRPHUoqdodSkWlhLM2gJUg6pChqFDsbw3GzlXxZCuHqnJFcpzvmSvIrL1t1jnlE9DDe06/4dIM+1LpsbqA3jF0kb3RbRl0U2YDRINkgxxyd2C5Qd4c8VIrXFHHsghQPwhZQQDubGPc0V+2fOeof/sdFp2vHoHlgraW7wwObOE8y1SfEbiekNt8tZbddcBGqvMLfSHL9rLZ0nfXuDvCINDqQDe2nb2hPjkaOXONHjdp2AatUKDRaU9O1aVWUOuTHkaQr26x6eDQyyR3ylwZSnT4KjptU47eJhRckph6h0VZylxBLDZB3HQqjsX8fSr7ZPykWPgr+H/RJVpt7E9ZfnZgnMphgZUE9dd45566X+KKWNMdfEF4fsD4J4JVqbo1GalZ2WQFImFG6zY66xnh1GWeRW+Byikce8CJJdU4w4Ql2/MpyeR5b+l7x7WpdY5GEf26PWTMhHluBYAACPkmdlNgFPJQdP1hWg2srmksppvHaroGiajTUPJ902B/eBAyyT87YtexiiX0eWXiozteJDF2cnV8EE9raR5ed/M+q0L/4kN2C6q5KzjSs5ATYgDeOdu0etVqjtrnIn8MUSrN6pcZSk9fzjz0+Wjyk/m4sSPz6GFpJUeWtNlRrHktxpFbVWYXT5911KgrkvFu3UpOo/Q2i5L4lRFSZo5SpZJCvMCD8o7RzJ0auI01uoFcy2ErSW7DTvF7uDGSSHqWq5ZlgbgCwbSOovvGS7MWPjD5lZEOrVlmphV/9o6Q3y+AoaJqpDOqyrpSLb9YpIKGR2oqfcDdzl9Y0SBsRVOoCVl98yjoIEjKT4ONfFnxUMy8jCsm8FJR/Nm1oO56JjvxQ8nHmmqOXHP5itNiY7KOAnmA35iUuUpzNkEK81jb0hrgykCnaUh+aSt15IUpRVkV0F9AYBCKZpIbBs4i+Y6JHSGAQqmWBQh4WP+mAYbL04Iau48OWVE5LakiAm75HFDUuxJh9hB5hUBdR6QDA1RkpU2rOp4LTew2tCAYlltbSylkNkK27wAYl2XRMAupWE9gdIZVHTsvK+RNu0RZ1ipDRAguwDUpyk3gAGEAjtAAdLS4fmEIKggKVbMYBpF4ULhW1RpSSrctMc1FhzCjYRxZMl8HPJ2W5hSXzsoV3/rHNLgldl1YckPgpFtSgMxG8czdmyRIpWYynKdREtUMWoX0hIDnbxhYsDVMpWG2FHmTZ+IeSN8o2B/8AnSN8UfJ1aeO52yocCUw+RZSLkax1Pk9ktqlSA8oItpGUmCJZLygRL27iMHyFiKpoDEpNOWsQhWv0hd8Gidnm/wAQ5lS6fjaoKVdTpakkm+pzKzH/APGPVw02a5EsOkk35K2wXJ/F4npyLFQ5gOvoY9uC+SR8Cnds9tPDRSPsXgth5oixdQXj7mMcrubOmC+JZ42jAtlEeKTDlNThqXroHLrCJhthrL/xkq3B7iPhvy7S6bL6c8mZpOPRxaqEXHeznB59DBCXHG2yeqiATH81wwTyJygrPneX0gQRt5bi2a97xnKLVqfDJk+OTozwpsf+B1x61nlPhrN1Aj+j/wAIxY4enRcf2fZ72lrYdGySgqWbtta2sfolNdncVpXfDTw9xJxAYxnP0Bp+utKCw8dElQ2JTsTDAtFKcgCUpAF7ACADmateBPBdV4xqx85NzCAuZE65T02yF4WOa/vABfUzlU2uwsEjRJ6WGh/SACH4ZnEtY1rsilYKFobmkoHqmyj+cSXEkWIp1NMoFTmzp8PLOLv/AMsIo8KfEHVDP4hJUq5ceW4T7mO2bObyPfhE/umPpqpqHlkKfNzF+xS0Sn9Y4MvR6mihukyzsJ1tKsKyjiySp1SnD9VExydHr5+c7QCr1NC5dwEfnD3EuPJEMIvoqCiEGxZeN/oYyfJ2wVI6lwDiJMoy0pOpAFjHNI0qyfOYkXOvl1Syeh9o55Itx2ogvgOxea3x94nXWVJfeCk69E6R7+ljWNHyeuleZnftrA+kdZ55uAZzrU0qoHiskpvJy2p6WDOcDQmxIueu0VLorwdFdPXrCINHcfob9Yl88DRVFR8M+CK1xGmsaVWnifqLyUgtPK/kpI+9l7+8be9JR2NhSfJLKljzCuDWkyrs9KyuQAJYZHyj0Aj57V+uaDRv/nyL/setp/SdZqVeLG2MKuPWGbZgJxaPxJl1ER4MvzD06L5jJ/6TPXX41rXxx/5RWfiIx9JcTuE1ToeHXc9TmXEJS26ko8t9Y30v5t6PDIpZptf9icn4x6kl8Yp/6ZSPhV4VPYQ4pNV/FhZkpSnskypzAhbx0j39R+aeh6iG3Hmpv7POX496njlcoHdMpWZKqDmSs20+D0SrWNcGr02qgnhyp348nDmwZ8DayQaD1LKTqNe8ddUc1kDxIpUpxkwdNDREzKPSyz3NwR+0VECzU3KiodPKIsjwzzt/iAYPXQeLsjX0NkSlWlRdQ6rRv+8ebqY1Kz3tBP4bSi6PUuQEG5Co43wfQwdnX/h+x/LV7Cb+Gp14JmWruy2Y6rT1THFL4uzg1GPbPcjK9VHJdx6UKiXEq8sbKSa4No042MlblJlcm3NqQpJfUNehsN4O1RlHsQTFULDAb3IFiYxceSm6I87XGDO6ruE2AQNyYrbwYSdkuozwayzlRSGyNGpc7r9TC2mQon8RLW4tCDmfc6dEiEkNsaXKgEt5b3N9VHqY0omxFM1FEuSorF7bRRm2VFxp4wM4Gw4/Mh4KnFpLUs33V3jXHHcYzdI4Nq9aerE/Mzc26XXn1Z1qJuSTHoQjSPNlLcwlllJeQm/S8aGbdk5pzSafJyziRlvfMpXX1EBDG2axKwpx0hoLQnTTdR7wDoaxXQparJUkBVwm8MVChNdZWVWTdR9DCChxbrEsuWSogIdTsneCwoL+LemciUJBRqbWtAPoMem5hbaGlLbScuVIvtDJG1Uq5nTmdSpIOU5e8AAAw5zkNEcwK3HaAdnVTRsyjTpEHYGC9vmtABtN773gAMvaADWbtp63gAvzw64l+Plp/D8+suS7ybtlR2McuaFcmUlyXxgihLZqQk3LkNm+boR0jzpSbJS5LXK+WkJAFhEVZqHsPGE0A4y7ma1+ut+0IdnEnGjEBxtxcqTrRzy8soSrShtZOhjtjHaj0tPHbG2SzBdJytJzbiBukdq5LIpciErBt00Mc7lbKuiUCUs2kK7XjOzN8kTxlMplKJUnlHI2ywtZv7GKX7o3geaHEKZAwWk/fn6uVkf6Wwof1j2cEbZr6rLZpEhp4OU/7QxpKpAJyj99I9rF+x8H4PcjAlO+x8EUKRAtyJNtJHra/wDWOCX7M6o9D6D3/PtEPoplUcaeElX4nTNORKV8UqSlrktBgOKKvxAk9o8X1X0rH6rj9nNL4GOTGsqpjZhzwuYKpMuoVOVViOZV879QOYD2T0h6P0jQ6PH7eHGq/wBChghFUIa74SsLTzjztKnajRVrGiGHyWkG2lkmPN1P4v6ZrG5Sx0/tES02OXI98GOF0/wfen5adrX2vJ1Jacji2wgtLG1/ePa9O9Pwem4/awDjijDouKUnFSxyqBCFG5B6GPVNBc5UGkJBCs5PQQAJHai65oiyB6QAJlurcPmUSbwAIqi+QkNXylW5v0gAg/DdSMQYoxFiBskyy1CSl1j5VJRoo/mIgpIVcdKwKJwhxVOFWVQknEDXqRYQ4K5oqfR4YcXp34nE5TuEC0dGR2znSosbw3y4ksF8QquoEFmjrQlR7uEojz8rpH0XpcN80vsLwfiIfYMqzm1SjKdY5r4Oyfyyyf8AYvmqnMVaYYp8igPzcycjaR16a+giG/Bq9q5JtV8AnAuHKQ5Lq+IebzInXUbKWdQr2G30iXZnhyqU9rH3B+LC22hHMuT0jFnp0SfFvFKWwThacqcy6EhpBUhN9VqtomJUdzRjlkopsR+Aip/CeJyvt6NoqDRdCfcA/wBY+jxKoI+Gyy3ZGeoWhG8UJdmWvABzjxyApXG3BVWvlCXUoJ6G+n9Yp/qWujowEL1GoO0IzNWF7mwH4u0Kr8DRHFlnGzL6GpxxuTbWWVhg5VKUnQ3McGq0j1C2zk1F/XDOzTahaZ7opOS++gylYAoFH1Yp7RXuVuJzqJ9zHNp/R9HprcMab+3yzbL6lqsqqWRpfS4Qpqv2RQqa9Oz6ZaUk2U53HnEhKU+pMepHS45fBY1/4ON58q/zOC+LXF6pcYOK8nSuHEikMtL5La22/wDHN7KWR0SIrU/jHpGrwv8AmYlb8rhnZpvWtfo5p4Mjf9PlF91Pw9V6m0OWmpGeE5OhoKeZOgz21yx+Meq/g8sN5NDLfFeH3/5P0HQflsMjUNZHbfldFet1up4enDLTSHZaYQbFJuhX07x+byWo0WRwlcJL/fB9sseHVQ9yLUovyWBhfjHUJUpacmEzTIFuU8PN+cfW6D8t9R0LSyy9yP8AZ8xrPxzSai5R+L+x3xXj6TruIcCTEuFsvM1DlvMr0sFJNtY/V/R/yPSeryWPEtuR+H0fnvqPo2o9Og5y5j9l9pIta/rH13Pk+f48FJ+LrhEeLXCabRJtZ6zS/wC9ygHzKsLqT9RGGaG+NI69Ll9qd+Dy9l6iphRbWktLQShSFCxSRuD6iPGv78H2GOSdNE/4d4zcpNYlXWXFZ0OhSVA6gRzzVm8oqUOTq4S7VcmmKi8pMtJFGq1HzK06RELR5kW0tpGMc4oaDgTLAolpdOVCVHT3i3J0OKrllDYv4krmnfgpecS1Y+eytAIpK1yRJ8h+HcXSdJDa5UfEzG5mH9dYqiKsk7OMnp93ml0rd/zFfKn2hUJ0hSjEqWWlJCyVH51k+YxRFBL2Iw2gWOh21gologvETizT8IUd2Zm3Qp2xCGAfM4e0aRi5GMmo9nFmPceVDH1adn51w8sHK0yD5Wx2Ed0IbUeXkyOTIzcesamPY+USWW+UFTedAN7jpAwJFU3viG21PLU202iwQnrEgMPPSwHFNsoUlXlIO4vDQwphhlxs+Qgg2uIoBQxJS5WlPMU2evlhCuhfT5OTKnudMKBTtlSNYBUHzM5INtJRLtvLX95R0tBYUEJm5IJSpTClqGt1neCwoA9V0JC1BlpGfQDtDChIipuSj3NbWkuk6AQBR2QzQ1cpOnSMNx6ez+jSqKsfdg3BsACkrH3bQbxOABVNWnprFbkGwLMk4DtApJi2li8GJdyWq7r9ym20Y5XwYzTTO0cEOtTNPD5AD4TYnvHlzXJHQ+re1/6QILDpd+xGttesNlLkZOJWNUYKwPU6lmHPLfKZHdxWghQhuZUVbORMIyXxk58Q5dS1rK1KOupNzHdI9aHCou3DkkG2x0BjnlybIm1KbCVoSoXzdYwdlvofZtSQkDXa2nWIXZlZT/iCriaBw1rj6lBGdnlAnoTtGkFcjpx8vg85uJr5TS8NStrZmnponuVqBB/SPd0y4M/XZ1BQJj4U6Ia1xGkm8uYrmGm7e6o9TG6t/R8b9Ue1bISyy00BYJQlP5ACPPu3Z1rhAw4OkFWMA6562MHm6EEBfW/5QcPwBsOa66+8S4rsAuel26hKOsOk5FixKfmT6jsYXQxqbxKaM8mWrCiloWS1UE6oWPwr/CfXaNFK+DJqh9bfQ+kLaWhxCj5VIVmB9iIoQIuG4Gv03gAKemm5cXWcvYX1JgAquuYwm+I9QmsO4VWpUuTyqhXE6Ny6dlIaJ+ZcK6GuSx8O0WUwvRJOlSQtLSrYaSSfMojcq7k94hs0RT/jNrn2TwJqqAoZpp5DIPe5jTE+bJl0eLGOpr4nE035QqyrA32jSZjyy+uEtIclPDLxHnm0FTrvw0ogD7yisKt+scGZ80fTekupxl9WyqMNUHETiUMop7zW3mWClI/OMNr8EvKky6+HOF2sKvfaM44JqqKTlBT8jQ9IeyjOea+CQ8RcVOM4JqCpcp5iglABga4IxyalwVDhisVt5y0lK89dtxteOdwX2e2tRxyiN8UKbiitIKqypbbLercugEJv3MbY4pHNlm5rgvzwizyaR4l8LOh0KE9T0FRT3ItY/lHr4+YHyOVVkaPWgO6nvDBm+aesMRz54pUhuaoE4lpJcYXnDilWyWWm5HcxXii4/Re1Im0zVKk3kquHGULB9wDEIgPmF/yHbHXIr9t4afgf9nMPh+8Q+HqVM4jwziappp1Ul6vM8t2ZNkON5zbXoQI782CThGWNWQpq6ZYOPfFhw/wNKqV9roq0yBdEvJeYq+u0ZY9JkyPqgeRI5cxTj3iV4uK59k0ORep2GSoJUDdLIF93FfePoI9OOPFpFcuWZ259HU3AXw9ULgrS1LZKZ+uOpAmJ9afMO4R2Eedn1Msz56NIx2Fvcy99Ne3YRx9lVRF8acPaPjiUUidYSh8DyTCR50n36x8/6p6LpPVo7c0fl4Z7fp/qup9OleKXH0znjHPBytYOUuYZSqpSA1DzI8yfcR+Lerfi+s9MbyY1vx/f0fqfp35BpdelCfxn9eCEGtTDL9KVzAtLM+0oZtTe9rD84y/FMjh6tipX2my/yHCpemzb8Hccu+XpdpZ3UkE332j+jnw2j8PuwZVcEb302hC7PITxqMyPD7xEVanyzKZVieQJtKE6JzH5j6amPMz4ebR72i1PG2RX+EcUfCTiJhZTkTY+8ebO0e+skZRL4lON8lLUhBmZjK22LhKl+UfSIjbOV0uSrMe8bZjFqFy9LeQxLE2Wu9lH2jVRa7OaeXmitQZlC8613JN8xNyYq0Qp2SGlYlEooZwpy349P0hj3MkTPEAlOUrCU9kjSFQm0KEY7CQFKUoj1EA7voi2L+MapCXLcqMzncnaLjBtnPOe1HPWKMUzmJJ9b85MLecubAnQe0ehCCR5U8jm6GMm4tGnZj/QYwzznUggBPU94OAJ1hplunyvMzhYVujtEsBmrtWRPThyn+Uk20goBncaWXAptZJUdjB0NIcUreSkNhkgmx8o1gsfQrbYmnGVOqQEp636QWSFu5UoSEuWJOphFUCflwjKeYpYP4ekAUAcZYbSRmJ06naAVCIKYIAKcx7xVhRprKVEEZeu0MKPS9vCg+HR5Rt2jyd573tsAvCifwfkIr3A9sTuYVT0RD9wW0TOYUA6RSnwLaI3MMW2TeLUidpJsC077OfN05So2jKTs5cqo6PwjURK8pBNkLSARGElwczJS68UOkXsIy6Bcg25r5SFQMpKjnXxG4wXXsSylAl3s0vJDO8lOxcMdeGPFs6sUa5GzBshyAi9gSesOR3Ituk3ShF9o5pdmqJXIIzKbubf0iGKUhXOJy2OY3BsBEJUSmcmeO6uP0vAVNpzTpAn55KXB+ID/wDcb4ez0NPTlRxvxZcKMRScne6ZOnMNZQdjluY97AuDxfW8l5aOgvABQftPiTSlqTmAmeaTbonWO5PbjbPnPpHrCpwZ1W2JjgOvo0XL9YAsAtwEamAYn5h7wAYHDeJsZtSioWvaDgALjDT7KmnUpdbULFChcGD/AEBHJ3AzJK10yoTdIcWoKPw7nk/9pgtktfQifwziyxQ1jKYCehLIuIrcLaEy9IxDh3Ms1RWImVXLjEyMrm2uRX9IqxULOFMuadhtxg09dOQJlxTbbrYQopJ3I776xDZUeCYl06ebX94RRyr/ABBq6JPh5Q5AKsZibU4U9wkCNcSM58HkdWlGark4oW1cVaNJcujG6VnVdNU/hrweNrlxlmarX28gtfNkQnp7x5uWXyPrPToVGTXiL/8AYkptDxK7TG5qcpj6WykHMEHX6Q1ljdHnTxNdBPxLjZKVXBGh7+0X30YcXyMmMJ5UzSUyqRdTqxYe0ZzVI6MPylZYPBzCPwsqHXUDmmx16RySSR6NFi8QuFrGNsMzIYTknGmipBA+aw2hwn4CqZQHAidXQ+NnDt5w5FJIlln1SpQMezhfwPmNRHbmZ7GtvhTSVXvdIMaEMEHtd4ZJRHizlwvC9NmOWFKbeNlHpoT/AEilyqLTLP4XVQ1Th5QZpStVSqAT3sAIyRLJSXBfLqbbg/tFPkCg+IHg3wLjutz9WvM0yoTiuY6qXXZBX1VbuY7cWryYlVkSimN+C/A/gPDc2ibqCpmuOJOjc2qzf5Rc9bkkqXAljiX5R6JTcPSaJOmybMlLNiyG2UhKbdo4nJy7NOF0OBc65r9BfaJoQHmBOt79b9LQh0FO1KWlxd2YbbHcrAMO0FDNUcfYakW1pnKzIoRY5krdSb/SIe2S2y5Q1cXaKFcpOFeKHFyky2Gw5LU+TcM9POpbIafKTolv6m9/SPm8H49otPrv5+KNS+vB72X1nU5tG9HkdxfnydNBYGgOg7R9OeAzOYOpgA8qf4quEXXuL2HKkykf3iWDCldAc2hMZTi3yVGW18HNOIcMVrhrVFUKpuITONNodJYVmSUrSFCx9iI8qaSke5gm3EaX5uZmTledWtPQKOkSlH6NtzYBEqSoKSSlXQiKdD22PEhTZuYCci3B9bxm6Re1IkDGFp9xtS0OlZHRcQ39D4QJtqapxs6wkm17wuSXQyYlxYpppQWoNJt0jSMbMJT2oqOt1tU+4rKtRTfQkx3whXJ5eTJufA0aqJ7gaRq3RzdA0MLGY2vCYyRUinIVJuPPJAZa1JiR3SATdRQ+0UNHKhPQaQkVQ1BpeYqHnG9usUFMVsqWgapI6iExWOco7MrIcVe9v0hAwqdqJdKm0rUAfmBgChKJFTranMwCRoNdzAMPlJa6LZyDfUEwBRuZZugBGqiNYAXAjlZU5ilWl97iAA9DCy/5bEA210h2Oz1rakE/DIOUfKI8PcfSBS5FPUQ7CghcmkaZYLM2voLMg2fuj8otPgQSuloP3RDTFSCEyoknm1JFjmhqVnNnilyWdRp0OyjC+qYbVnCydpmhNSrbid7WMc0uxIasSV5GHaDO1NxQAl2ipIPVXQfnaHHl0V26OSJGcfq9YenZhRU9MOF1ajrudv8A52jvjwj0IqkWvhqXzJbJTa0TLo1TLFpqrNhPaMGaWSalTKUN+Ygm2mkYtCYt54fvm0I9esSyTk3xzySZ6nYOaA/mLqOUDvtG+Dl0elo+ZnE3EicTPcQK46nZL6mk+ybAR7+JUrPmPVZb89fR27/Dbof/AI+ZxSNGJVbl7dVaR0z4wnmJXLg9DOfpHGdPZr4ixgCgh2ZBVbYQAF/EDv8ApEcgZ8SPzhi5NiYHeFVj67Nl8Xh8h30b54A2MABS5gbWN/SBNgA+I1HvcDtFC4D2pjQWFvSExhvPt0hDOHf4itfBqNAp4V/gyi3jrsVXH9I6MSb5M5nmk22qYqlkoU44475UpFyrXpEt07MYpvg9JeDPDtFQ4W4OkK9T+SqmOOTQYdsQpaySFEegMeNnlcuD6zBN4ouvKouV6lMFkoS02G7Wy5RaPObd2VSVo5s494CkqLOS9Wl8soy8vI+Bom/ePT02XxI5MmBPooajypxDiRBJPICyE9rA2jTJLk3xY9i4Ol8K0JtDLKACBYWO0cr5OirZaNKlG0S6U5Qsg6xEnRbS4OJ8WSP9iuN1DypKEytdWEm1gUkpI/ePa0srgfL61Vls9cKXOB+mSrg1C2kn9I62crFHxABhEkb4jYYbxrhWbkFAF0jmNE75x/1FxFp0xopzhLxkl8BMO4XxE07Ly8otQYmgkkNJJuUOW2PYnSIourLLnOP2B5RkK+3WHEkXAaBWf06wNpEbZDNNeJfDSTlkpWp1BW4DMorX9IVoe1iZ3jxWZllTlPwVPFoKCQ5NvIZBJ9z/APqBWw2jDWuOGNGJZTjclRJFeXMll2bDrgB20ReK2yKpfYxSHFLHeJFlKKgpJOYBNPkF6EbarSOukPY12T0KJPBnFDEaA5PVSfZbUScqnEt/TQ3g2x+x2YrgPiqccWmceRMpKwvM7POnMO0OojscZfw4TT0rNha6ZTZhRCmHWmy+U9wc8HxFZanD3hzTeH0ovkrVNz7yQHpx3VSrD5QPuj0EDlYmS/m+sQSYHhYwykcD/wATmn2VhWpAfKpQufzh1ZlJU9xy74jGftLGNDqiBcTlGlyTbW4TY/tHk5VTPb0tuJXcpTeajzJNu8crdHeoj1ScNl94AC59RC3Wi7JrT6GKcgKcb072jNu+hJ8heI8S06k05S3VIYUBvmteHFOXBMpqPZSuIeMExMlbUo0Mg0DiusdccH2zzp6rmkiv6lWZuqO533Cu/QR1KCicU8kpiVtrPew0i7RihbI0WZnnENy7DjqyQMqEkmE5Ium+S1+HnBN3FFYYk5xwoeUoFyXSPM2gdVHp9YwlOujfHj39lw4i8J0upn/waqqZt/wn03SYz9xnQ8HFFaznhNxclay0qWct8tlWzRSyoy/jsOp3hLxnM5OeuTYF9VKXsO+kN5V4GsEkRup4BlMP1CZknZozb0voVJ+U2jVcqylgS5bI+mabdmltJbAQBYhPaCi9kaFNVptEfLJpoeFm/wCcl78XpEScl0c0oJDnw/wtTa9iaXps6Cll4FKTfZVjb9ozc2SvokODuEgxfidymSyw3yFqC1H8IOton3Gbxgm6LkY8JOHVzJW4+8EEDQHcwnlZv7KCKp4S6S+6PhJhbYGxVB7rD2EJE+EOTUgITPuJWTqpW0HvMXspHZjAvLt6D5RHl2equgt1u19ILASOpHaKuxCdQ6RYqNIVroILHQ2VtSWmkKBsc0VA59QviP8Ahms8psNKNwe/SLaaPOosTD9SS4hTJNxuDGUqaIfBV3iJxMpqSkKG07ZUwrnPgH7o2EGOPk2xxvkrHDjWZ9JABAGUiO1dHUnRalBIKSkalNoUuS0yaSEzocwy2jFoq+R9p8wC2mx3MZtFjkqZbRcW1AjIGrKm49YQaxfhFU+42OZSH0zaF/hCQc0XifzOrBk9uR5czs0qo1WbmFHV95SifUmPpIKony2snu1Ez0+/h60b4DDFVnCkZi2hlJ/U/vG2biKRzw/ZnXvP6xx+TY0p83hhYnW/r6QDNc3SIsV0YHR11irQzC52MCADzDfeGKjSn1J7wuAoDzSowwYJB1vCsQeHbQrKNh/MYQHnL/ECxCJviTUGgoWlJNDKf1P9Y7cS+FmOR8FDeGnA7D1UbxLUmUvJaUUyrTguFK/FHDmnxSPS0eDfyzvvBkwudlE8wlKQnS/aPFyPmz22lFcEhnagzLsrCSVKGxEcttkqLfJzL4sMXNnBbkmVJzrJIvuI7cUWuTtjBXTKm4E09c/8I+tKlWFxfa8dM6ownSdI6upUgQylCbAK3PaMG0jOLJTKNCXQhJIItlFowm75NGzjbxSLMjxHZmAfKxOsPE+qzr+0e1o3wfO69fI9OMCVIVDBlFmBrzJVC/8A7Y7vJ57H/m+kAjOaBbt07gwrAh2LuGdJxVOKn9ZGo8vlqeaSLODstOxikx3RBZzgxWmZNyVkH6MnmuJUJhcoAtAF9LRdorcPlN4YV1MkhiZxP8MAmx+BlkpJ1vuRBcUDkOErwdpDj7b1UnJ+sOoJKfinvKLjXyiwhOb8E7h/pmBMOUZSlytHlWlq0LhbClWG2pvCtjsfmktsWDTaG7dEJCf2iefIgZdSTtaAQHmiADXNEAG+f7wAb542vABsOiAH0cefxJ6aJzhdS5zKLy80Ek++kXEnJ0ct47pIq/D3h3Wzls/IKlVE90KP9I8XUNqR6mklwROSpMvLgKcKSiOZb26SPT9xD9huiJrk2pEk+hgp+8vUfSNnp5vmRLyrosiQwTJJabTOPrfWm2axskxlsozc65I7xK4NYexjKpddSJJMugnMhWpsI2hSMJrf2zk9rh8qu4hNLopVMvZ1JbSsgApHWOnfwcEflLbESVThtUKBPuys+EtOJ+YDpD3omS2sJlqLLtuBTir20TbaJ3EKSssXBM26881S6WuXpindHp55GoT6HoYzbNovdwjqHh7hGQwbSgmWX8VNPDO9OKN1OH37Ri3Z3xiokiqWIZSlMcybfSyDtmOpgo0sVS8+HGUOXIChe0KkNAKpPlmmTLiTYpaUf0gSVlN8HI1SLUxMzyiAZh0qJJ946t1JHO7sYXMLy7Mm0ttJ5izbN6mNFyPbaG5FGdk5nKpF7Gxi2rRlKH2ZJzDtIqzUwz5XW1XTb2jhl9HLJ0y8PDmVP4vnX1aqMuVE+pMZ9HThfJ0b8R3gOywSX9dDCoLDUvkncCCgsn8ooFhuxvoI8+zuDFgKv0hjCHGSoaawCoTLZ11Ooikx0hI6vI4hI0Kob5FdDZiJP9xKuqTFw4Zjm5iI6bO+VJB1tHRJHlE2w/Wy063dQFtbxjQpKym+JOIf7T44nZoKzNNnkteydDGsVXB14/jEdMGtIdUrYEC4946K4Lss2mMBu2VOW8ZNhZIpdaUAJUQSrpEspDhKPZEtpSSAkn84yZsuhyk2yr+Y6TmO94zYmxHjyRRUOHmJ5cAo5tOeF0/7Yzi6kjJyZ4+0yX5lSYZ3u6E//dH1WN2keFLnIz1z8GVMFM4RiYsQuYfuL9gLf0is75onGu2X1z8otfaObya1wAXM3BOsIKoSCZKlECGgsOQ/3hUMEHxABrmgwgNF1SToYKACJnSx0MFADDgv6wAC53aGBnOgA2h660i+5trCGeU3jLr6qrxGxU6FhSVTXJSfQACO39YmEuWO2CWUUSk0qUZsENMoFvePHnK5M+q0kUonTGAq8hyXQ2fw2jiyRs6skeCW1x4SjSVpO42jGC5owx3J0cGeJfEExiPGaqVKLLl1BtKB0vvHoRVHoR+MeSxeB9NTTJSXlz5ltJCFW/FEzRxySqzpCltqaYSViwV5o5pGURY9NgKFj5gLxml2aVwca+KZ/wCKxrXNbmXbknrel16x6+jdHia+NpM9FOAdWFU4Q4YmM2ZRkmwT/wAoj0meRfBYHxPvCA1zxDAzniAZnPF7whGc8esAGc8QDszniARnPHcwAbD9oANF/pAAHn2gAD8QfWAASX83WADfOKTvABzr475AVXgFUlhOYy60OfrDToT6OLpSbFR8OuGFqIIp9RcaPoFARjGKeTk68DIi9UkBOTIMsdzjGPSOxEhwJOcqcW6nyJH5RxZ5Nrgql5LEbrm4KvyjzqHuTI1xQxh9k4MnSleV54ctP1g2meWdR4KI4cV84aeqE+03mn3Ectl1eyAfmMN8HnQybPkjbGHa3j6qLMuFrQVXcmHNEe9zE9FKE8nLLOw3wswfhcJfrVRZnpi2qHHAEA+kNts644ccex/muJHD3Djdm0ypWnQJYazERO1s1c8USPT3iCn6298BhWjuOOHypecGg+kUoV2T7279STYPwLPvTjdaxTOrqFR3Qxmu037CE6NIxvlllfE3PeIo1NvLEww40TotJSfrABzFiakOUPEMw0+LKS4opJ6pO0aXwZN80Kky7M3RkqFroGa9+saQf2OPD5G911hYb5oAJGpG5MW5FTpkYrEkZeeUnVKQq6bix1jlk+TzMi5Ls8NjVqvVFkfKylN/rGR14PJfm4vexikdJpKje5gYw1LlvWJGWNLKtLt+wjzDvsNU5YmKT+xmBwHWDyJgXFJVcd4YkMeJXjT5duaBuhChn9BFw57FIKqKUz1McyapUjOk94uLVky/UhNOqORWRRtbT1jq8WzzHGmPE3XfgKa++FEZUED3MTt8iStlZsuFThWdSfMYpK2dHSJxg526hYa3BjYVlryGVxCDmJMYhY9STZ5wNrxLKTHJ11LKpZIFisG/vGdG0WLDNlv+UDeM2uB0FY2qCZDAOIJlSrJapzxN/wDbGW358GLZ5G4UZ+LxVK28wLxXb6kx9VhX6niT/ZnsVwAkfsbhHh9ojKXGi4fqbwsnM3Y4dFg84bXtGLNDS5gEEXhCC2yEqvfSAKQMOJtuYoDfNSOsFAa+J7awmBozAAhAa5yVC194Bmc7KdPzgECD6feADOemAAt+fTKy7r52bQpZ9gLwB4PHfxCVn7QrtTmM2YvTji/fzm0dr/Q526ZLcHYnTVaFITCFgqDYSoDoR3jw8nD5PrdHJTjZdOAsWFCkIzeYm1rxm2uj0aUkWri3FTMphZdQecAbYaJJJ6gRxxXzOWEak0jjHBck7jPEVaxM4Ltc1SGlEaAk7+/pHoro6M0kltL24dyzNJQkOWCr3J7xMjj5aLjXiqWVJNIQkJsMoPpHO4sIxYUKm04c6iE+W0Q7Rp0cacd6s3VeKOOJRtYUpqitqNjspCv+8elpuEjxda7id8+D+tJqXAXDpzX5beT8o9RniR6Lp5/qIQzOf6iADOf6iADOf6iADOf6iADOf6iADOf6iADOf6iADDMW6iAAPxV4AAGZ13gAz4kesAAHp5LLSlk7C/vAMZmqs/OhbomuTl2QE3A9zDEiuvEYf7TcCcUMrTdxEso6DQ21gSsVWjh/gxh9zGnh/wAQ01k2mJGoNPJzdL6WjjzZVilbOjC9qtjdWODtVllNqlVB9vKCq+4MKOthLs6lmRqWkJihMIQ8yprTUqHWB5FPop5E3wK2qg4RpqB1h7G1ZO6uSpeK+KjV5tuRaXmZY1VY7nrENV2cmTJZHaa6oSiWW2szhNynvEbWznT29EmabxPVmEsMrcl5YDKltryC3raNFFRN/wDk6QfK8JJ+cVmnp0AH/MUVQN+Ei1ik+2SWlcG6MwsKmn1vlOuVGiTGbk0ax08fJZFDoEhhyVQJGUQwFJuVJGp+scyyOcqZtBxi6HNmpZrWubGNKOhscWVOqRnyqCbXuRE7kQ5qwxuc0udPaGO7ILxEwE3ix8TrLxanEJyhPRQhtMzkm+UUfPLmKWJiSeKklCstr2tEWzCWRrhkx4SUGVrtcDs4kutsC+VW0U3wXjk5umF8X6ciXxm6ptAQ28hKwANIyf8AZlmVMsHgHLfDKqT1/nSkCJRrp3aZciHR7RfR2INSoKO94VjDQEnqYRVE6plTlahLIMu8h2ydcpvHntNcHWk12KlOi4vppAx2AU7bYwg7NB250OohjSEdVl01CnPsKsQ4kgj16Qk+QlG0V9gfHzKajMYaqiuTPyyilClmwcTtcRtJW7RjCSvbITVKlzbGJly0s0Vh450KHy2MdGO5HHmqMmwrGShSpBuUcVnecIzFOwjvlg2w3WccJ7pURqTTmsfpHNHo6mycYUs28NNTFCstCmO2SnW2kZtDTJDJu5VZrjaIZaMmXw44gpvdOm8QbIWpdBmTlVc6C/YxL54KbIL4ocVf2X4D4id5mV6abEqjW2qtP6RnjV5KOZ9Nnm/wxCF4oQtagAgX1MfUY+KPGbt2egGFfGdIUChyFMdw06tuUZSyFtTIOawte1oJYrbdjUqVEqk/GxhJ4j4ijVSXP+lAV/WIeJrorePsl4vOHs2BzJqdlT15sv8A94n2pBuQ/SXiU4dT2UJxIw1fo8kp/pAsUw3okEnxewbPgfD4mp7hPTm2hvHMPciPDOLKPNC7NWknQeqX06/rEOMl2h7kZMVplgZ0vsuJPVDgP7GFT8jtB0pVG5xILRC/aJ4HaFHMV1Sbn0hcDNF8DqYYAuekHcDteDgDOeCdwT1sYBDDjyrilYIrs0Tl5cm7Y+pSYceWJvg8deLU+X5xAOqlKKz6dY7JcROd8sa8B4xVh2cUy+omRdGZdvuWNrx52oh9Hs+nSk5NI6EwnX2ltInJeZbWyBmSoLG0eZdH0qmkqZC+OnHmar9Naw7TFqblR5XVJVq4T0i8eNN2zlnNR5JLQplOGsN0ejNAIQ0wh52263Vi5J9o2Mcbc7kyY0fEJOW67GJbOtJImtMrYeCUKXYp6XjCToHwF4v4hS+GaQ9MuOX5aCQBuo9AIzS3GbfBx3R6vO4gx/XalOBXMqkm8nKrtpYfpHq4lVI8TVq4s9E/AZVxM8EpdnMSWHlot21j0WeKuEdIc71gLoznesAUZzvWAKM53rAFG+d6wBRovesAUZz7i94QcGF8X3EJhRnPB6wwoznBJ7+0AgKngOu/S8AUB+I7mGAB55t1soWoZVbm8AP6I66liTDiTPSyWlblawkj9YAIrxMxRhqU4cV2RerMnndlXBbmjUlJFrQCfC4OPvBiVVSm8Q6EyM7i2Q8z6lKjYiPK1y4s6MKtFouUOqyTpEzKLZygFSlCwI9I+XeRp8FuKDRhWUxCyQ802pY0JOx/7xpj1U4eQUSr+MvDedouG5mYomb4kFKRLtIKlLzdB7R7uDWuSMpOSOZqTgyaqM46JsKZKVnm8wWUD1Bjrtz7ZnCO4n9KoshSkBLTIUobqULxf+joUF9DwmcKRYGw7DSA1ToXUkO1KoS8q0DneUEDL3iZS2xspytWTeu4RVRXfhN3CkFKiN48p6htmW92PVIojVclJeWUoy6kMnOrppHPHI1Im+bEuFKaythSk2eezlOY7CxtF5tQ6pFubqiWplBMoDYKVclPmAFhHmrLO7J5bCmcPtBQabQXebuQNvrFPVZE+DS2RysUJ6Tc/lkkJVYg73vHqYtVuXyGslPkorjJhxdJrbbjoyrdAUoAWjtUlJcGOSnyhbwkeMlNTF9ErRCtXRWB8g+LKUzE9IzHcZL+kTNF6hJ8kt4UPJkac7bQkj6xnC3Yad8FjMVgE2Ud40f9namODFQQsaKBhUVYqbnUkbwgspzCnE5NCZl30zJb86QpsknTrA9O6PsJYFKPR0DS+JOH6q23yqrLqWQCUlVjeOWWGce0eLLDKD6Hpqrys08tppxK1pTmNjfSM3CSV0ZpV2H83Q2B9xGfYLk0X7dCIIrd0H+yBYw4UymMsQyNVTMuU95g5luM/Msdo9TBp5Plo8jU5Y9xfJPZKQakWUhClEpRYOL1Vb1j08eJRdI87JkeT9jnXH1bcmeKXwAWQy0xmyA6Ek7xeofxovAuR5kLrKEga3jzDrZOqCybpUBY2imNE+p7nLYTprGTBEik5hKkpzDS0Zs2QT8TmQ8EHrpEGqFEvNlDoN9biJGc3ePvHPKw1QcONLKVTC1TTqR2TbL+t4100LnZx5pbYnC6Z56XeLjLiml2tdJj3Lo8gUN4mqjNsk66NPxGBSb6HTHBjG1baAyzir9yLxSmw6HWX4lV1oazCV/7kw1ORLY4y/FarN6rQ057i0aLIzO/6HBri/MotzJBlftpGnusSFCOMoSRmp5Qf/TVYwnmvtF0hW1x2LChkmalLW6NzCgB+sZuaZapjxIeJaqSihyMUViX7D4lZt+cZNxLJRTPFziuWCeXjaZsOjyc/wC8OosLJdTPGrjJggf2lkpr0elkRXtxFZK6d44cUgAOijzYG/3f2h+3ALJHJeOSpADn0CQftuWpgiE8UfA9wVjXxds4zwZU6KnD7ki/ON8sPh4FKe/WCONJ2mO7OCuIszzqylINsl/yOkEzJdjnwkwhIYvr65KfceRzmilkS/VeYfN6WvHDmlSPc9O+O5o7Dm/D3h6nYIcclZVSHmmbgtk3Ubdo8X3OeTuU3J8nJmM8ETNIqDa3ZRUuyXUnzJ1tmGsd8Gq4OmWPdGyZVKuoNSfOZJbVYtrBvmT0tE82yMVLgX0nESGlWUq1t7xLOh2S+Rxsy3NMyss2qanHvlQjUJ94hozb5RYVDwOzWWuZU0Jm1L3QrVKb9oEtpGR10c98RsLs4N4qyrLQKGXVKKfYpOkd2N8o4NTG8TZ1N/D6qf8A/BaxIgmzM1cD0Memz52PKOsTMEdokrajPiT6QD2mvivUfnDDagC6i00LrdQkepEAUhDM4vpEnfnVKWaA3zOgWgJ4GKf4z4NpoPxGIJJFt/5wgoCLVPxVcOaYSF19p0jo0Sf2gpie0itS8cfD6RB5L0xMH/Q2YraxbkRSo/xBcPNBQkqLOTHqohMG1ic0iJ1b+ITPKJEjhtKR05q4e0HkIXWfHzj18K+DkJKVHQ6kxLVBvZBav4zuKtRUrLVmZZJ/yW9ojkNxEKj4h+JVWKviMWTib/5Zy2ihNkXqPEPFdRv8XiKov33vMK1/WABnXV5t8nnzb719+Y4TCGdJeBGsBjijUJErUlE3IOJsD22jzderhZ06Z9o7TxvJioU0MSpDj6UXUUm9kjvHxlumdjS8kUoMqmabSwwmzeTMq26iOt+8YRTldDjwCqK36fS5mYmE5SLCwsTHXjcodmUiqOIWBjWsMtv0+nS4qGcuPPjynL0HqY9jSZufkyFwUOtJbcKVAhQJSodbiPbXVlWzMsWMXUafdplUlZphWV1pwKGkZ5Fui0KrLvxvMS+IJWWqjDgQ6ttOdrsbax8xbjJpmbRDF1NyTbz81QTexSDa4jbgiqJNSKpJy7NpdCUgpuUDvEyjuHZKKdUk4gnGZdbKZVhCbKUgWCowlGlyUvsnTLcpLSDUq0jnoSblSBYp9zGCS8momYw5TKnPF5x9SxnzZANLiNfHAkrIzxowDQq7hubfmmP5zTRylA817eW31jpxZJ3QpRTOcMOYbm6VSlTy5ZxEuFcsOKTa3pHrY/lLkjHHa7GfHK/ipWXJN8rmkbZVSs0yu0P+GHHJWmJKEkk21jHTQc7ojBaJdTS5MkJU8G3FbJMd7wNI63IWzMxM0mxfAKCrKlaDcExk8UrotSsWt1dTBSlyyCdReInBx7QtxzWwG2EIMw4bDfTUx11R+kwna6FKa5KjyNMqSOi03Bi7TVBSfaJNhfHtVo83mkp9WY2uh5V7jtEvHGa2sxy4MeWNNHRuDeINQxWw2lFJWFADO8TZs+ojgloKdpnzGqhDTXcicNoVm86hmI1sb2jqxaaMOz5zNqpZfiuEKkG2kdnCXBxu2KGmy824B84STp2iIy+QNcHJTyFzXGHEbhJIYXyxrEZuWdGLiJYdIBLiI4EdDZPqObJSbjaKaCLJVJOBSRc9doxLQ7NTRyKt0jJmqErU6EoKRuVawUbIWszJS7fsq+sZtjOI/G/VjOcUEMZtJaTQ3a+xJJMdmmVJnnal0jmlVz6iPTfJ59hjaCRqIOlYrFCU67CLSE2HITp6xVENho2hpEmlEWgkNBDjgSIgYkdVmJI6wF0A00BhLmVAwSU33AA7kQdCsOS3bYEeoMHIWgwLUn7ygfQwXIZv499sWS+4P+aKtiYYiv1Bv5Jx0emaE20WhFMTTkyvO6survuYW77ElTLf8MpS3ieamXLFSEWTfpqI4M7s9rSfHE2d4YZxEzOSCE5kqUBY5jHlSx27OyUdpFuMeA6diWiOKDSOYUnKsDUGN8cq4ZrjyXwzgefpz0hiFctzFlDL5CUZtLX1jpfPBlqJtcwJxKybKEMuLJcW7fIgK0CfxGJ2nPgnlnKmWrgRuSp6UqDSQ4objc/WBxPQ5Lvw1X5SXlDmAKlDQDpGUkRJNnOniRmEpxfQppNgQsEi30jox9owzL/ikhLwP8QU1wNna4yxIJn0TLxABVYJtHspWrPlt20sKpePfFExdMpSJVjsVnNBtH7hF6l40+Is7dLUxLSoP+Wgxe0j3GRWo+JniNUr8zELzV98gAh7UG+TIzPcV8XVEn4jEc+u+/8ANI/aCkK2McziOpTSiXqlNOk75nlH9LwhU/sRLms6rkrX3K1E/vBaF/3Cy4m/yi/tDtByzfNsdAkQnIZovqvpaFYGuaoixP5QWDALBX94/WE+QCFshUKh2YmVBvADfAndYCc2kKik+BI8yUi494hopFreFmtO0XjDSXG1EKWC37gxy6iN46Ncb2nca35hiYUGVqQp8EHzX0J6x8TJuM2qO5EoYkEUxCksqAVkAyja9tYSbqo9ljLUViaX/ObCkfKEk6E9IweR38iWMVSk231LQrN/LRnSlJ8ub1juxTtGUlwUfxI4aP0eaXPSpQ6h67q2QfM3YXvH0enzJqmSntK3zm9joY7jQElSgdDlPQxPfAEip9ff+ELDiiSnbXSPE1OCnZmxDM19baCl3UHY3jkUeSWOeHcRttzibrCkKAB1jSiS3JKqS6KY47nDYSm4I6xjJbiic0Or82hEhQbLiAMw3sY53BmqHamKTKsoAITYaXGp9Yzt9FIMn51E2G21BC7HzBSbgw42lYFUcRsZSFBlJiSLjKufqmWyDRX4o9LBFuXZm2c5YhWuZaS2jzLW6Mo7Ex7U47oqIS+SJjOPJolLk6cy5dYAW8rurtHfp8Sxx5Nox2i6kzZXMoUpV76lw/tHWlxZbRY0jLSNRo6pRxIdTfMFDdJ7xm1XJUehmxPS006huTRWSpq2U94yyxUkD45Ob5eniYQM6sy4xXyP0NScUOlPwpN1OcblpGXXMOr0CUDb3jX20jCeojjVzLu4feHqVkVNT2Ijz5gWKZVKvIn37xLpdHzer9ZySuGHhF1SrTEmyliXbS02kWCECwEOz5eU5ZG5TFIsBcwiDaXu0Jljzhwh6dS0dlA3jCTpph2c31bDYo3E/FJsbrmA5r6iKm90bNoskFIQkqCgI5EbMmVMIGUEdITKQ/S7wbFrxBSFHx/L2PzRLRogtMzqk7G8I0FsrNFU4lN9CREM14rk4J8Vk8Z7jBWV5ipBUAO1gLWju05wauEoqLfRTyE5t+gjvo8wf2qXISkjLPTzswHH0lYSykHKAbdYqiG+QuqU1NNmUIQ4XELbS6klNjYw0ISXF9YCQbSFTDgbaRncP3UmGBqck5qTGZ1hbaR94iJY0rG1xzNCNFwFlVja8JAbIF9zDAMSQAAbge+5gGGhWkImmazAi9tYLGgpatRfSAAG8MYAqtGcgosrhfOPYVmafOvJU1KVAuNh07Gxjjy8n0mmhtwI6Ewzjl1h8JDpCTa2sc56EUpKmWbWsXBWD3ni4AUpUoFR02jBL5HJJKLpnFDkwmpVqcmyrPdalAk31J6R6WGNs455IylUR1lKiA4yFKstKcogyxqXBvhdMmFDxAth1AzdY5mdjqXRYtNxdyUpUpRsBqbxFWyZNMqLjHir+0dXaUglQl1Jy6+saw4Zx5HUGQmedzVCYVlUnMsqAVuLx7EXwfLyVNhJdPeGQAKz3irQGZiBEiowrH/7gBGXBBgGYLWgA2VCxFodiMOgHaAZom6tBeBAbQq94GwN5heEBgUIANX81xtAAB8XBMAxE4m6ddITGuyR8K66zhjiLRKjMEhhmYTzCjdIMY5F8GawfJ6EtLZdk2JhN3UOoDiSNxfWPgMs6mz0l0OLlUX8OFFRJUOsY+4/Agh+eSQz8RYDcXjanNcgDDsgUOvPT0u2HNEkn5Y2hBpUQ6Kf4q47kOHEjMz7yVVTmJKW8oOVd/WPVwxcuDCXfBya/wAWnpyedmH5RCeYsqKE6BIPaPajwqD3P6HGS4n09f8AisuNW6kxRSyLyhc3xKo+6Xl5+gyxMoxlxIpzTEVUx3JzT7TLKHFurOpcFgBHHPBFcoybSCZXFrcjVW2UKuCekc7x/EaaLNZxhNKk22FKUlkkGOZxofZZ1F4iMs0plkXISNSrvGMolR6JhRMat1AJssqFrA33jncGzShpxxxNaozapOUcD08sWyINyn3jfHgbZMpJHPfEGfmJpDNQcUVOocssqP6R7qglCibtDZO1ISsvLTgubLSsRrfCZd0PzLy6ssvrVorW/UR6W6ztjGx+lJZx9SLgttpFgI3j0auKXRLMH1UUyfVLvKJS4AEXOl4l9mfTJpV5VrELxpqRyk2DhK/lVGV0rEygMHYHqOJ6klEo0Uy+65gj+Wn09TEUon2es1WPBH5Pk6QwjhCQwhJhuWQFzCh53VDzExjKTkz4bU6qeplcnwSMOZtLXtvEo4aDG1G+v7xViZsvXOUCKCgKnAldhoLQmNDnQ5wsTaFdb7iOafJSIpxbojbGKVT7aQBONJJPdQ3iV+tGkVyRGRRkUkiM0jYkUlMaJudRA0UmO6Ji2ukZtFJmlzuYjuIk0Ts0qeuQNjeBl2OFLmOZONjS994xZp4OKeMtCcxHjWukD+8NzK1JUNwkdI6sMmj3Mmijq9LFrsqJ2nvSKyh5pSbG1xtePRjNM+Rz6PUYH8o8Doiqy0xLMMzclz1MJKUuIURcXvYxsuTznViap1H7Rmy9k5ScoQlsfdAh0Ta8CFTh32ETfBVBfxAbcSQpQsb3SbGCxUPmIcWs1aktyzSHEKChcq10hN8FxTsityTpqe8TZVGwNbW80CESHA6Kc7V1In0grLZ+G5h8hctpm+sUS2xon3nHp59byUJdUo3yCybjTSAa65Cwo2gGDlGfiZplnMEc1YRmJ29YQnZN5rBskKcAEZJgpuHS5obQ/Ak3ZX9xfQ6XtfvCXJdGNNl51tAF1LVYAbxEuDSC3SpF244kFM8McG01psfGtrccFhrrHBN8n3LwRwYnGX9DvgmkVp2XZM1KPDKNHEjcRg19HO2o9B9Q4qzEzV2KAqUMtTELKXw5qt0+3aE4NKzx9TKW20NOJsPyCpeYmqXLhEwQMyEaJsPSNMGZ3TPJwycZf7Kwn6g5KzCVA2VfbtHo5KmrR7EH5Q+0zEqHEJWl1KVA/KTrHC4yRusiQ/TOOlKkyyggqtYm8Sk34M5T82QyqVDKCXc46hRGl4tRlZjKSkhdWlFU+hwi3NYaWP8A2x6sOj5/IqbEOYW7xZkbF+/6QAYbwAYQDvAHJrNYWEAGAjtABmbW9oAN3vrABlz9YB2jM3aADLkHeAQILAEAGs2ukABbi/KbmAYnUoEdoAvwSLhhhd7GWOadIS9gylYW88oWCEje/r2jz9XnjhxO+zpxR+zuh2ddo8swhlwOSqQElCNdI+K2rK7Z2bhtXjWVmKk7LuPFmXTo2tYtcxrHDXAtyCMT8RKLRJRJmXUOLPlGVVyY6o4dzJlNRKlqfEOadWtEkgFoKzoU5rpHfi0yfbFF7iM4lrdSxSQKk5z2UfK0kWSPpHowxQx9F7LI8uiSZ0VJtH3QI3oWwKVhulLsVSLV/aHwLYgxdPpsgyt5EmykoSSDlvawhDcVRTc5VFz1Tfmyr5lEJ6WEQ+jmbtjphyU+Jm23FHQG9zGM+FwZt0Xm3UKLSqe07OvZgEXCGxckx5jjKXRophNMx1LVBx2ZZa5MvLoJyEXzQ3iaastS3PgikzxpqrDrrckhEqjNbNa/5R0rTpdo1kmkOVKqLlUdTP8APU4+vVS1HUmLktnCOOchwxey5NYddJT5vmN+pjSLtcmsJJohb84X8NMX1UFZPqIpvg0lwrJfg99bkgtC/nAA1jrxZLVHdCe5InlNqIm6dlWlKX2BZRHUR6EZfZsnYGWcbXMoUpd1enSCT5E0WjRZ5qZlGT8zjWmY72jnfdMge6XKS1Np7TMq0lhoDRCBYRkzz55J5XeR2xahRUQSYVGbDeaEpsDCY0B+JAEJDBJf0veLQgKngTDfRIdKzWR4Ee8YSRomOuL5ZFewql8eZ+UOYkfh6xgm0zVMqhlwMK3v117Q5cMuxxlp4JudIktC1E3msQvQ9Ik0VIE5NHSxiaGmbRM3IufyiWaJiuUnxJzzSlKtr1jFlN10cv4yqkqeLlaZce5KS6oi+yrgRtFNI+l0mog8G3yiOu0FM28+glKrIU6lJOtgbXjZP6PSnKKjT6GKYw1KPp1Rlv0SbRsmzgnotNk52iF7BbRtkdUnsI13yRwy9JwS64ELuDH0k5HwR6iD3JeTjl6HHuEuRuewlOpvYoXD9z+jnfouZdMTOYaqDYNmQbj7sP3Ec0vSdTHpBCqPOtnWXWbdhC3xMH6fqY9wCVSUwFElhY90xanExlpM8f2gzXw7g3bWg3uDYiHuiY+xlT/VmltrJN0q7w9yE8U/+lmk3tqDBaJcJ/8ASzCpSAhQKgb3BAgtCUZPwxxexDU5mVTKlZ5YFvInWDcmg9qfhMSy1LmpkgNsrUdrkQlJI6oaPPle1RJThrDaZKpy6psAuqNwnomOTJkbPqvT/Slie/IT9zFLc7iWXaVlcZlUctIO2aOfs7ddVuB0Hg7EUnNUtLKmkJzDp0MKS8niyTRSfEDDTYx8XAFBCyVZhvptESk9px55fBpoXUyWbS2ZdablRvm2vHJu2+Dw+SmOJ1SRNYimkJYSxyf5ZCBbNbrHrYbcT1cNpENbWVugIOpIA17xt2atliUWktUynpK7LmFi5za2jRUkckpO+BYptqbaKH20qT6CKsi2NFWczzDQvohAbF+wjSHR52SPNiPP/wDBGhnRgO8AjCq6d4ANXy9bwAZfrAAEqINrEmAAZX0OkAGuYANYANF5I3OnUiApJha5tpP3h6awBTCl1FoLsHAT0treFaQ9jNfH215blu+U/wBYlzih+2wtdRcFwGVC+14n3IlLHLwabXPTLa1tsENoF1KOwjN5ldFba7JbgbhjUcftpdl6rJMshfLcQHRzEnrp2jnyZ2uitiOgeG2DmOHsu7KSMqmpNvEfFOJIU4ojsRtHz2plLNL5dGqDsZYdfr8tMtUKdnqTOfMGnCbJ9z0jPDCMZfIbs5/mqpXKBUFSc5VXZp1tfnIczJJB6GPX9vG+kczk10PDM8uoKDz6y4RqMxv+UTtUW6MW2+yVYZQa7XFtMAlKGUmNsVROvTW2Sx/DGQkZbqttFqSPUUaG2Yw8Un5DFbxbRufoykk+Uxe4lxGLEUp8LRp1arpCW1axVmUlwUJy7EC+hiTgbpkmoLoYyfrGUuTJoszAuCxjCoNsLcccSdSb2CR7xz5J+2rQormiyKzwbp0hILTSZ1fOTq+gi4IHrHNi1C3/ACR2QpFPTOGJVx5w3NjcWEez+z4OlyTQXhyVXS6smTcUQw4vyrPSOXIqOOcbLTnW2qhSZmWNrtt7945oSadExVcFNMN5QWFLIQl0kJ9Y2lyqHLlUSg1k0VumughLDiyhy/73gwtqVnRilRKGKqxIMOTXNSWXUZQoncmPWU0d0afkDJ1sJcSo2GtwTGu6y2T7DmL2GQlPmUVb2EG2yWqVlsSgu0gqGmWOdnkoODwTCAB8RcnSJY0ZzbCAYepWVIMaRADmA3hIgKVMFtVgNoGuB2SGh1ZDqVSjiczTiSlQ9DHLKNcmsWVniKTXQqu9JrBUEnM0e6Tt+USnZshr+MUFEWt1hloVy9RJTa5iDQUJnFLAsq8Jgg9qbVcAm0Zs0QOozhRKqc0zJFwYmkJuujj7imfjcVzM2FEOLV8wMbJDUnj5ixhlMS1SnE5JlShly3J1t2h7aPSxeoyivmhwZxgE2DzB9wYtWelH1HHLvgVtYskl2vmST6xe6uzp/lYpdMVt1qTeGiz+V4N1mvuQfNhonpVQP8wD3FoLiNZIhiXmF7OIPsYdxK3IGkNqToUmHx4DeBUy2oDyj8oKQbwPwjR1yJ/KFQt19o0qRYUdWkE+0OhNRfhBf2bLk6tI/wDbBX0S1D6QIUqUtrLo/KAKi/CMVT2ED+Wy2lXe0JoS2p9IM5qJGXUryBQF9rQuEU+eBhanZiq1JLctZb6tLp2SIwlyzHNrMWkhzyPww25IKS5KLDuYXUFb37xlvPllr3kneQnWEMVuUtAS+hRUBa0JzN5anHXDFkxUzXai7MOJKVEWTfoI53Jnj5cryOkLpWmkJC1H+XbVR7RyylzRm1wQ3G/DCm11mZn5cO/aCgpWYHRSrafSOvDqHHg1hkcSiJOTeRVGmnW1IUHbG4tqI9hST5OuTtFhPvlJAHtGyRy0B+LyC3TeHSbALnKS5NsGYSQhVh5FbmJlJQZhkipIYOaUAhYIN99o0jkTORwroEHxsErWfQGKc15ZO1mOTCmxqyse6YXuL7K2MIM/2Tb3hPIhqFhxTNqa5gY8n4irSJeTgv2gmqCbpiGy7kyuJzJKTfSIWVsWxMb2pyYnXEttOXJifdkPahS3JOOPpbXMLUSdcvSIllkFJeB/YwrJEArW86exXaOZ5p+BbvpD/TMDSTrXNEsFpT+NV4yeaXhicy7uEGGsOSdGmp2cpVPCWjdTsy2khI+seZkyZZSpM3xv7Kh4w8SZXGNZNNosrLs0yTUpQdYaCS8rrt0j08GOaXyZe7c6Ksbkn6pUGZZNwXCB7COyTUFZu6xrgtGo4QYw5g93mEKKm/NrYqMcSybpcI8+UnKVop+XfmJFxS2HnGSryqU2opuPpHY0pdl80PuFMSVijThek6lOSri7glt06iInGL4olyZcshxtrUnhldMaAcnXkZFVFYzOJSRr7xye3BO6FvK8Eo7PzoJOYp3MW5UQ3ZJ3Kf8AByyAOwN4x3WyGWPwIo65iZqU64PIhIQDbfqYUnXCPV0UeLZaz1KSq/lAPtC3Hq0hBMUUG5Cb9I0U6JaXYgVhszFilAsTYHpA8qXbMG4lb8daO9hvCwQtGVc2sIAA3HWNseSMrpmGRquDnb4EZFKVpl7xtZ5X2GS7ig4gJv5tNIH/AGIuTDGIDh6kNsyizz3PncEcMk5dmTfPBPMN4rcTKVEPrzXlVAD1Mc8sKtUbQl4KzKVJJG4Ose3H9UdafAWpkOEEi5TqD1vDlFS7B0x0lZ50y77Wc5ranqRHHsUZmRX0xmTPO6kAKMKf0KQCp1ByeZbaUTyWdfrFJUC4CJarvuy/wjt3GL3AJ0EaOTNYzaZPsMy8pPSoWxMLunQh3+kdmKUaO+OUkbLz0qLNu2PQpjtT4Kctx0ay9/JRb8Ijg7PKoxT9iYrwAVzbm+xEQUDDwEIAwTZVYX0ik6ANWFpTnGxgTEJMxSk3Ve8MSQbKVAy60gC5Bv7mIkrKsPxrJfb2H1T7Kf79KC5V+JPURzpUzeLKvYni+3mB8psYo1QYl0hVybCJoqw9Ezl1CokaFbU3oDm6RnRdiOvVQtUp7za2hpAcwYtUX6g4s63UY1QpEacBKz2hmYnfSbEdYohpCRbBHQXgF8vs0gOtG4WsexgSRe6S8iiXnZtCVILxUkjqBD4LWSa8hSGVp1S6seyomjZanMv8gRcmmrlEw6PcwUjaOszL/IUy09OuJNpxwEfWF10bLXZfsWIm6mEXTOXt3EFlx1+WwQqtWQLh9B9xBbNP5+T6NIr9WA+dswrYv/kZrwDbxDV3DkTkKibD0hqVIiXqL7oKrFfqsgEJXNMqWoapRun3gXy7MJeqtfqhnl6q/UZttE0+vlqNlBMNwVHJP1HLPgsGjNM01YSwgNK79THDJu6OWUpZOZPgkf2gQ4gIFlHcmJs52vKFbpbISsvAq6gRNNk8jvTJhtS0gqsfWM5LarY12SavONpw62krKS8qychttrGCVuzSQ1S9UaSpDZebB00zaiHTb4JRVeMp44jxkp6VYQimU+7aShGXmL+8r849rTxcYfI0U0uBomOch0nIojex6R2KVdlqSrgyXdCpgKtzCk/IP6xEsm0hzSMqc2/PzyGwtSEJ3KdLekcTm5mSVqyR0qhuV1AIaSltoHzKTe8ZOe3iyGMLlPn52eU0w7y0BWRKEJF1et47UrXLKVUDrMomkupY5/xD2SzpB8oJMZO1wiO+SMT1MW4p2+ZHQa6RsuFyayhSTMkqk79nuSL9wpI8p7xaalwVB2qHKhIaq5+Bmn+QhDalczLcZgNBGT4RguBjp6i/MLUlIQ2klIy9YJOiSZUSgFSeetJJOwMckp8kti55hUo4g23OsJcmdkpo03Zog6N5dR3jGSoVkf4h4wmpaiiktOltDpuW2zaye5PWNcONXyaK/BAMOrTLOlatCq2g6949KFHbjXklbD0s3WG32kXQ0nUp7xnl54Mssr4AYhr0ziELlwpXIbF7d4iGFRVs0jiqFkOZlUzTvLb1UbkCK5OduiQ0XD5UlCik3Mc850Q2TJiSYp8gt52zd7ICld459258EG6QqRZeuuYbJUrKE94mUJUBKX6Y5MFtltBWpZyoSIwi2nRUY7nRemCMMowth6XkwP55HMeI/EY0fLs93FFY40h8LYV0gNtw24iqDVHpLj7hANwhsdyYVmWSdRCeH099osTXOGdvzLFxtYaRw5eWcMZWhN4h8MnGPCR+Zl2yZyl2mWgnew3itNJwnViyJtcHEy0uOSSEuWzXvp2PePdOL7CJa7T6dLWgbJZLKVOqQCSTYbRm0RRKqXUyhhfNdDbaxda1dhEKNmkFyO/2WHpdLrZBbWMwUOojsi+KO1LgbJhTbDiUA3UY2p9joSKmxJ1hLC9nG7iOaaqVmDVMh6/7xPPkbZjEPlkydgnZEuMWRa0KyG+aHCiYd56Qp0WbGpHeKSbNUTCVpTq2gJdqyBonLG2+MEaJi2eodTosu1NPNqDS9oePOm6KUmjoqXfJZR/tEaIyAre1OkWIwPE7RDGDKjYHeKQG0qucxGkSwFbswXWQgfpAASWSpsqvb0MDYgLyy3KheXzJPaFYxRS8SIb8iwCgiyknqIykrXBSZDMWYYXSXlVKQSXqa6rMtCd2T/0iU74NosaUvoeSDmFuoENmiCg7y1Hcj1jMuuQ1l4ld+giWWNeJpgmnrt1EAHP+Jwfil9yqNESxhU0VHSLMWaEuSNbwEhS5UQFBK2SBYAw6AKDJygi94QA2kFXvAWYpq4MMAlCVS7lxt1hNWNMeGUgpB6GM6NU+ALqcgUb3FoY7G52YDLanFHTpaBcmM57RvRWFhRsMoOkVsTOKWRvgQqJddGpKlK6i8XwkZlkUPhvS2m23qhUXG1lOYlAsm+4tGO9hRJKpSkv0tudpjiZhLOi7/MQO8ZS+RakN8hNGbUlXyqA2jmfBd2O4bUtSQNR1A6xm39AFVLFkph5spJDs1bRsHaNIYpZDNyIXWMfT9WIQ9MqDSPlbb0SmO6OGEODNtsaE1Ylf+Isk9SY12IXI506rrRssZE7xHQJAaxXUvEtDRtxNlKSPMkxadlm5GnzMizzmzzpMjMXEm/5xjLsEwhbNQl5gPHVp05kj0g4StiuuC7sEMPO4PeShCOc4g5VAbd482clGVhF8EDqlSXRc0o21y391uHc+0evCpxsqKsi0y4pThdUCVb3MaqKN9tCZTpeZsvS5jRxVFunwM8xJPKm21pI5d9T1jL9Tnfw5Q/SMohqVcfSlSVmWU4cx+8SQNOkZ9sxctwRSHZGRU0y40txSSAqw0uYzfytjbLh+x0yzDaUgEKSClSfUR5blTZnViaZoYU0cyBm7xpHIRQ2zl6cyQCLgdY0vcFFd1GZamKyH59K3mCfOG/my+kdsI0jWKBuU1tp8LlVhyXcP8o+nrG6dHUslIdpKWacWZcEJIG4O5hQVuyMSbe5iyTlJeRbWFrSFnQpO8b1ao7HZCsRUc02eulQyLN0lPSMa2nFOLTJLg6sLk1tpfmCpCfuKF7xxzg5PgirFOKsYtVuZVLMs8llk3V6mJWLYDQ1STanHgUKy21F4blXBjyWhhbH4w4/KOTTfxjzZ33tChgeS2ehp8TtyZemE+IVPxU0C06EPEElCjYiM54ZQfR6DfglaVi4sfr0AjG2wspHGeNHMR4kclmltqkJBxTaFIOi1DcmKkq7ODLPdwWDwzf5FMOYmziSkjrrHnZVyKHRZoZamqU7LODM082WlA9iLRkuHZbODMY4f+w6/UZHS8vMKbA7AHSPdhLdFM4JcMZ5SnFd1WhuSIHSVksgOwSBfXpCXyYJWKZaUNcmZeVaWQhawknoY2qkaRVuix8QNM4Uorck2u7yU7k6j/tF4YOXLO2q4K/5ynXVOakWuPePT28UylFIbq1VVfa8q6ogqQ3l0jhzJKRzzq+BtlFOBxS07q1MczMGPlFYTNBV1eVGqoIx3PkqiZ0eQTOslDabKHy+sZzzbPiiifYLowaqKEugKCeithHFKe7spdlmTVOl35dTLrKHWyDotOkc8ZuDs0CZVz+S3/tj6VGbNrXqYokxCtYkYelYCb3tBYGMvakjbtABjUyebAAr54VcL26QmOjTs9LoaKFm9tfeMx0RmprbQ4HmLgdUAw0AupGJw0ksuN52lDKtCuoiGhptdDfiDC6JcmoU4KVKL+dpOpb/7RPJ0QafYxFgFAN83tENm4EjlkC9h3iQSGHEz1pJSQL37Q0BStdl1qfUpQzaxqiGNiJQgXP6xpSMmY4yANYKJE5lTcnpaGUghxr0EABSWDlOghUgMTLk3uLQuBozkWHrAygp6XztkDQwgNyz5RdCjax0PQiE0XY4yFOdqS7gWa6n8XtGMppcGcp0KavTGHZf4ctJCLaKSNYzjJt2c0uSAVOnu018pUfIT5VKEdkZJ9mLQOm2+IbWfuG5Fv1hvondyTWp4jEzh4BC/MSAQOh9owUXdFtqhDh7EczTXszLhAKcq0KOihGrikZMcEYgTKuKUlGp2HaMJY1I0TF1NxFOzi1lACWLWzjdJjB41FFqV8ERxBIzTcyt5ai9mN8/YR0waoJKhmVmSQCCAepjdcmTDWASdTCYWODai20kXsDvaJ76GbfOdNu0JA3YdKTqpSWKEKWoK+ZAOh+kVS8itIeZCsTYWhbzSVtJFrG1wIzaXgTtuy0MC4jQmRLDbh+HUTrb5fQxw5IpkptcCviXgr4uns1eRCnH2xZ9m2pQdlCOrBLatp0wbop+pOclvKdFEaAx3pX0aDKqYusgqHewhthVISOTbsy+gJJSEG4A6xk6Zzttvks2vNOqwvIVJyVDZfSlpa206WB3P5xzt80ZLvkhzCOVVd8pvv0MDlSBl04G5s7KfCzBSUoSVNKOpA7R5mSm7HFN8DjVZyVkUkPOttKsTZZtGcYuQ3GirMRYrl6itcvJK5iibAjrHpYsVCUbZDJEGcaeZUoh9lwnfWO6qRb+L4DKVUVyE8tl0DkunKb/dPcRNEv5ND7TXAmc5bhKHUm6Vj7wjfGj0YJbeBwxPT7tszqQUpULKy941aouL8EVnk89Uuhzmcsm10aqMc+RkZqaJ7LytGlDJMsqzPpbBWVgXv2icKfbRjCDqyEVBBXV51WQBa3CEAbGJyfKRzSfPBIqXh5YkUlagl8i59DGkMC7ZrCKvkGwH5NwpmGipA++nWOyNLg9NTSVIcWKx9kFM7KvlpTeuhtf0hzjGUfkPdHyXlg/igxXcK1WYmFFpclLFTpvtp0jwZ46lwZOSa4KQwNVG1UuZcUvzZ1OEr6631ickWzzmWvw3xt9oVhLDbtmG05SBr9dI83PFx5SNIS8F4O1oSdJdWSVKa3Ajl5aNn0cR8VqnMP4+rE0gjOt3Nl6WtpHu4IpQ5OGXyDMEqmsSTnwCJVTjzluWGk3A/wBxiskYwVgokyxlwyrNEdl2ChHw7gBcfQdB6ROPJBqhyi4jJIz0hScRSqXVhtplVzk65R1/KPSjjTjbNsSS5Zuo1pWJag9Mqcu0VWFzsOgjoxpRjwauXIinKkw0kpaIK7W0hyfFBtk+yK1JlxM8lTp1KbgGOKf9mEo7RQ3MCWlVqtdahZPvHO+WZVySGkyq5eTYYJs6+oEkdoc/irNKZZNFlUNOIaSbAaFQjzpd2KydUGWcl5tl1avJmsD1MYzfHBcSduO5kA9tIySfk0GiUWeS3r92PpUZsOJvFkoxJ1MIYcT/ACzABpHlOkABZUQs2gAJcnHQMtxYRLGhMpRKrk6kExKGDaaTyUuEXUTY3hgM87MKZnDksPpAA+UOrTImUozgoI1SRofeM5DumNuL5Rumz6fhxyw4MygNrmMWdcXYzsNBzzKuTeEzZDFio8pkpSABAiSrKk0lT5vrG6IY1OIABjQyfQn5aVAXEBInXou3SAaEjwAcgGDQkEgWgAwJFjpEDQSpIsYCghwBLYI3vaAY+4BoMnXq64icQVoaaKkpBsLiBdmUnwOk0gMPvNtjIjQAJ0tqdo4pdmXaEzhzlKyASd4UeiRjxHJNKYOZObS+saY27IA4dwbTpzB9Wqrgd+Llm7tkLsBf0jrfguMU0yIarSQSbHWwiqMPAW0+pCxa2sD6JYuU4olJJvfe8S+AfQ8YVmXEzLzF/wCUpJUUnvHPldmkOxFiGfeCi2FDJbaLxRTRr26I+p5a1WJvaN+jKQqlTrEkh88ShTYToIzj0NhzQ5lwrUCGiTWcomco0AjRRUuykPbbh+AmHDqpIBF4vYkapcMesKVyakOW5KlMupYsrlp3/OOecUYPsvmlT71VwwXZkhxxOma1r6GPM3NTpFoozG9Kl2JFFSbSUTL0wUqsfLb0Eerik2bR6IDNIAWr3jdlPoW4abS5PMqUkKIV1jmk+zmfZ0VRJsz2G35J5ppcvyD5CjawMeXve8PBR0y5yFFSUpvc6kXj0VygYspuPqvIuJbZdbSnNl+TW0ZvHEldjZXp+YrtcWJt5axk2BtHTDHGKtI2irGHCzhFbSnolZtG8SP8kLJRwt4qfSnQLUbiFPonJ2FYuaS0pJRoU2tEkRH7ByvjpRC3vOpA8p6xcW0zrxN3RN6mAujBKgCNNI38m/kZqdSZaYxZRZRaLsvOHOL9heOPUScYNoc0n2XZxA4T4epeGBVpSXdYm+VnJS55SQO1o4NPqMkm02TbhColPUKnS83THJl1sKeSbhUdCk3NHA3yg4uHNl6R6q6OldAecpGdI2y7GD7HB8kEdnHXKi42pV0Ffy/WMJyfR15Eljsel1SZk8O1xllwttuhCFhPURioJnHFtRYDhtJorFfkqZMFXwj7oDiUmxUOxjmn0c8HZ11gbB1HobzvwMi3Lk+QlI1sI8fPOV0dUES5tKVrmUFCSlbRzab6GMYOy5fqziScZROY/rSXxzUoeNgqPcXEDiXk6B4TS7EvKSq2Jdlhar5ltoso/WPOnJylTOmKQDGE881OOS4VmZXuhWojOPE0kY5HycwYgurEDzdylK3ik26C/SPoYt7RXQsLy2GOU2cqB0EdCfB1wVqxRS2ELfQVC5JBhx7NTWKFE1hI6BAEYZVycWR8ieWbD05KoVqkrGkc8ezOPZPWkhNZlEAeUHQfSNNQkonTJD03Un5GrsBpQAWrW4jy30YLst+QPOTKlW5N9PaOeRqPLrywu19LwqK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TextBox 72"/>
          <p:cNvSpPr txBox="1"/>
          <p:nvPr/>
        </p:nvSpPr>
        <p:spPr>
          <a:xfrm>
            <a:off x="2830830" y="308610"/>
            <a:ext cx="6784340" cy="583565"/>
          </a:xfrm>
          <a:prstGeom prst="rect">
            <a:avLst/>
          </a:prstGeom>
          <a:noFill/>
        </p:spPr>
        <p:txBody>
          <a:bodyPr wrap="square" rtlCol="0">
            <a:spAutoFit/>
          </a:bodyPr>
          <a:p>
            <a:pPr algn="ct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线上支付工具</a:t>
            </a:r>
            <a:r>
              <a:rPr lang="en-US" altLang="zh-CN" sz="3200" b="1" dirty="0" smtClean="0">
                <a:solidFill>
                  <a:schemeClr val="accent6">
                    <a:lumMod val="50000"/>
                  </a:schemeClr>
                </a:solidFill>
                <a:latin typeface="微软雅黑" panose="020B0503020204020204" pitchFamily="34" charset="-122"/>
                <a:ea typeface="微软雅黑" panose="020B0503020204020204" pitchFamily="34" charset="-122"/>
              </a:rPr>
              <a:t>-</a:t>
            </a: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支付宝发展事件</a:t>
            </a:r>
            <a:endParaRPr lang="zh-CN" altLang="en-US" sz="3200" b="1" dirty="0">
              <a:solidFill>
                <a:schemeClr val="accent6">
                  <a:lumMod val="50000"/>
                </a:scheme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0" y="1515110"/>
            <a:ext cx="1771650" cy="4992370"/>
            <a:chOff x="296" y="2376"/>
            <a:chExt cx="2790" cy="7862"/>
          </a:xfrm>
        </p:grpSpPr>
        <p:sp>
          <p:nvSpPr>
            <p:cNvPr id="15" name="title_5"/>
            <p:cNvSpPr/>
            <p:nvPr/>
          </p:nvSpPr>
          <p:spPr>
            <a:xfrm>
              <a:off x="296" y="7291"/>
              <a:ext cx="2342" cy="776"/>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课后拓展</a:t>
              </a:r>
              <a:endParaRPr lang="zh-CN" altLang="en-US" b="1" kern="0" dirty="0">
                <a:solidFill>
                  <a:srgbClr val="984807"/>
                </a:solidFill>
                <a:latin typeface="Calibri" panose="020F0502020204030204"/>
              </a:endParaRPr>
            </a:p>
          </p:txBody>
        </p:sp>
        <p:cxnSp>
          <p:nvCxnSpPr>
            <p:cNvPr id="16" name="直接连接符 15"/>
            <p:cNvCxnSpPr/>
            <p:nvPr/>
          </p:nvCxnSpPr>
          <p:spPr>
            <a:xfrm>
              <a:off x="3086" y="2376"/>
              <a:ext cx="0" cy="7862"/>
            </a:xfrm>
            <a:prstGeom prst="line">
              <a:avLst/>
            </a:prstGeom>
            <a:ln w="28575" cmpd="sng">
              <a:solidFill>
                <a:srgbClr val="984807"/>
              </a:solidFill>
              <a:prstDash val="solid"/>
            </a:ln>
          </p:spPr>
          <p:style>
            <a:lnRef idx="1">
              <a:schemeClr val="accent1"/>
            </a:lnRef>
            <a:fillRef idx="0">
              <a:schemeClr val="accent1"/>
            </a:fillRef>
            <a:effectRef idx="0">
              <a:schemeClr val="accent1"/>
            </a:effectRef>
            <a:fontRef idx="minor">
              <a:schemeClr val="tx1"/>
            </a:fontRef>
          </p:style>
        </p:cxnSp>
      </p:grpSp>
      <p:sp>
        <p:nvSpPr>
          <p:cNvPr id="34" name="title_3"/>
          <p:cNvSpPr/>
          <p:nvPr/>
        </p:nvSpPr>
        <p:spPr>
          <a:xfrm>
            <a:off x="0" y="344932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课前自学</a:t>
            </a:r>
            <a:endParaRPr lang="zh-CN" altLang="en-US" b="1" kern="0" dirty="0">
              <a:solidFill>
                <a:srgbClr val="984807"/>
              </a:solidFill>
              <a:latin typeface="Calibri" panose="020F0502020204030204"/>
            </a:endParaRPr>
          </a:p>
        </p:txBody>
      </p:sp>
      <p:sp>
        <p:nvSpPr>
          <p:cNvPr id="36" name="title_3"/>
          <p:cNvSpPr/>
          <p:nvPr/>
        </p:nvSpPr>
        <p:spPr>
          <a:xfrm>
            <a:off x="0" y="278638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教学重难点</a:t>
            </a:r>
            <a:endParaRPr lang="zh-CN" altLang="en-US" b="1" kern="0" dirty="0">
              <a:solidFill>
                <a:srgbClr val="984807"/>
              </a:solidFill>
              <a:latin typeface="Calibri" panose="020F0502020204030204"/>
            </a:endParaRPr>
          </a:p>
        </p:txBody>
      </p:sp>
      <p:sp>
        <p:nvSpPr>
          <p:cNvPr id="37" name="title_2"/>
          <p:cNvSpPr/>
          <p:nvPr/>
        </p:nvSpPr>
        <p:spPr>
          <a:xfrm>
            <a:off x="-26670" y="216027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教学目标</a:t>
            </a:r>
            <a:endParaRPr lang="zh-CN" altLang="en-US" b="1" kern="0" dirty="0">
              <a:solidFill>
                <a:srgbClr val="984807"/>
              </a:solidFill>
              <a:latin typeface="Calibri" panose="020F0502020204030204"/>
            </a:endParaRPr>
          </a:p>
        </p:txBody>
      </p:sp>
      <p:sp>
        <p:nvSpPr>
          <p:cNvPr id="35" name="title_4"/>
          <p:cNvSpPr/>
          <p:nvPr/>
        </p:nvSpPr>
        <p:spPr>
          <a:xfrm>
            <a:off x="0" y="4031615"/>
            <a:ext cx="1487170" cy="492760"/>
          </a:xfrm>
          <a:prstGeom prst="rect">
            <a:avLst/>
          </a:prstGeom>
          <a:solidFill>
            <a:srgbClr val="984807"/>
          </a:soli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sz="2000" b="1" dirty="0" smtClean="0">
                <a:solidFill>
                  <a:schemeClr val="bg1"/>
                </a:solidFill>
                <a:latin typeface="微软雅黑" panose="020B0503020204020204" pitchFamily="34" charset="-122"/>
                <a:ea typeface="微软雅黑" panose="020B0503020204020204" pitchFamily="34" charset="-122"/>
                <a:sym typeface="+mn-ea"/>
              </a:rPr>
              <a:t>课中探究</a:t>
            </a:r>
            <a:endParaRPr lang="zh-CN" altLang="en-US" sz="20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38" name="椭圆 37"/>
          <p:cNvSpPr/>
          <p:nvPr/>
        </p:nvSpPr>
        <p:spPr>
          <a:xfrm>
            <a:off x="1584960" y="4065905"/>
            <a:ext cx="373380" cy="391795"/>
          </a:xfrm>
          <a:prstGeom prst="ellipse">
            <a:avLst/>
          </a:prstGeom>
          <a:solidFill>
            <a:schemeClr val="bg1"/>
          </a:solidFill>
          <a:ln>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9" name="直接箭头连接符 38"/>
          <p:cNvCxnSpPr/>
          <p:nvPr/>
        </p:nvCxnSpPr>
        <p:spPr>
          <a:xfrm>
            <a:off x="1631950" y="4255770"/>
            <a:ext cx="279400" cy="1143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6798945" y="2287270"/>
            <a:ext cx="4970145" cy="645160"/>
          </a:xfrm>
          <a:prstGeom prst="rect">
            <a:avLst/>
          </a:prstGeom>
          <a:noFill/>
        </p:spPr>
        <p:txBody>
          <a:bodyPr wrap="square" rtlCol="0" anchor="t">
            <a:spAutoFit/>
          </a:bodyPr>
          <a:p>
            <a:r>
              <a:rPr lang="en-US" altLang="zh-CN"/>
              <a:t>         </a:t>
            </a:r>
            <a:r>
              <a:rPr lang="zh-CN" altLang="en-US"/>
              <a:t>疯狂的支付宝红包开始了，你还不来</a:t>
            </a:r>
            <a:endParaRPr lang="zh-CN" altLang="en-US"/>
          </a:p>
          <a:p>
            <a:r>
              <a:rPr lang="zh-CN" altLang="en-US"/>
              <a:t>打开支付宝来研究一下吧</a:t>
            </a:r>
            <a:endParaRPr lang="zh-CN" altLang="en-US"/>
          </a:p>
        </p:txBody>
      </p:sp>
      <p:pic>
        <p:nvPicPr>
          <p:cNvPr id="5" name="图片 4" descr="HGYVM~78[SV%PJH8L0C)ROC"/>
          <p:cNvPicPr>
            <a:picLocks noChangeAspect="1"/>
          </p:cNvPicPr>
          <p:nvPr/>
        </p:nvPicPr>
        <p:blipFill>
          <a:blip r:embed="rId1"/>
          <a:stretch>
            <a:fillRect/>
          </a:stretch>
        </p:blipFill>
        <p:spPr>
          <a:xfrm>
            <a:off x="2348865" y="1351280"/>
            <a:ext cx="4137660" cy="55073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715684" y="2578099"/>
            <a:ext cx="2830286" cy="3367314"/>
          </a:xfrm>
          <a:prstGeom prst="rect">
            <a:avLst/>
          </a:prstGeom>
          <a:noFill/>
          <a:ln w="38100">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717925" y="2137059"/>
            <a:ext cx="2830286" cy="4135052"/>
          </a:xfrm>
          <a:prstGeom prst="rect">
            <a:avLst/>
          </a:prstGeom>
          <a:noFill/>
          <a:ln w="38100">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rot="20418005">
            <a:off x="3289689" y="1781339"/>
            <a:ext cx="746535" cy="768350"/>
            <a:chOff x="7121525" y="3006725"/>
            <a:chExt cx="488950" cy="503238"/>
          </a:xfrm>
          <a:solidFill>
            <a:srgbClr val="984807"/>
          </a:solidFill>
        </p:grpSpPr>
        <p:sp>
          <p:nvSpPr>
            <p:cNvPr id="16" name="Freeform 847"/>
            <p:cNvSpPr>
              <a:spLocks noEditPoints="1"/>
            </p:cNvSpPr>
            <p:nvPr/>
          </p:nvSpPr>
          <p:spPr bwMode="auto">
            <a:xfrm>
              <a:off x="7121525" y="3197225"/>
              <a:ext cx="214313" cy="312738"/>
            </a:xfrm>
            <a:custGeom>
              <a:avLst/>
              <a:gdLst>
                <a:gd name="T0" fmla="*/ 74 w 135"/>
                <a:gd name="T1" fmla="*/ 19 h 197"/>
                <a:gd name="T2" fmla="*/ 116 w 135"/>
                <a:gd name="T3" fmla="*/ 162 h 197"/>
                <a:gd name="T4" fmla="*/ 60 w 135"/>
                <a:gd name="T5" fmla="*/ 179 h 197"/>
                <a:gd name="T6" fmla="*/ 18 w 135"/>
                <a:gd name="T7" fmla="*/ 35 h 197"/>
                <a:gd name="T8" fmla="*/ 74 w 135"/>
                <a:gd name="T9" fmla="*/ 19 h 197"/>
                <a:gd name="T10" fmla="*/ 85 w 135"/>
                <a:gd name="T11" fmla="*/ 0 h 197"/>
                <a:gd name="T12" fmla="*/ 70 w 135"/>
                <a:gd name="T13" fmla="*/ 5 h 197"/>
                <a:gd name="T14" fmla="*/ 14 w 135"/>
                <a:gd name="T15" fmla="*/ 21 h 197"/>
                <a:gd name="T16" fmla="*/ 0 w 135"/>
                <a:gd name="T17" fmla="*/ 25 h 197"/>
                <a:gd name="T18" fmla="*/ 3 w 135"/>
                <a:gd name="T19" fmla="*/ 40 h 197"/>
                <a:gd name="T20" fmla="*/ 46 w 135"/>
                <a:gd name="T21" fmla="*/ 183 h 197"/>
                <a:gd name="T22" fmla="*/ 49 w 135"/>
                <a:gd name="T23" fmla="*/ 197 h 197"/>
                <a:gd name="T24" fmla="*/ 64 w 135"/>
                <a:gd name="T25" fmla="*/ 193 h 197"/>
                <a:gd name="T26" fmla="*/ 121 w 135"/>
                <a:gd name="T27" fmla="*/ 176 h 197"/>
                <a:gd name="T28" fmla="*/ 135 w 135"/>
                <a:gd name="T29" fmla="*/ 172 h 197"/>
                <a:gd name="T30" fmla="*/ 132 w 135"/>
                <a:gd name="T31" fmla="*/ 158 h 197"/>
                <a:gd name="T32" fmla="*/ 89 w 135"/>
                <a:gd name="T33" fmla="*/ 14 h 197"/>
                <a:gd name="T34" fmla="*/ 85 w 135"/>
                <a:gd name="T35" fmla="*/ 0 h 197"/>
                <a:gd name="T36" fmla="*/ 85 w 135"/>
                <a:gd name="T3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5" h="197">
                  <a:moveTo>
                    <a:pt x="74" y="19"/>
                  </a:moveTo>
                  <a:lnTo>
                    <a:pt x="116" y="162"/>
                  </a:lnTo>
                  <a:lnTo>
                    <a:pt x="60" y="179"/>
                  </a:lnTo>
                  <a:lnTo>
                    <a:pt x="18" y="35"/>
                  </a:lnTo>
                  <a:lnTo>
                    <a:pt x="74" y="19"/>
                  </a:lnTo>
                  <a:close/>
                  <a:moveTo>
                    <a:pt x="85" y="0"/>
                  </a:moveTo>
                  <a:lnTo>
                    <a:pt x="70" y="5"/>
                  </a:lnTo>
                  <a:lnTo>
                    <a:pt x="14" y="21"/>
                  </a:lnTo>
                  <a:lnTo>
                    <a:pt x="0" y="25"/>
                  </a:lnTo>
                  <a:lnTo>
                    <a:pt x="3" y="40"/>
                  </a:lnTo>
                  <a:lnTo>
                    <a:pt x="46" y="183"/>
                  </a:lnTo>
                  <a:lnTo>
                    <a:pt x="49" y="197"/>
                  </a:lnTo>
                  <a:lnTo>
                    <a:pt x="64" y="193"/>
                  </a:lnTo>
                  <a:lnTo>
                    <a:pt x="121" y="176"/>
                  </a:lnTo>
                  <a:lnTo>
                    <a:pt x="135" y="172"/>
                  </a:lnTo>
                  <a:lnTo>
                    <a:pt x="132" y="158"/>
                  </a:lnTo>
                  <a:lnTo>
                    <a:pt x="89" y="14"/>
                  </a:lnTo>
                  <a:lnTo>
                    <a:pt x="85" y="0"/>
                  </a:lnTo>
                  <a:lnTo>
                    <a:pt x="85" y="0"/>
                  </a:ln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7" name="Freeform 848"/>
            <p:cNvSpPr>
              <a:spLocks noEditPoints="1"/>
            </p:cNvSpPr>
            <p:nvPr/>
          </p:nvSpPr>
          <p:spPr bwMode="auto">
            <a:xfrm>
              <a:off x="7121525" y="3197225"/>
              <a:ext cx="214313" cy="312738"/>
            </a:xfrm>
            <a:custGeom>
              <a:avLst/>
              <a:gdLst>
                <a:gd name="T0" fmla="*/ 74 w 135"/>
                <a:gd name="T1" fmla="*/ 19 h 197"/>
                <a:gd name="T2" fmla="*/ 116 w 135"/>
                <a:gd name="T3" fmla="*/ 162 h 197"/>
                <a:gd name="T4" fmla="*/ 60 w 135"/>
                <a:gd name="T5" fmla="*/ 179 h 197"/>
                <a:gd name="T6" fmla="*/ 18 w 135"/>
                <a:gd name="T7" fmla="*/ 35 h 197"/>
                <a:gd name="T8" fmla="*/ 74 w 135"/>
                <a:gd name="T9" fmla="*/ 19 h 197"/>
                <a:gd name="T10" fmla="*/ 85 w 135"/>
                <a:gd name="T11" fmla="*/ 0 h 197"/>
                <a:gd name="T12" fmla="*/ 70 w 135"/>
                <a:gd name="T13" fmla="*/ 5 h 197"/>
                <a:gd name="T14" fmla="*/ 14 w 135"/>
                <a:gd name="T15" fmla="*/ 21 h 197"/>
                <a:gd name="T16" fmla="*/ 0 w 135"/>
                <a:gd name="T17" fmla="*/ 25 h 197"/>
                <a:gd name="T18" fmla="*/ 3 w 135"/>
                <a:gd name="T19" fmla="*/ 40 h 197"/>
                <a:gd name="T20" fmla="*/ 46 w 135"/>
                <a:gd name="T21" fmla="*/ 183 h 197"/>
                <a:gd name="T22" fmla="*/ 49 w 135"/>
                <a:gd name="T23" fmla="*/ 197 h 197"/>
                <a:gd name="T24" fmla="*/ 64 w 135"/>
                <a:gd name="T25" fmla="*/ 193 h 197"/>
                <a:gd name="T26" fmla="*/ 121 w 135"/>
                <a:gd name="T27" fmla="*/ 176 h 197"/>
                <a:gd name="T28" fmla="*/ 135 w 135"/>
                <a:gd name="T29" fmla="*/ 172 h 197"/>
                <a:gd name="T30" fmla="*/ 132 w 135"/>
                <a:gd name="T31" fmla="*/ 158 h 197"/>
                <a:gd name="T32" fmla="*/ 89 w 135"/>
                <a:gd name="T33" fmla="*/ 14 h 197"/>
                <a:gd name="T34" fmla="*/ 85 w 135"/>
                <a:gd name="T35" fmla="*/ 0 h 197"/>
                <a:gd name="T36" fmla="*/ 85 w 135"/>
                <a:gd name="T3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5" h="197">
                  <a:moveTo>
                    <a:pt x="74" y="19"/>
                  </a:moveTo>
                  <a:lnTo>
                    <a:pt x="116" y="162"/>
                  </a:lnTo>
                  <a:lnTo>
                    <a:pt x="60" y="179"/>
                  </a:lnTo>
                  <a:lnTo>
                    <a:pt x="18" y="35"/>
                  </a:lnTo>
                  <a:lnTo>
                    <a:pt x="74" y="19"/>
                  </a:lnTo>
                  <a:moveTo>
                    <a:pt x="85" y="0"/>
                  </a:moveTo>
                  <a:lnTo>
                    <a:pt x="70" y="5"/>
                  </a:lnTo>
                  <a:lnTo>
                    <a:pt x="14" y="21"/>
                  </a:lnTo>
                  <a:lnTo>
                    <a:pt x="0" y="25"/>
                  </a:lnTo>
                  <a:lnTo>
                    <a:pt x="3" y="40"/>
                  </a:lnTo>
                  <a:lnTo>
                    <a:pt x="46" y="183"/>
                  </a:lnTo>
                  <a:lnTo>
                    <a:pt x="49" y="197"/>
                  </a:lnTo>
                  <a:lnTo>
                    <a:pt x="64" y="193"/>
                  </a:lnTo>
                  <a:lnTo>
                    <a:pt x="121" y="176"/>
                  </a:lnTo>
                  <a:lnTo>
                    <a:pt x="135" y="172"/>
                  </a:lnTo>
                  <a:lnTo>
                    <a:pt x="132" y="158"/>
                  </a:lnTo>
                  <a:lnTo>
                    <a:pt x="89" y="14"/>
                  </a:lnTo>
                  <a:lnTo>
                    <a:pt x="85" y="0"/>
                  </a:lnTo>
                  <a:lnTo>
                    <a:pt x="85" y="0"/>
                  </a:lnTo>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8" name="Freeform 849"/>
            <p:cNvSpPr/>
            <p:nvPr/>
          </p:nvSpPr>
          <p:spPr bwMode="auto">
            <a:xfrm>
              <a:off x="7264400" y="3006725"/>
              <a:ext cx="346075" cy="395288"/>
            </a:xfrm>
            <a:custGeom>
              <a:avLst/>
              <a:gdLst>
                <a:gd name="T0" fmla="*/ 191 w 198"/>
                <a:gd name="T1" fmla="*/ 159 h 226"/>
                <a:gd name="T2" fmla="*/ 178 w 198"/>
                <a:gd name="T3" fmla="*/ 180 h 226"/>
                <a:gd name="T4" fmla="*/ 178 w 198"/>
                <a:gd name="T5" fmla="*/ 185 h 226"/>
                <a:gd name="T6" fmla="*/ 161 w 198"/>
                <a:gd name="T7" fmla="*/ 208 h 226"/>
                <a:gd name="T8" fmla="*/ 160 w 198"/>
                <a:gd name="T9" fmla="*/ 215 h 226"/>
                <a:gd name="T10" fmla="*/ 135 w 198"/>
                <a:gd name="T11" fmla="*/ 226 h 226"/>
                <a:gd name="T12" fmla="*/ 126 w 198"/>
                <a:gd name="T13" fmla="*/ 226 h 226"/>
                <a:gd name="T14" fmla="*/ 72 w 198"/>
                <a:gd name="T15" fmla="*/ 221 h 226"/>
                <a:gd name="T16" fmla="*/ 53 w 198"/>
                <a:gd name="T17" fmla="*/ 220 h 226"/>
                <a:gd name="T18" fmla="*/ 28 w 198"/>
                <a:gd name="T19" fmla="*/ 222 h 226"/>
                <a:gd name="T20" fmla="*/ 0 w 198"/>
                <a:gd name="T21" fmla="*/ 127 h 226"/>
                <a:gd name="T22" fmla="*/ 59 w 198"/>
                <a:gd name="T23" fmla="*/ 60 h 226"/>
                <a:gd name="T24" fmla="*/ 63 w 198"/>
                <a:gd name="T25" fmla="*/ 11 h 226"/>
                <a:gd name="T26" fmla="*/ 83 w 198"/>
                <a:gd name="T27" fmla="*/ 0 h 226"/>
                <a:gd name="T28" fmla="*/ 103 w 198"/>
                <a:gd name="T29" fmla="*/ 53 h 226"/>
                <a:gd name="T30" fmla="*/ 100 w 198"/>
                <a:gd name="T31" fmla="*/ 69 h 226"/>
                <a:gd name="T32" fmla="*/ 100 w 198"/>
                <a:gd name="T33" fmla="*/ 82 h 226"/>
                <a:gd name="T34" fmla="*/ 163 w 198"/>
                <a:gd name="T35" fmla="*/ 96 h 226"/>
                <a:gd name="T36" fmla="*/ 168 w 198"/>
                <a:gd name="T37" fmla="*/ 96 h 226"/>
                <a:gd name="T38" fmla="*/ 198 w 198"/>
                <a:gd name="T39" fmla="*/ 126 h 226"/>
                <a:gd name="T40" fmla="*/ 188 w 198"/>
                <a:gd name="T41" fmla="*/ 148 h 226"/>
                <a:gd name="T42" fmla="*/ 191 w 198"/>
                <a:gd name="T43" fmla="*/ 159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8" h="226">
                  <a:moveTo>
                    <a:pt x="191" y="159"/>
                  </a:moveTo>
                  <a:cubicBezTo>
                    <a:pt x="190" y="168"/>
                    <a:pt x="185" y="176"/>
                    <a:pt x="178" y="180"/>
                  </a:cubicBezTo>
                  <a:cubicBezTo>
                    <a:pt x="178" y="182"/>
                    <a:pt x="179" y="183"/>
                    <a:pt x="178" y="185"/>
                  </a:cubicBezTo>
                  <a:cubicBezTo>
                    <a:pt x="178" y="196"/>
                    <a:pt x="171" y="205"/>
                    <a:pt x="161" y="208"/>
                  </a:cubicBezTo>
                  <a:cubicBezTo>
                    <a:pt x="161" y="210"/>
                    <a:pt x="161" y="213"/>
                    <a:pt x="160" y="215"/>
                  </a:cubicBezTo>
                  <a:cubicBezTo>
                    <a:pt x="156" y="224"/>
                    <a:pt x="145" y="226"/>
                    <a:pt x="135" y="226"/>
                  </a:cubicBezTo>
                  <a:cubicBezTo>
                    <a:pt x="132" y="226"/>
                    <a:pt x="129" y="226"/>
                    <a:pt x="126" y="226"/>
                  </a:cubicBezTo>
                  <a:cubicBezTo>
                    <a:pt x="115" y="224"/>
                    <a:pt x="94" y="223"/>
                    <a:pt x="72" y="221"/>
                  </a:cubicBezTo>
                  <a:cubicBezTo>
                    <a:pt x="65" y="220"/>
                    <a:pt x="58" y="220"/>
                    <a:pt x="53" y="220"/>
                  </a:cubicBezTo>
                  <a:cubicBezTo>
                    <a:pt x="41" y="220"/>
                    <a:pt x="33" y="221"/>
                    <a:pt x="28" y="222"/>
                  </a:cubicBezTo>
                  <a:cubicBezTo>
                    <a:pt x="0" y="127"/>
                    <a:pt x="0" y="127"/>
                    <a:pt x="0" y="127"/>
                  </a:cubicBezTo>
                  <a:cubicBezTo>
                    <a:pt x="18" y="113"/>
                    <a:pt x="49" y="79"/>
                    <a:pt x="59" y="60"/>
                  </a:cubicBezTo>
                  <a:cubicBezTo>
                    <a:pt x="66" y="40"/>
                    <a:pt x="64" y="16"/>
                    <a:pt x="63" y="11"/>
                  </a:cubicBezTo>
                  <a:cubicBezTo>
                    <a:pt x="62" y="1"/>
                    <a:pt x="81" y="0"/>
                    <a:pt x="83" y="0"/>
                  </a:cubicBezTo>
                  <a:cubicBezTo>
                    <a:pt x="93" y="0"/>
                    <a:pt x="105" y="19"/>
                    <a:pt x="103" y="53"/>
                  </a:cubicBezTo>
                  <a:cubicBezTo>
                    <a:pt x="102" y="58"/>
                    <a:pt x="101" y="63"/>
                    <a:pt x="100" y="69"/>
                  </a:cubicBezTo>
                  <a:cubicBezTo>
                    <a:pt x="100" y="74"/>
                    <a:pt x="100" y="78"/>
                    <a:pt x="100" y="82"/>
                  </a:cubicBezTo>
                  <a:cubicBezTo>
                    <a:pt x="100" y="95"/>
                    <a:pt x="146" y="96"/>
                    <a:pt x="163" y="96"/>
                  </a:cubicBezTo>
                  <a:cubicBezTo>
                    <a:pt x="166" y="96"/>
                    <a:pt x="168" y="96"/>
                    <a:pt x="168" y="96"/>
                  </a:cubicBezTo>
                  <a:cubicBezTo>
                    <a:pt x="185" y="96"/>
                    <a:pt x="198" y="109"/>
                    <a:pt x="198" y="126"/>
                  </a:cubicBezTo>
                  <a:cubicBezTo>
                    <a:pt x="198" y="135"/>
                    <a:pt x="195" y="142"/>
                    <a:pt x="188" y="148"/>
                  </a:cubicBezTo>
                  <a:cubicBezTo>
                    <a:pt x="190" y="151"/>
                    <a:pt x="191" y="155"/>
                    <a:pt x="191" y="159"/>
                  </a:cubicBezTo>
                  <a:close/>
                </a:path>
              </a:pathLst>
            </a:custGeom>
            <a:grp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sp>
        <p:nvSpPr>
          <p:cNvPr id="25" name="矩形 24"/>
          <p:cNvSpPr/>
          <p:nvPr/>
        </p:nvSpPr>
        <p:spPr>
          <a:xfrm>
            <a:off x="3717925" y="2289078"/>
            <a:ext cx="2917190" cy="3933384"/>
          </a:xfrm>
          <a:prstGeom prst="rect">
            <a:avLst/>
          </a:prstGeom>
        </p:spPr>
        <p:txBody>
          <a:bodyPr wrap="square">
            <a:spAutoFit/>
          </a:bodyPr>
          <a:lstStyle/>
          <a:p>
            <a:pPr>
              <a:lnSpc>
                <a:spcPct val="130000"/>
              </a:lnSpc>
            </a:pPr>
            <a:r>
              <a:rPr lang="zh-CN" altLang="en-US" sz="2400" dirty="0"/>
              <a:t>为什么支付宝里全是钱，黑客却不敢黑支付宝呢？</a:t>
            </a:r>
            <a:endParaRPr lang="zh-CN" altLang="en-US" sz="2400" dirty="0"/>
          </a:p>
          <a:p>
            <a:pPr>
              <a:lnSpc>
                <a:spcPct val="130000"/>
              </a:lnSpc>
            </a:pPr>
            <a:r>
              <a:rPr lang="en-US" altLang="zh-CN" sz="2400" dirty="0" smtClean="0">
                <a:hlinkClick r:id="rId1"/>
              </a:rPr>
              <a:t>https</a:t>
            </a:r>
            <a:r>
              <a:rPr lang="en-US" altLang="zh-CN" sz="2400" dirty="0">
                <a:hlinkClick r:id="rId1"/>
              </a:rPr>
              <a:t>://haokan.baidu.com/v?vid=11577841069448419124&amp;pd=bjh&amp;fr=bjhauthor&amp;type=video</a:t>
            </a:r>
            <a:endParaRPr lang="zh-CN" altLang="en-US" sz="2400" b="1" kern="0" dirty="0">
              <a:solidFill>
                <a:srgbClr val="984807"/>
              </a:solidFill>
              <a:latin typeface="Calibri" panose="020F0502020204030204"/>
            </a:endParaRPr>
          </a:p>
        </p:txBody>
      </p:sp>
      <p:sp>
        <p:nvSpPr>
          <p:cNvPr id="94" name="矩形 93"/>
          <p:cNvSpPr/>
          <p:nvPr/>
        </p:nvSpPr>
        <p:spPr>
          <a:xfrm flipV="1">
            <a:off x="169778" y="1047175"/>
            <a:ext cx="11855621" cy="609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31" name="组合 30"/>
          <p:cNvGrpSpPr/>
          <p:nvPr/>
        </p:nvGrpSpPr>
        <p:grpSpPr>
          <a:xfrm>
            <a:off x="0" y="1515110"/>
            <a:ext cx="1771650" cy="4992370"/>
            <a:chOff x="296" y="2376"/>
            <a:chExt cx="2790" cy="7862"/>
          </a:xfrm>
        </p:grpSpPr>
        <p:sp>
          <p:nvSpPr>
            <p:cNvPr id="32" name="title_5"/>
            <p:cNvSpPr/>
            <p:nvPr/>
          </p:nvSpPr>
          <p:spPr>
            <a:xfrm>
              <a:off x="296" y="7291"/>
              <a:ext cx="2342" cy="776"/>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课后拓展</a:t>
              </a:r>
              <a:endParaRPr lang="zh-CN" altLang="en-US" b="1" kern="0" dirty="0">
                <a:solidFill>
                  <a:srgbClr val="984807"/>
                </a:solidFill>
                <a:latin typeface="Calibri" panose="020F0502020204030204"/>
              </a:endParaRPr>
            </a:p>
          </p:txBody>
        </p:sp>
        <p:cxnSp>
          <p:nvCxnSpPr>
            <p:cNvPr id="33" name="直接连接符 32"/>
            <p:cNvCxnSpPr/>
            <p:nvPr/>
          </p:nvCxnSpPr>
          <p:spPr>
            <a:xfrm>
              <a:off x="3086" y="2376"/>
              <a:ext cx="0" cy="7862"/>
            </a:xfrm>
            <a:prstGeom prst="line">
              <a:avLst/>
            </a:prstGeom>
            <a:ln w="28575" cmpd="sng">
              <a:solidFill>
                <a:srgbClr val="984807"/>
              </a:solidFill>
              <a:prstDash val="solid"/>
            </a:ln>
          </p:spPr>
          <p:style>
            <a:lnRef idx="1">
              <a:schemeClr val="accent1"/>
            </a:lnRef>
            <a:fillRef idx="0">
              <a:schemeClr val="accent1"/>
            </a:fillRef>
            <a:effectRef idx="0">
              <a:schemeClr val="accent1"/>
            </a:effectRef>
            <a:fontRef idx="minor">
              <a:schemeClr val="tx1"/>
            </a:fontRef>
          </p:style>
        </p:cxnSp>
      </p:grpSp>
      <p:sp>
        <p:nvSpPr>
          <p:cNvPr id="34" name="title_3"/>
          <p:cNvSpPr/>
          <p:nvPr/>
        </p:nvSpPr>
        <p:spPr>
          <a:xfrm>
            <a:off x="0" y="344932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课前自学</a:t>
            </a:r>
            <a:endParaRPr lang="zh-CN" altLang="en-US" b="1" kern="0" dirty="0">
              <a:solidFill>
                <a:srgbClr val="984807"/>
              </a:solidFill>
              <a:latin typeface="Calibri" panose="020F0502020204030204"/>
            </a:endParaRPr>
          </a:p>
        </p:txBody>
      </p:sp>
      <p:sp>
        <p:nvSpPr>
          <p:cNvPr id="35" name="title_4"/>
          <p:cNvSpPr/>
          <p:nvPr/>
        </p:nvSpPr>
        <p:spPr>
          <a:xfrm>
            <a:off x="0" y="4031615"/>
            <a:ext cx="1487170" cy="492760"/>
          </a:xfrm>
          <a:prstGeom prst="rect">
            <a:avLst/>
          </a:prstGeom>
          <a:solidFill>
            <a:srgbClr val="984807"/>
          </a:soli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sym typeface="+mn-ea"/>
              </a:rPr>
              <a:t>课中探究</a:t>
            </a:r>
            <a:endParaRPr lang="zh-CN" altLang="en-US" sz="20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36" name="title_3"/>
          <p:cNvSpPr/>
          <p:nvPr/>
        </p:nvSpPr>
        <p:spPr>
          <a:xfrm>
            <a:off x="0" y="278638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教学重难点</a:t>
            </a:r>
            <a:endParaRPr lang="zh-CN" altLang="en-US" b="1" kern="0" dirty="0">
              <a:solidFill>
                <a:srgbClr val="984807"/>
              </a:solidFill>
              <a:latin typeface="Calibri" panose="020F0502020204030204"/>
            </a:endParaRPr>
          </a:p>
        </p:txBody>
      </p:sp>
      <p:sp>
        <p:nvSpPr>
          <p:cNvPr id="37" name="title_2"/>
          <p:cNvSpPr/>
          <p:nvPr/>
        </p:nvSpPr>
        <p:spPr>
          <a:xfrm>
            <a:off x="-26670" y="216027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教学目标</a:t>
            </a:r>
            <a:endParaRPr lang="zh-CN" altLang="en-US" b="1" kern="0" dirty="0">
              <a:solidFill>
                <a:srgbClr val="984807"/>
              </a:solidFill>
              <a:latin typeface="Calibri" panose="020F0502020204030204"/>
            </a:endParaRPr>
          </a:p>
        </p:txBody>
      </p:sp>
      <p:sp>
        <p:nvSpPr>
          <p:cNvPr id="38" name="椭圆 37"/>
          <p:cNvSpPr/>
          <p:nvPr/>
        </p:nvSpPr>
        <p:spPr>
          <a:xfrm>
            <a:off x="1584960" y="4065905"/>
            <a:ext cx="373380" cy="391795"/>
          </a:xfrm>
          <a:prstGeom prst="ellipse">
            <a:avLst/>
          </a:prstGeom>
          <a:solidFill>
            <a:schemeClr val="bg1"/>
          </a:solidFill>
          <a:ln>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箭头连接符 38"/>
          <p:cNvCxnSpPr/>
          <p:nvPr/>
        </p:nvCxnSpPr>
        <p:spPr>
          <a:xfrm>
            <a:off x="1631950" y="4255770"/>
            <a:ext cx="279400" cy="1143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871" y="2889995"/>
            <a:ext cx="2563911" cy="2452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72"/>
          <p:cNvSpPr txBox="1"/>
          <p:nvPr/>
        </p:nvSpPr>
        <p:spPr>
          <a:xfrm>
            <a:off x="3280078" y="438489"/>
            <a:ext cx="5537024" cy="583565"/>
          </a:xfrm>
          <a:prstGeom prst="rect">
            <a:avLst/>
          </a:prstGeom>
          <a:noFill/>
        </p:spPr>
        <p:txBody>
          <a:bodyPr wrap="square" rtlCol="0">
            <a:spAutoFit/>
          </a:bodyPr>
          <a:lstStyle/>
          <a:p>
            <a:pPr algn="ct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线上支付工具</a:t>
            </a:r>
            <a:endParaRPr lang="zh-CN" altLang="en-US" sz="3200" b="1" dirty="0">
              <a:solidFill>
                <a:schemeClr val="accent6">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027035" y="1965325"/>
            <a:ext cx="3685540" cy="3852545"/>
          </a:xfrm>
          <a:prstGeom prst="rect">
            <a:avLst/>
          </a:prstGeom>
          <a:noFill/>
          <a:ln w="38100">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p:cNvSpPr/>
          <p:nvPr/>
        </p:nvSpPr>
        <p:spPr>
          <a:xfrm flipV="1">
            <a:off x="169778" y="1047175"/>
            <a:ext cx="11855621" cy="609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31" name="组合 30"/>
          <p:cNvGrpSpPr/>
          <p:nvPr/>
        </p:nvGrpSpPr>
        <p:grpSpPr>
          <a:xfrm>
            <a:off x="0" y="1515110"/>
            <a:ext cx="1771650" cy="4992370"/>
            <a:chOff x="296" y="2376"/>
            <a:chExt cx="2790" cy="7862"/>
          </a:xfrm>
        </p:grpSpPr>
        <p:sp>
          <p:nvSpPr>
            <p:cNvPr id="32" name="title_5"/>
            <p:cNvSpPr/>
            <p:nvPr/>
          </p:nvSpPr>
          <p:spPr>
            <a:xfrm>
              <a:off x="296" y="7291"/>
              <a:ext cx="2342" cy="776"/>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课后拓展</a:t>
              </a:r>
              <a:endParaRPr lang="zh-CN" altLang="en-US" b="1" kern="0" dirty="0">
                <a:solidFill>
                  <a:srgbClr val="984807"/>
                </a:solidFill>
                <a:latin typeface="Calibri" panose="020F0502020204030204"/>
              </a:endParaRPr>
            </a:p>
          </p:txBody>
        </p:sp>
        <p:cxnSp>
          <p:nvCxnSpPr>
            <p:cNvPr id="33" name="直接连接符 32"/>
            <p:cNvCxnSpPr/>
            <p:nvPr/>
          </p:nvCxnSpPr>
          <p:spPr>
            <a:xfrm>
              <a:off x="3086" y="2376"/>
              <a:ext cx="0" cy="7862"/>
            </a:xfrm>
            <a:prstGeom prst="line">
              <a:avLst/>
            </a:prstGeom>
            <a:ln w="28575" cmpd="sng">
              <a:solidFill>
                <a:srgbClr val="984807"/>
              </a:solidFill>
              <a:prstDash val="solid"/>
            </a:ln>
          </p:spPr>
          <p:style>
            <a:lnRef idx="1">
              <a:schemeClr val="accent1"/>
            </a:lnRef>
            <a:fillRef idx="0">
              <a:schemeClr val="accent1"/>
            </a:fillRef>
            <a:effectRef idx="0">
              <a:schemeClr val="accent1"/>
            </a:effectRef>
            <a:fontRef idx="minor">
              <a:schemeClr val="tx1"/>
            </a:fontRef>
          </p:style>
        </p:cxnSp>
      </p:grpSp>
      <p:sp>
        <p:nvSpPr>
          <p:cNvPr id="34" name="title_3"/>
          <p:cNvSpPr/>
          <p:nvPr/>
        </p:nvSpPr>
        <p:spPr>
          <a:xfrm>
            <a:off x="0" y="344932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课前自学</a:t>
            </a:r>
            <a:endParaRPr lang="zh-CN" altLang="en-US" b="1" kern="0" dirty="0">
              <a:solidFill>
                <a:srgbClr val="984807"/>
              </a:solidFill>
              <a:latin typeface="Calibri" panose="020F0502020204030204"/>
            </a:endParaRPr>
          </a:p>
        </p:txBody>
      </p:sp>
      <p:sp>
        <p:nvSpPr>
          <p:cNvPr id="35" name="title_4"/>
          <p:cNvSpPr/>
          <p:nvPr/>
        </p:nvSpPr>
        <p:spPr>
          <a:xfrm>
            <a:off x="0" y="4031615"/>
            <a:ext cx="1487170" cy="492760"/>
          </a:xfrm>
          <a:prstGeom prst="rect">
            <a:avLst/>
          </a:prstGeom>
          <a:solidFill>
            <a:srgbClr val="984807"/>
          </a:soli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sym typeface="+mn-ea"/>
              </a:rPr>
              <a:t>课中探究</a:t>
            </a:r>
            <a:endParaRPr lang="zh-CN" altLang="en-US" sz="20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36" name="title_3"/>
          <p:cNvSpPr/>
          <p:nvPr/>
        </p:nvSpPr>
        <p:spPr>
          <a:xfrm>
            <a:off x="0" y="278638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教学重难点</a:t>
            </a:r>
            <a:endParaRPr lang="zh-CN" altLang="en-US" b="1" kern="0" dirty="0">
              <a:solidFill>
                <a:srgbClr val="984807"/>
              </a:solidFill>
              <a:latin typeface="Calibri" panose="020F0502020204030204"/>
            </a:endParaRPr>
          </a:p>
        </p:txBody>
      </p:sp>
      <p:sp>
        <p:nvSpPr>
          <p:cNvPr id="37" name="title_2"/>
          <p:cNvSpPr/>
          <p:nvPr/>
        </p:nvSpPr>
        <p:spPr>
          <a:xfrm>
            <a:off x="-26670" y="216027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教学目标</a:t>
            </a:r>
            <a:endParaRPr lang="zh-CN" altLang="en-US" b="1" kern="0" dirty="0">
              <a:solidFill>
                <a:srgbClr val="984807"/>
              </a:solidFill>
              <a:latin typeface="Calibri" panose="020F0502020204030204"/>
            </a:endParaRPr>
          </a:p>
        </p:txBody>
      </p:sp>
      <p:sp>
        <p:nvSpPr>
          <p:cNvPr id="38" name="椭圆 37"/>
          <p:cNvSpPr/>
          <p:nvPr/>
        </p:nvSpPr>
        <p:spPr>
          <a:xfrm>
            <a:off x="1584960" y="4065905"/>
            <a:ext cx="373380" cy="391795"/>
          </a:xfrm>
          <a:prstGeom prst="ellipse">
            <a:avLst/>
          </a:prstGeom>
          <a:solidFill>
            <a:schemeClr val="bg1"/>
          </a:solidFill>
          <a:ln>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箭头连接符 38"/>
          <p:cNvCxnSpPr/>
          <p:nvPr/>
        </p:nvCxnSpPr>
        <p:spPr>
          <a:xfrm>
            <a:off x="1631950" y="4255770"/>
            <a:ext cx="279400" cy="1143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72"/>
          <p:cNvSpPr txBox="1"/>
          <p:nvPr/>
        </p:nvSpPr>
        <p:spPr>
          <a:xfrm>
            <a:off x="3280078" y="438489"/>
            <a:ext cx="5537024" cy="583565"/>
          </a:xfrm>
          <a:prstGeom prst="rect">
            <a:avLst/>
          </a:prstGeom>
          <a:noFill/>
        </p:spPr>
        <p:txBody>
          <a:bodyPr wrap="square" rtlCol="0">
            <a:spAutoFit/>
          </a:bodyPr>
          <a:lstStyle/>
          <a:p>
            <a:pPr algn="ct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线上支付工具</a:t>
            </a:r>
            <a:r>
              <a:rPr lang="en-US" altLang="zh-CN" sz="3200" b="1" dirty="0" smtClean="0">
                <a:solidFill>
                  <a:schemeClr val="accent6">
                    <a:lumMod val="50000"/>
                  </a:schemeClr>
                </a:solidFill>
                <a:latin typeface="微软雅黑" panose="020B0503020204020204" pitchFamily="34" charset="-122"/>
                <a:ea typeface="微软雅黑" panose="020B0503020204020204" pitchFamily="34" charset="-122"/>
              </a:rPr>
              <a:t>-</a:t>
            </a: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微信支付</a:t>
            </a:r>
            <a:endPar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endParaRPr>
          </a:p>
        </p:txBody>
      </p:sp>
      <p:pic>
        <p:nvPicPr>
          <p:cNvPr id="6148" name="Picture 4" descr="https://ss2.bdstatic.com/70cFvnSh_Q1YnxGkpoWK1HF6hhy/it/u=2004414423,2308460781&amp;fm=26&amp;gp=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159824" y="2160270"/>
            <a:ext cx="3552825" cy="3177183"/>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2068830" y="1487170"/>
            <a:ext cx="5581015" cy="4523105"/>
          </a:xfrm>
          <a:prstGeom prst="rect">
            <a:avLst/>
          </a:prstGeom>
          <a:noFill/>
        </p:spPr>
        <p:txBody>
          <a:bodyPr wrap="square" rtlCol="0" anchor="t">
            <a:spAutoFit/>
          </a:bodyPr>
          <a:p>
            <a:r>
              <a:rPr lang="zh-CN" altLang="en-US"/>
              <a:t>2013年8月5日，财付通与微信合作推出微信支付。  微信支付正式上线。 </a:t>
            </a:r>
            <a:endParaRPr lang="zh-CN" altLang="en-US"/>
          </a:p>
          <a:p>
            <a:r>
              <a:rPr lang="zh-CN" altLang="en-US"/>
              <a:t>2014年1月4日，滴滴打车接入微信支付，3天突破10万单。 </a:t>
            </a:r>
            <a:endParaRPr lang="zh-CN" altLang="en-US"/>
          </a:p>
          <a:p>
            <a:r>
              <a:rPr lang="zh-CN" altLang="en-US"/>
              <a:t>2014年1月27日，微信正式推出微信红包，并迅速流行开来。 </a:t>
            </a:r>
            <a:endParaRPr lang="zh-CN" altLang="en-US"/>
          </a:p>
          <a:p>
            <a:r>
              <a:rPr lang="zh-CN" altLang="en-US"/>
              <a:t>2014年08月28日，智慧生活全行业解决方案正式公布。 </a:t>
            </a:r>
            <a:endParaRPr lang="zh-CN" altLang="en-US"/>
          </a:p>
          <a:p>
            <a:r>
              <a:rPr lang="zh-CN" altLang="en-US"/>
              <a:t>2015年02月18日，开创春晚红包，10.1亿次收发创新了春节全民红包互动的新高潮。  </a:t>
            </a:r>
            <a:endParaRPr lang="zh-CN" altLang="en-US"/>
          </a:p>
          <a:p>
            <a:r>
              <a:rPr lang="zh-CN" altLang="en-US"/>
              <a:t>2015年05月，零钱用户突破3亿。 </a:t>
            </a:r>
            <a:endParaRPr lang="zh-CN" altLang="en-US"/>
          </a:p>
          <a:p>
            <a:r>
              <a:rPr lang="zh-CN" altLang="en-US"/>
              <a:t>2016年01月，微信支付接入线下门店超30万家。 </a:t>
            </a:r>
            <a:endParaRPr lang="zh-CN" altLang="en-US"/>
          </a:p>
          <a:p>
            <a:r>
              <a:rPr lang="zh-CN" altLang="en-US"/>
              <a:t>2016年08月8日，提出“无现金生活”理念，打造全球首个移动支付节日“无现金日”，倡导低碳、高效的生活方式。 </a:t>
            </a:r>
            <a:endParaRPr lang="zh-CN" altLang="en-US"/>
          </a:p>
          <a:p>
            <a:r>
              <a:rPr lang="zh-CN" altLang="en-US"/>
              <a:t>2018年6月29日，微信支付与米其林指南在广州宣布达成战略合作。</a:t>
            </a:r>
            <a:endParaRPr lang="zh-CN"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矩形 93"/>
          <p:cNvSpPr/>
          <p:nvPr/>
        </p:nvSpPr>
        <p:spPr>
          <a:xfrm flipV="1">
            <a:off x="169778" y="1047175"/>
            <a:ext cx="11855621" cy="609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31" name="组合 30"/>
          <p:cNvGrpSpPr/>
          <p:nvPr/>
        </p:nvGrpSpPr>
        <p:grpSpPr>
          <a:xfrm>
            <a:off x="0" y="1515110"/>
            <a:ext cx="1771650" cy="4992370"/>
            <a:chOff x="296" y="2376"/>
            <a:chExt cx="2790" cy="7862"/>
          </a:xfrm>
        </p:grpSpPr>
        <p:sp>
          <p:nvSpPr>
            <p:cNvPr id="32" name="title_5"/>
            <p:cNvSpPr/>
            <p:nvPr/>
          </p:nvSpPr>
          <p:spPr>
            <a:xfrm>
              <a:off x="296" y="7291"/>
              <a:ext cx="2342" cy="776"/>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课后拓展</a:t>
              </a:r>
              <a:endParaRPr lang="zh-CN" altLang="en-US" b="1" kern="0" dirty="0">
                <a:solidFill>
                  <a:srgbClr val="984807"/>
                </a:solidFill>
                <a:latin typeface="Calibri" panose="020F0502020204030204"/>
              </a:endParaRPr>
            </a:p>
          </p:txBody>
        </p:sp>
        <p:cxnSp>
          <p:nvCxnSpPr>
            <p:cNvPr id="33" name="直接连接符 32"/>
            <p:cNvCxnSpPr/>
            <p:nvPr/>
          </p:nvCxnSpPr>
          <p:spPr>
            <a:xfrm>
              <a:off x="3086" y="2376"/>
              <a:ext cx="0" cy="7862"/>
            </a:xfrm>
            <a:prstGeom prst="line">
              <a:avLst/>
            </a:prstGeom>
            <a:ln w="28575" cmpd="sng">
              <a:solidFill>
                <a:srgbClr val="984807"/>
              </a:solidFill>
              <a:prstDash val="solid"/>
            </a:ln>
          </p:spPr>
          <p:style>
            <a:lnRef idx="1">
              <a:schemeClr val="accent1"/>
            </a:lnRef>
            <a:fillRef idx="0">
              <a:schemeClr val="accent1"/>
            </a:fillRef>
            <a:effectRef idx="0">
              <a:schemeClr val="accent1"/>
            </a:effectRef>
            <a:fontRef idx="minor">
              <a:schemeClr val="tx1"/>
            </a:fontRef>
          </p:style>
        </p:cxnSp>
      </p:grpSp>
      <p:sp>
        <p:nvSpPr>
          <p:cNvPr id="34" name="title_3"/>
          <p:cNvSpPr/>
          <p:nvPr/>
        </p:nvSpPr>
        <p:spPr>
          <a:xfrm>
            <a:off x="0" y="344932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课前自学</a:t>
            </a:r>
            <a:endParaRPr lang="zh-CN" altLang="en-US" b="1" kern="0" dirty="0">
              <a:solidFill>
                <a:srgbClr val="984807"/>
              </a:solidFill>
              <a:latin typeface="Calibri" panose="020F0502020204030204"/>
            </a:endParaRPr>
          </a:p>
        </p:txBody>
      </p:sp>
      <p:sp>
        <p:nvSpPr>
          <p:cNvPr id="35" name="title_4"/>
          <p:cNvSpPr/>
          <p:nvPr/>
        </p:nvSpPr>
        <p:spPr>
          <a:xfrm>
            <a:off x="0" y="4031615"/>
            <a:ext cx="1487170" cy="492760"/>
          </a:xfrm>
          <a:prstGeom prst="rect">
            <a:avLst/>
          </a:prstGeom>
          <a:solidFill>
            <a:srgbClr val="984807"/>
          </a:soli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sym typeface="+mn-ea"/>
              </a:rPr>
              <a:t>课中探究</a:t>
            </a:r>
            <a:endParaRPr lang="zh-CN" altLang="en-US" sz="20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36" name="title_3"/>
          <p:cNvSpPr/>
          <p:nvPr/>
        </p:nvSpPr>
        <p:spPr>
          <a:xfrm>
            <a:off x="0" y="278638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教学重难点</a:t>
            </a:r>
            <a:endParaRPr lang="zh-CN" altLang="en-US" b="1" kern="0" dirty="0">
              <a:solidFill>
                <a:srgbClr val="984807"/>
              </a:solidFill>
              <a:latin typeface="Calibri" panose="020F0502020204030204"/>
            </a:endParaRPr>
          </a:p>
        </p:txBody>
      </p:sp>
      <p:sp>
        <p:nvSpPr>
          <p:cNvPr id="37" name="title_2"/>
          <p:cNvSpPr/>
          <p:nvPr/>
        </p:nvSpPr>
        <p:spPr>
          <a:xfrm>
            <a:off x="-26670" y="216027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教学目标</a:t>
            </a:r>
            <a:endParaRPr lang="zh-CN" altLang="en-US" b="1" kern="0" dirty="0">
              <a:solidFill>
                <a:srgbClr val="984807"/>
              </a:solidFill>
              <a:latin typeface="Calibri" panose="020F0502020204030204"/>
            </a:endParaRPr>
          </a:p>
        </p:txBody>
      </p:sp>
      <p:sp>
        <p:nvSpPr>
          <p:cNvPr id="38" name="椭圆 37"/>
          <p:cNvSpPr/>
          <p:nvPr/>
        </p:nvSpPr>
        <p:spPr>
          <a:xfrm>
            <a:off x="1584960" y="4065905"/>
            <a:ext cx="373380" cy="391795"/>
          </a:xfrm>
          <a:prstGeom prst="ellipse">
            <a:avLst/>
          </a:prstGeom>
          <a:solidFill>
            <a:schemeClr val="bg1"/>
          </a:solidFill>
          <a:ln>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箭头连接符 38"/>
          <p:cNvCxnSpPr/>
          <p:nvPr/>
        </p:nvCxnSpPr>
        <p:spPr>
          <a:xfrm>
            <a:off x="1631950" y="4255770"/>
            <a:ext cx="279400" cy="1143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72"/>
          <p:cNvSpPr txBox="1"/>
          <p:nvPr/>
        </p:nvSpPr>
        <p:spPr>
          <a:xfrm>
            <a:off x="3279775" y="438785"/>
            <a:ext cx="6584315" cy="583565"/>
          </a:xfrm>
          <a:prstGeom prst="rect">
            <a:avLst/>
          </a:prstGeom>
          <a:noFill/>
        </p:spPr>
        <p:txBody>
          <a:bodyPr wrap="square" rtlCol="0">
            <a:spAutoFit/>
          </a:bodyPr>
          <a:lstStyle/>
          <a:p>
            <a:pPr algn="ct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线上支付工具</a:t>
            </a:r>
            <a:r>
              <a:rPr lang="en-US" altLang="zh-CN" sz="3200" b="1" dirty="0" smtClean="0">
                <a:solidFill>
                  <a:schemeClr val="accent6">
                    <a:lumMod val="50000"/>
                  </a:schemeClr>
                </a:solidFill>
                <a:latin typeface="微软雅黑" panose="020B0503020204020204" pitchFamily="34" charset="-122"/>
                <a:ea typeface="微软雅黑" panose="020B0503020204020204" pitchFamily="34" charset="-122"/>
              </a:rPr>
              <a:t>-</a:t>
            </a: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支付宝</a:t>
            </a:r>
            <a:r>
              <a:rPr lang="en-US" altLang="zh-CN" sz="3200" b="1" dirty="0" smtClean="0">
                <a:solidFill>
                  <a:schemeClr val="accent6">
                    <a:lumMod val="50000"/>
                  </a:schemeClr>
                </a:solidFill>
                <a:latin typeface="微软雅黑" panose="020B0503020204020204" pitchFamily="34" charset="-122"/>
                <a:ea typeface="微软雅黑" panose="020B0503020204020204" pitchFamily="34" charset="-122"/>
              </a:rPr>
              <a:t>PK</a:t>
            </a: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微信支付</a:t>
            </a:r>
            <a:endPar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068830" y="1487170"/>
            <a:ext cx="10126345" cy="5077460"/>
          </a:xfrm>
          <a:prstGeom prst="rect">
            <a:avLst/>
          </a:prstGeom>
          <a:noFill/>
        </p:spPr>
        <p:txBody>
          <a:bodyPr wrap="square" rtlCol="0" anchor="t">
            <a:spAutoFit/>
          </a:bodyPr>
          <a:p>
            <a:r>
              <a:rPr lang="zh-CN" altLang="en-US"/>
              <a:t>一、定位不同</a:t>
            </a:r>
            <a:endParaRPr lang="zh-CN" altLang="en-US"/>
          </a:p>
          <a:p>
            <a:endParaRPr lang="zh-CN" altLang="en-US"/>
          </a:p>
          <a:p>
            <a:r>
              <a:rPr lang="zh-CN" altLang="en-US"/>
              <a:t>更多的bai人把微信支付功能当做一个“便钱包”，出门不用带卡和钱包，微信支付就可以完成日常花销支付问题；</a:t>
            </a:r>
            <a:endParaRPr lang="zh-CN" altLang="en-US"/>
          </a:p>
          <a:p>
            <a:endParaRPr lang="zh-CN" altLang="en-US"/>
          </a:p>
          <a:p>
            <a:r>
              <a:rPr lang="zh-CN" altLang="en-US"/>
              <a:t>而支付宝兼顾“钱包”功能以外，还有一个很重要作用，支付宝具有储蓄功能，为用户提供了理财服务。</a:t>
            </a:r>
            <a:endParaRPr lang="zh-CN" altLang="en-US"/>
          </a:p>
          <a:p>
            <a:endParaRPr lang="zh-CN" altLang="en-US"/>
          </a:p>
          <a:p>
            <a:r>
              <a:rPr lang="zh-CN" altLang="en-US"/>
              <a:t>二、产品不同</a:t>
            </a:r>
            <a:endParaRPr lang="zh-CN" altLang="en-US"/>
          </a:p>
          <a:p>
            <a:endParaRPr lang="zh-CN" altLang="en-US"/>
          </a:p>
          <a:p>
            <a:r>
              <a:rPr lang="zh-CN" altLang="en-US"/>
              <a:t>社交关系相对敏感并且腾讯实在太过强大。更为致命的是：微信借助社交优势已经完美满足人与人之间的支付场景。如果做为通讯工具的微信没做这块，我想支付宝切入社交中的支付场景不会有现在这么大的阻力，可能还会成为创举。</a:t>
            </a:r>
            <a:endParaRPr lang="zh-CN" altLang="en-US"/>
          </a:p>
          <a:p>
            <a:endParaRPr lang="zh-CN" altLang="en-US"/>
          </a:p>
          <a:p>
            <a:r>
              <a:rPr lang="zh-CN" altLang="en-US"/>
              <a:t>支付宝弱势是社交，优势是强大的第三方支付功能，支付功能板块的更新和晚上，银行都是无法企及的，当然微信支付目前也是没有这些强大的功能。</a:t>
            </a:r>
            <a:endParaRPr lang="zh-CN" altLang="en-US"/>
          </a:p>
          <a:p>
            <a:endParaRPr lang="zh-CN" altLang="en-US"/>
          </a:p>
          <a:p>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SN1FN~IHDAOCO~%8FVB7YLT"/>
          <p:cNvPicPr>
            <a:picLocks noChangeAspect="1"/>
          </p:cNvPicPr>
          <p:nvPr>
            <p:custDataLst>
              <p:tags r:id="rId1"/>
            </p:custDataLst>
          </p:nvPr>
        </p:nvPicPr>
        <p:blipFill>
          <a:blip r:embed="rId2" cstate="print"/>
          <a:stretch>
            <a:fillRect/>
          </a:stretch>
        </p:blipFill>
        <p:spPr>
          <a:xfrm>
            <a:off x="737870" y="1154467"/>
            <a:ext cx="11073130" cy="4485640"/>
          </a:xfrm>
          <a:prstGeom prst="rect">
            <a:avLst/>
          </a:prstGeom>
        </p:spPr>
      </p:pic>
      <p:sp>
        <p:nvSpPr>
          <p:cNvPr id="6" name="椭圆 5"/>
          <p:cNvSpPr/>
          <p:nvPr/>
        </p:nvSpPr>
        <p:spPr>
          <a:xfrm>
            <a:off x="6171614" y="2252345"/>
            <a:ext cx="1868170" cy="1176655"/>
          </a:xfrm>
          <a:prstGeom prst="ellipse">
            <a:avLst/>
          </a:prstGeom>
          <a:noFill/>
          <a:ln w="34925" cmpd="sng">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7096562" y="3429000"/>
            <a:ext cx="589915" cy="1896110"/>
          </a:xfrm>
          <a:prstGeom prst="ellipse">
            <a:avLst/>
          </a:prstGeom>
          <a:noFill/>
          <a:ln w="34925" cmpd="sng">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矩形 93"/>
          <p:cNvSpPr/>
          <p:nvPr/>
        </p:nvSpPr>
        <p:spPr>
          <a:xfrm flipV="1">
            <a:off x="169778" y="1047175"/>
            <a:ext cx="11855621" cy="609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31" name="组合 30"/>
          <p:cNvGrpSpPr/>
          <p:nvPr/>
        </p:nvGrpSpPr>
        <p:grpSpPr>
          <a:xfrm>
            <a:off x="0" y="1515110"/>
            <a:ext cx="1771650" cy="4992370"/>
            <a:chOff x="296" y="2376"/>
            <a:chExt cx="2790" cy="7862"/>
          </a:xfrm>
        </p:grpSpPr>
        <p:sp>
          <p:nvSpPr>
            <p:cNvPr id="32" name="title_5"/>
            <p:cNvSpPr/>
            <p:nvPr/>
          </p:nvSpPr>
          <p:spPr>
            <a:xfrm>
              <a:off x="296" y="7291"/>
              <a:ext cx="2342" cy="776"/>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课后拓展</a:t>
              </a:r>
              <a:endParaRPr lang="zh-CN" altLang="en-US" b="1" kern="0" dirty="0">
                <a:solidFill>
                  <a:srgbClr val="984807"/>
                </a:solidFill>
                <a:latin typeface="Calibri" panose="020F0502020204030204"/>
              </a:endParaRPr>
            </a:p>
          </p:txBody>
        </p:sp>
        <p:cxnSp>
          <p:nvCxnSpPr>
            <p:cNvPr id="33" name="直接连接符 32"/>
            <p:cNvCxnSpPr/>
            <p:nvPr/>
          </p:nvCxnSpPr>
          <p:spPr>
            <a:xfrm>
              <a:off x="3086" y="2376"/>
              <a:ext cx="0" cy="7862"/>
            </a:xfrm>
            <a:prstGeom prst="line">
              <a:avLst/>
            </a:prstGeom>
            <a:ln w="28575" cmpd="sng">
              <a:solidFill>
                <a:srgbClr val="984807"/>
              </a:solidFill>
              <a:prstDash val="solid"/>
            </a:ln>
          </p:spPr>
          <p:style>
            <a:lnRef idx="1">
              <a:schemeClr val="accent1"/>
            </a:lnRef>
            <a:fillRef idx="0">
              <a:schemeClr val="accent1"/>
            </a:fillRef>
            <a:effectRef idx="0">
              <a:schemeClr val="accent1"/>
            </a:effectRef>
            <a:fontRef idx="minor">
              <a:schemeClr val="tx1"/>
            </a:fontRef>
          </p:style>
        </p:cxnSp>
      </p:grpSp>
      <p:sp>
        <p:nvSpPr>
          <p:cNvPr id="34" name="title_3"/>
          <p:cNvSpPr/>
          <p:nvPr/>
        </p:nvSpPr>
        <p:spPr>
          <a:xfrm>
            <a:off x="0" y="344932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课前自学</a:t>
            </a:r>
            <a:endParaRPr lang="zh-CN" altLang="en-US" b="1" kern="0" dirty="0">
              <a:solidFill>
                <a:srgbClr val="984807"/>
              </a:solidFill>
              <a:latin typeface="Calibri" panose="020F0502020204030204"/>
            </a:endParaRPr>
          </a:p>
        </p:txBody>
      </p:sp>
      <p:sp>
        <p:nvSpPr>
          <p:cNvPr id="35" name="title_4"/>
          <p:cNvSpPr/>
          <p:nvPr/>
        </p:nvSpPr>
        <p:spPr>
          <a:xfrm>
            <a:off x="0" y="4031615"/>
            <a:ext cx="1487170" cy="492760"/>
          </a:xfrm>
          <a:prstGeom prst="rect">
            <a:avLst/>
          </a:prstGeom>
          <a:solidFill>
            <a:srgbClr val="984807"/>
          </a:soli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sym typeface="+mn-ea"/>
              </a:rPr>
              <a:t>课中探究</a:t>
            </a:r>
            <a:endParaRPr lang="zh-CN" altLang="en-US" sz="20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36" name="title_3"/>
          <p:cNvSpPr/>
          <p:nvPr/>
        </p:nvSpPr>
        <p:spPr>
          <a:xfrm>
            <a:off x="0" y="278638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教学重难点</a:t>
            </a:r>
            <a:endParaRPr lang="zh-CN" altLang="en-US" b="1" kern="0" dirty="0">
              <a:solidFill>
                <a:srgbClr val="984807"/>
              </a:solidFill>
              <a:latin typeface="Calibri" panose="020F0502020204030204"/>
            </a:endParaRPr>
          </a:p>
        </p:txBody>
      </p:sp>
      <p:sp>
        <p:nvSpPr>
          <p:cNvPr id="37" name="title_2"/>
          <p:cNvSpPr/>
          <p:nvPr/>
        </p:nvSpPr>
        <p:spPr>
          <a:xfrm>
            <a:off x="-26670" y="216027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教学目标</a:t>
            </a:r>
            <a:endParaRPr lang="zh-CN" altLang="en-US" b="1" kern="0" dirty="0">
              <a:solidFill>
                <a:srgbClr val="984807"/>
              </a:solidFill>
              <a:latin typeface="Calibri" panose="020F0502020204030204"/>
            </a:endParaRPr>
          </a:p>
        </p:txBody>
      </p:sp>
      <p:sp>
        <p:nvSpPr>
          <p:cNvPr id="38" name="椭圆 37"/>
          <p:cNvSpPr/>
          <p:nvPr/>
        </p:nvSpPr>
        <p:spPr>
          <a:xfrm>
            <a:off x="1584960" y="4065905"/>
            <a:ext cx="373380" cy="391795"/>
          </a:xfrm>
          <a:prstGeom prst="ellipse">
            <a:avLst/>
          </a:prstGeom>
          <a:solidFill>
            <a:schemeClr val="bg1"/>
          </a:solidFill>
          <a:ln>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箭头连接符 38"/>
          <p:cNvCxnSpPr/>
          <p:nvPr/>
        </p:nvCxnSpPr>
        <p:spPr>
          <a:xfrm>
            <a:off x="1631950" y="4255770"/>
            <a:ext cx="279400" cy="1143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72"/>
          <p:cNvSpPr txBox="1"/>
          <p:nvPr/>
        </p:nvSpPr>
        <p:spPr>
          <a:xfrm>
            <a:off x="3279775" y="438785"/>
            <a:ext cx="6584315" cy="583565"/>
          </a:xfrm>
          <a:prstGeom prst="rect">
            <a:avLst/>
          </a:prstGeom>
          <a:noFill/>
        </p:spPr>
        <p:txBody>
          <a:bodyPr wrap="square" rtlCol="0">
            <a:spAutoFit/>
          </a:bodyPr>
          <a:lstStyle/>
          <a:p>
            <a:pPr algn="ct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线上支付工具</a:t>
            </a:r>
            <a:r>
              <a:rPr lang="en-US" altLang="zh-CN" sz="3200" b="1" dirty="0" smtClean="0">
                <a:solidFill>
                  <a:schemeClr val="accent6">
                    <a:lumMod val="50000"/>
                  </a:schemeClr>
                </a:solidFill>
                <a:latin typeface="微软雅黑" panose="020B0503020204020204" pitchFamily="34" charset="-122"/>
                <a:ea typeface="微软雅黑" panose="020B0503020204020204" pitchFamily="34" charset="-122"/>
              </a:rPr>
              <a:t>-</a:t>
            </a: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支付宝</a:t>
            </a:r>
            <a:r>
              <a:rPr lang="en-US" altLang="zh-CN" sz="3200" b="1" dirty="0" smtClean="0">
                <a:solidFill>
                  <a:schemeClr val="accent6">
                    <a:lumMod val="50000"/>
                  </a:schemeClr>
                </a:solidFill>
                <a:latin typeface="微软雅黑" panose="020B0503020204020204" pitchFamily="34" charset="-122"/>
                <a:ea typeface="微软雅黑" panose="020B0503020204020204" pitchFamily="34" charset="-122"/>
              </a:rPr>
              <a:t>PK</a:t>
            </a: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微信支付</a:t>
            </a:r>
            <a:endPar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068830" y="1487170"/>
            <a:ext cx="10126345" cy="5077460"/>
          </a:xfrm>
          <a:prstGeom prst="rect">
            <a:avLst/>
          </a:prstGeom>
          <a:noFill/>
        </p:spPr>
        <p:txBody>
          <a:bodyPr wrap="square" rtlCol="0" anchor="t">
            <a:spAutoFit/>
          </a:bodyPr>
          <a:p>
            <a:r>
              <a:rPr lang="zh-CN" altLang="en-US"/>
              <a:t>三、支付范围不同</a:t>
            </a:r>
            <a:endParaRPr lang="zh-CN" altLang="en-US"/>
          </a:p>
          <a:p>
            <a:endParaRPr lang="zh-CN" altLang="en-US"/>
          </a:p>
          <a:p>
            <a:r>
              <a:rPr lang="zh-CN" altLang="en-US"/>
              <a:t>微信支付是由微信社交关系链延伸的功能，它最开始起于“用户之间相互转账的社交需求”。微信支付也不满足于工具属性，其提供的理财通、链接用户与服务、用户与商户也在走支付宝的路线：大家都不满足于工具，而期望为用户提供一系列生活服务。</a:t>
            </a:r>
            <a:endParaRPr lang="zh-CN" altLang="en-US"/>
          </a:p>
          <a:p>
            <a:endParaRPr lang="zh-CN" altLang="en-US"/>
          </a:p>
          <a:p>
            <a:r>
              <a:rPr lang="zh-CN" altLang="en-US"/>
              <a:t>当支付宝开通交水电费、煤气、信用卡还款等等功能时，它的目标就和“钱包”无关，它期望为广大用户提供另一种生活方式：不再去超时交电费，用支付宝；不再用老旧还款方式，用支付宝还信用卡。当支付宝链接商户和用户时，它又在影响人们的日常生活中的“购物”。</a:t>
            </a:r>
            <a:endParaRPr lang="zh-CN" altLang="en-US"/>
          </a:p>
          <a:p>
            <a:endParaRPr lang="zh-CN" altLang="en-US"/>
          </a:p>
          <a:p>
            <a:r>
              <a:rPr lang="zh-CN" altLang="en-US"/>
              <a:t>支付宝链接用户和商家、链接用户和服务并没有引起大家的反感，归根结底是因为“利用支付宝还信用卡、交水电费比以往更方便”，为用户带来便利。从反面理解，就是这些场景在原先生活中都是“痛点：没有被互联网解决的痛点”。</a:t>
            </a:r>
            <a:endParaRPr lang="zh-CN" altLang="en-US"/>
          </a:p>
          <a:p>
            <a:endParaRPr lang="zh-CN" altLang="en-US"/>
          </a:p>
          <a:p>
            <a:r>
              <a:rPr lang="zh-CN" altLang="en-US"/>
              <a:t>微信支付如果想要完善更多的支付场景、生活服务，就不会一直依托于微信，应该独立：如果一味依托社交关系，那就很难超脱人们的品牌认知，后续一系列的金融服务会收到局限。</a:t>
            </a:r>
            <a:endParaRPr lang="zh-CN" altLang="en-US"/>
          </a:p>
          <a:p>
            <a:endParaRPr lang="zh-CN" altLang="en-US"/>
          </a:p>
          <a:p>
            <a:endParaRPr lang="zh-CN"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矩形 93"/>
          <p:cNvSpPr/>
          <p:nvPr/>
        </p:nvSpPr>
        <p:spPr>
          <a:xfrm flipV="1">
            <a:off x="169778" y="1047175"/>
            <a:ext cx="11855621" cy="609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31" name="组合 30"/>
          <p:cNvGrpSpPr/>
          <p:nvPr/>
        </p:nvGrpSpPr>
        <p:grpSpPr>
          <a:xfrm>
            <a:off x="0" y="1515110"/>
            <a:ext cx="1771650" cy="4992370"/>
            <a:chOff x="296" y="2376"/>
            <a:chExt cx="2790" cy="7862"/>
          </a:xfrm>
        </p:grpSpPr>
        <p:sp>
          <p:nvSpPr>
            <p:cNvPr id="32" name="title_5"/>
            <p:cNvSpPr/>
            <p:nvPr/>
          </p:nvSpPr>
          <p:spPr>
            <a:xfrm>
              <a:off x="296" y="7291"/>
              <a:ext cx="2342" cy="776"/>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课后拓展</a:t>
              </a:r>
              <a:endParaRPr lang="zh-CN" altLang="en-US" b="1" kern="0" dirty="0">
                <a:solidFill>
                  <a:srgbClr val="984807"/>
                </a:solidFill>
                <a:latin typeface="Calibri" panose="020F0502020204030204"/>
              </a:endParaRPr>
            </a:p>
          </p:txBody>
        </p:sp>
        <p:cxnSp>
          <p:nvCxnSpPr>
            <p:cNvPr id="33" name="直接连接符 32"/>
            <p:cNvCxnSpPr/>
            <p:nvPr/>
          </p:nvCxnSpPr>
          <p:spPr>
            <a:xfrm>
              <a:off x="3086" y="2376"/>
              <a:ext cx="0" cy="7862"/>
            </a:xfrm>
            <a:prstGeom prst="line">
              <a:avLst/>
            </a:prstGeom>
            <a:ln w="28575" cmpd="sng">
              <a:solidFill>
                <a:srgbClr val="984807"/>
              </a:solidFill>
              <a:prstDash val="solid"/>
            </a:ln>
          </p:spPr>
          <p:style>
            <a:lnRef idx="1">
              <a:schemeClr val="accent1"/>
            </a:lnRef>
            <a:fillRef idx="0">
              <a:schemeClr val="accent1"/>
            </a:fillRef>
            <a:effectRef idx="0">
              <a:schemeClr val="accent1"/>
            </a:effectRef>
            <a:fontRef idx="minor">
              <a:schemeClr val="tx1"/>
            </a:fontRef>
          </p:style>
        </p:cxnSp>
      </p:grpSp>
      <p:sp>
        <p:nvSpPr>
          <p:cNvPr id="34" name="title_3"/>
          <p:cNvSpPr/>
          <p:nvPr/>
        </p:nvSpPr>
        <p:spPr>
          <a:xfrm>
            <a:off x="0" y="344932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课前自学</a:t>
            </a:r>
            <a:endParaRPr lang="zh-CN" altLang="en-US" b="1" kern="0" dirty="0">
              <a:solidFill>
                <a:srgbClr val="984807"/>
              </a:solidFill>
              <a:latin typeface="Calibri" panose="020F0502020204030204"/>
            </a:endParaRPr>
          </a:p>
        </p:txBody>
      </p:sp>
      <p:sp>
        <p:nvSpPr>
          <p:cNvPr id="35" name="title_4"/>
          <p:cNvSpPr/>
          <p:nvPr/>
        </p:nvSpPr>
        <p:spPr>
          <a:xfrm>
            <a:off x="0" y="4031615"/>
            <a:ext cx="1487170" cy="492760"/>
          </a:xfrm>
          <a:prstGeom prst="rect">
            <a:avLst/>
          </a:prstGeom>
          <a:solidFill>
            <a:srgbClr val="984807"/>
          </a:soli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sym typeface="+mn-ea"/>
              </a:rPr>
              <a:t>课中探究</a:t>
            </a:r>
            <a:endParaRPr lang="zh-CN" altLang="en-US" sz="20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36" name="title_3"/>
          <p:cNvSpPr/>
          <p:nvPr/>
        </p:nvSpPr>
        <p:spPr>
          <a:xfrm>
            <a:off x="0" y="278638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教学重难点</a:t>
            </a:r>
            <a:endParaRPr lang="zh-CN" altLang="en-US" b="1" kern="0" dirty="0">
              <a:solidFill>
                <a:srgbClr val="984807"/>
              </a:solidFill>
              <a:latin typeface="Calibri" panose="020F0502020204030204"/>
            </a:endParaRPr>
          </a:p>
        </p:txBody>
      </p:sp>
      <p:sp>
        <p:nvSpPr>
          <p:cNvPr id="37" name="title_2"/>
          <p:cNvSpPr/>
          <p:nvPr/>
        </p:nvSpPr>
        <p:spPr>
          <a:xfrm>
            <a:off x="-26670" y="216027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教学目标</a:t>
            </a:r>
            <a:endParaRPr lang="zh-CN" altLang="en-US" b="1" kern="0" dirty="0">
              <a:solidFill>
                <a:srgbClr val="984807"/>
              </a:solidFill>
              <a:latin typeface="Calibri" panose="020F0502020204030204"/>
            </a:endParaRPr>
          </a:p>
        </p:txBody>
      </p:sp>
      <p:sp>
        <p:nvSpPr>
          <p:cNvPr id="38" name="椭圆 37"/>
          <p:cNvSpPr/>
          <p:nvPr/>
        </p:nvSpPr>
        <p:spPr>
          <a:xfrm>
            <a:off x="1584960" y="4065905"/>
            <a:ext cx="373380" cy="391795"/>
          </a:xfrm>
          <a:prstGeom prst="ellipse">
            <a:avLst/>
          </a:prstGeom>
          <a:solidFill>
            <a:schemeClr val="bg1"/>
          </a:solidFill>
          <a:ln>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箭头连接符 38"/>
          <p:cNvCxnSpPr/>
          <p:nvPr/>
        </p:nvCxnSpPr>
        <p:spPr>
          <a:xfrm>
            <a:off x="1631950" y="4255770"/>
            <a:ext cx="279400" cy="1143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72"/>
          <p:cNvSpPr txBox="1"/>
          <p:nvPr/>
        </p:nvSpPr>
        <p:spPr>
          <a:xfrm>
            <a:off x="3279775" y="438785"/>
            <a:ext cx="6584315" cy="583565"/>
          </a:xfrm>
          <a:prstGeom prst="rect">
            <a:avLst/>
          </a:prstGeom>
          <a:noFill/>
        </p:spPr>
        <p:txBody>
          <a:bodyPr wrap="square" rtlCol="0">
            <a:spAutoFit/>
          </a:bodyPr>
          <a:lstStyle/>
          <a:p>
            <a:pPr algn="ct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线上支付工具</a:t>
            </a:r>
            <a:r>
              <a:rPr lang="en-US" altLang="zh-CN" sz="3200" b="1" dirty="0" smtClean="0">
                <a:solidFill>
                  <a:schemeClr val="accent6">
                    <a:lumMod val="50000"/>
                  </a:schemeClr>
                </a:solidFill>
                <a:latin typeface="微软雅黑" panose="020B0503020204020204" pitchFamily="34" charset="-122"/>
                <a:ea typeface="微软雅黑" panose="020B0503020204020204" pitchFamily="34" charset="-122"/>
              </a:rPr>
              <a:t>-</a:t>
            </a: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支付宝</a:t>
            </a:r>
            <a:r>
              <a:rPr lang="en-US" altLang="zh-CN" sz="3200" b="1" dirty="0" smtClean="0">
                <a:solidFill>
                  <a:schemeClr val="accent6">
                    <a:lumMod val="50000"/>
                  </a:schemeClr>
                </a:solidFill>
                <a:latin typeface="微软雅黑" panose="020B0503020204020204" pitchFamily="34" charset="-122"/>
                <a:ea typeface="微软雅黑" panose="020B0503020204020204" pitchFamily="34" charset="-122"/>
              </a:rPr>
              <a:t>PK</a:t>
            </a: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微信支付</a:t>
            </a:r>
            <a:endPar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068830" y="1168400"/>
            <a:ext cx="10126345" cy="5908040"/>
          </a:xfrm>
          <a:prstGeom prst="rect">
            <a:avLst/>
          </a:prstGeom>
          <a:noFill/>
        </p:spPr>
        <p:txBody>
          <a:bodyPr wrap="square" rtlCol="0" anchor="t">
            <a:spAutoFit/>
          </a:bodyPr>
          <a:p>
            <a:r>
              <a:rPr lang="zh-CN" altLang="en-US"/>
              <a:t>四、存量资金</a:t>
            </a:r>
            <a:endParaRPr lang="zh-CN" altLang="en-US"/>
          </a:p>
          <a:p>
            <a:endParaRPr lang="zh-CN" altLang="en-US"/>
          </a:p>
          <a:p>
            <a:r>
              <a:rPr lang="zh-CN" altLang="en-US"/>
              <a:t>在新闻稿里我们经常能看到其强调6位数字密码支付，当然就是要通过突出支付宝钱包做不到的差异去牵制微信支付。但同时微博支付又无法克制商业化的冲动，总想着搞出点账户余额好卖理财，尽管现在的网上理财产品层出不穷；</a:t>
            </a:r>
            <a:endParaRPr lang="zh-CN" altLang="en-US"/>
          </a:p>
          <a:p>
            <a:endParaRPr lang="zh-CN" altLang="en-US"/>
          </a:p>
          <a:p>
            <a:r>
              <a:rPr lang="zh-CN" altLang="en-US"/>
              <a:t>例如部落之前就给大家介绍过百度百发，这恰恰是与简化支付的任务相矛盾。这里顺带说一下，网上之前有百度理财的收益率补贴到8%，网易理财的收益率补贴到10%，而余额宝最近推出一年期产品仍然只有7%的说法，实际收益率还是存在一些不确定性的，并且网易的支付工具到现在为止，迟迟不见出来，可能也是基于现在的收益的竞争的压力太大有关联。由于淘宝上是担保交易，你要先把钱付给支付宝，确认收货之后再命令支付宝把钱付给卖家。因此，支付宝的基因天生就是居中的资金管理者。</a:t>
            </a:r>
            <a:endParaRPr lang="zh-CN" altLang="en-US"/>
          </a:p>
          <a:p>
            <a:r>
              <a:rPr lang="zh-CN" altLang="en-US"/>
              <a:t>五、支付的便利性</a:t>
            </a:r>
            <a:endParaRPr lang="zh-CN" altLang="en-US"/>
          </a:p>
          <a:p>
            <a:endParaRPr lang="zh-CN" altLang="en-US"/>
          </a:p>
          <a:p>
            <a:r>
              <a:rPr lang="zh-CN" altLang="en-US"/>
              <a:t>在支付的便利性这一点上，支付宝的弱点是支付过程无法简化。在支付宝快捷支付诞生之前，通过支付宝用网银付款是相当复杂的过程，支付成功率也一直不高。</a:t>
            </a:r>
            <a:endParaRPr lang="zh-CN" altLang="en-US"/>
          </a:p>
          <a:p>
            <a:endParaRPr lang="zh-CN" altLang="en-US"/>
          </a:p>
          <a:p>
            <a:r>
              <a:rPr lang="zh-CN" altLang="en-US"/>
              <a:t>而微信支付要做的事情很简单，就是在快捷支付的基础上进一步简化支付流程，并且把“财付通”这个第三方支付平台也简化掉，让支付回到你用银行卡直接付款这个最短流程上去。相对来说，微信支付更加具有可操作性。</a:t>
            </a:r>
            <a:endParaRPr lang="zh-CN" altLang="en-US"/>
          </a:p>
          <a:p>
            <a:endParaRPr lang="zh-CN"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矩形 93"/>
          <p:cNvSpPr/>
          <p:nvPr/>
        </p:nvSpPr>
        <p:spPr>
          <a:xfrm flipV="1">
            <a:off x="339958" y="1019870"/>
            <a:ext cx="11855621" cy="609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31" name="组合 30"/>
          <p:cNvGrpSpPr/>
          <p:nvPr/>
        </p:nvGrpSpPr>
        <p:grpSpPr>
          <a:xfrm>
            <a:off x="0" y="1515110"/>
            <a:ext cx="1771650" cy="4992370"/>
            <a:chOff x="296" y="2376"/>
            <a:chExt cx="2790" cy="7862"/>
          </a:xfrm>
        </p:grpSpPr>
        <p:sp>
          <p:nvSpPr>
            <p:cNvPr id="32" name="title_5"/>
            <p:cNvSpPr/>
            <p:nvPr/>
          </p:nvSpPr>
          <p:spPr>
            <a:xfrm>
              <a:off x="296" y="7291"/>
              <a:ext cx="2342" cy="776"/>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课后拓展</a:t>
              </a:r>
              <a:endParaRPr lang="zh-CN" altLang="en-US" b="1" kern="0" dirty="0">
                <a:solidFill>
                  <a:srgbClr val="984807"/>
                </a:solidFill>
                <a:latin typeface="Calibri" panose="020F0502020204030204"/>
              </a:endParaRPr>
            </a:p>
          </p:txBody>
        </p:sp>
        <p:cxnSp>
          <p:nvCxnSpPr>
            <p:cNvPr id="33" name="直接连接符 32"/>
            <p:cNvCxnSpPr/>
            <p:nvPr/>
          </p:nvCxnSpPr>
          <p:spPr>
            <a:xfrm>
              <a:off x="3086" y="2376"/>
              <a:ext cx="0" cy="7862"/>
            </a:xfrm>
            <a:prstGeom prst="line">
              <a:avLst/>
            </a:prstGeom>
            <a:ln w="28575" cmpd="sng">
              <a:solidFill>
                <a:srgbClr val="984807"/>
              </a:solidFill>
              <a:prstDash val="solid"/>
            </a:ln>
          </p:spPr>
          <p:style>
            <a:lnRef idx="1">
              <a:schemeClr val="accent1"/>
            </a:lnRef>
            <a:fillRef idx="0">
              <a:schemeClr val="accent1"/>
            </a:fillRef>
            <a:effectRef idx="0">
              <a:schemeClr val="accent1"/>
            </a:effectRef>
            <a:fontRef idx="minor">
              <a:schemeClr val="tx1"/>
            </a:fontRef>
          </p:style>
        </p:cxnSp>
      </p:grpSp>
      <p:sp>
        <p:nvSpPr>
          <p:cNvPr id="34" name="title_3"/>
          <p:cNvSpPr/>
          <p:nvPr/>
        </p:nvSpPr>
        <p:spPr>
          <a:xfrm>
            <a:off x="0" y="344932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课前自学</a:t>
            </a:r>
            <a:endParaRPr lang="zh-CN" altLang="en-US" b="1" kern="0" dirty="0">
              <a:solidFill>
                <a:srgbClr val="984807"/>
              </a:solidFill>
              <a:latin typeface="Calibri" panose="020F0502020204030204"/>
            </a:endParaRPr>
          </a:p>
        </p:txBody>
      </p:sp>
      <p:sp>
        <p:nvSpPr>
          <p:cNvPr id="35" name="title_4"/>
          <p:cNvSpPr/>
          <p:nvPr/>
        </p:nvSpPr>
        <p:spPr>
          <a:xfrm>
            <a:off x="0" y="4031615"/>
            <a:ext cx="1487170" cy="492760"/>
          </a:xfrm>
          <a:prstGeom prst="rect">
            <a:avLst/>
          </a:prstGeom>
          <a:solidFill>
            <a:srgbClr val="984807"/>
          </a:soli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sym typeface="+mn-ea"/>
              </a:rPr>
              <a:t>课中探究</a:t>
            </a:r>
            <a:endParaRPr lang="zh-CN" altLang="en-US" sz="20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36" name="title_3"/>
          <p:cNvSpPr/>
          <p:nvPr/>
        </p:nvSpPr>
        <p:spPr>
          <a:xfrm>
            <a:off x="0" y="278638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教学重难点</a:t>
            </a:r>
            <a:endParaRPr lang="zh-CN" altLang="en-US" b="1" kern="0" dirty="0">
              <a:solidFill>
                <a:srgbClr val="984807"/>
              </a:solidFill>
              <a:latin typeface="Calibri" panose="020F0502020204030204"/>
            </a:endParaRPr>
          </a:p>
        </p:txBody>
      </p:sp>
      <p:sp>
        <p:nvSpPr>
          <p:cNvPr id="37" name="title_2"/>
          <p:cNvSpPr/>
          <p:nvPr/>
        </p:nvSpPr>
        <p:spPr>
          <a:xfrm>
            <a:off x="-26670" y="216027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教学目标</a:t>
            </a:r>
            <a:endParaRPr lang="zh-CN" altLang="en-US" b="1" kern="0" dirty="0">
              <a:solidFill>
                <a:srgbClr val="984807"/>
              </a:solidFill>
              <a:latin typeface="Calibri" panose="020F0502020204030204"/>
            </a:endParaRPr>
          </a:p>
        </p:txBody>
      </p:sp>
      <p:sp>
        <p:nvSpPr>
          <p:cNvPr id="38" name="椭圆 37"/>
          <p:cNvSpPr/>
          <p:nvPr/>
        </p:nvSpPr>
        <p:spPr>
          <a:xfrm>
            <a:off x="1584960" y="4065905"/>
            <a:ext cx="373380" cy="391795"/>
          </a:xfrm>
          <a:prstGeom prst="ellipse">
            <a:avLst/>
          </a:prstGeom>
          <a:solidFill>
            <a:schemeClr val="bg1"/>
          </a:solidFill>
          <a:ln>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箭头连接符 38"/>
          <p:cNvCxnSpPr/>
          <p:nvPr/>
        </p:nvCxnSpPr>
        <p:spPr>
          <a:xfrm>
            <a:off x="1631950" y="4255770"/>
            <a:ext cx="279400" cy="1143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72"/>
          <p:cNvSpPr txBox="1"/>
          <p:nvPr/>
        </p:nvSpPr>
        <p:spPr>
          <a:xfrm>
            <a:off x="2195830" y="438785"/>
            <a:ext cx="8731885" cy="583565"/>
          </a:xfrm>
          <a:prstGeom prst="rect">
            <a:avLst/>
          </a:prstGeom>
          <a:noFill/>
        </p:spPr>
        <p:txBody>
          <a:bodyPr wrap="square" rtlCol="0">
            <a:spAutoFit/>
          </a:bodyPr>
          <a:lstStyle/>
          <a:p>
            <a:pPr algn="ct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线上支付工具</a:t>
            </a:r>
            <a:r>
              <a:rPr lang="en-US" altLang="zh-CN" sz="3200" b="1" dirty="0" smtClean="0">
                <a:solidFill>
                  <a:schemeClr val="accent6">
                    <a:lumMod val="50000"/>
                  </a:schemeClr>
                </a:solidFill>
                <a:latin typeface="微软雅黑" panose="020B0503020204020204" pitchFamily="34" charset="-122"/>
                <a:ea typeface="微软雅黑" panose="020B0503020204020204" pitchFamily="34" charset="-122"/>
              </a:rPr>
              <a:t>-</a:t>
            </a: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支付宝</a:t>
            </a:r>
            <a:r>
              <a:rPr lang="en-US" altLang="zh-CN" sz="3200" b="1" dirty="0" smtClean="0">
                <a:solidFill>
                  <a:schemeClr val="accent6">
                    <a:lumMod val="50000"/>
                  </a:schemeClr>
                </a:solidFill>
                <a:latin typeface="微软雅黑" panose="020B0503020204020204" pitchFamily="34" charset="-122"/>
                <a:ea typeface="微软雅黑" panose="020B0503020204020204" pitchFamily="34" charset="-122"/>
              </a:rPr>
              <a:t>PK</a:t>
            </a: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微信支付安全性</a:t>
            </a:r>
            <a:r>
              <a:rPr lang="en-US" altLang="zh-CN" sz="3200" b="1" dirty="0" smtClean="0">
                <a:solidFill>
                  <a:schemeClr val="accent6">
                    <a:lumMod val="50000"/>
                  </a:schemeClr>
                </a:solidFill>
                <a:latin typeface="微软雅黑" panose="020B0503020204020204" pitchFamily="34" charset="-122"/>
                <a:ea typeface="微软雅黑" panose="020B0503020204020204" pitchFamily="34" charset="-122"/>
              </a:rPr>
              <a:t>-</a:t>
            </a: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案例</a:t>
            </a:r>
            <a:endPar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068830" y="1168400"/>
            <a:ext cx="10126345" cy="1753235"/>
          </a:xfrm>
          <a:prstGeom prst="rect">
            <a:avLst/>
          </a:prstGeom>
          <a:noFill/>
        </p:spPr>
        <p:txBody>
          <a:bodyPr wrap="square" rtlCol="0" anchor="t">
            <a:spAutoFit/>
          </a:bodyPr>
          <a:p>
            <a:r>
              <a:rPr lang="zh-CN" altLang="en-US"/>
              <a:t>大额支付，千万不要用微信！</a:t>
            </a:r>
            <a:endParaRPr lang="zh-CN" altLang="en-US"/>
          </a:p>
          <a:p>
            <a:endParaRPr lang="zh-CN" altLang="en-US"/>
          </a:p>
          <a:p>
            <a:r>
              <a:rPr lang="zh-CN" altLang="en-US"/>
              <a:t>19年中，因为买房的原因，分别在微信上给房东转了2万，在支付宝上转了14.2万，做购房定金。</a:t>
            </a:r>
            <a:endParaRPr lang="zh-CN" altLang="en-US"/>
          </a:p>
          <a:p>
            <a:r>
              <a:rPr lang="zh-CN" altLang="en-US"/>
              <a:t>后来需要做资金监管，银行要求提供转账凭证，支付宝登录就可以自己开具……这样的电子回单，具备法律效力……银行也认可……总的来说，有用。</a:t>
            </a:r>
            <a:endParaRPr lang="zh-CN" altLang="en-US"/>
          </a:p>
          <a:p>
            <a:endParaRPr lang="zh-CN" altLang="en-US"/>
          </a:p>
        </p:txBody>
      </p:sp>
      <p:pic>
        <p:nvPicPr>
          <p:cNvPr id="3" name="图片 2"/>
          <p:cNvPicPr>
            <a:picLocks noChangeAspect="1"/>
          </p:cNvPicPr>
          <p:nvPr/>
        </p:nvPicPr>
        <p:blipFill>
          <a:blip r:embed="rId1"/>
          <a:stretch>
            <a:fillRect/>
          </a:stretch>
        </p:blipFill>
        <p:spPr>
          <a:xfrm>
            <a:off x="2935605" y="2786380"/>
            <a:ext cx="5486400" cy="393065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矩形 93"/>
          <p:cNvSpPr/>
          <p:nvPr/>
        </p:nvSpPr>
        <p:spPr>
          <a:xfrm flipV="1">
            <a:off x="339958" y="1019870"/>
            <a:ext cx="11855621" cy="609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31" name="组合 30"/>
          <p:cNvGrpSpPr/>
          <p:nvPr/>
        </p:nvGrpSpPr>
        <p:grpSpPr>
          <a:xfrm>
            <a:off x="0" y="1515110"/>
            <a:ext cx="1771650" cy="4992370"/>
            <a:chOff x="296" y="2376"/>
            <a:chExt cx="2790" cy="7862"/>
          </a:xfrm>
        </p:grpSpPr>
        <p:sp>
          <p:nvSpPr>
            <p:cNvPr id="32" name="title_5"/>
            <p:cNvSpPr/>
            <p:nvPr/>
          </p:nvSpPr>
          <p:spPr>
            <a:xfrm>
              <a:off x="296" y="7291"/>
              <a:ext cx="2342" cy="776"/>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课后拓展</a:t>
              </a:r>
              <a:endParaRPr lang="zh-CN" altLang="en-US" b="1" kern="0" dirty="0">
                <a:solidFill>
                  <a:srgbClr val="984807"/>
                </a:solidFill>
                <a:latin typeface="Calibri" panose="020F0502020204030204"/>
              </a:endParaRPr>
            </a:p>
          </p:txBody>
        </p:sp>
        <p:cxnSp>
          <p:nvCxnSpPr>
            <p:cNvPr id="33" name="直接连接符 32"/>
            <p:cNvCxnSpPr/>
            <p:nvPr/>
          </p:nvCxnSpPr>
          <p:spPr>
            <a:xfrm>
              <a:off x="3086" y="2376"/>
              <a:ext cx="0" cy="7862"/>
            </a:xfrm>
            <a:prstGeom prst="line">
              <a:avLst/>
            </a:prstGeom>
            <a:ln w="28575" cmpd="sng">
              <a:solidFill>
                <a:srgbClr val="984807"/>
              </a:solidFill>
              <a:prstDash val="solid"/>
            </a:ln>
          </p:spPr>
          <p:style>
            <a:lnRef idx="1">
              <a:schemeClr val="accent1"/>
            </a:lnRef>
            <a:fillRef idx="0">
              <a:schemeClr val="accent1"/>
            </a:fillRef>
            <a:effectRef idx="0">
              <a:schemeClr val="accent1"/>
            </a:effectRef>
            <a:fontRef idx="minor">
              <a:schemeClr val="tx1"/>
            </a:fontRef>
          </p:style>
        </p:cxnSp>
      </p:grpSp>
      <p:sp>
        <p:nvSpPr>
          <p:cNvPr id="34" name="title_3"/>
          <p:cNvSpPr/>
          <p:nvPr/>
        </p:nvSpPr>
        <p:spPr>
          <a:xfrm>
            <a:off x="0" y="344932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课前自学</a:t>
            </a:r>
            <a:endParaRPr lang="zh-CN" altLang="en-US" b="1" kern="0" dirty="0">
              <a:solidFill>
                <a:srgbClr val="984807"/>
              </a:solidFill>
              <a:latin typeface="Calibri" panose="020F0502020204030204"/>
            </a:endParaRPr>
          </a:p>
        </p:txBody>
      </p:sp>
      <p:sp>
        <p:nvSpPr>
          <p:cNvPr id="35" name="title_4"/>
          <p:cNvSpPr/>
          <p:nvPr/>
        </p:nvSpPr>
        <p:spPr>
          <a:xfrm>
            <a:off x="0" y="4031615"/>
            <a:ext cx="1487170" cy="492760"/>
          </a:xfrm>
          <a:prstGeom prst="rect">
            <a:avLst/>
          </a:prstGeom>
          <a:solidFill>
            <a:srgbClr val="984807"/>
          </a:soli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sym typeface="+mn-ea"/>
              </a:rPr>
              <a:t>课中探究</a:t>
            </a:r>
            <a:endParaRPr lang="zh-CN" altLang="en-US" sz="20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36" name="title_3"/>
          <p:cNvSpPr/>
          <p:nvPr/>
        </p:nvSpPr>
        <p:spPr>
          <a:xfrm>
            <a:off x="0" y="278638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教学重难点</a:t>
            </a:r>
            <a:endParaRPr lang="zh-CN" altLang="en-US" b="1" kern="0" dirty="0">
              <a:solidFill>
                <a:srgbClr val="984807"/>
              </a:solidFill>
              <a:latin typeface="Calibri" panose="020F0502020204030204"/>
            </a:endParaRPr>
          </a:p>
        </p:txBody>
      </p:sp>
      <p:sp>
        <p:nvSpPr>
          <p:cNvPr id="37" name="title_2"/>
          <p:cNvSpPr/>
          <p:nvPr/>
        </p:nvSpPr>
        <p:spPr>
          <a:xfrm>
            <a:off x="-26670" y="216027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教学目标</a:t>
            </a:r>
            <a:endParaRPr lang="zh-CN" altLang="en-US" b="1" kern="0" dirty="0">
              <a:solidFill>
                <a:srgbClr val="984807"/>
              </a:solidFill>
              <a:latin typeface="Calibri" panose="020F0502020204030204"/>
            </a:endParaRPr>
          </a:p>
        </p:txBody>
      </p:sp>
      <p:sp>
        <p:nvSpPr>
          <p:cNvPr id="38" name="椭圆 37"/>
          <p:cNvSpPr/>
          <p:nvPr/>
        </p:nvSpPr>
        <p:spPr>
          <a:xfrm>
            <a:off x="1584960" y="4065905"/>
            <a:ext cx="373380" cy="391795"/>
          </a:xfrm>
          <a:prstGeom prst="ellipse">
            <a:avLst/>
          </a:prstGeom>
          <a:solidFill>
            <a:schemeClr val="bg1"/>
          </a:solidFill>
          <a:ln>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箭头连接符 38"/>
          <p:cNvCxnSpPr/>
          <p:nvPr/>
        </p:nvCxnSpPr>
        <p:spPr>
          <a:xfrm>
            <a:off x="1631950" y="4255770"/>
            <a:ext cx="279400" cy="1143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72"/>
          <p:cNvSpPr txBox="1"/>
          <p:nvPr/>
        </p:nvSpPr>
        <p:spPr>
          <a:xfrm>
            <a:off x="2195830" y="438785"/>
            <a:ext cx="8731885" cy="583565"/>
          </a:xfrm>
          <a:prstGeom prst="rect">
            <a:avLst/>
          </a:prstGeom>
          <a:noFill/>
        </p:spPr>
        <p:txBody>
          <a:bodyPr wrap="square" rtlCol="0">
            <a:spAutoFit/>
          </a:bodyPr>
          <a:lstStyle/>
          <a:p>
            <a:pPr algn="ct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线上支付工具</a:t>
            </a:r>
            <a:r>
              <a:rPr lang="en-US" altLang="zh-CN" sz="3200" b="1" dirty="0" smtClean="0">
                <a:solidFill>
                  <a:schemeClr val="accent6">
                    <a:lumMod val="50000"/>
                  </a:schemeClr>
                </a:solidFill>
                <a:latin typeface="微软雅黑" panose="020B0503020204020204" pitchFamily="34" charset="-122"/>
                <a:ea typeface="微软雅黑" panose="020B0503020204020204" pitchFamily="34" charset="-122"/>
              </a:rPr>
              <a:t>-</a:t>
            </a: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支付宝</a:t>
            </a:r>
            <a:r>
              <a:rPr lang="en-US" altLang="zh-CN" sz="3200" b="1" dirty="0" smtClean="0">
                <a:solidFill>
                  <a:schemeClr val="accent6">
                    <a:lumMod val="50000"/>
                  </a:schemeClr>
                </a:solidFill>
                <a:latin typeface="微软雅黑" panose="020B0503020204020204" pitchFamily="34" charset="-122"/>
                <a:ea typeface="微软雅黑" panose="020B0503020204020204" pitchFamily="34" charset="-122"/>
              </a:rPr>
              <a:t>PK</a:t>
            </a: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微信支付安全性</a:t>
            </a:r>
            <a:r>
              <a:rPr lang="en-US" altLang="zh-CN" sz="3200" b="1" dirty="0" smtClean="0">
                <a:solidFill>
                  <a:schemeClr val="accent6">
                    <a:lumMod val="50000"/>
                  </a:schemeClr>
                </a:solidFill>
                <a:latin typeface="微软雅黑" panose="020B0503020204020204" pitchFamily="34" charset="-122"/>
                <a:ea typeface="微软雅黑" panose="020B0503020204020204" pitchFamily="34" charset="-122"/>
              </a:rPr>
              <a:t>-</a:t>
            </a: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案例</a:t>
            </a:r>
            <a:endPar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068830" y="1168400"/>
            <a:ext cx="4279900" cy="3692525"/>
          </a:xfrm>
          <a:prstGeom prst="rect">
            <a:avLst/>
          </a:prstGeom>
          <a:noFill/>
        </p:spPr>
        <p:txBody>
          <a:bodyPr wrap="square" rtlCol="0" anchor="t">
            <a:spAutoFit/>
          </a:bodyPr>
          <a:p>
            <a:r>
              <a:rPr lang="zh-CN" altLang="en-US"/>
              <a:t>万万没想到……微信开不了！</a:t>
            </a:r>
            <a:endParaRPr lang="zh-CN" altLang="en-US"/>
          </a:p>
          <a:p>
            <a:endParaRPr lang="zh-CN" altLang="en-US"/>
          </a:p>
          <a:p>
            <a:r>
              <a:rPr lang="zh-CN" altLang="en-US"/>
              <a:t>微信只能提供转账记录凭证，无法开具具备法律效应的电子回单</a:t>
            </a:r>
            <a:endParaRPr lang="zh-CN" altLang="en-US"/>
          </a:p>
          <a:p>
            <a:endParaRPr lang="zh-CN" altLang="en-US"/>
          </a:p>
          <a:p>
            <a:r>
              <a:rPr lang="zh-CN" altLang="en-US"/>
              <a:t>后来打了微信客服，转了整整半个小时，才有人工客服回复……</a:t>
            </a:r>
            <a:endParaRPr lang="zh-CN" altLang="en-US"/>
          </a:p>
          <a:p>
            <a:endParaRPr lang="zh-CN" altLang="en-US"/>
          </a:p>
          <a:p>
            <a:r>
              <a:rPr lang="zh-CN" altLang="en-US"/>
              <a:t>客服回复的居然是：无法开具电子回单，因为要保护用户隐私…微信让我登录……自己弄了一个转账明细……</a:t>
            </a:r>
            <a:endParaRPr lang="zh-CN" altLang="en-US"/>
          </a:p>
          <a:p>
            <a:endParaRPr lang="zh-CN" altLang="en-US"/>
          </a:p>
          <a:p>
            <a:r>
              <a:rPr lang="zh-CN" altLang="en-US"/>
              <a:t>类似于这样的东西……</a:t>
            </a:r>
            <a:endParaRPr lang="zh-CN" altLang="en-US"/>
          </a:p>
        </p:txBody>
      </p:sp>
      <p:pic>
        <p:nvPicPr>
          <p:cNvPr id="4" name="图片 3"/>
          <p:cNvPicPr>
            <a:picLocks noChangeAspect="1"/>
          </p:cNvPicPr>
          <p:nvPr/>
        </p:nvPicPr>
        <p:blipFill>
          <a:blip r:embed="rId1"/>
          <a:stretch>
            <a:fillRect/>
          </a:stretch>
        </p:blipFill>
        <p:spPr>
          <a:xfrm>
            <a:off x="6195060" y="1080770"/>
            <a:ext cx="5486400" cy="569341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矩形 93"/>
          <p:cNvSpPr/>
          <p:nvPr/>
        </p:nvSpPr>
        <p:spPr>
          <a:xfrm flipV="1">
            <a:off x="339958" y="1019870"/>
            <a:ext cx="11855621" cy="609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31" name="组合 30"/>
          <p:cNvGrpSpPr/>
          <p:nvPr/>
        </p:nvGrpSpPr>
        <p:grpSpPr>
          <a:xfrm>
            <a:off x="0" y="1515110"/>
            <a:ext cx="1771650" cy="4992370"/>
            <a:chOff x="296" y="2376"/>
            <a:chExt cx="2790" cy="7862"/>
          </a:xfrm>
        </p:grpSpPr>
        <p:sp>
          <p:nvSpPr>
            <p:cNvPr id="32" name="title_5"/>
            <p:cNvSpPr/>
            <p:nvPr/>
          </p:nvSpPr>
          <p:spPr>
            <a:xfrm>
              <a:off x="296" y="7291"/>
              <a:ext cx="2342" cy="776"/>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课后拓展</a:t>
              </a:r>
              <a:endParaRPr lang="zh-CN" altLang="en-US" b="1" kern="0" dirty="0">
                <a:solidFill>
                  <a:srgbClr val="984807"/>
                </a:solidFill>
                <a:latin typeface="Calibri" panose="020F0502020204030204"/>
              </a:endParaRPr>
            </a:p>
          </p:txBody>
        </p:sp>
        <p:cxnSp>
          <p:nvCxnSpPr>
            <p:cNvPr id="33" name="直接连接符 32"/>
            <p:cNvCxnSpPr/>
            <p:nvPr/>
          </p:nvCxnSpPr>
          <p:spPr>
            <a:xfrm>
              <a:off x="3086" y="2376"/>
              <a:ext cx="0" cy="7862"/>
            </a:xfrm>
            <a:prstGeom prst="line">
              <a:avLst/>
            </a:prstGeom>
            <a:ln w="28575" cmpd="sng">
              <a:solidFill>
                <a:srgbClr val="984807"/>
              </a:solidFill>
              <a:prstDash val="solid"/>
            </a:ln>
          </p:spPr>
          <p:style>
            <a:lnRef idx="1">
              <a:schemeClr val="accent1"/>
            </a:lnRef>
            <a:fillRef idx="0">
              <a:schemeClr val="accent1"/>
            </a:fillRef>
            <a:effectRef idx="0">
              <a:schemeClr val="accent1"/>
            </a:effectRef>
            <a:fontRef idx="minor">
              <a:schemeClr val="tx1"/>
            </a:fontRef>
          </p:style>
        </p:cxnSp>
      </p:grpSp>
      <p:sp>
        <p:nvSpPr>
          <p:cNvPr id="34" name="title_3"/>
          <p:cNvSpPr/>
          <p:nvPr/>
        </p:nvSpPr>
        <p:spPr>
          <a:xfrm>
            <a:off x="0" y="344932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课前自学</a:t>
            </a:r>
            <a:endParaRPr lang="zh-CN" altLang="en-US" b="1" kern="0" dirty="0">
              <a:solidFill>
                <a:srgbClr val="984807"/>
              </a:solidFill>
              <a:latin typeface="Calibri" panose="020F0502020204030204"/>
            </a:endParaRPr>
          </a:p>
        </p:txBody>
      </p:sp>
      <p:sp>
        <p:nvSpPr>
          <p:cNvPr id="35" name="title_4"/>
          <p:cNvSpPr/>
          <p:nvPr/>
        </p:nvSpPr>
        <p:spPr>
          <a:xfrm>
            <a:off x="0" y="4031615"/>
            <a:ext cx="1487170" cy="492760"/>
          </a:xfrm>
          <a:prstGeom prst="rect">
            <a:avLst/>
          </a:prstGeom>
          <a:solidFill>
            <a:srgbClr val="984807"/>
          </a:soli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sym typeface="+mn-ea"/>
              </a:rPr>
              <a:t>课中探究</a:t>
            </a:r>
            <a:endParaRPr lang="zh-CN" altLang="en-US" sz="20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36" name="title_3"/>
          <p:cNvSpPr/>
          <p:nvPr/>
        </p:nvSpPr>
        <p:spPr>
          <a:xfrm>
            <a:off x="0" y="278638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教学重难点</a:t>
            </a:r>
            <a:endParaRPr lang="zh-CN" altLang="en-US" b="1" kern="0" dirty="0">
              <a:solidFill>
                <a:srgbClr val="984807"/>
              </a:solidFill>
              <a:latin typeface="Calibri" panose="020F0502020204030204"/>
            </a:endParaRPr>
          </a:p>
        </p:txBody>
      </p:sp>
      <p:sp>
        <p:nvSpPr>
          <p:cNvPr id="37" name="title_2"/>
          <p:cNvSpPr/>
          <p:nvPr/>
        </p:nvSpPr>
        <p:spPr>
          <a:xfrm>
            <a:off x="-26670" y="216027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教学目标</a:t>
            </a:r>
            <a:endParaRPr lang="zh-CN" altLang="en-US" b="1" kern="0" dirty="0">
              <a:solidFill>
                <a:srgbClr val="984807"/>
              </a:solidFill>
              <a:latin typeface="Calibri" panose="020F0502020204030204"/>
            </a:endParaRPr>
          </a:p>
        </p:txBody>
      </p:sp>
      <p:sp>
        <p:nvSpPr>
          <p:cNvPr id="38" name="椭圆 37"/>
          <p:cNvSpPr/>
          <p:nvPr/>
        </p:nvSpPr>
        <p:spPr>
          <a:xfrm>
            <a:off x="1584960" y="4065905"/>
            <a:ext cx="373380" cy="391795"/>
          </a:xfrm>
          <a:prstGeom prst="ellipse">
            <a:avLst/>
          </a:prstGeom>
          <a:solidFill>
            <a:schemeClr val="bg1"/>
          </a:solidFill>
          <a:ln>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箭头连接符 38"/>
          <p:cNvCxnSpPr/>
          <p:nvPr/>
        </p:nvCxnSpPr>
        <p:spPr>
          <a:xfrm>
            <a:off x="1631950" y="4255770"/>
            <a:ext cx="279400" cy="1143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72"/>
          <p:cNvSpPr txBox="1"/>
          <p:nvPr/>
        </p:nvSpPr>
        <p:spPr>
          <a:xfrm>
            <a:off x="2195830" y="438785"/>
            <a:ext cx="8731885" cy="583565"/>
          </a:xfrm>
          <a:prstGeom prst="rect">
            <a:avLst/>
          </a:prstGeom>
          <a:noFill/>
        </p:spPr>
        <p:txBody>
          <a:bodyPr wrap="square" rtlCol="0">
            <a:spAutoFit/>
          </a:bodyPr>
          <a:lstStyle/>
          <a:p>
            <a:pPr algn="ct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线上支付工具</a:t>
            </a:r>
            <a:r>
              <a:rPr lang="en-US" altLang="zh-CN" sz="3200" b="1" dirty="0" smtClean="0">
                <a:solidFill>
                  <a:schemeClr val="accent6">
                    <a:lumMod val="50000"/>
                  </a:schemeClr>
                </a:solidFill>
                <a:latin typeface="微软雅黑" panose="020B0503020204020204" pitchFamily="34" charset="-122"/>
                <a:ea typeface="微软雅黑" panose="020B0503020204020204" pitchFamily="34" charset="-122"/>
              </a:rPr>
              <a:t>-</a:t>
            </a: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支付宝</a:t>
            </a:r>
            <a:r>
              <a:rPr lang="en-US" altLang="zh-CN" sz="3200" b="1" dirty="0" smtClean="0">
                <a:solidFill>
                  <a:schemeClr val="accent6">
                    <a:lumMod val="50000"/>
                  </a:schemeClr>
                </a:solidFill>
                <a:latin typeface="微软雅黑" panose="020B0503020204020204" pitchFamily="34" charset="-122"/>
                <a:ea typeface="微软雅黑" panose="020B0503020204020204" pitchFamily="34" charset="-122"/>
              </a:rPr>
              <a:t>PK</a:t>
            </a: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微信支付安全性</a:t>
            </a:r>
            <a:r>
              <a:rPr lang="en-US" altLang="zh-CN" sz="3200" b="1" dirty="0" smtClean="0">
                <a:solidFill>
                  <a:schemeClr val="accent6">
                    <a:lumMod val="50000"/>
                  </a:schemeClr>
                </a:solidFill>
                <a:latin typeface="微软雅黑" panose="020B0503020204020204" pitchFamily="34" charset="-122"/>
                <a:ea typeface="微软雅黑" panose="020B0503020204020204" pitchFamily="34" charset="-122"/>
              </a:rPr>
              <a:t>-</a:t>
            </a: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案例</a:t>
            </a:r>
            <a:endPar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268220" y="1789430"/>
            <a:ext cx="8168005" cy="1753235"/>
          </a:xfrm>
          <a:prstGeom prst="rect">
            <a:avLst/>
          </a:prstGeom>
          <a:noFill/>
        </p:spPr>
        <p:txBody>
          <a:bodyPr wrap="square" rtlCol="0" anchor="t">
            <a:spAutoFit/>
          </a:bodyPr>
          <a:p>
            <a:r>
              <a:rPr lang="zh-CN" altLang="en-US"/>
              <a:t>根本看不出来转账双方的任何信息……微信客服说的是，也具备法律效力……但是，银行直接说了，这个东西没有用，无法证明你给房东转了钱……因为既没有房东的名字，也没有相关的信息……总的来说，这玩意儿没有用……然后，银行的人，建议房东微信上把钱退我，然后用支付宝重新转……</a:t>
            </a:r>
            <a:endParaRPr lang="zh-CN" altLang="en-US"/>
          </a:p>
          <a:p>
            <a:endParaRPr lang="zh-CN" altLang="en-US"/>
          </a:p>
          <a:p>
            <a:endParaRPr lang="zh-CN"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矩形 93"/>
          <p:cNvSpPr/>
          <p:nvPr/>
        </p:nvSpPr>
        <p:spPr>
          <a:xfrm flipV="1">
            <a:off x="339958" y="1019870"/>
            <a:ext cx="11855621" cy="609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31" name="组合 30"/>
          <p:cNvGrpSpPr/>
          <p:nvPr/>
        </p:nvGrpSpPr>
        <p:grpSpPr>
          <a:xfrm>
            <a:off x="0" y="1515110"/>
            <a:ext cx="1771650" cy="4992370"/>
            <a:chOff x="296" y="2376"/>
            <a:chExt cx="2790" cy="7862"/>
          </a:xfrm>
        </p:grpSpPr>
        <p:sp>
          <p:nvSpPr>
            <p:cNvPr id="32" name="title_5"/>
            <p:cNvSpPr/>
            <p:nvPr/>
          </p:nvSpPr>
          <p:spPr>
            <a:xfrm>
              <a:off x="296" y="7291"/>
              <a:ext cx="2342" cy="776"/>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课后拓展</a:t>
              </a:r>
              <a:endParaRPr lang="zh-CN" altLang="en-US" b="1" kern="0" dirty="0">
                <a:solidFill>
                  <a:srgbClr val="984807"/>
                </a:solidFill>
                <a:latin typeface="Calibri" panose="020F0502020204030204"/>
              </a:endParaRPr>
            </a:p>
          </p:txBody>
        </p:sp>
        <p:cxnSp>
          <p:nvCxnSpPr>
            <p:cNvPr id="33" name="直接连接符 32"/>
            <p:cNvCxnSpPr/>
            <p:nvPr/>
          </p:nvCxnSpPr>
          <p:spPr>
            <a:xfrm>
              <a:off x="3086" y="2376"/>
              <a:ext cx="0" cy="7862"/>
            </a:xfrm>
            <a:prstGeom prst="line">
              <a:avLst/>
            </a:prstGeom>
            <a:ln w="28575" cmpd="sng">
              <a:solidFill>
                <a:srgbClr val="984807"/>
              </a:solidFill>
              <a:prstDash val="solid"/>
            </a:ln>
          </p:spPr>
          <p:style>
            <a:lnRef idx="1">
              <a:schemeClr val="accent1"/>
            </a:lnRef>
            <a:fillRef idx="0">
              <a:schemeClr val="accent1"/>
            </a:fillRef>
            <a:effectRef idx="0">
              <a:schemeClr val="accent1"/>
            </a:effectRef>
            <a:fontRef idx="minor">
              <a:schemeClr val="tx1"/>
            </a:fontRef>
          </p:style>
        </p:cxnSp>
      </p:grpSp>
      <p:sp>
        <p:nvSpPr>
          <p:cNvPr id="34" name="title_3"/>
          <p:cNvSpPr/>
          <p:nvPr/>
        </p:nvSpPr>
        <p:spPr>
          <a:xfrm>
            <a:off x="0" y="344932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课前自学</a:t>
            </a:r>
            <a:endParaRPr lang="zh-CN" altLang="en-US" b="1" kern="0" dirty="0">
              <a:solidFill>
                <a:srgbClr val="984807"/>
              </a:solidFill>
              <a:latin typeface="Calibri" panose="020F0502020204030204"/>
            </a:endParaRPr>
          </a:p>
        </p:txBody>
      </p:sp>
      <p:sp>
        <p:nvSpPr>
          <p:cNvPr id="35" name="title_4"/>
          <p:cNvSpPr/>
          <p:nvPr/>
        </p:nvSpPr>
        <p:spPr>
          <a:xfrm>
            <a:off x="0" y="4031615"/>
            <a:ext cx="1487170" cy="492760"/>
          </a:xfrm>
          <a:prstGeom prst="rect">
            <a:avLst/>
          </a:prstGeom>
          <a:solidFill>
            <a:srgbClr val="984807"/>
          </a:soli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sym typeface="+mn-ea"/>
              </a:rPr>
              <a:t>课中探究</a:t>
            </a:r>
            <a:endParaRPr lang="zh-CN" altLang="en-US" sz="20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36" name="title_3"/>
          <p:cNvSpPr/>
          <p:nvPr/>
        </p:nvSpPr>
        <p:spPr>
          <a:xfrm>
            <a:off x="0" y="278638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教学重难点</a:t>
            </a:r>
            <a:endParaRPr lang="zh-CN" altLang="en-US" b="1" kern="0" dirty="0">
              <a:solidFill>
                <a:srgbClr val="984807"/>
              </a:solidFill>
              <a:latin typeface="Calibri" panose="020F0502020204030204"/>
            </a:endParaRPr>
          </a:p>
        </p:txBody>
      </p:sp>
      <p:sp>
        <p:nvSpPr>
          <p:cNvPr id="37" name="title_2"/>
          <p:cNvSpPr/>
          <p:nvPr/>
        </p:nvSpPr>
        <p:spPr>
          <a:xfrm>
            <a:off x="-26670" y="216027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教学目标</a:t>
            </a:r>
            <a:endParaRPr lang="zh-CN" altLang="en-US" b="1" kern="0" dirty="0">
              <a:solidFill>
                <a:srgbClr val="984807"/>
              </a:solidFill>
              <a:latin typeface="Calibri" panose="020F0502020204030204"/>
            </a:endParaRPr>
          </a:p>
        </p:txBody>
      </p:sp>
      <p:sp>
        <p:nvSpPr>
          <p:cNvPr id="38" name="椭圆 37"/>
          <p:cNvSpPr/>
          <p:nvPr/>
        </p:nvSpPr>
        <p:spPr>
          <a:xfrm>
            <a:off x="1584960" y="4065905"/>
            <a:ext cx="373380" cy="391795"/>
          </a:xfrm>
          <a:prstGeom prst="ellipse">
            <a:avLst/>
          </a:prstGeom>
          <a:solidFill>
            <a:schemeClr val="bg1"/>
          </a:solidFill>
          <a:ln>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箭头连接符 38"/>
          <p:cNvCxnSpPr/>
          <p:nvPr/>
        </p:nvCxnSpPr>
        <p:spPr>
          <a:xfrm>
            <a:off x="1631950" y="4255770"/>
            <a:ext cx="279400" cy="1143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72"/>
          <p:cNvSpPr txBox="1"/>
          <p:nvPr/>
        </p:nvSpPr>
        <p:spPr>
          <a:xfrm>
            <a:off x="2195830" y="438785"/>
            <a:ext cx="8731885" cy="583565"/>
          </a:xfrm>
          <a:prstGeom prst="rect">
            <a:avLst/>
          </a:prstGeom>
          <a:noFill/>
        </p:spPr>
        <p:txBody>
          <a:bodyPr wrap="square" rtlCol="0">
            <a:spAutoFit/>
          </a:bodyPr>
          <a:lstStyle/>
          <a:p>
            <a:pPr algn="ct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线上支付工具</a:t>
            </a:r>
            <a:r>
              <a:rPr lang="en-US" altLang="zh-CN" sz="3200" b="1" dirty="0" smtClean="0">
                <a:solidFill>
                  <a:schemeClr val="accent6">
                    <a:lumMod val="50000"/>
                  </a:schemeClr>
                </a:solidFill>
                <a:latin typeface="微软雅黑" panose="020B0503020204020204" pitchFamily="34" charset="-122"/>
                <a:ea typeface="微软雅黑" panose="020B0503020204020204" pitchFamily="34" charset="-122"/>
              </a:rPr>
              <a:t>-</a:t>
            </a: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支付宝</a:t>
            </a:r>
            <a:r>
              <a:rPr lang="en-US" altLang="zh-CN" sz="3200" b="1" dirty="0" smtClean="0">
                <a:solidFill>
                  <a:schemeClr val="accent6">
                    <a:lumMod val="50000"/>
                  </a:schemeClr>
                </a:solidFill>
                <a:latin typeface="微软雅黑" panose="020B0503020204020204" pitchFamily="34" charset="-122"/>
                <a:ea typeface="微软雅黑" panose="020B0503020204020204" pitchFamily="34" charset="-122"/>
              </a:rPr>
              <a:t>PK</a:t>
            </a: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微信支付安全性</a:t>
            </a:r>
            <a:r>
              <a:rPr lang="en-US" altLang="zh-CN" sz="3200" b="1" dirty="0" smtClean="0">
                <a:solidFill>
                  <a:schemeClr val="accent6">
                    <a:lumMod val="50000"/>
                  </a:schemeClr>
                </a:solidFill>
                <a:latin typeface="微软雅黑" panose="020B0503020204020204" pitchFamily="34" charset="-122"/>
                <a:ea typeface="微软雅黑" panose="020B0503020204020204" pitchFamily="34" charset="-122"/>
              </a:rPr>
              <a:t>-</a:t>
            </a: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案例</a:t>
            </a:r>
            <a:endPar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2897505" y="1241425"/>
            <a:ext cx="6400800" cy="553974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矩形 93"/>
          <p:cNvSpPr/>
          <p:nvPr/>
        </p:nvSpPr>
        <p:spPr>
          <a:xfrm flipV="1">
            <a:off x="339958" y="1019870"/>
            <a:ext cx="11855621" cy="609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31" name="组合 30"/>
          <p:cNvGrpSpPr/>
          <p:nvPr/>
        </p:nvGrpSpPr>
        <p:grpSpPr>
          <a:xfrm>
            <a:off x="0" y="1515110"/>
            <a:ext cx="1771650" cy="4992370"/>
            <a:chOff x="296" y="2376"/>
            <a:chExt cx="2790" cy="7862"/>
          </a:xfrm>
        </p:grpSpPr>
        <p:sp>
          <p:nvSpPr>
            <p:cNvPr id="32" name="title_5"/>
            <p:cNvSpPr/>
            <p:nvPr/>
          </p:nvSpPr>
          <p:spPr>
            <a:xfrm>
              <a:off x="296" y="7291"/>
              <a:ext cx="2342" cy="776"/>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课后拓展</a:t>
              </a:r>
              <a:endParaRPr lang="zh-CN" altLang="en-US" b="1" kern="0" dirty="0">
                <a:solidFill>
                  <a:srgbClr val="984807"/>
                </a:solidFill>
                <a:latin typeface="Calibri" panose="020F0502020204030204"/>
              </a:endParaRPr>
            </a:p>
          </p:txBody>
        </p:sp>
        <p:cxnSp>
          <p:nvCxnSpPr>
            <p:cNvPr id="33" name="直接连接符 32"/>
            <p:cNvCxnSpPr/>
            <p:nvPr/>
          </p:nvCxnSpPr>
          <p:spPr>
            <a:xfrm>
              <a:off x="3086" y="2376"/>
              <a:ext cx="0" cy="7862"/>
            </a:xfrm>
            <a:prstGeom prst="line">
              <a:avLst/>
            </a:prstGeom>
            <a:ln w="28575" cmpd="sng">
              <a:solidFill>
                <a:srgbClr val="984807"/>
              </a:solidFill>
              <a:prstDash val="solid"/>
            </a:ln>
          </p:spPr>
          <p:style>
            <a:lnRef idx="1">
              <a:schemeClr val="accent1"/>
            </a:lnRef>
            <a:fillRef idx="0">
              <a:schemeClr val="accent1"/>
            </a:fillRef>
            <a:effectRef idx="0">
              <a:schemeClr val="accent1"/>
            </a:effectRef>
            <a:fontRef idx="minor">
              <a:schemeClr val="tx1"/>
            </a:fontRef>
          </p:style>
        </p:cxnSp>
      </p:grpSp>
      <p:sp>
        <p:nvSpPr>
          <p:cNvPr id="34" name="title_3"/>
          <p:cNvSpPr/>
          <p:nvPr/>
        </p:nvSpPr>
        <p:spPr>
          <a:xfrm>
            <a:off x="0" y="344932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课前自学</a:t>
            </a:r>
            <a:endParaRPr lang="zh-CN" altLang="en-US" b="1" kern="0" dirty="0">
              <a:solidFill>
                <a:srgbClr val="984807"/>
              </a:solidFill>
              <a:latin typeface="Calibri" panose="020F0502020204030204"/>
            </a:endParaRPr>
          </a:p>
        </p:txBody>
      </p:sp>
      <p:sp>
        <p:nvSpPr>
          <p:cNvPr id="35" name="title_4"/>
          <p:cNvSpPr/>
          <p:nvPr/>
        </p:nvSpPr>
        <p:spPr>
          <a:xfrm>
            <a:off x="0" y="4031615"/>
            <a:ext cx="1487170" cy="492760"/>
          </a:xfrm>
          <a:prstGeom prst="rect">
            <a:avLst/>
          </a:prstGeom>
          <a:solidFill>
            <a:srgbClr val="984807"/>
          </a:soli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sym typeface="+mn-ea"/>
              </a:rPr>
              <a:t>课中探究</a:t>
            </a:r>
            <a:endParaRPr lang="zh-CN" altLang="en-US" sz="20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36" name="title_3"/>
          <p:cNvSpPr/>
          <p:nvPr/>
        </p:nvSpPr>
        <p:spPr>
          <a:xfrm>
            <a:off x="0" y="278638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教学重难点</a:t>
            </a:r>
            <a:endParaRPr lang="zh-CN" altLang="en-US" b="1" kern="0" dirty="0">
              <a:solidFill>
                <a:srgbClr val="984807"/>
              </a:solidFill>
              <a:latin typeface="Calibri" panose="020F0502020204030204"/>
            </a:endParaRPr>
          </a:p>
        </p:txBody>
      </p:sp>
      <p:sp>
        <p:nvSpPr>
          <p:cNvPr id="37" name="title_2"/>
          <p:cNvSpPr/>
          <p:nvPr/>
        </p:nvSpPr>
        <p:spPr>
          <a:xfrm>
            <a:off x="-26670" y="216027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教学目标</a:t>
            </a:r>
            <a:endParaRPr lang="zh-CN" altLang="en-US" b="1" kern="0" dirty="0">
              <a:solidFill>
                <a:srgbClr val="984807"/>
              </a:solidFill>
              <a:latin typeface="Calibri" panose="020F0502020204030204"/>
            </a:endParaRPr>
          </a:p>
        </p:txBody>
      </p:sp>
      <p:sp>
        <p:nvSpPr>
          <p:cNvPr id="38" name="椭圆 37"/>
          <p:cNvSpPr/>
          <p:nvPr/>
        </p:nvSpPr>
        <p:spPr>
          <a:xfrm>
            <a:off x="1584960" y="4065905"/>
            <a:ext cx="373380" cy="391795"/>
          </a:xfrm>
          <a:prstGeom prst="ellipse">
            <a:avLst/>
          </a:prstGeom>
          <a:solidFill>
            <a:schemeClr val="bg1"/>
          </a:solidFill>
          <a:ln>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箭头连接符 38"/>
          <p:cNvCxnSpPr/>
          <p:nvPr/>
        </p:nvCxnSpPr>
        <p:spPr>
          <a:xfrm>
            <a:off x="1631950" y="4255770"/>
            <a:ext cx="279400" cy="1143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72"/>
          <p:cNvSpPr txBox="1"/>
          <p:nvPr/>
        </p:nvSpPr>
        <p:spPr>
          <a:xfrm>
            <a:off x="2195830" y="438785"/>
            <a:ext cx="8731885" cy="583565"/>
          </a:xfrm>
          <a:prstGeom prst="rect">
            <a:avLst/>
          </a:prstGeom>
          <a:noFill/>
        </p:spPr>
        <p:txBody>
          <a:bodyPr wrap="square" rtlCol="0">
            <a:spAutoFit/>
          </a:bodyPr>
          <a:lstStyle/>
          <a:p>
            <a:pPr algn="ct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线上支付工具</a:t>
            </a:r>
            <a:r>
              <a:rPr lang="en-US" altLang="zh-CN" sz="3200" b="1" dirty="0" smtClean="0">
                <a:solidFill>
                  <a:schemeClr val="accent6">
                    <a:lumMod val="50000"/>
                  </a:schemeClr>
                </a:solidFill>
                <a:latin typeface="微软雅黑" panose="020B0503020204020204" pitchFamily="34" charset="-122"/>
                <a:ea typeface="微软雅黑" panose="020B0503020204020204" pitchFamily="34" charset="-122"/>
              </a:rPr>
              <a:t>-</a:t>
            </a: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国家数字货币</a:t>
            </a:r>
            <a:endPar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404745" y="1443990"/>
            <a:ext cx="9452610" cy="3138170"/>
          </a:xfrm>
          <a:prstGeom prst="rect">
            <a:avLst/>
          </a:prstGeom>
          <a:noFill/>
        </p:spPr>
        <p:txBody>
          <a:bodyPr wrap="square" rtlCol="0" anchor="t">
            <a:spAutoFit/>
          </a:bodyPr>
          <a:p>
            <a:r>
              <a:rPr lang="en-US" altLang="zh-CN"/>
              <a:t>         </a:t>
            </a:r>
            <a:r>
              <a:rPr lang="zh-CN" altLang="en-US"/>
              <a:t>移动支付领域一直都是”香饽饽“，很多互联网巨头都曾经想要入局，可是就算是王健林这样的大人物，也无法分一杯羹，无法从马云和马化腾手里抢到一点市场份额，所以商业大佬们几乎都放弃了。</a:t>
            </a:r>
            <a:endParaRPr lang="zh-CN" altLang="en-US"/>
          </a:p>
          <a:p>
            <a:r>
              <a:rPr lang="zh-CN" altLang="en-US"/>
              <a:t>最令人痛苦的可能是银行了吧。中央银行占主导地位的国内银行业，一直是普通百姓金融的主要合作者。但自阿里巴巴成立以来，有了支付宝，银行的日子就不好过了，不仅存款市场被支付宝抢走了不少，如今由于移动支付的兴起，银行的市场又一次受到了冲击。</a:t>
            </a:r>
            <a:endParaRPr lang="zh-CN" altLang="en-US"/>
          </a:p>
          <a:p>
            <a:endParaRPr lang="zh-CN" altLang="en-US"/>
          </a:p>
          <a:p>
            <a:r>
              <a:rPr lang="zh-CN" altLang="en-US"/>
              <a:t>这样，为了挽回市场上的客户，央行联合国内主要银行，推出了云闪付，并学习支付宝和微信支付最初在自家产品上发红包的方式，央行也采用了大量红包补贴的方式来推广云闪付，尽管最终收获了3亿用户。但相对于支付宝和微信支付，元闪付仅排在第三位。</a:t>
            </a:r>
            <a:endParaRPr lang="zh-CN" altLang="en-US"/>
          </a:p>
          <a:p>
            <a:endParaRPr lang="zh-CN" altLang="en-US"/>
          </a:p>
        </p:txBody>
      </p:sp>
      <p:pic>
        <p:nvPicPr>
          <p:cNvPr id="3" name="图片 2"/>
          <p:cNvPicPr>
            <a:picLocks noChangeAspect="1"/>
          </p:cNvPicPr>
          <p:nvPr/>
        </p:nvPicPr>
        <p:blipFill>
          <a:blip r:embed="rId1"/>
          <a:stretch>
            <a:fillRect/>
          </a:stretch>
        </p:blipFill>
        <p:spPr>
          <a:xfrm>
            <a:off x="4065270" y="4636135"/>
            <a:ext cx="4221480" cy="215709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矩形 93"/>
          <p:cNvSpPr/>
          <p:nvPr/>
        </p:nvSpPr>
        <p:spPr>
          <a:xfrm flipV="1">
            <a:off x="339958" y="1019870"/>
            <a:ext cx="11855621" cy="609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31" name="组合 30"/>
          <p:cNvGrpSpPr/>
          <p:nvPr/>
        </p:nvGrpSpPr>
        <p:grpSpPr>
          <a:xfrm>
            <a:off x="0" y="1515110"/>
            <a:ext cx="1771650" cy="4992370"/>
            <a:chOff x="296" y="2376"/>
            <a:chExt cx="2790" cy="7862"/>
          </a:xfrm>
        </p:grpSpPr>
        <p:sp>
          <p:nvSpPr>
            <p:cNvPr id="32" name="title_5"/>
            <p:cNvSpPr/>
            <p:nvPr/>
          </p:nvSpPr>
          <p:spPr>
            <a:xfrm>
              <a:off x="296" y="7291"/>
              <a:ext cx="2342" cy="776"/>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课后拓展</a:t>
              </a:r>
              <a:endParaRPr lang="zh-CN" altLang="en-US" b="1" kern="0" dirty="0">
                <a:solidFill>
                  <a:srgbClr val="984807"/>
                </a:solidFill>
                <a:latin typeface="Calibri" panose="020F0502020204030204"/>
              </a:endParaRPr>
            </a:p>
          </p:txBody>
        </p:sp>
        <p:cxnSp>
          <p:nvCxnSpPr>
            <p:cNvPr id="33" name="直接连接符 32"/>
            <p:cNvCxnSpPr/>
            <p:nvPr/>
          </p:nvCxnSpPr>
          <p:spPr>
            <a:xfrm>
              <a:off x="3086" y="2376"/>
              <a:ext cx="0" cy="7862"/>
            </a:xfrm>
            <a:prstGeom prst="line">
              <a:avLst/>
            </a:prstGeom>
            <a:ln w="28575" cmpd="sng">
              <a:solidFill>
                <a:srgbClr val="984807"/>
              </a:solidFill>
              <a:prstDash val="solid"/>
            </a:ln>
          </p:spPr>
          <p:style>
            <a:lnRef idx="1">
              <a:schemeClr val="accent1"/>
            </a:lnRef>
            <a:fillRef idx="0">
              <a:schemeClr val="accent1"/>
            </a:fillRef>
            <a:effectRef idx="0">
              <a:schemeClr val="accent1"/>
            </a:effectRef>
            <a:fontRef idx="minor">
              <a:schemeClr val="tx1"/>
            </a:fontRef>
          </p:style>
        </p:cxnSp>
      </p:grpSp>
      <p:sp>
        <p:nvSpPr>
          <p:cNvPr id="34" name="title_3"/>
          <p:cNvSpPr/>
          <p:nvPr/>
        </p:nvSpPr>
        <p:spPr>
          <a:xfrm>
            <a:off x="0" y="344932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课前自学</a:t>
            </a:r>
            <a:endParaRPr lang="zh-CN" altLang="en-US" b="1" kern="0" dirty="0">
              <a:solidFill>
                <a:srgbClr val="984807"/>
              </a:solidFill>
              <a:latin typeface="Calibri" panose="020F0502020204030204"/>
            </a:endParaRPr>
          </a:p>
        </p:txBody>
      </p:sp>
      <p:sp>
        <p:nvSpPr>
          <p:cNvPr id="35" name="title_4"/>
          <p:cNvSpPr/>
          <p:nvPr/>
        </p:nvSpPr>
        <p:spPr>
          <a:xfrm>
            <a:off x="0" y="4031615"/>
            <a:ext cx="1487170" cy="492760"/>
          </a:xfrm>
          <a:prstGeom prst="rect">
            <a:avLst/>
          </a:prstGeom>
          <a:solidFill>
            <a:srgbClr val="984807"/>
          </a:soli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sym typeface="+mn-ea"/>
              </a:rPr>
              <a:t>课中探究</a:t>
            </a:r>
            <a:endParaRPr lang="zh-CN" altLang="en-US" sz="20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36" name="title_3"/>
          <p:cNvSpPr/>
          <p:nvPr/>
        </p:nvSpPr>
        <p:spPr>
          <a:xfrm>
            <a:off x="0" y="278638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教学重难点</a:t>
            </a:r>
            <a:endParaRPr lang="zh-CN" altLang="en-US" b="1" kern="0" dirty="0">
              <a:solidFill>
                <a:srgbClr val="984807"/>
              </a:solidFill>
              <a:latin typeface="Calibri" panose="020F0502020204030204"/>
            </a:endParaRPr>
          </a:p>
        </p:txBody>
      </p:sp>
      <p:sp>
        <p:nvSpPr>
          <p:cNvPr id="37" name="title_2"/>
          <p:cNvSpPr/>
          <p:nvPr/>
        </p:nvSpPr>
        <p:spPr>
          <a:xfrm>
            <a:off x="-26670" y="216027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教学目标</a:t>
            </a:r>
            <a:endParaRPr lang="zh-CN" altLang="en-US" b="1" kern="0" dirty="0">
              <a:solidFill>
                <a:srgbClr val="984807"/>
              </a:solidFill>
              <a:latin typeface="Calibri" panose="020F0502020204030204"/>
            </a:endParaRPr>
          </a:p>
        </p:txBody>
      </p:sp>
      <p:sp>
        <p:nvSpPr>
          <p:cNvPr id="38" name="椭圆 37"/>
          <p:cNvSpPr/>
          <p:nvPr/>
        </p:nvSpPr>
        <p:spPr>
          <a:xfrm>
            <a:off x="1584960" y="4065905"/>
            <a:ext cx="373380" cy="391795"/>
          </a:xfrm>
          <a:prstGeom prst="ellipse">
            <a:avLst/>
          </a:prstGeom>
          <a:solidFill>
            <a:schemeClr val="bg1"/>
          </a:solidFill>
          <a:ln>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箭头连接符 38"/>
          <p:cNvCxnSpPr/>
          <p:nvPr/>
        </p:nvCxnSpPr>
        <p:spPr>
          <a:xfrm>
            <a:off x="1631950" y="4255770"/>
            <a:ext cx="279400" cy="1143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72"/>
          <p:cNvSpPr txBox="1"/>
          <p:nvPr/>
        </p:nvSpPr>
        <p:spPr>
          <a:xfrm>
            <a:off x="2195830" y="438785"/>
            <a:ext cx="8731885" cy="583565"/>
          </a:xfrm>
          <a:prstGeom prst="rect">
            <a:avLst/>
          </a:prstGeom>
          <a:noFill/>
        </p:spPr>
        <p:txBody>
          <a:bodyPr wrap="square" rtlCol="0">
            <a:spAutoFit/>
          </a:bodyPr>
          <a:lstStyle/>
          <a:p>
            <a:pPr algn="ct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线上支付工具</a:t>
            </a:r>
            <a:r>
              <a:rPr lang="en-US" altLang="zh-CN" sz="3200" b="1" dirty="0" smtClean="0">
                <a:solidFill>
                  <a:schemeClr val="accent6">
                    <a:lumMod val="50000"/>
                  </a:schemeClr>
                </a:solidFill>
                <a:latin typeface="微软雅黑" panose="020B0503020204020204" pitchFamily="34" charset="-122"/>
                <a:ea typeface="微软雅黑" panose="020B0503020204020204" pitchFamily="34" charset="-122"/>
              </a:rPr>
              <a:t>-</a:t>
            </a: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国家数字货币</a:t>
            </a:r>
            <a:endPar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404745" y="1443990"/>
            <a:ext cx="9452610" cy="4523105"/>
          </a:xfrm>
          <a:prstGeom prst="rect">
            <a:avLst/>
          </a:prstGeom>
          <a:noFill/>
        </p:spPr>
        <p:txBody>
          <a:bodyPr wrap="square" rtlCol="0" anchor="t">
            <a:spAutoFit/>
          </a:bodyPr>
          <a:p>
            <a:endParaRPr lang="zh-CN" altLang="en-US"/>
          </a:p>
          <a:p>
            <a:r>
              <a:rPr lang="zh-CN" altLang="en-US"/>
              <a:t>        然而让二马没有想到的是，突然起来的”变故“，很可能要改变移动支付领域的格局，支付宝和微信遇到了强敌。</a:t>
            </a:r>
            <a:endParaRPr lang="zh-CN" altLang="en-US"/>
          </a:p>
          <a:p>
            <a:r>
              <a:rPr lang="zh-CN" altLang="en-US"/>
              <a:t>央行推出数字人民币10月份在深圳试点的时候，只是单纯针对线下支付场景，1000万的央行红包，使得央行收集了足够多的数据，为苏州试点，提供了很多知识支持；</a:t>
            </a:r>
            <a:endParaRPr lang="zh-CN" altLang="en-US"/>
          </a:p>
          <a:p>
            <a:r>
              <a:rPr lang="zh-CN" altLang="en-US"/>
              <a:t>        12月12日的苏州数字人民币试点，算是数字人民币第一次完全地展现自己的面容，布局全面，2000万的央行红包，给了央行太多的帮助。这次试点除了传统的线下扫码支付以外，还将领域推及到电商平台、外卖平台、打车平台，连离线支付碰一碰功能没有放过，这一次试点相当成功。</a:t>
            </a:r>
            <a:endParaRPr lang="zh-CN" altLang="en-US"/>
          </a:p>
          <a:p>
            <a:r>
              <a:rPr lang="zh-CN" altLang="en-US"/>
              <a:t>         不得不承认，数字人民币确实是支付宝和微信的强敌，毕竟有国家背书，在安全性上是不用担心的，这也可以消除很多不敢使用移动支付的中老年人的顾虑。微信和支付宝在使用的时候，基本都是通过扫码支付，但是二维码本身就是存在一定的危险系数的，万一有人植入木马或者病毒，在支付的过程中就会产生一定的危险。但是数字人民币在支付和收款的时候只需要通过上滑和下滑的简单操作就可以完成，安全系数会更高！</a:t>
            </a:r>
            <a:endParaRPr lang="zh-CN" altLang="en-US"/>
          </a:p>
          <a:p>
            <a:r>
              <a:rPr lang="zh-CN" altLang="en-US"/>
              <a:t>        另外数字人民币还可以支持双离线支付，就算没有互联网的支持，就算遇到没有信号的情况，也可以完成支付，而支付宝和微信能够完成支付的前提就是需要有网络的支持</a:t>
            </a:r>
            <a:endParaRPr lang="zh-CN"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矩形 93"/>
          <p:cNvSpPr/>
          <p:nvPr/>
        </p:nvSpPr>
        <p:spPr>
          <a:xfrm flipV="1">
            <a:off x="339958" y="1019870"/>
            <a:ext cx="11855621" cy="609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31" name="组合 30"/>
          <p:cNvGrpSpPr/>
          <p:nvPr/>
        </p:nvGrpSpPr>
        <p:grpSpPr>
          <a:xfrm>
            <a:off x="0" y="1515110"/>
            <a:ext cx="1771650" cy="4992370"/>
            <a:chOff x="296" y="2376"/>
            <a:chExt cx="2790" cy="7862"/>
          </a:xfrm>
        </p:grpSpPr>
        <p:sp>
          <p:nvSpPr>
            <p:cNvPr id="32" name="title_5"/>
            <p:cNvSpPr/>
            <p:nvPr/>
          </p:nvSpPr>
          <p:spPr>
            <a:xfrm>
              <a:off x="296" y="7291"/>
              <a:ext cx="2342" cy="776"/>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课后拓展</a:t>
              </a:r>
              <a:endParaRPr lang="zh-CN" altLang="en-US" b="1" kern="0" dirty="0">
                <a:solidFill>
                  <a:srgbClr val="984807"/>
                </a:solidFill>
                <a:latin typeface="Calibri" panose="020F0502020204030204"/>
              </a:endParaRPr>
            </a:p>
          </p:txBody>
        </p:sp>
        <p:cxnSp>
          <p:nvCxnSpPr>
            <p:cNvPr id="33" name="直接连接符 32"/>
            <p:cNvCxnSpPr/>
            <p:nvPr/>
          </p:nvCxnSpPr>
          <p:spPr>
            <a:xfrm>
              <a:off x="3086" y="2376"/>
              <a:ext cx="0" cy="7862"/>
            </a:xfrm>
            <a:prstGeom prst="line">
              <a:avLst/>
            </a:prstGeom>
            <a:ln w="28575" cmpd="sng">
              <a:solidFill>
                <a:srgbClr val="984807"/>
              </a:solidFill>
              <a:prstDash val="solid"/>
            </a:ln>
          </p:spPr>
          <p:style>
            <a:lnRef idx="1">
              <a:schemeClr val="accent1"/>
            </a:lnRef>
            <a:fillRef idx="0">
              <a:schemeClr val="accent1"/>
            </a:fillRef>
            <a:effectRef idx="0">
              <a:schemeClr val="accent1"/>
            </a:effectRef>
            <a:fontRef idx="minor">
              <a:schemeClr val="tx1"/>
            </a:fontRef>
          </p:style>
        </p:cxnSp>
      </p:grpSp>
      <p:sp>
        <p:nvSpPr>
          <p:cNvPr id="34" name="title_3"/>
          <p:cNvSpPr/>
          <p:nvPr/>
        </p:nvSpPr>
        <p:spPr>
          <a:xfrm>
            <a:off x="0" y="344932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课前自学</a:t>
            </a:r>
            <a:endParaRPr lang="zh-CN" altLang="en-US" b="1" kern="0" dirty="0">
              <a:solidFill>
                <a:srgbClr val="984807"/>
              </a:solidFill>
              <a:latin typeface="Calibri" panose="020F0502020204030204"/>
            </a:endParaRPr>
          </a:p>
        </p:txBody>
      </p:sp>
      <p:sp>
        <p:nvSpPr>
          <p:cNvPr id="35" name="title_4"/>
          <p:cNvSpPr/>
          <p:nvPr/>
        </p:nvSpPr>
        <p:spPr>
          <a:xfrm>
            <a:off x="0" y="4031615"/>
            <a:ext cx="1487170" cy="492760"/>
          </a:xfrm>
          <a:prstGeom prst="rect">
            <a:avLst/>
          </a:prstGeom>
          <a:solidFill>
            <a:srgbClr val="984807"/>
          </a:soli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sym typeface="+mn-ea"/>
              </a:rPr>
              <a:t>课中探究</a:t>
            </a:r>
            <a:endParaRPr lang="zh-CN" altLang="en-US" sz="20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36" name="title_3"/>
          <p:cNvSpPr/>
          <p:nvPr/>
        </p:nvSpPr>
        <p:spPr>
          <a:xfrm>
            <a:off x="0" y="278638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教学重难点</a:t>
            </a:r>
            <a:endParaRPr lang="zh-CN" altLang="en-US" b="1" kern="0" dirty="0">
              <a:solidFill>
                <a:srgbClr val="984807"/>
              </a:solidFill>
              <a:latin typeface="Calibri" panose="020F0502020204030204"/>
            </a:endParaRPr>
          </a:p>
        </p:txBody>
      </p:sp>
      <p:sp>
        <p:nvSpPr>
          <p:cNvPr id="37" name="title_2"/>
          <p:cNvSpPr/>
          <p:nvPr/>
        </p:nvSpPr>
        <p:spPr>
          <a:xfrm>
            <a:off x="-26670" y="216027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教学目标</a:t>
            </a:r>
            <a:endParaRPr lang="zh-CN" altLang="en-US" b="1" kern="0" dirty="0">
              <a:solidFill>
                <a:srgbClr val="984807"/>
              </a:solidFill>
              <a:latin typeface="Calibri" panose="020F0502020204030204"/>
            </a:endParaRPr>
          </a:p>
        </p:txBody>
      </p:sp>
      <p:sp>
        <p:nvSpPr>
          <p:cNvPr id="38" name="椭圆 37"/>
          <p:cNvSpPr/>
          <p:nvPr/>
        </p:nvSpPr>
        <p:spPr>
          <a:xfrm>
            <a:off x="1584960" y="4065905"/>
            <a:ext cx="373380" cy="391795"/>
          </a:xfrm>
          <a:prstGeom prst="ellipse">
            <a:avLst/>
          </a:prstGeom>
          <a:solidFill>
            <a:schemeClr val="bg1"/>
          </a:solidFill>
          <a:ln>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箭头连接符 38"/>
          <p:cNvCxnSpPr/>
          <p:nvPr/>
        </p:nvCxnSpPr>
        <p:spPr>
          <a:xfrm>
            <a:off x="1631950" y="4255770"/>
            <a:ext cx="279400" cy="1143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72"/>
          <p:cNvSpPr txBox="1"/>
          <p:nvPr/>
        </p:nvSpPr>
        <p:spPr>
          <a:xfrm>
            <a:off x="2195830" y="438785"/>
            <a:ext cx="8731885" cy="583565"/>
          </a:xfrm>
          <a:prstGeom prst="rect">
            <a:avLst/>
          </a:prstGeom>
          <a:noFill/>
        </p:spPr>
        <p:txBody>
          <a:bodyPr wrap="square" rtlCol="0">
            <a:spAutoFit/>
          </a:bodyPr>
          <a:lstStyle/>
          <a:p>
            <a:pPr algn="ct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线上支付工具</a:t>
            </a:r>
            <a:r>
              <a:rPr lang="en-US" altLang="zh-CN" sz="3200" b="1" dirty="0" smtClean="0">
                <a:solidFill>
                  <a:schemeClr val="accent6">
                    <a:lumMod val="50000"/>
                  </a:schemeClr>
                </a:solidFill>
                <a:latin typeface="微软雅黑" panose="020B0503020204020204" pitchFamily="34" charset="-122"/>
                <a:ea typeface="微软雅黑" panose="020B0503020204020204" pitchFamily="34" charset="-122"/>
              </a:rPr>
              <a:t>-</a:t>
            </a: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国家数字货币</a:t>
            </a:r>
            <a:endPar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2574925" y="1736090"/>
            <a:ext cx="3538220" cy="4715510"/>
          </a:xfrm>
          <a:prstGeom prst="rect">
            <a:avLst/>
          </a:prstGeom>
        </p:spPr>
      </p:pic>
      <p:pic>
        <p:nvPicPr>
          <p:cNvPr id="4" name="图片 3"/>
          <p:cNvPicPr>
            <a:picLocks noChangeAspect="1"/>
          </p:cNvPicPr>
          <p:nvPr/>
        </p:nvPicPr>
        <p:blipFill>
          <a:blip r:embed="rId2"/>
          <a:stretch>
            <a:fillRect/>
          </a:stretch>
        </p:blipFill>
        <p:spPr>
          <a:xfrm>
            <a:off x="6194425" y="4031615"/>
            <a:ext cx="3467100" cy="2552700"/>
          </a:xfrm>
          <a:prstGeom prst="rect">
            <a:avLst/>
          </a:prstGeom>
        </p:spPr>
      </p:pic>
      <p:pic>
        <p:nvPicPr>
          <p:cNvPr id="5" name="图片 4"/>
          <p:cNvPicPr>
            <a:picLocks noChangeAspect="1"/>
          </p:cNvPicPr>
          <p:nvPr/>
        </p:nvPicPr>
        <p:blipFill>
          <a:blip r:embed="rId3"/>
          <a:stretch>
            <a:fillRect/>
          </a:stretch>
        </p:blipFill>
        <p:spPr>
          <a:xfrm>
            <a:off x="6292215" y="1736090"/>
            <a:ext cx="3070860" cy="223266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56"/>
          <p:cNvSpPr/>
          <p:nvPr/>
        </p:nvSpPr>
        <p:spPr bwMode="auto">
          <a:xfrm flipH="1">
            <a:off x="3035935" y="2077085"/>
            <a:ext cx="2444750" cy="543560"/>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984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0" name="文本框 23"/>
          <p:cNvSpPr txBox="1"/>
          <p:nvPr/>
        </p:nvSpPr>
        <p:spPr>
          <a:xfrm>
            <a:off x="3268780" y="2160336"/>
            <a:ext cx="1979416" cy="460375"/>
          </a:xfrm>
          <a:prstGeom prst="rect">
            <a:avLst/>
          </a:prstGeom>
          <a:noFill/>
        </p:spPr>
        <p:txBody>
          <a:bodyPr wrap="square" rtlCol="0">
            <a:spAutoFit/>
          </a:bodyPr>
          <a:lstStyle/>
          <a:p>
            <a:pPr algn="ctr">
              <a:lnSpc>
                <a:spcPct val="100000"/>
              </a:lnSpc>
              <a:buClrTx/>
              <a:buSzTx/>
              <a:buFontTx/>
            </a:pPr>
            <a:r>
              <a:rPr lang="zh-CN" altLang="en-US" sz="2000" b="1" dirty="0" smtClean="0">
                <a:solidFill>
                  <a:schemeClr val="bg1"/>
                </a:solidFill>
                <a:latin typeface="微软雅黑" panose="020B0503020204020204" pitchFamily="34" charset="-122"/>
                <a:ea typeface="微软雅黑" panose="020B0503020204020204" pitchFamily="34" charset="-122"/>
                <a:sym typeface="+mn-ea"/>
              </a:rPr>
              <a:t>知识目标</a:t>
            </a:r>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26670" y="1480185"/>
            <a:ext cx="1771650" cy="4992370"/>
            <a:chOff x="296" y="2376"/>
            <a:chExt cx="2790" cy="7862"/>
          </a:xfrm>
        </p:grpSpPr>
        <p:grpSp>
          <p:nvGrpSpPr>
            <p:cNvPr id="11" name="组合 10"/>
            <p:cNvGrpSpPr/>
            <p:nvPr/>
          </p:nvGrpSpPr>
          <p:grpSpPr>
            <a:xfrm>
              <a:off x="296" y="3392"/>
              <a:ext cx="2342" cy="4675"/>
              <a:chOff x="296" y="3392"/>
              <a:chExt cx="2342" cy="4675"/>
            </a:xfrm>
          </p:grpSpPr>
          <p:sp>
            <p:nvSpPr>
              <p:cNvPr id="83" name="title_2"/>
              <p:cNvSpPr/>
              <p:nvPr/>
            </p:nvSpPr>
            <p:spPr>
              <a:xfrm>
                <a:off x="296" y="4399"/>
                <a:ext cx="2342" cy="776"/>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教学重难点</a:t>
                </a:r>
                <a:endParaRPr lang="zh-CN" altLang="en-US" b="1" kern="0" dirty="0">
                  <a:solidFill>
                    <a:srgbClr val="984807"/>
                  </a:solidFill>
                  <a:latin typeface="Calibri" panose="020F0502020204030204"/>
                </a:endParaRPr>
              </a:p>
            </p:txBody>
          </p:sp>
          <p:sp>
            <p:nvSpPr>
              <p:cNvPr id="84" name="title_3"/>
              <p:cNvSpPr/>
              <p:nvPr/>
            </p:nvSpPr>
            <p:spPr>
              <a:xfrm>
                <a:off x="296" y="5363"/>
                <a:ext cx="2342" cy="776"/>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课前自学</a:t>
                </a:r>
                <a:endParaRPr lang="zh-CN" altLang="en-US" b="1" kern="0" dirty="0">
                  <a:solidFill>
                    <a:srgbClr val="984807"/>
                  </a:solidFill>
                  <a:latin typeface="Calibri" panose="020F0502020204030204"/>
                </a:endParaRPr>
              </a:p>
            </p:txBody>
          </p:sp>
          <p:sp>
            <p:nvSpPr>
              <p:cNvPr id="85" name="title_4"/>
              <p:cNvSpPr/>
              <p:nvPr/>
            </p:nvSpPr>
            <p:spPr>
              <a:xfrm>
                <a:off x="296" y="3392"/>
                <a:ext cx="2342" cy="776"/>
              </a:xfrm>
              <a:prstGeom prst="rect">
                <a:avLst/>
              </a:prstGeom>
              <a:solidFill>
                <a:srgbClr val="984807"/>
              </a:soli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sym typeface="+mn-ea"/>
                  </a:rPr>
                  <a:t>教学目标</a:t>
                </a:r>
                <a:endParaRPr lang="zh-CN" altLang="en-US" sz="20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86" name="title_5"/>
              <p:cNvSpPr/>
              <p:nvPr/>
            </p:nvSpPr>
            <p:spPr>
              <a:xfrm>
                <a:off x="296" y="7291"/>
                <a:ext cx="2342" cy="776"/>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课后拓展</a:t>
                </a:r>
                <a:endParaRPr lang="zh-CN" altLang="en-US" b="1" kern="0" dirty="0">
                  <a:solidFill>
                    <a:srgbClr val="984807"/>
                  </a:solidFill>
                  <a:latin typeface="Calibri" panose="020F0502020204030204"/>
                </a:endParaRPr>
              </a:p>
            </p:txBody>
          </p:sp>
        </p:grpSp>
        <p:cxnSp>
          <p:nvCxnSpPr>
            <p:cNvPr id="3" name="直接连接符 2"/>
            <p:cNvCxnSpPr/>
            <p:nvPr/>
          </p:nvCxnSpPr>
          <p:spPr>
            <a:xfrm>
              <a:off x="3086" y="2376"/>
              <a:ext cx="0" cy="7862"/>
            </a:xfrm>
            <a:prstGeom prst="line">
              <a:avLst/>
            </a:prstGeom>
            <a:ln w="28575" cmpd="sng">
              <a:solidFill>
                <a:srgbClr val="984807"/>
              </a:solidFill>
              <a:prstDash val="solid"/>
            </a:ln>
          </p:spPr>
          <p:style>
            <a:lnRef idx="1">
              <a:schemeClr val="accent1"/>
            </a:lnRef>
            <a:fillRef idx="0">
              <a:schemeClr val="accent1"/>
            </a:fillRef>
            <a:effectRef idx="0">
              <a:schemeClr val="accent1"/>
            </a:effectRef>
            <a:fontRef idx="minor">
              <a:schemeClr val="tx1"/>
            </a:fontRef>
          </p:style>
        </p:cxnSp>
      </p:grpSp>
      <p:sp>
        <p:nvSpPr>
          <p:cNvPr id="4" name="title_3"/>
          <p:cNvSpPr/>
          <p:nvPr/>
        </p:nvSpPr>
        <p:spPr>
          <a:xfrm>
            <a:off x="-26670" y="3970655"/>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课中探究</a:t>
            </a:r>
            <a:endParaRPr lang="zh-CN" altLang="en-US" b="1" kern="0" dirty="0">
              <a:solidFill>
                <a:srgbClr val="984807"/>
              </a:solidFill>
              <a:latin typeface="Calibri" panose="020F0502020204030204"/>
            </a:endParaRPr>
          </a:p>
        </p:txBody>
      </p:sp>
      <p:sp>
        <p:nvSpPr>
          <p:cNvPr id="98" name="椭圆 97"/>
          <p:cNvSpPr/>
          <p:nvPr/>
        </p:nvSpPr>
        <p:spPr>
          <a:xfrm>
            <a:off x="1558290" y="2160270"/>
            <a:ext cx="373380" cy="391795"/>
          </a:xfrm>
          <a:prstGeom prst="ellipse">
            <a:avLst/>
          </a:prstGeom>
          <a:solidFill>
            <a:schemeClr val="bg1"/>
          </a:solidFill>
          <a:ln>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箭头连接符 11"/>
          <p:cNvCxnSpPr/>
          <p:nvPr/>
        </p:nvCxnSpPr>
        <p:spPr>
          <a:xfrm>
            <a:off x="1605280" y="2350135"/>
            <a:ext cx="279400" cy="1143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Freeform 56"/>
          <p:cNvSpPr/>
          <p:nvPr/>
        </p:nvSpPr>
        <p:spPr bwMode="auto">
          <a:xfrm flipH="1">
            <a:off x="3035935" y="3501390"/>
            <a:ext cx="2444750" cy="543560"/>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984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8" name="Freeform 56"/>
          <p:cNvSpPr/>
          <p:nvPr/>
        </p:nvSpPr>
        <p:spPr bwMode="auto">
          <a:xfrm flipH="1">
            <a:off x="3035935" y="4842510"/>
            <a:ext cx="2414270" cy="543560"/>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984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9" name="文本框 23"/>
          <p:cNvSpPr txBox="1"/>
          <p:nvPr/>
        </p:nvSpPr>
        <p:spPr>
          <a:xfrm>
            <a:off x="3268780" y="4925761"/>
            <a:ext cx="1979416" cy="460375"/>
          </a:xfrm>
          <a:prstGeom prst="rect">
            <a:avLst/>
          </a:prstGeom>
          <a:noFill/>
        </p:spPr>
        <p:txBody>
          <a:bodyPr wrap="square" rtlCol="0">
            <a:spAutoFit/>
          </a:bodyPr>
          <a:lstStyle/>
          <a:p>
            <a:pPr algn="ctr">
              <a:lnSpc>
                <a:spcPct val="100000"/>
              </a:lnSpc>
              <a:buClrTx/>
              <a:buSzTx/>
              <a:buFontTx/>
            </a:pPr>
            <a:r>
              <a:rPr lang="zh-CN" altLang="en-US" sz="2000" b="1" dirty="0" smtClean="0">
                <a:solidFill>
                  <a:schemeClr val="bg1"/>
                </a:solidFill>
                <a:latin typeface="微软雅黑" panose="020B0503020204020204" pitchFamily="34" charset="-122"/>
                <a:ea typeface="微软雅黑" panose="020B0503020204020204" pitchFamily="34" charset="-122"/>
                <a:sym typeface="+mn-ea"/>
              </a:rPr>
              <a:t>素质目标</a:t>
            </a:r>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
        <p:nvSpPr>
          <p:cNvPr id="20" name="文本框 23"/>
          <p:cNvSpPr txBox="1"/>
          <p:nvPr/>
        </p:nvSpPr>
        <p:spPr>
          <a:xfrm>
            <a:off x="3268780" y="3584641"/>
            <a:ext cx="1979416" cy="398780"/>
          </a:xfrm>
          <a:prstGeom prst="rect">
            <a:avLst/>
          </a:prstGeom>
          <a:noFill/>
        </p:spPr>
        <p:txBody>
          <a:bodyPr wrap="square" rtlCol="0">
            <a:spAutoFit/>
          </a:bodyPr>
          <a:lstStyle/>
          <a:p>
            <a:pPr algn="ctr">
              <a:lnSpc>
                <a:spcPct val="100000"/>
              </a:lnSpc>
              <a:buClrTx/>
              <a:buSzTx/>
              <a:buFontTx/>
            </a:pPr>
            <a:r>
              <a:rPr lang="zh-CN" altLang="en-US" sz="2000" b="1" dirty="0" smtClean="0">
                <a:solidFill>
                  <a:schemeClr val="bg1"/>
                </a:solidFill>
                <a:latin typeface="微软雅黑" panose="020B0503020204020204" pitchFamily="34" charset="-122"/>
                <a:ea typeface="微软雅黑" panose="020B0503020204020204" pitchFamily="34" charset="-122"/>
                <a:sym typeface="+mn-ea"/>
              </a:rPr>
              <a:t>能力目标</a:t>
            </a:r>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5582920" y="2077085"/>
            <a:ext cx="3438762" cy="418833"/>
          </a:xfrm>
          <a:prstGeom prst="rect">
            <a:avLst/>
          </a:prstGeom>
          <a:noFill/>
        </p:spPr>
        <p:txBody>
          <a:bodyPr wrap="none" rtlCol="0" anchor="t">
            <a:spAutoFit/>
          </a:bodyPr>
          <a:lstStyle/>
          <a:p>
            <a:pPr>
              <a:lnSpc>
                <a:spcPct val="130000"/>
              </a:lnSpc>
            </a:pPr>
            <a:r>
              <a:rPr lang="zh-CN" altLang="en-US" b="1" kern="0" dirty="0">
                <a:solidFill>
                  <a:srgbClr val="984807"/>
                </a:solidFill>
                <a:latin typeface="Calibri" panose="020F0502020204030204"/>
                <a:sym typeface="+mn-ea"/>
              </a:rPr>
              <a:t>了解并</a:t>
            </a:r>
            <a:r>
              <a:rPr lang="zh-CN" altLang="en-US" b="1" kern="0" dirty="0" smtClean="0">
                <a:solidFill>
                  <a:srgbClr val="984807"/>
                </a:solidFill>
                <a:latin typeface="Calibri" panose="020F0502020204030204"/>
                <a:sym typeface="+mn-ea"/>
              </a:rPr>
              <a:t>掌握线上支付工具的种类</a:t>
            </a:r>
            <a:endParaRPr lang="zh-CN" altLang="en-US" dirty="0"/>
          </a:p>
        </p:txBody>
      </p:sp>
      <p:sp>
        <p:nvSpPr>
          <p:cNvPr id="33" name="文本框 32"/>
          <p:cNvSpPr txBox="1"/>
          <p:nvPr/>
        </p:nvSpPr>
        <p:spPr>
          <a:xfrm>
            <a:off x="5629910" y="3378835"/>
            <a:ext cx="3438762" cy="452432"/>
          </a:xfrm>
          <a:prstGeom prst="rect">
            <a:avLst/>
          </a:prstGeom>
          <a:noFill/>
        </p:spPr>
        <p:txBody>
          <a:bodyPr wrap="none" rtlCol="0" anchor="t">
            <a:spAutoFit/>
          </a:bodyPr>
          <a:lstStyle/>
          <a:p>
            <a:pPr>
              <a:lnSpc>
                <a:spcPct val="130000"/>
              </a:lnSpc>
            </a:pPr>
            <a:r>
              <a:rPr lang="zh-CN" altLang="en-US" b="1" kern="0" dirty="0" smtClean="0">
                <a:solidFill>
                  <a:srgbClr val="984807"/>
                </a:solidFill>
                <a:latin typeface="Calibri" panose="020F0502020204030204"/>
                <a:sym typeface="+mn-ea"/>
              </a:rPr>
              <a:t>通过比较线上支付工具的优缺点</a:t>
            </a:r>
            <a:endParaRPr lang="zh-CN" altLang="en-US" b="1" kern="0" dirty="0">
              <a:solidFill>
                <a:srgbClr val="984807"/>
              </a:solidFill>
              <a:latin typeface="Calibri" panose="020F0502020204030204"/>
            </a:endParaRPr>
          </a:p>
        </p:txBody>
      </p:sp>
      <p:sp>
        <p:nvSpPr>
          <p:cNvPr id="34" name="文本框 33"/>
          <p:cNvSpPr txBox="1"/>
          <p:nvPr/>
        </p:nvSpPr>
        <p:spPr>
          <a:xfrm>
            <a:off x="5724525" y="4750435"/>
            <a:ext cx="4136069" cy="452432"/>
          </a:xfrm>
          <a:prstGeom prst="rect">
            <a:avLst/>
          </a:prstGeom>
          <a:noFill/>
        </p:spPr>
        <p:txBody>
          <a:bodyPr wrap="none" rtlCol="0" anchor="t">
            <a:spAutoFit/>
          </a:bodyPr>
          <a:lstStyle/>
          <a:p>
            <a:pPr algn="l">
              <a:lnSpc>
                <a:spcPct val="130000"/>
              </a:lnSpc>
              <a:buClrTx/>
              <a:buSzTx/>
              <a:buNone/>
            </a:pPr>
            <a:r>
              <a:rPr lang="zh-CN" altLang="en-US" b="1" kern="0" dirty="0" smtClean="0">
                <a:solidFill>
                  <a:srgbClr val="984807"/>
                </a:solidFill>
                <a:latin typeface="Calibri" panose="020F0502020204030204"/>
                <a:sym typeface="+mn-ea"/>
              </a:rPr>
              <a:t>激发学生探索电商支付工具发展的方向</a:t>
            </a:r>
            <a:endParaRPr lang="zh-CN" altLang="en-US" b="1" kern="0" dirty="0">
              <a:solidFill>
                <a:srgbClr val="984807"/>
              </a:solidFill>
              <a:latin typeface="Calibri" panose="020F0502020204030204"/>
            </a:endParaRPr>
          </a:p>
        </p:txBody>
      </p:sp>
      <p:sp>
        <p:nvSpPr>
          <p:cNvPr id="94" name="矩形 93"/>
          <p:cNvSpPr/>
          <p:nvPr/>
        </p:nvSpPr>
        <p:spPr>
          <a:xfrm flipV="1">
            <a:off x="168190" y="1047175"/>
            <a:ext cx="11855621" cy="609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4" name="TextBox 72"/>
          <p:cNvSpPr txBox="1"/>
          <p:nvPr/>
        </p:nvSpPr>
        <p:spPr>
          <a:xfrm>
            <a:off x="3505299" y="324319"/>
            <a:ext cx="5537024" cy="583565"/>
          </a:xfrm>
          <a:prstGeom prst="rect">
            <a:avLst/>
          </a:prstGeom>
          <a:noFill/>
        </p:spPr>
        <p:txBody>
          <a:bodyPr wrap="square" rtlCol="0">
            <a:spAutoFit/>
          </a:bodyPr>
          <a:lstStyle/>
          <a:p>
            <a:pPr algn="ct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线上支付工具</a:t>
            </a:r>
            <a:endParaRPr lang="zh-CN" altLang="en-US" sz="3200" b="1" dirty="0">
              <a:solidFill>
                <a:schemeClr val="accent6">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dissolve">
                                      <p:cBhvr>
                                        <p:cTn id="7" dur="500"/>
                                        <p:tgtEl>
                                          <p:spTgt spid="5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dissolv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56"/>
          <p:cNvSpPr/>
          <p:nvPr/>
        </p:nvSpPr>
        <p:spPr bwMode="auto">
          <a:xfrm flipH="1">
            <a:off x="3058795" y="2451735"/>
            <a:ext cx="2444750" cy="543560"/>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984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50" name="文本框 23"/>
          <p:cNvSpPr txBox="1"/>
          <p:nvPr/>
        </p:nvSpPr>
        <p:spPr>
          <a:xfrm>
            <a:off x="3291640" y="2534986"/>
            <a:ext cx="1979416" cy="398780"/>
          </a:xfrm>
          <a:prstGeom prst="rect">
            <a:avLst/>
          </a:prstGeom>
          <a:noFill/>
        </p:spPr>
        <p:txBody>
          <a:bodyPr wrap="square" rtlCol="0">
            <a:spAutoFit/>
          </a:bodyPr>
          <a:lstStyle/>
          <a:p>
            <a:pPr algn="ctr">
              <a:lnSpc>
                <a:spcPct val="100000"/>
              </a:lnSpc>
              <a:buClrTx/>
              <a:buSzTx/>
              <a:buFontTx/>
            </a:pPr>
            <a:r>
              <a:rPr lang="zh-CN" altLang="en-US" sz="2000" b="1" dirty="0" smtClean="0">
                <a:solidFill>
                  <a:schemeClr val="bg1"/>
                </a:solidFill>
                <a:latin typeface="微软雅黑" panose="020B0503020204020204" pitchFamily="34" charset="-122"/>
                <a:ea typeface="微软雅黑" panose="020B0503020204020204" pitchFamily="34" charset="-122"/>
              </a:rPr>
              <a:t>教学重点</a:t>
            </a:r>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26670" y="1515110"/>
            <a:ext cx="1798320" cy="4992370"/>
            <a:chOff x="254" y="2376"/>
            <a:chExt cx="2832" cy="7862"/>
          </a:xfrm>
        </p:grpSpPr>
        <p:grpSp>
          <p:nvGrpSpPr>
            <p:cNvPr id="11" name="组合 10"/>
            <p:cNvGrpSpPr/>
            <p:nvPr/>
          </p:nvGrpSpPr>
          <p:grpSpPr>
            <a:xfrm>
              <a:off x="254" y="4364"/>
              <a:ext cx="2384" cy="3703"/>
              <a:chOff x="254" y="4364"/>
              <a:chExt cx="2384" cy="3703"/>
            </a:xfrm>
          </p:grpSpPr>
          <p:sp>
            <p:nvSpPr>
              <p:cNvPr id="84" name="title_3"/>
              <p:cNvSpPr/>
              <p:nvPr/>
            </p:nvSpPr>
            <p:spPr>
              <a:xfrm>
                <a:off x="296" y="5363"/>
                <a:ext cx="2342" cy="776"/>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课前自学</a:t>
                </a:r>
                <a:endParaRPr lang="zh-CN" altLang="en-US" b="1" kern="0" dirty="0">
                  <a:solidFill>
                    <a:srgbClr val="984807"/>
                  </a:solidFill>
                  <a:latin typeface="Calibri" panose="020F0502020204030204"/>
                </a:endParaRPr>
              </a:p>
            </p:txBody>
          </p:sp>
          <p:sp>
            <p:nvSpPr>
              <p:cNvPr id="85" name="title_4"/>
              <p:cNvSpPr/>
              <p:nvPr/>
            </p:nvSpPr>
            <p:spPr>
              <a:xfrm>
                <a:off x="254" y="4364"/>
                <a:ext cx="2342" cy="776"/>
              </a:xfrm>
              <a:prstGeom prst="rect">
                <a:avLst/>
              </a:prstGeom>
              <a:solidFill>
                <a:srgbClr val="984807"/>
              </a:soli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sym typeface="+mn-ea"/>
                  </a:rPr>
                  <a:t>教学重难点</a:t>
                </a:r>
                <a:endParaRPr lang="zh-CN" altLang="en-US" sz="20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86" name="title_5"/>
              <p:cNvSpPr/>
              <p:nvPr/>
            </p:nvSpPr>
            <p:spPr>
              <a:xfrm>
                <a:off x="296" y="7291"/>
                <a:ext cx="2342" cy="776"/>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课后拓展</a:t>
                </a:r>
                <a:endParaRPr lang="zh-CN" altLang="en-US" b="1" kern="0" dirty="0">
                  <a:solidFill>
                    <a:srgbClr val="984807"/>
                  </a:solidFill>
                  <a:latin typeface="Calibri" panose="020F0502020204030204"/>
                </a:endParaRPr>
              </a:p>
            </p:txBody>
          </p:sp>
        </p:grpSp>
        <p:cxnSp>
          <p:nvCxnSpPr>
            <p:cNvPr id="3" name="直接连接符 2"/>
            <p:cNvCxnSpPr/>
            <p:nvPr/>
          </p:nvCxnSpPr>
          <p:spPr>
            <a:xfrm>
              <a:off x="3086" y="2376"/>
              <a:ext cx="0" cy="7862"/>
            </a:xfrm>
            <a:prstGeom prst="line">
              <a:avLst/>
            </a:prstGeom>
            <a:ln w="28575" cmpd="sng">
              <a:solidFill>
                <a:srgbClr val="984807"/>
              </a:solidFill>
              <a:prstDash val="solid"/>
            </a:ln>
          </p:spPr>
          <p:style>
            <a:lnRef idx="1">
              <a:schemeClr val="accent1"/>
            </a:lnRef>
            <a:fillRef idx="0">
              <a:schemeClr val="accent1"/>
            </a:fillRef>
            <a:effectRef idx="0">
              <a:schemeClr val="accent1"/>
            </a:effectRef>
            <a:fontRef idx="minor">
              <a:schemeClr val="tx1"/>
            </a:fontRef>
          </p:style>
        </p:cxnSp>
      </p:grpSp>
      <p:sp>
        <p:nvSpPr>
          <p:cNvPr id="4" name="title_3"/>
          <p:cNvSpPr/>
          <p:nvPr/>
        </p:nvSpPr>
        <p:spPr>
          <a:xfrm>
            <a:off x="-26670" y="3970655"/>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课中探究</a:t>
            </a:r>
            <a:endParaRPr lang="zh-CN" altLang="en-US" b="1" kern="0" dirty="0">
              <a:solidFill>
                <a:srgbClr val="984807"/>
              </a:solidFill>
              <a:latin typeface="Calibri" panose="020F0502020204030204"/>
            </a:endParaRPr>
          </a:p>
        </p:txBody>
      </p:sp>
      <p:sp>
        <p:nvSpPr>
          <p:cNvPr id="98" name="椭圆 97"/>
          <p:cNvSpPr/>
          <p:nvPr/>
        </p:nvSpPr>
        <p:spPr>
          <a:xfrm>
            <a:off x="1584960" y="2828290"/>
            <a:ext cx="373380" cy="391795"/>
          </a:xfrm>
          <a:prstGeom prst="ellipse">
            <a:avLst/>
          </a:prstGeom>
          <a:solidFill>
            <a:schemeClr val="bg1"/>
          </a:solidFill>
          <a:ln>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箭头连接符 11"/>
          <p:cNvCxnSpPr/>
          <p:nvPr/>
        </p:nvCxnSpPr>
        <p:spPr>
          <a:xfrm>
            <a:off x="1631950" y="3018155"/>
            <a:ext cx="279400" cy="1143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Freeform 56"/>
          <p:cNvSpPr/>
          <p:nvPr/>
        </p:nvSpPr>
        <p:spPr bwMode="auto">
          <a:xfrm flipH="1">
            <a:off x="3035935" y="4479290"/>
            <a:ext cx="2414270" cy="543560"/>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rgbClr val="9848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9" name="文本框 23"/>
          <p:cNvSpPr txBox="1"/>
          <p:nvPr/>
        </p:nvSpPr>
        <p:spPr>
          <a:xfrm>
            <a:off x="3268780" y="4562541"/>
            <a:ext cx="1979416" cy="398780"/>
          </a:xfrm>
          <a:prstGeom prst="rect">
            <a:avLst/>
          </a:prstGeom>
          <a:noFill/>
        </p:spPr>
        <p:txBody>
          <a:bodyPr wrap="square" rtlCol="0">
            <a:spAutoFit/>
          </a:bodyPr>
          <a:lstStyle/>
          <a:p>
            <a:pPr algn="ctr">
              <a:lnSpc>
                <a:spcPct val="100000"/>
              </a:lnSpc>
              <a:buClrTx/>
              <a:buSzTx/>
              <a:buFontTx/>
            </a:pPr>
            <a:r>
              <a:rPr lang="zh-CN" altLang="en-US" sz="2000" b="1" dirty="0" smtClean="0">
                <a:solidFill>
                  <a:schemeClr val="bg1"/>
                </a:solidFill>
                <a:latin typeface="微软雅黑" panose="020B0503020204020204" pitchFamily="34" charset="-122"/>
                <a:ea typeface="微软雅黑" panose="020B0503020204020204" pitchFamily="34" charset="-122"/>
              </a:rPr>
              <a:t>教学难点</a:t>
            </a:r>
            <a:endParaRPr lang="zh-CN" altLang="en-US" sz="2000" b="1" dirty="0" smtClean="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5724525" y="2451735"/>
            <a:ext cx="2973891" cy="418833"/>
          </a:xfrm>
          <a:prstGeom prst="rect">
            <a:avLst/>
          </a:prstGeom>
          <a:noFill/>
        </p:spPr>
        <p:txBody>
          <a:bodyPr wrap="none" rtlCol="0" anchor="t">
            <a:spAutoFit/>
          </a:bodyPr>
          <a:lstStyle/>
          <a:p>
            <a:pPr>
              <a:lnSpc>
                <a:spcPct val="130000"/>
              </a:lnSpc>
            </a:pPr>
            <a:r>
              <a:rPr lang="zh-CN" altLang="en-US" b="1" kern="0" dirty="0">
                <a:solidFill>
                  <a:srgbClr val="984807"/>
                </a:solidFill>
                <a:sym typeface="+mn-ea"/>
              </a:rPr>
              <a:t>比较线上支付工具的优缺点</a:t>
            </a:r>
            <a:endParaRPr lang="zh-CN" altLang="en-US" b="1" kern="0" dirty="0">
              <a:solidFill>
                <a:srgbClr val="984807"/>
              </a:solidFill>
              <a:latin typeface="Calibri" panose="020F0502020204030204"/>
            </a:endParaRPr>
          </a:p>
        </p:txBody>
      </p:sp>
      <p:sp>
        <p:nvSpPr>
          <p:cNvPr id="34" name="文本框 33"/>
          <p:cNvSpPr txBox="1"/>
          <p:nvPr/>
        </p:nvSpPr>
        <p:spPr>
          <a:xfrm>
            <a:off x="5815330" y="4525645"/>
            <a:ext cx="3903633" cy="418833"/>
          </a:xfrm>
          <a:prstGeom prst="rect">
            <a:avLst/>
          </a:prstGeom>
          <a:noFill/>
        </p:spPr>
        <p:txBody>
          <a:bodyPr wrap="none" rtlCol="0" anchor="t">
            <a:spAutoFit/>
          </a:bodyPr>
          <a:lstStyle/>
          <a:p>
            <a:pPr>
              <a:lnSpc>
                <a:spcPct val="130000"/>
              </a:lnSpc>
            </a:pPr>
            <a:r>
              <a:rPr lang="zh-CN" altLang="en-US" b="1" kern="0" dirty="0">
                <a:solidFill>
                  <a:srgbClr val="984807"/>
                </a:solidFill>
                <a:sym typeface="+mn-ea"/>
              </a:rPr>
              <a:t>学生为探索电商支付工具发展的方向</a:t>
            </a:r>
            <a:endParaRPr lang="zh-CN" altLang="en-US" b="1" kern="0" dirty="0">
              <a:solidFill>
                <a:srgbClr val="984807"/>
              </a:solidFill>
            </a:endParaRPr>
          </a:p>
        </p:txBody>
      </p:sp>
      <p:sp>
        <p:nvSpPr>
          <p:cNvPr id="94" name="矩形 93"/>
          <p:cNvSpPr/>
          <p:nvPr/>
        </p:nvSpPr>
        <p:spPr>
          <a:xfrm flipV="1">
            <a:off x="168190" y="1047175"/>
            <a:ext cx="11855621" cy="609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title_2"/>
          <p:cNvSpPr/>
          <p:nvPr/>
        </p:nvSpPr>
        <p:spPr>
          <a:xfrm>
            <a:off x="-26670" y="216027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kern="0" dirty="0">
                <a:solidFill>
                  <a:srgbClr val="984807"/>
                </a:solidFill>
                <a:latin typeface="Calibri" panose="020F0502020204030204"/>
              </a:rPr>
              <a:t>教学目标</a:t>
            </a:r>
            <a:endParaRPr lang="zh-CN" altLang="en-US" b="1" kern="0" dirty="0">
              <a:solidFill>
                <a:srgbClr val="984807"/>
              </a:solidFill>
              <a:latin typeface="Calibri" panose="020F0502020204030204"/>
            </a:endParaRPr>
          </a:p>
        </p:txBody>
      </p:sp>
      <p:sp>
        <p:nvSpPr>
          <p:cNvPr id="73" name="TextBox 72"/>
          <p:cNvSpPr txBox="1"/>
          <p:nvPr/>
        </p:nvSpPr>
        <p:spPr>
          <a:xfrm>
            <a:off x="168571" y="369608"/>
            <a:ext cx="5537024" cy="583565"/>
          </a:xfrm>
          <a:prstGeom prst="rect">
            <a:avLst/>
          </a:prstGeom>
          <a:noFill/>
        </p:spPr>
        <p:txBody>
          <a:bodyPr wrap="square" rtlCol="0">
            <a:spAutoFit/>
          </a:bodyPr>
          <a:lstStyle/>
          <a:p>
            <a:r>
              <a:rPr lang="zh-CN" altLang="en-US" sz="3200" b="1" dirty="0">
                <a:solidFill>
                  <a:schemeClr val="accent6">
                    <a:lumMod val="50000"/>
                  </a:schemeClr>
                </a:solidFill>
                <a:latin typeface="微软雅黑" panose="020B0503020204020204" pitchFamily="34" charset="-122"/>
                <a:ea typeface="微软雅黑" panose="020B0503020204020204" pitchFamily="34" charset="-122"/>
              </a:rPr>
              <a:t>匠心助农   一路有你</a:t>
            </a:r>
            <a:endParaRPr lang="zh-CN" altLang="en-US" sz="3200" b="1" dirty="0">
              <a:solidFill>
                <a:schemeClr val="accent6">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dissolve">
                                      <p:cBhvr>
                                        <p:cTn id="7" dur="500"/>
                                        <p:tgtEl>
                                          <p:spTgt spid="5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childTnLst>
                          </p:cTn>
                        </p:par>
                        <p:par>
                          <p:cTn id="11" fill="hold">
                            <p:stCondLst>
                              <p:cond delay="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73"/>
                                        </p:tgtEl>
                                        <p:attrNameLst>
                                          <p:attrName>style.visibility</p:attrName>
                                        </p:attrNameLst>
                                      </p:cBhvr>
                                      <p:to>
                                        <p:strVal val="visible"/>
                                      </p:to>
                                    </p:set>
                                    <p:anim calcmode="lin" valueType="num">
                                      <p:cBhvr>
                                        <p:cTn id="14" dur="500" fill="hold"/>
                                        <p:tgtEl>
                                          <p:spTgt spid="73"/>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73"/>
                                        </p:tgtEl>
                                        <p:attrNameLst>
                                          <p:attrName>ppt_y</p:attrName>
                                        </p:attrNameLst>
                                      </p:cBhvr>
                                      <p:tavLst>
                                        <p:tav tm="0">
                                          <p:val>
                                            <p:strVal val="#ppt_y"/>
                                          </p:val>
                                        </p:tav>
                                        <p:tav tm="100000">
                                          <p:val>
                                            <p:strVal val="#ppt_y"/>
                                          </p:val>
                                        </p:tav>
                                      </p:tavLst>
                                    </p:anim>
                                    <p:anim calcmode="lin" valueType="num">
                                      <p:cBhvr>
                                        <p:cTn id="16" dur="500" fill="hold"/>
                                        <p:tgtEl>
                                          <p:spTgt spid="73"/>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7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19" grpId="0"/>
      <p:bldP spid="7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190" y="1047175"/>
            <a:ext cx="11855621" cy="609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矩形 17"/>
          <p:cNvSpPr/>
          <p:nvPr/>
        </p:nvSpPr>
        <p:spPr>
          <a:xfrm>
            <a:off x="2402840" y="1673861"/>
            <a:ext cx="4391025" cy="3555340"/>
          </a:xfrm>
          <a:prstGeom prst="rect">
            <a:avLst/>
          </a:prstGeom>
          <a:noFill/>
          <a:ln w="38100">
            <a:gradFill>
              <a:gsLst>
                <a:gs pos="40000">
                  <a:srgbClr val="968F31">
                    <a:alpha val="100000"/>
                  </a:srgbClr>
                </a:gs>
                <a:gs pos="31000">
                  <a:srgbClr val="FFC000"/>
                </a:gs>
                <a:gs pos="0">
                  <a:schemeClr val="bg1"/>
                </a:gs>
                <a:gs pos="50000">
                  <a:schemeClr val="bg1"/>
                </a:gs>
                <a:gs pos="50000">
                  <a:srgbClr val="2D5D61"/>
                </a:gs>
                <a:gs pos="100000">
                  <a:srgbClr val="2D5D61"/>
                </a:gs>
              </a:gsLst>
              <a:lin ang="2700000" scaled="1"/>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300595" y="1673860"/>
            <a:ext cx="4382770" cy="3555341"/>
          </a:xfrm>
          <a:prstGeom prst="rect">
            <a:avLst/>
          </a:prstGeom>
          <a:noFill/>
          <a:ln w="38100">
            <a:gradFill>
              <a:gsLst>
                <a:gs pos="40000">
                  <a:srgbClr val="968F31">
                    <a:alpha val="100000"/>
                  </a:srgbClr>
                </a:gs>
                <a:gs pos="31000">
                  <a:srgbClr val="FFC000"/>
                </a:gs>
                <a:gs pos="0">
                  <a:schemeClr val="bg1"/>
                </a:gs>
                <a:gs pos="50000">
                  <a:schemeClr val="bg1"/>
                </a:gs>
                <a:gs pos="50000">
                  <a:srgbClr val="2D5D61"/>
                </a:gs>
                <a:gs pos="100000">
                  <a:srgbClr val="2D5D61"/>
                </a:gs>
              </a:gsLst>
              <a:lin ang="2700000" scaled="1"/>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6139180" y="1108075"/>
            <a:ext cx="1562100" cy="460375"/>
          </a:xfrm>
          <a:prstGeom prst="rect">
            <a:avLst/>
          </a:prstGeom>
          <a:noFill/>
        </p:spPr>
        <p:txBody>
          <a:bodyPr wrap="square" rtlCol="0">
            <a:spAutoFit/>
          </a:bodyPr>
          <a:lstStyle/>
          <a:p>
            <a:r>
              <a:rPr lang="en-US" altLang="zh-CN" sz="2400" b="1" dirty="0" smtClean="0">
                <a:solidFill>
                  <a:srgbClr val="984807"/>
                </a:solidFill>
                <a:latin typeface="思源黑体 Medium" panose="020B0600000000000000" pitchFamily="34" charset="-122"/>
                <a:ea typeface="思源黑体 Medium" panose="020B0600000000000000" pitchFamily="34" charset="-122"/>
              </a:rPr>
              <a:t>U</a:t>
            </a:r>
            <a:r>
              <a:rPr lang="zh-CN" altLang="en-US" sz="2400" b="1" dirty="0" smtClean="0">
                <a:solidFill>
                  <a:srgbClr val="984807"/>
                </a:solidFill>
                <a:latin typeface="思源黑体 Medium" panose="020B0600000000000000" pitchFamily="34" charset="-122"/>
                <a:ea typeface="思源黑体 Medium" panose="020B0600000000000000" pitchFamily="34" charset="-122"/>
              </a:rPr>
              <a:t>盾</a:t>
            </a:r>
            <a:endParaRPr lang="zh-CN" altLang="en-US" sz="2400" b="1" dirty="0">
              <a:solidFill>
                <a:srgbClr val="984807"/>
              </a:solidFill>
              <a:latin typeface="思源黑体 Medium" panose="020B0600000000000000" pitchFamily="34" charset="-122"/>
              <a:ea typeface="思源黑体 Medium" panose="020B0600000000000000" pitchFamily="34" charset="-122"/>
            </a:endParaRPr>
          </a:p>
        </p:txBody>
      </p:sp>
      <p:sp>
        <p:nvSpPr>
          <p:cNvPr id="4" name="矩形 3"/>
          <p:cNvSpPr/>
          <p:nvPr/>
        </p:nvSpPr>
        <p:spPr>
          <a:xfrm>
            <a:off x="3403308" y="5696381"/>
            <a:ext cx="6096000" cy="646331"/>
          </a:xfrm>
          <a:prstGeom prst="rect">
            <a:avLst/>
          </a:prstGeom>
        </p:spPr>
        <p:txBody>
          <a:bodyPr>
            <a:spAutoFit/>
          </a:bodyPr>
          <a:lstStyle/>
          <a:p>
            <a:r>
              <a:rPr lang="en-US" altLang="zh-CN" dirty="0">
                <a:hlinkClick r:id="rId1"/>
              </a:rPr>
              <a:t>https://baike.baidu.com/item/%E4%BC%98%E7%9B%BE/9686995?fromtitle=U%E7%9B%BE&amp;fromid=1152518&amp;fr=aladdin</a:t>
            </a:r>
            <a:endParaRPr lang="zh-CN" altLang="en-US" dirty="0"/>
          </a:p>
        </p:txBody>
      </p:sp>
      <p:pic>
        <p:nvPicPr>
          <p:cNvPr id="1026" name="Picture 2" descr="https://ss0.bdstatic.com/94oJfD_bAAcT8t7mm9GUKT-xh_/timg?image&amp;quality=100&amp;size=b4000_4000&amp;sec=1608100897&amp;di=92e4f9e4cce435c74fc5b09aa4b74780&amp;src=http://p.cdn.sohu.com/bc4e413e/a82926503f5ce2ed4c6c3f16954bfb9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5134" y="1768731"/>
            <a:ext cx="3886435" cy="33655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imgsa.baidu.com/timg?image&amp;quality=80&amp;size=b9999_10000&amp;sec=1608111089923&amp;di=be6ef954d570992ee565426d7e67205b&amp;imgtype=0&amp;src=http%3A%2F%2Fc.hiphotos.baidu.com%2Fzhidao%2Fpic%2Fitem%2F0df3d7ca7bcb0a46e8fc98536863f6246a60aff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5718" y="1805188"/>
            <a:ext cx="4053576" cy="3212063"/>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72"/>
          <p:cNvSpPr txBox="1"/>
          <p:nvPr/>
        </p:nvSpPr>
        <p:spPr>
          <a:xfrm>
            <a:off x="3577307" y="463610"/>
            <a:ext cx="5537024" cy="583565"/>
          </a:xfrm>
          <a:prstGeom prst="rect">
            <a:avLst/>
          </a:prstGeom>
          <a:noFill/>
        </p:spPr>
        <p:txBody>
          <a:bodyPr wrap="square" rtlCol="0">
            <a:spAutoFit/>
          </a:bodyPr>
          <a:lstStyle/>
          <a:p>
            <a:pPr algn="ct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线上支付工具</a:t>
            </a:r>
            <a:endParaRPr lang="zh-CN" altLang="en-US" sz="3200" b="1" dirty="0">
              <a:solidFill>
                <a:schemeClr val="accent6">
                  <a:lumMod val="50000"/>
                </a:schemeClr>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0" y="1515110"/>
            <a:ext cx="1771650" cy="4992370"/>
            <a:chOff x="296" y="2376"/>
            <a:chExt cx="2790" cy="7862"/>
          </a:xfrm>
        </p:grpSpPr>
        <p:sp>
          <p:nvSpPr>
            <p:cNvPr id="13" name="title_5"/>
            <p:cNvSpPr/>
            <p:nvPr/>
          </p:nvSpPr>
          <p:spPr>
            <a:xfrm>
              <a:off x="296" y="7291"/>
              <a:ext cx="2342" cy="776"/>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课后拓展</a:t>
              </a:r>
              <a:endParaRPr lang="zh-CN" altLang="en-US" b="1" kern="0" dirty="0">
                <a:solidFill>
                  <a:srgbClr val="984807"/>
                </a:solidFill>
                <a:latin typeface="Calibri" panose="020F0502020204030204"/>
              </a:endParaRPr>
            </a:p>
          </p:txBody>
        </p:sp>
        <p:cxnSp>
          <p:nvCxnSpPr>
            <p:cNvPr id="14" name="直接连接符 13"/>
            <p:cNvCxnSpPr/>
            <p:nvPr/>
          </p:nvCxnSpPr>
          <p:spPr>
            <a:xfrm>
              <a:off x="3086" y="2376"/>
              <a:ext cx="0" cy="7862"/>
            </a:xfrm>
            <a:prstGeom prst="line">
              <a:avLst/>
            </a:prstGeom>
            <a:ln w="28575" cmpd="sng">
              <a:solidFill>
                <a:srgbClr val="984807"/>
              </a:solidFill>
              <a:prstDash val="solid"/>
            </a:ln>
          </p:spPr>
          <p:style>
            <a:lnRef idx="1">
              <a:schemeClr val="accent1"/>
            </a:lnRef>
            <a:fillRef idx="0">
              <a:schemeClr val="accent1"/>
            </a:fillRef>
            <a:effectRef idx="0">
              <a:schemeClr val="accent1"/>
            </a:effectRef>
            <a:fontRef idx="minor">
              <a:schemeClr val="tx1"/>
            </a:fontRef>
          </p:style>
        </p:cxnSp>
      </p:grpSp>
      <p:sp>
        <p:nvSpPr>
          <p:cNvPr id="34" name="title_3"/>
          <p:cNvSpPr/>
          <p:nvPr/>
        </p:nvSpPr>
        <p:spPr>
          <a:xfrm>
            <a:off x="0" y="344932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课前自学</a:t>
            </a:r>
            <a:endParaRPr lang="zh-CN" altLang="en-US" b="1" kern="0" dirty="0">
              <a:solidFill>
                <a:srgbClr val="984807"/>
              </a:solidFill>
              <a:latin typeface="Calibri" panose="020F0502020204030204"/>
            </a:endParaRPr>
          </a:p>
        </p:txBody>
      </p:sp>
      <p:sp>
        <p:nvSpPr>
          <p:cNvPr id="36" name="title_3"/>
          <p:cNvSpPr/>
          <p:nvPr/>
        </p:nvSpPr>
        <p:spPr>
          <a:xfrm>
            <a:off x="0" y="278638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教学重难点</a:t>
            </a:r>
            <a:endParaRPr lang="zh-CN" altLang="en-US" b="1" kern="0" dirty="0">
              <a:solidFill>
                <a:srgbClr val="984807"/>
              </a:solidFill>
              <a:latin typeface="Calibri" panose="020F0502020204030204"/>
            </a:endParaRPr>
          </a:p>
        </p:txBody>
      </p:sp>
      <p:sp>
        <p:nvSpPr>
          <p:cNvPr id="37" name="title_2"/>
          <p:cNvSpPr/>
          <p:nvPr/>
        </p:nvSpPr>
        <p:spPr>
          <a:xfrm>
            <a:off x="-26670" y="216027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教学目标</a:t>
            </a:r>
            <a:endParaRPr lang="zh-CN" altLang="en-US" b="1" kern="0" dirty="0">
              <a:solidFill>
                <a:srgbClr val="984807"/>
              </a:solidFill>
              <a:latin typeface="Calibri" panose="020F0502020204030204"/>
            </a:endParaRPr>
          </a:p>
        </p:txBody>
      </p:sp>
      <p:sp>
        <p:nvSpPr>
          <p:cNvPr id="35" name="title_4"/>
          <p:cNvSpPr/>
          <p:nvPr/>
        </p:nvSpPr>
        <p:spPr>
          <a:xfrm>
            <a:off x="0" y="4031615"/>
            <a:ext cx="1487170" cy="492760"/>
          </a:xfrm>
          <a:prstGeom prst="rect">
            <a:avLst/>
          </a:prstGeom>
          <a:solidFill>
            <a:srgbClr val="984807"/>
          </a:soli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sz="2000" b="1" dirty="0" smtClean="0">
                <a:solidFill>
                  <a:schemeClr val="bg1"/>
                </a:solidFill>
                <a:latin typeface="微软雅黑" panose="020B0503020204020204" pitchFamily="34" charset="-122"/>
                <a:ea typeface="微软雅黑" panose="020B0503020204020204" pitchFamily="34" charset="-122"/>
                <a:sym typeface="+mn-ea"/>
              </a:rPr>
              <a:t>课中探究</a:t>
            </a:r>
            <a:endParaRPr lang="zh-CN" altLang="en-US" sz="20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38" name="椭圆 37"/>
          <p:cNvSpPr/>
          <p:nvPr/>
        </p:nvSpPr>
        <p:spPr>
          <a:xfrm>
            <a:off x="1584960" y="4065905"/>
            <a:ext cx="373380" cy="391795"/>
          </a:xfrm>
          <a:prstGeom prst="ellipse">
            <a:avLst/>
          </a:prstGeom>
          <a:solidFill>
            <a:schemeClr val="bg1"/>
          </a:solidFill>
          <a:ln>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9" name="直接箭头连接符 38"/>
          <p:cNvCxnSpPr/>
          <p:nvPr/>
        </p:nvCxnSpPr>
        <p:spPr>
          <a:xfrm>
            <a:off x="1631950" y="4255770"/>
            <a:ext cx="279400" cy="1143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9460" y="1047175"/>
            <a:ext cx="11855621" cy="609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4" name="TextBox 72"/>
          <p:cNvSpPr txBox="1"/>
          <p:nvPr/>
        </p:nvSpPr>
        <p:spPr>
          <a:xfrm>
            <a:off x="3577307" y="463610"/>
            <a:ext cx="5537024" cy="583565"/>
          </a:xfrm>
          <a:prstGeom prst="rect">
            <a:avLst/>
          </a:prstGeom>
          <a:noFill/>
        </p:spPr>
        <p:txBody>
          <a:bodyPr wrap="square" rtlCol="0">
            <a:spAutoFit/>
          </a:bodyPr>
          <a:lstStyle/>
          <a:p>
            <a:pPr algn="ct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线上支付工具</a:t>
            </a:r>
            <a:endParaRPr lang="zh-CN" altLang="en-US" sz="3200" b="1"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10" name="AutoShape 2" descr="data:image/jpeg;base64,/9j/4AAQSkZJRgABAQEASABIAAD/2wBDAAMCAgMCAgMDAwMEAwMEBQgFBQQEBQoHBwYIDAoMDAsKCwsNDhIQDQ4RDgsLEBYQERMUFRUVDA8XGBYUGBIUFRT/2wBDAQMEBAUEBQkFBQkUDQsNFBQUFBQUFBQUFBQUFBQUFBQUFBQUFBQUFBQUFBQUFBQUFBQUFBQUFBQUFBQUFBQUFBT/wAARCAEsAlgDAREAAhEBAxEB/8QAHQAAAAYDAQAAAAAAAAAAAAAAAgMEBQYHAAEICf/EAEgQAAECBAQEBAMGAwYEBQQDAAECAwAEBREGEiExBxNBUQgiYXEUMoEVQlKRobEJI8EWJDNTYnJDgtHhJTRjkvAXorLxJnPC/8QAHAEAAwEBAQEBAQAAAAAAAAAAAAECAwQFBgcI/8QAMREAAgIBBAEEAgICAQQDAQEAAAECEQMEEiExQQUTIlEGMhRhQnEjUoGRoRUWMyTR/9oADAMBAAIRAxEAPwCasPKSwjX7ojwj6SwYnlIOpgDgObqAUNYB8ByHQsXvpAFGaXuIQwJv10irJowX7Q7FQIHvAFMxSrCAaQEKKTeAYYHyAL6xNDBlSVp1gFQFSB90iGguwpWYHvDE+jVh10gMwChcw+uAMy3hBXNoGgQFMNCSqEyTS2M47w0AmXK720gASrYUjbSHYqCFrUg6nWH2J8ATNKA3goNzNonylQuTBQbmLWJ8i2sFEuY4sVElXcQ6M3MXtT6VmxA19YKJ9wcJdQcTftCoN4pUdekIpSCljy3hF9hZXpAJxMSoX10gM9oZnA1vACibExlG8S0bLgIW9mVEUaqglRuYBtIIXDQmkugm1z6RQgp3SH0SwgmGJI0HLX10gL6DUOJIFxeAgESlQ6fnBdAFlBHWCxNASbRaZLjYEk3hqRk4BrT6kbG0abkZOIvl6wtq19oEzNwodZWu5rAm0OjJodZatXI819YTQqK3484+maTTWJRpRbafF1LHeMMjcVwZzfBVtFxM/XqY2tKyJuX+RY9IrHko89ppjBSa245iiYmH3OW6tWVy+6orI75K7OpMNcSaNTsNBmYf/nS7WYD8RtBTaOuGRJURfCeOZnEmJXJlxXKlReyP9Ma8GUcjc7JkxiSXmqn8O4gFCjZHpAbLIm6H1/DjS0E5d9YSkaNLtDDVcLXHlEaqZDiQitYMLhN0fpG0Zmewhs/g/lrOVu30jRTIoY5nDq2lEKTdPtFbgoSOYeJucmkJuxidVECLXH6QgDBRba20h0Owpyn5LgG0ILG+bSpIA3MSxr7G51RBsb3hF3YUL32MMDeU+sABToVbQGABOkLuc28AqHGnJcJSb7w0ImNKbWoAXhksfUySigFREKxpE1blQZdv/aI8Y+pCHJUG8OyasIMuRsbQWKqMQlbeoOkFjtixl43F4QxUkZxAAMMEwDSN8kHcawDaAqYsIBUFLZVbYQBQXlyxViYW4sgm2kBIV8QodTAF0KWZkKGsA3yhQAFi8SRQIy2lxAFACybwB0DQyIB9hvKtAOjC3lG8UOgvl6wENUEuNC2gvACEzsqlVybRSdAJXpEEabw7JaY3uSykE6QEMLS8UGKTIaDkzZSb3MXwZNMUs1LKd4DOmO8pVylIsYkXI4tVkki8Ki1wKk1JLwF94lqjaMgYWlQ8u8TRdpgFFV972hpUKwPOUdjBQrZmcneCgswOA77xDRSkBWNLgwikwjMQN4KNFQDMm8HRVWgLjJVqICdomcQUp6/lDsVUF27X97aQByCCjb+sFicWbCVK1A+sMSTC3pxiVTd+YZZH/qOBMKmxul5Gifx/himgmbr9PZHYvgmL2yfgycoryRio8fuH9MvnxE06R/kpK/2i1im/BDywXbI1P+LTA8pcMIqE6obZGct/zjVaebMXnxojNQ8aNLbUfgcMzb5/9dxKY2jppGLzxGCZ8Z1ddv8ABYZk2B0L7ij+xjRaZ/Zzyzr6FVG8aFelJlJqeHpV2WuM3wqylYHcXOsX/GdExzJ9l8YbxvhXjjQg4ysOKR/iSzn+K0fURxShXDNlU0EvcNWqGozFJdyNpN1IPURg8aXJlPEiCYywh9k1mWmml5kTR5gX0B7RDbqjmljSF8/SZ19pp9BVlKALd4nHJ0YVTJVgqgVxgIfYly8hWikjYCL3Wawi30XRg3BHwr/x084FumxDd/ljS2uGdePEk7ZY7YbcRa1tIlto28hEzTkrQbDSBSAaJ2hJdGqItSZNDDOYObdUTkt7iNFNk7GMk3gQL+4CfaNPcM9ljc9gQAH+Vb6RXuBsGapYHKUqKW9fWNFMlxIjUaA9JrPlvaNUyKYwvy6isgpUIG0TYiepmbUAwcMoQuUe5JiWNMAmlBKttIKKsF9nJ7QgsD9k5z8sAWBdoJOyIA3CiRoqkqHl0hCskMhKFsgW1hgPaVAIAvrEDQ7SeIGly7YJG0ea0fSb/wCgw1JpY8qx7QqE5CV6eCSfND2kOYmXVQDYnSDaLcHS9VQo76wUWpDpLVJB1zRLRe5C1ubSfvD2hGiYoTMNqtqIljDcyFEaiEM1kQoW0gCgt2WFj19jDTsmhG7LkC52i+iKEymD6awWJo0lgpOm0FgkHpBToNYQ6FTT52J0EAWKbg9YBqmbAvbp7Q0OqMCRc6WhhRso67wrE7QFSQehEFk39hSmyOhhpkNfQStsekAuuwpbV9hAFhC2CpJ0tDsdWJH5HONh9ILFSYickHE/LqmK3EOIQW1o6GHZDiGtrUi2pEUmRsFCJwpO5irJaYobqBvvp7wrJ7FzNTUCNYQ+ULW6mLaneFRSkHtzaFCF5GbMwIQ6Zrm2y3Nr7X6wdjVgXXUpbKioNoG6lkJA+piP9GnREqxxOwnRCoTmIpFkp3Bduf0i1CT6QnOK7ZEqh4lMAU/X7bMwO8u2VRaw5H4F/JxxXZGql4z8GU9Zbl5Soz6+lm8oMUtNN+BPVQRH5/xqtupV8BhRwq6F9/T9o1Wkl5MJ62C8EbqPi1xbNIvJ0qnyQP4hnMdEdGvLOZ65+EQ6reJriFOFSftZuVQo7MtAERS08ERLVzfRGpvizi6sq/veJp9y+nlctb8o1WGC8GMs82hAZ6cn1lU1PTL6idSt5Rv67xoscF4OZ5ZvyB+EZCiSjN/uJMb7YkbpfYW5ymwcraQe4EHCC2InX9LA772jO7GlYFpsrO9hANuhaxL9bxaJsVoaCNNh6Q6ESDh5iWcwTjamVKQeLC1OpbcCflUCesYZIKUW0awm4s9H6DR2MTUjnIWkOrbC8wOhuLnSPlXqfk00dscl9ldz2EzW55ylKIvLuFxKuwi5ZNitmE5WPMrhCemTyhLD4ZlNgq/zRMNRjqjmp2PtGYeos22HHy2yr/hiKyZY442b4+CYSdTcWFWSQkHQnqIWPURyOjp5Y6y9WBIN7iO1ljnL1ALIubGIYDky6h0C9jGZZtyTbdAItcRSYqCV0sE3sCIdhQFdGSsHygfSHuChsn8OJcSfKPa0G9kuJDqvg5Dl1BF/pHRGbMWiHVbB+S5DYB9o3jP7IcSLT+E3QCU6RraJaGd6gvNg3RrFJ2JDVMy62SQUW+kX2DYkCrH5bGFRAeALXFodDDA6Ep0N4kfANl69rC3pCLuxWiYDd7nWJoQFyeAQfNr7wqHaK8ksaOpabzLO0c7geusg7S+Nb2urXvEvGVvQtRjK41I/OF7YbkaVidLh+a3rD2Me5M23iLIbhd/rC2A2haxinKBmWb+8LbYJocpfFqeqj+cRsK3fQ5S+K03Fl/rEuKZopMcW8UIP3h+cRsNVNh7eJUfjH5wbCvcFTeI216ZhC20G8PTWWl6EiE4i3I0qYbXqFA39YW0NyC1zSRpp+cPaxbkDROIJF7QUw3IUofQbeYZoRNh6HE73/KCgsEiYAV6HvBRViatYppGGZMzNYqEvT2PxPLAJ9huYOy0nL9SsKx4s8B09a25JU7VVJNgZdqyT9VQ6Z2Q0WafNDAvxfUxerWG50g9Vup/6xag32br07I/IWPF1IqPmw3MJHo4IewP/AIzL/wBSFCfFvRibLoE6D/pWk/1h7AfpuX/qQob8VmGXLcylT7YO5BSbfrCcCP8A43Mu2hc14ncGOputmeb90AwtjZD9Oy/Qsl/ERgWbICqg8yey2T/QQbWjJ6HOv8RwY4zYImzZFdZSf9aFJg2sn+LmX+I6y2NsLVDRmuyClHu6B+8CtdEPBNdpi9t2mzgBYn5Vz1S+k/1hWzF439A10lRF0ELB/DrBZk40JXJRbRsUlJ9RF2S4s0CRbXX0hWRtD23FJMOxbRQ3NKTE2UkHonuh0ET5HtEGKMZSWD8PztXqDmSWl0ZylO6z0SPUxcY7pUJtQjZxHxI4z4l4m1BxczOvSFKCjyafLLKEhPTNbcx6uPTpctHkZtRKX6kFQw2FZikKV+JUdagl0cTlJ9syYWhtBNhe0O+Bbb8jI1/eZsqCja8Z22bJUh8bFkgWvGnZgxZLKBTbSxik0gGiqtlsKIAvGcjRP7Gtl51mxGQ36RFsqiT0ZSXXGkvK5KVGxUBsI3ik+zGQrqpalph1uWdDzY+VfeKkknwSkNK31lVyr6RLaNEjSWrquYgOhcwyLC0VtZLsVtjILRYgZKba6GEybCXHChTbgVYJWFX9jE+NpS7Oz8J8T5jD+GpAtP6hhN0lWp0j4nU49udpHRfAnex3PLpM5UJB3LMF66iN8p6R2ZIJ4+TONtjxhzxAiRlFSykLdmQNt7mPLjhuRvQ5zfEtqZkkvzBLU0tV8pFrCO/VKKw7a5IVofaLxZkEyy1zD/8AKSNLm2seNp8c91ofuUWPRsRyteoKJqWbyKPTuO8erGcoyqRvGaYfK1gbXj0mr5RqO8rVSBe/6xLQDnL1gAAE/rEjscGaqk2vCodjixOoc07wn/Q+wwtocOlomwoSzNJS70Bit1A0Mk9h5L5PkH5Ram0S0MM9hFspIyC/tGin9me0YZrBW9kD8o2U7J2jBPYDLitW7+lo1WSiHEZn+HNiSGtfaNPcFtEz3D1xCCAgj6QbyXEj1Swe/K3ypJt0ilKydo0Jp7rS1JUCLd4qx0KRJlxGo3gsliR+mE3AJvDTQqKNacIaQb9Iyo9QNbfOmsIYoRNKH3tIoEw5M0oi14B2GpmlAfMYXDHuDRPOW3NjE7Q3AkT7rYPmOnrBSHuoParzyALqgcEHuBwxU6jcm3vE7UX7gejGK0AXJiHAfuipnGxB+dQg2Fe8LWMcW/4h+phbA91DrLY4QoC6+sS4B7tjoxi5twfODEuLKUrFqK807rzIjax7hS1WxvmEPaOw9GIcn/E+kTQrI7xF4uy/D3C79TcCXpo+SWYv/iOHYe0G01xQllltRxrivFdSxZUnKlieeemplw5kywOiB0CU7ARosdn0Knp9DG5vkaP7SIZQBLyiUpGwWf6R0Rw0cGX1+MeIKwP9qZ1d8rTYA3sIv2Ucn/2DM+kgJxZOkG6Wva0HsIP/ALBmXcUDOLZlVrMM3G+htC9hGi/IsnmNkjw46jEJyfHSUk9+CYukK+sL+ObL8kf+UCRnAtUUAWn6bMk7ct8f9YHpW/JsvyTF5gaVgGvNnWUYWbXytzAMJ6WR0L8i077TEq8I11seejOkf6DmiP400dEfXdJLtsRP0uakUrVMU+ZYQjUrU1YRPtTR0R9U0Uv8hGxiSWRYt1BbPTRwptC2SRutXosn+aHiSxzVJYj4WuzA7BMwTGbUl4NVDS5OpRJRSOM2MqeoZaw4+AfldsoWhJWRL0/Tz6J3QvElU2XEJqlOYnW7eZUv5FfSBxODJ6NF8wLdwbxCoGOQlElM/DzhGsq/5V/TvEOLR4ufRZcP7rglxpy03AGUX2iDgq+jXwK0npDCijfFg243guUaLhQnncwtj75BsD+sdumSc7Zwal1GkcolaU79Y9bo8OmI5mopaBA3EFlKLYyTtQW8DZRjKUjdRF1GbJaB6nWFDkU+B3y5dbx09GANpfmiABTbHObvb6Q6sBtZp6ULzWETRW6hYVhCe1u0NcENhKnSTcEw27LoG01nIJ6whN+Ba2ztp1ikiLD7BO0PoDCSOphX/YAC8hIJUtI9zBYeRM5NIdZcCHEqyi/lhMfkvOTkJqdo9JmmlKLLzKba9t4+b1kP+WzbwWBR6S/TMOzjpyrQRqkxzud8MzunZIeDmB2KtVnKvMS4DTabIB2Ji8STOrF82GcbaUhirS6milrO3lyJ01h54bkTm4fBTc/NzUg+22tS3Ag6NjrFYMew5UrL44P4ircw0ELQvlZQCSCAkRnlg5STR0wg0WwnOlV76nc9461wqOqg1mpOsnW9ovaMXM146BV4naA6S1ZzgWVaJaAepCrHMATEtFIkcjUEqFzrGbQ7HhqYSoDpGbTH2GEIWdBpBYUJnJNtZ6QKVDoCaMhxOwMPf9E0gpeHm1D5BBvYbUwl3C7Z3RaLWRhtG+dwqjLa36RSyNkuJE6rg5Cgq6CT7RrHIZOJCKngb+aSlNjveN1kIojNXpsvSW8777TQ6lSgLRspWTtIRWMf4ao7Djr1SYcLeyGzcxaTYqKRSxdlPtAdydgCwU2sIBmWIhgCCyPSEAa29bpcQwDUv33gA2HgSdRaJHZnOGoEArAGyiO0CBid9pSvl2hguRMpDiDckwCoznKB3/SAQe3NrRpmPuIKKFrVSeT8qjCodsWy+IH2t1GJoe4cGMUOptqYNiK3i9vFRXook+vaI2KxqfZUXGGvrq1ZdcX55SkMAobVsp5e37RO23R7Wmj7WKWZ+Cl3nDMPLccWVrWcxJ6n0jsiqR8xmyyzTc5BK9oowF1KrP2ay8jlJd5gsFHpGibSIatjas5lqUbXJuQIlFA0LsDpCYBiFXPT6wIYoaecR8ji0+yjFWSxQ1U5xtVxNzCfZwiC2IVs4vrMvo1VJtHpzTBbCgqdxBUqnYTc/MPpGmVayRBYMRWFhpp6RQhNMG21x7RDRpGcl0FMzD7Z8jq0W7KiXCLOmGtz4n8ZsdZHFVQk1p/mB9sbhyMZYF2j2cHruqxOp/JFgYRxk3OTzC2lqlZttQUFA6/Qxyyg0fZaL1PT+oL258M7p4UYiOMsPJM3Y1CWAS6of8QH5VRyTW18HgepaX+LlddE1NKA1y3HqISdnjbjmbxtSq5LD1CWDlaWXArTrcWju0z+R5+pdo4wnqjluEnXrHouX0cCiN6EKfOa9xDVj6NqlipQSBvENWO6JHTZbksAW19Y1hGjGbD1pzKtYH2jRkgEtKSrQH3vGbdFoV50JRZSre5i0zKqET06wyCC6gfW8OmHY2v1eXuQF5vZMKn9FUaZqiCPK2pUNRbDdtFIqbgBKJYG3dXSNI45S6JT+yy6/wAKpnD3DiUxW5iakupmiEtyTSruXPT3EfN6b1f+Tr3olhl8e2+jjjqd09tA69wkmMOcNE4lnMRSjtQeKC3TZVSVKCFbE63vFab1Van1B6KGOSiruTX/AKRfu/KooN4i8OcN0nB+FZ/DNXna1Vp5orqUnkJ5BHQae8d2h1WfUajJizYdij0/+5e6T8D7RsF4ERLU14YTrk/MIWFzLTx8qgUm48xHW1o9aXBulfgg/FLD7Uji0z1LoDmHqPMtBpMu4QSFBIBJsdLxi3aBpxOguD1H/tPwQlppCRzpF4pNjchJ6/pHi6pVI60rjY+ykq45ImUSvmtrXYx485UzBuy7cFUluiUJtsJCQBckx04f1s7IfFWRHF2DDxCqzbrTimG2NljrGre4zlH3GOOH+ElHo7offZE3N2+d0XAi1wjaOJImEtT2JVspYbS2kfhFoZf9AiiwtY2hgAW3mEAgtTQGvWHYG0laDpoILsBzkp9aLX2PrCaHRI6fVgANYzaGuB+l6umwusxDRVisVxCQPMPziaCxRL1lCyPPr69YW0LHeWqCCkFSg3/usAfrEuL+g+KGLGPGLB+BpBx+q12QZdSkkMB0KWfoLw4YpydCcklaOe8YfxEMHUw8mlyMzPug+ZZACPz3jsjpZeTN5SF1T+IsuoSy0SOGUtLy+V5bml/aNo6NIiWVlW1fxxY+XNqLJlGgbkNpazAD3jZaeC4M/cZEK94kMd4hIdcra5RawfIx5R7RqsMfBLk32QmoY0q9Yey1GovzCyPvL0940UUiLGKqLbM2pBWs+XcGGIuNtIDab9o5z09oItpVtCsOQpbFhpBYchamrdILAKIIh2MCpZAveGKgguKCiYQrME2UkXOkA0Km5hCxvaJGHDW2t4diN5ApNiLwWAUuWB2AtBYUFfCEbCwhpjNFCke0MdmJcIgEw1LoG6oQByH/ADJF+usJoh9OisOI7h/ssZnOSalV3QdNSlkJt/8AlCgvketqZvHpVH7K2A819O0dC5PnK+zSk5zoR7Q6YnSAKaA1FgLX0h265QXYUdoi2VRibgbxVpiBo82l9YOEIPSop0t+UVaF2bUu+hOkO0I1m2sQILKQNvU9IVkNhwTba14sVid0XXqITGmFlsIBsBCpjcrCculjp3EKh9iiTeXLzCHG15FJNwoaRnPlHRgyvDNSid5+HmtOIaoUyspSioyK0lIP3kKjypxV0fonqsve0ccz8V/7OgG6mlSR5htrGez6Phfcs568b7SKjwyp7yDctTNjb1BMdenTT5MMj3HBErLKm5kNpC3HVWORtJUqPRjFvlnLId2ZCZXPpp7cjMGbVoGlIKT9bxvsMrCHi9ITa2HpUtvNqspK1A2MNY/JLkKE1J/KAEtojRQMnICJh9ZsX8v+0RftoW9vwHM0qdnVfympuY//AKkE3P0jCcEu2b4234HaW4Z4pqCR8Nh6pOXGhU0oD9YUZRj5KlCTfCH+Q8NmPakoWoglwSNX3kpMN5oISwz/ANEopng7xY8oGcn6dIi1yCrOR+UR76LWnn9kmp/g4S0AZ7EoPcSzRH7wfyV4Rp/Eb7Y+t+GPCNNCTMTc/OrH3SQkH8oT1EuKRS0sV2OjPCLBlNlkNppgeSk5g288pQB9r2ifck5bvP8AofsYl4HJik0OngBqkygsLDO0FW9NYHfPPYKEI9IA5U5eUV/JZaY78tsJ/aH8m7YcIZ57EBUpXnOvf9oVX2PcVtxUd+KorKjvnB07RSVcGOTlF6eCd9moYErlNfIKQ6lOU/W8eZrOJI0xVKNMk9KpCJTGUzIWuG3CQPSPByqpUc0lTLKnXVvpakGLjNosjoI6ISqNI6k7ikh3k6YiSl0No3G5jojwbqO0MUjXXX6xpfJV30ay7wwAlMMQEpAMAmFEa67QCNHU26GAAaTlOhB94LHYIT5YTcnKn8RNrwu+h2QfFXiJwtgt1TE7Uw5Mp/4LXmJ+sWsTkS5pFS4v8bL7MqoUSlAqUbIdeXe30Ebx06XZk8l9ELqHjGxxMS6UtrYk3FAZFITc+saezFeCXNkUqfGHHWK33DNYpmAxl5iwHciQPpGixRXRFtkAqD659156cn/i3ibBZcKvrGyVIVtCB6ZkJeWdD7KXH7XTkN9YztDGxFRmCcrbKgysAC8OmPwHqcmmnUhwKZbUm194FwTYdMLKA2FCy0CwIO8Vdgjalt1JBQn/ABEDQg6w0DBy6lSyRdsrXtrrDIOp5nBTiWUkI+72jz1kTPb2DO9hl1okFFrRW9CcRM5QphP3SQIe5CcRM5SnUn5Db2g3IjaxM5T3AD5DFKidrEbsmsC1oqwEL0upH3TARQmLarHSGFUYm6NxEjsUsvqSfSChi9p7ML2hBwGhUAWjRudxDQmwDjNwe0UidwnVKE7Xh0JysAiUUlW0FC3BykFlp1w6ZEk3+kTLhFKV0ipeI7ykUbB8orQ/CLnFD1cURf8A+0RMfs9HXv4RiH8I8CTWLK+2+KcmoyEqsKmGSrLnT2jvxUuzwGpSdotTFPCb7RxdJzdPweqTo6W7PS6Vg3Vfe3taOpPH5M3DJ9ECrPBavvTT60YWmZdpSiUobsco7bxp/wATRFZF4IpPcIK+wo5qLUUa/gvGO2D8mq3pdDQ/w9qjBIXIz7du7Kj/AEiFCDFcvKE39kJ1r5hNIH+plX/SNPZgxOTXaNf2emEi/PUk9lII/pB/HiCyV4AOUWbGomUD3TaF/H/sj3EFGkT6TcLaX9YP4z+yvdiHNUyoqKQGmlG4t5on+PK6JeSH2TnGHBXF+C6TSp6alZSabqdvh2pOY5i1XHYCPD0nqOHWZMmOCa2XbfC4MceohNtdUNr/AAlxozVabTX8PTDVRqQBlZT/AIjg9o6cGs02ohLJimnGPb8Gyyw+xrncF1+Tqs3S3aPNCoSqih5hKMy0EdwI7IR9xJxadlqcWMlUpc/Smi9OU2blmkqyKcWyQkG9rX99IJQlF0y00+giVJcdSE+a+lj+0ZPlUaLtf7O48KUZzAFC4eOPGypmluTVr7BStP3jhcU5H2Gs1qnofa/tInDGOU6eeL2HyG4r/wAQNcTX+GswzmClIfCx7WMXCFSsLs554L4cqzeLV1mmKkmjLNkf30XScwtoPSO3eoIxhCWRsnGIeHk/iXFrVfqOIG2J9CUpAlJfKkgX311hPPwbrA/LE7PAzDT084/Ozs7OOuqK3CHMoJ9ox99+DWOCPkmNF4RYIlFJP2YJgD/OcKrw/enXYPDjRNaRhfC9MsZaiyTYB/y7/vD3zfItmNdIlctUqfKBPw0vLtNW1CWkj+kYTuXZvHaujb2KElSgFnL0CdIzo03V0PdOrNLdlZNZQqYeUFhaCvKL30i1FMylN0L3sRUN2nuhpTDDq2QQpatUqBN0/pGygjHeyvZ3FOXyldkn13h7C97GacxDzNUqIUdjGiiZuQxTNZW5qmxJBIJ6xVEbkJA/OzJKUNrdWRfypJ/YRdEtiuWwXiasLV8FR56YUbZcjCrH8xFcE8kgp/hp4k10hTOF6gQVXCnUhAI7bwnQCTir4P8AiDQ+H8/W6lJy0pKyQ5qwX7rIGtrWifIS6It4Q6jOMO12WlD58pXkOmukeXroOceBYIyk+C7cMytQGM3JqeZLfMuc24j56cJ0rDJjnGVtFr01hAWt8p8xPzR04lXZvhi1yxUtwAkX/SOk6uwgup2hokAp4HSKQBan0/lDsKCVvgnT8+0Pn6BoIXNJFxcX94YtrCDO3NkqvAG0Za/jilYclVvz0620Ej5Sq5PsIai2J0vJyxxj8QFUxc4qnUd5dMpgOVTubzL+vSOvHjo55S+ih31zSnHEJUqZcWblxRzH3vG6TRFhcrLONzKXJlXMbRqSDoIE2iRNVauZybzsNpbJ8oCdgPSG+SqD5KWKSEvPFoL1T5tCexgoLHRuQbEoplxAS783l6xRL+xAw4xKPlLqUhaTckm4PpE2gRuYqLZKnUrQgAFVgIe4KYOYqqHmEJW+4spAUAEaQ7sKGeZqDq3EhDSzrpmiBiqTefafQWsoUfn/ANIhp0A5GbbOZSlOLWFBIKTa8PcKj0iVhhDkuj+WPlEeApH07ihonMGpWTZAA9o2UzBx5G13BKgRZN/pFOZIncwHzATyh+UG8GJHOHOa/wDLv9I0UyGJ1cMCr/h/pF7zJiZfChLlwW/0g9wyET3B8i9mz+UNZGJjXNcJHUjRo/lGu9GY1P8ADGZYOiD+UUpJktiX+w84yT/LVb2h2hbgpeGJpG6FD6RaqhWEu0J5AGZChb0h0hbgo0pYvdJhme42mQI3SYY9zDE08GxKbQUTuG3Fkt8DhmqvpGqZZSU+50iZKka4XuyxRSvFcBrFyZO+ZMjIsSwHsM3/APqJjwj0PUZf8iRYfACaVTaRPu5iFKXbfQ/SOmKtHnQk0i3JatqKiVKtfcdI0UR72OjGIizYAkexgaBS+xzar5y35h165tYylF+DZTVDpIYhS55ColQFwpWojOn9lbovtEpw/LS2IZlTChLeVGYlbIIJh1L7Je36Fb2A6S4han5SlOebLdyWSbn8or5ryK4fQ2z3DHDplUPzGHqQW1nLrLga3sLaQXkXTF8H4GCs8IMGymszhmntkqIshIB/SKWWd9hsxvwRx/hVgVa7IoLSE381nSAY1jmyLyZywwXgIe4b4YZmZV9hqZbclD/d1CbWeUOyYlqLjKG1fLv+znelx+Ac5Q5VeI5LEBq9R+2ZG4l5pbuYtj0uY4Y6HTYsMtNjxpQl2kL+NBdEYXhZmnYqm8RSdeqLVVmyS+8oJXzLm5uD6gGO7E44cUcUI/GJSwKKI9xbXP1DhzVKc/iFb0oTzlNuSraSpV83zJ11MXKfBWxI5doDBmqpKtWAC3EosPe39Y5JOzXFG5o7y4zoNNr2FKYlWlPw5KtZR0KkpJjnxL52epqnWkXHLZBBNOJt5yLR28HgWM+MXVzeHJttSipOXaElzZSfJXfDCp/Z89Msk2SU33tsYuStGmJ1aJu9WVFav5uYgkk7xhKJ0qVLk2msqWTlJta+0ZqKLUvI506qPIUoKVyyLXKjbeNIwMpSHtidmplWRttbqwbfy0lWn0jekkZod5LDmKKoUolKJUXkqJ1RLL+nSM3Gxppdklo/AjiVWAnlYcm0BQtd7yH9Yz9tmzmq7JzRvCFxGnwPiGpaQBFjnfvb10MaqKRi5EypvgirTgHxuIJWXSq2YNpKjp1i6Qt39Elp3gdoiCDP4gm3upDLYAhk2yU0vwccPJC3Ol5ybV1LjxH6CHYuyWUzw88O6Tl5OGJVZHV4Z7fnCsSSJVT8EYdpaQmUoNOlwNBkl0jSFYUh6abaYQEtNpQkDRKU2AgAEVqJBO4/IQgIBx5pYrXCLFErbNnknNDrc5TFR7B9UeW3hEfMtxHqMio2DjRTb6n/AKRy6pXCzbScSpnXUzTkkAouBfXvHj9rk9pw3dhCJibp+jKzkJ1QvWK4+jJ40GDEKR/5htaPUbQ1yZPHQYiqS7nyvo1+kBOwEuZSEk8xOXuDAGwjGNeI9FwJTvjKvOIl2rXSknzK9hFKLZLajyzn/EPjjojHPRTKat5QJDbi1aL946FiaXJi5oibHjUrE1nUqSlWEk2ATqUxaxryZvI/ATPeISu1oBErV0NLX5rIGiT2jVY4fZnvl5IJXq/UlPLcm58zUw7rnKrgegEabUibvsYxOy6WCt5XNJURl3UDDuibAJnlrH8lgJd2CzoLQ7bASTtKemg2p58DNopKO3eJpgbbaTS1JbQhLgQCElwW3gsY3CbDqwlaQ46FXJPyiHYC59ouoaXn5YJykX83tCEOX2PKLzEoyBaRYuKBsYqkJ/0NU9QVyriFIyrbSfMoG94kuxfTXEPLUjmoVmRYJy2hoQiWr4FxxLiA6pP4Re0DEgDcyJdpt1LFio2zq2MSMBN8+ebUtvypSALI0tAI9cJWQS5KtKA+6I+ZVn0rmja6SlV/LaNU2YuYAUNs7iK3MiwxvD7Z6fpBuYWHIw42fu/pBuaJbD0YXbP3Ie8hoMThNBJu2IfuEVZo4RR/li3tC9xiaEzmDGnDYtj8o0WRicbET+AWVn/DH5Q1lF7Y2vcPGTfyD8o0WQhwG6Y4bsKH+ED62i1laIeMaprhe0bnlD8o094n2xomeFrVv8P9IpZiXjY0TPDC17ND8o0WWiHAaZjh2tBsEH8o0WRE7SB8VMMLkMOsMKuj42flpW/opYv+kKUrOzRQvMmcs4/nPtHGtcmbixmFJSfRICf6RtBcE62e7Ky4eDGGqpO4YSinSC6g4s81aG2SpSR62jrhVHMr8E2XQa1Jg8+hzKbbktrFo2tMVy8hS3JpggOSDyD9f+kLaibDEVgtnzS7qCPQw9qY9wpl8StoVqXk675Noj2ylJeR3kscfAFfIm3WCoG5y676QnjHuixyHE15avNUUq1HlcsNfxROxjW0P/8Aqc+ltLRnGXFAWutWlhsR6wnFmnxEMzjZ+eKC5MIXkvY59ddYlQFaXQSquqdSlSVg30+bWNFAiUmwhdXfCraa6Agw9pFsQTFQmFJJOaxv07QbRW/sZ5mpO66L0t07wOKLsgPF6sfC4QmGhmCnSE3MZT6DsqnhPSzVse0WVAzcyabTb/nEc0ujXTq8h2bx2mkP8Y6+hPyyiGZRI6AIQBGeBN2zu19rDij/ALZA1OC+0dVHhiKsJD1MmkEWBRD6Ev2GzwncHDxn4oTtHFWTS1S7ancym8+YXtFeDSL5O4aT/Dww4wlJqOJ6hNFOlmGwgfqIRsp0TWkeB7hhTSlT8nO1BQ0PPe0P5WidotzZO6P4deHFBymVwpJkpHzO5lk/mYroTsl0jgzD9LQBKUOQl7fKESyf3tDFTHVtpprRtppsdm0hMIA1RVb5iR0GaARm6RveADcAGQAZABkAGQAZABkADNjCTE/hWrS5Fw5LrRb3EUgPIXgSVUPxATEqrynnOt29lGMNT/8AmXp3WVHaamlrXbYAXjwbo+jE62My7WirIaEMxJhwHUW7RQqTGeZpiQCMl/Ubw9wnFDVMMKb0S4u19rw+BbUMtWw7Ta6AmpSbU8Eny88ZrRW5+CHBPsj73CTBzyyVYckbn/09vyinJ0Z+1EYq54cMEVuXKRSRJKJNnJYkEH2illkhPFHwUVxD8OdY4eJXUqOVVKmoOZQH+Igeo6xtHKmc88P0V9I4mkpxTgnWVhaBbKdDeOlSOKUWh6lvs2TYRMlr+W4NRfURomkZsypz1Om5Zp5h1S1ISQWxpqIV/QJPyMS6st4FKUqbK7bxFtl0HsSrr11PlT6dk22EOiQottt1Jt5tsKSs6tnb6wUArriypuXWpCGQvyp5RuB3vCKQldqjHwyGkpW68nyAk6EwNhQB2pvzAQgSqm1o+YA6GFYUIxUJxuYS4y0hC0/KLbwWIJNQqTk08sKQCBdaSN4LGgh9cw8tIccUpBVmDafuwxi5x1wSthzEKA1HeAVHsbIJzSrQJA8gjwaSPU9xixLQP3freJFuYamXBOggHYehgCChWKWkITvE0FitoJsLQqGKUpTaJKQYEpI2gAGllN9BABipRKlm4ibBAFU9pX3RFbmKgldJbV92FuYUhO5RW1D5d4vcxbUI3KCgmxTcxSmxOKEL+F0G5KRaGsjJcRrmsKta/wAu0aLIyXEoDxM09ul/2PYT5Sqecm1E/habzf0jqxS3M7NHCsm489ZlwzM3MOE3Ljq1fmon+serGKSPGzPdkkz08/hsYe+GarFQUi4akm2QSL6kgxeR1Gionca5Zl1JzsNLv0KBHPyUJH6BS5nV6lybp652En+kO2A3TPDrCk4CHsN0twHvLC8NTkuh0hnm+BvD+d/xcIUs2/CyBD92ZLivI0TXhm4YzpUV4VlUk6XQSkiH7sydsWMU14OuGc0SE0l1nrmbeItFe9Mftoa5rwQcN37kCoNdsswYfvTD20M834B8Eu3LNWqTJ6ZiFWg9+XQnAa3/AOH/AEO393xRMo9HJcH+sWs7RLx2NE3/AA/FqJMtixv0DjNor+QT7YwzvgAxGhB+FxLIOf77p/pB/IQ/bI/NeAbH6HLS9Tpr1zoUvq+m4he/GytjRxn4iaNM4Vceok49zJqUmSy7ZWZOZOhsfpDk7Vg7E3hLopq3G3C7RTmT8YgkDsATf9I5J8I3065Lq4g1YVjiLiqdGvOqLpBHYEiJw9HT6k3vhD6SI+p4oQVE2SNzHTurk8hJ3wR+p4kDzipeXGYG4Kowll5pHZi09pyZO/AVURSfE8WM+UTMupBH6x0R4jwckuJHrSRr6DaGWatABkAGiD9IBGJyDXKLwADCr+ogA3aADIAMgAyADIAMgAyADIACZxsPSjzatlII/SADx2LZwz4r5xo+QJqLiQPciFmV4wwush2rMLTZC9sytI+a8n066QjQoKmVJ6iHZVGltJUSk7xd0TQjmpcJub2gT5FQzTUv/psdde8WmS1Y2PyXmuIqyKC0yKnDaHYULJamLGhJibFtDJmlJfaUkpCwRqlWx9Id1yhbfBy5x+8MxmkzFew4zyZmxW9KI2UOtvWOmGReTly42+jnSn18U1pUnNSx+JZVlLTgtYevrHUpWjgnBokLUm0pv4yVGds7oSNu8aLlGL4FpYblWVOql0uMujKFqNlNnuBBVDGNudZZby/EfEDMbpAtCbEJ5mr85kJaZDZbXcg7kRFlIb5PO8Spy6kqUVZDtaEhiiRkXZh+ySEgHNdW2kWA8OyCmGQFTKFFeoSnpAAieZl3lEAqVlTmNh1gATy77RbcbQypboOYgiATFUorlt5CwhBKtFkawCATky5LuLczhebQp7GAR7ASS/7s1/tEeJR6Iubd1AG0KkMUIdF994ihIPQ5camHRQIOjvBQBqH7WBGkIqw9M2AR6RDjyG6g8TYUd7QqKsOTOBNtREtA2GibF9SNoVDTBJmQR0MHAWC+K9RBQdmi+DuRDoAHNSDvb1hBYEuINhYXJ0goT56IjXMZS8pVRT5dAmHQf5qgdEekV0dGPG5qznjxkyFSUxJ1tuWWaVTqTMhb6NQh91JQkH0taO3StSZ044+1GUmee9Ol+fOSzVrFSkx7sez5h8yPYHwDUD7M4XVGcKcpmJhKAe4SLQsvZrE6dtaMCjRWBfS3tCXIGgs72P1in0AIKv6mJoDSrBOukMYBld7gj6whUGad7wBRqw72hgb/APl4QwJVpDA0d72+sIQVOPiXk5l82CW2VrJPSySf6QeULweGHiUq32zjObdKs3PnH3df95tHXLqjKRM/A5T0r4tNT6h5JGWemlHsEIP/AFjlyfqduljulQ7MNTE6lybUCVTDq3ST2Uq8LG6ib65OeZsjeMZp6UQzKoulbpuSO0TOdIwwYrfIzNM8ptItqevrGCZ6yxpR5Jl4WKiaR4ocNukhIfdKD63Fo9PHzE+by/uex4OYA7aQ/AMyARkAGidYABGxG0AAQ4AdBpAAYNdYAMgAyADIAMgAyADIAMgACoXSoeloYeTyK8Q8p/ZrxeTCyMoXPtrAHW8PJzCiI8ZODrCcmkPU+RXtolR19I+Za+Ts+og+ENcrUea44RqonRUFGti1DpyldtU7wwNOHMjN3F4AY3TCUuDU6mKRHImLN9LhREMVA2WCCep6aQDpC5tvKAbe8AgS2gTYa+kAv9CZ6SS62QoZgdNRoIdC2tnM/iL8Ngrzbtfw6wlNRbGd1hIsHO5HrHRjyJcM5MuKznZhb9OaU38MuTWpWQIV3tqLd7x3xlxweTONPkDUqZNPyyObzDpa50sIbTZIgVSVtzHJbyIOUEqUdLwq+xoLVTmiQvMp54anLtBQwt5a5JlVkhtpV9xqIOgNhKW2mXXHtMugBgsAKJ5/lHlsjKb5VnXWFyBpdaelEf8AlkLJHmJ0sTDAIRNzAS84twN+UmyRALyJ2Zopy51qdWvZI6CEJjmEtTLS8jaw9bUK6wxHr9In+7Mn0EeIegKgrKTCsYYhdjpCpFBvMuN7ekAGB7L1tAANEzmOpMTQgfxIB0h0AITdx7QcBdAhN+sILvsF8cq4sYKZSBidJ+/D2oLBCfVtmvBQWb+0FDfX2idoWbFQuOsJoLaIpxI4gt4PoJcQofGzN2pdHW53V9IcIWb44ucqRC+GcuqozaXX1KcLhzqUo6kxU1weyobI0i0aphaWxnIVSk1BhMxS5tvkrQoXBGW1/cdI5YZHj5Rj/hTPKWr4GdwdxgnsNOJN5CfU0nMNSgG6b/SPqtNP3IJnzGaGzIewvhTo4o3BChDLkVMKceP1VpBk/ahJUW+RbXeMygJFvWKQGfWwgGFqcCYTHQWVKc02BhCoGm6RtAI3p6wAZlvtABuxF9YANFJI+axgAwqI03gAjfEupii8OcSzubLypB4g+pTb+sEeXQPo8LOK8yZvFKQonyour6x1z7OeTL38Hch9n4b4hV0ixlKK80k9i4Ugf1jgzukex6dHdmgv7LfpvD4IosgnlC4l0X030jiWVnbnh85S/tlHcVaV8Lj1yTbSMss0lJ99/wCsaJ2LHjrkjk0zy5XMd817bRfaoubbCeE099k8asGTmawE6gEj1XHpYn8D5vP/APoe2Uq4HJVlfRSAq/0iiWDN9bfrAIwBRF1AAd7wAbsBr0gA1cE3sT+0AGwMxhgYSPqIKA2bA26mAZhJAv8AtCAAt5CPmcSPc2hhQ3zuJ6RTgTNVOUYtvmdTAFDHMcXcHSzgbXX5MrPRC81vyhWFEjpNaka5KpmafNtTjCtltKBH/aC7ChaPXcQCNEXsPWApLyeVfj5p/wBh+JGVnQnLzQy5mt2Vr+8W+YmD/ey9ZGabnWVSmb+clhLiVE6WKY8GcakfQ45PamI6Ilxh9YcN7HKRbYxm+DoTJHlSEWtfuO8Z2aphLico/wBPbtDL8DXMHl5tQR6dIogCz/MHlBCumkAC9iX5RAUMyoLEKQgLJG/paFZVA2Wim5/I94LEAWkXIV219YLEFOyqHmiCPKBYA66QEtWcVeLXBCcJYjla3T08qXmiEut28qV9x6x2Yp3wedmx+Sp11ZL8ul56aIaQLWSL/n3jus8xqhpnp9hLaVNh15ZJUFnYwmwQlTVXlKXy0IaKhZJP3TEjE0+t6ZZKeauYXoSLbQUAQac/Khv5Vhy2XMdvSHQDrLS5dllpdfS2hI+50MHIApmXlpimtLGd11o3z20UPWGAkfnEsylm2j/ONiVCFYGIysspKQLj5VdoQqFv2s2tCSqYSkpGuRN4dhR64yU4kSrXm6CPHaO4WImr7GJoA9LgIFjCoaNh22sIdmF0ekArNF8AakQByYH+xBgDk3zdLm0NBywKnwIdAaE0AdxDCwQmh3ETQWaVOpQSQReCgsCagLanWECs38eMp10tcnpaEWk30c94mrrnEPH7jqFEyUqrkS46WG59464RSR7ekgscdz7LdwNKBIDMsgl2wSpwbJEc+aqo6ZS45LpoMl9nySEr8wJ1PePNlGk6PPnLng83+PVIS54wMRhtOnMSpRHVRAEfS+nO4UeTq1ymeqXDGlfYfDjDkja3Kkm7j1I1jpny2ckeiUk9OsRQzRO0VfkAh5y3tENlR5CPmVsSYP7AOQDbTWD+hNoMGot1g76Ebue8MDIAMgAyAAKhqYAKp8U9X+x+BOJVg2U82hhP1UIuC+Qn0eKWPHefimd00Scl+wEdU+6OaR074epQyXh0xq4kHnVGakZFH+q6ySP0jzNTSR9B6an7kWdZopDEu02hVihpABPYAR4m52d8qbZxVOqVjPiDWZkebnTSgkj/AEmw/aPRi6jY5cLgMxtgudoNM5rrRDak3zEdY1U/o5U+eSqqLPfA4pw7NDQsVBAv/wA149HC7R4WsTjk5PcDDE18bhqmPXvnl0Kv/wAojUwHOEBu5G+ogGNeIMSU3DMiZuqTjUoyNLuKAv6AdT6QFVZBZjxDYPZJSw/Mzqh0l5Zar/pBYqYjXx5mJ4kUrB1ZnR0Upvlg/nBYVXYH/wCoHEmqi1PwQ3Jg7KnJgX+toLYUbMvxgqKMqpqiUpCuqEqWofpC5GbPDHHtQF5/iA6xm1KJOXSN/UwcgbR4fJaZF6niiuVBR3BmVNg/kYK+xWOEl4ecFyxu7IPTqh1mphTn7wUFkip/DDClLv8AC0CRaJFrhkXgoVkJxdh5nhJWJTFOHh8JTHXksVSnJ/wlpVs4lPRQ9N4HwMtth1L7KHUG6FpCge4MMkHfUQFJnmv/ABPKV8JjzD1RtYOMWKvUERa6ZhPsPlsVoZqdCBVyxMUxhZV+IFItHjzXJ72HmBPpL+fMJfFihwWsO/eMJnUuOyRJsGU6ebrGFmiEr4ShOY6kwFMi9Ymy24kC4CjbSNKMr5HKkBQbGcEkakQmWx5IBQko1JiGVE2EhHqYCjObZJ/aGSacssIsMx7wCC31WSAnrCApvxOYRTirhpUVpbzTEqnnoA9I0xumc+RWcM4cKpuUVq26ttfmYXpcDePUi7PFyLaxznCHWbLSiWKLlLSOx1jWkZ2JG2mmm0OrlFOkAqsBEcANlUmnXFodbbTLJCdQCAQIQwlEwhvIkuB1kjMDuQYdgL5OYQzLvKZYUorFsyhprDAJmJqabaDa1JZaVplFolgNE4866tLIeKz0ttCA01LO3U0vmKCTqRDEK5WnuhCkpYKUqFhfcwDPVSnYgQZZuy76DrHC4HQpDq3XEn74iNhSkLmawgJHnGsQ4lJ2KUVVKvvXjPaMNNQSs6GFQAkzfQnWBorazBNAiJKo18VodYB7LClzNxvFIWxgfifXWGVsZr4vKTrAPYwtU2O8AKH2EqnL9ffvANwshvEDiIKMwqlyaefUphJQoIOjST1PrDjG2dGPG2RPCNHcbW2ltoNcw+cncx0XwepGL2nROBqcmQlGkpSATuSNY4crJyOiw3nS23LNZrAnMR2jlfTORK2ee9dZGMfFtil1q60qqbcsm2uxTH0XpyqJ5mqR6rSsumSlGJdFwlpCW7ewjdc8nHXCMmJhqVZU46tLbaN1KhPjkCNTWLnZpRTIMZWv897T8k7mPktd+SaLRScG7l/6OLJq4YlS7Gl9c/Nqu7UXgezIAtHxOo/L9Vkb9mKR58tZOXQjeTNSqwpFWm83ZSkkftHmP821uB3kqREtdKK5DW8V1qnqz3bqTVxdClBtVvQx6mi/PsTl/wD2wpPyjbH6iv8AIlFBxfIV8lplRl5tOq5Z7Rwe3cesfqOj12n1+NZcGRNPwuz18eWGZXEextHeWZDAyADIAMO0AHOPjurH2dwelpQKsZydTcDqAkxthVysUjx2rjypqszzl8xU6bfnGsnzZy+TtPg3T/heCGEJNQyqquKM5B+8lpF/6x5Wpdpn0/p/CcvpF6Y7xKKThCvTwVYtSbih7kECPJjG6OhcnJvBRoOTiZtw2KlFeY9SdY7mntLfPB0niHCcrxBwq9T1KDa1o8jgGygNDGO7ayNnk4NxTSpvClUnJKdaU3M0+pBSr9U2FjHsaaVo8L1CPyUj2n4PVEVPhhhuZBCuZJNm/wDyx1nEyYA+YEmESJKtVpeiU2ZnptzlS8uhTjivQQAVbw3wu3xFmHccYivPqnXFGmSb5/lS0uDZJy7ZjuSe0IotOWotPlRZmRl2h0ytJB/aKVALAkNiyQAPTS0IRs/XTXQQwOS+JPj0kMPVOoUug0N2bmZV1TK3pn+WkLSSNtztHq4tDKa3GMsij2WB4UONtY404Zq01Wm5dublJnKnkAgZTe0YavBHBL4uzSD3IvUG8cIzcIDN4AIPxolDPcNawgDzNthxPuDCl0ND/g2dFRwtSZlJuFyyCT62hgPA2se9hAI4N/ij0guYfw1UQnVC1Nk//PaLiRP7OccS4gVJUPh7NNkgu0pIzX3ykAx5WRU2e1o3uVF3cMsRiqU9rOom3rHIzvkqLVaKVt+UgjvHPLspMbaitKUq16W3ikKT5I8JRUzMg7p6xaZC7JRISQbYNtAkXvEtmjRiFaJFrWOa8Q2CMXqq2xvAmWYllargKsbxVkh+UNAdx1iRMSzKjkv2PSGiW+SL40l0z2HanL6qS6wpJB9opdikrR5iuLNFxNOITmJS6rT0vHqQfB5OePJJOcGFNvyoK3nRmUXRdKRGtnF5G2dmJxU0o/FKW3l+VAsIkYzzki4Ec5RWArTzwwNyEi+2ApLrQSvSyukIB6kJZTrZYcm7JRtfYxYCiZYlp51lEqyt1xGqlLHlMDAa6qkMzIzNoZI02iQCE1FxLbiEEGx3gBoE1PtpSkrmlF4bC+ggFR3ZT8YqDTd1HaM3BFqx8lsaH8f6xm4lpDtLYwC7Er29YijRDpL4rSu38z9YjaaIdGcTIVbz/rGbiaJC9jEIJvnH5xLRqooVN1tBJJV+USzRRoMTWUnrp6xJajZn2mknuYXk0UDfxxOxt9Yhle2gSZlRG94LHsQBbpVuSIf9j2Ij+LcUN4bkioqzzjnlabB1zd4a5YbSDYfor05MmemSXJh5WZSld46VVG+NUWvRaGhjlLJ1SLkesZyZ0IsWjvKbQhKU6AbxzNGc0LahiFFKlJqfmXLNyrC3la20SCTGW23Rio0jizwgtrx7xxRVFgq+OrS5gn/SCbf0j6LTx2wZ4uqd8Hqm66lsKWTlSnUk7Ad4rh8s429pAKpVxXZkKdTaSQq7Tf4iPvKj8h/I/wAnqb0WmfC7PF1eqV+3Hoh/FDizhvhFg6dxNiSb+HpsoB5Ui61k7JSOpMfB+nYZ+r6hafEu/J5+JLK6K/4F+LXCHiEeqEph4TUjUZMZlSk8Ala2z94WJjp9c9E1npEVK7RWfFLF0W4ty9yonNa2uv6R8BkyqScsnR59rt9lY4+414Sw1VUUKYxJIytaeIQmVLgzpPr2MEvSfUtZieo0+FvGvP8A/hTwyasj8/iVVIdlnUzTrczmDjLyFapP4vb0ifRPVNd6ZnebTyqu19m2DLPC/iX1wf4mpx7THpeaKU1WSA5ttnEnZSfSP6s9C9Zh6zpVqIcSX7L+z6nBm91Wyw069LD2j6Q6DBsYYGbQAZABxn/EXrgl6Nh2n5gPI9MqHtoP3jpwLtmczytZImqjdWy3D+pg3GS/Y74whJmQwjwjkz5eXJTFUcHqohI/aPIzH1ulio6ebf8AQDj/AInRT+Gk6yV5XJ1xMsnva9z+kc0FTJi/kVJwxmQypltF9NkjrG76N6s6gwdOBDCb6mOaSs1S4KN8aOBG0YfbxZLNBLi1ty8wQNzm0Uf2jr0c9smjxfUMTlG/o7w8J9W+2OAmEnybn4RKST6aR7J4fgttWh0hAQXja67L8Mqw7LI5ryEXCTt9YqJSGvw2VQ1bhLRirRbQU0ofhIO0QgZaaRpDEzcAjPpf0MMDy58VeE04P44VxhsjlTRE2nKmwurf31EfR6Oe7FRz5F8rLH8CfEin4PxBiCmVaos0+Sm0JfQt85UFQ3jHXY/cScUODSOpa54p+GeHs3PxLLOqSPlYuvX6R5kdPkn/AIm+5Ebwj40MC40xbKUGT+KExNu8pl1bVkrMaT0eTHHcyFO2X6b2udbbxw3ZbGnF0mJ7C9VlzrzJZY/SEMjnBWcVOcNqQonzNoU0oeoMOI2ThKtSOtoQmcjfxKaMZ/gvLzQAKpeaSbnoDeLj2ZZP1OH3KdPYx4fcPJenMKmZpozDBCfugLO8eZm4bs9rQyps6D4dcPp3D8gymamkl1KQS22L29zHE2ejJbixWEKQLKUrL6xmwUBQqSZnG8udRV26QrL2m2aUmXV5de8MjbQqSsIbU2QdjpENeQoMl5fMlokEIUNB6xhfJRjsqlK0kA5jcX+sPcNMEpkhWTS3rFp2MC6znRc2udNIdiYkmGsrZ6RaZmiO1BIdYcbOt0EW9xAJ8xPMjiiwaPxHqqEpFkzKkkK6a7x6WP8AU8vN0OFOaM+wpwuAI2SoHQADUR0I4mKXH0MS6ZdloMoOqnV6k+ogYiPVibbmLNh1bwb3UBoYQDfTpltacuqnArypG8IB6l5/5EsthYOi9OsAMcHXnHUXQ6GDayikQyUxjnJYF0FalPpy3uBeAuxC1IuputptTjROotqIAsMEitS9JdQCvmJgCzqiWnlpZRqdog6aFrNVcSdzANRFzVccBHmMJqzRRHGWxG4k2zH6mIcSto5y+K1oGqozcWapDnLYtP8AmXuOkQ4mg6SeKVPLCElSiRsnW0Q4lWkTjB9KqmKZhtDLK22joXFiMZNRF7qRL8V4EnsK0sTinC8nqkC9oyUlJ0io51ZEE1RwNpWppwNkfMU6RptOhTTDG62hVgF7xO0q0an8TsUuRemnHLhpJUEkfMe0CjyJOyrqPOzGNa05OzYWCV3RmGiR6R0RpGiRb9IpwbbbKQk26iJbNo8EmkE5L8y4UojSM3yaknpyrI+YjtGLYpLgpXxlcS04D4QTcmw9lqla/ujKUnzcs/4ivyh4ouUjmyNRi2xh/hsYe52KZaaKcwlZVx29uptYx9JCO3GfOZZWzv7iBUFU/Dr2RWRby0M6f6iAf0vHz/q+sWg0GXO/COPUS242yEpmmwQgG6U+W49BaP5Cya1aibyN8tnxrmrdlcceuEdM468PpvDU6+ZV1Sw7LzAFw2sbX9DHu+i+ux9J1kcyVs30+eGOVsrLwv8AhFZ8PuIahiSerDVSrEyyZdpqWSQ20jqVX3Jj7r8p/M9J6hpo4cHLO/U66ORUuy9aliKVlNVvZ3LaISbm8fhc80pO+6PFUd0rZ5u8TvCPxDxvxfqk/JS/xkrUJ4zCamt4DlIKr6nplEf1P6H+S+lL0qMJtRaXKPpsOTHDHTOq8Q05NC+zKWJkzi5GTaZXMWvzVBIBN+2kfguqyYtRqs2XTqouXB5GSSlO4C3h3ixWCsc0apqeKJZT4lnwVaZF6C/pmtH3H4Zr5aX1D2fEzv0s3GSTO3gdyPzMf0aq8H0RoHX16wxG/wB4AM17wAed/wDEorxcxeiUCtJWnAEdirX+kdeLiFmc+TzyoyOdUZVIH3wfy1jLgiMbkj0JqjYpmI6LTk+X7Lw7Ky+X8JXdVo8rL+x9Uqjp0vtlPeJOrLdlKFIC4Sp5T6voCP6xCRljb5GThI5nnUkm+XaKfJ1qzqLDKgGWynXvGDN4ttD7jrBjXEfh9WqE62CqZllBoEbOAXQfe8QnsmmjHNHfBonngMmnV+H+lyT9w/IuOSriVbhSVWN4+ii9ys+QnHa6Z0UfMoDp1iyBoxtLGZwhWEJAKjLLsCL3NoaHZVPhQn1zODqrLOJDbjc+4rljYBR0/aJ/yKZeINwbb6w2QMeLMc0HA8l8XXKkxTmD8peWAT7CKjCU3UUDdHOfEHx64aorj0rhqQfrTyLgTChkav3F949LHoJy/Yzlk+jkHjBxfqvGXEbFWq7MvLvMN8lpLCbeW99Tv1j1sGGGBUjFzb7ISzLrmnkNMtuOuqOiGxdRPpHRa88IjsmNA4GY5xDb7NwnPOA/eU3lH5mMZZ8cf8i9r6LQ4beF/ilRcZ0CsGjJlBJTaHlKdcHlA32jly6vG4NXdlRg7PRpor5SOZbmFIzW2vbW0fOeXR0tAJlrnyrrZ1CkkH2tABW/Ap0tYfqtOUf/ACNRebt280JDZZSjZYI1uTeGJHPnjllJSpcEZqRmHksvTLyGmQTqpXpCctqsuON5HtRzxwU4WS1HosvLyiS9lN1L3AUdSfSPJy5bfJ7uHAsS5RaU3hdcj/hupLidSnOCSO0ct2dSEiFpU5ynWyF9AYmRcUGcoNWN8tukZ2W0aUsKUkKuCQSm3eLTJaCHJjOUZhZSVWMDMyRSbIS2wb7qVYetrxzEeTSsikS41JKzb84TGFzDdluFQASdYpdDQnSRkIv7RoDG6fdyo9DcRS7I8kcmCLLWTbt6xXYpdHmVxwnETXEatuJN7TS9B11j1MfR5WZ8inC5+NlWleRttsaj1tpGqZxMBWkFDw5RW/m0zAaARTENs1LPuyuRCQlKTcq2vCATy8g/K5JpvIQlWULJAN4AF8jKOS60uuvJaLt1Cx2EADzIfBtoUlaDNcxN1BJ2Jhk0N+SbbWfh0pbyj5VHcQh8iP48p8zcyEFRspA2HeAYaqdzFKUvFTSTcntAKjoaUnAppI9Ig7k7FQdGUGAZtLpvcEwACDykne0AWwaZpW2e0DodiynPOTc4ywMxK1AeXe0TLqwc2jqTBmA6VRqXLu8sOvuJBKljUGPOnNt8GMsjLt4fU6XbksmRLfmuLC0ckk12C5JbN0tirIMu40HWut9YhfF2il2JZ/A9NepRlhLN5SOiRcQKUr7K3NdHMXG7DC8EqlpphBRLLJSo2+WO7C9/DNoZL7KarFTdrYZYucgNyAd41aSdHdDl2TPBFLVKoSTa56RLZ3R5LQpTDjxShKTvsNIg0qkO6W7zjbZulaTqCYllocn6qzIM8xxxLaUAqKibAAbxzuLfQPs82PEpxVc4vcV5t+WeU5R6ZeVkxfQ2NlK+pv8ASPU02Oqs8bW5U/id/wD8ODDnwtFrE8pBARLtNBXqb3j2svxjGLPDjy2dNcZH3JLCQmUozobfSV99TYfrHwv5Xilm9Jzwh9HNq03hdFCJqTqZhQRNErBzFKVx/GbhJLo+TUfsXDEdQBzc8m4tcjpEb3VEOKCpuuzkynKt7KgWGVvT84GvpDUUnYiJJ86umuY7xSTb2RRW3e6RJsF8PqzjVZMilUtIhVnJpy4Sr/aOsfrXoH4HrPUEsuqezG//ACz0cOjnJ23wWbTPDLhdtfNqa5ipzChYlS8qfUWj9r0X4h6VpMcYrHdeWezDTY4LodH/AA34DfZCPscIsQoKSs3BBBB+hAj6GPpWihNZMeJJr6RsscU7SJQ/TpumNpCJj4lCbAJdGUke/WPVpeDZMBLzqJi4ILbifmbV8w9faJLFGttdD+8AAgLlI7wAeUX8Quv/ABvEzEoS5cNLRLjX8ItHXHiBhJM5T4YU81jHNFkgPM9MoRY7akCOdvg1wpb0/o7SxZjaSRxdxdJrS6Sw6ywHEpulIQgC37x5zjudn0WZbMWOP/crTxCNpm6DS6uwoOMMuFpSh0B1iUjLGyPcLpkImGCk6KtC6PRx04nWGGHMjbRAuLAxizRFnUwpXylI3O9o55uhtJIlHhnpqcPPYwpabBpNRVMtgC1gsD+oMe9pZbsSs+T1kduZl5AWUdOkdhxBdRZE1IzDVv8AEbUk/lAgOe/C3Mvy2JcX02ZSlstrStCEm5KdReG/2Las6JAsLW0694LIOVPGxwVxNxGmsN1HDUi5VHm3TLvS/MyoSFbLPoLfrHdpc8cLe7yRKO4gXD3+H9WZ5LMzi2rsyTKhrJSA8wPW6o68nqDv4LkiOP7LYxL4NcA0Lh9W26bTXHaoJRZZnJleZSVAX0Mci1mRy5ZptiuzhbhjW2sM8QMP1OaWlqVlZtPOWsXASCQbiPdyLfjpI5VxI7rxF46OHlBWtmnB+qqTsqWbyoJ948NaHJLs6XNIbeHHjhp3EDiDTsOroTtPlp5fLRNOO3svoLRU9D7cd1krLfB1CTa+2a+vtHmmtUaUq/WwhAVdwtPwWNMdU46H4wTKR6KBhIploG+VAvr2/eKJ/s8/fHBxFdrXGWVw628r4KjMi7YOnMVuY4s8udp9D6fitb2b4QY6+DelJRKylp8pbXfsdI86apWelkhatF5PSAkak5LEc1Oi21q3sfWMFJNWc6VoSVigpqrJUnyPg2Cki1jDoE2iMNPl50tLsFNnL6n1jKSrk3TNuoJUkHS+qTCQdjfUWy2tC/WxuYvwZtIlVPdzIkwVAXUVZt7C0c7fJi19GpUh2dbGgS21e3ZR2gfDoDJopcCgbA7WH5CBMpDZMziWkWFrJG/eNU7BjJOzSlpVfY7RaI8kE4i4tYwphaoT7zgQlhhRBJ622i4q2ROkjzHxJU11iqTU0vVbrqlkn1MenG4o8fI9xMsJyk2ukpl20JcbWC4Vp+ZIHeNVZzsUTU03KyqmUkNZNlqPzQxDCSl0uJdfzoIzDKdL9oAELcyymyFEqRm110gGOwqcqhpRKFOJAypB1hBRuXm3EZDlyJuSpKDqUwxAUtzC3F2WoZ7gKc00gAQO0xDSrF5tRPlOU7HvABiaa6EqKHEKFrZc0AHR0rcoSRppE0dqF7NzbqIQB4EAI2NYAN2veE+QJfwuabcxSwFoCwB1jHK2omc7OpqCvny6E/gOkeeuVZgWjh3MtCGmxa41MYz4NUT2Rlwy0BuSNTGJqhaEhSbAaQ0J8lZ8caTTXcFVd6poR8O0wXAo/i+7+sVik45ODSKt0cW4Qobc7OJWtJUk/dV0j0W+eT2IRaii4qHRGmgnI0AANIzbN0TSkU0sELJKesYyZomKKjJiaeDiTy3m9SobHSE5cFo5V4v8YJhsYhw+lBUlmnOuuTCFbG4QAPXWOnHDk2pPG2vBxrQJQqek27HMtaUkHqY9rDBJpnxGee6TPZXwMUP7J4SPzOWxmZqw9Qkf9411Dtr+jLGXxiWiM4ioM9TXvlmG1ICuqTbRX0MebnwR1OKWKfUk0atKSpnEddkpzD2IpyTfzy87KK5ar6XI2V7ER/KHrXpM/TNRPBkj8b4/0fLZ8XtzaY6SOLWlJyzSChf407flHxuTRf8ASzk2eULF4mp4Gbmm46WjnWkyJ8EpN9kr4Y0pviHihEmzmTJSw50y4obgfd+sfqn4R+MQ1+q/kapfGPj7Z6OmwbnZ1jR5NqSkG2GG0MMoGVLaBYJEf07GMYJKKqj6FKlRy3jfx+0DBnG1GBnKHNPyaJlEnM1IaBLitrJ6gRYI6yYeS8yhaD5VpCk6dDDApOr+LXhrJcUk8P5ir2rSnQwV5btIdOyCra8AFh1iQMw2pxpQROMgqad6KPQHuD2hUFhVDqKarJIe0S4PI4j8Kxun6GIo0TscR5QVHSwJ/SBjPFjxj4gNWxzXX7/49RcPuLx2yVRo527ZCfCzTk1XjXhhK05kNzrTygeyVXjjycROnTr52jomRTL1CpYgqyxmdnKk8u57BVh+0cidH0Or+Uox+kRPHUoqdodSkWlhLM2gJUg6pChqFDsbw3GzlXxZCuHqnJFcpzvmSvIrL1t1jnlE9DDe06/4dIM+1LpsbqA3jF0kb3RbRl0U2YDRINkgxxyd2C5Qd4c8VIrXFHHsghQPwhZQQDubGPc0V+2fOeof/sdFp2vHoHlgraW7wwObOE8y1SfEbiekNt8tZbddcBGqvMLfSHL9rLZ0nfXuDvCINDqQDe2nb2hPjkaOXONHjdp2AatUKDRaU9O1aVWUOuTHkaQr26x6eDQyyR3ylwZSnT4KjptU47eJhRckph6h0VZylxBLDZB3HQqjsX8fSr7ZPykWPgr+H/RJVpt7E9ZfnZgnMphgZUE9dd45566X+KKWNMdfEF4fsD4J4JVqbo1GalZ2WQFImFG6zY66xnh1GWeRW+Byikce8CJJdU4w4Ql2/MpyeR5b+l7x7WpdY5GEf26PWTMhHluBYAACPkmdlNgFPJQdP1hWg2srmksppvHaroGiajTUPJ902B/eBAyyT87YtexiiX0eWXiozteJDF2cnV8EE9raR5ed/M+q0L/4kN2C6q5KzjSs5ATYgDeOdu0etVqjtrnIn8MUSrN6pcZSk9fzjz0+Wjyk/m4sSPz6GFpJUeWtNlRrHktxpFbVWYXT5911KgrkvFu3UpOo/Q2i5L4lRFSZo5SpZJCvMCD8o7RzJ0auI01uoFcy2ErSW7DTvF7uDGSSHqWq5ZlgbgCwbSOovvGS7MWPjD5lZEOrVlmphV/9o6Q3y+AoaJqpDOqyrpSLb9YpIKGR2oqfcDdzl9Y0SBsRVOoCVl98yjoIEjKT4ONfFnxUMy8jCsm8FJR/Nm1oO56JjvxQ8nHmmqOXHP5itNiY7KOAnmA35iUuUpzNkEK81jb0hrgykCnaUh+aSt15IUpRVkV0F9AYBCKZpIbBs4i+Y6JHSGAQqmWBQh4WP+mAYbL04Iau48OWVE5LakiAm75HFDUuxJh9hB5hUBdR6QDA1RkpU2rOp4LTew2tCAYlltbSylkNkK27wAYl2XRMAupWE9gdIZVHTsvK+RNu0RZ1ipDRAguwDUpyk3gAGEAjtAAdLS4fmEIKggKVbMYBpF4ULhW1RpSSrctMc1FhzCjYRxZMl8HPJ2W5hSXzsoV3/rHNLgldl1YckPgpFtSgMxG8czdmyRIpWYynKdREtUMWoX0hIDnbxhYsDVMpWG2FHmTZ+IeSN8o2B/8AnSN8UfJ1aeO52yocCUw+RZSLkax1Pk9ktqlSA8oItpGUmCJZLygRL27iMHyFiKpoDEpNOWsQhWv0hd8Gidnm/wAQ5lS6fjaoKVdTpakkm+pzKzH/APGPVw02a5EsOkk35K2wXJ/F4npyLFQ5gOvoY9uC+SR8Cnds9tPDRSPsXgth5oixdQXj7mMcrubOmC+JZ42jAtlEeKTDlNThqXroHLrCJhthrL/xkq3B7iPhvy7S6bL6c8mZpOPRxaqEXHeznB59DBCXHG2yeqiATH81wwTyJygrPneX0gQRt5bi2a97xnKLVqfDJk+OTozwpsf+B1x61nlPhrN1Aj+j/wAIxY4enRcf2fZ72lrYdGySgqWbtta2sfolNdncVpXfDTw9xJxAYxnP0Bp+utKCw8dElQ2JTsTDAtFKcgCUpAF7ACADmateBPBdV4xqx85NzCAuZE65T02yF4WOa/vABfUzlU2uwsEjRJ6WGh/SACH4ZnEtY1rsilYKFobmkoHqmyj+cSXEkWIp1NMoFTmzp8PLOLv/AMsIo8KfEHVDP4hJUq5ceW4T7mO2bObyPfhE/umPpqpqHlkKfNzF+xS0Sn9Y4MvR6mihukyzsJ1tKsKyjiySp1SnD9VExydHr5+c7QCr1NC5dwEfnD3EuPJEMIvoqCiEGxZeN/oYyfJ2wVI6lwDiJMoy0pOpAFjHNI0qyfOYkXOvl1Syeh9o55Itx2ogvgOxea3x94nXWVJfeCk69E6R7+ljWNHyeuleZnftrA+kdZ55uAZzrU0qoHiskpvJy2p6WDOcDQmxIueu0VLorwdFdPXrCINHcfob9Yl88DRVFR8M+CK1xGmsaVWnifqLyUgtPK/kpI+9l7+8be9JR2NhSfJLKljzCuDWkyrs9KyuQAJYZHyj0Aj57V+uaDRv/nyL/setp/SdZqVeLG2MKuPWGbZgJxaPxJl1ER4MvzD06L5jJ/6TPXX41rXxx/5RWfiIx9JcTuE1ToeHXc9TmXEJS26ko8t9Y30v5t6PDIpZptf9icn4x6kl8Yp/6ZSPhV4VPYQ4pNV/FhZkpSnskypzAhbx0j39R+aeh6iG3Hmpv7POX496njlcoHdMpWZKqDmSs20+D0SrWNcGr02qgnhyp348nDmwZ8DayQaD1LKTqNe8ddUc1kDxIpUpxkwdNDREzKPSyz3NwR+0VECzU3KiodPKIsjwzzt/iAYPXQeLsjX0NkSlWlRdQ6rRv+8ebqY1Kz3tBP4bSi6PUuQEG5Co43wfQwdnX/h+x/LV7Cb+Gp14JmWruy2Y6rT1THFL4uzg1GPbPcjK9VHJdx6UKiXEq8sbKSa4No042MlblJlcm3NqQpJfUNehsN4O1RlHsQTFULDAb3IFiYxceSm6I87XGDO6ruE2AQNyYrbwYSdkuozwayzlRSGyNGpc7r9TC2mQon8RLW4tCDmfc6dEiEkNsaXKgEt5b3N9VHqY0omxFM1FEuSorF7bRRm2VFxp4wM4Gw4/Mh4KnFpLUs33V3jXHHcYzdI4Nq9aerE/Mzc26XXn1Z1qJuSTHoQjSPNlLcwlllJeQm/S8aGbdk5pzSafJyziRlvfMpXX1EBDG2axKwpx0hoLQnTTdR7wDoaxXQparJUkBVwm8MVChNdZWVWTdR9DCChxbrEsuWSogIdTsneCwoL+LemciUJBRqbWtAPoMem5hbaGlLbScuVIvtDJG1Uq5nTmdSpIOU5e8AAAw5zkNEcwK3HaAdnVTRsyjTpEHYGC9vmtABtN773gAMvaADWbtp63gAvzw64l+Plp/D8+suS7ybtlR2McuaFcmUlyXxgihLZqQk3LkNm+boR0jzpSbJS5LXK+WkJAFhEVZqHsPGE0A4y7ma1+ut+0IdnEnGjEBxtxcqTrRzy8soSrShtZOhjtjHaj0tPHbG2SzBdJytJzbiBukdq5LIpciErBt00Mc7lbKuiUCUs2kK7XjOzN8kTxlMplKJUnlHI2ywtZv7GKX7o3geaHEKZAwWk/fn6uVkf6Wwof1j2cEbZr6rLZpEhp4OU/7QxpKpAJyj99I9rF+x8H4PcjAlO+x8EUKRAtyJNtJHra/wDWOCX7M6o9D6D3/PtEPoplUcaeElX4nTNORKV8UqSlrktBgOKKvxAk9o8X1X0rH6rj9nNL4GOTGsqpjZhzwuYKpMuoVOVViOZV879QOYD2T0h6P0jQ6PH7eHGq/wBChghFUIa74SsLTzjztKnajRVrGiGHyWkG2lkmPN1P4v6ZrG5Sx0/tES02OXI98GOF0/wfen5adrX2vJ1Jacji2wgtLG1/ePa9O9Pwem4/awDjijDouKUnFSxyqBCFG5B6GPVNBc5UGkJBCs5PQQAJHai65oiyB6QAJlurcPmUSbwAIqi+QkNXylW5v0gAg/DdSMQYoxFiBskyy1CSl1j5VJRoo/mIgpIVcdKwKJwhxVOFWVQknEDXqRYQ4K5oqfR4YcXp34nE5TuEC0dGR2znSosbw3y4ksF8QquoEFmjrQlR7uEojz8rpH0XpcN80vsLwfiIfYMqzm1SjKdY5r4Oyfyyyf8AYvmqnMVaYYp8igPzcycjaR16a+giG/Bq9q5JtV8AnAuHKQ5Lq+IebzInXUbKWdQr2G30iXZnhyqU9rH3B+LC22hHMuT0jFnp0SfFvFKWwThacqcy6EhpBUhN9VqtomJUdzRjlkopsR+Aip/CeJyvt6NoqDRdCfcA/wBY+jxKoI+Gyy3ZGeoWhG8UJdmWvABzjxyApXG3BVWvlCXUoJ6G+n9Yp/qWujowEL1GoO0IzNWF7mwH4u0Kr8DRHFlnGzL6GpxxuTbWWVhg5VKUnQ3McGq0j1C2zk1F/XDOzTahaZ7opOS++gylYAoFH1Yp7RXuVuJzqJ9zHNp/R9HprcMab+3yzbL6lqsqqWRpfS4Qpqv2RQqa9Oz6ZaUk2U53HnEhKU+pMepHS45fBY1/4ON58q/zOC+LXF6pcYOK8nSuHEikMtL5La22/wDHN7KWR0SIrU/jHpGrwv8AmYlb8rhnZpvWtfo5p4Mjf9PlF91Pw9V6m0OWmpGeE5OhoKeZOgz21yx+Meq/g8sN5NDLfFeH3/5P0HQflsMjUNZHbfldFet1up4enDLTSHZaYQbFJuhX07x+byWo0WRwlcJL/fB9sseHVQ9yLUovyWBhfjHUJUpacmEzTIFuU8PN+cfW6D8t9R0LSyy9yP8AZ8xrPxzSai5R+L+x3xXj6TruIcCTEuFsvM1DlvMr0sFJNtY/V/R/yPSeryWPEtuR+H0fnvqPo2o9Og5y5j9l9pIta/rH13Pk+f48FJ+LrhEeLXCabRJtZ6zS/wC9ygHzKsLqT9RGGaG+NI69Ll9qd+Dy9l6iphRbWktLQShSFCxSRuD6iPGv78H2GOSdNE/4d4zcpNYlXWXFZ0OhSVA6gRzzVm8oqUOTq4S7VcmmKi8pMtJFGq1HzK06RELR5kW0tpGMc4oaDgTLAolpdOVCVHT3i3J0OKrllDYv4krmnfgpecS1Y+eytAIpK1yRJ8h+HcXSdJDa5UfEzG5mH9dYqiKsk7OMnp93ml0rd/zFfKn2hUJ0hSjEqWWlJCyVH51k+YxRFBL2Iw2gWOh21gologvETizT8IUd2Zm3Qp2xCGAfM4e0aRi5GMmo9nFmPceVDH1adn51w8sHK0yD5Wx2Ed0IbUeXkyOTIzcesamPY+USWW+UFTedAN7jpAwJFU3viG21PLU202iwQnrEgMPPSwHFNsoUlXlIO4vDQwphhlxs+Qgg2uIoBQxJS5WlPMU2evlhCuhfT5OTKnudMKBTtlSNYBUHzM5INtJRLtvLX95R0tBYUEJm5IJSpTClqGt1neCwoA9V0JC1BlpGfQDtDChIipuSj3NbWkuk6AQBR2QzQ1cpOnSMNx6ez+jSqKsfdg3BsACkrH3bQbxOABVNWnprFbkGwLMk4DtApJi2li8GJdyWq7r9ym20Y5XwYzTTO0cEOtTNPD5AD4TYnvHlzXJHQ+re1/6QILDpd+xGttesNlLkZOJWNUYKwPU6lmHPLfKZHdxWghQhuZUVbORMIyXxk58Q5dS1rK1KOupNzHdI9aHCou3DkkG2x0BjnlybIm1KbCVoSoXzdYwdlvofZtSQkDXa2nWIXZlZT/iCriaBw1rj6lBGdnlAnoTtGkFcjpx8vg85uJr5TS8NStrZmnponuVqBB/SPd0y4M/XZ1BQJj4U6Ia1xGkm8uYrmGm7e6o9TG6t/R8b9Ue1bISyy00BYJQlP5ACPPu3Z1rhAw4OkFWMA6562MHm6EEBfW/5QcPwBsOa66+8S4rsAuel26hKOsOk5FixKfmT6jsYXQxqbxKaM8mWrCiloWS1UE6oWPwr/CfXaNFK+DJqh9bfQ+kLaWhxCj5VIVmB9iIoQIuG4Gv03gAKemm5cXWcvYX1JgAquuYwm+I9QmsO4VWpUuTyqhXE6Ny6dlIaJ+ZcK6GuSx8O0WUwvRJOlSQtLSrYaSSfMojcq7k94hs0RT/jNrn2TwJqqAoZpp5DIPe5jTE+bJl0eLGOpr4nE035QqyrA32jSZjyy+uEtIclPDLxHnm0FTrvw0ogD7yisKt+scGZ80fTekupxl9WyqMNUHETiUMop7zW3mWClI/OMNr8EvKky6+HOF2sKvfaM44JqqKTlBT8jQ9IeyjOea+CQ8RcVOM4JqCpcp5iglABga4IxyalwVDhisVt5y0lK89dtxteOdwX2e2tRxyiN8UKbiitIKqypbbLercugEJv3MbY4pHNlm5rgvzwizyaR4l8LOh0KE9T0FRT3ItY/lHr4+YHyOVVkaPWgO6nvDBm+aesMRz54pUhuaoE4lpJcYXnDilWyWWm5HcxXii4/Re1Im0zVKk3kquHGULB9wDEIgPmF/yHbHXIr9t4afgf9nMPh+8Q+HqVM4jwziappp1Ul6vM8t2ZNkON5zbXoQI782CThGWNWQpq6ZYOPfFhw/wNKqV9roq0yBdEvJeYq+u0ZY9JkyPqgeRI5cxTj3iV4uK59k0ORep2GSoJUDdLIF93FfePoI9OOPFpFcuWZ259HU3AXw9ULgrS1LZKZ+uOpAmJ9afMO4R2Eedn1Msz56NIx2Fvcy99Ne3YRx9lVRF8acPaPjiUUidYSh8DyTCR50n36x8/6p6LpPVo7c0fl4Z7fp/qup9OleKXH0znjHPBytYOUuYZSqpSA1DzI8yfcR+Lerfi+s9MbyY1vx/f0fqfp35BpdelCfxn9eCEGtTDL9KVzAtLM+0oZtTe9rD84y/FMjh6tipX2my/yHCpemzb8Hccu+XpdpZ3UkE332j+jnw2j8PuwZVcEb302hC7PITxqMyPD7xEVanyzKZVieQJtKE6JzH5j6amPMz4ebR72i1PG2RX+EcUfCTiJhZTkTY+8ebO0e+skZRL4lON8lLUhBmZjK22LhKl+UfSIjbOV0uSrMe8bZjFqFy9LeQxLE2Wu9lH2jVRa7OaeXmitQZlC8613JN8xNyYq0Qp2SGlYlEooZwpy349P0hj3MkTPEAlOUrCU9kjSFQm0KEY7CQFKUoj1EA7voi2L+MapCXLcqMzncnaLjBtnPOe1HPWKMUzmJJ9b85MLecubAnQe0ehCCR5U8jm6GMm4tGnZj/QYwzznUggBPU94OAJ1hplunyvMzhYVujtEsBmrtWRPThyn+Uk20goBncaWXAptZJUdjB0NIcUreSkNhkgmx8o1gsfQrbYmnGVOqQEp636QWSFu5UoSEuWJOphFUCflwjKeYpYP4ekAUAcZYbSRmJ06naAVCIKYIAKcx7xVhRprKVEEZeu0MKPS9vCg+HR5Rt2jyd573tsAvCifwfkIr3A9sTuYVT0RD9wW0TOYUA6RSnwLaI3MMW2TeLUidpJsC077OfN05So2jKTs5cqo6PwjURK8pBNkLSARGElwczJS68UOkXsIy6Bcg25r5SFQMpKjnXxG4wXXsSylAl3s0vJDO8lOxcMdeGPFs6sUa5GzBshyAi9gSesOR3Ituk3ShF9o5pdmqJXIIzKbubf0iGKUhXOJy2OY3BsBEJUSmcmeO6uP0vAVNpzTpAn55KXB+ID/wDcb4ez0NPTlRxvxZcKMRScne6ZOnMNZQdjluY97AuDxfW8l5aOgvABQftPiTSlqTmAmeaTbonWO5PbjbPnPpHrCpwZ1W2JjgOvo0XL9YAsAtwEamAYn5h7wAYHDeJsZtSioWvaDgALjDT7KmnUpdbULFChcGD/AEBHJ3AzJK10yoTdIcWoKPw7nk/9pgtktfQifwziyxQ1jKYCehLIuIrcLaEy9IxDh3Ms1RWImVXLjEyMrm2uRX9IqxULOFMuadhtxg09dOQJlxTbbrYQopJ3I776xDZUeCYl06ebX94RRyr/ABBq6JPh5Q5AKsZibU4U9wkCNcSM58HkdWlGark4oW1cVaNJcujG6VnVdNU/hrweNrlxlmarX28gtfNkQnp7x5uWXyPrPToVGTXiL/8AYkptDxK7TG5qcpj6WykHMEHX6Q1ljdHnTxNdBPxLjZKVXBGh7+0X30YcXyMmMJ5UzSUyqRdTqxYe0ZzVI6MPylZYPBzCPwsqHXUDmmx16RySSR6NFi8QuFrGNsMzIYTknGmipBA+aw2hwn4CqZQHAidXQ+NnDt5w5FJIlln1SpQMezhfwPmNRHbmZ7GtvhTSVXvdIMaEMEHtd4ZJRHizlwvC9NmOWFKbeNlHpoT/AEilyqLTLP4XVQ1Th5QZpStVSqAT3sAIyRLJSXBfLqbbg/tFPkCg+IHg3wLjutz9WvM0yoTiuY6qXXZBX1VbuY7cWryYlVkSimN+C/A/gPDc2ibqCpmuOJOjc2qzf5Rc9bkkqXAljiX5R6JTcPSaJOmybMlLNiyG2UhKbdo4nJy7NOF0OBc65r9BfaJoQHmBOt79b9LQh0FO1KWlxd2YbbHcrAMO0FDNUcfYakW1pnKzIoRY5krdSb/SIe2S2y5Q1cXaKFcpOFeKHFyky2Gw5LU+TcM9POpbIafKTolv6m9/SPm8H49otPrv5+KNS+vB72X1nU5tG9HkdxfnydNBYGgOg7R9OeAzOYOpgA8qf4quEXXuL2HKkykf3iWDCldAc2hMZTi3yVGW18HNOIcMVrhrVFUKpuITONNodJYVmSUrSFCx9iI8qaSke5gm3EaX5uZmTledWtPQKOkSlH6NtzYBEqSoKSSlXQiKdD22PEhTZuYCci3B9bxm6Re1IkDGFp9xtS0OlZHRcQ39D4QJtqapxs6wkm17wuSXQyYlxYpppQWoNJt0jSMbMJT2oqOt1tU+4rKtRTfQkx3whXJ5eTJufA0aqJ7gaRq3RzdA0MLGY2vCYyRUinIVJuPPJAZa1JiR3SATdRQ+0UNHKhPQaQkVQ1BpeYqHnG9usUFMVsqWgapI6iExWOco7MrIcVe9v0hAwqdqJdKm0rUAfmBgChKJFTranMwCRoNdzAMPlJa6LZyDfUEwBRuZZugBGqiNYAXAjlZU5ilWl97iAA9DCy/5bEA210h2Oz1rakE/DIOUfKI8PcfSBS5FPUQ7CghcmkaZYLM2voLMg2fuj8otPgQSuloP3RDTFSCEyoknm1JFjmhqVnNnilyWdRp0OyjC+qYbVnCydpmhNSrbid7WMc0uxIasSV5GHaDO1NxQAl2ipIPVXQfnaHHl0V26OSJGcfq9YenZhRU9MOF1ajrudv8A52jvjwj0IqkWvhqXzJbJTa0TLo1TLFpqrNhPaMGaWSalTKUN+Ygm2mkYtCYt54fvm0I9esSyTk3xzySZ6nYOaA/mLqOUDvtG+Dl0elo+ZnE3EicTPcQK46nZL6mk+ybAR7+JUrPmPVZb89fR27/Dbof/AI+ZxSNGJVbl7dVaR0z4wnmJXLg9DOfpHGdPZr4ixgCgh2ZBVbYQAF/EDv8ApEcgZ8SPzhi5NiYHeFVj67Nl8Xh8h30b54A2MABS5gbWN/SBNgA+I1HvcDtFC4D2pjQWFvSExhvPt0hDOHf4itfBqNAp4V/gyi3jrsVXH9I6MSb5M5nmk22qYqlkoU44475UpFyrXpEt07MYpvg9JeDPDtFQ4W4OkK9T+SqmOOTQYdsQpaySFEegMeNnlcuD6zBN4ouvKouV6lMFkoS02G7Wy5RaPObd2VSVo5s494CkqLOS9Wl8soy8vI+Bom/ePT02XxI5MmBPooajypxDiRBJPICyE9rA2jTJLk3xY9i4Ol8K0JtDLKACBYWO0cr5OirZaNKlG0S6U5Qsg6xEnRbS4OJ8WSP9iuN1DypKEytdWEm1gUkpI/ePa0srgfL61Vls9cKXOB+mSrg1C2kn9I62crFHxABhEkb4jYYbxrhWbkFAF0jmNE75x/1FxFp0xopzhLxkl8BMO4XxE07Ly8otQYmgkkNJJuUOW2PYnSIourLLnOP2B5RkK+3WHEkXAaBWf06wNpEbZDNNeJfDSTlkpWp1BW4DMorX9IVoe1iZ3jxWZllTlPwVPFoKCQ5NvIZBJ9z/APqBWw2jDWuOGNGJZTjclRJFeXMll2bDrgB20ReK2yKpfYxSHFLHeJFlKKgpJOYBNPkF6EbarSOukPY12T0KJPBnFDEaA5PVSfZbUScqnEt/TQ3g2x+x2YrgPiqccWmceRMpKwvM7POnMO0OojscZfw4TT0rNha6ZTZhRCmHWmy+U9wc8HxFZanD3hzTeH0ovkrVNz7yQHpx3VSrD5QPuj0EDlYmS/m+sQSYHhYwykcD/wATmn2VhWpAfKpQufzh1ZlJU9xy74jGftLGNDqiBcTlGlyTbW4TY/tHk5VTPb0tuJXcpTeajzJNu8crdHeoj1ScNl94AC59RC3Wi7JrT6GKcgKcb072jNu+hJ8heI8S06k05S3VIYUBvmteHFOXBMpqPZSuIeMExMlbUo0Mg0DiusdccH2zzp6rmkiv6lWZuqO533Cu/QR1KCicU8kpiVtrPew0i7RihbI0WZnnENy7DjqyQMqEkmE5Ium+S1+HnBN3FFYYk5xwoeUoFyXSPM2gdVHp9YwlOujfHj39lw4i8J0upn/waqqZt/wn03SYz9xnQ8HFFaznhNxclay0qWct8tlWzRSyoy/jsOp3hLxnM5OeuTYF9VKXsO+kN5V4GsEkRup4BlMP1CZknZozb0voVJ+U2jVcqylgS5bI+mabdmltJbAQBYhPaCi9kaFNVptEfLJpoeFm/wCcl78XpEScl0c0oJDnw/wtTa9iaXps6Cll4FKTfZVjb9ozc2SvokODuEgxfidymSyw3yFqC1H8IOton3Gbxgm6LkY8JOHVzJW4+8EEDQHcwnlZv7KCKp4S6S+6PhJhbYGxVB7rD2EJE+EOTUgITPuJWTqpW0HvMXspHZjAvLt6D5RHl2equgt1u19ILASOpHaKuxCdQ6RYqNIVroILHQ2VtSWmkKBsc0VA59QviP8Ahms8psNKNwe/SLaaPOosTD9SS4hTJNxuDGUqaIfBV3iJxMpqSkKG07ZUwrnPgH7o2EGOPk2xxvkrHDjWZ9JABAGUiO1dHUnRalBIKSkalNoUuS0yaSEzocwy2jFoq+R9p8wC2mx3MZtFjkqZbRcW1AjIGrKm49YQaxfhFU+42OZSH0zaF/hCQc0XifzOrBk9uR5czs0qo1WbmFHV95SifUmPpIKony2snu1Ez0+/h60b4DDFVnCkZi2hlJ/U/vG2biKRzw/ZnXvP6xx+TY0p83hhYnW/r6QDNc3SIsV0YHR11irQzC52MCADzDfeGKjSn1J7wuAoDzSowwYJB1vCsQeHbQrKNh/MYQHnL/ECxCJviTUGgoWlJNDKf1P9Y7cS+FmOR8FDeGnA7D1UbxLUmUvJaUUyrTguFK/FHDmnxSPS0eDfyzvvBkwudlE8wlKQnS/aPFyPmz22lFcEhnagzLsrCSVKGxEcttkqLfJzL4sMXNnBbkmVJzrJIvuI7cUWuTtjBXTKm4E09c/8I+tKlWFxfa8dM6ownSdI6upUgQylCbAK3PaMG0jOLJTKNCXQhJIItlFowm75NGzjbxSLMjxHZmAfKxOsPE+qzr+0e1o3wfO69fI9OMCVIVDBlFmBrzJVC/8A7Y7vJ57H/m+kAjOaBbt07gwrAh2LuGdJxVOKn9ZGo8vlqeaSLODstOxikx3RBZzgxWmZNyVkH6MnmuJUJhcoAtAF9LRdorcPlN4YV1MkhiZxP8MAmx+BlkpJ1vuRBcUDkOErwdpDj7b1UnJ+sOoJKfinvKLjXyiwhOb8E7h/pmBMOUZSlytHlWlq0LhbClWG2pvCtjsfmktsWDTaG7dEJCf2iefIgZdSTtaAQHmiADXNEAG+f7wAb542vABsOiAH0cefxJ6aJzhdS5zKLy80Ek++kXEnJ0ct47pIq/D3h3Wzls/IKlVE90KP9I8XUNqR6mklwROSpMvLgKcKSiOZb26SPT9xD9huiJrk2pEk+hgp+8vUfSNnp5vmRLyrosiQwTJJabTOPrfWm2axskxlsozc65I7xK4NYexjKpddSJJMugnMhWpsI2hSMJrf2zk9rh8qu4hNLopVMvZ1JbSsgApHWOnfwcEflLbESVThtUKBPuys+EtOJ+YDpD3omS2sJlqLLtuBTir20TbaJ3EKSssXBM26881S6WuXpindHp55GoT6HoYzbNovdwjqHh7hGQwbSgmWX8VNPDO9OKN1OH37Ri3Z3xiokiqWIZSlMcybfSyDtmOpgo0sVS8+HGUOXIChe0KkNAKpPlmmTLiTYpaUf0gSVlN8HI1SLUxMzyiAZh0qJJ946t1JHO7sYXMLy7Mm0ttJ5izbN6mNFyPbaG5FGdk5nKpF7Gxi2rRlKH2ZJzDtIqzUwz5XW1XTb2jhl9HLJ0y8PDmVP4vnX1aqMuVE+pMZ9HThfJ0b8R3gOywSX9dDCoLDUvkncCCgsn8ooFhuxvoI8+zuDFgKv0hjCHGSoaawCoTLZ11Ooikx0hI6vI4hI0Kob5FdDZiJP9xKuqTFw4Zjm5iI6bO+VJB1tHRJHlE2w/Wy063dQFtbxjQpKym+JOIf7T44nZoKzNNnkteydDGsVXB14/jEdMGtIdUrYEC4946K4Lss2mMBu2VOW8ZNhZIpdaUAJUQSrpEspDhKPZEtpSSAkn84yZsuhyk2yr+Y6TmO94zYmxHjyRRUOHmJ5cAo5tOeF0/7Yzi6kjJyZ4+0yX5lSYZ3u6E//dH1WN2keFLnIz1z8GVMFM4RiYsQuYfuL9gLf0is75onGu2X1z8otfaObya1wAXM3BOsIKoSCZKlECGgsOQ/3hUMEHxABrmgwgNF1SToYKACJnSx0MFADDgv6wAC53aGBnOgA2h660i+5trCGeU3jLr6qrxGxU6FhSVTXJSfQACO39YmEuWO2CWUUSk0qUZsENMoFvePHnK5M+q0kUonTGAq8hyXQ2fw2jiyRs6skeCW1x4SjSVpO42jGC5owx3J0cGeJfEExiPGaqVKLLl1BtKB0vvHoRVHoR+MeSxeB9NTTJSXlz5ltJCFW/FEzRxySqzpCltqaYSViwV5o5pGURY9NgKFj5gLxml2aVwca+KZ/wCKxrXNbmXbknrel16x6+jdHia+NpM9FOAdWFU4Q4YmM2ZRkmwT/wAoj0meRfBYHxPvCA1zxDAzniAZnPF7whGc8esAGc8QDszniARnPHcwAbD9oANF/pAAHn2gAD8QfWAASX83WADfOKTvABzr475AVXgFUlhOYy60OfrDToT6OLpSbFR8OuGFqIIp9RcaPoFARjGKeTk68DIi9UkBOTIMsdzjGPSOxEhwJOcqcW6nyJH5RxZ5Nrgql5LEbrm4KvyjzqHuTI1xQxh9k4MnSleV54ctP1g2meWdR4KI4cV84aeqE+03mn3Ectl1eyAfmMN8HnQybPkjbGHa3j6qLMuFrQVXcmHNEe9zE9FKE8nLLOw3wswfhcJfrVRZnpi2qHHAEA+kNts644ccex/muJHD3Djdm0ypWnQJYazERO1s1c8USPT3iCn6298BhWjuOOHypecGg+kUoV2T7279STYPwLPvTjdaxTOrqFR3Qxmu037CE6NIxvlllfE3PeIo1NvLEww40TotJSfrABzFiakOUPEMw0+LKS4opJ6pO0aXwZN80Kky7M3RkqFroGa9+saQf2OPD5G911hYb5oAJGpG5MW5FTpkYrEkZeeUnVKQq6bix1jlk+TzMi5Ls8NjVqvVFkfKylN/rGR14PJfm4vexikdJpKje5gYw1LlvWJGWNLKtLt+wjzDvsNU5YmKT+xmBwHWDyJgXFJVcd4YkMeJXjT5duaBuhChn9BFw57FIKqKUz1McyapUjOk94uLVky/UhNOqORWRRtbT1jq8WzzHGmPE3XfgKa++FEZUED3MTt8iStlZsuFThWdSfMYpK2dHSJxg526hYa3BjYVlryGVxCDmJMYhY9STZ5wNrxLKTHJ11LKpZIFisG/vGdG0WLDNlv+UDeM2uB0FY2qCZDAOIJlSrJapzxN/wDbGW358GLZ5G4UZ+LxVK28wLxXb6kx9VhX6niT/ZnsVwAkfsbhHh9ojKXGi4fqbwsnM3Y4dFg84bXtGLNDS5gEEXhCC2yEqvfSAKQMOJtuYoDfNSOsFAa+J7awmBozAAhAa5yVC194Bmc7KdPzgECD6feADOemAAt+fTKy7r52bQpZ9gLwB4PHfxCVn7QrtTmM2YvTji/fzm0dr/Q526ZLcHYnTVaFITCFgqDYSoDoR3jw8nD5PrdHJTjZdOAsWFCkIzeYm1rxm2uj0aUkWri3FTMphZdQecAbYaJJJ6gRxxXzOWEak0jjHBck7jPEVaxM4Ltc1SGlEaAk7+/pHoro6M0kltL24dyzNJQkOWCr3J7xMjj5aLjXiqWVJNIQkJsMoPpHO4sIxYUKm04c6iE+W0Q7Rp0cacd6s3VeKOOJRtYUpqitqNjspCv+8elpuEjxda7id8+D+tJqXAXDpzX5beT8o9RniR6Lp5/qIQzOf6iADOf6iADOf6iADOf6iADOf6iADOf6iADOf6iADDMW6iAAPxV4AAGZ13gAz4kesAAHp5LLSlk7C/vAMZmqs/OhbomuTl2QE3A9zDEiuvEYf7TcCcUMrTdxEso6DQ21gSsVWjh/gxh9zGnh/wAQ01k2mJGoNPJzdL6WjjzZVilbOjC9qtjdWODtVllNqlVB9vKCq+4MKOthLs6lmRqWkJihMIQ8yprTUqHWB5FPop5E3wK2qg4RpqB1h7G1ZO6uSpeK+KjV5tuRaXmZY1VY7nrENV2cmTJZHaa6oSiWW2szhNynvEbWznT29EmabxPVmEsMrcl5YDKltryC3raNFFRN/wDk6QfK8JJ+cVmnp0AH/MUVQN+Ei1ik+2SWlcG6MwsKmn1vlOuVGiTGbk0ax08fJZFDoEhhyVQJGUQwFJuVJGp+scyyOcqZtBxi6HNmpZrWubGNKOhscWVOqRnyqCbXuRE7kQ5qwxuc0udPaGO7ILxEwE3ix8TrLxanEJyhPRQhtMzkm+UUfPLmKWJiSeKklCstr2tEWzCWRrhkx4SUGVrtcDs4kutsC+VW0U3wXjk5umF8X6ciXxm6ptAQ28hKwANIyf8AZlmVMsHgHLfDKqT1/nSkCJRrp3aZciHR7RfR2INSoKO94VjDQEnqYRVE6plTlahLIMu8h2ydcpvHntNcHWk12KlOi4vppAx2AU7bYwg7NB250OohjSEdVl01CnPsKsQ4kgj16Qk+QlG0V9gfHzKajMYaqiuTPyyilClmwcTtcRtJW7RjCSvbITVKlzbGJly0s0Vh450KHy2MdGO5HHmqMmwrGShSpBuUcVnecIzFOwjvlg2w3WccJ7pURqTTmsfpHNHo6mycYUs28NNTFCstCmO2SnW2kZtDTJDJu5VZrjaIZaMmXw44gpvdOm8QbIWpdBmTlVc6C/YxL54KbIL4ocVf2X4D4id5mV6abEqjW2qtP6RnjV5KOZ9Nnm/wxCF4oQtagAgX1MfUY+KPGbt2egGFfGdIUChyFMdw06tuUZSyFtTIOawte1oJYrbdjUqVEqk/GxhJ4j4ijVSXP+lAV/WIeJrorePsl4vOHs2BzJqdlT15sv8A94n2pBuQ/SXiU4dT2UJxIw1fo8kp/pAsUw3okEnxewbPgfD4mp7hPTm2hvHMPciPDOLKPNC7NWknQeqX06/rEOMl2h7kZMVplgZ0vsuJPVDgP7GFT8jtB0pVG5xILRC/aJ4HaFHMV1Sbn0hcDNF8DqYYAuekHcDteDgDOeCdwT1sYBDDjyrilYIrs0Tl5cm7Y+pSYceWJvg8deLU+X5xAOqlKKz6dY7JcROd8sa8B4xVh2cUy+omRdGZdvuWNrx52oh9Hs+nSk5NI6EwnX2ltInJeZbWyBmSoLG0eZdH0qmkqZC+OnHmar9Naw7TFqblR5XVJVq4T0i8eNN2zlnNR5JLQplOGsN0ejNAIQ0wh52263Vi5J9o2Mcbc7kyY0fEJOW67GJbOtJImtMrYeCUKXYp6XjCToHwF4v4hS+GaQ9MuOX5aCQBuo9AIzS3GbfBx3R6vO4gx/XalOBXMqkm8nKrtpYfpHq4lVI8TVq4s9E/AZVxM8EpdnMSWHlot21j0WeKuEdIc71gLoznesAUZzvWAKM53rAFG+d6wBRovesAUZz7i94QcGF8X3EJhRnPB6wwoznBJ7+0AgKngOu/S8AUB+I7mGAB55t1soWoZVbm8AP6I66liTDiTPSyWlblawkj9YAIrxMxRhqU4cV2RerMnndlXBbmjUlJFrQCfC4OPvBiVVSm8Q6EyM7i2Q8z6lKjYiPK1y4s6MKtFouUOqyTpEzKLZygFSlCwI9I+XeRp8FuKDRhWUxCyQ802pY0JOx/7xpj1U4eQUSr+MvDedouG5mYomb4kFKRLtIKlLzdB7R7uDWuSMpOSOZqTgyaqM46JsKZKVnm8wWUD1Bjrtz7ZnCO4n9KoshSkBLTIUobqULxf+joUF9DwmcKRYGw7DSA1ToXUkO1KoS8q0DneUEDL3iZS2xspytWTeu4RVRXfhN3CkFKiN48p6htmW92PVIojVclJeWUoy6kMnOrppHPHI1Im+bEuFKaythSk2eezlOY7CxtF5tQ6pFubqiWplBMoDYKVclPmAFhHmrLO7J5bCmcPtBQabQXebuQNvrFPVZE+DS2RysUJ6Tc/lkkJVYg73vHqYtVuXyGslPkorjJhxdJrbbjoyrdAUoAWjtUlJcGOSnyhbwkeMlNTF9ErRCtXRWB8g+LKUzE9IzHcZL+kTNF6hJ8kt4UPJkac7bQkj6xnC3Yad8FjMVgE2Ud40f9namODFQQsaKBhUVYqbnUkbwgspzCnE5NCZl30zJb86QpsknTrA9O6PsJYFKPR0DS+JOH6q23yqrLqWQCUlVjeOWWGce0eLLDKD6Hpqrys08tppxK1pTmNjfSM3CSV0ZpV2H83Q2B9xGfYLk0X7dCIIrd0H+yBYw4UymMsQyNVTMuU95g5luM/Msdo9TBp5Plo8jU5Y9xfJPZKQakWUhClEpRYOL1Vb1j08eJRdI87JkeT9jnXH1bcmeKXwAWQy0xmyA6Ek7xeofxovAuR5kLrKEga3jzDrZOqCybpUBY2imNE+p7nLYTprGTBEik5hKkpzDS0Zs2QT8TmQ8EHrpEGqFEvNlDoN9biJGc3ePvHPKw1QcONLKVTC1TTqR2TbL+t4100LnZx5pbYnC6Z56XeLjLiml2tdJj3Lo8gUN4mqjNsk66NPxGBSb6HTHBjG1baAyzir9yLxSmw6HWX4lV1oazCV/7kw1ORLY4y/FarN6rQ057i0aLIzO/6HBri/MotzJBlftpGnusSFCOMoSRmp5Qf/TVYwnmvtF0hW1x2LChkmalLW6NzCgB+sZuaZapjxIeJaqSihyMUViX7D4lZt+cZNxLJRTPFziuWCeXjaZsOjyc/wC8OosLJdTPGrjJggf2lkpr0elkRXtxFZK6d44cUgAOijzYG/3f2h+3ALJHJeOSpADn0CQftuWpgiE8UfA9wVjXxds4zwZU6KnD7ki/ON8sPh4FKe/WCONJ2mO7OCuIszzqylINsl/yOkEzJdjnwkwhIYvr65KfceRzmilkS/VeYfN6WvHDmlSPc9O+O5o7Dm/D3h6nYIcclZVSHmmbgtk3Ubdo8X3OeTuU3J8nJmM8ETNIqDa3ZRUuyXUnzJ1tmGsd8Gq4OmWPdGyZVKuoNSfOZJbVYtrBvmT0tE82yMVLgX0nESGlWUq1t7xLOh2S+Rxsy3NMyss2qanHvlQjUJ94hozb5RYVDwOzWWuZU0Jm1L3QrVKb9oEtpGR10c98RsLs4N4qyrLQKGXVKKfYpOkd2N8o4NTG8TZ1N/D6qf8A/BaxIgmzM1cD0Memz52PKOsTMEdokrajPiT6QD2mvivUfnDDagC6i00LrdQkepEAUhDM4vpEnfnVKWaA3zOgWgJ4GKf4z4NpoPxGIJJFt/5wgoCLVPxVcOaYSF19p0jo0Sf2gpie0itS8cfD6RB5L0xMH/Q2YraxbkRSo/xBcPNBQkqLOTHqohMG1ic0iJ1b+ITPKJEjhtKR05q4e0HkIXWfHzj18K+DkJKVHQ6kxLVBvZBav4zuKtRUrLVmZZJ/yW9ojkNxEKj4h+JVWKviMWTib/5Zy2ihNkXqPEPFdRv8XiKov33vMK1/WABnXV5t8nnzb719+Y4TCGdJeBGsBjijUJErUlE3IOJsD22jzderhZ06Z9o7TxvJioU0MSpDj6UXUUm9kjvHxlumdjS8kUoMqmabSwwmzeTMq26iOt+8YRTldDjwCqK36fS5mYmE5SLCwsTHXjcodmUiqOIWBjWsMtv0+nS4qGcuPPjynL0HqY9jSZufkyFwUOtJbcKVAhQJSodbiPbXVlWzMsWMXUafdplUlZphWV1pwKGkZ5Fui0KrLvxvMS+IJWWqjDgQ6ttOdrsbax8xbjJpmbRDF1NyTbz81QTexSDa4jbgiqJNSKpJy7NpdCUgpuUDvEyjuHZKKdUk4gnGZdbKZVhCbKUgWCowlGlyUvsnTLcpLSDUq0jnoSblSBYp9zGCS8momYw5TKnPF5x9SxnzZANLiNfHAkrIzxowDQq7hubfmmP5zTRylA817eW31jpxZJ3QpRTOcMOYbm6VSlTy5ZxEuFcsOKTa3pHrY/lLkjHHa7GfHK/ipWXJN8rmkbZVSs0yu0P+GHHJWmJKEkk21jHTQc7ojBaJdTS5MkJU8G3FbJMd7wNI63IWzMxM0mxfAKCrKlaDcExk8UrotSsWt1dTBSlyyCdReInBx7QtxzWwG2EIMw4bDfTUx11R+kwna6FKa5KjyNMqSOi03Bi7TVBSfaJNhfHtVo83mkp9WY2uh5V7jtEvHGa2sxy4MeWNNHRuDeINQxWw2lFJWFADO8TZs+ojgloKdpnzGqhDTXcicNoVm86hmI1sb2jqxaaMOz5zNqpZfiuEKkG2kdnCXBxu2KGmy824B84STp2iIy+QNcHJTyFzXGHEbhJIYXyxrEZuWdGLiJYdIBLiI4EdDZPqObJSbjaKaCLJVJOBSRc9doxLQ7NTRyKt0jJmqErU6EoKRuVawUbIWszJS7fsq+sZtjOI/G/VjOcUEMZtJaTQ3a+xJJMdmmVJnnal0jmlVz6iPTfJ59hjaCRqIOlYrFCU67CLSE2HITp6xVENho2hpEmlEWgkNBDjgSIgYkdVmJI6wF0A00BhLmVAwSU33AA7kQdCsOS3bYEeoMHIWgwLUn7ygfQwXIZv499sWS+4P+aKtiYYiv1Bv5Jx0emaE20WhFMTTkyvO6survuYW77ElTLf8MpS3ieamXLFSEWTfpqI4M7s9rSfHE2d4YZxEzOSCE5kqUBY5jHlSx27OyUdpFuMeA6diWiOKDSOYUnKsDUGN8cq4ZrjyXwzgefpz0hiFctzFlDL5CUZtLX1jpfPBlqJtcwJxKybKEMuLJcW7fIgK0CfxGJ2nPgnlnKmWrgRuSp6UqDSQ4objc/WBxPQ5Lvw1X5SXlDmAKlDQDpGUkRJNnOniRmEpxfQppNgQsEi30jox9owzL/ikhLwP8QU1wNna4yxIJn0TLxABVYJtHspWrPlt20sKpePfFExdMpSJVjsVnNBtH7hF6l40+Is7dLUxLSoP+Wgxe0j3GRWo+JniNUr8zELzV98gAh7UG+TIzPcV8XVEn4jEc+u+/8ANI/aCkK2McziOpTSiXqlNOk75nlH9LwhU/sRLms6rkrX3K1E/vBaF/3Cy4m/yi/tDtByzfNsdAkQnIZovqvpaFYGuaoixP5QWDALBX94/WE+QCFshUKh2YmVBvADfAndYCc2kKik+BI8yUi494hopFreFmtO0XjDSXG1EKWC37gxy6iN46Ncb2nca35hiYUGVqQp8EHzX0J6x8TJuM2qO5EoYkEUxCksqAVkAyja9tYSbqo9ljLUViaX/ObCkfKEk6E9IweR38iWMVSk231LQrN/LRnSlJ8ub1juxTtGUlwUfxI4aP0eaXPSpQ6h67q2QfM3YXvH0enzJqmSntK3zm9joY7jQElSgdDlPQxPfAEip9ff+ELDiiSnbXSPE1OCnZmxDM19baCl3UHY3jkUeSWOeHcRttzibrCkKAB1jSiS3JKqS6KY47nDYSm4I6xjJbiic0Or82hEhQbLiAMw3sY53BmqHamKTKsoAITYaXGp9Yzt9FIMn51E2G21BC7HzBSbgw42lYFUcRsZSFBlJiSLjKufqmWyDRX4o9LBFuXZm2c5YhWuZaS2jzLW6Mo7Ex7U47oqIS+SJjOPJolLk6cy5dYAW8rurtHfp8Sxx5Nox2i6kzZXMoUpV76lw/tHWlxZbRY0jLSNRo6pRxIdTfMFDdJ7xm1XJUehmxPS006huTRWSpq2U94yyxUkD45Ob5eniYQM6sy4xXyP0NScUOlPwpN1OcblpGXXMOr0CUDb3jX20jCeojjVzLu4feHqVkVNT2Ijz5gWKZVKvIn37xLpdHzer9ZySuGHhF1SrTEmyliXbS02kWCECwEOz5eU5ZG5TFIsBcwiDaXu0Jljzhwh6dS0dlA3jCTpph2c31bDYo3E/FJsbrmA5r6iKm90bNoskFIQkqCgI5EbMmVMIGUEdITKQ/S7wbFrxBSFHx/L2PzRLRogtMzqk7G8I0FsrNFU4lN9CREM14rk4J8Vk8Z7jBWV5ipBUAO1gLWju05wauEoqLfRTyE5t+gjvo8wf2qXISkjLPTzswHH0lYSykHKAbdYqiG+QuqU1NNmUIQ4XELbS6klNjYw0ISXF9YCQbSFTDgbaRncP3UmGBqck5qTGZ1hbaR94iJY0rG1xzNCNFwFlVja8JAbIF9zDAMSQAAbge+5gGGhWkImmazAi9tYLGgpatRfSAAG8MYAqtGcgosrhfOPYVmafOvJU1KVAuNh07Gxjjy8n0mmhtwI6Ewzjl1h8JDpCTa2sc56EUpKmWbWsXBWD3ni4AUpUoFR02jBL5HJJKLpnFDkwmpVqcmyrPdalAk31J6R6WGNs455IylUR1lKiA4yFKstKcogyxqXBvhdMmFDxAth1AzdY5mdjqXRYtNxdyUpUpRsBqbxFWyZNMqLjHir+0dXaUglQl1Jy6+saw4Zx5HUGQmedzVCYVlUnMsqAVuLx7EXwfLyVNhJdPeGQAKz3irQGZiBEiowrH/7gBGXBBgGYLWgA2VCxFodiMOgHaAZom6tBeBAbQq94GwN5heEBgUIANX81xtAAB8XBMAxE4m6ddITGuyR8K66zhjiLRKjMEhhmYTzCjdIMY5F8GawfJ6EtLZdk2JhN3UOoDiSNxfWPgMs6mz0l0OLlUX8OFFRJUOsY+4/Agh+eSQz8RYDcXjanNcgDDsgUOvPT0u2HNEkn5Y2hBpUQ6Kf4q47kOHEjMz7yVVTmJKW8oOVd/WPVwxcuDCXfBya/wAWnpyedmH5RCeYsqKE6BIPaPajwqD3P6HGS4n09f8AisuNW6kxRSyLyhc3xKo+6Xl5+gyxMoxlxIpzTEVUx3JzT7TLKHFurOpcFgBHHPBFcoybSCZXFrcjVW2UKuCekc7x/EaaLNZxhNKk22FKUlkkGOZxofZZ1F4iMs0plkXISNSrvGMolR6JhRMat1AJssqFrA33jncGzShpxxxNaozapOUcD08sWyINyn3jfHgbZMpJHPfEGfmJpDNQcUVOocssqP6R7qglCibtDZO1ISsvLTgubLSsRrfCZd0PzLy6ssvrVorW/UR6W6ztjGx+lJZx9SLgttpFgI3j0auKXRLMH1UUyfVLvKJS4AEXOl4l9mfTJpV5VrELxpqRyk2DhK/lVGV0rEygMHYHqOJ6klEo0Uy+65gj+Wn09TEUon2es1WPBH5Pk6QwjhCQwhJhuWQFzCh53VDzExjKTkz4bU6qeplcnwSMOZtLXtvEo4aDG1G+v7xViZsvXOUCKCgKnAldhoLQmNDnQ5wsTaFdb7iOafJSIpxbojbGKVT7aQBONJJPdQ3iV+tGkVyRGRRkUkiM0jYkUlMaJudRA0UmO6Ji2ukZtFJmlzuYjuIk0Ts0qeuQNjeBl2OFLmOZONjS994xZp4OKeMtCcxHjWukD+8NzK1JUNwkdI6sMmj3Mmijq9LFrsqJ2nvSKyh5pSbG1xtePRjNM+Rz6PUYH8o8Doiqy0xLMMzclz1MJKUuIURcXvYxsuTznViap1H7Rmy9k5ScoQlsfdAh0Ta8CFTh32ETfBVBfxAbcSQpQsb3SbGCxUPmIcWs1aktyzSHEKChcq10hN8FxTsityTpqe8TZVGwNbW80CESHA6Kc7V1In0grLZ+G5h8hctpm+sUS2xon3nHp59byUJdUo3yCybjTSAa65Cwo2gGDlGfiZplnMEc1YRmJ29YQnZN5rBskKcAEZJgpuHS5obQ/Ak3ZX9xfQ6XtfvCXJdGNNl51tAF1LVYAbxEuDSC3SpF244kFM8McG01psfGtrccFhrrHBN8n3LwRwYnGX9DvgmkVp2XZM1KPDKNHEjcRg19HO2o9B9Q4qzEzV2KAqUMtTELKXw5qt0+3aE4NKzx9TKW20NOJsPyCpeYmqXLhEwQMyEaJsPSNMGZ3TPJwycZf7Kwn6g5KzCVA2VfbtHo5KmrR7EH5Q+0zEqHEJWl1KVA/KTrHC4yRusiQ/TOOlKkyyggqtYm8Sk34M5T82QyqVDKCXc46hRGl4tRlZjKSkhdWlFU+hwi3NYaWP8A2x6sOj5/IqbEOYW7xZkbF+/6QAYbwAYQDvAHJrNYWEAGAjtABmbW9oAN3vrABlz9YB2jM3aADLkHeAQILAEAGs2ukABbi/KbmAYnUoEdoAvwSLhhhd7GWOadIS9gylYW88oWCEje/r2jz9XnjhxO+zpxR+zuh2ddo8swhlwOSqQElCNdI+K2rK7Z2bhtXjWVmKk7LuPFmXTo2tYtcxrHDXAtyCMT8RKLRJRJmXUOLPlGVVyY6o4dzJlNRKlqfEOadWtEkgFoKzoU5rpHfi0yfbFF7iM4lrdSxSQKk5z2UfK0kWSPpHowxQx9F7LI8uiSZ0VJtH3QI3oWwKVhulLsVSLV/aHwLYgxdPpsgyt5EmykoSSDlvawhDcVRTc5VFz1Tfmyr5lEJ6WEQ+jmbtjphyU+Jm23FHQG9zGM+FwZt0Xm3UKLSqe07OvZgEXCGxckx5jjKXRophNMx1LVBx2ZZa5MvLoJyEXzQ3iaastS3PgikzxpqrDrrckhEqjNbNa/5R0rTpdo1kmkOVKqLlUdTP8APU4+vVS1HUmLktnCOOchwxey5NYddJT5vmN+pjSLtcmsJJohb84X8NMX1UFZPqIpvg0lwrJfg99bkgtC/nAA1jrxZLVHdCe5InlNqIm6dlWlKX2BZRHUR6EZfZsnYGWcbXMoUpd1enSCT5E0WjRZ5qZlGT8zjWmY72jnfdMge6XKS1Np7TMq0lhoDRCBYRkzz55J5XeR2xahRUQSYVGbDeaEpsDCY0B+JAEJDBJf0veLQgKngTDfRIdKzWR4Ee8YSRomOuL5ZFewql8eZ+UOYkfh6xgm0zVMqhlwMK3v117Q5cMuxxlp4JudIktC1E3msQvQ9Ik0VIE5NHSxiaGmbRM3IufyiWaJiuUnxJzzSlKtr1jFlN10cv4yqkqeLlaZce5KS6oi+yrgRtFNI+l0mog8G3yiOu0FM28+glKrIU6lJOtgbXjZP6PSnKKjT6GKYw1KPp1Rlv0SbRsmzgnotNk52iF7BbRtkdUnsI13yRwy9JwS64ELuDH0k5HwR6iD3JeTjl6HHuEuRuewlOpvYoXD9z+jnfouZdMTOYaqDYNmQbj7sP3Ec0vSdTHpBCqPOtnWXWbdhC3xMH6fqY9wCVSUwFElhY90xanExlpM8f2gzXw7g3bWg3uDYiHuiY+xlT/VmltrJN0q7w9yE8U/+lmk3tqDBaJcJ/8ASzCpSAhQKgb3BAgtCUZPwxxexDU5mVTKlZ5YFvInWDcmg9qfhMSy1LmpkgNsrUdrkQlJI6oaPPle1RJThrDaZKpy6psAuqNwnomOTJkbPqvT/Slie/IT9zFLc7iWXaVlcZlUctIO2aOfs7ddVuB0Hg7EUnNUtLKmkJzDp0MKS8niyTRSfEDDTYx8XAFBCyVZhvptESk9px55fBpoXUyWbS2ZdablRvm2vHJu2+Dw+SmOJ1SRNYimkJYSxyf5ZCBbNbrHrYbcT1cNpENbWVugIOpIA17xt2atliUWktUynpK7LmFi5za2jRUkckpO+BYptqbaKH20qT6CKsi2NFWczzDQvohAbF+wjSHR52SPNiPP/wDBGhnRgO8AjCq6d4ANXy9bwAZfrAAEqINrEmAAZX0OkAGuYANYANF5I3OnUiApJha5tpP3h6awBTCl1FoLsHAT0treFaQ9jNfH215blu+U/wBYlzih+2wtdRcFwGVC+14n3IlLHLwabXPTLa1tsENoF1KOwjN5ldFba7JbgbhjUcftpdl6rJMshfLcQHRzEnrp2jnyZ2uitiOgeG2DmOHsu7KSMqmpNvEfFOJIU4ojsRtHz2plLNL5dGqDsZYdfr8tMtUKdnqTOfMGnCbJ9z0jPDCMZfIbs5/mqpXKBUFSc5VXZp1tfnIczJJB6GPX9vG+kczk10PDM8uoKDz6y4RqMxv+UTtUW6MW2+yVYZQa7XFtMAlKGUmNsVROvTW2Sx/DGQkZbqttFqSPUUaG2Yw8Un5DFbxbRufoykk+Uxe4lxGLEUp8LRp1arpCW1axVmUlwUJy7EC+hiTgbpkmoLoYyfrGUuTJoszAuCxjCoNsLcccSdSb2CR7xz5J+2rQormiyKzwbp0hILTSZ1fOTq+gi4IHrHNi1C3/ACR2QpFPTOGJVx5w3NjcWEez+z4OlyTQXhyVXS6smTcUQw4vyrPSOXIqOOcbLTnW2qhSZmWNrtt7945oSadExVcFNMN5QWFLIQl0kJ9Y2lyqHLlUSg1k0VumughLDiyhy/73gwtqVnRilRKGKqxIMOTXNSWXUZQoncmPWU0d0afkDJ1sJcSo2GtwTGu6y2T7DmL2GQlPmUVb2EG2yWqVlsSgu0gqGmWOdnkoODwTCAB8RcnSJY0ZzbCAYepWVIMaRADmA3hIgKVMFtVgNoGuB2SGh1ZDqVSjiczTiSlQ9DHLKNcmsWVniKTXQqu9JrBUEnM0e6Tt+USnZshr+MUFEWt1hloVy9RJTa5iDQUJnFLAsq8Jgg9qbVcAm0Zs0QOozhRKqc0zJFwYmkJuujj7imfjcVzM2FEOLV8wMbJDUnj5ixhlMS1SnE5JlShly3J1t2h7aPSxeoyivmhwZxgE2DzB9wYtWelH1HHLvgVtYskl2vmST6xe6uzp/lYpdMVt1qTeGiz+V4N1mvuQfNhonpVQP8wD3FoLiNZIhiXmF7OIPsYdxK3IGkNqToUmHx4DeBUy2oDyj8oKQbwPwjR1yJ/KFQt19o0qRYUdWkE+0OhNRfhBf2bLk6tI/wDbBX0S1D6QIUqUtrLo/KAKi/CMVT2ED+Wy2lXe0JoS2p9IM5qJGXUryBQF9rQuEU+eBhanZiq1JLctZb6tLp2SIwlyzHNrMWkhzyPww25IKS5KLDuYXUFb37xlvPllr3kneQnWEMVuUtAS+hRUBa0JzN5anHXDFkxUzXai7MOJKVEWTfoI53Jnj5cryOkLpWmkJC1H+XbVR7RyylzRm1wQ3G/DCm11mZn5cO/aCgpWYHRSrafSOvDqHHg1hkcSiJOTeRVGmnW1IUHbG4tqI9hST5OuTtFhPvlJAHtGyRy0B+LyC3TeHSbALnKS5NsGYSQhVh5FbmJlJQZhkipIYOaUAhYIN99o0jkTORwroEHxsErWfQGKc15ZO1mOTCmxqyse6YXuL7K2MIM/2Tb3hPIhqFhxTNqa5gY8n4irSJeTgv2gmqCbpiGy7kyuJzJKTfSIWVsWxMb2pyYnXEttOXJifdkPahS3JOOPpbXMLUSdcvSIllkFJeB/YwrJEArW86exXaOZ5p+BbvpD/TMDSTrXNEsFpT+NV4yeaXhicy7uEGGsOSdGmp2cpVPCWjdTsy2khI+seZkyZZSpM3xv7Kh4w8SZXGNZNNosrLs0yTUpQdYaCS8rrt0j08GOaXyZe7c6Ksbkn6pUGZZNwXCB7COyTUFZu6xrgtGo4QYw5g93mEKKm/NrYqMcSybpcI8+UnKVop+XfmJFxS2HnGSryqU2opuPpHY0pdl80PuFMSVijThek6lOSri7glt06iInGL4olyZcshxtrUnhldMaAcnXkZFVFYzOJSRr7xye3BO6FvK8Eo7PzoJOYp3MW5UQ3ZJ3Kf8AByyAOwN4x3WyGWPwIo65iZqU64PIhIQDbfqYUnXCPV0UeLZaz1KSq/lAPtC3Hq0hBMUUG5Cb9I0U6JaXYgVhszFilAsTYHpA8qXbMG4lb8daO9hvCwQtGVc2sIAA3HWNseSMrpmGRquDnb4EZFKVpl7xtZ5X2GS7ig4gJv5tNIH/AGIuTDGIDh6kNsyizz3PncEcMk5dmTfPBPMN4rcTKVEPrzXlVAD1Mc8sKtUbQl4KzKVJJG4Ose3H9UdafAWpkOEEi5TqD1vDlFS7B0x0lZ50y77Wc5ranqRHHsUZmRX0xmTPO6kAKMKf0KQCp1ByeZbaUTyWdfrFJUC4CJarvuy/wjt3GL3AJ0EaOTNYzaZPsMy8pPSoWxMLunQh3+kdmKUaO+OUkbLz0qLNu2PQpjtT4Kctx0ay9/JRb8Ijg7PKoxT9iYrwAVzbm+xEQUDDwEIAwTZVYX0ik6ANWFpTnGxgTEJMxSk3Ve8MSQbKVAy60gC5Bv7mIkrKsPxrJfb2H1T7Kf79KC5V+JPURzpUzeLKvYni+3mB8psYo1QYl0hVybCJoqw9Ezl1CokaFbU3oDm6RnRdiOvVQtUp7za2hpAcwYtUX6g4s63UY1QpEacBKz2hmYnfSbEdYohpCRbBHQXgF8vs0gOtG4WsexgSRe6S8iiXnZtCVILxUkjqBD4LWSa8hSGVp1S6seyomjZanMv8gRcmmrlEw6PcwUjaOszL/IUy09OuJNpxwEfWF10bLXZfsWIm6mEXTOXt3EFlx1+WwQqtWQLh9B9xBbNP5+T6NIr9WA+dswrYv/kZrwDbxDV3DkTkKibD0hqVIiXqL7oKrFfqsgEJXNMqWoapRun3gXy7MJeqtfqhnl6q/UZttE0+vlqNlBMNwVHJP1HLPgsGjNM01YSwgNK79THDJu6OWUpZOZPgkf2gQ4gIFlHcmJs52vKFbpbISsvAq6gRNNk8jvTJhtS0gqsfWM5LarY12SavONpw62krKS8qychttrGCVuzSQ1S9UaSpDZebB00zaiHTb4JRVeMp44jxkp6VYQimU+7aShGXmL+8r849rTxcYfI0U0uBomOch0nIojex6R2KVdlqSrgyXdCpgKtzCk/IP6xEsm0hzSMqc2/PzyGwtSEJ3KdLekcTm5mSVqyR0qhuV1AIaSltoHzKTe8ZOe3iyGMLlPn52eU0w7y0BWRKEJF1et47UrXLKVUDrMomkupY5/xD2SzpB8oJMZO1wiO+SMT1MW4p2+ZHQa6RsuFyayhSTMkqk79nuSL9wpI8p7xaalwVB2qHKhIaq5+Bmn+QhDalczLcZgNBGT4RguBjp6i/MLUlIQ2klIy9YJOiSZUSgFSeetJJOwMckp8kti55hUo4g23OsJcmdkpo03Zog6N5dR3jGSoVkf4h4wmpaiiktOltDpuW2zaye5PWNcONXyaK/BAMOrTLOlatCq2g6949KFHbjXklbD0s3WG32kXQ0nUp7xnl54Mssr4AYhr0ziELlwpXIbF7d4iGFRVs0jiqFkOZlUzTvLb1UbkCK5OduiQ0XD5UlCik3Mc850Q2TJiSYp8gt52zd7ICld459258EG6QqRZeuuYbJUrKE94mUJUBKX6Y5MFtltBWpZyoSIwi2nRUY7nRemCMMowth6XkwP55HMeI/EY0fLs93FFY40h8LYV0gNtw24iqDVHpLj7hANwhsdyYVmWSdRCeH099osTXOGdvzLFxtYaRw5eWcMZWhN4h8MnGPCR+Zl2yZyl2mWgnew3itNJwnViyJtcHEy0uOSSEuWzXvp2PePdOL7CJa7T6dLWgbJZLKVOqQCSTYbRm0RRKqXUyhhfNdDbaxda1dhEKNmkFyO/2WHpdLrZBbWMwUOojsi+KO1LgbJhTbDiUA3UY2p9joSKmxJ1hLC9nG7iOaaqVmDVMh6/7xPPkbZjEPlkydgnZEuMWRa0KyG+aHCiYd56Qp0WbGpHeKSbNUTCVpTq2gJdqyBonLG2+MEaJi2eodTosu1NPNqDS9oePOm6KUmjoqXfJZR/tEaIyAre1OkWIwPE7RDGDKjYHeKQG0qucxGkSwFbswXWQgfpAASWSpsqvb0MDYgLyy3KheXzJPaFYxRS8SIb8iwCgiyknqIykrXBSZDMWYYXSXlVKQSXqa6rMtCd2T/0iU74NosaUvoeSDmFuoENmiCg7y1Hcj1jMuuQ1l4ld+giWWNeJpgmnrt1EAHP+Jwfil9yqNESxhU0VHSLMWaEuSNbwEhS5UQFBK2SBYAw6AKDJygi94QA2kFXvAWYpq4MMAlCVS7lxt1hNWNMeGUgpB6GM6NU+ALqcgUb3FoY7G52YDLanFHTpaBcmM57RvRWFhRsMoOkVsTOKWRvgQqJddGpKlK6i8XwkZlkUPhvS2m23qhUXG1lOYlAsm+4tGO9hRJKpSkv0tudpjiZhLOi7/MQO8ZS+RakN8hNGbUlXyqA2jmfBd2O4bUtSQNR1A6xm39AFVLFkph5spJDs1bRsHaNIYpZDNyIXWMfT9WIQ9MqDSPlbb0SmO6OGEODNtsaE1Ylf+Isk9SY12IXI506rrRssZE7xHQJAaxXUvEtDRtxNlKSPMkxadlm5GnzMizzmzzpMjMXEm/5xjLsEwhbNQl5gPHVp05kj0g4StiuuC7sEMPO4PeShCOc4g5VAbd482clGVhF8EDqlSXRc0o21y391uHc+0evCpxsqKsi0y4pThdUCVb3MaqKN9tCZTpeZsvS5jRxVFunwM8xJPKm21pI5d9T1jL9Tnfw5Q/SMohqVcfSlSVmWU4cx+8SQNOkZ9sxctwRSHZGRU0y40txSSAqw0uYzfytjbLh+x0yzDaUgEKSClSfUR5blTZnViaZoYU0cyBm7xpHIRQ2zl6cyQCLgdY0vcFFd1GZamKyH59K3mCfOG/my+kdsI0jWKBuU1tp8LlVhyXcP8o+nrG6dHUslIdpKWacWZcEJIG4O5hQVuyMSbe5iyTlJeRbWFrSFnQpO8b1ao7HZCsRUc02eulQyLN0lPSMa2nFOLTJLg6sLk1tpfmCpCfuKF7xxzg5PgirFOKsYtVuZVLMs8llk3V6mJWLYDQ1STanHgUKy21F4blXBjyWhhbH4w4/KOTTfxjzZ33tChgeS2ehp8TtyZemE+IVPxU0C06EPEElCjYiM54ZQfR6DfglaVi4sfr0AjG2wspHGeNHMR4kclmltqkJBxTaFIOi1DcmKkq7ODLPdwWDwzf5FMOYmziSkjrrHnZVyKHRZoZamqU7LODM082WlA9iLRkuHZbODMY4f+w6/UZHS8vMKbA7AHSPdhLdFM4JcMZ5SnFd1WhuSIHSVksgOwSBfXpCXyYJWKZaUNcmZeVaWQhawknoY2qkaRVuix8QNM4Uorck2u7yU7k6j/tF4YOXLO2q4K/5ynXVOakWuPePT28UylFIbq1VVfa8q6ogqQ3l0jhzJKRzzq+BtlFOBxS07q1MczMGPlFYTNBV1eVGqoIx3PkqiZ0eQTOslDabKHy+sZzzbPiiifYLowaqKEugKCeithHFKe7spdlmTVOl35dTLrKHWyDotOkc8ZuDs0CZVz+S3/tj6VGbNrXqYokxCtYkYelYCb3tBYGMvakjbtABjUyebAAr54VcL26QmOjTs9LoaKFm9tfeMx0RmprbQ4HmLgdUAw0AupGJw0ksuN52lDKtCuoiGhptdDfiDC6JcmoU4KVKL+dpOpb/7RPJ0QafYxFgFAN83tENm4EjlkC9h3iQSGHEz1pJSQL37Q0BStdl1qfUpQzaxqiGNiJQgXP6xpSMmY4yANYKJE5lTcnpaGUghxr0EABSWDlOghUgMTLk3uLQuBozkWHrAygp6XztkDQwgNyz5RdCjax0PQiE0XY4yFOdqS7gWa6n8XtGMppcGcp0KavTGHZf4ctJCLaKSNYzjJt2c0uSAVOnu018pUfIT5VKEdkZJ9mLQOm2+IbWfuG5Fv1hvondyTWp4jEzh4BC/MSAQOh9owUXdFtqhDh7EczTXszLhAKcq0KOihGrikZMcEYgTKuKUlGp2HaMJY1I0TF1NxFOzi1lACWLWzjdJjB41FFqV8ERxBIzTcyt5ai9mN8/YR0waoJKhmVmSQCCAepjdcmTDWASdTCYWODai20kXsDvaJ76GbfOdNu0JA3YdKTqpSWKEKWoK+ZAOh+kVS8itIeZCsTYWhbzSVtJFrG1wIzaXgTtuy0MC4jQmRLDbh+HUTrb5fQxw5IpkptcCviXgr4uns1eRCnH2xZ9m2pQdlCOrBLatp0wbop+pOclvKdFEaAx3pX0aDKqYusgqHewhthVISOTbsy+gJJSEG4A6xk6Zzttvks2vNOqwvIVJyVDZfSlpa206WB3P5xzt80ZLvkhzCOVVd8pvv0MDlSBl04G5s7KfCzBSUoSVNKOpA7R5mSm7HFN8DjVZyVkUkPOttKsTZZtGcYuQ3GirMRYrl6itcvJK5iibAjrHpYsVCUbZDJEGcaeZUoh9lwnfWO6qRb+L4DKVUVyE8tl0DkunKb/dPcRNEv5ND7TXAmc5bhKHUm6Vj7wjfGj0YJbeBwxPT7tszqQUpULKy941aouL8EVnk89Uuhzmcsm10aqMc+RkZqaJ7LytGlDJMsqzPpbBWVgXv2icKfbRjCDqyEVBBXV51WQBa3CEAbGJyfKRzSfPBIqXh5YkUlagl8i59DGkMC7ZrCKvkGwH5NwpmGipA++nWOyNLg9NTSVIcWKx9kFM7KvlpTeuhtf0hzjGUfkPdHyXlg/igxXcK1WYmFFpclLFTpvtp0jwZ46lwZOSa4KQwNVG1UuZcUvzZ1OEr6631ickWzzmWvw3xt9oVhLDbtmG05SBr9dI83PFx5SNIS8F4O1oSdJdWSVKa3Ajl5aNn0cR8VqnMP4+rE0gjOt3Nl6WtpHu4IpQ5OGXyDMEqmsSTnwCJVTjzluWGk3A/wBxiskYwVgokyxlwyrNEdl2ChHw7gBcfQdB6ROPJBqhyi4jJIz0hScRSqXVhtplVzk65R1/KPSjjTjbNsSS5Zuo1pWJag9Mqcu0VWFzsOgjoxpRjwauXIinKkw0kpaIK7W0hyfFBtk+yK1JlxM8lTp1KbgGOKf9mEo7RQ3MCWlVqtdahZPvHO+WZVySGkyq5eTYYJs6+oEkdoc/irNKZZNFlUNOIaSbAaFQjzpd2KydUGWcl5tl1avJmsD1MYzfHBcSduO5kA9tIySfk0GiUWeS3r92PpUZsOJvFkoxJ1MIYcT/ACzABpHlOkABZUQs2gAJcnHQMtxYRLGhMpRKrk6kExKGDaaTyUuEXUTY3hgM87MKZnDksPpAA+UOrTImUozgoI1SRofeM5DumNuL5Rumz6fhxyw4MygNrmMWdcXYzsNBzzKuTeEzZDFio8pkpSABAiSrKk0lT5vrG6IY1OIABjQyfQn5aVAXEBInXou3SAaEjwAcgGDQkEgWgAwJFjpEDQSpIsYCghwBLYI3vaAY+4BoMnXq64icQVoaaKkpBsLiBdmUnwOk0gMPvNtjIjQAJ0tqdo4pdmXaEzhzlKyASd4UeiRjxHJNKYOZObS+saY27IA4dwbTpzB9Wqrgd+Llm7tkLsBf0jrfguMU0yIarSQSbHWwiqMPAW0+pCxa2sD6JYuU4olJJvfe8S+AfQ8YVmXEzLzF/wCUpJUUnvHPldmkOxFiGfeCi2FDJbaLxRTRr26I+p5a1WJvaN+jKQqlTrEkh88ShTYToIzj0NhzQ5lwrUCGiTWcomco0AjRRUuykPbbh+AmHDqpIBF4vYkapcMesKVyakOW5KlMupYsrlp3/OOecUYPsvmlT71VwwXZkhxxOma1r6GPM3NTpFoozG9Kl2JFFSbSUTL0wUqsfLb0Eerik2bR6IDNIAWr3jdlPoW4abS5PMqUkKIV1jmk+zmfZ0VRJsz2G35J5ppcvyD5CjawMeXve8PBR0y5yFFSUpvc6kXj0VygYspuPqvIuJbZdbSnNl+TW0ZvHEldjZXp+YrtcWJt5axk2BtHTDHGKtI2irGHCzhFbSnolZtG8SP8kLJRwt4qfSnQLUbiFPonJ2FYuaS0pJRoU2tEkRH7ByvjpRC3vOpA8p6xcW0zrxN3RN6mAujBKgCNNI38m/kZqdSZaYxZRZRaLsvOHOL9heOPUScYNoc0n2XZxA4T4epeGBVpSXdYm+VnJS55SQO1o4NPqMkm02TbhColPUKnS83THJl1sKeSbhUdCk3NHA3yg4uHNl6R6q6OldAecpGdI2y7GD7HB8kEdnHXKi42pV0Ffy/WMJyfR15Eljsel1SZk8O1xllwttuhCFhPURioJnHFtRYDhtJorFfkqZMFXwj7oDiUmxUOxjmn0c8HZ11gbB1HobzvwMi3Lk+QlI1sI8fPOV0dUES5tKVrmUFCSlbRzab6GMYOy5fqziScZROY/rSXxzUoeNgqPcXEDiXk6B4TS7EvKSq2Jdlhar5ltoso/WPOnJylTOmKQDGE881OOS4VmZXuhWojOPE0kY5HycwYgurEDzdylK3ik26C/SPoYt7RXQsLy2GOU2cqB0EdCfB1wVqxRS2ELfQVC5JBhx7NTWKFE1hI6BAEYZVycWR8ieWbD05KoVqkrGkc8ezOPZPWkhNZlEAeUHQfSNNQkonTJD03Un5GrsBpQAWrW4jy30YLst+QPOTKlW5N9PaOeRqPLrywu19LwqK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3076" name="Picture 4" descr="https://timgsa.baidu.com/timg?image&amp;quality=80&amp;size=b9999_10000&amp;sec=1608113309062&amp;di=07903656f86f99c3437179bdbdc6df44&amp;imgtype=0&amp;src=http%3A%2F%2Fpic1.hebei.com.cn%2F003%2F014%2F000%2F00301400006_3f9e8ab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77307" y="1850390"/>
            <a:ext cx="5715000" cy="28575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组合 10"/>
          <p:cNvGrpSpPr/>
          <p:nvPr/>
        </p:nvGrpSpPr>
        <p:grpSpPr>
          <a:xfrm>
            <a:off x="0" y="1515110"/>
            <a:ext cx="1771650" cy="4992370"/>
            <a:chOff x="296" y="2376"/>
            <a:chExt cx="2790" cy="7862"/>
          </a:xfrm>
        </p:grpSpPr>
        <p:sp>
          <p:nvSpPr>
            <p:cNvPr id="13" name="title_5"/>
            <p:cNvSpPr/>
            <p:nvPr/>
          </p:nvSpPr>
          <p:spPr>
            <a:xfrm>
              <a:off x="296" y="7291"/>
              <a:ext cx="2342" cy="776"/>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课后拓展</a:t>
              </a:r>
              <a:endParaRPr lang="zh-CN" altLang="en-US" b="1" kern="0" dirty="0">
                <a:solidFill>
                  <a:srgbClr val="984807"/>
                </a:solidFill>
                <a:latin typeface="Calibri" panose="020F0502020204030204"/>
              </a:endParaRPr>
            </a:p>
          </p:txBody>
        </p:sp>
        <p:cxnSp>
          <p:nvCxnSpPr>
            <p:cNvPr id="14" name="直接连接符 13"/>
            <p:cNvCxnSpPr/>
            <p:nvPr/>
          </p:nvCxnSpPr>
          <p:spPr>
            <a:xfrm>
              <a:off x="3086" y="2376"/>
              <a:ext cx="0" cy="7862"/>
            </a:xfrm>
            <a:prstGeom prst="line">
              <a:avLst/>
            </a:prstGeom>
            <a:ln w="28575" cmpd="sng">
              <a:solidFill>
                <a:srgbClr val="984807"/>
              </a:solidFill>
              <a:prstDash val="solid"/>
            </a:ln>
          </p:spPr>
          <p:style>
            <a:lnRef idx="1">
              <a:schemeClr val="accent1"/>
            </a:lnRef>
            <a:fillRef idx="0">
              <a:schemeClr val="accent1"/>
            </a:fillRef>
            <a:effectRef idx="0">
              <a:schemeClr val="accent1"/>
            </a:effectRef>
            <a:fontRef idx="minor">
              <a:schemeClr val="tx1"/>
            </a:fontRef>
          </p:style>
        </p:cxnSp>
      </p:grpSp>
      <p:sp>
        <p:nvSpPr>
          <p:cNvPr id="34" name="title_3"/>
          <p:cNvSpPr/>
          <p:nvPr/>
        </p:nvSpPr>
        <p:spPr>
          <a:xfrm>
            <a:off x="0" y="344932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课前自学</a:t>
            </a:r>
            <a:endParaRPr lang="zh-CN" altLang="en-US" b="1" kern="0" dirty="0">
              <a:solidFill>
                <a:srgbClr val="984807"/>
              </a:solidFill>
              <a:latin typeface="Calibri" panose="020F0502020204030204"/>
            </a:endParaRPr>
          </a:p>
        </p:txBody>
      </p:sp>
      <p:sp>
        <p:nvSpPr>
          <p:cNvPr id="36" name="title_3"/>
          <p:cNvSpPr/>
          <p:nvPr/>
        </p:nvSpPr>
        <p:spPr>
          <a:xfrm>
            <a:off x="0" y="278638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教学重难点</a:t>
            </a:r>
            <a:endParaRPr lang="zh-CN" altLang="en-US" b="1" kern="0" dirty="0">
              <a:solidFill>
                <a:srgbClr val="984807"/>
              </a:solidFill>
              <a:latin typeface="Calibri" panose="020F0502020204030204"/>
            </a:endParaRPr>
          </a:p>
        </p:txBody>
      </p:sp>
      <p:sp>
        <p:nvSpPr>
          <p:cNvPr id="37" name="title_2"/>
          <p:cNvSpPr/>
          <p:nvPr/>
        </p:nvSpPr>
        <p:spPr>
          <a:xfrm>
            <a:off x="-26670" y="216027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教学目标</a:t>
            </a:r>
            <a:endParaRPr lang="zh-CN" altLang="en-US" b="1" kern="0" dirty="0">
              <a:solidFill>
                <a:srgbClr val="984807"/>
              </a:solidFill>
              <a:latin typeface="Calibri" panose="020F0502020204030204"/>
            </a:endParaRPr>
          </a:p>
        </p:txBody>
      </p:sp>
      <p:sp>
        <p:nvSpPr>
          <p:cNvPr id="35" name="title_4"/>
          <p:cNvSpPr/>
          <p:nvPr/>
        </p:nvSpPr>
        <p:spPr>
          <a:xfrm>
            <a:off x="0" y="4031615"/>
            <a:ext cx="1487170" cy="492760"/>
          </a:xfrm>
          <a:prstGeom prst="rect">
            <a:avLst/>
          </a:prstGeom>
          <a:solidFill>
            <a:srgbClr val="984807"/>
          </a:soli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sz="2000" b="1" dirty="0" smtClean="0">
                <a:solidFill>
                  <a:schemeClr val="bg1"/>
                </a:solidFill>
                <a:latin typeface="微软雅黑" panose="020B0503020204020204" pitchFamily="34" charset="-122"/>
                <a:ea typeface="微软雅黑" panose="020B0503020204020204" pitchFamily="34" charset="-122"/>
                <a:sym typeface="+mn-ea"/>
              </a:rPr>
              <a:t>课中探究</a:t>
            </a:r>
            <a:endParaRPr lang="zh-CN" altLang="en-US" sz="20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38" name="椭圆 37"/>
          <p:cNvSpPr/>
          <p:nvPr/>
        </p:nvSpPr>
        <p:spPr>
          <a:xfrm>
            <a:off x="1584960" y="4065905"/>
            <a:ext cx="373380" cy="391795"/>
          </a:xfrm>
          <a:prstGeom prst="ellipse">
            <a:avLst/>
          </a:prstGeom>
          <a:solidFill>
            <a:schemeClr val="bg1"/>
          </a:solidFill>
          <a:ln>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9" name="直接箭头连接符 38"/>
          <p:cNvCxnSpPr/>
          <p:nvPr/>
        </p:nvCxnSpPr>
        <p:spPr>
          <a:xfrm>
            <a:off x="1631950" y="4255770"/>
            <a:ext cx="279400" cy="1143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190" y="1047175"/>
            <a:ext cx="11855621" cy="609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4" name="TextBox 72"/>
          <p:cNvSpPr txBox="1"/>
          <p:nvPr/>
        </p:nvSpPr>
        <p:spPr>
          <a:xfrm>
            <a:off x="3577307" y="463610"/>
            <a:ext cx="5537024" cy="583565"/>
          </a:xfrm>
          <a:prstGeom prst="rect">
            <a:avLst/>
          </a:prstGeom>
          <a:noFill/>
        </p:spPr>
        <p:txBody>
          <a:bodyPr wrap="square" rtlCol="0">
            <a:spAutoFit/>
          </a:bodyPr>
          <a:lstStyle/>
          <a:p>
            <a:pPr algn="ct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线上支付工具</a:t>
            </a:r>
            <a:endParaRPr lang="zh-CN" altLang="en-US" sz="3200" b="1"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10" name="AutoShape 2" descr="data:image/jpeg;base64,/9j/4AAQSkZJRgABAQEASABIAAD/2wBDAAMCAgMCAgMDAwMEAwMEBQgFBQQEBQoHBwYIDAoMDAsKCwsNDhIQDQ4RDgsLEBYQERMUFRUVDA8XGBYUGBIUFRT/2wBDAQMEBAUEBQkFBQkUDQsNFBQUFBQUFBQUFBQUFBQUFBQUFBQUFBQUFBQUFBQUFBQUFBQUFBQUFBQUFBQUFBQUFBT/wAARCAEsAlgDAREAAhEBAxEB/8QAHQAAAAYDAQAAAAAAAAAAAAAAAgMEBQYHAAEICf/EAEgQAAECBAQEBAMGAwYEBQQDAAECAwAEBREGEiExBxNBUQgiYXEUMoEVQlKRobEJI8EWJDNTYnJDgtHhJTRjkvAXorLxJnPC/8QAHAEAAwEBAQEBAQAAAAAAAAAAAAECAwQFBgcI/8QAMREAAgIBBAEEAgICAQQDAQEAAAECEQMEEiExQQUTIlEGMhRhQnEjUoGRoRUWMyTR/9oADAMBAAIRAxEAPwCasPKSwjX7ojwj6SwYnlIOpgDgObqAUNYB8ByHQsXvpAFGaXuIQwJv10irJowX7Q7FQIHvAFMxSrCAaQEKKTeAYYHyAL6xNDBlSVp1gFQFSB90iGguwpWYHvDE+jVh10gMwChcw+uAMy3hBXNoGgQFMNCSqEyTS2M47w0AmXK720gASrYUjbSHYqCFrUg6nWH2J8ATNKA3goNzNonylQuTBQbmLWJ8i2sFEuY4sVElXcQ6M3MXtT6VmxA19YKJ9wcJdQcTftCoN4pUdekIpSCljy3hF9hZXpAJxMSoX10gM9oZnA1vACibExlG8S0bLgIW9mVEUaqglRuYBtIIXDQmkugm1z6RQgp3SH0SwgmGJI0HLX10gL6DUOJIFxeAgESlQ6fnBdAFlBHWCxNASbRaZLjYEk3hqRk4BrT6kbG0abkZOIvl6wtq19oEzNwodZWu5rAm0OjJodZatXI819YTQqK3484+maTTWJRpRbafF1LHeMMjcVwZzfBVtFxM/XqY2tKyJuX+RY9IrHko89ppjBSa245iiYmH3OW6tWVy+6orI75K7OpMNcSaNTsNBmYf/nS7WYD8RtBTaOuGRJURfCeOZnEmJXJlxXKlReyP9Ma8GUcjc7JkxiSXmqn8O4gFCjZHpAbLIm6H1/DjS0E5d9YSkaNLtDDVcLXHlEaqZDiQitYMLhN0fpG0Zmewhs/g/lrOVu30jRTIoY5nDq2lEKTdPtFbgoSOYeJucmkJuxidVECLXH6QgDBRba20h0Owpyn5LgG0ILG+bSpIA3MSxr7G51RBsb3hF3YUL32MMDeU+sABToVbQGABOkLuc28AqHGnJcJSb7w0ImNKbWoAXhksfUySigFREKxpE1blQZdv/aI8Y+pCHJUG8OyasIMuRsbQWKqMQlbeoOkFjtixl43F4QxUkZxAAMMEwDSN8kHcawDaAqYsIBUFLZVbYQBQXlyxViYW4sgm2kBIV8QodTAF0KWZkKGsA3yhQAFi8SRQIy2lxAFACybwB0DQyIB9hvKtAOjC3lG8UOgvl6wENUEuNC2gvACEzsqlVybRSdAJXpEEabw7JaY3uSykE6QEMLS8UGKTIaDkzZSb3MXwZNMUs1LKd4DOmO8pVylIsYkXI4tVkki8Ki1wKk1JLwF94lqjaMgYWlQ8u8TRdpgFFV972hpUKwPOUdjBQrZmcneCgswOA77xDRSkBWNLgwikwjMQN4KNFQDMm8HRVWgLjJVqICdomcQUp6/lDsVUF27X97aQByCCjb+sFicWbCVK1A+sMSTC3pxiVTd+YZZH/qOBMKmxul5Gifx/himgmbr9PZHYvgmL2yfgycoryRio8fuH9MvnxE06R/kpK/2i1im/BDywXbI1P+LTA8pcMIqE6obZGct/zjVaebMXnxojNQ8aNLbUfgcMzb5/9dxKY2jppGLzxGCZ8Z1ddv8ABYZk2B0L7ij+xjRaZ/Zzyzr6FVG8aFelJlJqeHpV2WuM3wqylYHcXOsX/GdExzJ9l8YbxvhXjjQg4ysOKR/iSzn+K0fURxShXDNlU0EvcNWqGozFJdyNpN1IPURg8aXJlPEiCYywh9k1mWmml5kTR5gX0B7RDbqjmljSF8/SZ19pp9BVlKALd4nHJ0YVTJVgqgVxgIfYly8hWikjYCL3Wawi30XRg3BHwr/x084FumxDd/ljS2uGdePEk7ZY7YbcRa1tIlto28hEzTkrQbDSBSAaJ2hJdGqItSZNDDOYObdUTkt7iNFNk7GMk3gQL+4CfaNPcM9ljc9gQAH+Vb6RXuBsGapYHKUqKW9fWNFMlxIjUaA9JrPlvaNUyKYwvy6isgpUIG0TYiepmbUAwcMoQuUe5JiWNMAmlBKttIKKsF9nJ7QgsD9k5z8sAWBdoJOyIA3CiRoqkqHl0hCskMhKFsgW1hgPaVAIAvrEDQ7SeIGly7YJG0ea0fSb/wCgw1JpY8qx7QqE5CV6eCSfND2kOYmXVQDYnSDaLcHS9VQo76wUWpDpLVJB1zRLRe5C1ubSfvD2hGiYoTMNqtqIljDcyFEaiEM1kQoW0gCgt2WFj19jDTsmhG7LkC52i+iKEymD6awWJo0lgpOm0FgkHpBToNYQ6FTT52J0EAWKbg9YBqmbAvbp7Q0OqMCRc6WhhRso67wrE7QFSQehEFk39hSmyOhhpkNfQStsekAuuwpbV9hAFhC2CpJ0tDsdWJH5HONh9ILFSYickHE/LqmK3EOIQW1o6GHZDiGtrUi2pEUmRsFCJwpO5irJaYobqBvvp7wrJ7FzNTUCNYQ+ULW6mLaneFRSkHtzaFCF5GbMwIQ6Zrm2y3Nr7X6wdjVgXXUpbKioNoG6lkJA+piP9GnREqxxOwnRCoTmIpFkp3Bduf0i1CT6QnOK7ZEqh4lMAU/X7bMwO8u2VRaw5H4F/JxxXZGql4z8GU9Zbl5Soz6+lm8oMUtNN+BPVQRH5/xqtupV8BhRwq6F9/T9o1Wkl5MJ62C8EbqPi1xbNIvJ0qnyQP4hnMdEdGvLOZ65+EQ6reJriFOFSftZuVQo7MtAERS08ERLVzfRGpvizi6sq/veJp9y+nlctb8o1WGC8GMs82hAZ6cn1lU1PTL6idSt5Rv67xoscF4OZ5ZvyB+EZCiSjN/uJMb7YkbpfYW5ymwcraQe4EHCC2InX9LA772jO7GlYFpsrO9hANuhaxL9bxaJsVoaCNNh6Q6ESDh5iWcwTjamVKQeLC1OpbcCflUCesYZIKUW0awm4s9H6DR2MTUjnIWkOrbC8wOhuLnSPlXqfk00dscl9ldz2EzW55ylKIvLuFxKuwi5ZNitmE5WPMrhCemTyhLD4ZlNgq/zRMNRjqjmp2PtGYeos22HHy2yr/hiKyZY442b4+CYSdTcWFWSQkHQnqIWPURyOjp5Y6y9WBIN7iO1ljnL1ALIubGIYDky6h0C9jGZZtyTbdAItcRSYqCV0sE3sCIdhQFdGSsHygfSHuChsn8OJcSfKPa0G9kuJDqvg5Dl1BF/pHRGbMWiHVbB+S5DYB9o3jP7IcSLT+E3QCU6RraJaGd6gvNg3RrFJ2JDVMy62SQUW+kX2DYkCrH5bGFRAeALXFodDDA6Ep0N4kfANl69rC3pCLuxWiYDd7nWJoQFyeAQfNr7wqHaK8ksaOpabzLO0c7geusg7S+Nb2urXvEvGVvQtRjK41I/OF7YbkaVidLh+a3rD2Me5M23iLIbhd/rC2A2haxinKBmWb+8LbYJocpfFqeqj+cRsK3fQ5S+K03Fl/rEuKZopMcW8UIP3h+cRsNVNh7eJUfjH5wbCvcFTeI216ZhC20G8PTWWl6EiE4i3I0qYbXqFA39YW0NyC1zSRpp+cPaxbkDROIJF7QUw3IUofQbeYZoRNh6HE73/KCgsEiYAV6HvBRViatYppGGZMzNYqEvT2PxPLAJ9huYOy0nL9SsKx4s8B09a25JU7VVJNgZdqyT9VQ6Z2Q0WafNDAvxfUxerWG50g9Vup/6xag32br07I/IWPF1IqPmw3MJHo4IewP/AIzL/wBSFCfFvRibLoE6D/pWk/1h7AfpuX/qQob8VmGXLcylT7YO5BSbfrCcCP8A43Mu2hc14ncGOputmeb90AwtjZD9Oy/Qsl/ERgWbICqg8yey2T/QQbWjJ6HOv8RwY4zYImzZFdZSf9aFJg2sn+LmX+I6y2NsLVDRmuyClHu6B+8CtdEPBNdpi9t2mzgBYn5Vz1S+k/1hWzF439A10lRF0ELB/DrBZk40JXJRbRsUlJ9RF2S4s0CRbXX0hWRtD23FJMOxbRQ3NKTE2UkHonuh0ET5HtEGKMZSWD8PztXqDmSWl0ZylO6z0SPUxcY7pUJtQjZxHxI4z4l4m1BxczOvSFKCjyafLLKEhPTNbcx6uPTpctHkZtRKX6kFQw2FZikKV+JUdagl0cTlJ9syYWhtBNhe0O+Bbb8jI1/eZsqCja8Z22bJUh8bFkgWvGnZgxZLKBTbSxik0gGiqtlsKIAvGcjRP7Gtl51mxGQ36RFsqiT0ZSXXGkvK5KVGxUBsI3ik+zGQrqpalph1uWdDzY+VfeKkknwSkNK31lVyr6RLaNEjSWrquYgOhcwyLC0VtZLsVtjILRYgZKba6GEybCXHChTbgVYJWFX9jE+NpS7Oz8J8T5jD+GpAtP6hhN0lWp0j4nU49udpHRfAnex3PLpM5UJB3LMF66iN8p6R2ZIJ4+TONtjxhzxAiRlFSykLdmQNt7mPLjhuRvQ5zfEtqZkkvzBLU0tV8pFrCO/VKKw7a5IVofaLxZkEyy1zD/8AKSNLm2seNp8c91ofuUWPRsRyteoKJqWbyKPTuO8erGcoyqRvGaYfK1gbXj0mr5RqO8rVSBe/6xLQDnL1gAAE/rEjscGaqk2vCodjixOoc07wn/Q+wwtocOlomwoSzNJS70Bit1A0Mk9h5L5PkH5Ram0S0MM9hFspIyC/tGin9me0YZrBW9kD8o2U7J2jBPYDLitW7+lo1WSiHEZn+HNiSGtfaNPcFtEz3D1xCCAgj6QbyXEj1Swe/K3ypJt0ilKydo0Jp7rS1JUCLd4qx0KRJlxGo3gsliR+mE3AJvDTQqKNacIaQb9Iyo9QNbfOmsIYoRNKH3tIoEw5M0oi14B2GpmlAfMYXDHuDRPOW3NjE7Q3AkT7rYPmOnrBSHuoParzyALqgcEHuBwxU6jcm3vE7UX7gejGK0AXJiHAfuipnGxB+dQg2Fe8LWMcW/4h+phbA91DrLY4QoC6+sS4B7tjoxi5twfODEuLKUrFqK807rzIjax7hS1WxvmEPaOw9GIcn/E+kTQrI7xF4uy/D3C79TcCXpo+SWYv/iOHYe0G01xQllltRxrivFdSxZUnKlieeemplw5kywOiB0CU7ARosdn0Knp9DG5vkaP7SIZQBLyiUpGwWf6R0Rw0cGX1+MeIKwP9qZ1d8rTYA3sIv2Ucn/2DM+kgJxZOkG6Wva0HsIP/ALBmXcUDOLZlVrMM3G+htC9hGi/IsnmNkjw46jEJyfHSUk9+CYukK+sL+ObL8kf+UCRnAtUUAWn6bMk7ct8f9YHpW/JsvyTF5gaVgGvNnWUYWbXytzAMJ6WR0L8i077TEq8I11seejOkf6DmiP400dEfXdJLtsRP0uakUrVMU+ZYQjUrU1YRPtTR0R9U0Uv8hGxiSWRYt1BbPTRwptC2SRutXosn+aHiSxzVJYj4WuzA7BMwTGbUl4NVDS5OpRJRSOM2MqeoZaw4+AfldsoWhJWRL0/Tz6J3QvElU2XEJqlOYnW7eZUv5FfSBxODJ6NF8wLdwbxCoGOQlElM/DzhGsq/5V/TvEOLR4ufRZcP7rglxpy03AGUX2iDgq+jXwK0npDCijfFg243guUaLhQnncwtj75BsD+sdumSc7Zwal1GkcolaU79Y9bo8OmI5mopaBA3EFlKLYyTtQW8DZRjKUjdRF1GbJaB6nWFDkU+B3y5dbx09GANpfmiABTbHObvb6Q6sBtZp6ULzWETRW6hYVhCe1u0NcENhKnSTcEw27LoG01nIJ6whN+Ba2ztp1ikiLD7BO0PoDCSOphX/YAC8hIJUtI9zBYeRM5NIdZcCHEqyi/lhMfkvOTkJqdo9JmmlKLLzKba9t4+b1kP+WzbwWBR6S/TMOzjpyrQRqkxzud8MzunZIeDmB2KtVnKvMS4DTabIB2Ji8STOrF82GcbaUhirS6milrO3lyJ01h54bkTm4fBTc/NzUg+22tS3Ag6NjrFYMew5UrL44P4ircw0ELQvlZQCSCAkRnlg5STR0wg0WwnOlV76nc9461wqOqg1mpOsnW9ovaMXM146BV4naA6S1ZzgWVaJaAepCrHMATEtFIkcjUEqFzrGbQ7HhqYSoDpGbTH2GEIWdBpBYUJnJNtZ6QKVDoCaMhxOwMPf9E0gpeHm1D5BBvYbUwl3C7Z3RaLWRhtG+dwqjLa36RSyNkuJE6rg5Cgq6CT7RrHIZOJCKngb+aSlNjveN1kIojNXpsvSW8777TQ6lSgLRspWTtIRWMf4ao7Djr1SYcLeyGzcxaTYqKRSxdlPtAdydgCwU2sIBmWIhgCCyPSEAa29bpcQwDUv33gA2HgSdRaJHZnOGoEArAGyiO0CBid9pSvl2hguRMpDiDckwCoznKB3/SAQe3NrRpmPuIKKFrVSeT8qjCodsWy+IH2t1GJoe4cGMUOptqYNiK3i9vFRXook+vaI2KxqfZUXGGvrq1ZdcX55SkMAobVsp5e37RO23R7Wmj7WKWZ+Cl3nDMPLccWVrWcxJ6n0jsiqR8xmyyzTc5BK9oowF1KrP2ay8jlJd5gsFHpGibSIatjas5lqUbXJuQIlFA0LsDpCYBiFXPT6wIYoaecR8ji0+yjFWSxQ1U5xtVxNzCfZwiC2IVs4vrMvo1VJtHpzTBbCgqdxBUqnYTc/MPpGmVayRBYMRWFhpp6RQhNMG21x7RDRpGcl0FMzD7Z8jq0W7KiXCLOmGtz4n8ZsdZHFVQk1p/mB9sbhyMZYF2j2cHruqxOp/JFgYRxk3OTzC2lqlZttQUFA6/Qxyyg0fZaL1PT+oL258M7p4UYiOMsPJM3Y1CWAS6of8QH5VRyTW18HgepaX+LlddE1NKA1y3HqISdnjbjmbxtSq5LD1CWDlaWXArTrcWju0z+R5+pdo4wnqjluEnXrHouX0cCiN6EKfOa9xDVj6NqlipQSBvENWO6JHTZbksAW19Y1hGjGbD1pzKtYH2jRkgEtKSrQH3vGbdFoV50JRZSre5i0zKqET06wyCC6gfW8OmHY2v1eXuQF5vZMKn9FUaZqiCPK2pUNRbDdtFIqbgBKJYG3dXSNI45S6JT+yy6/wAKpnD3DiUxW5iakupmiEtyTSruXPT3EfN6b1f+Tr3olhl8e2+jjjqd09tA69wkmMOcNE4lnMRSjtQeKC3TZVSVKCFbE63vFab1Van1B6KGOSiruTX/AKRfu/KooN4i8OcN0nB+FZ/DNXna1Vp5orqUnkJ5BHQae8d2h1WfUajJizYdij0/+5e6T8D7RsF4ERLU14YTrk/MIWFzLTx8qgUm48xHW1o9aXBulfgg/FLD7Uji0z1LoDmHqPMtBpMu4QSFBIBJsdLxi3aBpxOguD1H/tPwQlppCRzpF4pNjchJ6/pHi6pVI60rjY+ykq45ImUSvmtrXYx485UzBuy7cFUluiUJtsJCQBckx04f1s7IfFWRHF2DDxCqzbrTimG2NljrGre4zlH3GOOH+ElHo7offZE3N2+d0XAi1wjaOJImEtT2JVspYbS2kfhFoZf9AiiwtY2hgAW3mEAgtTQGvWHYG0laDpoILsBzkp9aLX2PrCaHRI6fVgANYzaGuB+l6umwusxDRVisVxCQPMPziaCxRL1lCyPPr69YW0LHeWqCCkFSg3/usAfrEuL+g+KGLGPGLB+BpBx+q12QZdSkkMB0KWfoLw4YpydCcklaOe8YfxEMHUw8mlyMzPug+ZZACPz3jsjpZeTN5SF1T+IsuoSy0SOGUtLy+V5bml/aNo6NIiWVlW1fxxY+XNqLJlGgbkNpazAD3jZaeC4M/cZEK94kMd4hIdcra5RawfIx5R7RqsMfBLk32QmoY0q9Yey1GovzCyPvL0940UUiLGKqLbM2pBWs+XcGGIuNtIDab9o5z09oItpVtCsOQpbFhpBYchamrdILAKIIh2MCpZAveGKgguKCiYQrME2UkXOkA0Km5hCxvaJGHDW2t4diN5ApNiLwWAUuWB2AtBYUFfCEbCwhpjNFCke0MdmJcIgEw1LoG6oQByH/ADJF+usJoh9OisOI7h/ssZnOSalV3QdNSlkJt/8AlCgvketqZvHpVH7K2A819O0dC5PnK+zSk5zoR7Q6YnSAKaA1FgLX0h265QXYUdoi2VRibgbxVpiBo82l9YOEIPSop0t+UVaF2bUu+hOkO0I1m2sQILKQNvU9IVkNhwTba14sVid0XXqITGmFlsIBsBCpjcrCculjp3EKh9iiTeXLzCHG15FJNwoaRnPlHRgyvDNSid5+HmtOIaoUyspSioyK0lIP3kKjypxV0fonqsve0ccz8V/7OgG6mlSR5htrGez6Phfcs568b7SKjwyp7yDctTNjb1BMdenTT5MMj3HBErLKm5kNpC3HVWORtJUqPRjFvlnLId2ZCZXPpp7cjMGbVoGlIKT9bxvsMrCHi9ITa2HpUtvNqspK1A2MNY/JLkKE1J/KAEtojRQMnICJh9ZsX8v+0RftoW9vwHM0qdnVfympuY//AKkE3P0jCcEu2b4234HaW4Z4pqCR8Nh6pOXGhU0oD9YUZRj5KlCTfCH+Q8NmPakoWoglwSNX3kpMN5oISwz/ANEopng7xY8oGcn6dIi1yCrOR+UR76LWnn9kmp/g4S0AZ7EoPcSzRH7wfyV4Rp/Eb7Y+t+GPCNNCTMTc/OrH3SQkH8oT1EuKRS0sV2OjPCLBlNlkNppgeSk5g288pQB9r2ifck5bvP8AofsYl4HJik0OngBqkygsLDO0FW9NYHfPPYKEI9IA5U5eUV/JZaY78tsJ/aH8m7YcIZ57EBUpXnOvf9oVX2PcVtxUd+KorKjvnB07RSVcGOTlF6eCd9moYErlNfIKQ6lOU/W8eZrOJI0xVKNMk9KpCJTGUzIWuG3CQPSPByqpUc0lTLKnXVvpakGLjNosjoI6ISqNI6k7ikh3k6YiSl0No3G5jojwbqO0MUjXXX6xpfJV30ay7wwAlMMQEpAMAmFEa67QCNHU26GAAaTlOhB94LHYIT5YTcnKn8RNrwu+h2QfFXiJwtgt1TE7Uw5Mp/4LXmJ+sWsTkS5pFS4v8bL7MqoUSlAqUbIdeXe30Ebx06XZk8l9ELqHjGxxMS6UtrYk3FAZFITc+saezFeCXNkUqfGHHWK33DNYpmAxl5iwHciQPpGixRXRFtkAqD659156cn/i3ibBZcKvrGyVIVtCB6ZkJeWdD7KXH7XTkN9YztDGxFRmCcrbKgysAC8OmPwHqcmmnUhwKZbUm194FwTYdMLKA2FCy0CwIO8Vdgjalt1JBQn/ABEDQg6w0DBy6lSyRdsrXtrrDIOp5nBTiWUkI+72jz1kTPb2DO9hl1okFFrRW9CcRM5QphP3SQIe5CcRM5SnUn5Db2g3IjaxM5T3AD5DFKidrEbsmsC1oqwEL0upH3TARQmLarHSGFUYm6NxEjsUsvqSfSChi9p7ML2hBwGhUAWjRudxDQmwDjNwe0UidwnVKE7Xh0JysAiUUlW0FC3BykFlp1w6ZEk3+kTLhFKV0ipeI7ykUbB8orQ/CLnFD1cURf8A+0RMfs9HXv4RiH8I8CTWLK+2+KcmoyEqsKmGSrLnT2jvxUuzwGpSdotTFPCb7RxdJzdPweqTo6W7PS6Vg3Vfe3taOpPH5M3DJ9ECrPBavvTT60YWmZdpSiUobsco7bxp/wATRFZF4IpPcIK+wo5qLUUa/gvGO2D8mq3pdDQ/w9qjBIXIz7du7Kj/AEiFCDFcvKE39kJ1r5hNIH+plX/SNPZgxOTXaNf2emEi/PUk9lII/pB/HiCyV4AOUWbGomUD3TaF/H/sj3EFGkT6TcLaX9YP4z+yvdiHNUyoqKQGmlG4t5on+PK6JeSH2TnGHBXF+C6TSp6alZSabqdvh2pOY5i1XHYCPD0nqOHWZMmOCa2XbfC4MceohNtdUNr/AAlxozVabTX8PTDVRqQBlZT/AIjg9o6cGs02ohLJimnGPb8Gyyw+xrncF1+Tqs3S3aPNCoSqih5hKMy0EdwI7IR9xJxadlqcWMlUpc/Smi9OU2blmkqyKcWyQkG9rX99IJQlF0y00+giVJcdSE+a+lj+0ZPlUaLtf7O48KUZzAFC4eOPGypmluTVr7BStP3jhcU5H2Gs1qnofa/tInDGOU6eeL2HyG4r/wAQNcTX+GswzmClIfCx7WMXCFSsLs554L4cqzeLV1mmKkmjLNkf30XScwtoPSO3eoIxhCWRsnGIeHk/iXFrVfqOIG2J9CUpAlJfKkgX311hPPwbrA/LE7PAzDT084/Ozs7OOuqK3CHMoJ9ox99+DWOCPkmNF4RYIlFJP2YJgD/OcKrw/enXYPDjRNaRhfC9MsZaiyTYB/y7/vD3zfItmNdIlctUqfKBPw0vLtNW1CWkj+kYTuXZvHaujb2KElSgFnL0CdIzo03V0PdOrNLdlZNZQqYeUFhaCvKL30i1FMylN0L3sRUN2nuhpTDDq2QQpatUqBN0/pGygjHeyvZ3FOXyldkn13h7C97GacxDzNUqIUdjGiiZuQxTNZW5qmxJBIJ6xVEbkJA/OzJKUNrdWRfypJ/YRdEtiuWwXiasLV8FR56YUbZcjCrH8xFcE8kgp/hp4k10hTOF6gQVXCnUhAI7bwnQCTir4P8AiDQ+H8/W6lJy0pKyQ5qwX7rIGtrWifIS6It4Q6jOMO12WlD58pXkOmukeXroOceBYIyk+C7cMytQGM3JqeZLfMuc24j56cJ0rDJjnGVtFr01hAWt8p8xPzR04lXZvhi1yxUtwAkX/SOk6uwgup2hokAp4HSKQBan0/lDsKCVvgnT8+0Pn6BoIXNJFxcX94YtrCDO3NkqvAG0Za/jilYclVvz0620Ej5Sq5PsIai2J0vJyxxj8QFUxc4qnUd5dMpgOVTubzL+vSOvHjo55S+ih31zSnHEJUqZcWblxRzH3vG6TRFhcrLONzKXJlXMbRqSDoIE2iRNVauZybzsNpbJ8oCdgPSG+SqD5KWKSEvPFoL1T5tCexgoLHRuQbEoplxAS783l6xRL+xAw4xKPlLqUhaTckm4PpE2gRuYqLZKnUrQgAFVgIe4KYOYqqHmEJW+4spAUAEaQ7sKGeZqDq3EhDSzrpmiBiqTefafQWsoUfn/ANIhp0A5GbbOZSlOLWFBIKTa8PcKj0iVhhDkuj+WPlEeApH07ihonMGpWTZAA9o2UzBx5G13BKgRZN/pFOZIncwHzATyh+UG8GJHOHOa/wDLv9I0UyGJ1cMCr/h/pF7zJiZfChLlwW/0g9wyET3B8i9mz+UNZGJjXNcJHUjRo/lGu9GY1P8ADGZYOiD+UUpJktiX+w84yT/LVb2h2hbgpeGJpG6FD6RaqhWEu0J5AGZChb0h0hbgo0pYvdJhme42mQI3SYY9zDE08GxKbQUTuG3Fkt8DhmqvpGqZZSU+50iZKka4XuyxRSvFcBrFyZO+ZMjIsSwHsM3/APqJjwj0PUZf8iRYfACaVTaRPu5iFKXbfQ/SOmKtHnQk0i3JatqKiVKtfcdI0UR72OjGIizYAkexgaBS+xzar5y35h165tYylF+DZTVDpIYhS55ColQFwpWojOn9lbovtEpw/LS2IZlTChLeVGYlbIIJh1L7Je36Fb2A6S4han5SlOebLdyWSbn8or5ryK4fQ2z3DHDplUPzGHqQW1nLrLga3sLaQXkXTF8H4GCs8IMGymszhmntkqIshIB/SKWWd9hsxvwRx/hVgVa7IoLSE381nSAY1jmyLyZywwXgIe4b4YZmZV9hqZbclD/d1CbWeUOyYlqLjKG1fLv+znelx+Ac5Q5VeI5LEBq9R+2ZG4l5pbuYtj0uY4Y6HTYsMtNjxpQl2kL+NBdEYXhZmnYqm8RSdeqLVVmyS+8oJXzLm5uD6gGO7E44cUcUI/GJSwKKI9xbXP1DhzVKc/iFb0oTzlNuSraSpV83zJ11MXKfBWxI5doDBmqpKtWAC3EosPe39Y5JOzXFG5o7y4zoNNr2FKYlWlPw5KtZR0KkpJjnxL52epqnWkXHLZBBNOJt5yLR28HgWM+MXVzeHJttSipOXaElzZSfJXfDCp/Z89Msk2SU33tsYuStGmJ1aJu9WVFav5uYgkk7xhKJ0qVLk2msqWTlJta+0ZqKLUvI506qPIUoKVyyLXKjbeNIwMpSHtidmplWRttbqwbfy0lWn0jekkZod5LDmKKoUolKJUXkqJ1RLL+nSM3Gxppdklo/AjiVWAnlYcm0BQtd7yH9Yz9tmzmq7JzRvCFxGnwPiGpaQBFjnfvb10MaqKRi5EypvgirTgHxuIJWXSq2YNpKjp1i6Qt39Elp3gdoiCDP4gm3upDLYAhk2yU0vwccPJC3Ol5ybV1LjxH6CHYuyWUzw88O6Tl5OGJVZHV4Z7fnCsSSJVT8EYdpaQmUoNOlwNBkl0jSFYUh6abaYQEtNpQkDRKU2AgAEVqJBO4/IQgIBx5pYrXCLFErbNnknNDrc5TFR7B9UeW3hEfMtxHqMio2DjRTb6n/AKRy6pXCzbScSpnXUzTkkAouBfXvHj9rk9pw3dhCJibp+jKzkJ1QvWK4+jJ40GDEKR/5htaPUbQ1yZPHQYiqS7nyvo1+kBOwEuZSEk8xOXuDAGwjGNeI9FwJTvjKvOIl2rXSknzK9hFKLZLajyzn/EPjjojHPRTKat5QJDbi1aL946FiaXJi5oibHjUrE1nUqSlWEk2ATqUxaxryZvI/ATPeISu1oBErV0NLX5rIGiT2jVY4fZnvl5IJXq/UlPLcm58zUw7rnKrgegEabUibvsYxOy6WCt5XNJURl3UDDuibAJnlrH8lgJd2CzoLQ7bASTtKemg2p58DNopKO3eJpgbbaTS1JbQhLgQCElwW3gsY3CbDqwlaQ46FXJPyiHYC59ouoaXn5YJykX83tCEOX2PKLzEoyBaRYuKBsYqkJ/0NU9QVyriFIyrbSfMoG94kuxfTXEPLUjmoVmRYJy2hoQiWr4FxxLiA6pP4Re0DEgDcyJdpt1LFio2zq2MSMBN8+ebUtvypSALI0tAI9cJWQS5KtKA+6I+ZVn0rmja6SlV/LaNU2YuYAUNs7iK3MiwxvD7Z6fpBuYWHIw42fu/pBuaJbD0YXbP3Ie8hoMThNBJu2IfuEVZo4RR/li3tC9xiaEzmDGnDYtj8o0WRicbET+AWVn/DH5Q1lF7Y2vcPGTfyD8o0WQhwG6Y4bsKH+ED62i1laIeMaprhe0bnlD8o094n2xomeFrVv8P9IpZiXjY0TPDC17ND8o0WWiHAaZjh2tBsEH8o0WRE7SB8VMMLkMOsMKuj42flpW/opYv+kKUrOzRQvMmcs4/nPtHGtcmbixmFJSfRICf6RtBcE62e7Ky4eDGGqpO4YSinSC6g4s81aG2SpSR62jrhVHMr8E2XQa1Jg8+hzKbbktrFo2tMVy8hS3JpggOSDyD9f+kLaibDEVgtnzS7qCPQw9qY9wpl8StoVqXk675Noj2ylJeR3kscfAFfIm3WCoG5y676QnjHuixyHE15avNUUq1HlcsNfxROxjW0P/8Aqc+ltLRnGXFAWutWlhsR6wnFmnxEMzjZ+eKC5MIXkvY59ddYlQFaXQSquqdSlSVg30+bWNFAiUmwhdXfCraa6Agw9pFsQTFQmFJJOaxv07QbRW/sZ5mpO66L0t07wOKLsgPF6sfC4QmGhmCnSE3MZT6DsqnhPSzVse0WVAzcyabTb/nEc0ujXTq8h2bx2mkP8Y6+hPyyiGZRI6AIQBGeBN2zu19rDij/ALZA1OC+0dVHhiKsJD1MmkEWBRD6Ev2GzwncHDxn4oTtHFWTS1S7ancym8+YXtFeDSL5O4aT/Dww4wlJqOJ6hNFOlmGwgfqIRsp0TWkeB7hhTSlT8nO1BQ0PPe0P5WidotzZO6P4deHFBymVwpJkpHzO5lk/mYroTsl0jgzD9LQBKUOQl7fKESyf3tDFTHVtpprRtppsdm0hMIA1RVb5iR0GaARm6RveADcAGQAZABkAGQAZABkADNjCTE/hWrS5Fw5LrRb3EUgPIXgSVUPxATEqrynnOt29lGMNT/8AmXp3WVHaamlrXbYAXjwbo+jE62My7WirIaEMxJhwHUW7RQqTGeZpiQCMl/Ubw9wnFDVMMKb0S4u19rw+BbUMtWw7Ta6AmpSbU8Eny88ZrRW5+CHBPsj73CTBzyyVYckbn/09vyinJ0Z+1EYq54cMEVuXKRSRJKJNnJYkEH2illkhPFHwUVxD8OdY4eJXUqOVVKmoOZQH+Igeo6xtHKmc88P0V9I4mkpxTgnWVhaBbKdDeOlSOKUWh6lvs2TYRMlr+W4NRfURomkZsypz1Om5Zp5h1S1ISQWxpqIV/QJPyMS6st4FKUqbK7bxFtl0HsSrr11PlT6dk22EOiQottt1Jt5tsKSs6tnb6wUArriypuXWpCGQvyp5RuB3vCKQldqjHwyGkpW68nyAk6EwNhQB2pvzAQgSqm1o+YA6GFYUIxUJxuYS4y0hC0/KLbwWIJNQqTk08sKQCBdaSN4LGgh9cw8tIccUpBVmDafuwxi5x1wSthzEKA1HeAVHsbIJzSrQJA8gjwaSPU9xixLQP3freJFuYamXBOggHYehgCChWKWkITvE0FitoJsLQqGKUpTaJKQYEpI2gAGllN9BABipRKlm4ibBAFU9pX3RFbmKgldJbV92FuYUhO5RW1D5d4vcxbUI3KCgmxTcxSmxOKEL+F0G5KRaGsjJcRrmsKta/wAu0aLIyXEoDxM09ul/2PYT5Sqecm1E/habzf0jqxS3M7NHCsm489ZlwzM3MOE3Ljq1fmon+serGKSPGzPdkkz08/hsYe+GarFQUi4akm2QSL6kgxeR1Gionca5Zl1JzsNLv0KBHPyUJH6BS5nV6lybp652En+kO2A3TPDrCk4CHsN0twHvLC8NTkuh0hnm+BvD+d/xcIUs2/CyBD92ZLivI0TXhm4YzpUV4VlUk6XQSkiH7sydsWMU14OuGc0SE0l1nrmbeItFe9Mftoa5rwQcN37kCoNdsswYfvTD20M834B8Eu3LNWqTJ6ZiFWg9+XQnAa3/AOH/AEO393xRMo9HJcH+sWs7RLx2NE3/AA/FqJMtixv0DjNor+QT7YwzvgAxGhB+FxLIOf77p/pB/IQ/bI/NeAbH6HLS9Tpr1zoUvq+m4he/GytjRxn4iaNM4Vceok49zJqUmSy7ZWZOZOhsfpDk7Vg7E3hLopq3G3C7RTmT8YgkDsATf9I5J8I3065Lq4g1YVjiLiqdGvOqLpBHYEiJw9HT6k3vhD6SI+p4oQVE2SNzHTurk8hJ3wR+p4kDzipeXGYG4Kowll5pHZi09pyZO/AVURSfE8WM+UTMupBH6x0R4jwckuJHrSRr6DaGWatABkAGiD9IBGJyDXKLwADCr+ogA3aADIAMgAyADIAMgAyADIACZxsPSjzatlII/SADx2LZwz4r5xo+QJqLiQPciFmV4wwush2rMLTZC9sytI+a8n066QjQoKmVJ6iHZVGltJUSk7xd0TQjmpcJub2gT5FQzTUv/psdde8WmS1Y2PyXmuIqyKC0yKnDaHYULJamLGhJibFtDJmlJfaUkpCwRqlWx9Id1yhbfBy5x+8MxmkzFew4zyZmxW9KI2UOtvWOmGReTly42+jnSn18U1pUnNSx+JZVlLTgtYevrHUpWjgnBokLUm0pv4yVGds7oSNu8aLlGL4FpYblWVOql0uMujKFqNlNnuBBVDGNudZZby/EfEDMbpAtCbEJ5mr85kJaZDZbXcg7kRFlIb5PO8Spy6kqUVZDtaEhiiRkXZh+ySEgHNdW2kWA8OyCmGQFTKFFeoSnpAAieZl3lEAqVlTmNh1gATy77RbcbQypboOYgiATFUorlt5CwhBKtFkawCATky5LuLczhebQp7GAR7ASS/7s1/tEeJR6Iubd1AG0KkMUIdF994ihIPQ5camHRQIOjvBQBqH7WBGkIqw9M2AR6RDjyG6g8TYUd7QqKsOTOBNtREtA2GibF9SNoVDTBJmQR0MHAWC+K9RBQdmi+DuRDoAHNSDvb1hBYEuINhYXJ0goT56IjXMZS8pVRT5dAmHQf5qgdEekV0dGPG5qznjxkyFSUxJ1tuWWaVTqTMhb6NQh91JQkH0taO3StSZ044+1GUmee9Ol+fOSzVrFSkx7sez5h8yPYHwDUD7M4XVGcKcpmJhKAe4SLQsvZrE6dtaMCjRWBfS3tCXIGgs72P1in0AIKv6mJoDSrBOukMYBld7gj6whUGad7wBRqw72hgb/APl4QwJVpDA0d72+sIQVOPiXk5l82CW2VrJPSySf6QeULweGHiUq32zjObdKs3PnH3df95tHXLqjKRM/A5T0r4tNT6h5JGWemlHsEIP/AFjlyfqduljulQ7MNTE6lybUCVTDq3ST2Uq8LG6ib65OeZsjeMZp6UQzKoulbpuSO0TOdIwwYrfIzNM8ptItqevrGCZ6yxpR5Jl4WKiaR4ocNukhIfdKD63Fo9PHzE+by/uex4OYA7aQ/AMyARkAGidYABGxG0AAQ4AdBpAAYNdYAMgAyADIAMgAyADIAMgACoXSoeloYeTyK8Q8p/ZrxeTCyMoXPtrAHW8PJzCiI8ZODrCcmkPU+RXtolR19I+Za+Ts+og+ENcrUea44RqonRUFGti1DpyldtU7wwNOHMjN3F4AY3TCUuDU6mKRHImLN9LhREMVA2WCCep6aQDpC5tvKAbe8AgS2gTYa+kAv9CZ6SS62QoZgdNRoIdC2tnM/iL8Ngrzbtfw6wlNRbGd1hIsHO5HrHRjyJcM5MuKznZhb9OaU38MuTWpWQIV3tqLd7x3xlxweTONPkDUqZNPyyObzDpa50sIbTZIgVSVtzHJbyIOUEqUdLwq+xoLVTmiQvMp54anLtBQwt5a5JlVkhtpV9xqIOgNhKW2mXXHtMugBgsAKJ5/lHlsjKb5VnXWFyBpdaelEf8AlkLJHmJ0sTDAIRNzAS84twN+UmyRALyJ2Zopy51qdWvZI6CEJjmEtTLS8jaw9bUK6wxHr9In+7Mn0EeIegKgrKTCsYYhdjpCpFBvMuN7ekAGB7L1tAANEzmOpMTQgfxIB0h0AITdx7QcBdAhN+sILvsF8cq4sYKZSBidJ+/D2oLBCfVtmvBQWb+0FDfX2idoWbFQuOsJoLaIpxI4gt4PoJcQofGzN2pdHW53V9IcIWb44ucqRC+GcuqozaXX1KcLhzqUo6kxU1weyobI0i0aphaWxnIVSk1BhMxS5tvkrQoXBGW1/cdI5YZHj5Rj/hTPKWr4GdwdxgnsNOJN5CfU0nMNSgG6b/SPqtNP3IJnzGaGzIewvhTo4o3BChDLkVMKceP1VpBk/ahJUW+RbXeMygJFvWKQGfWwgGFqcCYTHQWVKc02BhCoGm6RtAI3p6wAZlvtABuxF9YANFJI+axgAwqI03gAjfEupii8OcSzubLypB4g+pTb+sEeXQPo8LOK8yZvFKQonyour6x1z7OeTL38Hch9n4b4hV0ixlKK80k9i4Ugf1jgzukex6dHdmgv7LfpvD4IosgnlC4l0X030jiWVnbnh85S/tlHcVaV8Lj1yTbSMss0lJ99/wCsaJ2LHjrkjk0zy5XMd817bRfaoubbCeE099k8asGTmawE6gEj1XHpYn8D5vP/APoe2Uq4HJVlfRSAq/0iiWDN9bfrAIwBRF1AAd7wAbsBr0gA1cE3sT+0AGwMxhgYSPqIKA2bA26mAZhJAv8AtCAAt5CPmcSPc2hhQ3zuJ6RTgTNVOUYtvmdTAFDHMcXcHSzgbXX5MrPRC81vyhWFEjpNaka5KpmafNtTjCtltKBH/aC7ChaPXcQCNEXsPWApLyeVfj5p/wBh+JGVnQnLzQy5mt2Vr+8W+YmD/ey9ZGabnWVSmb+clhLiVE6WKY8GcakfQ45PamI6Ilxh9YcN7HKRbYxm+DoTJHlSEWtfuO8Z2aphLico/wBPbtDL8DXMHl5tQR6dIogCz/MHlBCumkAC9iX5RAUMyoLEKQgLJG/paFZVA2Wim5/I94LEAWkXIV219YLEFOyqHmiCPKBYA66QEtWcVeLXBCcJYjla3T08qXmiEut28qV9x6x2Yp3wedmx+Sp11ZL8ul56aIaQLWSL/n3jus8xqhpnp9hLaVNh15ZJUFnYwmwQlTVXlKXy0IaKhZJP3TEjE0+t6ZZKeauYXoSLbQUAQac/Khv5Vhy2XMdvSHQDrLS5dllpdfS2hI+50MHIApmXlpimtLGd11o3z20UPWGAkfnEsylm2j/ONiVCFYGIysspKQLj5VdoQqFv2s2tCSqYSkpGuRN4dhR64yU4kSrXm6CPHaO4WImr7GJoA9LgIFjCoaNh22sIdmF0ekArNF8AakQByYH+xBgDk3zdLm0NBywKnwIdAaE0AdxDCwQmh3ETQWaVOpQSQReCgsCagLanWECs38eMp10tcnpaEWk30c94mrrnEPH7jqFEyUqrkS46WG59464RSR7ekgscdz7LdwNKBIDMsgl2wSpwbJEc+aqo6ZS45LpoMl9nySEr8wJ1PePNlGk6PPnLng83+PVIS54wMRhtOnMSpRHVRAEfS+nO4UeTq1ymeqXDGlfYfDjDkja3Kkm7j1I1jpny2ckeiUk9OsRQzRO0VfkAh5y3tENlR5CPmVsSYP7AOQDbTWD+hNoMGot1g76Ebue8MDIAMgAyAAKhqYAKp8U9X+x+BOJVg2U82hhP1UIuC+Qn0eKWPHefimd00Scl+wEdU+6OaR074epQyXh0xq4kHnVGakZFH+q6ySP0jzNTSR9B6an7kWdZopDEu02hVihpABPYAR4m52d8qbZxVOqVjPiDWZkebnTSgkj/AEmw/aPRi6jY5cLgMxtgudoNM5rrRDak3zEdY1U/o5U+eSqqLPfA4pw7NDQsVBAv/wA149HC7R4WsTjk5PcDDE18bhqmPXvnl0Kv/wAojUwHOEBu5G+ogGNeIMSU3DMiZuqTjUoyNLuKAv6AdT6QFVZBZjxDYPZJSw/Mzqh0l5Zar/pBYqYjXx5mJ4kUrB1ZnR0Upvlg/nBYVXYH/wCoHEmqi1PwQ3Jg7KnJgX+toLYUbMvxgqKMqpqiUpCuqEqWofpC5GbPDHHtQF5/iA6xm1KJOXSN/UwcgbR4fJaZF6niiuVBR3BmVNg/kYK+xWOEl4ecFyxu7IPTqh1mphTn7wUFkip/DDClLv8AC0CRaJFrhkXgoVkJxdh5nhJWJTFOHh8JTHXksVSnJ/wlpVs4lPRQ9N4HwMtth1L7KHUG6FpCge4MMkHfUQFJnmv/ABPKV8JjzD1RtYOMWKvUERa6ZhPsPlsVoZqdCBVyxMUxhZV+IFItHjzXJ72HmBPpL+fMJfFihwWsO/eMJnUuOyRJsGU6ebrGFmiEr4ShOY6kwFMi9Ymy24kC4CjbSNKMr5HKkBQbGcEkakQmWx5IBQko1JiGVE2EhHqYCjObZJ/aGSacssIsMx7wCC31WSAnrCApvxOYRTirhpUVpbzTEqnnoA9I0xumc+RWcM4cKpuUVq26ttfmYXpcDePUi7PFyLaxznCHWbLSiWKLlLSOx1jWkZ2JG2mmm0OrlFOkAqsBEcANlUmnXFodbbTLJCdQCAQIQwlEwhvIkuB1kjMDuQYdgL5OYQzLvKZYUorFsyhprDAJmJqabaDa1JZaVplFolgNE4866tLIeKz0ttCA01LO3U0vmKCTqRDEK5WnuhCkpYKUqFhfcwDPVSnYgQZZuy76DrHC4HQpDq3XEn74iNhSkLmawgJHnGsQ4lJ2KUVVKvvXjPaMNNQSs6GFQAkzfQnWBorazBNAiJKo18VodYB7LClzNxvFIWxgfifXWGVsZr4vKTrAPYwtU2O8AKH2EqnL9ffvANwshvEDiIKMwqlyaefUphJQoIOjST1PrDjG2dGPG2RPCNHcbW2ltoNcw+cncx0XwepGL2nROBqcmQlGkpSATuSNY4crJyOiw3nS23LNZrAnMR2jlfTORK2ee9dZGMfFtil1q60qqbcsm2uxTH0XpyqJ5mqR6rSsumSlGJdFwlpCW7ewjdc8nHXCMmJhqVZU46tLbaN1KhPjkCNTWLnZpRTIMZWv897T8k7mPktd+SaLRScG7l/6OLJq4YlS7Gl9c/Nqu7UXgezIAtHxOo/L9Vkb9mKR58tZOXQjeTNSqwpFWm83ZSkkftHmP821uB3kqREtdKK5DW8V1qnqz3bqTVxdClBtVvQx6mi/PsTl/wD2wpPyjbH6iv8AIlFBxfIV8lplRl5tOq5Z7Rwe3cesfqOj12n1+NZcGRNPwuz18eWGZXEextHeWZDAyADIAMO0AHOPjurH2dwelpQKsZydTcDqAkxthVysUjx2rjypqszzl8xU6bfnGsnzZy+TtPg3T/heCGEJNQyqquKM5B+8lpF/6x5Wpdpn0/p/CcvpF6Y7xKKThCvTwVYtSbih7kECPJjG6OhcnJvBRoOTiZtw2KlFeY9SdY7mntLfPB0niHCcrxBwq9T1KDa1o8jgGygNDGO7ayNnk4NxTSpvClUnJKdaU3M0+pBSr9U2FjHsaaVo8L1CPyUj2n4PVEVPhhhuZBCuZJNm/wDyx1nEyYA+YEmESJKtVpeiU2ZnptzlS8uhTjivQQAVbw3wu3xFmHccYivPqnXFGmSb5/lS0uDZJy7ZjuSe0IotOWotPlRZmRl2h0ytJB/aKVALAkNiyQAPTS0IRs/XTXQQwOS+JPj0kMPVOoUug0N2bmZV1TK3pn+WkLSSNtztHq4tDKa3GMsij2WB4UONtY404Zq01Wm5dublJnKnkAgZTe0YavBHBL4uzSD3IvUG8cIzcIDN4AIPxolDPcNawgDzNthxPuDCl0ND/g2dFRwtSZlJuFyyCT62hgPA2se9hAI4N/ij0guYfw1UQnVC1Nk//PaLiRP7OccS4gVJUPh7NNkgu0pIzX3ykAx5WRU2e1o3uVF3cMsRiqU9rOom3rHIzvkqLVaKVt+UgjvHPLspMbaitKUq16W3ikKT5I8JRUzMg7p6xaZC7JRISQbYNtAkXvEtmjRiFaJFrWOa8Q2CMXqq2xvAmWYllargKsbxVkh+UNAdx1iRMSzKjkv2PSGiW+SL40l0z2HanL6qS6wpJB9opdikrR5iuLNFxNOITmJS6rT0vHqQfB5OePJJOcGFNvyoK3nRmUXRdKRGtnF5G2dmJxU0o/FKW3l+VAsIkYzzki4Ec5RWArTzwwNyEi+2ApLrQSvSyukIB6kJZTrZYcm7JRtfYxYCiZYlp51lEqyt1xGqlLHlMDAa6qkMzIzNoZI02iQCE1FxLbiEEGx3gBoE1PtpSkrmlF4bC+ggFR3ZT8YqDTd1HaM3BFqx8lsaH8f6xm4lpDtLYwC7Er29YijRDpL4rSu38z9YjaaIdGcTIVbz/rGbiaJC9jEIJvnH5xLRqooVN1tBJJV+USzRRoMTWUnrp6xJajZn2mknuYXk0UDfxxOxt9Yhle2gSZlRG94LHsQBbpVuSIf9j2Ij+LcUN4bkioqzzjnlabB1zd4a5YbSDYfor05MmemSXJh5WZSld46VVG+NUWvRaGhjlLJ1SLkesZyZ0IsWjvKbQhKU6AbxzNGc0LahiFFKlJqfmXLNyrC3la20SCTGW23Rio0jizwgtrx7xxRVFgq+OrS5gn/SCbf0j6LTx2wZ4uqd8Hqm66lsKWTlSnUk7Ad4rh8s429pAKpVxXZkKdTaSQq7Tf4iPvKj8h/I/wAnqb0WmfC7PF1eqV+3Hoh/FDizhvhFg6dxNiSb+HpsoB5Ui61k7JSOpMfB+nYZ+r6hafEu/J5+JLK6K/4F+LXCHiEeqEph4TUjUZMZlSk8Ala2z94WJjp9c9E1npEVK7RWfFLF0W4ty9yonNa2uv6R8BkyqScsnR59rt9lY4+414Sw1VUUKYxJIytaeIQmVLgzpPr2MEvSfUtZieo0+FvGvP8A/hTwyasj8/iVVIdlnUzTrczmDjLyFapP4vb0ifRPVNd6ZnebTyqu19m2DLPC/iX1wf4mpx7THpeaKU1WSA5ttnEnZSfSP6s9C9Zh6zpVqIcSX7L+z6nBm91Wyw069LD2j6Q6DBsYYGbQAZABxn/EXrgl6Nh2n5gPI9MqHtoP3jpwLtmczytZImqjdWy3D+pg3GS/Y74whJmQwjwjkz5eXJTFUcHqohI/aPIzH1ulio6ebf8AQDj/AInRT+Gk6yV5XJ1xMsnva9z+kc0FTJi/kVJwxmQypltF9NkjrG76N6s6gwdOBDCb6mOaSs1S4KN8aOBG0YfbxZLNBLi1ty8wQNzm0Uf2jr0c9smjxfUMTlG/o7w8J9W+2OAmEnybn4RKST6aR7J4fgttWh0hAQXja67L8Mqw7LI5ryEXCTt9YqJSGvw2VQ1bhLRirRbQU0ofhIO0QgZaaRpDEzcAjPpf0MMDy58VeE04P44VxhsjlTRE2nKmwurf31EfR6Oe7FRz5F8rLH8CfEin4PxBiCmVaos0+Sm0JfQt85UFQ3jHXY/cScUODSOpa54p+GeHs3PxLLOqSPlYuvX6R5kdPkn/AIm+5Ebwj40MC40xbKUGT+KExNu8pl1bVkrMaT0eTHHcyFO2X6b2udbbxw3ZbGnF0mJ7C9VlzrzJZY/SEMjnBWcVOcNqQonzNoU0oeoMOI2ThKtSOtoQmcjfxKaMZ/gvLzQAKpeaSbnoDeLj2ZZP1OH3KdPYx4fcPJenMKmZpozDBCfugLO8eZm4bs9rQyps6D4dcPp3D8gymamkl1KQS22L29zHE2ejJbixWEKQLKUrL6xmwUBQqSZnG8udRV26QrL2m2aUmXV5de8MjbQqSsIbU2QdjpENeQoMl5fMlokEIUNB6xhfJRjsqlK0kA5jcX+sPcNMEpkhWTS3rFp2MC6znRc2udNIdiYkmGsrZ6RaZmiO1BIdYcbOt0EW9xAJ8xPMjiiwaPxHqqEpFkzKkkK6a7x6WP8AU8vN0OFOaM+wpwuAI2SoHQADUR0I4mKXH0MS6ZdloMoOqnV6k+ogYiPVibbmLNh1bwb3UBoYQDfTpltacuqnArypG8IB6l5/5EsthYOi9OsAMcHXnHUXQ6GDayikQyUxjnJYF0FalPpy3uBeAuxC1IuputptTjROotqIAsMEitS9JdQCvmJgCzqiWnlpZRqdog6aFrNVcSdzANRFzVccBHmMJqzRRHGWxG4k2zH6mIcSto5y+K1oGqozcWapDnLYtP8AmXuOkQ4mg6SeKVPLCElSiRsnW0Q4lWkTjB9KqmKZhtDLK22joXFiMZNRF7qRL8V4EnsK0sTinC8nqkC9oyUlJ0io51ZEE1RwNpWppwNkfMU6RptOhTTDG62hVgF7xO0q0an8TsUuRemnHLhpJUEkfMe0CjyJOyrqPOzGNa05OzYWCV3RmGiR6R0RpGiRb9IpwbbbKQk26iJbNo8EmkE5L8y4UojSM3yaknpyrI+YjtGLYpLgpXxlcS04D4QTcmw9lqla/ujKUnzcs/4ivyh4ouUjmyNRi2xh/hsYe52KZaaKcwlZVx29uptYx9JCO3GfOZZWzv7iBUFU/Dr2RWRby0M6f6iAf0vHz/q+sWg0GXO/COPUS242yEpmmwQgG6U+W49BaP5Cya1aibyN8tnxrmrdlcceuEdM468PpvDU6+ZV1Sw7LzAFw2sbX9DHu+i+ux9J1kcyVs30+eGOVsrLwv8AhFZ8PuIahiSerDVSrEyyZdpqWSQ20jqVX3Jj7r8p/M9J6hpo4cHLO/U66ORUuy9aliKVlNVvZ3LaISbm8fhc80pO+6PFUd0rZ5u8TvCPxDxvxfqk/JS/xkrUJ4zCamt4DlIKr6nplEf1P6H+S+lL0qMJtRaXKPpsOTHDHTOq8Q05NC+zKWJkzi5GTaZXMWvzVBIBN+2kfguqyYtRqs2XTqouXB5GSSlO4C3h3ixWCsc0apqeKJZT4lnwVaZF6C/pmtH3H4Zr5aX1D2fEzv0s3GSTO3gdyPzMf0aq8H0RoHX16wxG/wB4AM17wAed/wDEorxcxeiUCtJWnAEdirX+kdeLiFmc+TzyoyOdUZVIH3wfy1jLgiMbkj0JqjYpmI6LTk+X7Lw7Ky+X8JXdVo8rL+x9Uqjp0vtlPeJOrLdlKFIC4Sp5T6voCP6xCRljb5GThI5nnUkm+XaKfJ1qzqLDKgGWynXvGDN4ttD7jrBjXEfh9WqE62CqZllBoEbOAXQfe8QnsmmjHNHfBonngMmnV+H+lyT9w/IuOSriVbhSVWN4+ii9ys+QnHa6Z0UfMoDp1iyBoxtLGZwhWEJAKjLLsCL3NoaHZVPhQn1zODqrLOJDbjc+4rljYBR0/aJ/yKZeINwbb6w2QMeLMc0HA8l8XXKkxTmD8peWAT7CKjCU3UUDdHOfEHx64aorj0rhqQfrTyLgTChkav3F949LHoJy/Yzlk+jkHjBxfqvGXEbFWq7MvLvMN8lpLCbeW99Tv1j1sGGGBUjFzb7ISzLrmnkNMtuOuqOiGxdRPpHRa88IjsmNA4GY5xDb7NwnPOA/eU3lH5mMZZ8cf8i9r6LQ4beF/ilRcZ0CsGjJlBJTaHlKdcHlA32jly6vG4NXdlRg7PRpor5SOZbmFIzW2vbW0fOeXR0tAJlrnyrrZ1CkkH2tABW/Ap0tYfqtOUf/ACNRebt280JDZZSjZYI1uTeGJHPnjllJSpcEZqRmHksvTLyGmQTqpXpCctqsuON5HtRzxwU4WS1HosvLyiS9lN1L3AUdSfSPJy5bfJ7uHAsS5RaU3hdcj/hupLidSnOCSO0ct2dSEiFpU5ynWyF9AYmRcUGcoNWN8tukZ2W0aUsKUkKuCQSm3eLTJaCHJjOUZhZSVWMDMyRSbIS2wb7qVYetrxzEeTSsikS41JKzb84TGFzDdluFQASdYpdDQnSRkIv7RoDG6fdyo9DcRS7I8kcmCLLWTbt6xXYpdHmVxwnETXEatuJN7TS9B11j1MfR5WZ8inC5+NlWleRttsaj1tpGqZxMBWkFDw5RW/m0zAaARTENs1LPuyuRCQlKTcq2vCATy8g/K5JpvIQlWULJAN4AF8jKOS60uuvJaLt1Cx2EADzIfBtoUlaDNcxN1BJ2Jhk0N+SbbWfh0pbyj5VHcQh8iP48p8zcyEFRspA2HeAYaqdzFKUvFTSTcntAKjoaUnAppI9Ig7k7FQdGUGAZtLpvcEwACDykne0AWwaZpW2e0DodiynPOTc4ywMxK1AeXe0TLqwc2jqTBmA6VRqXLu8sOvuJBKljUGPOnNt8GMsjLt4fU6XbksmRLfmuLC0ckk12C5JbN0tirIMu40HWut9YhfF2il2JZ/A9NepRlhLN5SOiRcQKUr7K3NdHMXG7DC8EqlpphBRLLJSo2+WO7C9/DNoZL7KarFTdrYZYucgNyAd41aSdHdDl2TPBFLVKoSTa56RLZ3R5LQpTDjxShKTvsNIg0qkO6W7zjbZulaTqCYllocn6qzIM8xxxLaUAqKibAAbxzuLfQPs82PEpxVc4vcV5t+WeU5R6ZeVkxfQ2NlK+pv8ASPU02Oqs8bW5U/id/wD8ODDnwtFrE8pBARLtNBXqb3j2svxjGLPDjy2dNcZH3JLCQmUozobfSV99TYfrHwv5Xilm9Jzwh9HNq03hdFCJqTqZhQRNErBzFKVx/GbhJLo+TUfsXDEdQBzc8m4tcjpEb3VEOKCpuuzkynKt7KgWGVvT84GvpDUUnYiJJ86umuY7xSTb2RRW3e6RJsF8PqzjVZMilUtIhVnJpy4Sr/aOsfrXoH4HrPUEsuqezG//ACz0cOjnJ23wWbTPDLhdtfNqa5ipzChYlS8qfUWj9r0X4h6VpMcYrHdeWezDTY4LodH/AA34DfZCPscIsQoKSs3BBBB+hAj6GPpWihNZMeJJr6RsscU7SJQ/TpumNpCJj4lCbAJdGUke/WPVpeDZMBLzqJi4ILbifmbV8w9faJLFGttdD+8AAgLlI7wAeUX8Quv/ABvEzEoS5cNLRLjX8ItHXHiBhJM5T4YU81jHNFkgPM9MoRY7akCOdvg1wpb0/o7SxZjaSRxdxdJrS6Sw6ywHEpulIQgC37x5zjudn0WZbMWOP/crTxCNpm6DS6uwoOMMuFpSh0B1iUjLGyPcLpkImGCk6KtC6PRx04nWGGHMjbRAuLAxizRFnUwpXylI3O9o55uhtJIlHhnpqcPPYwpabBpNRVMtgC1gsD+oMe9pZbsSs+T1kduZl5AWUdOkdhxBdRZE1IzDVv8AEbUk/lAgOe/C3Mvy2JcX02ZSlstrStCEm5KdReG/2Las6JAsLW0694LIOVPGxwVxNxGmsN1HDUi5VHm3TLvS/MyoSFbLPoLfrHdpc8cLe7yRKO4gXD3+H9WZ5LMzi2rsyTKhrJSA8wPW6o68nqDv4LkiOP7LYxL4NcA0Lh9W26bTXHaoJRZZnJleZSVAX0Mci1mRy5ZptiuzhbhjW2sM8QMP1OaWlqVlZtPOWsXASCQbiPdyLfjpI5VxI7rxF46OHlBWtmnB+qqTsqWbyoJ948NaHJLs6XNIbeHHjhp3EDiDTsOroTtPlp5fLRNOO3svoLRU9D7cd1krLfB1CTa+2a+vtHmmtUaUq/WwhAVdwtPwWNMdU46H4wTKR6KBhIploG+VAvr2/eKJ/s8/fHBxFdrXGWVw628r4KjMi7YOnMVuY4s8udp9D6fitb2b4QY6+DelJRKylp8pbXfsdI86apWelkhatF5PSAkak5LEc1Oi21q3sfWMFJNWc6VoSVigpqrJUnyPg2Cki1jDoE2iMNPl50tLsFNnL6n1jKSrk3TNuoJUkHS+qTCQdjfUWy2tC/WxuYvwZtIlVPdzIkwVAXUVZt7C0c7fJi19GpUh2dbGgS21e3ZR2gfDoDJopcCgbA7WH5CBMpDZMziWkWFrJG/eNU7BjJOzSlpVfY7RaI8kE4i4tYwphaoT7zgQlhhRBJ622i4q2ROkjzHxJU11iqTU0vVbrqlkn1MenG4o8fI9xMsJyk2ukpl20JcbWC4Vp+ZIHeNVZzsUTU03KyqmUkNZNlqPzQxDCSl0uJdfzoIzDKdL9oAELcyymyFEqRm110gGOwqcqhpRKFOJAypB1hBRuXm3EZDlyJuSpKDqUwxAUtzC3F2WoZ7gKc00gAQO0xDSrF5tRPlOU7HvABiaa6EqKHEKFrZc0AHR0rcoSRppE0dqF7NzbqIQB4EAI2NYAN2veE+QJfwuabcxSwFoCwB1jHK2omc7OpqCvny6E/gOkeeuVZgWjh3MtCGmxa41MYz4NUT2Rlwy0BuSNTGJqhaEhSbAaQ0J8lZ8caTTXcFVd6poR8O0wXAo/i+7+sVik45ODSKt0cW4Qobc7OJWtJUk/dV0j0W+eT2IRaii4qHRGmgnI0AANIzbN0TSkU0sELJKesYyZomKKjJiaeDiTy3m9SobHSE5cFo5V4v8YJhsYhw+lBUlmnOuuTCFbG4QAPXWOnHDk2pPG2vBxrQJQqek27HMtaUkHqY9rDBJpnxGee6TPZXwMUP7J4SPzOWxmZqw9Qkf9411Dtr+jLGXxiWiM4ioM9TXvlmG1ICuqTbRX0MebnwR1OKWKfUk0atKSpnEddkpzD2IpyTfzy87KK5ar6XI2V7ER/KHrXpM/TNRPBkj8b4/0fLZ8XtzaY6SOLWlJyzSChf407flHxuTRf8ASzk2eULF4mp4Gbmm46WjnWkyJ8EpN9kr4Y0pviHihEmzmTJSw50y4obgfd+sfqn4R+MQ1+q/kapfGPj7Z6OmwbnZ1jR5NqSkG2GG0MMoGVLaBYJEf07GMYJKKqj6FKlRy3jfx+0DBnG1GBnKHNPyaJlEnM1IaBLitrJ6gRYI6yYeS8yhaD5VpCk6dDDApOr+LXhrJcUk8P5ir2rSnQwV5btIdOyCra8AFh1iQMw2pxpQROMgqad6KPQHuD2hUFhVDqKarJIe0S4PI4j8Kxun6GIo0TscR5QVHSwJ/SBjPFjxj4gNWxzXX7/49RcPuLx2yVRo527ZCfCzTk1XjXhhK05kNzrTygeyVXjjycROnTr52jomRTL1CpYgqyxmdnKk8u57BVh+0cidH0Or+Uox+kRPHUoqdodSkWlhLM2gJUg6pChqFDsbw3GzlXxZCuHqnJFcpzvmSvIrL1t1jnlE9DDe06/4dIM+1LpsbqA3jF0kb3RbRl0U2YDRINkgxxyd2C5Qd4c8VIrXFHHsghQPwhZQQDubGPc0V+2fOeof/sdFp2vHoHlgraW7wwObOE8y1SfEbiekNt8tZbddcBGqvMLfSHL9rLZ0nfXuDvCINDqQDe2nb2hPjkaOXONHjdp2AatUKDRaU9O1aVWUOuTHkaQr26x6eDQyyR3ylwZSnT4KjptU47eJhRckph6h0VZylxBLDZB3HQqjsX8fSr7ZPykWPgr+H/RJVpt7E9ZfnZgnMphgZUE9dd45566X+KKWNMdfEF4fsD4J4JVqbo1GalZ2WQFImFG6zY66xnh1GWeRW+Byikce8CJJdU4w4Ql2/MpyeR5b+l7x7WpdY5GEf26PWTMhHluBYAACPkmdlNgFPJQdP1hWg2srmksppvHaroGiajTUPJ902B/eBAyyT87YtexiiX0eWXiozteJDF2cnV8EE9raR5ed/M+q0L/4kN2C6q5KzjSs5ATYgDeOdu0etVqjtrnIn8MUSrN6pcZSk9fzjz0+Wjyk/m4sSPz6GFpJUeWtNlRrHktxpFbVWYXT5911KgrkvFu3UpOo/Q2i5L4lRFSZo5SpZJCvMCD8o7RzJ0auI01uoFcy2ErSW7DTvF7uDGSSHqWq5ZlgbgCwbSOovvGS7MWPjD5lZEOrVlmphV/9o6Q3y+AoaJqpDOqyrpSLb9YpIKGR2oqfcDdzl9Y0SBsRVOoCVl98yjoIEjKT4ONfFnxUMy8jCsm8FJR/Nm1oO56JjvxQ8nHmmqOXHP5itNiY7KOAnmA35iUuUpzNkEK81jb0hrgykCnaUh+aSt15IUpRVkV0F9AYBCKZpIbBs4i+Y6JHSGAQqmWBQh4WP+mAYbL04Iau48OWVE5LakiAm75HFDUuxJh9hB5hUBdR6QDA1RkpU2rOp4LTew2tCAYlltbSylkNkK27wAYl2XRMAupWE9gdIZVHTsvK+RNu0RZ1ipDRAguwDUpyk3gAGEAjtAAdLS4fmEIKggKVbMYBpF4ULhW1RpSSrctMc1FhzCjYRxZMl8HPJ2W5hSXzsoV3/rHNLgldl1YckPgpFtSgMxG8czdmyRIpWYynKdREtUMWoX0hIDnbxhYsDVMpWG2FHmTZ+IeSN8o2B/8AnSN8UfJ1aeO52yocCUw+RZSLkax1Pk9ktqlSA8oItpGUmCJZLygRL27iMHyFiKpoDEpNOWsQhWv0hd8Gidnm/wAQ5lS6fjaoKVdTpakkm+pzKzH/APGPVw02a5EsOkk35K2wXJ/F4npyLFQ5gOvoY9uC+SR8Cnds9tPDRSPsXgth5oixdQXj7mMcrubOmC+JZ42jAtlEeKTDlNThqXroHLrCJhthrL/xkq3B7iPhvy7S6bL6c8mZpOPRxaqEXHeznB59DBCXHG2yeqiATH81wwTyJygrPneX0gQRt5bi2a97xnKLVqfDJk+OTozwpsf+B1x61nlPhrN1Aj+j/wAIxY4enRcf2fZ72lrYdGySgqWbtta2sfolNdncVpXfDTw9xJxAYxnP0Bp+utKCw8dElQ2JTsTDAtFKcgCUpAF7ACADmateBPBdV4xqx85NzCAuZE65T02yF4WOa/vABfUzlU2uwsEjRJ6WGh/SACH4ZnEtY1rsilYKFobmkoHqmyj+cSXEkWIp1NMoFTmzp8PLOLv/AMsIo8KfEHVDP4hJUq5ceW4T7mO2bObyPfhE/umPpqpqHlkKfNzF+xS0Sn9Y4MvR6mihukyzsJ1tKsKyjiySp1SnD9VExydHr5+c7QCr1NC5dwEfnD3EuPJEMIvoqCiEGxZeN/oYyfJ2wVI6lwDiJMoy0pOpAFjHNI0qyfOYkXOvl1Syeh9o55Itx2ogvgOxea3x94nXWVJfeCk69E6R7+ljWNHyeuleZnftrA+kdZ55uAZzrU0qoHiskpvJy2p6WDOcDQmxIueu0VLorwdFdPXrCINHcfob9Yl88DRVFR8M+CK1xGmsaVWnifqLyUgtPK/kpI+9l7+8be9JR2NhSfJLKljzCuDWkyrs9KyuQAJYZHyj0Aj57V+uaDRv/nyL/setp/SdZqVeLG2MKuPWGbZgJxaPxJl1ER4MvzD06L5jJ/6TPXX41rXxx/5RWfiIx9JcTuE1ToeHXc9TmXEJS26ko8t9Y30v5t6PDIpZptf9icn4x6kl8Yp/6ZSPhV4VPYQ4pNV/FhZkpSnskypzAhbx0j39R+aeh6iG3Hmpv7POX496njlcoHdMpWZKqDmSs20+D0SrWNcGr02qgnhyp348nDmwZ8DayQaD1LKTqNe8ddUc1kDxIpUpxkwdNDREzKPSyz3NwR+0VECzU3KiodPKIsjwzzt/iAYPXQeLsjX0NkSlWlRdQ6rRv+8ebqY1Kz3tBP4bSi6PUuQEG5Co43wfQwdnX/h+x/LV7Cb+Gp14JmWruy2Y6rT1THFL4uzg1GPbPcjK9VHJdx6UKiXEq8sbKSa4No042MlblJlcm3NqQpJfUNehsN4O1RlHsQTFULDAb3IFiYxceSm6I87XGDO6ruE2AQNyYrbwYSdkuozwayzlRSGyNGpc7r9TC2mQon8RLW4tCDmfc6dEiEkNsaXKgEt5b3N9VHqY0omxFM1FEuSorF7bRRm2VFxp4wM4Gw4/Mh4KnFpLUs33V3jXHHcYzdI4Nq9aerE/Mzc26XXn1Z1qJuSTHoQjSPNlLcwlllJeQm/S8aGbdk5pzSafJyziRlvfMpXX1EBDG2axKwpx0hoLQnTTdR7wDoaxXQparJUkBVwm8MVChNdZWVWTdR9DCChxbrEsuWSogIdTsneCwoL+LemciUJBRqbWtAPoMem5hbaGlLbScuVIvtDJG1Uq5nTmdSpIOU5e8AAAw5zkNEcwK3HaAdnVTRsyjTpEHYGC9vmtABtN773gAMvaADWbtp63gAvzw64l+Plp/D8+suS7ybtlR2McuaFcmUlyXxgihLZqQk3LkNm+boR0jzpSbJS5LXK+WkJAFhEVZqHsPGE0A4y7ma1+ut+0IdnEnGjEBxtxcqTrRzy8soSrShtZOhjtjHaj0tPHbG2SzBdJytJzbiBukdq5LIpciErBt00Mc7lbKuiUCUs2kK7XjOzN8kTxlMplKJUnlHI2ywtZv7GKX7o3geaHEKZAwWk/fn6uVkf6Wwof1j2cEbZr6rLZpEhp4OU/7QxpKpAJyj99I9rF+x8H4PcjAlO+x8EUKRAtyJNtJHra/wDWOCX7M6o9D6D3/PtEPoplUcaeElX4nTNORKV8UqSlrktBgOKKvxAk9o8X1X0rH6rj9nNL4GOTGsqpjZhzwuYKpMuoVOVViOZV879QOYD2T0h6P0jQ6PH7eHGq/wBChghFUIa74SsLTzjztKnajRVrGiGHyWkG2lkmPN1P4v6ZrG5Sx0/tES02OXI98GOF0/wfen5adrX2vJ1Jacji2wgtLG1/ePa9O9Pwem4/awDjijDouKUnFSxyqBCFG5B6GPVNBc5UGkJBCs5PQQAJHai65oiyB6QAJlurcPmUSbwAIqi+QkNXylW5v0gAg/DdSMQYoxFiBskyy1CSl1j5VJRoo/mIgpIVcdKwKJwhxVOFWVQknEDXqRYQ4K5oqfR4YcXp34nE5TuEC0dGR2znSosbw3y4ksF8QquoEFmjrQlR7uEojz8rpH0XpcN80vsLwfiIfYMqzm1SjKdY5r4Oyfyyyf8AYvmqnMVaYYp8igPzcycjaR16a+giG/Bq9q5JtV8AnAuHKQ5Lq+IebzInXUbKWdQr2G30iXZnhyqU9rH3B+LC22hHMuT0jFnp0SfFvFKWwThacqcy6EhpBUhN9VqtomJUdzRjlkopsR+Aip/CeJyvt6NoqDRdCfcA/wBY+jxKoI+Gyy3ZGeoWhG8UJdmWvABzjxyApXG3BVWvlCXUoJ6G+n9Yp/qWujowEL1GoO0IzNWF7mwH4u0Kr8DRHFlnGzL6GpxxuTbWWVhg5VKUnQ3McGq0j1C2zk1F/XDOzTahaZ7opOS++gylYAoFH1Yp7RXuVuJzqJ9zHNp/R9HprcMab+3yzbL6lqsqqWRpfS4Qpqv2RQqa9Oz6ZaUk2U53HnEhKU+pMepHS45fBY1/4ON58q/zOC+LXF6pcYOK8nSuHEikMtL5La22/wDHN7KWR0SIrU/jHpGrwv8AmYlb8rhnZpvWtfo5p4Mjf9PlF91Pw9V6m0OWmpGeE5OhoKeZOgz21yx+Meq/g8sN5NDLfFeH3/5P0HQflsMjUNZHbfldFet1up4enDLTSHZaYQbFJuhX07x+byWo0WRwlcJL/fB9sseHVQ9yLUovyWBhfjHUJUpacmEzTIFuU8PN+cfW6D8t9R0LSyy9yP8AZ8xrPxzSai5R+L+x3xXj6TruIcCTEuFsvM1DlvMr0sFJNtY/V/R/yPSeryWPEtuR+H0fnvqPo2o9Og5y5j9l9pIta/rH13Pk+f48FJ+LrhEeLXCabRJtZ6zS/wC9ygHzKsLqT9RGGaG+NI69Ll9qd+Dy9l6iphRbWktLQShSFCxSRuD6iPGv78H2GOSdNE/4d4zcpNYlXWXFZ0OhSVA6gRzzVm8oqUOTq4S7VcmmKi8pMtJFGq1HzK06RELR5kW0tpGMc4oaDgTLAolpdOVCVHT3i3J0OKrllDYv4krmnfgpecS1Y+eytAIpK1yRJ8h+HcXSdJDa5UfEzG5mH9dYqiKsk7OMnp93ml0rd/zFfKn2hUJ0hSjEqWWlJCyVH51k+YxRFBL2Iw2gWOh21gologvETizT8IUd2Zm3Qp2xCGAfM4e0aRi5GMmo9nFmPceVDH1adn51w8sHK0yD5Wx2Ed0IbUeXkyOTIzcesamPY+USWW+UFTedAN7jpAwJFU3viG21PLU202iwQnrEgMPPSwHFNsoUlXlIO4vDQwphhlxs+Qgg2uIoBQxJS5WlPMU2evlhCuhfT5OTKnudMKBTtlSNYBUHzM5INtJRLtvLX95R0tBYUEJm5IJSpTClqGt1neCwoA9V0JC1BlpGfQDtDChIipuSj3NbWkuk6AQBR2QzQ1cpOnSMNx6ez+jSqKsfdg3BsACkrH3bQbxOABVNWnprFbkGwLMk4DtApJi2li8GJdyWq7r9ym20Y5XwYzTTO0cEOtTNPD5AD4TYnvHlzXJHQ+re1/6QILDpd+xGttesNlLkZOJWNUYKwPU6lmHPLfKZHdxWghQhuZUVbORMIyXxk58Q5dS1rK1KOupNzHdI9aHCou3DkkG2x0BjnlybIm1KbCVoSoXzdYwdlvofZtSQkDXa2nWIXZlZT/iCriaBw1rj6lBGdnlAnoTtGkFcjpx8vg85uJr5TS8NStrZmnponuVqBB/SPd0y4M/XZ1BQJj4U6Ia1xGkm8uYrmGm7e6o9TG6t/R8b9Ue1bISyy00BYJQlP5ACPPu3Z1rhAw4OkFWMA6562MHm6EEBfW/5QcPwBsOa66+8S4rsAuel26hKOsOk5FixKfmT6jsYXQxqbxKaM8mWrCiloWS1UE6oWPwr/CfXaNFK+DJqh9bfQ+kLaWhxCj5VIVmB9iIoQIuG4Gv03gAKemm5cXWcvYX1JgAquuYwm+I9QmsO4VWpUuTyqhXE6Ny6dlIaJ+ZcK6GuSx8O0WUwvRJOlSQtLSrYaSSfMojcq7k94hs0RT/jNrn2TwJqqAoZpp5DIPe5jTE+bJl0eLGOpr4nE035QqyrA32jSZjyy+uEtIclPDLxHnm0FTrvw0ogD7yisKt+scGZ80fTekupxl9WyqMNUHETiUMop7zW3mWClI/OMNr8EvKky6+HOF2sKvfaM44JqqKTlBT8jQ9IeyjOea+CQ8RcVOM4JqCpcp5iglABga4IxyalwVDhisVt5y0lK89dtxteOdwX2e2tRxyiN8UKbiitIKqypbbLercugEJv3MbY4pHNlm5rgvzwizyaR4l8LOh0KE9T0FRT3ItY/lHr4+YHyOVVkaPWgO6nvDBm+aesMRz54pUhuaoE4lpJcYXnDilWyWWm5HcxXii4/Re1Im0zVKk3kquHGULB9wDEIgPmF/yHbHXIr9t4afgf9nMPh+8Q+HqVM4jwziappp1Ul6vM8t2ZNkON5zbXoQI782CThGWNWQpq6ZYOPfFhw/wNKqV9roq0yBdEvJeYq+u0ZY9JkyPqgeRI5cxTj3iV4uK59k0ORep2GSoJUDdLIF93FfePoI9OOPFpFcuWZ259HU3AXw9ULgrS1LZKZ+uOpAmJ9afMO4R2Eedn1Msz56NIx2Fvcy99Ne3YRx9lVRF8acPaPjiUUidYSh8DyTCR50n36x8/6p6LpPVo7c0fl4Z7fp/qup9OleKXH0znjHPBytYOUuYZSqpSA1DzI8yfcR+Lerfi+s9MbyY1vx/f0fqfp35BpdelCfxn9eCEGtTDL9KVzAtLM+0oZtTe9rD84y/FMjh6tipX2my/yHCpemzb8Hccu+XpdpZ3UkE332j+jnw2j8PuwZVcEb302hC7PITxqMyPD7xEVanyzKZVieQJtKE6JzH5j6amPMz4ebR72i1PG2RX+EcUfCTiJhZTkTY+8ebO0e+skZRL4lON8lLUhBmZjK22LhKl+UfSIjbOV0uSrMe8bZjFqFy9LeQxLE2Wu9lH2jVRa7OaeXmitQZlC8613JN8xNyYq0Qp2SGlYlEooZwpy349P0hj3MkTPEAlOUrCU9kjSFQm0KEY7CQFKUoj1EA7voi2L+MapCXLcqMzncnaLjBtnPOe1HPWKMUzmJJ9b85MLecubAnQe0ehCCR5U8jm6GMm4tGnZj/QYwzznUggBPU94OAJ1hplunyvMzhYVujtEsBmrtWRPThyn+Uk20goBncaWXAptZJUdjB0NIcUreSkNhkgmx8o1gsfQrbYmnGVOqQEp636QWSFu5UoSEuWJOphFUCflwjKeYpYP4ekAUAcZYbSRmJ06naAVCIKYIAKcx7xVhRprKVEEZeu0MKPS9vCg+HR5Rt2jyd573tsAvCifwfkIr3A9sTuYVT0RD9wW0TOYUA6RSnwLaI3MMW2TeLUidpJsC077OfN05So2jKTs5cqo6PwjURK8pBNkLSARGElwczJS68UOkXsIy6Bcg25r5SFQMpKjnXxG4wXXsSylAl3s0vJDO8lOxcMdeGPFs6sUa5GzBshyAi9gSesOR3Ituk3ShF9o5pdmqJXIIzKbubf0iGKUhXOJy2OY3BsBEJUSmcmeO6uP0vAVNpzTpAn55KXB+ID/wDcb4ez0NPTlRxvxZcKMRScne6ZOnMNZQdjluY97AuDxfW8l5aOgvABQftPiTSlqTmAmeaTbonWO5PbjbPnPpHrCpwZ1W2JjgOvo0XL9YAsAtwEamAYn5h7wAYHDeJsZtSioWvaDgALjDT7KmnUpdbULFChcGD/AEBHJ3AzJK10yoTdIcWoKPw7nk/9pgtktfQifwziyxQ1jKYCehLIuIrcLaEy9IxDh3Ms1RWImVXLjEyMrm2uRX9IqxULOFMuadhtxg09dOQJlxTbbrYQopJ3I776xDZUeCYl06ebX94RRyr/ABBq6JPh5Q5AKsZibU4U9wkCNcSM58HkdWlGark4oW1cVaNJcujG6VnVdNU/hrweNrlxlmarX28gtfNkQnp7x5uWXyPrPToVGTXiL/8AYkptDxK7TG5qcpj6WykHMEHX6Q1ljdHnTxNdBPxLjZKVXBGh7+0X30YcXyMmMJ5UzSUyqRdTqxYe0ZzVI6MPylZYPBzCPwsqHXUDmmx16RySSR6NFi8QuFrGNsMzIYTknGmipBA+aw2hwn4CqZQHAidXQ+NnDt5w5FJIlln1SpQMezhfwPmNRHbmZ7GtvhTSVXvdIMaEMEHtd4ZJRHizlwvC9NmOWFKbeNlHpoT/AEilyqLTLP4XVQ1Th5QZpStVSqAT3sAIyRLJSXBfLqbbg/tFPkCg+IHg3wLjutz9WvM0yoTiuY6qXXZBX1VbuY7cWryYlVkSimN+C/A/gPDc2ibqCpmuOJOjc2qzf5Rc9bkkqXAljiX5R6JTcPSaJOmybMlLNiyG2UhKbdo4nJy7NOF0OBc65r9BfaJoQHmBOt79b9LQh0FO1KWlxd2YbbHcrAMO0FDNUcfYakW1pnKzIoRY5krdSb/SIe2S2y5Q1cXaKFcpOFeKHFyky2Gw5LU+TcM9POpbIafKTolv6m9/SPm8H49otPrv5+KNS+vB72X1nU5tG9HkdxfnydNBYGgOg7R9OeAzOYOpgA8qf4quEXXuL2HKkykf3iWDCldAc2hMZTi3yVGW18HNOIcMVrhrVFUKpuITONNodJYVmSUrSFCx9iI8qaSke5gm3EaX5uZmTledWtPQKOkSlH6NtzYBEqSoKSSlXQiKdD22PEhTZuYCci3B9bxm6Re1IkDGFp9xtS0OlZHRcQ39D4QJtqapxs6wkm17wuSXQyYlxYpppQWoNJt0jSMbMJT2oqOt1tU+4rKtRTfQkx3whXJ5eTJufA0aqJ7gaRq3RzdA0MLGY2vCYyRUinIVJuPPJAZa1JiR3SATdRQ+0UNHKhPQaQkVQ1BpeYqHnG9usUFMVsqWgapI6iExWOco7MrIcVe9v0hAwqdqJdKm0rUAfmBgChKJFTranMwCRoNdzAMPlJa6LZyDfUEwBRuZZugBGqiNYAXAjlZU5ilWl97iAA9DCy/5bEA210h2Oz1rakE/DIOUfKI8PcfSBS5FPUQ7CghcmkaZYLM2voLMg2fuj8otPgQSuloP3RDTFSCEyoknm1JFjmhqVnNnilyWdRp0OyjC+qYbVnCydpmhNSrbid7WMc0uxIasSV5GHaDO1NxQAl2ipIPVXQfnaHHl0V26OSJGcfq9YenZhRU9MOF1ajrudv8A52jvjwj0IqkWvhqXzJbJTa0TLo1TLFpqrNhPaMGaWSalTKUN+Ygm2mkYtCYt54fvm0I9esSyTk3xzySZ6nYOaA/mLqOUDvtG+Dl0elo+ZnE3EicTPcQK46nZL6mk+ybAR7+JUrPmPVZb89fR27/Dbof/AI+ZxSNGJVbl7dVaR0z4wnmJXLg9DOfpHGdPZr4ixgCgh2ZBVbYQAF/EDv8ApEcgZ8SPzhi5NiYHeFVj67Nl8Xh8h30b54A2MABS5gbWN/SBNgA+I1HvcDtFC4D2pjQWFvSExhvPt0hDOHf4itfBqNAp4V/gyi3jrsVXH9I6MSb5M5nmk22qYqlkoU44475UpFyrXpEt07MYpvg9JeDPDtFQ4W4OkK9T+SqmOOTQYdsQpaySFEegMeNnlcuD6zBN4ouvKouV6lMFkoS02G7Wy5RaPObd2VSVo5s494CkqLOS9Wl8soy8vI+Bom/ePT02XxI5MmBPooajypxDiRBJPICyE9rA2jTJLk3xY9i4Ol8K0JtDLKACBYWO0cr5OirZaNKlG0S6U5Qsg6xEnRbS4OJ8WSP9iuN1DypKEytdWEm1gUkpI/ePa0srgfL61Vls9cKXOB+mSrg1C2kn9I62crFHxABhEkb4jYYbxrhWbkFAF0jmNE75x/1FxFp0xopzhLxkl8BMO4XxE07Ly8otQYmgkkNJJuUOW2PYnSIourLLnOP2B5RkK+3WHEkXAaBWf06wNpEbZDNNeJfDSTlkpWp1BW4DMorX9IVoe1iZ3jxWZllTlPwVPFoKCQ5NvIZBJ9z/APqBWw2jDWuOGNGJZTjclRJFeXMll2bDrgB20ReK2yKpfYxSHFLHeJFlKKgpJOYBNPkF6EbarSOukPY12T0KJPBnFDEaA5PVSfZbUScqnEt/TQ3g2x+x2YrgPiqccWmceRMpKwvM7POnMO0OojscZfw4TT0rNha6ZTZhRCmHWmy+U9wc8HxFZanD3hzTeH0ovkrVNz7yQHpx3VSrD5QPuj0EDlYmS/m+sQSYHhYwykcD/wATmn2VhWpAfKpQufzh1ZlJU9xy74jGftLGNDqiBcTlGlyTbW4TY/tHk5VTPb0tuJXcpTeajzJNu8crdHeoj1ScNl94AC59RC3Wi7JrT6GKcgKcb072jNu+hJ8heI8S06k05S3VIYUBvmteHFOXBMpqPZSuIeMExMlbUo0Mg0DiusdccH2zzp6rmkiv6lWZuqO533Cu/QR1KCicU8kpiVtrPew0i7RihbI0WZnnENy7DjqyQMqEkmE5Ium+S1+HnBN3FFYYk5xwoeUoFyXSPM2gdVHp9YwlOujfHj39lw4i8J0upn/waqqZt/wn03SYz9xnQ8HFFaznhNxclay0qWct8tlWzRSyoy/jsOp3hLxnM5OeuTYF9VKXsO+kN5V4GsEkRup4BlMP1CZknZozb0voVJ+U2jVcqylgS5bI+mabdmltJbAQBYhPaCi9kaFNVptEfLJpoeFm/wCcl78XpEScl0c0oJDnw/wtTa9iaXps6Cll4FKTfZVjb9ozc2SvokODuEgxfidymSyw3yFqC1H8IOton3Gbxgm6LkY8JOHVzJW4+8EEDQHcwnlZv7KCKp4S6S+6PhJhbYGxVB7rD2EJE+EOTUgITPuJWTqpW0HvMXspHZjAvLt6D5RHl2equgt1u19ILASOpHaKuxCdQ6RYqNIVroILHQ2VtSWmkKBsc0VA59QviP8Ahms8psNKNwe/SLaaPOosTD9SS4hTJNxuDGUqaIfBV3iJxMpqSkKG07ZUwrnPgH7o2EGOPk2xxvkrHDjWZ9JABAGUiO1dHUnRalBIKSkalNoUuS0yaSEzocwy2jFoq+R9p8wC2mx3MZtFjkqZbRcW1AjIGrKm49YQaxfhFU+42OZSH0zaF/hCQc0XifzOrBk9uR5czs0qo1WbmFHV95SifUmPpIKony2snu1Ez0+/h60b4DDFVnCkZi2hlJ/U/vG2biKRzw/ZnXvP6xx+TY0p83hhYnW/r6QDNc3SIsV0YHR11irQzC52MCADzDfeGKjSn1J7wuAoDzSowwYJB1vCsQeHbQrKNh/MYQHnL/ECxCJviTUGgoWlJNDKf1P9Y7cS+FmOR8FDeGnA7D1UbxLUmUvJaUUyrTguFK/FHDmnxSPS0eDfyzvvBkwudlE8wlKQnS/aPFyPmz22lFcEhnagzLsrCSVKGxEcttkqLfJzL4sMXNnBbkmVJzrJIvuI7cUWuTtjBXTKm4E09c/8I+tKlWFxfa8dM6ownSdI6upUgQylCbAK3PaMG0jOLJTKNCXQhJIItlFowm75NGzjbxSLMjxHZmAfKxOsPE+qzr+0e1o3wfO69fI9OMCVIVDBlFmBrzJVC/8A7Y7vJ57H/m+kAjOaBbt07gwrAh2LuGdJxVOKn9ZGo8vlqeaSLODstOxikx3RBZzgxWmZNyVkH6MnmuJUJhcoAtAF9LRdorcPlN4YV1MkhiZxP8MAmx+BlkpJ1vuRBcUDkOErwdpDj7b1UnJ+sOoJKfinvKLjXyiwhOb8E7h/pmBMOUZSlytHlWlq0LhbClWG2pvCtjsfmktsWDTaG7dEJCf2iefIgZdSTtaAQHmiADXNEAG+f7wAb542vABsOiAH0cefxJ6aJzhdS5zKLy80Ek++kXEnJ0ct47pIq/D3h3Wzls/IKlVE90KP9I8XUNqR6mklwROSpMvLgKcKSiOZb26SPT9xD9huiJrk2pEk+hgp+8vUfSNnp5vmRLyrosiQwTJJabTOPrfWm2axskxlsozc65I7xK4NYexjKpddSJJMugnMhWpsI2hSMJrf2zk9rh8qu4hNLopVMvZ1JbSsgApHWOnfwcEflLbESVThtUKBPuys+EtOJ+YDpD3omS2sJlqLLtuBTir20TbaJ3EKSssXBM26881S6WuXpindHp55GoT6HoYzbNovdwjqHh7hGQwbSgmWX8VNPDO9OKN1OH37Ri3Z3xiokiqWIZSlMcybfSyDtmOpgo0sVS8+HGUOXIChe0KkNAKpPlmmTLiTYpaUf0gSVlN8HI1SLUxMzyiAZh0qJJ946t1JHO7sYXMLy7Mm0ttJ5izbN6mNFyPbaG5FGdk5nKpF7Gxi2rRlKH2ZJzDtIqzUwz5XW1XTb2jhl9HLJ0y8PDmVP4vnX1aqMuVE+pMZ9HThfJ0b8R3gOywSX9dDCoLDUvkncCCgsn8ooFhuxvoI8+zuDFgKv0hjCHGSoaawCoTLZ11Ooikx0hI6vI4hI0Kob5FdDZiJP9xKuqTFw4Zjm5iI6bO+VJB1tHRJHlE2w/Wy063dQFtbxjQpKym+JOIf7T44nZoKzNNnkteydDGsVXB14/jEdMGtIdUrYEC4946K4Lss2mMBu2VOW8ZNhZIpdaUAJUQSrpEspDhKPZEtpSSAkn84yZsuhyk2yr+Y6TmO94zYmxHjyRRUOHmJ5cAo5tOeF0/7Yzi6kjJyZ4+0yX5lSYZ3u6E//dH1WN2keFLnIz1z8GVMFM4RiYsQuYfuL9gLf0is75onGu2X1z8otfaObya1wAXM3BOsIKoSCZKlECGgsOQ/3hUMEHxABrmgwgNF1SToYKACJnSx0MFADDgv6wAC53aGBnOgA2h660i+5trCGeU3jLr6qrxGxU6FhSVTXJSfQACO39YmEuWO2CWUUSk0qUZsENMoFvePHnK5M+q0kUonTGAq8hyXQ2fw2jiyRs6skeCW1x4SjSVpO42jGC5owx3J0cGeJfEExiPGaqVKLLl1BtKB0vvHoRVHoR+MeSxeB9NTTJSXlz5ltJCFW/FEzRxySqzpCltqaYSViwV5o5pGURY9NgKFj5gLxml2aVwca+KZ/wCKxrXNbmXbknrel16x6+jdHia+NpM9FOAdWFU4Q4YmM2ZRkmwT/wAoj0meRfBYHxPvCA1zxDAzniAZnPF7whGc8esAGc8QDszniARnPHcwAbD9oANF/pAAHn2gAD8QfWAASX83WADfOKTvABzr475AVXgFUlhOYy60OfrDToT6OLpSbFR8OuGFqIIp9RcaPoFARjGKeTk68DIi9UkBOTIMsdzjGPSOxEhwJOcqcW6nyJH5RxZ5Nrgql5LEbrm4KvyjzqHuTI1xQxh9k4MnSleV54ctP1g2meWdR4KI4cV84aeqE+03mn3Ectl1eyAfmMN8HnQybPkjbGHa3j6qLMuFrQVXcmHNEe9zE9FKE8nLLOw3wswfhcJfrVRZnpi2qHHAEA+kNts644ccex/muJHD3Djdm0ypWnQJYazERO1s1c8USPT3iCn6298BhWjuOOHypecGg+kUoV2T7279STYPwLPvTjdaxTOrqFR3Qxmu037CE6NIxvlllfE3PeIo1NvLEww40TotJSfrABzFiakOUPEMw0+LKS4opJ6pO0aXwZN80Kky7M3RkqFroGa9+saQf2OPD5G911hYb5oAJGpG5MW5FTpkYrEkZeeUnVKQq6bix1jlk+TzMi5Ls8NjVqvVFkfKylN/rGR14PJfm4vexikdJpKje5gYw1LlvWJGWNLKtLt+wjzDvsNU5YmKT+xmBwHWDyJgXFJVcd4YkMeJXjT5duaBuhChn9BFw57FIKqKUz1McyapUjOk94uLVky/UhNOqORWRRtbT1jq8WzzHGmPE3XfgKa++FEZUED3MTt8iStlZsuFThWdSfMYpK2dHSJxg526hYa3BjYVlryGVxCDmJMYhY9STZ5wNrxLKTHJ11LKpZIFisG/vGdG0WLDNlv+UDeM2uB0FY2qCZDAOIJlSrJapzxN/wDbGW358GLZ5G4UZ+LxVK28wLxXb6kx9VhX6niT/ZnsVwAkfsbhHh9ojKXGi4fqbwsnM3Y4dFg84bXtGLNDS5gEEXhCC2yEqvfSAKQMOJtuYoDfNSOsFAa+J7awmBozAAhAa5yVC194Bmc7KdPzgECD6feADOemAAt+fTKy7r52bQpZ9gLwB4PHfxCVn7QrtTmM2YvTji/fzm0dr/Q526ZLcHYnTVaFITCFgqDYSoDoR3jw8nD5PrdHJTjZdOAsWFCkIzeYm1rxm2uj0aUkWri3FTMphZdQecAbYaJJJ6gRxxXzOWEak0jjHBck7jPEVaxM4Ltc1SGlEaAk7+/pHoro6M0kltL24dyzNJQkOWCr3J7xMjj5aLjXiqWVJNIQkJsMoPpHO4sIxYUKm04c6iE+W0Q7Rp0cacd6s3VeKOOJRtYUpqitqNjspCv+8elpuEjxda7id8+D+tJqXAXDpzX5beT8o9RniR6Lp5/qIQzOf6iADOf6iADOf6iADOf6iADOf6iADOf6iADOf6iADDMW6iAAPxV4AAGZ13gAz4kesAAHp5LLSlk7C/vAMZmqs/OhbomuTl2QE3A9zDEiuvEYf7TcCcUMrTdxEso6DQ21gSsVWjh/gxh9zGnh/wAQ01k2mJGoNPJzdL6WjjzZVilbOjC9qtjdWODtVllNqlVB9vKCq+4MKOthLs6lmRqWkJihMIQ8yprTUqHWB5FPop5E3wK2qg4RpqB1h7G1ZO6uSpeK+KjV5tuRaXmZY1VY7nrENV2cmTJZHaa6oSiWW2szhNynvEbWznT29EmabxPVmEsMrcl5YDKltryC3raNFFRN/wDk6QfK8JJ+cVmnp0AH/MUVQN+Ei1ik+2SWlcG6MwsKmn1vlOuVGiTGbk0ax08fJZFDoEhhyVQJGUQwFJuVJGp+scyyOcqZtBxi6HNmpZrWubGNKOhscWVOqRnyqCbXuRE7kQ5qwxuc0udPaGO7ILxEwE3ix8TrLxanEJyhPRQhtMzkm+UUfPLmKWJiSeKklCstr2tEWzCWRrhkx4SUGVrtcDs4kutsC+VW0U3wXjk5umF8X6ciXxm6ptAQ28hKwANIyf8AZlmVMsHgHLfDKqT1/nSkCJRrp3aZciHR7RfR2INSoKO94VjDQEnqYRVE6plTlahLIMu8h2ydcpvHntNcHWk12KlOi4vppAx2AU7bYwg7NB250OohjSEdVl01CnPsKsQ4kgj16Qk+QlG0V9gfHzKajMYaqiuTPyyilClmwcTtcRtJW7RjCSvbITVKlzbGJly0s0Vh450KHy2MdGO5HHmqMmwrGShSpBuUcVnecIzFOwjvlg2w3WccJ7pURqTTmsfpHNHo6mycYUs28NNTFCstCmO2SnW2kZtDTJDJu5VZrjaIZaMmXw44gpvdOm8QbIWpdBmTlVc6C/YxL54KbIL4ocVf2X4D4id5mV6abEqjW2qtP6RnjV5KOZ9Nnm/wxCF4oQtagAgX1MfUY+KPGbt2egGFfGdIUChyFMdw06tuUZSyFtTIOawte1oJYrbdjUqVEqk/GxhJ4j4ijVSXP+lAV/WIeJrorePsl4vOHs2BzJqdlT15sv8A94n2pBuQ/SXiU4dT2UJxIw1fo8kp/pAsUw3okEnxewbPgfD4mp7hPTm2hvHMPciPDOLKPNC7NWknQeqX06/rEOMl2h7kZMVplgZ0vsuJPVDgP7GFT8jtB0pVG5xILRC/aJ4HaFHMV1Sbn0hcDNF8DqYYAuekHcDteDgDOeCdwT1sYBDDjyrilYIrs0Tl5cm7Y+pSYceWJvg8deLU+X5xAOqlKKz6dY7JcROd8sa8B4xVh2cUy+omRdGZdvuWNrx52oh9Hs+nSk5NI6EwnX2ltInJeZbWyBmSoLG0eZdH0qmkqZC+OnHmar9Naw7TFqblR5XVJVq4T0i8eNN2zlnNR5JLQplOGsN0ejNAIQ0wh52263Vi5J9o2Mcbc7kyY0fEJOW67GJbOtJImtMrYeCUKXYp6XjCToHwF4v4hS+GaQ9MuOX5aCQBuo9AIzS3GbfBx3R6vO4gx/XalOBXMqkm8nKrtpYfpHq4lVI8TVq4s9E/AZVxM8EpdnMSWHlot21j0WeKuEdIc71gLoznesAUZzvWAKM53rAFG+d6wBRovesAUZz7i94QcGF8X3EJhRnPB6wwoznBJ7+0AgKngOu/S8AUB+I7mGAB55t1soWoZVbm8AP6I66liTDiTPSyWlblawkj9YAIrxMxRhqU4cV2RerMnndlXBbmjUlJFrQCfC4OPvBiVVSm8Q6EyM7i2Q8z6lKjYiPK1y4s6MKtFouUOqyTpEzKLZygFSlCwI9I+XeRp8FuKDRhWUxCyQ802pY0JOx/7xpj1U4eQUSr+MvDedouG5mYomb4kFKRLtIKlLzdB7R7uDWuSMpOSOZqTgyaqM46JsKZKVnm8wWUD1Bjrtz7ZnCO4n9KoshSkBLTIUobqULxf+joUF9DwmcKRYGw7DSA1ToXUkO1KoS8q0DneUEDL3iZS2xspytWTeu4RVRXfhN3CkFKiN48p6htmW92PVIojVclJeWUoy6kMnOrppHPHI1Im+bEuFKaythSk2eezlOY7CxtF5tQ6pFubqiWplBMoDYKVclPmAFhHmrLO7J5bCmcPtBQabQXebuQNvrFPVZE+DS2RysUJ6Tc/lkkJVYg73vHqYtVuXyGslPkorjJhxdJrbbjoyrdAUoAWjtUlJcGOSnyhbwkeMlNTF9ErRCtXRWB8g+LKUzE9IzHcZL+kTNF6hJ8kt4UPJkac7bQkj6xnC3Yad8FjMVgE2Ud40f9namODFQQsaKBhUVYqbnUkbwgspzCnE5NCZl30zJb86QpsknTrA9O6PsJYFKPR0DS+JOH6q23yqrLqWQCUlVjeOWWGce0eLLDKD6Hpqrys08tppxK1pTmNjfSM3CSV0ZpV2H83Q2B9xGfYLk0X7dCIIrd0H+yBYw4UymMsQyNVTMuU95g5luM/Msdo9TBp5Plo8jU5Y9xfJPZKQakWUhClEpRYOL1Vb1j08eJRdI87JkeT9jnXH1bcmeKXwAWQy0xmyA6Ek7xeofxovAuR5kLrKEga3jzDrZOqCybpUBY2imNE+p7nLYTprGTBEik5hKkpzDS0Zs2QT8TmQ8EHrpEGqFEvNlDoN9biJGc3ePvHPKw1QcONLKVTC1TTqR2TbL+t4100LnZx5pbYnC6Z56XeLjLiml2tdJj3Lo8gUN4mqjNsk66NPxGBSb6HTHBjG1baAyzir9yLxSmw6HWX4lV1oazCV/7kw1ORLY4y/FarN6rQ057i0aLIzO/6HBri/MotzJBlftpGnusSFCOMoSRmp5Qf/TVYwnmvtF0hW1x2LChkmalLW6NzCgB+sZuaZapjxIeJaqSihyMUViX7D4lZt+cZNxLJRTPFziuWCeXjaZsOjyc/wC8OosLJdTPGrjJggf2lkpr0elkRXtxFZK6d44cUgAOijzYG/3f2h+3ALJHJeOSpADn0CQftuWpgiE8UfA9wVjXxds4zwZU6KnD7ki/ON8sPh4FKe/WCONJ2mO7OCuIszzqylINsl/yOkEzJdjnwkwhIYvr65KfceRzmilkS/VeYfN6WvHDmlSPc9O+O5o7Dm/D3h6nYIcclZVSHmmbgtk3Ubdo8X3OeTuU3J8nJmM8ETNIqDa3ZRUuyXUnzJ1tmGsd8Gq4OmWPdGyZVKuoNSfOZJbVYtrBvmT0tE82yMVLgX0nESGlWUq1t7xLOh2S+Rxsy3NMyss2qanHvlQjUJ94hozb5RYVDwOzWWuZU0Jm1L3QrVKb9oEtpGR10c98RsLs4N4qyrLQKGXVKKfYpOkd2N8o4NTG8TZ1N/D6qf8A/BaxIgmzM1cD0Memz52PKOsTMEdokrajPiT6QD2mvivUfnDDagC6i00LrdQkepEAUhDM4vpEnfnVKWaA3zOgWgJ4GKf4z4NpoPxGIJJFt/5wgoCLVPxVcOaYSF19p0jo0Sf2gpie0itS8cfD6RB5L0xMH/Q2YraxbkRSo/xBcPNBQkqLOTHqohMG1ic0iJ1b+ITPKJEjhtKR05q4e0HkIXWfHzj18K+DkJKVHQ6kxLVBvZBav4zuKtRUrLVmZZJ/yW9ojkNxEKj4h+JVWKviMWTib/5Zy2ihNkXqPEPFdRv8XiKov33vMK1/WABnXV5t8nnzb719+Y4TCGdJeBGsBjijUJErUlE3IOJsD22jzderhZ06Z9o7TxvJioU0MSpDj6UXUUm9kjvHxlumdjS8kUoMqmabSwwmzeTMq26iOt+8YRTldDjwCqK36fS5mYmE5SLCwsTHXjcodmUiqOIWBjWsMtv0+nS4qGcuPPjynL0HqY9jSZufkyFwUOtJbcKVAhQJSodbiPbXVlWzMsWMXUafdplUlZphWV1pwKGkZ5Fui0KrLvxvMS+IJWWqjDgQ6ttOdrsbax8xbjJpmbRDF1NyTbz81QTexSDa4jbgiqJNSKpJy7NpdCUgpuUDvEyjuHZKKdUk4gnGZdbKZVhCbKUgWCowlGlyUvsnTLcpLSDUq0jnoSblSBYp9zGCS8momYw5TKnPF5x9SxnzZANLiNfHAkrIzxowDQq7hubfmmP5zTRylA817eW31jpxZJ3QpRTOcMOYbm6VSlTy5ZxEuFcsOKTa3pHrY/lLkjHHa7GfHK/ipWXJN8rmkbZVSs0yu0P+GHHJWmJKEkk21jHTQc7ojBaJdTS5MkJU8G3FbJMd7wNI63IWzMxM0mxfAKCrKlaDcExk8UrotSsWt1dTBSlyyCdReInBx7QtxzWwG2EIMw4bDfTUx11R+kwna6FKa5KjyNMqSOi03Bi7TVBSfaJNhfHtVo83mkp9WY2uh5V7jtEvHGa2sxy4MeWNNHRuDeINQxWw2lFJWFADO8TZs+ojgloKdpnzGqhDTXcicNoVm86hmI1sb2jqxaaMOz5zNqpZfiuEKkG2kdnCXBxu2KGmy824B84STp2iIy+QNcHJTyFzXGHEbhJIYXyxrEZuWdGLiJYdIBLiI4EdDZPqObJSbjaKaCLJVJOBSRc9doxLQ7NTRyKt0jJmqErU6EoKRuVawUbIWszJS7fsq+sZtjOI/G/VjOcUEMZtJaTQ3a+xJJMdmmVJnnal0jmlVz6iPTfJ59hjaCRqIOlYrFCU67CLSE2HITp6xVENho2hpEmlEWgkNBDjgSIgYkdVmJI6wF0A00BhLmVAwSU33AA7kQdCsOS3bYEeoMHIWgwLUn7ygfQwXIZv499sWS+4P+aKtiYYiv1Bv5Jx0emaE20WhFMTTkyvO6survuYW77ElTLf8MpS3ieamXLFSEWTfpqI4M7s9rSfHE2d4YZxEzOSCE5kqUBY5jHlSx27OyUdpFuMeA6diWiOKDSOYUnKsDUGN8cq4ZrjyXwzgefpz0hiFctzFlDL5CUZtLX1jpfPBlqJtcwJxKybKEMuLJcW7fIgK0CfxGJ2nPgnlnKmWrgRuSp6UqDSQ4objc/WBxPQ5Lvw1X5SXlDmAKlDQDpGUkRJNnOniRmEpxfQppNgQsEi30jox9owzL/ikhLwP8QU1wNna4yxIJn0TLxABVYJtHspWrPlt20sKpePfFExdMpSJVjsVnNBtH7hF6l40+Is7dLUxLSoP+Wgxe0j3GRWo+JniNUr8zELzV98gAh7UG+TIzPcV8XVEn4jEc+u+/8ANI/aCkK2McziOpTSiXqlNOk75nlH9LwhU/sRLms6rkrX3K1E/vBaF/3Cy4m/yi/tDtByzfNsdAkQnIZovqvpaFYGuaoixP5QWDALBX94/WE+QCFshUKh2YmVBvADfAndYCc2kKik+BI8yUi494hopFreFmtO0XjDSXG1EKWC37gxy6iN46Ncb2nca35hiYUGVqQp8EHzX0J6x8TJuM2qO5EoYkEUxCksqAVkAyja9tYSbqo9ljLUViaX/ObCkfKEk6E9IweR38iWMVSk231LQrN/LRnSlJ8ub1juxTtGUlwUfxI4aP0eaXPSpQ6h67q2QfM3YXvH0enzJqmSntK3zm9joY7jQElSgdDlPQxPfAEip9ff+ELDiiSnbXSPE1OCnZmxDM19baCl3UHY3jkUeSWOeHcRttzibrCkKAB1jSiS3JKqS6KY47nDYSm4I6xjJbiic0Or82hEhQbLiAMw3sY53BmqHamKTKsoAITYaXGp9Yzt9FIMn51E2G21BC7HzBSbgw42lYFUcRsZSFBlJiSLjKufqmWyDRX4o9LBFuXZm2c5YhWuZaS2jzLW6Mo7Ex7U47oqIS+SJjOPJolLk6cy5dYAW8rurtHfp8Sxx5Nox2i6kzZXMoUpV76lw/tHWlxZbRY0jLSNRo6pRxIdTfMFDdJ7xm1XJUehmxPS006huTRWSpq2U94yyxUkD45Ob5eniYQM6sy4xXyP0NScUOlPwpN1OcblpGXXMOr0CUDb3jX20jCeojjVzLu4feHqVkVNT2Ijz5gWKZVKvIn37xLpdHzer9ZySuGHhF1SrTEmyliXbS02kWCECwEOz5eU5ZG5TFIsBcwiDaXu0Jljzhwh6dS0dlA3jCTpph2c31bDYo3E/FJsbrmA5r6iKm90bNoskFIQkqCgI5EbMmVMIGUEdITKQ/S7wbFrxBSFHx/L2PzRLRogtMzqk7G8I0FsrNFU4lN9CREM14rk4J8Vk8Z7jBWV5ipBUAO1gLWju05wauEoqLfRTyE5t+gjvo8wf2qXISkjLPTzswHH0lYSykHKAbdYqiG+QuqU1NNmUIQ4XELbS6klNjYw0ISXF9YCQbSFTDgbaRncP3UmGBqck5qTGZ1hbaR94iJY0rG1xzNCNFwFlVja8JAbIF9zDAMSQAAbge+5gGGhWkImmazAi9tYLGgpatRfSAAG8MYAqtGcgosrhfOPYVmafOvJU1KVAuNh07Gxjjy8n0mmhtwI6Ewzjl1h8JDpCTa2sc56EUpKmWbWsXBWD3ni4AUpUoFR02jBL5HJJKLpnFDkwmpVqcmyrPdalAk31J6R6WGNs455IylUR1lKiA4yFKstKcogyxqXBvhdMmFDxAth1AzdY5mdjqXRYtNxdyUpUpRsBqbxFWyZNMqLjHir+0dXaUglQl1Jy6+saw4Zx5HUGQmedzVCYVlUnMsqAVuLx7EXwfLyVNhJdPeGQAKz3irQGZiBEiowrH/7gBGXBBgGYLWgA2VCxFodiMOgHaAZom6tBeBAbQq94GwN5heEBgUIANX81xtAAB8XBMAxE4m6ddITGuyR8K66zhjiLRKjMEhhmYTzCjdIMY5F8GawfJ6EtLZdk2JhN3UOoDiSNxfWPgMs6mz0l0OLlUX8OFFRJUOsY+4/Agh+eSQz8RYDcXjanNcgDDsgUOvPT0u2HNEkn5Y2hBpUQ6Kf4q47kOHEjMz7yVVTmJKW8oOVd/WPVwxcuDCXfBya/wAWnpyedmH5RCeYsqKE6BIPaPajwqD3P6HGS4n09f8AisuNW6kxRSyLyhc3xKo+6Xl5+gyxMoxlxIpzTEVUx3JzT7TLKHFurOpcFgBHHPBFcoybSCZXFrcjVW2UKuCekc7x/EaaLNZxhNKk22FKUlkkGOZxofZZ1F4iMs0plkXISNSrvGMolR6JhRMat1AJssqFrA33jncGzShpxxxNaozapOUcD08sWyINyn3jfHgbZMpJHPfEGfmJpDNQcUVOocssqP6R7qglCibtDZO1ISsvLTgubLSsRrfCZd0PzLy6ssvrVorW/UR6W6ztjGx+lJZx9SLgttpFgI3j0auKXRLMH1UUyfVLvKJS4AEXOl4l9mfTJpV5VrELxpqRyk2DhK/lVGV0rEygMHYHqOJ6klEo0Uy+65gj+Wn09TEUon2es1WPBH5Pk6QwjhCQwhJhuWQFzCh53VDzExjKTkz4bU6qeplcnwSMOZtLXtvEo4aDG1G+v7xViZsvXOUCKCgKnAldhoLQmNDnQ5wsTaFdb7iOafJSIpxbojbGKVT7aQBONJJPdQ3iV+tGkVyRGRRkUkiM0jYkUlMaJudRA0UmO6Ji2ukZtFJmlzuYjuIk0Ts0qeuQNjeBl2OFLmOZONjS994xZp4OKeMtCcxHjWukD+8NzK1JUNwkdI6sMmj3Mmijq9LFrsqJ2nvSKyh5pSbG1xtePRjNM+Rz6PUYH8o8Doiqy0xLMMzclz1MJKUuIURcXvYxsuTznViap1H7Rmy9k5ScoQlsfdAh0Ta8CFTh32ETfBVBfxAbcSQpQsb3SbGCxUPmIcWs1aktyzSHEKChcq10hN8FxTsityTpqe8TZVGwNbW80CESHA6Kc7V1In0grLZ+G5h8hctpm+sUS2xon3nHp59byUJdUo3yCybjTSAa65Cwo2gGDlGfiZplnMEc1YRmJ29YQnZN5rBskKcAEZJgpuHS5obQ/Ak3ZX9xfQ6XtfvCXJdGNNl51tAF1LVYAbxEuDSC3SpF244kFM8McG01psfGtrccFhrrHBN8n3LwRwYnGX9DvgmkVp2XZM1KPDKNHEjcRg19HO2o9B9Q4qzEzV2KAqUMtTELKXw5qt0+3aE4NKzx9TKW20NOJsPyCpeYmqXLhEwQMyEaJsPSNMGZ3TPJwycZf7Kwn6g5KzCVA2VfbtHo5KmrR7EH5Q+0zEqHEJWl1KVA/KTrHC4yRusiQ/TOOlKkyyggqtYm8Sk34M5T82QyqVDKCXc46hRGl4tRlZjKSkhdWlFU+hwi3NYaWP8A2x6sOj5/IqbEOYW7xZkbF+/6QAYbwAYQDvAHJrNYWEAGAjtABmbW9oAN3vrABlz9YB2jM3aADLkHeAQILAEAGs2ukABbi/KbmAYnUoEdoAvwSLhhhd7GWOadIS9gylYW88oWCEje/r2jz9XnjhxO+zpxR+zuh2ddo8swhlwOSqQElCNdI+K2rK7Z2bhtXjWVmKk7LuPFmXTo2tYtcxrHDXAtyCMT8RKLRJRJmXUOLPlGVVyY6o4dzJlNRKlqfEOadWtEkgFoKzoU5rpHfi0yfbFF7iM4lrdSxSQKk5z2UfK0kWSPpHowxQx9F7LI8uiSZ0VJtH3QI3oWwKVhulLsVSLV/aHwLYgxdPpsgyt5EmykoSSDlvawhDcVRTc5VFz1Tfmyr5lEJ6WEQ+jmbtjphyU+Jm23FHQG9zGM+FwZt0Xm3UKLSqe07OvZgEXCGxckx5jjKXRophNMx1LVBx2ZZa5MvLoJyEXzQ3iaastS3PgikzxpqrDrrckhEqjNbNa/5R0rTpdo1kmkOVKqLlUdTP8APU4+vVS1HUmLktnCOOchwxey5NYddJT5vmN+pjSLtcmsJJohb84X8NMX1UFZPqIpvg0lwrJfg99bkgtC/nAA1jrxZLVHdCe5InlNqIm6dlWlKX2BZRHUR6EZfZsnYGWcbXMoUpd1enSCT5E0WjRZ5qZlGT8zjWmY72jnfdMge6XKS1Np7TMq0lhoDRCBYRkzz55J5XeR2xahRUQSYVGbDeaEpsDCY0B+JAEJDBJf0veLQgKngTDfRIdKzWR4Ee8YSRomOuL5ZFewql8eZ+UOYkfh6xgm0zVMqhlwMK3v117Q5cMuxxlp4JudIktC1E3msQvQ9Ik0VIE5NHSxiaGmbRM3IufyiWaJiuUnxJzzSlKtr1jFlN10cv4yqkqeLlaZce5KS6oi+yrgRtFNI+l0mog8G3yiOu0FM28+glKrIU6lJOtgbXjZP6PSnKKjT6GKYw1KPp1Rlv0SbRsmzgnotNk52iF7BbRtkdUnsI13yRwy9JwS64ELuDH0k5HwR6iD3JeTjl6HHuEuRuewlOpvYoXD9z+jnfouZdMTOYaqDYNmQbj7sP3Ec0vSdTHpBCqPOtnWXWbdhC3xMH6fqY9wCVSUwFElhY90xanExlpM8f2gzXw7g3bWg3uDYiHuiY+xlT/VmltrJN0q7w9yE8U/+lmk3tqDBaJcJ/8ASzCpSAhQKgb3BAgtCUZPwxxexDU5mVTKlZ5YFvInWDcmg9qfhMSy1LmpkgNsrUdrkQlJI6oaPPle1RJThrDaZKpy6psAuqNwnomOTJkbPqvT/Slie/IT9zFLc7iWXaVlcZlUctIO2aOfs7ddVuB0Hg7EUnNUtLKmkJzDp0MKS8niyTRSfEDDTYx8XAFBCyVZhvptESk9px55fBpoXUyWbS2ZdablRvm2vHJu2+Dw+SmOJ1SRNYimkJYSxyf5ZCBbNbrHrYbcT1cNpENbWVugIOpIA17xt2atliUWktUynpK7LmFi5za2jRUkckpO+BYptqbaKH20qT6CKsi2NFWczzDQvohAbF+wjSHR52SPNiPP/wDBGhnRgO8AjCq6d4ANXy9bwAZfrAAEqINrEmAAZX0OkAGuYANYANF5I3OnUiApJha5tpP3h6awBTCl1FoLsHAT0treFaQ9jNfH215blu+U/wBYlzih+2wtdRcFwGVC+14n3IlLHLwabXPTLa1tsENoF1KOwjN5ldFba7JbgbhjUcftpdl6rJMshfLcQHRzEnrp2jnyZ2uitiOgeG2DmOHsu7KSMqmpNvEfFOJIU4ojsRtHz2plLNL5dGqDsZYdfr8tMtUKdnqTOfMGnCbJ9z0jPDCMZfIbs5/mqpXKBUFSc5VXZp1tfnIczJJB6GPX9vG+kczk10PDM8uoKDz6y4RqMxv+UTtUW6MW2+yVYZQa7XFtMAlKGUmNsVROvTW2Sx/DGQkZbqttFqSPUUaG2Yw8Un5DFbxbRufoykk+Uxe4lxGLEUp8LRp1arpCW1axVmUlwUJy7EC+hiTgbpkmoLoYyfrGUuTJoszAuCxjCoNsLcccSdSb2CR7xz5J+2rQormiyKzwbp0hILTSZ1fOTq+gi4IHrHNi1C3/ACR2QpFPTOGJVx5w3NjcWEez+z4OlyTQXhyVXS6smTcUQw4vyrPSOXIqOOcbLTnW2qhSZmWNrtt7945oSadExVcFNMN5QWFLIQl0kJ9Y2lyqHLlUSg1k0VumughLDiyhy/73gwtqVnRilRKGKqxIMOTXNSWXUZQoncmPWU0d0afkDJ1sJcSo2GtwTGu6y2T7DmL2GQlPmUVb2EG2yWqVlsSgu0gqGmWOdnkoODwTCAB8RcnSJY0ZzbCAYepWVIMaRADmA3hIgKVMFtVgNoGuB2SGh1ZDqVSjiczTiSlQ9DHLKNcmsWVniKTXQqu9JrBUEnM0e6Tt+USnZshr+MUFEWt1hloVy9RJTa5iDQUJnFLAsq8Jgg9qbVcAm0Zs0QOozhRKqc0zJFwYmkJuujj7imfjcVzM2FEOLV8wMbJDUnj5ixhlMS1SnE5JlShly3J1t2h7aPSxeoyivmhwZxgE2DzB9wYtWelH1HHLvgVtYskl2vmST6xe6uzp/lYpdMVt1qTeGiz+V4N1mvuQfNhonpVQP8wD3FoLiNZIhiXmF7OIPsYdxK3IGkNqToUmHx4DeBUy2oDyj8oKQbwPwjR1yJ/KFQt19o0qRYUdWkE+0OhNRfhBf2bLk6tI/wDbBX0S1D6QIUqUtrLo/KAKi/CMVT2ED+Wy2lXe0JoS2p9IM5qJGXUryBQF9rQuEU+eBhanZiq1JLctZb6tLp2SIwlyzHNrMWkhzyPww25IKS5KLDuYXUFb37xlvPllr3kneQnWEMVuUtAS+hRUBa0JzN5anHXDFkxUzXai7MOJKVEWTfoI53Jnj5cryOkLpWmkJC1H+XbVR7RyylzRm1wQ3G/DCm11mZn5cO/aCgpWYHRSrafSOvDqHHg1hkcSiJOTeRVGmnW1IUHbG4tqI9hST5OuTtFhPvlJAHtGyRy0B+LyC3TeHSbALnKS5NsGYSQhVh5FbmJlJQZhkipIYOaUAhYIN99o0jkTORwroEHxsErWfQGKc15ZO1mOTCmxqyse6YXuL7K2MIM/2Tb3hPIhqFhxTNqa5gY8n4irSJeTgv2gmqCbpiGy7kyuJzJKTfSIWVsWxMb2pyYnXEttOXJifdkPahS3JOOPpbXMLUSdcvSIllkFJeB/YwrJEArW86exXaOZ5p+BbvpD/TMDSTrXNEsFpT+NV4yeaXhicy7uEGGsOSdGmp2cpVPCWjdTsy2khI+seZkyZZSpM3xv7Kh4w8SZXGNZNNosrLs0yTUpQdYaCS8rrt0j08GOaXyZe7c6Ksbkn6pUGZZNwXCB7COyTUFZu6xrgtGo4QYw5g93mEKKm/NrYqMcSybpcI8+UnKVop+XfmJFxS2HnGSryqU2opuPpHY0pdl80PuFMSVijThek6lOSri7glt06iInGL4olyZcshxtrUnhldMaAcnXkZFVFYzOJSRr7xye3BO6FvK8Eo7PzoJOYp3MW5UQ3ZJ3Kf8AByyAOwN4x3WyGWPwIo65iZqU64PIhIQDbfqYUnXCPV0UeLZaz1KSq/lAPtC3Hq0hBMUUG5Cb9I0U6JaXYgVhszFilAsTYHpA8qXbMG4lb8daO9hvCwQtGVc2sIAA3HWNseSMrpmGRquDnb4EZFKVpl7xtZ5X2GS7ig4gJv5tNIH/AGIuTDGIDh6kNsyizz3PncEcMk5dmTfPBPMN4rcTKVEPrzXlVAD1Mc8sKtUbQl4KzKVJJG4Ose3H9UdafAWpkOEEi5TqD1vDlFS7B0x0lZ50y77Wc5ranqRHHsUZmRX0xmTPO6kAKMKf0KQCp1ByeZbaUTyWdfrFJUC4CJarvuy/wjt3GL3AJ0EaOTNYzaZPsMy8pPSoWxMLunQh3+kdmKUaO+OUkbLz0qLNu2PQpjtT4Kctx0ay9/JRb8Ijg7PKoxT9iYrwAVzbm+xEQUDDwEIAwTZVYX0ik6ANWFpTnGxgTEJMxSk3Ve8MSQbKVAy60gC5Bv7mIkrKsPxrJfb2H1T7Kf79KC5V+JPURzpUzeLKvYni+3mB8psYo1QYl0hVybCJoqw9Ezl1CokaFbU3oDm6RnRdiOvVQtUp7za2hpAcwYtUX6g4s63UY1QpEacBKz2hmYnfSbEdYohpCRbBHQXgF8vs0gOtG4WsexgSRe6S8iiXnZtCVILxUkjqBD4LWSa8hSGVp1S6seyomjZanMv8gRcmmrlEw6PcwUjaOszL/IUy09OuJNpxwEfWF10bLXZfsWIm6mEXTOXt3EFlx1+WwQqtWQLh9B9xBbNP5+T6NIr9WA+dswrYv/kZrwDbxDV3DkTkKibD0hqVIiXqL7oKrFfqsgEJXNMqWoapRun3gXy7MJeqtfqhnl6q/UZttE0+vlqNlBMNwVHJP1HLPgsGjNM01YSwgNK79THDJu6OWUpZOZPgkf2gQ4gIFlHcmJs52vKFbpbISsvAq6gRNNk8jvTJhtS0gqsfWM5LarY12SavONpw62krKS8qychttrGCVuzSQ1S9UaSpDZebB00zaiHTb4JRVeMp44jxkp6VYQimU+7aShGXmL+8r849rTxcYfI0U0uBomOch0nIojex6R2KVdlqSrgyXdCpgKtzCk/IP6xEsm0hzSMqc2/PzyGwtSEJ3KdLekcTm5mSVqyR0qhuV1AIaSltoHzKTe8ZOe3iyGMLlPn52eU0w7y0BWRKEJF1et47UrXLKVUDrMomkupY5/xD2SzpB8oJMZO1wiO+SMT1MW4p2+ZHQa6RsuFyayhSTMkqk79nuSL9wpI8p7xaalwVB2qHKhIaq5+Bmn+QhDalczLcZgNBGT4RguBjp6i/MLUlIQ2klIy9YJOiSZUSgFSeetJJOwMckp8kti55hUo4g23OsJcmdkpo03Zog6N5dR3jGSoVkf4h4wmpaiiktOltDpuW2zaye5PWNcONXyaK/BAMOrTLOlatCq2g6949KFHbjXklbD0s3WG32kXQ0nUp7xnl54Mssr4AYhr0ziELlwpXIbF7d4iGFRVs0jiqFkOZlUzTvLb1UbkCK5OduiQ0XD5UlCik3Mc850Q2TJiSYp8gt52zd7ICld459258EG6QqRZeuuYbJUrKE94mUJUBKX6Y5MFtltBWpZyoSIwi2nRUY7nRemCMMowth6XkwP55HMeI/EY0fLs93FFY40h8LYV0gNtw24iqDVHpLj7hANwhsdyYVmWSdRCeH099osTXOGdvzLFxtYaRw5eWcMZWhN4h8MnGPCR+Zl2yZyl2mWgnew3itNJwnViyJtcHEy0uOSSEuWzXvp2PePdOL7CJa7T6dLWgbJZLKVOqQCSTYbRm0RRKqXUyhhfNdDbaxda1dhEKNmkFyO/2WHpdLrZBbWMwUOojsi+KO1LgbJhTbDiUA3UY2p9joSKmxJ1hLC9nG7iOaaqVmDVMh6/7xPPkbZjEPlkydgnZEuMWRa0KyG+aHCiYd56Qp0WbGpHeKSbNUTCVpTq2gJdqyBonLG2+MEaJi2eodTosu1NPNqDS9oePOm6KUmjoqXfJZR/tEaIyAre1OkWIwPE7RDGDKjYHeKQG0qucxGkSwFbswXWQgfpAASWSpsqvb0MDYgLyy3KheXzJPaFYxRS8SIb8iwCgiyknqIykrXBSZDMWYYXSXlVKQSXqa6rMtCd2T/0iU74NosaUvoeSDmFuoENmiCg7y1Hcj1jMuuQ1l4ld+giWWNeJpgmnrt1EAHP+Jwfil9yqNESxhU0VHSLMWaEuSNbwEhS5UQFBK2SBYAw6AKDJygi94QA2kFXvAWYpq4MMAlCVS7lxt1hNWNMeGUgpB6GM6NU+ALqcgUb3FoY7G52YDLanFHTpaBcmM57RvRWFhRsMoOkVsTOKWRvgQqJddGpKlK6i8XwkZlkUPhvS2m23qhUXG1lOYlAsm+4tGO9hRJKpSkv0tudpjiZhLOi7/MQO8ZS+RakN8hNGbUlXyqA2jmfBd2O4bUtSQNR1A6xm39AFVLFkph5spJDs1bRsHaNIYpZDNyIXWMfT9WIQ9MqDSPlbb0SmO6OGEODNtsaE1Ylf+Isk9SY12IXI506rrRssZE7xHQJAaxXUvEtDRtxNlKSPMkxadlm5GnzMizzmzzpMjMXEm/5xjLsEwhbNQl5gPHVp05kj0g4StiuuC7sEMPO4PeShCOc4g5VAbd482clGVhF8EDqlSXRc0o21y391uHc+0evCpxsqKsi0y4pThdUCVb3MaqKN9tCZTpeZsvS5jRxVFunwM8xJPKm21pI5d9T1jL9Tnfw5Q/SMohqVcfSlSVmWU4cx+8SQNOkZ9sxctwRSHZGRU0y40txSSAqw0uYzfytjbLh+x0yzDaUgEKSClSfUR5blTZnViaZoYU0cyBm7xpHIRQ2zl6cyQCLgdY0vcFFd1GZamKyH59K3mCfOG/my+kdsI0jWKBuU1tp8LlVhyXcP8o+nrG6dHUslIdpKWacWZcEJIG4O5hQVuyMSbe5iyTlJeRbWFrSFnQpO8b1ao7HZCsRUc02eulQyLN0lPSMa2nFOLTJLg6sLk1tpfmCpCfuKF7xxzg5PgirFOKsYtVuZVLMs8llk3V6mJWLYDQ1STanHgUKy21F4blXBjyWhhbH4w4/KOTTfxjzZ33tChgeS2ehp8TtyZemE+IVPxU0C06EPEElCjYiM54ZQfR6DfglaVi4sfr0AjG2wspHGeNHMR4kclmltqkJBxTaFIOi1DcmKkq7ODLPdwWDwzf5FMOYmziSkjrrHnZVyKHRZoZamqU7LODM082WlA9iLRkuHZbODMY4f+w6/UZHS8vMKbA7AHSPdhLdFM4JcMZ5SnFd1WhuSIHSVksgOwSBfXpCXyYJWKZaUNcmZeVaWQhawknoY2qkaRVuix8QNM4Uorck2u7yU7k6j/tF4YOXLO2q4K/5ynXVOakWuPePT28UylFIbq1VVfa8q6ogqQ3l0jhzJKRzzq+BtlFOBxS07q1MczMGPlFYTNBV1eVGqoIx3PkqiZ0eQTOslDabKHy+sZzzbPiiifYLowaqKEugKCeithHFKe7spdlmTVOl35dTLrKHWyDotOkc8ZuDs0CZVz+S3/tj6VGbNrXqYokxCtYkYelYCb3tBYGMvakjbtABjUyebAAr54VcL26QmOjTs9LoaKFm9tfeMx0RmprbQ4HmLgdUAw0AupGJw0ksuN52lDKtCuoiGhptdDfiDC6JcmoU4KVKL+dpOpb/7RPJ0QafYxFgFAN83tENm4EjlkC9h3iQSGHEz1pJSQL37Q0BStdl1qfUpQzaxqiGNiJQgXP6xpSMmY4yANYKJE5lTcnpaGUghxr0EABSWDlOghUgMTLk3uLQuBozkWHrAygp6XztkDQwgNyz5RdCjax0PQiE0XY4yFOdqS7gWa6n8XtGMppcGcp0KavTGHZf4ctJCLaKSNYzjJt2c0uSAVOnu018pUfIT5VKEdkZJ9mLQOm2+IbWfuG5Fv1hvondyTWp4jEzh4BC/MSAQOh9owUXdFtqhDh7EczTXszLhAKcq0KOihGrikZMcEYgTKuKUlGp2HaMJY1I0TF1NxFOzi1lACWLWzjdJjB41FFqV8ERxBIzTcyt5ai9mN8/YR0waoJKhmVmSQCCAepjdcmTDWASdTCYWODai20kXsDvaJ76GbfOdNu0JA3YdKTqpSWKEKWoK+ZAOh+kVS8itIeZCsTYWhbzSVtJFrG1wIzaXgTtuy0MC4jQmRLDbh+HUTrb5fQxw5IpkptcCviXgr4uns1eRCnH2xZ9m2pQdlCOrBLatp0wbop+pOclvKdFEaAx3pX0aDKqYusgqHewhthVISOTbsy+gJJSEG4A6xk6Zzttvks2vNOqwvIVJyVDZfSlpa206WB3P5xzt80ZLvkhzCOVVd8pvv0MDlSBl04G5s7KfCzBSUoSVNKOpA7R5mSm7HFN8DjVZyVkUkPOttKsTZZtGcYuQ3GirMRYrl6itcvJK5iibAjrHpYsVCUbZDJEGcaeZUoh9lwnfWO6qRb+L4DKVUVyE8tl0DkunKb/dPcRNEv5ND7TXAmc5bhKHUm6Vj7wjfGj0YJbeBwxPT7tszqQUpULKy941aouL8EVnk89Uuhzmcsm10aqMc+RkZqaJ7LytGlDJMsqzPpbBWVgXv2icKfbRjCDqyEVBBXV51WQBa3CEAbGJyfKRzSfPBIqXh5YkUlagl8i59DGkMC7ZrCKvkGwH5NwpmGipA++nWOyNLg9NTSVIcWKx9kFM7KvlpTeuhtf0hzjGUfkPdHyXlg/igxXcK1WYmFFpclLFTpvtp0jwZ46lwZOSa4KQwNVG1UuZcUvzZ1OEr6631ickWzzmWvw3xt9oVhLDbtmG05SBr9dI83PFx5SNIS8F4O1oSdJdWSVKa3Ajl5aNn0cR8VqnMP4+rE0gjOt3Nl6WtpHu4IpQ5OGXyDMEqmsSTnwCJVTjzluWGk3A/wBxiskYwVgokyxlwyrNEdl2ChHw7gBcfQdB6ROPJBqhyi4jJIz0hScRSqXVhtplVzk65R1/KPSjjTjbNsSS5Zuo1pWJag9Mqcu0VWFzsOgjoxpRjwauXIinKkw0kpaIK7W0hyfFBtk+yK1JlxM8lTp1KbgGOKf9mEo7RQ3MCWlVqtdahZPvHO+WZVySGkyq5eTYYJs6+oEkdoc/irNKZZNFlUNOIaSbAaFQjzpd2KydUGWcl5tl1avJmsD1MYzfHBcSduO5kA9tIySfk0GiUWeS3r92PpUZsOJvFkoxJ1MIYcT/ACzABpHlOkABZUQs2gAJcnHQMtxYRLGhMpRKrk6kExKGDaaTyUuEXUTY3hgM87MKZnDksPpAA+UOrTImUozgoI1SRofeM5DumNuL5Rumz6fhxyw4MygNrmMWdcXYzsNBzzKuTeEzZDFio8pkpSABAiSrKk0lT5vrG6IY1OIABjQyfQn5aVAXEBInXou3SAaEjwAcgGDQkEgWgAwJFjpEDQSpIsYCghwBLYI3vaAY+4BoMnXq64icQVoaaKkpBsLiBdmUnwOk0gMPvNtjIjQAJ0tqdo4pdmXaEzhzlKyASd4UeiRjxHJNKYOZObS+saY27IA4dwbTpzB9Wqrgd+Llm7tkLsBf0jrfguMU0yIarSQSbHWwiqMPAW0+pCxa2sD6JYuU4olJJvfe8S+AfQ8YVmXEzLzF/wCUpJUUnvHPldmkOxFiGfeCi2FDJbaLxRTRr26I+p5a1WJvaN+jKQqlTrEkh88ShTYToIzj0NhzQ5lwrUCGiTWcomco0AjRRUuykPbbh+AmHDqpIBF4vYkapcMesKVyakOW5KlMupYsrlp3/OOecUYPsvmlT71VwwXZkhxxOma1r6GPM3NTpFoozG9Kl2JFFSbSUTL0wUqsfLb0Eerik2bR6IDNIAWr3jdlPoW4abS5PMqUkKIV1jmk+zmfZ0VRJsz2G35J5ppcvyD5CjawMeXve8PBR0y5yFFSUpvc6kXj0VygYspuPqvIuJbZdbSnNl+TW0ZvHEldjZXp+YrtcWJt5axk2BtHTDHGKtI2irGHCzhFbSnolZtG8SP8kLJRwt4qfSnQLUbiFPonJ2FYuaS0pJRoU2tEkRH7ByvjpRC3vOpA8p6xcW0zrxN3RN6mAujBKgCNNI38m/kZqdSZaYxZRZRaLsvOHOL9heOPUScYNoc0n2XZxA4T4epeGBVpSXdYm+VnJS55SQO1o4NPqMkm02TbhColPUKnS83THJl1sKeSbhUdCk3NHA3yg4uHNl6R6q6OldAecpGdI2y7GD7HB8kEdnHXKi42pV0Ffy/WMJyfR15Eljsel1SZk8O1xllwttuhCFhPURioJnHFtRYDhtJorFfkqZMFXwj7oDiUmxUOxjmn0c8HZ11gbB1HobzvwMi3Lk+QlI1sI8fPOV0dUES5tKVrmUFCSlbRzab6GMYOy5fqziScZROY/rSXxzUoeNgqPcXEDiXk6B4TS7EvKSq2Jdlhar5ltoso/WPOnJylTOmKQDGE881OOS4VmZXuhWojOPE0kY5HycwYgurEDzdylK3ik26C/SPoYt7RXQsLy2GOU2cqB0EdCfB1wVqxRS2ELfQVC5JBhx7NTWKFE1hI6BAEYZVycWR8ieWbD05KoVqkrGkc8ezOPZPWkhNZlEAeUHQfSNNQkonTJD03Un5GrsBpQAWrW4jy30YLst+QPOTKlW5N9PaOeRqPLrywu19LwqK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15" name="图片 14"/>
          <p:cNvPicPr>
            <a:picLocks noChangeAspect="1"/>
          </p:cNvPicPr>
          <p:nvPr>
            <p:custDataLst>
              <p:tags r:id="rId1"/>
            </p:custDataLst>
          </p:nvPr>
        </p:nvPicPr>
        <p:blipFill>
          <a:blip r:embed="rId2"/>
          <a:stretch>
            <a:fillRect/>
          </a:stretch>
        </p:blipFill>
        <p:spPr>
          <a:xfrm>
            <a:off x="2929235" y="1308735"/>
            <a:ext cx="7776864" cy="5290168"/>
          </a:xfrm>
          <a:prstGeom prst="rect">
            <a:avLst/>
          </a:prstGeom>
        </p:spPr>
      </p:pic>
      <p:grpSp>
        <p:nvGrpSpPr>
          <p:cNvPr id="11" name="组合 10"/>
          <p:cNvGrpSpPr/>
          <p:nvPr/>
        </p:nvGrpSpPr>
        <p:grpSpPr>
          <a:xfrm>
            <a:off x="0" y="1515110"/>
            <a:ext cx="1771650" cy="4992370"/>
            <a:chOff x="296" y="2376"/>
            <a:chExt cx="2790" cy="7862"/>
          </a:xfrm>
        </p:grpSpPr>
        <p:sp>
          <p:nvSpPr>
            <p:cNvPr id="13" name="title_5"/>
            <p:cNvSpPr/>
            <p:nvPr/>
          </p:nvSpPr>
          <p:spPr>
            <a:xfrm>
              <a:off x="296" y="7291"/>
              <a:ext cx="2342" cy="776"/>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课后拓展</a:t>
              </a:r>
              <a:endParaRPr lang="zh-CN" altLang="en-US" b="1" kern="0" dirty="0">
                <a:solidFill>
                  <a:srgbClr val="984807"/>
                </a:solidFill>
                <a:latin typeface="Calibri" panose="020F0502020204030204"/>
              </a:endParaRPr>
            </a:p>
          </p:txBody>
        </p:sp>
        <p:cxnSp>
          <p:nvCxnSpPr>
            <p:cNvPr id="14" name="直接连接符 13"/>
            <p:cNvCxnSpPr/>
            <p:nvPr/>
          </p:nvCxnSpPr>
          <p:spPr>
            <a:xfrm>
              <a:off x="3086" y="2376"/>
              <a:ext cx="0" cy="7862"/>
            </a:xfrm>
            <a:prstGeom prst="line">
              <a:avLst/>
            </a:prstGeom>
            <a:ln w="28575" cmpd="sng">
              <a:solidFill>
                <a:srgbClr val="984807"/>
              </a:solidFill>
              <a:prstDash val="solid"/>
            </a:ln>
          </p:spPr>
          <p:style>
            <a:lnRef idx="1">
              <a:schemeClr val="accent1"/>
            </a:lnRef>
            <a:fillRef idx="0">
              <a:schemeClr val="accent1"/>
            </a:fillRef>
            <a:effectRef idx="0">
              <a:schemeClr val="accent1"/>
            </a:effectRef>
            <a:fontRef idx="minor">
              <a:schemeClr val="tx1"/>
            </a:fontRef>
          </p:style>
        </p:cxnSp>
      </p:grpSp>
      <p:sp>
        <p:nvSpPr>
          <p:cNvPr id="34" name="title_3"/>
          <p:cNvSpPr/>
          <p:nvPr/>
        </p:nvSpPr>
        <p:spPr>
          <a:xfrm>
            <a:off x="0" y="344932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课前自学</a:t>
            </a:r>
            <a:endParaRPr lang="zh-CN" altLang="en-US" b="1" kern="0" dirty="0">
              <a:solidFill>
                <a:srgbClr val="984807"/>
              </a:solidFill>
              <a:latin typeface="Calibri" panose="020F0502020204030204"/>
            </a:endParaRPr>
          </a:p>
        </p:txBody>
      </p:sp>
      <p:sp>
        <p:nvSpPr>
          <p:cNvPr id="36" name="title_3"/>
          <p:cNvSpPr/>
          <p:nvPr/>
        </p:nvSpPr>
        <p:spPr>
          <a:xfrm>
            <a:off x="0" y="278638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教学重难点</a:t>
            </a:r>
            <a:endParaRPr lang="zh-CN" altLang="en-US" b="1" kern="0" dirty="0">
              <a:solidFill>
                <a:srgbClr val="984807"/>
              </a:solidFill>
              <a:latin typeface="Calibri" panose="020F0502020204030204"/>
            </a:endParaRPr>
          </a:p>
        </p:txBody>
      </p:sp>
      <p:sp>
        <p:nvSpPr>
          <p:cNvPr id="37" name="title_2"/>
          <p:cNvSpPr/>
          <p:nvPr/>
        </p:nvSpPr>
        <p:spPr>
          <a:xfrm>
            <a:off x="-26670" y="216027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教学目标</a:t>
            </a:r>
            <a:endParaRPr lang="zh-CN" altLang="en-US" b="1" kern="0" dirty="0">
              <a:solidFill>
                <a:srgbClr val="984807"/>
              </a:solidFill>
              <a:latin typeface="Calibri" panose="020F0502020204030204"/>
            </a:endParaRPr>
          </a:p>
        </p:txBody>
      </p:sp>
      <p:sp>
        <p:nvSpPr>
          <p:cNvPr id="35" name="title_4"/>
          <p:cNvSpPr/>
          <p:nvPr/>
        </p:nvSpPr>
        <p:spPr>
          <a:xfrm>
            <a:off x="0" y="4031615"/>
            <a:ext cx="1487170" cy="492760"/>
          </a:xfrm>
          <a:prstGeom prst="rect">
            <a:avLst/>
          </a:prstGeom>
          <a:solidFill>
            <a:srgbClr val="984807"/>
          </a:soli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sz="2000" b="1" dirty="0" smtClean="0">
                <a:solidFill>
                  <a:schemeClr val="bg1"/>
                </a:solidFill>
                <a:latin typeface="微软雅黑" panose="020B0503020204020204" pitchFamily="34" charset="-122"/>
                <a:ea typeface="微软雅黑" panose="020B0503020204020204" pitchFamily="34" charset="-122"/>
                <a:sym typeface="+mn-ea"/>
              </a:rPr>
              <a:t>课中探究</a:t>
            </a:r>
            <a:endParaRPr lang="zh-CN" altLang="en-US" sz="20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38" name="椭圆 37"/>
          <p:cNvSpPr/>
          <p:nvPr/>
        </p:nvSpPr>
        <p:spPr>
          <a:xfrm>
            <a:off x="1584960" y="4065905"/>
            <a:ext cx="373380" cy="391795"/>
          </a:xfrm>
          <a:prstGeom prst="ellipse">
            <a:avLst/>
          </a:prstGeom>
          <a:solidFill>
            <a:schemeClr val="bg1"/>
          </a:solidFill>
          <a:ln>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9" name="直接箭头连接符 38"/>
          <p:cNvCxnSpPr/>
          <p:nvPr/>
        </p:nvCxnSpPr>
        <p:spPr>
          <a:xfrm>
            <a:off x="1631950" y="4255770"/>
            <a:ext cx="279400" cy="1143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190" y="1047175"/>
            <a:ext cx="11855621" cy="609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4" name="TextBox 72"/>
          <p:cNvSpPr txBox="1"/>
          <p:nvPr/>
        </p:nvSpPr>
        <p:spPr>
          <a:xfrm>
            <a:off x="3577307" y="463610"/>
            <a:ext cx="5537024" cy="583565"/>
          </a:xfrm>
          <a:prstGeom prst="rect">
            <a:avLst/>
          </a:prstGeom>
          <a:noFill/>
        </p:spPr>
        <p:txBody>
          <a:bodyPr wrap="square" rtlCol="0">
            <a:spAutoFit/>
          </a:bodyPr>
          <a:lstStyle/>
          <a:p>
            <a:pPr algn="ct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线上支付工具</a:t>
            </a:r>
            <a:endParaRPr lang="zh-CN" altLang="en-US" sz="3200" b="1"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10" name="AutoShape 2" descr="data:image/jpeg;base64,/9j/4AAQSkZJRgABAQEASABIAAD/2wBDAAMCAgMCAgMDAwMEAwMEBQgFBQQEBQoHBwYIDAoMDAsKCwsNDhIQDQ4RDgsLEBYQERMUFRUVDA8XGBYUGBIUFRT/2wBDAQMEBAUEBQkFBQkUDQsNFBQUFBQUFBQUFBQUFBQUFBQUFBQUFBQUFBQUFBQUFBQUFBQUFBQUFBQUFBQUFBQUFBT/wAARCAEsAlgDAREAAhEBAxEB/8QAHQAAAAYDAQAAAAAAAAAAAAAAAgMEBQYHAAEICf/EAEgQAAECBAQEBAMGAwYEBQQDAAECAwAEBREGEiExBxNBUQgiYXEUMoEVQlKRobEJI8EWJDNTYnJDgtHhJTRjkvAXorLxJnPC/8QAHAEAAwEBAQEBAQAAAAAAAAAAAAECAwQFBgcI/8QAMREAAgIBBAEEAgICAQQDAQEAAAECEQMEEiExQQUTIlEGMhRhQnEjUoGRoRUWMyTR/9oADAMBAAIRAxEAPwCasPKSwjX7ojwj6SwYnlIOpgDgObqAUNYB8ByHQsXvpAFGaXuIQwJv10irJowX7Q7FQIHvAFMxSrCAaQEKKTeAYYHyAL6xNDBlSVp1gFQFSB90iGguwpWYHvDE+jVh10gMwChcw+uAMy3hBXNoGgQFMNCSqEyTS2M47w0AmXK720gASrYUjbSHYqCFrUg6nWH2J8ATNKA3goNzNonylQuTBQbmLWJ8i2sFEuY4sVElXcQ6M3MXtT6VmxA19YKJ9wcJdQcTftCoN4pUdekIpSCljy3hF9hZXpAJxMSoX10gM9oZnA1vACibExlG8S0bLgIW9mVEUaqglRuYBtIIXDQmkugm1z6RQgp3SH0SwgmGJI0HLX10gL6DUOJIFxeAgESlQ6fnBdAFlBHWCxNASbRaZLjYEk3hqRk4BrT6kbG0abkZOIvl6wtq19oEzNwodZWu5rAm0OjJodZatXI819YTQqK3484+maTTWJRpRbafF1LHeMMjcVwZzfBVtFxM/XqY2tKyJuX+RY9IrHko89ppjBSa245iiYmH3OW6tWVy+6orI75K7OpMNcSaNTsNBmYf/nS7WYD8RtBTaOuGRJURfCeOZnEmJXJlxXKlReyP9Ma8GUcjc7JkxiSXmqn8O4gFCjZHpAbLIm6H1/DjS0E5d9YSkaNLtDDVcLXHlEaqZDiQitYMLhN0fpG0Zmewhs/g/lrOVu30jRTIoY5nDq2lEKTdPtFbgoSOYeJucmkJuxidVECLXH6QgDBRba20h0Owpyn5LgG0ILG+bSpIA3MSxr7G51RBsb3hF3YUL32MMDeU+sABToVbQGABOkLuc28AqHGnJcJSb7w0ImNKbWoAXhksfUySigFREKxpE1blQZdv/aI8Y+pCHJUG8OyasIMuRsbQWKqMQlbeoOkFjtixl43F4QxUkZxAAMMEwDSN8kHcawDaAqYsIBUFLZVbYQBQXlyxViYW4sgm2kBIV8QodTAF0KWZkKGsA3yhQAFi8SRQIy2lxAFACybwB0DQyIB9hvKtAOjC3lG8UOgvl6wENUEuNC2gvACEzsqlVybRSdAJXpEEabw7JaY3uSykE6QEMLS8UGKTIaDkzZSb3MXwZNMUs1LKd4DOmO8pVylIsYkXI4tVkki8Ki1wKk1JLwF94lqjaMgYWlQ8u8TRdpgFFV972hpUKwPOUdjBQrZmcneCgswOA77xDRSkBWNLgwikwjMQN4KNFQDMm8HRVWgLjJVqICdomcQUp6/lDsVUF27X97aQByCCjb+sFicWbCVK1A+sMSTC3pxiVTd+YZZH/qOBMKmxul5Gifx/himgmbr9PZHYvgmL2yfgycoryRio8fuH9MvnxE06R/kpK/2i1im/BDywXbI1P+LTA8pcMIqE6obZGct/zjVaebMXnxojNQ8aNLbUfgcMzb5/9dxKY2jppGLzxGCZ8Z1ddv8ABYZk2B0L7ij+xjRaZ/Zzyzr6FVG8aFelJlJqeHpV2WuM3wqylYHcXOsX/GdExzJ9l8YbxvhXjjQg4ysOKR/iSzn+K0fURxShXDNlU0EvcNWqGozFJdyNpN1IPURg8aXJlPEiCYywh9k1mWmml5kTR5gX0B7RDbqjmljSF8/SZ19pp9BVlKALd4nHJ0YVTJVgqgVxgIfYly8hWikjYCL3Wawi30XRg3BHwr/x084FumxDd/ljS2uGdePEk7ZY7YbcRa1tIlto28hEzTkrQbDSBSAaJ2hJdGqItSZNDDOYObdUTkt7iNFNk7GMk3gQL+4CfaNPcM9ljc9gQAH+Vb6RXuBsGapYHKUqKW9fWNFMlxIjUaA9JrPlvaNUyKYwvy6isgpUIG0TYiepmbUAwcMoQuUe5JiWNMAmlBKttIKKsF9nJ7QgsD9k5z8sAWBdoJOyIA3CiRoqkqHl0hCskMhKFsgW1hgPaVAIAvrEDQ7SeIGly7YJG0ea0fSb/wCgw1JpY8qx7QqE5CV6eCSfND2kOYmXVQDYnSDaLcHS9VQo76wUWpDpLVJB1zRLRe5C1ubSfvD2hGiYoTMNqtqIljDcyFEaiEM1kQoW0gCgt2WFj19jDTsmhG7LkC52i+iKEymD6awWJo0lgpOm0FgkHpBToNYQ6FTT52J0EAWKbg9YBqmbAvbp7Q0OqMCRc6WhhRso67wrE7QFSQehEFk39hSmyOhhpkNfQStsekAuuwpbV9hAFhC2CpJ0tDsdWJH5HONh9ILFSYickHE/LqmK3EOIQW1o6GHZDiGtrUi2pEUmRsFCJwpO5irJaYobqBvvp7wrJ7FzNTUCNYQ+ULW6mLaneFRSkHtzaFCF5GbMwIQ6Zrm2y3Nr7X6wdjVgXXUpbKioNoG6lkJA+piP9GnREqxxOwnRCoTmIpFkp3Bduf0i1CT6QnOK7ZEqh4lMAU/X7bMwO8u2VRaw5H4F/JxxXZGql4z8GU9Zbl5Soz6+lm8oMUtNN+BPVQRH5/xqtupV8BhRwq6F9/T9o1Wkl5MJ62C8EbqPi1xbNIvJ0qnyQP4hnMdEdGvLOZ65+EQ6reJriFOFSftZuVQo7MtAERS08ERLVzfRGpvizi6sq/veJp9y+nlctb8o1WGC8GMs82hAZ6cn1lU1PTL6idSt5Rv67xoscF4OZ5ZvyB+EZCiSjN/uJMb7YkbpfYW5ymwcraQe4EHCC2InX9LA772jO7GlYFpsrO9hANuhaxL9bxaJsVoaCNNh6Q6ESDh5iWcwTjamVKQeLC1OpbcCflUCesYZIKUW0awm4s9H6DR2MTUjnIWkOrbC8wOhuLnSPlXqfk00dscl9ldz2EzW55ylKIvLuFxKuwi5ZNitmE5WPMrhCemTyhLD4ZlNgq/zRMNRjqjmp2PtGYeos22HHy2yr/hiKyZY442b4+CYSdTcWFWSQkHQnqIWPURyOjp5Y6y9WBIN7iO1ljnL1ALIubGIYDky6h0C9jGZZtyTbdAItcRSYqCV0sE3sCIdhQFdGSsHygfSHuChsn8OJcSfKPa0G9kuJDqvg5Dl1BF/pHRGbMWiHVbB+S5DYB9o3jP7IcSLT+E3QCU6RraJaGd6gvNg3RrFJ2JDVMy62SQUW+kX2DYkCrH5bGFRAeALXFodDDA6Ep0N4kfANl69rC3pCLuxWiYDd7nWJoQFyeAQfNr7wqHaK8ksaOpabzLO0c7geusg7S+Nb2urXvEvGVvQtRjK41I/OF7YbkaVidLh+a3rD2Me5M23iLIbhd/rC2A2haxinKBmWb+8LbYJocpfFqeqj+cRsK3fQ5S+K03Fl/rEuKZopMcW8UIP3h+cRsNVNh7eJUfjH5wbCvcFTeI216ZhC20G8PTWWl6EiE4i3I0qYbXqFA39YW0NyC1zSRpp+cPaxbkDROIJF7QUw3IUofQbeYZoRNh6HE73/KCgsEiYAV6HvBRViatYppGGZMzNYqEvT2PxPLAJ9huYOy0nL9SsKx4s8B09a25JU7VVJNgZdqyT9VQ6Z2Q0WafNDAvxfUxerWG50g9Vup/6xag32br07I/IWPF1IqPmw3MJHo4IewP/AIzL/wBSFCfFvRibLoE6D/pWk/1h7AfpuX/qQob8VmGXLcylT7YO5BSbfrCcCP8A43Mu2hc14ncGOputmeb90AwtjZD9Oy/Qsl/ERgWbICqg8yey2T/QQbWjJ6HOv8RwY4zYImzZFdZSf9aFJg2sn+LmX+I6y2NsLVDRmuyClHu6B+8CtdEPBNdpi9t2mzgBYn5Vz1S+k/1hWzF439A10lRF0ELB/DrBZk40JXJRbRsUlJ9RF2S4s0CRbXX0hWRtD23FJMOxbRQ3NKTE2UkHonuh0ET5HtEGKMZSWD8PztXqDmSWl0ZylO6z0SPUxcY7pUJtQjZxHxI4z4l4m1BxczOvSFKCjyafLLKEhPTNbcx6uPTpctHkZtRKX6kFQw2FZikKV+JUdagl0cTlJ9syYWhtBNhe0O+Bbb8jI1/eZsqCja8Z22bJUh8bFkgWvGnZgxZLKBTbSxik0gGiqtlsKIAvGcjRP7Gtl51mxGQ36RFsqiT0ZSXXGkvK5KVGxUBsI3ik+zGQrqpalph1uWdDzY+VfeKkknwSkNK31lVyr6RLaNEjSWrquYgOhcwyLC0VtZLsVtjILRYgZKba6GEybCXHChTbgVYJWFX9jE+NpS7Oz8J8T5jD+GpAtP6hhN0lWp0j4nU49udpHRfAnex3PLpM5UJB3LMF66iN8p6R2ZIJ4+TONtjxhzxAiRlFSykLdmQNt7mPLjhuRvQ5zfEtqZkkvzBLU0tV8pFrCO/VKKw7a5IVofaLxZkEyy1zD/8AKSNLm2seNp8c91ofuUWPRsRyteoKJqWbyKPTuO8erGcoyqRvGaYfK1gbXj0mr5RqO8rVSBe/6xLQDnL1gAAE/rEjscGaqk2vCodjixOoc07wn/Q+wwtocOlomwoSzNJS70Bit1A0Mk9h5L5PkH5Ram0S0MM9hFspIyC/tGin9me0YZrBW9kD8o2U7J2jBPYDLitW7+lo1WSiHEZn+HNiSGtfaNPcFtEz3D1xCCAgj6QbyXEj1Swe/K3ypJt0ilKydo0Jp7rS1JUCLd4qx0KRJlxGo3gsliR+mE3AJvDTQqKNacIaQb9Iyo9QNbfOmsIYoRNKH3tIoEw5M0oi14B2GpmlAfMYXDHuDRPOW3NjE7Q3AkT7rYPmOnrBSHuoParzyALqgcEHuBwxU6jcm3vE7UX7gejGK0AXJiHAfuipnGxB+dQg2Fe8LWMcW/4h+phbA91DrLY4QoC6+sS4B7tjoxi5twfODEuLKUrFqK807rzIjax7hS1WxvmEPaOw9GIcn/E+kTQrI7xF4uy/D3C79TcCXpo+SWYv/iOHYe0G01xQllltRxrivFdSxZUnKlieeemplw5kywOiB0CU7ARosdn0Knp9DG5vkaP7SIZQBLyiUpGwWf6R0Rw0cGX1+MeIKwP9qZ1d8rTYA3sIv2Ucn/2DM+kgJxZOkG6Wva0HsIP/ALBmXcUDOLZlVrMM3G+htC9hGi/IsnmNkjw46jEJyfHSUk9+CYukK+sL+ObL8kf+UCRnAtUUAWn6bMk7ct8f9YHpW/JsvyTF5gaVgGvNnWUYWbXytzAMJ6WR0L8i077TEq8I11seejOkf6DmiP400dEfXdJLtsRP0uakUrVMU+ZYQjUrU1YRPtTR0R9U0Uv8hGxiSWRYt1BbPTRwptC2SRutXosn+aHiSxzVJYj4WuzA7BMwTGbUl4NVDS5OpRJRSOM2MqeoZaw4+AfldsoWhJWRL0/Tz6J3QvElU2XEJqlOYnW7eZUv5FfSBxODJ6NF8wLdwbxCoGOQlElM/DzhGsq/5V/TvEOLR4ufRZcP7rglxpy03AGUX2iDgq+jXwK0npDCijfFg243guUaLhQnncwtj75BsD+sdumSc7Zwal1GkcolaU79Y9bo8OmI5mopaBA3EFlKLYyTtQW8DZRjKUjdRF1GbJaB6nWFDkU+B3y5dbx09GANpfmiABTbHObvb6Q6sBtZp6ULzWETRW6hYVhCe1u0NcENhKnSTcEw27LoG01nIJ6whN+Ba2ztp1ikiLD7BO0PoDCSOphX/YAC8hIJUtI9zBYeRM5NIdZcCHEqyi/lhMfkvOTkJqdo9JmmlKLLzKba9t4+b1kP+WzbwWBR6S/TMOzjpyrQRqkxzud8MzunZIeDmB2KtVnKvMS4DTabIB2Ji8STOrF82GcbaUhirS6milrO3lyJ01h54bkTm4fBTc/NzUg+22tS3Ag6NjrFYMew5UrL44P4ircw0ELQvlZQCSCAkRnlg5STR0wg0WwnOlV76nc9461wqOqg1mpOsnW9ovaMXM146BV4naA6S1ZzgWVaJaAepCrHMATEtFIkcjUEqFzrGbQ7HhqYSoDpGbTH2GEIWdBpBYUJnJNtZ6QKVDoCaMhxOwMPf9E0gpeHm1D5BBvYbUwl3C7Z3RaLWRhtG+dwqjLa36RSyNkuJE6rg5Cgq6CT7RrHIZOJCKngb+aSlNjveN1kIojNXpsvSW8777TQ6lSgLRspWTtIRWMf4ao7Djr1SYcLeyGzcxaTYqKRSxdlPtAdydgCwU2sIBmWIhgCCyPSEAa29bpcQwDUv33gA2HgSdRaJHZnOGoEArAGyiO0CBid9pSvl2hguRMpDiDckwCoznKB3/SAQe3NrRpmPuIKKFrVSeT8qjCodsWy+IH2t1GJoe4cGMUOptqYNiK3i9vFRXook+vaI2KxqfZUXGGvrq1ZdcX55SkMAobVsp5e37RO23R7Wmj7WKWZ+Cl3nDMPLccWVrWcxJ6n0jsiqR8xmyyzTc5BK9oowF1KrP2ay8jlJd5gsFHpGibSIatjas5lqUbXJuQIlFA0LsDpCYBiFXPT6wIYoaecR8ji0+yjFWSxQ1U5xtVxNzCfZwiC2IVs4vrMvo1VJtHpzTBbCgqdxBUqnYTc/MPpGmVayRBYMRWFhpp6RQhNMG21x7RDRpGcl0FMzD7Z8jq0W7KiXCLOmGtz4n8ZsdZHFVQk1p/mB9sbhyMZYF2j2cHruqxOp/JFgYRxk3OTzC2lqlZttQUFA6/Qxyyg0fZaL1PT+oL258M7p4UYiOMsPJM3Y1CWAS6of8QH5VRyTW18HgepaX+LlddE1NKA1y3HqISdnjbjmbxtSq5LD1CWDlaWXArTrcWju0z+R5+pdo4wnqjluEnXrHouX0cCiN6EKfOa9xDVj6NqlipQSBvENWO6JHTZbksAW19Y1hGjGbD1pzKtYH2jRkgEtKSrQH3vGbdFoV50JRZSre5i0zKqET06wyCC6gfW8OmHY2v1eXuQF5vZMKn9FUaZqiCPK2pUNRbDdtFIqbgBKJYG3dXSNI45S6JT+yy6/wAKpnD3DiUxW5iakupmiEtyTSruXPT3EfN6b1f+Tr3olhl8e2+jjjqd09tA69wkmMOcNE4lnMRSjtQeKC3TZVSVKCFbE63vFab1Van1B6KGOSiruTX/AKRfu/KooN4i8OcN0nB+FZ/DNXna1Vp5orqUnkJ5BHQae8d2h1WfUajJizYdij0/+5e6T8D7RsF4ERLU14YTrk/MIWFzLTx8qgUm48xHW1o9aXBulfgg/FLD7Uji0z1LoDmHqPMtBpMu4QSFBIBJsdLxi3aBpxOguD1H/tPwQlppCRzpF4pNjchJ6/pHi6pVI60rjY+ykq45ImUSvmtrXYx485UzBuy7cFUluiUJtsJCQBckx04f1s7IfFWRHF2DDxCqzbrTimG2NljrGre4zlH3GOOH+ElHo7offZE3N2+d0XAi1wjaOJImEtT2JVspYbS2kfhFoZf9AiiwtY2hgAW3mEAgtTQGvWHYG0laDpoILsBzkp9aLX2PrCaHRI6fVgANYzaGuB+l6umwusxDRVisVxCQPMPziaCxRL1lCyPPr69YW0LHeWqCCkFSg3/usAfrEuL+g+KGLGPGLB+BpBx+q12QZdSkkMB0KWfoLw4YpydCcklaOe8YfxEMHUw8mlyMzPug+ZZACPz3jsjpZeTN5SF1T+IsuoSy0SOGUtLy+V5bml/aNo6NIiWVlW1fxxY+XNqLJlGgbkNpazAD3jZaeC4M/cZEK94kMd4hIdcra5RawfIx5R7RqsMfBLk32QmoY0q9Yey1GovzCyPvL0940UUiLGKqLbM2pBWs+XcGGIuNtIDab9o5z09oItpVtCsOQpbFhpBYchamrdILAKIIh2MCpZAveGKgguKCiYQrME2UkXOkA0Km5hCxvaJGHDW2t4diN5ApNiLwWAUuWB2AtBYUFfCEbCwhpjNFCke0MdmJcIgEw1LoG6oQByH/ADJF+usJoh9OisOI7h/ssZnOSalV3QdNSlkJt/8AlCgvketqZvHpVH7K2A819O0dC5PnK+zSk5zoR7Q6YnSAKaA1FgLX0h265QXYUdoi2VRibgbxVpiBo82l9YOEIPSop0t+UVaF2bUu+hOkO0I1m2sQILKQNvU9IVkNhwTba14sVid0XXqITGmFlsIBsBCpjcrCculjp3EKh9iiTeXLzCHG15FJNwoaRnPlHRgyvDNSid5+HmtOIaoUyspSioyK0lIP3kKjypxV0fonqsve0ccz8V/7OgG6mlSR5htrGez6Phfcs568b7SKjwyp7yDctTNjb1BMdenTT5MMj3HBErLKm5kNpC3HVWORtJUqPRjFvlnLId2ZCZXPpp7cjMGbVoGlIKT9bxvsMrCHi9ITa2HpUtvNqspK1A2MNY/JLkKE1J/KAEtojRQMnICJh9ZsX8v+0RftoW9vwHM0qdnVfympuY//AKkE3P0jCcEu2b4234HaW4Z4pqCR8Nh6pOXGhU0oD9YUZRj5KlCTfCH+Q8NmPakoWoglwSNX3kpMN5oISwz/ANEopng7xY8oGcn6dIi1yCrOR+UR76LWnn9kmp/g4S0AZ7EoPcSzRH7wfyV4Rp/Eb7Y+t+GPCNNCTMTc/OrH3SQkH8oT1EuKRS0sV2OjPCLBlNlkNppgeSk5g288pQB9r2ifck5bvP8AofsYl4HJik0OngBqkygsLDO0FW9NYHfPPYKEI9IA5U5eUV/JZaY78tsJ/aH8m7YcIZ57EBUpXnOvf9oVX2PcVtxUd+KorKjvnB07RSVcGOTlF6eCd9moYErlNfIKQ6lOU/W8eZrOJI0xVKNMk9KpCJTGUzIWuG3CQPSPByqpUc0lTLKnXVvpakGLjNosjoI6ISqNI6k7ikh3k6YiSl0No3G5jojwbqO0MUjXXX6xpfJV30ay7wwAlMMQEpAMAmFEa67QCNHU26GAAaTlOhB94LHYIT5YTcnKn8RNrwu+h2QfFXiJwtgt1TE7Uw5Mp/4LXmJ+sWsTkS5pFS4v8bL7MqoUSlAqUbIdeXe30Ebx06XZk8l9ELqHjGxxMS6UtrYk3FAZFITc+saezFeCXNkUqfGHHWK33DNYpmAxl5iwHciQPpGixRXRFtkAqD659156cn/i3ibBZcKvrGyVIVtCB6ZkJeWdD7KXH7XTkN9YztDGxFRmCcrbKgysAC8OmPwHqcmmnUhwKZbUm194FwTYdMLKA2FCy0CwIO8Vdgjalt1JBQn/ABEDQg6w0DBy6lSyRdsrXtrrDIOp5nBTiWUkI+72jz1kTPb2DO9hl1okFFrRW9CcRM5QphP3SQIe5CcRM5SnUn5Db2g3IjaxM5T3AD5DFKidrEbsmsC1oqwEL0upH3TARQmLarHSGFUYm6NxEjsUsvqSfSChi9p7ML2hBwGhUAWjRudxDQmwDjNwe0UidwnVKE7Xh0JysAiUUlW0FC3BykFlp1w6ZEk3+kTLhFKV0ipeI7ykUbB8orQ/CLnFD1cURf8A+0RMfs9HXv4RiH8I8CTWLK+2+KcmoyEqsKmGSrLnT2jvxUuzwGpSdotTFPCb7RxdJzdPweqTo6W7PS6Vg3Vfe3taOpPH5M3DJ9ECrPBavvTT60YWmZdpSiUobsco7bxp/wATRFZF4IpPcIK+wo5qLUUa/gvGO2D8mq3pdDQ/w9qjBIXIz7du7Kj/AEiFCDFcvKE39kJ1r5hNIH+plX/SNPZgxOTXaNf2emEi/PUk9lII/pB/HiCyV4AOUWbGomUD3TaF/H/sj3EFGkT6TcLaX9YP4z+yvdiHNUyoqKQGmlG4t5on+PK6JeSH2TnGHBXF+C6TSp6alZSabqdvh2pOY5i1XHYCPD0nqOHWZMmOCa2XbfC4MceohNtdUNr/AAlxozVabTX8PTDVRqQBlZT/AIjg9o6cGs02ohLJimnGPb8Gyyw+xrncF1+Tqs3S3aPNCoSqih5hKMy0EdwI7IR9xJxadlqcWMlUpc/Smi9OU2blmkqyKcWyQkG9rX99IJQlF0y00+giVJcdSE+a+lj+0ZPlUaLtf7O48KUZzAFC4eOPGypmluTVr7BStP3jhcU5H2Gs1qnofa/tInDGOU6eeL2HyG4r/wAQNcTX+GswzmClIfCx7WMXCFSsLs554L4cqzeLV1mmKkmjLNkf30XScwtoPSO3eoIxhCWRsnGIeHk/iXFrVfqOIG2J9CUpAlJfKkgX311hPPwbrA/LE7PAzDT084/Ozs7OOuqK3CHMoJ9ox99+DWOCPkmNF4RYIlFJP2YJgD/OcKrw/enXYPDjRNaRhfC9MsZaiyTYB/y7/vD3zfItmNdIlctUqfKBPw0vLtNW1CWkj+kYTuXZvHaujb2KElSgFnL0CdIzo03V0PdOrNLdlZNZQqYeUFhaCvKL30i1FMylN0L3sRUN2nuhpTDDq2QQpatUqBN0/pGygjHeyvZ3FOXyldkn13h7C97GacxDzNUqIUdjGiiZuQxTNZW5qmxJBIJ6xVEbkJA/OzJKUNrdWRfypJ/YRdEtiuWwXiasLV8FR56YUbZcjCrH8xFcE8kgp/hp4k10hTOF6gQVXCnUhAI7bwnQCTir4P8AiDQ+H8/W6lJy0pKyQ5qwX7rIGtrWifIS6It4Q6jOMO12WlD58pXkOmukeXroOceBYIyk+C7cMytQGM3JqeZLfMuc24j56cJ0rDJjnGVtFr01hAWt8p8xPzR04lXZvhi1yxUtwAkX/SOk6uwgup2hokAp4HSKQBan0/lDsKCVvgnT8+0Pn6BoIXNJFxcX94YtrCDO3NkqvAG0Za/jilYclVvz0620Ej5Sq5PsIai2J0vJyxxj8QFUxc4qnUd5dMpgOVTubzL+vSOvHjo55S+ih31zSnHEJUqZcWblxRzH3vG6TRFhcrLONzKXJlXMbRqSDoIE2iRNVauZybzsNpbJ8oCdgPSG+SqD5KWKSEvPFoL1T5tCexgoLHRuQbEoplxAS783l6xRL+xAw4xKPlLqUhaTckm4PpE2gRuYqLZKnUrQgAFVgIe4KYOYqqHmEJW+4spAUAEaQ7sKGeZqDq3EhDSzrpmiBiqTefafQWsoUfn/ANIhp0A5GbbOZSlOLWFBIKTa8PcKj0iVhhDkuj+WPlEeApH07ihonMGpWTZAA9o2UzBx5G13BKgRZN/pFOZIncwHzATyh+UG8GJHOHOa/wDLv9I0UyGJ1cMCr/h/pF7zJiZfChLlwW/0g9wyET3B8i9mz+UNZGJjXNcJHUjRo/lGu9GY1P8ADGZYOiD+UUpJktiX+w84yT/LVb2h2hbgpeGJpG6FD6RaqhWEu0J5AGZChb0h0hbgo0pYvdJhme42mQI3SYY9zDE08GxKbQUTuG3Fkt8DhmqvpGqZZSU+50iZKka4XuyxRSvFcBrFyZO+ZMjIsSwHsM3/APqJjwj0PUZf8iRYfACaVTaRPu5iFKXbfQ/SOmKtHnQk0i3JatqKiVKtfcdI0UR72OjGIizYAkexgaBS+xzar5y35h165tYylF+DZTVDpIYhS55ColQFwpWojOn9lbovtEpw/LS2IZlTChLeVGYlbIIJh1L7Je36Fb2A6S4han5SlOebLdyWSbn8or5ryK4fQ2z3DHDplUPzGHqQW1nLrLga3sLaQXkXTF8H4GCs8IMGymszhmntkqIshIB/SKWWd9hsxvwRx/hVgVa7IoLSE381nSAY1jmyLyZywwXgIe4b4YZmZV9hqZbclD/d1CbWeUOyYlqLjKG1fLv+znelx+Ac5Q5VeI5LEBq9R+2ZG4l5pbuYtj0uY4Y6HTYsMtNjxpQl2kL+NBdEYXhZmnYqm8RSdeqLVVmyS+8oJXzLm5uD6gGO7E44cUcUI/GJSwKKI9xbXP1DhzVKc/iFb0oTzlNuSraSpV83zJ11MXKfBWxI5doDBmqpKtWAC3EosPe39Y5JOzXFG5o7y4zoNNr2FKYlWlPw5KtZR0KkpJjnxL52epqnWkXHLZBBNOJt5yLR28HgWM+MXVzeHJttSipOXaElzZSfJXfDCp/Z89Msk2SU33tsYuStGmJ1aJu9WVFav5uYgkk7xhKJ0qVLk2msqWTlJta+0ZqKLUvI506qPIUoKVyyLXKjbeNIwMpSHtidmplWRttbqwbfy0lWn0jekkZod5LDmKKoUolKJUXkqJ1RLL+nSM3Gxppdklo/AjiVWAnlYcm0BQtd7yH9Yz9tmzmq7JzRvCFxGnwPiGpaQBFjnfvb10MaqKRi5EypvgirTgHxuIJWXSq2YNpKjp1i6Qt39Elp3gdoiCDP4gm3upDLYAhk2yU0vwccPJC3Ol5ybV1LjxH6CHYuyWUzw88O6Tl5OGJVZHV4Z7fnCsSSJVT8EYdpaQmUoNOlwNBkl0jSFYUh6abaYQEtNpQkDRKU2AgAEVqJBO4/IQgIBx5pYrXCLFErbNnknNDrc5TFR7B9UeW3hEfMtxHqMio2DjRTb6n/AKRy6pXCzbScSpnXUzTkkAouBfXvHj9rk9pw3dhCJibp+jKzkJ1QvWK4+jJ40GDEKR/5htaPUbQ1yZPHQYiqS7nyvo1+kBOwEuZSEk8xOXuDAGwjGNeI9FwJTvjKvOIl2rXSknzK9hFKLZLajyzn/EPjjojHPRTKat5QJDbi1aL946FiaXJi5oibHjUrE1nUqSlWEk2ATqUxaxryZvI/ATPeISu1oBErV0NLX5rIGiT2jVY4fZnvl5IJXq/UlPLcm58zUw7rnKrgegEabUibvsYxOy6WCt5XNJURl3UDDuibAJnlrH8lgJd2CzoLQ7bASTtKemg2p58DNopKO3eJpgbbaTS1JbQhLgQCElwW3gsY3CbDqwlaQ46FXJPyiHYC59ouoaXn5YJykX83tCEOX2PKLzEoyBaRYuKBsYqkJ/0NU9QVyriFIyrbSfMoG94kuxfTXEPLUjmoVmRYJy2hoQiWr4FxxLiA6pP4Re0DEgDcyJdpt1LFio2zq2MSMBN8+ebUtvypSALI0tAI9cJWQS5KtKA+6I+ZVn0rmja6SlV/LaNU2YuYAUNs7iK3MiwxvD7Z6fpBuYWHIw42fu/pBuaJbD0YXbP3Ie8hoMThNBJu2IfuEVZo4RR/li3tC9xiaEzmDGnDYtj8o0WRicbET+AWVn/DH5Q1lF7Y2vcPGTfyD8o0WQhwG6Y4bsKH+ED62i1laIeMaprhe0bnlD8o094n2xomeFrVv8P9IpZiXjY0TPDC17ND8o0WWiHAaZjh2tBsEH8o0WRE7SB8VMMLkMOsMKuj42flpW/opYv+kKUrOzRQvMmcs4/nPtHGtcmbixmFJSfRICf6RtBcE62e7Ky4eDGGqpO4YSinSC6g4s81aG2SpSR62jrhVHMr8E2XQa1Jg8+hzKbbktrFo2tMVy8hS3JpggOSDyD9f+kLaibDEVgtnzS7qCPQw9qY9wpl8StoVqXk675Noj2ylJeR3kscfAFfIm3WCoG5y676QnjHuixyHE15avNUUq1HlcsNfxROxjW0P/8Aqc+ltLRnGXFAWutWlhsR6wnFmnxEMzjZ+eKC5MIXkvY59ddYlQFaXQSquqdSlSVg30+bWNFAiUmwhdXfCraa6Agw9pFsQTFQmFJJOaxv07QbRW/sZ5mpO66L0t07wOKLsgPF6sfC4QmGhmCnSE3MZT6DsqnhPSzVse0WVAzcyabTb/nEc0ujXTq8h2bx2mkP8Y6+hPyyiGZRI6AIQBGeBN2zu19rDij/ALZA1OC+0dVHhiKsJD1MmkEWBRD6Ev2GzwncHDxn4oTtHFWTS1S7ancym8+YXtFeDSL5O4aT/Dww4wlJqOJ6hNFOlmGwgfqIRsp0TWkeB7hhTSlT8nO1BQ0PPe0P5WidotzZO6P4deHFBymVwpJkpHzO5lk/mYroTsl0jgzD9LQBKUOQl7fKESyf3tDFTHVtpprRtppsdm0hMIA1RVb5iR0GaARm6RveADcAGQAZABkAGQAZABkADNjCTE/hWrS5Fw5LrRb3EUgPIXgSVUPxATEqrynnOt29lGMNT/8AmXp3WVHaamlrXbYAXjwbo+jE62My7WirIaEMxJhwHUW7RQqTGeZpiQCMl/Ubw9wnFDVMMKb0S4u19rw+BbUMtWw7Ta6AmpSbU8Eny88ZrRW5+CHBPsj73CTBzyyVYckbn/09vyinJ0Z+1EYq54cMEVuXKRSRJKJNnJYkEH2illkhPFHwUVxD8OdY4eJXUqOVVKmoOZQH+Igeo6xtHKmc88P0V9I4mkpxTgnWVhaBbKdDeOlSOKUWh6lvs2TYRMlr+W4NRfURomkZsypz1Om5Zp5h1S1ISQWxpqIV/QJPyMS6st4FKUqbK7bxFtl0HsSrr11PlT6dk22EOiQottt1Jt5tsKSs6tnb6wUArriypuXWpCGQvyp5RuB3vCKQldqjHwyGkpW68nyAk6EwNhQB2pvzAQgSqm1o+YA6GFYUIxUJxuYS4y0hC0/KLbwWIJNQqTk08sKQCBdaSN4LGgh9cw8tIccUpBVmDafuwxi5x1wSthzEKA1HeAVHsbIJzSrQJA8gjwaSPU9xixLQP3freJFuYamXBOggHYehgCChWKWkITvE0FitoJsLQqGKUpTaJKQYEpI2gAGllN9BABipRKlm4ibBAFU9pX3RFbmKgldJbV92FuYUhO5RW1D5d4vcxbUI3KCgmxTcxSmxOKEL+F0G5KRaGsjJcRrmsKta/wAu0aLIyXEoDxM09ul/2PYT5Sqecm1E/habzf0jqxS3M7NHCsm489ZlwzM3MOE3Ljq1fmon+serGKSPGzPdkkz08/hsYe+GarFQUi4akm2QSL6kgxeR1Gionca5Zl1JzsNLv0KBHPyUJH6BS5nV6lybp652En+kO2A3TPDrCk4CHsN0twHvLC8NTkuh0hnm+BvD+d/xcIUs2/CyBD92ZLivI0TXhm4YzpUV4VlUk6XQSkiH7sydsWMU14OuGc0SE0l1nrmbeItFe9Mftoa5rwQcN37kCoNdsswYfvTD20M834B8Eu3LNWqTJ6ZiFWg9+XQnAa3/AOH/AEO393xRMo9HJcH+sWs7RLx2NE3/AA/FqJMtixv0DjNor+QT7YwzvgAxGhB+FxLIOf77p/pB/IQ/bI/NeAbH6HLS9Tpr1zoUvq+m4he/GytjRxn4iaNM4Vceok49zJqUmSy7ZWZOZOhsfpDk7Vg7E3hLopq3G3C7RTmT8YgkDsATf9I5J8I3065Lq4g1YVjiLiqdGvOqLpBHYEiJw9HT6k3vhD6SI+p4oQVE2SNzHTurk8hJ3wR+p4kDzipeXGYG4Kowll5pHZi09pyZO/AVURSfE8WM+UTMupBH6x0R4jwckuJHrSRr6DaGWatABkAGiD9IBGJyDXKLwADCr+ogA3aADIAMgAyADIAMgAyADIACZxsPSjzatlII/SADx2LZwz4r5xo+QJqLiQPciFmV4wwush2rMLTZC9sytI+a8n066QjQoKmVJ6iHZVGltJUSk7xd0TQjmpcJub2gT5FQzTUv/psdde8WmS1Y2PyXmuIqyKC0yKnDaHYULJamLGhJibFtDJmlJfaUkpCwRqlWx9Id1yhbfBy5x+8MxmkzFew4zyZmxW9KI2UOtvWOmGReTly42+jnSn18U1pUnNSx+JZVlLTgtYevrHUpWjgnBokLUm0pv4yVGds7oSNu8aLlGL4FpYblWVOql0uMujKFqNlNnuBBVDGNudZZby/EfEDMbpAtCbEJ5mr85kJaZDZbXcg7kRFlIb5PO8Spy6kqUVZDtaEhiiRkXZh+ySEgHNdW2kWA8OyCmGQFTKFFeoSnpAAieZl3lEAqVlTmNh1gATy77RbcbQypboOYgiATFUorlt5CwhBKtFkawCATky5LuLczhebQp7GAR7ASS/7s1/tEeJR6Iubd1AG0KkMUIdF994ihIPQ5camHRQIOjvBQBqH7WBGkIqw9M2AR6RDjyG6g8TYUd7QqKsOTOBNtREtA2GibF9SNoVDTBJmQR0MHAWC+K9RBQdmi+DuRDoAHNSDvb1hBYEuINhYXJ0goT56IjXMZS8pVRT5dAmHQf5qgdEekV0dGPG5qznjxkyFSUxJ1tuWWaVTqTMhb6NQh91JQkH0taO3StSZ044+1GUmee9Ol+fOSzVrFSkx7sez5h8yPYHwDUD7M4XVGcKcpmJhKAe4SLQsvZrE6dtaMCjRWBfS3tCXIGgs72P1in0AIKv6mJoDSrBOukMYBld7gj6whUGad7wBRqw72hgb/APl4QwJVpDA0d72+sIQVOPiXk5l82CW2VrJPSySf6QeULweGHiUq32zjObdKs3PnH3df95tHXLqjKRM/A5T0r4tNT6h5JGWemlHsEIP/AFjlyfqduljulQ7MNTE6lybUCVTDq3ST2Uq8LG6ib65OeZsjeMZp6UQzKoulbpuSO0TOdIwwYrfIzNM8ptItqevrGCZ6yxpR5Jl4WKiaR4ocNukhIfdKD63Fo9PHzE+by/uex4OYA7aQ/AMyARkAGidYABGxG0AAQ4AdBpAAYNdYAMgAyADIAMgAyADIAMgACoXSoeloYeTyK8Q8p/ZrxeTCyMoXPtrAHW8PJzCiI8ZODrCcmkPU+RXtolR19I+Za+Ts+og+ENcrUea44RqonRUFGti1DpyldtU7wwNOHMjN3F4AY3TCUuDU6mKRHImLN9LhREMVA2WCCep6aQDpC5tvKAbe8AgS2gTYa+kAv9CZ6SS62QoZgdNRoIdC2tnM/iL8Ngrzbtfw6wlNRbGd1hIsHO5HrHRjyJcM5MuKznZhb9OaU38MuTWpWQIV3tqLd7x3xlxweTONPkDUqZNPyyObzDpa50sIbTZIgVSVtzHJbyIOUEqUdLwq+xoLVTmiQvMp54anLtBQwt5a5JlVkhtpV9xqIOgNhKW2mXXHtMugBgsAKJ5/lHlsjKb5VnXWFyBpdaelEf8AlkLJHmJ0sTDAIRNzAS84twN+UmyRALyJ2Zopy51qdWvZI6CEJjmEtTLS8jaw9bUK6wxHr9In+7Mn0EeIegKgrKTCsYYhdjpCpFBvMuN7ekAGB7L1tAANEzmOpMTQgfxIB0h0AITdx7QcBdAhN+sILvsF8cq4sYKZSBidJ+/D2oLBCfVtmvBQWb+0FDfX2idoWbFQuOsJoLaIpxI4gt4PoJcQofGzN2pdHW53V9IcIWb44ucqRC+GcuqozaXX1KcLhzqUo6kxU1weyobI0i0aphaWxnIVSk1BhMxS5tvkrQoXBGW1/cdI5YZHj5Rj/hTPKWr4GdwdxgnsNOJN5CfU0nMNSgG6b/SPqtNP3IJnzGaGzIewvhTo4o3BChDLkVMKceP1VpBk/ahJUW+RbXeMygJFvWKQGfWwgGFqcCYTHQWVKc02BhCoGm6RtAI3p6wAZlvtABuxF9YANFJI+axgAwqI03gAjfEupii8OcSzubLypB4g+pTb+sEeXQPo8LOK8yZvFKQonyour6x1z7OeTL38Hch9n4b4hV0ixlKK80k9i4Ugf1jgzukex6dHdmgv7LfpvD4IosgnlC4l0X030jiWVnbnh85S/tlHcVaV8Lj1yTbSMss0lJ99/wCsaJ2LHjrkjk0zy5XMd817bRfaoubbCeE099k8asGTmawE6gEj1XHpYn8D5vP/APoe2Uq4HJVlfRSAq/0iiWDN9bfrAIwBRF1AAd7wAbsBr0gA1cE3sT+0AGwMxhgYSPqIKA2bA26mAZhJAv8AtCAAt5CPmcSPc2hhQ3zuJ6RTgTNVOUYtvmdTAFDHMcXcHSzgbXX5MrPRC81vyhWFEjpNaka5KpmafNtTjCtltKBH/aC7ChaPXcQCNEXsPWApLyeVfj5p/wBh+JGVnQnLzQy5mt2Vr+8W+YmD/ey9ZGabnWVSmb+clhLiVE6WKY8GcakfQ45PamI6Ilxh9YcN7HKRbYxm+DoTJHlSEWtfuO8Z2aphLico/wBPbtDL8DXMHl5tQR6dIogCz/MHlBCumkAC9iX5RAUMyoLEKQgLJG/paFZVA2Wim5/I94LEAWkXIV219YLEFOyqHmiCPKBYA66QEtWcVeLXBCcJYjla3T08qXmiEut28qV9x6x2Yp3wedmx+Sp11ZL8ul56aIaQLWSL/n3jus8xqhpnp9hLaVNh15ZJUFnYwmwQlTVXlKXy0IaKhZJP3TEjE0+t6ZZKeauYXoSLbQUAQac/Khv5Vhy2XMdvSHQDrLS5dllpdfS2hI+50MHIApmXlpimtLGd11o3z20UPWGAkfnEsylm2j/ONiVCFYGIysspKQLj5VdoQqFv2s2tCSqYSkpGuRN4dhR64yU4kSrXm6CPHaO4WImr7GJoA9LgIFjCoaNh22sIdmF0ekArNF8AakQByYH+xBgDk3zdLm0NBywKnwIdAaE0AdxDCwQmh3ETQWaVOpQSQReCgsCagLanWECs38eMp10tcnpaEWk30c94mrrnEPH7jqFEyUqrkS46WG59464RSR7ekgscdz7LdwNKBIDMsgl2wSpwbJEc+aqo6ZS45LpoMl9nySEr8wJ1PePNlGk6PPnLng83+PVIS54wMRhtOnMSpRHVRAEfS+nO4UeTq1ymeqXDGlfYfDjDkja3Kkm7j1I1jpny2ckeiUk9OsRQzRO0VfkAh5y3tENlR5CPmVsSYP7AOQDbTWD+hNoMGot1g76Ebue8MDIAMgAyAAKhqYAKp8U9X+x+BOJVg2U82hhP1UIuC+Qn0eKWPHefimd00Scl+wEdU+6OaR074epQyXh0xq4kHnVGakZFH+q6ySP0jzNTSR9B6an7kWdZopDEu02hVihpABPYAR4m52d8qbZxVOqVjPiDWZkebnTSgkj/AEmw/aPRi6jY5cLgMxtgudoNM5rrRDak3zEdY1U/o5U+eSqqLPfA4pw7NDQsVBAv/wA149HC7R4WsTjk5PcDDE18bhqmPXvnl0Kv/wAojUwHOEBu5G+ogGNeIMSU3DMiZuqTjUoyNLuKAv6AdT6QFVZBZjxDYPZJSw/Mzqh0l5Zar/pBYqYjXx5mJ4kUrB1ZnR0Upvlg/nBYVXYH/wCoHEmqi1PwQ3Jg7KnJgX+toLYUbMvxgqKMqpqiUpCuqEqWofpC5GbPDHHtQF5/iA6xm1KJOXSN/UwcgbR4fJaZF6niiuVBR3BmVNg/kYK+xWOEl4ecFyxu7IPTqh1mphTn7wUFkip/DDClLv8AC0CRaJFrhkXgoVkJxdh5nhJWJTFOHh8JTHXksVSnJ/wlpVs4lPRQ9N4HwMtth1L7KHUG6FpCge4MMkHfUQFJnmv/ABPKV8JjzD1RtYOMWKvUERa6ZhPsPlsVoZqdCBVyxMUxhZV+IFItHjzXJ72HmBPpL+fMJfFihwWsO/eMJnUuOyRJsGU6ebrGFmiEr4ShOY6kwFMi9Ymy24kC4CjbSNKMr5HKkBQbGcEkakQmWx5IBQko1JiGVE2EhHqYCjObZJ/aGSacssIsMx7wCC31WSAnrCApvxOYRTirhpUVpbzTEqnnoA9I0xumc+RWcM4cKpuUVq26ttfmYXpcDePUi7PFyLaxznCHWbLSiWKLlLSOx1jWkZ2JG2mmm0OrlFOkAqsBEcANlUmnXFodbbTLJCdQCAQIQwlEwhvIkuB1kjMDuQYdgL5OYQzLvKZYUorFsyhprDAJmJqabaDa1JZaVplFolgNE4866tLIeKz0ttCA01LO3U0vmKCTqRDEK5WnuhCkpYKUqFhfcwDPVSnYgQZZuy76DrHC4HQpDq3XEn74iNhSkLmawgJHnGsQ4lJ2KUVVKvvXjPaMNNQSs6GFQAkzfQnWBorazBNAiJKo18VodYB7LClzNxvFIWxgfifXWGVsZr4vKTrAPYwtU2O8AKH2EqnL9ffvANwshvEDiIKMwqlyaefUphJQoIOjST1PrDjG2dGPG2RPCNHcbW2ltoNcw+cncx0XwepGL2nROBqcmQlGkpSATuSNY4crJyOiw3nS23LNZrAnMR2jlfTORK2ee9dZGMfFtil1q60qqbcsm2uxTH0XpyqJ5mqR6rSsumSlGJdFwlpCW7ewjdc8nHXCMmJhqVZU46tLbaN1KhPjkCNTWLnZpRTIMZWv897T8k7mPktd+SaLRScG7l/6OLJq4YlS7Gl9c/Nqu7UXgezIAtHxOo/L9Vkb9mKR58tZOXQjeTNSqwpFWm83ZSkkftHmP821uB3kqREtdKK5DW8V1qnqz3bqTVxdClBtVvQx6mi/PsTl/wD2wpPyjbH6iv8AIlFBxfIV8lplRl5tOq5Z7Rwe3cesfqOj12n1+NZcGRNPwuz18eWGZXEextHeWZDAyADIAMO0AHOPjurH2dwelpQKsZydTcDqAkxthVysUjx2rjypqszzl8xU6bfnGsnzZy+TtPg3T/heCGEJNQyqquKM5B+8lpF/6x5Wpdpn0/p/CcvpF6Y7xKKThCvTwVYtSbih7kECPJjG6OhcnJvBRoOTiZtw2KlFeY9SdY7mntLfPB0niHCcrxBwq9T1KDa1o8jgGygNDGO7ayNnk4NxTSpvClUnJKdaU3M0+pBSr9U2FjHsaaVo8L1CPyUj2n4PVEVPhhhuZBCuZJNm/wDyx1nEyYA+YEmESJKtVpeiU2ZnptzlS8uhTjivQQAVbw3wu3xFmHccYivPqnXFGmSb5/lS0uDZJy7ZjuSe0IotOWotPlRZmRl2h0ytJB/aKVALAkNiyQAPTS0IRs/XTXQQwOS+JPj0kMPVOoUug0N2bmZV1TK3pn+WkLSSNtztHq4tDKa3GMsij2WB4UONtY404Zq01Wm5dublJnKnkAgZTe0YavBHBL4uzSD3IvUG8cIzcIDN4AIPxolDPcNawgDzNthxPuDCl0ND/g2dFRwtSZlJuFyyCT62hgPA2se9hAI4N/ij0guYfw1UQnVC1Nk//PaLiRP7OccS4gVJUPh7NNkgu0pIzX3ykAx5WRU2e1o3uVF3cMsRiqU9rOom3rHIzvkqLVaKVt+UgjvHPLspMbaitKUq16W3ikKT5I8JRUzMg7p6xaZC7JRISQbYNtAkXvEtmjRiFaJFrWOa8Q2CMXqq2xvAmWYllargKsbxVkh+UNAdx1iRMSzKjkv2PSGiW+SL40l0z2HanL6qS6wpJB9opdikrR5iuLNFxNOITmJS6rT0vHqQfB5OePJJOcGFNvyoK3nRmUXRdKRGtnF5G2dmJxU0o/FKW3l+VAsIkYzzki4Ec5RWArTzwwNyEi+2ApLrQSvSyukIB6kJZTrZYcm7JRtfYxYCiZYlp51lEqyt1xGqlLHlMDAa6qkMzIzNoZI02iQCE1FxLbiEEGx3gBoE1PtpSkrmlF4bC+ggFR3ZT8YqDTd1HaM3BFqx8lsaH8f6xm4lpDtLYwC7Er29YijRDpL4rSu38z9YjaaIdGcTIVbz/rGbiaJC9jEIJvnH5xLRqooVN1tBJJV+USzRRoMTWUnrp6xJajZn2mknuYXk0UDfxxOxt9Yhle2gSZlRG94LHsQBbpVuSIf9j2Ij+LcUN4bkioqzzjnlabB1zd4a5YbSDYfor05MmemSXJh5WZSld46VVG+NUWvRaGhjlLJ1SLkesZyZ0IsWjvKbQhKU6AbxzNGc0LahiFFKlJqfmXLNyrC3la20SCTGW23Rio0jizwgtrx7xxRVFgq+OrS5gn/SCbf0j6LTx2wZ4uqd8Hqm66lsKWTlSnUk7Ad4rh8s429pAKpVxXZkKdTaSQq7Tf4iPvKj8h/I/wAnqb0WmfC7PF1eqV+3Hoh/FDizhvhFg6dxNiSb+HpsoB5Ui61k7JSOpMfB+nYZ+r6hafEu/J5+JLK6K/4F+LXCHiEeqEph4TUjUZMZlSk8Ala2z94WJjp9c9E1npEVK7RWfFLF0W4ty9yonNa2uv6R8BkyqScsnR59rt9lY4+414Sw1VUUKYxJIytaeIQmVLgzpPr2MEvSfUtZieo0+FvGvP8A/hTwyasj8/iVVIdlnUzTrczmDjLyFapP4vb0ifRPVNd6ZnebTyqu19m2DLPC/iX1wf4mpx7THpeaKU1WSA5ttnEnZSfSP6s9C9Zh6zpVqIcSX7L+z6nBm91Wyw069LD2j6Q6DBsYYGbQAZABxn/EXrgl6Nh2n5gPI9MqHtoP3jpwLtmczytZImqjdWy3D+pg3GS/Y74whJmQwjwjkz5eXJTFUcHqohI/aPIzH1ulio6ebf8AQDj/AInRT+Gk6yV5XJ1xMsnva9z+kc0FTJi/kVJwxmQypltF9NkjrG76N6s6gwdOBDCb6mOaSs1S4KN8aOBG0YfbxZLNBLi1ty8wQNzm0Uf2jr0c9smjxfUMTlG/o7w8J9W+2OAmEnybn4RKST6aR7J4fgttWh0hAQXja67L8Mqw7LI5ryEXCTt9YqJSGvw2VQ1bhLRirRbQU0ofhIO0QgZaaRpDEzcAjPpf0MMDy58VeE04P44VxhsjlTRE2nKmwurf31EfR6Oe7FRz5F8rLH8CfEin4PxBiCmVaos0+Sm0JfQt85UFQ3jHXY/cScUODSOpa54p+GeHs3PxLLOqSPlYuvX6R5kdPkn/AIm+5Ebwj40MC40xbKUGT+KExNu8pl1bVkrMaT0eTHHcyFO2X6b2udbbxw3ZbGnF0mJ7C9VlzrzJZY/SEMjnBWcVOcNqQonzNoU0oeoMOI2ThKtSOtoQmcjfxKaMZ/gvLzQAKpeaSbnoDeLj2ZZP1OH3KdPYx4fcPJenMKmZpozDBCfugLO8eZm4bs9rQyps6D4dcPp3D8gymamkl1KQS22L29zHE2ejJbixWEKQLKUrL6xmwUBQqSZnG8udRV26QrL2m2aUmXV5de8MjbQqSsIbU2QdjpENeQoMl5fMlokEIUNB6xhfJRjsqlK0kA5jcX+sPcNMEpkhWTS3rFp2MC6znRc2udNIdiYkmGsrZ6RaZmiO1BIdYcbOt0EW9xAJ8xPMjiiwaPxHqqEpFkzKkkK6a7x6WP8AU8vN0OFOaM+wpwuAI2SoHQADUR0I4mKXH0MS6ZdloMoOqnV6k+ogYiPVibbmLNh1bwb3UBoYQDfTpltacuqnArypG8IB6l5/5EsthYOi9OsAMcHXnHUXQ6GDayikQyUxjnJYF0FalPpy3uBeAuxC1IuputptTjROotqIAsMEitS9JdQCvmJgCzqiWnlpZRqdog6aFrNVcSdzANRFzVccBHmMJqzRRHGWxG4k2zH6mIcSto5y+K1oGqozcWapDnLYtP8AmXuOkQ4mg6SeKVPLCElSiRsnW0Q4lWkTjB9KqmKZhtDLK22joXFiMZNRF7qRL8V4EnsK0sTinC8nqkC9oyUlJ0io51ZEE1RwNpWppwNkfMU6RptOhTTDG62hVgF7xO0q0an8TsUuRemnHLhpJUEkfMe0CjyJOyrqPOzGNa05OzYWCV3RmGiR6R0RpGiRb9IpwbbbKQk26iJbNo8EmkE5L8y4UojSM3yaknpyrI+YjtGLYpLgpXxlcS04D4QTcmw9lqla/ujKUnzcs/4ivyh4ouUjmyNRi2xh/hsYe52KZaaKcwlZVx29uptYx9JCO3GfOZZWzv7iBUFU/Dr2RWRby0M6f6iAf0vHz/q+sWg0GXO/COPUS242yEpmmwQgG6U+W49BaP5Cya1aibyN8tnxrmrdlcceuEdM468PpvDU6+ZV1Sw7LzAFw2sbX9DHu+i+ux9J1kcyVs30+eGOVsrLwv8AhFZ8PuIahiSerDVSrEyyZdpqWSQ20jqVX3Jj7r8p/M9J6hpo4cHLO/U66ORUuy9aliKVlNVvZ3LaISbm8fhc80pO+6PFUd0rZ5u8TvCPxDxvxfqk/JS/xkrUJ4zCamt4DlIKr6nplEf1P6H+S+lL0qMJtRaXKPpsOTHDHTOq8Q05NC+zKWJkzi5GTaZXMWvzVBIBN+2kfguqyYtRqs2XTqouXB5GSSlO4C3h3ixWCsc0apqeKJZT4lnwVaZF6C/pmtH3H4Zr5aX1D2fEzv0s3GSTO3gdyPzMf0aq8H0RoHX16wxG/wB4AM17wAed/wDEorxcxeiUCtJWnAEdirX+kdeLiFmc+TzyoyOdUZVIH3wfy1jLgiMbkj0JqjYpmI6LTk+X7Lw7Ky+X8JXdVo8rL+x9Uqjp0vtlPeJOrLdlKFIC4Sp5T6voCP6xCRljb5GThI5nnUkm+XaKfJ1qzqLDKgGWynXvGDN4ttD7jrBjXEfh9WqE62CqZllBoEbOAXQfe8QnsmmjHNHfBonngMmnV+H+lyT9w/IuOSriVbhSVWN4+ii9ys+QnHa6Z0UfMoDp1iyBoxtLGZwhWEJAKjLLsCL3NoaHZVPhQn1zODqrLOJDbjc+4rljYBR0/aJ/yKZeINwbb6w2QMeLMc0HA8l8XXKkxTmD8peWAT7CKjCU3UUDdHOfEHx64aorj0rhqQfrTyLgTChkav3F949LHoJy/Yzlk+jkHjBxfqvGXEbFWq7MvLvMN8lpLCbeW99Tv1j1sGGGBUjFzb7ISzLrmnkNMtuOuqOiGxdRPpHRa88IjsmNA4GY5xDb7NwnPOA/eU3lH5mMZZ8cf8i9r6LQ4beF/ilRcZ0CsGjJlBJTaHlKdcHlA32jly6vG4NXdlRg7PRpor5SOZbmFIzW2vbW0fOeXR0tAJlrnyrrZ1CkkH2tABW/Ap0tYfqtOUf/ACNRebt280JDZZSjZYI1uTeGJHPnjllJSpcEZqRmHksvTLyGmQTqpXpCctqsuON5HtRzxwU4WS1HosvLyiS9lN1L3AUdSfSPJy5bfJ7uHAsS5RaU3hdcj/hupLidSnOCSO0ct2dSEiFpU5ynWyF9AYmRcUGcoNWN8tukZ2W0aUsKUkKuCQSm3eLTJaCHJjOUZhZSVWMDMyRSbIS2wb7qVYetrxzEeTSsikS41JKzb84TGFzDdluFQASdYpdDQnSRkIv7RoDG6fdyo9DcRS7I8kcmCLLWTbt6xXYpdHmVxwnETXEatuJN7TS9B11j1MfR5WZ8inC5+NlWleRttsaj1tpGqZxMBWkFDw5RW/m0zAaARTENs1LPuyuRCQlKTcq2vCATy8g/K5JpvIQlWULJAN4AF8jKOS60uuvJaLt1Cx2EADzIfBtoUlaDNcxN1BJ2Jhk0N+SbbWfh0pbyj5VHcQh8iP48p8zcyEFRspA2HeAYaqdzFKUvFTSTcntAKjoaUnAppI9Ig7k7FQdGUGAZtLpvcEwACDykne0AWwaZpW2e0DodiynPOTc4ywMxK1AeXe0TLqwc2jqTBmA6VRqXLu8sOvuJBKljUGPOnNt8GMsjLt4fU6XbksmRLfmuLC0ckk12C5JbN0tirIMu40HWut9YhfF2il2JZ/A9NepRlhLN5SOiRcQKUr7K3NdHMXG7DC8EqlpphBRLLJSo2+WO7C9/DNoZL7KarFTdrYZYucgNyAd41aSdHdDl2TPBFLVKoSTa56RLZ3R5LQpTDjxShKTvsNIg0qkO6W7zjbZulaTqCYllocn6qzIM8xxxLaUAqKibAAbxzuLfQPs82PEpxVc4vcV5t+WeU5R6ZeVkxfQ2NlK+pv8ASPU02Oqs8bW5U/id/wD8ODDnwtFrE8pBARLtNBXqb3j2svxjGLPDjy2dNcZH3JLCQmUozobfSV99TYfrHwv5Xilm9Jzwh9HNq03hdFCJqTqZhQRNErBzFKVx/GbhJLo+TUfsXDEdQBzc8m4tcjpEb3VEOKCpuuzkynKt7KgWGVvT84GvpDUUnYiJJ86umuY7xSTb2RRW3e6RJsF8PqzjVZMilUtIhVnJpy4Sr/aOsfrXoH4HrPUEsuqezG//ACz0cOjnJ23wWbTPDLhdtfNqa5ipzChYlS8qfUWj9r0X4h6VpMcYrHdeWezDTY4LodH/AA34DfZCPscIsQoKSs3BBBB+hAj6GPpWihNZMeJJr6RsscU7SJQ/TpumNpCJj4lCbAJdGUke/WPVpeDZMBLzqJi4ILbifmbV8w9faJLFGttdD+8AAgLlI7wAeUX8Quv/ABvEzEoS5cNLRLjX8ItHXHiBhJM5T4YU81jHNFkgPM9MoRY7akCOdvg1wpb0/o7SxZjaSRxdxdJrS6Sw6ywHEpulIQgC37x5zjudn0WZbMWOP/crTxCNpm6DS6uwoOMMuFpSh0B1iUjLGyPcLpkImGCk6KtC6PRx04nWGGHMjbRAuLAxizRFnUwpXylI3O9o55uhtJIlHhnpqcPPYwpabBpNRVMtgC1gsD+oMe9pZbsSs+T1kduZl5AWUdOkdhxBdRZE1IzDVv8AEbUk/lAgOe/C3Mvy2JcX02ZSlstrStCEm5KdReG/2Las6JAsLW0694LIOVPGxwVxNxGmsN1HDUi5VHm3TLvS/MyoSFbLPoLfrHdpc8cLe7yRKO4gXD3+H9WZ5LMzi2rsyTKhrJSA8wPW6o68nqDv4LkiOP7LYxL4NcA0Lh9W26bTXHaoJRZZnJleZSVAX0Mci1mRy5ZptiuzhbhjW2sM8QMP1OaWlqVlZtPOWsXASCQbiPdyLfjpI5VxI7rxF46OHlBWtmnB+qqTsqWbyoJ948NaHJLs6XNIbeHHjhp3EDiDTsOroTtPlp5fLRNOO3svoLRU9D7cd1krLfB1CTa+2a+vtHmmtUaUq/WwhAVdwtPwWNMdU46H4wTKR6KBhIploG+VAvr2/eKJ/s8/fHBxFdrXGWVw628r4KjMi7YOnMVuY4s8udp9D6fitb2b4QY6+DelJRKylp8pbXfsdI86apWelkhatF5PSAkak5LEc1Oi21q3sfWMFJNWc6VoSVigpqrJUnyPg2Cki1jDoE2iMNPl50tLsFNnL6n1jKSrk3TNuoJUkHS+qTCQdjfUWy2tC/WxuYvwZtIlVPdzIkwVAXUVZt7C0c7fJi19GpUh2dbGgS21e3ZR2gfDoDJopcCgbA7WH5CBMpDZMziWkWFrJG/eNU7BjJOzSlpVfY7RaI8kE4i4tYwphaoT7zgQlhhRBJ622i4q2ROkjzHxJU11iqTU0vVbrqlkn1MenG4o8fI9xMsJyk2ukpl20JcbWC4Vp+ZIHeNVZzsUTU03KyqmUkNZNlqPzQxDCSl0uJdfzoIzDKdL9oAELcyymyFEqRm110gGOwqcqhpRKFOJAypB1hBRuXm3EZDlyJuSpKDqUwxAUtzC3F2WoZ7gKc00gAQO0xDSrF5tRPlOU7HvABiaa6EqKHEKFrZc0AHR0rcoSRppE0dqF7NzbqIQB4EAI2NYAN2veE+QJfwuabcxSwFoCwB1jHK2omc7OpqCvny6E/gOkeeuVZgWjh3MtCGmxa41MYz4NUT2Rlwy0BuSNTGJqhaEhSbAaQ0J8lZ8caTTXcFVd6poR8O0wXAo/i+7+sVik45ODSKt0cW4Qobc7OJWtJUk/dV0j0W+eT2IRaii4qHRGmgnI0AANIzbN0TSkU0sELJKesYyZomKKjJiaeDiTy3m9SobHSE5cFo5V4v8YJhsYhw+lBUlmnOuuTCFbG4QAPXWOnHDk2pPG2vBxrQJQqek27HMtaUkHqY9rDBJpnxGee6TPZXwMUP7J4SPzOWxmZqw9Qkf9411Dtr+jLGXxiWiM4ioM9TXvlmG1ICuqTbRX0MebnwR1OKWKfUk0atKSpnEddkpzD2IpyTfzy87KK5ar6XI2V7ER/KHrXpM/TNRPBkj8b4/0fLZ8XtzaY6SOLWlJyzSChf407flHxuTRf8ASzk2eULF4mp4Gbmm46WjnWkyJ8EpN9kr4Y0pviHihEmzmTJSw50y4obgfd+sfqn4R+MQ1+q/kapfGPj7Z6OmwbnZ1jR5NqSkG2GG0MMoGVLaBYJEf07GMYJKKqj6FKlRy3jfx+0DBnG1GBnKHNPyaJlEnM1IaBLitrJ6gRYI6yYeS8yhaD5VpCk6dDDApOr+LXhrJcUk8P5ir2rSnQwV5btIdOyCra8AFh1iQMw2pxpQROMgqad6KPQHuD2hUFhVDqKarJIe0S4PI4j8Kxun6GIo0TscR5QVHSwJ/SBjPFjxj4gNWxzXX7/49RcPuLx2yVRo527ZCfCzTk1XjXhhK05kNzrTygeyVXjjycROnTr52jomRTL1CpYgqyxmdnKk8u57BVh+0cidH0Or+Uox+kRPHUoqdodSkWlhLM2gJUg6pChqFDsbw3GzlXxZCuHqnJFcpzvmSvIrL1t1jnlE9DDe06/4dIM+1LpsbqA3jF0kb3RbRl0U2YDRINkgxxyd2C5Qd4c8VIrXFHHsghQPwhZQQDubGPc0V+2fOeof/sdFp2vHoHlgraW7wwObOE8y1SfEbiekNt8tZbddcBGqvMLfSHL9rLZ0nfXuDvCINDqQDe2nb2hPjkaOXONHjdp2AatUKDRaU9O1aVWUOuTHkaQr26x6eDQyyR3ylwZSnT4KjptU47eJhRckph6h0VZylxBLDZB3HQqjsX8fSr7ZPykWPgr+H/RJVpt7E9ZfnZgnMphgZUE9dd45566X+KKWNMdfEF4fsD4J4JVqbo1GalZ2WQFImFG6zY66xnh1GWeRW+Byikce8CJJdU4w4Ql2/MpyeR5b+l7x7WpdY5GEf26PWTMhHluBYAACPkmdlNgFPJQdP1hWg2srmksppvHaroGiajTUPJ902B/eBAyyT87YtexiiX0eWXiozteJDF2cnV8EE9raR5ed/M+q0L/4kN2C6q5KzjSs5ATYgDeOdu0etVqjtrnIn8MUSrN6pcZSk9fzjz0+Wjyk/m4sSPz6GFpJUeWtNlRrHktxpFbVWYXT5911KgrkvFu3UpOo/Q2i5L4lRFSZo5SpZJCvMCD8o7RzJ0auI01uoFcy2ErSW7DTvF7uDGSSHqWq5ZlgbgCwbSOovvGS7MWPjD5lZEOrVlmphV/9o6Q3y+AoaJqpDOqyrpSLb9YpIKGR2oqfcDdzl9Y0SBsRVOoCVl98yjoIEjKT4ONfFnxUMy8jCsm8FJR/Nm1oO56JjvxQ8nHmmqOXHP5itNiY7KOAnmA35iUuUpzNkEK81jb0hrgykCnaUh+aSt15IUpRVkV0F9AYBCKZpIbBs4i+Y6JHSGAQqmWBQh4WP+mAYbL04Iau48OWVE5LakiAm75HFDUuxJh9hB5hUBdR6QDA1RkpU2rOp4LTew2tCAYlltbSylkNkK27wAYl2XRMAupWE9gdIZVHTsvK+RNu0RZ1ipDRAguwDUpyk3gAGEAjtAAdLS4fmEIKggKVbMYBpF4ULhW1RpSSrctMc1FhzCjYRxZMl8HPJ2W5hSXzsoV3/rHNLgldl1YckPgpFtSgMxG8czdmyRIpWYynKdREtUMWoX0hIDnbxhYsDVMpWG2FHmTZ+IeSN8o2B/8AnSN8UfJ1aeO52yocCUw+RZSLkax1Pk9ktqlSA8oItpGUmCJZLygRL27iMHyFiKpoDEpNOWsQhWv0hd8Gidnm/wAQ5lS6fjaoKVdTpakkm+pzKzH/APGPVw02a5EsOkk35K2wXJ/F4npyLFQ5gOvoY9uC+SR8Cnds9tPDRSPsXgth5oixdQXj7mMcrubOmC+JZ42jAtlEeKTDlNThqXroHLrCJhthrL/xkq3B7iPhvy7S6bL6c8mZpOPRxaqEXHeznB59DBCXHG2yeqiATH81wwTyJygrPneX0gQRt5bi2a97xnKLVqfDJk+OTozwpsf+B1x61nlPhrN1Aj+j/wAIxY4enRcf2fZ72lrYdGySgqWbtta2sfolNdncVpXfDTw9xJxAYxnP0Bp+utKCw8dElQ2JTsTDAtFKcgCUpAF7ACADmateBPBdV4xqx85NzCAuZE65T02yF4WOa/vABfUzlU2uwsEjRJ6WGh/SACH4ZnEtY1rsilYKFobmkoHqmyj+cSXEkWIp1NMoFTmzp8PLOLv/AMsIo8KfEHVDP4hJUq5ceW4T7mO2bObyPfhE/umPpqpqHlkKfNzF+xS0Sn9Y4MvR6mihukyzsJ1tKsKyjiySp1SnD9VExydHr5+c7QCr1NC5dwEfnD3EuPJEMIvoqCiEGxZeN/oYyfJ2wVI6lwDiJMoy0pOpAFjHNI0qyfOYkXOvl1Syeh9o55Itx2ogvgOxea3x94nXWVJfeCk69E6R7+ljWNHyeuleZnftrA+kdZ55uAZzrU0qoHiskpvJy2p6WDOcDQmxIueu0VLorwdFdPXrCINHcfob9Yl88DRVFR8M+CK1xGmsaVWnifqLyUgtPK/kpI+9l7+8be9JR2NhSfJLKljzCuDWkyrs9KyuQAJYZHyj0Aj57V+uaDRv/nyL/setp/SdZqVeLG2MKuPWGbZgJxaPxJl1ER4MvzD06L5jJ/6TPXX41rXxx/5RWfiIx9JcTuE1ToeHXc9TmXEJS26ko8t9Y30v5t6PDIpZptf9icn4x6kl8Yp/6ZSPhV4VPYQ4pNV/FhZkpSnskypzAhbx0j39R+aeh6iG3Hmpv7POX496njlcoHdMpWZKqDmSs20+D0SrWNcGr02qgnhyp348nDmwZ8DayQaD1LKTqNe8ddUc1kDxIpUpxkwdNDREzKPSyz3NwR+0VECzU3KiodPKIsjwzzt/iAYPXQeLsjX0NkSlWlRdQ6rRv+8ebqY1Kz3tBP4bSi6PUuQEG5Co43wfQwdnX/h+x/LV7Cb+Gp14JmWruy2Y6rT1THFL4uzg1GPbPcjK9VHJdx6UKiXEq8sbKSa4No042MlblJlcm3NqQpJfUNehsN4O1RlHsQTFULDAb3IFiYxceSm6I87XGDO6ruE2AQNyYrbwYSdkuozwayzlRSGyNGpc7r9TC2mQon8RLW4tCDmfc6dEiEkNsaXKgEt5b3N9VHqY0omxFM1FEuSorF7bRRm2VFxp4wM4Gw4/Mh4KnFpLUs33V3jXHHcYzdI4Nq9aerE/Mzc26XXn1Z1qJuSTHoQjSPNlLcwlllJeQm/S8aGbdk5pzSafJyziRlvfMpXX1EBDG2axKwpx0hoLQnTTdR7wDoaxXQparJUkBVwm8MVChNdZWVWTdR9DCChxbrEsuWSogIdTsneCwoL+LemciUJBRqbWtAPoMem5hbaGlLbScuVIvtDJG1Uq5nTmdSpIOU5e8AAAw5zkNEcwK3HaAdnVTRsyjTpEHYGC9vmtABtN773gAMvaADWbtp63gAvzw64l+Plp/D8+suS7ybtlR2McuaFcmUlyXxgihLZqQk3LkNm+boR0jzpSbJS5LXK+WkJAFhEVZqHsPGE0A4y7ma1+ut+0IdnEnGjEBxtxcqTrRzy8soSrShtZOhjtjHaj0tPHbG2SzBdJytJzbiBukdq5LIpciErBt00Mc7lbKuiUCUs2kK7XjOzN8kTxlMplKJUnlHI2ywtZv7GKX7o3geaHEKZAwWk/fn6uVkf6Wwof1j2cEbZr6rLZpEhp4OU/7QxpKpAJyj99I9rF+x8H4PcjAlO+x8EUKRAtyJNtJHra/wDWOCX7M6o9D6D3/PtEPoplUcaeElX4nTNORKV8UqSlrktBgOKKvxAk9o8X1X0rH6rj9nNL4GOTGsqpjZhzwuYKpMuoVOVViOZV879QOYD2T0h6P0jQ6PH7eHGq/wBChghFUIa74SsLTzjztKnajRVrGiGHyWkG2lkmPN1P4v6ZrG5Sx0/tES02OXI98GOF0/wfen5adrX2vJ1Jacji2wgtLG1/ePa9O9Pwem4/awDjijDouKUnFSxyqBCFG5B6GPVNBc5UGkJBCs5PQQAJHai65oiyB6QAJlurcPmUSbwAIqi+QkNXylW5v0gAg/DdSMQYoxFiBskyy1CSl1j5VJRoo/mIgpIVcdKwKJwhxVOFWVQknEDXqRYQ4K5oqfR4YcXp34nE5TuEC0dGR2znSosbw3y4ksF8QquoEFmjrQlR7uEojz8rpH0XpcN80vsLwfiIfYMqzm1SjKdY5r4Oyfyyyf8AYvmqnMVaYYp8igPzcycjaR16a+giG/Bq9q5JtV8AnAuHKQ5Lq+IebzInXUbKWdQr2G30iXZnhyqU9rH3B+LC22hHMuT0jFnp0SfFvFKWwThacqcy6EhpBUhN9VqtomJUdzRjlkopsR+Aip/CeJyvt6NoqDRdCfcA/wBY+jxKoI+Gyy3ZGeoWhG8UJdmWvABzjxyApXG3BVWvlCXUoJ6G+n9Yp/qWujowEL1GoO0IzNWF7mwH4u0Kr8DRHFlnGzL6GpxxuTbWWVhg5VKUnQ3McGq0j1C2zk1F/XDOzTahaZ7opOS++gylYAoFH1Yp7RXuVuJzqJ9zHNp/R9HprcMab+3yzbL6lqsqqWRpfS4Qpqv2RQqa9Oz6ZaUk2U53HnEhKU+pMepHS45fBY1/4ON58q/zOC+LXF6pcYOK8nSuHEikMtL5La22/wDHN7KWR0SIrU/jHpGrwv8AmYlb8rhnZpvWtfo5p4Mjf9PlF91Pw9V6m0OWmpGeE5OhoKeZOgz21yx+Meq/g8sN5NDLfFeH3/5P0HQflsMjUNZHbfldFet1up4enDLTSHZaYQbFJuhX07x+byWo0WRwlcJL/fB9sseHVQ9yLUovyWBhfjHUJUpacmEzTIFuU8PN+cfW6D8t9R0LSyy9yP8AZ8xrPxzSai5R+L+x3xXj6TruIcCTEuFsvM1DlvMr0sFJNtY/V/R/yPSeryWPEtuR+H0fnvqPo2o9Og5y5j9l9pIta/rH13Pk+f48FJ+LrhEeLXCabRJtZ6zS/wC9ygHzKsLqT9RGGaG+NI69Ll9qd+Dy9l6iphRbWktLQShSFCxSRuD6iPGv78H2GOSdNE/4d4zcpNYlXWXFZ0OhSVA6gRzzVm8oqUOTq4S7VcmmKi8pMtJFGq1HzK06RELR5kW0tpGMc4oaDgTLAolpdOVCVHT3i3J0OKrllDYv4krmnfgpecS1Y+eytAIpK1yRJ8h+HcXSdJDa5UfEzG5mH9dYqiKsk7OMnp93ml0rd/zFfKn2hUJ0hSjEqWWlJCyVH51k+YxRFBL2Iw2gWOh21gologvETizT8IUd2Zm3Qp2xCGAfM4e0aRi5GMmo9nFmPceVDH1adn51w8sHK0yD5Wx2Ed0IbUeXkyOTIzcesamPY+USWW+UFTedAN7jpAwJFU3viG21PLU202iwQnrEgMPPSwHFNsoUlXlIO4vDQwphhlxs+Qgg2uIoBQxJS5WlPMU2evlhCuhfT5OTKnudMKBTtlSNYBUHzM5INtJRLtvLX95R0tBYUEJm5IJSpTClqGt1neCwoA9V0JC1BlpGfQDtDChIipuSj3NbWkuk6AQBR2QzQ1cpOnSMNx6ez+jSqKsfdg3BsACkrH3bQbxOABVNWnprFbkGwLMk4DtApJi2li8GJdyWq7r9ym20Y5XwYzTTO0cEOtTNPD5AD4TYnvHlzXJHQ+re1/6QILDpd+xGttesNlLkZOJWNUYKwPU6lmHPLfKZHdxWghQhuZUVbORMIyXxk58Q5dS1rK1KOupNzHdI9aHCou3DkkG2x0BjnlybIm1KbCVoSoXzdYwdlvofZtSQkDXa2nWIXZlZT/iCriaBw1rj6lBGdnlAnoTtGkFcjpx8vg85uJr5TS8NStrZmnponuVqBB/SPd0y4M/XZ1BQJj4U6Ia1xGkm8uYrmGm7e6o9TG6t/R8b9Ue1bISyy00BYJQlP5ACPPu3Z1rhAw4OkFWMA6562MHm6EEBfW/5QcPwBsOa66+8S4rsAuel26hKOsOk5FixKfmT6jsYXQxqbxKaM8mWrCiloWS1UE6oWPwr/CfXaNFK+DJqh9bfQ+kLaWhxCj5VIVmB9iIoQIuG4Gv03gAKemm5cXWcvYX1JgAquuYwm+I9QmsO4VWpUuTyqhXE6Ny6dlIaJ+ZcK6GuSx8O0WUwvRJOlSQtLSrYaSSfMojcq7k94hs0RT/jNrn2TwJqqAoZpp5DIPe5jTE+bJl0eLGOpr4nE035QqyrA32jSZjyy+uEtIclPDLxHnm0FTrvw0ogD7yisKt+scGZ80fTekupxl9WyqMNUHETiUMop7zW3mWClI/OMNr8EvKky6+HOF2sKvfaM44JqqKTlBT8jQ9IeyjOea+CQ8RcVOM4JqCpcp5iglABga4IxyalwVDhisVt5y0lK89dtxteOdwX2e2tRxyiN8UKbiitIKqypbbLercugEJv3MbY4pHNlm5rgvzwizyaR4l8LOh0KE9T0FRT3ItY/lHr4+YHyOVVkaPWgO6nvDBm+aesMRz54pUhuaoE4lpJcYXnDilWyWWm5HcxXii4/Re1Im0zVKk3kquHGULB9wDEIgPmF/yHbHXIr9t4afgf9nMPh+8Q+HqVM4jwziappp1Ul6vM8t2ZNkON5zbXoQI782CThGWNWQpq6ZYOPfFhw/wNKqV9roq0yBdEvJeYq+u0ZY9JkyPqgeRI5cxTj3iV4uK59k0ORep2GSoJUDdLIF93FfePoI9OOPFpFcuWZ259HU3AXw9ULgrS1LZKZ+uOpAmJ9afMO4R2Eedn1Msz56NIx2Fvcy99Ne3YRx9lVRF8acPaPjiUUidYSh8DyTCR50n36x8/6p6LpPVo7c0fl4Z7fp/qup9OleKXH0znjHPBytYOUuYZSqpSA1DzI8yfcR+Lerfi+s9MbyY1vx/f0fqfp35BpdelCfxn9eCEGtTDL9KVzAtLM+0oZtTe9rD84y/FMjh6tipX2my/yHCpemzb8Hccu+XpdpZ3UkE332j+jnw2j8PuwZVcEb302hC7PITxqMyPD7xEVanyzKZVieQJtKE6JzH5j6amPMz4ebR72i1PG2RX+EcUfCTiJhZTkTY+8ebO0e+skZRL4lON8lLUhBmZjK22LhKl+UfSIjbOV0uSrMe8bZjFqFy9LeQxLE2Wu9lH2jVRa7OaeXmitQZlC8613JN8xNyYq0Qp2SGlYlEooZwpy349P0hj3MkTPEAlOUrCU9kjSFQm0KEY7CQFKUoj1EA7voi2L+MapCXLcqMzncnaLjBtnPOe1HPWKMUzmJJ9b85MLecubAnQe0ehCCR5U8jm6GMm4tGnZj/QYwzznUggBPU94OAJ1hplunyvMzhYVujtEsBmrtWRPThyn+Uk20goBncaWXAptZJUdjB0NIcUreSkNhkgmx8o1gsfQrbYmnGVOqQEp636QWSFu5UoSEuWJOphFUCflwjKeYpYP4ekAUAcZYbSRmJ06naAVCIKYIAKcx7xVhRprKVEEZeu0MKPS9vCg+HR5Rt2jyd573tsAvCifwfkIr3A9sTuYVT0RD9wW0TOYUA6RSnwLaI3MMW2TeLUidpJsC077OfN05So2jKTs5cqo6PwjURK8pBNkLSARGElwczJS68UOkXsIy6Bcg25r5SFQMpKjnXxG4wXXsSylAl3s0vJDO8lOxcMdeGPFs6sUa5GzBshyAi9gSesOR3Ituk3ShF9o5pdmqJXIIzKbubf0iGKUhXOJy2OY3BsBEJUSmcmeO6uP0vAVNpzTpAn55KXB+ID/wDcb4ez0NPTlRxvxZcKMRScne6ZOnMNZQdjluY97AuDxfW8l5aOgvABQftPiTSlqTmAmeaTbonWO5PbjbPnPpHrCpwZ1W2JjgOvo0XL9YAsAtwEamAYn5h7wAYHDeJsZtSioWvaDgALjDT7KmnUpdbULFChcGD/AEBHJ3AzJK10yoTdIcWoKPw7nk/9pgtktfQifwziyxQ1jKYCehLIuIrcLaEy9IxDh3Ms1RWImVXLjEyMrm2uRX9IqxULOFMuadhtxg09dOQJlxTbbrYQopJ3I776xDZUeCYl06ebX94RRyr/ABBq6JPh5Q5AKsZibU4U9wkCNcSM58HkdWlGark4oW1cVaNJcujG6VnVdNU/hrweNrlxlmarX28gtfNkQnp7x5uWXyPrPToVGTXiL/8AYkptDxK7TG5qcpj6WykHMEHX6Q1ljdHnTxNdBPxLjZKVXBGh7+0X30YcXyMmMJ5UzSUyqRdTqxYe0ZzVI6MPylZYPBzCPwsqHXUDmmx16RySSR6NFi8QuFrGNsMzIYTknGmipBA+aw2hwn4CqZQHAidXQ+NnDt5w5FJIlln1SpQMezhfwPmNRHbmZ7GtvhTSVXvdIMaEMEHtd4ZJRHizlwvC9NmOWFKbeNlHpoT/AEilyqLTLP4XVQ1Th5QZpStVSqAT3sAIyRLJSXBfLqbbg/tFPkCg+IHg3wLjutz9WvM0yoTiuY6qXXZBX1VbuY7cWryYlVkSimN+C/A/gPDc2ibqCpmuOJOjc2qzf5Rc9bkkqXAljiX5R6JTcPSaJOmybMlLNiyG2UhKbdo4nJy7NOF0OBc65r9BfaJoQHmBOt79b9LQh0FO1KWlxd2YbbHcrAMO0FDNUcfYakW1pnKzIoRY5krdSb/SIe2S2y5Q1cXaKFcpOFeKHFyky2Gw5LU+TcM9POpbIafKTolv6m9/SPm8H49otPrv5+KNS+vB72X1nU5tG9HkdxfnydNBYGgOg7R9OeAzOYOpgA8qf4quEXXuL2HKkykf3iWDCldAc2hMZTi3yVGW18HNOIcMVrhrVFUKpuITONNodJYVmSUrSFCx9iI8qaSke5gm3EaX5uZmTledWtPQKOkSlH6NtzYBEqSoKSSlXQiKdD22PEhTZuYCci3B9bxm6Re1IkDGFp9xtS0OlZHRcQ39D4QJtqapxs6wkm17wuSXQyYlxYpppQWoNJt0jSMbMJT2oqOt1tU+4rKtRTfQkx3whXJ5eTJufA0aqJ7gaRq3RzdA0MLGY2vCYyRUinIVJuPPJAZa1JiR3SATdRQ+0UNHKhPQaQkVQ1BpeYqHnG9usUFMVsqWgapI6iExWOco7MrIcVe9v0hAwqdqJdKm0rUAfmBgChKJFTranMwCRoNdzAMPlJa6LZyDfUEwBRuZZugBGqiNYAXAjlZU5ilWl97iAA9DCy/5bEA210h2Oz1rakE/DIOUfKI8PcfSBS5FPUQ7CghcmkaZYLM2voLMg2fuj8otPgQSuloP3RDTFSCEyoknm1JFjmhqVnNnilyWdRp0OyjC+qYbVnCydpmhNSrbid7WMc0uxIasSV5GHaDO1NxQAl2ipIPVXQfnaHHl0V26OSJGcfq9YenZhRU9MOF1ajrudv8A52jvjwj0IqkWvhqXzJbJTa0TLo1TLFpqrNhPaMGaWSalTKUN+Ygm2mkYtCYt54fvm0I9esSyTk3xzySZ6nYOaA/mLqOUDvtG+Dl0elo+ZnE3EicTPcQK46nZL6mk+ybAR7+JUrPmPVZb89fR27/Dbof/AI+ZxSNGJVbl7dVaR0z4wnmJXLg9DOfpHGdPZr4ixgCgh2ZBVbYQAF/EDv8ApEcgZ8SPzhi5NiYHeFVj67Nl8Xh8h30b54A2MABS5gbWN/SBNgA+I1HvcDtFC4D2pjQWFvSExhvPt0hDOHf4itfBqNAp4V/gyi3jrsVXH9I6MSb5M5nmk22qYqlkoU44475UpFyrXpEt07MYpvg9JeDPDtFQ4W4OkK9T+SqmOOTQYdsQpaySFEegMeNnlcuD6zBN4ouvKouV6lMFkoS02G7Wy5RaPObd2VSVo5s494CkqLOS9Wl8soy8vI+Bom/ePT02XxI5MmBPooajypxDiRBJPICyE9rA2jTJLk3xY9i4Ol8K0JtDLKACBYWO0cr5OirZaNKlG0S6U5Qsg6xEnRbS4OJ8WSP9iuN1DypKEytdWEm1gUkpI/ePa0srgfL61Vls9cKXOB+mSrg1C2kn9I62crFHxABhEkb4jYYbxrhWbkFAF0jmNE75x/1FxFp0xopzhLxkl8BMO4XxE07Ly8otQYmgkkNJJuUOW2PYnSIourLLnOP2B5RkK+3WHEkXAaBWf06wNpEbZDNNeJfDSTlkpWp1BW4DMorX9IVoe1iZ3jxWZllTlPwVPFoKCQ5NvIZBJ9z/APqBWw2jDWuOGNGJZTjclRJFeXMll2bDrgB20ReK2yKpfYxSHFLHeJFlKKgpJOYBNPkF6EbarSOukPY12T0KJPBnFDEaA5PVSfZbUScqnEt/TQ3g2x+x2YrgPiqccWmceRMpKwvM7POnMO0OojscZfw4TT0rNha6ZTZhRCmHWmy+U9wc8HxFZanD3hzTeH0ovkrVNz7yQHpx3VSrD5QPuj0EDlYmS/m+sQSYHhYwykcD/wATmn2VhWpAfKpQufzh1ZlJU9xy74jGftLGNDqiBcTlGlyTbW4TY/tHk5VTPb0tuJXcpTeajzJNu8crdHeoj1ScNl94AC59RC3Wi7JrT6GKcgKcb072jNu+hJ8heI8S06k05S3VIYUBvmteHFOXBMpqPZSuIeMExMlbUo0Mg0DiusdccH2zzp6rmkiv6lWZuqO533Cu/QR1KCicU8kpiVtrPew0i7RihbI0WZnnENy7DjqyQMqEkmE5Ium+S1+HnBN3FFYYk5xwoeUoFyXSPM2gdVHp9YwlOujfHj39lw4i8J0upn/waqqZt/wn03SYz9xnQ8HFFaznhNxclay0qWct8tlWzRSyoy/jsOp3hLxnM5OeuTYF9VKXsO+kN5V4GsEkRup4BlMP1CZknZozb0voVJ+U2jVcqylgS5bI+mabdmltJbAQBYhPaCi9kaFNVptEfLJpoeFm/wCcl78XpEScl0c0oJDnw/wtTa9iaXps6Cll4FKTfZVjb9ozc2SvokODuEgxfidymSyw3yFqC1H8IOton3Gbxgm6LkY8JOHVzJW4+8EEDQHcwnlZv7KCKp4S6S+6PhJhbYGxVB7rD2EJE+EOTUgITPuJWTqpW0HvMXspHZjAvLt6D5RHl2equgt1u19ILASOpHaKuxCdQ6RYqNIVroILHQ2VtSWmkKBsc0VA59QviP8Ahms8psNKNwe/SLaaPOosTD9SS4hTJNxuDGUqaIfBV3iJxMpqSkKG07ZUwrnPgH7o2EGOPk2xxvkrHDjWZ9JABAGUiO1dHUnRalBIKSkalNoUuS0yaSEzocwy2jFoq+R9p8wC2mx3MZtFjkqZbRcW1AjIGrKm49YQaxfhFU+42OZSH0zaF/hCQc0XifzOrBk9uR5czs0qo1WbmFHV95SifUmPpIKony2snu1Ez0+/h60b4DDFVnCkZi2hlJ/U/vG2biKRzw/ZnXvP6xx+TY0p83hhYnW/r6QDNc3SIsV0YHR11irQzC52MCADzDfeGKjSn1J7wuAoDzSowwYJB1vCsQeHbQrKNh/MYQHnL/ECxCJviTUGgoWlJNDKf1P9Y7cS+FmOR8FDeGnA7D1UbxLUmUvJaUUyrTguFK/FHDmnxSPS0eDfyzvvBkwudlE8wlKQnS/aPFyPmz22lFcEhnagzLsrCSVKGxEcttkqLfJzL4sMXNnBbkmVJzrJIvuI7cUWuTtjBXTKm4E09c/8I+tKlWFxfa8dM6ownSdI6upUgQylCbAK3PaMG0jOLJTKNCXQhJIItlFowm75NGzjbxSLMjxHZmAfKxOsPE+qzr+0e1o3wfO69fI9OMCVIVDBlFmBrzJVC/8A7Y7vJ57H/m+kAjOaBbt07gwrAh2LuGdJxVOKn9ZGo8vlqeaSLODstOxikx3RBZzgxWmZNyVkH6MnmuJUJhcoAtAF9LRdorcPlN4YV1MkhiZxP8MAmx+BlkpJ1vuRBcUDkOErwdpDj7b1UnJ+sOoJKfinvKLjXyiwhOb8E7h/pmBMOUZSlytHlWlq0LhbClWG2pvCtjsfmktsWDTaG7dEJCf2iefIgZdSTtaAQHmiADXNEAG+f7wAb542vABsOiAH0cefxJ6aJzhdS5zKLy80Ek++kXEnJ0ct47pIq/D3h3Wzls/IKlVE90KP9I8XUNqR6mklwROSpMvLgKcKSiOZb26SPT9xD9huiJrk2pEk+hgp+8vUfSNnp5vmRLyrosiQwTJJabTOPrfWm2axskxlsozc65I7xK4NYexjKpddSJJMugnMhWpsI2hSMJrf2zk9rh8qu4hNLopVMvZ1JbSsgApHWOnfwcEflLbESVThtUKBPuys+EtOJ+YDpD3omS2sJlqLLtuBTir20TbaJ3EKSssXBM26881S6WuXpindHp55GoT6HoYzbNovdwjqHh7hGQwbSgmWX8VNPDO9OKN1OH37Ri3Z3xiokiqWIZSlMcybfSyDtmOpgo0sVS8+HGUOXIChe0KkNAKpPlmmTLiTYpaUf0gSVlN8HI1SLUxMzyiAZh0qJJ946t1JHO7sYXMLy7Mm0ttJ5izbN6mNFyPbaG5FGdk5nKpF7Gxi2rRlKH2ZJzDtIqzUwz5XW1XTb2jhl9HLJ0y8PDmVP4vnX1aqMuVE+pMZ9HThfJ0b8R3gOywSX9dDCoLDUvkncCCgsn8ooFhuxvoI8+zuDFgKv0hjCHGSoaawCoTLZ11Ooikx0hI6vI4hI0Kob5FdDZiJP9xKuqTFw4Zjm5iI6bO+VJB1tHRJHlE2w/Wy063dQFtbxjQpKym+JOIf7T44nZoKzNNnkteydDGsVXB14/jEdMGtIdUrYEC4946K4Lss2mMBu2VOW8ZNhZIpdaUAJUQSrpEspDhKPZEtpSSAkn84yZsuhyk2yr+Y6TmO94zYmxHjyRRUOHmJ5cAo5tOeF0/7Yzi6kjJyZ4+0yX5lSYZ3u6E//dH1WN2keFLnIz1z8GVMFM4RiYsQuYfuL9gLf0is75onGu2X1z8otfaObya1wAXM3BOsIKoSCZKlECGgsOQ/3hUMEHxABrmgwgNF1SToYKACJnSx0MFADDgv6wAC53aGBnOgA2h660i+5trCGeU3jLr6qrxGxU6FhSVTXJSfQACO39YmEuWO2CWUUSk0qUZsENMoFvePHnK5M+q0kUonTGAq8hyXQ2fw2jiyRs6skeCW1x4SjSVpO42jGC5owx3J0cGeJfEExiPGaqVKLLl1BtKB0vvHoRVHoR+MeSxeB9NTTJSXlz5ltJCFW/FEzRxySqzpCltqaYSViwV5o5pGURY9NgKFj5gLxml2aVwca+KZ/wCKxrXNbmXbknrel16x6+jdHia+NpM9FOAdWFU4Q4YmM2ZRkmwT/wAoj0meRfBYHxPvCA1zxDAzniAZnPF7whGc8esAGc8QDszniARnPHcwAbD9oANF/pAAHn2gAD8QfWAASX83WADfOKTvABzr475AVXgFUlhOYy60OfrDToT6OLpSbFR8OuGFqIIp9RcaPoFARjGKeTk68DIi9UkBOTIMsdzjGPSOxEhwJOcqcW6nyJH5RxZ5Nrgql5LEbrm4KvyjzqHuTI1xQxh9k4MnSleV54ctP1g2meWdR4KI4cV84aeqE+03mn3Ectl1eyAfmMN8HnQybPkjbGHa3j6qLMuFrQVXcmHNEe9zE9FKE8nLLOw3wswfhcJfrVRZnpi2qHHAEA+kNts644ccex/muJHD3Djdm0ypWnQJYazERO1s1c8USPT3iCn6298BhWjuOOHypecGg+kUoV2T7279STYPwLPvTjdaxTOrqFR3Qxmu037CE6NIxvlllfE3PeIo1NvLEww40TotJSfrABzFiakOUPEMw0+LKS4opJ6pO0aXwZN80Kky7M3RkqFroGa9+saQf2OPD5G911hYb5oAJGpG5MW5FTpkYrEkZeeUnVKQq6bix1jlk+TzMi5Ls8NjVqvVFkfKylN/rGR14PJfm4vexikdJpKje5gYw1LlvWJGWNLKtLt+wjzDvsNU5YmKT+xmBwHWDyJgXFJVcd4YkMeJXjT5duaBuhChn9BFw57FIKqKUz1McyapUjOk94uLVky/UhNOqORWRRtbT1jq8WzzHGmPE3XfgKa++FEZUED3MTt8iStlZsuFThWdSfMYpK2dHSJxg526hYa3BjYVlryGVxCDmJMYhY9STZ5wNrxLKTHJ11LKpZIFisG/vGdG0WLDNlv+UDeM2uB0FY2qCZDAOIJlSrJapzxN/wDbGW358GLZ5G4UZ+LxVK28wLxXb6kx9VhX6niT/ZnsVwAkfsbhHh9ojKXGi4fqbwsnM3Y4dFg84bXtGLNDS5gEEXhCC2yEqvfSAKQMOJtuYoDfNSOsFAa+J7awmBozAAhAa5yVC194Bmc7KdPzgECD6feADOemAAt+fTKy7r52bQpZ9gLwB4PHfxCVn7QrtTmM2YvTji/fzm0dr/Q526ZLcHYnTVaFITCFgqDYSoDoR3jw8nD5PrdHJTjZdOAsWFCkIzeYm1rxm2uj0aUkWri3FTMphZdQecAbYaJJJ6gRxxXzOWEak0jjHBck7jPEVaxM4Ltc1SGlEaAk7+/pHoro6M0kltL24dyzNJQkOWCr3J7xMjj5aLjXiqWVJNIQkJsMoPpHO4sIxYUKm04c6iE+W0Q7Rp0cacd6s3VeKOOJRtYUpqitqNjspCv+8elpuEjxda7id8+D+tJqXAXDpzX5beT8o9RniR6Lp5/qIQzOf6iADOf6iADOf6iADOf6iADOf6iADOf6iADOf6iADDMW6iAAPxV4AAGZ13gAz4kesAAHp5LLSlk7C/vAMZmqs/OhbomuTl2QE3A9zDEiuvEYf7TcCcUMrTdxEso6DQ21gSsVWjh/gxh9zGnh/wAQ01k2mJGoNPJzdL6WjjzZVilbOjC9qtjdWODtVllNqlVB9vKCq+4MKOthLs6lmRqWkJihMIQ8yprTUqHWB5FPop5E3wK2qg4RpqB1h7G1ZO6uSpeK+KjV5tuRaXmZY1VY7nrENV2cmTJZHaa6oSiWW2szhNynvEbWznT29EmabxPVmEsMrcl5YDKltryC3raNFFRN/wDk6QfK8JJ+cVmnp0AH/MUVQN+Ei1ik+2SWlcG6MwsKmn1vlOuVGiTGbk0ax08fJZFDoEhhyVQJGUQwFJuVJGp+scyyOcqZtBxi6HNmpZrWubGNKOhscWVOqRnyqCbXuRE7kQ5qwxuc0udPaGO7ILxEwE3ix8TrLxanEJyhPRQhtMzkm+UUfPLmKWJiSeKklCstr2tEWzCWRrhkx4SUGVrtcDs4kutsC+VW0U3wXjk5umF8X6ciXxm6ptAQ28hKwANIyf8AZlmVMsHgHLfDKqT1/nSkCJRrp3aZciHR7RfR2INSoKO94VjDQEnqYRVE6plTlahLIMu8h2ydcpvHntNcHWk12KlOi4vppAx2AU7bYwg7NB250OohjSEdVl01CnPsKsQ4kgj16Qk+QlG0V9gfHzKajMYaqiuTPyyilClmwcTtcRtJW7RjCSvbITVKlzbGJly0s0Vh450KHy2MdGO5HHmqMmwrGShSpBuUcVnecIzFOwjvlg2w3WccJ7pURqTTmsfpHNHo6mycYUs28NNTFCstCmO2SnW2kZtDTJDJu5VZrjaIZaMmXw44gpvdOm8QbIWpdBmTlVc6C/YxL54KbIL4ocVf2X4D4id5mV6abEqjW2qtP6RnjV5KOZ9Nnm/wxCF4oQtagAgX1MfUY+KPGbt2egGFfGdIUChyFMdw06tuUZSyFtTIOawte1oJYrbdjUqVEqk/GxhJ4j4ijVSXP+lAV/WIeJrorePsl4vOHs2BzJqdlT15sv8A94n2pBuQ/SXiU4dT2UJxIw1fo8kp/pAsUw3okEnxewbPgfD4mp7hPTm2hvHMPciPDOLKPNC7NWknQeqX06/rEOMl2h7kZMVplgZ0vsuJPVDgP7GFT8jtB0pVG5xILRC/aJ4HaFHMV1Sbn0hcDNF8DqYYAuekHcDteDgDOeCdwT1sYBDDjyrilYIrs0Tl5cm7Y+pSYceWJvg8deLU+X5xAOqlKKz6dY7JcROd8sa8B4xVh2cUy+omRdGZdvuWNrx52oh9Hs+nSk5NI6EwnX2ltInJeZbWyBmSoLG0eZdH0qmkqZC+OnHmar9Naw7TFqblR5XVJVq4T0i8eNN2zlnNR5JLQplOGsN0ejNAIQ0wh52263Vi5J9o2Mcbc7kyY0fEJOW67GJbOtJImtMrYeCUKXYp6XjCToHwF4v4hS+GaQ9MuOX5aCQBuo9AIzS3GbfBx3R6vO4gx/XalOBXMqkm8nKrtpYfpHq4lVI8TVq4s9E/AZVxM8EpdnMSWHlot21j0WeKuEdIc71gLoznesAUZzvWAKM53rAFG+d6wBRovesAUZz7i94QcGF8X3EJhRnPB6wwoznBJ7+0AgKngOu/S8AUB+I7mGAB55t1soWoZVbm8AP6I66liTDiTPSyWlblawkj9YAIrxMxRhqU4cV2RerMnndlXBbmjUlJFrQCfC4OPvBiVVSm8Q6EyM7i2Q8z6lKjYiPK1y4s6MKtFouUOqyTpEzKLZygFSlCwI9I+XeRp8FuKDRhWUxCyQ802pY0JOx/7xpj1U4eQUSr+MvDedouG5mYomb4kFKRLtIKlLzdB7R7uDWuSMpOSOZqTgyaqM46JsKZKVnm8wWUD1Bjrtz7ZnCO4n9KoshSkBLTIUobqULxf+joUF9DwmcKRYGw7DSA1ToXUkO1KoS8q0DneUEDL3iZS2xspytWTeu4RVRXfhN3CkFKiN48p6htmW92PVIojVclJeWUoy6kMnOrppHPHI1Im+bEuFKaythSk2eezlOY7CxtF5tQ6pFubqiWplBMoDYKVclPmAFhHmrLO7J5bCmcPtBQabQXebuQNvrFPVZE+DS2RysUJ6Tc/lkkJVYg73vHqYtVuXyGslPkorjJhxdJrbbjoyrdAUoAWjtUlJcGOSnyhbwkeMlNTF9ErRCtXRWB8g+LKUzE9IzHcZL+kTNF6hJ8kt4UPJkac7bQkj6xnC3Yad8FjMVgE2Ud40f9namODFQQsaKBhUVYqbnUkbwgspzCnE5NCZl30zJb86QpsknTrA9O6PsJYFKPR0DS+JOH6q23yqrLqWQCUlVjeOWWGce0eLLDKD6Hpqrys08tppxK1pTmNjfSM3CSV0ZpV2H83Q2B9xGfYLk0X7dCIIrd0H+yBYw4UymMsQyNVTMuU95g5luM/Msdo9TBp5Plo8jU5Y9xfJPZKQakWUhClEpRYOL1Vb1j08eJRdI87JkeT9jnXH1bcmeKXwAWQy0xmyA6Ek7xeofxovAuR5kLrKEga3jzDrZOqCybpUBY2imNE+p7nLYTprGTBEik5hKkpzDS0Zs2QT8TmQ8EHrpEGqFEvNlDoN9biJGc3ePvHPKw1QcONLKVTC1TTqR2TbL+t4100LnZx5pbYnC6Z56XeLjLiml2tdJj3Lo8gUN4mqjNsk66NPxGBSb6HTHBjG1baAyzir9yLxSmw6HWX4lV1oazCV/7kw1ORLY4y/FarN6rQ057i0aLIzO/6HBri/MotzJBlftpGnusSFCOMoSRmp5Qf/TVYwnmvtF0hW1x2LChkmalLW6NzCgB+sZuaZapjxIeJaqSihyMUViX7D4lZt+cZNxLJRTPFziuWCeXjaZsOjyc/wC8OosLJdTPGrjJggf2lkpr0elkRXtxFZK6d44cUgAOijzYG/3f2h+3ALJHJeOSpADn0CQftuWpgiE8UfA9wVjXxds4zwZU6KnD7ki/ON8sPh4FKe/WCONJ2mO7OCuIszzqylINsl/yOkEzJdjnwkwhIYvr65KfceRzmilkS/VeYfN6WvHDmlSPc9O+O5o7Dm/D3h6nYIcclZVSHmmbgtk3Ubdo8X3OeTuU3J8nJmM8ETNIqDa3ZRUuyXUnzJ1tmGsd8Gq4OmWPdGyZVKuoNSfOZJbVYtrBvmT0tE82yMVLgX0nESGlWUq1t7xLOh2S+Rxsy3NMyss2qanHvlQjUJ94hozb5RYVDwOzWWuZU0Jm1L3QrVKb9oEtpGR10c98RsLs4N4qyrLQKGXVKKfYpOkd2N8o4NTG8TZ1N/D6qf8A/BaxIgmzM1cD0Memz52PKOsTMEdokrajPiT6QD2mvivUfnDDagC6i00LrdQkepEAUhDM4vpEnfnVKWaA3zOgWgJ4GKf4z4NpoPxGIJJFt/5wgoCLVPxVcOaYSF19p0jo0Sf2gpie0itS8cfD6RB5L0xMH/Q2YraxbkRSo/xBcPNBQkqLOTHqohMG1ic0iJ1b+ITPKJEjhtKR05q4e0HkIXWfHzj18K+DkJKVHQ6kxLVBvZBav4zuKtRUrLVmZZJ/yW9ojkNxEKj4h+JVWKviMWTib/5Zy2ihNkXqPEPFdRv8XiKov33vMK1/WABnXV5t8nnzb719+Y4TCGdJeBGsBjijUJErUlE3IOJsD22jzderhZ06Z9o7TxvJioU0MSpDj6UXUUm9kjvHxlumdjS8kUoMqmabSwwmzeTMq26iOt+8YRTldDjwCqK36fS5mYmE5SLCwsTHXjcodmUiqOIWBjWsMtv0+nS4qGcuPPjynL0HqY9jSZufkyFwUOtJbcKVAhQJSodbiPbXVlWzMsWMXUafdplUlZphWV1pwKGkZ5Fui0KrLvxvMS+IJWWqjDgQ6ttOdrsbax8xbjJpmbRDF1NyTbz81QTexSDa4jbgiqJNSKpJy7NpdCUgpuUDvEyjuHZKKdUk4gnGZdbKZVhCbKUgWCowlGlyUvsnTLcpLSDUq0jnoSblSBYp9zGCS8momYw5TKnPF5x9SxnzZANLiNfHAkrIzxowDQq7hubfmmP5zTRylA817eW31jpxZJ3QpRTOcMOYbm6VSlTy5ZxEuFcsOKTa3pHrY/lLkjHHa7GfHK/ipWXJN8rmkbZVSs0yu0P+GHHJWmJKEkk21jHTQc7ojBaJdTS5MkJU8G3FbJMd7wNI63IWzMxM0mxfAKCrKlaDcExk8UrotSsWt1dTBSlyyCdReInBx7QtxzWwG2EIMw4bDfTUx11R+kwna6FKa5KjyNMqSOi03Bi7TVBSfaJNhfHtVo83mkp9WY2uh5V7jtEvHGa2sxy4MeWNNHRuDeINQxWw2lFJWFADO8TZs+ojgloKdpnzGqhDTXcicNoVm86hmI1sb2jqxaaMOz5zNqpZfiuEKkG2kdnCXBxu2KGmy824B84STp2iIy+QNcHJTyFzXGHEbhJIYXyxrEZuWdGLiJYdIBLiI4EdDZPqObJSbjaKaCLJVJOBSRc9doxLQ7NTRyKt0jJmqErU6EoKRuVawUbIWszJS7fsq+sZtjOI/G/VjOcUEMZtJaTQ3a+xJJMdmmVJnnal0jmlVz6iPTfJ59hjaCRqIOlYrFCU67CLSE2HITp6xVENho2hpEmlEWgkNBDjgSIgYkdVmJI6wF0A00BhLmVAwSU33AA7kQdCsOS3bYEeoMHIWgwLUn7ygfQwXIZv499sWS+4P+aKtiYYiv1Bv5Jx0emaE20WhFMTTkyvO6survuYW77ElTLf8MpS3ieamXLFSEWTfpqI4M7s9rSfHE2d4YZxEzOSCE5kqUBY5jHlSx27OyUdpFuMeA6diWiOKDSOYUnKsDUGN8cq4ZrjyXwzgefpz0hiFctzFlDL5CUZtLX1jpfPBlqJtcwJxKybKEMuLJcW7fIgK0CfxGJ2nPgnlnKmWrgRuSp6UqDSQ4objc/WBxPQ5Lvw1X5SXlDmAKlDQDpGUkRJNnOniRmEpxfQppNgQsEi30jox9owzL/ikhLwP8QU1wNna4yxIJn0TLxABVYJtHspWrPlt20sKpePfFExdMpSJVjsVnNBtH7hF6l40+Is7dLUxLSoP+Wgxe0j3GRWo+JniNUr8zELzV98gAh7UG+TIzPcV8XVEn4jEc+u+/8ANI/aCkK2McziOpTSiXqlNOk75nlH9LwhU/sRLms6rkrX3K1E/vBaF/3Cy4m/yi/tDtByzfNsdAkQnIZovqvpaFYGuaoixP5QWDALBX94/WE+QCFshUKh2YmVBvADfAndYCc2kKik+BI8yUi494hopFreFmtO0XjDSXG1EKWC37gxy6iN46Ncb2nca35hiYUGVqQp8EHzX0J6x8TJuM2qO5EoYkEUxCksqAVkAyja9tYSbqo9ljLUViaX/ObCkfKEk6E9IweR38iWMVSk231LQrN/LRnSlJ8ub1juxTtGUlwUfxI4aP0eaXPSpQ6h67q2QfM3YXvH0enzJqmSntK3zm9joY7jQElSgdDlPQxPfAEip9ff+ELDiiSnbXSPE1OCnZmxDM19baCl3UHY3jkUeSWOeHcRttzibrCkKAB1jSiS3JKqS6KY47nDYSm4I6xjJbiic0Or82hEhQbLiAMw3sY53BmqHamKTKsoAITYaXGp9Yzt9FIMn51E2G21BC7HzBSbgw42lYFUcRsZSFBlJiSLjKufqmWyDRX4o9LBFuXZm2c5YhWuZaS2jzLW6Mo7Ex7U47oqIS+SJjOPJolLk6cy5dYAW8rurtHfp8Sxx5Nox2i6kzZXMoUpV76lw/tHWlxZbRY0jLSNRo6pRxIdTfMFDdJ7xm1XJUehmxPS006huTRWSpq2U94yyxUkD45Ob5eniYQM6sy4xXyP0NScUOlPwpN1OcblpGXXMOr0CUDb3jX20jCeojjVzLu4feHqVkVNT2Ijz5gWKZVKvIn37xLpdHzer9ZySuGHhF1SrTEmyliXbS02kWCECwEOz5eU5ZG5TFIsBcwiDaXu0Jljzhwh6dS0dlA3jCTpph2c31bDYo3E/FJsbrmA5r6iKm90bNoskFIQkqCgI5EbMmVMIGUEdITKQ/S7wbFrxBSFHx/L2PzRLRogtMzqk7G8I0FsrNFU4lN9CREM14rk4J8Vk8Z7jBWV5ipBUAO1gLWju05wauEoqLfRTyE5t+gjvo8wf2qXISkjLPTzswHH0lYSykHKAbdYqiG+QuqU1NNmUIQ4XELbS6klNjYw0ISXF9YCQbSFTDgbaRncP3UmGBqck5qTGZ1hbaR94iJY0rG1xzNCNFwFlVja8JAbIF9zDAMSQAAbge+5gGGhWkImmazAi9tYLGgpatRfSAAG8MYAqtGcgosrhfOPYVmafOvJU1KVAuNh07Gxjjy8n0mmhtwI6Ewzjl1h8JDpCTa2sc56EUpKmWbWsXBWD3ni4AUpUoFR02jBL5HJJKLpnFDkwmpVqcmyrPdalAk31J6R6WGNs455IylUR1lKiA4yFKstKcogyxqXBvhdMmFDxAth1AzdY5mdjqXRYtNxdyUpUpRsBqbxFWyZNMqLjHir+0dXaUglQl1Jy6+saw4Zx5HUGQmedzVCYVlUnMsqAVuLx7EXwfLyVNhJdPeGQAKz3irQGZiBEiowrH/7gBGXBBgGYLWgA2VCxFodiMOgHaAZom6tBeBAbQq94GwN5heEBgUIANX81xtAAB8XBMAxE4m6ddITGuyR8K66zhjiLRKjMEhhmYTzCjdIMY5F8GawfJ6EtLZdk2JhN3UOoDiSNxfWPgMs6mz0l0OLlUX8OFFRJUOsY+4/Agh+eSQz8RYDcXjanNcgDDsgUOvPT0u2HNEkn5Y2hBpUQ6Kf4q47kOHEjMz7yVVTmJKW8oOVd/WPVwxcuDCXfBya/wAWnpyedmH5RCeYsqKE6BIPaPajwqD3P6HGS4n09f8AisuNW6kxRSyLyhc3xKo+6Xl5+gyxMoxlxIpzTEVUx3JzT7TLKHFurOpcFgBHHPBFcoybSCZXFrcjVW2UKuCekc7x/EaaLNZxhNKk22FKUlkkGOZxofZZ1F4iMs0plkXISNSrvGMolR6JhRMat1AJssqFrA33jncGzShpxxxNaozapOUcD08sWyINyn3jfHgbZMpJHPfEGfmJpDNQcUVOocssqP6R7qglCibtDZO1ISsvLTgubLSsRrfCZd0PzLy6ssvrVorW/UR6W6ztjGx+lJZx9SLgttpFgI3j0auKXRLMH1UUyfVLvKJS4AEXOl4l9mfTJpV5VrELxpqRyk2DhK/lVGV0rEygMHYHqOJ6klEo0Uy+65gj+Wn09TEUon2es1WPBH5Pk6QwjhCQwhJhuWQFzCh53VDzExjKTkz4bU6qeplcnwSMOZtLXtvEo4aDG1G+v7xViZsvXOUCKCgKnAldhoLQmNDnQ5wsTaFdb7iOafJSIpxbojbGKVT7aQBONJJPdQ3iV+tGkVyRGRRkUkiM0jYkUlMaJudRA0UmO6Ji2ukZtFJmlzuYjuIk0Ts0qeuQNjeBl2OFLmOZONjS994xZp4OKeMtCcxHjWukD+8NzK1JUNwkdI6sMmj3Mmijq9LFrsqJ2nvSKyh5pSbG1xtePRjNM+Rz6PUYH8o8Doiqy0xLMMzclz1MJKUuIURcXvYxsuTznViap1H7Rmy9k5ScoQlsfdAh0Ta8CFTh32ETfBVBfxAbcSQpQsb3SbGCxUPmIcWs1aktyzSHEKChcq10hN8FxTsityTpqe8TZVGwNbW80CESHA6Kc7V1In0grLZ+G5h8hctpm+sUS2xon3nHp59byUJdUo3yCybjTSAa65Cwo2gGDlGfiZplnMEc1YRmJ29YQnZN5rBskKcAEZJgpuHS5obQ/Ak3ZX9xfQ6XtfvCXJdGNNl51tAF1LVYAbxEuDSC3SpF244kFM8McG01psfGtrccFhrrHBN8n3LwRwYnGX9DvgmkVp2XZM1KPDKNHEjcRg19HO2o9B9Q4qzEzV2KAqUMtTELKXw5qt0+3aE4NKzx9TKW20NOJsPyCpeYmqXLhEwQMyEaJsPSNMGZ3TPJwycZf7Kwn6g5KzCVA2VfbtHo5KmrR7EH5Q+0zEqHEJWl1KVA/KTrHC4yRusiQ/TOOlKkyyggqtYm8Sk34M5T82QyqVDKCXc46hRGl4tRlZjKSkhdWlFU+hwi3NYaWP8A2x6sOj5/IqbEOYW7xZkbF+/6QAYbwAYQDvAHJrNYWEAGAjtABmbW9oAN3vrABlz9YB2jM3aADLkHeAQILAEAGs2ukABbi/KbmAYnUoEdoAvwSLhhhd7GWOadIS9gylYW88oWCEje/r2jz9XnjhxO+zpxR+zuh2ddo8swhlwOSqQElCNdI+K2rK7Z2bhtXjWVmKk7LuPFmXTo2tYtcxrHDXAtyCMT8RKLRJRJmXUOLPlGVVyY6o4dzJlNRKlqfEOadWtEkgFoKzoU5rpHfi0yfbFF7iM4lrdSxSQKk5z2UfK0kWSPpHowxQx9F7LI8uiSZ0VJtH3QI3oWwKVhulLsVSLV/aHwLYgxdPpsgyt5EmykoSSDlvawhDcVRTc5VFz1Tfmyr5lEJ6WEQ+jmbtjphyU+Jm23FHQG9zGM+FwZt0Xm3UKLSqe07OvZgEXCGxckx5jjKXRophNMx1LVBx2ZZa5MvLoJyEXzQ3iaastS3PgikzxpqrDrrckhEqjNbNa/5R0rTpdo1kmkOVKqLlUdTP8APU4+vVS1HUmLktnCOOchwxey5NYddJT5vmN+pjSLtcmsJJohb84X8NMX1UFZPqIpvg0lwrJfg99bkgtC/nAA1jrxZLVHdCe5InlNqIm6dlWlKX2BZRHUR6EZfZsnYGWcbXMoUpd1enSCT5E0WjRZ5qZlGT8zjWmY72jnfdMge6XKS1Np7TMq0lhoDRCBYRkzz55J5XeR2xahRUQSYVGbDeaEpsDCY0B+JAEJDBJf0veLQgKngTDfRIdKzWR4Ee8YSRomOuL5ZFewql8eZ+UOYkfh6xgm0zVMqhlwMK3v117Q5cMuxxlp4JudIktC1E3msQvQ9Ik0VIE5NHSxiaGmbRM3IufyiWaJiuUnxJzzSlKtr1jFlN10cv4yqkqeLlaZce5KS6oi+yrgRtFNI+l0mog8G3yiOu0FM28+glKrIU6lJOtgbXjZP6PSnKKjT6GKYw1KPp1Rlv0SbRsmzgnotNk52iF7BbRtkdUnsI13yRwy9JwS64ELuDH0k5HwR6iD3JeTjl6HHuEuRuewlOpvYoXD9z+jnfouZdMTOYaqDYNmQbj7sP3Ec0vSdTHpBCqPOtnWXWbdhC3xMH6fqY9wCVSUwFElhY90xanExlpM8f2gzXw7g3bWg3uDYiHuiY+xlT/VmltrJN0q7w9yE8U/+lmk3tqDBaJcJ/8ASzCpSAhQKgb3BAgtCUZPwxxexDU5mVTKlZ5YFvInWDcmg9qfhMSy1LmpkgNsrUdrkQlJI6oaPPle1RJThrDaZKpy6psAuqNwnomOTJkbPqvT/Slie/IT9zFLc7iWXaVlcZlUctIO2aOfs7ddVuB0Hg7EUnNUtLKmkJzDp0MKS8niyTRSfEDDTYx8XAFBCyVZhvptESk9px55fBpoXUyWbS2ZdablRvm2vHJu2+Dw+SmOJ1SRNYimkJYSxyf5ZCBbNbrHrYbcT1cNpENbWVugIOpIA17xt2atliUWktUynpK7LmFi5za2jRUkckpO+BYptqbaKH20qT6CKsi2NFWczzDQvohAbF+wjSHR52SPNiPP/wDBGhnRgO8AjCq6d4ANXy9bwAZfrAAEqINrEmAAZX0OkAGuYANYANF5I3OnUiApJha5tpP3h6awBTCl1FoLsHAT0treFaQ9jNfH215blu+U/wBYlzih+2wtdRcFwGVC+14n3IlLHLwabXPTLa1tsENoF1KOwjN5ldFba7JbgbhjUcftpdl6rJMshfLcQHRzEnrp2jnyZ2uitiOgeG2DmOHsu7KSMqmpNvEfFOJIU4ojsRtHz2plLNL5dGqDsZYdfr8tMtUKdnqTOfMGnCbJ9z0jPDCMZfIbs5/mqpXKBUFSc5VXZp1tfnIczJJB6GPX9vG+kczk10PDM8uoKDz6y4RqMxv+UTtUW6MW2+yVYZQa7XFtMAlKGUmNsVROvTW2Sx/DGQkZbqttFqSPUUaG2Yw8Un5DFbxbRufoykk+Uxe4lxGLEUp8LRp1arpCW1axVmUlwUJy7EC+hiTgbpkmoLoYyfrGUuTJoszAuCxjCoNsLcccSdSb2CR7xz5J+2rQormiyKzwbp0hILTSZ1fOTq+gi4IHrHNi1C3/ACR2QpFPTOGJVx5w3NjcWEez+z4OlyTQXhyVXS6smTcUQw4vyrPSOXIqOOcbLTnW2qhSZmWNrtt7945oSadExVcFNMN5QWFLIQl0kJ9Y2lyqHLlUSg1k0VumughLDiyhy/73gwtqVnRilRKGKqxIMOTXNSWXUZQoncmPWU0d0afkDJ1sJcSo2GtwTGu6y2T7DmL2GQlPmUVb2EG2yWqVlsSgu0gqGmWOdnkoODwTCAB8RcnSJY0ZzbCAYepWVIMaRADmA3hIgKVMFtVgNoGuB2SGh1ZDqVSjiczTiSlQ9DHLKNcmsWVniKTXQqu9JrBUEnM0e6Tt+USnZshr+MUFEWt1hloVy9RJTa5iDQUJnFLAsq8Jgg9qbVcAm0Zs0QOozhRKqc0zJFwYmkJuujj7imfjcVzM2FEOLV8wMbJDUnj5ixhlMS1SnE5JlShly3J1t2h7aPSxeoyivmhwZxgE2DzB9wYtWelH1HHLvgVtYskl2vmST6xe6uzp/lYpdMVt1qTeGiz+V4N1mvuQfNhonpVQP8wD3FoLiNZIhiXmF7OIPsYdxK3IGkNqToUmHx4DeBUy2oDyj8oKQbwPwjR1yJ/KFQt19o0qRYUdWkE+0OhNRfhBf2bLk6tI/wDbBX0S1D6QIUqUtrLo/KAKi/CMVT2ED+Wy2lXe0JoS2p9IM5qJGXUryBQF9rQuEU+eBhanZiq1JLctZb6tLp2SIwlyzHNrMWkhzyPww25IKS5KLDuYXUFb37xlvPllr3kneQnWEMVuUtAS+hRUBa0JzN5anHXDFkxUzXai7MOJKVEWTfoI53Jnj5cryOkLpWmkJC1H+XbVR7RyylzRm1wQ3G/DCm11mZn5cO/aCgpWYHRSrafSOvDqHHg1hkcSiJOTeRVGmnW1IUHbG4tqI9hST5OuTtFhPvlJAHtGyRy0B+LyC3TeHSbALnKS5NsGYSQhVh5FbmJlJQZhkipIYOaUAhYIN99o0jkTORwroEHxsErWfQGKc15ZO1mOTCmxqyse6YXuL7K2MIM/2Tb3hPIhqFhxTNqa5gY8n4irSJeTgv2gmqCbpiGy7kyuJzJKTfSIWVsWxMb2pyYnXEttOXJifdkPahS3JOOPpbXMLUSdcvSIllkFJeB/YwrJEArW86exXaOZ5p+BbvpD/TMDSTrXNEsFpT+NV4yeaXhicy7uEGGsOSdGmp2cpVPCWjdTsy2khI+seZkyZZSpM3xv7Kh4w8SZXGNZNNosrLs0yTUpQdYaCS8rrt0j08GOaXyZe7c6Ksbkn6pUGZZNwXCB7COyTUFZu6xrgtGo4QYw5g93mEKKm/NrYqMcSybpcI8+UnKVop+XfmJFxS2HnGSryqU2opuPpHY0pdl80PuFMSVijThek6lOSri7glt06iInGL4olyZcshxtrUnhldMaAcnXkZFVFYzOJSRr7xye3BO6FvK8Eo7PzoJOYp3MW5UQ3ZJ3Kf8AByyAOwN4x3WyGWPwIo65iZqU64PIhIQDbfqYUnXCPV0UeLZaz1KSq/lAPtC3Hq0hBMUUG5Cb9I0U6JaXYgVhszFilAsTYHpA8qXbMG4lb8daO9hvCwQtGVc2sIAA3HWNseSMrpmGRquDnb4EZFKVpl7xtZ5X2GS7ig4gJv5tNIH/AGIuTDGIDh6kNsyizz3PncEcMk5dmTfPBPMN4rcTKVEPrzXlVAD1Mc8sKtUbQl4KzKVJJG4Ose3H9UdafAWpkOEEi5TqD1vDlFS7B0x0lZ50y77Wc5ranqRHHsUZmRX0xmTPO6kAKMKf0KQCp1ByeZbaUTyWdfrFJUC4CJarvuy/wjt3GL3AJ0EaOTNYzaZPsMy8pPSoWxMLunQh3+kdmKUaO+OUkbLz0qLNu2PQpjtT4Kctx0ay9/JRb8Ijg7PKoxT9iYrwAVzbm+xEQUDDwEIAwTZVYX0ik6ANWFpTnGxgTEJMxSk3Ve8MSQbKVAy60gC5Bv7mIkrKsPxrJfb2H1T7Kf79KC5V+JPURzpUzeLKvYni+3mB8psYo1QYl0hVybCJoqw9Ezl1CokaFbU3oDm6RnRdiOvVQtUp7za2hpAcwYtUX6g4s63UY1QpEacBKz2hmYnfSbEdYohpCRbBHQXgF8vs0gOtG4WsexgSRe6S8iiXnZtCVILxUkjqBD4LWSa8hSGVp1S6seyomjZanMv8gRcmmrlEw6PcwUjaOszL/IUy09OuJNpxwEfWF10bLXZfsWIm6mEXTOXt3EFlx1+WwQqtWQLh9B9xBbNP5+T6NIr9WA+dswrYv/kZrwDbxDV3DkTkKibD0hqVIiXqL7oKrFfqsgEJXNMqWoapRun3gXy7MJeqtfqhnl6q/UZttE0+vlqNlBMNwVHJP1HLPgsGjNM01YSwgNK79THDJu6OWUpZOZPgkf2gQ4gIFlHcmJs52vKFbpbISsvAq6gRNNk8jvTJhtS0gqsfWM5LarY12SavONpw62krKS8qychttrGCVuzSQ1S9UaSpDZebB00zaiHTb4JRVeMp44jxkp6VYQimU+7aShGXmL+8r849rTxcYfI0U0uBomOch0nIojex6R2KVdlqSrgyXdCpgKtzCk/IP6xEsm0hzSMqc2/PzyGwtSEJ3KdLekcTm5mSVqyR0qhuV1AIaSltoHzKTe8ZOe3iyGMLlPn52eU0w7y0BWRKEJF1et47UrXLKVUDrMomkupY5/xD2SzpB8oJMZO1wiO+SMT1MW4p2+ZHQa6RsuFyayhSTMkqk79nuSL9wpI8p7xaalwVB2qHKhIaq5+Bmn+QhDalczLcZgNBGT4RguBjp6i/MLUlIQ2klIy9YJOiSZUSgFSeetJJOwMckp8kti55hUo4g23OsJcmdkpo03Zog6N5dR3jGSoVkf4h4wmpaiiktOltDpuW2zaye5PWNcONXyaK/BAMOrTLOlatCq2g6949KFHbjXklbD0s3WG32kXQ0nUp7xnl54Mssr4AYhr0ziELlwpXIbF7d4iGFRVs0jiqFkOZlUzTvLb1UbkCK5OduiQ0XD5UlCik3Mc850Q2TJiSYp8gt52zd7ICld459258EG6QqRZeuuYbJUrKE94mUJUBKX6Y5MFtltBWpZyoSIwi2nRUY7nRemCMMowth6XkwP55HMeI/EY0fLs93FFY40h8LYV0gNtw24iqDVHpLj7hANwhsdyYVmWSdRCeH099osTXOGdvzLFxtYaRw5eWcMZWhN4h8MnGPCR+Zl2yZyl2mWgnew3itNJwnViyJtcHEy0uOSSEuWzXvp2PePdOL7CJa7T6dLWgbJZLKVOqQCSTYbRm0RRKqXUyhhfNdDbaxda1dhEKNmkFyO/2WHpdLrZBbWMwUOojsi+KO1LgbJhTbDiUA3UY2p9joSKmxJ1hLC9nG7iOaaqVmDVMh6/7xPPkbZjEPlkydgnZEuMWRa0KyG+aHCiYd56Qp0WbGpHeKSbNUTCVpTq2gJdqyBonLG2+MEaJi2eodTosu1NPNqDS9oePOm6KUmjoqXfJZR/tEaIyAre1OkWIwPE7RDGDKjYHeKQG0qucxGkSwFbswXWQgfpAASWSpsqvb0MDYgLyy3KheXzJPaFYxRS8SIb8iwCgiyknqIykrXBSZDMWYYXSXlVKQSXqa6rMtCd2T/0iU74NosaUvoeSDmFuoENmiCg7y1Hcj1jMuuQ1l4ld+giWWNeJpgmnrt1EAHP+Jwfil9yqNESxhU0VHSLMWaEuSNbwEhS5UQFBK2SBYAw6AKDJygi94QA2kFXvAWYpq4MMAlCVS7lxt1hNWNMeGUgpB6GM6NU+ALqcgUb3FoY7G52YDLanFHTpaBcmM57RvRWFhRsMoOkVsTOKWRvgQqJddGpKlK6i8XwkZlkUPhvS2m23qhUXG1lOYlAsm+4tGO9hRJKpSkv0tudpjiZhLOi7/MQO8ZS+RakN8hNGbUlXyqA2jmfBd2O4bUtSQNR1A6xm39AFVLFkph5spJDs1bRsHaNIYpZDNyIXWMfT9WIQ9MqDSPlbb0SmO6OGEODNtsaE1Ylf+Isk9SY12IXI506rrRssZE7xHQJAaxXUvEtDRtxNlKSPMkxadlm5GnzMizzmzzpMjMXEm/5xjLsEwhbNQl5gPHVp05kj0g4StiuuC7sEMPO4PeShCOc4g5VAbd482clGVhF8EDqlSXRc0o21y391uHc+0evCpxsqKsi0y4pThdUCVb3MaqKN9tCZTpeZsvS5jRxVFunwM8xJPKm21pI5d9T1jL9Tnfw5Q/SMohqVcfSlSVmWU4cx+8SQNOkZ9sxctwRSHZGRU0y40txSSAqw0uYzfytjbLh+x0yzDaUgEKSClSfUR5blTZnViaZoYU0cyBm7xpHIRQ2zl6cyQCLgdY0vcFFd1GZamKyH59K3mCfOG/my+kdsI0jWKBuU1tp8LlVhyXcP8o+nrG6dHUslIdpKWacWZcEJIG4O5hQVuyMSbe5iyTlJeRbWFrSFnQpO8b1ao7HZCsRUc02eulQyLN0lPSMa2nFOLTJLg6sLk1tpfmCpCfuKF7xxzg5PgirFOKsYtVuZVLMs8llk3V6mJWLYDQ1STanHgUKy21F4blXBjyWhhbH4w4/KOTTfxjzZ33tChgeS2ehp8TtyZemE+IVPxU0C06EPEElCjYiM54ZQfR6DfglaVi4sfr0AjG2wspHGeNHMR4kclmltqkJBxTaFIOi1DcmKkq7ODLPdwWDwzf5FMOYmziSkjrrHnZVyKHRZoZamqU7LODM082WlA9iLRkuHZbODMY4f+w6/UZHS8vMKbA7AHSPdhLdFM4JcMZ5SnFd1WhuSIHSVksgOwSBfXpCXyYJWKZaUNcmZeVaWQhawknoY2qkaRVuix8QNM4Uorck2u7yU7k6j/tF4YOXLO2q4K/5ynXVOakWuPePT28UylFIbq1VVfa8q6ogqQ3l0jhzJKRzzq+BtlFOBxS07q1MczMGPlFYTNBV1eVGqoIx3PkqiZ0eQTOslDabKHy+sZzzbPiiifYLowaqKEugKCeithHFKe7spdlmTVOl35dTLrKHWyDotOkc8ZuDs0CZVz+S3/tj6VGbNrXqYokxCtYkYelYCb3tBYGMvakjbtABjUyebAAr54VcL26QmOjTs9LoaKFm9tfeMx0RmprbQ4HmLgdUAw0AupGJw0ksuN52lDKtCuoiGhptdDfiDC6JcmoU4KVKL+dpOpb/7RPJ0QafYxFgFAN83tENm4EjlkC9h3iQSGHEz1pJSQL37Q0BStdl1qfUpQzaxqiGNiJQgXP6xpSMmY4yANYKJE5lTcnpaGUghxr0EABSWDlOghUgMTLk3uLQuBozkWHrAygp6XztkDQwgNyz5RdCjax0PQiE0XY4yFOdqS7gWa6n8XtGMppcGcp0KavTGHZf4ctJCLaKSNYzjJt2c0uSAVOnu018pUfIT5VKEdkZJ9mLQOm2+IbWfuG5Fv1hvondyTWp4jEzh4BC/MSAQOh9owUXdFtqhDh7EczTXszLhAKcq0KOihGrikZMcEYgTKuKUlGp2HaMJY1I0TF1NxFOzi1lACWLWzjdJjB41FFqV8ERxBIzTcyt5ai9mN8/YR0waoJKhmVmSQCCAepjdcmTDWASdTCYWODai20kXsDvaJ76GbfOdNu0JA3YdKTqpSWKEKWoK+ZAOh+kVS8itIeZCsTYWhbzSVtJFrG1wIzaXgTtuy0MC4jQmRLDbh+HUTrb5fQxw5IpkptcCviXgr4uns1eRCnH2xZ9m2pQdlCOrBLatp0wbop+pOclvKdFEaAx3pX0aDKqYusgqHewhthVISOTbsy+gJJSEG4A6xk6Zzttvks2vNOqwvIVJyVDZfSlpa206WB3P5xzt80ZLvkhzCOVVd8pvv0MDlSBl04G5s7KfCzBSUoSVNKOpA7R5mSm7HFN8DjVZyVkUkPOttKsTZZtGcYuQ3GirMRYrl6itcvJK5iibAjrHpYsVCUbZDJEGcaeZUoh9lwnfWO6qRb+L4DKVUVyE8tl0DkunKb/dPcRNEv5ND7TXAmc5bhKHUm6Vj7wjfGj0YJbeBwxPT7tszqQUpULKy941aouL8EVnk89Uuhzmcsm10aqMc+RkZqaJ7LytGlDJMsqzPpbBWVgXv2icKfbRjCDqyEVBBXV51WQBa3CEAbGJyfKRzSfPBIqXh5YkUlagl8i59DGkMC7ZrCKvkGwH5NwpmGipA++nWOyNLg9NTSVIcWKx9kFM7KvlpTeuhtf0hzjGUfkPdHyXlg/igxXcK1WYmFFpclLFTpvtp0jwZ46lwZOSa4KQwNVG1UuZcUvzZ1OEr6631ickWzzmWvw3xt9oVhLDbtmG05SBr9dI83PFx5SNIS8F4O1oSdJdWSVKa3Ajl5aNn0cR8VqnMP4+rE0gjOt3Nl6WtpHu4IpQ5OGXyDMEqmsSTnwCJVTjzluWGk3A/wBxiskYwVgokyxlwyrNEdl2ChHw7gBcfQdB6ROPJBqhyi4jJIz0hScRSqXVhtplVzk65R1/KPSjjTjbNsSS5Zuo1pWJag9Mqcu0VWFzsOgjoxpRjwauXIinKkw0kpaIK7W0hyfFBtk+yK1JlxM8lTp1KbgGOKf9mEo7RQ3MCWlVqtdahZPvHO+WZVySGkyq5eTYYJs6+oEkdoc/irNKZZNFlUNOIaSbAaFQjzpd2KydUGWcl5tl1avJmsD1MYzfHBcSduO5kA9tIySfk0GiUWeS3r92PpUZsOJvFkoxJ1MIYcT/ACzABpHlOkABZUQs2gAJcnHQMtxYRLGhMpRKrk6kExKGDaaTyUuEXUTY3hgM87MKZnDksPpAA+UOrTImUozgoI1SRofeM5DumNuL5Rumz6fhxyw4MygNrmMWdcXYzsNBzzKuTeEzZDFio8pkpSABAiSrKk0lT5vrG6IY1OIABjQyfQn5aVAXEBInXou3SAaEjwAcgGDQkEgWgAwJFjpEDQSpIsYCghwBLYI3vaAY+4BoMnXq64icQVoaaKkpBsLiBdmUnwOk0gMPvNtjIjQAJ0tqdo4pdmXaEzhzlKyASd4UeiRjxHJNKYOZObS+saY27IA4dwbTpzB9Wqrgd+Llm7tkLsBf0jrfguMU0yIarSQSbHWwiqMPAW0+pCxa2sD6JYuU4olJJvfe8S+AfQ8YVmXEzLzF/wCUpJUUnvHPldmkOxFiGfeCi2FDJbaLxRTRr26I+p5a1WJvaN+jKQqlTrEkh88ShTYToIzj0NhzQ5lwrUCGiTWcomco0AjRRUuykPbbh+AmHDqpIBF4vYkapcMesKVyakOW5KlMupYsrlp3/OOecUYPsvmlT71VwwXZkhxxOma1r6GPM3NTpFoozG9Kl2JFFSbSUTL0wUqsfLb0Eerik2bR6IDNIAWr3jdlPoW4abS5PMqUkKIV1jmk+zmfZ0VRJsz2G35J5ppcvyD5CjawMeXve8PBR0y5yFFSUpvc6kXj0VygYspuPqvIuJbZdbSnNl+TW0ZvHEldjZXp+YrtcWJt5axk2BtHTDHGKtI2irGHCzhFbSnolZtG8SP8kLJRwt4qfSnQLUbiFPonJ2FYuaS0pJRoU2tEkRH7ByvjpRC3vOpA8p6xcW0zrxN3RN6mAujBKgCNNI38m/kZqdSZaYxZRZRaLsvOHOL9heOPUScYNoc0n2XZxA4T4epeGBVpSXdYm+VnJS55SQO1o4NPqMkm02TbhColPUKnS83THJl1sKeSbhUdCk3NHA3yg4uHNl6R6q6OldAecpGdI2y7GD7HB8kEdnHXKi42pV0Ffy/WMJyfR15Eljsel1SZk8O1xllwttuhCFhPURioJnHFtRYDhtJorFfkqZMFXwj7oDiUmxUOxjmn0c8HZ11gbB1HobzvwMi3Lk+QlI1sI8fPOV0dUES5tKVrmUFCSlbRzab6GMYOy5fqziScZROY/rSXxzUoeNgqPcXEDiXk6B4TS7EvKSq2Jdlhar5ltoso/WPOnJylTOmKQDGE881OOS4VmZXuhWojOPE0kY5HycwYgurEDzdylK3ik26C/SPoYt7RXQsLy2GOU2cqB0EdCfB1wVqxRS2ELfQVC5JBhx7NTWKFE1hI6BAEYZVycWR8ieWbD05KoVqkrGkc8ezOPZPWkhNZlEAeUHQfSNNQkonTJD03Un5GrsBpQAWrW4jy30YLst+QPOTKlW5N9PaOeRqPLrywu19LwqK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14" name="图片 13"/>
          <p:cNvPicPr>
            <a:picLocks noChangeAspect="1"/>
          </p:cNvPicPr>
          <p:nvPr/>
        </p:nvPicPr>
        <p:blipFill>
          <a:blip r:embed="rId1"/>
          <a:stretch>
            <a:fillRect/>
          </a:stretch>
        </p:blipFill>
        <p:spPr>
          <a:xfrm>
            <a:off x="2703459" y="1467485"/>
            <a:ext cx="7284720" cy="5006340"/>
          </a:xfrm>
          <a:prstGeom prst="rect">
            <a:avLst/>
          </a:prstGeom>
        </p:spPr>
      </p:pic>
      <p:grpSp>
        <p:nvGrpSpPr>
          <p:cNvPr id="11" name="组合 10"/>
          <p:cNvGrpSpPr/>
          <p:nvPr/>
        </p:nvGrpSpPr>
        <p:grpSpPr>
          <a:xfrm>
            <a:off x="0" y="1515110"/>
            <a:ext cx="1771650" cy="4992370"/>
            <a:chOff x="296" y="2376"/>
            <a:chExt cx="2790" cy="7862"/>
          </a:xfrm>
        </p:grpSpPr>
        <p:sp>
          <p:nvSpPr>
            <p:cNvPr id="13" name="title_5"/>
            <p:cNvSpPr/>
            <p:nvPr/>
          </p:nvSpPr>
          <p:spPr>
            <a:xfrm>
              <a:off x="296" y="7291"/>
              <a:ext cx="2342" cy="776"/>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课后拓展</a:t>
              </a:r>
              <a:endParaRPr lang="zh-CN" altLang="en-US" b="1" kern="0" dirty="0">
                <a:solidFill>
                  <a:srgbClr val="984807"/>
                </a:solidFill>
                <a:latin typeface="Calibri" panose="020F0502020204030204"/>
              </a:endParaRPr>
            </a:p>
          </p:txBody>
        </p:sp>
        <p:cxnSp>
          <p:nvCxnSpPr>
            <p:cNvPr id="4" name="直接连接符 3"/>
            <p:cNvCxnSpPr/>
            <p:nvPr/>
          </p:nvCxnSpPr>
          <p:spPr>
            <a:xfrm>
              <a:off x="3086" y="2376"/>
              <a:ext cx="0" cy="7862"/>
            </a:xfrm>
            <a:prstGeom prst="line">
              <a:avLst/>
            </a:prstGeom>
            <a:ln w="28575" cmpd="sng">
              <a:solidFill>
                <a:srgbClr val="984807"/>
              </a:solidFill>
              <a:prstDash val="solid"/>
            </a:ln>
          </p:spPr>
          <p:style>
            <a:lnRef idx="1">
              <a:schemeClr val="accent1"/>
            </a:lnRef>
            <a:fillRef idx="0">
              <a:schemeClr val="accent1"/>
            </a:fillRef>
            <a:effectRef idx="0">
              <a:schemeClr val="accent1"/>
            </a:effectRef>
            <a:fontRef idx="minor">
              <a:schemeClr val="tx1"/>
            </a:fontRef>
          </p:style>
        </p:cxnSp>
      </p:grpSp>
      <p:sp>
        <p:nvSpPr>
          <p:cNvPr id="34" name="title_3"/>
          <p:cNvSpPr/>
          <p:nvPr/>
        </p:nvSpPr>
        <p:spPr>
          <a:xfrm>
            <a:off x="0" y="344932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课前自学</a:t>
            </a:r>
            <a:endParaRPr lang="zh-CN" altLang="en-US" b="1" kern="0" dirty="0">
              <a:solidFill>
                <a:srgbClr val="984807"/>
              </a:solidFill>
              <a:latin typeface="Calibri" panose="020F0502020204030204"/>
            </a:endParaRPr>
          </a:p>
        </p:txBody>
      </p:sp>
      <p:sp>
        <p:nvSpPr>
          <p:cNvPr id="36" name="title_3"/>
          <p:cNvSpPr/>
          <p:nvPr/>
        </p:nvSpPr>
        <p:spPr>
          <a:xfrm>
            <a:off x="0" y="278638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教学重难点</a:t>
            </a:r>
            <a:endParaRPr lang="zh-CN" altLang="en-US" b="1" kern="0" dirty="0">
              <a:solidFill>
                <a:srgbClr val="984807"/>
              </a:solidFill>
              <a:latin typeface="Calibri" panose="020F0502020204030204"/>
            </a:endParaRPr>
          </a:p>
        </p:txBody>
      </p:sp>
      <p:sp>
        <p:nvSpPr>
          <p:cNvPr id="37" name="title_2"/>
          <p:cNvSpPr/>
          <p:nvPr/>
        </p:nvSpPr>
        <p:spPr>
          <a:xfrm>
            <a:off x="-26670" y="216027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教学目标</a:t>
            </a:r>
            <a:endParaRPr lang="zh-CN" altLang="en-US" b="1" kern="0" dirty="0">
              <a:solidFill>
                <a:srgbClr val="984807"/>
              </a:solidFill>
              <a:latin typeface="Calibri" panose="020F0502020204030204"/>
            </a:endParaRPr>
          </a:p>
        </p:txBody>
      </p:sp>
      <p:sp>
        <p:nvSpPr>
          <p:cNvPr id="35" name="title_4"/>
          <p:cNvSpPr/>
          <p:nvPr/>
        </p:nvSpPr>
        <p:spPr>
          <a:xfrm>
            <a:off x="0" y="4031615"/>
            <a:ext cx="1487170" cy="492760"/>
          </a:xfrm>
          <a:prstGeom prst="rect">
            <a:avLst/>
          </a:prstGeom>
          <a:solidFill>
            <a:srgbClr val="984807"/>
          </a:soli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sz="2000" b="1" dirty="0" smtClean="0">
                <a:solidFill>
                  <a:schemeClr val="bg1"/>
                </a:solidFill>
                <a:latin typeface="微软雅黑" panose="020B0503020204020204" pitchFamily="34" charset="-122"/>
                <a:ea typeface="微软雅黑" panose="020B0503020204020204" pitchFamily="34" charset="-122"/>
                <a:sym typeface="+mn-ea"/>
              </a:rPr>
              <a:t>课中探究</a:t>
            </a:r>
            <a:endParaRPr lang="zh-CN" altLang="en-US" sz="20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38" name="椭圆 37"/>
          <p:cNvSpPr/>
          <p:nvPr/>
        </p:nvSpPr>
        <p:spPr>
          <a:xfrm>
            <a:off x="1584960" y="4065905"/>
            <a:ext cx="373380" cy="391795"/>
          </a:xfrm>
          <a:prstGeom prst="ellipse">
            <a:avLst/>
          </a:prstGeom>
          <a:solidFill>
            <a:schemeClr val="bg1"/>
          </a:solidFill>
          <a:ln>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9" name="直接箭头连接符 38"/>
          <p:cNvCxnSpPr/>
          <p:nvPr/>
        </p:nvCxnSpPr>
        <p:spPr>
          <a:xfrm>
            <a:off x="1631950" y="4255770"/>
            <a:ext cx="279400" cy="1143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flipV="1">
            <a:off x="168190" y="1047175"/>
            <a:ext cx="11855621" cy="609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4" name="TextBox 72"/>
          <p:cNvSpPr txBox="1"/>
          <p:nvPr/>
        </p:nvSpPr>
        <p:spPr>
          <a:xfrm>
            <a:off x="3577307" y="463610"/>
            <a:ext cx="5537024" cy="583565"/>
          </a:xfrm>
          <a:prstGeom prst="rect">
            <a:avLst/>
          </a:prstGeom>
          <a:noFill/>
        </p:spPr>
        <p:txBody>
          <a:bodyPr wrap="square" rtlCol="0">
            <a:spAutoFit/>
          </a:bodyPr>
          <a:lstStyle/>
          <a:p>
            <a:pPr algn="ctr"/>
            <a:r>
              <a:rPr lang="zh-CN" altLang="en-US" sz="3200" b="1" dirty="0" smtClean="0">
                <a:solidFill>
                  <a:schemeClr val="accent6">
                    <a:lumMod val="50000"/>
                  </a:schemeClr>
                </a:solidFill>
                <a:latin typeface="微软雅黑" panose="020B0503020204020204" pitchFamily="34" charset="-122"/>
                <a:ea typeface="微软雅黑" panose="020B0503020204020204" pitchFamily="34" charset="-122"/>
              </a:rPr>
              <a:t>线上支付工具</a:t>
            </a:r>
            <a:endParaRPr lang="zh-CN" altLang="en-US" sz="3200" b="1"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10" name="AutoShape 2" descr="data:image/jpeg;base64,/9j/4AAQSkZJRgABAQEASABIAAD/2wBDAAMCAgMCAgMDAwMEAwMEBQgFBQQEBQoHBwYIDAoMDAsKCwsNDhIQDQ4RDgsLEBYQERMUFRUVDA8XGBYUGBIUFRT/2wBDAQMEBAUEBQkFBQkUDQsNFBQUFBQUFBQUFBQUFBQUFBQUFBQUFBQUFBQUFBQUFBQUFBQUFBQUFBQUFBQUFBQUFBT/wAARCAEsAlgDAREAAhEBAxEB/8QAHQAAAAYDAQAAAAAAAAAAAAAAAgMEBQYHAAEICf/EAEgQAAECBAQEBAMGAwYEBQQDAAECAwAEBREGEiExBxNBUQgiYXEUMoEVQlKRobEJI8EWJDNTYnJDgtHhJTRjkvAXorLxJnPC/8QAHAEAAwEBAQEBAQAAAAAAAAAAAAECAwQFBgcI/8QAMREAAgIBBAEEAgICAQQDAQEAAAECEQMEEiExQQUTIlEGMhRhQnEjUoGRoRUWMyTR/9oADAMBAAIRAxEAPwCasPKSwjX7ojwj6SwYnlIOpgDgObqAUNYB8ByHQsXvpAFGaXuIQwJv10irJowX7Q7FQIHvAFMxSrCAaQEKKTeAYYHyAL6xNDBlSVp1gFQFSB90iGguwpWYHvDE+jVh10gMwChcw+uAMy3hBXNoGgQFMNCSqEyTS2M47w0AmXK720gASrYUjbSHYqCFrUg6nWH2J8ATNKA3goNzNonylQuTBQbmLWJ8i2sFEuY4sVElXcQ6M3MXtT6VmxA19YKJ9wcJdQcTftCoN4pUdekIpSCljy3hF9hZXpAJxMSoX10gM9oZnA1vACibExlG8S0bLgIW9mVEUaqglRuYBtIIXDQmkugm1z6RQgp3SH0SwgmGJI0HLX10gL6DUOJIFxeAgESlQ6fnBdAFlBHWCxNASbRaZLjYEk3hqRk4BrT6kbG0abkZOIvl6wtq19oEzNwodZWu5rAm0OjJodZatXI819YTQqK3484+maTTWJRpRbafF1LHeMMjcVwZzfBVtFxM/XqY2tKyJuX+RY9IrHko89ppjBSa245iiYmH3OW6tWVy+6orI75K7OpMNcSaNTsNBmYf/nS7WYD8RtBTaOuGRJURfCeOZnEmJXJlxXKlReyP9Ma8GUcjc7JkxiSXmqn8O4gFCjZHpAbLIm6H1/DjS0E5d9YSkaNLtDDVcLXHlEaqZDiQitYMLhN0fpG0Zmewhs/g/lrOVu30jRTIoY5nDq2lEKTdPtFbgoSOYeJucmkJuxidVECLXH6QgDBRba20h0Owpyn5LgG0ILG+bSpIA3MSxr7G51RBsb3hF3YUL32MMDeU+sABToVbQGABOkLuc28AqHGnJcJSb7w0ImNKbWoAXhksfUySigFREKxpE1blQZdv/aI8Y+pCHJUG8OyasIMuRsbQWKqMQlbeoOkFjtixl43F4QxUkZxAAMMEwDSN8kHcawDaAqYsIBUFLZVbYQBQXlyxViYW4sgm2kBIV8QodTAF0KWZkKGsA3yhQAFi8SRQIy2lxAFACybwB0DQyIB9hvKtAOjC3lG8UOgvl6wENUEuNC2gvACEzsqlVybRSdAJXpEEabw7JaY3uSykE6QEMLS8UGKTIaDkzZSb3MXwZNMUs1LKd4DOmO8pVylIsYkXI4tVkki8Ki1wKk1JLwF94lqjaMgYWlQ8u8TRdpgFFV972hpUKwPOUdjBQrZmcneCgswOA77xDRSkBWNLgwikwjMQN4KNFQDMm8HRVWgLjJVqICdomcQUp6/lDsVUF27X97aQByCCjb+sFicWbCVK1A+sMSTC3pxiVTd+YZZH/qOBMKmxul5Gifx/himgmbr9PZHYvgmL2yfgycoryRio8fuH9MvnxE06R/kpK/2i1im/BDywXbI1P+LTA8pcMIqE6obZGct/zjVaebMXnxojNQ8aNLbUfgcMzb5/9dxKY2jppGLzxGCZ8Z1ddv8ABYZk2B0L7ij+xjRaZ/Zzyzr6FVG8aFelJlJqeHpV2WuM3wqylYHcXOsX/GdExzJ9l8YbxvhXjjQg4ysOKR/iSzn+K0fURxShXDNlU0EvcNWqGozFJdyNpN1IPURg8aXJlPEiCYywh9k1mWmml5kTR5gX0B7RDbqjmljSF8/SZ19pp9BVlKALd4nHJ0YVTJVgqgVxgIfYly8hWikjYCL3Wawi30XRg3BHwr/x084FumxDd/ljS2uGdePEk7ZY7YbcRa1tIlto28hEzTkrQbDSBSAaJ2hJdGqItSZNDDOYObdUTkt7iNFNk7GMk3gQL+4CfaNPcM9ljc9gQAH+Vb6RXuBsGapYHKUqKW9fWNFMlxIjUaA9JrPlvaNUyKYwvy6isgpUIG0TYiepmbUAwcMoQuUe5JiWNMAmlBKttIKKsF9nJ7QgsD9k5z8sAWBdoJOyIA3CiRoqkqHl0hCskMhKFsgW1hgPaVAIAvrEDQ7SeIGly7YJG0ea0fSb/wCgw1JpY8qx7QqE5CV6eCSfND2kOYmXVQDYnSDaLcHS9VQo76wUWpDpLVJB1zRLRe5C1ubSfvD2hGiYoTMNqtqIljDcyFEaiEM1kQoW0gCgt2WFj19jDTsmhG7LkC52i+iKEymD6awWJo0lgpOm0FgkHpBToNYQ6FTT52J0EAWKbg9YBqmbAvbp7Q0OqMCRc6WhhRso67wrE7QFSQehEFk39hSmyOhhpkNfQStsekAuuwpbV9hAFhC2CpJ0tDsdWJH5HONh9ILFSYickHE/LqmK3EOIQW1o6GHZDiGtrUi2pEUmRsFCJwpO5irJaYobqBvvp7wrJ7FzNTUCNYQ+ULW6mLaneFRSkHtzaFCF5GbMwIQ6Zrm2y3Nr7X6wdjVgXXUpbKioNoG6lkJA+piP9GnREqxxOwnRCoTmIpFkp3Bduf0i1CT6QnOK7ZEqh4lMAU/X7bMwO8u2VRaw5H4F/JxxXZGql4z8GU9Zbl5Soz6+lm8oMUtNN+BPVQRH5/xqtupV8BhRwq6F9/T9o1Wkl5MJ62C8EbqPi1xbNIvJ0qnyQP4hnMdEdGvLOZ65+EQ6reJriFOFSftZuVQo7MtAERS08ERLVzfRGpvizi6sq/veJp9y+nlctb8o1WGC8GMs82hAZ6cn1lU1PTL6idSt5Rv67xoscF4OZ5ZvyB+EZCiSjN/uJMb7YkbpfYW5ymwcraQe4EHCC2InX9LA772jO7GlYFpsrO9hANuhaxL9bxaJsVoaCNNh6Q6ESDh5iWcwTjamVKQeLC1OpbcCflUCesYZIKUW0awm4s9H6DR2MTUjnIWkOrbC8wOhuLnSPlXqfk00dscl9ldz2EzW55ylKIvLuFxKuwi5ZNitmE5WPMrhCemTyhLD4ZlNgq/zRMNRjqjmp2PtGYeos22HHy2yr/hiKyZY442b4+CYSdTcWFWSQkHQnqIWPURyOjp5Y6y9WBIN7iO1ljnL1ALIubGIYDky6h0C9jGZZtyTbdAItcRSYqCV0sE3sCIdhQFdGSsHygfSHuChsn8OJcSfKPa0G9kuJDqvg5Dl1BF/pHRGbMWiHVbB+S5DYB9o3jP7IcSLT+E3QCU6RraJaGd6gvNg3RrFJ2JDVMy62SQUW+kX2DYkCrH5bGFRAeALXFodDDA6Ep0N4kfANl69rC3pCLuxWiYDd7nWJoQFyeAQfNr7wqHaK8ksaOpabzLO0c7geusg7S+Nb2urXvEvGVvQtRjK41I/OF7YbkaVidLh+a3rD2Me5M23iLIbhd/rC2A2haxinKBmWb+8LbYJocpfFqeqj+cRsK3fQ5S+K03Fl/rEuKZopMcW8UIP3h+cRsNVNh7eJUfjH5wbCvcFTeI216ZhC20G8PTWWl6EiE4i3I0qYbXqFA39YW0NyC1zSRpp+cPaxbkDROIJF7QUw3IUofQbeYZoRNh6HE73/KCgsEiYAV6HvBRViatYppGGZMzNYqEvT2PxPLAJ9huYOy0nL9SsKx4s8B09a25JU7VVJNgZdqyT9VQ6Z2Q0WafNDAvxfUxerWG50g9Vup/6xag32br07I/IWPF1IqPmw3MJHo4IewP/AIzL/wBSFCfFvRibLoE6D/pWk/1h7AfpuX/qQob8VmGXLcylT7YO5BSbfrCcCP8A43Mu2hc14ncGOputmeb90AwtjZD9Oy/Qsl/ERgWbICqg8yey2T/QQbWjJ6HOv8RwY4zYImzZFdZSf9aFJg2sn+LmX+I6y2NsLVDRmuyClHu6B+8CtdEPBNdpi9t2mzgBYn5Vz1S+k/1hWzF439A10lRF0ELB/DrBZk40JXJRbRsUlJ9RF2S4s0CRbXX0hWRtD23FJMOxbRQ3NKTE2UkHonuh0ET5HtEGKMZSWD8PztXqDmSWl0ZylO6z0SPUxcY7pUJtQjZxHxI4z4l4m1BxczOvSFKCjyafLLKEhPTNbcx6uPTpctHkZtRKX6kFQw2FZikKV+JUdagl0cTlJ9syYWhtBNhe0O+Bbb8jI1/eZsqCja8Z22bJUh8bFkgWvGnZgxZLKBTbSxik0gGiqtlsKIAvGcjRP7Gtl51mxGQ36RFsqiT0ZSXXGkvK5KVGxUBsI3ik+zGQrqpalph1uWdDzY+VfeKkknwSkNK31lVyr6RLaNEjSWrquYgOhcwyLC0VtZLsVtjILRYgZKba6GEybCXHChTbgVYJWFX9jE+NpS7Oz8J8T5jD+GpAtP6hhN0lWp0j4nU49udpHRfAnex3PLpM5UJB3LMF66iN8p6R2ZIJ4+TONtjxhzxAiRlFSykLdmQNt7mPLjhuRvQ5zfEtqZkkvzBLU0tV8pFrCO/VKKw7a5IVofaLxZkEyy1zD/8AKSNLm2seNp8c91ofuUWPRsRyteoKJqWbyKPTuO8erGcoyqRvGaYfK1gbXj0mr5RqO8rVSBe/6xLQDnL1gAAE/rEjscGaqk2vCodjixOoc07wn/Q+wwtocOlomwoSzNJS70Bit1A0Mk9h5L5PkH5Ram0S0MM9hFspIyC/tGin9me0YZrBW9kD8o2U7J2jBPYDLitW7+lo1WSiHEZn+HNiSGtfaNPcFtEz3D1xCCAgj6QbyXEj1Swe/K3ypJt0ilKydo0Jp7rS1JUCLd4qx0KRJlxGo3gsliR+mE3AJvDTQqKNacIaQb9Iyo9QNbfOmsIYoRNKH3tIoEw5M0oi14B2GpmlAfMYXDHuDRPOW3NjE7Q3AkT7rYPmOnrBSHuoParzyALqgcEHuBwxU6jcm3vE7UX7gejGK0AXJiHAfuipnGxB+dQg2Fe8LWMcW/4h+phbA91DrLY4QoC6+sS4B7tjoxi5twfODEuLKUrFqK807rzIjax7hS1WxvmEPaOw9GIcn/E+kTQrI7xF4uy/D3C79TcCXpo+SWYv/iOHYe0G01xQllltRxrivFdSxZUnKlieeemplw5kywOiB0CU7ARosdn0Knp9DG5vkaP7SIZQBLyiUpGwWf6R0Rw0cGX1+MeIKwP9qZ1d8rTYA3sIv2Ucn/2DM+kgJxZOkG6Wva0HsIP/ALBmXcUDOLZlVrMM3G+htC9hGi/IsnmNkjw46jEJyfHSUk9+CYukK+sL+ObL8kf+UCRnAtUUAWn6bMk7ct8f9YHpW/JsvyTF5gaVgGvNnWUYWbXytzAMJ6WR0L8i077TEq8I11seejOkf6DmiP400dEfXdJLtsRP0uakUrVMU+ZYQjUrU1YRPtTR0R9U0Uv8hGxiSWRYt1BbPTRwptC2SRutXosn+aHiSxzVJYj4WuzA7BMwTGbUl4NVDS5OpRJRSOM2MqeoZaw4+AfldsoWhJWRL0/Tz6J3QvElU2XEJqlOYnW7eZUv5FfSBxODJ6NF8wLdwbxCoGOQlElM/DzhGsq/5V/TvEOLR4ufRZcP7rglxpy03AGUX2iDgq+jXwK0npDCijfFg243guUaLhQnncwtj75BsD+sdumSc7Zwal1GkcolaU79Y9bo8OmI5mopaBA3EFlKLYyTtQW8DZRjKUjdRF1GbJaB6nWFDkU+B3y5dbx09GANpfmiABTbHObvb6Q6sBtZp6ULzWETRW6hYVhCe1u0NcENhKnSTcEw27LoG01nIJ6whN+Ba2ztp1ikiLD7BO0PoDCSOphX/YAC8hIJUtI9zBYeRM5NIdZcCHEqyi/lhMfkvOTkJqdo9JmmlKLLzKba9t4+b1kP+WzbwWBR6S/TMOzjpyrQRqkxzud8MzunZIeDmB2KtVnKvMS4DTabIB2Ji8STOrF82GcbaUhirS6milrO3lyJ01h54bkTm4fBTc/NzUg+22tS3Ag6NjrFYMew5UrL44P4ircw0ELQvlZQCSCAkRnlg5STR0wg0WwnOlV76nc9461wqOqg1mpOsnW9ovaMXM146BV4naA6S1ZzgWVaJaAepCrHMATEtFIkcjUEqFzrGbQ7HhqYSoDpGbTH2GEIWdBpBYUJnJNtZ6QKVDoCaMhxOwMPf9E0gpeHm1D5BBvYbUwl3C7Z3RaLWRhtG+dwqjLa36RSyNkuJE6rg5Cgq6CT7RrHIZOJCKngb+aSlNjveN1kIojNXpsvSW8777TQ6lSgLRspWTtIRWMf4ao7Djr1SYcLeyGzcxaTYqKRSxdlPtAdydgCwU2sIBmWIhgCCyPSEAa29bpcQwDUv33gA2HgSdRaJHZnOGoEArAGyiO0CBid9pSvl2hguRMpDiDckwCoznKB3/SAQe3NrRpmPuIKKFrVSeT8qjCodsWy+IH2t1GJoe4cGMUOptqYNiK3i9vFRXook+vaI2KxqfZUXGGvrq1ZdcX55SkMAobVsp5e37RO23R7Wmj7WKWZ+Cl3nDMPLccWVrWcxJ6n0jsiqR8xmyyzTc5BK9oowF1KrP2ay8jlJd5gsFHpGibSIatjas5lqUbXJuQIlFA0LsDpCYBiFXPT6wIYoaecR8ji0+yjFWSxQ1U5xtVxNzCfZwiC2IVs4vrMvo1VJtHpzTBbCgqdxBUqnYTc/MPpGmVayRBYMRWFhpp6RQhNMG21x7RDRpGcl0FMzD7Z8jq0W7KiXCLOmGtz4n8ZsdZHFVQk1p/mB9sbhyMZYF2j2cHruqxOp/JFgYRxk3OTzC2lqlZttQUFA6/Qxyyg0fZaL1PT+oL258M7p4UYiOMsPJM3Y1CWAS6of8QH5VRyTW18HgepaX+LlddE1NKA1y3HqISdnjbjmbxtSq5LD1CWDlaWXArTrcWju0z+R5+pdo4wnqjluEnXrHouX0cCiN6EKfOa9xDVj6NqlipQSBvENWO6JHTZbksAW19Y1hGjGbD1pzKtYH2jRkgEtKSrQH3vGbdFoV50JRZSre5i0zKqET06wyCC6gfW8OmHY2v1eXuQF5vZMKn9FUaZqiCPK2pUNRbDdtFIqbgBKJYG3dXSNI45S6JT+yy6/wAKpnD3DiUxW5iakupmiEtyTSruXPT3EfN6b1f+Tr3olhl8e2+jjjqd09tA69wkmMOcNE4lnMRSjtQeKC3TZVSVKCFbE63vFab1Van1B6KGOSiruTX/AKRfu/KooN4i8OcN0nB+FZ/DNXna1Vp5orqUnkJ5BHQae8d2h1WfUajJizYdij0/+5e6T8D7RsF4ERLU14YTrk/MIWFzLTx8qgUm48xHW1o9aXBulfgg/FLD7Uji0z1LoDmHqPMtBpMu4QSFBIBJsdLxi3aBpxOguD1H/tPwQlppCRzpF4pNjchJ6/pHi6pVI60rjY+ykq45ImUSvmtrXYx485UzBuy7cFUluiUJtsJCQBckx04f1s7IfFWRHF2DDxCqzbrTimG2NljrGre4zlH3GOOH+ElHo7offZE3N2+d0XAi1wjaOJImEtT2JVspYbS2kfhFoZf9AiiwtY2hgAW3mEAgtTQGvWHYG0laDpoILsBzkp9aLX2PrCaHRI6fVgANYzaGuB+l6umwusxDRVisVxCQPMPziaCxRL1lCyPPr69YW0LHeWqCCkFSg3/usAfrEuL+g+KGLGPGLB+BpBx+q12QZdSkkMB0KWfoLw4YpydCcklaOe8YfxEMHUw8mlyMzPug+ZZACPz3jsjpZeTN5SF1T+IsuoSy0SOGUtLy+V5bml/aNo6NIiWVlW1fxxY+XNqLJlGgbkNpazAD3jZaeC4M/cZEK94kMd4hIdcra5RawfIx5R7RqsMfBLk32QmoY0q9Yey1GovzCyPvL0940UUiLGKqLbM2pBWs+XcGGIuNtIDab9o5z09oItpVtCsOQpbFhpBYchamrdILAKIIh2MCpZAveGKgguKCiYQrME2UkXOkA0Km5hCxvaJGHDW2t4diN5ApNiLwWAUuWB2AtBYUFfCEbCwhpjNFCke0MdmJcIgEw1LoG6oQByH/ADJF+usJoh9OisOI7h/ssZnOSalV3QdNSlkJt/8AlCgvketqZvHpVH7K2A819O0dC5PnK+zSk5zoR7Q6YnSAKaA1FgLX0h265QXYUdoi2VRibgbxVpiBo82l9YOEIPSop0t+UVaF2bUu+hOkO0I1m2sQILKQNvU9IVkNhwTba14sVid0XXqITGmFlsIBsBCpjcrCculjp3EKh9iiTeXLzCHG15FJNwoaRnPlHRgyvDNSid5+HmtOIaoUyspSioyK0lIP3kKjypxV0fonqsve0ccz8V/7OgG6mlSR5htrGez6Phfcs568b7SKjwyp7yDctTNjb1BMdenTT5MMj3HBErLKm5kNpC3HVWORtJUqPRjFvlnLId2ZCZXPpp7cjMGbVoGlIKT9bxvsMrCHi9ITa2HpUtvNqspK1A2MNY/JLkKE1J/KAEtojRQMnICJh9ZsX8v+0RftoW9vwHM0qdnVfympuY//AKkE3P0jCcEu2b4234HaW4Z4pqCR8Nh6pOXGhU0oD9YUZRj5KlCTfCH+Q8NmPakoWoglwSNX3kpMN5oISwz/ANEopng7xY8oGcn6dIi1yCrOR+UR76LWnn9kmp/g4S0AZ7EoPcSzRH7wfyV4Rp/Eb7Y+t+GPCNNCTMTc/OrH3SQkH8oT1EuKRS0sV2OjPCLBlNlkNppgeSk5g288pQB9r2ifck5bvP8AofsYl4HJik0OngBqkygsLDO0FW9NYHfPPYKEI9IA5U5eUV/JZaY78tsJ/aH8m7YcIZ57EBUpXnOvf9oVX2PcVtxUd+KorKjvnB07RSVcGOTlF6eCd9moYErlNfIKQ6lOU/W8eZrOJI0xVKNMk9KpCJTGUzIWuG3CQPSPByqpUc0lTLKnXVvpakGLjNosjoI6ISqNI6k7ikh3k6YiSl0No3G5jojwbqO0MUjXXX6xpfJV30ay7wwAlMMQEpAMAmFEa67QCNHU26GAAaTlOhB94LHYIT5YTcnKn8RNrwu+h2QfFXiJwtgt1TE7Uw5Mp/4LXmJ+sWsTkS5pFS4v8bL7MqoUSlAqUbIdeXe30Ebx06XZk8l9ELqHjGxxMS6UtrYk3FAZFITc+saezFeCXNkUqfGHHWK33DNYpmAxl5iwHciQPpGixRXRFtkAqD659156cn/i3ibBZcKvrGyVIVtCB6ZkJeWdD7KXH7XTkN9YztDGxFRmCcrbKgysAC8OmPwHqcmmnUhwKZbUm194FwTYdMLKA2FCy0CwIO8Vdgjalt1JBQn/ABEDQg6w0DBy6lSyRdsrXtrrDIOp5nBTiWUkI+72jz1kTPb2DO9hl1okFFrRW9CcRM5QphP3SQIe5CcRM5SnUn5Db2g3IjaxM5T3AD5DFKidrEbsmsC1oqwEL0upH3TARQmLarHSGFUYm6NxEjsUsvqSfSChi9p7ML2hBwGhUAWjRudxDQmwDjNwe0UidwnVKE7Xh0JysAiUUlW0FC3BykFlp1w6ZEk3+kTLhFKV0ipeI7ykUbB8orQ/CLnFD1cURf8A+0RMfs9HXv4RiH8I8CTWLK+2+KcmoyEqsKmGSrLnT2jvxUuzwGpSdotTFPCb7RxdJzdPweqTo6W7PS6Vg3Vfe3taOpPH5M3DJ9ECrPBavvTT60YWmZdpSiUobsco7bxp/wATRFZF4IpPcIK+wo5qLUUa/gvGO2D8mq3pdDQ/w9qjBIXIz7du7Kj/AEiFCDFcvKE39kJ1r5hNIH+plX/SNPZgxOTXaNf2emEi/PUk9lII/pB/HiCyV4AOUWbGomUD3TaF/H/sj3EFGkT6TcLaX9YP4z+yvdiHNUyoqKQGmlG4t5on+PK6JeSH2TnGHBXF+C6TSp6alZSabqdvh2pOY5i1XHYCPD0nqOHWZMmOCa2XbfC4MceohNtdUNr/AAlxozVabTX8PTDVRqQBlZT/AIjg9o6cGs02ohLJimnGPb8Gyyw+xrncF1+Tqs3S3aPNCoSqih5hKMy0EdwI7IR9xJxadlqcWMlUpc/Smi9OU2blmkqyKcWyQkG9rX99IJQlF0y00+giVJcdSE+a+lj+0ZPlUaLtf7O48KUZzAFC4eOPGypmluTVr7BStP3jhcU5H2Gs1qnofa/tInDGOU6eeL2HyG4r/wAQNcTX+GswzmClIfCx7WMXCFSsLs554L4cqzeLV1mmKkmjLNkf30XScwtoPSO3eoIxhCWRsnGIeHk/iXFrVfqOIG2J9CUpAlJfKkgX311hPPwbrA/LE7PAzDT084/Ozs7OOuqK3CHMoJ9ox99+DWOCPkmNF4RYIlFJP2YJgD/OcKrw/enXYPDjRNaRhfC9MsZaiyTYB/y7/vD3zfItmNdIlctUqfKBPw0vLtNW1CWkj+kYTuXZvHaujb2KElSgFnL0CdIzo03V0PdOrNLdlZNZQqYeUFhaCvKL30i1FMylN0L3sRUN2nuhpTDDq2QQpatUqBN0/pGygjHeyvZ3FOXyldkn13h7C97GacxDzNUqIUdjGiiZuQxTNZW5qmxJBIJ6xVEbkJA/OzJKUNrdWRfypJ/YRdEtiuWwXiasLV8FR56YUbZcjCrH8xFcE8kgp/hp4k10hTOF6gQVXCnUhAI7bwnQCTir4P8AiDQ+H8/W6lJy0pKyQ5qwX7rIGtrWifIS6It4Q6jOMO12WlD58pXkOmukeXroOceBYIyk+C7cMytQGM3JqeZLfMuc24j56cJ0rDJjnGVtFr01hAWt8p8xPzR04lXZvhi1yxUtwAkX/SOk6uwgup2hokAp4HSKQBan0/lDsKCVvgnT8+0Pn6BoIXNJFxcX94YtrCDO3NkqvAG0Za/jilYclVvz0620Ej5Sq5PsIai2J0vJyxxj8QFUxc4qnUd5dMpgOVTubzL+vSOvHjo55S+ih31zSnHEJUqZcWblxRzH3vG6TRFhcrLONzKXJlXMbRqSDoIE2iRNVauZybzsNpbJ8oCdgPSG+SqD5KWKSEvPFoL1T5tCexgoLHRuQbEoplxAS783l6xRL+xAw4xKPlLqUhaTckm4PpE2gRuYqLZKnUrQgAFVgIe4KYOYqqHmEJW+4spAUAEaQ7sKGeZqDq3EhDSzrpmiBiqTefafQWsoUfn/ANIhp0A5GbbOZSlOLWFBIKTa8PcKj0iVhhDkuj+WPlEeApH07ihonMGpWTZAA9o2UzBx5G13BKgRZN/pFOZIncwHzATyh+UG8GJHOHOa/wDLv9I0UyGJ1cMCr/h/pF7zJiZfChLlwW/0g9wyET3B8i9mz+UNZGJjXNcJHUjRo/lGu9GY1P8ADGZYOiD+UUpJktiX+w84yT/LVb2h2hbgpeGJpG6FD6RaqhWEu0J5AGZChb0h0hbgo0pYvdJhme42mQI3SYY9zDE08GxKbQUTuG3Fkt8DhmqvpGqZZSU+50iZKka4XuyxRSvFcBrFyZO+ZMjIsSwHsM3/APqJjwj0PUZf8iRYfACaVTaRPu5iFKXbfQ/SOmKtHnQk0i3JatqKiVKtfcdI0UR72OjGIizYAkexgaBS+xzar5y35h165tYylF+DZTVDpIYhS55ColQFwpWojOn9lbovtEpw/LS2IZlTChLeVGYlbIIJh1L7Je36Fb2A6S4han5SlOebLdyWSbn8or5ryK4fQ2z3DHDplUPzGHqQW1nLrLga3sLaQXkXTF8H4GCs8IMGymszhmntkqIshIB/SKWWd9hsxvwRx/hVgVa7IoLSE381nSAY1jmyLyZywwXgIe4b4YZmZV9hqZbclD/d1CbWeUOyYlqLjKG1fLv+znelx+Ac5Q5VeI5LEBq9R+2ZG4l5pbuYtj0uY4Y6HTYsMtNjxpQl2kL+NBdEYXhZmnYqm8RSdeqLVVmyS+8oJXzLm5uD6gGO7E44cUcUI/GJSwKKI9xbXP1DhzVKc/iFb0oTzlNuSraSpV83zJ11MXKfBWxI5doDBmqpKtWAC3EosPe39Y5JOzXFG5o7y4zoNNr2FKYlWlPw5KtZR0KkpJjnxL52epqnWkXHLZBBNOJt5yLR28HgWM+MXVzeHJttSipOXaElzZSfJXfDCp/Z89Msk2SU33tsYuStGmJ1aJu9WVFav5uYgkk7xhKJ0qVLk2msqWTlJta+0ZqKLUvI506qPIUoKVyyLXKjbeNIwMpSHtidmplWRttbqwbfy0lWn0jekkZod5LDmKKoUolKJUXkqJ1RLL+nSM3Gxppdklo/AjiVWAnlYcm0BQtd7yH9Yz9tmzmq7JzRvCFxGnwPiGpaQBFjnfvb10MaqKRi5EypvgirTgHxuIJWXSq2YNpKjp1i6Qt39Elp3gdoiCDP4gm3upDLYAhk2yU0vwccPJC3Ol5ybV1LjxH6CHYuyWUzw88O6Tl5OGJVZHV4Z7fnCsSSJVT8EYdpaQmUoNOlwNBkl0jSFYUh6abaYQEtNpQkDRKU2AgAEVqJBO4/IQgIBx5pYrXCLFErbNnknNDrc5TFR7B9UeW3hEfMtxHqMio2DjRTb6n/AKRy6pXCzbScSpnXUzTkkAouBfXvHj9rk9pw3dhCJibp+jKzkJ1QvWK4+jJ40GDEKR/5htaPUbQ1yZPHQYiqS7nyvo1+kBOwEuZSEk8xOXuDAGwjGNeI9FwJTvjKvOIl2rXSknzK9hFKLZLajyzn/EPjjojHPRTKat5QJDbi1aL946FiaXJi5oibHjUrE1nUqSlWEk2ATqUxaxryZvI/ATPeISu1oBErV0NLX5rIGiT2jVY4fZnvl5IJXq/UlPLcm58zUw7rnKrgegEabUibvsYxOy6WCt5XNJURl3UDDuibAJnlrH8lgJd2CzoLQ7bASTtKemg2p58DNopKO3eJpgbbaTS1JbQhLgQCElwW3gsY3CbDqwlaQ46FXJPyiHYC59ouoaXn5YJykX83tCEOX2PKLzEoyBaRYuKBsYqkJ/0NU9QVyriFIyrbSfMoG94kuxfTXEPLUjmoVmRYJy2hoQiWr4FxxLiA6pP4Re0DEgDcyJdpt1LFio2zq2MSMBN8+ebUtvypSALI0tAI9cJWQS5KtKA+6I+ZVn0rmja6SlV/LaNU2YuYAUNs7iK3MiwxvD7Z6fpBuYWHIw42fu/pBuaJbD0YXbP3Ie8hoMThNBJu2IfuEVZo4RR/li3tC9xiaEzmDGnDYtj8o0WRicbET+AWVn/DH5Q1lF7Y2vcPGTfyD8o0WQhwG6Y4bsKH+ED62i1laIeMaprhe0bnlD8o094n2xomeFrVv8P9IpZiXjY0TPDC17ND8o0WWiHAaZjh2tBsEH8o0WRE7SB8VMMLkMOsMKuj42flpW/opYv+kKUrOzRQvMmcs4/nPtHGtcmbixmFJSfRICf6RtBcE62e7Ky4eDGGqpO4YSinSC6g4s81aG2SpSR62jrhVHMr8E2XQa1Jg8+hzKbbktrFo2tMVy8hS3JpggOSDyD9f+kLaibDEVgtnzS7qCPQw9qY9wpl8StoVqXk675Noj2ylJeR3kscfAFfIm3WCoG5y676QnjHuixyHE15avNUUq1HlcsNfxROxjW0P/8Aqc+ltLRnGXFAWutWlhsR6wnFmnxEMzjZ+eKC5MIXkvY59ddYlQFaXQSquqdSlSVg30+bWNFAiUmwhdXfCraa6Agw9pFsQTFQmFJJOaxv07QbRW/sZ5mpO66L0t07wOKLsgPF6sfC4QmGhmCnSE3MZT6DsqnhPSzVse0WVAzcyabTb/nEc0ujXTq8h2bx2mkP8Y6+hPyyiGZRI6AIQBGeBN2zu19rDij/ALZA1OC+0dVHhiKsJD1MmkEWBRD6Ev2GzwncHDxn4oTtHFWTS1S7ancym8+YXtFeDSL5O4aT/Dww4wlJqOJ6hNFOlmGwgfqIRsp0TWkeB7hhTSlT8nO1BQ0PPe0P5WidotzZO6P4deHFBymVwpJkpHzO5lk/mYroTsl0jgzD9LQBKUOQl7fKESyf3tDFTHVtpprRtppsdm0hMIA1RVb5iR0GaARm6RveADcAGQAZABkAGQAZABkADNjCTE/hWrS5Fw5LrRb3EUgPIXgSVUPxATEqrynnOt29lGMNT/8AmXp3WVHaamlrXbYAXjwbo+jE62My7WirIaEMxJhwHUW7RQqTGeZpiQCMl/Ubw9wnFDVMMKb0S4u19rw+BbUMtWw7Ta6AmpSbU8Eny88ZrRW5+CHBPsj73CTBzyyVYckbn/09vyinJ0Z+1EYq54cMEVuXKRSRJKJNnJYkEH2illkhPFHwUVxD8OdY4eJXUqOVVKmoOZQH+Igeo6xtHKmc88P0V9I4mkpxTgnWVhaBbKdDeOlSOKUWh6lvs2TYRMlr+W4NRfURomkZsypz1Om5Zp5h1S1ISQWxpqIV/QJPyMS6st4FKUqbK7bxFtl0HsSrr11PlT6dk22EOiQottt1Jt5tsKSs6tnb6wUArriypuXWpCGQvyp5RuB3vCKQldqjHwyGkpW68nyAk6EwNhQB2pvzAQgSqm1o+YA6GFYUIxUJxuYS4y0hC0/KLbwWIJNQqTk08sKQCBdaSN4LGgh9cw8tIccUpBVmDafuwxi5x1wSthzEKA1HeAVHsbIJzSrQJA8gjwaSPU9xixLQP3freJFuYamXBOggHYehgCChWKWkITvE0FitoJsLQqGKUpTaJKQYEpI2gAGllN9BABipRKlm4ibBAFU9pX3RFbmKgldJbV92FuYUhO5RW1D5d4vcxbUI3KCgmxTcxSmxOKEL+F0G5KRaGsjJcRrmsKta/wAu0aLIyXEoDxM09ul/2PYT5Sqecm1E/habzf0jqxS3M7NHCsm489ZlwzM3MOE3Ljq1fmon+serGKSPGzPdkkz08/hsYe+GarFQUi4akm2QSL6kgxeR1Gionca5Zl1JzsNLv0KBHPyUJH6BS5nV6lybp652En+kO2A3TPDrCk4CHsN0twHvLC8NTkuh0hnm+BvD+d/xcIUs2/CyBD92ZLivI0TXhm4YzpUV4VlUk6XQSkiH7sydsWMU14OuGc0SE0l1nrmbeItFe9Mftoa5rwQcN37kCoNdsswYfvTD20M834B8Eu3LNWqTJ6ZiFWg9+XQnAa3/AOH/AEO393xRMo9HJcH+sWs7RLx2NE3/AA/FqJMtixv0DjNor+QT7YwzvgAxGhB+FxLIOf77p/pB/IQ/bI/NeAbH6HLS9Tpr1zoUvq+m4he/GytjRxn4iaNM4Vceok49zJqUmSy7ZWZOZOhsfpDk7Vg7E3hLopq3G3C7RTmT8YgkDsATf9I5J8I3065Lq4g1YVjiLiqdGvOqLpBHYEiJw9HT6k3vhD6SI+p4oQVE2SNzHTurk8hJ3wR+p4kDzipeXGYG4Kowll5pHZi09pyZO/AVURSfE8WM+UTMupBH6x0R4jwckuJHrSRr6DaGWatABkAGiD9IBGJyDXKLwADCr+ogA3aADIAMgAyADIAMgAyADIACZxsPSjzatlII/SADx2LZwz4r5xo+QJqLiQPciFmV4wwush2rMLTZC9sytI+a8n066QjQoKmVJ6iHZVGltJUSk7xd0TQjmpcJub2gT5FQzTUv/psdde8WmS1Y2PyXmuIqyKC0yKnDaHYULJamLGhJibFtDJmlJfaUkpCwRqlWx9Id1yhbfBy5x+8MxmkzFew4zyZmxW9KI2UOtvWOmGReTly42+jnSn18U1pUnNSx+JZVlLTgtYevrHUpWjgnBokLUm0pv4yVGds7oSNu8aLlGL4FpYblWVOql0uMujKFqNlNnuBBVDGNudZZby/EfEDMbpAtCbEJ5mr85kJaZDZbXcg7kRFlIb5PO8Spy6kqUVZDtaEhiiRkXZh+ySEgHNdW2kWA8OyCmGQFTKFFeoSnpAAieZl3lEAqVlTmNh1gATy77RbcbQypboOYgiATFUorlt5CwhBKtFkawCATky5LuLczhebQp7GAR7ASS/7s1/tEeJR6Iubd1AG0KkMUIdF994ihIPQ5camHRQIOjvBQBqH7WBGkIqw9M2AR6RDjyG6g8TYUd7QqKsOTOBNtREtA2GibF9SNoVDTBJmQR0MHAWC+K9RBQdmi+DuRDoAHNSDvb1hBYEuINhYXJ0goT56IjXMZS8pVRT5dAmHQf5qgdEekV0dGPG5qznjxkyFSUxJ1tuWWaVTqTMhb6NQh91JQkH0taO3StSZ044+1GUmee9Ol+fOSzVrFSkx7sez5h8yPYHwDUD7M4XVGcKcpmJhKAe4SLQsvZrE6dtaMCjRWBfS3tCXIGgs72P1in0AIKv6mJoDSrBOukMYBld7gj6whUGad7wBRqw72hgb/APl4QwJVpDA0d72+sIQVOPiXk5l82CW2VrJPSySf6QeULweGHiUq32zjObdKs3PnH3df95tHXLqjKRM/A5T0r4tNT6h5JGWemlHsEIP/AFjlyfqduljulQ7MNTE6lybUCVTDq3ST2Uq8LG6ib65OeZsjeMZp6UQzKoulbpuSO0TOdIwwYrfIzNM8ptItqevrGCZ6yxpR5Jl4WKiaR4ocNukhIfdKD63Fo9PHzE+by/uex4OYA7aQ/AMyARkAGidYABGxG0AAQ4AdBpAAYNdYAMgAyADIAMgAyADIAMgACoXSoeloYeTyK8Q8p/ZrxeTCyMoXPtrAHW8PJzCiI8ZODrCcmkPU+RXtolR19I+Za+Ts+og+ENcrUea44RqonRUFGti1DpyldtU7wwNOHMjN3F4AY3TCUuDU6mKRHImLN9LhREMVA2WCCep6aQDpC5tvKAbe8AgS2gTYa+kAv9CZ6SS62QoZgdNRoIdC2tnM/iL8Ngrzbtfw6wlNRbGd1hIsHO5HrHRjyJcM5MuKznZhb9OaU38MuTWpWQIV3tqLd7x3xlxweTONPkDUqZNPyyObzDpa50sIbTZIgVSVtzHJbyIOUEqUdLwq+xoLVTmiQvMp54anLtBQwt5a5JlVkhtpV9xqIOgNhKW2mXXHtMugBgsAKJ5/lHlsjKb5VnXWFyBpdaelEf8AlkLJHmJ0sTDAIRNzAS84twN+UmyRALyJ2Zopy51qdWvZI6CEJjmEtTLS8jaw9bUK6wxHr9In+7Mn0EeIegKgrKTCsYYhdjpCpFBvMuN7ekAGB7L1tAANEzmOpMTQgfxIB0h0AITdx7QcBdAhN+sILvsF8cq4sYKZSBidJ+/D2oLBCfVtmvBQWb+0FDfX2idoWbFQuOsJoLaIpxI4gt4PoJcQofGzN2pdHW53V9IcIWb44ucqRC+GcuqozaXX1KcLhzqUo6kxU1weyobI0i0aphaWxnIVSk1BhMxS5tvkrQoXBGW1/cdI5YZHj5Rj/hTPKWr4GdwdxgnsNOJN5CfU0nMNSgG6b/SPqtNP3IJnzGaGzIewvhTo4o3BChDLkVMKceP1VpBk/ahJUW+RbXeMygJFvWKQGfWwgGFqcCYTHQWVKc02BhCoGm6RtAI3p6wAZlvtABuxF9YANFJI+axgAwqI03gAjfEupii8OcSzubLypB4g+pTb+sEeXQPo8LOK8yZvFKQonyour6x1z7OeTL38Hch9n4b4hV0ixlKK80k9i4Ugf1jgzukex6dHdmgv7LfpvD4IosgnlC4l0X030jiWVnbnh85S/tlHcVaV8Lj1yTbSMss0lJ99/wCsaJ2LHjrkjk0zy5XMd817bRfaoubbCeE099k8asGTmawE6gEj1XHpYn8D5vP/APoe2Uq4HJVlfRSAq/0iiWDN9bfrAIwBRF1AAd7wAbsBr0gA1cE3sT+0AGwMxhgYSPqIKA2bA26mAZhJAv8AtCAAt5CPmcSPc2hhQ3zuJ6RTgTNVOUYtvmdTAFDHMcXcHSzgbXX5MrPRC81vyhWFEjpNaka5KpmafNtTjCtltKBH/aC7ChaPXcQCNEXsPWApLyeVfj5p/wBh+JGVnQnLzQy5mt2Vr+8W+YmD/ey9ZGabnWVSmb+clhLiVE6WKY8GcakfQ45PamI6Ilxh9YcN7HKRbYxm+DoTJHlSEWtfuO8Z2aphLico/wBPbtDL8DXMHl5tQR6dIogCz/MHlBCumkAC9iX5RAUMyoLEKQgLJG/paFZVA2Wim5/I94LEAWkXIV219YLEFOyqHmiCPKBYA66QEtWcVeLXBCcJYjla3T08qXmiEut28qV9x6x2Yp3wedmx+Sp11ZL8ul56aIaQLWSL/n3jus8xqhpnp9hLaVNh15ZJUFnYwmwQlTVXlKXy0IaKhZJP3TEjE0+t6ZZKeauYXoSLbQUAQac/Khv5Vhy2XMdvSHQDrLS5dllpdfS2hI+50MHIApmXlpimtLGd11o3z20UPWGAkfnEsylm2j/ONiVCFYGIysspKQLj5VdoQqFv2s2tCSqYSkpGuRN4dhR64yU4kSrXm6CPHaO4WImr7GJoA9LgIFjCoaNh22sIdmF0ekArNF8AakQByYH+xBgDk3zdLm0NBywKnwIdAaE0AdxDCwQmh3ETQWaVOpQSQReCgsCagLanWECs38eMp10tcnpaEWk30c94mrrnEPH7jqFEyUqrkS46WG59464RSR7ekgscdz7LdwNKBIDMsgl2wSpwbJEc+aqo6ZS45LpoMl9nySEr8wJ1PePNlGk6PPnLng83+PVIS54wMRhtOnMSpRHVRAEfS+nO4UeTq1ymeqXDGlfYfDjDkja3Kkm7j1I1jpny2ckeiUk9OsRQzRO0VfkAh5y3tENlR5CPmVsSYP7AOQDbTWD+hNoMGot1g76Ebue8MDIAMgAyAAKhqYAKp8U9X+x+BOJVg2U82hhP1UIuC+Qn0eKWPHefimd00Scl+wEdU+6OaR074epQyXh0xq4kHnVGakZFH+q6ySP0jzNTSR9B6an7kWdZopDEu02hVihpABPYAR4m52d8qbZxVOqVjPiDWZkebnTSgkj/AEmw/aPRi6jY5cLgMxtgudoNM5rrRDak3zEdY1U/o5U+eSqqLPfA4pw7NDQsVBAv/wA149HC7R4WsTjk5PcDDE18bhqmPXvnl0Kv/wAojUwHOEBu5G+ogGNeIMSU3DMiZuqTjUoyNLuKAv6AdT6QFVZBZjxDYPZJSw/Mzqh0l5Zar/pBYqYjXx5mJ4kUrB1ZnR0Upvlg/nBYVXYH/wCoHEmqi1PwQ3Jg7KnJgX+toLYUbMvxgqKMqpqiUpCuqEqWofpC5GbPDHHtQF5/iA6xm1KJOXSN/UwcgbR4fJaZF6niiuVBR3BmVNg/kYK+xWOEl4ecFyxu7IPTqh1mphTn7wUFkip/DDClLv8AC0CRaJFrhkXgoVkJxdh5nhJWJTFOHh8JTHXksVSnJ/wlpVs4lPRQ9N4HwMtth1L7KHUG6FpCge4MMkHfUQFJnmv/ABPKV8JjzD1RtYOMWKvUERa6ZhPsPlsVoZqdCBVyxMUxhZV+IFItHjzXJ72HmBPpL+fMJfFihwWsO/eMJnUuOyRJsGU6ebrGFmiEr4ShOY6kwFMi9Ymy24kC4CjbSNKMr5HKkBQbGcEkakQmWx5IBQko1JiGVE2EhHqYCjObZJ/aGSacssIsMx7wCC31WSAnrCApvxOYRTirhpUVpbzTEqnnoA9I0xumc+RWcM4cKpuUVq26ttfmYXpcDePUi7PFyLaxznCHWbLSiWKLlLSOx1jWkZ2JG2mmm0OrlFOkAqsBEcANlUmnXFodbbTLJCdQCAQIQwlEwhvIkuB1kjMDuQYdgL5OYQzLvKZYUorFsyhprDAJmJqabaDa1JZaVplFolgNE4866tLIeKz0ttCA01LO3U0vmKCTqRDEK5WnuhCkpYKUqFhfcwDPVSnYgQZZuy76DrHC4HQpDq3XEn74iNhSkLmawgJHnGsQ4lJ2KUVVKvvXjPaMNNQSs6GFQAkzfQnWBorazBNAiJKo18VodYB7LClzNxvFIWxgfifXWGVsZr4vKTrAPYwtU2O8AKH2EqnL9ffvANwshvEDiIKMwqlyaefUphJQoIOjST1PrDjG2dGPG2RPCNHcbW2ltoNcw+cncx0XwepGL2nROBqcmQlGkpSATuSNY4crJyOiw3nS23LNZrAnMR2jlfTORK2ee9dZGMfFtil1q60qqbcsm2uxTH0XpyqJ5mqR6rSsumSlGJdFwlpCW7ewjdc8nHXCMmJhqVZU46tLbaN1KhPjkCNTWLnZpRTIMZWv897T8k7mPktd+SaLRScG7l/6OLJq4YlS7Gl9c/Nqu7UXgezIAtHxOo/L9Vkb9mKR58tZOXQjeTNSqwpFWm83ZSkkftHmP821uB3kqREtdKK5DW8V1qnqz3bqTVxdClBtVvQx6mi/PsTl/wD2wpPyjbH6iv8AIlFBxfIV8lplRl5tOq5Z7Rwe3cesfqOj12n1+NZcGRNPwuz18eWGZXEextHeWZDAyADIAMO0AHOPjurH2dwelpQKsZydTcDqAkxthVysUjx2rjypqszzl8xU6bfnGsnzZy+TtPg3T/heCGEJNQyqquKM5B+8lpF/6x5Wpdpn0/p/CcvpF6Y7xKKThCvTwVYtSbih7kECPJjG6OhcnJvBRoOTiZtw2KlFeY9SdY7mntLfPB0niHCcrxBwq9T1KDa1o8jgGygNDGO7ayNnk4NxTSpvClUnJKdaU3M0+pBSr9U2FjHsaaVo8L1CPyUj2n4PVEVPhhhuZBCuZJNm/wDyx1nEyYA+YEmESJKtVpeiU2ZnptzlS8uhTjivQQAVbw3wu3xFmHccYivPqnXFGmSb5/lS0uDZJy7ZjuSe0IotOWotPlRZmRl2h0ytJB/aKVALAkNiyQAPTS0IRs/XTXQQwOS+JPj0kMPVOoUug0N2bmZV1TK3pn+WkLSSNtztHq4tDKa3GMsij2WB4UONtY404Zq01Wm5dublJnKnkAgZTe0YavBHBL4uzSD3IvUG8cIzcIDN4AIPxolDPcNawgDzNthxPuDCl0ND/g2dFRwtSZlJuFyyCT62hgPA2se9hAI4N/ij0guYfw1UQnVC1Nk//PaLiRP7OccS4gVJUPh7NNkgu0pIzX3ykAx5WRU2e1o3uVF3cMsRiqU9rOom3rHIzvkqLVaKVt+UgjvHPLspMbaitKUq16W3ikKT5I8JRUzMg7p6xaZC7JRISQbYNtAkXvEtmjRiFaJFrWOa8Q2CMXqq2xvAmWYllargKsbxVkh+UNAdx1iRMSzKjkv2PSGiW+SL40l0z2HanL6qS6wpJB9opdikrR5iuLNFxNOITmJS6rT0vHqQfB5OePJJOcGFNvyoK3nRmUXRdKRGtnF5G2dmJxU0o/FKW3l+VAsIkYzzki4Ec5RWArTzwwNyEi+2ApLrQSvSyukIB6kJZTrZYcm7JRtfYxYCiZYlp51lEqyt1xGqlLHlMDAa6qkMzIzNoZI02iQCE1FxLbiEEGx3gBoE1PtpSkrmlF4bC+ggFR3ZT8YqDTd1HaM3BFqx8lsaH8f6xm4lpDtLYwC7Er29YijRDpL4rSu38z9YjaaIdGcTIVbz/rGbiaJC9jEIJvnH5xLRqooVN1tBJJV+USzRRoMTWUnrp6xJajZn2mknuYXk0UDfxxOxt9Yhle2gSZlRG94LHsQBbpVuSIf9j2Ij+LcUN4bkioqzzjnlabB1zd4a5YbSDYfor05MmemSXJh5WZSld46VVG+NUWvRaGhjlLJ1SLkesZyZ0IsWjvKbQhKU6AbxzNGc0LahiFFKlJqfmXLNyrC3la20SCTGW23Rio0jizwgtrx7xxRVFgq+OrS5gn/SCbf0j6LTx2wZ4uqd8Hqm66lsKWTlSnUk7Ad4rh8s429pAKpVxXZkKdTaSQq7Tf4iPvKj8h/I/wAnqb0WmfC7PF1eqV+3Hoh/FDizhvhFg6dxNiSb+HpsoB5Ui61k7JSOpMfB+nYZ+r6hafEu/J5+JLK6K/4F+LXCHiEeqEph4TUjUZMZlSk8Ala2z94WJjp9c9E1npEVK7RWfFLF0W4ty9yonNa2uv6R8BkyqScsnR59rt9lY4+414Sw1VUUKYxJIytaeIQmVLgzpPr2MEvSfUtZieo0+FvGvP8A/hTwyasj8/iVVIdlnUzTrczmDjLyFapP4vb0ifRPVNd6ZnebTyqu19m2DLPC/iX1wf4mpx7THpeaKU1WSA5ttnEnZSfSP6s9C9Zh6zpVqIcSX7L+z6nBm91Wyw069LD2j6Q6DBsYYGbQAZABxn/EXrgl6Nh2n5gPI9MqHtoP3jpwLtmczytZImqjdWy3D+pg3GS/Y74whJmQwjwjkz5eXJTFUcHqohI/aPIzH1ulio6ebf8AQDj/AInRT+Gk6yV5XJ1xMsnva9z+kc0FTJi/kVJwxmQypltF9NkjrG76N6s6gwdOBDCb6mOaSs1S4KN8aOBG0YfbxZLNBLi1ty8wQNzm0Uf2jr0c9smjxfUMTlG/o7w8J9W+2OAmEnybn4RKST6aR7J4fgttWh0hAQXja67L8Mqw7LI5ryEXCTt9YqJSGvw2VQ1bhLRirRbQU0ofhIO0QgZaaRpDEzcAjPpf0MMDy58VeE04P44VxhsjlTRE2nKmwurf31EfR6Oe7FRz5F8rLH8CfEin4PxBiCmVaos0+Sm0JfQt85UFQ3jHXY/cScUODSOpa54p+GeHs3PxLLOqSPlYuvX6R5kdPkn/AIm+5Ebwj40MC40xbKUGT+KExNu8pl1bVkrMaT0eTHHcyFO2X6b2udbbxw3ZbGnF0mJ7C9VlzrzJZY/SEMjnBWcVOcNqQonzNoU0oeoMOI2ThKtSOtoQmcjfxKaMZ/gvLzQAKpeaSbnoDeLj2ZZP1OH3KdPYx4fcPJenMKmZpozDBCfugLO8eZm4bs9rQyps6D4dcPp3D8gymamkl1KQS22L29zHE2ejJbixWEKQLKUrL6xmwUBQqSZnG8udRV26QrL2m2aUmXV5de8MjbQqSsIbU2QdjpENeQoMl5fMlokEIUNB6xhfJRjsqlK0kA5jcX+sPcNMEpkhWTS3rFp2MC6znRc2udNIdiYkmGsrZ6RaZmiO1BIdYcbOt0EW9xAJ8xPMjiiwaPxHqqEpFkzKkkK6a7x6WP8AU8vN0OFOaM+wpwuAI2SoHQADUR0I4mKXH0MS6ZdloMoOqnV6k+ogYiPVibbmLNh1bwb3UBoYQDfTpltacuqnArypG8IB6l5/5EsthYOi9OsAMcHXnHUXQ6GDayikQyUxjnJYF0FalPpy3uBeAuxC1IuputptTjROotqIAsMEitS9JdQCvmJgCzqiWnlpZRqdog6aFrNVcSdzANRFzVccBHmMJqzRRHGWxG4k2zH6mIcSto5y+K1oGqozcWapDnLYtP8AmXuOkQ4mg6SeKVPLCElSiRsnW0Q4lWkTjB9KqmKZhtDLK22joXFiMZNRF7qRL8V4EnsK0sTinC8nqkC9oyUlJ0io51ZEE1RwNpWppwNkfMU6RptOhTTDG62hVgF7xO0q0an8TsUuRemnHLhpJUEkfMe0CjyJOyrqPOzGNa05OzYWCV3RmGiR6R0RpGiRb9IpwbbbKQk26iJbNo8EmkE5L8y4UojSM3yaknpyrI+YjtGLYpLgpXxlcS04D4QTcmw9lqla/ujKUnzcs/4ivyh4ouUjmyNRi2xh/hsYe52KZaaKcwlZVx29uptYx9JCO3GfOZZWzv7iBUFU/Dr2RWRby0M6f6iAf0vHz/q+sWg0GXO/COPUS242yEpmmwQgG6U+W49BaP5Cya1aibyN8tnxrmrdlcceuEdM468PpvDU6+ZV1Sw7LzAFw2sbX9DHu+i+ux9J1kcyVs30+eGOVsrLwv8AhFZ8PuIahiSerDVSrEyyZdpqWSQ20jqVX3Jj7r8p/M9J6hpo4cHLO/U66ORUuy9aliKVlNVvZ3LaISbm8fhc80pO+6PFUd0rZ5u8TvCPxDxvxfqk/JS/xkrUJ4zCamt4DlIKr6nplEf1P6H+S+lL0qMJtRaXKPpsOTHDHTOq8Q05NC+zKWJkzi5GTaZXMWvzVBIBN+2kfguqyYtRqs2XTqouXB5GSSlO4C3h3ixWCsc0apqeKJZT4lnwVaZF6C/pmtH3H4Zr5aX1D2fEzv0s3GSTO3gdyPzMf0aq8H0RoHX16wxG/wB4AM17wAed/wDEorxcxeiUCtJWnAEdirX+kdeLiFmc+TzyoyOdUZVIH3wfy1jLgiMbkj0JqjYpmI6LTk+X7Lw7Ky+X8JXdVo8rL+x9Uqjp0vtlPeJOrLdlKFIC4Sp5T6voCP6xCRljb5GThI5nnUkm+XaKfJ1qzqLDKgGWynXvGDN4ttD7jrBjXEfh9WqE62CqZllBoEbOAXQfe8QnsmmjHNHfBonngMmnV+H+lyT9w/IuOSriVbhSVWN4+ii9ys+QnHa6Z0UfMoDp1iyBoxtLGZwhWEJAKjLLsCL3NoaHZVPhQn1zODqrLOJDbjc+4rljYBR0/aJ/yKZeINwbb6w2QMeLMc0HA8l8XXKkxTmD8peWAT7CKjCU3UUDdHOfEHx64aorj0rhqQfrTyLgTChkav3F949LHoJy/Yzlk+jkHjBxfqvGXEbFWq7MvLvMN8lpLCbeW99Tv1j1sGGGBUjFzb7ISzLrmnkNMtuOuqOiGxdRPpHRa88IjsmNA4GY5xDb7NwnPOA/eU3lH5mMZZ8cf8i9r6LQ4beF/ilRcZ0CsGjJlBJTaHlKdcHlA32jly6vG4NXdlRg7PRpor5SOZbmFIzW2vbW0fOeXR0tAJlrnyrrZ1CkkH2tABW/Ap0tYfqtOUf/ACNRebt280JDZZSjZYI1uTeGJHPnjllJSpcEZqRmHksvTLyGmQTqpXpCctqsuON5HtRzxwU4WS1HosvLyiS9lN1L3AUdSfSPJy5bfJ7uHAsS5RaU3hdcj/hupLidSnOCSO0ct2dSEiFpU5ynWyF9AYmRcUGcoNWN8tukZ2W0aUsKUkKuCQSm3eLTJaCHJjOUZhZSVWMDMyRSbIS2wb7qVYetrxzEeTSsikS41JKzb84TGFzDdluFQASdYpdDQnSRkIv7RoDG6fdyo9DcRS7I8kcmCLLWTbt6xXYpdHmVxwnETXEatuJN7TS9B11j1MfR5WZ8inC5+NlWleRttsaj1tpGqZxMBWkFDw5RW/m0zAaARTENs1LPuyuRCQlKTcq2vCATy8g/K5JpvIQlWULJAN4AF8jKOS60uuvJaLt1Cx2EADzIfBtoUlaDNcxN1BJ2Jhk0N+SbbWfh0pbyj5VHcQh8iP48p8zcyEFRspA2HeAYaqdzFKUvFTSTcntAKjoaUnAppI9Ig7k7FQdGUGAZtLpvcEwACDykne0AWwaZpW2e0DodiynPOTc4ywMxK1AeXe0TLqwc2jqTBmA6VRqXLu8sOvuJBKljUGPOnNt8GMsjLt4fU6XbksmRLfmuLC0ckk12C5JbN0tirIMu40HWut9YhfF2il2JZ/A9NepRlhLN5SOiRcQKUr7K3NdHMXG7DC8EqlpphBRLLJSo2+WO7C9/DNoZL7KarFTdrYZYucgNyAd41aSdHdDl2TPBFLVKoSTa56RLZ3R5LQpTDjxShKTvsNIg0qkO6W7zjbZulaTqCYllocn6qzIM8xxxLaUAqKibAAbxzuLfQPs82PEpxVc4vcV5t+WeU5R6ZeVkxfQ2NlK+pv8ASPU02Oqs8bW5U/id/wD8ODDnwtFrE8pBARLtNBXqb3j2svxjGLPDjy2dNcZH3JLCQmUozobfSV99TYfrHwv5Xilm9Jzwh9HNq03hdFCJqTqZhQRNErBzFKVx/GbhJLo+TUfsXDEdQBzc8m4tcjpEb3VEOKCpuuzkynKt7KgWGVvT84GvpDUUnYiJJ86umuY7xSTb2RRW3e6RJsF8PqzjVZMilUtIhVnJpy4Sr/aOsfrXoH4HrPUEsuqezG//ACz0cOjnJ23wWbTPDLhdtfNqa5ipzChYlS8qfUWj9r0X4h6VpMcYrHdeWezDTY4LodH/AA34DfZCPscIsQoKSs3BBBB+hAj6GPpWihNZMeJJr6RsscU7SJQ/TpumNpCJj4lCbAJdGUke/WPVpeDZMBLzqJi4ILbifmbV8w9faJLFGttdD+8AAgLlI7wAeUX8Quv/ABvEzEoS5cNLRLjX8ItHXHiBhJM5T4YU81jHNFkgPM9MoRY7akCOdvg1wpb0/o7SxZjaSRxdxdJrS6Sw6ywHEpulIQgC37x5zjudn0WZbMWOP/crTxCNpm6DS6uwoOMMuFpSh0B1iUjLGyPcLpkImGCk6KtC6PRx04nWGGHMjbRAuLAxizRFnUwpXylI3O9o55uhtJIlHhnpqcPPYwpabBpNRVMtgC1gsD+oMe9pZbsSs+T1kduZl5AWUdOkdhxBdRZE1IzDVv8AEbUk/lAgOe/C3Mvy2JcX02ZSlstrStCEm5KdReG/2Las6JAsLW0694LIOVPGxwVxNxGmsN1HDUi5VHm3TLvS/MyoSFbLPoLfrHdpc8cLe7yRKO4gXD3+H9WZ5LMzi2rsyTKhrJSA8wPW6o68nqDv4LkiOP7LYxL4NcA0Lh9W26bTXHaoJRZZnJleZSVAX0Mci1mRy5ZptiuzhbhjW2sM8QMP1OaWlqVlZtPOWsXASCQbiPdyLfjpI5VxI7rxF46OHlBWtmnB+qqTsqWbyoJ948NaHJLs6XNIbeHHjhp3EDiDTsOroTtPlp5fLRNOO3svoLRU9D7cd1krLfB1CTa+2a+vtHmmtUaUq/WwhAVdwtPwWNMdU46H4wTKR6KBhIploG+VAvr2/eKJ/s8/fHBxFdrXGWVw628r4KjMi7YOnMVuY4s8udp9D6fitb2b4QY6+DelJRKylp8pbXfsdI86apWelkhatF5PSAkak5LEc1Oi21q3sfWMFJNWc6VoSVigpqrJUnyPg2Cki1jDoE2iMNPl50tLsFNnL6n1jKSrk3TNuoJUkHS+qTCQdjfUWy2tC/WxuYvwZtIlVPdzIkwVAXUVZt7C0c7fJi19GpUh2dbGgS21e3ZR2gfDoDJopcCgbA7WH5CBMpDZMziWkWFrJG/eNU7BjJOzSlpVfY7RaI8kE4i4tYwphaoT7zgQlhhRBJ622i4q2ROkjzHxJU11iqTU0vVbrqlkn1MenG4o8fI9xMsJyk2ukpl20JcbWC4Vp+ZIHeNVZzsUTU03KyqmUkNZNlqPzQxDCSl0uJdfzoIzDKdL9oAELcyymyFEqRm110gGOwqcqhpRKFOJAypB1hBRuXm3EZDlyJuSpKDqUwxAUtzC3F2WoZ7gKc00gAQO0xDSrF5tRPlOU7HvABiaa6EqKHEKFrZc0AHR0rcoSRppE0dqF7NzbqIQB4EAI2NYAN2veE+QJfwuabcxSwFoCwB1jHK2omc7OpqCvny6E/gOkeeuVZgWjh3MtCGmxa41MYz4NUT2Rlwy0BuSNTGJqhaEhSbAaQ0J8lZ8caTTXcFVd6poR8O0wXAo/i+7+sVik45ODSKt0cW4Qobc7OJWtJUk/dV0j0W+eT2IRaii4qHRGmgnI0AANIzbN0TSkU0sELJKesYyZomKKjJiaeDiTy3m9SobHSE5cFo5V4v8YJhsYhw+lBUlmnOuuTCFbG4QAPXWOnHDk2pPG2vBxrQJQqek27HMtaUkHqY9rDBJpnxGee6TPZXwMUP7J4SPzOWxmZqw9Qkf9411Dtr+jLGXxiWiM4ioM9TXvlmG1ICuqTbRX0MebnwR1OKWKfUk0atKSpnEddkpzD2IpyTfzy87KK5ar6XI2V7ER/KHrXpM/TNRPBkj8b4/0fLZ8XtzaY6SOLWlJyzSChf407flHxuTRf8ASzk2eULF4mp4Gbmm46WjnWkyJ8EpN9kr4Y0pviHihEmzmTJSw50y4obgfd+sfqn4R+MQ1+q/kapfGPj7Z6OmwbnZ1jR5NqSkG2GG0MMoGVLaBYJEf07GMYJKKqj6FKlRy3jfx+0DBnG1GBnKHNPyaJlEnM1IaBLitrJ6gRYI6yYeS8yhaD5VpCk6dDDApOr+LXhrJcUk8P5ir2rSnQwV5btIdOyCra8AFh1iQMw2pxpQROMgqad6KPQHuD2hUFhVDqKarJIe0S4PI4j8Kxun6GIo0TscR5QVHSwJ/SBjPFjxj4gNWxzXX7/49RcPuLx2yVRo527ZCfCzTk1XjXhhK05kNzrTygeyVXjjycROnTr52jomRTL1CpYgqyxmdnKk8u57BVh+0cidH0Or+Uox+kRPHUoqdodSkWlhLM2gJUg6pChqFDsbw3GzlXxZCuHqnJFcpzvmSvIrL1t1jnlE9DDe06/4dIM+1LpsbqA3jF0kb3RbRl0U2YDRINkgxxyd2C5Qd4c8VIrXFHHsghQPwhZQQDubGPc0V+2fOeof/sdFp2vHoHlgraW7wwObOE8y1SfEbiekNt8tZbddcBGqvMLfSHL9rLZ0nfXuDvCINDqQDe2nb2hPjkaOXONHjdp2AatUKDRaU9O1aVWUOuTHkaQr26x6eDQyyR3ylwZSnT4KjptU47eJhRckph6h0VZylxBLDZB3HQqjsX8fSr7ZPykWPgr+H/RJVpt7E9ZfnZgnMphgZUE9dd45566X+KKWNMdfEF4fsD4J4JVqbo1GalZ2WQFImFG6zY66xnh1GWeRW+Byikce8CJJdU4w4Ql2/MpyeR5b+l7x7WpdY5GEf26PWTMhHluBYAACPkmdlNgFPJQdP1hWg2srmksppvHaroGiajTUPJ902B/eBAyyT87YtexiiX0eWXiozteJDF2cnV8EE9raR5ed/M+q0L/4kN2C6q5KzjSs5ATYgDeOdu0etVqjtrnIn8MUSrN6pcZSk9fzjz0+Wjyk/m4sSPz6GFpJUeWtNlRrHktxpFbVWYXT5911KgrkvFu3UpOo/Q2i5L4lRFSZo5SpZJCvMCD8o7RzJ0auI01uoFcy2ErSW7DTvF7uDGSSHqWq5ZlgbgCwbSOovvGS7MWPjD5lZEOrVlmphV/9o6Q3y+AoaJqpDOqyrpSLb9YpIKGR2oqfcDdzl9Y0SBsRVOoCVl98yjoIEjKT4ONfFnxUMy8jCsm8FJR/Nm1oO56JjvxQ8nHmmqOXHP5itNiY7KOAnmA35iUuUpzNkEK81jb0hrgykCnaUh+aSt15IUpRVkV0F9AYBCKZpIbBs4i+Y6JHSGAQqmWBQh4WP+mAYbL04Iau48OWVE5LakiAm75HFDUuxJh9hB5hUBdR6QDA1RkpU2rOp4LTew2tCAYlltbSylkNkK27wAYl2XRMAupWE9gdIZVHTsvK+RNu0RZ1ipDRAguwDUpyk3gAGEAjtAAdLS4fmEIKggKVbMYBpF4ULhW1RpSSrctMc1FhzCjYRxZMl8HPJ2W5hSXzsoV3/rHNLgldl1YckPgpFtSgMxG8czdmyRIpWYynKdREtUMWoX0hIDnbxhYsDVMpWG2FHmTZ+IeSN8o2B/8AnSN8UfJ1aeO52yocCUw+RZSLkax1Pk9ktqlSA8oItpGUmCJZLygRL27iMHyFiKpoDEpNOWsQhWv0hd8Gidnm/wAQ5lS6fjaoKVdTpakkm+pzKzH/APGPVw02a5EsOkk35K2wXJ/F4npyLFQ5gOvoY9uC+SR8Cnds9tPDRSPsXgth5oixdQXj7mMcrubOmC+JZ42jAtlEeKTDlNThqXroHLrCJhthrL/xkq3B7iPhvy7S6bL6c8mZpOPRxaqEXHeznB59DBCXHG2yeqiATH81wwTyJygrPneX0gQRt5bi2a97xnKLVqfDJk+OTozwpsf+B1x61nlPhrN1Aj+j/wAIxY4enRcf2fZ72lrYdGySgqWbtta2sfolNdncVpXfDTw9xJxAYxnP0Bp+utKCw8dElQ2JTsTDAtFKcgCUpAF7ACADmateBPBdV4xqx85NzCAuZE65T02yF4WOa/vABfUzlU2uwsEjRJ6WGh/SACH4ZnEtY1rsilYKFobmkoHqmyj+cSXEkWIp1NMoFTmzp8PLOLv/AMsIo8KfEHVDP4hJUq5ceW4T7mO2bObyPfhE/umPpqpqHlkKfNzF+xS0Sn9Y4MvR6mihukyzsJ1tKsKyjiySp1SnD9VExydHr5+c7QCr1NC5dwEfnD3EuPJEMIvoqCiEGxZeN/oYyfJ2wVI6lwDiJMoy0pOpAFjHNI0qyfOYkXOvl1Syeh9o55Itx2ogvgOxea3x94nXWVJfeCk69E6R7+ljWNHyeuleZnftrA+kdZ55uAZzrU0qoHiskpvJy2p6WDOcDQmxIueu0VLorwdFdPXrCINHcfob9Yl88DRVFR8M+CK1xGmsaVWnifqLyUgtPK/kpI+9l7+8be9JR2NhSfJLKljzCuDWkyrs9KyuQAJYZHyj0Aj57V+uaDRv/nyL/setp/SdZqVeLG2MKuPWGbZgJxaPxJl1ER4MvzD06L5jJ/6TPXX41rXxx/5RWfiIx9JcTuE1ToeHXc9TmXEJS26ko8t9Y30v5t6PDIpZptf9icn4x6kl8Yp/6ZSPhV4VPYQ4pNV/FhZkpSnskypzAhbx0j39R+aeh6iG3Hmpv7POX496njlcoHdMpWZKqDmSs20+D0SrWNcGr02qgnhyp348nDmwZ8DayQaD1LKTqNe8ddUc1kDxIpUpxkwdNDREzKPSyz3NwR+0VECzU3KiodPKIsjwzzt/iAYPXQeLsjX0NkSlWlRdQ6rRv+8ebqY1Kz3tBP4bSi6PUuQEG5Co43wfQwdnX/h+x/LV7Cb+Gp14JmWruy2Y6rT1THFL4uzg1GPbPcjK9VHJdx6UKiXEq8sbKSa4No042MlblJlcm3NqQpJfUNehsN4O1RlHsQTFULDAb3IFiYxceSm6I87XGDO6ruE2AQNyYrbwYSdkuozwayzlRSGyNGpc7r9TC2mQon8RLW4tCDmfc6dEiEkNsaXKgEt5b3N9VHqY0omxFM1FEuSorF7bRRm2VFxp4wM4Gw4/Mh4KnFpLUs33V3jXHHcYzdI4Nq9aerE/Mzc26XXn1Z1qJuSTHoQjSPNlLcwlllJeQm/S8aGbdk5pzSafJyziRlvfMpXX1EBDG2axKwpx0hoLQnTTdR7wDoaxXQparJUkBVwm8MVChNdZWVWTdR9DCChxbrEsuWSogIdTsneCwoL+LemciUJBRqbWtAPoMem5hbaGlLbScuVIvtDJG1Uq5nTmdSpIOU5e8AAAw5zkNEcwK3HaAdnVTRsyjTpEHYGC9vmtABtN773gAMvaADWbtp63gAvzw64l+Plp/D8+suS7ybtlR2McuaFcmUlyXxgihLZqQk3LkNm+boR0jzpSbJS5LXK+WkJAFhEVZqHsPGE0A4y7ma1+ut+0IdnEnGjEBxtxcqTrRzy8soSrShtZOhjtjHaj0tPHbG2SzBdJytJzbiBukdq5LIpciErBt00Mc7lbKuiUCUs2kK7XjOzN8kTxlMplKJUnlHI2ywtZv7GKX7o3geaHEKZAwWk/fn6uVkf6Wwof1j2cEbZr6rLZpEhp4OU/7QxpKpAJyj99I9rF+x8H4PcjAlO+x8EUKRAtyJNtJHra/wDWOCX7M6o9D6D3/PtEPoplUcaeElX4nTNORKV8UqSlrktBgOKKvxAk9o8X1X0rH6rj9nNL4GOTGsqpjZhzwuYKpMuoVOVViOZV879QOYD2T0h6P0jQ6PH7eHGq/wBChghFUIa74SsLTzjztKnajRVrGiGHyWkG2lkmPN1P4v6ZrG5Sx0/tES02OXI98GOF0/wfen5adrX2vJ1Jacji2wgtLG1/ePa9O9Pwem4/awDjijDouKUnFSxyqBCFG5B6GPVNBc5UGkJBCs5PQQAJHai65oiyB6QAJlurcPmUSbwAIqi+QkNXylW5v0gAg/DdSMQYoxFiBskyy1CSl1j5VJRoo/mIgpIVcdKwKJwhxVOFWVQknEDXqRYQ4K5oqfR4YcXp34nE5TuEC0dGR2znSosbw3y4ksF8QquoEFmjrQlR7uEojz8rpH0XpcN80vsLwfiIfYMqzm1SjKdY5r4Oyfyyyf8AYvmqnMVaYYp8igPzcycjaR16a+giG/Bq9q5JtV8AnAuHKQ5Lq+IebzInXUbKWdQr2G30iXZnhyqU9rH3B+LC22hHMuT0jFnp0SfFvFKWwThacqcy6EhpBUhN9VqtomJUdzRjlkopsR+Aip/CeJyvt6NoqDRdCfcA/wBY+jxKoI+Gyy3ZGeoWhG8UJdmWvABzjxyApXG3BVWvlCXUoJ6G+n9Yp/qWujowEL1GoO0IzNWF7mwH4u0Kr8DRHFlnGzL6GpxxuTbWWVhg5VKUnQ3McGq0j1C2zk1F/XDOzTahaZ7opOS++gylYAoFH1Yp7RXuVuJzqJ9zHNp/R9HprcMab+3yzbL6lqsqqWRpfS4Qpqv2RQqa9Oz6ZaUk2U53HnEhKU+pMepHS45fBY1/4ON58q/zOC+LXF6pcYOK8nSuHEikMtL5La22/wDHN7KWR0SIrU/jHpGrwv8AmYlb8rhnZpvWtfo5p4Mjf9PlF91Pw9V6m0OWmpGeE5OhoKeZOgz21yx+Meq/g8sN5NDLfFeH3/5P0HQflsMjUNZHbfldFet1up4enDLTSHZaYQbFJuhX07x+byWo0WRwlcJL/fB9sseHVQ9yLUovyWBhfjHUJUpacmEzTIFuU8PN+cfW6D8t9R0LSyy9yP8AZ8xrPxzSai5R+L+x3xXj6TruIcCTEuFsvM1DlvMr0sFJNtY/V/R/yPSeryWPEtuR+H0fnvqPo2o9Og5y5j9l9pIta/rH13Pk+f48FJ+LrhEeLXCabRJtZ6zS/wC9ygHzKsLqT9RGGaG+NI69Ll9qd+Dy9l6iphRbWktLQShSFCxSRuD6iPGv78H2GOSdNE/4d4zcpNYlXWXFZ0OhSVA6gRzzVm8oqUOTq4S7VcmmKi8pMtJFGq1HzK06RELR5kW0tpGMc4oaDgTLAolpdOVCVHT3i3J0OKrllDYv4krmnfgpecS1Y+eytAIpK1yRJ8h+HcXSdJDa5UfEzG5mH9dYqiKsk7OMnp93ml0rd/zFfKn2hUJ0hSjEqWWlJCyVH51k+YxRFBL2Iw2gWOh21gologvETizT8IUd2Zm3Qp2xCGAfM4e0aRi5GMmo9nFmPceVDH1adn51w8sHK0yD5Wx2Ed0IbUeXkyOTIzcesamPY+USWW+UFTedAN7jpAwJFU3viG21PLU202iwQnrEgMPPSwHFNsoUlXlIO4vDQwphhlxs+Qgg2uIoBQxJS5WlPMU2evlhCuhfT5OTKnudMKBTtlSNYBUHzM5INtJRLtvLX95R0tBYUEJm5IJSpTClqGt1neCwoA9V0JC1BlpGfQDtDChIipuSj3NbWkuk6AQBR2QzQ1cpOnSMNx6ez+jSqKsfdg3BsACkrH3bQbxOABVNWnprFbkGwLMk4DtApJi2li8GJdyWq7r9ym20Y5XwYzTTO0cEOtTNPD5AD4TYnvHlzXJHQ+re1/6QILDpd+xGttesNlLkZOJWNUYKwPU6lmHPLfKZHdxWghQhuZUVbORMIyXxk58Q5dS1rK1KOupNzHdI9aHCou3DkkG2x0BjnlybIm1KbCVoSoXzdYwdlvofZtSQkDXa2nWIXZlZT/iCriaBw1rj6lBGdnlAnoTtGkFcjpx8vg85uJr5TS8NStrZmnponuVqBB/SPd0y4M/XZ1BQJj4U6Ia1xGkm8uYrmGm7e6o9TG6t/R8b9Ue1bISyy00BYJQlP5ACPPu3Z1rhAw4OkFWMA6562MHm6EEBfW/5QcPwBsOa66+8S4rsAuel26hKOsOk5FixKfmT6jsYXQxqbxKaM8mWrCiloWS1UE6oWPwr/CfXaNFK+DJqh9bfQ+kLaWhxCj5VIVmB9iIoQIuG4Gv03gAKemm5cXWcvYX1JgAquuYwm+I9QmsO4VWpUuTyqhXE6Ny6dlIaJ+ZcK6GuSx8O0WUwvRJOlSQtLSrYaSSfMojcq7k94hs0RT/jNrn2TwJqqAoZpp5DIPe5jTE+bJl0eLGOpr4nE035QqyrA32jSZjyy+uEtIclPDLxHnm0FTrvw0ogD7yisKt+scGZ80fTekupxl9WyqMNUHETiUMop7zW3mWClI/OMNr8EvKky6+HOF2sKvfaM44JqqKTlBT8jQ9IeyjOea+CQ8RcVOM4JqCpcp5iglABga4IxyalwVDhisVt5y0lK89dtxteOdwX2e2tRxyiN8UKbiitIKqypbbLercugEJv3MbY4pHNlm5rgvzwizyaR4l8LOh0KE9T0FRT3ItY/lHr4+YHyOVVkaPWgO6nvDBm+aesMRz54pUhuaoE4lpJcYXnDilWyWWm5HcxXii4/Re1Im0zVKk3kquHGULB9wDEIgPmF/yHbHXIr9t4afgf9nMPh+8Q+HqVM4jwziappp1Ul6vM8t2ZNkON5zbXoQI782CThGWNWQpq6ZYOPfFhw/wNKqV9roq0yBdEvJeYq+u0ZY9JkyPqgeRI5cxTj3iV4uK59k0ORep2GSoJUDdLIF93FfePoI9OOPFpFcuWZ259HU3AXw9ULgrS1LZKZ+uOpAmJ9afMO4R2Eedn1Msz56NIx2Fvcy99Ne3YRx9lVRF8acPaPjiUUidYSh8DyTCR50n36x8/6p6LpPVo7c0fl4Z7fp/qup9OleKXH0znjHPBytYOUuYZSqpSA1DzI8yfcR+Lerfi+s9MbyY1vx/f0fqfp35BpdelCfxn9eCEGtTDL9KVzAtLM+0oZtTe9rD84y/FMjh6tipX2my/yHCpemzb8Hccu+XpdpZ3UkE332j+jnw2j8PuwZVcEb302hC7PITxqMyPD7xEVanyzKZVieQJtKE6JzH5j6amPMz4ebR72i1PG2RX+EcUfCTiJhZTkTY+8ebO0e+skZRL4lON8lLUhBmZjK22LhKl+UfSIjbOV0uSrMe8bZjFqFy9LeQxLE2Wu9lH2jVRa7OaeXmitQZlC8613JN8xNyYq0Qp2SGlYlEooZwpy349P0hj3MkTPEAlOUrCU9kjSFQm0KEY7CQFKUoj1EA7voi2L+MapCXLcqMzncnaLjBtnPOe1HPWKMUzmJJ9b85MLecubAnQe0ehCCR5U8jm6GMm4tGnZj/QYwzznUggBPU94OAJ1hplunyvMzhYVujtEsBmrtWRPThyn+Uk20goBncaWXAptZJUdjB0NIcUreSkNhkgmx8o1gsfQrbYmnGVOqQEp636QWSFu5UoSEuWJOphFUCflwjKeYpYP4ekAUAcZYbSRmJ06naAVCIKYIAKcx7xVhRprKVEEZeu0MKPS9vCg+HR5Rt2jyd573tsAvCifwfkIr3A9sTuYVT0RD9wW0TOYUA6RSnwLaI3MMW2TeLUidpJsC077OfN05So2jKTs5cqo6PwjURK8pBNkLSARGElwczJS68UOkXsIy6Bcg25r5SFQMpKjnXxG4wXXsSylAl3s0vJDO8lOxcMdeGPFs6sUa5GzBshyAi9gSesOR3Ituk3ShF9o5pdmqJXIIzKbubf0iGKUhXOJy2OY3BsBEJUSmcmeO6uP0vAVNpzTpAn55KXB+ID/wDcb4ez0NPTlRxvxZcKMRScne6ZOnMNZQdjluY97AuDxfW8l5aOgvABQftPiTSlqTmAmeaTbonWO5PbjbPnPpHrCpwZ1W2JjgOvo0XL9YAsAtwEamAYn5h7wAYHDeJsZtSioWvaDgALjDT7KmnUpdbULFChcGD/AEBHJ3AzJK10yoTdIcWoKPw7nk/9pgtktfQifwziyxQ1jKYCehLIuIrcLaEy9IxDh3Ms1RWImVXLjEyMrm2uRX9IqxULOFMuadhtxg09dOQJlxTbbrYQopJ3I776xDZUeCYl06ebX94RRyr/ABBq6JPh5Q5AKsZibU4U9wkCNcSM58HkdWlGark4oW1cVaNJcujG6VnVdNU/hrweNrlxlmarX28gtfNkQnp7x5uWXyPrPToVGTXiL/8AYkptDxK7TG5qcpj6WykHMEHX6Q1ljdHnTxNdBPxLjZKVXBGh7+0X30YcXyMmMJ5UzSUyqRdTqxYe0ZzVI6MPylZYPBzCPwsqHXUDmmx16RySSR6NFi8QuFrGNsMzIYTknGmipBA+aw2hwn4CqZQHAidXQ+NnDt5w5FJIlln1SpQMezhfwPmNRHbmZ7GtvhTSVXvdIMaEMEHtd4ZJRHizlwvC9NmOWFKbeNlHpoT/AEilyqLTLP4XVQ1Th5QZpStVSqAT3sAIyRLJSXBfLqbbg/tFPkCg+IHg3wLjutz9WvM0yoTiuY6qXXZBX1VbuY7cWryYlVkSimN+C/A/gPDc2ibqCpmuOJOjc2qzf5Rc9bkkqXAljiX5R6JTcPSaJOmybMlLNiyG2UhKbdo4nJy7NOF0OBc65r9BfaJoQHmBOt79b9LQh0FO1KWlxd2YbbHcrAMO0FDNUcfYakW1pnKzIoRY5krdSb/SIe2S2y5Q1cXaKFcpOFeKHFyky2Gw5LU+TcM9POpbIafKTolv6m9/SPm8H49otPrv5+KNS+vB72X1nU5tG9HkdxfnydNBYGgOg7R9OeAzOYOpgA8qf4quEXXuL2HKkykf3iWDCldAc2hMZTi3yVGW18HNOIcMVrhrVFUKpuITONNodJYVmSUrSFCx9iI8qaSke5gm3EaX5uZmTledWtPQKOkSlH6NtzYBEqSoKSSlXQiKdD22PEhTZuYCci3B9bxm6Re1IkDGFp9xtS0OlZHRcQ39D4QJtqapxs6wkm17wuSXQyYlxYpppQWoNJt0jSMbMJT2oqOt1tU+4rKtRTfQkx3whXJ5eTJufA0aqJ7gaRq3RzdA0MLGY2vCYyRUinIVJuPPJAZa1JiR3SATdRQ+0UNHKhPQaQkVQ1BpeYqHnG9usUFMVsqWgapI6iExWOco7MrIcVe9v0hAwqdqJdKm0rUAfmBgChKJFTranMwCRoNdzAMPlJa6LZyDfUEwBRuZZugBGqiNYAXAjlZU5ilWl97iAA9DCy/5bEA210h2Oz1rakE/DIOUfKI8PcfSBS5FPUQ7CghcmkaZYLM2voLMg2fuj8otPgQSuloP3RDTFSCEyoknm1JFjmhqVnNnilyWdRp0OyjC+qYbVnCydpmhNSrbid7WMc0uxIasSV5GHaDO1NxQAl2ipIPVXQfnaHHl0V26OSJGcfq9YenZhRU9MOF1ajrudv8A52jvjwj0IqkWvhqXzJbJTa0TLo1TLFpqrNhPaMGaWSalTKUN+Ygm2mkYtCYt54fvm0I9esSyTk3xzySZ6nYOaA/mLqOUDvtG+Dl0elo+ZnE3EicTPcQK46nZL6mk+ybAR7+JUrPmPVZb89fR27/Dbof/AI+ZxSNGJVbl7dVaR0z4wnmJXLg9DOfpHGdPZr4ixgCgh2ZBVbYQAF/EDv8ApEcgZ8SPzhi5NiYHeFVj67Nl8Xh8h30b54A2MABS5gbWN/SBNgA+I1HvcDtFC4D2pjQWFvSExhvPt0hDOHf4itfBqNAp4V/gyi3jrsVXH9I6MSb5M5nmk22qYqlkoU44475UpFyrXpEt07MYpvg9JeDPDtFQ4W4OkK9T+SqmOOTQYdsQpaySFEegMeNnlcuD6zBN4ouvKouV6lMFkoS02G7Wy5RaPObd2VSVo5s494CkqLOS9Wl8soy8vI+Bom/ePT02XxI5MmBPooajypxDiRBJPICyE9rA2jTJLk3xY9i4Ol8K0JtDLKACBYWO0cr5OirZaNKlG0S6U5Qsg6xEnRbS4OJ8WSP9iuN1DypKEytdWEm1gUkpI/ePa0srgfL61Vls9cKXOB+mSrg1C2kn9I62crFHxABhEkb4jYYbxrhWbkFAF0jmNE75x/1FxFp0xopzhLxkl8BMO4XxE07Ly8otQYmgkkNJJuUOW2PYnSIourLLnOP2B5RkK+3WHEkXAaBWf06wNpEbZDNNeJfDSTlkpWp1BW4DMorX9IVoe1iZ3jxWZllTlPwVPFoKCQ5NvIZBJ9z/APqBWw2jDWuOGNGJZTjclRJFeXMll2bDrgB20ReK2yKpfYxSHFLHeJFlKKgpJOYBNPkF6EbarSOukPY12T0KJPBnFDEaA5PVSfZbUScqnEt/TQ3g2x+x2YrgPiqccWmceRMpKwvM7POnMO0OojscZfw4TT0rNha6ZTZhRCmHWmy+U9wc8HxFZanD3hzTeH0ovkrVNz7yQHpx3VSrD5QPuj0EDlYmS/m+sQSYHhYwykcD/wATmn2VhWpAfKpQufzh1ZlJU9xy74jGftLGNDqiBcTlGlyTbW4TY/tHk5VTPb0tuJXcpTeajzJNu8crdHeoj1ScNl94AC59RC3Wi7JrT6GKcgKcb072jNu+hJ8heI8S06k05S3VIYUBvmteHFOXBMpqPZSuIeMExMlbUo0Mg0DiusdccH2zzp6rmkiv6lWZuqO533Cu/QR1KCicU8kpiVtrPew0i7RihbI0WZnnENy7DjqyQMqEkmE5Ium+S1+HnBN3FFYYk5xwoeUoFyXSPM2gdVHp9YwlOujfHj39lw4i8J0upn/waqqZt/wn03SYz9xnQ8HFFaznhNxclay0qWct8tlWzRSyoy/jsOp3hLxnM5OeuTYF9VKXsO+kN5V4GsEkRup4BlMP1CZknZozb0voVJ+U2jVcqylgS5bI+mabdmltJbAQBYhPaCi9kaFNVptEfLJpoeFm/wCcl78XpEScl0c0oJDnw/wtTa9iaXps6Cll4FKTfZVjb9ozc2SvokODuEgxfidymSyw3yFqC1H8IOton3Gbxgm6LkY8JOHVzJW4+8EEDQHcwnlZv7KCKp4S6S+6PhJhbYGxVB7rD2EJE+EOTUgITPuJWTqpW0HvMXspHZjAvLt6D5RHl2equgt1u19ILASOpHaKuxCdQ6RYqNIVroILHQ2VtSWmkKBsc0VA59QviP8Ahms8psNKNwe/SLaaPOosTD9SS4hTJNxuDGUqaIfBV3iJxMpqSkKG07ZUwrnPgH7o2EGOPk2xxvkrHDjWZ9JABAGUiO1dHUnRalBIKSkalNoUuS0yaSEzocwy2jFoq+R9p8wC2mx3MZtFjkqZbRcW1AjIGrKm49YQaxfhFU+42OZSH0zaF/hCQc0XifzOrBk9uR5czs0qo1WbmFHV95SifUmPpIKony2snu1Ez0+/h60b4DDFVnCkZi2hlJ/U/vG2biKRzw/ZnXvP6xx+TY0p83hhYnW/r6QDNc3SIsV0YHR11irQzC52MCADzDfeGKjSn1J7wuAoDzSowwYJB1vCsQeHbQrKNh/MYQHnL/ECxCJviTUGgoWlJNDKf1P9Y7cS+FmOR8FDeGnA7D1UbxLUmUvJaUUyrTguFK/FHDmnxSPS0eDfyzvvBkwudlE8wlKQnS/aPFyPmz22lFcEhnagzLsrCSVKGxEcttkqLfJzL4sMXNnBbkmVJzrJIvuI7cUWuTtjBXTKm4E09c/8I+tKlWFxfa8dM6ownSdI6upUgQylCbAK3PaMG0jOLJTKNCXQhJIItlFowm75NGzjbxSLMjxHZmAfKxOsPE+qzr+0e1o3wfO69fI9OMCVIVDBlFmBrzJVC/8A7Y7vJ57H/m+kAjOaBbt07gwrAh2LuGdJxVOKn9ZGo8vlqeaSLODstOxikx3RBZzgxWmZNyVkH6MnmuJUJhcoAtAF9LRdorcPlN4YV1MkhiZxP8MAmx+BlkpJ1vuRBcUDkOErwdpDj7b1UnJ+sOoJKfinvKLjXyiwhOb8E7h/pmBMOUZSlytHlWlq0LhbClWG2pvCtjsfmktsWDTaG7dEJCf2iefIgZdSTtaAQHmiADXNEAG+f7wAb542vABsOiAH0cefxJ6aJzhdS5zKLy80Ek++kXEnJ0ct47pIq/D3h3Wzls/IKlVE90KP9I8XUNqR6mklwROSpMvLgKcKSiOZb26SPT9xD9huiJrk2pEk+hgp+8vUfSNnp5vmRLyrosiQwTJJabTOPrfWm2axskxlsozc65I7xK4NYexjKpddSJJMugnMhWpsI2hSMJrf2zk9rh8qu4hNLopVMvZ1JbSsgApHWOnfwcEflLbESVThtUKBPuys+EtOJ+YDpD3omS2sJlqLLtuBTir20TbaJ3EKSssXBM26881S6WuXpindHp55GoT6HoYzbNovdwjqHh7hGQwbSgmWX8VNPDO9OKN1OH37Ri3Z3xiokiqWIZSlMcybfSyDtmOpgo0sVS8+HGUOXIChe0KkNAKpPlmmTLiTYpaUf0gSVlN8HI1SLUxMzyiAZh0qJJ946t1JHO7sYXMLy7Mm0ttJ5izbN6mNFyPbaG5FGdk5nKpF7Gxi2rRlKH2ZJzDtIqzUwz5XW1XTb2jhl9HLJ0y8PDmVP4vnX1aqMuVE+pMZ9HThfJ0b8R3gOywSX9dDCoLDUvkncCCgsn8ooFhuxvoI8+zuDFgKv0hjCHGSoaawCoTLZ11Ooikx0hI6vI4hI0Kob5FdDZiJP9xKuqTFw4Zjm5iI6bO+VJB1tHRJHlE2w/Wy063dQFtbxjQpKym+JOIf7T44nZoKzNNnkteydDGsVXB14/jEdMGtIdUrYEC4946K4Lss2mMBu2VOW8ZNhZIpdaUAJUQSrpEspDhKPZEtpSSAkn84yZsuhyk2yr+Y6TmO94zYmxHjyRRUOHmJ5cAo5tOeF0/7Yzi6kjJyZ4+0yX5lSYZ3u6E//dH1WN2keFLnIz1z8GVMFM4RiYsQuYfuL9gLf0is75onGu2X1z8otfaObya1wAXM3BOsIKoSCZKlECGgsOQ/3hUMEHxABrmgwgNF1SToYKACJnSx0MFADDgv6wAC53aGBnOgA2h660i+5trCGeU3jLr6qrxGxU6FhSVTXJSfQACO39YmEuWO2CWUUSk0qUZsENMoFvePHnK5M+q0kUonTGAq8hyXQ2fw2jiyRs6skeCW1x4SjSVpO42jGC5owx3J0cGeJfEExiPGaqVKLLl1BtKB0vvHoRVHoR+MeSxeB9NTTJSXlz5ltJCFW/FEzRxySqzpCltqaYSViwV5o5pGURY9NgKFj5gLxml2aVwca+KZ/wCKxrXNbmXbknrel16x6+jdHia+NpM9FOAdWFU4Q4YmM2ZRkmwT/wAoj0meRfBYHxPvCA1zxDAzniAZnPF7whGc8esAGc8QDszniARnPHcwAbD9oANF/pAAHn2gAD8QfWAASX83WADfOKTvABzr475AVXgFUlhOYy60OfrDToT6OLpSbFR8OuGFqIIp9RcaPoFARjGKeTk68DIi9UkBOTIMsdzjGPSOxEhwJOcqcW6nyJH5RxZ5Nrgql5LEbrm4KvyjzqHuTI1xQxh9k4MnSleV54ctP1g2meWdR4KI4cV84aeqE+03mn3Ectl1eyAfmMN8HnQybPkjbGHa3j6qLMuFrQVXcmHNEe9zE9FKE8nLLOw3wswfhcJfrVRZnpi2qHHAEA+kNts644ccex/muJHD3Djdm0ypWnQJYazERO1s1c8USPT3iCn6298BhWjuOOHypecGg+kUoV2T7279STYPwLPvTjdaxTOrqFR3Qxmu037CE6NIxvlllfE3PeIo1NvLEww40TotJSfrABzFiakOUPEMw0+LKS4opJ6pO0aXwZN80Kky7M3RkqFroGa9+saQf2OPD5G911hYb5oAJGpG5MW5FTpkYrEkZeeUnVKQq6bix1jlk+TzMi5Ls8NjVqvVFkfKylN/rGR14PJfm4vexikdJpKje5gYw1LlvWJGWNLKtLt+wjzDvsNU5YmKT+xmBwHWDyJgXFJVcd4YkMeJXjT5duaBuhChn9BFw57FIKqKUz1McyapUjOk94uLVky/UhNOqORWRRtbT1jq8WzzHGmPE3XfgKa++FEZUED3MTt8iStlZsuFThWdSfMYpK2dHSJxg526hYa3BjYVlryGVxCDmJMYhY9STZ5wNrxLKTHJ11LKpZIFisG/vGdG0WLDNlv+UDeM2uB0FY2qCZDAOIJlSrJapzxN/wDbGW358GLZ5G4UZ+LxVK28wLxXb6kx9VhX6niT/ZnsVwAkfsbhHh9ojKXGi4fqbwsnM3Y4dFg84bXtGLNDS5gEEXhCC2yEqvfSAKQMOJtuYoDfNSOsFAa+J7awmBozAAhAa5yVC194Bmc7KdPzgECD6feADOemAAt+fTKy7r52bQpZ9gLwB4PHfxCVn7QrtTmM2YvTji/fzm0dr/Q526ZLcHYnTVaFITCFgqDYSoDoR3jw8nD5PrdHJTjZdOAsWFCkIzeYm1rxm2uj0aUkWri3FTMphZdQecAbYaJJJ6gRxxXzOWEak0jjHBck7jPEVaxM4Ltc1SGlEaAk7+/pHoro6M0kltL24dyzNJQkOWCr3J7xMjj5aLjXiqWVJNIQkJsMoPpHO4sIxYUKm04c6iE+W0Q7Rp0cacd6s3VeKOOJRtYUpqitqNjspCv+8elpuEjxda7id8+D+tJqXAXDpzX5beT8o9RniR6Lp5/qIQzOf6iADOf6iADOf6iADOf6iADOf6iADOf6iADOf6iADDMW6iAAPxV4AAGZ13gAz4kesAAHp5LLSlk7C/vAMZmqs/OhbomuTl2QE3A9zDEiuvEYf7TcCcUMrTdxEso6DQ21gSsVWjh/gxh9zGnh/wAQ01k2mJGoNPJzdL6WjjzZVilbOjC9qtjdWODtVllNqlVB9vKCq+4MKOthLs6lmRqWkJihMIQ8yprTUqHWB5FPop5E3wK2qg4RpqB1h7G1ZO6uSpeK+KjV5tuRaXmZY1VY7nrENV2cmTJZHaa6oSiWW2szhNynvEbWznT29EmabxPVmEsMrcl5YDKltryC3raNFFRN/wDk6QfK8JJ+cVmnp0AH/MUVQN+Ei1ik+2SWlcG6MwsKmn1vlOuVGiTGbk0ax08fJZFDoEhhyVQJGUQwFJuVJGp+scyyOcqZtBxi6HNmpZrWubGNKOhscWVOqRnyqCbXuRE7kQ5qwxuc0udPaGO7ILxEwE3ix8TrLxanEJyhPRQhtMzkm+UUfPLmKWJiSeKklCstr2tEWzCWRrhkx4SUGVrtcDs4kutsC+VW0U3wXjk5umF8X6ciXxm6ptAQ28hKwANIyf8AZlmVMsHgHLfDKqT1/nSkCJRrp3aZciHR7RfR2INSoKO94VjDQEnqYRVE6plTlahLIMu8h2ydcpvHntNcHWk12KlOi4vppAx2AU7bYwg7NB250OohjSEdVl01CnPsKsQ4kgj16Qk+QlG0V9gfHzKajMYaqiuTPyyilClmwcTtcRtJW7RjCSvbITVKlzbGJly0s0Vh450KHy2MdGO5HHmqMmwrGShSpBuUcVnecIzFOwjvlg2w3WccJ7pURqTTmsfpHNHo6mycYUs28NNTFCstCmO2SnW2kZtDTJDJu5VZrjaIZaMmXw44gpvdOm8QbIWpdBmTlVc6C/YxL54KbIL4ocVf2X4D4id5mV6abEqjW2qtP6RnjV5KOZ9Nnm/wxCF4oQtagAgX1MfUY+KPGbt2egGFfGdIUChyFMdw06tuUZSyFtTIOawte1oJYrbdjUqVEqk/GxhJ4j4ijVSXP+lAV/WIeJrorePsl4vOHs2BzJqdlT15sv8A94n2pBuQ/SXiU4dT2UJxIw1fo8kp/pAsUw3okEnxewbPgfD4mp7hPTm2hvHMPciPDOLKPNC7NWknQeqX06/rEOMl2h7kZMVplgZ0vsuJPVDgP7GFT8jtB0pVG5xILRC/aJ4HaFHMV1Sbn0hcDNF8DqYYAuekHcDteDgDOeCdwT1sYBDDjyrilYIrs0Tl5cm7Y+pSYceWJvg8deLU+X5xAOqlKKz6dY7JcROd8sa8B4xVh2cUy+omRdGZdvuWNrx52oh9Hs+nSk5NI6EwnX2ltInJeZbWyBmSoLG0eZdH0qmkqZC+OnHmar9Naw7TFqblR5XVJVq4T0i8eNN2zlnNR5JLQplOGsN0ejNAIQ0wh52263Vi5J9o2Mcbc7kyY0fEJOW67GJbOtJImtMrYeCUKXYp6XjCToHwF4v4hS+GaQ9MuOX5aCQBuo9AIzS3GbfBx3R6vO4gx/XalOBXMqkm8nKrtpYfpHq4lVI8TVq4s9E/AZVxM8EpdnMSWHlot21j0WeKuEdIc71gLoznesAUZzvWAKM53rAFG+d6wBRovesAUZz7i94QcGF8X3EJhRnPB6wwoznBJ7+0AgKngOu/S8AUB+I7mGAB55t1soWoZVbm8AP6I66liTDiTPSyWlblawkj9YAIrxMxRhqU4cV2RerMnndlXBbmjUlJFrQCfC4OPvBiVVSm8Q6EyM7i2Q8z6lKjYiPK1y4s6MKtFouUOqyTpEzKLZygFSlCwI9I+XeRp8FuKDRhWUxCyQ802pY0JOx/7xpj1U4eQUSr+MvDedouG5mYomb4kFKRLtIKlLzdB7R7uDWuSMpOSOZqTgyaqM46JsKZKVnm8wWUD1Bjrtz7ZnCO4n9KoshSkBLTIUobqULxf+joUF9DwmcKRYGw7DSA1ToXUkO1KoS8q0DneUEDL3iZS2xspytWTeu4RVRXfhN3CkFKiN48p6htmW92PVIojVclJeWUoy6kMnOrppHPHI1Im+bEuFKaythSk2eezlOY7CxtF5tQ6pFubqiWplBMoDYKVclPmAFhHmrLO7J5bCmcPtBQabQXebuQNvrFPVZE+DS2RysUJ6Tc/lkkJVYg73vHqYtVuXyGslPkorjJhxdJrbbjoyrdAUoAWjtUlJcGOSnyhbwkeMlNTF9ErRCtXRWB8g+LKUzE9IzHcZL+kTNF6hJ8kt4UPJkac7bQkj6xnC3Yad8FjMVgE2Ud40f9namODFQQsaKBhUVYqbnUkbwgspzCnE5NCZl30zJb86QpsknTrA9O6PsJYFKPR0DS+JOH6q23yqrLqWQCUlVjeOWWGce0eLLDKD6Hpqrys08tppxK1pTmNjfSM3CSV0ZpV2H83Q2B9xGfYLk0X7dCIIrd0H+yBYw4UymMsQyNVTMuU95g5luM/Msdo9TBp5Plo8jU5Y9xfJPZKQakWUhClEpRYOL1Vb1j08eJRdI87JkeT9jnXH1bcmeKXwAWQy0xmyA6Ek7xeofxovAuR5kLrKEga3jzDrZOqCybpUBY2imNE+p7nLYTprGTBEik5hKkpzDS0Zs2QT8TmQ8EHrpEGqFEvNlDoN9biJGc3ePvHPKw1QcONLKVTC1TTqR2TbL+t4100LnZx5pbYnC6Z56XeLjLiml2tdJj3Lo8gUN4mqjNsk66NPxGBSb6HTHBjG1baAyzir9yLxSmw6HWX4lV1oazCV/7kw1ORLY4y/FarN6rQ057i0aLIzO/6HBri/MotzJBlftpGnusSFCOMoSRmp5Qf/TVYwnmvtF0hW1x2LChkmalLW6NzCgB+sZuaZapjxIeJaqSihyMUViX7D4lZt+cZNxLJRTPFziuWCeXjaZsOjyc/wC8OosLJdTPGrjJggf2lkpr0elkRXtxFZK6d44cUgAOijzYG/3f2h+3ALJHJeOSpADn0CQftuWpgiE8UfA9wVjXxds4zwZU6KnD7ki/ON8sPh4FKe/WCONJ2mO7OCuIszzqylINsl/yOkEzJdjnwkwhIYvr65KfceRzmilkS/VeYfN6WvHDmlSPc9O+O5o7Dm/D3h6nYIcclZVSHmmbgtk3Ubdo8X3OeTuU3J8nJmM8ETNIqDa3ZRUuyXUnzJ1tmGsd8Gq4OmWPdGyZVKuoNSfOZJbVYtrBvmT0tE82yMVLgX0nESGlWUq1t7xLOh2S+Rxsy3NMyss2qanHvlQjUJ94hozb5RYVDwOzWWuZU0Jm1L3QrVKb9oEtpGR10c98RsLs4N4qyrLQKGXVKKfYpOkd2N8o4NTG8TZ1N/D6qf8A/BaxIgmzM1cD0Memz52PKOsTMEdokrajPiT6QD2mvivUfnDDagC6i00LrdQkepEAUhDM4vpEnfnVKWaA3zOgWgJ4GKf4z4NpoPxGIJJFt/5wgoCLVPxVcOaYSF19p0jo0Sf2gpie0itS8cfD6RB5L0xMH/Q2YraxbkRSo/xBcPNBQkqLOTHqohMG1ic0iJ1b+ITPKJEjhtKR05q4e0HkIXWfHzj18K+DkJKVHQ6kxLVBvZBav4zuKtRUrLVmZZJ/yW9ojkNxEKj4h+JVWKviMWTib/5Zy2ihNkXqPEPFdRv8XiKov33vMK1/WABnXV5t8nnzb719+Y4TCGdJeBGsBjijUJErUlE3IOJsD22jzderhZ06Z9o7TxvJioU0MSpDj6UXUUm9kjvHxlumdjS8kUoMqmabSwwmzeTMq26iOt+8YRTldDjwCqK36fS5mYmE5SLCwsTHXjcodmUiqOIWBjWsMtv0+nS4qGcuPPjynL0HqY9jSZufkyFwUOtJbcKVAhQJSodbiPbXVlWzMsWMXUafdplUlZphWV1pwKGkZ5Fui0KrLvxvMS+IJWWqjDgQ6ttOdrsbax8xbjJpmbRDF1NyTbz81QTexSDa4jbgiqJNSKpJy7NpdCUgpuUDvEyjuHZKKdUk4gnGZdbKZVhCbKUgWCowlGlyUvsnTLcpLSDUq0jnoSblSBYp9zGCS8momYw5TKnPF5x9SxnzZANLiNfHAkrIzxowDQq7hubfmmP5zTRylA817eW31jpxZJ3QpRTOcMOYbm6VSlTy5ZxEuFcsOKTa3pHrY/lLkjHHa7GfHK/ipWXJN8rmkbZVSs0yu0P+GHHJWmJKEkk21jHTQc7ojBaJdTS5MkJU8G3FbJMd7wNI63IWzMxM0mxfAKCrKlaDcExk8UrotSsWt1dTBSlyyCdReInBx7QtxzWwG2EIMw4bDfTUx11R+kwna6FKa5KjyNMqSOi03Bi7TVBSfaJNhfHtVo83mkp9WY2uh5V7jtEvHGa2sxy4MeWNNHRuDeINQxWw2lFJWFADO8TZs+ojgloKdpnzGqhDTXcicNoVm86hmI1sb2jqxaaMOz5zNqpZfiuEKkG2kdnCXBxu2KGmy824B84STp2iIy+QNcHJTyFzXGHEbhJIYXyxrEZuWdGLiJYdIBLiI4EdDZPqObJSbjaKaCLJVJOBSRc9doxLQ7NTRyKt0jJmqErU6EoKRuVawUbIWszJS7fsq+sZtjOI/G/VjOcUEMZtJaTQ3a+xJJMdmmVJnnal0jmlVz6iPTfJ59hjaCRqIOlYrFCU67CLSE2HITp6xVENho2hpEmlEWgkNBDjgSIgYkdVmJI6wF0A00BhLmVAwSU33AA7kQdCsOS3bYEeoMHIWgwLUn7ygfQwXIZv499sWS+4P+aKtiYYiv1Bv5Jx0emaE20WhFMTTkyvO6survuYW77ElTLf8MpS3ieamXLFSEWTfpqI4M7s9rSfHE2d4YZxEzOSCE5kqUBY5jHlSx27OyUdpFuMeA6diWiOKDSOYUnKsDUGN8cq4ZrjyXwzgefpz0hiFctzFlDL5CUZtLX1jpfPBlqJtcwJxKybKEMuLJcW7fIgK0CfxGJ2nPgnlnKmWrgRuSp6UqDSQ4objc/WBxPQ5Lvw1X5SXlDmAKlDQDpGUkRJNnOniRmEpxfQppNgQsEi30jox9owzL/ikhLwP8QU1wNna4yxIJn0TLxABVYJtHspWrPlt20sKpePfFExdMpSJVjsVnNBtH7hF6l40+Is7dLUxLSoP+Wgxe0j3GRWo+JniNUr8zELzV98gAh7UG+TIzPcV8XVEn4jEc+u+/8ANI/aCkK2McziOpTSiXqlNOk75nlH9LwhU/sRLms6rkrX3K1E/vBaF/3Cy4m/yi/tDtByzfNsdAkQnIZovqvpaFYGuaoixP5QWDALBX94/WE+QCFshUKh2YmVBvADfAndYCc2kKik+BI8yUi494hopFreFmtO0XjDSXG1EKWC37gxy6iN46Ncb2nca35hiYUGVqQp8EHzX0J6x8TJuM2qO5EoYkEUxCksqAVkAyja9tYSbqo9ljLUViaX/ObCkfKEk6E9IweR38iWMVSk231LQrN/LRnSlJ8ub1juxTtGUlwUfxI4aP0eaXPSpQ6h67q2QfM3YXvH0enzJqmSntK3zm9joY7jQElSgdDlPQxPfAEip9ff+ELDiiSnbXSPE1OCnZmxDM19baCl3UHY3jkUeSWOeHcRttzibrCkKAB1jSiS3JKqS6KY47nDYSm4I6xjJbiic0Or82hEhQbLiAMw3sY53BmqHamKTKsoAITYaXGp9Yzt9FIMn51E2G21BC7HzBSbgw42lYFUcRsZSFBlJiSLjKufqmWyDRX4o9LBFuXZm2c5YhWuZaS2jzLW6Mo7Ex7U47oqIS+SJjOPJolLk6cy5dYAW8rurtHfp8Sxx5Nox2i6kzZXMoUpV76lw/tHWlxZbRY0jLSNRo6pRxIdTfMFDdJ7xm1XJUehmxPS006huTRWSpq2U94yyxUkD45Ob5eniYQM6sy4xXyP0NScUOlPwpN1OcblpGXXMOr0CUDb3jX20jCeojjVzLu4feHqVkVNT2Ijz5gWKZVKvIn37xLpdHzer9ZySuGHhF1SrTEmyliXbS02kWCECwEOz5eU5ZG5TFIsBcwiDaXu0Jljzhwh6dS0dlA3jCTpph2c31bDYo3E/FJsbrmA5r6iKm90bNoskFIQkqCgI5EbMmVMIGUEdITKQ/S7wbFrxBSFHx/L2PzRLRogtMzqk7G8I0FsrNFU4lN9CREM14rk4J8Vk8Z7jBWV5ipBUAO1gLWju05wauEoqLfRTyE5t+gjvo8wf2qXISkjLPTzswHH0lYSykHKAbdYqiG+QuqU1NNmUIQ4XELbS6klNjYw0ISXF9YCQbSFTDgbaRncP3UmGBqck5qTGZ1hbaR94iJY0rG1xzNCNFwFlVja8JAbIF9zDAMSQAAbge+5gGGhWkImmazAi9tYLGgpatRfSAAG8MYAqtGcgosrhfOPYVmafOvJU1KVAuNh07Gxjjy8n0mmhtwI6Ewzjl1h8JDpCTa2sc56EUpKmWbWsXBWD3ni4AUpUoFR02jBL5HJJKLpnFDkwmpVqcmyrPdalAk31J6R6WGNs455IylUR1lKiA4yFKstKcogyxqXBvhdMmFDxAth1AzdY5mdjqXRYtNxdyUpUpRsBqbxFWyZNMqLjHir+0dXaUglQl1Jy6+saw4Zx5HUGQmedzVCYVlUnMsqAVuLx7EXwfLyVNhJdPeGQAKz3irQGZiBEiowrH/7gBGXBBgGYLWgA2VCxFodiMOgHaAZom6tBeBAbQq94GwN5heEBgUIANX81xtAAB8XBMAxE4m6ddITGuyR8K66zhjiLRKjMEhhmYTzCjdIMY5F8GawfJ6EtLZdk2JhN3UOoDiSNxfWPgMs6mz0l0OLlUX8OFFRJUOsY+4/Agh+eSQz8RYDcXjanNcgDDsgUOvPT0u2HNEkn5Y2hBpUQ6Kf4q47kOHEjMz7yVVTmJKW8oOVd/WPVwxcuDCXfBya/wAWnpyedmH5RCeYsqKE6BIPaPajwqD3P6HGS4n09f8AisuNW6kxRSyLyhc3xKo+6Xl5+gyxMoxlxIpzTEVUx3JzT7TLKHFurOpcFgBHHPBFcoybSCZXFrcjVW2UKuCekc7x/EaaLNZxhNKk22FKUlkkGOZxofZZ1F4iMs0plkXISNSrvGMolR6JhRMat1AJssqFrA33jncGzShpxxxNaozapOUcD08sWyINyn3jfHgbZMpJHPfEGfmJpDNQcUVOocssqP6R7qglCibtDZO1ISsvLTgubLSsRrfCZd0PzLy6ssvrVorW/UR6W6ztjGx+lJZx9SLgttpFgI3j0auKXRLMH1UUyfVLvKJS4AEXOl4l9mfTJpV5VrELxpqRyk2DhK/lVGV0rEygMHYHqOJ6klEo0Uy+65gj+Wn09TEUon2es1WPBH5Pk6QwjhCQwhJhuWQFzCh53VDzExjKTkz4bU6qeplcnwSMOZtLXtvEo4aDG1G+v7xViZsvXOUCKCgKnAldhoLQmNDnQ5wsTaFdb7iOafJSIpxbojbGKVT7aQBONJJPdQ3iV+tGkVyRGRRkUkiM0jYkUlMaJudRA0UmO6Ji2ukZtFJmlzuYjuIk0Ts0qeuQNjeBl2OFLmOZONjS994xZp4OKeMtCcxHjWukD+8NzK1JUNwkdI6sMmj3Mmijq9LFrsqJ2nvSKyh5pSbG1xtePRjNM+Rz6PUYH8o8Doiqy0xLMMzclz1MJKUuIURcXvYxsuTznViap1H7Rmy9k5ScoQlsfdAh0Ta8CFTh32ETfBVBfxAbcSQpQsb3SbGCxUPmIcWs1aktyzSHEKChcq10hN8FxTsityTpqe8TZVGwNbW80CESHA6Kc7V1In0grLZ+G5h8hctpm+sUS2xon3nHp59byUJdUo3yCybjTSAa65Cwo2gGDlGfiZplnMEc1YRmJ29YQnZN5rBskKcAEZJgpuHS5obQ/Ak3ZX9xfQ6XtfvCXJdGNNl51tAF1LVYAbxEuDSC3SpF244kFM8McG01psfGtrccFhrrHBN8n3LwRwYnGX9DvgmkVp2XZM1KPDKNHEjcRg19HO2o9B9Q4qzEzV2KAqUMtTELKXw5qt0+3aE4NKzx9TKW20NOJsPyCpeYmqXLhEwQMyEaJsPSNMGZ3TPJwycZf7Kwn6g5KzCVA2VfbtHo5KmrR7EH5Q+0zEqHEJWl1KVA/KTrHC4yRusiQ/TOOlKkyyggqtYm8Sk34M5T82QyqVDKCXc46hRGl4tRlZjKSkhdWlFU+hwi3NYaWP8A2x6sOj5/IqbEOYW7xZkbF+/6QAYbwAYQDvAHJrNYWEAGAjtABmbW9oAN3vrABlz9YB2jM3aADLkHeAQILAEAGs2ukABbi/KbmAYnUoEdoAvwSLhhhd7GWOadIS9gylYW88oWCEje/r2jz9XnjhxO+zpxR+zuh2ddo8swhlwOSqQElCNdI+K2rK7Z2bhtXjWVmKk7LuPFmXTo2tYtcxrHDXAtyCMT8RKLRJRJmXUOLPlGVVyY6o4dzJlNRKlqfEOadWtEkgFoKzoU5rpHfi0yfbFF7iM4lrdSxSQKk5z2UfK0kWSPpHowxQx9F7LI8uiSZ0VJtH3QI3oWwKVhulLsVSLV/aHwLYgxdPpsgyt5EmykoSSDlvawhDcVRTc5VFz1Tfmyr5lEJ6WEQ+jmbtjphyU+Jm23FHQG9zGM+FwZt0Xm3UKLSqe07OvZgEXCGxckx5jjKXRophNMx1LVBx2ZZa5MvLoJyEXzQ3iaastS3PgikzxpqrDrrckhEqjNbNa/5R0rTpdo1kmkOVKqLlUdTP8APU4+vVS1HUmLktnCOOchwxey5NYddJT5vmN+pjSLtcmsJJohb84X8NMX1UFZPqIpvg0lwrJfg99bkgtC/nAA1jrxZLVHdCe5InlNqIm6dlWlKX2BZRHUR6EZfZsnYGWcbXMoUpd1enSCT5E0WjRZ5qZlGT8zjWmY72jnfdMge6XKS1Np7TMq0lhoDRCBYRkzz55J5XeR2xahRUQSYVGbDeaEpsDCY0B+JAEJDBJf0veLQgKngTDfRIdKzWR4Ee8YSRomOuL5ZFewql8eZ+UOYkfh6xgm0zVMqhlwMK3v117Q5cMuxxlp4JudIktC1E3msQvQ9Ik0VIE5NHSxiaGmbRM3IufyiWaJiuUnxJzzSlKtr1jFlN10cv4yqkqeLlaZce5KS6oi+yrgRtFNI+l0mog8G3yiOu0FM28+glKrIU6lJOtgbXjZP6PSnKKjT6GKYw1KPp1Rlv0SbRsmzgnotNk52iF7BbRtkdUnsI13yRwy9JwS64ELuDH0k5HwR6iD3JeTjl6HHuEuRuewlOpvYoXD9z+jnfouZdMTOYaqDYNmQbj7sP3Ec0vSdTHpBCqPOtnWXWbdhC3xMH6fqY9wCVSUwFElhY90xanExlpM8f2gzXw7g3bWg3uDYiHuiY+xlT/VmltrJN0q7w9yE8U/+lmk3tqDBaJcJ/8ASzCpSAhQKgb3BAgtCUZPwxxexDU5mVTKlZ5YFvInWDcmg9qfhMSy1LmpkgNsrUdrkQlJI6oaPPle1RJThrDaZKpy6psAuqNwnomOTJkbPqvT/Slie/IT9zFLc7iWXaVlcZlUctIO2aOfs7ddVuB0Hg7EUnNUtLKmkJzDp0MKS8niyTRSfEDDTYx8XAFBCyVZhvptESk9px55fBpoXUyWbS2ZdablRvm2vHJu2+Dw+SmOJ1SRNYimkJYSxyf5ZCBbNbrHrYbcT1cNpENbWVugIOpIA17xt2atliUWktUynpK7LmFi5za2jRUkckpO+BYptqbaKH20qT6CKsi2NFWczzDQvohAbF+wjSHR52SPNiPP/wDBGhnRgO8AjCq6d4ANXy9bwAZfrAAEqINrEmAAZX0OkAGuYANYANF5I3OnUiApJha5tpP3h6awBTCl1FoLsHAT0treFaQ9jNfH215blu+U/wBYlzih+2wtdRcFwGVC+14n3IlLHLwabXPTLa1tsENoF1KOwjN5ldFba7JbgbhjUcftpdl6rJMshfLcQHRzEnrp2jnyZ2uitiOgeG2DmOHsu7KSMqmpNvEfFOJIU4ojsRtHz2plLNL5dGqDsZYdfr8tMtUKdnqTOfMGnCbJ9z0jPDCMZfIbs5/mqpXKBUFSc5VXZp1tfnIczJJB6GPX9vG+kczk10PDM8uoKDz6y4RqMxv+UTtUW6MW2+yVYZQa7XFtMAlKGUmNsVROvTW2Sx/DGQkZbqttFqSPUUaG2Yw8Un5DFbxbRufoykk+Uxe4lxGLEUp8LRp1arpCW1axVmUlwUJy7EC+hiTgbpkmoLoYyfrGUuTJoszAuCxjCoNsLcccSdSb2CR7xz5J+2rQormiyKzwbp0hILTSZ1fOTq+gi4IHrHNi1C3/ACR2QpFPTOGJVx5w3NjcWEez+z4OlyTQXhyVXS6smTcUQw4vyrPSOXIqOOcbLTnW2qhSZmWNrtt7945oSadExVcFNMN5QWFLIQl0kJ9Y2lyqHLlUSg1k0VumughLDiyhy/73gwtqVnRilRKGKqxIMOTXNSWXUZQoncmPWU0d0afkDJ1sJcSo2GtwTGu6y2T7DmL2GQlPmUVb2EG2yWqVlsSgu0gqGmWOdnkoODwTCAB8RcnSJY0ZzbCAYepWVIMaRADmA3hIgKVMFtVgNoGuB2SGh1ZDqVSjiczTiSlQ9DHLKNcmsWVniKTXQqu9JrBUEnM0e6Tt+USnZshr+MUFEWt1hloVy9RJTa5iDQUJnFLAsq8Jgg9qbVcAm0Zs0QOozhRKqc0zJFwYmkJuujj7imfjcVzM2FEOLV8wMbJDUnj5ixhlMS1SnE5JlShly3J1t2h7aPSxeoyivmhwZxgE2DzB9wYtWelH1HHLvgVtYskl2vmST6xe6uzp/lYpdMVt1qTeGiz+V4N1mvuQfNhonpVQP8wD3FoLiNZIhiXmF7OIPsYdxK3IGkNqToUmHx4DeBUy2oDyj8oKQbwPwjR1yJ/KFQt19o0qRYUdWkE+0OhNRfhBf2bLk6tI/wDbBX0S1D6QIUqUtrLo/KAKi/CMVT2ED+Wy2lXe0JoS2p9IM5qJGXUryBQF9rQuEU+eBhanZiq1JLctZb6tLp2SIwlyzHNrMWkhzyPww25IKS5KLDuYXUFb37xlvPllr3kneQnWEMVuUtAS+hRUBa0JzN5anHXDFkxUzXai7MOJKVEWTfoI53Jnj5cryOkLpWmkJC1H+XbVR7RyylzRm1wQ3G/DCm11mZn5cO/aCgpWYHRSrafSOvDqHHg1hkcSiJOTeRVGmnW1IUHbG4tqI9hST5OuTtFhPvlJAHtGyRy0B+LyC3TeHSbALnKS5NsGYSQhVh5FbmJlJQZhkipIYOaUAhYIN99o0jkTORwroEHxsErWfQGKc15ZO1mOTCmxqyse6YXuL7K2MIM/2Tb3hPIhqFhxTNqa5gY8n4irSJeTgv2gmqCbpiGy7kyuJzJKTfSIWVsWxMb2pyYnXEttOXJifdkPahS3JOOPpbXMLUSdcvSIllkFJeB/YwrJEArW86exXaOZ5p+BbvpD/TMDSTrXNEsFpT+NV4yeaXhicy7uEGGsOSdGmp2cpVPCWjdTsy2khI+seZkyZZSpM3xv7Kh4w8SZXGNZNNosrLs0yTUpQdYaCS8rrt0j08GOaXyZe7c6Ksbkn6pUGZZNwXCB7COyTUFZu6xrgtGo4QYw5g93mEKKm/NrYqMcSybpcI8+UnKVop+XfmJFxS2HnGSryqU2opuPpHY0pdl80PuFMSVijThek6lOSri7glt06iInGL4olyZcshxtrUnhldMaAcnXkZFVFYzOJSRr7xye3BO6FvK8Eo7PzoJOYp3MW5UQ3ZJ3Kf8AByyAOwN4x3WyGWPwIo65iZqU64PIhIQDbfqYUnXCPV0UeLZaz1KSq/lAPtC3Hq0hBMUUG5Cb9I0U6JaXYgVhszFilAsTYHpA8qXbMG4lb8daO9hvCwQtGVc2sIAA3HWNseSMrpmGRquDnb4EZFKVpl7xtZ5X2GS7ig4gJv5tNIH/AGIuTDGIDh6kNsyizz3PncEcMk5dmTfPBPMN4rcTKVEPrzXlVAD1Mc8sKtUbQl4KzKVJJG4Ose3H9UdafAWpkOEEi5TqD1vDlFS7B0x0lZ50y77Wc5ranqRHHsUZmRX0xmTPO6kAKMKf0KQCp1ByeZbaUTyWdfrFJUC4CJarvuy/wjt3GL3AJ0EaOTNYzaZPsMy8pPSoWxMLunQh3+kdmKUaO+OUkbLz0qLNu2PQpjtT4Kctx0ay9/JRb8Ijg7PKoxT9iYrwAVzbm+xEQUDDwEIAwTZVYX0ik6ANWFpTnGxgTEJMxSk3Ve8MSQbKVAy60gC5Bv7mIkrKsPxrJfb2H1T7Kf79KC5V+JPURzpUzeLKvYni+3mB8psYo1QYl0hVybCJoqw9Ezl1CokaFbU3oDm6RnRdiOvVQtUp7za2hpAcwYtUX6g4s63UY1QpEacBKz2hmYnfSbEdYohpCRbBHQXgF8vs0gOtG4WsexgSRe6S8iiXnZtCVILxUkjqBD4LWSa8hSGVp1S6seyomjZanMv8gRcmmrlEw6PcwUjaOszL/IUy09OuJNpxwEfWF10bLXZfsWIm6mEXTOXt3EFlx1+WwQqtWQLh9B9xBbNP5+T6NIr9WA+dswrYv/kZrwDbxDV3DkTkKibD0hqVIiXqL7oKrFfqsgEJXNMqWoapRun3gXy7MJeqtfqhnl6q/UZttE0+vlqNlBMNwVHJP1HLPgsGjNM01YSwgNK79THDJu6OWUpZOZPgkf2gQ4gIFlHcmJs52vKFbpbISsvAq6gRNNk8jvTJhtS0gqsfWM5LarY12SavONpw62krKS8qychttrGCVuzSQ1S9UaSpDZebB00zaiHTb4JRVeMp44jxkp6VYQimU+7aShGXmL+8r849rTxcYfI0U0uBomOch0nIojex6R2KVdlqSrgyXdCpgKtzCk/IP6xEsm0hzSMqc2/PzyGwtSEJ3KdLekcTm5mSVqyR0qhuV1AIaSltoHzKTe8ZOe3iyGMLlPn52eU0w7y0BWRKEJF1et47UrXLKVUDrMomkupY5/xD2SzpB8oJMZO1wiO+SMT1MW4p2+ZHQa6RsuFyayhSTMkqk79nuSL9wpI8p7xaalwVB2qHKhIaq5+Bmn+QhDalczLcZgNBGT4RguBjp6i/MLUlIQ2klIy9YJOiSZUSgFSeetJJOwMckp8kti55hUo4g23OsJcmdkpo03Zog6N5dR3jGSoVkf4h4wmpaiiktOltDpuW2zaye5PWNcONXyaK/BAMOrTLOlatCq2g6949KFHbjXklbD0s3WG32kXQ0nUp7xnl54Mssr4AYhr0ziELlwpXIbF7d4iGFRVs0jiqFkOZlUzTvLb1UbkCK5OduiQ0XD5UlCik3Mc850Q2TJiSYp8gt52zd7ICld459258EG6QqRZeuuYbJUrKE94mUJUBKX6Y5MFtltBWpZyoSIwi2nRUY7nRemCMMowth6XkwP55HMeI/EY0fLs93FFY40h8LYV0gNtw24iqDVHpLj7hANwhsdyYVmWSdRCeH099osTXOGdvzLFxtYaRw5eWcMZWhN4h8MnGPCR+Zl2yZyl2mWgnew3itNJwnViyJtcHEy0uOSSEuWzXvp2PePdOL7CJa7T6dLWgbJZLKVOqQCSTYbRm0RRKqXUyhhfNdDbaxda1dhEKNmkFyO/2WHpdLrZBbWMwUOojsi+KO1LgbJhTbDiUA3UY2p9joSKmxJ1hLC9nG7iOaaqVmDVMh6/7xPPkbZjEPlkydgnZEuMWRa0KyG+aHCiYd56Qp0WbGpHeKSbNUTCVpTq2gJdqyBonLG2+MEaJi2eodTosu1NPNqDS9oePOm6KUmjoqXfJZR/tEaIyAre1OkWIwPE7RDGDKjYHeKQG0qucxGkSwFbswXWQgfpAASWSpsqvb0MDYgLyy3KheXzJPaFYxRS8SIb8iwCgiyknqIykrXBSZDMWYYXSXlVKQSXqa6rMtCd2T/0iU74NosaUvoeSDmFuoENmiCg7y1Hcj1jMuuQ1l4ld+giWWNeJpgmnrt1EAHP+Jwfil9yqNESxhU0VHSLMWaEuSNbwEhS5UQFBK2SBYAw6AKDJygi94QA2kFXvAWYpq4MMAlCVS7lxt1hNWNMeGUgpB6GM6NU+ALqcgUb3FoY7G52YDLanFHTpaBcmM57RvRWFhRsMoOkVsTOKWRvgQqJddGpKlK6i8XwkZlkUPhvS2m23qhUXG1lOYlAsm+4tGO9hRJKpSkv0tudpjiZhLOi7/MQO8ZS+RakN8hNGbUlXyqA2jmfBd2O4bUtSQNR1A6xm39AFVLFkph5spJDs1bRsHaNIYpZDNyIXWMfT9WIQ9MqDSPlbb0SmO6OGEODNtsaE1Ylf+Isk9SY12IXI506rrRssZE7xHQJAaxXUvEtDRtxNlKSPMkxadlm5GnzMizzmzzpMjMXEm/5xjLsEwhbNQl5gPHVp05kj0g4StiuuC7sEMPO4PeShCOc4g5VAbd482clGVhF8EDqlSXRc0o21y391uHc+0evCpxsqKsi0y4pThdUCVb3MaqKN9tCZTpeZsvS5jRxVFunwM8xJPKm21pI5d9T1jL9Tnfw5Q/SMohqVcfSlSVmWU4cx+8SQNOkZ9sxctwRSHZGRU0y40txSSAqw0uYzfytjbLh+x0yzDaUgEKSClSfUR5blTZnViaZoYU0cyBm7xpHIRQ2zl6cyQCLgdY0vcFFd1GZamKyH59K3mCfOG/my+kdsI0jWKBuU1tp8LlVhyXcP8o+nrG6dHUslIdpKWacWZcEJIG4O5hQVuyMSbe5iyTlJeRbWFrSFnQpO8b1ao7HZCsRUc02eulQyLN0lPSMa2nFOLTJLg6sLk1tpfmCpCfuKF7xxzg5PgirFOKsYtVuZVLMs8llk3V6mJWLYDQ1STanHgUKy21F4blXBjyWhhbH4w4/KOTTfxjzZ33tChgeS2ehp8TtyZemE+IVPxU0C06EPEElCjYiM54ZQfR6DfglaVi4sfr0AjG2wspHGeNHMR4kclmltqkJBxTaFIOi1DcmKkq7ODLPdwWDwzf5FMOYmziSkjrrHnZVyKHRZoZamqU7LODM082WlA9iLRkuHZbODMY4f+w6/UZHS8vMKbA7AHSPdhLdFM4JcMZ5SnFd1WhuSIHSVksgOwSBfXpCXyYJWKZaUNcmZeVaWQhawknoY2qkaRVuix8QNM4Uorck2u7yU7k6j/tF4YOXLO2q4K/5ynXVOakWuPePT28UylFIbq1VVfa8q6ogqQ3l0jhzJKRzzq+BtlFOBxS07q1MczMGPlFYTNBV1eVGqoIx3PkqiZ0eQTOslDabKHy+sZzzbPiiifYLowaqKEugKCeithHFKe7spdlmTVOl35dTLrKHWyDotOkc8ZuDs0CZVz+S3/tj6VGbNrXqYokxCtYkYelYCb3tBYGMvakjbtABjUyebAAr54VcL26QmOjTs9LoaKFm9tfeMx0RmprbQ4HmLgdUAw0AupGJw0ksuN52lDKtCuoiGhptdDfiDC6JcmoU4KVKL+dpOpb/7RPJ0QafYxFgFAN83tENm4EjlkC9h3iQSGHEz1pJSQL37Q0BStdl1qfUpQzaxqiGNiJQgXP6xpSMmY4yANYKJE5lTcnpaGUghxr0EABSWDlOghUgMTLk3uLQuBozkWHrAygp6XztkDQwgNyz5RdCjax0PQiE0XY4yFOdqS7gWa6n8XtGMppcGcp0KavTGHZf4ctJCLaKSNYzjJt2c0uSAVOnu018pUfIT5VKEdkZJ9mLQOm2+IbWfuG5Fv1hvondyTWp4jEzh4BC/MSAQOh9owUXdFtqhDh7EczTXszLhAKcq0KOihGrikZMcEYgTKuKUlGp2HaMJY1I0TF1NxFOzi1lACWLWzjdJjB41FFqV8ERxBIzTcyt5ai9mN8/YR0waoJKhmVmSQCCAepjdcmTDWASdTCYWODai20kXsDvaJ76GbfOdNu0JA3YdKTqpSWKEKWoK+ZAOh+kVS8itIeZCsTYWhbzSVtJFrG1wIzaXgTtuy0MC4jQmRLDbh+HUTrb5fQxw5IpkptcCviXgr4uns1eRCnH2xZ9m2pQdlCOrBLatp0wbop+pOclvKdFEaAx3pX0aDKqYusgqHewhthVISOTbsy+gJJSEG4A6xk6Zzttvks2vNOqwvIVJyVDZfSlpa206WB3P5xzt80ZLvkhzCOVVd8pvv0MDlSBl04G5s7KfCzBSUoSVNKOpA7R5mSm7HFN8DjVZyVkUkPOttKsTZZtGcYuQ3GirMRYrl6itcvJK5iibAjrHpYsVCUbZDJEGcaeZUoh9lwnfWO6qRb+L4DKVUVyE8tl0DkunKb/dPcRNEv5ND7TXAmc5bhKHUm6Vj7wjfGj0YJbeBwxPT7tszqQUpULKy941aouL8EVnk89Uuhzmcsm10aqMc+RkZqaJ7LytGlDJMsqzPpbBWVgXv2icKfbRjCDqyEVBBXV51WQBa3CEAbGJyfKRzSfPBIqXh5YkUlagl8i59DGkMC7ZrCKvkGwH5NwpmGipA++nWOyNLg9NTSVIcWKx9kFM7KvlpTeuhtf0hzjGUfkPdHyXlg/igxXcK1WYmFFpclLFTpvtp0jwZ46lwZOSa4KQwNVG1UuZcUvzZ1OEr6631ickWzzmWvw3xt9oVhLDbtmG05SBr9dI83PFx5SNIS8F4O1oSdJdWSVKa3Ajl5aNn0cR8VqnMP4+rE0gjOt3Nl6WtpHu4IpQ5OGXyDMEqmsSTnwCJVTjzluWGk3A/wBxiskYwVgokyxlwyrNEdl2ChHw7gBcfQdB6ROPJBqhyi4jJIz0hScRSqXVhtplVzk65R1/KPSjjTjbNsSS5Zuo1pWJag9Mqcu0VWFzsOgjoxpRjwauXIinKkw0kpaIK7W0hyfFBtk+yK1JlxM8lTp1KbgGOKf9mEo7RQ3MCWlVqtdahZPvHO+WZVySGkyq5eTYYJs6+oEkdoc/irNKZZNFlUNOIaSbAaFQjzpd2KydUGWcl5tl1avJmsD1MYzfHBcSduO5kA9tIySfk0GiUWeS3r92PpUZsOJvFkoxJ1MIYcT/ACzABpHlOkABZUQs2gAJcnHQMtxYRLGhMpRKrk6kExKGDaaTyUuEXUTY3hgM87MKZnDksPpAA+UOrTImUozgoI1SRofeM5DumNuL5Rumz6fhxyw4MygNrmMWdcXYzsNBzzKuTeEzZDFio8pkpSABAiSrKk0lT5vrG6IY1OIABjQyfQn5aVAXEBInXou3SAaEjwAcgGDQkEgWgAwJFjpEDQSpIsYCghwBLYI3vaAY+4BoMnXq64icQVoaaKkpBsLiBdmUnwOk0gMPvNtjIjQAJ0tqdo4pdmXaEzhzlKyASd4UeiRjxHJNKYOZObS+saY27IA4dwbTpzB9Wqrgd+Llm7tkLsBf0jrfguMU0yIarSQSbHWwiqMPAW0+pCxa2sD6JYuU4olJJvfe8S+AfQ8YVmXEzLzF/wCUpJUUnvHPldmkOxFiGfeCi2FDJbaLxRTRr26I+p5a1WJvaN+jKQqlTrEkh88ShTYToIzj0NhzQ5lwrUCGiTWcomco0AjRRUuykPbbh+AmHDqpIBF4vYkapcMesKVyakOW5KlMupYsrlp3/OOecUYPsvmlT71VwwXZkhxxOma1r6GPM3NTpFoozG9Kl2JFFSbSUTL0wUqsfLb0Eerik2bR6IDNIAWr3jdlPoW4abS5PMqUkKIV1jmk+zmfZ0VRJsz2G35J5ppcvyD5CjawMeXve8PBR0y5yFFSUpvc6kXj0VygYspuPqvIuJbZdbSnNl+TW0ZvHEldjZXp+YrtcWJt5axk2BtHTDHGKtI2irGHCzhFbSnolZtG8SP8kLJRwt4qfSnQLUbiFPonJ2FYuaS0pJRoU2tEkRH7ByvjpRC3vOpA8p6xcW0zrxN3RN6mAujBKgCNNI38m/kZqdSZaYxZRZRaLsvOHOL9heOPUScYNoc0n2XZxA4T4epeGBVpSXdYm+VnJS55SQO1o4NPqMkm02TbhColPUKnS83THJl1sKeSbhUdCk3NHA3yg4uHNl6R6q6OldAecpGdI2y7GD7HB8kEdnHXKi42pV0Ffy/WMJyfR15Eljsel1SZk8O1xllwttuhCFhPURioJnHFtRYDhtJorFfkqZMFXwj7oDiUmxUOxjmn0c8HZ11gbB1HobzvwMi3Lk+QlI1sI8fPOV0dUES5tKVrmUFCSlbRzab6GMYOy5fqziScZROY/rSXxzUoeNgqPcXEDiXk6B4TS7EvKSq2Jdlhar5ltoso/WPOnJylTOmKQDGE881OOS4VmZXuhWojOPE0kY5HycwYgurEDzdylK3ik26C/SPoYt7RXQsLy2GOU2cqB0EdCfB1wVqxRS2ELfQVC5JBhx7NTWKFE1hI6BAEYZVycWR8ieWbD05KoVqkrGkc8ezOPZPWkhNZlEAeUHQfSNNQkonTJD03Un5GrsBpQAWrW4jy30YLst+QPOTKlW5N9PaOeRqPLrywu19LwqK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14" name="图片 13"/>
          <p:cNvPicPr>
            <a:picLocks noChangeAspect="1"/>
          </p:cNvPicPr>
          <p:nvPr/>
        </p:nvPicPr>
        <p:blipFill>
          <a:blip r:embed="rId1"/>
          <a:stretch>
            <a:fillRect/>
          </a:stretch>
        </p:blipFill>
        <p:spPr>
          <a:xfrm>
            <a:off x="2497187" y="1190625"/>
            <a:ext cx="7543800" cy="5326380"/>
          </a:xfrm>
          <a:prstGeom prst="rect">
            <a:avLst/>
          </a:prstGeom>
        </p:spPr>
      </p:pic>
      <p:grpSp>
        <p:nvGrpSpPr>
          <p:cNvPr id="11" name="组合 10"/>
          <p:cNvGrpSpPr/>
          <p:nvPr/>
        </p:nvGrpSpPr>
        <p:grpSpPr>
          <a:xfrm>
            <a:off x="0" y="1515110"/>
            <a:ext cx="1771650" cy="4992370"/>
            <a:chOff x="296" y="2376"/>
            <a:chExt cx="2790" cy="7862"/>
          </a:xfrm>
        </p:grpSpPr>
        <p:sp>
          <p:nvSpPr>
            <p:cNvPr id="13" name="title_5"/>
            <p:cNvSpPr/>
            <p:nvPr/>
          </p:nvSpPr>
          <p:spPr>
            <a:xfrm>
              <a:off x="296" y="7291"/>
              <a:ext cx="2342" cy="776"/>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课后拓展</a:t>
              </a:r>
              <a:endParaRPr lang="zh-CN" altLang="en-US" b="1" kern="0" dirty="0">
                <a:solidFill>
                  <a:srgbClr val="984807"/>
                </a:solidFill>
                <a:latin typeface="Calibri" panose="020F0502020204030204"/>
              </a:endParaRPr>
            </a:p>
          </p:txBody>
        </p:sp>
        <p:cxnSp>
          <p:nvCxnSpPr>
            <p:cNvPr id="4" name="直接连接符 3"/>
            <p:cNvCxnSpPr/>
            <p:nvPr/>
          </p:nvCxnSpPr>
          <p:spPr>
            <a:xfrm>
              <a:off x="3086" y="2376"/>
              <a:ext cx="0" cy="7862"/>
            </a:xfrm>
            <a:prstGeom prst="line">
              <a:avLst/>
            </a:prstGeom>
            <a:ln w="28575" cmpd="sng">
              <a:solidFill>
                <a:srgbClr val="984807"/>
              </a:solidFill>
              <a:prstDash val="solid"/>
            </a:ln>
          </p:spPr>
          <p:style>
            <a:lnRef idx="1">
              <a:schemeClr val="accent1"/>
            </a:lnRef>
            <a:fillRef idx="0">
              <a:schemeClr val="accent1"/>
            </a:fillRef>
            <a:effectRef idx="0">
              <a:schemeClr val="accent1"/>
            </a:effectRef>
            <a:fontRef idx="minor">
              <a:schemeClr val="tx1"/>
            </a:fontRef>
          </p:style>
        </p:cxnSp>
      </p:grpSp>
      <p:sp>
        <p:nvSpPr>
          <p:cNvPr id="34" name="title_3"/>
          <p:cNvSpPr/>
          <p:nvPr/>
        </p:nvSpPr>
        <p:spPr>
          <a:xfrm>
            <a:off x="0" y="344932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课前自学</a:t>
            </a:r>
            <a:endParaRPr lang="zh-CN" altLang="en-US" b="1" kern="0" dirty="0">
              <a:solidFill>
                <a:srgbClr val="984807"/>
              </a:solidFill>
              <a:latin typeface="Calibri" panose="020F0502020204030204"/>
            </a:endParaRPr>
          </a:p>
        </p:txBody>
      </p:sp>
      <p:sp>
        <p:nvSpPr>
          <p:cNvPr id="36" name="title_3"/>
          <p:cNvSpPr/>
          <p:nvPr/>
        </p:nvSpPr>
        <p:spPr>
          <a:xfrm>
            <a:off x="0" y="278638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教学重难点</a:t>
            </a:r>
            <a:endParaRPr lang="zh-CN" altLang="en-US" b="1" kern="0" dirty="0">
              <a:solidFill>
                <a:srgbClr val="984807"/>
              </a:solidFill>
              <a:latin typeface="Calibri" panose="020F0502020204030204"/>
            </a:endParaRPr>
          </a:p>
        </p:txBody>
      </p:sp>
      <p:sp>
        <p:nvSpPr>
          <p:cNvPr id="37" name="title_2"/>
          <p:cNvSpPr/>
          <p:nvPr/>
        </p:nvSpPr>
        <p:spPr>
          <a:xfrm>
            <a:off x="-26670" y="2160270"/>
            <a:ext cx="1487170" cy="492760"/>
          </a:xfrm>
          <a:prstGeom prst="rect">
            <a:avLst/>
          </a:prstGeom>
          <a:gradFill flip="none" rotWithShape="1">
            <a:gsLst>
              <a:gs pos="100000">
                <a:schemeClr val="bg1">
                  <a:lumMod val="50000"/>
                </a:schemeClr>
              </a:gs>
              <a:gs pos="0">
                <a:schemeClr val="bg1">
                  <a:lumMod val="50000"/>
                </a:schemeClr>
              </a:gs>
              <a:gs pos="7000">
                <a:schemeClr val="bg1">
                  <a:lumMod val="95000"/>
                </a:schemeClr>
              </a:gs>
              <a:gs pos="90000">
                <a:schemeClr val="bg1">
                  <a:lumMod val="95000"/>
                </a:schemeClr>
              </a:gs>
            </a:gsLst>
            <a:lin ang="10800000" scaled="1"/>
            <a:tileRect/>
          </a:gra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b="1" kern="0" dirty="0">
                <a:solidFill>
                  <a:srgbClr val="984807"/>
                </a:solidFill>
                <a:latin typeface="Calibri" panose="020F0502020204030204"/>
              </a:rPr>
              <a:t>教学目标</a:t>
            </a:r>
            <a:endParaRPr lang="zh-CN" altLang="en-US" b="1" kern="0" dirty="0">
              <a:solidFill>
                <a:srgbClr val="984807"/>
              </a:solidFill>
              <a:latin typeface="Calibri" panose="020F0502020204030204"/>
            </a:endParaRPr>
          </a:p>
        </p:txBody>
      </p:sp>
      <p:sp>
        <p:nvSpPr>
          <p:cNvPr id="35" name="title_4"/>
          <p:cNvSpPr/>
          <p:nvPr/>
        </p:nvSpPr>
        <p:spPr>
          <a:xfrm>
            <a:off x="0" y="4031615"/>
            <a:ext cx="1487170" cy="492760"/>
          </a:xfrm>
          <a:prstGeom prst="rect">
            <a:avLst/>
          </a:prstGeom>
          <a:solidFill>
            <a:srgbClr val="984807"/>
          </a:solidFill>
          <a:ln w="9525" cap="flat" cmpd="sng" algn="ctr">
            <a:noFill/>
            <a:prstDash val="solid"/>
          </a:ln>
          <a:effectLst>
            <a:outerShdw blurRad="2540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sz="2000" b="1" dirty="0" smtClean="0">
                <a:solidFill>
                  <a:schemeClr val="bg1"/>
                </a:solidFill>
                <a:latin typeface="微软雅黑" panose="020B0503020204020204" pitchFamily="34" charset="-122"/>
                <a:ea typeface="微软雅黑" panose="020B0503020204020204" pitchFamily="34" charset="-122"/>
                <a:sym typeface="+mn-ea"/>
              </a:rPr>
              <a:t>课中探究</a:t>
            </a:r>
            <a:endParaRPr lang="zh-CN" altLang="en-US" sz="2000" b="1" dirty="0" smtClean="0">
              <a:solidFill>
                <a:schemeClr val="bg1"/>
              </a:solidFill>
              <a:latin typeface="微软雅黑" panose="020B0503020204020204" pitchFamily="34" charset="-122"/>
              <a:ea typeface="微软雅黑" panose="020B0503020204020204" pitchFamily="34" charset="-122"/>
              <a:sym typeface="+mn-ea"/>
            </a:endParaRPr>
          </a:p>
        </p:txBody>
      </p:sp>
      <p:sp>
        <p:nvSpPr>
          <p:cNvPr id="38" name="椭圆 37"/>
          <p:cNvSpPr/>
          <p:nvPr/>
        </p:nvSpPr>
        <p:spPr>
          <a:xfrm>
            <a:off x="1584960" y="4065905"/>
            <a:ext cx="373380" cy="391795"/>
          </a:xfrm>
          <a:prstGeom prst="ellipse">
            <a:avLst/>
          </a:prstGeom>
          <a:solidFill>
            <a:schemeClr val="bg1"/>
          </a:solidFill>
          <a:ln>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9" name="直接箭头连接符 38"/>
          <p:cNvCxnSpPr/>
          <p:nvPr/>
        </p:nvCxnSpPr>
        <p:spPr>
          <a:xfrm>
            <a:off x="1631950" y="4255770"/>
            <a:ext cx="279400" cy="1143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6416,&quot;width&quot;:15839}"/>
</p:tagLst>
</file>

<file path=ppt/tags/tag2.xml><?xml version="1.0" encoding="utf-8"?>
<p:tagLst xmlns:p="http://schemas.openxmlformats.org/presentationml/2006/main">
  <p:tag name="KSO_WM_UNIT_PLACING_PICTURE_USER_VIEWPORT" val="{&quot;height&quot;:8016,&quot;width&quot;:1178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5701</Words>
  <Application>WPS 演示</Application>
  <PresentationFormat>自定义</PresentationFormat>
  <Paragraphs>459</Paragraphs>
  <Slides>28</Slides>
  <Notes>39</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28</vt:i4>
      </vt:variant>
    </vt:vector>
  </HeadingPairs>
  <TitlesOfParts>
    <vt:vector size="43" baseType="lpstr">
      <vt:lpstr>Arial</vt:lpstr>
      <vt:lpstr>宋体</vt:lpstr>
      <vt:lpstr>Wingdings</vt:lpstr>
      <vt:lpstr>微软雅黑</vt:lpstr>
      <vt:lpstr>Calibri</vt:lpstr>
      <vt:lpstr>思源黑体 Medium</vt:lpstr>
      <vt:lpstr>黑体</vt:lpstr>
      <vt:lpstr>Arial Unicode MS</vt:lpstr>
      <vt:lpstr>微软雅黑 Light</vt:lpstr>
      <vt:lpstr>方正兰亭黑_GBK</vt:lpstr>
      <vt:lpstr>Century Gothic</vt:lpstr>
      <vt:lpstr>Bebas Neue</vt:lpstr>
      <vt:lpstr>Segoe Print</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深度联盟http://www.deepbbs.org</dc:creator>
  <cp:lastModifiedBy>李萍</cp:lastModifiedBy>
  <cp:revision>218</cp:revision>
  <dcterms:created xsi:type="dcterms:W3CDTF">2015-11-17T05:53:00Z</dcterms:created>
  <dcterms:modified xsi:type="dcterms:W3CDTF">2020-12-16T13:28:21Z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