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sldIdLst>
    <p:sldId id="312" r:id="rId2"/>
    <p:sldId id="257" r:id="rId3"/>
    <p:sldId id="352" r:id="rId4"/>
    <p:sldId id="368" r:id="rId5"/>
    <p:sldId id="369" r:id="rId6"/>
    <p:sldId id="370" r:id="rId7"/>
    <p:sldId id="298" r:id="rId8"/>
    <p:sldId id="371" r:id="rId9"/>
    <p:sldId id="374" r:id="rId10"/>
    <p:sldId id="375" r:id="rId11"/>
    <p:sldId id="357" r:id="rId12"/>
    <p:sldId id="377" r:id="rId13"/>
    <p:sldId id="378" r:id="rId14"/>
    <p:sldId id="379" r:id="rId15"/>
    <p:sldId id="380" r:id="rId16"/>
    <p:sldId id="382" r:id="rId17"/>
    <p:sldId id="384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5" r:id="rId27"/>
    <p:sldId id="396" r:id="rId28"/>
    <p:sldId id="397" r:id="rId29"/>
    <p:sldId id="399" r:id="rId30"/>
    <p:sldId id="400" r:id="rId31"/>
    <p:sldId id="401" r:id="rId32"/>
    <p:sldId id="402" r:id="rId33"/>
    <p:sldId id="381" r:id="rId34"/>
    <p:sldId id="403" r:id="rId35"/>
    <p:sldId id="404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09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4" orient="horz" pos="2750" userDrawn="1">
          <p15:clr>
            <a:srgbClr val="A4A3A4"/>
          </p15:clr>
        </p15:guide>
        <p15:guide id="5" orient="horz" pos="2137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pos="7129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  <p15:guide id="9" orient="horz" pos="1366" userDrawn="1">
          <p15:clr>
            <a:srgbClr val="A4A3A4"/>
          </p15:clr>
        </p15:guide>
        <p15:guide id="10" pos="1232" userDrawn="1">
          <p15:clr>
            <a:srgbClr val="A4A3A4"/>
          </p15:clr>
        </p15:guide>
        <p15:guide id="11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4CC"/>
    <a:srgbClr val="0D0D0D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3943" autoAdjust="0"/>
  </p:normalViewPr>
  <p:slideViewPr>
    <p:cSldViewPr snapToGrid="0">
      <p:cViewPr varScale="1">
        <p:scale>
          <a:sx n="66" d="100"/>
          <a:sy n="66" d="100"/>
        </p:scale>
        <p:origin x="-774" y="-114"/>
      </p:cViewPr>
      <p:guideLst>
        <p:guide orient="horz" pos="709"/>
        <p:guide orient="horz" pos="2750"/>
        <p:guide orient="horz" pos="2137"/>
        <p:guide orient="horz" pos="1570"/>
        <p:guide orient="horz" pos="3748"/>
        <p:guide orient="horz" pos="1366"/>
        <p:guide pos="551"/>
        <p:guide pos="892"/>
        <p:guide pos="7129"/>
        <p:guide pos="1232"/>
        <p:guide pos="38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image" Target="../media/image44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3.wmf"/><Relationship Id="rId5" Type="http://schemas.openxmlformats.org/officeDocument/2006/relationships/image" Target="../media/image54.wmf"/><Relationship Id="rId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37.wmf"/><Relationship Id="rId11" Type="http://schemas.openxmlformats.org/officeDocument/2006/relationships/image" Target="../media/image73.wmf"/><Relationship Id="rId5" Type="http://schemas.openxmlformats.org/officeDocument/2006/relationships/image" Target="../media/image68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66.wmf"/><Relationship Id="rId7" Type="http://schemas.openxmlformats.org/officeDocument/2006/relationships/image" Target="../media/image74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37.wmf"/><Relationship Id="rId5" Type="http://schemas.openxmlformats.org/officeDocument/2006/relationships/image" Target="../media/image68.wmf"/><Relationship Id="rId10" Type="http://schemas.openxmlformats.org/officeDocument/2006/relationships/image" Target="../media/image77.wmf"/><Relationship Id="rId4" Type="http://schemas.openxmlformats.org/officeDocument/2006/relationships/image" Target="../media/image67.wmf"/><Relationship Id="rId9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4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5" Type="http://schemas.openxmlformats.org/officeDocument/2006/relationships/image" Target="../media/image103.wmf"/><Relationship Id="rId4" Type="http://schemas.openxmlformats.org/officeDocument/2006/relationships/image" Target="../media/image10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1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7.wmf"/><Relationship Id="rId1" Type="http://schemas.openxmlformats.org/officeDocument/2006/relationships/image" Target="../media/image119.wmf"/><Relationship Id="rId6" Type="http://schemas.openxmlformats.org/officeDocument/2006/relationships/image" Target="../media/image10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4" Type="http://schemas.openxmlformats.org/officeDocument/2006/relationships/image" Target="../media/image14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4" Type="http://schemas.openxmlformats.org/officeDocument/2006/relationships/image" Target="../media/image1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7" Type="http://schemas.openxmlformats.org/officeDocument/2006/relationships/image" Target="../media/image157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49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wmf"/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Relationship Id="rId9" Type="http://schemas.openxmlformats.org/officeDocument/2006/relationships/image" Target="../media/image174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image" Target="../media/image177.wmf"/><Relationship Id="rId7" Type="http://schemas.openxmlformats.org/officeDocument/2006/relationships/image" Target="../media/image181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10" Type="http://schemas.openxmlformats.org/officeDocument/2006/relationships/image" Target="../media/image184.wmf"/><Relationship Id="rId4" Type="http://schemas.openxmlformats.org/officeDocument/2006/relationships/image" Target="../media/image178.wmf"/><Relationship Id="rId9" Type="http://schemas.openxmlformats.org/officeDocument/2006/relationships/image" Target="../media/image183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13" Type="http://schemas.openxmlformats.org/officeDocument/2006/relationships/image" Target="../media/image184.wmf"/><Relationship Id="rId3" Type="http://schemas.openxmlformats.org/officeDocument/2006/relationships/image" Target="../media/image187.wmf"/><Relationship Id="rId7" Type="http://schemas.openxmlformats.org/officeDocument/2006/relationships/image" Target="../media/image178.wmf"/><Relationship Id="rId12" Type="http://schemas.openxmlformats.org/officeDocument/2006/relationships/image" Target="../media/image183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90.wmf"/><Relationship Id="rId11" Type="http://schemas.openxmlformats.org/officeDocument/2006/relationships/image" Target="../media/image182.wmf"/><Relationship Id="rId5" Type="http://schemas.openxmlformats.org/officeDocument/2006/relationships/image" Target="../media/image189.wmf"/><Relationship Id="rId10" Type="http://schemas.openxmlformats.org/officeDocument/2006/relationships/image" Target="../media/image181.wmf"/><Relationship Id="rId4" Type="http://schemas.openxmlformats.org/officeDocument/2006/relationships/image" Target="../media/image188.wmf"/><Relationship Id="rId9" Type="http://schemas.openxmlformats.org/officeDocument/2006/relationships/image" Target="../media/image180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wmf"/><Relationship Id="rId3" Type="http://schemas.openxmlformats.org/officeDocument/2006/relationships/image" Target="../media/image193.wmf"/><Relationship Id="rId7" Type="http://schemas.openxmlformats.org/officeDocument/2006/relationships/image" Target="../media/image197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6" Type="http://schemas.openxmlformats.org/officeDocument/2006/relationships/image" Target="../media/image196.wmf"/><Relationship Id="rId5" Type="http://schemas.openxmlformats.org/officeDocument/2006/relationships/image" Target="../media/image195.wmf"/><Relationship Id="rId4" Type="http://schemas.openxmlformats.org/officeDocument/2006/relationships/image" Target="../media/image19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wmf"/><Relationship Id="rId2" Type="http://schemas.openxmlformats.org/officeDocument/2006/relationships/image" Target="../media/image200.wmf"/><Relationship Id="rId1" Type="http://schemas.openxmlformats.org/officeDocument/2006/relationships/image" Target="../media/image199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556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71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6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315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275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25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2.wmf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4.bin"/><Relationship Id="rId18" Type="http://schemas.openxmlformats.org/officeDocument/2006/relationships/oleObject" Target="../embeddings/oleObject57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39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9.wmf"/><Relationship Id="rId2" Type="http://schemas.openxmlformats.org/officeDocument/2006/relationships/tags" Target="../tags/tag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53.wmf"/><Relationship Id="rId2" Type="http://schemas.openxmlformats.org/officeDocument/2006/relationships/tags" Target="../tags/tag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6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58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8.bin"/><Relationship Id="rId2" Type="http://schemas.openxmlformats.org/officeDocument/2006/relationships/tags" Target="../tags/tag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5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54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3.bin"/><Relationship Id="rId2" Type="http://schemas.openxmlformats.org/officeDocument/2006/relationships/tags" Target="../tags/tag9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73.wmf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37.wmf"/><Relationship Id="rId22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37.wmf"/><Relationship Id="rId22" Type="http://schemas.openxmlformats.org/officeDocument/2006/relationships/image" Target="../media/image7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01.bin"/><Relationship Id="rId18" Type="http://schemas.openxmlformats.org/officeDocument/2006/relationships/oleObject" Target="../embeddings/oleObject104.bin"/><Relationship Id="rId3" Type="http://schemas.openxmlformats.org/officeDocument/2006/relationships/oleObject" Target="../embeddings/oleObject96.bin"/><Relationship Id="rId21" Type="http://schemas.openxmlformats.org/officeDocument/2006/relationships/image" Target="../media/image86.wmf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82.wmf"/><Relationship Id="rId17" Type="http://schemas.openxmlformats.org/officeDocument/2006/relationships/image" Target="../media/image84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81.wmf"/><Relationship Id="rId19" Type="http://schemas.openxmlformats.org/officeDocument/2006/relationships/image" Target="../media/image85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8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94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93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9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96.wmf"/><Relationship Id="rId2" Type="http://schemas.openxmlformats.org/officeDocument/2006/relationships/tags" Target="../tags/tag1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98.wmf"/><Relationship Id="rId5" Type="http://schemas.openxmlformats.org/officeDocument/2006/relationships/image" Target="../media/image95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9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00.wmf"/><Relationship Id="rId2" Type="http://schemas.openxmlformats.org/officeDocument/2006/relationships/tags" Target="../tags/tag1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0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4.wmf"/><Relationship Id="rId2" Type="http://schemas.openxmlformats.org/officeDocument/2006/relationships/tags" Target="../tags/tag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3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0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03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29.bin"/><Relationship Id="rId2" Type="http://schemas.openxmlformats.org/officeDocument/2006/relationships/tags" Target="../tags/tag13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09.wmf"/><Relationship Id="rId5" Type="http://schemas.openxmlformats.org/officeDocument/2006/relationships/image" Target="../media/image106.wmf"/><Relationship Id="rId10" Type="http://schemas.openxmlformats.org/officeDocument/2006/relationships/oleObject" Target="../embeddings/oleObject128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0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113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3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12.wmf"/><Relationship Id="rId5" Type="http://schemas.openxmlformats.org/officeDocument/2006/relationships/image" Target="../media/image110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0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13" Type="http://schemas.openxmlformats.org/officeDocument/2006/relationships/image" Target="../media/image116.wmf"/><Relationship Id="rId18" Type="http://schemas.openxmlformats.org/officeDocument/2006/relationships/oleObject" Target="../embeddings/oleObject14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39.bin"/><Relationship Id="rId17" Type="http://schemas.openxmlformats.org/officeDocument/2006/relationships/image" Target="../media/image118.wmf"/><Relationship Id="rId2" Type="http://schemas.openxmlformats.org/officeDocument/2006/relationships/tags" Target="../tags/tag15.xml"/><Relationship Id="rId16" Type="http://schemas.openxmlformats.org/officeDocument/2006/relationships/oleObject" Target="../embeddings/oleObject14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15.wmf"/><Relationship Id="rId5" Type="http://schemas.openxmlformats.org/officeDocument/2006/relationships/image" Target="../media/image111.wmf"/><Relationship Id="rId15" Type="http://schemas.openxmlformats.org/officeDocument/2006/relationships/image" Target="../media/image117.wmf"/><Relationship Id="rId10" Type="http://schemas.openxmlformats.org/officeDocument/2006/relationships/oleObject" Target="../embeddings/oleObject138.bin"/><Relationship Id="rId19" Type="http://schemas.openxmlformats.org/officeDocument/2006/relationships/image" Target="../media/image103.wmf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4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122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47.bin"/><Relationship Id="rId2" Type="http://schemas.openxmlformats.org/officeDocument/2006/relationships/tags" Target="../tags/tag1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21.wmf"/><Relationship Id="rId5" Type="http://schemas.openxmlformats.org/officeDocument/2006/relationships/image" Target="../media/image119.wmf"/><Relationship Id="rId15" Type="http://schemas.openxmlformats.org/officeDocument/2006/relationships/image" Target="../media/image103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4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30.wmf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27.w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29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26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62.bin"/><Relationship Id="rId18" Type="http://schemas.openxmlformats.org/officeDocument/2006/relationships/image" Target="../media/image138.wmf"/><Relationship Id="rId3" Type="http://schemas.openxmlformats.org/officeDocument/2006/relationships/oleObject" Target="../embeddings/oleObject157.bin"/><Relationship Id="rId21" Type="http://schemas.openxmlformats.org/officeDocument/2006/relationships/oleObject" Target="../embeddings/oleObject166.bin"/><Relationship Id="rId7" Type="http://schemas.openxmlformats.org/officeDocument/2006/relationships/oleObject" Target="../embeddings/oleObject159.bin"/><Relationship Id="rId12" Type="http://schemas.openxmlformats.org/officeDocument/2006/relationships/image" Target="../media/image135.wmf"/><Relationship Id="rId17" Type="http://schemas.openxmlformats.org/officeDocument/2006/relationships/oleObject" Target="../embeddings/oleObject164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37.wmf"/><Relationship Id="rId20" Type="http://schemas.openxmlformats.org/officeDocument/2006/relationships/image" Target="../media/image139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3.bin"/><Relationship Id="rId10" Type="http://schemas.openxmlformats.org/officeDocument/2006/relationships/image" Target="../media/image134.wmf"/><Relationship Id="rId19" Type="http://schemas.openxmlformats.org/officeDocument/2006/relationships/oleObject" Target="../embeddings/oleObject165.bin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60.bin"/><Relationship Id="rId14" Type="http://schemas.openxmlformats.org/officeDocument/2006/relationships/image" Target="../media/image136.wmf"/><Relationship Id="rId22" Type="http://schemas.openxmlformats.org/officeDocument/2006/relationships/image" Target="../media/image14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42.wmf"/><Relationship Id="rId2" Type="http://schemas.openxmlformats.org/officeDocument/2006/relationships/tags" Target="../tags/tag1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8.bin"/><Relationship Id="rId11" Type="http://schemas.openxmlformats.org/officeDocument/2006/relationships/image" Target="../media/image144.wmf"/><Relationship Id="rId5" Type="http://schemas.openxmlformats.org/officeDocument/2006/relationships/image" Target="../media/image141.wmf"/><Relationship Id="rId10" Type="http://schemas.openxmlformats.org/officeDocument/2006/relationships/oleObject" Target="../embeddings/oleObject170.bin"/><Relationship Id="rId4" Type="http://schemas.openxmlformats.org/officeDocument/2006/relationships/oleObject" Target="../embeddings/oleObject167.bin"/><Relationship Id="rId9" Type="http://schemas.openxmlformats.org/officeDocument/2006/relationships/image" Target="../media/image14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46.wmf"/><Relationship Id="rId2" Type="http://schemas.openxmlformats.org/officeDocument/2006/relationships/tags" Target="../tags/tag18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2.bin"/><Relationship Id="rId5" Type="http://schemas.openxmlformats.org/officeDocument/2006/relationships/image" Target="../media/image145.wmf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4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75.bin"/><Relationship Id="rId11" Type="http://schemas.openxmlformats.org/officeDocument/2006/relationships/image" Target="../media/image151.wmf"/><Relationship Id="rId5" Type="http://schemas.openxmlformats.org/officeDocument/2006/relationships/image" Target="../media/image148.wmf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4.bin"/><Relationship Id="rId9" Type="http://schemas.openxmlformats.org/officeDocument/2006/relationships/image" Target="../media/image150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image" Target="../media/image156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3.wmf"/><Relationship Id="rId12" Type="http://schemas.openxmlformats.org/officeDocument/2006/relationships/oleObject" Target="../embeddings/oleObject182.bin"/><Relationship Id="rId17" Type="http://schemas.openxmlformats.org/officeDocument/2006/relationships/image" Target="../media/image157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84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9.bin"/><Relationship Id="rId11" Type="http://schemas.openxmlformats.org/officeDocument/2006/relationships/image" Target="../media/image155.wmf"/><Relationship Id="rId5" Type="http://schemas.openxmlformats.org/officeDocument/2006/relationships/image" Target="../media/image152.wmf"/><Relationship Id="rId15" Type="http://schemas.openxmlformats.org/officeDocument/2006/relationships/image" Target="../media/image149.wmf"/><Relationship Id="rId10" Type="http://schemas.openxmlformats.org/officeDocument/2006/relationships/oleObject" Target="../embeddings/oleObject181.bin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154.wmf"/><Relationship Id="rId14" Type="http://schemas.openxmlformats.org/officeDocument/2006/relationships/oleObject" Target="../embeddings/oleObject18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image" Target="../media/image162.wmf"/><Relationship Id="rId18" Type="http://schemas.openxmlformats.org/officeDocument/2006/relationships/oleObject" Target="../embeddings/oleObject192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59.wmf"/><Relationship Id="rId12" Type="http://schemas.openxmlformats.org/officeDocument/2006/relationships/oleObject" Target="../embeddings/oleObject189.bin"/><Relationship Id="rId17" Type="http://schemas.openxmlformats.org/officeDocument/2006/relationships/image" Target="../media/image164.wmf"/><Relationship Id="rId2" Type="http://schemas.openxmlformats.org/officeDocument/2006/relationships/tags" Target="../tags/tag20.xml"/><Relationship Id="rId16" Type="http://schemas.openxmlformats.org/officeDocument/2006/relationships/oleObject" Target="../embeddings/oleObject191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86.bin"/><Relationship Id="rId11" Type="http://schemas.openxmlformats.org/officeDocument/2006/relationships/image" Target="../media/image161.wmf"/><Relationship Id="rId5" Type="http://schemas.openxmlformats.org/officeDocument/2006/relationships/image" Target="../media/image158.wmf"/><Relationship Id="rId15" Type="http://schemas.openxmlformats.org/officeDocument/2006/relationships/image" Target="../media/image163.wmf"/><Relationship Id="rId10" Type="http://schemas.openxmlformats.org/officeDocument/2006/relationships/oleObject" Target="../embeddings/oleObject188.bin"/><Relationship Id="rId19" Type="http://schemas.openxmlformats.org/officeDocument/2006/relationships/image" Target="../media/image165.wmf"/><Relationship Id="rId4" Type="http://schemas.openxmlformats.org/officeDocument/2006/relationships/oleObject" Target="../embeddings/oleObject185.bin"/><Relationship Id="rId9" Type="http://schemas.openxmlformats.org/officeDocument/2006/relationships/image" Target="../media/image160.wmf"/><Relationship Id="rId14" Type="http://schemas.openxmlformats.org/officeDocument/2006/relationships/oleObject" Target="../embeddings/oleObject19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5.bin"/><Relationship Id="rId13" Type="http://schemas.openxmlformats.org/officeDocument/2006/relationships/image" Target="../media/image170.wmf"/><Relationship Id="rId18" Type="http://schemas.openxmlformats.org/officeDocument/2006/relationships/oleObject" Target="../embeddings/oleObject200.bin"/><Relationship Id="rId3" Type="http://schemas.openxmlformats.org/officeDocument/2006/relationships/slideLayout" Target="../slideLayouts/slideLayout8.xml"/><Relationship Id="rId21" Type="http://schemas.openxmlformats.org/officeDocument/2006/relationships/image" Target="../media/image174.wmf"/><Relationship Id="rId7" Type="http://schemas.openxmlformats.org/officeDocument/2006/relationships/image" Target="../media/image167.wmf"/><Relationship Id="rId12" Type="http://schemas.openxmlformats.org/officeDocument/2006/relationships/oleObject" Target="../embeddings/oleObject197.bin"/><Relationship Id="rId17" Type="http://schemas.openxmlformats.org/officeDocument/2006/relationships/image" Target="../media/image172.wmf"/><Relationship Id="rId2" Type="http://schemas.openxmlformats.org/officeDocument/2006/relationships/tags" Target="../tags/tag21.xml"/><Relationship Id="rId16" Type="http://schemas.openxmlformats.org/officeDocument/2006/relationships/oleObject" Target="../embeddings/oleObject199.bin"/><Relationship Id="rId20" Type="http://schemas.openxmlformats.org/officeDocument/2006/relationships/oleObject" Target="../embeddings/oleObject201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4.bin"/><Relationship Id="rId11" Type="http://schemas.openxmlformats.org/officeDocument/2006/relationships/image" Target="../media/image169.wmf"/><Relationship Id="rId5" Type="http://schemas.openxmlformats.org/officeDocument/2006/relationships/image" Target="../media/image166.wmf"/><Relationship Id="rId15" Type="http://schemas.openxmlformats.org/officeDocument/2006/relationships/image" Target="../media/image171.wmf"/><Relationship Id="rId10" Type="http://schemas.openxmlformats.org/officeDocument/2006/relationships/oleObject" Target="../embeddings/oleObject196.bin"/><Relationship Id="rId19" Type="http://schemas.openxmlformats.org/officeDocument/2006/relationships/image" Target="../media/image173.wmf"/><Relationship Id="rId4" Type="http://schemas.openxmlformats.org/officeDocument/2006/relationships/oleObject" Target="../embeddings/oleObject193.bin"/><Relationship Id="rId9" Type="http://schemas.openxmlformats.org/officeDocument/2006/relationships/image" Target="../media/image168.wmf"/><Relationship Id="rId14" Type="http://schemas.openxmlformats.org/officeDocument/2006/relationships/oleObject" Target="../embeddings/oleObject198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13" Type="http://schemas.openxmlformats.org/officeDocument/2006/relationships/oleObject" Target="../embeddings/oleObject206.bin"/><Relationship Id="rId18" Type="http://schemas.openxmlformats.org/officeDocument/2006/relationships/image" Target="../media/image181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210.bin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78.wmf"/><Relationship Id="rId17" Type="http://schemas.openxmlformats.org/officeDocument/2006/relationships/oleObject" Target="../embeddings/oleObject208.bin"/><Relationship Id="rId25" Type="http://schemas.openxmlformats.org/officeDocument/2006/relationships/oleObject" Target="../embeddings/oleObject212.bin"/><Relationship Id="rId2" Type="http://schemas.openxmlformats.org/officeDocument/2006/relationships/tags" Target="../tags/tag22.xml"/><Relationship Id="rId16" Type="http://schemas.openxmlformats.org/officeDocument/2006/relationships/image" Target="../media/image180.wmf"/><Relationship Id="rId20" Type="http://schemas.openxmlformats.org/officeDocument/2006/relationships/image" Target="../media/image182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75.wmf"/><Relationship Id="rId11" Type="http://schemas.openxmlformats.org/officeDocument/2006/relationships/oleObject" Target="../embeddings/oleObject205.bin"/><Relationship Id="rId24" Type="http://schemas.openxmlformats.org/officeDocument/2006/relationships/image" Target="../media/image184.wmf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23" Type="http://schemas.openxmlformats.org/officeDocument/2006/relationships/oleObject" Target="../embeddings/oleObject211.bin"/><Relationship Id="rId10" Type="http://schemas.openxmlformats.org/officeDocument/2006/relationships/image" Target="../media/image177.wmf"/><Relationship Id="rId19" Type="http://schemas.openxmlformats.org/officeDocument/2006/relationships/oleObject" Target="../embeddings/oleObject209.bin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79.wmf"/><Relationship Id="rId22" Type="http://schemas.openxmlformats.org/officeDocument/2006/relationships/image" Target="../media/image183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13" Type="http://schemas.openxmlformats.org/officeDocument/2006/relationships/oleObject" Target="../embeddings/oleObject217.bin"/><Relationship Id="rId18" Type="http://schemas.openxmlformats.org/officeDocument/2006/relationships/image" Target="../media/image178.wmf"/><Relationship Id="rId26" Type="http://schemas.openxmlformats.org/officeDocument/2006/relationships/image" Target="../media/image182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221.bin"/><Relationship Id="rId7" Type="http://schemas.openxmlformats.org/officeDocument/2006/relationships/oleObject" Target="../embeddings/oleObject214.bin"/><Relationship Id="rId12" Type="http://schemas.openxmlformats.org/officeDocument/2006/relationships/image" Target="../media/image188.wmf"/><Relationship Id="rId17" Type="http://schemas.openxmlformats.org/officeDocument/2006/relationships/oleObject" Target="../embeddings/oleObject219.bin"/><Relationship Id="rId25" Type="http://schemas.openxmlformats.org/officeDocument/2006/relationships/oleObject" Target="../embeddings/oleObject223.bin"/><Relationship Id="rId2" Type="http://schemas.openxmlformats.org/officeDocument/2006/relationships/tags" Target="../tags/tag23.xml"/><Relationship Id="rId16" Type="http://schemas.openxmlformats.org/officeDocument/2006/relationships/image" Target="../media/image190.wmf"/><Relationship Id="rId20" Type="http://schemas.openxmlformats.org/officeDocument/2006/relationships/image" Target="../media/image179.wmf"/><Relationship Id="rId29" Type="http://schemas.openxmlformats.org/officeDocument/2006/relationships/oleObject" Target="../embeddings/oleObject225.bin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85.wmf"/><Relationship Id="rId11" Type="http://schemas.openxmlformats.org/officeDocument/2006/relationships/oleObject" Target="../embeddings/oleObject216.bin"/><Relationship Id="rId24" Type="http://schemas.openxmlformats.org/officeDocument/2006/relationships/image" Target="../media/image181.wmf"/><Relationship Id="rId5" Type="http://schemas.openxmlformats.org/officeDocument/2006/relationships/oleObject" Target="../embeddings/oleObject213.bin"/><Relationship Id="rId15" Type="http://schemas.openxmlformats.org/officeDocument/2006/relationships/oleObject" Target="../embeddings/oleObject218.bin"/><Relationship Id="rId23" Type="http://schemas.openxmlformats.org/officeDocument/2006/relationships/oleObject" Target="../embeddings/oleObject222.bin"/><Relationship Id="rId28" Type="http://schemas.openxmlformats.org/officeDocument/2006/relationships/image" Target="../media/image183.wmf"/><Relationship Id="rId10" Type="http://schemas.openxmlformats.org/officeDocument/2006/relationships/image" Target="../media/image187.wmf"/><Relationship Id="rId19" Type="http://schemas.openxmlformats.org/officeDocument/2006/relationships/oleObject" Target="../embeddings/oleObject220.bin"/><Relationship Id="rId31" Type="http://schemas.openxmlformats.org/officeDocument/2006/relationships/oleObject" Target="../embeddings/oleObject226.bin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215.bin"/><Relationship Id="rId14" Type="http://schemas.openxmlformats.org/officeDocument/2006/relationships/image" Target="../media/image189.wmf"/><Relationship Id="rId22" Type="http://schemas.openxmlformats.org/officeDocument/2006/relationships/image" Target="../media/image180.wmf"/><Relationship Id="rId27" Type="http://schemas.openxmlformats.org/officeDocument/2006/relationships/oleObject" Target="../embeddings/oleObject224.bin"/><Relationship Id="rId30" Type="http://schemas.openxmlformats.org/officeDocument/2006/relationships/image" Target="../media/image18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9.bin"/><Relationship Id="rId13" Type="http://schemas.openxmlformats.org/officeDocument/2006/relationships/image" Target="../media/image195.wmf"/><Relationship Id="rId18" Type="http://schemas.openxmlformats.org/officeDocument/2006/relationships/oleObject" Target="../embeddings/oleObject234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92.wmf"/><Relationship Id="rId12" Type="http://schemas.openxmlformats.org/officeDocument/2006/relationships/oleObject" Target="../embeddings/oleObject231.bin"/><Relationship Id="rId17" Type="http://schemas.openxmlformats.org/officeDocument/2006/relationships/image" Target="../media/image197.wmf"/><Relationship Id="rId2" Type="http://schemas.openxmlformats.org/officeDocument/2006/relationships/tags" Target="../tags/tag24.xml"/><Relationship Id="rId16" Type="http://schemas.openxmlformats.org/officeDocument/2006/relationships/oleObject" Target="../embeddings/oleObject233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28.bin"/><Relationship Id="rId11" Type="http://schemas.openxmlformats.org/officeDocument/2006/relationships/image" Target="../media/image194.wmf"/><Relationship Id="rId5" Type="http://schemas.openxmlformats.org/officeDocument/2006/relationships/image" Target="../media/image191.wmf"/><Relationship Id="rId15" Type="http://schemas.openxmlformats.org/officeDocument/2006/relationships/image" Target="../media/image196.wmf"/><Relationship Id="rId10" Type="http://schemas.openxmlformats.org/officeDocument/2006/relationships/oleObject" Target="../embeddings/oleObject230.bin"/><Relationship Id="rId19" Type="http://schemas.openxmlformats.org/officeDocument/2006/relationships/image" Target="../media/image198.wmf"/><Relationship Id="rId4" Type="http://schemas.openxmlformats.org/officeDocument/2006/relationships/oleObject" Target="../embeddings/oleObject227.bin"/><Relationship Id="rId9" Type="http://schemas.openxmlformats.org/officeDocument/2006/relationships/image" Target="../media/image193.wmf"/><Relationship Id="rId14" Type="http://schemas.openxmlformats.org/officeDocument/2006/relationships/oleObject" Target="../embeddings/oleObject23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7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00.wmf"/><Relationship Id="rId2" Type="http://schemas.openxmlformats.org/officeDocument/2006/relationships/tags" Target="../tags/tag25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36.bin"/><Relationship Id="rId5" Type="http://schemas.openxmlformats.org/officeDocument/2006/relationships/image" Target="../media/image199.wmf"/><Relationship Id="rId4" Type="http://schemas.openxmlformats.org/officeDocument/2006/relationships/oleObject" Target="../embeddings/oleObject235.bin"/><Relationship Id="rId9" Type="http://schemas.openxmlformats.org/officeDocument/2006/relationships/image" Target="../media/image201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03.wmf"/><Relationship Id="rId2" Type="http://schemas.openxmlformats.org/officeDocument/2006/relationships/tags" Target="../tags/tag2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39.bin"/><Relationship Id="rId5" Type="http://schemas.openxmlformats.org/officeDocument/2006/relationships/image" Target="../media/image202.wmf"/><Relationship Id="rId4" Type="http://schemas.openxmlformats.org/officeDocument/2006/relationships/oleObject" Target="../embeddings/oleObject238.bin"/><Relationship Id="rId9" Type="http://schemas.openxmlformats.org/officeDocument/2006/relationships/image" Target="../media/image20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0.wmf"/><Relationship Id="rId2" Type="http://schemas.openxmlformats.org/officeDocument/2006/relationships/tags" Target="../tags/tag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wmf"/><Relationship Id="rId2" Type="http://schemas.openxmlformats.org/officeDocument/2006/relationships/tags" Target="../tags/tag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94755" y="2868367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849262" y="3510189"/>
            <a:ext cx="6154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anose="020B0503020204020204" pitchFamily="34" charset="-122"/>
              </a:rPr>
              <a:t>常微分方程初步及其应用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7714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57158" y="473239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</a:t>
            </a:r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：陈笑缘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宋体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28" name="同心圆 27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5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55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4" grpId="0" animBg="1"/>
      <p:bldP spid="38" grpId="0" animBg="1"/>
      <p:bldP spid="40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1" name="组合 78"/>
          <p:cNvGrpSpPr>
            <a:grpSpLocks/>
          </p:cNvGrpSpPr>
          <p:nvPr/>
        </p:nvGrpSpPr>
        <p:grpSpPr bwMode="auto">
          <a:xfrm>
            <a:off x="955718" y="2075817"/>
            <a:ext cx="3162262" cy="473542"/>
            <a:chOff x="2047671" y="1706057"/>
            <a:chExt cx="2371686" cy="355246"/>
          </a:xfrm>
        </p:grpSpPr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1485137"/>
                </p:ext>
              </p:extLst>
            </p:nvPr>
          </p:nvGraphicFramePr>
          <p:xfrm>
            <a:off x="2728675" y="1706057"/>
            <a:ext cx="1690682" cy="348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6" name="Equation" r:id="rId3" imgW="1244520" imgH="215640" progId="Equation.DSMT4">
                    <p:embed/>
                  </p:oleObj>
                </mc:Choice>
                <mc:Fallback>
                  <p:oleObj name="Equation" r:id="rId3" imgW="12445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8675" y="1706057"/>
                          <a:ext cx="1690682" cy="3489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8" name="TextBox 96"/>
            <p:cNvSpPr txBox="1">
              <a:spLocks noChangeArrowheads="1"/>
            </p:cNvSpPr>
            <p:nvPr/>
          </p:nvSpPr>
          <p:spPr bwMode="auto">
            <a:xfrm>
              <a:off x="2047671" y="1714967"/>
              <a:ext cx="753559" cy="346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4112" name="组合 77"/>
          <p:cNvGrpSpPr>
            <a:grpSpLocks/>
          </p:cNvGrpSpPr>
          <p:nvPr/>
        </p:nvGrpSpPr>
        <p:grpSpPr bwMode="auto">
          <a:xfrm>
            <a:off x="4571998" y="1959180"/>
            <a:ext cx="2504736" cy="603250"/>
            <a:chOff x="4508370" y="1722379"/>
            <a:chExt cx="1878546" cy="452552"/>
          </a:xfrm>
        </p:grpSpPr>
        <p:graphicFrame>
          <p:nvGraphicFramePr>
            <p:cNvPr id="4101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7554592"/>
                </p:ext>
              </p:extLst>
            </p:nvPr>
          </p:nvGraphicFramePr>
          <p:xfrm>
            <a:off x="5130810" y="1722379"/>
            <a:ext cx="1256106" cy="452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7" name="Equation" r:id="rId5" imgW="927000" imgH="279360" progId="Equation.DSMT4">
                    <p:embed/>
                  </p:oleObj>
                </mc:Choice>
                <mc:Fallback>
                  <p:oleObj name="Equation" r:id="rId5" imgW="9270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0810" y="1722379"/>
                          <a:ext cx="1256106" cy="4525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7" name="TextBox 94"/>
            <p:cNvSpPr txBox="1">
              <a:spLocks noChangeArrowheads="1"/>
            </p:cNvSpPr>
            <p:nvPr/>
          </p:nvSpPr>
          <p:spPr bwMode="auto">
            <a:xfrm>
              <a:off x="4508370" y="1819874"/>
              <a:ext cx="595332" cy="346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13" name="组合 75"/>
          <p:cNvGrpSpPr>
            <a:grpSpLocks/>
          </p:cNvGrpSpPr>
          <p:nvPr/>
        </p:nvGrpSpPr>
        <p:grpSpPr bwMode="auto">
          <a:xfrm>
            <a:off x="7503888" y="2058153"/>
            <a:ext cx="3337600" cy="509851"/>
            <a:chOff x="2125421" y="2200350"/>
            <a:chExt cx="2503193" cy="382485"/>
          </a:xfrm>
        </p:grpSpPr>
        <p:graphicFrame>
          <p:nvGraphicFramePr>
            <p:cNvPr id="4100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0735413"/>
                </p:ext>
              </p:extLst>
            </p:nvPr>
          </p:nvGraphicFramePr>
          <p:xfrm>
            <a:off x="2746242" y="2200350"/>
            <a:ext cx="1882372" cy="370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8" name="Equation" r:id="rId7" imgW="1384200" imgH="228600" progId="Equation.DSMT4">
                    <p:embed/>
                  </p:oleObj>
                </mc:Choice>
                <mc:Fallback>
                  <p:oleObj name="Equation" r:id="rId7" imgW="1384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6242" y="2200350"/>
                          <a:ext cx="1882372" cy="370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TextBox 92"/>
            <p:cNvSpPr txBox="1">
              <a:spLocks noChangeArrowheads="1"/>
            </p:cNvSpPr>
            <p:nvPr/>
          </p:nvSpPr>
          <p:spPr bwMode="auto">
            <a:xfrm>
              <a:off x="2125421" y="2236498"/>
              <a:ext cx="580614" cy="346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  <a:endParaRPr lang="zh-CN" altLang="en-US" sz="2000" b="0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52"/>
          <p:cNvSpPr txBox="1">
            <a:spLocks noChangeArrowheads="1"/>
          </p:cNvSpPr>
          <p:nvPr/>
        </p:nvSpPr>
        <p:spPr bwMode="auto">
          <a:xfrm>
            <a:off x="906512" y="3430100"/>
            <a:ext cx="6738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） 因为该方程的未知函数的最高阶数是一阶，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733AA1EE-2E53-4388-ABAD-77DE784419EE}"/>
              </a:ext>
            </a:extLst>
          </p:cNvPr>
          <p:cNvGrpSpPr/>
          <p:nvPr/>
        </p:nvGrpSpPr>
        <p:grpSpPr>
          <a:xfrm>
            <a:off x="912176" y="1074039"/>
            <a:ext cx="9836938" cy="589952"/>
            <a:chOff x="912176" y="1074039"/>
            <a:chExt cx="9836938" cy="589952"/>
          </a:xfrm>
        </p:grpSpPr>
        <p:sp>
          <p:nvSpPr>
            <p:cNvPr id="4110" name="Text Box 42"/>
            <p:cNvSpPr txBox="1">
              <a:spLocks noChangeArrowheads="1"/>
            </p:cNvSpPr>
            <p:nvPr/>
          </p:nvSpPr>
          <p:spPr bwMode="auto">
            <a:xfrm>
              <a:off x="1436869" y="1074039"/>
              <a:ext cx="9312245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判断下列微分方程的阶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912176" y="1179390"/>
              <a:ext cx="484601" cy="484601"/>
            </a:xfrm>
            <a:prstGeom prst="ellipse">
              <a:avLst/>
            </a:prstGeom>
            <a:solidFill>
              <a:srgbClr val="1A74CC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Box 52"/>
          <p:cNvSpPr txBox="1">
            <a:spLocks noChangeArrowheads="1"/>
          </p:cNvSpPr>
          <p:nvPr/>
        </p:nvSpPr>
        <p:spPr bwMode="auto">
          <a:xfrm>
            <a:off x="7590213" y="3451874"/>
            <a:ext cx="3428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所以它是一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</a:t>
            </a:r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微分方程。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1" name="TextBox 52"/>
          <p:cNvSpPr txBox="1">
            <a:spLocks noChangeArrowheads="1"/>
          </p:cNvSpPr>
          <p:nvPr/>
        </p:nvSpPr>
        <p:spPr bwMode="auto">
          <a:xfrm>
            <a:off x="913772" y="4105004"/>
            <a:ext cx="6738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） 因为该方程的未知函数的最高阶数是二阶，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TextBox 52"/>
          <p:cNvSpPr txBox="1">
            <a:spLocks noChangeArrowheads="1"/>
          </p:cNvSpPr>
          <p:nvPr/>
        </p:nvSpPr>
        <p:spPr bwMode="auto">
          <a:xfrm>
            <a:off x="7597473" y="4126778"/>
            <a:ext cx="3428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所以它是二阶微分方程。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928286" y="4830704"/>
            <a:ext cx="6738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） 因为该方程的未知函数的最高阶数是四阶，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6" name="TextBox 52"/>
          <p:cNvSpPr txBox="1">
            <a:spLocks noChangeArrowheads="1"/>
          </p:cNvSpPr>
          <p:nvPr/>
        </p:nvSpPr>
        <p:spPr bwMode="auto">
          <a:xfrm>
            <a:off x="7611987" y="4852478"/>
            <a:ext cx="3428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所以它是四阶微分方程。</a:t>
            </a:r>
            <a:endParaRPr lang="zh-CN" altLang="en-US" sz="2400" b="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812174" y="2757714"/>
            <a:ext cx="10363826" cy="314960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0484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8" grpId="0"/>
      <p:bldP spid="21" grpId="0"/>
      <p:bldP spid="22" grpId="0"/>
      <p:bldP spid="25" grpId="0"/>
      <p:bldP spid="26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5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5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12176" y="986492"/>
            <a:ext cx="9836938" cy="824083"/>
            <a:chOff x="912176" y="986492"/>
            <a:chExt cx="9836938" cy="824083"/>
          </a:xfrm>
        </p:grpSpPr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39"/>
              <a:ext cx="9836938" cy="646331"/>
              <a:chOff x="912176" y="1074039"/>
              <a:chExt cx="9836938" cy="646331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36869" y="1074039"/>
                <a:ext cx="931224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1</a:t>
                </a:r>
                <a:r>
                  <a:rPr lang="zh-CN" altLang="en-US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）验证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函数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           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为</a:t>
                </a:r>
                <a:r>
                  <a:rPr lang="zh-CN" altLang="zh-CN" sz="2400" b="0" dirty="0">
                    <a:latin typeface="Arial" pitchFamily="34" charset="0"/>
                    <a:ea typeface="微软雅黑" panose="020B0503020204020204" pitchFamily="34" charset="-122"/>
                  </a:rPr>
                  <a:t>任意常数）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是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         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的</a:t>
                </a:r>
                <a:r>
                  <a:rPr lang="zh-CN" altLang="zh-CN" sz="2400" b="0" dirty="0">
                    <a:latin typeface="Arial" pitchFamily="34" charset="0"/>
                    <a:ea typeface="微软雅黑" panose="020B0503020204020204" pitchFamily="34" charset="-122"/>
                  </a:rPr>
                  <a:t>通解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；</a:t>
                </a:r>
                <a:endParaRPr lang="zh-CN" altLang="en-US" sz="2400" b="0" dirty="0">
                  <a:latin typeface="Arial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8195430"/>
                </p:ext>
              </p:extLst>
            </p:nvPr>
          </p:nvGraphicFramePr>
          <p:xfrm>
            <a:off x="3560763" y="1150938"/>
            <a:ext cx="159385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87" name="公式" r:id="rId3" imgW="672840" imgH="228600" progId="Equation.3">
                    <p:embed/>
                  </p:oleObj>
                </mc:Choice>
                <mc:Fallback>
                  <p:oleObj name="公式" r:id="rId3" imgW="672840" imgH="228600" progId="Equation.3">
                    <p:embed/>
                    <p:pic>
                      <p:nvPicPr>
                        <p:cNvPr id="0" name="Object 5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763" y="1150938"/>
                          <a:ext cx="1593850" cy="539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7677385"/>
                </p:ext>
              </p:extLst>
            </p:nvPr>
          </p:nvGraphicFramePr>
          <p:xfrm>
            <a:off x="5399314" y="1237446"/>
            <a:ext cx="326572" cy="379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88" name="公式" r:id="rId5" imgW="152268" imgH="164957" progId="Equation.3">
                    <p:embed/>
                  </p:oleObj>
                </mc:Choice>
                <mc:Fallback>
                  <p:oleObj name="公式" r:id="rId5" imgW="152268" imgH="164957" progId="Equation.3">
                    <p:embed/>
                    <p:pic>
                      <p:nvPicPr>
                        <p:cNvPr id="0" name="Object 5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9314" y="1237446"/>
                          <a:ext cx="326572" cy="3797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6138754"/>
                </p:ext>
              </p:extLst>
            </p:nvPr>
          </p:nvGraphicFramePr>
          <p:xfrm>
            <a:off x="8026657" y="986492"/>
            <a:ext cx="1204430" cy="82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89" name="公式" r:id="rId7" imgW="545863" imgH="368140" progId="Equation.3">
                    <p:embed/>
                  </p:oleObj>
                </mc:Choice>
                <mc:Fallback>
                  <p:oleObj name="公式" r:id="rId7" imgW="545863" imgH="368140" progId="Equation.3">
                    <p:embed/>
                    <p:pic>
                      <p:nvPicPr>
                        <p:cNvPr id="0" name="Object 5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6657" y="986492"/>
                          <a:ext cx="1204430" cy="8240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5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429615" y="1879569"/>
            <a:ext cx="9312245" cy="653078"/>
            <a:chOff x="1429615" y="1879569"/>
            <a:chExt cx="9312245" cy="653078"/>
          </a:xfrm>
        </p:grpSpPr>
        <p:sp>
          <p:nvSpPr>
            <p:cNvPr id="26" name="Text Box 42"/>
            <p:cNvSpPr txBox="1">
              <a:spLocks noChangeArrowheads="1"/>
            </p:cNvSpPr>
            <p:nvPr/>
          </p:nvSpPr>
          <p:spPr bwMode="auto">
            <a:xfrm>
              <a:off x="1429615" y="1879569"/>
              <a:ext cx="931224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函数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是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在条件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下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的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特解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。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5939318"/>
                </p:ext>
              </p:extLst>
            </p:nvPr>
          </p:nvGraphicFramePr>
          <p:xfrm>
            <a:off x="5955111" y="1944853"/>
            <a:ext cx="1327978" cy="587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0" name="公式" r:id="rId9" imgW="583947" imgH="253890" progId="Equation.3">
                    <p:embed/>
                  </p:oleObj>
                </mc:Choice>
                <mc:Fallback>
                  <p:oleObj name="公式" r:id="rId9" imgW="583947" imgH="253890" progId="Equation.3">
                    <p:embed/>
                    <p:pic>
                      <p:nvPicPr>
                        <p:cNvPr id="0" name="Object 5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5111" y="1944853"/>
                          <a:ext cx="1327978" cy="5877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3202168"/>
                </p:ext>
              </p:extLst>
            </p:nvPr>
          </p:nvGraphicFramePr>
          <p:xfrm>
            <a:off x="3017838" y="1933575"/>
            <a:ext cx="1474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1" name="公式" r:id="rId11" imgW="622080" imgH="228600" progId="Equation.3">
                    <p:embed/>
                  </p:oleObj>
                </mc:Choice>
                <mc:Fallback>
                  <p:oleObj name="公式" r:id="rId11" imgW="622080" imgH="228600" progId="Equation.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7838" y="1933575"/>
                          <a:ext cx="1474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1574156" y="2900543"/>
            <a:ext cx="6524815" cy="879974"/>
            <a:chOff x="1574156" y="2900543"/>
            <a:chExt cx="6524815" cy="879974"/>
          </a:xfrm>
        </p:grpSpPr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1574156" y="3067250"/>
              <a:ext cx="65248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） 因为                          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8802189"/>
                </p:ext>
              </p:extLst>
            </p:nvPr>
          </p:nvGraphicFramePr>
          <p:xfrm>
            <a:off x="3221232" y="2900543"/>
            <a:ext cx="4616482" cy="879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2" name="公式" r:id="rId13" imgW="2057400" imgH="393480" progId="Equation.3">
                    <p:embed/>
                  </p:oleObj>
                </mc:Choice>
                <mc:Fallback>
                  <p:oleObj name="公式" r:id="rId13" imgW="2057400" imgH="393480" progId="Equation.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1232" y="2900543"/>
                          <a:ext cx="4616482" cy="879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2351314" y="3972279"/>
            <a:ext cx="5208378" cy="516942"/>
            <a:chOff x="2351314" y="3928737"/>
            <a:chExt cx="5208378" cy="516942"/>
          </a:xfrm>
        </p:grpSpPr>
        <p:sp>
          <p:nvSpPr>
            <p:cNvPr id="18" name="TextBox 52"/>
            <p:cNvSpPr txBox="1">
              <a:spLocks noChangeArrowheads="1"/>
            </p:cNvSpPr>
            <p:nvPr/>
          </p:nvSpPr>
          <p:spPr bwMode="auto">
            <a:xfrm>
              <a:off x="2351314" y="3980279"/>
              <a:ext cx="520837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又                   中含有一个任意常数，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366369"/>
                </p:ext>
              </p:extLst>
            </p:nvPr>
          </p:nvGraphicFramePr>
          <p:xfrm>
            <a:off x="2755215" y="3928737"/>
            <a:ext cx="1526499" cy="516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3" name="公式" r:id="rId15" imgW="672840" imgH="228600" progId="Equation.3">
                    <p:embed/>
                  </p:oleObj>
                </mc:Choice>
                <mc:Fallback>
                  <p:oleObj name="公式" r:id="rId15" imgW="672840" imgH="228600" progId="Equation.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5215" y="3928737"/>
                          <a:ext cx="1526499" cy="5169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Box 52"/>
          <p:cNvSpPr txBox="1">
            <a:spLocks noChangeArrowheads="1"/>
          </p:cNvSpPr>
          <p:nvPr/>
        </p:nvSpPr>
        <p:spPr bwMode="auto">
          <a:xfrm>
            <a:off x="7345774" y="4031081"/>
            <a:ext cx="3428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且它是一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阶微分方程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2373025" y="4636766"/>
            <a:ext cx="8401521" cy="824083"/>
            <a:chOff x="2220625" y="986492"/>
            <a:chExt cx="8401521" cy="824083"/>
          </a:xfrm>
        </p:grpSpPr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2220625" y="1088553"/>
              <a:ext cx="840152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所以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函数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为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任意常数）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是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的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通解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；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3" name="对象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9475225"/>
                </p:ext>
              </p:extLst>
            </p:nvPr>
          </p:nvGraphicFramePr>
          <p:xfrm>
            <a:off x="3560763" y="1159002"/>
            <a:ext cx="1570037" cy="531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4" name="公式" r:id="rId17" imgW="672840" imgH="228600" progId="Equation.3">
                    <p:embed/>
                  </p:oleObj>
                </mc:Choice>
                <mc:Fallback>
                  <p:oleObj name="公式" r:id="rId17" imgW="672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763" y="1159002"/>
                          <a:ext cx="1570037" cy="53168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对象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1125344"/>
                </p:ext>
              </p:extLst>
            </p:nvPr>
          </p:nvGraphicFramePr>
          <p:xfrm>
            <a:off x="5399314" y="1237446"/>
            <a:ext cx="326572" cy="379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5" name="公式" r:id="rId19" imgW="152268" imgH="164957" progId="Equation.3">
                    <p:embed/>
                  </p:oleObj>
                </mc:Choice>
                <mc:Fallback>
                  <p:oleObj name="公式" r:id="rId19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9314" y="1237446"/>
                          <a:ext cx="326572" cy="3797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对象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6413733"/>
                </p:ext>
              </p:extLst>
            </p:nvPr>
          </p:nvGraphicFramePr>
          <p:xfrm>
            <a:off x="8026657" y="986492"/>
            <a:ext cx="1204430" cy="82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496" name="公式" r:id="rId20" imgW="545863" imgH="368140" progId="Equation.3">
                    <p:embed/>
                  </p:oleObj>
                </mc:Choice>
                <mc:Fallback>
                  <p:oleObj name="公式" r:id="rId20" imgW="545863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6657" y="986492"/>
                          <a:ext cx="1204430" cy="8240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812174" y="2757714"/>
            <a:ext cx="10363826" cy="314960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3332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5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5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12176" y="986492"/>
            <a:ext cx="9836938" cy="824083"/>
            <a:chOff x="912176" y="986492"/>
            <a:chExt cx="9836938" cy="824083"/>
          </a:xfrm>
        </p:grpSpPr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39"/>
              <a:ext cx="9836938" cy="646331"/>
              <a:chOff x="912176" y="1074039"/>
              <a:chExt cx="9836938" cy="646331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36869" y="1074039"/>
                <a:ext cx="9312245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1</a:t>
                </a:r>
                <a:r>
                  <a:rPr lang="zh-CN" altLang="en-US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）验证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函数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           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为</a:t>
                </a:r>
                <a:r>
                  <a:rPr lang="zh-CN" altLang="zh-CN" sz="2400" b="0" dirty="0">
                    <a:latin typeface="Arial" pitchFamily="34" charset="0"/>
                    <a:ea typeface="微软雅黑" panose="020B0503020204020204" pitchFamily="34" charset="-122"/>
                  </a:rPr>
                  <a:t>任意常数）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是</a:t>
                </a:r>
                <a:r>
                  <a:rPr lang="en-US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                 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的</a:t>
                </a:r>
                <a:r>
                  <a:rPr lang="zh-CN" altLang="zh-CN" sz="2400" b="0" dirty="0">
                    <a:latin typeface="Arial" pitchFamily="34" charset="0"/>
                    <a:ea typeface="微软雅黑" panose="020B0503020204020204" pitchFamily="34" charset="-122"/>
                  </a:rPr>
                  <a:t>通解</a:t>
                </a:r>
                <a:r>
                  <a:rPr lang="zh-CN" altLang="zh-CN" sz="2400" b="0" dirty="0" smtClean="0">
                    <a:latin typeface="Arial" pitchFamily="34" charset="0"/>
                    <a:ea typeface="微软雅黑" panose="020B0503020204020204" pitchFamily="34" charset="-122"/>
                  </a:rPr>
                  <a:t>；</a:t>
                </a:r>
                <a:endParaRPr lang="zh-CN" altLang="en-US" sz="2400" b="0" dirty="0">
                  <a:latin typeface="Arial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7942673"/>
                </p:ext>
              </p:extLst>
            </p:nvPr>
          </p:nvGraphicFramePr>
          <p:xfrm>
            <a:off x="3560763" y="1150938"/>
            <a:ext cx="159385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6" name="公式" r:id="rId3" imgW="672840" imgH="228600" progId="Equation.3">
                    <p:embed/>
                  </p:oleObj>
                </mc:Choice>
                <mc:Fallback>
                  <p:oleObj name="公式" r:id="rId3" imgW="672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763" y="1150938"/>
                          <a:ext cx="1593850" cy="539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1610620"/>
                </p:ext>
              </p:extLst>
            </p:nvPr>
          </p:nvGraphicFramePr>
          <p:xfrm>
            <a:off x="5399314" y="1237446"/>
            <a:ext cx="326572" cy="379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7" name="公式" r:id="rId5" imgW="152268" imgH="164957" progId="Equation.3">
                    <p:embed/>
                  </p:oleObj>
                </mc:Choice>
                <mc:Fallback>
                  <p:oleObj name="公式" r:id="rId5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9314" y="1237446"/>
                          <a:ext cx="326572" cy="3797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5713599"/>
                </p:ext>
              </p:extLst>
            </p:nvPr>
          </p:nvGraphicFramePr>
          <p:xfrm>
            <a:off x="8026657" y="986492"/>
            <a:ext cx="1204430" cy="82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8" name="公式" r:id="rId7" imgW="545863" imgH="368140" progId="Equation.3">
                    <p:embed/>
                  </p:oleObj>
                </mc:Choice>
                <mc:Fallback>
                  <p:oleObj name="公式" r:id="rId7" imgW="545863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26657" y="986492"/>
                          <a:ext cx="1204430" cy="8240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5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429615" y="1879569"/>
            <a:ext cx="9312245" cy="653078"/>
            <a:chOff x="1429615" y="1879569"/>
            <a:chExt cx="9312245" cy="653078"/>
          </a:xfrm>
        </p:grpSpPr>
        <p:sp>
          <p:nvSpPr>
            <p:cNvPr id="26" name="Text Box 42"/>
            <p:cNvSpPr txBox="1">
              <a:spLocks noChangeArrowheads="1"/>
            </p:cNvSpPr>
            <p:nvPr/>
          </p:nvSpPr>
          <p:spPr bwMode="auto">
            <a:xfrm>
              <a:off x="1429615" y="1879569"/>
              <a:ext cx="931224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函数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是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在条件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下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的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特解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。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5317855"/>
                </p:ext>
              </p:extLst>
            </p:nvPr>
          </p:nvGraphicFramePr>
          <p:xfrm>
            <a:off x="5955111" y="1944853"/>
            <a:ext cx="1327978" cy="587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49" name="公式" r:id="rId9" imgW="583947" imgH="253890" progId="Equation.3">
                    <p:embed/>
                  </p:oleObj>
                </mc:Choice>
                <mc:Fallback>
                  <p:oleObj name="公式" r:id="rId9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5111" y="1944853"/>
                          <a:ext cx="1327978" cy="5877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2728475"/>
                </p:ext>
              </p:extLst>
            </p:nvPr>
          </p:nvGraphicFramePr>
          <p:xfrm>
            <a:off x="3017838" y="1933575"/>
            <a:ext cx="1474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0" name="公式" r:id="rId11" imgW="622080" imgH="228600" progId="Equation.3">
                    <p:embed/>
                  </p:oleObj>
                </mc:Choice>
                <mc:Fallback>
                  <p:oleObj name="公式" r:id="rId11" imgW="622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7838" y="1933575"/>
                          <a:ext cx="1474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1574156" y="2851150"/>
            <a:ext cx="4855673" cy="908050"/>
            <a:chOff x="1574156" y="2851150"/>
            <a:chExt cx="4855673" cy="908050"/>
          </a:xfrm>
        </p:grpSpPr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1574156" y="3067250"/>
              <a:ext cx="485567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） 因为     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9475437"/>
                </p:ext>
              </p:extLst>
            </p:nvPr>
          </p:nvGraphicFramePr>
          <p:xfrm>
            <a:off x="3240561" y="2851150"/>
            <a:ext cx="279399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1" name="公式" r:id="rId13" imgW="1206360" imgH="393480" progId="Equation.3">
                    <p:embed/>
                  </p:oleObj>
                </mc:Choice>
                <mc:Fallback>
                  <p:oleObj name="公式" r:id="rId13" imgW="1206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0561" y="2851150"/>
                          <a:ext cx="279399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2351314" y="3962172"/>
            <a:ext cx="3251200" cy="600075"/>
            <a:chOff x="2351314" y="3875088"/>
            <a:chExt cx="3251200" cy="600075"/>
          </a:xfrm>
        </p:grpSpPr>
        <p:sp>
          <p:nvSpPr>
            <p:cNvPr id="18" name="TextBox 52"/>
            <p:cNvSpPr txBox="1">
              <a:spLocks noChangeArrowheads="1"/>
            </p:cNvSpPr>
            <p:nvPr/>
          </p:nvSpPr>
          <p:spPr bwMode="auto">
            <a:xfrm>
              <a:off x="2351314" y="3980279"/>
              <a:ext cx="325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又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469020"/>
                </p:ext>
              </p:extLst>
            </p:nvPr>
          </p:nvGraphicFramePr>
          <p:xfrm>
            <a:off x="2740470" y="3875088"/>
            <a:ext cx="2495550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2" name="公式" r:id="rId15" imgW="1054080" imgH="253800" progId="Equation.3">
                    <p:embed/>
                  </p:oleObj>
                </mc:Choice>
                <mc:Fallback>
                  <p:oleObj name="公式" r:id="rId15" imgW="10540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0470" y="3875088"/>
                          <a:ext cx="2495550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组合 30"/>
          <p:cNvGrpSpPr/>
          <p:nvPr/>
        </p:nvGrpSpPr>
        <p:grpSpPr>
          <a:xfrm>
            <a:off x="2380285" y="4775115"/>
            <a:ext cx="7416859" cy="653078"/>
            <a:chOff x="1647325" y="1879569"/>
            <a:chExt cx="7416859" cy="653078"/>
          </a:xfrm>
        </p:grpSpPr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1647325" y="1879569"/>
              <a:ext cx="741685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所以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函数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是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在条件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                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下</a:t>
              </a:r>
              <a:r>
                <a:rPr lang="zh-CN" altLang="zh-CN" sz="2400" b="0" dirty="0">
                  <a:latin typeface="Arial" pitchFamily="34" charset="0"/>
                  <a:ea typeface="微软雅黑" panose="020B0503020204020204" pitchFamily="34" charset="-122"/>
                </a:rPr>
                <a:t>的</a:t>
              </a:r>
              <a:r>
                <a:rPr lang="zh-CN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特解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。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3" name="对象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8582679"/>
                </p:ext>
              </p:extLst>
            </p:nvPr>
          </p:nvGraphicFramePr>
          <p:xfrm>
            <a:off x="5955111" y="1944853"/>
            <a:ext cx="1327978" cy="5877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3" name="公式" r:id="rId17" imgW="583947" imgH="253890" progId="Equation.3">
                    <p:embed/>
                  </p:oleObj>
                </mc:Choice>
                <mc:Fallback>
                  <p:oleObj name="公式" r:id="rId17" imgW="583947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5111" y="1944853"/>
                          <a:ext cx="1327978" cy="5877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对象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6932349"/>
                </p:ext>
              </p:extLst>
            </p:nvPr>
          </p:nvGraphicFramePr>
          <p:xfrm>
            <a:off x="3017838" y="1933575"/>
            <a:ext cx="1474787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654" name="公式" r:id="rId18" imgW="622080" imgH="228600" progId="Equation.3">
                    <p:embed/>
                  </p:oleObj>
                </mc:Choice>
                <mc:Fallback>
                  <p:oleObj name="公式" r:id="rId18" imgW="622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7838" y="1933575"/>
                          <a:ext cx="1474787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812174" y="2757714"/>
            <a:ext cx="10363826" cy="314960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4443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208536" y="2492374"/>
            <a:ext cx="9227229" cy="28053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08536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653467" y="2725005"/>
            <a:ext cx="5516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b="0" dirty="0">
                <a:latin typeface="Arial" pitchFamily="34" charset="0"/>
                <a:ea typeface="微软雅黑" panose="020B0503020204020204" pitchFamily="34" charset="-122"/>
              </a:rPr>
              <a:t>指出下列微分方程的阶</a:t>
            </a:r>
            <a:r>
              <a:rPr lang="zh-CN" altLang="zh-CN" sz="2400" b="0" dirty="0" smtClean="0">
                <a:latin typeface="Arial" pitchFamily="34" charset="0"/>
                <a:ea typeface="微软雅黑" panose="020B0503020204020204" pitchFamily="34" charset="-122"/>
              </a:rPr>
              <a:t>数</a:t>
            </a:r>
            <a:r>
              <a:rPr lang="en-US" altLang="zh-CN" sz="2400" b="0" dirty="0" smtClean="0">
                <a:latin typeface="Arial" pitchFamily="34" charset="0"/>
                <a:ea typeface="微软雅黑" panose="020B0503020204020204" pitchFamily="34" charset="-122"/>
              </a:rPr>
              <a:t>.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53541" y="3395170"/>
            <a:ext cx="3731251" cy="646331"/>
            <a:chOff x="1247149" y="3337114"/>
            <a:chExt cx="3731251" cy="646331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37312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144763"/>
                </p:ext>
              </p:extLst>
            </p:nvPr>
          </p:nvGraphicFramePr>
          <p:xfrm>
            <a:off x="2179826" y="3371811"/>
            <a:ext cx="2208299" cy="576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15" name="公式" r:id="rId4" imgW="876300" imgH="228600" progId="Equation.3">
                    <p:embed/>
                  </p:oleObj>
                </mc:Choice>
                <mc:Fallback>
                  <p:oleObj name="公式" r:id="rId4" imgW="8763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9826" y="3371811"/>
                          <a:ext cx="2208299" cy="5760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6305281" y="3387916"/>
            <a:ext cx="3731251" cy="580415"/>
            <a:chOff x="5898889" y="3329860"/>
            <a:chExt cx="3731251" cy="580415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98889" y="3329860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1517896"/>
                </p:ext>
              </p:extLst>
            </p:nvPr>
          </p:nvGraphicFramePr>
          <p:xfrm>
            <a:off x="6850114" y="3380346"/>
            <a:ext cx="2119715" cy="5299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16" name="公式" r:id="rId6" imgW="914400" imgH="228600" progId="Equation.3">
                    <p:embed/>
                  </p:oleObj>
                </mc:Choice>
                <mc:Fallback>
                  <p:oleObj name="公式" r:id="rId6" imgW="9144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0114" y="3380346"/>
                          <a:ext cx="2119715" cy="52992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1646287" y="4157158"/>
            <a:ext cx="3731251" cy="609443"/>
            <a:chOff x="1239895" y="4099102"/>
            <a:chExt cx="3731251" cy="609443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239895" y="4099102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7169807"/>
                </p:ext>
              </p:extLst>
            </p:nvPr>
          </p:nvGraphicFramePr>
          <p:xfrm>
            <a:off x="2176563" y="4128130"/>
            <a:ext cx="1765430" cy="580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17" name="公式" r:id="rId8" imgW="698500" imgH="228600" progId="Equation.3">
                    <p:embed/>
                  </p:oleObj>
                </mc:Choice>
                <mc:Fallback>
                  <p:oleObj name="公式" r:id="rId8" imgW="6985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6563" y="4128130"/>
                          <a:ext cx="1765430" cy="5804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6298026" y="4114071"/>
            <a:ext cx="3731251" cy="746292"/>
            <a:chOff x="5891634" y="4056015"/>
            <a:chExt cx="3731251" cy="746292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5891634" y="4099102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4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9" name="对象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8441413"/>
                </p:ext>
              </p:extLst>
            </p:nvPr>
          </p:nvGraphicFramePr>
          <p:xfrm>
            <a:off x="6879771" y="4056015"/>
            <a:ext cx="1970975" cy="746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618" name="公式" r:id="rId10" imgW="977900" imgH="368300" progId="Equation.3">
                    <p:embed/>
                  </p:oleObj>
                </mc:Choice>
                <mc:Fallback>
                  <p:oleObj name="公式" r:id="rId10" imgW="977900" imgH="3683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9771" y="4056015"/>
                          <a:ext cx="1970975" cy="7462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8346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353676" y="2492374"/>
            <a:ext cx="9198200" cy="28053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353676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26037" y="2695977"/>
            <a:ext cx="7316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下列各题中的函数是否为所给微分方程的解</a:t>
            </a:r>
            <a:r>
              <a:rPr lang="zh-CN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726111" y="3453226"/>
            <a:ext cx="4515032" cy="646331"/>
            <a:chOff x="1247149" y="3337114"/>
            <a:chExt cx="4515032" cy="646331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37312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6881919"/>
                </p:ext>
              </p:extLst>
            </p:nvPr>
          </p:nvGraphicFramePr>
          <p:xfrm>
            <a:off x="2179826" y="3401232"/>
            <a:ext cx="3582355" cy="53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11" name="公式" r:id="rId4" imgW="1524000" imgH="228600" progId="Equation.3">
                    <p:embed/>
                  </p:oleObj>
                </mc:Choice>
                <mc:Fallback>
                  <p:oleObj name="公式" r:id="rId4" imgW="1524000" imgH="2286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9826" y="3401232"/>
                          <a:ext cx="3582355" cy="53735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1775760" y="4243873"/>
            <a:ext cx="3831519" cy="850640"/>
            <a:chOff x="1296798" y="4200331"/>
            <a:chExt cx="3831519" cy="850640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296798" y="4273273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6216518"/>
                </p:ext>
              </p:extLst>
            </p:nvPr>
          </p:nvGraphicFramePr>
          <p:xfrm>
            <a:off x="2202945" y="4200331"/>
            <a:ext cx="2925372" cy="850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12" name="公式" r:id="rId6" imgW="1345616" imgH="393529" progId="Equation.3">
                    <p:embed/>
                  </p:oleObj>
                </mc:Choice>
                <mc:Fallback>
                  <p:oleObj name="公式" r:id="rId6" imgW="1345616" imgH="393529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945" y="4200331"/>
                          <a:ext cx="2925372" cy="8506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2865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16299" y="2563233"/>
            <a:ext cx="2492994" cy="2533906"/>
            <a:chOff x="3856299" y="2733648"/>
            <a:chExt cx="1653816" cy="1680960"/>
          </a:xfrm>
        </p:grpSpPr>
        <p:sp>
          <p:nvSpPr>
            <p:cNvPr id="13" name="文本框 12"/>
            <p:cNvSpPr txBox="1"/>
            <p:nvPr/>
          </p:nvSpPr>
          <p:spPr>
            <a:xfrm>
              <a:off x="3856299" y="3618325"/>
              <a:ext cx="1653816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的解法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879878" y="2538014"/>
            <a:ext cx="2492991" cy="2572327"/>
            <a:chOff x="1206899" y="2418656"/>
            <a:chExt cx="2047230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206899" y="3545333"/>
              <a:ext cx="2047230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4943633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752056" y="2355048"/>
            <a:ext cx="2954660" cy="2404488"/>
            <a:chOff x="6289484" y="2510238"/>
            <a:chExt cx="2105527" cy="1713472"/>
          </a:xfrm>
        </p:grpSpPr>
        <p:sp>
          <p:nvSpPr>
            <p:cNvPr id="32" name="文本框 31"/>
            <p:cNvSpPr txBox="1"/>
            <p:nvPr/>
          </p:nvSpPr>
          <p:spPr>
            <a:xfrm>
              <a:off x="6289484" y="3763126"/>
              <a:ext cx="2105527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经济应用举例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7452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2357903"/>
            <a:ext cx="9721849" cy="1943539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7" y="1623954"/>
            <a:ext cx="4860761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可分离变量的一阶微分方程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4EC66BA0-DDCF-4107-B108-472F5BA03ED9}"/>
              </a:ext>
            </a:extLst>
          </p:cNvPr>
          <p:cNvGrpSpPr/>
          <p:nvPr/>
        </p:nvGrpSpPr>
        <p:grpSpPr>
          <a:xfrm>
            <a:off x="1462416" y="2529303"/>
            <a:ext cx="9088368" cy="1569660"/>
            <a:chOff x="1868556" y="1564758"/>
            <a:chExt cx="9088368" cy="1569660"/>
          </a:xfrm>
        </p:grpSpPr>
        <p:grpSp>
          <p:nvGrpSpPr>
            <p:cNvPr id="4" name="组合 3">
              <a:extLst>
                <a:ext uri="{FF2B5EF4-FFF2-40B4-BE49-F238E27FC236}">
                  <a16:creationId xmlns="" xmlns:a16="http://schemas.microsoft.com/office/drawing/2014/main" id="{FDD07D5A-52F6-4642-9FB2-39CAC69C5520}"/>
                </a:ext>
              </a:extLst>
            </p:cNvPr>
            <p:cNvGrpSpPr/>
            <p:nvPr/>
          </p:nvGrpSpPr>
          <p:grpSpPr>
            <a:xfrm>
              <a:off x="1868556" y="1564758"/>
              <a:ext cx="9088368" cy="1569660"/>
              <a:chOff x="1868556" y="1564758"/>
              <a:chExt cx="8627166" cy="1569660"/>
            </a:xfrm>
          </p:grpSpPr>
          <p:sp>
            <p:nvSpPr>
              <p:cNvPr id="83" name="Text Box 12">
                <a:extLst>
                  <a:ext uri="{FF2B5EF4-FFF2-40B4-BE49-F238E27FC236}">
                    <a16:creationId xmlns="" xmlns:a16="http://schemas.microsoft.com/office/drawing/2014/main" id="{A70B57A8-C7F8-44A8-9F22-82FC9E29B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8556" y="1707673"/>
                <a:ext cx="1433003" cy="581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定义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" name="Text Box 12">
                <a:extLst>
                  <a:ext uri="{FF2B5EF4-FFF2-40B4-BE49-F238E27FC236}">
                    <a16:creationId xmlns="" xmlns:a16="http://schemas.microsoft.com/office/drawing/2014/main" id="{94DC9CF0-4C63-4006-BBDC-4605766042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229" y="1564758"/>
                <a:ext cx="7855493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lvl="0" fontAlgn="base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形如                        </a:t>
                </a: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微分方程叫做</a:t>
                </a: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可分离变量的一</a:t>
                </a: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阶</a:t>
                </a:r>
                <a:r>
                  <a:rPr lang="zh-CN" altLang="en-US" sz="2400" b="1" kern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微分方程</a:t>
                </a:r>
                <a:r>
                  <a:rPr lang="zh-CN" altLang="en-US" sz="2400" kern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18" name="Object 6">
              <a:extLst>
                <a:ext uri="{FF2B5EF4-FFF2-40B4-BE49-F238E27FC236}">
                  <a16:creationId xmlns="" xmlns:a16="http://schemas.microsoft.com/office/drawing/2014/main" id="{F3792DB2-8E44-4848-BFDB-1178150491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0408409"/>
                </p:ext>
              </p:extLst>
            </p:nvPr>
          </p:nvGraphicFramePr>
          <p:xfrm>
            <a:off x="3406830" y="1608151"/>
            <a:ext cx="21717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5" name="Equation" r:id="rId4" imgW="965160" imgH="393480" progId="Equation.DSMT4">
                    <p:embed/>
                  </p:oleObj>
                </mc:Choice>
                <mc:Fallback>
                  <p:oleObj name="Equation" r:id="rId4" imgW="965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830" y="1608151"/>
                          <a:ext cx="2171700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/>
          <p:cNvGrpSpPr/>
          <p:nvPr/>
        </p:nvGrpSpPr>
        <p:grpSpPr>
          <a:xfrm>
            <a:off x="4963886" y="3643095"/>
            <a:ext cx="5586898" cy="1084470"/>
            <a:chOff x="4963886" y="4064001"/>
            <a:chExt cx="5586898" cy="1084470"/>
          </a:xfrm>
        </p:grpSpPr>
        <p:sp>
          <p:nvSpPr>
            <p:cNvPr id="5" name="圆角矩形标注 4"/>
            <p:cNvSpPr/>
            <p:nvPr/>
          </p:nvSpPr>
          <p:spPr>
            <a:xfrm>
              <a:off x="4963886" y="4064001"/>
              <a:ext cx="5586898" cy="1084470"/>
            </a:xfrm>
            <a:prstGeom prst="wedgeRoundRectCallout">
              <a:avLst>
                <a:gd name="adj1" fmla="val -70972"/>
                <a:gd name="adj2" fmla="val -77333"/>
                <a:gd name="adj3" fmla="val 16667"/>
              </a:avLst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67089" y="4383314"/>
              <a:ext cx="5109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如何求可分离变量的一阶微分方程呢？</a:t>
              </a:r>
              <a:endPara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0" name="Rectangle 10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235237" y="4727565"/>
            <a:ext cx="3525449" cy="461665"/>
            <a:chOff x="1235237" y="4727565"/>
            <a:chExt cx="3525449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1235237" y="4727565"/>
              <a:ext cx="3525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情况一，如果             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86913"/>
                </p:ext>
              </p:extLst>
            </p:nvPr>
          </p:nvGraphicFramePr>
          <p:xfrm>
            <a:off x="3178622" y="4739648"/>
            <a:ext cx="1221254" cy="427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6" name="公式" r:id="rId6" imgW="572245" imgH="203465" progId="Equation.3">
                    <p:embed/>
                  </p:oleObj>
                </mc:Choice>
                <mc:Fallback>
                  <p:oleObj name="公式" r:id="rId6" imgW="572245" imgH="20346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8622" y="4739648"/>
                          <a:ext cx="1221254" cy="4274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/>
          <p:cNvGrpSpPr/>
          <p:nvPr/>
        </p:nvGrpSpPr>
        <p:grpSpPr>
          <a:xfrm>
            <a:off x="4609745" y="4734825"/>
            <a:ext cx="2081341" cy="461665"/>
            <a:chOff x="4609745" y="4734825"/>
            <a:chExt cx="2081341" cy="461665"/>
          </a:xfrm>
        </p:grpSpPr>
        <p:sp>
          <p:nvSpPr>
            <p:cNvPr id="17" name="TextBox 16"/>
            <p:cNvSpPr txBox="1"/>
            <p:nvPr/>
          </p:nvSpPr>
          <p:spPr>
            <a:xfrm>
              <a:off x="4609745" y="4734825"/>
              <a:ext cx="2081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那么          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2872398"/>
                </p:ext>
              </p:extLst>
            </p:nvPr>
          </p:nvGraphicFramePr>
          <p:xfrm>
            <a:off x="5406574" y="4742089"/>
            <a:ext cx="842963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7" name="公式" r:id="rId8" imgW="393480" imgH="203040" progId="Equation.3">
                    <p:embed/>
                  </p:oleObj>
                </mc:Choice>
                <mc:Fallback>
                  <p:oleObj name="公式" r:id="rId8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6574" y="4742089"/>
                          <a:ext cx="842963" cy="427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6575425" y="4698543"/>
            <a:ext cx="2394405" cy="461665"/>
            <a:chOff x="6575425" y="4698543"/>
            <a:chExt cx="2394405" cy="461665"/>
          </a:xfrm>
        </p:grpSpPr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8405235"/>
                </p:ext>
              </p:extLst>
            </p:nvPr>
          </p:nvGraphicFramePr>
          <p:xfrm>
            <a:off x="6575425" y="4727565"/>
            <a:ext cx="84296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8" name="公式" r:id="rId10" imgW="393480" imgH="203040" progId="Equation.3">
                    <p:embed/>
                  </p:oleObj>
                </mc:Choice>
                <mc:Fallback>
                  <p:oleObj name="公式" r:id="rId10" imgW="3934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425" y="4727565"/>
                          <a:ext cx="842963" cy="427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360152" y="4698543"/>
              <a:ext cx="1609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是它的解，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926418" y="4705812"/>
            <a:ext cx="256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我们称之为奇解。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213469" y="5431497"/>
            <a:ext cx="3525449" cy="461665"/>
            <a:chOff x="1235237" y="4727565"/>
            <a:chExt cx="3525449" cy="461665"/>
          </a:xfrm>
        </p:grpSpPr>
        <p:sp>
          <p:nvSpPr>
            <p:cNvPr id="26" name="TextBox 25"/>
            <p:cNvSpPr txBox="1"/>
            <p:nvPr/>
          </p:nvSpPr>
          <p:spPr>
            <a:xfrm>
              <a:off x="1235237" y="4727565"/>
              <a:ext cx="35254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情况二，如果             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27" name="对象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4012178"/>
                </p:ext>
              </p:extLst>
            </p:nvPr>
          </p:nvGraphicFramePr>
          <p:xfrm>
            <a:off x="3179306" y="4738922"/>
            <a:ext cx="1220787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619" name="公式" r:id="rId12" imgW="571320" imgH="203040" progId="Equation.3">
                    <p:embed/>
                  </p:oleObj>
                </mc:Choice>
                <mc:Fallback>
                  <p:oleObj name="公式" r:id="rId12" imgW="571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9306" y="4738922"/>
                          <a:ext cx="1220787" cy="4286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4631519" y="5438757"/>
            <a:ext cx="429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那么我们一般有下列方法：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370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4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7"/>
            <a:ext cx="9862867" cy="4690319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8445955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可分离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变量一阶微分方程                       求解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步骤</a:t>
            </a:r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11AF4FEF-8CE3-49BC-A330-E6539C979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378" y="1539082"/>
            <a:ext cx="30454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tabLst/>
              <a:defRPr/>
            </a:pPr>
            <a:r>
              <a:rPr lang="zh-CN" altLang="en-US" sz="2400" kern="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第一步</a:t>
            </a:r>
            <a:r>
              <a:rPr lang="zh-CN" altLang="en-US" sz="2400" kern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n-US" altLang="zh-CN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分离</a:t>
            </a: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变量，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　　　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A4651CF7-E651-4557-954D-B33FBA257D2F}"/>
              </a:ext>
            </a:extLst>
          </p:cNvPr>
          <p:cNvGrpSpPr/>
          <p:nvPr/>
        </p:nvGrpSpPr>
        <p:grpSpPr>
          <a:xfrm>
            <a:off x="4046670" y="1480380"/>
            <a:ext cx="6113278" cy="839177"/>
            <a:chOff x="1242232" y="2235157"/>
            <a:chExt cx="6113278" cy="839177"/>
          </a:xfrm>
        </p:grpSpPr>
        <p:graphicFrame>
          <p:nvGraphicFramePr>
            <p:cNvPr id="79" name="Object 18">
              <a:extLst>
                <a:ext uri="{FF2B5EF4-FFF2-40B4-BE49-F238E27FC236}">
                  <a16:creationId xmlns="" xmlns:a16="http://schemas.microsoft.com/office/drawing/2014/main" id="{42811E0A-D9F3-4F56-B57D-3C8FBE5C4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5341135"/>
                </p:ext>
              </p:extLst>
            </p:nvPr>
          </p:nvGraphicFramePr>
          <p:xfrm>
            <a:off x="3233453" y="2235157"/>
            <a:ext cx="2503799" cy="839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0" name="Equation" r:id="rId4" imgW="1130040" imgH="419040" progId="Equation.DSMT4">
                    <p:embed/>
                  </p:oleObj>
                </mc:Choice>
                <mc:Fallback>
                  <p:oleObj name="Equation" r:id="rId4" imgW="11300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453" y="2235157"/>
                          <a:ext cx="2503799" cy="83917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Rectangle 15">
              <a:extLst>
                <a:ext uri="{FF2B5EF4-FFF2-40B4-BE49-F238E27FC236}">
                  <a16:creationId xmlns="" xmlns:a16="http://schemas.microsoft.com/office/drawing/2014/main" id="{82944DBB-912E-4000-A13A-16BBFD30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232" y="2290778"/>
              <a:ext cx="61132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R="0" lvl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将方程整理为                           </a:t>
              </a:r>
              <a:r>
                <a:rPr kumimoji="0" lang="zh-CN" altLang="en-US" sz="24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的形式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　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6F377B1F-A04E-4D4E-98A2-E087B22D0C4F}"/>
              </a:ext>
            </a:extLst>
          </p:cNvPr>
          <p:cNvGrpSpPr/>
          <p:nvPr/>
        </p:nvGrpSpPr>
        <p:grpSpPr>
          <a:xfrm>
            <a:off x="1376094" y="3965423"/>
            <a:ext cx="5256936" cy="646331"/>
            <a:chOff x="1376094" y="4041096"/>
            <a:chExt cx="5256936" cy="646331"/>
          </a:xfrm>
        </p:grpSpPr>
        <p:sp>
          <p:nvSpPr>
            <p:cNvPr id="19" name="Rectangle 7">
              <a:extLst>
                <a:ext uri="{FF2B5EF4-FFF2-40B4-BE49-F238E27FC236}">
                  <a16:creationId xmlns="" xmlns:a16="http://schemas.microsoft.com/office/drawing/2014/main" id="{491F6476-05E2-4A93-A19C-980496D8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4" y="4041096"/>
              <a:ext cx="525693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第三步 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求解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积分得                          ，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73" name="Object 12">
              <a:extLst>
                <a:ext uri="{FF2B5EF4-FFF2-40B4-BE49-F238E27FC236}">
                  <a16:creationId xmlns="" xmlns:a16="http://schemas.microsoft.com/office/drawing/2014/main" id="{F3993D28-16D9-48C3-96A3-F3CB78420D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0435840"/>
                </p:ext>
              </p:extLst>
            </p:nvPr>
          </p:nvGraphicFramePr>
          <p:xfrm>
            <a:off x="4084831" y="4197916"/>
            <a:ext cx="2228878" cy="407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1" name="Equation" r:id="rId6" imgW="1054080" imgH="203040" progId="Equation.DSMT4">
                    <p:embed/>
                  </p:oleObj>
                </mc:Choice>
                <mc:Fallback>
                  <p:oleObj name="Equation" r:id="rId6" imgW="1054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4831" y="4197916"/>
                          <a:ext cx="2228878" cy="40751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48ED03CC-8A74-4805-92D3-2DF9DBC74541}"/>
              </a:ext>
            </a:extLst>
          </p:cNvPr>
          <p:cNvGrpSpPr/>
          <p:nvPr/>
        </p:nvGrpSpPr>
        <p:grpSpPr>
          <a:xfrm>
            <a:off x="2522700" y="4610659"/>
            <a:ext cx="7303450" cy="865187"/>
            <a:chOff x="1376094" y="4715087"/>
            <a:chExt cx="7303450" cy="865187"/>
          </a:xfrm>
        </p:grpSpPr>
        <p:sp>
          <p:nvSpPr>
            <p:cNvPr id="21" name="Rectangle 7">
              <a:extLst>
                <a:ext uri="{FF2B5EF4-FFF2-40B4-BE49-F238E27FC236}">
                  <a16:creationId xmlns="" xmlns:a16="http://schemas.microsoft.com/office/drawing/2014/main" id="{33FBF162-F57F-4822-BE2C-9742688F9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4" y="4785765"/>
              <a:ext cx="73034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其中                      分别是                        的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原函数。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3" name="Object 12">
              <a:extLst>
                <a:ext uri="{FF2B5EF4-FFF2-40B4-BE49-F238E27FC236}">
                  <a16:creationId xmlns="" xmlns:a16="http://schemas.microsoft.com/office/drawing/2014/main" id="{E44573BA-C326-490C-9957-322767DC988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57549"/>
                </p:ext>
              </p:extLst>
            </p:nvPr>
          </p:nvGraphicFramePr>
          <p:xfrm>
            <a:off x="2175560" y="4958780"/>
            <a:ext cx="174307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2" name="Equation" r:id="rId8" imgW="787320" imgH="203040" progId="Equation.DSMT4">
                    <p:embed/>
                  </p:oleObj>
                </mc:Choice>
                <mc:Fallback>
                  <p:oleObj name="Equation" r:id="rId8" imgW="787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5560" y="4958780"/>
                          <a:ext cx="1743075" cy="3889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3">
              <a:extLst>
                <a:ext uri="{FF2B5EF4-FFF2-40B4-BE49-F238E27FC236}">
                  <a16:creationId xmlns="" xmlns:a16="http://schemas.microsoft.com/office/drawing/2014/main" id="{BB388D74-8235-444C-8D86-63F44567D5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716740"/>
                </p:ext>
              </p:extLst>
            </p:nvPr>
          </p:nvGraphicFramePr>
          <p:xfrm>
            <a:off x="4952126" y="4715087"/>
            <a:ext cx="1885950" cy="865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3" name="Equation" r:id="rId10" imgW="787320" imgH="419040" progId="Equation.DSMT4">
                    <p:embed/>
                  </p:oleObj>
                </mc:Choice>
                <mc:Fallback>
                  <p:oleObj name="Equation" r:id="rId10" imgW="7873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2126" y="4715087"/>
                          <a:ext cx="1885950" cy="8651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Rectangle 7">
            <a:extLst>
              <a:ext uri="{FF2B5EF4-FFF2-40B4-BE49-F238E27FC236}">
                <a16:creationId xmlns="" xmlns:a16="http://schemas.microsoft.com/office/drawing/2014/main" id="{D2344357-7212-4EA3-A6CB-2BBA3AB35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471" y="5442007"/>
            <a:ext cx="8598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第四步  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若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给出初始条件，则确定任意常数，求出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特解。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35514" y="2402506"/>
            <a:ext cx="4277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使方程两边都只含一个</a:t>
            </a: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变量。 </a:t>
            </a:r>
            <a:endParaRPr lang="zh-CN" altLang="en-US" sz="2400" dirty="0"/>
          </a:p>
        </p:txBody>
      </p:sp>
      <p:graphicFrame>
        <p:nvGraphicFramePr>
          <p:cNvPr id="20" name="Object 6">
            <a:extLst>
              <a:ext uri="{FF2B5EF4-FFF2-40B4-BE49-F238E27FC236}">
                <a16:creationId xmlns="" xmlns:a16="http://schemas.microsoft.com/office/drawing/2014/main" id="{F3792DB2-8E44-4848-BFDB-117815049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570802"/>
              </p:ext>
            </p:extLst>
          </p:nvPr>
        </p:nvGraphicFramePr>
        <p:xfrm>
          <a:off x="5651527" y="548103"/>
          <a:ext cx="2171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12" imgW="965160" imgH="393480" progId="Equation.DSMT4">
                  <p:embed/>
                </p:oleObj>
              </mc:Choice>
              <mc:Fallback>
                <p:oleObj name="Equation" r:id="rId12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27" y="548103"/>
                        <a:ext cx="21717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26" name="等腰三角形 25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76093" y="3019273"/>
            <a:ext cx="8598237" cy="946150"/>
            <a:chOff x="1376093" y="3019273"/>
            <a:chExt cx="8598237" cy="946150"/>
          </a:xfrm>
        </p:grpSpPr>
        <p:sp>
          <p:nvSpPr>
            <p:cNvPr id="82" name="Rectangle 7">
              <a:extLst>
                <a:ext uri="{FF2B5EF4-FFF2-40B4-BE49-F238E27FC236}">
                  <a16:creationId xmlns="" xmlns:a16="http://schemas.microsoft.com/office/drawing/2014/main" id="{4CB36CB1-1F37-4E1E-AED8-E25AD5109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3" y="3116816"/>
              <a:ext cx="859823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第二步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 两边积分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得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3569888"/>
                </p:ext>
              </p:extLst>
            </p:nvPr>
          </p:nvGraphicFramePr>
          <p:xfrm>
            <a:off x="4109131" y="3019273"/>
            <a:ext cx="2906712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5" name="公式" r:id="rId14" imgW="1295280" imgH="419040" progId="Equation.3">
                    <p:embed/>
                  </p:oleObj>
                </mc:Choice>
                <mc:Fallback>
                  <p:oleObj name="公式" r:id="rId14" imgW="12952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9131" y="3019273"/>
                          <a:ext cx="2906712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7151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76" grpId="0"/>
      <p:bldP spid="25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8F2215B8-1A97-4B95-9EAF-1CBC5DF510B2}"/>
              </a:ext>
            </a:extLst>
          </p:cNvPr>
          <p:cNvGrpSpPr/>
          <p:nvPr/>
        </p:nvGrpSpPr>
        <p:grpSpPr>
          <a:xfrm>
            <a:off x="1089616" y="679721"/>
            <a:ext cx="4324210" cy="646331"/>
            <a:chOff x="912176" y="1074014"/>
            <a:chExt cx="4324210" cy="646331"/>
          </a:xfrm>
        </p:grpSpPr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14"/>
              <a:ext cx="4324210" cy="646331"/>
              <a:chOff x="912176" y="1074014"/>
              <a:chExt cx="4324210" cy="646331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65634" y="1074014"/>
                <a:ext cx="37707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解微分方程</a:t>
                </a: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799320"/>
                </p:ext>
              </p:extLst>
            </p:nvPr>
          </p:nvGraphicFramePr>
          <p:xfrm>
            <a:off x="3189469" y="1209683"/>
            <a:ext cx="887782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9" name="Equation" r:id="rId3" imgW="469800" imgH="203040" progId="Equation.DSMT4">
                    <p:embed/>
                  </p:oleObj>
                </mc:Choice>
                <mc:Fallback>
                  <p:oleObj name="Equation" r:id="rId3" imgW="4698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9469" y="1209683"/>
                          <a:ext cx="887782" cy="4381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A974FDE8-EAD0-4F43-B632-A1C16C50B16F}"/>
              </a:ext>
            </a:extLst>
          </p:cNvPr>
          <p:cNvGrpSpPr/>
          <p:nvPr/>
        </p:nvGrpSpPr>
        <p:grpSpPr>
          <a:xfrm>
            <a:off x="1858859" y="1610595"/>
            <a:ext cx="3554968" cy="849313"/>
            <a:chOff x="886421" y="1813791"/>
            <a:chExt cx="3554968" cy="849313"/>
          </a:xfrm>
        </p:grpSpPr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886421" y="2009710"/>
              <a:ext cx="35549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将方程改写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               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,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3" name="Object 53">
              <a:extLst>
                <a:ext uri="{FF2B5EF4-FFF2-40B4-BE49-F238E27FC236}">
                  <a16:creationId xmlns="" xmlns:a16="http://schemas.microsoft.com/office/drawing/2014/main" id="{6E4756EE-7692-4953-99E8-FB5E2BB0FA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8232128"/>
                </p:ext>
              </p:extLst>
            </p:nvPr>
          </p:nvGraphicFramePr>
          <p:xfrm>
            <a:off x="2952750" y="1813791"/>
            <a:ext cx="1098745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0" name="Equation" r:id="rId5" imgW="520560" imgH="393480" progId="Equation.DSMT4">
                    <p:embed/>
                  </p:oleObj>
                </mc:Choice>
                <mc:Fallback>
                  <p:oleObj name="Equation" r:id="rId5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750" y="1813791"/>
                          <a:ext cx="1098745" cy="84931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0E25900-B8D4-4623-99AA-3F19A24DFBDC}"/>
              </a:ext>
            </a:extLst>
          </p:cNvPr>
          <p:cNvGrpSpPr/>
          <p:nvPr/>
        </p:nvGrpSpPr>
        <p:grpSpPr>
          <a:xfrm>
            <a:off x="5413826" y="1585702"/>
            <a:ext cx="3428772" cy="903287"/>
            <a:chOff x="886420" y="2550334"/>
            <a:chExt cx="3428772" cy="903287"/>
          </a:xfrm>
        </p:grpSpPr>
        <p:sp>
          <p:nvSpPr>
            <p:cNvPr id="18" name="TextBox 52"/>
            <p:cNvSpPr txBox="1">
              <a:spLocks noChangeArrowheads="1"/>
            </p:cNvSpPr>
            <p:nvPr/>
          </p:nvSpPr>
          <p:spPr bwMode="auto">
            <a:xfrm>
              <a:off x="886420" y="2771146"/>
              <a:ext cx="3428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分离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变量得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4" name="Object 53">
              <a:extLst>
                <a:ext uri="{FF2B5EF4-FFF2-40B4-BE49-F238E27FC236}">
                  <a16:creationId xmlns="" xmlns:a16="http://schemas.microsoft.com/office/drawing/2014/main" id="{80E05E5D-EBC3-4B97-90A6-BCCFACBDF8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660781"/>
                </p:ext>
              </p:extLst>
            </p:nvPr>
          </p:nvGraphicFramePr>
          <p:xfrm>
            <a:off x="2589900" y="2550334"/>
            <a:ext cx="1434771" cy="9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1" name="Equation" r:id="rId7" imgW="698400" imgH="419040" progId="Equation.DSMT4">
                    <p:embed/>
                  </p:oleObj>
                </mc:Choice>
                <mc:Fallback>
                  <p:oleObj name="Equation" r:id="rId7" imgW="6984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9900" y="2550334"/>
                          <a:ext cx="1434771" cy="9032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6D2E46B3-5FB8-4EC8-AD02-48606D8E21EA}"/>
              </a:ext>
            </a:extLst>
          </p:cNvPr>
          <p:cNvGrpSpPr/>
          <p:nvPr/>
        </p:nvGrpSpPr>
        <p:grpSpPr>
          <a:xfrm>
            <a:off x="1849480" y="2609308"/>
            <a:ext cx="3985263" cy="903287"/>
            <a:chOff x="886420" y="3617911"/>
            <a:chExt cx="3985263" cy="903287"/>
          </a:xfrm>
        </p:grpSpPr>
        <p:sp>
          <p:nvSpPr>
            <p:cNvPr id="21" name="TextBox 52"/>
            <p:cNvSpPr txBox="1">
              <a:spLocks noChangeArrowheads="1"/>
            </p:cNvSpPr>
            <p:nvPr/>
          </p:nvSpPr>
          <p:spPr bwMode="auto">
            <a:xfrm>
              <a:off x="886420" y="3821984"/>
              <a:ext cx="39852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两边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积分得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8" name="Object 53">
              <a:extLst>
                <a:ext uri="{FF2B5EF4-FFF2-40B4-BE49-F238E27FC236}">
                  <a16:creationId xmlns="" xmlns:a16="http://schemas.microsoft.com/office/drawing/2014/main" id="{965B3CBF-B688-4BCF-B313-22D5966EDE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3427563"/>
                </p:ext>
              </p:extLst>
            </p:nvPr>
          </p:nvGraphicFramePr>
          <p:xfrm>
            <a:off x="2590742" y="3617911"/>
            <a:ext cx="1781934" cy="9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2" name="Equation" r:id="rId9" imgW="876240" imgH="419040" progId="Equation.DSMT4">
                    <p:embed/>
                  </p:oleObj>
                </mc:Choice>
                <mc:Fallback>
                  <p:oleObj name="Equation" r:id="rId9" imgW="8762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742" y="3617911"/>
                          <a:ext cx="1781934" cy="9032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EFF3FC2C-0538-42BD-AD82-7AEDD9392767}"/>
              </a:ext>
            </a:extLst>
          </p:cNvPr>
          <p:cNvGrpSpPr/>
          <p:nvPr/>
        </p:nvGrpSpPr>
        <p:grpSpPr>
          <a:xfrm>
            <a:off x="1858858" y="5341069"/>
            <a:ext cx="4794806" cy="725637"/>
            <a:chOff x="886420" y="5515237"/>
            <a:chExt cx="4794806" cy="725637"/>
          </a:xfrm>
        </p:grpSpPr>
        <p:sp>
          <p:nvSpPr>
            <p:cNvPr id="26" name="TextBox 52"/>
            <p:cNvSpPr txBox="1">
              <a:spLocks noChangeArrowheads="1"/>
            </p:cNvSpPr>
            <p:nvPr/>
          </p:nvSpPr>
          <p:spPr bwMode="auto">
            <a:xfrm>
              <a:off x="886420" y="5779209"/>
              <a:ext cx="35549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因为所求微分方程的解为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3" name="Object 53">
              <a:extLst>
                <a:ext uri="{FF2B5EF4-FFF2-40B4-BE49-F238E27FC236}">
                  <a16:creationId xmlns="" xmlns:a16="http://schemas.microsoft.com/office/drawing/2014/main" id="{E786183A-C181-4706-8950-7343A3D046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276302"/>
                </p:ext>
              </p:extLst>
            </p:nvPr>
          </p:nvGraphicFramePr>
          <p:xfrm>
            <a:off x="4441388" y="5515237"/>
            <a:ext cx="1239838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3" name="Equation" r:id="rId11" imgW="609480" imgH="330120" progId="Equation.DSMT4">
                    <p:embed/>
                  </p:oleObj>
                </mc:Choice>
                <mc:Fallback>
                  <p:oleObj name="Equation" r:id="rId11" imgW="6094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1388" y="5515237"/>
                          <a:ext cx="1239838" cy="7112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2E2B943D-B2AC-4AE1-992F-3CCBF832F25A}"/>
              </a:ext>
            </a:extLst>
          </p:cNvPr>
          <p:cNvGrpSpPr/>
          <p:nvPr/>
        </p:nvGrpSpPr>
        <p:grpSpPr>
          <a:xfrm>
            <a:off x="6629293" y="5605117"/>
            <a:ext cx="2525168" cy="461665"/>
            <a:chOff x="8155352" y="5741357"/>
            <a:chExt cx="2525168" cy="461665"/>
          </a:xfrm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762080D5-89B5-40BC-84F7-C1718C779FB2}"/>
                </a:ext>
              </a:extLst>
            </p:cNvPr>
            <p:cNvSpPr/>
            <p:nvPr/>
          </p:nvSpPr>
          <p:spPr>
            <a:xfrm>
              <a:off x="8155352" y="5741357"/>
              <a:ext cx="25251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   </a:t>
              </a:r>
              <a:r>
                <a:rPr lang="zh-CN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为任意常数）</a:t>
              </a:r>
              <a:endPara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4" name="对象 33">
              <a:extLst>
                <a:ext uri="{FF2B5EF4-FFF2-40B4-BE49-F238E27FC236}">
                  <a16:creationId xmlns="" xmlns:a16="http://schemas.microsoft.com/office/drawing/2014/main" id="{19AEFD24-C4C5-4782-A4AF-0B9C15EAFB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285891"/>
                </p:ext>
              </p:extLst>
            </p:nvPr>
          </p:nvGraphicFramePr>
          <p:xfrm>
            <a:off x="8534127" y="5782319"/>
            <a:ext cx="326572" cy="379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4" name="公式" r:id="rId13" imgW="152268" imgH="164957" progId="Equation.3">
                    <p:embed/>
                  </p:oleObj>
                </mc:Choice>
                <mc:Fallback>
                  <p:oleObj name="公式" r:id="rId13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34127" y="5782319"/>
                          <a:ext cx="326572" cy="3797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220561" y="1509492"/>
            <a:ext cx="10274753" cy="478971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54344" y="2620349"/>
            <a:ext cx="2676856" cy="847725"/>
            <a:chOff x="5654344" y="2925143"/>
            <a:chExt cx="2676856" cy="847725"/>
          </a:xfrm>
        </p:grpSpPr>
        <p:graphicFrame>
          <p:nvGraphicFramePr>
            <p:cNvPr id="31" name="Object 53">
              <a:extLst>
                <a:ext uri="{FF2B5EF4-FFF2-40B4-BE49-F238E27FC236}">
                  <a16:creationId xmlns="" xmlns:a16="http://schemas.microsoft.com/office/drawing/2014/main" id="{55A07678-10D5-489F-854A-86B1420FD22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3571860"/>
                </p:ext>
              </p:extLst>
            </p:nvPr>
          </p:nvGraphicFramePr>
          <p:xfrm>
            <a:off x="6154056" y="2925143"/>
            <a:ext cx="2143125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5" name="Equation" r:id="rId15" imgW="1054080" imgH="393480" progId="Equation.DSMT4">
                    <p:embed/>
                  </p:oleObj>
                </mc:Choice>
                <mc:Fallback>
                  <p:oleObj name="Equation" r:id="rId15" imgW="10540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4056" y="2925143"/>
                          <a:ext cx="2143125" cy="8477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52"/>
            <p:cNvSpPr txBox="1">
              <a:spLocks noChangeArrowheads="1"/>
            </p:cNvSpPr>
            <p:nvPr/>
          </p:nvSpPr>
          <p:spPr bwMode="auto">
            <a:xfrm>
              <a:off x="5654344" y="3118174"/>
              <a:ext cx="26768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即</a:t>
              </a:r>
            </a:p>
          </p:txBody>
        </p:sp>
      </p:grp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1858858" y="3584388"/>
            <a:ext cx="4425828" cy="819535"/>
            <a:chOff x="1858858" y="3889182"/>
            <a:chExt cx="4425828" cy="819535"/>
          </a:xfrm>
        </p:grpSpPr>
        <p:sp>
          <p:nvSpPr>
            <p:cNvPr id="22" name="TextBox 52"/>
            <p:cNvSpPr txBox="1">
              <a:spLocks noChangeArrowheads="1"/>
            </p:cNvSpPr>
            <p:nvPr/>
          </p:nvSpPr>
          <p:spPr bwMode="auto">
            <a:xfrm>
              <a:off x="1858858" y="4218024"/>
              <a:ext cx="442582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于是           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4285858"/>
                </p:ext>
              </p:extLst>
            </p:nvPr>
          </p:nvGraphicFramePr>
          <p:xfrm>
            <a:off x="2664466" y="3889182"/>
            <a:ext cx="3300905" cy="819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6" name="公式" r:id="rId17" imgW="1384300" imgH="342900" progId="Equation.3">
                    <p:embed/>
                  </p:oleObj>
                </mc:Choice>
                <mc:Fallback>
                  <p:oleObj name="公式" r:id="rId17" imgW="1384300" imgH="342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4466" y="3889182"/>
                          <a:ext cx="3300905" cy="8195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809565"/>
              </p:ext>
            </p:extLst>
          </p:nvPr>
        </p:nvGraphicFramePr>
        <p:xfrm>
          <a:off x="2679472" y="4543425"/>
          <a:ext cx="20891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7" name="公式" r:id="rId19" imgW="876240" imgH="330120" progId="Equation.3">
                  <p:embed/>
                </p:oleObj>
              </mc:Choice>
              <mc:Fallback>
                <p:oleObj name="公式" r:id="rId19" imgW="8762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472" y="4543425"/>
                        <a:ext cx="20891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70606"/>
              </p:ext>
            </p:extLst>
          </p:nvPr>
        </p:nvGraphicFramePr>
        <p:xfrm>
          <a:off x="4639595" y="4572000"/>
          <a:ext cx="28781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公式" r:id="rId21" imgW="1206360" imgH="330120" progId="Equation.3">
                  <p:embed/>
                </p:oleObj>
              </mc:Choice>
              <mc:Fallback>
                <p:oleObj name="公式" r:id="rId21" imgW="1206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595" y="4572000"/>
                        <a:ext cx="287813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/>
          <p:cNvGrpSpPr/>
          <p:nvPr/>
        </p:nvGrpSpPr>
        <p:grpSpPr>
          <a:xfrm>
            <a:off x="7573356" y="4864699"/>
            <a:ext cx="3469219" cy="461665"/>
            <a:chOff x="7254024" y="3529384"/>
            <a:chExt cx="3469219" cy="461665"/>
          </a:xfrm>
        </p:grpSpPr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3631977"/>
                </p:ext>
              </p:extLst>
            </p:nvPr>
          </p:nvGraphicFramePr>
          <p:xfrm>
            <a:off x="7953656" y="3555847"/>
            <a:ext cx="755087" cy="428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79" name="公式" r:id="rId23" imgW="355292" imgH="203024" progId="Equation.3">
                    <p:embed/>
                  </p:oleObj>
                </mc:Choice>
                <mc:Fallback>
                  <p:oleObj name="公式" r:id="rId23" imgW="355292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3656" y="3555847"/>
                          <a:ext cx="755087" cy="4285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154"/>
            <p:cNvSpPr>
              <a:spLocks noChangeArrowheads="1"/>
            </p:cNvSpPr>
            <p:nvPr/>
          </p:nvSpPr>
          <p:spPr bwMode="auto">
            <a:xfrm>
              <a:off x="7254024" y="3529384"/>
              <a:ext cx="346921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itchFamily="34" charset="-122"/>
                  <a:ea typeface="微软雅黑" pitchFamily="34" charset="-122"/>
                  <a:cs typeface="Times New Roman" pitchFamily="18" charset="0"/>
                </a:rPr>
                <a:t>显然        也是方程解，</a:t>
              </a:r>
              <a:r>
                <a:rPr kumimoji="0" lang="zh-CN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itchFamily="34" charset="-122"/>
                  <a:ea typeface="微软雅黑" pitchFamily="34" charset="-122"/>
                  <a:cs typeface="宋体" pitchFamily="2" charset="-122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84658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8F2215B8-1A97-4B95-9EAF-1CBC5DF510B2}"/>
              </a:ext>
            </a:extLst>
          </p:cNvPr>
          <p:cNvGrpSpPr/>
          <p:nvPr/>
        </p:nvGrpSpPr>
        <p:grpSpPr>
          <a:xfrm>
            <a:off x="1089616" y="926459"/>
            <a:ext cx="4324210" cy="646331"/>
            <a:chOff x="912176" y="1074014"/>
            <a:chExt cx="4324210" cy="646331"/>
          </a:xfrm>
        </p:grpSpPr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14"/>
              <a:ext cx="4324210" cy="646331"/>
              <a:chOff x="912176" y="1074014"/>
              <a:chExt cx="4324210" cy="646331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65634" y="1074014"/>
                <a:ext cx="377075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解微分方程</a:t>
                </a: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9198114"/>
                </p:ext>
              </p:extLst>
            </p:nvPr>
          </p:nvGraphicFramePr>
          <p:xfrm>
            <a:off x="3189469" y="1209683"/>
            <a:ext cx="887782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2" name="Equation" r:id="rId3" imgW="469800" imgH="203040" progId="Equation.DSMT4">
                    <p:embed/>
                  </p:oleObj>
                </mc:Choice>
                <mc:Fallback>
                  <p:oleObj name="Equation" r:id="rId3" imgW="4698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9469" y="1209683"/>
                          <a:ext cx="887782" cy="4381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A974FDE8-EAD0-4F43-B632-A1C16C50B16F}"/>
              </a:ext>
            </a:extLst>
          </p:cNvPr>
          <p:cNvGrpSpPr/>
          <p:nvPr/>
        </p:nvGrpSpPr>
        <p:grpSpPr>
          <a:xfrm>
            <a:off x="1815317" y="2002473"/>
            <a:ext cx="3554968" cy="849313"/>
            <a:chOff x="886421" y="1813791"/>
            <a:chExt cx="3554968" cy="849313"/>
          </a:xfrm>
        </p:grpSpPr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886421" y="2009710"/>
              <a:ext cx="35549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将方程改写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               </a:t>
              </a:r>
              <a:r>
                <a:rPr lang="en-US" altLang="zh-CN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,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3" name="Object 53">
              <a:extLst>
                <a:ext uri="{FF2B5EF4-FFF2-40B4-BE49-F238E27FC236}">
                  <a16:creationId xmlns="" xmlns:a16="http://schemas.microsoft.com/office/drawing/2014/main" id="{6E4756EE-7692-4953-99E8-FB5E2BB0FA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436493"/>
                </p:ext>
              </p:extLst>
            </p:nvPr>
          </p:nvGraphicFramePr>
          <p:xfrm>
            <a:off x="2952750" y="1813791"/>
            <a:ext cx="1098745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3" name="Equation" r:id="rId5" imgW="520560" imgH="393480" progId="Equation.DSMT4">
                    <p:embed/>
                  </p:oleObj>
                </mc:Choice>
                <mc:Fallback>
                  <p:oleObj name="Equation" r:id="rId5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2750" y="1813791"/>
                          <a:ext cx="1098745" cy="84931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0E25900-B8D4-4623-99AA-3F19A24DFBDC}"/>
              </a:ext>
            </a:extLst>
          </p:cNvPr>
          <p:cNvGrpSpPr/>
          <p:nvPr/>
        </p:nvGrpSpPr>
        <p:grpSpPr>
          <a:xfrm>
            <a:off x="5370284" y="1977580"/>
            <a:ext cx="3428772" cy="903287"/>
            <a:chOff x="886420" y="2550334"/>
            <a:chExt cx="3428772" cy="903287"/>
          </a:xfrm>
        </p:grpSpPr>
        <p:sp>
          <p:nvSpPr>
            <p:cNvPr id="18" name="TextBox 52"/>
            <p:cNvSpPr txBox="1">
              <a:spLocks noChangeArrowheads="1"/>
            </p:cNvSpPr>
            <p:nvPr/>
          </p:nvSpPr>
          <p:spPr bwMode="auto">
            <a:xfrm>
              <a:off x="886420" y="2771146"/>
              <a:ext cx="3428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分离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变量得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4" name="Object 53">
              <a:extLst>
                <a:ext uri="{FF2B5EF4-FFF2-40B4-BE49-F238E27FC236}">
                  <a16:creationId xmlns="" xmlns:a16="http://schemas.microsoft.com/office/drawing/2014/main" id="{80E05E5D-EBC3-4B97-90A6-BCCFACBDF8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9466303"/>
                </p:ext>
              </p:extLst>
            </p:nvPr>
          </p:nvGraphicFramePr>
          <p:xfrm>
            <a:off x="2589900" y="2550334"/>
            <a:ext cx="1434771" cy="9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4" name="Equation" r:id="rId7" imgW="698400" imgH="419040" progId="Equation.DSMT4">
                    <p:embed/>
                  </p:oleObj>
                </mc:Choice>
                <mc:Fallback>
                  <p:oleObj name="Equation" r:id="rId7" imgW="6984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9900" y="2550334"/>
                          <a:ext cx="1434771" cy="9032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6D2E46B3-5FB8-4EC8-AD02-48606D8E21EA}"/>
              </a:ext>
            </a:extLst>
          </p:cNvPr>
          <p:cNvGrpSpPr/>
          <p:nvPr/>
        </p:nvGrpSpPr>
        <p:grpSpPr>
          <a:xfrm>
            <a:off x="1805938" y="3001186"/>
            <a:ext cx="3985263" cy="903287"/>
            <a:chOff x="886420" y="3617911"/>
            <a:chExt cx="3985263" cy="903287"/>
          </a:xfrm>
        </p:grpSpPr>
        <p:sp>
          <p:nvSpPr>
            <p:cNvPr id="21" name="TextBox 52"/>
            <p:cNvSpPr txBox="1">
              <a:spLocks noChangeArrowheads="1"/>
            </p:cNvSpPr>
            <p:nvPr/>
          </p:nvSpPr>
          <p:spPr bwMode="auto">
            <a:xfrm>
              <a:off x="886420" y="3821984"/>
              <a:ext cx="39852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两边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积分得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8" name="Object 53">
              <a:extLst>
                <a:ext uri="{FF2B5EF4-FFF2-40B4-BE49-F238E27FC236}">
                  <a16:creationId xmlns="" xmlns:a16="http://schemas.microsoft.com/office/drawing/2014/main" id="{965B3CBF-B688-4BCF-B313-22D5966EDE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0187668"/>
                </p:ext>
              </p:extLst>
            </p:nvPr>
          </p:nvGraphicFramePr>
          <p:xfrm>
            <a:off x="2590742" y="3617911"/>
            <a:ext cx="1781934" cy="9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5" name="Equation" r:id="rId9" imgW="876240" imgH="419040" progId="Equation.DSMT4">
                    <p:embed/>
                  </p:oleObj>
                </mc:Choice>
                <mc:Fallback>
                  <p:oleObj name="Equation" r:id="rId9" imgW="8762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742" y="3617911"/>
                          <a:ext cx="1781934" cy="9032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EFF3FC2C-0538-42BD-AD82-7AEDD9392767}"/>
              </a:ext>
            </a:extLst>
          </p:cNvPr>
          <p:cNvGrpSpPr/>
          <p:nvPr/>
        </p:nvGrpSpPr>
        <p:grpSpPr>
          <a:xfrm>
            <a:off x="1815316" y="4891135"/>
            <a:ext cx="4794806" cy="725637"/>
            <a:chOff x="886420" y="5515237"/>
            <a:chExt cx="4794806" cy="725637"/>
          </a:xfrm>
        </p:grpSpPr>
        <p:sp>
          <p:nvSpPr>
            <p:cNvPr id="26" name="TextBox 52"/>
            <p:cNvSpPr txBox="1">
              <a:spLocks noChangeArrowheads="1"/>
            </p:cNvSpPr>
            <p:nvPr/>
          </p:nvSpPr>
          <p:spPr bwMode="auto">
            <a:xfrm>
              <a:off x="886420" y="5779209"/>
              <a:ext cx="35549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因此所求微分方程的解为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3" name="Object 53">
              <a:extLst>
                <a:ext uri="{FF2B5EF4-FFF2-40B4-BE49-F238E27FC236}">
                  <a16:creationId xmlns="" xmlns:a16="http://schemas.microsoft.com/office/drawing/2014/main" id="{E786183A-C181-4706-8950-7343A3D046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1298577"/>
                </p:ext>
              </p:extLst>
            </p:nvPr>
          </p:nvGraphicFramePr>
          <p:xfrm>
            <a:off x="4441388" y="5515237"/>
            <a:ext cx="1239838" cy="71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6" name="Equation" r:id="rId11" imgW="609480" imgH="330120" progId="Equation.DSMT4">
                    <p:embed/>
                  </p:oleObj>
                </mc:Choice>
                <mc:Fallback>
                  <p:oleObj name="Equation" r:id="rId11" imgW="6094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1388" y="5515237"/>
                          <a:ext cx="1239838" cy="7112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2E2B943D-B2AC-4AE1-992F-3CCBF832F25A}"/>
              </a:ext>
            </a:extLst>
          </p:cNvPr>
          <p:cNvGrpSpPr/>
          <p:nvPr/>
        </p:nvGrpSpPr>
        <p:grpSpPr>
          <a:xfrm>
            <a:off x="6585751" y="5155183"/>
            <a:ext cx="2525168" cy="461665"/>
            <a:chOff x="8155352" y="5741357"/>
            <a:chExt cx="2525168" cy="461665"/>
          </a:xfrm>
        </p:grpSpPr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762080D5-89B5-40BC-84F7-C1718C779FB2}"/>
                </a:ext>
              </a:extLst>
            </p:cNvPr>
            <p:cNvSpPr/>
            <p:nvPr/>
          </p:nvSpPr>
          <p:spPr>
            <a:xfrm>
              <a:off x="8155352" y="5741357"/>
              <a:ext cx="25251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   </a:t>
              </a:r>
              <a:r>
                <a:rPr lang="zh-CN" altLang="zh-CN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为任意常数）</a:t>
              </a:r>
              <a:endParaRPr lang="zh-CN" altLang="en-US" sz="24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4" name="对象 33">
              <a:extLst>
                <a:ext uri="{FF2B5EF4-FFF2-40B4-BE49-F238E27FC236}">
                  <a16:creationId xmlns="" xmlns:a16="http://schemas.microsoft.com/office/drawing/2014/main" id="{19AEFD24-C4C5-4782-A4AF-0B9C15EAFB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4405597"/>
                </p:ext>
              </p:extLst>
            </p:nvPr>
          </p:nvGraphicFramePr>
          <p:xfrm>
            <a:off x="8534127" y="5782319"/>
            <a:ext cx="326572" cy="379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7" name="公式" r:id="rId13" imgW="152268" imgH="164957" progId="Equation.3">
                    <p:embed/>
                  </p:oleObj>
                </mc:Choice>
                <mc:Fallback>
                  <p:oleObj name="公式" r:id="rId13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34127" y="5782319"/>
                          <a:ext cx="326572" cy="3797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177019" y="1901370"/>
            <a:ext cx="8939439" cy="420914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5610802" y="2992734"/>
            <a:ext cx="2880056" cy="886714"/>
            <a:chOff x="5654344" y="2600856"/>
            <a:chExt cx="2880056" cy="886714"/>
          </a:xfrm>
        </p:grpSpPr>
        <p:sp>
          <p:nvSpPr>
            <p:cNvPr id="36" name="TextBox 52"/>
            <p:cNvSpPr txBox="1">
              <a:spLocks noChangeArrowheads="1"/>
            </p:cNvSpPr>
            <p:nvPr/>
          </p:nvSpPr>
          <p:spPr bwMode="auto">
            <a:xfrm>
              <a:off x="5654344" y="2813380"/>
              <a:ext cx="26768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即</a:t>
              </a:r>
            </a:p>
          </p:txBody>
        </p: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6840587"/>
                </p:ext>
              </p:extLst>
            </p:nvPr>
          </p:nvGraphicFramePr>
          <p:xfrm>
            <a:off x="6110514" y="2600856"/>
            <a:ext cx="2423886" cy="886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8" name="公式" r:id="rId15" imgW="1079280" imgH="393480" progId="Equation.3">
                    <p:embed/>
                  </p:oleObj>
                </mc:Choice>
                <mc:Fallback>
                  <p:oleObj name="公式" r:id="rId15" imgW="1079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514" y="2600856"/>
                          <a:ext cx="2423886" cy="886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对象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886178"/>
              </p:ext>
            </p:extLst>
          </p:nvPr>
        </p:nvGraphicFramePr>
        <p:xfrm>
          <a:off x="1834966" y="4000751"/>
          <a:ext cx="1625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公式" r:id="rId17" imgW="723600" imgH="330120" progId="Equation.3">
                  <p:embed/>
                </p:oleObj>
              </mc:Choice>
              <mc:Fallback>
                <p:oleObj name="公式" r:id="rId17" imgW="7236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966" y="4000751"/>
                        <a:ext cx="1625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11172"/>
              </p:ext>
            </p:extLst>
          </p:nvPr>
        </p:nvGraphicFramePr>
        <p:xfrm>
          <a:off x="3622675" y="4007307"/>
          <a:ext cx="15668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公式" r:id="rId19" imgW="698400" imgH="304560" progId="Equation.3">
                  <p:embed/>
                </p:oleObj>
              </mc:Choice>
              <mc:Fallback>
                <p:oleObj name="公式" r:id="rId19" imgW="6984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4007307"/>
                        <a:ext cx="1566863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366248"/>
              </p:ext>
            </p:extLst>
          </p:nvPr>
        </p:nvGraphicFramePr>
        <p:xfrm>
          <a:off x="5597525" y="4014563"/>
          <a:ext cx="11112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公式" r:id="rId21" imgW="495000" imgH="304560" progId="Equation.3">
                  <p:embed/>
                </p:oleObj>
              </mc:Choice>
              <mc:Fallback>
                <p:oleObj name="公式" r:id="rId21" imgW="4950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4014563"/>
                        <a:ext cx="11112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05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034001" y="2563233"/>
            <a:ext cx="2492994" cy="2533906"/>
            <a:chOff x="3942951" y="2733648"/>
            <a:chExt cx="1653816" cy="1680960"/>
          </a:xfrm>
        </p:grpSpPr>
        <p:sp>
          <p:nvSpPr>
            <p:cNvPr id="13" name="文本框 12"/>
            <p:cNvSpPr txBox="1"/>
            <p:nvPr/>
          </p:nvSpPr>
          <p:spPr>
            <a:xfrm>
              <a:off x="3942951" y="3618325"/>
              <a:ext cx="1653816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的解法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763766" y="2538014"/>
            <a:ext cx="2492991" cy="2572327"/>
            <a:chOff x="1111547" y="2418656"/>
            <a:chExt cx="2047230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11547" y="3545333"/>
              <a:ext cx="2047230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1902046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056850" y="2355048"/>
            <a:ext cx="2954660" cy="2433516"/>
            <a:chOff x="6341199" y="2510238"/>
            <a:chExt cx="2105527" cy="1734158"/>
          </a:xfrm>
        </p:grpSpPr>
        <p:sp>
          <p:nvSpPr>
            <p:cNvPr id="32" name="文本框 31"/>
            <p:cNvSpPr txBox="1"/>
            <p:nvPr/>
          </p:nvSpPr>
          <p:spPr>
            <a:xfrm>
              <a:off x="6341199" y="3783812"/>
              <a:ext cx="2105527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经济应用举例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61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/>
      <p:bldP spid="6" grpId="0" animBg="1"/>
      <p:bldP spid="7" grpId="0" animBg="1"/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5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5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66296" y="757178"/>
            <a:ext cx="10259407" cy="632264"/>
            <a:chOff x="912176" y="1074039"/>
            <a:chExt cx="9836938" cy="632264"/>
          </a:xfrm>
        </p:grpSpPr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39"/>
              <a:ext cx="9836938" cy="589952"/>
              <a:chOff x="912176" y="1074039"/>
              <a:chExt cx="9836938" cy="589952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36869" y="1074039"/>
                <a:ext cx="9312245" cy="580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求微分方程                                      满足初始条件                  的特解。</a:t>
                </a: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3468687"/>
                </p:ext>
              </p:extLst>
            </p:nvPr>
          </p:nvGraphicFramePr>
          <p:xfrm>
            <a:off x="7889693" y="1106228"/>
            <a:ext cx="1322730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6" name="Equation" r:id="rId3" imgW="558720" imgH="253800" progId="Equation.DSMT4">
                    <p:embed/>
                  </p:oleObj>
                </mc:Choice>
                <mc:Fallback>
                  <p:oleObj name="Equation" r:id="rId3" imgW="55872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9693" y="1106228"/>
                          <a:ext cx="1322730" cy="6000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2561805"/>
                </p:ext>
              </p:extLst>
            </p:nvPr>
          </p:nvGraphicFramePr>
          <p:xfrm>
            <a:off x="3074257" y="1157926"/>
            <a:ext cx="2973388" cy="509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7" name="Equation" r:id="rId5" imgW="1346040" imgH="228600" progId="Equation.DSMT4">
                    <p:embed/>
                  </p:oleObj>
                </mc:Choice>
                <mc:Fallback>
                  <p:oleObj name="Equation" r:id="rId5" imgW="13460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4257" y="1157926"/>
                          <a:ext cx="2973388" cy="5095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5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19672A90-5752-4E8D-B32C-A2618687A1AF}"/>
              </a:ext>
            </a:extLst>
          </p:cNvPr>
          <p:cNvGrpSpPr/>
          <p:nvPr/>
        </p:nvGrpSpPr>
        <p:grpSpPr>
          <a:xfrm>
            <a:off x="1568578" y="1759923"/>
            <a:ext cx="4801035" cy="493742"/>
            <a:chOff x="886420" y="1977633"/>
            <a:chExt cx="4801035" cy="493742"/>
          </a:xfrm>
        </p:grpSpPr>
        <p:sp>
          <p:nvSpPr>
            <p:cNvPr id="33" name="TextBox 52">
              <a:extLst>
                <a:ext uri="{FF2B5EF4-FFF2-40B4-BE49-F238E27FC236}">
                  <a16:creationId xmlns="" xmlns:a16="http://schemas.microsoft.com/office/drawing/2014/main" id="{EF14BE3C-AE1A-48F7-B7B4-F9E496F30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0" y="2009710"/>
              <a:ext cx="48010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将方程改写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 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34" name="Object 53">
              <a:extLst>
                <a:ext uri="{FF2B5EF4-FFF2-40B4-BE49-F238E27FC236}">
                  <a16:creationId xmlns="" xmlns:a16="http://schemas.microsoft.com/office/drawing/2014/main" id="{88842534-7026-46D6-A450-EEF9693774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483051"/>
                </p:ext>
              </p:extLst>
            </p:nvPr>
          </p:nvGraphicFramePr>
          <p:xfrm>
            <a:off x="2826121" y="1977633"/>
            <a:ext cx="25717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8" name="Equation" r:id="rId7" imgW="1218960" imgH="228600" progId="Equation.DSMT4">
                    <p:embed/>
                  </p:oleObj>
                </mc:Choice>
                <mc:Fallback>
                  <p:oleObj name="Equation" r:id="rId7" imgW="12189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6121" y="1977633"/>
                          <a:ext cx="2571750" cy="4921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6B8DEF55-9B30-4F4B-971F-2EBD0D7CB79E}"/>
              </a:ext>
            </a:extLst>
          </p:cNvPr>
          <p:cNvGrpSpPr/>
          <p:nvPr/>
        </p:nvGrpSpPr>
        <p:grpSpPr>
          <a:xfrm>
            <a:off x="6343684" y="1582079"/>
            <a:ext cx="3990401" cy="894199"/>
            <a:chOff x="886420" y="2559423"/>
            <a:chExt cx="3990401" cy="894199"/>
          </a:xfrm>
        </p:grpSpPr>
        <p:sp>
          <p:nvSpPr>
            <p:cNvPr id="36" name="TextBox 52">
              <a:extLst>
                <a:ext uri="{FF2B5EF4-FFF2-40B4-BE49-F238E27FC236}">
                  <a16:creationId xmlns="" xmlns:a16="http://schemas.microsoft.com/office/drawing/2014/main" id="{0C5EEB84-B60F-4861-BFDC-3A3891712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0" y="2771146"/>
              <a:ext cx="3428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分离变量，得</a:t>
              </a:r>
            </a:p>
          </p:txBody>
        </p:sp>
        <p:graphicFrame>
          <p:nvGraphicFramePr>
            <p:cNvPr id="37" name="Object 53">
              <a:extLst>
                <a:ext uri="{FF2B5EF4-FFF2-40B4-BE49-F238E27FC236}">
                  <a16:creationId xmlns="" xmlns:a16="http://schemas.microsoft.com/office/drawing/2014/main" id="{56240B38-D789-46CA-9754-7BA5C55EEF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033725"/>
                </p:ext>
              </p:extLst>
            </p:nvPr>
          </p:nvGraphicFramePr>
          <p:xfrm>
            <a:off x="2836980" y="2559423"/>
            <a:ext cx="2039841" cy="894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9" name="Equation" r:id="rId9" imgW="1002960" imgH="419040" progId="Equation.DSMT4">
                    <p:embed/>
                  </p:oleObj>
                </mc:Choice>
                <mc:Fallback>
                  <p:oleObj name="Equation" r:id="rId9" imgW="100296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6980" y="2559423"/>
                          <a:ext cx="2039841" cy="89419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52846DB9-6A35-49EF-AA5C-978B7CF8E987}"/>
              </a:ext>
            </a:extLst>
          </p:cNvPr>
          <p:cNvGrpSpPr/>
          <p:nvPr/>
        </p:nvGrpSpPr>
        <p:grpSpPr>
          <a:xfrm>
            <a:off x="1559200" y="2465691"/>
            <a:ext cx="4667429" cy="903288"/>
            <a:chOff x="886420" y="3619434"/>
            <a:chExt cx="4667429" cy="903288"/>
          </a:xfrm>
        </p:grpSpPr>
        <p:sp>
          <p:nvSpPr>
            <p:cNvPr id="40" name="TextBox 52">
              <a:extLst>
                <a:ext uri="{FF2B5EF4-FFF2-40B4-BE49-F238E27FC236}">
                  <a16:creationId xmlns="" xmlns:a16="http://schemas.microsoft.com/office/drawing/2014/main" id="{62E47495-5492-45FC-9F0F-AC5C5F359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0" y="3821984"/>
              <a:ext cx="46674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两边积分，得                             ，</a:t>
              </a:r>
            </a:p>
          </p:txBody>
        </p:sp>
        <p:graphicFrame>
          <p:nvGraphicFramePr>
            <p:cNvPr id="42" name="Object 53">
              <a:extLst>
                <a:ext uri="{FF2B5EF4-FFF2-40B4-BE49-F238E27FC236}">
                  <a16:creationId xmlns="" xmlns:a16="http://schemas.microsoft.com/office/drawing/2014/main" id="{7D315BAE-5B75-427D-B5B9-AF7F286D9E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41282556"/>
                </p:ext>
              </p:extLst>
            </p:nvPr>
          </p:nvGraphicFramePr>
          <p:xfrm>
            <a:off x="2875269" y="3619434"/>
            <a:ext cx="2351088" cy="903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0" name="Equation" r:id="rId11" imgW="1155600" imgH="419040" progId="Equation.DSMT4">
                    <p:embed/>
                  </p:oleObj>
                </mc:Choice>
                <mc:Fallback>
                  <p:oleObj name="Equation" r:id="rId11" imgW="1155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5269" y="3619434"/>
                          <a:ext cx="2351088" cy="9032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4DB796E4-7A6F-46F1-9318-0B84D5B4D2F3}"/>
              </a:ext>
            </a:extLst>
          </p:cNvPr>
          <p:cNvGrpSpPr/>
          <p:nvPr/>
        </p:nvGrpSpPr>
        <p:grpSpPr>
          <a:xfrm>
            <a:off x="1559200" y="3491448"/>
            <a:ext cx="6498870" cy="600075"/>
            <a:chOff x="886420" y="4870251"/>
            <a:chExt cx="6498870" cy="600075"/>
          </a:xfrm>
        </p:grpSpPr>
        <p:grpSp>
          <p:nvGrpSpPr>
            <p:cNvPr id="48" name="组合 47">
              <a:extLst>
                <a:ext uri="{FF2B5EF4-FFF2-40B4-BE49-F238E27FC236}">
                  <a16:creationId xmlns="" xmlns:a16="http://schemas.microsoft.com/office/drawing/2014/main" id="{EE365B84-4011-462C-B354-86846E2A136C}"/>
                </a:ext>
              </a:extLst>
            </p:cNvPr>
            <p:cNvGrpSpPr/>
            <p:nvPr/>
          </p:nvGrpSpPr>
          <p:grpSpPr>
            <a:xfrm>
              <a:off x="886420" y="4965489"/>
              <a:ext cx="6498870" cy="461665"/>
              <a:chOff x="886420" y="4965489"/>
              <a:chExt cx="6498870" cy="461665"/>
            </a:xfrm>
          </p:grpSpPr>
          <p:sp>
            <p:nvSpPr>
              <p:cNvPr id="49" name="TextBox 52">
                <a:extLst>
                  <a:ext uri="{FF2B5EF4-FFF2-40B4-BE49-F238E27FC236}">
                    <a16:creationId xmlns="" xmlns:a16="http://schemas.microsoft.com/office/drawing/2014/main" id="{03A3207C-3E27-402B-9B89-AF17A52A56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6420" y="4965489"/>
                <a:ext cx="649887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0" dirty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将初始条件                 代入上式，求得          </a:t>
                </a:r>
                <a:r>
                  <a:rPr lang="zh-CN" altLang="en-US" sz="2400" b="0" dirty="0" smtClean="0">
                    <a:latin typeface="Arial" panose="020B0604020202020204" pitchFamily="34" charset="0"/>
                    <a:ea typeface="微软雅黑" panose="020B0503020204020204" pitchFamily="34" charset="-122"/>
                    <a:cs typeface="Arial" panose="020B0604020202020204" pitchFamily="34" charset="0"/>
                  </a:rPr>
                  <a:t>，</a:t>
                </a:r>
                <a:endPara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50" name="Object 53">
                <a:extLst>
                  <a:ext uri="{FF2B5EF4-FFF2-40B4-BE49-F238E27FC236}">
                    <a16:creationId xmlns="" xmlns:a16="http://schemas.microsoft.com/office/drawing/2014/main" id="{AB2A5304-1213-446D-9A1A-6D60724DFC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60333612"/>
                  </p:ext>
                </p:extLst>
              </p:nvPr>
            </p:nvGraphicFramePr>
            <p:xfrm>
              <a:off x="6193201" y="4972447"/>
              <a:ext cx="722313" cy="384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721" name="Equation" r:id="rId13" imgW="355320" imgH="177480" progId="Equation.DSMT4">
                      <p:embed/>
                    </p:oleObj>
                  </mc:Choice>
                  <mc:Fallback>
                    <p:oleObj name="Equation" r:id="rId13" imgW="355320" imgH="177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93201" y="4972447"/>
                            <a:ext cx="722313" cy="3841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7" name="对象 56">
              <a:extLst>
                <a:ext uri="{FF2B5EF4-FFF2-40B4-BE49-F238E27FC236}">
                  <a16:creationId xmlns="" xmlns:a16="http://schemas.microsoft.com/office/drawing/2014/main" id="{A1B88E32-DFB3-44F8-8817-3D3E20A84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920272"/>
                </p:ext>
              </p:extLst>
            </p:nvPr>
          </p:nvGraphicFramePr>
          <p:xfrm>
            <a:off x="2522247" y="4870251"/>
            <a:ext cx="1379538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2" name="Equation" r:id="rId15" imgW="558720" imgH="253800" progId="Equation.DSMT4">
                    <p:embed/>
                  </p:oleObj>
                </mc:Choice>
                <mc:Fallback>
                  <p:oleObj name="Equation" r:id="rId15" imgW="55872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247" y="4870251"/>
                          <a:ext cx="1379538" cy="6000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3B51E61E-3503-4DAD-9866-786C40C6ED2C}"/>
              </a:ext>
            </a:extLst>
          </p:cNvPr>
          <p:cNvGrpSpPr/>
          <p:nvPr/>
        </p:nvGrpSpPr>
        <p:grpSpPr>
          <a:xfrm>
            <a:off x="1710831" y="5213259"/>
            <a:ext cx="2638482" cy="903288"/>
            <a:chOff x="3844445" y="5539259"/>
            <a:chExt cx="2638482" cy="903288"/>
          </a:xfrm>
        </p:grpSpPr>
        <p:sp>
          <p:nvSpPr>
            <p:cNvPr id="55" name="矩形 54">
              <a:extLst>
                <a:ext uri="{FF2B5EF4-FFF2-40B4-BE49-F238E27FC236}">
                  <a16:creationId xmlns="" xmlns:a16="http://schemas.microsoft.com/office/drawing/2014/main" id="{66327A46-C243-4E70-A8D2-A80DBE0B87E5}"/>
                </a:ext>
              </a:extLst>
            </p:cNvPr>
            <p:cNvSpPr/>
            <p:nvPr/>
          </p:nvSpPr>
          <p:spPr>
            <a:xfrm>
              <a:off x="3844445" y="5767873"/>
              <a:ext cx="25251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即</a:t>
              </a:r>
            </a:p>
          </p:txBody>
        </p:sp>
        <p:graphicFrame>
          <p:nvGraphicFramePr>
            <p:cNvPr id="58" name="Object 53">
              <a:extLst>
                <a:ext uri="{FF2B5EF4-FFF2-40B4-BE49-F238E27FC236}">
                  <a16:creationId xmlns="" xmlns:a16="http://schemas.microsoft.com/office/drawing/2014/main" id="{4960E4DE-E512-480C-91D1-C729896A73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4491117"/>
                </p:ext>
              </p:extLst>
            </p:nvPr>
          </p:nvGraphicFramePr>
          <p:xfrm>
            <a:off x="4312815" y="5539259"/>
            <a:ext cx="2170112" cy="903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3" name="Equation" r:id="rId16" imgW="1066680" imgH="419040" progId="Equation.DSMT4">
                    <p:embed/>
                  </p:oleObj>
                </mc:Choice>
                <mc:Fallback>
                  <p:oleObj name="Equation" r:id="rId16" imgW="106668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2815" y="5539259"/>
                          <a:ext cx="2170112" cy="9032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973824" y="1524006"/>
            <a:ext cx="9868348" cy="478971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226629" y="2447429"/>
            <a:ext cx="3374508" cy="903288"/>
            <a:chOff x="6226629" y="2723195"/>
            <a:chExt cx="3374508" cy="903288"/>
          </a:xfrm>
        </p:grpSpPr>
        <p:graphicFrame>
          <p:nvGraphicFramePr>
            <p:cNvPr id="47" name="Object 53">
              <a:extLst>
                <a:ext uri="{FF2B5EF4-FFF2-40B4-BE49-F238E27FC236}">
                  <a16:creationId xmlns="" xmlns:a16="http://schemas.microsoft.com/office/drawing/2014/main" id="{520F5F2F-048B-4ED8-A6DC-1AFD6DB7C2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3455636"/>
                </p:ext>
              </p:extLst>
            </p:nvPr>
          </p:nvGraphicFramePr>
          <p:xfrm>
            <a:off x="7017404" y="2723195"/>
            <a:ext cx="2478088" cy="903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4" name="Equation" r:id="rId18" imgW="1218960" imgH="419040" progId="Equation.DSMT4">
                    <p:embed/>
                  </p:oleObj>
                </mc:Choice>
                <mc:Fallback>
                  <p:oleObj name="Equation" r:id="rId18" imgW="121896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7404" y="2723195"/>
                          <a:ext cx="2478088" cy="9032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52">
              <a:extLst>
                <a:ext uri="{FF2B5EF4-FFF2-40B4-BE49-F238E27FC236}">
                  <a16:creationId xmlns="" xmlns:a16="http://schemas.microsoft.com/office/drawing/2014/main" id="{62E47495-5492-45FC-9F0F-AC5C5F359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6629" y="2936753"/>
              <a:ext cx="33745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于是                             </a:t>
              </a:r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，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584490" y="4242726"/>
            <a:ext cx="5917668" cy="903288"/>
            <a:chOff x="1584490" y="4416894"/>
            <a:chExt cx="5917668" cy="903288"/>
          </a:xfrm>
        </p:grpSpPr>
        <p:sp>
          <p:nvSpPr>
            <p:cNvPr id="6" name="矩形 5"/>
            <p:cNvSpPr/>
            <p:nvPr/>
          </p:nvSpPr>
          <p:spPr>
            <a:xfrm>
              <a:off x="1584490" y="4637706"/>
              <a:ext cx="35702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所以所求微分方程特解为</a:t>
              </a:r>
            </a:p>
          </p:txBody>
        </p:sp>
        <p:graphicFrame>
          <p:nvGraphicFramePr>
            <p:cNvPr id="43" name="Object 53">
              <a:extLst>
                <a:ext uri="{FF2B5EF4-FFF2-40B4-BE49-F238E27FC236}">
                  <a16:creationId xmlns="" xmlns:a16="http://schemas.microsoft.com/office/drawing/2014/main" id="{1A3F3514-6C52-4089-B2D6-963A51B94A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9776100"/>
                </p:ext>
              </p:extLst>
            </p:nvPr>
          </p:nvGraphicFramePr>
          <p:xfrm>
            <a:off x="5125670" y="4416894"/>
            <a:ext cx="2376488" cy="903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25" name="Equation" r:id="rId20" imgW="1168200" imgH="419040" progId="Equation.DSMT4">
                    <p:embed/>
                  </p:oleObj>
                </mc:Choice>
                <mc:Fallback>
                  <p:oleObj name="Equation" r:id="rId20" imgW="11682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5670" y="4416894"/>
                          <a:ext cx="2376488" cy="9032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37656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5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5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733AA1EE-2E53-4388-ABAD-77DE784419EE}"/>
              </a:ext>
            </a:extLst>
          </p:cNvPr>
          <p:cNvGrpSpPr/>
          <p:nvPr/>
        </p:nvGrpSpPr>
        <p:grpSpPr>
          <a:xfrm>
            <a:off x="969814" y="700143"/>
            <a:ext cx="9872358" cy="1134413"/>
            <a:chOff x="912176" y="1074039"/>
            <a:chExt cx="9049364" cy="1134413"/>
          </a:xfrm>
        </p:grpSpPr>
        <p:sp>
          <p:nvSpPr>
            <p:cNvPr id="4110" name="Text Box 42"/>
            <p:cNvSpPr txBox="1">
              <a:spLocks noChangeArrowheads="1"/>
            </p:cNvSpPr>
            <p:nvPr/>
          </p:nvSpPr>
          <p:spPr bwMode="auto">
            <a:xfrm>
              <a:off x="1436869" y="1074039"/>
              <a:ext cx="8524671" cy="1134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已知某种放射性元素的衰变率与当时尚未衰变的放射性元素的量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成正比，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求这种放射性元素的衰变规律。</a:t>
              </a:r>
            </a:p>
          </p:txBody>
        </p:sp>
        <p:sp>
          <p:nvSpPr>
            <p:cNvPr id="30" name="椭圆 29"/>
            <p:cNvSpPr/>
            <p:nvPr/>
          </p:nvSpPr>
          <p:spPr>
            <a:xfrm>
              <a:off x="912176" y="1179390"/>
              <a:ext cx="484601" cy="484601"/>
            </a:xfrm>
            <a:prstGeom prst="ellipse">
              <a:avLst/>
            </a:prstGeom>
            <a:solidFill>
              <a:srgbClr val="1A74CC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Rectangle 5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2" name="组合 31">
            <a:extLst>
              <a:ext uri="{FF2B5EF4-FFF2-40B4-BE49-F238E27FC236}">
                <a16:creationId xmlns="" xmlns:a16="http://schemas.microsoft.com/office/drawing/2014/main" id="{19672A90-5752-4E8D-B32C-A2618687A1AF}"/>
              </a:ext>
            </a:extLst>
          </p:cNvPr>
          <p:cNvGrpSpPr/>
          <p:nvPr/>
        </p:nvGrpSpPr>
        <p:grpSpPr>
          <a:xfrm>
            <a:off x="1675312" y="2113151"/>
            <a:ext cx="6612346" cy="461665"/>
            <a:chOff x="886421" y="2009710"/>
            <a:chExt cx="6612346" cy="461665"/>
          </a:xfrm>
        </p:grpSpPr>
        <p:sp>
          <p:nvSpPr>
            <p:cNvPr id="33" name="TextBox 52">
              <a:extLst>
                <a:ext uri="{FF2B5EF4-FFF2-40B4-BE49-F238E27FC236}">
                  <a16:creationId xmlns="" xmlns:a16="http://schemas.microsoft.com/office/drawing/2014/main" id="{EF14BE3C-AE1A-48F7-B7B4-F9E496F30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1" y="2009710"/>
              <a:ext cx="66123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设这种放射性元素的衰变规律是</a:t>
              </a:r>
            </a:p>
          </p:txBody>
        </p:sp>
        <p:graphicFrame>
          <p:nvGraphicFramePr>
            <p:cNvPr id="34" name="Object 53">
              <a:extLst>
                <a:ext uri="{FF2B5EF4-FFF2-40B4-BE49-F238E27FC236}">
                  <a16:creationId xmlns="" xmlns:a16="http://schemas.microsoft.com/office/drawing/2014/main" id="{88842534-7026-46D6-A450-EEF9693774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8040250"/>
                </p:ext>
              </p:extLst>
            </p:nvPr>
          </p:nvGraphicFramePr>
          <p:xfrm>
            <a:off x="5316223" y="2009710"/>
            <a:ext cx="1186690" cy="431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8" name="Equation" r:id="rId3" imgW="571320" imgH="203040" progId="Equation.DSMT4">
                    <p:embed/>
                  </p:oleObj>
                </mc:Choice>
                <mc:Fallback>
                  <p:oleObj name="Equation" r:id="rId3" imgW="571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6223" y="2009710"/>
                          <a:ext cx="1186690" cy="43152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组合 34">
            <a:extLst>
              <a:ext uri="{FF2B5EF4-FFF2-40B4-BE49-F238E27FC236}">
                <a16:creationId xmlns="" xmlns:a16="http://schemas.microsoft.com/office/drawing/2014/main" id="{6B8DEF55-9B30-4F4B-971F-2EBD0D7CB79E}"/>
              </a:ext>
            </a:extLst>
          </p:cNvPr>
          <p:cNvGrpSpPr/>
          <p:nvPr/>
        </p:nvGrpSpPr>
        <p:grpSpPr>
          <a:xfrm>
            <a:off x="1669268" y="3535772"/>
            <a:ext cx="3428772" cy="868540"/>
            <a:chOff x="886420" y="2585082"/>
            <a:chExt cx="3428772" cy="868540"/>
          </a:xfrm>
        </p:grpSpPr>
        <p:sp>
          <p:nvSpPr>
            <p:cNvPr id="36" name="TextBox 52">
              <a:extLst>
                <a:ext uri="{FF2B5EF4-FFF2-40B4-BE49-F238E27FC236}">
                  <a16:creationId xmlns="" xmlns:a16="http://schemas.microsoft.com/office/drawing/2014/main" id="{0C5EEB84-B60F-4861-BFDC-3A3891712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0" y="2771146"/>
              <a:ext cx="3428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分离变量，得</a:t>
              </a:r>
            </a:p>
          </p:txBody>
        </p:sp>
        <p:graphicFrame>
          <p:nvGraphicFramePr>
            <p:cNvPr id="37" name="Object 53">
              <a:extLst>
                <a:ext uri="{FF2B5EF4-FFF2-40B4-BE49-F238E27FC236}">
                  <a16:creationId xmlns="" xmlns:a16="http://schemas.microsoft.com/office/drawing/2014/main" id="{56240B38-D789-46CA-9754-7BA5C55EEF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073153"/>
                </p:ext>
              </p:extLst>
            </p:nvPr>
          </p:nvGraphicFramePr>
          <p:xfrm>
            <a:off x="2875247" y="2585082"/>
            <a:ext cx="1378367" cy="868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39" name="Equation" r:id="rId5" imgW="698400" imgH="419040" progId="Equation.DSMT4">
                    <p:embed/>
                  </p:oleObj>
                </mc:Choice>
                <mc:Fallback>
                  <p:oleObj name="Equation" r:id="rId5" imgW="6984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5247" y="2585082"/>
                          <a:ext cx="1378367" cy="86854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>
            <a:extLst>
              <a:ext uri="{FF2B5EF4-FFF2-40B4-BE49-F238E27FC236}">
                <a16:creationId xmlns="" xmlns:a16="http://schemas.microsoft.com/office/drawing/2014/main" id="{52846DB9-6A35-49EF-AA5C-978B7CF8E987}"/>
              </a:ext>
            </a:extLst>
          </p:cNvPr>
          <p:cNvGrpSpPr/>
          <p:nvPr/>
        </p:nvGrpSpPr>
        <p:grpSpPr>
          <a:xfrm>
            <a:off x="1669269" y="4362571"/>
            <a:ext cx="4238730" cy="863999"/>
            <a:chOff x="886421" y="3638583"/>
            <a:chExt cx="4238730" cy="863999"/>
          </a:xfrm>
        </p:grpSpPr>
        <p:sp>
          <p:nvSpPr>
            <p:cNvPr id="40" name="TextBox 52">
              <a:extLst>
                <a:ext uri="{FF2B5EF4-FFF2-40B4-BE49-F238E27FC236}">
                  <a16:creationId xmlns="" xmlns:a16="http://schemas.microsoft.com/office/drawing/2014/main" id="{62E47495-5492-45FC-9F0F-AC5C5F359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1" y="3821984"/>
              <a:ext cx="42387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两边积分，得                     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42" name="Object 53">
              <a:extLst>
                <a:ext uri="{FF2B5EF4-FFF2-40B4-BE49-F238E27FC236}">
                  <a16:creationId xmlns="" xmlns:a16="http://schemas.microsoft.com/office/drawing/2014/main" id="{7D315BAE-5B75-427D-B5B9-AF7F286D9E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6986448"/>
                </p:ext>
              </p:extLst>
            </p:nvPr>
          </p:nvGraphicFramePr>
          <p:xfrm>
            <a:off x="2870921" y="3638583"/>
            <a:ext cx="1731034" cy="863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0" name="Equation" r:id="rId7" imgW="888840" imgH="419040" progId="Equation.DSMT4">
                    <p:embed/>
                  </p:oleObj>
                </mc:Choice>
                <mc:Fallback>
                  <p:oleObj name="Equation" r:id="rId7" imgW="8888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921" y="3638583"/>
                          <a:ext cx="1731034" cy="86399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46B2F034-1277-4510-914D-64F0227B378E}"/>
              </a:ext>
            </a:extLst>
          </p:cNvPr>
          <p:cNvGrpSpPr/>
          <p:nvPr/>
        </p:nvGrpSpPr>
        <p:grpSpPr>
          <a:xfrm>
            <a:off x="1669268" y="2772228"/>
            <a:ext cx="3599418" cy="788165"/>
            <a:chOff x="1027001" y="2718182"/>
            <a:chExt cx="3599418" cy="788165"/>
          </a:xfrm>
        </p:grpSpPr>
        <p:graphicFrame>
          <p:nvGraphicFramePr>
            <p:cNvPr id="39" name="Object 53">
              <a:extLst>
                <a:ext uri="{FF2B5EF4-FFF2-40B4-BE49-F238E27FC236}">
                  <a16:creationId xmlns="" xmlns:a16="http://schemas.microsoft.com/office/drawing/2014/main" id="{C3B1840C-7DAF-4FFF-880A-51C359ECD6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8243154"/>
                </p:ext>
              </p:extLst>
            </p:nvPr>
          </p:nvGraphicFramePr>
          <p:xfrm>
            <a:off x="2729792" y="2718182"/>
            <a:ext cx="1340618" cy="788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1" name="Equation" r:id="rId9" imgW="685800" imgH="393480" progId="Equation.DSMT4">
                    <p:embed/>
                  </p:oleObj>
                </mc:Choice>
                <mc:Fallback>
                  <p:oleObj name="Equation" r:id="rId9" imgW="685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9792" y="2718182"/>
                          <a:ext cx="1340618" cy="78816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52">
              <a:extLst>
                <a:ext uri="{FF2B5EF4-FFF2-40B4-BE49-F238E27FC236}">
                  <a16:creationId xmlns="" xmlns:a16="http://schemas.microsoft.com/office/drawing/2014/main" id="{01E71664-F84C-4214-8A76-B3BE6151E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7001" y="2858923"/>
              <a:ext cx="35994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依题意，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有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539DF34B-2118-42FA-A447-0DFA47524713}"/>
              </a:ext>
            </a:extLst>
          </p:cNvPr>
          <p:cNvGrpSpPr/>
          <p:nvPr/>
        </p:nvGrpSpPr>
        <p:grpSpPr>
          <a:xfrm>
            <a:off x="1669268" y="5361014"/>
            <a:ext cx="6296209" cy="505207"/>
            <a:chOff x="944700" y="6068855"/>
            <a:chExt cx="6296209" cy="505207"/>
          </a:xfrm>
        </p:grpSpPr>
        <p:sp>
          <p:nvSpPr>
            <p:cNvPr id="45" name="矩形 44">
              <a:extLst>
                <a:ext uri="{FF2B5EF4-FFF2-40B4-BE49-F238E27FC236}">
                  <a16:creationId xmlns="" xmlns:a16="http://schemas.microsoft.com/office/drawing/2014/main" id="{C77735A6-997E-488C-AF05-A560A0384B20}"/>
                </a:ext>
              </a:extLst>
            </p:cNvPr>
            <p:cNvSpPr/>
            <p:nvPr/>
          </p:nvSpPr>
          <p:spPr>
            <a:xfrm>
              <a:off x="944700" y="6112397"/>
              <a:ext cx="611487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所以，所求放射性元素的衰变规律是</a:t>
              </a:r>
            </a:p>
          </p:txBody>
        </p:sp>
        <p:graphicFrame>
          <p:nvGraphicFramePr>
            <p:cNvPr id="46" name="Object 53">
              <a:extLst>
                <a:ext uri="{FF2B5EF4-FFF2-40B4-BE49-F238E27FC236}">
                  <a16:creationId xmlns="" xmlns:a16="http://schemas.microsoft.com/office/drawing/2014/main" id="{54F70436-9D92-4BC0-9381-5893A9CCA9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4540268"/>
                </p:ext>
              </p:extLst>
            </p:nvPr>
          </p:nvGraphicFramePr>
          <p:xfrm>
            <a:off x="6002659" y="6068855"/>
            <a:ext cx="12382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2" name="Equation" r:id="rId11" imgW="609480" imgH="228600" progId="Equation.DSMT4">
                    <p:embed/>
                  </p:oleObj>
                </mc:Choice>
                <mc:Fallback>
                  <p:oleObj name="Equation" r:id="rId11" imgW="609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2659" y="6068855"/>
                          <a:ext cx="1238250" cy="4921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973824" y="1886857"/>
            <a:ext cx="9868348" cy="4310744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884302" y="2928727"/>
            <a:ext cx="3940384" cy="461665"/>
            <a:chOff x="4884302" y="2928727"/>
            <a:chExt cx="3940384" cy="461665"/>
          </a:xfrm>
        </p:grpSpPr>
        <p:sp>
          <p:nvSpPr>
            <p:cNvPr id="49" name="TextBox 52">
              <a:extLst>
                <a:ext uri="{FF2B5EF4-FFF2-40B4-BE49-F238E27FC236}">
                  <a16:creationId xmlns="" xmlns:a16="http://schemas.microsoft.com/office/drawing/2014/main" id="{01E71664-F84C-4214-8A76-B3BE6151E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4302" y="2928727"/>
              <a:ext cx="39403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（   </a:t>
              </a:r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为比例常数，</a:t>
              </a:r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且         </a:t>
              </a:r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）</a:t>
              </a:r>
            </a:p>
          </p:txBody>
        </p:sp>
        <p:graphicFrame>
          <p:nvGraphicFramePr>
            <p:cNvPr id="50" name="Object 53">
              <a:extLst>
                <a:ext uri="{FF2B5EF4-FFF2-40B4-BE49-F238E27FC236}">
                  <a16:creationId xmlns="" xmlns:a16="http://schemas.microsoft.com/office/drawing/2014/main" id="{95E098E4-65CB-4175-8520-BA87CCDFFDE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9223480"/>
                </p:ext>
              </p:extLst>
            </p:nvPr>
          </p:nvGraphicFramePr>
          <p:xfrm>
            <a:off x="5265632" y="2959947"/>
            <a:ext cx="26828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3" name="Equation" r:id="rId13" imgW="126720" imgH="177480" progId="Equation.DSMT4">
                    <p:embed/>
                  </p:oleObj>
                </mc:Choice>
                <mc:Fallback>
                  <p:oleObj name="Equation" r:id="rId13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5632" y="2959947"/>
                          <a:ext cx="268287" cy="3841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3">
              <a:extLst>
                <a:ext uri="{FF2B5EF4-FFF2-40B4-BE49-F238E27FC236}">
                  <a16:creationId xmlns="" xmlns:a16="http://schemas.microsoft.com/office/drawing/2014/main" id="{C7178172-E6E3-4A5A-9AB2-8541ABC774A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6130745"/>
                </p:ext>
              </p:extLst>
            </p:nvPr>
          </p:nvGraphicFramePr>
          <p:xfrm>
            <a:off x="7733518" y="2973664"/>
            <a:ext cx="75088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4" name="Equation" r:id="rId15" imgW="355320" imgH="177480" progId="Equation.DSMT4">
                    <p:embed/>
                  </p:oleObj>
                </mc:Choice>
                <mc:Fallback>
                  <p:oleObj name="Equation" r:id="rId15" imgW="3553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3518" y="2973664"/>
                          <a:ext cx="750887" cy="3841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9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5676127" y="4495557"/>
            <a:ext cx="2576831" cy="461665"/>
            <a:chOff x="5676127" y="4495557"/>
            <a:chExt cx="2576831" cy="461665"/>
          </a:xfrm>
        </p:grpSpPr>
        <p:sp>
          <p:nvSpPr>
            <p:cNvPr id="8" name="矩形 7"/>
            <p:cNvSpPr/>
            <p:nvPr/>
          </p:nvSpPr>
          <p:spPr>
            <a:xfrm>
              <a:off x="5676127" y="4495557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即</a:t>
              </a:r>
            </a:p>
          </p:txBody>
        </p:sp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3001424"/>
                </p:ext>
              </p:extLst>
            </p:nvPr>
          </p:nvGraphicFramePr>
          <p:xfrm>
            <a:off x="6168570" y="4549234"/>
            <a:ext cx="2084388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45" name="公式" r:id="rId17" imgW="1041120" imgH="203040" progId="Equation.3">
                    <p:embed/>
                  </p:oleObj>
                </mc:Choice>
                <mc:Fallback>
                  <p:oleObj name="公式" r:id="rId17" imgW="10411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8570" y="4549234"/>
                          <a:ext cx="2084388" cy="4079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542087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4"/>
            <a:ext cx="10442574" cy="334236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247075" y="2695977"/>
            <a:ext cx="90553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b="0" dirty="0">
                <a:latin typeface="Arial" pitchFamily="34" charset="0"/>
                <a:ea typeface="微软雅黑" panose="020B0503020204020204" pitchFamily="34" charset="-122"/>
              </a:rPr>
              <a:t>指出下列微分方程</a:t>
            </a:r>
            <a:r>
              <a:rPr lang="zh-CN" altLang="en-US" sz="2400" b="0">
                <a:latin typeface="Arial" pitchFamily="34" charset="0"/>
                <a:ea typeface="微软雅黑" panose="020B0503020204020204" pitchFamily="34" charset="-122"/>
              </a:rPr>
              <a:t>中</a:t>
            </a:r>
            <a:r>
              <a:rPr lang="zh-CN" altLang="en-US" sz="2400" b="0" smtClean="0">
                <a:latin typeface="Arial" pitchFamily="34" charset="0"/>
                <a:ea typeface="微软雅黑" panose="020B0503020204020204" pitchFamily="34" charset="-122"/>
              </a:rPr>
              <a:t>，哪些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是可分离变量微分方程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.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247149" y="3378379"/>
            <a:ext cx="3731251" cy="1057275"/>
            <a:chOff x="1247149" y="3131641"/>
            <a:chExt cx="3731251" cy="1057275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37312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585683"/>
                </p:ext>
              </p:extLst>
            </p:nvPr>
          </p:nvGraphicFramePr>
          <p:xfrm>
            <a:off x="2448111" y="3131641"/>
            <a:ext cx="1216025" cy="1057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8" name="Equation" r:id="rId4" imgW="482400" imgH="419040" progId="Equation.DSMT4">
                    <p:embed/>
                  </p:oleObj>
                </mc:Choice>
                <mc:Fallback>
                  <p:oleObj name="Equation" r:id="rId4" imgW="4824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111" y="3131641"/>
                          <a:ext cx="1216025" cy="10572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5898889" y="3436026"/>
            <a:ext cx="3731251" cy="912812"/>
            <a:chOff x="5898889" y="3189288"/>
            <a:chExt cx="3731251" cy="912812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98889" y="3329860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9411948"/>
                </p:ext>
              </p:extLst>
            </p:nvPr>
          </p:nvGraphicFramePr>
          <p:xfrm>
            <a:off x="6951663" y="3189288"/>
            <a:ext cx="1914525" cy="912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9" name="Equation" r:id="rId6" imgW="825480" imgH="393480" progId="Equation.DSMT4">
                    <p:embed/>
                  </p:oleObj>
                </mc:Choice>
                <mc:Fallback>
                  <p:oleObj name="Equation" r:id="rId6" imgW="8254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1663" y="3189288"/>
                          <a:ext cx="1914525" cy="9128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1247075" y="4463231"/>
            <a:ext cx="3731251" cy="1000125"/>
            <a:chOff x="1247075" y="4216493"/>
            <a:chExt cx="3731251" cy="1000125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247075" y="4409098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2326477"/>
                </p:ext>
              </p:extLst>
            </p:nvPr>
          </p:nvGraphicFramePr>
          <p:xfrm>
            <a:off x="2352196" y="4216493"/>
            <a:ext cx="2309813" cy="1000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0" name="Equation" r:id="rId8" imgW="914400" imgH="393480" progId="Equation.DSMT4">
                    <p:embed/>
                  </p:oleObj>
                </mc:Choice>
                <mc:Fallback>
                  <p:oleObj name="Equation" r:id="rId8" imgW="9144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196" y="4216493"/>
                          <a:ext cx="2309813" cy="10001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5894498" y="4622258"/>
            <a:ext cx="3731251" cy="830828"/>
            <a:chOff x="5891634" y="4099102"/>
            <a:chExt cx="3731251" cy="830828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5891634" y="4099102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4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9" name="对象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7789750"/>
                </p:ext>
              </p:extLst>
            </p:nvPr>
          </p:nvGraphicFramePr>
          <p:xfrm>
            <a:off x="6948799" y="4133005"/>
            <a:ext cx="2508250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61" name="Equation" r:id="rId10" imgW="1244520" imgH="393480" progId="Equation.DSMT4">
                    <p:embed/>
                  </p:oleObj>
                </mc:Choice>
                <mc:Fallback>
                  <p:oleObj name="Equation" r:id="rId10" imgW="12445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8799" y="4133005"/>
                          <a:ext cx="2508250" cy="7969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70985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4"/>
            <a:ext cx="10442574" cy="28053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1100737-346A-4211-B756-4448CEF568C4}"/>
              </a:ext>
            </a:extLst>
          </p:cNvPr>
          <p:cNvGrpSpPr/>
          <p:nvPr/>
        </p:nvGrpSpPr>
        <p:grpSpPr>
          <a:xfrm>
            <a:off x="1247075" y="2695977"/>
            <a:ext cx="4527670" cy="646331"/>
            <a:chOff x="1247075" y="2695977"/>
            <a:chExt cx="4527670" cy="646331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247075" y="2695977"/>
              <a:ext cx="45276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 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解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微分方程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2096824"/>
                </p:ext>
              </p:extLst>
            </p:nvPr>
          </p:nvGraphicFramePr>
          <p:xfrm>
            <a:off x="3285230" y="2726210"/>
            <a:ext cx="1843087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2" name="Equation" r:id="rId4" imgW="761760" imgH="228600" progId="Equation.DSMT4">
                    <p:embed/>
                  </p:oleObj>
                </mc:Choice>
                <mc:Fallback>
                  <p:oleObj name="Equation" r:id="rId4" imgW="7617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5230" y="2726210"/>
                          <a:ext cx="1843087" cy="5524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8B9F93E1-78F3-4B46-B28F-5FA864966225}"/>
              </a:ext>
            </a:extLst>
          </p:cNvPr>
          <p:cNvGrpSpPr/>
          <p:nvPr/>
        </p:nvGrpSpPr>
        <p:grpSpPr>
          <a:xfrm>
            <a:off x="1247075" y="3434040"/>
            <a:ext cx="5035105" cy="646331"/>
            <a:chOff x="1247075" y="2695977"/>
            <a:chExt cx="5035105" cy="646331"/>
          </a:xfrm>
        </p:grpSpPr>
        <p:sp>
          <p:nvSpPr>
            <p:cNvPr id="22" name="Text Box 8">
              <a:extLst>
                <a:ext uri="{FF2B5EF4-FFF2-40B4-BE49-F238E27FC236}">
                  <a16:creationId xmlns="" xmlns:a16="http://schemas.microsoft.com/office/drawing/2014/main" id="{856550A5-573A-4E7C-BC4E-D940912D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075" y="2695977"/>
              <a:ext cx="503510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3 .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解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微分方程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3" name="对象 22">
              <a:extLst>
                <a:ext uri="{FF2B5EF4-FFF2-40B4-BE49-F238E27FC236}">
                  <a16:creationId xmlns="" xmlns:a16="http://schemas.microsoft.com/office/drawing/2014/main" id="{7516754B-C4A3-406D-8213-669C33255F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7468538"/>
                </p:ext>
              </p:extLst>
            </p:nvPr>
          </p:nvGraphicFramePr>
          <p:xfrm>
            <a:off x="3285230" y="2724584"/>
            <a:ext cx="2211387" cy="552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3" name="Equation" r:id="rId6" imgW="914400" imgH="228600" progId="Equation.DSMT4">
                    <p:embed/>
                  </p:oleObj>
                </mc:Choice>
                <mc:Fallback>
                  <p:oleObj name="Equation" r:id="rId6" imgW="9144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5230" y="2724584"/>
                          <a:ext cx="2211387" cy="5524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3C44A865-D689-403F-B1F6-DB44232B0F05}"/>
              </a:ext>
            </a:extLst>
          </p:cNvPr>
          <p:cNvGrpSpPr/>
          <p:nvPr/>
        </p:nvGrpSpPr>
        <p:grpSpPr>
          <a:xfrm>
            <a:off x="1247074" y="4236731"/>
            <a:ext cx="10070213" cy="646331"/>
            <a:chOff x="1247074" y="4193189"/>
            <a:chExt cx="10070213" cy="646331"/>
          </a:xfrm>
        </p:grpSpPr>
        <p:sp>
          <p:nvSpPr>
            <p:cNvPr id="24" name="Text Box 42">
              <a:extLst>
                <a:ext uri="{FF2B5EF4-FFF2-40B4-BE49-F238E27FC236}">
                  <a16:creationId xmlns="" xmlns:a16="http://schemas.microsoft.com/office/drawing/2014/main" id="{49EABE53-D5F6-4A75-A01C-3369C3428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074" y="4193189"/>
              <a:ext cx="1007021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4</a:t>
              </a: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. 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求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微分方程                                         满足初始条件                  的特解。</a:t>
              </a: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="" xmlns:a16="http://schemas.microsoft.com/office/drawing/2014/main" id="{4F8B9162-5937-4670-8E38-7B56C9E490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5704056"/>
                </p:ext>
              </p:extLst>
            </p:nvPr>
          </p:nvGraphicFramePr>
          <p:xfrm>
            <a:off x="8508742" y="4264016"/>
            <a:ext cx="1317625" cy="509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4" name="Equation" r:id="rId8" imgW="533160" imgH="215640" progId="Equation.DSMT4">
                    <p:embed/>
                  </p:oleObj>
                </mc:Choice>
                <mc:Fallback>
                  <p:oleObj name="Equation" r:id="rId8" imgW="53316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08742" y="4264016"/>
                          <a:ext cx="1317625" cy="5095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>
              <a:extLst>
                <a:ext uri="{FF2B5EF4-FFF2-40B4-BE49-F238E27FC236}">
                  <a16:creationId xmlns="" xmlns:a16="http://schemas.microsoft.com/office/drawing/2014/main" id="{0CB8B973-68C9-456B-BB7D-BD2B2760FB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5068232"/>
                </p:ext>
              </p:extLst>
            </p:nvPr>
          </p:nvGraphicFramePr>
          <p:xfrm>
            <a:off x="3225321" y="4264016"/>
            <a:ext cx="3305175" cy="509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85" name="Equation" r:id="rId10" imgW="1434960" imgH="228600" progId="Equation.DSMT4">
                    <p:embed/>
                  </p:oleObj>
                </mc:Choice>
                <mc:Fallback>
                  <p:oleObj name="Equation" r:id="rId10" imgW="14349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321" y="4264016"/>
                          <a:ext cx="3305175" cy="5095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50978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2662697"/>
            <a:ext cx="9721849" cy="248577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8" y="1623954"/>
            <a:ext cx="327870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一阶线性微分方程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粗宋简体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4EC66BA0-DDCF-4107-B108-472F5BA03ED9}"/>
              </a:ext>
            </a:extLst>
          </p:cNvPr>
          <p:cNvGrpSpPr/>
          <p:nvPr/>
        </p:nvGrpSpPr>
        <p:grpSpPr>
          <a:xfrm>
            <a:off x="1404360" y="2935811"/>
            <a:ext cx="9655534" cy="863600"/>
            <a:chOff x="1868556" y="1593902"/>
            <a:chExt cx="9655534" cy="863600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FDD07D5A-52F6-4642-9FB2-39CAC69C5520}"/>
                </a:ext>
              </a:extLst>
            </p:cNvPr>
            <p:cNvGrpSpPr/>
            <p:nvPr/>
          </p:nvGrpSpPr>
          <p:grpSpPr>
            <a:xfrm>
              <a:off x="1868556" y="1707673"/>
              <a:ext cx="9655534" cy="648556"/>
              <a:chOff x="1868556" y="1707673"/>
              <a:chExt cx="9165550" cy="648556"/>
            </a:xfrm>
          </p:grpSpPr>
          <p:sp>
            <p:nvSpPr>
              <p:cNvPr id="83" name="Text Box 12">
                <a:extLst>
                  <a:ext uri="{FF2B5EF4-FFF2-40B4-BE49-F238E27FC236}">
                    <a16:creationId xmlns:a16="http://schemas.microsoft.com/office/drawing/2014/main" xmlns="" id="{A70B57A8-C7F8-44A8-9F22-82FC9E29B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68556" y="1707673"/>
                <a:ext cx="1433003" cy="581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定义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3" name="Text Box 12">
                <a:extLst>
                  <a:ext uri="{FF2B5EF4-FFF2-40B4-BE49-F238E27FC236}">
                    <a16:creationId xmlns:a16="http://schemas.microsoft.com/office/drawing/2014/main" xmlns="" id="{94DC9CF0-4C63-4006-BBDC-4605766042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229" y="1709898"/>
                <a:ext cx="8393877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sz="2000"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lvl="0" fontAlgn="base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形如                               的微分方程</a:t>
                </a: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叫做的</a:t>
                </a: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一阶线性</a:t>
                </a:r>
                <a:r>
                  <a:rPr lang="zh-CN" altLang="en-US" sz="2400" b="1" kern="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微分方程</a:t>
                </a:r>
                <a:r>
                  <a:rPr lang="zh-CN" altLang="en-US" sz="2400" kern="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endParaRPr kumimoji="0" lang="en-US" altLang="zh-CN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18" name="Object 6">
              <a:extLst>
                <a:ext uri="{FF2B5EF4-FFF2-40B4-BE49-F238E27FC236}">
                  <a16:creationId xmlns:a16="http://schemas.microsoft.com/office/drawing/2014/main" xmlns="" id="{F3792DB2-8E44-4848-BFDB-1178150491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184181"/>
                </p:ext>
              </p:extLst>
            </p:nvPr>
          </p:nvGraphicFramePr>
          <p:xfrm>
            <a:off x="3467059" y="1593902"/>
            <a:ext cx="26574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05" name="Equation" r:id="rId4" imgW="1180800" imgH="393480" progId="Equation.DSMT4">
                    <p:embed/>
                  </p:oleObj>
                </mc:Choice>
                <mc:Fallback>
                  <p:oleObj name="Equation" r:id="rId4" imgW="1180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7059" y="1593902"/>
                          <a:ext cx="2657475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41CBB38C-D6FD-4D47-B10B-5376EB7DFB11}"/>
              </a:ext>
            </a:extLst>
          </p:cNvPr>
          <p:cNvGrpSpPr/>
          <p:nvPr/>
        </p:nvGrpSpPr>
        <p:grpSpPr>
          <a:xfrm>
            <a:off x="2202631" y="4273814"/>
            <a:ext cx="5968906" cy="476179"/>
            <a:chOff x="3363751" y="4273814"/>
            <a:chExt cx="5968906" cy="476179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xmlns="" id="{E677A5BD-4A41-49EA-BE06-82F4388C1319}"/>
                </a:ext>
              </a:extLst>
            </p:cNvPr>
            <p:cNvSpPr/>
            <p:nvPr/>
          </p:nvSpPr>
          <p:spPr>
            <a:xfrm>
              <a:off x="3363751" y="4273814"/>
              <a:ext cx="59689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其中                  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都是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的连续函数。</a:t>
              </a:r>
            </a:p>
          </p:txBody>
        </p:sp>
        <p:graphicFrame>
          <p:nvGraphicFramePr>
            <p:cNvPr id="10" name="Object 6">
              <a:extLst>
                <a:ext uri="{FF2B5EF4-FFF2-40B4-BE49-F238E27FC236}">
                  <a16:creationId xmlns:a16="http://schemas.microsoft.com/office/drawing/2014/main" xmlns="" id="{7D273A9E-B92E-4CC3-AE98-C72D39D606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675399"/>
                </p:ext>
              </p:extLst>
            </p:nvPr>
          </p:nvGraphicFramePr>
          <p:xfrm>
            <a:off x="4152141" y="4303906"/>
            <a:ext cx="1743075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06" name="Equation" r:id="rId6" imgW="774360" imgH="203040" progId="Equation.DSMT4">
                    <p:embed/>
                  </p:oleObj>
                </mc:Choice>
                <mc:Fallback>
                  <p:oleObj name="Equation" r:id="rId6" imgW="7743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141" y="4303906"/>
                          <a:ext cx="1743075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6">
              <a:extLst>
                <a:ext uri="{FF2B5EF4-FFF2-40B4-BE49-F238E27FC236}">
                  <a16:creationId xmlns:a16="http://schemas.microsoft.com/office/drawing/2014/main" xmlns="" id="{F8BCA55F-C86B-4172-8F1C-FF74B6E89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6093209"/>
                </p:ext>
              </p:extLst>
            </p:nvPr>
          </p:nvGraphicFramePr>
          <p:xfrm>
            <a:off x="6555864" y="4373563"/>
            <a:ext cx="285750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07" name="Equation" r:id="rId8" imgW="126720" imgH="139680" progId="Equation.DSMT4">
                    <p:embed/>
                  </p:oleObj>
                </mc:Choice>
                <mc:Fallback>
                  <p:oleObj name="Equation" r:id="rId8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5864" y="4373563"/>
                          <a:ext cx="285750" cy="3063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3325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754182"/>
            <a:ext cx="9721849" cy="384006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979545"/>
            <a:ext cx="898018" cy="52387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说明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188FC8EE-20ED-48AD-816C-EB20D81E2823}"/>
              </a:ext>
            </a:extLst>
          </p:cNvPr>
          <p:cNvGrpSpPr/>
          <p:nvPr/>
        </p:nvGrpSpPr>
        <p:grpSpPr>
          <a:xfrm>
            <a:off x="1796879" y="2221905"/>
            <a:ext cx="8598237" cy="646331"/>
            <a:chOff x="1796880" y="1816400"/>
            <a:chExt cx="8598237" cy="646331"/>
          </a:xfrm>
        </p:grpSpPr>
        <p:sp>
          <p:nvSpPr>
            <p:cNvPr id="82" name="Rectangle 7">
              <a:extLst>
                <a:ext uri="{FF2B5EF4-FFF2-40B4-BE49-F238E27FC236}">
                  <a16:creationId xmlns:a16="http://schemas.microsoft.com/office/drawing/2014/main" xmlns="" id="{4CB36CB1-1F37-4E1E-AED8-E25AD5109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880" y="1816400"/>
              <a:ext cx="859823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342900" indent="-3429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当             时，上述微分方程称为一阶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齐次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线性微分方程。  </a:t>
              </a:r>
              <a:endPara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8" name="Object 10">
              <a:extLst>
                <a:ext uri="{FF2B5EF4-FFF2-40B4-BE49-F238E27FC236}">
                  <a16:creationId xmlns:a16="http://schemas.microsoft.com/office/drawing/2014/main" xmlns="" id="{9A3E0F5C-8D91-43D6-8958-0B97D5763D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8009390"/>
                </p:ext>
              </p:extLst>
            </p:nvPr>
          </p:nvGraphicFramePr>
          <p:xfrm>
            <a:off x="2689696" y="2015627"/>
            <a:ext cx="1100137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31" name="Equation" r:id="rId4" imgW="571320" imgH="203040" progId="Equation.DSMT4">
                    <p:embed/>
                  </p:oleObj>
                </mc:Choice>
                <mc:Fallback>
                  <p:oleObj name="Equation" r:id="rId4" imgW="571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9696" y="2015627"/>
                          <a:ext cx="1100137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645992E6-89AD-4BB8-9C1C-5C665D9EBDD2}"/>
              </a:ext>
            </a:extLst>
          </p:cNvPr>
          <p:cNvGrpSpPr/>
          <p:nvPr/>
        </p:nvGrpSpPr>
        <p:grpSpPr>
          <a:xfrm>
            <a:off x="1796878" y="3316724"/>
            <a:ext cx="8598237" cy="646331"/>
            <a:chOff x="1796880" y="2806382"/>
            <a:chExt cx="8598237" cy="646331"/>
          </a:xfrm>
        </p:grpSpPr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xmlns="" id="{05F8E4CC-E3F0-4FB2-9D9A-7F1D5B90E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880" y="2806382"/>
              <a:ext cx="859823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342900" indent="-34290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buFont typeface="Wingdings" panose="05000000000000000000" pitchFamily="2" charset="2"/>
                <a:buChar char="p"/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当             时，上述微分方程称为一阶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非齐次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线性微分方程。  </a:t>
              </a:r>
              <a:endPara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" name="Object 10">
              <a:extLst>
                <a:ext uri="{FF2B5EF4-FFF2-40B4-BE49-F238E27FC236}">
                  <a16:creationId xmlns:a16="http://schemas.microsoft.com/office/drawing/2014/main" xmlns="" id="{26412B73-6274-47BB-A331-1B7B84A2E6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046612"/>
                </p:ext>
              </p:extLst>
            </p:nvPr>
          </p:nvGraphicFramePr>
          <p:xfrm>
            <a:off x="2689696" y="2998183"/>
            <a:ext cx="1100137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32" name="Equation" r:id="rId6" imgW="571320" imgH="203040" progId="Equation.DSMT4">
                    <p:embed/>
                  </p:oleObj>
                </mc:Choice>
                <mc:Fallback>
                  <p:oleObj name="Equation" r:id="rId6" imgW="571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9696" y="2998183"/>
                          <a:ext cx="1100137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D8790A21-ECCA-4D95-B129-C4F76B27E6FF}"/>
              </a:ext>
            </a:extLst>
          </p:cNvPr>
          <p:cNvGrpSpPr/>
          <p:nvPr/>
        </p:nvGrpSpPr>
        <p:grpSpPr>
          <a:xfrm>
            <a:off x="1810947" y="4469167"/>
            <a:ext cx="8598237" cy="581057"/>
            <a:chOff x="1810947" y="4164373"/>
            <a:chExt cx="8598237" cy="581057"/>
          </a:xfrm>
        </p:grpSpPr>
        <p:grpSp>
          <p:nvGrpSpPr>
            <p:cNvPr id="60" name="Group 8">
              <a:extLst>
                <a:ext uri="{FF2B5EF4-FFF2-40B4-BE49-F238E27FC236}">
                  <a16:creationId xmlns:a16="http://schemas.microsoft.com/office/drawing/2014/main" xmlns="" id="{89B90A2A-09ED-4E22-8111-991CE16A7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0947" y="4221998"/>
              <a:ext cx="8598237" cy="494411"/>
              <a:chOff x="0" y="95"/>
              <a:chExt cx="12853" cy="1037"/>
            </a:xfrm>
          </p:grpSpPr>
          <p:sp>
            <p:nvSpPr>
              <p:cNvPr id="70" name="Rectangle 9">
                <a:extLst>
                  <a:ext uri="{FF2B5EF4-FFF2-40B4-BE49-F238E27FC236}">
                    <a16:creationId xmlns:a16="http://schemas.microsoft.com/office/drawing/2014/main" xmlns="" id="{5DC1E655-FB77-4830-A5C5-C2F0C91D3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95"/>
                <a:ext cx="12853" cy="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342900" marR="0" lvl="0" indent="-34290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  <a:buSzPct val="80000"/>
                  <a:buFont typeface="Wingdings" panose="05000000000000000000" pitchFamily="2" charset="2"/>
                  <a:buChar char="p"/>
                  <a:tabLst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方程特点：它所含的未知函数    及其导数     都是</a:t>
                </a: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一次</a:t>
                </a:r>
                <a:r>
                  <a:rPr kumimoji="0" lang="zh-CN" altLang="en-US" sz="2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的。</a:t>
                </a:r>
              </a:p>
            </p:txBody>
          </p:sp>
          <p:graphicFrame>
            <p:nvGraphicFramePr>
              <p:cNvPr id="71" name="Object 10">
                <a:extLst>
                  <a:ext uri="{FF2B5EF4-FFF2-40B4-BE49-F238E27FC236}">
                    <a16:creationId xmlns:a16="http://schemas.microsoft.com/office/drawing/2014/main" xmlns="" id="{2C066A13-3FC5-4BF6-9B75-7944C0F6B31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3421378"/>
                  </p:ext>
                </p:extLst>
              </p:nvPr>
            </p:nvGraphicFramePr>
            <p:xfrm>
              <a:off x="6684" y="155"/>
              <a:ext cx="659" cy="9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7833" name="Equation" r:id="rId8" imgW="139680" imgH="164880" progId="Equation.DSMT4">
                      <p:embed/>
                    </p:oleObj>
                  </mc:Choice>
                  <mc:Fallback>
                    <p:oleObj name="Equation" r:id="rId8" imgW="139680" imgH="1648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84" y="155"/>
                            <a:ext cx="659" cy="97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10">
              <a:extLst>
                <a:ext uri="{FF2B5EF4-FFF2-40B4-BE49-F238E27FC236}">
                  <a16:creationId xmlns:a16="http://schemas.microsoft.com/office/drawing/2014/main" xmlns="" id="{FE87019B-8A84-4219-AC4C-F53E07AABE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1662847"/>
                </p:ext>
              </p:extLst>
            </p:nvPr>
          </p:nvGraphicFramePr>
          <p:xfrm>
            <a:off x="7835376" y="4164373"/>
            <a:ext cx="529551" cy="581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34" name="Equation" r:id="rId10" imgW="164880" imgH="203040" progId="Equation.DSMT4">
                    <p:embed/>
                  </p:oleObj>
                </mc:Choice>
                <mc:Fallback>
                  <p:oleObj name="Equation" r:id="rId10" imgW="164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5376" y="4164373"/>
                          <a:ext cx="529551" cy="5810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6">
            <a:extLst>
              <a:ext uri="{FF2B5EF4-FFF2-40B4-BE49-F238E27FC236}">
                <a16:creationId xmlns:a16="http://schemas.microsoft.com/office/drawing/2014/main" xmlns="" id="{F3792DB2-8E44-4848-BFDB-117815049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32096"/>
              </p:ext>
            </p:extLst>
          </p:nvPr>
        </p:nvGraphicFramePr>
        <p:xfrm>
          <a:off x="2538406" y="796076"/>
          <a:ext cx="2657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Equation" r:id="rId12" imgW="1180800" imgH="393480" progId="Equation.DSMT4">
                  <p:embed/>
                </p:oleObj>
              </mc:Choice>
              <mc:Fallback>
                <p:oleObj name="Equation" r:id="rId12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06" y="796076"/>
                        <a:ext cx="26574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527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7"/>
            <a:ext cx="9721849" cy="447244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4651CF7-E651-4557-954D-B33FBA257D2F}"/>
              </a:ext>
            </a:extLst>
          </p:cNvPr>
          <p:cNvGrpSpPr/>
          <p:nvPr/>
        </p:nvGrpSpPr>
        <p:grpSpPr>
          <a:xfrm>
            <a:off x="2522700" y="2399176"/>
            <a:ext cx="5082764" cy="873125"/>
            <a:chOff x="1242232" y="2252811"/>
            <a:chExt cx="5082764" cy="873125"/>
          </a:xfrm>
        </p:grpSpPr>
        <p:graphicFrame>
          <p:nvGraphicFramePr>
            <p:cNvPr id="79" name="Object 18">
              <a:extLst>
                <a:ext uri="{FF2B5EF4-FFF2-40B4-BE49-F238E27FC236}">
                  <a16:creationId xmlns:a16="http://schemas.microsoft.com/office/drawing/2014/main" xmlns="" id="{42811E0A-D9F3-4F56-B57D-3C8FBE5C4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445642"/>
                </p:ext>
              </p:extLst>
            </p:nvPr>
          </p:nvGraphicFramePr>
          <p:xfrm>
            <a:off x="3267336" y="2252811"/>
            <a:ext cx="2078037" cy="87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5" name="Equation" r:id="rId4" imgW="901440" imgH="419040" progId="Equation.DSMT4">
                    <p:embed/>
                  </p:oleObj>
                </mc:Choice>
                <mc:Fallback>
                  <p:oleObj name="Equation" r:id="rId4" imgW="9014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7336" y="2252811"/>
                          <a:ext cx="2078037" cy="873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" name="Rectangle 15">
              <a:extLst>
                <a:ext uri="{FF2B5EF4-FFF2-40B4-BE49-F238E27FC236}">
                  <a16:creationId xmlns:a16="http://schemas.microsoft.com/office/drawing/2014/main" xmlns="" id="{82944DBB-912E-4000-A13A-16BBFD302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2232" y="2319806"/>
              <a:ext cx="50827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R="0" lvl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分离变量，得                      　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67F34C4-ED9E-453F-8A60-B7CF49DB0993}"/>
              </a:ext>
            </a:extLst>
          </p:cNvPr>
          <p:cNvGrpSpPr/>
          <p:nvPr/>
        </p:nvGrpSpPr>
        <p:grpSpPr>
          <a:xfrm>
            <a:off x="1381377" y="1538029"/>
            <a:ext cx="8592953" cy="863600"/>
            <a:chOff x="1381377" y="1463675"/>
            <a:chExt cx="8592953" cy="863600"/>
          </a:xfrm>
        </p:grpSpPr>
        <p:sp>
          <p:nvSpPr>
            <p:cNvPr id="76" name="Rectangle 15">
              <a:extLst>
                <a:ext uri="{FF2B5EF4-FFF2-40B4-BE49-F238E27FC236}">
                  <a16:creationId xmlns:a16="http://schemas.microsoft.com/office/drawing/2014/main" xmlns="" id="{11AF4FEF-8CE3-49BC-A330-E6539C979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377" y="1539082"/>
              <a:ext cx="85929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R="0" lvl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第一步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先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求一阶齐次线性微分方程      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的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通解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，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" name="Object 6">
              <a:extLst>
                <a:ext uri="{FF2B5EF4-FFF2-40B4-BE49-F238E27FC236}">
                  <a16:creationId xmlns:a16="http://schemas.microsoft.com/office/drawing/2014/main" xmlns="" id="{0C958EEC-C0CC-4B46-B6AF-90BAAFCD0BA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9605306"/>
                </p:ext>
              </p:extLst>
            </p:nvPr>
          </p:nvGraphicFramePr>
          <p:xfrm>
            <a:off x="6260982" y="1463675"/>
            <a:ext cx="21717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6" name="Equation" r:id="rId6" imgW="965160" imgH="393480" progId="Equation.DSMT4">
                    <p:embed/>
                  </p:oleObj>
                </mc:Choice>
                <mc:Fallback>
                  <p:oleObj name="Equation" r:id="rId6" imgW="965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982" y="1463675"/>
                          <a:ext cx="2171700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D7704854-4D1F-4253-93D9-DAFF97AD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CC049380-0C19-4347-A94C-132168AE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531" y="5478252"/>
            <a:ext cx="9434529" cy="58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tabLst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35075" y="548103"/>
            <a:ext cx="7488012" cy="863600"/>
            <a:chOff x="1235075" y="548103"/>
            <a:chExt cx="7488012" cy="863600"/>
          </a:xfrm>
        </p:grpSpPr>
        <p:sp>
          <p:nvSpPr>
            <p:cNvPr id="35" name="矩形 55"/>
            <p:cNvSpPr>
              <a:spLocks noChangeArrowheads="1"/>
            </p:cNvSpPr>
            <p:nvPr/>
          </p:nvSpPr>
          <p:spPr bwMode="auto">
            <a:xfrm>
              <a:off x="1235075" y="718293"/>
              <a:ext cx="7488012" cy="5232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一阶线性微分方程                           求解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方法</a:t>
              </a:r>
            </a:p>
          </p:txBody>
        </p:sp>
        <p:graphicFrame>
          <p:nvGraphicFramePr>
            <p:cNvPr id="29" name="Object 6">
              <a:extLst>
                <a:ext uri="{FF2B5EF4-FFF2-40B4-BE49-F238E27FC236}">
                  <a16:creationId xmlns:a16="http://schemas.microsoft.com/office/drawing/2014/main" xmlns="" id="{F3792DB2-8E44-4848-BFDB-1178150491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8762926"/>
                </p:ext>
              </p:extLst>
            </p:nvPr>
          </p:nvGraphicFramePr>
          <p:xfrm>
            <a:off x="4340030" y="548103"/>
            <a:ext cx="26574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7" name="Equation" r:id="rId8" imgW="1180800" imgH="393480" progId="Equation.DSMT4">
                    <p:embed/>
                  </p:oleObj>
                </mc:Choice>
                <mc:Fallback>
                  <p:oleObj name="Equation" r:id="rId8" imgW="1180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0030" y="548103"/>
                          <a:ext cx="2657475" cy="8636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Rectangle 8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2588826" y="3297333"/>
            <a:ext cx="5814921" cy="663503"/>
            <a:chOff x="1369650" y="3398931"/>
            <a:chExt cx="5814921" cy="663503"/>
          </a:xfrm>
        </p:grpSpPr>
        <p:sp>
          <p:nvSpPr>
            <p:cNvPr id="82" name="Rectangle 7">
              <a:extLst>
                <a:ext uri="{FF2B5EF4-FFF2-40B4-BE49-F238E27FC236}">
                  <a16:creationId xmlns:a16="http://schemas.microsoft.com/office/drawing/2014/main" xmlns="" id="{4CB36CB1-1F37-4E1E-AED8-E25AD5109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650" y="3398931"/>
              <a:ext cx="581492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两边积分，得                                     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，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9704578"/>
                </p:ext>
              </p:extLst>
            </p:nvPr>
          </p:nvGraphicFramePr>
          <p:xfrm>
            <a:off x="3396348" y="3471501"/>
            <a:ext cx="3039572" cy="590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8" name="公式" r:id="rId10" imgW="1422360" imgH="279360" progId="Equation.3">
                    <p:embed/>
                  </p:oleObj>
                </mc:Choice>
                <mc:Fallback>
                  <p:oleObj name="公式" r:id="rId10" imgW="14223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6348" y="3471501"/>
                          <a:ext cx="3039572" cy="59093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xmlns="" id="{3667AFD9-66C7-4C91-9632-E10D383E0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839" y="4164889"/>
            <a:ext cx="6650331" cy="58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整理，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得</a:t>
            </a:r>
            <a:r>
              <a:rPr lang="zh-CN" altLang="en-US" sz="2400" kern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一阶齐次线性微分方程的通解为</a:t>
            </a:r>
            <a:r>
              <a:rPr lang="zh-CN" altLang="en-US" sz="2400" kern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                                  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xmlns="" id="{B1F558D4-FF11-47FF-B085-ABAB4693D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057949"/>
              </p:ext>
            </p:extLst>
          </p:nvPr>
        </p:nvGraphicFramePr>
        <p:xfrm>
          <a:off x="3561748" y="4953014"/>
          <a:ext cx="48625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12" imgW="1968480" imgH="291960" progId="Equation.DSMT4">
                  <p:embed/>
                </p:oleObj>
              </mc:Choice>
              <mc:Fallback>
                <p:oleObj name="Equation" r:id="rId12" imgW="1968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748" y="4953014"/>
                        <a:ext cx="486251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组合 20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22" name="等腰三角形 21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3541486" y="5768459"/>
            <a:ext cx="4862261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197600" y="1540866"/>
            <a:ext cx="2307771" cy="852735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170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8" grpId="0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7"/>
            <a:ext cx="9721849" cy="447244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067F34C4-ED9E-453F-8A60-B7CF49DB0993}"/>
              </a:ext>
            </a:extLst>
          </p:cNvPr>
          <p:cNvGrpSpPr/>
          <p:nvPr/>
        </p:nvGrpSpPr>
        <p:grpSpPr>
          <a:xfrm>
            <a:off x="1381377" y="1407403"/>
            <a:ext cx="8592953" cy="863600"/>
            <a:chOff x="1381377" y="1463675"/>
            <a:chExt cx="8592953" cy="863600"/>
          </a:xfrm>
        </p:grpSpPr>
        <p:sp>
          <p:nvSpPr>
            <p:cNvPr id="76" name="Rectangle 15">
              <a:extLst>
                <a:ext uri="{FF2B5EF4-FFF2-40B4-BE49-F238E27FC236}">
                  <a16:creationId xmlns:a16="http://schemas.microsoft.com/office/drawing/2014/main" xmlns="" id="{11AF4FEF-8CE3-49BC-A330-E6539C979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377" y="1539082"/>
              <a:ext cx="859295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R="0" lvl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第一步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先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求一阶齐次线性微分方程      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的通解</a:t>
              </a:r>
              <a:r>
                <a:rPr lang="zh-CN" altLang="en-US" sz="2400" kern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：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" name="Object 6">
              <a:extLst>
                <a:ext uri="{FF2B5EF4-FFF2-40B4-BE49-F238E27FC236}">
                  <a16:creationId xmlns:a16="http://schemas.microsoft.com/office/drawing/2014/main" xmlns="" id="{0C958EEC-C0CC-4B46-B6AF-90BAAFCD0BA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8164886"/>
                </p:ext>
              </p:extLst>
            </p:nvPr>
          </p:nvGraphicFramePr>
          <p:xfrm>
            <a:off x="6260982" y="1463675"/>
            <a:ext cx="21717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2" name="Equation" r:id="rId4" imgW="965160" imgH="393480" progId="Equation.DSMT4">
                    <p:embed/>
                  </p:oleObj>
                </mc:Choice>
                <mc:Fallback>
                  <p:oleObj name="Equation" r:id="rId4" imgW="9651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60982" y="1463675"/>
                          <a:ext cx="2171700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D7704854-4D1F-4253-93D9-DAFF97AD6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xmlns="" id="{CC049380-0C19-4347-A94C-132168AE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531" y="5579850"/>
            <a:ext cx="9434529" cy="58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R="0" lvl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  <a:tabLst/>
              <a:defRPr/>
            </a:pP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8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xmlns="" id="{B1F558D4-FF11-47FF-B085-ABAB4693D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118644"/>
              </p:ext>
            </p:extLst>
          </p:nvPr>
        </p:nvGraphicFramePr>
        <p:xfrm>
          <a:off x="3416605" y="2413014"/>
          <a:ext cx="48625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6" imgW="1968480" imgH="291960" progId="Equation.DSMT4">
                  <p:embed/>
                </p:oleObj>
              </mc:Choice>
              <mc:Fallback>
                <p:oleObj name="Equation" r:id="rId6" imgW="1968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605" y="2413014"/>
                        <a:ext cx="486251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7">
            <a:extLst>
              <a:ext uri="{FF2B5EF4-FFF2-40B4-BE49-F238E27FC236}">
                <a16:creationId xmlns:a16="http://schemas.microsoft.com/office/drawing/2014/main" xmlns="" id="{33FBF162-F57F-4822-BE2C-9742688F9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094" y="4391057"/>
            <a:ext cx="60407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第三步 </a:t>
            </a:r>
            <a:r>
              <a:rPr lang="zh-CN" alt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把上式代入原微分方程中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，得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30EDA973-36F0-4651-86BF-7E936146A0D2}"/>
              </a:ext>
            </a:extLst>
          </p:cNvPr>
          <p:cNvGrpSpPr/>
          <p:nvPr/>
        </p:nvGrpSpPr>
        <p:grpSpPr>
          <a:xfrm>
            <a:off x="1366182" y="3171321"/>
            <a:ext cx="9590742" cy="646331"/>
            <a:chOff x="1366182" y="3548685"/>
            <a:chExt cx="9590742" cy="646331"/>
          </a:xfrm>
        </p:grpSpPr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xmlns="" id="{491F6476-05E2-4A93-A19C-980496D8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182" y="3548685"/>
              <a:ext cx="95907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第二步  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把上述通解中的任意常数</a:t>
              </a:r>
              <a:r>
                <a:rPr lang="en-US" altLang="zh-CN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     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换成     的未知函数          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得：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6" name="Object 18">
              <a:extLst>
                <a:ext uri="{FF2B5EF4-FFF2-40B4-BE49-F238E27FC236}">
                  <a16:creationId xmlns:a16="http://schemas.microsoft.com/office/drawing/2014/main" xmlns="" id="{42811E0A-D9F3-4F56-B57D-3C8FBE5C4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369258"/>
                </p:ext>
              </p:extLst>
            </p:nvPr>
          </p:nvGraphicFramePr>
          <p:xfrm>
            <a:off x="5945948" y="3734706"/>
            <a:ext cx="350838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4" name="Equation" r:id="rId8" imgW="152280" imgH="177480" progId="Equation.DSMT4">
                    <p:embed/>
                  </p:oleObj>
                </mc:Choice>
                <mc:Fallback>
                  <p:oleObj name="Equation" r:id="rId8" imgW="152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5948" y="3734706"/>
                          <a:ext cx="350838" cy="369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18">
              <a:extLst>
                <a:ext uri="{FF2B5EF4-FFF2-40B4-BE49-F238E27FC236}">
                  <a16:creationId xmlns:a16="http://schemas.microsoft.com/office/drawing/2014/main" xmlns="" id="{2D4C466A-5CFD-47ED-A0C2-A24D05794D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909127"/>
                </p:ext>
              </p:extLst>
            </p:nvPr>
          </p:nvGraphicFramePr>
          <p:xfrm>
            <a:off x="7021060" y="3768725"/>
            <a:ext cx="301625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5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1060" y="3768725"/>
                          <a:ext cx="301625" cy="2921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8">
              <a:extLst>
                <a:ext uri="{FF2B5EF4-FFF2-40B4-BE49-F238E27FC236}">
                  <a16:creationId xmlns:a16="http://schemas.microsoft.com/office/drawing/2014/main" xmlns="" id="{C67206F3-F22B-403E-8396-65E5C0813A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0859894"/>
                </p:ext>
              </p:extLst>
            </p:nvPr>
          </p:nvGraphicFramePr>
          <p:xfrm>
            <a:off x="8944318" y="3695700"/>
            <a:ext cx="75406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6" name="Equation" r:id="rId12" imgW="317160" imgH="203040" progId="Equation.DSMT4">
                    <p:embed/>
                  </p:oleObj>
                </mc:Choice>
                <mc:Fallback>
                  <p:oleObj name="Equation" r:id="rId12" imgW="3171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4318" y="3695700"/>
                          <a:ext cx="754062" cy="4254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12">
            <a:extLst>
              <a:ext uri="{FF2B5EF4-FFF2-40B4-BE49-F238E27FC236}">
                <a16:creationId xmlns:a16="http://schemas.microsoft.com/office/drawing/2014/main" xmlns="" id="{F3993D28-16D9-48C3-96A3-F3CB78420D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000554"/>
              </p:ext>
            </p:extLst>
          </p:nvPr>
        </p:nvGraphicFramePr>
        <p:xfrm>
          <a:off x="4129453" y="3789018"/>
          <a:ext cx="222567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7" name="Equation" r:id="rId14" imgW="990360" imgH="291960" progId="Equation.DSMT4">
                  <p:embed/>
                </p:oleObj>
              </mc:Choice>
              <mc:Fallback>
                <p:oleObj name="Equation" r:id="rId14" imgW="990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453" y="3789018"/>
                        <a:ext cx="2225675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3">
            <a:extLst>
              <a:ext uri="{FF2B5EF4-FFF2-40B4-BE49-F238E27FC236}">
                <a16:creationId xmlns:a16="http://schemas.microsoft.com/office/drawing/2014/main" xmlns="" id="{BB388D74-8235-444C-8D86-63F44567D5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137867"/>
              </p:ext>
            </p:extLst>
          </p:nvPr>
        </p:nvGraphicFramePr>
        <p:xfrm>
          <a:off x="2551788" y="5140993"/>
          <a:ext cx="71469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8" name="Equation" r:id="rId16" imgW="2984400" imgH="291960" progId="Equation.DSMT4">
                  <p:embed/>
                </p:oleObj>
              </mc:Choice>
              <mc:Fallback>
                <p:oleObj name="Equation" r:id="rId16" imgW="29844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788" y="5140993"/>
                        <a:ext cx="71469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/>
          <p:cNvGrpSpPr/>
          <p:nvPr/>
        </p:nvGrpSpPr>
        <p:grpSpPr>
          <a:xfrm>
            <a:off x="1235075" y="548103"/>
            <a:ext cx="7488012" cy="863600"/>
            <a:chOff x="1235075" y="548103"/>
            <a:chExt cx="7488012" cy="863600"/>
          </a:xfrm>
        </p:grpSpPr>
        <p:sp>
          <p:nvSpPr>
            <p:cNvPr id="39" name="矩形 55"/>
            <p:cNvSpPr>
              <a:spLocks noChangeArrowheads="1"/>
            </p:cNvSpPr>
            <p:nvPr/>
          </p:nvSpPr>
          <p:spPr bwMode="auto">
            <a:xfrm>
              <a:off x="1235075" y="718293"/>
              <a:ext cx="7488012" cy="5232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一阶线性微分方程                           求解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方法</a:t>
              </a:r>
            </a:p>
          </p:txBody>
        </p:sp>
        <p:graphicFrame>
          <p:nvGraphicFramePr>
            <p:cNvPr id="40" name="Object 6">
              <a:extLst>
                <a:ext uri="{FF2B5EF4-FFF2-40B4-BE49-F238E27FC236}">
                  <a16:creationId xmlns:a16="http://schemas.microsoft.com/office/drawing/2014/main" xmlns="" id="{F3792DB2-8E44-4848-BFDB-1178150491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8504281"/>
                </p:ext>
              </p:extLst>
            </p:nvPr>
          </p:nvGraphicFramePr>
          <p:xfrm>
            <a:off x="4340030" y="548103"/>
            <a:ext cx="26574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889" name="Equation" r:id="rId18" imgW="1180800" imgH="393480" progId="Equation.DSMT4">
                    <p:embed/>
                  </p:oleObj>
                </mc:Choice>
                <mc:Fallback>
                  <p:oleObj name="Equation" r:id="rId18" imgW="1180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0030" y="548103"/>
                          <a:ext cx="2657475" cy="8636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27" name="等腰三角形 26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4005943" y="5782973"/>
            <a:ext cx="209005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524125" y="5761205"/>
            <a:ext cx="209005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327531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4" y="1393358"/>
            <a:ext cx="9721849" cy="5167099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0D5390B1-ACCC-4A6A-9E36-8F1111413C20}"/>
              </a:ext>
            </a:extLst>
          </p:cNvPr>
          <p:cNvGrpSpPr/>
          <p:nvPr/>
        </p:nvGrpSpPr>
        <p:grpSpPr>
          <a:xfrm>
            <a:off x="2464643" y="2216462"/>
            <a:ext cx="7840502" cy="687361"/>
            <a:chOff x="1376095" y="3211134"/>
            <a:chExt cx="7840502" cy="687361"/>
          </a:xfrm>
        </p:grpSpPr>
        <p:graphicFrame>
          <p:nvGraphicFramePr>
            <p:cNvPr id="74" name="Object 13">
              <a:extLst>
                <a:ext uri="{FF2B5EF4-FFF2-40B4-BE49-F238E27FC236}">
                  <a16:creationId xmlns:a16="http://schemas.microsoft.com/office/drawing/2014/main" xmlns="" id="{621212FE-CB22-4B05-867C-601349BC73B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9801177"/>
                </p:ext>
              </p:extLst>
            </p:nvPr>
          </p:nvGraphicFramePr>
          <p:xfrm>
            <a:off x="5272889" y="3211134"/>
            <a:ext cx="3497262" cy="682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4" name="Equation" r:id="rId4" imgW="1460160" imgH="330120" progId="Equation.DSMT4">
                    <p:embed/>
                  </p:oleObj>
                </mc:Choice>
                <mc:Fallback>
                  <p:oleObj name="Equation" r:id="rId4" imgW="14601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2889" y="3211134"/>
                          <a:ext cx="3497262" cy="682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Rectangle 7">
              <a:extLst>
                <a:ext uri="{FF2B5EF4-FFF2-40B4-BE49-F238E27FC236}">
                  <a16:creationId xmlns:a16="http://schemas.microsoft.com/office/drawing/2014/main" xmlns="" id="{4CB36CB1-1F37-4E1E-AED8-E25AD5109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5" y="3252164"/>
              <a:ext cx="784050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对后面的等式两边积分，得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2939E08-C868-4BE1-BFCB-DE77C8EB09B6}"/>
              </a:ext>
            </a:extLst>
          </p:cNvPr>
          <p:cNvGrpSpPr/>
          <p:nvPr/>
        </p:nvGrpSpPr>
        <p:grpSpPr>
          <a:xfrm>
            <a:off x="1337373" y="3060055"/>
            <a:ext cx="8716918" cy="646331"/>
            <a:chOff x="1376092" y="3548685"/>
            <a:chExt cx="8716918" cy="646331"/>
          </a:xfrm>
        </p:grpSpPr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xmlns="" id="{491F6476-05E2-4A93-A19C-980496D8D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2" y="3548685"/>
              <a:ext cx="871691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>
                  <a:solidFill>
                    <a:srgbClr val="FF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第四步  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把上式代入第二步得到的等式                      中，得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73" name="Object 12">
              <a:extLst>
                <a:ext uri="{FF2B5EF4-FFF2-40B4-BE49-F238E27FC236}">
                  <a16:creationId xmlns:a16="http://schemas.microsoft.com/office/drawing/2014/main" xmlns="" id="{F3993D28-16D9-48C3-96A3-F3CB78420D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712701"/>
                </p:ext>
              </p:extLst>
            </p:nvPr>
          </p:nvGraphicFramePr>
          <p:xfrm>
            <a:off x="6520415" y="3568712"/>
            <a:ext cx="2225675" cy="560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5" name="Equation" r:id="rId6" imgW="990360" imgH="291960" progId="Equation.DSMT4">
                    <p:embed/>
                  </p:oleObj>
                </mc:Choice>
                <mc:Fallback>
                  <p:oleObj name="Equation" r:id="rId6" imgW="99036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20415" y="3568712"/>
                          <a:ext cx="2225675" cy="560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839C8F5-5C3D-4945-B6B2-9206FE362861}"/>
              </a:ext>
            </a:extLst>
          </p:cNvPr>
          <p:cNvGrpSpPr/>
          <p:nvPr/>
        </p:nvGrpSpPr>
        <p:grpSpPr>
          <a:xfrm>
            <a:off x="2469928" y="1483885"/>
            <a:ext cx="7835216" cy="701528"/>
            <a:chOff x="1381378" y="1483885"/>
            <a:chExt cx="7835216" cy="701528"/>
          </a:xfrm>
        </p:grpSpPr>
        <p:sp>
          <p:nvSpPr>
            <p:cNvPr id="76" name="Rectangle 15">
              <a:extLst>
                <a:ext uri="{FF2B5EF4-FFF2-40B4-BE49-F238E27FC236}">
                  <a16:creationId xmlns:a16="http://schemas.microsoft.com/office/drawing/2014/main" xmlns="" id="{11AF4FEF-8CE3-49BC-A330-E6539C979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378" y="1539082"/>
              <a:ext cx="78352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R="0" lvl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化简并整理，得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" name="Object 6">
              <a:extLst>
                <a:ext uri="{FF2B5EF4-FFF2-40B4-BE49-F238E27FC236}">
                  <a16:creationId xmlns:a16="http://schemas.microsoft.com/office/drawing/2014/main" xmlns="" id="{0C958EEC-C0CC-4B46-B6AF-90BAAFCD0BA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0787725"/>
                </p:ext>
              </p:extLst>
            </p:nvPr>
          </p:nvGraphicFramePr>
          <p:xfrm>
            <a:off x="3802615" y="1483885"/>
            <a:ext cx="4943475" cy="641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6" name="Equation" r:id="rId8" imgW="2197080" imgH="291960" progId="Equation.DSMT4">
                    <p:embed/>
                  </p:oleObj>
                </mc:Choice>
                <mc:Fallback>
                  <p:oleObj name="Equation" r:id="rId8" imgW="219708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2615" y="1483885"/>
                          <a:ext cx="4943475" cy="641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12">
            <a:extLst>
              <a:ext uri="{FF2B5EF4-FFF2-40B4-BE49-F238E27FC236}">
                <a16:creationId xmlns:a16="http://schemas.microsoft.com/office/drawing/2014/main" xmlns="" id="{B10EF6D3-42B6-4176-9F6E-63BFD5D1D3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050489"/>
              </p:ext>
            </p:extLst>
          </p:nvPr>
        </p:nvGraphicFramePr>
        <p:xfrm>
          <a:off x="3587960" y="3769998"/>
          <a:ext cx="45656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10" imgW="2031840" imgH="330120" progId="Equation.DSMT4">
                  <p:embed/>
                </p:oleObj>
              </mc:Choice>
              <mc:Fallback>
                <p:oleObj name="Equation" r:id="rId10" imgW="2031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960" y="3769998"/>
                        <a:ext cx="4565650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132CBD4A-0CD2-469C-BEAF-77C9597441D3}"/>
              </a:ext>
            </a:extLst>
          </p:cNvPr>
          <p:cNvGrpSpPr/>
          <p:nvPr/>
        </p:nvGrpSpPr>
        <p:grpSpPr>
          <a:xfrm>
            <a:off x="1376093" y="4311224"/>
            <a:ext cx="9580830" cy="863600"/>
            <a:chOff x="1376093" y="4575596"/>
            <a:chExt cx="9580830" cy="863600"/>
          </a:xfrm>
        </p:grpSpPr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xmlns="" id="{33FBF162-F57F-4822-BE2C-9742688F9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093" y="4666823"/>
              <a:ext cx="958083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Pct val="80000"/>
              </a:pP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可验证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上式就是一阶非齐次线性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微分方程                                的</a:t>
              </a:r>
              <a:r>
                <a:rPr lang="zh-CN" altLang="en-US" sz="240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通解，</a:t>
              </a:r>
              <a:endPara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8" name="Object 6">
              <a:extLst>
                <a:ext uri="{FF2B5EF4-FFF2-40B4-BE49-F238E27FC236}">
                  <a16:creationId xmlns:a16="http://schemas.microsoft.com/office/drawing/2014/main" xmlns="" id="{8ED451F3-43A4-4271-8B5D-041CCE0EAD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0931258"/>
                </p:ext>
              </p:extLst>
            </p:nvPr>
          </p:nvGraphicFramePr>
          <p:xfrm>
            <a:off x="7018168" y="4575596"/>
            <a:ext cx="26574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8" name="Equation" r:id="rId12" imgW="1180800" imgH="393480" progId="Equation.DSMT4">
                    <p:embed/>
                  </p:oleObj>
                </mc:Choice>
                <mc:Fallback>
                  <p:oleObj name="Equation" r:id="rId12" imgW="1180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8168" y="4575596"/>
                          <a:ext cx="2657475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ctangle 7">
            <a:extLst>
              <a:ext uri="{FF2B5EF4-FFF2-40B4-BE49-F238E27FC236}">
                <a16:creationId xmlns:a16="http://schemas.microsoft.com/office/drawing/2014/main" xmlns="" id="{E92DE8A7-2D1B-4558-AA4C-5C0641B4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092" y="5131640"/>
            <a:ext cx="85226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我们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把它称为一阶非齐次线性微分方程的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通解公式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E92DE8A7-2D1B-4558-AA4C-5C0641B4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092" y="5755742"/>
            <a:ext cx="4023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这种解法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称为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常数变易法</a:t>
            </a: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xmlns="" id="{E92DE8A7-2D1B-4558-AA4C-5C0641B4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674" y="5755742"/>
            <a:ext cx="4774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1A74CC"/>
              </a:buClr>
              <a:buSzPct val="80000"/>
            </a:pPr>
            <a:r>
              <a:rPr lang="zh-CN" alt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通常我们用通解公式求解更为便捷。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235075" y="490047"/>
            <a:ext cx="7488012" cy="863600"/>
            <a:chOff x="1235075" y="548103"/>
            <a:chExt cx="7488012" cy="863600"/>
          </a:xfrm>
        </p:grpSpPr>
        <p:sp>
          <p:nvSpPr>
            <p:cNvPr id="24" name="矩形 55"/>
            <p:cNvSpPr>
              <a:spLocks noChangeArrowheads="1"/>
            </p:cNvSpPr>
            <p:nvPr/>
          </p:nvSpPr>
          <p:spPr bwMode="auto">
            <a:xfrm>
              <a:off x="1235075" y="718293"/>
              <a:ext cx="7488012" cy="5232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宋体" pitchFamily="2" charset="-122"/>
                  <a:ea typeface="宋体" pitchFamily="2" charset="-122"/>
                </a:defRPr>
              </a:lvl9pPr>
            </a:lstStyle>
            <a:p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一阶线性微分方程                           求解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粗宋简体"/>
                </a:rPr>
                <a:t>方法</a:t>
              </a:r>
            </a:p>
          </p:txBody>
        </p:sp>
        <p:graphicFrame>
          <p:nvGraphicFramePr>
            <p:cNvPr id="25" name="Object 6">
              <a:extLst>
                <a:ext uri="{FF2B5EF4-FFF2-40B4-BE49-F238E27FC236}">
                  <a16:creationId xmlns:a16="http://schemas.microsoft.com/office/drawing/2014/main" xmlns="" id="{F3792DB2-8E44-4848-BFDB-1178150491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4300098"/>
                </p:ext>
              </p:extLst>
            </p:nvPr>
          </p:nvGraphicFramePr>
          <p:xfrm>
            <a:off x="4340030" y="548103"/>
            <a:ext cx="2657475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09" name="Equation" r:id="rId14" imgW="1180800" imgH="393480" progId="Equation.DSMT4">
                    <p:embed/>
                  </p:oleObj>
                </mc:Choice>
                <mc:Fallback>
                  <p:oleObj name="Equation" r:id="rId14" imgW="1180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0030" y="548103"/>
                          <a:ext cx="2657475" cy="8636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组合 25"/>
          <p:cNvGrpSpPr/>
          <p:nvPr/>
        </p:nvGrpSpPr>
        <p:grpSpPr>
          <a:xfrm>
            <a:off x="-10638" y="0"/>
            <a:ext cx="1082057" cy="2418739"/>
            <a:chOff x="-10638" y="0"/>
            <a:chExt cx="1082057" cy="2418739"/>
          </a:xfrm>
        </p:grpSpPr>
        <p:sp>
          <p:nvSpPr>
            <p:cNvPr id="30" name="等腰三角形 29"/>
            <p:cNvSpPr/>
            <p:nvPr/>
          </p:nvSpPr>
          <p:spPr>
            <a:xfrm rot="5400000">
              <a:off x="-673660" y="673660"/>
              <a:ext cx="2418739" cy="1071419"/>
            </a:xfrm>
            <a:prstGeom prst="triangle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10638" y="935670"/>
              <a:ext cx="9356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定理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99425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8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5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5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66296" y="1105514"/>
            <a:ext cx="6595647" cy="646331"/>
            <a:chOff x="912176" y="1074039"/>
            <a:chExt cx="6324047" cy="646331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39"/>
              <a:ext cx="6324047" cy="646331"/>
              <a:chOff x="912176" y="1074039"/>
              <a:chExt cx="6324047" cy="646331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36869" y="1074039"/>
                <a:ext cx="57993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求微分方程                         的通解</a:t>
                </a: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8544237"/>
                </p:ext>
              </p:extLst>
            </p:nvPr>
          </p:nvGraphicFramePr>
          <p:xfrm>
            <a:off x="3108753" y="1140394"/>
            <a:ext cx="1739794" cy="509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0" name="Equation" r:id="rId3" imgW="787320" imgH="228600" progId="Equation.DSMT4">
                    <p:embed/>
                  </p:oleObj>
                </mc:Choice>
                <mc:Fallback>
                  <p:oleObj name="Equation" r:id="rId3" imgW="7873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8753" y="1140394"/>
                          <a:ext cx="1739794" cy="5095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5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BE9728A5-682E-41EA-BF0E-3892C40F5498}"/>
              </a:ext>
            </a:extLst>
          </p:cNvPr>
          <p:cNvGrpSpPr/>
          <p:nvPr/>
        </p:nvGrpSpPr>
        <p:grpSpPr>
          <a:xfrm>
            <a:off x="1492272" y="2121629"/>
            <a:ext cx="3660291" cy="492125"/>
            <a:chOff x="886420" y="2009710"/>
            <a:chExt cx="3660291" cy="492125"/>
          </a:xfrm>
        </p:grpSpPr>
        <p:sp>
          <p:nvSpPr>
            <p:cNvPr id="43" name="TextBox 52">
              <a:extLst>
                <a:ext uri="{FF2B5EF4-FFF2-40B4-BE49-F238E27FC236}">
                  <a16:creationId xmlns:a16="http://schemas.microsoft.com/office/drawing/2014/main" xmlns="" id="{BB5E0617-7841-4E53-B545-1C18E8548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420" y="2009710"/>
              <a:ext cx="36602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令</a:t>
              </a:r>
            </a:p>
          </p:txBody>
        </p:sp>
        <p:graphicFrame>
          <p:nvGraphicFramePr>
            <p:cNvPr id="44" name="Object 53">
              <a:extLst>
                <a:ext uri="{FF2B5EF4-FFF2-40B4-BE49-F238E27FC236}">
                  <a16:creationId xmlns:a16="http://schemas.microsoft.com/office/drawing/2014/main" xmlns="" id="{C7C5636A-546A-4A8F-A7F7-F871104960D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898"/>
                </p:ext>
              </p:extLst>
            </p:nvPr>
          </p:nvGraphicFramePr>
          <p:xfrm>
            <a:off x="1288576" y="2009710"/>
            <a:ext cx="2573338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1" name="Equation" r:id="rId5" imgW="1218960" imgH="228600" progId="Equation.DSMT4">
                    <p:embed/>
                  </p:oleObj>
                </mc:Choice>
                <mc:Fallback>
                  <p:oleObj name="Equation" r:id="rId5" imgW="12189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8576" y="2009710"/>
                          <a:ext cx="2573338" cy="4921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" name="Object 53">
            <a:extLst>
              <a:ext uri="{FF2B5EF4-FFF2-40B4-BE49-F238E27FC236}">
                <a16:creationId xmlns:a16="http://schemas.microsoft.com/office/drawing/2014/main" xmlns="" id="{F5E74972-C939-4A49-AAE3-DBAA70D17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56573"/>
              </p:ext>
            </p:extLst>
          </p:nvPr>
        </p:nvGraphicFramePr>
        <p:xfrm>
          <a:off x="4510651" y="5156110"/>
          <a:ext cx="1858962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Equation" r:id="rId7" imgW="914400" imgH="393480" progId="Equation.DSMT4">
                  <p:embed/>
                </p:oleObj>
              </mc:Choice>
              <mc:Fallback>
                <p:oleObj name="Equation" r:id="rId7" imgW="914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651" y="5156110"/>
                        <a:ext cx="1858962" cy="849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2225" y="1973941"/>
            <a:ext cx="10274753" cy="4238174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9" name="TextBox 52"/>
          <p:cNvSpPr txBox="1">
            <a:spLocks noChangeArrowheads="1"/>
          </p:cNvSpPr>
          <p:nvPr/>
        </p:nvSpPr>
        <p:spPr bwMode="auto">
          <a:xfrm>
            <a:off x="1557061" y="2862508"/>
            <a:ext cx="6948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将它们代入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一阶线性微分方程的通解公式并积分得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097783"/>
              </p:ext>
            </p:extLst>
          </p:nvPr>
        </p:nvGraphicFramePr>
        <p:xfrm>
          <a:off x="6369613" y="3483827"/>
          <a:ext cx="3049588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公式" r:id="rId9" imgW="1511280" imgH="330120" progId="Equation.3">
                  <p:embed/>
                </p:oleObj>
              </mc:Choice>
              <mc:Fallback>
                <p:oleObj name="公式" r:id="rId9" imgW="1511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613" y="3483827"/>
                        <a:ext cx="3049588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859631"/>
              </p:ext>
            </p:extLst>
          </p:nvPr>
        </p:nvGraphicFramePr>
        <p:xfrm>
          <a:off x="2461751" y="4448621"/>
          <a:ext cx="26908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公式" r:id="rId11" imgW="1333440" imgH="279360" progId="Equation.3">
                  <p:embed/>
                </p:oleObj>
              </mc:Choice>
              <mc:Fallback>
                <p:oleObj name="公式" r:id="rId11" imgW="1333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751" y="4448621"/>
                        <a:ext cx="26908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71346"/>
              </p:ext>
            </p:extLst>
          </p:nvPr>
        </p:nvGraphicFramePr>
        <p:xfrm>
          <a:off x="5210622" y="4448621"/>
          <a:ext cx="233203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5" name="公式" r:id="rId13" imgW="1155600" imgH="279360" progId="Equation.3">
                  <p:embed/>
                </p:oleObj>
              </mc:Choice>
              <mc:Fallback>
                <p:oleObj name="公式" r:id="rId13" imgW="1155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622" y="4448621"/>
                        <a:ext cx="233203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195288"/>
              </p:ext>
            </p:extLst>
          </p:nvPr>
        </p:nvGraphicFramePr>
        <p:xfrm>
          <a:off x="2383291" y="5157555"/>
          <a:ext cx="21018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6" name="公式" r:id="rId15" imgW="1041120" imgH="393480" progId="Equation.3">
                  <p:embed/>
                </p:oleObj>
              </mc:Choice>
              <mc:Fallback>
                <p:oleObj name="公式" r:id="rId15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291" y="5157555"/>
                        <a:ext cx="21018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321295"/>
              </p:ext>
            </p:extLst>
          </p:nvPr>
        </p:nvGraphicFramePr>
        <p:xfrm>
          <a:off x="2242113" y="3483827"/>
          <a:ext cx="41275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7" name="公式" r:id="rId17" imgW="2044440" imgH="330120" progId="Equation.3">
                  <p:embed/>
                </p:oleObj>
              </mc:Choice>
              <mc:Fallback>
                <p:oleObj name="公式" r:id="rId17" imgW="20444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113" y="3483827"/>
                        <a:ext cx="41275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501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330725" y="1666195"/>
            <a:ext cx="9569503" cy="403791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58" name="Rectangle 5"/>
          <p:cNvSpPr>
            <a:spLocks noChangeArrowheads="1"/>
          </p:cNvSpPr>
          <p:nvPr/>
        </p:nvSpPr>
        <p:spPr bwMode="auto">
          <a:xfrm>
            <a:off x="1330726" y="1664897"/>
            <a:ext cx="56920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1】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已知某产品的边际成本函数为</a:t>
            </a:r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002066"/>
              </p:ext>
            </p:extLst>
          </p:nvPr>
        </p:nvGraphicFramePr>
        <p:xfrm>
          <a:off x="6814280" y="1864924"/>
          <a:ext cx="21431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1" name="Equation" r:id="rId3" imgW="952200" imgH="203040" progId="Equation.DSMT4">
                  <p:embed/>
                </p:oleObj>
              </mc:Choice>
              <mc:Fallback>
                <p:oleObj name="Equation" r:id="rId3" imgW="952200" imgH="20304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4280" y="1864924"/>
                        <a:ext cx="214312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42"/>
          <p:cNvSpPr txBox="1">
            <a:spLocks noChangeArrowheads="1"/>
          </p:cNvSpPr>
          <p:nvPr/>
        </p:nvSpPr>
        <p:spPr bwMode="auto">
          <a:xfrm>
            <a:off x="2545398" y="2923472"/>
            <a:ext cx="3604248" cy="4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设该产品的总成本函数为</a:t>
            </a:r>
          </a:p>
        </p:txBody>
      </p:sp>
      <p:sp>
        <p:nvSpPr>
          <p:cNvPr id="2" name="矩形 1"/>
          <p:cNvSpPr/>
          <p:nvPr/>
        </p:nvSpPr>
        <p:spPr>
          <a:xfrm>
            <a:off x="1464862" y="2201746"/>
            <a:ext cx="6479037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为</a:t>
            </a:r>
            <a:r>
              <a:rPr lang="en-US" altLang="zh-CN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50</a:t>
            </a:r>
            <a:r>
              <a:rPr lang="zh-CN" altLang="en-US" sz="2400" dirty="0" smtClean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，如何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求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该产品的总成本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函数？</a:t>
            </a:r>
            <a:endParaRPr lang="zh-CN" altLang="en-US" sz="240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766364" y="1714418"/>
            <a:ext cx="21774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，且固定成本</a:t>
            </a:r>
          </a:p>
        </p:txBody>
      </p:sp>
      <p:graphicFrame>
        <p:nvGraphicFramePr>
          <p:cNvPr id="37" name="Object 6">
            <a:extLst>
              <a:ext uri="{FF2B5EF4-FFF2-40B4-BE49-F238E27FC236}">
                <a16:creationId xmlns="" xmlns:a16="http://schemas.microsoft.com/office/drawing/2014/main" id="{39569E48-D9C8-4797-AB54-B93BF76A0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706974"/>
              </p:ext>
            </p:extLst>
          </p:nvPr>
        </p:nvGraphicFramePr>
        <p:xfrm>
          <a:off x="6112492" y="2990850"/>
          <a:ext cx="7715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2492" y="2990850"/>
                        <a:ext cx="77152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2">
            <a:extLst>
              <a:ext uri="{FF2B5EF4-FFF2-40B4-BE49-F238E27FC236}">
                <a16:creationId xmlns="" xmlns:a16="http://schemas.microsoft.com/office/drawing/2014/main" id="{A757FED3-12F6-40D3-919E-A93458C09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9419" y="2923472"/>
            <a:ext cx="3604248" cy="4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，依题意得方程</a:t>
            </a:r>
          </a:p>
        </p:txBody>
      </p:sp>
      <p:sp>
        <p:nvSpPr>
          <p:cNvPr id="3" name="Rectangle 95">
            <a:extLst>
              <a:ext uri="{FF2B5EF4-FFF2-40B4-BE49-F238E27FC236}">
                <a16:creationId xmlns="" xmlns:a16="http://schemas.microsoft.com/office/drawing/2014/main" id="{4F6B7F91-24B7-4D25-BC91-0E273787F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1" name="Object 6">
            <a:extLst>
              <a:ext uri="{FF2B5EF4-FFF2-40B4-BE49-F238E27FC236}">
                <a16:creationId xmlns="" xmlns:a16="http://schemas.microsoft.com/office/drawing/2014/main" id="{F0773D52-D631-4997-A337-B8CAE7C6A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608534"/>
              </p:ext>
            </p:extLst>
          </p:nvPr>
        </p:nvGraphicFramePr>
        <p:xfrm>
          <a:off x="4536771" y="3653455"/>
          <a:ext cx="24860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3" name="Equation" r:id="rId7" imgW="1104840" imgH="419040" progId="Equation.DSMT4">
                  <p:embed/>
                </p:oleObj>
              </mc:Choice>
              <mc:Fallback>
                <p:oleObj name="Equation" r:id="rId7" imgW="1104840" imgH="41904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771" y="3653455"/>
                        <a:ext cx="248602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42">
            <a:extLst>
              <a:ext uri="{FF2B5EF4-FFF2-40B4-BE49-F238E27FC236}">
                <a16:creationId xmlns="" xmlns:a16="http://schemas.microsoft.com/office/drawing/2014/main" id="{C2EB0197-80B3-41B4-8332-B7994252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492" y="4817147"/>
            <a:ext cx="7783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即   </a:t>
            </a:r>
          </a:p>
        </p:txBody>
      </p:sp>
      <p:graphicFrame>
        <p:nvGraphicFramePr>
          <p:cNvPr id="43" name="Object 6">
            <a:extLst>
              <a:ext uri="{FF2B5EF4-FFF2-40B4-BE49-F238E27FC236}">
                <a16:creationId xmlns="" xmlns:a16="http://schemas.microsoft.com/office/drawing/2014/main" id="{EBBC471B-C120-4504-B54C-8406EF79E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88519"/>
              </p:ext>
            </p:extLst>
          </p:nvPr>
        </p:nvGraphicFramePr>
        <p:xfrm>
          <a:off x="3334932" y="4875588"/>
          <a:ext cx="3028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4" name="Equation" r:id="rId9" imgW="1346040" imgH="203040" progId="Equation.DSMT4">
                  <p:embed/>
                </p:oleObj>
              </mc:Choice>
              <mc:Fallback>
                <p:oleObj name="Equation" r:id="rId9" imgW="1346040" imgH="2030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932" y="4875588"/>
                        <a:ext cx="30289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1365720" y="299146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68501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8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58" grpId="0"/>
      <p:bldP spid="1040" grpId="0"/>
      <p:bldP spid="2" grpId="0"/>
      <p:bldP spid="7" grpId="0"/>
      <p:bldP spid="38" grpId="0"/>
      <p:bldP spid="4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8F2215B8-1A97-4B95-9EAF-1CBC5DF510B2}"/>
              </a:ext>
            </a:extLst>
          </p:cNvPr>
          <p:cNvGrpSpPr/>
          <p:nvPr/>
        </p:nvGrpSpPr>
        <p:grpSpPr>
          <a:xfrm>
            <a:off x="886420" y="963364"/>
            <a:ext cx="9865702" cy="849313"/>
            <a:chOff x="912176" y="980293"/>
            <a:chExt cx="9865702" cy="849313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733AA1EE-2E53-4388-ABAD-77DE784419EE}"/>
                </a:ext>
              </a:extLst>
            </p:cNvPr>
            <p:cNvGrpSpPr/>
            <p:nvPr/>
          </p:nvGrpSpPr>
          <p:grpSpPr>
            <a:xfrm>
              <a:off x="912176" y="1074014"/>
              <a:ext cx="9865702" cy="589977"/>
              <a:chOff x="912176" y="1074014"/>
              <a:chExt cx="9865702" cy="589977"/>
            </a:xfrm>
          </p:grpSpPr>
          <p:sp>
            <p:nvSpPr>
              <p:cNvPr id="4110" name="Text Box 42"/>
              <p:cNvSpPr txBox="1">
                <a:spLocks noChangeArrowheads="1"/>
              </p:cNvSpPr>
              <p:nvPr/>
            </p:nvSpPr>
            <p:spPr bwMode="auto">
              <a:xfrm>
                <a:off x="1465633" y="1074014"/>
                <a:ext cx="9312245" cy="580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解微分方程</a:t>
                </a: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912176" y="1179390"/>
                <a:ext cx="484601" cy="484601"/>
              </a:xfrm>
              <a:prstGeom prst="ellipse">
                <a:avLst/>
              </a:prstGeom>
              <a:solidFill>
                <a:srgbClr val="1A74C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aphicFrame>
          <p:nvGraphicFramePr>
            <p:cNvPr id="4102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013658"/>
                </p:ext>
              </p:extLst>
            </p:nvPr>
          </p:nvGraphicFramePr>
          <p:xfrm>
            <a:off x="3249340" y="980293"/>
            <a:ext cx="2614612" cy="849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6" name="Equation" r:id="rId3" imgW="1384200" imgH="393480" progId="Equation.DSMT4">
                    <p:embed/>
                  </p:oleObj>
                </mc:Choice>
                <mc:Fallback>
                  <p:oleObj name="Equation" r:id="rId3" imgW="1384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9340" y="980293"/>
                          <a:ext cx="2614612" cy="84931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A974FDE8-EAD0-4F43-B632-A1C16C50B16F}"/>
              </a:ext>
            </a:extLst>
          </p:cNvPr>
          <p:cNvGrpSpPr/>
          <p:nvPr/>
        </p:nvGrpSpPr>
        <p:grpSpPr>
          <a:xfrm>
            <a:off x="1600602" y="2078739"/>
            <a:ext cx="4669569" cy="461793"/>
            <a:chOff x="886420" y="2009710"/>
            <a:chExt cx="4669569" cy="461793"/>
          </a:xfrm>
        </p:grpSpPr>
        <p:sp>
          <p:nvSpPr>
            <p:cNvPr id="27" name="TextBox 52"/>
            <p:cNvSpPr txBox="1">
              <a:spLocks noChangeArrowheads="1"/>
            </p:cNvSpPr>
            <p:nvPr/>
          </p:nvSpPr>
          <p:spPr bwMode="auto">
            <a:xfrm>
              <a:off x="886420" y="2009710"/>
              <a:ext cx="46695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令                                             ，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23" name="Object 53">
              <a:extLst>
                <a:ext uri="{FF2B5EF4-FFF2-40B4-BE49-F238E27FC236}">
                  <a16:creationId xmlns:a16="http://schemas.microsoft.com/office/drawing/2014/main" xmlns="" id="{6E4756EE-7692-4953-99E8-FB5E2BB0FA4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3749391"/>
                </p:ext>
              </p:extLst>
            </p:nvPr>
          </p:nvGraphicFramePr>
          <p:xfrm>
            <a:off x="1371021" y="2033353"/>
            <a:ext cx="3724275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7" name="Equation" r:id="rId5" imgW="1765080" imgH="203040" progId="Equation.DSMT4">
                    <p:embed/>
                  </p:oleObj>
                </mc:Choice>
                <mc:Fallback>
                  <p:oleObj name="Equation" r:id="rId5" imgW="17650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021" y="2033353"/>
                          <a:ext cx="3724275" cy="4381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2225" y="1973940"/>
            <a:ext cx="10274753" cy="436880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4" name="TextBox 52"/>
          <p:cNvSpPr txBox="1">
            <a:spLocks noChangeArrowheads="1"/>
          </p:cNvSpPr>
          <p:nvPr/>
        </p:nvSpPr>
        <p:spPr bwMode="auto">
          <a:xfrm>
            <a:off x="1600603" y="3747862"/>
            <a:ext cx="6948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0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将它们代入</a:t>
            </a:r>
            <a:r>
              <a: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一阶线性微分方程的通解公式并积分得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1600604" y="2847512"/>
            <a:ext cx="3318974" cy="573451"/>
            <a:chOff x="1600604" y="2847512"/>
            <a:chExt cx="3318974" cy="573451"/>
          </a:xfrm>
        </p:grpSpPr>
        <p:sp>
          <p:nvSpPr>
            <p:cNvPr id="15" name="TextBox 52"/>
            <p:cNvSpPr txBox="1">
              <a:spLocks noChangeArrowheads="1"/>
            </p:cNvSpPr>
            <p:nvPr/>
          </p:nvSpPr>
          <p:spPr bwMode="auto">
            <a:xfrm>
              <a:off x="1600604" y="2890672"/>
              <a:ext cx="23347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2400" b="0" dirty="0" smtClean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显然</a:t>
              </a:r>
              <a:endParaRPr lang="zh-CN" altLang="en-US" sz="2400" b="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aphicFrame>
          <p:nvGraphicFramePr>
            <p:cNvPr id="6" name="对象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4802054"/>
                </p:ext>
              </p:extLst>
            </p:nvPr>
          </p:nvGraphicFramePr>
          <p:xfrm>
            <a:off x="2358885" y="2847512"/>
            <a:ext cx="2560693" cy="573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58" name="公式" r:id="rId7" imgW="1257120" imgH="279360" progId="Equation.3">
                    <p:embed/>
                  </p:oleObj>
                </mc:Choice>
                <mc:Fallback>
                  <p:oleObj name="公式" r:id="rId7" imgW="125712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8885" y="2847512"/>
                          <a:ext cx="2560693" cy="57345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750341"/>
              </p:ext>
            </p:extLst>
          </p:nvPr>
        </p:nvGraphicFramePr>
        <p:xfrm>
          <a:off x="4941061" y="2736876"/>
          <a:ext cx="1525596" cy="80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9" name="公式" r:id="rId9" imgW="749160" imgH="393480" progId="Equation.3">
                  <p:embed/>
                </p:oleObj>
              </mc:Choice>
              <mc:Fallback>
                <p:oleObj name="公式" r:id="rId9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061" y="2736876"/>
                        <a:ext cx="1525596" cy="807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714165"/>
              </p:ext>
            </p:extLst>
          </p:nvPr>
        </p:nvGraphicFramePr>
        <p:xfrm>
          <a:off x="8767066" y="2932139"/>
          <a:ext cx="1449857" cy="36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公式" r:id="rId11" imgW="711000" imgH="177480" progId="Equation.3">
                  <p:embed/>
                </p:oleObj>
              </mc:Choice>
              <mc:Fallback>
                <p:oleObj name="公式" r:id="rId11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7066" y="2932139"/>
                        <a:ext cx="1449857" cy="3642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333394"/>
              </p:ext>
            </p:extLst>
          </p:nvPr>
        </p:nvGraphicFramePr>
        <p:xfrm>
          <a:off x="6488868" y="2736876"/>
          <a:ext cx="2248722" cy="807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公式" r:id="rId13" imgW="1104840" imgH="393480" progId="Equation.3">
                  <p:embed/>
                </p:oleObj>
              </mc:Choice>
              <mc:Fallback>
                <p:oleObj name="公式" r:id="rId13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868" y="2736876"/>
                        <a:ext cx="2248722" cy="807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32134"/>
              </p:ext>
            </p:extLst>
          </p:nvPr>
        </p:nvGraphicFramePr>
        <p:xfrm>
          <a:off x="1978291" y="4383319"/>
          <a:ext cx="44862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公式" r:id="rId15" imgW="2222280" imgH="406080" progId="Equation.3">
                  <p:embed/>
                </p:oleObj>
              </mc:Choice>
              <mc:Fallback>
                <p:oleObj name="公式" r:id="rId15" imgW="2222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291" y="4383319"/>
                        <a:ext cx="4486275" cy="827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717312"/>
              </p:ext>
            </p:extLst>
          </p:nvPr>
        </p:nvGraphicFramePr>
        <p:xfrm>
          <a:off x="6453598" y="4526421"/>
          <a:ext cx="38957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公式" r:id="rId17" imgW="1930320" imgH="279360" progId="Equation.3">
                  <p:embed/>
                </p:oleObj>
              </mc:Choice>
              <mc:Fallback>
                <p:oleObj name="公式" r:id="rId17" imgW="1930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598" y="4526421"/>
                        <a:ext cx="38957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794340"/>
              </p:ext>
            </p:extLst>
          </p:nvPr>
        </p:nvGraphicFramePr>
        <p:xfrm>
          <a:off x="2200746" y="5244196"/>
          <a:ext cx="39433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4" name="公式" r:id="rId19" imgW="1981080" imgH="431640" progId="Equation.3">
                  <p:embed/>
                </p:oleObj>
              </mc:Choice>
              <mc:Fallback>
                <p:oleObj name="公式" r:id="rId19" imgW="1981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746" y="5244196"/>
                        <a:ext cx="3943350" cy="852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19013"/>
              </p:ext>
            </p:extLst>
          </p:nvPr>
        </p:nvGraphicFramePr>
        <p:xfrm>
          <a:off x="6202405" y="5444221"/>
          <a:ext cx="19478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公式" r:id="rId21" imgW="977760" imgH="228600" progId="Equation.3">
                  <p:embed/>
                </p:oleObj>
              </mc:Choice>
              <mc:Fallback>
                <p:oleObj name="公式" r:id="rId21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405" y="5444221"/>
                        <a:ext cx="1947862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890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353677" y="2189788"/>
            <a:ext cx="9590086" cy="390842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353676" y="393962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726037" y="2393391"/>
            <a:ext cx="90145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 </a:t>
            </a:r>
            <a:r>
              <a:rPr lang="zh-CN" altLang="zh-CN" sz="2400" b="0" dirty="0" smtClean="0">
                <a:latin typeface="Arial" pitchFamily="34" charset="0"/>
                <a:ea typeface="微软雅黑" panose="020B0503020204020204" pitchFamily="34" charset="-122"/>
              </a:rPr>
              <a:t>指出</a:t>
            </a:r>
            <a:r>
              <a:rPr lang="zh-CN" altLang="zh-CN" sz="2400" b="0" dirty="0">
                <a:latin typeface="Arial" pitchFamily="34" charset="0"/>
                <a:ea typeface="微软雅黑" panose="020B0503020204020204" pitchFamily="34" charset="-122"/>
              </a:rPr>
              <a:t>下列微分方程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中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，哪些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是一阶线性齐次微分方程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，哪些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是</a:t>
            </a:r>
            <a:r>
              <a:rPr lang="zh-CN" altLang="en-US" sz="2400" b="0">
                <a:latin typeface="Arial" pitchFamily="34" charset="0"/>
                <a:ea typeface="微软雅黑" panose="020B0503020204020204" pitchFamily="34" charset="-122"/>
              </a:rPr>
              <a:t>一</a:t>
            </a:r>
            <a:r>
              <a:rPr lang="zh-CN" altLang="en-US" sz="2400" b="0" smtClean="0">
                <a:latin typeface="Arial" pitchFamily="34" charset="0"/>
                <a:ea typeface="微软雅黑" panose="020B0503020204020204" pitchFamily="34" charset="-122"/>
              </a:rPr>
              <a:t>阶非</a:t>
            </a:r>
            <a:r>
              <a:rPr lang="zh-CN" altLang="en-US" sz="2400" b="0">
                <a:latin typeface="Arial" pitchFamily="34" charset="0"/>
                <a:ea typeface="微软雅黑" panose="020B0503020204020204" pitchFamily="34" charset="-122"/>
              </a:rPr>
              <a:t>齐</a:t>
            </a:r>
            <a:r>
              <a:rPr lang="zh-CN" altLang="en-US" sz="2400" b="0" smtClean="0">
                <a:latin typeface="Arial" pitchFamily="34" charset="0"/>
                <a:ea typeface="微软雅黑" panose="020B0503020204020204" pitchFamily="34" charset="-122"/>
              </a:rPr>
              <a:t>次</a:t>
            </a:r>
            <a:r>
              <a:rPr lang="zh-CN" altLang="en-US" sz="2400" b="0">
                <a:latin typeface="Arial" pitchFamily="34" charset="0"/>
                <a:ea typeface="微软雅黑" panose="020B0503020204020204" pitchFamily="34" charset="-122"/>
              </a:rPr>
              <a:t>线性</a:t>
            </a:r>
            <a:r>
              <a:rPr lang="zh-CN" altLang="en-US" sz="2400" b="0" smtClean="0">
                <a:latin typeface="Arial" pitchFamily="34" charset="0"/>
                <a:ea typeface="微软雅黑" panose="020B0503020204020204" pitchFamily="34" charset="-122"/>
              </a:rPr>
              <a:t>微分方程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？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669459" y="3713789"/>
            <a:ext cx="3731251" cy="993775"/>
            <a:chOff x="1247149" y="3163457"/>
            <a:chExt cx="3731251" cy="993775"/>
          </a:xfrm>
        </p:grpSpPr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247149" y="3337114"/>
              <a:ext cx="373125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5523407"/>
                </p:ext>
              </p:extLst>
            </p:nvPr>
          </p:nvGraphicFramePr>
          <p:xfrm>
            <a:off x="2160090" y="3163457"/>
            <a:ext cx="1792287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4" name="Equation" r:id="rId4" imgW="711000" imgH="393480" progId="Equation.DSMT4">
                    <p:embed/>
                  </p:oleObj>
                </mc:Choice>
                <mc:Fallback>
                  <p:oleObj name="Equation" r:id="rId4" imgW="7110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090" y="3163457"/>
                          <a:ext cx="1792287" cy="9937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6395106" y="3861338"/>
            <a:ext cx="3731251" cy="580415"/>
            <a:chOff x="5898889" y="3329860"/>
            <a:chExt cx="3731251" cy="580415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98889" y="3329860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7474372"/>
                </p:ext>
              </p:extLst>
            </p:nvPr>
          </p:nvGraphicFramePr>
          <p:xfrm>
            <a:off x="6923295" y="3409324"/>
            <a:ext cx="19732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5" name="Equation" r:id="rId6" imgW="850680" imgH="203040" progId="Equation.DSMT4">
                    <p:embed/>
                  </p:oleObj>
                </mc:Choice>
                <mc:Fallback>
                  <p:oleObj name="Equation" r:id="rId6" imgW="8506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3295" y="3409324"/>
                          <a:ext cx="1973263" cy="471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1669459" y="5113663"/>
            <a:ext cx="3900312" cy="646276"/>
            <a:chOff x="1247075" y="4409098"/>
            <a:chExt cx="3900312" cy="646276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1247075" y="4409098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3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799191"/>
                </p:ext>
              </p:extLst>
            </p:nvPr>
          </p:nvGraphicFramePr>
          <p:xfrm>
            <a:off x="2035887" y="4539436"/>
            <a:ext cx="3111500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6" name="Equation" r:id="rId8" imgW="1231560" imgH="203040" progId="Equation.DSMT4">
                    <p:embed/>
                  </p:oleObj>
                </mc:Choice>
                <mc:Fallback>
                  <p:oleObj name="Equation" r:id="rId8" imgW="12315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887" y="4539436"/>
                          <a:ext cx="3111500" cy="5159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6395106" y="4943757"/>
            <a:ext cx="3731251" cy="796925"/>
            <a:chOff x="5891634" y="4037153"/>
            <a:chExt cx="3731251" cy="796925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5891634" y="4099102"/>
              <a:ext cx="3731251" cy="580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Arial" pitchFamily="34" charset="0"/>
                  <a:ea typeface="微软雅黑" panose="020B0503020204020204" pitchFamily="34" charset="-122"/>
                </a:rPr>
                <a:t>4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）</a:t>
              </a:r>
            </a:p>
          </p:txBody>
        </p:sp>
        <p:graphicFrame>
          <p:nvGraphicFramePr>
            <p:cNvPr id="29" name="对象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7643268"/>
                </p:ext>
              </p:extLst>
            </p:nvPr>
          </p:nvGraphicFramePr>
          <p:xfrm>
            <a:off x="6943027" y="4037153"/>
            <a:ext cx="1919288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7" name="Equation" r:id="rId10" imgW="952200" imgH="393480" progId="Equation.DSMT4">
                    <p:embed/>
                  </p:oleObj>
                </mc:Choice>
                <mc:Fallback>
                  <p:oleObj name="Equation" r:id="rId10" imgW="952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43027" y="4037153"/>
                          <a:ext cx="1919288" cy="7969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2144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1266592" y="2728539"/>
            <a:ext cx="9648143" cy="280533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66592" y="756812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8B9F93E1-78F3-4B46-B28F-5FA864966225}"/>
              </a:ext>
            </a:extLst>
          </p:cNvPr>
          <p:cNvGrpSpPr/>
          <p:nvPr/>
        </p:nvGrpSpPr>
        <p:grpSpPr>
          <a:xfrm>
            <a:off x="1631788" y="3024146"/>
            <a:ext cx="4856091" cy="950912"/>
            <a:chOff x="1247075" y="2526517"/>
            <a:chExt cx="4856091" cy="950912"/>
          </a:xfrm>
        </p:grpSpPr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xmlns="" id="{856550A5-573A-4E7C-BC4E-D940912D4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075" y="2681914"/>
              <a:ext cx="485609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  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解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微分方程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</a:t>
              </a:r>
              <a:r>
                <a:rPr lang="en-US" altLang="zh-CN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</a:p>
          </p:txBody>
        </p:sp>
        <p:graphicFrame>
          <p:nvGraphicFramePr>
            <p:cNvPr id="23" name="对象 22">
              <a:extLst>
                <a:ext uri="{FF2B5EF4-FFF2-40B4-BE49-F238E27FC236}">
                  <a16:creationId xmlns:a16="http://schemas.microsoft.com/office/drawing/2014/main" xmlns="" id="{7516754B-C4A3-406D-8213-669C33255F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833139"/>
                </p:ext>
              </p:extLst>
            </p:nvPr>
          </p:nvGraphicFramePr>
          <p:xfrm>
            <a:off x="3314700" y="2526517"/>
            <a:ext cx="2149475" cy="950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7" name="Equation" r:id="rId4" imgW="888840" imgH="393480" progId="Equation.DSMT4">
                    <p:embed/>
                  </p:oleObj>
                </mc:Choice>
                <mc:Fallback>
                  <p:oleObj name="Equation" r:id="rId4" imgW="8888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4700" y="2526517"/>
                          <a:ext cx="2149475" cy="9509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3C44A865-D689-403F-B1F6-DB44232B0F05}"/>
              </a:ext>
            </a:extLst>
          </p:cNvPr>
          <p:cNvGrpSpPr/>
          <p:nvPr/>
        </p:nvGrpSpPr>
        <p:grpSpPr>
          <a:xfrm>
            <a:off x="1631788" y="4210979"/>
            <a:ext cx="8455633" cy="646331"/>
            <a:chOff x="1247075" y="4193189"/>
            <a:chExt cx="8455633" cy="646331"/>
          </a:xfrm>
        </p:grpSpPr>
        <p:sp>
          <p:nvSpPr>
            <p:cNvPr id="24" name="Text Box 42">
              <a:extLst>
                <a:ext uri="{FF2B5EF4-FFF2-40B4-BE49-F238E27FC236}">
                  <a16:creationId xmlns:a16="http://schemas.microsoft.com/office/drawing/2014/main" xmlns="" id="{49EABE53-D5F6-4A75-A01C-3369C34285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075" y="4193189"/>
              <a:ext cx="84556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0" dirty="0" smtClean="0">
                  <a:latin typeface="Arial" pitchFamily="34" charset="0"/>
                  <a:ea typeface="微软雅黑" panose="020B0503020204020204" pitchFamily="34" charset="-122"/>
                </a:rPr>
                <a:t>3.  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求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微分方程                         满足初始条件              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的特解。</a:t>
              </a:r>
            </a:p>
          </p:txBody>
        </p:sp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xmlns="" id="{4F8B9162-5937-4670-8E38-7B56C9E490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7718042"/>
                </p:ext>
              </p:extLst>
            </p:nvPr>
          </p:nvGraphicFramePr>
          <p:xfrm>
            <a:off x="7169150" y="4238625"/>
            <a:ext cx="1317625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8" name="Equation" r:id="rId6" imgW="533160" imgH="253800" progId="Equation.DSMT4">
                    <p:embed/>
                  </p:oleObj>
                </mc:Choice>
                <mc:Fallback>
                  <p:oleObj name="Equation" r:id="rId6" imgW="53316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9150" y="4238625"/>
                          <a:ext cx="1317625" cy="6000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>
              <a:extLst>
                <a:ext uri="{FF2B5EF4-FFF2-40B4-BE49-F238E27FC236}">
                  <a16:creationId xmlns:a16="http://schemas.microsoft.com/office/drawing/2014/main" xmlns="" id="{0CB8B973-68C9-456B-BB7D-BD2B2760FB8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1745764"/>
                </p:ext>
              </p:extLst>
            </p:nvPr>
          </p:nvGraphicFramePr>
          <p:xfrm>
            <a:off x="3330480" y="4307104"/>
            <a:ext cx="2046288" cy="452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99" name="Equation" r:id="rId8" imgW="888840" imgH="203040" progId="Equation.DSMT4">
                    <p:embed/>
                  </p:oleObj>
                </mc:Choice>
                <mc:Fallback>
                  <p:oleObj name="Equation" r:id="rId8" imgW="8888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480" y="4307104"/>
                          <a:ext cx="2046288" cy="4524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19570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816299" y="2563233"/>
            <a:ext cx="2492994" cy="2533906"/>
            <a:chOff x="3856299" y="2733648"/>
            <a:chExt cx="1653816" cy="1680960"/>
          </a:xfrm>
        </p:grpSpPr>
        <p:sp>
          <p:nvSpPr>
            <p:cNvPr id="13" name="文本框 12"/>
            <p:cNvSpPr txBox="1"/>
            <p:nvPr/>
          </p:nvSpPr>
          <p:spPr>
            <a:xfrm>
              <a:off x="3856299" y="3618325"/>
              <a:ext cx="1653816" cy="7962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的解法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821822" y="2538014"/>
            <a:ext cx="2492991" cy="2572327"/>
            <a:chOff x="1159223" y="2418656"/>
            <a:chExt cx="2047230" cy="2112381"/>
          </a:xfrm>
        </p:grpSpPr>
        <p:sp>
          <p:nvSpPr>
            <p:cNvPr id="8" name="椭圆 7"/>
            <p:cNvSpPr/>
            <p:nvPr/>
          </p:nvSpPr>
          <p:spPr>
            <a:xfrm>
              <a:off x="1574715" y="2422452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 rot="21066235">
              <a:off x="1768956" y="2418656"/>
              <a:ext cx="1112762" cy="1123567"/>
              <a:chOff x="3739" y="2056"/>
              <a:chExt cx="206" cy="208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3739" y="2110"/>
                <a:ext cx="79" cy="154"/>
              </a:xfrm>
              <a:custGeom>
                <a:avLst/>
                <a:gdLst>
                  <a:gd name="T0" fmla="*/ 28 w 32"/>
                  <a:gd name="T1" fmla="*/ 0 h 63"/>
                  <a:gd name="T2" fmla="*/ 9 w 32"/>
                  <a:gd name="T3" fmla="*/ 2 h 63"/>
                  <a:gd name="T4" fmla="*/ 0 w 32"/>
                  <a:gd name="T5" fmla="*/ 11 h 63"/>
                  <a:gd name="T6" fmla="*/ 0 w 32"/>
                  <a:gd name="T7" fmla="*/ 23 h 63"/>
                  <a:gd name="T8" fmla="*/ 9 w 32"/>
                  <a:gd name="T9" fmla="*/ 33 h 63"/>
                  <a:gd name="T10" fmla="*/ 19 w 32"/>
                  <a:gd name="T11" fmla="*/ 36 h 63"/>
                  <a:gd name="T12" fmla="*/ 19 w 32"/>
                  <a:gd name="T13" fmla="*/ 58 h 63"/>
                  <a:gd name="T14" fmla="*/ 22 w 32"/>
                  <a:gd name="T15" fmla="*/ 61 h 63"/>
                  <a:gd name="T16" fmla="*/ 27 w 32"/>
                  <a:gd name="T17" fmla="*/ 52 h 63"/>
                  <a:gd name="T18" fmla="*/ 28 w 32"/>
                  <a:gd name="T19" fmla="*/ 45 h 63"/>
                  <a:gd name="T20" fmla="*/ 28 w 32"/>
                  <a:gd name="T21" fmla="*/ 37 h 63"/>
                  <a:gd name="T22" fmla="*/ 31 w 32"/>
                  <a:gd name="T23" fmla="*/ 31 h 63"/>
                  <a:gd name="T24" fmla="*/ 31 w 32"/>
                  <a:gd name="T25" fmla="*/ 4 h 63"/>
                  <a:gd name="T26" fmla="*/ 28 w 32"/>
                  <a:gd name="T27" fmla="*/ 0 h 63"/>
                  <a:gd name="T28" fmla="*/ 10 w 32"/>
                  <a:gd name="T29" fmla="*/ 23 h 63"/>
                  <a:gd name="T30" fmla="*/ 7 w 32"/>
                  <a:gd name="T31" fmla="*/ 26 h 63"/>
                  <a:gd name="T32" fmla="*/ 5 w 32"/>
                  <a:gd name="T33" fmla="*/ 23 h 63"/>
                  <a:gd name="T34" fmla="*/ 5 w 32"/>
                  <a:gd name="T35" fmla="*/ 11 h 63"/>
                  <a:gd name="T36" fmla="*/ 7 w 32"/>
                  <a:gd name="T37" fmla="*/ 8 h 63"/>
                  <a:gd name="T38" fmla="*/ 10 w 32"/>
                  <a:gd name="T39" fmla="*/ 11 h 63"/>
                  <a:gd name="T40" fmla="*/ 10 w 32"/>
                  <a:gd name="T41" fmla="*/ 2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2" h="63">
                    <a:moveTo>
                      <a:pt x="28" y="0"/>
                    </a:move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0" y="3"/>
                      <a:pt x="0" y="11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3"/>
                      <a:pt x="0" y="33"/>
                      <a:pt x="9" y="33"/>
                    </a:cubicBezTo>
                    <a:cubicBezTo>
                      <a:pt x="9" y="33"/>
                      <a:pt x="19" y="33"/>
                      <a:pt x="19" y="3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9" y="58"/>
                      <a:pt x="19" y="61"/>
                      <a:pt x="22" y="61"/>
                    </a:cubicBezTo>
                    <a:cubicBezTo>
                      <a:pt x="22" y="61"/>
                      <a:pt x="32" y="63"/>
                      <a:pt x="27" y="52"/>
                    </a:cubicBezTo>
                    <a:cubicBezTo>
                      <a:pt x="31" y="49"/>
                      <a:pt x="28" y="45"/>
                      <a:pt x="28" y="45"/>
                    </a:cubicBezTo>
                    <a:cubicBezTo>
                      <a:pt x="28" y="45"/>
                      <a:pt x="31" y="41"/>
                      <a:pt x="28" y="37"/>
                    </a:cubicBezTo>
                    <a:cubicBezTo>
                      <a:pt x="28" y="37"/>
                      <a:pt x="31" y="33"/>
                      <a:pt x="31" y="31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1" y="0"/>
                      <a:pt x="28" y="0"/>
                    </a:cubicBezTo>
                    <a:close/>
                    <a:moveTo>
                      <a:pt x="10" y="23"/>
                    </a:moveTo>
                    <a:cubicBezTo>
                      <a:pt x="10" y="25"/>
                      <a:pt x="9" y="26"/>
                      <a:pt x="7" y="26"/>
                    </a:cubicBezTo>
                    <a:cubicBezTo>
                      <a:pt x="6" y="26"/>
                      <a:pt x="5" y="25"/>
                      <a:pt x="5" y="23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9"/>
                      <a:pt x="6" y="8"/>
                      <a:pt x="7" y="8"/>
                    </a:cubicBezTo>
                    <a:cubicBezTo>
                      <a:pt x="9" y="8"/>
                      <a:pt x="10" y="9"/>
                      <a:pt x="10" y="11"/>
                    </a:cubicBezTo>
                    <a:lnTo>
                      <a:pt x="10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Freeform 6"/>
              <p:cNvSpPr>
                <a:spLocks/>
              </p:cNvSpPr>
              <p:nvPr/>
            </p:nvSpPr>
            <p:spPr bwMode="auto">
              <a:xfrm>
                <a:off x="3820" y="2056"/>
                <a:ext cx="125" cy="178"/>
              </a:xfrm>
              <a:custGeom>
                <a:avLst/>
                <a:gdLst>
                  <a:gd name="T0" fmla="*/ 46 w 51"/>
                  <a:gd name="T1" fmla="*/ 28 h 73"/>
                  <a:gd name="T2" fmla="*/ 46 w 51"/>
                  <a:gd name="T3" fmla="*/ 3 h 73"/>
                  <a:gd name="T4" fmla="*/ 43 w 51"/>
                  <a:gd name="T5" fmla="*/ 3 h 73"/>
                  <a:gd name="T6" fmla="*/ 3 w 51"/>
                  <a:gd name="T7" fmla="*/ 22 h 73"/>
                  <a:gd name="T8" fmla="*/ 1 w 51"/>
                  <a:gd name="T9" fmla="*/ 25 h 73"/>
                  <a:gd name="T10" fmla="*/ 1 w 51"/>
                  <a:gd name="T11" fmla="*/ 48 h 73"/>
                  <a:gd name="T12" fmla="*/ 4 w 51"/>
                  <a:gd name="T13" fmla="*/ 51 h 73"/>
                  <a:gd name="T14" fmla="*/ 44 w 51"/>
                  <a:gd name="T15" fmla="*/ 70 h 73"/>
                  <a:gd name="T16" fmla="*/ 46 w 51"/>
                  <a:gd name="T17" fmla="*/ 70 h 73"/>
                  <a:gd name="T18" fmla="*/ 46 w 51"/>
                  <a:gd name="T19" fmla="*/ 45 h 73"/>
                  <a:gd name="T20" fmla="*/ 51 w 51"/>
                  <a:gd name="T21" fmla="*/ 36 h 73"/>
                  <a:gd name="T22" fmla="*/ 46 w 51"/>
                  <a:gd name="T23" fmla="*/ 28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1" h="73">
                    <a:moveTo>
                      <a:pt x="46" y="28"/>
                    </a:moveTo>
                    <a:cubicBezTo>
                      <a:pt x="46" y="3"/>
                      <a:pt x="46" y="3"/>
                      <a:pt x="46" y="3"/>
                    </a:cubicBezTo>
                    <a:cubicBezTo>
                      <a:pt x="46" y="0"/>
                      <a:pt x="43" y="3"/>
                      <a:pt x="43" y="3"/>
                    </a:cubicBezTo>
                    <a:cubicBezTo>
                      <a:pt x="30" y="24"/>
                      <a:pt x="3" y="22"/>
                      <a:pt x="3" y="22"/>
                    </a:cubicBezTo>
                    <a:cubicBezTo>
                      <a:pt x="0" y="22"/>
                      <a:pt x="1" y="25"/>
                      <a:pt x="1" y="25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51"/>
                      <a:pt x="4" y="51"/>
                      <a:pt x="4" y="51"/>
                    </a:cubicBezTo>
                    <a:cubicBezTo>
                      <a:pt x="34" y="51"/>
                      <a:pt x="44" y="70"/>
                      <a:pt x="44" y="70"/>
                    </a:cubicBezTo>
                    <a:cubicBezTo>
                      <a:pt x="44" y="70"/>
                      <a:pt x="46" y="73"/>
                      <a:pt x="46" y="70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9" y="43"/>
                      <a:pt x="51" y="40"/>
                      <a:pt x="51" y="36"/>
                    </a:cubicBezTo>
                    <a:cubicBezTo>
                      <a:pt x="51" y="33"/>
                      <a:pt x="49" y="30"/>
                      <a:pt x="4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59223" y="3545333"/>
              <a:ext cx="2047230" cy="985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常微分方程</a:t>
              </a:r>
              <a:endPara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的概念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8222489" y="2158651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839140" y="2355049"/>
            <a:ext cx="2954660" cy="2549630"/>
            <a:chOff x="6279141" y="2510238"/>
            <a:chExt cx="2105527" cy="1816903"/>
          </a:xfrm>
        </p:grpSpPr>
        <p:sp>
          <p:nvSpPr>
            <p:cNvPr id="32" name="文本框 31"/>
            <p:cNvSpPr txBox="1"/>
            <p:nvPr/>
          </p:nvSpPr>
          <p:spPr>
            <a:xfrm>
              <a:off x="6279141" y="3866556"/>
              <a:ext cx="2105527" cy="460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经济应用举例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2072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9">
            <a:extLst>
              <a:ext uri="{FF2B5EF4-FFF2-40B4-BE49-F238E27FC236}">
                <a16:creationId xmlns="" xmlns:a16="http://schemas.microsoft.com/office/drawing/2014/main" id="{CB3256A1-CE5A-4815-8763-197C7BEF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1162117"/>
            <a:ext cx="9049568" cy="113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在经济领域里，已知边际函数，可利用不定积分求它们的原函数，一般地，有以下常见情况：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="" xmlns:a16="http://schemas.microsoft.com/office/drawing/2014/main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4" y="908050"/>
            <a:ext cx="10314195" cy="5041900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1E8C2B45-AED1-4ADE-805C-F62DCFC7F3F8}"/>
              </a:ext>
            </a:extLst>
          </p:cNvPr>
          <p:cNvGrpSpPr/>
          <p:nvPr/>
        </p:nvGrpSpPr>
        <p:grpSpPr>
          <a:xfrm>
            <a:off x="1811338" y="2729871"/>
            <a:ext cx="8769576" cy="533516"/>
            <a:chOff x="1898618" y="2369415"/>
            <a:chExt cx="8769576" cy="533516"/>
          </a:xfrm>
        </p:grpSpPr>
        <p:sp>
          <p:nvSpPr>
            <p:cNvPr id="19" name="Text Box 13">
              <a:extLst>
                <a:ext uri="{FF2B5EF4-FFF2-40B4-BE49-F238E27FC236}">
                  <a16:creationId xmlns="" xmlns:a16="http://schemas.microsoft.com/office/drawing/2014/main" id="{1F1F3C1C-4F94-4057-8229-1065E8CA5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8618" y="2392721"/>
              <a:ext cx="79200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）已知边际成本           ，固定成本      ，则总成本</a:t>
              </a:r>
            </a:p>
          </p:txBody>
        </p:sp>
        <p:graphicFrame>
          <p:nvGraphicFramePr>
            <p:cNvPr id="23" name="Object 16">
              <a:extLst>
                <a:ext uri="{FF2B5EF4-FFF2-40B4-BE49-F238E27FC236}">
                  <a16:creationId xmlns="" xmlns:a16="http://schemas.microsoft.com/office/drawing/2014/main" id="{1D91D7F3-B157-4EA7-B4CF-6DA8E6E6DA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0218070"/>
                </p:ext>
              </p:extLst>
            </p:nvPr>
          </p:nvGraphicFramePr>
          <p:xfrm>
            <a:off x="4638524" y="2399519"/>
            <a:ext cx="977882" cy="473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2" name="Equation" r:id="rId4" imgW="380880" imgH="203040" progId="Equation.DSMT4">
                    <p:embed/>
                  </p:oleObj>
                </mc:Choice>
                <mc:Fallback>
                  <p:oleObj name="Equation" r:id="rId4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8524" y="2399519"/>
                          <a:ext cx="977882" cy="473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6">
              <a:extLst>
                <a:ext uri="{FF2B5EF4-FFF2-40B4-BE49-F238E27FC236}">
                  <a16:creationId xmlns="" xmlns:a16="http://schemas.microsoft.com/office/drawing/2014/main" id="{606864BD-8064-418E-B1BA-E2523617D0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5385545"/>
                </p:ext>
              </p:extLst>
            </p:nvPr>
          </p:nvGraphicFramePr>
          <p:xfrm>
            <a:off x="7180068" y="2369415"/>
            <a:ext cx="488941" cy="533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3" name="Equation" r:id="rId6" imgW="190440" imgH="228600" progId="Equation.DSMT4">
                    <p:embed/>
                  </p:oleObj>
                </mc:Choice>
                <mc:Fallback>
                  <p:oleObj name="Equation" r:id="rId6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0068" y="2369415"/>
                          <a:ext cx="488941" cy="533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="" xmlns:a16="http://schemas.microsoft.com/office/drawing/2014/main" id="{2574D148-D440-4465-A537-6B4F6F4CDB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0425905"/>
                </p:ext>
              </p:extLst>
            </p:nvPr>
          </p:nvGraphicFramePr>
          <p:xfrm>
            <a:off x="9265449" y="2390055"/>
            <a:ext cx="1402745" cy="473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4" name="Equation" r:id="rId8" imgW="545760" imgH="203040" progId="Equation.DSMT4">
                    <p:embed/>
                  </p:oleObj>
                </mc:Choice>
                <mc:Fallback>
                  <p:oleObj name="Equation" r:id="rId8" imgW="5457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5449" y="2390055"/>
                          <a:ext cx="1402745" cy="473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2E630BE6-C382-436C-B4DB-6B4A55639FFF}"/>
              </a:ext>
            </a:extLst>
          </p:cNvPr>
          <p:cNvGrpSpPr/>
          <p:nvPr/>
        </p:nvGrpSpPr>
        <p:grpSpPr>
          <a:xfrm>
            <a:off x="2588393" y="3686630"/>
            <a:ext cx="6365926" cy="1538513"/>
            <a:chOff x="2122091" y="3181709"/>
            <a:chExt cx="6365926" cy="1538513"/>
          </a:xfrm>
        </p:grpSpPr>
        <p:sp>
          <p:nvSpPr>
            <p:cNvPr id="27" name="Text Box 17">
              <a:extLst>
                <a:ext uri="{FF2B5EF4-FFF2-40B4-BE49-F238E27FC236}">
                  <a16:creationId xmlns="" xmlns:a16="http://schemas.microsoft.com/office/drawing/2014/main" id="{27F267E9-6268-4291-A005-A207711E11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091" y="3625188"/>
              <a:ext cx="6365926" cy="60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R="0" lvl="0" defTabSz="914400" eaLnBrk="0" fontAlgn="base" latinLnBrk="0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Tx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为微分方程   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特解。</a:t>
              </a:r>
            </a:p>
          </p:txBody>
        </p:sp>
        <p:graphicFrame>
          <p:nvGraphicFramePr>
            <p:cNvPr id="20" name="Object 16">
              <a:extLst>
                <a:ext uri="{FF2B5EF4-FFF2-40B4-BE49-F238E27FC236}">
                  <a16:creationId xmlns="" xmlns:a16="http://schemas.microsoft.com/office/drawing/2014/main" id="{E2339225-2241-492C-B5FD-D05B14042C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36365"/>
                </p:ext>
              </p:extLst>
            </p:nvPr>
          </p:nvGraphicFramePr>
          <p:xfrm>
            <a:off x="3853835" y="3181709"/>
            <a:ext cx="2040172" cy="1538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25" name="Equation" r:id="rId10" imgW="825480" imgH="685800" progId="Equation.DSMT4">
                    <p:embed/>
                  </p:oleObj>
                </mc:Choice>
                <mc:Fallback>
                  <p:oleObj name="Equation" r:id="rId10" imgW="82548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835" y="3181709"/>
                          <a:ext cx="2040172" cy="1538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889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4">
            <a:extLst>
              <a:ext uri="{FF2B5EF4-FFF2-40B4-BE49-F238E27FC236}">
                <a16:creationId xmlns="" xmlns:a16="http://schemas.microsoft.com/office/drawing/2014/main" id="{C0F82E85-BFAB-451A-801E-087A9BD43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4" y="908049"/>
            <a:ext cx="10314195" cy="5260521"/>
          </a:xfrm>
          <a:prstGeom prst="rect">
            <a:avLst/>
          </a:prstGeom>
          <a:noFill/>
          <a:ln w="28575">
            <a:solidFill>
              <a:srgbClr val="1A74CC"/>
            </a:solidFill>
            <a:rou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BF5648C8-7227-4405-B882-F75E2EBC715B}"/>
              </a:ext>
            </a:extLst>
          </p:cNvPr>
          <p:cNvGrpSpPr/>
          <p:nvPr/>
        </p:nvGrpSpPr>
        <p:grpSpPr>
          <a:xfrm>
            <a:off x="1699129" y="1270227"/>
            <a:ext cx="8054471" cy="490901"/>
            <a:chOff x="1699129" y="1270227"/>
            <a:chExt cx="8054471" cy="490901"/>
          </a:xfrm>
        </p:grpSpPr>
        <p:sp>
          <p:nvSpPr>
            <p:cNvPr id="19" name="Text Box 13">
              <a:extLst>
                <a:ext uri="{FF2B5EF4-FFF2-40B4-BE49-F238E27FC236}">
                  <a16:creationId xmlns="" xmlns:a16="http://schemas.microsoft.com/office/drawing/2014/main" id="{1F1F3C1C-4F94-4057-8229-1065E8CA5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129" y="1270227"/>
              <a:ext cx="80544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</a:pP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）已知</a:t>
              </a: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边际收入           </a:t>
              </a:r>
              <a:r>
                <a:rPr lang="zh-CN" altLang="en-US" sz="24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，则总收入函数</a:t>
              </a:r>
            </a:p>
          </p:txBody>
        </p:sp>
        <p:graphicFrame>
          <p:nvGraphicFramePr>
            <p:cNvPr id="23" name="Object 16">
              <a:extLst>
                <a:ext uri="{FF2B5EF4-FFF2-40B4-BE49-F238E27FC236}">
                  <a16:creationId xmlns="" xmlns:a16="http://schemas.microsoft.com/office/drawing/2014/main" id="{1D91D7F3-B157-4EA7-B4CF-6DA8E6E6DA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686946"/>
                </p:ext>
              </p:extLst>
            </p:nvPr>
          </p:nvGraphicFramePr>
          <p:xfrm>
            <a:off x="4470401" y="1298575"/>
            <a:ext cx="922386" cy="462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49" name="Equation" r:id="rId4" imgW="368280" imgH="203040" progId="Equation.DSMT4">
                    <p:embed/>
                  </p:oleObj>
                </mc:Choice>
                <mc:Fallback>
                  <p:oleObj name="Equation" r:id="rId4" imgW="3682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401" y="1298575"/>
                          <a:ext cx="922386" cy="4625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="" xmlns:a16="http://schemas.microsoft.com/office/drawing/2014/main" id="{2574D148-D440-4465-A537-6B4F6F4CDBC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4120034"/>
                </p:ext>
              </p:extLst>
            </p:nvPr>
          </p:nvGraphicFramePr>
          <p:xfrm>
            <a:off x="7555996" y="1298575"/>
            <a:ext cx="1306033" cy="462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0" name="Equation" r:id="rId6" imgW="520560" imgH="203040" progId="Equation.DSMT4">
                    <p:embed/>
                  </p:oleObj>
                </mc:Choice>
                <mc:Fallback>
                  <p:oleObj name="Equation" r:id="rId6" imgW="5205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996" y="1298575"/>
                          <a:ext cx="1306033" cy="4625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5879FC1A-5C5D-45F7-8026-342E9BCDD98D}"/>
              </a:ext>
            </a:extLst>
          </p:cNvPr>
          <p:cNvGrpSpPr/>
          <p:nvPr/>
        </p:nvGrpSpPr>
        <p:grpSpPr>
          <a:xfrm>
            <a:off x="2496103" y="1860217"/>
            <a:ext cx="6365926" cy="1492582"/>
            <a:chOff x="2122091" y="3199717"/>
            <a:chExt cx="6365926" cy="1492582"/>
          </a:xfrm>
        </p:grpSpPr>
        <p:sp>
          <p:nvSpPr>
            <p:cNvPr id="27" name="Text Box 17">
              <a:extLst>
                <a:ext uri="{FF2B5EF4-FFF2-40B4-BE49-F238E27FC236}">
                  <a16:creationId xmlns="" xmlns:a16="http://schemas.microsoft.com/office/drawing/2014/main" id="{27F267E9-6268-4291-A005-A207711E11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091" y="3625188"/>
              <a:ext cx="6365926" cy="60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R="0" lvl="0" defTabSz="914400" eaLnBrk="0" fontAlgn="base" latinLnBrk="0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Tx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为微分方程 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的特解。</a:t>
              </a:r>
            </a:p>
          </p:txBody>
        </p:sp>
        <p:graphicFrame>
          <p:nvGraphicFramePr>
            <p:cNvPr id="20" name="Object 16">
              <a:extLst>
                <a:ext uri="{FF2B5EF4-FFF2-40B4-BE49-F238E27FC236}">
                  <a16:creationId xmlns="" xmlns:a16="http://schemas.microsoft.com/office/drawing/2014/main" id="{E2339225-2241-492C-B5FD-D05B14042C4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7854574"/>
                </p:ext>
              </p:extLst>
            </p:nvPr>
          </p:nvGraphicFramePr>
          <p:xfrm>
            <a:off x="3838575" y="3199717"/>
            <a:ext cx="1919407" cy="1492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1" name="Equation" r:id="rId8" imgW="799920" imgH="685800" progId="Equation.DSMT4">
                    <p:embed/>
                  </p:oleObj>
                </mc:Choice>
                <mc:Fallback>
                  <p:oleObj name="Equation" r:id="rId8" imgW="79992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8575" y="3199717"/>
                          <a:ext cx="1919407" cy="14925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A965E840-B5DC-4688-B66B-E9AB5A77BDBF}"/>
              </a:ext>
            </a:extLst>
          </p:cNvPr>
          <p:cNvGrpSpPr/>
          <p:nvPr/>
        </p:nvGrpSpPr>
        <p:grpSpPr>
          <a:xfrm>
            <a:off x="2495102" y="4426857"/>
            <a:ext cx="6365926" cy="1553028"/>
            <a:chOff x="3209208" y="4478738"/>
            <a:chExt cx="6365926" cy="1553028"/>
          </a:xfrm>
        </p:grpSpPr>
        <p:sp>
          <p:nvSpPr>
            <p:cNvPr id="32" name="Text Box 17">
              <a:extLst>
                <a:ext uri="{FF2B5EF4-FFF2-40B4-BE49-F238E27FC236}">
                  <a16:creationId xmlns="" xmlns:a16="http://schemas.microsoft.com/office/drawing/2014/main" id="{44AE3B29-D2A5-41B9-B795-6436B3F96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9208" y="4944361"/>
              <a:ext cx="6365926" cy="60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R="0" lvl="0" defTabSz="914400" eaLnBrk="0" fontAlgn="base" latinLnBrk="0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1A74CC"/>
                </a:buClr>
                <a:buSzTx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为微分方程                 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的特解。</a:t>
              </a:r>
            </a:p>
          </p:txBody>
        </p:sp>
        <p:graphicFrame>
          <p:nvGraphicFramePr>
            <p:cNvPr id="33" name="Object 16">
              <a:extLst>
                <a:ext uri="{FF2B5EF4-FFF2-40B4-BE49-F238E27FC236}">
                  <a16:creationId xmlns="" xmlns:a16="http://schemas.microsoft.com/office/drawing/2014/main" id="{0508EECB-8225-4558-BE92-8A237E43F4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2782362"/>
                </p:ext>
              </p:extLst>
            </p:nvPr>
          </p:nvGraphicFramePr>
          <p:xfrm>
            <a:off x="4843930" y="4478738"/>
            <a:ext cx="1997137" cy="1553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2" name="Equation" r:id="rId10" imgW="799920" imgH="685800" progId="Equation.DSMT4">
                    <p:embed/>
                  </p:oleObj>
                </mc:Choice>
                <mc:Fallback>
                  <p:oleObj name="Equation" r:id="rId10" imgW="799920" imgH="685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3930" y="4478738"/>
                          <a:ext cx="1997137" cy="15530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/>
          <p:cNvGrpSpPr/>
          <p:nvPr/>
        </p:nvGrpSpPr>
        <p:grpSpPr>
          <a:xfrm>
            <a:off x="1699129" y="3761133"/>
            <a:ext cx="9153467" cy="512345"/>
            <a:chOff x="1699129" y="3674049"/>
            <a:chExt cx="9153467" cy="512345"/>
          </a:xfrm>
        </p:grpSpPr>
        <p:grpSp>
          <p:nvGrpSpPr>
            <p:cNvPr id="5" name="组合 4">
              <a:extLst>
                <a:ext uri="{FF2B5EF4-FFF2-40B4-BE49-F238E27FC236}">
                  <a16:creationId xmlns="" xmlns:a16="http://schemas.microsoft.com/office/drawing/2014/main" id="{F1C27B54-C36A-42D3-A879-F5360BF82527}"/>
                </a:ext>
              </a:extLst>
            </p:cNvPr>
            <p:cNvGrpSpPr/>
            <p:nvPr/>
          </p:nvGrpSpPr>
          <p:grpSpPr>
            <a:xfrm>
              <a:off x="1699129" y="3674049"/>
              <a:ext cx="8359271" cy="512345"/>
              <a:chOff x="1699129" y="3674049"/>
              <a:chExt cx="8359271" cy="512345"/>
            </a:xfrm>
          </p:grpSpPr>
          <p:sp>
            <p:nvSpPr>
              <p:cNvPr id="26" name="Text Box 13">
                <a:extLst>
                  <a:ext uri="{FF2B5EF4-FFF2-40B4-BE49-F238E27FC236}">
                    <a16:creationId xmlns="" xmlns:a16="http://schemas.microsoft.com/office/drawing/2014/main" id="{FD824BE9-043F-4B73-9852-FD27F7C532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9129" y="3674050"/>
                <a:ext cx="835927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1A74CC"/>
                  </a:buClr>
                </a:pPr>
                <a:r>
                  <a:rPr lang="zh-CN" altLang="en-US" sz="24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）已知固定成本      ，边际利润             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则总利润函数</a:t>
                </a:r>
              </a:p>
            </p:txBody>
          </p:sp>
          <p:graphicFrame>
            <p:nvGraphicFramePr>
              <p:cNvPr id="28" name="Object 16">
                <a:extLst>
                  <a:ext uri="{FF2B5EF4-FFF2-40B4-BE49-F238E27FC236}">
                    <a16:creationId xmlns="" xmlns:a16="http://schemas.microsoft.com/office/drawing/2014/main" id="{7DF20FD2-3E48-4FF1-A67F-6CC7379A86B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24726205"/>
                  </p:ext>
                </p:extLst>
              </p:nvPr>
            </p:nvGraphicFramePr>
            <p:xfrm>
              <a:off x="6582801" y="3709400"/>
              <a:ext cx="877542" cy="4548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7053" name="Equation" r:id="rId12" imgW="355320" imgH="203040" progId="Equation.DSMT4">
                      <p:embed/>
                    </p:oleObj>
                  </mc:Choice>
                  <mc:Fallback>
                    <p:oleObj name="Equation" r:id="rId12" imgW="35532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2801" y="3709400"/>
                            <a:ext cx="877542" cy="4548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16">
                <a:extLst>
                  <a:ext uri="{FF2B5EF4-FFF2-40B4-BE49-F238E27FC236}">
                    <a16:creationId xmlns="" xmlns:a16="http://schemas.microsoft.com/office/drawing/2014/main" id="{7F14AB0A-ABFC-4303-AC04-A7F5E72003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6512270"/>
                  </p:ext>
                </p:extLst>
              </p:nvPr>
            </p:nvGraphicFramePr>
            <p:xfrm>
              <a:off x="4506895" y="3674049"/>
              <a:ext cx="469538" cy="5123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7054" name="Equation" r:id="rId14" imgW="190440" imgH="228600" progId="Equation.DSMT4">
                      <p:embed/>
                    </p:oleObj>
                  </mc:Choice>
                  <mc:Fallback>
                    <p:oleObj name="Equation" r:id="rId14" imgW="1904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06895" y="3674049"/>
                            <a:ext cx="469538" cy="51234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8" name="Object 16">
              <a:extLst>
                <a:ext uri="{FF2B5EF4-FFF2-40B4-BE49-F238E27FC236}">
                  <a16:creationId xmlns="" xmlns:a16="http://schemas.microsoft.com/office/drawing/2014/main" id="{C6073F8C-E01C-4899-9677-BD0D039B28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052801"/>
                </p:ext>
              </p:extLst>
            </p:nvPr>
          </p:nvGraphicFramePr>
          <p:xfrm>
            <a:off x="9585260" y="3704386"/>
            <a:ext cx="1267336" cy="460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55" name="Equation" r:id="rId16" imgW="507960" imgH="203040" progId="Equation.DSMT4">
                    <p:embed/>
                  </p:oleObj>
                </mc:Choice>
                <mc:Fallback>
                  <p:oleObj name="Equation" r:id="rId16" imgW="5079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5260" y="3704386"/>
                          <a:ext cx="1267336" cy="4603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679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916">
        <p14:flythrough/>
      </p:transition>
    </mc:Choice>
    <mc:Fallback xmlns="">
      <p:transition spd="slow" advTm="49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235075" y="1101920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2" name="Object 5">
            <a:extLst>
              <a:ext uri="{FF2B5EF4-FFF2-40B4-BE49-F238E27FC236}">
                <a16:creationId xmlns="" xmlns:a16="http://schemas.microsoft.com/office/drawing/2014/main" id="{D16FEC4C-002C-4E3F-824E-34406F5A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440981"/>
              </p:ext>
            </p:extLst>
          </p:nvPr>
        </p:nvGraphicFramePr>
        <p:xfrm>
          <a:off x="3532309" y="2728687"/>
          <a:ext cx="2630332" cy="925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4" imgW="1104840" imgH="419040" progId="Equation.DSMT4">
                  <p:embed/>
                </p:oleObj>
              </mc:Choice>
              <mc:Fallback>
                <p:oleObj name="Equation" r:id="rId4" imgW="1104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309" y="2728687"/>
                        <a:ext cx="2630332" cy="925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>
            <a:extLst>
              <a:ext uri="{FF2B5EF4-FFF2-40B4-BE49-F238E27FC236}">
                <a16:creationId xmlns="" xmlns:a16="http://schemas.microsoft.com/office/drawing/2014/main" id="{265B83DA-67AE-4030-922C-DCB9BFC6F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317920"/>
              </p:ext>
            </p:extLst>
          </p:nvPr>
        </p:nvGraphicFramePr>
        <p:xfrm>
          <a:off x="2690485" y="4431931"/>
          <a:ext cx="5655230" cy="61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Equation" r:id="rId6" imgW="2323800" imgH="279360" progId="Equation.DSMT4">
                  <p:embed/>
                </p:oleObj>
              </mc:Choice>
              <mc:Fallback>
                <p:oleObj name="Equation" r:id="rId6" imgW="2323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485" y="4431931"/>
                        <a:ext cx="5655230" cy="619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1725280" y="1027025"/>
            <a:ext cx="6455682" cy="646331"/>
            <a:chOff x="1725280" y="1027025"/>
            <a:chExt cx="6455682" cy="646331"/>
          </a:xfrm>
        </p:grpSpPr>
        <p:sp>
          <p:nvSpPr>
            <p:cNvPr id="48" name="Rectangle 19">
              <a:extLst>
                <a:ext uri="{FF2B5EF4-FFF2-40B4-BE49-F238E27FC236}">
                  <a16:creationId xmlns="" xmlns:a16="http://schemas.microsoft.com/office/drawing/2014/main" id="{EA0698E2-19DA-4A5F-9CE6-C700EFAF3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5280" y="1027025"/>
              <a:ext cx="645568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设某产品的边际成本函数为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: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       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49" name="Object 20">
              <a:extLst>
                <a:ext uri="{FF2B5EF4-FFF2-40B4-BE49-F238E27FC236}">
                  <a16:creationId xmlns="" xmlns:a16="http://schemas.microsoft.com/office/drawing/2014/main" id="{FD88F557-49A3-4254-AEF2-4829E31898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9331103"/>
                </p:ext>
              </p:extLst>
            </p:nvPr>
          </p:nvGraphicFramePr>
          <p:xfrm>
            <a:off x="5686287" y="1192148"/>
            <a:ext cx="2210086" cy="431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6" r:id="rId8" imgW="1035441" imgH="204532" progId="Equation.DSMT4">
                    <p:embed/>
                  </p:oleObj>
                </mc:Choice>
                <mc:Fallback>
                  <p:oleObj r:id="rId8" imgW="1035441" imgH="2045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6287" y="1192148"/>
                          <a:ext cx="2210086" cy="431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43AA8ED7-14F5-4EA8-9549-B6E36BB08477}"/>
              </a:ext>
            </a:extLst>
          </p:cNvPr>
          <p:cNvGrpSpPr/>
          <p:nvPr/>
        </p:nvGrpSpPr>
        <p:grpSpPr>
          <a:xfrm>
            <a:off x="1719676" y="1680672"/>
            <a:ext cx="4139176" cy="646331"/>
            <a:chOff x="2516148" y="1562796"/>
            <a:chExt cx="4139176" cy="646331"/>
          </a:xfrm>
        </p:grpSpPr>
        <p:sp>
          <p:nvSpPr>
            <p:cNvPr id="50" name="Rectangle 19">
              <a:extLst>
                <a:ext uri="{FF2B5EF4-FFF2-40B4-BE49-F238E27FC236}">
                  <a16:creationId xmlns="" xmlns:a16="http://schemas.microsoft.com/office/drawing/2014/main" id="{3A216D12-8707-4520-8C9F-EC6B17DEC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6148" y="1562796"/>
              <a:ext cx="413917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本函数          。</a:t>
              </a: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47" name="Object 22">
              <a:extLst>
                <a:ext uri="{FF2B5EF4-FFF2-40B4-BE49-F238E27FC236}">
                  <a16:creationId xmlns="" xmlns:a16="http://schemas.microsoft.com/office/drawing/2014/main" id="{C5EFC632-A51C-4EC8-8672-172DC59720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670484"/>
                </p:ext>
              </p:extLst>
            </p:nvPr>
          </p:nvGraphicFramePr>
          <p:xfrm>
            <a:off x="3550785" y="1709337"/>
            <a:ext cx="7112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7" name="Equation" r:id="rId10" imgW="342720" imgH="203040" progId="Equation.DSMT4">
                    <p:embed/>
                  </p:oleObj>
                </mc:Choice>
                <mc:Fallback>
                  <p:oleObj name="Equation" r:id="rId10" imgW="3427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0785" y="1709337"/>
                          <a:ext cx="71120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5">
            <a:extLst>
              <a:ext uri="{FF2B5EF4-FFF2-40B4-BE49-F238E27FC236}">
                <a16:creationId xmlns="" xmlns:a16="http://schemas.microsoft.com/office/drawing/2014/main" id="{D16FEC4C-002C-4E3F-824E-34406F5AC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504153"/>
              </p:ext>
            </p:extLst>
          </p:nvPr>
        </p:nvGraphicFramePr>
        <p:xfrm>
          <a:off x="3777240" y="3797730"/>
          <a:ext cx="3394577" cy="474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Equation" r:id="rId12" imgW="1346040" imgH="203040" progId="Equation.DSMT4">
                  <p:embed/>
                </p:oleObj>
              </mc:Choice>
              <mc:Fallback>
                <p:oleObj name="Equation" r:id="rId12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240" y="3797730"/>
                        <a:ext cx="3394577" cy="474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9">
            <a:extLst>
              <a:ext uri="{FF2B5EF4-FFF2-40B4-BE49-F238E27FC236}">
                <a16:creationId xmlns="" xmlns:a16="http://schemas.microsoft.com/office/drawing/2014/main" id="{EA0698E2-19DA-4A5F-9CE6-C700EFAF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962" y="1021054"/>
            <a:ext cx="21241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固定成本</a:t>
            </a:r>
            <a:r>
              <a:rPr lang="en-US" altLang="zh-CN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="" xmlns:a16="http://schemas.microsoft.com/office/drawing/2014/main" id="{EA0698E2-19DA-4A5F-9CE6-C700EFAF3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4171" y="1021054"/>
            <a:ext cx="12256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求总成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19">
            <a:extLst>
              <a:ext uri="{FF2B5EF4-FFF2-40B4-BE49-F238E27FC236}">
                <a16:creationId xmlns="" xmlns:a16="http://schemas.microsoft.com/office/drawing/2014/main" id="{D24275E2-3D11-4A8F-9385-332E75D1B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860" y="3720686"/>
            <a:ext cx="2032399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分离变量得：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19">
            <a:extLst>
              <a:ext uri="{FF2B5EF4-FFF2-40B4-BE49-F238E27FC236}">
                <a16:creationId xmlns="" xmlns:a16="http://schemas.microsoft.com/office/drawing/2014/main" id="{8E230A17-D5AD-4B18-A730-930A17B38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859" y="4392691"/>
            <a:ext cx="2032399" cy="58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lvl="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于是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880717" y="5129514"/>
            <a:ext cx="2154254" cy="646331"/>
            <a:chOff x="1880717" y="5129514"/>
            <a:chExt cx="2154254" cy="646331"/>
          </a:xfrm>
        </p:grpSpPr>
        <p:sp>
          <p:nvSpPr>
            <p:cNvPr id="19" name="Rectangle 19">
              <a:extLst>
                <a:ext uri="{FF2B5EF4-FFF2-40B4-BE49-F238E27FC236}">
                  <a16:creationId xmlns="" xmlns:a16="http://schemas.microsoft.com/office/drawing/2014/main" id="{3D706441-97A9-4430-8967-4745B4E68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717" y="5129514"/>
              <a:ext cx="21542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kern="0" noProof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又                  </a:t>
              </a:r>
              <a:r>
                <a:rPr lang="en-US" altLang="zh-CN" sz="2400" kern="0" noProof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0" name="Object 5">
              <a:extLst>
                <a:ext uri="{FF2B5EF4-FFF2-40B4-BE49-F238E27FC236}">
                  <a16:creationId xmlns="" xmlns:a16="http://schemas.microsoft.com/office/drawing/2014/main" id="{79D465B3-6C1A-40FF-ACC6-7DD880EEA3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4187689"/>
                </p:ext>
              </p:extLst>
            </p:nvPr>
          </p:nvGraphicFramePr>
          <p:xfrm>
            <a:off x="2398789" y="5282795"/>
            <a:ext cx="1504363" cy="4458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9" name="Equation" r:id="rId14" imgW="634680" imgH="203040" progId="Equation.DSMT4">
                    <p:embed/>
                  </p:oleObj>
                </mc:Choice>
                <mc:Fallback>
                  <p:oleObj name="Equation" r:id="rId14" imgW="6346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89" y="5282795"/>
                          <a:ext cx="1504363" cy="4458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/>
          <p:cNvGrpSpPr/>
          <p:nvPr/>
        </p:nvGrpSpPr>
        <p:grpSpPr>
          <a:xfrm>
            <a:off x="4130242" y="5162151"/>
            <a:ext cx="2032399" cy="581057"/>
            <a:chOff x="4435036" y="5162151"/>
            <a:chExt cx="2032399" cy="581057"/>
          </a:xfrm>
        </p:grpSpPr>
        <p:sp>
          <p:nvSpPr>
            <p:cNvPr id="21" name="Rectangle 19">
              <a:extLst>
                <a:ext uri="{FF2B5EF4-FFF2-40B4-BE49-F238E27FC236}">
                  <a16:creationId xmlns="" xmlns:a16="http://schemas.microsoft.com/office/drawing/2014/main" id="{9CCDED59-0C7E-46EC-9AA3-560676A76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036" y="5162151"/>
              <a:ext cx="2032399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         </a:t>
              </a:r>
              <a:r>
                <a:rPr kumimoji="0" lang="en-US" altLang="zh-CN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2" name="Object 5">
              <a:extLst>
                <a:ext uri="{FF2B5EF4-FFF2-40B4-BE49-F238E27FC236}">
                  <a16:creationId xmlns="" xmlns:a16="http://schemas.microsoft.com/office/drawing/2014/main" id="{8FB8D851-43B9-4A1E-8ED1-BB49BE954A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5653882"/>
                </p:ext>
              </p:extLst>
            </p:nvPr>
          </p:nvGraphicFramePr>
          <p:xfrm>
            <a:off x="5197595" y="5268687"/>
            <a:ext cx="1110489" cy="400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0" name="Equation" r:id="rId16" imgW="457200" imgH="177480" progId="Equation.DSMT4">
                    <p:embed/>
                  </p:oleObj>
                </mc:Choice>
                <mc:Fallback>
                  <p:oleObj name="Equation" r:id="rId16" imgW="4572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7595" y="5268687"/>
                          <a:ext cx="1110489" cy="400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/>
          <p:cNvGrpSpPr/>
          <p:nvPr/>
        </p:nvGrpSpPr>
        <p:grpSpPr>
          <a:xfrm>
            <a:off x="6214406" y="5162151"/>
            <a:ext cx="3858519" cy="581057"/>
            <a:chOff x="6635312" y="5162151"/>
            <a:chExt cx="3858519" cy="581057"/>
          </a:xfrm>
        </p:grpSpPr>
        <p:sp>
          <p:nvSpPr>
            <p:cNvPr id="23" name="Rectangle 19">
              <a:extLst>
                <a:ext uri="{FF2B5EF4-FFF2-40B4-BE49-F238E27FC236}">
                  <a16:creationId xmlns="" xmlns:a16="http://schemas.microsoft.com/office/drawing/2014/main" id="{7A2EB3D7-B0CA-4BDC-8F9C-503DAE2FC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5312" y="5162151"/>
              <a:ext cx="2032399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故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4" name="Object 6">
              <a:extLst>
                <a:ext uri="{FF2B5EF4-FFF2-40B4-BE49-F238E27FC236}">
                  <a16:creationId xmlns="" xmlns:a16="http://schemas.microsoft.com/office/drawing/2014/main" id="{5286E8C5-6E95-4B01-B13A-F3F800FF27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6579609"/>
                </p:ext>
              </p:extLst>
            </p:nvPr>
          </p:nvGraphicFramePr>
          <p:xfrm>
            <a:off x="7082974" y="5198652"/>
            <a:ext cx="3410857" cy="522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1" name="Equation" r:id="rId18" imgW="1358640" imgH="228600" progId="Equation.DSMT4">
                    <p:embed/>
                  </p:oleObj>
                </mc:Choice>
                <mc:Fallback>
                  <p:oleObj name="Equation" r:id="rId18" imgW="13586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2974" y="5198652"/>
                          <a:ext cx="3410857" cy="5223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915853" y="2946393"/>
            <a:ext cx="160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由题意知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1235076" y="2438389"/>
            <a:ext cx="10013496" cy="368664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516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4" grpId="0"/>
          <p:bldP spid="16" grpId="0"/>
          <p:bldP spid="17" grpId="0"/>
          <p:bldP spid="18" grpId="0"/>
          <p:bldP spid="2" grpId="0"/>
          <p:bldP spid="2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4" grpId="0"/>
          <p:bldP spid="16" grpId="0"/>
          <p:bldP spid="17" grpId="0"/>
          <p:bldP spid="18" grpId="0"/>
          <p:bldP spid="2" grpId="0"/>
          <p:bldP spid="25" grpId="0" animBg="1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235075" y="785391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Group 15">
            <a:extLst>
              <a:ext uri="{FF2B5EF4-FFF2-40B4-BE49-F238E27FC236}">
                <a16:creationId xmlns="" xmlns:a16="http://schemas.microsoft.com/office/drawing/2014/main" id="{A719FDEA-6328-4A62-921A-4F80EDBEFD5F}"/>
              </a:ext>
            </a:extLst>
          </p:cNvPr>
          <p:cNvGrpSpPr>
            <a:grpSpLocks/>
          </p:cNvGrpSpPr>
          <p:nvPr/>
        </p:nvGrpSpPr>
        <p:grpSpPr bwMode="auto">
          <a:xfrm>
            <a:off x="1719676" y="698251"/>
            <a:ext cx="9238615" cy="1134895"/>
            <a:chOff x="-2346" y="-240"/>
            <a:chExt cx="14549" cy="1786"/>
          </a:xfrm>
        </p:grpSpPr>
        <p:sp>
          <p:nvSpPr>
            <p:cNvPr id="58" name="Rectangle 16">
              <a:extLst>
                <a:ext uri="{FF2B5EF4-FFF2-40B4-BE49-F238E27FC236}">
                  <a16:creationId xmlns="" xmlns:a16="http://schemas.microsoft.com/office/drawing/2014/main" id="{F29ED276-0567-4D21-AB30-FA94E8F71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346" y="-240"/>
              <a:ext cx="14549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已知某产品销售量为   时，收入变化率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为                    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求销售量为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时的总收入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9" name="Object 17">
              <a:extLst>
                <a:ext uri="{FF2B5EF4-FFF2-40B4-BE49-F238E27FC236}">
                  <a16:creationId xmlns="" xmlns:a16="http://schemas.microsoft.com/office/drawing/2014/main" id="{57A07EC3-9AA2-4836-AF49-D571166035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0034989"/>
                </p:ext>
              </p:extLst>
            </p:nvPr>
          </p:nvGraphicFramePr>
          <p:xfrm>
            <a:off x="2110" y="-14"/>
            <a:ext cx="466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099" r:id="rId4" imgW="130687" imgH="169893" progId="Equation.DSMT4">
                    <p:embed/>
                  </p:oleObj>
                </mc:Choice>
                <mc:Fallback>
                  <p:oleObj r:id="rId4" imgW="130687" imgH="16989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0" y="-14"/>
                          <a:ext cx="466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19">
              <a:extLst>
                <a:ext uri="{FF2B5EF4-FFF2-40B4-BE49-F238E27FC236}">
                  <a16:creationId xmlns="" xmlns:a16="http://schemas.microsoft.com/office/drawing/2014/main" id="{03D59731-6BB3-435E-B61E-5039CB0943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6394944"/>
                </p:ext>
              </p:extLst>
            </p:nvPr>
          </p:nvGraphicFramePr>
          <p:xfrm>
            <a:off x="6411" y="-17"/>
            <a:ext cx="2892" cy="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0" r:id="rId6" imgW="958742" imgH="204532" progId="Equation.DSMT4">
                    <p:embed/>
                  </p:oleObj>
                </mc:Choice>
                <mc:Fallback>
                  <p:oleObj r:id="rId6" imgW="958742" imgH="20453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1" y="-17"/>
                          <a:ext cx="2892" cy="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C198F978-572A-415B-9A5C-5F3765659EC2}"/>
              </a:ext>
            </a:extLst>
          </p:cNvPr>
          <p:cNvGrpSpPr/>
          <p:nvPr/>
        </p:nvGrpSpPr>
        <p:grpSpPr>
          <a:xfrm>
            <a:off x="1919469" y="2121787"/>
            <a:ext cx="3837400" cy="883711"/>
            <a:chOff x="1919469" y="2528179"/>
            <a:chExt cx="3837400" cy="883711"/>
          </a:xfrm>
        </p:grpSpPr>
        <p:sp>
          <p:nvSpPr>
            <p:cNvPr id="63" name="Rectangle 6">
              <a:extLst>
                <a:ext uri="{FF2B5EF4-FFF2-40B4-BE49-F238E27FC236}">
                  <a16:creationId xmlns="" xmlns:a16="http://schemas.microsoft.com/office/drawing/2014/main" id="{90F65162-C8FC-4DF5-A111-B78C57004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469" y="2729147"/>
              <a:ext cx="19062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zh-CN" altLang="en-US" sz="2400" b="1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由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题意知：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64" name="Object 40">
              <a:extLst>
                <a:ext uri="{FF2B5EF4-FFF2-40B4-BE49-F238E27FC236}">
                  <a16:creationId xmlns="" xmlns:a16="http://schemas.microsoft.com/office/drawing/2014/main" id="{6A17986E-0B92-43A0-951B-2083D53AC4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1455669"/>
                </p:ext>
              </p:extLst>
            </p:nvPr>
          </p:nvGraphicFramePr>
          <p:xfrm>
            <a:off x="3633509" y="2528179"/>
            <a:ext cx="2123360" cy="883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1" name="Equation" r:id="rId8" imgW="1015920" imgH="419040" progId="Equation.DSMT4">
                    <p:embed/>
                  </p:oleObj>
                </mc:Choice>
                <mc:Fallback>
                  <p:oleObj name="Equation" r:id="rId8" imgW="10159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509" y="2528179"/>
                          <a:ext cx="2123360" cy="8837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145DB9D2-F4FC-4AB3-A281-332FDA21A209}"/>
              </a:ext>
            </a:extLst>
          </p:cNvPr>
          <p:cNvGrpSpPr/>
          <p:nvPr/>
        </p:nvGrpSpPr>
        <p:grpSpPr>
          <a:xfrm>
            <a:off x="2011458" y="3115704"/>
            <a:ext cx="4631021" cy="461933"/>
            <a:chOff x="2011458" y="3706463"/>
            <a:chExt cx="4631021" cy="461933"/>
          </a:xfrm>
        </p:grpSpPr>
        <p:sp>
          <p:nvSpPr>
            <p:cNvPr id="18" name="Rectangle 6">
              <a:extLst>
                <a:ext uri="{FF2B5EF4-FFF2-40B4-BE49-F238E27FC236}">
                  <a16:creationId xmlns="" xmlns:a16="http://schemas.microsoft.com/office/drawing/2014/main" id="{A4E824E2-421E-45FF-8821-3A728C7DA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458" y="3706463"/>
              <a:ext cx="21226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分离变量得：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aphicFrame>
          <p:nvGraphicFramePr>
            <p:cNvPr id="19" name="Object 40">
              <a:extLst>
                <a:ext uri="{FF2B5EF4-FFF2-40B4-BE49-F238E27FC236}">
                  <a16:creationId xmlns="" xmlns:a16="http://schemas.microsoft.com/office/drawing/2014/main" id="{498F516A-2A96-49CF-8AFD-E6E6E65289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512260"/>
                </p:ext>
              </p:extLst>
            </p:nvPr>
          </p:nvGraphicFramePr>
          <p:xfrm>
            <a:off x="3923091" y="3723896"/>
            <a:ext cx="27193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2" name="Equation" r:id="rId10" imgW="1257120" imgH="203040" progId="Equation.DSMT4">
                    <p:embed/>
                  </p:oleObj>
                </mc:Choice>
                <mc:Fallback>
                  <p:oleObj name="Equation" r:id="rId10" imgW="1257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091" y="3723896"/>
                          <a:ext cx="27193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4863B44E-D156-4D42-A3DA-46D9909A9FE3}"/>
              </a:ext>
            </a:extLst>
          </p:cNvPr>
          <p:cNvGrpSpPr/>
          <p:nvPr/>
        </p:nvGrpSpPr>
        <p:grpSpPr>
          <a:xfrm>
            <a:off x="2011458" y="3786686"/>
            <a:ext cx="5890295" cy="835109"/>
            <a:chOff x="2011458" y="4193078"/>
            <a:chExt cx="5890295" cy="835109"/>
          </a:xfrm>
        </p:grpSpPr>
        <p:graphicFrame>
          <p:nvGraphicFramePr>
            <p:cNvPr id="66" name="Object 20">
              <a:extLst>
                <a:ext uri="{FF2B5EF4-FFF2-40B4-BE49-F238E27FC236}">
                  <a16:creationId xmlns="" xmlns:a16="http://schemas.microsoft.com/office/drawing/2014/main" id="{9BA9D936-9F4B-42B7-9A37-206FD558E3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0305240"/>
                </p:ext>
              </p:extLst>
            </p:nvPr>
          </p:nvGraphicFramePr>
          <p:xfrm>
            <a:off x="2782649" y="4193078"/>
            <a:ext cx="5119104" cy="835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3" name="Equation" r:id="rId12" imgW="2425680" imgH="393480" progId="Equation.DSMT4">
                    <p:embed/>
                  </p:oleObj>
                </mc:Choice>
                <mc:Fallback>
                  <p:oleObj name="Equation" r:id="rId12" imgW="2425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649" y="4193078"/>
                          <a:ext cx="5119104" cy="835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6">
              <a:extLst>
                <a:ext uri="{FF2B5EF4-FFF2-40B4-BE49-F238E27FC236}">
                  <a16:creationId xmlns="" xmlns:a16="http://schemas.microsoft.com/office/drawing/2014/main" id="{C3DC127C-C92A-4B7E-BF61-5ABBE1C2E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458" y="4362830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于是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2C752F93-7142-4A8D-ABB7-ECB918F25446}"/>
              </a:ext>
            </a:extLst>
          </p:cNvPr>
          <p:cNvGrpSpPr/>
          <p:nvPr/>
        </p:nvGrpSpPr>
        <p:grpSpPr>
          <a:xfrm>
            <a:off x="2011458" y="4747819"/>
            <a:ext cx="1988045" cy="461665"/>
            <a:chOff x="2011458" y="5154211"/>
            <a:chExt cx="1988045" cy="461665"/>
          </a:xfrm>
        </p:grpSpPr>
        <p:sp>
          <p:nvSpPr>
            <p:cNvPr id="61" name="Rectangle 8">
              <a:extLst>
                <a:ext uri="{FF2B5EF4-FFF2-40B4-BE49-F238E27FC236}">
                  <a16:creationId xmlns="" xmlns:a16="http://schemas.microsoft.com/office/drawing/2014/main" id="{3AC80F77-B1E9-4DBE-BDE6-451BF5766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458" y="5154211"/>
              <a:ext cx="198804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又             ，</a:t>
              </a:r>
              <a:endPara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2" name="Object 40">
              <a:extLst>
                <a:ext uri="{FF2B5EF4-FFF2-40B4-BE49-F238E27FC236}">
                  <a16:creationId xmlns="" xmlns:a16="http://schemas.microsoft.com/office/drawing/2014/main" id="{C82EC5E8-572F-4306-965D-2867FCEDEF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3831584"/>
                </p:ext>
              </p:extLst>
            </p:nvPr>
          </p:nvGraphicFramePr>
          <p:xfrm>
            <a:off x="2425422" y="5171376"/>
            <a:ext cx="1208087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4" name="Equation" r:id="rId14" imgW="558720" imgH="203040" progId="Equation.DSMT4">
                    <p:embed/>
                  </p:oleObj>
                </mc:Choice>
                <mc:Fallback>
                  <p:oleObj name="Equation" r:id="rId14" imgW="5587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5422" y="5171376"/>
                          <a:ext cx="1208087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6">
            <a:extLst>
              <a:ext uri="{FF2B5EF4-FFF2-40B4-BE49-F238E27FC236}">
                <a16:creationId xmlns="" xmlns:a16="http://schemas.microsoft.com/office/drawing/2014/main" id="{4465DDC1-FB75-4E08-8775-B8272B08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47" y="5411387"/>
            <a:ext cx="4249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因此销售量为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</a:t>
            </a: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总收入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为：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235076" y="2031997"/>
            <a:ext cx="10013496" cy="4238174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767652" y="4585256"/>
            <a:ext cx="3329834" cy="808252"/>
            <a:chOff x="3767652" y="4991648"/>
            <a:chExt cx="3329834" cy="808252"/>
          </a:xfrm>
        </p:grpSpPr>
        <p:sp>
          <p:nvSpPr>
            <p:cNvPr id="27" name="Rectangle 8">
              <a:extLst>
                <a:ext uri="{FF2B5EF4-FFF2-40B4-BE49-F238E27FC236}">
                  <a16:creationId xmlns="" xmlns:a16="http://schemas.microsoft.com/office/drawing/2014/main" id="{3AC80F77-B1E9-4DBE-BDE6-451BF5766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652" y="5154211"/>
              <a:ext cx="33298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                     ，</a:t>
              </a:r>
              <a:endPara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9" name="Object 40">
              <a:extLst>
                <a:ext uri="{FF2B5EF4-FFF2-40B4-BE49-F238E27FC236}">
                  <a16:creationId xmlns="" xmlns:a16="http://schemas.microsoft.com/office/drawing/2014/main" id="{035A5443-23C7-4DE3-9937-FCE5C873CE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507003"/>
                </p:ext>
              </p:extLst>
            </p:nvPr>
          </p:nvGraphicFramePr>
          <p:xfrm>
            <a:off x="4499435" y="4991648"/>
            <a:ext cx="2369682" cy="808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05" name="Equation" r:id="rId16" imgW="1168200" imgH="393480" progId="Equation.DSMT4">
                    <p:embed/>
                  </p:oleObj>
                </mc:Choice>
                <mc:Fallback>
                  <p:oleObj name="Equation" r:id="rId16" imgW="1168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9435" y="4991648"/>
                          <a:ext cx="2369682" cy="808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68647"/>
              </p:ext>
            </p:extLst>
          </p:nvPr>
        </p:nvGraphicFramePr>
        <p:xfrm>
          <a:off x="6501720" y="5209484"/>
          <a:ext cx="33750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6" name="公式" r:id="rId18" imgW="1549080" imgH="393480" progId="Equation.3">
                  <p:embed/>
                </p:oleObj>
              </mc:Choice>
              <mc:Fallback>
                <p:oleObj name="公式" r:id="rId18" imgW="1549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720" y="5209484"/>
                        <a:ext cx="337502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902860"/>
              </p:ext>
            </p:extLst>
          </p:nvPr>
        </p:nvGraphicFramePr>
        <p:xfrm>
          <a:off x="9771480" y="5450798"/>
          <a:ext cx="8572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7" name="公式" r:id="rId20" imgW="393480" imgH="177480" progId="Equation.3">
                  <p:embed/>
                </p:oleObj>
              </mc:Choice>
              <mc:Fallback>
                <p:oleObj name="公式" r:id="rId20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480" y="5450798"/>
                        <a:ext cx="8572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7780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24" grpId="0"/>
          <p:bldP spid="2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8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24" grpId="0"/>
          <p:bldP spid="26" grpId="0" animBg="1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2742147"/>
            <a:ext cx="9721849" cy="3282218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10" name="椭圆 9"/>
          <p:cNvSpPr/>
          <p:nvPr/>
        </p:nvSpPr>
        <p:spPr>
          <a:xfrm>
            <a:off x="1245795" y="65370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E70CC78B-610F-44C2-BCFB-E2B599279C4E}"/>
              </a:ext>
            </a:extLst>
          </p:cNvPr>
          <p:cNvGrpSpPr/>
          <p:nvPr/>
        </p:nvGrpSpPr>
        <p:grpSpPr>
          <a:xfrm>
            <a:off x="1989559" y="2815791"/>
            <a:ext cx="4295493" cy="763588"/>
            <a:chOff x="1989559" y="3018987"/>
            <a:chExt cx="4295493" cy="763588"/>
          </a:xfrm>
        </p:grpSpPr>
        <p:sp>
          <p:nvSpPr>
            <p:cNvPr id="50" name="Rectangle 6">
              <a:extLst>
                <a:ext uri="{FF2B5EF4-FFF2-40B4-BE49-F238E27FC236}">
                  <a16:creationId xmlns="" xmlns:a16="http://schemas.microsoft.com/office/drawing/2014/main" id="{39DEEB8D-DA9C-497C-8EB3-0DE9E0F1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559" y="3166604"/>
              <a:ext cx="2339358" cy="46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先将方程变形为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51" name="Object 7">
              <a:extLst>
                <a:ext uri="{FF2B5EF4-FFF2-40B4-BE49-F238E27FC236}">
                  <a16:creationId xmlns="" xmlns:a16="http://schemas.microsoft.com/office/drawing/2014/main" id="{7498D961-6DE1-4C63-8F29-E88CCFD4172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2343094"/>
                </p:ext>
              </p:extLst>
            </p:nvPr>
          </p:nvGraphicFramePr>
          <p:xfrm>
            <a:off x="4264164" y="3018987"/>
            <a:ext cx="2020888" cy="763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5" name="Equation" r:id="rId5" imgW="1041120" imgH="393480" progId="Equation.DSMT4">
                    <p:embed/>
                  </p:oleObj>
                </mc:Choice>
                <mc:Fallback>
                  <p:oleObj name="Equation" r:id="rId5" imgW="104112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4164" y="3018987"/>
                          <a:ext cx="2020888" cy="763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" name="Object 13">
            <a:extLst>
              <a:ext uri="{FF2B5EF4-FFF2-40B4-BE49-F238E27FC236}">
                <a16:creationId xmlns="" xmlns:a16="http://schemas.microsoft.com/office/drawing/2014/main" id="{80CBB175-032F-4EE6-B0A8-E8D1962C9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281159"/>
              </p:ext>
            </p:extLst>
          </p:nvPr>
        </p:nvGraphicFramePr>
        <p:xfrm>
          <a:off x="2636264" y="5169358"/>
          <a:ext cx="69294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6" name="Equation" r:id="rId7" imgW="3479760" imgH="330120" progId="Equation.DSMT4">
                  <p:embed/>
                </p:oleObj>
              </mc:Choice>
              <mc:Fallback>
                <p:oleObj name="Equation" r:id="rId7" imgW="3479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264" y="5169358"/>
                        <a:ext cx="69294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22">
            <a:extLst>
              <a:ext uri="{FF2B5EF4-FFF2-40B4-BE49-F238E27FC236}">
                <a16:creationId xmlns="" xmlns:a16="http://schemas.microsoft.com/office/drawing/2014/main" id="{B722D100-F7BF-4761-9394-36DCEAC0E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887" y="4666949"/>
            <a:ext cx="18480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Rectangle 20">
            <a:extLst>
              <a:ext uri="{FF2B5EF4-FFF2-40B4-BE49-F238E27FC236}">
                <a16:creationId xmlns="" xmlns:a16="http://schemas.microsoft.com/office/drawing/2014/main" id="{3959B47C-DDDF-480E-B8A6-68512514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559" y="4529447"/>
            <a:ext cx="278625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代入通解公式，得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2B981BC7-DA25-4B21-B24E-CB3056F4DADF}"/>
              </a:ext>
            </a:extLst>
          </p:cNvPr>
          <p:cNvGrpSpPr/>
          <p:nvPr/>
        </p:nvGrpSpPr>
        <p:grpSpPr>
          <a:xfrm>
            <a:off x="1989559" y="3775323"/>
            <a:ext cx="7865642" cy="461665"/>
            <a:chOff x="1989559" y="3978519"/>
            <a:chExt cx="7865642" cy="461665"/>
          </a:xfrm>
        </p:grpSpPr>
        <p:sp>
          <p:nvSpPr>
            <p:cNvPr id="53" name="Rectangle 10">
              <a:extLst>
                <a:ext uri="{FF2B5EF4-FFF2-40B4-BE49-F238E27FC236}">
                  <a16:creationId xmlns="" xmlns:a16="http://schemas.microsoft.com/office/drawing/2014/main" id="{963CAA6A-8715-4490-99CC-F5A5F70B1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559" y="3978519"/>
              <a:ext cx="49051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这是一个一阶线性微分方程，其中</a:t>
              </a:r>
            </a:p>
          </p:txBody>
        </p:sp>
        <p:graphicFrame>
          <p:nvGraphicFramePr>
            <p:cNvPr id="72" name="Object 21">
              <a:extLst>
                <a:ext uri="{FF2B5EF4-FFF2-40B4-BE49-F238E27FC236}">
                  <a16:creationId xmlns="" xmlns:a16="http://schemas.microsoft.com/office/drawing/2014/main" id="{2937656A-7E8B-4013-A107-133C5E90C5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4859719"/>
                </p:ext>
              </p:extLst>
            </p:nvPr>
          </p:nvGraphicFramePr>
          <p:xfrm>
            <a:off x="6709887" y="3978519"/>
            <a:ext cx="3145314" cy="4416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7" name="Equation" r:id="rId9" imgW="1422360" imgH="203040" progId="Equation.DSMT4">
                    <p:embed/>
                  </p:oleObj>
                </mc:Choice>
                <mc:Fallback>
                  <p:oleObj name="Equation" r:id="rId9" imgW="14223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9887" y="3978519"/>
                          <a:ext cx="3145314" cy="4416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A4130A28-9F80-4FDD-A9C8-0297A422CF6E}"/>
              </a:ext>
            </a:extLst>
          </p:cNvPr>
          <p:cNvGrpSpPr/>
          <p:nvPr/>
        </p:nvGrpSpPr>
        <p:grpSpPr>
          <a:xfrm>
            <a:off x="1755940" y="1262079"/>
            <a:ext cx="9190265" cy="790575"/>
            <a:chOff x="1755940" y="1262079"/>
            <a:chExt cx="9190265" cy="790575"/>
          </a:xfrm>
        </p:grpSpPr>
        <p:graphicFrame>
          <p:nvGraphicFramePr>
            <p:cNvPr id="79" name="Object 36">
              <a:extLst>
                <a:ext uri="{FF2B5EF4-FFF2-40B4-BE49-F238E27FC236}">
                  <a16:creationId xmlns="" xmlns:a16="http://schemas.microsoft.com/office/drawing/2014/main" id="{07368480-0806-438C-9F88-BE85E2024A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5096116"/>
                </p:ext>
              </p:extLst>
            </p:nvPr>
          </p:nvGraphicFramePr>
          <p:xfrm>
            <a:off x="8392252" y="1469797"/>
            <a:ext cx="1958975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8" name="Equation" r:id="rId11" imgW="927000" imgH="228600" progId="Equation.DSMT4">
                    <p:embed/>
                  </p:oleObj>
                </mc:Choice>
                <mc:Fallback>
                  <p:oleObj name="Equation" r:id="rId11" imgW="9270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2252" y="1469797"/>
                          <a:ext cx="1958975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34">
              <a:extLst>
                <a:ext uri="{FF2B5EF4-FFF2-40B4-BE49-F238E27FC236}">
                  <a16:creationId xmlns="" xmlns:a16="http://schemas.microsoft.com/office/drawing/2014/main" id="{1088699A-2F1F-418F-B0CC-57F5953EBF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10694"/>
                </p:ext>
              </p:extLst>
            </p:nvPr>
          </p:nvGraphicFramePr>
          <p:xfrm>
            <a:off x="1755940" y="1262079"/>
            <a:ext cx="2159000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29" name="Equation" r:id="rId13" imgW="1130040" imgH="393480" progId="Equation.DSMT4">
                    <p:embed/>
                  </p:oleObj>
                </mc:Choice>
                <mc:Fallback>
                  <p:oleObj name="Equation" r:id="rId13" imgW="1130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940" y="1262079"/>
                          <a:ext cx="2159000" cy="790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" name="Rectangle 31">
              <a:extLst>
                <a:ext uri="{FF2B5EF4-FFF2-40B4-BE49-F238E27FC236}">
                  <a16:creationId xmlns="" xmlns:a16="http://schemas.microsoft.com/office/drawing/2014/main" id="{1B3987C6-F8E6-4C11-A2B7-9D3158735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399" y="1369999"/>
              <a:ext cx="6943806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其中     和    均为常数，假设当</a:t>
              </a:r>
            </a:p>
          </p:txBody>
        </p:sp>
        <p:graphicFrame>
          <p:nvGraphicFramePr>
            <p:cNvPr id="41" name="Object 28">
              <a:extLst>
                <a:ext uri="{FF2B5EF4-FFF2-40B4-BE49-F238E27FC236}">
                  <a16:creationId xmlns="" xmlns:a16="http://schemas.microsoft.com/office/drawing/2014/main" id="{F4D5DC6B-D31A-4C46-ACF9-7893E4A59D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1568484"/>
                </p:ext>
              </p:extLst>
            </p:nvPr>
          </p:nvGraphicFramePr>
          <p:xfrm>
            <a:off x="5449888" y="1392169"/>
            <a:ext cx="663575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0" name="Equation" r:id="rId15" imgW="126720" imgH="177480" progId="Equation.DSMT4">
                    <p:embed/>
                  </p:oleObj>
                </mc:Choice>
                <mc:Fallback>
                  <p:oleObj name="Equation" r:id="rId1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9888" y="1392169"/>
                          <a:ext cx="663575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28">
              <a:extLst>
                <a:ext uri="{FF2B5EF4-FFF2-40B4-BE49-F238E27FC236}">
                  <a16:creationId xmlns="" xmlns:a16="http://schemas.microsoft.com/office/drawing/2014/main" id="{B5FEEDCB-A5E9-4872-807C-43AF5089A5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126422"/>
                </p:ext>
              </p:extLst>
            </p:nvPr>
          </p:nvGraphicFramePr>
          <p:xfrm>
            <a:off x="4678831" y="1479163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1"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8831" y="1479163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5756A1F2-6D70-432D-8BE3-06288C16EE98}"/>
              </a:ext>
            </a:extLst>
          </p:cNvPr>
          <p:cNvGrpSpPr/>
          <p:nvPr/>
        </p:nvGrpSpPr>
        <p:grpSpPr>
          <a:xfrm>
            <a:off x="1730395" y="2052654"/>
            <a:ext cx="9226529" cy="497957"/>
            <a:chOff x="1730395" y="2052654"/>
            <a:chExt cx="9226529" cy="497957"/>
          </a:xfrm>
        </p:grpSpPr>
        <p:sp>
          <p:nvSpPr>
            <p:cNvPr id="78" name="矩形 25">
              <a:extLst>
                <a:ext uri="{FF2B5EF4-FFF2-40B4-BE49-F238E27FC236}">
                  <a16:creationId xmlns="" xmlns:a16="http://schemas.microsoft.com/office/drawing/2014/main" id="{1B2B1DDA-F30E-4C82-B68A-DCDDF1B81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95" y="2052654"/>
              <a:ext cx="9226529" cy="49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试求     和     之间的函数关系式。</a:t>
              </a:r>
            </a:p>
          </p:txBody>
        </p:sp>
        <p:graphicFrame>
          <p:nvGraphicFramePr>
            <p:cNvPr id="44" name="Object 28">
              <a:extLst>
                <a:ext uri="{FF2B5EF4-FFF2-40B4-BE49-F238E27FC236}">
                  <a16:creationId xmlns="" xmlns:a16="http://schemas.microsoft.com/office/drawing/2014/main" id="{9867CD06-84B3-41D8-AEB9-1D7F9E3012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588072"/>
                </p:ext>
              </p:extLst>
            </p:nvPr>
          </p:nvGraphicFramePr>
          <p:xfrm>
            <a:off x="3159238" y="2139937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2"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9238" y="2139937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28">
              <a:extLst>
                <a:ext uri="{FF2B5EF4-FFF2-40B4-BE49-F238E27FC236}">
                  <a16:creationId xmlns="" xmlns:a16="http://schemas.microsoft.com/office/drawing/2014/main" id="{41561BC1-21B6-4FA9-8430-3B2F8C078C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7120548"/>
                </p:ext>
              </p:extLst>
            </p:nvPr>
          </p:nvGraphicFramePr>
          <p:xfrm>
            <a:off x="2384425" y="2132348"/>
            <a:ext cx="576489" cy="358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3" name="Equation" r:id="rId21" imgW="139680" imgH="164880" progId="Equation.DSMT4">
                    <p:embed/>
                  </p:oleObj>
                </mc:Choice>
                <mc:Fallback>
                  <p:oleObj name="Equation" r:id="rId21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4425" y="2132348"/>
                          <a:ext cx="576489" cy="358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D4BC6BCC-010B-4280-8492-ED140284FCE8}"/>
              </a:ext>
            </a:extLst>
          </p:cNvPr>
          <p:cNvGrpSpPr/>
          <p:nvPr/>
        </p:nvGrpSpPr>
        <p:grpSpPr>
          <a:xfrm>
            <a:off x="1755940" y="571224"/>
            <a:ext cx="9521660" cy="572464"/>
            <a:chOff x="1755940" y="571224"/>
            <a:chExt cx="9521660" cy="572464"/>
          </a:xfrm>
        </p:grpSpPr>
        <p:sp>
          <p:nvSpPr>
            <p:cNvPr id="76" name="Rectangle 31">
              <a:extLst>
                <a:ext uri="{FF2B5EF4-FFF2-40B4-BE49-F238E27FC236}">
                  <a16:creationId xmlns="" xmlns:a16="http://schemas.microsoft.com/office/drawing/2014/main" id="{74428FCF-23F1-49A3-B523-060FE09E8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940" y="571224"/>
              <a:ext cx="9521660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设利润 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是广告费用    的函数，且它们之间的关系式满足如下方程：</a:t>
              </a:r>
            </a:p>
          </p:txBody>
        </p:sp>
        <p:graphicFrame>
          <p:nvGraphicFramePr>
            <p:cNvPr id="75" name="Object 28">
              <a:extLst>
                <a:ext uri="{FF2B5EF4-FFF2-40B4-BE49-F238E27FC236}">
                  <a16:creationId xmlns="" xmlns:a16="http://schemas.microsoft.com/office/drawing/2014/main" id="{ADFF666B-064E-4B1C-80EB-EF110485A5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267260"/>
                </p:ext>
              </p:extLst>
            </p:nvPr>
          </p:nvGraphicFramePr>
          <p:xfrm>
            <a:off x="4576103" y="715080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4" name="Equation" r:id="rId23" imgW="126720" imgH="139680" progId="Equation.DSMT4">
                    <p:embed/>
                  </p:oleObj>
                </mc:Choice>
                <mc:Fallback>
                  <p:oleObj name="Equation" r:id="rId23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6103" y="715080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28">
              <a:extLst>
                <a:ext uri="{FF2B5EF4-FFF2-40B4-BE49-F238E27FC236}">
                  <a16:creationId xmlns="" xmlns:a16="http://schemas.microsoft.com/office/drawing/2014/main" id="{1C3E01A2-DFE0-4996-8715-157DD67B6A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9282462"/>
                </p:ext>
              </p:extLst>
            </p:nvPr>
          </p:nvGraphicFramePr>
          <p:xfrm>
            <a:off x="2743020" y="697244"/>
            <a:ext cx="582717" cy="362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35" name="Equation" r:id="rId25" imgW="139680" imgH="164880" progId="Equation.DSMT4">
                    <p:embed/>
                  </p:oleObj>
                </mc:Choice>
                <mc:Fallback>
                  <p:oleObj name="Equation" r:id="rId25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020" y="697244"/>
                          <a:ext cx="582717" cy="362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74660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8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1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1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1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0" grpId="0" animBg="1"/>
          <p:bldP spid="88" grpId="0"/>
        </p:bldLst>
      </p:timing>
    </mc:Fallback>
  </mc:AlternateContent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2479275"/>
            <a:ext cx="9721849" cy="4015196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</a:p>
        </p:txBody>
      </p:sp>
      <p:sp>
        <p:nvSpPr>
          <p:cNvPr id="50" name="Rectangle 6">
            <a:extLst>
              <a:ext uri="{FF2B5EF4-FFF2-40B4-BE49-F238E27FC236}">
                <a16:creationId xmlns="" xmlns:a16="http://schemas.microsoft.com/office/drawing/2014/main" id="{39DEEB8D-DA9C-497C-8EB3-0DE9E0F10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559" y="4322417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所以，微分方程的通解为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" name="Object 7">
            <a:extLst>
              <a:ext uri="{FF2B5EF4-FFF2-40B4-BE49-F238E27FC236}">
                <a16:creationId xmlns="" xmlns:a16="http://schemas.microsoft.com/office/drawing/2014/main" id="{7498D961-6DE1-4C63-8F29-E88CCFD417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59778"/>
              </p:ext>
            </p:extLst>
          </p:nvPr>
        </p:nvGraphicFramePr>
        <p:xfrm>
          <a:off x="2409310" y="3345521"/>
          <a:ext cx="60372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2" name="Equation" r:id="rId5" imgW="3111480" imgH="431640" progId="Equation.DSMT4">
                  <p:embed/>
                </p:oleObj>
              </mc:Choice>
              <mc:Fallback>
                <p:oleObj name="Equation" r:id="rId5" imgW="3111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310" y="3345521"/>
                        <a:ext cx="60372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22">
            <a:extLst>
              <a:ext uri="{FF2B5EF4-FFF2-40B4-BE49-F238E27FC236}">
                <a16:creationId xmlns="" xmlns:a16="http://schemas.microsoft.com/office/drawing/2014/main" id="{B722D100-F7BF-4761-9394-36DCEAC0E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9887" y="6263489"/>
            <a:ext cx="18480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Rectangle 20">
            <a:extLst>
              <a:ext uri="{FF2B5EF4-FFF2-40B4-BE49-F238E27FC236}">
                <a16:creationId xmlns="" xmlns:a16="http://schemas.microsoft.com/office/drawing/2014/main" id="{3959B47C-DDDF-480E-B8A6-68512514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559" y="5833779"/>
            <a:ext cx="44708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onstantia" panose="02030602050306030303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于是，所求函数关系式为</a:t>
            </a:r>
          </a:p>
        </p:txBody>
      </p:sp>
      <p:graphicFrame>
        <p:nvGraphicFramePr>
          <p:cNvPr id="25" name="Object 7">
            <a:extLst>
              <a:ext uri="{FF2B5EF4-FFF2-40B4-BE49-F238E27FC236}">
                <a16:creationId xmlns="" xmlns:a16="http://schemas.microsoft.com/office/drawing/2014/main" id="{26A14CBF-65F3-42FF-A10C-B1118DBFF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81798"/>
              </p:ext>
            </p:extLst>
          </p:nvPr>
        </p:nvGraphicFramePr>
        <p:xfrm>
          <a:off x="5515671" y="4199689"/>
          <a:ext cx="24876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3" name="Equation" r:id="rId7" imgW="1282680" imgH="393480" progId="Equation.DSMT4">
                  <p:embed/>
                </p:oleObj>
              </mc:Choice>
              <mc:Fallback>
                <p:oleObj name="Equation" r:id="rId7" imgW="128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671" y="4199689"/>
                        <a:ext cx="248761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53D56BC5-B169-4500-9663-6C9B1A1BFA18}"/>
              </a:ext>
            </a:extLst>
          </p:cNvPr>
          <p:cNvGrpSpPr/>
          <p:nvPr/>
        </p:nvGrpSpPr>
        <p:grpSpPr>
          <a:xfrm>
            <a:off x="1989559" y="5039038"/>
            <a:ext cx="4614441" cy="506413"/>
            <a:chOff x="1989559" y="3971933"/>
            <a:chExt cx="4614441" cy="506413"/>
          </a:xfrm>
        </p:grpSpPr>
        <p:sp>
          <p:nvSpPr>
            <p:cNvPr id="53" name="Rectangle 10">
              <a:extLst>
                <a:ext uri="{FF2B5EF4-FFF2-40B4-BE49-F238E27FC236}">
                  <a16:creationId xmlns="" xmlns:a16="http://schemas.microsoft.com/office/drawing/2014/main" id="{963CAA6A-8715-4490-99CC-F5A5F70B1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9559" y="3978519"/>
              <a:ext cx="46144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把初始条件               代入上式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6" name="Object 21">
              <a:extLst>
                <a:ext uri="{FF2B5EF4-FFF2-40B4-BE49-F238E27FC236}">
                  <a16:creationId xmlns="" xmlns:a16="http://schemas.microsoft.com/office/drawing/2014/main" id="{D49CB336-5B4D-4880-8C96-C2790CF9C4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0314167"/>
                </p:ext>
              </p:extLst>
            </p:nvPr>
          </p:nvGraphicFramePr>
          <p:xfrm>
            <a:off x="3589645" y="3971933"/>
            <a:ext cx="1235075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4" name="Equation" r:id="rId9" imgW="609480" imgH="253800" progId="Equation.DSMT4">
                    <p:embed/>
                  </p:oleObj>
                </mc:Choice>
                <mc:Fallback>
                  <p:oleObj name="Equation" r:id="rId9" imgW="6094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9645" y="3971933"/>
                          <a:ext cx="1235075" cy="506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21">
            <a:extLst>
              <a:ext uri="{FF2B5EF4-FFF2-40B4-BE49-F238E27FC236}">
                <a16:creationId xmlns="" xmlns:a16="http://schemas.microsoft.com/office/drawing/2014/main" id="{79B82F3E-B0A0-4DED-81FE-E46A6D6F0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38510"/>
              </p:ext>
            </p:extLst>
          </p:nvPr>
        </p:nvGraphicFramePr>
        <p:xfrm>
          <a:off x="5559767" y="5681217"/>
          <a:ext cx="37544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5" name="Equation" r:id="rId11" imgW="1854000" imgH="393480" progId="Equation.DSMT4">
                  <p:embed/>
                </p:oleObj>
              </mc:Choice>
              <mc:Fallback>
                <p:oleObj name="Equation" r:id="rId11" imgW="1854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767" y="5681217"/>
                        <a:ext cx="37544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03319"/>
              </p:ext>
            </p:extLst>
          </p:nvPr>
        </p:nvGraphicFramePr>
        <p:xfrm>
          <a:off x="2095048" y="2542760"/>
          <a:ext cx="69294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13" imgW="3479760" imgH="330120" progId="Equation.DSMT4">
                  <p:embed/>
                </p:oleObj>
              </mc:Choice>
              <mc:Fallback>
                <p:oleObj name="Equation" r:id="rId13" imgW="3479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048" y="2542760"/>
                        <a:ext cx="69294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6411450" y="4898857"/>
            <a:ext cx="2559685" cy="784225"/>
            <a:chOff x="6411450" y="3549055"/>
            <a:chExt cx="2559685" cy="784225"/>
          </a:xfrm>
        </p:grpSpPr>
        <p:sp>
          <p:nvSpPr>
            <p:cNvPr id="3" name="矩形 2"/>
            <p:cNvSpPr/>
            <p:nvPr/>
          </p:nvSpPr>
          <p:spPr>
            <a:xfrm>
              <a:off x="6411450" y="3694268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求得</a:t>
              </a:r>
            </a:p>
          </p:txBody>
        </p:sp>
        <p:graphicFrame>
          <p:nvGraphicFramePr>
            <p:cNvPr id="18" name="Object 21">
              <a:extLst>
                <a:ext uri="{FF2B5EF4-FFF2-40B4-BE49-F238E27FC236}">
                  <a16:creationId xmlns="" xmlns:a16="http://schemas.microsoft.com/office/drawing/2014/main" id="{2937656A-7E8B-4013-A107-133C5E90C5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9125829"/>
                </p:ext>
              </p:extLst>
            </p:nvPr>
          </p:nvGraphicFramePr>
          <p:xfrm>
            <a:off x="7196310" y="3549055"/>
            <a:ext cx="1774825" cy="784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7" name="Equation" r:id="rId15" imgW="876240" imgH="393480" progId="Equation.DSMT4">
                    <p:embed/>
                  </p:oleObj>
                </mc:Choice>
                <mc:Fallback>
                  <p:oleObj name="Equation" r:id="rId15" imgW="876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6310" y="3549055"/>
                          <a:ext cx="1774825" cy="784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椭圆 19"/>
          <p:cNvSpPr/>
          <p:nvPr/>
        </p:nvSpPr>
        <p:spPr>
          <a:xfrm>
            <a:off x="1245795" y="653702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A4130A28-9F80-4FDD-A9C8-0297A422CF6E}"/>
              </a:ext>
            </a:extLst>
          </p:cNvPr>
          <p:cNvGrpSpPr/>
          <p:nvPr/>
        </p:nvGrpSpPr>
        <p:grpSpPr>
          <a:xfrm>
            <a:off x="1755940" y="1145967"/>
            <a:ext cx="9190265" cy="790575"/>
            <a:chOff x="1755940" y="1262079"/>
            <a:chExt cx="9190265" cy="790575"/>
          </a:xfrm>
        </p:grpSpPr>
        <p:graphicFrame>
          <p:nvGraphicFramePr>
            <p:cNvPr id="22" name="Object 36">
              <a:extLst>
                <a:ext uri="{FF2B5EF4-FFF2-40B4-BE49-F238E27FC236}">
                  <a16:creationId xmlns="" xmlns:a16="http://schemas.microsoft.com/office/drawing/2014/main" id="{07368480-0806-438C-9F88-BE85E2024A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0834518"/>
                </p:ext>
              </p:extLst>
            </p:nvPr>
          </p:nvGraphicFramePr>
          <p:xfrm>
            <a:off x="8392252" y="1469797"/>
            <a:ext cx="1958975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8" name="Equation" r:id="rId17" imgW="927000" imgH="228600" progId="Equation.DSMT4">
                    <p:embed/>
                  </p:oleObj>
                </mc:Choice>
                <mc:Fallback>
                  <p:oleObj name="Equation" r:id="rId17" imgW="9270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2252" y="1469797"/>
                          <a:ext cx="1958975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34">
              <a:extLst>
                <a:ext uri="{FF2B5EF4-FFF2-40B4-BE49-F238E27FC236}">
                  <a16:creationId xmlns="" xmlns:a16="http://schemas.microsoft.com/office/drawing/2014/main" id="{1088699A-2F1F-418F-B0CC-57F5953EBF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3352150"/>
                </p:ext>
              </p:extLst>
            </p:nvPr>
          </p:nvGraphicFramePr>
          <p:xfrm>
            <a:off x="1755940" y="1262079"/>
            <a:ext cx="2159000" cy="790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9" name="Equation" r:id="rId19" imgW="1130040" imgH="393480" progId="Equation.DSMT4">
                    <p:embed/>
                  </p:oleObj>
                </mc:Choice>
                <mc:Fallback>
                  <p:oleObj name="Equation" r:id="rId19" imgW="1130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940" y="1262079"/>
                          <a:ext cx="2159000" cy="790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ctangle 31">
              <a:extLst>
                <a:ext uri="{FF2B5EF4-FFF2-40B4-BE49-F238E27FC236}">
                  <a16:creationId xmlns="" xmlns:a16="http://schemas.microsoft.com/office/drawing/2014/main" id="{1B3987C6-F8E6-4C11-A2B7-9D3158735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399" y="1369999"/>
              <a:ext cx="6943806" cy="525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其中     和    均为常数，假设当</a:t>
              </a:r>
            </a:p>
          </p:txBody>
        </p:sp>
        <p:graphicFrame>
          <p:nvGraphicFramePr>
            <p:cNvPr id="28" name="Object 28">
              <a:extLst>
                <a:ext uri="{FF2B5EF4-FFF2-40B4-BE49-F238E27FC236}">
                  <a16:creationId xmlns="" xmlns:a16="http://schemas.microsoft.com/office/drawing/2014/main" id="{F4D5DC6B-D31A-4C46-ACF9-7893E4A59D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148288"/>
                </p:ext>
              </p:extLst>
            </p:nvPr>
          </p:nvGraphicFramePr>
          <p:xfrm>
            <a:off x="5449888" y="1392169"/>
            <a:ext cx="663575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0" name="Equation" r:id="rId21" imgW="126720" imgH="177480" progId="Equation.DSMT4">
                    <p:embed/>
                  </p:oleObj>
                </mc:Choice>
                <mc:Fallback>
                  <p:oleObj name="Equation" r:id="rId21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9888" y="1392169"/>
                          <a:ext cx="663575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>
              <a:extLst>
                <a:ext uri="{FF2B5EF4-FFF2-40B4-BE49-F238E27FC236}">
                  <a16:creationId xmlns="" xmlns:a16="http://schemas.microsoft.com/office/drawing/2014/main" id="{B5FEEDCB-A5E9-4872-807C-43AF5089A5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9533334"/>
                </p:ext>
              </p:extLst>
            </p:nvPr>
          </p:nvGraphicFramePr>
          <p:xfrm>
            <a:off x="4678831" y="1479163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1" name="Equation" r:id="rId23" imgW="126720" imgH="139680" progId="Equation.DSMT4">
                    <p:embed/>
                  </p:oleObj>
                </mc:Choice>
                <mc:Fallback>
                  <p:oleObj name="Equation" r:id="rId23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8831" y="1479163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组合 29">
            <a:extLst>
              <a:ext uri="{FF2B5EF4-FFF2-40B4-BE49-F238E27FC236}">
                <a16:creationId xmlns="" xmlns:a16="http://schemas.microsoft.com/office/drawing/2014/main" id="{5756A1F2-6D70-432D-8BE3-06288C16EE98}"/>
              </a:ext>
            </a:extLst>
          </p:cNvPr>
          <p:cNvGrpSpPr/>
          <p:nvPr/>
        </p:nvGrpSpPr>
        <p:grpSpPr>
          <a:xfrm>
            <a:off x="1730396" y="1922028"/>
            <a:ext cx="4979492" cy="535531"/>
            <a:chOff x="1730396" y="2052654"/>
            <a:chExt cx="4979492" cy="535531"/>
          </a:xfrm>
        </p:grpSpPr>
        <p:sp>
          <p:nvSpPr>
            <p:cNvPr id="31" name="矩形 25">
              <a:extLst>
                <a:ext uri="{FF2B5EF4-FFF2-40B4-BE49-F238E27FC236}">
                  <a16:creationId xmlns="" xmlns:a16="http://schemas.microsoft.com/office/drawing/2014/main" id="{1B2B1DDA-F30E-4C82-B68A-DCDDF1B81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96" y="2052654"/>
              <a:ext cx="4979492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试求     和     之间的函数关系式。</a:t>
              </a:r>
            </a:p>
          </p:txBody>
        </p:sp>
        <p:graphicFrame>
          <p:nvGraphicFramePr>
            <p:cNvPr id="32" name="Object 28">
              <a:extLst>
                <a:ext uri="{FF2B5EF4-FFF2-40B4-BE49-F238E27FC236}">
                  <a16:creationId xmlns="" xmlns:a16="http://schemas.microsoft.com/office/drawing/2014/main" id="{9867CD06-84B3-41D8-AEB9-1D7F9E3012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7850061"/>
                </p:ext>
              </p:extLst>
            </p:nvPr>
          </p:nvGraphicFramePr>
          <p:xfrm>
            <a:off x="3159238" y="2139937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2" name="Equation" r:id="rId25" imgW="126720" imgH="139680" progId="Equation.DSMT4">
                    <p:embed/>
                  </p:oleObj>
                </mc:Choice>
                <mc:Fallback>
                  <p:oleObj name="Equation" r:id="rId25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9238" y="2139937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28">
              <a:extLst>
                <a:ext uri="{FF2B5EF4-FFF2-40B4-BE49-F238E27FC236}">
                  <a16:creationId xmlns="" xmlns:a16="http://schemas.microsoft.com/office/drawing/2014/main" id="{41561BC1-21B6-4FA9-8430-3B2F8C078C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8421284"/>
                </p:ext>
              </p:extLst>
            </p:nvPr>
          </p:nvGraphicFramePr>
          <p:xfrm>
            <a:off x="2384425" y="2132348"/>
            <a:ext cx="576489" cy="358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3" name="Equation" r:id="rId27" imgW="139680" imgH="164880" progId="Equation.DSMT4">
                    <p:embed/>
                  </p:oleObj>
                </mc:Choice>
                <mc:Fallback>
                  <p:oleObj name="Equation" r:id="rId27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4425" y="2132348"/>
                          <a:ext cx="576489" cy="358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组合 33">
            <a:extLst>
              <a:ext uri="{FF2B5EF4-FFF2-40B4-BE49-F238E27FC236}">
                <a16:creationId xmlns="" xmlns:a16="http://schemas.microsoft.com/office/drawing/2014/main" id="{D4BC6BCC-010B-4280-8492-ED140284FCE8}"/>
              </a:ext>
            </a:extLst>
          </p:cNvPr>
          <p:cNvGrpSpPr/>
          <p:nvPr/>
        </p:nvGrpSpPr>
        <p:grpSpPr>
          <a:xfrm>
            <a:off x="1755940" y="571224"/>
            <a:ext cx="9521660" cy="572464"/>
            <a:chOff x="1755940" y="571224"/>
            <a:chExt cx="9521660" cy="572464"/>
          </a:xfrm>
        </p:grpSpPr>
        <p:sp>
          <p:nvSpPr>
            <p:cNvPr id="35" name="Rectangle 31">
              <a:extLst>
                <a:ext uri="{FF2B5EF4-FFF2-40B4-BE49-F238E27FC236}">
                  <a16:creationId xmlns="" xmlns:a16="http://schemas.microsoft.com/office/drawing/2014/main" id="{74428FCF-23F1-49A3-B523-060FE09E8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940" y="571224"/>
              <a:ext cx="9521660" cy="572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设利润 </a:t>
              </a:r>
              <a:r>
                <a:rPr lang="en-US" altLang="zh-CN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是广告费用    的函数，且它们之间的关系式满足如下方程：</a:t>
              </a:r>
            </a:p>
          </p:txBody>
        </p:sp>
        <p:graphicFrame>
          <p:nvGraphicFramePr>
            <p:cNvPr id="36" name="Object 28">
              <a:extLst>
                <a:ext uri="{FF2B5EF4-FFF2-40B4-BE49-F238E27FC236}">
                  <a16:creationId xmlns="" xmlns:a16="http://schemas.microsoft.com/office/drawing/2014/main" id="{ADFF666B-064E-4B1C-80EB-EF110485A5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2161814"/>
                </p:ext>
              </p:extLst>
            </p:nvPr>
          </p:nvGraphicFramePr>
          <p:xfrm>
            <a:off x="4576103" y="715080"/>
            <a:ext cx="662936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4" name="Equation" r:id="rId29" imgW="126720" imgH="139680" progId="Equation.DSMT4">
                    <p:embed/>
                  </p:oleObj>
                </mc:Choice>
                <mc:Fallback>
                  <p:oleObj name="Equation" r:id="rId2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6103" y="715080"/>
                          <a:ext cx="662936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28">
              <a:extLst>
                <a:ext uri="{FF2B5EF4-FFF2-40B4-BE49-F238E27FC236}">
                  <a16:creationId xmlns="" xmlns:a16="http://schemas.microsoft.com/office/drawing/2014/main" id="{1C3E01A2-DFE0-4996-8715-157DD67B6A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741118"/>
                </p:ext>
              </p:extLst>
            </p:nvPr>
          </p:nvGraphicFramePr>
          <p:xfrm>
            <a:off x="2743020" y="697244"/>
            <a:ext cx="582717" cy="362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5" name="Equation" r:id="rId31" imgW="139680" imgH="164880" progId="Equation.DSMT4">
                    <p:embed/>
                  </p:oleObj>
                </mc:Choice>
                <mc:Fallback>
                  <p:oleObj name="Equation" r:id="rId31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020" y="697244"/>
                          <a:ext cx="582717" cy="362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21358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88" grpId="0"/>
    </p:bldLst>
  </p:timing>
  <p:extLst mod="1"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330726" y="928914"/>
            <a:ext cx="9396412" cy="51816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1040" name="Text Box 42"/>
          <p:cNvSpPr txBox="1">
            <a:spLocks noChangeArrowheads="1"/>
          </p:cNvSpPr>
          <p:nvPr/>
        </p:nvSpPr>
        <p:spPr bwMode="auto">
          <a:xfrm>
            <a:off x="1913590" y="2892773"/>
            <a:ext cx="71723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因为固定成本为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50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，因此（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6.1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）式还应满足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条件</a:t>
            </a:r>
            <a:endParaRPr lang="zh-CN" altLang="en-US" sz="2400" b="0" dirty="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55261" y="1544250"/>
            <a:ext cx="2954655" cy="5804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对上式两边积分，得</a:t>
            </a:r>
          </a:p>
        </p:txBody>
      </p:sp>
      <p:graphicFrame>
        <p:nvGraphicFramePr>
          <p:cNvPr id="37" name="Object 6">
            <a:extLst>
              <a:ext uri="{FF2B5EF4-FFF2-40B4-BE49-F238E27FC236}">
                <a16:creationId xmlns="" xmlns:a16="http://schemas.microsoft.com/office/drawing/2014/main" id="{39569E48-D9C8-4797-AB54-B93BF76A0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15731"/>
              </p:ext>
            </p:extLst>
          </p:nvPr>
        </p:nvGraphicFramePr>
        <p:xfrm>
          <a:off x="4243254" y="3526242"/>
          <a:ext cx="1314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0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254" y="3526242"/>
                        <a:ext cx="13144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2">
            <a:extLst>
              <a:ext uri="{FF2B5EF4-FFF2-40B4-BE49-F238E27FC236}">
                <a16:creationId xmlns="" xmlns:a16="http://schemas.microsoft.com/office/drawing/2014/main" id="{A757FED3-12F6-40D3-919E-A93458C09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3030" y="2264144"/>
            <a:ext cx="167108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6.1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Rectangle 95">
            <a:extLst>
              <a:ext uri="{FF2B5EF4-FFF2-40B4-BE49-F238E27FC236}">
                <a16:creationId xmlns="" xmlns:a16="http://schemas.microsoft.com/office/drawing/2014/main" id="{4F6B7F91-24B7-4D25-BC91-0E273787F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1" name="Object 6">
            <a:extLst>
              <a:ext uri="{FF2B5EF4-FFF2-40B4-BE49-F238E27FC236}">
                <a16:creationId xmlns="" xmlns:a16="http://schemas.microsoft.com/office/drawing/2014/main" id="{F0773D52-D631-4997-A337-B8CAE7C6A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00120"/>
              </p:ext>
            </p:extLst>
          </p:nvPr>
        </p:nvGraphicFramePr>
        <p:xfrm>
          <a:off x="4208085" y="2277179"/>
          <a:ext cx="3143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1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085" y="2277179"/>
                        <a:ext cx="31432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42">
            <a:extLst>
              <a:ext uri="{FF2B5EF4-FFF2-40B4-BE49-F238E27FC236}">
                <a16:creationId xmlns="" xmlns:a16="http://schemas.microsoft.com/office/drawing/2014/main" id="{C2EB0197-80B3-41B4-8332-B7994252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491" y="4743418"/>
            <a:ext cx="3604248" cy="4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所以，所求总成本函数是   </a:t>
            </a:r>
          </a:p>
        </p:txBody>
      </p:sp>
      <p:graphicFrame>
        <p:nvGraphicFramePr>
          <p:cNvPr id="43" name="Object 6">
            <a:extLst>
              <a:ext uri="{FF2B5EF4-FFF2-40B4-BE49-F238E27FC236}">
                <a16:creationId xmlns="" xmlns:a16="http://schemas.microsoft.com/office/drawing/2014/main" id="{EBBC471B-C120-4504-B54C-8406EF79E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005128"/>
              </p:ext>
            </p:extLst>
          </p:nvPr>
        </p:nvGraphicFramePr>
        <p:xfrm>
          <a:off x="4318041" y="5346880"/>
          <a:ext cx="322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2" name="Equation" r:id="rId7" imgW="1434960" imgH="228600" progId="Equation.DSMT4">
                  <p:embed/>
                </p:oleObj>
              </mc:Choice>
              <mc:Fallback>
                <p:oleObj name="Equation" r:id="rId7" imgW="1434960" imgH="2286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41" y="5346880"/>
                        <a:ext cx="322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2">
            <a:extLst>
              <a:ext uri="{FF2B5EF4-FFF2-40B4-BE49-F238E27FC236}">
                <a16:creationId xmlns="" xmlns:a16="http://schemas.microsoft.com/office/drawing/2014/main" id="{67EEADA1-6336-4779-BD9A-965EDC03B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334" y="4100508"/>
            <a:ext cx="478975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把（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6.2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式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代</a:t>
            </a:r>
            <a:r>
              <a:rPr lang="zh-CN" altLang="en-US" sz="2400" b="0" dirty="0" smtClean="0">
                <a:latin typeface="Arial" pitchFamily="34" charset="0"/>
                <a:ea typeface="微软雅黑" panose="020B0503020204020204" pitchFamily="34" charset="-122"/>
              </a:rPr>
              <a:t>入 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6.1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）式，得</a:t>
            </a:r>
          </a:p>
        </p:txBody>
      </p:sp>
      <p:graphicFrame>
        <p:nvGraphicFramePr>
          <p:cNvPr id="16" name="Object 6">
            <a:extLst>
              <a:ext uri="{FF2B5EF4-FFF2-40B4-BE49-F238E27FC236}">
                <a16:creationId xmlns="" xmlns:a16="http://schemas.microsoft.com/office/drawing/2014/main" id="{3DD080B2-DB4C-4F88-8E4E-5638DD0D8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37888"/>
              </p:ext>
            </p:extLst>
          </p:nvPr>
        </p:nvGraphicFramePr>
        <p:xfrm>
          <a:off x="6502392" y="4167966"/>
          <a:ext cx="8858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3" name="Equation" r:id="rId9" imgW="393480" imgH="177480" progId="Equation.DSMT4">
                  <p:embed/>
                </p:oleObj>
              </mc:Choice>
              <mc:Fallback>
                <p:oleObj name="Equation" r:id="rId9" imgW="393480" imgH="17748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392" y="4167966"/>
                        <a:ext cx="8858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2">
            <a:extLst>
              <a:ext uri="{FF2B5EF4-FFF2-40B4-BE49-F238E27FC236}">
                <a16:creationId xmlns="" xmlns:a16="http://schemas.microsoft.com/office/drawing/2014/main" id="{83939B14-E35A-485C-AB1E-F6C67781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576" y="3500628"/>
            <a:ext cx="196550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6.2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Text Box 42">
            <a:extLst>
              <a:ext uri="{FF2B5EF4-FFF2-40B4-BE49-F238E27FC236}">
                <a16:creationId xmlns="" xmlns:a16="http://schemas.microsoft.com/office/drawing/2014/main" id="{59DEB10C-6C05-4977-8D18-071C7D31D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576" y="5327818"/>
            <a:ext cx="169587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（</a:t>
            </a:r>
            <a:r>
              <a:rPr lang="en-US" altLang="zh-CN" sz="2400" b="0" dirty="0">
                <a:latin typeface="Arial" pitchFamily="34" charset="0"/>
                <a:ea typeface="微软雅黑" panose="020B0503020204020204" pitchFamily="34" charset="-122"/>
              </a:rPr>
              <a:t>6.3</a:t>
            </a: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Text Box 42">
            <a:extLst>
              <a:ext uri="{FF2B5EF4-FFF2-40B4-BE49-F238E27FC236}">
                <a16:creationId xmlns="" xmlns:a16="http://schemas.microsoft.com/office/drawing/2014/main" id="{C2EB0197-80B3-41B4-8332-B7994252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8943" y="999888"/>
            <a:ext cx="77836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即   </a:t>
            </a:r>
          </a:p>
        </p:txBody>
      </p:sp>
      <p:graphicFrame>
        <p:nvGraphicFramePr>
          <p:cNvPr id="20" name="Object 6">
            <a:extLst>
              <a:ext uri="{FF2B5EF4-FFF2-40B4-BE49-F238E27FC236}">
                <a16:creationId xmlns="" xmlns:a16="http://schemas.microsoft.com/office/drawing/2014/main" id="{EBBC471B-C120-4504-B54C-8406EF79E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209177"/>
              </p:ext>
            </p:extLst>
          </p:nvPr>
        </p:nvGraphicFramePr>
        <p:xfrm>
          <a:off x="2442383" y="1058329"/>
          <a:ext cx="3028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4" name="Equation" r:id="rId11" imgW="1346040" imgH="203040" progId="Equation.DSMT4">
                  <p:embed/>
                </p:oleObj>
              </mc:Choice>
              <mc:Fallback>
                <p:oleObj name="Equation" r:id="rId11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383" y="1058329"/>
                        <a:ext cx="30289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6643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9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9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40" grpId="0"/>
      <p:bldP spid="2" grpId="0"/>
      <p:bldP spid="38" grpId="0"/>
      <p:bldP spid="42" grpId="0"/>
      <p:bldP spid="15" grpId="0"/>
      <p:bldP spid="17" grpId="0"/>
      <p:bldP spid="18" grpId="0"/>
      <p:bldP spid="1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35075" y="402574"/>
            <a:ext cx="1162972" cy="1349048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35075" y="2013626"/>
            <a:ext cx="9721849" cy="3792088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宋体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503A6A3C-3EFB-4ADF-B4A1-B7E866E80978}"/>
              </a:ext>
            </a:extLst>
          </p:cNvPr>
          <p:cNvGrpSpPr/>
          <p:nvPr/>
        </p:nvGrpSpPr>
        <p:grpSpPr>
          <a:xfrm>
            <a:off x="1622438" y="2480892"/>
            <a:ext cx="9077988" cy="497957"/>
            <a:chOff x="1622438" y="2480892"/>
            <a:chExt cx="9077988" cy="497957"/>
          </a:xfrm>
        </p:grpSpPr>
        <p:sp>
          <p:nvSpPr>
            <p:cNvPr id="32" name="Text Box 3">
              <a:extLst>
                <a:ext uri="{FF2B5EF4-FFF2-40B4-BE49-F238E27FC236}">
                  <a16:creationId xmlns="" xmlns:a16="http://schemas.microsoft.com/office/drawing/2014/main" id="{AA3FC03D-3A78-4462-BCFF-4E45BC8AD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438" y="2480892"/>
              <a:ext cx="9077988" cy="49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．设某产品当产量为    的边际成本函数是         ，生产该产品的   </a:t>
              </a:r>
            </a:p>
          </p:txBody>
        </p:sp>
        <p:graphicFrame>
          <p:nvGraphicFramePr>
            <p:cNvPr id="33" name="Object 4">
              <a:extLst>
                <a:ext uri="{FF2B5EF4-FFF2-40B4-BE49-F238E27FC236}">
                  <a16:creationId xmlns="" xmlns:a16="http://schemas.microsoft.com/office/drawing/2014/main" id="{6E163B78-12D8-4EA3-8D9D-99D2633A01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717214"/>
                </p:ext>
              </p:extLst>
            </p:nvPr>
          </p:nvGraphicFramePr>
          <p:xfrm>
            <a:off x="7510117" y="2564119"/>
            <a:ext cx="725488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0" name="Equation" r:id="rId4" imgW="380880" imgH="203040" progId="Equation.DSMT4">
                    <p:embed/>
                  </p:oleObj>
                </mc:Choice>
                <mc:Fallback>
                  <p:oleObj name="Equation" r:id="rId4" imgW="3808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0117" y="2564119"/>
                          <a:ext cx="725488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">
              <a:extLst>
                <a:ext uri="{FF2B5EF4-FFF2-40B4-BE49-F238E27FC236}">
                  <a16:creationId xmlns="" xmlns:a16="http://schemas.microsoft.com/office/drawing/2014/main" id="{298F6F6B-E425-4DFC-B671-C5E34232893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5270797"/>
                </p:ext>
              </p:extLst>
            </p:nvPr>
          </p:nvGraphicFramePr>
          <p:xfrm>
            <a:off x="4718323" y="2627313"/>
            <a:ext cx="241300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1" name="Equation" r:id="rId6" imgW="126720" imgH="164880" progId="Equation.DSMT4">
                    <p:embed/>
                  </p:oleObj>
                </mc:Choice>
                <mc:Fallback>
                  <p:oleObj name="Equation" r:id="rId6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323" y="2627313"/>
                          <a:ext cx="241300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4B96A013-1145-439C-A7A9-FC445C575126}"/>
              </a:ext>
            </a:extLst>
          </p:cNvPr>
          <p:cNvGrpSpPr/>
          <p:nvPr/>
        </p:nvGrpSpPr>
        <p:grpSpPr>
          <a:xfrm>
            <a:off x="2099094" y="3121269"/>
            <a:ext cx="8237601" cy="535531"/>
            <a:chOff x="2099094" y="3121269"/>
            <a:chExt cx="8237601" cy="535531"/>
          </a:xfrm>
        </p:grpSpPr>
        <p:sp>
          <p:nvSpPr>
            <p:cNvPr id="39" name="Text Box 3">
              <a:extLst>
                <a:ext uri="{FF2B5EF4-FFF2-40B4-BE49-F238E27FC236}">
                  <a16:creationId xmlns="" xmlns:a16="http://schemas.microsoft.com/office/drawing/2014/main" id="{A4AEFE82-BCC1-469E-B5FD-FDF86A835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9094" y="3121269"/>
              <a:ext cx="8237601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base" latinLnBrk="1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固定成本是     ，则总成本函数为          （    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）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5" name="Object 4">
              <a:extLst>
                <a:ext uri="{FF2B5EF4-FFF2-40B4-BE49-F238E27FC236}">
                  <a16:creationId xmlns="" xmlns:a16="http://schemas.microsoft.com/office/drawing/2014/main" id="{9C3F08A5-3679-450B-AA7D-359B9C8C87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7523614"/>
                </p:ext>
              </p:extLst>
            </p:nvPr>
          </p:nvGraphicFramePr>
          <p:xfrm>
            <a:off x="6705012" y="3213473"/>
            <a:ext cx="8223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2" name="Equation" r:id="rId8" imgW="431640" imgH="203040" progId="Equation.DSMT4">
                    <p:embed/>
                  </p:oleObj>
                </mc:Choice>
                <mc:Fallback>
                  <p:oleObj name="Equation" r:id="rId8" imgW="4316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012" y="3213473"/>
                          <a:ext cx="82232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">
              <a:extLst>
                <a:ext uri="{FF2B5EF4-FFF2-40B4-BE49-F238E27FC236}">
                  <a16:creationId xmlns="" xmlns:a16="http://schemas.microsoft.com/office/drawing/2014/main" id="{61CAABBF-1BED-4334-BDE6-15472CE39D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506847"/>
                </p:ext>
              </p:extLst>
            </p:nvPr>
          </p:nvGraphicFramePr>
          <p:xfrm>
            <a:off x="3734214" y="3189840"/>
            <a:ext cx="363538" cy="43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3" name="Equation" r:id="rId10" imgW="190440" imgH="228600" progId="Equation.DSMT4">
                    <p:embed/>
                  </p:oleObj>
                </mc:Choice>
                <mc:Fallback>
                  <p:oleObj name="Equation" r:id="rId10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4214" y="3189840"/>
                          <a:ext cx="363538" cy="436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4">
            <a:extLst>
              <a:ext uri="{FF2B5EF4-FFF2-40B4-BE49-F238E27FC236}">
                <a16:creationId xmlns="" xmlns:a16="http://schemas.microsoft.com/office/drawing/2014/main" id="{6A8B196E-8AE5-4208-8B3B-86E83E0184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09964"/>
              </p:ext>
            </p:extLst>
          </p:nvPr>
        </p:nvGraphicFramePr>
        <p:xfrm>
          <a:off x="2099094" y="3961608"/>
          <a:ext cx="24209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Equation" r:id="rId12" imgW="1269720" imgH="279360" progId="Equation.DSMT4">
                  <p:embed/>
                </p:oleObj>
              </mc:Choice>
              <mc:Fallback>
                <p:oleObj name="Equation" r:id="rId12" imgW="1269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094" y="3961608"/>
                        <a:ext cx="24209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>
            <a:extLst>
              <a:ext uri="{FF2B5EF4-FFF2-40B4-BE49-F238E27FC236}">
                <a16:creationId xmlns="" xmlns:a16="http://schemas.microsoft.com/office/drawing/2014/main" id="{D9224549-E2D2-4B06-8558-6337191A95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70817"/>
              </p:ext>
            </p:extLst>
          </p:nvPr>
        </p:nvGraphicFramePr>
        <p:xfrm>
          <a:off x="6143625" y="3962400"/>
          <a:ext cx="232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14" imgW="1218960" imgH="279360" progId="Equation.DSMT4">
                  <p:embed/>
                </p:oleObj>
              </mc:Choice>
              <mc:Fallback>
                <p:oleObj name="Equation" r:id="rId14" imgW="1218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3962400"/>
                        <a:ext cx="2324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>
            <a:extLst>
              <a:ext uri="{FF2B5EF4-FFF2-40B4-BE49-F238E27FC236}">
                <a16:creationId xmlns="" xmlns:a16="http://schemas.microsoft.com/office/drawing/2014/main" id="{AF586353-2026-4473-8943-6175E2785A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4803"/>
              </p:ext>
            </p:extLst>
          </p:nvPr>
        </p:nvGraphicFramePr>
        <p:xfrm>
          <a:off x="2099094" y="4870907"/>
          <a:ext cx="1889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6" name="Equation" r:id="rId16" imgW="990360" imgH="279360" progId="Equation.DSMT4">
                  <p:embed/>
                </p:oleObj>
              </mc:Choice>
              <mc:Fallback>
                <p:oleObj name="Equation" r:id="rId16" imgW="990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094" y="4870907"/>
                        <a:ext cx="1889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>
            <a:extLst>
              <a:ext uri="{FF2B5EF4-FFF2-40B4-BE49-F238E27FC236}">
                <a16:creationId xmlns="" xmlns:a16="http://schemas.microsoft.com/office/drawing/2014/main" id="{6A3FA167-C481-48AC-8EDF-BF0456ACC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1745"/>
              </p:ext>
            </p:extLst>
          </p:nvPr>
        </p:nvGraphicFramePr>
        <p:xfrm>
          <a:off x="6122988" y="4870907"/>
          <a:ext cx="2444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tion" r:id="rId18" imgW="1282680" imgH="279360" progId="Equation.DSMT4">
                  <p:embed/>
                </p:oleObj>
              </mc:Choice>
              <mc:Fallback>
                <p:oleObj name="Equation" r:id="rId18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4870907"/>
                        <a:ext cx="24447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5362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35075" y="867022"/>
            <a:ext cx="1162972" cy="1349048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35075" y="2478074"/>
            <a:ext cx="9721849" cy="2616431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宋体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1622438" y="2945340"/>
            <a:ext cx="9077988" cy="1754326"/>
            <a:chOff x="1622438" y="2945340"/>
            <a:chExt cx="9077988" cy="1754326"/>
          </a:xfrm>
        </p:grpSpPr>
        <p:sp>
          <p:nvSpPr>
            <p:cNvPr id="32" name="Text Box 3">
              <a:extLst>
                <a:ext uri="{FF2B5EF4-FFF2-40B4-BE49-F238E27FC236}">
                  <a16:creationId xmlns="" xmlns:a16="http://schemas.microsoft.com/office/drawing/2014/main" id="{AA3FC03D-3A78-4462-BCFF-4E45BC8AD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438" y="2945340"/>
              <a:ext cx="9077988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onstantia" panose="02030602050306030303" pitchFamily="18" charset="0"/>
                  <a:ea typeface="宋体" panose="02010600030101010101" pitchFamily="2" charset="-122"/>
                </a:defRPr>
              </a:lvl9pPr>
            </a:lstStyle>
            <a:p>
              <a:pPr lvl="0" eaLnBrk="1" fontAlgn="base" latinLnBrk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altLang="zh-CN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．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设某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产品的固定成本</a:t>
              </a:r>
              <a:r>
                <a:rPr lang="zh-CN" altLang="en-US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r>
                <a:rPr lang="en-US" altLang="zh-CN" sz="2400" kern="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80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当产量为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CN" sz="2400" dirty="0" smtClean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 smtClean="0">
                  <a:latin typeface="微软雅黑" pitchFamily="34" charset="-122"/>
                  <a:ea typeface="微软雅黑" pitchFamily="34" charset="-122"/>
                </a:rPr>
                <a:t>时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的变动成本为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CN" sz="2400" dirty="0" smtClean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 smtClean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边际收益</a:t>
              </a:r>
              <a:r>
                <a:rPr lang="zh-CN" altLang="zh-CN" sz="2400" dirty="0" smtClean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en-US" altLang="zh-CN" sz="2400" dirty="0" smtClean="0">
                  <a:latin typeface="微软雅黑" pitchFamily="34" charset="-122"/>
                  <a:ea typeface="微软雅黑" pitchFamily="34" charset="-122"/>
                </a:rPr>
                <a:t>                 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lang="zh-CN" altLang="zh-CN" sz="2400" dirty="0" smtClean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总收益函数、总成本函数和总利润</a:t>
              </a:r>
              <a:r>
                <a:rPr lang="zh-CN" altLang="zh-CN" sz="2400" dirty="0" smtClean="0">
                  <a:latin typeface="微软雅黑" pitchFamily="34" charset="-122"/>
                  <a:ea typeface="微软雅黑" pitchFamily="34" charset="-122"/>
                </a:rPr>
                <a:t>函数</a:t>
              </a: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。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" name="对象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1765212"/>
                </p:ext>
              </p:extLst>
            </p:nvPr>
          </p:nvGraphicFramePr>
          <p:xfrm>
            <a:off x="3236685" y="3676130"/>
            <a:ext cx="1488746" cy="370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89" name="公式" r:id="rId4" imgW="812520" imgH="203040" progId="Equation.3">
                    <p:embed/>
                  </p:oleObj>
                </mc:Choice>
                <mc:Fallback>
                  <p:oleObj name="公式" r:id="rId4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6685" y="3676130"/>
                          <a:ext cx="1488746" cy="37072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8587386"/>
                </p:ext>
              </p:extLst>
            </p:nvPr>
          </p:nvGraphicFramePr>
          <p:xfrm>
            <a:off x="7200900" y="3103103"/>
            <a:ext cx="2794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0" name="公式" r:id="rId6" imgW="152280" imgH="203040" progId="Equation.3">
                    <p:embed/>
                  </p:oleObj>
                </mc:Choice>
                <mc:Fallback>
                  <p:oleObj name="公式" r:id="rId6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0900" y="3103103"/>
                          <a:ext cx="279400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0588328"/>
                </p:ext>
              </p:extLst>
            </p:nvPr>
          </p:nvGraphicFramePr>
          <p:xfrm>
            <a:off x="9623606" y="3110133"/>
            <a:ext cx="44291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191" name="公式" r:id="rId8" imgW="241200" imgH="203040" progId="Equation.3">
                    <p:embed/>
                  </p:oleObj>
                </mc:Choice>
                <mc:Fallback>
                  <p:oleObj name="公式" r:id="rId8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23606" y="3110133"/>
                          <a:ext cx="442912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58916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64103" y="910564"/>
            <a:ext cx="1162972" cy="1349048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64104" y="2521616"/>
            <a:ext cx="9461954" cy="2645460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  <a:ex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endParaRPr lang="zh-CN" altLang="en-US" sz="2400" dirty="0">
              <a:latin typeface="宋体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1651466" y="2988882"/>
            <a:ext cx="8668191" cy="1754326"/>
            <a:chOff x="1651466" y="2988882"/>
            <a:chExt cx="8668191" cy="1754326"/>
          </a:xfrm>
        </p:grpSpPr>
        <p:grpSp>
          <p:nvGrpSpPr>
            <p:cNvPr id="14" name="组合 13"/>
            <p:cNvGrpSpPr/>
            <p:nvPr/>
          </p:nvGrpSpPr>
          <p:grpSpPr>
            <a:xfrm>
              <a:off x="1651466" y="2988882"/>
              <a:ext cx="8668191" cy="1754326"/>
              <a:chOff x="1622438" y="2480892"/>
              <a:chExt cx="8668191" cy="1754326"/>
            </a:xfrm>
          </p:grpSpPr>
          <p:sp>
            <p:nvSpPr>
              <p:cNvPr id="32" name="Text Box 3">
                <a:extLst>
                  <a:ext uri="{FF2B5EF4-FFF2-40B4-BE49-F238E27FC236}">
                    <a16:creationId xmlns="" xmlns:a16="http://schemas.microsoft.com/office/drawing/2014/main" id="{AA3FC03D-3A78-4462-BCFF-4E45BC8AD4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2438" y="2480892"/>
                <a:ext cx="8668191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000">
                    <a:solidFill>
                      <a:schemeClr val="tx1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kumimoji="0" lang="en-US" altLang="zh-CN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r>
                  <a:rPr kumimoji="0" lang="zh-CN" altLang="en-US" sz="2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．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已知某商品的固定成本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为</a:t>
                </a:r>
                <a:r>
                  <a:rPr lang="en-US" altLang="zh-CN" sz="2400" dirty="0" smtClean="0">
                    <a:latin typeface="微软雅黑" pitchFamily="34" charset="-122"/>
                    <a:ea typeface="微软雅黑" pitchFamily="34" charset="-122"/>
                  </a:rPr>
                  <a:t>80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，当产量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为</a:t>
                </a:r>
                <a:r>
                  <a:rPr lang="en-US" altLang="zh-CN" sz="2400" dirty="0" smtClean="0">
                    <a:latin typeface="微软雅黑" pitchFamily="34" charset="-122"/>
                    <a:ea typeface="微软雅黑" pitchFamily="34" charset="-122"/>
                  </a:rPr>
                  <a:t>     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时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的变动成本为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en-US" altLang="zh-CN" sz="2400" dirty="0" smtClean="0">
                    <a:latin typeface="微软雅黑" pitchFamily="34" charset="-122"/>
                    <a:ea typeface="微软雅黑" pitchFamily="34" charset="-122"/>
                  </a:rPr>
                  <a:t>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>
                    <a:latin typeface="微软雅黑" pitchFamily="34" charset="-122"/>
                    <a:ea typeface="微软雅黑" pitchFamily="34" charset="-122"/>
                  </a:rPr>
                  <a:t>     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，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边际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收</a:t>
                </a:r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入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为</a:t>
                </a:r>
                <a:r>
                  <a:rPr lang="en-US" altLang="zh-CN" sz="2400" dirty="0" smtClean="0">
                    <a:latin typeface="微软雅黑" pitchFamily="34" charset="-122"/>
                    <a:ea typeface="微软雅黑" pitchFamily="34" charset="-122"/>
                  </a:rPr>
                  <a:t>                      </a:t>
                </a:r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。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求总收</a:t>
                </a:r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入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函数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、总成本函数和总利润</a:t>
                </a:r>
                <a:r>
                  <a:rPr lang="zh-CN" altLang="zh-CN" sz="2400" dirty="0" smtClean="0">
                    <a:latin typeface="微软雅黑" pitchFamily="34" charset="-122"/>
                    <a:ea typeface="微软雅黑" pitchFamily="34" charset="-122"/>
                  </a:rPr>
                  <a:t>函数</a:t>
                </a:r>
                <a:r>
                  <a:rPr lang="zh-CN" altLang="en-US" sz="2400" dirty="0" smtClean="0">
                    <a:latin typeface="微软雅黑" pitchFamily="34" charset="-122"/>
                    <a:ea typeface="微软雅黑" pitchFamily="34" charset="-122"/>
                  </a:rPr>
                  <a:t>。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graphicFrame>
            <p:nvGraphicFramePr>
              <p:cNvPr id="5" name="对象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1713867"/>
                  </p:ext>
                </p:extLst>
              </p:nvPr>
            </p:nvGraphicFramePr>
            <p:xfrm>
              <a:off x="7503887" y="2607449"/>
              <a:ext cx="349033" cy="4581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213" r:id="rId4" imgW="158667" imgH="211556" progId="Equation.DSMT4">
                      <p:embed/>
                    </p:oleObj>
                  </mc:Choice>
                  <mc:Fallback>
                    <p:oleObj r:id="rId4" imgW="158667" imgH="211556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03887" y="2607449"/>
                            <a:ext cx="349033" cy="45810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" name="对象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13409"/>
                </p:ext>
              </p:extLst>
            </p:nvPr>
          </p:nvGraphicFramePr>
          <p:xfrm>
            <a:off x="1651466" y="3646970"/>
            <a:ext cx="525463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4" name="公式" r:id="rId6" imgW="241200" imgH="203040" progId="Equation.3">
                    <p:embed/>
                  </p:oleObj>
                </mc:Choice>
                <mc:Fallback>
                  <p:oleObj name="公式" r:id="rId6" imgW="2412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1466" y="3646970"/>
                          <a:ext cx="525463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0056558"/>
                </p:ext>
              </p:extLst>
            </p:nvPr>
          </p:nvGraphicFramePr>
          <p:xfrm>
            <a:off x="4080780" y="3675204"/>
            <a:ext cx="177165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15" name="公式" r:id="rId8" imgW="812520" imgH="203040" progId="Equation.3">
                    <p:embed/>
                  </p:oleObj>
                </mc:Choice>
                <mc:Fallback>
                  <p:oleObj name="公式" r:id="rId8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780" y="3675204"/>
                          <a:ext cx="177165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335427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4" name="同心圆 4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394755" y="2868367"/>
            <a:ext cx="2749471" cy="430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5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</p:spTree>
    <p:extLst>
      <p:ext uri="{BB962C8B-B14F-4D97-AF65-F5344CB8AC3E}">
        <p14:creationId xmlns:p14="http://schemas.microsoft.com/office/powerpoint/2010/main" val="3167184378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330726" y="1666194"/>
            <a:ext cx="9396412" cy="434271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914727"/>
              </p:ext>
            </p:extLst>
          </p:nvPr>
        </p:nvGraphicFramePr>
        <p:xfrm>
          <a:off x="8641232" y="1826871"/>
          <a:ext cx="12001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8" name="Equation" r:id="rId3" imgW="533160" imgH="203040" progId="Equation.DSMT4">
                  <p:embed/>
                </p:oleObj>
              </mc:Choice>
              <mc:Fallback>
                <p:oleObj name="Equation" r:id="rId3" imgW="533160" imgH="20304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1232" y="1826871"/>
                        <a:ext cx="120015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464862" y="2274316"/>
            <a:ext cx="4610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切线</a:t>
            </a:r>
            <a:r>
              <a:rPr lang="zh-CN" altLang="en-US" sz="2400" dirty="0">
                <a:solidFill>
                  <a:prstClr val="black"/>
                </a:solidFill>
                <a:latin typeface="Arial" pitchFamily="34" charset="0"/>
                <a:ea typeface="微软雅黑" panose="020B0503020204020204" pitchFamily="34" charset="-122"/>
              </a:rPr>
              <a:t>斜率为     ，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求该曲线方程。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23AAC839-6859-421A-8366-601DDEBE6B3C}"/>
              </a:ext>
            </a:extLst>
          </p:cNvPr>
          <p:cNvGrpSpPr/>
          <p:nvPr/>
        </p:nvGrpSpPr>
        <p:grpSpPr>
          <a:xfrm>
            <a:off x="2773110" y="3007499"/>
            <a:ext cx="4092147" cy="535531"/>
            <a:chOff x="2501855" y="2923472"/>
            <a:chExt cx="4092147" cy="535531"/>
          </a:xfrm>
        </p:grpSpPr>
        <p:sp>
          <p:nvSpPr>
            <p:cNvPr id="1040" name="Text Box 42"/>
            <p:cNvSpPr txBox="1">
              <a:spLocks noChangeArrowheads="1"/>
            </p:cNvSpPr>
            <p:nvPr/>
          </p:nvSpPr>
          <p:spPr bwMode="auto">
            <a:xfrm>
              <a:off x="2501855" y="2923472"/>
              <a:ext cx="4092147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设该曲线方程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为               ，     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37" name="Object 6">
              <a:extLst>
                <a:ext uri="{FF2B5EF4-FFF2-40B4-BE49-F238E27FC236}">
                  <a16:creationId xmlns="" xmlns:a16="http://schemas.microsoft.com/office/drawing/2014/main" id="{39569E48-D9C8-4797-AB54-B93BF76A05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5694930"/>
                </p:ext>
              </p:extLst>
            </p:nvPr>
          </p:nvGraphicFramePr>
          <p:xfrm>
            <a:off x="4751981" y="2947308"/>
            <a:ext cx="1257300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29" name="Equation" r:id="rId5" imgW="558720" imgH="203040" progId="Equation.DSMT4">
                    <p:embed/>
                  </p:oleObj>
                </mc:Choice>
                <mc:Fallback>
                  <p:oleObj name="Equation" r:id="rId5" imgW="558720" imgH="203040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1981" y="2947308"/>
                          <a:ext cx="1257300" cy="446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Rectangle 95">
            <a:extLst>
              <a:ext uri="{FF2B5EF4-FFF2-40B4-BE49-F238E27FC236}">
                <a16:creationId xmlns="" xmlns:a16="http://schemas.microsoft.com/office/drawing/2014/main" id="{4F6B7F91-24B7-4D25-BC91-0E273787F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631401" y="2840837"/>
            <a:ext cx="3604248" cy="863600"/>
            <a:chOff x="2857761" y="3697163"/>
            <a:chExt cx="3604248" cy="863600"/>
          </a:xfrm>
        </p:grpSpPr>
        <p:sp>
          <p:nvSpPr>
            <p:cNvPr id="38" name="Text Box 42">
              <a:extLst>
                <a:ext uri="{FF2B5EF4-FFF2-40B4-BE49-F238E27FC236}">
                  <a16:creationId xmlns="" xmlns:a16="http://schemas.microsoft.com/office/drawing/2014/main" id="{A757FED3-12F6-40D3-919E-A93458C09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761" y="3862271"/>
              <a:ext cx="3604248" cy="497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依题意得方程</a:t>
              </a:r>
            </a:p>
          </p:txBody>
        </p:sp>
        <p:graphicFrame>
          <p:nvGraphicFramePr>
            <p:cNvPr id="41" name="Object 6">
              <a:extLst>
                <a:ext uri="{FF2B5EF4-FFF2-40B4-BE49-F238E27FC236}">
                  <a16:creationId xmlns="" xmlns:a16="http://schemas.microsoft.com/office/drawing/2014/main" id="{F0773D52-D631-4997-A337-B8CAE7C6AAA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8250115"/>
                </p:ext>
              </p:extLst>
            </p:nvPr>
          </p:nvGraphicFramePr>
          <p:xfrm>
            <a:off x="4878096" y="3697163"/>
            <a:ext cx="120015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30" name="Equation" r:id="rId7" imgW="533160" imgH="393480" progId="Equation.DSMT4">
                    <p:embed/>
                  </p:oleObj>
                </mc:Choice>
                <mc:Fallback>
                  <p:oleObj name="Equation" r:id="rId7" imgW="533160" imgH="393480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8096" y="3697163"/>
                          <a:ext cx="1200150" cy="86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" name="Object 6">
            <a:extLst>
              <a:ext uri="{FF2B5EF4-FFF2-40B4-BE49-F238E27FC236}">
                <a16:creationId xmlns="" xmlns:a16="http://schemas.microsoft.com/office/drawing/2014/main" id="{EBBC471B-C120-4504-B54C-8406EF79E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323079"/>
              </p:ext>
            </p:extLst>
          </p:nvPr>
        </p:nvGraphicFramePr>
        <p:xfrm>
          <a:off x="6880171" y="3805589"/>
          <a:ext cx="15144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1" name="Equation" r:id="rId9" imgW="672840" imgH="279360" progId="Equation.DSMT4">
                  <p:embed/>
                </p:oleObj>
              </mc:Choice>
              <mc:Fallback>
                <p:oleObj name="Equation" r:id="rId9" imgW="672840" imgH="27936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171" y="3805589"/>
                        <a:ext cx="15144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>
            <a:extLst>
              <a:ext uri="{FF2B5EF4-FFF2-40B4-BE49-F238E27FC236}">
                <a16:creationId xmlns="" xmlns:a16="http://schemas.microsoft.com/office/drawing/2014/main" id="{76E5BB17-7427-4EC1-BB2B-950257F9B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80649"/>
              </p:ext>
            </p:extLst>
          </p:nvPr>
        </p:nvGraphicFramePr>
        <p:xfrm>
          <a:off x="3168567" y="2427976"/>
          <a:ext cx="4572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2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567" y="2427976"/>
                        <a:ext cx="4572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D5DC78E8-A315-40AA-B02B-61138E8DB3E2}"/>
              </a:ext>
            </a:extLst>
          </p:cNvPr>
          <p:cNvSpPr/>
          <p:nvPr/>
        </p:nvSpPr>
        <p:spPr>
          <a:xfrm>
            <a:off x="3950960" y="3764916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对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该</a:t>
            </a:r>
            <a:r>
              <a:rPr lang="zh-CN" altLang="en-US" sz="2400" dirty="0" smtClean="0">
                <a:latin typeface="Arial" pitchFamily="34" charset="0"/>
                <a:ea typeface="微软雅黑" panose="020B0503020204020204" pitchFamily="34" charset="-122"/>
              </a:rPr>
              <a:t>式</a:t>
            </a:r>
            <a:r>
              <a:rPr lang="zh-CN" altLang="en-US" sz="2400" dirty="0">
                <a:latin typeface="Arial" pitchFamily="34" charset="0"/>
                <a:ea typeface="微软雅黑" panose="020B0503020204020204" pitchFamily="34" charset="-122"/>
              </a:rPr>
              <a:t>两边积分，得</a:t>
            </a:r>
          </a:p>
        </p:txBody>
      </p:sp>
      <p:sp>
        <p:nvSpPr>
          <p:cNvPr id="19" name="矩形 18"/>
          <p:cNvSpPr/>
          <p:nvPr/>
        </p:nvSpPr>
        <p:spPr>
          <a:xfrm>
            <a:off x="1365720" y="304951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b="1" dirty="0"/>
          </a:p>
        </p:txBody>
      </p:sp>
      <p:sp>
        <p:nvSpPr>
          <p:cNvPr id="7" name="Rectangle 8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587473" y="3838196"/>
            <a:ext cx="2534583" cy="529023"/>
            <a:chOff x="1631015" y="3664028"/>
            <a:chExt cx="2534583" cy="529023"/>
          </a:xfrm>
        </p:grpSpPr>
        <p:sp>
          <p:nvSpPr>
            <p:cNvPr id="21" name="Text Box 42">
              <a:extLst>
                <a:ext uri="{FF2B5EF4-FFF2-40B4-BE49-F238E27FC236}">
                  <a16:creationId xmlns="" xmlns:a16="http://schemas.microsoft.com/office/drawing/2014/main" id="{C2EB0197-80B3-41B4-8332-B79942520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1015" y="3664028"/>
              <a:ext cx="2534583" cy="497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即                    ，   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3061140"/>
                </p:ext>
              </p:extLst>
            </p:nvPr>
          </p:nvGraphicFramePr>
          <p:xfrm>
            <a:off x="2111990" y="3683473"/>
            <a:ext cx="1658151" cy="509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33" name="公式" r:id="rId13" imgW="647640" imgH="203040" progId="Equation.3">
                    <p:embed/>
                  </p:oleObj>
                </mc:Choice>
                <mc:Fallback>
                  <p:oleObj name="公式" r:id="rId13" imgW="647640" imgH="203040" progId="Equation.3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1990" y="3683473"/>
                          <a:ext cx="1658151" cy="50957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78135"/>
              </p:ext>
            </p:extLst>
          </p:nvPr>
        </p:nvGraphicFramePr>
        <p:xfrm>
          <a:off x="8458383" y="3819325"/>
          <a:ext cx="14319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4" name="公式" r:id="rId15" imgW="558720" imgH="203040" progId="Equation.3">
                  <p:embed/>
                </p:oleObj>
              </mc:Choice>
              <mc:Fallback>
                <p:oleObj name="公式" r:id="rId15" imgW="558720" imgH="203040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383" y="3819325"/>
                        <a:ext cx="143192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42">
            <a:extLst>
              <a:ext uri="{FF2B5EF4-FFF2-40B4-BE49-F238E27FC236}">
                <a16:creationId xmlns="" xmlns:a16="http://schemas.microsoft.com/office/drawing/2014/main" id="{C2EB0197-80B3-41B4-8332-B7994252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183" y="5346640"/>
            <a:ext cx="3604248" cy="4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0" dirty="0">
                <a:latin typeface="Arial" pitchFamily="34" charset="0"/>
                <a:ea typeface="微软雅黑" panose="020B0503020204020204" pitchFamily="34" charset="-122"/>
              </a:rPr>
              <a:t>所以，所求曲线方程为   </a:t>
            </a:r>
          </a:p>
        </p:txBody>
      </p:sp>
      <p:graphicFrame>
        <p:nvGraphicFramePr>
          <p:cNvPr id="28" name="Object 6">
            <a:extLst>
              <a:ext uri="{FF2B5EF4-FFF2-40B4-BE49-F238E27FC236}">
                <a16:creationId xmlns="" xmlns:a16="http://schemas.microsoft.com/office/drawing/2014/main" id="{EBBC471B-C120-4504-B54C-8406EF79E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365475"/>
              </p:ext>
            </p:extLst>
          </p:nvPr>
        </p:nvGraphicFramePr>
        <p:xfrm>
          <a:off x="4819127" y="5340718"/>
          <a:ext cx="1371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35" name="Equation" r:id="rId17" imgW="609480" imgH="228600" progId="Equation.DSMT4">
                  <p:embed/>
                </p:oleObj>
              </mc:Choice>
              <mc:Fallback>
                <p:oleObj name="Equation" r:id="rId17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127" y="5340718"/>
                        <a:ext cx="13716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1598184" y="4624152"/>
            <a:ext cx="3452788" cy="535531"/>
            <a:chOff x="1598184" y="4624152"/>
            <a:chExt cx="3452788" cy="535531"/>
          </a:xfrm>
        </p:grpSpPr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1598184" y="4624152"/>
              <a:ext cx="345278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因为</a:t>
              </a:r>
              <a:r>
                <a:rPr lang="zh-CN" altLang="en-US" sz="2400" b="0" dirty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曲线通过点         </a:t>
              </a: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，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9" name="Object 6">
              <a:extLst>
                <a:ext uri="{FF2B5EF4-FFF2-40B4-BE49-F238E27FC236}">
                  <a16:creationId xmlns="" xmlns:a16="http://schemas.microsoft.com/office/drawing/2014/main" id="{4409EBE0-758E-481E-8D26-7299FCD3F6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5861142"/>
                </p:ext>
              </p:extLst>
            </p:nvPr>
          </p:nvGraphicFramePr>
          <p:xfrm>
            <a:off x="3889205" y="4684517"/>
            <a:ext cx="74295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36" name="Equation" r:id="rId19" imgW="330120" imgH="203040" progId="Equation.DSMT4">
                    <p:embed/>
                  </p:oleObj>
                </mc:Choice>
                <mc:Fallback>
                  <p:oleObj name="Equation" r:id="rId19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205" y="4684517"/>
                          <a:ext cx="742950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/>
          <p:cNvGrpSpPr/>
          <p:nvPr/>
        </p:nvGrpSpPr>
        <p:grpSpPr>
          <a:xfrm>
            <a:off x="4848211" y="4638666"/>
            <a:ext cx="3221732" cy="535531"/>
            <a:chOff x="4848211" y="4638666"/>
            <a:chExt cx="3221732" cy="535531"/>
          </a:xfrm>
        </p:grpSpPr>
        <p:graphicFrame>
          <p:nvGraphicFramePr>
            <p:cNvPr id="26" name="Object 6">
              <a:extLst>
                <a:ext uri="{FF2B5EF4-FFF2-40B4-BE49-F238E27FC236}">
                  <a16:creationId xmlns="" xmlns:a16="http://schemas.microsoft.com/office/drawing/2014/main" id="{39569E48-D9C8-4797-AB54-B93BF76A05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160790"/>
                </p:ext>
              </p:extLst>
            </p:nvPr>
          </p:nvGraphicFramePr>
          <p:xfrm>
            <a:off x="6817591" y="4711840"/>
            <a:ext cx="65722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37" name="Equation" r:id="rId21" imgW="291960" imgH="177480" progId="Equation.DSMT4">
                    <p:embed/>
                  </p:oleObj>
                </mc:Choice>
                <mc:Fallback>
                  <p:oleObj name="Equation" r:id="rId21" imgW="29196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7591" y="4711840"/>
                          <a:ext cx="657225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 Box 42"/>
            <p:cNvSpPr txBox="1">
              <a:spLocks noChangeArrowheads="1"/>
            </p:cNvSpPr>
            <p:nvPr/>
          </p:nvSpPr>
          <p:spPr bwMode="auto">
            <a:xfrm>
              <a:off x="4848211" y="4638666"/>
              <a:ext cx="3221732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2400" b="0" dirty="0" smtClean="0">
                  <a:latin typeface="Arial" pitchFamily="34" charset="0"/>
                  <a:ea typeface="微软雅黑" panose="020B0503020204020204" pitchFamily="34" charset="-122"/>
                </a:rPr>
                <a:t>代入上式可得        ，</a:t>
              </a:r>
              <a:endParaRPr lang="zh-CN" altLang="en-US" sz="2400" b="0" dirty="0">
                <a:latin typeface="Arial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0726" y="1664897"/>
            <a:ext cx="9396412" cy="646331"/>
            <a:chOff x="1330726" y="1664897"/>
            <a:chExt cx="9396412" cy="646331"/>
          </a:xfrm>
        </p:grpSpPr>
        <p:sp>
          <p:nvSpPr>
            <p:cNvPr id="1058" name="Rectangle 5"/>
            <p:cNvSpPr>
              <a:spLocks noChangeArrowheads="1"/>
            </p:cNvSpPr>
            <p:nvPr/>
          </p:nvSpPr>
          <p:spPr bwMode="auto">
            <a:xfrm>
              <a:off x="1330726" y="1664897"/>
              <a:ext cx="939641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</a:t>
              </a:r>
              <a:r>
                <a:rPr lang="zh-CN" altLang="en-US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</a:t>
              </a:r>
              <a:r>
                <a:rPr lang="en-US" altLang="zh-CN" sz="2400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2】</a:t>
              </a:r>
              <a:r>
                <a:rPr lang="zh-CN" altLang="en-US" sz="2400" b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某</a:t>
              </a:r>
              <a:r>
                <a:rPr lang="zh-CN" altLang="en-US" sz="2400" b="0" dirty="0" smtClean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曲线通过</a:t>
              </a:r>
              <a:r>
                <a:rPr lang="zh-CN" altLang="en-US" sz="2400" b="0" dirty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点          ，且在该曲线上任</a:t>
              </a:r>
              <a:r>
                <a:rPr lang="zh-CN" altLang="en-US" sz="2400" b="0" dirty="0" smtClean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一点                处</a:t>
              </a:r>
              <a:r>
                <a:rPr lang="zh-CN" altLang="en-US" sz="2400" b="0" dirty="0">
                  <a:solidFill>
                    <a:prstClr val="black"/>
                  </a:solidFill>
                  <a:latin typeface="Arial" pitchFamily="34" charset="0"/>
                  <a:ea typeface="微软雅黑" panose="020B0503020204020204" pitchFamily="34" charset="-122"/>
                </a:rPr>
                <a:t>的</a:t>
              </a:r>
            </a:p>
          </p:txBody>
        </p:sp>
        <p:graphicFrame>
          <p:nvGraphicFramePr>
            <p:cNvPr id="17" name="Object 6">
              <a:extLst>
                <a:ext uri="{FF2B5EF4-FFF2-40B4-BE49-F238E27FC236}">
                  <a16:creationId xmlns="" xmlns:a16="http://schemas.microsoft.com/office/drawing/2014/main" id="{E6C2B387-52F3-4B9C-BEEA-1AADC0BB0C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06137"/>
                </p:ext>
              </p:extLst>
            </p:nvPr>
          </p:nvGraphicFramePr>
          <p:xfrm>
            <a:off x="4767407" y="1847757"/>
            <a:ext cx="74295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38" name="Equation" r:id="rId23" imgW="330120" imgH="203040" progId="Equation.DSMT4">
                    <p:embed/>
                  </p:oleObj>
                </mc:Choice>
                <mc:Fallback>
                  <p:oleObj name="Equation" r:id="rId23" imgW="330120" imgH="203040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7407" y="1847757"/>
                          <a:ext cx="742950" cy="446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620222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" grpId="0"/>
      <p:bldP spid="20" grpId="0"/>
      <p:bldP spid="19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1251455" y="1172718"/>
            <a:ext cx="9396412" cy="421409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3" name="Rectangle 95">
            <a:extLst>
              <a:ext uri="{FF2B5EF4-FFF2-40B4-BE49-F238E27FC236}">
                <a16:creationId xmlns="" xmlns:a16="http://schemas.microsoft.com/office/drawing/2014/main" id="{4F6B7F91-24B7-4D25-BC91-0E273787F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5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6299200" y="1645213"/>
            <a:ext cx="4049486" cy="868064"/>
            <a:chOff x="6299200" y="2675707"/>
            <a:chExt cx="4049486" cy="868064"/>
          </a:xfrm>
        </p:grpSpPr>
        <p:graphicFrame>
          <p:nvGraphicFramePr>
            <p:cNvPr id="7" name="对象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5159892"/>
                </p:ext>
              </p:extLst>
            </p:nvPr>
          </p:nvGraphicFramePr>
          <p:xfrm>
            <a:off x="8186044" y="2675707"/>
            <a:ext cx="1661417" cy="868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7" name="公式" r:id="rId3" imgW="736560" imgH="393480" progId="Equation.3">
                    <p:embed/>
                  </p:oleObj>
                </mc:Choice>
                <mc:Fallback>
                  <p:oleObj name="公式" r:id="rId3" imgW="736560" imgH="393480" progId="Equation.3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6044" y="2675707"/>
                          <a:ext cx="1661417" cy="868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6299200" y="2886945"/>
              <a:ext cx="4049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通过建立方程                  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856634" y="3088770"/>
            <a:ext cx="3586224" cy="1200329"/>
            <a:chOff x="1827606" y="4090236"/>
            <a:chExt cx="3586224" cy="1200329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grpSpPr>
        <p:sp>
          <p:nvSpPr>
            <p:cNvPr id="14" name="TextBox 13"/>
            <p:cNvSpPr txBox="1"/>
            <p:nvPr/>
          </p:nvSpPr>
          <p:spPr>
            <a:xfrm>
              <a:off x="1827606" y="4090236"/>
              <a:ext cx="3586224" cy="1200329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已知曲线斜率</a:t>
              </a:r>
              <a:endParaRPr lang="en-US" altLang="zh-CN" sz="2400" dirty="0" smtClean="0">
                <a:latin typeface="微软雅黑" pitchFamily="34" charset="-122"/>
                <a:ea typeface="微软雅黑" pitchFamily="34" charset="-122"/>
              </a:endParaRPr>
            </a:p>
            <a:p>
              <a:endParaRPr lang="en-US" altLang="zh-CN" sz="2400" dirty="0" smtClean="0"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求曲线方程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9" name="对象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4499193"/>
                </p:ext>
              </p:extLst>
            </p:nvPr>
          </p:nvGraphicFramePr>
          <p:xfrm>
            <a:off x="3863524" y="4090988"/>
            <a:ext cx="1376363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8" name="公式" r:id="rId5" imgW="609480" imgH="203040" progId="Equation.3">
                    <p:embed/>
                  </p:oleObj>
                </mc:Choice>
                <mc:Fallback>
                  <p:oleObj name="公式" r:id="rId5" imgW="609480" imgH="203040" progId="Equation.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3524" y="4090988"/>
                          <a:ext cx="1376363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7161016"/>
                </p:ext>
              </p:extLst>
            </p:nvPr>
          </p:nvGraphicFramePr>
          <p:xfrm>
            <a:off x="3568247" y="4819885"/>
            <a:ext cx="131762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79" name="公式" r:id="rId7" imgW="583920" imgH="203040" progId="Equation.3">
                    <p:embed/>
                  </p:oleObj>
                </mc:Choice>
                <mc:Fallback>
                  <p:oleObj name="公式" r:id="rId7" imgW="583920" imgH="203040" progId="Equation.3">
                    <p:embed/>
                    <p:pic>
                      <p:nvPicPr>
                        <p:cNvPr id="0" name="对象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8247" y="4819885"/>
                          <a:ext cx="1317625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6277432" y="3256902"/>
            <a:ext cx="4049486" cy="868362"/>
            <a:chOff x="6277432" y="4287396"/>
            <a:chExt cx="4049486" cy="868362"/>
          </a:xfrm>
        </p:grpSpPr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696094"/>
                </p:ext>
              </p:extLst>
            </p:nvPr>
          </p:nvGraphicFramePr>
          <p:xfrm>
            <a:off x="8244119" y="4287396"/>
            <a:ext cx="1576387" cy="868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0" name="公式" r:id="rId9" imgW="698400" imgH="393480" progId="Equation.3">
                    <p:embed/>
                  </p:oleObj>
                </mc:Choice>
                <mc:Fallback>
                  <p:oleObj name="公式" r:id="rId9" imgW="698400" imgH="393480" progId="Equation.3">
                    <p:embed/>
                    <p:pic>
                      <p:nvPicPr>
                        <p:cNvPr id="0" name="对象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4119" y="4287396"/>
                          <a:ext cx="1576387" cy="868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6277432" y="4490745"/>
              <a:ext cx="4049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通过建立方程                  求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415314" y="2679410"/>
            <a:ext cx="370114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408060" y="4225154"/>
            <a:ext cx="370114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5007409" y="4557495"/>
            <a:ext cx="3323772" cy="874485"/>
            <a:chOff x="5312203" y="5036457"/>
            <a:chExt cx="3323772" cy="874485"/>
          </a:xfrm>
        </p:grpSpPr>
        <p:sp>
          <p:nvSpPr>
            <p:cNvPr id="23" name="圆角矩形标注 22"/>
            <p:cNvSpPr/>
            <p:nvPr/>
          </p:nvSpPr>
          <p:spPr>
            <a:xfrm>
              <a:off x="5312203" y="5036457"/>
              <a:ext cx="3323771" cy="874485"/>
            </a:xfrm>
            <a:prstGeom prst="wedgeRoundRectCallout">
              <a:avLst>
                <a:gd name="adj1" fmla="val 37667"/>
                <a:gd name="adj2" fmla="val -127771"/>
                <a:gd name="adj3" fmla="val 16667"/>
              </a:avLst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12203" y="5239657"/>
              <a:ext cx="3323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此类方程称为微分方程</a:t>
              </a:r>
              <a:endParaRPr lang="zh-CN" altLang="en-US" sz="2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99772" y="1508109"/>
            <a:ext cx="3614057" cy="1229357"/>
            <a:chOff x="1843314" y="1479081"/>
            <a:chExt cx="3614057" cy="1229357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grpSpPr>
        <p:sp>
          <p:nvSpPr>
            <p:cNvPr id="2" name="TextBox 1"/>
            <p:cNvSpPr txBox="1"/>
            <p:nvPr/>
          </p:nvSpPr>
          <p:spPr>
            <a:xfrm>
              <a:off x="1843314" y="1479081"/>
              <a:ext cx="3614057" cy="1200329"/>
            </a:xfrm>
            <a:prstGeom prst="rect">
              <a:avLst/>
            </a:prstGeom>
            <a:grp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已知边际成本</a:t>
              </a:r>
              <a:endParaRPr lang="en-US" altLang="zh-CN" sz="2400" dirty="0" smtClean="0">
                <a:latin typeface="微软雅黑" pitchFamily="34" charset="-122"/>
                <a:ea typeface="微软雅黑" pitchFamily="34" charset="-122"/>
              </a:endParaRPr>
            </a:p>
            <a:p>
              <a:endParaRPr lang="en-US" altLang="zh-CN" sz="2400" dirty="0"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总成本函数</a:t>
              </a:r>
            </a:p>
          </p:txBody>
        </p:sp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9947172"/>
                </p:ext>
              </p:extLst>
            </p:nvPr>
          </p:nvGraphicFramePr>
          <p:xfrm>
            <a:off x="3836761" y="2260763"/>
            <a:ext cx="134620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1" name="公式" r:id="rId11" imgW="596880" imgH="203040" progId="Equation.3">
                    <p:embed/>
                  </p:oleObj>
                </mc:Choice>
                <mc:Fallback>
                  <p:oleObj name="公式" r:id="rId11" imgW="596880" imgH="203040" progId="Equation.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761" y="2260763"/>
                          <a:ext cx="1346200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0911382"/>
                </p:ext>
              </p:extLst>
            </p:nvPr>
          </p:nvGraphicFramePr>
          <p:xfrm>
            <a:off x="3852863" y="1507920"/>
            <a:ext cx="1488393" cy="387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82" name="公式" r:id="rId13" imgW="761760" imgH="203040" progId="Equation.3">
                    <p:embed/>
                  </p:oleObj>
                </mc:Choice>
                <mc:Fallback>
                  <p:oleObj name="公式" r:id="rId13" imgW="761760" imgH="203040" progId="Equation.3">
                    <p:embed/>
                    <p:pic>
                      <p:nvPicPr>
                        <p:cNvPr id="0" name="对象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2863" y="1507920"/>
                          <a:ext cx="1488393" cy="387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54253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231446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常微分方程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FDD07D5A-52F6-4642-9FB2-39CAC69C5520}"/>
              </a:ext>
            </a:extLst>
          </p:cNvPr>
          <p:cNvGrpSpPr/>
          <p:nvPr/>
        </p:nvGrpSpPr>
        <p:grpSpPr>
          <a:xfrm>
            <a:off x="1868556" y="1707673"/>
            <a:ext cx="9067466" cy="670176"/>
            <a:chOff x="1868556" y="1707673"/>
            <a:chExt cx="9067466" cy="670176"/>
          </a:xfrm>
        </p:grpSpPr>
        <p:sp>
          <p:nvSpPr>
            <p:cNvPr id="83" name="Text Box 12">
              <a:extLst>
                <a:ext uri="{FF2B5EF4-FFF2-40B4-BE49-F238E27FC236}">
                  <a16:creationId xmlns="" xmlns:a16="http://schemas.microsoft.com/office/drawing/2014/main" id="{A70B57A8-C7F8-44A8-9F22-82FC9E29B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556" y="1707673"/>
              <a:ext cx="1433003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定义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6.3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Text Box 12">
              <a:extLst>
                <a:ext uri="{FF2B5EF4-FFF2-40B4-BE49-F238E27FC236}">
                  <a16:creationId xmlns="" xmlns:a16="http://schemas.microsoft.com/office/drawing/2014/main" id="{94DC9CF0-4C63-4006-BBDC-460576604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529" y="1731518"/>
              <a:ext cx="785549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含有未知函数的导数或微分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的</a:t>
              </a:r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方程</a:t>
              </a:r>
              <a:r>
                <a:rPr kumimoji="0" lang="zh-CN" alt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称为</a:t>
              </a: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微分方程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Text Box 12">
            <a:extLst>
              <a:ext uri="{FF2B5EF4-FFF2-40B4-BE49-F238E27FC236}">
                <a16:creationId xmlns="" xmlns:a16="http://schemas.microsoft.com/office/drawing/2014/main" id="{C8708217-8F38-48E9-A038-7659ABE3F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6" y="2336420"/>
            <a:ext cx="86271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kumimoji="0" lang="zh-CN" alt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微分方程中的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未知函数为一元函数，则称其为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常微分方程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E677A5BD-4A41-49EA-BE06-82F4388C1319}"/>
              </a:ext>
            </a:extLst>
          </p:cNvPr>
          <p:cNvSpPr/>
          <p:nvPr/>
        </p:nvSpPr>
        <p:spPr>
          <a:xfrm>
            <a:off x="1889500" y="3131198"/>
            <a:ext cx="85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微分方程中所出现的未知函数导数的最高阶数，称为</a:t>
            </a:r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</a:t>
            </a:r>
            <a:endParaRPr lang="zh-CN" altLang="en-US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E56764FD-CBC3-4C8A-A05E-1A5A5632EFD9}"/>
              </a:ext>
            </a:extLst>
          </p:cNvPr>
          <p:cNvSpPr/>
          <p:nvPr/>
        </p:nvSpPr>
        <p:spPr>
          <a:xfrm>
            <a:off x="1889500" y="3765282"/>
            <a:ext cx="8512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微分方程的</a:t>
            </a:r>
            <a:r>
              <a:rPr lang="zh-CN" altLang="en-US" sz="2400" b="1" kern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5819426-1DE8-4AAB-9A72-DFB618AFA612}"/>
              </a:ext>
            </a:extLst>
          </p:cNvPr>
          <p:cNvGrpSpPr/>
          <p:nvPr/>
        </p:nvGrpSpPr>
        <p:grpSpPr>
          <a:xfrm>
            <a:off x="1925920" y="4429932"/>
            <a:ext cx="8512437" cy="501650"/>
            <a:chOff x="1925920" y="4429932"/>
            <a:chExt cx="8512437" cy="501650"/>
          </a:xfrm>
        </p:grpSpPr>
        <p:sp>
          <p:nvSpPr>
            <p:cNvPr id="28" name="矩形 27">
              <a:extLst>
                <a:ext uri="{FF2B5EF4-FFF2-40B4-BE49-F238E27FC236}">
                  <a16:creationId xmlns="" xmlns:a16="http://schemas.microsoft.com/office/drawing/2014/main" id="{059E3938-20BC-4883-A209-439F721238EA}"/>
                </a:ext>
              </a:extLst>
            </p:cNvPr>
            <p:cNvSpPr/>
            <p:nvPr/>
          </p:nvSpPr>
          <p:spPr>
            <a:xfrm>
              <a:off x="1925920" y="4449926"/>
              <a:ext cx="851243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一般地，    阶微分方程的形式是                                 ，其中</a:t>
              </a:r>
            </a:p>
          </p:txBody>
        </p:sp>
        <p:graphicFrame>
          <p:nvGraphicFramePr>
            <p:cNvPr id="29" name="Object 6">
              <a:extLst>
                <a:ext uri="{FF2B5EF4-FFF2-40B4-BE49-F238E27FC236}">
                  <a16:creationId xmlns="" xmlns:a16="http://schemas.microsoft.com/office/drawing/2014/main" id="{E2C5DA56-6ED7-4D5B-89C1-38C95428B38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453236"/>
                </p:ext>
              </p:extLst>
            </p:nvPr>
          </p:nvGraphicFramePr>
          <p:xfrm>
            <a:off x="3263955" y="4527564"/>
            <a:ext cx="285750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4" name="Equation" r:id="rId4" imgW="126720" imgH="139680" progId="Equation.DSMT4">
                    <p:embed/>
                  </p:oleObj>
                </mc:Choice>
                <mc:Fallback>
                  <p:oleObj name="Equation" r:id="rId4" imgW="126720" imgH="139680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3955" y="4527564"/>
                          <a:ext cx="285750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6">
              <a:extLst>
                <a:ext uri="{FF2B5EF4-FFF2-40B4-BE49-F238E27FC236}">
                  <a16:creationId xmlns="" xmlns:a16="http://schemas.microsoft.com/office/drawing/2014/main" id="{E406B17C-8D13-46A2-A102-5E82E96936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1426708"/>
                </p:ext>
              </p:extLst>
            </p:nvPr>
          </p:nvGraphicFramePr>
          <p:xfrm>
            <a:off x="6392587" y="4429932"/>
            <a:ext cx="297180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5" name="Equation" r:id="rId6" imgW="1320480" imgH="228600" progId="Equation.DSMT4">
                    <p:embed/>
                  </p:oleObj>
                </mc:Choice>
                <mc:Fallback>
                  <p:oleObj name="Equation" r:id="rId6" imgW="1320480" imgH="228600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2587" y="4429932"/>
                          <a:ext cx="2971800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C8B99DC6-833F-4575-89CB-1E84CE5355C0}"/>
              </a:ext>
            </a:extLst>
          </p:cNvPr>
          <p:cNvGrpSpPr/>
          <p:nvPr/>
        </p:nvGrpSpPr>
        <p:grpSpPr>
          <a:xfrm>
            <a:off x="1943323" y="4995385"/>
            <a:ext cx="8512437" cy="517958"/>
            <a:chOff x="1943323" y="4995385"/>
            <a:chExt cx="8512437" cy="517958"/>
          </a:xfrm>
        </p:grpSpPr>
        <p:sp>
          <p:nvSpPr>
            <p:cNvPr id="12" name="矩形 11">
              <a:extLst>
                <a:ext uri="{FF2B5EF4-FFF2-40B4-BE49-F238E27FC236}">
                  <a16:creationId xmlns="" xmlns:a16="http://schemas.microsoft.com/office/drawing/2014/main" id="{D1BF68BF-0949-4E24-8F2D-D51C6C0BDABB}"/>
                </a:ext>
              </a:extLst>
            </p:cNvPr>
            <p:cNvSpPr/>
            <p:nvPr/>
          </p:nvSpPr>
          <p:spPr>
            <a:xfrm>
              <a:off x="1943323" y="5051678"/>
              <a:ext cx="851243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是必须出现的，但                         可以不出现。</a:t>
              </a:r>
            </a:p>
          </p:txBody>
        </p:sp>
        <p:graphicFrame>
          <p:nvGraphicFramePr>
            <p:cNvPr id="13" name="Object 6">
              <a:extLst>
                <a:ext uri="{FF2B5EF4-FFF2-40B4-BE49-F238E27FC236}">
                  <a16:creationId xmlns="" xmlns:a16="http://schemas.microsoft.com/office/drawing/2014/main" id="{B25187B9-EE7C-4E89-94EF-881422899E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6899233"/>
                </p:ext>
              </p:extLst>
            </p:nvPr>
          </p:nvGraphicFramePr>
          <p:xfrm>
            <a:off x="1953926" y="4995385"/>
            <a:ext cx="57150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6" name="Equation" r:id="rId8" imgW="253800" imgH="228600" progId="Equation.DSMT4">
                    <p:embed/>
                  </p:oleObj>
                </mc:Choice>
                <mc:Fallback>
                  <p:oleObj name="Equation" r:id="rId8" imgW="253800" imgH="228600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3926" y="4995385"/>
                          <a:ext cx="571500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6">
              <a:extLst>
                <a:ext uri="{FF2B5EF4-FFF2-40B4-BE49-F238E27FC236}">
                  <a16:creationId xmlns="" xmlns:a16="http://schemas.microsoft.com/office/drawing/2014/main" id="{289D1DB8-55AD-41D3-915E-5FD3C12471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6780607"/>
                </p:ext>
              </p:extLst>
            </p:nvPr>
          </p:nvGraphicFramePr>
          <p:xfrm>
            <a:off x="5102730" y="5003065"/>
            <a:ext cx="208597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7" name="Equation" r:id="rId10" imgW="927000" imgH="228600" progId="Equation.DSMT4">
                    <p:embed/>
                  </p:oleObj>
                </mc:Choice>
                <mc:Fallback>
                  <p:oleObj name="Equation" r:id="rId10" imgW="927000" imgH="228600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2730" y="5003065"/>
                          <a:ext cx="2085975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8540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4" grpId="0"/>
      <p:bldP spid="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88107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231446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常微分方程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FDD07D5A-52F6-4642-9FB2-39CAC69C5520}"/>
              </a:ext>
            </a:extLst>
          </p:cNvPr>
          <p:cNvGrpSpPr/>
          <p:nvPr/>
        </p:nvGrpSpPr>
        <p:grpSpPr>
          <a:xfrm>
            <a:off x="1868556" y="1707673"/>
            <a:ext cx="9067466" cy="604902"/>
            <a:chOff x="1868556" y="1707673"/>
            <a:chExt cx="9067466" cy="604902"/>
          </a:xfrm>
        </p:grpSpPr>
        <p:sp>
          <p:nvSpPr>
            <p:cNvPr id="83" name="Text Box 12">
              <a:extLst>
                <a:ext uri="{FF2B5EF4-FFF2-40B4-BE49-F238E27FC236}">
                  <a16:creationId xmlns="" xmlns:a16="http://schemas.microsoft.com/office/drawing/2014/main" id="{A70B57A8-C7F8-44A8-9F22-82FC9E29B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8556" y="1707673"/>
              <a:ext cx="1433003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定义</a:t>
              </a: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6.4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Text Box 12">
              <a:extLst>
                <a:ext uri="{FF2B5EF4-FFF2-40B4-BE49-F238E27FC236}">
                  <a16:creationId xmlns="" xmlns:a16="http://schemas.microsoft.com/office/drawing/2014/main" id="{94DC9CF0-4C63-4006-BBDC-460576604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529" y="1731518"/>
              <a:ext cx="7855493" cy="581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如果将一个函数代入微分方程中，使方程成为恒等式，</a:t>
              </a:r>
              <a:endPara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4" name="Text Box 12">
            <a:extLst>
              <a:ext uri="{FF2B5EF4-FFF2-40B4-BE49-F238E27FC236}">
                <a16:creationId xmlns="" xmlns:a16="http://schemas.microsoft.com/office/drawing/2014/main" id="{C8708217-8F38-48E9-A038-7659ABE3F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554" y="2360213"/>
            <a:ext cx="90674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则称这个函数为该</a:t>
            </a:r>
            <a:r>
              <a:rPr lang="zh-CN" altLang="en-US" sz="2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微分方程的解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。如果微分方程的解中含有任意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E677A5BD-4A41-49EA-BE06-82F4388C1319}"/>
              </a:ext>
            </a:extLst>
          </p:cNvPr>
          <p:cNvSpPr/>
          <p:nvPr/>
        </p:nvSpPr>
        <p:spPr>
          <a:xfrm>
            <a:off x="1889500" y="3131198"/>
            <a:ext cx="8725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常数，且独立的任意常数的个数与微分方程的阶数相同，则把这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E56764FD-CBC3-4C8A-A05E-1A5A5632EFD9}"/>
              </a:ext>
            </a:extLst>
          </p:cNvPr>
          <p:cNvSpPr/>
          <p:nvPr/>
        </p:nvSpPr>
        <p:spPr>
          <a:xfrm>
            <a:off x="1889499" y="3765282"/>
            <a:ext cx="8725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样的解叫做</a:t>
            </a:r>
            <a:r>
              <a:rPr lang="zh-CN" altLang="en-US" sz="2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微分方程的通解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。如果微分方程的一个解不含任意常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95819426-1DE8-4AAB-9A72-DFB618AFA612}"/>
              </a:ext>
            </a:extLst>
          </p:cNvPr>
          <p:cNvGrpSpPr/>
          <p:nvPr/>
        </p:nvGrpSpPr>
        <p:grpSpPr>
          <a:xfrm>
            <a:off x="1889499" y="4358296"/>
            <a:ext cx="8725491" cy="461665"/>
            <a:chOff x="1925920" y="4449926"/>
            <a:chExt cx="8725491" cy="461665"/>
          </a:xfrm>
        </p:grpSpPr>
        <p:sp>
          <p:nvSpPr>
            <p:cNvPr id="28" name="矩形 27">
              <a:extLst>
                <a:ext uri="{FF2B5EF4-FFF2-40B4-BE49-F238E27FC236}">
                  <a16:creationId xmlns="" xmlns:a16="http://schemas.microsoft.com/office/drawing/2014/main" id="{059E3938-20BC-4883-A209-439F721238EA}"/>
                </a:ext>
              </a:extLst>
            </p:cNvPr>
            <p:cNvSpPr/>
            <p:nvPr/>
          </p:nvSpPr>
          <p:spPr>
            <a:xfrm>
              <a:off x="1925920" y="4449926"/>
              <a:ext cx="87254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数，则称这个解是微分方程在某一特定条件下的解，简称为</a:t>
              </a:r>
              <a:r>
                <a:rPr lang="zh-CN" altLang="en-US" sz="2400" b="1" kern="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特解</a:t>
              </a:r>
            </a:p>
          </p:txBody>
        </p:sp>
        <p:graphicFrame>
          <p:nvGraphicFramePr>
            <p:cNvPr id="29" name="Object 6">
              <a:extLst>
                <a:ext uri="{FF2B5EF4-FFF2-40B4-BE49-F238E27FC236}">
                  <a16:creationId xmlns="" xmlns:a16="http://schemas.microsoft.com/office/drawing/2014/main" id="{E2C5DA56-6ED7-4D5B-89C1-38C95428B385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3263955" y="4527564"/>
            <a:ext cx="285750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9" name="Equation" r:id="rId4" imgW="126720" imgH="139680" progId="Equation.DSMT4">
                    <p:embed/>
                  </p:oleObj>
                </mc:Choice>
                <mc:Fallback>
                  <p:oleObj name="Equation" r:id="rId4" imgW="126720" imgH="13968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3955" y="4527564"/>
                          <a:ext cx="285750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D1BF68BF-0949-4E24-8F2D-D51C6C0BDABB}"/>
              </a:ext>
            </a:extLst>
          </p:cNvPr>
          <p:cNvSpPr/>
          <p:nvPr/>
        </p:nvSpPr>
        <p:spPr>
          <a:xfrm>
            <a:off x="1889499" y="4945006"/>
            <a:ext cx="8725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这个特定的条件称为</a:t>
            </a:r>
            <a:r>
              <a:rPr lang="zh-CN" altLang="en-US" sz="2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初始条件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。求微分方程的解的过程叫做</a:t>
            </a:r>
            <a:r>
              <a:rPr lang="zh-CN" altLang="en-US" sz="2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解微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35A481A3-8ED5-4498-875B-3F03858B1B93}"/>
              </a:ext>
            </a:extLst>
          </p:cNvPr>
          <p:cNvSpPr/>
          <p:nvPr/>
        </p:nvSpPr>
        <p:spPr>
          <a:xfrm>
            <a:off x="1889498" y="5531716"/>
            <a:ext cx="8725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分方程</a:t>
            </a:r>
            <a:r>
              <a:rPr lang="zh-CN" altLang="en-US" sz="24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967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4" grpId="0"/>
      <p:bldP spid="3" grpId="0"/>
      <p:bldP spid="27" grpId="0"/>
      <p:bldP spid="1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49388"/>
            <a:ext cx="9721849" cy="4881074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239" y="712447"/>
            <a:ext cx="2314466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常微分方程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29228" y="3004672"/>
            <a:ext cx="4025899" cy="96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>
              <a:lnSpc>
                <a:spcPct val="150000"/>
              </a:lnSpc>
            </a:pPr>
            <a:r>
              <a:rPr lang="zh-CN" altLang="en-US" sz="2000" b="0" dirty="0">
                <a:latin typeface="Times New Roman" pitchFamily="18" charset="0"/>
                <a:ea typeface="微软雅黑" panose="020B0503020204020204" pitchFamily="34" charset="-122"/>
              </a:rPr>
              <a:t>方程的通解，含一个任意常数，与方程阶数相同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614522" y="4310263"/>
            <a:ext cx="3359149" cy="40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r>
              <a:rPr lang="zh-CN" altLang="en-US" sz="2000" b="0" dirty="0">
                <a:latin typeface="Times New Roman" pitchFamily="18" charset="0"/>
                <a:ea typeface="微软雅黑" panose="020B0503020204020204" pitchFamily="34" charset="-122"/>
              </a:rPr>
              <a:t>初始条件</a:t>
            </a:r>
          </a:p>
        </p:txBody>
      </p:sp>
      <p:sp>
        <p:nvSpPr>
          <p:cNvPr id="17" name="右箭头 16"/>
          <p:cNvSpPr/>
          <p:nvPr/>
        </p:nvSpPr>
        <p:spPr bwMode="auto">
          <a:xfrm>
            <a:off x="4952657" y="2455332"/>
            <a:ext cx="1151467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629228" y="2351615"/>
            <a:ext cx="411268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r>
              <a:rPr lang="zh-CN" altLang="en-US" sz="2000" b="0" dirty="0">
                <a:latin typeface="Times New Roman" pitchFamily="18" charset="0"/>
                <a:ea typeface="微软雅黑" panose="020B0503020204020204" pitchFamily="34" charset="-122"/>
              </a:rPr>
              <a:t>一阶微分方程</a:t>
            </a:r>
          </a:p>
        </p:txBody>
      </p:sp>
      <p:sp>
        <p:nvSpPr>
          <p:cNvPr id="20" name="右箭头 19"/>
          <p:cNvSpPr/>
          <p:nvPr/>
        </p:nvSpPr>
        <p:spPr bwMode="auto">
          <a:xfrm>
            <a:off x="4973561" y="3386168"/>
            <a:ext cx="1151467" cy="192617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右箭头 20"/>
          <p:cNvSpPr/>
          <p:nvPr/>
        </p:nvSpPr>
        <p:spPr bwMode="auto">
          <a:xfrm>
            <a:off x="4952657" y="4401161"/>
            <a:ext cx="1151467" cy="192616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右箭头 21"/>
          <p:cNvSpPr/>
          <p:nvPr/>
        </p:nvSpPr>
        <p:spPr bwMode="auto">
          <a:xfrm>
            <a:off x="4973561" y="5500656"/>
            <a:ext cx="1151467" cy="192616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tIns="0" bIns="0"/>
          <a:lstStyle/>
          <a:p>
            <a:pPr algn="ctr" eaLnBrk="0" hangingPunct="0">
              <a:defRPr/>
            </a:pPr>
            <a:endParaRPr lang="zh-CN" altLang="en-US" sz="3200">
              <a:latin typeface="Arial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文本框 5"/>
          <p:cNvSpPr txBox="1"/>
          <p:nvPr/>
        </p:nvSpPr>
        <p:spPr>
          <a:xfrm>
            <a:off x="1436824" y="1521827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a typeface="微软雅黑" panose="020B0503020204020204" pitchFamily="34" charset="-122"/>
              </a:rPr>
              <a:t>回到引例</a:t>
            </a:r>
            <a:r>
              <a:rPr lang="en-US" altLang="zh-CN" sz="24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中</a:t>
            </a:r>
            <a:endParaRPr lang="zh-CN" altLang="en-US" sz="24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25" name="Object 6">
            <a:extLst>
              <a:ext uri="{FF2B5EF4-FFF2-40B4-BE49-F238E27FC236}">
                <a16:creationId xmlns="" xmlns:a16="http://schemas.microsoft.com/office/drawing/2014/main" id="{841D0C64-548F-4349-86CC-75C4F8916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05712"/>
              </p:ext>
            </p:extLst>
          </p:nvPr>
        </p:nvGraphicFramePr>
        <p:xfrm>
          <a:off x="1568363" y="2327802"/>
          <a:ext cx="3028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6" name="Equation" r:id="rId4" imgW="1346040" imgH="203040" progId="Equation.DSMT4">
                  <p:embed/>
                </p:oleObj>
              </mc:Choice>
              <mc:Fallback>
                <p:oleObj name="Equation" r:id="rId4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363" y="2327802"/>
                        <a:ext cx="30289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>
            <a:extLst>
              <a:ext uri="{FF2B5EF4-FFF2-40B4-BE49-F238E27FC236}">
                <a16:creationId xmlns="" xmlns:a16="http://schemas.microsoft.com/office/drawing/2014/main" id="{5E5080D7-9248-4B94-8F9F-DCBD288693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869444"/>
              </p:ext>
            </p:extLst>
          </p:nvPr>
        </p:nvGraphicFramePr>
        <p:xfrm>
          <a:off x="1568363" y="3260668"/>
          <a:ext cx="3143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7" name="Equation" r:id="rId6" imgW="1396800" imgH="228600" progId="Equation.DSMT4">
                  <p:embed/>
                </p:oleObj>
              </mc:Choice>
              <mc:Fallback>
                <p:oleObj name="Equation" r:id="rId6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363" y="3260668"/>
                        <a:ext cx="31432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>
            <a:extLst>
              <a:ext uri="{FF2B5EF4-FFF2-40B4-BE49-F238E27FC236}">
                <a16:creationId xmlns="" xmlns:a16="http://schemas.microsoft.com/office/drawing/2014/main" id="{2FE141CB-8A5A-4259-9385-25215E8D13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831325"/>
              </p:ext>
            </p:extLst>
          </p:nvPr>
        </p:nvGraphicFramePr>
        <p:xfrm>
          <a:off x="1572183" y="4287606"/>
          <a:ext cx="1314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8" imgW="583920" imgH="203040" progId="Equation.DSMT4">
                  <p:embed/>
                </p:oleObj>
              </mc:Choice>
              <mc:Fallback>
                <p:oleObj name="Equation" r:id="rId8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183" y="4287606"/>
                        <a:ext cx="13144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>
            <a:extLst>
              <a:ext uri="{FF2B5EF4-FFF2-40B4-BE49-F238E27FC236}">
                <a16:creationId xmlns="" xmlns:a16="http://schemas.microsoft.com/office/drawing/2014/main" id="{A185208D-3273-4C66-9666-BE59CB3F12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759835"/>
              </p:ext>
            </p:extLst>
          </p:nvPr>
        </p:nvGraphicFramePr>
        <p:xfrm>
          <a:off x="1568363" y="5345345"/>
          <a:ext cx="322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10" imgW="1434960" imgH="228600" progId="Equation.DSMT4">
                  <p:embed/>
                </p:oleObj>
              </mc:Choice>
              <mc:Fallback>
                <p:oleObj name="Equation" r:id="rId10" imgW="1434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363" y="5345345"/>
                        <a:ext cx="322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4">
            <a:extLst>
              <a:ext uri="{FF2B5EF4-FFF2-40B4-BE49-F238E27FC236}">
                <a16:creationId xmlns="" xmlns:a16="http://schemas.microsoft.com/office/drawing/2014/main" id="{D2AA6DB6-44F2-40F6-8AAB-64050F0A1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522" y="5396908"/>
            <a:ext cx="3830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Constantia" pitchFamily="18" charset="0"/>
                <a:ea typeface="宋体" pitchFamily="2" charset="-122"/>
              </a:defRPr>
            </a:lvl9pPr>
          </a:lstStyle>
          <a:p>
            <a:pPr eaLnBrk="1" latinLnBrk="1"/>
            <a:r>
              <a:rPr lang="zh-CN" altLang="en-US" sz="2000" b="0" dirty="0">
                <a:latin typeface="Times New Roman" pitchFamily="18" charset="0"/>
                <a:ea typeface="微软雅黑" panose="020B0503020204020204" pitchFamily="34" charset="-122"/>
              </a:rPr>
              <a:t>方程的特解，不含任意常数。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8634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5" grpId="0"/>
      <p:bldP spid="16" grpId="0"/>
      <p:bldP spid="17" grpId="0" animBg="1"/>
      <p:bldP spid="19" grpId="0"/>
      <p:bldP spid="20" grpId="0" animBg="1"/>
      <p:bldP spid="21" grpId="0" animBg="1"/>
      <p:bldP spid="22" grpId="0" animBg="1"/>
      <p:bldP spid="23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1702</Words>
  <Application>Microsoft Office PowerPoint</Application>
  <PresentationFormat>自定义</PresentationFormat>
  <Paragraphs>298</Paragraphs>
  <Slides>43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43</vt:i4>
      </vt:variant>
    </vt:vector>
  </HeadingPairs>
  <TitlesOfParts>
    <vt:vector size="47" baseType="lpstr">
      <vt:lpstr>Office 主题</vt:lpstr>
      <vt:lpstr>Equation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2019-11-10T10:22:11Z</dcterms:modified>
</cp:coreProperties>
</file>