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sldIdLst>
    <p:sldId id="312" r:id="rId2"/>
    <p:sldId id="390" r:id="rId3"/>
    <p:sldId id="371" r:id="rId4"/>
    <p:sldId id="373" r:id="rId5"/>
    <p:sldId id="350" r:id="rId6"/>
    <p:sldId id="374" r:id="rId7"/>
    <p:sldId id="358" r:id="rId8"/>
    <p:sldId id="376" r:id="rId9"/>
    <p:sldId id="359" r:id="rId10"/>
    <p:sldId id="360" r:id="rId11"/>
    <p:sldId id="369" r:id="rId12"/>
    <p:sldId id="391" r:id="rId13"/>
    <p:sldId id="378" r:id="rId14"/>
    <p:sldId id="380" r:id="rId15"/>
    <p:sldId id="381" r:id="rId16"/>
    <p:sldId id="382" r:id="rId17"/>
    <p:sldId id="384" r:id="rId18"/>
    <p:sldId id="385" r:id="rId19"/>
    <p:sldId id="386" r:id="rId20"/>
    <p:sldId id="387" r:id="rId21"/>
    <p:sldId id="388" r:id="rId22"/>
    <p:sldId id="389" r:id="rId23"/>
    <p:sldId id="392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69" userDrawn="1">
          <p15:clr>
            <a:srgbClr val="A4A3A4"/>
          </p15:clr>
        </p15:guide>
        <p15:guide id="4" orient="horz" pos="3770" userDrawn="1">
          <p15:clr>
            <a:srgbClr val="A4A3A4"/>
          </p15:clr>
        </p15:guide>
        <p15:guide id="7" pos="6902" userDrawn="1">
          <p15:clr>
            <a:srgbClr val="A4A3A4"/>
          </p15:clr>
        </p15:guide>
        <p15:guide id="8" orient="horz" pos="4156" userDrawn="1">
          <p15:clr>
            <a:srgbClr val="A4A3A4"/>
          </p15:clr>
        </p15:guide>
        <p15:guide id="9" orient="horz" pos="799" userDrawn="1">
          <p15:clr>
            <a:srgbClr val="A4A3A4"/>
          </p15:clr>
        </p15:guide>
        <p15:guide id="10" pos="778" userDrawn="1">
          <p15:clr>
            <a:srgbClr val="A4A3A4"/>
          </p15:clr>
        </p15:guide>
        <p15:guide id="11" pos="11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1A74CC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3943" autoAdjust="0"/>
  </p:normalViewPr>
  <p:slideViewPr>
    <p:cSldViewPr snapToGrid="0">
      <p:cViewPr varScale="1">
        <p:scale>
          <a:sx n="71" d="100"/>
          <a:sy n="71" d="100"/>
        </p:scale>
        <p:origin x="-786" y="-96"/>
      </p:cViewPr>
      <p:guideLst>
        <p:guide orient="horz" pos="2069"/>
        <p:guide orient="horz" pos="3770"/>
        <p:guide orient="horz" pos="4156"/>
        <p:guide orient="horz" pos="799"/>
        <p:guide pos="6902"/>
        <p:guide pos="778"/>
        <p:guide pos="11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2" Type="http://schemas.openxmlformats.org/officeDocument/2006/relationships/image" Target="../media/image74.wmf"/><Relationship Id="rId1" Type="http://schemas.openxmlformats.org/officeDocument/2006/relationships/image" Target="../media/image72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88.wmf"/><Relationship Id="rId7" Type="http://schemas.openxmlformats.org/officeDocument/2006/relationships/image" Target="../media/image83.wmf"/><Relationship Id="rId2" Type="http://schemas.openxmlformats.org/officeDocument/2006/relationships/image" Target="../media/image87.wmf"/><Relationship Id="rId1" Type="http://schemas.openxmlformats.org/officeDocument/2006/relationships/image" Target="../media/image72.wmf"/><Relationship Id="rId6" Type="http://schemas.openxmlformats.org/officeDocument/2006/relationships/image" Target="../media/image82.wmf"/><Relationship Id="rId11" Type="http://schemas.openxmlformats.org/officeDocument/2006/relationships/image" Target="../media/image90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9.wmf"/><Relationship Id="rId9" Type="http://schemas.openxmlformats.org/officeDocument/2006/relationships/image" Target="../media/image8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image" Target="../media/image55.wmf"/><Relationship Id="rId7" Type="http://schemas.openxmlformats.org/officeDocument/2006/relationships/image" Target="../media/image95.wmf"/><Relationship Id="rId2" Type="http://schemas.openxmlformats.org/officeDocument/2006/relationships/image" Target="../media/image54.wmf"/><Relationship Id="rId1" Type="http://schemas.openxmlformats.org/officeDocument/2006/relationships/image" Target="../media/image91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98.wmf"/><Relationship Id="rId2" Type="http://schemas.openxmlformats.org/officeDocument/2006/relationships/image" Target="../media/image54.wmf"/><Relationship Id="rId1" Type="http://schemas.openxmlformats.org/officeDocument/2006/relationships/image" Target="../media/image91.wmf"/><Relationship Id="rId6" Type="http://schemas.openxmlformats.org/officeDocument/2006/relationships/image" Target="../media/image97.wmf"/><Relationship Id="rId5" Type="http://schemas.openxmlformats.org/officeDocument/2006/relationships/image" Target="../media/image95.wmf"/><Relationship Id="rId4" Type="http://schemas.openxmlformats.org/officeDocument/2006/relationships/image" Target="../media/image9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91.wmf"/><Relationship Id="rId6" Type="http://schemas.openxmlformats.org/officeDocument/2006/relationships/image" Target="../media/image99.wmf"/><Relationship Id="rId5" Type="http://schemas.openxmlformats.org/officeDocument/2006/relationships/image" Target="../media/image97.wmf"/><Relationship Id="rId4" Type="http://schemas.openxmlformats.org/officeDocument/2006/relationships/image" Target="../media/image9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7" Type="http://schemas.openxmlformats.org/officeDocument/2006/relationships/image" Target="../media/image107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106.wmf"/><Relationship Id="rId5" Type="http://schemas.openxmlformats.org/officeDocument/2006/relationships/image" Target="../media/image105.wmf"/><Relationship Id="rId4" Type="http://schemas.openxmlformats.org/officeDocument/2006/relationships/image" Target="../media/image10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4" Type="http://schemas.openxmlformats.org/officeDocument/2006/relationships/image" Target="../media/image1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9.wmf"/><Relationship Id="rId1" Type="http://schemas.openxmlformats.org/officeDocument/2006/relationships/image" Target="../media/image14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5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9.wmf"/><Relationship Id="rId1" Type="http://schemas.openxmlformats.org/officeDocument/2006/relationships/image" Target="../media/image17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31.wmf"/><Relationship Id="rId21" Type="http://schemas.openxmlformats.org/officeDocument/2006/relationships/image" Target="../media/image49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0.wmf"/><Relationship Id="rId16" Type="http://schemas.openxmlformats.org/officeDocument/2006/relationships/image" Target="../media/image44.wmf"/><Relationship Id="rId20" Type="http://schemas.openxmlformats.org/officeDocument/2006/relationships/image" Target="../media/image48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19" Type="http://schemas.openxmlformats.org/officeDocument/2006/relationships/image" Target="../media/image47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Relationship Id="rId22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082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52325" y="368783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</a:p>
        </p:txBody>
      </p:sp>
    </p:spTree>
    <p:extLst>
      <p:ext uri="{BB962C8B-B14F-4D97-AF65-F5344CB8AC3E}">
        <p14:creationId xmlns:p14="http://schemas.microsoft.com/office/powerpoint/2010/main" val="122102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</a:p>
        </p:txBody>
      </p:sp>
    </p:spTree>
    <p:extLst>
      <p:ext uri="{BB962C8B-B14F-4D97-AF65-F5344CB8AC3E}">
        <p14:creationId xmlns:p14="http://schemas.microsoft.com/office/powerpoint/2010/main" val="296679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60" r:id="rId8"/>
    <p:sldLayoutId id="2147483661" r:id="rId9"/>
    <p:sldLayoutId id="2147483659" r:id="rId10"/>
    <p:sldLayoutId id="2147483655" r:id="rId11"/>
    <p:sldLayoutId id="2147483656" r:id="rId12"/>
    <p:sldLayoutId id="214748365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5.wmf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69.bin"/><Relationship Id="rId2" Type="http://schemas.openxmlformats.org/officeDocument/2006/relationships/tags" Target="../tags/tag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67.wmf"/><Relationship Id="rId2" Type="http://schemas.openxmlformats.org/officeDocument/2006/relationships/tags" Target="../tags/tag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1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7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73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77.bin"/><Relationship Id="rId2" Type="http://schemas.openxmlformats.org/officeDocument/2006/relationships/tags" Target="../tags/tag10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72.wmf"/><Relationship Id="rId5" Type="http://schemas.openxmlformats.org/officeDocument/2006/relationships/image" Target="../media/image69.wmf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3.bin"/><Relationship Id="rId9" Type="http://schemas.openxmlformats.org/officeDocument/2006/relationships/image" Target="../media/image7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79.wmf"/><Relationship Id="rId26" Type="http://schemas.openxmlformats.org/officeDocument/2006/relationships/image" Target="../media/image83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87.bin"/><Relationship Id="rId7" Type="http://schemas.openxmlformats.org/officeDocument/2006/relationships/image" Target="../media/image74.wmf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85.bin"/><Relationship Id="rId25" Type="http://schemas.openxmlformats.org/officeDocument/2006/relationships/oleObject" Target="../embeddings/oleObject89.bin"/><Relationship Id="rId2" Type="http://schemas.openxmlformats.org/officeDocument/2006/relationships/tags" Target="../tags/tag11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29" Type="http://schemas.openxmlformats.org/officeDocument/2006/relationships/oleObject" Target="../embeddings/oleObject91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82.wmf"/><Relationship Id="rId32" Type="http://schemas.openxmlformats.org/officeDocument/2006/relationships/image" Target="../media/image86.wmf"/><Relationship Id="rId5" Type="http://schemas.openxmlformats.org/officeDocument/2006/relationships/image" Target="../media/image72.wmf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8.bin"/><Relationship Id="rId28" Type="http://schemas.openxmlformats.org/officeDocument/2006/relationships/image" Target="../media/image84.wmf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6.bin"/><Relationship Id="rId31" Type="http://schemas.openxmlformats.org/officeDocument/2006/relationships/oleObject" Target="../embeddings/oleObject92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Relationship Id="rId27" Type="http://schemas.openxmlformats.org/officeDocument/2006/relationships/oleObject" Target="../embeddings/oleObject90.bin"/><Relationship Id="rId30" Type="http://schemas.openxmlformats.org/officeDocument/2006/relationships/image" Target="../media/image8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100.bin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85.wmf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83.wmf"/><Relationship Id="rId25" Type="http://schemas.openxmlformats.org/officeDocument/2006/relationships/image" Target="../media/image90.wmf"/><Relationship Id="rId2" Type="http://schemas.openxmlformats.org/officeDocument/2006/relationships/tags" Target="../tags/tag12.xml"/><Relationship Id="rId16" Type="http://schemas.openxmlformats.org/officeDocument/2006/relationships/oleObject" Target="../embeddings/oleObject99.bin"/><Relationship Id="rId20" Type="http://schemas.openxmlformats.org/officeDocument/2006/relationships/oleObject" Target="../embeddings/oleObject101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89.wmf"/><Relationship Id="rId24" Type="http://schemas.openxmlformats.org/officeDocument/2006/relationships/oleObject" Target="../embeddings/oleObject103.bin"/><Relationship Id="rId5" Type="http://schemas.openxmlformats.org/officeDocument/2006/relationships/image" Target="../media/image72.wmf"/><Relationship Id="rId15" Type="http://schemas.openxmlformats.org/officeDocument/2006/relationships/image" Target="../media/image82.wmf"/><Relationship Id="rId23" Type="http://schemas.openxmlformats.org/officeDocument/2006/relationships/image" Target="../media/image86.wmf"/><Relationship Id="rId10" Type="http://schemas.openxmlformats.org/officeDocument/2006/relationships/oleObject" Target="../embeddings/oleObject96.bin"/><Relationship Id="rId19" Type="http://schemas.openxmlformats.org/officeDocument/2006/relationships/image" Target="../media/image84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98.bin"/><Relationship Id="rId22" Type="http://schemas.openxmlformats.org/officeDocument/2006/relationships/oleObject" Target="../embeddings/oleObject10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111.bin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95.wmf"/><Relationship Id="rId2" Type="http://schemas.openxmlformats.org/officeDocument/2006/relationships/tags" Target="../tags/tag13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92.wmf"/><Relationship Id="rId5" Type="http://schemas.openxmlformats.org/officeDocument/2006/relationships/image" Target="../media/image91.wmf"/><Relationship Id="rId15" Type="http://schemas.openxmlformats.org/officeDocument/2006/relationships/image" Target="../media/image94.wmf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96.wmf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10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95.wmf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98.wmf"/><Relationship Id="rId2" Type="http://schemas.openxmlformats.org/officeDocument/2006/relationships/tags" Target="../tags/tag14.xml"/><Relationship Id="rId16" Type="http://schemas.openxmlformats.org/officeDocument/2006/relationships/oleObject" Target="../embeddings/oleObject118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93.wmf"/><Relationship Id="rId5" Type="http://schemas.openxmlformats.org/officeDocument/2006/relationships/image" Target="../media/image91.wmf"/><Relationship Id="rId15" Type="http://schemas.openxmlformats.org/officeDocument/2006/relationships/image" Target="../media/image97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11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97.wmf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123.bin"/><Relationship Id="rId2" Type="http://schemas.openxmlformats.org/officeDocument/2006/relationships/tags" Target="../tags/tag15.xml"/><Relationship Id="rId16" Type="http://schemas.openxmlformats.org/officeDocument/2006/relationships/oleObject" Target="../embeddings/oleObject125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93.wmf"/><Relationship Id="rId5" Type="http://schemas.openxmlformats.org/officeDocument/2006/relationships/image" Target="../media/image91.wmf"/><Relationship Id="rId15" Type="http://schemas.openxmlformats.org/officeDocument/2006/relationships/image" Target="../media/image99.wmf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1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13" Type="http://schemas.openxmlformats.org/officeDocument/2006/relationships/image" Target="../media/image102.wmf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130.bin"/><Relationship Id="rId17" Type="http://schemas.openxmlformats.org/officeDocument/2006/relationships/image" Target="../media/image104.wmf"/><Relationship Id="rId2" Type="http://schemas.openxmlformats.org/officeDocument/2006/relationships/tags" Target="../tags/tag16.xml"/><Relationship Id="rId16" Type="http://schemas.openxmlformats.org/officeDocument/2006/relationships/oleObject" Target="../embeddings/oleObject132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27.bin"/><Relationship Id="rId11" Type="http://schemas.openxmlformats.org/officeDocument/2006/relationships/image" Target="../media/image101.wmf"/><Relationship Id="rId5" Type="http://schemas.openxmlformats.org/officeDocument/2006/relationships/image" Target="../media/image54.wmf"/><Relationship Id="rId15" Type="http://schemas.openxmlformats.org/officeDocument/2006/relationships/image" Target="../media/image103.wmf"/><Relationship Id="rId10" Type="http://schemas.openxmlformats.org/officeDocument/2006/relationships/oleObject" Target="../embeddings/oleObject129.bin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100.wmf"/><Relationship Id="rId14" Type="http://schemas.openxmlformats.org/officeDocument/2006/relationships/oleObject" Target="../embeddings/oleObject13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13" Type="http://schemas.openxmlformats.org/officeDocument/2006/relationships/image" Target="../media/image105.wmf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137.bin"/><Relationship Id="rId17" Type="http://schemas.openxmlformats.org/officeDocument/2006/relationships/image" Target="../media/image107.wmf"/><Relationship Id="rId2" Type="http://schemas.openxmlformats.org/officeDocument/2006/relationships/tags" Target="../tags/tag17.xml"/><Relationship Id="rId16" Type="http://schemas.openxmlformats.org/officeDocument/2006/relationships/oleObject" Target="../embeddings/oleObject139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4.bin"/><Relationship Id="rId11" Type="http://schemas.openxmlformats.org/officeDocument/2006/relationships/image" Target="../media/image103.wmf"/><Relationship Id="rId5" Type="http://schemas.openxmlformats.org/officeDocument/2006/relationships/image" Target="../media/image54.wmf"/><Relationship Id="rId15" Type="http://schemas.openxmlformats.org/officeDocument/2006/relationships/image" Target="../media/image106.wmf"/><Relationship Id="rId10" Type="http://schemas.openxmlformats.org/officeDocument/2006/relationships/oleObject" Target="../embeddings/oleObject136.bin"/><Relationship Id="rId4" Type="http://schemas.openxmlformats.org/officeDocument/2006/relationships/oleObject" Target="../embeddings/oleObject133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3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9.wmf"/><Relationship Id="rId2" Type="http://schemas.openxmlformats.org/officeDocument/2006/relationships/tags" Target="../tags/tag18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41.bin"/><Relationship Id="rId11" Type="http://schemas.openxmlformats.org/officeDocument/2006/relationships/image" Target="../media/image111.wmf"/><Relationship Id="rId5" Type="http://schemas.openxmlformats.org/officeDocument/2006/relationships/image" Target="../media/image108.wmf"/><Relationship Id="rId10" Type="http://schemas.openxmlformats.org/officeDocument/2006/relationships/oleObject" Target="../embeddings/oleObject143.bin"/><Relationship Id="rId4" Type="http://schemas.openxmlformats.org/officeDocument/2006/relationships/oleObject" Target="../embeddings/oleObject140.bin"/><Relationship Id="rId9" Type="http://schemas.openxmlformats.org/officeDocument/2006/relationships/image" Target="../media/image11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6.bin"/><Relationship Id="rId26" Type="http://schemas.openxmlformats.org/officeDocument/2006/relationships/image" Target="../media/image15.pn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410.bin"/><Relationship Id="rId17" Type="http://schemas.openxmlformats.org/officeDocument/2006/relationships/image" Target="../media/image9.wmf"/><Relationship Id="rId25" Type="http://schemas.openxmlformats.org/officeDocument/2006/relationships/image" Target="../media/image12.wmf"/><Relationship Id="rId2" Type="http://schemas.openxmlformats.org/officeDocument/2006/relationships/tags" Target="../tags/tag2.xml"/><Relationship Id="rId16" Type="http://schemas.openxmlformats.org/officeDocument/2006/relationships/oleObject" Target="../embeddings/oleObject510.bin"/><Relationship Id="rId20" Type="http://schemas.openxmlformats.org/officeDocument/2006/relationships/oleObject" Target="../embeddings/oleObject7.bin"/><Relationship Id="rId29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9.bin"/><Relationship Id="rId32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010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oleObject" Target="../embeddings/oleObject1110.bin"/><Relationship Id="rId4" Type="http://schemas.openxmlformats.org/officeDocument/2006/relationships/image" Target="../media/image17.png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8.bin"/><Relationship Id="rId27" Type="http://schemas.openxmlformats.org/officeDocument/2006/relationships/oleObject" Target="../embeddings/oleObject10.bin"/><Relationship Id="rId30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25.bin"/><Relationship Id="rId34" Type="http://schemas.openxmlformats.org/officeDocument/2006/relationships/oleObject" Target="../embeddings/oleObject32.bin"/><Relationship Id="rId7" Type="http://schemas.openxmlformats.org/officeDocument/2006/relationships/image" Target="../media/image9.wmf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image" Target="../media/image28.wmf"/><Relationship Id="rId2" Type="http://schemas.openxmlformats.org/officeDocument/2006/relationships/tags" Target="../tags/tag4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4.wmf"/><Relationship Id="rId32" Type="http://schemas.openxmlformats.org/officeDocument/2006/relationships/oleObject" Target="../embeddings/oleObject31.bin"/><Relationship Id="rId5" Type="http://schemas.openxmlformats.org/officeDocument/2006/relationships/image" Target="../media/image17.wmf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6.wmf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5.wmf"/><Relationship Id="rId14" Type="http://schemas.openxmlformats.org/officeDocument/2006/relationships/image" Target="../media/image19.w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40.bin"/><Relationship Id="rId26" Type="http://schemas.openxmlformats.org/officeDocument/2006/relationships/oleObject" Target="../embeddings/oleObject44.bin"/><Relationship Id="rId39" Type="http://schemas.openxmlformats.org/officeDocument/2006/relationships/image" Target="../media/image46.wmf"/><Relationship Id="rId3" Type="http://schemas.openxmlformats.org/officeDocument/2006/relationships/slideLayout" Target="../slideLayouts/slideLayout11.xml"/><Relationship Id="rId21" Type="http://schemas.openxmlformats.org/officeDocument/2006/relationships/image" Target="../media/image37.wmf"/><Relationship Id="rId34" Type="http://schemas.openxmlformats.org/officeDocument/2006/relationships/oleObject" Target="../embeddings/oleObject48.bin"/><Relationship Id="rId42" Type="http://schemas.openxmlformats.org/officeDocument/2006/relationships/oleObject" Target="../embeddings/oleObject52.bin"/><Relationship Id="rId47" Type="http://schemas.openxmlformats.org/officeDocument/2006/relationships/image" Target="../media/image50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33" Type="http://schemas.openxmlformats.org/officeDocument/2006/relationships/image" Target="../media/image43.wmf"/><Relationship Id="rId38" Type="http://schemas.openxmlformats.org/officeDocument/2006/relationships/oleObject" Target="../embeddings/oleObject50.bin"/><Relationship Id="rId46" Type="http://schemas.openxmlformats.org/officeDocument/2006/relationships/oleObject" Target="../embeddings/oleObject54.bin"/><Relationship Id="rId2" Type="http://schemas.openxmlformats.org/officeDocument/2006/relationships/tags" Target="../tags/tag5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29" Type="http://schemas.openxmlformats.org/officeDocument/2006/relationships/image" Target="../media/image41.wmf"/><Relationship Id="rId41" Type="http://schemas.openxmlformats.org/officeDocument/2006/relationships/image" Target="../media/image47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43.bin"/><Relationship Id="rId32" Type="http://schemas.openxmlformats.org/officeDocument/2006/relationships/oleObject" Target="../embeddings/oleObject47.bin"/><Relationship Id="rId37" Type="http://schemas.openxmlformats.org/officeDocument/2006/relationships/image" Target="../media/image45.wmf"/><Relationship Id="rId40" Type="http://schemas.openxmlformats.org/officeDocument/2006/relationships/oleObject" Target="../embeddings/oleObject51.bin"/><Relationship Id="rId45" Type="http://schemas.openxmlformats.org/officeDocument/2006/relationships/image" Target="../media/image49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5.bin"/><Relationship Id="rId36" Type="http://schemas.openxmlformats.org/officeDocument/2006/relationships/oleObject" Target="../embeddings/oleObject49.bin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36.wmf"/><Relationship Id="rId31" Type="http://schemas.openxmlformats.org/officeDocument/2006/relationships/image" Target="../media/image42.wmf"/><Relationship Id="rId44" Type="http://schemas.openxmlformats.org/officeDocument/2006/relationships/oleObject" Target="../embeddings/oleObject53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2.bin"/><Relationship Id="rId27" Type="http://schemas.openxmlformats.org/officeDocument/2006/relationships/image" Target="../media/image40.wmf"/><Relationship Id="rId30" Type="http://schemas.openxmlformats.org/officeDocument/2006/relationships/oleObject" Target="../embeddings/oleObject46.bin"/><Relationship Id="rId35" Type="http://schemas.openxmlformats.org/officeDocument/2006/relationships/image" Target="../media/image44.wmf"/><Relationship Id="rId43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64.bin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59.wmf"/><Relationship Id="rId2" Type="http://schemas.openxmlformats.org/officeDocument/2006/relationships/tags" Target="../tags/tag6.xml"/><Relationship Id="rId16" Type="http://schemas.openxmlformats.org/officeDocument/2006/relationships/oleObject" Target="../embeddings/oleObject6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60.bin"/><Relationship Id="rId19" Type="http://schemas.openxmlformats.org/officeDocument/2006/relationships/image" Target="../media/image60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6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86740" y="2868367"/>
            <a:ext cx="2765501" cy="427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77517" y="3513060"/>
            <a:ext cx="54651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二元函数的极值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557158" y="4732394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</a:t>
            </a:r>
            <a:r>
              <a:rPr lang="zh-CN" alt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：陈笑缘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宋体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28" name="同心圆 27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5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55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4" grpId="0" animBg="1"/>
      <p:bldP spid="38" grpId="0" animBg="1"/>
      <p:bldP spid="40" grpId="0" animBg="1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1836189" y="786913"/>
            <a:ext cx="9120736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某工厂生产两种产品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，出售单价分别为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元，生产单位的产品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与生产单位的产品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的总费用是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691093"/>
              </p:ext>
            </p:extLst>
          </p:nvPr>
        </p:nvGraphicFramePr>
        <p:xfrm>
          <a:off x="3776662" y="1932616"/>
          <a:ext cx="4638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73" name="公式" r:id="rId4" imgW="2286000" imgH="228600" progId="Equation.3">
                  <p:embed/>
                </p:oleObj>
              </mc:Choice>
              <mc:Fallback>
                <p:oleObj name="公式" r:id="rId4" imgW="2286000" imgH="228600" progId="Equation.3">
                  <p:embed/>
                  <p:pic>
                    <p:nvPicPr>
                      <p:cNvPr id="0" name="对象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662" y="1932616"/>
                        <a:ext cx="46386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1836129" y="2364150"/>
            <a:ext cx="6964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问两种产品的产量各多少时，取得最大利润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53" name="AutoShape 2"/>
          <p:cNvSpPr>
            <a:spLocks noChangeArrowheads="1"/>
          </p:cNvSpPr>
          <p:nvPr/>
        </p:nvSpPr>
        <p:spPr bwMode="auto">
          <a:xfrm>
            <a:off x="1235075" y="2892048"/>
            <a:ext cx="9721850" cy="373203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1975240" y="4517150"/>
            <a:ext cx="5223001" cy="925513"/>
            <a:chOff x="2004403" y="2089333"/>
            <a:chExt cx="5223001" cy="925513"/>
          </a:xfrm>
        </p:grpSpPr>
        <p:sp>
          <p:nvSpPr>
            <p:cNvPr id="65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3" y="2293095"/>
              <a:ext cx="5223001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因为                                           ，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66" name="对象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8788864"/>
                </p:ext>
              </p:extLst>
            </p:nvPr>
          </p:nvGraphicFramePr>
          <p:xfrm>
            <a:off x="2731885" y="2089333"/>
            <a:ext cx="3902075" cy="925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674" name="公式" r:id="rId6" imgW="2031840" imgH="482400" progId="Equation.3">
                    <p:embed/>
                  </p:oleObj>
                </mc:Choice>
                <mc:Fallback>
                  <p:oleObj name="公式" r:id="rId6" imgW="203184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1885" y="2089333"/>
                          <a:ext cx="3902075" cy="925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7" name="Text Box 40">
            <a:extLst>
              <a:ext uri="{FF2B5EF4-FFF2-40B4-BE49-F238E27FC236}">
                <a16:creationId xmlns="" xmlns:a16="http://schemas.microsoft.com/office/drawing/2014/main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146" y="5351797"/>
            <a:ext cx="85899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而又由该问题的实际意义可知，最大利润是存在的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　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6879302" y="4699701"/>
            <a:ext cx="3216686" cy="461665"/>
            <a:chOff x="5986130" y="1945754"/>
            <a:chExt cx="3216686" cy="461665"/>
          </a:xfrm>
        </p:grpSpPr>
        <p:sp>
          <p:nvSpPr>
            <p:cNvPr id="69" name="TextBox 68"/>
            <p:cNvSpPr txBox="1"/>
            <p:nvPr/>
          </p:nvSpPr>
          <p:spPr>
            <a:xfrm>
              <a:off x="5986130" y="1945754"/>
              <a:ext cx="22647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解得唯一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驻点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0" name="对象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6103877"/>
                </p:ext>
              </p:extLst>
            </p:nvPr>
          </p:nvGraphicFramePr>
          <p:xfrm>
            <a:off x="7953454" y="1994978"/>
            <a:ext cx="12493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675" name="公式" r:id="rId8" imgW="660240" imgH="203040" progId="Equation.3">
                    <p:embed/>
                  </p:oleObj>
                </mc:Choice>
                <mc:Fallback>
                  <p:oleObj name="公式" r:id="rId8" imgW="660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3454" y="1994978"/>
                          <a:ext cx="1249362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80566"/>
              </p:ext>
            </p:extLst>
          </p:nvPr>
        </p:nvGraphicFramePr>
        <p:xfrm>
          <a:off x="2690398" y="3488087"/>
          <a:ext cx="74993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76" name="公式" r:id="rId10" imgW="3695400" imgH="228600" progId="Equation.3">
                  <p:embed/>
                </p:oleObj>
              </mc:Choice>
              <mc:Fallback>
                <p:oleObj name="公式" r:id="rId10" imgW="3695400" imgH="228600" progId="Equation.3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398" y="3488087"/>
                        <a:ext cx="749935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40">
            <a:extLst>
              <a:ext uri="{FF2B5EF4-FFF2-40B4-BE49-F238E27FC236}">
                <a16:creationId xmlns="" xmlns:a16="http://schemas.microsoft.com/office/drawing/2014/main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372" y="3044501"/>
            <a:ext cx="2653465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 latinLnBrk="1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因为总利润函数为 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70479" y="6087449"/>
            <a:ext cx="8621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所以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生产产品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A120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个单位、产品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B80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个单位时所得利润最大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6" name="Rectangle 30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7" name="Rectangle 30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492184"/>
              </p:ext>
            </p:extLst>
          </p:nvPr>
        </p:nvGraphicFramePr>
        <p:xfrm>
          <a:off x="3619499" y="4008474"/>
          <a:ext cx="4607406" cy="425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77" name="公式" r:id="rId12" imgW="2477575" imgH="228699" progId="Equation.3">
                  <p:embed/>
                </p:oleObj>
              </mc:Choice>
              <mc:Fallback>
                <p:oleObj name="公式" r:id="rId12" imgW="2477575" imgH="228699" progId="Equation.3">
                  <p:embed/>
                  <p:pic>
                    <p:nvPicPr>
                      <p:cNvPr id="0" name="Object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499" y="4008474"/>
                        <a:ext cx="4607406" cy="4252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8814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 animBg="1"/>
      <p:bldP spid="67" grpId="0"/>
      <p:bldP spid="84" grpId="0"/>
      <p:bldP spid="15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370640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247075" y="2695977"/>
            <a:ext cx="9055340" cy="646331"/>
            <a:chOff x="1247075" y="2695977"/>
            <a:chExt cx="9055340" cy="646331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247075" y="2695977"/>
              <a:ext cx="90553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求函数                                 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极值；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　　　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275742"/>
                </p:ext>
              </p:extLst>
            </p:nvPr>
          </p:nvGraphicFramePr>
          <p:xfrm>
            <a:off x="2577789" y="2819400"/>
            <a:ext cx="3192462" cy="487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552" name="公式" r:id="rId4" imgW="1511280" imgH="228600" progId="Equation.3">
                    <p:embed/>
                  </p:oleObj>
                </mc:Choice>
                <mc:Fallback>
                  <p:oleObj name="公式" r:id="rId4" imgW="1511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7789" y="2819400"/>
                          <a:ext cx="3192462" cy="4873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20EC475F-B578-46EF-A487-FD37C84A54A1}"/>
              </a:ext>
            </a:extLst>
          </p:cNvPr>
          <p:cNvGrpSpPr/>
          <p:nvPr/>
        </p:nvGrpSpPr>
        <p:grpSpPr>
          <a:xfrm>
            <a:off x="1261245" y="3369394"/>
            <a:ext cx="9732820" cy="2308324"/>
            <a:chOff x="1261245" y="3369394"/>
            <a:chExt cx="9732820" cy="2308324"/>
          </a:xfrm>
        </p:grpSpPr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1261245" y="3369394"/>
              <a:ext cx="9732820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20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生产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某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两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种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产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品的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总收入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函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数为</a:t>
              </a:r>
              <a:endPara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1" latinLnBrk="1">
                <a:lnSpc>
                  <a:spcPct val="20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</a:t>
              </a:r>
            </a:p>
            <a:p>
              <a:pPr eaLnBrk="1" latinLnBrk="1">
                <a:lnSpc>
                  <a:spcPct val="200000"/>
                </a:lnSpc>
              </a:pP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求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生产该两产品产量为多少时，总收入最大。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　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4051205"/>
                </p:ext>
              </p:extLst>
            </p:nvPr>
          </p:nvGraphicFramePr>
          <p:xfrm>
            <a:off x="3471863" y="4359275"/>
            <a:ext cx="5310187" cy="525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553" name="公式" r:id="rId6" imgW="2286000" imgH="228600" progId="Equation.3">
                    <p:embed/>
                  </p:oleObj>
                </mc:Choice>
                <mc:Fallback>
                  <p:oleObj name="公式" r:id="rId6" imgW="2286000" imgH="228600" progId="Equation.3">
                    <p:embed/>
                    <p:pic>
                      <p:nvPicPr>
                        <p:cNvPr id="0" name="Object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4359275"/>
                          <a:ext cx="5310187" cy="5254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72292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326036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763314" y="2563233"/>
            <a:ext cx="2097871" cy="2533906"/>
            <a:chOff x="4068021" y="2733648"/>
            <a:chExt cx="1391700" cy="1680960"/>
          </a:xfrm>
        </p:grpSpPr>
        <p:sp>
          <p:nvSpPr>
            <p:cNvPr id="13" name="文本框 12"/>
            <p:cNvSpPr txBox="1"/>
            <p:nvPr/>
          </p:nvSpPr>
          <p:spPr>
            <a:xfrm>
              <a:off x="4112167" y="3618325"/>
              <a:ext cx="1347554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的极值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68021" y="3365364"/>
              <a:ext cx="175436" cy="1754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557312" y="2355047"/>
            <a:ext cx="2492991" cy="2755292"/>
            <a:chOff x="6433968" y="2510238"/>
            <a:chExt cx="1776538" cy="1963458"/>
          </a:xfrm>
        </p:grpSpPr>
        <p:sp>
          <p:nvSpPr>
            <p:cNvPr id="14" name="文本框 13"/>
            <p:cNvSpPr txBox="1"/>
            <p:nvPr/>
          </p:nvSpPr>
          <p:spPr>
            <a:xfrm>
              <a:off x="6433968" y="3618325"/>
              <a:ext cx="1776538" cy="855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的条件极值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2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24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椭圆 33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3615963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854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705">
        <p14:flythrough/>
      </p:transition>
    </mc:Choice>
    <mc:Fallback xmlns="">
      <p:transition spd="slow" advTm="47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4848E-6 -1.48148E-6 L 0.3313 -0.00301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5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  <p:bldP spid="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="" xmlns:a16="http://schemas.microsoft.com/office/drawing/2014/main" id="{D3C5231C-9F6C-4CEB-B0A9-86204A6D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925" y="1222053"/>
            <a:ext cx="187388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7E40F70C-B385-4080-B4E4-CC0DEB08FAC6}"/>
              </a:ext>
            </a:extLst>
          </p:cNvPr>
          <p:cNvSpPr/>
          <p:nvPr/>
        </p:nvSpPr>
        <p:spPr bwMode="auto">
          <a:xfrm>
            <a:off x="1235074" y="1089025"/>
            <a:ext cx="9721851" cy="4955640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7" name="图片 3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11" y="0"/>
            <a:ext cx="3608475" cy="676589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14355" y="1871434"/>
            <a:ext cx="6211208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某工厂生产两种产品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A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B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A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与生产单位的产品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B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的总费用是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0361" y="4022809"/>
            <a:ext cx="6964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且每年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生产两种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产品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限额为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39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吨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13360" y="4688944"/>
            <a:ext cx="6971391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请问，该厂每年的最低成本是多少？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454171" y="3229786"/>
            <a:ext cx="4807830" cy="465962"/>
            <a:chOff x="3187848" y="3251052"/>
            <a:chExt cx="4807830" cy="465962"/>
          </a:xfrm>
        </p:grpSpPr>
        <p:graphicFrame>
          <p:nvGraphicFramePr>
            <p:cNvPr id="19" name="对象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0095685"/>
                </p:ext>
              </p:extLst>
            </p:nvPr>
          </p:nvGraphicFramePr>
          <p:xfrm>
            <a:off x="3187848" y="3251052"/>
            <a:ext cx="3917950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99" name="公式" r:id="rId5" imgW="1930320" imgH="228600" progId="Equation.3">
                    <p:embed/>
                  </p:oleObj>
                </mc:Choice>
                <mc:Fallback>
                  <p:oleObj name="公式" r:id="rId5" imgW="19303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7848" y="3251052"/>
                          <a:ext cx="3917950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7134441" y="3255349"/>
              <a:ext cx="861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万元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806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 animBg="1"/>
      <p:bldP spid="23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2"/>
            <a:ext cx="9950367" cy="4498373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2762768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条件极值的概念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46774" y="3023237"/>
            <a:ext cx="5591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：如何求条件极值呢？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1554101" y="3708130"/>
            <a:ext cx="9163516" cy="1754326"/>
            <a:chOff x="7366596" y="3638769"/>
            <a:chExt cx="9163516" cy="1754326"/>
          </a:xfrm>
          <a:solidFill>
            <a:schemeClr val="accent1">
              <a:alpha val="50000"/>
            </a:schemeClr>
          </a:solidFill>
        </p:grpSpPr>
        <p:sp>
          <p:nvSpPr>
            <p:cNvPr id="50" name="TextBox 49"/>
            <p:cNvSpPr txBox="1"/>
            <p:nvPr/>
          </p:nvSpPr>
          <p:spPr>
            <a:xfrm>
              <a:off x="7366596" y="3638769"/>
              <a:ext cx="9163516" cy="1754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如果由约束条件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可解出一个变量用另一个变量表示的解析表达式，则可将此表达式代入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中，则此条件极值问题就化为一元函数的极值问题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（也称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无条件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极值问题）。</a:t>
              </a:r>
            </a:p>
          </p:txBody>
        </p:sp>
        <p:graphicFrame>
          <p:nvGraphicFramePr>
            <p:cNvPr id="51" name="对象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4673277"/>
                </p:ext>
              </p:extLst>
            </p:nvPr>
          </p:nvGraphicFramePr>
          <p:xfrm>
            <a:off x="9686954" y="3766365"/>
            <a:ext cx="954088" cy="415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27" name="公式" r:id="rId4" imgW="469800" imgH="203040" progId="Equation.3">
                    <p:embed/>
                  </p:oleObj>
                </mc:Choice>
                <mc:Fallback>
                  <p:oleObj name="公式" r:id="rId4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86954" y="3766365"/>
                          <a:ext cx="954088" cy="415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6" name="Rectangle 15">
            <a:extLst>
              <a:ext uri="{FF2B5EF4-FFF2-40B4-BE49-F238E27FC236}">
                <a16:creationId xmlns="" xmlns:a16="http://schemas.microsoft.com/office/drawing/2014/main" id="{82944DBB-912E-4000-A13A-16BBFD30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486" y="2125739"/>
            <a:ext cx="40275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称为</a:t>
            </a:r>
            <a:r>
              <a:rPr lang="zh-CN" altLang="zh-CN" sz="2400" b="1" dirty="0">
                <a:latin typeface="微软雅黑" pitchFamily="34" charset="-122"/>
                <a:ea typeface="微软雅黑" pitchFamily="34" charset="-122"/>
              </a:rPr>
              <a:t>约束条件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或</a:t>
            </a:r>
            <a:r>
              <a:rPr lang="zh-CN" altLang="zh-CN" sz="2400" b="1" dirty="0">
                <a:latin typeface="微软雅黑" pitchFamily="34" charset="-122"/>
                <a:ea typeface="微软雅黑" pitchFamily="34" charset="-122"/>
              </a:rPr>
              <a:t>约束方程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9103E15B-E1B1-4866-AAD1-6E6A9098B797}"/>
              </a:ext>
            </a:extLst>
          </p:cNvPr>
          <p:cNvGrpSpPr/>
          <p:nvPr/>
        </p:nvGrpSpPr>
        <p:grpSpPr>
          <a:xfrm>
            <a:off x="1469487" y="1477126"/>
            <a:ext cx="9518259" cy="830997"/>
            <a:chOff x="1469487" y="1477126"/>
            <a:chExt cx="9518259" cy="830997"/>
          </a:xfrm>
        </p:grpSpPr>
        <p:grpSp>
          <p:nvGrpSpPr>
            <p:cNvPr id="19" name="组合 18"/>
            <p:cNvGrpSpPr/>
            <p:nvPr/>
          </p:nvGrpSpPr>
          <p:grpSpPr>
            <a:xfrm>
              <a:off x="1469487" y="1477126"/>
              <a:ext cx="7153528" cy="830997"/>
              <a:chOff x="1469487" y="1477126"/>
              <a:chExt cx="7153528" cy="830997"/>
            </a:xfrm>
          </p:grpSpPr>
          <p:sp>
            <p:nvSpPr>
              <p:cNvPr id="81" name="Rectangle 15">
                <a:extLst>
                  <a:ext uri="{FF2B5EF4-FFF2-40B4-BE49-F238E27FC236}">
                    <a16:creationId xmlns="" xmlns:a16="http://schemas.microsoft.com/office/drawing/2014/main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9487" y="1477126"/>
                <a:ext cx="7153528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0" algn="just" fontAlgn="base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如果自变量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与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之间还要满足一定的条件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</a:t>
                </a:r>
              </a:p>
            </p:txBody>
          </p:sp>
          <p:graphicFrame>
            <p:nvGraphicFramePr>
              <p:cNvPr id="55" name="对象 5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1485871"/>
                  </p:ext>
                </p:extLst>
              </p:nvPr>
            </p:nvGraphicFramePr>
            <p:xfrm>
              <a:off x="3114676" y="1843936"/>
              <a:ext cx="257175" cy="287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528" name="公式" r:id="rId6" imgW="126720" imgH="139680" progId="Equation.3">
                      <p:embed/>
                    </p:oleObj>
                  </mc:Choice>
                  <mc:Fallback>
                    <p:oleObj name="公式" r:id="rId6" imgW="1267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14676" y="1843936"/>
                            <a:ext cx="257175" cy="2873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对象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7331676"/>
                  </p:ext>
                </p:extLst>
              </p:nvPr>
            </p:nvGraphicFramePr>
            <p:xfrm>
              <a:off x="3711594" y="1833446"/>
              <a:ext cx="282575" cy="339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529" name="公式" r:id="rId8" imgW="139680" imgH="164880" progId="Equation.3">
                      <p:embed/>
                    </p:oleObj>
                  </mc:Choice>
                  <mc:Fallback>
                    <p:oleObj name="公式" r:id="rId8" imgW="1396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11594" y="1833446"/>
                            <a:ext cx="282575" cy="3397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对象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9671015"/>
                  </p:ext>
                </p:extLst>
              </p:nvPr>
            </p:nvGraphicFramePr>
            <p:xfrm>
              <a:off x="7363505" y="1773238"/>
              <a:ext cx="952500" cy="419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530" name="公式" r:id="rId10" imgW="469800" imgH="203040" progId="Equation.3">
                      <p:embed/>
                    </p:oleObj>
                  </mc:Choice>
                  <mc:Fallback>
                    <p:oleObj name="公式" r:id="rId10" imgW="46980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63505" y="1773238"/>
                            <a:ext cx="952500" cy="419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6848057"/>
                </p:ext>
              </p:extLst>
            </p:nvPr>
          </p:nvGraphicFramePr>
          <p:xfrm>
            <a:off x="10035246" y="1755510"/>
            <a:ext cx="9525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31" name="公式" r:id="rId12" imgW="469800" imgH="203040" progId="Equation.3">
                    <p:embed/>
                  </p:oleObj>
                </mc:Choice>
                <mc:Fallback>
                  <p:oleObj name="公式" r:id="rId12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35246" y="1755510"/>
                          <a:ext cx="9525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矩形 16"/>
            <p:cNvSpPr/>
            <p:nvPr/>
          </p:nvSpPr>
          <p:spPr>
            <a:xfrm>
              <a:off x="8414331" y="1766407"/>
              <a:ext cx="17235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则把此条件</a:t>
              </a:r>
              <a:endParaRPr lang="zh-CN" altLang="en-US" sz="2400" dirty="0"/>
            </a:p>
          </p:txBody>
        </p:sp>
      </p:grpSp>
      <p:sp>
        <p:nvSpPr>
          <p:cNvPr id="57" name="Rectangle 15">
            <a:extLst>
              <a:ext uri="{FF2B5EF4-FFF2-40B4-BE49-F238E27FC236}">
                <a16:creationId xmlns="" xmlns:a16="http://schemas.microsoft.com/office/drawing/2014/main" id="{82944DBB-912E-4000-A13A-16BBFD30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8809" y="2125739"/>
            <a:ext cx="55981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Pct val="80000"/>
              <a:defRPr/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这时所求的极值称为</a:t>
            </a:r>
            <a:r>
              <a:rPr lang="zh-CN" altLang="zh-CN" sz="2400" b="1" dirty="0">
                <a:latin typeface="微软雅黑" pitchFamily="34" charset="-122"/>
                <a:ea typeface="微软雅黑" pitchFamily="34" charset="-122"/>
              </a:rPr>
              <a:t>条件极值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3623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/>
      <p:bldP spid="56" grpId="0" animBg="1"/>
      <p:bldP spid="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2"/>
            <a:ext cx="9844050" cy="512569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1596786" y="2016322"/>
            <a:ext cx="1539043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第一步，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9" name="矩形 55"/>
          <p:cNvSpPr>
            <a:spLocks noChangeArrowheads="1"/>
          </p:cNvSpPr>
          <p:nvPr/>
        </p:nvSpPr>
        <p:spPr bwMode="auto">
          <a:xfrm>
            <a:off x="1235074" y="718293"/>
            <a:ext cx="301795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拉格朗日乘数法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-13942" y="0"/>
            <a:ext cx="1085361" cy="2418739"/>
            <a:chOff x="-13942" y="0"/>
            <a:chExt cx="1085361" cy="2418739"/>
          </a:xfrm>
        </p:grpSpPr>
        <p:sp>
          <p:nvSpPr>
            <p:cNvPr id="71" name="等腰三角形 70"/>
            <p:cNvSpPr/>
            <p:nvPr userDrawn="1"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 userDrawn="1"/>
          </p:nvSpPr>
          <p:spPr>
            <a:xfrm>
              <a:off x="-13942" y="916981"/>
              <a:ext cx="100540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定理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499095" y="1616149"/>
            <a:ext cx="7379091" cy="461889"/>
            <a:chOff x="1499095" y="1616149"/>
            <a:chExt cx="7379091" cy="461889"/>
          </a:xfrm>
        </p:grpSpPr>
        <p:sp>
          <p:nvSpPr>
            <p:cNvPr id="32" name="TextBox 31"/>
            <p:cNvSpPr txBox="1"/>
            <p:nvPr/>
          </p:nvSpPr>
          <p:spPr>
            <a:xfrm>
              <a:off x="1499095" y="1616149"/>
              <a:ext cx="73790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求函数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在约束条件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下的极值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3" name="对象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8483120"/>
                </p:ext>
              </p:extLst>
            </p:nvPr>
          </p:nvGraphicFramePr>
          <p:xfrm>
            <a:off x="5736724" y="1637415"/>
            <a:ext cx="9525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1" name="公式" r:id="rId4" imgW="469800" imgH="203040" progId="Equation.3">
                    <p:embed/>
                  </p:oleObj>
                </mc:Choice>
                <mc:Fallback>
                  <p:oleObj name="公式" r:id="rId4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36724" y="1637415"/>
                          <a:ext cx="9525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对象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3880433"/>
                </p:ext>
              </p:extLst>
            </p:nvPr>
          </p:nvGraphicFramePr>
          <p:xfrm>
            <a:off x="2552817" y="1658938"/>
            <a:ext cx="144145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2" name="公式" r:id="rId6" imgW="711000" imgH="203040" progId="Equation.3">
                    <p:embed/>
                  </p:oleObj>
                </mc:Choice>
                <mc:Fallback>
                  <p:oleObj name="公式" r:id="rId6" imgW="711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2817" y="1658938"/>
                          <a:ext cx="144145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组合 57"/>
          <p:cNvGrpSpPr/>
          <p:nvPr/>
        </p:nvGrpSpPr>
        <p:grpSpPr>
          <a:xfrm>
            <a:off x="2891973" y="2004052"/>
            <a:ext cx="7985134" cy="1200329"/>
            <a:chOff x="2891973" y="2004052"/>
            <a:chExt cx="7985134" cy="1200329"/>
          </a:xfrm>
        </p:grpSpPr>
        <p:sp>
          <p:nvSpPr>
            <p:cNvPr id="39" name="TextBox 38"/>
            <p:cNvSpPr txBox="1"/>
            <p:nvPr/>
          </p:nvSpPr>
          <p:spPr>
            <a:xfrm>
              <a:off x="2891973" y="2004052"/>
              <a:ext cx="798513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以常数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（拉格朗日乘数）乘以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，然后与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相加，得函数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（称为拉格朗日函数），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即</a:t>
              </a:r>
            </a:p>
          </p:txBody>
        </p:sp>
        <p:graphicFrame>
          <p:nvGraphicFramePr>
            <p:cNvPr id="75" name="对象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5805415"/>
                </p:ext>
              </p:extLst>
            </p:nvPr>
          </p:nvGraphicFramePr>
          <p:xfrm>
            <a:off x="7452111" y="2153929"/>
            <a:ext cx="9525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3" name="公式" r:id="rId8" imgW="469800" imgH="203040" progId="Equation.3">
                    <p:embed/>
                  </p:oleObj>
                </mc:Choice>
                <mc:Fallback>
                  <p:oleObj name="公式" r:id="rId8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52111" y="2153929"/>
                          <a:ext cx="9525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对象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8875886"/>
                </p:ext>
              </p:extLst>
            </p:nvPr>
          </p:nvGraphicFramePr>
          <p:xfrm>
            <a:off x="3970449" y="2176659"/>
            <a:ext cx="2825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4" name="公式" r:id="rId9" imgW="139680" imgH="177480" progId="Equation.3">
                    <p:embed/>
                  </p:oleObj>
                </mc:Choice>
                <mc:Fallback>
                  <p:oleObj name="公式" r:id="rId9" imgW="1396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0449" y="2176659"/>
                          <a:ext cx="2825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对象 7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8412686"/>
                </p:ext>
              </p:extLst>
            </p:nvPr>
          </p:nvGraphicFramePr>
          <p:xfrm>
            <a:off x="9699137" y="2157013"/>
            <a:ext cx="9779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5" name="公式" r:id="rId11" imgW="482400" imgH="203040" progId="Equation.3">
                    <p:embed/>
                  </p:oleObj>
                </mc:Choice>
                <mc:Fallback>
                  <p:oleObj name="公式" r:id="rId11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9137" y="2157013"/>
                          <a:ext cx="9779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对象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559981"/>
                </p:ext>
              </p:extLst>
            </p:nvPr>
          </p:nvGraphicFramePr>
          <p:xfrm>
            <a:off x="4893363" y="2727539"/>
            <a:ext cx="10048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6" name="公式" r:id="rId13" imgW="495000" imgH="203040" progId="Equation.3">
                    <p:embed/>
                  </p:oleObj>
                </mc:Choice>
                <mc:Fallback>
                  <p:oleObj name="公式" r:id="rId13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3363" y="2727539"/>
                          <a:ext cx="1004888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" name="对象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751656"/>
              </p:ext>
            </p:extLst>
          </p:nvPr>
        </p:nvGraphicFramePr>
        <p:xfrm>
          <a:off x="4487678" y="3272044"/>
          <a:ext cx="34750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7" name="公式" r:id="rId15" imgW="1714320" imgH="203040" progId="Equation.3">
                  <p:embed/>
                </p:oleObj>
              </mc:Choice>
              <mc:Fallback>
                <p:oleObj name="公式" r:id="rId15" imgW="1714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678" y="3272044"/>
                        <a:ext cx="34750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1600324" y="3699874"/>
            <a:ext cx="153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第二步，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2895510" y="3793934"/>
            <a:ext cx="8183615" cy="461665"/>
            <a:chOff x="2891972" y="2184813"/>
            <a:chExt cx="8183615" cy="461665"/>
          </a:xfrm>
        </p:grpSpPr>
        <p:sp>
          <p:nvSpPr>
            <p:cNvPr id="81" name="TextBox 80"/>
            <p:cNvSpPr txBox="1"/>
            <p:nvPr/>
          </p:nvSpPr>
          <p:spPr>
            <a:xfrm>
              <a:off x="2891972" y="2184813"/>
              <a:ext cx="8183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的一阶偏导数，并构成一个联立方程组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：</a:t>
              </a:r>
            </a:p>
          </p:txBody>
        </p:sp>
        <p:graphicFrame>
          <p:nvGraphicFramePr>
            <p:cNvPr id="82" name="对象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2299599"/>
                </p:ext>
              </p:extLst>
            </p:nvPr>
          </p:nvGraphicFramePr>
          <p:xfrm>
            <a:off x="4598625" y="2293242"/>
            <a:ext cx="257175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8" name="公式" r:id="rId17" imgW="126720" imgH="139680" progId="Equation.3">
                    <p:embed/>
                  </p:oleObj>
                </mc:Choice>
                <mc:Fallback>
                  <p:oleObj name="公式" r:id="rId1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625" y="2293242"/>
                          <a:ext cx="257175" cy="287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对象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5061572"/>
                </p:ext>
              </p:extLst>
            </p:nvPr>
          </p:nvGraphicFramePr>
          <p:xfrm>
            <a:off x="5185102" y="2305166"/>
            <a:ext cx="284163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69" name="公式" r:id="rId19" imgW="139680" imgH="164880" progId="Equation.3">
                    <p:embed/>
                  </p:oleObj>
                </mc:Choice>
                <mc:Fallback>
                  <p:oleObj name="公式" r:id="rId1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5102" y="2305166"/>
                          <a:ext cx="284163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对象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3392163"/>
                </p:ext>
              </p:extLst>
            </p:nvPr>
          </p:nvGraphicFramePr>
          <p:xfrm>
            <a:off x="3319744" y="2227378"/>
            <a:ext cx="10048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70" name="公式" r:id="rId21" imgW="495000" imgH="203040" progId="Equation.3">
                    <p:embed/>
                  </p:oleObj>
                </mc:Choice>
                <mc:Fallback>
                  <p:oleObj name="公式" r:id="rId21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9744" y="2227378"/>
                          <a:ext cx="1004888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6" name="对象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621323"/>
              </p:ext>
            </p:extLst>
          </p:nvPr>
        </p:nvGraphicFramePr>
        <p:xfrm>
          <a:off x="3778804" y="4346205"/>
          <a:ext cx="4452937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71" name="公式" r:id="rId23" imgW="2197080" imgH="736560" progId="Equation.3">
                  <p:embed/>
                </p:oleObj>
              </mc:Choice>
              <mc:Fallback>
                <p:oleObj name="公式" r:id="rId23" imgW="21970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804" y="4346205"/>
                        <a:ext cx="4452937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4" name="组合 93"/>
          <p:cNvGrpSpPr/>
          <p:nvPr/>
        </p:nvGrpSpPr>
        <p:grpSpPr>
          <a:xfrm>
            <a:off x="2912536" y="5919788"/>
            <a:ext cx="5412748" cy="471487"/>
            <a:chOff x="2912536" y="5919788"/>
            <a:chExt cx="5412748" cy="471487"/>
          </a:xfrm>
        </p:grpSpPr>
        <p:sp>
          <p:nvSpPr>
            <p:cNvPr id="89" name="TextBox 88"/>
            <p:cNvSpPr txBox="1"/>
            <p:nvPr/>
          </p:nvSpPr>
          <p:spPr>
            <a:xfrm>
              <a:off x="2912536" y="5925141"/>
              <a:ext cx="54127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消去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，解出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，得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驻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；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90" name="对象 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3469486"/>
                </p:ext>
              </p:extLst>
            </p:nvPr>
          </p:nvGraphicFramePr>
          <p:xfrm>
            <a:off x="3665649" y="5993883"/>
            <a:ext cx="2825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72" name="公式" r:id="rId25" imgW="139680" imgH="177480" progId="Equation.3">
                    <p:embed/>
                  </p:oleObj>
                </mc:Choice>
                <mc:Fallback>
                  <p:oleObj name="公式" r:id="rId25" imgW="1396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5649" y="5993883"/>
                          <a:ext cx="2825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" name="对象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6562018"/>
                </p:ext>
              </p:extLst>
            </p:nvPr>
          </p:nvGraphicFramePr>
          <p:xfrm>
            <a:off x="4890351" y="6033570"/>
            <a:ext cx="257175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73" name="公式" r:id="rId27" imgW="126720" imgH="139680" progId="Equation.3">
                    <p:embed/>
                  </p:oleObj>
                </mc:Choice>
                <mc:Fallback>
                  <p:oleObj name="公式" r:id="rId2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0351" y="6033570"/>
                          <a:ext cx="257175" cy="287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" name="对象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41353157"/>
                </p:ext>
              </p:extLst>
            </p:nvPr>
          </p:nvGraphicFramePr>
          <p:xfrm>
            <a:off x="5334747" y="6027849"/>
            <a:ext cx="284163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74" name="公式" r:id="rId29" imgW="139680" imgH="164880" progId="Equation.3">
                    <p:embed/>
                  </p:oleObj>
                </mc:Choice>
                <mc:Fallback>
                  <p:oleObj name="公式" r:id="rId2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747" y="6027849"/>
                          <a:ext cx="284163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对象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3224286"/>
                </p:ext>
              </p:extLst>
            </p:nvPr>
          </p:nvGraphicFramePr>
          <p:xfrm>
            <a:off x="6727248" y="5919788"/>
            <a:ext cx="976313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75" name="公式" r:id="rId31" imgW="482400" imgH="228600" progId="Equation.3">
                    <p:embed/>
                  </p:oleObj>
                </mc:Choice>
                <mc:Fallback>
                  <p:oleObj name="公式" r:id="rId31" imgW="482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7248" y="5919788"/>
                          <a:ext cx="976313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35307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/>
      <p:bldP spid="59" grpId="0" animBg="1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2"/>
            <a:ext cx="9844050" cy="5125694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9" name="矩形 55"/>
          <p:cNvSpPr>
            <a:spLocks noChangeArrowheads="1"/>
          </p:cNvSpPr>
          <p:nvPr/>
        </p:nvSpPr>
        <p:spPr bwMode="auto">
          <a:xfrm>
            <a:off x="1235074" y="718293"/>
            <a:ext cx="301795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拉格朗日乘数法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-13942" y="0"/>
            <a:ext cx="1085361" cy="2418739"/>
            <a:chOff x="-13942" y="0"/>
            <a:chExt cx="1085361" cy="2418739"/>
          </a:xfrm>
        </p:grpSpPr>
        <p:sp>
          <p:nvSpPr>
            <p:cNvPr id="71" name="等腰三角形 70"/>
            <p:cNvSpPr/>
            <p:nvPr userDrawn="1"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 userDrawn="1"/>
          </p:nvSpPr>
          <p:spPr>
            <a:xfrm>
              <a:off x="-13942" y="916981"/>
              <a:ext cx="100540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定理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499095" y="1616149"/>
            <a:ext cx="7379091" cy="461889"/>
            <a:chOff x="1499095" y="1616149"/>
            <a:chExt cx="7379091" cy="461889"/>
          </a:xfrm>
        </p:grpSpPr>
        <p:sp>
          <p:nvSpPr>
            <p:cNvPr id="32" name="TextBox 31"/>
            <p:cNvSpPr txBox="1"/>
            <p:nvPr/>
          </p:nvSpPr>
          <p:spPr>
            <a:xfrm>
              <a:off x="1499095" y="1616149"/>
              <a:ext cx="73790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求函数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在约束条件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下的极值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3" name="对象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7656887"/>
                </p:ext>
              </p:extLst>
            </p:nvPr>
          </p:nvGraphicFramePr>
          <p:xfrm>
            <a:off x="5736724" y="1637415"/>
            <a:ext cx="9525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1" name="公式" r:id="rId4" imgW="469800" imgH="203040" progId="Equation.3">
                    <p:embed/>
                  </p:oleObj>
                </mc:Choice>
                <mc:Fallback>
                  <p:oleObj name="公式" r:id="rId4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36724" y="1637415"/>
                          <a:ext cx="9525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对象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8755632"/>
                </p:ext>
              </p:extLst>
            </p:nvPr>
          </p:nvGraphicFramePr>
          <p:xfrm>
            <a:off x="2552817" y="1658938"/>
            <a:ext cx="144145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2" name="公式" r:id="rId6" imgW="711000" imgH="203040" progId="Equation.3">
                    <p:embed/>
                  </p:oleObj>
                </mc:Choice>
                <mc:Fallback>
                  <p:oleObj name="公式" r:id="rId6" imgW="711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2817" y="1658938"/>
                          <a:ext cx="144145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9" name="TextBox 78"/>
          <p:cNvSpPr txBox="1"/>
          <p:nvPr/>
        </p:nvSpPr>
        <p:spPr>
          <a:xfrm>
            <a:off x="1600324" y="2030493"/>
            <a:ext cx="153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第二步，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2895510" y="2124553"/>
            <a:ext cx="8183615" cy="461665"/>
            <a:chOff x="2891972" y="2184813"/>
            <a:chExt cx="8183615" cy="461665"/>
          </a:xfrm>
        </p:grpSpPr>
        <p:sp>
          <p:nvSpPr>
            <p:cNvPr id="81" name="TextBox 80"/>
            <p:cNvSpPr txBox="1"/>
            <p:nvPr/>
          </p:nvSpPr>
          <p:spPr>
            <a:xfrm>
              <a:off x="2891972" y="2184813"/>
              <a:ext cx="8183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的一阶偏导数，并构成一个联立方程组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：</a:t>
              </a:r>
            </a:p>
          </p:txBody>
        </p:sp>
        <p:graphicFrame>
          <p:nvGraphicFramePr>
            <p:cNvPr id="82" name="对象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0663893"/>
                </p:ext>
              </p:extLst>
            </p:nvPr>
          </p:nvGraphicFramePr>
          <p:xfrm>
            <a:off x="4598625" y="2293242"/>
            <a:ext cx="257175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3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625" y="2293242"/>
                          <a:ext cx="257175" cy="287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对象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8725652"/>
                </p:ext>
              </p:extLst>
            </p:nvPr>
          </p:nvGraphicFramePr>
          <p:xfrm>
            <a:off x="5185102" y="2305166"/>
            <a:ext cx="284163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4" name="公式" r:id="rId10" imgW="139680" imgH="164880" progId="Equation.3">
                    <p:embed/>
                  </p:oleObj>
                </mc:Choice>
                <mc:Fallback>
                  <p:oleObj name="公式" r:id="rId1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5102" y="2305166"/>
                          <a:ext cx="284163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对象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784008"/>
                </p:ext>
              </p:extLst>
            </p:nvPr>
          </p:nvGraphicFramePr>
          <p:xfrm>
            <a:off x="3319744" y="2227378"/>
            <a:ext cx="10048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5" name="公式" r:id="rId12" imgW="495000" imgH="203040" progId="Equation.3">
                    <p:embed/>
                  </p:oleObj>
                </mc:Choice>
                <mc:Fallback>
                  <p:oleObj name="公式" r:id="rId12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9744" y="2227378"/>
                          <a:ext cx="1004888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6" name="对象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694034"/>
              </p:ext>
            </p:extLst>
          </p:nvPr>
        </p:nvGraphicFramePr>
        <p:xfrm>
          <a:off x="3778804" y="2676824"/>
          <a:ext cx="4452937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6" name="公式" r:id="rId14" imgW="2197080" imgH="736560" progId="Equation.3">
                  <p:embed/>
                </p:oleObj>
              </mc:Choice>
              <mc:Fallback>
                <p:oleObj name="公式" r:id="rId14" imgW="21970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804" y="2676824"/>
                        <a:ext cx="4452937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4" name="组合 93"/>
          <p:cNvGrpSpPr/>
          <p:nvPr/>
        </p:nvGrpSpPr>
        <p:grpSpPr>
          <a:xfrm>
            <a:off x="2912536" y="4250407"/>
            <a:ext cx="5412748" cy="471487"/>
            <a:chOff x="2912536" y="5919788"/>
            <a:chExt cx="5412748" cy="471487"/>
          </a:xfrm>
        </p:grpSpPr>
        <p:sp>
          <p:nvSpPr>
            <p:cNvPr id="89" name="TextBox 88"/>
            <p:cNvSpPr txBox="1"/>
            <p:nvPr/>
          </p:nvSpPr>
          <p:spPr>
            <a:xfrm>
              <a:off x="2912536" y="5925141"/>
              <a:ext cx="54127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消去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，解出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，得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驻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；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90" name="对象 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9722070"/>
                </p:ext>
              </p:extLst>
            </p:nvPr>
          </p:nvGraphicFramePr>
          <p:xfrm>
            <a:off x="3665649" y="5993883"/>
            <a:ext cx="2825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7" name="公式" r:id="rId16" imgW="139680" imgH="177480" progId="Equation.3">
                    <p:embed/>
                  </p:oleObj>
                </mc:Choice>
                <mc:Fallback>
                  <p:oleObj name="公式" r:id="rId16" imgW="1396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5649" y="5993883"/>
                          <a:ext cx="2825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" name="对象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0233013"/>
                </p:ext>
              </p:extLst>
            </p:nvPr>
          </p:nvGraphicFramePr>
          <p:xfrm>
            <a:off x="4890351" y="6033570"/>
            <a:ext cx="257175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8" name="公式" r:id="rId18" imgW="126720" imgH="139680" progId="Equation.3">
                    <p:embed/>
                  </p:oleObj>
                </mc:Choice>
                <mc:Fallback>
                  <p:oleObj name="公式" r:id="rId1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0351" y="6033570"/>
                          <a:ext cx="257175" cy="287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" name="对象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3177605"/>
                </p:ext>
              </p:extLst>
            </p:nvPr>
          </p:nvGraphicFramePr>
          <p:xfrm>
            <a:off x="5334747" y="6027849"/>
            <a:ext cx="284163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89" name="公式" r:id="rId20" imgW="139680" imgH="164880" progId="Equation.3">
                    <p:embed/>
                  </p:oleObj>
                </mc:Choice>
                <mc:Fallback>
                  <p:oleObj name="公式" r:id="rId2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747" y="6027849"/>
                          <a:ext cx="284163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对象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4945936"/>
                </p:ext>
              </p:extLst>
            </p:nvPr>
          </p:nvGraphicFramePr>
          <p:xfrm>
            <a:off x="6727248" y="5919788"/>
            <a:ext cx="976313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90" name="公式" r:id="rId22" imgW="482400" imgH="228600" progId="Equation.3">
                    <p:embed/>
                  </p:oleObj>
                </mc:Choice>
                <mc:Fallback>
                  <p:oleObj name="公式" r:id="rId22" imgW="482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7248" y="5919788"/>
                          <a:ext cx="976313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TextBox 41"/>
          <p:cNvSpPr txBox="1"/>
          <p:nvPr/>
        </p:nvSpPr>
        <p:spPr>
          <a:xfrm>
            <a:off x="1596786" y="4600141"/>
            <a:ext cx="153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第三步，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2891973" y="4747366"/>
            <a:ext cx="7985134" cy="480007"/>
            <a:chOff x="2891973" y="2152914"/>
            <a:chExt cx="7985134" cy="480007"/>
          </a:xfrm>
        </p:grpSpPr>
        <p:sp>
          <p:nvSpPr>
            <p:cNvPr id="44" name="TextBox 43"/>
            <p:cNvSpPr txBox="1"/>
            <p:nvPr/>
          </p:nvSpPr>
          <p:spPr>
            <a:xfrm>
              <a:off x="2891973" y="2152914"/>
              <a:ext cx="7985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判别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驻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是否是极值点（充分条件略）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46" name="对象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2002088"/>
                </p:ext>
              </p:extLst>
            </p:nvPr>
          </p:nvGraphicFramePr>
          <p:xfrm>
            <a:off x="4242391" y="2161434"/>
            <a:ext cx="976312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91" name="公式" r:id="rId24" imgW="482400" imgH="228600" progId="Equation.3">
                    <p:embed/>
                  </p:oleObj>
                </mc:Choice>
                <mc:Fallback>
                  <p:oleObj name="公式" r:id="rId24" imgW="482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2391" y="2161434"/>
                          <a:ext cx="976312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矩形 5"/>
          <p:cNvSpPr/>
          <p:nvPr/>
        </p:nvSpPr>
        <p:spPr>
          <a:xfrm>
            <a:off x="2912536" y="530789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一般可以由具体问题的性质进行判别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51" name="矩形 50"/>
          <p:cNvSpPr/>
          <p:nvPr/>
        </p:nvSpPr>
        <p:spPr>
          <a:xfrm>
            <a:off x="1600323" y="5981659"/>
            <a:ext cx="8872747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对于实际问题确有最值的，那么唯一的驻点就是所要求的最值点。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3326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" grpId="0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264205"/>
            <a:ext cx="9721850" cy="313660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571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694655"/>
            <a:ext cx="9763488" cy="498598"/>
            <a:chOff x="1719675" y="928581"/>
            <a:chExt cx="976348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销售收入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与花费在两种广告宣传上的费用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之间的关系为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5279339"/>
                </p:ext>
              </p:extLst>
            </p:nvPr>
          </p:nvGraphicFramePr>
          <p:xfrm>
            <a:off x="3016798" y="99659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2" name="公式" r:id="rId4" imgW="152280" imgH="164880" progId="Equation.3">
                    <p:embed/>
                  </p:oleObj>
                </mc:Choice>
                <mc:Fallback>
                  <p:oleObj name="公式" r:id="rId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798" y="99659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7812291"/>
                </p:ext>
              </p:extLst>
            </p:nvPr>
          </p:nvGraphicFramePr>
          <p:xfrm>
            <a:off x="8226549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3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549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0433913"/>
                </p:ext>
              </p:extLst>
            </p:nvPr>
          </p:nvGraphicFramePr>
          <p:xfrm>
            <a:off x="7651551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4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1551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1975241" y="3452683"/>
            <a:ext cx="7579922" cy="854075"/>
            <a:chOff x="2004404" y="2130670"/>
            <a:chExt cx="7579922" cy="854075"/>
          </a:xfrm>
        </p:grpSpPr>
        <p:sp>
          <p:nvSpPr>
            <p:cNvPr id="6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6073606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总利润为</a:t>
              </a:r>
              <a:endParaRPr lang="zh-CN" altLang="en-US" sz="24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2" name="对象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5741247"/>
                </p:ext>
              </p:extLst>
            </p:nvPr>
          </p:nvGraphicFramePr>
          <p:xfrm>
            <a:off x="3258138" y="2130670"/>
            <a:ext cx="6326188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5" name="公式" r:id="rId10" imgW="3124080" imgH="419040" progId="Equation.3">
                    <p:embed/>
                  </p:oleObj>
                </mc:Choice>
                <mc:Fallback>
                  <p:oleObj name="公式" r:id="rId10" imgW="31240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8138" y="2130670"/>
                          <a:ext cx="6326188" cy="854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3682186" y="1211417"/>
            <a:ext cx="4579312" cy="803275"/>
            <a:chOff x="3682186" y="1445343"/>
            <a:chExt cx="4579312" cy="803275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6907017"/>
                </p:ext>
              </p:extLst>
            </p:nvPr>
          </p:nvGraphicFramePr>
          <p:xfrm>
            <a:off x="3682186" y="1445343"/>
            <a:ext cx="2219325" cy="803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6" name="公式" r:id="rId12" imgW="1155600" imgH="419040" progId="Equation.3">
                    <p:embed/>
                  </p:oleObj>
                </mc:Choice>
                <mc:Fallback>
                  <p:oleObj name="公式" r:id="rId12" imgW="11556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2186" y="1445343"/>
                          <a:ext cx="2219325" cy="8032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5840808" y="1616149"/>
              <a:ext cx="242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千元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937913" y="4398844"/>
            <a:ext cx="2932967" cy="470257"/>
            <a:chOff x="1937913" y="4122386"/>
            <a:chExt cx="2932967" cy="470257"/>
          </a:xfrm>
        </p:grpSpPr>
        <p:sp>
          <p:nvSpPr>
            <p:cNvPr id="43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7913" y="4122386"/>
              <a:ext cx="2463959" cy="470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由题意知：</a:t>
              </a: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507836"/>
                </p:ext>
              </p:extLst>
            </p:nvPr>
          </p:nvGraphicFramePr>
          <p:xfrm>
            <a:off x="3621518" y="4161457"/>
            <a:ext cx="1249362" cy="392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7" name="公式" r:id="rId14" imgW="647640" imgH="203040" progId="Equation.3">
                    <p:embed/>
                  </p:oleObj>
                </mc:Choice>
                <mc:Fallback>
                  <p:oleObj name="公式" r:id="rId14" imgW="647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1518" y="4161457"/>
                          <a:ext cx="1249362" cy="392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组合 19"/>
          <p:cNvGrpSpPr/>
          <p:nvPr/>
        </p:nvGrpSpPr>
        <p:grpSpPr>
          <a:xfrm>
            <a:off x="1964234" y="5170707"/>
            <a:ext cx="5931661" cy="708025"/>
            <a:chOff x="1921702" y="4553993"/>
            <a:chExt cx="5931661" cy="708025"/>
          </a:xfrm>
        </p:grpSpPr>
        <p:sp>
          <p:nvSpPr>
            <p:cNvPr id="4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1702" y="4620984"/>
              <a:ext cx="5769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令　</a:t>
              </a:r>
            </a:p>
          </p:txBody>
        </p:sp>
        <p:graphicFrame>
          <p:nvGraphicFramePr>
            <p:cNvPr id="901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7377435"/>
                </p:ext>
              </p:extLst>
            </p:nvPr>
          </p:nvGraphicFramePr>
          <p:xfrm>
            <a:off x="2392363" y="4553993"/>
            <a:ext cx="5461000" cy="708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8" name="公式" r:id="rId16" imgW="3213000" imgH="419040" progId="Equation.3">
                    <p:embed/>
                  </p:oleObj>
                </mc:Choice>
                <mc:Fallback>
                  <p:oleObj name="公式" r:id="rId16" imgW="32130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2363" y="4553993"/>
                          <a:ext cx="5461000" cy="7080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913AEBE8-13BB-41A8-A632-F83229D6CE91}"/>
              </a:ext>
            </a:extLst>
          </p:cNvPr>
          <p:cNvGrpSpPr/>
          <p:nvPr/>
        </p:nvGrpSpPr>
        <p:grpSpPr>
          <a:xfrm>
            <a:off x="1696635" y="1920976"/>
            <a:ext cx="9390868" cy="1135054"/>
            <a:chOff x="1696635" y="1920976"/>
            <a:chExt cx="9390868" cy="1135054"/>
          </a:xfrm>
        </p:grpSpPr>
        <p:sp>
          <p:nvSpPr>
            <p:cNvPr id="8" name="TextBox 7"/>
            <p:cNvSpPr txBox="1"/>
            <p:nvPr/>
          </p:nvSpPr>
          <p:spPr>
            <a:xfrm>
              <a:off x="1696635" y="1920976"/>
              <a:ext cx="9390868" cy="1135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利润额相当于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的销售收入并且扣除广告费用，已知广告费用总额预算金为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25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（千元），求如何分配两种广告费用，才能使利润最大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34" name="对象 33">
              <a:extLst>
                <a:ext uri="{FF2B5EF4-FFF2-40B4-BE49-F238E27FC236}">
                  <a16:creationId xmlns="" xmlns:a16="http://schemas.microsoft.com/office/drawing/2014/main" id="{BCE7BF2D-E7C0-4023-A4E9-5B0356C185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1696222"/>
                </p:ext>
              </p:extLst>
            </p:nvPr>
          </p:nvGraphicFramePr>
          <p:xfrm>
            <a:off x="3612786" y="2105074"/>
            <a:ext cx="633413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9" name="Equation" r:id="rId18" imgW="330120" imgH="177480" progId="Equation.DSMT4">
                    <p:embed/>
                  </p:oleObj>
                </mc:Choice>
                <mc:Fallback>
                  <p:oleObj name="Equation" r:id="rId18" imgW="3301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2786" y="2105074"/>
                          <a:ext cx="633413" cy="3413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410180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3689497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571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694655"/>
            <a:ext cx="9763488" cy="498598"/>
            <a:chOff x="1719675" y="928581"/>
            <a:chExt cx="976348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销售收入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与花费在两种广告宣传上的费用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之间的关系为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6637635"/>
                </p:ext>
              </p:extLst>
            </p:nvPr>
          </p:nvGraphicFramePr>
          <p:xfrm>
            <a:off x="3016798" y="99659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5" name="公式" r:id="rId4" imgW="152280" imgH="164880" progId="Equation.3">
                    <p:embed/>
                  </p:oleObj>
                </mc:Choice>
                <mc:Fallback>
                  <p:oleObj name="公式" r:id="rId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798" y="99659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5658865"/>
                </p:ext>
              </p:extLst>
            </p:nvPr>
          </p:nvGraphicFramePr>
          <p:xfrm>
            <a:off x="8226549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6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549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0055698"/>
                </p:ext>
              </p:extLst>
            </p:nvPr>
          </p:nvGraphicFramePr>
          <p:xfrm>
            <a:off x="7651551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7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1551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3682186" y="1211417"/>
            <a:ext cx="4579312" cy="803275"/>
            <a:chOff x="3682186" y="1445343"/>
            <a:chExt cx="4579312" cy="803275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1656321"/>
                </p:ext>
              </p:extLst>
            </p:nvPr>
          </p:nvGraphicFramePr>
          <p:xfrm>
            <a:off x="3682186" y="1445343"/>
            <a:ext cx="2219325" cy="803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8" name="公式" r:id="rId10" imgW="1155600" imgH="419040" progId="Equation.3">
                    <p:embed/>
                  </p:oleObj>
                </mc:Choice>
                <mc:Fallback>
                  <p:oleObj name="公式" r:id="rId10" imgW="11556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2186" y="1445343"/>
                          <a:ext cx="2219325" cy="8032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5840808" y="1616149"/>
              <a:ext cx="242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千元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01202" y="1897053"/>
            <a:ext cx="9133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利润额相当于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的销售收入并且扣除广告费用，已知广告费用总额预算金为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（千元），求如何分配两种广告费用，才能使利润最大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921702" y="3161070"/>
            <a:ext cx="5931661" cy="708025"/>
            <a:chOff x="1921702" y="4330700"/>
            <a:chExt cx="5931661" cy="708025"/>
          </a:xfrm>
        </p:grpSpPr>
        <p:sp>
          <p:nvSpPr>
            <p:cNvPr id="4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1702" y="4397691"/>
              <a:ext cx="5769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令　</a:t>
              </a:r>
            </a:p>
          </p:txBody>
        </p:sp>
        <p:graphicFrame>
          <p:nvGraphicFramePr>
            <p:cNvPr id="901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4779380"/>
                </p:ext>
              </p:extLst>
            </p:nvPr>
          </p:nvGraphicFramePr>
          <p:xfrm>
            <a:off x="2392363" y="4330700"/>
            <a:ext cx="5461000" cy="708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9" name="公式" r:id="rId12" imgW="3213000" imgH="419040" progId="Equation.3">
                    <p:embed/>
                  </p:oleObj>
                </mc:Choice>
                <mc:Fallback>
                  <p:oleObj name="公式" r:id="rId12" imgW="32130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2363" y="4330700"/>
                          <a:ext cx="5461000" cy="7080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0" name="组合 59"/>
          <p:cNvGrpSpPr/>
          <p:nvPr/>
        </p:nvGrpSpPr>
        <p:grpSpPr>
          <a:xfrm>
            <a:off x="1901605" y="3968570"/>
            <a:ext cx="4710440" cy="2673350"/>
            <a:chOff x="1696047" y="1912498"/>
            <a:chExt cx="4710440" cy="2673350"/>
          </a:xfrm>
        </p:grpSpPr>
        <p:sp>
          <p:nvSpPr>
            <p:cNvPr id="61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3037373"/>
              <a:ext cx="4710440" cy="470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于是                                          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,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9442885"/>
                </p:ext>
              </p:extLst>
            </p:nvPr>
          </p:nvGraphicFramePr>
          <p:xfrm>
            <a:off x="2470362" y="1912498"/>
            <a:ext cx="3670300" cy="2673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30" name="公式" r:id="rId14" imgW="1815840" imgH="1320480" progId="Equation.3">
                    <p:embed/>
                  </p:oleObj>
                </mc:Choice>
                <mc:Fallback>
                  <p:oleObj name="公式" r:id="rId14" imgW="1815840" imgH="1320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0362" y="1912498"/>
                          <a:ext cx="3670300" cy="2673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6601419" y="5057690"/>
            <a:ext cx="3127372" cy="498598"/>
            <a:chOff x="6601419" y="5057690"/>
            <a:chExt cx="3127372" cy="498598"/>
          </a:xfrm>
        </p:grpSpPr>
        <p:sp>
          <p:nvSpPr>
            <p:cNvPr id="36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1419" y="5057690"/>
              <a:ext cx="3127372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解得唯一驻点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7" name="对象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884768"/>
                </p:ext>
              </p:extLst>
            </p:nvPr>
          </p:nvGraphicFramePr>
          <p:xfrm>
            <a:off x="8606835" y="5102250"/>
            <a:ext cx="1001713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31" name="公式" r:id="rId16" imgW="495000" imgH="203040" progId="Equation.3">
                    <p:embed/>
                  </p:oleObj>
                </mc:Choice>
                <mc:Fallback>
                  <p:oleObj name="公式" r:id="rId16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6835" y="5102250"/>
                          <a:ext cx="1001713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0560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3689497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540187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577692"/>
            <a:ext cx="9763488" cy="498598"/>
            <a:chOff x="1719675" y="928581"/>
            <a:chExt cx="976348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销售收入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与花费在两种广告宣传上的费用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之间的关系为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0110879"/>
                </p:ext>
              </p:extLst>
            </p:nvPr>
          </p:nvGraphicFramePr>
          <p:xfrm>
            <a:off x="3016798" y="99659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49" name="公式" r:id="rId4" imgW="152280" imgH="164880" progId="Equation.3">
                    <p:embed/>
                  </p:oleObj>
                </mc:Choice>
                <mc:Fallback>
                  <p:oleObj name="公式" r:id="rId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798" y="99659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6156825"/>
                </p:ext>
              </p:extLst>
            </p:nvPr>
          </p:nvGraphicFramePr>
          <p:xfrm>
            <a:off x="8226549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0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549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9122933"/>
                </p:ext>
              </p:extLst>
            </p:nvPr>
          </p:nvGraphicFramePr>
          <p:xfrm>
            <a:off x="7651551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1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1551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3682186" y="1094454"/>
            <a:ext cx="4579312" cy="803275"/>
            <a:chOff x="3682186" y="1445343"/>
            <a:chExt cx="4579312" cy="803275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8135321"/>
                </p:ext>
              </p:extLst>
            </p:nvPr>
          </p:nvGraphicFramePr>
          <p:xfrm>
            <a:off x="3682186" y="1445343"/>
            <a:ext cx="2219325" cy="803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2" name="公式" r:id="rId10" imgW="1155600" imgH="419040" progId="Equation.3">
                    <p:embed/>
                  </p:oleObj>
                </mc:Choice>
                <mc:Fallback>
                  <p:oleObj name="公式" r:id="rId10" imgW="11556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2186" y="1445343"/>
                          <a:ext cx="2219325" cy="8032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5840808" y="1616149"/>
              <a:ext cx="242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千元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01202" y="1780090"/>
            <a:ext cx="9133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利润额相当于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的销售收入并且扣除广告费用，已知广告费用总额预算金为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（千元），求如何分配两种广告费用，才能使利润最大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1901605" y="3011600"/>
            <a:ext cx="4710440" cy="2673350"/>
            <a:chOff x="1696047" y="1912498"/>
            <a:chExt cx="4710440" cy="2673350"/>
          </a:xfrm>
        </p:grpSpPr>
        <p:sp>
          <p:nvSpPr>
            <p:cNvPr id="61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3037373"/>
              <a:ext cx="4710440" cy="470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于是                                          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,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4277528"/>
                </p:ext>
              </p:extLst>
            </p:nvPr>
          </p:nvGraphicFramePr>
          <p:xfrm>
            <a:off x="2470362" y="1912498"/>
            <a:ext cx="3670300" cy="2673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3" name="公式" r:id="rId12" imgW="1815840" imgH="1320480" progId="Equation.3">
                    <p:embed/>
                  </p:oleObj>
                </mc:Choice>
                <mc:Fallback>
                  <p:oleObj name="公式" r:id="rId12" imgW="1815840" imgH="1320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0362" y="1912498"/>
                          <a:ext cx="3670300" cy="2673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6601419" y="4100720"/>
            <a:ext cx="3127372" cy="498598"/>
            <a:chOff x="6601419" y="5057690"/>
            <a:chExt cx="3127372" cy="498598"/>
          </a:xfrm>
        </p:grpSpPr>
        <p:sp>
          <p:nvSpPr>
            <p:cNvPr id="36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1419" y="5057690"/>
              <a:ext cx="3127372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解得唯一驻点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7" name="对象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0820261"/>
                </p:ext>
              </p:extLst>
            </p:nvPr>
          </p:nvGraphicFramePr>
          <p:xfrm>
            <a:off x="8606835" y="5102250"/>
            <a:ext cx="1001713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4" name="公式" r:id="rId14" imgW="495000" imgH="203040" progId="Equation.3">
                    <p:embed/>
                  </p:oleObj>
                </mc:Choice>
                <mc:Fallback>
                  <p:oleObj name="公式" r:id="rId14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6835" y="5102250"/>
                          <a:ext cx="1001713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组合 14"/>
          <p:cNvGrpSpPr/>
          <p:nvPr/>
        </p:nvGrpSpPr>
        <p:grpSpPr>
          <a:xfrm>
            <a:off x="1901605" y="5667149"/>
            <a:ext cx="8433242" cy="461665"/>
            <a:chOff x="1901605" y="5667149"/>
            <a:chExt cx="8433242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1901605" y="5667149"/>
              <a:ext cx="84332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根据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问题的实际意义，在点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处有唯一的极大值，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5" name="对象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3013182"/>
                </p:ext>
              </p:extLst>
            </p:nvPr>
          </p:nvGraphicFramePr>
          <p:xfrm>
            <a:off x="5740528" y="5710733"/>
            <a:ext cx="1001713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55" name="公式" r:id="rId16" imgW="495000" imgH="203040" progId="Equation.3">
                    <p:embed/>
                  </p:oleObj>
                </mc:Choice>
                <mc:Fallback>
                  <p:oleObj name="公式" r:id="rId16" imgW="495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40528" y="5710733"/>
                          <a:ext cx="1001713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矩形 13"/>
          <p:cNvSpPr/>
          <p:nvPr/>
        </p:nvSpPr>
        <p:spPr>
          <a:xfrm>
            <a:off x="1880340" y="6204647"/>
            <a:ext cx="891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所以，当两种广告费分别为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千元和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千元时，可使利润最大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304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187046" y="2563233"/>
            <a:ext cx="2225363" cy="2533906"/>
            <a:chOff x="4010206" y="2733648"/>
            <a:chExt cx="1476277" cy="1680960"/>
          </a:xfrm>
        </p:grpSpPr>
        <p:sp>
          <p:nvSpPr>
            <p:cNvPr id="13" name="文本框 12"/>
            <p:cNvSpPr txBox="1"/>
            <p:nvPr/>
          </p:nvSpPr>
          <p:spPr>
            <a:xfrm>
              <a:off x="4138928" y="3618325"/>
              <a:ext cx="1347555" cy="7962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的极值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3187058" y="2206775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170148" y="2355047"/>
            <a:ext cx="2492991" cy="2755292"/>
            <a:chOff x="6491466" y="2510238"/>
            <a:chExt cx="1776538" cy="1963458"/>
          </a:xfrm>
        </p:grpSpPr>
        <p:sp>
          <p:nvSpPr>
            <p:cNvPr id="32" name="文本框 31"/>
            <p:cNvSpPr txBox="1"/>
            <p:nvPr/>
          </p:nvSpPr>
          <p:spPr>
            <a:xfrm>
              <a:off x="6491466" y="3618325"/>
              <a:ext cx="1776538" cy="8553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二元函数</a:t>
              </a:r>
              <a:endPara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的条件极值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3182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391802"/>
            <a:ext cx="9721850" cy="245610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571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694655"/>
            <a:ext cx="9763488" cy="904863"/>
            <a:chOff x="1719675" y="928581"/>
            <a:chExt cx="9763488" cy="904863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904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设某企业生产甲、乙两种产品，产量分别为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，利润函数为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5587733"/>
                </p:ext>
              </p:extLst>
            </p:nvPr>
          </p:nvGraphicFramePr>
          <p:xfrm>
            <a:off x="8226549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3" name="公式" r:id="rId4" imgW="139680" imgH="164880" progId="Equation.3">
                    <p:embed/>
                  </p:oleObj>
                </mc:Choice>
                <mc:Fallback>
                  <p:oleObj name="公式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549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9424047"/>
                </p:ext>
              </p:extLst>
            </p:nvPr>
          </p:nvGraphicFramePr>
          <p:xfrm>
            <a:off x="7651551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4" name="公式" r:id="rId6" imgW="126720" imgH="139680" progId="Equation.3">
                    <p:embed/>
                  </p:oleObj>
                </mc:Choice>
                <mc:Fallback>
                  <p:oleObj name="公式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1551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1975241" y="3518892"/>
            <a:ext cx="6073606" cy="499117"/>
            <a:chOff x="2004404" y="2292576"/>
            <a:chExt cx="6073606" cy="499117"/>
          </a:xfrm>
        </p:grpSpPr>
        <p:sp>
          <p:nvSpPr>
            <p:cNvPr id="6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6073606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总利润为</a:t>
              </a:r>
              <a:endParaRPr lang="zh-CN" altLang="en-US" sz="24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2" name="对象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2262174"/>
                </p:ext>
              </p:extLst>
            </p:nvPr>
          </p:nvGraphicFramePr>
          <p:xfrm>
            <a:off x="3424490" y="2292576"/>
            <a:ext cx="4037012" cy="466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5" name="公式" r:id="rId8" imgW="1993680" imgH="228600" progId="Equation.3">
                    <p:embed/>
                  </p:oleObj>
                </mc:Choice>
                <mc:Fallback>
                  <p:oleObj name="公式" r:id="rId8" imgW="19936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490" y="2292576"/>
                          <a:ext cx="4037012" cy="466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2610725" y="1158930"/>
            <a:ext cx="6193056" cy="461665"/>
            <a:chOff x="2610725" y="1616149"/>
            <a:chExt cx="6193056" cy="461665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8123893"/>
                </p:ext>
              </p:extLst>
            </p:nvPr>
          </p:nvGraphicFramePr>
          <p:xfrm>
            <a:off x="2610725" y="1627751"/>
            <a:ext cx="382905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6" name="公式" r:id="rId10" imgW="1993680" imgH="228600" progId="Equation.3">
                    <p:embed/>
                  </p:oleObj>
                </mc:Choice>
                <mc:Fallback>
                  <p:oleObj name="公式" r:id="rId10" imgW="19936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0725" y="1627751"/>
                          <a:ext cx="3829050" cy="438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6383091" y="1616149"/>
              <a:ext cx="242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千元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01202" y="1567430"/>
            <a:ext cx="92557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每生产单位甲产品需消耗某种原材料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，生产单位乙产品需消耗同种原材料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，现有该原材料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14000kg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，问两种产品产量各为多少时，总利润最大？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937913" y="4175551"/>
            <a:ext cx="6472440" cy="498598"/>
            <a:chOff x="1937913" y="4122386"/>
            <a:chExt cx="6472440" cy="498598"/>
          </a:xfrm>
        </p:grpSpPr>
        <p:sp>
          <p:nvSpPr>
            <p:cNvPr id="43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7913" y="4122386"/>
              <a:ext cx="6472440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由题意知，约束条件 ：                                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,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9399505"/>
                </p:ext>
              </p:extLst>
            </p:nvPr>
          </p:nvGraphicFramePr>
          <p:xfrm>
            <a:off x="5290501" y="4175629"/>
            <a:ext cx="2865438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7" name="公式" r:id="rId12" imgW="1485720" imgH="203040" progId="Equation.3">
                    <p:embed/>
                  </p:oleObj>
                </mc:Choice>
                <mc:Fallback>
                  <p:oleObj name="公式" r:id="rId12" imgW="1485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0501" y="4175629"/>
                          <a:ext cx="2865438" cy="39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组合 19"/>
          <p:cNvGrpSpPr/>
          <p:nvPr/>
        </p:nvGrpSpPr>
        <p:grpSpPr>
          <a:xfrm>
            <a:off x="1964234" y="4908075"/>
            <a:ext cx="5449787" cy="498598"/>
            <a:chOff x="1921702" y="4620984"/>
            <a:chExt cx="5449787" cy="498598"/>
          </a:xfrm>
        </p:grpSpPr>
        <p:sp>
          <p:nvSpPr>
            <p:cNvPr id="4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1702" y="4620984"/>
              <a:ext cx="5769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令　</a:t>
              </a:r>
            </a:p>
          </p:txBody>
        </p:sp>
        <p:graphicFrame>
          <p:nvGraphicFramePr>
            <p:cNvPr id="901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0089063"/>
                </p:ext>
              </p:extLst>
            </p:nvPr>
          </p:nvGraphicFramePr>
          <p:xfrm>
            <a:off x="2364514" y="4682212"/>
            <a:ext cx="500697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8" name="公式" r:id="rId14" imgW="2946240" imgH="228600" progId="Equation.3">
                    <p:embed/>
                  </p:oleObj>
                </mc:Choice>
                <mc:Fallback>
                  <p:oleObj name="公式" r:id="rId14" imgW="29462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4514" y="4682212"/>
                          <a:ext cx="5006975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8320586" y="4161869"/>
            <a:ext cx="2248181" cy="498598"/>
            <a:chOff x="8214256" y="4034273"/>
            <a:chExt cx="2248181" cy="498598"/>
          </a:xfrm>
        </p:grpSpPr>
        <p:sp>
          <p:nvSpPr>
            <p:cNvPr id="35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4256" y="4034273"/>
              <a:ext cx="2248181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即：</a:t>
              </a:r>
            </a:p>
          </p:txBody>
        </p:sp>
        <p:graphicFrame>
          <p:nvGraphicFramePr>
            <p:cNvPr id="36" name="对象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6709405"/>
                </p:ext>
              </p:extLst>
            </p:nvPr>
          </p:nvGraphicFramePr>
          <p:xfrm>
            <a:off x="8886382" y="4073345"/>
            <a:ext cx="1273175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9" name="公式" r:id="rId16" imgW="660240" imgH="203040" progId="Equation.3">
                    <p:embed/>
                  </p:oleObj>
                </mc:Choice>
                <mc:Fallback>
                  <p:oleObj name="公式" r:id="rId16" imgW="660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86382" y="4073345"/>
                          <a:ext cx="1273175" cy="39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32775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264205"/>
            <a:ext cx="9907846" cy="334924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5715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694655"/>
            <a:ext cx="9763488" cy="904863"/>
            <a:chOff x="1719675" y="928581"/>
            <a:chExt cx="9763488" cy="904863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904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设某企业生产甲、乙两种产品，产量分别为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，利润函数为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8111604"/>
                </p:ext>
              </p:extLst>
            </p:nvPr>
          </p:nvGraphicFramePr>
          <p:xfrm>
            <a:off x="8226549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97" name="公式" r:id="rId4" imgW="139680" imgH="164880" progId="Equation.3">
                    <p:embed/>
                  </p:oleObj>
                </mc:Choice>
                <mc:Fallback>
                  <p:oleObj name="公式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6549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1219217"/>
                </p:ext>
              </p:extLst>
            </p:nvPr>
          </p:nvGraphicFramePr>
          <p:xfrm>
            <a:off x="7651551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98" name="公式" r:id="rId6" imgW="126720" imgH="139680" progId="Equation.3">
                    <p:embed/>
                  </p:oleObj>
                </mc:Choice>
                <mc:Fallback>
                  <p:oleObj name="公式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1551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2610725" y="1158930"/>
            <a:ext cx="6193056" cy="461665"/>
            <a:chOff x="2610725" y="1616149"/>
            <a:chExt cx="6193056" cy="461665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6704453"/>
                </p:ext>
              </p:extLst>
            </p:nvPr>
          </p:nvGraphicFramePr>
          <p:xfrm>
            <a:off x="2610725" y="1627751"/>
            <a:ext cx="382905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99" name="公式" r:id="rId8" imgW="1993680" imgH="228600" progId="Equation.3">
                    <p:embed/>
                  </p:oleObj>
                </mc:Choice>
                <mc:Fallback>
                  <p:oleObj name="公式" r:id="rId8" imgW="19936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0725" y="1627751"/>
                          <a:ext cx="3829050" cy="438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6383091" y="1616149"/>
              <a:ext cx="2420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千元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01202" y="1567430"/>
            <a:ext cx="94417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每生产单位甲产品需消耗某种原材料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，生产单位乙产品需消耗同种原材料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4000kg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，现有该原材料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14000kg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，问两种产品产量各为多少时，总利润最大？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>
            <a:off x="1964234" y="3376923"/>
            <a:ext cx="5449787" cy="498598"/>
            <a:chOff x="1921702" y="4620984"/>
            <a:chExt cx="5449787" cy="498598"/>
          </a:xfrm>
        </p:grpSpPr>
        <p:sp>
          <p:nvSpPr>
            <p:cNvPr id="4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1702" y="4620984"/>
              <a:ext cx="5769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令　</a:t>
              </a:r>
            </a:p>
          </p:txBody>
        </p:sp>
        <p:graphicFrame>
          <p:nvGraphicFramePr>
            <p:cNvPr id="901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2479234"/>
                </p:ext>
              </p:extLst>
            </p:nvPr>
          </p:nvGraphicFramePr>
          <p:xfrm>
            <a:off x="2364514" y="4682212"/>
            <a:ext cx="500697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00" name="公式" r:id="rId10" imgW="2946240" imgH="228600" progId="Equation.3">
                    <p:embed/>
                  </p:oleObj>
                </mc:Choice>
                <mc:Fallback>
                  <p:oleObj name="公式" r:id="rId10" imgW="29462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4514" y="4682212"/>
                          <a:ext cx="5006975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组合 37"/>
          <p:cNvGrpSpPr/>
          <p:nvPr/>
        </p:nvGrpSpPr>
        <p:grpSpPr>
          <a:xfrm>
            <a:off x="1986669" y="3823919"/>
            <a:ext cx="3903768" cy="1747838"/>
            <a:chOff x="1696047" y="2788615"/>
            <a:chExt cx="3903768" cy="1747838"/>
          </a:xfrm>
        </p:grpSpPr>
        <p:sp>
          <p:nvSpPr>
            <p:cNvPr id="3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3420161"/>
              <a:ext cx="390376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于是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0" name="对象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3830384"/>
                </p:ext>
              </p:extLst>
            </p:nvPr>
          </p:nvGraphicFramePr>
          <p:xfrm>
            <a:off x="2457587" y="2788615"/>
            <a:ext cx="2951163" cy="1747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01" name="公式" r:id="rId12" imgW="1460160" imgH="863280" progId="Equation.3">
                    <p:embed/>
                  </p:oleObj>
                </mc:Choice>
                <mc:Fallback>
                  <p:oleObj name="公式" r:id="rId12" imgW="1460160" imgH="863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7587" y="2788615"/>
                          <a:ext cx="2951163" cy="17478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组合 40"/>
          <p:cNvGrpSpPr/>
          <p:nvPr/>
        </p:nvGrpSpPr>
        <p:grpSpPr>
          <a:xfrm>
            <a:off x="5890437" y="4452762"/>
            <a:ext cx="3127372" cy="498598"/>
            <a:chOff x="6601419" y="5057690"/>
            <a:chExt cx="3127372" cy="498598"/>
          </a:xfrm>
        </p:grpSpPr>
        <p:sp>
          <p:nvSpPr>
            <p:cNvPr id="44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1419" y="5057690"/>
              <a:ext cx="3127372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解得唯一驻点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5" name="对象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913890"/>
                </p:ext>
              </p:extLst>
            </p:nvPr>
          </p:nvGraphicFramePr>
          <p:xfrm>
            <a:off x="8735795" y="5102348"/>
            <a:ext cx="744537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02" name="公式" r:id="rId14" imgW="368280" imgH="203040" progId="Equation.3">
                    <p:embed/>
                  </p:oleObj>
                </mc:Choice>
                <mc:Fallback>
                  <p:oleObj name="公式" r:id="rId14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35795" y="5102348"/>
                          <a:ext cx="744537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1901605" y="5507654"/>
            <a:ext cx="8433242" cy="468539"/>
            <a:chOff x="1901605" y="5507654"/>
            <a:chExt cx="8433242" cy="468539"/>
          </a:xfrm>
        </p:grpSpPr>
        <p:sp>
          <p:nvSpPr>
            <p:cNvPr id="46" name="TextBox 45"/>
            <p:cNvSpPr txBox="1"/>
            <p:nvPr/>
          </p:nvSpPr>
          <p:spPr>
            <a:xfrm>
              <a:off x="1901605" y="5507654"/>
              <a:ext cx="84332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问题的实际意义，在点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处有唯一的极大值，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7" name="对象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7238650"/>
                </p:ext>
              </p:extLst>
            </p:nvPr>
          </p:nvGraphicFramePr>
          <p:xfrm>
            <a:off x="5222875" y="5565030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03" name="公式" r:id="rId16" imgW="368280" imgH="203040" progId="Equation.3">
                    <p:embed/>
                  </p:oleObj>
                </mc:Choice>
                <mc:Fallback>
                  <p:oleObj name="公式" r:id="rId16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875" y="5565030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矩形 48"/>
          <p:cNvSpPr/>
          <p:nvPr/>
        </p:nvSpPr>
        <p:spPr>
          <a:xfrm>
            <a:off x="1880340" y="6045152"/>
            <a:ext cx="9113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所以，当甲产品产量为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万件，乙产品产量为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万件时，利润最大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1925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264315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492093"/>
              </p:ext>
            </p:extLst>
          </p:nvPr>
        </p:nvGraphicFramePr>
        <p:xfrm>
          <a:off x="4159250" y="3445173"/>
          <a:ext cx="411956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公式" r:id="rId4" imgW="1930320" imgH="228600" progId="Equation.3">
                  <p:embed/>
                </p:oleObj>
              </mc:Choice>
              <mc:Fallback>
                <p:oleObj name="公式" r:id="rId4" imgW="19303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9250" y="3445173"/>
                        <a:ext cx="4119563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1247075" y="2695977"/>
            <a:ext cx="9055340" cy="646331"/>
            <a:chOff x="1247075" y="2695977"/>
            <a:chExt cx="9055340" cy="646331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247075" y="2695977"/>
              <a:ext cx="90553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设产量分别为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和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的两种产品的总成本函数为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　　　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8914425"/>
                </p:ext>
              </p:extLst>
            </p:nvPr>
          </p:nvGraphicFramePr>
          <p:xfrm>
            <a:off x="3540458" y="2912449"/>
            <a:ext cx="268287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19" name="公式" r:id="rId6" imgW="126720" imgH="139680" progId="Equation.3">
                    <p:embed/>
                  </p:oleObj>
                </mc:Choice>
                <mc:Fallback>
                  <p:oleObj name="公式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0458" y="2912449"/>
                          <a:ext cx="268287" cy="298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5195474"/>
                </p:ext>
              </p:extLst>
            </p:nvPr>
          </p:nvGraphicFramePr>
          <p:xfrm>
            <a:off x="4176344" y="2906727"/>
            <a:ext cx="29527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20" name="公式" r:id="rId8" imgW="139680" imgH="164880" progId="Equation.3">
                    <p:embed/>
                  </p:oleObj>
                </mc:Choice>
                <mc:Fallback>
                  <p:oleObj name="公式" r:id="rId8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344" y="2906727"/>
                          <a:ext cx="295275" cy="3524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1144283" y="4039273"/>
            <a:ext cx="9055340" cy="600164"/>
            <a:chOff x="1144283" y="3869145"/>
            <a:chExt cx="9055340" cy="600164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44283" y="3869145"/>
              <a:ext cx="9055340" cy="583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求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每年的产品限额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为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最小成本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0595389"/>
                </p:ext>
              </p:extLst>
            </p:nvPr>
          </p:nvGraphicFramePr>
          <p:xfrm>
            <a:off x="4069206" y="4035921"/>
            <a:ext cx="1368425" cy="433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21" name="公式" r:id="rId10" imgW="647640" imgH="203040" progId="Equation.3">
                    <p:embed/>
                  </p:oleObj>
                </mc:Choice>
                <mc:Fallback>
                  <p:oleObj name="公式" r:id="rId10" imgW="647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9206" y="4035921"/>
                          <a:ext cx="1368425" cy="4333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114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4" name="同心圆 4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394755" y="2868367"/>
            <a:ext cx="2749471" cy="430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5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</p:spTree>
    <p:extLst>
      <p:ext uri="{BB962C8B-B14F-4D97-AF65-F5344CB8AC3E}">
        <p14:creationId xmlns:p14="http://schemas.microsoft.com/office/powerpoint/2010/main" val="4255388228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="" xmlns:a16="http://schemas.microsoft.com/office/drawing/2014/main" id="{D3C5231C-9F6C-4CEB-B0A9-86204A6D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925" y="1222053"/>
            <a:ext cx="187388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7E40F70C-B385-4080-B4E4-CC0DEB08FAC6}"/>
              </a:ext>
            </a:extLst>
          </p:cNvPr>
          <p:cNvSpPr/>
          <p:nvPr/>
        </p:nvSpPr>
        <p:spPr bwMode="auto">
          <a:xfrm>
            <a:off x="1235074" y="1089025"/>
            <a:ext cx="9721851" cy="4955640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7" name="图片 3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11" y="0"/>
            <a:ext cx="3608475" cy="6765891"/>
          </a:xfrm>
          <a:prstGeom prst="rect">
            <a:avLst/>
          </a:prstGeom>
        </p:spPr>
      </p:pic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16995"/>
              </p:ext>
            </p:extLst>
          </p:nvPr>
        </p:nvGraphicFramePr>
        <p:xfrm>
          <a:off x="2795463" y="3740565"/>
          <a:ext cx="4638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7" name="公式" r:id="rId5" imgW="2286000" imgH="228600" progId="Equation.3">
                  <p:embed/>
                </p:oleObj>
              </mc:Choice>
              <mc:Fallback>
                <p:oleObj name="公式" r:id="rId5" imgW="228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463" y="3740565"/>
                        <a:ext cx="46386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14355" y="1871434"/>
            <a:ext cx="6487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某工厂生产两种产品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，出售单价分别为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元，生产单位的产品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与生产单位的产品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的总费用是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0361" y="4405597"/>
            <a:ext cx="6964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问两种产品的产量各多少时，取得最大利润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13360" y="5071732"/>
            <a:ext cx="6971391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跟一元函数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一样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，这是二元函数的最优化问题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1385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 animBg="1"/>
      <p:bldP spid="23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2"/>
            <a:ext cx="9721849" cy="4891777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15">
                <a:extLst>
                  <a:ext uri="{FF2B5EF4-FFF2-40B4-BE49-F238E27FC236}">
                    <a16:creationId xmlns="" xmlns:a16="http://schemas.microsoft.com/office/drawing/2014/main" id="{82944DBB-912E-4000-A13A-16BBFD302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7979" y="1477126"/>
                <a:ext cx="7791459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lvl="0" algn="just" fontAlgn="base">
                  <a:lnSpc>
                    <a:spcPct val="2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Pct val="80000"/>
                  <a:defRPr/>
                </a:pP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如果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函数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𝑧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=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𝑓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𝑥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𝑦</m:t>
                    </m:r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对于点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ea typeface="微软雅黑" pitchFamily="34" charset="-122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  <a:ea typeface="微软雅黑" pitchFamily="34" charset="-122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ea typeface="微软雅黑" pitchFamily="34" charset="-122"/>
                      </a:rPr>
                      <m:t>)</m:t>
                    </m:r>
                  </m:oMath>
                </a14:m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的某个邻域内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所有点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　</a:t>
                </a:r>
              </a:p>
            </p:txBody>
          </p:sp>
        </mc:Choice>
        <mc:Fallback xmlns="">
          <p:sp>
            <p:nvSpPr>
              <p:cNvPr id="81" name="Rectangle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944DBB-912E-4000-A13A-16BBFD302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7979" y="1477126"/>
                <a:ext cx="7791459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174" r="-5164" b="-21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2">
            <a:extLst>
              <a:ext uri="{FF2B5EF4-FFF2-40B4-BE49-F238E27FC236}">
                <a16:creationId xmlns="" xmlns:a16="http://schemas.microsoft.com/office/drawing/2014/main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236" y="1615355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5.6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3236" y="2317885"/>
            <a:ext cx="143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总有</a:t>
            </a: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925828"/>
              </p:ext>
            </p:extLst>
          </p:nvPr>
        </p:nvGraphicFramePr>
        <p:xfrm>
          <a:off x="3227602" y="2641516"/>
          <a:ext cx="25241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8" name="公式" r:id="rId5" imgW="1244520" imgH="228600" progId="Equation.3">
                  <p:embed/>
                </p:oleObj>
              </mc:Choice>
              <mc:Fallback>
                <p:oleObj name="公式" r:id="rId5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602" y="2641516"/>
                        <a:ext cx="25241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3" y="718293"/>
            <a:ext cx="360274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二元函数</a:t>
            </a: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极值的概念</a:t>
            </a: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078416"/>
              </p:ext>
            </p:extLst>
          </p:nvPr>
        </p:nvGraphicFramePr>
        <p:xfrm>
          <a:off x="5936603" y="2635166"/>
          <a:ext cx="19589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9" name="公式" r:id="rId7" imgW="965160" imgH="228600" progId="Equation.3">
                  <p:embed/>
                </p:oleObj>
              </mc:Choice>
              <mc:Fallback>
                <p:oleObj name="公式" r:id="rId7" imgW="965160" imgH="22860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6603" y="2635166"/>
                        <a:ext cx="1958975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组合 39"/>
          <p:cNvGrpSpPr/>
          <p:nvPr/>
        </p:nvGrpSpPr>
        <p:grpSpPr>
          <a:xfrm>
            <a:off x="1411337" y="3284667"/>
            <a:ext cx="5851980" cy="478932"/>
            <a:chOff x="1716643" y="3636220"/>
            <a:chExt cx="5851980" cy="478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716643" y="3653487"/>
                  <a:ext cx="585198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则称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  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是函数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的</a:t>
                  </a:r>
                  <a:r>
                    <a:rPr lang="zh-CN" altLang="zh-CN" sz="2400" b="1" dirty="0">
                      <a:latin typeface="微软雅黑" pitchFamily="34" charset="-122"/>
                      <a:ea typeface="微软雅黑" pitchFamily="34" charset="-122"/>
                    </a:rPr>
                    <a:t>极大值</a:t>
                  </a:r>
                  <a14:m>
                    <m:oMath xmlns:m="http://schemas.openxmlformats.org/officeDocument/2006/math">
                      <m:r>
                        <a:rPr lang="zh-CN" altLang="en-US" sz="2400" b="1">
                          <a:latin typeface="Cambria Math"/>
                        </a:rPr>
                        <m:t>，</m:t>
                      </m:r>
                    </m:oMath>
                  </a14:m>
                  <a:endParaRPr lang="zh-CN" altLang="en-US" sz="2400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6643" y="3653487"/>
                  <a:ext cx="5851980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1668" t="-10667" b="-30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3" name="对象 2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0669401"/>
                    </p:ext>
                  </p:extLst>
                </p:nvPr>
              </p:nvGraphicFramePr>
              <p:xfrm>
                <a:off x="2446327" y="3636220"/>
                <a:ext cx="1289050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710" name="公式" r:id="rId10" imgW="634680" imgH="228600" progId="Equation.3">
                        <p:embed/>
                      </p:oleObj>
                    </mc:Choice>
                    <mc:Fallback>
                      <p:oleObj name="公式" r:id="rId10" imgW="634680" imgH="228600" progId="Equation.3">
                        <p:embed/>
                        <p:pic>
                          <p:nvPicPr>
                            <p:cNvPr id="0" name="对象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446327" y="3636220"/>
                              <a:ext cx="1289050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3" name="对象 2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0669401"/>
                    </p:ext>
                  </p:extLst>
                </p:nvPr>
              </p:nvGraphicFramePr>
              <p:xfrm>
                <a:off x="2446327" y="3636220"/>
                <a:ext cx="1289050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60" name="公式" r:id="rId12" imgW="634680" imgH="228600" progId="Equation.3">
                        <p:embed/>
                      </p:oleObj>
                    </mc:Choice>
                    <mc:Fallback>
                      <p:oleObj name="公式" r:id="rId12" imgW="634680" imgH="228600" progId="Equation.3">
                        <p:embed/>
                        <p:pic>
                          <p:nvPicPr>
                            <p:cNvPr id="0" name="对象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446327" y="3636220"/>
                              <a:ext cx="1289050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2" name="对象 3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37060470"/>
                    </p:ext>
                  </p:extLst>
                </p:nvPr>
              </p:nvGraphicFramePr>
              <p:xfrm>
                <a:off x="4593255" y="3664120"/>
                <a:ext cx="977900" cy="4175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711" name="公式" r:id="rId14" imgW="482400" imgH="203040" progId="Equation.3">
                        <p:embed/>
                      </p:oleObj>
                    </mc:Choice>
                    <mc:Fallback>
                      <p:oleObj name="公式" r:id="rId14" imgW="482400" imgH="203040" progId="Equation.3">
                        <p:embed/>
                        <p:pic>
                          <p:nvPicPr>
                            <p:cNvPr id="0" name="对象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93255" y="3664120"/>
                              <a:ext cx="977900" cy="4175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2" name="对象 3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37060470"/>
                    </p:ext>
                  </p:extLst>
                </p:nvPr>
              </p:nvGraphicFramePr>
              <p:xfrm>
                <a:off x="4593255" y="3664120"/>
                <a:ext cx="977900" cy="4175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61" name="公式" r:id="rId16" imgW="482400" imgH="203040" progId="Equation.3">
                        <p:embed/>
                      </p:oleObj>
                    </mc:Choice>
                    <mc:Fallback>
                      <p:oleObj name="公式" r:id="rId16" imgW="482400" imgH="203040" progId="Equation.3">
                        <p:embed/>
                        <p:pic>
                          <p:nvPicPr>
                            <p:cNvPr id="0" name="对象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93255" y="3664120"/>
                              <a:ext cx="977900" cy="4175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grpSp>
        <p:nvGrpSpPr>
          <p:cNvPr id="39" name="组合 38"/>
          <p:cNvGrpSpPr/>
          <p:nvPr/>
        </p:nvGrpSpPr>
        <p:grpSpPr>
          <a:xfrm>
            <a:off x="6803047" y="3298513"/>
            <a:ext cx="3590328" cy="493564"/>
            <a:chOff x="7366596" y="3638769"/>
            <a:chExt cx="3590328" cy="493564"/>
          </a:xfrm>
        </p:grpSpPr>
        <p:sp>
          <p:nvSpPr>
            <p:cNvPr id="22" name="TextBox 21"/>
            <p:cNvSpPr txBox="1"/>
            <p:nvPr/>
          </p:nvSpPr>
          <p:spPr>
            <a:xfrm>
              <a:off x="7366596" y="3638769"/>
              <a:ext cx="35903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极大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值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8" name="对象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2482432"/>
                </p:ext>
              </p:extLst>
            </p:nvPr>
          </p:nvGraphicFramePr>
          <p:xfrm>
            <a:off x="7835345" y="3664020"/>
            <a:ext cx="979487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12" name="公式" r:id="rId18" imgW="482400" imgH="228600" progId="Equation.3">
                    <p:embed/>
                  </p:oleObj>
                </mc:Choice>
                <mc:Fallback>
                  <p:oleObj name="公式" r:id="rId18" imgW="482400" imgH="228600" progId="Equation.3">
                    <p:embed/>
                    <p:pic>
                      <p:nvPicPr>
                        <p:cNvPr id="0" name="对象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5345" y="3664020"/>
                          <a:ext cx="979487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TextBox 41"/>
          <p:cNvSpPr txBox="1"/>
          <p:nvPr/>
        </p:nvSpPr>
        <p:spPr>
          <a:xfrm>
            <a:off x="1436141" y="3916373"/>
            <a:ext cx="143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如果总有</a:t>
            </a:r>
          </a:p>
        </p:txBody>
      </p:sp>
      <p:graphicFrame>
        <p:nvGraphicFramePr>
          <p:cNvPr id="43" name="对象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996574"/>
              </p:ext>
            </p:extLst>
          </p:nvPr>
        </p:nvGraphicFramePr>
        <p:xfrm>
          <a:off x="3208552" y="4378721"/>
          <a:ext cx="25495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3" name="公式" r:id="rId20" imgW="1257120" imgH="228600" progId="Equation.3">
                  <p:embed/>
                </p:oleObj>
              </mc:Choice>
              <mc:Fallback>
                <p:oleObj name="公式" r:id="rId20" imgW="1257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552" y="4378721"/>
                        <a:ext cx="254952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对象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265298"/>
              </p:ext>
            </p:extLst>
          </p:nvPr>
        </p:nvGraphicFramePr>
        <p:xfrm>
          <a:off x="5929508" y="4371883"/>
          <a:ext cx="19589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4" name="公式" r:id="rId22" imgW="965160" imgH="228600" progId="Equation.3">
                  <p:embed/>
                </p:oleObj>
              </mc:Choice>
              <mc:Fallback>
                <p:oleObj name="公式" r:id="rId22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508" y="4371883"/>
                        <a:ext cx="1958975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128A5E1B-1CBD-4AFA-9037-A51C54131F4C}"/>
              </a:ext>
            </a:extLst>
          </p:cNvPr>
          <p:cNvGrpSpPr/>
          <p:nvPr/>
        </p:nvGrpSpPr>
        <p:grpSpPr>
          <a:xfrm>
            <a:off x="6827851" y="5045863"/>
            <a:ext cx="3590328" cy="461665"/>
            <a:chOff x="6827851" y="5045863"/>
            <a:chExt cx="3590328" cy="461665"/>
          </a:xfrm>
        </p:grpSpPr>
        <p:sp>
          <p:nvSpPr>
            <p:cNvPr id="50" name="TextBox 49"/>
            <p:cNvSpPr txBox="1"/>
            <p:nvPr/>
          </p:nvSpPr>
          <p:spPr>
            <a:xfrm>
              <a:off x="6827851" y="5045863"/>
              <a:ext cx="35903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极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小值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点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8" name="对象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5061552"/>
                </p:ext>
              </p:extLst>
            </p:nvPr>
          </p:nvGraphicFramePr>
          <p:xfrm>
            <a:off x="7297115" y="5090015"/>
            <a:ext cx="977900" cy="417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15" name="公式" r:id="rId24" imgW="482400" imgH="203040" progId="Equation.3">
                    <p:embed/>
                  </p:oleObj>
                </mc:Choice>
                <mc:Fallback>
                  <p:oleObj name="公式" r:id="rId24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97115" y="5090015"/>
                          <a:ext cx="977900" cy="417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E4B34A27-4C3D-4837-B525-5AB402FB09A6}"/>
              </a:ext>
            </a:extLst>
          </p:cNvPr>
          <p:cNvGrpSpPr/>
          <p:nvPr/>
        </p:nvGrpSpPr>
        <p:grpSpPr>
          <a:xfrm>
            <a:off x="1436141" y="5043314"/>
            <a:ext cx="5851980" cy="479973"/>
            <a:chOff x="1436141" y="5043314"/>
            <a:chExt cx="5851980" cy="4799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436141" y="5061622"/>
                  <a:ext cx="585198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则称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  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是函数</a:t>
                  </a:r>
                  <a:r>
                    <a:rPr lang="en-US" altLang="zh-CN" sz="2400" dirty="0">
                      <a:latin typeface="微软雅黑" pitchFamily="34" charset="-122"/>
                      <a:ea typeface="微软雅黑" pitchFamily="34" charset="-122"/>
                    </a:rPr>
                    <a:t>           </a:t>
                  </a:r>
                  <a:r>
                    <a:rPr lang="zh-CN" altLang="zh-CN" sz="2400" dirty="0">
                      <a:latin typeface="微软雅黑" pitchFamily="34" charset="-122"/>
                      <a:ea typeface="微软雅黑" pitchFamily="34" charset="-122"/>
                    </a:rPr>
                    <a:t>的</a:t>
                  </a:r>
                  <a:r>
                    <a:rPr lang="zh-CN" altLang="zh-CN" sz="2400" b="1" dirty="0">
                      <a:latin typeface="微软雅黑" pitchFamily="34" charset="-122"/>
                      <a:ea typeface="微软雅黑" pitchFamily="34" charset="-122"/>
                    </a:rPr>
                    <a:t>极</a:t>
                  </a:r>
                  <a:r>
                    <a:rPr lang="zh-CN" altLang="en-US" sz="2400" b="1" dirty="0">
                      <a:latin typeface="微软雅黑" pitchFamily="34" charset="-122"/>
                      <a:ea typeface="微软雅黑" pitchFamily="34" charset="-122"/>
                    </a:rPr>
                    <a:t>小</a:t>
                  </a:r>
                  <a:r>
                    <a:rPr lang="zh-CN" altLang="zh-CN" sz="2400" b="1" dirty="0">
                      <a:latin typeface="微软雅黑" pitchFamily="34" charset="-122"/>
                      <a:ea typeface="微软雅黑" pitchFamily="34" charset="-122"/>
                    </a:rPr>
                    <a:t>值</a:t>
                  </a:r>
                  <a14:m>
                    <m:oMath xmlns:m="http://schemas.openxmlformats.org/officeDocument/2006/math">
                      <m:r>
                        <a:rPr lang="zh-CN" altLang="en-US" sz="2400" b="1">
                          <a:latin typeface="Cambria Math"/>
                        </a:rPr>
                        <m:t>，</m:t>
                      </m:r>
                    </m:oMath>
                  </a14:m>
                  <a:endParaRPr lang="zh-CN" altLang="en-US" sz="2400" dirty="0"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6141" y="5061622"/>
                  <a:ext cx="5851980" cy="461665"/>
                </a:xfrm>
                <a:prstGeom prst="rect">
                  <a:avLst/>
                </a:prstGeom>
                <a:blipFill>
                  <a:blip r:embed="rId26"/>
                  <a:stretch>
                    <a:fillRect l="-1667" t="-10526" b="-2894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7" name="对象 4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077126906"/>
                    </p:ext>
                  </p:extLst>
                </p:nvPr>
              </p:nvGraphicFramePr>
              <p:xfrm>
                <a:off x="2165825" y="5044355"/>
                <a:ext cx="1289050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716" name="公式" r:id="rId27" imgW="634680" imgH="228600" progId="Equation.3">
                        <p:embed/>
                      </p:oleObj>
                    </mc:Choice>
                    <mc:Fallback>
                      <p:oleObj name="公式" r:id="rId27" imgW="63468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165825" y="5044355"/>
                              <a:ext cx="1289050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7" name="对象 4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077126906"/>
                    </p:ext>
                  </p:extLst>
                </p:nvPr>
              </p:nvGraphicFramePr>
              <p:xfrm>
                <a:off x="2165825" y="5044355"/>
                <a:ext cx="1289050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696" name="公式" r:id="rId28" imgW="634680" imgH="228600" progId="Equation.3">
                        <p:embed/>
                      </p:oleObj>
                    </mc:Choice>
                    <mc:Fallback>
                      <p:oleObj name="公式" r:id="rId28" imgW="63468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9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165825" y="5044355"/>
                              <a:ext cx="1289050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51" name="对象 5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81558192"/>
                    </p:ext>
                  </p:extLst>
                </p:nvPr>
              </p:nvGraphicFramePr>
              <p:xfrm>
                <a:off x="4334846" y="5043314"/>
                <a:ext cx="979487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717" name="公式" r:id="rId30" imgW="482400" imgH="228600" progId="Equation.3">
                        <p:embed/>
                      </p:oleObj>
                    </mc:Choice>
                    <mc:Fallback>
                      <p:oleObj name="公式" r:id="rId30" imgW="48240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34846" y="5043314"/>
                              <a:ext cx="979487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51" name="对象 5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81558192"/>
                    </p:ext>
                  </p:extLst>
                </p:nvPr>
              </p:nvGraphicFramePr>
              <p:xfrm>
                <a:off x="4334846" y="5043314"/>
                <a:ext cx="979487" cy="46831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697" name="公式" r:id="rId31" imgW="482400" imgH="228600" progId="Equation.3">
                        <p:embed/>
                      </p:oleObj>
                    </mc:Choice>
                    <mc:Fallback>
                      <p:oleObj name="公式" r:id="rId31" imgW="48240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2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34846" y="5043314"/>
                              <a:ext cx="979487" cy="46831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sp>
        <p:nvSpPr>
          <p:cNvPr id="41" name="TextBox 40"/>
          <p:cNvSpPr txBox="1"/>
          <p:nvPr/>
        </p:nvSpPr>
        <p:spPr>
          <a:xfrm>
            <a:off x="1414875" y="5681741"/>
            <a:ext cx="9770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函数的极大值与极小值统称为极值；使函数取得极值的点称为</a:t>
            </a:r>
            <a:r>
              <a:rPr lang="zh-CN" altLang="zh-CN" sz="2400" b="1" dirty="0">
                <a:latin typeface="微软雅黑" pitchFamily="34" charset="-122"/>
                <a:ea typeface="微软雅黑" pitchFamily="34" charset="-122"/>
              </a:rPr>
              <a:t>极值点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492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81" grpId="0" animBg="1"/>
      <p:bldP spid="18" grpId="0"/>
      <p:bldP spid="11" grpId="0"/>
      <p:bldP spid="35" grpId="0" animBg="1"/>
      <p:bldP spid="42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57" name="图片 5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68" y="242383"/>
            <a:ext cx="3205745" cy="6010771"/>
          </a:xfrm>
          <a:prstGeom prst="rect">
            <a:avLst/>
          </a:prstGeom>
        </p:spPr>
      </p:pic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4552"/>
              </p:ext>
            </p:extLst>
          </p:nvPr>
        </p:nvGraphicFramePr>
        <p:xfrm>
          <a:off x="3307424" y="3016250"/>
          <a:ext cx="18811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407" name="公式" r:id="rId5" imgW="927000" imgH="228600" progId="Equation.3">
                  <p:embed/>
                </p:oleObj>
              </mc:Choice>
              <mc:Fallback>
                <p:oleObj name="公式" r:id="rId5" imgW="927000" imgH="22860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424" y="3016250"/>
                        <a:ext cx="1881187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09728" y="3558089"/>
            <a:ext cx="8062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驻点</a:t>
            </a:r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使函数的各偏导数同时为零的点，称为函数的驻点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50" name="矩形 55"/>
          <p:cNvSpPr>
            <a:spLocks noChangeArrowheads="1"/>
          </p:cNvSpPr>
          <p:nvPr/>
        </p:nvSpPr>
        <p:spPr bwMode="auto">
          <a:xfrm>
            <a:off x="1235073" y="718293"/>
            <a:ext cx="360274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极值存在的必要条件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465493" y="1669407"/>
            <a:ext cx="7083075" cy="1200329"/>
            <a:chOff x="1465493" y="1669407"/>
            <a:chExt cx="7083075" cy="1200329"/>
          </a:xfrm>
        </p:grpSpPr>
        <p:sp>
          <p:nvSpPr>
            <p:cNvPr id="13" name="TextBox 12"/>
            <p:cNvSpPr txBox="1"/>
            <p:nvPr/>
          </p:nvSpPr>
          <p:spPr>
            <a:xfrm>
              <a:off x="1465493" y="1669407"/>
              <a:ext cx="70830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在点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处有极值，且两个一阶偏导数存在，则有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51" name="对象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988192"/>
                </p:ext>
              </p:extLst>
            </p:nvPr>
          </p:nvGraphicFramePr>
          <p:xfrm>
            <a:off x="4206071" y="1820159"/>
            <a:ext cx="977900" cy="417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08" name="公式" r:id="rId7" imgW="482400" imgH="203040" progId="Equation.3">
                    <p:embed/>
                  </p:oleObj>
                </mc:Choice>
                <mc:Fallback>
                  <p:oleObj name="公式" r:id="rId7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6071" y="1820159"/>
                          <a:ext cx="977900" cy="417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对象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7770074"/>
                </p:ext>
              </p:extLst>
            </p:nvPr>
          </p:nvGraphicFramePr>
          <p:xfrm>
            <a:off x="5922380" y="1801258"/>
            <a:ext cx="979487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09" name="公式" r:id="rId9" imgW="482400" imgH="228600" progId="Equation.3">
                    <p:embed/>
                  </p:oleObj>
                </mc:Choice>
                <mc:Fallback>
                  <p:oleObj name="公式" r:id="rId9" imgW="482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2380" y="1801258"/>
                          <a:ext cx="979487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430237"/>
              </p:ext>
            </p:extLst>
          </p:nvPr>
        </p:nvGraphicFramePr>
        <p:xfrm>
          <a:off x="5310188" y="3006725"/>
          <a:ext cx="17526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410" name="公式" r:id="rId11" imgW="863280" imgH="241200" progId="Equation.3">
                  <p:embed/>
                </p:oleObj>
              </mc:Choice>
              <mc:Fallback>
                <p:oleObj name="公式" r:id="rId11" imgW="863280" imgH="241200" progId="Equation.3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3006725"/>
                        <a:ext cx="17526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530994" y="4295969"/>
            <a:ext cx="6964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此定理告诉我们：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极值点可能在驻点取得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54" name="Text Box 12">
            <a:extLst>
              <a:ext uri="{FF2B5EF4-FFF2-40B4-BE49-F238E27FC236}">
                <a16:creationId xmlns="" xmlns:a16="http://schemas.microsoft.com/office/drawing/2014/main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236" y="1647254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5.3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45165" y="5033184"/>
            <a:ext cx="6964389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驻点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是否一定是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极值点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呢？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23" name="等腰三角形 22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80473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/>
      <p:bldP spid="50" grpId="0" animBg="1"/>
      <p:bldP spid="53" grpId="0"/>
      <p:bldP spid="54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2"/>
            <a:ext cx="9721849" cy="4827981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1477829" y="2643651"/>
            <a:ext cx="2520515" cy="646331"/>
            <a:chOff x="1509728" y="2728715"/>
            <a:chExt cx="2520515" cy="646331"/>
          </a:xfrm>
        </p:grpSpPr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1886832"/>
                </p:ext>
              </p:extLst>
            </p:nvPr>
          </p:nvGraphicFramePr>
          <p:xfrm>
            <a:off x="2020468" y="2878021"/>
            <a:ext cx="2009775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79" name="公式" r:id="rId4" imgW="990360" imgH="228600" progId="Equation.3">
                    <p:embed/>
                  </p:oleObj>
                </mc:Choice>
                <mc:Fallback>
                  <p:oleObj name="公式" r:id="rId4" imgW="9903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0468" y="2878021"/>
                          <a:ext cx="2009775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TextBox 60"/>
            <p:cNvSpPr txBox="1"/>
            <p:nvPr/>
          </p:nvSpPr>
          <p:spPr>
            <a:xfrm>
              <a:off x="1509728" y="2728715"/>
              <a:ext cx="5210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</a:p>
          </p:txBody>
        </p:sp>
      </p:grpSp>
      <p:sp>
        <p:nvSpPr>
          <p:cNvPr id="50" name="矩形 55"/>
          <p:cNvSpPr>
            <a:spLocks noChangeArrowheads="1"/>
          </p:cNvSpPr>
          <p:nvPr/>
        </p:nvSpPr>
        <p:spPr bwMode="auto">
          <a:xfrm>
            <a:off x="1235073" y="718293"/>
            <a:ext cx="360274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极值存在的充分条件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154357" y="2669120"/>
            <a:ext cx="628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则</a:t>
            </a:r>
          </a:p>
        </p:txBody>
      </p:sp>
      <p:sp>
        <p:nvSpPr>
          <p:cNvPr id="54" name="Text Box 12">
            <a:extLst>
              <a:ext uri="{FF2B5EF4-FFF2-40B4-BE49-F238E27FC236}">
                <a16:creationId xmlns="" xmlns:a16="http://schemas.microsoft.com/office/drawing/2014/main" id="{A70B57A8-C7F8-44A8-9F22-82FC9E29B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236" y="1562190"/>
            <a:ext cx="14330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5.4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465493" y="1584343"/>
            <a:ext cx="9156433" cy="1200329"/>
            <a:chOff x="1465493" y="1669407"/>
            <a:chExt cx="9156433" cy="1200329"/>
          </a:xfrm>
        </p:grpSpPr>
        <p:grpSp>
          <p:nvGrpSpPr>
            <p:cNvPr id="6" name="组合 5"/>
            <p:cNvGrpSpPr/>
            <p:nvPr/>
          </p:nvGrpSpPr>
          <p:grpSpPr>
            <a:xfrm>
              <a:off x="1465493" y="1669407"/>
              <a:ext cx="9156433" cy="1200329"/>
              <a:chOff x="1465493" y="1669407"/>
              <a:chExt cx="9156433" cy="1200329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465493" y="1669407"/>
                <a:ext cx="915643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如果函数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在点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的某一邻域内有连续的二阶偏导数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且点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       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是它的驻点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graphicFrame>
            <p:nvGraphicFramePr>
              <p:cNvPr id="51" name="对象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02819994"/>
                  </p:ext>
                </p:extLst>
              </p:nvPr>
            </p:nvGraphicFramePr>
            <p:xfrm>
              <a:off x="4206071" y="1820159"/>
              <a:ext cx="977900" cy="417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880" name="公式" r:id="rId6" imgW="482400" imgH="203040" progId="Equation.3">
                      <p:embed/>
                    </p:oleObj>
                  </mc:Choice>
                  <mc:Fallback>
                    <p:oleObj name="公式" r:id="rId6" imgW="48240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06071" y="1820159"/>
                            <a:ext cx="977900" cy="4175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2" name="对象 5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13516244"/>
                  </p:ext>
                </p:extLst>
              </p:nvPr>
            </p:nvGraphicFramePr>
            <p:xfrm>
              <a:off x="5922380" y="1801258"/>
              <a:ext cx="979487" cy="4683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881" name="公式" r:id="rId8" imgW="482400" imgH="228600" progId="Equation.3">
                      <p:embed/>
                    </p:oleObj>
                  </mc:Choice>
                  <mc:Fallback>
                    <p:oleObj name="公式" r:id="rId8" imgW="4824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22380" y="1801258"/>
                            <a:ext cx="979487" cy="4683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4" name="对象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2550143"/>
                </p:ext>
              </p:extLst>
            </p:nvPr>
          </p:nvGraphicFramePr>
          <p:xfrm>
            <a:off x="3754491" y="2312413"/>
            <a:ext cx="979487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82" name="公式" r:id="rId10" imgW="482400" imgH="228600" progId="Equation.3">
                    <p:embed/>
                  </p:oleObj>
                </mc:Choice>
                <mc:Fallback>
                  <p:oleObj name="公式" r:id="rId10" imgW="482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491" y="2312413"/>
                          <a:ext cx="979487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751322"/>
              </p:ext>
            </p:extLst>
          </p:nvPr>
        </p:nvGraphicFramePr>
        <p:xfrm>
          <a:off x="4076551" y="2783549"/>
          <a:ext cx="20097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83" name="公式" r:id="rId11" imgW="990360" imgH="241200" progId="Equation.3">
                  <p:embed/>
                </p:oleObj>
              </mc:Choice>
              <mc:Fallback>
                <p:oleObj name="公式" r:id="rId11" imgW="990360" imgH="241200" progId="Equation.3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551" y="2783549"/>
                        <a:ext cx="20097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632580"/>
              </p:ext>
            </p:extLst>
          </p:nvPr>
        </p:nvGraphicFramePr>
        <p:xfrm>
          <a:off x="6172051" y="2786724"/>
          <a:ext cx="20351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84" name="公式" r:id="rId13" imgW="1002960" imgH="241200" progId="Equation.3">
                  <p:embed/>
                </p:oleObj>
              </mc:Choice>
              <mc:Fallback>
                <p:oleObj name="公式" r:id="rId13" imgW="1002960" imgH="241200" progId="Equation.3">
                  <p:embed/>
                  <p:pic>
                    <p:nvPicPr>
                      <p:cNvPr id="0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051" y="2786724"/>
                        <a:ext cx="20351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090952"/>
              </p:ext>
            </p:extLst>
          </p:nvPr>
        </p:nvGraphicFramePr>
        <p:xfrm>
          <a:off x="8305638" y="2794707"/>
          <a:ext cx="1731778" cy="437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85" name="公式" r:id="rId15" imgW="888840" imgH="228600" progId="Equation.3">
                  <p:embed/>
                </p:oleObj>
              </mc:Choice>
              <mc:Fallback>
                <p:oleObj name="公式" r:id="rId15" imgW="8888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638" y="2794707"/>
                        <a:ext cx="1731778" cy="437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组合 24"/>
          <p:cNvGrpSpPr/>
          <p:nvPr/>
        </p:nvGrpSpPr>
        <p:grpSpPr>
          <a:xfrm>
            <a:off x="1499095" y="3241020"/>
            <a:ext cx="2679500" cy="646331"/>
            <a:chOff x="1499095" y="3942798"/>
            <a:chExt cx="2679500" cy="646331"/>
          </a:xfrm>
        </p:grpSpPr>
        <p:sp>
          <p:nvSpPr>
            <p:cNvPr id="31" name="TextBox 30"/>
            <p:cNvSpPr txBox="1"/>
            <p:nvPr/>
          </p:nvSpPr>
          <p:spPr>
            <a:xfrm>
              <a:off x="1499095" y="3942798"/>
              <a:ext cx="2679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22" name="对象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4436081"/>
                </p:ext>
              </p:extLst>
            </p:nvPr>
          </p:nvGraphicFramePr>
          <p:xfrm>
            <a:off x="3056068" y="4102249"/>
            <a:ext cx="84137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86" name="公式" r:id="rId17" imgW="431640" imgH="203040" progId="Equation.3">
                    <p:embed/>
                  </p:oleObj>
                </mc:Choice>
                <mc:Fallback>
                  <p:oleObj name="公式" r:id="rId17" imgW="431640" imgH="203040" progId="Equation.3">
                    <p:embed/>
                    <p:pic>
                      <p:nvPicPr>
                        <p:cNvPr id="0" name="对象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6068" y="4102249"/>
                          <a:ext cx="84137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组合 22"/>
          <p:cNvGrpSpPr/>
          <p:nvPr/>
        </p:nvGrpSpPr>
        <p:grpSpPr>
          <a:xfrm>
            <a:off x="3999246" y="3230387"/>
            <a:ext cx="1447778" cy="581057"/>
            <a:chOff x="3999246" y="3932165"/>
            <a:chExt cx="1447778" cy="581057"/>
          </a:xfrm>
        </p:grpSpPr>
        <p:sp>
          <p:nvSpPr>
            <p:cNvPr id="33" name="TextBox 32"/>
            <p:cNvSpPr txBox="1"/>
            <p:nvPr/>
          </p:nvSpPr>
          <p:spPr>
            <a:xfrm>
              <a:off x="3999246" y="3932165"/>
              <a:ext cx="628743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且</a:t>
              </a:r>
            </a:p>
          </p:txBody>
        </p:sp>
        <p:graphicFrame>
          <p:nvGraphicFramePr>
            <p:cNvPr id="35" name="对象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9117088"/>
                </p:ext>
              </p:extLst>
            </p:nvPr>
          </p:nvGraphicFramePr>
          <p:xfrm>
            <a:off x="4543737" y="4075113"/>
            <a:ext cx="903287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87" name="公式" r:id="rId19" imgW="444240" imgH="203040" progId="Equation.3">
                    <p:embed/>
                  </p:oleObj>
                </mc:Choice>
                <mc:Fallback>
                  <p:oleObj name="公式" r:id="rId19" imgW="444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3737" y="4075113"/>
                          <a:ext cx="903287" cy="41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组合 25"/>
          <p:cNvGrpSpPr/>
          <p:nvPr/>
        </p:nvGrpSpPr>
        <p:grpSpPr>
          <a:xfrm>
            <a:off x="5533935" y="3233925"/>
            <a:ext cx="4101805" cy="646331"/>
            <a:chOff x="5533935" y="3935703"/>
            <a:chExt cx="4101805" cy="646331"/>
          </a:xfrm>
        </p:grpSpPr>
        <p:sp>
          <p:nvSpPr>
            <p:cNvPr id="37" name="TextBox 36"/>
            <p:cNvSpPr txBox="1"/>
            <p:nvPr/>
          </p:nvSpPr>
          <p:spPr>
            <a:xfrm>
              <a:off x="5533935" y="3935703"/>
              <a:ext cx="41018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那么               是极大值；     </a:t>
              </a:r>
            </a:p>
          </p:txBody>
        </p:sp>
        <p:graphicFrame>
          <p:nvGraphicFramePr>
            <p:cNvPr id="38" name="对象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6820623"/>
                </p:ext>
              </p:extLst>
            </p:nvPr>
          </p:nvGraphicFramePr>
          <p:xfrm>
            <a:off x="6333017" y="4044950"/>
            <a:ext cx="1211263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88" name="公式" r:id="rId21" imgW="596880" imgH="228600" progId="Equation.3">
                    <p:embed/>
                  </p:oleObj>
                </mc:Choice>
                <mc:Fallback>
                  <p:oleObj name="公式" r:id="rId21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3017" y="4044950"/>
                          <a:ext cx="1211263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组合 39"/>
          <p:cNvGrpSpPr/>
          <p:nvPr/>
        </p:nvGrpSpPr>
        <p:grpSpPr>
          <a:xfrm>
            <a:off x="1492000" y="3818740"/>
            <a:ext cx="2679500" cy="646331"/>
            <a:chOff x="1499095" y="3942798"/>
            <a:chExt cx="2679500" cy="646331"/>
          </a:xfrm>
        </p:grpSpPr>
        <p:sp>
          <p:nvSpPr>
            <p:cNvPr id="41" name="TextBox 40"/>
            <p:cNvSpPr txBox="1"/>
            <p:nvPr/>
          </p:nvSpPr>
          <p:spPr>
            <a:xfrm>
              <a:off x="1499095" y="3942798"/>
              <a:ext cx="2679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2" name="对象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7184106"/>
                </p:ext>
              </p:extLst>
            </p:nvPr>
          </p:nvGraphicFramePr>
          <p:xfrm>
            <a:off x="3056068" y="4102249"/>
            <a:ext cx="84137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89" name="公式" r:id="rId23" imgW="431640" imgH="203040" progId="Equation.3">
                    <p:embed/>
                  </p:oleObj>
                </mc:Choice>
                <mc:Fallback>
                  <p:oleObj name="公式" r:id="rId23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6068" y="4102249"/>
                          <a:ext cx="84137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组合 42"/>
          <p:cNvGrpSpPr/>
          <p:nvPr/>
        </p:nvGrpSpPr>
        <p:grpSpPr>
          <a:xfrm>
            <a:off x="3992151" y="3808107"/>
            <a:ext cx="1447778" cy="581057"/>
            <a:chOff x="3999246" y="3932165"/>
            <a:chExt cx="1447778" cy="581057"/>
          </a:xfrm>
        </p:grpSpPr>
        <p:sp>
          <p:nvSpPr>
            <p:cNvPr id="44" name="TextBox 43"/>
            <p:cNvSpPr txBox="1"/>
            <p:nvPr/>
          </p:nvSpPr>
          <p:spPr>
            <a:xfrm>
              <a:off x="3999246" y="3932165"/>
              <a:ext cx="628743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且</a:t>
              </a:r>
            </a:p>
          </p:txBody>
        </p:sp>
        <p:graphicFrame>
          <p:nvGraphicFramePr>
            <p:cNvPr id="45" name="对象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8737909"/>
                </p:ext>
              </p:extLst>
            </p:nvPr>
          </p:nvGraphicFramePr>
          <p:xfrm>
            <a:off x="4543737" y="4075113"/>
            <a:ext cx="903287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0" name="公式" r:id="rId25" imgW="444240" imgH="203040" progId="Equation.3">
                    <p:embed/>
                  </p:oleObj>
                </mc:Choice>
                <mc:Fallback>
                  <p:oleObj name="公式" r:id="rId25" imgW="444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3737" y="4075113"/>
                          <a:ext cx="903287" cy="41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组合 45"/>
          <p:cNvGrpSpPr/>
          <p:nvPr/>
        </p:nvGrpSpPr>
        <p:grpSpPr>
          <a:xfrm>
            <a:off x="5526840" y="3811645"/>
            <a:ext cx="4101805" cy="646331"/>
            <a:chOff x="5533935" y="3935703"/>
            <a:chExt cx="4101805" cy="646331"/>
          </a:xfrm>
        </p:grpSpPr>
        <p:sp>
          <p:nvSpPr>
            <p:cNvPr id="47" name="TextBox 46"/>
            <p:cNvSpPr txBox="1"/>
            <p:nvPr/>
          </p:nvSpPr>
          <p:spPr>
            <a:xfrm>
              <a:off x="5533935" y="3935703"/>
              <a:ext cx="41018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那么               是极小值；     </a:t>
              </a:r>
            </a:p>
          </p:txBody>
        </p:sp>
        <p:graphicFrame>
          <p:nvGraphicFramePr>
            <p:cNvPr id="48" name="对象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3192933"/>
                </p:ext>
              </p:extLst>
            </p:nvPr>
          </p:nvGraphicFramePr>
          <p:xfrm>
            <a:off x="6333017" y="4044950"/>
            <a:ext cx="1211263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1" name="公式" r:id="rId27" imgW="596880" imgH="228600" progId="Equation.3">
                    <p:embed/>
                  </p:oleObj>
                </mc:Choice>
                <mc:Fallback>
                  <p:oleObj name="公式" r:id="rId27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3017" y="4044950"/>
                          <a:ext cx="1211263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9" name="组合 48"/>
          <p:cNvGrpSpPr/>
          <p:nvPr/>
        </p:nvGrpSpPr>
        <p:grpSpPr>
          <a:xfrm>
            <a:off x="1495538" y="4385827"/>
            <a:ext cx="2679500" cy="646331"/>
            <a:chOff x="1499095" y="3942798"/>
            <a:chExt cx="2679500" cy="646331"/>
          </a:xfrm>
        </p:grpSpPr>
        <p:sp>
          <p:nvSpPr>
            <p:cNvPr id="55" name="TextBox 54"/>
            <p:cNvSpPr txBox="1"/>
            <p:nvPr/>
          </p:nvSpPr>
          <p:spPr>
            <a:xfrm>
              <a:off x="1499095" y="3942798"/>
              <a:ext cx="2679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56" name="对象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9910241"/>
                </p:ext>
              </p:extLst>
            </p:nvPr>
          </p:nvGraphicFramePr>
          <p:xfrm>
            <a:off x="3056068" y="4102249"/>
            <a:ext cx="84137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2" name="公式" r:id="rId29" imgW="431640" imgH="203040" progId="Equation.3">
                    <p:embed/>
                  </p:oleObj>
                </mc:Choice>
                <mc:Fallback>
                  <p:oleObj name="公式" r:id="rId29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6068" y="4102249"/>
                          <a:ext cx="84137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" name="组合 61"/>
          <p:cNvGrpSpPr/>
          <p:nvPr/>
        </p:nvGrpSpPr>
        <p:grpSpPr>
          <a:xfrm>
            <a:off x="3988593" y="4378732"/>
            <a:ext cx="4101805" cy="646331"/>
            <a:chOff x="5533935" y="3935703"/>
            <a:chExt cx="4101805" cy="646331"/>
          </a:xfrm>
        </p:grpSpPr>
        <p:sp>
          <p:nvSpPr>
            <p:cNvPr id="63" name="TextBox 62"/>
            <p:cNvSpPr txBox="1"/>
            <p:nvPr/>
          </p:nvSpPr>
          <p:spPr>
            <a:xfrm>
              <a:off x="5533935" y="3935703"/>
              <a:ext cx="41018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那么               不是极值；     </a:t>
              </a:r>
            </a:p>
          </p:txBody>
        </p:sp>
        <p:graphicFrame>
          <p:nvGraphicFramePr>
            <p:cNvPr id="64" name="对象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9785997"/>
                </p:ext>
              </p:extLst>
            </p:nvPr>
          </p:nvGraphicFramePr>
          <p:xfrm>
            <a:off x="6333017" y="4044950"/>
            <a:ext cx="1211263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3" name="公式" r:id="rId31" imgW="596880" imgH="228600" progId="Equation.3">
                    <p:embed/>
                  </p:oleObj>
                </mc:Choice>
                <mc:Fallback>
                  <p:oleObj name="公式" r:id="rId31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3017" y="4044950"/>
                          <a:ext cx="1211263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5" name="组合 64"/>
          <p:cNvGrpSpPr/>
          <p:nvPr/>
        </p:nvGrpSpPr>
        <p:grpSpPr>
          <a:xfrm>
            <a:off x="1499076" y="4974180"/>
            <a:ext cx="2679500" cy="646331"/>
            <a:chOff x="1499095" y="3942798"/>
            <a:chExt cx="2679500" cy="646331"/>
          </a:xfrm>
        </p:grpSpPr>
        <p:sp>
          <p:nvSpPr>
            <p:cNvPr id="66" name="TextBox 65"/>
            <p:cNvSpPr txBox="1"/>
            <p:nvPr/>
          </p:nvSpPr>
          <p:spPr>
            <a:xfrm>
              <a:off x="1499095" y="3942798"/>
              <a:ext cx="2679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4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如果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67" name="对象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5475561"/>
                </p:ext>
              </p:extLst>
            </p:nvPr>
          </p:nvGraphicFramePr>
          <p:xfrm>
            <a:off x="3056068" y="4102249"/>
            <a:ext cx="84137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4" name="公式" r:id="rId32" imgW="431640" imgH="203040" progId="Equation.3">
                    <p:embed/>
                  </p:oleObj>
                </mc:Choice>
                <mc:Fallback>
                  <p:oleObj name="公式" r:id="rId32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6068" y="4102249"/>
                          <a:ext cx="84137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3992131" y="4967085"/>
            <a:ext cx="6714855" cy="646331"/>
            <a:chOff x="5533935" y="3935703"/>
            <a:chExt cx="6714855" cy="646331"/>
          </a:xfrm>
        </p:grpSpPr>
        <p:sp>
          <p:nvSpPr>
            <p:cNvPr id="69" name="TextBox 68"/>
            <p:cNvSpPr txBox="1"/>
            <p:nvPr/>
          </p:nvSpPr>
          <p:spPr>
            <a:xfrm>
              <a:off x="5533935" y="3935703"/>
              <a:ext cx="67148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那么不能确定              是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否为极值，需找另外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方</a:t>
              </a:r>
            </a:p>
          </p:txBody>
        </p:sp>
        <p:graphicFrame>
          <p:nvGraphicFramePr>
            <p:cNvPr id="70" name="对象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4780212"/>
                </p:ext>
              </p:extLst>
            </p:nvPr>
          </p:nvGraphicFramePr>
          <p:xfrm>
            <a:off x="7460115" y="4044950"/>
            <a:ext cx="1211263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95" name="公式" r:id="rId34" imgW="596880" imgH="228600" progId="Equation.3">
                    <p:embed/>
                  </p:oleObj>
                </mc:Choice>
                <mc:Fallback>
                  <p:oleObj name="公式" r:id="rId34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0115" y="4044950"/>
                          <a:ext cx="1211263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矩形 27"/>
          <p:cNvSpPr/>
          <p:nvPr/>
        </p:nvSpPr>
        <p:spPr>
          <a:xfrm>
            <a:off x="1628685" y="5621915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法判别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 </a:t>
            </a:r>
            <a:endParaRPr lang="zh-CN" altLang="en-US" sz="2400" dirty="0"/>
          </a:p>
        </p:txBody>
      </p:sp>
      <p:grpSp>
        <p:nvGrpSpPr>
          <p:cNvPr id="59" name="组合 58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60" name="等腰三角形 59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定理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4628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0" grpId="0" animBg="1"/>
      <p:bldP spid="53" grpId="0"/>
      <p:bldP spid="5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1594822"/>
            <a:ext cx="9721850" cy="4572062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013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1914"/>
              </p:ext>
            </p:extLst>
          </p:nvPr>
        </p:nvGraphicFramePr>
        <p:xfrm>
          <a:off x="2030230" y="3871481"/>
          <a:ext cx="2438960" cy="438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32" name="公式" r:id="rId4" imgW="1396800" imgH="228600" progId="Equation.3">
                  <p:embed/>
                </p:oleObj>
              </mc:Choice>
              <mc:Fallback>
                <p:oleObj name="公式" r:id="rId4" imgW="139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230" y="3871481"/>
                        <a:ext cx="2438960" cy="4385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914400"/>
            <a:ext cx="8019748" cy="512779"/>
            <a:chOff x="1719675" y="914400"/>
            <a:chExt cx="8019748" cy="512779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801974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       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的极值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6522822"/>
                </p:ext>
              </p:extLst>
            </p:nvPr>
          </p:nvGraphicFramePr>
          <p:xfrm>
            <a:off x="2730013" y="914400"/>
            <a:ext cx="3457575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33" name="公式" r:id="rId6" imgW="1701720" imgH="228600" progId="Equation.3">
                    <p:embed/>
                  </p:oleObj>
                </mc:Choice>
                <mc:Fallback>
                  <p:oleObj name="公式" r:id="rId6" imgW="1701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0013" y="914400"/>
                          <a:ext cx="3457575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1975241" y="1714500"/>
            <a:ext cx="4120758" cy="1022350"/>
            <a:chOff x="2004404" y="2040630"/>
            <a:chExt cx="4120758" cy="1022350"/>
          </a:xfrm>
        </p:grpSpPr>
        <p:sp>
          <p:nvSpPr>
            <p:cNvPr id="6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412075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因为                                ，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70" name="对象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6211110"/>
                </p:ext>
              </p:extLst>
            </p:nvPr>
          </p:nvGraphicFramePr>
          <p:xfrm>
            <a:off x="2708863" y="2040630"/>
            <a:ext cx="2927350" cy="1022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34" name="公式" r:id="rId8" imgW="1523880" imgH="533160" progId="Equation.3">
                    <p:embed/>
                  </p:oleObj>
                </mc:Choice>
                <mc:Fallback>
                  <p:oleObj name="公式" r:id="rId8" imgW="1523880" imgH="533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8863" y="2040630"/>
                          <a:ext cx="2927350" cy="1022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Rectangle 20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684982"/>
              </p:ext>
            </p:extLst>
          </p:nvPr>
        </p:nvGraphicFramePr>
        <p:xfrm>
          <a:off x="8201025" y="1995488"/>
          <a:ext cx="7937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35" name="公式" r:id="rId10" imgW="419040" imgH="203040" progId="Equation.3">
                  <p:embed/>
                </p:oleObj>
              </mc:Choice>
              <mc:Fallback>
                <p:oleObj name="公式" r:id="rId10" imgW="419040" imgH="203040" progId="Equation.3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025" y="1995488"/>
                        <a:ext cx="7937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组合 42"/>
          <p:cNvGrpSpPr/>
          <p:nvPr/>
        </p:nvGrpSpPr>
        <p:grpSpPr>
          <a:xfrm>
            <a:off x="1978779" y="2736079"/>
            <a:ext cx="2259296" cy="498598"/>
            <a:chOff x="2004404" y="2293095"/>
            <a:chExt cx="2259296" cy="498598"/>
          </a:xfrm>
        </p:grpSpPr>
        <p:sp>
          <p:nvSpPr>
            <p:cNvPr id="44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2221081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又                             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45" name="对象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2376899"/>
                </p:ext>
              </p:extLst>
            </p:nvPr>
          </p:nvGraphicFramePr>
          <p:xfrm>
            <a:off x="2484113" y="2332990"/>
            <a:ext cx="1779587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36" name="公式" r:id="rId12" imgW="927000" imgH="228600" progId="Equation.3">
                    <p:embed/>
                  </p:oleObj>
                </mc:Choice>
                <mc:Fallback>
                  <p:oleObj name="公式" r:id="rId12" imgW="927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4113" y="2332990"/>
                          <a:ext cx="1779587" cy="438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6" name="对象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01452"/>
              </p:ext>
            </p:extLst>
          </p:nvPr>
        </p:nvGraphicFramePr>
        <p:xfrm>
          <a:off x="4279900" y="2758512"/>
          <a:ext cx="180340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37" name="公式" r:id="rId14" imgW="939600" imgH="241200" progId="Equation.3">
                  <p:embed/>
                </p:oleObj>
              </mc:Choice>
              <mc:Fallback>
                <p:oleObj name="公式" r:id="rId14" imgW="939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758512"/>
                        <a:ext cx="180340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24238"/>
              </p:ext>
            </p:extLst>
          </p:nvPr>
        </p:nvGraphicFramePr>
        <p:xfrm>
          <a:off x="6091238" y="2752162"/>
          <a:ext cx="177958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38" name="公式" r:id="rId16" imgW="927000" imgH="241200" progId="Equation.3">
                  <p:embed/>
                </p:oleObj>
              </mc:Choice>
              <mc:Fallback>
                <p:oleObj name="公式" r:id="rId16" imgW="927000" imgH="241200" progId="Equation.3">
                  <p:embed/>
                  <p:pic>
                    <p:nvPicPr>
                      <p:cNvPr id="0" name="对象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2752162"/>
                        <a:ext cx="1779587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对象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353720"/>
              </p:ext>
            </p:extLst>
          </p:nvPr>
        </p:nvGraphicFramePr>
        <p:xfrm>
          <a:off x="3976883" y="3332707"/>
          <a:ext cx="20478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39" name="公式" r:id="rId18" imgW="1066680" imgH="228600" progId="Equation.3">
                  <p:embed/>
                </p:oleObj>
              </mc:Choice>
              <mc:Fallback>
                <p:oleObj name="公式" r:id="rId18" imgW="1066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883" y="3332707"/>
                        <a:ext cx="204787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对象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964979"/>
              </p:ext>
            </p:extLst>
          </p:nvPr>
        </p:nvGraphicFramePr>
        <p:xfrm>
          <a:off x="6086242" y="3336511"/>
          <a:ext cx="22177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0" name="公式" r:id="rId20" imgW="1155600" imgH="241200" progId="Equation.3">
                  <p:embed/>
                </p:oleObj>
              </mc:Choice>
              <mc:Fallback>
                <p:oleObj name="公式" r:id="rId20" imgW="1155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242" y="3336511"/>
                        <a:ext cx="221773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对象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52483"/>
              </p:ext>
            </p:extLst>
          </p:nvPr>
        </p:nvGraphicFramePr>
        <p:xfrm>
          <a:off x="8300707" y="3319528"/>
          <a:ext cx="202406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1" name="公式" r:id="rId22" imgW="1054080" imgH="241200" progId="Equation.3">
                  <p:embed/>
                </p:oleObj>
              </mc:Choice>
              <mc:Fallback>
                <p:oleObj name="公式" r:id="rId22" imgW="1054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0707" y="3319528"/>
                        <a:ext cx="2024063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2000045" y="3299615"/>
            <a:ext cx="2221081" cy="498598"/>
            <a:chOff x="2000045" y="3299615"/>
            <a:chExt cx="2221081" cy="498598"/>
          </a:xfrm>
        </p:grpSpPr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284636"/>
                </p:ext>
              </p:extLst>
            </p:nvPr>
          </p:nvGraphicFramePr>
          <p:xfrm>
            <a:off x="3110585" y="3357620"/>
            <a:ext cx="865188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42" name="公式" r:id="rId24" imgW="457200" imgH="203040" progId="Equation.3">
                    <p:embed/>
                  </p:oleObj>
                </mc:Choice>
                <mc:Fallback>
                  <p:oleObj name="公式" r:id="rId24" imgW="457200" imgH="203040" progId="Equation.3">
                    <p:embed/>
                    <p:pic>
                      <p:nvPicPr>
                        <p:cNvPr id="0" name="Object 2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0585" y="3357620"/>
                          <a:ext cx="865188" cy="3825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0045" y="3299615"/>
              <a:ext cx="2221081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对于点                             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86130" y="1945754"/>
            <a:ext cx="2247637" cy="461665"/>
            <a:chOff x="5986130" y="1945754"/>
            <a:chExt cx="2247637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986130" y="1945754"/>
              <a:ext cx="16693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解得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驻点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5292345"/>
                </p:ext>
              </p:extLst>
            </p:nvPr>
          </p:nvGraphicFramePr>
          <p:xfrm>
            <a:off x="7368579" y="1994743"/>
            <a:ext cx="865188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43" name="公式" r:id="rId26" imgW="457200" imgH="203040" progId="Equation.3">
                    <p:embed/>
                  </p:oleObj>
                </mc:Choice>
                <mc:Fallback>
                  <p:oleObj name="公式" r:id="rId26" imgW="457200" imgH="203040" progId="Equation.3">
                    <p:embed/>
                    <p:pic>
                      <p:nvPicPr>
                        <p:cNvPr id="0" name="对象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68579" y="1994743"/>
                          <a:ext cx="865188" cy="382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组合 17"/>
          <p:cNvGrpSpPr/>
          <p:nvPr/>
        </p:nvGrpSpPr>
        <p:grpSpPr>
          <a:xfrm>
            <a:off x="4501118" y="3871480"/>
            <a:ext cx="3462671" cy="461665"/>
            <a:chOff x="4501118" y="3871480"/>
            <a:chExt cx="3462671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4501118" y="3871480"/>
              <a:ext cx="34626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点         不是极值点；</a:t>
              </a: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8647659"/>
                </p:ext>
              </p:extLst>
            </p:nvPr>
          </p:nvGraphicFramePr>
          <p:xfrm>
            <a:off x="4962344" y="3910641"/>
            <a:ext cx="8175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44" name="公式" r:id="rId28" imgW="431640" imgH="203040" progId="Equation.3">
                    <p:embed/>
                  </p:oleObj>
                </mc:Choice>
                <mc:Fallback>
                  <p:oleObj name="公式" r:id="rId28" imgW="431640" imgH="203040" progId="Equation.3">
                    <p:embed/>
                    <p:pic>
                      <p:nvPicPr>
                        <p:cNvPr id="0" name="对象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2344" y="3910641"/>
                          <a:ext cx="817562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832139"/>
              </p:ext>
            </p:extLst>
          </p:nvPr>
        </p:nvGraphicFramePr>
        <p:xfrm>
          <a:off x="2089551" y="5023958"/>
          <a:ext cx="38576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5" name="公式" r:id="rId30" imgW="2209680" imgH="228600" progId="Equation.3">
                  <p:embed/>
                </p:oleObj>
              </mc:Choice>
              <mc:Fallback>
                <p:oleObj name="公式" r:id="rId30" imgW="2209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551" y="5023958"/>
                        <a:ext cx="3857625" cy="43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对象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581355"/>
              </p:ext>
            </p:extLst>
          </p:nvPr>
        </p:nvGraphicFramePr>
        <p:xfrm>
          <a:off x="3956134" y="4473575"/>
          <a:ext cx="25860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6" name="公式" r:id="rId32" imgW="1346040" imgH="228600" progId="Equation.3">
                  <p:embed/>
                </p:oleObj>
              </mc:Choice>
              <mc:Fallback>
                <p:oleObj name="公式" r:id="rId32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134" y="4473575"/>
                        <a:ext cx="25860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对象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643375"/>
              </p:ext>
            </p:extLst>
          </p:nvPr>
        </p:nvGraphicFramePr>
        <p:xfrm>
          <a:off x="6506404" y="4477230"/>
          <a:ext cx="21923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7" name="公式" r:id="rId34" imgW="1143000" imgH="241200" progId="Equation.3">
                  <p:embed/>
                </p:oleObj>
              </mc:Choice>
              <mc:Fallback>
                <p:oleObj name="公式" r:id="rId34" imgW="114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6404" y="4477230"/>
                        <a:ext cx="2192338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对象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527010"/>
              </p:ext>
            </p:extLst>
          </p:nvPr>
        </p:nvGraphicFramePr>
        <p:xfrm>
          <a:off x="8659054" y="4460875"/>
          <a:ext cx="212248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48" name="公式" r:id="rId36" imgW="1104840" imgH="241200" progId="Equation.3">
                  <p:embed/>
                </p:oleObj>
              </mc:Choice>
              <mc:Fallback>
                <p:oleObj name="公式" r:id="rId36" imgW="1104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9054" y="4460875"/>
                        <a:ext cx="21224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2000045" y="4446540"/>
            <a:ext cx="1943305" cy="498598"/>
            <a:chOff x="2000045" y="4446540"/>
            <a:chExt cx="1943305" cy="498598"/>
          </a:xfrm>
        </p:grpSpPr>
        <p:graphicFrame>
          <p:nvGraphicFramePr>
            <p:cNvPr id="47" name="对象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0973589"/>
                </p:ext>
              </p:extLst>
            </p:nvPr>
          </p:nvGraphicFramePr>
          <p:xfrm>
            <a:off x="3151188" y="4498975"/>
            <a:ext cx="7921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49" name="公式" r:id="rId38" imgW="419040" imgH="203040" progId="Equation.3">
                    <p:embed/>
                  </p:oleObj>
                </mc:Choice>
                <mc:Fallback>
                  <p:oleObj name="公式" r:id="rId38" imgW="4190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1188" y="4498975"/>
                          <a:ext cx="792162" cy="3825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0045" y="4446540"/>
              <a:ext cx="1327945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对于点                             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003909" y="5012749"/>
            <a:ext cx="3462671" cy="461665"/>
            <a:chOff x="6386697" y="5012749"/>
            <a:chExt cx="3462671" cy="461665"/>
          </a:xfrm>
        </p:grpSpPr>
        <p:sp>
          <p:nvSpPr>
            <p:cNvPr id="57" name="TextBox 56"/>
            <p:cNvSpPr txBox="1"/>
            <p:nvPr/>
          </p:nvSpPr>
          <p:spPr>
            <a:xfrm>
              <a:off x="6386697" y="5012749"/>
              <a:ext cx="34626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点         是极小值点；</a:t>
              </a:r>
            </a:p>
          </p:txBody>
        </p:sp>
        <p:graphicFrame>
          <p:nvGraphicFramePr>
            <p:cNvPr id="58" name="对象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0626520"/>
                </p:ext>
              </p:extLst>
            </p:nvPr>
          </p:nvGraphicFramePr>
          <p:xfrm>
            <a:off x="6859588" y="5051425"/>
            <a:ext cx="793750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50" name="公式" r:id="rId40" imgW="419040" imgH="203040" progId="Equation.3">
                    <p:embed/>
                  </p:oleObj>
                </mc:Choice>
                <mc:Fallback>
                  <p:oleObj name="公式" r:id="rId40" imgW="4190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9588" y="5051425"/>
                          <a:ext cx="793750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" name="组合 60"/>
          <p:cNvGrpSpPr/>
          <p:nvPr/>
        </p:nvGrpSpPr>
        <p:grpSpPr>
          <a:xfrm>
            <a:off x="2000045" y="5567833"/>
            <a:ext cx="3462671" cy="461665"/>
            <a:chOff x="6386697" y="5012749"/>
            <a:chExt cx="3462671" cy="461665"/>
          </a:xfrm>
        </p:grpSpPr>
        <p:sp>
          <p:nvSpPr>
            <p:cNvPr id="62" name="TextBox 61"/>
            <p:cNvSpPr txBox="1"/>
            <p:nvPr/>
          </p:nvSpPr>
          <p:spPr>
            <a:xfrm>
              <a:off x="6386697" y="5012749"/>
              <a:ext cx="34626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函数           的极小值为 </a:t>
              </a:r>
            </a:p>
          </p:txBody>
        </p:sp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243367"/>
                </p:ext>
              </p:extLst>
            </p:nvPr>
          </p:nvGraphicFramePr>
          <p:xfrm>
            <a:off x="7100370" y="5073232"/>
            <a:ext cx="10588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951" name="公式" r:id="rId42" imgW="558720" imgH="203040" progId="Equation.3">
                    <p:embed/>
                  </p:oleObj>
                </mc:Choice>
                <mc:Fallback>
                  <p:oleObj name="公式" r:id="rId42" imgW="558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00370" y="5073232"/>
                          <a:ext cx="1058862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4" name="对象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218060"/>
              </p:ext>
            </p:extLst>
          </p:nvPr>
        </p:nvGraphicFramePr>
        <p:xfrm>
          <a:off x="5291173" y="5588653"/>
          <a:ext cx="35861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52" name="公式" r:id="rId44" imgW="1892160" imgH="228600" progId="Equation.3">
                  <p:embed/>
                </p:oleObj>
              </mc:Choice>
              <mc:Fallback>
                <p:oleObj name="公式" r:id="rId44" imgW="1892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73" y="5588653"/>
                        <a:ext cx="3586163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441680"/>
              </p:ext>
            </p:extLst>
          </p:nvPr>
        </p:nvGraphicFramePr>
        <p:xfrm>
          <a:off x="8857290" y="5631183"/>
          <a:ext cx="4572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953" name="公式" r:id="rId46" imgW="241200" imgH="177480" progId="Equation.3">
                  <p:embed/>
                </p:oleObj>
              </mc:Choice>
              <mc:Fallback>
                <p:oleObj name="公式" r:id="rId46" imgW="241200" imgH="177480" progId="Equation.3">
                  <p:embed/>
                  <p:pic>
                    <p:nvPicPr>
                      <p:cNvPr id="0" name="对象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7290" y="5631183"/>
                        <a:ext cx="4572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4397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416052" y="1661652"/>
            <a:ext cx="9396412" cy="389212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701925" y="1899562"/>
            <a:ext cx="6389452" cy="3416320"/>
            <a:chOff x="1701925" y="1899562"/>
            <a:chExt cx="6389452" cy="3416320"/>
          </a:xfrm>
        </p:grpSpPr>
        <p:grpSp>
          <p:nvGrpSpPr>
            <p:cNvPr id="10" name="组合 9"/>
            <p:cNvGrpSpPr/>
            <p:nvPr/>
          </p:nvGrpSpPr>
          <p:grpSpPr>
            <a:xfrm>
              <a:off x="1701925" y="1899562"/>
              <a:ext cx="6389452" cy="3416320"/>
              <a:chOff x="1701925" y="1899562"/>
              <a:chExt cx="6389452" cy="3416320"/>
            </a:xfrm>
          </p:grpSpPr>
          <p:sp>
            <p:nvSpPr>
              <p:cNvPr id="3096" name="Text Box 11"/>
              <p:cNvSpPr txBox="1">
                <a:spLocks noChangeArrowheads="1"/>
              </p:cNvSpPr>
              <p:nvPr/>
            </p:nvSpPr>
            <p:spPr bwMode="auto">
              <a:xfrm>
                <a:off x="1701925" y="1899562"/>
                <a:ext cx="6389452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latinLnBrk="1">
                  <a:lnSpc>
                    <a:spcPct val="150000"/>
                  </a:lnSpc>
                </a:pPr>
                <a:r>
                  <a:rPr lang="zh-CN" altLang="zh-CN" sz="2400" b="0" dirty="0">
                    <a:latin typeface="微软雅黑" pitchFamily="34" charset="-122"/>
                    <a:ea typeface="微软雅黑" pitchFamily="34" charset="-122"/>
                  </a:rPr>
                  <a:t>对于一般的二元函数</a:t>
                </a:r>
                <a:r>
                  <a:rPr lang="en-US" altLang="zh-CN" sz="2400" b="0" dirty="0">
                    <a:latin typeface="微软雅黑" pitchFamily="34" charset="-122"/>
                    <a:ea typeface="微软雅黑" pitchFamily="34" charset="-122"/>
                  </a:rPr>
                  <a:t>            </a:t>
                </a:r>
                <a:r>
                  <a:rPr lang="zh-CN" altLang="zh-CN" sz="2400" b="0" dirty="0">
                    <a:latin typeface="微软雅黑" pitchFamily="34" charset="-122"/>
                    <a:ea typeface="微软雅黑" pitchFamily="34" charset="-122"/>
                  </a:rPr>
                  <a:t>，在</a:t>
                </a:r>
                <a:r>
                  <a:rPr lang="zh-CN" altLang="en-US" sz="2400" b="0" dirty="0">
                    <a:latin typeface="微软雅黑" pitchFamily="34" charset="-122"/>
                    <a:ea typeface="微软雅黑" pitchFamily="34" charset="-122"/>
                  </a:rPr>
                  <a:t>闭</a:t>
                </a:r>
                <a:r>
                  <a:rPr lang="zh-CN" altLang="zh-CN" sz="2400" b="0" dirty="0">
                    <a:latin typeface="微软雅黑" pitchFamily="34" charset="-122"/>
                    <a:ea typeface="微软雅黑" pitchFamily="34" charset="-122"/>
                  </a:rPr>
                  <a:t>区域</a:t>
                </a:r>
                <a:r>
                  <a:rPr lang="en-US" altLang="zh-CN" sz="2400" b="0" dirty="0">
                    <a:latin typeface="微软雅黑" pitchFamily="34" charset="-122"/>
                    <a:ea typeface="微软雅黑" pitchFamily="34" charset="-122"/>
                  </a:rPr>
                  <a:t>    </a:t>
                </a:r>
                <a:r>
                  <a:rPr lang="zh-CN" altLang="zh-CN" sz="2400" b="0" dirty="0">
                    <a:latin typeface="微软雅黑" pitchFamily="34" charset="-122"/>
                    <a:ea typeface="微软雅黑" pitchFamily="34" charset="-122"/>
                  </a:rPr>
                  <a:t>上求最大值和最小值对于实际应用问题，如同一元函数那样，如果问题的最大值（或最小值）确实是存在的，而在定义域内只有唯一的驻点，那么可以肯定在该点取得最大值（或最小值）</a:t>
                </a:r>
                <a:r>
                  <a:rPr lang="zh-CN" altLang="en-US" sz="2400" b="0" dirty="0">
                    <a:latin typeface="微软雅黑" pitchFamily="34" charset="-122"/>
                    <a:ea typeface="微软雅黑" pitchFamily="34" charset="-122"/>
                  </a:rPr>
                  <a:t>。</a:t>
                </a:r>
              </a:p>
            </p:txBody>
          </p:sp>
          <p:graphicFrame>
            <p:nvGraphicFramePr>
              <p:cNvPr id="36" name="Object 3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8640947"/>
                  </p:ext>
                </p:extLst>
              </p:nvPr>
            </p:nvGraphicFramePr>
            <p:xfrm>
              <a:off x="7191744" y="2056859"/>
              <a:ext cx="421168" cy="3831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509" name="公式" r:id="rId3" imgW="164880" imgH="164880" progId="Equation.3">
                      <p:embed/>
                    </p:oleObj>
                  </mc:Choice>
                  <mc:Fallback>
                    <p:oleObj name="公式" r:id="rId3" imgW="1648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91744" y="2056859"/>
                            <a:ext cx="421168" cy="38314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080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71392349"/>
                </p:ext>
              </p:extLst>
            </p:nvPr>
          </p:nvGraphicFramePr>
          <p:xfrm>
            <a:off x="4605080" y="2045296"/>
            <a:ext cx="1168398" cy="449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10" name="公式" r:id="rId5" imgW="482400" imgH="203040" progId="Equation.3">
                    <p:embed/>
                  </p:oleObj>
                </mc:Choice>
                <mc:Fallback>
                  <p:oleObj name="公式" r:id="rId5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5080" y="2045296"/>
                          <a:ext cx="1168398" cy="4492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组合 30"/>
          <p:cNvGrpSpPr/>
          <p:nvPr/>
        </p:nvGrpSpPr>
        <p:grpSpPr>
          <a:xfrm>
            <a:off x="-10638" y="0"/>
            <a:ext cx="1082057" cy="2418739"/>
            <a:chOff x="-10638" y="0"/>
            <a:chExt cx="1082057" cy="2418739"/>
          </a:xfrm>
        </p:grpSpPr>
        <p:sp>
          <p:nvSpPr>
            <p:cNvPr id="33" name="等腰三角形 32"/>
            <p:cNvSpPr/>
            <p:nvPr/>
          </p:nvSpPr>
          <p:spPr>
            <a:xfrm rot="5400000">
              <a:off x="-673660" y="673660"/>
              <a:ext cx="2418739" cy="1071419"/>
            </a:xfrm>
            <a:prstGeom prst="triangle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-10638" y="935670"/>
              <a:ext cx="9356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结论</a:t>
              </a:r>
            </a:p>
          </p:txBody>
        </p:sp>
      </p:grpSp>
      <p:pic>
        <p:nvPicPr>
          <p:cNvPr id="37" name="图片 3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811" y="0"/>
            <a:ext cx="3608475" cy="676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858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719675" y="802660"/>
            <a:ext cx="9816804" cy="803275"/>
            <a:chOff x="1719675" y="802660"/>
            <a:chExt cx="9816804" cy="803275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某工厂生产两种产品的总成本函数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6706730" y="802660"/>
              <a:ext cx="4829749" cy="803275"/>
              <a:chOff x="2613025" y="1387475"/>
              <a:chExt cx="4829749" cy="803275"/>
            </a:xfrm>
          </p:grpSpPr>
          <p:graphicFrame>
            <p:nvGraphicFramePr>
              <p:cNvPr id="58" name="对象 57">
                <a:extLst>
                  <a:ext uri="{FF2B5EF4-FFF2-40B4-BE49-F238E27FC236}">
                    <a16:creationId xmlns="" xmlns:a16="http://schemas.microsoft.com/office/drawing/2014/main" id="{330AA034-C6CD-4165-B4C6-133CA58BF6D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9731800"/>
                  </p:ext>
                </p:extLst>
              </p:nvPr>
            </p:nvGraphicFramePr>
            <p:xfrm>
              <a:off x="2613025" y="1387475"/>
              <a:ext cx="2584450" cy="803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7846" name="公式" r:id="rId4" imgW="1346040" imgH="419040" progId="Equation.3">
                      <p:embed/>
                    </p:oleObj>
                  </mc:Choice>
                  <mc:Fallback>
                    <p:oleObj name="公式" r:id="rId4" imgW="134604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13025" y="1387475"/>
                            <a:ext cx="2584450" cy="80327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" name="TextBox 1"/>
              <p:cNvSpPr txBox="1"/>
              <p:nvPr/>
            </p:nvSpPr>
            <p:spPr>
              <a:xfrm>
                <a:off x="5103612" y="1541718"/>
                <a:ext cx="23391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（单位：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万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元）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1715947" y="1456654"/>
            <a:ext cx="9820532" cy="1328954"/>
            <a:chOff x="8112644" y="1456654"/>
            <a:chExt cx="9820532" cy="1328954"/>
          </a:xfrm>
        </p:grpSpPr>
        <p:sp>
          <p:nvSpPr>
            <p:cNvPr id="4" name="TextBox 3"/>
            <p:cNvSpPr txBox="1"/>
            <p:nvPr/>
          </p:nvSpPr>
          <p:spPr>
            <a:xfrm>
              <a:off x="8112644" y="1456654"/>
              <a:ext cx="9820532" cy="1328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80000"/>
                </a:lnSpc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其中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是产品的产量（单位：吨），当两种产品的产量各为多少时总成本最小？最小总成本是多少？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8317250"/>
                </p:ext>
              </p:extLst>
            </p:nvPr>
          </p:nvGraphicFramePr>
          <p:xfrm>
            <a:off x="9265041" y="1733865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47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65041" y="1733865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7236033"/>
                </p:ext>
              </p:extLst>
            </p:nvPr>
          </p:nvGraphicFramePr>
          <p:xfrm>
            <a:off x="8833635" y="1726166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48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33635" y="1726166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5" name="AutoShape 2"/>
          <p:cNvSpPr>
            <a:spLocks noChangeArrowheads="1"/>
          </p:cNvSpPr>
          <p:nvPr/>
        </p:nvSpPr>
        <p:spPr bwMode="auto">
          <a:xfrm>
            <a:off x="1235075" y="2892048"/>
            <a:ext cx="9721850" cy="373203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975241" y="2993299"/>
            <a:ext cx="4120758" cy="1655763"/>
            <a:chOff x="2004404" y="1724479"/>
            <a:chExt cx="4120758" cy="1655763"/>
          </a:xfrm>
        </p:grpSpPr>
        <p:sp>
          <p:nvSpPr>
            <p:cNvPr id="70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412075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因为                                ，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71" name="对象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7000954"/>
                </p:ext>
              </p:extLst>
            </p:nvPr>
          </p:nvGraphicFramePr>
          <p:xfrm>
            <a:off x="2758076" y="1724479"/>
            <a:ext cx="2828925" cy="165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49" name="公式" r:id="rId10" imgW="1473120" imgH="863280" progId="Equation.3">
                    <p:embed/>
                  </p:oleObj>
                </mc:Choice>
                <mc:Fallback>
                  <p:oleObj name="公式" r:id="rId10" imgW="1473120" imgH="863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8076" y="1724479"/>
                          <a:ext cx="2828925" cy="1655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6" name="Text Box 40">
            <a:extLst>
              <a:ext uri="{FF2B5EF4-FFF2-40B4-BE49-F238E27FC236}">
                <a16:creationId xmlns="" xmlns:a16="http://schemas.microsoft.com/office/drawing/2014/main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779" y="4543689"/>
            <a:ext cx="85899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又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根据问题的实际意义，知该总成本函数在驻点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(2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2)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处取得最小值，因此当两种产品的产量各为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吨时，总成本最小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　</a:t>
            </a:r>
          </a:p>
        </p:txBody>
      </p:sp>
      <p:grpSp>
        <p:nvGrpSpPr>
          <p:cNvPr id="84" name="组合 83"/>
          <p:cNvGrpSpPr/>
          <p:nvPr/>
        </p:nvGrpSpPr>
        <p:grpSpPr>
          <a:xfrm>
            <a:off x="5986130" y="3540704"/>
            <a:ext cx="2906883" cy="461665"/>
            <a:chOff x="5986130" y="1945754"/>
            <a:chExt cx="2906883" cy="461665"/>
          </a:xfrm>
        </p:grpSpPr>
        <p:sp>
          <p:nvSpPr>
            <p:cNvPr id="85" name="TextBox 84"/>
            <p:cNvSpPr txBox="1"/>
            <p:nvPr/>
          </p:nvSpPr>
          <p:spPr>
            <a:xfrm>
              <a:off x="5986130" y="1945754"/>
              <a:ext cx="22647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解得唯一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驻点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86" name="对象 8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1432651"/>
                </p:ext>
              </p:extLst>
            </p:nvPr>
          </p:nvGraphicFramePr>
          <p:xfrm>
            <a:off x="8027825" y="1994743"/>
            <a:ext cx="865188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50" name="公式" r:id="rId12" imgW="457200" imgH="203040" progId="Equation.3">
                    <p:embed/>
                  </p:oleObj>
                </mc:Choice>
                <mc:Fallback>
                  <p:oleObj name="公式" r:id="rId12" imgW="457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7825" y="1994743"/>
                          <a:ext cx="865188" cy="382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9" name="组合 98"/>
          <p:cNvGrpSpPr/>
          <p:nvPr/>
        </p:nvGrpSpPr>
        <p:grpSpPr>
          <a:xfrm>
            <a:off x="1978779" y="5801759"/>
            <a:ext cx="5687295" cy="461665"/>
            <a:chOff x="6386697" y="5012749"/>
            <a:chExt cx="5687295" cy="461665"/>
          </a:xfrm>
        </p:grpSpPr>
        <p:sp>
          <p:nvSpPr>
            <p:cNvPr id="100" name="TextBox 99"/>
            <p:cNvSpPr txBox="1"/>
            <p:nvPr/>
          </p:nvSpPr>
          <p:spPr>
            <a:xfrm>
              <a:off x="6386697" y="5012749"/>
              <a:ext cx="56872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总成本函数           的最小值为 </a:t>
              </a:r>
            </a:p>
          </p:txBody>
        </p:sp>
        <p:graphicFrame>
          <p:nvGraphicFramePr>
            <p:cNvPr id="101" name="对象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1818156"/>
                </p:ext>
              </p:extLst>
            </p:nvPr>
          </p:nvGraphicFramePr>
          <p:xfrm>
            <a:off x="8025441" y="5073232"/>
            <a:ext cx="1058862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51" name="公式" r:id="rId14" imgW="558720" imgH="203040" progId="Equation.3">
                    <p:embed/>
                  </p:oleObj>
                </mc:Choice>
                <mc:Fallback>
                  <p:oleObj name="公式" r:id="rId14" imgW="558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25441" y="5073232"/>
                          <a:ext cx="1058862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" name="对象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8251"/>
              </p:ext>
            </p:extLst>
          </p:nvPr>
        </p:nvGraphicFramePr>
        <p:xfrm>
          <a:off x="6153765" y="5688343"/>
          <a:ext cx="30083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852" name="公式" r:id="rId16" imgW="1587240" imgH="393480" progId="Equation.3">
                  <p:embed/>
                </p:oleObj>
              </mc:Choice>
              <mc:Fallback>
                <p:oleObj name="公式" r:id="rId16" imgW="1587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765" y="5688343"/>
                        <a:ext cx="3008313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组合 19"/>
          <p:cNvGrpSpPr/>
          <p:nvPr/>
        </p:nvGrpSpPr>
        <p:grpSpPr>
          <a:xfrm>
            <a:off x="9179405" y="5807816"/>
            <a:ext cx="1878472" cy="498598"/>
            <a:chOff x="9190038" y="5871614"/>
            <a:chExt cx="1878472" cy="498598"/>
          </a:xfrm>
        </p:grpSpPr>
        <p:graphicFrame>
          <p:nvGraphicFramePr>
            <p:cNvPr id="103" name="对象 1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5962183"/>
                </p:ext>
              </p:extLst>
            </p:nvPr>
          </p:nvGraphicFramePr>
          <p:xfrm>
            <a:off x="9190038" y="5949950"/>
            <a:ext cx="577850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853" name="公式" r:id="rId18" imgW="304560" imgH="177480" progId="Equation.3">
                    <p:embed/>
                  </p:oleObj>
                </mc:Choice>
                <mc:Fallback>
                  <p:oleObj name="公式" r:id="rId18" imgW="3045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90038" y="5949950"/>
                          <a:ext cx="577850" cy="334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1372" y="5871614"/>
              <a:ext cx="146713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（万元）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15557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5" grpId="0" animBg="1"/>
      <p:bldP spid="76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1386</Words>
  <Application>Microsoft Office PowerPoint</Application>
  <PresentationFormat>自定义</PresentationFormat>
  <Paragraphs>169</Paragraphs>
  <Slides>23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2019-11-10T10:19:18Z</dcterms:modified>
</cp:coreProperties>
</file>