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312" r:id="rId2"/>
    <p:sldId id="257" r:id="rId3"/>
    <p:sldId id="290" r:id="rId4"/>
    <p:sldId id="298" r:id="rId5"/>
    <p:sldId id="338" r:id="rId6"/>
    <p:sldId id="339" r:id="rId7"/>
    <p:sldId id="335" r:id="rId8"/>
    <p:sldId id="337" r:id="rId9"/>
    <p:sldId id="301" r:id="rId10"/>
    <p:sldId id="340" r:id="rId11"/>
    <p:sldId id="341" r:id="rId12"/>
    <p:sldId id="354" r:id="rId13"/>
    <p:sldId id="343" r:id="rId14"/>
    <p:sldId id="345" r:id="rId15"/>
    <p:sldId id="346" r:id="rId16"/>
    <p:sldId id="355" r:id="rId17"/>
    <p:sldId id="349" r:id="rId18"/>
    <p:sldId id="351" r:id="rId19"/>
    <p:sldId id="352" r:id="rId20"/>
    <p:sldId id="356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69" userDrawn="1">
          <p15:clr>
            <a:srgbClr val="A4A3A4"/>
          </p15:clr>
        </p15:guide>
        <p15:guide id="4" orient="horz" pos="3770" userDrawn="1">
          <p15:clr>
            <a:srgbClr val="A4A3A4"/>
          </p15:clr>
        </p15:guide>
        <p15:guide id="7" pos="6902" userDrawn="1">
          <p15:clr>
            <a:srgbClr val="A4A3A4"/>
          </p15:clr>
        </p15:guide>
        <p15:guide id="8" orient="horz" pos="4156" userDrawn="1">
          <p15:clr>
            <a:srgbClr val="A4A3A4"/>
          </p15:clr>
        </p15:guide>
        <p15:guide id="9" orient="horz" pos="799" userDrawn="1">
          <p15:clr>
            <a:srgbClr val="A4A3A4"/>
          </p15:clr>
        </p15:guide>
        <p15:guide id="10" pos="778" userDrawn="1">
          <p15:clr>
            <a:srgbClr val="A4A3A4"/>
          </p15:clr>
        </p15:guide>
        <p15:guide id="11" pos="11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1A74CC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1" autoAdjust="0"/>
    <p:restoredTop sz="93943" autoAdjust="0"/>
  </p:normalViewPr>
  <p:slideViewPr>
    <p:cSldViewPr snapToGrid="0">
      <p:cViewPr varScale="1">
        <p:scale>
          <a:sx n="71" d="100"/>
          <a:sy n="71" d="100"/>
        </p:scale>
        <p:origin x="-786" y="-96"/>
      </p:cViewPr>
      <p:guideLst>
        <p:guide orient="horz" pos="2069"/>
        <p:guide orient="horz" pos="3770"/>
        <p:guide orient="horz" pos="4156"/>
        <p:guide orient="horz" pos="799"/>
        <p:guide pos="6902"/>
        <p:guide pos="778"/>
        <p:guide pos="11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36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26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52325" y="368783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55" r:id="rId8"/>
    <p:sldLayoutId id="2147483656" r:id="rId9"/>
    <p:sldLayoutId id="214748365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6.bin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11.png"/><Relationship Id="rId4" Type="http://schemas.openxmlformats.org/officeDocument/2006/relationships/image" Target="../media/image33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3.wmf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0.bin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11" Type="http://schemas.openxmlformats.org/officeDocument/2006/relationships/image" Target="../media/image150.png"/><Relationship Id="rId5" Type="http://schemas.openxmlformats.org/officeDocument/2006/relationships/oleObject" Target="../embeddings/oleObject29.bin"/><Relationship Id="rId10" Type="http://schemas.openxmlformats.org/officeDocument/2006/relationships/image" Target="NULL"/><Relationship Id="rId4" Type="http://schemas.openxmlformats.org/officeDocument/2006/relationships/image" Target="../media/image140.png"/><Relationship Id="rId9" Type="http://schemas.openxmlformats.org/officeDocument/2006/relationships/oleObject" Target="../embeddings/oleObject9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40.w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5.bin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1.bin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1.wmf"/><Relationship Id="rId12" Type="http://schemas.openxmlformats.org/officeDocument/2006/relationships/image" Target="../media/image43.wmf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36.wmf"/><Relationship Id="rId15" Type="http://schemas.openxmlformats.org/officeDocument/2006/relationships/image" Target="../media/image11.png"/><Relationship Id="rId10" Type="http://schemas.openxmlformats.org/officeDocument/2006/relationships/image" Target="../media/image42.wmf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0.bin"/><Relationship Id="rId13" Type="http://schemas.openxmlformats.org/officeDocument/2006/relationships/image" Target="../media/image2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5.wmf"/><Relationship Id="rId12" Type="http://schemas.openxmlformats.org/officeDocument/2006/relationships/image" Target="../media/image280.png"/><Relationship Id="rId2" Type="http://schemas.openxmlformats.org/officeDocument/2006/relationships/tags" Target="../tags/tag15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270.png"/><Relationship Id="rId5" Type="http://schemas.openxmlformats.org/officeDocument/2006/relationships/image" Target="../media/image25.png"/><Relationship Id="rId15" Type="http://schemas.openxmlformats.org/officeDocument/2006/relationships/image" Target="../media/image310.png"/><Relationship Id="rId10" Type="http://schemas.openxmlformats.org/officeDocument/2006/relationships/image" Target="../media/image26.png"/><Relationship Id="rId4" Type="http://schemas.openxmlformats.org/officeDocument/2006/relationships/image" Target="../media/image24.png"/><Relationship Id="rId9" Type="http://schemas.openxmlformats.org/officeDocument/2006/relationships/image" Target="NULL"/><Relationship Id="rId14" Type="http://schemas.openxmlformats.org/officeDocument/2006/relationships/image" Target="../media/image30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7.wmf"/><Relationship Id="rId2" Type="http://schemas.openxmlformats.org/officeDocument/2006/relationships/tags" Target="../tags/tag1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18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6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2.png"/><Relationship Id="rId2" Type="http://schemas.openxmlformats.org/officeDocument/2006/relationships/tags" Target="../tags/tag5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oleObject" Target="../embeddings/oleObject17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9.wmf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90.bin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image" Target="../media/image26.png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5.png"/><Relationship Id="rId9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27.wmf"/><Relationship Id="rId3" Type="http://schemas.openxmlformats.org/officeDocument/2006/relationships/slideLayout" Target="../slideLayouts/slideLayout8.xml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4.bin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png"/><Relationship Id="rId11" Type="http://schemas.openxmlformats.org/officeDocument/2006/relationships/image" Target="../media/image28.png"/><Relationship Id="rId5" Type="http://schemas.openxmlformats.org/officeDocument/2006/relationships/image" Target="../media/image24.wmf"/><Relationship Id="rId10" Type="http://schemas.openxmlformats.org/officeDocument/2006/relationships/image" Target="../media/image26.wmf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86740" y="2868367"/>
            <a:ext cx="2765501" cy="427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158140" y="3508055"/>
            <a:ext cx="54601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二元函数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的极限与连续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483660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557158" y="4732394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授课教师</a:t>
            </a:r>
            <a:r>
              <a:rPr lang="zh-CN" alt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：陈笑缘</a:t>
            </a:r>
            <a:endParaRPr lang="zh-CN" altLang="en-US" sz="20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sym typeface="宋体" pitchFamily="2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26" name="同心圆 25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55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4" grpId="0" animBg="1"/>
      <p:bldP spid="38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718293"/>
            <a:ext cx="1720776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二元函数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15">
                <a:extLst>
                  <a:ext uri="{FF2B5EF4-FFF2-40B4-BE49-F238E27FC236}">
                    <a16:creationId xmlns:a16="http://schemas.microsoft.com/office/drawing/2014/main" xmlns="" id="{82944DBB-912E-4000-A13A-16BBFD302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680" y="1711052"/>
                <a:ext cx="8918511" cy="581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defRPr/>
                </a:pP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二元函数的定义域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𝐷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 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一般用平面上的区域或非空点集表示，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81" name="Rectangle 15">
                <a:extLst>
                  <a:ext uri="{FF2B5EF4-FFF2-40B4-BE49-F238E27FC236}">
                    <a16:creationId xmlns="" xmlns:a16="http://schemas.microsoft.com/office/drawing/2014/main" id="{82944DBB-912E-4000-A13A-16BBFD302B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4680" y="1711052"/>
                <a:ext cx="8918511" cy="581057"/>
              </a:xfrm>
              <a:prstGeom prst="rect">
                <a:avLst/>
              </a:prstGeom>
              <a:blipFill rotWithShape="1">
                <a:blip r:embed="rId4"/>
                <a:stretch>
                  <a:fillRect l="-1094" b="-242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1724680" y="2285234"/>
            <a:ext cx="8918511" cy="1200329"/>
            <a:chOff x="1724680" y="2285234"/>
            <a:chExt cx="8918511" cy="1200329"/>
          </a:xfrm>
        </p:grpSpPr>
        <p:graphicFrame>
          <p:nvGraphicFramePr>
            <p:cNvPr id="6" name="对象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0430000"/>
                </p:ext>
              </p:extLst>
            </p:nvPr>
          </p:nvGraphicFramePr>
          <p:xfrm>
            <a:off x="3040911" y="2377694"/>
            <a:ext cx="1733107" cy="5077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86" name="公式" r:id="rId5" imgW="730879" imgH="205159" progId="Equation.3">
                    <p:embed/>
                  </p:oleObj>
                </mc:Choice>
                <mc:Fallback>
                  <p:oleObj name="公式" r:id="rId5" imgW="730879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0911" y="2377694"/>
                          <a:ext cx="1733107" cy="50770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xmlns="" id="{82944DBB-912E-4000-A13A-16BBFD302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680" y="2285234"/>
              <a:ext cx="8918511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二元函数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的图像表示的是由点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组成的空间中的一张曲面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。如图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4778131"/>
                </p:ext>
              </p:extLst>
            </p:nvPr>
          </p:nvGraphicFramePr>
          <p:xfrm>
            <a:off x="7602280" y="2466752"/>
            <a:ext cx="3001893" cy="3867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87" name="公式" r:id="rId7" imgW="1548728" imgH="203112" progId="Equation.3">
                    <p:embed/>
                  </p:oleObj>
                </mc:Choice>
                <mc:Fallback>
                  <p:oleObj name="公式" r:id="rId7" imgW="1548728" imgH="203112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02280" y="2466752"/>
                          <a:ext cx="3001893" cy="38674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851" y="3443384"/>
            <a:ext cx="2559393" cy="2500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xmlns="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497" y="2688705"/>
            <a:ext cx="1796903" cy="3369194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22532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5"/>
            <a:ext cx="10442574" cy="22373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247075" y="2695977"/>
            <a:ext cx="90553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zh-CN" sz="2400" b="0" dirty="0">
                <a:latin typeface="Arial" pitchFamily="34" charset="0"/>
                <a:ea typeface="微软雅黑" panose="020B0503020204020204" pitchFamily="34" charset="-122"/>
              </a:rPr>
              <a:t>求下列函数的定义域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　　　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247149" y="3485976"/>
            <a:ext cx="9678853" cy="646331"/>
            <a:chOff x="1247149" y="3337114"/>
            <a:chExt cx="9678853" cy="646331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247149" y="3337114"/>
              <a:ext cx="967885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                                     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" name="对象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4566185"/>
                </p:ext>
              </p:extLst>
            </p:nvPr>
          </p:nvGraphicFramePr>
          <p:xfrm>
            <a:off x="2235937" y="3416604"/>
            <a:ext cx="1543275" cy="4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05" name="公式" r:id="rId4" imgW="723600" imgH="228600" progId="Equation.3">
                    <p:embed/>
                  </p:oleObj>
                </mc:Choice>
                <mc:Fallback>
                  <p:oleObj name="公式" r:id="rId4" imgW="7236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235937" y="3416604"/>
                          <a:ext cx="1543275" cy="4873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8910923"/>
                </p:ext>
              </p:extLst>
            </p:nvPr>
          </p:nvGraphicFramePr>
          <p:xfrm>
            <a:off x="6177517" y="3384692"/>
            <a:ext cx="1482357" cy="548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06" name="公式" r:id="rId6" imgW="701851" imgH="255218" progId="Equation.3">
                    <p:embed/>
                  </p:oleObj>
                </mc:Choice>
                <mc:Fallback>
                  <p:oleObj name="公式" r:id="rId6" imgW="701851" imgH="255218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7517" y="3384692"/>
                          <a:ext cx="1482357" cy="54826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359754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1220559" y="2538014"/>
            <a:ext cx="2031326" cy="2572327"/>
            <a:chOff x="1394254" y="2418656"/>
            <a:chExt cx="1668112" cy="211238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394254" y="3545333"/>
              <a:ext cx="1668112" cy="985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</a:t>
              </a:r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概念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367709" y="2355047"/>
            <a:ext cx="2031326" cy="2755292"/>
            <a:chOff x="6564951" y="2510238"/>
            <a:chExt cx="1447565" cy="1963458"/>
          </a:xfrm>
        </p:grpSpPr>
        <p:sp>
          <p:nvSpPr>
            <p:cNvPr id="32" name="文本框 31"/>
            <p:cNvSpPr txBox="1"/>
            <p:nvPr/>
          </p:nvSpPr>
          <p:spPr>
            <a:xfrm>
              <a:off x="6564951" y="3618325"/>
              <a:ext cx="1447565" cy="8553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的连续</a:t>
              </a: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867933" y="2563233"/>
            <a:ext cx="2193992" cy="2533906"/>
            <a:chOff x="4010206" y="2733648"/>
            <a:chExt cx="1455465" cy="1680960"/>
          </a:xfrm>
        </p:grpSpPr>
        <p:sp>
          <p:nvSpPr>
            <p:cNvPr id="44" name="文本框 12"/>
            <p:cNvSpPr txBox="1"/>
            <p:nvPr/>
          </p:nvSpPr>
          <p:spPr>
            <a:xfrm>
              <a:off x="4118116" y="3618325"/>
              <a:ext cx="1347555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的极限</a:t>
              </a:r>
            </a:p>
          </p:txBody>
        </p:sp>
        <p:grpSp>
          <p:nvGrpSpPr>
            <p:cNvPr id="45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47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6" name="椭圆 45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50" name="椭圆 49"/>
          <p:cNvSpPr/>
          <p:nvPr/>
        </p:nvSpPr>
        <p:spPr>
          <a:xfrm>
            <a:off x="4867933" y="2206775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47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50" grpId="0" animBg="1"/>
      <p:bldP spid="5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4" y="718293"/>
            <a:ext cx="2911624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二元函数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的极限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15">
                <a:extLst>
                  <a:ext uri="{FF2B5EF4-FFF2-40B4-BE49-F238E27FC236}">
                    <a16:creationId xmlns:a16="http://schemas.microsoft.com/office/drawing/2014/main" xmlns="" id="{82944DBB-912E-4000-A13A-16BBFD302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8477" y="1711052"/>
                <a:ext cx="8844081" cy="2308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lvl="0" algn="just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defRPr/>
                </a:pP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      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设函数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𝑧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=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在点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的某个邻域内有定义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(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可以除外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)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，点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𝑃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,</m:t>
                        </m:r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是该邻域内异于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的任意一点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。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如果当点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𝑃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 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以任何方式趋近于点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时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就无限趋近于一个确</a:t>
                </a:r>
                <a:endParaRPr lang="en-US" altLang="zh-CN" sz="2400" dirty="0">
                  <a:latin typeface="微软雅黑" pitchFamily="34" charset="-122"/>
                  <a:ea typeface="微软雅黑" pitchFamily="34" charset="-122"/>
                </a:endParaRPr>
              </a:p>
              <a:p>
                <a:pPr lvl="0" algn="just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defRPr/>
                </a:pP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定的常数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𝐴</m:t>
                    </m:r>
                    <m:r>
                      <a:rPr lang="zh-CN" altLang="en-US" sz="2400" b="0" i="1" smtClean="0">
                        <a:latin typeface="Cambria Math"/>
                        <a:ea typeface="微软雅黑" pitchFamily="34" charset="-122"/>
                      </a:rPr>
                      <m:t>，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则称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/>
                        <a:ea typeface="微软雅黑" pitchFamily="34" charset="-122"/>
                      </a:rPr>
                      <m:t> 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𝐴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 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是函数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当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b="0" i="1" smtClean="0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,</a:t>
                </a:r>
                <a:r>
                  <a:rPr lang="en-US" altLang="zh-CN" sz="2400" dirty="0"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</a:t>
                </a:r>
                <a:r>
                  <a:rPr lang="zh-CN" altLang="zh-CN" sz="2400" b="1" dirty="0">
                    <a:solidFill>
                      <a:srgbClr val="FF0000"/>
                    </a:solidFill>
                    <a:latin typeface="微软雅黑" pitchFamily="34" charset="-122"/>
                    <a:ea typeface="微软雅黑" pitchFamily="34" charset="-122"/>
                  </a:rPr>
                  <a:t>极限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。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　</a:t>
                </a:r>
              </a:p>
            </p:txBody>
          </p:sp>
        </mc:Choice>
        <mc:Fallback xmlns="">
          <p:sp>
            <p:nvSpPr>
              <p:cNvPr id="81" name="Rectangle 15">
                <a:extLst>
                  <a:ext uri="{FF2B5EF4-FFF2-40B4-BE49-F238E27FC236}">
                    <a16:creationId xmlns="" xmlns:a16="http://schemas.microsoft.com/office/drawing/2014/main" id="{82944DBB-912E-4000-A13A-16BBFD302B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8477" y="1711052"/>
                <a:ext cx="8844081" cy="2308324"/>
              </a:xfrm>
              <a:prstGeom prst="rect">
                <a:avLst/>
              </a:prstGeom>
              <a:blipFill rotWithShape="1">
                <a:blip r:embed="rId4"/>
                <a:stretch>
                  <a:fillRect l="-1034" r="-1103" b="-26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2">
            <a:extLst>
              <a:ext uri="{FF2B5EF4-FFF2-40B4-BE49-F238E27FC236}">
                <a16:creationId xmlns:a16="http://schemas.microsoft.com/office/drawing/2014/main" xmlns="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6024" y="1707673"/>
            <a:ext cx="14330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5.2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15391" y="4093533"/>
            <a:ext cx="1129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记为</a:t>
            </a:r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121376"/>
              </p:ext>
            </p:extLst>
          </p:nvPr>
        </p:nvGraphicFramePr>
        <p:xfrm>
          <a:off x="2987743" y="4714693"/>
          <a:ext cx="2109479" cy="803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4" name="公式" r:id="rId5" imgW="1012972" imgH="384673" progId="Equation.3">
                  <p:embed/>
                </p:oleObj>
              </mc:Choice>
              <mc:Fallback>
                <p:oleObj name="公式" r:id="rId5" imgW="1012972" imgH="3846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743" y="4714693"/>
                        <a:ext cx="2109479" cy="8036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080690" y="4689874"/>
            <a:ext cx="564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和</a:t>
            </a:r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5645603" y="4705277"/>
            <a:ext cx="4118366" cy="430858"/>
            <a:chOff x="5645603" y="4705277"/>
            <a:chExt cx="4118366" cy="430858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6" name="对象 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869905746"/>
                    </p:ext>
                  </p:extLst>
                </p:nvPr>
              </p:nvGraphicFramePr>
              <p:xfrm>
                <a:off x="5645603" y="4705277"/>
                <a:ext cx="1743949" cy="43085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55305" name="公式" r:id="rId7" imgW="820276" imgH="205069" progId="Equation.3">
                        <p:embed/>
                      </p:oleObj>
                    </mc:Choice>
                    <mc:Fallback>
                      <p:oleObj name="公式" r:id="rId7" imgW="820276" imgH="20506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645603" y="4705277"/>
                              <a:ext cx="1743949" cy="430858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6" name="对象 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125775542"/>
                    </p:ext>
                  </p:extLst>
                </p:nvPr>
              </p:nvGraphicFramePr>
              <p:xfrm>
                <a:off x="5645603" y="4705277"/>
                <a:ext cx="1743949" cy="43085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2696" name="公式" r:id="rId9" imgW="820276" imgH="205069" progId="Equation.3">
                        <p:embed/>
                      </p:oleObj>
                    </mc:Choice>
                    <mc:Fallback>
                      <p:oleObj name="公式" r:id="rId9" imgW="820276" imgH="205069" progId="Equation.3">
                        <p:embed/>
                        <p:pic>
                          <p:nvPicPr>
                            <p:cNvPr id="0" name="Object 70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645603" y="4705277"/>
                              <a:ext cx="1743949" cy="430858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288611" y="4744992"/>
                  <a:ext cx="24753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b="0" i="1" dirty="0" smtClean="0">
                            <a:latin typeface="Cambria Math"/>
                            <a:ea typeface="微软雅黑" pitchFamily="34" charset="-122"/>
                          </a:rPr>
                          <m:t>（</m:t>
                        </m:r>
                        <m:r>
                          <m:rPr>
                            <m:nor/>
                          </m:rPr>
                          <a:rPr lang="zh-CN" altLang="zh-CN" dirty="0">
                            <a:latin typeface="微软雅黑" pitchFamily="34" charset="-122"/>
                            <a:ea typeface="微软雅黑" pitchFamily="34" charset="-122"/>
                          </a:rPr>
                          <m:t>当</m:t>
                        </m:r>
                        <m:r>
                          <m:rPr>
                            <m:nor/>
                          </m:rPr>
                          <a:rPr lang="en-US" altLang="zh-CN" dirty="0">
                            <a:latin typeface="微软雅黑" pitchFamily="34" charset="-122"/>
                            <a:ea typeface="微软雅黑" pitchFamily="34" charset="-122"/>
                          </a:rPr>
                          <m:t> </m:t>
                        </m:r>
                        <m:r>
                          <a:rPr lang="en-US" altLang="zh-CN" i="1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zh-CN" dirty="0">
                            <a:latin typeface="微软雅黑" pitchFamily="34" charset="-122"/>
                            <a:ea typeface="微软雅黑" pitchFamily="34" charset="-122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altLang="zh-CN" dirty="0">
                            <a:ea typeface="微软雅黑" pitchFamily="34" charset="-122"/>
                          </a:rPr>
                          <m:t> </m:t>
                        </m:r>
                        <m:r>
                          <a:rPr lang="en-US" altLang="zh-CN" i="1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zh-CN" altLang="en-US" b="0" i="1" smtClean="0">
                            <a:latin typeface="Cambria Math"/>
                            <a:ea typeface="Cambria Math"/>
                          </a:rPr>
                          <m:t>）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8611" y="4744992"/>
                  <a:ext cx="2475358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819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2"/>
    </p:custDataLst>
    <p:extLst>
      <p:ext uri="{BB962C8B-B14F-4D97-AF65-F5344CB8AC3E}">
        <p14:creationId xmlns:p14="http://schemas.microsoft.com/office/powerpoint/2010/main" val="7872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81" grpId="0"/>
      <p:bldP spid="18" grpId="0"/>
      <p:bldP spid="2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3">
            <a:extLst>
              <a:ext uri="{FF2B5EF4-FFF2-40B4-BE49-F238E27FC236}">
                <a16:creationId xmlns:a16="http://schemas.microsoft.com/office/drawing/2014/main" xmlns="" id="{1A6F3F54-07FD-4414-966A-8AF187C8D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204" y="2787924"/>
            <a:ext cx="50663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1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） 因为</a:t>
            </a:r>
            <a:endParaRPr lang="en-US" altLang="zh-CN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2630644"/>
            <a:ext cx="9721850" cy="357582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0469B6A5-8F03-4293-830D-DC5FFEF827B3}"/>
              </a:ext>
            </a:extLst>
          </p:cNvPr>
          <p:cNvSpPr/>
          <p:nvPr/>
        </p:nvSpPr>
        <p:spPr>
          <a:xfrm>
            <a:off x="5383520" y="3749971"/>
            <a:ext cx="800219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所以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350D9C08-0730-490F-ACE9-53C15A221D9B}"/>
              </a:ext>
            </a:extLst>
          </p:cNvPr>
          <p:cNvSpPr/>
          <p:nvPr/>
        </p:nvSpPr>
        <p:spPr>
          <a:xfrm>
            <a:off x="2661472" y="4975323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由无穷大量与无穷小量的关系有：</a:t>
            </a:r>
          </a:p>
        </p:txBody>
      </p:sp>
      <p:sp>
        <p:nvSpPr>
          <p:cNvPr id="42" name="Text Box 40">
            <a:extLst>
              <a:ext uri="{FF2B5EF4-FFF2-40B4-BE49-F238E27FC236}">
                <a16:creationId xmlns:a16="http://schemas.microsoft.com/office/drawing/2014/main" xmlns="" id="{B74AB616-7E1E-4461-9148-A73DFB0E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675" y="928581"/>
            <a:ext cx="2122697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求下列极限 　</a:t>
            </a: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477375" y="1533505"/>
            <a:ext cx="2747160" cy="997044"/>
            <a:chOff x="1477375" y="1533505"/>
            <a:chExt cx="2747160" cy="997044"/>
          </a:xfrm>
        </p:grpSpPr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8273874"/>
                </p:ext>
              </p:extLst>
            </p:nvPr>
          </p:nvGraphicFramePr>
          <p:xfrm>
            <a:off x="2403012" y="1533505"/>
            <a:ext cx="1821523" cy="9970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37" name="公式" r:id="rId4" imgW="905719" imgH="497350" progId="Equation.3">
                    <p:embed/>
                  </p:oleObj>
                </mc:Choice>
                <mc:Fallback>
                  <p:oleObj name="公式" r:id="rId4" imgW="905719" imgH="4973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3012" y="1533505"/>
                          <a:ext cx="1821523" cy="9970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1477375" y="1765005"/>
              <a:ext cx="840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）</a:t>
              </a:r>
            </a:p>
          </p:txBody>
        </p:sp>
      </p:grpSp>
      <p:sp>
        <p:nvSpPr>
          <p:cNvPr id="8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845333"/>
              </p:ext>
            </p:extLst>
          </p:nvPr>
        </p:nvGraphicFramePr>
        <p:xfrm>
          <a:off x="3381152" y="2958052"/>
          <a:ext cx="2929120" cy="75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8" name="公式" r:id="rId6" imgW="1531114" imgH="395348" progId="Equation.3">
                  <p:embed/>
                </p:oleObj>
              </mc:Choice>
              <mc:Fallback>
                <p:oleObj name="公式" r:id="rId6" imgW="1531114" imgH="3953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152" y="2958052"/>
                        <a:ext cx="2929120" cy="750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6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2608307" y="3740538"/>
            <a:ext cx="2627545" cy="913114"/>
            <a:chOff x="2608307" y="3740538"/>
            <a:chExt cx="2627545" cy="913114"/>
          </a:xfrm>
        </p:grpSpPr>
        <p:sp>
          <p:nvSpPr>
            <p:cNvPr id="46" name="Text Box 43">
              <a:extLst>
                <a:ext uri="{FF2B5EF4-FFF2-40B4-BE49-F238E27FC236}">
                  <a16:creationId xmlns:a16="http://schemas.microsoft.com/office/drawing/2014/main" xmlns="" id="{B674C528-8CD6-45C5-8283-D03A939E7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307" y="3740538"/>
              <a:ext cx="2161296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而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2407214"/>
                </p:ext>
              </p:extLst>
            </p:nvPr>
          </p:nvGraphicFramePr>
          <p:xfrm>
            <a:off x="3189804" y="3827724"/>
            <a:ext cx="2046048" cy="8259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39" name="公式" r:id="rId8" imgW="1046062" imgH="421029" progId="Equation.3">
                    <p:embed/>
                  </p:oleObj>
                </mc:Choice>
                <mc:Fallback>
                  <p:oleObj name="公式" r:id="rId8" imgW="1046062" imgH="4210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9804" y="3827724"/>
                          <a:ext cx="2046048" cy="82592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16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614720"/>
              </p:ext>
            </p:extLst>
          </p:nvPr>
        </p:nvGraphicFramePr>
        <p:xfrm>
          <a:off x="6173686" y="3620456"/>
          <a:ext cx="2740576" cy="1032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0" name="公式" r:id="rId10" imgW="1390771" imgH="523031" progId="Equation.3">
                  <p:embed/>
                </p:oleObj>
              </mc:Choice>
              <mc:Fallback>
                <p:oleObj name="公式" r:id="rId10" imgW="1390771" imgH="52303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686" y="3620456"/>
                        <a:ext cx="2740576" cy="10324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62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91040"/>
              </p:ext>
            </p:extLst>
          </p:nvPr>
        </p:nvGraphicFramePr>
        <p:xfrm>
          <a:off x="7446963" y="4900613"/>
          <a:ext cx="22987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1" name="公式" r:id="rId12" imgW="1168200" imgH="495000" progId="Equation.3">
                  <p:embed/>
                </p:oleObj>
              </mc:Choice>
              <mc:Fallback>
                <p:oleObj name="公式" r:id="rId12" imgW="11682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4900613"/>
                        <a:ext cx="2298700" cy="973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1386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" grpId="0"/>
          <p:bldP spid="7" grpId="0" animBg="1"/>
          <p:bldP spid="10" grpId="0" animBg="1"/>
          <p:bldP spid="39" grpId="0"/>
          <p:bldP spid="4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" grpId="0"/>
          <p:bldP spid="7" grpId="0" animBg="1"/>
          <p:bldP spid="10" grpId="0" animBg="1"/>
          <p:bldP spid="39" grpId="0"/>
          <p:bldP spid="40" grpId="0"/>
        </p:bldLst>
      </p:timing>
    </mc:Fallback>
  </mc:AlternateContent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3">
            <a:extLst>
              <a:ext uri="{FF2B5EF4-FFF2-40B4-BE49-F238E27FC236}">
                <a16:creationId xmlns:a16="http://schemas.microsoft.com/office/drawing/2014/main" xmlns="" id="{1A6F3F54-07FD-4414-966A-8AF187C8D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204" y="3106914"/>
            <a:ext cx="10638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）</a:t>
            </a:r>
            <a:endParaRPr lang="en-US" altLang="zh-CN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2630644"/>
            <a:ext cx="9721850" cy="357582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Text Box 40">
            <a:extLst>
              <a:ext uri="{FF2B5EF4-FFF2-40B4-BE49-F238E27FC236}">
                <a16:creationId xmlns:a16="http://schemas.microsoft.com/office/drawing/2014/main" xmlns="" id="{B74AB616-7E1E-4461-9148-A73DFB0E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675" y="928581"/>
            <a:ext cx="2122697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求下列极限 　</a:t>
            </a: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477375" y="1533505"/>
            <a:ext cx="2747160" cy="997044"/>
            <a:chOff x="1477375" y="1533505"/>
            <a:chExt cx="2747160" cy="997044"/>
          </a:xfrm>
        </p:grpSpPr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9722958"/>
                </p:ext>
              </p:extLst>
            </p:nvPr>
          </p:nvGraphicFramePr>
          <p:xfrm>
            <a:off x="2403012" y="1533505"/>
            <a:ext cx="1821523" cy="9970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64" name="公式" r:id="rId4" imgW="905719" imgH="497350" progId="Equation.3">
                    <p:embed/>
                  </p:oleObj>
                </mc:Choice>
                <mc:Fallback>
                  <p:oleObj name="公式" r:id="rId4" imgW="905719" imgH="4973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3012" y="1533505"/>
                          <a:ext cx="1821523" cy="9970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1477375" y="1765005"/>
              <a:ext cx="840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）</a:t>
              </a:r>
            </a:p>
          </p:txBody>
        </p:sp>
      </p:grpSp>
      <p:sp>
        <p:nvSpPr>
          <p:cNvPr id="8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16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Rectangle 16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62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5181197" y="1567071"/>
            <a:ext cx="2465028" cy="963486"/>
            <a:chOff x="5181197" y="1567071"/>
            <a:chExt cx="2465028" cy="963486"/>
          </a:xfrm>
        </p:grpSpPr>
        <p:sp>
          <p:nvSpPr>
            <p:cNvPr id="23" name="TextBox 22"/>
            <p:cNvSpPr txBox="1"/>
            <p:nvPr/>
          </p:nvSpPr>
          <p:spPr>
            <a:xfrm>
              <a:off x="5181197" y="1757910"/>
              <a:ext cx="840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）</a:t>
              </a:r>
            </a:p>
          </p:txBody>
        </p:sp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7936582"/>
                </p:ext>
              </p:extLst>
            </p:nvPr>
          </p:nvGraphicFramePr>
          <p:xfrm>
            <a:off x="6151839" y="1567071"/>
            <a:ext cx="1494386" cy="963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65" name="公式" r:id="rId6" imgW="725474" imgH="470922" progId="Equation.3">
                    <p:embed/>
                  </p:oleObj>
                </mc:Choice>
                <mc:Fallback>
                  <p:oleObj name="公式" r:id="rId6" imgW="725474" imgH="47092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1839" y="1567071"/>
                          <a:ext cx="1494386" cy="9634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对象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496360"/>
              </p:ext>
            </p:extLst>
          </p:nvPr>
        </p:nvGraphicFramePr>
        <p:xfrm>
          <a:off x="2678536" y="3000167"/>
          <a:ext cx="1494386" cy="963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6" name="公式" r:id="rId8" imgW="725474" imgH="470922" progId="Equation.3">
                  <p:embed/>
                </p:oleObj>
              </mc:Choice>
              <mc:Fallback>
                <p:oleObj name="公式" r:id="rId8" imgW="725474" imgH="47092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536" y="3000167"/>
                        <a:ext cx="1494386" cy="963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586929"/>
              </p:ext>
            </p:extLst>
          </p:nvPr>
        </p:nvGraphicFramePr>
        <p:xfrm>
          <a:off x="4129088" y="2984500"/>
          <a:ext cx="1963737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7" name="公式" r:id="rId9" imgW="952200" imgH="469800" progId="Equation.3">
                  <p:embed/>
                </p:oleObj>
              </mc:Choice>
              <mc:Fallback>
                <p:oleObj name="公式" r:id="rId9" imgW="952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2984500"/>
                        <a:ext cx="1963737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122076"/>
              </p:ext>
            </p:extLst>
          </p:nvPr>
        </p:nvGraphicFramePr>
        <p:xfrm>
          <a:off x="4085872" y="4250243"/>
          <a:ext cx="251460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8" name="公式" r:id="rId11" imgW="1218960" imgH="469800" progId="Equation.3">
                  <p:embed/>
                </p:oleObj>
              </mc:Choice>
              <mc:Fallback>
                <p:oleObj name="公式" r:id="rId11" imgW="1218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872" y="4250243"/>
                        <a:ext cx="251460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401635"/>
              </p:ext>
            </p:extLst>
          </p:nvPr>
        </p:nvGraphicFramePr>
        <p:xfrm>
          <a:off x="4116881" y="5445125"/>
          <a:ext cx="13096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9" name="公式" r:id="rId13" imgW="634680" imgH="177480" progId="Equation.3">
                  <p:embed/>
                </p:oleObj>
              </mc:Choice>
              <mc:Fallback>
                <p:oleObj name="公式" r:id="rId13" imgW="634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881" y="5445125"/>
                        <a:ext cx="13096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图片 30">
            <a:extLst>
              <a:ext uri="{FF2B5EF4-FFF2-40B4-BE49-F238E27FC236}">
                <a16:creationId xmlns:a16="http://schemas.microsoft.com/office/drawing/2014/main" xmlns="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188" y="0"/>
            <a:ext cx="3608475" cy="6765891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72977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7" grpId="0" animBg="1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1220559" y="2538014"/>
            <a:ext cx="2031326" cy="2572327"/>
            <a:chOff x="1394254" y="2418656"/>
            <a:chExt cx="1668112" cy="211238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394254" y="3545333"/>
              <a:ext cx="1668112" cy="985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</a:t>
              </a:r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概念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367709" y="2355047"/>
            <a:ext cx="2031326" cy="2755292"/>
            <a:chOff x="6564951" y="2510238"/>
            <a:chExt cx="1447565" cy="1963458"/>
          </a:xfrm>
        </p:grpSpPr>
        <p:sp>
          <p:nvSpPr>
            <p:cNvPr id="32" name="文本框 31"/>
            <p:cNvSpPr txBox="1"/>
            <p:nvPr/>
          </p:nvSpPr>
          <p:spPr>
            <a:xfrm>
              <a:off x="6564951" y="3618325"/>
              <a:ext cx="1447565" cy="8553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的连续</a:t>
              </a: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867933" y="2563233"/>
            <a:ext cx="2193992" cy="2533906"/>
            <a:chOff x="4010206" y="2733648"/>
            <a:chExt cx="1455465" cy="1680960"/>
          </a:xfrm>
        </p:grpSpPr>
        <p:sp>
          <p:nvSpPr>
            <p:cNvPr id="44" name="文本框 12"/>
            <p:cNvSpPr txBox="1"/>
            <p:nvPr/>
          </p:nvSpPr>
          <p:spPr>
            <a:xfrm>
              <a:off x="4118116" y="3618325"/>
              <a:ext cx="1347555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的极限</a:t>
              </a:r>
            </a:p>
          </p:txBody>
        </p:sp>
        <p:grpSp>
          <p:nvGrpSpPr>
            <p:cNvPr id="45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47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6" name="椭圆 45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50" name="椭圆 49"/>
          <p:cNvSpPr/>
          <p:nvPr/>
        </p:nvSpPr>
        <p:spPr>
          <a:xfrm>
            <a:off x="8323812" y="2206775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47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50" grpId="0" animBg="1"/>
      <p:bldP spid="5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4" y="718293"/>
            <a:ext cx="3602740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二元函数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连续的概念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15">
                <a:extLst>
                  <a:ext uri="{FF2B5EF4-FFF2-40B4-BE49-F238E27FC236}">
                    <a16:creationId xmlns:a16="http://schemas.microsoft.com/office/drawing/2014/main" xmlns="" id="{82944DBB-912E-4000-A13A-16BBFD302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7083" y="1562190"/>
                <a:ext cx="8844081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lvl="0" algn="just" fontAlgn="base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defRPr/>
                </a:pP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      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设函数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𝑧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=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在点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的某个邻域内有定义，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　</a:t>
                </a:r>
              </a:p>
            </p:txBody>
          </p:sp>
        </mc:Choice>
        <mc:Fallback xmlns="">
          <p:sp>
            <p:nvSpPr>
              <p:cNvPr id="81" name="Rectangle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2944DBB-912E-4000-A13A-16BBFD302B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97083" y="1562190"/>
                <a:ext cx="8844081" cy="830997"/>
              </a:xfrm>
              <a:prstGeom prst="rect">
                <a:avLst/>
              </a:prstGeom>
              <a:blipFill rotWithShape="1">
                <a:blip r:embed="rId4"/>
                <a:stretch>
                  <a:fillRect r="-4480" b="-21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2">
            <a:extLst>
              <a:ext uri="{FF2B5EF4-FFF2-40B4-BE49-F238E27FC236}">
                <a16:creationId xmlns:a16="http://schemas.microsoft.com/office/drawing/2014/main" xmlns="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3997" y="1711052"/>
            <a:ext cx="14330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5.3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96402" y="3994226"/>
                <a:ext cx="44826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在点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处</a:t>
                </a:r>
                <a:r>
                  <a:rPr lang="zh-CN" altLang="zh-CN" sz="2400" b="1" dirty="0">
                    <a:solidFill>
                      <a:srgbClr val="FF0000"/>
                    </a:solidFill>
                    <a:latin typeface="微软雅黑" pitchFamily="34" charset="-122"/>
                    <a:ea typeface="微软雅黑" pitchFamily="34" charset="-122"/>
                  </a:rPr>
                  <a:t>间断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402" y="3994226"/>
                <a:ext cx="4482635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1623997" y="2519912"/>
            <a:ext cx="4766162" cy="797447"/>
            <a:chOff x="1815391" y="2519912"/>
            <a:chExt cx="4766162" cy="797447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0" name="对象 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835620385"/>
                    </p:ext>
                  </p:extLst>
                </p:nvPr>
              </p:nvGraphicFramePr>
              <p:xfrm>
                <a:off x="3195228" y="2526744"/>
                <a:ext cx="2900771" cy="790615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58373" name="公式" r:id="rId6" imgW="1473200" imgH="381000" progId="Equation.3">
                        <p:embed/>
                      </p:oleObj>
                    </mc:Choice>
                    <mc:Fallback>
                      <p:oleObj name="公式" r:id="rId6" imgW="1473200" imgH="3810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95228" y="2526744"/>
                              <a:ext cx="2900771" cy="79061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0" name="对象 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46363570"/>
                    </p:ext>
                  </p:extLst>
                </p:nvPr>
              </p:nvGraphicFramePr>
              <p:xfrm>
                <a:off x="3195228" y="2526744"/>
                <a:ext cx="2900771" cy="790615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56330" name="公式" r:id="rId8" imgW="1473200" imgH="381000" progId="Equation.3">
                        <p:embed/>
                      </p:oleObj>
                    </mc:Choice>
                    <mc:Fallback>
                      <p:oleObj name="公式" r:id="rId8" imgW="1473200" imgH="381000" progId="Equation.3">
                        <p:embed/>
                        <p:pic>
                          <p:nvPicPr>
                            <p:cNvPr id="0" name="Object 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95228" y="2526744"/>
                              <a:ext cx="2900771" cy="79061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815391" y="2519912"/>
                  <a:ext cx="476616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400" dirty="0">
                      <a:latin typeface="微软雅黑" pitchFamily="34" charset="-122"/>
                      <a:ea typeface="微软雅黑" pitchFamily="34" charset="-122"/>
                    </a:rPr>
                    <a:t>如果</a:t>
                  </a:r>
                  <a14:m>
                    <m:oMath xmlns:m="http://schemas.openxmlformats.org/officeDocument/2006/math">
                      <m:r>
                        <a:rPr lang="zh-CN" altLang="en-US" sz="2400" i="1" dirty="0">
                          <a:latin typeface="Cambria Math"/>
                          <a:ea typeface="微软雅黑" pitchFamily="34" charset="-122"/>
                        </a:rPr>
                        <m:t>满足</m:t>
                      </m:r>
                      <m:r>
                        <a:rPr lang="en-US" altLang="zh-CN" sz="2400" b="0" i="1" dirty="0" smtClean="0">
                          <a:latin typeface="Cambria Math"/>
                          <a:ea typeface="微软雅黑" pitchFamily="34" charset="-122"/>
                        </a:rPr>
                        <m:t>                                             </m:t>
                      </m:r>
                      <m:r>
                        <a:rPr lang="zh-CN" altLang="en-US" sz="2400" b="0" i="1" dirty="0" smtClean="0">
                          <a:latin typeface="Cambria Math"/>
                          <a:ea typeface="微软雅黑" pitchFamily="34" charset="-122"/>
                        </a:rPr>
                        <m:t>，</m:t>
                      </m:r>
                    </m:oMath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391" y="2519912"/>
                  <a:ext cx="4766162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1918" t="-11842" b="-2763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98760" y="2519913"/>
                <a:ext cx="45667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则称函数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在点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760" y="2519913"/>
                <a:ext cx="4566769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2136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613365" y="3317388"/>
            <a:ext cx="1331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处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连续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988560" y="3310293"/>
                <a:ext cx="55377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称为函数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的</a:t>
                </a:r>
                <a:r>
                  <a:rPr lang="zh-CN" altLang="zh-CN" sz="2400" b="1" dirty="0">
                    <a:solidFill>
                      <a:srgbClr val="FF0000"/>
                    </a:solidFill>
                    <a:latin typeface="微软雅黑" pitchFamily="34" charset="-122"/>
                    <a:ea typeface="微软雅黑" pitchFamily="34" charset="-122"/>
                  </a:rPr>
                  <a:t>连续</a:t>
                </a:r>
                <a:r>
                  <a:rPr lang="zh-CN" altLang="en-US" sz="2400" b="1" dirty="0">
                    <a:solidFill>
                      <a:srgbClr val="FF0000"/>
                    </a:solidFill>
                    <a:latin typeface="微软雅黑" pitchFamily="34" charset="-122"/>
                    <a:ea typeface="微软雅黑" pitchFamily="34" charset="-122"/>
                  </a:rPr>
                  <a:t>点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560" y="3310293"/>
                <a:ext cx="5537730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1650" t="-10526" r="-7041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8678765" y="3291979"/>
            <a:ext cx="2108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否则称函数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13657" y="3989658"/>
                <a:ext cx="50518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 称为函数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</a:t>
                </a:r>
                <a:r>
                  <a:rPr lang="zh-CN" altLang="zh-CN" sz="2400" b="1" dirty="0">
                    <a:solidFill>
                      <a:srgbClr val="FF0000"/>
                    </a:solidFill>
                    <a:latin typeface="微软雅黑" pitchFamily="34" charset="-122"/>
                    <a:ea typeface="微软雅黑" pitchFamily="34" charset="-122"/>
                  </a:rPr>
                  <a:t>间断</a:t>
                </a:r>
                <a:endParaRPr lang="zh-CN" altLang="en-US" sz="2400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657" y="3989658"/>
                <a:ext cx="5051872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1809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570832" y="4657060"/>
            <a:ext cx="106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点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34381" y="4657034"/>
                <a:ext cx="88171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如果函数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/>
                        <a:ea typeface="微软雅黑" pitchFamily="34" charset="-122"/>
                      </a:rPr>
                      <m:t> 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在区域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/>
                        <a:ea typeface="微软雅黑" pitchFamily="34" charset="-122"/>
                      </a:rPr>
                      <m:t> 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𝐷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内每一点都连续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,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则称函数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 在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381" y="4657034"/>
                <a:ext cx="8817167" cy="461665"/>
              </a:xfrm>
              <a:prstGeom prst="rect">
                <a:avLst/>
              </a:prstGeom>
              <a:blipFill rotWithShape="1">
                <a:blip r:embed="rId14"/>
                <a:stretch>
                  <a:fillRect l="-1037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23997" y="5295014"/>
                <a:ext cx="88171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区域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𝐷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内连续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函数</a:t>
                </a:r>
                <a14:m>
                  <m:oMath xmlns:m="http://schemas.openxmlformats.org/officeDocument/2006/math">
                    <m:r>
                      <a:rPr lang="en-US" altLang="zh-CN" sz="2400">
                        <a:latin typeface="Cambria Math"/>
                        <a:ea typeface="微软雅黑" pitchFamily="34" charset="-122"/>
                      </a:rPr>
                      <m:t> 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为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区域</a:t>
                </a:r>
                <a14:m>
                  <m:oMath xmlns:m="http://schemas.openxmlformats.org/officeDocument/2006/math">
                    <m:r>
                      <a:rPr lang="en-US" altLang="zh-CN" sz="2400">
                        <a:latin typeface="Cambria Math"/>
                        <a:ea typeface="微软雅黑" pitchFamily="34" charset="-122"/>
                      </a:rPr>
                      <m:t> 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𝐷</m:t>
                    </m:r>
                  </m:oMath>
                </a14:m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上的</a:t>
                </a:r>
                <a:r>
                  <a:rPr lang="zh-CN" altLang="en-US" sz="2400" b="1" dirty="0">
                    <a:solidFill>
                      <a:srgbClr val="FF0000"/>
                    </a:solidFill>
                    <a:latin typeface="微软雅黑" pitchFamily="34" charset="-122"/>
                    <a:ea typeface="微软雅黑" pitchFamily="34" charset="-122"/>
                  </a:rPr>
                  <a:t>连续函数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。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997" y="5295014"/>
                <a:ext cx="8817167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1037" t="-10667" b="-3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70120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81" grpId="0"/>
      <p:bldP spid="18" grpId="0"/>
      <p:bldP spid="2" grpId="0"/>
      <p:bldP spid="14" grpId="0"/>
      <p:bldP spid="20" grpId="0"/>
      <p:bldP spid="21" grpId="0"/>
      <p:bldP spid="22" grpId="0"/>
      <p:bldP spid="24" grpId="0"/>
      <p:bldP spid="16" grpId="0"/>
      <p:bldP spid="17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4" y="718293"/>
            <a:ext cx="2502645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二元函数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连续</a:t>
            </a:r>
          </a:p>
        </p:txBody>
      </p:sp>
      <p:sp>
        <p:nvSpPr>
          <p:cNvPr id="81" name="Rectangle 15">
            <a:extLst>
              <a:ext uri="{FF2B5EF4-FFF2-40B4-BE49-F238E27FC236}">
                <a16:creationId xmlns:a16="http://schemas.microsoft.com/office/drawing/2014/main" xmlns="" id="{82944DBB-912E-4000-A13A-16BBFD302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083" y="2444729"/>
            <a:ext cx="88440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  <a:buFont typeface="Wingdings" pitchFamily="2" charset="2"/>
              <a:buChar char="u"/>
              <a:defRPr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二元连续函数经过有限次的四则运算后仍为二元连续函数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xmlns="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3997" y="1711052"/>
            <a:ext cx="14330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重要结论：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15">
                <a:extLst>
                  <a:ext uri="{FF2B5EF4-FFF2-40B4-BE49-F238E27FC236}">
                    <a16:creationId xmlns:a16="http://schemas.microsoft.com/office/drawing/2014/main" xmlns="" id="{82944DBB-912E-4000-A13A-16BBFD302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0621" y="4107015"/>
                <a:ext cx="8844081" cy="1458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marL="342900" lvl="0" indent="-342900" algn="just" fontAlgn="base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buFont typeface="Wingdings" pitchFamily="2" charset="2"/>
                  <a:buChar char="u"/>
                  <a:defRPr/>
                </a:pP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有界闭区域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/>
                        <a:ea typeface="微软雅黑" pitchFamily="34" charset="-122"/>
                      </a:rPr>
                      <m:t> 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𝐷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上的连续函数一定可以在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dirty="0" smtClean="0">
                        <a:latin typeface="Cambria Math"/>
                        <a:ea typeface="微软雅黑" pitchFamily="34" charset="-122"/>
                      </a:rPr>
                      <m:t>𝐷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上取得最大值和最小值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。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　</a:t>
                </a:r>
              </a:p>
            </p:txBody>
          </p:sp>
        </mc:Choice>
        <mc:Fallback xmlns="">
          <p:sp>
            <p:nvSpPr>
              <p:cNvPr id="23" name="Rectangle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2944DBB-912E-4000-A13A-16BBFD302B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621" y="4107015"/>
                <a:ext cx="8844081" cy="1458220"/>
              </a:xfrm>
              <a:prstGeom prst="rect">
                <a:avLst/>
              </a:prstGeom>
              <a:blipFill rotWithShape="1">
                <a:blip r:embed="rId4"/>
                <a:stretch>
                  <a:fillRect l="-552" r="-1103" b="-87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15">
            <a:extLst>
              <a:ext uri="{FF2B5EF4-FFF2-40B4-BE49-F238E27FC236}">
                <a16:creationId xmlns:a16="http://schemas.microsoft.com/office/drawing/2014/main" xmlns="" id="{82944DBB-912E-4000-A13A-16BBFD302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621" y="3213843"/>
            <a:ext cx="88440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  <a:buFont typeface="Wingdings" pitchFamily="2" charset="2"/>
              <a:buChar char="u"/>
              <a:defRPr/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二元连续函数经过有限次的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复合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运算后仍为二元连续函数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12" name="等腰三角形 11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定理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773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81" grpId="0"/>
      <p:bldP spid="18" grpId="0"/>
      <p:bldP spid="23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5"/>
            <a:ext cx="10442574" cy="22373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247075" y="2695977"/>
            <a:ext cx="90553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zh-CN" sz="2400" b="0" dirty="0">
                <a:latin typeface="Arial" pitchFamily="34" charset="0"/>
                <a:ea typeface="微软雅黑" panose="020B0503020204020204" pitchFamily="34" charset="-122"/>
              </a:rPr>
              <a:t>求下列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极限 　　　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247149" y="3345310"/>
            <a:ext cx="9678853" cy="1116012"/>
            <a:chOff x="1247149" y="3196448"/>
            <a:chExt cx="9678853" cy="1116012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247149" y="3337114"/>
              <a:ext cx="967885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                                     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" name="对象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3547128"/>
                </p:ext>
              </p:extLst>
            </p:nvPr>
          </p:nvGraphicFramePr>
          <p:xfrm>
            <a:off x="2242542" y="3217565"/>
            <a:ext cx="1273175" cy="1057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00" name="公式" r:id="rId4" imgW="596880" imgH="495000" progId="Equation.3">
                    <p:embed/>
                  </p:oleObj>
                </mc:Choice>
                <mc:Fallback>
                  <p:oleObj name="公式" r:id="rId4" imgW="596880" imgH="495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242542" y="3217565"/>
                          <a:ext cx="1273175" cy="10572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6263128"/>
                </p:ext>
              </p:extLst>
            </p:nvPr>
          </p:nvGraphicFramePr>
          <p:xfrm>
            <a:off x="6068468" y="3196448"/>
            <a:ext cx="2146300" cy="1116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01" name="公式" r:id="rId6" imgW="1015920" imgH="520560" progId="Equation.3">
                    <p:embed/>
                  </p:oleObj>
                </mc:Choice>
                <mc:Fallback>
                  <p:oleObj name="公式" r:id="rId6" imgW="1015920" imgH="5205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68468" y="3196448"/>
                          <a:ext cx="2146300" cy="11160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321268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1220559" y="2538014"/>
            <a:ext cx="2031326" cy="2572327"/>
            <a:chOff x="1394254" y="2418656"/>
            <a:chExt cx="1668112" cy="211238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394254" y="3545333"/>
              <a:ext cx="1668112" cy="985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</a:t>
              </a:r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概念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1014544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367709" y="2355047"/>
            <a:ext cx="2031326" cy="2755292"/>
            <a:chOff x="6564951" y="2510238"/>
            <a:chExt cx="1447565" cy="1963458"/>
          </a:xfrm>
        </p:grpSpPr>
        <p:sp>
          <p:nvSpPr>
            <p:cNvPr id="32" name="文本框 31"/>
            <p:cNvSpPr txBox="1"/>
            <p:nvPr/>
          </p:nvSpPr>
          <p:spPr>
            <a:xfrm>
              <a:off x="6564951" y="3618325"/>
              <a:ext cx="1447565" cy="8553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的连续</a:t>
              </a: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867933" y="2563233"/>
            <a:ext cx="2193992" cy="2533906"/>
            <a:chOff x="4010206" y="2733648"/>
            <a:chExt cx="1455465" cy="1680960"/>
          </a:xfrm>
        </p:grpSpPr>
        <p:sp>
          <p:nvSpPr>
            <p:cNvPr id="44" name="文本框 12"/>
            <p:cNvSpPr txBox="1"/>
            <p:nvPr/>
          </p:nvSpPr>
          <p:spPr>
            <a:xfrm>
              <a:off x="4118116" y="3618325"/>
              <a:ext cx="1347555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的极限</a:t>
              </a:r>
            </a:p>
          </p:txBody>
        </p:sp>
        <p:grpSp>
          <p:nvGrpSpPr>
            <p:cNvPr id="45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47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6" name="椭圆 45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361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1"/>
      <p:bldP spid="6" grpId="0" animBg="1"/>
      <p:bldP spid="7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4" name="同心圆 43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6394755" y="2868367"/>
            <a:ext cx="2749471" cy="430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5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itchFamily="34" charset="-122"/>
                <a:sym typeface="宋体" pitchFamily="2" charset="-122"/>
              </a:rPr>
              <a:t>授课教师：陈笑缘教授</a:t>
            </a:r>
          </a:p>
        </p:txBody>
      </p:sp>
    </p:spTree>
    <p:extLst>
      <p:ext uri="{BB962C8B-B14F-4D97-AF65-F5344CB8AC3E}">
        <p14:creationId xmlns:p14="http://schemas.microsoft.com/office/powerpoint/2010/main" val="4255388228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xmlns="" id="{D3C5231C-9F6C-4CEB-B0A9-86204A6DA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925" y="1222053"/>
            <a:ext cx="187388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zh-CN" altLang="en-US" sz="2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xmlns="" id="{7E40F70C-B385-4080-B4E4-CC0DEB08FAC6}"/>
              </a:ext>
            </a:extLst>
          </p:cNvPr>
          <p:cNvSpPr/>
          <p:nvPr/>
        </p:nvSpPr>
        <p:spPr bwMode="auto">
          <a:xfrm>
            <a:off x="1235074" y="1089025"/>
            <a:ext cx="9721851" cy="4955640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xmlns="" id="{E573FC22-A7F6-4857-B1FF-7D6D20CEB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021" y="1955870"/>
            <a:ext cx="9048331" cy="58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经济学理论中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柯布</a:t>
            </a: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道格拉斯</a:t>
            </a:r>
            <a:r>
              <a:rPr lang="en-US" altLang="zh-CN" sz="2400" kern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Kobb</a:t>
            </a: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-Douglas</a:t>
            </a:r>
            <a:r>
              <a:rPr lang="zh-CN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函数的一般形式为</a:t>
            </a: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94934"/>
              </p:ext>
            </p:extLst>
          </p:nvPr>
        </p:nvGraphicFramePr>
        <p:xfrm>
          <a:off x="5370444" y="2717064"/>
          <a:ext cx="1487737" cy="440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31" name="公式" r:id="rId4" imgW="782169" imgH="230804" progId="Equation.3">
                  <p:embed/>
                </p:oleObj>
              </mc:Choice>
              <mc:Fallback>
                <p:oleObj name="公式" r:id="rId4" imgW="782169" imgH="23080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444" y="2717064"/>
                        <a:ext cx="1487737" cy="4408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704539" y="3229205"/>
            <a:ext cx="4611386" cy="646331"/>
            <a:chOff x="1725805" y="3133508"/>
            <a:chExt cx="4611386" cy="646331"/>
          </a:xfrm>
        </p:grpSpPr>
        <p:sp>
          <p:nvSpPr>
            <p:cNvPr id="27" name="Text Box 9">
              <a:extLst>
                <a:ext uri="{FF2B5EF4-FFF2-40B4-BE49-F238E27FC236}">
                  <a16:creationId xmlns:a16="http://schemas.microsoft.com/office/drawing/2014/main" xmlns="" id="{BD91E08D-DDF5-4897-9042-ABA49E13C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5805" y="3133508"/>
              <a:ext cx="461138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r>
                <a:rPr lang="zh-CN" altLang="zh-CN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其中</a:t>
              </a:r>
              <a:r>
                <a:rPr lang="en-US" altLang="zh-CN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</a:t>
              </a:r>
              <a:r>
                <a:rPr lang="zh-CN" altLang="zh-CN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en-US" altLang="zh-CN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lang="zh-CN" altLang="zh-CN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en-US" altLang="zh-CN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lang="zh-CN" altLang="zh-CN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均为正常数</a:t>
              </a:r>
              <a:r>
                <a:rPr lang="zh-CN" altLang="en-US" sz="2400" kern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9247106"/>
                </p:ext>
              </p:extLst>
            </p:nvPr>
          </p:nvGraphicFramePr>
          <p:xfrm>
            <a:off x="2565999" y="3293004"/>
            <a:ext cx="347804" cy="3695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32" name="公式" r:id="rId6" imgW="158524" imgH="171734" progId="Equation.3">
                    <p:embed/>
                  </p:oleObj>
                </mc:Choice>
                <mc:Fallback>
                  <p:oleObj name="公式" r:id="rId6" imgW="158524" imgH="171734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5999" y="3293004"/>
                          <a:ext cx="347804" cy="36954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对象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2933128"/>
                </p:ext>
              </p:extLst>
            </p:nvPr>
          </p:nvGraphicFramePr>
          <p:xfrm>
            <a:off x="3145849" y="3389287"/>
            <a:ext cx="263227" cy="246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33" name="公式" r:id="rId8" imgW="159750" imgH="146437" progId="Equation.3">
                    <p:embed/>
                  </p:oleObj>
                </mc:Choice>
                <mc:Fallback>
                  <p:oleObj name="公式" r:id="rId8" imgW="159750" imgH="146437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5849" y="3389287"/>
                          <a:ext cx="263227" cy="2467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对象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6268469"/>
                </p:ext>
              </p:extLst>
            </p:nvPr>
          </p:nvGraphicFramePr>
          <p:xfrm>
            <a:off x="3721206" y="3326462"/>
            <a:ext cx="263227" cy="34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34" name="公式" r:id="rId10" imgW="157599" imgH="210131" progId="Equation.3">
                    <p:embed/>
                  </p:oleObj>
                </mc:Choice>
                <mc:Fallback>
                  <p:oleObj name="公式" r:id="rId10" imgW="157599" imgH="210131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1206" y="3326462"/>
                          <a:ext cx="263227" cy="34548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/>
          <p:cNvSpPr txBox="1"/>
          <p:nvPr/>
        </p:nvSpPr>
        <p:spPr>
          <a:xfrm>
            <a:off x="1736432" y="4097447"/>
            <a:ext cx="1230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显然，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2565806" y="4097447"/>
            <a:ext cx="5121527" cy="461665"/>
            <a:chOff x="2725301" y="4097447"/>
            <a:chExt cx="5121527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2725301" y="4097447"/>
              <a:ext cx="5121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随着变量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与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的变化而变化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9225167"/>
                </p:ext>
              </p:extLst>
            </p:nvPr>
          </p:nvGraphicFramePr>
          <p:xfrm>
            <a:off x="3083158" y="4168166"/>
            <a:ext cx="260184" cy="341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35" name="公式" r:id="rId12" imgW="157745" imgH="210327" progId="Equation.3">
                    <p:embed/>
                  </p:oleObj>
                </mc:Choice>
                <mc:Fallback>
                  <p:oleObj name="公式" r:id="rId12" imgW="157745" imgH="210327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3158" y="4168166"/>
                          <a:ext cx="260184" cy="34149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4713429"/>
                </p:ext>
              </p:extLst>
            </p:nvPr>
          </p:nvGraphicFramePr>
          <p:xfrm>
            <a:off x="4742121" y="4190056"/>
            <a:ext cx="243923" cy="276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36" name="公式" r:id="rId14" imgW="145943" imgH="172273" progId="Equation.3">
                    <p:embed/>
                  </p:oleObj>
                </mc:Choice>
                <mc:Fallback>
                  <p:oleObj name="公式" r:id="rId14" imgW="145943" imgH="172273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2121" y="4190056"/>
                          <a:ext cx="243923" cy="27644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对象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3100759"/>
                </p:ext>
              </p:extLst>
            </p:nvPr>
          </p:nvGraphicFramePr>
          <p:xfrm>
            <a:off x="5390708" y="4190056"/>
            <a:ext cx="276446" cy="276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37" name="公式" r:id="rId16" imgW="172202" imgH="172202" progId="Equation.3">
                    <p:embed/>
                  </p:oleObj>
                </mc:Choice>
                <mc:Fallback>
                  <p:oleObj name="公式" r:id="rId16" imgW="172202" imgH="172202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0708" y="4190056"/>
                          <a:ext cx="276446" cy="27644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1789626" y="4869712"/>
            <a:ext cx="6432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象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这类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自变量有两个的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函数称为二元函数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pic>
        <p:nvPicPr>
          <p:cNvPr id="37" name="图片 36">
            <a:extLst>
              <a:ext uri="{FF2B5EF4-FFF2-40B4-BE49-F238E27FC236}">
                <a16:creationId xmlns:a16="http://schemas.microsoft.com/office/drawing/2014/main" xmlns="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323" y="2338406"/>
            <a:ext cx="2024842" cy="379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40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8" grpId="0" animBg="1"/>
      <p:bldP spid="12" grpId="0"/>
      <p:bldP spid="11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9" y="712447"/>
            <a:ext cx="1688714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平面区域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sp>
        <p:nvSpPr>
          <p:cNvPr id="93" name="Text Box 12">
            <a:extLst>
              <a:ext uri="{FF2B5EF4-FFF2-40B4-BE49-F238E27FC236}">
                <a16:creationId xmlns:a16="http://schemas.microsoft.com/office/drawing/2014/main" xmlns="" id="{94DC9CF0-4C63-4006-BBDC-460576604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817" y="1707673"/>
            <a:ext cx="730784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平面上由一条或几条曲线围成的部分，叫做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平面区域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xmlns="" id="{94DC9CF0-4C63-4006-BBDC-460576604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556" y="2332150"/>
            <a:ext cx="730784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也简称为“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”，这些曲线称为区域的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边界</a:t>
            </a:r>
            <a:r>
              <a:rPr lang="zh-CN" altLang="en-US" sz="24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5497" y="2938121"/>
            <a:ext cx="5121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包括边界在内的区域称为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闭区域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868556" y="3456127"/>
            <a:ext cx="5872721" cy="1569660"/>
            <a:chOff x="1868556" y="3679420"/>
            <a:chExt cx="5872721" cy="1569660"/>
          </a:xfrm>
        </p:grpSpPr>
        <p:sp>
          <p:nvSpPr>
            <p:cNvPr id="27" name="TextBox 26"/>
            <p:cNvSpPr txBox="1"/>
            <p:nvPr/>
          </p:nvSpPr>
          <p:spPr>
            <a:xfrm>
              <a:off x="1868556" y="3679420"/>
              <a:ext cx="587272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如                                        的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区域称为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闭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区域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6" name="对象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7978139"/>
                </p:ext>
              </p:extLst>
            </p:nvPr>
          </p:nvGraphicFramePr>
          <p:xfrm>
            <a:off x="2261930" y="3886534"/>
            <a:ext cx="3603625" cy="587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58" name="公式" r:id="rId4" imgW="1536480" imgH="253800" progId="Equation.3">
                    <p:embed/>
                  </p:oleObj>
                </mc:Choice>
                <mc:Fallback>
                  <p:oleObj name="公式" r:id="rId4" imgW="1536480" imgH="253800" progId="Equation.3">
                    <p:embed/>
                    <p:pic>
                      <p:nvPicPr>
                        <p:cNvPr id="0" name="对象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1930" y="3886534"/>
                          <a:ext cx="3603625" cy="587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7931881" y="3051719"/>
            <a:ext cx="2456121" cy="2088102"/>
            <a:chOff x="8112642" y="3030453"/>
            <a:chExt cx="2456121" cy="2088102"/>
          </a:xfrm>
        </p:grpSpPr>
        <p:grpSp>
          <p:nvGrpSpPr>
            <p:cNvPr id="13" name="组合 12"/>
            <p:cNvGrpSpPr/>
            <p:nvPr/>
          </p:nvGrpSpPr>
          <p:grpSpPr>
            <a:xfrm>
              <a:off x="8112642" y="3030453"/>
              <a:ext cx="2456121" cy="2088102"/>
              <a:chOff x="8112642" y="3030453"/>
              <a:chExt cx="2456121" cy="2088102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8506047" y="3657947"/>
                <a:ext cx="1265274" cy="1156087"/>
              </a:xfrm>
              <a:prstGeom prst="rect">
                <a:avLst/>
              </a:prstGeom>
              <a:solidFill>
                <a:schemeClr val="bg1">
                  <a:lumMod val="85000"/>
                  <a:alpha val="66000"/>
                </a:schemeClr>
              </a:solidFill>
              <a:ln>
                <a:solidFill>
                  <a:srgbClr val="0D0D0D"/>
                </a:solidFill>
              </a:ln>
              <a:effectLst>
                <a:outerShdw blurRad="114300" dist="38100" dir="5400000" algn="t" rotWithShape="0">
                  <a:prstClr val="black">
                    <a:alpha val="2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直接箭头连接符 7"/>
              <p:cNvCxnSpPr/>
              <p:nvPr/>
            </p:nvCxnSpPr>
            <p:spPr>
              <a:xfrm>
                <a:off x="8112642" y="4246947"/>
                <a:ext cx="2030818" cy="0"/>
              </a:xfrm>
              <a:prstGeom prst="straightConnector1">
                <a:avLst/>
              </a:prstGeom>
              <a:ln w="19050">
                <a:solidFill>
                  <a:srgbClr val="0D0D0D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8899394" y="4167965"/>
                <a:ext cx="2020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0154093" y="3976572"/>
                <a:ext cx="4146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zh-CN" alt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8899394" y="3030453"/>
                <a:ext cx="4146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i="1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zh-CN" alt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9700407" y="4192769"/>
                <a:ext cx="2020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8176444" y="4192769"/>
                <a:ext cx="428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-1</a:t>
                </a:r>
                <a:endParaRPr lang="zh-CN" altLang="en-US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871127" y="4749223"/>
                <a:ext cx="428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-1</a:t>
                </a:r>
                <a:endParaRPr lang="zh-CN" altLang="en-US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8906470" y="3366933"/>
                <a:ext cx="2020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</p:grpSp>
        <p:cxnSp>
          <p:nvCxnSpPr>
            <p:cNvPr id="32" name="直接箭头连接符 31"/>
            <p:cNvCxnSpPr/>
            <p:nvPr/>
          </p:nvCxnSpPr>
          <p:spPr>
            <a:xfrm flipV="1">
              <a:off x="9158214" y="3448505"/>
              <a:ext cx="0" cy="1461226"/>
            </a:xfrm>
            <a:prstGeom prst="straightConnector1">
              <a:avLst/>
            </a:prstGeom>
            <a:ln w="19050">
              <a:solidFill>
                <a:srgbClr val="0D0D0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3213472" y="4159962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见右图。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540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93" grpId="0"/>
      <p:bldP spid="24" grpId="0"/>
      <p:bldP spid="2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9" y="712447"/>
            <a:ext cx="1688714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平面区域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7C9CA5E0-7A9E-4781-B7B3-4443C5F659A2}"/>
              </a:ext>
            </a:extLst>
          </p:cNvPr>
          <p:cNvGrpSpPr/>
          <p:nvPr/>
        </p:nvGrpSpPr>
        <p:grpSpPr>
          <a:xfrm>
            <a:off x="1868556" y="1707673"/>
            <a:ext cx="8540717" cy="646331"/>
            <a:chOff x="1868556" y="1707673"/>
            <a:chExt cx="8540717" cy="646331"/>
          </a:xfrm>
        </p:grpSpPr>
        <p:sp>
          <p:nvSpPr>
            <p:cNvPr id="83" name="Text Box 12">
              <a:extLst>
                <a:ext uri="{FF2B5EF4-FFF2-40B4-BE49-F238E27FC236}">
                  <a16:creationId xmlns:a16="http://schemas.microsoft.com/office/drawing/2014/main" xmlns="" id="{A70B57A8-C7F8-44A8-9F22-82FC9E29B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556" y="1707673"/>
              <a:ext cx="143300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定义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5.1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3" name="Text Box 12">
              <a:extLst>
                <a:ext uri="{FF2B5EF4-FFF2-40B4-BE49-F238E27FC236}">
                  <a16:creationId xmlns:a16="http://schemas.microsoft.com/office/drawing/2014/main" xmlns="" id="{94DC9CF0-4C63-4006-BBDC-460576604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1430" y="1707673"/>
              <a:ext cx="7307843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平面上由一条或几条曲线围成的部分，叫做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平面区域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Text Box 12">
            <a:extLst>
              <a:ext uri="{FF2B5EF4-FFF2-40B4-BE49-F238E27FC236}">
                <a16:creationId xmlns:a16="http://schemas.microsoft.com/office/drawing/2014/main" xmlns="" id="{94DC9CF0-4C63-4006-BBDC-460576604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556" y="2332150"/>
            <a:ext cx="730784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也简称为“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”，这些曲线称为区域的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边界</a:t>
            </a:r>
            <a:r>
              <a:rPr lang="zh-CN" altLang="en-US" sz="24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1326" y="3542978"/>
            <a:ext cx="539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不包括边界在内的区域称为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开区域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5497" y="2938121"/>
            <a:ext cx="5121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包括边界在内的区域称为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闭区域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8236" name="Picture 42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564" y="3413052"/>
            <a:ext cx="2129648" cy="208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878429" y="4196308"/>
            <a:ext cx="5936502" cy="1135054"/>
            <a:chOff x="1878429" y="4196308"/>
            <a:chExt cx="5936502" cy="1135054"/>
          </a:xfrm>
        </p:grpSpPr>
        <p:sp>
          <p:nvSpPr>
            <p:cNvPr id="27" name="TextBox 26"/>
            <p:cNvSpPr txBox="1"/>
            <p:nvPr/>
          </p:nvSpPr>
          <p:spPr>
            <a:xfrm>
              <a:off x="1878429" y="4196308"/>
              <a:ext cx="5936502" cy="1135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如                                            的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区域为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半开区域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。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3842633"/>
                </p:ext>
              </p:extLst>
            </p:nvPr>
          </p:nvGraphicFramePr>
          <p:xfrm>
            <a:off x="2372403" y="4249473"/>
            <a:ext cx="3721975" cy="646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49" name="公式" r:id="rId5" imgW="1588189" imgH="279521" progId="Equation.3">
                    <p:embed/>
                  </p:oleObj>
                </mc:Choice>
                <mc:Fallback>
                  <p:oleObj name="公式" r:id="rId5" imgW="1588189" imgH="279521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2403" y="4249473"/>
                          <a:ext cx="3721975" cy="64633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矩形 13"/>
          <p:cNvSpPr/>
          <p:nvPr/>
        </p:nvSpPr>
        <p:spPr>
          <a:xfrm>
            <a:off x="3383600" y="4585282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见右图。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3848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9" y="712447"/>
            <a:ext cx="1688714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平面区域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sp>
        <p:nvSpPr>
          <p:cNvPr id="83" name="Text Box 12">
            <a:extLst>
              <a:ext uri="{FF2B5EF4-FFF2-40B4-BE49-F238E27FC236}">
                <a16:creationId xmlns:a16="http://schemas.microsoft.com/office/drawing/2014/main" xmlns="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556" y="1707673"/>
            <a:ext cx="14330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5.1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Text Box 12">
            <a:extLst>
              <a:ext uri="{FF2B5EF4-FFF2-40B4-BE49-F238E27FC236}">
                <a16:creationId xmlns:a16="http://schemas.microsoft.com/office/drawing/2014/main" xmlns="" id="{94DC9CF0-4C63-4006-BBDC-460576604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430" y="1707673"/>
            <a:ext cx="730784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平面上由一条或几条曲线围成的部分，叫做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平面区域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xmlns="" id="{94DC9CF0-4C63-4006-BBDC-460576604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556" y="2332150"/>
            <a:ext cx="730784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也简称为“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”，这些曲线称为区域的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边界</a:t>
            </a:r>
            <a:r>
              <a:rPr lang="zh-CN" altLang="en-US" sz="24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1326" y="3542978"/>
            <a:ext cx="539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不包括边界在内的区域称为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开区域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5497" y="2938121"/>
            <a:ext cx="5121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包括边界在内的区域称为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闭区域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78428" y="4196308"/>
            <a:ext cx="587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包含部分边界的区域称为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半开区域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850067" y="4763395"/>
            <a:ext cx="5872721" cy="1200329"/>
            <a:chOff x="1850067" y="4763395"/>
            <a:chExt cx="5872721" cy="1200329"/>
          </a:xfrm>
        </p:grpSpPr>
        <p:sp>
          <p:nvSpPr>
            <p:cNvPr id="11" name="TextBox 10"/>
            <p:cNvSpPr txBox="1"/>
            <p:nvPr/>
          </p:nvSpPr>
          <p:spPr>
            <a:xfrm>
              <a:off x="1850067" y="4763395"/>
              <a:ext cx="587272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如                      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的区域为</a:t>
              </a:r>
              <a:endParaRPr lang="en-US" altLang="zh-CN" sz="2400" dirty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半开区域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。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4572367"/>
                </p:ext>
              </p:extLst>
            </p:nvPr>
          </p:nvGraphicFramePr>
          <p:xfrm>
            <a:off x="2320380" y="4882551"/>
            <a:ext cx="3202097" cy="527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4" name="公式" r:id="rId4" imgW="1561422" imgH="253890" progId="Equation.3">
                    <p:embed/>
                  </p:oleObj>
                </mc:Choice>
                <mc:Fallback>
                  <p:oleObj name="公式" r:id="rId4" imgW="1561422" imgH="25389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0380" y="4882551"/>
                          <a:ext cx="3202097" cy="5271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430" y="3019647"/>
            <a:ext cx="2783440" cy="255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矩形 14"/>
          <p:cNvSpPr/>
          <p:nvPr/>
        </p:nvSpPr>
        <p:spPr>
          <a:xfrm>
            <a:off x="3330435" y="5159464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见右图。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3848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56028"/>
            <a:ext cx="9721849" cy="460187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712081"/>
            <a:ext cx="944599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邻域</a:t>
            </a:r>
          </a:p>
        </p:txBody>
      </p:sp>
      <p:sp>
        <p:nvSpPr>
          <p:cNvPr id="4" name="Rectangle 109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109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09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110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1841479" y="1574069"/>
            <a:ext cx="8646928" cy="1200329"/>
            <a:chOff x="1841479" y="1744197"/>
            <a:chExt cx="8646928" cy="1200329"/>
          </a:xfrm>
        </p:grpSpPr>
        <p:sp>
          <p:nvSpPr>
            <p:cNvPr id="48" name="Text Box 5">
              <a:extLst>
                <a:ext uri="{FF2B5EF4-FFF2-40B4-BE49-F238E27FC236}">
                  <a16:creationId xmlns:a16="http://schemas.microsoft.com/office/drawing/2014/main" xmlns="" id="{C93561E6-B1D2-4B20-9CB1-B17A43069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1479" y="1744197"/>
              <a:ext cx="864692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　　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设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平面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上一定点，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为一正数，以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为圆心，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半径的开圆区域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2451976"/>
                </p:ext>
              </p:extLst>
            </p:nvPr>
          </p:nvGraphicFramePr>
          <p:xfrm>
            <a:off x="2998381" y="1860698"/>
            <a:ext cx="1390532" cy="483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89" name="公式" r:id="rId4" imgW="667059" imgH="230905" progId="Equation.3">
                    <p:embed/>
                  </p:oleObj>
                </mc:Choice>
                <mc:Fallback>
                  <p:oleObj name="公式" r:id="rId4" imgW="667059" imgH="230905" progId="Equation.3">
                    <p:embed/>
                    <p:pic>
                      <p:nvPicPr>
                        <p:cNvPr id="0" name="Object 10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8381" y="1860698"/>
                          <a:ext cx="1390532" cy="4836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0374204"/>
                </p:ext>
              </p:extLst>
            </p:nvPr>
          </p:nvGraphicFramePr>
          <p:xfrm>
            <a:off x="5613991" y="1924495"/>
            <a:ext cx="565044" cy="382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90" name="公式" r:id="rId6" imgW="298051" imgH="207340" progId="Equation.3">
                    <p:embed/>
                  </p:oleObj>
                </mc:Choice>
                <mc:Fallback>
                  <p:oleObj name="公式" r:id="rId6" imgW="298051" imgH="207340" progId="Equation.3">
                    <p:embed/>
                    <p:pic>
                      <p:nvPicPr>
                        <p:cNvPr id="0" name="Object 10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13991" y="1924495"/>
                          <a:ext cx="565044" cy="38277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8157301"/>
                </p:ext>
              </p:extLst>
            </p:nvPr>
          </p:nvGraphicFramePr>
          <p:xfrm>
            <a:off x="7761767" y="1881965"/>
            <a:ext cx="320095" cy="405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91" name="公式" r:id="rId8" imgW="145248" imgH="184861" progId="Equation.3">
                    <p:embed/>
                  </p:oleObj>
                </mc:Choice>
                <mc:Fallback>
                  <p:oleObj name="公式" r:id="rId8" imgW="145248" imgH="184861" progId="Equation.3">
                    <p:embed/>
                    <p:pic>
                      <p:nvPicPr>
                        <p:cNvPr id="0" name="Object 10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61767" y="1881965"/>
                          <a:ext cx="320095" cy="4054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9441385"/>
                </p:ext>
              </p:extLst>
            </p:nvPr>
          </p:nvGraphicFramePr>
          <p:xfrm>
            <a:off x="10116267" y="1874290"/>
            <a:ext cx="372140" cy="4700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92" name="公式" r:id="rId10" imgW="182962" imgH="235236" progId="Equation.3">
                    <p:embed/>
                  </p:oleObj>
                </mc:Choice>
                <mc:Fallback>
                  <p:oleObj name="公式" r:id="rId10" imgW="182962" imgH="235236" progId="Equation.3">
                    <p:embed/>
                    <p:pic>
                      <p:nvPicPr>
                        <p:cNvPr id="0" name="Object 1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16267" y="1874290"/>
                          <a:ext cx="372140" cy="47007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对象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2126067"/>
                </p:ext>
              </p:extLst>
            </p:nvPr>
          </p:nvGraphicFramePr>
          <p:xfrm>
            <a:off x="3650032" y="2426992"/>
            <a:ext cx="320675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93" name="公式" r:id="rId12" imgW="145248" imgH="184861" progId="Equation.3">
                    <p:embed/>
                  </p:oleObj>
                </mc:Choice>
                <mc:Fallback>
                  <p:oleObj name="公式" r:id="rId12" imgW="145248" imgH="184861" progId="Equation.3">
                    <p:embed/>
                    <p:pic>
                      <p:nvPicPr>
                        <p:cNvPr id="0" name="对象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0032" y="2426992"/>
                          <a:ext cx="320675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Text Box 5">
            <a:extLst>
              <a:ext uri="{FF2B5EF4-FFF2-40B4-BE49-F238E27FC236}">
                <a16:creationId xmlns:a16="http://schemas.microsoft.com/office/drawing/2014/main" xmlns="" id="{C93561E6-B1D2-4B20-9CB1-B17A4306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122" y="3459648"/>
            <a:ext cx="15017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如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下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图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Rectangle 11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879552"/>
              </p:ext>
            </p:extLst>
          </p:nvPr>
        </p:nvGraphicFramePr>
        <p:xfrm>
          <a:off x="3656434" y="2832834"/>
          <a:ext cx="5614629" cy="69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94" name="公式" r:id="rId13" imgW="2842333" imgH="355292" progId="Equation.3">
                  <p:embed/>
                </p:oleObj>
              </mc:Choice>
              <mc:Fallback>
                <p:oleObj name="公式" r:id="rId13" imgW="2842333" imgH="355292" progId="Equation.3">
                  <p:embed/>
                  <p:pic>
                    <p:nvPicPr>
                      <p:cNvPr id="0" name="Object 1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434" y="2832834"/>
                        <a:ext cx="5614629" cy="694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组合 17"/>
          <p:cNvGrpSpPr/>
          <p:nvPr/>
        </p:nvGrpSpPr>
        <p:grpSpPr>
          <a:xfrm>
            <a:off x="1802485" y="3470281"/>
            <a:ext cx="3492521" cy="646331"/>
            <a:chOff x="1802485" y="3438382"/>
            <a:chExt cx="3492521" cy="646331"/>
          </a:xfrm>
        </p:grpSpPr>
        <p:sp>
          <p:nvSpPr>
            <p:cNvPr id="38" name="Text Box 5">
              <a:extLst>
                <a:ext uri="{FF2B5EF4-FFF2-40B4-BE49-F238E27FC236}">
                  <a16:creationId xmlns:a16="http://schemas.microsoft.com/office/drawing/2014/main" xmlns="" id="{C93561E6-B1D2-4B20-9CB1-B17A43069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485" y="3438382"/>
              <a:ext cx="349252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</a:t>
              </a:r>
              <a:r>
                <a:rPr lang="zh-CN" altLang="zh-CN" sz="2400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邻域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9745358"/>
                </p:ext>
              </p:extLst>
            </p:nvPr>
          </p:nvGraphicFramePr>
          <p:xfrm>
            <a:off x="2867690" y="3579279"/>
            <a:ext cx="373063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95" name="公式" r:id="rId15" imgW="182962" imgH="235236" progId="Equation.3">
                    <p:embed/>
                  </p:oleObj>
                </mc:Choice>
                <mc:Fallback>
                  <p:oleObj name="公式" r:id="rId15" imgW="182962" imgH="235236" progId="Equation.3">
                    <p:embed/>
                    <p:pic>
                      <p:nvPicPr>
                        <p:cNvPr id="0" name="对象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7690" y="3579279"/>
                          <a:ext cx="373063" cy="469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1336827"/>
                </p:ext>
              </p:extLst>
            </p:nvPr>
          </p:nvGraphicFramePr>
          <p:xfrm>
            <a:off x="3631935" y="3589823"/>
            <a:ext cx="320675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96" name="公式" r:id="rId16" imgW="145248" imgH="184861" progId="Equation.3">
                    <p:embed/>
                  </p:oleObj>
                </mc:Choice>
                <mc:Fallback>
                  <p:oleObj name="公式" r:id="rId16" imgW="145248" imgH="184861" progId="Equation.3">
                    <p:embed/>
                    <p:pic>
                      <p:nvPicPr>
                        <p:cNvPr id="0" name="对象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1935" y="3589823"/>
                          <a:ext cx="320675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9244" name="Picture 11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842" y="3756963"/>
            <a:ext cx="2424223" cy="2156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47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718293"/>
            <a:ext cx="1720776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二元函数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xmlns="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556" y="1707673"/>
            <a:ext cx="14330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5.1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724680" y="1711052"/>
            <a:ext cx="8918511" cy="1754326"/>
            <a:chOff x="1724680" y="1711052"/>
            <a:chExt cx="8918511" cy="17543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Rectangle 15">
                  <a:extLst>
                    <a:ext uri="{FF2B5EF4-FFF2-40B4-BE49-F238E27FC236}">
                      <a16:creationId xmlns:a16="http://schemas.microsoft.com/office/drawing/2014/main" xmlns="" id="{82944DBB-912E-4000-A13A-16BBFD302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4680" y="1711052"/>
                  <a:ext cx="8918511" cy="1754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lvl="0" fontAlgn="base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1A74CC"/>
                    </a:buClr>
                    <a:buSzPct val="80000"/>
                    <a:defRPr/>
                  </a:pP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              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设有三个变量</a:t>
                  </a:r>
                  <a14:m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/>
                          <a:ea typeface="微软雅黑" pitchFamily="34" charset="-122"/>
                        </a:rPr>
                        <m:t>𝑥</m:t>
                      </m:r>
                    </m:oMath>
                  </a14:m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,</a:t>
                  </a:r>
                  <a14:m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/>
                          <a:ea typeface="微软雅黑" pitchFamily="34" charset="-122"/>
                        </a:rPr>
                        <m:t>𝑦</m:t>
                      </m:r>
                    </m:oMath>
                  </a14:m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, </a:t>
                  </a:r>
                  <a14:m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/>
                          <a:ea typeface="微软雅黑" pitchFamily="34" charset="-122"/>
                        </a:rPr>
                        <m:t>𝑧</m:t>
                      </m:r>
                    </m:oMath>
                  </a14:m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, </a:t>
                  </a:r>
                  <a14:m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  <a:ea typeface="微软雅黑" pitchFamily="34" charset="-122"/>
                        </a:rPr>
                        <m:t>𝐷</m:t>
                      </m:r>
                    </m:oMath>
                  </a14:m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是</a:t>
                  </a:r>
                  <a14:m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/>
                          <a:ea typeface="微软雅黑" pitchFamily="34" charset="-122"/>
                        </a:rPr>
                        <m:t>𝑜𝑥𝑦</m:t>
                      </m:r>
                    </m:oMath>
                  </a14:m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平面上的一个区域或非空点集，如果对于每个点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              </a:t>
                  </a:r>
                  <a:r>
                    <a:rPr lang="zh-CN" altLang="en-US" sz="2400" dirty="0">
                      <a:latin typeface="微软雅黑" pitchFamily="34" charset="-122"/>
                      <a:ea typeface="微软雅黑" pitchFamily="34" charset="-122"/>
                    </a:rPr>
                    <a:t>，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变量</a:t>
                  </a:r>
                  <a14:m>
                    <m:oMath xmlns:m="http://schemas.openxmlformats.org/officeDocument/2006/math">
                      <m:r>
                        <a:rPr lang="en-US" altLang="zh-CN" sz="2400" b="0" i="0" smtClean="0">
                          <a:latin typeface="Cambria Math"/>
                          <a:ea typeface="微软雅黑" pitchFamily="34" charset="-122"/>
                        </a:rPr>
                        <m:t> </m:t>
                      </m:r>
                      <m:r>
                        <a:rPr lang="en-US" altLang="zh-CN" sz="2400" b="0" i="1" smtClean="0">
                          <a:latin typeface="Cambria Math"/>
                          <a:ea typeface="微软雅黑" pitchFamily="34" charset="-122"/>
                        </a:rPr>
                        <m:t>𝑧</m:t>
                      </m:r>
                      <m:r>
                        <a:rPr lang="en-US" altLang="zh-CN" sz="2400" b="0" i="1" smtClean="0">
                          <a:latin typeface="Cambria Math"/>
                          <a:ea typeface="微软雅黑" pitchFamily="34" charset="-122"/>
                        </a:rPr>
                        <m:t> </m:t>
                      </m:r>
                    </m:oMath>
                  </a14:m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按对应规则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  <a:ea typeface="微软雅黑" pitchFamily="34" charset="-122"/>
                        </a:rPr>
                        <m:t>𝑓</m:t>
                      </m:r>
                    </m:oMath>
                  </a14:m>
                  <a:r>
                    <a:rPr lang="zh-CN" altLang="en-US" sz="2400" dirty="0">
                      <a:latin typeface="微软雅黑" pitchFamily="34" charset="-122"/>
                      <a:ea typeface="微软雅黑" pitchFamily="34" charset="-122"/>
                    </a:rPr>
                    <a:t>，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总有唯一确定的值与之对应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,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则称变量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/>
                          <a:ea typeface="微软雅黑" pitchFamily="34" charset="-122"/>
                        </a:rPr>
                        <m:t>𝑧</m:t>
                      </m:r>
                    </m:oMath>
                  </a14:m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为变量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  <a:ea typeface="微软雅黑" pitchFamily="34" charset="-122"/>
                        </a:rPr>
                        <m:t>𝑥</m:t>
                      </m:r>
                    </m:oMath>
                  </a14:m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和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  <a:ea typeface="微软雅黑" pitchFamily="34" charset="-122"/>
                        </a:rPr>
                        <m:t>𝑦</m:t>
                      </m:r>
                      <m:r>
                        <a:rPr lang="en-US" altLang="zh-CN" sz="2400" b="0" i="1" smtClean="0">
                          <a:latin typeface="Cambria Math"/>
                          <a:ea typeface="微软雅黑" pitchFamily="34" charset="-122"/>
                        </a:rPr>
                        <m:t> </m:t>
                      </m:r>
                    </m:oMath>
                  </a14:m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的</a:t>
                  </a:r>
                  <a:r>
                    <a:rPr lang="zh-CN" altLang="zh-CN" sz="2400" b="1" dirty="0">
                      <a:solidFill>
                        <a:srgbClr val="FF0000"/>
                      </a:solidFill>
                      <a:latin typeface="微软雅黑" pitchFamily="34" charset="-122"/>
                      <a:ea typeface="微软雅黑" pitchFamily="34" charset="-122"/>
                    </a:rPr>
                    <a:t>二元函数</a:t>
                  </a:r>
                  <a:r>
                    <a:rPr lang="zh-CN" altLang="en-US" sz="2400" b="1" dirty="0">
                      <a:latin typeface="微软雅黑" pitchFamily="34" charset="-122"/>
                      <a:ea typeface="微软雅黑" pitchFamily="34" charset="-122"/>
                    </a:rPr>
                    <a:t>，</a:t>
                  </a:r>
                  <a:endPara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mc:Choice>
          <mc:Fallback xmlns="">
            <p:sp>
              <p:nvSpPr>
                <p:cNvPr id="81" name="Rectangle 15">
                  <a:extLst>
                    <a:ext uri="{FF2B5EF4-FFF2-40B4-BE49-F238E27FC236}">
                      <a16:creationId xmlns="" xmlns:a16="http://schemas.microsoft.com/office/drawing/2014/main" id="{82944DBB-912E-4000-A13A-16BBFD302B8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24680" y="1711052"/>
                  <a:ext cx="8918511" cy="175432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094" b="-383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" name="对象 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13729263"/>
                    </p:ext>
                  </p:extLst>
                </p:nvPr>
              </p:nvGraphicFramePr>
              <p:xfrm>
                <a:off x="5305645" y="2445488"/>
                <a:ext cx="1273883" cy="393405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2738" name="公式" r:id="rId5" imgW="653944" imgH="205159" progId="Equation.3">
                        <p:embed/>
                      </p:oleObj>
                    </mc:Choice>
                    <mc:Fallback>
                      <p:oleObj name="公式" r:id="rId5" imgW="653944" imgH="205159" progId="Equation.3">
                        <p:embed/>
                        <p:pic>
                          <p:nvPicPr>
                            <p:cNvPr id="0" name="Object 70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05645" y="2445488"/>
                              <a:ext cx="1273883" cy="39340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" name="对象 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13729263"/>
                    </p:ext>
                  </p:extLst>
                </p:nvPr>
              </p:nvGraphicFramePr>
              <p:xfrm>
                <a:off x="5305645" y="2445488"/>
                <a:ext cx="1273883" cy="393405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2720" name="公式" r:id="rId7" imgW="653944" imgH="205159" progId="Equation.3">
                        <p:embed/>
                      </p:oleObj>
                    </mc:Choice>
                    <mc:Fallback>
                      <p:oleObj name="公式" r:id="rId7" imgW="653944" imgH="205159" progId="Equation.3">
                        <p:embed/>
                        <p:pic>
                          <p:nvPicPr>
                            <p:cNvPr id="0" name="Object 70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05645" y="2445488"/>
                              <a:ext cx="1273883" cy="39340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sp>
        <p:nvSpPr>
          <p:cNvPr id="4" name="TextBox 3"/>
          <p:cNvSpPr txBox="1"/>
          <p:nvPr/>
        </p:nvSpPr>
        <p:spPr>
          <a:xfrm>
            <a:off x="1762226" y="3465378"/>
            <a:ext cx="1433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记作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　</a:t>
            </a:r>
            <a:endParaRPr lang="zh-CN" altLang="en-US" sz="2400" dirty="0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84381"/>
              </p:ext>
            </p:extLst>
          </p:nvPr>
        </p:nvGraphicFramePr>
        <p:xfrm>
          <a:off x="4816549" y="3980208"/>
          <a:ext cx="1837407" cy="507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39" name="公式" r:id="rId9" imgW="730879" imgH="205159" progId="Equation.3">
                  <p:embed/>
                </p:oleObj>
              </mc:Choice>
              <mc:Fallback>
                <p:oleObj name="公式" r:id="rId9" imgW="730879" imgH="205159" progId="Equation.3">
                  <p:embed/>
                  <p:pic>
                    <p:nvPicPr>
                      <p:cNvPr id="0" name="Object 7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549" y="3980208"/>
                        <a:ext cx="1837407" cy="507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6396" y="4744876"/>
                <a:ext cx="9180528" cy="463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其中，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latin typeface="微软雅黑" pitchFamily="34" charset="-122"/>
                        <a:ea typeface="微软雅黑" pitchFamily="34" charset="-122"/>
                      </a:rPr>
                      <m:t>和</m:t>
                    </m:r>
                    <m:r>
                      <a:rPr lang="en-US" altLang="zh-CN" sz="2400" b="0" i="1" smtClean="0">
                        <a:latin typeface="Cambria Math"/>
                      </a:rPr>
                      <m:t> 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m:rPr>
                        <m:nor/>
                      </m:rPr>
                      <a:rPr lang="en-US" altLang="zh-CN" sz="2400" b="0" i="0" smtClean="0">
                        <a:latin typeface="微软雅黑" pitchFamily="34" charset="-122"/>
                        <a:ea typeface="微软雅黑" pitchFamily="34" charset="-122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latin typeface="微软雅黑" pitchFamily="34" charset="-122"/>
                        <a:ea typeface="微软雅黑" pitchFamily="34" charset="-122"/>
                      </a:rPr>
                      <m:t>称为</m:t>
                    </m:r>
                    <m:r>
                      <m:rPr>
                        <m:nor/>
                      </m:rPr>
                      <a:rPr lang="zh-CN" altLang="en-US" sz="2400" b="1" smtClean="0">
                        <a:solidFill>
                          <a:srgbClr val="FF0000"/>
                        </a:solidFill>
                        <a:latin typeface="微软雅黑" pitchFamily="34" charset="-122"/>
                        <a:ea typeface="微软雅黑" pitchFamily="34" charset="-122"/>
                      </a:rPr>
                      <m:t>自变量</m:t>
                    </m:r>
                    <m:r>
                      <a:rPr lang="zh-CN" altLang="en-US" sz="2400" b="1" i="1" smtClean="0">
                        <a:latin typeface="Cambria Math"/>
                      </a:rPr>
                      <m:t>，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𝑧</m:t>
                    </m:r>
                    <m:r>
                      <m:rPr>
                        <m:nor/>
                      </m:rPr>
                      <a:rPr lang="en-US" altLang="zh-CN" sz="2400" b="0" i="0" smtClean="0">
                        <a:latin typeface="微软雅黑" pitchFamily="34" charset="-122"/>
                        <a:ea typeface="微软雅黑" pitchFamily="34" charset="-122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latin typeface="微软雅黑" pitchFamily="34" charset="-122"/>
                        <a:ea typeface="微软雅黑" pitchFamily="34" charset="-122"/>
                      </a:rPr>
                      <m:t>称为</m:t>
                    </m:r>
                    <m:r>
                      <m:rPr>
                        <m:nor/>
                      </m:rPr>
                      <a:rPr lang="zh-CN" altLang="en-US" sz="2400" b="1" smtClean="0">
                        <a:solidFill>
                          <a:srgbClr val="FF0000"/>
                        </a:solidFill>
                        <a:latin typeface="微软雅黑" pitchFamily="34" charset="-122"/>
                        <a:ea typeface="微软雅黑" pitchFamily="34" charset="-122"/>
                      </a:rPr>
                      <m:t>因变量</m:t>
                    </m:r>
                    <m:r>
                      <a:rPr lang="zh-CN" altLang="en-US" sz="2400" b="1" i="1" smtClean="0">
                        <a:latin typeface="Cambria Math"/>
                      </a:rPr>
                      <m:t>，</m:t>
                    </m:r>
                    <m:r>
                      <a:rPr lang="en-US" altLang="zh-CN" sz="2400" i="1">
                        <a:latin typeface="Cambria Math"/>
                        <a:ea typeface="微软雅黑" pitchFamily="34" charset="-122"/>
                      </a:rPr>
                      <m:t>𝐷</m:t>
                    </m:r>
                    <m:r>
                      <m:rPr>
                        <m:nor/>
                      </m:rPr>
                      <a:rPr lang="en-US" altLang="zh-CN" sz="2400" b="0" i="0" smtClean="0">
                        <a:latin typeface="微软雅黑" pitchFamily="34" charset="-122"/>
                        <a:ea typeface="微软雅黑" pitchFamily="34" charset="-122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latin typeface="微软雅黑" pitchFamily="34" charset="-122"/>
                        <a:ea typeface="微软雅黑" pitchFamily="34" charset="-122"/>
                      </a:rPr>
                      <m:t>称为函数</m:t>
                    </m:r>
                    <m:r>
                      <m:rPr>
                        <m:nor/>
                      </m:rPr>
                      <a:rPr lang="en-US" altLang="zh-CN" sz="2400">
                        <a:latin typeface="微软雅黑" pitchFamily="34" charset="-122"/>
                        <a:ea typeface="微软雅黑" pitchFamily="34" charset="-122"/>
                      </a:rPr>
                      <m:t> </m:t>
                    </m:r>
                    <m:r>
                      <m:rPr>
                        <m:nor/>
                      </m:rPr>
                      <a:rPr lang="zh-CN" altLang="en-US" sz="2400">
                        <a:latin typeface="微软雅黑" pitchFamily="34" charset="-122"/>
                        <a:ea typeface="微软雅黑" pitchFamily="34" charset="-122"/>
                      </a:rPr>
                      <m:t>的</m:t>
                    </m:r>
                    <m:r>
                      <m:rPr>
                        <m:nor/>
                      </m:rPr>
                      <a:rPr lang="zh-CN" altLang="en-US" sz="2400" b="1" smtClean="0">
                        <a:solidFill>
                          <a:srgbClr val="FF0000"/>
                        </a:solidFill>
                        <a:latin typeface="微软雅黑" pitchFamily="34" charset="-122"/>
                        <a:ea typeface="微软雅黑" pitchFamily="34" charset="-122"/>
                      </a:rPr>
                      <m:t>定义域</m:t>
                    </m:r>
                    <m:r>
                      <a:rPr lang="zh-CN" altLang="en-US" sz="2400" b="1" i="1" smtClean="0">
                        <a:latin typeface="Cambria Math"/>
                      </a:rPr>
                      <m:t>。</m:t>
                    </m:r>
                  </m:oMath>
                </a14:m>
                <a:r>
                  <a:rPr lang="zh-CN" altLang="en-US" sz="2400" kern="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　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396" y="4744876"/>
                <a:ext cx="9180528" cy="463781"/>
              </a:xfrm>
              <a:prstGeom prst="rect">
                <a:avLst/>
              </a:prstGeom>
              <a:blipFill rotWithShape="1">
                <a:blip r:embed="rId11"/>
                <a:stretch>
                  <a:fillRect l="-996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97002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18" grpId="0"/>
      <p:bldP spid="4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1758737"/>
            <a:ext cx="9721850" cy="4112195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A8E19EF0-7863-41AB-88F8-521DD29EFFF9}"/>
              </a:ext>
            </a:extLst>
          </p:cNvPr>
          <p:cNvGrpSpPr/>
          <p:nvPr/>
        </p:nvGrpSpPr>
        <p:grpSpPr>
          <a:xfrm>
            <a:off x="1719675" y="772782"/>
            <a:ext cx="4968204" cy="900113"/>
            <a:chOff x="1000100" y="1136669"/>
            <a:chExt cx="4968204" cy="900113"/>
          </a:xfrm>
        </p:grpSpPr>
        <p:sp>
          <p:nvSpPr>
            <p:cNvPr id="42" name="Text Box 40">
              <a:extLst>
                <a:ext uri="{FF2B5EF4-FFF2-40B4-BE49-F238E27FC236}">
                  <a16:creationId xmlns:a16="http://schemas.microsoft.com/office/drawing/2014/main" xmlns="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0100" y="1292468"/>
              <a:ext cx="4968204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求函数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CN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的定义域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。 　</a:t>
              </a:r>
            </a:p>
          </p:txBody>
        </p:sp>
        <p:graphicFrame>
          <p:nvGraphicFramePr>
            <p:cNvPr id="43" name="对象 42">
              <a:extLst>
                <a:ext uri="{FF2B5EF4-FFF2-40B4-BE49-F238E27FC236}">
                  <a16:creationId xmlns:a16="http://schemas.microsoft.com/office/drawing/2014/main" xmlns="" id="{330AA034-C6CD-4165-B4C6-133CA58BF6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5246207"/>
                </p:ext>
              </p:extLst>
            </p:nvPr>
          </p:nvGraphicFramePr>
          <p:xfrm>
            <a:off x="3402683" y="1136669"/>
            <a:ext cx="1974850" cy="900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28" name="公式" r:id="rId4" imgW="1028520" imgH="469800" progId="Equation.3">
                    <p:embed/>
                  </p:oleObj>
                </mc:Choice>
                <mc:Fallback>
                  <p:oleObj name="公式" r:id="rId4" imgW="1028520" imgH="469800" progId="Equation.3">
                    <p:embed/>
                    <p:pic>
                      <p:nvPicPr>
                        <p:cNvPr id="0" name="Picture 15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2683" y="1136669"/>
                          <a:ext cx="1974850" cy="9001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xmlns="" id="{6EC9E08D-125D-413D-82FB-31C3E379DED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362" y="0"/>
            <a:ext cx="3608475" cy="6765891"/>
          </a:xfrm>
          <a:prstGeom prst="rect">
            <a:avLst/>
          </a:prstGeom>
        </p:spPr>
      </p:pic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800199" y="2209386"/>
            <a:ext cx="3441652" cy="646331"/>
            <a:chOff x="1800199" y="2974962"/>
            <a:chExt cx="3441652" cy="646331"/>
          </a:xfrm>
        </p:grpSpPr>
        <p:sp>
          <p:nvSpPr>
            <p:cNvPr id="46" name="Text Box 43">
              <a:extLst>
                <a:ext uri="{FF2B5EF4-FFF2-40B4-BE49-F238E27FC236}">
                  <a16:creationId xmlns:a16="http://schemas.microsoft.com/office/drawing/2014/main" xmlns="" id="{B674C528-8CD6-45C5-8283-D03A939E7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0199" y="2974962"/>
              <a:ext cx="344165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因为                     ，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4317519"/>
                </p:ext>
              </p:extLst>
            </p:nvPr>
          </p:nvGraphicFramePr>
          <p:xfrm>
            <a:off x="2647507" y="3105995"/>
            <a:ext cx="1684230" cy="434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29" name="公式" r:id="rId7" imgW="893059" imgH="229685" progId="Equation.3">
                    <p:embed/>
                  </p:oleObj>
                </mc:Choice>
                <mc:Fallback>
                  <p:oleObj name="公式" r:id="rId7" imgW="893059" imgH="229685" progId="Equation.3">
                    <p:embed/>
                    <p:pic>
                      <p:nvPicPr>
                        <p:cNvPr id="0" name="Object 16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7507" y="3105995"/>
                          <a:ext cx="1684230" cy="4346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1800199" y="3069459"/>
            <a:ext cx="2661306" cy="581057"/>
            <a:chOff x="1800199" y="3069459"/>
            <a:chExt cx="2661306" cy="581057"/>
          </a:xfrm>
        </p:grpSpPr>
        <p:sp>
          <p:nvSpPr>
            <p:cNvPr id="39" name="矩形 38">
              <a:extLst>
                <a:ext uri="{FF2B5EF4-FFF2-40B4-BE49-F238E27FC236}">
                  <a16:creationId xmlns:a16="http://schemas.microsoft.com/office/drawing/2014/main" xmlns="" id="{0469B6A5-8F03-4293-830D-DC5FFEF827B3}"/>
                </a:ext>
              </a:extLst>
            </p:cNvPr>
            <p:cNvSpPr/>
            <p:nvPr/>
          </p:nvSpPr>
          <p:spPr>
            <a:xfrm>
              <a:off x="1800199" y="3069459"/>
              <a:ext cx="2661306" cy="5810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buNone/>
              </a:pP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所以                 。</a:t>
              </a:r>
            </a:p>
          </p:txBody>
        </p:sp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0350849"/>
                </p:ext>
              </p:extLst>
            </p:nvPr>
          </p:nvGraphicFramePr>
          <p:xfrm>
            <a:off x="2690036" y="3203948"/>
            <a:ext cx="1339704" cy="4465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30" name="公式" r:id="rId9" imgW="689328" imgH="229776" progId="Equation.3">
                    <p:embed/>
                  </p:oleObj>
                </mc:Choice>
                <mc:Fallback>
                  <p:oleObj name="公式" r:id="rId9" imgW="689328" imgH="229776" progId="Equation.3">
                    <p:embed/>
                    <p:pic>
                      <p:nvPicPr>
                        <p:cNvPr id="0" name="Object 16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0036" y="3203948"/>
                          <a:ext cx="1339704" cy="44656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350D9C08-0730-490F-ACE9-53C15A221D9B}"/>
              </a:ext>
            </a:extLst>
          </p:cNvPr>
          <p:cNvSpPr/>
          <p:nvPr/>
        </p:nvSpPr>
        <p:spPr>
          <a:xfrm>
            <a:off x="1800199" y="3922656"/>
            <a:ext cx="3353803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于是</a:t>
            </a:r>
            <a:r>
              <a:rPr lang="zh-CN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函数的定义域为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</p:txBody>
      </p:sp>
      <p:pic>
        <p:nvPicPr>
          <p:cNvPr id="45659" name="Picture 162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482" y="2608238"/>
            <a:ext cx="19240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" name="对象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14481"/>
              </p:ext>
            </p:extLst>
          </p:nvPr>
        </p:nvGraphicFramePr>
        <p:xfrm>
          <a:off x="2678390" y="4794533"/>
          <a:ext cx="2240315" cy="483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1" name="公式" r:id="rId12" imgW="1199427" imgH="255005" progId="Equation.3">
                  <p:embed/>
                </p:oleObj>
              </mc:Choice>
              <mc:Fallback>
                <p:oleObj name="公式" r:id="rId12" imgW="1199427" imgH="25500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390" y="4794533"/>
                        <a:ext cx="2240315" cy="4839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27773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1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6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34" dur="2000"/>
                                            <p:tgtEl>
                                              <p:spTgt spid="456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4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1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6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34" dur="2000"/>
                                            <p:tgtEl>
                                              <p:spTgt spid="456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40" grpId="0"/>
        </p:bldLst>
      </p:timing>
    </mc:Fallback>
  </mc:AlternateContent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962</Words>
  <Application>Microsoft Office PowerPoint</Application>
  <PresentationFormat>自定义</PresentationFormat>
  <Paragraphs>132</Paragraphs>
  <Slides>20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Office 主题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2019-11-10T10:20:11Z</dcterms:modified>
</cp:coreProperties>
</file>