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sldIdLst>
    <p:sldId id="312" r:id="rId2"/>
    <p:sldId id="365" r:id="rId3"/>
    <p:sldId id="350" r:id="rId4"/>
    <p:sldId id="355" r:id="rId5"/>
    <p:sldId id="356" r:id="rId6"/>
    <p:sldId id="357" r:id="rId7"/>
    <p:sldId id="358" r:id="rId8"/>
    <p:sldId id="359" r:id="rId9"/>
    <p:sldId id="360" r:id="rId10"/>
    <p:sldId id="369" r:id="rId11"/>
    <p:sldId id="370" r:id="rId12"/>
    <p:sldId id="371" r:id="rId13"/>
    <p:sldId id="373" r:id="rId14"/>
    <p:sldId id="374" r:id="rId15"/>
    <p:sldId id="375" r:id="rId16"/>
    <p:sldId id="376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69" userDrawn="1">
          <p15:clr>
            <a:srgbClr val="A4A3A4"/>
          </p15:clr>
        </p15:guide>
        <p15:guide id="4" orient="horz" pos="3770" userDrawn="1">
          <p15:clr>
            <a:srgbClr val="A4A3A4"/>
          </p15:clr>
        </p15:guide>
        <p15:guide id="7" pos="6902" userDrawn="1">
          <p15:clr>
            <a:srgbClr val="A4A3A4"/>
          </p15:clr>
        </p15:guide>
        <p15:guide id="8" orient="horz" pos="4156" userDrawn="1">
          <p15:clr>
            <a:srgbClr val="A4A3A4"/>
          </p15:clr>
        </p15:guide>
        <p15:guide id="9" orient="horz" pos="799" userDrawn="1">
          <p15:clr>
            <a:srgbClr val="A4A3A4"/>
          </p15:clr>
        </p15:guide>
        <p15:guide id="10" pos="778" userDrawn="1">
          <p15:clr>
            <a:srgbClr val="A4A3A4"/>
          </p15:clr>
        </p15:guide>
        <p15:guide id="11" pos="11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  <a:srgbClr val="1A74CC"/>
    <a:srgbClr val="257DD2"/>
    <a:srgbClr val="BB002D"/>
    <a:srgbClr val="B23885"/>
    <a:srgbClr val="E00887"/>
    <a:srgbClr val="E70012"/>
    <a:srgbClr val="C11D7B"/>
    <a:srgbClr val="110914"/>
    <a:srgbClr val="5CB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1" autoAdjust="0"/>
    <p:restoredTop sz="93943" autoAdjust="0"/>
  </p:normalViewPr>
  <p:slideViewPr>
    <p:cSldViewPr snapToGrid="0">
      <p:cViewPr varScale="1">
        <p:scale>
          <a:sx n="71" d="100"/>
          <a:sy n="71" d="100"/>
        </p:scale>
        <p:origin x="-786" y="-96"/>
      </p:cViewPr>
      <p:guideLst>
        <p:guide orient="horz" pos="2069"/>
        <p:guide orient="horz" pos="3770"/>
        <p:guide orient="horz" pos="4156"/>
        <p:guide orient="horz" pos="799"/>
        <p:guide pos="6902"/>
        <p:guide pos="778"/>
        <p:guide pos="11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2.wmf"/><Relationship Id="rId7" Type="http://schemas.openxmlformats.org/officeDocument/2006/relationships/image" Target="../media/image80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9.wmf"/><Relationship Id="rId10" Type="http://schemas.openxmlformats.org/officeDocument/2006/relationships/image" Target="../media/image83.wmf"/><Relationship Id="rId4" Type="http://schemas.openxmlformats.org/officeDocument/2006/relationships/image" Target="../media/image73.wmf"/><Relationship Id="rId9" Type="http://schemas.openxmlformats.org/officeDocument/2006/relationships/image" Target="../media/image8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4" Type="http://schemas.openxmlformats.org/officeDocument/2006/relationships/image" Target="../media/image8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5.wmf"/><Relationship Id="rId3" Type="http://schemas.openxmlformats.org/officeDocument/2006/relationships/image" Target="../media/image6.wmf"/><Relationship Id="rId7" Type="http://schemas.openxmlformats.org/officeDocument/2006/relationships/image" Target="../media/image19.wmf"/><Relationship Id="rId12" Type="http://schemas.openxmlformats.org/officeDocument/2006/relationships/image" Target="../media/image26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17.wmf"/><Relationship Id="rId11" Type="http://schemas.openxmlformats.org/officeDocument/2006/relationships/image" Target="../media/image25.wmf"/><Relationship Id="rId5" Type="http://schemas.openxmlformats.org/officeDocument/2006/relationships/image" Target="../media/image16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5.wmf"/><Relationship Id="rId3" Type="http://schemas.openxmlformats.org/officeDocument/2006/relationships/image" Target="../media/image6.wmf"/><Relationship Id="rId7" Type="http://schemas.openxmlformats.org/officeDocument/2006/relationships/image" Target="../media/image19.wmf"/><Relationship Id="rId12" Type="http://schemas.openxmlformats.org/officeDocument/2006/relationships/image" Target="../media/image32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17.wmf"/><Relationship Id="rId11" Type="http://schemas.openxmlformats.org/officeDocument/2006/relationships/image" Target="../media/image31.wmf"/><Relationship Id="rId5" Type="http://schemas.openxmlformats.org/officeDocument/2006/relationships/image" Target="../media/image16.wmf"/><Relationship Id="rId10" Type="http://schemas.openxmlformats.org/officeDocument/2006/relationships/image" Target="../media/image30.wmf"/><Relationship Id="rId4" Type="http://schemas.openxmlformats.org/officeDocument/2006/relationships/image" Target="../media/image18.wmf"/><Relationship Id="rId9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18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19.wmf"/><Relationship Id="rId11" Type="http://schemas.openxmlformats.org/officeDocument/2006/relationships/image" Target="../media/image44.wmf"/><Relationship Id="rId5" Type="http://schemas.openxmlformats.org/officeDocument/2006/relationships/image" Target="../media/image17.wmf"/><Relationship Id="rId10" Type="http://schemas.openxmlformats.org/officeDocument/2006/relationships/image" Target="../media/image43.wmf"/><Relationship Id="rId4" Type="http://schemas.openxmlformats.org/officeDocument/2006/relationships/image" Target="../media/image16.wmf"/><Relationship Id="rId9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image" Target="../media/image55.wmf"/><Relationship Id="rId3" Type="http://schemas.openxmlformats.org/officeDocument/2006/relationships/image" Target="../media/image17.wmf"/><Relationship Id="rId7" Type="http://schemas.openxmlformats.org/officeDocument/2006/relationships/image" Target="../media/image49.wmf"/><Relationship Id="rId12" Type="http://schemas.openxmlformats.org/officeDocument/2006/relationships/image" Target="../media/image54.wmf"/><Relationship Id="rId2" Type="http://schemas.openxmlformats.org/officeDocument/2006/relationships/image" Target="../media/image16.wmf"/><Relationship Id="rId1" Type="http://schemas.openxmlformats.org/officeDocument/2006/relationships/image" Target="../media/image18.wmf"/><Relationship Id="rId6" Type="http://schemas.openxmlformats.org/officeDocument/2006/relationships/image" Target="../media/image48.w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19.wmf"/><Relationship Id="rId9" Type="http://schemas.openxmlformats.org/officeDocument/2006/relationships/image" Target="../media/image51.wmf"/><Relationship Id="rId14" Type="http://schemas.openxmlformats.org/officeDocument/2006/relationships/image" Target="../media/image5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17.wmf"/><Relationship Id="rId7" Type="http://schemas.openxmlformats.org/officeDocument/2006/relationships/image" Target="../media/image48.wmf"/><Relationship Id="rId2" Type="http://schemas.openxmlformats.org/officeDocument/2006/relationships/image" Target="../media/image16.wmf"/><Relationship Id="rId1" Type="http://schemas.openxmlformats.org/officeDocument/2006/relationships/image" Target="../media/image18.wmf"/><Relationship Id="rId6" Type="http://schemas.openxmlformats.org/officeDocument/2006/relationships/image" Target="../media/image47.wmf"/><Relationship Id="rId5" Type="http://schemas.openxmlformats.org/officeDocument/2006/relationships/image" Target="../media/image52.wmf"/><Relationship Id="rId4" Type="http://schemas.openxmlformats.org/officeDocument/2006/relationships/image" Target="../media/image19.wmf"/><Relationship Id="rId9" Type="http://schemas.openxmlformats.org/officeDocument/2006/relationships/image" Target="../media/image5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AF65C-48F0-4C6E-BEFD-9AF31B03EEBF}" type="datetimeFigureOut">
              <a:rPr lang="zh-CN" altLang="en-US" smtClean="0"/>
              <a:pPr/>
              <a:t>2019/11/10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0B059-7000-42F8-A5D1-A225E1ED9CA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961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9738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5082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20B059-7000-42F8-A5D1-A225E1ED9CA8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1082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0" y="6324600"/>
            <a:ext cx="1312334" cy="533400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9982200" y="0"/>
            <a:ext cx="2209800" cy="1215614"/>
          </a:xfrm>
          <a:prstGeom prst="triangle">
            <a:avLst>
              <a:gd name="adj" fmla="val 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 hidden="1"/>
          <p:cNvSpPr/>
          <p:nvPr userDrawn="1"/>
        </p:nvSpPr>
        <p:spPr>
          <a:xfrm>
            <a:off x="11087100" y="146141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</a:p>
        </p:txBody>
      </p:sp>
    </p:spTree>
    <p:extLst>
      <p:ext uri="{BB962C8B-B14F-4D97-AF65-F5344CB8AC3E}">
        <p14:creationId xmlns:p14="http://schemas.microsoft.com/office/powerpoint/2010/main" val="18826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平行四边形 4"/>
          <p:cNvSpPr/>
          <p:nvPr userDrawn="1"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平行四边形 5"/>
          <p:cNvSpPr/>
          <p:nvPr userDrawn="1"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平行四边形 6"/>
          <p:cNvSpPr/>
          <p:nvPr userDrawn="1"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平行四边形 7"/>
          <p:cNvSpPr/>
          <p:nvPr userDrawn="1"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引题  有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52325" y="368783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426318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-112076" y="-443763"/>
            <a:ext cx="2342815" cy="1514509"/>
            <a:chOff x="-272337" y="-305365"/>
            <a:chExt cx="3353206" cy="2167675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272337" y="-45167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401971" y="-1680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2076528" y="-30536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>
            <a:off x="10202607" y="6206036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/>
        </p:nvSpPr>
        <p:spPr>
          <a:xfrm>
            <a:off x="83727" y="3612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90326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引题  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11096832" y="20803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14079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.引题  无动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 flipH="1">
            <a:off x="9973424" y="-583810"/>
            <a:ext cx="2292467" cy="1490398"/>
            <a:chOff x="-405181" y="-371464"/>
            <a:chExt cx="3281145" cy="2133166"/>
          </a:xfrm>
          <a:solidFill>
            <a:srgbClr val="1A74CC"/>
          </a:solidFill>
        </p:grpSpPr>
        <p:sp>
          <p:nvSpPr>
            <p:cNvPr id="3" name="椭圆 2"/>
            <p:cNvSpPr/>
            <p:nvPr/>
          </p:nvSpPr>
          <p:spPr>
            <a:xfrm>
              <a:off x="-405181" y="-145775"/>
              <a:ext cx="1907477" cy="19074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1132969" y="15126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椭圆 4"/>
            <p:cNvSpPr/>
            <p:nvPr/>
          </p:nvSpPr>
          <p:spPr>
            <a:xfrm>
              <a:off x="1871623" y="-37146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6" name="组合 5"/>
          <p:cNvGrpSpPr/>
          <p:nvPr userDrawn="1"/>
        </p:nvGrpSpPr>
        <p:grpSpPr>
          <a:xfrm flipV="1">
            <a:off x="-308375" y="6095200"/>
            <a:ext cx="2141793" cy="1303927"/>
            <a:chOff x="-142408" y="-374755"/>
            <a:chExt cx="3065489" cy="1866275"/>
          </a:xfrm>
          <a:solidFill>
            <a:srgbClr val="1A74CC"/>
          </a:solidFill>
        </p:grpSpPr>
        <p:sp>
          <p:nvSpPr>
            <p:cNvPr id="7" name="椭圆 6"/>
            <p:cNvSpPr/>
            <p:nvPr/>
          </p:nvSpPr>
          <p:spPr>
            <a:xfrm>
              <a:off x="-142408" y="-232349"/>
              <a:ext cx="1723869" cy="17238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8" name="椭圆 7"/>
            <p:cNvSpPr/>
            <p:nvPr/>
          </p:nvSpPr>
          <p:spPr>
            <a:xfrm>
              <a:off x="1244183" y="-86194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1918740" y="-374755"/>
              <a:ext cx="1004341" cy="10043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 hidden="1"/>
          <p:cNvSpPr/>
          <p:nvPr userDrawn="1"/>
        </p:nvSpPr>
        <p:spPr>
          <a:xfrm>
            <a:off x="94178" y="29252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  <p:sp>
        <p:nvSpPr>
          <p:cNvPr id="11" name="矩形 10"/>
          <p:cNvSpPr/>
          <p:nvPr userDrawn="1"/>
        </p:nvSpPr>
        <p:spPr>
          <a:xfrm>
            <a:off x="11045536" y="177256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引题</a:t>
            </a:r>
          </a:p>
        </p:txBody>
      </p:sp>
    </p:spTree>
    <p:extLst>
      <p:ext uri="{BB962C8B-B14F-4D97-AF65-F5344CB8AC3E}">
        <p14:creationId xmlns:p14="http://schemas.microsoft.com/office/powerpoint/2010/main" val="330742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</a:p>
        </p:txBody>
      </p:sp>
    </p:spTree>
    <p:extLst>
      <p:ext uri="{BB962C8B-B14F-4D97-AF65-F5344CB8AC3E}">
        <p14:creationId xmlns:p14="http://schemas.microsoft.com/office/powerpoint/2010/main" val="2465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定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等腰三角形 18"/>
          <p:cNvSpPr/>
          <p:nvPr userDrawn="1"/>
        </p:nvSpPr>
        <p:spPr>
          <a:xfrm rot="5400000">
            <a:off x="-673660" y="673660"/>
            <a:ext cx="2418739" cy="1071419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0" name="等腰三角形 19"/>
          <p:cNvSpPr/>
          <p:nvPr userDrawn="1"/>
        </p:nvSpPr>
        <p:spPr>
          <a:xfrm rot="5400000">
            <a:off x="22123" y="2305882"/>
            <a:ext cx="870151" cy="328958"/>
          </a:xfrm>
          <a:prstGeom prst="triangle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等腰三角形 20"/>
          <p:cNvSpPr/>
          <p:nvPr userDrawn="1"/>
        </p:nvSpPr>
        <p:spPr>
          <a:xfrm rot="5400000">
            <a:off x="-376086" y="2898067"/>
            <a:ext cx="1209372" cy="457200"/>
          </a:xfrm>
          <a:prstGeom prst="triangle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任意多边形 21"/>
          <p:cNvSpPr/>
          <p:nvPr userDrawn="1"/>
        </p:nvSpPr>
        <p:spPr>
          <a:xfrm>
            <a:off x="8170923" y="6283444"/>
            <a:ext cx="4155954" cy="704236"/>
          </a:xfrm>
          <a:custGeom>
            <a:avLst/>
            <a:gdLst>
              <a:gd name="connsiteX0" fmla="*/ 0 w 8686800"/>
              <a:gd name="connsiteY0" fmla="*/ 1239875 h 1471999"/>
              <a:gd name="connsiteX1" fmla="*/ 1447800 w 8686800"/>
              <a:gd name="connsiteY1" fmla="*/ 1625 h 1471999"/>
              <a:gd name="connsiteX2" fmla="*/ 4152900 w 8686800"/>
              <a:gd name="connsiteY2" fmla="*/ 1468475 h 1471999"/>
              <a:gd name="connsiteX3" fmla="*/ 5981700 w 8686800"/>
              <a:gd name="connsiteY3" fmla="*/ 439775 h 1471999"/>
              <a:gd name="connsiteX4" fmla="*/ 8686800 w 8686800"/>
              <a:gd name="connsiteY4" fmla="*/ 1373225 h 1471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86800" h="1471999">
                <a:moveTo>
                  <a:pt x="0" y="1239875"/>
                </a:moveTo>
                <a:cubicBezTo>
                  <a:pt x="377825" y="601700"/>
                  <a:pt x="755650" y="-36475"/>
                  <a:pt x="1447800" y="1625"/>
                </a:cubicBezTo>
                <a:cubicBezTo>
                  <a:pt x="2139950" y="39725"/>
                  <a:pt x="3397250" y="1395450"/>
                  <a:pt x="4152900" y="1468475"/>
                </a:cubicBezTo>
                <a:cubicBezTo>
                  <a:pt x="4908550" y="1541500"/>
                  <a:pt x="5226050" y="455650"/>
                  <a:pt x="5981700" y="439775"/>
                </a:cubicBezTo>
                <a:cubicBezTo>
                  <a:pt x="6737350" y="423900"/>
                  <a:pt x="7712075" y="898562"/>
                  <a:pt x="8686800" y="1373225"/>
                </a:cubicBezTo>
              </a:path>
            </a:pathLst>
          </a:cu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-13942" y="916981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定理</a:t>
            </a:r>
          </a:p>
        </p:txBody>
      </p:sp>
    </p:spTree>
    <p:extLst>
      <p:ext uri="{BB962C8B-B14F-4D97-AF65-F5344CB8AC3E}">
        <p14:creationId xmlns:p14="http://schemas.microsoft.com/office/powerpoint/2010/main" val="2465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6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0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例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 userDrawn="1"/>
        </p:nvSpPr>
        <p:spPr>
          <a:xfrm>
            <a:off x="10879666" y="6324600"/>
            <a:ext cx="1312334" cy="533400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等腰三角形 7"/>
          <p:cNvSpPr/>
          <p:nvPr userDrawn="1"/>
        </p:nvSpPr>
        <p:spPr>
          <a:xfrm rot="10800000">
            <a:off x="0" y="0"/>
            <a:ext cx="2209800" cy="1215614"/>
          </a:xfrm>
          <a:prstGeom prst="triangle">
            <a:avLst>
              <a:gd name="adj" fmla="val 100000"/>
            </a:avLst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99497" y="14665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例题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56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53" r:id="rId5"/>
    <p:sldLayoutId id="2147483657" r:id="rId6"/>
    <p:sldLayoutId id="2147483654" r:id="rId7"/>
    <p:sldLayoutId id="2147483659" r:id="rId8"/>
    <p:sldLayoutId id="2147483655" r:id="rId9"/>
    <p:sldLayoutId id="2147483656" r:id="rId10"/>
    <p:sldLayoutId id="21474836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13" Type="http://schemas.openxmlformats.org/officeDocument/2006/relationships/image" Target="../media/image62.wmf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116.bin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2.bin"/><Relationship Id="rId11" Type="http://schemas.openxmlformats.org/officeDocument/2006/relationships/oleObject" Target="../embeddings/oleObject115.bin"/><Relationship Id="rId5" Type="http://schemas.openxmlformats.org/officeDocument/2006/relationships/image" Target="../media/image59.wmf"/><Relationship Id="rId15" Type="http://schemas.openxmlformats.org/officeDocument/2006/relationships/image" Target="../media/image63.wmf"/><Relationship Id="rId10" Type="http://schemas.openxmlformats.org/officeDocument/2006/relationships/oleObject" Target="../embeddings/oleObject114.bin"/><Relationship Id="rId4" Type="http://schemas.openxmlformats.org/officeDocument/2006/relationships/oleObject" Target="../embeddings/oleObject111.bin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1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image" Target="../media/image68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5.wmf"/><Relationship Id="rId12" Type="http://schemas.openxmlformats.org/officeDocument/2006/relationships/oleObject" Target="../embeddings/oleObject122.bin"/><Relationship Id="rId2" Type="http://schemas.openxmlformats.org/officeDocument/2006/relationships/tags" Target="../tags/tag1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67.wmf"/><Relationship Id="rId5" Type="http://schemas.openxmlformats.org/officeDocument/2006/relationships/image" Target="../media/image64.wmf"/><Relationship Id="rId15" Type="http://schemas.openxmlformats.org/officeDocument/2006/relationships/image" Target="../media/image69.wmf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66.wmf"/><Relationship Id="rId14" Type="http://schemas.openxmlformats.org/officeDocument/2006/relationships/oleObject" Target="../embeddings/oleObject12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13" Type="http://schemas.openxmlformats.org/officeDocument/2006/relationships/image" Target="../media/image74.wmf"/><Relationship Id="rId18" Type="http://schemas.openxmlformats.org/officeDocument/2006/relationships/oleObject" Target="../embeddings/oleObject131.bin"/><Relationship Id="rId3" Type="http://schemas.openxmlformats.org/officeDocument/2006/relationships/slideLayout" Target="../slideLayouts/slideLayout9.xml"/><Relationship Id="rId21" Type="http://schemas.openxmlformats.org/officeDocument/2006/relationships/image" Target="../media/image78.wmf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128.bin"/><Relationship Id="rId17" Type="http://schemas.openxmlformats.org/officeDocument/2006/relationships/image" Target="../media/image76.wmf"/><Relationship Id="rId2" Type="http://schemas.openxmlformats.org/officeDocument/2006/relationships/tags" Target="../tags/tag12.xml"/><Relationship Id="rId16" Type="http://schemas.openxmlformats.org/officeDocument/2006/relationships/oleObject" Target="../embeddings/oleObject130.bin"/><Relationship Id="rId20" Type="http://schemas.openxmlformats.org/officeDocument/2006/relationships/oleObject" Target="../embeddings/oleObject132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25.bin"/><Relationship Id="rId11" Type="http://schemas.openxmlformats.org/officeDocument/2006/relationships/image" Target="../media/image73.wmf"/><Relationship Id="rId5" Type="http://schemas.openxmlformats.org/officeDocument/2006/relationships/image" Target="../media/image70.wmf"/><Relationship Id="rId15" Type="http://schemas.openxmlformats.org/officeDocument/2006/relationships/image" Target="../media/image75.wmf"/><Relationship Id="rId10" Type="http://schemas.openxmlformats.org/officeDocument/2006/relationships/oleObject" Target="../embeddings/oleObject127.bin"/><Relationship Id="rId19" Type="http://schemas.openxmlformats.org/officeDocument/2006/relationships/image" Target="../media/image77.wmf"/><Relationship Id="rId4" Type="http://schemas.openxmlformats.org/officeDocument/2006/relationships/oleObject" Target="../embeddings/oleObject124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12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5.bin"/><Relationship Id="rId13" Type="http://schemas.openxmlformats.org/officeDocument/2006/relationships/image" Target="../media/image79.wmf"/><Relationship Id="rId18" Type="http://schemas.openxmlformats.org/officeDocument/2006/relationships/oleObject" Target="../embeddings/oleObject140.bin"/><Relationship Id="rId26" Type="http://schemas.openxmlformats.org/officeDocument/2006/relationships/image" Target="../media/image83.wmf"/><Relationship Id="rId3" Type="http://schemas.openxmlformats.org/officeDocument/2006/relationships/slideLayout" Target="../slideLayouts/slideLayout9.xml"/><Relationship Id="rId21" Type="http://schemas.openxmlformats.org/officeDocument/2006/relationships/oleObject" Target="../embeddings/oleObject142.bin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137.bin"/><Relationship Id="rId17" Type="http://schemas.openxmlformats.org/officeDocument/2006/relationships/image" Target="../media/image80.wmf"/><Relationship Id="rId25" Type="http://schemas.openxmlformats.org/officeDocument/2006/relationships/oleObject" Target="../embeddings/oleObject145.bin"/><Relationship Id="rId2" Type="http://schemas.openxmlformats.org/officeDocument/2006/relationships/tags" Target="../tags/tag13.xml"/><Relationship Id="rId16" Type="http://schemas.openxmlformats.org/officeDocument/2006/relationships/oleObject" Target="../embeddings/oleObject139.bin"/><Relationship Id="rId20" Type="http://schemas.openxmlformats.org/officeDocument/2006/relationships/oleObject" Target="../embeddings/oleObject141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34.bin"/><Relationship Id="rId11" Type="http://schemas.openxmlformats.org/officeDocument/2006/relationships/image" Target="../media/image73.wmf"/><Relationship Id="rId24" Type="http://schemas.openxmlformats.org/officeDocument/2006/relationships/oleObject" Target="../embeddings/oleObject144.bin"/><Relationship Id="rId5" Type="http://schemas.openxmlformats.org/officeDocument/2006/relationships/image" Target="../media/image70.wmf"/><Relationship Id="rId15" Type="http://schemas.openxmlformats.org/officeDocument/2006/relationships/image" Target="../media/image75.wmf"/><Relationship Id="rId23" Type="http://schemas.openxmlformats.org/officeDocument/2006/relationships/image" Target="../media/image82.wmf"/><Relationship Id="rId10" Type="http://schemas.openxmlformats.org/officeDocument/2006/relationships/oleObject" Target="../embeddings/oleObject136.bin"/><Relationship Id="rId19" Type="http://schemas.openxmlformats.org/officeDocument/2006/relationships/image" Target="../media/image81.wmf"/><Relationship Id="rId4" Type="http://schemas.openxmlformats.org/officeDocument/2006/relationships/oleObject" Target="../embeddings/oleObject133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138.bin"/><Relationship Id="rId22" Type="http://schemas.openxmlformats.org/officeDocument/2006/relationships/oleObject" Target="../embeddings/oleObject14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8.bin"/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85.wmf"/><Relationship Id="rId2" Type="http://schemas.openxmlformats.org/officeDocument/2006/relationships/tags" Target="../tags/tag1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47.bin"/><Relationship Id="rId11" Type="http://schemas.openxmlformats.org/officeDocument/2006/relationships/image" Target="../media/image87.wmf"/><Relationship Id="rId5" Type="http://schemas.openxmlformats.org/officeDocument/2006/relationships/image" Target="../media/image84.wmf"/><Relationship Id="rId10" Type="http://schemas.openxmlformats.org/officeDocument/2006/relationships/oleObject" Target="../embeddings/oleObject149.bin"/><Relationship Id="rId4" Type="http://schemas.openxmlformats.org/officeDocument/2006/relationships/oleObject" Target="../embeddings/oleObject146.bin"/><Relationship Id="rId9" Type="http://schemas.openxmlformats.org/officeDocument/2006/relationships/image" Target="../media/image8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slideLayout" Target="../slideLayouts/slideLayout7.xml"/><Relationship Id="rId21" Type="http://schemas.openxmlformats.org/officeDocument/2006/relationships/oleObject" Target="../embeddings/oleObject9.bin"/><Relationship Id="rId34" Type="http://schemas.openxmlformats.org/officeDocument/2006/relationships/image" Target="../media/image17.wmf"/><Relationship Id="rId7" Type="http://schemas.openxmlformats.org/officeDocument/2006/relationships/image" Target="../media/image5.wmf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7.bin"/><Relationship Id="rId25" Type="http://schemas.openxmlformats.org/officeDocument/2006/relationships/oleObject" Target="../embeddings/oleObject11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9.wmf"/><Relationship Id="rId2" Type="http://schemas.openxmlformats.org/officeDocument/2006/relationships/tags" Target="../tags/tag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3.wmf"/><Relationship Id="rId32" Type="http://schemas.openxmlformats.org/officeDocument/2006/relationships/image" Target="../media/image16.wmf"/><Relationship Id="rId37" Type="http://schemas.openxmlformats.org/officeDocument/2006/relationships/oleObject" Target="../embeddings/oleObject18.bin"/><Relationship Id="rId5" Type="http://schemas.openxmlformats.org/officeDocument/2006/relationships/image" Target="../media/image4.wmf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28" Type="http://schemas.openxmlformats.org/officeDocument/2006/relationships/oleObject" Target="../embeddings/oleObject13.bin"/><Relationship Id="rId36" Type="http://schemas.openxmlformats.org/officeDocument/2006/relationships/image" Target="../media/image18.wmf"/><Relationship Id="rId10" Type="http://schemas.openxmlformats.org/officeDocument/2006/relationships/image" Target="../media/image20.png"/><Relationship Id="rId19" Type="http://schemas.openxmlformats.org/officeDocument/2006/relationships/oleObject" Target="../embeddings/oleObject8.bin"/><Relationship Id="rId31" Type="http://schemas.openxmlformats.org/officeDocument/2006/relationships/oleObject" Target="../embeddings/oleObject15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image" Target="../media/image8.wmf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12.bin"/><Relationship Id="rId30" Type="http://schemas.openxmlformats.org/officeDocument/2006/relationships/image" Target="../media/image15.wmf"/><Relationship Id="rId35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19.wmf"/><Relationship Id="rId26" Type="http://schemas.openxmlformats.org/officeDocument/2006/relationships/image" Target="../media/image25.wmf"/><Relationship Id="rId3" Type="http://schemas.openxmlformats.org/officeDocument/2006/relationships/slideLayout" Target="../slideLayouts/slideLayout7.xml"/><Relationship Id="rId21" Type="http://schemas.openxmlformats.org/officeDocument/2006/relationships/oleObject" Target="../embeddings/oleObject27.bin"/><Relationship Id="rId34" Type="http://schemas.openxmlformats.org/officeDocument/2006/relationships/oleObject" Target="../embeddings/oleObject35.bin"/><Relationship Id="rId7" Type="http://schemas.openxmlformats.org/officeDocument/2006/relationships/image" Target="../media/image22.wmf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5.bin"/><Relationship Id="rId25" Type="http://schemas.openxmlformats.org/officeDocument/2006/relationships/oleObject" Target="../embeddings/oleObject29.bin"/><Relationship Id="rId33" Type="http://schemas.openxmlformats.org/officeDocument/2006/relationships/oleObject" Target="../embeddings/oleObject34.bin"/><Relationship Id="rId2" Type="http://schemas.openxmlformats.org/officeDocument/2006/relationships/tags" Target="../tags/tag3.xml"/><Relationship Id="rId16" Type="http://schemas.openxmlformats.org/officeDocument/2006/relationships/image" Target="../media/image17.wmf"/><Relationship Id="rId20" Type="http://schemas.openxmlformats.org/officeDocument/2006/relationships/image" Target="../media/image11.wmf"/><Relationship Id="rId29" Type="http://schemas.openxmlformats.org/officeDocument/2006/relationships/image" Target="../media/image26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2.bin"/><Relationship Id="rId24" Type="http://schemas.openxmlformats.org/officeDocument/2006/relationships/image" Target="../media/image24.wmf"/><Relationship Id="rId32" Type="http://schemas.openxmlformats.org/officeDocument/2006/relationships/oleObject" Target="../embeddings/oleObject33.bin"/><Relationship Id="rId5" Type="http://schemas.openxmlformats.org/officeDocument/2006/relationships/image" Target="../media/image21.wmf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28" Type="http://schemas.openxmlformats.org/officeDocument/2006/relationships/oleObject" Target="../embeddings/oleObject31.bin"/><Relationship Id="rId10" Type="http://schemas.openxmlformats.org/officeDocument/2006/relationships/image" Target="../media/image20.png"/><Relationship Id="rId19" Type="http://schemas.openxmlformats.org/officeDocument/2006/relationships/oleObject" Target="../embeddings/oleObject26.bin"/><Relationship Id="rId31" Type="http://schemas.openxmlformats.org/officeDocument/2006/relationships/image" Target="../media/image15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6.wmf"/><Relationship Id="rId14" Type="http://schemas.openxmlformats.org/officeDocument/2006/relationships/image" Target="../media/image16.wmf"/><Relationship Id="rId22" Type="http://schemas.openxmlformats.org/officeDocument/2006/relationships/image" Target="../media/image23.wmf"/><Relationship Id="rId27" Type="http://schemas.openxmlformats.org/officeDocument/2006/relationships/oleObject" Target="../embeddings/oleObject30.bin"/><Relationship Id="rId30" Type="http://schemas.openxmlformats.org/officeDocument/2006/relationships/oleObject" Target="../embeddings/oleObject32.bin"/><Relationship Id="rId35" Type="http://schemas.openxmlformats.org/officeDocument/2006/relationships/oleObject" Target="../embeddings/oleObject3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19.wmf"/><Relationship Id="rId26" Type="http://schemas.openxmlformats.org/officeDocument/2006/relationships/image" Target="../media/image31.wmf"/><Relationship Id="rId3" Type="http://schemas.openxmlformats.org/officeDocument/2006/relationships/slideLayout" Target="../slideLayouts/slideLayout7.xml"/><Relationship Id="rId21" Type="http://schemas.openxmlformats.org/officeDocument/2006/relationships/oleObject" Target="../embeddings/oleObject45.bin"/><Relationship Id="rId34" Type="http://schemas.openxmlformats.org/officeDocument/2006/relationships/oleObject" Target="../embeddings/oleObject53.bin"/><Relationship Id="rId7" Type="http://schemas.openxmlformats.org/officeDocument/2006/relationships/image" Target="../media/image28.wmf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43.bin"/><Relationship Id="rId25" Type="http://schemas.openxmlformats.org/officeDocument/2006/relationships/oleObject" Target="../embeddings/oleObject47.bin"/><Relationship Id="rId33" Type="http://schemas.openxmlformats.org/officeDocument/2006/relationships/oleObject" Target="../embeddings/oleObject52.bin"/><Relationship Id="rId2" Type="http://schemas.openxmlformats.org/officeDocument/2006/relationships/tags" Target="../tags/tag4.xml"/><Relationship Id="rId16" Type="http://schemas.openxmlformats.org/officeDocument/2006/relationships/image" Target="../media/image17.wmf"/><Relationship Id="rId20" Type="http://schemas.openxmlformats.org/officeDocument/2006/relationships/image" Target="../media/image11.wmf"/><Relationship Id="rId29" Type="http://schemas.openxmlformats.org/officeDocument/2006/relationships/image" Target="../media/image32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0.bin"/><Relationship Id="rId24" Type="http://schemas.openxmlformats.org/officeDocument/2006/relationships/image" Target="../media/image30.wmf"/><Relationship Id="rId32" Type="http://schemas.openxmlformats.org/officeDocument/2006/relationships/oleObject" Target="../embeddings/oleObject51.bin"/><Relationship Id="rId5" Type="http://schemas.openxmlformats.org/officeDocument/2006/relationships/image" Target="../media/image27.wmf"/><Relationship Id="rId15" Type="http://schemas.openxmlformats.org/officeDocument/2006/relationships/oleObject" Target="../embeddings/oleObject42.bin"/><Relationship Id="rId23" Type="http://schemas.openxmlformats.org/officeDocument/2006/relationships/oleObject" Target="../embeddings/oleObject46.bin"/><Relationship Id="rId28" Type="http://schemas.openxmlformats.org/officeDocument/2006/relationships/oleObject" Target="../embeddings/oleObject49.bin"/><Relationship Id="rId10" Type="http://schemas.openxmlformats.org/officeDocument/2006/relationships/image" Target="../media/image20.png"/><Relationship Id="rId19" Type="http://schemas.openxmlformats.org/officeDocument/2006/relationships/oleObject" Target="../embeddings/oleObject44.bin"/><Relationship Id="rId31" Type="http://schemas.openxmlformats.org/officeDocument/2006/relationships/image" Target="../media/image15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6.wmf"/><Relationship Id="rId14" Type="http://schemas.openxmlformats.org/officeDocument/2006/relationships/image" Target="../media/image16.wmf"/><Relationship Id="rId22" Type="http://schemas.openxmlformats.org/officeDocument/2006/relationships/image" Target="../media/image29.wmf"/><Relationship Id="rId27" Type="http://schemas.openxmlformats.org/officeDocument/2006/relationships/oleObject" Target="../embeddings/oleObject48.bin"/><Relationship Id="rId30" Type="http://schemas.openxmlformats.org/officeDocument/2006/relationships/oleObject" Target="../embeddings/oleObject50.bin"/><Relationship Id="rId35" Type="http://schemas.openxmlformats.org/officeDocument/2006/relationships/oleObject" Target="../embeddings/oleObject5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36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59.bin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15.wmf"/><Relationship Id="rId5" Type="http://schemas.openxmlformats.org/officeDocument/2006/relationships/image" Target="../media/image33.wmf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6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68.bin"/><Relationship Id="rId26" Type="http://schemas.openxmlformats.org/officeDocument/2006/relationships/oleObject" Target="../embeddings/oleObject72.bin"/><Relationship Id="rId3" Type="http://schemas.openxmlformats.org/officeDocument/2006/relationships/slideLayout" Target="../slideLayouts/slideLayout9.xml"/><Relationship Id="rId21" Type="http://schemas.openxmlformats.org/officeDocument/2006/relationships/image" Target="../media/image42.wmf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40.wmf"/><Relationship Id="rId25" Type="http://schemas.openxmlformats.org/officeDocument/2006/relationships/image" Target="../media/image44.wmf"/><Relationship Id="rId2" Type="http://schemas.openxmlformats.org/officeDocument/2006/relationships/tags" Target="../tags/tag6.xml"/><Relationship Id="rId16" Type="http://schemas.openxmlformats.org/officeDocument/2006/relationships/oleObject" Target="../embeddings/oleObject67.bin"/><Relationship Id="rId20" Type="http://schemas.openxmlformats.org/officeDocument/2006/relationships/oleObject" Target="../embeddings/oleObject69.bin"/><Relationship Id="rId29" Type="http://schemas.openxmlformats.org/officeDocument/2006/relationships/image" Target="../media/image45.w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71.bin"/><Relationship Id="rId5" Type="http://schemas.openxmlformats.org/officeDocument/2006/relationships/image" Target="../media/image38.wmf"/><Relationship Id="rId15" Type="http://schemas.openxmlformats.org/officeDocument/2006/relationships/image" Target="../media/image19.wmf"/><Relationship Id="rId23" Type="http://schemas.openxmlformats.org/officeDocument/2006/relationships/image" Target="../media/image43.wmf"/><Relationship Id="rId28" Type="http://schemas.openxmlformats.org/officeDocument/2006/relationships/oleObject" Target="../embeddings/oleObject74.bin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41.wmf"/><Relationship Id="rId31" Type="http://schemas.openxmlformats.org/officeDocument/2006/relationships/image" Target="../media/image46.wmf"/><Relationship Id="rId4" Type="http://schemas.openxmlformats.org/officeDocument/2006/relationships/oleObject" Target="../embeddings/oleObject61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66.bin"/><Relationship Id="rId22" Type="http://schemas.openxmlformats.org/officeDocument/2006/relationships/oleObject" Target="../embeddings/oleObject70.bin"/><Relationship Id="rId27" Type="http://schemas.openxmlformats.org/officeDocument/2006/relationships/oleObject" Target="../embeddings/oleObject73.bin"/><Relationship Id="rId30" Type="http://schemas.openxmlformats.org/officeDocument/2006/relationships/oleObject" Target="../embeddings/oleObject7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image" Target="../media/image47.wmf"/><Relationship Id="rId18" Type="http://schemas.openxmlformats.org/officeDocument/2006/relationships/oleObject" Target="../embeddings/oleObject83.bin"/><Relationship Id="rId26" Type="http://schemas.openxmlformats.org/officeDocument/2006/relationships/oleObject" Target="../embeddings/oleObject88.bin"/><Relationship Id="rId3" Type="http://schemas.openxmlformats.org/officeDocument/2006/relationships/slideLayout" Target="../slideLayouts/slideLayout9.xml"/><Relationship Id="rId21" Type="http://schemas.openxmlformats.org/officeDocument/2006/relationships/image" Target="../media/image51.wmf"/><Relationship Id="rId34" Type="http://schemas.openxmlformats.org/officeDocument/2006/relationships/oleObject" Target="../embeddings/oleObject93.bin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80.bin"/><Relationship Id="rId17" Type="http://schemas.openxmlformats.org/officeDocument/2006/relationships/image" Target="../media/image49.wmf"/><Relationship Id="rId25" Type="http://schemas.openxmlformats.org/officeDocument/2006/relationships/oleObject" Target="../embeddings/oleObject87.bin"/><Relationship Id="rId33" Type="http://schemas.openxmlformats.org/officeDocument/2006/relationships/image" Target="../media/image55.wmf"/><Relationship Id="rId2" Type="http://schemas.openxmlformats.org/officeDocument/2006/relationships/tags" Target="../tags/tag7.xml"/><Relationship Id="rId16" Type="http://schemas.openxmlformats.org/officeDocument/2006/relationships/oleObject" Target="../embeddings/oleObject82.bin"/><Relationship Id="rId20" Type="http://schemas.openxmlformats.org/officeDocument/2006/relationships/oleObject" Target="../embeddings/oleObject84.bin"/><Relationship Id="rId29" Type="http://schemas.openxmlformats.org/officeDocument/2006/relationships/image" Target="../media/image54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7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86.bin"/><Relationship Id="rId32" Type="http://schemas.openxmlformats.org/officeDocument/2006/relationships/oleObject" Target="../embeddings/oleObject92.bin"/><Relationship Id="rId37" Type="http://schemas.openxmlformats.org/officeDocument/2006/relationships/image" Target="../media/image56.wmf"/><Relationship Id="rId5" Type="http://schemas.openxmlformats.org/officeDocument/2006/relationships/image" Target="../media/image18.wmf"/><Relationship Id="rId15" Type="http://schemas.openxmlformats.org/officeDocument/2006/relationships/image" Target="../media/image48.wmf"/><Relationship Id="rId23" Type="http://schemas.openxmlformats.org/officeDocument/2006/relationships/image" Target="../media/image52.wmf"/><Relationship Id="rId28" Type="http://schemas.openxmlformats.org/officeDocument/2006/relationships/oleObject" Target="../embeddings/oleObject89.bin"/><Relationship Id="rId36" Type="http://schemas.openxmlformats.org/officeDocument/2006/relationships/oleObject" Target="../embeddings/oleObject95.bin"/><Relationship Id="rId10" Type="http://schemas.openxmlformats.org/officeDocument/2006/relationships/oleObject" Target="../embeddings/oleObject79.bin"/><Relationship Id="rId19" Type="http://schemas.openxmlformats.org/officeDocument/2006/relationships/image" Target="../media/image50.wmf"/><Relationship Id="rId31" Type="http://schemas.openxmlformats.org/officeDocument/2006/relationships/oleObject" Target="../embeddings/oleObject91.bin"/><Relationship Id="rId4" Type="http://schemas.openxmlformats.org/officeDocument/2006/relationships/oleObject" Target="../embeddings/oleObject76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81.bin"/><Relationship Id="rId22" Type="http://schemas.openxmlformats.org/officeDocument/2006/relationships/oleObject" Target="../embeddings/oleObject85.bin"/><Relationship Id="rId27" Type="http://schemas.openxmlformats.org/officeDocument/2006/relationships/image" Target="../media/image53.wmf"/><Relationship Id="rId30" Type="http://schemas.openxmlformats.org/officeDocument/2006/relationships/oleObject" Target="../embeddings/oleObject90.bin"/><Relationship Id="rId35" Type="http://schemas.openxmlformats.org/officeDocument/2006/relationships/oleObject" Target="../embeddings/oleObject9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13" Type="http://schemas.openxmlformats.org/officeDocument/2006/relationships/image" Target="../media/image52.wmf"/><Relationship Id="rId18" Type="http://schemas.openxmlformats.org/officeDocument/2006/relationships/oleObject" Target="../embeddings/oleObject103.bin"/><Relationship Id="rId26" Type="http://schemas.openxmlformats.org/officeDocument/2006/relationships/oleObject" Target="../embeddings/oleObject109.bin"/><Relationship Id="rId3" Type="http://schemas.openxmlformats.org/officeDocument/2006/relationships/slideLayout" Target="../slideLayouts/slideLayout9.xml"/><Relationship Id="rId21" Type="http://schemas.openxmlformats.org/officeDocument/2006/relationships/oleObject" Target="../embeddings/oleObject106.bin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00.bin"/><Relationship Id="rId17" Type="http://schemas.openxmlformats.org/officeDocument/2006/relationships/image" Target="../media/image48.wmf"/><Relationship Id="rId25" Type="http://schemas.openxmlformats.org/officeDocument/2006/relationships/image" Target="../media/image58.wmf"/><Relationship Id="rId2" Type="http://schemas.openxmlformats.org/officeDocument/2006/relationships/tags" Target="../tags/tag8.xml"/><Relationship Id="rId16" Type="http://schemas.openxmlformats.org/officeDocument/2006/relationships/oleObject" Target="../embeddings/oleObject102.bin"/><Relationship Id="rId20" Type="http://schemas.openxmlformats.org/officeDocument/2006/relationships/oleObject" Target="../embeddings/oleObject105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7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108.bin"/><Relationship Id="rId5" Type="http://schemas.openxmlformats.org/officeDocument/2006/relationships/image" Target="../media/image18.wmf"/><Relationship Id="rId15" Type="http://schemas.openxmlformats.org/officeDocument/2006/relationships/image" Target="../media/image47.wmf"/><Relationship Id="rId23" Type="http://schemas.openxmlformats.org/officeDocument/2006/relationships/image" Target="../media/image57.wmf"/><Relationship Id="rId10" Type="http://schemas.openxmlformats.org/officeDocument/2006/relationships/oleObject" Target="../embeddings/oleObject99.bin"/><Relationship Id="rId19" Type="http://schemas.openxmlformats.org/officeDocument/2006/relationships/oleObject" Target="../embeddings/oleObject104.bin"/><Relationship Id="rId4" Type="http://schemas.openxmlformats.org/officeDocument/2006/relationships/oleObject" Target="../embeddings/oleObject96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01.bin"/><Relationship Id="rId22" Type="http://schemas.openxmlformats.org/officeDocument/2006/relationships/oleObject" Target="../embeddings/oleObject107.bin"/><Relationship Id="rId27" Type="http://schemas.openxmlformats.org/officeDocument/2006/relationships/oleObject" Target="../embeddings/oleObject1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>
            <a:spLocks noChangeAspect="1"/>
          </p:cNvSpPr>
          <p:nvPr/>
        </p:nvSpPr>
        <p:spPr>
          <a:xfrm>
            <a:off x="665333" y="346245"/>
            <a:ext cx="1744103" cy="1744103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同心圆 21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528837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9" name="文本框 28" hidden="1"/>
          <p:cNvSpPr txBox="1"/>
          <p:nvPr/>
        </p:nvSpPr>
        <p:spPr>
          <a:xfrm>
            <a:off x="961544" y="1028698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endParaRPr lang="zh-CN" alt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386740" y="2868367"/>
            <a:ext cx="2765501" cy="427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32" name="矩形 31" hidden="1"/>
          <p:cNvSpPr/>
          <p:nvPr/>
        </p:nvSpPr>
        <p:spPr>
          <a:xfrm>
            <a:off x="6429963" y="2675874"/>
            <a:ext cx="24237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endParaRPr lang="zh-CN" alt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177517" y="3513060"/>
            <a:ext cx="54651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二元函数</a:t>
            </a:r>
            <a:r>
              <a:rPr lang="zh-CN" altLang="zh-CN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经济应用</a:t>
            </a:r>
            <a:endParaRPr lang="zh-CN" altLang="en-US" sz="4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611256" y="4458528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23" hidden="1"/>
          <p:cNvGrpSpPr>
            <a:grpSpLocks noChangeAspect="1"/>
          </p:cNvGrpSpPr>
          <p:nvPr/>
        </p:nvGrpSpPr>
        <p:grpSpPr bwMode="auto">
          <a:xfrm>
            <a:off x="871737" y="2888009"/>
            <a:ext cx="466326" cy="593152"/>
            <a:chOff x="3723" y="2008"/>
            <a:chExt cx="239" cy="304"/>
          </a:xfrm>
          <a:solidFill>
            <a:schemeClr val="bg1"/>
          </a:solidFill>
        </p:grpSpPr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3723" y="2155"/>
              <a:ext cx="239" cy="157"/>
            </a:xfrm>
            <a:custGeom>
              <a:avLst/>
              <a:gdLst>
                <a:gd name="T0" fmla="*/ 90 w 98"/>
                <a:gd name="T1" fmla="*/ 16 h 65"/>
                <a:gd name="T2" fmla="*/ 71 w 98"/>
                <a:gd name="T3" fmla="*/ 5 h 65"/>
                <a:gd name="T4" fmla="*/ 63 w 98"/>
                <a:gd name="T5" fmla="*/ 0 h 65"/>
                <a:gd name="T6" fmla="*/ 34 w 98"/>
                <a:gd name="T7" fmla="*/ 0 h 65"/>
                <a:gd name="T8" fmla="*/ 16 w 98"/>
                <a:gd name="T9" fmla="*/ 9 h 65"/>
                <a:gd name="T10" fmla="*/ 9 w 98"/>
                <a:gd name="T11" fmla="*/ 14 h 65"/>
                <a:gd name="T12" fmla="*/ 0 w 98"/>
                <a:gd name="T13" fmla="*/ 49 h 65"/>
                <a:gd name="T14" fmla="*/ 3 w 98"/>
                <a:gd name="T15" fmla="*/ 55 h 65"/>
                <a:gd name="T16" fmla="*/ 46 w 98"/>
                <a:gd name="T17" fmla="*/ 64 h 65"/>
                <a:gd name="T18" fmla="*/ 93 w 98"/>
                <a:gd name="T19" fmla="*/ 56 h 65"/>
                <a:gd name="T20" fmla="*/ 96 w 98"/>
                <a:gd name="T21" fmla="*/ 53 h 65"/>
                <a:gd name="T22" fmla="*/ 90 w 98"/>
                <a:gd name="T23" fmla="*/ 16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" h="65">
                  <a:moveTo>
                    <a:pt x="90" y="16"/>
                  </a:moveTo>
                  <a:cubicBezTo>
                    <a:pt x="87" y="10"/>
                    <a:pt x="71" y="5"/>
                    <a:pt x="71" y="5"/>
                  </a:cubicBezTo>
                  <a:cubicBezTo>
                    <a:pt x="63" y="2"/>
                    <a:pt x="63" y="0"/>
                    <a:pt x="63" y="0"/>
                  </a:cubicBezTo>
                  <a:cubicBezTo>
                    <a:pt x="46" y="32"/>
                    <a:pt x="34" y="0"/>
                    <a:pt x="34" y="0"/>
                  </a:cubicBezTo>
                  <a:cubicBezTo>
                    <a:pt x="33" y="4"/>
                    <a:pt x="16" y="9"/>
                    <a:pt x="16" y="9"/>
                  </a:cubicBezTo>
                  <a:cubicBezTo>
                    <a:pt x="11" y="11"/>
                    <a:pt x="9" y="14"/>
                    <a:pt x="9" y="14"/>
                  </a:cubicBezTo>
                  <a:cubicBezTo>
                    <a:pt x="1" y="25"/>
                    <a:pt x="0" y="49"/>
                    <a:pt x="0" y="49"/>
                  </a:cubicBezTo>
                  <a:cubicBezTo>
                    <a:pt x="1" y="55"/>
                    <a:pt x="3" y="55"/>
                    <a:pt x="3" y="55"/>
                  </a:cubicBezTo>
                  <a:cubicBezTo>
                    <a:pt x="20" y="63"/>
                    <a:pt x="46" y="64"/>
                    <a:pt x="46" y="64"/>
                  </a:cubicBezTo>
                  <a:cubicBezTo>
                    <a:pt x="73" y="65"/>
                    <a:pt x="93" y="56"/>
                    <a:pt x="93" y="56"/>
                  </a:cubicBezTo>
                  <a:cubicBezTo>
                    <a:pt x="96" y="54"/>
                    <a:pt x="96" y="53"/>
                    <a:pt x="96" y="53"/>
                  </a:cubicBezTo>
                  <a:cubicBezTo>
                    <a:pt x="98" y="36"/>
                    <a:pt x="90" y="16"/>
                    <a:pt x="9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0" name="Freeform 25"/>
            <p:cNvSpPr>
              <a:spLocks noEditPoints="1"/>
            </p:cNvSpPr>
            <p:nvPr/>
          </p:nvSpPr>
          <p:spPr bwMode="auto">
            <a:xfrm>
              <a:off x="3786" y="2008"/>
              <a:ext cx="115" cy="157"/>
            </a:xfrm>
            <a:custGeom>
              <a:avLst/>
              <a:gdLst>
                <a:gd name="T0" fmla="*/ 43 w 47"/>
                <a:gd name="T1" fmla="*/ 34 h 65"/>
                <a:gd name="T2" fmla="*/ 41 w 47"/>
                <a:gd name="T3" fmla="*/ 13 h 65"/>
                <a:gd name="T4" fmla="*/ 31 w 47"/>
                <a:gd name="T5" fmla="*/ 8 h 65"/>
                <a:gd name="T6" fmla="*/ 28 w 47"/>
                <a:gd name="T7" fmla="*/ 7 h 65"/>
                <a:gd name="T8" fmla="*/ 24 w 47"/>
                <a:gd name="T9" fmla="*/ 1 h 65"/>
                <a:gd name="T10" fmla="*/ 22 w 47"/>
                <a:gd name="T11" fmla="*/ 3 h 65"/>
                <a:gd name="T12" fmla="*/ 24 w 47"/>
                <a:gd name="T13" fmla="*/ 0 h 65"/>
                <a:gd name="T14" fmla="*/ 22 w 47"/>
                <a:gd name="T15" fmla="*/ 2 h 65"/>
                <a:gd name="T16" fmla="*/ 19 w 47"/>
                <a:gd name="T17" fmla="*/ 6 h 65"/>
                <a:gd name="T18" fmla="*/ 19 w 47"/>
                <a:gd name="T19" fmla="*/ 5 h 65"/>
                <a:gd name="T20" fmla="*/ 18 w 47"/>
                <a:gd name="T21" fmla="*/ 5 h 65"/>
                <a:gd name="T22" fmla="*/ 15 w 47"/>
                <a:gd name="T23" fmla="*/ 5 h 65"/>
                <a:gd name="T24" fmla="*/ 2 w 47"/>
                <a:gd name="T25" fmla="*/ 18 h 65"/>
                <a:gd name="T26" fmla="*/ 3 w 47"/>
                <a:gd name="T27" fmla="*/ 34 h 65"/>
                <a:gd name="T28" fmla="*/ 2 w 47"/>
                <a:gd name="T29" fmla="*/ 40 h 65"/>
                <a:gd name="T30" fmla="*/ 4 w 47"/>
                <a:gd name="T31" fmla="*/ 43 h 65"/>
                <a:gd name="T32" fmla="*/ 22 w 47"/>
                <a:gd name="T33" fmla="*/ 65 h 65"/>
                <a:gd name="T34" fmla="*/ 42 w 47"/>
                <a:gd name="T35" fmla="*/ 43 h 65"/>
                <a:gd name="T36" fmla="*/ 43 w 47"/>
                <a:gd name="T37" fmla="*/ 40 h 65"/>
                <a:gd name="T38" fmla="*/ 43 w 47"/>
                <a:gd name="T39" fmla="*/ 34 h 65"/>
                <a:gd name="T40" fmla="*/ 20 w 47"/>
                <a:gd name="T41" fmla="*/ 5 h 65"/>
                <a:gd name="T42" fmla="*/ 20 w 47"/>
                <a:gd name="T43" fmla="*/ 5 h 65"/>
                <a:gd name="T44" fmla="*/ 22 w 47"/>
                <a:gd name="T45" fmla="*/ 2 h 65"/>
                <a:gd name="T46" fmla="*/ 20 w 47"/>
                <a:gd name="T47" fmla="*/ 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7" h="65">
                  <a:moveTo>
                    <a:pt x="43" y="34"/>
                  </a:moveTo>
                  <a:cubicBezTo>
                    <a:pt x="44" y="31"/>
                    <a:pt x="47" y="20"/>
                    <a:pt x="41" y="13"/>
                  </a:cubicBezTo>
                  <a:cubicBezTo>
                    <a:pt x="41" y="13"/>
                    <a:pt x="38" y="10"/>
                    <a:pt x="31" y="8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7" y="6"/>
                    <a:pt x="24" y="3"/>
                    <a:pt x="24" y="1"/>
                  </a:cubicBezTo>
                  <a:cubicBezTo>
                    <a:pt x="24" y="1"/>
                    <a:pt x="23" y="2"/>
                    <a:pt x="22" y="3"/>
                  </a:cubicBezTo>
                  <a:cubicBezTo>
                    <a:pt x="22" y="2"/>
                    <a:pt x="23" y="1"/>
                    <a:pt x="24" y="0"/>
                  </a:cubicBezTo>
                  <a:cubicBezTo>
                    <a:pt x="24" y="0"/>
                    <a:pt x="23" y="1"/>
                    <a:pt x="22" y="2"/>
                  </a:cubicBezTo>
                  <a:cubicBezTo>
                    <a:pt x="21" y="2"/>
                    <a:pt x="19" y="3"/>
                    <a:pt x="19" y="6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19" y="5"/>
                    <a:pt x="19" y="5"/>
                    <a:pt x="18" y="5"/>
                  </a:cubicBezTo>
                  <a:cubicBezTo>
                    <a:pt x="17" y="5"/>
                    <a:pt x="15" y="5"/>
                    <a:pt x="15" y="5"/>
                  </a:cubicBezTo>
                  <a:cubicBezTo>
                    <a:pt x="15" y="5"/>
                    <a:pt x="5" y="9"/>
                    <a:pt x="2" y="18"/>
                  </a:cubicBezTo>
                  <a:cubicBezTo>
                    <a:pt x="2" y="18"/>
                    <a:pt x="1" y="22"/>
                    <a:pt x="3" y="34"/>
                  </a:cubicBezTo>
                  <a:cubicBezTo>
                    <a:pt x="0" y="32"/>
                    <a:pt x="2" y="40"/>
                    <a:pt x="2" y="40"/>
                  </a:cubicBezTo>
                  <a:cubicBezTo>
                    <a:pt x="2" y="42"/>
                    <a:pt x="3" y="43"/>
                    <a:pt x="4" y="43"/>
                  </a:cubicBezTo>
                  <a:cubicBezTo>
                    <a:pt x="5" y="54"/>
                    <a:pt x="14" y="65"/>
                    <a:pt x="22" y="65"/>
                  </a:cubicBezTo>
                  <a:cubicBezTo>
                    <a:pt x="31" y="65"/>
                    <a:pt x="40" y="53"/>
                    <a:pt x="42" y="43"/>
                  </a:cubicBezTo>
                  <a:cubicBezTo>
                    <a:pt x="42" y="43"/>
                    <a:pt x="43" y="42"/>
                    <a:pt x="43" y="40"/>
                  </a:cubicBezTo>
                  <a:cubicBezTo>
                    <a:pt x="43" y="40"/>
                    <a:pt x="45" y="33"/>
                    <a:pt x="43" y="34"/>
                  </a:cubicBezTo>
                  <a:close/>
                  <a:moveTo>
                    <a:pt x="20" y="5"/>
                  </a:move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1" y="3"/>
                    <a:pt x="21" y="4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34" name="同心圆 33" hidden="1"/>
          <p:cNvSpPr/>
          <p:nvPr/>
        </p:nvSpPr>
        <p:spPr>
          <a:xfrm>
            <a:off x="603494" y="2710114"/>
            <a:ext cx="1002811" cy="1002811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8" name="同心圆 37"/>
          <p:cNvSpPr/>
          <p:nvPr/>
        </p:nvSpPr>
        <p:spPr>
          <a:xfrm>
            <a:off x="4191453" y="1963172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0" name="同心圆 39"/>
          <p:cNvSpPr/>
          <p:nvPr/>
        </p:nvSpPr>
        <p:spPr>
          <a:xfrm>
            <a:off x="2144009" y="3889360"/>
            <a:ext cx="768810" cy="76881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557158" y="4732394"/>
            <a:ext cx="2236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宋体" pitchFamily="2" charset="-122"/>
              </a:rPr>
              <a:t>授课教师</a:t>
            </a:r>
            <a:r>
              <a:rPr lang="zh-CN" alt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sym typeface="宋体" pitchFamily="2" charset="-122"/>
              </a:rPr>
              <a:t>：陈笑缘</a:t>
            </a:r>
            <a:endParaRPr lang="zh-CN" altLang="en-US" sz="20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sym typeface="宋体" pitchFamily="2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26" name="图片 25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28" name="同心圆 27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747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59"/>
    </mc:Choice>
    <mc:Fallback xmlns="">
      <p:transition spd="slow" advTm="775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00"/>
                            </p:stCondLst>
                            <p:childTnLst>
                              <p:par>
                                <p:cTn id="26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5"/>
                            </p:stCondLst>
                            <p:childTnLst>
                              <p:par>
                                <p:cTn id="44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80"/>
                            </p:stCondLst>
                            <p:childTnLst>
                              <p:par>
                                <p:cTn id="52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55"/>
                            </p:stCondLst>
                            <p:childTnLst>
                              <p:par>
                                <p:cTn id="60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855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155"/>
                            </p:stCondLst>
                            <p:childTnLst>
                              <p:par>
                                <p:cTn id="8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 animBg="1"/>
      <p:bldP spid="23" grpId="0" animBg="1"/>
      <p:bldP spid="25" grpId="0" animBg="1"/>
      <p:bldP spid="27" grpId="0" animBg="1"/>
      <p:bldP spid="29" grpId="0"/>
      <p:bldP spid="30" grpId="0" animBg="1"/>
      <p:bldP spid="31" grpId="0"/>
      <p:bldP spid="32" grpId="0"/>
      <p:bldP spid="33" grpId="0"/>
      <p:bldP spid="34" grpId="0" animBg="1"/>
      <p:bldP spid="38" grpId="0" animBg="1"/>
      <p:bldP spid="40" grpId="0" animBg="1"/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874714" y="2492375"/>
            <a:ext cx="10442574" cy="370640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74714" y="597158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854304"/>
              </p:ext>
            </p:extLst>
          </p:nvPr>
        </p:nvGraphicFramePr>
        <p:xfrm>
          <a:off x="4239733" y="3381782"/>
          <a:ext cx="3957638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89" name="公式" r:id="rId4" imgW="1854000" imgH="228600" progId="Equation.3">
                  <p:embed/>
                </p:oleObj>
              </mc:Choice>
              <mc:Fallback>
                <p:oleObj name="公式" r:id="rId4" imgW="1854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39733" y="3381782"/>
                        <a:ext cx="3957638" cy="48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组合 5"/>
          <p:cNvGrpSpPr/>
          <p:nvPr/>
        </p:nvGrpSpPr>
        <p:grpSpPr>
          <a:xfrm>
            <a:off x="1247075" y="2695977"/>
            <a:ext cx="9055340" cy="646331"/>
            <a:chOff x="1247075" y="2695977"/>
            <a:chExt cx="9055340" cy="646331"/>
          </a:xfrm>
        </p:grpSpPr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1247075" y="2695977"/>
              <a:ext cx="905534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1.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设产量分别为</a:t>
              </a: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和</a:t>
              </a: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的两种产品的总成本函数为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　　　</a:t>
              </a:r>
              <a:endPara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13" name="对象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7171015"/>
                </p:ext>
              </p:extLst>
            </p:nvPr>
          </p:nvGraphicFramePr>
          <p:xfrm>
            <a:off x="3540458" y="2912449"/>
            <a:ext cx="268287" cy="298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490" name="公式" r:id="rId6" imgW="126720" imgH="139680" progId="Equation.3">
                    <p:embed/>
                  </p:oleObj>
                </mc:Choice>
                <mc:Fallback>
                  <p:oleObj name="公式" r:id="rId6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0458" y="2912449"/>
                          <a:ext cx="268287" cy="2984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对象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3167569"/>
                </p:ext>
              </p:extLst>
            </p:nvPr>
          </p:nvGraphicFramePr>
          <p:xfrm>
            <a:off x="4176344" y="2906727"/>
            <a:ext cx="295275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491" name="公式" r:id="rId8" imgW="139680" imgH="164880" progId="Equation.3">
                    <p:embed/>
                  </p:oleObj>
                </mc:Choice>
                <mc:Fallback>
                  <p:oleObj name="公式" r:id="rId8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344" y="2906727"/>
                          <a:ext cx="295275" cy="3524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组合 3"/>
          <p:cNvGrpSpPr/>
          <p:nvPr/>
        </p:nvGrpSpPr>
        <p:grpSpPr>
          <a:xfrm>
            <a:off x="1186815" y="3869145"/>
            <a:ext cx="9055340" cy="646331"/>
            <a:chOff x="1144283" y="3869145"/>
            <a:chExt cx="9055340" cy="646331"/>
          </a:xfrm>
        </p:grpSpPr>
        <p:sp>
          <p:nvSpPr>
            <p:cNvPr id="16" name="Text Box 8"/>
            <p:cNvSpPr txBox="1">
              <a:spLocks noChangeArrowheads="1"/>
            </p:cNvSpPr>
            <p:nvPr/>
          </p:nvSpPr>
          <p:spPr bwMode="auto">
            <a:xfrm>
              <a:off x="1144283" y="3869145"/>
              <a:ext cx="905534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150000"/>
                </a:lnSpc>
              </a:pP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求：（</a:t>
              </a: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总成本分别对产量</a:t>
              </a: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和</a:t>
              </a: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</a:t>
              </a:r>
              <a:r>
                <a:rPr lang="zh-CN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的边际成本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函数；</a:t>
              </a:r>
            </a:p>
          </p:txBody>
        </p:sp>
        <p:graphicFrame>
          <p:nvGraphicFramePr>
            <p:cNvPr id="17" name="对象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5246281"/>
                </p:ext>
              </p:extLst>
            </p:nvPr>
          </p:nvGraphicFramePr>
          <p:xfrm>
            <a:off x="5096414" y="4085617"/>
            <a:ext cx="268287" cy="298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492" name="公式" r:id="rId10" imgW="126720" imgH="139680" progId="Equation.3">
                    <p:embed/>
                  </p:oleObj>
                </mc:Choice>
                <mc:Fallback>
                  <p:oleObj name="公式" r:id="rId10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96414" y="4085617"/>
                          <a:ext cx="268287" cy="2984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对象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5411286"/>
                </p:ext>
              </p:extLst>
            </p:nvPr>
          </p:nvGraphicFramePr>
          <p:xfrm>
            <a:off x="5732300" y="4079895"/>
            <a:ext cx="295275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493" name="公式" r:id="rId11" imgW="139680" imgH="164880" progId="Equation.3">
                    <p:embed/>
                  </p:oleObj>
                </mc:Choice>
                <mc:Fallback>
                  <p:oleObj name="公式" r:id="rId11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32300" y="4079895"/>
                          <a:ext cx="295275" cy="3524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0" name="组合 19"/>
          <p:cNvGrpSpPr/>
          <p:nvPr/>
        </p:nvGrpSpPr>
        <p:grpSpPr>
          <a:xfrm>
            <a:off x="1303777" y="4475226"/>
            <a:ext cx="9690289" cy="1569660"/>
            <a:chOff x="1247074" y="2568381"/>
            <a:chExt cx="9690289" cy="1569660"/>
          </a:xfrm>
        </p:grpSpPr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1247074" y="2568381"/>
              <a:ext cx="9690289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b="1">
                  <a:solidFill>
                    <a:schemeClr val="tx1"/>
                  </a:solidFill>
                  <a:latin typeface="Constantia" pitchFamily="18" charset="0"/>
                  <a:ea typeface="宋体" pitchFamily="2" charset="-122"/>
                </a:defRPr>
              </a:lvl9pPr>
            </a:lstStyle>
            <a:p>
              <a:pPr eaLnBrk="1" latinLnBrk="1">
                <a:lnSpc>
                  <a:spcPct val="200000"/>
                </a:lnSpc>
              </a:pP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（</a:t>
              </a:r>
              <a:r>
                <a:rPr lang="en-US" altLang="zh-CN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r>
                <a: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）当产量为           和           时的边际成本，并说明它的经济意义。</a:t>
              </a:r>
              <a:r>
                <a:rPr lang="zh-CN" altLang="en-US" sz="2400" b="0" dirty="0">
                  <a:latin typeface="Arial" pitchFamily="34" charset="0"/>
                  <a:ea typeface="微软雅黑" panose="020B0503020204020204" pitchFamily="34" charset="-122"/>
                </a:rPr>
                <a:t>　</a:t>
              </a:r>
              <a:endParaRPr lang="zh-CN" altLang="en-US" sz="2400" b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aphicFrame>
          <p:nvGraphicFramePr>
            <p:cNvPr id="22" name="对象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1546122"/>
                </p:ext>
              </p:extLst>
            </p:nvPr>
          </p:nvGraphicFramePr>
          <p:xfrm>
            <a:off x="3942706" y="2871532"/>
            <a:ext cx="887412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494" name="公式" r:id="rId12" imgW="419040" imgH="177480" progId="Equation.3">
                    <p:embed/>
                  </p:oleObj>
                </mc:Choice>
                <mc:Fallback>
                  <p:oleObj name="公式" r:id="rId12" imgW="4190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2706" y="2871532"/>
                          <a:ext cx="887412" cy="3810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对象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7897771"/>
                </p:ext>
              </p:extLst>
            </p:nvPr>
          </p:nvGraphicFramePr>
          <p:xfrm>
            <a:off x="5248142" y="2876922"/>
            <a:ext cx="939800" cy="433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1495" name="公式" r:id="rId14" imgW="444240" imgH="203040" progId="Equation.3">
                    <p:embed/>
                  </p:oleObj>
                </mc:Choice>
                <mc:Fallback>
                  <p:oleObj name="公式" r:id="rId14" imgW="4442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48142" y="2876922"/>
                          <a:ext cx="939800" cy="4333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172292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326036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3763317" y="2563233"/>
            <a:ext cx="2097872" cy="1979908"/>
            <a:chOff x="4068021" y="2733648"/>
            <a:chExt cx="1391700" cy="1313445"/>
          </a:xfrm>
        </p:grpSpPr>
        <p:sp>
          <p:nvSpPr>
            <p:cNvPr id="13" name="文本框 12"/>
            <p:cNvSpPr txBox="1"/>
            <p:nvPr/>
          </p:nvSpPr>
          <p:spPr>
            <a:xfrm>
              <a:off x="4112167" y="3618325"/>
              <a:ext cx="1347554" cy="4287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边际问题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68021" y="3365364"/>
              <a:ext cx="175436" cy="1754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785927" y="2355047"/>
            <a:ext cx="2031325" cy="2201293"/>
            <a:chOff x="6596879" y="2510238"/>
            <a:chExt cx="1447549" cy="1568671"/>
          </a:xfrm>
        </p:grpSpPr>
        <p:sp>
          <p:nvSpPr>
            <p:cNvPr id="14" name="文本框 13"/>
            <p:cNvSpPr txBox="1"/>
            <p:nvPr/>
          </p:nvSpPr>
          <p:spPr>
            <a:xfrm>
              <a:off x="6596879" y="3618325"/>
              <a:ext cx="1447549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弹性问题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2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24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椭圆 33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3615963" y="2206776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079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705">
        <p14:flythrough/>
      </p:transition>
    </mc:Choice>
    <mc:Fallback xmlns="">
      <p:transition spd="slow" advTm="47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4848E-6 -1.48148E-6 L 0.3313 -0.00301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58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  <p:bldP spid="4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66493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671872"/>
              </p:ext>
            </p:extLst>
          </p:nvPr>
        </p:nvGraphicFramePr>
        <p:xfrm>
          <a:off x="4700937" y="4364048"/>
          <a:ext cx="26797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8" name="公式" r:id="rId4" imgW="1320480" imgH="419040" progId="Equation.3">
                  <p:embed/>
                </p:oleObj>
              </mc:Choice>
              <mc:Fallback>
                <p:oleObj name="公式" r:id="rId4" imgW="1320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937" y="4364048"/>
                        <a:ext cx="2679700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4" y="718293"/>
            <a:ext cx="2326833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偏弹性概念</a:t>
            </a:r>
          </a:p>
        </p:txBody>
      </p:sp>
      <p:sp>
        <p:nvSpPr>
          <p:cNvPr id="58411" name="Rectangle 4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8413" name="Rectangle 4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8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902835"/>
              </p:ext>
            </p:extLst>
          </p:nvPr>
        </p:nvGraphicFramePr>
        <p:xfrm>
          <a:off x="4666851" y="2772057"/>
          <a:ext cx="2535238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9" name="公式" r:id="rId6" imgW="1371600" imgH="419040" progId="Equation.3">
                  <p:embed/>
                </p:oleObj>
              </mc:Choice>
              <mc:Fallback>
                <p:oleObj name="公式" r:id="rId6" imgW="13716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6851" y="2772057"/>
                        <a:ext cx="2535238" cy="763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4930456" y="3712574"/>
            <a:ext cx="743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称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49045" y="2400747"/>
            <a:ext cx="1145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我们称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449044" y="1733200"/>
            <a:ext cx="9587540" cy="461665"/>
            <a:chOff x="1725502" y="1711934"/>
            <a:chExt cx="9587540" cy="461665"/>
          </a:xfrm>
        </p:grpSpPr>
        <p:sp>
          <p:nvSpPr>
            <p:cNvPr id="20" name="TextBox 19"/>
            <p:cNvSpPr txBox="1"/>
            <p:nvPr/>
          </p:nvSpPr>
          <p:spPr>
            <a:xfrm>
              <a:off x="1725502" y="1711934"/>
              <a:ext cx="95875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设某货物的需求量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是其价格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及消费者收入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</a:t>
              </a:r>
            </a:p>
          </p:txBody>
        </p:sp>
        <p:graphicFrame>
          <p:nvGraphicFramePr>
            <p:cNvPr id="58410" name="Object 4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4962698"/>
                </p:ext>
              </p:extLst>
            </p:nvPr>
          </p:nvGraphicFramePr>
          <p:xfrm>
            <a:off x="6004433" y="1792747"/>
            <a:ext cx="280987" cy="3000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10" name="公式" r:id="rId8" imgW="152280" imgH="164880" progId="Equation.3">
                    <p:embed/>
                  </p:oleObj>
                </mc:Choice>
                <mc:Fallback>
                  <p:oleObj name="公式" r:id="rId8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04433" y="1792747"/>
                          <a:ext cx="280987" cy="3000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412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4691229"/>
                </p:ext>
              </p:extLst>
            </p:nvPr>
          </p:nvGraphicFramePr>
          <p:xfrm>
            <a:off x="4367471" y="1759409"/>
            <a:ext cx="280988" cy="366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11" name="公式" r:id="rId10" imgW="152280" imgH="203040" progId="Equation.3">
                    <p:embed/>
                  </p:oleObj>
                </mc:Choice>
                <mc:Fallback>
                  <p:oleObj name="公式" r:id="rId10" imgW="152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7471" y="1759409"/>
                          <a:ext cx="280988" cy="3667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对象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1871199"/>
                </p:ext>
              </p:extLst>
            </p:nvPr>
          </p:nvGraphicFramePr>
          <p:xfrm>
            <a:off x="8129588" y="1792288"/>
            <a:ext cx="280987" cy="298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12" name="公式" r:id="rId12" imgW="152280" imgH="164880" progId="Equation.3">
                    <p:embed/>
                  </p:oleObj>
                </mc:Choice>
                <mc:Fallback>
                  <p:oleObj name="公式" r:id="rId12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29588" y="1792288"/>
                          <a:ext cx="280987" cy="298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对象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3431570"/>
                </p:ext>
              </p:extLst>
            </p:nvPr>
          </p:nvGraphicFramePr>
          <p:xfrm>
            <a:off x="9504232" y="1759410"/>
            <a:ext cx="1450975" cy="366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13" name="公式" r:id="rId14" imgW="787320" imgH="203040" progId="Equation.3">
                    <p:embed/>
                  </p:oleObj>
                </mc:Choice>
                <mc:Fallback>
                  <p:oleObj name="公式" r:id="rId14" imgW="78732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04232" y="1759410"/>
                          <a:ext cx="1450975" cy="366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" name="TextBox 42"/>
          <p:cNvSpPr txBox="1"/>
          <p:nvPr/>
        </p:nvSpPr>
        <p:spPr>
          <a:xfrm>
            <a:off x="1446766" y="5443556"/>
            <a:ext cx="412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为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需求对收入的偏弹性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471071" y="3709005"/>
            <a:ext cx="3586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为</a:t>
            </a:r>
            <a:r>
              <a:rPr lang="zh-CN" altLang="zh-CN" sz="24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需求对价格的偏弹性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；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1989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8029">
        <p14:flythrough/>
      </p:transition>
    </mc:Choice>
    <mc:Fallback xmlns="">
      <p:transition spd="slow" advTm="5802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51" grpId="0"/>
      <p:bldP spid="40" grpId="0"/>
      <p:bldP spid="43" grpId="0"/>
      <p:bldP spid="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040912"/>
            <a:ext cx="9721850" cy="283889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603985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719675" y="395383"/>
            <a:ext cx="9869814" cy="908101"/>
            <a:chOff x="1719675" y="682474"/>
            <a:chExt cx="9869814" cy="908101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9869814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设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某城市每家庭对肉类的需求量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5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4275640"/>
                </p:ext>
              </p:extLst>
            </p:nvPr>
          </p:nvGraphicFramePr>
          <p:xfrm>
            <a:off x="6192281" y="682474"/>
            <a:ext cx="4876212" cy="9081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5" name="公式" r:id="rId4" imgW="2463480" imgH="457200" progId="Equation.3">
                    <p:embed/>
                  </p:oleObj>
                </mc:Choice>
                <mc:Fallback>
                  <p:oleObj name="公式" r:id="rId4" imgW="246348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92281" y="682474"/>
                          <a:ext cx="4876212" cy="90810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组合 27"/>
          <p:cNvGrpSpPr/>
          <p:nvPr/>
        </p:nvGrpSpPr>
        <p:grpSpPr>
          <a:xfrm>
            <a:off x="3439851" y="2504522"/>
            <a:ext cx="6948104" cy="498598"/>
            <a:chOff x="1696047" y="2293095"/>
            <a:chExt cx="6948104" cy="498598"/>
          </a:xfrm>
        </p:grpSpPr>
        <p:sp>
          <p:nvSpPr>
            <p:cNvPr id="5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6047" y="2293095"/>
              <a:ext cx="6948104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求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当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,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时需求对价格的偏弹性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25" name="对象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5282936"/>
                </p:ext>
              </p:extLst>
            </p:nvPr>
          </p:nvGraphicFramePr>
          <p:xfrm>
            <a:off x="2395871" y="2371544"/>
            <a:ext cx="128905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6" name="公式" r:id="rId6" imgW="672840" imgH="177480" progId="Equation.3">
                    <p:embed/>
                  </p:oleObj>
                </mc:Choice>
                <mc:Fallback>
                  <p:oleObj name="公式" r:id="rId6" imgW="6728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5871" y="2371544"/>
                          <a:ext cx="1289050" cy="342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对象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8124574"/>
                </p:ext>
              </p:extLst>
            </p:nvPr>
          </p:nvGraphicFramePr>
          <p:xfrm>
            <a:off x="3905927" y="2336619"/>
            <a:ext cx="873125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7" name="公式" r:id="rId8" imgW="431640" imgH="203040" progId="Equation.3">
                    <p:embed/>
                  </p:oleObj>
                </mc:Choice>
                <mc:Fallback>
                  <p:oleObj name="公式" r:id="rId8" imgW="4316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5927" y="2336619"/>
                          <a:ext cx="873125" cy="411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Box 1"/>
          <p:cNvSpPr txBox="1"/>
          <p:nvPr/>
        </p:nvSpPr>
        <p:spPr>
          <a:xfrm>
            <a:off x="1608873" y="1329058"/>
            <a:ext cx="2537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（单位：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千克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，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4061471" y="1329058"/>
            <a:ext cx="7081450" cy="461665"/>
            <a:chOff x="4061471" y="1616149"/>
            <a:chExt cx="7081450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4061471" y="1616149"/>
              <a:ext cx="7081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表示肉类每千克的平均价格（单位：元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/kg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,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39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0391622"/>
                </p:ext>
              </p:extLst>
            </p:nvPr>
          </p:nvGraphicFramePr>
          <p:xfrm>
            <a:off x="4181475" y="1701554"/>
            <a:ext cx="307975" cy="334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8" name="公式" r:id="rId10" imgW="152280" imgH="164880" progId="Equation.3">
                    <p:embed/>
                  </p:oleObj>
                </mc:Choice>
                <mc:Fallback>
                  <p:oleObj name="公式" r:id="rId10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1475" y="1701554"/>
                          <a:ext cx="307975" cy="334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组合 15"/>
          <p:cNvGrpSpPr/>
          <p:nvPr/>
        </p:nvGrpSpPr>
        <p:grpSpPr>
          <a:xfrm>
            <a:off x="1744118" y="1928952"/>
            <a:ext cx="4688580" cy="461665"/>
            <a:chOff x="1690953" y="1907686"/>
            <a:chExt cx="4688580" cy="461665"/>
          </a:xfrm>
        </p:grpSpPr>
        <p:graphicFrame>
          <p:nvGraphicFramePr>
            <p:cNvPr id="38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9772709"/>
                </p:ext>
              </p:extLst>
            </p:nvPr>
          </p:nvGraphicFramePr>
          <p:xfrm>
            <a:off x="1690953" y="1993486"/>
            <a:ext cx="307975" cy="334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9" name="公式" r:id="rId12" imgW="152280" imgH="164880" progId="Equation.3">
                    <p:embed/>
                  </p:oleObj>
                </mc:Choice>
                <mc:Fallback>
                  <p:oleObj name="公式" r:id="rId12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90953" y="1993486"/>
                          <a:ext cx="307975" cy="334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1998926" y="1907686"/>
              <a:ext cx="43806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表示家庭年收入（单位：元），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988121" y="3285502"/>
            <a:ext cx="4540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需求对价格的偏弹性函数为：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13" name="组合 12"/>
          <p:cNvGrpSpPr/>
          <p:nvPr/>
        </p:nvGrpSpPr>
        <p:grpSpPr>
          <a:xfrm>
            <a:off x="1678565" y="1943123"/>
            <a:ext cx="9278360" cy="1012725"/>
            <a:chOff x="1678565" y="1943123"/>
            <a:chExt cx="9278360" cy="1012725"/>
          </a:xfrm>
        </p:grpSpPr>
        <p:sp>
          <p:nvSpPr>
            <p:cNvPr id="64" name="TextBox 63"/>
            <p:cNvSpPr txBox="1"/>
            <p:nvPr/>
          </p:nvSpPr>
          <p:spPr>
            <a:xfrm>
              <a:off x="6229262" y="1943123"/>
              <a:ext cx="4727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（   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元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，即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年收入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不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低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于</a:t>
              </a:r>
            </a:p>
          </p:txBody>
        </p:sp>
        <p:graphicFrame>
          <p:nvGraphicFramePr>
            <p:cNvPr id="24" name="对象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5776336"/>
                </p:ext>
              </p:extLst>
            </p:nvPr>
          </p:nvGraphicFramePr>
          <p:xfrm>
            <a:off x="6618079" y="2006921"/>
            <a:ext cx="1243354" cy="376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40" name="公式" r:id="rId14" imgW="596880" imgH="177480" progId="Equation.3">
                    <p:embed/>
                  </p:oleObj>
                </mc:Choice>
                <mc:Fallback>
                  <p:oleObj name="公式" r:id="rId14" imgW="59688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18079" y="2006921"/>
                          <a:ext cx="1243354" cy="3760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" name="TextBox 64"/>
            <p:cNvSpPr txBox="1"/>
            <p:nvPr/>
          </p:nvSpPr>
          <p:spPr>
            <a:xfrm>
              <a:off x="1678565" y="2494183"/>
              <a:ext cx="16281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6000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元），</a:t>
              </a:r>
            </a:p>
          </p:txBody>
        </p:sp>
      </p:grpSp>
      <p:graphicFrame>
        <p:nvGraphicFramePr>
          <p:cNvPr id="66" name="对象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252843"/>
              </p:ext>
            </p:extLst>
          </p:nvPr>
        </p:nvGraphicFramePr>
        <p:xfrm>
          <a:off x="2622845" y="3992595"/>
          <a:ext cx="2500313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1" name="公式" r:id="rId16" imgW="1320480" imgH="419040" progId="Equation.3">
                  <p:embed/>
                </p:oleObj>
              </mc:Choice>
              <mc:Fallback>
                <p:oleObj name="公式" r:id="rId16" imgW="1320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2845" y="3992595"/>
                        <a:ext cx="2500313" cy="788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对象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196212"/>
              </p:ext>
            </p:extLst>
          </p:nvPr>
        </p:nvGraphicFramePr>
        <p:xfrm>
          <a:off x="5271850" y="3947593"/>
          <a:ext cx="1851025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2" name="公式" r:id="rId18" imgW="977760" imgH="482400" progId="Equation.3">
                  <p:embed/>
                </p:oleObj>
              </mc:Choice>
              <mc:Fallback>
                <p:oleObj name="公式" r:id="rId18" imgW="9777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1850" y="3947593"/>
                        <a:ext cx="1851025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对象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938344"/>
              </p:ext>
            </p:extLst>
          </p:nvPr>
        </p:nvGraphicFramePr>
        <p:xfrm>
          <a:off x="7136219" y="4012975"/>
          <a:ext cx="3124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3" name="公式" r:id="rId20" imgW="1650960" imgH="647640" progId="Equation.3">
                  <p:embed/>
                </p:oleObj>
              </mc:Choice>
              <mc:Fallback>
                <p:oleObj name="公式" r:id="rId20" imgW="165096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6219" y="4012975"/>
                        <a:ext cx="31242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62808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" grpId="0"/>
      <p:bldP spid="5" grpId="0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6229262" y="1943123"/>
            <a:ext cx="4727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（             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，即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年收入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不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低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于</a:t>
            </a: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040912"/>
            <a:ext cx="9721850" cy="3221665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603985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719675" y="395383"/>
            <a:ext cx="9869814" cy="908101"/>
            <a:chOff x="1719675" y="682474"/>
            <a:chExt cx="9869814" cy="908101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9869814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设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某城市每家庭对肉类的需求量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5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72768964"/>
                </p:ext>
              </p:extLst>
            </p:nvPr>
          </p:nvGraphicFramePr>
          <p:xfrm>
            <a:off x="6192281" y="682474"/>
            <a:ext cx="4876212" cy="9081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63" name="公式" r:id="rId4" imgW="2463480" imgH="457200" progId="Equation.3">
                    <p:embed/>
                  </p:oleObj>
                </mc:Choice>
                <mc:Fallback>
                  <p:oleObj name="公式" r:id="rId4" imgW="246348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92281" y="682474"/>
                          <a:ext cx="4876212" cy="90810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组合 27"/>
          <p:cNvGrpSpPr/>
          <p:nvPr/>
        </p:nvGrpSpPr>
        <p:grpSpPr>
          <a:xfrm>
            <a:off x="3439851" y="2504522"/>
            <a:ext cx="6948104" cy="498598"/>
            <a:chOff x="1696047" y="2293095"/>
            <a:chExt cx="6948104" cy="498598"/>
          </a:xfrm>
        </p:grpSpPr>
        <p:sp>
          <p:nvSpPr>
            <p:cNvPr id="5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6047" y="2293095"/>
              <a:ext cx="6948104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求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当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,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时需求对价格的偏弹性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25" name="对象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9638023"/>
                </p:ext>
              </p:extLst>
            </p:nvPr>
          </p:nvGraphicFramePr>
          <p:xfrm>
            <a:off x="2395871" y="2371544"/>
            <a:ext cx="128905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64" name="公式" r:id="rId6" imgW="672840" imgH="177480" progId="Equation.3">
                    <p:embed/>
                  </p:oleObj>
                </mc:Choice>
                <mc:Fallback>
                  <p:oleObj name="公式" r:id="rId6" imgW="6728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5871" y="2371544"/>
                          <a:ext cx="1289050" cy="342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对象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8869343"/>
                </p:ext>
              </p:extLst>
            </p:nvPr>
          </p:nvGraphicFramePr>
          <p:xfrm>
            <a:off x="3905927" y="2336619"/>
            <a:ext cx="873125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65" name="公式" r:id="rId8" imgW="431640" imgH="203040" progId="Equation.3">
                    <p:embed/>
                  </p:oleObj>
                </mc:Choice>
                <mc:Fallback>
                  <p:oleObj name="公式" r:id="rId8" imgW="4316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05927" y="2336619"/>
                          <a:ext cx="873125" cy="411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Box 1"/>
          <p:cNvSpPr txBox="1"/>
          <p:nvPr/>
        </p:nvSpPr>
        <p:spPr>
          <a:xfrm>
            <a:off x="1608873" y="1329058"/>
            <a:ext cx="2537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（单位：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千克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）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，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4061471" y="1329058"/>
            <a:ext cx="7081450" cy="461665"/>
            <a:chOff x="4061471" y="1616149"/>
            <a:chExt cx="7081450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4061471" y="1616149"/>
              <a:ext cx="7081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表示肉类每千克的平均价格（单位：元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/kg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,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39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6553088"/>
                </p:ext>
              </p:extLst>
            </p:nvPr>
          </p:nvGraphicFramePr>
          <p:xfrm>
            <a:off x="4181475" y="1701554"/>
            <a:ext cx="307975" cy="334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66" name="公式" r:id="rId10" imgW="152280" imgH="164880" progId="Equation.3">
                    <p:embed/>
                  </p:oleObj>
                </mc:Choice>
                <mc:Fallback>
                  <p:oleObj name="公式" r:id="rId10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1475" y="1701554"/>
                          <a:ext cx="307975" cy="334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组合 15"/>
          <p:cNvGrpSpPr/>
          <p:nvPr/>
        </p:nvGrpSpPr>
        <p:grpSpPr>
          <a:xfrm>
            <a:off x="1744118" y="1928952"/>
            <a:ext cx="4688580" cy="461665"/>
            <a:chOff x="1690953" y="1907686"/>
            <a:chExt cx="4688580" cy="461665"/>
          </a:xfrm>
        </p:grpSpPr>
        <p:graphicFrame>
          <p:nvGraphicFramePr>
            <p:cNvPr id="38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1376883"/>
                </p:ext>
              </p:extLst>
            </p:nvPr>
          </p:nvGraphicFramePr>
          <p:xfrm>
            <a:off x="1690953" y="1993486"/>
            <a:ext cx="307975" cy="334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67" name="公式" r:id="rId12" imgW="152280" imgH="164880" progId="Equation.3">
                    <p:embed/>
                  </p:oleObj>
                </mc:Choice>
                <mc:Fallback>
                  <p:oleObj name="公式" r:id="rId12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90953" y="1993486"/>
                          <a:ext cx="307975" cy="334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1998926" y="1907686"/>
              <a:ext cx="43806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表示家庭年收入（单位：元），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9546212"/>
              </p:ext>
            </p:extLst>
          </p:nvPr>
        </p:nvGraphicFramePr>
        <p:xfrm>
          <a:off x="6618079" y="2006921"/>
          <a:ext cx="1243354" cy="37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8" name="公式" r:id="rId14" imgW="596880" imgH="177480" progId="Equation.3">
                  <p:embed/>
                </p:oleObj>
              </mc:Choice>
              <mc:Fallback>
                <p:oleObj name="公式" r:id="rId14" imgW="5968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8079" y="2006921"/>
                        <a:ext cx="1243354" cy="376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1678565" y="2494183"/>
            <a:ext cx="1628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6000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元），</a:t>
            </a:r>
          </a:p>
        </p:txBody>
      </p:sp>
      <p:graphicFrame>
        <p:nvGraphicFramePr>
          <p:cNvPr id="66" name="对象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886946"/>
              </p:ext>
            </p:extLst>
          </p:nvPr>
        </p:nvGraphicFramePr>
        <p:xfrm>
          <a:off x="2231689" y="3702562"/>
          <a:ext cx="13255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9" name="公式" r:id="rId16" imgW="698400" imgH="457200" progId="Equation.3">
                  <p:embed/>
                </p:oleObj>
              </mc:Choice>
              <mc:Fallback>
                <p:oleObj name="公式" r:id="rId16" imgW="698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1689" y="3702562"/>
                        <a:ext cx="1325563" cy="860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对象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030731"/>
              </p:ext>
            </p:extLst>
          </p:nvPr>
        </p:nvGraphicFramePr>
        <p:xfrm>
          <a:off x="3468204" y="3670037"/>
          <a:ext cx="5697537" cy="129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0" name="公式" r:id="rId18" imgW="3009600" imgH="685800" progId="Equation.3">
                  <p:embed/>
                </p:oleObj>
              </mc:Choice>
              <mc:Fallback>
                <p:oleObj name="公式" r:id="rId18" imgW="30096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8204" y="3670037"/>
                        <a:ext cx="5697537" cy="1290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7" name="组合 66"/>
          <p:cNvGrpSpPr/>
          <p:nvPr/>
        </p:nvGrpSpPr>
        <p:grpSpPr>
          <a:xfrm>
            <a:off x="2009552" y="3188606"/>
            <a:ext cx="6948104" cy="498598"/>
            <a:chOff x="1483387" y="2293095"/>
            <a:chExt cx="6948104" cy="498598"/>
          </a:xfrm>
        </p:grpSpPr>
        <p:sp>
          <p:nvSpPr>
            <p:cNvPr id="68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3387" y="2293095"/>
              <a:ext cx="6948104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当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,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时需求对价格的偏弹性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为：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69" name="对象 6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8058857"/>
                </p:ext>
              </p:extLst>
            </p:nvPr>
          </p:nvGraphicFramePr>
          <p:xfrm>
            <a:off x="1917386" y="2371544"/>
            <a:ext cx="128905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71" name="公式" r:id="rId20" imgW="672840" imgH="177480" progId="Equation.3">
                    <p:embed/>
                  </p:oleObj>
                </mc:Choice>
                <mc:Fallback>
                  <p:oleObj name="公式" r:id="rId20" imgW="6728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7386" y="2371544"/>
                          <a:ext cx="1289050" cy="342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" name="对象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472625"/>
                </p:ext>
              </p:extLst>
            </p:nvPr>
          </p:nvGraphicFramePr>
          <p:xfrm>
            <a:off x="3427442" y="2336619"/>
            <a:ext cx="873125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72" name="公式" r:id="rId21" imgW="431640" imgH="203040" progId="Equation.3">
                    <p:embed/>
                  </p:oleObj>
                </mc:Choice>
                <mc:Fallback>
                  <p:oleObj name="公式" r:id="rId21" imgW="43164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7442" y="2336619"/>
                          <a:ext cx="873125" cy="411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" name="对象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367533"/>
              </p:ext>
            </p:extLst>
          </p:nvPr>
        </p:nvGraphicFramePr>
        <p:xfrm>
          <a:off x="8884902" y="3863379"/>
          <a:ext cx="1093787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3" name="公式" r:id="rId22" imgW="571320" imgH="177480" progId="Equation.3">
                  <p:embed/>
                </p:oleObj>
              </mc:Choice>
              <mc:Fallback>
                <p:oleObj name="公式" r:id="rId22" imgW="5713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84902" y="3863379"/>
                        <a:ext cx="1093787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 Box 40">
            <a:extLst>
              <a:ext uri="{FF2B5EF4-FFF2-40B4-BE49-F238E27FC236}">
                <a16:creationId xmlns="" xmlns:a16="http://schemas.microsoft.com/office/drawing/2014/main" id="{B74AB616-7E1E-4461-9148-A73DFB0E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8323" y="5063473"/>
            <a:ext cx="8399631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fontAlgn="base" latinLnBrk="1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上式说明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当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家庭收入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3000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元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、肉类价格为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12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元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千克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时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，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959962" y="5704991"/>
            <a:ext cx="8399631" cy="498598"/>
            <a:chOff x="1959962" y="5704991"/>
            <a:chExt cx="8399631" cy="498598"/>
          </a:xfrm>
        </p:grpSpPr>
        <p:sp>
          <p:nvSpPr>
            <p:cNvPr id="4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59962" y="5704991"/>
              <a:ext cx="8399631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若价格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上涨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1%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，则需求量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将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下降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约 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2.5%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  <a:endParaRPr kumimoji="0" lang="zh-CN" altLang="en-US" sz="2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50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61832656"/>
                </p:ext>
              </p:extLst>
            </p:nvPr>
          </p:nvGraphicFramePr>
          <p:xfrm>
            <a:off x="2998788" y="5786809"/>
            <a:ext cx="307975" cy="334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74" name="公式" r:id="rId24" imgW="152280" imgH="164880" progId="Equation.3">
                    <p:embed/>
                  </p:oleObj>
                </mc:Choice>
                <mc:Fallback>
                  <p:oleObj name="公式" r:id="rId24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8788" y="5786809"/>
                          <a:ext cx="307975" cy="334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190438"/>
                </p:ext>
              </p:extLst>
            </p:nvPr>
          </p:nvGraphicFramePr>
          <p:xfrm>
            <a:off x="5942013" y="5748189"/>
            <a:ext cx="307975" cy="411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75" name="公式" r:id="rId25" imgW="152280" imgH="203040" progId="Equation.3">
                    <p:embed/>
                  </p:oleObj>
                </mc:Choice>
                <mc:Fallback>
                  <p:oleObj name="公式" r:id="rId25" imgW="152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2013" y="5748189"/>
                          <a:ext cx="307975" cy="411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512285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 bwMode="auto">
          <a:xfrm>
            <a:off x="874714" y="2892056"/>
            <a:ext cx="10442574" cy="2562446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74714" y="597158"/>
            <a:ext cx="1458857" cy="1633167"/>
            <a:chOff x="2128190" y="855990"/>
            <a:chExt cx="1162972" cy="1349048"/>
          </a:xfrm>
        </p:grpSpPr>
        <p:sp>
          <p:nvSpPr>
            <p:cNvPr id="3" name="六边形 2"/>
            <p:cNvSpPr/>
            <p:nvPr/>
          </p:nvSpPr>
          <p:spPr>
            <a:xfrm rot="5400000">
              <a:off x="2035152" y="949028"/>
              <a:ext cx="1349048" cy="1162972"/>
            </a:xfrm>
            <a:prstGeom prst="hexagon">
              <a:avLst/>
            </a:prstGeom>
            <a:solidFill>
              <a:srgbClr val="1A74CC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400" dirty="0">
                <a:solidFill>
                  <a:schemeClr val="tx1"/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155678" y="1299681"/>
              <a:ext cx="1128625" cy="4661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微训练</a:t>
              </a:r>
            </a:p>
          </p:txBody>
        </p:sp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8" name="组合 27"/>
          <p:cNvGrpSpPr/>
          <p:nvPr/>
        </p:nvGrpSpPr>
        <p:grpSpPr>
          <a:xfrm>
            <a:off x="1261245" y="3263064"/>
            <a:ext cx="9690289" cy="1617237"/>
            <a:chOff x="1261245" y="4475226"/>
            <a:chExt cx="9690289" cy="1617237"/>
          </a:xfrm>
        </p:grpSpPr>
        <p:grpSp>
          <p:nvGrpSpPr>
            <p:cNvPr id="20" name="组合 19"/>
            <p:cNvGrpSpPr/>
            <p:nvPr/>
          </p:nvGrpSpPr>
          <p:grpSpPr>
            <a:xfrm>
              <a:off x="1261245" y="4475226"/>
              <a:ext cx="9690289" cy="1569660"/>
              <a:chOff x="1247074" y="2568381"/>
              <a:chExt cx="9690289" cy="1569660"/>
            </a:xfrm>
          </p:grpSpPr>
          <p:sp>
            <p:nvSpPr>
              <p:cNvPr id="21" name="Text Box 8"/>
              <p:cNvSpPr txBox="1">
                <a:spLocks noChangeArrowheads="1"/>
              </p:cNvSpPr>
              <p:nvPr/>
            </p:nvSpPr>
            <p:spPr bwMode="auto">
              <a:xfrm>
                <a:off x="1247074" y="2568381"/>
                <a:ext cx="9690289" cy="15696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 b="1">
                    <a:solidFill>
                      <a:schemeClr val="tx1"/>
                    </a:solidFill>
                    <a:latin typeface="Constantia" pitchFamily="18" charset="0"/>
                    <a:ea typeface="宋体" pitchFamily="2" charset="-122"/>
                  </a:defRPr>
                </a:lvl9pPr>
              </a:lstStyle>
              <a:p>
                <a:pPr eaLnBrk="1" latinLnBrk="1">
                  <a:lnSpc>
                    <a:spcPct val="200000"/>
                  </a:lnSpc>
                </a:pPr>
                <a:r>
                  <a:rPr lang="en-US" altLang="zh-CN" sz="24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1.</a:t>
                </a:r>
                <a:r>
                  <a:rPr lang="zh-CN" altLang="zh-CN" sz="24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已知某种相关商品的需求量</a:t>
                </a:r>
                <a:r>
                  <a:rPr lang="en-US" altLang="zh-CN" sz="24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</a:t>
                </a:r>
                <a:r>
                  <a:rPr lang="zh-CN" altLang="zh-CN" sz="24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与价格</a:t>
                </a:r>
                <a:r>
                  <a:rPr lang="en-US" altLang="zh-CN" sz="24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</a:t>
                </a:r>
                <a:r>
                  <a:rPr lang="zh-CN" altLang="zh-CN" sz="24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和消费者收入</a:t>
                </a:r>
                <a:r>
                  <a:rPr lang="en-US" altLang="zh-CN" sz="24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</a:t>
                </a:r>
                <a:r>
                  <a:rPr lang="zh-CN" altLang="zh-CN" sz="24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之间的函数为</a:t>
                </a:r>
                <a:r>
                  <a:rPr lang="en-US" altLang="zh-CN" sz="24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         </a:t>
                </a:r>
                <a:r>
                  <a:rPr lang="zh-CN" altLang="zh-CN" sz="24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，求需求对价格偏弹性函数</a:t>
                </a:r>
                <a:r>
                  <a:rPr lang="zh-CN" altLang="en-US" sz="2400" b="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。</a:t>
                </a:r>
                <a:r>
                  <a:rPr lang="zh-CN" altLang="en-US" sz="2400" b="0" dirty="0">
                    <a:latin typeface="Arial" pitchFamily="34" charset="0"/>
                    <a:ea typeface="微软雅黑" panose="020B0503020204020204" pitchFamily="34" charset="-122"/>
                  </a:rPr>
                  <a:t>　</a:t>
                </a:r>
                <a:endParaRPr lang="zh-CN" altLang="en-US" sz="2400" b="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aphicFrame>
            <p:nvGraphicFramePr>
              <p:cNvPr id="22" name="对象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67655785"/>
                  </p:ext>
                </p:extLst>
              </p:nvPr>
            </p:nvGraphicFramePr>
            <p:xfrm>
              <a:off x="5298894" y="2844394"/>
              <a:ext cx="322262" cy="4349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478" name="公式" r:id="rId4" imgW="152280" imgH="203040" progId="Equation.3">
                      <p:embed/>
                    </p:oleObj>
                  </mc:Choice>
                  <mc:Fallback>
                    <p:oleObj name="公式" r:id="rId4" imgW="15228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98894" y="2844394"/>
                            <a:ext cx="322262" cy="434975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" name="对象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9191970"/>
                  </p:ext>
                </p:extLst>
              </p:nvPr>
            </p:nvGraphicFramePr>
            <p:xfrm>
              <a:off x="6589829" y="2895343"/>
              <a:ext cx="322263" cy="3524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5479" name="公式" r:id="rId6" imgW="152280" imgH="164880" progId="Equation.3">
                      <p:embed/>
                    </p:oleObj>
                  </mc:Choice>
                  <mc:Fallback>
                    <p:oleObj name="公式" r:id="rId6" imgW="152280" imgH="164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89829" y="2895343"/>
                            <a:ext cx="322263" cy="352425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5" name="对象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3931858"/>
                </p:ext>
              </p:extLst>
            </p:nvPr>
          </p:nvGraphicFramePr>
          <p:xfrm>
            <a:off x="8686800" y="4773613"/>
            <a:ext cx="322263" cy="354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80" name="公式" r:id="rId8" imgW="152280" imgH="164880" progId="Equation.3">
                    <p:embed/>
                  </p:oleObj>
                </mc:Choice>
                <mc:Fallback>
                  <p:oleObj name="公式" r:id="rId8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86800" y="4773613"/>
                          <a:ext cx="322263" cy="3540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对象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22710116"/>
                </p:ext>
              </p:extLst>
            </p:nvPr>
          </p:nvGraphicFramePr>
          <p:xfrm>
            <a:off x="1707417" y="5318842"/>
            <a:ext cx="979920" cy="7736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81" name="公式" r:id="rId10" imgW="509565" imgH="420364" progId="Equation.3">
                    <p:embed/>
                  </p:oleObj>
                </mc:Choice>
                <mc:Fallback>
                  <p:oleObj name="公式" r:id="rId10" imgW="509565" imgH="42036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7417" y="5318842"/>
                          <a:ext cx="979920" cy="77362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17896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62"/>
    </mc:Choice>
    <mc:Fallback xmlns="">
      <p:transition spd="slow" advTm="126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2561642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平行四边形 25"/>
          <p:cNvSpPr/>
          <p:nvPr/>
        </p:nvSpPr>
        <p:spPr>
          <a:xfrm>
            <a:off x="6340648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平行四边形 33"/>
          <p:cNvSpPr/>
          <p:nvPr/>
        </p:nvSpPr>
        <p:spPr>
          <a:xfrm>
            <a:off x="9960527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平行四边形 35"/>
          <p:cNvSpPr/>
          <p:nvPr/>
        </p:nvSpPr>
        <p:spPr>
          <a:xfrm>
            <a:off x="-733809" y="0"/>
            <a:ext cx="2676525" cy="6858000"/>
          </a:xfrm>
          <a:prstGeom prst="parallelogram">
            <a:avLst/>
          </a:prstGeom>
          <a:solidFill>
            <a:srgbClr val="1A74C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同心圆 22"/>
          <p:cNvSpPr/>
          <p:nvPr/>
        </p:nvSpPr>
        <p:spPr>
          <a:xfrm>
            <a:off x="-933450" y="4991100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同心圆 23"/>
          <p:cNvSpPr/>
          <p:nvPr/>
        </p:nvSpPr>
        <p:spPr>
          <a:xfrm>
            <a:off x="2290763" y="4674688"/>
            <a:ext cx="1200150" cy="12001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同心圆 24"/>
          <p:cNvSpPr/>
          <p:nvPr/>
        </p:nvSpPr>
        <p:spPr>
          <a:xfrm>
            <a:off x="4895850" y="904874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同心圆 26"/>
          <p:cNvSpPr/>
          <p:nvPr/>
        </p:nvSpPr>
        <p:spPr>
          <a:xfrm>
            <a:off x="5729514" y="709385"/>
            <a:ext cx="6248400" cy="6248400"/>
          </a:xfrm>
          <a:prstGeom prst="donut">
            <a:avLst>
              <a:gd name="adj" fmla="val 2706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同心圆 27"/>
          <p:cNvSpPr/>
          <p:nvPr/>
        </p:nvSpPr>
        <p:spPr>
          <a:xfrm>
            <a:off x="3228975" y="3429000"/>
            <a:ext cx="523876" cy="523876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同心圆 29"/>
          <p:cNvSpPr/>
          <p:nvPr/>
        </p:nvSpPr>
        <p:spPr>
          <a:xfrm>
            <a:off x="11449050" y="-962026"/>
            <a:ext cx="1866900" cy="186690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340648" y="3310683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THANK YOU</a:t>
            </a:r>
            <a:endParaRPr lang="zh-CN" altLang="en-US" sz="6000" b="1" dirty="0">
              <a:solidFill>
                <a:schemeClr val="bg1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35" name="直接连接符 34"/>
          <p:cNvCxnSpPr/>
          <p:nvPr/>
        </p:nvCxnSpPr>
        <p:spPr>
          <a:xfrm>
            <a:off x="6565164" y="4288050"/>
            <a:ext cx="469537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椭圆 37"/>
          <p:cNvSpPr/>
          <p:nvPr/>
        </p:nvSpPr>
        <p:spPr>
          <a:xfrm>
            <a:off x="652588" y="333500"/>
            <a:ext cx="1816774" cy="1816774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同心圆 40"/>
          <p:cNvSpPr/>
          <p:nvPr/>
        </p:nvSpPr>
        <p:spPr>
          <a:xfrm>
            <a:off x="504825" y="185737"/>
            <a:ext cx="2065120" cy="206512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7717376" y="4574148"/>
            <a:ext cx="786617" cy="775373"/>
            <a:chOff x="7717376" y="4574148"/>
            <a:chExt cx="786617" cy="775373"/>
          </a:xfrm>
        </p:grpSpPr>
        <p:pic>
          <p:nvPicPr>
            <p:cNvPr id="43" name="图片 42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8361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717376" y="4589989"/>
              <a:ext cx="782638" cy="734536"/>
            </a:xfrm>
            <a:prstGeom prst="rect">
              <a:avLst/>
            </a:prstGeom>
          </p:spPr>
        </p:pic>
        <p:sp>
          <p:nvSpPr>
            <p:cNvPr id="44" name="同心圆 43"/>
            <p:cNvSpPr/>
            <p:nvPr/>
          </p:nvSpPr>
          <p:spPr>
            <a:xfrm>
              <a:off x="7728620" y="4574148"/>
              <a:ext cx="775373" cy="775373"/>
            </a:xfrm>
            <a:prstGeom prst="donut">
              <a:avLst>
                <a:gd name="adj" fmla="val 8281"/>
              </a:avLst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5" name="矩形 44"/>
          <p:cNvSpPr/>
          <p:nvPr/>
        </p:nvSpPr>
        <p:spPr>
          <a:xfrm>
            <a:off x="6394755" y="2868367"/>
            <a:ext cx="2749471" cy="4301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dirty="0">
                <a:solidFill>
                  <a:srgbClr val="FFFF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文鼎特粗宋简"/>
                <a:sym typeface="宋体" pitchFamily="2" charset="-122"/>
              </a:rPr>
              <a:t>经济数学在线开放课程</a:t>
            </a:r>
          </a:p>
        </p:txBody>
      </p:sp>
      <p:sp>
        <p:nvSpPr>
          <p:cNvPr id="46" name="矩形 45"/>
          <p:cNvSpPr/>
          <p:nvPr/>
        </p:nvSpPr>
        <p:spPr>
          <a:xfrm>
            <a:off x="8557158" y="4732394"/>
            <a:ext cx="2749471" cy="4532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微软雅黑" pitchFamily="34" charset="-122"/>
                <a:sym typeface="宋体" pitchFamily="2" charset="-122"/>
              </a:rPr>
              <a:t>授课教师：陈笑缘教授</a:t>
            </a:r>
          </a:p>
        </p:txBody>
      </p:sp>
    </p:spTree>
    <p:extLst>
      <p:ext uri="{BB962C8B-B14F-4D97-AF65-F5344CB8AC3E}">
        <p14:creationId xmlns:p14="http://schemas.microsoft.com/office/powerpoint/2010/main" val="4255388228"/>
      </p:ext>
    </p:extLst>
  </p:cSld>
  <p:clrMapOvr>
    <a:masterClrMapping/>
  </p:clrMapOvr>
  <p:transition spd="slow" advTm="334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同心圆 2"/>
          <p:cNvSpPr/>
          <p:nvPr/>
        </p:nvSpPr>
        <p:spPr>
          <a:xfrm>
            <a:off x="-456719" y="-623730"/>
            <a:ext cx="2457450" cy="24574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6712" y="353411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6" name="同心圆 5"/>
          <p:cNvSpPr/>
          <p:nvPr/>
        </p:nvSpPr>
        <p:spPr>
          <a:xfrm>
            <a:off x="2131414" y="507329"/>
            <a:ext cx="400050" cy="400050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同心圆 6"/>
          <p:cNvSpPr/>
          <p:nvPr/>
        </p:nvSpPr>
        <p:spPr>
          <a:xfrm>
            <a:off x="2514119" y="100718"/>
            <a:ext cx="305893" cy="305893"/>
          </a:xfrm>
          <a:prstGeom prst="donut">
            <a:avLst>
              <a:gd name="adj" fmla="val 8281"/>
            </a:avLst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3187046" y="2563233"/>
            <a:ext cx="2225362" cy="1979908"/>
            <a:chOff x="4010206" y="2733648"/>
            <a:chExt cx="1476276" cy="1313445"/>
          </a:xfrm>
        </p:grpSpPr>
        <p:sp>
          <p:nvSpPr>
            <p:cNvPr id="13" name="文本框 12"/>
            <p:cNvSpPr txBox="1"/>
            <p:nvPr/>
          </p:nvSpPr>
          <p:spPr>
            <a:xfrm>
              <a:off x="4138928" y="3618325"/>
              <a:ext cx="1347554" cy="4287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边际问题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17" name="Group 4"/>
            <p:cNvGrpSpPr>
              <a:grpSpLocks noChangeAspect="1"/>
            </p:cNvGrpSpPr>
            <p:nvPr/>
          </p:nvGrpSpPr>
          <p:grpSpPr bwMode="auto">
            <a:xfrm>
              <a:off x="4276490" y="2733648"/>
              <a:ext cx="1097757" cy="772215"/>
              <a:chOff x="3697" y="2057"/>
              <a:chExt cx="290" cy="204"/>
            </a:xfrm>
            <a:solidFill>
              <a:schemeClr val="bg1"/>
            </a:solidFill>
          </p:grpSpPr>
          <p:sp>
            <p:nvSpPr>
              <p:cNvPr id="19" name="Freeform 5"/>
              <p:cNvSpPr>
                <a:spLocks noEditPoints="1"/>
              </p:cNvSpPr>
              <p:nvPr/>
            </p:nvSpPr>
            <p:spPr bwMode="auto">
              <a:xfrm>
                <a:off x="3697" y="2057"/>
                <a:ext cx="290" cy="204"/>
              </a:xfrm>
              <a:custGeom>
                <a:avLst/>
                <a:gdLst>
                  <a:gd name="T0" fmla="*/ 290 w 290"/>
                  <a:gd name="T1" fmla="*/ 125 h 204"/>
                  <a:gd name="T2" fmla="*/ 271 w 290"/>
                  <a:gd name="T3" fmla="*/ 0 h 204"/>
                  <a:gd name="T4" fmla="*/ 20 w 290"/>
                  <a:gd name="T5" fmla="*/ 0 h 204"/>
                  <a:gd name="T6" fmla="*/ 0 w 290"/>
                  <a:gd name="T7" fmla="*/ 125 h 204"/>
                  <a:gd name="T8" fmla="*/ 0 w 290"/>
                  <a:gd name="T9" fmla="*/ 125 h 204"/>
                  <a:gd name="T10" fmla="*/ 0 w 290"/>
                  <a:gd name="T11" fmla="*/ 204 h 204"/>
                  <a:gd name="T12" fmla="*/ 290 w 290"/>
                  <a:gd name="T13" fmla="*/ 204 h 204"/>
                  <a:gd name="T14" fmla="*/ 290 w 290"/>
                  <a:gd name="T15" fmla="*/ 125 h 204"/>
                  <a:gd name="T16" fmla="*/ 290 w 290"/>
                  <a:gd name="T17" fmla="*/ 125 h 204"/>
                  <a:gd name="T18" fmla="*/ 281 w 290"/>
                  <a:gd name="T19" fmla="*/ 194 h 204"/>
                  <a:gd name="T20" fmla="*/ 10 w 290"/>
                  <a:gd name="T21" fmla="*/ 194 h 204"/>
                  <a:gd name="T22" fmla="*/ 10 w 290"/>
                  <a:gd name="T23" fmla="*/ 135 h 204"/>
                  <a:gd name="T24" fmla="*/ 281 w 290"/>
                  <a:gd name="T25" fmla="*/ 135 h 204"/>
                  <a:gd name="T26" fmla="*/ 281 w 290"/>
                  <a:gd name="T27" fmla="*/ 19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0" h="204">
                    <a:moveTo>
                      <a:pt x="290" y="125"/>
                    </a:moveTo>
                    <a:lnTo>
                      <a:pt x="271" y="0"/>
                    </a:lnTo>
                    <a:lnTo>
                      <a:pt x="20" y="0"/>
                    </a:lnTo>
                    <a:lnTo>
                      <a:pt x="0" y="125"/>
                    </a:lnTo>
                    <a:lnTo>
                      <a:pt x="0" y="125"/>
                    </a:lnTo>
                    <a:lnTo>
                      <a:pt x="0" y="204"/>
                    </a:lnTo>
                    <a:lnTo>
                      <a:pt x="290" y="204"/>
                    </a:lnTo>
                    <a:lnTo>
                      <a:pt x="290" y="125"/>
                    </a:lnTo>
                    <a:lnTo>
                      <a:pt x="290" y="125"/>
                    </a:lnTo>
                    <a:close/>
                    <a:moveTo>
                      <a:pt x="281" y="194"/>
                    </a:moveTo>
                    <a:lnTo>
                      <a:pt x="10" y="194"/>
                    </a:lnTo>
                    <a:lnTo>
                      <a:pt x="10" y="135"/>
                    </a:lnTo>
                    <a:lnTo>
                      <a:pt x="281" y="135"/>
                    </a:lnTo>
                    <a:lnTo>
                      <a:pt x="281" y="19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Rectangle 6"/>
              <p:cNvSpPr>
                <a:spLocks noChangeArrowheads="1"/>
              </p:cNvSpPr>
              <p:nvPr/>
            </p:nvSpPr>
            <p:spPr bwMode="auto">
              <a:xfrm>
                <a:off x="3726" y="2212"/>
                <a:ext cx="170" cy="1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7"/>
              <p:cNvSpPr>
                <a:spLocks/>
              </p:cNvSpPr>
              <p:nvPr/>
            </p:nvSpPr>
            <p:spPr bwMode="auto">
              <a:xfrm>
                <a:off x="3920" y="2212"/>
                <a:ext cx="41" cy="17"/>
              </a:xfrm>
              <a:custGeom>
                <a:avLst/>
                <a:gdLst>
                  <a:gd name="T0" fmla="*/ 4 w 17"/>
                  <a:gd name="T1" fmla="*/ 7 h 7"/>
                  <a:gd name="T2" fmla="*/ 14 w 17"/>
                  <a:gd name="T3" fmla="*/ 7 h 7"/>
                  <a:gd name="T4" fmla="*/ 17 w 17"/>
                  <a:gd name="T5" fmla="*/ 4 h 7"/>
                  <a:gd name="T6" fmla="*/ 14 w 17"/>
                  <a:gd name="T7" fmla="*/ 0 h 7"/>
                  <a:gd name="T8" fmla="*/ 4 w 17"/>
                  <a:gd name="T9" fmla="*/ 0 h 7"/>
                  <a:gd name="T10" fmla="*/ 0 w 17"/>
                  <a:gd name="T11" fmla="*/ 4 h 7"/>
                  <a:gd name="T12" fmla="*/ 4 w 17"/>
                  <a:gd name="T1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" h="7">
                    <a:moveTo>
                      <a:pt x="4" y="7"/>
                    </a:moveTo>
                    <a:cubicBezTo>
                      <a:pt x="14" y="7"/>
                      <a:pt x="14" y="7"/>
                      <a:pt x="14" y="7"/>
                    </a:cubicBezTo>
                    <a:cubicBezTo>
                      <a:pt x="16" y="7"/>
                      <a:pt x="17" y="6"/>
                      <a:pt x="17" y="4"/>
                    </a:cubicBezTo>
                    <a:cubicBezTo>
                      <a:pt x="17" y="2"/>
                      <a:pt x="16" y="0"/>
                      <a:pt x="1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6"/>
                      <a:pt x="2" y="7"/>
                      <a:pt x="4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22" name="椭圆 21"/>
            <p:cNvSpPr/>
            <p:nvPr/>
          </p:nvSpPr>
          <p:spPr>
            <a:xfrm>
              <a:off x="4010206" y="3347903"/>
              <a:ext cx="228118" cy="2281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椭圆 3"/>
          <p:cNvSpPr/>
          <p:nvPr/>
        </p:nvSpPr>
        <p:spPr>
          <a:xfrm>
            <a:off x="3187058" y="2206775"/>
            <a:ext cx="2449237" cy="2449237"/>
          </a:xfrm>
          <a:prstGeom prst="ellipse">
            <a:avLst/>
          </a:prstGeom>
          <a:noFill/>
          <a:ln>
            <a:solidFill>
              <a:schemeClr val="bg1"/>
            </a:solidFill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7318075" y="2355047"/>
            <a:ext cx="2031325" cy="2201293"/>
            <a:chOff x="6596879" y="2510238"/>
            <a:chExt cx="1447549" cy="1568671"/>
          </a:xfrm>
        </p:grpSpPr>
        <p:sp>
          <p:nvSpPr>
            <p:cNvPr id="32" name="文本框 31"/>
            <p:cNvSpPr txBox="1"/>
            <p:nvPr/>
          </p:nvSpPr>
          <p:spPr>
            <a:xfrm>
              <a:off x="6596879" y="3618325"/>
              <a:ext cx="1447549" cy="4605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3600" b="1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rPr>
                <a:t>弹性问题</a:t>
              </a:r>
              <a:endPara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grpSp>
          <p:nvGrpSpPr>
            <p:cNvPr id="33" name="Group 9"/>
            <p:cNvGrpSpPr>
              <a:grpSpLocks noChangeAspect="1"/>
            </p:cNvGrpSpPr>
            <p:nvPr/>
          </p:nvGrpSpPr>
          <p:grpSpPr bwMode="auto">
            <a:xfrm>
              <a:off x="6702217" y="2703735"/>
              <a:ext cx="1135752" cy="933256"/>
              <a:chOff x="3702" y="2087"/>
              <a:chExt cx="258" cy="212"/>
            </a:xfrm>
            <a:solidFill>
              <a:schemeClr val="bg1"/>
            </a:solidFill>
          </p:grpSpPr>
          <p:sp>
            <p:nvSpPr>
              <p:cNvPr id="36" name="Freeform 10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Freeform 11"/>
              <p:cNvSpPr>
                <a:spLocks/>
              </p:cNvSpPr>
              <p:nvPr/>
            </p:nvSpPr>
            <p:spPr bwMode="auto">
              <a:xfrm>
                <a:off x="3712" y="2102"/>
                <a:ext cx="244" cy="180"/>
              </a:xfrm>
              <a:custGeom>
                <a:avLst/>
                <a:gdLst>
                  <a:gd name="T0" fmla="*/ 244 w 244"/>
                  <a:gd name="T1" fmla="*/ 0 h 180"/>
                  <a:gd name="T2" fmla="*/ 234 w 244"/>
                  <a:gd name="T3" fmla="*/ 10 h 180"/>
                  <a:gd name="T4" fmla="*/ 234 w 244"/>
                  <a:gd name="T5" fmla="*/ 166 h 180"/>
                  <a:gd name="T6" fmla="*/ 7 w 244"/>
                  <a:gd name="T7" fmla="*/ 166 h 180"/>
                  <a:gd name="T8" fmla="*/ 0 w 244"/>
                  <a:gd name="T9" fmla="*/ 180 h 180"/>
                  <a:gd name="T10" fmla="*/ 244 w 244"/>
                  <a:gd name="T11" fmla="*/ 180 h 180"/>
                  <a:gd name="T12" fmla="*/ 244 w 244"/>
                  <a:gd name="T13" fmla="*/ 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80">
                    <a:moveTo>
                      <a:pt x="244" y="0"/>
                    </a:moveTo>
                    <a:lnTo>
                      <a:pt x="234" y="10"/>
                    </a:lnTo>
                    <a:lnTo>
                      <a:pt x="234" y="166"/>
                    </a:lnTo>
                    <a:lnTo>
                      <a:pt x="7" y="166"/>
                    </a:lnTo>
                    <a:lnTo>
                      <a:pt x="0" y="180"/>
                    </a:lnTo>
                    <a:lnTo>
                      <a:pt x="244" y="180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Freeform 12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Freeform 13"/>
              <p:cNvSpPr>
                <a:spLocks/>
              </p:cNvSpPr>
              <p:nvPr/>
            </p:nvSpPr>
            <p:spPr bwMode="auto">
              <a:xfrm>
                <a:off x="3702" y="2087"/>
                <a:ext cx="244" cy="181"/>
              </a:xfrm>
              <a:custGeom>
                <a:avLst/>
                <a:gdLst>
                  <a:gd name="T0" fmla="*/ 244 w 244"/>
                  <a:gd name="T1" fmla="*/ 0 h 181"/>
                  <a:gd name="T2" fmla="*/ 178 w 244"/>
                  <a:gd name="T3" fmla="*/ 74 h 181"/>
                  <a:gd name="T4" fmla="*/ 129 w 244"/>
                  <a:gd name="T5" fmla="*/ 47 h 181"/>
                  <a:gd name="T6" fmla="*/ 83 w 244"/>
                  <a:gd name="T7" fmla="*/ 120 h 181"/>
                  <a:gd name="T8" fmla="*/ 39 w 244"/>
                  <a:gd name="T9" fmla="*/ 120 h 181"/>
                  <a:gd name="T10" fmla="*/ 0 w 244"/>
                  <a:gd name="T11" fmla="*/ 181 h 181"/>
                  <a:gd name="T12" fmla="*/ 17 w 244"/>
                  <a:gd name="T13" fmla="*/ 181 h 181"/>
                  <a:gd name="T14" fmla="*/ 49 w 244"/>
                  <a:gd name="T15" fmla="*/ 134 h 181"/>
                  <a:gd name="T16" fmla="*/ 90 w 244"/>
                  <a:gd name="T17" fmla="*/ 134 h 181"/>
                  <a:gd name="T18" fmla="*/ 139 w 244"/>
                  <a:gd name="T19" fmla="*/ 61 h 181"/>
                  <a:gd name="T20" fmla="*/ 185 w 244"/>
                  <a:gd name="T21" fmla="*/ 88 h 181"/>
                  <a:gd name="T22" fmla="*/ 244 w 244"/>
                  <a:gd name="T23" fmla="*/ 25 h 181"/>
                  <a:gd name="T24" fmla="*/ 244 w 244"/>
                  <a:gd name="T25" fmla="*/ 0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4" h="181">
                    <a:moveTo>
                      <a:pt x="244" y="0"/>
                    </a:moveTo>
                    <a:lnTo>
                      <a:pt x="178" y="74"/>
                    </a:lnTo>
                    <a:lnTo>
                      <a:pt x="129" y="47"/>
                    </a:lnTo>
                    <a:lnTo>
                      <a:pt x="83" y="120"/>
                    </a:lnTo>
                    <a:lnTo>
                      <a:pt x="39" y="120"/>
                    </a:lnTo>
                    <a:lnTo>
                      <a:pt x="0" y="181"/>
                    </a:lnTo>
                    <a:lnTo>
                      <a:pt x="17" y="181"/>
                    </a:lnTo>
                    <a:lnTo>
                      <a:pt x="49" y="134"/>
                    </a:lnTo>
                    <a:lnTo>
                      <a:pt x="90" y="134"/>
                    </a:lnTo>
                    <a:lnTo>
                      <a:pt x="139" y="61"/>
                    </a:lnTo>
                    <a:lnTo>
                      <a:pt x="185" y="88"/>
                    </a:lnTo>
                    <a:lnTo>
                      <a:pt x="244" y="25"/>
                    </a:lnTo>
                    <a:lnTo>
                      <a:pt x="244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Freeform 14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Freeform 15"/>
              <p:cNvSpPr>
                <a:spLocks/>
              </p:cNvSpPr>
              <p:nvPr/>
            </p:nvSpPr>
            <p:spPr bwMode="auto">
              <a:xfrm>
                <a:off x="3719" y="2112"/>
                <a:ext cx="227" cy="156"/>
              </a:xfrm>
              <a:custGeom>
                <a:avLst/>
                <a:gdLst>
                  <a:gd name="T0" fmla="*/ 227 w 227"/>
                  <a:gd name="T1" fmla="*/ 0 h 156"/>
                  <a:gd name="T2" fmla="*/ 168 w 227"/>
                  <a:gd name="T3" fmla="*/ 63 h 156"/>
                  <a:gd name="T4" fmla="*/ 122 w 227"/>
                  <a:gd name="T5" fmla="*/ 36 h 156"/>
                  <a:gd name="T6" fmla="*/ 73 w 227"/>
                  <a:gd name="T7" fmla="*/ 109 h 156"/>
                  <a:gd name="T8" fmla="*/ 32 w 227"/>
                  <a:gd name="T9" fmla="*/ 109 h 156"/>
                  <a:gd name="T10" fmla="*/ 0 w 227"/>
                  <a:gd name="T11" fmla="*/ 156 h 156"/>
                  <a:gd name="T12" fmla="*/ 227 w 227"/>
                  <a:gd name="T13" fmla="*/ 156 h 156"/>
                  <a:gd name="T14" fmla="*/ 227 w 227"/>
                  <a:gd name="T15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7" h="156">
                    <a:moveTo>
                      <a:pt x="227" y="0"/>
                    </a:moveTo>
                    <a:lnTo>
                      <a:pt x="168" y="63"/>
                    </a:lnTo>
                    <a:lnTo>
                      <a:pt x="122" y="36"/>
                    </a:lnTo>
                    <a:lnTo>
                      <a:pt x="73" y="109"/>
                    </a:lnTo>
                    <a:lnTo>
                      <a:pt x="32" y="109"/>
                    </a:lnTo>
                    <a:lnTo>
                      <a:pt x="0" y="156"/>
                    </a:lnTo>
                    <a:lnTo>
                      <a:pt x="227" y="156"/>
                    </a:lnTo>
                    <a:lnTo>
                      <a:pt x="227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>
                <a:off x="3719" y="2119"/>
                <a:ext cx="241" cy="180"/>
              </a:xfrm>
              <a:custGeom>
                <a:avLst/>
                <a:gdLst>
                  <a:gd name="T0" fmla="*/ 0 w 241"/>
                  <a:gd name="T1" fmla="*/ 180 h 180"/>
                  <a:gd name="T2" fmla="*/ 241 w 241"/>
                  <a:gd name="T3" fmla="*/ 180 h 180"/>
                  <a:gd name="T4" fmla="*/ 241 w 241"/>
                  <a:gd name="T5" fmla="*/ 0 h 180"/>
                  <a:gd name="T6" fmla="*/ 176 w 241"/>
                  <a:gd name="T7" fmla="*/ 73 h 180"/>
                  <a:gd name="T8" fmla="*/ 129 w 241"/>
                  <a:gd name="T9" fmla="*/ 46 h 180"/>
                  <a:gd name="T10" fmla="*/ 81 w 241"/>
                  <a:gd name="T11" fmla="*/ 119 h 180"/>
                  <a:gd name="T12" fmla="*/ 37 w 241"/>
                  <a:gd name="T13" fmla="*/ 119 h 180"/>
                  <a:gd name="T14" fmla="*/ 0 w 241"/>
                  <a:gd name="T15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1" h="180">
                    <a:moveTo>
                      <a:pt x="0" y="180"/>
                    </a:moveTo>
                    <a:lnTo>
                      <a:pt x="241" y="180"/>
                    </a:lnTo>
                    <a:lnTo>
                      <a:pt x="241" y="0"/>
                    </a:lnTo>
                    <a:lnTo>
                      <a:pt x="176" y="73"/>
                    </a:lnTo>
                    <a:lnTo>
                      <a:pt x="129" y="46"/>
                    </a:lnTo>
                    <a:lnTo>
                      <a:pt x="81" y="119"/>
                    </a:lnTo>
                    <a:lnTo>
                      <a:pt x="37" y="119"/>
                    </a:lnTo>
                    <a:lnTo>
                      <a:pt x="0" y="1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" name="椭圆 34"/>
            <p:cNvSpPr>
              <a:spLocks noChangeAspect="1"/>
            </p:cNvSpPr>
            <p:nvPr/>
          </p:nvSpPr>
          <p:spPr>
            <a:xfrm>
              <a:off x="7721945" y="2510238"/>
              <a:ext cx="208303" cy="2083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14300" dist="38100" dir="5400000" algn="t" rotWithShape="0">
                <a:prstClr val="black">
                  <a:alpha val="23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81414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17">
        <p14:flythrough/>
      </p:transition>
    </mc:Choice>
    <mc:Fallback xmlns="">
      <p:transition spd="slow" advTm="10917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"/>
                            </p:stCondLst>
                            <p:childTnLst>
                              <p:par>
                                <p:cTn id="2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 animBg="1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66493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6619936"/>
              </p:ext>
            </p:extLst>
          </p:nvPr>
        </p:nvGraphicFramePr>
        <p:xfrm>
          <a:off x="7358640" y="2351792"/>
          <a:ext cx="10826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484" name="公式" r:id="rId4" imgW="533160" imgH="228600" progId="Equation.3">
                  <p:embed/>
                </p:oleObj>
              </mc:Choice>
              <mc:Fallback>
                <p:oleObj name="公式" r:id="rId4" imgW="53316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640" y="2351792"/>
                        <a:ext cx="10826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5" y="718293"/>
            <a:ext cx="1874984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边际成本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555892" y="2335051"/>
            <a:ext cx="6195243" cy="475766"/>
            <a:chOff x="1555892" y="2335051"/>
            <a:chExt cx="6195243" cy="475766"/>
          </a:xfrm>
        </p:grpSpPr>
        <p:grpSp>
          <p:nvGrpSpPr>
            <p:cNvPr id="44" name="组合 43"/>
            <p:cNvGrpSpPr/>
            <p:nvPr/>
          </p:nvGrpSpPr>
          <p:grpSpPr>
            <a:xfrm>
              <a:off x="1555892" y="2335051"/>
              <a:ext cx="6195243" cy="475766"/>
              <a:chOff x="7432154" y="1545303"/>
              <a:chExt cx="6195243" cy="475766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7432154" y="1545303"/>
                <a:ext cx="61952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总成本函数                  对产量    的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偏导数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graphicFrame>
            <p:nvGraphicFramePr>
              <p:cNvPr id="88078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6651016"/>
                  </p:ext>
                </p:extLst>
              </p:nvPr>
            </p:nvGraphicFramePr>
            <p:xfrm>
              <a:off x="9158288" y="1608319"/>
              <a:ext cx="1490662" cy="412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8485" name="公式" r:id="rId6" imgW="736560" imgH="203040" progId="Equation.3">
                      <p:embed/>
                    </p:oleObj>
                  </mc:Choice>
                  <mc:Fallback>
                    <p:oleObj name="公式" r:id="rId6" imgW="736560" imgH="203040" progId="Equation.3">
                      <p:embed/>
                      <p:pic>
                        <p:nvPicPr>
                          <p:cNvPr id="0" name="Picture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158288" y="1608319"/>
                            <a:ext cx="1490662" cy="4127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9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8710943"/>
                </p:ext>
              </p:extLst>
            </p:nvPr>
          </p:nvGraphicFramePr>
          <p:xfrm>
            <a:off x="5787642" y="2441485"/>
            <a:ext cx="257175" cy="284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86" name="Equation" r:id="rId8" imgW="126720" imgH="139680" progId="Equation.3">
                    <p:embed/>
                  </p:oleObj>
                </mc:Choice>
                <mc:Fallback>
                  <p:oleObj name="Equation" r:id="rId8" imgW="126720" imgH="139680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87642" y="2441485"/>
                          <a:ext cx="257175" cy="284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7" name="图片 56">
            <a:extLst>
              <a:ext uri="{FF2B5EF4-FFF2-40B4-BE49-F238E27FC236}">
                <a16:creationId xmlns="" xmlns:a16="http://schemas.microsoft.com/office/drawing/2014/main" id="{F1E13C69-B4DA-4065-B982-B03D6A4E846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868" y="242383"/>
            <a:ext cx="3205745" cy="6010771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1541698" y="1669407"/>
            <a:ext cx="5701830" cy="461991"/>
            <a:chOff x="2070573" y="1626829"/>
            <a:chExt cx="5701830" cy="461991"/>
          </a:xfrm>
        </p:grpSpPr>
        <p:grpSp>
          <p:nvGrpSpPr>
            <p:cNvPr id="45" name="组合 44"/>
            <p:cNvGrpSpPr/>
            <p:nvPr/>
          </p:nvGrpSpPr>
          <p:grpSpPr>
            <a:xfrm>
              <a:off x="2070573" y="1626829"/>
              <a:ext cx="5701830" cy="461991"/>
              <a:chOff x="1911078" y="1552398"/>
              <a:chExt cx="5701830" cy="461991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1911078" y="1552398"/>
                <a:ext cx="5701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设生产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、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两种产品的产量分别为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、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</a:p>
            </p:txBody>
          </p:sp>
          <p:graphicFrame>
            <p:nvGraphicFramePr>
              <p:cNvPr id="88072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17703547"/>
                  </p:ext>
                </p:extLst>
              </p:nvPr>
            </p:nvGraphicFramePr>
            <p:xfrm>
              <a:off x="2907750" y="1601820"/>
              <a:ext cx="309563" cy="336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8487" name="公式" r:id="rId11" imgW="152280" imgH="164880" progId="Equation.3">
                      <p:embed/>
                    </p:oleObj>
                  </mc:Choice>
                  <mc:Fallback>
                    <p:oleObj name="公式" r:id="rId11" imgW="152280" imgH="164880" progId="Equation.3">
                      <p:embed/>
                      <p:pic>
                        <p:nvPicPr>
                          <p:cNvPr id="0" name="Picture 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07750" y="1601820"/>
                            <a:ext cx="309563" cy="3365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8073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43176162"/>
                  </p:ext>
                </p:extLst>
              </p:nvPr>
            </p:nvGraphicFramePr>
            <p:xfrm>
              <a:off x="7285880" y="1679426"/>
              <a:ext cx="282575" cy="3349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8488" name="公式" r:id="rId13" imgW="139680" imgH="164880" progId="Equation.3">
                      <p:embed/>
                    </p:oleObj>
                  </mc:Choice>
                  <mc:Fallback>
                    <p:oleObj name="公式" r:id="rId13" imgW="139680" imgH="16488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285880" y="1679426"/>
                            <a:ext cx="282575" cy="3349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8074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1085487"/>
                  </p:ext>
                </p:extLst>
              </p:nvPr>
            </p:nvGraphicFramePr>
            <p:xfrm>
              <a:off x="6865480" y="1665435"/>
              <a:ext cx="257175" cy="284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8489" name="公式" r:id="rId15" imgW="126720" imgH="139680" progId="Equation.3">
                      <p:embed/>
                    </p:oleObj>
                  </mc:Choice>
                  <mc:Fallback>
                    <p:oleObj name="公式" r:id="rId15" imgW="126720" imgH="139680" progId="Equation.3">
                      <p:embed/>
                      <p:pic>
                        <p:nvPicPr>
                          <p:cNvPr id="0" name="Picture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65480" y="1665435"/>
                            <a:ext cx="257175" cy="284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93471408"/>
                </p:ext>
              </p:extLst>
            </p:nvPr>
          </p:nvGraphicFramePr>
          <p:xfrm>
            <a:off x="3559562" y="1689386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90" name="公式" r:id="rId17" imgW="152280" imgH="164880" progId="Equation.3">
                    <p:embed/>
                  </p:oleObj>
                </mc:Choice>
                <mc:Fallback>
                  <p:oleObj name="公式" r:id="rId17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9562" y="1689386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组合 18"/>
          <p:cNvGrpSpPr/>
          <p:nvPr/>
        </p:nvGrpSpPr>
        <p:grpSpPr>
          <a:xfrm>
            <a:off x="1545264" y="3686054"/>
            <a:ext cx="5886893" cy="465787"/>
            <a:chOff x="1545264" y="4111374"/>
            <a:chExt cx="5886893" cy="465787"/>
          </a:xfrm>
        </p:grpSpPr>
        <p:sp>
          <p:nvSpPr>
            <p:cNvPr id="41" name="TextBox 40"/>
            <p:cNvSpPr txBox="1"/>
            <p:nvPr/>
          </p:nvSpPr>
          <p:spPr>
            <a:xfrm>
              <a:off x="1545264" y="4111374"/>
              <a:ext cx="58868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总成本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对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产量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的偏导数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48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13385337"/>
                </p:ext>
              </p:extLst>
            </p:nvPr>
          </p:nvGraphicFramePr>
          <p:xfrm>
            <a:off x="5761566" y="4242199"/>
            <a:ext cx="282575" cy="334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91" name="Equation" r:id="rId19" imgW="139680" imgH="164880" progId="Equation.3">
                    <p:embed/>
                  </p:oleObj>
                </mc:Choice>
                <mc:Fallback>
                  <p:oleObj name="Equation" r:id="rId19" imgW="139680" imgH="16488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1566" y="4242199"/>
                          <a:ext cx="282575" cy="334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6073749"/>
                </p:ext>
              </p:extLst>
            </p:nvPr>
          </p:nvGraphicFramePr>
          <p:xfrm>
            <a:off x="3214573" y="4163536"/>
            <a:ext cx="1490662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92" name="公式" r:id="rId21" imgW="736560" imgH="203040" progId="Equation.3">
                    <p:embed/>
                  </p:oleObj>
                </mc:Choice>
                <mc:Fallback>
                  <p:oleObj name="公式" r:id="rId21" imgW="736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4573" y="4163536"/>
                          <a:ext cx="1490662" cy="412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121522"/>
              </p:ext>
            </p:extLst>
          </p:nvPr>
        </p:nvGraphicFramePr>
        <p:xfrm>
          <a:off x="7355452" y="3696687"/>
          <a:ext cx="11080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493" name="公式" r:id="rId23" imgW="545760" imgH="241200" progId="Equation.3">
                  <p:embed/>
                </p:oleObj>
              </mc:Choice>
              <mc:Fallback>
                <p:oleObj name="公式" r:id="rId23" imgW="545760" imgH="241200" progId="Equation.3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5452" y="3696687"/>
                        <a:ext cx="11080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27823" y="1669407"/>
            <a:ext cx="1010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那么</a:t>
            </a:r>
            <a:endParaRPr lang="zh-CN" altLang="en-US" sz="2400" dirty="0"/>
          </a:p>
        </p:txBody>
      </p:sp>
      <p:grpSp>
        <p:nvGrpSpPr>
          <p:cNvPr id="18" name="组合 17"/>
          <p:cNvGrpSpPr/>
          <p:nvPr/>
        </p:nvGrpSpPr>
        <p:grpSpPr>
          <a:xfrm>
            <a:off x="1569989" y="3019769"/>
            <a:ext cx="7095546" cy="461665"/>
            <a:chOff x="1569989" y="2987870"/>
            <a:chExt cx="7095546" cy="461665"/>
          </a:xfrm>
        </p:grpSpPr>
        <p:sp>
          <p:nvSpPr>
            <p:cNvPr id="58" name="TextBox 57"/>
            <p:cNvSpPr txBox="1"/>
            <p:nvPr/>
          </p:nvSpPr>
          <p:spPr>
            <a:xfrm>
              <a:off x="1569989" y="2987870"/>
              <a:ext cx="70955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称为总成本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关于产量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</a:t>
              </a:r>
              <a:r>
                <a:rPr lang="zh-CN" altLang="zh-CN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边际成本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59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7098329"/>
                </p:ext>
              </p:extLst>
            </p:nvPr>
          </p:nvGraphicFramePr>
          <p:xfrm>
            <a:off x="3865214" y="3019769"/>
            <a:ext cx="977900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94" name="公式" r:id="rId25" imgW="482400" imgH="203040" progId="Equation.3">
                    <p:embed/>
                  </p:oleObj>
                </mc:Choice>
                <mc:Fallback>
                  <p:oleObj name="公式" r:id="rId25" imgW="4824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5214" y="3019769"/>
                          <a:ext cx="977900" cy="412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1477900"/>
                </p:ext>
              </p:extLst>
            </p:nvPr>
          </p:nvGraphicFramePr>
          <p:xfrm>
            <a:off x="6179312" y="3101432"/>
            <a:ext cx="257175" cy="284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95" name="Equation" r:id="rId27" imgW="126835" imgH="139518" progId="Equation.3">
                    <p:embed/>
                  </p:oleObj>
                </mc:Choice>
                <mc:Fallback>
                  <p:oleObj name="Equation" r:id="rId27" imgW="126835" imgH="139518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79312" y="3101432"/>
                          <a:ext cx="257175" cy="284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0" name="组合 59"/>
          <p:cNvGrpSpPr/>
          <p:nvPr/>
        </p:nvGrpSpPr>
        <p:grpSpPr>
          <a:xfrm>
            <a:off x="1573526" y="4363065"/>
            <a:ext cx="6964389" cy="465915"/>
            <a:chOff x="1569988" y="2987870"/>
            <a:chExt cx="6964389" cy="465915"/>
          </a:xfrm>
        </p:grpSpPr>
        <p:sp>
          <p:nvSpPr>
            <p:cNvPr id="61" name="TextBox 60"/>
            <p:cNvSpPr txBox="1"/>
            <p:nvPr/>
          </p:nvSpPr>
          <p:spPr>
            <a:xfrm>
              <a:off x="1569988" y="2987870"/>
              <a:ext cx="69643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称为总成本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关于产量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</a:t>
              </a:r>
              <a:r>
                <a:rPr lang="zh-CN" altLang="zh-CN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边际成本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62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2926416"/>
                </p:ext>
              </p:extLst>
            </p:nvPr>
          </p:nvGraphicFramePr>
          <p:xfrm>
            <a:off x="3854581" y="3041035"/>
            <a:ext cx="977900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96" name="公式" r:id="rId28" imgW="482400" imgH="203040" progId="Equation.3">
                    <p:embed/>
                  </p:oleObj>
                </mc:Choice>
                <mc:Fallback>
                  <p:oleObj name="公式" r:id="rId28" imgW="4824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4581" y="3041035"/>
                          <a:ext cx="977900" cy="412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对象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3802741"/>
                </p:ext>
              </p:extLst>
            </p:nvPr>
          </p:nvGraphicFramePr>
          <p:xfrm>
            <a:off x="6155469" y="3097985"/>
            <a:ext cx="282575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97" name="公式" r:id="rId29" imgW="139680" imgH="164880" progId="Equation.3">
                    <p:embed/>
                  </p:oleObj>
                </mc:Choice>
                <mc:Fallback>
                  <p:oleObj name="公式" r:id="rId29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55469" y="3097985"/>
                          <a:ext cx="282575" cy="336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4" name="组合 63"/>
          <p:cNvGrpSpPr/>
          <p:nvPr/>
        </p:nvGrpSpPr>
        <p:grpSpPr>
          <a:xfrm>
            <a:off x="1566525" y="4922870"/>
            <a:ext cx="6971391" cy="1200329"/>
            <a:chOff x="1566525" y="4922870"/>
            <a:chExt cx="6971391" cy="1200329"/>
          </a:xfrm>
        </p:grpSpPr>
        <p:sp>
          <p:nvSpPr>
            <p:cNvPr id="65" name="TextBox 64"/>
            <p:cNvSpPr txBox="1"/>
            <p:nvPr/>
          </p:nvSpPr>
          <p:spPr>
            <a:xfrm>
              <a:off x="1566525" y="4922870"/>
              <a:ext cx="697139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经济意义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：在产量    和    的基础上，再分别多生产一个单位的产品    和    时，</a:t>
              </a:r>
              <a:r>
                <a:rPr lang="zh-CN" altLang="en-US" sz="2400" b="1" dirty="0">
                  <a:latin typeface="微软雅黑" pitchFamily="34" charset="-122"/>
                  <a:ea typeface="微软雅黑" pitchFamily="34" charset="-122"/>
                </a:rPr>
                <a:t>总成本的增量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66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2813938"/>
                </p:ext>
              </p:extLst>
            </p:nvPr>
          </p:nvGraphicFramePr>
          <p:xfrm>
            <a:off x="4800797" y="5121309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98" name="公式" r:id="rId31" imgW="139680" imgH="164880" progId="Equation.3">
                    <p:embed/>
                  </p:oleObj>
                </mc:Choice>
                <mc:Fallback>
                  <p:oleObj name="公式" r:id="rId31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797" y="5121309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4252511"/>
                </p:ext>
              </p:extLst>
            </p:nvPr>
          </p:nvGraphicFramePr>
          <p:xfrm>
            <a:off x="4199636" y="5128584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499" name="公式" r:id="rId33" imgW="126720" imgH="139680" progId="Equation.3">
                    <p:embed/>
                  </p:oleObj>
                </mc:Choice>
                <mc:Fallback>
                  <p:oleObj name="公式" r:id="rId33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9636" y="5128584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0624693"/>
                </p:ext>
              </p:extLst>
            </p:nvPr>
          </p:nvGraphicFramePr>
          <p:xfrm>
            <a:off x="4172375" y="5635165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500" name="公式" r:id="rId35" imgW="152280" imgH="164880" progId="Equation.3">
                    <p:embed/>
                  </p:oleObj>
                </mc:Choice>
                <mc:Fallback>
                  <p:oleObj name="公式" r:id="rId35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2375" y="5635165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9700119"/>
                </p:ext>
              </p:extLst>
            </p:nvPr>
          </p:nvGraphicFramePr>
          <p:xfrm>
            <a:off x="4792288" y="5637667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501" name="公式" r:id="rId37" imgW="152280" imgH="164880" progId="Equation.3">
                    <p:embed/>
                  </p:oleObj>
                </mc:Choice>
                <mc:Fallback>
                  <p:oleObj name="公式" r:id="rId37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2288" y="5637667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280473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66493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0585096"/>
              </p:ext>
            </p:extLst>
          </p:nvPr>
        </p:nvGraphicFramePr>
        <p:xfrm>
          <a:off x="7358640" y="2351792"/>
          <a:ext cx="10826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72" name="公式" r:id="rId4" imgW="533160" imgH="228600" progId="Equation.3">
                  <p:embed/>
                </p:oleObj>
              </mc:Choice>
              <mc:Fallback>
                <p:oleObj name="公式" r:id="rId4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640" y="2351792"/>
                        <a:ext cx="1082675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5" y="718293"/>
            <a:ext cx="1874984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边际收入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555892" y="2335051"/>
            <a:ext cx="6195243" cy="475766"/>
            <a:chOff x="1555892" y="2335051"/>
            <a:chExt cx="6195243" cy="475766"/>
          </a:xfrm>
        </p:grpSpPr>
        <p:grpSp>
          <p:nvGrpSpPr>
            <p:cNvPr id="44" name="组合 43"/>
            <p:cNvGrpSpPr/>
            <p:nvPr/>
          </p:nvGrpSpPr>
          <p:grpSpPr>
            <a:xfrm>
              <a:off x="1555892" y="2335051"/>
              <a:ext cx="6195243" cy="475766"/>
              <a:chOff x="7432154" y="1545303"/>
              <a:chExt cx="6195243" cy="475766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7432154" y="1545303"/>
                <a:ext cx="61952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总收入函数                  对产量    的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偏导数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graphicFrame>
            <p:nvGraphicFramePr>
              <p:cNvPr id="88078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56032377"/>
                  </p:ext>
                </p:extLst>
              </p:nvPr>
            </p:nvGraphicFramePr>
            <p:xfrm>
              <a:off x="9158288" y="1608319"/>
              <a:ext cx="1490662" cy="412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573" name="公式" r:id="rId6" imgW="736560" imgH="203040" progId="Equation.3">
                      <p:embed/>
                    </p:oleObj>
                  </mc:Choice>
                  <mc:Fallback>
                    <p:oleObj name="公式" r:id="rId6" imgW="73656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158288" y="1608319"/>
                            <a:ext cx="1490662" cy="4127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9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2579274"/>
                </p:ext>
              </p:extLst>
            </p:nvPr>
          </p:nvGraphicFramePr>
          <p:xfrm>
            <a:off x="5787642" y="2441485"/>
            <a:ext cx="257175" cy="284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74" name="Equation" r:id="rId8" imgW="126720" imgH="139680" progId="Equation.3">
                    <p:embed/>
                  </p:oleObj>
                </mc:Choice>
                <mc:Fallback>
                  <p:oleObj name="Equation" r:id="rId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87642" y="2441485"/>
                          <a:ext cx="257175" cy="284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7" name="图片 56">
            <a:extLst>
              <a:ext uri="{FF2B5EF4-FFF2-40B4-BE49-F238E27FC236}">
                <a16:creationId xmlns="" xmlns:a16="http://schemas.microsoft.com/office/drawing/2014/main" id="{F1E13C69-B4DA-4065-B982-B03D6A4E846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868" y="242383"/>
            <a:ext cx="3205745" cy="6010771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1541698" y="1669407"/>
            <a:ext cx="5701830" cy="461991"/>
            <a:chOff x="2070573" y="1626829"/>
            <a:chExt cx="5701830" cy="461991"/>
          </a:xfrm>
        </p:grpSpPr>
        <p:grpSp>
          <p:nvGrpSpPr>
            <p:cNvPr id="45" name="组合 44"/>
            <p:cNvGrpSpPr/>
            <p:nvPr/>
          </p:nvGrpSpPr>
          <p:grpSpPr>
            <a:xfrm>
              <a:off x="2070573" y="1626829"/>
              <a:ext cx="5701830" cy="461991"/>
              <a:chOff x="1911078" y="1552398"/>
              <a:chExt cx="5701830" cy="461991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1911078" y="1552398"/>
                <a:ext cx="5701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设生产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、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两种产品的产量分别为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、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</a:p>
            </p:txBody>
          </p:sp>
          <p:graphicFrame>
            <p:nvGraphicFramePr>
              <p:cNvPr id="88072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16116767"/>
                  </p:ext>
                </p:extLst>
              </p:nvPr>
            </p:nvGraphicFramePr>
            <p:xfrm>
              <a:off x="2907750" y="1601820"/>
              <a:ext cx="309563" cy="336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575" name="公式" r:id="rId11" imgW="152280" imgH="164880" progId="Equation.3">
                      <p:embed/>
                    </p:oleObj>
                  </mc:Choice>
                  <mc:Fallback>
                    <p:oleObj name="公式" r:id="rId11" imgW="152280" imgH="164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07750" y="1601820"/>
                            <a:ext cx="309563" cy="3365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8073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46361139"/>
                  </p:ext>
                </p:extLst>
              </p:nvPr>
            </p:nvGraphicFramePr>
            <p:xfrm>
              <a:off x="7285880" y="1679426"/>
              <a:ext cx="282575" cy="3349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576" name="公式" r:id="rId13" imgW="139680" imgH="164880" progId="Equation.3">
                      <p:embed/>
                    </p:oleObj>
                  </mc:Choice>
                  <mc:Fallback>
                    <p:oleObj name="公式" r:id="rId13" imgW="139680" imgH="164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285880" y="1679426"/>
                            <a:ext cx="282575" cy="3349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8074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0869487"/>
                  </p:ext>
                </p:extLst>
              </p:nvPr>
            </p:nvGraphicFramePr>
            <p:xfrm>
              <a:off x="6865480" y="1665435"/>
              <a:ext cx="257175" cy="284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577" name="公式" r:id="rId15" imgW="126720" imgH="139680" progId="Equation.3">
                      <p:embed/>
                    </p:oleObj>
                  </mc:Choice>
                  <mc:Fallback>
                    <p:oleObj name="公式" r:id="rId15" imgW="126720" imgH="1396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65480" y="1665435"/>
                            <a:ext cx="257175" cy="284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49025876"/>
                </p:ext>
              </p:extLst>
            </p:nvPr>
          </p:nvGraphicFramePr>
          <p:xfrm>
            <a:off x="3559562" y="1689386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78" name="公式" r:id="rId17" imgW="152280" imgH="164880" progId="Equation.3">
                    <p:embed/>
                  </p:oleObj>
                </mc:Choice>
                <mc:Fallback>
                  <p:oleObj name="公式" r:id="rId17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9562" y="1689386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组合 18"/>
          <p:cNvGrpSpPr/>
          <p:nvPr/>
        </p:nvGrpSpPr>
        <p:grpSpPr>
          <a:xfrm>
            <a:off x="1545264" y="3686054"/>
            <a:ext cx="5886893" cy="465787"/>
            <a:chOff x="1545264" y="4111374"/>
            <a:chExt cx="5886893" cy="465787"/>
          </a:xfrm>
        </p:grpSpPr>
        <p:sp>
          <p:nvSpPr>
            <p:cNvPr id="41" name="TextBox 40"/>
            <p:cNvSpPr txBox="1"/>
            <p:nvPr/>
          </p:nvSpPr>
          <p:spPr>
            <a:xfrm>
              <a:off x="1545264" y="4111374"/>
              <a:ext cx="58868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总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收入函数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对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产量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的偏导数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48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9217122"/>
                </p:ext>
              </p:extLst>
            </p:nvPr>
          </p:nvGraphicFramePr>
          <p:xfrm>
            <a:off x="5761566" y="4242199"/>
            <a:ext cx="282575" cy="334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79" name="Equation" r:id="rId19" imgW="139680" imgH="164880" progId="Equation.3">
                    <p:embed/>
                  </p:oleObj>
                </mc:Choice>
                <mc:Fallback>
                  <p:oleObj name="Equation" r:id="rId19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1566" y="4242199"/>
                          <a:ext cx="282575" cy="334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3976897"/>
                </p:ext>
              </p:extLst>
            </p:nvPr>
          </p:nvGraphicFramePr>
          <p:xfrm>
            <a:off x="3214573" y="4163536"/>
            <a:ext cx="1490662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80" name="公式" r:id="rId21" imgW="736560" imgH="203040" progId="Equation.3">
                    <p:embed/>
                  </p:oleObj>
                </mc:Choice>
                <mc:Fallback>
                  <p:oleObj name="公式" r:id="rId21" imgW="736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4573" y="4163536"/>
                          <a:ext cx="1490662" cy="412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16142"/>
              </p:ext>
            </p:extLst>
          </p:nvPr>
        </p:nvGraphicFramePr>
        <p:xfrm>
          <a:off x="7367588" y="3697288"/>
          <a:ext cx="10826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81" name="公式" r:id="rId23" imgW="533160" imgH="241200" progId="Equation.3">
                  <p:embed/>
                </p:oleObj>
              </mc:Choice>
              <mc:Fallback>
                <p:oleObj name="公式" r:id="rId23" imgW="533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3697288"/>
                        <a:ext cx="10826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27823" y="1669407"/>
            <a:ext cx="1010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那么</a:t>
            </a:r>
            <a:endParaRPr lang="zh-CN" altLang="en-US" sz="2400" dirty="0"/>
          </a:p>
        </p:txBody>
      </p:sp>
      <p:grpSp>
        <p:nvGrpSpPr>
          <p:cNvPr id="18" name="组合 17"/>
          <p:cNvGrpSpPr/>
          <p:nvPr/>
        </p:nvGrpSpPr>
        <p:grpSpPr>
          <a:xfrm>
            <a:off x="1569988" y="3019769"/>
            <a:ext cx="6734039" cy="461665"/>
            <a:chOff x="1569988" y="2987870"/>
            <a:chExt cx="6734039" cy="461665"/>
          </a:xfrm>
        </p:grpSpPr>
        <p:sp>
          <p:nvSpPr>
            <p:cNvPr id="58" name="TextBox 57"/>
            <p:cNvSpPr txBox="1"/>
            <p:nvPr/>
          </p:nvSpPr>
          <p:spPr>
            <a:xfrm>
              <a:off x="1569988" y="2987870"/>
              <a:ext cx="67340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称为总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收入函数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关于产量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</a:t>
              </a:r>
              <a:r>
                <a:rPr lang="zh-CN" altLang="zh-CN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边际</a:t>
              </a:r>
              <a:r>
                <a:rPr lang="zh-CN" altLang="en-US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收入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59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5561527"/>
                </p:ext>
              </p:extLst>
            </p:nvPr>
          </p:nvGraphicFramePr>
          <p:xfrm>
            <a:off x="3854581" y="3030402"/>
            <a:ext cx="977900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82" name="公式" r:id="rId25" imgW="482400" imgH="203040" progId="Equation.3">
                    <p:embed/>
                  </p:oleObj>
                </mc:Choice>
                <mc:Fallback>
                  <p:oleObj name="公式" r:id="rId25" imgW="4824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4581" y="3030402"/>
                          <a:ext cx="977900" cy="412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58188466"/>
                </p:ext>
              </p:extLst>
            </p:nvPr>
          </p:nvGraphicFramePr>
          <p:xfrm>
            <a:off x="6104881" y="3101432"/>
            <a:ext cx="257175" cy="284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83" name="Equation" r:id="rId27" imgW="126835" imgH="139518" progId="Equation.3">
                    <p:embed/>
                  </p:oleObj>
                </mc:Choice>
                <mc:Fallback>
                  <p:oleObj name="Equation" r:id="rId27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04881" y="3101432"/>
                          <a:ext cx="257175" cy="284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0" name="组合 59"/>
          <p:cNvGrpSpPr/>
          <p:nvPr/>
        </p:nvGrpSpPr>
        <p:grpSpPr>
          <a:xfrm>
            <a:off x="1573526" y="4363065"/>
            <a:ext cx="6581645" cy="465915"/>
            <a:chOff x="1569988" y="2987870"/>
            <a:chExt cx="6581645" cy="465915"/>
          </a:xfrm>
        </p:grpSpPr>
        <p:sp>
          <p:nvSpPr>
            <p:cNvPr id="61" name="TextBox 60"/>
            <p:cNvSpPr txBox="1"/>
            <p:nvPr/>
          </p:nvSpPr>
          <p:spPr>
            <a:xfrm>
              <a:off x="1569988" y="2987870"/>
              <a:ext cx="65816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称为总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收入函数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关于产量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</a:t>
              </a:r>
              <a:r>
                <a:rPr lang="zh-CN" altLang="zh-CN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边际</a:t>
              </a:r>
              <a:r>
                <a:rPr lang="zh-CN" altLang="en-US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收入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62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5587493"/>
                </p:ext>
              </p:extLst>
            </p:nvPr>
          </p:nvGraphicFramePr>
          <p:xfrm>
            <a:off x="3812049" y="3041035"/>
            <a:ext cx="977900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84" name="公式" r:id="rId28" imgW="482400" imgH="203040" progId="Equation.3">
                    <p:embed/>
                  </p:oleObj>
                </mc:Choice>
                <mc:Fallback>
                  <p:oleObj name="公式" r:id="rId28" imgW="4824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2049" y="3041035"/>
                          <a:ext cx="977900" cy="412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对象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1777173"/>
                </p:ext>
              </p:extLst>
            </p:nvPr>
          </p:nvGraphicFramePr>
          <p:xfrm>
            <a:off x="6134203" y="3076719"/>
            <a:ext cx="282575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85" name="公式" r:id="rId30" imgW="139680" imgH="164880" progId="Equation.3">
                    <p:embed/>
                  </p:oleObj>
                </mc:Choice>
                <mc:Fallback>
                  <p:oleObj name="公式" r:id="rId30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34203" y="3076719"/>
                          <a:ext cx="282575" cy="336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组合 15"/>
          <p:cNvGrpSpPr/>
          <p:nvPr/>
        </p:nvGrpSpPr>
        <p:grpSpPr>
          <a:xfrm>
            <a:off x="1566525" y="4922870"/>
            <a:ext cx="6971391" cy="1135054"/>
            <a:chOff x="1566525" y="4922870"/>
            <a:chExt cx="6971391" cy="1135054"/>
          </a:xfrm>
        </p:grpSpPr>
        <p:sp>
          <p:nvSpPr>
            <p:cNvPr id="8" name="TextBox 7"/>
            <p:cNvSpPr txBox="1"/>
            <p:nvPr/>
          </p:nvSpPr>
          <p:spPr>
            <a:xfrm>
              <a:off x="1566525" y="4922870"/>
              <a:ext cx="6971391" cy="1135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经济意义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：在产量    和    的基础上，再分别多生产一个单位的产品    和    时，</a:t>
              </a:r>
              <a:r>
                <a:rPr lang="zh-CN" altLang="en-US" sz="2400" b="1" dirty="0">
                  <a:latin typeface="微软雅黑" pitchFamily="34" charset="-122"/>
                  <a:ea typeface="微软雅黑" pitchFamily="34" charset="-122"/>
                </a:rPr>
                <a:t>总收入的增量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46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5381035"/>
                </p:ext>
              </p:extLst>
            </p:nvPr>
          </p:nvGraphicFramePr>
          <p:xfrm>
            <a:off x="4800797" y="5121309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86" name="公式" r:id="rId32" imgW="139680" imgH="164880" progId="Equation.3">
                    <p:embed/>
                  </p:oleObj>
                </mc:Choice>
                <mc:Fallback>
                  <p:oleObj name="公式" r:id="rId32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797" y="5121309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6403948"/>
                </p:ext>
              </p:extLst>
            </p:nvPr>
          </p:nvGraphicFramePr>
          <p:xfrm>
            <a:off x="4199636" y="5128584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87" name="公式" r:id="rId33" imgW="126720" imgH="139680" progId="Equation.3">
                    <p:embed/>
                  </p:oleObj>
                </mc:Choice>
                <mc:Fallback>
                  <p:oleObj name="公式" r:id="rId33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9636" y="5128584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8391053"/>
                </p:ext>
              </p:extLst>
            </p:nvPr>
          </p:nvGraphicFramePr>
          <p:xfrm>
            <a:off x="4172375" y="5635165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88" name="公式" r:id="rId34" imgW="152280" imgH="164880" progId="Equation.3">
                    <p:embed/>
                  </p:oleObj>
                </mc:Choice>
                <mc:Fallback>
                  <p:oleObj name="公式" r:id="rId34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2375" y="5635165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73664700"/>
                </p:ext>
              </p:extLst>
            </p:nvPr>
          </p:nvGraphicFramePr>
          <p:xfrm>
            <a:off x="4792288" y="5637667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589" name="公式" r:id="rId35" imgW="152280" imgH="164880" progId="Equation.3">
                    <p:embed/>
                  </p:oleObj>
                </mc:Choice>
                <mc:Fallback>
                  <p:oleObj name="公式" r:id="rId35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2288" y="5637667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110108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66493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683409"/>
              </p:ext>
            </p:extLst>
          </p:nvPr>
        </p:nvGraphicFramePr>
        <p:xfrm>
          <a:off x="7370763" y="2351088"/>
          <a:ext cx="1055687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04" name="公式" r:id="rId4" imgW="520560" imgH="228600" progId="Equation.3">
                  <p:embed/>
                </p:oleObj>
              </mc:Choice>
              <mc:Fallback>
                <p:oleObj name="公式" r:id="rId4" imgW="52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0763" y="2351088"/>
                        <a:ext cx="1055687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5" y="718293"/>
            <a:ext cx="1874984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边际利润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555892" y="2335051"/>
            <a:ext cx="6195243" cy="476412"/>
            <a:chOff x="1555892" y="2335051"/>
            <a:chExt cx="6195243" cy="476412"/>
          </a:xfrm>
        </p:grpSpPr>
        <p:grpSp>
          <p:nvGrpSpPr>
            <p:cNvPr id="44" name="组合 43"/>
            <p:cNvGrpSpPr/>
            <p:nvPr/>
          </p:nvGrpSpPr>
          <p:grpSpPr>
            <a:xfrm>
              <a:off x="1555892" y="2335051"/>
              <a:ext cx="6195243" cy="476412"/>
              <a:chOff x="7432154" y="1545303"/>
              <a:chExt cx="6195243" cy="476412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7432154" y="1545303"/>
                <a:ext cx="619524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总利润函数                  对产量    的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偏导数</a:t>
                </a:r>
                <a:endParaRPr lang="zh-CN" altLang="en-US" sz="2400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  <p:graphicFrame>
            <p:nvGraphicFramePr>
              <p:cNvPr id="88078" name="Object 1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86026711"/>
                  </p:ext>
                </p:extLst>
              </p:nvPr>
            </p:nvGraphicFramePr>
            <p:xfrm>
              <a:off x="9183025" y="1608965"/>
              <a:ext cx="1438275" cy="412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605" name="公式" r:id="rId6" imgW="711000" imgH="203040" progId="Equation.3">
                      <p:embed/>
                    </p:oleObj>
                  </mc:Choice>
                  <mc:Fallback>
                    <p:oleObj name="公式" r:id="rId6" imgW="711000" imgH="2030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183025" y="1608965"/>
                            <a:ext cx="1438275" cy="4127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9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24194422"/>
                </p:ext>
              </p:extLst>
            </p:nvPr>
          </p:nvGraphicFramePr>
          <p:xfrm>
            <a:off x="5787642" y="2441485"/>
            <a:ext cx="257175" cy="284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06" name="Equation" r:id="rId8" imgW="126720" imgH="139680" progId="Equation.3">
                    <p:embed/>
                  </p:oleObj>
                </mc:Choice>
                <mc:Fallback>
                  <p:oleObj name="Equation" r:id="rId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87642" y="2441485"/>
                          <a:ext cx="257175" cy="2841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7" name="图片 56">
            <a:extLst>
              <a:ext uri="{FF2B5EF4-FFF2-40B4-BE49-F238E27FC236}">
                <a16:creationId xmlns="" xmlns:a16="http://schemas.microsoft.com/office/drawing/2014/main" id="{F1E13C69-B4DA-4065-B982-B03D6A4E846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868" y="242383"/>
            <a:ext cx="3205745" cy="6010771"/>
          </a:xfrm>
          <a:prstGeom prst="rect">
            <a:avLst/>
          </a:prstGeom>
        </p:spPr>
      </p:pic>
      <p:grpSp>
        <p:nvGrpSpPr>
          <p:cNvPr id="10" name="组合 9"/>
          <p:cNvGrpSpPr/>
          <p:nvPr/>
        </p:nvGrpSpPr>
        <p:grpSpPr>
          <a:xfrm>
            <a:off x="1541698" y="1669407"/>
            <a:ext cx="5701830" cy="461991"/>
            <a:chOff x="2070573" y="1626829"/>
            <a:chExt cx="5701830" cy="461991"/>
          </a:xfrm>
        </p:grpSpPr>
        <p:grpSp>
          <p:nvGrpSpPr>
            <p:cNvPr id="45" name="组合 44"/>
            <p:cNvGrpSpPr/>
            <p:nvPr/>
          </p:nvGrpSpPr>
          <p:grpSpPr>
            <a:xfrm>
              <a:off x="2070573" y="1626829"/>
              <a:ext cx="5701830" cy="461991"/>
              <a:chOff x="1911078" y="1552398"/>
              <a:chExt cx="5701830" cy="461991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1911078" y="1552398"/>
                <a:ext cx="5701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设生产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、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两种产品的产量分别为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  </a:t>
                </a:r>
                <a:r>
                  <a:rPr lang="zh-CN" altLang="zh-CN" sz="2400" dirty="0">
                    <a:latin typeface="微软雅黑" pitchFamily="34" charset="-122"/>
                    <a:ea typeface="微软雅黑" pitchFamily="34" charset="-122"/>
                  </a:rPr>
                  <a:t>、</a:t>
                </a:r>
                <a:r>
                  <a:rPr lang="en-US" altLang="zh-CN" sz="2400" dirty="0">
                    <a:latin typeface="微软雅黑" pitchFamily="34" charset="-122"/>
                    <a:ea typeface="微软雅黑" pitchFamily="34" charset="-122"/>
                  </a:rPr>
                  <a:t> </a:t>
                </a:r>
                <a:r>
                  <a:rPr lang="zh-CN" altLang="en-US" sz="2400" dirty="0">
                    <a:latin typeface="微软雅黑" pitchFamily="34" charset="-122"/>
                    <a:ea typeface="微软雅黑" pitchFamily="34" charset="-122"/>
                  </a:rPr>
                  <a:t>，</a:t>
                </a:r>
              </a:p>
            </p:txBody>
          </p:sp>
          <p:graphicFrame>
            <p:nvGraphicFramePr>
              <p:cNvPr id="88072" name="Object 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80478826"/>
                  </p:ext>
                </p:extLst>
              </p:nvPr>
            </p:nvGraphicFramePr>
            <p:xfrm>
              <a:off x="2907750" y="1601820"/>
              <a:ext cx="309563" cy="336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607" name="公式" r:id="rId11" imgW="152280" imgH="164880" progId="Equation.3">
                      <p:embed/>
                    </p:oleObj>
                  </mc:Choice>
                  <mc:Fallback>
                    <p:oleObj name="公式" r:id="rId11" imgW="152280" imgH="164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07750" y="1601820"/>
                            <a:ext cx="309563" cy="33655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8073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71209786"/>
                  </p:ext>
                </p:extLst>
              </p:nvPr>
            </p:nvGraphicFramePr>
            <p:xfrm>
              <a:off x="7285880" y="1679426"/>
              <a:ext cx="282575" cy="3349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608" name="公式" r:id="rId13" imgW="139680" imgH="164880" progId="Equation.3">
                      <p:embed/>
                    </p:oleObj>
                  </mc:Choice>
                  <mc:Fallback>
                    <p:oleObj name="公式" r:id="rId13" imgW="139680" imgH="1648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285880" y="1679426"/>
                            <a:ext cx="282575" cy="33496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8074" name="Object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65109831"/>
                  </p:ext>
                </p:extLst>
              </p:nvPr>
            </p:nvGraphicFramePr>
            <p:xfrm>
              <a:off x="6865480" y="1665435"/>
              <a:ext cx="257175" cy="284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5609" name="公式" r:id="rId15" imgW="126720" imgH="139680" progId="Equation.3">
                      <p:embed/>
                    </p:oleObj>
                  </mc:Choice>
                  <mc:Fallback>
                    <p:oleObj name="公式" r:id="rId15" imgW="126720" imgH="1396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65480" y="1665435"/>
                            <a:ext cx="257175" cy="284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8226145"/>
                </p:ext>
              </p:extLst>
            </p:nvPr>
          </p:nvGraphicFramePr>
          <p:xfrm>
            <a:off x="3559562" y="1689386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10" name="公式" r:id="rId17" imgW="152280" imgH="164880" progId="Equation.3">
                    <p:embed/>
                  </p:oleObj>
                </mc:Choice>
                <mc:Fallback>
                  <p:oleObj name="公式" r:id="rId17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9562" y="1689386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" name="组合 18"/>
          <p:cNvGrpSpPr/>
          <p:nvPr/>
        </p:nvGrpSpPr>
        <p:grpSpPr>
          <a:xfrm>
            <a:off x="1545264" y="3686054"/>
            <a:ext cx="5886893" cy="465787"/>
            <a:chOff x="1545264" y="4111374"/>
            <a:chExt cx="5886893" cy="465787"/>
          </a:xfrm>
        </p:grpSpPr>
        <p:sp>
          <p:nvSpPr>
            <p:cNvPr id="41" name="TextBox 40"/>
            <p:cNvSpPr txBox="1"/>
            <p:nvPr/>
          </p:nvSpPr>
          <p:spPr>
            <a:xfrm>
              <a:off x="1545264" y="4111374"/>
              <a:ext cx="58868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总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利润函数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对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产量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的偏导数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48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5220425"/>
                </p:ext>
              </p:extLst>
            </p:nvPr>
          </p:nvGraphicFramePr>
          <p:xfrm>
            <a:off x="5761566" y="4242199"/>
            <a:ext cx="282575" cy="3349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11" name="Equation" r:id="rId19" imgW="139680" imgH="164880" progId="Equation.3">
                    <p:embed/>
                  </p:oleObj>
                </mc:Choice>
                <mc:Fallback>
                  <p:oleObj name="Equation" r:id="rId19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1566" y="4242199"/>
                          <a:ext cx="282575" cy="3349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99540118"/>
                </p:ext>
              </p:extLst>
            </p:nvPr>
          </p:nvGraphicFramePr>
          <p:xfrm>
            <a:off x="3240088" y="4163883"/>
            <a:ext cx="1439862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12" name="公式" r:id="rId21" imgW="711000" imgH="203040" progId="Equation.3">
                    <p:embed/>
                  </p:oleObj>
                </mc:Choice>
                <mc:Fallback>
                  <p:oleObj name="公式" r:id="rId21" imgW="7110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0088" y="4163883"/>
                          <a:ext cx="1439862" cy="412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804279"/>
              </p:ext>
            </p:extLst>
          </p:nvPr>
        </p:nvGraphicFramePr>
        <p:xfrm>
          <a:off x="7367588" y="3697288"/>
          <a:ext cx="10826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13" name="公式" r:id="rId23" imgW="533160" imgH="241200" progId="Equation.3">
                  <p:embed/>
                </p:oleObj>
              </mc:Choice>
              <mc:Fallback>
                <p:oleObj name="公式" r:id="rId23" imgW="533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3697288"/>
                        <a:ext cx="10826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27823" y="1669407"/>
            <a:ext cx="1010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那么</a:t>
            </a:r>
            <a:endParaRPr lang="zh-CN" altLang="en-US" sz="2400" dirty="0"/>
          </a:p>
        </p:txBody>
      </p:sp>
      <p:grpSp>
        <p:nvGrpSpPr>
          <p:cNvPr id="18" name="组合 17"/>
          <p:cNvGrpSpPr/>
          <p:nvPr/>
        </p:nvGrpSpPr>
        <p:grpSpPr>
          <a:xfrm>
            <a:off x="1569988" y="3019769"/>
            <a:ext cx="6734039" cy="461665"/>
            <a:chOff x="1569988" y="2987870"/>
            <a:chExt cx="6734039" cy="461665"/>
          </a:xfrm>
        </p:grpSpPr>
        <p:sp>
          <p:nvSpPr>
            <p:cNvPr id="58" name="TextBox 57"/>
            <p:cNvSpPr txBox="1"/>
            <p:nvPr/>
          </p:nvSpPr>
          <p:spPr>
            <a:xfrm>
              <a:off x="1569988" y="2987870"/>
              <a:ext cx="67340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称为总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利润函数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关于产量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</a:t>
              </a:r>
              <a:r>
                <a:rPr lang="zh-CN" altLang="zh-CN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边际</a:t>
              </a:r>
              <a:r>
                <a:rPr lang="zh-CN" altLang="en-US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利润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59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4814298"/>
                </p:ext>
              </p:extLst>
            </p:nvPr>
          </p:nvGraphicFramePr>
          <p:xfrm>
            <a:off x="3867150" y="3030389"/>
            <a:ext cx="952500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14" name="公式" r:id="rId25" imgW="469800" imgH="203040" progId="Equation.3">
                    <p:embed/>
                  </p:oleObj>
                </mc:Choice>
                <mc:Fallback>
                  <p:oleObj name="公式" r:id="rId25" imgW="4698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7150" y="3030389"/>
                          <a:ext cx="952500" cy="412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对象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1750410"/>
                </p:ext>
              </p:extLst>
            </p:nvPr>
          </p:nvGraphicFramePr>
          <p:xfrm>
            <a:off x="6104881" y="3101432"/>
            <a:ext cx="257175" cy="284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15" name="Equation" r:id="rId27" imgW="126835" imgH="139518" progId="Equation.3">
                    <p:embed/>
                  </p:oleObj>
                </mc:Choice>
                <mc:Fallback>
                  <p:oleObj name="Equation" r:id="rId27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04881" y="3101432"/>
                          <a:ext cx="257175" cy="284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0" name="组合 59"/>
          <p:cNvGrpSpPr/>
          <p:nvPr/>
        </p:nvGrpSpPr>
        <p:grpSpPr>
          <a:xfrm>
            <a:off x="1573526" y="4363065"/>
            <a:ext cx="6581645" cy="466110"/>
            <a:chOff x="1569988" y="2987870"/>
            <a:chExt cx="6581645" cy="466110"/>
          </a:xfrm>
        </p:grpSpPr>
        <p:sp>
          <p:nvSpPr>
            <p:cNvPr id="61" name="TextBox 60"/>
            <p:cNvSpPr txBox="1"/>
            <p:nvPr/>
          </p:nvSpPr>
          <p:spPr>
            <a:xfrm>
              <a:off x="1569988" y="2987870"/>
              <a:ext cx="65816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称为总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利润函数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关于产量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</a:t>
              </a:r>
              <a:r>
                <a:rPr lang="zh-CN" altLang="zh-CN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边际</a:t>
              </a:r>
              <a:r>
                <a:rPr lang="zh-CN" altLang="en-US" sz="2400" b="1" dirty="0">
                  <a:solidFill>
                    <a:srgbClr val="FF0000"/>
                  </a:solidFill>
                  <a:latin typeface="微软雅黑" pitchFamily="34" charset="-122"/>
                  <a:ea typeface="微软雅黑" pitchFamily="34" charset="-122"/>
                </a:rPr>
                <a:t>利润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62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99983394"/>
                </p:ext>
              </p:extLst>
            </p:nvPr>
          </p:nvGraphicFramePr>
          <p:xfrm>
            <a:off x="3825512" y="3041230"/>
            <a:ext cx="952500" cy="412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16" name="公式" r:id="rId28" imgW="469800" imgH="203040" progId="Equation.3">
                    <p:embed/>
                  </p:oleObj>
                </mc:Choice>
                <mc:Fallback>
                  <p:oleObj name="公式" r:id="rId28" imgW="4698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5512" y="3041230"/>
                          <a:ext cx="952500" cy="412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对象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34088414"/>
                </p:ext>
              </p:extLst>
            </p:nvPr>
          </p:nvGraphicFramePr>
          <p:xfrm>
            <a:off x="6134203" y="3076719"/>
            <a:ext cx="282575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17" name="公式" r:id="rId30" imgW="139680" imgH="164880" progId="Equation.3">
                    <p:embed/>
                  </p:oleObj>
                </mc:Choice>
                <mc:Fallback>
                  <p:oleObj name="公式" r:id="rId30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34203" y="3076719"/>
                          <a:ext cx="282575" cy="336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6" name="组合 45"/>
          <p:cNvGrpSpPr/>
          <p:nvPr/>
        </p:nvGrpSpPr>
        <p:grpSpPr>
          <a:xfrm>
            <a:off x="1566525" y="4922870"/>
            <a:ext cx="6971391" cy="1135054"/>
            <a:chOff x="1566525" y="4922870"/>
            <a:chExt cx="6971391" cy="1135054"/>
          </a:xfrm>
        </p:grpSpPr>
        <p:sp>
          <p:nvSpPr>
            <p:cNvPr id="47" name="TextBox 46"/>
            <p:cNvSpPr txBox="1"/>
            <p:nvPr/>
          </p:nvSpPr>
          <p:spPr>
            <a:xfrm>
              <a:off x="1566525" y="4922870"/>
              <a:ext cx="6971391" cy="1135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经济意义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：在产量    和    的基础上，再分别多生产一个单位的产品    和    时，</a:t>
              </a:r>
              <a:r>
                <a:rPr lang="zh-CN" altLang="en-US" sz="2400" b="1" dirty="0">
                  <a:latin typeface="微软雅黑" pitchFamily="34" charset="-122"/>
                  <a:ea typeface="微软雅黑" pitchFamily="34" charset="-122"/>
                </a:rPr>
                <a:t>总利润的增量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5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2813938"/>
                </p:ext>
              </p:extLst>
            </p:nvPr>
          </p:nvGraphicFramePr>
          <p:xfrm>
            <a:off x="4800797" y="5121309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18" name="公式" r:id="rId32" imgW="139680" imgH="164880" progId="Equation.3">
                    <p:embed/>
                  </p:oleObj>
                </mc:Choice>
                <mc:Fallback>
                  <p:oleObj name="公式" r:id="rId32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797" y="5121309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4252511"/>
                </p:ext>
              </p:extLst>
            </p:nvPr>
          </p:nvGraphicFramePr>
          <p:xfrm>
            <a:off x="4199636" y="5128584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19" name="公式" r:id="rId33" imgW="126720" imgH="139680" progId="Equation.3">
                    <p:embed/>
                  </p:oleObj>
                </mc:Choice>
                <mc:Fallback>
                  <p:oleObj name="公式" r:id="rId33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9636" y="5128584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0624693"/>
                </p:ext>
              </p:extLst>
            </p:nvPr>
          </p:nvGraphicFramePr>
          <p:xfrm>
            <a:off x="4172375" y="5635165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20" name="公式" r:id="rId34" imgW="152280" imgH="164880" progId="Equation.3">
                    <p:embed/>
                  </p:oleObj>
                </mc:Choice>
                <mc:Fallback>
                  <p:oleObj name="公式" r:id="rId34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2375" y="5635165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79700119"/>
                </p:ext>
              </p:extLst>
            </p:nvPr>
          </p:nvGraphicFramePr>
          <p:xfrm>
            <a:off x="4792288" y="5637667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621" name="公式" r:id="rId35" imgW="152280" imgH="164880" progId="Equation.3">
                    <p:embed/>
                  </p:oleObj>
                </mc:Choice>
                <mc:Fallback>
                  <p:oleObj name="公式" r:id="rId35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2288" y="5637667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  <p:extLst>
      <p:ext uri="{BB962C8B-B14F-4D97-AF65-F5344CB8AC3E}">
        <p14:creationId xmlns:p14="http://schemas.microsoft.com/office/powerpoint/2010/main" val="7958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 bwMode="auto">
          <a:xfrm>
            <a:off x="1235075" y="1466493"/>
            <a:ext cx="9721849" cy="4608512"/>
          </a:xfrm>
          <a:prstGeom prst="rect">
            <a:avLst/>
          </a:prstGeom>
          <a:noFill/>
          <a:ln>
            <a:solidFill>
              <a:srgbClr val="1A7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" name="Rectangle 70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70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3791313"/>
              </p:ext>
            </p:extLst>
          </p:nvPr>
        </p:nvGraphicFramePr>
        <p:xfrm>
          <a:off x="2222863" y="1898650"/>
          <a:ext cx="329565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32" name="公式" r:id="rId4" imgW="1625400" imgH="203040" progId="Equation.3">
                  <p:embed/>
                </p:oleObj>
              </mc:Choice>
              <mc:Fallback>
                <p:oleObj name="公式" r:id="rId4" imgW="1625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863" y="1898650"/>
                        <a:ext cx="329565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5" name="矩形 55"/>
          <p:cNvSpPr>
            <a:spLocks noChangeArrowheads="1"/>
          </p:cNvSpPr>
          <p:nvPr/>
        </p:nvSpPr>
        <p:spPr bwMode="auto">
          <a:xfrm>
            <a:off x="1235075" y="718293"/>
            <a:ext cx="6420367" cy="5232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b="1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粗宋简体"/>
              </a:rPr>
              <a:t>边际成本、边际收入、边际利润的关系</a:t>
            </a: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266112"/>
              </p:ext>
            </p:extLst>
          </p:nvPr>
        </p:nvGraphicFramePr>
        <p:xfrm>
          <a:off x="2246196" y="3507747"/>
          <a:ext cx="32956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33" name="公式" r:id="rId6" imgW="1625400" imgH="203040" progId="Equation.3">
                  <p:embed/>
                </p:oleObj>
              </mc:Choice>
              <mc:Fallback>
                <p:oleObj name="公式" r:id="rId6" imgW="1625400" imgH="203040" progId="Equation.3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196" y="3507747"/>
                        <a:ext cx="329565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组合 45"/>
          <p:cNvGrpSpPr/>
          <p:nvPr/>
        </p:nvGrpSpPr>
        <p:grpSpPr>
          <a:xfrm>
            <a:off x="2083896" y="2661860"/>
            <a:ext cx="7711339" cy="461665"/>
            <a:chOff x="1569988" y="2987870"/>
            <a:chExt cx="7711339" cy="461665"/>
          </a:xfrm>
        </p:grpSpPr>
        <p:sp>
          <p:nvSpPr>
            <p:cNvPr id="47" name="TextBox 46"/>
            <p:cNvSpPr txBox="1"/>
            <p:nvPr/>
          </p:nvSpPr>
          <p:spPr>
            <a:xfrm>
              <a:off x="1569988" y="2987870"/>
              <a:ext cx="77113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关于产量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</a:t>
              </a:r>
              <a:r>
                <a:rPr lang="zh-CN" altLang="zh-CN" sz="2400" b="1" dirty="0">
                  <a:latin typeface="微软雅黑" pitchFamily="34" charset="-122"/>
                  <a:ea typeface="微软雅黑" pitchFamily="34" charset="-122"/>
                </a:rPr>
                <a:t>边际</a:t>
              </a:r>
              <a:r>
                <a:rPr lang="zh-CN" altLang="en-US" sz="2400" b="1" dirty="0">
                  <a:latin typeface="微软雅黑" pitchFamily="34" charset="-122"/>
                  <a:ea typeface="微软雅黑" pitchFamily="34" charset="-122"/>
                </a:rPr>
                <a:t>利润等于它的边际收入减去边际成本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51" name="对象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71343557"/>
                </p:ext>
              </p:extLst>
            </p:nvPr>
          </p:nvGraphicFramePr>
          <p:xfrm>
            <a:off x="2968439" y="3095867"/>
            <a:ext cx="257175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334" name="公式" r:id="rId8" imgW="126720" imgH="139680" progId="Equation.3">
                    <p:embed/>
                  </p:oleObj>
                </mc:Choice>
                <mc:Fallback>
                  <p:oleObj name="公式" r:id="rId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8439" y="3095867"/>
                          <a:ext cx="257175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2" name="组合 51"/>
          <p:cNvGrpSpPr/>
          <p:nvPr/>
        </p:nvGrpSpPr>
        <p:grpSpPr>
          <a:xfrm>
            <a:off x="2087434" y="4249715"/>
            <a:ext cx="7711339" cy="461665"/>
            <a:chOff x="1569988" y="2987870"/>
            <a:chExt cx="7711339" cy="461665"/>
          </a:xfrm>
        </p:grpSpPr>
        <p:sp>
          <p:nvSpPr>
            <p:cNvPr id="53" name="TextBox 52"/>
            <p:cNvSpPr txBox="1"/>
            <p:nvPr/>
          </p:nvSpPr>
          <p:spPr>
            <a:xfrm>
              <a:off x="1569988" y="2987870"/>
              <a:ext cx="77113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关于产量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</a:t>
              </a:r>
              <a:r>
                <a:rPr lang="zh-CN" altLang="zh-CN" sz="2400" b="1" dirty="0">
                  <a:latin typeface="微软雅黑" pitchFamily="34" charset="-122"/>
                  <a:ea typeface="微软雅黑" pitchFamily="34" charset="-122"/>
                </a:rPr>
                <a:t>边际</a:t>
              </a:r>
              <a:r>
                <a:rPr lang="zh-CN" altLang="en-US" sz="2400" b="1" dirty="0">
                  <a:latin typeface="微软雅黑" pitchFamily="34" charset="-122"/>
                  <a:ea typeface="微软雅黑" pitchFamily="34" charset="-122"/>
                </a:rPr>
                <a:t>利润等于它的边际收入减去边际成本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</a:p>
          </p:txBody>
        </p:sp>
        <p:graphicFrame>
          <p:nvGraphicFramePr>
            <p:cNvPr id="54" name="对象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3085146"/>
                </p:ext>
              </p:extLst>
            </p:nvPr>
          </p:nvGraphicFramePr>
          <p:xfrm>
            <a:off x="2944435" y="3092353"/>
            <a:ext cx="282575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335" name="公式" r:id="rId10" imgW="139680" imgH="164880" progId="Equation.3">
                    <p:embed/>
                  </p:oleObj>
                </mc:Choice>
                <mc:Fallback>
                  <p:oleObj name="公式" r:id="rId10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4435" y="3092353"/>
                          <a:ext cx="282575" cy="336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3299810"/>
              </p:ext>
            </p:extLst>
          </p:nvPr>
        </p:nvGraphicFramePr>
        <p:xfrm>
          <a:off x="6025823" y="1866155"/>
          <a:ext cx="3630612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36" name="公式" r:id="rId12" imgW="1790640" imgH="228600" progId="Equation.3">
                  <p:embed/>
                </p:oleObj>
              </mc:Choice>
              <mc:Fallback>
                <p:oleObj name="公式" r:id="rId12" imgW="1790640" imgH="228600" progId="Equation.3">
                  <p:embed/>
                  <p:pic>
                    <p:nvPicPr>
                      <p:cNvPr id="0" name="对象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5823" y="1866155"/>
                        <a:ext cx="3630612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557330"/>
              </p:ext>
            </p:extLst>
          </p:nvPr>
        </p:nvGraphicFramePr>
        <p:xfrm>
          <a:off x="6047089" y="3494451"/>
          <a:ext cx="365601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37" name="公式" r:id="rId14" imgW="1803240" imgH="241200" progId="Equation.3">
                  <p:embed/>
                </p:oleObj>
              </mc:Choice>
              <mc:Fallback>
                <p:oleObj name="公式" r:id="rId14" imgW="1803240" imgH="241200" progId="Equation.3">
                  <p:embed/>
                  <p:pic>
                    <p:nvPicPr>
                      <p:cNvPr id="0" name="对象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7089" y="3494451"/>
                        <a:ext cx="3656012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右箭头 21"/>
          <p:cNvSpPr/>
          <p:nvPr/>
        </p:nvSpPr>
        <p:spPr>
          <a:xfrm>
            <a:off x="5624622" y="1988289"/>
            <a:ext cx="361507" cy="233917"/>
          </a:xfrm>
          <a:prstGeom prst="rightArrow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5" name="右箭头 54"/>
          <p:cNvSpPr/>
          <p:nvPr/>
        </p:nvSpPr>
        <p:spPr>
          <a:xfrm>
            <a:off x="5635255" y="3600625"/>
            <a:ext cx="361507" cy="233917"/>
          </a:xfrm>
          <a:prstGeom prst="rightArrow">
            <a:avLst/>
          </a:prstGeom>
          <a:solidFill>
            <a:srgbClr val="1A74CC"/>
          </a:solidFill>
          <a:ln>
            <a:noFill/>
          </a:ln>
          <a:effectLst>
            <a:outerShdw blurRad="114300" dist="38100" dir="5400000" algn="t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8049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22" grpId="0" animBg="1"/>
      <p:bldP spid="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083442"/>
            <a:ext cx="9721850" cy="3094074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891076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013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625327"/>
              </p:ext>
            </p:extLst>
          </p:nvPr>
        </p:nvGraphicFramePr>
        <p:xfrm>
          <a:off x="2900214" y="4199085"/>
          <a:ext cx="382111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57" name="公式" r:id="rId4" imgW="2247840" imgH="393480" progId="Equation.3">
                  <p:embed/>
                </p:oleObj>
              </mc:Choice>
              <mc:Fallback>
                <p:oleObj name="公式" r:id="rId4" imgW="2247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0214" y="4199085"/>
                        <a:ext cx="3821112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013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1526375"/>
              </p:ext>
            </p:extLst>
          </p:nvPr>
        </p:nvGraphicFramePr>
        <p:xfrm>
          <a:off x="2880059" y="4952854"/>
          <a:ext cx="384651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58" name="公式" r:id="rId6" imgW="2260440" imgH="393480" progId="Equation.3">
                  <p:embed/>
                </p:oleObj>
              </mc:Choice>
              <mc:Fallback>
                <p:oleObj name="公式" r:id="rId6" imgW="2260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0059" y="4952854"/>
                        <a:ext cx="3846512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组合 28"/>
          <p:cNvGrpSpPr/>
          <p:nvPr/>
        </p:nvGrpSpPr>
        <p:grpSpPr>
          <a:xfrm>
            <a:off x="1719675" y="928581"/>
            <a:ext cx="8019748" cy="498598"/>
            <a:chOff x="1719675" y="928581"/>
            <a:chExt cx="8019748" cy="498598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801974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设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两种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,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产品的产量分别为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,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时的总成本函数为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5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92141429"/>
                </p:ext>
              </p:extLst>
            </p:nvPr>
          </p:nvGraphicFramePr>
          <p:xfrm>
            <a:off x="2708492" y="978162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559" name="公式" r:id="rId8" imgW="152280" imgH="164880" progId="Equation.3">
                    <p:embed/>
                  </p:oleObj>
                </mc:Choice>
                <mc:Fallback>
                  <p:oleObj name="公式" r:id="rId8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8492" y="978162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5723527"/>
                </p:ext>
              </p:extLst>
            </p:nvPr>
          </p:nvGraphicFramePr>
          <p:xfrm>
            <a:off x="6421455" y="1056682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560" name="公式" r:id="rId10" imgW="139680" imgH="164880" progId="Equation.3">
                    <p:embed/>
                  </p:oleObj>
                </mc:Choice>
                <mc:Fallback>
                  <p:oleObj name="公式" r:id="rId10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21455" y="1056682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073784"/>
                </p:ext>
              </p:extLst>
            </p:nvPr>
          </p:nvGraphicFramePr>
          <p:xfrm>
            <a:off x="6043214" y="1070249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561" name="公式" r:id="rId12" imgW="126720" imgH="139680" progId="Equation.3">
                    <p:embed/>
                  </p:oleObj>
                </mc:Choice>
                <mc:Fallback>
                  <p:oleObj name="公式" r:id="rId12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43214" y="1070249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34414232"/>
                </p:ext>
              </p:extLst>
            </p:nvPr>
          </p:nvGraphicFramePr>
          <p:xfrm>
            <a:off x="3179543" y="980664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562" name="公式" r:id="rId14" imgW="152280" imgH="164880" progId="Equation.3">
                    <p:embed/>
                  </p:oleObj>
                </mc:Choice>
                <mc:Fallback>
                  <p:oleObj name="公式" r:id="rId14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9543" y="980664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8" name="对象 57">
            <a:extLst>
              <a:ext uri="{FF2B5EF4-FFF2-40B4-BE49-F238E27FC236}">
                <a16:creationId xmlns="" xmlns:a16="http://schemas.microsoft.com/office/drawing/2014/main" id="{330AA034-C6CD-4165-B4C6-133CA58BF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633968"/>
              </p:ext>
            </p:extLst>
          </p:nvPr>
        </p:nvGraphicFramePr>
        <p:xfrm>
          <a:off x="3869349" y="1498942"/>
          <a:ext cx="3878262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63" name="公式" r:id="rId16" imgW="2019240" imgH="393480" progId="Equation.3">
                  <p:embed/>
                </p:oleObj>
              </mc:Choice>
              <mc:Fallback>
                <p:oleObj name="公式" r:id="rId16" imgW="2019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9349" y="1498942"/>
                        <a:ext cx="3878262" cy="754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组合 27"/>
          <p:cNvGrpSpPr/>
          <p:nvPr/>
        </p:nvGrpSpPr>
        <p:grpSpPr>
          <a:xfrm>
            <a:off x="1696047" y="2293095"/>
            <a:ext cx="8330455" cy="498598"/>
            <a:chOff x="1696047" y="2293095"/>
            <a:chExt cx="8330455" cy="498598"/>
          </a:xfrm>
        </p:grpSpPr>
        <p:sp>
          <p:nvSpPr>
            <p:cNvPr id="5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6047" y="2293095"/>
              <a:ext cx="8330455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求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总成本函数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对产量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和对产量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的边际成本函数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。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25" name="对象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42181435"/>
                </p:ext>
              </p:extLst>
            </p:nvPr>
          </p:nvGraphicFramePr>
          <p:xfrm>
            <a:off x="3709545" y="2356893"/>
            <a:ext cx="927100" cy="388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564" name="公式" r:id="rId18" imgW="482400" imgH="203040" progId="Equation.3">
                    <p:embed/>
                  </p:oleObj>
                </mc:Choice>
                <mc:Fallback>
                  <p:oleObj name="公式" r:id="rId18" imgW="482400" imgH="203040" progId="Equation.3">
                    <p:embed/>
                    <p:pic>
                      <p:nvPicPr>
                        <p:cNvPr id="0" name="对象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9545" y="2356893"/>
                          <a:ext cx="927100" cy="388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对象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0875957"/>
                </p:ext>
              </p:extLst>
            </p:nvPr>
          </p:nvGraphicFramePr>
          <p:xfrm>
            <a:off x="7144862" y="2385545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565" name="公式" r:id="rId20" imgW="139680" imgH="164880" progId="Equation.3">
                    <p:embed/>
                  </p:oleObj>
                </mc:Choice>
                <mc:Fallback>
                  <p:oleObj name="公式" r:id="rId20" imgW="139680" imgH="16488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44862" y="2385545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对象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98720539"/>
                </p:ext>
              </p:extLst>
            </p:nvPr>
          </p:nvGraphicFramePr>
          <p:xfrm>
            <a:off x="5576194" y="2410945"/>
            <a:ext cx="257175" cy="284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566" name="公式" r:id="rId22" imgW="126720" imgH="139680" progId="Equation.3">
                    <p:embed/>
                  </p:oleObj>
                </mc:Choice>
                <mc:Fallback>
                  <p:oleObj name="公式" r:id="rId22" imgW="126720" imgH="13968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76194" y="2410945"/>
                          <a:ext cx="257175" cy="284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8" name="组合 67"/>
          <p:cNvGrpSpPr/>
          <p:nvPr/>
        </p:nvGrpSpPr>
        <p:grpSpPr>
          <a:xfrm>
            <a:off x="1975241" y="3455585"/>
            <a:ext cx="8981684" cy="498598"/>
            <a:chOff x="2004404" y="2293095"/>
            <a:chExt cx="8981684" cy="498598"/>
          </a:xfrm>
        </p:grpSpPr>
        <p:sp>
          <p:nvSpPr>
            <p:cNvPr id="6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4404" y="2293095"/>
              <a:ext cx="8981684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总成本函数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对产量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和对产量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的边际成本函数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分别为：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70" name="对象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6913943"/>
                </p:ext>
              </p:extLst>
            </p:nvPr>
          </p:nvGraphicFramePr>
          <p:xfrm>
            <a:off x="3709545" y="2356893"/>
            <a:ext cx="927100" cy="388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567" name="公式" r:id="rId24" imgW="482400" imgH="203040" progId="Equation.3">
                    <p:embed/>
                  </p:oleObj>
                </mc:Choice>
                <mc:Fallback>
                  <p:oleObj name="公式" r:id="rId24" imgW="4824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9545" y="2356893"/>
                          <a:ext cx="927100" cy="388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" name="对象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434975"/>
                </p:ext>
              </p:extLst>
            </p:nvPr>
          </p:nvGraphicFramePr>
          <p:xfrm>
            <a:off x="7144862" y="2385545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568" name="公式" r:id="rId26" imgW="139680" imgH="164880" progId="Equation.3">
                    <p:embed/>
                  </p:oleObj>
                </mc:Choice>
                <mc:Fallback>
                  <p:oleObj name="公式" r:id="rId2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44862" y="2385545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" name="对象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5659388"/>
                </p:ext>
              </p:extLst>
            </p:nvPr>
          </p:nvGraphicFramePr>
          <p:xfrm>
            <a:off x="5576194" y="2410945"/>
            <a:ext cx="257175" cy="284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6569" name="公式" r:id="rId27" imgW="126720" imgH="139680" progId="Equation.3">
                    <p:embed/>
                  </p:oleObj>
                </mc:Choice>
                <mc:Fallback>
                  <p:oleObj name="公式" r:id="rId27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76194" y="2410945"/>
                          <a:ext cx="257175" cy="284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" name="对象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584937"/>
              </p:ext>
            </p:extLst>
          </p:nvPr>
        </p:nvGraphicFramePr>
        <p:xfrm>
          <a:off x="6791916" y="4373965"/>
          <a:ext cx="9286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70" name="公式" r:id="rId28" imgW="545760" imgH="203040" progId="Equation.3">
                  <p:embed/>
                </p:oleObj>
              </mc:Choice>
              <mc:Fallback>
                <p:oleObj name="公式" r:id="rId28" imgW="545760" imgH="203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1916" y="4373965"/>
                        <a:ext cx="9286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对象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414400"/>
              </p:ext>
            </p:extLst>
          </p:nvPr>
        </p:nvGraphicFramePr>
        <p:xfrm>
          <a:off x="6751269" y="5146677"/>
          <a:ext cx="105727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571" name="公式" r:id="rId30" imgW="622080" imgH="203040" progId="Equation.3">
                  <p:embed/>
                </p:oleObj>
              </mc:Choice>
              <mc:Fallback>
                <p:oleObj name="公式" r:id="rId30" imgW="622080" imgH="203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1269" y="5146677"/>
                        <a:ext cx="1057275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943976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040912"/>
            <a:ext cx="9721850" cy="313660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891076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719675" y="928581"/>
            <a:ext cx="9763488" cy="498598"/>
            <a:chOff x="1719675" y="928581"/>
            <a:chExt cx="9763488" cy="498598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976348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设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厂生产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、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两种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不同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产品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，其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产量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分别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、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时的总成本函数为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5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9517497"/>
                </p:ext>
              </p:extLst>
            </p:nvPr>
          </p:nvGraphicFramePr>
          <p:xfrm>
            <a:off x="2984899" y="996595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692" name="公式" r:id="rId4" imgW="152280" imgH="164880" progId="Equation.3">
                    <p:embed/>
                  </p:oleObj>
                </mc:Choice>
                <mc:Fallback>
                  <p:oleObj name="公式" r:id="rId4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4899" y="996595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6637612"/>
                </p:ext>
              </p:extLst>
            </p:nvPr>
          </p:nvGraphicFramePr>
          <p:xfrm>
            <a:off x="8258448" y="1021031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693" name="公式" r:id="rId6" imgW="139680" imgH="164880" progId="Equation.3">
                    <p:embed/>
                  </p:oleObj>
                </mc:Choice>
                <mc:Fallback>
                  <p:oleObj name="公式" r:id="rId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58448" y="1021031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0674579"/>
                </p:ext>
              </p:extLst>
            </p:nvPr>
          </p:nvGraphicFramePr>
          <p:xfrm>
            <a:off x="7832312" y="1035799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694" name="公式" r:id="rId8" imgW="126720" imgH="139680" progId="Equation.3">
                    <p:embed/>
                  </p:oleObj>
                </mc:Choice>
                <mc:Fallback>
                  <p:oleObj name="公式" r:id="rId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32312" y="1035799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47843259"/>
                </p:ext>
              </p:extLst>
            </p:nvPr>
          </p:nvGraphicFramePr>
          <p:xfrm>
            <a:off x="3466575" y="1007633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695" name="公式" r:id="rId10" imgW="152280" imgH="164880" progId="Equation.3">
                    <p:embed/>
                  </p:oleObj>
                </mc:Choice>
                <mc:Fallback>
                  <p:oleObj name="公式" r:id="rId10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6575" y="1007633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组合 27"/>
          <p:cNvGrpSpPr/>
          <p:nvPr/>
        </p:nvGrpSpPr>
        <p:grpSpPr>
          <a:xfrm>
            <a:off x="4556324" y="2218664"/>
            <a:ext cx="6799248" cy="498598"/>
            <a:chOff x="1696047" y="2293095"/>
            <a:chExt cx="6799248" cy="498598"/>
          </a:xfrm>
        </p:grpSpPr>
        <p:sp>
          <p:nvSpPr>
            <p:cNvPr id="5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6047" y="2293095"/>
              <a:ext cx="679924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求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当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,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时边际利润，并说明经济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意义。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25" name="对象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3724225"/>
                </p:ext>
              </p:extLst>
            </p:nvPr>
          </p:nvGraphicFramePr>
          <p:xfrm>
            <a:off x="2486423" y="2395356"/>
            <a:ext cx="681038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696" name="公式" r:id="rId12" imgW="355320" imgH="152280" progId="Equation.3">
                    <p:embed/>
                  </p:oleObj>
                </mc:Choice>
                <mc:Fallback>
                  <p:oleObj name="公式" r:id="rId12" imgW="35532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6423" y="2395356"/>
                          <a:ext cx="681038" cy="293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对象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8693670"/>
                </p:ext>
              </p:extLst>
            </p:nvPr>
          </p:nvGraphicFramePr>
          <p:xfrm>
            <a:off x="3298955" y="2347414"/>
            <a:ext cx="744538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697" name="公式" r:id="rId14" imgW="368280" imgH="203040" progId="Equation.3">
                    <p:embed/>
                  </p:oleObj>
                </mc:Choice>
                <mc:Fallback>
                  <p:oleObj name="公式" r:id="rId14" imgW="368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8955" y="2347414"/>
                          <a:ext cx="744538" cy="411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8" name="组合 67"/>
          <p:cNvGrpSpPr/>
          <p:nvPr/>
        </p:nvGrpSpPr>
        <p:grpSpPr>
          <a:xfrm>
            <a:off x="1975241" y="3189788"/>
            <a:ext cx="6073606" cy="470257"/>
            <a:chOff x="2004404" y="2293095"/>
            <a:chExt cx="6073606" cy="470257"/>
          </a:xfrm>
        </p:grpSpPr>
        <p:sp>
          <p:nvSpPr>
            <p:cNvPr id="6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4404" y="2293095"/>
              <a:ext cx="6073606" cy="470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noProof="0" dirty="0">
                  <a:latin typeface="微软雅黑" pitchFamily="34" charset="-122"/>
                  <a:ea typeface="微软雅黑" pitchFamily="34" charset="-122"/>
                </a:rPr>
                <a:t>由题意得，收入函数为                        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</a:t>
              </a:r>
              <a:endParaRPr lang="zh-CN" altLang="en-US" sz="2400" kern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72" name="对象 7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5537506"/>
                </p:ext>
              </p:extLst>
            </p:nvPr>
          </p:nvGraphicFramePr>
          <p:xfrm>
            <a:off x="5173833" y="2349014"/>
            <a:ext cx="2493963" cy="414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698" name="公式" r:id="rId16" imgW="1231560" imgH="203040" progId="Equation.3">
                    <p:embed/>
                  </p:oleObj>
                </mc:Choice>
                <mc:Fallback>
                  <p:oleObj name="公式" r:id="rId16" imgW="1231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73833" y="2349014"/>
                          <a:ext cx="2493963" cy="4143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" name="对象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718919"/>
              </p:ext>
            </p:extLst>
          </p:nvPr>
        </p:nvGraphicFramePr>
        <p:xfrm>
          <a:off x="8429059" y="4490572"/>
          <a:ext cx="2397125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99" name="公式" r:id="rId18" imgW="1409400" imgH="241200" progId="Equation.3">
                  <p:embed/>
                </p:oleObj>
              </mc:Choice>
              <mc:Fallback>
                <p:oleObj name="公式" r:id="rId18" imgW="14094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059" y="4490572"/>
                        <a:ext cx="2397125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对象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66353"/>
              </p:ext>
            </p:extLst>
          </p:nvPr>
        </p:nvGraphicFramePr>
        <p:xfrm>
          <a:off x="6335594" y="5646481"/>
          <a:ext cx="310673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700" name="公式" r:id="rId20" imgW="1828800" imgH="241200" progId="Equation.3">
                  <p:embed/>
                </p:oleObj>
              </mc:Choice>
              <mc:Fallback>
                <p:oleObj name="公式" r:id="rId20" imgW="1828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5594" y="5646481"/>
                        <a:ext cx="3106738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组合 4"/>
          <p:cNvGrpSpPr/>
          <p:nvPr/>
        </p:nvGrpSpPr>
        <p:grpSpPr>
          <a:xfrm>
            <a:off x="1832160" y="1570703"/>
            <a:ext cx="6025300" cy="507111"/>
            <a:chOff x="1832160" y="1570703"/>
            <a:chExt cx="6025300" cy="507111"/>
          </a:xfrm>
        </p:grpSpPr>
        <p:graphicFrame>
          <p:nvGraphicFramePr>
            <p:cNvPr id="58" name="对象 57">
              <a:extLst>
                <a:ext uri="{FF2B5EF4-FFF2-40B4-BE49-F238E27FC236}">
                  <a16:creationId xmlns="" xmlns:a16="http://schemas.microsoft.com/office/drawing/2014/main" id="{330AA034-C6CD-4165-B4C6-133CA58BF6D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3104701"/>
                </p:ext>
              </p:extLst>
            </p:nvPr>
          </p:nvGraphicFramePr>
          <p:xfrm>
            <a:off x="1832160" y="1570703"/>
            <a:ext cx="4146550" cy="4381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701" name="公式" r:id="rId22" imgW="2158920" imgH="228600" progId="Equation.3">
                    <p:embed/>
                  </p:oleObj>
                </mc:Choice>
                <mc:Fallback>
                  <p:oleObj name="公式" r:id="rId22" imgW="2158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2160" y="1570703"/>
                          <a:ext cx="4146550" cy="4381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5840808" y="1616149"/>
              <a:ext cx="20166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（单位：元）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048847" y="1616149"/>
            <a:ext cx="3211032" cy="461665"/>
            <a:chOff x="8048847" y="1616149"/>
            <a:chExt cx="3211032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8048847" y="1616149"/>
              <a:ext cx="32110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出售产品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、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的单价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38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3016681"/>
                </p:ext>
              </p:extLst>
            </p:nvPr>
          </p:nvGraphicFramePr>
          <p:xfrm>
            <a:off x="9860489" y="1733865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702" name="公式" r:id="rId24" imgW="139680" imgH="164880" progId="Equation.3">
                    <p:embed/>
                  </p:oleObj>
                </mc:Choice>
                <mc:Fallback>
                  <p:oleObj name="公式" r:id="rId24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60489" y="1733865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77789242"/>
                </p:ext>
              </p:extLst>
            </p:nvPr>
          </p:nvGraphicFramePr>
          <p:xfrm>
            <a:off x="9429083" y="1726166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703" name="公式" r:id="rId25" imgW="126720" imgH="139680" progId="Equation.3">
                    <p:embed/>
                  </p:oleObj>
                </mc:Choice>
                <mc:Fallback>
                  <p:oleObj name="公式" r:id="rId25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29083" y="1726166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Box 7"/>
          <p:cNvSpPr txBox="1"/>
          <p:nvPr/>
        </p:nvSpPr>
        <p:spPr>
          <a:xfrm>
            <a:off x="1722468" y="2194777"/>
            <a:ext cx="2753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分别为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30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20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元，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Text Box 40">
            <a:extLst>
              <a:ext uri="{FF2B5EF4-FFF2-40B4-BE49-F238E27FC236}">
                <a16:creationId xmlns="" xmlns:a16="http://schemas.microsoft.com/office/drawing/2014/main" id="{B74AB616-7E1E-4461-9148-A73DFB0E2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5948" y="3189788"/>
            <a:ext cx="2463959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fontAlgn="base" latinLnBrk="1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400" noProof="0" dirty="0">
                <a:latin typeface="微软雅黑" pitchFamily="34" charset="-122"/>
                <a:ea typeface="微软雅黑" pitchFamily="34" charset="-122"/>
              </a:rPr>
              <a:t>所以利润函数为</a:t>
            </a: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532062"/>
              </p:ext>
            </p:extLst>
          </p:nvPr>
        </p:nvGraphicFramePr>
        <p:xfrm>
          <a:off x="2979629" y="3862239"/>
          <a:ext cx="31369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704" name="公式" r:id="rId26" imgW="1625400" imgH="203040" progId="Equation.3">
                  <p:embed/>
                </p:oleObj>
              </mc:Choice>
              <mc:Fallback>
                <p:oleObj name="公式" r:id="rId26" imgW="1625400" imgH="20304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9629" y="3862239"/>
                        <a:ext cx="3136900" cy="392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13796"/>
              </p:ext>
            </p:extLst>
          </p:nvPr>
        </p:nvGraphicFramePr>
        <p:xfrm>
          <a:off x="6144874" y="3817160"/>
          <a:ext cx="35052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705" name="公式" r:id="rId28" imgW="1815840" imgH="228600" progId="Equation.3">
                  <p:embed/>
                </p:oleObj>
              </mc:Choice>
              <mc:Fallback>
                <p:oleObj name="公式" r:id="rId28" imgW="1815840" imgH="228600" progId="Equation.3">
                  <p:embed/>
                  <p:pic>
                    <p:nvPicPr>
                      <p:cNvPr id="0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4874" y="3817160"/>
                        <a:ext cx="35052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" name="组合 46"/>
          <p:cNvGrpSpPr/>
          <p:nvPr/>
        </p:nvGrpSpPr>
        <p:grpSpPr>
          <a:xfrm>
            <a:off x="1921702" y="4397691"/>
            <a:ext cx="4121133" cy="498598"/>
            <a:chOff x="1719675" y="928581"/>
            <a:chExt cx="4121133" cy="498598"/>
          </a:xfrm>
        </p:grpSpPr>
        <p:sp>
          <p:nvSpPr>
            <p:cNvPr id="48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4121133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关于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、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边际利润分别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为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5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90153282"/>
                </p:ext>
              </p:extLst>
            </p:nvPr>
          </p:nvGraphicFramePr>
          <p:xfrm>
            <a:off x="2888913" y="1021031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706" name="公式" r:id="rId30" imgW="139680" imgH="164880" progId="Equation.3">
                    <p:embed/>
                  </p:oleObj>
                </mc:Choice>
                <mc:Fallback>
                  <p:oleObj name="公式" r:id="rId30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8913" y="1021031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228140"/>
                </p:ext>
              </p:extLst>
            </p:nvPr>
          </p:nvGraphicFramePr>
          <p:xfrm>
            <a:off x="2462777" y="1035799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707" name="公式" r:id="rId31" imgW="126720" imgH="139680" progId="Equation.3">
                    <p:embed/>
                  </p:oleObj>
                </mc:Choice>
                <mc:Fallback>
                  <p:oleObj name="公式" r:id="rId31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62777" y="1035799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组合 15"/>
          <p:cNvGrpSpPr/>
          <p:nvPr/>
        </p:nvGrpSpPr>
        <p:grpSpPr>
          <a:xfrm>
            <a:off x="5899245" y="4435459"/>
            <a:ext cx="2703650" cy="498598"/>
            <a:chOff x="5899245" y="4467358"/>
            <a:chExt cx="2703650" cy="498598"/>
          </a:xfrm>
        </p:grpSpPr>
        <p:graphicFrame>
          <p:nvGraphicFramePr>
            <p:cNvPr id="90131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3789355"/>
                </p:ext>
              </p:extLst>
            </p:nvPr>
          </p:nvGraphicFramePr>
          <p:xfrm>
            <a:off x="5899245" y="4517708"/>
            <a:ext cx="2395538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708" name="公式" r:id="rId32" imgW="1409400" imgH="228600" progId="Equation.3">
                    <p:embed/>
                  </p:oleObj>
                </mc:Choice>
                <mc:Fallback>
                  <p:oleObj name="公式" r:id="rId32" imgW="1409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99245" y="4517708"/>
                          <a:ext cx="2395538" cy="3857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矩形 14"/>
            <p:cNvSpPr/>
            <p:nvPr/>
          </p:nvSpPr>
          <p:spPr>
            <a:xfrm>
              <a:off x="8110452" y="4467358"/>
              <a:ext cx="492443" cy="4985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，</a:t>
              </a: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1890979" y="5018681"/>
            <a:ext cx="4710440" cy="498598"/>
            <a:chOff x="1696047" y="2293095"/>
            <a:chExt cx="4710440" cy="498598"/>
          </a:xfrm>
        </p:grpSpPr>
        <p:sp>
          <p:nvSpPr>
            <p:cNvPr id="61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6047" y="2293095"/>
              <a:ext cx="4710440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当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,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时边际利润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分别为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62" name="对象 6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82482019"/>
                </p:ext>
              </p:extLst>
            </p:nvPr>
          </p:nvGraphicFramePr>
          <p:xfrm>
            <a:off x="2220598" y="2395356"/>
            <a:ext cx="681038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709" name="公式" r:id="rId34" imgW="355320" imgH="152280" progId="Equation.3">
                    <p:embed/>
                  </p:oleObj>
                </mc:Choice>
                <mc:Fallback>
                  <p:oleObj name="公式" r:id="rId34" imgW="35532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0598" y="2395356"/>
                          <a:ext cx="681038" cy="293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对象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9484236"/>
                </p:ext>
              </p:extLst>
            </p:nvPr>
          </p:nvGraphicFramePr>
          <p:xfrm>
            <a:off x="3033130" y="2347414"/>
            <a:ext cx="744538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710" name="公式" r:id="rId35" imgW="368280" imgH="203040" progId="Equation.3">
                    <p:embed/>
                  </p:oleObj>
                </mc:Choice>
                <mc:Fallback>
                  <p:oleObj name="公式" r:id="rId35" imgW="368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33130" y="2347414"/>
                          <a:ext cx="744538" cy="411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组合 16"/>
          <p:cNvGrpSpPr/>
          <p:nvPr/>
        </p:nvGrpSpPr>
        <p:grpSpPr>
          <a:xfrm>
            <a:off x="2949524" y="5555612"/>
            <a:ext cx="3419631" cy="498598"/>
            <a:chOff x="3300413" y="5566245"/>
            <a:chExt cx="3419631" cy="498598"/>
          </a:xfrm>
        </p:grpSpPr>
        <p:graphicFrame>
          <p:nvGraphicFramePr>
            <p:cNvPr id="90133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9714822"/>
                </p:ext>
              </p:extLst>
            </p:nvPr>
          </p:nvGraphicFramePr>
          <p:xfrm>
            <a:off x="3300413" y="5656263"/>
            <a:ext cx="3090862" cy="388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7711" name="公式" r:id="rId36" imgW="1815840" imgH="228600" progId="Equation.3">
                    <p:embed/>
                  </p:oleObj>
                </mc:Choice>
                <mc:Fallback>
                  <p:oleObj name="公式" r:id="rId36" imgW="1815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00413" y="5656263"/>
                          <a:ext cx="3090862" cy="3889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矩形 63"/>
            <p:cNvSpPr/>
            <p:nvPr/>
          </p:nvSpPr>
          <p:spPr>
            <a:xfrm>
              <a:off x="6227601" y="5566245"/>
              <a:ext cx="492443" cy="4985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kern="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，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15557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8" grpId="0"/>
      <p:bldP spid="43" grpId="0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35075" y="3040912"/>
            <a:ext cx="9721850" cy="3136603"/>
          </a:xfrm>
          <a:prstGeom prst="foldedCorner">
            <a:avLst>
              <a:gd name="adj" fmla="val 12500"/>
            </a:avLst>
          </a:prstGeom>
          <a:noFill/>
          <a:ln w="28575">
            <a:solidFill>
              <a:srgbClr val="1A74CC"/>
            </a:solidFill>
          </a:ln>
          <a:effectLst/>
        </p:spPr>
        <p:txBody>
          <a:bodyPr wrap="none" tIns="72000" bIns="0"/>
          <a:lstStyle/>
          <a:p>
            <a:pPr algn="l" latinLnBrk="1" hangingPunct="0">
              <a:spcBef>
                <a:spcPts val="1200"/>
              </a:spcBef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解</a:t>
            </a:r>
            <a:r>
              <a:rPr lang="zh-CN" altLang="en-US" sz="2400" dirty="0">
                <a:latin typeface="Times New Roman" pitchFamily="18" charset="0"/>
                <a:sym typeface="Wingdings" pitchFamily="2" charset="2"/>
              </a:rPr>
              <a:t>：</a:t>
            </a:r>
            <a:endParaRPr lang="zh-CN" altLang="en-US" sz="2400" dirty="0">
              <a:latin typeface="宋体" charset="-122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235075" y="891076"/>
            <a:ext cx="484601" cy="484601"/>
          </a:xfrm>
          <a:prstGeom prst="ellipse">
            <a:avLst/>
          </a:prstGeom>
          <a:solidFill>
            <a:srgbClr val="1A74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16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6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6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0134" name="Rectangle 2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1719675" y="928581"/>
            <a:ext cx="9763488" cy="498598"/>
            <a:chOff x="1719675" y="928581"/>
            <a:chExt cx="9763488" cy="498598"/>
          </a:xfrm>
        </p:grpSpPr>
        <p:sp>
          <p:nvSpPr>
            <p:cNvPr id="42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9675" y="928581"/>
              <a:ext cx="976348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设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厂生产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、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两种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不同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产品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，其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产量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分别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为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、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时的总成本函数为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5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67214458"/>
                </p:ext>
              </p:extLst>
            </p:nvPr>
          </p:nvGraphicFramePr>
          <p:xfrm>
            <a:off x="2984899" y="996595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79" name="公式" r:id="rId4" imgW="152280" imgH="164880" progId="Equation.3">
                    <p:embed/>
                  </p:oleObj>
                </mc:Choice>
                <mc:Fallback>
                  <p:oleObj name="公式" r:id="rId4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4899" y="996595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8099159"/>
                </p:ext>
              </p:extLst>
            </p:nvPr>
          </p:nvGraphicFramePr>
          <p:xfrm>
            <a:off x="8258448" y="1021031"/>
            <a:ext cx="282575" cy="3349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80" name="公式" r:id="rId6" imgW="139680" imgH="164880" progId="Equation.3">
                    <p:embed/>
                  </p:oleObj>
                </mc:Choice>
                <mc:Fallback>
                  <p:oleObj name="公式" r:id="rId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58448" y="1021031"/>
                          <a:ext cx="282575" cy="3349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1529907"/>
                </p:ext>
              </p:extLst>
            </p:nvPr>
          </p:nvGraphicFramePr>
          <p:xfrm>
            <a:off x="7832312" y="1035799"/>
            <a:ext cx="257175" cy="284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81" name="公式" r:id="rId8" imgW="126720" imgH="139680" progId="Equation.3">
                    <p:embed/>
                  </p:oleObj>
                </mc:Choice>
                <mc:Fallback>
                  <p:oleObj name="公式" r:id="rId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32312" y="1035799"/>
                          <a:ext cx="257175" cy="284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4497559"/>
                </p:ext>
              </p:extLst>
            </p:nvPr>
          </p:nvGraphicFramePr>
          <p:xfrm>
            <a:off x="3466575" y="1007633"/>
            <a:ext cx="309563" cy="336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82" name="公式" r:id="rId10" imgW="152280" imgH="164880" progId="Equation.3">
                    <p:embed/>
                  </p:oleObj>
                </mc:Choice>
                <mc:Fallback>
                  <p:oleObj name="公式" r:id="rId10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66575" y="1007633"/>
                          <a:ext cx="309563" cy="336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8" name="对象 57">
            <a:extLst>
              <a:ext uri="{FF2B5EF4-FFF2-40B4-BE49-F238E27FC236}">
                <a16:creationId xmlns="" xmlns:a16="http://schemas.microsoft.com/office/drawing/2014/main" id="{330AA034-C6CD-4165-B4C6-133CA58BF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220673"/>
              </p:ext>
            </p:extLst>
          </p:nvPr>
        </p:nvGraphicFramePr>
        <p:xfrm>
          <a:off x="1832160" y="1570703"/>
          <a:ext cx="41465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583" name="公式" r:id="rId12" imgW="2158920" imgH="228600" progId="Equation.3">
                  <p:embed/>
                </p:oleObj>
              </mc:Choice>
              <mc:Fallback>
                <p:oleObj name="公式" r:id="rId12" imgW="21589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2160" y="1570703"/>
                        <a:ext cx="41465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组合 27"/>
          <p:cNvGrpSpPr/>
          <p:nvPr/>
        </p:nvGrpSpPr>
        <p:grpSpPr>
          <a:xfrm>
            <a:off x="4556324" y="2218664"/>
            <a:ext cx="6799248" cy="498598"/>
            <a:chOff x="1696047" y="2293095"/>
            <a:chExt cx="6799248" cy="498598"/>
          </a:xfrm>
        </p:grpSpPr>
        <p:sp>
          <p:nvSpPr>
            <p:cNvPr id="59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6047" y="2293095"/>
              <a:ext cx="6799248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求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当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,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时边际利润，并说明经济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意义。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25" name="对象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13981948"/>
                </p:ext>
              </p:extLst>
            </p:nvPr>
          </p:nvGraphicFramePr>
          <p:xfrm>
            <a:off x="2486423" y="2395356"/>
            <a:ext cx="681038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84" name="公式" r:id="rId14" imgW="355320" imgH="152280" progId="Equation.3">
                    <p:embed/>
                  </p:oleObj>
                </mc:Choice>
                <mc:Fallback>
                  <p:oleObj name="公式" r:id="rId14" imgW="35532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6423" y="2395356"/>
                          <a:ext cx="681038" cy="293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" name="对象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9586476"/>
                </p:ext>
              </p:extLst>
            </p:nvPr>
          </p:nvGraphicFramePr>
          <p:xfrm>
            <a:off x="3298955" y="2347414"/>
            <a:ext cx="744538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85" name="公式" r:id="rId16" imgW="368280" imgH="203040" progId="Equation.3">
                    <p:embed/>
                  </p:oleObj>
                </mc:Choice>
                <mc:Fallback>
                  <p:oleObj name="公式" r:id="rId16" imgW="368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8955" y="2347414"/>
                          <a:ext cx="744538" cy="411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Box 1"/>
          <p:cNvSpPr txBox="1"/>
          <p:nvPr/>
        </p:nvSpPr>
        <p:spPr>
          <a:xfrm>
            <a:off x="5840808" y="1616149"/>
            <a:ext cx="2016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（单位：元）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48847" y="1616149"/>
            <a:ext cx="3211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出售产品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的单价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3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210804"/>
              </p:ext>
            </p:extLst>
          </p:nvPr>
        </p:nvGraphicFramePr>
        <p:xfrm>
          <a:off x="9860489" y="1733865"/>
          <a:ext cx="28257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586" name="公式" r:id="rId18" imgW="139680" imgH="164880" progId="Equation.3">
                  <p:embed/>
                </p:oleObj>
              </mc:Choice>
              <mc:Fallback>
                <p:oleObj name="公式" r:id="rId18" imgW="1396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0489" y="1733865"/>
                        <a:ext cx="282575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879092"/>
              </p:ext>
            </p:extLst>
          </p:nvPr>
        </p:nvGraphicFramePr>
        <p:xfrm>
          <a:off x="9429083" y="1726166"/>
          <a:ext cx="257175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587" name="公式" r:id="rId19" imgW="126720" imgH="139680" progId="Equation.3">
                  <p:embed/>
                </p:oleObj>
              </mc:Choice>
              <mc:Fallback>
                <p:oleObj name="公式" r:id="rId19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083" y="1726166"/>
                        <a:ext cx="257175" cy="284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22468" y="2194777"/>
            <a:ext cx="2753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分别为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30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20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元，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Rectangle 5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60" name="组合 59"/>
          <p:cNvGrpSpPr/>
          <p:nvPr/>
        </p:nvGrpSpPr>
        <p:grpSpPr>
          <a:xfrm>
            <a:off x="5261639" y="3253603"/>
            <a:ext cx="5413449" cy="498598"/>
            <a:chOff x="1972504" y="2293095"/>
            <a:chExt cx="5413449" cy="498598"/>
          </a:xfrm>
        </p:grpSpPr>
        <p:sp>
          <p:nvSpPr>
            <p:cNvPr id="61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2504" y="2293095"/>
              <a:ext cx="5413449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当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产量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,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时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再多生产一个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62" name="对象 6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3322824"/>
                </p:ext>
              </p:extLst>
            </p:nvPr>
          </p:nvGraphicFramePr>
          <p:xfrm>
            <a:off x="3028706" y="2395356"/>
            <a:ext cx="681038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88" name="公式" r:id="rId20" imgW="355320" imgH="152280" progId="Equation.3">
                    <p:embed/>
                  </p:oleObj>
                </mc:Choice>
                <mc:Fallback>
                  <p:oleObj name="公式" r:id="rId20" imgW="35532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8706" y="2395356"/>
                          <a:ext cx="681038" cy="293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对象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2157825"/>
                </p:ext>
              </p:extLst>
            </p:nvPr>
          </p:nvGraphicFramePr>
          <p:xfrm>
            <a:off x="3841238" y="2347414"/>
            <a:ext cx="744538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89" name="公式" r:id="rId21" imgW="368280" imgH="203040" progId="Equation.3">
                    <p:embed/>
                  </p:oleObj>
                </mc:Choice>
                <mc:Fallback>
                  <p:oleObj name="公式" r:id="rId21" imgW="368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1238" y="2347414"/>
                          <a:ext cx="744538" cy="411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1960218" y="3226738"/>
            <a:ext cx="3411271" cy="477483"/>
            <a:chOff x="1960218" y="3226738"/>
            <a:chExt cx="3411271" cy="477483"/>
          </a:xfrm>
        </p:grpSpPr>
        <p:sp>
          <p:nvSpPr>
            <p:cNvPr id="5" name="TextBox 4"/>
            <p:cNvSpPr txBox="1"/>
            <p:nvPr/>
          </p:nvSpPr>
          <p:spPr>
            <a:xfrm>
              <a:off x="3298140" y="3226738"/>
              <a:ext cx="20733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的经济意义：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  <p:graphicFrame>
          <p:nvGraphicFramePr>
            <p:cNvPr id="18" name="对象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3751469"/>
                </p:ext>
              </p:extLst>
            </p:nvPr>
          </p:nvGraphicFramePr>
          <p:xfrm>
            <a:off x="1960218" y="3265309"/>
            <a:ext cx="1408176" cy="438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90" name="公式" r:id="rId22" imgW="744027" imgH="230905" progId="Equation.3">
                    <p:embed/>
                  </p:oleObj>
                </mc:Choice>
                <mc:Fallback>
                  <p:oleObj name="公式" r:id="rId22" imgW="744027" imgH="230905" progId="Equation.3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0218" y="3265309"/>
                          <a:ext cx="1408176" cy="4389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2" name="组合 21"/>
          <p:cNvGrpSpPr/>
          <p:nvPr/>
        </p:nvGrpSpPr>
        <p:grpSpPr>
          <a:xfrm>
            <a:off x="1882824" y="4580605"/>
            <a:ext cx="3533268" cy="491112"/>
            <a:chOff x="1691430" y="4888962"/>
            <a:chExt cx="3533268" cy="491112"/>
          </a:xfrm>
        </p:grpSpPr>
        <p:graphicFrame>
          <p:nvGraphicFramePr>
            <p:cNvPr id="20" name="对象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2048586"/>
                </p:ext>
              </p:extLst>
            </p:nvPr>
          </p:nvGraphicFramePr>
          <p:xfrm>
            <a:off x="1691430" y="4922874"/>
            <a:ext cx="1481328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91" name="公式" r:id="rId24" imgW="782169" imgH="243626" progId="Equation.3">
                    <p:embed/>
                  </p:oleObj>
                </mc:Choice>
                <mc:Fallback>
                  <p:oleObj name="公式" r:id="rId24" imgW="782169" imgH="243626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91430" y="4922874"/>
                          <a:ext cx="1481328" cy="4572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" name="TextBox 70"/>
            <p:cNvSpPr txBox="1"/>
            <p:nvPr/>
          </p:nvSpPr>
          <p:spPr>
            <a:xfrm>
              <a:off x="3151349" y="4888962"/>
              <a:ext cx="20733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的经济意义：</a:t>
              </a:r>
              <a:endParaRPr lang="zh-CN" altLang="en-US" sz="24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1870585" y="3862410"/>
            <a:ext cx="5227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单位的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产品时，利润将增加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1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；</a:t>
            </a:r>
          </a:p>
        </p:txBody>
      </p:sp>
      <p:grpSp>
        <p:nvGrpSpPr>
          <p:cNvPr id="73" name="组合 72"/>
          <p:cNvGrpSpPr/>
          <p:nvPr/>
        </p:nvGrpSpPr>
        <p:grpSpPr>
          <a:xfrm>
            <a:off x="5275810" y="4565000"/>
            <a:ext cx="5413449" cy="498598"/>
            <a:chOff x="1972504" y="2293095"/>
            <a:chExt cx="5413449" cy="498598"/>
          </a:xfrm>
        </p:grpSpPr>
        <p:sp>
          <p:nvSpPr>
            <p:cNvPr id="74" name="Text Box 40">
              <a:extLst>
                <a:ext uri="{FF2B5EF4-FFF2-40B4-BE49-F238E27FC236}">
                  <a16:creationId xmlns="" xmlns:a16="http://schemas.microsoft.com/office/drawing/2014/main" id="{B74AB616-7E1E-4461-9148-A73DFB0E24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2504" y="2293095"/>
              <a:ext cx="5413449" cy="49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 sz="20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fontAlgn="base" latinLnBrk="1" hangingPunct="0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当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产量</a:t>
              </a:r>
              <a:r>
                <a:rPr lang="en-US" altLang="zh-CN" sz="2400" dirty="0">
                  <a:latin typeface="微软雅黑" pitchFamily="34" charset="-122"/>
                  <a:ea typeface="微软雅黑" pitchFamily="34" charset="-122"/>
                </a:rPr>
                <a:t>         ,         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时</a:t>
              </a:r>
              <a:r>
                <a:rPr lang="zh-CN" altLang="en-US" sz="2400" dirty="0">
                  <a:latin typeface="微软雅黑" pitchFamily="34" charset="-122"/>
                  <a:ea typeface="微软雅黑" pitchFamily="34" charset="-122"/>
                </a:rPr>
                <a:t>，</a:t>
              </a:r>
              <a:r>
                <a:rPr lang="zh-CN" altLang="zh-CN" sz="2400" dirty="0">
                  <a:latin typeface="微软雅黑" pitchFamily="34" charset="-122"/>
                  <a:ea typeface="微软雅黑" pitchFamily="34" charset="-122"/>
                </a:rPr>
                <a:t>再多生产一个</a:t>
              </a:r>
              <a:r>
                <a:rPr kumimoji="0" lang="zh-CN" altLang="en-US" sz="240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itchFamily="34" charset="-122"/>
                  <a:ea typeface="微软雅黑" pitchFamily="34" charset="-122"/>
                </a:rPr>
                <a:t>　</a:t>
              </a:r>
            </a:p>
          </p:txBody>
        </p:sp>
        <p:graphicFrame>
          <p:nvGraphicFramePr>
            <p:cNvPr id="75" name="对象 7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6727419"/>
                </p:ext>
              </p:extLst>
            </p:nvPr>
          </p:nvGraphicFramePr>
          <p:xfrm>
            <a:off x="3028706" y="2395356"/>
            <a:ext cx="681038" cy="293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92" name="公式" r:id="rId26" imgW="355320" imgH="152280" progId="Equation.3">
                    <p:embed/>
                  </p:oleObj>
                </mc:Choice>
                <mc:Fallback>
                  <p:oleObj name="公式" r:id="rId26" imgW="35532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8706" y="2395356"/>
                          <a:ext cx="681038" cy="293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6" name="对象 7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69401490"/>
                </p:ext>
              </p:extLst>
            </p:nvPr>
          </p:nvGraphicFramePr>
          <p:xfrm>
            <a:off x="3841238" y="2347414"/>
            <a:ext cx="744538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8593" name="公式" r:id="rId27" imgW="368280" imgH="203040" progId="Equation.3">
                    <p:embed/>
                  </p:oleObj>
                </mc:Choice>
                <mc:Fallback>
                  <p:oleObj name="公式" r:id="rId27" imgW="368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1238" y="2347414"/>
                          <a:ext cx="744538" cy="4111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7" name="矩形 76"/>
          <p:cNvSpPr/>
          <p:nvPr/>
        </p:nvSpPr>
        <p:spPr>
          <a:xfrm>
            <a:off x="1874123" y="5280137"/>
            <a:ext cx="5213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单位的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2400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B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产品时，利润将增加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 0 </a:t>
            </a:r>
            <a:r>
              <a:rPr lang="zh-CN" altLang="zh-CN" sz="2400" dirty="0">
                <a:latin typeface="微软雅黑" pitchFamily="34" charset="-122"/>
                <a:ea typeface="微软雅黑" pitchFamily="34" charset="-122"/>
              </a:rPr>
              <a:t>元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8814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9"/>
    </mc:Choice>
    <mc:Fallback xmlns="">
      <p:transition spd="slow" advTm="44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77" grpId="0"/>
    </p:bldLst>
  </p:timing>
  <p:extLst>
    <p:ext uri="{E180D4A7-C9FB-4DFB-919C-405C955672EB}">
      <p14:showEvtLst xmlns:p14="http://schemas.microsoft.com/office/powerpoint/2010/main">
        <p14:playEvt time="8275" objId="8"/>
        <p14:stopEvt time="20037" objId="8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5|1.6|2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3.5|3.6|3|3|4.2|2.4|1|4.6|1.1|4.8|3.4|1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2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.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4CC"/>
        </a:solidFill>
        <a:ln>
          <a:noFill/>
        </a:ln>
        <a:effectLst>
          <a:outerShdw blurRad="114300" dist="38100" dir="5400000" algn="t" rotWithShape="0">
            <a:prstClr val="black">
              <a:alpha val="23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rgbClr val="1A74CC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800</Words>
  <Application>Microsoft Office PowerPoint</Application>
  <PresentationFormat>自定义</PresentationFormat>
  <Paragraphs>104</Paragraphs>
  <Slides>16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19" baseType="lpstr">
      <vt:lpstr>Office 主题</vt:lpstr>
      <vt:lpstr>公式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2019-11-10T10:19:35Z</dcterms:modified>
</cp:coreProperties>
</file>