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9"/>
  </p:notesMasterIdLst>
  <p:sldIdLst>
    <p:sldId id="312" r:id="rId2"/>
    <p:sldId id="478" r:id="rId3"/>
    <p:sldId id="467" r:id="rId4"/>
    <p:sldId id="469" r:id="rId5"/>
    <p:sldId id="470" r:id="rId6"/>
    <p:sldId id="472" r:id="rId7"/>
    <p:sldId id="473" r:id="rId8"/>
    <p:sldId id="474" r:id="rId9"/>
    <p:sldId id="475" r:id="rId10"/>
    <p:sldId id="476" r:id="rId11"/>
    <p:sldId id="326" r:id="rId12"/>
    <p:sldId id="477" r:id="rId13"/>
    <p:sldId id="480" r:id="rId14"/>
    <p:sldId id="482" r:id="rId15"/>
    <p:sldId id="483" r:id="rId16"/>
    <p:sldId id="485" r:id="rId17"/>
    <p:sldId id="486" r:id="rId18"/>
    <p:sldId id="496" r:id="rId19"/>
    <p:sldId id="497" r:id="rId20"/>
    <p:sldId id="487" r:id="rId21"/>
    <p:sldId id="479" r:id="rId22"/>
    <p:sldId id="493" r:id="rId23"/>
    <p:sldId id="488" r:id="rId24"/>
    <p:sldId id="494" r:id="rId25"/>
    <p:sldId id="495" r:id="rId26"/>
    <p:sldId id="490" r:id="rId27"/>
    <p:sldId id="282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86" userDrawn="1">
          <p15:clr>
            <a:srgbClr val="A4A3A4"/>
          </p15:clr>
        </p15:guide>
        <p15:guide id="2" pos="3863" userDrawn="1">
          <p15:clr>
            <a:srgbClr val="A4A3A4"/>
          </p15:clr>
        </p15:guide>
        <p15:guide id="3" pos="892" userDrawn="1">
          <p15:clr>
            <a:srgbClr val="A4A3A4"/>
          </p15:clr>
        </p15:guide>
        <p15:guide id="4" orient="horz" pos="2727" userDrawn="1">
          <p15:clr>
            <a:srgbClr val="A4A3A4"/>
          </p15:clr>
        </p15:guide>
        <p15:guide id="5" orient="horz" pos="2115" userDrawn="1">
          <p15:clr>
            <a:srgbClr val="A4A3A4"/>
          </p15:clr>
        </p15:guide>
        <p15:guide id="6" orient="horz" pos="1706" userDrawn="1">
          <p15:clr>
            <a:srgbClr val="A4A3A4"/>
          </p15:clr>
        </p15:guide>
        <p15:guide id="7" pos="6811" userDrawn="1">
          <p15:clr>
            <a:srgbClr val="A4A3A4"/>
          </p15:clr>
        </p15:guide>
        <p15:guide id="8" orient="horz" pos="3748" userDrawn="1">
          <p15:clr>
            <a:srgbClr val="A4A3A4"/>
          </p15:clr>
        </p15:guide>
        <p15:guide id="9" orient="horz" pos="1253" userDrawn="1">
          <p15:clr>
            <a:srgbClr val="A4A3A4"/>
          </p15:clr>
        </p15:guide>
        <p15:guide id="10" pos="7015" userDrawn="1">
          <p15:clr>
            <a:srgbClr val="A4A3A4"/>
          </p15:clr>
        </p15:guide>
        <p15:guide id="11" pos="6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74CC"/>
    <a:srgbClr val="0D0D0D"/>
    <a:srgbClr val="257DD2"/>
    <a:srgbClr val="BB002D"/>
    <a:srgbClr val="B23885"/>
    <a:srgbClr val="E00887"/>
    <a:srgbClr val="E70012"/>
    <a:srgbClr val="C11D7B"/>
    <a:srgbClr val="110914"/>
    <a:srgbClr val="5CB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24" autoAdjust="0"/>
    <p:restoredTop sz="93943" autoAdjust="0"/>
  </p:normalViewPr>
  <p:slideViewPr>
    <p:cSldViewPr snapToGrid="0">
      <p:cViewPr varScale="1">
        <p:scale>
          <a:sx n="66" d="100"/>
          <a:sy n="66" d="100"/>
        </p:scale>
        <p:origin x="-810" y="-114"/>
      </p:cViewPr>
      <p:guideLst>
        <p:guide orient="horz" pos="686"/>
        <p:guide orient="horz" pos="2727"/>
        <p:guide orient="horz" pos="2115"/>
        <p:guide orient="horz" pos="1706"/>
        <p:guide orient="horz" pos="3748"/>
        <p:guide orient="horz" pos="1253"/>
        <p:guide pos="3863"/>
        <p:guide pos="892"/>
        <p:guide pos="6811"/>
        <p:guide pos="7015"/>
        <p:guide pos="6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65.wmf"/><Relationship Id="rId3" Type="http://schemas.openxmlformats.org/officeDocument/2006/relationships/image" Target="../media/image59.wmf"/><Relationship Id="rId7" Type="http://schemas.openxmlformats.org/officeDocument/2006/relationships/image" Target="../media/image60.wmf"/><Relationship Id="rId12" Type="http://schemas.openxmlformats.org/officeDocument/2006/relationships/image" Target="../media/image64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63.wmf"/><Relationship Id="rId4" Type="http://schemas.openxmlformats.org/officeDocument/2006/relationships/image" Target="../media/image13.wmf"/><Relationship Id="rId9" Type="http://schemas.openxmlformats.org/officeDocument/2006/relationships/image" Target="../media/image62.wmf"/><Relationship Id="rId14" Type="http://schemas.openxmlformats.org/officeDocument/2006/relationships/image" Target="../media/image6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4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9" Type="http://schemas.openxmlformats.org/officeDocument/2006/relationships/image" Target="../media/image6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image" Target="../media/image73.wmf"/><Relationship Id="rId7" Type="http://schemas.openxmlformats.org/officeDocument/2006/relationships/image" Target="../media/image77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Relationship Id="rId9" Type="http://schemas.openxmlformats.org/officeDocument/2006/relationships/image" Target="../media/image8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7" Type="http://schemas.openxmlformats.org/officeDocument/2006/relationships/image" Target="../media/image94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5" Type="http://schemas.openxmlformats.org/officeDocument/2006/relationships/image" Target="../media/image92.wmf"/><Relationship Id="rId4" Type="http://schemas.openxmlformats.org/officeDocument/2006/relationships/image" Target="../media/image9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4" Type="http://schemas.openxmlformats.org/officeDocument/2006/relationships/image" Target="../media/image9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7" Type="http://schemas.openxmlformats.org/officeDocument/2006/relationships/image" Target="../media/image106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6" Type="http://schemas.openxmlformats.org/officeDocument/2006/relationships/image" Target="../media/image105.wmf"/><Relationship Id="rId5" Type="http://schemas.openxmlformats.org/officeDocument/2006/relationships/image" Target="../media/image104.wmf"/><Relationship Id="rId4" Type="http://schemas.openxmlformats.org/officeDocument/2006/relationships/image" Target="../media/image10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wmf"/><Relationship Id="rId1" Type="http://schemas.openxmlformats.org/officeDocument/2006/relationships/image" Target="../media/image101.wmf"/><Relationship Id="rId5" Type="http://schemas.openxmlformats.org/officeDocument/2006/relationships/image" Target="../media/image110.wmf"/><Relationship Id="rId4" Type="http://schemas.openxmlformats.org/officeDocument/2006/relationships/image" Target="../media/image109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3" Type="http://schemas.openxmlformats.org/officeDocument/2006/relationships/image" Target="../media/image112.wmf"/><Relationship Id="rId7" Type="http://schemas.openxmlformats.org/officeDocument/2006/relationships/image" Target="../media/image116.wmf"/><Relationship Id="rId2" Type="http://schemas.openxmlformats.org/officeDocument/2006/relationships/image" Target="../media/image111.wmf"/><Relationship Id="rId1" Type="http://schemas.openxmlformats.org/officeDocument/2006/relationships/image" Target="../media/image100.wmf"/><Relationship Id="rId6" Type="http://schemas.openxmlformats.org/officeDocument/2006/relationships/image" Target="../media/image115.wmf"/><Relationship Id="rId5" Type="http://schemas.openxmlformats.org/officeDocument/2006/relationships/image" Target="../media/image114.wmf"/><Relationship Id="rId4" Type="http://schemas.openxmlformats.org/officeDocument/2006/relationships/image" Target="../media/image11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3" Type="http://schemas.openxmlformats.org/officeDocument/2006/relationships/image" Target="../media/image119.wmf"/><Relationship Id="rId7" Type="http://schemas.openxmlformats.org/officeDocument/2006/relationships/image" Target="../media/image123.wmf"/><Relationship Id="rId2" Type="http://schemas.openxmlformats.org/officeDocument/2006/relationships/image" Target="../media/image102.wmf"/><Relationship Id="rId1" Type="http://schemas.openxmlformats.org/officeDocument/2006/relationships/image" Target="../media/image118.wmf"/><Relationship Id="rId6" Type="http://schemas.openxmlformats.org/officeDocument/2006/relationships/image" Target="../media/image122.wmf"/><Relationship Id="rId5" Type="http://schemas.openxmlformats.org/officeDocument/2006/relationships/image" Target="../media/image121.wmf"/><Relationship Id="rId4" Type="http://schemas.openxmlformats.org/officeDocument/2006/relationships/image" Target="../media/image12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AF65C-48F0-4C6E-BEFD-9AF31B03EEBF}" type="datetimeFigureOut">
              <a:rPr lang="zh-CN" altLang="en-US" smtClean="0"/>
              <a:pPr/>
              <a:t>2019/11/27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0B059-7000-42F8-A5D1-A225E1ED9C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6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38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buFont typeface="Arial" pitchFamily="34" charset="0"/>
              <a:buNone/>
            </a:pPr>
            <a:fld id="{4F90E018-987F-4CE5-B841-95998B24C181}" type="slidenum">
              <a:rPr lang="zh-CN" altLang="en-US" sz="1200"/>
              <a:pPr>
                <a:buFont typeface="Arial" pitchFamily="34" charset="0"/>
                <a:buNone/>
              </a:pPr>
              <a:t>23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2262598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buFont typeface="Arial" pitchFamily="34" charset="0"/>
              <a:buNone/>
            </a:pPr>
            <a:fld id="{4F90E018-987F-4CE5-B841-95998B24C181}" type="slidenum">
              <a:rPr lang="zh-CN" altLang="en-US" sz="1200"/>
              <a:pPr>
                <a:buFont typeface="Arial" pitchFamily="34" charset="0"/>
                <a:buNone/>
              </a:pPr>
              <a:t>24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2262598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buFont typeface="Arial" pitchFamily="34" charset="0"/>
              <a:buNone/>
            </a:pPr>
            <a:fld id="{4F90E018-987F-4CE5-B841-95998B24C181}" type="slidenum">
              <a:rPr lang="zh-CN" altLang="en-US" sz="1200"/>
              <a:pPr>
                <a:buFont typeface="Arial" pitchFamily="34" charset="0"/>
                <a:buNone/>
              </a:pPr>
              <a:t>25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2262598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04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buFont typeface="Arial" pitchFamily="34" charset="0"/>
              <a:buNone/>
            </a:pPr>
            <a:fld id="{42FBCA78-B244-49A3-A01A-D01890F5C729}" type="slidenum">
              <a:rPr lang="zh-CN" altLang="en-US" sz="1200" smtClean="0"/>
              <a:pPr>
                <a:buFont typeface="Arial" pitchFamily="34" charset="0"/>
                <a:buNone/>
              </a:pPr>
              <a:t>4</a:t>
            </a:fld>
            <a:endParaRPr lang="zh-CN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972003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buFont typeface="Arial" pitchFamily="34" charset="0"/>
              <a:buNone/>
            </a:pPr>
            <a:fld id="{1531A885-FD37-40C3-9073-A131EB24C4B4}" type="slidenum">
              <a:rPr lang="zh-CN" altLang="en-US" sz="1200"/>
              <a:pPr>
                <a:buFont typeface="Arial" pitchFamily="34" charset="0"/>
                <a:buNone/>
              </a:pPr>
              <a:t>14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49930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buFont typeface="Arial" pitchFamily="34" charset="0"/>
              <a:buNone/>
            </a:pPr>
            <a:fld id="{4F90E018-987F-4CE5-B841-95998B24C181}" type="slidenum">
              <a:rPr lang="zh-CN" altLang="en-US" sz="1200"/>
              <a:pPr>
                <a:buFont typeface="Arial" pitchFamily="34" charset="0"/>
                <a:buNone/>
              </a:pPr>
              <a:t>16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2262598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buFont typeface="Arial" pitchFamily="34" charset="0"/>
              <a:buNone/>
            </a:pPr>
            <a:fld id="{4C49B6B4-FA41-4303-AEDD-94968AD664A2}" type="slidenum">
              <a:rPr lang="zh-CN" altLang="en-US" sz="1200"/>
              <a:pPr>
                <a:buFont typeface="Arial" pitchFamily="34" charset="0"/>
                <a:buNone/>
              </a:pPr>
              <a:t>17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674325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buFont typeface="Arial" pitchFamily="34" charset="0"/>
              <a:buNone/>
            </a:pPr>
            <a:fld id="{4C49B6B4-FA41-4303-AEDD-94968AD664A2}" type="slidenum">
              <a:rPr lang="zh-CN" altLang="en-US" sz="1200"/>
              <a:pPr>
                <a:buFont typeface="Arial" pitchFamily="34" charset="0"/>
                <a:buNone/>
              </a:pPr>
              <a:t>18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674325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buFont typeface="Arial" pitchFamily="34" charset="0"/>
              <a:buNone/>
            </a:pPr>
            <a:fld id="{4C49B6B4-FA41-4303-AEDD-94968AD664A2}" type="slidenum">
              <a:rPr lang="zh-CN" altLang="en-US" sz="1200"/>
              <a:pPr>
                <a:buFont typeface="Arial" pitchFamily="34" charset="0"/>
                <a:buNone/>
              </a:pPr>
              <a:t>19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674325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6324600"/>
            <a:ext cx="1312334" cy="533400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9982200" y="0"/>
            <a:ext cx="2209800" cy="1215614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 hidden="1"/>
          <p:cNvSpPr/>
          <p:nvPr userDrawn="1"/>
        </p:nvSpPr>
        <p:spPr>
          <a:xfrm>
            <a:off x="11087100" y="14614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26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平行四边形 4"/>
          <p:cNvSpPr/>
          <p:nvPr userDrawn="1"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平行四边形 5"/>
          <p:cNvSpPr/>
          <p:nvPr userDrawn="1"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平行四边形 6"/>
          <p:cNvSpPr/>
          <p:nvPr userDrawn="1"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平行四边形 7"/>
          <p:cNvSpPr/>
          <p:nvPr userDrawn="1"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lIns="145143" tIns="72571" rIns="145143" bIns="7257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7485" y="6246284"/>
            <a:ext cx="2846916" cy="474133"/>
          </a:xfrm>
          <a:prstGeom prst="rect">
            <a:avLst/>
          </a:prstGeom>
        </p:spPr>
        <p:txBody>
          <a:bodyPr lIns="145143" tIns="72571" rIns="145143" bIns="72571"/>
          <a:lstStyle>
            <a:lvl1pPr>
              <a:buFont typeface="Arial" charset="0"/>
              <a:buNone/>
              <a:defRPr>
                <a:latin typeface="宋体" pitchFamily="2" charset="-122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6284"/>
            <a:ext cx="3860800" cy="474133"/>
          </a:xfrm>
          <a:prstGeom prst="rect">
            <a:avLst/>
          </a:prstGeom>
        </p:spPr>
        <p:txBody>
          <a:bodyPr lIns="145143" tIns="72571" rIns="145143" bIns="72571"/>
          <a:lstStyle>
            <a:lvl1pPr>
              <a:buFont typeface="Arial" charset="0"/>
              <a:buNone/>
              <a:defRPr>
                <a:latin typeface="宋体" pitchFamily="2" charset="-122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6284"/>
            <a:ext cx="2846917" cy="474133"/>
          </a:xfrm>
          <a:prstGeom prst="rect">
            <a:avLst/>
          </a:prstGeom>
        </p:spPr>
        <p:txBody>
          <a:bodyPr lIns="145143" tIns="72571" rIns="145143" bIns="72571"/>
          <a:lstStyle>
            <a:lvl1pPr>
              <a:buFont typeface="Arial" charset="0"/>
              <a:buNone/>
              <a:defRPr>
                <a:latin typeface="宋体" pitchFamily="2" charset="-122"/>
                <a:ea typeface="宋体" pitchFamily="2" charset="-122"/>
              </a:defRPr>
            </a:lvl1pPr>
          </a:lstStyle>
          <a:p>
            <a:pPr>
              <a:defRPr/>
            </a:pPr>
            <a:fld id="{EA642F4B-9FD7-460C-B877-BC09B4D3A8A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001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引题  有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引例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318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3262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1096832" y="20803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07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1045536" y="17725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7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定理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定义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定理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4065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10879666" y="6324600"/>
            <a:ext cx="1312334" cy="533400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0" y="0"/>
            <a:ext cx="2209800" cy="1215614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99497" y="1466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563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3" r:id="rId5"/>
    <p:sldLayoutId id="2147483657" r:id="rId6"/>
    <p:sldLayoutId id="2147483654" r:id="rId7"/>
    <p:sldLayoutId id="2147483663" r:id="rId8"/>
    <p:sldLayoutId id="2147483655" r:id="rId9"/>
    <p:sldLayoutId id="2147483656" r:id="rId10"/>
    <p:sldLayoutId id="2147483651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5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6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72.bin"/><Relationship Id="rId26" Type="http://schemas.openxmlformats.org/officeDocument/2006/relationships/oleObject" Target="../embeddings/oleObject76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61.wmf"/><Relationship Id="rId34" Type="http://schemas.openxmlformats.org/officeDocument/2006/relationships/image" Target="../media/image66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15.wmf"/><Relationship Id="rId25" Type="http://schemas.openxmlformats.org/officeDocument/2006/relationships/image" Target="../media/image63.wmf"/><Relationship Id="rId33" Type="http://schemas.openxmlformats.org/officeDocument/2006/relationships/oleObject" Target="../embeddings/oleObject8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1.bin"/><Relationship Id="rId20" Type="http://schemas.openxmlformats.org/officeDocument/2006/relationships/oleObject" Target="../embeddings/oleObject73.bin"/><Relationship Id="rId29" Type="http://schemas.openxmlformats.org/officeDocument/2006/relationships/image" Target="../media/image64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5.bin"/><Relationship Id="rId11" Type="http://schemas.openxmlformats.org/officeDocument/2006/relationships/oleObject" Target="../embeddings/oleObject68.bin"/><Relationship Id="rId24" Type="http://schemas.openxmlformats.org/officeDocument/2006/relationships/oleObject" Target="../embeddings/oleObject75.bin"/><Relationship Id="rId32" Type="http://schemas.openxmlformats.org/officeDocument/2006/relationships/image" Target="../media/image65.wmf"/><Relationship Id="rId5" Type="http://schemas.openxmlformats.org/officeDocument/2006/relationships/image" Target="../media/image10.wmf"/><Relationship Id="rId15" Type="http://schemas.openxmlformats.org/officeDocument/2006/relationships/image" Target="../media/image14.wmf"/><Relationship Id="rId23" Type="http://schemas.openxmlformats.org/officeDocument/2006/relationships/image" Target="../media/image62.wmf"/><Relationship Id="rId28" Type="http://schemas.openxmlformats.org/officeDocument/2006/relationships/oleObject" Target="../embeddings/oleObject77.bin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60.wmf"/><Relationship Id="rId31" Type="http://schemas.openxmlformats.org/officeDocument/2006/relationships/oleObject" Target="../embeddings/oleObject79.bin"/><Relationship Id="rId4" Type="http://schemas.openxmlformats.org/officeDocument/2006/relationships/oleObject" Target="../embeddings/oleObject64.bin"/><Relationship Id="rId9" Type="http://schemas.openxmlformats.org/officeDocument/2006/relationships/image" Target="../media/image59.wmf"/><Relationship Id="rId14" Type="http://schemas.openxmlformats.org/officeDocument/2006/relationships/oleObject" Target="../embeddings/oleObject70.bin"/><Relationship Id="rId22" Type="http://schemas.openxmlformats.org/officeDocument/2006/relationships/oleObject" Target="../embeddings/oleObject74.bin"/><Relationship Id="rId27" Type="http://schemas.openxmlformats.org/officeDocument/2006/relationships/image" Target="../media/image20.wmf"/><Relationship Id="rId30" Type="http://schemas.openxmlformats.org/officeDocument/2006/relationships/oleObject" Target="../embeddings/oleObject7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86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1.wmf"/><Relationship Id="rId20" Type="http://schemas.openxmlformats.org/officeDocument/2006/relationships/image" Target="../media/image67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82.bin"/><Relationship Id="rId15" Type="http://schemas.openxmlformats.org/officeDocument/2006/relationships/oleObject" Target="../embeddings/oleObject87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89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84.bin"/><Relationship Id="rId1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13" Type="http://schemas.openxmlformats.org/officeDocument/2006/relationships/oleObject" Target="../embeddings/oleObject95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94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1.bin"/><Relationship Id="rId11" Type="http://schemas.openxmlformats.org/officeDocument/2006/relationships/image" Target="../media/image70.wmf"/><Relationship Id="rId5" Type="http://schemas.openxmlformats.org/officeDocument/2006/relationships/image" Target="../media/image68.wmf"/><Relationship Id="rId10" Type="http://schemas.openxmlformats.org/officeDocument/2006/relationships/oleObject" Target="../embeddings/oleObject93.bin"/><Relationship Id="rId4" Type="http://schemas.openxmlformats.org/officeDocument/2006/relationships/oleObject" Target="../embeddings/oleObject90.bin"/><Relationship Id="rId9" Type="http://schemas.openxmlformats.org/officeDocument/2006/relationships/image" Target="../media/image37.wmf"/><Relationship Id="rId14" Type="http://schemas.openxmlformats.org/officeDocument/2006/relationships/image" Target="../media/image7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13" Type="http://schemas.openxmlformats.org/officeDocument/2006/relationships/oleObject" Target="../embeddings/oleObject101.bin"/><Relationship Id="rId18" Type="http://schemas.openxmlformats.org/officeDocument/2006/relationships/image" Target="../media/image77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2.wmf"/><Relationship Id="rId12" Type="http://schemas.openxmlformats.org/officeDocument/2006/relationships/image" Target="../media/image74.wmf"/><Relationship Id="rId17" Type="http://schemas.openxmlformats.org/officeDocument/2006/relationships/oleObject" Target="../embeddings/oleObject103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76.wmf"/><Relationship Id="rId20" Type="http://schemas.openxmlformats.org/officeDocument/2006/relationships/image" Target="../media/image78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7.bin"/><Relationship Id="rId11" Type="http://schemas.openxmlformats.org/officeDocument/2006/relationships/oleObject" Target="../embeddings/oleObject100.bin"/><Relationship Id="rId5" Type="http://schemas.openxmlformats.org/officeDocument/2006/relationships/image" Target="../media/image71.wmf"/><Relationship Id="rId15" Type="http://schemas.openxmlformats.org/officeDocument/2006/relationships/oleObject" Target="../embeddings/oleObject102.bin"/><Relationship Id="rId10" Type="http://schemas.openxmlformats.org/officeDocument/2006/relationships/image" Target="../media/image73.wmf"/><Relationship Id="rId19" Type="http://schemas.openxmlformats.org/officeDocument/2006/relationships/oleObject" Target="../embeddings/oleObject104.bin"/><Relationship Id="rId4" Type="http://schemas.openxmlformats.org/officeDocument/2006/relationships/oleObject" Target="../embeddings/oleObject96.bin"/><Relationship Id="rId9" Type="http://schemas.openxmlformats.org/officeDocument/2006/relationships/oleObject" Target="../embeddings/oleObject99.bin"/><Relationship Id="rId14" Type="http://schemas.openxmlformats.org/officeDocument/2006/relationships/image" Target="../media/image7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13" Type="http://schemas.openxmlformats.org/officeDocument/2006/relationships/image" Target="../media/image83.wmf"/><Relationship Id="rId18" Type="http://schemas.openxmlformats.org/officeDocument/2006/relationships/oleObject" Target="../embeddings/oleObject112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87.wmf"/><Relationship Id="rId7" Type="http://schemas.openxmlformats.org/officeDocument/2006/relationships/image" Target="../media/image80.wmf"/><Relationship Id="rId12" Type="http://schemas.openxmlformats.org/officeDocument/2006/relationships/oleObject" Target="../embeddings/oleObject109.bin"/><Relationship Id="rId17" Type="http://schemas.openxmlformats.org/officeDocument/2006/relationships/image" Target="../media/image85.wmf"/><Relationship Id="rId2" Type="http://schemas.openxmlformats.org/officeDocument/2006/relationships/slideLayout" Target="../slideLayouts/slideLayout9.xml"/><Relationship Id="rId16" Type="http://schemas.openxmlformats.org/officeDocument/2006/relationships/oleObject" Target="../embeddings/oleObject111.bin"/><Relationship Id="rId20" Type="http://schemas.openxmlformats.org/officeDocument/2006/relationships/oleObject" Target="../embeddings/oleObject113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06.bin"/><Relationship Id="rId11" Type="http://schemas.openxmlformats.org/officeDocument/2006/relationships/image" Target="../media/image82.wmf"/><Relationship Id="rId5" Type="http://schemas.openxmlformats.org/officeDocument/2006/relationships/image" Target="../media/image79.wmf"/><Relationship Id="rId15" Type="http://schemas.openxmlformats.org/officeDocument/2006/relationships/image" Target="../media/image84.wmf"/><Relationship Id="rId10" Type="http://schemas.openxmlformats.org/officeDocument/2006/relationships/oleObject" Target="../embeddings/oleObject108.bin"/><Relationship Id="rId19" Type="http://schemas.openxmlformats.org/officeDocument/2006/relationships/image" Target="../media/image86.wmf"/><Relationship Id="rId4" Type="http://schemas.openxmlformats.org/officeDocument/2006/relationships/oleObject" Target="../embeddings/oleObject105.bin"/><Relationship Id="rId9" Type="http://schemas.openxmlformats.org/officeDocument/2006/relationships/image" Target="../media/image81.wmf"/><Relationship Id="rId14" Type="http://schemas.openxmlformats.org/officeDocument/2006/relationships/oleObject" Target="../embeddings/oleObject11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13" Type="http://schemas.openxmlformats.org/officeDocument/2006/relationships/image" Target="../media/image92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89.wmf"/><Relationship Id="rId12" Type="http://schemas.openxmlformats.org/officeDocument/2006/relationships/oleObject" Target="../embeddings/oleObject118.bin"/><Relationship Id="rId17" Type="http://schemas.openxmlformats.org/officeDocument/2006/relationships/image" Target="../media/image94.wmf"/><Relationship Id="rId2" Type="http://schemas.openxmlformats.org/officeDocument/2006/relationships/slideLayout" Target="../slideLayouts/slideLayout9.xml"/><Relationship Id="rId16" Type="http://schemas.openxmlformats.org/officeDocument/2006/relationships/oleObject" Target="../embeddings/oleObject120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15.bin"/><Relationship Id="rId11" Type="http://schemas.openxmlformats.org/officeDocument/2006/relationships/image" Target="../media/image91.wmf"/><Relationship Id="rId5" Type="http://schemas.openxmlformats.org/officeDocument/2006/relationships/image" Target="../media/image88.wmf"/><Relationship Id="rId15" Type="http://schemas.openxmlformats.org/officeDocument/2006/relationships/image" Target="../media/image93.wmf"/><Relationship Id="rId10" Type="http://schemas.openxmlformats.org/officeDocument/2006/relationships/oleObject" Target="../embeddings/oleObject117.bin"/><Relationship Id="rId4" Type="http://schemas.openxmlformats.org/officeDocument/2006/relationships/oleObject" Target="../embeddings/oleObject114.bin"/><Relationship Id="rId9" Type="http://schemas.openxmlformats.org/officeDocument/2006/relationships/image" Target="../media/image90.wmf"/><Relationship Id="rId14" Type="http://schemas.openxmlformats.org/officeDocument/2006/relationships/oleObject" Target="../embeddings/oleObject11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slideLayout" Target="../slideLayouts/slideLayout10.xml"/><Relationship Id="rId7" Type="http://schemas.openxmlformats.org/officeDocument/2006/relationships/oleObject" Target="../embeddings/oleObject122.bin"/><Relationship Id="rId12" Type="http://schemas.openxmlformats.org/officeDocument/2006/relationships/image" Target="../media/image98.wmf"/><Relationship Id="rId2" Type="http://schemas.openxmlformats.org/officeDocument/2006/relationships/tags" Target="../tags/tag4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24.bin"/><Relationship Id="rId5" Type="http://schemas.openxmlformats.org/officeDocument/2006/relationships/oleObject" Target="../embeddings/oleObject121.bin"/><Relationship Id="rId10" Type="http://schemas.openxmlformats.org/officeDocument/2006/relationships/image" Target="../media/image97.wmf"/><Relationship Id="rId4" Type="http://schemas.openxmlformats.org/officeDocument/2006/relationships/image" Target="../media/image99.png"/><Relationship Id="rId9" Type="http://schemas.openxmlformats.org/officeDocument/2006/relationships/oleObject" Target="../embeddings/oleObject12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13" Type="http://schemas.openxmlformats.org/officeDocument/2006/relationships/oleObject" Target="../embeddings/oleObject130.bin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7.bin"/><Relationship Id="rId12" Type="http://schemas.openxmlformats.org/officeDocument/2006/relationships/image" Target="../media/image104.wmf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06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1.wmf"/><Relationship Id="rId11" Type="http://schemas.openxmlformats.org/officeDocument/2006/relationships/oleObject" Target="../embeddings/oleObject129.bin"/><Relationship Id="rId5" Type="http://schemas.openxmlformats.org/officeDocument/2006/relationships/oleObject" Target="../embeddings/oleObject126.bin"/><Relationship Id="rId15" Type="http://schemas.openxmlformats.org/officeDocument/2006/relationships/oleObject" Target="../embeddings/oleObject131.bin"/><Relationship Id="rId10" Type="http://schemas.openxmlformats.org/officeDocument/2006/relationships/image" Target="../media/image103.wmf"/><Relationship Id="rId4" Type="http://schemas.openxmlformats.org/officeDocument/2006/relationships/image" Target="../media/image100.wmf"/><Relationship Id="rId9" Type="http://schemas.openxmlformats.org/officeDocument/2006/relationships/oleObject" Target="../embeddings/oleObject128.bin"/><Relationship Id="rId14" Type="http://schemas.openxmlformats.org/officeDocument/2006/relationships/image" Target="../media/image10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4.bin"/><Relationship Id="rId13" Type="http://schemas.openxmlformats.org/officeDocument/2006/relationships/image" Target="../media/image110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07.wmf"/><Relationship Id="rId12" Type="http://schemas.openxmlformats.org/officeDocument/2006/relationships/oleObject" Target="../embeddings/oleObject136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33.bin"/><Relationship Id="rId11" Type="http://schemas.openxmlformats.org/officeDocument/2006/relationships/image" Target="../media/image109.wmf"/><Relationship Id="rId5" Type="http://schemas.openxmlformats.org/officeDocument/2006/relationships/image" Target="../media/image101.wmf"/><Relationship Id="rId10" Type="http://schemas.openxmlformats.org/officeDocument/2006/relationships/oleObject" Target="../embeddings/oleObject135.bin"/><Relationship Id="rId4" Type="http://schemas.openxmlformats.org/officeDocument/2006/relationships/oleObject" Target="../embeddings/oleObject132.bin"/><Relationship Id="rId9" Type="http://schemas.openxmlformats.org/officeDocument/2006/relationships/image" Target="../media/image108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9.bin"/><Relationship Id="rId13" Type="http://schemas.openxmlformats.org/officeDocument/2006/relationships/image" Target="../media/image114.wmf"/><Relationship Id="rId18" Type="http://schemas.openxmlformats.org/officeDocument/2006/relationships/oleObject" Target="../embeddings/oleObject144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11.wmf"/><Relationship Id="rId12" Type="http://schemas.openxmlformats.org/officeDocument/2006/relationships/oleObject" Target="../embeddings/oleObject141.bin"/><Relationship Id="rId17" Type="http://schemas.openxmlformats.org/officeDocument/2006/relationships/image" Target="../media/image116.wmf"/><Relationship Id="rId2" Type="http://schemas.openxmlformats.org/officeDocument/2006/relationships/slideLayout" Target="../slideLayouts/slideLayout9.xml"/><Relationship Id="rId16" Type="http://schemas.openxmlformats.org/officeDocument/2006/relationships/oleObject" Target="../embeddings/oleObject143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38.bin"/><Relationship Id="rId11" Type="http://schemas.openxmlformats.org/officeDocument/2006/relationships/image" Target="../media/image113.wmf"/><Relationship Id="rId5" Type="http://schemas.openxmlformats.org/officeDocument/2006/relationships/image" Target="../media/image100.wmf"/><Relationship Id="rId15" Type="http://schemas.openxmlformats.org/officeDocument/2006/relationships/image" Target="../media/image115.wmf"/><Relationship Id="rId10" Type="http://schemas.openxmlformats.org/officeDocument/2006/relationships/oleObject" Target="../embeddings/oleObject140.bin"/><Relationship Id="rId19" Type="http://schemas.openxmlformats.org/officeDocument/2006/relationships/image" Target="../media/image117.wmf"/><Relationship Id="rId4" Type="http://schemas.openxmlformats.org/officeDocument/2006/relationships/oleObject" Target="../embeddings/oleObject137.bin"/><Relationship Id="rId9" Type="http://schemas.openxmlformats.org/officeDocument/2006/relationships/image" Target="../media/image112.wmf"/><Relationship Id="rId14" Type="http://schemas.openxmlformats.org/officeDocument/2006/relationships/oleObject" Target="../embeddings/oleObject14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7.bin"/><Relationship Id="rId13" Type="http://schemas.openxmlformats.org/officeDocument/2006/relationships/image" Target="../media/image121.wmf"/><Relationship Id="rId18" Type="http://schemas.openxmlformats.org/officeDocument/2006/relationships/oleObject" Target="../embeddings/oleObject152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02.wmf"/><Relationship Id="rId12" Type="http://schemas.openxmlformats.org/officeDocument/2006/relationships/oleObject" Target="../embeddings/oleObject149.bin"/><Relationship Id="rId17" Type="http://schemas.openxmlformats.org/officeDocument/2006/relationships/image" Target="../media/image123.wmf"/><Relationship Id="rId2" Type="http://schemas.openxmlformats.org/officeDocument/2006/relationships/slideLayout" Target="../slideLayouts/slideLayout9.xml"/><Relationship Id="rId16" Type="http://schemas.openxmlformats.org/officeDocument/2006/relationships/oleObject" Target="../embeddings/oleObject151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46.bin"/><Relationship Id="rId11" Type="http://schemas.openxmlformats.org/officeDocument/2006/relationships/image" Target="../media/image120.wmf"/><Relationship Id="rId5" Type="http://schemas.openxmlformats.org/officeDocument/2006/relationships/image" Target="../media/image118.wmf"/><Relationship Id="rId15" Type="http://schemas.openxmlformats.org/officeDocument/2006/relationships/image" Target="../media/image122.wmf"/><Relationship Id="rId10" Type="http://schemas.openxmlformats.org/officeDocument/2006/relationships/oleObject" Target="../embeddings/oleObject148.bin"/><Relationship Id="rId19" Type="http://schemas.openxmlformats.org/officeDocument/2006/relationships/image" Target="../media/image124.wmf"/><Relationship Id="rId4" Type="http://schemas.openxmlformats.org/officeDocument/2006/relationships/oleObject" Target="../embeddings/oleObject145.bin"/><Relationship Id="rId9" Type="http://schemas.openxmlformats.org/officeDocument/2006/relationships/image" Target="../media/image119.wmf"/><Relationship Id="rId14" Type="http://schemas.openxmlformats.org/officeDocument/2006/relationships/oleObject" Target="../embeddings/oleObject150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3" Type="http://schemas.openxmlformats.org/officeDocument/2006/relationships/slideLayout" Target="../slideLayouts/slideLayout10.xml"/><Relationship Id="rId7" Type="http://schemas.openxmlformats.org/officeDocument/2006/relationships/oleObject" Target="../embeddings/oleObject154.bin"/><Relationship Id="rId2" Type="http://schemas.openxmlformats.org/officeDocument/2006/relationships/tags" Target="../tags/tag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25.wmf"/><Relationship Id="rId5" Type="http://schemas.openxmlformats.org/officeDocument/2006/relationships/oleObject" Target="../embeddings/oleObject153.bin"/><Relationship Id="rId10" Type="http://schemas.openxmlformats.org/officeDocument/2006/relationships/image" Target="../media/image127.wmf"/><Relationship Id="rId4" Type="http://schemas.openxmlformats.org/officeDocument/2006/relationships/image" Target="../media/image99.png"/><Relationship Id="rId9" Type="http://schemas.openxmlformats.org/officeDocument/2006/relationships/oleObject" Target="../embeddings/oleObject15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7.wmf"/><Relationship Id="rId34" Type="http://schemas.openxmlformats.org/officeDocument/2006/relationships/image" Target="../media/image23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5.wmf"/><Relationship Id="rId25" Type="http://schemas.openxmlformats.org/officeDocument/2006/relationships/image" Target="../media/image19.wmf"/><Relationship Id="rId3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29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0.bin"/><Relationship Id="rId24" Type="http://schemas.openxmlformats.org/officeDocument/2006/relationships/oleObject" Target="../embeddings/oleObject17.bin"/><Relationship Id="rId32" Type="http://schemas.openxmlformats.org/officeDocument/2006/relationships/image" Target="../media/image22.wmf"/><Relationship Id="rId5" Type="http://schemas.openxmlformats.org/officeDocument/2006/relationships/image" Target="../media/image10.wmf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28" Type="http://schemas.openxmlformats.org/officeDocument/2006/relationships/oleObject" Target="../embeddings/oleObject19.bin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6.wmf"/><Relationship Id="rId31" Type="http://schemas.openxmlformats.org/officeDocument/2006/relationships/oleObject" Target="../embeddings/oleObject21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20.wmf"/><Relationship Id="rId30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4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8000" b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>
            <a:spLocks noChangeAspect="1"/>
          </p:cNvSpPr>
          <p:nvPr/>
        </p:nvSpPr>
        <p:spPr>
          <a:xfrm>
            <a:off x="665333" y="346245"/>
            <a:ext cx="1744103" cy="1744103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528837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9" name="文本框 28" hidden="1"/>
          <p:cNvSpPr txBox="1"/>
          <p:nvPr/>
        </p:nvSpPr>
        <p:spPr>
          <a:xfrm>
            <a:off x="961544" y="1028698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LOGO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394755" y="2868367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32" name="矩形 31" hidden="1"/>
          <p:cNvSpPr/>
          <p:nvPr/>
        </p:nvSpPr>
        <p:spPr>
          <a:xfrm>
            <a:off x="6429963" y="2675874"/>
            <a:ext cx="2423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2014</a:t>
            </a:r>
            <a:endParaRPr lang="zh-CN" altLang="en-US" sz="6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989732" y="3474352"/>
            <a:ext cx="45054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b="1" dirty="0" smtClean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</a:rPr>
              <a:t>洛必达法则</a:t>
            </a:r>
            <a:endParaRPr lang="en-US" altLang="zh-CN" sz="5400" b="1" dirty="0">
              <a:solidFill>
                <a:schemeClr val="bg1"/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611256" y="4458528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8557158" y="4732394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  <a:sym typeface="宋体" pitchFamily="2" charset="-122"/>
              </a:rPr>
              <a:t>授课教师：陈笑缘教授</a:t>
            </a:r>
          </a:p>
        </p:txBody>
      </p:sp>
      <p:grpSp>
        <p:nvGrpSpPr>
          <p:cNvPr id="17" name="Group 23" hidden="1"/>
          <p:cNvGrpSpPr>
            <a:grpSpLocks noChangeAspect="1"/>
          </p:cNvGrpSpPr>
          <p:nvPr/>
        </p:nvGrpSpPr>
        <p:grpSpPr bwMode="auto">
          <a:xfrm>
            <a:off x="871737" y="2888009"/>
            <a:ext cx="466326" cy="593152"/>
            <a:chOff x="3723" y="2008"/>
            <a:chExt cx="239" cy="304"/>
          </a:xfrm>
          <a:solidFill>
            <a:schemeClr val="bg1"/>
          </a:solidFill>
        </p:grpSpPr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3723" y="2155"/>
              <a:ext cx="239" cy="157"/>
            </a:xfrm>
            <a:custGeom>
              <a:avLst/>
              <a:gdLst>
                <a:gd name="T0" fmla="*/ 90 w 98"/>
                <a:gd name="T1" fmla="*/ 16 h 65"/>
                <a:gd name="T2" fmla="*/ 71 w 98"/>
                <a:gd name="T3" fmla="*/ 5 h 65"/>
                <a:gd name="T4" fmla="*/ 63 w 98"/>
                <a:gd name="T5" fmla="*/ 0 h 65"/>
                <a:gd name="T6" fmla="*/ 34 w 98"/>
                <a:gd name="T7" fmla="*/ 0 h 65"/>
                <a:gd name="T8" fmla="*/ 16 w 98"/>
                <a:gd name="T9" fmla="*/ 9 h 65"/>
                <a:gd name="T10" fmla="*/ 9 w 98"/>
                <a:gd name="T11" fmla="*/ 14 h 65"/>
                <a:gd name="T12" fmla="*/ 0 w 98"/>
                <a:gd name="T13" fmla="*/ 49 h 65"/>
                <a:gd name="T14" fmla="*/ 3 w 98"/>
                <a:gd name="T15" fmla="*/ 55 h 65"/>
                <a:gd name="T16" fmla="*/ 46 w 98"/>
                <a:gd name="T17" fmla="*/ 64 h 65"/>
                <a:gd name="T18" fmla="*/ 93 w 98"/>
                <a:gd name="T19" fmla="*/ 56 h 65"/>
                <a:gd name="T20" fmla="*/ 96 w 98"/>
                <a:gd name="T21" fmla="*/ 53 h 65"/>
                <a:gd name="T22" fmla="*/ 90 w 98"/>
                <a:gd name="T23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65">
                  <a:moveTo>
                    <a:pt x="90" y="16"/>
                  </a:moveTo>
                  <a:cubicBezTo>
                    <a:pt x="87" y="10"/>
                    <a:pt x="71" y="5"/>
                    <a:pt x="71" y="5"/>
                  </a:cubicBezTo>
                  <a:cubicBezTo>
                    <a:pt x="63" y="2"/>
                    <a:pt x="63" y="0"/>
                    <a:pt x="63" y="0"/>
                  </a:cubicBezTo>
                  <a:cubicBezTo>
                    <a:pt x="46" y="32"/>
                    <a:pt x="34" y="0"/>
                    <a:pt x="34" y="0"/>
                  </a:cubicBezTo>
                  <a:cubicBezTo>
                    <a:pt x="33" y="4"/>
                    <a:pt x="16" y="9"/>
                    <a:pt x="16" y="9"/>
                  </a:cubicBezTo>
                  <a:cubicBezTo>
                    <a:pt x="11" y="11"/>
                    <a:pt x="9" y="14"/>
                    <a:pt x="9" y="14"/>
                  </a:cubicBezTo>
                  <a:cubicBezTo>
                    <a:pt x="1" y="25"/>
                    <a:pt x="0" y="49"/>
                    <a:pt x="0" y="49"/>
                  </a:cubicBezTo>
                  <a:cubicBezTo>
                    <a:pt x="1" y="55"/>
                    <a:pt x="3" y="55"/>
                    <a:pt x="3" y="55"/>
                  </a:cubicBezTo>
                  <a:cubicBezTo>
                    <a:pt x="20" y="63"/>
                    <a:pt x="46" y="64"/>
                    <a:pt x="46" y="64"/>
                  </a:cubicBezTo>
                  <a:cubicBezTo>
                    <a:pt x="73" y="65"/>
                    <a:pt x="93" y="56"/>
                    <a:pt x="93" y="56"/>
                  </a:cubicBezTo>
                  <a:cubicBezTo>
                    <a:pt x="96" y="54"/>
                    <a:pt x="96" y="53"/>
                    <a:pt x="96" y="53"/>
                  </a:cubicBezTo>
                  <a:cubicBezTo>
                    <a:pt x="98" y="36"/>
                    <a:pt x="90" y="16"/>
                    <a:pt x="9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3786" y="2008"/>
              <a:ext cx="115" cy="157"/>
            </a:xfrm>
            <a:custGeom>
              <a:avLst/>
              <a:gdLst>
                <a:gd name="T0" fmla="*/ 43 w 47"/>
                <a:gd name="T1" fmla="*/ 34 h 65"/>
                <a:gd name="T2" fmla="*/ 41 w 47"/>
                <a:gd name="T3" fmla="*/ 13 h 65"/>
                <a:gd name="T4" fmla="*/ 31 w 47"/>
                <a:gd name="T5" fmla="*/ 8 h 65"/>
                <a:gd name="T6" fmla="*/ 28 w 47"/>
                <a:gd name="T7" fmla="*/ 7 h 65"/>
                <a:gd name="T8" fmla="*/ 24 w 47"/>
                <a:gd name="T9" fmla="*/ 1 h 65"/>
                <a:gd name="T10" fmla="*/ 22 w 47"/>
                <a:gd name="T11" fmla="*/ 3 h 65"/>
                <a:gd name="T12" fmla="*/ 24 w 47"/>
                <a:gd name="T13" fmla="*/ 0 h 65"/>
                <a:gd name="T14" fmla="*/ 22 w 47"/>
                <a:gd name="T15" fmla="*/ 2 h 65"/>
                <a:gd name="T16" fmla="*/ 19 w 47"/>
                <a:gd name="T17" fmla="*/ 6 h 65"/>
                <a:gd name="T18" fmla="*/ 19 w 47"/>
                <a:gd name="T19" fmla="*/ 5 h 65"/>
                <a:gd name="T20" fmla="*/ 18 w 47"/>
                <a:gd name="T21" fmla="*/ 5 h 65"/>
                <a:gd name="T22" fmla="*/ 15 w 47"/>
                <a:gd name="T23" fmla="*/ 5 h 65"/>
                <a:gd name="T24" fmla="*/ 2 w 47"/>
                <a:gd name="T25" fmla="*/ 18 h 65"/>
                <a:gd name="T26" fmla="*/ 3 w 47"/>
                <a:gd name="T27" fmla="*/ 34 h 65"/>
                <a:gd name="T28" fmla="*/ 2 w 47"/>
                <a:gd name="T29" fmla="*/ 40 h 65"/>
                <a:gd name="T30" fmla="*/ 4 w 47"/>
                <a:gd name="T31" fmla="*/ 43 h 65"/>
                <a:gd name="T32" fmla="*/ 22 w 47"/>
                <a:gd name="T33" fmla="*/ 65 h 65"/>
                <a:gd name="T34" fmla="*/ 42 w 47"/>
                <a:gd name="T35" fmla="*/ 43 h 65"/>
                <a:gd name="T36" fmla="*/ 43 w 47"/>
                <a:gd name="T37" fmla="*/ 40 h 65"/>
                <a:gd name="T38" fmla="*/ 43 w 47"/>
                <a:gd name="T39" fmla="*/ 34 h 65"/>
                <a:gd name="T40" fmla="*/ 20 w 47"/>
                <a:gd name="T41" fmla="*/ 5 h 65"/>
                <a:gd name="T42" fmla="*/ 20 w 47"/>
                <a:gd name="T43" fmla="*/ 5 h 65"/>
                <a:gd name="T44" fmla="*/ 22 w 47"/>
                <a:gd name="T45" fmla="*/ 2 h 65"/>
                <a:gd name="T46" fmla="*/ 20 w 47"/>
                <a:gd name="T47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" h="65">
                  <a:moveTo>
                    <a:pt x="43" y="34"/>
                  </a:moveTo>
                  <a:cubicBezTo>
                    <a:pt x="44" y="31"/>
                    <a:pt x="47" y="20"/>
                    <a:pt x="41" y="13"/>
                  </a:cubicBezTo>
                  <a:cubicBezTo>
                    <a:pt x="41" y="13"/>
                    <a:pt x="38" y="10"/>
                    <a:pt x="31" y="8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7" y="6"/>
                    <a:pt x="24" y="3"/>
                    <a:pt x="24" y="1"/>
                  </a:cubicBezTo>
                  <a:cubicBezTo>
                    <a:pt x="24" y="1"/>
                    <a:pt x="23" y="2"/>
                    <a:pt x="22" y="3"/>
                  </a:cubicBezTo>
                  <a:cubicBezTo>
                    <a:pt x="22" y="2"/>
                    <a:pt x="23" y="1"/>
                    <a:pt x="24" y="0"/>
                  </a:cubicBezTo>
                  <a:cubicBezTo>
                    <a:pt x="24" y="0"/>
                    <a:pt x="23" y="1"/>
                    <a:pt x="22" y="2"/>
                  </a:cubicBezTo>
                  <a:cubicBezTo>
                    <a:pt x="21" y="2"/>
                    <a:pt x="19" y="3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8" y="5"/>
                  </a:cubicBezTo>
                  <a:cubicBezTo>
                    <a:pt x="17" y="5"/>
                    <a:pt x="15" y="5"/>
                    <a:pt x="15" y="5"/>
                  </a:cubicBezTo>
                  <a:cubicBezTo>
                    <a:pt x="15" y="5"/>
                    <a:pt x="5" y="9"/>
                    <a:pt x="2" y="18"/>
                  </a:cubicBezTo>
                  <a:cubicBezTo>
                    <a:pt x="2" y="18"/>
                    <a:pt x="1" y="22"/>
                    <a:pt x="3" y="34"/>
                  </a:cubicBezTo>
                  <a:cubicBezTo>
                    <a:pt x="0" y="32"/>
                    <a:pt x="2" y="40"/>
                    <a:pt x="2" y="40"/>
                  </a:cubicBezTo>
                  <a:cubicBezTo>
                    <a:pt x="2" y="42"/>
                    <a:pt x="3" y="43"/>
                    <a:pt x="4" y="43"/>
                  </a:cubicBezTo>
                  <a:cubicBezTo>
                    <a:pt x="5" y="54"/>
                    <a:pt x="14" y="65"/>
                    <a:pt x="22" y="65"/>
                  </a:cubicBezTo>
                  <a:cubicBezTo>
                    <a:pt x="31" y="65"/>
                    <a:pt x="40" y="53"/>
                    <a:pt x="42" y="43"/>
                  </a:cubicBezTo>
                  <a:cubicBezTo>
                    <a:pt x="42" y="43"/>
                    <a:pt x="43" y="42"/>
                    <a:pt x="43" y="40"/>
                  </a:cubicBezTo>
                  <a:cubicBezTo>
                    <a:pt x="43" y="40"/>
                    <a:pt x="45" y="33"/>
                    <a:pt x="43" y="34"/>
                  </a:cubicBezTo>
                  <a:close/>
                  <a:moveTo>
                    <a:pt x="20" y="5"/>
                  </a:move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1" y="3"/>
                    <a:pt x="21" y="4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同心圆 33" hidden="1"/>
          <p:cNvSpPr/>
          <p:nvPr/>
        </p:nvSpPr>
        <p:spPr>
          <a:xfrm>
            <a:off x="603494" y="2710114"/>
            <a:ext cx="1002811" cy="1002811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8" name="同心圆 37"/>
          <p:cNvSpPr/>
          <p:nvPr/>
        </p:nvSpPr>
        <p:spPr>
          <a:xfrm>
            <a:off x="4191453" y="1963172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40" name="同心圆 39"/>
          <p:cNvSpPr/>
          <p:nvPr/>
        </p:nvSpPr>
        <p:spPr>
          <a:xfrm>
            <a:off x="2144009" y="3889360"/>
            <a:ext cx="768810" cy="76881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36" name="同心圆 35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74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9"/>
    </mc:Choice>
    <mc:Fallback xmlns="">
      <p:transition spd="slow" advTm="77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5"/>
                            </p:stCondLst>
                            <p:childTnLst>
                              <p:par>
                                <p:cTn id="4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80"/>
                            </p:stCondLst>
                            <p:childTnLst>
                              <p:par>
                                <p:cTn id="5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55"/>
                            </p:stCondLst>
                            <p:childTnLst>
                              <p:par>
                                <p:cTn id="6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855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355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655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  <p:bldP spid="25" grpId="0" animBg="1"/>
      <p:bldP spid="27" grpId="0" animBg="1"/>
      <p:bldP spid="29" grpId="0"/>
      <p:bldP spid="30" grpId="0" animBg="1"/>
      <p:bldP spid="31" grpId="0"/>
      <p:bldP spid="32" grpId="0"/>
      <p:bldP spid="33" grpId="0"/>
      <p:bldP spid="37" grpId="0"/>
      <p:bldP spid="34" grpId="0" animBg="1"/>
      <p:bldP spid="38" grpId="0" animBg="1"/>
      <p:bldP spid="4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1416050" y="2175310"/>
            <a:ext cx="9396413" cy="3809565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510848" y="3458322"/>
            <a:ext cx="1919816" cy="575733"/>
            <a:chOff x="0" y="0"/>
            <a:chExt cx="907" cy="363"/>
          </a:xfrm>
        </p:grpSpPr>
        <p:grpSp>
          <p:nvGrpSpPr>
            <p:cNvPr id="8205" name="Group 12"/>
            <p:cNvGrpSpPr>
              <a:grpSpLocks/>
            </p:cNvGrpSpPr>
            <p:nvPr/>
          </p:nvGrpSpPr>
          <p:grpSpPr bwMode="auto">
            <a:xfrm>
              <a:off x="0" y="0"/>
              <a:ext cx="854" cy="363"/>
              <a:chOff x="0" y="0"/>
              <a:chExt cx="854" cy="363"/>
            </a:xfrm>
          </p:grpSpPr>
          <p:sp>
            <p:nvSpPr>
              <p:cNvPr id="8207" name="AutoShape 1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854" cy="363"/>
              </a:xfrm>
              <a:prstGeom prst="wedgeRoundRectCallout">
                <a:avLst>
                  <a:gd name="adj1" fmla="val -68731"/>
                  <a:gd name="adj2" fmla="val 189944"/>
                  <a:gd name="adj3" fmla="val 16667"/>
                </a:avLst>
              </a:prstGeom>
              <a:solidFill>
                <a:schemeClr val="bg1"/>
              </a:solidFill>
              <a:ln w="381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/>
                <a:endParaRPr lang="zh-CN" altLang="en-US" sz="3200">
                  <a:ea typeface="微软雅黑" panose="020B0503020204020204" pitchFamily="34" charset="-122"/>
                </a:endParaRPr>
              </a:p>
            </p:txBody>
          </p:sp>
          <p:graphicFrame>
            <p:nvGraphicFramePr>
              <p:cNvPr id="8198" name="Object 14"/>
              <p:cNvGraphicFramePr>
                <a:graphicFrameLocks noChangeAspect="1"/>
              </p:cNvGraphicFramePr>
              <p:nvPr/>
            </p:nvGraphicFramePr>
            <p:xfrm>
              <a:off x="363" y="0"/>
              <a:ext cx="281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1911" r:id="rId3" imgW="305862" imgH="395072" progId="Equation.3">
                      <p:embed/>
                    </p:oleObj>
                  </mc:Choice>
                  <mc:Fallback>
                    <p:oleObj r:id="rId3" imgW="305862" imgH="39507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3" y="0"/>
                            <a:ext cx="281" cy="363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206" name="Text Box 15"/>
            <p:cNvSpPr txBox="1">
              <a:spLocks noChangeArrowheads="1"/>
            </p:cNvSpPr>
            <p:nvPr/>
          </p:nvSpPr>
          <p:spPr bwMode="auto">
            <a:xfrm>
              <a:off x="0" y="30"/>
              <a:ext cx="90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zh-CN" altLang="en-US" b="0" dirty="0">
                  <a:ea typeface="微软雅黑" panose="020B0503020204020204" pitchFamily="34" charset="-122"/>
                </a:rPr>
                <a:t>此式非     型</a:t>
              </a:r>
            </a:p>
          </p:txBody>
        </p:sp>
      </p:grpSp>
      <p:graphicFrame>
        <p:nvGraphicFramePr>
          <p:cNvPr id="923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206990"/>
              </p:ext>
            </p:extLst>
          </p:nvPr>
        </p:nvGraphicFramePr>
        <p:xfrm>
          <a:off x="4686300" y="4365625"/>
          <a:ext cx="3654976" cy="1508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12" name="公式" r:id="rId5" imgW="1219200" imgH="609600" progId="Equation.3">
                  <p:embed/>
                </p:oleObj>
              </mc:Choice>
              <mc:Fallback>
                <p:oleObj name="公式" r:id="rId5" imgW="12192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4365625"/>
                        <a:ext cx="3654976" cy="15080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625623"/>
              </p:ext>
            </p:extLst>
          </p:nvPr>
        </p:nvGraphicFramePr>
        <p:xfrm>
          <a:off x="2111144" y="2374900"/>
          <a:ext cx="2471737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13" name="Equation" r:id="rId7" imgW="1054080" imgH="761760" progId="Equation.DSMT4">
                  <p:embed/>
                </p:oleObj>
              </mc:Choice>
              <mc:Fallback>
                <p:oleObj name="Equation" r:id="rId7" imgW="10540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144" y="2374900"/>
                        <a:ext cx="2471737" cy="1892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03" name="组合 23"/>
          <p:cNvGrpSpPr>
            <a:grpSpLocks/>
          </p:cNvGrpSpPr>
          <p:nvPr/>
        </p:nvGrpSpPr>
        <p:grpSpPr bwMode="auto">
          <a:xfrm>
            <a:off x="1955465" y="620251"/>
            <a:ext cx="3631122" cy="1519767"/>
            <a:chOff x="857224" y="992177"/>
            <a:chExt cx="2722812" cy="1139833"/>
          </a:xfrm>
        </p:grpSpPr>
        <p:sp>
          <p:nvSpPr>
            <p:cNvPr id="8204" name="Rectangle 21"/>
            <p:cNvSpPr>
              <a:spLocks noChangeArrowheads="1"/>
            </p:cNvSpPr>
            <p:nvPr/>
          </p:nvSpPr>
          <p:spPr bwMode="auto">
            <a:xfrm>
              <a:off x="857224" y="1344606"/>
              <a:ext cx="2722812" cy="369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60961" bIns="60961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ea typeface="微软雅黑" panose="020B0503020204020204" pitchFamily="34" charset="-122"/>
                </a:rPr>
                <a:t>求</a:t>
              </a:r>
              <a:r>
                <a:rPr lang="zh-CN" altLang="en-US" b="0" dirty="0">
                  <a:ea typeface="微软雅黑" panose="020B0503020204020204" pitchFamily="34" charset="-122"/>
                </a:rPr>
                <a:t>极限                         。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819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6181459"/>
                </p:ext>
              </p:extLst>
            </p:nvPr>
          </p:nvGraphicFramePr>
          <p:xfrm>
            <a:off x="1641763" y="992177"/>
            <a:ext cx="1441170" cy="11398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914" name="公式" r:id="rId9" imgW="1066680" imgH="761760" progId="Equation.3">
                    <p:embed/>
                  </p:oleObj>
                </mc:Choice>
                <mc:Fallback>
                  <p:oleObj name="公式" r:id="rId9" imgW="1066680" imgH="7617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1763" y="992177"/>
                          <a:ext cx="1441170" cy="11398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196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87169"/>
              </p:ext>
            </p:extLst>
          </p:nvPr>
        </p:nvGraphicFramePr>
        <p:xfrm>
          <a:off x="8414664" y="4757725"/>
          <a:ext cx="571500" cy="361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15" name="公式" r:id="rId11" imgW="215619" imgH="164885" progId="Equation.3">
                  <p:embed/>
                </p:oleObj>
              </mc:Choice>
              <mc:Fallback>
                <p:oleObj name="公式" r:id="rId11" imgW="215619" imgH="1648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4664" y="4757725"/>
                        <a:ext cx="571500" cy="3619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519462" y="2245894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b="0" dirty="0" smtClean="0">
                <a:ea typeface="微软雅黑" panose="020B0503020204020204" pitchFamily="34" charset="-122"/>
              </a:rPr>
              <a:t>解：</a:t>
            </a:r>
            <a:endParaRPr lang="zh-CN" altLang="en-US" sz="2400" b="0" dirty="0">
              <a:ea typeface="微软雅黑" panose="020B0503020204020204" pitchFamily="34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1416050" y="1090153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482106"/>
              </p:ext>
            </p:extLst>
          </p:nvPr>
        </p:nvGraphicFramePr>
        <p:xfrm>
          <a:off x="4686300" y="2376487"/>
          <a:ext cx="2532063" cy="189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16" name="Equation" r:id="rId13" imgW="1079280" imgH="761760" progId="Equation.DSMT4">
                  <p:embed/>
                </p:oleObj>
              </mc:Choice>
              <mc:Fallback>
                <p:oleObj name="Equation" r:id="rId13" imgW="10792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2376487"/>
                        <a:ext cx="2532063" cy="18907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0599196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82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81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1000"/>
                                            <p:tgtEl>
                                              <p:spTgt spid="92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819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 animBg="1"/>
          <p:bldP spid="17" grpId="0"/>
          <p:bldP spid="1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82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81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1000"/>
                                            <p:tgtEl>
                                              <p:spTgt spid="92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819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 animBg="1"/>
          <p:bldP spid="17" grpId="0"/>
          <p:bldP spid="18" grpId="0" animBg="1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266363" y="800099"/>
            <a:ext cx="1458857" cy="1692275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32" name="矩形 31"/>
          <p:cNvSpPr/>
          <p:nvPr/>
        </p:nvSpPr>
        <p:spPr bwMode="auto">
          <a:xfrm>
            <a:off x="1416050" y="2708275"/>
            <a:ext cx="9397999" cy="279188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723330" y="2898851"/>
            <a:ext cx="9055340" cy="113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latinLnBrk="1">
              <a:lnSpc>
                <a:spcPct val="150000"/>
              </a:lnSpc>
            </a:pPr>
            <a:r>
              <a:rPr lang="en-US" altLang="zh-CN" b="0" dirty="0">
                <a:ea typeface="微软雅黑" panose="020B0503020204020204" pitchFamily="34" charset="-122"/>
              </a:rPr>
              <a:t>1. </a:t>
            </a:r>
            <a:r>
              <a:rPr lang="zh-CN" altLang="en-US" b="0" dirty="0">
                <a:ea typeface="微软雅黑" panose="020B0503020204020204" pitchFamily="34" charset="-122"/>
              </a:rPr>
              <a:t>在洛必达法则</a:t>
            </a:r>
            <a:r>
              <a:rPr lang="en-US" altLang="zh-CN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Ⅰ</a:t>
            </a:r>
            <a:r>
              <a:rPr lang="zh-CN" altLang="en-US" b="0" dirty="0">
                <a:ea typeface="微软雅黑" panose="020B0503020204020204" pitchFamily="34" charset="-122"/>
              </a:rPr>
              <a:t>中，如果将第一个条件改为分子分母均为无穷大量，结论会如何？ 　　　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1758949" y="4077756"/>
            <a:ext cx="9055100" cy="113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latinLnBrk="1">
              <a:lnSpc>
                <a:spcPct val="150000"/>
              </a:lnSpc>
            </a:pPr>
            <a:r>
              <a:rPr lang="en-US" altLang="zh-CN" b="0" dirty="0">
                <a:ea typeface="微软雅黑" panose="020B0503020204020204" pitchFamily="34" charset="-122"/>
              </a:rPr>
              <a:t>2. </a:t>
            </a:r>
            <a:r>
              <a:rPr lang="zh-CN" altLang="en-US" b="0" dirty="0">
                <a:ea typeface="微软雅黑" panose="020B0503020204020204" pitchFamily="34" charset="-122"/>
              </a:rPr>
              <a:t>在洛必达法则</a:t>
            </a:r>
            <a:r>
              <a:rPr lang="en-US" altLang="zh-CN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Ⅰ</a:t>
            </a:r>
            <a:r>
              <a:rPr lang="zh-CN" altLang="en-US" b="0" dirty="0">
                <a:ea typeface="微软雅黑" panose="020B0503020204020204" pitchFamily="34" charset="-122"/>
              </a:rPr>
              <a:t>中，如果第三个条件不成立，即分子分母求导后的商式的极限不存在（不是无穷大量），能用此法则求吗？ 　　　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507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859831" y="2563233"/>
            <a:ext cx="2956262" cy="1979905"/>
            <a:chOff x="3885181" y="2733648"/>
            <a:chExt cx="1961143" cy="1313443"/>
          </a:xfrm>
        </p:grpSpPr>
        <p:sp>
          <p:nvSpPr>
            <p:cNvPr id="13" name="文本框 12"/>
            <p:cNvSpPr txBox="1"/>
            <p:nvPr/>
          </p:nvSpPr>
          <p:spPr>
            <a:xfrm>
              <a:off x="3885181" y="3618324"/>
              <a:ext cx="1961143" cy="428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洛必达法则</a:t>
              </a:r>
              <a:r>
                <a: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Ⅱ</a:t>
              </a: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778271" y="2538014"/>
            <a:ext cx="2954657" cy="2018329"/>
            <a:chOff x="1123459" y="2418656"/>
            <a:chExt cx="2426346" cy="165744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123459" y="3545333"/>
              <a:ext cx="2426346" cy="530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>
                  <a:solidFill>
                    <a:schemeClr val="bg1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洛必达法则</a:t>
              </a:r>
              <a:r>
                <a:rPr lang="en-US" altLang="zh-CN" sz="3600" b="1" dirty="0" smtClean="0">
                  <a:solidFill>
                    <a:schemeClr val="bg1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Ⅰ</a:t>
              </a:r>
              <a:endParaRPr lang="en-US" altLang="zh-CN" sz="3600" b="1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5008042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8157038" y="2355048"/>
            <a:ext cx="1723278" cy="2201292"/>
            <a:chOff x="6702217" y="2510238"/>
            <a:chExt cx="1228031" cy="1568670"/>
          </a:xfrm>
        </p:grpSpPr>
        <p:sp>
          <p:nvSpPr>
            <p:cNvPr id="32" name="文本框 31"/>
            <p:cNvSpPr txBox="1"/>
            <p:nvPr/>
          </p:nvSpPr>
          <p:spPr>
            <a:xfrm>
              <a:off x="6951436" y="3618324"/>
              <a:ext cx="789573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其他</a:t>
              </a: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7788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416051" y="2240370"/>
            <a:ext cx="9396412" cy="310837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416052" y="2034779"/>
            <a:ext cx="9396412" cy="49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35715" y="2420166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提问：</a:t>
            </a:r>
          </a:p>
        </p:txBody>
      </p:sp>
      <p:sp>
        <p:nvSpPr>
          <p:cNvPr id="5" name="矩形 4"/>
          <p:cNvSpPr/>
          <p:nvPr/>
        </p:nvSpPr>
        <p:spPr>
          <a:xfrm>
            <a:off x="1435715" y="3622757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分析：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152231" y="2771196"/>
            <a:ext cx="9396412" cy="849363"/>
            <a:chOff x="1435715" y="2269752"/>
            <a:chExt cx="9396412" cy="849363"/>
          </a:xfrm>
        </p:grpSpPr>
        <p:sp>
          <p:nvSpPr>
            <p:cNvPr id="1036" name="Text Box 16"/>
            <p:cNvSpPr txBox="1">
              <a:spLocks noChangeArrowheads="1"/>
            </p:cNvSpPr>
            <p:nvPr/>
          </p:nvSpPr>
          <p:spPr bwMode="auto">
            <a:xfrm>
              <a:off x="1435715" y="2301124"/>
              <a:ext cx="9396412" cy="720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latinLnBrk="1">
                <a:lnSpc>
                  <a:spcPct val="170000"/>
                </a:lnSpc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极限       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怎么求呢？</a:t>
              </a:r>
            </a:p>
          </p:txBody>
        </p:sp>
        <p:graphicFrame>
          <p:nvGraphicFramePr>
            <p:cNvPr id="19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9445054"/>
                </p:ext>
              </p:extLst>
            </p:nvPr>
          </p:nvGraphicFramePr>
          <p:xfrm>
            <a:off x="2220265" y="2269752"/>
            <a:ext cx="2168909" cy="849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57" name="公式" r:id="rId3" imgW="1079280" imgH="393480" progId="Equation.3">
                    <p:embed/>
                  </p:oleObj>
                </mc:Choice>
                <mc:Fallback>
                  <p:oleObj name="公式" r:id="rId3" imgW="10792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0265" y="2269752"/>
                          <a:ext cx="2168909" cy="84936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组合 6"/>
          <p:cNvGrpSpPr/>
          <p:nvPr/>
        </p:nvGrpSpPr>
        <p:grpSpPr>
          <a:xfrm>
            <a:off x="2152231" y="3926887"/>
            <a:ext cx="2169420" cy="646331"/>
            <a:chOff x="1435715" y="3544833"/>
            <a:chExt cx="2169420" cy="646331"/>
          </a:xfrm>
        </p:grpSpPr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1435715" y="3544833"/>
              <a:ext cx="216942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当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时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5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4840355"/>
                </p:ext>
              </p:extLst>
            </p:nvPr>
          </p:nvGraphicFramePr>
          <p:xfrm>
            <a:off x="1861506" y="3694303"/>
            <a:ext cx="1113367" cy="366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58" name="Equation" r:id="rId5" imgW="533169" imgH="152334" progId="Equation.DSMT4">
                    <p:embed/>
                  </p:oleObj>
                </mc:Choice>
                <mc:Fallback>
                  <p:oleObj name="Equation" r:id="rId5" imgW="533169" imgH="152334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1506" y="3694303"/>
                          <a:ext cx="1113367" cy="3667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矩形 30"/>
          <p:cNvSpPr/>
          <p:nvPr/>
        </p:nvSpPr>
        <p:spPr bwMode="auto">
          <a:xfrm>
            <a:off x="5488551" y="1425676"/>
            <a:ext cx="1214898" cy="48864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4" name="矩形 3"/>
          <p:cNvSpPr/>
          <p:nvPr/>
        </p:nvSpPr>
        <p:spPr>
          <a:xfrm>
            <a:off x="1545846" y="4565134"/>
            <a:ext cx="4801314" cy="5808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型</a:t>
            </a:r>
            <a:r>
              <a:rPr lang="zh-CN" altLang="en-US" sz="24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的极限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就是我们接下来要学习</a:t>
            </a:r>
            <a:r>
              <a:rPr lang="zh-CN" altLang="en-US" sz="24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的</a:t>
            </a:r>
            <a:endParaRPr lang="zh-CN" altLang="en-US" sz="24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74850" y="4565133"/>
            <a:ext cx="2307042" cy="5808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洛必达法则</a:t>
            </a:r>
            <a:r>
              <a:rPr lang="en-US" altLang="zh-CN" sz="2400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Ⅱ 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670200"/>
              </p:ext>
            </p:extLst>
          </p:nvPr>
        </p:nvGraphicFramePr>
        <p:xfrm>
          <a:off x="7472029" y="4142264"/>
          <a:ext cx="446617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9" name="公式" r:id="rId7" imgW="152202" imgH="126835" progId="Equation.3">
                  <p:embed/>
                </p:oleObj>
              </mc:Choice>
              <mc:Fallback>
                <p:oleObj name="公式" r:id="rId7" imgW="152202" imgH="1268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2029" y="4142264"/>
                        <a:ext cx="446617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147567"/>
              </p:ext>
            </p:extLst>
          </p:nvPr>
        </p:nvGraphicFramePr>
        <p:xfrm>
          <a:off x="8372669" y="3862015"/>
          <a:ext cx="33866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0" name="公式" r:id="rId9" imgW="177646" imgH="393359" progId="Equation.3">
                  <p:embed/>
                </p:oleObj>
              </mc:Choice>
              <mc:Fallback>
                <p:oleObj name="公式" r:id="rId9" imgW="177646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2669" y="3862015"/>
                        <a:ext cx="33866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316845"/>
              </p:ext>
            </p:extLst>
          </p:nvPr>
        </p:nvGraphicFramePr>
        <p:xfrm>
          <a:off x="9947662" y="3855328"/>
          <a:ext cx="372533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1" name="公式" r:id="rId11" imgW="177646" imgH="393359" progId="Equation.3">
                  <p:embed/>
                </p:oleObj>
              </mc:Choice>
              <mc:Fallback>
                <p:oleObj name="公式" r:id="rId11" imgW="177646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47662" y="3855328"/>
                        <a:ext cx="372533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4321651" y="4066197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分子、分母的极限均为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79252" y="406586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968123" y="406783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为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673336" y="406783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型。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203603" y="406586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这种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1423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3" grpId="0"/>
      <p:bldP spid="5" grpId="0"/>
      <p:bldP spid="31" grpId="0" animBg="1"/>
      <p:bldP spid="4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 bwMode="auto">
          <a:xfrm>
            <a:off x="1055687" y="1859430"/>
            <a:ext cx="10080625" cy="412544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055686" y="1690379"/>
            <a:ext cx="10080625" cy="5457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64" name="矩形 36"/>
          <p:cNvSpPr>
            <a:spLocks noChangeArrowheads="1"/>
          </p:cNvSpPr>
          <p:nvPr/>
        </p:nvSpPr>
        <p:spPr bwMode="auto">
          <a:xfrm>
            <a:off x="4948891" y="975236"/>
            <a:ext cx="2294218" cy="584775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lIns="91440" tIns="45720" rIns="91440" b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洛必达法则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Ⅱ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方正粗宋简体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26752" y="1964437"/>
            <a:ext cx="8286749" cy="527565"/>
            <a:chOff x="-50" y="-1"/>
            <a:chExt cx="3915" cy="332"/>
          </a:xfrm>
        </p:grpSpPr>
        <p:sp>
          <p:nvSpPr>
            <p:cNvPr id="2077" name="Rectangle 21"/>
            <p:cNvSpPr>
              <a:spLocks noChangeArrowheads="1"/>
            </p:cNvSpPr>
            <p:nvPr/>
          </p:nvSpPr>
          <p:spPr bwMode="auto">
            <a:xfrm>
              <a:off x="-50" y="-1"/>
              <a:ext cx="391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zh-CN" altLang="en-US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定理</a:t>
              </a:r>
              <a:r>
                <a:rPr lang="en-US" altLang="zh-CN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4.8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如果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与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满足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下列条件：</a:t>
              </a:r>
            </a:p>
          </p:txBody>
        </p:sp>
        <p:graphicFrame>
          <p:nvGraphicFramePr>
            <p:cNvPr id="2060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1047555"/>
                </p:ext>
              </p:extLst>
            </p:nvPr>
          </p:nvGraphicFramePr>
          <p:xfrm>
            <a:off x="1145" y="14"/>
            <a:ext cx="415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17" r:id="rId4" imgW="350351" imgH="207615" progId="Equation.3">
                    <p:embed/>
                  </p:oleObj>
                </mc:Choice>
                <mc:Fallback>
                  <p:oleObj r:id="rId4" imgW="350351" imgH="2076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5" y="14"/>
                          <a:ext cx="415" cy="3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7569046"/>
                </p:ext>
              </p:extLst>
            </p:nvPr>
          </p:nvGraphicFramePr>
          <p:xfrm>
            <a:off x="1735" y="1"/>
            <a:ext cx="352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18" r:id="rId6" imgW="336778" imgH="207248" progId="Equation.3">
                    <p:embed/>
                  </p:oleObj>
                </mc:Choice>
                <mc:Fallback>
                  <p:oleObj r:id="rId6" imgW="336778" imgH="20724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5" y="1"/>
                          <a:ext cx="352" cy="3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76" name="Rectangle 34"/>
          <p:cNvSpPr>
            <a:spLocks noChangeArrowheads="1"/>
          </p:cNvSpPr>
          <p:nvPr/>
        </p:nvSpPr>
        <p:spPr bwMode="auto">
          <a:xfrm>
            <a:off x="1463656" y="5242157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则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75" name="Rectangle 39"/>
          <p:cNvSpPr>
            <a:spLocks noChangeArrowheads="1"/>
          </p:cNvSpPr>
          <p:nvPr/>
        </p:nvSpPr>
        <p:spPr bwMode="auto">
          <a:xfrm>
            <a:off x="1463656" y="2572915"/>
            <a:ext cx="1226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  （1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）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2055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345346"/>
              </p:ext>
            </p:extLst>
          </p:nvPr>
        </p:nvGraphicFramePr>
        <p:xfrm>
          <a:off x="2688839" y="3858875"/>
          <a:ext cx="1624013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9" name="Equation" r:id="rId8" imgW="647640" imgH="419040" progId="Equation.DSMT4">
                  <p:embed/>
                </p:oleObj>
              </mc:Choice>
              <mc:Fallback>
                <p:oleObj name="Equation" r:id="rId8" imgW="6476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8839" y="3858875"/>
                        <a:ext cx="1624013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4" name="Rectangle 45"/>
          <p:cNvSpPr>
            <a:spLocks noChangeArrowheads="1"/>
          </p:cNvSpPr>
          <p:nvPr/>
        </p:nvSpPr>
        <p:spPr bwMode="auto">
          <a:xfrm>
            <a:off x="5046076" y="4133968"/>
            <a:ext cx="5838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或 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069" name="组合 55"/>
          <p:cNvGrpSpPr>
            <a:grpSpLocks/>
          </p:cNvGrpSpPr>
          <p:nvPr/>
        </p:nvGrpSpPr>
        <p:grpSpPr bwMode="auto">
          <a:xfrm>
            <a:off x="1762154" y="3229358"/>
            <a:ext cx="7766545" cy="649817"/>
            <a:chOff x="822329" y="2721988"/>
            <a:chExt cx="5824920" cy="486588"/>
          </a:xfrm>
        </p:grpSpPr>
        <p:sp>
          <p:nvSpPr>
            <p:cNvPr id="2072" name="Rectangle 26"/>
            <p:cNvSpPr>
              <a:spLocks noChangeArrowheads="1"/>
            </p:cNvSpPr>
            <p:nvPr/>
          </p:nvSpPr>
          <p:spPr bwMode="auto">
            <a:xfrm>
              <a:off x="822329" y="2785942"/>
              <a:ext cx="4392613" cy="345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051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7700514"/>
                </p:ext>
              </p:extLst>
            </p:nvPr>
          </p:nvGraphicFramePr>
          <p:xfrm>
            <a:off x="1384529" y="2776474"/>
            <a:ext cx="609776" cy="3874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20" r:id="rId10" imgW="350351" imgH="207615" progId="Equation.3">
                    <p:embed/>
                  </p:oleObj>
                </mc:Choice>
                <mc:Fallback>
                  <p:oleObj r:id="rId10" imgW="350351" imgH="2076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4529" y="2776474"/>
                          <a:ext cx="609776" cy="3874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3" name="Rectangle 50"/>
            <p:cNvSpPr>
              <a:spLocks noChangeArrowheads="1"/>
            </p:cNvSpPr>
            <p:nvPr/>
          </p:nvSpPr>
          <p:spPr bwMode="auto">
            <a:xfrm>
              <a:off x="1949792" y="2801796"/>
              <a:ext cx="4697457" cy="345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与         在　  的某领域内（除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外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）可导； </a:t>
              </a:r>
            </a:p>
          </p:txBody>
        </p:sp>
        <p:graphicFrame>
          <p:nvGraphicFramePr>
            <p:cNvPr id="205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1334685"/>
                </p:ext>
              </p:extLst>
            </p:nvPr>
          </p:nvGraphicFramePr>
          <p:xfrm>
            <a:off x="2241790" y="2766768"/>
            <a:ext cx="517528" cy="3890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21" r:id="rId11" imgW="336778" imgH="207248" progId="Equation.3">
                    <p:embed/>
                  </p:oleObj>
                </mc:Choice>
                <mc:Fallback>
                  <p:oleObj r:id="rId11" imgW="336778" imgH="20724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1790" y="2766768"/>
                          <a:ext cx="517528" cy="3890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1477196"/>
                </p:ext>
              </p:extLst>
            </p:nvPr>
          </p:nvGraphicFramePr>
          <p:xfrm>
            <a:off x="4892910" y="2721988"/>
            <a:ext cx="396304" cy="486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22" r:id="rId12" imgW="166109" imgH="229998" progId="Equation.3">
                    <p:embed/>
                  </p:oleObj>
                </mc:Choice>
                <mc:Fallback>
                  <p:oleObj r:id="rId12" imgW="166109" imgH="22999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2910" y="2721988"/>
                          <a:ext cx="396304" cy="486588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244178"/>
                </p:ext>
              </p:extLst>
            </p:nvPr>
          </p:nvGraphicFramePr>
          <p:xfrm>
            <a:off x="2976656" y="2729364"/>
            <a:ext cx="412771" cy="452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23" name="公式" r:id="rId14" imgW="166327" imgH="191916" progId="Equation.3">
                    <p:embed/>
                  </p:oleObj>
                </mc:Choice>
                <mc:Fallback>
                  <p:oleObj name="公式" r:id="rId14" imgW="166327" imgH="19191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656" y="2729364"/>
                          <a:ext cx="412771" cy="4522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70" name="Group 44"/>
          <p:cNvGrpSpPr>
            <a:grpSpLocks/>
          </p:cNvGrpSpPr>
          <p:nvPr/>
        </p:nvGrpSpPr>
        <p:grpSpPr bwMode="auto">
          <a:xfrm>
            <a:off x="9036580" y="3335938"/>
            <a:ext cx="1775883" cy="531283"/>
            <a:chOff x="631" y="60"/>
            <a:chExt cx="839" cy="335"/>
          </a:xfrm>
        </p:grpSpPr>
        <p:graphicFrame>
          <p:nvGraphicFramePr>
            <p:cNvPr id="2050" name="Object 45"/>
            <p:cNvGraphicFramePr>
              <a:graphicFrameLocks noChangeAspect="1"/>
            </p:cNvGraphicFramePr>
            <p:nvPr/>
          </p:nvGraphicFramePr>
          <p:xfrm>
            <a:off x="834" y="60"/>
            <a:ext cx="636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24" r:id="rId16" imgW="509326" imgH="190997" progId="Equation.3">
                    <p:embed/>
                  </p:oleObj>
                </mc:Choice>
                <mc:Fallback>
                  <p:oleObj r:id="rId16" imgW="509326" imgH="19099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4" y="60"/>
                          <a:ext cx="636" cy="3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631" y="87"/>
              <a:ext cx="23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0" bIns="0">
              <a:spAutoFit/>
            </a:bodyPr>
            <a:lstStyle/>
            <a:p>
              <a:pPr>
                <a:buFont typeface="Arial" charset="0"/>
                <a:buNone/>
                <a:defRPr/>
              </a:pPr>
              <a:r>
                <a:rPr lang="zh-CN" altLang="en-US" sz="240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且</a:t>
              </a:r>
              <a:endPara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3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498118"/>
              </p:ext>
            </p:extLst>
          </p:nvPr>
        </p:nvGraphicFramePr>
        <p:xfrm>
          <a:off x="2546423" y="2509232"/>
          <a:ext cx="1335088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5" name="Equation" r:id="rId18" imgW="583920" imgH="291960" progId="Equation.DSMT4">
                  <p:embed/>
                </p:oleObj>
              </mc:Choice>
              <mc:Fallback>
                <p:oleObj name="Equation" r:id="rId18" imgW="5839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423" y="2509232"/>
                        <a:ext cx="1335088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564048"/>
              </p:ext>
            </p:extLst>
          </p:nvPr>
        </p:nvGraphicFramePr>
        <p:xfrm>
          <a:off x="3890841" y="2510820"/>
          <a:ext cx="156686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6" name="Equation" r:id="rId20" imgW="685800" imgH="291960" progId="Equation.DSMT4">
                  <p:embed/>
                </p:oleObj>
              </mc:Choice>
              <mc:Fallback>
                <p:oleObj name="Equation" r:id="rId20" imgW="6858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841" y="2510820"/>
                        <a:ext cx="156686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027636"/>
              </p:ext>
            </p:extLst>
          </p:nvPr>
        </p:nvGraphicFramePr>
        <p:xfrm>
          <a:off x="5450885" y="2640718"/>
          <a:ext cx="63658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7" name="Equation" r:id="rId22" imgW="279360" imgH="126720" progId="Equation.DSMT4">
                  <p:embed/>
                </p:oleObj>
              </mc:Choice>
              <mc:Fallback>
                <p:oleObj name="Equation" r:id="rId22" imgW="27936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0885" y="2640718"/>
                        <a:ext cx="636587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1739979" y="3306195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（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） </a:t>
            </a:r>
          </a:p>
        </p:txBody>
      </p:sp>
      <p:sp>
        <p:nvSpPr>
          <p:cNvPr id="7" name="矩形 6"/>
          <p:cNvSpPr/>
          <p:nvPr/>
        </p:nvSpPr>
        <p:spPr>
          <a:xfrm>
            <a:off x="1745427" y="4106105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（3）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3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422239"/>
              </p:ext>
            </p:extLst>
          </p:nvPr>
        </p:nvGraphicFramePr>
        <p:xfrm>
          <a:off x="4348033" y="4132503"/>
          <a:ext cx="6683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8" name="Equation" r:id="rId24" imgW="266400" imgH="164880" progId="Equation.DSMT4">
                  <p:embed/>
                </p:oleObj>
              </mc:Choice>
              <mc:Fallback>
                <p:oleObj name="Equation" r:id="rId24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033" y="4132503"/>
                        <a:ext cx="668338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298204"/>
              </p:ext>
            </p:extLst>
          </p:nvPr>
        </p:nvGraphicFramePr>
        <p:xfrm>
          <a:off x="5517842" y="4202337"/>
          <a:ext cx="646793" cy="369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9" r:id="rId26" imgW="159387" imgH="132823" progId="Equation.3">
                  <p:embed/>
                </p:oleObj>
              </mc:Choice>
              <mc:Fallback>
                <p:oleObj r:id="rId26" imgW="159387" imgH="1328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7842" y="4202337"/>
                        <a:ext cx="646793" cy="3691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091256"/>
              </p:ext>
            </p:extLst>
          </p:nvPr>
        </p:nvGraphicFramePr>
        <p:xfrm>
          <a:off x="2020259" y="4999914"/>
          <a:ext cx="141922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0" name="Equation" r:id="rId28" imgW="609480" imgH="419040" progId="Equation.DSMT4">
                  <p:embed/>
                </p:oleObj>
              </mc:Choice>
              <mc:Fallback>
                <p:oleObj name="Equation" r:id="rId28" imgW="6094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259" y="4999914"/>
                        <a:ext cx="1419225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327232"/>
              </p:ext>
            </p:extLst>
          </p:nvPr>
        </p:nvGraphicFramePr>
        <p:xfrm>
          <a:off x="6356273" y="5331196"/>
          <a:ext cx="563033" cy="34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1" r:id="rId30" imgW="159387" imgH="132823" progId="Equation.3">
                  <p:embed/>
                </p:oleObj>
              </mc:Choice>
              <mc:Fallback>
                <p:oleObj r:id="rId30" imgW="159387" imgH="1328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6273" y="5331196"/>
                        <a:ext cx="563033" cy="344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878847" y="527461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或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4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018390"/>
              </p:ext>
            </p:extLst>
          </p:nvPr>
        </p:nvGraphicFramePr>
        <p:xfrm>
          <a:off x="3437111" y="5030609"/>
          <a:ext cx="1776413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2" name="Equation" r:id="rId31" imgW="761760" imgH="419040" progId="Equation.DSMT4">
                  <p:embed/>
                </p:oleObj>
              </mc:Choice>
              <mc:Fallback>
                <p:oleObj name="Equation" r:id="rId31" imgW="761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7111" y="5030609"/>
                        <a:ext cx="1776413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846932"/>
              </p:ext>
            </p:extLst>
          </p:nvPr>
        </p:nvGraphicFramePr>
        <p:xfrm>
          <a:off x="5192880" y="5274618"/>
          <a:ext cx="62071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3" name="Equation" r:id="rId33" imgW="266400" imgH="164880" progId="Equation.DSMT4">
                  <p:embed/>
                </p:oleObj>
              </mc:Choice>
              <mc:Fallback>
                <p:oleObj name="Equation" r:id="rId33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880" y="5274618"/>
                        <a:ext cx="620713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65798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064" grpId="0" animBg="1"/>
      <p:bldP spid="2076" grpId="0"/>
      <p:bldP spid="2075" grpId="0"/>
      <p:bldP spid="2074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 bwMode="auto">
          <a:xfrm>
            <a:off x="1055688" y="2036412"/>
            <a:ext cx="10059352" cy="375478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55687" y="1874352"/>
            <a:ext cx="10080625" cy="475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084" name="Rectangle 2"/>
          <p:cNvSpPr>
            <a:spLocks noChangeArrowheads="1"/>
          </p:cNvSpPr>
          <p:nvPr/>
        </p:nvSpPr>
        <p:spPr bwMode="auto">
          <a:xfrm>
            <a:off x="5973234" y="-307776"/>
            <a:ext cx="184731" cy="61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zh-CN" altLang="en-US" sz="32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085" name="Rectangle 3"/>
          <p:cNvSpPr>
            <a:spLocks noChangeArrowheads="1"/>
          </p:cNvSpPr>
          <p:nvPr/>
        </p:nvSpPr>
        <p:spPr bwMode="auto">
          <a:xfrm>
            <a:off x="5973234" y="-307776"/>
            <a:ext cx="184731" cy="61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zh-CN" altLang="en-US" sz="32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976874" y="2098699"/>
            <a:ext cx="9396691" cy="1195760"/>
            <a:chOff x="2356" y="35"/>
            <a:chExt cx="4430" cy="753"/>
          </a:xfrm>
        </p:grpSpPr>
        <p:sp>
          <p:nvSpPr>
            <p:cNvPr id="3091" name="Text Box 5"/>
            <p:cNvSpPr txBox="1">
              <a:spLocks noChangeArrowheads="1"/>
            </p:cNvSpPr>
            <p:nvPr/>
          </p:nvSpPr>
          <p:spPr bwMode="auto">
            <a:xfrm>
              <a:off x="2356" y="35"/>
              <a:ext cx="4430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200000"/>
                </a:lnSpc>
                <a:spcBef>
                  <a:spcPct val="100000"/>
                </a:spcBef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则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它的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极限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3092" name="Rectangle 8"/>
            <p:cNvSpPr>
              <a:spLocks noChangeArrowheads="1"/>
            </p:cNvSpPr>
            <p:nvPr/>
          </p:nvSpPr>
          <p:spPr bwMode="auto">
            <a:xfrm>
              <a:off x="2822" y="420"/>
              <a:ext cx="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3200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3093" name="Rectangle 9"/>
            <p:cNvSpPr>
              <a:spLocks noChangeArrowheads="1"/>
            </p:cNvSpPr>
            <p:nvPr/>
          </p:nvSpPr>
          <p:spPr bwMode="auto">
            <a:xfrm>
              <a:off x="2822" y="384"/>
              <a:ext cx="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3200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3094" name="Rectangle 10"/>
            <p:cNvSpPr>
              <a:spLocks noChangeArrowheads="1"/>
            </p:cNvSpPr>
            <p:nvPr/>
          </p:nvSpPr>
          <p:spPr bwMode="auto">
            <a:xfrm>
              <a:off x="2822" y="348"/>
              <a:ext cx="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3200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3089" name="Text Box 12"/>
          <p:cNvSpPr txBox="1">
            <a:spLocks noChangeArrowheads="1"/>
          </p:cNvSpPr>
          <p:nvPr/>
        </p:nvSpPr>
        <p:spPr bwMode="auto">
          <a:xfrm>
            <a:off x="5600713" y="3791652"/>
            <a:ext cx="9395884" cy="1458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            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型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未定式的极限，上述定理仍然成立。</a:t>
            </a:r>
          </a:p>
        </p:txBody>
      </p:sp>
      <p:sp>
        <p:nvSpPr>
          <p:cNvPr id="31" name="矩形 30"/>
          <p:cNvSpPr/>
          <p:nvPr/>
        </p:nvSpPr>
        <p:spPr bwMode="auto">
          <a:xfrm>
            <a:off x="5477798" y="1252334"/>
            <a:ext cx="1236405" cy="53625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说明</a:t>
            </a:r>
          </a:p>
        </p:txBody>
      </p:sp>
      <p:sp>
        <p:nvSpPr>
          <p:cNvPr id="5" name="矩形 4"/>
          <p:cNvSpPr/>
          <p:nvPr/>
        </p:nvSpPr>
        <p:spPr>
          <a:xfrm>
            <a:off x="1175478" y="236490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1. </a:t>
            </a:r>
            <a:endParaRPr lang="zh-CN" alt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521944" y="2119343"/>
            <a:ext cx="4631396" cy="840049"/>
            <a:chOff x="1774863" y="2119343"/>
            <a:chExt cx="4631396" cy="840049"/>
          </a:xfrm>
        </p:grpSpPr>
        <p:graphicFrame>
          <p:nvGraphicFramePr>
            <p:cNvPr id="2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9138380"/>
                </p:ext>
              </p:extLst>
            </p:nvPr>
          </p:nvGraphicFramePr>
          <p:xfrm>
            <a:off x="2510917" y="2119343"/>
            <a:ext cx="721191" cy="8400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17" r:id="rId3" imgW="318606" imgH="382328" progId="Equation.3">
                    <p:embed/>
                  </p:oleObj>
                </mc:Choice>
                <mc:Fallback>
                  <p:oleObj r:id="rId3" imgW="318606" imgH="38232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0917" y="2119343"/>
                          <a:ext cx="721191" cy="8400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矩形 5"/>
            <p:cNvSpPr/>
            <p:nvPr/>
          </p:nvSpPr>
          <p:spPr>
            <a:xfrm>
              <a:off x="1774863" y="2350266"/>
              <a:ext cx="463139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如果　  　符合定理的三个条件，</a:t>
              </a:r>
              <a:endParaRPr lang="zh-CN" altLang="en-US" sz="24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1521944" y="3194688"/>
            <a:ext cx="6340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对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分子、分母分别求导后比式的极限来求；　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00099" y="2369342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可通过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13981"/>
              </p:ext>
            </p:extLst>
          </p:nvPr>
        </p:nvGraphicFramePr>
        <p:xfrm>
          <a:off x="7666147" y="2024063"/>
          <a:ext cx="1402080" cy="954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8" r:id="rId5" imgW="560259" imgH="381995" progId="Equation.3">
                  <p:embed/>
                </p:oleObj>
              </mc:Choice>
              <mc:Fallback>
                <p:oleObj r:id="rId5" imgW="560259" imgH="3819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6147" y="2024063"/>
                        <a:ext cx="1402080" cy="9543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>
          <a:xfrm>
            <a:off x="1175478" y="398509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2. </a:t>
            </a:r>
            <a:endParaRPr lang="zh-CN" alt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3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803427"/>
              </p:ext>
            </p:extLst>
          </p:nvPr>
        </p:nvGraphicFramePr>
        <p:xfrm>
          <a:off x="2232132" y="4063734"/>
          <a:ext cx="438150" cy="36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9" r:id="rId7" imgW="128112" imgH="140923" progId="Equation.3">
                  <p:embed/>
                </p:oleObj>
              </mc:Choice>
              <mc:Fallback>
                <p:oleObj r:id="rId7" imgW="128112" imgH="1409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132" y="4063734"/>
                        <a:ext cx="438150" cy="3604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/>
          <p:nvPr/>
        </p:nvSpPr>
        <p:spPr>
          <a:xfrm>
            <a:off x="1523086" y="398620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对于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582405" y="3985093"/>
            <a:ext cx="27158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的其他变化趋势如 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3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586511"/>
              </p:ext>
            </p:extLst>
          </p:nvPr>
        </p:nvGraphicFramePr>
        <p:xfrm>
          <a:off x="5147434" y="4031749"/>
          <a:ext cx="1367367" cy="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0" name="公式" r:id="rId9" imgW="534560" imgH="152731" progId="Equation.3">
                  <p:embed/>
                </p:oleObj>
              </mc:Choice>
              <mc:Fallback>
                <p:oleObj name="公式" r:id="rId9" imgW="534560" imgH="15273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7434" y="4031749"/>
                        <a:ext cx="1367367" cy="379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>
          <a:xfrm>
            <a:off x="6541629" y="401314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3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463290"/>
              </p:ext>
            </p:extLst>
          </p:nvPr>
        </p:nvGraphicFramePr>
        <p:xfrm>
          <a:off x="6914851" y="4042831"/>
          <a:ext cx="1329267" cy="3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1" r:id="rId11" imgW="534793" imgH="140065" progId="Equation.3">
                  <p:embed/>
                </p:oleObj>
              </mc:Choice>
              <mc:Fallback>
                <p:oleObj r:id="rId11" imgW="534793" imgH="14006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4851" y="4042831"/>
                        <a:ext cx="1329267" cy="34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8204248" y="402216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3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509201"/>
              </p:ext>
            </p:extLst>
          </p:nvPr>
        </p:nvGraphicFramePr>
        <p:xfrm>
          <a:off x="8489558" y="4049183"/>
          <a:ext cx="1030817" cy="333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2" r:id="rId13" imgW="459193" imgH="140309" progId="Equation.3">
                  <p:embed/>
                </p:oleObj>
              </mc:Choice>
              <mc:Fallback>
                <p:oleObj r:id="rId13" imgW="459193" imgH="14030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9558" y="4049183"/>
                        <a:ext cx="1030817" cy="333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/>
          <p:cNvSpPr/>
          <p:nvPr/>
        </p:nvSpPr>
        <p:spPr>
          <a:xfrm>
            <a:off x="9575925" y="401191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4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812500"/>
              </p:ext>
            </p:extLst>
          </p:nvPr>
        </p:nvGraphicFramePr>
        <p:xfrm>
          <a:off x="1578136" y="4620865"/>
          <a:ext cx="1115483" cy="64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3" r:id="rId15" imgW="547288" imgH="254552" progId="Equation.3">
                  <p:embed/>
                </p:oleObj>
              </mc:Choice>
              <mc:Fallback>
                <p:oleObj r:id="rId15" imgW="547288" imgH="25455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8136" y="4620865"/>
                        <a:ext cx="1115483" cy="64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矩形 41"/>
          <p:cNvSpPr/>
          <p:nvPr/>
        </p:nvSpPr>
        <p:spPr>
          <a:xfrm>
            <a:off x="2651449" y="479186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43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298121"/>
              </p:ext>
            </p:extLst>
          </p:nvPr>
        </p:nvGraphicFramePr>
        <p:xfrm>
          <a:off x="2979189" y="4639127"/>
          <a:ext cx="1310217" cy="61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4" r:id="rId17" imgW="521832" imgH="254552" progId="Equation.3">
                  <p:embed/>
                </p:oleObj>
              </mc:Choice>
              <mc:Fallback>
                <p:oleObj r:id="rId17" imgW="521832" imgH="25455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189" y="4639127"/>
                        <a:ext cx="1310217" cy="61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4264099" y="480119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时的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4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582345"/>
              </p:ext>
            </p:extLst>
          </p:nvPr>
        </p:nvGraphicFramePr>
        <p:xfrm>
          <a:off x="5078008" y="4540519"/>
          <a:ext cx="603250" cy="935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5" name="公式" r:id="rId19" imgW="177480" imgH="393480" progId="Equation.3">
                  <p:embed/>
                </p:oleObj>
              </mc:Choice>
              <mc:Fallback>
                <p:oleObj name="公式" r:id="rId19" imgW="177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008" y="4540519"/>
                        <a:ext cx="603250" cy="9353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27736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3089" grpId="0"/>
      <p:bldP spid="31" grpId="0" animBg="1"/>
      <p:bldP spid="5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42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416050" y="2036180"/>
            <a:ext cx="9396413" cy="3913769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409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284580"/>
              </p:ext>
            </p:extLst>
          </p:nvPr>
        </p:nvGraphicFramePr>
        <p:xfrm>
          <a:off x="3081510" y="3408392"/>
          <a:ext cx="1710267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32" name="公式" r:id="rId4" imgW="660400" imgH="419100" progId="Equation.3">
                  <p:embed/>
                </p:oleObj>
              </mc:Choice>
              <mc:Fallback>
                <p:oleObj name="公式" r:id="rId4" imgW="660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510" y="3408392"/>
                        <a:ext cx="1710267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368563"/>
              </p:ext>
            </p:extLst>
          </p:nvPr>
        </p:nvGraphicFramePr>
        <p:xfrm>
          <a:off x="3092095" y="4418000"/>
          <a:ext cx="1365249" cy="948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33" name="公式" r:id="rId6" imgW="545863" imgH="393529" progId="Equation.3">
                  <p:embed/>
                </p:oleObj>
              </mc:Choice>
              <mc:Fallback>
                <p:oleObj name="公式" r:id="rId6" imgW="54586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095" y="4418000"/>
                        <a:ext cx="1365249" cy="9482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5488868" y="3553799"/>
            <a:ext cx="2781300" cy="793750"/>
            <a:chOff x="174" y="819"/>
            <a:chExt cx="1314" cy="499"/>
          </a:xfrm>
          <a:noFill/>
        </p:grpSpPr>
        <p:sp>
          <p:nvSpPr>
            <p:cNvPr id="4113" name="AutoShape 39"/>
            <p:cNvSpPr>
              <a:spLocks noChangeArrowheads="1"/>
            </p:cNvSpPr>
            <p:nvPr/>
          </p:nvSpPr>
          <p:spPr bwMode="auto">
            <a:xfrm>
              <a:off x="174" y="819"/>
              <a:ext cx="1314" cy="499"/>
            </a:xfrm>
            <a:prstGeom prst="wedgeRoundRectCallout">
              <a:avLst>
                <a:gd name="adj1" fmla="val -95269"/>
                <a:gd name="adj2" fmla="val 19958"/>
                <a:gd name="adj3" fmla="val 16667"/>
              </a:avLst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4114" name="Text Box 40"/>
            <p:cNvSpPr txBox="1">
              <a:spLocks noChangeArrowheads="1"/>
            </p:cNvSpPr>
            <p:nvPr/>
          </p:nvSpPr>
          <p:spPr bwMode="auto">
            <a:xfrm>
              <a:off x="218" y="909"/>
              <a:ext cx="1270" cy="321"/>
            </a:xfrm>
            <a:prstGeom prst="wedgeRoundRectCallout">
              <a:avLst>
                <a:gd name="adj1" fmla="val -68313"/>
                <a:gd name="adj2" fmla="val 10267"/>
                <a:gd name="adj3" fmla="val 16667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这一步可以</a:t>
              </a:r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省略</a:t>
              </a:r>
            </a:p>
          </p:txBody>
        </p:sp>
      </p:grpSp>
      <p:graphicFrame>
        <p:nvGraphicFramePr>
          <p:cNvPr id="4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754915"/>
              </p:ext>
            </p:extLst>
          </p:nvPr>
        </p:nvGraphicFramePr>
        <p:xfrm>
          <a:off x="3077277" y="5416064"/>
          <a:ext cx="603251" cy="429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34" name="公式" r:id="rId8" imgW="241091" imgH="177646" progId="Equation.3">
                  <p:embed/>
                </p:oleObj>
              </mc:Choice>
              <mc:Fallback>
                <p:oleObj name="公式" r:id="rId8" imgW="241091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7277" y="5416064"/>
                        <a:ext cx="603251" cy="429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1518340" y="785440"/>
            <a:ext cx="3262432" cy="901700"/>
            <a:chOff x="1518340" y="1245615"/>
            <a:chExt cx="3262432" cy="901700"/>
          </a:xfrm>
        </p:grpSpPr>
        <p:sp>
          <p:nvSpPr>
            <p:cNvPr id="4108" name="Rectangle 21"/>
            <p:cNvSpPr>
              <a:spLocks noChangeArrowheads="1"/>
            </p:cNvSpPr>
            <p:nvPr/>
          </p:nvSpPr>
          <p:spPr bwMode="auto">
            <a:xfrm>
              <a:off x="1518340" y="1449388"/>
              <a:ext cx="32624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en-US" altLang="zh-CN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</a:t>
              </a:r>
              <a:r>
                <a:rPr lang="en-US" altLang="zh-CN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求极限      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。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101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8535285"/>
                </p:ext>
              </p:extLst>
            </p:nvPr>
          </p:nvGraphicFramePr>
          <p:xfrm>
            <a:off x="2929013" y="1245615"/>
            <a:ext cx="1221316" cy="901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35" name="公式" r:id="rId10" imgW="571252" imgH="393529" progId="Equation.3">
                    <p:embed/>
                  </p:oleObj>
                </mc:Choice>
                <mc:Fallback>
                  <p:oleObj name="公式" r:id="rId10" imgW="57125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9013" y="1245615"/>
                          <a:ext cx="1221316" cy="901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0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558219"/>
              </p:ext>
            </p:extLst>
          </p:nvPr>
        </p:nvGraphicFramePr>
        <p:xfrm>
          <a:off x="3077277" y="2432051"/>
          <a:ext cx="122131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36" name="公式" r:id="rId12" imgW="571252" imgH="393529" progId="Equation.3">
                  <p:embed/>
                </p:oleObj>
              </mc:Choice>
              <mc:Fallback>
                <p:oleObj name="公式" r:id="rId12" imgW="57125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7277" y="2432051"/>
                        <a:ext cx="1221317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9" name="组合 23"/>
          <p:cNvGrpSpPr>
            <a:grpSpLocks/>
          </p:cNvGrpSpPr>
          <p:nvPr/>
        </p:nvGrpSpPr>
        <p:grpSpPr bwMode="auto">
          <a:xfrm>
            <a:off x="5393617" y="2589577"/>
            <a:ext cx="3714751" cy="666750"/>
            <a:chOff x="3571874" y="1857375"/>
            <a:chExt cx="2786075" cy="500063"/>
          </a:xfrm>
          <a:noFill/>
        </p:grpSpPr>
        <p:grpSp>
          <p:nvGrpSpPr>
            <p:cNvPr id="4110" name="组合 47"/>
            <p:cNvGrpSpPr>
              <a:grpSpLocks/>
            </p:cNvGrpSpPr>
            <p:nvPr/>
          </p:nvGrpSpPr>
          <p:grpSpPr bwMode="auto">
            <a:xfrm>
              <a:off x="3571874" y="1857375"/>
              <a:ext cx="2786075" cy="500063"/>
              <a:chOff x="3571868" y="1928808"/>
              <a:chExt cx="2786095" cy="500066"/>
            </a:xfrm>
            <a:grpFill/>
          </p:grpSpPr>
          <p:sp>
            <p:nvSpPr>
              <p:cNvPr id="46" name="矩形标注 45"/>
              <p:cNvSpPr/>
              <p:nvPr/>
            </p:nvSpPr>
            <p:spPr bwMode="auto">
              <a:xfrm>
                <a:off x="3571868" y="1928808"/>
                <a:ext cx="2714656" cy="500066"/>
              </a:xfrm>
              <a:prstGeom prst="wedgeRectCallout">
                <a:avLst>
                  <a:gd name="adj1" fmla="val -80566"/>
                  <a:gd name="adj2" fmla="val 14246"/>
                </a:avLst>
              </a:prstGeom>
              <a:grp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C0C0C0">
                    <a:alpha val="50000"/>
                  </a:srgbClr>
                </a:outerShdw>
              </a:effectLst>
            </p:spPr>
            <p:txBody>
              <a:bodyPr tIns="0" bIns="0"/>
              <a:lstStyle/>
              <a:p>
                <a:pPr>
                  <a:buFont typeface="Arial" charset="0"/>
                  <a:buNone/>
                  <a:defRPr/>
                </a:pPr>
                <a:endParaRPr lang="zh-CN" altLang="en-US" sz="2400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4112" name="TextBox 46"/>
              <p:cNvSpPr txBox="1">
                <a:spLocks noChangeArrowheads="1"/>
              </p:cNvSpPr>
              <p:nvPr/>
            </p:nvSpPr>
            <p:spPr bwMode="auto">
              <a:xfrm>
                <a:off x="3643307" y="1988104"/>
                <a:ext cx="2714656" cy="383086"/>
              </a:xfrm>
              <a:prstGeom prst="wedgeRoundRectCallout">
                <a:avLst>
                  <a:gd name="adj1" fmla="val -63202"/>
                  <a:gd name="adj2" fmla="val -10227"/>
                  <a:gd name="adj3" fmla="val 16667"/>
                </a:avLst>
              </a:prstGeom>
              <a:solidFill>
                <a:schemeClr val="bg1"/>
              </a:solidFill>
              <a:ln w="19050">
                <a:solidFill>
                  <a:srgbClr val="1A74CC"/>
                </a:solidFill>
                <a:miter lim="800000"/>
                <a:headEnd/>
                <a:tailEnd/>
              </a:ln>
              <a:ex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l"/>
                <a:r>
                  <a:rPr lang="zh-CN" altLang="en-US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分子分母的极限均为  </a:t>
                </a:r>
              </a:p>
            </p:txBody>
          </p:sp>
        </p:grpSp>
        <p:graphicFrame>
          <p:nvGraphicFramePr>
            <p:cNvPr id="4103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0081327"/>
                </p:ext>
              </p:extLst>
            </p:nvPr>
          </p:nvGraphicFramePr>
          <p:xfrm>
            <a:off x="5795370" y="1978590"/>
            <a:ext cx="361952" cy="2571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37" name="公式" r:id="rId13" imgW="152202" imgH="126835" progId="Equation.3">
                    <p:embed/>
                  </p:oleObj>
                </mc:Choice>
                <mc:Fallback>
                  <p:oleObj name="公式" r:id="rId13" imgW="152202" imgH="1268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5370" y="1978590"/>
                          <a:ext cx="361952" cy="2571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519462" y="2106765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421973" y="95005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0748154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410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4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40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82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" presetClass="exit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7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410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4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40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82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" presetClass="exit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7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</p:bld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416050" y="2040559"/>
            <a:ext cx="9396413" cy="3909391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135" name="组合 23"/>
          <p:cNvGrpSpPr>
            <a:grpSpLocks/>
          </p:cNvGrpSpPr>
          <p:nvPr/>
        </p:nvGrpSpPr>
        <p:grpSpPr bwMode="auto">
          <a:xfrm>
            <a:off x="4999981" y="2359028"/>
            <a:ext cx="3714749" cy="666750"/>
            <a:chOff x="3571875" y="1857375"/>
            <a:chExt cx="2786074" cy="500063"/>
          </a:xfrm>
        </p:grpSpPr>
        <p:grpSp>
          <p:nvGrpSpPr>
            <p:cNvPr id="5136" name="组合 47"/>
            <p:cNvGrpSpPr>
              <a:grpSpLocks/>
            </p:cNvGrpSpPr>
            <p:nvPr/>
          </p:nvGrpSpPr>
          <p:grpSpPr bwMode="auto">
            <a:xfrm>
              <a:off x="3571875" y="1857375"/>
              <a:ext cx="2786074" cy="500063"/>
              <a:chOff x="3571869" y="1928808"/>
              <a:chExt cx="2786094" cy="500066"/>
            </a:xfrm>
          </p:grpSpPr>
          <p:sp>
            <p:nvSpPr>
              <p:cNvPr id="46" name="矩形标注 45"/>
              <p:cNvSpPr/>
              <p:nvPr/>
            </p:nvSpPr>
            <p:spPr bwMode="auto">
              <a:xfrm>
                <a:off x="3571869" y="1928808"/>
                <a:ext cx="2714656" cy="500066"/>
              </a:xfrm>
              <a:prstGeom prst="wedgeRectCallout">
                <a:avLst>
                  <a:gd name="adj1" fmla="val -80566"/>
                  <a:gd name="adj2" fmla="val 14246"/>
                </a:avLst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C0C0C0">
                    <a:alpha val="50000"/>
                  </a:srgbClr>
                </a:outerShdw>
              </a:effectLst>
            </p:spPr>
            <p:txBody>
              <a:bodyPr tIns="0" bIns="0"/>
              <a:lstStyle/>
              <a:p>
                <a:pPr>
                  <a:buFont typeface="Arial" charset="0"/>
                  <a:buNone/>
                  <a:defRPr/>
                </a:pPr>
                <a:endParaRPr lang="zh-CN" altLang="en-US" sz="2400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5138" name="TextBox 46"/>
              <p:cNvSpPr txBox="1">
                <a:spLocks noChangeArrowheads="1"/>
              </p:cNvSpPr>
              <p:nvPr/>
            </p:nvSpPr>
            <p:spPr bwMode="auto">
              <a:xfrm>
                <a:off x="3643307" y="1988104"/>
                <a:ext cx="2714656" cy="383086"/>
              </a:xfrm>
              <a:prstGeom prst="wedgeRoundRectCallout">
                <a:avLst>
                  <a:gd name="adj1" fmla="val -64780"/>
                  <a:gd name="adj2" fmla="val -10227"/>
                  <a:gd name="adj3" fmla="val 16667"/>
                </a:avLst>
              </a:prstGeom>
              <a:solidFill>
                <a:srgbClr val="FFFFFF"/>
              </a:solidFill>
              <a:ln w="19050">
                <a:solidFill>
                  <a:srgbClr val="1A74CC"/>
                </a:solidFill>
                <a:miter lim="800000"/>
                <a:headEnd/>
                <a:tailEnd/>
              </a:ln>
              <a:ex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l"/>
                <a:r>
                  <a:rPr lang="zh-CN" altLang="en-US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分子分母的极限均为  </a:t>
                </a:r>
              </a:p>
            </p:txBody>
          </p:sp>
        </p:grpSp>
        <p:graphicFrame>
          <p:nvGraphicFramePr>
            <p:cNvPr id="5122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9469807"/>
                </p:ext>
              </p:extLst>
            </p:nvPr>
          </p:nvGraphicFramePr>
          <p:xfrm>
            <a:off x="5817027" y="1978589"/>
            <a:ext cx="361952" cy="2571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765" name="公式" r:id="rId4" imgW="152202" imgH="126835" progId="Equation.3">
                    <p:embed/>
                  </p:oleObj>
                </mc:Choice>
                <mc:Fallback>
                  <p:oleObj name="公式" r:id="rId4" imgW="152202" imgH="1268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7027" y="1978589"/>
                          <a:ext cx="361952" cy="2571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组合 18"/>
          <p:cNvGrpSpPr/>
          <p:nvPr/>
        </p:nvGrpSpPr>
        <p:grpSpPr>
          <a:xfrm>
            <a:off x="1963567" y="720655"/>
            <a:ext cx="3108543" cy="1016000"/>
            <a:chOff x="1253540" y="1013811"/>
            <a:chExt cx="2331407" cy="762000"/>
          </a:xfrm>
        </p:grpSpPr>
        <p:sp>
          <p:nvSpPr>
            <p:cNvPr id="5134" name="Rectangle 21"/>
            <p:cNvSpPr>
              <a:spLocks noChangeArrowheads="1"/>
            </p:cNvSpPr>
            <p:nvPr/>
          </p:nvSpPr>
          <p:spPr bwMode="auto">
            <a:xfrm>
              <a:off x="1253540" y="1213550"/>
              <a:ext cx="2331407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极限         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。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51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4048910"/>
                </p:ext>
              </p:extLst>
            </p:nvPr>
          </p:nvGraphicFramePr>
          <p:xfrm>
            <a:off x="2078038" y="1013811"/>
            <a:ext cx="1131887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766" r:id="rId6" imgW="702157" imgH="485127" progId="Equation.3">
                    <p:embed/>
                  </p:oleObj>
                </mc:Choice>
                <mc:Fallback>
                  <p:oleObj r:id="rId6" imgW="702157" imgH="48512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8038" y="1013811"/>
                          <a:ext cx="1131887" cy="762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12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57639"/>
              </p:ext>
            </p:extLst>
          </p:nvPr>
        </p:nvGraphicFramePr>
        <p:xfrm>
          <a:off x="2757173" y="2200275"/>
          <a:ext cx="1509183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67" r:id="rId8" imgW="702157" imgH="485127" progId="Equation.3">
                  <p:embed/>
                </p:oleObj>
              </mc:Choice>
              <mc:Fallback>
                <p:oleObj r:id="rId8" imgW="702157" imgH="48512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173" y="2200275"/>
                        <a:ext cx="1509183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900932"/>
              </p:ext>
            </p:extLst>
          </p:nvPr>
        </p:nvGraphicFramePr>
        <p:xfrm>
          <a:off x="2839722" y="2986273"/>
          <a:ext cx="1847851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68" r:id="rId9" imgW="890546" imgH="763325" progId="Equation.3">
                  <p:embed/>
                </p:oleObj>
              </mc:Choice>
              <mc:Fallback>
                <p:oleObj r:id="rId9" imgW="890546" imgH="7633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9722" y="2986273"/>
                        <a:ext cx="1847851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519462" y="2111144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421973" y="95058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23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972594"/>
              </p:ext>
            </p:extLst>
          </p:nvPr>
        </p:nvGraphicFramePr>
        <p:xfrm>
          <a:off x="4742606" y="3302214"/>
          <a:ext cx="1818216" cy="1064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69" r:id="rId11" imgW="877824" imgH="496161" progId="Equation.3">
                  <p:embed/>
                </p:oleObj>
              </mc:Choice>
              <mc:Fallback>
                <p:oleObj r:id="rId11" imgW="877824" imgH="49616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2606" y="3302214"/>
                        <a:ext cx="1818216" cy="1064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420466"/>
              </p:ext>
            </p:extLst>
          </p:nvPr>
        </p:nvGraphicFramePr>
        <p:xfrm>
          <a:off x="6647607" y="3353014"/>
          <a:ext cx="2823633" cy="1013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0" r:id="rId13" imgW="1361855" imgH="470922" progId="Equation.3">
                  <p:embed/>
                </p:oleObj>
              </mc:Choice>
              <mc:Fallback>
                <p:oleObj r:id="rId13" imgW="1361855" imgH="47092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7607" y="3353014"/>
                        <a:ext cx="2823633" cy="10138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468898"/>
              </p:ext>
            </p:extLst>
          </p:nvPr>
        </p:nvGraphicFramePr>
        <p:xfrm>
          <a:off x="2837606" y="4608352"/>
          <a:ext cx="1631949" cy="1005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1" r:id="rId15" imgW="789112" imgH="470922" progId="Equation.3">
                  <p:embed/>
                </p:oleObj>
              </mc:Choice>
              <mc:Fallback>
                <p:oleObj r:id="rId15" imgW="789112" imgH="47092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7606" y="4608352"/>
                        <a:ext cx="1631949" cy="10054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891766"/>
              </p:ext>
            </p:extLst>
          </p:nvPr>
        </p:nvGraphicFramePr>
        <p:xfrm>
          <a:off x="4513606" y="4610468"/>
          <a:ext cx="1864783" cy="1001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2" name="公式" r:id="rId17" imgW="901309" imgH="469696" progId="Equation.3">
                  <p:embed/>
                </p:oleObj>
              </mc:Choice>
              <mc:Fallback>
                <p:oleObj name="公式" r:id="rId17" imgW="901309" imgH="469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606" y="4610468"/>
                        <a:ext cx="1864783" cy="10011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689600"/>
              </p:ext>
            </p:extLst>
          </p:nvPr>
        </p:nvGraphicFramePr>
        <p:xfrm>
          <a:off x="6332423" y="4611828"/>
          <a:ext cx="524933" cy="840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3" name="公式" r:id="rId19" imgW="253890" imgH="393529" progId="Equation.3">
                  <p:embed/>
                </p:oleObj>
              </mc:Choice>
              <mc:Fallback>
                <p:oleObj name="公式" r:id="rId19" imgW="25389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2423" y="4611828"/>
                        <a:ext cx="524933" cy="840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7129637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51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3" dur="500"/>
                                            <p:tgtEl>
                                              <p:spTgt spid="51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133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2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3" fill="hold">
                          <p:stCondLst>
                            <p:cond delay="indefinite"/>
                          </p:stCondLst>
                          <p:childTnLst>
                            <p:par>
                              <p:cTn id="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3" fill="hold">
                          <p:stCondLst>
                            <p:cond delay="indefinite"/>
                          </p:stCondLst>
                          <p:childTnLst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51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3" dur="500"/>
                                            <p:tgtEl>
                                              <p:spTgt spid="51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133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2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3" fill="hold">
                          <p:stCondLst>
                            <p:cond delay="indefinite"/>
                          </p:stCondLst>
                          <p:childTnLst>
                            <p:par>
                              <p:cTn id="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3" fill="hold">
                          <p:stCondLst>
                            <p:cond delay="indefinite"/>
                          </p:stCondLst>
                          <p:childTnLst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376317" y="3340761"/>
            <a:ext cx="9396413" cy="2885868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519462" y="3417404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421973" y="95058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963567" y="801386"/>
            <a:ext cx="3570208" cy="853926"/>
            <a:chOff x="1963567" y="801386"/>
            <a:chExt cx="3570208" cy="853926"/>
          </a:xfrm>
        </p:grpSpPr>
        <p:sp>
          <p:nvSpPr>
            <p:cNvPr id="5134" name="Rectangle 21"/>
            <p:cNvSpPr>
              <a:spLocks noChangeArrowheads="1"/>
            </p:cNvSpPr>
            <p:nvPr/>
          </p:nvSpPr>
          <p:spPr bwMode="auto">
            <a:xfrm>
              <a:off x="1963567" y="986972"/>
              <a:ext cx="35702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极限                 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8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2672453"/>
                </p:ext>
              </p:extLst>
            </p:nvPr>
          </p:nvGraphicFramePr>
          <p:xfrm>
            <a:off x="2989930" y="801386"/>
            <a:ext cx="2002982" cy="8539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59" r:id="rId4" imgW="820234" imgH="397464" progId="Equation.3">
                    <p:embed/>
                  </p:oleObj>
                </mc:Choice>
                <mc:Fallback>
                  <p:oleObj r:id="rId4" imgW="820234" imgH="39746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9930" y="801386"/>
                          <a:ext cx="2002982" cy="8539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/>
          <p:cNvGrpSpPr/>
          <p:nvPr/>
        </p:nvGrpSpPr>
        <p:grpSpPr>
          <a:xfrm>
            <a:off x="1189038" y="1736544"/>
            <a:ext cx="9623424" cy="1421928"/>
            <a:chOff x="1189038" y="1736544"/>
            <a:chExt cx="9623424" cy="1421928"/>
          </a:xfrm>
        </p:grpSpPr>
        <p:sp>
          <p:nvSpPr>
            <p:cNvPr id="29" name="Rectangle 38"/>
            <p:cNvSpPr>
              <a:spLocks noChangeArrowheads="1"/>
            </p:cNvSpPr>
            <p:nvPr/>
          </p:nvSpPr>
          <p:spPr bwMode="auto">
            <a:xfrm>
              <a:off x="1350063" y="1736544"/>
              <a:ext cx="9462399" cy="1421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/>
            <a:p>
              <a:pPr>
                <a:lnSpc>
                  <a:spcPct val="18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       </a:t>
              </a:r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     这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是      型未定式，若直接应用洛必达法则求极限，显然会很繁琐；但如果利用等价无穷小进行替换</a:t>
              </a:r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，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则会使计算容易得多。 </a:t>
              </a:r>
            </a:p>
          </p:txBody>
        </p:sp>
        <p:graphicFrame>
          <p:nvGraphicFramePr>
            <p:cNvPr id="30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1148761"/>
                </p:ext>
              </p:extLst>
            </p:nvPr>
          </p:nvGraphicFramePr>
          <p:xfrm>
            <a:off x="3212074" y="1846305"/>
            <a:ext cx="336577" cy="8636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60" r:id="rId6" imgW="154456" imgH="398511" progId="Equation.3">
                    <p:embed/>
                  </p:oleObj>
                </mc:Choice>
                <mc:Fallback>
                  <p:oleObj r:id="rId6" imgW="154456" imgH="39851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2074" y="1846305"/>
                          <a:ext cx="336577" cy="8636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Rectangle 33"/>
            <p:cNvSpPr>
              <a:spLocks noChangeArrowheads="1"/>
            </p:cNvSpPr>
            <p:nvPr/>
          </p:nvSpPr>
          <p:spPr bwMode="auto">
            <a:xfrm>
              <a:off x="1189038" y="1983511"/>
              <a:ext cx="1506539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【分析】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 </a:t>
              </a: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2261031" y="3507210"/>
            <a:ext cx="6696085" cy="476251"/>
            <a:chOff x="0" y="-1"/>
            <a:chExt cx="4218" cy="300"/>
          </a:xfrm>
        </p:grpSpPr>
        <p:sp>
          <p:nvSpPr>
            <p:cNvPr id="33" name="Rectangle 40"/>
            <p:cNvSpPr>
              <a:spLocks noChangeArrowheads="1"/>
            </p:cNvSpPr>
            <p:nvPr/>
          </p:nvSpPr>
          <p:spPr bwMode="auto">
            <a:xfrm>
              <a:off x="0" y="-1"/>
              <a:ext cx="75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>
                  <a:latin typeface="微软雅黑" pitchFamily="34" charset="-122"/>
                  <a:ea typeface="微软雅黑" pitchFamily="34" charset="-122"/>
                </a:rPr>
                <a:t>因为当</a:t>
              </a:r>
              <a:r>
                <a:rPr lang="zh-CN" altLang="en-US" sz="2400" b="0">
                  <a:latin typeface="微软雅黑" pitchFamily="34" charset="-122"/>
                  <a:ea typeface="微软雅黑" pitchFamily="34" charset="-122"/>
                </a:rPr>
                <a:t> </a:t>
              </a:r>
            </a:p>
          </p:txBody>
        </p:sp>
        <p:graphicFrame>
          <p:nvGraphicFramePr>
            <p:cNvPr id="34" name="Object 17"/>
            <p:cNvGraphicFramePr>
              <a:graphicFrameLocks noChangeAspect="1"/>
            </p:cNvGraphicFramePr>
            <p:nvPr/>
          </p:nvGraphicFramePr>
          <p:xfrm>
            <a:off x="642" y="47"/>
            <a:ext cx="493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61" r:id="rId8" imgW="426445" imgH="181099" progId="Equation.3">
                    <p:embed/>
                  </p:oleObj>
                </mc:Choice>
                <mc:Fallback>
                  <p:oleObj r:id="rId8" imgW="426445" imgH="18109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2" y="47"/>
                          <a:ext cx="493" cy="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Rectangle 42"/>
            <p:cNvSpPr>
              <a:spLocks noChangeArrowheads="1"/>
            </p:cNvSpPr>
            <p:nvPr/>
          </p:nvSpPr>
          <p:spPr bwMode="auto">
            <a:xfrm>
              <a:off x="1068" y="8"/>
              <a:ext cx="5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时，</a:t>
              </a:r>
              <a:r>
                <a:rPr lang="zh-CN" altLang="en-US" sz="2400" b="0" dirty="0">
                  <a:latin typeface="微软雅黑" pitchFamily="34" charset="-122"/>
                  <a:ea typeface="微软雅黑" pitchFamily="34" charset="-122"/>
                </a:rPr>
                <a:t> </a:t>
              </a:r>
            </a:p>
          </p:txBody>
        </p:sp>
        <p:graphicFrame>
          <p:nvGraphicFramePr>
            <p:cNvPr id="36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2013913"/>
                </p:ext>
              </p:extLst>
            </p:nvPr>
          </p:nvGraphicFramePr>
          <p:xfrm>
            <a:off x="1467" y="8"/>
            <a:ext cx="520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62" r:id="rId10" imgW="349430" imgH="168408" progId="Equation.3">
                    <p:embed/>
                  </p:oleObj>
                </mc:Choice>
                <mc:Fallback>
                  <p:oleObj r:id="rId10" imgW="349430" imgH="16840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7" y="8"/>
                          <a:ext cx="520" cy="2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Rectangle 44"/>
            <p:cNvSpPr>
              <a:spLocks noChangeArrowheads="1"/>
            </p:cNvSpPr>
            <p:nvPr/>
          </p:nvSpPr>
          <p:spPr bwMode="auto">
            <a:xfrm>
              <a:off x="1911" y="8"/>
              <a:ext cx="36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与</a:t>
              </a:r>
              <a:r>
                <a:rPr lang="zh-CN" altLang="en-US" sz="2400" b="0" dirty="0">
                  <a:latin typeface="微软雅黑" pitchFamily="34" charset="-122"/>
                  <a:ea typeface="微软雅黑" pitchFamily="34" charset="-122"/>
                </a:rPr>
                <a:t> </a:t>
              </a:r>
            </a:p>
          </p:txBody>
        </p:sp>
        <p:graphicFrame>
          <p:nvGraphicFramePr>
            <p:cNvPr id="38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5115963"/>
                </p:ext>
              </p:extLst>
            </p:nvPr>
          </p:nvGraphicFramePr>
          <p:xfrm>
            <a:off x="2220" y="29"/>
            <a:ext cx="203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63" r:id="rId12" imgW="133079" imgH="146355" progId="Equation.3">
                    <p:embed/>
                  </p:oleObj>
                </mc:Choice>
                <mc:Fallback>
                  <p:oleObj r:id="rId12" imgW="133079" imgH="14635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0" y="29"/>
                          <a:ext cx="203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Rectangle 46"/>
            <p:cNvSpPr>
              <a:spLocks noChangeArrowheads="1"/>
            </p:cNvSpPr>
            <p:nvPr/>
          </p:nvSpPr>
          <p:spPr bwMode="auto">
            <a:xfrm>
              <a:off x="2365" y="9"/>
              <a:ext cx="18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>
                  <a:latin typeface="微软雅黑" pitchFamily="34" charset="-122"/>
                  <a:ea typeface="微软雅黑" pitchFamily="34" charset="-122"/>
                </a:rPr>
                <a:t>是等价无穷小，所以</a:t>
              </a:r>
              <a:endParaRPr lang="zh-CN" altLang="en-US" sz="2400" b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aphicFrame>
        <p:nvGraphicFramePr>
          <p:cNvPr id="4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295193"/>
              </p:ext>
            </p:extLst>
          </p:nvPr>
        </p:nvGraphicFramePr>
        <p:xfrm>
          <a:off x="2325893" y="4061929"/>
          <a:ext cx="4161994" cy="942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4" r:id="rId14" imgW="1728267" imgH="394188" progId="Equation.3">
                  <p:embed/>
                </p:oleObj>
              </mc:Choice>
              <mc:Fallback>
                <p:oleObj r:id="rId14" imgW="1728267" imgH="39418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893" y="4061929"/>
                        <a:ext cx="4161994" cy="9425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188333"/>
              </p:ext>
            </p:extLst>
          </p:nvPr>
        </p:nvGraphicFramePr>
        <p:xfrm>
          <a:off x="6509720" y="4130773"/>
          <a:ext cx="2409415" cy="876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5" name="公式" r:id="rId16" imgW="952200" imgH="419040" progId="Equation.3">
                  <p:embed/>
                </p:oleObj>
              </mc:Choice>
              <mc:Fallback>
                <p:oleObj name="公式" r:id="rId16" imgW="9522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9720" y="4130773"/>
                        <a:ext cx="2409415" cy="8764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466814"/>
              </p:ext>
            </p:extLst>
          </p:nvPr>
        </p:nvGraphicFramePr>
        <p:xfrm>
          <a:off x="4388058" y="5091903"/>
          <a:ext cx="2187878" cy="852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6" name="公式" r:id="rId18" imgW="888840" imgH="419040" progId="Equation.3">
                  <p:embed/>
                </p:oleObj>
              </mc:Choice>
              <mc:Fallback>
                <p:oleObj name="公式" r:id="rId18" imgW="888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8058" y="5091903"/>
                        <a:ext cx="2187878" cy="8528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827814"/>
              </p:ext>
            </p:extLst>
          </p:nvPr>
        </p:nvGraphicFramePr>
        <p:xfrm>
          <a:off x="6635824" y="5130415"/>
          <a:ext cx="666990" cy="828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7" name="公式" r:id="rId20" imgW="253800" imgH="393480" progId="Equation.3">
                  <p:embed/>
                </p:oleObj>
              </mc:Choice>
              <mc:Fallback>
                <p:oleObj name="公式" r:id="rId20" imgW="253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824" y="5130415"/>
                        <a:ext cx="666990" cy="8288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0467584"/>
      </p:ext>
    </p:extLst>
  </p:cSld>
  <p:clrMapOvr>
    <a:masterClrMapping/>
  </p:clrMapOvr>
  <p:transition spd="slow">
    <p:pull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376317" y="4284171"/>
            <a:ext cx="9396413" cy="1477995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519462" y="4360814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421973" y="95058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4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189038" y="1792288"/>
            <a:ext cx="9623424" cy="854075"/>
            <a:chOff x="1189038" y="1792288"/>
            <a:chExt cx="9623424" cy="854075"/>
          </a:xfrm>
        </p:grpSpPr>
        <p:sp>
          <p:nvSpPr>
            <p:cNvPr id="29" name="Rectangle 38"/>
            <p:cNvSpPr>
              <a:spLocks noChangeArrowheads="1"/>
            </p:cNvSpPr>
            <p:nvPr/>
          </p:nvSpPr>
          <p:spPr bwMode="auto">
            <a:xfrm>
              <a:off x="1350063" y="1810636"/>
              <a:ext cx="9462399" cy="664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/>
            <a:p>
              <a:pPr>
                <a:lnSpc>
                  <a:spcPct val="18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       </a:t>
              </a:r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     这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是      型未定式，若直接应用洛必达法则求极限</a:t>
              </a:r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，则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30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2399007"/>
                </p:ext>
              </p:extLst>
            </p:nvPr>
          </p:nvGraphicFramePr>
          <p:xfrm>
            <a:off x="3186113" y="1792288"/>
            <a:ext cx="388937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80" name="公式" r:id="rId4" imgW="177480" imgH="393480" progId="Equation.3">
                    <p:embed/>
                  </p:oleObj>
                </mc:Choice>
                <mc:Fallback>
                  <p:oleObj name="公式" r:id="rId4" imgW="1774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6113" y="1792288"/>
                          <a:ext cx="388937" cy="854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Rectangle 33"/>
            <p:cNvSpPr>
              <a:spLocks noChangeArrowheads="1"/>
            </p:cNvSpPr>
            <p:nvPr/>
          </p:nvSpPr>
          <p:spPr bwMode="auto">
            <a:xfrm>
              <a:off x="1189038" y="1983511"/>
              <a:ext cx="1506539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【分析】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 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963567" y="827318"/>
            <a:ext cx="3570208" cy="824366"/>
            <a:chOff x="1963567" y="827318"/>
            <a:chExt cx="3570208" cy="824366"/>
          </a:xfrm>
        </p:grpSpPr>
        <p:sp>
          <p:nvSpPr>
            <p:cNvPr id="5134" name="Rectangle 21"/>
            <p:cNvSpPr>
              <a:spLocks noChangeArrowheads="1"/>
            </p:cNvSpPr>
            <p:nvPr/>
          </p:nvSpPr>
          <p:spPr bwMode="auto">
            <a:xfrm>
              <a:off x="1963567" y="986972"/>
              <a:ext cx="35702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极限                 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3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8820091"/>
                </p:ext>
              </p:extLst>
            </p:nvPr>
          </p:nvGraphicFramePr>
          <p:xfrm>
            <a:off x="3027282" y="827318"/>
            <a:ext cx="1954235" cy="824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81" r:id="rId6" imgW="807423" imgH="397464" progId="Equation.DSMT4">
                    <p:embed/>
                  </p:oleObj>
                </mc:Choice>
                <mc:Fallback>
                  <p:oleObj r:id="rId6" imgW="807423" imgH="397464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7282" y="827318"/>
                          <a:ext cx="1954235" cy="824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574985"/>
              </p:ext>
            </p:extLst>
          </p:nvPr>
        </p:nvGraphicFramePr>
        <p:xfrm>
          <a:off x="2261031" y="2699583"/>
          <a:ext cx="3198133" cy="824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2" r:id="rId8" imgW="1702856" imgH="394188" progId="Equation.3">
                  <p:embed/>
                </p:oleObj>
              </mc:Choice>
              <mc:Fallback>
                <p:oleObj r:id="rId8" imgW="1702856" imgH="39418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1031" y="2699583"/>
                        <a:ext cx="3198133" cy="824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5548289" y="2866638"/>
            <a:ext cx="5133136" cy="461665"/>
            <a:chOff x="5548289" y="2866638"/>
            <a:chExt cx="5133136" cy="461665"/>
          </a:xfrm>
        </p:grpSpPr>
        <p:sp>
          <p:nvSpPr>
            <p:cNvPr id="26" name="Rectangle 33"/>
            <p:cNvSpPr>
              <a:spLocks noChangeArrowheads="1"/>
            </p:cNvSpPr>
            <p:nvPr/>
          </p:nvSpPr>
          <p:spPr bwMode="auto">
            <a:xfrm>
              <a:off x="5548289" y="2866638"/>
              <a:ext cx="513313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而后者的极限不存在（也</a:t>
              </a:r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不是      ）</a:t>
              </a:r>
              <a:r>
                <a:rPr lang="zh-CN" altLang="en-US" sz="2400" b="0" dirty="0" smtClean="0">
                  <a:latin typeface="微软雅黑" pitchFamily="34" charset="-122"/>
                  <a:ea typeface="微软雅黑" pitchFamily="34" charset="-122"/>
                </a:rPr>
                <a:t> </a:t>
              </a:r>
              <a:endParaRPr lang="zh-CN" altLang="en-US" sz="2400" b="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2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40530609"/>
                </p:ext>
              </p:extLst>
            </p:nvPr>
          </p:nvGraphicFramePr>
          <p:xfrm>
            <a:off x="9685792" y="2924694"/>
            <a:ext cx="445764" cy="3620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83" r:id="rId10" imgW="159343" imgH="132839" progId="Equation.3">
                    <p:embed/>
                  </p:oleObj>
                </mc:Choice>
                <mc:Fallback>
                  <p:oleObj r:id="rId10" imgW="159343" imgH="13283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85792" y="2924694"/>
                          <a:ext cx="445764" cy="3620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383762"/>
              </p:ext>
            </p:extLst>
          </p:nvPr>
        </p:nvGraphicFramePr>
        <p:xfrm>
          <a:off x="2338410" y="4498028"/>
          <a:ext cx="2016880" cy="1001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4" name="公式" r:id="rId12" imgW="787320" imgH="393480" progId="Equation.3">
                  <p:embed/>
                </p:oleObj>
              </mc:Choice>
              <mc:Fallback>
                <p:oleObj name="公式" r:id="rId12" imgW="78732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410" y="4498028"/>
                        <a:ext cx="2016880" cy="1001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157247"/>
              </p:ext>
            </p:extLst>
          </p:nvPr>
        </p:nvGraphicFramePr>
        <p:xfrm>
          <a:off x="4333877" y="4504866"/>
          <a:ext cx="2473298" cy="1001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5" name="公式" r:id="rId14" imgW="965160" imgH="393480" progId="Equation.3">
                  <p:embed/>
                </p:oleObj>
              </mc:Choice>
              <mc:Fallback>
                <p:oleObj name="公式" r:id="rId14" imgW="965160" imgH="393480" progId="Equation.3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77" y="4504866"/>
                        <a:ext cx="2473298" cy="10012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015313"/>
              </p:ext>
            </p:extLst>
          </p:nvPr>
        </p:nvGraphicFramePr>
        <p:xfrm>
          <a:off x="6805573" y="4774059"/>
          <a:ext cx="1595410" cy="45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6" name="公式" r:id="rId16" imgW="622080" imgH="177480" progId="Equation.3">
                  <p:embed/>
                </p:oleObj>
              </mc:Choice>
              <mc:Fallback>
                <p:oleObj name="公式" r:id="rId16" imgW="622080" imgH="177480" progId="Equation.3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5573" y="4774059"/>
                        <a:ext cx="1595410" cy="4523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36"/>
          <p:cNvSpPr>
            <a:spLocks noChangeArrowheads="1"/>
          </p:cNvSpPr>
          <p:nvPr/>
        </p:nvSpPr>
        <p:spPr bwMode="auto">
          <a:xfrm>
            <a:off x="2215892" y="3636992"/>
            <a:ext cx="7488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因此不能用洛必达法则。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9345755"/>
      </p:ext>
    </p:extLst>
  </p:cSld>
  <p:clrMapOvr>
    <a:masterClrMapping/>
  </p:clrMapOvr>
  <p:transition spd="slow">
    <p:pull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3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  <p:bldP spid="4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3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  <p:bldP spid="41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859831" y="2563233"/>
            <a:ext cx="2956262" cy="1979905"/>
            <a:chOff x="3885181" y="2733648"/>
            <a:chExt cx="1961143" cy="1313443"/>
          </a:xfrm>
        </p:grpSpPr>
        <p:sp>
          <p:nvSpPr>
            <p:cNvPr id="13" name="文本框 12"/>
            <p:cNvSpPr txBox="1"/>
            <p:nvPr/>
          </p:nvSpPr>
          <p:spPr>
            <a:xfrm>
              <a:off x="3885181" y="3618324"/>
              <a:ext cx="1961143" cy="428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洛必达法则</a:t>
              </a:r>
              <a:r>
                <a: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Ⅱ</a:t>
              </a: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778271" y="2538014"/>
            <a:ext cx="2954657" cy="2018329"/>
            <a:chOff x="1123459" y="2418656"/>
            <a:chExt cx="2426346" cy="165744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123459" y="3545333"/>
              <a:ext cx="2426346" cy="530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>
                  <a:solidFill>
                    <a:schemeClr val="bg1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洛必达法则</a:t>
              </a:r>
              <a:r>
                <a:rPr lang="en-US" altLang="zh-CN" sz="3600" b="1" dirty="0" smtClean="0">
                  <a:solidFill>
                    <a:schemeClr val="bg1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Ⅰ</a:t>
              </a:r>
              <a:endParaRPr lang="en-US" altLang="zh-CN" sz="3600" b="1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1902046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8157038" y="2355048"/>
            <a:ext cx="1723278" cy="2201292"/>
            <a:chOff x="6702217" y="2510238"/>
            <a:chExt cx="1228031" cy="1568670"/>
          </a:xfrm>
        </p:grpSpPr>
        <p:sp>
          <p:nvSpPr>
            <p:cNvPr id="32" name="文本框 31"/>
            <p:cNvSpPr txBox="1"/>
            <p:nvPr/>
          </p:nvSpPr>
          <p:spPr>
            <a:xfrm>
              <a:off x="6951436" y="3618324"/>
              <a:ext cx="789573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其他</a:t>
              </a: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0903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055688" y="614805"/>
            <a:ext cx="1458857" cy="1692275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grpSp>
        <p:nvGrpSpPr>
          <p:cNvPr id="35" name="组合 18"/>
          <p:cNvGrpSpPr>
            <a:grpSpLocks/>
          </p:cNvGrpSpPr>
          <p:nvPr/>
        </p:nvGrpSpPr>
        <p:grpSpPr bwMode="auto">
          <a:xfrm>
            <a:off x="1055688" y="2708275"/>
            <a:ext cx="10080625" cy="3532869"/>
            <a:chOff x="819122" y="2334853"/>
            <a:chExt cx="7560523" cy="2649134"/>
          </a:xfrm>
        </p:grpSpPr>
        <p:sp>
          <p:nvSpPr>
            <p:cNvPr id="36" name="矩形 35"/>
            <p:cNvSpPr/>
            <p:nvPr/>
          </p:nvSpPr>
          <p:spPr>
            <a:xfrm>
              <a:off x="819122" y="2334853"/>
              <a:ext cx="7560523" cy="2649134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rgbClr val="1A7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buFont typeface="Arial" charset="0"/>
                <a:buNone/>
                <a:defRPr/>
              </a:pPr>
              <a:endPara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944810" y="2477755"/>
              <a:ext cx="6791553" cy="484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latinLnBrk="1">
                <a:lnSpc>
                  <a:spcPct val="150000"/>
                </a:lnSpc>
              </a:pPr>
              <a:r>
                <a:rPr lang="en-US" altLang="zh-CN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1.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使用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洛必达法则应注意哪些问题？ 　　　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446" y="0"/>
            <a:ext cx="3657600" cy="6858000"/>
          </a:xfrm>
          <a:prstGeom prst="rect">
            <a:avLst/>
          </a:prstGeom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1116013" y="4251522"/>
            <a:ext cx="2480052" cy="879750"/>
            <a:chOff x="0" y="0"/>
            <a:chExt cx="1415" cy="479"/>
          </a:xfrm>
        </p:grpSpPr>
        <p:graphicFrame>
          <p:nvGraphicFramePr>
            <p:cNvPr id="10" name="Object 14"/>
            <p:cNvGraphicFramePr>
              <a:graphicFrameLocks noChangeAspect="1"/>
            </p:cNvGraphicFramePr>
            <p:nvPr/>
          </p:nvGraphicFramePr>
          <p:xfrm>
            <a:off x="453" y="0"/>
            <a:ext cx="962" cy="4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986" r:id="rId5" imgW="839975" imgH="420146" progId="Equation.3">
                    <p:embed/>
                  </p:oleObj>
                </mc:Choice>
                <mc:Fallback>
                  <p:oleObj r:id="rId5" imgW="839975" imgH="4201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" y="0"/>
                          <a:ext cx="962" cy="4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0" y="28"/>
              <a:ext cx="61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 smtClean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b="0" dirty="0" smtClean="0"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b="0" dirty="0" smtClean="0">
                  <a:latin typeface="微软雅黑" pitchFamily="34" charset="-122"/>
                  <a:ea typeface="微软雅黑" pitchFamily="34" charset="-122"/>
                </a:rPr>
                <a:t>）</a:t>
              </a:r>
              <a:endParaRPr lang="zh-CN" altLang="en-US" b="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1116013" y="5273194"/>
            <a:ext cx="2739451" cy="839345"/>
            <a:chOff x="0" y="0"/>
            <a:chExt cx="1563" cy="457"/>
          </a:xfrm>
        </p:grpSpPr>
        <p:graphicFrame>
          <p:nvGraphicFramePr>
            <p:cNvPr id="1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5261318"/>
                </p:ext>
              </p:extLst>
            </p:nvPr>
          </p:nvGraphicFramePr>
          <p:xfrm>
            <a:off x="483" y="0"/>
            <a:ext cx="108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987" name="公式" r:id="rId7" imgW="965160" imgH="393480" progId="Equation.3">
                    <p:embed/>
                  </p:oleObj>
                </mc:Choice>
                <mc:Fallback>
                  <p:oleObj name="公式" r:id="rId7" imgW="9651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3" y="0"/>
                          <a:ext cx="108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0" y="50"/>
              <a:ext cx="61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 smtClean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b="0" dirty="0" smtClean="0"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zh-CN" altLang="en-US" b="0" dirty="0" smtClean="0">
                  <a:latin typeface="微软雅黑" pitchFamily="34" charset="-122"/>
                  <a:ea typeface="微软雅黑" pitchFamily="34" charset="-122"/>
                </a:rPr>
                <a:t>）</a:t>
              </a:r>
              <a:endParaRPr lang="zh-CN" altLang="en-US" b="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5" name="Group 19"/>
          <p:cNvGrpSpPr>
            <a:grpSpLocks/>
          </p:cNvGrpSpPr>
          <p:nvPr/>
        </p:nvGrpSpPr>
        <p:grpSpPr bwMode="auto">
          <a:xfrm>
            <a:off x="4891088" y="4186184"/>
            <a:ext cx="2271483" cy="800775"/>
            <a:chOff x="0" y="0"/>
            <a:chExt cx="1296" cy="436"/>
          </a:xfrm>
        </p:grpSpPr>
        <p:graphicFrame>
          <p:nvGraphicFramePr>
            <p:cNvPr id="16" name="Object 20"/>
            <p:cNvGraphicFramePr>
              <a:graphicFrameLocks noChangeAspect="1"/>
            </p:cNvGraphicFramePr>
            <p:nvPr/>
          </p:nvGraphicFramePr>
          <p:xfrm>
            <a:off x="473" y="0"/>
            <a:ext cx="823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988" r:id="rId9" imgW="750594" imgH="394530" progId="Equation.DSMT4">
                    <p:embed/>
                  </p:oleObj>
                </mc:Choice>
                <mc:Fallback>
                  <p:oleObj r:id="rId9" imgW="750594" imgH="39453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" y="0"/>
                          <a:ext cx="823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0" y="29"/>
              <a:ext cx="61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 smtClean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b="0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b="0" dirty="0" smtClean="0">
                  <a:latin typeface="微软雅黑" pitchFamily="34" charset="-122"/>
                  <a:ea typeface="微软雅黑" pitchFamily="34" charset="-122"/>
                </a:rPr>
                <a:t>）</a:t>
              </a:r>
              <a:endParaRPr lang="zh-CN" altLang="en-US" b="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8" name="Group 28"/>
          <p:cNvGrpSpPr>
            <a:grpSpLocks/>
          </p:cNvGrpSpPr>
          <p:nvPr/>
        </p:nvGrpSpPr>
        <p:grpSpPr bwMode="auto">
          <a:xfrm>
            <a:off x="4844146" y="5069323"/>
            <a:ext cx="2478300" cy="1026681"/>
            <a:chOff x="0" y="0"/>
            <a:chExt cx="1414" cy="559"/>
          </a:xfrm>
        </p:grpSpPr>
        <p:graphicFrame>
          <p:nvGraphicFramePr>
            <p:cNvPr id="19" name="Object 29"/>
            <p:cNvGraphicFramePr>
              <a:graphicFrameLocks noChangeAspect="1"/>
            </p:cNvGraphicFramePr>
            <p:nvPr/>
          </p:nvGraphicFramePr>
          <p:xfrm>
            <a:off x="420" y="0"/>
            <a:ext cx="994" cy="5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989" r:id="rId11" imgW="801460" imgH="445397" progId="Equation.3">
                    <p:embed/>
                  </p:oleObj>
                </mc:Choice>
                <mc:Fallback>
                  <p:oleObj r:id="rId11" imgW="801460" imgH="44539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" y="0"/>
                          <a:ext cx="994" cy="5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30"/>
            <p:cNvSpPr txBox="1">
              <a:spLocks noChangeArrowheads="1"/>
            </p:cNvSpPr>
            <p:nvPr/>
          </p:nvSpPr>
          <p:spPr bwMode="auto">
            <a:xfrm>
              <a:off x="0" y="127"/>
              <a:ext cx="61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 smtClean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b="0" dirty="0" smtClean="0">
                  <a:latin typeface="微软雅黑" pitchFamily="34" charset="-122"/>
                  <a:ea typeface="微软雅黑" pitchFamily="34" charset="-122"/>
                </a:rPr>
                <a:t>4</a:t>
              </a:r>
              <a:r>
                <a:rPr lang="zh-CN" altLang="en-US" b="0" dirty="0" smtClean="0">
                  <a:latin typeface="微软雅黑" pitchFamily="34" charset="-122"/>
                  <a:ea typeface="微软雅黑" pitchFamily="34" charset="-122"/>
                </a:rPr>
                <a:t>）</a:t>
              </a:r>
              <a:endParaRPr lang="zh-CN" altLang="en-US" b="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1187913" y="3621811"/>
            <a:ext cx="2468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 eaLnBrk="1" hangingPunct="1"/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2.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求下列极限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zh-CN" altLang="en-US" sz="2400" b="0" dirty="0" smtClean="0">
                <a:latin typeface="微软雅黑" pitchFamily="34" charset="-122"/>
                <a:ea typeface="微软雅黑" pitchFamily="34" charset="-122"/>
              </a:rPr>
              <a:t> </a:t>
            </a:r>
            <a:endParaRPr lang="zh-CN" altLang="en-US" sz="2400" b="0" dirty="0">
              <a:latin typeface="微软雅黑" pitchFamily="34" charset="-122"/>
              <a:ea typeface="微软雅黑" pitchFamily="34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9287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859831" y="2563233"/>
            <a:ext cx="2956262" cy="1979905"/>
            <a:chOff x="3885181" y="2733648"/>
            <a:chExt cx="1961143" cy="1313443"/>
          </a:xfrm>
        </p:grpSpPr>
        <p:sp>
          <p:nvSpPr>
            <p:cNvPr id="13" name="文本框 12"/>
            <p:cNvSpPr txBox="1"/>
            <p:nvPr/>
          </p:nvSpPr>
          <p:spPr>
            <a:xfrm>
              <a:off x="3885181" y="3618324"/>
              <a:ext cx="1961143" cy="428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洛必达法则</a:t>
              </a:r>
              <a:r>
                <a: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Ⅱ</a:t>
              </a: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778271" y="2538014"/>
            <a:ext cx="2954657" cy="2018329"/>
            <a:chOff x="1123459" y="2418656"/>
            <a:chExt cx="2426346" cy="165744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123459" y="3545333"/>
              <a:ext cx="2426346" cy="530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>
                  <a:solidFill>
                    <a:schemeClr val="bg1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洛必达法则</a:t>
              </a:r>
              <a:r>
                <a:rPr lang="en-US" altLang="zh-CN" sz="3600" b="1" dirty="0" smtClean="0">
                  <a:solidFill>
                    <a:schemeClr val="bg1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Ⅰ</a:t>
              </a:r>
              <a:endParaRPr lang="en-US" altLang="zh-CN" sz="3600" b="1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7983412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8157038" y="2355048"/>
            <a:ext cx="1723278" cy="2201292"/>
            <a:chOff x="6702217" y="2510238"/>
            <a:chExt cx="1228031" cy="1568670"/>
          </a:xfrm>
        </p:grpSpPr>
        <p:sp>
          <p:nvSpPr>
            <p:cNvPr id="32" name="文本框 31"/>
            <p:cNvSpPr txBox="1"/>
            <p:nvPr/>
          </p:nvSpPr>
          <p:spPr>
            <a:xfrm>
              <a:off x="6951436" y="3618324"/>
              <a:ext cx="789573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其他</a:t>
              </a: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9573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416051" y="2240370"/>
            <a:ext cx="9396412" cy="389917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416052" y="2034779"/>
            <a:ext cx="9396412" cy="49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35715" y="2420166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提问：</a:t>
            </a:r>
          </a:p>
        </p:txBody>
      </p:sp>
      <p:sp>
        <p:nvSpPr>
          <p:cNvPr id="5" name="矩形 4"/>
          <p:cNvSpPr/>
          <p:nvPr/>
        </p:nvSpPr>
        <p:spPr>
          <a:xfrm>
            <a:off x="1435715" y="3622757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分析：</a:t>
            </a:r>
          </a:p>
        </p:txBody>
      </p:sp>
      <p:sp>
        <p:nvSpPr>
          <p:cNvPr id="31" name="矩形 30"/>
          <p:cNvSpPr/>
          <p:nvPr/>
        </p:nvSpPr>
        <p:spPr bwMode="auto">
          <a:xfrm>
            <a:off x="5488551" y="1425676"/>
            <a:ext cx="1214898" cy="48864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引题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152231" y="2802568"/>
            <a:ext cx="8660233" cy="802638"/>
            <a:chOff x="2152231" y="2802568"/>
            <a:chExt cx="8660233" cy="802638"/>
          </a:xfrm>
        </p:grpSpPr>
        <p:sp>
          <p:nvSpPr>
            <p:cNvPr id="1036" name="Text Box 16"/>
            <p:cNvSpPr txBox="1">
              <a:spLocks noChangeArrowheads="1"/>
            </p:cNvSpPr>
            <p:nvPr/>
          </p:nvSpPr>
          <p:spPr bwMode="auto">
            <a:xfrm>
              <a:off x="2152231" y="2802568"/>
              <a:ext cx="8660233" cy="720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latinLnBrk="1">
                <a:lnSpc>
                  <a:spcPct val="170000"/>
                </a:lnSpc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极限                             、                  、                         怎么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求呢？</a:t>
              </a:r>
            </a:p>
          </p:txBody>
        </p:sp>
        <p:graphicFrame>
          <p:nvGraphicFramePr>
            <p:cNvPr id="32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107858"/>
                </p:ext>
              </p:extLst>
            </p:nvPr>
          </p:nvGraphicFramePr>
          <p:xfrm>
            <a:off x="5231157" y="2963738"/>
            <a:ext cx="1472292" cy="6154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83" r:id="rId3" imgW="628616" imgH="282411" progId="Equation.3">
                    <p:embed/>
                  </p:oleObj>
                </mc:Choice>
                <mc:Fallback>
                  <p:oleObj r:id="rId3" imgW="628616" imgH="28241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1157" y="2963738"/>
                          <a:ext cx="1472292" cy="6154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3720621"/>
                </p:ext>
              </p:extLst>
            </p:nvPr>
          </p:nvGraphicFramePr>
          <p:xfrm>
            <a:off x="2947483" y="2802568"/>
            <a:ext cx="1998039" cy="802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84" r:id="rId5" imgW="973969" imgH="397464" progId="Equation.3">
                    <p:embed/>
                  </p:oleObj>
                </mc:Choice>
                <mc:Fallback>
                  <p:oleObj r:id="rId5" imgW="973969" imgH="39746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7483" y="2802568"/>
                          <a:ext cx="1998039" cy="802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776045"/>
                </p:ext>
              </p:extLst>
            </p:nvPr>
          </p:nvGraphicFramePr>
          <p:xfrm>
            <a:off x="7035784" y="2939673"/>
            <a:ext cx="1744606" cy="6534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85" r:id="rId7" imgW="743367" imgH="294975" progId="Equation.DSMT4">
                    <p:embed/>
                  </p:oleObj>
                </mc:Choice>
                <mc:Fallback>
                  <p:oleObj r:id="rId7" imgW="743367" imgH="29497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5784" y="2939673"/>
                          <a:ext cx="1744606" cy="6534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7"/>
          <p:cNvGrpSpPr>
            <a:grpSpLocks/>
          </p:cNvGrpSpPr>
          <p:nvPr/>
        </p:nvGrpSpPr>
        <p:grpSpPr bwMode="auto">
          <a:xfrm>
            <a:off x="1479257" y="3794558"/>
            <a:ext cx="9056688" cy="2085975"/>
            <a:chOff x="0" y="0"/>
            <a:chExt cx="5705" cy="1314"/>
          </a:xfrm>
        </p:grpSpPr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>
              <a:off x="0" y="0"/>
              <a:ext cx="5705" cy="1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latinLnBrk="1">
                <a:lnSpc>
                  <a:spcPct val="180000"/>
                </a:lnSpc>
              </a:pPr>
              <a:r>
                <a:rPr lang="zh-CN" altLang="en-US" dirty="0">
                  <a:solidFill>
                    <a:srgbClr val="FF0000"/>
                  </a:solidFill>
                  <a:latin typeface="宋体" pitchFamily="2" charset="-122"/>
                </a:rPr>
                <a:t>     </a:t>
              </a:r>
              <a:r>
                <a:rPr lang="zh-CN" altLang="en-US" dirty="0"/>
                <a:t>在求极限过程中，我们还会遇到</a:t>
              </a:r>
            </a:p>
            <a:p>
              <a:pPr latinLnBrk="1">
                <a:lnSpc>
                  <a:spcPct val="180000"/>
                </a:lnSpc>
              </a:pPr>
              <a:r>
                <a:rPr lang="zh-CN" altLang="en-US" dirty="0"/>
                <a:t> </a:t>
              </a:r>
              <a:r>
                <a:rPr lang="zh-CN" altLang="en-US" dirty="0" smtClean="0"/>
                <a:t>等</a:t>
              </a:r>
              <a:r>
                <a:rPr lang="zh-CN" altLang="en-US" dirty="0"/>
                <a:t>各种类型的极限问题，通常要</a:t>
              </a:r>
              <a:r>
                <a:rPr lang="zh-CN" altLang="en-US" dirty="0" smtClean="0"/>
                <a:t>转化为      或       型后</a:t>
              </a:r>
              <a:r>
                <a:rPr lang="zh-CN" altLang="en-US" dirty="0"/>
                <a:t>，再利用洛必达法则求极限。</a:t>
              </a:r>
            </a:p>
          </p:txBody>
        </p:sp>
        <p:graphicFrame>
          <p:nvGraphicFramePr>
            <p:cNvPr id="37" name="Object 9"/>
            <p:cNvGraphicFramePr>
              <a:graphicFrameLocks noChangeAspect="1"/>
            </p:cNvGraphicFramePr>
            <p:nvPr/>
          </p:nvGraphicFramePr>
          <p:xfrm>
            <a:off x="3311" y="131"/>
            <a:ext cx="1270" cy="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86" r:id="rId9" imgW="838881" imgH="216311" progId="Equation.DSMT4">
                    <p:embed/>
                  </p:oleObj>
                </mc:Choice>
                <mc:Fallback>
                  <p:oleObj r:id="rId9" imgW="838881" imgH="21631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1" y="131"/>
                          <a:ext cx="1270" cy="3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7414936"/>
                </p:ext>
              </p:extLst>
            </p:nvPr>
          </p:nvGraphicFramePr>
          <p:xfrm>
            <a:off x="3494" y="426"/>
            <a:ext cx="167" cy="4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87" r:id="rId11" imgW="140504" imgH="395389" progId="Equation.DSMT4">
                    <p:embed/>
                  </p:oleObj>
                </mc:Choice>
                <mc:Fallback>
                  <p:oleObj r:id="rId11" imgW="140504" imgH="39538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4" y="426"/>
                          <a:ext cx="167" cy="4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6867881"/>
                </p:ext>
              </p:extLst>
            </p:nvPr>
          </p:nvGraphicFramePr>
          <p:xfrm>
            <a:off x="4579" y="136"/>
            <a:ext cx="1126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88" r:id="rId13" imgW="776027" imgH="229215" progId="Equation.DSMT4">
                    <p:embed/>
                  </p:oleObj>
                </mc:Choice>
                <mc:Fallback>
                  <p:oleObj r:id="rId13" imgW="776027" imgH="22921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9" y="136"/>
                          <a:ext cx="1126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4071813"/>
                </p:ext>
              </p:extLst>
            </p:nvPr>
          </p:nvGraphicFramePr>
          <p:xfrm>
            <a:off x="3984" y="414"/>
            <a:ext cx="212" cy="4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89" r:id="rId15" imgW="178504" imgH="394873" progId="Equation.DSMT4">
                    <p:embed/>
                  </p:oleObj>
                </mc:Choice>
                <mc:Fallback>
                  <p:oleObj r:id="rId15" imgW="178504" imgH="39487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4" y="414"/>
                          <a:ext cx="212" cy="4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494311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3" grpId="0"/>
      <p:bldP spid="5" grpId="0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416050" y="2036181"/>
            <a:ext cx="9396413" cy="3348620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519462" y="2106765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421973" y="95005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18340" y="817379"/>
            <a:ext cx="3954929" cy="805331"/>
            <a:chOff x="1518340" y="817379"/>
            <a:chExt cx="3954929" cy="805331"/>
          </a:xfrm>
        </p:grpSpPr>
        <p:sp>
          <p:nvSpPr>
            <p:cNvPr id="4108" name="Rectangle 21"/>
            <p:cNvSpPr>
              <a:spLocks noChangeArrowheads="1"/>
            </p:cNvSpPr>
            <p:nvPr/>
          </p:nvSpPr>
          <p:spPr bwMode="auto">
            <a:xfrm>
              <a:off x="1518340" y="989213"/>
              <a:ext cx="39549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en-US" altLang="zh-CN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</a:t>
              </a:r>
              <a:r>
                <a:rPr lang="en-US" altLang="zh-CN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极限                 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7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3483402"/>
                </p:ext>
              </p:extLst>
            </p:nvPr>
          </p:nvGraphicFramePr>
          <p:xfrm>
            <a:off x="2925135" y="817379"/>
            <a:ext cx="1986558" cy="805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804" r:id="rId4" imgW="973969" imgH="397464" progId="Equation.3">
                    <p:embed/>
                  </p:oleObj>
                </mc:Choice>
                <mc:Fallback>
                  <p:oleObj r:id="rId4" imgW="973969" imgH="39746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5135" y="817379"/>
                          <a:ext cx="1986558" cy="8053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439476"/>
              </p:ext>
            </p:extLst>
          </p:nvPr>
        </p:nvGraphicFramePr>
        <p:xfrm>
          <a:off x="2459038" y="2440668"/>
          <a:ext cx="4314246" cy="999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5" r:id="rId6" imgW="1867217" imgH="444817" progId="Equation.3">
                  <p:embed/>
                </p:oleObj>
              </mc:Choice>
              <mc:Fallback>
                <p:oleObj r:id="rId6" imgW="1867217" imgH="4448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2440668"/>
                        <a:ext cx="4314246" cy="9992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90506"/>
              </p:ext>
            </p:extLst>
          </p:nvPr>
        </p:nvGraphicFramePr>
        <p:xfrm>
          <a:off x="4522118" y="3736975"/>
          <a:ext cx="2873375" cy="1067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6" name="公式" r:id="rId8" imgW="977760" imgH="419040" progId="Equation.3">
                  <p:embed/>
                </p:oleObj>
              </mc:Choice>
              <mc:Fallback>
                <p:oleObj name="公式" r:id="rId8" imgW="977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118" y="3736975"/>
                        <a:ext cx="2873375" cy="1067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506284"/>
              </p:ext>
            </p:extLst>
          </p:nvPr>
        </p:nvGraphicFramePr>
        <p:xfrm>
          <a:off x="6878864" y="2432957"/>
          <a:ext cx="2515468" cy="992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7" r:id="rId10" imgW="1081694" imgH="420146" progId="Equation.3">
                  <p:embed/>
                </p:oleObj>
              </mc:Choice>
              <mc:Fallback>
                <p:oleObj r:id="rId10" imgW="1081694" imgH="4201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8864" y="2432957"/>
                        <a:ext cx="2515468" cy="9924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0512"/>
              </p:ext>
            </p:extLst>
          </p:nvPr>
        </p:nvGraphicFramePr>
        <p:xfrm>
          <a:off x="7496403" y="3817031"/>
          <a:ext cx="994454" cy="920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8" name="公式" r:id="rId12" imgW="368280" imgH="393480" progId="Equation.3">
                  <p:embed/>
                </p:oleObj>
              </mc:Choice>
              <mc:Fallback>
                <p:oleObj name="公式" r:id="rId12" imgW="36828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6403" y="3817031"/>
                        <a:ext cx="994454" cy="9207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1262776"/>
      </p:ext>
    </p:extLst>
  </p:cSld>
  <p:clrMapOvr>
    <a:masterClrMapping/>
  </p:clrMapOvr>
  <p:transition spd="slow">
    <p:pull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416049" y="3261446"/>
            <a:ext cx="9396413" cy="2486208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519462" y="3413025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421973" y="95005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18340" y="974699"/>
            <a:ext cx="3570208" cy="635641"/>
            <a:chOff x="1518340" y="974699"/>
            <a:chExt cx="3570208" cy="635641"/>
          </a:xfrm>
        </p:grpSpPr>
        <p:sp>
          <p:nvSpPr>
            <p:cNvPr id="4108" name="Rectangle 21"/>
            <p:cNvSpPr>
              <a:spLocks noChangeArrowheads="1"/>
            </p:cNvSpPr>
            <p:nvPr/>
          </p:nvSpPr>
          <p:spPr bwMode="auto">
            <a:xfrm>
              <a:off x="1518340" y="989213"/>
              <a:ext cx="35702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en-US" altLang="zh-CN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极限                       。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6709860"/>
                </p:ext>
              </p:extLst>
            </p:nvPr>
          </p:nvGraphicFramePr>
          <p:xfrm>
            <a:off x="2925135" y="974699"/>
            <a:ext cx="1637076" cy="6356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12" r:id="rId4" imgW="628616" imgH="282411" progId="Equation.3">
                    <p:embed/>
                  </p:oleObj>
                </mc:Choice>
                <mc:Fallback>
                  <p:oleObj r:id="rId4" imgW="628616" imgH="28241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5135" y="974699"/>
                          <a:ext cx="1637076" cy="6356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25"/>
          <p:cNvGrpSpPr>
            <a:grpSpLocks/>
          </p:cNvGrpSpPr>
          <p:nvPr/>
        </p:nvGrpSpPr>
        <p:grpSpPr bwMode="auto">
          <a:xfrm>
            <a:off x="1189038" y="1812516"/>
            <a:ext cx="7878769" cy="785813"/>
            <a:chOff x="317" y="0"/>
            <a:chExt cx="4963" cy="495"/>
          </a:xfrm>
        </p:grpSpPr>
        <p:sp>
          <p:nvSpPr>
            <p:cNvPr id="15" name="Rectangle 33"/>
            <p:cNvSpPr>
              <a:spLocks noChangeArrowheads="1"/>
            </p:cNvSpPr>
            <p:nvPr/>
          </p:nvSpPr>
          <p:spPr bwMode="auto">
            <a:xfrm>
              <a:off x="317" y="62"/>
              <a:ext cx="94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【分析】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 </a:t>
              </a:r>
            </a:p>
          </p:txBody>
        </p:sp>
        <p:sp>
          <p:nvSpPr>
            <p:cNvPr id="16" name="Rectangle 34"/>
            <p:cNvSpPr>
              <a:spLocks noChangeArrowheads="1"/>
            </p:cNvSpPr>
            <p:nvPr/>
          </p:nvSpPr>
          <p:spPr bwMode="auto">
            <a:xfrm>
              <a:off x="1043" y="64"/>
              <a:ext cx="5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这是</a:t>
              </a:r>
              <a:endParaRPr lang="zh-CN" altLang="en-US" sz="2400" b="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7" name="Rectangle 36"/>
            <p:cNvSpPr>
              <a:spLocks noChangeArrowheads="1"/>
            </p:cNvSpPr>
            <p:nvPr/>
          </p:nvSpPr>
          <p:spPr bwMode="auto">
            <a:xfrm>
              <a:off x="1944" y="87"/>
              <a:ext cx="94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型，因为</a:t>
              </a:r>
              <a:r>
                <a:rPr lang="zh-CN" altLang="en-US" sz="2400" b="0" dirty="0">
                  <a:latin typeface="微软雅黑" pitchFamily="34" charset="-122"/>
                  <a:ea typeface="微软雅黑" pitchFamily="34" charset="-122"/>
                </a:rPr>
                <a:t> </a:t>
              </a:r>
            </a:p>
          </p:txBody>
        </p:sp>
        <p:graphicFrame>
          <p:nvGraphicFramePr>
            <p:cNvPr id="18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4897435"/>
                </p:ext>
              </p:extLst>
            </p:nvPr>
          </p:nvGraphicFramePr>
          <p:xfrm>
            <a:off x="2812" y="0"/>
            <a:ext cx="978" cy="4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13" r:id="rId6" imgW="781801" imgH="397464" progId="Equation.3">
                    <p:embed/>
                  </p:oleObj>
                </mc:Choice>
                <mc:Fallback>
                  <p:oleObj r:id="rId6" imgW="781801" imgH="39746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2" y="0"/>
                          <a:ext cx="978" cy="4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ctangle 38"/>
            <p:cNvSpPr>
              <a:spLocks noChangeArrowheads="1"/>
            </p:cNvSpPr>
            <p:nvPr/>
          </p:nvSpPr>
          <p:spPr bwMode="auto">
            <a:xfrm>
              <a:off x="3708" y="87"/>
              <a:ext cx="94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，转化为</a:t>
              </a:r>
              <a:r>
                <a:rPr lang="zh-CN" altLang="en-US" sz="2400" b="0" dirty="0">
                  <a:latin typeface="微软雅黑" pitchFamily="34" charset="-122"/>
                  <a:ea typeface="微软雅黑" pitchFamily="34" charset="-122"/>
                </a:rPr>
                <a:t> </a:t>
              </a:r>
            </a:p>
          </p:txBody>
        </p:sp>
        <p:graphicFrame>
          <p:nvGraphicFramePr>
            <p:cNvPr id="23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8802051"/>
                </p:ext>
              </p:extLst>
            </p:nvPr>
          </p:nvGraphicFramePr>
          <p:xfrm>
            <a:off x="4566" y="25"/>
            <a:ext cx="197" cy="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14" r:id="rId8" imgW="181099" imgH="400619" progId="Equation.3">
                    <p:embed/>
                  </p:oleObj>
                </mc:Choice>
                <mc:Fallback>
                  <p:oleObj r:id="rId8" imgW="181099" imgH="400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6" y="25"/>
                          <a:ext cx="197" cy="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Rectangle 41"/>
            <p:cNvSpPr>
              <a:spLocks noChangeArrowheads="1"/>
            </p:cNvSpPr>
            <p:nvPr/>
          </p:nvSpPr>
          <p:spPr bwMode="auto">
            <a:xfrm>
              <a:off x="4776" y="91"/>
              <a:ext cx="5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型，</a:t>
              </a:r>
            </a:p>
          </p:txBody>
        </p:sp>
        <p:graphicFrame>
          <p:nvGraphicFramePr>
            <p:cNvPr id="26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48678"/>
                </p:ext>
              </p:extLst>
            </p:nvPr>
          </p:nvGraphicFramePr>
          <p:xfrm>
            <a:off x="1534" y="69"/>
            <a:ext cx="460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15" r:id="rId10" imgW="305780" imgH="178504" progId="Equation.3">
                    <p:embed/>
                  </p:oleObj>
                </mc:Choice>
                <mc:Fallback>
                  <p:oleObj r:id="rId10" imgW="305780" imgH="17850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4" y="69"/>
                          <a:ext cx="460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2354945" y="2553042"/>
            <a:ext cx="29546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 eaLnBrk="1" hangingPunct="1"/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再用洛比达法则求。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739589"/>
              </p:ext>
            </p:extLst>
          </p:nvPr>
        </p:nvGraphicFramePr>
        <p:xfrm>
          <a:off x="2497335" y="3643857"/>
          <a:ext cx="15541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6" name="公式" r:id="rId12" imgW="622080" imgH="279360" progId="Equation.3">
                  <p:embed/>
                </p:oleObj>
              </mc:Choice>
              <mc:Fallback>
                <p:oleObj name="公式" r:id="rId12" imgW="622080" imgH="27936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335" y="3643857"/>
                        <a:ext cx="15541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461547"/>
              </p:ext>
            </p:extLst>
          </p:nvPr>
        </p:nvGraphicFramePr>
        <p:xfrm>
          <a:off x="4081954" y="3446232"/>
          <a:ext cx="1682750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7" name="公式" r:id="rId14" imgW="672840" imgH="393480" progId="Equation.3">
                  <p:embed/>
                </p:oleObj>
              </mc:Choice>
              <mc:Fallback>
                <p:oleObj name="公式" r:id="rId14" imgW="672840" imgH="393480" progId="Equation.3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954" y="3446232"/>
                        <a:ext cx="1682750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016523"/>
              </p:ext>
            </p:extLst>
          </p:nvPr>
        </p:nvGraphicFramePr>
        <p:xfrm>
          <a:off x="4041592" y="4680201"/>
          <a:ext cx="209391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8" name="公式" r:id="rId16" imgW="838080" imgH="279360" progId="Equation.3">
                  <p:embed/>
                </p:oleObj>
              </mc:Choice>
              <mc:Fallback>
                <p:oleObj name="公式" r:id="rId16" imgW="838080" imgH="279360" progId="Equation.3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1592" y="4680201"/>
                        <a:ext cx="209391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427822"/>
              </p:ext>
            </p:extLst>
          </p:nvPr>
        </p:nvGraphicFramePr>
        <p:xfrm>
          <a:off x="5895294" y="3407837"/>
          <a:ext cx="1903412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9" name="公式" r:id="rId18" imgW="761760" imgH="419040" progId="Equation.3">
                  <p:embed/>
                </p:oleObj>
              </mc:Choice>
              <mc:Fallback>
                <p:oleObj name="公式" r:id="rId18" imgW="761760" imgH="419040" progId="Equation.3">
                  <p:embed/>
                  <p:pic>
                    <p:nvPicPr>
                      <p:cNvPr id="0" name="对象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5294" y="3407837"/>
                        <a:ext cx="1903412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8524342"/>
      </p:ext>
    </p:extLst>
  </p:cSld>
  <p:clrMapOvr>
    <a:masterClrMapping/>
  </p:clrMapOvr>
  <p:transition spd="slow">
    <p:pull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  <p:bldP spid="2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  <p:bldP spid="28" grpId="0"/>
        </p:bldLst>
      </p:timing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416049" y="2608316"/>
            <a:ext cx="9396413" cy="3690884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519462" y="2759895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421973" y="95005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14" name="Group 25"/>
          <p:cNvGrpSpPr>
            <a:grpSpLocks/>
          </p:cNvGrpSpPr>
          <p:nvPr/>
        </p:nvGrpSpPr>
        <p:grpSpPr bwMode="auto">
          <a:xfrm>
            <a:off x="1189038" y="1877604"/>
            <a:ext cx="3268665" cy="534988"/>
            <a:chOff x="317" y="41"/>
            <a:chExt cx="2059" cy="337"/>
          </a:xfrm>
        </p:grpSpPr>
        <p:sp>
          <p:nvSpPr>
            <p:cNvPr id="15" name="Rectangle 33"/>
            <p:cNvSpPr>
              <a:spLocks noChangeArrowheads="1"/>
            </p:cNvSpPr>
            <p:nvPr/>
          </p:nvSpPr>
          <p:spPr bwMode="auto">
            <a:xfrm>
              <a:off x="317" y="62"/>
              <a:ext cx="94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【分析】</a:t>
              </a:r>
              <a:r>
                <a:rPr lang="zh-CN" altLang="en-US" sz="2400">
                  <a:latin typeface="微软雅黑" pitchFamily="34" charset="-122"/>
                  <a:ea typeface="微软雅黑" pitchFamily="34" charset="-122"/>
                </a:rPr>
                <a:t> </a:t>
              </a:r>
            </a:p>
          </p:txBody>
        </p:sp>
        <p:sp>
          <p:nvSpPr>
            <p:cNvPr id="16" name="Rectangle 34"/>
            <p:cNvSpPr>
              <a:spLocks noChangeArrowheads="1"/>
            </p:cNvSpPr>
            <p:nvPr/>
          </p:nvSpPr>
          <p:spPr bwMode="auto">
            <a:xfrm>
              <a:off x="1043" y="64"/>
              <a:ext cx="5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这是</a:t>
              </a:r>
              <a:endParaRPr lang="zh-CN" altLang="en-US" sz="2400" b="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7" name="Rectangle 36"/>
            <p:cNvSpPr>
              <a:spLocks noChangeArrowheads="1"/>
            </p:cNvSpPr>
            <p:nvPr/>
          </p:nvSpPr>
          <p:spPr bwMode="auto">
            <a:xfrm>
              <a:off x="1872" y="87"/>
              <a:ext cx="5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型</a:t>
              </a:r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，</a:t>
              </a:r>
              <a:endParaRPr lang="zh-CN" altLang="en-US" sz="2400" b="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26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7489267"/>
                </p:ext>
              </p:extLst>
            </p:nvPr>
          </p:nvGraphicFramePr>
          <p:xfrm>
            <a:off x="1585" y="41"/>
            <a:ext cx="267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928" name="公式" r:id="rId4" imgW="177480" imgH="203040" progId="Equation.3">
                    <p:embed/>
                  </p:oleObj>
                </mc:Choice>
                <mc:Fallback>
                  <p:oleObj name="公式" r:id="rId4" imgW="1774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5" y="41"/>
                          <a:ext cx="267" cy="3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4270830" y="1934942"/>
            <a:ext cx="48013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 eaLnBrk="1" hangingPunct="1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要通过转化后再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用洛比达法则求。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518340" y="960299"/>
            <a:ext cx="3416320" cy="616820"/>
            <a:chOff x="1518340" y="960299"/>
            <a:chExt cx="3416320" cy="616820"/>
          </a:xfrm>
        </p:grpSpPr>
        <p:sp>
          <p:nvSpPr>
            <p:cNvPr id="4108" name="Rectangle 21"/>
            <p:cNvSpPr>
              <a:spLocks noChangeArrowheads="1"/>
            </p:cNvSpPr>
            <p:nvPr/>
          </p:nvSpPr>
          <p:spPr bwMode="auto">
            <a:xfrm>
              <a:off x="1518340" y="989213"/>
              <a:ext cx="34163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en-US" altLang="zh-CN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极限                    。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3065535"/>
                </p:ext>
              </p:extLst>
            </p:nvPr>
          </p:nvGraphicFramePr>
          <p:xfrm>
            <a:off x="2881593" y="960299"/>
            <a:ext cx="1482772" cy="6168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929" r:id="rId6" imgW="743367" imgH="294975" progId="Equation.DSMT4">
                    <p:embed/>
                  </p:oleObj>
                </mc:Choice>
                <mc:Fallback>
                  <p:oleObj r:id="rId6" imgW="743367" imgH="29497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1593" y="960299"/>
                          <a:ext cx="1482772" cy="6168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220797"/>
              </p:ext>
            </p:extLst>
          </p:nvPr>
        </p:nvGraphicFramePr>
        <p:xfrm>
          <a:off x="2383716" y="2990727"/>
          <a:ext cx="1651487" cy="71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0" r:id="rId8" imgW="743376" imgH="294787" progId="Equation.3">
                  <p:embed/>
                </p:oleObj>
              </mc:Choice>
              <mc:Fallback>
                <p:oleObj r:id="rId8" imgW="743376" imgH="294787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3716" y="2990727"/>
                        <a:ext cx="1651487" cy="710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361153"/>
              </p:ext>
            </p:extLst>
          </p:nvPr>
        </p:nvGraphicFramePr>
        <p:xfrm>
          <a:off x="3898241" y="2685389"/>
          <a:ext cx="2940754" cy="1072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1" r:id="rId10" imgW="1094099" imgH="368941" progId="Equation.3">
                  <p:embed/>
                </p:oleObj>
              </mc:Choice>
              <mc:Fallback>
                <p:oleObj r:id="rId10" imgW="1094099" imgH="368941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241" y="2685389"/>
                        <a:ext cx="2940754" cy="10723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468341"/>
              </p:ext>
            </p:extLst>
          </p:nvPr>
        </p:nvGraphicFramePr>
        <p:xfrm>
          <a:off x="6889616" y="2759895"/>
          <a:ext cx="2320678" cy="877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2" r:id="rId12" imgW="711818" imgH="266932" progId="Equation.3">
                  <p:embed/>
                </p:oleObj>
              </mc:Choice>
              <mc:Fallback>
                <p:oleObj r:id="rId12" imgW="711818" imgH="266932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616" y="2759895"/>
                        <a:ext cx="2320678" cy="8779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919806"/>
              </p:ext>
            </p:extLst>
          </p:nvPr>
        </p:nvGraphicFramePr>
        <p:xfrm>
          <a:off x="6667306" y="3352186"/>
          <a:ext cx="3433947" cy="1592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3" r:id="rId14" imgW="1179147" imgH="551123" progId="Equation.3">
                  <p:embed/>
                </p:oleObj>
              </mc:Choice>
              <mc:Fallback>
                <p:oleObj r:id="rId14" imgW="1179147" imgH="551123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306" y="3352186"/>
                        <a:ext cx="3433947" cy="15921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078787"/>
              </p:ext>
            </p:extLst>
          </p:nvPr>
        </p:nvGraphicFramePr>
        <p:xfrm>
          <a:off x="3985327" y="3931721"/>
          <a:ext cx="2633785" cy="1033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4" r:id="rId16" imgW="858727" imgH="333237" progId="Equation.3">
                  <p:embed/>
                </p:oleObj>
              </mc:Choice>
              <mc:Fallback>
                <p:oleObj r:id="rId16" imgW="858727" imgH="333237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5327" y="3931721"/>
                        <a:ext cx="2633785" cy="10334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对象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408864"/>
              </p:ext>
            </p:extLst>
          </p:nvPr>
        </p:nvGraphicFramePr>
        <p:xfrm>
          <a:off x="3991424" y="4975457"/>
          <a:ext cx="4397827" cy="1047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5" r:id="rId18" imgW="1473840" imgH="355754" progId="Equation.3">
                  <p:embed/>
                </p:oleObj>
              </mc:Choice>
              <mc:Fallback>
                <p:oleObj r:id="rId18" imgW="1473840" imgH="355754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1424" y="4975457"/>
                        <a:ext cx="4397827" cy="10477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9871920"/>
      </p:ext>
    </p:extLst>
  </p:cSld>
  <p:clrMapOvr>
    <a:masterClrMapping/>
  </p:clrMapOvr>
  <p:transition spd="slow">
    <p:pull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  <p:bldP spid="2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2" grpId="0" animBg="1"/>
          <p:bldP spid="28" grpId="0"/>
        </p:bldLst>
      </p:timing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055688" y="614805"/>
            <a:ext cx="1458857" cy="1692275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36" name="矩形 35"/>
          <p:cNvSpPr/>
          <p:nvPr/>
        </p:nvSpPr>
        <p:spPr bwMode="auto">
          <a:xfrm>
            <a:off x="1055688" y="2708275"/>
            <a:ext cx="10080625" cy="314098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446" y="0"/>
            <a:ext cx="3657600" cy="6858000"/>
          </a:xfrm>
          <a:prstGeom prst="rect">
            <a:avLst/>
          </a:prstGeom>
        </p:spPr>
      </p:pic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4411092" y="3600670"/>
            <a:ext cx="3100381" cy="868363"/>
            <a:chOff x="0" y="0"/>
            <a:chExt cx="1953" cy="547"/>
          </a:xfrm>
        </p:grpSpPr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0" y="59"/>
              <a:ext cx="61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b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b="0">
                  <a:latin typeface="微软雅黑" pitchFamily="34" charset="-122"/>
                  <a:ea typeface="微软雅黑" pitchFamily="34" charset="-122"/>
                </a:rPr>
                <a:t>）</a:t>
              </a:r>
            </a:p>
          </p:txBody>
        </p:sp>
        <p:graphicFrame>
          <p:nvGraphicFramePr>
            <p:cNvPr id="11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0904309"/>
                </p:ext>
              </p:extLst>
            </p:nvPr>
          </p:nvGraphicFramePr>
          <p:xfrm>
            <a:off x="521" y="0"/>
            <a:ext cx="1432" cy="5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08" r:id="rId5" imgW="1017642" imgH="394530" progId="Equation.3">
                    <p:embed/>
                  </p:oleObj>
                </mc:Choice>
                <mc:Fallback>
                  <p:oleObj r:id="rId5" imgW="1017642" imgH="39453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" y="0"/>
                          <a:ext cx="1432" cy="5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785116" y="4634249"/>
            <a:ext cx="2393954" cy="803276"/>
            <a:chOff x="0" y="-18"/>
            <a:chExt cx="1508" cy="506"/>
          </a:xfrm>
        </p:grpSpPr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0" y="48"/>
              <a:ext cx="61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b="0"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zh-CN" altLang="en-US" b="0">
                  <a:latin typeface="微软雅黑" pitchFamily="34" charset="-122"/>
                  <a:ea typeface="微软雅黑" pitchFamily="34" charset="-122"/>
                </a:rPr>
                <a:t>）</a:t>
              </a: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7826156"/>
                </p:ext>
              </p:extLst>
            </p:nvPr>
          </p:nvGraphicFramePr>
          <p:xfrm>
            <a:off x="506" y="-18"/>
            <a:ext cx="1002" cy="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09" r:id="rId7" imgW="830501" imgH="421795" progId="Equation.3">
                    <p:embed/>
                  </p:oleObj>
                </mc:Choice>
                <mc:Fallback>
                  <p:oleObj r:id="rId7" imgW="830501" imgH="4217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6" y="-18"/>
                          <a:ext cx="1002" cy="5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1785116" y="3658726"/>
            <a:ext cx="2209808" cy="677863"/>
            <a:chOff x="0" y="0"/>
            <a:chExt cx="1392" cy="427"/>
          </a:xfrm>
        </p:grpSpPr>
        <p:graphicFrame>
          <p:nvGraphicFramePr>
            <p:cNvPr id="16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8714101"/>
                </p:ext>
              </p:extLst>
            </p:nvPr>
          </p:nvGraphicFramePr>
          <p:xfrm>
            <a:off x="535" y="59"/>
            <a:ext cx="857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10" r:id="rId9" imgW="689645" imgH="293779" progId="Equation.3">
                    <p:embed/>
                  </p:oleObj>
                </mc:Choice>
                <mc:Fallback>
                  <p:oleObj r:id="rId9" imgW="689645" imgH="29377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" y="59"/>
                          <a:ext cx="857" cy="3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0" y="0"/>
              <a:ext cx="61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b="0"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b="0">
                  <a:latin typeface="微软雅黑" pitchFamily="34" charset="-122"/>
                  <a:ea typeface="微软雅黑" pitchFamily="34" charset="-122"/>
                </a:rPr>
                <a:t>）</a:t>
              </a:r>
            </a:p>
          </p:txBody>
        </p:sp>
      </p:grp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1884594" y="3008518"/>
            <a:ext cx="18149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 eaLnBrk="1" hangingPunct="1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求下列极限</a:t>
            </a:r>
            <a:r>
              <a:rPr lang="zh-CN" altLang="en-US" sz="2400" b="0" dirty="0" smtClean="0">
                <a:latin typeface="微软雅黑" pitchFamily="34" charset="-122"/>
                <a:ea typeface="微软雅黑" pitchFamily="34" charset="-122"/>
              </a:rPr>
              <a:t> </a:t>
            </a:r>
            <a:endParaRPr lang="zh-CN" altLang="en-US" sz="2400" b="0" dirty="0">
              <a:latin typeface="微软雅黑" pitchFamily="34" charset="-122"/>
              <a:ea typeface="微软雅黑" pitchFamily="34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0946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6" name="平行四边形 25"/>
          <p:cNvSpPr/>
          <p:nvPr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4" name="平行四边形 33"/>
          <p:cNvSpPr/>
          <p:nvPr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6" name="平行四边形 35"/>
          <p:cNvSpPr/>
          <p:nvPr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933450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4" name="同心圆 23"/>
          <p:cNvSpPr/>
          <p:nvPr/>
        </p:nvSpPr>
        <p:spPr>
          <a:xfrm>
            <a:off x="2290763" y="4674688"/>
            <a:ext cx="1200150" cy="12001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8" name="同心圆 27"/>
          <p:cNvSpPr/>
          <p:nvPr/>
        </p:nvSpPr>
        <p:spPr>
          <a:xfrm>
            <a:off x="3228975" y="3429000"/>
            <a:ext cx="523876" cy="523876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40648" y="3310683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THANK YOU</a:t>
            </a:r>
            <a:endParaRPr lang="zh-CN" altLang="en-US" sz="6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565164" y="4288050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652588" y="333500"/>
            <a:ext cx="1816774" cy="181677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41" name="同心圆 40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394755" y="2868367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46" name="矩形 45"/>
          <p:cNvSpPr/>
          <p:nvPr/>
        </p:nvSpPr>
        <p:spPr>
          <a:xfrm>
            <a:off x="8557158" y="4732394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  <a:sym typeface="宋体" pitchFamily="2" charset="-122"/>
              </a:rPr>
              <a:t>授课教师：陈笑缘教授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40" name="图片 3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42" name="同心圆 41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0681531"/>
      </p:ext>
    </p:extLst>
  </p:cSld>
  <p:clrMapOvr>
    <a:masterClrMapping/>
  </p:clrMapOvr>
  <p:transition spd="slow" advTm="33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416052" y="1748758"/>
            <a:ext cx="184731" cy="563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lnSpc>
                <a:spcPct val="170000"/>
              </a:lnSpc>
            </a:pPr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416052" y="1533335"/>
            <a:ext cx="9396412" cy="49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036" name="Text Box 16"/>
          <p:cNvSpPr txBox="1">
            <a:spLocks noChangeArrowheads="1"/>
          </p:cNvSpPr>
          <p:nvPr/>
        </p:nvSpPr>
        <p:spPr bwMode="auto">
          <a:xfrm>
            <a:off x="1416051" y="2114315"/>
            <a:ext cx="6709854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latinLnBrk="1">
              <a:lnSpc>
                <a:spcPct val="170000"/>
              </a:lnSpc>
            </a:pPr>
            <a:r>
              <a:rPr lang="zh-CN" altLang="en-US" b="0" dirty="0" smtClean="0">
                <a:ea typeface="微软雅黑" panose="020B0503020204020204" pitchFamily="34" charset="-122"/>
              </a:rPr>
              <a:t>前面</a:t>
            </a:r>
            <a:r>
              <a:rPr lang="zh-CN" altLang="en-US" b="0" dirty="0">
                <a:ea typeface="微软雅黑" panose="020B0503020204020204" pitchFamily="34" charset="-122"/>
              </a:rPr>
              <a:t>我们已经学习过求函数极限的几种常见方法</a:t>
            </a:r>
            <a:r>
              <a:rPr lang="zh-CN" altLang="en-US" b="0" dirty="0" smtClean="0">
                <a:ea typeface="微软雅黑" panose="020B0503020204020204" pitchFamily="34" charset="-122"/>
              </a:rPr>
              <a:t>，</a:t>
            </a:r>
            <a:endParaRPr lang="en-US" altLang="zh-CN" b="0" dirty="0" smtClean="0">
              <a:ea typeface="微软雅黑" panose="020B0503020204020204" pitchFamily="34" charset="-122"/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/>
        </p:nvSpPr>
        <p:spPr bwMode="auto">
          <a:xfrm>
            <a:off x="1426210" y="5084292"/>
            <a:ext cx="93958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这就是我们</a:t>
            </a: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接下来要学习</a:t>
            </a:r>
            <a:r>
              <a:rPr lang="zh-CN" altLang="en-US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16051" y="1830234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提问：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16051" y="3485106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分析：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8125905" y="2291899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能否用前面的这些</a:t>
            </a:r>
          </a:p>
        </p:txBody>
      </p:sp>
      <p:sp>
        <p:nvSpPr>
          <p:cNvPr id="10" name="矩形 9"/>
          <p:cNvSpPr/>
          <p:nvPr/>
        </p:nvSpPr>
        <p:spPr>
          <a:xfrm>
            <a:off x="1416050" y="2889805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方法</a:t>
            </a:r>
            <a:r>
              <a:rPr lang="zh-CN" altLang="en-US" sz="2400" dirty="0" smtClean="0">
                <a:latin typeface="Arial" pitchFamily="34" charset="0"/>
                <a:ea typeface="微软雅黑" panose="020B0503020204020204" pitchFamily="34" charset="-122"/>
              </a:rPr>
              <a:t>求</a:t>
            </a:r>
            <a:endParaRPr lang="zh-CN" altLang="en-US" sz="2400" dirty="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01262" y="2921712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呢？</a:t>
            </a:r>
          </a:p>
        </p:txBody>
      </p:sp>
      <p:graphicFrame>
        <p:nvGraphicFramePr>
          <p:cNvPr id="22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237823"/>
              </p:ext>
            </p:extLst>
          </p:nvPr>
        </p:nvGraphicFramePr>
        <p:xfrm>
          <a:off x="2524046" y="2656259"/>
          <a:ext cx="1428107" cy="924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30" name="Equation" r:id="rId3" imgW="609600" imgH="419100" progId="Equation.DSMT4">
                  <p:embed/>
                </p:oleObj>
              </mc:Choice>
              <mc:Fallback>
                <p:oleObj name="Equation" r:id="rId3" imgW="6096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046" y="2656259"/>
                        <a:ext cx="1428107" cy="9246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1416050" y="401887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当</a:t>
            </a:r>
          </a:p>
        </p:txBody>
      </p:sp>
      <p:graphicFrame>
        <p:nvGraphicFramePr>
          <p:cNvPr id="2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097645"/>
              </p:ext>
            </p:extLst>
          </p:nvPr>
        </p:nvGraphicFramePr>
        <p:xfrm>
          <a:off x="1908493" y="4026403"/>
          <a:ext cx="878417" cy="427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31" r:id="rId5" imgW="420194" imgH="178264" progId="Equation.3">
                  <p:embed/>
                </p:oleObj>
              </mc:Choice>
              <mc:Fallback>
                <p:oleObj r:id="rId5" imgW="420194" imgH="17826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493" y="4026403"/>
                        <a:ext cx="878417" cy="4271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>
          <a:xfrm>
            <a:off x="2786910" y="401887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时，</a:t>
            </a:r>
          </a:p>
        </p:txBody>
      </p:sp>
      <p:sp>
        <p:nvSpPr>
          <p:cNvPr id="18" name="矩形 17"/>
          <p:cNvSpPr/>
          <p:nvPr/>
        </p:nvSpPr>
        <p:spPr>
          <a:xfrm>
            <a:off x="3371897" y="3845177"/>
            <a:ext cx="3825086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atinLnBrk="1">
              <a:lnSpc>
                <a:spcPct val="170000"/>
              </a:lnSpc>
            </a:pP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分子、分母的极限均</a:t>
            </a:r>
            <a:r>
              <a:rPr lang="zh-CN" altLang="en-US" sz="2400" dirty="0" smtClean="0">
                <a:latin typeface="Arial" pitchFamily="34" charset="0"/>
                <a:ea typeface="微软雅黑" panose="020B0503020204020204" pitchFamily="34" charset="-122"/>
              </a:rPr>
              <a:t>为</a:t>
            </a:r>
            <a:endParaRPr lang="zh-CN" altLang="en-US" sz="2400" dirty="0">
              <a:latin typeface="Arial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29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255116"/>
              </p:ext>
            </p:extLst>
          </p:nvPr>
        </p:nvGraphicFramePr>
        <p:xfrm>
          <a:off x="6539494" y="4043075"/>
          <a:ext cx="376767" cy="393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32" r:id="rId7" imgW="127944" imgH="179122" progId="Equation.3">
                  <p:embed/>
                </p:oleObj>
              </mc:Choice>
              <mc:Fallback>
                <p:oleObj r:id="rId7" imgW="127944" imgH="17912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9494" y="4043075"/>
                        <a:ext cx="376767" cy="3937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204867"/>
              </p:ext>
            </p:extLst>
          </p:nvPr>
        </p:nvGraphicFramePr>
        <p:xfrm>
          <a:off x="7293028" y="3836992"/>
          <a:ext cx="400050" cy="765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33" r:id="rId9" imgW="153064" imgH="395416" progId="Equation.3">
                  <p:embed/>
                </p:oleObj>
              </mc:Choice>
              <mc:Fallback>
                <p:oleObj r:id="rId9" imgW="153064" imgH="39541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3028" y="3836992"/>
                        <a:ext cx="400050" cy="7653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矩形 19"/>
          <p:cNvSpPr/>
          <p:nvPr/>
        </p:nvSpPr>
        <p:spPr>
          <a:xfrm>
            <a:off x="7579233" y="3845176"/>
            <a:ext cx="800219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atinLnBrk="1">
              <a:lnSpc>
                <a:spcPct val="170000"/>
              </a:lnSpc>
            </a:pP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型。</a:t>
            </a:r>
          </a:p>
        </p:txBody>
      </p:sp>
      <p:sp>
        <p:nvSpPr>
          <p:cNvPr id="21" name="矩形 20"/>
          <p:cNvSpPr/>
          <p:nvPr/>
        </p:nvSpPr>
        <p:spPr>
          <a:xfrm>
            <a:off x="8128318" y="3845175"/>
            <a:ext cx="800219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atinLnBrk="1">
              <a:lnSpc>
                <a:spcPct val="170000"/>
              </a:lnSpc>
            </a:pP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这种</a:t>
            </a:r>
          </a:p>
        </p:txBody>
      </p:sp>
      <p:graphicFrame>
        <p:nvGraphicFramePr>
          <p:cNvPr id="34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112536"/>
              </p:ext>
            </p:extLst>
          </p:nvPr>
        </p:nvGraphicFramePr>
        <p:xfrm>
          <a:off x="8824852" y="3845175"/>
          <a:ext cx="400050" cy="768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34" r:id="rId11" imgW="153064" imgH="395416" progId="Equation.3">
                  <p:embed/>
                </p:oleObj>
              </mc:Choice>
              <mc:Fallback>
                <p:oleObj r:id="rId11" imgW="153064" imgH="39541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4852" y="3845175"/>
                        <a:ext cx="400050" cy="7685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矩形 22"/>
          <p:cNvSpPr/>
          <p:nvPr/>
        </p:nvSpPr>
        <p:spPr>
          <a:xfrm>
            <a:off x="9075986" y="3853541"/>
            <a:ext cx="2646878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atinLnBrk="1">
              <a:lnSpc>
                <a:spcPct val="170000"/>
              </a:lnSpc>
            </a:pP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型的极限</a:t>
            </a:r>
            <a:r>
              <a:rPr lang="zh-CN" altLang="en-US" sz="2400" dirty="0" smtClean="0">
                <a:latin typeface="Arial" pitchFamily="34" charset="0"/>
                <a:ea typeface="微软雅黑" panose="020B0503020204020204" pitchFamily="34" charset="-122"/>
              </a:rPr>
              <a:t>用</a:t>
            </a:r>
            <a:endParaRPr lang="zh-CN" altLang="en-US" sz="2400" dirty="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426210" y="4469286"/>
            <a:ext cx="5588389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atinLnBrk="1">
              <a:lnSpc>
                <a:spcPct val="170000"/>
              </a:lnSpc>
            </a:pP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我们第</a:t>
            </a:r>
            <a:r>
              <a:rPr lang="en-US" altLang="zh-CN" sz="2400" dirty="0">
                <a:latin typeface="Arial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章学过的方法已经不能求解了。</a:t>
            </a:r>
          </a:p>
        </p:txBody>
      </p:sp>
      <p:sp>
        <p:nvSpPr>
          <p:cNvPr id="26" name="矩形 25"/>
          <p:cNvSpPr/>
          <p:nvPr/>
        </p:nvSpPr>
        <p:spPr>
          <a:xfrm>
            <a:off x="6727877" y="4457202"/>
            <a:ext cx="2954655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atinLnBrk="1">
              <a:lnSpc>
                <a:spcPct val="170000"/>
              </a:lnSpc>
            </a:pP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那么，该如何求呢？</a:t>
            </a:r>
            <a:endParaRPr lang="en-US" altLang="zh-CN" sz="2400" dirty="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626246" y="3889609"/>
            <a:ext cx="492443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atinLnBrk="1">
              <a:lnSpc>
                <a:spcPct val="170000"/>
              </a:lnSpc>
            </a:pP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，</a:t>
            </a:r>
          </a:p>
        </p:txBody>
      </p:sp>
      <p:sp>
        <p:nvSpPr>
          <p:cNvPr id="28" name="矩形 27"/>
          <p:cNvSpPr/>
          <p:nvPr/>
        </p:nvSpPr>
        <p:spPr>
          <a:xfrm>
            <a:off x="6905806" y="3845175"/>
            <a:ext cx="492443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atinLnBrk="1">
              <a:lnSpc>
                <a:spcPct val="170000"/>
              </a:lnSpc>
            </a:pP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为</a:t>
            </a:r>
          </a:p>
        </p:txBody>
      </p:sp>
      <p:sp>
        <p:nvSpPr>
          <p:cNvPr id="31" name="矩形 30"/>
          <p:cNvSpPr/>
          <p:nvPr/>
        </p:nvSpPr>
        <p:spPr>
          <a:xfrm>
            <a:off x="5133631" y="5085673"/>
            <a:ext cx="23391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洛必达法则</a:t>
            </a:r>
            <a:r>
              <a:rPr lang="en-US" altLang="zh-CN" sz="240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Ⅰ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5814902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036" grpId="1"/>
      <p:bldP spid="1035" grpId="0"/>
      <p:bldP spid="3" grpId="0"/>
      <p:bldP spid="5" grpId="0"/>
      <p:bldP spid="10" grpId="0"/>
      <p:bldP spid="11" grpId="0"/>
      <p:bldP spid="12" grpId="0"/>
      <p:bldP spid="13" grpId="0"/>
      <p:bldP spid="18" grpId="0"/>
      <p:bldP spid="20" grpId="0"/>
      <p:bldP spid="21" grpId="0"/>
      <p:bldP spid="23" grpId="0"/>
      <p:bldP spid="25" grpId="0"/>
      <p:bldP spid="26" grpId="0"/>
      <p:bldP spid="27" grpId="0"/>
      <p:bldP spid="28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 bwMode="auto">
          <a:xfrm>
            <a:off x="1055688" y="1927117"/>
            <a:ext cx="10080625" cy="402283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055687" y="1775751"/>
            <a:ext cx="10080625" cy="4902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2064" name="矩形 36"/>
          <p:cNvSpPr>
            <a:spLocks noChangeArrowheads="1"/>
          </p:cNvSpPr>
          <p:nvPr/>
        </p:nvSpPr>
        <p:spPr bwMode="auto">
          <a:xfrm>
            <a:off x="4900801" y="1063722"/>
            <a:ext cx="2390398" cy="584775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lIns="91440" tIns="45720" rIns="91440" b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洛必达法则</a:t>
            </a: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Ⅰ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粗宋简体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85468" y="2022295"/>
            <a:ext cx="8286749" cy="527565"/>
            <a:chOff x="0" y="-1"/>
            <a:chExt cx="3915" cy="332"/>
          </a:xfrm>
        </p:grpSpPr>
        <p:sp>
          <p:nvSpPr>
            <p:cNvPr id="2077" name="Rectangle 21"/>
            <p:cNvSpPr>
              <a:spLocks noChangeArrowheads="1"/>
            </p:cNvSpPr>
            <p:nvPr/>
          </p:nvSpPr>
          <p:spPr bwMode="auto">
            <a:xfrm>
              <a:off x="0" y="-1"/>
              <a:ext cx="391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zh-CN" altLang="en-US" dirty="0" smtClean="0">
                  <a:solidFill>
                    <a:srgbClr val="FF0000"/>
                  </a:solidFill>
                  <a:ea typeface="微软雅黑" panose="020B0503020204020204" pitchFamily="34" charset="-122"/>
                </a:rPr>
                <a:t>定理</a:t>
              </a:r>
              <a:r>
                <a:rPr lang="en-US" altLang="zh-CN" dirty="0" smtClean="0">
                  <a:solidFill>
                    <a:srgbClr val="FF0000"/>
                  </a:solidFill>
                  <a:ea typeface="微软雅黑" panose="020B0503020204020204" pitchFamily="34" charset="-122"/>
                </a:rPr>
                <a:t>4.7  </a:t>
              </a:r>
              <a:r>
                <a:rPr lang="zh-CN" altLang="en-US" b="0" dirty="0" smtClean="0">
                  <a:ea typeface="微软雅黑" panose="020B0503020204020204" pitchFamily="34" charset="-122"/>
                </a:rPr>
                <a:t>如果</a:t>
              </a:r>
              <a:r>
                <a:rPr lang="zh-CN" altLang="en-US" b="0" dirty="0">
                  <a:ea typeface="微软雅黑" panose="020B0503020204020204" pitchFamily="34" charset="-122"/>
                </a:rPr>
                <a:t>函数           与          满足下列条件：</a:t>
              </a:r>
            </a:p>
          </p:txBody>
        </p:sp>
        <p:graphicFrame>
          <p:nvGraphicFramePr>
            <p:cNvPr id="2060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9535316"/>
                </p:ext>
              </p:extLst>
            </p:nvPr>
          </p:nvGraphicFramePr>
          <p:xfrm>
            <a:off x="1177" y="14"/>
            <a:ext cx="415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96" r:id="rId4" imgW="350351" imgH="207615" progId="Equation.3">
                    <p:embed/>
                  </p:oleObj>
                </mc:Choice>
                <mc:Fallback>
                  <p:oleObj r:id="rId4" imgW="350351" imgH="2076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7" y="14"/>
                          <a:ext cx="415" cy="3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4641293"/>
                </p:ext>
              </p:extLst>
            </p:nvPr>
          </p:nvGraphicFramePr>
          <p:xfrm>
            <a:off x="1767" y="1"/>
            <a:ext cx="352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97" r:id="rId6" imgW="336778" imgH="207248" progId="Equation.3">
                    <p:embed/>
                  </p:oleObj>
                </mc:Choice>
                <mc:Fallback>
                  <p:oleObj r:id="rId6" imgW="336778" imgH="20724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7" y="1"/>
                          <a:ext cx="352" cy="3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5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591835"/>
              </p:ext>
            </p:extLst>
          </p:nvPr>
        </p:nvGraphicFramePr>
        <p:xfrm>
          <a:off x="1808561" y="4942440"/>
          <a:ext cx="1420812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98" name="Equation" r:id="rId8" imgW="609480" imgH="419040" progId="Equation.DSMT4">
                  <p:embed/>
                </p:oleObj>
              </mc:Choice>
              <mc:Fallback>
                <p:oleObj name="Equation" r:id="rId8" imgW="6094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561" y="4942440"/>
                        <a:ext cx="1420812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5" name="Rectangle 39"/>
          <p:cNvSpPr>
            <a:spLocks noChangeArrowheads="1"/>
          </p:cNvSpPr>
          <p:nvPr/>
        </p:nvSpPr>
        <p:spPr bwMode="auto">
          <a:xfrm>
            <a:off x="1370485" y="2584142"/>
            <a:ext cx="1226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>
                <a:ea typeface="微软雅黑" panose="020B0503020204020204" pitchFamily="34" charset="-122"/>
              </a:rPr>
              <a:t>   （1</a:t>
            </a:r>
            <a:r>
              <a:rPr lang="zh-CN" altLang="en-US" b="0" dirty="0" smtClean="0">
                <a:ea typeface="微软雅黑" panose="020B0503020204020204" pitchFamily="34" charset="-122"/>
              </a:rPr>
              <a:t>）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74" name="Rectangle 45"/>
          <p:cNvSpPr>
            <a:spLocks noChangeArrowheads="1"/>
          </p:cNvSpPr>
          <p:nvPr/>
        </p:nvSpPr>
        <p:spPr bwMode="auto">
          <a:xfrm>
            <a:off x="4748006" y="4119487"/>
            <a:ext cx="5838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 smtClean="0">
                <a:ea typeface="微软雅黑" panose="020B0503020204020204" pitchFamily="34" charset="-122"/>
              </a:rPr>
              <a:t>或</a:t>
            </a:r>
            <a:r>
              <a:rPr lang="zh-CN" altLang="en-US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69" name="组合 55"/>
          <p:cNvGrpSpPr>
            <a:grpSpLocks/>
          </p:cNvGrpSpPr>
          <p:nvPr/>
        </p:nvGrpSpPr>
        <p:grpSpPr bwMode="auto">
          <a:xfrm>
            <a:off x="1630231" y="3226434"/>
            <a:ext cx="7873660" cy="649817"/>
            <a:chOff x="822329" y="2714626"/>
            <a:chExt cx="5905256" cy="486588"/>
          </a:xfrm>
        </p:grpSpPr>
        <p:sp>
          <p:nvSpPr>
            <p:cNvPr id="2072" name="Rectangle 26"/>
            <p:cNvSpPr>
              <a:spLocks noChangeArrowheads="1"/>
            </p:cNvSpPr>
            <p:nvPr/>
          </p:nvSpPr>
          <p:spPr bwMode="auto">
            <a:xfrm>
              <a:off x="822329" y="2785942"/>
              <a:ext cx="4392613" cy="345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endPara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051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5622886"/>
                </p:ext>
              </p:extLst>
            </p:nvPr>
          </p:nvGraphicFramePr>
          <p:xfrm>
            <a:off x="1502517" y="2776475"/>
            <a:ext cx="609776" cy="3874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99" r:id="rId10" imgW="350351" imgH="207615" progId="Equation.3">
                    <p:embed/>
                  </p:oleObj>
                </mc:Choice>
                <mc:Fallback>
                  <p:oleObj r:id="rId10" imgW="350351" imgH="2076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2517" y="2776475"/>
                          <a:ext cx="609776" cy="3874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3" name="Rectangle 50"/>
            <p:cNvSpPr>
              <a:spLocks noChangeArrowheads="1"/>
            </p:cNvSpPr>
            <p:nvPr/>
          </p:nvSpPr>
          <p:spPr bwMode="auto">
            <a:xfrm>
              <a:off x="2030128" y="2778452"/>
              <a:ext cx="4697457" cy="345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与         在　  的某领域内（除      </a:t>
              </a:r>
              <a:r>
                <a:rPr lang="zh-CN" altLang="en-US" b="0" dirty="0" smtClean="0">
                  <a:ea typeface="微软雅黑" panose="020B0503020204020204" pitchFamily="34" charset="-122"/>
                </a:rPr>
                <a:t>外</a:t>
              </a:r>
              <a:r>
                <a:rPr lang="zh-CN" altLang="en-US" b="0" dirty="0">
                  <a:ea typeface="微软雅黑" panose="020B0503020204020204" pitchFamily="34" charset="-122"/>
                </a:rPr>
                <a:t>）可导； </a:t>
              </a:r>
            </a:p>
          </p:txBody>
        </p:sp>
        <p:graphicFrame>
          <p:nvGraphicFramePr>
            <p:cNvPr id="205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6754272"/>
                </p:ext>
              </p:extLst>
            </p:nvPr>
          </p:nvGraphicFramePr>
          <p:xfrm>
            <a:off x="2352406" y="2766768"/>
            <a:ext cx="517528" cy="3890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00" r:id="rId11" imgW="336778" imgH="207248" progId="Equation.3">
                    <p:embed/>
                  </p:oleObj>
                </mc:Choice>
                <mc:Fallback>
                  <p:oleObj r:id="rId11" imgW="336778" imgH="20724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406" y="2766768"/>
                          <a:ext cx="517528" cy="3890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4942081"/>
                </p:ext>
              </p:extLst>
            </p:nvPr>
          </p:nvGraphicFramePr>
          <p:xfrm>
            <a:off x="5089581" y="2714626"/>
            <a:ext cx="396304" cy="486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01" r:id="rId12" imgW="166109" imgH="229998" progId="Equation.3">
                    <p:embed/>
                  </p:oleObj>
                </mc:Choice>
                <mc:Fallback>
                  <p:oleObj r:id="rId12" imgW="166109" imgH="22999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9581" y="2714626"/>
                          <a:ext cx="396304" cy="486588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226440"/>
                </p:ext>
              </p:extLst>
            </p:nvPr>
          </p:nvGraphicFramePr>
          <p:xfrm>
            <a:off x="3090425" y="2714626"/>
            <a:ext cx="412771" cy="452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02" r:id="rId14" imgW="166327" imgH="191916" progId="Equation.3">
                    <p:embed/>
                  </p:oleObj>
                </mc:Choice>
                <mc:Fallback>
                  <p:oleObj r:id="rId14" imgW="166327" imgH="19191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90425" y="2714626"/>
                          <a:ext cx="412771" cy="4522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70" name="Group 44"/>
          <p:cNvGrpSpPr>
            <a:grpSpLocks/>
          </p:cNvGrpSpPr>
          <p:nvPr/>
        </p:nvGrpSpPr>
        <p:grpSpPr bwMode="auto">
          <a:xfrm>
            <a:off x="9056942" y="3323886"/>
            <a:ext cx="1904998" cy="531283"/>
            <a:chOff x="570" y="60"/>
            <a:chExt cx="900" cy="335"/>
          </a:xfrm>
        </p:grpSpPr>
        <p:graphicFrame>
          <p:nvGraphicFramePr>
            <p:cNvPr id="2050" name="Object 45"/>
            <p:cNvGraphicFramePr>
              <a:graphicFrameLocks noChangeAspect="1"/>
            </p:cNvGraphicFramePr>
            <p:nvPr/>
          </p:nvGraphicFramePr>
          <p:xfrm>
            <a:off x="834" y="60"/>
            <a:ext cx="636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03" r:id="rId16" imgW="509326" imgH="190997" progId="Equation.3">
                    <p:embed/>
                  </p:oleObj>
                </mc:Choice>
                <mc:Fallback>
                  <p:oleObj r:id="rId16" imgW="509326" imgH="19099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4" y="60"/>
                          <a:ext cx="636" cy="3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570" y="87"/>
              <a:ext cx="81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0" bIns="0">
              <a:spAutoFit/>
            </a:bodyPr>
            <a:lstStyle/>
            <a:p>
              <a:pPr>
                <a:defRPr/>
              </a:pPr>
              <a:r>
                <a:rPr lang="zh-CN" altLang="en-US" sz="2400" dirty="0" smtClean="0">
                  <a:ea typeface="微软雅黑" panose="020B0503020204020204" pitchFamily="34" charset="-122"/>
                </a:rPr>
                <a:t>  且                </a:t>
              </a:r>
              <a:endParaRPr lang="zh-CN" altLang="en-US" sz="2400" dirty="0"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3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153112"/>
              </p:ext>
            </p:extLst>
          </p:nvPr>
        </p:nvGraphicFramePr>
        <p:xfrm>
          <a:off x="2488949" y="2527915"/>
          <a:ext cx="1335088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04" name="Equation" r:id="rId18" imgW="583920" imgH="291960" progId="Equation.DSMT4">
                  <p:embed/>
                </p:oleObj>
              </mc:Choice>
              <mc:Fallback>
                <p:oleObj name="Equation" r:id="rId18" imgW="5839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949" y="2527915"/>
                        <a:ext cx="1335088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305231"/>
              </p:ext>
            </p:extLst>
          </p:nvPr>
        </p:nvGraphicFramePr>
        <p:xfrm>
          <a:off x="3824037" y="2539412"/>
          <a:ext cx="1566863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05" name="Equation" r:id="rId20" imgW="685800" imgH="291960" progId="Equation.DSMT4">
                  <p:embed/>
                </p:oleObj>
              </mc:Choice>
              <mc:Fallback>
                <p:oleObj name="Equation" r:id="rId20" imgW="6858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037" y="2539412"/>
                        <a:ext cx="1566863" cy="71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390318"/>
              </p:ext>
            </p:extLst>
          </p:nvPr>
        </p:nvGraphicFramePr>
        <p:xfrm>
          <a:off x="5389671" y="2573140"/>
          <a:ext cx="55086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06" name="Equation" r:id="rId22" imgW="241200" imgH="177480" progId="Equation.DSMT4">
                  <p:embed/>
                </p:oleObj>
              </mc:Choice>
              <mc:Fallback>
                <p:oleObj name="Equation" r:id="rId22" imgW="2412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671" y="2573140"/>
                        <a:ext cx="55086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1635975" y="3331675"/>
            <a:ext cx="9011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（</a:t>
            </a:r>
            <a:r>
              <a:rPr lang="en-US" altLang="zh-CN" sz="2400" dirty="0">
                <a:latin typeface="Arial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）        </a:t>
            </a:r>
          </a:p>
        </p:txBody>
      </p:sp>
      <p:sp>
        <p:nvSpPr>
          <p:cNvPr id="7" name="矩形 6"/>
          <p:cNvSpPr/>
          <p:nvPr/>
        </p:nvSpPr>
        <p:spPr>
          <a:xfrm>
            <a:off x="1645003" y="4140614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（3）</a:t>
            </a:r>
          </a:p>
        </p:txBody>
      </p:sp>
      <p:graphicFrame>
        <p:nvGraphicFramePr>
          <p:cNvPr id="3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617814"/>
              </p:ext>
            </p:extLst>
          </p:nvPr>
        </p:nvGraphicFramePr>
        <p:xfrm>
          <a:off x="2412974" y="3832305"/>
          <a:ext cx="1624013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07" name="Equation" r:id="rId24" imgW="647640" imgH="419040" progId="Equation.DSMT4">
                  <p:embed/>
                </p:oleObj>
              </mc:Choice>
              <mc:Fallback>
                <p:oleObj name="Equation" r:id="rId24" imgW="6476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2974" y="3832305"/>
                        <a:ext cx="1624013" cy="107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237120"/>
              </p:ext>
            </p:extLst>
          </p:nvPr>
        </p:nvGraphicFramePr>
        <p:xfrm>
          <a:off x="5214873" y="4186873"/>
          <a:ext cx="646793" cy="369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08" r:id="rId26" imgW="159387" imgH="132823" progId="Equation.3">
                  <p:embed/>
                </p:oleObj>
              </mc:Choice>
              <mc:Fallback>
                <p:oleObj r:id="rId26" imgW="159387" imgH="1328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873" y="4186873"/>
                        <a:ext cx="646793" cy="3691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179384"/>
              </p:ext>
            </p:extLst>
          </p:nvPr>
        </p:nvGraphicFramePr>
        <p:xfrm>
          <a:off x="4051308" y="4098968"/>
          <a:ext cx="6683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09" name="Equation" r:id="rId28" imgW="266400" imgH="164880" progId="Equation.DSMT4">
                  <p:embed/>
                </p:oleObj>
              </mc:Choice>
              <mc:Fallback>
                <p:oleObj name="Equation" r:id="rId28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8" y="4098968"/>
                        <a:ext cx="66833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1276566" y="513931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ea typeface="微软雅黑" panose="020B0503020204020204" pitchFamily="34" charset="-122"/>
              </a:rPr>
              <a:t>则</a:t>
            </a:r>
            <a:endParaRPr lang="zh-CN" altLang="en-US" sz="2400" dirty="0"/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5651977" y="5149483"/>
            <a:ext cx="584200" cy="461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 smtClean="0">
                <a:ea typeface="微软雅黑" panose="020B0503020204020204" pitchFamily="34" charset="-122"/>
              </a:rPr>
              <a:t>或</a:t>
            </a:r>
            <a:r>
              <a:rPr lang="zh-CN" altLang="en-US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264677"/>
              </p:ext>
            </p:extLst>
          </p:nvPr>
        </p:nvGraphicFramePr>
        <p:xfrm>
          <a:off x="6196135" y="5253187"/>
          <a:ext cx="563033" cy="344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10" r:id="rId30" imgW="159387" imgH="132823" progId="Equation.3">
                  <p:embed/>
                </p:oleObj>
              </mc:Choice>
              <mc:Fallback>
                <p:oleObj r:id="rId30" imgW="159387" imgH="1328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6135" y="5253187"/>
                        <a:ext cx="563033" cy="3449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576541"/>
              </p:ext>
            </p:extLst>
          </p:nvPr>
        </p:nvGraphicFramePr>
        <p:xfrm>
          <a:off x="3224981" y="4958146"/>
          <a:ext cx="177482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11" name="Equation" r:id="rId31" imgW="761760" imgH="419040" progId="Equation.DSMT4">
                  <p:embed/>
                </p:oleObj>
              </mc:Choice>
              <mc:Fallback>
                <p:oleObj name="Equation" r:id="rId31" imgW="761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4981" y="4958146"/>
                        <a:ext cx="1774825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111150"/>
              </p:ext>
            </p:extLst>
          </p:nvPr>
        </p:nvGraphicFramePr>
        <p:xfrm>
          <a:off x="4974496" y="5204781"/>
          <a:ext cx="62071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12" name="Equation" r:id="rId33" imgW="266400" imgH="164880" progId="Equation.DSMT4">
                  <p:embed/>
                </p:oleObj>
              </mc:Choice>
              <mc:Fallback>
                <p:oleObj name="Equation" r:id="rId33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4496" y="5204781"/>
                        <a:ext cx="620713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63711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064" grpId="0" animBg="1"/>
      <p:bldP spid="2075" grpId="0"/>
      <p:bldP spid="2074" grpId="0"/>
      <p:bldP spid="6" grpId="0"/>
      <p:bldP spid="7" grpId="0"/>
      <p:bldP spid="8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 bwMode="auto">
          <a:xfrm>
            <a:off x="1055688" y="2172925"/>
            <a:ext cx="10080625" cy="348062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lnSpc>
                <a:spcPct val="200000"/>
              </a:lnSpc>
              <a:spcBef>
                <a:spcPct val="100000"/>
              </a:spcBef>
            </a:pPr>
            <a:endParaRPr lang="zh-CN" altLang="en-US" sz="2400" dirty="0"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51146" y="2020368"/>
            <a:ext cx="10085167" cy="49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3084" name="Rectangle 2"/>
          <p:cNvSpPr>
            <a:spLocks noChangeArrowheads="1"/>
          </p:cNvSpPr>
          <p:nvPr/>
        </p:nvSpPr>
        <p:spPr bwMode="auto">
          <a:xfrm>
            <a:off x="5973234" y="-307776"/>
            <a:ext cx="184731" cy="61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zh-CN" altLang="en-US" sz="3200">
              <a:ea typeface="微软雅黑" panose="020B0503020204020204" pitchFamily="34" charset="-122"/>
            </a:endParaRPr>
          </a:p>
        </p:txBody>
      </p:sp>
      <p:sp>
        <p:nvSpPr>
          <p:cNvPr id="3085" name="Rectangle 3"/>
          <p:cNvSpPr>
            <a:spLocks noChangeArrowheads="1"/>
          </p:cNvSpPr>
          <p:nvPr/>
        </p:nvSpPr>
        <p:spPr bwMode="auto">
          <a:xfrm>
            <a:off x="5973234" y="-307776"/>
            <a:ext cx="184731" cy="61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zh-CN" altLang="en-US" sz="3200">
              <a:ea typeface="微软雅黑" panose="020B0503020204020204" pitchFamily="34" charset="-12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24522" y="2300313"/>
            <a:ext cx="9389534" cy="1375205"/>
            <a:chOff x="1174" y="39"/>
            <a:chExt cx="4436" cy="866"/>
          </a:xfrm>
        </p:grpSpPr>
        <p:sp>
          <p:nvSpPr>
            <p:cNvPr id="3091" name="Text Box 5"/>
            <p:cNvSpPr txBox="1">
              <a:spLocks noChangeArrowheads="1"/>
            </p:cNvSpPr>
            <p:nvPr/>
          </p:nvSpPr>
          <p:spPr bwMode="auto">
            <a:xfrm>
              <a:off x="1174" y="452"/>
              <a:ext cx="4436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200000"/>
                </a:lnSpc>
                <a:spcBef>
                  <a:spcPct val="100000"/>
                </a:spcBef>
              </a:pP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081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3340106"/>
                </p:ext>
              </p:extLst>
            </p:nvPr>
          </p:nvGraphicFramePr>
          <p:xfrm>
            <a:off x="3226" y="39"/>
            <a:ext cx="661" cy="6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93" r:id="rId3" imgW="560259" imgH="381995" progId="Equation.3">
                    <p:embed/>
                  </p:oleObj>
                </mc:Choice>
                <mc:Fallback>
                  <p:oleObj r:id="rId3" imgW="560259" imgH="3819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6" y="39"/>
                          <a:ext cx="661" cy="6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2" name="Rectangle 8"/>
            <p:cNvSpPr>
              <a:spLocks noChangeArrowheads="1"/>
            </p:cNvSpPr>
            <p:nvPr/>
          </p:nvSpPr>
          <p:spPr bwMode="auto">
            <a:xfrm>
              <a:off x="2822" y="420"/>
              <a:ext cx="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3200" b="0">
                <a:ea typeface="微软雅黑" panose="020B0503020204020204" pitchFamily="34" charset="-122"/>
              </a:endParaRPr>
            </a:p>
          </p:txBody>
        </p:sp>
        <p:sp>
          <p:nvSpPr>
            <p:cNvPr id="3093" name="Rectangle 9"/>
            <p:cNvSpPr>
              <a:spLocks noChangeArrowheads="1"/>
            </p:cNvSpPr>
            <p:nvPr/>
          </p:nvSpPr>
          <p:spPr bwMode="auto">
            <a:xfrm>
              <a:off x="2822" y="384"/>
              <a:ext cx="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3200" b="0">
                <a:ea typeface="微软雅黑" panose="020B0503020204020204" pitchFamily="34" charset="-122"/>
              </a:endParaRPr>
            </a:p>
          </p:txBody>
        </p:sp>
        <p:sp>
          <p:nvSpPr>
            <p:cNvPr id="3094" name="Rectangle 10"/>
            <p:cNvSpPr>
              <a:spLocks noChangeArrowheads="1"/>
            </p:cNvSpPr>
            <p:nvPr/>
          </p:nvSpPr>
          <p:spPr bwMode="auto">
            <a:xfrm>
              <a:off x="2822" y="348"/>
              <a:ext cx="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3200" b="0"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307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273333"/>
              </p:ext>
            </p:extLst>
          </p:nvPr>
        </p:nvGraphicFramePr>
        <p:xfrm>
          <a:off x="3016230" y="4773717"/>
          <a:ext cx="1310216" cy="61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94" r:id="rId5" imgW="521832" imgH="254552" progId="Equation.3">
                  <p:embed/>
                </p:oleObj>
              </mc:Choice>
              <mc:Fallback>
                <p:oleObj r:id="rId5" imgW="521832" imgH="25455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30" y="4773717"/>
                        <a:ext cx="1310216" cy="61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矩形 30"/>
          <p:cNvSpPr/>
          <p:nvPr/>
        </p:nvSpPr>
        <p:spPr bwMode="auto">
          <a:xfrm>
            <a:off x="5420937" y="1323840"/>
            <a:ext cx="1350126" cy="5794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</a:t>
            </a:r>
          </a:p>
        </p:txBody>
      </p:sp>
      <p:sp>
        <p:nvSpPr>
          <p:cNvPr id="4" name="矩形 3"/>
          <p:cNvSpPr/>
          <p:nvPr/>
        </p:nvSpPr>
        <p:spPr>
          <a:xfrm>
            <a:off x="1422673" y="2560171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706931"/>
              </p:ext>
            </p:extLst>
          </p:nvPr>
        </p:nvGraphicFramePr>
        <p:xfrm>
          <a:off x="2467263" y="2333662"/>
          <a:ext cx="719667" cy="84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95" r:id="rId7" imgW="318606" imgH="382328" progId="Equation.3">
                  <p:embed/>
                </p:oleObj>
              </mc:Choice>
              <mc:Fallback>
                <p:oleObj r:id="rId7" imgW="318606" imgH="3823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7263" y="2333662"/>
                        <a:ext cx="719667" cy="8400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1694317" y="2560170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ea typeface="微软雅黑" panose="020B0503020204020204" pitchFamily="34" charset="-122"/>
              </a:rPr>
              <a:t>如果</a:t>
            </a:r>
            <a:r>
              <a:rPr lang="zh-CN" altLang="en-US" dirty="0">
                <a:ea typeface="微软雅黑" panose="020B0503020204020204" pitchFamily="34" charset="-122"/>
              </a:rPr>
              <a:t>　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3183787" y="2554793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ea typeface="微软雅黑" panose="020B0503020204020204" pitchFamily="34" charset="-122"/>
              </a:rPr>
              <a:t>符合定理的三个条件，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6208625" y="2560169"/>
            <a:ext cx="1792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ea typeface="微软雅黑" panose="020B0503020204020204" pitchFamily="34" charset="-122"/>
              </a:rPr>
              <a:t>则它的极限 </a:t>
            </a:r>
            <a:endParaRPr lang="zh-CN" altLang="en-US" sz="2400" dirty="0"/>
          </a:p>
        </p:txBody>
      </p:sp>
      <p:sp>
        <p:nvSpPr>
          <p:cNvPr id="8" name="矩形 7"/>
          <p:cNvSpPr/>
          <p:nvPr/>
        </p:nvSpPr>
        <p:spPr>
          <a:xfrm>
            <a:off x="1369781" y="3035200"/>
            <a:ext cx="66479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  <a:spcBef>
                <a:spcPct val="100000"/>
              </a:spcBef>
            </a:pPr>
            <a:r>
              <a:rPr lang="zh-CN" altLang="en-US" sz="2400" dirty="0">
                <a:ea typeface="微软雅黑" panose="020B0503020204020204" pitchFamily="34" charset="-122"/>
              </a:rPr>
              <a:t>　</a:t>
            </a:r>
            <a:r>
              <a:rPr lang="zh-CN" altLang="en-US" sz="2400" dirty="0" smtClean="0">
                <a:ea typeface="微软雅黑" panose="020B0503020204020204" pitchFamily="34" charset="-122"/>
              </a:rPr>
              <a:t>对</a:t>
            </a:r>
            <a:r>
              <a:rPr lang="zh-CN" altLang="en-US" sz="2400" dirty="0">
                <a:ea typeface="微软雅黑" panose="020B0503020204020204" pitchFamily="34" charset="-122"/>
              </a:rPr>
              <a:t>分子、分母分别求导后比式的极限来求；　</a:t>
            </a:r>
          </a:p>
        </p:txBody>
      </p:sp>
      <p:sp>
        <p:nvSpPr>
          <p:cNvPr id="9" name="矩形 8"/>
          <p:cNvSpPr/>
          <p:nvPr/>
        </p:nvSpPr>
        <p:spPr>
          <a:xfrm>
            <a:off x="9343771" y="2554792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ea typeface="微软雅黑" panose="020B0503020204020204" pitchFamily="34" charset="-122"/>
              </a:rPr>
              <a:t>可通过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1439456" y="4181787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2.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694317" y="4171021"/>
            <a:ext cx="3722654" cy="463799"/>
            <a:chOff x="1694317" y="4171021"/>
            <a:chExt cx="3722654" cy="463799"/>
          </a:xfrm>
        </p:grpSpPr>
        <p:sp>
          <p:nvSpPr>
            <p:cNvPr id="11" name="矩形 10"/>
            <p:cNvSpPr/>
            <p:nvPr/>
          </p:nvSpPr>
          <p:spPr>
            <a:xfrm>
              <a:off x="1694317" y="4173155"/>
              <a:ext cx="8002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ea typeface="微软雅黑" panose="020B0503020204020204" pitchFamily="34" charset="-122"/>
                </a:rPr>
                <a:t>对于</a:t>
              </a:r>
              <a:endParaRPr lang="zh-CN" altLang="en-US" sz="2400" dirty="0"/>
            </a:p>
          </p:txBody>
        </p:sp>
        <p:graphicFrame>
          <p:nvGraphicFramePr>
            <p:cNvPr id="33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9048476"/>
                </p:ext>
              </p:extLst>
            </p:nvPr>
          </p:nvGraphicFramePr>
          <p:xfrm>
            <a:off x="2429934" y="4254463"/>
            <a:ext cx="438150" cy="360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96" r:id="rId9" imgW="128112" imgH="140923" progId="Equation.3">
                    <p:embed/>
                  </p:oleObj>
                </mc:Choice>
                <mc:Fallback>
                  <p:oleObj r:id="rId9" imgW="128112" imgH="14092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9934" y="4254463"/>
                          <a:ext cx="438150" cy="3604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矩形 11"/>
            <p:cNvSpPr/>
            <p:nvPr/>
          </p:nvSpPr>
          <p:spPr>
            <a:xfrm>
              <a:off x="2770093" y="4171021"/>
              <a:ext cx="26468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ea typeface="微软雅黑" panose="020B0503020204020204" pitchFamily="34" charset="-122"/>
                </a:rPr>
                <a:t>的其他变化趋势，</a:t>
              </a:r>
              <a:endParaRPr lang="zh-CN" altLang="en-US" sz="2400" dirty="0"/>
            </a:p>
          </p:txBody>
        </p:sp>
      </p:grpSp>
      <p:sp>
        <p:nvSpPr>
          <p:cNvPr id="14" name="矩形 13"/>
          <p:cNvSpPr/>
          <p:nvPr/>
        </p:nvSpPr>
        <p:spPr>
          <a:xfrm>
            <a:off x="5229211" y="4166596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ea typeface="微软雅黑" panose="020B0503020204020204" pitchFamily="34" charset="-122"/>
              </a:rPr>
              <a:t>如 </a:t>
            </a:r>
            <a:endParaRPr lang="zh-CN" altLang="en-US" sz="2400" dirty="0"/>
          </a:p>
        </p:txBody>
      </p:sp>
      <p:graphicFrame>
        <p:nvGraphicFramePr>
          <p:cNvPr id="3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39182"/>
              </p:ext>
            </p:extLst>
          </p:nvPr>
        </p:nvGraphicFramePr>
        <p:xfrm>
          <a:off x="5645422" y="4207660"/>
          <a:ext cx="1367367" cy="379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97" name="公式" r:id="rId11" imgW="534560" imgH="152731" progId="Equation.3">
                  <p:embed/>
                </p:oleObj>
              </mc:Choice>
              <mc:Fallback>
                <p:oleObj name="公式" r:id="rId11" imgW="534560" imgH="15273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5422" y="4207660"/>
                        <a:ext cx="1367367" cy="3795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6943341" y="4211810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ea typeface="微软雅黑" panose="020B0503020204020204" pitchFamily="34" charset="-122"/>
              </a:rPr>
              <a:t>、 </a:t>
            </a:r>
            <a:endParaRPr lang="zh-CN" altLang="en-US" sz="2400" dirty="0"/>
          </a:p>
        </p:txBody>
      </p:sp>
      <p:graphicFrame>
        <p:nvGraphicFramePr>
          <p:cNvPr id="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795934"/>
              </p:ext>
            </p:extLst>
          </p:nvPr>
        </p:nvGraphicFramePr>
        <p:xfrm>
          <a:off x="7159359" y="4224334"/>
          <a:ext cx="1329267" cy="3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98" r:id="rId13" imgW="534793" imgH="140065" progId="Equation.3">
                  <p:embed/>
                </p:oleObj>
              </mc:Choice>
              <mc:Fallback>
                <p:oleObj r:id="rId13" imgW="534793" imgH="14006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359" y="4224334"/>
                        <a:ext cx="1329267" cy="34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6"/>
          <p:cNvSpPr/>
          <p:nvPr/>
        </p:nvSpPr>
        <p:spPr>
          <a:xfrm>
            <a:off x="8469711" y="4202248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ea typeface="微软雅黑" panose="020B0503020204020204" pitchFamily="34" charset="-122"/>
              </a:rPr>
              <a:t>、 </a:t>
            </a:r>
            <a:endParaRPr lang="zh-CN" altLang="en-US" sz="2400" dirty="0"/>
          </a:p>
        </p:txBody>
      </p:sp>
      <p:graphicFrame>
        <p:nvGraphicFramePr>
          <p:cNvPr id="4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009642"/>
              </p:ext>
            </p:extLst>
          </p:nvPr>
        </p:nvGraphicFramePr>
        <p:xfrm>
          <a:off x="8750397" y="4224334"/>
          <a:ext cx="1030817" cy="333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99" r:id="rId15" imgW="459193" imgH="140309" progId="Equation.3">
                  <p:embed/>
                </p:oleObj>
              </mc:Choice>
              <mc:Fallback>
                <p:oleObj r:id="rId15" imgW="459193" imgH="14030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50397" y="4224334"/>
                        <a:ext cx="1030817" cy="333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矩形 17"/>
          <p:cNvSpPr/>
          <p:nvPr/>
        </p:nvSpPr>
        <p:spPr>
          <a:xfrm>
            <a:off x="9865776" y="420920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ea typeface="微软雅黑" panose="020B0503020204020204" pitchFamily="34" charset="-122"/>
              </a:rPr>
              <a:t>、</a:t>
            </a:r>
            <a:endParaRPr lang="zh-CN" altLang="en-US" sz="2400" dirty="0"/>
          </a:p>
        </p:txBody>
      </p:sp>
      <p:graphicFrame>
        <p:nvGraphicFramePr>
          <p:cNvPr id="4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039568"/>
              </p:ext>
            </p:extLst>
          </p:nvPr>
        </p:nvGraphicFramePr>
        <p:xfrm>
          <a:off x="1752601" y="4736196"/>
          <a:ext cx="1115483" cy="647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00" r:id="rId17" imgW="547288" imgH="254552" progId="Equation.3">
                  <p:embed/>
                </p:oleObj>
              </mc:Choice>
              <mc:Fallback>
                <p:oleObj r:id="rId17" imgW="547288" imgH="25455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1" y="4736196"/>
                        <a:ext cx="1115483" cy="6479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/>
          <p:cNvSpPr/>
          <p:nvPr/>
        </p:nvSpPr>
        <p:spPr>
          <a:xfrm>
            <a:off x="2770093" y="4663913"/>
            <a:ext cx="49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dirty="0">
                <a:ea typeface="微软雅黑" panose="020B0503020204020204" pitchFamily="34" charset="-122"/>
              </a:rPr>
              <a:t>、</a:t>
            </a:r>
            <a:endParaRPr lang="en-US" altLang="zh-CN" sz="2400" dirty="0">
              <a:ea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4335985" y="4670419"/>
            <a:ext cx="6514925" cy="915434"/>
            <a:chOff x="4335985" y="4670419"/>
            <a:chExt cx="6514925" cy="915434"/>
          </a:xfrm>
        </p:grpSpPr>
        <p:sp>
          <p:nvSpPr>
            <p:cNvPr id="15" name="矩形 14"/>
            <p:cNvSpPr/>
            <p:nvPr/>
          </p:nvSpPr>
          <p:spPr>
            <a:xfrm>
              <a:off x="4335985" y="4670419"/>
              <a:ext cx="651492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2400" dirty="0">
                  <a:ea typeface="微软雅黑" panose="020B0503020204020204" pitchFamily="34" charset="-122"/>
                </a:rPr>
                <a:t>时的     </a:t>
              </a:r>
              <a:r>
                <a:rPr lang="zh-CN" altLang="en-US" sz="2400" dirty="0" smtClean="0">
                  <a:ea typeface="微软雅黑" panose="020B0503020204020204" pitchFamily="34" charset="-122"/>
                </a:rPr>
                <a:t> 型</a:t>
              </a:r>
              <a:r>
                <a:rPr lang="zh-CN" altLang="en-US" sz="2400" dirty="0">
                  <a:ea typeface="微软雅黑" panose="020B0503020204020204" pitchFamily="34" charset="-122"/>
                </a:rPr>
                <a:t>未定式的极限，上述定理仍然成立。 </a:t>
              </a:r>
            </a:p>
          </p:txBody>
        </p:sp>
        <p:graphicFrame>
          <p:nvGraphicFramePr>
            <p:cNvPr id="46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2631224"/>
                </p:ext>
              </p:extLst>
            </p:nvPr>
          </p:nvGraphicFramePr>
          <p:xfrm>
            <a:off x="5023487" y="4691799"/>
            <a:ext cx="476250" cy="8940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01" r:id="rId19" imgW="140431" imgH="370228" progId="Equation.3">
                    <p:embed/>
                  </p:oleObj>
                </mc:Choice>
                <mc:Fallback>
                  <p:oleObj r:id="rId19" imgW="140431" imgH="37022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3487" y="4691799"/>
                          <a:ext cx="476250" cy="8940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101268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31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4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1416050" y="2175310"/>
            <a:ext cx="9396413" cy="3809566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09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348663"/>
              </p:ext>
            </p:extLst>
          </p:nvPr>
        </p:nvGraphicFramePr>
        <p:xfrm>
          <a:off x="2678113" y="3409950"/>
          <a:ext cx="2233612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87" name="Equation" r:id="rId3" imgW="863225" imgH="444307" progId="Equation.DSMT4">
                  <p:embed/>
                </p:oleObj>
              </mc:Choice>
              <mc:Fallback>
                <p:oleObj name="Equation" r:id="rId3" imgW="863225" imgH="44430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409950"/>
                        <a:ext cx="2233612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834539"/>
              </p:ext>
            </p:extLst>
          </p:nvPr>
        </p:nvGraphicFramePr>
        <p:xfrm>
          <a:off x="2675336" y="4418000"/>
          <a:ext cx="1428751" cy="948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88" name="公式" r:id="rId5" imgW="571252" imgH="393529" progId="Equation.3">
                  <p:embed/>
                </p:oleObj>
              </mc:Choice>
              <mc:Fallback>
                <p:oleObj name="公式" r:id="rId5" imgW="57125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5336" y="4418000"/>
                        <a:ext cx="1428751" cy="9482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5608524" y="3570517"/>
            <a:ext cx="3638551" cy="793749"/>
            <a:chOff x="174" y="819"/>
            <a:chExt cx="1719" cy="499"/>
          </a:xfrm>
        </p:grpSpPr>
        <p:sp>
          <p:nvSpPr>
            <p:cNvPr id="4115" name="AutoShape 39"/>
            <p:cNvSpPr>
              <a:spLocks noChangeArrowheads="1"/>
            </p:cNvSpPr>
            <p:nvPr/>
          </p:nvSpPr>
          <p:spPr bwMode="auto">
            <a:xfrm>
              <a:off x="174" y="819"/>
              <a:ext cx="1719" cy="499"/>
            </a:xfrm>
            <a:prstGeom prst="wedgeRoundRectCallout">
              <a:avLst>
                <a:gd name="adj1" fmla="val -95269"/>
                <a:gd name="adj2" fmla="val 19958"/>
                <a:gd name="adj3" fmla="val 16667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b="0">
                <a:ea typeface="微软雅黑" panose="020B0503020204020204" pitchFamily="34" charset="-122"/>
              </a:endParaRPr>
            </a:p>
          </p:txBody>
        </p:sp>
        <p:sp>
          <p:nvSpPr>
            <p:cNvPr id="4116" name="Text Box 40"/>
            <p:cNvSpPr txBox="1">
              <a:spLocks noChangeArrowheads="1"/>
            </p:cNvSpPr>
            <p:nvPr/>
          </p:nvSpPr>
          <p:spPr bwMode="auto">
            <a:xfrm>
              <a:off x="218" y="909"/>
              <a:ext cx="1630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b="0" dirty="0">
                  <a:ea typeface="微软雅黑" panose="020B0503020204020204" pitchFamily="34" charset="-122"/>
                </a:rPr>
                <a:t>熟练后第二步可以</a:t>
              </a:r>
              <a:r>
                <a:rPr lang="zh-CN" altLang="en-US" b="0" dirty="0">
                  <a:solidFill>
                    <a:srgbClr val="FF0000"/>
                  </a:solidFill>
                  <a:ea typeface="微软雅黑" panose="020B0503020204020204" pitchFamily="34" charset="-122"/>
                </a:rPr>
                <a:t>省略</a:t>
              </a:r>
            </a:p>
          </p:txBody>
        </p:sp>
      </p:grpSp>
      <p:grpSp>
        <p:nvGrpSpPr>
          <p:cNvPr id="4107" name="组合 44"/>
          <p:cNvGrpSpPr>
            <a:grpSpLocks/>
          </p:cNvGrpSpPr>
          <p:nvPr/>
        </p:nvGrpSpPr>
        <p:grpSpPr bwMode="auto">
          <a:xfrm>
            <a:off x="1979395" y="900112"/>
            <a:ext cx="3206327" cy="882651"/>
            <a:chOff x="1152458" y="1065931"/>
            <a:chExt cx="2404838" cy="661988"/>
          </a:xfrm>
        </p:grpSpPr>
        <p:sp>
          <p:nvSpPr>
            <p:cNvPr id="4114" name="Rectangle 21"/>
            <p:cNvSpPr>
              <a:spLocks noChangeArrowheads="1"/>
            </p:cNvSpPr>
            <p:nvPr/>
          </p:nvSpPr>
          <p:spPr bwMode="auto">
            <a:xfrm>
              <a:off x="1152458" y="1225970"/>
              <a:ext cx="2404838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ea typeface="微软雅黑" panose="020B0503020204020204" pitchFamily="34" charset="-122"/>
                </a:rPr>
                <a:t>求</a:t>
              </a:r>
              <a:r>
                <a:rPr lang="zh-CN" altLang="en-US" b="0" dirty="0">
                  <a:ea typeface="微软雅黑" panose="020B0503020204020204" pitchFamily="34" charset="-122"/>
                </a:rPr>
                <a:t>极限                    。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4102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8075037"/>
                </p:ext>
              </p:extLst>
            </p:nvPr>
          </p:nvGraphicFramePr>
          <p:xfrm>
            <a:off x="1992844" y="1065931"/>
            <a:ext cx="1092200" cy="661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789" name="公式" r:id="rId7" imgW="609600" imgH="419100" progId="Equation.3">
                    <p:embed/>
                  </p:oleObj>
                </mc:Choice>
                <mc:Fallback>
                  <p:oleObj name="公式" r:id="rId7" imgW="609600" imgH="4191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2844" y="1065931"/>
                          <a:ext cx="1092200" cy="6619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00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268577"/>
              </p:ext>
            </p:extLst>
          </p:nvPr>
        </p:nvGraphicFramePr>
        <p:xfrm>
          <a:off x="2655774" y="2467881"/>
          <a:ext cx="150283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90" name="公式" r:id="rId9" imgW="609600" imgH="419100" progId="Equation.3">
                  <p:embed/>
                </p:oleObj>
              </mc:Choice>
              <mc:Fallback>
                <p:oleObj name="公式" r:id="rId9" imgW="609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774" y="2467881"/>
                        <a:ext cx="1502833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707786"/>
              </p:ext>
            </p:extLst>
          </p:nvPr>
        </p:nvGraphicFramePr>
        <p:xfrm>
          <a:off x="2692269" y="5367935"/>
          <a:ext cx="603251" cy="429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91" name="公式" r:id="rId11" imgW="241091" imgH="177646" progId="Equation.3">
                  <p:embed/>
                </p:oleObj>
              </mc:Choice>
              <mc:Fallback>
                <p:oleObj name="公式" r:id="rId11" imgW="241091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269" y="5367935"/>
                        <a:ext cx="603251" cy="429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8" name="组合 47"/>
          <p:cNvGrpSpPr>
            <a:grpSpLocks/>
          </p:cNvGrpSpPr>
          <p:nvPr/>
        </p:nvGrpSpPr>
        <p:grpSpPr bwMode="auto">
          <a:xfrm>
            <a:off x="5455522" y="2713942"/>
            <a:ext cx="3429003" cy="666751"/>
            <a:chOff x="3571868" y="1928808"/>
            <a:chExt cx="2571770" cy="500066"/>
          </a:xfrm>
          <a:noFill/>
        </p:grpSpPr>
        <p:sp>
          <p:nvSpPr>
            <p:cNvPr id="46" name="矩形标注 45"/>
            <p:cNvSpPr/>
            <p:nvPr/>
          </p:nvSpPr>
          <p:spPr bwMode="auto">
            <a:xfrm>
              <a:off x="3571868" y="1928808"/>
              <a:ext cx="2571768" cy="500066"/>
            </a:xfrm>
            <a:prstGeom prst="wedgeRectCallout">
              <a:avLst>
                <a:gd name="adj1" fmla="val -80566"/>
                <a:gd name="adj2" fmla="val 14246"/>
              </a:avLst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C0C0C0">
                  <a:alpha val="50000"/>
                </a:srgbClr>
              </a:outerShdw>
            </a:effectLst>
          </p:spPr>
          <p:txBody>
            <a:bodyPr tIns="0" bIns="0"/>
            <a:lstStyle/>
            <a:p>
              <a:pPr>
                <a:defRPr/>
              </a:pPr>
              <a:endParaRPr lang="zh-CN" altLang="en-US" sz="2400">
                <a:ea typeface="微软雅黑" panose="020B0503020204020204" pitchFamily="34" charset="-122"/>
              </a:endParaRPr>
            </a:p>
          </p:txBody>
        </p:sp>
        <p:sp>
          <p:nvSpPr>
            <p:cNvPr id="4113" name="TextBox 46"/>
            <p:cNvSpPr txBox="1">
              <a:spLocks noChangeArrowheads="1"/>
            </p:cNvSpPr>
            <p:nvPr/>
          </p:nvSpPr>
          <p:spPr bwMode="auto">
            <a:xfrm>
              <a:off x="3643307" y="1988104"/>
              <a:ext cx="2500331" cy="3462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b="0" dirty="0">
                  <a:ea typeface="微软雅黑" panose="020B0503020204020204" pitchFamily="34" charset="-122"/>
                </a:rPr>
                <a:t>分子分母的极限均为 </a:t>
              </a:r>
              <a:r>
                <a:rPr lang="en-US" altLang="zh-CN" b="0" dirty="0">
                  <a:ea typeface="微软雅黑" panose="020B0503020204020204" pitchFamily="34" charset="-122"/>
                </a:rPr>
                <a:t>0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109" name="组合 48"/>
          <p:cNvGrpSpPr>
            <a:grpSpLocks/>
          </p:cNvGrpSpPr>
          <p:nvPr/>
        </p:nvGrpSpPr>
        <p:grpSpPr bwMode="auto">
          <a:xfrm>
            <a:off x="4608400" y="4588916"/>
            <a:ext cx="5334000" cy="666751"/>
            <a:chOff x="3571868" y="1928808"/>
            <a:chExt cx="2717340" cy="500066"/>
          </a:xfrm>
        </p:grpSpPr>
        <p:sp>
          <p:nvSpPr>
            <p:cNvPr id="50" name="矩形标注 49"/>
            <p:cNvSpPr/>
            <p:nvPr/>
          </p:nvSpPr>
          <p:spPr bwMode="auto">
            <a:xfrm>
              <a:off x="3571868" y="1928808"/>
              <a:ext cx="2717340" cy="500066"/>
            </a:xfrm>
            <a:prstGeom prst="wedgeRectCallout">
              <a:avLst>
                <a:gd name="adj1" fmla="val -71042"/>
                <a:gd name="adj2" fmla="val 18600"/>
              </a:avLst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C0C0C0">
                  <a:alpha val="50000"/>
                </a:srgbClr>
              </a:outerShdw>
            </a:effectLst>
          </p:spPr>
          <p:txBody>
            <a:bodyPr tIns="0" bIns="0"/>
            <a:lstStyle/>
            <a:p>
              <a:pPr>
                <a:defRPr/>
              </a:pPr>
              <a:endParaRPr lang="zh-CN" altLang="en-US" sz="2400">
                <a:ea typeface="微软雅黑" panose="020B0503020204020204" pitchFamily="34" charset="-122"/>
              </a:endParaRPr>
            </a:p>
          </p:txBody>
        </p:sp>
        <p:sp>
          <p:nvSpPr>
            <p:cNvPr id="4111" name="TextBox 50"/>
            <p:cNvSpPr txBox="1">
              <a:spLocks noChangeArrowheads="1"/>
            </p:cNvSpPr>
            <p:nvPr/>
          </p:nvSpPr>
          <p:spPr bwMode="auto">
            <a:xfrm>
              <a:off x="3643306" y="1988104"/>
              <a:ext cx="2597378" cy="346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b="0" dirty="0">
                  <a:ea typeface="微软雅黑" panose="020B0503020204020204" pitchFamily="34" charset="-122"/>
                </a:rPr>
                <a:t>分子的极限均为 </a:t>
              </a:r>
              <a:r>
                <a:rPr lang="en-US" altLang="zh-CN" b="0" dirty="0">
                  <a:ea typeface="微软雅黑" panose="020B0503020204020204" pitchFamily="34" charset="-122"/>
                </a:rPr>
                <a:t>0</a:t>
              </a:r>
              <a:r>
                <a:rPr lang="zh-CN" altLang="en-US" b="0" dirty="0">
                  <a:ea typeface="微软雅黑" panose="020B0503020204020204" pitchFamily="34" charset="-122"/>
                </a:rPr>
                <a:t>，分母的极限为 </a:t>
              </a:r>
              <a:r>
                <a:rPr lang="en-US" altLang="zh-CN" b="0" dirty="0">
                  <a:ea typeface="微软雅黑" panose="020B0503020204020204" pitchFamily="34" charset="-122"/>
                </a:rPr>
                <a:t>1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1519462" y="2245894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b="0" dirty="0" smtClean="0">
                <a:ea typeface="微软雅黑" panose="020B0503020204020204" pitchFamily="34" charset="-122"/>
              </a:rPr>
              <a:t>解：</a:t>
            </a:r>
            <a:endParaRPr lang="zh-CN" altLang="en-US" sz="2400" b="0" dirty="0">
              <a:ea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421973" y="1092342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2468564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4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4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3" dur="500"/>
                                            <p:tgtEl>
                                              <p:spTgt spid="4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40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" presetClass="exit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500"/>
                                            <p:tgtEl>
                                              <p:spTgt spid="82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4" dur="500"/>
                                            <p:tgtEl>
                                              <p:spTgt spid="4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9" fill="hold">
                          <p:stCondLst>
                            <p:cond delay="indefinite"/>
                          </p:stCondLst>
                          <p:childTnLst>
                            <p:par>
                              <p:cTn id="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22" grpId="0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4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4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3" dur="500"/>
                                            <p:tgtEl>
                                              <p:spTgt spid="4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40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" presetClass="exit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500"/>
                                            <p:tgtEl>
                                              <p:spTgt spid="82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4" dur="500"/>
                                            <p:tgtEl>
                                              <p:spTgt spid="4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9" fill="hold">
                          <p:stCondLst>
                            <p:cond delay="indefinite"/>
                          </p:stCondLst>
                          <p:childTnLst>
                            <p:par>
                              <p:cTn id="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22" grpId="0"/>
          <p:bldP spid="24" grpId="0" animBg="1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2"/>
          <p:cNvSpPr>
            <a:spLocks noChangeArrowheads="1"/>
          </p:cNvSpPr>
          <p:nvPr/>
        </p:nvSpPr>
        <p:spPr bwMode="auto">
          <a:xfrm>
            <a:off x="1416050" y="2175310"/>
            <a:ext cx="9396413" cy="3809566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223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334826"/>
              </p:ext>
            </p:extLst>
          </p:nvPr>
        </p:nvGraphicFramePr>
        <p:xfrm>
          <a:off x="2303270" y="5325376"/>
          <a:ext cx="700616" cy="285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8" r:id="rId3" imgW="6705600" imgH="3048000" progId="Equation.3">
                  <p:embed/>
                </p:oleObj>
              </mc:Choice>
              <mc:Fallback>
                <p:oleObj r:id="rId3" imgW="6705600" imgH="304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270" y="5325376"/>
                        <a:ext cx="700616" cy="2857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086886"/>
              </p:ext>
            </p:extLst>
          </p:nvPr>
        </p:nvGraphicFramePr>
        <p:xfrm>
          <a:off x="2204387" y="2762251"/>
          <a:ext cx="2357967" cy="1428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9" name="公式" r:id="rId5" imgW="965200" imgH="609600" progId="Equation.3">
                  <p:embed/>
                </p:oleObj>
              </mc:Choice>
              <mc:Fallback>
                <p:oleObj name="公式" r:id="rId5" imgW="9652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4387" y="2762251"/>
                        <a:ext cx="2357967" cy="14287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组合 15"/>
          <p:cNvGrpSpPr/>
          <p:nvPr/>
        </p:nvGrpSpPr>
        <p:grpSpPr>
          <a:xfrm>
            <a:off x="1914096" y="853843"/>
            <a:ext cx="3631123" cy="984251"/>
            <a:chOff x="928688" y="1026093"/>
            <a:chExt cx="2723342" cy="738188"/>
          </a:xfrm>
        </p:grpSpPr>
        <p:sp>
          <p:nvSpPr>
            <p:cNvPr id="5129" name="Rectangle 21"/>
            <p:cNvSpPr>
              <a:spLocks noChangeArrowheads="1"/>
            </p:cNvSpPr>
            <p:nvPr/>
          </p:nvSpPr>
          <p:spPr bwMode="auto">
            <a:xfrm>
              <a:off x="928688" y="1226257"/>
              <a:ext cx="2723342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ea typeface="微软雅黑" panose="020B0503020204020204" pitchFamily="34" charset="-122"/>
                </a:rPr>
                <a:t>求</a:t>
              </a:r>
              <a:r>
                <a:rPr lang="zh-CN" altLang="en-US" b="0" dirty="0">
                  <a:ea typeface="微软雅黑" panose="020B0503020204020204" pitchFamily="34" charset="-122"/>
                </a:rPr>
                <a:t>极限                         。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5124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3111067"/>
                </p:ext>
              </p:extLst>
            </p:nvPr>
          </p:nvGraphicFramePr>
          <p:xfrm>
            <a:off x="1740364" y="1026093"/>
            <a:ext cx="1506538" cy="738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760" name="公式" r:id="rId7" imgW="929116" imgH="420011" progId="Equation.3">
                    <p:embed/>
                  </p:oleObj>
                </mc:Choice>
                <mc:Fallback>
                  <p:oleObj name="公式" r:id="rId7" imgW="929116" imgH="42001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0364" y="1026093"/>
                          <a:ext cx="1506538" cy="738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12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32858"/>
              </p:ext>
            </p:extLst>
          </p:nvPr>
        </p:nvGraphicFramePr>
        <p:xfrm>
          <a:off x="2284421" y="4012642"/>
          <a:ext cx="2357967" cy="1369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61" name="公式" r:id="rId9" imgW="965200" imgH="584200" progId="Equation.3">
                  <p:embed/>
                </p:oleObj>
              </mc:Choice>
              <mc:Fallback>
                <p:oleObj name="公式" r:id="rId9" imgW="9652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21" y="4012642"/>
                        <a:ext cx="2357967" cy="13694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30" name="组合 35"/>
          <p:cNvGrpSpPr>
            <a:grpSpLocks/>
          </p:cNvGrpSpPr>
          <p:nvPr/>
        </p:nvGrpSpPr>
        <p:grpSpPr bwMode="auto">
          <a:xfrm>
            <a:off x="5678365" y="2984060"/>
            <a:ext cx="3429003" cy="666751"/>
            <a:chOff x="3571868" y="1928808"/>
            <a:chExt cx="2571770" cy="500066"/>
          </a:xfrm>
          <a:noFill/>
        </p:grpSpPr>
        <p:sp>
          <p:nvSpPr>
            <p:cNvPr id="37" name="矩形标注 36"/>
            <p:cNvSpPr/>
            <p:nvPr/>
          </p:nvSpPr>
          <p:spPr bwMode="auto">
            <a:xfrm>
              <a:off x="3571868" y="1928808"/>
              <a:ext cx="2571768" cy="500066"/>
            </a:xfrm>
            <a:prstGeom prst="wedgeRectCallout">
              <a:avLst>
                <a:gd name="adj1" fmla="val -80566"/>
                <a:gd name="adj2" fmla="val 14246"/>
              </a:avLst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C0C0C0">
                  <a:alpha val="50000"/>
                </a:srgbClr>
              </a:outerShdw>
            </a:effectLst>
          </p:spPr>
          <p:txBody>
            <a:bodyPr tIns="0" bIns="0"/>
            <a:lstStyle/>
            <a:p>
              <a:pPr>
                <a:defRPr/>
              </a:pPr>
              <a:endParaRPr lang="zh-CN" altLang="en-US" sz="2400">
                <a:ea typeface="微软雅黑" panose="020B0503020204020204" pitchFamily="34" charset="-122"/>
              </a:endParaRPr>
            </a:p>
          </p:txBody>
        </p:sp>
        <p:sp>
          <p:nvSpPr>
            <p:cNvPr id="5135" name="TextBox 37"/>
            <p:cNvSpPr txBox="1">
              <a:spLocks noChangeArrowheads="1"/>
            </p:cNvSpPr>
            <p:nvPr/>
          </p:nvSpPr>
          <p:spPr bwMode="auto">
            <a:xfrm>
              <a:off x="3643307" y="1988104"/>
              <a:ext cx="2500331" cy="3462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b="0" dirty="0">
                  <a:ea typeface="微软雅黑" panose="020B0503020204020204" pitchFamily="34" charset="-122"/>
                </a:rPr>
                <a:t>分子分母的极限均为 </a:t>
              </a:r>
              <a:r>
                <a:rPr lang="en-US" altLang="zh-CN" b="0" dirty="0">
                  <a:ea typeface="微软雅黑" panose="020B0503020204020204" pitchFamily="34" charset="-122"/>
                </a:rPr>
                <a:t>0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5131" name="组合 38"/>
          <p:cNvGrpSpPr>
            <a:grpSpLocks/>
          </p:cNvGrpSpPr>
          <p:nvPr/>
        </p:nvGrpSpPr>
        <p:grpSpPr bwMode="auto">
          <a:xfrm>
            <a:off x="4866403" y="4199217"/>
            <a:ext cx="5334000" cy="666751"/>
            <a:chOff x="3571868" y="1928808"/>
            <a:chExt cx="2717340" cy="500066"/>
          </a:xfrm>
          <a:noFill/>
        </p:grpSpPr>
        <p:sp>
          <p:nvSpPr>
            <p:cNvPr id="43" name="矩形标注 42"/>
            <p:cNvSpPr/>
            <p:nvPr/>
          </p:nvSpPr>
          <p:spPr bwMode="auto">
            <a:xfrm>
              <a:off x="3571868" y="1928808"/>
              <a:ext cx="2717340" cy="500066"/>
            </a:xfrm>
            <a:prstGeom prst="wedgeRectCallout">
              <a:avLst>
                <a:gd name="adj1" fmla="val -71042"/>
                <a:gd name="adj2" fmla="val 18600"/>
              </a:avLst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C0C0C0">
                  <a:alpha val="50000"/>
                </a:srgbClr>
              </a:outerShdw>
            </a:effectLst>
          </p:spPr>
          <p:txBody>
            <a:bodyPr tIns="0" bIns="0"/>
            <a:lstStyle/>
            <a:p>
              <a:pPr>
                <a:defRPr/>
              </a:pPr>
              <a:endParaRPr lang="zh-CN" altLang="en-US" sz="2400">
                <a:ea typeface="微软雅黑" panose="020B0503020204020204" pitchFamily="34" charset="-122"/>
              </a:endParaRPr>
            </a:p>
          </p:txBody>
        </p:sp>
        <p:sp>
          <p:nvSpPr>
            <p:cNvPr id="5133" name="TextBox 43"/>
            <p:cNvSpPr txBox="1">
              <a:spLocks noChangeArrowheads="1"/>
            </p:cNvSpPr>
            <p:nvPr/>
          </p:nvSpPr>
          <p:spPr bwMode="auto">
            <a:xfrm>
              <a:off x="3643306" y="1988104"/>
              <a:ext cx="2597378" cy="3462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b="0" dirty="0">
                  <a:ea typeface="微软雅黑" panose="020B0503020204020204" pitchFamily="34" charset="-122"/>
                </a:rPr>
                <a:t>分子的极限均为 </a:t>
              </a:r>
              <a:r>
                <a:rPr lang="en-US" altLang="zh-CN" b="0" dirty="0">
                  <a:ea typeface="微软雅黑" panose="020B0503020204020204" pitchFamily="34" charset="-122"/>
                </a:rPr>
                <a:t>2</a:t>
              </a:r>
              <a:r>
                <a:rPr lang="zh-CN" altLang="en-US" b="0" dirty="0">
                  <a:ea typeface="微软雅黑" panose="020B0503020204020204" pitchFamily="34" charset="-122"/>
                </a:rPr>
                <a:t>，分母的极限为 </a:t>
              </a:r>
              <a:r>
                <a:rPr lang="en-US" altLang="zh-CN" b="0" dirty="0">
                  <a:ea typeface="微软雅黑" panose="020B0503020204020204" pitchFamily="34" charset="-122"/>
                </a:rPr>
                <a:t>0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1519462" y="2245894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b="0" dirty="0" smtClean="0">
                <a:ea typeface="微软雅黑" panose="020B0503020204020204" pitchFamily="34" charset="-122"/>
              </a:rPr>
              <a:t>解：</a:t>
            </a:r>
            <a:endParaRPr lang="zh-CN" altLang="en-US" sz="2400" b="0" dirty="0">
              <a:ea typeface="微软雅黑" panose="020B0503020204020204" pitchFamily="3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421973" y="1085992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4460243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51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51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51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51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1000"/>
                                            <p:tgtEl>
                                              <p:spTgt spid="82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" grpId="0" animBg="1"/>
          <p:bldP spid="18" grpId="0"/>
          <p:bldP spid="19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51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51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51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51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1000"/>
                                            <p:tgtEl>
                                              <p:spTgt spid="82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" grpId="0" animBg="1"/>
          <p:bldP spid="18" grpId="0"/>
          <p:bldP spid="19" grpId="0" animBg="1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1416050" y="2175310"/>
            <a:ext cx="9396413" cy="3809565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683370"/>
              </p:ext>
            </p:extLst>
          </p:nvPr>
        </p:nvGraphicFramePr>
        <p:xfrm>
          <a:off x="2292019" y="5473369"/>
          <a:ext cx="726017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88" name="公式" r:id="rId3" imgW="279158" imgH="126890" progId="Equation.3">
                  <p:embed/>
                </p:oleObj>
              </mc:Choice>
              <mc:Fallback>
                <p:oleObj name="公式" r:id="rId3" imgW="279158" imgH="126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019" y="5473369"/>
                        <a:ext cx="726017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904943"/>
              </p:ext>
            </p:extLst>
          </p:nvPr>
        </p:nvGraphicFramePr>
        <p:xfrm>
          <a:off x="2272768" y="2570749"/>
          <a:ext cx="1930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89" name="公式" r:id="rId5" imgW="787400" imgH="419100" progId="Equation.3">
                  <p:embed/>
                </p:oleObj>
              </mc:Choice>
              <mc:Fallback>
                <p:oleObj name="公式" r:id="rId5" imgW="787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2768" y="2570749"/>
                        <a:ext cx="19304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组合 20"/>
          <p:cNvGrpSpPr/>
          <p:nvPr/>
        </p:nvGrpSpPr>
        <p:grpSpPr>
          <a:xfrm>
            <a:off x="1490144" y="883978"/>
            <a:ext cx="3970959" cy="912283"/>
            <a:chOff x="928688" y="1071563"/>
            <a:chExt cx="2978218" cy="684212"/>
          </a:xfrm>
        </p:grpSpPr>
        <p:sp>
          <p:nvSpPr>
            <p:cNvPr id="6155" name="Rectangle 21"/>
            <p:cNvSpPr>
              <a:spLocks noChangeArrowheads="1"/>
            </p:cNvSpPr>
            <p:nvPr/>
          </p:nvSpPr>
          <p:spPr bwMode="auto">
            <a:xfrm>
              <a:off x="928688" y="1226257"/>
              <a:ext cx="2978218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ea typeface="微软雅黑" panose="020B0503020204020204" pitchFamily="34" charset="-122"/>
                </a:rPr>
                <a:t>      求</a:t>
              </a:r>
              <a:r>
                <a:rPr lang="zh-CN" altLang="en-US" b="0" dirty="0">
                  <a:ea typeface="微软雅黑" panose="020B0503020204020204" pitchFamily="34" charset="-122"/>
                </a:rPr>
                <a:t>极限                       。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6148" name="Object 20"/>
            <p:cNvGraphicFramePr>
              <a:graphicFrameLocks noChangeAspect="1"/>
            </p:cNvGraphicFramePr>
            <p:nvPr/>
          </p:nvGraphicFramePr>
          <p:xfrm>
            <a:off x="2071688" y="1071563"/>
            <a:ext cx="1293812" cy="684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890" r:id="rId7" imgW="794830" imgH="423037" progId="Equation.3">
                    <p:embed/>
                  </p:oleObj>
                </mc:Choice>
                <mc:Fallback>
                  <p:oleObj r:id="rId7" imgW="794830" imgH="42303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1688" y="1071563"/>
                          <a:ext cx="1293812" cy="6842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4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224228"/>
              </p:ext>
            </p:extLst>
          </p:nvPr>
        </p:nvGraphicFramePr>
        <p:xfrm>
          <a:off x="2272769" y="3569774"/>
          <a:ext cx="2180167" cy="895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91" name="公式" r:id="rId9" imgW="888614" imgH="393529" progId="Equation.3">
                  <p:embed/>
                </p:oleObj>
              </mc:Choice>
              <mc:Fallback>
                <p:oleObj name="公式" r:id="rId9" imgW="88861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2769" y="3569774"/>
                        <a:ext cx="2180167" cy="895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777162"/>
              </p:ext>
            </p:extLst>
          </p:nvPr>
        </p:nvGraphicFramePr>
        <p:xfrm>
          <a:off x="2272769" y="4489918"/>
          <a:ext cx="1782233" cy="865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92" name="公式" r:id="rId11" imgW="685800" imgH="393700" progId="Equation.3">
                  <p:embed/>
                </p:oleObj>
              </mc:Choice>
              <mc:Fallback>
                <p:oleObj name="公式" r:id="rId11" imgW="685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2769" y="4489918"/>
                        <a:ext cx="1782233" cy="865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6" name="组合 42"/>
          <p:cNvGrpSpPr>
            <a:grpSpLocks/>
          </p:cNvGrpSpPr>
          <p:nvPr/>
        </p:nvGrpSpPr>
        <p:grpSpPr bwMode="auto">
          <a:xfrm>
            <a:off x="5577525" y="2803375"/>
            <a:ext cx="3429003" cy="666749"/>
            <a:chOff x="3571868" y="1928808"/>
            <a:chExt cx="2571770" cy="500066"/>
          </a:xfrm>
          <a:noFill/>
        </p:grpSpPr>
        <p:sp>
          <p:nvSpPr>
            <p:cNvPr id="44" name="矩形标注 43"/>
            <p:cNvSpPr/>
            <p:nvPr/>
          </p:nvSpPr>
          <p:spPr bwMode="auto">
            <a:xfrm>
              <a:off x="3571868" y="1928808"/>
              <a:ext cx="2571768" cy="500066"/>
            </a:xfrm>
            <a:prstGeom prst="wedgeRectCallout">
              <a:avLst>
                <a:gd name="adj1" fmla="val -80566"/>
                <a:gd name="adj2" fmla="val 14246"/>
              </a:avLst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C0C0C0">
                  <a:alpha val="50000"/>
                </a:srgbClr>
              </a:outerShdw>
            </a:effectLst>
          </p:spPr>
          <p:txBody>
            <a:bodyPr tIns="0" bIns="0"/>
            <a:lstStyle/>
            <a:p>
              <a:pPr>
                <a:defRPr/>
              </a:pPr>
              <a:endParaRPr lang="zh-CN" altLang="en-US" sz="2400">
                <a:ea typeface="微软雅黑" panose="020B0503020204020204" pitchFamily="34" charset="-122"/>
              </a:endParaRPr>
            </a:p>
          </p:txBody>
        </p:sp>
        <p:sp>
          <p:nvSpPr>
            <p:cNvPr id="6164" name="TextBox 44"/>
            <p:cNvSpPr txBox="1">
              <a:spLocks noChangeArrowheads="1"/>
            </p:cNvSpPr>
            <p:nvPr/>
          </p:nvSpPr>
          <p:spPr bwMode="auto">
            <a:xfrm>
              <a:off x="3643307" y="1988104"/>
              <a:ext cx="2500331" cy="34625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b="0" dirty="0">
                  <a:ea typeface="微软雅黑" panose="020B0503020204020204" pitchFamily="34" charset="-122"/>
                </a:rPr>
                <a:t>分子分母的极限均为 </a:t>
              </a:r>
              <a:r>
                <a:rPr lang="en-US" altLang="zh-CN" b="0" dirty="0">
                  <a:ea typeface="微软雅黑" panose="020B0503020204020204" pitchFamily="34" charset="-122"/>
                </a:rPr>
                <a:t>0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6157" name="组合 45"/>
          <p:cNvGrpSpPr>
            <a:grpSpLocks/>
          </p:cNvGrpSpPr>
          <p:nvPr/>
        </p:nvGrpSpPr>
        <p:grpSpPr bwMode="auto">
          <a:xfrm>
            <a:off x="4659251" y="4636570"/>
            <a:ext cx="5334000" cy="666751"/>
            <a:chOff x="3571868" y="1928808"/>
            <a:chExt cx="2717340" cy="500066"/>
          </a:xfrm>
          <a:noFill/>
        </p:grpSpPr>
        <p:sp>
          <p:nvSpPr>
            <p:cNvPr id="47" name="矩形标注 46"/>
            <p:cNvSpPr/>
            <p:nvPr/>
          </p:nvSpPr>
          <p:spPr bwMode="auto">
            <a:xfrm>
              <a:off x="3571868" y="1928808"/>
              <a:ext cx="2717340" cy="500066"/>
            </a:xfrm>
            <a:prstGeom prst="wedgeRectCallout">
              <a:avLst>
                <a:gd name="adj1" fmla="val -71042"/>
                <a:gd name="adj2" fmla="val 18600"/>
              </a:avLst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C0C0C0">
                  <a:alpha val="50000"/>
                </a:srgbClr>
              </a:outerShdw>
            </a:effectLst>
          </p:spPr>
          <p:txBody>
            <a:bodyPr tIns="0" bIns="0"/>
            <a:lstStyle/>
            <a:p>
              <a:pPr>
                <a:defRPr/>
              </a:pPr>
              <a:endParaRPr lang="zh-CN" altLang="en-US" sz="2400">
                <a:ea typeface="微软雅黑" panose="020B0503020204020204" pitchFamily="34" charset="-122"/>
              </a:endParaRPr>
            </a:p>
          </p:txBody>
        </p:sp>
        <p:sp>
          <p:nvSpPr>
            <p:cNvPr id="6162" name="TextBox 47"/>
            <p:cNvSpPr txBox="1">
              <a:spLocks noChangeArrowheads="1"/>
            </p:cNvSpPr>
            <p:nvPr/>
          </p:nvSpPr>
          <p:spPr bwMode="auto">
            <a:xfrm>
              <a:off x="3643306" y="1988104"/>
              <a:ext cx="2597378" cy="3462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b="0" dirty="0">
                  <a:ea typeface="微软雅黑" panose="020B0503020204020204" pitchFamily="34" charset="-122"/>
                </a:rPr>
                <a:t>分子的极限均为 </a:t>
              </a:r>
              <a:r>
                <a:rPr lang="en-US" altLang="zh-CN" b="0" dirty="0">
                  <a:ea typeface="微软雅黑" panose="020B0503020204020204" pitchFamily="34" charset="-122"/>
                </a:rPr>
                <a:t>2</a:t>
              </a:r>
              <a:r>
                <a:rPr lang="zh-CN" altLang="en-US" b="0" dirty="0">
                  <a:ea typeface="微软雅黑" panose="020B0503020204020204" pitchFamily="34" charset="-122"/>
                </a:rPr>
                <a:t>，分母的极限为 </a:t>
              </a:r>
              <a:r>
                <a:rPr lang="en-US" altLang="zh-CN" b="0" dirty="0">
                  <a:ea typeface="微软雅黑" panose="020B0503020204020204" pitchFamily="34" charset="-122"/>
                </a:rPr>
                <a:t>0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6158" name="组合 49"/>
          <p:cNvGrpSpPr>
            <a:grpSpLocks/>
          </p:cNvGrpSpPr>
          <p:nvPr/>
        </p:nvGrpSpPr>
        <p:grpSpPr bwMode="auto">
          <a:xfrm>
            <a:off x="5063490" y="3610468"/>
            <a:ext cx="4495800" cy="857251"/>
            <a:chOff x="4486293" y="2714626"/>
            <a:chExt cx="3371855" cy="642942"/>
          </a:xfrm>
          <a:noFill/>
        </p:grpSpPr>
        <p:sp>
          <p:nvSpPr>
            <p:cNvPr id="6159" name="AutoShape 39"/>
            <p:cNvSpPr>
              <a:spLocks noChangeArrowheads="1"/>
            </p:cNvSpPr>
            <p:nvPr/>
          </p:nvSpPr>
          <p:spPr bwMode="auto">
            <a:xfrm>
              <a:off x="4486293" y="2714626"/>
              <a:ext cx="3371855" cy="642670"/>
            </a:xfrm>
            <a:prstGeom prst="wedgeRoundRectCallout">
              <a:avLst>
                <a:gd name="adj1" fmla="val -83648"/>
                <a:gd name="adj2" fmla="val 25454"/>
                <a:gd name="adj3" fmla="val 16667"/>
              </a:avLst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b="0">
                <a:ea typeface="微软雅黑" panose="020B0503020204020204" pitchFamily="34" charset="-122"/>
              </a:endParaRPr>
            </a:p>
          </p:txBody>
        </p:sp>
        <p:sp>
          <p:nvSpPr>
            <p:cNvPr id="6160" name="Text Box 29"/>
            <p:cNvSpPr txBox="1">
              <a:spLocks noChangeArrowheads="1"/>
            </p:cNvSpPr>
            <p:nvPr/>
          </p:nvSpPr>
          <p:spPr bwMode="auto">
            <a:xfrm>
              <a:off x="4500562" y="2845360"/>
              <a:ext cx="3357586" cy="3462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zh-CN" altLang="en-US" b="0" dirty="0">
                  <a:ea typeface="微软雅黑" panose="020B0503020204020204" pitchFamily="34" charset="-122"/>
                </a:rPr>
                <a:t>仍为     型，继续用洛必达法则</a:t>
              </a:r>
            </a:p>
          </p:txBody>
        </p:sp>
        <p:graphicFrame>
          <p:nvGraphicFramePr>
            <p:cNvPr id="615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5507544"/>
                </p:ext>
              </p:extLst>
            </p:nvPr>
          </p:nvGraphicFramePr>
          <p:xfrm>
            <a:off x="5071313" y="2730868"/>
            <a:ext cx="212754" cy="62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893" name="公式" r:id="rId13" imgW="152334" imgH="393529" progId="Equation.3">
                    <p:embed/>
                  </p:oleObj>
                </mc:Choice>
                <mc:Fallback>
                  <p:oleObj name="公式" r:id="rId13" imgW="152334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71313" y="2730868"/>
                          <a:ext cx="212754" cy="626700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1519462" y="2245894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b="0" dirty="0" smtClean="0">
                <a:ea typeface="微软雅黑" panose="020B0503020204020204" pitchFamily="34" charset="-122"/>
              </a:rPr>
              <a:t>解：</a:t>
            </a:r>
            <a:endParaRPr lang="zh-CN" altLang="en-US" sz="2400" b="0" dirty="0">
              <a:ea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421973" y="1085562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8720434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61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61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61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61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61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0" dur="500"/>
                                            <p:tgtEl>
                                              <p:spTgt spid="82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2" grpId="0" animBg="1"/>
          <p:bldP spid="23" grpId="0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61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61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61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61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61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0" dur="500"/>
                                            <p:tgtEl>
                                              <p:spTgt spid="82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2" grpId="0" animBg="1"/>
          <p:bldP spid="23" grpId="0"/>
          <p:bldP spid="24" grpId="0" animBg="1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1416050" y="2175310"/>
            <a:ext cx="9396413" cy="3809565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908974"/>
              </p:ext>
            </p:extLst>
          </p:nvPr>
        </p:nvGraphicFramePr>
        <p:xfrm>
          <a:off x="2234265" y="5463740"/>
          <a:ext cx="726017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12" name="公式" r:id="rId3" imgW="279158" imgH="126890" progId="Equation.3">
                  <p:embed/>
                </p:oleObj>
              </mc:Choice>
              <mc:Fallback>
                <p:oleObj name="公式" r:id="rId3" imgW="279158" imgH="126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4265" y="5463740"/>
                        <a:ext cx="726017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891177"/>
              </p:ext>
            </p:extLst>
          </p:nvPr>
        </p:nvGraphicFramePr>
        <p:xfrm>
          <a:off x="2224639" y="2503370"/>
          <a:ext cx="1930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13" name="公式" r:id="rId5" imgW="787400" imgH="419100" progId="Equation.3">
                  <p:embed/>
                </p:oleObj>
              </mc:Choice>
              <mc:Fallback>
                <p:oleObj name="公式" r:id="rId5" imgW="787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639" y="2503370"/>
                        <a:ext cx="19304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组合 20"/>
          <p:cNvGrpSpPr/>
          <p:nvPr/>
        </p:nvGrpSpPr>
        <p:grpSpPr>
          <a:xfrm>
            <a:off x="1461513" y="906612"/>
            <a:ext cx="3970959" cy="912283"/>
            <a:chOff x="928688" y="1071563"/>
            <a:chExt cx="2978218" cy="684212"/>
          </a:xfrm>
        </p:grpSpPr>
        <p:sp>
          <p:nvSpPr>
            <p:cNvPr id="7179" name="Rectangle 21"/>
            <p:cNvSpPr>
              <a:spLocks noChangeArrowheads="1"/>
            </p:cNvSpPr>
            <p:nvPr/>
          </p:nvSpPr>
          <p:spPr bwMode="auto">
            <a:xfrm>
              <a:off x="928688" y="1226257"/>
              <a:ext cx="2978218" cy="346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ea typeface="微软雅黑" panose="020B0503020204020204" pitchFamily="34" charset="-122"/>
                </a:rPr>
                <a:t>      求</a:t>
              </a:r>
              <a:r>
                <a:rPr lang="zh-CN" altLang="en-US" b="0" dirty="0">
                  <a:ea typeface="微软雅黑" panose="020B0503020204020204" pitchFamily="34" charset="-122"/>
                </a:rPr>
                <a:t>极限                       。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7172" name="Object 20"/>
            <p:cNvGraphicFramePr>
              <a:graphicFrameLocks noChangeAspect="1"/>
            </p:cNvGraphicFramePr>
            <p:nvPr/>
          </p:nvGraphicFramePr>
          <p:xfrm>
            <a:off x="2071688" y="1071563"/>
            <a:ext cx="1293812" cy="684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914" r:id="rId7" imgW="794830" imgH="423037" progId="Equation.3">
                    <p:embed/>
                  </p:oleObj>
                </mc:Choice>
                <mc:Fallback>
                  <p:oleObj r:id="rId7" imgW="794830" imgH="42303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1688" y="1071563"/>
                          <a:ext cx="1293812" cy="6842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868803"/>
              </p:ext>
            </p:extLst>
          </p:nvPr>
        </p:nvGraphicFramePr>
        <p:xfrm>
          <a:off x="2224640" y="3492766"/>
          <a:ext cx="2180167" cy="895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15" name="公式" r:id="rId9" imgW="888614" imgH="393529" progId="Equation.3">
                  <p:embed/>
                </p:oleObj>
              </mc:Choice>
              <mc:Fallback>
                <p:oleObj name="公式" r:id="rId9" imgW="88861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640" y="3492766"/>
                        <a:ext cx="2180167" cy="895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952925"/>
              </p:ext>
            </p:extLst>
          </p:nvPr>
        </p:nvGraphicFramePr>
        <p:xfrm>
          <a:off x="2224640" y="4489917"/>
          <a:ext cx="1782233" cy="865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16" name="公式" r:id="rId11" imgW="685800" imgH="393700" progId="Equation.3">
                  <p:embed/>
                </p:oleObj>
              </mc:Choice>
              <mc:Fallback>
                <p:oleObj name="公式" r:id="rId11" imgW="685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640" y="4489917"/>
                        <a:ext cx="1782233" cy="865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80" name="组合 42"/>
          <p:cNvGrpSpPr>
            <a:grpSpLocks/>
          </p:cNvGrpSpPr>
          <p:nvPr/>
        </p:nvGrpSpPr>
        <p:grpSpPr bwMode="auto">
          <a:xfrm>
            <a:off x="5769249" y="2734702"/>
            <a:ext cx="3429003" cy="666749"/>
            <a:chOff x="3571868" y="1928808"/>
            <a:chExt cx="2571770" cy="500066"/>
          </a:xfrm>
        </p:grpSpPr>
        <p:sp>
          <p:nvSpPr>
            <p:cNvPr id="44" name="矩形标注 43"/>
            <p:cNvSpPr/>
            <p:nvPr/>
          </p:nvSpPr>
          <p:spPr bwMode="auto">
            <a:xfrm>
              <a:off x="3571868" y="1928808"/>
              <a:ext cx="2571768" cy="500066"/>
            </a:xfrm>
            <a:prstGeom prst="wedgeRectCallout">
              <a:avLst>
                <a:gd name="adj1" fmla="val -80566"/>
                <a:gd name="adj2" fmla="val 14246"/>
              </a:avLst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C0C0C0">
                  <a:alpha val="50000"/>
                </a:srgbClr>
              </a:outerShdw>
            </a:effectLst>
          </p:spPr>
          <p:txBody>
            <a:bodyPr tIns="0" bIns="0"/>
            <a:lstStyle/>
            <a:p>
              <a:pPr>
                <a:defRPr/>
              </a:pPr>
              <a:endParaRPr lang="zh-CN" altLang="en-US" sz="2400">
                <a:ea typeface="微软雅黑" panose="020B0503020204020204" pitchFamily="34" charset="-122"/>
              </a:endParaRPr>
            </a:p>
          </p:txBody>
        </p:sp>
        <p:sp>
          <p:nvSpPr>
            <p:cNvPr id="7188" name="TextBox 44"/>
            <p:cNvSpPr txBox="1">
              <a:spLocks noChangeArrowheads="1"/>
            </p:cNvSpPr>
            <p:nvPr/>
          </p:nvSpPr>
          <p:spPr bwMode="auto">
            <a:xfrm>
              <a:off x="3643307" y="1988104"/>
              <a:ext cx="2500331" cy="346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b="0" dirty="0">
                  <a:ea typeface="微软雅黑" panose="020B0503020204020204" pitchFamily="34" charset="-122"/>
                </a:rPr>
                <a:t>分子分母的极限均为 </a:t>
              </a:r>
              <a:r>
                <a:rPr lang="en-US" altLang="zh-CN" b="0" dirty="0">
                  <a:ea typeface="微软雅黑" panose="020B0503020204020204" pitchFamily="34" charset="-122"/>
                </a:rPr>
                <a:t>0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7181" name="组合 45"/>
          <p:cNvGrpSpPr>
            <a:grpSpLocks/>
          </p:cNvGrpSpPr>
          <p:nvPr/>
        </p:nvGrpSpPr>
        <p:grpSpPr bwMode="auto">
          <a:xfrm>
            <a:off x="4815463" y="4672808"/>
            <a:ext cx="5334000" cy="666751"/>
            <a:chOff x="3571868" y="1928808"/>
            <a:chExt cx="2717340" cy="500066"/>
          </a:xfrm>
        </p:grpSpPr>
        <p:sp>
          <p:nvSpPr>
            <p:cNvPr id="47" name="矩形标注 46"/>
            <p:cNvSpPr/>
            <p:nvPr/>
          </p:nvSpPr>
          <p:spPr bwMode="auto">
            <a:xfrm>
              <a:off x="3571868" y="1928808"/>
              <a:ext cx="2717340" cy="500066"/>
            </a:xfrm>
            <a:prstGeom prst="wedgeRectCallout">
              <a:avLst>
                <a:gd name="adj1" fmla="val -71042"/>
                <a:gd name="adj2" fmla="val 18600"/>
              </a:avLst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C0C0C0">
                  <a:alpha val="50000"/>
                </a:srgbClr>
              </a:outerShdw>
            </a:effectLst>
          </p:spPr>
          <p:txBody>
            <a:bodyPr tIns="0" bIns="0"/>
            <a:lstStyle/>
            <a:p>
              <a:pPr>
                <a:defRPr/>
              </a:pPr>
              <a:endParaRPr lang="zh-CN" altLang="en-US" sz="2400">
                <a:ea typeface="微软雅黑" panose="020B0503020204020204" pitchFamily="34" charset="-122"/>
              </a:endParaRPr>
            </a:p>
          </p:txBody>
        </p:sp>
        <p:sp>
          <p:nvSpPr>
            <p:cNvPr id="7186" name="TextBox 47"/>
            <p:cNvSpPr txBox="1">
              <a:spLocks noChangeArrowheads="1"/>
            </p:cNvSpPr>
            <p:nvPr/>
          </p:nvSpPr>
          <p:spPr bwMode="auto">
            <a:xfrm>
              <a:off x="3643306" y="1988104"/>
              <a:ext cx="2597378" cy="346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b="0" dirty="0">
                  <a:ea typeface="微软雅黑" panose="020B0503020204020204" pitchFamily="34" charset="-122"/>
                </a:rPr>
                <a:t>分子的极限均为 </a:t>
              </a:r>
              <a:r>
                <a:rPr lang="en-US" altLang="zh-CN" b="0" dirty="0">
                  <a:ea typeface="微软雅黑" panose="020B0503020204020204" pitchFamily="34" charset="-122"/>
                </a:rPr>
                <a:t>2</a:t>
              </a:r>
              <a:r>
                <a:rPr lang="zh-CN" altLang="en-US" b="0" dirty="0">
                  <a:ea typeface="微软雅黑" panose="020B0503020204020204" pitchFamily="34" charset="-122"/>
                </a:rPr>
                <a:t>，分母的极限为 </a:t>
              </a:r>
              <a:r>
                <a:rPr lang="en-US" altLang="zh-CN" b="0" dirty="0">
                  <a:ea typeface="微软雅黑" panose="020B0503020204020204" pitchFamily="34" charset="-122"/>
                </a:rPr>
                <a:t>0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7182" name="组合 49"/>
          <p:cNvGrpSpPr>
            <a:grpSpLocks/>
          </p:cNvGrpSpPr>
          <p:nvPr/>
        </p:nvGrpSpPr>
        <p:grpSpPr bwMode="auto">
          <a:xfrm>
            <a:off x="5131374" y="3558718"/>
            <a:ext cx="4762500" cy="857251"/>
            <a:chOff x="4486293" y="2714626"/>
            <a:chExt cx="3571901" cy="642942"/>
          </a:xfrm>
        </p:grpSpPr>
        <p:sp>
          <p:nvSpPr>
            <p:cNvPr id="7183" name="AutoShape 39"/>
            <p:cNvSpPr>
              <a:spLocks noChangeArrowheads="1"/>
            </p:cNvSpPr>
            <p:nvPr/>
          </p:nvSpPr>
          <p:spPr bwMode="auto">
            <a:xfrm>
              <a:off x="4486293" y="2714626"/>
              <a:ext cx="3571901" cy="642670"/>
            </a:xfrm>
            <a:prstGeom prst="wedgeRoundRectCallout">
              <a:avLst>
                <a:gd name="adj1" fmla="val -78162"/>
                <a:gd name="adj2" fmla="val 27148"/>
                <a:gd name="adj3" fmla="val 16667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b="0">
                <a:ea typeface="微软雅黑" panose="020B0503020204020204" pitchFamily="34" charset="-122"/>
              </a:endParaRPr>
            </a:p>
          </p:txBody>
        </p:sp>
        <p:sp>
          <p:nvSpPr>
            <p:cNvPr id="7184" name="Text Box 29"/>
            <p:cNvSpPr txBox="1">
              <a:spLocks noChangeArrowheads="1"/>
            </p:cNvSpPr>
            <p:nvPr/>
          </p:nvSpPr>
          <p:spPr bwMode="auto">
            <a:xfrm>
              <a:off x="4500562" y="2845361"/>
              <a:ext cx="3557632" cy="346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zh-CN" altLang="en-US" b="0" dirty="0">
                  <a:ea typeface="微软雅黑" panose="020B0503020204020204" pitchFamily="34" charset="-122"/>
                </a:rPr>
                <a:t>仍为     型，继续用洛必达法则</a:t>
              </a:r>
              <a:r>
                <a:rPr lang="en-US" altLang="zh-CN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Ⅰ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7175" name="Object 30"/>
            <p:cNvGraphicFramePr>
              <a:graphicFrameLocks noChangeAspect="1"/>
            </p:cNvGraphicFramePr>
            <p:nvPr/>
          </p:nvGraphicFramePr>
          <p:xfrm>
            <a:off x="5143504" y="2730868"/>
            <a:ext cx="212754" cy="62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917" name="公式" r:id="rId13" imgW="152334" imgH="393529" progId="Equation.3">
                    <p:embed/>
                  </p:oleObj>
                </mc:Choice>
                <mc:Fallback>
                  <p:oleObj name="公式" r:id="rId13" imgW="152334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3504" y="2730868"/>
                          <a:ext cx="212754" cy="626700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1519462" y="2245894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b="0" dirty="0" smtClean="0">
                <a:ea typeface="微软雅黑" panose="020B0503020204020204" pitchFamily="34" charset="-122"/>
              </a:rPr>
              <a:t>解：</a:t>
            </a:r>
            <a:endParaRPr lang="zh-CN" altLang="en-US" sz="2400" b="0" dirty="0">
              <a:ea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421973" y="1081273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3455612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71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71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71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71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71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0" dur="500"/>
                                            <p:tgtEl>
                                              <p:spTgt spid="82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2" grpId="0" animBg="1"/>
          <p:bldP spid="23" grpId="0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71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71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71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71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71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1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0" dur="500"/>
                                            <p:tgtEl>
                                              <p:spTgt spid="82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2" grpId="0" animBg="1"/>
          <p:bldP spid="23" grpId="0"/>
          <p:bldP spid="24" grpId="0" animBg="1"/>
        </p:bld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4CC"/>
        </a:solidFill>
        <a:ln>
          <a:noFill/>
        </a:ln>
        <a:effectLst>
          <a:outerShdw blurRad="114300" dist="38100" dir="5400000" algn="t" rotWithShape="0">
            <a:prstClr val="black">
              <a:alpha val="23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1A74CC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778</Words>
  <Application>Microsoft Office PowerPoint</Application>
  <PresentationFormat>自定义</PresentationFormat>
  <Paragraphs>207</Paragraphs>
  <Slides>27</Slides>
  <Notes>13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27</vt:i4>
      </vt:variant>
    </vt:vector>
  </HeadingPairs>
  <TitlesOfParts>
    <vt:vector size="32" baseType="lpstr">
      <vt:lpstr>Office 主题</vt:lpstr>
      <vt:lpstr>Equation</vt:lpstr>
      <vt:lpstr>Microsoft 公式 3.0</vt:lpstr>
      <vt:lpstr>公式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2019-11-27T14:28:02Z</dcterms:modified>
</cp:coreProperties>
</file>