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3"/>
  </p:notesMasterIdLst>
  <p:sldIdLst>
    <p:sldId id="312" r:id="rId2"/>
    <p:sldId id="257" r:id="rId3"/>
    <p:sldId id="352" r:id="rId4"/>
    <p:sldId id="353" r:id="rId5"/>
    <p:sldId id="355" r:id="rId6"/>
    <p:sldId id="357" r:id="rId7"/>
    <p:sldId id="366" r:id="rId8"/>
    <p:sldId id="364" r:id="rId9"/>
    <p:sldId id="367" r:id="rId10"/>
    <p:sldId id="360" r:id="rId11"/>
    <p:sldId id="326" r:id="rId12"/>
    <p:sldId id="368" r:id="rId13"/>
    <p:sldId id="370" r:id="rId14"/>
    <p:sldId id="372" r:id="rId15"/>
    <p:sldId id="374" r:id="rId16"/>
    <p:sldId id="377" r:id="rId17"/>
    <p:sldId id="378" r:id="rId18"/>
    <p:sldId id="379" r:id="rId19"/>
    <p:sldId id="369" r:id="rId20"/>
    <p:sldId id="380" r:id="rId21"/>
    <p:sldId id="282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709" userDrawn="1">
          <p15:clr>
            <a:srgbClr val="A4A3A4"/>
          </p15:clr>
        </p15:guide>
        <p15:guide id="2" pos="551" userDrawn="1">
          <p15:clr>
            <a:srgbClr val="A4A3A4"/>
          </p15:clr>
        </p15:guide>
        <p15:guide id="3" pos="892" userDrawn="1">
          <p15:clr>
            <a:srgbClr val="A4A3A4"/>
          </p15:clr>
        </p15:guide>
        <p15:guide id="4" orient="horz" pos="2750" userDrawn="1">
          <p15:clr>
            <a:srgbClr val="A4A3A4"/>
          </p15:clr>
        </p15:guide>
        <p15:guide id="5" orient="horz" pos="2137" userDrawn="1">
          <p15:clr>
            <a:srgbClr val="A4A3A4"/>
          </p15:clr>
        </p15:guide>
        <p15:guide id="6" orient="horz" pos="1570" userDrawn="1">
          <p15:clr>
            <a:srgbClr val="A4A3A4"/>
          </p15:clr>
        </p15:guide>
        <p15:guide id="7" pos="7129" userDrawn="1">
          <p15:clr>
            <a:srgbClr val="A4A3A4"/>
          </p15:clr>
        </p15:guide>
        <p15:guide id="8" orient="horz" pos="3748" userDrawn="1">
          <p15:clr>
            <a:srgbClr val="A4A3A4"/>
          </p15:clr>
        </p15:guide>
        <p15:guide id="9" orient="horz" pos="1366" userDrawn="1">
          <p15:clr>
            <a:srgbClr val="A4A3A4"/>
          </p15:clr>
        </p15:guide>
        <p15:guide id="10" pos="1232" userDrawn="1">
          <p15:clr>
            <a:srgbClr val="A4A3A4"/>
          </p15:clr>
        </p15:guide>
        <p15:guide id="11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74CC"/>
    <a:srgbClr val="0D0D0D"/>
    <a:srgbClr val="257DD2"/>
    <a:srgbClr val="BB002D"/>
    <a:srgbClr val="B23885"/>
    <a:srgbClr val="E00887"/>
    <a:srgbClr val="E70012"/>
    <a:srgbClr val="C11D7B"/>
    <a:srgbClr val="110914"/>
    <a:srgbClr val="5CB2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1" autoAdjust="0"/>
    <p:restoredTop sz="93943" autoAdjust="0"/>
  </p:normalViewPr>
  <p:slideViewPr>
    <p:cSldViewPr snapToGrid="0">
      <p:cViewPr varScale="1">
        <p:scale>
          <a:sx n="66" d="100"/>
          <a:sy n="66" d="100"/>
        </p:scale>
        <p:origin x="-774" y="-114"/>
      </p:cViewPr>
      <p:guideLst>
        <p:guide orient="horz" pos="709"/>
        <p:guide orient="horz" pos="2750"/>
        <p:guide orient="horz" pos="2137"/>
        <p:guide orient="horz" pos="1570"/>
        <p:guide orient="horz" pos="3748"/>
        <p:guide orient="horz" pos="1366"/>
        <p:guide pos="551"/>
        <p:guide pos="892"/>
        <p:guide pos="7129"/>
        <p:guide pos="1232"/>
        <p:guide pos="381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7.wmf"/><Relationship Id="rId1" Type="http://schemas.openxmlformats.org/officeDocument/2006/relationships/image" Target="../media/image13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10" Type="http://schemas.openxmlformats.org/officeDocument/2006/relationships/image" Target="../media/image37.wmf"/><Relationship Id="rId4" Type="http://schemas.openxmlformats.org/officeDocument/2006/relationships/image" Target="../media/image41.wmf"/><Relationship Id="rId9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1.wmf"/><Relationship Id="rId2" Type="http://schemas.openxmlformats.org/officeDocument/2006/relationships/image" Target="../media/image7.wmf"/><Relationship Id="rId1" Type="http://schemas.openxmlformats.org/officeDocument/2006/relationships/image" Target="../media/image13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28.wmf"/><Relationship Id="rId7" Type="http://schemas.openxmlformats.org/officeDocument/2006/relationships/image" Target="../media/image19.wmf"/><Relationship Id="rId2" Type="http://schemas.openxmlformats.org/officeDocument/2006/relationships/image" Target="../media/image17.wmf"/><Relationship Id="rId1" Type="http://schemas.openxmlformats.org/officeDocument/2006/relationships/image" Target="../media/image27.wmf"/><Relationship Id="rId6" Type="http://schemas.openxmlformats.org/officeDocument/2006/relationships/image" Target="../media/image18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9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AF65C-48F0-4C6E-BEFD-9AF31B03EEBF}" type="datetimeFigureOut">
              <a:rPr lang="zh-CN" altLang="en-US" smtClean="0"/>
              <a:pPr/>
              <a:t>2019/11/10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0B059-7000-42F8-A5D1-A225E1ED9C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61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738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082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5560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971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平行四边形 4"/>
          <p:cNvSpPr/>
          <p:nvPr userDrawn="1"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平行四边形 5"/>
          <p:cNvSpPr/>
          <p:nvPr userDrawn="1"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平行四边形 6"/>
          <p:cNvSpPr/>
          <p:nvPr userDrawn="1"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平行四边形 7"/>
          <p:cNvSpPr/>
          <p:nvPr userDrawn="1"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3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定义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定理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28932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引题  有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83727" y="3612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318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83727" y="3612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3262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11096832" y="208034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079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11045536" y="177256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742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定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定理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51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0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10879666" y="6324600"/>
            <a:ext cx="1312334" cy="533400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0" y="0"/>
            <a:ext cx="2209800" cy="1215614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99497" y="1466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563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0" y="6324600"/>
            <a:ext cx="1312334" cy="533400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9982200" y="0"/>
            <a:ext cx="2209800" cy="1215614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 hidden="1"/>
          <p:cNvSpPr/>
          <p:nvPr userDrawn="1"/>
        </p:nvSpPr>
        <p:spPr>
          <a:xfrm>
            <a:off x="11087100" y="14614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263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8" r:id="rId4"/>
    <p:sldLayoutId id="2147483653" r:id="rId5"/>
    <p:sldLayoutId id="2147483657" r:id="rId6"/>
    <p:sldLayoutId id="2147483654" r:id="rId7"/>
    <p:sldLayoutId id="2147483655" r:id="rId8"/>
    <p:sldLayoutId id="2147483656" r:id="rId9"/>
    <p:sldLayoutId id="2147483651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4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9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5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5" Type="http://schemas.openxmlformats.org/officeDocument/2006/relationships/image" Target="../media/image35.jpeg"/><Relationship Id="rId10" Type="http://schemas.openxmlformats.org/officeDocument/2006/relationships/image" Target="../media/image34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36.wmf"/><Relationship Id="rId9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68.bin"/><Relationship Id="rId18" Type="http://schemas.openxmlformats.org/officeDocument/2006/relationships/image" Target="../media/image45.wmf"/><Relationship Id="rId3" Type="http://schemas.openxmlformats.org/officeDocument/2006/relationships/oleObject" Target="../embeddings/oleObject63.bin"/><Relationship Id="rId21" Type="http://schemas.openxmlformats.org/officeDocument/2006/relationships/oleObject" Target="../embeddings/oleObject72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70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44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4.bin"/><Relationship Id="rId15" Type="http://schemas.openxmlformats.org/officeDocument/2006/relationships/oleObject" Target="../embeddings/oleObject69.bin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71.bin"/><Relationship Id="rId4" Type="http://schemas.openxmlformats.org/officeDocument/2006/relationships/image" Target="../media/image38.wmf"/><Relationship Id="rId9" Type="http://schemas.openxmlformats.org/officeDocument/2006/relationships/oleObject" Target="../embeddings/oleObject66.bin"/><Relationship Id="rId14" Type="http://schemas.openxmlformats.org/officeDocument/2006/relationships/image" Target="../media/image43.wmf"/><Relationship Id="rId22" Type="http://schemas.openxmlformats.org/officeDocument/2006/relationships/image" Target="../media/image3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7.wmf"/><Relationship Id="rId2" Type="http://schemas.openxmlformats.org/officeDocument/2006/relationships/tags" Target="../tags/tag4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4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7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80.bin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6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78.bin"/><Relationship Id="rId14" Type="http://schemas.openxmlformats.org/officeDocument/2006/relationships/oleObject" Target="../embeddings/oleObject8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image" Target="../media/image16.jpeg"/><Relationship Id="rId10" Type="http://schemas.openxmlformats.org/officeDocument/2006/relationships/image" Target="../media/image8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25.bin"/><Relationship Id="rId21" Type="http://schemas.openxmlformats.org/officeDocument/2006/relationships/image" Target="../media/image25.wmf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32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23.wmf"/><Relationship Id="rId20" Type="http://schemas.openxmlformats.org/officeDocument/2006/relationships/oleObject" Target="../embeddings/oleObject34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23" Type="http://schemas.openxmlformats.org/officeDocument/2006/relationships/image" Target="../media/image26.wmf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2.wmf"/><Relationship Id="rId22" Type="http://schemas.openxmlformats.org/officeDocument/2006/relationships/oleObject" Target="../embeddings/oleObject3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41.bin"/><Relationship Id="rId18" Type="http://schemas.openxmlformats.org/officeDocument/2006/relationships/oleObject" Target="../embeddings/oleObject44.bin"/><Relationship Id="rId3" Type="http://schemas.openxmlformats.org/officeDocument/2006/relationships/oleObject" Target="../embeddings/oleObject36.bin"/><Relationship Id="rId21" Type="http://schemas.openxmlformats.org/officeDocument/2006/relationships/image" Target="../media/image21.wmf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0.wmf"/><Relationship Id="rId17" Type="http://schemas.openxmlformats.org/officeDocument/2006/relationships/image" Target="../media/image19.wmf"/><Relationship Id="rId2" Type="http://schemas.openxmlformats.org/officeDocument/2006/relationships/slideLayout" Target="../slideLayouts/slideLayout8.xml"/><Relationship Id="rId16" Type="http://schemas.openxmlformats.org/officeDocument/2006/relationships/oleObject" Target="../embeddings/oleObject43.bin"/><Relationship Id="rId20" Type="http://schemas.openxmlformats.org/officeDocument/2006/relationships/oleObject" Target="../embeddings/oleObject45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5" Type="http://schemas.openxmlformats.org/officeDocument/2006/relationships/image" Target="../media/image18.wmf"/><Relationship Id="rId10" Type="http://schemas.openxmlformats.org/officeDocument/2006/relationships/image" Target="../media/image29.wmf"/><Relationship Id="rId19" Type="http://schemas.openxmlformats.org/officeDocument/2006/relationships/image" Target="../media/image2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9.bin"/><Relationship Id="rId14" Type="http://schemas.openxmlformats.org/officeDocument/2006/relationships/oleObject" Target="../embeddings/oleObject4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8000" b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>
            <a:spLocks noChangeAspect="1"/>
          </p:cNvSpPr>
          <p:nvPr/>
        </p:nvSpPr>
        <p:spPr>
          <a:xfrm>
            <a:off x="665333" y="346245"/>
            <a:ext cx="1744103" cy="1744103"/>
          </a:xfrm>
          <a:prstGeom prst="ellipse">
            <a:avLst/>
          </a:prstGeom>
          <a:blipFill>
            <a:blip r:embed="rId4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2" name="同心圆 21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528837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9" name="文本框 28" hidden="1"/>
          <p:cNvSpPr txBox="1"/>
          <p:nvPr/>
        </p:nvSpPr>
        <p:spPr>
          <a:xfrm>
            <a:off x="961544" y="1028698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LOGO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394755" y="2868367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32" name="矩形 31" hidden="1"/>
          <p:cNvSpPr/>
          <p:nvPr/>
        </p:nvSpPr>
        <p:spPr>
          <a:xfrm>
            <a:off x="6429963" y="2675874"/>
            <a:ext cx="24237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2014</a:t>
            </a:r>
            <a:endParaRPr lang="zh-CN" altLang="en-US" sz="6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7629295" y="3481161"/>
            <a:ext cx="510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5400" b="1" dirty="0">
                <a:solidFill>
                  <a:schemeClr val="bg1"/>
                </a:solidFill>
                <a:latin typeface="微软雅黑" pitchFamily="34" charset="-122"/>
                <a:ea typeface="微软雅黑" panose="020B0503020204020204" pitchFamily="34" charset="-122"/>
              </a:rPr>
              <a:t>罗尔定理</a:t>
            </a:r>
          </a:p>
        </p:txBody>
      </p:sp>
      <p:cxnSp>
        <p:nvCxnSpPr>
          <p:cNvPr id="35" name="直接连接符 34"/>
          <p:cNvCxnSpPr/>
          <p:nvPr/>
        </p:nvCxnSpPr>
        <p:spPr>
          <a:xfrm>
            <a:off x="6611256" y="4458528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8557158" y="4732394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itchFamily="34" charset="-122"/>
                <a:ea typeface="微软雅黑" panose="020B0503020204020204" pitchFamily="34" charset="-122"/>
                <a:sym typeface="宋体" pitchFamily="2" charset="-122"/>
              </a:rPr>
              <a:t>授课教师：陈笑缘教授</a:t>
            </a:r>
          </a:p>
        </p:txBody>
      </p:sp>
      <p:grpSp>
        <p:nvGrpSpPr>
          <p:cNvPr id="17" name="Group 23" hidden="1"/>
          <p:cNvGrpSpPr>
            <a:grpSpLocks noChangeAspect="1"/>
          </p:cNvGrpSpPr>
          <p:nvPr/>
        </p:nvGrpSpPr>
        <p:grpSpPr bwMode="auto">
          <a:xfrm>
            <a:off x="871737" y="2888009"/>
            <a:ext cx="466326" cy="593152"/>
            <a:chOff x="3723" y="2008"/>
            <a:chExt cx="239" cy="304"/>
          </a:xfrm>
          <a:solidFill>
            <a:schemeClr val="bg1"/>
          </a:solidFill>
        </p:grpSpPr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3723" y="2155"/>
              <a:ext cx="239" cy="157"/>
            </a:xfrm>
            <a:custGeom>
              <a:avLst/>
              <a:gdLst>
                <a:gd name="T0" fmla="*/ 90 w 98"/>
                <a:gd name="T1" fmla="*/ 16 h 65"/>
                <a:gd name="T2" fmla="*/ 71 w 98"/>
                <a:gd name="T3" fmla="*/ 5 h 65"/>
                <a:gd name="T4" fmla="*/ 63 w 98"/>
                <a:gd name="T5" fmla="*/ 0 h 65"/>
                <a:gd name="T6" fmla="*/ 34 w 98"/>
                <a:gd name="T7" fmla="*/ 0 h 65"/>
                <a:gd name="T8" fmla="*/ 16 w 98"/>
                <a:gd name="T9" fmla="*/ 9 h 65"/>
                <a:gd name="T10" fmla="*/ 9 w 98"/>
                <a:gd name="T11" fmla="*/ 14 h 65"/>
                <a:gd name="T12" fmla="*/ 0 w 98"/>
                <a:gd name="T13" fmla="*/ 49 h 65"/>
                <a:gd name="T14" fmla="*/ 3 w 98"/>
                <a:gd name="T15" fmla="*/ 55 h 65"/>
                <a:gd name="T16" fmla="*/ 46 w 98"/>
                <a:gd name="T17" fmla="*/ 64 h 65"/>
                <a:gd name="T18" fmla="*/ 93 w 98"/>
                <a:gd name="T19" fmla="*/ 56 h 65"/>
                <a:gd name="T20" fmla="*/ 96 w 98"/>
                <a:gd name="T21" fmla="*/ 53 h 65"/>
                <a:gd name="T22" fmla="*/ 90 w 98"/>
                <a:gd name="T23" fmla="*/ 1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8" h="65">
                  <a:moveTo>
                    <a:pt x="90" y="16"/>
                  </a:moveTo>
                  <a:cubicBezTo>
                    <a:pt x="87" y="10"/>
                    <a:pt x="71" y="5"/>
                    <a:pt x="71" y="5"/>
                  </a:cubicBezTo>
                  <a:cubicBezTo>
                    <a:pt x="63" y="2"/>
                    <a:pt x="63" y="0"/>
                    <a:pt x="63" y="0"/>
                  </a:cubicBezTo>
                  <a:cubicBezTo>
                    <a:pt x="46" y="32"/>
                    <a:pt x="34" y="0"/>
                    <a:pt x="34" y="0"/>
                  </a:cubicBezTo>
                  <a:cubicBezTo>
                    <a:pt x="33" y="4"/>
                    <a:pt x="16" y="9"/>
                    <a:pt x="16" y="9"/>
                  </a:cubicBezTo>
                  <a:cubicBezTo>
                    <a:pt x="11" y="11"/>
                    <a:pt x="9" y="14"/>
                    <a:pt x="9" y="14"/>
                  </a:cubicBezTo>
                  <a:cubicBezTo>
                    <a:pt x="1" y="25"/>
                    <a:pt x="0" y="49"/>
                    <a:pt x="0" y="49"/>
                  </a:cubicBezTo>
                  <a:cubicBezTo>
                    <a:pt x="1" y="55"/>
                    <a:pt x="3" y="55"/>
                    <a:pt x="3" y="55"/>
                  </a:cubicBezTo>
                  <a:cubicBezTo>
                    <a:pt x="20" y="63"/>
                    <a:pt x="46" y="64"/>
                    <a:pt x="46" y="64"/>
                  </a:cubicBezTo>
                  <a:cubicBezTo>
                    <a:pt x="73" y="65"/>
                    <a:pt x="93" y="56"/>
                    <a:pt x="93" y="56"/>
                  </a:cubicBezTo>
                  <a:cubicBezTo>
                    <a:pt x="96" y="54"/>
                    <a:pt x="96" y="53"/>
                    <a:pt x="96" y="53"/>
                  </a:cubicBezTo>
                  <a:cubicBezTo>
                    <a:pt x="98" y="36"/>
                    <a:pt x="90" y="16"/>
                    <a:pt x="9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0" name="Freeform 25"/>
            <p:cNvSpPr>
              <a:spLocks noEditPoints="1"/>
            </p:cNvSpPr>
            <p:nvPr/>
          </p:nvSpPr>
          <p:spPr bwMode="auto">
            <a:xfrm>
              <a:off x="3786" y="2008"/>
              <a:ext cx="115" cy="157"/>
            </a:xfrm>
            <a:custGeom>
              <a:avLst/>
              <a:gdLst>
                <a:gd name="T0" fmla="*/ 43 w 47"/>
                <a:gd name="T1" fmla="*/ 34 h 65"/>
                <a:gd name="T2" fmla="*/ 41 w 47"/>
                <a:gd name="T3" fmla="*/ 13 h 65"/>
                <a:gd name="T4" fmla="*/ 31 w 47"/>
                <a:gd name="T5" fmla="*/ 8 h 65"/>
                <a:gd name="T6" fmla="*/ 28 w 47"/>
                <a:gd name="T7" fmla="*/ 7 h 65"/>
                <a:gd name="T8" fmla="*/ 24 w 47"/>
                <a:gd name="T9" fmla="*/ 1 h 65"/>
                <a:gd name="T10" fmla="*/ 22 w 47"/>
                <a:gd name="T11" fmla="*/ 3 h 65"/>
                <a:gd name="T12" fmla="*/ 24 w 47"/>
                <a:gd name="T13" fmla="*/ 0 h 65"/>
                <a:gd name="T14" fmla="*/ 22 w 47"/>
                <a:gd name="T15" fmla="*/ 2 h 65"/>
                <a:gd name="T16" fmla="*/ 19 w 47"/>
                <a:gd name="T17" fmla="*/ 6 h 65"/>
                <a:gd name="T18" fmla="*/ 19 w 47"/>
                <a:gd name="T19" fmla="*/ 5 h 65"/>
                <a:gd name="T20" fmla="*/ 18 w 47"/>
                <a:gd name="T21" fmla="*/ 5 h 65"/>
                <a:gd name="T22" fmla="*/ 15 w 47"/>
                <a:gd name="T23" fmla="*/ 5 h 65"/>
                <a:gd name="T24" fmla="*/ 2 w 47"/>
                <a:gd name="T25" fmla="*/ 18 h 65"/>
                <a:gd name="T26" fmla="*/ 3 w 47"/>
                <a:gd name="T27" fmla="*/ 34 h 65"/>
                <a:gd name="T28" fmla="*/ 2 w 47"/>
                <a:gd name="T29" fmla="*/ 40 h 65"/>
                <a:gd name="T30" fmla="*/ 4 w 47"/>
                <a:gd name="T31" fmla="*/ 43 h 65"/>
                <a:gd name="T32" fmla="*/ 22 w 47"/>
                <a:gd name="T33" fmla="*/ 65 h 65"/>
                <a:gd name="T34" fmla="*/ 42 w 47"/>
                <a:gd name="T35" fmla="*/ 43 h 65"/>
                <a:gd name="T36" fmla="*/ 43 w 47"/>
                <a:gd name="T37" fmla="*/ 40 h 65"/>
                <a:gd name="T38" fmla="*/ 43 w 47"/>
                <a:gd name="T39" fmla="*/ 34 h 65"/>
                <a:gd name="T40" fmla="*/ 20 w 47"/>
                <a:gd name="T41" fmla="*/ 5 h 65"/>
                <a:gd name="T42" fmla="*/ 20 w 47"/>
                <a:gd name="T43" fmla="*/ 5 h 65"/>
                <a:gd name="T44" fmla="*/ 22 w 47"/>
                <a:gd name="T45" fmla="*/ 2 h 65"/>
                <a:gd name="T46" fmla="*/ 20 w 47"/>
                <a:gd name="T47" fmla="*/ 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" h="65">
                  <a:moveTo>
                    <a:pt x="43" y="34"/>
                  </a:moveTo>
                  <a:cubicBezTo>
                    <a:pt x="44" y="31"/>
                    <a:pt x="47" y="20"/>
                    <a:pt x="41" y="13"/>
                  </a:cubicBezTo>
                  <a:cubicBezTo>
                    <a:pt x="41" y="13"/>
                    <a:pt x="38" y="10"/>
                    <a:pt x="31" y="8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7" y="6"/>
                    <a:pt x="24" y="3"/>
                    <a:pt x="24" y="1"/>
                  </a:cubicBezTo>
                  <a:cubicBezTo>
                    <a:pt x="24" y="1"/>
                    <a:pt x="23" y="2"/>
                    <a:pt x="22" y="3"/>
                  </a:cubicBezTo>
                  <a:cubicBezTo>
                    <a:pt x="22" y="2"/>
                    <a:pt x="23" y="1"/>
                    <a:pt x="24" y="0"/>
                  </a:cubicBezTo>
                  <a:cubicBezTo>
                    <a:pt x="24" y="0"/>
                    <a:pt x="23" y="1"/>
                    <a:pt x="22" y="2"/>
                  </a:cubicBezTo>
                  <a:cubicBezTo>
                    <a:pt x="21" y="2"/>
                    <a:pt x="19" y="3"/>
                    <a:pt x="19" y="6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19" y="5"/>
                    <a:pt x="18" y="5"/>
                  </a:cubicBezTo>
                  <a:cubicBezTo>
                    <a:pt x="17" y="5"/>
                    <a:pt x="15" y="5"/>
                    <a:pt x="15" y="5"/>
                  </a:cubicBezTo>
                  <a:cubicBezTo>
                    <a:pt x="15" y="5"/>
                    <a:pt x="5" y="9"/>
                    <a:pt x="2" y="18"/>
                  </a:cubicBezTo>
                  <a:cubicBezTo>
                    <a:pt x="2" y="18"/>
                    <a:pt x="1" y="22"/>
                    <a:pt x="3" y="34"/>
                  </a:cubicBezTo>
                  <a:cubicBezTo>
                    <a:pt x="0" y="32"/>
                    <a:pt x="2" y="40"/>
                    <a:pt x="2" y="40"/>
                  </a:cubicBezTo>
                  <a:cubicBezTo>
                    <a:pt x="2" y="42"/>
                    <a:pt x="3" y="43"/>
                    <a:pt x="4" y="43"/>
                  </a:cubicBezTo>
                  <a:cubicBezTo>
                    <a:pt x="5" y="54"/>
                    <a:pt x="14" y="65"/>
                    <a:pt x="22" y="65"/>
                  </a:cubicBezTo>
                  <a:cubicBezTo>
                    <a:pt x="31" y="65"/>
                    <a:pt x="40" y="53"/>
                    <a:pt x="42" y="43"/>
                  </a:cubicBezTo>
                  <a:cubicBezTo>
                    <a:pt x="42" y="43"/>
                    <a:pt x="43" y="42"/>
                    <a:pt x="43" y="40"/>
                  </a:cubicBezTo>
                  <a:cubicBezTo>
                    <a:pt x="43" y="40"/>
                    <a:pt x="45" y="33"/>
                    <a:pt x="43" y="34"/>
                  </a:cubicBezTo>
                  <a:close/>
                  <a:moveTo>
                    <a:pt x="20" y="5"/>
                  </a:move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1" y="3"/>
                    <a:pt x="21" y="4"/>
                    <a:pt x="2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34" name="同心圆 33" hidden="1"/>
          <p:cNvSpPr/>
          <p:nvPr/>
        </p:nvSpPr>
        <p:spPr>
          <a:xfrm>
            <a:off x="603494" y="2710114"/>
            <a:ext cx="1002811" cy="1002811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8" name="同心圆 37"/>
          <p:cNvSpPr/>
          <p:nvPr/>
        </p:nvSpPr>
        <p:spPr>
          <a:xfrm>
            <a:off x="4191453" y="1963172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40" name="同心圆 39"/>
          <p:cNvSpPr/>
          <p:nvPr/>
        </p:nvSpPr>
        <p:spPr>
          <a:xfrm>
            <a:off x="2144009" y="3889360"/>
            <a:ext cx="768810" cy="76881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28" name="图片 27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36" name="同心圆 35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747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59"/>
    </mc:Choice>
    <mc:Fallback xmlns="">
      <p:transition spd="slow" advTm="77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"/>
                            </p:stCondLst>
                            <p:childTnLst>
                              <p:par>
                                <p:cTn id="26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55"/>
                            </p:stCondLst>
                            <p:childTnLst>
                              <p:par>
                                <p:cTn id="44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80"/>
                            </p:stCondLst>
                            <p:childTnLst>
                              <p:par>
                                <p:cTn id="52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355"/>
                            </p:stCondLst>
                            <p:childTnLst>
                              <p:par>
                                <p:cTn id="60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855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355"/>
                            </p:stCondLst>
                            <p:childTnLst>
                              <p:par>
                                <p:cTn id="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655"/>
                            </p:stCondLst>
                            <p:childTnLst>
                              <p:par>
                                <p:cTn id="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  <p:bldP spid="23" grpId="0" animBg="1"/>
      <p:bldP spid="25" grpId="0" animBg="1"/>
      <p:bldP spid="27" grpId="0" animBg="1"/>
      <p:bldP spid="29" grpId="0"/>
      <p:bldP spid="30" grpId="0" animBg="1"/>
      <p:bldP spid="31" grpId="0"/>
      <p:bldP spid="32" grpId="0"/>
      <p:bldP spid="33" grpId="0"/>
      <p:bldP spid="37" grpId="0"/>
      <p:bldP spid="34" grpId="0" animBg="1"/>
      <p:bldP spid="38" grpId="0" animBg="1"/>
      <p:bldP spid="4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 bwMode="auto">
          <a:xfrm>
            <a:off x="874713" y="1991300"/>
            <a:ext cx="4837511" cy="367238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154782" y="4300235"/>
            <a:ext cx="447157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marL="342900" indent="-342900" eaLnBrk="1" hangingPunct="1">
              <a:lnSpc>
                <a:spcPct val="125000"/>
              </a:lnSpc>
              <a:buFont typeface="Wingdings" panose="05000000000000000000" pitchFamily="2" charset="2"/>
              <a:buChar char="u"/>
            </a:pPr>
            <a:r>
              <a:rPr lang="zh-CN" altLang="en-US" sz="2400" b="0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zh-CN" altLang="en-US" sz="2400" b="0" dirty="0">
                <a:ea typeface="微软雅黑" panose="020B0503020204020204" pitchFamily="34" charset="-122"/>
              </a:rPr>
              <a:t>区间端点函数值是否相等？</a:t>
            </a:r>
          </a:p>
        </p:txBody>
      </p:sp>
      <p:sp>
        <p:nvSpPr>
          <p:cNvPr id="19" name="矩形 36"/>
          <p:cNvSpPr>
            <a:spLocks noChangeArrowheads="1"/>
          </p:cNvSpPr>
          <p:nvPr/>
        </p:nvSpPr>
        <p:spPr bwMode="auto">
          <a:xfrm>
            <a:off x="3131086" y="930276"/>
            <a:ext cx="59298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判断函数是否满足罗尔中值定理条件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6115456" y="2190322"/>
            <a:ext cx="4909058" cy="113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0" dirty="0">
                <a:ea typeface="微软雅黑" panose="020B0503020204020204" pitchFamily="34" charset="-122"/>
              </a:rPr>
              <a:t>对于</a:t>
            </a:r>
            <a:r>
              <a:rPr lang="zh-CN" altLang="en-US" sz="2400" b="0" dirty="0">
                <a:solidFill>
                  <a:srgbClr val="FF0000"/>
                </a:solidFill>
                <a:ea typeface="微软雅黑" panose="020B0503020204020204" pitchFamily="34" charset="-122"/>
              </a:rPr>
              <a:t>初等函数</a:t>
            </a:r>
            <a:r>
              <a:rPr lang="zh-CN" altLang="en-US" sz="2400" b="0" dirty="0">
                <a:ea typeface="微软雅黑" panose="020B0503020204020204" pitchFamily="34" charset="-122"/>
              </a:rPr>
              <a:t>而言，判断函数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是否满足罗尔中值定理条件：</a:t>
            </a:r>
          </a:p>
        </p:txBody>
      </p:sp>
      <p:sp>
        <p:nvSpPr>
          <p:cNvPr id="24" name="TextBox 56"/>
          <p:cNvSpPr txBox="1">
            <a:spLocks noChangeArrowheads="1"/>
          </p:cNvSpPr>
          <p:nvPr/>
        </p:nvSpPr>
        <p:spPr bwMode="auto">
          <a:xfrm>
            <a:off x="6115456" y="3504669"/>
            <a:ext cx="50930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marL="342900" indent="-342900" eaLnBrk="1" hangingPunct="1">
              <a:buFont typeface="Wingdings" panose="05000000000000000000" pitchFamily="2" charset="2"/>
              <a:buChar char="ü"/>
            </a:pPr>
            <a:r>
              <a:rPr lang="zh-CN" altLang="en-US" sz="2400" b="0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zh-CN" altLang="en-US" sz="2400" b="0" dirty="0">
                <a:ea typeface="微软雅黑" panose="020B0503020204020204" pitchFamily="34" charset="-122"/>
              </a:rPr>
              <a:t>函数在闭区间上是否有定义？</a:t>
            </a:r>
          </a:p>
        </p:txBody>
      </p:sp>
      <p:sp>
        <p:nvSpPr>
          <p:cNvPr id="17" name="TextBox 52"/>
          <p:cNvSpPr txBox="1">
            <a:spLocks noChangeArrowheads="1"/>
          </p:cNvSpPr>
          <p:nvPr/>
        </p:nvSpPr>
        <p:spPr bwMode="auto">
          <a:xfrm>
            <a:off x="1162878" y="2937892"/>
            <a:ext cx="45493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marL="342900" indent="-342900" eaLnBrk="1" hangingPunct="1">
              <a:buFont typeface="Wingdings" panose="05000000000000000000" pitchFamily="2" charset="2"/>
              <a:buChar char="u"/>
            </a:pPr>
            <a:r>
              <a:rPr lang="zh-CN" altLang="en-US" sz="2400" b="0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zh-CN" altLang="en-US" sz="2400" b="0" dirty="0">
                <a:ea typeface="微软雅黑" panose="020B0503020204020204" pitchFamily="34" charset="-122"/>
              </a:rPr>
              <a:t>函数在闭区间上是否连续？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96000" y="4214889"/>
            <a:ext cx="52683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marL="342900" indent="-342900" eaLnBrk="1" hangingPunct="1">
              <a:buFont typeface="Wingdings" panose="05000000000000000000" pitchFamily="2" charset="2"/>
              <a:buChar char="ü"/>
            </a:pPr>
            <a:r>
              <a:rPr lang="zh-CN" altLang="en-US" sz="2400" b="0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zh-CN" altLang="en-US" sz="2400" b="0" dirty="0">
                <a:ea typeface="微软雅黑" panose="020B0503020204020204" pitchFamily="34" charset="-122"/>
              </a:rPr>
              <a:t>在开区间内的导函数是否有定义？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105731" y="4897624"/>
            <a:ext cx="42227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marL="342900" indent="-342900" eaLnBrk="1" hangingPunct="1">
              <a:buFont typeface="Wingdings" panose="05000000000000000000" pitchFamily="2" charset="2"/>
              <a:buChar char="ü"/>
            </a:pPr>
            <a:r>
              <a:rPr lang="zh-CN" altLang="en-US" sz="2400" b="0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zh-CN" altLang="en-US" sz="2400" b="0" dirty="0">
                <a:ea typeface="微软雅黑" panose="020B0503020204020204" pitchFamily="34" charset="-122"/>
              </a:rPr>
              <a:t>区间端点函数值是否相等？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157741" y="3647614"/>
            <a:ext cx="4222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marL="342900" indent="-342900" eaLnBrk="1" hangingPunct="1">
              <a:buFont typeface="Wingdings" panose="05000000000000000000" pitchFamily="2" charset="2"/>
              <a:buChar char="u"/>
            </a:pPr>
            <a:r>
              <a:rPr lang="zh-CN" altLang="en-US" sz="2400" b="0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zh-CN" altLang="en-US" sz="2400" b="0" dirty="0">
                <a:ea typeface="微软雅黑" panose="020B0503020204020204" pitchFamily="34" charset="-122"/>
              </a:rPr>
              <a:t>函数在开区间内是否可导？</a:t>
            </a:r>
          </a:p>
        </p:txBody>
      </p:sp>
    </p:spTree>
    <p:extLst>
      <p:ext uri="{BB962C8B-B14F-4D97-AF65-F5344CB8AC3E}">
        <p14:creationId xmlns:p14="http://schemas.microsoft.com/office/powerpoint/2010/main" val="22888433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1" grpId="0"/>
      <p:bldP spid="19" grpId="0"/>
      <p:bldP spid="21" grpId="0"/>
      <p:bldP spid="24" grpId="0"/>
      <p:bldP spid="17" grpId="0"/>
      <p:bldP spid="16" grpId="0"/>
      <p:bldP spid="29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874714" y="2492375"/>
            <a:ext cx="10442574" cy="223736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74714" y="597158"/>
            <a:ext cx="1458857" cy="1633167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247075" y="2695977"/>
            <a:ext cx="90553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latinLnBrk="1">
              <a:lnSpc>
                <a:spcPct val="150000"/>
              </a:lnSpc>
            </a:pP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CN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2400" b="0" dirty="0" smtClean="0">
                <a:latin typeface="Arial" pitchFamily="34" charset="0"/>
                <a:ea typeface="微软雅黑" panose="020B0503020204020204" pitchFamily="34" charset="-122"/>
              </a:rPr>
              <a:t>如果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罗尔定理的条件有一个不成立，结论会成立吗？　　　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1247149" y="3337114"/>
            <a:ext cx="967885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latinLnBrk="1">
              <a:lnSpc>
                <a:spcPct val="150000"/>
              </a:lnSpc>
            </a:pP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2400" b="0" dirty="0" smtClean="0">
                <a:latin typeface="Arial" pitchFamily="34" charset="0"/>
                <a:ea typeface="微软雅黑" panose="020B0503020204020204" pitchFamily="34" charset="-122"/>
              </a:rPr>
              <a:t>当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罗尔定理的条件（</a:t>
            </a:r>
            <a:r>
              <a:rPr lang="en-US" altLang="zh-CN" sz="2400" b="0" dirty="0">
                <a:latin typeface="Arial" pitchFamily="34" charset="0"/>
                <a:ea typeface="微软雅黑" panose="020B0503020204020204" pitchFamily="34" charset="-122"/>
              </a:rPr>
              <a:t>1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）与（</a:t>
            </a:r>
            <a:r>
              <a:rPr lang="en-US" altLang="zh-CN" sz="2400" b="0" dirty="0">
                <a:latin typeface="Arial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）成立，而（</a:t>
            </a:r>
            <a:r>
              <a:rPr lang="en-US" altLang="zh-CN" sz="2400" b="0" dirty="0">
                <a:latin typeface="Arial" pitchFamily="34" charset="0"/>
                <a:ea typeface="微软雅黑" panose="020B0503020204020204" pitchFamily="34" charset="-122"/>
              </a:rPr>
              <a:t>3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）不成立时，即</a:t>
            </a:r>
            <a:r>
              <a:rPr lang="zh-CN" altLang="en-US" sz="2400" b="0" dirty="0" smtClean="0">
                <a:latin typeface="Arial" pitchFamily="34" charset="0"/>
                <a:ea typeface="微软雅黑" panose="020B0503020204020204" pitchFamily="34" charset="-122"/>
              </a:rPr>
              <a:t>去掉</a:t>
            </a:r>
            <a:endParaRPr lang="zh-CN" altLang="en-US" sz="2400" b="0" dirty="0">
              <a:latin typeface="Arial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604142" y="3882543"/>
            <a:ext cx="3252814" cy="580415"/>
            <a:chOff x="1604142" y="4289010"/>
            <a:chExt cx="3252814" cy="580415"/>
          </a:xfrm>
        </p:grpSpPr>
        <p:sp>
          <p:nvSpPr>
            <p:cNvPr id="4" name="矩形 3"/>
            <p:cNvSpPr/>
            <p:nvPr/>
          </p:nvSpPr>
          <p:spPr>
            <a:xfrm>
              <a:off x="1604142" y="4289010"/>
              <a:ext cx="3252814" cy="5804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latinLnBrk="1">
                <a:lnSpc>
                  <a:spcPct val="150000"/>
                </a:lnSpc>
              </a:pPr>
              <a:r>
                <a:rPr lang="zh-CN" altLang="en-US" sz="2400" dirty="0">
                  <a:solidFill>
                    <a:prstClr val="black"/>
                  </a:solidFill>
                  <a:latin typeface="Arial" pitchFamily="34" charset="0"/>
                  <a:ea typeface="微软雅黑" panose="020B0503020204020204" pitchFamily="34" charset="-122"/>
                </a:rPr>
                <a:t>条件“                  ”</a:t>
              </a:r>
              <a:r>
                <a:rPr lang="zh-CN" altLang="en-US" sz="2400" dirty="0" smtClean="0">
                  <a:solidFill>
                    <a:prstClr val="black"/>
                  </a:solidFill>
                  <a:latin typeface="Arial" pitchFamily="34" charset="0"/>
                  <a:ea typeface="微软雅黑" panose="020B0503020204020204" pitchFamily="34" charset="-122"/>
                </a:rPr>
                <a:t>，</a:t>
              </a:r>
              <a:endParaRPr lang="zh-CN" altLang="en-US" sz="2400" dirty="0">
                <a:solidFill>
                  <a:prstClr val="black"/>
                </a:solidFill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7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2561746"/>
                </p:ext>
              </p:extLst>
            </p:nvPr>
          </p:nvGraphicFramePr>
          <p:xfrm>
            <a:off x="2675966" y="4462559"/>
            <a:ext cx="1336068" cy="4068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10" r:id="rId4" imgW="788769" imgH="203553" progId="">
                    <p:embed/>
                  </p:oleObj>
                </mc:Choice>
                <mc:Fallback>
                  <p:oleObj r:id="rId4" imgW="788769" imgH="203553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75966" y="4462559"/>
                          <a:ext cx="1336068" cy="4068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" name="矩形 5"/>
          <p:cNvSpPr/>
          <p:nvPr/>
        </p:nvSpPr>
        <p:spPr>
          <a:xfrm>
            <a:off x="4613248" y="3900036"/>
            <a:ext cx="18085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latinLnBrk="1"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Arial" pitchFamily="34" charset="0"/>
                <a:ea typeface="微软雅黑" panose="020B0503020204020204" pitchFamily="34" charset="-122"/>
              </a:rPr>
              <a:t>结论如何？ 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9507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/>
      <p:bldP spid="26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700205" y="2563234"/>
            <a:ext cx="2954661" cy="1979907"/>
            <a:chOff x="3779278" y="2733648"/>
            <a:chExt cx="1960078" cy="1313444"/>
          </a:xfrm>
        </p:grpSpPr>
        <p:sp>
          <p:nvSpPr>
            <p:cNvPr id="13" name="文本框 12"/>
            <p:cNvSpPr txBox="1"/>
            <p:nvPr/>
          </p:nvSpPr>
          <p:spPr>
            <a:xfrm>
              <a:off x="3779278" y="3618324"/>
              <a:ext cx="1960078" cy="4287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拉格朗日定理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126607" y="2538014"/>
            <a:ext cx="2031328" cy="2018329"/>
            <a:chOff x="1409515" y="2418656"/>
            <a:chExt cx="1668113" cy="1657441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409515" y="3545333"/>
              <a:ext cx="1668113" cy="530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罗尔定理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4943633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8157038" y="2355048"/>
            <a:ext cx="1723278" cy="2201292"/>
            <a:chOff x="6702217" y="2510238"/>
            <a:chExt cx="1228031" cy="1568670"/>
          </a:xfrm>
        </p:grpSpPr>
        <p:sp>
          <p:nvSpPr>
            <p:cNvPr id="32" name="文本框 31"/>
            <p:cNvSpPr txBox="1"/>
            <p:nvPr/>
          </p:nvSpPr>
          <p:spPr>
            <a:xfrm>
              <a:off x="6951436" y="3618324"/>
              <a:ext cx="789573" cy="460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推论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2491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1416051" y="1511110"/>
            <a:ext cx="9396412" cy="396546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08104" y="919066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【</a:t>
            </a:r>
            <a:r>
              <a:rPr lang="zh-CN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问题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】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57" name="组合 55"/>
          <p:cNvGrpSpPr>
            <a:grpSpLocks/>
          </p:cNvGrpSpPr>
          <p:nvPr/>
        </p:nvGrpSpPr>
        <p:grpSpPr bwMode="auto">
          <a:xfrm>
            <a:off x="2172155" y="3281170"/>
            <a:ext cx="2640555" cy="1135348"/>
            <a:chOff x="1980405" y="3015978"/>
            <a:chExt cx="1440297" cy="1389005"/>
          </a:xfrm>
        </p:grpSpPr>
        <p:sp>
          <p:nvSpPr>
            <p:cNvPr id="58" name="AutoShape 41"/>
            <p:cNvSpPr>
              <a:spLocks noChangeArrowheads="1"/>
            </p:cNvSpPr>
            <p:nvPr/>
          </p:nvSpPr>
          <p:spPr bwMode="auto">
            <a:xfrm>
              <a:off x="1980405" y="3015978"/>
              <a:ext cx="1440297" cy="995932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ctr">
                <a:lnSpc>
                  <a:spcPct val="150000"/>
                </a:lnSpc>
              </a:pPr>
              <a:endParaRPr lang="zh-CN" altLang="en-US" sz="240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59" name="Text Box 42"/>
            <p:cNvSpPr txBox="1">
              <a:spLocks noChangeArrowheads="1"/>
            </p:cNvSpPr>
            <p:nvPr/>
          </p:nvSpPr>
          <p:spPr bwMode="auto">
            <a:xfrm>
              <a:off x="1980405" y="3016573"/>
              <a:ext cx="1438868" cy="1388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至少有一条切线平行于端点的连线</a:t>
              </a:r>
            </a:p>
          </p:txBody>
        </p:sp>
      </p:grpSp>
      <p:grpSp>
        <p:nvGrpSpPr>
          <p:cNvPr id="60" name="组合 54"/>
          <p:cNvGrpSpPr>
            <a:grpSpLocks/>
          </p:cNvGrpSpPr>
          <p:nvPr/>
        </p:nvGrpSpPr>
        <p:grpSpPr bwMode="auto">
          <a:xfrm>
            <a:off x="5230285" y="2651441"/>
            <a:ext cx="5099651" cy="2691593"/>
            <a:chOff x="3922415" y="2210222"/>
            <a:chExt cx="3824738" cy="2017712"/>
          </a:xfrm>
        </p:grpSpPr>
        <p:grpSp>
          <p:nvGrpSpPr>
            <p:cNvPr id="61" name="组合 53"/>
            <p:cNvGrpSpPr>
              <a:grpSpLocks/>
            </p:cNvGrpSpPr>
            <p:nvPr/>
          </p:nvGrpSpPr>
          <p:grpSpPr bwMode="auto">
            <a:xfrm>
              <a:off x="3922415" y="2210222"/>
              <a:ext cx="3824738" cy="2017712"/>
              <a:chOff x="3922415" y="2210222"/>
              <a:chExt cx="3824738" cy="2017712"/>
            </a:xfrm>
          </p:grpSpPr>
          <p:pic>
            <p:nvPicPr>
              <p:cNvPr id="63" name="Picture 1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860108">
                <a:off x="4624720" y="2644328"/>
                <a:ext cx="2357437" cy="722313"/>
              </a:xfrm>
              <a:prstGeom prst="rect">
                <a:avLst/>
              </a:prstGeom>
              <a:noFill/>
              <a:ln cmpd="sng"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64" name="组合 52"/>
              <p:cNvGrpSpPr>
                <a:grpSpLocks/>
              </p:cNvGrpSpPr>
              <p:nvPr/>
            </p:nvGrpSpPr>
            <p:grpSpPr bwMode="auto">
              <a:xfrm>
                <a:off x="3922415" y="2210222"/>
                <a:ext cx="3824738" cy="2017712"/>
                <a:chOff x="3922415" y="2210222"/>
                <a:chExt cx="3824738" cy="2017712"/>
              </a:xfrm>
            </p:grpSpPr>
            <p:grpSp>
              <p:nvGrpSpPr>
                <p:cNvPr id="65" name="Group 13"/>
                <p:cNvGrpSpPr>
                  <a:grpSpLocks/>
                </p:cNvGrpSpPr>
                <p:nvPr/>
              </p:nvGrpSpPr>
              <p:grpSpPr bwMode="auto">
                <a:xfrm>
                  <a:off x="3922415" y="2210222"/>
                  <a:ext cx="3824738" cy="2017712"/>
                  <a:chOff x="0" y="68"/>
                  <a:chExt cx="3374" cy="2109"/>
                </a:xfrm>
              </p:grpSpPr>
              <p:sp>
                <p:nvSpPr>
                  <p:cNvPr id="73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0" y="1741"/>
                    <a:ext cx="3266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 sz="2400"/>
                  </a:p>
                </p:txBody>
              </p:sp>
              <p:sp>
                <p:nvSpPr>
                  <p:cNvPr id="74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4" y="136"/>
                    <a:ext cx="0" cy="204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 sz="2400"/>
                  </a:p>
                </p:txBody>
              </p:sp>
              <p:sp>
                <p:nvSpPr>
                  <p:cNvPr id="75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16" y="1664"/>
                    <a:ext cx="258" cy="45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9pPr>
                  </a:lstStyle>
                  <a:p>
                    <a:r>
                      <a:rPr lang="en-US" altLang="zh-CN" sz="3200" i="1">
                        <a:latin typeface="Times New Roman" panose="02020603050405020304" pitchFamily="18" charset="0"/>
                        <a:ea typeface="微软雅黑" panose="020B0503020204020204" pitchFamily="34" charset="-122"/>
                      </a:rPr>
                      <a:t>x</a:t>
                    </a:r>
                  </a:p>
                </p:txBody>
              </p:sp>
              <p:sp>
                <p:nvSpPr>
                  <p:cNvPr id="76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" y="68"/>
                    <a:ext cx="243" cy="45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9pPr>
                  </a:lstStyle>
                  <a:p>
                    <a:r>
                      <a:rPr lang="en-US" altLang="zh-CN" sz="3200" i="1" dirty="0">
                        <a:latin typeface="Times New Roman" panose="02020603050405020304" pitchFamily="18" charset="0"/>
                        <a:ea typeface="微软雅黑" panose="020B0503020204020204" pitchFamily="34" charset="-122"/>
                      </a:rPr>
                      <a:t>y</a:t>
                    </a:r>
                  </a:p>
                </p:txBody>
              </p:sp>
              <p:sp>
                <p:nvSpPr>
                  <p:cNvPr id="77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1" y="1657"/>
                    <a:ext cx="258" cy="45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9pPr>
                  </a:lstStyle>
                  <a:p>
                    <a:r>
                      <a:rPr lang="en-US" altLang="zh-CN" sz="3200" i="1">
                        <a:latin typeface="Times New Roman" panose="02020603050405020304" pitchFamily="18" charset="0"/>
                        <a:ea typeface="微软雅黑" panose="020B0503020204020204" pitchFamily="34" charset="-122"/>
                      </a:rPr>
                      <a:t>o</a:t>
                    </a:r>
                  </a:p>
                </p:txBody>
              </p:sp>
            </p:grpSp>
            <p:sp>
              <p:nvSpPr>
                <p:cNvPr id="6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6876256" y="2531607"/>
                  <a:ext cx="309219" cy="3768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9pPr>
                </a:lstStyle>
                <a:p>
                  <a:r>
                    <a:rPr lang="en-US" altLang="zh-CN" sz="2667" i="1">
                      <a:latin typeface="Times New Roman" panose="02020603050405020304" pitchFamily="18" charset="0"/>
                      <a:ea typeface="微软雅黑" panose="020B0503020204020204" pitchFamily="34" charset="-122"/>
                    </a:rPr>
                    <a:t>B</a:t>
                  </a:r>
                  <a:endParaRPr lang="en-US" altLang="zh-CN" sz="2667" baseline="-25000">
                    <a:latin typeface="Times New Roman" panose="02020603050405020304" pitchFamily="18" charset="0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67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432457" y="3107671"/>
                  <a:ext cx="309219" cy="3768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宋体" pitchFamily="2" charset="-122"/>
                      <a:ea typeface="宋体" pitchFamily="2" charset="-122"/>
                    </a:defRPr>
                  </a:lvl9pPr>
                </a:lstStyle>
                <a:p>
                  <a:r>
                    <a:rPr lang="en-US" altLang="zh-CN" sz="2667" i="1">
                      <a:latin typeface="Times New Roman" panose="02020603050405020304" pitchFamily="18" charset="0"/>
                      <a:ea typeface="微软雅黑" panose="020B0503020204020204" pitchFamily="34" charset="-122"/>
                    </a:rPr>
                    <a:t>A</a:t>
                  </a:r>
                  <a:endParaRPr lang="en-US" altLang="zh-CN" sz="2667" baseline="-25000">
                    <a:latin typeface="Times New Roman" panose="02020603050405020304" pitchFamily="18" charset="0"/>
                    <a:ea typeface="微软雅黑" panose="020B0503020204020204" pitchFamily="34" charset="-122"/>
                  </a:endParaRPr>
                </a:p>
              </p:txBody>
            </p:sp>
            <p:grpSp>
              <p:nvGrpSpPr>
                <p:cNvPr id="68" name="组合 51"/>
                <p:cNvGrpSpPr>
                  <a:grpSpLocks/>
                </p:cNvGrpSpPr>
                <p:nvPr/>
              </p:nvGrpSpPr>
              <p:grpSpPr bwMode="auto">
                <a:xfrm>
                  <a:off x="4597124" y="2749709"/>
                  <a:ext cx="2499512" cy="1439039"/>
                  <a:chOff x="4597124" y="2749709"/>
                  <a:chExt cx="2499512" cy="1439039"/>
                </a:xfrm>
              </p:grpSpPr>
              <p:sp>
                <p:nvSpPr>
                  <p:cNvPr id="69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04248" y="3750380"/>
                    <a:ext cx="292388" cy="4383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9pPr>
                  </a:lstStyle>
                  <a:p>
                    <a:r>
                      <a:rPr lang="en-US" altLang="zh-CN" sz="3200" i="1">
                        <a:latin typeface="Times New Roman" panose="02020603050405020304" pitchFamily="18" charset="0"/>
                        <a:ea typeface="微软雅黑" panose="020B0503020204020204" pitchFamily="34" charset="-122"/>
                      </a:rPr>
                      <a:t>b</a:t>
                    </a:r>
                    <a:endParaRPr lang="en-US" altLang="zh-CN" sz="3200" baseline="-25000">
                      <a:latin typeface="Times New Roman" panose="02020603050405020304" pitchFamily="18" charset="0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70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97124" y="3723878"/>
                    <a:ext cx="262908" cy="4383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itchFamily="34" charset="0"/>
                      <a:defRPr b="1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defRPr>
                    </a:lvl9pPr>
                  </a:lstStyle>
                  <a:p>
                    <a:r>
                      <a:rPr lang="en-US" altLang="zh-CN" sz="3200" i="1">
                        <a:latin typeface="Times New Roman" panose="02020603050405020304" pitchFamily="18" charset="0"/>
                        <a:ea typeface="微软雅黑" panose="020B0503020204020204" pitchFamily="34" charset="-122"/>
                      </a:rPr>
                      <a:t>a</a:t>
                    </a:r>
                    <a:endParaRPr lang="en-US" altLang="zh-CN" sz="3200" baseline="-25000">
                      <a:latin typeface="Times New Roman" panose="02020603050405020304" pitchFamily="18" charset="0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71" name="Line 28"/>
                  <p:cNvSpPr>
                    <a:spLocks noChangeShapeType="1"/>
                  </p:cNvSpPr>
                  <p:nvPr/>
                </p:nvSpPr>
                <p:spPr bwMode="auto">
                  <a:xfrm rot="-860108">
                    <a:off x="4665478" y="3035713"/>
                    <a:ext cx="2311858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 sz="2400"/>
                  </a:p>
                </p:txBody>
              </p:sp>
              <p:cxnSp>
                <p:nvCxnSpPr>
                  <p:cNvPr id="72" name="直接连接符 71"/>
                  <p:cNvCxnSpPr>
                    <a:stCxn id="71" idx="1"/>
                  </p:cNvCxnSpPr>
                  <p:nvPr/>
                </p:nvCxnSpPr>
                <p:spPr bwMode="auto">
                  <a:xfrm>
                    <a:off x="6940252" y="2749709"/>
                    <a:ext cx="7938" cy="104565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2225" cap="flat" cmpd="sng" algn="ctr">
                    <a:solidFill>
                      <a:schemeClr val="tx1"/>
                    </a:solidFill>
                    <a:prstDash val="sysDash"/>
                    <a:round/>
                    <a:headEnd type="none" w="med" len="med"/>
                    <a:tailEnd type="none" w="med" len="med"/>
                  </a:ln>
                  <a:effectLst>
                    <a:outerShdw dist="35921" dir="2700000" algn="ctr" rotWithShape="0">
                      <a:srgbClr val="C0C0C0">
                        <a:alpha val="50000"/>
                      </a:srgbClr>
                    </a:outerShdw>
                  </a:effectLst>
                </p:spPr>
              </p:cxnSp>
            </p:grpSp>
          </p:grpSp>
        </p:grpSp>
        <p:cxnSp>
          <p:nvCxnSpPr>
            <p:cNvPr id="62" name="直接连接符 61"/>
            <p:cNvCxnSpPr>
              <a:stCxn id="71" idx="0"/>
            </p:cNvCxnSpPr>
            <p:nvPr/>
          </p:nvCxnSpPr>
          <p:spPr bwMode="auto">
            <a:xfrm>
              <a:off x="4701877" y="3322518"/>
              <a:ext cx="14288" cy="472845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C0C0C0">
                  <a:alpha val="50000"/>
                </a:srgbClr>
              </a:outerShdw>
            </a:effectLst>
          </p:spPr>
        </p:cxnSp>
      </p:grpSp>
      <p:sp>
        <p:nvSpPr>
          <p:cNvPr id="78" name="TextBox 33"/>
          <p:cNvSpPr txBox="1">
            <a:spLocks noChangeArrowheads="1"/>
          </p:cNvSpPr>
          <p:nvPr/>
        </p:nvSpPr>
        <p:spPr bwMode="auto">
          <a:xfrm>
            <a:off x="6864351" y="3038791"/>
            <a:ext cx="1926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.</a:t>
            </a:r>
            <a:endParaRPr lang="zh-CN" altLang="en-US" sz="320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79" name="TextBox 34"/>
          <p:cNvSpPr txBox="1">
            <a:spLocks noChangeArrowheads="1"/>
          </p:cNvSpPr>
          <p:nvPr/>
        </p:nvSpPr>
        <p:spPr bwMode="auto">
          <a:xfrm>
            <a:off x="8496301" y="3479058"/>
            <a:ext cx="1926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.</a:t>
            </a:r>
            <a:endParaRPr lang="zh-CN" altLang="en-US" sz="320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80" name="Group 31"/>
          <p:cNvGrpSpPr>
            <a:grpSpLocks/>
          </p:cNvGrpSpPr>
          <p:nvPr/>
        </p:nvGrpSpPr>
        <p:grpSpPr bwMode="auto">
          <a:xfrm rot="20739892">
            <a:off x="6178905" y="2995866"/>
            <a:ext cx="1513979" cy="584657"/>
            <a:chOff x="-17" y="-40"/>
            <a:chExt cx="733" cy="468"/>
          </a:xfrm>
        </p:grpSpPr>
        <p:sp>
          <p:nvSpPr>
            <p:cNvPr id="81" name="Line 32"/>
            <p:cNvSpPr>
              <a:spLocks noChangeShapeType="1"/>
            </p:cNvSpPr>
            <p:nvPr/>
          </p:nvSpPr>
          <p:spPr bwMode="auto">
            <a:xfrm>
              <a:off x="-17" y="333"/>
              <a:ext cx="54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82" name="Text Box 33"/>
            <p:cNvSpPr txBox="1">
              <a:spLocks noChangeArrowheads="1"/>
            </p:cNvSpPr>
            <p:nvPr/>
          </p:nvSpPr>
          <p:spPr bwMode="auto">
            <a:xfrm>
              <a:off x="428" y="-40"/>
              <a:ext cx="288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r>
                <a:rPr lang="en-US" altLang="zh-CN" sz="3200" i="1">
                  <a:latin typeface="Times New Roman" panose="02020603050405020304" pitchFamily="18" charset="0"/>
                  <a:ea typeface="微软雅黑" panose="020B0503020204020204" pitchFamily="34" charset="-122"/>
                </a:rPr>
                <a:t>C</a:t>
              </a:r>
              <a:r>
                <a:rPr lang="en-US" altLang="zh-CN" sz="3200" baseline="-25000">
                  <a:latin typeface="Times New Roman" panose="02020603050405020304" pitchFamily="18" charset="0"/>
                  <a:ea typeface="微软雅黑" panose="020B0503020204020204" pitchFamily="34" charset="-122"/>
                </a:rPr>
                <a:t>1</a:t>
              </a:r>
            </a:p>
          </p:txBody>
        </p:sp>
      </p:grpSp>
      <p:grpSp>
        <p:nvGrpSpPr>
          <p:cNvPr id="83" name="Group 34"/>
          <p:cNvGrpSpPr>
            <a:grpSpLocks/>
          </p:cNvGrpSpPr>
          <p:nvPr/>
        </p:nvGrpSpPr>
        <p:grpSpPr bwMode="auto">
          <a:xfrm rot="20739892">
            <a:off x="7931612" y="3776473"/>
            <a:ext cx="1526116" cy="585138"/>
            <a:chOff x="0" y="39"/>
            <a:chExt cx="721" cy="310"/>
          </a:xfrm>
        </p:grpSpPr>
        <p:sp>
          <p:nvSpPr>
            <p:cNvPr id="84" name="Line 35"/>
            <p:cNvSpPr>
              <a:spLocks noChangeShapeType="1"/>
            </p:cNvSpPr>
            <p:nvPr/>
          </p:nvSpPr>
          <p:spPr bwMode="auto">
            <a:xfrm>
              <a:off x="0" y="100"/>
              <a:ext cx="54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85" name="Text Box 36"/>
            <p:cNvSpPr txBox="1">
              <a:spLocks noChangeArrowheads="1"/>
            </p:cNvSpPr>
            <p:nvPr/>
          </p:nvSpPr>
          <p:spPr bwMode="auto">
            <a:xfrm>
              <a:off x="440" y="39"/>
              <a:ext cx="28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r>
                <a:rPr lang="en-US" altLang="zh-CN" sz="3200" i="1">
                  <a:latin typeface="Times New Roman" panose="02020603050405020304" pitchFamily="18" charset="0"/>
                  <a:ea typeface="微软雅黑" panose="020B0503020204020204" pitchFamily="34" charset="-122"/>
                </a:rPr>
                <a:t>C</a:t>
              </a:r>
              <a:r>
                <a:rPr lang="en-US" altLang="zh-CN" sz="3200" baseline="-25000">
                  <a:latin typeface="Times New Roman" panose="02020603050405020304" pitchFamily="18" charset="0"/>
                  <a:ea typeface="微软雅黑" panose="020B0503020204020204" pitchFamily="34" charset="-122"/>
                </a:rPr>
                <a:t>2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1628490" y="1519358"/>
            <a:ext cx="4926314" cy="580865"/>
            <a:chOff x="1464861" y="1627510"/>
            <a:chExt cx="4926314" cy="580865"/>
          </a:xfrm>
        </p:grpSpPr>
        <p:sp>
          <p:nvSpPr>
            <p:cNvPr id="38" name="Rectangle 5"/>
            <p:cNvSpPr>
              <a:spLocks noChangeArrowheads="1"/>
            </p:cNvSpPr>
            <p:nvPr/>
          </p:nvSpPr>
          <p:spPr bwMode="auto">
            <a:xfrm>
              <a:off x="1464861" y="1627510"/>
              <a:ext cx="4926314" cy="580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一条闭区间上的连续曲线              </a:t>
              </a: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</a:t>
              </a:r>
              <a:endPara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0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20194928"/>
                </p:ext>
              </p:extLst>
            </p:nvPr>
          </p:nvGraphicFramePr>
          <p:xfrm>
            <a:off x="4929942" y="1715720"/>
            <a:ext cx="1080484" cy="449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82" r:id="rId4" imgW="585725" imgH="203731" progId="Equation.3">
                    <p:embed/>
                  </p:oleObj>
                </mc:Choice>
                <mc:Fallback>
                  <p:oleObj r:id="rId4" imgW="585725" imgH="20373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29942" y="1715720"/>
                          <a:ext cx="1080484" cy="4493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" name="矩形 40"/>
          <p:cNvSpPr/>
          <p:nvPr/>
        </p:nvSpPr>
        <p:spPr>
          <a:xfrm>
            <a:off x="1628489" y="2016874"/>
            <a:ext cx="4493538" cy="5808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观察其图像，会出现什么现象？</a:t>
            </a:r>
          </a:p>
        </p:txBody>
      </p:sp>
      <p:sp>
        <p:nvSpPr>
          <p:cNvPr id="42" name="矩形 41"/>
          <p:cNvSpPr/>
          <p:nvPr/>
        </p:nvSpPr>
        <p:spPr>
          <a:xfrm>
            <a:off x="6417372" y="1519583"/>
            <a:ext cx="4493538" cy="5808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如果在相应的开区间处处光滑。</a:t>
            </a:r>
          </a:p>
        </p:txBody>
      </p:sp>
    </p:spTree>
    <p:extLst>
      <p:ext uri="{BB962C8B-B14F-4D97-AF65-F5344CB8AC3E}">
        <p14:creationId xmlns:p14="http://schemas.microsoft.com/office/powerpoint/2010/main" val="33610974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5" grpId="0"/>
      <p:bldP spid="78" grpId="0"/>
      <p:bldP spid="79" grpId="0"/>
      <p:bldP spid="41" grpId="0"/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0"/>
          <p:cNvGrpSpPr>
            <a:grpSpLocks/>
          </p:cNvGrpSpPr>
          <p:nvPr/>
        </p:nvGrpSpPr>
        <p:grpSpPr bwMode="auto">
          <a:xfrm>
            <a:off x="6999420" y="4332118"/>
            <a:ext cx="3361267" cy="1224420"/>
            <a:chOff x="4139305" y="2860353"/>
            <a:chExt cx="2521396" cy="1076326"/>
          </a:xfrm>
        </p:grpSpPr>
        <p:sp>
          <p:nvSpPr>
            <p:cNvPr id="2078" name="AutoShape 41"/>
            <p:cNvSpPr>
              <a:spLocks noChangeArrowheads="1"/>
            </p:cNvSpPr>
            <p:nvPr/>
          </p:nvSpPr>
          <p:spPr bwMode="auto">
            <a:xfrm>
              <a:off x="4139952" y="2931790"/>
              <a:ext cx="2520749" cy="1004889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endParaRPr lang="zh-CN" altLang="en-US" sz="2400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pSp>
          <p:nvGrpSpPr>
            <p:cNvPr id="2079" name="Group 16"/>
            <p:cNvGrpSpPr>
              <a:grpSpLocks/>
            </p:cNvGrpSpPr>
            <p:nvPr/>
          </p:nvGrpSpPr>
          <p:grpSpPr bwMode="auto">
            <a:xfrm>
              <a:off x="4139305" y="2860353"/>
              <a:ext cx="2378076" cy="1076326"/>
              <a:chOff x="322" y="8"/>
              <a:chExt cx="1498" cy="904"/>
            </a:xfrm>
          </p:grpSpPr>
          <p:sp>
            <p:nvSpPr>
              <p:cNvPr id="2080" name="Text Box 18"/>
              <p:cNvSpPr txBox="1">
                <a:spLocks noChangeArrowheads="1"/>
              </p:cNvSpPr>
              <p:nvPr/>
            </p:nvSpPr>
            <p:spPr bwMode="auto">
              <a:xfrm>
                <a:off x="322" y="8"/>
                <a:ext cx="1498" cy="8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9pPr>
              </a:lstStyle>
              <a:p>
                <a:pPr algn="l">
                  <a:lnSpc>
                    <a:spcPct val="150000"/>
                  </a:lnSpc>
                </a:pPr>
                <a:r>
                  <a:rPr lang="zh-CN" altLang="en-US" sz="2400" b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  至少存在</a:t>
                </a:r>
                <a:endParaRPr lang="en-US" altLang="zh-CN" sz="2400" b="0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zh-CN" altLang="en-US" sz="2400" b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使得              </a:t>
                </a:r>
              </a:p>
            </p:txBody>
          </p:sp>
          <p:grpSp>
            <p:nvGrpSpPr>
              <p:cNvPr id="2081" name="Group 19"/>
              <p:cNvGrpSpPr>
                <a:grpSpLocks noChangeAspect="1"/>
              </p:cNvGrpSpPr>
              <p:nvPr/>
            </p:nvGrpSpPr>
            <p:grpSpPr bwMode="auto">
              <a:xfrm>
                <a:off x="690" y="87"/>
                <a:ext cx="1079" cy="825"/>
                <a:chOff x="-251" y="34"/>
                <a:chExt cx="901" cy="677"/>
              </a:xfrm>
            </p:grpSpPr>
            <p:graphicFrame>
              <p:nvGraphicFramePr>
                <p:cNvPr id="2053" name="Object 20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552733411"/>
                    </p:ext>
                  </p:extLst>
                </p:nvPr>
              </p:nvGraphicFramePr>
              <p:xfrm>
                <a:off x="-251" y="311"/>
                <a:ext cx="901" cy="4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7106" name="公式" r:id="rId3" imgW="1257120" imgH="393480" progId="Equation.3">
                        <p:embed/>
                      </p:oleObj>
                    </mc:Choice>
                    <mc:Fallback>
                      <p:oleObj name="公式" r:id="rId3" imgW="1257120" imgH="3934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-251" y="311"/>
                              <a:ext cx="901" cy="4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38100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054" name="Object 2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307662553"/>
                    </p:ext>
                  </p:extLst>
                </p:nvPr>
              </p:nvGraphicFramePr>
              <p:xfrm>
                <a:off x="53" y="34"/>
                <a:ext cx="549" cy="23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7107" name="公式" r:id="rId5" imgW="596880" imgH="203040" progId="Equation.3">
                        <p:embed/>
                      </p:oleObj>
                    </mc:Choice>
                    <mc:Fallback>
                      <p:oleObj name="公式" r:id="rId5" imgW="5968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3" y="34"/>
                              <a:ext cx="549" cy="23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38100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1031" name="Rectangle 5"/>
          <p:cNvSpPr>
            <a:spLocks noChangeArrowheads="1"/>
          </p:cNvSpPr>
          <p:nvPr/>
        </p:nvSpPr>
        <p:spPr bwMode="auto">
          <a:xfrm>
            <a:off x="2534169" y="2336225"/>
            <a:ext cx="3073400" cy="58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zh-CN" altLang="en-US" sz="2400" b="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区间上的连续</a:t>
            </a: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6376494" y="3049038"/>
            <a:ext cx="4705349" cy="487261"/>
            <a:chOff x="0" y="10"/>
            <a:chExt cx="2223" cy="306"/>
          </a:xfrm>
        </p:grpSpPr>
        <p:sp>
          <p:nvSpPr>
            <p:cNvPr id="2077" name="Text Box 8"/>
            <p:cNvSpPr txBox="1">
              <a:spLocks noChangeArrowheads="1"/>
            </p:cNvSpPr>
            <p:nvPr/>
          </p:nvSpPr>
          <p:spPr bwMode="auto">
            <a:xfrm>
              <a:off x="0" y="10"/>
              <a:ext cx="2223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 latinLnBrk="1"/>
              <a:r>
                <a:rPr lang="zh-CN" altLang="en-US" sz="2400" b="0" dirty="0">
                  <a:latin typeface="Times New Roman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Times New Roman" pitchFamily="18" charset="0"/>
                  <a:ea typeface="微软雅黑" panose="020B0503020204020204" pitchFamily="34" charset="-122"/>
                </a:rPr>
                <a:t>2</a:t>
              </a:r>
              <a:r>
                <a:rPr lang="zh-CN" altLang="en-US" sz="2400" b="0" dirty="0" smtClean="0">
                  <a:latin typeface="Times New Roman" pitchFamily="18" charset="0"/>
                  <a:ea typeface="微软雅黑" panose="020B0503020204020204" pitchFamily="34" charset="-122"/>
                </a:rPr>
                <a:t>）在</a:t>
              </a:r>
              <a:r>
                <a:rPr lang="zh-CN" altLang="en-US" sz="2400" b="0" dirty="0">
                  <a:latin typeface="Times New Roman" pitchFamily="18" charset="0"/>
                  <a:ea typeface="微软雅黑" panose="020B0503020204020204" pitchFamily="34" charset="-122"/>
                </a:rPr>
                <a:t>开区间   　       内可导；</a:t>
              </a:r>
            </a:p>
          </p:txBody>
        </p:sp>
        <p:graphicFrame>
          <p:nvGraphicFramePr>
            <p:cNvPr id="2052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4387709"/>
                </p:ext>
              </p:extLst>
            </p:nvPr>
          </p:nvGraphicFramePr>
          <p:xfrm>
            <a:off x="1021" y="10"/>
            <a:ext cx="454" cy="3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08" r:id="rId7" imgW="331495" imgH="191247" progId="Equation.3">
                    <p:embed/>
                  </p:oleObj>
                </mc:Choice>
                <mc:Fallback>
                  <p:oleObj r:id="rId7" imgW="331495" imgH="19124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1" y="10"/>
                          <a:ext cx="454" cy="3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6279127" y="2408112"/>
            <a:ext cx="4802716" cy="506413"/>
            <a:chOff x="0" y="-7"/>
            <a:chExt cx="2269" cy="319"/>
          </a:xfrm>
        </p:grpSpPr>
        <p:sp>
          <p:nvSpPr>
            <p:cNvPr id="2076" name="Text Box 11"/>
            <p:cNvSpPr txBox="1">
              <a:spLocks noChangeArrowheads="1"/>
            </p:cNvSpPr>
            <p:nvPr/>
          </p:nvSpPr>
          <p:spPr bwMode="auto">
            <a:xfrm>
              <a:off x="0" y="10"/>
              <a:ext cx="226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 latinLnBrk="1"/>
              <a:r>
                <a:rPr lang="zh-CN" altLang="en-US" sz="2400" b="0" dirty="0">
                  <a:latin typeface="Times New Roman" pitchFamily="18" charset="0"/>
                  <a:ea typeface="微软雅黑" panose="020B0503020204020204" pitchFamily="34" charset="-122"/>
                </a:rPr>
                <a:t> （</a:t>
              </a:r>
              <a:r>
                <a:rPr lang="en-US" altLang="zh-CN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1</a:t>
              </a:r>
              <a:r>
                <a:rPr lang="zh-CN" altLang="en-US" sz="2400" b="0" dirty="0" smtClean="0">
                  <a:latin typeface="Times New Roman" pitchFamily="18" charset="0"/>
                  <a:ea typeface="微软雅黑" panose="020B0503020204020204" pitchFamily="34" charset="-122"/>
                </a:rPr>
                <a:t>）在</a:t>
              </a:r>
              <a:r>
                <a:rPr lang="zh-CN" altLang="en-US" sz="2400" b="0" dirty="0">
                  <a:latin typeface="Times New Roman" pitchFamily="18" charset="0"/>
                  <a:ea typeface="微软雅黑" panose="020B0503020204020204" pitchFamily="34" charset="-122"/>
                </a:rPr>
                <a:t>闭区间   　       上连续；</a:t>
              </a:r>
            </a:p>
          </p:txBody>
        </p:sp>
        <p:graphicFrame>
          <p:nvGraphicFramePr>
            <p:cNvPr id="2051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2419860"/>
                </p:ext>
              </p:extLst>
            </p:nvPr>
          </p:nvGraphicFramePr>
          <p:xfrm>
            <a:off x="1089" y="-7"/>
            <a:ext cx="454" cy="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09" r:id="rId9" imgW="318606" imgH="191164" progId="Equation.3">
                    <p:embed/>
                  </p:oleObj>
                </mc:Choice>
                <mc:Fallback>
                  <p:oleObj r:id="rId9" imgW="318606" imgH="19116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9" y="-7"/>
                          <a:ext cx="454" cy="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2534169" y="2966038"/>
            <a:ext cx="3073400" cy="58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zh-CN" altLang="en-US" sz="2400" b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zh-CN" altLang="en-US" sz="2400" b="0">
                <a:latin typeface="Times New Roman" panose="02020603050405020304" pitchFamily="18" charset="0"/>
                <a:ea typeface="微软雅黑" panose="020B0503020204020204" pitchFamily="34" charset="-122"/>
              </a:rPr>
              <a:t>开区间处处光滑</a:t>
            </a:r>
          </a:p>
        </p:txBody>
      </p:sp>
      <p:sp>
        <p:nvSpPr>
          <p:cNvPr id="50" name="右箭头 49"/>
          <p:cNvSpPr/>
          <p:nvPr/>
        </p:nvSpPr>
        <p:spPr bwMode="auto">
          <a:xfrm>
            <a:off x="5311760" y="2572513"/>
            <a:ext cx="1151467" cy="190500"/>
          </a:xfrm>
          <a:prstGeom prst="rightArrow">
            <a:avLst/>
          </a:prstGeom>
          <a:solidFill>
            <a:srgbClr val="0070C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tIns="0" bIns="0"/>
          <a:lstStyle/>
          <a:p>
            <a:pPr>
              <a:defRPr/>
            </a:pPr>
            <a:endParaRPr lang="zh-CN" altLang="en-US" sz="32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7" name="组合 57"/>
          <p:cNvGrpSpPr>
            <a:grpSpLocks/>
          </p:cNvGrpSpPr>
          <p:nvPr/>
        </p:nvGrpSpPr>
        <p:grpSpPr bwMode="auto">
          <a:xfrm>
            <a:off x="2749179" y="1586078"/>
            <a:ext cx="1729317" cy="673100"/>
            <a:chOff x="1475657" y="627534"/>
            <a:chExt cx="1296144" cy="504056"/>
          </a:xfrm>
        </p:grpSpPr>
        <p:sp>
          <p:nvSpPr>
            <p:cNvPr id="2074" name="TextBox 43"/>
            <p:cNvSpPr txBox="1">
              <a:spLocks noChangeArrowheads="1"/>
            </p:cNvSpPr>
            <p:nvPr/>
          </p:nvSpPr>
          <p:spPr bwMode="auto">
            <a:xfrm>
              <a:off x="1547664" y="699542"/>
              <a:ext cx="1152128" cy="345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一条曲线</a:t>
              </a:r>
            </a:p>
          </p:txBody>
        </p:sp>
        <p:sp>
          <p:nvSpPr>
            <p:cNvPr id="2075" name="AutoShape 41"/>
            <p:cNvSpPr>
              <a:spLocks noChangeArrowheads="1"/>
            </p:cNvSpPr>
            <p:nvPr/>
          </p:nvSpPr>
          <p:spPr bwMode="auto">
            <a:xfrm>
              <a:off x="1475657" y="627534"/>
              <a:ext cx="1296144" cy="50405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endParaRPr lang="zh-CN" altLang="en-US" sz="2400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" name="组合 56"/>
          <p:cNvGrpSpPr>
            <a:grpSpLocks/>
          </p:cNvGrpSpPr>
          <p:nvPr/>
        </p:nvGrpSpPr>
        <p:grpSpPr bwMode="auto">
          <a:xfrm>
            <a:off x="7337461" y="1586078"/>
            <a:ext cx="2400300" cy="673100"/>
            <a:chOff x="4932040" y="627534"/>
            <a:chExt cx="1800200" cy="504056"/>
          </a:xfrm>
        </p:grpSpPr>
        <p:grpSp>
          <p:nvGrpSpPr>
            <p:cNvPr id="2071" name="组合 55"/>
            <p:cNvGrpSpPr>
              <a:grpSpLocks/>
            </p:cNvGrpSpPr>
            <p:nvPr/>
          </p:nvGrpSpPr>
          <p:grpSpPr bwMode="auto">
            <a:xfrm>
              <a:off x="5076056" y="699542"/>
              <a:ext cx="1584176" cy="360040"/>
              <a:chOff x="5004048" y="843558"/>
              <a:chExt cx="1584176" cy="360040"/>
            </a:xfrm>
          </p:grpSpPr>
          <p:sp>
            <p:nvSpPr>
              <p:cNvPr id="2073" name="TextBox 44"/>
              <p:cNvSpPr txBox="1">
                <a:spLocks noChangeArrowheads="1"/>
              </p:cNvSpPr>
              <p:nvPr/>
            </p:nvSpPr>
            <p:spPr bwMode="auto">
              <a:xfrm>
                <a:off x="5004048" y="843558"/>
                <a:ext cx="1152128" cy="345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9pPr>
              </a:lstStyle>
              <a:p>
                <a:pPr algn="l"/>
                <a:r>
                  <a:rPr lang="zh-CN" altLang="en-US" sz="2400" b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函数</a:t>
                </a:r>
              </a:p>
            </p:txBody>
          </p:sp>
          <p:graphicFrame>
            <p:nvGraphicFramePr>
              <p:cNvPr id="46" name="Object 6"/>
              <p:cNvGraphicFramePr>
                <a:graphicFrameLocks noChangeAspect="1"/>
              </p:cNvGraphicFramePr>
              <p:nvPr/>
            </p:nvGraphicFramePr>
            <p:xfrm>
              <a:off x="5621389" y="866993"/>
              <a:ext cx="966835" cy="3366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7110" r:id="rId11" imgW="585725" imgH="203731" progId="Equation.3">
                      <p:embed/>
                    </p:oleObj>
                  </mc:Choice>
                  <mc:Fallback>
                    <p:oleObj r:id="rId11" imgW="585725" imgH="203731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621389" y="866993"/>
                            <a:ext cx="966835" cy="33660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072" name="AutoShape 41"/>
            <p:cNvSpPr>
              <a:spLocks noChangeArrowheads="1"/>
            </p:cNvSpPr>
            <p:nvPr/>
          </p:nvSpPr>
          <p:spPr bwMode="auto">
            <a:xfrm>
              <a:off x="4932040" y="627534"/>
              <a:ext cx="1800200" cy="50405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endParaRPr lang="zh-CN" altLang="en-US" sz="2400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59" name="右箭头 58"/>
          <p:cNvSpPr/>
          <p:nvPr/>
        </p:nvSpPr>
        <p:spPr bwMode="auto">
          <a:xfrm>
            <a:off x="5311558" y="3202326"/>
            <a:ext cx="1153583" cy="192617"/>
          </a:xfrm>
          <a:prstGeom prst="rightArrow">
            <a:avLst/>
          </a:prstGeom>
          <a:solidFill>
            <a:srgbClr val="0070C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tIns="0" bIns="0"/>
          <a:lstStyle/>
          <a:p>
            <a:pPr>
              <a:defRPr/>
            </a:pPr>
            <a:endParaRPr lang="zh-CN" altLang="en-US" sz="32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61" name="右箭头 60"/>
          <p:cNvSpPr/>
          <p:nvPr/>
        </p:nvSpPr>
        <p:spPr bwMode="auto">
          <a:xfrm>
            <a:off x="5311760" y="4933458"/>
            <a:ext cx="1151467" cy="192617"/>
          </a:xfrm>
          <a:prstGeom prst="rightArrow">
            <a:avLst/>
          </a:prstGeom>
          <a:solidFill>
            <a:srgbClr val="0070C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tIns="0" bIns="0"/>
          <a:lstStyle/>
          <a:p>
            <a:pPr>
              <a:defRPr/>
            </a:pPr>
            <a:endParaRPr lang="zh-CN" altLang="en-US" sz="32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10" name="组合 37"/>
          <p:cNvGrpSpPr>
            <a:grpSpLocks/>
          </p:cNvGrpSpPr>
          <p:nvPr/>
        </p:nvGrpSpPr>
        <p:grpSpPr bwMode="auto">
          <a:xfrm>
            <a:off x="2453969" y="4500322"/>
            <a:ext cx="2666731" cy="1056216"/>
            <a:chOff x="1980405" y="3015978"/>
            <a:chExt cx="1440297" cy="792088"/>
          </a:xfrm>
        </p:grpSpPr>
        <p:sp>
          <p:nvSpPr>
            <p:cNvPr id="2069" name="AutoShape 41"/>
            <p:cNvSpPr>
              <a:spLocks noChangeArrowheads="1"/>
            </p:cNvSpPr>
            <p:nvPr/>
          </p:nvSpPr>
          <p:spPr bwMode="auto">
            <a:xfrm>
              <a:off x="1980405" y="3015978"/>
              <a:ext cx="1440297" cy="792088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endParaRPr lang="zh-CN" altLang="en-US" sz="2400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2070" name="Text Box 42"/>
            <p:cNvSpPr txBox="1">
              <a:spLocks noChangeArrowheads="1"/>
            </p:cNvSpPr>
            <p:nvPr/>
          </p:nvSpPr>
          <p:spPr bwMode="auto">
            <a:xfrm>
              <a:off x="1980405" y="3015978"/>
              <a:ext cx="1438868" cy="729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至少有一条切线平行于端点的连线</a:t>
              </a:r>
            </a:p>
          </p:txBody>
        </p:sp>
      </p:grpSp>
      <p:sp>
        <p:nvSpPr>
          <p:cNvPr id="34" name="文本框 33"/>
          <p:cNvSpPr txBox="1"/>
          <p:nvPr/>
        </p:nvSpPr>
        <p:spPr>
          <a:xfrm>
            <a:off x="1406176" y="1118345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条件：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402079" y="398621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结论：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348636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1" grpId="0"/>
      <p:bldP spid="48" grpId="0"/>
      <p:bldP spid="50" grpId="0" animBg="1"/>
      <p:bldP spid="59" grpId="0" animBg="1"/>
      <p:bldP spid="61" grpId="0" animBg="1"/>
      <p:bldP spid="34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055688" y="1484672"/>
            <a:ext cx="9756774" cy="416887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3096" name="Group 32"/>
          <p:cNvGrpSpPr>
            <a:grpSpLocks/>
          </p:cNvGrpSpPr>
          <p:nvPr/>
        </p:nvGrpSpPr>
        <p:grpSpPr bwMode="auto">
          <a:xfrm>
            <a:off x="1194672" y="1821824"/>
            <a:ext cx="5568249" cy="480639"/>
            <a:chOff x="-72" y="-259"/>
            <a:chExt cx="2198" cy="280"/>
          </a:xfrm>
        </p:grpSpPr>
        <p:sp>
          <p:nvSpPr>
            <p:cNvPr id="3097" name="Text Box 33"/>
            <p:cNvSpPr txBox="1">
              <a:spLocks noChangeArrowheads="1"/>
            </p:cNvSpPr>
            <p:nvPr/>
          </p:nvSpPr>
          <p:spPr bwMode="auto">
            <a:xfrm>
              <a:off x="-72" y="-253"/>
              <a:ext cx="2198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r>
                <a:rPr lang="zh-CN" alt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定理</a:t>
              </a:r>
              <a:r>
                <a:rPr lang="en-US" altLang="zh-CN" sz="2400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4.2  </a:t>
              </a: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如果</a:t>
              </a: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函数　　  满足下列条件：</a:t>
              </a:r>
            </a:p>
          </p:txBody>
        </p:sp>
        <p:graphicFrame>
          <p:nvGraphicFramePr>
            <p:cNvPr id="3079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21869779"/>
                </p:ext>
              </p:extLst>
            </p:nvPr>
          </p:nvGraphicFramePr>
          <p:xfrm>
            <a:off x="928" y="-259"/>
            <a:ext cx="306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30" r:id="rId3" imgW="293245" imgH="191247" progId="Equation.3">
                    <p:embed/>
                  </p:oleObj>
                </mc:Choice>
                <mc:Fallback>
                  <p:oleObj r:id="rId3" imgW="293245" imgH="19124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8" y="-259"/>
                          <a:ext cx="306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676348" y="3208850"/>
            <a:ext cx="6182783" cy="520700"/>
            <a:chOff x="0" y="10"/>
            <a:chExt cx="2921" cy="327"/>
          </a:xfrm>
        </p:grpSpPr>
        <p:sp>
          <p:nvSpPr>
            <p:cNvPr id="3094" name="Text Box 8"/>
            <p:cNvSpPr txBox="1">
              <a:spLocks noChangeArrowheads="1"/>
            </p:cNvSpPr>
            <p:nvPr/>
          </p:nvSpPr>
          <p:spPr bwMode="auto">
            <a:xfrm>
              <a:off x="0" y="10"/>
              <a:ext cx="2921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 latinLnBrk="1"/>
              <a:r>
                <a:rPr lang="zh-CN" altLang="en-US" sz="2400" b="0" dirty="0">
                  <a:latin typeface="Times New Roman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Times New Roman" pitchFamily="18" charset="0"/>
                  <a:ea typeface="微软雅黑" panose="020B0503020204020204" pitchFamily="34" charset="-122"/>
                </a:rPr>
                <a:t>2</a:t>
              </a:r>
              <a:r>
                <a:rPr lang="zh-CN" altLang="en-US" sz="2400" b="0" dirty="0">
                  <a:latin typeface="Times New Roman" pitchFamily="18" charset="0"/>
                  <a:ea typeface="微软雅黑" panose="020B0503020204020204" pitchFamily="34" charset="-122"/>
                </a:rPr>
                <a:t>） 在开区间   　     内可导；</a:t>
              </a:r>
            </a:p>
          </p:txBody>
        </p:sp>
        <p:graphicFrame>
          <p:nvGraphicFramePr>
            <p:cNvPr id="3078" name="Object 9"/>
            <p:cNvGraphicFramePr>
              <a:graphicFrameLocks noChangeAspect="1"/>
            </p:cNvGraphicFramePr>
            <p:nvPr/>
          </p:nvGraphicFramePr>
          <p:xfrm>
            <a:off x="1043" y="35"/>
            <a:ext cx="449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31" r:id="rId5" imgW="331495" imgH="191247" progId="Equation.3">
                    <p:embed/>
                  </p:oleObj>
                </mc:Choice>
                <mc:Fallback>
                  <p:oleObj r:id="rId5" imgW="331495" imgH="19124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3" y="35"/>
                          <a:ext cx="449" cy="3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578981" y="2637222"/>
            <a:ext cx="6529916" cy="491592"/>
            <a:chOff x="0" y="10"/>
            <a:chExt cx="3085" cy="309"/>
          </a:xfrm>
        </p:grpSpPr>
        <p:sp>
          <p:nvSpPr>
            <p:cNvPr id="3093" name="Text Box 11"/>
            <p:cNvSpPr txBox="1">
              <a:spLocks noChangeArrowheads="1"/>
            </p:cNvSpPr>
            <p:nvPr/>
          </p:nvSpPr>
          <p:spPr bwMode="auto">
            <a:xfrm>
              <a:off x="0" y="10"/>
              <a:ext cx="3085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 latinLnBrk="1"/>
              <a:r>
                <a:rPr lang="zh-CN" altLang="en-US" sz="2400" b="0" dirty="0">
                  <a:latin typeface="Times New Roman" pitchFamily="18" charset="0"/>
                  <a:ea typeface="微软雅黑" panose="020B0503020204020204" pitchFamily="34" charset="-122"/>
                </a:rPr>
                <a:t> （</a:t>
              </a:r>
              <a:r>
                <a:rPr lang="en-US" altLang="zh-CN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1</a:t>
              </a:r>
              <a:r>
                <a:rPr lang="zh-CN" altLang="en-US" sz="2400" b="0" dirty="0">
                  <a:latin typeface="Times New Roman" pitchFamily="18" charset="0"/>
                  <a:ea typeface="微软雅黑" panose="020B0503020204020204" pitchFamily="34" charset="-122"/>
                </a:rPr>
                <a:t>） 在闭区间   　    上连续；</a:t>
              </a:r>
            </a:p>
          </p:txBody>
        </p:sp>
        <p:graphicFrame>
          <p:nvGraphicFramePr>
            <p:cNvPr id="3077" name="Object 12"/>
            <p:cNvGraphicFramePr>
              <a:graphicFrameLocks noChangeAspect="1"/>
            </p:cNvGraphicFramePr>
            <p:nvPr/>
          </p:nvGraphicFramePr>
          <p:xfrm>
            <a:off x="1089" y="31"/>
            <a:ext cx="410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32" r:id="rId7" imgW="318606" imgH="191164" progId="Equation.3">
                    <p:embed/>
                  </p:oleObj>
                </mc:Choice>
                <mc:Fallback>
                  <p:oleObj r:id="rId7" imgW="318606" imgH="19116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9" y="31"/>
                          <a:ext cx="410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组合 8"/>
          <p:cNvGrpSpPr/>
          <p:nvPr/>
        </p:nvGrpSpPr>
        <p:grpSpPr>
          <a:xfrm>
            <a:off x="1223547" y="4556700"/>
            <a:ext cx="4416594" cy="868512"/>
            <a:chOff x="1223547" y="4556700"/>
            <a:chExt cx="4416594" cy="868512"/>
          </a:xfrm>
        </p:grpSpPr>
        <p:sp>
          <p:nvSpPr>
            <p:cNvPr id="7" name="矩形 6"/>
            <p:cNvSpPr/>
            <p:nvPr/>
          </p:nvSpPr>
          <p:spPr>
            <a:xfrm>
              <a:off x="1223547" y="4556700"/>
              <a:ext cx="4416594" cy="7193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200000"/>
                </a:lnSpc>
              </a:pPr>
              <a:r>
                <a:rPr lang="zh-CN" alt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使得                             。              </a:t>
              </a:r>
            </a:p>
          </p:txBody>
        </p:sp>
        <p:graphicFrame>
          <p:nvGraphicFramePr>
            <p:cNvPr id="3074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9773210"/>
                </p:ext>
              </p:extLst>
            </p:nvPr>
          </p:nvGraphicFramePr>
          <p:xfrm>
            <a:off x="1984803" y="4616798"/>
            <a:ext cx="2397670" cy="808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33" name="Microsoft Equation 3.1" r:id="rId9" imgW="1269449" imgH="393529" progId="Equation.3">
                    <p:embed/>
                  </p:oleObj>
                </mc:Choice>
                <mc:Fallback>
                  <p:oleObj name="Microsoft Equation 3.1" r:id="rId9" imgW="1269449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4803" y="4616798"/>
                          <a:ext cx="2397670" cy="808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组合 9"/>
          <p:cNvGrpSpPr/>
          <p:nvPr/>
        </p:nvGrpSpPr>
        <p:grpSpPr>
          <a:xfrm>
            <a:off x="1862653" y="3808078"/>
            <a:ext cx="5281084" cy="830997"/>
            <a:chOff x="1214336" y="3808078"/>
            <a:chExt cx="5281084" cy="830997"/>
          </a:xfrm>
        </p:grpSpPr>
        <p:sp>
          <p:nvSpPr>
            <p:cNvPr id="3091" name="Text Box 18"/>
            <p:cNvSpPr txBox="1">
              <a:spLocks noChangeArrowheads="1"/>
            </p:cNvSpPr>
            <p:nvPr/>
          </p:nvSpPr>
          <p:spPr bwMode="auto">
            <a:xfrm>
              <a:off x="1214336" y="3808078"/>
              <a:ext cx="528108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>
                <a:lnSpc>
                  <a:spcPct val="200000"/>
                </a:lnSpc>
              </a:pP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则在区间            内至少存在一点    ，</a:t>
              </a:r>
              <a:endParaRPr lang="en-US" altLang="zh-CN" sz="2400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3075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0621746"/>
                </p:ext>
              </p:extLst>
            </p:nvPr>
          </p:nvGraphicFramePr>
          <p:xfrm>
            <a:off x="2496239" y="4060408"/>
            <a:ext cx="954511" cy="496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34" r:id="rId11" imgW="331495" imgH="191247" progId="Equation.3">
                    <p:embed/>
                  </p:oleObj>
                </mc:Choice>
                <mc:Fallback>
                  <p:oleObj r:id="rId11" imgW="331495" imgH="19124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239" y="4060408"/>
                          <a:ext cx="954511" cy="496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6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80860933"/>
                </p:ext>
              </p:extLst>
            </p:nvPr>
          </p:nvGraphicFramePr>
          <p:xfrm>
            <a:off x="5620552" y="4112751"/>
            <a:ext cx="313951" cy="3838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35" r:id="rId13" imgW="127055" imgH="203288" progId="Equation.3">
                    <p:embed/>
                  </p:oleObj>
                </mc:Choice>
                <mc:Fallback>
                  <p:oleObj r:id="rId13" imgW="127055" imgH="20328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20552" y="4112751"/>
                          <a:ext cx="313951" cy="3838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组合 29"/>
          <p:cNvGrpSpPr>
            <a:grpSpLocks/>
          </p:cNvGrpSpPr>
          <p:nvPr/>
        </p:nvGrpSpPr>
        <p:grpSpPr bwMode="auto">
          <a:xfrm>
            <a:off x="7566393" y="1832123"/>
            <a:ext cx="3030376" cy="3456297"/>
            <a:chOff x="6271867" y="1387138"/>
            <a:chExt cx="2273565" cy="2593189"/>
          </a:xfrm>
        </p:grpSpPr>
        <p:grpSp>
          <p:nvGrpSpPr>
            <p:cNvPr id="3087" name="组合 35"/>
            <p:cNvGrpSpPr>
              <a:grpSpLocks/>
            </p:cNvGrpSpPr>
            <p:nvPr/>
          </p:nvGrpSpPr>
          <p:grpSpPr bwMode="auto">
            <a:xfrm>
              <a:off x="6271867" y="1387138"/>
              <a:ext cx="2273565" cy="2593189"/>
              <a:chOff x="6540824" y="1243122"/>
              <a:chExt cx="2273565" cy="2593189"/>
            </a:xfrm>
          </p:grpSpPr>
          <p:sp>
            <p:nvSpPr>
              <p:cNvPr id="3089" name="Text Box 23"/>
              <p:cNvSpPr txBox="1">
                <a:spLocks noChangeArrowheads="1"/>
              </p:cNvSpPr>
              <p:nvPr/>
            </p:nvSpPr>
            <p:spPr bwMode="auto">
              <a:xfrm>
                <a:off x="6540824" y="1866602"/>
                <a:ext cx="600371" cy="1969709"/>
              </a:xfrm>
              <a:prstGeom prst="rect">
                <a:avLst/>
              </a:prstGeom>
              <a:solidFill>
                <a:srgbClr val="0D0D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zh-CN" altLang="en-US" sz="20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法国著名数学家、</a:t>
                </a:r>
                <a:r>
                  <a:rPr lang="zh-CN" alt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物理学家</a:t>
                </a:r>
                <a:endParaRPr lang="zh-CN" alt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90" name="Text Box 27"/>
              <p:cNvSpPr txBox="1">
                <a:spLocks noChangeArrowheads="1"/>
              </p:cNvSpPr>
              <p:nvPr/>
            </p:nvSpPr>
            <p:spPr bwMode="auto">
              <a:xfrm>
                <a:off x="6540824" y="1243122"/>
                <a:ext cx="2273565" cy="623480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9pPr>
              </a:lstStyle>
              <a:p>
                <a:pPr algn="ctr"/>
                <a:r>
                  <a:rPr lang="zh-CN" alt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拉格朗日（</a:t>
                </a:r>
                <a:r>
                  <a:rPr lang="en-US" altLang="zh-CN" sz="24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Lagrange</a:t>
                </a:r>
                <a:r>
                  <a:rPr lang="zh-CN" altLang="en-US" sz="24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）</a:t>
                </a:r>
                <a:endParaRPr lang="en-US" altLang="zh-CN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  <a:p>
                <a:pPr algn="ctr"/>
                <a:r>
                  <a:rPr lang="zh-CN" altLang="en-US" sz="24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中值定理</a:t>
                </a:r>
              </a:p>
            </p:txBody>
          </p:sp>
        </p:grpSp>
        <p:pic>
          <p:nvPicPr>
            <p:cNvPr id="3088" name="Picture 21" descr="242dd42a2834349b6446b68bc9ea15ce36d3be78"/>
            <p:cNvPicPr>
              <a:picLocks noChangeAspect="1" noChangeArrowheads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80" b="3828"/>
            <a:stretch/>
          </p:blipFill>
          <p:spPr bwMode="auto">
            <a:xfrm>
              <a:off x="6872239" y="2010618"/>
              <a:ext cx="1671912" cy="19697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168896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矩形 43"/>
          <p:cNvSpPr/>
          <p:nvPr/>
        </p:nvSpPr>
        <p:spPr>
          <a:xfrm>
            <a:off x="1055689" y="5041041"/>
            <a:ext cx="10080623" cy="894969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561653" y="1086062"/>
            <a:ext cx="9312245" cy="624697"/>
            <a:chOff x="1561653" y="1086062"/>
            <a:chExt cx="9312245" cy="624697"/>
          </a:xfrm>
        </p:grpSpPr>
        <p:sp>
          <p:nvSpPr>
            <p:cNvPr id="4110" name="Text Box 42"/>
            <p:cNvSpPr txBox="1">
              <a:spLocks noChangeArrowheads="1"/>
            </p:cNvSpPr>
            <p:nvPr/>
          </p:nvSpPr>
          <p:spPr bwMode="auto">
            <a:xfrm>
              <a:off x="1561653" y="1086062"/>
              <a:ext cx="9312245" cy="580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问</a:t>
              </a: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函数                  在 </a:t>
              </a:r>
              <a:r>
                <a:rPr lang="en-US" altLang="zh-CN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[1, e] </a:t>
              </a: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满足拉格朗日定理的条件吗？ </a:t>
              </a:r>
              <a:endParaRPr lang="en-US" altLang="zh-CN" sz="2400" b="0" dirty="0" smtClean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3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7647192"/>
                </p:ext>
              </p:extLst>
            </p:nvPr>
          </p:nvGraphicFramePr>
          <p:xfrm>
            <a:off x="2509342" y="1237913"/>
            <a:ext cx="1384124" cy="4728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154" name="Microsoft Equation 3.1" r:id="rId3" imgW="710891" imgH="203112" progId="Equation.3">
                    <p:embed/>
                  </p:oleObj>
                </mc:Choice>
                <mc:Fallback>
                  <p:oleObj name="Microsoft Equation 3.1" r:id="rId3" imgW="710891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09342" y="1237913"/>
                          <a:ext cx="1384124" cy="4728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组合 5"/>
          <p:cNvGrpSpPr/>
          <p:nvPr/>
        </p:nvGrpSpPr>
        <p:grpSpPr>
          <a:xfrm>
            <a:off x="1561653" y="1661114"/>
            <a:ext cx="4493538" cy="646331"/>
            <a:chOff x="1561653" y="1661114"/>
            <a:chExt cx="4493538" cy="646331"/>
          </a:xfrm>
        </p:grpSpPr>
        <p:graphicFrame>
          <p:nvGraphicFramePr>
            <p:cNvPr id="24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229049"/>
                </p:ext>
              </p:extLst>
            </p:nvPr>
          </p:nvGraphicFramePr>
          <p:xfrm>
            <a:off x="5295351" y="1801130"/>
            <a:ext cx="380283" cy="4197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155" r:id="rId5" imgW="114999" imgH="191665" progId="Equation.3">
                    <p:embed/>
                  </p:oleObj>
                </mc:Choice>
                <mc:Fallback>
                  <p:oleObj r:id="rId5" imgW="114999" imgH="19166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95351" y="1801130"/>
                          <a:ext cx="380283" cy="4197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矩形 3"/>
            <p:cNvSpPr/>
            <p:nvPr/>
          </p:nvSpPr>
          <p:spPr>
            <a:xfrm>
              <a:off x="1561653" y="1661114"/>
              <a:ext cx="449353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如果满足请求出其结论中的    。</a:t>
              </a:r>
            </a:p>
          </p:txBody>
        </p:sp>
      </p:grpSp>
      <p:sp>
        <p:nvSpPr>
          <p:cNvPr id="29" name="AutoShape 2"/>
          <p:cNvSpPr>
            <a:spLocks noChangeArrowheads="1"/>
          </p:cNvSpPr>
          <p:nvPr/>
        </p:nvSpPr>
        <p:spPr bwMode="auto">
          <a:xfrm>
            <a:off x="1055689" y="2468118"/>
            <a:ext cx="4804337" cy="2376158"/>
          </a:xfrm>
          <a:prstGeom prst="rect">
            <a:avLst/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1036960" y="1172575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235960" y="2790586"/>
            <a:ext cx="48013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判断是否满足拉格朗日定理条件：</a:t>
            </a:r>
          </a:p>
        </p:txBody>
      </p:sp>
      <p:sp>
        <p:nvSpPr>
          <p:cNvPr id="28" name="TextBox 52"/>
          <p:cNvSpPr txBox="1">
            <a:spLocks noChangeArrowheads="1"/>
          </p:cNvSpPr>
          <p:nvPr/>
        </p:nvSpPr>
        <p:spPr bwMode="auto">
          <a:xfrm>
            <a:off x="1235960" y="3476588"/>
            <a:ext cx="3905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marL="342900" indent="-342900" algn="l">
              <a:buClr>
                <a:srgbClr val="FF0000"/>
              </a:buClr>
              <a:buFont typeface="Wingdings" panose="05000000000000000000" pitchFamily="2" charset="2"/>
              <a:buChar char="u"/>
            </a:pPr>
            <a:r>
              <a:rPr lang="zh-CN" altLang="en-US" sz="2400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在</a:t>
            </a:r>
            <a:r>
              <a: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闭区间上是否连续？</a:t>
            </a:r>
          </a:p>
        </p:txBody>
      </p:sp>
      <p:sp>
        <p:nvSpPr>
          <p:cNvPr id="32" name="AutoShape 21"/>
          <p:cNvSpPr>
            <a:spLocks noChangeArrowheads="1"/>
          </p:cNvSpPr>
          <p:nvPr/>
        </p:nvSpPr>
        <p:spPr bwMode="auto">
          <a:xfrm>
            <a:off x="1299759" y="3413654"/>
            <a:ext cx="3655481" cy="846936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endParaRPr lang="zh-CN" altLang="en-US" sz="2400" b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4" name="TextBox 56"/>
          <p:cNvSpPr txBox="1">
            <a:spLocks noChangeArrowheads="1"/>
          </p:cNvSpPr>
          <p:nvPr/>
        </p:nvSpPr>
        <p:spPr bwMode="auto">
          <a:xfrm>
            <a:off x="6217544" y="3466904"/>
            <a:ext cx="42885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marL="342900" indent="-342900" algn="l">
              <a:buClr>
                <a:srgbClr val="FF0000"/>
              </a:buClr>
              <a:buFont typeface="Wingdings" panose="05000000000000000000" pitchFamily="2" charset="2"/>
              <a:buChar char="u"/>
            </a:pPr>
            <a:r>
              <a:rPr lang="zh-CN" altLang="en-US" sz="2400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函数</a:t>
            </a:r>
            <a:r>
              <a: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在闭区间上是否有定义？</a:t>
            </a:r>
          </a:p>
        </p:txBody>
      </p:sp>
      <p:sp>
        <p:nvSpPr>
          <p:cNvPr id="35" name="AutoShape 21"/>
          <p:cNvSpPr>
            <a:spLocks noChangeArrowheads="1"/>
          </p:cNvSpPr>
          <p:nvPr/>
        </p:nvSpPr>
        <p:spPr bwMode="auto">
          <a:xfrm>
            <a:off x="6158051" y="3410679"/>
            <a:ext cx="3660718" cy="485169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endParaRPr lang="zh-CN" altLang="en-US" sz="2400" b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6" name="矩形 59"/>
          <p:cNvSpPr>
            <a:spLocks noChangeArrowheads="1"/>
          </p:cNvSpPr>
          <p:nvPr/>
        </p:nvSpPr>
        <p:spPr bwMode="auto">
          <a:xfrm>
            <a:off x="6217544" y="2790586"/>
            <a:ext cx="41857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对于初等函数而言，要判断：</a:t>
            </a:r>
          </a:p>
        </p:txBody>
      </p:sp>
      <p:grpSp>
        <p:nvGrpSpPr>
          <p:cNvPr id="37" name="组合 25"/>
          <p:cNvGrpSpPr>
            <a:grpSpLocks/>
          </p:cNvGrpSpPr>
          <p:nvPr/>
        </p:nvGrpSpPr>
        <p:grpSpPr bwMode="auto">
          <a:xfrm>
            <a:off x="3201404" y="5036049"/>
            <a:ext cx="5810248" cy="857249"/>
            <a:chOff x="928663" y="4214824"/>
            <a:chExt cx="4357717" cy="642942"/>
          </a:xfrm>
        </p:grpSpPr>
        <p:grpSp>
          <p:nvGrpSpPr>
            <p:cNvPr id="38" name="组合 23"/>
            <p:cNvGrpSpPr>
              <a:grpSpLocks/>
            </p:cNvGrpSpPr>
            <p:nvPr/>
          </p:nvGrpSpPr>
          <p:grpSpPr bwMode="auto">
            <a:xfrm>
              <a:off x="973284" y="4214824"/>
              <a:ext cx="4313096" cy="623253"/>
              <a:chOff x="785786" y="4214824"/>
              <a:chExt cx="4313096" cy="623253"/>
            </a:xfrm>
          </p:grpSpPr>
          <p:sp>
            <p:nvSpPr>
              <p:cNvPr id="40" name="矩形 20"/>
              <p:cNvSpPr>
                <a:spLocks noChangeArrowheads="1"/>
              </p:cNvSpPr>
              <p:nvPr/>
            </p:nvSpPr>
            <p:spPr bwMode="auto">
              <a:xfrm>
                <a:off x="785786" y="4214824"/>
                <a:ext cx="4313096" cy="623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9pPr>
              </a:lstStyle>
              <a:p>
                <a:pPr>
                  <a:lnSpc>
                    <a:spcPct val="200000"/>
                  </a:lnSpc>
                  <a:spcAft>
                    <a:spcPts val="3200"/>
                  </a:spcAft>
                </a:pPr>
                <a:r>
                  <a:rPr lang="zh-CN" altLang="en-US" sz="2400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结论中的   </a:t>
                </a:r>
                <a:r>
                  <a:rPr lang="zh-CN" altLang="en-US" sz="2400" b="0" dirty="0" smtClean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根据                            </a:t>
                </a:r>
                <a:r>
                  <a:rPr lang="zh-CN" altLang="en-US" sz="2400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求。 </a:t>
                </a:r>
              </a:p>
            </p:txBody>
          </p:sp>
          <p:graphicFrame>
            <p:nvGraphicFramePr>
              <p:cNvPr id="41" name="Object 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74913957"/>
                  </p:ext>
                </p:extLst>
              </p:nvPr>
            </p:nvGraphicFramePr>
            <p:xfrm>
              <a:off x="1754118" y="4430048"/>
              <a:ext cx="296685" cy="32751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9156" r:id="rId7" imgW="114999" imgH="191665" progId="Equation.3">
                      <p:embed/>
                    </p:oleObj>
                  </mc:Choice>
                  <mc:Fallback>
                    <p:oleObj r:id="rId7" imgW="114999" imgH="19166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54118" y="4430048"/>
                            <a:ext cx="296685" cy="32751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2" name="Object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49048607"/>
                  </p:ext>
                </p:extLst>
              </p:nvPr>
            </p:nvGraphicFramePr>
            <p:xfrm>
              <a:off x="2426405" y="4301955"/>
              <a:ext cx="1533577" cy="51714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9157" name="Microsoft Equation 3.1" r:id="rId8" imgW="1269449" imgH="393529" progId="Equation.3">
                      <p:embed/>
                    </p:oleObj>
                  </mc:Choice>
                  <mc:Fallback>
                    <p:oleObj name="Microsoft Equation 3.1" r:id="rId8" imgW="1269449" imgH="39352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26405" y="4301955"/>
                            <a:ext cx="1533577" cy="51714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9" name="矩形 38"/>
            <p:cNvSpPr/>
            <p:nvPr/>
          </p:nvSpPr>
          <p:spPr bwMode="auto">
            <a:xfrm>
              <a:off x="928663" y="4214824"/>
              <a:ext cx="3520675" cy="642942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C0C0C0">
                  <a:alpha val="50000"/>
                </a:srgbClr>
              </a:outerShdw>
            </a:effectLst>
          </p:spPr>
          <p:txBody>
            <a:bodyPr tIns="0" bIns="0"/>
            <a:lstStyle/>
            <a:p>
              <a:pPr>
                <a:defRPr/>
              </a:pPr>
              <a:endParaRPr lang="zh-CN" altLang="en-US" sz="240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43" name="TextBox 45"/>
          <p:cNvSpPr txBox="1">
            <a:spLocks noChangeArrowheads="1"/>
          </p:cNvSpPr>
          <p:nvPr/>
        </p:nvSpPr>
        <p:spPr bwMode="auto">
          <a:xfrm>
            <a:off x="1235960" y="4085888"/>
            <a:ext cx="3714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marL="342900" indent="-342900" algn="l">
              <a:buClr>
                <a:srgbClr val="FF0000"/>
              </a:buClr>
              <a:buFont typeface="Wingdings" panose="05000000000000000000" pitchFamily="2" charset="2"/>
              <a:buChar char="u"/>
            </a:pPr>
            <a:r>
              <a:rPr lang="zh-CN" altLang="en-US" sz="2400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在</a:t>
            </a:r>
            <a:r>
              <a: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开区间内是否可导？</a:t>
            </a:r>
          </a:p>
        </p:txBody>
      </p:sp>
      <p:sp>
        <p:nvSpPr>
          <p:cNvPr id="27" name="TextBox 52"/>
          <p:cNvSpPr txBox="1">
            <a:spLocks noChangeArrowheads="1"/>
          </p:cNvSpPr>
          <p:nvPr/>
        </p:nvSpPr>
        <p:spPr bwMode="auto">
          <a:xfrm>
            <a:off x="6217545" y="4081586"/>
            <a:ext cx="48990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u"/>
            </a:pPr>
            <a:r>
              <a:rPr lang="zh-CN" altLang="en-US" sz="2400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在</a:t>
            </a:r>
            <a:r>
              <a: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开区间内的导函数是否有定义？</a:t>
            </a:r>
          </a:p>
        </p:txBody>
      </p:sp>
      <p:sp>
        <p:nvSpPr>
          <p:cNvPr id="31" name="AutoShape 2"/>
          <p:cNvSpPr>
            <a:spLocks noChangeArrowheads="1"/>
          </p:cNvSpPr>
          <p:nvPr/>
        </p:nvSpPr>
        <p:spPr bwMode="auto">
          <a:xfrm>
            <a:off x="6037275" y="2468118"/>
            <a:ext cx="5099038" cy="2376158"/>
          </a:xfrm>
          <a:prstGeom prst="rect">
            <a:avLst/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7455525"/>
      </p:ext>
    </p:extLst>
  </p:cSld>
  <p:clrMapOvr>
    <a:masterClrMapping/>
  </p:clrMapOvr>
  <p:transition spd="slow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6" presetClass="entr" presetSubtype="2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23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10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10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16" presetClass="entr" presetSubtype="2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43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10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10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16" presetClass="entr" presetSubtype="2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6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6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7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4" grpId="0" animBg="1"/>
          <p:bldP spid="29" grpId="0" animBg="1"/>
          <p:bldP spid="30" grpId="0" animBg="1"/>
          <p:bldP spid="25" grpId="0"/>
          <p:bldP spid="28" grpId="0"/>
          <p:bldP spid="34" grpId="0"/>
          <p:bldP spid="36" grpId="0"/>
          <p:bldP spid="43" grpId="0"/>
          <p:bldP spid="27" grpId="0"/>
          <p:bldP spid="31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6" presetClass="entr" presetSubtype="2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23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10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10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16" presetClass="entr" presetSubtype="2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43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10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10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16" presetClass="entr" presetSubtype="2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6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6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7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4" grpId="0" animBg="1"/>
          <p:bldP spid="29" grpId="0" animBg="1"/>
          <p:bldP spid="30" grpId="0" animBg="1"/>
          <p:bldP spid="25" grpId="0"/>
          <p:bldP spid="28" grpId="0"/>
          <p:bldP spid="34" grpId="0"/>
          <p:bldP spid="36" grpId="0"/>
          <p:bldP spid="43" grpId="0"/>
          <p:bldP spid="27" grpId="0"/>
          <p:bldP spid="31" grpId="0" animBg="1"/>
        </p:bldLst>
      </p:timing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oShape 2"/>
          <p:cNvSpPr>
            <a:spLocks noChangeArrowheads="1"/>
          </p:cNvSpPr>
          <p:nvPr/>
        </p:nvSpPr>
        <p:spPr bwMode="auto">
          <a:xfrm>
            <a:off x="1416051" y="2475594"/>
            <a:ext cx="9359900" cy="3545793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426107" y="253856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44" name="Group 8"/>
          <p:cNvGrpSpPr>
            <a:grpSpLocks/>
          </p:cNvGrpSpPr>
          <p:nvPr/>
        </p:nvGrpSpPr>
        <p:grpSpPr bwMode="auto">
          <a:xfrm>
            <a:off x="4917591" y="4497383"/>
            <a:ext cx="1826684" cy="776817"/>
            <a:chOff x="0" y="60"/>
            <a:chExt cx="733" cy="477"/>
          </a:xfrm>
        </p:grpSpPr>
        <p:graphicFrame>
          <p:nvGraphicFramePr>
            <p:cNvPr id="45" name="Object 9"/>
            <p:cNvGraphicFramePr>
              <a:graphicFrameLocks noChangeAspect="1"/>
            </p:cNvGraphicFramePr>
            <p:nvPr/>
          </p:nvGraphicFramePr>
          <p:xfrm>
            <a:off x="192" y="60"/>
            <a:ext cx="425" cy="4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178" name="Microsoft Equation 3.1" r:id="rId3" imgW="583947" imgH="418918" progId="Equation.3">
                    <p:embed/>
                  </p:oleObj>
                </mc:Choice>
                <mc:Fallback>
                  <p:oleObj name="Microsoft Equation 3.1" r:id="rId3" imgW="583947" imgH="4189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60"/>
                          <a:ext cx="425" cy="47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" name="Rectangle 10"/>
            <p:cNvSpPr>
              <a:spLocks noChangeArrowheads="1"/>
            </p:cNvSpPr>
            <p:nvPr/>
          </p:nvSpPr>
          <p:spPr bwMode="auto">
            <a:xfrm>
              <a:off x="0" y="118"/>
              <a:ext cx="733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即 </a:t>
              </a: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           </a:t>
              </a: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</a:t>
              </a:r>
            </a:p>
          </p:txBody>
        </p:sp>
      </p:grpSp>
      <p:grpSp>
        <p:nvGrpSpPr>
          <p:cNvPr id="47" name="Group 11"/>
          <p:cNvGrpSpPr>
            <a:grpSpLocks/>
          </p:cNvGrpSpPr>
          <p:nvPr/>
        </p:nvGrpSpPr>
        <p:grpSpPr bwMode="auto">
          <a:xfrm>
            <a:off x="6649024" y="4608962"/>
            <a:ext cx="2206479" cy="462155"/>
            <a:chOff x="0" y="0"/>
            <a:chExt cx="957" cy="283"/>
          </a:xfrm>
        </p:grpSpPr>
        <p:graphicFrame>
          <p:nvGraphicFramePr>
            <p:cNvPr id="48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303753"/>
                </p:ext>
              </p:extLst>
            </p:nvPr>
          </p:nvGraphicFramePr>
          <p:xfrm>
            <a:off x="374" y="15"/>
            <a:ext cx="417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179" name="Microsoft Equation 3.1" r:id="rId5" imgW="533169" imgH="203112" progId="Equation.3">
                    <p:embed/>
                  </p:oleObj>
                </mc:Choice>
                <mc:Fallback>
                  <p:oleObj name="Microsoft Equation 3.1" r:id="rId5" imgW="533169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" y="15"/>
                          <a:ext cx="417" cy="25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957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解得</a:t>
              </a: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：            。                         </a:t>
              </a:r>
              <a:endPara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0" name="Group 14"/>
          <p:cNvGrpSpPr>
            <a:grpSpLocks/>
          </p:cNvGrpSpPr>
          <p:nvPr/>
        </p:nvGrpSpPr>
        <p:grpSpPr bwMode="auto">
          <a:xfrm>
            <a:off x="2106468" y="2538566"/>
            <a:ext cx="6910916" cy="465514"/>
            <a:chOff x="23" y="17"/>
            <a:chExt cx="2676" cy="286"/>
          </a:xfrm>
        </p:grpSpPr>
        <p:sp>
          <p:nvSpPr>
            <p:cNvPr id="51" name="Rectangle 15"/>
            <p:cNvSpPr>
              <a:spLocks noChangeArrowheads="1"/>
            </p:cNvSpPr>
            <p:nvPr/>
          </p:nvSpPr>
          <p:spPr bwMode="auto">
            <a:xfrm>
              <a:off x="23" y="17"/>
              <a:ext cx="267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初等等函数                   </a:t>
              </a: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在</a:t>
              </a: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区间</a:t>
              </a:r>
              <a:r>
                <a:rPr lang="en-US" altLang="zh-CN" sz="2400" b="0" dirty="0">
                  <a:latin typeface="Times New Roman" pitchFamily="18" charset="0"/>
                  <a:ea typeface="微软雅黑" panose="020B0503020204020204" pitchFamily="34" charset="-122"/>
                </a:rPr>
                <a:t>[1,e]</a:t>
              </a: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上有定义，</a:t>
              </a:r>
            </a:p>
          </p:txBody>
        </p:sp>
        <p:graphicFrame>
          <p:nvGraphicFramePr>
            <p:cNvPr id="52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01516980"/>
                </p:ext>
              </p:extLst>
            </p:nvPr>
          </p:nvGraphicFramePr>
          <p:xfrm>
            <a:off x="663" y="43"/>
            <a:ext cx="547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180" name="公式" r:id="rId7" imgW="717497" imgH="204895" progId="Equation.3">
                    <p:embed/>
                  </p:oleObj>
                </mc:Choice>
                <mc:Fallback>
                  <p:oleObj name="公式" r:id="rId7" imgW="717497" imgH="2048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3" y="43"/>
                          <a:ext cx="547" cy="26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3" name="Group 20"/>
          <p:cNvGrpSpPr>
            <a:grpSpLocks/>
          </p:cNvGrpSpPr>
          <p:nvPr/>
        </p:nvGrpSpPr>
        <p:grpSpPr bwMode="auto">
          <a:xfrm>
            <a:off x="2104350" y="3039342"/>
            <a:ext cx="5448300" cy="723733"/>
            <a:chOff x="0" y="19"/>
            <a:chExt cx="2366" cy="445"/>
          </a:xfrm>
        </p:grpSpPr>
        <p:graphicFrame>
          <p:nvGraphicFramePr>
            <p:cNvPr id="54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1090338"/>
                </p:ext>
              </p:extLst>
            </p:nvPr>
          </p:nvGraphicFramePr>
          <p:xfrm>
            <a:off x="186" y="19"/>
            <a:ext cx="480" cy="4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181" r:id="rId9" imgW="640480" imgH="397076" progId="Equation.3">
                    <p:embed/>
                  </p:oleObj>
                </mc:Choice>
                <mc:Fallback>
                  <p:oleObj r:id="rId9" imgW="640480" imgH="39707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6" y="19"/>
                          <a:ext cx="480" cy="44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" name="Rectangle 22"/>
            <p:cNvSpPr>
              <a:spLocks noChangeArrowheads="1"/>
            </p:cNvSpPr>
            <p:nvPr/>
          </p:nvSpPr>
          <p:spPr bwMode="auto">
            <a:xfrm>
              <a:off x="0" y="103"/>
              <a:ext cx="23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又              </a:t>
              </a: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在</a:t>
              </a: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开区间（</a:t>
              </a:r>
              <a:r>
                <a:rPr lang="en-US" altLang="zh-CN" sz="2400" b="0" dirty="0" smtClean="0">
                  <a:latin typeface="Times New Roman" pitchFamily="18" charset="0"/>
                  <a:ea typeface="微软雅黑" panose="020B0503020204020204" pitchFamily="34" charset="-122"/>
                </a:rPr>
                <a:t>1,e</a:t>
              </a:r>
              <a:r>
                <a:rPr lang="zh-CN" altLang="en-US" sz="2400" b="0" dirty="0" smtClean="0">
                  <a:latin typeface="Times New Roman" pitchFamily="18" charset="0"/>
                  <a:ea typeface="微软雅黑" panose="020B0503020204020204" pitchFamily="34" charset="-122"/>
                </a:rPr>
                <a:t>）内</a:t>
              </a:r>
              <a:r>
                <a:rPr lang="zh-CN" altLang="en-US" sz="2400" b="0" dirty="0">
                  <a:latin typeface="Times New Roman" pitchFamily="18" charset="0"/>
                  <a:ea typeface="微软雅黑" panose="020B0503020204020204" pitchFamily="34" charset="-122"/>
                </a:rPr>
                <a:t>有意义，</a:t>
              </a:r>
            </a:p>
          </p:txBody>
        </p:sp>
      </p:grpSp>
      <p:grpSp>
        <p:nvGrpSpPr>
          <p:cNvPr id="56" name="Group 25"/>
          <p:cNvGrpSpPr>
            <a:grpSpLocks/>
          </p:cNvGrpSpPr>
          <p:nvPr/>
        </p:nvGrpSpPr>
        <p:grpSpPr bwMode="auto">
          <a:xfrm>
            <a:off x="2104350" y="5308254"/>
            <a:ext cx="4995333" cy="472953"/>
            <a:chOff x="184" y="-2"/>
            <a:chExt cx="1694" cy="290"/>
          </a:xfrm>
        </p:grpSpPr>
        <p:sp>
          <p:nvSpPr>
            <p:cNvPr id="57" name="Rectangle 26"/>
            <p:cNvSpPr>
              <a:spLocks noChangeArrowheads="1"/>
            </p:cNvSpPr>
            <p:nvPr/>
          </p:nvSpPr>
          <p:spPr bwMode="auto">
            <a:xfrm>
              <a:off x="184" y="-2"/>
              <a:ext cx="1694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因为                        ，</a:t>
              </a:r>
              <a:endPara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5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0676954"/>
                </p:ext>
              </p:extLst>
            </p:nvPr>
          </p:nvGraphicFramePr>
          <p:xfrm>
            <a:off x="416" y="14"/>
            <a:ext cx="623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182" name="Microsoft Equation 3.1" r:id="rId11" imgW="977476" imgH="203112" progId="Equation.3">
                    <p:embed/>
                  </p:oleObj>
                </mc:Choice>
                <mc:Fallback>
                  <p:oleObj name="Microsoft Equation 3.1" r:id="rId11" imgW="977476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6" y="14"/>
                          <a:ext cx="623" cy="2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9" name="Group 29"/>
          <p:cNvGrpSpPr>
            <a:grpSpLocks/>
          </p:cNvGrpSpPr>
          <p:nvPr/>
        </p:nvGrpSpPr>
        <p:grpSpPr bwMode="auto">
          <a:xfrm>
            <a:off x="4805660" y="5326699"/>
            <a:ext cx="5956307" cy="462156"/>
            <a:chOff x="-33" y="-225"/>
            <a:chExt cx="2317" cy="283"/>
          </a:xfrm>
        </p:grpSpPr>
        <p:sp>
          <p:nvSpPr>
            <p:cNvPr id="60" name="Rectangle 30"/>
            <p:cNvSpPr>
              <a:spLocks noChangeArrowheads="1"/>
            </p:cNvSpPr>
            <p:nvPr/>
          </p:nvSpPr>
          <p:spPr bwMode="auto">
            <a:xfrm>
              <a:off x="-33" y="-225"/>
              <a:ext cx="2317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所以所求拉格朗日定理结论中</a:t>
              </a: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的               </a:t>
              </a: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。</a:t>
              </a:r>
            </a:p>
          </p:txBody>
        </p:sp>
        <p:graphicFrame>
          <p:nvGraphicFramePr>
            <p:cNvPr id="61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3376864"/>
                </p:ext>
              </p:extLst>
            </p:nvPr>
          </p:nvGraphicFramePr>
          <p:xfrm>
            <a:off x="1681" y="-220"/>
            <a:ext cx="389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183" name="Microsoft Equation 3.1" r:id="rId13" imgW="533169" imgH="203112" progId="Equation.3">
                    <p:embed/>
                  </p:oleObj>
                </mc:Choice>
                <mc:Fallback>
                  <p:oleObj name="Microsoft Equation 3.1" r:id="rId13" imgW="533169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1" y="-220"/>
                          <a:ext cx="389" cy="2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2" name="Group 32"/>
          <p:cNvGrpSpPr>
            <a:grpSpLocks/>
          </p:cNvGrpSpPr>
          <p:nvPr/>
        </p:nvGrpSpPr>
        <p:grpSpPr bwMode="auto">
          <a:xfrm>
            <a:off x="2094622" y="3800978"/>
            <a:ext cx="7059084" cy="481139"/>
            <a:chOff x="-42" y="-2"/>
            <a:chExt cx="3067" cy="294"/>
          </a:xfrm>
        </p:grpSpPr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-42" y="10"/>
              <a:ext cx="3067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因此          </a:t>
              </a: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在</a:t>
              </a:r>
              <a:r>
                <a:rPr lang="en-US" altLang="zh-CN" sz="2400" b="0" dirty="0">
                  <a:latin typeface="Times New Roman" pitchFamily="18" charset="0"/>
                  <a:ea typeface="微软雅黑" panose="020B0503020204020204" pitchFamily="34" charset="-122"/>
                </a:rPr>
                <a:t>[</a:t>
              </a:r>
              <a:r>
                <a:rPr lang="en-US" altLang="zh-CN" sz="2400" b="0" dirty="0" smtClean="0">
                  <a:latin typeface="Times New Roman" pitchFamily="18" charset="0"/>
                  <a:ea typeface="微软雅黑" panose="020B0503020204020204" pitchFamily="34" charset="-122"/>
                </a:rPr>
                <a:t>1,e</a:t>
              </a:r>
              <a:r>
                <a:rPr lang="en-US" altLang="zh-CN" sz="2400" b="0" dirty="0">
                  <a:latin typeface="Times New Roman" pitchFamily="18" charset="0"/>
                  <a:ea typeface="微软雅黑" panose="020B0503020204020204" pitchFamily="34" charset="-122"/>
                </a:rPr>
                <a:t>]</a:t>
              </a: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上满足拉格朗日定理的条件。</a:t>
              </a:r>
            </a:p>
          </p:txBody>
        </p:sp>
        <p:sp>
          <p:nvSpPr>
            <p:cNvPr id="63" name="Rectangle 35"/>
            <p:cNvSpPr>
              <a:spLocks noChangeArrowheads="1"/>
            </p:cNvSpPr>
            <p:nvPr/>
          </p:nvSpPr>
          <p:spPr bwMode="auto">
            <a:xfrm>
              <a:off x="584" y="-2"/>
              <a:ext cx="80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 eaLnBrk="1" hangingPunct="1"/>
              <a:endParaRPr lang="en-US" altLang="zh-CN" sz="2400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6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078906"/>
                </p:ext>
              </p:extLst>
            </p:nvPr>
          </p:nvGraphicFramePr>
          <p:xfrm>
            <a:off x="264" y="16"/>
            <a:ext cx="302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184" name="公式" r:id="rId15" imgW="348650" imgH="206608" progId="Equation.3">
                    <p:embed/>
                  </p:oleObj>
                </mc:Choice>
                <mc:Fallback>
                  <p:oleObj name="公式" r:id="rId15" imgW="348650" imgH="20660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" y="16"/>
                          <a:ext cx="302" cy="2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6" name="Group 37"/>
          <p:cNvGrpSpPr>
            <a:grpSpLocks/>
          </p:cNvGrpSpPr>
          <p:nvPr/>
        </p:nvGrpSpPr>
        <p:grpSpPr bwMode="auto">
          <a:xfrm>
            <a:off x="2104350" y="4454144"/>
            <a:ext cx="2908898" cy="723861"/>
            <a:chOff x="0" y="-12"/>
            <a:chExt cx="1451" cy="443"/>
          </a:xfrm>
        </p:grpSpPr>
        <p:sp>
          <p:nvSpPr>
            <p:cNvPr id="67" name="Text Box 39"/>
            <p:cNvSpPr txBox="1">
              <a:spLocks noChangeArrowheads="1"/>
            </p:cNvSpPr>
            <p:nvPr/>
          </p:nvSpPr>
          <p:spPr bwMode="auto">
            <a:xfrm>
              <a:off x="0" y="79"/>
              <a:ext cx="1451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又                             </a:t>
              </a:r>
              <a:r>
                <a:rPr lang="en-US" altLang="zh-CN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,</a:t>
              </a: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                        </a:t>
              </a:r>
              <a:endPara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68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2933539"/>
                </p:ext>
              </p:extLst>
            </p:nvPr>
          </p:nvGraphicFramePr>
          <p:xfrm>
            <a:off x="197" y="-12"/>
            <a:ext cx="1125" cy="4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185" name="公式" r:id="rId17" imgW="1231560" imgH="393480" progId="Equation.3">
                    <p:embed/>
                  </p:oleObj>
                </mc:Choice>
                <mc:Fallback>
                  <p:oleObj name="公式" r:id="rId17" imgW="12315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" y="-12"/>
                          <a:ext cx="1125" cy="44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9" name="矩形 68"/>
          <p:cNvSpPr>
            <a:spLocks noChangeArrowheads="1"/>
          </p:cNvSpPr>
          <p:nvPr/>
        </p:nvSpPr>
        <p:spPr bwMode="auto">
          <a:xfrm>
            <a:off x="7984252" y="2530646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所以连续；</a:t>
            </a:r>
          </a:p>
        </p:txBody>
      </p:sp>
      <p:sp>
        <p:nvSpPr>
          <p:cNvPr id="70" name="矩形 69"/>
          <p:cNvSpPr>
            <a:spLocks noChangeArrowheads="1"/>
          </p:cNvSpPr>
          <p:nvPr/>
        </p:nvSpPr>
        <p:spPr bwMode="auto">
          <a:xfrm>
            <a:off x="7251606" y="3176180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所以可导；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1561653" y="1086062"/>
            <a:ext cx="9312245" cy="624697"/>
            <a:chOff x="1561653" y="1086062"/>
            <a:chExt cx="9312245" cy="624697"/>
          </a:xfrm>
        </p:grpSpPr>
        <p:sp>
          <p:nvSpPr>
            <p:cNvPr id="37" name="Text Box 42"/>
            <p:cNvSpPr txBox="1">
              <a:spLocks noChangeArrowheads="1"/>
            </p:cNvSpPr>
            <p:nvPr/>
          </p:nvSpPr>
          <p:spPr bwMode="auto">
            <a:xfrm>
              <a:off x="1561653" y="1086062"/>
              <a:ext cx="9312245" cy="580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问</a:t>
              </a: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函数                  在 </a:t>
              </a:r>
              <a:r>
                <a:rPr lang="en-US" altLang="zh-CN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[1, e] </a:t>
              </a: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满足拉格朗日定理的条件吗？ </a:t>
              </a:r>
              <a:endParaRPr lang="en-US" altLang="zh-CN" sz="2400" b="0" dirty="0" smtClean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38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9066284"/>
                </p:ext>
              </p:extLst>
            </p:nvPr>
          </p:nvGraphicFramePr>
          <p:xfrm>
            <a:off x="2509342" y="1237913"/>
            <a:ext cx="1384124" cy="4728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186" name="Microsoft Equation 3.1" r:id="rId19" imgW="710891" imgH="203112" progId="Equation.3">
                    <p:embed/>
                  </p:oleObj>
                </mc:Choice>
                <mc:Fallback>
                  <p:oleObj name="Microsoft Equation 3.1" r:id="rId19" imgW="710891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09342" y="1237913"/>
                          <a:ext cx="1384124" cy="4728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9" name="组合 38"/>
          <p:cNvGrpSpPr/>
          <p:nvPr/>
        </p:nvGrpSpPr>
        <p:grpSpPr>
          <a:xfrm>
            <a:off x="1561653" y="1661114"/>
            <a:ext cx="4493538" cy="646331"/>
            <a:chOff x="1561653" y="1661114"/>
            <a:chExt cx="4493538" cy="646331"/>
          </a:xfrm>
        </p:grpSpPr>
        <p:graphicFrame>
          <p:nvGraphicFramePr>
            <p:cNvPr id="40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85317053"/>
                </p:ext>
              </p:extLst>
            </p:nvPr>
          </p:nvGraphicFramePr>
          <p:xfrm>
            <a:off x="5295351" y="1801130"/>
            <a:ext cx="380283" cy="4197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187" r:id="rId21" imgW="114999" imgH="191665" progId="Equation.3">
                    <p:embed/>
                  </p:oleObj>
                </mc:Choice>
                <mc:Fallback>
                  <p:oleObj r:id="rId21" imgW="114999" imgH="19166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95351" y="1801130"/>
                          <a:ext cx="380283" cy="4197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矩形 40"/>
            <p:cNvSpPr/>
            <p:nvPr/>
          </p:nvSpPr>
          <p:spPr>
            <a:xfrm>
              <a:off x="1561653" y="1661114"/>
              <a:ext cx="449353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如果满足请求出其结论中的    。</a:t>
              </a:r>
            </a:p>
          </p:txBody>
        </p:sp>
      </p:grpSp>
      <p:sp>
        <p:nvSpPr>
          <p:cNvPr id="42" name="椭圆 41"/>
          <p:cNvSpPr/>
          <p:nvPr/>
        </p:nvSpPr>
        <p:spPr>
          <a:xfrm>
            <a:off x="1036960" y="1172575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22068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/>
      <p:bldP spid="69" grpId="0"/>
      <p:bldP spid="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266363" y="596729"/>
            <a:ext cx="1458857" cy="1692275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11" name="矩形 10"/>
          <p:cNvSpPr/>
          <p:nvPr/>
        </p:nvSpPr>
        <p:spPr bwMode="auto">
          <a:xfrm>
            <a:off x="1416051" y="2457450"/>
            <a:ext cx="9359900" cy="313482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624826" y="3481357"/>
            <a:ext cx="9055340" cy="580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l" latinLnBrk="1">
              <a:lnSpc>
                <a:spcPct val="150000"/>
              </a:lnSpc>
            </a:pPr>
            <a:r>
              <a:rPr lang="en-US" altLang="zh-CN" sz="2400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2. </a:t>
            </a:r>
            <a:r>
              <a: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如果拉格朗日定理的条件有一个不成立，结论会如何？ 　　　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1624826" y="4167855"/>
            <a:ext cx="9151124" cy="1149064"/>
            <a:chOff x="1224201" y="3097814"/>
            <a:chExt cx="6863343" cy="861798"/>
          </a:xfrm>
        </p:grpSpPr>
        <p:grpSp>
          <p:nvGrpSpPr>
            <p:cNvPr id="16" name="Group 17"/>
            <p:cNvGrpSpPr>
              <a:grpSpLocks/>
            </p:cNvGrpSpPr>
            <p:nvPr/>
          </p:nvGrpSpPr>
          <p:grpSpPr bwMode="auto">
            <a:xfrm>
              <a:off x="1224201" y="3097814"/>
              <a:ext cx="6863343" cy="861798"/>
              <a:chOff x="288" y="-886"/>
              <a:chExt cx="4325" cy="725"/>
            </a:xfrm>
          </p:grpSpPr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288" y="-886"/>
                <a:ext cx="4325" cy="6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t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9pPr>
              </a:lstStyle>
              <a:p>
                <a:pPr algn="just">
                  <a:lnSpc>
                    <a:spcPct val="150000"/>
                  </a:lnSpc>
                  <a:spcBef>
                    <a:spcPct val="50000"/>
                  </a:spcBef>
                  <a:tabLst>
                    <a:tab pos="266700" algn="l"/>
                  </a:tabLst>
                </a:pPr>
                <a:r>
                  <a:rPr lang="en-US" altLang="zh-CN" sz="2400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3. </a:t>
                </a:r>
                <a:r>
                  <a:rPr lang="zh-CN" altLang="en-US" sz="2400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验证拉格朗日定理对函数                    在区间 [0,  1]上的正确性</a:t>
                </a:r>
                <a:r>
                  <a:rPr lang="zh-CN" altLang="en-US" sz="2400" b="0" dirty="0" smtClean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。</a:t>
                </a:r>
                <a:r>
                  <a:rPr lang="en-US" altLang="zh-CN" sz="2400" b="0" dirty="0" smtClean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	 </a:t>
                </a:r>
                <a:r>
                  <a:rPr lang="zh-CN" altLang="en-US" sz="2400" b="0" dirty="0" smtClean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并</a:t>
                </a:r>
                <a:r>
                  <a:rPr lang="zh-CN" altLang="en-US" sz="2400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求出满足拉格朗日定理结论中的     。</a:t>
                </a:r>
              </a:p>
            </p:txBody>
          </p:sp>
          <p:graphicFrame>
            <p:nvGraphicFramePr>
              <p:cNvPr id="20" name="Object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44425237"/>
                  </p:ext>
                </p:extLst>
              </p:nvPr>
            </p:nvGraphicFramePr>
            <p:xfrm>
              <a:off x="2668" y="-464"/>
              <a:ext cx="126" cy="30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02" r:id="rId4" imgW="130512" imgH="208819" progId="">
                      <p:embed/>
                    </p:oleObj>
                  </mc:Choice>
                  <mc:Fallback>
                    <p:oleObj r:id="rId4" imgW="130512" imgH="208819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68" y="-464"/>
                            <a:ext cx="126" cy="30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7" name="Object 9"/>
            <p:cNvGraphicFramePr>
              <a:graphicFrameLocks noChangeAspect="1"/>
            </p:cNvGraphicFramePr>
            <p:nvPr/>
          </p:nvGraphicFramePr>
          <p:xfrm>
            <a:off x="4143372" y="3107029"/>
            <a:ext cx="1152121" cy="4014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03" name="Microsoft Equation 3.1" r:id="rId6" imgW="672808" imgH="228501" progId="Equation.3">
                    <p:embed/>
                  </p:oleObj>
                </mc:Choice>
                <mc:Fallback>
                  <p:oleObj name="Microsoft Equation 3.1" r:id="rId6" imgW="672808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3372" y="3107029"/>
                          <a:ext cx="1152121" cy="4014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1602213" y="2804542"/>
            <a:ext cx="9055340" cy="58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l" latinLnBrk="1">
              <a:lnSpc>
                <a:spcPct val="150000"/>
              </a:lnSpc>
            </a:pPr>
            <a:r>
              <a:rPr lang="en-US" altLang="zh-CN" sz="2400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1. </a:t>
            </a:r>
            <a:r>
              <a: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罗尔定理与拉格朗日定理有什么关系？ 　　　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0503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743744" y="2563234"/>
            <a:ext cx="2954661" cy="1979907"/>
            <a:chOff x="3808162" y="2733648"/>
            <a:chExt cx="1960078" cy="1313444"/>
          </a:xfrm>
        </p:grpSpPr>
        <p:sp>
          <p:nvSpPr>
            <p:cNvPr id="13" name="文本框 12"/>
            <p:cNvSpPr txBox="1"/>
            <p:nvPr/>
          </p:nvSpPr>
          <p:spPr>
            <a:xfrm>
              <a:off x="3808162" y="3618324"/>
              <a:ext cx="1960078" cy="4287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拉格朗日定理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141121" y="2538014"/>
            <a:ext cx="2031328" cy="2018329"/>
            <a:chOff x="1421434" y="2418656"/>
            <a:chExt cx="1668113" cy="1657441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421434" y="3545333"/>
              <a:ext cx="1668113" cy="530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罗尔定理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7946723" y="2158651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8157038" y="2355048"/>
            <a:ext cx="1723278" cy="2201292"/>
            <a:chOff x="6702217" y="2510238"/>
            <a:chExt cx="1228031" cy="1568670"/>
          </a:xfrm>
        </p:grpSpPr>
        <p:sp>
          <p:nvSpPr>
            <p:cNvPr id="32" name="文本框 31"/>
            <p:cNvSpPr txBox="1"/>
            <p:nvPr/>
          </p:nvSpPr>
          <p:spPr>
            <a:xfrm>
              <a:off x="6951436" y="3618324"/>
              <a:ext cx="789573" cy="460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推论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830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801796" y="2563234"/>
            <a:ext cx="2954661" cy="1979907"/>
            <a:chOff x="3846674" y="2733648"/>
            <a:chExt cx="1960078" cy="1313444"/>
          </a:xfrm>
        </p:grpSpPr>
        <p:sp>
          <p:nvSpPr>
            <p:cNvPr id="13" name="文本框 12"/>
            <p:cNvSpPr txBox="1"/>
            <p:nvPr/>
          </p:nvSpPr>
          <p:spPr>
            <a:xfrm>
              <a:off x="3846674" y="3618324"/>
              <a:ext cx="1960078" cy="4287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拉格朗日定理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097579" y="2538014"/>
            <a:ext cx="2031328" cy="2018329"/>
            <a:chOff x="1385677" y="2418656"/>
            <a:chExt cx="1668113" cy="1657441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385677" y="3545333"/>
              <a:ext cx="1668113" cy="530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罗尔定理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1902046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8157038" y="2355048"/>
            <a:ext cx="1723278" cy="2201292"/>
            <a:chOff x="6702217" y="2510238"/>
            <a:chExt cx="1228031" cy="1568670"/>
          </a:xfrm>
        </p:grpSpPr>
        <p:sp>
          <p:nvSpPr>
            <p:cNvPr id="32" name="文本框 31"/>
            <p:cNvSpPr txBox="1"/>
            <p:nvPr/>
          </p:nvSpPr>
          <p:spPr>
            <a:xfrm>
              <a:off x="6951436" y="3618324"/>
              <a:ext cx="789573" cy="460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推论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3619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5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1"/>
      <p:bldP spid="6" grpId="0" animBg="1"/>
      <p:bldP spid="7" grpId="0" animBg="1"/>
      <p:bldP spid="4" grpId="0" animBg="1"/>
      <p:bldP spid="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1416050" y="1955692"/>
            <a:ext cx="9396413" cy="225054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416050" y="4502975"/>
            <a:ext cx="9396413" cy="136843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416050" y="1793602"/>
            <a:ext cx="9396413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107" name="矩形 36"/>
          <p:cNvSpPr>
            <a:spLocks noChangeArrowheads="1"/>
          </p:cNvSpPr>
          <p:nvPr/>
        </p:nvSpPr>
        <p:spPr bwMode="auto">
          <a:xfrm>
            <a:off x="5644595" y="984814"/>
            <a:ext cx="902811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none" lIns="91440" tIns="45720" rIns="91440" bIns="45720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方正粗宋简体"/>
              </a:rPr>
              <a:t>推论</a:t>
            </a:r>
          </a:p>
        </p:txBody>
      </p:sp>
      <p:grpSp>
        <p:nvGrpSpPr>
          <p:cNvPr id="2" name="组合 43"/>
          <p:cNvGrpSpPr>
            <a:grpSpLocks/>
          </p:cNvGrpSpPr>
          <p:nvPr/>
        </p:nvGrpSpPr>
        <p:grpSpPr bwMode="auto">
          <a:xfrm>
            <a:off x="1541492" y="3538915"/>
            <a:ext cx="8572496" cy="516401"/>
            <a:chOff x="1851161" y="3462395"/>
            <a:chExt cx="6429249" cy="388013"/>
          </a:xfrm>
        </p:grpSpPr>
        <p:grpSp>
          <p:nvGrpSpPr>
            <p:cNvPr id="4115" name="Group 29"/>
            <p:cNvGrpSpPr>
              <a:grpSpLocks/>
            </p:cNvGrpSpPr>
            <p:nvPr/>
          </p:nvGrpSpPr>
          <p:grpSpPr bwMode="auto">
            <a:xfrm>
              <a:off x="1851161" y="3462395"/>
              <a:ext cx="6429249" cy="388013"/>
              <a:chOff x="0" y="-1"/>
              <a:chExt cx="4050" cy="327"/>
            </a:xfrm>
          </p:grpSpPr>
          <p:sp>
            <p:nvSpPr>
              <p:cNvPr id="4116" name="Rectangle 30"/>
              <p:cNvSpPr>
                <a:spLocks noChangeArrowheads="1"/>
              </p:cNvSpPr>
              <p:nvPr/>
            </p:nvSpPr>
            <p:spPr bwMode="auto">
              <a:xfrm>
                <a:off x="0" y="-1"/>
                <a:ext cx="4050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9pPr>
              </a:lstStyle>
              <a:p>
                <a:r>
                  <a:rPr lang="zh-CN" alt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推论</a:t>
                </a:r>
                <a:r>
                  <a:rPr lang="en-US" altLang="zh-CN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2  </a:t>
                </a:r>
                <a:r>
                  <a:rPr lang="zh-CN" altLang="en-US" sz="2400" b="0" dirty="0" smtClean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如果                        </a:t>
                </a:r>
                <a:r>
                  <a:rPr lang="zh-CN" altLang="en-US" sz="2400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，则 </a:t>
                </a:r>
                <a:r>
                  <a:rPr lang="zh-CN" altLang="en-US" sz="2400" b="0" dirty="0" smtClean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                          （ </a:t>
                </a:r>
                <a:r>
                  <a:rPr lang="en-US" altLang="zh-CN" sz="2400" b="0" i="1" dirty="0" smtClean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  </a:t>
                </a:r>
                <a:r>
                  <a:rPr lang="zh-CN" altLang="en-US" sz="2400" b="0" dirty="0" smtClean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为</a:t>
                </a:r>
                <a:r>
                  <a:rPr lang="zh-CN" altLang="en-US" sz="2400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常数）。 </a:t>
                </a:r>
              </a:p>
            </p:txBody>
          </p:sp>
          <p:graphicFrame>
            <p:nvGraphicFramePr>
              <p:cNvPr id="4103" name="Object 3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48014282"/>
                  </p:ext>
                </p:extLst>
              </p:nvPr>
            </p:nvGraphicFramePr>
            <p:xfrm>
              <a:off x="794" y="22"/>
              <a:ext cx="857" cy="2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226" r:id="rId3" imgW="870019" imgH="204710" progId="Equation.3">
                      <p:embed/>
                    </p:oleObj>
                  </mc:Choice>
                  <mc:Fallback>
                    <p:oleObj r:id="rId3" imgW="870019" imgH="20471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94" y="22"/>
                            <a:ext cx="857" cy="29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104" name="Object 3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40580607"/>
                  </p:ext>
                </p:extLst>
              </p:nvPr>
            </p:nvGraphicFramePr>
            <p:xfrm>
              <a:off x="1938" y="26"/>
              <a:ext cx="971" cy="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227" name="公式" r:id="rId5" imgW="1002960" imgH="203040" progId="Equation.3">
                      <p:embed/>
                    </p:oleObj>
                  </mc:Choice>
                  <mc:Fallback>
                    <p:oleObj name="公式" r:id="rId5" imgW="100296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38" y="26"/>
                            <a:ext cx="971" cy="3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10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7785704"/>
                </p:ext>
              </p:extLst>
            </p:nvPr>
          </p:nvGraphicFramePr>
          <p:xfrm>
            <a:off x="6623018" y="3505763"/>
            <a:ext cx="216024" cy="288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28" name="公式" r:id="rId7" imgW="152280" imgH="177480" progId="Equation.3">
                    <p:embed/>
                  </p:oleObj>
                </mc:Choice>
                <mc:Fallback>
                  <p:oleObj name="公式" r:id="rId7" imgW="15228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23018" y="3505763"/>
                          <a:ext cx="216024" cy="2884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组合 7"/>
          <p:cNvGrpSpPr/>
          <p:nvPr/>
        </p:nvGrpSpPr>
        <p:grpSpPr>
          <a:xfrm>
            <a:off x="1554190" y="2037841"/>
            <a:ext cx="8850719" cy="646331"/>
            <a:chOff x="1554190" y="2037841"/>
            <a:chExt cx="8850719" cy="646331"/>
          </a:xfrm>
        </p:grpSpPr>
        <p:sp>
          <p:nvSpPr>
            <p:cNvPr id="4114" name="Rectangle 17"/>
            <p:cNvSpPr>
              <a:spLocks noChangeArrowheads="1"/>
            </p:cNvSpPr>
            <p:nvPr/>
          </p:nvSpPr>
          <p:spPr bwMode="auto">
            <a:xfrm>
              <a:off x="1554190" y="2037841"/>
              <a:ext cx="885071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推论</a:t>
              </a:r>
              <a:r>
                <a:rPr lang="en-US" altLang="zh-CN" sz="2400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1  </a:t>
              </a: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如果</a:t>
              </a: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函数              </a:t>
              </a: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在</a:t>
              </a: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区间           </a:t>
              </a: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内</a:t>
              </a: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每一点的导数恒为零</a:t>
              </a:r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</a:t>
              </a:r>
              <a:endParaRPr lang="en-US" altLang="zh-CN" sz="2400" b="0" dirty="0" smtClean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099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5754933"/>
                </p:ext>
              </p:extLst>
            </p:nvPr>
          </p:nvGraphicFramePr>
          <p:xfrm>
            <a:off x="3845721" y="2166067"/>
            <a:ext cx="1056880" cy="450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29" r:id="rId9" imgW="589058" imgH="204890" progId="Equation.3">
                    <p:embed/>
                  </p:oleObj>
                </mc:Choice>
                <mc:Fallback>
                  <p:oleObj r:id="rId9" imgW="589058" imgH="20489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5721" y="2166067"/>
                          <a:ext cx="1056880" cy="4503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0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47068123"/>
                </p:ext>
              </p:extLst>
            </p:nvPr>
          </p:nvGraphicFramePr>
          <p:xfrm>
            <a:off x="5945236" y="2179457"/>
            <a:ext cx="961018" cy="446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30" r:id="rId11" imgW="425752" imgH="206425" progId="Equation.3">
                    <p:embed/>
                  </p:oleObj>
                </mc:Choice>
                <mc:Fallback>
                  <p:oleObj r:id="rId11" imgW="425752" imgH="20642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5236" y="2179457"/>
                          <a:ext cx="961018" cy="4462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组合 6"/>
          <p:cNvGrpSpPr/>
          <p:nvPr/>
        </p:nvGrpSpPr>
        <p:grpSpPr>
          <a:xfrm>
            <a:off x="1554190" y="2670577"/>
            <a:ext cx="6340197" cy="646331"/>
            <a:chOff x="1554190" y="2586573"/>
            <a:chExt cx="6340197" cy="646331"/>
          </a:xfrm>
        </p:grpSpPr>
        <p:sp>
          <p:nvSpPr>
            <p:cNvPr id="5" name="矩形 4"/>
            <p:cNvSpPr/>
            <p:nvPr/>
          </p:nvSpPr>
          <p:spPr>
            <a:xfrm>
              <a:off x="1554190" y="2586573"/>
              <a:ext cx="634019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则函数</a:t>
              </a:r>
              <a:r>
                <a:rPr lang="en-US" altLang="zh-CN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         </a:t>
              </a:r>
              <a:r>
                <a:rPr lang="en-US" altLang="zh-CN" sz="24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  </a:t>
              </a:r>
              <a:r>
                <a:rPr lang="zh-CN" altLang="en-US" sz="24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在</a:t>
              </a:r>
              <a:r>
                <a:rPr lang="zh-CN" alt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区间            内是一个常数。</a:t>
              </a:r>
            </a:p>
          </p:txBody>
        </p:sp>
        <p:graphicFrame>
          <p:nvGraphicFramePr>
            <p:cNvPr id="4101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72604545"/>
                </p:ext>
              </p:extLst>
            </p:nvPr>
          </p:nvGraphicFramePr>
          <p:xfrm>
            <a:off x="4736301" y="2731885"/>
            <a:ext cx="908294" cy="4422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31" r:id="rId13" imgW="425752" imgH="206425" progId="Equation.3">
                    <p:embed/>
                  </p:oleObj>
                </mc:Choice>
                <mc:Fallback>
                  <p:oleObj r:id="rId13" imgW="425752" imgH="20642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36301" y="2731885"/>
                          <a:ext cx="908294" cy="4422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98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54426752"/>
                </p:ext>
              </p:extLst>
            </p:nvPr>
          </p:nvGraphicFramePr>
          <p:xfrm>
            <a:off x="2619485" y="2694197"/>
            <a:ext cx="1056880" cy="450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32" r:id="rId14" imgW="589058" imgH="204890" progId="Equation.3">
                    <p:embed/>
                  </p:oleObj>
                </mc:Choice>
                <mc:Fallback>
                  <p:oleObj r:id="rId14" imgW="589058" imgH="20489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9485" y="2694197"/>
                          <a:ext cx="1056880" cy="4503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12" name="TextBox 47"/>
          <p:cNvSpPr txBox="1">
            <a:spLocks noChangeArrowheads="1"/>
          </p:cNvSpPr>
          <p:nvPr/>
        </p:nvSpPr>
        <p:spPr bwMode="auto">
          <a:xfrm>
            <a:off x="1554190" y="4589324"/>
            <a:ext cx="9081726" cy="113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l" defTabSz="625475" eaLnBrk="1" hangingPunct="1">
              <a:lnSpc>
                <a:spcPct val="150000"/>
              </a:lnSpc>
            </a:pPr>
            <a:r>
              <a:rPr lang="en-US" altLang="zh-CN" sz="2400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	</a:t>
            </a:r>
            <a:r>
              <a:rPr lang="zh-CN" altLang="en-US" sz="2400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常数</a:t>
            </a:r>
            <a:r>
              <a: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函数的导数为零，反过来在某个开区间内导数恒为零的函数也一定是常数函数。</a:t>
            </a:r>
          </a:p>
        </p:txBody>
      </p:sp>
    </p:spTree>
    <p:extLst>
      <p:ext uri="{BB962C8B-B14F-4D97-AF65-F5344CB8AC3E}">
        <p14:creationId xmlns:p14="http://schemas.microsoft.com/office/powerpoint/2010/main" val="9729237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1" grpId="0" animBg="1"/>
      <p:bldP spid="36" grpId="0" animBg="1"/>
      <p:bldP spid="4107" grpId="0" animBg="1"/>
      <p:bldP spid="41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3" name="平行四边形 2"/>
          <p:cNvSpPr/>
          <p:nvPr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6" name="平行四边形 25"/>
          <p:cNvSpPr/>
          <p:nvPr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4" name="平行四边形 33"/>
          <p:cNvSpPr/>
          <p:nvPr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6" name="平行四边形 35"/>
          <p:cNvSpPr/>
          <p:nvPr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933450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4" name="同心圆 23"/>
          <p:cNvSpPr/>
          <p:nvPr/>
        </p:nvSpPr>
        <p:spPr>
          <a:xfrm>
            <a:off x="2290763" y="4674688"/>
            <a:ext cx="1200150" cy="12001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8" name="同心圆 27"/>
          <p:cNvSpPr/>
          <p:nvPr/>
        </p:nvSpPr>
        <p:spPr>
          <a:xfrm>
            <a:off x="3228975" y="3429000"/>
            <a:ext cx="523876" cy="523876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40648" y="3310683"/>
            <a:ext cx="510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THANK YOU</a:t>
            </a:r>
            <a:endParaRPr lang="zh-CN" altLang="en-US" sz="6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565164" y="4288050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/>
          <p:cNvSpPr/>
          <p:nvPr/>
        </p:nvSpPr>
        <p:spPr>
          <a:xfrm>
            <a:off x="652588" y="333500"/>
            <a:ext cx="1816774" cy="1816774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41" name="同心圆 40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394755" y="2868367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46" name="矩形 45"/>
          <p:cNvSpPr/>
          <p:nvPr/>
        </p:nvSpPr>
        <p:spPr>
          <a:xfrm>
            <a:off x="8557158" y="4732394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itchFamily="34" charset="-122"/>
                <a:ea typeface="微软雅黑" panose="020B0503020204020204" pitchFamily="34" charset="-122"/>
                <a:sym typeface="宋体" pitchFamily="2" charset="-122"/>
              </a:rPr>
              <a:t>授课教师：陈笑缘教授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40" name="图片 39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42" name="同心圆 41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0681531"/>
      </p:ext>
    </p:extLst>
  </p:cSld>
  <p:clrMapOvr>
    <a:masterClrMapping/>
  </p:clrMapOvr>
  <p:transition spd="slow" advTm="334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1416051" y="1669359"/>
            <a:ext cx="9396412" cy="399029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1058" name="Rectangle 5"/>
          <p:cNvSpPr>
            <a:spLocks noChangeArrowheads="1"/>
          </p:cNvSpPr>
          <p:nvPr/>
        </p:nvSpPr>
        <p:spPr bwMode="auto">
          <a:xfrm>
            <a:off x="1464863" y="1650299"/>
            <a:ext cx="35966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0" dirty="0" smtClean="0">
                <a:latin typeface="Arial" pitchFamily="34" charset="0"/>
                <a:ea typeface="微软雅黑" panose="020B0503020204020204" pitchFamily="34" charset="-122"/>
              </a:rPr>
              <a:t>一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条闭区间上的连续</a:t>
            </a:r>
            <a:r>
              <a:rPr lang="zh-CN" altLang="en-US" sz="2400" b="0" dirty="0" smtClean="0">
                <a:latin typeface="Arial" pitchFamily="34" charset="0"/>
                <a:ea typeface="微软雅黑" panose="020B0503020204020204" pitchFamily="34" charset="-122"/>
              </a:rPr>
              <a:t>曲线</a:t>
            </a:r>
            <a:endParaRPr lang="zh-CN" altLang="en-US" sz="2400" b="0" dirty="0">
              <a:latin typeface="Arial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022908"/>
              </p:ext>
            </p:extLst>
          </p:nvPr>
        </p:nvGraphicFramePr>
        <p:xfrm>
          <a:off x="4924437" y="1763893"/>
          <a:ext cx="1314908" cy="447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7" name="公式" r:id="rId3" imgW="583920" imgH="203040" progId="Equation.3">
                  <p:embed/>
                </p:oleObj>
              </mc:Choice>
              <mc:Fallback>
                <p:oleObj name="公式" r:id="rId3" imgW="583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4437" y="1763893"/>
                        <a:ext cx="1314908" cy="4472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组合 26"/>
          <p:cNvGrpSpPr>
            <a:grpSpLocks/>
          </p:cNvGrpSpPr>
          <p:nvPr/>
        </p:nvGrpSpPr>
        <p:grpSpPr bwMode="auto">
          <a:xfrm>
            <a:off x="5230285" y="2853267"/>
            <a:ext cx="5099651" cy="2690284"/>
            <a:chOff x="3922415" y="2139702"/>
            <a:chExt cx="3824738" cy="2017712"/>
          </a:xfrm>
        </p:grpSpPr>
        <p:grpSp>
          <p:nvGrpSpPr>
            <p:cNvPr id="1041" name="组合 25"/>
            <p:cNvGrpSpPr>
              <a:grpSpLocks/>
            </p:cNvGrpSpPr>
            <p:nvPr/>
          </p:nvGrpSpPr>
          <p:grpSpPr bwMode="auto">
            <a:xfrm>
              <a:off x="3922415" y="2139702"/>
              <a:ext cx="3824738" cy="2017712"/>
              <a:chOff x="3922415" y="2211710"/>
              <a:chExt cx="3824738" cy="2017712"/>
            </a:xfrm>
          </p:grpSpPr>
          <p:pic>
            <p:nvPicPr>
              <p:cNvPr id="1046" name="Picture 1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62190" y="2716336"/>
                <a:ext cx="2357437" cy="722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047" name="Group 13"/>
              <p:cNvGrpSpPr>
                <a:grpSpLocks/>
              </p:cNvGrpSpPr>
              <p:nvPr/>
            </p:nvGrpSpPr>
            <p:grpSpPr bwMode="auto">
              <a:xfrm>
                <a:off x="3922415" y="2211710"/>
                <a:ext cx="3824738" cy="2017712"/>
                <a:chOff x="0" y="68"/>
                <a:chExt cx="3374" cy="2109"/>
              </a:xfrm>
            </p:grpSpPr>
            <p:sp>
              <p:nvSpPr>
                <p:cNvPr id="1053" name="Line 14"/>
                <p:cNvSpPr>
                  <a:spLocks noChangeShapeType="1"/>
                </p:cNvSpPr>
                <p:nvPr/>
              </p:nvSpPr>
              <p:spPr bwMode="auto">
                <a:xfrm>
                  <a:off x="0" y="1741"/>
                  <a:ext cx="326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  <p:sp>
              <p:nvSpPr>
                <p:cNvPr id="1054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454" y="136"/>
                  <a:ext cx="0" cy="204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  <p:sp>
              <p:nvSpPr>
                <p:cNvPr id="105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116" y="1664"/>
                  <a:ext cx="258" cy="4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3200" i="1">
                      <a:latin typeface="Times New Roman" pitchFamily="18" charset="0"/>
                      <a:ea typeface="微软雅黑" panose="020B0503020204020204" pitchFamily="34" charset="-122"/>
                    </a:rPr>
                    <a:t>x</a:t>
                  </a:r>
                </a:p>
              </p:txBody>
            </p:sp>
            <p:sp>
              <p:nvSpPr>
                <p:cNvPr id="1056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06" y="68"/>
                  <a:ext cx="243" cy="4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3200" i="1">
                      <a:latin typeface="Times New Roman" pitchFamily="18" charset="0"/>
                      <a:ea typeface="微软雅黑" panose="020B0503020204020204" pitchFamily="34" charset="-122"/>
                    </a:rPr>
                    <a:t>y</a:t>
                  </a:r>
                </a:p>
              </p:txBody>
            </p:sp>
            <p:sp>
              <p:nvSpPr>
                <p:cNvPr id="1057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91" y="1657"/>
                  <a:ext cx="258" cy="4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3200" i="1">
                      <a:latin typeface="Times New Roman" pitchFamily="18" charset="0"/>
                      <a:ea typeface="微软雅黑" panose="020B0503020204020204" pitchFamily="34" charset="-122"/>
                    </a:rPr>
                    <a:t>o</a:t>
                  </a:r>
                </a:p>
              </p:txBody>
            </p:sp>
          </p:grpSp>
          <p:grpSp>
            <p:nvGrpSpPr>
              <p:cNvPr id="1048" name="Group 22"/>
              <p:cNvGrpSpPr>
                <a:grpSpLocks/>
              </p:cNvGrpSpPr>
              <p:nvPr/>
            </p:nvGrpSpPr>
            <p:grpSpPr bwMode="auto">
              <a:xfrm>
                <a:off x="4538365" y="3099122"/>
                <a:ext cx="2627743" cy="1082800"/>
                <a:chOff x="0" y="0"/>
                <a:chExt cx="1959" cy="995"/>
              </a:xfrm>
            </p:grpSpPr>
            <p:sp>
              <p:nvSpPr>
                <p:cNvPr id="1049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105" y="0"/>
                  <a:ext cx="2" cy="6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  <p:sp>
              <p:nvSpPr>
                <p:cNvPr id="1050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1831" y="8"/>
                  <a:ext cx="2" cy="6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  <p:sp>
              <p:nvSpPr>
                <p:cNvPr id="105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741" y="567"/>
                  <a:ext cx="218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3200" i="1">
                      <a:latin typeface="Times New Roman" pitchFamily="18" charset="0"/>
                      <a:ea typeface="微软雅黑" panose="020B0503020204020204" pitchFamily="34" charset="-122"/>
                    </a:rPr>
                    <a:t>b</a:t>
                  </a:r>
                  <a:endParaRPr lang="en-US" altLang="zh-CN" sz="3200" baseline="-25000">
                    <a:latin typeface="Times New Roman" pitchFamily="18" charset="0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05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0" y="592"/>
                  <a:ext cx="196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 b="1">
                      <a:solidFill>
                        <a:schemeClr val="tx1"/>
                      </a:solidFill>
                      <a:latin typeface="Constantia" pitchFamily="18" charset="0"/>
                      <a:ea typeface="宋体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3200" i="1">
                      <a:latin typeface="Times New Roman" pitchFamily="18" charset="0"/>
                      <a:ea typeface="微软雅黑" panose="020B0503020204020204" pitchFamily="34" charset="-122"/>
                    </a:rPr>
                    <a:t>a</a:t>
                  </a:r>
                  <a:endParaRPr lang="en-US" altLang="zh-CN" sz="3200" baseline="-25000">
                    <a:latin typeface="Times New Roman" pitchFamily="18" charset="0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1042" name="Group 27"/>
            <p:cNvGrpSpPr>
              <a:grpSpLocks/>
            </p:cNvGrpSpPr>
            <p:nvPr/>
          </p:nvGrpSpPr>
          <p:grpSpPr bwMode="auto">
            <a:xfrm>
              <a:off x="4354090" y="2787774"/>
              <a:ext cx="2929069" cy="401271"/>
              <a:chOff x="-54" y="0"/>
              <a:chExt cx="2183" cy="369"/>
            </a:xfrm>
          </p:grpSpPr>
          <p:sp>
            <p:nvSpPr>
              <p:cNvPr id="1043" name="Line 28"/>
              <p:cNvSpPr>
                <a:spLocks noChangeShapeType="1"/>
              </p:cNvSpPr>
              <p:nvPr/>
            </p:nvSpPr>
            <p:spPr bwMode="auto">
              <a:xfrm>
                <a:off x="206" y="228"/>
                <a:ext cx="172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2400"/>
              </a:p>
            </p:txBody>
          </p:sp>
          <p:sp>
            <p:nvSpPr>
              <p:cNvPr id="1044" name="Text Box 29"/>
              <p:cNvSpPr txBox="1">
                <a:spLocks noChangeArrowheads="1"/>
              </p:cNvSpPr>
              <p:nvPr/>
            </p:nvSpPr>
            <p:spPr bwMode="auto">
              <a:xfrm>
                <a:off x="1899" y="0"/>
                <a:ext cx="230" cy="3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2667" i="1">
                    <a:latin typeface="Times New Roman" pitchFamily="18" charset="0"/>
                    <a:ea typeface="微软雅黑" panose="020B0503020204020204" pitchFamily="34" charset="-122"/>
                  </a:rPr>
                  <a:t>B</a:t>
                </a:r>
                <a:endParaRPr lang="en-US" altLang="zh-CN" sz="2667" baseline="-25000">
                  <a:latin typeface="Times New Roman" pitchFamily="18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45" name="Text Box 30"/>
              <p:cNvSpPr txBox="1">
                <a:spLocks noChangeArrowheads="1"/>
              </p:cNvSpPr>
              <p:nvPr/>
            </p:nvSpPr>
            <p:spPr bwMode="auto">
              <a:xfrm>
                <a:off x="-54" y="22"/>
                <a:ext cx="230" cy="3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sz="2667" i="1">
                    <a:latin typeface="Times New Roman" pitchFamily="18" charset="0"/>
                    <a:ea typeface="微软雅黑" panose="020B0503020204020204" pitchFamily="34" charset="-122"/>
                  </a:rPr>
                  <a:t>A</a:t>
                </a:r>
                <a:endParaRPr lang="en-US" altLang="zh-CN" sz="2667" baseline="-25000">
                  <a:latin typeface="Times New Roman" pitchFamily="18" charset="0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40" name="Text Box 42"/>
          <p:cNvSpPr txBox="1">
            <a:spLocks noChangeArrowheads="1"/>
          </p:cNvSpPr>
          <p:nvPr/>
        </p:nvSpPr>
        <p:spPr bwMode="auto">
          <a:xfrm>
            <a:off x="2655651" y="3494264"/>
            <a:ext cx="1908688" cy="940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至少有一条水平切线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864351" y="3141134"/>
            <a:ext cx="1926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  <a:ea typeface="微软雅黑" panose="020B0503020204020204" pitchFamily="34" charset="-122"/>
              </a:rPr>
              <a:t>.</a:t>
            </a:r>
            <a:endParaRPr lang="zh-CN" altLang="en-US" sz="320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8401051" y="4004734"/>
            <a:ext cx="190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  <a:ea typeface="微软雅黑" panose="020B0503020204020204" pitchFamily="34" charset="-122"/>
              </a:rPr>
              <a:t>.</a:t>
            </a:r>
            <a:endParaRPr lang="zh-CN" altLang="en-US" sz="320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0" name="Group 31"/>
          <p:cNvGrpSpPr>
            <a:grpSpLocks/>
          </p:cNvGrpSpPr>
          <p:nvPr/>
        </p:nvGrpSpPr>
        <p:grpSpPr bwMode="auto">
          <a:xfrm>
            <a:off x="6385985" y="3141134"/>
            <a:ext cx="1477432" cy="584517"/>
            <a:chOff x="0" y="0"/>
            <a:chExt cx="698" cy="338"/>
          </a:xfrm>
        </p:grpSpPr>
        <p:sp>
          <p:nvSpPr>
            <p:cNvPr id="1037" name="Line 32"/>
            <p:cNvSpPr>
              <a:spLocks noChangeShapeType="1"/>
            </p:cNvSpPr>
            <p:nvPr/>
          </p:nvSpPr>
          <p:spPr bwMode="auto">
            <a:xfrm>
              <a:off x="0" y="250"/>
              <a:ext cx="545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038" name="Text Box 33"/>
            <p:cNvSpPr txBox="1">
              <a:spLocks noChangeArrowheads="1"/>
            </p:cNvSpPr>
            <p:nvPr/>
          </p:nvSpPr>
          <p:spPr bwMode="auto">
            <a:xfrm>
              <a:off x="417" y="0"/>
              <a:ext cx="281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3200" i="1">
                  <a:latin typeface="Times New Roman" pitchFamily="18" charset="0"/>
                  <a:ea typeface="微软雅黑" panose="020B0503020204020204" pitchFamily="34" charset="-122"/>
                </a:rPr>
                <a:t>C</a:t>
              </a:r>
              <a:r>
                <a:rPr lang="en-US" altLang="zh-CN" sz="3200" baseline="-25000">
                  <a:latin typeface="Times New Roman" pitchFamily="18" charset="0"/>
                  <a:ea typeface="微软雅黑" panose="020B0503020204020204" pitchFamily="34" charset="-122"/>
                </a:rPr>
                <a:t>1</a:t>
              </a:r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7850718" y="4233333"/>
            <a:ext cx="1494365" cy="585138"/>
            <a:chOff x="0" y="0"/>
            <a:chExt cx="706" cy="310"/>
          </a:xfrm>
        </p:grpSpPr>
        <p:sp>
          <p:nvSpPr>
            <p:cNvPr id="1035" name="Line 35"/>
            <p:cNvSpPr>
              <a:spLocks noChangeShapeType="1"/>
            </p:cNvSpPr>
            <p:nvPr/>
          </p:nvSpPr>
          <p:spPr bwMode="auto">
            <a:xfrm>
              <a:off x="0" y="100"/>
              <a:ext cx="545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036" name="Text Box 36"/>
            <p:cNvSpPr txBox="1">
              <a:spLocks noChangeArrowheads="1"/>
            </p:cNvSpPr>
            <p:nvPr/>
          </p:nvSpPr>
          <p:spPr bwMode="auto">
            <a:xfrm>
              <a:off x="425" y="0"/>
              <a:ext cx="28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3200" i="1">
                  <a:latin typeface="Times New Roman" pitchFamily="18" charset="0"/>
                  <a:ea typeface="微软雅黑" panose="020B0503020204020204" pitchFamily="34" charset="-122"/>
                </a:rPr>
                <a:t>C</a:t>
              </a:r>
              <a:r>
                <a:rPr lang="en-US" altLang="zh-CN" sz="3200" baseline="-25000">
                  <a:latin typeface="Times New Roman" pitchFamily="18" charset="0"/>
                  <a:ea typeface="微软雅黑" panose="020B0503020204020204" pitchFamily="34" charset="-122"/>
                </a:rPr>
                <a:t>2</a:t>
              </a:r>
            </a:p>
          </p:txBody>
        </p:sp>
      </p:grpSp>
      <p:sp>
        <p:nvSpPr>
          <p:cNvPr id="5" name="矩形 4"/>
          <p:cNvSpPr/>
          <p:nvPr/>
        </p:nvSpPr>
        <p:spPr>
          <a:xfrm>
            <a:off x="1131725" y="1127401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0070C0"/>
                </a:solidFill>
                <a:latin typeface="Arial" pitchFamily="34" charset="0"/>
                <a:ea typeface="微软雅黑" panose="020B0503020204020204" pitchFamily="34" charset="-122"/>
              </a:rPr>
              <a:t>【</a:t>
            </a:r>
            <a:r>
              <a:rPr lang="zh-CN" altLang="en-US" sz="2800" b="1" dirty="0">
                <a:solidFill>
                  <a:srgbClr val="0070C0"/>
                </a:solidFill>
                <a:latin typeface="Arial" pitchFamily="34" charset="0"/>
                <a:ea typeface="微软雅黑" panose="020B0503020204020204" pitchFamily="34" charset="-122"/>
              </a:rPr>
              <a:t>问题</a:t>
            </a:r>
            <a:r>
              <a:rPr lang="en-US" altLang="zh-CN" sz="2800" dirty="0">
                <a:solidFill>
                  <a:srgbClr val="0070C0"/>
                </a:solidFill>
                <a:latin typeface="Arial" pitchFamily="34" charset="0"/>
                <a:ea typeface="微软雅黑" panose="020B0503020204020204" pitchFamily="34" charset="-122"/>
              </a:rPr>
              <a:t>】</a:t>
            </a:r>
            <a:endParaRPr lang="zh-CN" altLang="en-US" sz="2800" dirty="0">
              <a:solidFill>
                <a:srgbClr val="0070C0"/>
              </a:solidFill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64862" y="2201746"/>
            <a:ext cx="35702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Arial" pitchFamily="34" charset="0"/>
                <a:ea typeface="微软雅黑" panose="020B0503020204020204" pitchFamily="34" charset="-122"/>
              </a:rPr>
              <a:t>且曲线端点的连线水平</a:t>
            </a:r>
            <a:r>
              <a:rPr lang="zh-CN" altLang="en-US" sz="2400" dirty="0" smtClean="0">
                <a:latin typeface="Arial" pitchFamily="34" charset="0"/>
                <a:ea typeface="微软雅黑" panose="020B0503020204020204" pitchFamily="34" charset="-122"/>
              </a:rPr>
              <a:t>。</a:t>
            </a:r>
            <a:endParaRPr lang="zh-CN" altLang="en-US" sz="2400" dirty="0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125247" y="1650299"/>
            <a:ext cx="48013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Arial" pitchFamily="34" charset="0"/>
                <a:ea typeface="微软雅黑" panose="020B0503020204020204" pitchFamily="34" charset="-122"/>
              </a:rPr>
              <a:t>，如果在相应的开区间处处光滑，</a:t>
            </a:r>
          </a:p>
        </p:txBody>
      </p:sp>
      <p:sp>
        <p:nvSpPr>
          <p:cNvPr id="9" name="矩形 8"/>
          <p:cNvSpPr/>
          <p:nvPr/>
        </p:nvSpPr>
        <p:spPr>
          <a:xfrm>
            <a:off x="4832745" y="2201746"/>
            <a:ext cx="44935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Arial" pitchFamily="34" charset="0"/>
                <a:ea typeface="微软雅黑" panose="020B0503020204020204" pitchFamily="34" charset="-122"/>
              </a:rPr>
              <a:t>观察其图像，会出现什么现象？</a:t>
            </a:r>
          </a:p>
        </p:txBody>
      </p:sp>
    </p:spTree>
    <p:extLst>
      <p:ext uri="{BB962C8B-B14F-4D97-AF65-F5344CB8AC3E}">
        <p14:creationId xmlns:p14="http://schemas.microsoft.com/office/powerpoint/2010/main" val="28685018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58" grpId="0"/>
      <p:bldP spid="1040" grpId="0"/>
      <p:bldP spid="34" grpId="0"/>
      <p:bldP spid="35" grpId="0"/>
      <p:bldP spid="5" grpId="0"/>
      <p:bldP spid="2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1"/>
          <p:cNvGrpSpPr>
            <a:grpSpLocks/>
          </p:cNvGrpSpPr>
          <p:nvPr/>
        </p:nvGrpSpPr>
        <p:grpSpPr bwMode="auto">
          <a:xfrm>
            <a:off x="2351617" y="4847199"/>
            <a:ext cx="1946782" cy="1015663"/>
            <a:chOff x="1571574" y="2931791"/>
            <a:chExt cx="1460528" cy="761382"/>
          </a:xfrm>
        </p:grpSpPr>
        <p:sp>
          <p:nvSpPr>
            <p:cNvPr id="2088" name="Text Box 42"/>
            <p:cNvSpPr txBox="1">
              <a:spLocks noChangeArrowheads="1"/>
            </p:cNvSpPr>
            <p:nvPr/>
          </p:nvSpPr>
          <p:spPr bwMode="auto">
            <a:xfrm>
              <a:off x="1593234" y="2931791"/>
              <a:ext cx="1438868" cy="761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000" b="0" dirty="0">
                  <a:latin typeface="Arial" pitchFamily="34" charset="0"/>
                  <a:ea typeface="微软雅黑" panose="020B0503020204020204" pitchFamily="34" charset="-122"/>
                </a:rPr>
                <a:t>至少有一条水平切线</a:t>
              </a:r>
            </a:p>
          </p:txBody>
        </p:sp>
        <p:sp>
          <p:nvSpPr>
            <p:cNvPr id="2087" name="AutoShape 41"/>
            <p:cNvSpPr>
              <a:spLocks noChangeArrowheads="1"/>
            </p:cNvSpPr>
            <p:nvPr/>
          </p:nvSpPr>
          <p:spPr bwMode="auto">
            <a:xfrm>
              <a:off x="1571574" y="3003798"/>
              <a:ext cx="1440297" cy="654685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algn="ctr"/>
              <a:endParaRPr lang="zh-CN" altLang="en-US" sz="2000" b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530544" y="3056281"/>
            <a:ext cx="4025899" cy="485279"/>
            <a:chOff x="0" y="-12"/>
            <a:chExt cx="1902" cy="306"/>
          </a:xfrm>
        </p:grpSpPr>
        <p:sp>
          <p:nvSpPr>
            <p:cNvPr id="2086" name="Text Box 8"/>
            <p:cNvSpPr txBox="1">
              <a:spLocks noChangeArrowheads="1"/>
            </p:cNvSpPr>
            <p:nvPr/>
          </p:nvSpPr>
          <p:spPr bwMode="auto">
            <a:xfrm>
              <a:off x="0" y="10"/>
              <a:ext cx="190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/>
              <a:r>
                <a:rPr lang="zh-CN" altLang="en-US" sz="2000" b="0" dirty="0">
                  <a:latin typeface="Times New Roman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000" b="0" dirty="0">
                  <a:latin typeface="Times New Roman" pitchFamily="18" charset="0"/>
                  <a:ea typeface="微软雅黑" panose="020B0503020204020204" pitchFamily="34" charset="-122"/>
                </a:rPr>
                <a:t>2</a:t>
              </a:r>
              <a:r>
                <a:rPr lang="zh-CN" altLang="en-US" sz="2000" b="0" dirty="0">
                  <a:latin typeface="Times New Roman" pitchFamily="18" charset="0"/>
                  <a:ea typeface="微软雅黑" panose="020B0503020204020204" pitchFamily="34" charset="-122"/>
                </a:rPr>
                <a:t>）</a:t>
              </a:r>
              <a:r>
                <a:rPr lang="zh-CN" altLang="en-US" sz="2000" b="0" dirty="0">
                  <a:latin typeface="Arial" pitchFamily="34" charset="0"/>
                  <a:ea typeface="微软雅黑" panose="020B0503020204020204" pitchFamily="34" charset="-122"/>
                </a:rPr>
                <a:t> </a:t>
              </a:r>
              <a:r>
                <a:rPr lang="zh-CN" altLang="en-US" sz="2000" b="0" dirty="0">
                  <a:latin typeface="Times New Roman" pitchFamily="18" charset="0"/>
                  <a:ea typeface="微软雅黑" panose="020B0503020204020204" pitchFamily="34" charset="-122"/>
                </a:rPr>
                <a:t>在开区间   　       内可导；</a:t>
              </a:r>
            </a:p>
          </p:txBody>
        </p:sp>
        <p:graphicFrame>
          <p:nvGraphicFramePr>
            <p:cNvPr id="205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1014108"/>
                </p:ext>
              </p:extLst>
            </p:nvPr>
          </p:nvGraphicFramePr>
          <p:xfrm>
            <a:off x="859" y="-12"/>
            <a:ext cx="454" cy="3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316" r:id="rId3" imgW="331495" imgH="191247" progId="Equation.3">
                    <p:embed/>
                  </p:oleObj>
                </mc:Choice>
                <mc:Fallback>
                  <p:oleObj r:id="rId3" imgW="331495" imgH="19124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9" y="-12"/>
                          <a:ext cx="454" cy="3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540169" y="3619993"/>
            <a:ext cx="3359149" cy="478394"/>
            <a:chOff x="0" y="6"/>
            <a:chExt cx="1587" cy="302"/>
          </a:xfrm>
        </p:grpSpPr>
        <p:sp>
          <p:nvSpPr>
            <p:cNvPr id="2085" name="Text Box 14"/>
            <p:cNvSpPr txBox="1">
              <a:spLocks noChangeArrowheads="1"/>
            </p:cNvSpPr>
            <p:nvPr/>
          </p:nvSpPr>
          <p:spPr bwMode="auto">
            <a:xfrm>
              <a:off x="0" y="6"/>
              <a:ext cx="1587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/>
              <a:r>
                <a:rPr lang="zh-CN" altLang="en-US" sz="2000" b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000" b="0">
                  <a:latin typeface="Arial" pitchFamily="34" charset="0"/>
                  <a:ea typeface="微软雅黑" panose="020B0503020204020204" pitchFamily="34" charset="-122"/>
                </a:rPr>
                <a:t>3</a:t>
              </a:r>
              <a:r>
                <a:rPr lang="zh-CN" altLang="en-US" sz="2000" b="0">
                  <a:latin typeface="Arial" pitchFamily="34" charset="0"/>
                  <a:ea typeface="微软雅黑" panose="020B0503020204020204" pitchFamily="34" charset="-122"/>
                </a:rPr>
                <a:t>）  </a:t>
              </a:r>
              <a:r>
                <a:rPr lang="zh-CN" altLang="en-US" sz="2000" b="0">
                  <a:latin typeface="Times New Roman" pitchFamily="18" charset="0"/>
                  <a:ea typeface="微软雅黑" panose="020B0503020204020204" pitchFamily="34" charset="-122"/>
                </a:rPr>
                <a:t>                     。</a:t>
              </a:r>
            </a:p>
          </p:txBody>
        </p:sp>
        <p:graphicFrame>
          <p:nvGraphicFramePr>
            <p:cNvPr id="2054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5677379"/>
                </p:ext>
              </p:extLst>
            </p:nvPr>
          </p:nvGraphicFramePr>
          <p:xfrm>
            <a:off x="325" y="6"/>
            <a:ext cx="726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317" r:id="rId5" imgW="674564" imgH="190914" progId="Equation.3">
                    <p:embed/>
                  </p:oleObj>
                </mc:Choice>
                <mc:Fallback>
                  <p:oleObj r:id="rId5" imgW="674564" imgH="19091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" y="6"/>
                          <a:ext cx="726" cy="3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2265805" y="3021921"/>
            <a:ext cx="307128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0" dirty="0" smtClean="0">
                <a:latin typeface="Arial" pitchFamily="34" charset="0"/>
                <a:ea typeface="微软雅黑" panose="020B0503020204020204" pitchFamily="34" charset="-122"/>
              </a:rPr>
              <a:t>开区间</a:t>
            </a:r>
            <a:r>
              <a:rPr lang="zh-CN" altLang="en-US" sz="2000" b="0" dirty="0">
                <a:latin typeface="Arial" pitchFamily="34" charset="0"/>
                <a:ea typeface="微软雅黑" panose="020B0503020204020204" pitchFamily="34" charset="-122"/>
              </a:rPr>
              <a:t>内处处光滑</a:t>
            </a:r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2265805" y="3582191"/>
            <a:ext cx="307128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0" dirty="0" smtClean="0">
                <a:latin typeface="Arial" pitchFamily="34" charset="0"/>
                <a:ea typeface="微软雅黑" panose="020B0503020204020204" pitchFamily="34" charset="-122"/>
              </a:rPr>
              <a:t>端点</a:t>
            </a:r>
            <a:r>
              <a:rPr lang="zh-CN" altLang="en-US" sz="2000" b="0" dirty="0">
                <a:latin typeface="Arial" pitchFamily="34" charset="0"/>
                <a:ea typeface="微软雅黑" panose="020B0503020204020204" pitchFamily="34" charset="-122"/>
              </a:rPr>
              <a:t>的连线水平</a:t>
            </a:r>
          </a:p>
        </p:txBody>
      </p:sp>
      <p:sp>
        <p:nvSpPr>
          <p:cNvPr id="50" name="右箭头 49"/>
          <p:cNvSpPr/>
          <p:nvPr/>
        </p:nvSpPr>
        <p:spPr bwMode="auto">
          <a:xfrm>
            <a:off x="4925746" y="2653032"/>
            <a:ext cx="1151467" cy="192617"/>
          </a:xfrm>
          <a:prstGeom prst="rightArrow">
            <a:avLst/>
          </a:prstGeom>
          <a:solidFill>
            <a:srgbClr val="0070C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tIns="0" bIns="0"/>
          <a:lstStyle/>
          <a:p>
            <a:pPr algn="ctr" eaLnBrk="0" hangingPunct="0">
              <a:defRPr/>
            </a:pPr>
            <a:endParaRPr lang="zh-CN" altLang="en-US" sz="3200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2081" name="Rectangle 5"/>
          <p:cNvSpPr>
            <a:spLocks noChangeArrowheads="1"/>
          </p:cNvSpPr>
          <p:nvPr/>
        </p:nvSpPr>
        <p:spPr bwMode="auto">
          <a:xfrm>
            <a:off x="2265805" y="2435067"/>
            <a:ext cx="307128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0" dirty="0" smtClean="0">
                <a:latin typeface="Arial" pitchFamily="34" charset="0"/>
                <a:ea typeface="微软雅黑" panose="020B0503020204020204" pitchFamily="34" charset="-122"/>
              </a:rPr>
              <a:t>闭区间</a:t>
            </a:r>
            <a:r>
              <a:rPr lang="zh-CN" altLang="en-US" sz="2000" b="0" dirty="0">
                <a:latin typeface="Arial" pitchFamily="34" charset="0"/>
                <a:ea typeface="微软雅黑" panose="020B0503020204020204" pitchFamily="34" charset="-122"/>
              </a:rPr>
              <a:t>上的连续</a:t>
            </a:r>
          </a:p>
        </p:txBody>
      </p:sp>
      <p:grpSp>
        <p:nvGrpSpPr>
          <p:cNvPr id="2082" name="组合 57"/>
          <p:cNvGrpSpPr>
            <a:grpSpLocks/>
          </p:cNvGrpSpPr>
          <p:nvPr/>
        </p:nvGrpSpPr>
        <p:grpSpPr bwMode="auto">
          <a:xfrm>
            <a:off x="2388326" y="1637890"/>
            <a:ext cx="1727200" cy="682823"/>
            <a:chOff x="1475657" y="627534"/>
            <a:chExt cx="1296144" cy="504056"/>
          </a:xfrm>
        </p:grpSpPr>
        <p:sp>
          <p:nvSpPr>
            <p:cNvPr id="2083" name="TextBox 43"/>
            <p:cNvSpPr txBox="1">
              <a:spLocks noChangeArrowheads="1"/>
            </p:cNvSpPr>
            <p:nvPr/>
          </p:nvSpPr>
          <p:spPr bwMode="auto">
            <a:xfrm>
              <a:off x="1619673" y="736284"/>
              <a:ext cx="1152128" cy="299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000" b="0" dirty="0">
                  <a:ea typeface="微软雅黑" panose="020B0503020204020204" pitchFamily="34" charset="-122"/>
                </a:rPr>
                <a:t>一条曲线</a:t>
              </a:r>
            </a:p>
          </p:txBody>
        </p:sp>
        <p:sp>
          <p:nvSpPr>
            <p:cNvPr id="2084" name="AutoShape 41"/>
            <p:cNvSpPr>
              <a:spLocks noChangeArrowheads="1"/>
            </p:cNvSpPr>
            <p:nvPr/>
          </p:nvSpPr>
          <p:spPr bwMode="auto">
            <a:xfrm>
              <a:off x="1475657" y="627534"/>
              <a:ext cx="1296144" cy="50405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algn="ctr"/>
              <a:endParaRPr lang="zh-CN" altLang="en-US" sz="2000" b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75" name="Group 10"/>
          <p:cNvGrpSpPr>
            <a:grpSpLocks/>
          </p:cNvGrpSpPr>
          <p:nvPr/>
        </p:nvGrpSpPr>
        <p:grpSpPr bwMode="auto">
          <a:xfrm>
            <a:off x="6442803" y="2458860"/>
            <a:ext cx="4112683" cy="506413"/>
            <a:chOff x="0" y="-24"/>
            <a:chExt cx="1943" cy="319"/>
          </a:xfrm>
        </p:grpSpPr>
        <p:sp>
          <p:nvSpPr>
            <p:cNvPr id="2080" name="Text Box 11"/>
            <p:cNvSpPr txBox="1">
              <a:spLocks noChangeArrowheads="1"/>
            </p:cNvSpPr>
            <p:nvPr/>
          </p:nvSpPr>
          <p:spPr bwMode="auto">
            <a:xfrm>
              <a:off x="0" y="10"/>
              <a:ext cx="19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/>
              <a:r>
                <a:rPr lang="zh-CN" altLang="en-US" sz="2000" b="0" dirty="0">
                  <a:latin typeface="Times New Roman" pitchFamily="18" charset="0"/>
                  <a:ea typeface="微软雅黑" panose="020B0503020204020204" pitchFamily="34" charset="-122"/>
                </a:rPr>
                <a:t> </a:t>
              </a:r>
              <a:r>
                <a:rPr lang="zh-CN" altLang="en-US" sz="2000" b="0" dirty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000" b="0" dirty="0">
                  <a:latin typeface="Arial" pitchFamily="34" charset="0"/>
                  <a:ea typeface="微软雅黑" panose="020B0503020204020204" pitchFamily="34" charset="-122"/>
                </a:rPr>
                <a:t>1</a:t>
              </a:r>
              <a:r>
                <a:rPr lang="zh-CN" altLang="en-US" sz="2000" b="0" dirty="0">
                  <a:latin typeface="Arial" pitchFamily="34" charset="0"/>
                  <a:ea typeface="微软雅黑" panose="020B0503020204020204" pitchFamily="34" charset="-122"/>
                </a:rPr>
                <a:t>） </a:t>
              </a:r>
              <a:r>
                <a:rPr lang="zh-CN" altLang="en-US" sz="2000" b="0" dirty="0">
                  <a:latin typeface="Times New Roman" pitchFamily="18" charset="0"/>
                  <a:ea typeface="微软雅黑" panose="020B0503020204020204" pitchFamily="34" charset="-122"/>
                </a:rPr>
                <a:t>在闭区间   　       上连续；</a:t>
              </a:r>
            </a:p>
          </p:txBody>
        </p:sp>
        <p:graphicFrame>
          <p:nvGraphicFramePr>
            <p:cNvPr id="205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83949887"/>
                </p:ext>
              </p:extLst>
            </p:nvPr>
          </p:nvGraphicFramePr>
          <p:xfrm>
            <a:off x="905" y="-24"/>
            <a:ext cx="454" cy="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318" r:id="rId7" imgW="318606" imgH="191164" progId="Equation.3">
                    <p:embed/>
                  </p:oleObj>
                </mc:Choice>
                <mc:Fallback>
                  <p:oleObj r:id="rId7" imgW="318606" imgH="19116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05" y="-24"/>
                          <a:ext cx="454" cy="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76" name="组合 56"/>
          <p:cNvGrpSpPr>
            <a:grpSpLocks/>
          </p:cNvGrpSpPr>
          <p:nvPr/>
        </p:nvGrpSpPr>
        <p:grpSpPr bwMode="auto">
          <a:xfrm>
            <a:off x="7171852" y="1661091"/>
            <a:ext cx="2400300" cy="673100"/>
            <a:chOff x="4932040" y="627534"/>
            <a:chExt cx="1800200" cy="504056"/>
          </a:xfrm>
        </p:grpSpPr>
        <p:grpSp>
          <p:nvGrpSpPr>
            <p:cNvPr id="2077" name="组合 55"/>
            <p:cNvGrpSpPr>
              <a:grpSpLocks/>
            </p:cNvGrpSpPr>
            <p:nvPr/>
          </p:nvGrpSpPr>
          <p:grpSpPr bwMode="auto">
            <a:xfrm>
              <a:off x="5124572" y="682221"/>
              <a:ext cx="1312927" cy="346927"/>
              <a:chOff x="5052564" y="826237"/>
              <a:chExt cx="1312927" cy="346927"/>
            </a:xfrm>
          </p:grpSpPr>
          <p:sp>
            <p:nvSpPr>
              <p:cNvPr id="2079" name="TextBox 44"/>
              <p:cNvSpPr txBox="1">
                <a:spLocks noChangeArrowheads="1"/>
              </p:cNvSpPr>
              <p:nvPr/>
            </p:nvSpPr>
            <p:spPr bwMode="auto">
              <a:xfrm>
                <a:off x="5052564" y="873539"/>
                <a:ext cx="1152128" cy="299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zh-CN" altLang="en-US" sz="2000" b="0" dirty="0">
                    <a:ea typeface="微软雅黑" panose="020B0503020204020204" pitchFamily="34" charset="-122"/>
                  </a:rPr>
                  <a:t>函数</a:t>
                </a:r>
              </a:p>
            </p:txBody>
          </p:sp>
          <p:graphicFrame>
            <p:nvGraphicFramePr>
              <p:cNvPr id="46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07991136"/>
                  </p:ext>
                </p:extLst>
              </p:nvPr>
            </p:nvGraphicFramePr>
            <p:xfrm>
              <a:off x="5542672" y="826237"/>
              <a:ext cx="822819" cy="3366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319" r:id="rId9" imgW="585725" imgH="203731" progId="Equation.3">
                      <p:embed/>
                    </p:oleObj>
                  </mc:Choice>
                  <mc:Fallback>
                    <p:oleObj r:id="rId9" imgW="585725" imgH="203731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542672" y="826237"/>
                            <a:ext cx="822819" cy="33660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078" name="AutoShape 41"/>
            <p:cNvSpPr>
              <a:spLocks noChangeArrowheads="1"/>
            </p:cNvSpPr>
            <p:nvPr/>
          </p:nvSpPr>
          <p:spPr bwMode="auto">
            <a:xfrm>
              <a:off x="4932040" y="627534"/>
              <a:ext cx="1800200" cy="50405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algn="ctr"/>
              <a:endParaRPr lang="zh-CN" altLang="en-US" sz="2000" b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9" name="右箭头 58"/>
          <p:cNvSpPr/>
          <p:nvPr/>
        </p:nvSpPr>
        <p:spPr bwMode="auto">
          <a:xfrm>
            <a:off x="4925746" y="3239369"/>
            <a:ext cx="1151467" cy="192617"/>
          </a:xfrm>
          <a:prstGeom prst="rightArrow">
            <a:avLst/>
          </a:prstGeom>
          <a:solidFill>
            <a:srgbClr val="0070C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tIns="0" bIns="0"/>
          <a:lstStyle/>
          <a:p>
            <a:pPr algn="ctr" eaLnBrk="0" hangingPunct="0">
              <a:defRPr/>
            </a:pPr>
            <a:endParaRPr lang="zh-CN" altLang="en-US" sz="3200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60" name="右箭头 59"/>
          <p:cNvSpPr/>
          <p:nvPr/>
        </p:nvSpPr>
        <p:spPr bwMode="auto">
          <a:xfrm>
            <a:off x="4925746" y="3825564"/>
            <a:ext cx="1151467" cy="192616"/>
          </a:xfrm>
          <a:prstGeom prst="rightArrow">
            <a:avLst/>
          </a:prstGeom>
          <a:solidFill>
            <a:srgbClr val="0070C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tIns="0" bIns="0"/>
          <a:lstStyle/>
          <a:p>
            <a:pPr algn="ctr" eaLnBrk="0" hangingPunct="0">
              <a:defRPr/>
            </a:pPr>
            <a:endParaRPr lang="zh-CN" altLang="en-US" sz="3200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61" name="右箭头 60"/>
          <p:cNvSpPr/>
          <p:nvPr/>
        </p:nvSpPr>
        <p:spPr bwMode="auto">
          <a:xfrm>
            <a:off x="4923629" y="5282618"/>
            <a:ext cx="1151467" cy="192616"/>
          </a:xfrm>
          <a:prstGeom prst="rightArrow">
            <a:avLst/>
          </a:prstGeom>
          <a:solidFill>
            <a:srgbClr val="0070C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tIns="0" bIns="0"/>
          <a:lstStyle/>
          <a:p>
            <a:pPr algn="ctr" eaLnBrk="0" hangingPunct="0">
              <a:defRPr/>
            </a:pPr>
            <a:endParaRPr lang="zh-CN" altLang="en-US" sz="3200">
              <a:latin typeface="Arial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11" name="组合 70"/>
          <p:cNvGrpSpPr>
            <a:grpSpLocks/>
          </p:cNvGrpSpPr>
          <p:nvPr/>
        </p:nvGrpSpPr>
        <p:grpSpPr bwMode="auto">
          <a:xfrm>
            <a:off x="6824134" y="4838731"/>
            <a:ext cx="2882900" cy="1016016"/>
            <a:chOff x="4139305" y="2854400"/>
            <a:chExt cx="2161358" cy="760809"/>
          </a:xfrm>
        </p:grpSpPr>
        <p:sp>
          <p:nvSpPr>
            <p:cNvPr id="2071" name="AutoShape 41"/>
            <p:cNvSpPr>
              <a:spLocks noChangeArrowheads="1"/>
            </p:cNvSpPr>
            <p:nvPr/>
          </p:nvSpPr>
          <p:spPr bwMode="auto">
            <a:xfrm>
              <a:off x="4139953" y="2931790"/>
              <a:ext cx="2160710" cy="654234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algn="ctr"/>
              <a:endParaRPr lang="zh-CN" altLang="en-US" sz="2000" b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072" name="Group 16"/>
            <p:cNvGrpSpPr>
              <a:grpSpLocks/>
            </p:cNvGrpSpPr>
            <p:nvPr/>
          </p:nvGrpSpPr>
          <p:grpSpPr bwMode="auto">
            <a:xfrm>
              <a:off x="4139305" y="2854400"/>
              <a:ext cx="2160588" cy="760809"/>
              <a:chOff x="322" y="3"/>
              <a:chExt cx="1361" cy="639"/>
            </a:xfrm>
          </p:grpSpPr>
          <p:sp>
            <p:nvSpPr>
              <p:cNvPr id="2073" name="Text Box 18"/>
              <p:cNvSpPr txBox="1">
                <a:spLocks noChangeArrowheads="1"/>
              </p:cNvSpPr>
              <p:nvPr/>
            </p:nvSpPr>
            <p:spPr bwMode="auto">
              <a:xfrm>
                <a:off x="322" y="3"/>
                <a:ext cx="1361" cy="6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lang="zh-CN" altLang="en-US" sz="2000" b="0" dirty="0">
                    <a:latin typeface="Arial" pitchFamily="34" charset="0"/>
                    <a:ea typeface="微软雅黑" panose="020B0503020204020204" pitchFamily="34" charset="-122"/>
                  </a:rPr>
                  <a:t>至少存在</a:t>
                </a:r>
                <a:endParaRPr lang="en-US" altLang="zh-CN" sz="2000" b="0" dirty="0">
                  <a:latin typeface="Arial" pitchFamily="34" charset="0"/>
                  <a:ea typeface="微软雅黑" panose="020B0503020204020204" pitchFamily="34" charset="-122"/>
                </a:endParaRPr>
              </a:p>
              <a:p>
                <a:pPr eaLnBrk="1" hangingPunct="1">
                  <a:lnSpc>
                    <a:spcPct val="150000"/>
                  </a:lnSpc>
                </a:pPr>
                <a:r>
                  <a:rPr lang="zh-CN" altLang="en-US" sz="2000" b="0" dirty="0">
                    <a:latin typeface="Arial" pitchFamily="34" charset="0"/>
                    <a:ea typeface="微软雅黑" panose="020B0503020204020204" pitchFamily="34" charset="-122"/>
                  </a:rPr>
                  <a:t>      使得              </a:t>
                </a:r>
              </a:p>
            </p:txBody>
          </p:sp>
          <p:grpSp>
            <p:nvGrpSpPr>
              <p:cNvPr id="2074" name="Group 19"/>
              <p:cNvGrpSpPr>
                <a:grpSpLocks noChangeAspect="1"/>
              </p:cNvGrpSpPr>
              <p:nvPr/>
            </p:nvGrpSpPr>
            <p:grpSpPr bwMode="auto">
              <a:xfrm>
                <a:off x="884" y="66"/>
                <a:ext cx="673" cy="552"/>
                <a:chOff x="-89" y="17"/>
                <a:chExt cx="562" cy="452"/>
              </a:xfrm>
            </p:grpSpPr>
            <p:graphicFrame>
              <p:nvGraphicFramePr>
                <p:cNvPr id="2050" name="Object 20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604334625"/>
                    </p:ext>
                  </p:extLst>
                </p:nvPr>
              </p:nvGraphicFramePr>
              <p:xfrm>
                <a:off x="-89" y="254"/>
                <a:ext cx="455" cy="21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3320" name="公式" r:id="rId11" imgW="609865" imgH="203288" progId="Equation.3">
                        <p:embed/>
                      </p:oleObj>
                    </mc:Choice>
                    <mc:Fallback>
                      <p:oleObj name="公式" r:id="rId11" imgW="609865" imgH="203288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-89" y="254"/>
                              <a:ext cx="455" cy="21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38100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051" name="Object 2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912122684"/>
                    </p:ext>
                  </p:extLst>
                </p:nvPr>
              </p:nvGraphicFramePr>
              <p:xfrm>
                <a:off x="-88" y="17"/>
                <a:ext cx="561" cy="23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3321" name="Microsoft Equation 3.1" r:id="rId13" imgW="609336" imgH="203112" progId="Equation.3">
                        <p:embed/>
                      </p:oleObj>
                    </mc:Choice>
                    <mc:Fallback>
                      <p:oleObj name="Microsoft Equation 3.1" r:id="rId13" imgW="609336" imgH="203112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-88" y="17"/>
                              <a:ext cx="561" cy="23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38100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6" name="文本框 5"/>
          <p:cNvSpPr txBox="1"/>
          <p:nvPr/>
        </p:nvSpPr>
        <p:spPr>
          <a:xfrm>
            <a:off x="1596485" y="104717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条件：</a:t>
            </a:r>
            <a:endParaRPr lang="zh-CN" altLang="en-US" sz="2400" b="1" dirty="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1596485" y="444724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结论：</a:t>
            </a:r>
            <a:endParaRPr lang="zh-CN" altLang="en-US" sz="2400" b="1" dirty="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394149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 animBg="1"/>
      <p:bldP spid="2081" grpId="0"/>
      <p:bldP spid="59" grpId="0" animBg="1"/>
      <p:bldP spid="60" grpId="0" animBg="1"/>
      <p:bldP spid="61" grpId="0" animBg="1"/>
      <p:bldP spid="6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7"/>
          <p:cNvGrpSpPr>
            <a:grpSpLocks/>
          </p:cNvGrpSpPr>
          <p:nvPr/>
        </p:nvGrpSpPr>
        <p:grpSpPr bwMode="auto">
          <a:xfrm>
            <a:off x="1416052" y="1661652"/>
            <a:ext cx="9396412" cy="3892124"/>
            <a:chOff x="1062313" y="1246282"/>
            <a:chExt cx="7046482" cy="2919360"/>
          </a:xfrm>
        </p:grpSpPr>
        <p:sp>
          <p:nvSpPr>
            <p:cNvPr id="34" name="矩形 33"/>
            <p:cNvSpPr/>
            <p:nvPr/>
          </p:nvSpPr>
          <p:spPr>
            <a:xfrm>
              <a:off x="1062313" y="1246282"/>
              <a:ext cx="7046482" cy="291936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rgbClr val="1A7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algn="ctr">
                <a:defRPr/>
              </a:pPr>
              <a:endParaRPr lang="zh-CN" altLang="en-US" sz="2400">
                <a:ea typeface="微软雅黑" panose="020B0503020204020204" pitchFamily="34" charset="-122"/>
              </a:endParaRPr>
            </a:p>
          </p:txBody>
        </p:sp>
        <p:grpSp>
          <p:nvGrpSpPr>
            <p:cNvPr id="3099" name="Group 32"/>
            <p:cNvGrpSpPr>
              <a:grpSpLocks/>
            </p:cNvGrpSpPr>
            <p:nvPr/>
          </p:nvGrpSpPr>
          <p:grpSpPr bwMode="auto">
            <a:xfrm>
              <a:off x="1221225" y="1426564"/>
              <a:ext cx="4240898" cy="363101"/>
              <a:chOff x="271" y="-155"/>
              <a:chExt cx="2134" cy="282"/>
            </a:xfrm>
          </p:grpSpPr>
          <p:sp>
            <p:nvSpPr>
              <p:cNvPr id="3100" name="Text Box 33"/>
              <p:cNvSpPr txBox="1">
                <a:spLocks noChangeArrowheads="1"/>
              </p:cNvSpPr>
              <p:nvPr/>
            </p:nvSpPr>
            <p:spPr bwMode="auto">
              <a:xfrm>
                <a:off x="271" y="-155"/>
                <a:ext cx="213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zh-CN" altLang="en-US" sz="2400" dirty="0">
                    <a:solidFill>
                      <a:srgbClr val="FF0000"/>
                    </a:solidFill>
                    <a:latin typeface="Arial" pitchFamily="34" charset="0"/>
                    <a:ea typeface="微软雅黑" panose="020B0503020204020204" pitchFamily="34" charset="-122"/>
                  </a:rPr>
                  <a:t>定理</a:t>
                </a:r>
                <a:r>
                  <a:rPr lang="en-US" altLang="zh-CN" sz="2400" dirty="0" smtClean="0">
                    <a:solidFill>
                      <a:srgbClr val="FF0000"/>
                    </a:solidFill>
                    <a:latin typeface="Arial" pitchFamily="34" charset="0"/>
                    <a:ea typeface="微软雅黑" panose="020B0503020204020204" pitchFamily="34" charset="-122"/>
                  </a:rPr>
                  <a:t>4.1</a:t>
                </a:r>
                <a:r>
                  <a:rPr lang="en-US" altLang="zh-CN" sz="2400" b="0" dirty="0" smtClean="0">
                    <a:solidFill>
                      <a:srgbClr val="FF0000"/>
                    </a:solidFill>
                    <a:latin typeface="Arial" pitchFamily="34" charset="0"/>
                    <a:ea typeface="微软雅黑" panose="020B0503020204020204" pitchFamily="34" charset="-122"/>
                  </a:rPr>
                  <a:t>  </a:t>
                </a:r>
                <a:r>
                  <a:rPr lang="zh-CN" altLang="en-US" sz="2400" b="0" dirty="0" smtClean="0">
                    <a:latin typeface="Arial" pitchFamily="34" charset="0"/>
                    <a:ea typeface="微软雅黑" panose="020B0503020204020204" pitchFamily="34" charset="-122"/>
                  </a:rPr>
                  <a:t>如果</a:t>
                </a:r>
                <a:r>
                  <a:rPr lang="zh-CN" altLang="en-US" sz="2400" b="0" dirty="0">
                    <a:latin typeface="Arial" pitchFamily="34" charset="0"/>
                    <a:ea typeface="微软雅黑" panose="020B0503020204020204" pitchFamily="34" charset="-122"/>
                  </a:rPr>
                  <a:t>函数　　   满足下列条件：</a:t>
                </a:r>
              </a:p>
            </p:txBody>
          </p:sp>
          <p:graphicFrame>
            <p:nvGraphicFramePr>
              <p:cNvPr id="3080" name="Object 3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8701713"/>
                  </p:ext>
                </p:extLst>
              </p:nvPr>
            </p:nvGraphicFramePr>
            <p:xfrm>
              <a:off x="1212" y="-153"/>
              <a:ext cx="306" cy="2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4431" r:id="rId3" imgW="293245" imgH="191247" progId="Equation.3">
                      <p:embed/>
                    </p:oleObj>
                  </mc:Choice>
                  <mc:Fallback>
                    <p:oleObj r:id="rId3" imgW="293245" imgH="19124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12" y="-153"/>
                            <a:ext cx="306" cy="2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144210" y="3094956"/>
            <a:ext cx="6182783" cy="520700"/>
            <a:chOff x="0" y="10"/>
            <a:chExt cx="2921" cy="327"/>
          </a:xfrm>
        </p:grpSpPr>
        <p:sp>
          <p:nvSpPr>
            <p:cNvPr id="3097" name="Text Box 8"/>
            <p:cNvSpPr txBox="1">
              <a:spLocks noChangeArrowheads="1"/>
            </p:cNvSpPr>
            <p:nvPr/>
          </p:nvSpPr>
          <p:spPr bwMode="auto">
            <a:xfrm>
              <a:off x="0" y="10"/>
              <a:ext cx="2921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/>
              <a:r>
                <a:rPr lang="zh-CN" altLang="en-US" sz="2400" b="0" dirty="0">
                  <a:latin typeface="Times New Roman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Times New Roman" pitchFamily="18" charset="0"/>
                  <a:ea typeface="微软雅黑" panose="020B0503020204020204" pitchFamily="34" charset="-122"/>
                </a:rPr>
                <a:t>2</a:t>
              </a:r>
              <a:r>
                <a:rPr lang="zh-CN" altLang="en-US" sz="2400" b="0" dirty="0">
                  <a:latin typeface="Times New Roman" pitchFamily="18" charset="0"/>
                  <a:ea typeface="微软雅黑" panose="020B0503020204020204" pitchFamily="34" charset="-122"/>
                </a:rPr>
                <a:t>）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 </a:t>
              </a:r>
              <a:r>
                <a:rPr lang="zh-CN" altLang="en-US" sz="2400" b="0" dirty="0">
                  <a:latin typeface="Times New Roman" pitchFamily="18" charset="0"/>
                  <a:ea typeface="微软雅黑" panose="020B0503020204020204" pitchFamily="34" charset="-122"/>
                </a:rPr>
                <a:t>在开区间   　       内可导；</a:t>
              </a:r>
            </a:p>
          </p:txBody>
        </p:sp>
        <p:graphicFrame>
          <p:nvGraphicFramePr>
            <p:cNvPr id="3079" name="Object 9"/>
            <p:cNvGraphicFramePr>
              <a:graphicFrameLocks noChangeAspect="1"/>
            </p:cNvGraphicFramePr>
            <p:nvPr/>
          </p:nvGraphicFramePr>
          <p:xfrm>
            <a:off x="1088" y="31"/>
            <a:ext cx="454" cy="3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432" r:id="rId5" imgW="331495" imgH="191247" progId="Equation.3">
                    <p:embed/>
                  </p:oleObj>
                </mc:Choice>
                <mc:Fallback>
                  <p:oleObj r:id="rId5" imgW="331495" imgH="19124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8" y="31"/>
                          <a:ext cx="454" cy="3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2046843" y="2519115"/>
            <a:ext cx="6529916" cy="506413"/>
            <a:chOff x="0" y="0"/>
            <a:chExt cx="3085" cy="319"/>
          </a:xfrm>
        </p:grpSpPr>
        <p:sp>
          <p:nvSpPr>
            <p:cNvPr id="3096" name="Text Box 11"/>
            <p:cNvSpPr txBox="1">
              <a:spLocks noChangeArrowheads="1"/>
            </p:cNvSpPr>
            <p:nvPr/>
          </p:nvSpPr>
          <p:spPr bwMode="auto">
            <a:xfrm>
              <a:off x="0" y="10"/>
              <a:ext cx="308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/>
              <a:r>
                <a:rPr lang="zh-CN" altLang="en-US" sz="2400" b="0" dirty="0">
                  <a:latin typeface="Times New Roman" pitchFamily="18" charset="0"/>
                  <a:ea typeface="微软雅黑" panose="020B0503020204020204" pitchFamily="34" charset="-122"/>
                </a:rPr>
                <a:t> 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1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） </a:t>
              </a:r>
              <a:r>
                <a:rPr lang="zh-CN" altLang="en-US" sz="2400" b="0" dirty="0">
                  <a:latin typeface="Times New Roman" pitchFamily="18" charset="0"/>
                  <a:ea typeface="微软雅黑" panose="020B0503020204020204" pitchFamily="34" charset="-122"/>
                </a:rPr>
                <a:t>在闭区间   　       上连续；</a:t>
              </a:r>
            </a:p>
          </p:txBody>
        </p:sp>
        <p:graphicFrame>
          <p:nvGraphicFramePr>
            <p:cNvPr id="3078" name="Object 12"/>
            <p:cNvGraphicFramePr>
              <a:graphicFrameLocks noChangeAspect="1"/>
            </p:cNvGraphicFramePr>
            <p:nvPr/>
          </p:nvGraphicFramePr>
          <p:xfrm>
            <a:off x="1133" y="0"/>
            <a:ext cx="454" cy="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433" r:id="rId7" imgW="318606" imgH="191164" progId="Equation.3">
                    <p:embed/>
                  </p:oleObj>
                </mc:Choice>
                <mc:Fallback>
                  <p:oleObj r:id="rId7" imgW="318606" imgH="19116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3" y="0"/>
                          <a:ext cx="454" cy="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2144210" y="3685084"/>
            <a:ext cx="3359149" cy="478394"/>
            <a:chOff x="0" y="6"/>
            <a:chExt cx="1587" cy="302"/>
          </a:xfrm>
        </p:grpSpPr>
        <p:sp>
          <p:nvSpPr>
            <p:cNvPr id="3095" name="Text Box 14"/>
            <p:cNvSpPr txBox="1">
              <a:spLocks noChangeArrowheads="1"/>
            </p:cNvSpPr>
            <p:nvPr/>
          </p:nvSpPr>
          <p:spPr bwMode="auto">
            <a:xfrm>
              <a:off x="0" y="6"/>
              <a:ext cx="15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/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Arial" pitchFamily="34" charset="0"/>
                  <a:ea typeface="微软雅黑" panose="020B0503020204020204" pitchFamily="34" charset="-122"/>
                </a:rPr>
                <a:t>3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）  </a:t>
              </a:r>
              <a:r>
                <a:rPr lang="zh-CN" altLang="en-US" sz="2400" b="0" dirty="0">
                  <a:latin typeface="Times New Roman" pitchFamily="18" charset="0"/>
                  <a:ea typeface="微软雅黑" panose="020B0503020204020204" pitchFamily="34" charset="-122"/>
                </a:rPr>
                <a:t>                   ；</a:t>
              </a:r>
            </a:p>
          </p:txBody>
        </p:sp>
        <p:graphicFrame>
          <p:nvGraphicFramePr>
            <p:cNvPr id="3077" name="Object 15"/>
            <p:cNvGraphicFramePr>
              <a:graphicFrameLocks noChangeAspect="1"/>
            </p:cNvGraphicFramePr>
            <p:nvPr/>
          </p:nvGraphicFramePr>
          <p:xfrm>
            <a:off x="453" y="6"/>
            <a:ext cx="726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434" r:id="rId9" imgW="674564" imgH="190914" progId="Equation.3">
                    <p:embed/>
                  </p:oleObj>
                </mc:Choice>
                <mc:Fallback>
                  <p:oleObj r:id="rId9" imgW="674564" imgH="19091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3" y="6"/>
                          <a:ext cx="726" cy="3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2279024" y="4358135"/>
            <a:ext cx="5183717" cy="491067"/>
            <a:chOff x="322" y="68"/>
            <a:chExt cx="2449" cy="310"/>
          </a:xfrm>
        </p:grpSpPr>
        <p:sp>
          <p:nvSpPr>
            <p:cNvPr id="3093" name="Text Box 18"/>
            <p:cNvSpPr txBox="1">
              <a:spLocks noChangeArrowheads="1"/>
            </p:cNvSpPr>
            <p:nvPr/>
          </p:nvSpPr>
          <p:spPr bwMode="auto">
            <a:xfrm>
              <a:off x="322" y="68"/>
              <a:ext cx="244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则在区间           内至少存在一点   </a:t>
              </a:r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，</a:t>
              </a:r>
              <a:endParaRPr lang="zh-CN" altLang="en-US" sz="2400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pSp>
          <p:nvGrpSpPr>
            <p:cNvPr id="3094" name="Group 19"/>
            <p:cNvGrpSpPr>
              <a:grpSpLocks noChangeAspect="1"/>
            </p:cNvGrpSpPr>
            <p:nvPr/>
          </p:nvGrpSpPr>
          <p:grpSpPr bwMode="auto">
            <a:xfrm>
              <a:off x="934" y="91"/>
              <a:ext cx="1612" cy="287"/>
              <a:chOff x="-49" y="37"/>
              <a:chExt cx="1348" cy="235"/>
            </a:xfrm>
          </p:grpSpPr>
          <p:graphicFrame>
            <p:nvGraphicFramePr>
              <p:cNvPr id="3075" name="Object 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90711667"/>
                  </p:ext>
                </p:extLst>
              </p:nvPr>
            </p:nvGraphicFramePr>
            <p:xfrm>
              <a:off x="-49" y="37"/>
              <a:ext cx="408" cy="2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4435" r:id="rId11" imgW="331495" imgH="191247" progId="Equation.3">
                      <p:embed/>
                    </p:oleObj>
                  </mc:Choice>
                  <mc:Fallback>
                    <p:oleObj r:id="rId11" imgW="331495" imgH="19124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49" y="37"/>
                            <a:ext cx="408" cy="23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76" name="Object 2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60570176"/>
                  </p:ext>
                </p:extLst>
              </p:nvPr>
            </p:nvGraphicFramePr>
            <p:xfrm>
              <a:off x="1175" y="51"/>
              <a:ext cx="124" cy="19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4436" r:id="rId13" imgW="127055" imgH="203288" progId="Equation.3">
                      <p:embed/>
                    </p:oleObj>
                  </mc:Choice>
                  <mc:Fallback>
                    <p:oleObj r:id="rId13" imgW="127055" imgH="20328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75" y="51"/>
                            <a:ext cx="124" cy="19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9" name="组合 35"/>
          <p:cNvGrpSpPr>
            <a:grpSpLocks/>
          </p:cNvGrpSpPr>
          <p:nvPr/>
        </p:nvGrpSpPr>
        <p:grpSpPr bwMode="auto">
          <a:xfrm>
            <a:off x="8199509" y="1994149"/>
            <a:ext cx="2231745" cy="3180177"/>
            <a:chOff x="6848659" y="1131590"/>
            <a:chExt cx="1673809" cy="2386225"/>
          </a:xfrm>
        </p:grpSpPr>
        <p:sp>
          <p:nvSpPr>
            <p:cNvPr id="3089" name="Text Box 23"/>
            <p:cNvSpPr txBox="1">
              <a:spLocks noChangeArrowheads="1"/>
            </p:cNvSpPr>
            <p:nvPr/>
          </p:nvSpPr>
          <p:spPr bwMode="auto">
            <a:xfrm>
              <a:off x="6848659" y="1806228"/>
              <a:ext cx="346249" cy="171158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法国数学家</a:t>
              </a:r>
            </a:p>
          </p:txBody>
        </p:sp>
        <p:grpSp>
          <p:nvGrpSpPr>
            <p:cNvPr id="3090" name="组合 34"/>
            <p:cNvGrpSpPr>
              <a:grpSpLocks/>
            </p:cNvGrpSpPr>
            <p:nvPr/>
          </p:nvGrpSpPr>
          <p:grpSpPr bwMode="auto">
            <a:xfrm>
              <a:off x="6857181" y="1131590"/>
              <a:ext cx="1665287" cy="2386225"/>
              <a:chOff x="6857181" y="1131590"/>
              <a:chExt cx="1665287" cy="2386225"/>
            </a:xfrm>
          </p:grpSpPr>
          <p:pic>
            <p:nvPicPr>
              <p:cNvPr id="3091" name="Picture 24" descr="94701a0b4476254121a9e51352b520cf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81783" y="1806228"/>
                <a:ext cx="1340685" cy="17115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92" name="Text Box 27"/>
              <p:cNvSpPr txBox="1">
                <a:spLocks noChangeArrowheads="1"/>
              </p:cNvSpPr>
              <p:nvPr/>
            </p:nvSpPr>
            <p:spPr bwMode="auto">
              <a:xfrm>
                <a:off x="6857181" y="1131590"/>
                <a:ext cx="1665287" cy="623533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zh-CN" altLang="en-US" sz="2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罗尔（</a:t>
                </a:r>
                <a:r>
                  <a:rPr lang="en-US" altLang="zh-CN" sz="2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Rolle</a:t>
                </a:r>
                <a:r>
                  <a:rPr lang="zh-CN" altLang="en-US" sz="2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）中值定理</a:t>
                </a:r>
              </a:p>
            </p:txBody>
          </p:sp>
        </p:grpSp>
      </p:grpSp>
      <p:grpSp>
        <p:nvGrpSpPr>
          <p:cNvPr id="29" name="Group 16"/>
          <p:cNvGrpSpPr>
            <a:grpSpLocks/>
          </p:cNvGrpSpPr>
          <p:nvPr/>
        </p:nvGrpSpPr>
        <p:grpSpPr bwMode="auto">
          <a:xfrm>
            <a:off x="1633567" y="4943842"/>
            <a:ext cx="2438400" cy="460969"/>
            <a:chOff x="322" y="68"/>
            <a:chExt cx="1152" cy="291"/>
          </a:xfrm>
        </p:grpSpPr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322" y="68"/>
              <a:ext cx="115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0" dirty="0" smtClean="0">
                  <a:latin typeface="Arial" pitchFamily="34" charset="0"/>
                  <a:ea typeface="微软雅黑" panose="020B0503020204020204" pitchFamily="34" charset="-122"/>
                </a:rPr>
                <a:t>使得              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。</a:t>
              </a:r>
            </a:p>
          </p:txBody>
        </p:sp>
        <p:graphicFrame>
          <p:nvGraphicFramePr>
            <p:cNvPr id="32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7689813"/>
                </p:ext>
              </p:extLst>
            </p:nvPr>
          </p:nvGraphicFramePr>
          <p:xfrm>
            <a:off x="641" y="91"/>
            <a:ext cx="544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437" r:id="rId16" imgW="609865" imgH="203288" progId="Equation.3">
                    <p:embed/>
                  </p:oleObj>
                </mc:Choice>
                <mc:Fallback>
                  <p:oleObj r:id="rId16" imgW="609865" imgH="20328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1" y="91"/>
                          <a:ext cx="544" cy="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7763837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1872322" y="4166058"/>
            <a:ext cx="4222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marL="342900" indent="-342900" eaLnBrk="1" hangingPunct="1">
              <a:buFont typeface="Wingdings" panose="05000000000000000000" pitchFamily="2" charset="2"/>
              <a:buChar char="u"/>
            </a:pPr>
            <a:r>
              <a:rPr lang="zh-CN" altLang="en-US" sz="2400" b="0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zh-CN" altLang="en-US" sz="2400" b="0" dirty="0">
                <a:ea typeface="微软雅黑" panose="020B0503020204020204" pitchFamily="34" charset="-122"/>
              </a:rPr>
              <a:t>函数在开区间内是否可导？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1869257" y="4690572"/>
            <a:ext cx="56642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marL="342900" indent="-342900" eaLnBrk="1" hangingPunct="1">
              <a:lnSpc>
                <a:spcPct val="125000"/>
              </a:lnSpc>
              <a:buFont typeface="Wingdings" panose="05000000000000000000" pitchFamily="2" charset="2"/>
              <a:buChar char="u"/>
            </a:pPr>
            <a:r>
              <a:rPr lang="zh-CN" altLang="en-US" sz="2400" b="0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zh-CN" altLang="en-US" sz="2400" b="0" dirty="0">
                <a:ea typeface="微软雅黑" panose="020B0503020204020204" pitchFamily="34" charset="-122"/>
              </a:rPr>
              <a:t>区间端点函数值是否相等？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396279" y="1109559"/>
            <a:ext cx="9312245" cy="580415"/>
            <a:chOff x="1561653" y="1248486"/>
            <a:chExt cx="9312245" cy="580415"/>
          </a:xfrm>
        </p:grpSpPr>
        <p:sp>
          <p:nvSpPr>
            <p:cNvPr id="4110" name="Text Box 42"/>
            <p:cNvSpPr txBox="1">
              <a:spLocks noChangeArrowheads="1"/>
            </p:cNvSpPr>
            <p:nvPr/>
          </p:nvSpPr>
          <p:spPr bwMode="auto">
            <a:xfrm>
              <a:off x="1561653" y="1248486"/>
              <a:ext cx="9312245" cy="580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下列函数在区间            上满足罗尔定理条件的为（      ）。</a:t>
              </a:r>
            </a:p>
          </p:txBody>
        </p:sp>
        <p:graphicFrame>
          <p:nvGraphicFramePr>
            <p:cNvPr id="4098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42316482"/>
                </p:ext>
              </p:extLst>
            </p:nvPr>
          </p:nvGraphicFramePr>
          <p:xfrm>
            <a:off x="3877291" y="1388666"/>
            <a:ext cx="847199" cy="4080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278" name="Microsoft Equation 3.1" r:id="rId3" imgW="393529" imgH="203112" progId="Equation.3">
                    <p:embed/>
                  </p:oleObj>
                </mc:Choice>
                <mc:Fallback>
                  <p:oleObj name="Microsoft Equation 3.1" r:id="rId3" imgW="393529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7291" y="1388666"/>
                          <a:ext cx="847199" cy="4080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11" name="组合 78"/>
          <p:cNvGrpSpPr>
            <a:grpSpLocks/>
          </p:cNvGrpSpPr>
          <p:nvPr/>
        </p:nvGrpSpPr>
        <p:grpSpPr bwMode="auto">
          <a:xfrm>
            <a:off x="1462902" y="1952980"/>
            <a:ext cx="1688012" cy="547688"/>
            <a:chOff x="2408534" y="1675816"/>
            <a:chExt cx="1266005" cy="410870"/>
          </a:xfrm>
        </p:grpSpPr>
        <p:graphicFrame>
          <p:nvGraphicFramePr>
            <p:cNvPr id="4102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2700884"/>
                </p:ext>
              </p:extLst>
            </p:nvPr>
          </p:nvGraphicFramePr>
          <p:xfrm>
            <a:off x="2760142" y="1675816"/>
            <a:ext cx="914397" cy="4108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279" name="公式" r:id="rId5" imgW="672840" imgH="253800" progId="Equation.3">
                    <p:embed/>
                  </p:oleObj>
                </mc:Choice>
                <mc:Fallback>
                  <p:oleObj name="公式" r:id="rId5" imgW="67284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0142" y="1675816"/>
                          <a:ext cx="914397" cy="4108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8" name="TextBox 96"/>
            <p:cNvSpPr txBox="1">
              <a:spLocks noChangeArrowheads="1"/>
            </p:cNvSpPr>
            <p:nvPr/>
          </p:nvSpPr>
          <p:spPr bwMode="auto">
            <a:xfrm>
              <a:off x="2408534" y="1708653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 dirty="0">
                  <a:ea typeface="微软雅黑" panose="020B0503020204020204" pitchFamily="34" charset="-122"/>
                </a:rPr>
                <a:t>A.</a:t>
              </a:r>
              <a:endParaRPr lang="zh-CN" altLang="en-US" sz="2000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112" name="组合 77"/>
          <p:cNvGrpSpPr>
            <a:grpSpLocks/>
          </p:cNvGrpSpPr>
          <p:nvPr/>
        </p:nvGrpSpPr>
        <p:grpSpPr bwMode="auto">
          <a:xfrm>
            <a:off x="3708959" y="1943024"/>
            <a:ext cx="2031701" cy="493712"/>
            <a:chOff x="4743660" y="1670688"/>
            <a:chExt cx="1523771" cy="370378"/>
          </a:xfrm>
        </p:grpSpPr>
        <p:graphicFrame>
          <p:nvGraphicFramePr>
            <p:cNvPr id="4101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0847114"/>
                </p:ext>
              </p:extLst>
            </p:nvPr>
          </p:nvGraphicFramePr>
          <p:xfrm>
            <a:off x="5045853" y="1670688"/>
            <a:ext cx="1221578" cy="370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280" name="公式" r:id="rId7" imgW="901440" imgH="228600" progId="Equation.3">
                    <p:embed/>
                  </p:oleObj>
                </mc:Choice>
                <mc:Fallback>
                  <p:oleObj name="公式" r:id="rId7" imgW="9014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5853" y="1670688"/>
                          <a:ext cx="1221578" cy="3703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7" name="TextBox 94"/>
            <p:cNvSpPr txBox="1">
              <a:spLocks noChangeArrowheads="1"/>
            </p:cNvSpPr>
            <p:nvPr/>
          </p:nvSpPr>
          <p:spPr bwMode="auto">
            <a:xfrm>
              <a:off x="4743660" y="1717945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 dirty="0">
                  <a:ea typeface="微软雅黑" panose="020B0503020204020204" pitchFamily="34" charset="-122"/>
                </a:rPr>
                <a:t>B.</a:t>
              </a:r>
              <a:endParaRPr lang="zh-CN" altLang="en-US" sz="2000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113" name="组合 75"/>
          <p:cNvGrpSpPr>
            <a:grpSpLocks/>
          </p:cNvGrpSpPr>
          <p:nvPr/>
        </p:nvGrpSpPr>
        <p:grpSpPr bwMode="auto">
          <a:xfrm>
            <a:off x="6298705" y="1929597"/>
            <a:ext cx="1697872" cy="520566"/>
            <a:chOff x="2408535" y="2208459"/>
            <a:chExt cx="1273400" cy="390524"/>
          </a:xfrm>
        </p:grpSpPr>
        <p:graphicFrame>
          <p:nvGraphicFramePr>
            <p:cNvPr id="4100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97185184"/>
                </p:ext>
              </p:extLst>
            </p:nvPr>
          </p:nvGraphicFramePr>
          <p:xfrm>
            <a:off x="2749575" y="2208459"/>
            <a:ext cx="932360" cy="3905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281" name="公式" r:id="rId9" imgW="685800" imgH="241200" progId="Equation.3">
                    <p:embed/>
                  </p:oleObj>
                </mc:Choice>
                <mc:Fallback>
                  <p:oleObj name="公式" r:id="rId9" imgW="6858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9575" y="2208459"/>
                          <a:ext cx="932360" cy="3905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6" name="TextBox 92"/>
            <p:cNvSpPr txBox="1">
              <a:spLocks noChangeArrowheads="1"/>
            </p:cNvSpPr>
            <p:nvPr/>
          </p:nvSpPr>
          <p:spPr bwMode="auto">
            <a:xfrm>
              <a:off x="2408535" y="2280466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 dirty="0">
                  <a:ea typeface="微软雅黑" panose="020B0503020204020204" pitchFamily="34" charset="-122"/>
                </a:rPr>
                <a:t>C.</a:t>
              </a:r>
              <a:endParaRPr lang="zh-CN" altLang="en-US" sz="2000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114" name="组合 76"/>
          <p:cNvGrpSpPr>
            <a:grpSpLocks/>
          </p:cNvGrpSpPr>
          <p:nvPr/>
        </p:nvGrpSpPr>
        <p:grpSpPr bwMode="auto">
          <a:xfrm>
            <a:off x="8554623" y="2007839"/>
            <a:ext cx="2092116" cy="437971"/>
            <a:chOff x="4952283" y="2280467"/>
            <a:chExt cx="1569082" cy="328562"/>
          </a:xfrm>
        </p:grpSpPr>
        <p:graphicFrame>
          <p:nvGraphicFramePr>
            <p:cNvPr id="4099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6906948"/>
                </p:ext>
              </p:extLst>
            </p:nvPr>
          </p:nvGraphicFramePr>
          <p:xfrm>
            <a:off x="5312324" y="2280469"/>
            <a:ext cx="1209041" cy="328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282" name="公式" r:id="rId11" imgW="888840" imgH="203040" progId="Equation.3">
                    <p:embed/>
                  </p:oleObj>
                </mc:Choice>
                <mc:Fallback>
                  <p:oleObj name="公式" r:id="rId11" imgW="8888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12324" y="2280469"/>
                          <a:ext cx="1209041" cy="3285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5" name="TextBox 90"/>
            <p:cNvSpPr txBox="1">
              <a:spLocks noChangeArrowheads="1"/>
            </p:cNvSpPr>
            <p:nvPr/>
          </p:nvSpPr>
          <p:spPr bwMode="auto">
            <a:xfrm>
              <a:off x="4952283" y="2280467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>
                  <a:ea typeface="微软雅黑" panose="020B0503020204020204" pitchFamily="34" charset="-122"/>
                </a:rPr>
                <a:t>D.</a:t>
              </a:r>
              <a:endParaRPr lang="zh-CN" altLang="en-US" sz="2000" b="0">
                <a:ea typeface="微软雅黑" panose="020B0503020204020204" pitchFamily="34" charset="-122"/>
              </a:endParaRPr>
            </a:p>
          </p:txBody>
        </p:sp>
      </p:grpSp>
      <p:sp>
        <p:nvSpPr>
          <p:cNvPr id="27" name="TextBox 52"/>
          <p:cNvSpPr txBox="1">
            <a:spLocks noChangeArrowheads="1"/>
          </p:cNvSpPr>
          <p:nvPr/>
        </p:nvSpPr>
        <p:spPr bwMode="auto">
          <a:xfrm>
            <a:off x="1867627" y="3603045"/>
            <a:ext cx="45493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marL="342900" indent="-342900" eaLnBrk="1" hangingPunct="1">
              <a:buFont typeface="Wingdings" panose="05000000000000000000" pitchFamily="2" charset="2"/>
              <a:buChar char="u"/>
            </a:pPr>
            <a:r>
              <a:rPr lang="zh-CN" altLang="en-US" sz="2400" b="0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zh-CN" altLang="en-US" sz="2400" b="0" dirty="0">
                <a:ea typeface="微软雅黑" panose="020B0503020204020204" pitchFamily="34" charset="-122"/>
              </a:rPr>
              <a:t>函数在闭区间上是否连续？</a:t>
            </a:r>
          </a:p>
        </p:txBody>
      </p:sp>
      <p:sp>
        <p:nvSpPr>
          <p:cNvPr id="29" name="AutoShape 2"/>
          <p:cNvSpPr>
            <a:spLocks noChangeArrowheads="1"/>
          </p:cNvSpPr>
          <p:nvPr/>
        </p:nvSpPr>
        <p:spPr bwMode="auto">
          <a:xfrm>
            <a:off x="1487488" y="2784207"/>
            <a:ext cx="9324975" cy="2624375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宋体" charset="-122"/>
              <a:ea typeface="微软雅黑" panose="020B0503020204020204" pitchFamily="34" charset="-122"/>
            </a:endParaRP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1872322" y="3023830"/>
            <a:ext cx="82277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0" dirty="0">
                <a:ea typeface="微软雅黑" panose="020B0503020204020204" pitchFamily="34" charset="-122"/>
              </a:rPr>
              <a:t>判断函数是否满足罗尔中值定理条件：</a:t>
            </a:r>
          </a:p>
        </p:txBody>
      </p:sp>
      <p:sp>
        <p:nvSpPr>
          <p:cNvPr id="30" name="椭圆 29"/>
          <p:cNvSpPr/>
          <p:nvPr/>
        </p:nvSpPr>
        <p:spPr>
          <a:xfrm>
            <a:off x="871586" y="121491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4333204"/>
      </p:ext>
    </p:extLst>
  </p:cSld>
  <p:clrMapOvr>
    <a:masterClrMapping/>
  </p:clrMapOvr>
  <p:transition spd="slow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41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41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41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41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39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0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2" fill="hold">
                          <p:stCondLst>
                            <p:cond delay="indefinite"/>
                          </p:stCondLst>
                          <p:childTnLst>
                            <p:par>
                              <p:cTn id="5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4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6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3" dur="10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4" grpId="0"/>
          <p:bldP spid="55" grpId="0"/>
          <p:bldP spid="27" grpId="0"/>
          <p:bldP spid="29" grpId="0" animBg="1"/>
          <p:bldP spid="31" grpId="0"/>
          <p:bldP spid="30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41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41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41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41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39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0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2" fill="hold">
                          <p:stCondLst>
                            <p:cond delay="indefinite"/>
                          </p:stCondLst>
                          <p:childTnLst>
                            <p:par>
                              <p:cTn id="5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4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6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3" dur="10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4" grpId="0"/>
          <p:bldP spid="55" grpId="0"/>
          <p:bldP spid="27" grpId="0"/>
          <p:bldP spid="29" grpId="0" animBg="1"/>
          <p:bldP spid="31" grpId="0"/>
          <p:bldP spid="30" grpId="0" animBg="1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1841905" y="4166058"/>
            <a:ext cx="5159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marL="342900" indent="-342900" eaLnBrk="1" hangingPunct="1">
              <a:buClr>
                <a:srgbClr val="FF0000"/>
              </a:buClr>
              <a:buFont typeface="Wingdings" panose="05000000000000000000" pitchFamily="2" charset="2"/>
              <a:buChar char="u"/>
            </a:pPr>
            <a:r>
              <a:rPr lang="zh-CN" altLang="en-US" sz="2400" b="0" dirty="0">
                <a:solidFill>
                  <a:srgbClr val="0D0D0D"/>
                </a:solidFill>
                <a:ea typeface="微软雅黑" panose="020B0503020204020204" pitchFamily="34" charset="-122"/>
              </a:rPr>
              <a:t>在开区间内的导函数是否有定义？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1838840" y="4690572"/>
            <a:ext cx="56642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marL="342900" indent="-342900" eaLnBrk="1" hangingPunct="1">
              <a:lnSpc>
                <a:spcPct val="125000"/>
              </a:lnSpc>
              <a:buClr>
                <a:srgbClr val="FF0000"/>
              </a:buClr>
              <a:buFont typeface="Wingdings" panose="05000000000000000000" pitchFamily="2" charset="2"/>
              <a:buChar char="u"/>
            </a:pPr>
            <a:r>
              <a:rPr lang="zh-CN" altLang="en-US" sz="2400" b="0" dirty="0">
                <a:solidFill>
                  <a:srgbClr val="0D0D0D"/>
                </a:solidFill>
                <a:ea typeface="微软雅黑" panose="020B0503020204020204" pitchFamily="34" charset="-122"/>
              </a:rPr>
              <a:t>区间端点函数值是否相等？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396279" y="1109559"/>
            <a:ext cx="9312245" cy="580415"/>
            <a:chOff x="1561653" y="1248486"/>
            <a:chExt cx="9312245" cy="580415"/>
          </a:xfrm>
        </p:grpSpPr>
        <p:sp>
          <p:nvSpPr>
            <p:cNvPr id="4110" name="Text Box 42"/>
            <p:cNvSpPr txBox="1">
              <a:spLocks noChangeArrowheads="1"/>
            </p:cNvSpPr>
            <p:nvPr/>
          </p:nvSpPr>
          <p:spPr bwMode="auto">
            <a:xfrm>
              <a:off x="1561653" y="1248486"/>
              <a:ext cx="9312245" cy="580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下列函数在区间            上满足罗尔定理条件的为（      ）。</a:t>
              </a:r>
            </a:p>
          </p:txBody>
        </p:sp>
        <p:graphicFrame>
          <p:nvGraphicFramePr>
            <p:cNvPr id="4098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42316482"/>
                </p:ext>
              </p:extLst>
            </p:nvPr>
          </p:nvGraphicFramePr>
          <p:xfrm>
            <a:off x="3877291" y="1388666"/>
            <a:ext cx="847199" cy="4080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81" name="Microsoft Equation 3.1" r:id="rId3" imgW="393529" imgH="203112" progId="Equation.3">
                    <p:embed/>
                  </p:oleObj>
                </mc:Choice>
                <mc:Fallback>
                  <p:oleObj name="Microsoft Equation 3.1" r:id="rId3" imgW="393529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7291" y="1388666"/>
                          <a:ext cx="847199" cy="4080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11" name="组合 78"/>
          <p:cNvGrpSpPr>
            <a:grpSpLocks/>
          </p:cNvGrpSpPr>
          <p:nvPr/>
        </p:nvGrpSpPr>
        <p:grpSpPr bwMode="auto">
          <a:xfrm>
            <a:off x="1462902" y="1952980"/>
            <a:ext cx="1688012" cy="547688"/>
            <a:chOff x="2408534" y="1675816"/>
            <a:chExt cx="1266005" cy="410870"/>
          </a:xfrm>
        </p:grpSpPr>
        <p:graphicFrame>
          <p:nvGraphicFramePr>
            <p:cNvPr id="4102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2700884"/>
                </p:ext>
              </p:extLst>
            </p:nvPr>
          </p:nvGraphicFramePr>
          <p:xfrm>
            <a:off x="2760142" y="1675816"/>
            <a:ext cx="914397" cy="4108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82" name="公式" r:id="rId5" imgW="672840" imgH="253800" progId="Equation.3">
                    <p:embed/>
                  </p:oleObj>
                </mc:Choice>
                <mc:Fallback>
                  <p:oleObj name="公式" r:id="rId5" imgW="67284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0142" y="1675816"/>
                          <a:ext cx="914397" cy="4108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8" name="TextBox 96"/>
            <p:cNvSpPr txBox="1">
              <a:spLocks noChangeArrowheads="1"/>
            </p:cNvSpPr>
            <p:nvPr/>
          </p:nvSpPr>
          <p:spPr bwMode="auto">
            <a:xfrm>
              <a:off x="2408534" y="1708653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 dirty="0">
                  <a:ea typeface="微软雅黑" panose="020B0503020204020204" pitchFamily="34" charset="-122"/>
                </a:rPr>
                <a:t>A.</a:t>
              </a:r>
              <a:endParaRPr lang="zh-CN" altLang="en-US" sz="2000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112" name="组合 77"/>
          <p:cNvGrpSpPr>
            <a:grpSpLocks/>
          </p:cNvGrpSpPr>
          <p:nvPr/>
        </p:nvGrpSpPr>
        <p:grpSpPr bwMode="auto">
          <a:xfrm>
            <a:off x="3708959" y="1943024"/>
            <a:ext cx="2031701" cy="493712"/>
            <a:chOff x="4743660" y="1670688"/>
            <a:chExt cx="1523771" cy="370378"/>
          </a:xfrm>
        </p:grpSpPr>
        <p:graphicFrame>
          <p:nvGraphicFramePr>
            <p:cNvPr id="4101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0847114"/>
                </p:ext>
              </p:extLst>
            </p:nvPr>
          </p:nvGraphicFramePr>
          <p:xfrm>
            <a:off x="5045853" y="1670688"/>
            <a:ext cx="1221578" cy="370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83" name="公式" r:id="rId7" imgW="901440" imgH="228600" progId="Equation.3">
                    <p:embed/>
                  </p:oleObj>
                </mc:Choice>
                <mc:Fallback>
                  <p:oleObj name="公式" r:id="rId7" imgW="9014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5853" y="1670688"/>
                          <a:ext cx="1221578" cy="3703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7" name="TextBox 94"/>
            <p:cNvSpPr txBox="1">
              <a:spLocks noChangeArrowheads="1"/>
            </p:cNvSpPr>
            <p:nvPr/>
          </p:nvSpPr>
          <p:spPr bwMode="auto">
            <a:xfrm>
              <a:off x="4743660" y="1717945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 dirty="0">
                  <a:ea typeface="微软雅黑" panose="020B0503020204020204" pitchFamily="34" charset="-122"/>
                </a:rPr>
                <a:t>B.</a:t>
              </a:r>
              <a:endParaRPr lang="zh-CN" altLang="en-US" sz="2000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113" name="组合 75"/>
          <p:cNvGrpSpPr>
            <a:grpSpLocks/>
          </p:cNvGrpSpPr>
          <p:nvPr/>
        </p:nvGrpSpPr>
        <p:grpSpPr bwMode="auto">
          <a:xfrm>
            <a:off x="6298705" y="1929597"/>
            <a:ext cx="1697872" cy="520566"/>
            <a:chOff x="2408535" y="2208459"/>
            <a:chExt cx="1273400" cy="390524"/>
          </a:xfrm>
        </p:grpSpPr>
        <p:graphicFrame>
          <p:nvGraphicFramePr>
            <p:cNvPr id="4100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97185184"/>
                </p:ext>
              </p:extLst>
            </p:nvPr>
          </p:nvGraphicFramePr>
          <p:xfrm>
            <a:off x="2749575" y="2208459"/>
            <a:ext cx="932360" cy="3905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84" name="公式" r:id="rId9" imgW="685800" imgH="241200" progId="Equation.3">
                    <p:embed/>
                  </p:oleObj>
                </mc:Choice>
                <mc:Fallback>
                  <p:oleObj name="公式" r:id="rId9" imgW="6858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9575" y="2208459"/>
                          <a:ext cx="932360" cy="3905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6" name="TextBox 92"/>
            <p:cNvSpPr txBox="1">
              <a:spLocks noChangeArrowheads="1"/>
            </p:cNvSpPr>
            <p:nvPr/>
          </p:nvSpPr>
          <p:spPr bwMode="auto">
            <a:xfrm>
              <a:off x="2408535" y="2280466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 dirty="0">
                  <a:ea typeface="微软雅黑" panose="020B0503020204020204" pitchFamily="34" charset="-122"/>
                </a:rPr>
                <a:t>C.</a:t>
              </a:r>
              <a:endParaRPr lang="zh-CN" altLang="en-US" sz="2000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114" name="组合 76"/>
          <p:cNvGrpSpPr>
            <a:grpSpLocks/>
          </p:cNvGrpSpPr>
          <p:nvPr/>
        </p:nvGrpSpPr>
        <p:grpSpPr bwMode="auto">
          <a:xfrm>
            <a:off x="8554623" y="2007839"/>
            <a:ext cx="2092116" cy="437971"/>
            <a:chOff x="4952283" y="2280467"/>
            <a:chExt cx="1569082" cy="328562"/>
          </a:xfrm>
        </p:grpSpPr>
        <p:graphicFrame>
          <p:nvGraphicFramePr>
            <p:cNvPr id="4099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6906948"/>
                </p:ext>
              </p:extLst>
            </p:nvPr>
          </p:nvGraphicFramePr>
          <p:xfrm>
            <a:off x="5312324" y="2280469"/>
            <a:ext cx="1209041" cy="328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85" name="公式" r:id="rId11" imgW="888840" imgH="203040" progId="Equation.3">
                    <p:embed/>
                  </p:oleObj>
                </mc:Choice>
                <mc:Fallback>
                  <p:oleObj name="公式" r:id="rId11" imgW="8888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12324" y="2280469"/>
                          <a:ext cx="1209041" cy="3285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5" name="TextBox 90"/>
            <p:cNvSpPr txBox="1">
              <a:spLocks noChangeArrowheads="1"/>
            </p:cNvSpPr>
            <p:nvPr/>
          </p:nvSpPr>
          <p:spPr bwMode="auto">
            <a:xfrm>
              <a:off x="4952283" y="2280467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>
                  <a:ea typeface="微软雅黑" panose="020B0503020204020204" pitchFamily="34" charset="-122"/>
                </a:rPr>
                <a:t>D.</a:t>
              </a:r>
              <a:endParaRPr lang="zh-CN" altLang="en-US" sz="2000" b="0">
                <a:ea typeface="微软雅黑" panose="020B0503020204020204" pitchFamily="34" charset="-122"/>
              </a:endParaRPr>
            </a:p>
          </p:txBody>
        </p:sp>
      </p:grpSp>
      <p:sp>
        <p:nvSpPr>
          <p:cNvPr id="27" name="TextBox 52"/>
          <p:cNvSpPr txBox="1">
            <a:spLocks noChangeArrowheads="1"/>
          </p:cNvSpPr>
          <p:nvPr/>
        </p:nvSpPr>
        <p:spPr bwMode="auto">
          <a:xfrm>
            <a:off x="1837210" y="3603045"/>
            <a:ext cx="45493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marL="342900" indent="-342900" eaLnBrk="1" hangingPunct="1">
              <a:buClr>
                <a:srgbClr val="FF0000"/>
              </a:buClr>
              <a:buFont typeface="Wingdings" panose="05000000000000000000" pitchFamily="2" charset="2"/>
              <a:buChar char="u"/>
            </a:pPr>
            <a:r>
              <a:rPr lang="zh-CN" altLang="en-US" sz="2400" b="0" dirty="0">
                <a:solidFill>
                  <a:srgbClr val="0D0D0D"/>
                </a:solidFill>
                <a:ea typeface="微软雅黑" panose="020B0503020204020204" pitchFamily="34" charset="-122"/>
              </a:rPr>
              <a:t>函数在闭区间上是否有定义？</a:t>
            </a:r>
          </a:p>
        </p:txBody>
      </p:sp>
      <p:sp>
        <p:nvSpPr>
          <p:cNvPr id="29" name="AutoShape 2"/>
          <p:cNvSpPr>
            <a:spLocks noChangeArrowheads="1"/>
          </p:cNvSpPr>
          <p:nvPr/>
        </p:nvSpPr>
        <p:spPr bwMode="auto">
          <a:xfrm>
            <a:off x="1487488" y="2784207"/>
            <a:ext cx="9324975" cy="2624375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宋体" charset="-122"/>
              <a:ea typeface="微软雅黑" panose="020B0503020204020204" pitchFamily="34" charset="-122"/>
            </a:endParaRP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1872322" y="3023830"/>
            <a:ext cx="82277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0" dirty="0">
                <a:ea typeface="微软雅黑" panose="020B0503020204020204" pitchFamily="34" charset="-122"/>
              </a:rPr>
              <a:t>对于</a:t>
            </a:r>
            <a:r>
              <a:rPr lang="zh-CN" altLang="en-US" sz="2400" b="0" dirty="0">
                <a:solidFill>
                  <a:srgbClr val="FF0000"/>
                </a:solidFill>
                <a:ea typeface="微软雅黑" panose="020B0503020204020204" pitchFamily="34" charset="-122"/>
              </a:rPr>
              <a:t>初等函数</a:t>
            </a:r>
            <a:r>
              <a:rPr lang="zh-CN" altLang="en-US" sz="2400" b="0" dirty="0">
                <a:ea typeface="微软雅黑" panose="020B0503020204020204" pitchFamily="34" charset="-122"/>
              </a:rPr>
              <a:t>而言，判断函数</a:t>
            </a:r>
            <a:r>
              <a:rPr lang="zh-CN" altLang="en-US" sz="2400" b="0" dirty="0">
                <a:latin typeface="Arial" pitchFamily="34" charset="0"/>
                <a:ea typeface="微软雅黑" panose="020B0503020204020204" pitchFamily="34" charset="-122"/>
              </a:rPr>
              <a:t>是否满足罗尔中值定理条件：</a:t>
            </a:r>
          </a:p>
        </p:txBody>
      </p:sp>
      <p:sp>
        <p:nvSpPr>
          <p:cNvPr id="30" name="椭圆 29"/>
          <p:cNvSpPr/>
          <p:nvPr/>
        </p:nvSpPr>
        <p:spPr>
          <a:xfrm>
            <a:off x="871586" y="121491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544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27" grpId="0"/>
      <p:bldP spid="29" grpId="0" animBg="1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组合 53"/>
          <p:cNvGrpSpPr/>
          <p:nvPr/>
        </p:nvGrpSpPr>
        <p:grpSpPr>
          <a:xfrm>
            <a:off x="1396279" y="1109559"/>
            <a:ext cx="9312245" cy="580415"/>
            <a:chOff x="1561653" y="1248486"/>
            <a:chExt cx="9312245" cy="580415"/>
          </a:xfrm>
        </p:grpSpPr>
        <p:sp>
          <p:nvSpPr>
            <p:cNvPr id="55" name="Text Box 42"/>
            <p:cNvSpPr txBox="1">
              <a:spLocks noChangeArrowheads="1"/>
            </p:cNvSpPr>
            <p:nvPr/>
          </p:nvSpPr>
          <p:spPr bwMode="auto">
            <a:xfrm>
              <a:off x="1561653" y="1248486"/>
              <a:ext cx="9312245" cy="580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下列函数在区间            上满足罗尔定理条件的为（      ）。</a:t>
              </a:r>
            </a:p>
          </p:txBody>
        </p:sp>
        <p:graphicFrame>
          <p:nvGraphicFramePr>
            <p:cNvPr id="64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55506839"/>
                </p:ext>
              </p:extLst>
            </p:nvPr>
          </p:nvGraphicFramePr>
          <p:xfrm>
            <a:off x="3877291" y="1388666"/>
            <a:ext cx="847199" cy="4080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232" name="Microsoft Equation 3.1" r:id="rId3" imgW="393529" imgH="203112" progId="Equation.3">
                    <p:embed/>
                  </p:oleObj>
                </mc:Choice>
                <mc:Fallback>
                  <p:oleObj name="Microsoft Equation 3.1" r:id="rId3" imgW="393529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7291" y="1388666"/>
                          <a:ext cx="847199" cy="4080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1" name="组合 78"/>
          <p:cNvGrpSpPr>
            <a:grpSpLocks/>
          </p:cNvGrpSpPr>
          <p:nvPr/>
        </p:nvGrpSpPr>
        <p:grpSpPr bwMode="auto">
          <a:xfrm>
            <a:off x="1462902" y="1952980"/>
            <a:ext cx="1688012" cy="547688"/>
            <a:chOff x="2408534" y="1675816"/>
            <a:chExt cx="1266005" cy="410870"/>
          </a:xfrm>
        </p:grpSpPr>
        <p:graphicFrame>
          <p:nvGraphicFramePr>
            <p:cNvPr id="82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0233675"/>
                </p:ext>
              </p:extLst>
            </p:nvPr>
          </p:nvGraphicFramePr>
          <p:xfrm>
            <a:off x="2760142" y="1675816"/>
            <a:ext cx="914397" cy="4108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233" name="公式" r:id="rId5" imgW="672840" imgH="253800" progId="Equation.3">
                    <p:embed/>
                  </p:oleObj>
                </mc:Choice>
                <mc:Fallback>
                  <p:oleObj name="公式" r:id="rId5" imgW="67284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0142" y="1675816"/>
                          <a:ext cx="914397" cy="4108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3" name="TextBox 96"/>
            <p:cNvSpPr txBox="1">
              <a:spLocks noChangeArrowheads="1"/>
            </p:cNvSpPr>
            <p:nvPr/>
          </p:nvSpPr>
          <p:spPr bwMode="auto">
            <a:xfrm>
              <a:off x="2408534" y="1708653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 dirty="0">
                  <a:ea typeface="微软雅黑" panose="020B0503020204020204" pitchFamily="34" charset="-122"/>
                </a:rPr>
                <a:t>A.</a:t>
              </a:r>
              <a:endParaRPr lang="zh-CN" altLang="en-US" sz="2000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84" name="组合 77"/>
          <p:cNvGrpSpPr>
            <a:grpSpLocks/>
          </p:cNvGrpSpPr>
          <p:nvPr/>
        </p:nvGrpSpPr>
        <p:grpSpPr bwMode="auto">
          <a:xfrm>
            <a:off x="3708959" y="1943024"/>
            <a:ext cx="2031701" cy="493712"/>
            <a:chOff x="4743660" y="1670688"/>
            <a:chExt cx="1523771" cy="370378"/>
          </a:xfrm>
        </p:grpSpPr>
        <p:graphicFrame>
          <p:nvGraphicFramePr>
            <p:cNvPr id="85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4981618"/>
                </p:ext>
              </p:extLst>
            </p:nvPr>
          </p:nvGraphicFramePr>
          <p:xfrm>
            <a:off x="5045853" y="1670688"/>
            <a:ext cx="1221578" cy="370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234" name="公式" r:id="rId7" imgW="901440" imgH="228600" progId="Equation.3">
                    <p:embed/>
                  </p:oleObj>
                </mc:Choice>
                <mc:Fallback>
                  <p:oleObj name="公式" r:id="rId7" imgW="9014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5853" y="1670688"/>
                          <a:ext cx="1221578" cy="3703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6" name="TextBox 94"/>
            <p:cNvSpPr txBox="1">
              <a:spLocks noChangeArrowheads="1"/>
            </p:cNvSpPr>
            <p:nvPr/>
          </p:nvSpPr>
          <p:spPr bwMode="auto">
            <a:xfrm>
              <a:off x="4743660" y="1717945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 dirty="0">
                  <a:ea typeface="微软雅黑" panose="020B0503020204020204" pitchFamily="34" charset="-122"/>
                </a:rPr>
                <a:t>B.</a:t>
              </a:r>
              <a:endParaRPr lang="zh-CN" altLang="en-US" sz="2000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87" name="组合 75"/>
          <p:cNvGrpSpPr>
            <a:grpSpLocks/>
          </p:cNvGrpSpPr>
          <p:nvPr/>
        </p:nvGrpSpPr>
        <p:grpSpPr bwMode="auto">
          <a:xfrm>
            <a:off x="6298705" y="1929597"/>
            <a:ext cx="1697872" cy="520566"/>
            <a:chOff x="2408535" y="2208459"/>
            <a:chExt cx="1273400" cy="390524"/>
          </a:xfrm>
        </p:grpSpPr>
        <p:graphicFrame>
          <p:nvGraphicFramePr>
            <p:cNvPr id="88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2576890"/>
                </p:ext>
              </p:extLst>
            </p:nvPr>
          </p:nvGraphicFramePr>
          <p:xfrm>
            <a:off x="2749575" y="2208459"/>
            <a:ext cx="932360" cy="3905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235" name="公式" r:id="rId9" imgW="685800" imgH="241200" progId="Equation.3">
                    <p:embed/>
                  </p:oleObj>
                </mc:Choice>
                <mc:Fallback>
                  <p:oleObj name="公式" r:id="rId9" imgW="6858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9575" y="2208459"/>
                          <a:ext cx="932360" cy="3905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9" name="TextBox 92"/>
            <p:cNvSpPr txBox="1">
              <a:spLocks noChangeArrowheads="1"/>
            </p:cNvSpPr>
            <p:nvPr/>
          </p:nvSpPr>
          <p:spPr bwMode="auto">
            <a:xfrm>
              <a:off x="2408535" y="2280466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 dirty="0">
                  <a:ea typeface="微软雅黑" panose="020B0503020204020204" pitchFamily="34" charset="-122"/>
                </a:rPr>
                <a:t>C.</a:t>
              </a:r>
              <a:endParaRPr lang="zh-CN" altLang="en-US" sz="2000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90" name="组合 76"/>
          <p:cNvGrpSpPr>
            <a:grpSpLocks/>
          </p:cNvGrpSpPr>
          <p:nvPr/>
        </p:nvGrpSpPr>
        <p:grpSpPr bwMode="auto">
          <a:xfrm>
            <a:off x="8554623" y="2007839"/>
            <a:ext cx="2092116" cy="437971"/>
            <a:chOff x="4952283" y="2280467"/>
            <a:chExt cx="1569082" cy="328562"/>
          </a:xfrm>
        </p:grpSpPr>
        <p:graphicFrame>
          <p:nvGraphicFramePr>
            <p:cNvPr id="91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0871505"/>
                </p:ext>
              </p:extLst>
            </p:nvPr>
          </p:nvGraphicFramePr>
          <p:xfrm>
            <a:off x="5312324" y="2280469"/>
            <a:ext cx="1209041" cy="328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236" name="公式" r:id="rId11" imgW="888840" imgH="203040" progId="Equation.3">
                    <p:embed/>
                  </p:oleObj>
                </mc:Choice>
                <mc:Fallback>
                  <p:oleObj name="公式" r:id="rId11" imgW="8888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12324" y="2280469"/>
                          <a:ext cx="1209041" cy="3285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" name="TextBox 90"/>
            <p:cNvSpPr txBox="1">
              <a:spLocks noChangeArrowheads="1"/>
            </p:cNvSpPr>
            <p:nvPr/>
          </p:nvSpPr>
          <p:spPr bwMode="auto">
            <a:xfrm>
              <a:off x="4952283" y="2280467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>
                  <a:ea typeface="微软雅黑" panose="020B0503020204020204" pitchFamily="34" charset="-122"/>
                </a:rPr>
                <a:t>D.</a:t>
              </a:r>
              <a:endParaRPr lang="zh-CN" altLang="en-US" sz="2000" b="0">
                <a:ea typeface="微软雅黑" panose="020B0503020204020204" pitchFamily="34" charset="-122"/>
              </a:endParaRPr>
            </a:p>
          </p:txBody>
        </p:sp>
      </p:grpSp>
      <p:sp>
        <p:nvSpPr>
          <p:cNvPr id="93" name="椭圆 92"/>
          <p:cNvSpPr/>
          <p:nvPr/>
        </p:nvSpPr>
        <p:spPr>
          <a:xfrm>
            <a:off x="871586" y="121491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4" name="AutoShape 2"/>
          <p:cNvSpPr>
            <a:spLocks noChangeArrowheads="1"/>
          </p:cNvSpPr>
          <p:nvPr/>
        </p:nvSpPr>
        <p:spPr bwMode="auto">
          <a:xfrm>
            <a:off x="1487488" y="2757021"/>
            <a:ext cx="9324975" cy="2581461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宋体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1"/>
          <p:cNvSpPr txBox="1"/>
          <p:nvPr/>
        </p:nvSpPr>
        <p:spPr>
          <a:xfrm>
            <a:off x="1503285" y="2951525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6" name="组合 79"/>
          <p:cNvGrpSpPr>
            <a:grpSpLocks/>
          </p:cNvGrpSpPr>
          <p:nvPr/>
        </p:nvGrpSpPr>
        <p:grpSpPr bwMode="auto">
          <a:xfrm>
            <a:off x="2287398" y="2985688"/>
            <a:ext cx="4779433" cy="481144"/>
            <a:chOff x="1115369" y="2215114"/>
            <a:chExt cx="3584576" cy="360549"/>
          </a:xfrm>
        </p:grpSpPr>
        <p:grpSp>
          <p:nvGrpSpPr>
            <p:cNvPr id="97" name="Group 50"/>
            <p:cNvGrpSpPr>
              <a:grpSpLocks/>
            </p:cNvGrpSpPr>
            <p:nvPr/>
          </p:nvGrpSpPr>
          <p:grpSpPr bwMode="auto">
            <a:xfrm>
              <a:off x="1115369" y="2215114"/>
              <a:ext cx="3584576" cy="360549"/>
              <a:chOff x="454" y="63"/>
              <a:chExt cx="2258" cy="302"/>
            </a:xfrm>
          </p:grpSpPr>
          <p:sp>
            <p:nvSpPr>
              <p:cNvPr id="99" name="Rectangle 52"/>
              <p:cNvSpPr>
                <a:spLocks noChangeArrowheads="1"/>
              </p:cNvSpPr>
              <p:nvPr/>
            </p:nvSpPr>
            <p:spPr bwMode="auto">
              <a:xfrm>
                <a:off x="454" y="97"/>
                <a:ext cx="2258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r>
                  <a:rPr lang="en-US" altLang="zh-CN" sz="2000" b="0" dirty="0">
                    <a:ea typeface="微软雅黑" panose="020B0503020204020204" pitchFamily="34" charset="-122"/>
                  </a:rPr>
                  <a:t>A. </a:t>
                </a:r>
                <a:r>
                  <a:rPr lang="zh-CN" altLang="en-US" sz="2000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　　　   </a:t>
                </a:r>
                <a:r>
                  <a:rPr lang="zh-CN" altLang="en-US" sz="2000" b="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在        处</a:t>
                </a:r>
                <a:r>
                  <a:rPr lang="zh-CN" altLang="en-US" sz="2000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不可导</a:t>
                </a:r>
                <a:r>
                  <a:rPr lang="en-US" altLang="zh-CN" sz="2000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</a:t>
                </a:r>
                <a:r>
                  <a:rPr lang="zh-CN" altLang="en-US" sz="2000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，</a:t>
                </a:r>
              </a:p>
            </p:txBody>
          </p:sp>
          <p:graphicFrame>
            <p:nvGraphicFramePr>
              <p:cNvPr id="100" name="Object 5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62999860"/>
                  </p:ext>
                </p:extLst>
              </p:nvPr>
            </p:nvGraphicFramePr>
            <p:xfrm>
              <a:off x="629" y="63"/>
              <a:ext cx="555" cy="30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4237" name="公式" r:id="rId13" imgW="672808" imgH="253890" progId="Equation.3">
                      <p:embed/>
                    </p:oleObj>
                  </mc:Choice>
                  <mc:Fallback>
                    <p:oleObj name="公式" r:id="rId13" imgW="672808" imgH="25389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29" y="63"/>
                            <a:ext cx="555" cy="30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98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71401861"/>
                </p:ext>
              </p:extLst>
            </p:nvPr>
          </p:nvGraphicFramePr>
          <p:xfrm>
            <a:off x="2471048" y="2248932"/>
            <a:ext cx="501079" cy="2720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238" name="公式" r:id="rId15" imgW="355138" imgH="177569" progId="Equation.3">
                    <p:embed/>
                  </p:oleObj>
                </mc:Choice>
                <mc:Fallback>
                  <p:oleObj name="公式" r:id="rId15" imgW="355138" imgH="1775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71048" y="2248932"/>
                          <a:ext cx="501079" cy="2720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1" name="组合 82"/>
          <p:cNvGrpSpPr>
            <a:grpSpLocks/>
          </p:cNvGrpSpPr>
          <p:nvPr/>
        </p:nvGrpSpPr>
        <p:grpSpPr bwMode="auto">
          <a:xfrm>
            <a:off x="2254711" y="3584879"/>
            <a:ext cx="7086600" cy="505724"/>
            <a:chOff x="1115616" y="2645622"/>
            <a:chExt cx="5314951" cy="379851"/>
          </a:xfrm>
        </p:grpSpPr>
        <p:sp>
          <p:nvSpPr>
            <p:cNvPr id="102" name="Rectangle 52"/>
            <p:cNvSpPr>
              <a:spLocks noChangeArrowheads="1"/>
            </p:cNvSpPr>
            <p:nvPr/>
          </p:nvSpPr>
          <p:spPr bwMode="auto">
            <a:xfrm>
              <a:off x="1115616" y="2716827"/>
              <a:ext cx="5314951" cy="300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r>
                <a:rPr lang="en-US" altLang="zh-CN" sz="2000" b="0" dirty="0">
                  <a:ea typeface="微软雅黑" panose="020B0503020204020204" pitchFamily="34" charset="-122"/>
                </a:rPr>
                <a:t>C. </a:t>
              </a:r>
              <a:r>
                <a:rPr lang="zh-CN" altLang="en-US" sz="20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　　　   </a:t>
              </a:r>
              <a:r>
                <a:rPr lang="zh-CN" altLang="en-US" sz="2000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在        </a:t>
              </a:r>
              <a:r>
                <a:rPr lang="zh-CN" altLang="en-US" sz="20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处不可导</a:t>
              </a:r>
              <a:r>
                <a:rPr lang="en-US" altLang="zh-CN" sz="20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zh-CN" altLang="en-US" sz="20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</a:p>
          </p:txBody>
        </p:sp>
        <p:graphicFrame>
          <p:nvGraphicFramePr>
            <p:cNvPr id="103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18745307"/>
                </p:ext>
              </p:extLst>
            </p:nvPr>
          </p:nvGraphicFramePr>
          <p:xfrm>
            <a:off x="1367613" y="2645622"/>
            <a:ext cx="906878" cy="3798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239" name="Microsoft Equation 3.1" r:id="rId17" imgW="685800" imgH="241300" progId="Equation.3">
                    <p:embed/>
                  </p:oleObj>
                </mc:Choice>
                <mc:Fallback>
                  <p:oleObj name="Microsoft Equation 3.1" r:id="rId17" imgW="685800" imgH="2413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7613" y="2645622"/>
                          <a:ext cx="906878" cy="3798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0445424"/>
                </p:ext>
              </p:extLst>
            </p:nvPr>
          </p:nvGraphicFramePr>
          <p:xfrm>
            <a:off x="2488057" y="2743252"/>
            <a:ext cx="444677" cy="241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240" name="Microsoft Equation 3.1" r:id="rId19" imgW="355138" imgH="177569" progId="Equation.3">
                    <p:embed/>
                  </p:oleObj>
                </mc:Choice>
                <mc:Fallback>
                  <p:oleObj name="Microsoft Equation 3.1" r:id="rId19" imgW="355138" imgH="1775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88057" y="2743252"/>
                          <a:ext cx="444677" cy="241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5" name="组合 89"/>
          <p:cNvGrpSpPr>
            <a:grpSpLocks/>
          </p:cNvGrpSpPr>
          <p:nvPr/>
        </p:nvGrpSpPr>
        <p:grpSpPr bwMode="auto">
          <a:xfrm>
            <a:off x="2287399" y="4287350"/>
            <a:ext cx="2988733" cy="430224"/>
            <a:chOff x="1115616" y="3095226"/>
            <a:chExt cx="2241852" cy="322264"/>
          </a:xfrm>
        </p:grpSpPr>
        <p:sp>
          <p:nvSpPr>
            <p:cNvPr id="106" name="Rectangle 52"/>
            <p:cNvSpPr>
              <a:spLocks noChangeArrowheads="1"/>
            </p:cNvSpPr>
            <p:nvPr/>
          </p:nvSpPr>
          <p:spPr bwMode="auto">
            <a:xfrm>
              <a:off x="1115616" y="3095226"/>
              <a:ext cx="2241852" cy="299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r>
                <a:rPr lang="en-US" altLang="zh-CN" sz="2000" b="0" dirty="0" smtClean="0">
                  <a:ea typeface="微软雅黑" panose="020B0503020204020204" pitchFamily="34" charset="-122"/>
                </a:rPr>
                <a:t>D.           </a:t>
              </a:r>
              <a:r>
                <a:rPr lang="zh-CN" altLang="en-US" sz="20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　　　   ， </a:t>
              </a:r>
            </a:p>
          </p:txBody>
        </p:sp>
        <p:graphicFrame>
          <p:nvGraphicFramePr>
            <p:cNvPr id="107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69205570"/>
                </p:ext>
              </p:extLst>
            </p:nvPr>
          </p:nvGraphicFramePr>
          <p:xfrm>
            <a:off x="1343623" y="3104342"/>
            <a:ext cx="1252922" cy="3131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241" name="公式" r:id="rId20" imgW="965200" imgH="203200" progId="Equation.3">
                    <p:embed/>
                  </p:oleObj>
                </mc:Choice>
                <mc:Fallback>
                  <p:oleObj name="公式" r:id="rId20" imgW="965200" imgH="203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3623" y="3104342"/>
                          <a:ext cx="1252922" cy="3131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8" name="Rectangle 52"/>
          <p:cNvSpPr>
            <a:spLocks noChangeArrowheads="1"/>
          </p:cNvSpPr>
          <p:nvPr/>
        </p:nvSpPr>
        <p:spPr bwMode="auto">
          <a:xfrm>
            <a:off x="6022428" y="3042211"/>
            <a:ext cx="2324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所以不满足。</a:t>
            </a:r>
          </a:p>
        </p:txBody>
      </p:sp>
      <p:sp>
        <p:nvSpPr>
          <p:cNvPr id="109" name="Rectangle 52"/>
          <p:cNvSpPr>
            <a:spLocks noChangeArrowheads="1"/>
          </p:cNvSpPr>
          <p:nvPr/>
        </p:nvSpPr>
        <p:spPr bwMode="auto">
          <a:xfrm>
            <a:off x="5997539" y="3694137"/>
            <a:ext cx="2324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所以不满足。</a:t>
            </a:r>
          </a:p>
        </p:txBody>
      </p:sp>
      <p:sp>
        <p:nvSpPr>
          <p:cNvPr id="110" name="Rectangle 52"/>
          <p:cNvSpPr>
            <a:spLocks noChangeArrowheads="1"/>
          </p:cNvSpPr>
          <p:nvPr/>
        </p:nvSpPr>
        <p:spPr bwMode="auto">
          <a:xfrm>
            <a:off x="6065590" y="4295440"/>
            <a:ext cx="35602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端点的函数值不相等</a:t>
            </a:r>
            <a:r>
              <a:rPr lang="en-US" altLang="zh-CN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</a:p>
        </p:txBody>
      </p:sp>
      <p:grpSp>
        <p:nvGrpSpPr>
          <p:cNvPr id="111" name="组合 52"/>
          <p:cNvGrpSpPr>
            <a:grpSpLocks/>
          </p:cNvGrpSpPr>
          <p:nvPr/>
        </p:nvGrpSpPr>
        <p:grpSpPr bwMode="auto">
          <a:xfrm>
            <a:off x="4405858" y="4308109"/>
            <a:ext cx="1818663" cy="446360"/>
            <a:chOff x="3114675" y="2872072"/>
            <a:chExt cx="1363995" cy="334267"/>
          </a:xfrm>
        </p:grpSpPr>
        <p:graphicFrame>
          <p:nvGraphicFramePr>
            <p:cNvPr id="112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901631"/>
                </p:ext>
              </p:extLst>
            </p:nvPr>
          </p:nvGraphicFramePr>
          <p:xfrm>
            <a:off x="3114675" y="2884118"/>
            <a:ext cx="1011258" cy="322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242" name="公式" r:id="rId22" imgW="761669" imgH="203112" progId="Equation.3">
                    <p:embed/>
                  </p:oleObj>
                </mc:Choice>
                <mc:Fallback>
                  <p:oleObj name="公式" r:id="rId22" imgW="761669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4675" y="2884118"/>
                          <a:ext cx="1011258" cy="3222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3" name="Rectangle 52"/>
            <p:cNvSpPr>
              <a:spLocks noChangeArrowheads="1"/>
            </p:cNvSpPr>
            <p:nvPr/>
          </p:nvSpPr>
          <p:spPr bwMode="auto">
            <a:xfrm>
              <a:off x="4104041" y="2872072"/>
              <a:ext cx="374629" cy="299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r>
                <a:rPr lang="zh-CN" altLang="en-US" sz="20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</a:p>
          </p:txBody>
        </p:sp>
      </p:grpSp>
      <p:sp>
        <p:nvSpPr>
          <p:cNvPr id="114" name="Rectangle 52"/>
          <p:cNvSpPr>
            <a:spLocks noChangeArrowheads="1"/>
          </p:cNvSpPr>
          <p:nvPr/>
        </p:nvSpPr>
        <p:spPr bwMode="auto">
          <a:xfrm>
            <a:off x="8656212" y="4308110"/>
            <a:ext cx="17787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所以不满足。</a:t>
            </a:r>
          </a:p>
        </p:txBody>
      </p:sp>
    </p:spTree>
    <p:extLst>
      <p:ext uri="{BB962C8B-B14F-4D97-AF65-F5344CB8AC3E}">
        <p14:creationId xmlns:p14="http://schemas.microsoft.com/office/powerpoint/2010/main" val="95282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5" grpId="0"/>
      <p:bldP spid="108" grpId="0"/>
      <p:bldP spid="109" grpId="0"/>
      <p:bldP spid="110" grpId="0"/>
      <p:bldP spid="1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oShape 2"/>
          <p:cNvSpPr>
            <a:spLocks noChangeArrowheads="1"/>
          </p:cNvSpPr>
          <p:nvPr/>
        </p:nvSpPr>
        <p:spPr bwMode="auto">
          <a:xfrm>
            <a:off x="1487488" y="2743575"/>
            <a:ext cx="9324975" cy="2514226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宋体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03285" y="2938078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0" name="组合 97"/>
          <p:cNvGrpSpPr>
            <a:grpSpLocks/>
          </p:cNvGrpSpPr>
          <p:nvPr/>
        </p:nvGrpSpPr>
        <p:grpSpPr bwMode="auto">
          <a:xfrm>
            <a:off x="2290854" y="3015425"/>
            <a:ext cx="5655733" cy="535954"/>
            <a:chOff x="1367630" y="3611009"/>
            <a:chExt cx="4242105" cy="402423"/>
          </a:xfrm>
        </p:grpSpPr>
        <p:sp>
          <p:nvSpPr>
            <p:cNvPr id="41" name="Rectangle 52"/>
            <p:cNvSpPr>
              <a:spLocks noChangeArrowheads="1"/>
            </p:cNvSpPr>
            <p:nvPr/>
          </p:nvSpPr>
          <p:spPr bwMode="auto">
            <a:xfrm>
              <a:off x="1367630" y="3693628"/>
              <a:ext cx="4242105" cy="300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r>
                <a:rPr lang="en-US" altLang="zh-CN" sz="2000" b="0" dirty="0">
                  <a:ea typeface="微软雅黑" panose="020B0503020204020204" pitchFamily="34" charset="-122"/>
                </a:rPr>
                <a:t>B.         </a:t>
              </a:r>
              <a:r>
                <a:rPr lang="zh-CN" altLang="en-US" sz="20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　　　  </a:t>
              </a:r>
              <a:r>
                <a:rPr lang="zh-CN" altLang="en-US" sz="2000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在             </a:t>
              </a:r>
              <a:r>
                <a:rPr lang="zh-CN" altLang="en-US" sz="20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上有定义，</a:t>
              </a:r>
            </a:p>
          </p:txBody>
        </p:sp>
        <p:graphicFrame>
          <p:nvGraphicFramePr>
            <p:cNvPr id="42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00855096"/>
                </p:ext>
              </p:extLst>
            </p:nvPr>
          </p:nvGraphicFramePr>
          <p:xfrm>
            <a:off x="1599688" y="3611009"/>
            <a:ext cx="1330868" cy="4024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88" name="Microsoft Equation 3.1" r:id="rId3" imgW="901309" imgH="228501" progId="Equation.3">
                    <p:embed/>
                  </p:oleObj>
                </mc:Choice>
                <mc:Fallback>
                  <p:oleObj name="Microsoft Equation 3.1" r:id="rId3" imgW="901309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99688" y="3611009"/>
                          <a:ext cx="1330868" cy="4024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23501945"/>
                </p:ext>
              </p:extLst>
            </p:nvPr>
          </p:nvGraphicFramePr>
          <p:xfrm>
            <a:off x="3272987" y="3675696"/>
            <a:ext cx="635397" cy="3060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89" name="Microsoft Equation 3.1" r:id="rId5" imgW="393529" imgH="203112" progId="Equation.3">
                    <p:embed/>
                  </p:oleObj>
                </mc:Choice>
                <mc:Fallback>
                  <p:oleObj name="Microsoft Equation 3.1" r:id="rId5" imgW="393529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2987" y="3675696"/>
                          <a:ext cx="635397" cy="3060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4" name="组合 98"/>
          <p:cNvGrpSpPr>
            <a:grpSpLocks/>
          </p:cNvGrpSpPr>
          <p:nvPr/>
        </p:nvGrpSpPr>
        <p:grpSpPr bwMode="auto">
          <a:xfrm>
            <a:off x="2329666" y="3695850"/>
            <a:ext cx="5465233" cy="480671"/>
            <a:chOff x="1233037" y="4031164"/>
            <a:chExt cx="4098772" cy="360986"/>
          </a:xfrm>
        </p:grpSpPr>
        <p:sp>
          <p:nvSpPr>
            <p:cNvPr id="45" name="Rectangle 52"/>
            <p:cNvSpPr>
              <a:spLocks noChangeArrowheads="1"/>
            </p:cNvSpPr>
            <p:nvPr/>
          </p:nvSpPr>
          <p:spPr bwMode="auto">
            <a:xfrm>
              <a:off x="1233037" y="4059903"/>
              <a:ext cx="4098772" cy="300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r>
                <a:rPr lang="en-US" altLang="zh-CN" sz="2000" b="0" dirty="0">
                  <a:ea typeface="微软雅黑" panose="020B0503020204020204" pitchFamily="34" charset="-122"/>
                </a:rPr>
                <a:t>             </a:t>
              </a:r>
              <a:r>
                <a:rPr lang="zh-CN" altLang="en-US" sz="20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　　　   </a:t>
              </a:r>
              <a:r>
                <a:rPr lang="zh-CN" altLang="en-US" sz="2000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在             </a:t>
              </a:r>
              <a:r>
                <a:rPr lang="zh-CN" altLang="en-US" sz="20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内有定义，</a:t>
              </a:r>
            </a:p>
          </p:txBody>
        </p:sp>
        <p:graphicFrame>
          <p:nvGraphicFramePr>
            <p:cNvPr id="46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75327073"/>
                </p:ext>
              </p:extLst>
            </p:nvPr>
          </p:nvGraphicFramePr>
          <p:xfrm>
            <a:off x="1411536" y="4031164"/>
            <a:ext cx="1378587" cy="3609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90" name="公式" r:id="rId7" imgW="1040948" imgH="228501" progId="Equation.3">
                    <p:embed/>
                  </p:oleObj>
                </mc:Choice>
                <mc:Fallback>
                  <p:oleObj name="公式" r:id="rId7" imgW="1040948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1536" y="4031164"/>
                          <a:ext cx="1378587" cy="3609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849850"/>
                </p:ext>
              </p:extLst>
            </p:nvPr>
          </p:nvGraphicFramePr>
          <p:xfrm>
            <a:off x="3058766" y="4071552"/>
            <a:ext cx="676275" cy="306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91" name="公式" r:id="rId9" imgW="418918" imgH="203112" progId="Equation.3">
                    <p:embed/>
                  </p:oleObj>
                </mc:Choice>
                <mc:Fallback>
                  <p:oleObj name="公式" r:id="rId9" imgW="418918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8766" y="4071552"/>
                          <a:ext cx="676275" cy="3063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8" name="Rectangle 52"/>
          <p:cNvSpPr>
            <a:spLocks noChangeArrowheads="1"/>
          </p:cNvSpPr>
          <p:nvPr/>
        </p:nvSpPr>
        <p:spPr bwMode="auto">
          <a:xfrm>
            <a:off x="4585115" y="4395022"/>
            <a:ext cx="37295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因此满足罗尔定理条件，</a:t>
            </a:r>
          </a:p>
        </p:txBody>
      </p:sp>
      <p:grpSp>
        <p:nvGrpSpPr>
          <p:cNvPr id="49" name="组合 101"/>
          <p:cNvGrpSpPr>
            <a:grpSpLocks/>
          </p:cNvGrpSpPr>
          <p:nvPr/>
        </p:nvGrpSpPr>
        <p:grpSpPr bwMode="auto">
          <a:xfrm>
            <a:off x="2567674" y="4383199"/>
            <a:ext cx="2184089" cy="423756"/>
            <a:chOff x="1417008" y="4563563"/>
            <a:chExt cx="1689852" cy="328579"/>
          </a:xfrm>
        </p:grpSpPr>
        <p:graphicFrame>
          <p:nvGraphicFramePr>
            <p:cNvPr id="50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8750357"/>
                </p:ext>
              </p:extLst>
            </p:nvPr>
          </p:nvGraphicFramePr>
          <p:xfrm>
            <a:off x="1417008" y="4563563"/>
            <a:ext cx="1397627" cy="3285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92" name="Microsoft Equation 3.1" r:id="rId11" imgW="1054100" imgH="203200" progId="Equation.3">
                    <p:embed/>
                  </p:oleObj>
                </mc:Choice>
                <mc:Fallback>
                  <p:oleObj name="Microsoft Equation 3.1" r:id="rId11" imgW="1054100" imgH="203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7008" y="4563563"/>
                          <a:ext cx="1397627" cy="3285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2755204" y="4578682"/>
              <a:ext cx="351656" cy="300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r>
                <a:rPr lang="zh-CN" altLang="en-US" sz="20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</a:p>
          </p:txBody>
        </p:sp>
      </p:grpSp>
      <p:sp>
        <p:nvSpPr>
          <p:cNvPr id="61" name="Rectangle 52"/>
          <p:cNvSpPr>
            <a:spLocks noChangeArrowheads="1"/>
          </p:cNvSpPr>
          <p:nvPr/>
        </p:nvSpPr>
        <p:spPr bwMode="auto">
          <a:xfrm>
            <a:off x="6884430" y="3104294"/>
            <a:ext cx="18330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所以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连续。</a:t>
            </a:r>
            <a:endParaRPr lang="zh-CN" altLang="en-US" sz="20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Rectangle 52"/>
          <p:cNvSpPr>
            <a:spLocks noChangeArrowheads="1"/>
          </p:cNvSpPr>
          <p:nvPr/>
        </p:nvSpPr>
        <p:spPr bwMode="auto">
          <a:xfrm>
            <a:off x="6884430" y="3752383"/>
            <a:ext cx="18330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所以可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导。</a:t>
            </a:r>
            <a:endParaRPr lang="zh-CN" altLang="en-US" sz="20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3" name="TextBox 56"/>
          <p:cNvSpPr txBox="1">
            <a:spLocks noChangeArrowheads="1"/>
          </p:cNvSpPr>
          <p:nvPr/>
        </p:nvSpPr>
        <p:spPr bwMode="auto">
          <a:xfrm>
            <a:off x="7432528" y="4395022"/>
            <a:ext cx="14287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故选</a:t>
            </a:r>
            <a:r>
              <a:rPr lang="en-US" altLang="zh-CN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000" b="0" dirty="0">
              <a:ea typeface="微软雅黑" panose="020B0503020204020204" pitchFamily="34" charset="-122"/>
            </a:endParaRPr>
          </a:p>
        </p:txBody>
      </p:sp>
      <p:grpSp>
        <p:nvGrpSpPr>
          <p:cNvPr id="54" name="组合 53"/>
          <p:cNvGrpSpPr/>
          <p:nvPr/>
        </p:nvGrpSpPr>
        <p:grpSpPr>
          <a:xfrm>
            <a:off x="1396279" y="1109559"/>
            <a:ext cx="9312245" cy="580415"/>
            <a:chOff x="1561653" y="1248486"/>
            <a:chExt cx="9312245" cy="580415"/>
          </a:xfrm>
        </p:grpSpPr>
        <p:sp>
          <p:nvSpPr>
            <p:cNvPr id="55" name="Text Box 42"/>
            <p:cNvSpPr txBox="1">
              <a:spLocks noChangeArrowheads="1"/>
            </p:cNvSpPr>
            <p:nvPr/>
          </p:nvSpPr>
          <p:spPr bwMode="auto">
            <a:xfrm>
              <a:off x="1561653" y="1248486"/>
              <a:ext cx="9312245" cy="580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下列函数在区间            上满足罗尔定理条件的为（      ）。</a:t>
              </a:r>
            </a:p>
          </p:txBody>
        </p:sp>
        <p:graphicFrame>
          <p:nvGraphicFramePr>
            <p:cNvPr id="64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54996764"/>
                </p:ext>
              </p:extLst>
            </p:nvPr>
          </p:nvGraphicFramePr>
          <p:xfrm>
            <a:off x="3877291" y="1388666"/>
            <a:ext cx="847199" cy="4080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93" name="Microsoft Equation 3.1" r:id="rId13" imgW="393529" imgH="203112" progId="Equation.3">
                    <p:embed/>
                  </p:oleObj>
                </mc:Choice>
                <mc:Fallback>
                  <p:oleObj name="Microsoft Equation 3.1" r:id="rId13" imgW="393529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7291" y="1388666"/>
                          <a:ext cx="847199" cy="4080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1" name="组合 78"/>
          <p:cNvGrpSpPr>
            <a:grpSpLocks/>
          </p:cNvGrpSpPr>
          <p:nvPr/>
        </p:nvGrpSpPr>
        <p:grpSpPr bwMode="auto">
          <a:xfrm>
            <a:off x="1462902" y="1952980"/>
            <a:ext cx="1688012" cy="547688"/>
            <a:chOff x="2408534" y="1675816"/>
            <a:chExt cx="1266005" cy="410870"/>
          </a:xfrm>
        </p:grpSpPr>
        <p:graphicFrame>
          <p:nvGraphicFramePr>
            <p:cNvPr id="82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429818"/>
                </p:ext>
              </p:extLst>
            </p:nvPr>
          </p:nvGraphicFramePr>
          <p:xfrm>
            <a:off x="2760142" y="1675816"/>
            <a:ext cx="914397" cy="4108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94" name="公式" r:id="rId14" imgW="672840" imgH="253800" progId="Equation.3">
                    <p:embed/>
                  </p:oleObj>
                </mc:Choice>
                <mc:Fallback>
                  <p:oleObj name="公式" r:id="rId14" imgW="67284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0142" y="1675816"/>
                          <a:ext cx="914397" cy="4108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3" name="TextBox 96"/>
            <p:cNvSpPr txBox="1">
              <a:spLocks noChangeArrowheads="1"/>
            </p:cNvSpPr>
            <p:nvPr/>
          </p:nvSpPr>
          <p:spPr bwMode="auto">
            <a:xfrm>
              <a:off x="2408534" y="1708653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 dirty="0">
                  <a:ea typeface="微软雅黑" panose="020B0503020204020204" pitchFamily="34" charset="-122"/>
                </a:rPr>
                <a:t>A.</a:t>
              </a:r>
              <a:endParaRPr lang="zh-CN" altLang="en-US" sz="2000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84" name="组合 77"/>
          <p:cNvGrpSpPr>
            <a:grpSpLocks/>
          </p:cNvGrpSpPr>
          <p:nvPr/>
        </p:nvGrpSpPr>
        <p:grpSpPr bwMode="auto">
          <a:xfrm>
            <a:off x="3708959" y="1943024"/>
            <a:ext cx="2031701" cy="493712"/>
            <a:chOff x="4743660" y="1670688"/>
            <a:chExt cx="1523771" cy="370378"/>
          </a:xfrm>
        </p:grpSpPr>
        <p:graphicFrame>
          <p:nvGraphicFramePr>
            <p:cNvPr id="85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23335816"/>
                </p:ext>
              </p:extLst>
            </p:nvPr>
          </p:nvGraphicFramePr>
          <p:xfrm>
            <a:off x="5045853" y="1670688"/>
            <a:ext cx="1221578" cy="370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95" name="公式" r:id="rId16" imgW="901440" imgH="228600" progId="Equation.3">
                    <p:embed/>
                  </p:oleObj>
                </mc:Choice>
                <mc:Fallback>
                  <p:oleObj name="公式" r:id="rId16" imgW="9014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5853" y="1670688"/>
                          <a:ext cx="1221578" cy="3703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6" name="TextBox 94"/>
            <p:cNvSpPr txBox="1">
              <a:spLocks noChangeArrowheads="1"/>
            </p:cNvSpPr>
            <p:nvPr/>
          </p:nvSpPr>
          <p:spPr bwMode="auto">
            <a:xfrm>
              <a:off x="4743660" y="1717945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 dirty="0">
                  <a:ea typeface="微软雅黑" panose="020B0503020204020204" pitchFamily="34" charset="-122"/>
                </a:rPr>
                <a:t>B.</a:t>
              </a:r>
              <a:endParaRPr lang="zh-CN" altLang="en-US" sz="2000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87" name="组合 75"/>
          <p:cNvGrpSpPr>
            <a:grpSpLocks/>
          </p:cNvGrpSpPr>
          <p:nvPr/>
        </p:nvGrpSpPr>
        <p:grpSpPr bwMode="auto">
          <a:xfrm>
            <a:off x="6298705" y="1929597"/>
            <a:ext cx="1697872" cy="520566"/>
            <a:chOff x="2408535" y="2208459"/>
            <a:chExt cx="1273400" cy="390524"/>
          </a:xfrm>
        </p:grpSpPr>
        <p:graphicFrame>
          <p:nvGraphicFramePr>
            <p:cNvPr id="88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27922691"/>
                </p:ext>
              </p:extLst>
            </p:nvPr>
          </p:nvGraphicFramePr>
          <p:xfrm>
            <a:off x="2749575" y="2208459"/>
            <a:ext cx="932360" cy="3905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96" name="公式" r:id="rId18" imgW="685800" imgH="241200" progId="Equation.3">
                    <p:embed/>
                  </p:oleObj>
                </mc:Choice>
                <mc:Fallback>
                  <p:oleObj name="公式" r:id="rId18" imgW="6858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9575" y="2208459"/>
                          <a:ext cx="932360" cy="3905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9" name="TextBox 92"/>
            <p:cNvSpPr txBox="1">
              <a:spLocks noChangeArrowheads="1"/>
            </p:cNvSpPr>
            <p:nvPr/>
          </p:nvSpPr>
          <p:spPr bwMode="auto">
            <a:xfrm>
              <a:off x="2408535" y="2280466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 dirty="0">
                  <a:ea typeface="微软雅黑" panose="020B0503020204020204" pitchFamily="34" charset="-122"/>
                </a:rPr>
                <a:t>C.</a:t>
              </a:r>
              <a:endParaRPr lang="zh-CN" altLang="en-US" sz="2000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90" name="组合 76"/>
          <p:cNvGrpSpPr>
            <a:grpSpLocks/>
          </p:cNvGrpSpPr>
          <p:nvPr/>
        </p:nvGrpSpPr>
        <p:grpSpPr bwMode="auto">
          <a:xfrm>
            <a:off x="8554623" y="2007839"/>
            <a:ext cx="2092116" cy="437971"/>
            <a:chOff x="4952283" y="2280467"/>
            <a:chExt cx="1569082" cy="328562"/>
          </a:xfrm>
        </p:grpSpPr>
        <p:graphicFrame>
          <p:nvGraphicFramePr>
            <p:cNvPr id="91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2209936"/>
                </p:ext>
              </p:extLst>
            </p:nvPr>
          </p:nvGraphicFramePr>
          <p:xfrm>
            <a:off x="5312324" y="2280469"/>
            <a:ext cx="1209041" cy="328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97" name="公式" r:id="rId20" imgW="888840" imgH="203040" progId="Equation.3">
                    <p:embed/>
                  </p:oleObj>
                </mc:Choice>
                <mc:Fallback>
                  <p:oleObj name="公式" r:id="rId20" imgW="8888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12324" y="2280469"/>
                          <a:ext cx="1209041" cy="3285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" name="TextBox 90"/>
            <p:cNvSpPr txBox="1">
              <a:spLocks noChangeArrowheads="1"/>
            </p:cNvSpPr>
            <p:nvPr/>
          </p:nvSpPr>
          <p:spPr bwMode="auto">
            <a:xfrm>
              <a:off x="4952283" y="2280467"/>
              <a:ext cx="360040" cy="30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2000" b="0">
                  <a:ea typeface="微软雅黑" panose="020B0503020204020204" pitchFamily="34" charset="-122"/>
                </a:rPr>
                <a:t>D.</a:t>
              </a:r>
              <a:endParaRPr lang="zh-CN" altLang="en-US" sz="2000" b="0">
                <a:ea typeface="微软雅黑" panose="020B0503020204020204" pitchFamily="34" charset="-122"/>
              </a:endParaRPr>
            </a:p>
          </p:txBody>
        </p:sp>
      </p:grpSp>
      <p:sp>
        <p:nvSpPr>
          <p:cNvPr id="93" name="椭圆 92"/>
          <p:cNvSpPr/>
          <p:nvPr/>
        </p:nvSpPr>
        <p:spPr>
          <a:xfrm>
            <a:off x="871586" y="121491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833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61" grpId="0"/>
      <p:bldP spid="62" grpId="0"/>
      <p:bldP spid="6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A74CC"/>
        </a:solidFill>
        <a:ln>
          <a:noFill/>
        </a:ln>
        <a:effectLst>
          <a:outerShdw blurRad="114300" dist="38100" dir="5400000" algn="t" rotWithShape="0">
            <a:prstClr val="black">
              <a:alpha val="23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1A74CC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889</Words>
  <Application>Microsoft Office PowerPoint</Application>
  <PresentationFormat>自定义</PresentationFormat>
  <Paragraphs>192</Paragraphs>
  <Slides>21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21</vt:i4>
      </vt:variant>
    </vt:vector>
  </HeadingPairs>
  <TitlesOfParts>
    <vt:vector size="25" baseType="lpstr">
      <vt:lpstr>Office 主题</vt:lpstr>
      <vt:lpstr>公式</vt:lpstr>
      <vt:lpstr>Microsoft 公式 3.0</vt:lpstr>
      <vt:lpstr>Microsoft Equation 3.1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2019-11-10T09:59:55Z</dcterms:modified>
</cp:coreProperties>
</file>