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8"/>
  </p:notesMasterIdLst>
  <p:sldIdLst>
    <p:sldId id="312" r:id="rId2"/>
    <p:sldId id="257" r:id="rId3"/>
    <p:sldId id="379" r:id="rId4"/>
    <p:sldId id="380" r:id="rId5"/>
    <p:sldId id="381" r:id="rId6"/>
    <p:sldId id="382" r:id="rId7"/>
    <p:sldId id="383" r:id="rId8"/>
    <p:sldId id="385" r:id="rId9"/>
    <p:sldId id="387" r:id="rId10"/>
    <p:sldId id="388" r:id="rId11"/>
    <p:sldId id="389" r:id="rId12"/>
    <p:sldId id="390" r:id="rId13"/>
    <p:sldId id="391" r:id="rId14"/>
    <p:sldId id="394" r:id="rId15"/>
    <p:sldId id="326" r:id="rId16"/>
    <p:sldId id="397" r:id="rId17"/>
    <p:sldId id="398" r:id="rId18"/>
    <p:sldId id="400" r:id="rId19"/>
    <p:sldId id="401" r:id="rId20"/>
    <p:sldId id="395" r:id="rId21"/>
    <p:sldId id="402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17" r:id="rId35"/>
    <p:sldId id="418" r:id="rId36"/>
    <p:sldId id="419" r:id="rId37"/>
    <p:sldId id="420" r:id="rId38"/>
    <p:sldId id="422" r:id="rId39"/>
    <p:sldId id="423" r:id="rId40"/>
    <p:sldId id="424" r:id="rId41"/>
    <p:sldId id="425" r:id="rId42"/>
    <p:sldId id="426" r:id="rId43"/>
    <p:sldId id="427" r:id="rId44"/>
    <p:sldId id="428" r:id="rId45"/>
    <p:sldId id="430" r:id="rId46"/>
    <p:sldId id="431" r:id="rId47"/>
    <p:sldId id="432" r:id="rId48"/>
    <p:sldId id="396" r:id="rId49"/>
    <p:sldId id="433" r:id="rId50"/>
    <p:sldId id="435" r:id="rId51"/>
    <p:sldId id="436" r:id="rId52"/>
    <p:sldId id="437" r:id="rId53"/>
    <p:sldId id="438" r:id="rId54"/>
    <p:sldId id="440" r:id="rId55"/>
    <p:sldId id="441" r:id="rId56"/>
    <p:sldId id="282" r:id="rId5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09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pos="892" userDrawn="1">
          <p15:clr>
            <a:srgbClr val="A4A3A4"/>
          </p15:clr>
        </p15:guide>
        <p15:guide id="4" orient="horz" pos="2750" userDrawn="1">
          <p15:clr>
            <a:srgbClr val="A4A3A4"/>
          </p15:clr>
        </p15:guide>
        <p15:guide id="5" orient="horz" pos="2137" userDrawn="1">
          <p15:clr>
            <a:srgbClr val="A4A3A4"/>
          </p15:clr>
        </p15:guide>
        <p15:guide id="6" orient="horz" pos="1548" userDrawn="1">
          <p15:clr>
            <a:srgbClr val="A4A3A4"/>
          </p15:clr>
        </p15:guide>
        <p15:guide id="7" pos="6811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  <p15:guide id="9" orient="horz" pos="12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4CC"/>
    <a:srgbClr val="0D0D0D"/>
    <a:srgbClr val="257DD2"/>
    <a:srgbClr val="BB002D"/>
    <a:srgbClr val="B23885"/>
    <a:srgbClr val="E00887"/>
    <a:srgbClr val="E70012"/>
    <a:srgbClr val="C11D7B"/>
    <a:srgbClr val="110914"/>
    <a:srgbClr val="5CB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3943" autoAdjust="0"/>
  </p:normalViewPr>
  <p:slideViewPr>
    <p:cSldViewPr snapToGrid="0">
      <p:cViewPr varScale="1">
        <p:scale>
          <a:sx n="61" d="100"/>
          <a:sy n="61" d="100"/>
        </p:scale>
        <p:origin x="-96" y="-186"/>
      </p:cViewPr>
      <p:guideLst>
        <p:guide orient="horz" pos="709"/>
        <p:guide orient="horz" pos="2750"/>
        <p:guide orient="horz" pos="2137"/>
        <p:guide orient="horz" pos="1548"/>
        <p:guide orient="horz" pos="3861"/>
        <p:guide orient="horz" pos="1275"/>
        <p:guide pos="665"/>
        <p:guide pos="892"/>
        <p:guide pos="68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11" Type="http://schemas.openxmlformats.org/officeDocument/2006/relationships/image" Target="../media/image76.wmf"/><Relationship Id="rId5" Type="http://schemas.openxmlformats.org/officeDocument/2006/relationships/image" Target="../media/image70.wmf"/><Relationship Id="rId10" Type="http://schemas.openxmlformats.org/officeDocument/2006/relationships/image" Target="../media/image75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9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9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9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4" Type="http://schemas.openxmlformats.org/officeDocument/2006/relationships/image" Target="../media/image90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111.wmf"/><Relationship Id="rId7" Type="http://schemas.openxmlformats.org/officeDocument/2006/relationships/image" Target="../media/image115.wmf"/><Relationship Id="rId2" Type="http://schemas.openxmlformats.org/officeDocument/2006/relationships/image" Target="../media/image67.wmf"/><Relationship Id="rId1" Type="http://schemas.openxmlformats.org/officeDocument/2006/relationships/image" Target="../media/image110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Relationship Id="rId9" Type="http://schemas.openxmlformats.org/officeDocument/2006/relationships/image" Target="../media/image117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113.wmf"/><Relationship Id="rId7" Type="http://schemas.openxmlformats.org/officeDocument/2006/relationships/image" Target="../media/image111.wmf"/><Relationship Id="rId2" Type="http://schemas.openxmlformats.org/officeDocument/2006/relationships/image" Target="../media/image112.wmf"/><Relationship Id="rId1" Type="http://schemas.openxmlformats.org/officeDocument/2006/relationships/image" Target="../media/image110.wmf"/><Relationship Id="rId6" Type="http://schemas.openxmlformats.org/officeDocument/2006/relationships/image" Target="../media/image67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Relationship Id="rId9" Type="http://schemas.openxmlformats.org/officeDocument/2006/relationships/image" Target="../media/image11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17.wmf"/><Relationship Id="rId2" Type="http://schemas.openxmlformats.org/officeDocument/2006/relationships/image" Target="../media/image120.wmf"/><Relationship Id="rId1" Type="http://schemas.openxmlformats.org/officeDocument/2006/relationships/image" Target="../media/image90.wmf"/><Relationship Id="rId6" Type="http://schemas.openxmlformats.org/officeDocument/2006/relationships/image" Target="../media/image116.wmf"/><Relationship Id="rId5" Type="http://schemas.openxmlformats.org/officeDocument/2006/relationships/image" Target="../media/image111.wmf"/><Relationship Id="rId4" Type="http://schemas.openxmlformats.org/officeDocument/2006/relationships/image" Target="../media/image6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Relationship Id="rId9" Type="http://schemas.openxmlformats.org/officeDocument/2006/relationships/image" Target="../media/image121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10" Type="http://schemas.openxmlformats.org/officeDocument/2006/relationships/image" Target="../media/image121.wmf"/><Relationship Id="rId4" Type="http://schemas.openxmlformats.org/officeDocument/2006/relationships/image" Target="../media/image133.wmf"/><Relationship Id="rId9" Type="http://schemas.openxmlformats.org/officeDocument/2006/relationships/image" Target="../media/image13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19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image" Target="../media/image141.wmf"/><Relationship Id="rId7" Type="http://schemas.openxmlformats.org/officeDocument/2006/relationships/image" Target="../media/image145.wmf"/><Relationship Id="rId2" Type="http://schemas.openxmlformats.org/officeDocument/2006/relationships/image" Target="../media/image140.wmf"/><Relationship Id="rId1" Type="http://schemas.openxmlformats.org/officeDocument/2006/relationships/image" Target="../media/image111.wmf"/><Relationship Id="rId6" Type="http://schemas.openxmlformats.org/officeDocument/2006/relationships/image" Target="../media/image144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Relationship Id="rId9" Type="http://schemas.openxmlformats.org/officeDocument/2006/relationships/image" Target="../media/image147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image" Target="../media/image150.wmf"/><Relationship Id="rId7" Type="http://schemas.openxmlformats.org/officeDocument/2006/relationships/image" Target="../media/image154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6" Type="http://schemas.openxmlformats.org/officeDocument/2006/relationships/image" Target="../media/image153.wmf"/><Relationship Id="rId5" Type="http://schemas.openxmlformats.org/officeDocument/2006/relationships/image" Target="../media/image152.wmf"/><Relationship Id="rId4" Type="http://schemas.openxmlformats.org/officeDocument/2006/relationships/image" Target="../media/image151.wmf"/><Relationship Id="rId9" Type="http://schemas.openxmlformats.org/officeDocument/2006/relationships/image" Target="../media/image156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3" Type="http://schemas.openxmlformats.org/officeDocument/2006/relationships/image" Target="../media/image158.wmf"/><Relationship Id="rId7" Type="http://schemas.openxmlformats.org/officeDocument/2006/relationships/image" Target="../media/image162.wmf"/><Relationship Id="rId2" Type="http://schemas.openxmlformats.org/officeDocument/2006/relationships/image" Target="../media/image67.wmf"/><Relationship Id="rId1" Type="http://schemas.openxmlformats.org/officeDocument/2006/relationships/image" Target="../media/image157.wmf"/><Relationship Id="rId6" Type="http://schemas.openxmlformats.org/officeDocument/2006/relationships/image" Target="../media/image161.wmf"/><Relationship Id="rId5" Type="http://schemas.openxmlformats.org/officeDocument/2006/relationships/image" Target="../media/image160.wmf"/><Relationship Id="rId4" Type="http://schemas.openxmlformats.org/officeDocument/2006/relationships/image" Target="../media/image159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3" Type="http://schemas.openxmlformats.org/officeDocument/2006/relationships/image" Target="../media/image67.wmf"/><Relationship Id="rId7" Type="http://schemas.openxmlformats.org/officeDocument/2006/relationships/image" Target="../media/image168.wmf"/><Relationship Id="rId2" Type="http://schemas.openxmlformats.org/officeDocument/2006/relationships/image" Target="../media/image164.wmf"/><Relationship Id="rId1" Type="http://schemas.openxmlformats.org/officeDocument/2006/relationships/image" Target="../media/image157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Relationship Id="rId9" Type="http://schemas.openxmlformats.org/officeDocument/2006/relationships/image" Target="../media/image16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wmf"/><Relationship Id="rId1" Type="http://schemas.openxmlformats.org/officeDocument/2006/relationships/image" Target="../media/image174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image" Target="../media/image177.wmf"/><Relationship Id="rId7" Type="http://schemas.openxmlformats.org/officeDocument/2006/relationships/image" Target="../media/image180.wmf"/><Relationship Id="rId2" Type="http://schemas.openxmlformats.org/officeDocument/2006/relationships/image" Target="../media/image176.wmf"/><Relationship Id="rId1" Type="http://schemas.openxmlformats.org/officeDocument/2006/relationships/image" Target="../media/image67.wmf"/><Relationship Id="rId6" Type="http://schemas.openxmlformats.org/officeDocument/2006/relationships/image" Target="../media/image161.wmf"/><Relationship Id="rId11" Type="http://schemas.openxmlformats.org/officeDocument/2006/relationships/image" Target="../media/image184.wmf"/><Relationship Id="rId5" Type="http://schemas.openxmlformats.org/officeDocument/2006/relationships/image" Target="../media/image179.wmf"/><Relationship Id="rId10" Type="http://schemas.openxmlformats.org/officeDocument/2006/relationships/image" Target="../media/image183.wmf"/><Relationship Id="rId4" Type="http://schemas.openxmlformats.org/officeDocument/2006/relationships/image" Target="../media/image178.wmf"/><Relationship Id="rId9" Type="http://schemas.openxmlformats.org/officeDocument/2006/relationships/image" Target="../media/image182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wmf"/><Relationship Id="rId1" Type="http://schemas.openxmlformats.org/officeDocument/2006/relationships/image" Target="../media/image18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3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0.wmf"/><Relationship Id="rId10" Type="http://schemas.openxmlformats.org/officeDocument/2006/relationships/image" Target="../media/image39.wmf"/><Relationship Id="rId4" Type="http://schemas.openxmlformats.org/officeDocument/2006/relationships/image" Target="../media/image34.wmf"/><Relationship Id="rId9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8.wmf"/><Relationship Id="rId7" Type="http://schemas.openxmlformats.org/officeDocument/2006/relationships/image" Target="../media/image51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44.wmf"/><Relationship Id="rId5" Type="http://schemas.openxmlformats.org/officeDocument/2006/relationships/image" Target="../media/image45.wmf"/><Relationship Id="rId4" Type="http://schemas.openxmlformats.org/officeDocument/2006/relationships/image" Target="../media/image54.wmf"/><Relationship Id="rId9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AF65C-48F0-4C6E-BEFD-9AF31B03EEBF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0B059-7000-42F8-A5D1-A225E1ED9C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61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3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082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56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/>
            <a:fld id="{D9EB9ADD-E55C-4C9C-A0A2-0B00FA86A001}" type="slidenum">
              <a:rPr lang="zh-CN" altLang="en-US" sz="1200" smtClean="0"/>
              <a:pPr eaLnBrk="1"/>
              <a:t>35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1315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/>
            <a:fld id="{D9EB9ADD-E55C-4C9C-A0A2-0B00FA86A001}" type="slidenum">
              <a:rPr lang="zh-CN" altLang="en-US" sz="1200" smtClean="0"/>
              <a:pPr eaLnBrk="1"/>
              <a:t>36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37015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/>
            <a:fld id="{D9EB9ADD-E55C-4C9C-A0A2-0B00FA86A001}" type="slidenum">
              <a:rPr lang="zh-CN" altLang="en-US" sz="1200" smtClean="0"/>
              <a:pPr eaLnBrk="1"/>
              <a:t>37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5617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71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64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7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 userDrawn="1"/>
        </p:nvSpPr>
        <p:spPr>
          <a:xfrm>
            <a:off x="2561642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平行四边形 5"/>
          <p:cNvSpPr/>
          <p:nvPr userDrawn="1"/>
        </p:nvSpPr>
        <p:spPr>
          <a:xfrm>
            <a:off x="6340648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平行四边形 6"/>
          <p:cNvSpPr/>
          <p:nvPr userDrawn="1"/>
        </p:nvSpPr>
        <p:spPr>
          <a:xfrm>
            <a:off x="9960527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平行四边形 7"/>
          <p:cNvSpPr/>
          <p:nvPr userDrawn="1"/>
        </p:nvSpPr>
        <p:spPr>
          <a:xfrm>
            <a:off x="-733809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145143" tIns="72571" rIns="145143" bIns="7257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7485" y="6246284"/>
            <a:ext cx="2846916" cy="474133"/>
          </a:xfrm>
          <a:prstGeom prst="rect">
            <a:avLst/>
          </a:prstGeom>
        </p:spPr>
        <p:txBody>
          <a:bodyPr lIns="145143" tIns="72571" rIns="145143" bIns="72571"/>
          <a:lstStyle>
            <a:lvl1pPr>
              <a:buFont typeface="Arial" charset="0"/>
              <a:buNone/>
              <a:defRPr>
                <a:latin typeface="宋体" pitchFamily="2" charset="-122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4"/>
            <a:ext cx="3860800" cy="474133"/>
          </a:xfrm>
          <a:prstGeom prst="rect">
            <a:avLst/>
          </a:prstGeom>
        </p:spPr>
        <p:txBody>
          <a:bodyPr lIns="145143" tIns="72571" rIns="145143" bIns="72571"/>
          <a:lstStyle>
            <a:lvl1pPr>
              <a:buFont typeface="Arial" charset="0"/>
              <a:buNone/>
              <a:defRPr>
                <a:latin typeface="宋体" pitchFamily="2" charset="-122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4"/>
            <a:ext cx="2846917" cy="474133"/>
          </a:xfrm>
          <a:prstGeom prst="rect">
            <a:avLst/>
          </a:prstGeom>
        </p:spPr>
        <p:txBody>
          <a:bodyPr lIns="145143" tIns="72571" rIns="145143" bIns="72571"/>
          <a:lstStyle>
            <a:lvl1pPr>
              <a:buFont typeface="Arial" charset="0"/>
              <a:buNone/>
              <a:defRPr>
                <a:latin typeface="宋体" pitchFamily="2" charset="-122"/>
                <a:ea typeface="宋体" pitchFamily="2" charset="-122"/>
              </a:defRPr>
            </a:lvl1pPr>
          </a:lstStyle>
          <a:p>
            <a:pPr>
              <a:defRPr/>
            </a:pPr>
            <a:fld id="{EA642F4B-9FD7-460C-B877-BC09B4D3A8A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0011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定义w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18"/>
          <p:cNvSpPr/>
          <p:nvPr userDrawn="1"/>
        </p:nvSpPr>
        <p:spPr>
          <a:xfrm rot="5400000">
            <a:off x="-673660" y="673660"/>
            <a:ext cx="2418739" cy="1071419"/>
          </a:xfrm>
          <a:prstGeom prst="triangle">
            <a:avLst/>
          </a:prstGeom>
          <a:solidFill>
            <a:srgbClr val="1A74CC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等腰三角形 19"/>
          <p:cNvSpPr/>
          <p:nvPr userDrawn="1"/>
        </p:nvSpPr>
        <p:spPr>
          <a:xfrm rot="5400000">
            <a:off x="22123" y="2305882"/>
            <a:ext cx="870151" cy="328958"/>
          </a:xfrm>
          <a:prstGeom prst="triangle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等腰三角形 20"/>
          <p:cNvSpPr/>
          <p:nvPr userDrawn="1"/>
        </p:nvSpPr>
        <p:spPr>
          <a:xfrm rot="5400000">
            <a:off x="-376086" y="2898067"/>
            <a:ext cx="1209372" cy="457200"/>
          </a:xfrm>
          <a:prstGeom prst="triangle">
            <a:avLst/>
          </a:prstGeom>
          <a:solidFill>
            <a:srgbClr val="1A74CC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任意多边形 21"/>
          <p:cNvSpPr/>
          <p:nvPr userDrawn="1"/>
        </p:nvSpPr>
        <p:spPr>
          <a:xfrm>
            <a:off x="8170923" y="6283444"/>
            <a:ext cx="4155954" cy="704236"/>
          </a:xfrm>
          <a:custGeom>
            <a:avLst/>
            <a:gdLst>
              <a:gd name="connsiteX0" fmla="*/ 0 w 8686800"/>
              <a:gd name="connsiteY0" fmla="*/ 1239875 h 1471999"/>
              <a:gd name="connsiteX1" fmla="*/ 1447800 w 8686800"/>
              <a:gd name="connsiteY1" fmla="*/ 1625 h 1471999"/>
              <a:gd name="connsiteX2" fmla="*/ 4152900 w 8686800"/>
              <a:gd name="connsiteY2" fmla="*/ 1468475 h 1471999"/>
              <a:gd name="connsiteX3" fmla="*/ 5981700 w 8686800"/>
              <a:gd name="connsiteY3" fmla="*/ 439775 h 1471999"/>
              <a:gd name="connsiteX4" fmla="*/ 8686800 w 8686800"/>
              <a:gd name="connsiteY4" fmla="*/ 1373225 h 147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1471999">
                <a:moveTo>
                  <a:pt x="0" y="1239875"/>
                </a:moveTo>
                <a:cubicBezTo>
                  <a:pt x="377825" y="601700"/>
                  <a:pt x="755650" y="-36475"/>
                  <a:pt x="1447800" y="1625"/>
                </a:cubicBezTo>
                <a:cubicBezTo>
                  <a:pt x="2139950" y="39725"/>
                  <a:pt x="3397250" y="1395450"/>
                  <a:pt x="4152900" y="1468475"/>
                </a:cubicBezTo>
                <a:cubicBezTo>
                  <a:pt x="4908550" y="1541500"/>
                  <a:pt x="5226050" y="455650"/>
                  <a:pt x="5981700" y="439775"/>
                </a:cubicBezTo>
                <a:cubicBezTo>
                  <a:pt x="6737350" y="423900"/>
                  <a:pt x="7712075" y="898562"/>
                  <a:pt x="8686800" y="1373225"/>
                </a:cubicBezTo>
              </a:path>
            </a:pathLst>
          </a:cu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13942" y="916981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414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.引题  wu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12076" y="-443763"/>
            <a:ext cx="2342815" cy="1514509"/>
            <a:chOff x="-272337" y="-305365"/>
            <a:chExt cx="3353206" cy="2167675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272337" y="-45167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401971" y="-1680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076528" y="-30536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10202607" y="6206036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83727" y="36125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1238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引题  有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12076" y="-443763"/>
            <a:ext cx="2342815" cy="1514509"/>
            <a:chOff x="-272337" y="-305365"/>
            <a:chExt cx="3353206" cy="2167675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272337" y="-45167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401971" y="-1680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076528" y="-30536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10202607" y="6206036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83727" y="36125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31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引题  无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12076" y="-443763"/>
            <a:ext cx="2342815" cy="1514509"/>
            <a:chOff x="-272337" y="-305365"/>
            <a:chExt cx="3353206" cy="2167675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272337" y="-45167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401971" y="-1680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076528" y="-30536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10202607" y="6206036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83727" y="36125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326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引题  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9973424" y="-583810"/>
            <a:ext cx="2292467" cy="1490398"/>
            <a:chOff x="-405181" y="-371464"/>
            <a:chExt cx="3281145" cy="2133166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405181" y="-145775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132969" y="15126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871623" y="-37146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 flipV="1">
            <a:off x="-308375" y="6095200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 hidden="1"/>
          <p:cNvSpPr/>
          <p:nvPr userDrawn="1"/>
        </p:nvSpPr>
        <p:spPr>
          <a:xfrm>
            <a:off x="94178" y="2925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1096832" y="20803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079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.引题  无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9973424" y="-583810"/>
            <a:ext cx="2292467" cy="1490398"/>
            <a:chOff x="-405181" y="-371464"/>
            <a:chExt cx="3281145" cy="2133166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405181" y="-145775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132969" y="15126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871623" y="-37146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 flipV="1">
            <a:off x="-308375" y="6095200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 hidden="1"/>
          <p:cNvSpPr/>
          <p:nvPr userDrawn="1"/>
        </p:nvSpPr>
        <p:spPr>
          <a:xfrm>
            <a:off x="94178" y="2925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1045536" y="177256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74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定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18"/>
          <p:cNvSpPr/>
          <p:nvPr userDrawn="1"/>
        </p:nvSpPr>
        <p:spPr>
          <a:xfrm rot="5400000">
            <a:off x="-673660" y="673660"/>
            <a:ext cx="2418739" cy="1071419"/>
          </a:xfrm>
          <a:prstGeom prst="triangle">
            <a:avLst/>
          </a:prstGeom>
          <a:solidFill>
            <a:srgbClr val="1A74CC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等腰三角形 19"/>
          <p:cNvSpPr/>
          <p:nvPr userDrawn="1"/>
        </p:nvSpPr>
        <p:spPr>
          <a:xfrm rot="5400000">
            <a:off x="22123" y="2305882"/>
            <a:ext cx="870151" cy="328958"/>
          </a:xfrm>
          <a:prstGeom prst="triangle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等腰三角形 20"/>
          <p:cNvSpPr/>
          <p:nvPr userDrawn="1"/>
        </p:nvSpPr>
        <p:spPr>
          <a:xfrm rot="5400000">
            <a:off x="-376086" y="2898067"/>
            <a:ext cx="1209372" cy="457200"/>
          </a:xfrm>
          <a:prstGeom prst="triangle">
            <a:avLst/>
          </a:prstGeom>
          <a:solidFill>
            <a:srgbClr val="1A74CC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任意多边形 21"/>
          <p:cNvSpPr/>
          <p:nvPr userDrawn="1"/>
        </p:nvSpPr>
        <p:spPr>
          <a:xfrm>
            <a:off x="8170923" y="6283444"/>
            <a:ext cx="4155954" cy="704236"/>
          </a:xfrm>
          <a:custGeom>
            <a:avLst/>
            <a:gdLst>
              <a:gd name="connsiteX0" fmla="*/ 0 w 8686800"/>
              <a:gd name="connsiteY0" fmla="*/ 1239875 h 1471999"/>
              <a:gd name="connsiteX1" fmla="*/ 1447800 w 8686800"/>
              <a:gd name="connsiteY1" fmla="*/ 1625 h 1471999"/>
              <a:gd name="connsiteX2" fmla="*/ 4152900 w 8686800"/>
              <a:gd name="connsiteY2" fmla="*/ 1468475 h 1471999"/>
              <a:gd name="connsiteX3" fmla="*/ 5981700 w 8686800"/>
              <a:gd name="connsiteY3" fmla="*/ 439775 h 1471999"/>
              <a:gd name="connsiteX4" fmla="*/ 8686800 w 8686800"/>
              <a:gd name="connsiteY4" fmla="*/ 1373225 h 147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1471999">
                <a:moveTo>
                  <a:pt x="0" y="1239875"/>
                </a:moveTo>
                <a:cubicBezTo>
                  <a:pt x="377825" y="601700"/>
                  <a:pt x="755650" y="-36475"/>
                  <a:pt x="1447800" y="1625"/>
                </a:cubicBezTo>
                <a:cubicBezTo>
                  <a:pt x="2139950" y="39725"/>
                  <a:pt x="3397250" y="1395450"/>
                  <a:pt x="4152900" y="1468475"/>
                </a:cubicBezTo>
                <a:cubicBezTo>
                  <a:pt x="4908550" y="1541500"/>
                  <a:pt x="5226050" y="455650"/>
                  <a:pt x="5981700" y="439775"/>
                </a:cubicBezTo>
                <a:cubicBezTo>
                  <a:pt x="6737350" y="423900"/>
                  <a:pt x="7712075" y="898562"/>
                  <a:pt x="8686800" y="1373225"/>
                </a:cubicBezTo>
              </a:path>
            </a:pathLst>
          </a:cu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13942" y="916981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定理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51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10879666" y="6324600"/>
            <a:ext cx="1312334" cy="533400"/>
          </a:xfrm>
          <a:prstGeom prst="triangle">
            <a:avLst>
              <a:gd name="adj" fmla="val 10000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0" y="0"/>
            <a:ext cx="2209800" cy="1215614"/>
          </a:xfrm>
          <a:prstGeom prst="triangle">
            <a:avLst>
              <a:gd name="adj" fmla="val 10000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99497" y="14665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56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例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0" y="6324600"/>
            <a:ext cx="1312334" cy="533400"/>
          </a:xfrm>
          <a:prstGeom prst="triangle">
            <a:avLst>
              <a:gd name="adj" fmla="val 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9982200" y="0"/>
            <a:ext cx="2209800" cy="1215614"/>
          </a:xfrm>
          <a:prstGeom prst="triangle">
            <a:avLst>
              <a:gd name="adj" fmla="val 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 hidden="1"/>
          <p:cNvSpPr/>
          <p:nvPr userDrawn="1"/>
        </p:nvSpPr>
        <p:spPr>
          <a:xfrm>
            <a:off x="11087100" y="14614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263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3" r:id="rId5"/>
    <p:sldLayoutId id="2147483657" r:id="rId6"/>
    <p:sldLayoutId id="2147483654" r:id="rId7"/>
    <p:sldLayoutId id="2147483655" r:id="rId8"/>
    <p:sldLayoutId id="2147483656" r:id="rId9"/>
    <p:sldLayoutId id="2147483651" r:id="rId10"/>
    <p:sldLayoutId id="2147483661" r:id="rId11"/>
    <p:sldLayoutId id="2147483662" r:id="rId12"/>
    <p:sldLayoutId id="214748366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6.bin"/><Relationship Id="rId26" Type="http://schemas.openxmlformats.org/officeDocument/2006/relationships/image" Target="../media/image19.wmf"/><Relationship Id="rId3" Type="http://schemas.openxmlformats.org/officeDocument/2006/relationships/oleObject" Target="../embeddings/oleObject18.bin"/><Relationship Id="rId21" Type="http://schemas.openxmlformats.org/officeDocument/2006/relationships/image" Target="../media/image29.wmf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5.wmf"/><Relationship Id="rId17" Type="http://schemas.openxmlformats.org/officeDocument/2006/relationships/image" Target="../media/image27.wmf"/><Relationship Id="rId25" Type="http://schemas.openxmlformats.org/officeDocument/2006/relationships/oleObject" Target="../embeddings/oleObject30.bin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2.bin"/><Relationship Id="rId24" Type="http://schemas.openxmlformats.org/officeDocument/2006/relationships/oleObject" Target="../embeddings/oleObject29.bin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26.wmf"/><Relationship Id="rId23" Type="http://schemas.openxmlformats.org/officeDocument/2006/relationships/image" Target="../media/image30.wmf"/><Relationship Id="rId10" Type="http://schemas.openxmlformats.org/officeDocument/2006/relationships/image" Target="../media/image24.wmf"/><Relationship Id="rId19" Type="http://schemas.openxmlformats.org/officeDocument/2006/relationships/image" Target="../media/image28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39.bin"/><Relationship Id="rId26" Type="http://schemas.openxmlformats.org/officeDocument/2006/relationships/oleObject" Target="../embeddings/oleObject43.bin"/><Relationship Id="rId3" Type="http://schemas.openxmlformats.org/officeDocument/2006/relationships/oleObject" Target="../embeddings/oleObject31.bin"/><Relationship Id="rId21" Type="http://schemas.openxmlformats.org/officeDocument/2006/relationships/image" Target="../media/image38.wmf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38.bin"/><Relationship Id="rId25" Type="http://schemas.openxmlformats.org/officeDocument/2006/relationships/image" Target="../media/image40.wmf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36.wmf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5.bin"/><Relationship Id="rId24" Type="http://schemas.openxmlformats.org/officeDocument/2006/relationships/oleObject" Target="../embeddings/oleObject42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23" Type="http://schemas.openxmlformats.org/officeDocument/2006/relationships/image" Target="../media/image39.wmf"/><Relationship Id="rId28" Type="http://schemas.openxmlformats.org/officeDocument/2006/relationships/oleObject" Target="../embeddings/oleObject44.bin"/><Relationship Id="rId10" Type="http://schemas.openxmlformats.org/officeDocument/2006/relationships/image" Target="../media/image34.wmf"/><Relationship Id="rId19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5.wmf"/><Relationship Id="rId22" Type="http://schemas.openxmlformats.org/officeDocument/2006/relationships/oleObject" Target="../embeddings/oleObject41.bin"/><Relationship Id="rId27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11" Type="http://schemas.openxmlformats.org/officeDocument/2006/relationships/image" Target="../media/image45.wmf"/><Relationship Id="rId5" Type="http://schemas.openxmlformats.org/officeDocument/2006/relationships/oleObject" Target="../embeddings/oleObject46.bin"/><Relationship Id="rId10" Type="http://schemas.openxmlformats.org/officeDocument/2006/relationships/oleObject" Target="../embeddings/oleObject49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52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43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65.bin"/><Relationship Id="rId18" Type="http://schemas.openxmlformats.org/officeDocument/2006/relationships/oleObject" Target="../embeddings/oleObject68.bin"/><Relationship Id="rId3" Type="http://schemas.openxmlformats.org/officeDocument/2006/relationships/oleObject" Target="../embeddings/oleObject60.bin"/><Relationship Id="rId21" Type="http://schemas.openxmlformats.org/officeDocument/2006/relationships/image" Target="../media/image46.wmf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45.wmf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54.wmf"/><Relationship Id="rId19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4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8.wmf"/><Relationship Id="rId2" Type="http://schemas.openxmlformats.org/officeDocument/2006/relationships/tags" Target="../tags/tag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7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6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88.bin"/><Relationship Id="rId26" Type="http://schemas.openxmlformats.org/officeDocument/2006/relationships/image" Target="../media/image75.wmf"/><Relationship Id="rId3" Type="http://schemas.openxmlformats.org/officeDocument/2006/relationships/oleObject" Target="../embeddings/oleObject79.bin"/><Relationship Id="rId21" Type="http://schemas.openxmlformats.org/officeDocument/2006/relationships/image" Target="../media/image73.wmf"/><Relationship Id="rId7" Type="http://schemas.openxmlformats.org/officeDocument/2006/relationships/oleObject" Target="../embeddings/oleObject81.bin"/><Relationship Id="rId12" Type="http://schemas.openxmlformats.org/officeDocument/2006/relationships/oleObject" Target="../embeddings/oleObject84.bin"/><Relationship Id="rId17" Type="http://schemas.openxmlformats.org/officeDocument/2006/relationships/oleObject" Target="../embeddings/oleObject87.bin"/><Relationship Id="rId25" Type="http://schemas.openxmlformats.org/officeDocument/2006/relationships/oleObject" Target="../embeddings/oleObject92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71.wmf"/><Relationship Id="rId20" Type="http://schemas.openxmlformats.org/officeDocument/2006/relationships/oleObject" Target="../embeddings/oleObject89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83.bin"/><Relationship Id="rId24" Type="http://schemas.openxmlformats.org/officeDocument/2006/relationships/image" Target="../media/image74.wmf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6.bin"/><Relationship Id="rId23" Type="http://schemas.openxmlformats.org/officeDocument/2006/relationships/oleObject" Target="../embeddings/oleObject91.bin"/><Relationship Id="rId28" Type="http://schemas.openxmlformats.org/officeDocument/2006/relationships/image" Target="../media/image76.wmf"/><Relationship Id="rId10" Type="http://schemas.openxmlformats.org/officeDocument/2006/relationships/image" Target="../media/image69.wmf"/><Relationship Id="rId19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82.bin"/><Relationship Id="rId14" Type="http://schemas.openxmlformats.org/officeDocument/2006/relationships/oleObject" Target="../embeddings/oleObject85.bin"/><Relationship Id="rId22" Type="http://schemas.openxmlformats.org/officeDocument/2006/relationships/oleObject" Target="../embeddings/oleObject90.bin"/><Relationship Id="rId27" Type="http://schemas.openxmlformats.org/officeDocument/2006/relationships/oleObject" Target="../embeddings/oleObject9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7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0.wmf"/><Relationship Id="rId2" Type="http://schemas.openxmlformats.org/officeDocument/2006/relationships/tags" Target="../tags/tag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9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87.wmf"/><Relationship Id="rId3" Type="http://schemas.openxmlformats.org/officeDocument/2006/relationships/video" Target="../media/media1.mp4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104.bin"/><Relationship Id="rId2" Type="http://schemas.microsoft.com/office/2007/relationships/media" Target="../media/media1.mp4"/><Relationship Id="rId16" Type="http://schemas.openxmlformats.org/officeDocument/2006/relationships/image" Target="../media/image86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10" Type="http://schemas.openxmlformats.org/officeDocument/2006/relationships/image" Target="../media/image83.wmf"/><Relationship Id="rId19" Type="http://schemas.openxmlformats.org/officeDocument/2006/relationships/image" Target="../media/image88.png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8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110.bin"/><Relationship Id="rId18" Type="http://schemas.openxmlformats.org/officeDocument/2006/relationships/oleObject" Target="../embeddings/oleObject114.bin"/><Relationship Id="rId3" Type="http://schemas.openxmlformats.org/officeDocument/2006/relationships/oleObject" Target="../embeddings/oleObject105.bin"/><Relationship Id="rId21" Type="http://schemas.openxmlformats.org/officeDocument/2006/relationships/image" Target="../media/image95.wmf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113.bin"/><Relationship Id="rId25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2.bin"/><Relationship Id="rId20" Type="http://schemas.openxmlformats.org/officeDocument/2006/relationships/oleObject" Target="../embeddings/oleObject116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09.bin"/><Relationship Id="rId24" Type="http://schemas.openxmlformats.org/officeDocument/2006/relationships/oleObject" Target="../embeddings/oleObject119.bin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23" Type="http://schemas.openxmlformats.org/officeDocument/2006/relationships/oleObject" Target="../embeddings/oleObject118.bin"/><Relationship Id="rId10" Type="http://schemas.openxmlformats.org/officeDocument/2006/relationships/image" Target="../media/image92.wmf"/><Relationship Id="rId19" Type="http://schemas.openxmlformats.org/officeDocument/2006/relationships/oleObject" Target="../embeddings/oleObject115.bin"/><Relationship Id="rId4" Type="http://schemas.openxmlformats.org/officeDocument/2006/relationships/image" Target="../media/image89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94.wmf"/><Relationship Id="rId22" Type="http://schemas.openxmlformats.org/officeDocument/2006/relationships/oleObject" Target="../embeddings/oleObject117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12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9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26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12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9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30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12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9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9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7" Type="http://schemas.openxmlformats.org/officeDocument/2006/relationships/image" Target="../media/image10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136.bin"/><Relationship Id="rId4" Type="http://schemas.openxmlformats.org/officeDocument/2006/relationships/image" Target="../media/image9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138.bin"/><Relationship Id="rId10" Type="http://schemas.openxmlformats.org/officeDocument/2006/relationships/image" Target="../media/image9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4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image" Target="../media/image112.wmf"/><Relationship Id="rId18" Type="http://schemas.openxmlformats.org/officeDocument/2006/relationships/oleObject" Target="../embeddings/oleObject149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16.wmf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146.bin"/><Relationship Id="rId17" Type="http://schemas.openxmlformats.org/officeDocument/2006/relationships/image" Target="../media/image1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8.bin"/><Relationship Id="rId20" Type="http://schemas.openxmlformats.org/officeDocument/2006/relationships/oleObject" Target="../embeddings/oleObject150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42.bin"/><Relationship Id="rId11" Type="http://schemas.openxmlformats.org/officeDocument/2006/relationships/oleObject" Target="../embeddings/oleObject145.bin"/><Relationship Id="rId5" Type="http://schemas.openxmlformats.org/officeDocument/2006/relationships/image" Target="../media/image110.wmf"/><Relationship Id="rId15" Type="http://schemas.openxmlformats.org/officeDocument/2006/relationships/image" Target="../media/image113.wmf"/><Relationship Id="rId23" Type="http://schemas.openxmlformats.org/officeDocument/2006/relationships/image" Target="../media/image117.wmf"/><Relationship Id="rId10" Type="http://schemas.openxmlformats.org/officeDocument/2006/relationships/oleObject" Target="../embeddings/oleObject144.bin"/><Relationship Id="rId19" Type="http://schemas.openxmlformats.org/officeDocument/2006/relationships/image" Target="../media/image115.wmf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147.bin"/><Relationship Id="rId22" Type="http://schemas.openxmlformats.org/officeDocument/2006/relationships/oleObject" Target="../embeddings/oleObject151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13" Type="http://schemas.openxmlformats.org/officeDocument/2006/relationships/image" Target="../media/image119.wmf"/><Relationship Id="rId18" Type="http://schemas.openxmlformats.org/officeDocument/2006/relationships/oleObject" Target="../embeddings/oleObject159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16.wmf"/><Relationship Id="rId7" Type="http://schemas.openxmlformats.org/officeDocument/2006/relationships/image" Target="../media/image112.wmf"/><Relationship Id="rId12" Type="http://schemas.openxmlformats.org/officeDocument/2006/relationships/oleObject" Target="../embeddings/oleObject156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8.bin"/><Relationship Id="rId20" Type="http://schemas.openxmlformats.org/officeDocument/2006/relationships/oleObject" Target="../embeddings/oleObject161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53.bin"/><Relationship Id="rId11" Type="http://schemas.openxmlformats.org/officeDocument/2006/relationships/image" Target="../media/image118.wmf"/><Relationship Id="rId5" Type="http://schemas.openxmlformats.org/officeDocument/2006/relationships/image" Target="../media/image110.wmf"/><Relationship Id="rId15" Type="http://schemas.openxmlformats.org/officeDocument/2006/relationships/image" Target="../media/image67.wmf"/><Relationship Id="rId23" Type="http://schemas.openxmlformats.org/officeDocument/2006/relationships/image" Target="../media/image117.wmf"/><Relationship Id="rId10" Type="http://schemas.openxmlformats.org/officeDocument/2006/relationships/oleObject" Target="../embeddings/oleObject155.bin"/><Relationship Id="rId19" Type="http://schemas.openxmlformats.org/officeDocument/2006/relationships/oleObject" Target="../embeddings/oleObject160.bin"/><Relationship Id="rId4" Type="http://schemas.openxmlformats.org/officeDocument/2006/relationships/oleObject" Target="../embeddings/oleObject152.bin"/><Relationship Id="rId9" Type="http://schemas.openxmlformats.org/officeDocument/2006/relationships/image" Target="../media/image113.wmf"/><Relationship Id="rId14" Type="http://schemas.openxmlformats.org/officeDocument/2006/relationships/oleObject" Target="../embeddings/oleObject157.bin"/><Relationship Id="rId22" Type="http://schemas.openxmlformats.org/officeDocument/2006/relationships/oleObject" Target="../embeddings/oleObject162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oleObject" Target="../embeddings/oleObject168.bin"/><Relationship Id="rId18" Type="http://schemas.openxmlformats.org/officeDocument/2006/relationships/image" Target="../media/image116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0.wmf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17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0.bin"/><Relationship Id="rId20" Type="http://schemas.openxmlformats.org/officeDocument/2006/relationships/image" Target="../media/image117.wmf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64.bin"/><Relationship Id="rId11" Type="http://schemas.openxmlformats.org/officeDocument/2006/relationships/oleObject" Target="../embeddings/oleObject167.bin"/><Relationship Id="rId5" Type="http://schemas.openxmlformats.org/officeDocument/2006/relationships/image" Target="../media/image90.wmf"/><Relationship Id="rId15" Type="http://schemas.openxmlformats.org/officeDocument/2006/relationships/oleObject" Target="../embeddings/oleObject169.bin"/><Relationship Id="rId10" Type="http://schemas.openxmlformats.org/officeDocument/2006/relationships/oleObject" Target="../embeddings/oleObject166.bin"/><Relationship Id="rId19" Type="http://schemas.openxmlformats.org/officeDocument/2006/relationships/oleObject" Target="../embeddings/oleObject172.bin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109.wmf"/><Relationship Id="rId14" Type="http://schemas.openxmlformats.org/officeDocument/2006/relationships/image" Target="../media/image11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2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179.bin"/><Relationship Id="rId18" Type="http://schemas.openxmlformats.org/officeDocument/2006/relationships/image" Target="../media/image129.wmf"/><Relationship Id="rId3" Type="http://schemas.openxmlformats.org/officeDocument/2006/relationships/oleObject" Target="../embeddings/oleObject174.bin"/><Relationship Id="rId7" Type="http://schemas.openxmlformats.org/officeDocument/2006/relationships/oleObject" Target="../embeddings/oleObject176.bin"/><Relationship Id="rId12" Type="http://schemas.openxmlformats.org/officeDocument/2006/relationships/image" Target="../media/image126.wmf"/><Relationship Id="rId17" Type="http://schemas.openxmlformats.org/officeDocument/2006/relationships/oleObject" Target="../embeddings/oleObject181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28.wmf"/><Relationship Id="rId20" Type="http://schemas.openxmlformats.org/officeDocument/2006/relationships/image" Target="../media/image121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78.bin"/><Relationship Id="rId5" Type="http://schemas.openxmlformats.org/officeDocument/2006/relationships/oleObject" Target="../embeddings/oleObject175.bin"/><Relationship Id="rId15" Type="http://schemas.openxmlformats.org/officeDocument/2006/relationships/oleObject" Target="../embeddings/oleObject180.bin"/><Relationship Id="rId10" Type="http://schemas.openxmlformats.org/officeDocument/2006/relationships/image" Target="../media/image125.wmf"/><Relationship Id="rId19" Type="http://schemas.openxmlformats.org/officeDocument/2006/relationships/oleObject" Target="../embeddings/oleObject182.bin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77.bin"/><Relationship Id="rId14" Type="http://schemas.openxmlformats.org/officeDocument/2006/relationships/image" Target="../media/image12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oleObject" Target="../embeddings/oleObject188.bin"/><Relationship Id="rId18" Type="http://schemas.openxmlformats.org/officeDocument/2006/relationships/oleObject" Target="../embeddings/oleObject191.bin"/><Relationship Id="rId3" Type="http://schemas.openxmlformats.org/officeDocument/2006/relationships/oleObject" Target="../embeddings/oleObject183.bin"/><Relationship Id="rId21" Type="http://schemas.openxmlformats.org/officeDocument/2006/relationships/image" Target="../media/image138.wmf"/><Relationship Id="rId7" Type="http://schemas.openxmlformats.org/officeDocument/2006/relationships/oleObject" Target="../embeddings/oleObject185.bin"/><Relationship Id="rId12" Type="http://schemas.openxmlformats.org/officeDocument/2006/relationships/image" Target="../media/image134.wmf"/><Relationship Id="rId17" Type="http://schemas.openxmlformats.org/officeDocument/2006/relationships/oleObject" Target="../embeddings/oleObject190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36.wmf"/><Relationship Id="rId20" Type="http://schemas.openxmlformats.org/officeDocument/2006/relationships/oleObject" Target="../embeddings/oleObject192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187.bin"/><Relationship Id="rId5" Type="http://schemas.openxmlformats.org/officeDocument/2006/relationships/oleObject" Target="../embeddings/oleObject184.bin"/><Relationship Id="rId15" Type="http://schemas.openxmlformats.org/officeDocument/2006/relationships/oleObject" Target="../embeddings/oleObject189.bin"/><Relationship Id="rId23" Type="http://schemas.openxmlformats.org/officeDocument/2006/relationships/image" Target="../media/image121.wmf"/><Relationship Id="rId10" Type="http://schemas.openxmlformats.org/officeDocument/2006/relationships/image" Target="../media/image133.wmf"/><Relationship Id="rId19" Type="http://schemas.openxmlformats.org/officeDocument/2006/relationships/image" Target="../media/image137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86.bin"/><Relationship Id="rId14" Type="http://schemas.openxmlformats.org/officeDocument/2006/relationships/image" Target="../media/image135.wmf"/><Relationship Id="rId22" Type="http://schemas.openxmlformats.org/officeDocument/2006/relationships/oleObject" Target="../embeddings/oleObject193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0.png"/><Relationship Id="rId5" Type="http://schemas.openxmlformats.org/officeDocument/2006/relationships/image" Target="../media/image139.wmf"/><Relationship Id="rId4" Type="http://schemas.openxmlformats.org/officeDocument/2006/relationships/oleObject" Target="../embeddings/oleObject194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oleObject" Target="../embeddings/oleObject200.bin"/><Relationship Id="rId18" Type="http://schemas.openxmlformats.org/officeDocument/2006/relationships/oleObject" Target="../embeddings/oleObject203.bin"/><Relationship Id="rId3" Type="http://schemas.openxmlformats.org/officeDocument/2006/relationships/oleObject" Target="../embeddings/oleObject195.bin"/><Relationship Id="rId21" Type="http://schemas.openxmlformats.org/officeDocument/2006/relationships/image" Target="../media/image147.wmf"/><Relationship Id="rId7" Type="http://schemas.openxmlformats.org/officeDocument/2006/relationships/oleObject" Target="../embeddings/oleObject197.bin"/><Relationship Id="rId12" Type="http://schemas.openxmlformats.org/officeDocument/2006/relationships/image" Target="../media/image143.wmf"/><Relationship Id="rId17" Type="http://schemas.openxmlformats.org/officeDocument/2006/relationships/image" Target="../media/image14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2.bin"/><Relationship Id="rId20" Type="http://schemas.openxmlformats.org/officeDocument/2006/relationships/oleObject" Target="../embeddings/oleObject204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0.wmf"/><Relationship Id="rId11" Type="http://schemas.openxmlformats.org/officeDocument/2006/relationships/oleObject" Target="../embeddings/oleObject199.bin"/><Relationship Id="rId5" Type="http://schemas.openxmlformats.org/officeDocument/2006/relationships/oleObject" Target="../embeddings/oleObject196.bin"/><Relationship Id="rId15" Type="http://schemas.openxmlformats.org/officeDocument/2006/relationships/oleObject" Target="../embeddings/oleObject201.bin"/><Relationship Id="rId23" Type="http://schemas.openxmlformats.org/officeDocument/2006/relationships/oleObject" Target="../embeddings/oleObject206.bin"/><Relationship Id="rId10" Type="http://schemas.openxmlformats.org/officeDocument/2006/relationships/image" Target="../media/image142.wmf"/><Relationship Id="rId19" Type="http://schemas.openxmlformats.org/officeDocument/2006/relationships/image" Target="../media/image146.w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98.bin"/><Relationship Id="rId14" Type="http://schemas.openxmlformats.org/officeDocument/2006/relationships/image" Target="../media/image144.wmf"/><Relationship Id="rId22" Type="http://schemas.openxmlformats.org/officeDocument/2006/relationships/oleObject" Target="../embeddings/oleObject20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13" Type="http://schemas.openxmlformats.org/officeDocument/2006/relationships/oleObject" Target="../embeddings/oleObject212.bin"/><Relationship Id="rId18" Type="http://schemas.openxmlformats.org/officeDocument/2006/relationships/image" Target="../media/image155.wmf"/><Relationship Id="rId3" Type="http://schemas.openxmlformats.org/officeDocument/2006/relationships/oleObject" Target="../embeddings/oleObject207.bin"/><Relationship Id="rId7" Type="http://schemas.openxmlformats.org/officeDocument/2006/relationships/oleObject" Target="../embeddings/oleObject209.bin"/><Relationship Id="rId12" Type="http://schemas.openxmlformats.org/officeDocument/2006/relationships/image" Target="../media/image152.wmf"/><Relationship Id="rId17" Type="http://schemas.openxmlformats.org/officeDocument/2006/relationships/oleObject" Target="../embeddings/oleObject21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54.wmf"/><Relationship Id="rId20" Type="http://schemas.openxmlformats.org/officeDocument/2006/relationships/image" Target="../media/image156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49.wmf"/><Relationship Id="rId11" Type="http://schemas.openxmlformats.org/officeDocument/2006/relationships/oleObject" Target="../embeddings/oleObject211.bin"/><Relationship Id="rId5" Type="http://schemas.openxmlformats.org/officeDocument/2006/relationships/oleObject" Target="../embeddings/oleObject208.bin"/><Relationship Id="rId15" Type="http://schemas.openxmlformats.org/officeDocument/2006/relationships/oleObject" Target="../embeddings/oleObject213.bin"/><Relationship Id="rId10" Type="http://schemas.openxmlformats.org/officeDocument/2006/relationships/image" Target="../media/image151.wmf"/><Relationship Id="rId19" Type="http://schemas.openxmlformats.org/officeDocument/2006/relationships/oleObject" Target="../embeddings/oleObject215.bin"/><Relationship Id="rId4" Type="http://schemas.openxmlformats.org/officeDocument/2006/relationships/image" Target="../media/image148.wmf"/><Relationship Id="rId9" Type="http://schemas.openxmlformats.org/officeDocument/2006/relationships/oleObject" Target="../embeddings/oleObject210.bin"/><Relationship Id="rId14" Type="http://schemas.openxmlformats.org/officeDocument/2006/relationships/image" Target="../media/image153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oleObject" Target="../embeddings/oleObject221.bin"/><Relationship Id="rId18" Type="http://schemas.openxmlformats.org/officeDocument/2006/relationships/image" Target="../media/image163.wmf"/><Relationship Id="rId3" Type="http://schemas.openxmlformats.org/officeDocument/2006/relationships/oleObject" Target="../embeddings/oleObject216.bin"/><Relationship Id="rId7" Type="http://schemas.openxmlformats.org/officeDocument/2006/relationships/oleObject" Target="../embeddings/oleObject218.bin"/><Relationship Id="rId12" Type="http://schemas.openxmlformats.org/officeDocument/2006/relationships/image" Target="../media/image160.wmf"/><Relationship Id="rId17" Type="http://schemas.openxmlformats.org/officeDocument/2006/relationships/oleObject" Target="../embeddings/oleObject223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62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220.bin"/><Relationship Id="rId5" Type="http://schemas.openxmlformats.org/officeDocument/2006/relationships/oleObject" Target="../embeddings/oleObject217.bin"/><Relationship Id="rId15" Type="http://schemas.openxmlformats.org/officeDocument/2006/relationships/oleObject" Target="../embeddings/oleObject222.bin"/><Relationship Id="rId10" Type="http://schemas.openxmlformats.org/officeDocument/2006/relationships/image" Target="../media/image159.wmf"/><Relationship Id="rId4" Type="http://schemas.openxmlformats.org/officeDocument/2006/relationships/image" Target="../media/image157.wmf"/><Relationship Id="rId9" Type="http://schemas.openxmlformats.org/officeDocument/2006/relationships/oleObject" Target="../embeddings/oleObject219.bin"/><Relationship Id="rId14" Type="http://schemas.openxmlformats.org/officeDocument/2006/relationships/image" Target="../media/image161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229.bin"/><Relationship Id="rId18" Type="http://schemas.openxmlformats.org/officeDocument/2006/relationships/oleObject" Target="../embeddings/oleObject232.bin"/><Relationship Id="rId3" Type="http://schemas.openxmlformats.org/officeDocument/2006/relationships/oleObject" Target="../embeddings/oleObject224.bin"/><Relationship Id="rId21" Type="http://schemas.openxmlformats.org/officeDocument/2006/relationships/image" Target="../media/image162.wmf"/><Relationship Id="rId7" Type="http://schemas.openxmlformats.org/officeDocument/2006/relationships/oleObject" Target="../embeddings/oleObject226.bin"/><Relationship Id="rId12" Type="http://schemas.openxmlformats.org/officeDocument/2006/relationships/image" Target="../media/image166.wmf"/><Relationship Id="rId17" Type="http://schemas.openxmlformats.org/officeDocument/2006/relationships/image" Target="../media/image168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231.bin"/><Relationship Id="rId20" Type="http://schemas.openxmlformats.org/officeDocument/2006/relationships/oleObject" Target="../embeddings/oleObject233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64.wmf"/><Relationship Id="rId11" Type="http://schemas.openxmlformats.org/officeDocument/2006/relationships/oleObject" Target="../embeddings/oleObject228.bin"/><Relationship Id="rId5" Type="http://schemas.openxmlformats.org/officeDocument/2006/relationships/oleObject" Target="../embeddings/oleObject225.bin"/><Relationship Id="rId15" Type="http://schemas.openxmlformats.org/officeDocument/2006/relationships/oleObject" Target="../embeddings/oleObject230.bin"/><Relationship Id="rId10" Type="http://schemas.openxmlformats.org/officeDocument/2006/relationships/image" Target="../media/image165.wmf"/><Relationship Id="rId19" Type="http://schemas.openxmlformats.org/officeDocument/2006/relationships/image" Target="../media/image169.wmf"/><Relationship Id="rId4" Type="http://schemas.openxmlformats.org/officeDocument/2006/relationships/image" Target="../media/image157.wmf"/><Relationship Id="rId9" Type="http://schemas.openxmlformats.org/officeDocument/2006/relationships/oleObject" Target="../embeddings/oleObject227.bin"/><Relationship Id="rId14" Type="http://schemas.openxmlformats.org/officeDocument/2006/relationships/image" Target="../media/image167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6.bin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71.wmf"/><Relationship Id="rId2" Type="http://schemas.openxmlformats.org/officeDocument/2006/relationships/tags" Target="../tags/tag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35.bin"/><Relationship Id="rId5" Type="http://schemas.openxmlformats.org/officeDocument/2006/relationships/image" Target="../media/image170.wmf"/><Relationship Id="rId4" Type="http://schemas.openxmlformats.org/officeDocument/2006/relationships/oleObject" Target="../embeddings/oleObject234.bin"/><Relationship Id="rId9" Type="http://schemas.openxmlformats.org/officeDocument/2006/relationships/image" Target="../media/image67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75.wmf"/><Relationship Id="rId5" Type="http://schemas.openxmlformats.org/officeDocument/2006/relationships/oleObject" Target="../embeddings/oleObject238.bin"/><Relationship Id="rId4" Type="http://schemas.openxmlformats.org/officeDocument/2006/relationships/image" Target="../media/image174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1.bin"/><Relationship Id="rId13" Type="http://schemas.openxmlformats.org/officeDocument/2006/relationships/oleObject" Target="../embeddings/oleObject244.bin"/><Relationship Id="rId18" Type="http://schemas.openxmlformats.org/officeDocument/2006/relationships/image" Target="../media/image180.wmf"/><Relationship Id="rId26" Type="http://schemas.openxmlformats.org/officeDocument/2006/relationships/oleObject" Target="../embeddings/oleObject251.bin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248.bin"/><Relationship Id="rId7" Type="http://schemas.openxmlformats.org/officeDocument/2006/relationships/image" Target="../media/image176.wmf"/><Relationship Id="rId12" Type="http://schemas.openxmlformats.org/officeDocument/2006/relationships/oleObject" Target="../embeddings/oleObject243.bin"/><Relationship Id="rId17" Type="http://schemas.openxmlformats.org/officeDocument/2006/relationships/oleObject" Target="../embeddings/oleObject246.bin"/><Relationship Id="rId25" Type="http://schemas.openxmlformats.org/officeDocument/2006/relationships/oleObject" Target="../embeddings/oleObject250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61.wmf"/><Relationship Id="rId20" Type="http://schemas.openxmlformats.org/officeDocument/2006/relationships/image" Target="../media/image181.wmf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40.bin"/><Relationship Id="rId11" Type="http://schemas.openxmlformats.org/officeDocument/2006/relationships/image" Target="../media/image178.wmf"/><Relationship Id="rId24" Type="http://schemas.openxmlformats.org/officeDocument/2006/relationships/image" Target="../media/image183.wmf"/><Relationship Id="rId5" Type="http://schemas.openxmlformats.org/officeDocument/2006/relationships/image" Target="../media/image67.wmf"/><Relationship Id="rId15" Type="http://schemas.openxmlformats.org/officeDocument/2006/relationships/oleObject" Target="../embeddings/oleObject245.bin"/><Relationship Id="rId23" Type="http://schemas.openxmlformats.org/officeDocument/2006/relationships/oleObject" Target="../embeddings/oleObject249.bin"/><Relationship Id="rId10" Type="http://schemas.openxmlformats.org/officeDocument/2006/relationships/oleObject" Target="../embeddings/oleObject242.bin"/><Relationship Id="rId19" Type="http://schemas.openxmlformats.org/officeDocument/2006/relationships/oleObject" Target="../embeddings/oleObject247.bin"/><Relationship Id="rId4" Type="http://schemas.openxmlformats.org/officeDocument/2006/relationships/oleObject" Target="../embeddings/oleObject239.bin"/><Relationship Id="rId9" Type="http://schemas.openxmlformats.org/officeDocument/2006/relationships/image" Target="../media/image177.wmf"/><Relationship Id="rId14" Type="http://schemas.openxmlformats.org/officeDocument/2006/relationships/image" Target="../media/image179.wmf"/><Relationship Id="rId22" Type="http://schemas.openxmlformats.org/officeDocument/2006/relationships/image" Target="../media/image182.wmf"/><Relationship Id="rId27" Type="http://schemas.openxmlformats.org/officeDocument/2006/relationships/image" Target="../media/image184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86.wmf"/><Relationship Id="rId2" Type="http://schemas.openxmlformats.org/officeDocument/2006/relationships/tags" Target="../tags/tag9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53.bin"/><Relationship Id="rId5" Type="http://schemas.openxmlformats.org/officeDocument/2006/relationships/image" Target="../media/image185.wmf"/><Relationship Id="rId4" Type="http://schemas.openxmlformats.org/officeDocument/2006/relationships/oleObject" Target="../embeddings/oleObject252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4.wmf"/><Relationship Id="rId26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18.wmf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>
            <a:spLocks noChangeAspect="1"/>
          </p:cNvSpPr>
          <p:nvPr/>
        </p:nvSpPr>
        <p:spPr>
          <a:xfrm>
            <a:off x="665333" y="346245"/>
            <a:ext cx="1744103" cy="174410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504825" y="185737"/>
            <a:ext cx="2065120" cy="206512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-528837" y="4991100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4895850" y="904874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5729514" y="709385"/>
            <a:ext cx="6248400" cy="6248400"/>
          </a:xfrm>
          <a:prstGeom prst="donut">
            <a:avLst>
              <a:gd name="adj" fmla="val 2706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 hidden="1"/>
          <p:cNvSpPr txBox="1"/>
          <p:nvPr/>
        </p:nvSpPr>
        <p:spPr>
          <a:xfrm>
            <a:off x="961544" y="102869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LOGO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11449050" y="-962026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94755" y="2868367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文鼎特粗宋简"/>
                <a:sym typeface="宋体" pitchFamily="2" charset="-122"/>
              </a:rPr>
              <a:t>经济数学在线开放课程</a:t>
            </a:r>
          </a:p>
        </p:txBody>
      </p:sp>
      <p:sp>
        <p:nvSpPr>
          <p:cNvPr id="32" name="矩形 31" hidden="1"/>
          <p:cNvSpPr/>
          <p:nvPr/>
        </p:nvSpPr>
        <p:spPr>
          <a:xfrm>
            <a:off x="6429963" y="2675874"/>
            <a:ext cx="2423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endParaRPr lang="zh-CN" altLang="en-US" sz="6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967664" y="3481161"/>
            <a:ext cx="5990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函数</a:t>
            </a:r>
            <a:r>
              <a:rPr lang="zh-CN" alt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单调性与极值</a:t>
            </a:r>
            <a:endParaRPr lang="zh-CN" altLang="en-US" sz="54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198669" y="4458528"/>
            <a:ext cx="52503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8557158" y="4732394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宋体" pitchFamily="2" charset="-122"/>
              </a:rPr>
              <a:t>授课教师：陈笑缘教授</a:t>
            </a:r>
          </a:p>
        </p:txBody>
      </p:sp>
      <p:grpSp>
        <p:nvGrpSpPr>
          <p:cNvPr id="17" name="Group 23" hidden="1"/>
          <p:cNvGrpSpPr>
            <a:grpSpLocks noChangeAspect="1"/>
          </p:cNvGrpSpPr>
          <p:nvPr/>
        </p:nvGrpSpPr>
        <p:grpSpPr bwMode="auto">
          <a:xfrm>
            <a:off x="871737" y="2888009"/>
            <a:ext cx="466326" cy="593152"/>
            <a:chOff x="3723" y="2008"/>
            <a:chExt cx="239" cy="304"/>
          </a:xfrm>
          <a:solidFill>
            <a:schemeClr val="bg1"/>
          </a:solidFill>
        </p:grpSpPr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3723" y="2155"/>
              <a:ext cx="239" cy="157"/>
            </a:xfrm>
            <a:custGeom>
              <a:avLst/>
              <a:gdLst>
                <a:gd name="T0" fmla="*/ 90 w 98"/>
                <a:gd name="T1" fmla="*/ 16 h 65"/>
                <a:gd name="T2" fmla="*/ 71 w 98"/>
                <a:gd name="T3" fmla="*/ 5 h 65"/>
                <a:gd name="T4" fmla="*/ 63 w 98"/>
                <a:gd name="T5" fmla="*/ 0 h 65"/>
                <a:gd name="T6" fmla="*/ 34 w 98"/>
                <a:gd name="T7" fmla="*/ 0 h 65"/>
                <a:gd name="T8" fmla="*/ 16 w 98"/>
                <a:gd name="T9" fmla="*/ 9 h 65"/>
                <a:gd name="T10" fmla="*/ 9 w 98"/>
                <a:gd name="T11" fmla="*/ 14 h 65"/>
                <a:gd name="T12" fmla="*/ 0 w 98"/>
                <a:gd name="T13" fmla="*/ 49 h 65"/>
                <a:gd name="T14" fmla="*/ 3 w 98"/>
                <a:gd name="T15" fmla="*/ 55 h 65"/>
                <a:gd name="T16" fmla="*/ 46 w 98"/>
                <a:gd name="T17" fmla="*/ 64 h 65"/>
                <a:gd name="T18" fmla="*/ 93 w 98"/>
                <a:gd name="T19" fmla="*/ 56 h 65"/>
                <a:gd name="T20" fmla="*/ 96 w 98"/>
                <a:gd name="T21" fmla="*/ 53 h 65"/>
                <a:gd name="T22" fmla="*/ 90 w 98"/>
                <a:gd name="T23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65">
                  <a:moveTo>
                    <a:pt x="90" y="16"/>
                  </a:moveTo>
                  <a:cubicBezTo>
                    <a:pt x="87" y="10"/>
                    <a:pt x="71" y="5"/>
                    <a:pt x="71" y="5"/>
                  </a:cubicBezTo>
                  <a:cubicBezTo>
                    <a:pt x="63" y="2"/>
                    <a:pt x="63" y="0"/>
                    <a:pt x="63" y="0"/>
                  </a:cubicBezTo>
                  <a:cubicBezTo>
                    <a:pt x="46" y="32"/>
                    <a:pt x="34" y="0"/>
                    <a:pt x="34" y="0"/>
                  </a:cubicBezTo>
                  <a:cubicBezTo>
                    <a:pt x="33" y="4"/>
                    <a:pt x="16" y="9"/>
                    <a:pt x="16" y="9"/>
                  </a:cubicBezTo>
                  <a:cubicBezTo>
                    <a:pt x="11" y="11"/>
                    <a:pt x="9" y="14"/>
                    <a:pt x="9" y="14"/>
                  </a:cubicBezTo>
                  <a:cubicBezTo>
                    <a:pt x="1" y="25"/>
                    <a:pt x="0" y="49"/>
                    <a:pt x="0" y="49"/>
                  </a:cubicBezTo>
                  <a:cubicBezTo>
                    <a:pt x="1" y="55"/>
                    <a:pt x="3" y="55"/>
                    <a:pt x="3" y="55"/>
                  </a:cubicBezTo>
                  <a:cubicBezTo>
                    <a:pt x="20" y="63"/>
                    <a:pt x="46" y="64"/>
                    <a:pt x="46" y="64"/>
                  </a:cubicBezTo>
                  <a:cubicBezTo>
                    <a:pt x="73" y="65"/>
                    <a:pt x="93" y="56"/>
                    <a:pt x="93" y="56"/>
                  </a:cubicBezTo>
                  <a:cubicBezTo>
                    <a:pt x="96" y="54"/>
                    <a:pt x="96" y="53"/>
                    <a:pt x="96" y="53"/>
                  </a:cubicBezTo>
                  <a:cubicBezTo>
                    <a:pt x="98" y="36"/>
                    <a:pt x="90" y="16"/>
                    <a:pt x="9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3786" y="2008"/>
              <a:ext cx="115" cy="157"/>
            </a:xfrm>
            <a:custGeom>
              <a:avLst/>
              <a:gdLst>
                <a:gd name="T0" fmla="*/ 43 w 47"/>
                <a:gd name="T1" fmla="*/ 34 h 65"/>
                <a:gd name="T2" fmla="*/ 41 w 47"/>
                <a:gd name="T3" fmla="*/ 13 h 65"/>
                <a:gd name="T4" fmla="*/ 31 w 47"/>
                <a:gd name="T5" fmla="*/ 8 h 65"/>
                <a:gd name="T6" fmla="*/ 28 w 47"/>
                <a:gd name="T7" fmla="*/ 7 h 65"/>
                <a:gd name="T8" fmla="*/ 24 w 47"/>
                <a:gd name="T9" fmla="*/ 1 h 65"/>
                <a:gd name="T10" fmla="*/ 22 w 47"/>
                <a:gd name="T11" fmla="*/ 3 h 65"/>
                <a:gd name="T12" fmla="*/ 24 w 47"/>
                <a:gd name="T13" fmla="*/ 0 h 65"/>
                <a:gd name="T14" fmla="*/ 22 w 47"/>
                <a:gd name="T15" fmla="*/ 2 h 65"/>
                <a:gd name="T16" fmla="*/ 19 w 47"/>
                <a:gd name="T17" fmla="*/ 6 h 65"/>
                <a:gd name="T18" fmla="*/ 19 w 47"/>
                <a:gd name="T19" fmla="*/ 5 h 65"/>
                <a:gd name="T20" fmla="*/ 18 w 47"/>
                <a:gd name="T21" fmla="*/ 5 h 65"/>
                <a:gd name="T22" fmla="*/ 15 w 47"/>
                <a:gd name="T23" fmla="*/ 5 h 65"/>
                <a:gd name="T24" fmla="*/ 2 w 47"/>
                <a:gd name="T25" fmla="*/ 18 h 65"/>
                <a:gd name="T26" fmla="*/ 3 w 47"/>
                <a:gd name="T27" fmla="*/ 34 h 65"/>
                <a:gd name="T28" fmla="*/ 2 w 47"/>
                <a:gd name="T29" fmla="*/ 40 h 65"/>
                <a:gd name="T30" fmla="*/ 4 w 47"/>
                <a:gd name="T31" fmla="*/ 43 h 65"/>
                <a:gd name="T32" fmla="*/ 22 w 47"/>
                <a:gd name="T33" fmla="*/ 65 h 65"/>
                <a:gd name="T34" fmla="*/ 42 w 47"/>
                <a:gd name="T35" fmla="*/ 43 h 65"/>
                <a:gd name="T36" fmla="*/ 43 w 47"/>
                <a:gd name="T37" fmla="*/ 40 h 65"/>
                <a:gd name="T38" fmla="*/ 43 w 47"/>
                <a:gd name="T39" fmla="*/ 34 h 65"/>
                <a:gd name="T40" fmla="*/ 20 w 47"/>
                <a:gd name="T41" fmla="*/ 5 h 65"/>
                <a:gd name="T42" fmla="*/ 20 w 47"/>
                <a:gd name="T43" fmla="*/ 5 h 65"/>
                <a:gd name="T44" fmla="*/ 22 w 47"/>
                <a:gd name="T45" fmla="*/ 2 h 65"/>
                <a:gd name="T46" fmla="*/ 20 w 47"/>
                <a:gd name="T47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65">
                  <a:moveTo>
                    <a:pt x="43" y="34"/>
                  </a:moveTo>
                  <a:cubicBezTo>
                    <a:pt x="44" y="31"/>
                    <a:pt x="47" y="20"/>
                    <a:pt x="41" y="13"/>
                  </a:cubicBezTo>
                  <a:cubicBezTo>
                    <a:pt x="41" y="13"/>
                    <a:pt x="38" y="10"/>
                    <a:pt x="31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6"/>
                    <a:pt x="24" y="3"/>
                    <a:pt x="24" y="1"/>
                  </a:cubicBezTo>
                  <a:cubicBezTo>
                    <a:pt x="24" y="1"/>
                    <a:pt x="23" y="2"/>
                    <a:pt x="22" y="3"/>
                  </a:cubicBezTo>
                  <a:cubicBezTo>
                    <a:pt x="22" y="2"/>
                    <a:pt x="23" y="1"/>
                    <a:pt x="24" y="0"/>
                  </a:cubicBezTo>
                  <a:cubicBezTo>
                    <a:pt x="24" y="0"/>
                    <a:pt x="23" y="1"/>
                    <a:pt x="22" y="2"/>
                  </a:cubicBezTo>
                  <a:cubicBezTo>
                    <a:pt x="21" y="2"/>
                    <a:pt x="19" y="3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7" y="5"/>
                    <a:pt x="15" y="5"/>
                    <a:pt x="15" y="5"/>
                  </a:cubicBezTo>
                  <a:cubicBezTo>
                    <a:pt x="15" y="5"/>
                    <a:pt x="5" y="9"/>
                    <a:pt x="2" y="18"/>
                  </a:cubicBezTo>
                  <a:cubicBezTo>
                    <a:pt x="2" y="18"/>
                    <a:pt x="1" y="22"/>
                    <a:pt x="3" y="34"/>
                  </a:cubicBezTo>
                  <a:cubicBezTo>
                    <a:pt x="0" y="32"/>
                    <a:pt x="2" y="40"/>
                    <a:pt x="2" y="40"/>
                  </a:cubicBezTo>
                  <a:cubicBezTo>
                    <a:pt x="2" y="42"/>
                    <a:pt x="3" y="43"/>
                    <a:pt x="4" y="43"/>
                  </a:cubicBezTo>
                  <a:cubicBezTo>
                    <a:pt x="5" y="54"/>
                    <a:pt x="14" y="65"/>
                    <a:pt x="22" y="65"/>
                  </a:cubicBezTo>
                  <a:cubicBezTo>
                    <a:pt x="31" y="65"/>
                    <a:pt x="40" y="53"/>
                    <a:pt x="42" y="43"/>
                  </a:cubicBezTo>
                  <a:cubicBezTo>
                    <a:pt x="42" y="43"/>
                    <a:pt x="43" y="42"/>
                    <a:pt x="43" y="40"/>
                  </a:cubicBezTo>
                  <a:cubicBezTo>
                    <a:pt x="43" y="40"/>
                    <a:pt x="45" y="33"/>
                    <a:pt x="43" y="34"/>
                  </a:cubicBezTo>
                  <a:close/>
                  <a:moveTo>
                    <a:pt x="20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1" y="3"/>
                    <a:pt x="21" y="4"/>
                    <a:pt x="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同心圆 33" hidden="1"/>
          <p:cNvSpPr/>
          <p:nvPr/>
        </p:nvSpPr>
        <p:spPr>
          <a:xfrm>
            <a:off x="603494" y="2710114"/>
            <a:ext cx="1002811" cy="1002811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4191453" y="1963172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0" name="同心圆 39"/>
          <p:cNvSpPr/>
          <p:nvPr/>
        </p:nvSpPr>
        <p:spPr>
          <a:xfrm>
            <a:off x="2144009" y="3889360"/>
            <a:ext cx="768810" cy="76881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717376" y="4574148"/>
            <a:ext cx="786617" cy="775373"/>
            <a:chOff x="7717376" y="4574148"/>
            <a:chExt cx="786617" cy="775373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3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17376" y="4589989"/>
              <a:ext cx="782638" cy="734536"/>
            </a:xfrm>
            <a:prstGeom prst="rect">
              <a:avLst/>
            </a:prstGeom>
          </p:spPr>
        </p:pic>
        <p:sp>
          <p:nvSpPr>
            <p:cNvPr id="36" name="同心圆 35"/>
            <p:cNvSpPr/>
            <p:nvPr/>
          </p:nvSpPr>
          <p:spPr>
            <a:xfrm>
              <a:off x="7728620" y="4574148"/>
              <a:ext cx="775373" cy="775373"/>
            </a:xfrm>
            <a:prstGeom prst="donut">
              <a:avLst>
                <a:gd name="adj" fmla="val 8281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47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9"/>
    </mc:Choice>
    <mc:Fallback xmlns="">
      <p:transition spd="slow" advTm="7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5"/>
                            </p:stCondLst>
                            <p:childTnLst>
                              <p:par>
                                <p:cTn id="4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80"/>
                            </p:stCondLst>
                            <p:childTnLst>
                              <p:par>
                                <p:cTn id="5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55"/>
                            </p:stCondLst>
                            <p:childTnLst>
                              <p:par>
                                <p:cTn id="6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55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55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655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5" grpId="0" animBg="1"/>
      <p:bldP spid="27" grpId="0" animBg="1"/>
      <p:bldP spid="29" grpId="0"/>
      <p:bldP spid="30" grpId="0" animBg="1"/>
      <p:bldP spid="31" grpId="0"/>
      <p:bldP spid="32" grpId="0"/>
      <p:bldP spid="33" grpId="0"/>
      <p:bldP spid="37" grpId="0"/>
      <p:bldP spid="34" grpId="0" animBg="1"/>
      <p:bldP spid="38" grpId="0" animBg="1"/>
      <p:bldP spid="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1416050" y="2024064"/>
            <a:ext cx="9396413" cy="4101434"/>
          </a:xfrm>
          <a:prstGeom prst="foldedCorner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439496" y="2836795"/>
            <a:ext cx="3119967" cy="531283"/>
            <a:chOff x="70" y="-44"/>
            <a:chExt cx="1789" cy="373"/>
          </a:xfrm>
          <a:effectLst/>
        </p:grpSpPr>
        <p:graphicFrame>
          <p:nvGraphicFramePr>
            <p:cNvPr id="3085" name="Object 9"/>
            <p:cNvGraphicFramePr>
              <a:graphicFrameLocks noChangeAspect="1"/>
            </p:cNvGraphicFramePr>
            <p:nvPr/>
          </p:nvGraphicFramePr>
          <p:xfrm>
            <a:off x="493" y="-44"/>
            <a:ext cx="1366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234" r:id="rId3" imgW="1172982" imgH="229496" progId="">
                    <p:embed/>
                  </p:oleObj>
                </mc:Choice>
                <mc:Fallback>
                  <p:oleObj r:id="rId3" imgW="1172982" imgH="22949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" y="-44"/>
                          <a:ext cx="1366" cy="3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11" name="Text Box 10"/>
            <p:cNvSpPr txBox="1">
              <a:spLocks noChangeArrowheads="1"/>
            </p:cNvSpPr>
            <p:nvPr/>
          </p:nvSpPr>
          <p:spPr bwMode="auto">
            <a:xfrm>
              <a:off x="70" y="-35"/>
              <a:ext cx="67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6000" bIns="0">
              <a:spAutoFit/>
            </a:bodyPr>
            <a:lstStyle/>
            <a:p>
              <a:pPr latinLnBrk="1" hangingPunct="0">
                <a:defRPr/>
              </a:pP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因为</a:t>
              </a:r>
              <a:endParaRPr lang="zh-CN" altLang="en-US" sz="2400" noProof="1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579741" y="2741546"/>
            <a:ext cx="2758016" cy="601133"/>
            <a:chOff x="-147" y="-76"/>
            <a:chExt cx="1604" cy="321"/>
          </a:xfrm>
          <a:effectLst/>
        </p:grpSpPr>
        <p:graphicFrame>
          <p:nvGraphicFramePr>
            <p:cNvPr id="3084" name="Object 12"/>
            <p:cNvGraphicFramePr>
              <a:graphicFrameLocks noChangeAspect="1"/>
            </p:cNvGraphicFramePr>
            <p:nvPr/>
          </p:nvGraphicFramePr>
          <p:xfrm>
            <a:off x="-147" y="-25"/>
            <a:ext cx="1216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235" r:id="rId5" imgW="22860000" imgH="4876800" progId="Equation.3">
                    <p:embed/>
                  </p:oleObj>
                </mc:Choice>
                <mc:Fallback>
                  <p:oleObj r:id="rId5" imgW="22860000" imgH="4876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47" y="-25"/>
                          <a:ext cx="1216" cy="2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9" name="Text Box 13"/>
            <p:cNvSpPr txBox="1">
              <a:spLocks noChangeArrowheads="1"/>
            </p:cNvSpPr>
            <p:nvPr/>
          </p:nvSpPr>
          <p:spPr bwMode="auto">
            <a:xfrm>
              <a:off x="1003" y="-76"/>
              <a:ext cx="454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6000" bIns="0">
              <a:spAutoFit/>
            </a:bodyPr>
            <a:lstStyle/>
            <a:p>
              <a:pPr latinLnBrk="1" hangingPunct="0">
                <a:defRPr/>
              </a:pPr>
              <a:r>
                <a:rPr lang="zh-CN" altLang="en-US" sz="32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461754" y="4056113"/>
            <a:ext cx="7361767" cy="571500"/>
            <a:chOff x="0" y="0"/>
            <a:chExt cx="2836" cy="270"/>
          </a:xfrm>
          <a:effectLst/>
        </p:grpSpPr>
        <p:sp>
          <p:nvSpPr>
            <p:cNvPr id="11307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283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6000" bIns="0">
              <a:spAutoFit/>
            </a:bodyPr>
            <a:lstStyle/>
            <a:p>
              <a:pPr latinLnBrk="1" hangingPunct="0">
                <a:defRPr/>
              </a:pP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在区间                                   上单调增加；</a:t>
              </a:r>
              <a:endParaRPr lang="zh-CN" altLang="en-US" sz="2400" noProof="1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082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4231609"/>
                </p:ext>
              </p:extLst>
            </p:nvPr>
          </p:nvGraphicFramePr>
          <p:xfrm>
            <a:off x="1002" y="45"/>
            <a:ext cx="963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236" name="Equation" r:id="rId7" imgW="1044574" imgH="203819" progId="Equation.DSMT4">
                    <p:embed/>
                  </p:oleObj>
                </mc:Choice>
                <mc:Fallback>
                  <p:oleObj name="Equation" r:id="rId7" imgW="1044574" imgH="20381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2" y="45"/>
                          <a:ext cx="963" cy="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6614873"/>
                </p:ext>
              </p:extLst>
            </p:nvPr>
          </p:nvGraphicFramePr>
          <p:xfrm>
            <a:off x="273" y="17"/>
            <a:ext cx="277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237" r:id="rId9" imgW="345600" imgH="204800" progId="">
                    <p:embed/>
                  </p:oleObj>
                </mc:Choice>
                <mc:Fallback>
                  <p:oleObj r:id="rId9" imgW="345600" imgH="204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" y="17"/>
                          <a:ext cx="277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212125" y="3517637"/>
            <a:ext cx="7649633" cy="484313"/>
            <a:chOff x="30" y="35"/>
            <a:chExt cx="2858" cy="174"/>
          </a:xfrm>
          <a:effectLst/>
        </p:grpSpPr>
        <p:sp>
          <p:nvSpPr>
            <p:cNvPr id="3105" name="Rectangle 30"/>
            <p:cNvSpPr>
              <a:spLocks noChangeArrowheads="1"/>
            </p:cNvSpPr>
            <p:nvPr/>
          </p:nvSpPr>
          <p:spPr bwMode="auto">
            <a:xfrm>
              <a:off x="30" y="43"/>
              <a:ext cx="285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   当                                       </a:t>
              </a:r>
              <a:r>
                <a:rPr lang="zh-CN" altLang="en-US" sz="2400" b="0" dirty="0">
                  <a:latin typeface="Times New Roman" pitchFamily="18" charset="0"/>
                  <a:ea typeface="微软雅黑" panose="020B0503020204020204" pitchFamily="34" charset="-122"/>
                </a:rPr>
                <a:t>时，</a:t>
              </a:r>
            </a:p>
          </p:txBody>
        </p:sp>
        <p:graphicFrame>
          <p:nvGraphicFramePr>
            <p:cNvPr id="3081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3950067"/>
                </p:ext>
              </p:extLst>
            </p:nvPr>
          </p:nvGraphicFramePr>
          <p:xfrm>
            <a:off x="270" y="35"/>
            <a:ext cx="1088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238" name="公式" r:id="rId11" imgW="1451580" imgH="203731" progId="Equation.3">
                    <p:embed/>
                  </p:oleObj>
                </mc:Choice>
                <mc:Fallback>
                  <p:oleObj name="公式" r:id="rId11" imgW="1451580" imgH="20373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" y="35"/>
                          <a:ext cx="1088" cy="1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474453" y="5352455"/>
            <a:ext cx="5988051" cy="563617"/>
            <a:chOff x="0" y="-1"/>
            <a:chExt cx="2480" cy="286"/>
          </a:xfrm>
          <a:effectLst/>
        </p:grpSpPr>
        <p:sp>
          <p:nvSpPr>
            <p:cNvPr id="11300" name="Text Box 28"/>
            <p:cNvSpPr txBox="1">
              <a:spLocks noChangeArrowheads="1"/>
            </p:cNvSpPr>
            <p:nvPr/>
          </p:nvSpPr>
          <p:spPr bwMode="auto">
            <a:xfrm>
              <a:off x="0" y="-1"/>
              <a:ext cx="2480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6000" bIns="0">
              <a:spAutoFit/>
            </a:bodyPr>
            <a:lstStyle/>
            <a:p>
              <a:pPr latinLnBrk="1" hangingPunct="0">
                <a:defRPr/>
              </a:pP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在区间                 上单调减少。</a:t>
              </a:r>
            </a:p>
          </p:txBody>
        </p:sp>
        <p:graphicFrame>
          <p:nvGraphicFramePr>
            <p:cNvPr id="3079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2949916"/>
                </p:ext>
              </p:extLst>
            </p:nvPr>
          </p:nvGraphicFramePr>
          <p:xfrm>
            <a:off x="288" y="15"/>
            <a:ext cx="374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239" r:id="rId13" imgW="345600" imgH="204800" progId="">
                    <p:embed/>
                  </p:oleObj>
                </mc:Choice>
                <mc:Fallback>
                  <p:oleObj r:id="rId13" imgW="345600" imgH="204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5"/>
                          <a:ext cx="374" cy="27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7161727"/>
                </p:ext>
              </p:extLst>
            </p:nvPr>
          </p:nvGraphicFramePr>
          <p:xfrm>
            <a:off x="1062" y="19"/>
            <a:ext cx="562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240" r:id="rId14" imgW="447608" imgH="204621" progId="">
                    <p:embed/>
                  </p:oleObj>
                </mc:Choice>
                <mc:Fallback>
                  <p:oleObj r:id="rId14" imgW="447608" imgH="20462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2" y="19"/>
                          <a:ext cx="562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472475" y="4766960"/>
            <a:ext cx="2728383" cy="480487"/>
            <a:chOff x="0" y="34"/>
            <a:chExt cx="1289" cy="227"/>
          </a:xfrm>
          <a:effectLst/>
        </p:grpSpPr>
        <p:sp>
          <p:nvSpPr>
            <p:cNvPr id="3103" name="Rectangle 39"/>
            <p:cNvSpPr>
              <a:spLocks noChangeArrowheads="1"/>
            </p:cNvSpPr>
            <p:nvPr/>
          </p:nvSpPr>
          <p:spPr bwMode="auto">
            <a:xfrm>
              <a:off x="0" y="34"/>
              <a:ext cx="128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当                </a:t>
              </a:r>
              <a:r>
                <a:rPr lang="zh-CN" altLang="en-US" sz="2400" b="0" dirty="0">
                  <a:latin typeface="Times New Roman" pitchFamily="18" charset="0"/>
                  <a:ea typeface="微软雅黑" panose="020B0503020204020204" pitchFamily="34" charset="-122"/>
                </a:rPr>
                <a:t>     时，</a:t>
              </a:r>
            </a:p>
          </p:txBody>
        </p:sp>
        <p:graphicFrame>
          <p:nvGraphicFramePr>
            <p:cNvPr id="3078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8363005"/>
                </p:ext>
              </p:extLst>
            </p:nvPr>
          </p:nvGraphicFramePr>
          <p:xfrm>
            <a:off x="227" y="36"/>
            <a:ext cx="691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241" r:id="rId16" imgW="688190" imgH="203908" progId="Equation.3">
                    <p:embed/>
                  </p:oleObj>
                </mc:Choice>
                <mc:Fallback>
                  <p:oleObj r:id="rId16" imgW="688190" imgH="20390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" y="36"/>
                          <a:ext cx="691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365136" y="3512482"/>
            <a:ext cx="1809749" cy="518585"/>
            <a:chOff x="-38" y="0"/>
            <a:chExt cx="1106" cy="304"/>
          </a:xfrm>
          <a:effectLst/>
        </p:grpSpPr>
        <p:graphicFrame>
          <p:nvGraphicFramePr>
            <p:cNvPr id="3077" name="Object 33"/>
            <p:cNvGraphicFramePr>
              <a:graphicFrameLocks noChangeAspect="1"/>
            </p:cNvGraphicFramePr>
            <p:nvPr/>
          </p:nvGraphicFramePr>
          <p:xfrm>
            <a:off x="-38" y="8"/>
            <a:ext cx="873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242" r:id="rId18" imgW="599241" imgH="203997" progId="">
                    <p:embed/>
                  </p:oleObj>
                </mc:Choice>
                <mc:Fallback>
                  <p:oleObj r:id="rId18" imgW="599241" imgH="2039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8" y="8"/>
                          <a:ext cx="873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3" name="Text Box 34"/>
            <p:cNvSpPr txBox="1">
              <a:spLocks noChangeArrowheads="1"/>
            </p:cNvSpPr>
            <p:nvPr/>
          </p:nvSpPr>
          <p:spPr bwMode="auto">
            <a:xfrm>
              <a:off x="796" y="0"/>
              <a:ext cx="272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6000" bIns="0">
              <a:spAutoFit/>
            </a:bodyPr>
            <a:lstStyle/>
            <a:p>
              <a:pPr latinLnBrk="1" hangingPunct="0">
                <a:defRPr/>
              </a:pPr>
              <a:r>
                <a:rPr lang="zh-CN" altLang="en-US" sz="2667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5037875" y="4656895"/>
            <a:ext cx="1871133" cy="660400"/>
            <a:chOff x="-30" y="0"/>
            <a:chExt cx="1062" cy="366"/>
          </a:xfrm>
          <a:effectLst/>
        </p:grpSpPr>
        <p:graphicFrame>
          <p:nvGraphicFramePr>
            <p:cNvPr id="3076" name="Object 36"/>
            <p:cNvGraphicFramePr>
              <a:graphicFrameLocks noChangeAspect="1"/>
            </p:cNvGraphicFramePr>
            <p:nvPr/>
          </p:nvGraphicFramePr>
          <p:xfrm>
            <a:off x="-30" y="66"/>
            <a:ext cx="886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243" r:id="rId20" imgW="599241" imgH="203997" progId="">
                    <p:embed/>
                  </p:oleObj>
                </mc:Choice>
                <mc:Fallback>
                  <p:oleObj r:id="rId20" imgW="599241" imgH="2039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0" y="66"/>
                          <a:ext cx="886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1" name="Text Box 37"/>
            <p:cNvSpPr txBox="1">
              <a:spLocks noChangeArrowheads="1"/>
            </p:cNvSpPr>
            <p:nvPr/>
          </p:nvSpPr>
          <p:spPr bwMode="auto">
            <a:xfrm>
              <a:off x="760" y="0"/>
              <a:ext cx="2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6000" bIns="0">
              <a:spAutoFit/>
            </a:bodyPr>
            <a:lstStyle/>
            <a:p>
              <a:pPr latinLnBrk="1" hangingPunct="0">
                <a:defRPr/>
              </a:pPr>
              <a:r>
                <a:rPr lang="zh-CN" altLang="en-US" sz="32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</a:p>
          </p:txBody>
        </p:sp>
      </p:grpSp>
      <p:grpSp>
        <p:nvGrpSpPr>
          <p:cNvPr id="3098" name="Group 39"/>
          <p:cNvGrpSpPr>
            <a:grpSpLocks/>
          </p:cNvGrpSpPr>
          <p:nvPr/>
        </p:nvGrpSpPr>
        <p:grpSpPr bwMode="auto">
          <a:xfrm>
            <a:off x="2438608" y="2197099"/>
            <a:ext cx="5044015" cy="520701"/>
            <a:chOff x="0" y="27"/>
            <a:chExt cx="2383" cy="246"/>
          </a:xfrm>
          <a:effectLst/>
        </p:grpSpPr>
        <p:sp>
          <p:nvSpPr>
            <p:cNvPr id="3100" name="Rectangle 27"/>
            <p:cNvSpPr>
              <a:spLocks noChangeArrowheads="1"/>
            </p:cNvSpPr>
            <p:nvPr/>
          </p:nvSpPr>
          <p:spPr bwMode="auto">
            <a:xfrm>
              <a:off x="0" y="34"/>
              <a:ext cx="238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的定义域为                   ， </a:t>
              </a:r>
            </a:p>
          </p:txBody>
        </p:sp>
        <p:graphicFrame>
          <p:nvGraphicFramePr>
            <p:cNvPr id="3074" name="Object 41"/>
            <p:cNvGraphicFramePr>
              <a:graphicFrameLocks noChangeAspect="1"/>
            </p:cNvGraphicFramePr>
            <p:nvPr/>
          </p:nvGraphicFramePr>
          <p:xfrm>
            <a:off x="1511" y="28"/>
            <a:ext cx="646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244" r:id="rId22" imgW="591127" imgH="205609" progId="">
                    <p:embed/>
                  </p:oleObj>
                </mc:Choice>
                <mc:Fallback>
                  <p:oleObj r:id="rId22" imgW="591127" imgH="2056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1" y="28"/>
                          <a:ext cx="646" cy="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43"/>
            <p:cNvGraphicFramePr>
              <a:graphicFrameLocks noChangeAspect="1"/>
            </p:cNvGraphicFramePr>
            <p:nvPr/>
          </p:nvGraphicFramePr>
          <p:xfrm>
            <a:off x="346" y="27"/>
            <a:ext cx="416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245" r:id="rId24" imgW="345600" imgH="204800" progId="">
                    <p:embed/>
                  </p:oleObj>
                </mc:Choice>
                <mc:Fallback>
                  <p:oleObj r:id="rId24" imgW="345600" imgH="204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" y="27"/>
                          <a:ext cx="416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文本框 38"/>
          <p:cNvSpPr txBox="1"/>
          <p:nvPr/>
        </p:nvSpPr>
        <p:spPr>
          <a:xfrm>
            <a:off x="1526767" y="2125541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解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：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521561" y="1023923"/>
            <a:ext cx="6191251" cy="857249"/>
            <a:chOff x="857250" y="1048665"/>
            <a:chExt cx="4643438" cy="642937"/>
          </a:xfrm>
        </p:grpSpPr>
        <p:sp>
          <p:nvSpPr>
            <p:cNvPr id="41" name="Text Box 25"/>
            <p:cNvSpPr txBox="1">
              <a:spLocks noChangeArrowheads="1"/>
            </p:cNvSpPr>
            <p:nvPr/>
          </p:nvSpPr>
          <p:spPr bwMode="auto">
            <a:xfrm>
              <a:off x="857250" y="1143000"/>
              <a:ext cx="4643438" cy="366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讨论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                 的单调性。</a:t>
              </a:r>
            </a:p>
          </p:txBody>
        </p:sp>
        <p:graphicFrame>
          <p:nvGraphicFramePr>
            <p:cNvPr id="4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738548"/>
                </p:ext>
              </p:extLst>
            </p:nvPr>
          </p:nvGraphicFramePr>
          <p:xfrm>
            <a:off x="1885241" y="1048665"/>
            <a:ext cx="1924050" cy="642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246" r:id="rId25" imgW="1486545" imgH="393871" progId="">
                    <p:embed/>
                  </p:oleObj>
                </mc:Choice>
                <mc:Fallback>
                  <p:oleObj r:id="rId25" imgW="1486545" imgH="39387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5241" y="1048665"/>
                          <a:ext cx="1924050" cy="642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椭圆 42"/>
          <p:cNvSpPr/>
          <p:nvPr/>
        </p:nvSpPr>
        <p:spPr>
          <a:xfrm>
            <a:off x="1036960" y="1167099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40549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2"/>
          <p:cNvSpPr>
            <a:spLocks noChangeArrowheads="1"/>
          </p:cNvSpPr>
          <p:nvPr/>
        </p:nvSpPr>
        <p:spPr bwMode="auto">
          <a:xfrm>
            <a:off x="1416050" y="2024064"/>
            <a:ext cx="9396413" cy="3298708"/>
          </a:xfrm>
          <a:prstGeom prst="foldedCorner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1561" y="1045977"/>
            <a:ext cx="8352367" cy="630767"/>
            <a:chOff x="0" y="11"/>
            <a:chExt cx="3946" cy="298"/>
          </a:xfrm>
        </p:grpSpPr>
        <p:sp>
          <p:nvSpPr>
            <p:cNvPr id="4136" name="Text Box 20"/>
            <p:cNvSpPr txBox="1">
              <a:spLocks noChangeArrowheads="1"/>
            </p:cNvSpPr>
            <p:nvPr/>
          </p:nvSpPr>
          <p:spPr bwMode="auto">
            <a:xfrm>
              <a:off x="0" y="91"/>
              <a:ext cx="39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讨论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     的单调性。</a:t>
              </a:r>
            </a:p>
          </p:txBody>
        </p:sp>
        <p:graphicFrame>
          <p:nvGraphicFramePr>
            <p:cNvPr id="411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8773626"/>
                </p:ext>
              </p:extLst>
            </p:nvPr>
          </p:nvGraphicFramePr>
          <p:xfrm>
            <a:off x="645" y="11"/>
            <a:ext cx="810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346" r:id="rId3" imgW="751256" imgH="267396" progId="">
                    <p:embed/>
                  </p:oleObj>
                </mc:Choice>
                <mc:Fallback>
                  <p:oleObj r:id="rId3" imgW="751256" imgH="26739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" y="11"/>
                          <a:ext cx="810" cy="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65043" y="2050962"/>
            <a:ext cx="2853267" cy="878417"/>
            <a:chOff x="0" y="42"/>
            <a:chExt cx="1348" cy="415"/>
          </a:xfrm>
        </p:grpSpPr>
        <p:graphicFrame>
          <p:nvGraphicFramePr>
            <p:cNvPr id="4110" name="Object 14"/>
            <p:cNvGraphicFramePr>
              <a:graphicFrameLocks noChangeAspect="1"/>
            </p:cNvGraphicFramePr>
            <p:nvPr/>
          </p:nvGraphicFramePr>
          <p:xfrm>
            <a:off x="362" y="42"/>
            <a:ext cx="986" cy="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347" r:id="rId5" imgW="834922" imgH="423883" progId="Equation.3">
                    <p:embed/>
                  </p:oleObj>
                </mc:Choice>
                <mc:Fallback>
                  <p:oleObj r:id="rId5" imgW="834922" imgH="42388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" y="42"/>
                          <a:ext cx="986" cy="4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5" name="Rectangle 57"/>
            <p:cNvSpPr>
              <a:spLocks noChangeArrowheads="1"/>
            </p:cNvSpPr>
            <p:nvPr/>
          </p:nvSpPr>
          <p:spPr bwMode="auto">
            <a:xfrm>
              <a:off x="0" y="103"/>
              <a:ext cx="38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因为</a:t>
              </a:r>
            </a:p>
          </p:txBody>
        </p:sp>
      </p:grpSp>
      <p:grpSp>
        <p:nvGrpSpPr>
          <p:cNvPr id="4132" name="Group 18"/>
          <p:cNvGrpSpPr>
            <a:grpSpLocks/>
          </p:cNvGrpSpPr>
          <p:nvPr/>
        </p:nvGrpSpPr>
        <p:grpSpPr bwMode="auto">
          <a:xfrm>
            <a:off x="1279260" y="5627689"/>
            <a:ext cx="6889750" cy="501649"/>
            <a:chOff x="0" y="16"/>
            <a:chExt cx="3255" cy="237"/>
          </a:xfrm>
        </p:grpSpPr>
        <p:sp>
          <p:nvSpPr>
            <p:cNvPr id="4133" name="Rectangle 65"/>
            <p:cNvSpPr>
              <a:spLocks noChangeArrowheads="1"/>
            </p:cNvSpPr>
            <p:nvPr/>
          </p:nvSpPr>
          <p:spPr bwMode="auto">
            <a:xfrm>
              <a:off x="1416" y="24"/>
              <a:ext cx="183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是函数            的不可导点。</a:t>
              </a:r>
            </a:p>
          </p:txBody>
        </p:sp>
        <p:graphicFrame>
          <p:nvGraphicFramePr>
            <p:cNvPr id="4108" name="Object 19"/>
            <p:cNvGraphicFramePr>
              <a:graphicFrameLocks noChangeAspect="1"/>
            </p:cNvGraphicFramePr>
            <p:nvPr/>
          </p:nvGraphicFramePr>
          <p:xfrm>
            <a:off x="1020" y="33"/>
            <a:ext cx="420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348" r:id="rId7" imgW="363650" imgH="181825" progId="Equation.3">
                    <p:embed/>
                  </p:oleObj>
                </mc:Choice>
                <mc:Fallback>
                  <p:oleObj r:id="rId7" imgW="363650" imgH="18182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33"/>
                          <a:ext cx="420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9" name="Object 20"/>
            <p:cNvGraphicFramePr>
              <a:graphicFrameLocks noChangeAspect="1"/>
            </p:cNvGraphicFramePr>
            <p:nvPr/>
          </p:nvGraphicFramePr>
          <p:xfrm>
            <a:off x="1934" y="16"/>
            <a:ext cx="406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349" r:id="rId9" imgW="350974" imgH="207984" progId="Equation.3">
                    <p:embed/>
                  </p:oleObj>
                </mc:Choice>
                <mc:Fallback>
                  <p:oleObj r:id="rId9" imgW="350974" imgH="2079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4" y="16"/>
                          <a:ext cx="406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4" name="Rectangle 64"/>
            <p:cNvSpPr>
              <a:spLocks noChangeArrowheads="1"/>
            </p:cNvSpPr>
            <p:nvPr/>
          </p:nvSpPr>
          <p:spPr bwMode="auto">
            <a:xfrm>
              <a:off x="0" y="34"/>
              <a:ext cx="109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indent="268288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注：</a:t>
              </a:r>
              <a:r>
                <a:rPr lang="zh-CN" altLang="en-US" sz="2400" b="0" dirty="0">
                  <a:latin typeface="Times New Roman" pitchFamily="18" charset="0"/>
                  <a:ea typeface="微软雅黑" panose="020B0503020204020204" pitchFamily="34" charset="-122"/>
                </a:rPr>
                <a:t>此题中，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2081276" y="2063661"/>
            <a:ext cx="5810251" cy="605367"/>
            <a:chOff x="0" y="11"/>
            <a:chExt cx="2745" cy="286"/>
          </a:xfrm>
        </p:grpSpPr>
        <p:sp>
          <p:nvSpPr>
            <p:cNvPr id="4129" name="Rectangle 56"/>
            <p:cNvSpPr>
              <a:spLocks noChangeArrowheads="1"/>
            </p:cNvSpPr>
            <p:nvPr/>
          </p:nvSpPr>
          <p:spPr bwMode="auto">
            <a:xfrm>
              <a:off x="1054" y="52"/>
              <a:ext cx="169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>
                  <a:latin typeface="Times New Roman" panose="02020603050405020304" pitchFamily="18" charset="0"/>
                  <a:ea typeface="微软雅黑" panose="020B0503020204020204" pitchFamily="34" charset="-122"/>
                </a:rPr>
                <a:t>的定义域为                    ，</a:t>
              </a:r>
            </a:p>
          </p:txBody>
        </p:sp>
        <p:graphicFrame>
          <p:nvGraphicFramePr>
            <p:cNvPr id="4106" name="Object 25"/>
            <p:cNvGraphicFramePr>
              <a:graphicFrameLocks noChangeAspect="1"/>
            </p:cNvGraphicFramePr>
            <p:nvPr/>
          </p:nvGraphicFramePr>
          <p:xfrm>
            <a:off x="1858" y="60"/>
            <a:ext cx="733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350" r:id="rId11" imgW="591127" imgH="205609" progId="Equation.3">
                    <p:embed/>
                  </p:oleObj>
                </mc:Choice>
                <mc:Fallback>
                  <p:oleObj r:id="rId11" imgW="591127" imgH="20560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" y="60"/>
                          <a:ext cx="733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0" name="Rectangle 55"/>
            <p:cNvSpPr>
              <a:spLocks noChangeArrowheads="1"/>
            </p:cNvSpPr>
            <p:nvPr/>
          </p:nvSpPr>
          <p:spPr bwMode="auto">
            <a:xfrm>
              <a:off x="0" y="73"/>
              <a:ext cx="38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</a:t>
              </a:r>
            </a:p>
          </p:txBody>
        </p:sp>
        <p:graphicFrame>
          <p:nvGraphicFramePr>
            <p:cNvPr id="4107" name="Object 28"/>
            <p:cNvGraphicFramePr>
              <a:graphicFrameLocks noChangeAspect="1"/>
            </p:cNvGraphicFramePr>
            <p:nvPr/>
          </p:nvGraphicFramePr>
          <p:xfrm>
            <a:off x="374" y="11"/>
            <a:ext cx="71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351" r:id="rId13" imgW="769683" imgH="269389" progId="Equation.3">
                    <p:embed/>
                  </p:oleObj>
                </mc:Choice>
                <mc:Fallback>
                  <p:oleObj r:id="rId13" imgW="769683" imgH="26938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" y="11"/>
                          <a:ext cx="71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091004" y="3303501"/>
            <a:ext cx="6127751" cy="603251"/>
            <a:chOff x="0" y="4"/>
            <a:chExt cx="2895" cy="285"/>
          </a:xfrm>
        </p:grpSpPr>
        <p:graphicFrame>
          <p:nvGraphicFramePr>
            <p:cNvPr id="4104" name="Object 8"/>
            <p:cNvGraphicFramePr>
              <a:graphicFrameLocks noChangeAspect="1"/>
            </p:cNvGraphicFramePr>
            <p:nvPr/>
          </p:nvGraphicFramePr>
          <p:xfrm>
            <a:off x="1500" y="71"/>
            <a:ext cx="495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352" r:id="rId15" imgW="467342" imgH="207708" progId="Equation.3">
                    <p:embed/>
                  </p:oleObj>
                </mc:Choice>
                <mc:Fallback>
                  <p:oleObj r:id="rId15" imgW="467342" imgH="20770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0" y="71"/>
                          <a:ext cx="495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8" name="Rectangle 60"/>
            <p:cNvSpPr>
              <a:spLocks noChangeArrowheads="1"/>
            </p:cNvSpPr>
            <p:nvPr/>
          </p:nvSpPr>
          <p:spPr bwMode="auto">
            <a:xfrm>
              <a:off x="0" y="60"/>
              <a:ext cx="2895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  在区间             上单调减少；</a:t>
              </a:r>
            </a:p>
          </p:txBody>
        </p:sp>
        <p:graphicFrame>
          <p:nvGraphicFramePr>
            <p:cNvPr id="4105" name="Object 9"/>
            <p:cNvGraphicFramePr>
              <a:graphicFrameLocks noChangeAspect="1"/>
            </p:cNvGraphicFramePr>
            <p:nvPr/>
          </p:nvGraphicFramePr>
          <p:xfrm>
            <a:off x="318" y="4"/>
            <a:ext cx="779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353" r:id="rId17" imgW="769683" imgH="269389" progId="Equation.3">
                    <p:embed/>
                  </p:oleObj>
                </mc:Choice>
                <mc:Fallback>
                  <p:oleObj r:id="rId17" imgW="769683" imgH="26938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" y="4"/>
                          <a:ext cx="779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825076" y="4019848"/>
            <a:ext cx="3699934" cy="480483"/>
            <a:chOff x="0" y="34"/>
            <a:chExt cx="1748" cy="227"/>
          </a:xfrm>
        </p:grpSpPr>
        <p:sp>
          <p:nvSpPr>
            <p:cNvPr id="4125" name="Rectangle 63"/>
            <p:cNvSpPr>
              <a:spLocks noChangeArrowheads="1"/>
            </p:cNvSpPr>
            <p:nvPr/>
          </p:nvSpPr>
          <p:spPr bwMode="auto">
            <a:xfrm>
              <a:off x="677" y="38"/>
              <a:ext cx="107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时，               ，</a:t>
              </a:r>
            </a:p>
          </p:txBody>
        </p:sp>
        <p:grpSp>
          <p:nvGrpSpPr>
            <p:cNvPr id="4126" name="Group 37"/>
            <p:cNvGrpSpPr>
              <a:grpSpLocks/>
            </p:cNvGrpSpPr>
            <p:nvPr/>
          </p:nvGrpSpPr>
          <p:grpSpPr bwMode="auto">
            <a:xfrm>
              <a:off x="0" y="34"/>
              <a:ext cx="1614" cy="227"/>
              <a:chOff x="0" y="34"/>
              <a:chExt cx="1614" cy="227"/>
            </a:xfrm>
          </p:grpSpPr>
          <p:graphicFrame>
            <p:nvGraphicFramePr>
              <p:cNvPr id="4102" name="Object 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78661495"/>
                  </p:ext>
                </p:extLst>
              </p:nvPr>
            </p:nvGraphicFramePr>
            <p:xfrm>
              <a:off x="350" y="36"/>
              <a:ext cx="355" cy="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354" r:id="rId18" imgW="357774" imgH="178887" progId="Equation.3">
                      <p:embed/>
                    </p:oleObj>
                  </mc:Choice>
                  <mc:Fallback>
                    <p:oleObj r:id="rId18" imgW="357774" imgH="17888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" y="36"/>
                            <a:ext cx="355" cy="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3" name="Object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34296496"/>
                  </p:ext>
                </p:extLst>
              </p:nvPr>
            </p:nvGraphicFramePr>
            <p:xfrm>
              <a:off x="1001" y="54"/>
              <a:ext cx="613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355" r:id="rId20" imgW="616828" imgH="205609" progId="Equation.3">
                      <p:embed/>
                    </p:oleObj>
                  </mc:Choice>
                  <mc:Fallback>
                    <p:oleObj r:id="rId20" imgW="616828" imgH="20560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1" y="54"/>
                            <a:ext cx="613" cy="20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27" name="Rectangle 70"/>
              <p:cNvSpPr>
                <a:spLocks noChangeArrowheads="1"/>
              </p:cNvSpPr>
              <p:nvPr/>
            </p:nvSpPr>
            <p:spPr bwMode="auto">
              <a:xfrm>
                <a:off x="0" y="34"/>
                <a:ext cx="361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indent="266700" eaLnBrk="0" hangingPunct="0">
                  <a:defRPr sz="2800" b="1">
                    <a:solidFill>
                      <a:schemeClr val="tx1"/>
                    </a:solidFill>
                    <a:latin typeface="Constantia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onstantia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onstantia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onstantia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onstantia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Constantia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Constantia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Constantia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Constantia" pitchFamily="18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zh-CN" altLang="en-US" sz="2400" b="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当</a:t>
                </a:r>
              </a:p>
            </p:txBody>
          </p:sp>
        </p:grp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1805620" y="2803851"/>
            <a:ext cx="3810000" cy="479011"/>
            <a:chOff x="139" y="-47"/>
            <a:chExt cx="1680" cy="169"/>
          </a:xfrm>
        </p:grpSpPr>
        <p:sp>
          <p:nvSpPr>
            <p:cNvPr id="4124" name="Rectangle 70"/>
            <p:cNvSpPr>
              <a:spLocks noChangeArrowheads="1"/>
            </p:cNvSpPr>
            <p:nvPr/>
          </p:nvSpPr>
          <p:spPr bwMode="auto">
            <a:xfrm>
              <a:off x="139" y="-47"/>
              <a:ext cx="168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indent="2667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当           时 ，              ，</a:t>
              </a:r>
            </a:p>
          </p:txBody>
        </p:sp>
        <p:graphicFrame>
          <p:nvGraphicFramePr>
            <p:cNvPr id="4100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3667300"/>
                </p:ext>
              </p:extLst>
            </p:nvPr>
          </p:nvGraphicFramePr>
          <p:xfrm>
            <a:off x="464" y="-45"/>
            <a:ext cx="280" cy="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356" name="公式" r:id="rId22" imgW="357774" imgH="178887" progId="Equation.3">
                    <p:embed/>
                  </p:oleObj>
                </mc:Choice>
                <mc:Fallback>
                  <p:oleObj name="公式" r:id="rId22" imgW="357774" imgH="17888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" y="-45"/>
                          <a:ext cx="280" cy="1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1951921"/>
                </p:ext>
              </p:extLst>
            </p:nvPr>
          </p:nvGraphicFramePr>
          <p:xfrm>
            <a:off x="1096" y="-43"/>
            <a:ext cx="493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357" r:id="rId24" imgW="598980" imgH="203908" progId="Equation.3">
                    <p:embed/>
                  </p:oleObj>
                </mc:Choice>
                <mc:Fallback>
                  <p:oleObj r:id="rId24" imgW="598980" imgH="20390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6" y="-43"/>
                          <a:ext cx="493" cy="1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2100732" y="4558502"/>
            <a:ext cx="6508751" cy="592667"/>
            <a:chOff x="0" y="31"/>
            <a:chExt cx="2712" cy="264"/>
          </a:xfrm>
        </p:grpSpPr>
        <p:sp>
          <p:nvSpPr>
            <p:cNvPr id="4123" name="Rectangle 60"/>
            <p:cNvSpPr>
              <a:spLocks noChangeArrowheads="1"/>
            </p:cNvSpPr>
            <p:nvPr/>
          </p:nvSpPr>
          <p:spPr bwMode="auto">
            <a:xfrm>
              <a:off x="0" y="73"/>
              <a:ext cx="271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  在区间              上单调增加。</a:t>
              </a:r>
            </a:p>
          </p:txBody>
        </p:sp>
        <p:graphicFrame>
          <p:nvGraphicFramePr>
            <p:cNvPr id="4098" name="Object 30"/>
            <p:cNvGraphicFramePr>
              <a:graphicFrameLocks noChangeAspect="1"/>
            </p:cNvGraphicFramePr>
            <p:nvPr/>
          </p:nvGraphicFramePr>
          <p:xfrm>
            <a:off x="1324" y="78"/>
            <a:ext cx="475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358" r:id="rId26" imgW="457200" imgH="203200" progId="Equation.3">
                    <p:embed/>
                  </p:oleObj>
                </mc:Choice>
                <mc:Fallback>
                  <p:oleObj r:id="rId26" imgW="4572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4" y="78"/>
                          <a:ext cx="475" cy="2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" name="Object 34"/>
            <p:cNvGraphicFramePr>
              <a:graphicFrameLocks noChangeAspect="1"/>
            </p:cNvGraphicFramePr>
            <p:nvPr/>
          </p:nvGraphicFramePr>
          <p:xfrm>
            <a:off x="325" y="31"/>
            <a:ext cx="601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359" r:id="rId28" imgW="769683" imgH="269389" progId="Equation.3">
                    <p:embed/>
                  </p:oleObj>
                </mc:Choice>
                <mc:Fallback>
                  <p:oleObj r:id="rId28" imgW="769683" imgH="26938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" y="31"/>
                          <a:ext cx="601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椭圆 41"/>
          <p:cNvSpPr/>
          <p:nvPr/>
        </p:nvSpPr>
        <p:spPr>
          <a:xfrm>
            <a:off x="1036960" y="1146088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461129" y="2122339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解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：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7404844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6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1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6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1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6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51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42" grpId="0" animBg="1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6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1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6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1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6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51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42" grpId="0" animBg="1"/>
          <p:bldP spid="4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 bwMode="auto">
          <a:xfrm>
            <a:off x="1416051" y="1733114"/>
            <a:ext cx="9396414" cy="5974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130" name="矩形 55"/>
          <p:cNvSpPr>
            <a:spLocks noChangeArrowheads="1"/>
          </p:cNvSpPr>
          <p:nvPr/>
        </p:nvSpPr>
        <p:spPr bwMode="auto">
          <a:xfrm>
            <a:off x="5429250" y="997494"/>
            <a:ext cx="1333500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驻点</a:t>
            </a:r>
          </a:p>
        </p:txBody>
      </p:sp>
      <p:sp>
        <p:nvSpPr>
          <p:cNvPr id="12292" name="Rectangle 78"/>
          <p:cNvSpPr>
            <a:spLocks noChangeArrowheads="1"/>
          </p:cNvSpPr>
          <p:nvPr/>
        </p:nvSpPr>
        <p:spPr bwMode="auto">
          <a:xfrm>
            <a:off x="1239241" y="2688535"/>
            <a:ext cx="5094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667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一般地，求函数单调性的</a:t>
            </a:r>
            <a:r>
              <a:rPr lang="zh-CN" altLang="en-US" sz="2400" b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步骤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为：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87189" y="1704446"/>
            <a:ext cx="8546165" cy="639233"/>
            <a:chOff x="126" y="73"/>
            <a:chExt cx="3724" cy="247"/>
          </a:xfrm>
        </p:grpSpPr>
        <p:graphicFrame>
          <p:nvGraphicFramePr>
            <p:cNvPr id="512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9429892"/>
                </p:ext>
              </p:extLst>
            </p:nvPr>
          </p:nvGraphicFramePr>
          <p:xfrm>
            <a:off x="1634" y="73"/>
            <a:ext cx="195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274" r:id="rId3" imgW="182717" imgH="234922" progId="Equation.3">
                    <p:embed/>
                  </p:oleObj>
                </mc:Choice>
                <mc:Fallback>
                  <p:oleObj r:id="rId3" imgW="182717" imgH="23492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4" y="73"/>
                          <a:ext cx="195" cy="2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6" name="Rectangle 75"/>
            <p:cNvSpPr>
              <a:spLocks noChangeArrowheads="1"/>
            </p:cNvSpPr>
            <p:nvPr/>
          </p:nvSpPr>
          <p:spPr bwMode="auto">
            <a:xfrm>
              <a:off x="126" y="112"/>
              <a:ext cx="62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我们把使</a:t>
              </a:r>
            </a:p>
          </p:txBody>
        </p:sp>
        <p:sp>
          <p:nvSpPr>
            <p:cNvPr id="5147" name="Rectangle 76"/>
            <p:cNvSpPr>
              <a:spLocks noChangeArrowheads="1"/>
            </p:cNvSpPr>
            <p:nvPr/>
          </p:nvSpPr>
          <p:spPr bwMode="auto">
            <a:xfrm>
              <a:off x="1310" y="108"/>
              <a:ext cx="35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>
                  <a:latin typeface="Times New Roman" panose="02020603050405020304" pitchFamily="18" charset="0"/>
                  <a:ea typeface="微软雅黑" panose="020B0503020204020204" pitchFamily="34" charset="-122"/>
                </a:rPr>
                <a:t>的点</a:t>
              </a:r>
            </a:p>
          </p:txBody>
        </p:sp>
        <p:sp>
          <p:nvSpPr>
            <p:cNvPr id="5148" name="Rectangle 77"/>
            <p:cNvSpPr>
              <a:spLocks noChangeArrowheads="1"/>
            </p:cNvSpPr>
            <p:nvPr/>
          </p:nvSpPr>
          <p:spPr bwMode="auto">
            <a:xfrm>
              <a:off x="1812" y="108"/>
              <a:ext cx="62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称为函数</a:t>
              </a:r>
            </a:p>
          </p:txBody>
        </p:sp>
        <p:graphicFrame>
          <p:nvGraphicFramePr>
            <p:cNvPr id="5127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5857655"/>
                </p:ext>
              </p:extLst>
            </p:nvPr>
          </p:nvGraphicFramePr>
          <p:xfrm>
            <a:off x="718" y="115"/>
            <a:ext cx="588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275" r:id="rId5" imgW="616828" imgH="205609" progId="Equation.3">
                    <p:embed/>
                  </p:oleObj>
                </mc:Choice>
                <mc:Fallback>
                  <p:oleObj r:id="rId5" imgW="616828" imgH="20560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" y="115"/>
                          <a:ext cx="588" cy="1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8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3258798"/>
                </p:ext>
              </p:extLst>
            </p:nvPr>
          </p:nvGraphicFramePr>
          <p:xfrm>
            <a:off x="2384" y="112"/>
            <a:ext cx="331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276" name="公式" r:id="rId7" imgW="350974" imgH="207984" progId="Equation.3">
                    <p:embed/>
                  </p:oleObj>
                </mc:Choice>
                <mc:Fallback>
                  <p:oleObj name="公式" r:id="rId7" imgW="350974" imgH="2079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4" y="112"/>
                          <a:ext cx="331" cy="1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9" name="Rectangle 81"/>
            <p:cNvSpPr>
              <a:spLocks noChangeArrowheads="1"/>
            </p:cNvSpPr>
            <p:nvPr/>
          </p:nvSpPr>
          <p:spPr bwMode="auto">
            <a:xfrm>
              <a:off x="2691" y="111"/>
              <a:ext cx="1159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2400" b="0">
                  <a:latin typeface="Times New Roman" panose="02020603050405020304" pitchFamily="18" charset="0"/>
                  <a:ea typeface="微软雅黑" panose="020B0503020204020204" pitchFamily="34" charset="-122"/>
                </a:rPr>
                <a:t>的</a:t>
              </a:r>
              <a:r>
                <a:rPr lang="zh-CN" altLang="en-US" sz="2400" b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驻点</a:t>
              </a:r>
              <a:r>
                <a:rPr lang="zh-CN" altLang="en-US" sz="2400" b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或</a:t>
              </a:r>
              <a:r>
                <a:rPr lang="zh-CN" altLang="en-US" sz="2400" b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稳定点</a:t>
              </a:r>
              <a:r>
                <a:rPr lang="zh-CN" altLang="en-US" sz="2400" b="0"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</a:p>
          </p:txBody>
        </p:sp>
      </p:grpSp>
      <p:grpSp>
        <p:nvGrpSpPr>
          <p:cNvPr id="5143" name="Group 15"/>
          <p:cNvGrpSpPr>
            <a:grpSpLocks/>
          </p:cNvGrpSpPr>
          <p:nvPr/>
        </p:nvGrpSpPr>
        <p:grpSpPr bwMode="auto">
          <a:xfrm>
            <a:off x="1379312" y="3480160"/>
            <a:ext cx="5262387" cy="495596"/>
            <a:chOff x="0" y="-1"/>
            <a:chExt cx="2173" cy="238"/>
          </a:xfrm>
        </p:grpSpPr>
        <p:sp>
          <p:nvSpPr>
            <p:cNvPr id="5144" name="Rectangle 83"/>
            <p:cNvSpPr>
              <a:spLocks noChangeArrowheads="1"/>
            </p:cNvSpPr>
            <p:nvPr/>
          </p:nvSpPr>
          <p:spPr bwMode="auto">
            <a:xfrm>
              <a:off x="0" y="2"/>
              <a:ext cx="905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（1）求函数   </a:t>
              </a:r>
            </a:p>
          </p:txBody>
        </p:sp>
        <p:graphicFrame>
          <p:nvGraphicFramePr>
            <p:cNvPr id="512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2821545"/>
                </p:ext>
              </p:extLst>
            </p:nvPr>
          </p:nvGraphicFramePr>
          <p:xfrm>
            <a:off x="742" y="-1"/>
            <a:ext cx="369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277" r:id="rId9" imgW="350974" imgH="207984" progId="Equation.3">
                    <p:embed/>
                  </p:oleObj>
                </mc:Choice>
                <mc:Fallback>
                  <p:oleObj r:id="rId9" imgW="350974" imgH="2079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2" y="-1"/>
                          <a:ext cx="369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5" name="Rectangle 85"/>
            <p:cNvSpPr>
              <a:spLocks noChangeArrowheads="1"/>
            </p:cNvSpPr>
            <p:nvPr/>
          </p:nvSpPr>
          <p:spPr bwMode="auto">
            <a:xfrm>
              <a:off x="1092" y="-1"/>
              <a:ext cx="1081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的定义域；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118824" y="4027651"/>
            <a:ext cx="8787049" cy="524174"/>
            <a:chOff x="0" y="40"/>
            <a:chExt cx="3622" cy="214"/>
          </a:xfrm>
        </p:grpSpPr>
        <p:sp>
          <p:nvSpPr>
            <p:cNvPr id="5139" name="Rectangle 87"/>
            <p:cNvSpPr>
              <a:spLocks noChangeArrowheads="1"/>
            </p:cNvSpPr>
            <p:nvPr/>
          </p:nvSpPr>
          <p:spPr bwMode="auto">
            <a:xfrm>
              <a:off x="0" y="52"/>
              <a:ext cx="8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indent="2667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（2）求导数</a:t>
              </a:r>
            </a:p>
          </p:txBody>
        </p:sp>
        <p:sp>
          <p:nvSpPr>
            <p:cNvPr id="5140" name="Rectangle 88"/>
            <p:cNvSpPr>
              <a:spLocks noChangeArrowheads="1"/>
            </p:cNvSpPr>
            <p:nvPr/>
          </p:nvSpPr>
          <p:spPr bwMode="auto">
            <a:xfrm>
              <a:off x="1195" y="52"/>
              <a:ext cx="146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，并进一步求出</a:t>
              </a:r>
            </a:p>
          </p:txBody>
        </p:sp>
        <p:graphicFrame>
          <p:nvGraphicFramePr>
            <p:cNvPr id="51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0186767"/>
                </p:ext>
              </p:extLst>
            </p:nvPr>
          </p:nvGraphicFramePr>
          <p:xfrm>
            <a:off x="848" y="52"/>
            <a:ext cx="384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278" r:id="rId10" imgW="389452" imgH="207708" progId="Equation.3">
                    <p:embed/>
                  </p:oleObj>
                </mc:Choice>
                <mc:Fallback>
                  <p:oleObj r:id="rId10" imgW="389452" imgH="20770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8" y="52"/>
                          <a:ext cx="384" cy="2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679887"/>
                </p:ext>
              </p:extLst>
            </p:nvPr>
          </p:nvGraphicFramePr>
          <p:xfrm>
            <a:off x="2099" y="40"/>
            <a:ext cx="355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279" r:id="rId12" imgW="350974" imgH="207984" progId="Equation.3">
                    <p:embed/>
                  </p:oleObj>
                </mc:Choice>
                <mc:Fallback>
                  <p:oleObj r:id="rId12" imgW="350974" imgH="2079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9" y="40"/>
                          <a:ext cx="355" cy="2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1" name="Rectangle 91"/>
            <p:cNvSpPr>
              <a:spLocks noChangeArrowheads="1"/>
            </p:cNvSpPr>
            <p:nvPr/>
          </p:nvSpPr>
          <p:spPr bwMode="auto">
            <a:xfrm>
              <a:off x="2398" y="49"/>
              <a:ext cx="122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的驻点与不可导点；</a:t>
              </a:r>
            </a:p>
          </p:txBody>
        </p:sp>
      </p:grpSp>
      <p:sp>
        <p:nvSpPr>
          <p:cNvPr id="12313" name="Rectangle 92"/>
          <p:cNvSpPr>
            <a:spLocks noChangeArrowheads="1"/>
          </p:cNvSpPr>
          <p:nvPr/>
        </p:nvSpPr>
        <p:spPr bwMode="auto">
          <a:xfrm>
            <a:off x="1389040" y="4627516"/>
            <a:ext cx="5751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（3）用（2）中的点将定义域进行划分；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128552" y="5189946"/>
            <a:ext cx="9957923" cy="504898"/>
            <a:chOff x="0" y="102"/>
            <a:chExt cx="8823" cy="671"/>
          </a:xfrm>
        </p:grpSpPr>
        <p:sp>
          <p:nvSpPr>
            <p:cNvPr id="5137" name="Rectangle 94"/>
            <p:cNvSpPr>
              <a:spLocks noChangeArrowheads="1"/>
            </p:cNvSpPr>
            <p:nvPr/>
          </p:nvSpPr>
          <p:spPr bwMode="auto">
            <a:xfrm>
              <a:off x="0" y="102"/>
              <a:ext cx="835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indent="2667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（4）在每个开区间内判定            的符号，由</a:t>
              </a:r>
              <a:r>
                <a:rPr lang="zh-CN" altLang="en-US" sz="24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定理得</a:t>
              </a:r>
              <a:endPara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138" name="Rectangle 95"/>
            <p:cNvSpPr>
              <a:spLocks noChangeArrowheads="1"/>
            </p:cNvSpPr>
            <p:nvPr/>
          </p:nvSpPr>
          <p:spPr bwMode="auto">
            <a:xfrm>
              <a:off x="6295" y="115"/>
              <a:ext cx="2528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出相应的结果。</a:t>
              </a:r>
            </a:p>
          </p:txBody>
        </p:sp>
        <p:graphicFrame>
          <p:nvGraphicFramePr>
            <p:cNvPr id="5122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6040303"/>
                </p:ext>
              </p:extLst>
            </p:nvPr>
          </p:nvGraphicFramePr>
          <p:xfrm>
            <a:off x="3411" y="106"/>
            <a:ext cx="799" cy="6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280" name="公式" r:id="rId13" imgW="389452" imgH="207708" progId="Equation.3">
                    <p:embed/>
                  </p:oleObj>
                </mc:Choice>
                <mc:Fallback>
                  <p:oleObj name="公式" r:id="rId13" imgW="389452" imgH="20770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1" y="106"/>
                          <a:ext cx="799" cy="6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1416050" y="3392488"/>
            <a:ext cx="9396413" cy="2367201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1220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4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130" grpId="0" animBg="1"/>
      <p:bldP spid="12292" grpId="0"/>
      <p:bldP spid="12313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1416050" y="2024063"/>
            <a:ext cx="9381584" cy="3394959"/>
          </a:xfrm>
          <a:prstGeom prst="foldedCorner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6157" name="Group 8"/>
          <p:cNvGrpSpPr>
            <a:grpSpLocks/>
          </p:cNvGrpSpPr>
          <p:nvPr/>
        </p:nvGrpSpPr>
        <p:grpSpPr bwMode="auto">
          <a:xfrm>
            <a:off x="1521561" y="1172318"/>
            <a:ext cx="6057900" cy="503767"/>
            <a:chOff x="-12" y="24"/>
            <a:chExt cx="2862" cy="238"/>
          </a:xfrm>
        </p:grpSpPr>
        <p:sp>
          <p:nvSpPr>
            <p:cNvPr id="6168" name="Text Box 20"/>
            <p:cNvSpPr txBox="1">
              <a:spLocks noChangeArrowheads="1"/>
            </p:cNvSpPr>
            <p:nvPr/>
          </p:nvSpPr>
          <p:spPr bwMode="auto">
            <a:xfrm>
              <a:off x="-12" y="46"/>
              <a:ext cx="28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求函数                           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的单调区间。</a:t>
              </a:r>
            </a:p>
          </p:txBody>
        </p:sp>
        <p:graphicFrame>
          <p:nvGraphicFramePr>
            <p:cNvPr id="615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299273"/>
                </p:ext>
              </p:extLst>
            </p:nvPr>
          </p:nvGraphicFramePr>
          <p:xfrm>
            <a:off x="462" y="24"/>
            <a:ext cx="947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26" r:id="rId3" imgW="1019096" imgH="203819" progId="">
                    <p:embed/>
                  </p:oleObj>
                </mc:Choice>
                <mc:Fallback>
                  <p:oleObj r:id="rId3" imgW="1019096" imgH="20381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" y="24"/>
                          <a:ext cx="947" cy="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524861" y="2775340"/>
            <a:ext cx="6187016" cy="497417"/>
            <a:chOff x="0" y="35"/>
            <a:chExt cx="2923" cy="235"/>
          </a:xfrm>
        </p:grpSpPr>
        <p:sp>
          <p:nvSpPr>
            <p:cNvPr id="6167" name="Rectangle 57"/>
            <p:cNvSpPr>
              <a:spLocks noChangeArrowheads="1"/>
            </p:cNvSpPr>
            <p:nvPr/>
          </p:nvSpPr>
          <p:spPr bwMode="auto">
            <a:xfrm>
              <a:off x="0" y="35"/>
              <a:ext cx="292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           </a:t>
              </a:r>
              <a:r>
                <a:rPr lang="zh-CN" altLang="en-US" sz="24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的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定义域为                 </a:t>
              </a:r>
              <a:r>
                <a:rPr lang="zh-CN" altLang="en-US" sz="24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6151" name="Object 18"/>
            <p:cNvGraphicFramePr>
              <a:graphicFrameLocks noChangeAspect="1"/>
            </p:cNvGraphicFramePr>
            <p:nvPr/>
          </p:nvGraphicFramePr>
          <p:xfrm>
            <a:off x="344" y="46"/>
            <a:ext cx="1013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27" r:id="rId5" imgW="1052362" imgH="205339" progId="Equation.3">
                    <p:embed/>
                  </p:oleObj>
                </mc:Choice>
                <mc:Fallback>
                  <p:oleObj r:id="rId5" imgW="1052362" imgH="2053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" y="46"/>
                          <a:ext cx="1013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2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2275683"/>
                </p:ext>
              </p:extLst>
            </p:nvPr>
          </p:nvGraphicFramePr>
          <p:xfrm>
            <a:off x="2130" y="38"/>
            <a:ext cx="630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28" r:id="rId7" imgW="467342" imgH="207708" progId="Equation.3">
                    <p:embed/>
                  </p:oleObj>
                </mc:Choice>
                <mc:Fallback>
                  <p:oleObj r:id="rId7" imgW="467342" imgH="20770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0" y="38"/>
                          <a:ext cx="630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880896" y="3551098"/>
            <a:ext cx="2946400" cy="500622"/>
            <a:chOff x="-49" y="-8"/>
            <a:chExt cx="2463" cy="381"/>
          </a:xfrm>
        </p:grpSpPr>
        <p:sp>
          <p:nvSpPr>
            <p:cNvPr id="6166" name="Rectangle 69"/>
            <p:cNvSpPr>
              <a:spLocks noChangeArrowheads="1"/>
            </p:cNvSpPr>
            <p:nvPr/>
          </p:nvSpPr>
          <p:spPr bwMode="auto">
            <a:xfrm>
              <a:off x="-49" y="-8"/>
              <a:ext cx="2463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令                  </a:t>
              </a:r>
              <a:r>
                <a:rPr lang="zh-CN" altLang="en-US" sz="24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得          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</a:p>
          </p:txBody>
        </p:sp>
        <p:graphicFrame>
          <p:nvGraphicFramePr>
            <p:cNvPr id="614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4404351"/>
                </p:ext>
              </p:extLst>
            </p:nvPr>
          </p:nvGraphicFramePr>
          <p:xfrm>
            <a:off x="306" y="14"/>
            <a:ext cx="1053" cy="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29" r:id="rId9" imgW="616828" imgH="205609" progId="Equation.3">
                    <p:embed/>
                  </p:oleObj>
                </mc:Choice>
                <mc:Fallback>
                  <p:oleObj r:id="rId9" imgW="616828" imgH="20560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" y="14"/>
                          <a:ext cx="1053" cy="3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0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9902893"/>
                </p:ext>
              </p:extLst>
            </p:nvPr>
          </p:nvGraphicFramePr>
          <p:xfrm>
            <a:off x="1729" y="19"/>
            <a:ext cx="547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30" r:id="rId11" imgW="376637" imgH="181825" progId="Equation.3">
                    <p:embed/>
                  </p:oleObj>
                </mc:Choice>
                <mc:Fallback>
                  <p:oleObj r:id="rId11" imgW="376637" imgH="18182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9" y="19"/>
                          <a:ext cx="547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2521815" y="4347557"/>
            <a:ext cx="6841067" cy="485742"/>
            <a:chOff x="-186" y="-12"/>
            <a:chExt cx="3326" cy="317"/>
          </a:xfrm>
        </p:grpSpPr>
        <p:sp>
          <p:nvSpPr>
            <p:cNvPr id="6165" name="Rectangle 71"/>
            <p:cNvSpPr>
              <a:spLocks noChangeArrowheads="1"/>
            </p:cNvSpPr>
            <p:nvPr/>
          </p:nvSpPr>
          <p:spPr bwMode="auto">
            <a:xfrm>
              <a:off x="-186" y="-6"/>
              <a:ext cx="3326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>
                  <a:latin typeface="Times New Roman" pitchFamily="18" charset="0"/>
                  <a:ea typeface="微软雅黑" panose="020B0503020204020204" pitchFamily="34" charset="-122"/>
                </a:rPr>
                <a:t>用它将定义域分成两个区间：          </a:t>
              </a:r>
              <a:r>
                <a:rPr lang="zh-CN" altLang="en-US" sz="2400" b="0" dirty="0" smtClean="0">
                  <a:latin typeface="Times New Roman" pitchFamily="18" charset="0"/>
                  <a:ea typeface="微软雅黑" panose="020B0503020204020204" pitchFamily="34" charset="-122"/>
                </a:rPr>
                <a:t> 与                </a:t>
              </a:r>
              <a:r>
                <a:rPr lang="zh-CN" altLang="en-US" sz="2400" b="0" dirty="0">
                  <a:latin typeface="Times New Roman" pitchFamily="18" charset="0"/>
                  <a:ea typeface="微软雅黑" panose="020B0503020204020204" pitchFamily="34" charset="-122"/>
                </a:rPr>
                <a:t>，</a:t>
              </a:r>
              <a:r>
                <a:rPr lang="en-US" altLang="zh-CN" sz="2400" b="0" dirty="0">
                  <a:latin typeface="Times New Roman" pitchFamily="18" charset="0"/>
                  <a:ea typeface="微软雅黑" panose="020B0503020204020204" pitchFamily="34" charset="-122"/>
                </a:rPr>
                <a:t> </a:t>
              </a:r>
              <a:endParaRPr lang="zh-CN" altLang="en-US" sz="2400" b="0" dirty="0">
                <a:latin typeface="Times New Roman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6147" name="Object 25"/>
            <p:cNvGraphicFramePr>
              <a:graphicFrameLocks noChangeAspect="1"/>
            </p:cNvGraphicFramePr>
            <p:nvPr/>
          </p:nvGraphicFramePr>
          <p:xfrm>
            <a:off x="1745" y="0"/>
            <a:ext cx="423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31" r:id="rId13" imgW="415415" imgH="207708" progId="Equation.3">
                    <p:embed/>
                  </p:oleObj>
                </mc:Choice>
                <mc:Fallback>
                  <p:oleObj r:id="rId13" imgW="415415" imgH="20770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5" y="0"/>
                          <a:ext cx="423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2353947"/>
                </p:ext>
              </p:extLst>
            </p:nvPr>
          </p:nvGraphicFramePr>
          <p:xfrm>
            <a:off x="2361" y="-12"/>
            <a:ext cx="548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32" r:id="rId15" imgW="522514" imgH="203908" progId="Equation.3">
                    <p:embed/>
                  </p:oleObj>
                </mc:Choice>
                <mc:Fallback>
                  <p:oleObj r:id="rId15" imgW="522514" imgH="20390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1" y="-12"/>
                          <a:ext cx="548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2521815" y="3354422"/>
            <a:ext cx="3420533" cy="908051"/>
            <a:chOff x="0" y="-62"/>
            <a:chExt cx="1707" cy="582"/>
          </a:xfrm>
        </p:grpSpPr>
        <p:grpSp>
          <p:nvGrpSpPr>
            <p:cNvPr id="6162" name="Group 67"/>
            <p:cNvGrpSpPr>
              <a:grpSpLocks/>
            </p:cNvGrpSpPr>
            <p:nvPr/>
          </p:nvGrpSpPr>
          <p:grpSpPr bwMode="auto">
            <a:xfrm>
              <a:off x="0" y="-62"/>
              <a:ext cx="1560" cy="582"/>
              <a:chOff x="0" y="-62"/>
              <a:chExt cx="1560" cy="582"/>
            </a:xfrm>
          </p:grpSpPr>
          <p:sp>
            <p:nvSpPr>
              <p:cNvPr id="6164" name="Rectangle 63"/>
              <p:cNvSpPr>
                <a:spLocks noChangeArrowheads="1"/>
              </p:cNvSpPr>
              <p:nvPr/>
            </p:nvSpPr>
            <p:spPr bwMode="auto">
              <a:xfrm>
                <a:off x="0" y="71"/>
                <a:ext cx="795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onstantia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onstantia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onstantia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onstantia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onstantia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Constantia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Constantia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Constantia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Constantia" pitchFamily="18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zh-CN" altLang="en-US" sz="2400" b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又 </a:t>
                </a:r>
              </a:p>
            </p:txBody>
          </p:sp>
          <p:graphicFrame>
            <p:nvGraphicFramePr>
              <p:cNvPr id="6146" name="Object 69"/>
              <p:cNvGraphicFramePr>
                <a:graphicFrameLocks noChangeAspect="1"/>
              </p:cNvGraphicFramePr>
              <p:nvPr/>
            </p:nvGraphicFramePr>
            <p:xfrm>
              <a:off x="229" y="-62"/>
              <a:ext cx="1331" cy="5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633" r:id="rId17" imgW="1335289" imgH="398019" progId="Equation.3">
                      <p:embed/>
                    </p:oleObj>
                  </mc:Choice>
                  <mc:Fallback>
                    <p:oleObj r:id="rId17" imgW="1335289" imgH="39801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9" y="-62"/>
                            <a:ext cx="1331" cy="5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367" name="Text Box 70"/>
            <p:cNvSpPr txBox="1">
              <a:spLocks noChangeArrowheads="1"/>
            </p:cNvSpPr>
            <p:nvPr/>
          </p:nvSpPr>
          <p:spPr bwMode="auto">
            <a:xfrm>
              <a:off x="1512" y="48"/>
              <a:ext cx="19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6000" bIns="0">
              <a:spAutoFit/>
            </a:bodyPr>
            <a:lstStyle/>
            <a:p>
              <a:pPr latinLnBrk="1" hangingPunct="0">
                <a:defRPr/>
              </a:pP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</a:p>
          </p:txBody>
        </p:sp>
      </p:grpSp>
      <p:sp>
        <p:nvSpPr>
          <p:cNvPr id="28" name="椭圆 27"/>
          <p:cNvSpPr/>
          <p:nvPr/>
        </p:nvSpPr>
        <p:spPr>
          <a:xfrm>
            <a:off x="1036960" y="1149333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21561" y="2116851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解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：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7384488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1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6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1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 animBg="1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1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6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1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 animBg="1"/>
          <p:bldP spid="2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1416050" y="2024063"/>
            <a:ext cx="9381584" cy="3960812"/>
          </a:xfrm>
          <a:prstGeom prst="foldedCorner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61852" y="2059875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解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：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5" name="Group 71"/>
          <p:cNvGrpSpPr>
            <a:grpSpLocks/>
          </p:cNvGrpSpPr>
          <p:nvPr/>
        </p:nvGrpSpPr>
        <p:grpSpPr bwMode="auto">
          <a:xfrm>
            <a:off x="1589467" y="5191157"/>
            <a:ext cx="8983134" cy="493184"/>
            <a:chOff x="0" y="34"/>
            <a:chExt cx="4244" cy="233"/>
          </a:xfrm>
        </p:grpSpPr>
        <p:sp>
          <p:nvSpPr>
            <p:cNvPr id="26" name="Rectangle 71"/>
            <p:cNvSpPr>
              <a:spLocks noChangeArrowheads="1"/>
            </p:cNvSpPr>
            <p:nvPr/>
          </p:nvSpPr>
          <p:spPr bwMode="auto">
            <a:xfrm>
              <a:off x="0" y="34"/>
              <a:ext cx="424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所以              是          单调的减</a:t>
              </a:r>
              <a:r>
                <a:rPr lang="zh-CN" altLang="en-US" sz="24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区间；             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是         单调的增区间</a:t>
              </a:r>
            </a:p>
          </p:txBody>
        </p:sp>
        <p:graphicFrame>
          <p:nvGraphicFramePr>
            <p:cNvPr id="30" name="Object 75"/>
            <p:cNvGraphicFramePr>
              <a:graphicFrameLocks noChangeAspect="1"/>
            </p:cNvGraphicFramePr>
            <p:nvPr/>
          </p:nvGraphicFramePr>
          <p:xfrm>
            <a:off x="342" y="38"/>
            <a:ext cx="468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50" r:id="rId3" imgW="415415" imgH="207708" progId="Equation.3">
                    <p:embed/>
                  </p:oleObj>
                </mc:Choice>
                <mc:Fallback>
                  <p:oleObj r:id="rId3" imgW="415415" imgH="20770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" y="38"/>
                          <a:ext cx="468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76"/>
            <p:cNvGraphicFramePr>
              <a:graphicFrameLocks noChangeAspect="1"/>
            </p:cNvGraphicFramePr>
            <p:nvPr/>
          </p:nvGraphicFramePr>
          <p:xfrm>
            <a:off x="2340" y="38"/>
            <a:ext cx="518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51" r:id="rId5" imgW="522514" imgH="203908" progId="Equation.3">
                    <p:embed/>
                  </p:oleObj>
                </mc:Choice>
                <mc:Fallback>
                  <p:oleObj r:id="rId5" imgW="522514" imgH="20390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0" y="38"/>
                          <a:ext cx="518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77"/>
            <p:cNvGraphicFramePr>
              <a:graphicFrameLocks noChangeAspect="1"/>
            </p:cNvGraphicFramePr>
            <p:nvPr/>
          </p:nvGraphicFramePr>
          <p:xfrm>
            <a:off x="2942" y="38"/>
            <a:ext cx="369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52" r:id="rId7" imgW="345298" imgH="204621" progId="Equation.3">
                    <p:embed/>
                  </p:oleObj>
                </mc:Choice>
                <mc:Fallback>
                  <p:oleObj r:id="rId7" imgW="345298" imgH="20462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2" y="38"/>
                          <a:ext cx="369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78"/>
            <p:cNvGraphicFramePr>
              <a:graphicFrameLocks noChangeAspect="1"/>
            </p:cNvGraphicFramePr>
            <p:nvPr/>
          </p:nvGraphicFramePr>
          <p:xfrm>
            <a:off x="987" y="38"/>
            <a:ext cx="374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53" r:id="rId9" imgW="345298" imgH="204621" progId="Equation.3">
                    <p:embed/>
                  </p:oleObj>
                </mc:Choice>
                <mc:Fallback>
                  <p:oleObj r:id="rId9" imgW="345298" imgH="20462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7" y="38"/>
                          <a:ext cx="374" cy="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Rectangle 74"/>
          <p:cNvSpPr>
            <a:spLocks noChangeArrowheads="1"/>
          </p:cNvSpPr>
          <p:nvPr/>
        </p:nvSpPr>
        <p:spPr bwMode="auto">
          <a:xfrm>
            <a:off x="2116295" y="2120535"/>
            <a:ext cx="2350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列表讨论如下：</a:t>
            </a:r>
          </a:p>
        </p:txBody>
      </p:sp>
      <p:sp>
        <p:nvSpPr>
          <p:cNvPr id="35" name="Rectangle 75"/>
          <p:cNvSpPr>
            <a:spLocks noChangeArrowheads="1"/>
          </p:cNvSpPr>
          <p:nvPr/>
        </p:nvSpPr>
        <p:spPr bwMode="auto">
          <a:xfrm>
            <a:off x="5333628" y="4596374"/>
            <a:ext cx="1634067" cy="101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endParaRPr lang="zh-CN" altLang="en-US" sz="2400" b="0">
              <a:solidFill>
                <a:srgbClr val="00336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6" name="Rectangle 76"/>
          <p:cNvSpPr>
            <a:spLocks noChangeArrowheads="1"/>
          </p:cNvSpPr>
          <p:nvPr/>
        </p:nvSpPr>
        <p:spPr bwMode="auto">
          <a:xfrm>
            <a:off x="6036361" y="3986774"/>
            <a:ext cx="1634067" cy="74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endParaRPr lang="zh-CN" altLang="en-US" sz="2400" b="0">
              <a:solidFill>
                <a:srgbClr val="00336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7" name="Rectangle 79"/>
          <p:cNvSpPr>
            <a:spLocks noChangeArrowheads="1"/>
          </p:cNvSpPr>
          <p:nvPr/>
        </p:nvSpPr>
        <p:spPr bwMode="auto">
          <a:xfrm>
            <a:off x="4323979" y="4240774"/>
            <a:ext cx="1919816" cy="101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endParaRPr lang="zh-CN" altLang="en-US" sz="2400" b="0">
              <a:solidFill>
                <a:srgbClr val="00336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8" name="Rectangle 80"/>
          <p:cNvSpPr>
            <a:spLocks noChangeArrowheads="1"/>
          </p:cNvSpPr>
          <p:nvPr/>
        </p:nvSpPr>
        <p:spPr bwMode="auto">
          <a:xfrm>
            <a:off x="2116295" y="4240774"/>
            <a:ext cx="1631951" cy="101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endParaRPr lang="zh-CN" altLang="en-US" sz="2400" b="0">
              <a:solidFill>
                <a:srgbClr val="00336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endParaRPr lang="zh-CN" altLang="en-US" sz="2400" b="0">
              <a:solidFill>
                <a:srgbClr val="00336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9" name="Rectangle 81"/>
          <p:cNvSpPr>
            <a:spLocks noChangeArrowheads="1"/>
          </p:cNvSpPr>
          <p:nvPr/>
        </p:nvSpPr>
        <p:spPr bwMode="auto">
          <a:xfrm>
            <a:off x="7670429" y="3986774"/>
            <a:ext cx="2495551" cy="74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endParaRPr lang="zh-CN" altLang="en-US" sz="2400" b="0">
              <a:solidFill>
                <a:srgbClr val="00336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0" name="Rectangle 82"/>
          <p:cNvSpPr>
            <a:spLocks noChangeArrowheads="1"/>
          </p:cNvSpPr>
          <p:nvPr/>
        </p:nvSpPr>
        <p:spPr bwMode="auto">
          <a:xfrm>
            <a:off x="4116545" y="3986774"/>
            <a:ext cx="1919816" cy="74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endParaRPr lang="zh-CN" altLang="en-US" sz="2400" b="0">
              <a:solidFill>
                <a:srgbClr val="00336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1" name="Rectangle 83"/>
          <p:cNvSpPr>
            <a:spLocks noChangeArrowheads="1"/>
          </p:cNvSpPr>
          <p:nvPr/>
        </p:nvSpPr>
        <p:spPr bwMode="auto">
          <a:xfrm>
            <a:off x="2484595" y="3986774"/>
            <a:ext cx="1631951" cy="74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endParaRPr lang="zh-CN" altLang="en-US" sz="2400" b="0">
              <a:solidFill>
                <a:srgbClr val="00336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2" name="Rectangle 84"/>
          <p:cNvSpPr>
            <a:spLocks noChangeArrowheads="1"/>
          </p:cNvSpPr>
          <p:nvPr/>
        </p:nvSpPr>
        <p:spPr bwMode="auto">
          <a:xfrm>
            <a:off x="7670429" y="3459723"/>
            <a:ext cx="2495551" cy="5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endParaRPr lang="zh-CN" altLang="en-US" sz="2400" b="0">
              <a:solidFill>
                <a:srgbClr val="00336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3" name="Rectangle 85"/>
          <p:cNvSpPr>
            <a:spLocks noChangeArrowheads="1"/>
          </p:cNvSpPr>
          <p:nvPr/>
        </p:nvSpPr>
        <p:spPr bwMode="auto">
          <a:xfrm>
            <a:off x="4116545" y="3459723"/>
            <a:ext cx="1919816" cy="5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endParaRPr lang="zh-CN" altLang="en-US" sz="2400" b="0">
              <a:solidFill>
                <a:srgbClr val="00336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4" name="Rectangle 86"/>
          <p:cNvSpPr>
            <a:spLocks noChangeArrowheads="1"/>
          </p:cNvSpPr>
          <p:nvPr/>
        </p:nvSpPr>
        <p:spPr bwMode="auto">
          <a:xfrm>
            <a:off x="2484595" y="3459723"/>
            <a:ext cx="1631951" cy="5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endParaRPr lang="zh-CN" altLang="en-US" sz="2400" b="0">
              <a:solidFill>
                <a:srgbClr val="00336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2647579" y="2922090"/>
            <a:ext cx="7010400" cy="1957917"/>
            <a:chOff x="0" y="0"/>
            <a:chExt cx="9072" cy="2720"/>
          </a:xfrm>
        </p:grpSpPr>
        <p:sp>
          <p:nvSpPr>
            <p:cNvPr id="46" name="Line 89"/>
            <p:cNvSpPr>
              <a:spLocks noChangeShapeType="1"/>
            </p:cNvSpPr>
            <p:nvPr/>
          </p:nvSpPr>
          <p:spPr bwMode="auto">
            <a:xfrm>
              <a:off x="0" y="1813"/>
              <a:ext cx="90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b="1"/>
            </a:p>
          </p:txBody>
        </p:sp>
        <p:grpSp>
          <p:nvGrpSpPr>
            <p:cNvPr id="47" name="Group 43"/>
            <p:cNvGrpSpPr>
              <a:grpSpLocks/>
            </p:cNvGrpSpPr>
            <p:nvPr/>
          </p:nvGrpSpPr>
          <p:grpSpPr bwMode="auto">
            <a:xfrm>
              <a:off x="0" y="0"/>
              <a:ext cx="9072" cy="2720"/>
              <a:chOff x="0" y="0"/>
              <a:chExt cx="3629" cy="1088"/>
            </a:xfrm>
          </p:grpSpPr>
          <p:sp>
            <p:nvSpPr>
              <p:cNvPr id="48" name="Line 90"/>
              <p:cNvSpPr>
                <a:spLocks noChangeShapeType="1"/>
              </p:cNvSpPr>
              <p:nvPr/>
            </p:nvSpPr>
            <p:spPr bwMode="auto">
              <a:xfrm>
                <a:off x="0" y="1088"/>
                <a:ext cx="362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b="1"/>
              </a:p>
            </p:txBody>
          </p:sp>
          <p:grpSp>
            <p:nvGrpSpPr>
              <p:cNvPr id="49" name="Group 45"/>
              <p:cNvGrpSpPr>
                <a:grpSpLocks/>
              </p:cNvGrpSpPr>
              <p:nvPr/>
            </p:nvGrpSpPr>
            <p:grpSpPr bwMode="auto">
              <a:xfrm>
                <a:off x="0" y="0"/>
                <a:ext cx="3629" cy="1079"/>
                <a:chOff x="0" y="0"/>
                <a:chExt cx="3629" cy="1079"/>
              </a:xfrm>
            </p:grpSpPr>
            <p:grpSp>
              <p:nvGrpSpPr>
                <p:cNvPr id="50" name="Group 4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29" cy="1079"/>
                  <a:chOff x="0" y="0"/>
                  <a:chExt cx="3629" cy="1079"/>
                </a:xfrm>
              </p:grpSpPr>
              <p:sp>
                <p:nvSpPr>
                  <p:cNvPr id="52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3629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400" b="1"/>
                  </a:p>
                </p:txBody>
              </p:sp>
              <p:sp>
                <p:nvSpPr>
                  <p:cNvPr id="53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0" y="354"/>
                    <a:ext cx="362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400" b="1"/>
                  </a:p>
                </p:txBody>
              </p:sp>
              <p:sp>
                <p:nvSpPr>
                  <p:cNvPr id="54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1079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400" b="1"/>
                  </a:p>
                </p:txBody>
              </p:sp>
              <p:sp>
                <p:nvSpPr>
                  <p:cNvPr id="55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0"/>
                    <a:ext cx="0" cy="107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400" b="1"/>
                  </a:p>
                </p:txBody>
              </p:sp>
              <p:sp>
                <p:nvSpPr>
                  <p:cNvPr id="56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1678" y="0"/>
                    <a:ext cx="0" cy="107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400" b="1"/>
                  </a:p>
                </p:txBody>
              </p:sp>
              <p:sp>
                <p:nvSpPr>
                  <p:cNvPr id="57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3629" y="0"/>
                    <a:ext cx="0" cy="1079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400" b="1"/>
                  </a:p>
                </p:txBody>
              </p:sp>
            </p:grpSp>
            <p:sp>
              <p:nvSpPr>
                <p:cNvPr id="51" name="Line 95"/>
                <p:cNvSpPr>
                  <a:spLocks noChangeShapeType="1"/>
                </p:cNvSpPr>
                <p:nvPr/>
              </p:nvSpPr>
              <p:spPr bwMode="auto">
                <a:xfrm>
                  <a:off x="2450" y="0"/>
                  <a:ext cx="0" cy="107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b="1"/>
                </a:p>
              </p:txBody>
            </p:sp>
          </p:grpSp>
        </p:grpSp>
      </p:grpSp>
      <p:graphicFrame>
        <p:nvGraphicFramePr>
          <p:cNvPr id="58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129336"/>
              </p:ext>
            </p:extLst>
          </p:nvPr>
        </p:nvGraphicFramePr>
        <p:xfrm>
          <a:off x="2903695" y="3684091"/>
          <a:ext cx="958851" cy="503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4" r:id="rId11" imgW="389452" imgH="207708" progId="Equation.3">
                  <p:embed/>
                </p:oleObj>
              </mc:Choice>
              <mc:Fallback>
                <p:oleObj r:id="rId11" imgW="389452" imgH="20770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695" y="3684091"/>
                        <a:ext cx="958851" cy="503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808498"/>
              </p:ext>
            </p:extLst>
          </p:nvPr>
        </p:nvGraphicFramePr>
        <p:xfrm>
          <a:off x="2903695" y="4308508"/>
          <a:ext cx="863600" cy="503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5" r:id="rId13" imgW="350974" imgH="207984" progId="Equation.3">
                  <p:embed/>
                </p:oleObj>
              </mc:Choice>
              <mc:Fallback>
                <p:oleObj r:id="rId13" imgW="350974" imgH="2079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695" y="4308508"/>
                        <a:ext cx="863600" cy="503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3216961" y="3017342"/>
            <a:ext cx="5892800" cy="527049"/>
            <a:chOff x="88" y="-19"/>
            <a:chExt cx="2784" cy="249"/>
          </a:xfrm>
        </p:grpSpPr>
        <p:sp>
          <p:nvSpPr>
            <p:cNvPr id="61" name="Rectangle 77"/>
            <p:cNvSpPr>
              <a:spLocks noChangeArrowheads="1"/>
            </p:cNvSpPr>
            <p:nvPr/>
          </p:nvSpPr>
          <p:spPr bwMode="auto">
            <a:xfrm>
              <a:off x="1365" y="-19"/>
              <a:ext cx="772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A8CDD7"/>
                </a:buClr>
                <a:buSzPct val="95000"/>
                <a:buFont typeface="Wingdings 2" pitchFamily="18" charset="2"/>
                <a:buNone/>
              </a:pPr>
              <a:r>
                <a:rPr lang="zh-CN" altLang="en-US" sz="2400" b="0" dirty="0">
                  <a:solidFill>
                    <a:srgbClr val="0033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</a:p>
          </p:txBody>
        </p:sp>
        <p:graphicFrame>
          <p:nvGraphicFramePr>
            <p:cNvPr id="62" name="Object 58"/>
            <p:cNvGraphicFramePr>
              <a:graphicFrameLocks noChangeAspect="1"/>
            </p:cNvGraphicFramePr>
            <p:nvPr/>
          </p:nvGraphicFramePr>
          <p:xfrm>
            <a:off x="770" y="26"/>
            <a:ext cx="408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56" r:id="rId15" imgW="415415" imgH="207708" progId="Equation.3">
                    <p:embed/>
                  </p:oleObj>
                </mc:Choice>
                <mc:Fallback>
                  <p:oleObj r:id="rId15" imgW="415415" imgH="20770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" y="26"/>
                          <a:ext cx="408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59"/>
            <p:cNvGraphicFramePr>
              <a:graphicFrameLocks noChangeAspect="1"/>
            </p:cNvGraphicFramePr>
            <p:nvPr/>
          </p:nvGraphicFramePr>
          <p:xfrm>
            <a:off x="2328" y="26"/>
            <a:ext cx="544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57" r:id="rId16" imgW="538071" imgH="204979" progId="Equation.3">
                    <p:embed/>
                  </p:oleObj>
                </mc:Choice>
                <mc:Fallback>
                  <p:oleObj r:id="rId16" imgW="538071" imgH="2049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8" y="26"/>
                          <a:ext cx="544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60"/>
            <p:cNvGraphicFramePr>
              <a:graphicFrameLocks noChangeAspect="1"/>
            </p:cNvGraphicFramePr>
            <p:nvPr/>
          </p:nvGraphicFramePr>
          <p:xfrm>
            <a:off x="88" y="35"/>
            <a:ext cx="170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58" r:id="rId18" imgW="134224" imgH="147951" progId="Equation.3">
                    <p:embed/>
                  </p:oleObj>
                </mc:Choice>
                <mc:Fallback>
                  <p:oleObj r:id="rId18" imgW="134224" imgH="1479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" y="35"/>
                          <a:ext cx="170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Rectangle 101"/>
          <p:cNvSpPr>
            <a:spLocks noChangeArrowheads="1"/>
          </p:cNvSpPr>
          <p:nvPr/>
        </p:nvSpPr>
        <p:spPr bwMode="auto">
          <a:xfrm>
            <a:off x="4789646" y="3601426"/>
            <a:ext cx="577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— </a:t>
            </a:r>
          </a:p>
        </p:txBody>
      </p:sp>
      <p:sp>
        <p:nvSpPr>
          <p:cNvPr id="66" name="Rectangle 102"/>
          <p:cNvSpPr>
            <a:spLocks noChangeArrowheads="1"/>
          </p:cNvSpPr>
          <p:nvPr/>
        </p:nvSpPr>
        <p:spPr bwMode="auto">
          <a:xfrm>
            <a:off x="4789646" y="4366600"/>
            <a:ext cx="577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↘</a:t>
            </a:r>
            <a:r>
              <a:rPr lang="zh-CN" alt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67" name="Rectangle 103"/>
          <p:cNvSpPr>
            <a:spLocks noChangeArrowheads="1"/>
          </p:cNvSpPr>
          <p:nvPr/>
        </p:nvSpPr>
        <p:spPr bwMode="auto">
          <a:xfrm>
            <a:off x="8244046" y="3600465"/>
            <a:ext cx="59663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733" b="0">
                <a:latin typeface="Times New Roman" panose="02020603050405020304" pitchFamily="18" charset="0"/>
                <a:ea typeface="微软雅黑" panose="020B0503020204020204" pitchFamily="34" charset="-122"/>
              </a:rPr>
              <a:t>+ </a:t>
            </a:r>
          </a:p>
        </p:txBody>
      </p:sp>
      <p:sp>
        <p:nvSpPr>
          <p:cNvPr id="68" name="Rectangle 104"/>
          <p:cNvSpPr>
            <a:spLocks noChangeArrowheads="1"/>
          </p:cNvSpPr>
          <p:nvPr/>
        </p:nvSpPr>
        <p:spPr bwMode="auto">
          <a:xfrm>
            <a:off x="8244046" y="4366600"/>
            <a:ext cx="577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↗</a:t>
            </a:r>
            <a:r>
              <a:rPr lang="zh-CN" alt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6582461" y="3696675"/>
            <a:ext cx="415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0 </a:t>
            </a:r>
          </a:p>
        </p:txBody>
      </p:sp>
      <p:grpSp>
        <p:nvGrpSpPr>
          <p:cNvPr id="70" name="Group 8"/>
          <p:cNvGrpSpPr>
            <a:grpSpLocks/>
          </p:cNvGrpSpPr>
          <p:nvPr/>
        </p:nvGrpSpPr>
        <p:grpSpPr bwMode="auto">
          <a:xfrm>
            <a:off x="1521561" y="1172318"/>
            <a:ext cx="6057900" cy="503767"/>
            <a:chOff x="-12" y="24"/>
            <a:chExt cx="2862" cy="238"/>
          </a:xfrm>
        </p:grpSpPr>
        <p:sp>
          <p:nvSpPr>
            <p:cNvPr id="71" name="Text Box 20"/>
            <p:cNvSpPr txBox="1">
              <a:spLocks noChangeArrowheads="1"/>
            </p:cNvSpPr>
            <p:nvPr/>
          </p:nvSpPr>
          <p:spPr bwMode="auto">
            <a:xfrm>
              <a:off x="-12" y="46"/>
              <a:ext cx="28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求函数                           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的单调区间。</a:t>
              </a:r>
            </a:p>
          </p:txBody>
        </p:sp>
        <p:graphicFrame>
          <p:nvGraphicFramePr>
            <p:cNvPr id="7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4287337"/>
                </p:ext>
              </p:extLst>
            </p:nvPr>
          </p:nvGraphicFramePr>
          <p:xfrm>
            <a:off x="462" y="24"/>
            <a:ext cx="947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59" r:id="rId20" imgW="1019096" imgH="203819" progId="">
                    <p:embed/>
                  </p:oleObj>
                </mc:Choice>
                <mc:Fallback>
                  <p:oleObj r:id="rId20" imgW="1019096" imgH="20381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" y="24"/>
                          <a:ext cx="947" cy="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椭圆 72"/>
          <p:cNvSpPr/>
          <p:nvPr/>
        </p:nvSpPr>
        <p:spPr>
          <a:xfrm>
            <a:off x="1036960" y="1149333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1391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34" grpId="0" bldLvl="0"/>
      <p:bldP spid="37" grpId="0" bldLvl="0"/>
      <p:bldP spid="65" grpId="0" bldLvl="0"/>
      <p:bldP spid="66" grpId="0" bldLvl="0"/>
      <p:bldP spid="67" grpId="0" bldLvl="0"/>
      <p:bldP spid="68" grpId="0" bldLvl="0"/>
      <p:bldP spid="69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01751" y="482465"/>
            <a:ext cx="1458857" cy="1692275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28625" cy="46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31" name="矩形 30"/>
          <p:cNvSpPr/>
          <p:nvPr/>
        </p:nvSpPr>
        <p:spPr bwMode="auto">
          <a:xfrm>
            <a:off x="1416051" y="2457449"/>
            <a:ext cx="9396414" cy="26535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3" name="Group 5"/>
          <p:cNvGrpSpPr>
            <a:grpSpLocks/>
          </p:cNvGrpSpPr>
          <p:nvPr/>
        </p:nvGrpSpPr>
        <p:grpSpPr bwMode="auto">
          <a:xfrm>
            <a:off x="1301751" y="3035316"/>
            <a:ext cx="7660218" cy="543984"/>
            <a:chOff x="48" y="-15"/>
            <a:chExt cx="3619" cy="257"/>
          </a:xfrm>
        </p:grpSpPr>
        <p:sp>
          <p:nvSpPr>
            <p:cNvPr id="37" name="Text Box 52"/>
            <p:cNvSpPr txBox="1">
              <a:spLocks noChangeArrowheads="1"/>
            </p:cNvSpPr>
            <p:nvPr/>
          </p:nvSpPr>
          <p:spPr bwMode="auto">
            <a:xfrm>
              <a:off x="48" y="11"/>
              <a:ext cx="361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marL="342900" indent="-3429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lvl="1" eaLnBrk="1" hangingPunct="1">
                <a:spcBef>
                  <a:spcPct val="0"/>
                </a:spcBef>
              </a:pPr>
              <a:r>
                <a:rPr lang="en-US" altLang="zh-CN" sz="2400" b="0" dirty="0">
                  <a:latin typeface="Times New Roman" pitchFamily="18" charset="0"/>
                  <a:ea typeface="微软雅黑" panose="020B0503020204020204" pitchFamily="34" charset="-122"/>
                </a:rPr>
                <a:t>1. </a:t>
              </a:r>
              <a:r>
                <a:rPr lang="zh-CN" altLang="en-US" sz="2400" b="0" dirty="0">
                  <a:latin typeface="Times New Roman" pitchFamily="18" charset="0"/>
                  <a:ea typeface="微软雅黑" panose="020B0503020204020204" pitchFamily="34" charset="-122"/>
                </a:rPr>
                <a:t>求函数                                           的单调区间。</a:t>
              </a:r>
            </a:p>
          </p:txBody>
        </p:sp>
        <p:graphicFrame>
          <p:nvGraphicFramePr>
            <p:cNvPr id="3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0736081"/>
                </p:ext>
              </p:extLst>
            </p:nvPr>
          </p:nvGraphicFramePr>
          <p:xfrm>
            <a:off x="885" y="-15"/>
            <a:ext cx="1499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57" r:id="rId4" imgW="1538035" imgH="228799" progId="">
                    <p:embed/>
                  </p:oleObj>
                </mc:Choice>
                <mc:Fallback>
                  <p:oleObj r:id="rId4" imgW="1538035" imgH="22879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" y="-15"/>
                          <a:ext cx="1499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16"/>
          <p:cNvGrpSpPr>
            <a:grpSpLocks/>
          </p:cNvGrpSpPr>
          <p:nvPr/>
        </p:nvGrpSpPr>
        <p:grpSpPr bwMode="auto">
          <a:xfrm>
            <a:off x="1771659" y="3602577"/>
            <a:ext cx="5657851" cy="762000"/>
            <a:chOff x="0" y="42"/>
            <a:chExt cx="2673" cy="360"/>
          </a:xfrm>
        </p:grpSpPr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0" y="192"/>
              <a:ext cx="26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CN" sz="2400" b="0" dirty="0">
                  <a:latin typeface="Times New Roman" pitchFamily="18" charset="0"/>
                  <a:ea typeface="微软雅黑" panose="020B0503020204020204" pitchFamily="34" charset="-122"/>
                </a:rPr>
                <a:t>2. </a:t>
              </a:r>
              <a:r>
                <a:rPr lang="zh-CN" altLang="en-US" sz="2400" b="0" dirty="0" smtClean="0">
                  <a:latin typeface="Times New Roman" pitchFamily="18" charset="0"/>
                  <a:ea typeface="微软雅黑" panose="020B0503020204020204" pitchFamily="34" charset="-122"/>
                </a:rPr>
                <a:t>求</a:t>
              </a:r>
              <a:r>
                <a:rPr lang="zh-CN" altLang="en-US" sz="2400" b="0" dirty="0">
                  <a:latin typeface="Times New Roman" pitchFamily="18" charset="0"/>
                  <a:ea typeface="微软雅黑" panose="020B0503020204020204" pitchFamily="34" charset="-122"/>
                </a:rPr>
                <a:t>函数                              的单调区间。</a:t>
              </a:r>
            </a:p>
          </p:txBody>
        </p:sp>
        <p:graphicFrame>
          <p:nvGraphicFramePr>
            <p:cNvPr id="3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5885198"/>
                </p:ext>
              </p:extLst>
            </p:nvPr>
          </p:nvGraphicFramePr>
          <p:xfrm>
            <a:off x="621" y="42"/>
            <a:ext cx="1091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58" r:id="rId6" imgW="1006796" imgH="331351" progId="">
                    <p:embed/>
                  </p:oleObj>
                </mc:Choice>
                <mc:Fallback>
                  <p:oleObj r:id="rId6" imgW="1006796" imgH="33135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" y="42"/>
                          <a:ext cx="1091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29" y="-103122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950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9538" y="1125538"/>
            <a:ext cx="9432925" cy="898525"/>
          </a:xfrm>
          <a:prstGeom prst="rect">
            <a:avLst/>
          </a:prstGeom>
          <a:noFill/>
          <a:ln w="28575">
            <a:solidFill>
              <a:srgbClr val="1A74CC"/>
            </a:solidFill>
          </a:ln>
          <a:effectLst/>
        </p:spPr>
        <p:txBody>
          <a:bodyPr wrap="none" tIns="72000" bIns="0"/>
          <a:lstStyle/>
          <a:p>
            <a:pPr latinLnBrk="1" hangingPunct="0">
              <a:spcBef>
                <a:spcPts val="1200"/>
              </a:spcBef>
            </a:pPr>
            <a:endParaRPr lang="zh-CN" altLang="en-US" sz="2400">
              <a:solidFill>
                <a:srgbClr val="FF0000"/>
              </a:solidFill>
              <a:latin typeface="宋体" charset="-122"/>
              <a:ea typeface="微软雅黑" panose="020B0503020204020204" pitchFamily="34" charset="-122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1379538" y="2457450"/>
            <a:ext cx="9432925" cy="2678754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solidFill>
                <a:srgbClr val="FF0000"/>
              </a:solidFill>
              <a:latin typeface="宋体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52450" y="1297801"/>
            <a:ext cx="6191251" cy="553998"/>
            <a:chOff x="1521561" y="1939560"/>
            <a:chExt cx="6191251" cy="553998"/>
          </a:xfrm>
        </p:grpSpPr>
        <p:sp>
          <p:nvSpPr>
            <p:cNvPr id="2053" name="Text Box 25"/>
            <p:cNvSpPr txBox="1">
              <a:spLocks noChangeArrowheads="1"/>
            </p:cNvSpPr>
            <p:nvPr/>
          </p:nvSpPr>
          <p:spPr bwMode="auto">
            <a:xfrm>
              <a:off x="1521561" y="1939560"/>
              <a:ext cx="619125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latin typeface="Times New Roman" pitchFamily="18" charset="0"/>
                  <a:ea typeface="微软雅黑" panose="020B0503020204020204" pitchFamily="34" charset="-122"/>
                </a:rPr>
                <a:t>当           时，证明</a:t>
              </a:r>
              <a:r>
                <a:rPr lang="zh-CN" altLang="en-US" sz="2400" b="0" dirty="0" smtClean="0">
                  <a:latin typeface="Times New Roman" pitchFamily="18" charset="0"/>
                  <a:ea typeface="微软雅黑" panose="020B0503020204020204" pitchFamily="34" charset="-122"/>
                </a:rPr>
                <a:t>不等式                   </a:t>
              </a:r>
              <a:r>
                <a:rPr lang="zh-CN" altLang="en-US" sz="2400" b="0" dirty="0">
                  <a:latin typeface="Times New Roman" pitchFamily="18" charset="0"/>
                  <a:ea typeface="微软雅黑" panose="020B0503020204020204" pitchFamily="34" charset="-122"/>
                </a:rPr>
                <a:t>。</a:t>
              </a:r>
              <a:r>
                <a:rPr lang="zh-CN" altLang="en-US" sz="2400" b="0" dirty="0" smtClean="0">
                  <a:latin typeface="Times New Roman" pitchFamily="18" charset="0"/>
                  <a:ea typeface="微软雅黑" panose="020B0503020204020204" pitchFamily="34" charset="-122"/>
                </a:rPr>
                <a:t> </a:t>
              </a:r>
              <a:endParaRPr lang="zh-CN" altLang="en-US" sz="2400" b="0" dirty="0">
                <a:latin typeface="Times New Roman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0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3227963"/>
                </p:ext>
              </p:extLst>
            </p:nvPr>
          </p:nvGraphicFramePr>
          <p:xfrm>
            <a:off x="4935562" y="1974298"/>
            <a:ext cx="1392767" cy="474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07" name="公式" r:id="rId3" imgW="596880" imgH="203040" progId="Equation.3">
                    <p:embed/>
                  </p:oleObj>
                </mc:Choice>
                <mc:Fallback>
                  <p:oleObj name="公式" r:id="rId3" imgW="596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5562" y="1974298"/>
                          <a:ext cx="1392767" cy="4741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474962"/>
                </p:ext>
              </p:extLst>
            </p:nvPr>
          </p:nvGraphicFramePr>
          <p:xfrm>
            <a:off x="1918750" y="2016621"/>
            <a:ext cx="829733" cy="414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08" name="公式" r:id="rId5" imgW="355320" imgH="177480" progId="Equation.3">
                    <p:embed/>
                  </p:oleObj>
                </mc:Choice>
                <mc:Fallback>
                  <p:oleObj name="公式" r:id="rId5" imgW="3553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8750" y="2016621"/>
                          <a:ext cx="829733" cy="4148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552450" y="2610064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/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分析：</a:t>
            </a:r>
          </a:p>
        </p:txBody>
      </p:sp>
      <p:grpSp>
        <p:nvGrpSpPr>
          <p:cNvPr id="23" name="组合 59"/>
          <p:cNvGrpSpPr>
            <a:grpSpLocks/>
          </p:cNvGrpSpPr>
          <p:nvPr/>
        </p:nvGrpSpPr>
        <p:grpSpPr bwMode="auto">
          <a:xfrm>
            <a:off x="1729941" y="3125829"/>
            <a:ext cx="4353983" cy="533317"/>
            <a:chOff x="1357568" y="2606013"/>
            <a:chExt cx="3265188" cy="400050"/>
          </a:xfrm>
        </p:grpSpPr>
        <p:sp>
          <p:nvSpPr>
            <p:cNvPr id="24" name="TextBox 52"/>
            <p:cNvSpPr txBox="1">
              <a:spLocks noChangeArrowheads="1"/>
            </p:cNvSpPr>
            <p:nvPr/>
          </p:nvSpPr>
          <p:spPr bwMode="auto">
            <a:xfrm>
              <a:off x="1357568" y="2646986"/>
              <a:ext cx="3265188" cy="346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342900" indent="-342900" eaLnBrk="1">
                <a:buFont typeface="Wingdings" panose="05000000000000000000" pitchFamily="2" charset="2"/>
                <a:buChar char="l"/>
              </a:pPr>
              <a:r>
                <a:rPr lang="zh-CN" altLang="en-US" sz="2400" b="0" dirty="0">
                  <a:solidFill>
                    <a:srgbClr val="FF0000"/>
                  </a:solidFill>
                  <a:ea typeface="微软雅黑" panose="020B0503020204020204" pitchFamily="34" charset="-122"/>
                </a:rPr>
                <a:t> 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要证明                              ，</a:t>
              </a:r>
            </a:p>
          </p:txBody>
        </p:sp>
        <p:graphicFrame>
          <p:nvGraphicFramePr>
            <p:cNvPr id="25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1695661"/>
                </p:ext>
              </p:extLst>
            </p:nvPr>
          </p:nvGraphicFramePr>
          <p:xfrm>
            <a:off x="2484517" y="2606013"/>
            <a:ext cx="182245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09" name="公式" r:id="rId7" imgW="1040948" imgH="228501" progId="Equation.3">
                    <p:embed/>
                  </p:oleObj>
                </mc:Choice>
                <mc:Fallback>
                  <p:oleObj name="公式" r:id="rId7" imgW="104094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4517" y="2606013"/>
                          <a:ext cx="1822450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组合 60"/>
          <p:cNvGrpSpPr>
            <a:grpSpLocks/>
          </p:cNvGrpSpPr>
          <p:nvPr/>
        </p:nvGrpSpPr>
        <p:grpSpPr bwMode="auto">
          <a:xfrm>
            <a:off x="5782569" y="3128173"/>
            <a:ext cx="4864100" cy="534118"/>
            <a:chOff x="4403048" y="2600325"/>
            <a:chExt cx="3648732" cy="400050"/>
          </a:xfrm>
        </p:grpSpPr>
        <p:graphicFrame>
          <p:nvGraphicFramePr>
            <p:cNvPr id="27" name="Object 48"/>
            <p:cNvGraphicFramePr>
              <a:graphicFrameLocks noChangeAspect="1"/>
            </p:cNvGraphicFramePr>
            <p:nvPr/>
          </p:nvGraphicFramePr>
          <p:xfrm>
            <a:off x="5500694" y="2600325"/>
            <a:ext cx="2193896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10" name="公式" r:id="rId9" imgW="1244600" imgH="228600" progId="Equation.3">
                    <p:embed/>
                  </p:oleObj>
                </mc:Choice>
                <mc:Fallback>
                  <p:oleObj name="公式" r:id="rId9" imgW="1244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0694" y="2600325"/>
                          <a:ext cx="2193896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52"/>
            <p:cNvSpPr txBox="1">
              <a:spLocks noChangeArrowheads="1"/>
            </p:cNvSpPr>
            <p:nvPr/>
          </p:nvSpPr>
          <p:spPr bwMode="auto">
            <a:xfrm>
              <a:off x="4403048" y="2643188"/>
              <a:ext cx="3648732" cy="345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/>
              <a:r>
                <a:rPr lang="zh-CN" altLang="en-US" sz="2400" b="0" dirty="0">
                  <a:ea typeface="微软雅黑" panose="020B0503020204020204" pitchFamily="34" charset="-122"/>
                </a:rPr>
                <a:t>只要证明                                    。</a:t>
              </a:r>
            </a:p>
          </p:txBody>
        </p:sp>
      </p:grpSp>
      <p:grpSp>
        <p:nvGrpSpPr>
          <p:cNvPr id="29" name="组合 67"/>
          <p:cNvGrpSpPr>
            <a:grpSpLocks/>
          </p:cNvGrpSpPr>
          <p:nvPr/>
        </p:nvGrpSpPr>
        <p:grpSpPr bwMode="auto">
          <a:xfrm>
            <a:off x="1729941" y="3690028"/>
            <a:ext cx="9334500" cy="533400"/>
            <a:chOff x="1357290" y="3029161"/>
            <a:chExt cx="7000924" cy="400050"/>
          </a:xfrm>
        </p:grpSpPr>
        <p:sp>
          <p:nvSpPr>
            <p:cNvPr id="30" name="TextBox 52"/>
            <p:cNvSpPr txBox="1">
              <a:spLocks noChangeArrowheads="1"/>
            </p:cNvSpPr>
            <p:nvPr/>
          </p:nvSpPr>
          <p:spPr bwMode="auto">
            <a:xfrm>
              <a:off x="1357290" y="3073394"/>
              <a:ext cx="700092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342900" indent="-342900" eaLnBrk="1">
                <a:buFont typeface="Wingdings" panose="05000000000000000000" pitchFamily="2" charset="2"/>
                <a:buChar char="l"/>
              </a:pPr>
              <a:r>
                <a:rPr lang="zh-CN" altLang="en-US" sz="2400" b="0" dirty="0">
                  <a:solidFill>
                    <a:srgbClr val="FF0000"/>
                  </a:solidFill>
                  <a:ea typeface="微软雅黑" panose="020B0503020204020204" pitchFamily="34" charset="-122"/>
                </a:rPr>
                <a:t> 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关键看左边函数                              在           的范围内的单调性。</a:t>
              </a:r>
            </a:p>
          </p:txBody>
        </p:sp>
        <p:graphicFrame>
          <p:nvGraphicFramePr>
            <p:cNvPr id="31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0777325"/>
                </p:ext>
              </p:extLst>
            </p:nvPr>
          </p:nvGraphicFramePr>
          <p:xfrm>
            <a:off x="3335940" y="3029161"/>
            <a:ext cx="17780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11" name="公式" r:id="rId11" imgW="1016000" imgH="228600" progId="Equation.3">
                    <p:embed/>
                  </p:oleObj>
                </mc:Choice>
                <mc:Fallback>
                  <p:oleObj name="公式" r:id="rId11" imgW="1016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5940" y="3029161"/>
                          <a:ext cx="1778000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8321413"/>
                </p:ext>
              </p:extLst>
            </p:nvPr>
          </p:nvGraphicFramePr>
          <p:xfrm>
            <a:off x="5505226" y="3073611"/>
            <a:ext cx="62230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12" name="公式" r:id="rId13" imgW="355138" imgH="177569" progId="Equation.3">
                    <p:embed/>
                  </p:oleObj>
                </mc:Choice>
                <mc:Fallback>
                  <p:oleObj name="公式" r:id="rId13" imgW="355138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5226" y="3073611"/>
                          <a:ext cx="622300" cy="311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组合 66"/>
          <p:cNvGrpSpPr>
            <a:grpSpLocks/>
          </p:cNvGrpSpPr>
          <p:nvPr/>
        </p:nvGrpSpPr>
        <p:grpSpPr bwMode="auto">
          <a:xfrm>
            <a:off x="1729941" y="4305700"/>
            <a:ext cx="7620000" cy="553998"/>
            <a:chOff x="1357290" y="3490922"/>
            <a:chExt cx="5715040" cy="415908"/>
          </a:xfrm>
        </p:grpSpPr>
        <p:sp>
          <p:nvSpPr>
            <p:cNvPr id="34" name="TextBox 53"/>
            <p:cNvSpPr txBox="1">
              <a:spLocks noChangeArrowheads="1"/>
            </p:cNvSpPr>
            <p:nvPr/>
          </p:nvSpPr>
          <p:spPr bwMode="auto">
            <a:xfrm>
              <a:off x="1357290" y="3490922"/>
              <a:ext cx="5715040" cy="41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342900" indent="-342900" eaLnBrk="1">
                <a:lnSpc>
                  <a:spcPct val="125000"/>
                </a:lnSpc>
                <a:buFont typeface="Wingdings" panose="05000000000000000000" pitchFamily="2" charset="2"/>
                <a:buChar char="l"/>
              </a:pPr>
              <a:r>
                <a:rPr lang="zh-CN" altLang="en-US" sz="2400" b="0" dirty="0">
                  <a:solidFill>
                    <a:srgbClr val="FF0000"/>
                  </a:solidFill>
                  <a:ea typeface="微软雅黑" panose="020B0503020204020204" pitchFamily="34" charset="-122"/>
                </a:rPr>
                <a:t> 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利用一阶导数                        的符号可以判断了。</a:t>
              </a:r>
            </a:p>
          </p:txBody>
        </p:sp>
        <p:graphicFrame>
          <p:nvGraphicFramePr>
            <p:cNvPr id="35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3333906"/>
                </p:ext>
              </p:extLst>
            </p:nvPr>
          </p:nvGraphicFramePr>
          <p:xfrm>
            <a:off x="3129822" y="3499824"/>
            <a:ext cx="146685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13" name="公式" r:id="rId15" imgW="838200" imgH="228600" progId="Equation.3">
                    <p:embed/>
                  </p:oleObj>
                </mc:Choice>
                <mc:Fallback>
                  <p:oleObj name="公式" r:id="rId15" imgW="838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9822" y="3499824"/>
                          <a:ext cx="1466850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541480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1379538" y="2140078"/>
            <a:ext cx="9432925" cy="3844797"/>
          </a:xfrm>
          <a:prstGeom prst="foldedCorner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solidFill>
                <a:srgbClr val="FF0000"/>
              </a:solidFill>
              <a:latin typeface="宋体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379538" y="1125538"/>
            <a:ext cx="9432925" cy="898525"/>
          </a:xfrm>
          <a:prstGeom prst="rect">
            <a:avLst/>
          </a:prstGeom>
          <a:noFill/>
          <a:ln w="28575">
            <a:solidFill>
              <a:srgbClr val="1A74CC"/>
            </a:solidFill>
          </a:ln>
          <a:effectLst/>
        </p:spPr>
        <p:txBody>
          <a:bodyPr wrap="none" tIns="72000" bIns="0"/>
          <a:lstStyle/>
          <a:p>
            <a:pPr latinLnBrk="1" hangingPunct="0">
              <a:spcBef>
                <a:spcPts val="1200"/>
              </a:spcBef>
            </a:pPr>
            <a:endParaRPr lang="zh-CN" altLang="en-US" sz="2400">
              <a:solidFill>
                <a:srgbClr val="FF0000"/>
              </a:solidFill>
              <a:latin typeface="宋体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58963" y="2723614"/>
            <a:ext cx="3289300" cy="646467"/>
            <a:chOff x="8" y="136"/>
            <a:chExt cx="1082" cy="196"/>
          </a:xfrm>
        </p:grpSpPr>
        <p:sp>
          <p:nvSpPr>
            <p:cNvPr id="2085" name="Rectangle 82"/>
            <p:cNvSpPr>
              <a:spLocks noChangeArrowheads="1"/>
            </p:cNvSpPr>
            <p:nvPr/>
          </p:nvSpPr>
          <p:spPr bwMode="auto">
            <a:xfrm>
              <a:off x="8" y="136"/>
              <a:ext cx="108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atinLnBrk="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ea typeface="微软雅黑" panose="020B0503020204020204" pitchFamily="34" charset="-122"/>
                </a:rPr>
                <a:t>设                           ，</a:t>
              </a:r>
            </a:p>
          </p:txBody>
        </p:sp>
        <p:graphicFrame>
          <p:nvGraphicFramePr>
            <p:cNvPr id="2063" name="Object 17"/>
            <p:cNvGraphicFramePr>
              <a:graphicFrameLocks noChangeAspect="1"/>
            </p:cNvGraphicFramePr>
            <p:nvPr/>
          </p:nvGraphicFramePr>
          <p:xfrm>
            <a:off x="168" y="144"/>
            <a:ext cx="717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55" name="公式" r:id="rId3" imgW="1016000" imgH="228600" progId="Equation.3">
                    <p:embed/>
                  </p:oleObj>
                </mc:Choice>
                <mc:Fallback>
                  <p:oleObj name="公式" r:id="rId3" imgW="1016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" y="144"/>
                          <a:ext cx="717" cy="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972013" y="2736315"/>
            <a:ext cx="4191000" cy="647053"/>
            <a:chOff x="-28" y="-33"/>
            <a:chExt cx="2018" cy="406"/>
          </a:xfrm>
        </p:grpSpPr>
        <p:sp>
          <p:nvSpPr>
            <p:cNvPr id="2084" name="Rectangle 83"/>
            <p:cNvSpPr>
              <a:spLocks noChangeArrowheads="1"/>
            </p:cNvSpPr>
            <p:nvPr/>
          </p:nvSpPr>
          <p:spPr bwMode="auto">
            <a:xfrm>
              <a:off x="-28" y="-33"/>
              <a:ext cx="2018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atinLnBrk="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ea typeface="微软雅黑" panose="020B0503020204020204" pitchFamily="34" charset="-122"/>
                </a:rPr>
                <a:t>显然          在           时连续，</a:t>
              </a:r>
              <a:endParaRPr lang="zh-CN" altLang="en-US" sz="3333" b="0" dirty="0"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061" name="Object 20"/>
            <p:cNvGraphicFramePr>
              <a:graphicFrameLocks noChangeAspect="1"/>
            </p:cNvGraphicFramePr>
            <p:nvPr/>
          </p:nvGraphicFramePr>
          <p:xfrm>
            <a:off x="344" y="36"/>
            <a:ext cx="408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56" name="公式" r:id="rId5" imgW="350974" imgH="207984" progId="Equation.3">
                    <p:embed/>
                  </p:oleObj>
                </mc:Choice>
                <mc:Fallback>
                  <p:oleObj name="公式" r:id="rId5" imgW="350974" imgH="2079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" y="36"/>
                          <a:ext cx="408" cy="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2" name="Object 23"/>
            <p:cNvGraphicFramePr>
              <a:graphicFrameLocks noChangeAspect="1"/>
            </p:cNvGraphicFramePr>
            <p:nvPr/>
          </p:nvGraphicFramePr>
          <p:xfrm>
            <a:off x="894" y="43"/>
            <a:ext cx="408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57" r:id="rId7" imgW="363327" imgH="181664" progId="Equation.3">
                    <p:embed/>
                  </p:oleObj>
                </mc:Choice>
                <mc:Fallback>
                  <p:oleObj r:id="rId7" imgW="363327" imgH="18166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4" y="43"/>
                          <a:ext cx="408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154946" y="3929546"/>
            <a:ext cx="6191251" cy="604365"/>
            <a:chOff x="210" y="7"/>
            <a:chExt cx="2925" cy="381"/>
          </a:xfrm>
        </p:grpSpPr>
        <p:graphicFrame>
          <p:nvGraphicFramePr>
            <p:cNvPr id="2059" name="Object 25"/>
            <p:cNvGraphicFramePr>
              <a:graphicFrameLocks noChangeAspect="1"/>
            </p:cNvGraphicFramePr>
            <p:nvPr/>
          </p:nvGraphicFramePr>
          <p:xfrm>
            <a:off x="1418" y="92"/>
            <a:ext cx="637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58" r:id="rId9" imgW="466928" imgH="207523" progId="Equation.3">
                    <p:embed/>
                  </p:oleObj>
                </mc:Choice>
                <mc:Fallback>
                  <p:oleObj r:id="rId9" imgW="466928" imgH="20752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8" y="92"/>
                          <a:ext cx="637" cy="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3" name="Rectangle 89"/>
            <p:cNvSpPr>
              <a:spLocks noChangeArrowheads="1"/>
            </p:cNvSpPr>
            <p:nvPr/>
          </p:nvSpPr>
          <p:spPr bwMode="auto">
            <a:xfrm>
              <a:off x="210" y="7"/>
              <a:ext cx="292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atinLnBrk="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ea typeface="微软雅黑" panose="020B0503020204020204" pitchFamily="34" charset="-122"/>
                </a:rPr>
                <a:t>所以函数          在                 上单调增加，</a:t>
              </a:r>
            </a:p>
          </p:txBody>
        </p:sp>
        <p:graphicFrame>
          <p:nvGraphicFramePr>
            <p:cNvPr id="2060" name="Object 27"/>
            <p:cNvGraphicFramePr>
              <a:graphicFrameLocks noChangeAspect="1"/>
            </p:cNvGraphicFramePr>
            <p:nvPr/>
          </p:nvGraphicFramePr>
          <p:xfrm>
            <a:off x="878" y="85"/>
            <a:ext cx="367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59" r:id="rId11" imgW="350974" imgH="207984" progId="Equation.3">
                    <p:embed/>
                  </p:oleObj>
                </mc:Choice>
                <mc:Fallback>
                  <p:oleObj r:id="rId11" imgW="350974" imgH="2079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8" y="85"/>
                          <a:ext cx="367" cy="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154946" y="5091355"/>
            <a:ext cx="4813299" cy="645608"/>
            <a:chOff x="147" y="10"/>
            <a:chExt cx="2274" cy="407"/>
          </a:xfrm>
        </p:grpSpPr>
        <p:sp>
          <p:nvSpPr>
            <p:cNvPr id="2082" name="Rectangle 98"/>
            <p:cNvSpPr>
              <a:spLocks noChangeArrowheads="1"/>
            </p:cNvSpPr>
            <p:nvPr/>
          </p:nvSpPr>
          <p:spPr bwMode="auto">
            <a:xfrm>
              <a:off x="147" y="10"/>
              <a:ext cx="227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atinLnBrk="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ea typeface="微软雅黑" panose="020B0503020204020204" pitchFamily="34" charset="-122"/>
                </a:rPr>
                <a:t>因此，当           时，                  。</a:t>
              </a:r>
            </a:p>
          </p:txBody>
        </p:sp>
        <p:graphicFrame>
          <p:nvGraphicFramePr>
            <p:cNvPr id="2057" name="Object 33"/>
            <p:cNvGraphicFramePr>
              <a:graphicFrameLocks noChangeAspect="1"/>
            </p:cNvGraphicFramePr>
            <p:nvPr/>
          </p:nvGraphicFramePr>
          <p:xfrm>
            <a:off x="1481" y="27"/>
            <a:ext cx="729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60" name="公式" r:id="rId12" imgW="596880" imgH="203040" progId="Equation.3">
                    <p:embed/>
                  </p:oleObj>
                </mc:Choice>
                <mc:Fallback>
                  <p:oleObj name="公式" r:id="rId12" imgW="596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1" y="27"/>
                          <a:ext cx="729" cy="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" name="Object 36"/>
            <p:cNvGraphicFramePr>
              <a:graphicFrameLocks noChangeAspect="1"/>
            </p:cNvGraphicFramePr>
            <p:nvPr/>
          </p:nvGraphicFramePr>
          <p:xfrm>
            <a:off x="819" y="93"/>
            <a:ext cx="408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61" r:id="rId14" imgW="363327" imgH="181664" progId="Equation.3">
                    <p:embed/>
                  </p:oleObj>
                </mc:Choice>
                <mc:Fallback>
                  <p:oleObj r:id="rId14" imgW="363327" imgH="18166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" y="93"/>
                          <a:ext cx="408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154946" y="3311828"/>
            <a:ext cx="3134784" cy="615085"/>
            <a:chOff x="47" y="26"/>
            <a:chExt cx="1609" cy="415"/>
          </a:xfrm>
        </p:grpSpPr>
        <p:sp>
          <p:nvSpPr>
            <p:cNvPr id="2081" name="Rectangle 87"/>
            <p:cNvSpPr>
              <a:spLocks noChangeArrowheads="1"/>
            </p:cNvSpPr>
            <p:nvPr/>
          </p:nvSpPr>
          <p:spPr bwMode="auto">
            <a:xfrm>
              <a:off x="47" y="26"/>
              <a:ext cx="1609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atinLnBrk="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ea typeface="微软雅黑" panose="020B0503020204020204" pitchFamily="34" charset="-122"/>
                </a:rPr>
                <a:t>又                       </a:t>
              </a:r>
              <a:r>
                <a:rPr lang="zh-CN" altLang="en-US" sz="2400" b="0" dirty="0" smtClean="0">
                  <a:ea typeface="微软雅黑" panose="020B0503020204020204" pitchFamily="34" charset="-122"/>
                </a:rPr>
                <a:t>，</a:t>
              </a:r>
              <a:endParaRPr lang="zh-CN" altLang="en-US" sz="2400" b="0" dirty="0"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056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6349748"/>
                </p:ext>
              </p:extLst>
            </p:nvPr>
          </p:nvGraphicFramePr>
          <p:xfrm>
            <a:off x="228" y="94"/>
            <a:ext cx="1028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62" name="公式" r:id="rId15" imgW="838200" imgH="228600" progId="Equation.3">
                    <p:embed/>
                  </p:oleObj>
                </mc:Choice>
                <mc:Fallback>
                  <p:oleObj name="公式" r:id="rId15" imgW="838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" y="94"/>
                          <a:ext cx="1028" cy="3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2172876" y="4526127"/>
            <a:ext cx="2940049" cy="580084"/>
            <a:chOff x="8" y="179"/>
            <a:chExt cx="763" cy="340"/>
          </a:xfrm>
        </p:grpSpPr>
        <p:sp>
          <p:nvSpPr>
            <p:cNvPr id="2080" name="Rectangle 92"/>
            <p:cNvSpPr>
              <a:spLocks noChangeArrowheads="1"/>
            </p:cNvSpPr>
            <p:nvPr/>
          </p:nvSpPr>
          <p:spPr bwMode="auto">
            <a:xfrm>
              <a:off x="8" y="179"/>
              <a:ext cx="763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atinLnBrk="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ea typeface="微软雅黑" panose="020B0503020204020204" pitchFamily="34" charset="-122"/>
                </a:rPr>
                <a:t>那么当            时，</a:t>
              </a:r>
            </a:p>
          </p:txBody>
        </p:sp>
        <p:graphicFrame>
          <p:nvGraphicFramePr>
            <p:cNvPr id="2055" name="Object 45"/>
            <p:cNvGraphicFramePr>
              <a:graphicFrameLocks noChangeAspect="1"/>
            </p:cNvGraphicFramePr>
            <p:nvPr/>
          </p:nvGraphicFramePr>
          <p:xfrm>
            <a:off x="307" y="252"/>
            <a:ext cx="217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63" r:id="rId17" imgW="363327" imgH="181664" progId="Equation.3">
                    <p:embed/>
                  </p:oleObj>
                </mc:Choice>
                <mc:Fallback>
                  <p:oleObj r:id="rId17" imgW="363327" imgH="18166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" y="252"/>
                          <a:ext cx="217" cy="2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71" name="组合 56"/>
          <p:cNvGrpSpPr>
            <a:grpSpLocks/>
          </p:cNvGrpSpPr>
          <p:nvPr/>
        </p:nvGrpSpPr>
        <p:grpSpPr bwMode="auto">
          <a:xfrm>
            <a:off x="8877801" y="2741346"/>
            <a:ext cx="2381249" cy="646331"/>
            <a:chOff x="6572667" y="1853098"/>
            <a:chExt cx="1785950" cy="484378"/>
          </a:xfrm>
        </p:grpSpPr>
        <p:sp>
          <p:nvSpPr>
            <p:cNvPr id="2079" name="Rectangle 83"/>
            <p:cNvSpPr>
              <a:spLocks noChangeArrowheads="1"/>
            </p:cNvSpPr>
            <p:nvPr/>
          </p:nvSpPr>
          <p:spPr bwMode="auto">
            <a:xfrm>
              <a:off x="6572667" y="1853098"/>
              <a:ext cx="1785950" cy="484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atinLnBrk="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ea typeface="微软雅黑" panose="020B0503020204020204" pitchFamily="34" charset="-122"/>
                </a:rPr>
                <a:t>且              。</a:t>
              </a:r>
            </a:p>
          </p:txBody>
        </p:sp>
        <p:graphicFrame>
          <p:nvGraphicFramePr>
            <p:cNvPr id="48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2757627"/>
                </p:ext>
              </p:extLst>
            </p:nvPr>
          </p:nvGraphicFramePr>
          <p:xfrm>
            <a:off x="6877478" y="1965052"/>
            <a:ext cx="820738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64" r:id="rId18" imgW="578023" imgH="205519" progId="Equation.3">
                    <p:embed/>
                  </p:oleObj>
                </mc:Choice>
                <mc:Fallback>
                  <p:oleObj r:id="rId18" imgW="578023" imgH="2055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7478" y="1965052"/>
                          <a:ext cx="820738" cy="357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77" name="组合 68"/>
          <p:cNvGrpSpPr>
            <a:grpSpLocks/>
          </p:cNvGrpSpPr>
          <p:nvPr/>
        </p:nvGrpSpPr>
        <p:grpSpPr bwMode="auto">
          <a:xfrm>
            <a:off x="1487488" y="1212864"/>
            <a:ext cx="4430209" cy="648654"/>
            <a:chOff x="928662" y="1056554"/>
            <a:chExt cx="3322657" cy="486488"/>
          </a:xfrm>
        </p:grpSpPr>
        <p:sp>
          <p:nvSpPr>
            <p:cNvPr id="2078" name="Rectangle 67"/>
            <p:cNvSpPr>
              <a:spLocks noChangeArrowheads="1"/>
            </p:cNvSpPr>
            <p:nvPr/>
          </p:nvSpPr>
          <p:spPr bwMode="auto">
            <a:xfrm>
              <a:off x="928662" y="1056554"/>
              <a:ext cx="1619675" cy="47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ea typeface="微软雅黑" panose="020B0503020204020204" pitchFamily="34" charset="-122"/>
                </a:rPr>
                <a:t>证明不等式</a:t>
              </a:r>
              <a:r>
                <a:rPr lang="zh-CN" altLang="en-US" sz="2667" b="0" dirty="0">
                  <a:ea typeface="微软雅黑" panose="020B0503020204020204" pitchFamily="34" charset="-122"/>
                </a:rPr>
                <a:t>： </a:t>
              </a:r>
            </a:p>
          </p:txBody>
        </p:sp>
        <p:graphicFrame>
          <p:nvGraphicFramePr>
            <p:cNvPr id="2053" name="Object 16"/>
            <p:cNvGraphicFramePr>
              <a:graphicFrameLocks noChangeAspect="1"/>
            </p:cNvGraphicFramePr>
            <p:nvPr/>
          </p:nvGraphicFramePr>
          <p:xfrm>
            <a:off x="2428860" y="1142990"/>
            <a:ext cx="1822459" cy="4000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65" name="公式" r:id="rId20" imgW="1040948" imgH="228501" progId="Equation.3">
                    <p:embed/>
                  </p:oleObj>
                </mc:Choice>
                <mc:Fallback>
                  <p:oleObj name="公式" r:id="rId20" imgW="104094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8860" y="1142990"/>
                          <a:ext cx="1822459" cy="4000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73" name="组合 59"/>
          <p:cNvGrpSpPr>
            <a:grpSpLocks/>
          </p:cNvGrpSpPr>
          <p:nvPr/>
        </p:nvGrpSpPr>
        <p:grpSpPr bwMode="auto">
          <a:xfrm>
            <a:off x="4696082" y="3332120"/>
            <a:ext cx="2190749" cy="646331"/>
            <a:chOff x="3643306" y="2428874"/>
            <a:chExt cx="1643073" cy="484587"/>
          </a:xfrm>
        </p:grpSpPr>
        <p:sp>
          <p:nvSpPr>
            <p:cNvPr id="2074" name="Rectangle 87"/>
            <p:cNvSpPr>
              <a:spLocks noChangeArrowheads="1"/>
            </p:cNvSpPr>
            <p:nvPr/>
          </p:nvSpPr>
          <p:spPr bwMode="auto">
            <a:xfrm>
              <a:off x="3643306" y="2428874"/>
              <a:ext cx="1643073" cy="48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atinLnBrk="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ea typeface="微软雅黑" panose="020B0503020204020204" pitchFamily="34" charset="-122"/>
                </a:rPr>
                <a:t>当           时，</a:t>
              </a:r>
            </a:p>
          </p:txBody>
        </p:sp>
        <p:graphicFrame>
          <p:nvGraphicFramePr>
            <p:cNvPr id="47" name="Object 40"/>
            <p:cNvGraphicFramePr>
              <a:graphicFrameLocks noChangeAspect="1"/>
            </p:cNvGraphicFramePr>
            <p:nvPr/>
          </p:nvGraphicFramePr>
          <p:xfrm>
            <a:off x="4035425" y="2508088"/>
            <a:ext cx="53657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66" r:id="rId22" imgW="363327" imgH="181664" progId="Equation.3">
                    <p:embed/>
                  </p:oleObj>
                </mc:Choice>
                <mc:Fallback>
                  <p:oleObj r:id="rId22" imgW="363327" imgH="18166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5425" y="2508088"/>
                          <a:ext cx="536575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5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859597"/>
              </p:ext>
            </p:extLst>
          </p:nvPr>
        </p:nvGraphicFramePr>
        <p:xfrm>
          <a:off x="6529115" y="3399855"/>
          <a:ext cx="2548467" cy="51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7" name="公式" r:id="rId23" imgW="1066800" imgH="228600" progId="Equation.3">
                  <p:embed/>
                </p:oleObj>
              </mc:Choice>
              <mc:Fallback>
                <p:oleObj name="公式" r:id="rId23" imgW="1066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115" y="3399855"/>
                        <a:ext cx="2548467" cy="5143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组合 39"/>
          <p:cNvGrpSpPr/>
          <p:nvPr/>
        </p:nvGrpSpPr>
        <p:grpSpPr>
          <a:xfrm>
            <a:off x="4825059" y="4536720"/>
            <a:ext cx="2286007" cy="646331"/>
            <a:chOff x="3571875" y="3500444"/>
            <a:chExt cx="1714505" cy="484748"/>
          </a:xfrm>
        </p:grpSpPr>
        <p:graphicFrame>
          <p:nvGraphicFramePr>
            <p:cNvPr id="2051" name="Object 46"/>
            <p:cNvGraphicFramePr>
              <a:graphicFrameLocks noChangeAspect="1"/>
            </p:cNvGraphicFramePr>
            <p:nvPr/>
          </p:nvGraphicFramePr>
          <p:xfrm>
            <a:off x="3571875" y="3589338"/>
            <a:ext cx="142875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68" name="公式" r:id="rId25" imgW="774364" imgH="203112" progId="Equation.3">
                    <p:embed/>
                  </p:oleObj>
                </mc:Choice>
                <mc:Fallback>
                  <p:oleObj name="公式" r:id="rId25" imgW="774364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75" y="3589338"/>
                          <a:ext cx="1428750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4948255" y="3500444"/>
              <a:ext cx="338125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atinLnBrk="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ea typeface="微软雅黑" panose="020B0503020204020204" pitchFamily="34" charset="-122"/>
                </a:rPr>
                <a:t>，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33286" y="4536720"/>
            <a:ext cx="2940049" cy="646331"/>
            <a:chOff x="5153045" y="3500444"/>
            <a:chExt cx="2205037" cy="484748"/>
          </a:xfrm>
        </p:grpSpPr>
        <p:sp>
          <p:nvSpPr>
            <p:cNvPr id="38" name="Rectangle 92"/>
            <p:cNvSpPr>
              <a:spLocks noChangeArrowheads="1"/>
            </p:cNvSpPr>
            <p:nvPr/>
          </p:nvSpPr>
          <p:spPr bwMode="auto">
            <a:xfrm>
              <a:off x="5153045" y="3500444"/>
              <a:ext cx="2205037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atinLnBrk="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ea typeface="微软雅黑" panose="020B0503020204020204" pitchFamily="34" charset="-122"/>
                </a:rPr>
                <a:t>即                       ，</a:t>
              </a:r>
            </a:p>
          </p:txBody>
        </p:sp>
        <p:graphicFrame>
          <p:nvGraphicFramePr>
            <p:cNvPr id="41" name="Object 17"/>
            <p:cNvGraphicFramePr>
              <a:graphicFrameLocks noChangeAspect="1"/>
            </p:cNvGraphicFramePr>
            <p:nvPr/>
          </p:nvGraphicFramePr>
          <p:xfrm>
            <a:off x="5570553" y="3543310"/>
            <a:ext cx="1287463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69" name="公式" r:id="rId27" imgW="799920" imgH="203040" progId="Equation.3">
                    <p:embed/>
                  </p:oleObj>
                </mc:Choice>
                <mc:Fallback>
                  <p:oleObj name="公式" r:id="rId27" imgW="7999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0553" y="3543310"/>
                          <a:ext cx="1287463" cy="3857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1501570" y="2261949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/>
            <a:r>
              <a:rPr lang="zh-CN" altLang="en-US" sz="2400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证明：</a:t>
            </a:r>
            <a:endParaRPr lang="zh-CN" altLang="en-US" sz="24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32058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auto">
          <a:xfrm>
            <a:off x="1379538" y="2592923"/>
            <a:ext cx="9432925" cy="242152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3076" name="TextBox 52"/>
          <p:cNvSpPr txBox="1">
            <a:spLocks noChangeArrowheads="1"/>
          </p:cNvSpPr>
          <p:nvPr/>
        </p:nvSpPr>
        <p:spPr bwMode="auto">
          <a:xfrm>
            <a:off x="1493165" y="2857497"/>
            <a:ext cx="8286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42900" indent="-342900" eaLnBrk="1">
              <a:buFont typeface="Wingdings" panose="05000000000000000000" pitchFamily="2" charset="2"/>
              <a:buChar char="l"/>
            </a:pPr>
            <a:r>
              <a:rPr lang="zh-CN" altLang="en-US" sz="2400" b="0" dirty="0">
                <a:solidFill>
                  <a:srgbClr val="FF0000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400" b="0" dirty="0">
                <a:ea typeface="微软雅黑" panose="020B0503020204020204" pitchFamily="34" charset="-122"/>
              </a:rPr>
              <a:t>要证明原不等式 ，一般先将不等式右边的项移至</a:t>
            </a:r>
            <a:r>
              <a:rPr lang="zh-CN" altLang="en-US" sz="2400" b="0" dirty="0" smtClean="0">
                <a:ea typeface="微软雅黑" panose="020B0503020204020204" pitchFamily="34" charset="-122"/>
              </a:rPr>
              <a:t>左边。</a:t>
            </a:r>
            <a:endParaRPr lang="zh-CN" altLang="en-US" sz="2400" b="0" dirty="0">
              <a:ea typeface="微软雅黑" panose="020B0503020204020204" pitchFamily="34" charset="-122"/>
            </a:endParaRPr>
          </a:p>
        </p:txBody>
      </p:sp>
      <p:grpSp>
        <p:nvGrpSpPr>
          <p:cNvPr id="3077" name="组合 14"/>
          <p:cNvGrpSpPr>
            <a:grpSpLocks/>
          </p:cNvGrpSpPr>
          <p:nvPr/>
        </p:nvGrpSpPr>
        <p:grpSpPr bwMode="auto">
          <a:xfrm>
            <a:off x="1493165" y="3552253"/>
            <a:ext cx="8096249" cy="501650"/>
            <a:chOff x="1357290" y="3073394"/>
            <a:chExt cx="6072230" cy="376244"/>
          </a:xfrm>
        </p:grpSpPr>
        <p:sp>
          <p:nvSpPr>
            <p:cNvPr id="3082" name="TextBox 15"/>
            <p:cNvSpPr txBox="1">
              <a:spLocks noChangeArrowheads="1"/>
            </p:cNvSpPr>
            <p:nvPr/>
          </p:nvSpPr>
          <p:spPr bwMode="auto">
            <a:xfrm>
              <a:off x="1357290" y="3073394"/>
              <a:ext cx="6072230" cy="346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342900" indent="-342900" eaLnBrk="1">
                <a:buFont typeface="Wingdings" panose="05000000000000000000" pitchFamily="2" charset="2"/>
                <a:buChar char="l"/>
              </a:pPr>
              <a:r>
                <a:rPr lang="zh-CN" altLang="en-US" sz="2400" b="0" dirty="0">
                  <a:solidFill>
                    <a:srgbClr val="FF0000"/>
                  </a:solidFill>
                  <a:ea typeface="微软雅黑" panose="020B0503020204020204" pitchFamily="34" charset="-122"/>
                </a:rPr>
                <a:t> 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然后关键看左边函数           在规定的范围内的单调性。</a:t>
              </a:r>
            </a:p>
          </p:txBody>
        </p:sp>
        <p:graphicFrame>
          <p:nvGraphicFramePr>
            <p:cNvPr id="307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0529331"/>
                </p:ext>
              </p:extLst>
            </p:nvPr>
          </p:nvGraphicFramePr>
          <p:xfrm>
            <a:off x="3793330" y="3094038"/>
            <a:ext cx="60007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40" name="公式" r:id="rId3" imgW="342751" imgH="203112" progId="Equation.3">
                    <p:embed/>
                  </p:oleObj>
                </mc:Choice>
                <mc:Fallback>
                  <p:oleObj name="公式" r:id="rId3" imgW="34275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3330" y="3094038"/>
                          <a:ext cx="600075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78" name="组合 18"/>
          <p:cNvGrpSpPr>
            <a:grpSpLocks/>
          </p:cNvGrpSpPr>
          <p:nvPr/>
        </p:nvGrpSpPr>
        <p:grpSpPr bwMode="auto">
          <a:xfrm>
            <a:off x="1493164" y="4178293"/>
            <a:ext cx="9144064" cy="553999"/>
            <a:chOff x="1357290" y="3490928"/>
            <a:chExt cx="6858096" cy="415910"/>
          </a:xfrm>
        </p:grpSpPr>
        <p:sp>
          <p:nvSpPr>
            <p:cNvPr id="3081" name="TextBox 19"/>
            <p:cNvSpPr txBox="1">
              <a:spLocks noChangeArrowheads="1"/>
            </p:cNvSpPr>
            <p:nvPr/>
          </p:nvSpPr>
          <p:spPr bwMode="auto">
            <a:xfrm>
              <a:off x="1357290" y="3490928"/>
              <a:ext cx="6858096" cy="383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342900" indent="-342900" eaLnBrk="1">
                <a:lnSpc>
                  <a:spcPct val="125000"/>
                </a:lnSpc>
                <a:buFont typeface="Wingdings" panose="05000000000000000000" pitchFamily="2" charset="2"/>
                <a:buChar char="l"/>
              </a:pPr>
              <a:r>
                <a:rPr lang="zh-CN" altLang="en-US" sz="2400" b="0" dirty="0">
                  <a:solidFill>
                    <a:srgbClr val="FF0000"/>
                  </a:solidFill>
                  <a:ea typeface="微软雅黑" panose="020B0503020204020204" pitchFamily="34" charset="-122"/>
                </a:rPr>
                <a:t> 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利用一阶导数             的符号判断单调性，从而得到证明结论。</a:t>
              </a:r>
            </a:p>
          </p:txBody>
        </p:sp>
        <p:graphicFrame>
          <p:nvGraphicFramePr>
            <p:cNvPr id="307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2855356"/>
                </p:ext>
              </p:extLst>
            </p:nvPr>
          </p:nvGraphicFramePr>
          <p:xfrm>
            <a:off x="3148805" y="3551238"/>
            <a:ext cx="64452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41" name="公式" r:id="rId5" imgW="368140" imgH="203112" progId="Equation.3">
                    <p:embed/>
                  </p:oleObj>
                </mc:Choice>
                <mc:Fallback>
                  <p:oleObj name="公式" r:id="rId5" imgW="368140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8805" y="3551238"/>
                          <a:ext cx="644525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矩形 11"/>
          <p:cNvSpPr/>
          <p:nvPr/>
        </p:nvSpPr>
        <p:spPr>
          <a:xfrm>
            <a:off x="1379538" y="2386019"/>
            <a:ext cx="9432926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13" name="矩形 36"/>
          <p:cNvSpPr>
            <a:spLocks noChangeArrowheads="1"/>
          </p:cNvSpPr>
          <p:nvPr/>
        </p:nvSpPr>
        <p:spPr bwMode="auto">
          <a:xfrm>
            <a:off x="2951550" y="1484644"/>
            <a:ext cx="62889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/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利用函数单调性证明不等式的一般步骤</a:t>
            </a:r>
          </a:p>
        </p:txBody>
      </p:sp>
    </p:spTree>
    <p:extLst>
      <p:ext uri="{BB962C8B-B14F-4D97-AF65-F5344CB8AC3E}">
        <p14:creationId xmlns:p14="http://schemas.microsoft.com/office/powerpoint/2010/main" val="37795337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076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66363" y="800099"/>
            <a:ext cx="1458857" cy="1692275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45363" y="1299681"/>
              <a:ext cx="1128625" cy="46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44" name="矩形 43"/>
          <p:cNvSpPr/>
          <p:nvPr/>
        </p:nvSpPr>
        <p:spPr bwMode="auto">
          <a:xfrm>
            <a:off x="1379538" y="2857500"/>
            <a:ext cx="9432925" cy="1524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45" name="Group 12"/>
          <p:cNvGrpSpPr>
            <a:grpSpLocks/>
          </p:cNvGrpSpPr>
          <p:nvPr/>
        </p:nvGrpSpPr>
        <p:grpSpPr bwMode="auto">
          <a:xfrm>
            <a:off x="1700420" y="3294862"/>
            <a:ext cx="5753100" cy="553698"/>
            <a:chOff x="446" y="155"/>
            <a:chExt cx="2718" cy="349"/>
          </a:xfrm>
        </p:grpSpPr>
        <p:sp>
          <p:nvSpPr>
            <p:cNvPr id="46" name="Text Box 52"/>
            <p:cNvSpPr txBox="1">
              <a:spLocks noChangeArrowheads="1"/>
            </p:cNvSpPr>
            <p:nvPr/>
          </p:nvSpPr>
          <p:spPr bwMode="auto">
            <a:xfrm>
              <a:off x="446" y="155"/>
              <a:ext cx="271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 smtClean="0">
                  <a:ea typeface="微软雅黑" panose="020B0503020204020204" pitchFamily="34" charset="-122"/>
                </a:rPr>
                <a:t>证明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：当             时，                。</a:t>
              </a:r>
              <a:endParaRPr lang="zh-CN" altLang="en-US" sz="2400" b="0" dirty="0">
                <a:latin typeface="Times New Roman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7" name="Object 14"/>
            <p:cNvGraphicFramePr>
              <a:graphicFrameLocks noChangeAspect="1"/>
            </p:cNvGraphicFramePr>
            <p:nvPr/>
          </p:nvGraphicFramePr>
          <p:xfrm>
            <a:off x="1075" y="208"/>
            <a:ext cx="493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64" r:id="rId4" imgW="357618" imgH="178809" progId="Equation.3">
                    <p:embed/>
                  </p:oleObj>
                </mc:Choice>
                <mc:Fallback>
                  <p:oleObj r:id="rId4" imgW="357618" imgH="17880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5" y="208"/>
                          <a:ext cx="493" cy="2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5"/>
            <p:cNvGraphicFramePr>
              <a:graphicFrameLocks noChangeAspect="1"/>
            </p:cNvGraphicFramePr>
            <p:nvPr/>
          </p:nvGraphicFramePr>
          <p:xfrm>
            <a:off x="1859" y="208"/>
            <a:ext cx="679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65" r:id="rId6" imgW="560747" imgH="178420" progId="Equation.3">
                    <p:embed/>
                  </p:oleObj>
                </mc:Choice>
                <mc:Fallback>
                  <p:oleObj r:id="rId6" imgW="560747" imgH="1784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9" y="208"/>
                          <a:ext cx="679" cy="2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785" y="141918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1289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目录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48285" y="2563234"/>
            <a:ext cx="2234735" cy="1979907"/>
            <a:chOff x="4010206" y="2733648"/>
            <a:chExt cx="1482493" cy="1313444"/>
          </a:xfrm>
        </p:grpSpPr>
        <p:sp>
          <p:nvSpPr>
            <p:cNvPr id="13" name="文本框 12"/>
            <p:cNvSpPr txBox="1"/>
            <p:nvPr/>
          </p:nvSpPr>
          <p:spPr>
            <a:xfrm>
              <a:off x="4145145" y="3618324"/>
              <a:ext cx="1347554" cy="428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函数极值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7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155635" y="2538014"/>
            <a:ext cx="2031328" cy="2018329"/>
            <a:chOff x="1433353" y="2418656"/>
            <a:chExt cx="1668113" cy="1657441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433353" y="3545333"/>
              <a:ext cx="1668113" cy="530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函数单调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1902046" y="220677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013307" y="2355048"/>
            <a:ext cx="2031329" cy="2201292"/>
            <a:chOff x="6599774" y="2510238"/>
            <a:chExt cx="1447549" cy="1568670"/>
          </a:xfrm>
        </p:grpSpPr>
        <p:sp>
          <p:nvSpPr>
            <p:cNvPr id="32" name="文本框 31"/>
            <p:cNvSpPr txBox="1"/>
            <p:nvPr/>
          </p:nvSpPr>
          <p:spPr>
            <a:xfrm>
              <a:off x="6599774" y="3618324"/>
              <a:ext cx="1447549" cy="460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函数最值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3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61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17">
        <p14:flythrough/>
      </p:transition>
    </mc:Choice>
    <mc:Fallback xmlns="">
      <p:transition spd="slow" advTm="10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/>
      <p:bldP spid="6" grpId="0" animBg="1"/>
      <p:bldP spid="7" grpId="0" animBg="1"/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目录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48286" y="2563234"/>
            <a:ext cx="2133132" cy="1979907"/>
            <a:chOff x="4010206" y="2733648"/>
            <a:chExt cx="1415091" cy="1313444"/>
          </a:xfrm>
        </p:grpSpPr>
        <p:sp>
          <p:nvSpPr>
            <p:cNvPr id="13" name="文本框 12"/>
            <p:cNvSpPr txBox="1"/>
            <p:nvPr/>
          </p:nvSpPr>
          <p:spPr>
            <a:xfrm>
              <a:off x="4077743" y="3618324"/>
              <a:ext cx="1347554" cy="428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函数极值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7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908897" y="2538014"/>
            <a:ext cx="2492992" cy="2018329"/>
            <a:chOff x="1230730" y="2418656"/>
            <a:chExt cx="2047229" cy="1657441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230730" y="3545333"/>
              <a:ext cx="2047229" cy="530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函数单调性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4943633" y="220677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955251" y="2355048"/>
            <a:ext cx="2031329" cy="2201292"/>
            <a:chOff x="6558402" y="2510238"/>
            <a:chExt cx="1447549" cy="1568670"/>
          </a:xfrm>
        </p:grpSpPr>
        <p:sp>
          <p:nvSpPr>
            <p:cNvPr id="32" name="文本框 31"/>
            <p:cNvSpPr txBox="1"/>
            <p:nvPr/>
          </p:nvSpPr>
          <p:spPr>
            <a:xfrm>
              <a:off x="6558402" y="3618324"/>
              <a:ext cx="1447549" cy="460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函数最值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3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72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17">
        <p14:flythrough/>
      </p:transition>
    </mc:Choice>
    <mc:Fallback xmlns="">
      <p:transition spd="slow" advTm="10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 bwMode="auto">
          <a:xfrm>
            <a:off x="1416050" y="2582195"/>
            <a:ext cx="9396413" cy="34026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1038" name="组合 38"/>
          <p:cNvGrpSpPr>
            <a:grpSpLocks/>
          </p:cNvGrpSpPr>
          <p:nvPr/>
        </p:nvGrpSpPr>
        <p:grpSpPr bwMode="auto">
          <a:xfrm>
            <a:off x="1487488" y="1752499"/>
            <a:ext cx="8538633" cy="580416"/>
            <a:chOff x="1668463" y="1168221"/>
            <a:chExt cx="6403999" cy="435167"/>
          </a:xfrm>
        </p:grpSpPr>
        <p:grpSp>
          <p:nvGrpSpPr>
            <p:cNvPr id="1043" name="组合 12"/>
            <p:cNvGrpSpPr>
              <a:grpSpLocks/>
            </p:cNvGrpSpPr>
            <p:nvPr/>
          </p:nvGrpSpPr>
          <p:grpSpPr bwMode="auto">
            <a:xfrm>
              <a:off x="1668463" y="1168221"/>
              <a:ext cx="6403999" cy="435167"/>
              <a:chOff x="1668600" y="1425912"/>
              <a:chExt cx="6403682" cy="435465"/>
            </a:xfrm>
          </p:grpSpPr>
          <p:sp>
            <p:nvSpPr>
              <p:cNvPr id="1044" name="Rectangle 5"/>
              <p:cNvSpPr>
                <a:spLocks noChangeArrowheads="1"/>
              </p:cNvSpPr>
              <p:nvPr/>
            </p:nvSpPr>
            <p:spPr bwMode="auto">
              <a:xfrm>
                <a:off x="1668600" y="1425912"/>
                <a:ext cx="6403682" cy="435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>
                  <a:defRPr sz="28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>
                  <a:defRPr sz="28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>
                  <a:defRPr sz="28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>
                  <a:defRPr sz="28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>
                  <a:defRPr sz="28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latinLnBrk="1" hangingPunct="0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latinLnBrk="1" hangingPunct="0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latinLnBrk="1" hangingPunct="0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latinLnBrk="1" hangingPunct="0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>
                  <a:lnSpc>
                    <a:spcPct val="150000"/>
                  </a:lnSpc>
                </a:pPr>
                <a:r>
                  <a:rPr lang="zh-CN" altLang="en-US" sz="2400" b="0" dirty="0" smtClean="0">
                    <a:ea typeface="微软雅黑" panose="020B0503020204020204" pitchFamily="34" charset="-122"/>
                  </a:rPr>
                  <a:t>图</a:t>
                </a:r>
                <a:r>
                  <a:rPr lang="zh-CN" altLang="en-US" sz="2400" b="0" dirty="0">
                    <a:ea typeface="微软雅黑" panose="020B0503020204020204" pitchFamily="34" charset="-122"/>
                  </a:rPr>
                  <a:t>中函数曲线                 在点     与      有什么特点？</a:t>
                </a:r>
              </a:p>
            </p:txBody>
          </p:sp>
          <p:graphicFrame>
            <p:nvGraphicFramePr>
              <p:cNvPr id="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7383484"/>
                  </p:ext>
                </p:extLst>
              </p:nvPr>
            </p:nvGraphicFramePr>
            <p:xfrm>
              <a:off x="3145394" y="1522316"/>
              <a:ext cx="966787" cy="336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03" r:id="rId5" imgW="585725" imgH="203731" progId="Equation.3">
                      <p:embed/>
                    </p:oleObj>
                  </mc:Choice>
                  <mc:Fallback>
                    <p:oleObj r:id="rId5" imgW="585725" imgH="20373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5394" y="1522316"/>
                            <a:ext cx="966787" cy="3365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6071510"/>
                </p:ext>
              </p:extLst>
            </p:nvPr>
          </p:nvGraphicFramePr>
          <p:xfrm>
            <a:off x="4687307" y="1231350"/>
            <a:ext cx="250825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4" name="公式" r:id="rId7" imgW="152268" imgH="215713" progId="Equation.3">
                    <p:embed/>
                  </p:oleObj>
                </mc:Choice>
                <mc:Fallback>
                  <p:oleObj name="公式" r:id="rId7" imgW="152268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7307" y="1231350"/>
                          <a:ext cx="250825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1528871"/>
                </p:ext>
              </p:extLst>
            </p:nvPr>
          </p:nvGraphicFramePr>
          <p:xfrm>
            <a:off x="5240224" y="1224356"/>
            <a:ext cx="27305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5" name="公式" r:id="rId9" imgW="164885" imgH="215619" progId="Equation.3">
                    <p:embed/>
                  </p:oleObj>
                </mc:Choice>
                <mc:Fallback>
                  <p:oleObj name="公式" r:id="rId9" imgW="164885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0224" y="1224356"/>
                          <a:ext cx="273050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9" name="组合 57"/>
          <p:cNvGrpSpPr>
            <a:grpSpLocks/>
          </p:cNvGrpSpPr>
          <p:nvPr/>
        </p:nvGrpSpPr>
        <p:grpSpPr bwMode="auto">
          <a:xfrm>
            <a:off x="2346063" y="3061661"/>
            <a:ext cx="3333752" cy="1200329"/>
            <a:chOff x="1643043" y="1916531"/>
            <a:chExt cx="2500330" cy="899667"/>
          </a:xfrm>
        </p:grpSpPr>
        <p:sp>
          <p:nvSpPr>
            <p:cNvPr id="1042" name="Text Box 42"/>
            <p:cNvSpPr txBox="1">
              <a:spLocks noChangeArrowheads="1"/>
            </p:cNvSpPr>
            <p:nvPr/>
          </p:nvSpPr>
          <p:spPr bwMode="auto">
            <a:xfrm>
              <a:off x="1643043" y="1916531"/>
              <a:ext cx="2500330" cy="899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342900" indent="-342900" eaLnBrk="1">
                <a:lnSpc>
                  <a:spcPct val="150000"/>
                </a:lnSpc>
                <a:spcBef>
                  <a:spcPct val="0"/>
                </a:spcBef>
                <a:buClr>
                  <a:srgbClr val="FF0000"/>
                </a:buClr>
                <a:buFont typeface="Wingdings" panose="05000000000000000000" pitchFamily="2" charset="2"/>
                <a:buChar char="l"/>
              </a:pPr>
              <a:r>
                <a:rPr lang="zh-CN" altLang="en-US" sz="2400" b="0" dirty="0" smtClean="0">
                  <a:ea typeface="微软雅黑" panose="020B0503020204020204" pitchFamily="34" charset="-122"/>
                </a:rPr>
                <a:t>在     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的周围其他点的函数值比          小；</a:t>
              </a:r>
            </a:p>
          </p:txBody>
        </p:sp>
        <p:graphicFrame>
          <p:nvGraphicFramePr>
            <p:cNvPr id="1028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83809"/>
                </p:ext>
              </p:extLst>
            </p:nvPr>
          </p:nvGraphicFramePr>
          <p:xfrm>
            <a:off x="2181882" y="1937097"/>
            <a:ext cx="353732" cy="41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6" r:id="rId11" imgW="154411" imgH="218748" progId="Equation.3">
                    <p:embed/>
                  </p:oleObj>
                </mc:Choice>
                <mc:Fallback>
                  <p:oleObj r:id="rId11" imgW="154411" imgH="21874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1882" y="1937097"/>
                          <a:ext cx="353732" cy="412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1202372"/>
                </p:ext>
              </p:extLst>
            </p:nvPr>
          </p:nvGraphicFramePr>
          <p:xfrm>
            <a:off x="3145593" y="2422242"/>
            <a:ext cx="594447" cy="340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7" r:id="rId13" imgW="396626" imgH="217505" progId="Equation.3">
                    <p:embed/>
                  </p:oleObj>
                </mc:Choice>
                <mc:Fallback>
                  <p:oleObj r:id="rId13" imgW="396626" imgH="21750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5593" y="2422242"/>
                          <a:ext cx="594447" cy="3406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0" name="组合 58"/>
          <p:cNvGrpSpPr>
            <a:grpSpLocks/>
          </p:cNvGrpSpPr>
          <p:nvPr/>
        </p:nvGrpSpPr>
        <p:grpSpPr bwMode="auto">
          <a:xfrm>
            <a:off x="2346063" y="4310973"/>
            <a:ext cx="3333751" cy="1200329"/>
            <a:chOff x="1643042" y="1916531"/>
            <a:chExt cx="2500330" cy="899667"/>
          </a:xfrm>
        </p:grpSpPr>
        <p:sp>
          <p:nvSpPr>
            <p:cNvPr id="1041" name="Text Box 42"/>
            <p:cNvSpPr txBox="1">
              <a:spLocks noChangeArrowheads="1"/>
            </p:cNvSpPr>
            <p:nvPr/>
          </p:nvSpPr>
          <p:spPr bwMode="auto">
            <a:xfrm>
              <a:off x="1643042" y="1916531"/>
              <a:ext cx="2500330" cy="899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342900" indent="-342900" eaLnBrk="1">
                <a:lnSpc>
                  <a:spcPct val="150000"/>
                </a:lnSpc>
                <a:spcBef>
                  <a:spcPct val="0"/>
                </a:spcBef>
                <a:buClr>
                  <a:srgbClr val="FF0000"/>
                </a:buClr>
                <a:buFont typeface="Wingdings" panose="05000000000000000000" pitchFamily="2" charset="2"/>
                <a:buChar char="l"/>
              </a:pPr>
              <a:r>
                <a:rPr lang="zh-CN" altLang="en-US" sz="2400" b="0" dirty="0" smtClean="0">
                  <a:ea typeface="微软雅黑" panose="020B0503020204020204" pitchFamily="34" charset="-122"/>
                </a:rPr>
                <a:t>在     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的周围其他点的函数值比          大；</a:t>
              </a:r>
            </a:p>
          </p:txBody>
        </p:sp>
        <p:graphicFrame>
          <p:nvGraphicFramePr>
            <p:cNvPr id="102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6438886"/>
                </p:ext>
              </p:extLst>
            </p:nvPr>
          </p:nvGraphicFramePr>
          <p:xfrm>
            <a:off x="2156201" y="1940069"/>
            <a:ext cx="379412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8" name="公式" r:id="rId15" imgW="164885" imgH="215619" progId="Equation.3">
                    <p:embed/>
                  </p:oleObj>
                </mc:Choice>
                <mc:Fallback>
                  <p:oleObj name="公式" r:id="rId15" imgW="164885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6201" y="1940069"/>
                          <a:ext cx="379412" cy="404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2160059"/>
                </p:ext>
              </p:extLst>
            </p:nvPr>
          </p:nvGraphicFramePr>
          <p:xfrm>
            <a:off x="3133489" y="2423070"/>
            <a:ext cx="588963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9" name="公式" r:id="rId17" imgW="393359" imgH="215713" progId="Equation.3">
                    <p:embed/>
                  </p:oleObj>
                </mc:Choice>
                <mc:Fallback>
                  <p:oleObj name="公式" r:id="rId17" imgW="393359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3489" y="2423070"/>
                          <a:ext cx="588963" cy="338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矩形 1"/>
          <p:cNvSpPr/>
          <p:nvPr/>
        </p:nvSpPr>
        <p:spPr>
          <a:xfrm>
            <a:off x="1216623" y="114502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0070C0"/>
                </a:solidFill>
                <a:ea typeface="微软雅黑" panose="020B0503020204020204" pitchFamily="34" charset="-122"/>
              </a:rPr>
              <a:t>问题</a:t>
            </a:r>
            <a:r>
              <a:rPr lang="en-US" altLang="zh-CN" sz="2800" b="1" dirty="0">
                <a:solidFill>
                  <a:srgbClr val="0070C0"/>
                </a:solidFill>
                <a:ea typeface="微软雅黑" panose="020B0503020204020204" pitchFamily="34" charset="-122"/>
              </a:rPr>
              <a:t>】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07函数极值图形动画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19"/>
          <a:srcRect t="1888" r="1163"/>
          <a:stretch/>
        </p:blipFill>
        <p:spPr>
          <a:xfrm>
            <a:off x="6927584" y="2867025"/>
            <a:ext cx="3273691" cy="2888604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3338748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2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6"/>
          <p:cNvGrpSpPr>
            <a:grpSpLocks/>
          </p:cNvGrpSpPr>
          <p:nvPr/>
        </p:nvGrpSpPr>
        <p:grpSpPr bwMode="auto">
          <a:xfrm>
            <a:off x="1055687" y="1138825"/>
            <a:ext cx="10080625" cy="4846051"/>
            <a:chOff x="791737" y="1055173"/>
            <a:chExt cx="7560483" cy="3635096"/>
          </a:xfrm>
        </p:grpSpPr>
        <p:sp>
          <p:nvSpPr>
            <p:cNvPr id="55" name="矩形 54"/>
            <p:cNvSpPr/>
            <p:nvPr/>
          </p:nvSpPr>
          <p:spPr>
            <a:xfrm>
              <a:off x="791737" y="1579879"/>
              <a:ext cx="7560483" cy="3110390"/>
            </a:xfrm>
            <a:prstGeom prst="rect">
              <a:avLst/>
            </a:prstGeom>
            <a:solidFill>
              <a:srgbClr val="F5F5F5"/>
            </a:solidFill>
            <a:ln>
              <a:solidFill>
                <a:srgbClr val="1A74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ea typeface="微软雅黑" panose="020B0503020204020204" pitchFamily="34" charset="-122"/>
              </a:endParaRPr>
            </a:p>
          </p:txBody>
        </p:sp>
        <p:sp>
          <p:nvSpPr>
            <p:cNvPr id="2093" name="矩形 55"/>
            <p:cNvSpPr>
              <a:spLocks noChangeArrowheads="1"/>
            </p:cNvSpPr>
            <p:nvPr/>
          </p:nvSpPr>
          <p:spPr bwMode="auto">
            <a:xfrm>
              <a:off x="3750443" y="1055173"/>
              <a:ext cx="1364700" cy="3924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粗宋简体"/>
                </a:rPr>
                <a:t> 函数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粗宋简体"/>
                </a:rPr>
                <a:t>极值</a:t>
              </a:r>
            </a:p>
          </p:txBody>
        </p:sp>
      </p:grpSp>
      <p:grpSp>
        <p:nvGrpSpPr>
          <p:cNvPr id="2068" name="组合 52"/>
          <p:cNvGrpSpPr>
            <a:grpSpLocks/>
          </p:cNvGrpSpPr>
          <p:nvPr/>
        </p:nvGrpSpPr>
        <p:grpSpPr bwMode="auto">
          <a:xfrm>
            <a:off x="1307912" y="2169465"/>
            <a:ext cx="7334251" cy="677798"/>
            <a:chOff x="1428728" y="851079"/>
            <a:chExt cx="5500726" cy="508179"/>
          </a:xfrm>
        </p:grpSpPr>
        <p:sp>
          <p:nvSpPr>
            <p:cNvPr id="2090" name="Rectangle 13"/>
            <p:cNvSpPr>
              <a:spLocks noChangeArrowheads="1"/>
            </p:cNvSpPr>
            <p:nvPr/>
          </p:nvSpPr>
          <p:spPr bwMode="auto">
            <a:xfrm>
              <a:off x="1428728" y="868860"/>
              <a:ext cx="5500726" cy="48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4.1   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设函数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的某邻域内有定义，</a:t>
              </a:r>
            </a:p>
          </p:txBody>
        </p:sp>
        <p:graphicFrame>
          <p:nvGraphicFramePr>
            <p:cNvPr id="206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8112714"/>
                </p:ext>
              </p:extLst>
            </p:nvPr>
          </p:nvGraphicFramePr>
          <p:xfrm>
            <a:off x="3092708" y="992339"/>
            <a:ext cx="675209" cy="340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54" r:id="rId3" imgW="346054" imgH="205069" progId="Equation.3">
                    <p:embed/>
                  </p:oleObj>
                </mc:Choice>
                <mc:Fallback>
                  <p:oleObj r:id="rId3" imgW="346054" imgH="2050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2708" y="992339"/>
                          <a:ext cx="675209" cy="3408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91" name="Rectangle 15"/>
            <p:cNvSpPr>
              <a:spLocks noChangeArrowheads="1"/>
            </p:cNvSpPr>
            <p:nvPr/>
          </p:nvSpPr>
          <p:spPr bwMode="auto">
            <a:xfrm>
              <a:off x="4007578" y="851079"/>
              <a:ext cx="138549" cy="48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endPara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06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4804434"/>
                </p:ext>
              </p:extLst>
            </p:nvPr>
          </p:nvGraphicFramePr>
          <p:xfrm>
            <a:off x="4188789" y="916414"/>
            <a:ext cx="387874" cy="442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55" name="公式" r:id="rId5" imgW="183453" imgH="235869" progId="Equation.3">
                    <p:embed/>
                  </p:oleObj>
                </mc:Choice>
                <mc:Fallback>
                  <p:oleObj name="公式" r:id="rId5" imgW="183453" imgH="2358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8789" y="916414"/>
                          <a:ext cx="387874" cy="44284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69" name="组合 58"/>
          <p:cNvGrpSpPr>
            <a:grpSpLocks/>
          </p:cNvGrpSpPr>
          <p:nvPr/>
        </p:nvGrpSpPr>
        <p:grpSpPr bwMode="auto">
          <a:xfrm>
            <a:off x="1307912" y="2810156"/>
            <a:ext cx="3659716" cy="646330"/>
            <a:chOff x="969841" y="1845547"/>
            <a:chExt cx="2744903" cy="485425"/>
          </a:xfrm>
        </p:grpSpPr>
        <p:sp>
          <p:nvSpPr>
            <p:cNvPr id="2089" name="Rectangle 18"/>
            <p:cNvSpPr>
              <a:spLocks noChangeArrowheads="1"/>
            </p:cNvSpPr>
            <p:nvPr/>
          </p:nvSpPr>
          <p:spPr bwMode="auto">
            <a:xfrm>
              <a:off x="969841" y="1845547"/>
              <a:ext cx="2744903" cy="48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任取一点  </a:t>
              </a:r>
              <a:r>
                <a:rPr lang="en-US" altLang="zh-CN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    </a:t>
              </a:r>
              <a:r>
                <a:rPr lang="en-US" altLang="zh-CN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     </a:t>
              </a:r>
              <a:endPara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06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1916467"/>
                </p:ext>
              </p:extLst>
            </p:nvPr>
          </p:nvGraphicFramePr>
          <p:xfrm>
            <a:off x="2736555" y="1896036"/>
            <a:ext cx="942798" cy="4285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56" r:id="rId7" imgW="428397" imgH="233671" progId="Equation.3">
                    <p:embed/>
                  </p:oleObj>
                </mc:Choice>
                <mc:Fallback>
                  <p:oleObj r:id="rId7" imgW="428397" imgH="23367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555" y="1896036"/>
                          <a:ext cx="942798" cy="4285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2671084"/>
                </p:ext>
              </p:extLst>
            </p:nvPr>
          </p:nvGraphicFramePr>
          <p:xfrm>
            <a:off x="2187022" y="2004621"/>
            <a:ext cx="338845" cy="264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57" r:id="rId9" imgW="133978" imgH="147376" progId="Equation.3">
                    <p:embed/>
                  </p:oleObj>
                </mc:Choice>
                <mc:Fallback>
                  <p:oleObj r:id="rId9" imgW="133978" imgH="14737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7022" y="2004621"/>
                          <a:ext cx="338845" cy="264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70" name="组合 57"/>
          <p:cNvGrpSpPr>
            <a:grpSpLocks/>
          </p:cNvGrpSpPr>
          <p:nvPr/>
        </p:nvGrpSpPr>
        <p:grpSpPr bwMode="auto">
          <a:xfrm>
            <a:off x="4813322" y="2820012"/>
            <a:ext cx="3031067" cy="646331"/>
            <a:chOff x="4513213" y="1860751"/>
            <a:chExt cx="2344804" cy="485052"/>
          </a:xfrm>
        </p:grpSpPr>
        <p:sp>
          <p:nvSpPr>
            <p:cNvPr id="2088" name="Rectangle 22"/>
            <p:cNvSpPr>
              <a:spLocks noChangeArrowheads="1"/>
            </p:cNvSpPr>
            <p:nvPr/>
          </p:nvSpPr>
          <p:spPr bwMode="auto">
            <a:xfrm>
              <a:off x="4513213" y="1860751"/>
              <a:ext cx="2344804" cy="485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均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                    ，</a:t>
              </a:r>
              <a:endPara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061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7486102"/>
                </p:ext>
              </p:extLst>
            </p:nvPr>
          </p:nvGraphicFramePr>
          <p:xfrm>
            <a:off x="5041642" y="1972964"/>
            <a:ext cx="1428760" cy="354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58" r:id="rId11" imgW="872691" imgH="231006" progId="Equation.3">
                    <p:embed/>
                  </p:oleObj>
                </mc:Choice>
                <mc:Fallback>
                  <p:oleObj r:id="rId11" imgW="872691" imgH="2310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1642" y="1972964"/>
                          <a:ext cx="1428760" cy="354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71" name="组合 59"/>
          <p:cNvGrpSpPr>
            <a:grpSpLocks/>
          </p:cNvGrpSpPr>
          <p:nvPr/>
        </p:nvGrpSpPr>
        <p:grpSpPr bwMode="auto">
          <a:xfrm>
            <a:off x="7447780" y="2813281"/>
            <a:ext cx="3604683" cy="646674"/>
            <a:chOff x="5500694" y="1861228"/>
            <a:chExt cx="2703623" cy="484844"/>
          </a:xfrm>
        </p:grpSpPr>
        <p:sp>
          <p:nvSpPr>
            <p:cNvPr id="2087" name="Rectangle 24"/>
            <p:cNvSpPr>
              <a:spLocks noChangeArrowheads="1"/>
            </p:cNvSpPr>
            <p:nvPr/>
          </p:nvSpPr>
          <p:spPr bwMode="auto">
            <a:xfrm>
              <a:off x="5500694" y="1861228"/>
              <a:ext cx="2703623" cy="48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则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称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</a:t>
              </a:r>
              <a:endPara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05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9644906"/>
                </p:ext>
              </p:extLst>
            </p:nvPr>
          </p:nvGraphicFramePr>
          <p:xfrm>
            <a:off x="5990514" y="1956572"/>
            <a:ext cx="653962" cy="38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59" r:id="rId13" imgW="415047" imgH="233464" progId="Equation.3">
                    <p:embed/>
                  </p:oleObj>
                </mc:Choice>
                <mc:Fallback>
                  <p:oleObj r:id="rId13" imgW="415047" imgH="23346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0514" y="1956572"/>
                          <a:ext cx="653962" cy="389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0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7069333"/>
                </p:ext>
              </p:extLst>
            </p:nvPr>
          </p:nvGraphicFramePr>
          <p:xfrm>
            <a:off x="7280641" y="1978605"/>
            <a:ext cx="571504" cy="317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60" r:id="rId15" imgW="346054" imgH="205069" progId="Equation.3">
                    <p:embed/>
                  </p:oleObj>
                </mc:Choice>
                <mc:Fallback>
                  <p:oleObj r:id="rId15" imgW="346054" imgH="2050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0641" y="1978605"/>
                          <a:ext cx="571504" cy="3175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72" name="Rectangle 28"/>
          <p:cNvSpPr>
            <a:spLocks noChangeArrowheads="1"/>
          </p:cNvSpPr>
          <p:nvPr/>
        </p:nvSpPr>
        <p:spPr bwMode="auto">
          <a:xfrm>
            <a:off x="1344372" y="3481497"/>
            <a:ext cx="2350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的一个</a:t>
            </a:r>
            <a:r>
              <a:rPr lang="zh-CN" altLang="en-US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极大值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</p:txBody>
      </p:sp>
      <p:grpSp>
        <p:nvGrpSpPr>
          <p:cNvPr id="2073" name="组合 61"/>
          <p:cNvGrpSpPr>
            <a:grpSpLocks/>
          </p:cNvGrpSpPr>
          <p:nvPr/>
        </p:nvGrpSpPr>
        <p:grpSpPr bwMode="auto">
          <a:xfrm>
            <a:off x="3439873" y="3470657"/>
            <a:ext cx="5810249" cy="646331"/>
            <a:chOff x="2571736" y="2306871"/>
            <a:chExt cx="4357718" cy="485544"/>
          </a:xfrm>
        </p:grpSpPr>
        <p:sp>
          <p:nvSpPr>
            <p:cNvPr id="2086" name="Rectangle 28"/>
            <p:cNvSpPr>
              <a:spLocks noChangeArrowheads="1"/>
            </p:cNvSpPr>
            <p:nvPr/>
          </p:nvSpPr>
          <p:spPr bwMode="auto">
            <a:xfrm>
              <a:off x="2571736" y="2306871"/>
              <a:ext cx="4357718" cy="485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并称点    为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2400" b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极大值点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057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1459420"/>
                </p:ext>
              </p:extLst>
            </p:nvPr>
          </p:nvGraphicFramePr>
          <p:xfrm>
            <a:off x="3284670" y="2349532"/>
            <a:ext cx="369978" cy="442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61" r:id="rId16" imgW="183453" imgH="235869" progId="Equation.3">
                    <p:embed/>
                  </p:oleObj>
                </mc:Choice>
                <mc:Fallback>
                  <p:oleObj r:id="rId16" imgW="183453" imgH="2358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4670" y="2349532"/>
                          <a:ext cx="369978" cy="44284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379409"/>
                </p:ext>
              </p:extLst>
            </p:nvPr>
          </p:nvGraphicFramePr>
          <p:xfrm>
            <a:off x="4219322" y="2390535"/>
            <a:ext cx="614604" cy="383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62" r:id="rId17" imgW="346054" imgH="205069" progId="Equation.3">
                    <p:embed/>
                  </p:oleObj>
                </mc:Choice>
                <mc:Fallback>
                  <p:oleObj r:id="rId17" imgW="346054" imgH="2050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9322" y="2390535"/>
                          <a:ext cx="614604" cy="383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74" name="Rectangle 18"/>
          <p:cNvSpPr>
            <a:spLocks noChangeArrowheads="1"/>
          </p:cNvSpPr>
          <p:nvPr/>
        </p:nvSpPr>
        <p:spPr bwMode="auto">
          <a:xfrm>
            <a:off x="8220809" y="2200932"/>
            <a:ext cx="24214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如果在该邻域内</a:t>
            </a:r>
          </a:p>
        </p:txBody>
      </p:sp>
      <p:grpSp>
        <p:nvGrpSpPr>
          <p:cNvPr id="2075" name="组合 62"/>
          <p:cNvGrpSpPr>
            <a:grpSpLocks/>
          </p:cNvGrpSpPr>
          <p:nvPr/>
        </p:nvGrpSpPr>
        <p:grpSpPr bwMode="auto">
          <a:xfrm>
            <a:off x="1345713" y="4180576"/>
            <a:ext cx="3659716" cy="646331"/>
            <a:chOff x="969841" y="1845547"/>
            <a:chExt cx="2744903" cy="485425"/>
          </a:xfrm>
        </p:grpSpPr>
        <p:sp>
          <p:nvSpPr>
            <p:cNvPr id="2085" name="Rectangle 18"/>
            <p:cNvSpPr>
              <a:spLocks noChangeArrowheads="1"/>
            </p:cNvSpPr>
            <p:nvPr/>
          </p:nvSpPr>
          <p:spPr bwMode="auto">
            <a:xfrm>
              <a:off x="969841" y="1845547"/>
              <a:ext cx="2744903" cy="48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任取一点  </a:t>
              </a:r>
              <a:r>
                <a:rPr lang="en-US" altLang="zh-CN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     </a:t>
              </a:r>
              <a:r>
                <a:rPr lang="en-US" altLang="zh-CN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</a:p>
          </p:txBody>
        </p:sp>
        <p:graphicFrame>
          <p:nvGraphicFramePr>
            <p:cNvPr id="2055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7812426"/>
                </p:ext>
              </p:extLst>
            </p:nvPr>
          </p:nvGraphicFramePr>
          <p:xfrm>
            <a:off x="2758137" y="1898616"/>
            <a:ext cx="942798" cy="4285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63" name="公式" r:id="rId18" imgW="428397" imgH="233671" progId="Equation.3">
                    <p:embed/>
                  </p:oleObj>
                </mc:Choice>
                <mc:Fallback>
                  <p:oleObj name="公式" r:id="rId18" imgW="428397" imgH="23367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8137" y="1898616"/>
                          <a:ext cx="942798" cy="4285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8735078"/>
                </p:ext>
              </p:extLst>
            </p:nvPr>
          </p:nvGraphicFramePr>
          <p:xfrm>
            <a:off x="2198646" y="1988857"/>
            <a:ext cx="338845" cy="264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64" name="公式" r:id="rId19" imgW="133978" imgH="147376" progId="Equation.3">
                    <p:embed/>
                  </p:oleObj>
                </mc:Choice>
                <mc:Fallback>
                  <p:oleObj name="公式" r:id="rId19" imgW="133978" imgH="14737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8646" y="1988857"/>
                          <a:ext cx="338845" cy="264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76" name="组合 66"/>
          <p:cNvGrpSpPr>
            <a:grpSpLocks/>
          </p:cNvGrpSpPr>
          <p:nvPr/>
        </p:nvGrpSpPr>
        <p:grpSpPr bwMode="auto">
          <a:xfrm>
            <a:off x="4967628" y="4181232"/>
            <a:ext cx="3031067" cy="646331"/>
            <a:chOff x="4513213" y="1860751"/>
            <a:chExt cx="2344804" cy="485052"/>
          </a:xfrm>
        </p:grpSpPr>
        <p:sp>
          <p:nvSpPr>
            <p:cNvPr id="2084" name="Rectangle 22"/>
            <p:cNvSpPr>
              <a:spLocks noChangeArrowheads="1"/>
            </p:cNvSpPr>
            <p:nvPr/>
          </p:nvSpPr>
          <p:spPr bwMode="auto">
            <a:xfrm>
              <a:off x="4513213" y="1860751"/>
              <a:ext cx="2344804" cy="485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均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     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</a:p>
          </p:txBody>
        </p:sp>
        <p:graphicFrame>
          <p:nvGraphicFramePr>
            <p:cNvPr id="2054" name="Object 55"/>
            <p:cNvGraphicFramePr>
              <a:graphicFrameLocks noChangeAspect="1"/>
            </p:cNvGraphicFramePr>
            <p:nvPr/>
          </p:nvGraphicFramePr>
          <p:xfrm>
            <a:off x="5099358" y="1944681"/>
            <a:ext cx="1372129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65" name="公式" r:id="rId20" imgW="838200" imgH="228600" progId="Equation.3">
                    <p:embed/>
                  </p:oleObj>
                </mc:Choice>
                <mc:Fallback>
                  <p:oleObj name="公式" r:id="rId20" imgW="838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9358" y="1944681"/>
                          <a:ext cx="1372129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77" name="组合 69"/>
          <p:cNvGrpSpPr>
            <a:grpSpLocks/>
          </p:cNvGrpSpPr>
          <p:nvPr/>
        </p:nvGrpSpPr>
        <p:grpSpPr bwMode="auto">
          <a:xfrm>
            <a:off x="7573570" y="4175226"/>
            <a:ext cx="3604683" cy="646331"/>
            <a:chOff x="5500694" y="1861228"/>
            <a:chExt cx="2703623" cy="484587"/>
          </a:xfrm>
        </p:grpSpPr>
        <p:sp>
          <p:nvSpPr>
            <p:cNvPr id="2083" name="Rectangle 24"/>
            <p:cNvSpPr>
              <a:spLocks noChangeArrowheads="1"/>
            </p:cNvSpPr>
            <p:nvPr/>
          </p:nvSpPr>
          <p:spPr bwMode="auto">
            <a:xfrm>
              <a:off x="5500694" y="1861228"/>
              <a:ext cx="2703623" cy="48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则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称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是函数</a:t>
              </a:r>
            </a:p>
          </p:txBody>
        </p:sp>
        <p:graphicFrame>
          <p:nvGraphicFramePr>
            <p:cNvPr id="2052" name="Object 56"/>
            <p:cNvGraphicFramePr>
              <a:graphicFrameLocks noChangeAspect="1"/>
            </p:cNvGraphicFramePr>
            <p:nvPr/>
          </p:nvGraphicFramePr>
          <p:xfrm>
            <a:off x="6061179" y="1949683"/>
            <a:ext cx="653962" cy="38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66" r:id="rId22" imgW="415047" imgH="233464" progId="Equation.3">
                    <p:embed/>
                  </p:oleObj>
                </mc:Choice>
                <mc:Fallback>
                  <p:oleObj r:id="rId22" imgW="415047" imgH="23346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1179" y="1949683"/>
                          <a:ext cx="653962" cy="389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5008399"/>
                </p:ext>
              </p:extLst>
            </p:nvPr>
          </p:nvGraphicFramePr>
          <p:xfrm>
            <a:off x="7375529" y="1981935"/>
            <a:ext cx="571504" cy="317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67" r:id="rId23" imgW="346054" imgH="205069" progId="Equation.3">
                    <p:embed/>
                  </p:oleObj>
                </mc:Choice>
                <mc:Fallback>
                  <p:oleObj r:id="rId23" imgW="346054" imgH="2050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5529" y="1981935"/>
                          <a:ext cx="571504" cy="3175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78" name="Rectangle 18"/>
          <p:cNvSpPr>
            <a:spLocks noChangeArrowheads="1"/>
          </p:cNvSpPr>
          <p:nvPr/>
        </p:nvSpPr>
        <p:spPr bwMode="auto">
          <a:xfrm>
            <a:off x="8224045" y="3482860"/>
            <a:ext cx="24214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如果在该邻域内</a:t>
            </a:r>
          </a:p>
        </p:txBody>
      </p:sp>
      <p:sp>
        <p:nvSpPr>
          <p:cNvPr id="2079" name="Rectangle 28"/>
          <p:cNvSpPr>
            <a:spLocks noChangeArrowheads="1"/>
          </p:cNvSpPr>
          <p:nvPr/>
        </p:nvSpPr>
        <p:spPr bwMode="auto">
          <a:xfrm>
            <a:off x="1358002" y="4864089"/>
            <a:ext cx="2350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的一个</a:t>
            </a:r>
            <a:r>
              <a:rPr lang="zh-CN" altLang="en-US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极小值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</p:txBody>
      </p:sp>
      <p:grpSp>
        <p:nvGrpSpPr>
          <p:cNvPr id="2080" name="组合 75"/>
          <p:cNvGrpSpPr>
            <a:grpSpLocks/>
          </p:cNvGrpSpPr>
          <p:nvPr/>
        </p:nvGrpSpPr>
        <p:grpSpPr bwMode="auto">
          <a:xfrm>
            <a:off x="3435824" y="4855971"/>
            <a:ext cx="5810249" cy="664049"/>
            <a:chOff x="2556988" y="2302409"/>
            <a:chExt cx="4357718" cy="497871"/>
          </a:xfrm>
        </p:grpSpPr>
        <p:sp>
          <p:nvSpPr>
            <p:cNvPr id="2082" name="Rectangle 28"/>
            <p:cNvSpPr>
              <a:spLocks noChangeArrowheads="1"/>
            </p:cNvSpPr>
            <p:nvPr/>
          </p:nvSpPr>
          <p:spPr bwMode="auto">
            <a:xfrm>
              <a:off x="2556988" y="2302409"/>
              <a:ext cx="4357718" cy="48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并称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2400" b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极小值点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en-US" altLang="zh-CN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050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0916765"/>
                </p:ext>
              </p:extLst>
            </p:nvPr>
          </p:nvGraphicFramePr>
          <p:xfrm>
            <a:off x="3313310" y="2357436"/>
            <a:ext cx="516168" cy="442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68" r:id="rId24" imgW="183453" imgH="235869" progId="Equation.3">
                    <p:embed/>
                  </p:oleObj>
                </mc:Choice>
                <mc:Fallback>
                  <p:oleObj r:id="rId24" imgW="183453" imgH="2358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3310" y="2357436"/>
                          <a:ext cx="516168" cy="4428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0926126"/>
                </p:ext>
              </p:extLst>
            </p:nvPr>
          </p:nvGraphicFramePr>
          <p:xfrm>
            <a:off x="4343370" y="2415836"/>
            <a:ext cx="614604" cy="383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69" r:id="rId25" imgW="346054" imgH="205069" progId="Equation.3">
                    <p:embed/>
                  </p:oleObj>
                </mc:Choice>
                <mc:Fallback>
                  <p:oleObj r:id="rId25" imgW="346054" imgH="2050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3370" y="2415836"/>
                          <a:ext cx="614604" cy="383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662911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/>
      <p:bldP spid="2074" grpId="0"/>
      <p:bldP spid="2078" grpId="0"/>
      <p:bldP spid="20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6"/>
          <p:cNvGrpSpPr>
            <a:grpSpLocks/>
          </p:cNvGrpSpPr>
          <p:nvPr/>
        </p:nvGrpSpPr>
        <p:grpSpPr bwMode="auto">
          <a:xfrm>
            <a:off x="1055687" y="1125538"/>
            <a:ext cx="10080625" cy="3275014"/>
            <a:chOff x="791737" y="1045207"/>
            <a:chExt cx="7560483" cy="2456637"/>
          </a:xfrm>
        </p:grpSpPr>
        <p:sp>
          <p:nvSpPr>
            <p:cNvPr id="55" name="矩形 54"/>
            <p:cNvSpPr/>
            <p:nvPr/>
          </p:nvSpPr>
          <p:spPr>
            <a:xfrm>
              <a:off x="791737" y="2070492"/>
              <a:ext cx="7560483" cy="1431352"/>
            </a:xfrm>
            <a:prstGeom prst="rect">
              <a:avLst/>
            </a:prstGeom>
            <a:solidFill>
              <a:srgbClr val="F5F5F5"/>
            </a:solidFill>
            <a:ln>
              <a:solidFill>
                <a:srgbClr val="1A74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ea typeface="微软雅黑" panose="020B0503020204020204" pitchFamily="34" charset="-122"/>
              </a:endParaRPr>
            </a:p>
          </p:txBody>
        </p:sp>
        <p:sp>
          <p:nvSpPr>
            <p:cNvPr id="2093" name="矩形 55"/>
            <p:cNvSpPr>
              <a:spLocks noChangeArrowheads="1"/>
            </p:cNvSpPr>
            <p:nvPr/>
          </p:nvSpPr>
          <p:spPr bwMode="auto">
            <a:xfrm>
              <a:off x="3750443" y="1045207"/>
              <a:ext cx="1364700" cy="3924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粗宋简体"/>
                </a:rPr>
                <a:t> 函数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粗宋简体"/>
                </a:rPr>
                <a:t>极值</a:t>
              </a:r>
            </a:p>
          </p:txBody>
        </p:sp>
      </p:grpSp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1636502" y="2869297"/>
            <a:ext cx="63621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函数的极大值与极小值统称为函数的</a:t>
            </a:r>
            <a:r>
              <a:rPr lang="zh-CN" altLang="en-US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极值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 sz="2400" b="0" dirty="0">
              <a:ea typeface="微软雅黑" panose="020B0503020204020204" pitchFamily="34" charset="-122"/>
            </a:endParaRPr>
          </a:p>
        </p:txBody>
      </p:sp>
      <p:sp>
        <p:nvSpPr>
          <p:cNvPr id="80" name="Rectangle 10"/>
          <p:cNvSpPr>
            <a:spLocks noChangeArrowheads="1"/>
          </p:cNvSpPr>
          <p:nvPr/>
        </p:nvSpPr>
        <p:spPr bwMode="auto">
          <a:xfrm>
            <a:off x="1376794" y="3433058"/>
            <a:ext cx="33331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0" dirty="0" smtClean="0">
                <a:ea typeface="微软雅黑" panose="020B0503020204020204" pitchFamily="34" charset="-122"/>
              </a:rPr>
              <a:t>统称</a:t>
            </a:r>
            <a:r>
              <a:rPr lang="zh-CN" altLang="en-US" sz="2400" b="0" dirty="0">
                <a:ea typeface="微软雅黑" panose="020B0503020204020204" pitchFamily="34" charset="-122"/>
              </a:rPr>
              <a:t>为函数的</a:t>
            </a:r>
            <a:r>
              <a:rPr lang="zh-CN" altLang="en-US" sz="2400" b="0" dirty="0">
                <a:solidFill>
                  <a:srgbClr val="FF0000"/>
                </a:solidFill>
                <a:ea typeface="微软雅黑" panose="020B0503020204020204" pitchFamily="34" charset="-122"/>
              </a:rPr>
              <a:t>极值点</a:t>
            </a:r>
            <a:r>
              <a:rPr lang="zh-CN" altLang="en-US" sz="2400" b="0" dirty="0"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7768745" y="2961629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极大值点与极小值</a:t>
            </a:r>
            <a:r>
              <a:rPr lang="zh-CN" altLang="en-US" sz="2400" dirty="0">
                <a:solidFill>
                  <a:prstClr val="black"/>
                </a:solidFill>
                <a:ea typeface="微软雅黑" panose="020B0503020204020204" pitchFamily="34" charset="-122"/>
              </a:rPr>
              <a:t>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5198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utoUpdateAnimBg="0"/>
      <p:bldP spid="80" grpId="0" bldLvl="0" autoUpdateAnimBg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1416050" y="1419520"/>
            <a:ext cx="9396413" cy="428628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785731"/>
            <a:ext cx="4667251" cy="344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2328636" y="2905172"/>
            <a:ext cx="2771924" cy="1204933"/>
            <a:chOff x="1914525" y="1785933"/>
            <a:chExt cx="2078943" cy="903699"/>
          </a:xfrm>
        </p:grpSpPr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1914525" y="1785933"/>
              <a:ext cx="2078943" cy="903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96000" bIns="0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zh-CN" altLang="en-US" sz="2400" dirty="0">
                  <a:ea typeface="微软雅黑" panose="020B0503020204020204" pitchFamily="34" charset="-122"/>
                </a:rPr>
                <a:t>       </a:t>
              </a:r>
              <a:r>
                <a:rPr lang="en-US" altLang="zh-CN" sz="2400" dirty="0"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smtClean="0">
                  <a:ea typeface="微软雅黑" panose="020B0503020204020204" pitchFamily="34" charset="-122"/>
                </a:rPr>
                <a:t>      </a:t>
              </a:r>
              <a:r>
                <a:rPr lang="zh-CN" altLang="en-US" sz="2400" dirty="0" smtClean="0">
                  <a:ea typeface="微软雅黑" panose="020B0503020204020204" pitchFamily="34" charset="-122"/>
                </a:rPr>
                <a:t>是</a:t>
              </a:r>
              <a:r>
                <a:rPr lang="zh-CN" altLang="en-US" sz="2400" dirty="0">
                  <a:ea typeface="微软雅黑" panose="020B0503020204020204" pitchFamily="34" charset="-122"/>
                </a:rPr>
                <a:t>函数</a:t>
              </a:r>
              <a:endParaRPr lang="en-US" altLang="zh-CN" sz="2400" dirty="0"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  <a:defRPr/>
              </a:pPr>
              <a:r>
                <a:rPr lang="zh-CN" altLang="en-US" sz="2400" dirty="0"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smtClean="0">
                  <a:ea typeface="微软雅黑" panose="020B0503020204020204" pitchFamily="34" charset="-122"/>
                </a:rPr>
                <a:t>             </a:t>
              </a:r>
              <a:r>
                <a:rPr lang="zh-CN" altLang="en-US" sz="2400" dirty="0" smtClean="0">
                  <a:ea typeface="微软雅黑" panose="020B0503020204020204" pitchFamily="34" charset="-122"/>
                </a:rPr>
                <a:t>的</a:t>
              </a:r>
              <a:r>
                <a:rPr lang="zh-CN" altLang="en-US" sz="2400" dirty="0">
                  <a:solidFill>
                    <a:srgbClr val="FF0000"/>
                  </a:solidFill>
                  <a:ea typeface="微软雅黑" panose="020B0503020204020204" pitchFamily="34" charset="-122"/>
                </a:rPr>
                <a:t>极小值点</a:t>
              </a:r>
              <a:r>
                <a:rPr lang="zh-CN" altLang="en-US" sz="2400" dirty="0">
                  <a:ea typeface="微软雅黑" panose="020B0503020204020204" pitchFamily="34" charset="-122"/>
                </a:rPr>
                <a:t>。</a:t>
              </a:r>
            </a:p>
          </p:txBody>
        </p:sp>
        <p:graphicFrame>
          <p:nvGraphicFramePr>
            <p:cNvPr id="1026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1761030"/>
                </p:ext>
              </p:extLst>
            </p:nvPr>
          </p:nvGraphicFramePr>
          <p:xfrm>
            <a:off x="1972592" y="1915930"/>
            <a:ext cx="723604" cy="306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36" r:id="rId4" imgW="357289" imgH="178464" progId="Equation.3">
                    <p:embed/>
                  </p:oleObj>
                </mc:Choice>
                <mc:Fallback>
                  <p:oleObj r:id="rId4" imgW="357289" imgH="17846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2592" y="1915930"/>
                          <a:ext cx="723604" cy="306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3085706"/>
                </p:ext>
              </p:extLst>
            </p:nvPr>
          </p:nvGraphicFramePr>
          <p:xfrm>
            <a:off x="1972592" y="2321332"/>
            <a:ext cx="782638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37" name="公式" r:id="rId6" imgW="419040" imgH="228600" progId="Equation.3">
                    <p:embed/>
                  </p:oleObj>
                </mc:Choice>
                <mc:Fallback>
                  <p:oleObj name="公式" r:id="rId6" imgW="419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2592" y="2321332"/>
                          <a:ext cx="782638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7600555" y="4020473"/>
            <a:ext cx="47625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867" dirty="0">
                <a:solidFill>
                  <a:srgbClr val="FF0000"/>
                </a:solidFill>
                <a:ea typeface="微软雅黑" panose="020B0503020204020204" pitchFamily="34" charset="-122"/>
              </a:rPr>
              <a:t>．</a:t>
            </a:r>
          </a:p>
        </p:txBody>
      </p:sp>
    </p:spTree>
    <p:extLst>
      <p:ext uri="{BB962C8B-B14F-4D97-AF65-F5344CB8AC3E}">
        <p14:creationId xmlns:p14="http://schemas.microsoft.com/office/powerpoint/2010/main" val="14891138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1416050" y="1412875"/>
            <a:ext cx="9396413" cy="43211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045597" y="2829056"/>
            <a:ext cx="3045206" cy="1759085"/>
            <a:chOff x="1554181" y="1714492"/>
            <a:chExt cx="2283905" cy="1319314"/>
          </a:xfrm>
          <a:effectLst/>
        </p:grpSpPr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620838" y="1714492"/>
              <a:ext cx="2217248" cy="1319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96000" bIns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400" dirty="0">
                  <a:ea typeface="微软雅黑" panose="020B0503020204020204" pitchFamily="34" charset="-122"/>
                </a:rPr>
                <a:t>       </a:t>
              </a:r>
              <a:r>
                <a:rPr lang="zh-CN" altLang="en-US" sz="2400" dirty="0" smtClean="0">
                  <a:ea typeface="微软雅黑" panose="020B0503020204020204" pitchFamily="34" charset="-122"/>
                </a:rPr>
                <a:t>        是</a:t>
              </a:r>
              <a:r>
                <a:rPr lang="zh-CN" altLang="en-US" sz="2400" dirty="0">
                  <a:ea typeface="微软雅黑" panose="020B0503020204020204" pitchFamily="34" charset="-122"/>
                </a:rPr>
                <a:t>函数</a:t>
              </a:r>
              <a:endParaRPr lang="en-US" altLang="zh-CN" sz="2400" dirty="0"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2400" dirty="0">
                  <a:ea typeface="微软雅黑" panose="020B0503020204020204" pitchFamily="34" charset="-122"/>
                </a:rPr>
                <a:t> </a:t>
              </a:r>
              <a:r>
                <a:rPr lang="zh-CN" altLang="en-US" sz="2400" dirty="0" smtClean="0">
                  <a:ea typeface="微软雅黑" panose="020B0503020204020204" pitchFamily="34" charset="-122"/>
                </a:rPr>
                <a:t>                </a:t>
              </a:r>
              <a:endParaRPr lang="en-US" altLang="zh-CN" sz="2400" dirty="0" smtClean="0"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400" dirty="0"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smtClean="0">
                  <a:ea typeface="微软雅黑" panose="020B0503020204020204" pitchFamily="34" charset="-122"/>
                </a:rPr>
                <a:t>               </a:t>
              </a:r>
              <a:r>
                <a:rPr lang="zh-CN" altLang="en-US" sz="2400" dirty="0" smtClean="0">
                  <a:ea typeface="微软雅黑" panose="020B0503020204020204" pitchFamily="34" charset="-122"/>
                </a:rPr>
                <a:t>的</a:t>
              </a:r>
              <a:r>
                <a:rPr lang="zh-CN" altLang="en-US" sz="2400" dirty="0">
                  <a:solidFill>
                    <a:srgbClr val="FF0000"/>
                  </a:solidFill>
                  <a:ea typeface="微软雅黑" panose="020B0503020204020204" pitchFamily="34" charset="-122"/>
                </a:rPr>
                <a:t>极小值点</a:t>
              </a:r>
              <a:r>
                <a:rPr lang="zh-CN" altLang="en-US" sz="2400" dirty="0">
                  <a:ea typeface="微软雅黑" panose="020B0503020204020204" pitchFamily="34" charset="-122"/>
                </a:rPr>
                <a:t>。</a:t>
              </a:r>
            </a:p>
          </p:txBody>
        </p:sp>
        <p:graphicFrame>
          <p:nvGraphicFramePr>
            <p:cNvPr id="1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2250481"/>
                </p:ext>
              </p:extLst>
            </p:nvPr>
          </p:nvGraphicFramePr>
          <p:xfrm>
            <a:off x="1554181" y="2360706"/>
            <a:ext cx="1011237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60" name="公式" r:id="rId3" imgW="431640" imgH="330120" progId="Equation.3">
                    <p:embed/>
                  </p:oleObj>
                </mc:Choice>
                <mc:Fallback>
                  <p:oleObj name="公式" r:id="rId3" imgW="43164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4181" y="2360706"/>
                          <a:ext cx="1011237" cy="673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6521071"/>
                </p:ext>
              </p:extLst>
            </p:nvPr>
          </p:nvGraphicFramePr>
          <p:xfrm>
            <a:off x="1628787" y="1841514"/>
            <a:ext cx="862025" cy="3237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61" r:id="rId5" imgW="357289" imgH="178464" progId="Equation.3">
                    <p:embed/>
                  </p:oleObj>
                </mc:Choice>
                <mc:Fallback>
                  <p:oleObj r:id="rId5" imgW="357289" imgH="17846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8787" y="1841514"/>
                          <a:ext cx="862025" cy="3237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19583" y="1737594"/>
            <a:ext cx="48641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529575" y="4043066"/>
            <a:ext cx="47625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867" dirty="0">
                <a:solidFill>
                  <a:srgbClr val="FF0000"/>
                </a:solidFill>
                <a:ea typeface="微软雅黑" panose="020B0503020204020204" pitchFamily="34" charset="-122"/>
              </a:rPr>
              <a:t>．</a:t>
            </a:r>
          </a:p>
        </p:txBody>
      </p:sp>
    </p:spTree>
    <p:extLst>
      <p:ext uri="{BB962C8B-B14F-4D97-AF65-F5344CB8AC3E}">
        <p14:creationId xmlns:p14="http://schemas.microsoft.com/office/powerpoint/2010/main" val="18045188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1416050" y="1412875"/>
            <a:ext cx="9396413" cy="43211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1366" y="1885719"/>
            <a:ext cx="4667251" cy="344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</p:pic>
      <p:grpSp>
        <p:nvGrpSpPr>
          <p:cNvPr id="2" name="组合 10"/>
          <p:cNvGrpSpPr/>
          <p:nvPr/>
        </p:nvGrpSpPr>
        <p:grpSpPr>
          <a:xfrm>
            <a:off x="2178353" y="2697520"/>
            <a:ext cx="2399280" cy="1758931"/>
            <a:chOff x="1914525" y="1785932"/>
            <a:chExt cx="1799460" cy="1319198"/>
          </a:xfrm>
        </p:grpSpPr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1914525" y="1785932"/>
              <a:ext cx="1799460" cy="1319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96000" bIns="0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zh-CN" altLang="en-US" sz="2400" dirty="0">
                  <a:ea typeface="微软雅黑" panose="020B0503020204020204" pitchFamily="34" charset="-122"/>
                </a:rPr>
                <a:t>       </a:t>
              </a:r>
              <a:endParaRPr lang="en-US" altLang="zh-CN" sz="2400" dirty="0"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  <a:defRPr/>
              </a:pPr>
              <a:r>
                <a:rPr lang="zh-CN" altLang="en-US" sz="2400" dirty="0">
                  <a:ea typeface="微软雅黑" panose="020B0503020204020204" pitchFamily="34" charset="-122"/>
                </a:rPr>
                <a:t>是函数</a:t>
              </a:r>
              <a:endParaRPr lang="en-US" altLang="zh-CN" sz="2400" dirty="0"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  <a:defRPr/>
              </a:pPr>
              <a:r>
                <a:rPr lang="zh-CN" altLang="en-US" sz="2400" dirty="0">
                  <a:ea typeface="微软雅黑" panose="020B0503020204020204" pitchFamily="34" charset="-122"/>
                </a:rPr>
                <a:t> </a:t>
              </a:r>
              <a:r>
                <a:rPr lang="zh-CN" altLang="en-US" sz="2400" dirty="0" smtClean="0">
                  <a:ea typeface="微软雅黑" panose="020B0503020204020204" pitchFamily="34" charset="-122"/>
                </a:rPr>
                <a:t>的</a:t>
              </a:r>
              <a:r>
                <a:rPr lang="zh-CN" altLang="en-US" sz="2400" dirty="0">
                  <a:solidFill>
                    <a:srgbClr val="FF0000"/>
                  </a:solidFill>
                  <a:ea typeface="微软雅黑" panose="020B0503020204020204" pitchFamily="34" charset="-122"/>
                </a:rPr>
                <a:t>极小值点</a:t>
              </a:r>
              <a:r>
                <a:rPr lang="zh-CN" altLang="en-US" sz="2400" dirty="0">
                  <a:ea typeface="微软雅黑" panose="020B0503020204020204" pitchFamily="34" charset="-122"/>
                </a:rPr>
                <a:t>。</a:t>
              </a:r>
            </a:p>
          </p:txBody>
        </p:sp>
        <p:graphicFrame>
          <p:nvGraphicFramePr>
            <p:cNvPr id="1026" name="Object 31"/>
            <p:cNvGraphicFramePr>
              <a:graphicFrameLocks noChangeAspect="1"/>
            </p:cNvGraphicFramePr>
            <p:nvPr/>
          </p:nvGraphicFramePr>
          <p:xfrm>
            <a:off x="2024210" y="1915930"/>
            <a:ext cx="723604" cy="306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84" r:id="rId4" imgW="357289" imgH="178464" progId="Equation.3">
                    <p:embed/>
                  </p:oleObj>
                </mc:Choice>
                <mc:Fallback>
                  <p:oleObj r:id="rId4" imgW="357289" imgH="17846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4210" y="1915930"/>
                          <a:ext cx="723604" cy="306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4697322"/>
                </p:ext>
              </p:extLst>
            </p:nvPr>
          </p:nvGraphicFramePr>
          <p:xfrm>
            <a:off x="2747815" y="2284980"/>
            <a:ext cx="782638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85" name="公式" r:id="rId6" imgW="419040" imgH="228600" progId="Equation.3">
                    <p:embed/>
                  </p:oleObj>
                </mc:Choice>
                <mc:Fallback>
                  <p:oleObj name="公式" r:id="rId6" imgW="419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7815" y="2284980"/>
                          <a:ext cx="782638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7687922" y="4132763"/>
            <a:ext cx="47625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867" dirty="0">
                <a:solidFill>
                  <a:srgbClr val="FF0000"/>
                </a:solidFill>
                <a:ea typeface="微软雅黑" panose="020B0503020204020204" pitchFamily="34" charset="-122"/>
              </a:rPr>
              <a:t>．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2265067" y="2790072"/>
            <a:ext cx="1123939" cy="5743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121920" tIns="0" rIns="121920" bIns="0" numCol="1" rtlCol="0" anchor="t" anchorCtr="0" compatLnSpc="1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200" b="1">
              <a:latin typeface="Arial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6372" y="3199818"/>
            <a:ext cx="677108" cy="11297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eaVert" wrap="square" rtlCol="0" anchor="ctr">
            <a:spAutoFit/>
          </a:bodyPr>
          <a:lstStyle/>
          <a:p>
            <a:pPr algn="ctr"/>
            <a:r>
              <a:rPr lang="zh-CN" altLang="en-US" sz="3200" b="1" spc="600" dirty="0">
                <a:solidFill>
                  <a:schemeClr val="bg1"/>
                </a:solidFill>
                <a:ea typeface="微软雅黑" panose="020B0503020204020204" pitchFamily="34" charset="-122"/>
              </a:rPr>
              <a:t>驻点</a:t>
            </a:r>
          </a:p>
        </p:txBody>
      </p:sp>
    </p:spTree>
    <p:extLst>
      <p:ext uri="{BB962C8B-B14F-4D97-AF65-F5344CB8AC3E}">
        <p14:creationId xmlns:p14="http://schemas.microsoft.com/office/powerpoint/2010/main" val="1704987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1416050" y="1412875"/>
            <a:ext cx="9396413" cy="43211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2281483" y="2214563"/>
            <a:ext cx="1744133" cy="2620705"/>
            <a:chOff x="1620838" y="1714492"/>
            <a:chExt cx="1308100" cy="1965529"/>
          </a:xfrm>
        </p:grpSpPr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620838" y="1714492"/>
              <a:ext cx="1308100" cy="1965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96000" bIns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400" dirty="0">
                  <a:ea typeface="微软雅黑" panose="020B0503020204020204" pitchFamily="34" charset="-122"/>
                </a:rPr>
                <a:t>      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2400" dirty="0">
                  <a:ea typeface="微软雅黑" panose="020B0503020204020204" pitchFamily="34" charset="-122"/>
                </a:rPr>
                <a:t>是函数</a:t>
              </a:r>
              <a:endParaRPr lang="en-US" altLang="zh-CN" sz="2400" dirty="0"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2400" dirty="0">
                  <a:ea typeface="微软雅黑" panose="020B0503020204020204" pitchFamily="34" charset="-122"/>
                </a:rPr>
                <a:t> </a:t>
              </a:r>
            </a:p>
            <a:p>
              <a:pPr>
                <a:lnSpc>
                  <a:spcPct val="150000"/>
                </a:lnSpc>
                <a:spcBef>
                  <a:spcPts val="2400"/>
                </a:spcBef>
                <a:defRPr/>
              </a:pPr>
              <a:r>
                <a:rPr lang="zh-CN" altLang="en-US" sz="2400" dirty="0">
                  <a:ea typeface="微软雅黑" panose="020B0503020204020204" pitchFamily="34" charset="-122"/>
                </a:rPr>
                <a:t>的</a:t>
              </a:r>
              <a:r>
                <a:rPr lang="zh-CN" altLang="en-US" sz="2400" dirty="0">
                  <a:solidFill>
                    <a:srgbClr val="FF0000"/>
                  </a:solidFill>
                  <a:ea typeface="微软雅黑" panose="020B0503020204020204" pitchFamily="34" charset="-122"/>
                </a:rPr>
                <a:t>极小值点</a:t>
              </a:r>
              <a:r>
                <a:rPr lang="zh-CN" altLang="en-US" sz="2400" dirty="0">
                  <a:ea typeface="微软雅黑" panose="020B0503020204020204" pitchFamily="34" charset="-122"/>
                </a:rPr>
                <a:t>。</a:t>
              </a:r>
            </a:p>
          </p:txBody>
        </p:sp>
        <p:graphicFrame>
          <p:nvGraphicFramePr>
            <p:cNvPr id="12" name="Object 22"/>
            <p:cNvGraphicFramePr>
              <a:graphicFrameLocks noChangeAspect="1"/>
            </p:cNvGraphicFramePr>
            <p:nvPr/>
          </p:nvGraphicFramePr>
          <p:xfrm>
            <a:off x="1628787" y="2516188"/>
            <a:ext cx="1011237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08" name="公式" r:id="rId3" imgW="431640" imgH="330120" progId="Equation.3">
                    <p:embed/>
                  </p:oleObj>
                </mc:Choice>
                <mc:Fallback>
                  <p:oleObj name="公式" r:id="rId3" imgW="43164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8787" y="2516188"/>
                          <a:ext cx="1011237" cy="673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7059648"/>
                </p:ext>
              </p:extLst>
            </p:nvPr>
          </p:nvGraphicFramePr>
          <p:xfrm>
            <a:off x="1658023" y="1819375"/>
            <a:ext cx="862025" cy="3237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09" r:id="rId5" imgW="357289" imgH="178464" progId="Equation.3">
                    <p:embed/>
                  </p:oleObj>
                </mc:Choice>
                <mc:Fallback>
                  <p:oleObj r:id="rId5" imgW="357289" imgH="17846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8023" y="1819375"/>
                          <a:ext cx="862025" cy="3237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02366" y="1758816"/>
            <a:ext cx="48641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712358" y="4044832"/>
            <a:ext cx="47625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867" dirty="0">
                <a:solidFill>
                  <a:srgbClr val="FF0000"/>
                </a:solidFill>
                <a:ea typeface="微软雅黑" panose="020B0503020204020204" pitchFamily="34" charset="-122"/>
              </a:rPr>
              <a:t>．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2327699" y="2354408"/>
            <a:ext cx="1143008" cy="4169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121920" tIns="0" rIns="121920" bIns="0" numCol="1" rtlCol="0" anchor="t" anchorCtr="0" compatLnSpc="1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200" b="1">
              <a:latin typeface="Arial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2752" y="2701172"/>
            <a:ext cx="677108" cy="20621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eaVert" wrap="square" rtlCol="0" anchor="ctr">
            <a:spAutoFit/>
          </a:bodyPr>
          <a:lstStyle>
            <a:defPPr>
              <a:defRPr lang="zh-CN"/>
            </a:defPPr>
            <a:lvl1pPr algn="ctr">
              <a:defRPr sz="3200" b="1" spc="600">
                <a:solidFill>
                  <a:schemeClr val="bg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不可导点</a:t>
            </a:r>
          </a:p>
        </p:txBody>
      </p:sp>
    </p:spTree>
    <p:extLst>
      <p:ext uri="{BB962C8B-B14F-4D97-AF65-F5344CB8AC3E}">
        <p14:creationId xmlns:p14="http://schemas.microsoft.com/office/powerpoint/2010/main" val="34342417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66363" y="800099"/>
            <a:ext cx="1458857" cy="1692275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28625" cy="46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grpSp>
        <p:nvGrpSpPr>
          <p:cNvPr id="49" name="组合 18"/>
          <p:cNvGrpSpPr>
            <a:grpSpLocks/>
          </p:cNvGrpSpPr>
          <p:nvPr/>
        </p:nvGrpSpPr>
        <p:grpSpPr bwMode="auto">
          <a:xfrm>
            <a:off x="1416050" y="2782872"/>
            <a:ext cx="9396413" cy="2139319"/>
            <a:chOff x="819122" y="2335114"/>
            <a:chExt cx="7047360" cy="1604868"/>
          </a:xfrm>
        </p:grpSpPr>
        <p:sp>
          <p:nvSpPr>
            <p:cNvPr id="50" name="矩形 49"/>
            <p:cNvSpPr/>
            <p:nvPr/>
          </p:nvSpPr>
          <p:spPr>
            <a:xfrm>
              <a:off x="819122" y="2335114"/>
              <a:ext cx="7047360" cy="160486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1A74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1" name="Text Box 8"/>
            <p:cNvSpPr txBox="1">
              <a:spLocks noChangeArrowheads="1"/>
            </p:cNvSpPr>
            <p:nvPr/>
          </p:nvSpPr>
          <p:spPr bwMode="auto">
            <a:xfrm>
              <a:off x="1042962" y="2418423"/>
              <a:ext cx="6791553" cy="43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>
                <a:lnSpc>
                  <a:spcPct val="150000"/>
                </a:lnSpc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1</a:t>
              </a:r>
              <a:r>
                <a:rPr lang="en-US" altLang="zh-CN" sz="24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. </a:t>
              </a:r>
              <a:r>
                <a:rPr lang="zh-CN" altLang="en-US" sz="24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的极值怎么求？　　　</a:t>
              </a:r>
            </a:p>
          </p:txBody>
        </p:sp>
        <p:sp>
          <p:nvSpPr>
            <p:cNvPr id="52" name="Rectangle 12"/>
            <p:cNvSpPr>
              <a:spLocks noChangeArrowheads="1"/>
            </p:cNvSpPr>
            <p:nvPr/>
          </p:nvSpPr>
          <p:spPr bwMode="auto">
            <a:xfrm>
              <a:off x="1043608" y="2885358"/>
              <a:ext cx="6678580" cy="43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>
                <a:lnSpc>
                  <a:spcPct val="150000"/>
                </a:lnSpc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lang="en-US" altLang="zh-CN" sz="24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. </a:t>
              </a:r>
              <a:r>
                <a:rPr lang="zh-CN" altLang="en-US" sz="24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驻点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是否一定是函数的极值点？</a:t>
              </a:r>
            </a:p>
          </p:txBody>
        </p:sp>
      </p:grpSp>
      <p:sp>
        <p:nvSpPr>
          <p:cNvPr id="53" name="Rectangle 12"/>
          <p:cNvSpPr>
            <a:spLocks noChangeArrowheads="1"/>
          </p:cNvSpPr>
          <p:nvPr/>
        </p:nvSpPr>
        <p:spPr bwMode="auto">
          <a:xfrm>
            <a:off x="1714501" y="4126955"/>
            <a:ext cx="8904817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b="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  <a:r>
              <a:rPr lang="zh-CN" altLang="en-US" sz="2400" b="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连续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不可导点是否一定是函数的极值点？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3" y="175098"/>
            <a:ext cx="36576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446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416051" y="2024063"/>
            <a:ext cx="9396412" cy="34525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08104" y="919066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Arial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0070C0"/>
                </a:solidFill>
                <a:latin typeface="Arial" pitchFamily="34" charset="0"/>
                <a:ea typeface="微软雅黑" panose="020B0503020204020204" pitchFamily="34" charset="-122"/>
              </a:rPr>
              <a:t>问题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itchFamily="34" charset="0"/>
                <a:ea typeface="微软雅黑" panose="020B0503020204020204" pitchFamily="34" charset="-122"/>
              </a:rPr>
              <a:t>1】</a:t>
            </a:r>
            <a:endParaRPr lang="zh-CN" altLang="en-US" sz="2800" b="1" dirty="0">
              <a:solidFill>
                <a:srgbClr val="0070C0"/>
              </a:solidFill>
              <a:ea typeface="微软雅黑" panose="020B0503020204020204" pitchFamily="34" charset="-122"/>
            </a:endParaRPr>
          </a:p>
        </p:txBody>
      </p:sp>
      <p:sp>
        <p:nvSpPr>
          <p:cNvPr id="1058" name="Rectangle 5"/>
          <p:cNvSpPr>
            <a:spLocks noChangeArrowheads="1"/>
          </p:cNvSpPr>
          <p:nvPr/>
        </p:nvSpPr>
        <p:spPr bwMode="auto">
          <a:xfrm>
            <a:off x="2913061" y="826935"/>
            <a:ext cx="93476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0" dirty="0">
                <a:latin typeface="Arial" pitchFamily="34" charset="0"/>
                <a:ea typeface="微软雅黑" panose="020B0503020204020204" pitchFamily="34" charset="-122"/>
              </a:rPr>
              <a:t>驻点是否一定是函数的极值点？</a:t>
            </a: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6068" y="2171340"/>
            <a:ext cx="4279833" cy="315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</p:pic>
      <p:grpSp>
        <p:nvGrpSpPr>
          <p:cNvPr id="38" name="组合 37"/>
          <p:cNvGrpSpPr/>
          <p:nvPr/>
        </p:nvGrpSpPr>
        <p:grpSpPr>
          <a:xfrm>
            <a:off x="2442201" y="2870850"/>
            <a:ext cx="2441810" cy="1758931"/>
            <a:chOff x="1914525" y="2063750"/>
            <a:chExt cx="1831357" cy="1319198"/>
          </a:xfrm>
          <a:effectLst/>
        </p:grpSpPr>
        <p:sp>
          <p:nvSpPr>
            <p:cNvPr id="40" name="Text Box 30"/>
            <p:cNvSpPr txBox="1">
              <a:spLocks noChangeArrowheads="1"/>
            </p:cNvSpPr>
            <p:nvPr/>
          </p:nvSpPr>
          <p:spPr bwMode="auto">
            <a:xfrm>
              <a:off x="1914525" y="2063750"/>
              <a:ext cx="1831357" cy="1319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96000" bIns="0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zh-CN" altLang="en-US" sz="2400" dirty="0">
                  <a:latin typeface="宋体" pitchFamily="2" charset="-122"/>
                  <a:ea typeface="微软雅黑" panose="020B0503020204020204" pitchFamily="34" charset="-122"/>
                </a:rPr>
                <a:t>驻点</a:t>
              </a:r>
              <a:endParaRPr lang="zh-CN" altLang="en-US" sz="2400" dirty="0"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  <a:defRPr/>
              </a:pPr>
              <a:r>
                <a:rPr lang="zh-CN" altLang="en-US" sz="2400" dirty="0">
                  <a:ea typeface="微软雅黑" panose="020B0503020204020204" pitchFamily="34" charset="-122"/>
                </a:rPr>
                <a:t>是</a:t>
              </a:r>
              <a:r>
                <a:rPr lang="zh-CN" altLang="en-US" sz="2400" dirty="0" smtClean="0">
                  <a:ea typeface="微软雅黑" panose="020B0503020204020204" pitchFamily="34" charset="-122"/>
                </a:rPr>
                <a:t>函数</a:t>
              </a:r>
              <a:endParaRPr lang="en-US" altLang="zh-CN" sz="2400" dirty="0" smtClean="0"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  <a:defRPr/>
              </a:pPr>
              <a:r>
                <a:rPr lang="zh-CN" altLang="en-US" sz="2400" dirty="0" smtClean="0">
                  <a:ea typeface="微软雅黑" panose="020B0503020204020204" pitchFamily="34" charset="-122"/>
                </a:rPr>
                <a:t>的</a:t>
              </a:r>
              <a:r>
                <a:rPr lang="zh-CN" altLang="en-US" sz="2400" dirty="0" smtClean="0">
                  <a:solidFill>
                    <a:srgbClr val="FF0000"/>
                  </a:solidFill>
                  <a:ea typeface="微软雅黑" panose="020B0503020204020204" pitchFamily="34" charset="-122"/>
                </a:rPr>
                <a:t>极小值点</a:t>
              </a:r>
              <a:r>
                <a:rPr lang="zh-CN" altLang="en-US" sz="2400" dirty="0" smtClean="0">
                  <a:ea typeface="微软雅黑" panose="020B0503020204020204" pitchFamily="34" charset="-122"/>
                </a:rPr>
                <a:t>。</a:t>
              </a:r>
              <a:endParaRPr lang="zh-CN" altLang="en-US" sz="2400" dirty="0"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1" name="Object 31"/>
            <p:cNvGraphicFramePr>
              <a:graphicFrameLocks noChangeAspect="1"/>
            </p:cNvGraphicFramePr>
            <p:nvPr/>
          </p:nvGraphicFramePr>
          <p:xfrm>
            <a:off x="2500298" y="2193748"/>
            <a:ext cx="723604" cy="306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32" r:id="rId4" imgW="357289" imgH="178464" progId="Equation.3">
                    <p:embed/>
                  </p:oleObj>
                </mc:Choice>
                <mc:Fallback>
                  <p:oleObj r:id="rId4" imgW="357289" imgH="17846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0298" y="2193748"/>
                          <a:ext cx="723604" cy="306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32"/>
            <p:cNvGraphicFramePr>
              <a:graphicFrameLocks noChangeAspect="1"/>
            </p:cNvGraphicFramePr>
            <p:nvPr/>
          </p:nvGraphicFramePr>
          <p:xfrm>
            <a:off x="2714612" y="2557002"/>
            <a:ext cx="801342" cy="371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33" name="公式" r:id="rId6" imgW="421029" imgH="229685" progId="Equation.3">
                    <p:embed/>
                  </p:oleObj>
                </mc:Choice>
                <mc:Fallback>
                  <p:oleObj name="公式" r:id="rId6" imgW="421029" imgH="2296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4612" y="2557002"/>
                          <a:ext cx="801342" cy="371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Box 10"/>
          <p:cNvSpPr txBox="1"/>
          <p:nvPr/>
        </p:nvSpPr>
        <p:spPr>
          <a:xfrm>
            <a:off x="8018794" y="4329120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</a:rPr>
              <a:t>．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761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" grpId="0"/>
      <p:bldP spid="105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487487" y="1511110"/>
            <a:ext cx="9324975" cy="396546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363" name="Rectangle 14"/>
          <p:cNvSpPr>
            <a:spLocks noChangeArrowheads="1"/>
          </p:cNvSpPr>
          <p:nvPr/>
        </p:nvSpPr>
        <p:spPr bwMode="auto">
          <a:xfrm>
            <a:off x="2049591" y="2893675"/>
            <a:ext cx="33890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供应曲线：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商品的供应量随价格的上涨会增加。</a:t>
            </a:r>
            <a:endParaRPr lang="zh-CN" altLang="en-US" sz="2400" b="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5365" name="组合 9"/>
          <p:cNvGrpSpPr>
            <a:grpSpLocks/>
          </p:cNvGrpSpPr>
          <p:nvPr/>
        </p:nvGrpSpPr>
        <p:grpSpPr bwMode="auto">
          <a:xfrm>
            <a:off x="6000751" y="1802988"/>
            <a:ext cx="3810000" cy="3566173"/>
            <a:chOff x="4500562" y="1417463"/>
            <a:chExt cx="2857520" cy="2674812"/>
          </a:xfrm>
        </p:grpSpPr>
        <p:sp>
          <p:nvSpPr>
            <p:cNvPr id="15366" name="Rectangle 22"/>
            <p:cNvSpPr>
              <a:spLocks noChangeArrowheads="1"/>
            </p:cNvSpPr>
            <p:nvPr/>
          </p:nvSpPr>
          <p:spPr bwMode="auto">
            <a:xfrm>
              <a:off x="5364139" y="3746003"/>
              <a:ext cx="1130366" cy="346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供应曲线 </a:t>
              </a:r>
            </a:p>
          </p:txBody>
        </p:sp>
        <p:pic>
          <p:nvPicPr>
            <p:cNvPr id="1536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2" y="1417463"/>
              <a:ext cx="2857520" cy="2225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3380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3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416051" y="2024063"/>
            <a:ext cx="9396412" cy="34525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08104" y="919066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Arial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0070C0"/>
                </a:solidFill>
                <a:latin typeface="Arial" pitchFamily="34" charset="0"/>
                <a:ea typeface="微软雅黑" panose="020B0503020204020204" pitchFamily="34" charset="-122"/>
              </a:rPr>
              <a:t>问题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itchFamily="34" charset="0"/>
                <a:ea typeface="微软雅黑" panose="020B0503020204020204" pitchFamily="34" charset="-122"/>
              </a:rPr>
              <a:t>1】</a:t>
            </a:r>
            <a:endParaRPr lang="zh-CN" altLang="en-US" sz="2800" b="1" dirty="0">
              <a:solidFill>
                <a:srgbClr val="0070C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0" name="组合 13"/>
          <p:cNvGrpSpPr/>
          <p:nvPr/>
        </p:nvGrpSpPr>
        <p:grpSpPr>
          <a:xfrm>
            <a:off x="2682208" y="2749628"/>
            <a:ext cx="2209791" cy="1758931"/>
            <a:chOff x="1914525" y="2063750"/>
            <a:chExt cx="1657343" cy="1319198"/>
          </a:xfrm>
          <a:effectLst/>
        </p:grpSpPr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1914525" y="2063750"/>
              <a:ext cx="1657343" cy="1319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96000" bIns="0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zh-CN" altLang="en-US" sz="2400" dirty="0">
                  <a:latin typeface="宋体" pitchFamily="2" charset="-122"/>
                  <a:ea typeface="微软雅黑" panose="020B0503020204020204" pitchFamily="34" charset="-122"/>
                </a:rPr>
                <a:t>驻点      不</a:t>
              </a:r>
              <a:endParaRPr lang="zh-CN" altLang="en-US" sz="2400" dirty="0"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  <a:defRPr/>
              </a:pPr>
              <a:r>
                <a:rPr lang="zh-CN" altLang="en-US" sz="2400" dirty="0">
                  <a:ea typeface="微软雅黑" panose="020B0503020204020204" pitchFamily="34" charset="-122"/>
                </a:rPr>
                <a:t>是函数</a:t>
              </a:r>
              <a:endParaRPr lang="en-US" altLang="zh-CN" sz="2400" dirty="0"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  <a:defRPr/>
              </a:pPr>
              <a:r>
                <a:rPr lang="zh-CN" altLang="en-US" sz="2400" dirty="0">
                  <a:ea typeface="微软雅黑" panose="020B0503020204020204" pitchFamily="34" charset="-122"/>
                </a:rPr>
                <a:t>的</a:t>
              </a:r>
              <a:r>
                <a:rPr lang="zh-CN" altLang="en-US" sz="2400" dirty="0">
                  <a:solidFill>
                    <a:srgbClr val="FF0000"/>
                  </a:solidFill>
                  <a:ea typeface="微软雅黑" panose="020B0503020204020204" pitchFamily="34" charset="-122"/>
                </a:rPr>
                <a:t>极值点</a:t>
              </a:r>
              <a:r>
                <a:rPr lang="zh-CN" altLang="en-US" sz="2400" dirty="0">
                  <a:ea typeface="微软雅黑" panose="020B0503020204020204" pitchFamily="34" charset="-122"/>
                </a:rPr>
                <a:t>。</a:t>
              </a:r>
            </a:p>
          </p:txBody>
        </p:sp>
        <p:graphicFrame>
          <p:nvGraphicFramePr>
            <p:cNvPr id="1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4146458"/>
                </p:ext>
              </p:extLst>
            </p:nvPr>
          </p:nvGraphicFramePr>
          <p:xfrm>
            <a:off x="2450292" y="2193748"/>
            <a:ext cx="723604" cy="306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56" r:id="rId3" imgW="357289" imgH="178464" progId="Equation.3">
                    <p:embed/>
                  </p:oleObj>
                </mc:Choice>
                <mc:Fallback>
                  <p:oleObj r:id="rId3" imgW="357289" imgH="17846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0292" y="2193748"/>
                          <a:ext cx="723604" cy="306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2"/>
            <p:cNvGraphicFramePr>
              <a:graphicFrameLocks noChangeAspect="1"/>
            </p:cNvGraphicFramePr>
            <p:nvPr/>
          </p:nvGraphicFramePr>
          <p:xfrm>
            <a:off x="2716213" y="2559026"/>
            <a:ext cx="798513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57" name="公式" r:id="rId5" imgW="419040" imgH="228600" progId="Equation.3">
                    <p:embed/>
                  </p:oleObj>
                </mc:Choice>
                <mc:Fallback>
                  <p:oleObj name="公式" r:id="rId5" imgW="419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6213" y="2559026"/>
                          <a:ext cx="798513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1104" y="2147719"/>
            <a:ext cx="4407643" cy="320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913061" y="826935"/>
            <a:ext cx="93476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0" dirty="0">
                <a:latin typeface="Arial" pitchFamily="34" charset="0"/>
                <a:ea typeface="微软雅黑" panose="020B0503020204020204" pitchFamily="34" charset="-122"/>
              </a:rPr>
              <a:t>驻点是否一定是函数的极值点？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7916310" y="3371896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</a:rPr>
              <a:t>．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414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416051" y="2024063"/>
            <a:ext cx="9396412" cy="34525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08104" y="919066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Arial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0070C0"/>
                </a:solidFill>
                <a:latin typeface="Arial" pitchFamily="34" charset="0"/>
                <a:ea typeface="微软雅黑" panose="020B0503020204020204" pitchFamily="34" charset="-122"/>
              </a:rPr>
              <a:t>问题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itchFamily="34" charset="0"/>
                <a:ea typeface="微软雅黑" panose="020B0503020204020204" pitchFamily="34" charset="-122"/>
              </a:rPr>
              <a:t>2】</a:t>
            </a:r>
            <a:endParaRPr lang="zh-CN" altLang="en-US" sz="2800" b="1" dirty="0">
              <a:solidFill>
                <a:srgbClr val="0070C0"/>
              </a:solidFill>
              <a:ea typeface="微软雅黑" panose="020B0503020204020204" pitchFamily="34" charset="-122"/>
            </a:endParaRPr>
          </a:p>
        </p:txBody>
      </p:sp>
      <p:sp>
        <p:nvSpPr>
          <p:cNvPr id="1058" name="Rectangle 5"/>
          <p:cNvSpPr>
            <a:spLocks noChangeArrowheads="1"/>
          </p:cNvSpPr>
          <p:nvPr/>
        </p:nvSpPr>
        <p:spPr bwMode="auto">
          <a:xfrm>
            <a:off x="2844398" y="874100"/>
            <a:ext cx="9347602" cy="58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0" dirty="0">
                <a:latin typeface="Arial" pitchFamily="34" charset="0"/>
                <a:ea typeface="微软雅黑" panose="020B0503020204020204" pitchFamily="34" charset="-122"/>
              </a:rPr>
              <a:t>不可点是否一定是函数的极值点？</a:t>
            </a:r>
          </a:p>
        </p:txBody>
      </p:sp>
      <p:grpSp>
        <p:nvGrpSpPr>
          <p:cNvPr id="15" name="组合 13"/>
          <p:cNvGrpSpPr/>
          <p:nvPr/>
        </p:nvGrpSpPr>
        <p:grpSpPr>
          <a:xfrm>
            <a:off x="2701592" y="2634890"/>
            <a:ext cx="2209801" cy="1964115"/>
            <a:chOff x="1914525" y="2063750"/>
            <a:chExt cx="1657351" cy="1473086"/>
          </a:xfrm>
        </p:grpSpPr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1914525" y="2063750"/>
              <a:ext cx="1657343" cy="1473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96000" bIns="0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zh-CN" altLang="en-US" sz="2400" dirty="0">
                  <a:latin typeface="宋体" pitchFamily="2" charset="-122"/>
                  <a:ea typeface="微软雅黑" panose="020B0503020204020204" pitchFamily="34" charset="-122"/>
                </a:rPr>
                <a:t>不可点</a:t>
              </a:r>
              <a:endParaRPr lang="zh-CN" altLang="en-US" sz="2400" dirty="0"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  <a:spcBef>
                  <a:spcPts val="800"/>
                </a:spcBef>
                <a:spcAft>
                  <a:spcPts val="800"/>
                </a:spcAft>
                <a:defRPr/>
              </a:pPr>
              <a:r>
                <a:rPr lang="zh-CN" altLang="en-US" sz="2400" dirty="0">
                  <a:ea typeface="微软雅黑" panose="020B0503020204020204" pitchFamily="34" charset="-122"/>
                </a:rPr>
                <a:t>是函数</a:t>
              </a:r>
              <a:endParaRPr lang="en-US" altLang="zh-CN" sz="2400" dirty="0"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  <a:defRPr/>
              </a:pPr>
              <a:r>
                <a:rPr lang="zh-CN" altLang="en-US" sz="2400" dirty="0" smtClean="0">
                  <a:ea typeface="微软雅黑" panose="020B0503020204020204" pitchFamily="34" charset="-122"/>
                </a:rPr>
                <a:t>的</a:t>
              </a:r>
              <a:r>
                <a:rPr lang="zh-CN" altLang="en-US" sz="2400" dirty="0">
                  <a:solidFill>
                    <a:srgbClr val="FF0000"/>
                  </a:solidFill>
                  <a:ea typeface="微软雅黑" panose="020B0503020204020204" pitchFamily="34" charset="-122"/>
                </a:rPr>
                <a:t>极小值点</a:t>
              </a:r>
              <a:r>
                <a:rPr lang="zh-CN" altLang="en-US" sz="2400" dirty="0">
                  <a:ea typeface="微软雅黑" panose="020B0503020204020204" pitchFamily="34" charset="-122"/>
                </a:rPr>
                <a:t>。</a:t>
              </a:r>
            </a:p>
          </p:txBody>
        </p:sp>
        <p:graphicFrame>
          <p:nvGraphicFramePr>
            <p:cNvPr id="17" name="Object 31"/>
            <p:cNvGraphicFramePr>
              <a:graphicFrameLocks noChangeAspect="1"/>
            </p:cNvGraphicFramePr>
            <p:nvPr/>
          </p:nvGraphicFramePr>
          <p:xfrm>
            <a:off x="2776826" y="2193748"/>
            <a:ext cx="723604" cy="306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0" r:id="rId3" imgW="357289" imgH="178464" progId="Equation.3">
                    <p:embed/>
                  </p:oleObj>
                </mc:Choice>
                <mc:Fallback>
                  <p:oleObj r:id="rId3" imgW="357289" imgH="17846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6826" y="2193748"/>
                          <a:ext cx="723604" cy="306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32"/>
            <p:cNvGraphicFramePr>
              <a:graphicFrameLocks noChangeAspect="1"/>
            </p:cNvGraphicFramePr>
            <p:nvPr/>
          </p:nvGraphicFramePr>
          <p:xfrm>
            <a:off x="2776538" y="2454254"/>
            <a:ext cx="795338" cy="608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1" name="公式" r:id="rId5" imgW="431640" imgH="330120" progId="Equation.3">
                    <p:embed/>
                  </p:oleObj>
                </mc:Choice>
                <mc:Fallback>
                  <p:oleObj name="公式" r:id="rId5" imgW="43164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6538" y="2454254"/>
                          <a:ext cx="795338" cy="608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4257" y="2149775"/>
            <a:ext cx="4332208" cy="3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2"/>
          <p:cNvSpPr txBox="1"/>
          <p:nvPr/>
        </p:nvSpPr>
        <p:spPr>
          <a:xfrm>
            <a:off x="7951746" y="4297653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</a:rPr>
              <a:t>．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751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" grpId="0"/>
      <p:bldP spid="1058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416051" y="2024063"/>
            <a:ext cx="9396412" cy="34525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08104" y="919066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Arial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0070C0"/>
                </a:solidFill>
                <a:latin typeface="Arial" pitchFamily="34" charset="0"/>
                <a:ea typeface="微软雅黑" panose="020B0503020204020204" pitchFamily="34" charset="-122"/>
              </a:rPr>
              <a:t>问题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itchFamily="34" charset="0"/>
                <a:ea typeface="微软雅黑" panose="020B0503020204020204" pitchFamily="34" charset="-122"/>
              </a:rPr>
              <a:t>2】</a:t>
            </a:r>
            <a:endParaRPr lang="zh-CN" altLang="en-US" sz="2800" b="1" dirty="0">
              <a:solidFill>
                <a:srgbClr val="0070C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0" name="组合 13"/>
          <p:cNvGrpSpPr/>
          <p:nvPr/>
        </p:nvGrpSpPr>
        <p:grpSpPr>
          <a:xfrm>
            <a:off x="2476728" y="2641619"/>
            <a:ext cx="2495543" cy="1758931"/>
            <a:chOff x="1914525" y="2063750"/>
            <a:chExt cx="1871657" cy="1319198"/>
          </a:xfrm>
        </p:grpSpPr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1914525" y="2063750"/>
              <a:ext cx="1871657" cy="1319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96000" bIns="0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zh-CN" altLang="en-US" sz="2400" dirty="0">
                  <a:latin typeface="宋体" pitchFamily="2" charset="-122"/>
                  <a:ea typeface="微软雅黑" panose="020B0503020204020204" pitchFamily="34" charset="-122"/>
                </a:rPr>
                <a:t>不可点      不</a:t>
              </a:r>
              <a:endParaRPr lang="en-US" altLang="zh-CN" sz="2400" dirty="0">
                <a:latin typeface="宋体" pitchFamily="2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  <a:defRPr/>
              </a:pPr>
              <a:r>
                <a:rPr lang="zh-CN" altLang="en-US" sz="2400" dirty="0">
                  <a:ea typeface="微软雅黑" panose="020B0503020204020204" pitchFamily="34" charset="-122"/>
                </a:rPr>
                <a:t>是函数</a:t>
              </a:r>
              <a:endParaRPr lang="en-US" altLang="zh-CN" sz="2400" dirty="0"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  <a:defRPr/>
              </a:pPr>
              <a:r>
                <a:rPr lang="zh-CN" altLang="en-US" sz="2400" dirty="0">
                  <a:ea typeface="微软雅黑" panose="020B0503020204020204" pitchFamily="34" charset="-122"/>
                </a:rPr>
                <a:t>的</a:t>
              </a:r>
              <a:r>
                <a:rPr lang="zh-CN" altLang="en-US" sz="2400" dirty="0">
                  <a:solidFill>
                    <a:srgbClr val="FF0000"/>
                  </a:solidFill>
                  <a:ea typeface="微软雅黑" panose="020B0503020204020204" pitchFamily="34" charset="-122"/>
                </a:rPr>
                <a:t>极值点</a:t>
              </a:r>
              <a:r>
                <a:rPr lang="zh-CN" altLang="en-US" sz="2400" dirty="0">
                  <a:ea typeface="微软雅黑" panose="020B0503020204020204" pitchFamily="34" charset="-122"/>
                </a:rPr>
                <a:t>。</a:t>
              </a:r>
            </a:p>
          </p:txBody>
        </p:sp>
        <p:graphicFrame>
          <p:nvGraphicFramePr>
            <p:cNvPr id="12" name="Object 31"/>
            <p:cNvGraphicFramePr>
              <a:graphicFrameLocks noChangeAspect="1"/>
            </p:cNvGraphicFramePr>
            <p:nvPr/>
          </p:nvGraphicFramePr>
          <p:xfrm>
            <a:off x="2714612" y="2193748"/>
            <a:ext cx="723604" cy="306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4" r:id="rId3" imgW="357289" imgH="178464" progId="Equation.3">
                    <p:embed/>
                  </p:oleObj>
                </mc:Choice>
                <mc:Fallback>
                  <p:oleObj r:id="rId3" imgW="357289" imgH="17846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4612" y="2193748"/>
                          <a:ext cx="723604" cy="306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2"/>
            <p:cNvGraphicFramePr>
              <a:graphicFrameLocks noChangeAspect="1"/>
            </p:cNvGraphicFramePr>
            <p:nvPr/>
          </p:nvGraphicFramePr>
          <p:xfrm>
            <a:off x="2730520" y="2544739"/>
            <a:ext cx="8890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5" name="公式" r:id="rId5" imgW="482400" imgH="241200" progId="Equation.3">
                    <p:embed/>
                  </p:oleObj>
                </mc:Choice>
                <mc:Fallback>
                  <p:oleObj name="公式" r:id="rId5" imgW="4824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0520" y="2544739"/>
                          <a:ext cx="889000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1070" y="2202880"/>
            <a:ext cx="4596589" cy="309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20" name="TextBox 10"/>
          <p:cNvSpPr txBox="1"/>
          <p:nvPr/>
        </p:nvSpPr>
        <p:spPr>
          <a:xfrm>
            <a:off x="7327043" y="3320850"/>
            <a:ext cx="47625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867" dirty="0">
                <a:solidFill>
                  <a:srgbClr val="FF0000"/>
                </a:solidFill>
                <a:ea typeface="微软雅黑" panose="020B0503020204020204" pitchFamily="34" charset="-122"/>
              </a:rPr>
              <a:t>．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844398" y="874100"/>
            <a:ext cx="9347602" cy="58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0" dirty="0">
                <a:latin typeface="Arial" pitchFamily="34" charset="0"/>
                <a:ea typeface="微软雅黑" panose="020B0503020204020204" pitchFamily="34" charset="-122"/>
              </a:rPr>
              <a:t>不可点是否一定是函数的极值点？</a:t>
            </a:r>
          </a:p>
        </p:txBody>
      </p:sp>
    </p:spTree>
    <p:extLst>
      <p:ext uri="{BB962C8B-B14F-4D97-AF65-F5344CB8AC3E}">
        <p14:creationId xmlns:p14="http://schemas.microsoft.com/office/powerpoint/2010/main" val="339681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" grpId="0"/>
      <p:bldP spid="20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416051" y="2556388"/>
            <a:ext cx="9396412" cy="170098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638916" y="2725120"/>
            <a:ext cx="8538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问题</a:t>
            </a:r>
            <a:r>
              <a:rPr lang="en-US" altLang="zh-CN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1】</a:t>
            </a:r>
            <a:r>
              <a:rPr lang="zh-CN" altLang="en-US" sz="2400" b="0" dirty="0">
                <a:ea typeface="微软雅黑" panose="020B0503020204020204" pitchFamily="34" charset="-122"/>
              </a:rPr>
              <a:t>什么样的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驻点是函数的极值点？</a:t>
            </a:r>
            <a:endParaRPr lang="zh-CN" altLang="en-US" sz="2400" b="0" dirty="0">
              <a:ea typeface="微软雅黑" panose="020B0503020204020204" pitchFamily="34" charset="-12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638917" y="3425735"/>
            <a:ext cx="88582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问题</a:t>
            </a:r>
            <a:r>
              <a:rPr lang="en-US" altLang="zh-CN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2】</a:t>
            </a:r>
            <a:r>
              <a:rPr lang="zh-CN" altLang="en-US" sz="2400" b="0" dirty="0">
                <a:ea typeface="微软雅黑" panose="020B0503020204020204" pitchFamily="34" charset="-122"/>
              </a:rPr>
              <a:t>什么样的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连续不可导点是函数的极值点？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5" y="0"/>
            <a:ext cx="365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156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 bwMode="auto">
          <a:xfrm>
            <a:off x="1416050" y="2021419"/>
            <a:ext cx="9396413" cy="196692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2" name="组合 23"/>
          <p:cNvGrpSpPr>
            <a:grpSpLocks/>
          </p:cNvGrpSpPr>
          <p:nvPr/>
        </p:nvGrpSpPr>
        <p:grpSpPr bwMode="auto">
          <a:xfrm>
            <a:off x="5277955" y="3004233"/>
            <a:ext cx="3151825" cy="646331"/>
            <a:chOff x="2027505" y="2226103"/>
            <a:chExt cx="2363869" cy="484749"/>
          </a:xfrm>
        </p:grpSpPr>
        <p:sp>
          <p:nvSpPr>
            <p:cNvPr id="5135" name="Rectangle 18"/>
            <p:cNvSpPr>
              <a:spLocks noChangeArrowheads="1"/>
            </p:cNvSpPr>
            <p:nvPr/>
          </p:nvSpPr>
          <p:spPr bwMode="auto">
            <a:xfrm>
              <a:off x="2027505" y="2226103"/>
              <a:ext cx="2363869" cy="484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则必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   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 </a:t>
              </a:r>
            </a:p>
          </p:txBody>
        </p:sp>
        <p:graphicFrame>
          <p:nvGraphicFramePr>
            <p:cNvPr id="5125" name="Object 18"/>
            <p:cNvGraphicFramePr>
              <a:graphicFrameLocks noChangeAspect="1"/>
            </p:cNvGraphicFramePr>
            <p:nvPr/>
          </p:nvGraphicFramePr>
          <p:xfrm>
            <a:off x="2857488" y="2285999"/>
            <a:ext cx="1071570" cy="400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4" r:id="rId3" imgW="694237" imgH="231412" progId="Equation.3">
                    <p:embed/>
                  </p:oleObj>
                </mc:Choice>
                <mc:Fallback>
                  <p:oleObj r:id="rId3" imgW="694237" imgH="2314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488" y="2285999"/>
                          <a:ext cx="1071570" cy="4003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25"/>
          <p:cNvGrpSpPr>
            <a:grpSpLocks/>
          </p:cNvGrpSpPr>
          <p:nvPr/>
        </p:nvGrpSpPr>
        <p:grpSpPr bwMode="auto">
          <a:xfrm>
            <a:off x="1737790" y="3034425"/>
            <a:ext cx="1817494" cy="585806"/>
            <a:chOff x="7072330" y="1703804"/>
            <a:chExt cx="1363130" cy="439320"/>
          </a:xfrm>
        </p:grpSpPr>
        <p:sp>
          <p:nvSpPr>
            <p:cNvPr id="5133" name="Rectangle 16"/>
            <p:cNvSpPr>
              <a:spLocks noChangeArrowheads="1"/>
            </p:cNvSpPr>
            <p:nvPr/>
          </p:nvSpPr>
          <p:spPr bwMode="auto">
            <a:xfrm>
              <a:off x="7072330" y="1703804"/>
              <a:ext cx="1130365" cy="43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并且在点 </a:t>
              </a:r>
            </a:p>
          </p:txBody>
        </p:sp>
        <p:graphicFrame>
          <p:nvGraphicFramePr>
            <p:cNvPr id="512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2630944"/>
                </p:ext>
              </p:extLst>
            </p:nvPr>
          </p:nvGraphicFramePr>
          <p:xfrm>
            <a:off x="8041760" y="1737616"/>
            <a:ext cx="393700" cy="405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5" r:id="rId5" imgW="166546" imgH="230602" progId="Equation.3">
                    <p:embed/>
                  </p:oleObj>
                </mc:Choice>
                <mc:Fallback>
                  <p:oleObj r:id="rId5" imgW="166546" imgH="2306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1760" y="1737616"/>
                          <a:ext cx="393700" cy="405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1" name="Rectangle 18"/>
          <p:cNvSpPr>
            <a:spLocks noChangeArrowheads="1"/>
          </p:cNvSpPr>
          <p:nvPr/>
        </p:nvSpPr>
        <p:spPr bwMode="auto">
          <a:xfrm>
            <a:off x="3422138" y="3036871"/>
            <a:ext cx="2031325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处取得极值，</a:t>
            </a:r>
          </a:p>
        </p:txBody>
      </p:sp>
      <p:grpSp>
        <p:nvGrpSpPr>
          <p:cNvPr id="4" name="组合 24"/>
          <p:cNvGrpSpPr>
            <a:grpSpLocks/>
          </p:cNvGrpSpPr>
          <p:nvPr/>
        </p:nvGrpSpPr>
        <p:grpSpPr bwMode="auto">
          <a:xfrm>
            <a:off x="1737790" y="2323873"/>
            <a:ext cx="10822516" cy="615002"/>
            <a:chOff x="598142" y="1699203"/>
            <a:chExt cx="8117262" cy="461747"/>
          </a:xfrm>
        </p:grpSpPr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598142" y="1699203"/>
              <a:ext cx="8117262" cy="435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ea typeface="微软雅黑" panose="020B0503020204020204" pitchFamily="34" charset="-122"/>
                </a:rPr>
                <a:t>定理</a:t>
              </a:r>
              <a:r>
                <a:rPr lang="en-US" altLang="zh-CN" sz="2400" dirty="0">
                  <a:solidFill>
                    <a:srgbClr val="FF0000"/>
                  </a:solidFill>
                  <a:ea typeface="微软雅黑" panose="020B0503020204020204" pitchFamily="34" charset="-122"/>
                </a:rPr>
                <a:t>4.4 </a:t>
              </a:r>
              <a:r>
                <a:rPr lang="zh-CN" altLang="en-US" sz="2400" b="0" dirty="0" smtClean="0">
                  <a:ea typeface="微软雅黑" panose="020B0503020204020204" pitchFamily="34" charset="-122"/>
                </a:rPr>
                <a:t>（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极值存在的必要条件）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处可导， </a:t>
              </a:r>
            </a:p>
          </p:txBody>
        </p:sp>
        <p:graphicFrame>
          <p:nvGraphicFramePr>
            <p:cNvPr id="51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3960290"/>
                </p:ext>
              </p:extLst>
            </p:nvPr>
          </p:nvGraphicFramePr>
          <p:xfrm>
            <a:off x="4977903" y="1803375"/>
            <a:ext cx="579138" cy="357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6" r:id="rId7" imgW="350662" imgH="207800" progId="Equation.3">
                    <p:embed/>
                  </p:oleObj>
                </mc:Choice>
                <mc:Fallback>
                  <p:oleObj r:id="rId7" imgW="350662" imgH="20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7903" y="1803375"/>
                          <a:ext cx="579138" cy="357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3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2102279"/>
                </p:ext>
              </p:extLst>
            </p:nvPr>
          </p:nvGraphicFramePr>
          <p:xfrm>
            <a:off x="5985262" y="1751923"/>
            <a:ext cx="424180" cy="402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7" r:id="rId9" imgW="183453" imgH="235869" progId="Equation.3">
                    <p:embed/>
                  </p:oleObj>
                </mc:Choice>
                <mc:Fallback>
                  <p:oleObj r:id="rId9" imgW="183453" imgH="2358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5262" y="1751923"/>
                          <a:ext cx="424180" cy="4021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737790" y="4230286"/>
            <a:ext cx="90746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说明： </a:t>
            </a:r>
            <a:r>
              <a:rPr lang="zh-CN" altLang="en-US" sz="2400" b="0" dirty="0">
                <a:ea typeface="微软雅黑" panose="020B0503020204020204" pitchFamily="34" charset="-122"/>
              </a:rPr>
              <a:t>可导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函数的极值点一定是驻点。</a:t>
            </a:r>
            <a:endParaRPr lang="zh-CN" altLang="en-US" sz="2400" b="0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28663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81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 bwMode="auto">
          <a:xfrm>
            <a:off x="1055689" y="1209675"/>
            <a:ext cx="10080624" cy="41989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6168" name="组合 61"/>
          <p:cNvGrpSpPr>
            <a:grpSpLocks/>
          </p:cNvGrpSpPr>
          <p:nvPr/>
        </p:nvGrpSpPr>
        <p:grpSpPr bwMode="auto">
          <a:xfrm>
            <a:off x="2048328" y="4150645"/>
            <a:ext cx="4557658" cy="649982"/>
            <a:chOff x="1085148" y="2219537"/>
            <a:chExt cx="3418932" cy="487324"/>
          </a:xfrm>
        </p:grpSpPr>
        <p:sp>
          <p:nvSpPr>
            <p:cNvPr id="6190" name="Rectangle 14"/>
            <p:cNvSpPr>
              <a:spLocks noChangeArrowheads="1"/>
            </p:cNvSpPr>
            <p:nvPr/>
          </p:nvSpPr>
          <p:spPr bwMode="auto">
            <a:xfrm>
              <a:off x="1085148" y="2243128"/>
              <a:ext cx="3418932" cy="43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ea typeface="微软雅黑" panose="020B0503020204020204" pitchFamily="34" charset="-122"/>
                </a:rPr>
                <a:t>那么函数在        处取得极大值；</a:t>
              </a:r>
            </a:p>
          </p:txBody>
        </p:sp>
        <p:graphicFrame>
          <p:nvGraphicFramePr>
            <p:cNvPr id="6165" name="Object 10"/>
            <p:cNvGraphicFramePr>
              <a:graphicFrameLocks noChangeAspect="1"/>
            </p:cNvGraphicFramePr>
            <p:nvPr/>
          </p:nvGraphicFramePr>
          <p:xfrm>
            <a:off x="2377372" y="2219537"/>
            <a:ext cx="468300" cy="487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79" r:id="rId4" imgW="166546" imgH="230602" progId="Equation.3">
                    <p:embed/>
                  </p:oleObj>
                </mc:Choice>
                <mc:Fallback>
                  <p:oleObj r:id="rId4" imgW="166546" imgH="2306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7372" y="2219537"/>
                          <a:ext cx="468300" cy="4873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71" name="Rectangle 25"/>
          <p:cNvSpPr>
            <a:spLocks noChangeArrowheads="1"/>
          </p:cNvSpPr>
          <p:nvPr/>
        </p:nvSpPr>
        <p:spPr bwMode="auto">
          <a:xfrm>
            <a:off x="1106267" y="2691631"/>
            <a:ext cx="891591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则： 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06267" y="1423288"/>
            <a:ext cx="10571594" cy="591979"/>
            <a:chOff x="1106267" y="1134998"/>
            <a:chExt cx="10571594" cy="591979"/>
          </a:xfrm>
        </p:grpSpPr>
        <p:sp>
          <p:nvSpPr>
            <p:cNvPr id="6186" name="Rectangle 11"/>
            <p:cNvSpPr>
              <a:spLocks noChangeArrowheads="1"/>
            </p:cNvSpPr>
            <p:nvPr/>
          </p:nvSpPr>
          <p:spPr bwMode="auto">
            <a:xfrm>
              <a:off x="1106267" y="1134998"/>
              <a:ext cx="10571594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定理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4.5 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极值的第一充分条件）设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 在点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的某邻域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内可导</a:t>
              </a:r>
              <a:endParaRPr lang="zh-CN" altLang="en-US" sz="2267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615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1808298"/>
                </p:ext>
              </p:extLst>
            </p:nvPr>
          </p:nvGraphicFramePr>
          <p:xfrm>
            <a:off x="6595783" y="1219102"/>
            <a:ext cx="826422" cy="459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80" r:id="rId6" imgW="350974" imgH="207984" progId="Equation.3">
                    <p:embed/>
                  </p:oleObj>
                </mc:Choice>
                <mc:Fallback>
                  <p:oleObj r:id="rId6" imgW="350974" imgH="2079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5783" y="1219102"/>
                          <a:ext cx="826422" cy="45936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6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320721"/>
                </p:ext>
              </p:extLst>
            </p:nvPr>
          </p:nvGraphicFramePr>
          <p:xfrm>
            <a:off x="8029085" y="1162475"/>
            <a:ext cx="597600" cy="564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81" r:id="rId8" imgW="183453" imgH="235869" progId="Equation.3">
                    <p:embed/>
                  </p:oleObj>
                </mc:Choice>
                <mc:Fallback>
                  <p:oleObj r:id="rId8" imgW="183453" imgH="2358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9085" y="1162475"/>
                          <a:ext cx="597600" cy="56450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4"/>
          <p:cNvGrpSpPr/>
          <p:nvPr/>
        </p:nvGrpSpPr>
        <p:grpSpPr>
          <a:xfrm>
            <a:off x="891848" y="2024063"/>
            <a:ext cx="6219071" cy="646331"/>
            <a:chOff x="891848" y="1735773"/>
            <a:chExt cx="6219071" cy="646331"/>
          </a:xfrm>
        </p:grpSpPr>
        <p:sp>
          <p:nvSpPr>
            <p:cNvPr id="6184" name="Rectangle 19"/>
            <p:cNvSpPr>
              <a:spLocks noChangeArrowheads="1"/>
            </p:cNvSpPr>
            <p:nvPr/>
          </p:nvSpPr>
          <p:spPr bwMode="auto">
            <a:xfrm>
              <a:off x="891848" y="1735773"/>
              <a:ext cx="62190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（点 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可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除外，但在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处必须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连续）。</a:t>
              </a:r>
              <a:endPara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615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6591609"/>
                </p:ext>
              </p:extLst>
            </p:nvPr>
          </p:nvGraphicFramePr>
          <p:xfrm>
            <a:off x="4027359" y="1776712"/>
            <a:ext cx="599597" cy="568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82" r:id="rId10" imgW="183453" imgH="235869" progId="Equation.3">
                    <p:embed/>
                  </p:oleObj>
                </mc:Choice>
                <mc:Fallback>
                  <p:oleObj r:id="rId10" imgW="183453" imgH="2358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7359" y="1776712"/>
                          <a:ext cx="599597" cy="56898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3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4195318"/>
                </p:ext>
              </p:extLst>
            </p:nvPr>
          </p:nvGraphicFramePr>
          <p:xfrm>
            <a:off x="1506270" y="1810611"/>
            <a:ext cx="587881" cy="556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83" r:id="rId11" imgW="183453" imgH="235869" progId="Equation.3">
                    <p:embed/>
                  </p:oleObj>
                </mc:Choice>
                <mc:Fallback>
                  <p:oleObj r:id="rId11" imgW="183453" imgH="2358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270" y="1810611"/>
                          <a:ext cx="587881" cy="55673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72" name="组合 58"/>
          <p:cNvGrpSpPr>
            <a:grpSpLocks/>
          </p:cNvGrpSpPr>
          <p:nvPr/>
        </p:nvGrpSpPr>
        <p:grpSpPr bwMode="auto">
          <a:xfrm>
            <a:off x="1244884" y="3389411"/>
            <a:ext cx="9209572" cy="647934"/>
            <a:chOff x="515961" y="2181203"/>
            <a:chExt cx="6906726" cy="485955"/>
          </a:xfrm>
        </p:grpSpPr>
        <p:sp>
          <p:nvSpPr>
            <p:cNvPr id="6187" name="Rectangle 14"/>
            <p:cNvSpPr>
              <a:spLocks noChangeArrowheads="1"/>
            </p:cNvSpPr>
            <p:nvPr/>
          </p:nvSpPr>
          <p:spPr bwMode="auto">
            <a:xfrm>
              <a:off x="515961" y="2205947"/>
              <a:ext cx="6906726" cy="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（1）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如果当              时，              ，且当              时，               ，</a:t>
              </a:r>
            </a:p>
          </p:txBody>
        </p:sp>
        <p:graphicFrame>
          <p:nvGraphicFramePr>
            <p:cNvPr id="615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608762"/>
                </p:ext>
              </p:extLst>
            </p:nvPr>
          </p:nvGraphicFramePr>
          <p:xfrm>
            <a:off x="1933786" y="2188069"/>
            <a:ext cx="736585" cy="4790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84" r:id="rId12" imgW="418011" imgH="235131" progId="Equation.3">
                    <p:embed/>
                  </p:oleObj>
                </mc:Choice>
                <mc:Fallback>
                  <p:oleObj r:id="rId12" imgW="418011" imgH="23513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3786" y="2188069"/>
                          <a:ext cx="736585" cy="4790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508027"/>
                </p:ext>
              </p:extLst>
            </p:nvPr>
          </p:nvGraphicFramePr>
          <p:xfrm>
            <a:off x="4796385" y="2181203"/>
            <a:ext cx="855669" cy="485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85" name="公式" r:id="rId14" imgW="431460" imgH="235342" progId="Equation.3">
                    <p:embed/>
                  </p:oleObj>
                </mc:Choice>
                <mc:Fallback>
                  <p:oleObj name="公式" r:id="rId14" imgW="431460" imgH="2353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6385" y="2181203"/>
                          <a:ext cx="855669" cy="4859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4037147"/>
                </p:ext>
              </p:extLst>
            </p:nvPr>
          </p:nvGraphicFramePr>
          <p:xfrm>
            <a:off x="3108221" y="2290923"/>
            <a:ext cx="98425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86" name="公式" r:id="rId16" imgW="596641" imgH="203112" progId="Equation.3">
                    <p:embed/>
                  </p:oleObj>
                </mc:Choice>
                <mc:Fallback>
                  <p:oleObj name="公式" r:id="rId16" imgW="59664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8221" y="2290923"/>
                          <a:ext cx="984250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8005905"/>
                </p:ext>
              </p:extLst>
            </p:nvPr>
          </p:nvGraphicFramePr>
          <p:xfrm>
            <a:off x="6084452" y="2289511"/>
            <a:ext cx="1044569" cy="373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87" r:id="rId18" imgW="598719" imgH="203819" progId="Equation.3">
                    <p:embed/>
                  </p:oleObj>
                </mc:Choice>
                <mc:Fallback>
                  <p:oleObj r:id="rId18" imgW="598719" imgH="2038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4452" y="2289511"/>
                          <a:ext cx="1044569" cy="373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70" name="组合 54"/>
          <p:cNvGrpSpPr>
            <a:grpSpLocks/>
          </p:cNvGrpSpPr>
          <p:nvPr/>
        </p:nvGrpSpPr>
        <p:grpSpPr bwMode="auto">
          <a:xfrm>
            <a:off x="6431568" y="1995411"/>
            <a:ext cx="5048249" cy="679812"/>
            <a:chOff x="4101119" y="1201354"/>
            <a:chExt cx="3786214" cy="509688"/>
          </a:xfrm>
        </p:grpSpPr>
        <p:sp>
          <p:nvSpPr>
            <p:cNvPr id="6188" name="Rectangle 21"/>
            <p:cNvSpPr>
              <a:spLocks noChangeArrowheads="1"/>
            </p:cNvSpPr>
            <p:nvPr/>
          </p:nvSpPr>
          <p:spPr bwMode="auto">
            <a:xfrm>
              <a:off x="4101119" y="1201354"/>
              <a:ext cx="3786214" cy="48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且                 或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不存在。</a:t>
              </a:r>
            </a:p>
          </p:txBody>
        </p:sp>
        <p:graphicFrame>
          <p:nvGraphicFramePr>
            <p:cNvPr id="6161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4701503"/>
                </p:ext>
              </p:extLst>
            </p:nvPr>
          </p:nvGraphicFramePr>
          <p:xfrm>
            <a:off x="4379595" y="1287225"/>
            <a:ext cx="1179345" cy="4119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88" r:id="rId20" imgW="694237" imgH="231412" progId="Equation.3">
                    <p:embed/>
                  </p:oleObj>
                </mc:Choice>
                <mc:Fallback>
                  <p:oleObj r:id="rId20" imgW="694237" imgH="2314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9595" y="1287225"/>
                          <a:ext cx="1179345" cy="41194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2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9798330"/>
                </p:ext>
              </p:extLst>
            </p:nvPr>
          </p:nvGraphicFramePr>
          <p:xfrm>
            <a:off x="5812400" y="1288982"/>
            <a:ext cx="779616" cy="4220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89" r:id="rId22" imgW="454159" imgH="233567" progId="Equation.3">
                    <p:embed/>
                  </p:oleObj>
                </mc:Choice>
                <mc:Fallback>
                  <p:oleObj r:id="rId22" imgW="454159" imgH="23356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2400" y="1288982"/>
                          <a:ext cx="779616" cy="42206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203791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17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 bwMode="auto">
          <a:xfrm>
            <a:off x="1055689" y="1209675"/>
            <a:ext cx="10080624" cy="41989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24" name="组合 62"/>
          <p:cNvGrpSpPr>
            <a:grpSpLocks/>
          </p:cNvGrpSpPr>
          <p:nvPr/>
        </p:nvGrpSpPr>
        <p:grpSpPr bwMode="auto">
          <a:xfrm>
            <a:off x="2295657" y="4256365"/>
            <a:ext cx="4557658" cy="650954"/>
            <a:chOff x="1040898" y="2243128"/>
            <a:chExt cx="3418932" cy="488053"/>
          </a:xfrm>
        </p:grpSpPr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1040898" y="2243128"/>
              <a:ext cx="3418932" cy="43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ea typeface="微软雅黑" panose="020B0503020204020204" pitchFamily="34" charset="-122"/>
                </a:rPr>
                <a:t>那么函数在        处取得极小值；</a:t>
              </a:r>
            </a:p>
          </p:txBody>
        </p:sp>
        <p:graphicFrame>
          <p:nvGraphicFramePr>
            <p:cNvPr id="26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1369165"/>
                </p:ext>
              </p:extLst>
            </p:nvPr>
          </p:nvGraphicFramePr>
          <p:xfrm>
            <a:off x="2282064" y="2243857"/>
            <a:ext cx="468300" cy="487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03" r:id="rId4" imgW="166546" imgH="230602" progId="Equation.3">
                    <p:embed/>
                  </p:oleObj>
                </mc:Choice>
                <mc:Fallback>
                  <p:oleObj r:id="rId4" imgW="166546" imgH="2306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2064" y="2243857"/>
                          <a:ext cx="468300" cy="4873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组合 65"/>
          <p:cNvGrpSpPr>
            <a:grpSpLocks/>
          </p:cNvGrpSpPr>
          <p:nvPr/>
        </p:nvGrpSpPr>
        <p:grpSpPr bwMode="auto">
          <a:xfrm>
            <a:off x="1506270" y="3429000"/>
            <a:ext cx="9209572" cy="663378"/>
            <a:chOff x="515961" y="1860068"/>
            <a:chExt cx="6906726" cy="497368"/>
          </a:xfrm>
        </p:grpSpPr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515961" y="1893703"/>
              <a:ext cx="6906726" cy="43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如果当              时，              ，且当              时，               ，</a:t>
              </a:r>
            </a:p>
          </p:txBody>
        </p:sp>
        <p:graphicFrame>
          <p:nvGraphicFramePr>
            <p:cNvPr id="29" name="Object 55"/>
            <p:cNvGraphicFramePr>
              <a:graphicFrameLocks noChangeAspect="1"/>
            </p:cNvGraphicFramePr>
            <p:nvPr/>
          </p:nvGraphicFramePr>
          <p:xfrm>
            <a:off x="1978027" y="1878347"/>
            <a:ext cx="736585" cy="4790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04" r:id="rId6" imgW="418011" imgH="235131" progId="Equation.3">
                    <p:embed/>
                  </p:oleObj>
                </mc:Choice>
                <mc:Fallback>
                  <p:oleObj r:id="rId6" imgW="418011" imgH="23513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8027" y="1878347"/>
                          <a:ext cx="736585" cy="4790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5838251"/>
                </p:ext>
              </p:extLst>
            </p:nvPr>
          </p:nvGraphicFramePr>
          <p:xfrm>
            <a:off x="4815203" y="1860068"/>
            <a:ext cx="855669" cy="485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05" name="公式" r:id="rId8" imgW="431460" imgH="235342" progId="Equation.3">
                    <p:embed/>
                  </p:oleObj>
                </mc:Choice>
                <mc:Fallback>
                  <p:oleObj name="公式" r:id="rId8" imgW="431460" imgH="2353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5203" y="1860068"/>
                          <a:ext cx="855669" cy="4859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57"/>
            <p:cNvGraphicFramePr>
              <a:graphicFrameLocks noChangeAspect="1"/>
            </p:cNvGraphicFramePr>
            <p:nvPr/>
          </p:nvGraphicFramePr>
          <p:xfrm>
            <a:off x="3086100" y="1981201"/>
            <a:ext cx="98425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06" name="公式" r:id="rId10" imgW="596641" imgH="203112" progId="Equation.3">
                    <p:embed/>
                  </p:oleObj>
                </mc:Choice>
                <mc:Fallback>
                  <p:oleObj name="公式" r:id="rId10" imgW="59664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6100" y="1981201"/>
                          <a:ext cx="984250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58"/>
            <p:cNvGraphicFramePr>
              <a:graphicFrameLocks noChangeAspect="1"/>
            </p:cNvGraphicFramePr>
            <p:nvPr/>
          </p:nvGraphicFramePr>
          <p:xfrm>
            <a:off x="6100308" y="1943095"/>
            <a:ext cx="1041400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07" name="公式" r:id="rId12" imgW="596641" imgH="203112" progId="Equation.3">
                    <p:embed/>
                  </p:oleObj>
                </mc:Choice>
                <mc:Fallback>
                  <p:oleObj name="公式" r:id="rId12" imgW="59664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0308" y="1943095"/>
                          <a:ext cx="1041400" cy="373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1106267" y="2691631"/>
            <a:ext cx="891591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则： 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106267" y="1423288"/>
            <a:ext cx="10571594" cy="591979"/>
            <a:chOff x="1106267" y="1134998"/>
            <a:chExt cx="10571594" cy="591979"/>
          </a:xfrm>
        </p:grpSpPr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1106267" y="1134998"/>
              <a:ext cx="10571594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定理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4.5 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极值的第一充分条件）设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 在点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的某邻域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内可导</a:t>
              </a:r>
              <a:endParaRPr lang="zh-CN" altLang="en-US" sz="2267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7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3653770"/>
                </p:ext>
              </p:extLst>
            </p:nvPr>
          </p:nvGraphicFramePr>
          <p:xfrm>
            <a:off x="6595783" y="1219102"/>
            <a:ext cx="826422" cy="459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08" r:id="rId14" imgW="350974" imgH="207984" progId="Equation.3">
                    <p:embed/>
                  </p:oleObj>
                </mc:Choice>
                <mc:Fallback>
                  <p:oleObj r:id="rId14" imgW="350974" imgH="2079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5783" y="1219102"/>
                          <a:ext cx="826422" cy="45936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3079912"/>
                </p:ext>
              </p:extLst>
            </p:nvPr>
          </p:nvGraphicFramePr>
          <p:xfrm>
            <a:off x="8029085" y="1162475"/>
            <a:ext cx="597600" cy="564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09" r:id="rId16" imgW="183453" imgH="235869" progId="Equation.3">
                    <p:embed/>
                  </p:oleObj>
                </mc:Choice>
                <mc:Fallback>
                  <p:oleObj r:id="rId16" imgW="183453" imgH="2358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9085" y="1162475"/>
                          <a:ext cx="597600" cy="56450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组合 38"/>
          <p:cNvGrpSpPr/>
          <p:nvPr/>
        </p:nvGrpSpPr>
        <p:grpSpPr>
          <a:xfrm>
            <a:off x="891848" y="2024063"/>
            <a:ext cx="6219071" cy="646331"/>
            <a:chOff x="891848" y="1735773"/>
            <a:chExt cx="6219071" cy="646331"/>
          </a:xfrm>
        </p:grpSpPr>
        <p:sp>
          <p:nvSpPr>
            <p:cNvPr id="40" name="Rectangle 19"/>
            <p:cNvSpPr>
              <a:spLocks noChangeArrowheads="1"/>
            </p:cNvSpPr>
            <p:nvPr/>
          </p:nvSpPr>
          <p:spPr bwMode="auto">
            <a:xfrm>
              <a:off x="891848" y="1735773"/>
              <a:ext cx="62190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（点 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可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除外，但在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处必须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连续）。</a:t>
              </a:r>
              <a:endPara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1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8313640"/>
                </p:ext>
              </p:extLst>
            </p:nvPr>
          </p:nvGraphicFramePr>
          <p:xfrm>
            <a:off x="4027359" y="1776712"/>
            <a:ext cx="599597" cy="568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10" r:id="rId18" imgW="183453" imgH="235869" progId="Equation.3">
                    <p:embed/>
                  </p:oleObj>
                </mc:Choice>
                <mc:Fallback>
                  <p:oleObj r:id="rId18" imgW="183453" imgH="2358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7359" y="1776712"/>
                          <a:ext cx="599597" cy="56898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2998172"/>
                </p:ext>
              </p:extLst>
            </p:nvPr>
          </p:nvGraphicFramePr>
          <p:xfrm>
            <a:off x="1506270" y="1810611"/>
            <a:ext cx="587881" cy="556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11" r:id="rId19" imgW="183453" imgH="235869" progId="Equation.3">
                    <p:embed/>
                  </p:oleObj>
                </mc:Choice>
                <mc:Fallback>
                  <p:oleObj r:id="rId19" imgW="183453" imgH="2358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270" y="1810611"/>
                          <a:ext cx="587881" cy="55673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组合 54"/>
          <p:cNvGrpSpPr>
            <a:grpSpLocks/>
          </p:cNvGrpSpPr>
          <p:nvPr/>
        </p:nvGrpSpPr>
        <p:grpSpPr bwMode="auto">
          <a:xfrm>
            <a:off x="6431568" y="1995411"/>
            <a:ext cx="5048249" cy="679812"/>
            <a:chOff x="4101119" y="1201354"/>
            <a:chExt cx="3786214" cy="509688"/>
          </a:xfrm>
        </p:grpSpPr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4101119" y="1201354"/>
              <a:ext cx="3786214" cy="48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且                 或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不存在。</a:t>
              </a:r>
            </a:p>
          </p:txBody>
        </p:sp>
        <p:graphicFrame>
          <p:nvGraphicFramePr>
            <p:cNvPr id="45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9518824"/>
                </p:ext>
              </p:extLst>
            </p:nvPr>
          </p:nvGraphicFramePr>
          <p:xfrm>
            <a:off x="4379595" y="1287225"/>
            <a:ext cx="1179345" cy="4119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12" r:id="rId20" imgW="694237" imgH="231412" progId="Equation.3">
                    <p:embed/>
                  </p:oleObj>
                </mc:Choice>
                <mc:Fallback>
                  <p:oleObj r:id="rId20" imgW="694237" imgH="2314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9595" y="1287225"/>
                          <a:ext cx="1179345" cy="41194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7250656"/>
                </p:ext>
              </p:extLst>
            </p:nvPr>
          </p:nvGraphicFramePr>
          <p:xfrm>
            <a:off x="5812400" y="1288982"/>
            <a:ext cx="779616" cy="4220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13" r:id="rId22" imgW="454159" imgH="233567" progId="Equation.3">
                    <p:embed/>
                  </p:oleObj>
                </mc:Choice>
                <mc:Fallback>
                  <p:oleObj r:id="rId22" imgW="454159" imgH="23356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2400" y="1288982"/>
                          <a:ext cx="779616" cy="42206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253453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 bwMode="auto">
          <a:xfrm>
            <a:off x="1055689" y="1209675"/>
            <a:ext cx="10080624" cy="41989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6169" name="Group 12"/>
          <p:cNvGrpSpPr>
            <a:grpSpLocks/>
          </p:cNvGrpSpPr>
          <p:nvPr/>
        </p:nvGrpSpPr>
        <p:grpSpPr bwMode="auto">
          <a:xfrm>
            <a:off x="1407451" y="3345689"/>
            <a:ext cx="7126793" cy="628160"/>
            <a:chOff x="0" y="2"/>
            <a:chExt cx="3366" cy="396"/>
          </a:xfrm>
        </p:grpSpPr>
        <p:sp>
          <p:nvSpPr>
            <p:cNvPr id="6189" name="Rectangle 14"/>
            <p:cNvSpPr>
              <a:spLocks noChangeArrowheads="1"/>
            </p:cNvSpPr>
            <p:nvPr/>
          </p:nvSpPr>
          <p:spPr bwMode="auto">
            <a:xfrm>
              <a:off x="0" y="2"/>
              <a:ext cx="336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如果在       的两侧，           具有相同的符号，</a:t>
              </a:r>
            </a:p>
          </p:txBody>
        </p:sp>
        <p:graphicFrame>
          <p:nvGraphicFramePr>
            <p:cNvPr id="6163" name="Object 14"/>
            <p:cNvGraphicFramePr>
              <a:graphicFrameLocks noChangeAspect="1"/>
            </p:cNvGraphicFramePr>
            <p:nvPr/>
          </p:nvGraphicFramePr>
          <p:xfrm>
            <a:off x="861" y="35"/>
            <a:ext cx="288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24" name="公式" r:id="rId4" imgW="183453" imgH="235869" progId="Equation.3">
                    <p:embed/>
                  </p:oleObj>
                </mc:Choice>
                <mc:Fallback>
                  <p:oleObj name="公式" r:id="rId4" imgW="183453" imgH="2358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" y="35"/>
                          <a:ext cx="288" cy="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4" name="Object 15"/>
            <p:cNvGraphicFramePr>
              <a:graphicFrameLocks noChangeAspect="1"/>
            </p:cNvGraphicFramePr>
            <p:nvPr/>
          </p:nvGraphicFramePr>
          <p:xfrm>
            <a:off x="1692" y="64"/>
            <a:ext cx="443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25" r:id="rId6" imgW="370552" imgH="204442" progId="Equation.3">
                    <p:embed/>
                  </p:oleObj>
                </mc:Choice>
                <mc:Fallback>
                  <p:oleObj r:id="rId6" imgW="370552" imgH="2044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2" y="64"/>
                          <a:ext cx="443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77" name="组合 71"/>
          <p:cNvGrpSpPr>
            <a:grpSpLocks/>
          </p:cNvGrpSpPr>
          <p:nvPr/>
        </p:nvGrpSpPr>
        <p:grpSpPr bwMode="auto">
          <a:xfrm>
            <a:off x="2202226" y="4246847"/>
            <a:ext cx="6000792" cy="611534"/>
            <a:chOff x="5643569" y="3637309"/>
            <a:chExt cx="4500162" cy="458653"/>
          </a:xfrm>
        </p:grpSpPr>
        <p:sp>
          <p:nvSpPr>
            <p:cNvPr id="6179" name="Rectangle 14"/>
            <p:cNvSpPr>
              <a:spLocks noChangeArrowheads="1"/>
            </p:cNvSpPr>
            <p:nvPr/>
          </p:nvSpPr>
          <p:spPr bwMode="auto">
            <a:xfrm>
              <a:off x="5643569" y="3637309"/>
              <a:ext cx="4500162" cy="435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ea typeface="微软雅黑" panose="020B0503020204020204" pitchFamily="34" charset="-122"/>
                </a:rPr>
                <a:t>那么函数            在       处不存在极值。</a:t>
              </a:r>
            </a:p>
          </p:txBody>
        </p:sp>
        <p:graphicFrame>
          <p:nvGraphicFramePr>
            <p:cNvPr id="6146" name="Object 16"/>
            <p:cNvGraphicFramePr>
              <a:graphicFrameLocks noChangeAspect="1"/>
            </p:cNvGraphicFramePr>
            <p:nvPr/>
          </p:nvGraphicFramePr>
          <p:xfrm>
            <a:off x="6664485" y="3709421"/>
            <a:ext cx="622000" cy="386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26" r:id="rId8" imgW="350662" imgH="207800" progId="Equation.3">
                    <p:embed/>
                  </p:oleObj>
                </mc:Choice>
                <mc:Fallback>
                  <p:oleObj r:id="rId8" imgW="350662" imgH="20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4485" y="3709421"/>
                          <a:ext cx="622000" cy="3865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9805869"/>
                </p:ext>
              </p:extLst>
            </p:nvPr>
          </p:nvGraphicFramePr>
          <p:xfrm>
            <a:off x="7616450" y="3653747"/>
            <a:ext cx="457311" cy="432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27" r:id="rId10" imgW="183453" imgH="235869" progId="Equation.3">
                    <p:embed/>
                  </p:oleObj>
                </mc:Choice>
                <mc:Fallback>
                  <p:oleObj r:id="rId10" imgW="183453" imgH="2358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6450" y="3653747"/>
                          <a:ext cx="457311" cy="432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1106267" y="2691631"/>
            <a:ext cx="891591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则： 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106267" y="1423288"/>
            <a:ext cx="10571594" cy="591979"/>
            <a:chOff x="1106267" y="1134998"/>
            <a:chExt cx="10571594" cy="591979"/>
          </a:xfrm>
        </p:grpSpPr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1106267" y="1134998"/>
              <a:ext cx="10571594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定理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4.5 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极值的第一充分条件）设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 在点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的某邻域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内可导</a:t>
              </a:r>
              <a:endParaRPr lang="zh-CN" altLang="en-US" sz="2267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6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3818213"/>
                </p:ext>
              </p:extLst>
            </p:nvPr>
          </p:nvGraphicFramePr>
          <p:xfrm>
            <a:off x="6595783" y="1219102"/>
            <a:ext cx="826422" cy="459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28" r:id="rId11" imgW="350974" imgH="207984" progId="Equation.3">
                    <p:embed/>
                  </p:oleObj>
                </mc:Choice>
                <mc:Fallback>
                  <p:oleObj r:id="rId11" imgW="350974" imgH="2079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5783" y="1219102"/>
                          <a:ext cx="826422" cy="45936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5065297"/>
                </p:ext>
              </p:extLst>
            </p:nvPr>
          </p:nvGraphicFramePr>
          <p:xfrm>
            <a:off x="8029085" y="1162475"/>
            <a:ext cx="597600" cy="564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29" r:id="rId13" imgW="183453" imgH="235869" progId="Equation.3">
                    <p:embed/>
                  </p:oleObj>
                </mc:Choice>
                <mc:Fallback>
                  <p:oleObj r:id="rId13" imgW="183453" imgH="2358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9085" y="1162475"/>
                          <a:ext cx="597600" cy="56450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组合 47"/>
          <p:cNvGrpSpPr/>
          <p:nvPr/>
        </p:nvGrpSpPr>
        <p:grpSpPr>
          <a:xfrm>
            <a:off x="891848" y="2024063"/>
            <a:ext cx="6219071" cy="646331"/>
            <a:chOff x="891848" y="1735773"/>
            <a:chExt cx="6219071" cy="646331"/>
          </a:xfrm>
        </p:grpSpPr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891848" y="1735773"/>
              <a:ext cx="62190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（点 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可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除外，但在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处必须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连续）。</a:t>
              </a:r>
              <a:endPara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0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5984463"/>
                </p:ext>
              </p:extLst>
            </p:nvPr>
          </p:nvGraphicFramePr>
          <p:xfrm>
            <a:off x="4027359" y="1776712"/>
            <a:ext cx="599597" cy="568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0" r:id="rId15" imgW="183453" imgH="235869" progId="Equation.3">
                    <p:embed/>
                  </p:oleObj>
                </mc:Choice>
                <mc:Fallback>
                  <p:oleObj r:id="rId15" imgW="183453" imgH="2358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7359" y="1776712"/>
                          <a:ext cx="599597" cy="56898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3280323"/>
                </p:ext>
              </p:extLst>
            </p:nvPr>
          </p:nvGraphicFramePr>
          <p:xfrm>
            <a:off x="1506270" y="1810611"/>
            <a:ext cx="587881" cy="556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1" r:id="rId16" imgW="183453" imgH="235869" progId="Equation.3">
                    <p:embed/>
                  </p:oleObj>
                </mc:Choice>
                <mc:Fallback>
                  <p:oleObj r:id="rId16" imgW="183453" imgH="2358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270" y="1810611"/>
                          <a:ext cx="587881" cy="55673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组合 54"/>
          <p:cNvGrpSpPr>
            <a:grpSpLocks/>
          </p:cNvGrpSpPr>
          <p:nvPr/>
        </p:nvGrpSpPr>
        <p:grpSpPr bwMode="auto">
          <a:xfrm>
            <a:off x="6431568" y="1995411"/>
            <a:ext cx="5048249" cy="679812"/>
            <a:chOff x="4101119" y="1201354"/>
            <a:chExt cx="3786214" cy="509688"/>
          </a:xfrm>
        </p:grpSpPr>
        <p:sp>
          <p:nvSpPr>
            <p:cNvPr id="56" name="Rectangle 21"/>
            <p:cNvSpPr>
              <a:spLocks noChangeArrowheads="1"/>
            </p:cNvSpPr>
            <p:nvPr/>
          </p:nvSpPr>
          <p:spPr bwMode="auto">
            <a:xfrm>
              <a:off x="4101119" y="1201354"/>
              <a:ext cx="3786214" cy="48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且                 或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不存在。</a:t>
              </a:r>
            </a:p>
          </p:txBody>
        </p:sp>
        <p:graphicFrame>
          <p:nvGraphicFramePr>
            <p:cNvPr id="57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5066781"/>
                </p:ext>
              </p:extLst>
            </p:nvPr>
          </p:nvGraphicFramePr>
          <p:xfrm>
            <a:off x="4379595" y="1287225"/>
            <a:ext cx="1179345" cy="4119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2" r:id="rId17" imgW="694237" imgH="231412" progId="Equation.3">
                    <p:embed/>
                  </p:oleObj>
                </mc:Choice>
                <mc:Fallback>
                  <p:oleObj r:id="rId17" imgW="694237" imgH="2314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9595" y="1287225"/>
                          <a:ext cx="1179345" cy="41194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3847239"/>
                </p:ext>
              </p:extLst>
            </p:nvPr>
          </p:nvGraphicFramePr>
          <p:xfrm>
            <a:off x="5812400" y="1288982"/>
            <a:ext cx="779616" cy="4220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3" r:id="rId19" imgW="454159" imgH="233567" progId="Equation.3">
                    <p:embed/>
                  </p:oleObj>
                </mc:Choice>
                <mc:Fallback>
                  <p:oleObj r:id="rId19" imgW="454159" imgH="23356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2400" y="1288982"/>
                          <a:ext cx="779616" cy="42206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69829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1416050" y="2024064"/>
            <a:ext cx="9396413" cy="3510974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solidFill>
                <a:srgbClr val="FF0000"/>
              </a:solidFill>
              <a:latin typeface="宋体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036960" y="1135964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Group 76"/>
          <p:cNvGrpSpPr>
            <a:grpSpLocks/>
          </p:cNvGrpSpPr>
          <p:nvPr/>
        </p:nvGrpSpPr>
        <p:grpSpPr bwMode="auto">
          <a:xfrm>
            <a:off x="1521561" y="803245"/>
            <a:ext cx="5355164" cy="1113367"/>
            <a:chOff x="0" y="-90"/>
            <a:chExt cx="2529" cy="701"/>
          </a:xfrm>
        </p:grpSpPr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>
              <a:off x="0" y="142"/>
              <a:ext cx="25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求函数 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的极值。 </a:t>
              </a:r>
            </a:p>
          </p:txBody>
        </p:sp>
        <p:graphicFrame>
          <p:nvGraphicFramePr>
            <p:cNvPr id="45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5486637"/>
                </p:ext>
              </p:extLst>
            </p:nvPr>
          </p:nvGraphicFramePr>
          <p:xfrm>
            <a:off x="506" y="-90"/>
            <a:ext cx="1215" cy="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21" r:id="rId3" imgW="1026695" imgH="436345" progId="Equation.3">
                    <p:embed/>
                  </p:oleObj>
                </mc:Choice>
                <mc:Fallback>
                  <p:oleObj r:id="rId3" imgW="1026695" imgH="43634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" y="-90"/>
                          <a:ext cx="1215" cy="7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TextBox 95"/>
          <p:cNvSpPr txBox="1">
            <a:spLocks noChangeArrowheads="1"/>
          </p:cNvSpPr>
          <p:nvPr/>
        </p:nvSpPr>
        <p:spPr bwMode="auto">
          <a:xfrm>
            <a:off x="1905666" y="2675927"/>
            <a:ext cx="87136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42900" indent="-342900" eaLnBrk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 smtClean="0">
                <a:ea typeface="微软雅黑" panose="020B0503020204020204" pitchFamily="34" charset="-122"/>
              </a:rPr>
              <a:t>先</a:t>
            </a:r>
            <a:r>
              <a:rPr lang="zh-CN" altLang="en-US" sz="2400" b="0" dirty="0">
                <a:ea typeface="微软雅黑" panose="020B0503020204020204" pitchFamily="34" charset="-122"/>
              </a:rPr>
              <a:t>求出函数的驻点与不可导点（注意：这些点必须在函数定义域内）；</a:t>
            </a:r>
          </a:p>
        </p:txBody>
      </p:sp>
      <p:sp>
        <p:nvSpPr>
          <p:cNvPr id="47" name="TextBox 96"/>
          <p:cNvSpPr txBox="1">
            <a:spLocks noChangeArrowheads="1"/>
          </p:cNvSpPr>
          <p:nvPr/>
        </p:nvSpPr>
        <p:spPr bwMode="auto">
          <a:xfrm>
            <a:off x="1905666" y="3774446"/>
            <a:ext cx="87608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42900" indent="-342900" eaLnBrk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solidFill>
                  <a:srgbClr val="FF0000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400" b="0" dirty="0">
                <a:ea typeface="微软雅黑" panose="020B0503020204020204" pitchFamily="34" charset="-122"/>
              </a:rPr>
              <a:t>再判断驻点与不可导点是否为极值点；</a:t>
            </a: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1522227" y="2205037"/>
            <a:ext cx="1405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/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分析：</a:t>
            </a:r>
          </a:p>
        </p:txBody>
      </p:sp>
      <p:sp>
        <p:nvSpPr>
          <p:cNvPr id="51" name="TextBox 100"/>
          <p:cNvSpPr txBox="1">
            <a:spLocks noChangeArrowheads="1"/>
          </p:cNvSpPr>
          <p:nvPr/>
        </p:nvSpPr>
        <p:spPr bwMode="auto">
          <a:xfrm>
            <a:off x="1905666" y="4434842"/>
            <a:ext cx="82571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42900" indent="-342900" eaLnBrk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solidFill>
                  <a:srgbClr val="FF0000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400" b="0" dirty="0">
                <a:ea typeface="微软雅黑" panose="020B0503020204020204" pitchFamily="34" charset="-122"/>
              </a:rPr>
              <a:t>如果是极值点，则求出极值点的函数值就是所求的极值。</a:t>
            </a:r>
          </a:p>
        </p:txBody>
      </p:sp>
    </p:spTree>
    <p:extLst>
      <p:ext uri="{BB962C8B-B14F-4D97-AF65-F5344CB8AC3E}">
        <p14:creationId xmlns:p14="http://schemas.microsoft.com/office/powerpoint/2010/main" val="3428275012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46" grpId="0"/>
          <p:bldP spid="47" grpId="0"/>
          <p:bldP spid="49" grpId="0"/>
          <p:bldP spid="5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46" grpId="0"/>
          <p:bldP spid="47" grpId="0"/>
          <p:bldP spid="49" grpId="0"/>
          <p:bldP spid="51" grpId="0"/>
        </p:bldLst>
      </p:timing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1416050" y="2024064"/>
            <a:ext cx="9396413" cy="376389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solidFill>
                <a:srgbClr val="FF0000"/>
              </a:solidFill>
              <a:latin typeface="宋体" charset="-122"/>
              <a:ea typeface="微软雅黑" panose="020B0503020204020204" pitchFamily="34" charset="-122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1521561" y="2151085"/>
            <a:ext cx="1405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/>
            <a:r>
              <a:rPr lang="zh-CN" altLang="en-US" sz="2400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解：</a:t>
            </a:r>
            <a:endParaRPr lang="zh-CN" altLang="en-US" sz="24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2383616" y="2180156"/>
            <a:ext cx="7040034" cy="1115484"/>
            <a:chOff x="107" y="-73"/>
            <a:chExt cx="3326" cy="701"/>
          </a:xfrm>
        </p:grpSpPr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1653" y="150"/>
              <a:ext cx="17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的定义域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   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 </a:t>
              </a:r>
            </a:p>
          </p:txBody>
        </p:sp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107" y="-73"/>
              <a:ext cx="3080" cy="701"/>
              <a:chOff x="107" y="-73"/>
              <a:chExt cx="3080" cy="701"/>
            </a:xfrm>
          </p:grpSpPr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107" y="142"/>
                <a:ext cx="421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>
                  <a:defRPr sz="29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>
                  <a:defRPr sz="29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>
                  <a:defRPr sz="29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>
                  <a:defRPr sz="29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>
                  <a:defRPr sz="29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latinLnBrk="1" hangingPunct="0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defRPr sz="29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latinLnBrk="1" hangingPunct="0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defRPr sz="29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latinLnBrk="1" hangingPunct="0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defRPr sz="29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latinLnBrk="1" hangingPunct="0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defRPr sz="29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latinLnBrk="0" hangingPunct="1">
                  <a:spcBef>
                    <a:spcPct val="0"/>
                  </a:spcBef>
                </a:pPr>
                <a:r>
                  <a:rPr lang="zh-CN" altLang="en-US" sz="24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 </a:t>
                </a:r>
              </a:p>
            </p:txBody>
          </p:sp>
          <p:graphicFrame>
            <p:nvGraphicFramePr>
              <p:cNvPr id="15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9257827"/>
                  </p:ext>
                </p:extLst>
              </p:nvPr>
            </p:nvGraphicFramePr>
            <p:xfrm>
              <a:off x="453" y="-73"/>
              <a:ext cx="1250" cy="7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069" r:id="rId3" imgW="1026695" imgH="436345" progId="Equation.3">
                      <p:embed/>
                    </p:oleObj>
                  </mc:Choice>
                  <mc:Fallback>
                    <p:oleObj r:id="rId3" imgW="1026695" imgH="43634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" y="-73"/>
                            <a:ext cx="1250" cy="70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4381403"/>
                  </p:ext>
                </p:extLst>
              </p:nvPr>
            </p:nvGraphicFramePr>
            <p:xfrm>
              <a:off x="2448" y="145"/>
              <a:ext cx="739" cy="3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070" r:id="rId5" imgW="590868" imgH="205519" progId="Equation.3">
                      <p:embed/>
                    </p:oleObj>
                  </mc:Choice>
                  <mc:Fallback>
                    <p:oleObj r:id="rId5" imgW="590868" imgH="20551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48" y="145"/>
                            <a:ext cx="739" cy="3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7" name="组合 42"/>
          <p:cNvGrpSpPr>
            <a:grpSpLocks/>
          </p:cNvGrpSpPr>
          <p:nvPr/>
        </p:nvGrpSpPr>
        <p:grpSpPr bwMode="auto">
          <a:xfrm>
            <a:off x="2378285" y="3253086"/>
            <a:ext cx="3052207" cy="844551"/>
            <a:chOff x="1225526" y="2857870"/>
            <a:chExt cx="2288703" cy="633438"/>
          </a:xfrm>
        </p:grpSpPr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1225526" y="3075040"/>
              <a:ext cx="638510" cy="35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60961" bIns="60961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267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因为 </a:t>
              </a:r>
            </a:p>
          </p:txBody>
        </p:sp>
        <p:graphicFrame>
          <p:nvGraphicFramePr>
            <p:cNvPr id="19" name="Object 14"/>
            <p:cNvGraphicFramePr>
              <a:graphicFrameLocks noChangeAspect="1"/>
            </p:cNvGraphicFramePr>
            <p:nvPr/>
          </p:nvGraphicFramePr>
          <p:xfrm>
            <a:off x="1785783" y="2857870"/>
            <a:ext cx="1728446" cy="633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71" name="公式" r:id="rId7" imgW="914400" imgH="330120" progId="Equation.3">
                    <p:embed/>
                  </p:oleObj>
                </mc:Choice>
                <mc:Fallback>
                  <p:oleObj name="公式" r:id="rId7" imgW="914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5783" y="2857870"/>
                          <a:ext cx="1728446" cy="633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组合 40"/>
          <p:cNvGrpSpPr>
            <a:grpSpLocks/>
          </p:cNvGrpSpPr>
          <p:nvPr/>
        </p:nvGrpSpPr>
        <p:grpSpPr bwMode="auto">
          <a:xfrm>
            <a:off x="2378285" y="4379430"/>
            <a:ext cx="2262158" cy="508350"/>
            <a:chOff x="1216027" y="3599186"/>
            <a:chExt cx="1697027" cy="380671"/>
          </a:xfrm>
        </p:grpSpPr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1216027" y="3599186"/>
              <a:ext cx="1697027" cy="34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令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 </a:t>
              </a:r>
            </a:p>
          </p:txBody>
        </p:sp>
        <p:graphicFrame>
          <p:nvGraphicFramePr>
            <p:cNvPr id="22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5357931"/>
                </p:ext>
              </p:extLst>
            </p:nvPr>
          </p:nvGraphicFramePr>
          <p:xfrm>
            <a:off x="1523721" y="3614181"/>
            <a:ext cx="996933" cy="365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72" r:id="rId9" imgW="616558" imgH="205519" progId="Equation.3">
                    <p:embed/>
                  </p:oleObj>
                </mc:Choice>
                <mc:Fallback>
                  <p:oleObj r:id="rId9" imgW="616558" imgH="2055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721" y="3614181"/>
                          <a:ext cx="996933" cy="3656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组合 41"/>
          <p:cNvGrpSpPr>
            <a:grpSpLocks/>
          </p:cNvGrpSpPr>
          <p:nvPr/>
        </p:nvGrpSpPr>
        <p:grpSpPr bwMode="auto">
          <a:xfrm>
            <a:off x="4336201" y="4396335"/>
            <a:ext cx="2420856" cy="469799"/>
            <a:chOff x="2571736" y="3611108"/>
            <a:chExt cx="1816065" cy="351820"/>
          </a:xfrm>
        </p:grpSpPr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2571736" y="3611108"/>
              <a:ext cx="1816065" cy="345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得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驻点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endParaRPr lang="zh-CN" altLang="en-US" sz="2400" b="0" dirty="0"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5" name="Object 19"/>
            <p:cNvGraphicFramePr>
              <a:graphicFrameLocks noChangeAspect="1"/>
            </p:cNvGraphicFramePr>
            <p:nvPr/>
          </p:nvGraphicFramePr>
          <p:xfrm>
            <a:off x="3428992" y="3622011"/>
            <a:ext cx="642933" cy="340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73" r:id="rId11" imgW="337375" imgH="181664" progId="Equation.3">
                    <p:embed/>
                  </p:oleObj>
                </mc:Choice>
                <mc:Fallback>
                  <p:oleObj r:id="rId11" imgW="337375" imgH="18166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8992" y="3622011"/>
                          <a:ext cx="642933" cy="3409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85"/>
          <p:cNvGrpSpPr>
            <a:grpSpLocks/>
          </p:cNvGrpSpPr>
          <p:nvPr/>
        </p:nvGrpSpPr>
        <p:grpSpPr bwMode="auto">
          <a:xfrm>
            <a:off x="2378285" y="5073919"/>
            <a:ext cx="5437718" cy="542926"/>
            <a:chOff x="60" y="-20"/>
            <a:chExt cx="2569" cy="342"/>
          </a:xfrm>
        </p:grpSpPr>
        <p:graphicFrame>
          <p:nvGraphicFramePr>
            <p:cNvPr id="27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667027"/>
                </p:ext>
              </p:extLst>
            </p:nvPr>
          </p:nvGraphicFramePr>
          <p:xfrm>
            <a:off x="239" y="12"/>
            <a:ext cx="432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74" r:id="rId13" imgW="350662" imgH="207800" progId="Equation.3">
                    <p:embed/>
                  </p:oleObj>
                </mc:Choice>
                <mc:Fallback>
                  <p:oleObj r:id="rId13" imgW="350662" imgH="20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" y="12"/>
                          <a:ext cx="432" cy="3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632" y="10"/>
              <a:ext cx="199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的连续不可导点是 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。</a:t>
              </a:r>
              <a:r>
                <a:rPr lang="zh-CN" altLang="en-US" sz="2400" b="0" dirty="0" smtClean="0">
                  <a:ea typeface="微软雅黑" panose="020B0503020204020204" pitchFamily="34" charset="-122"/>
                </a:rPr>
                <a:t> </a:t>
              </a:r>
              <a:endParaRPr lang="zh-CN" altLang="en-US" sz="2400" b="0" dirty="0"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2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1307212"/>
                </p:ext>
              </p:extLst>
            </p:nvPr>
          </p:nvGraphicFramePr>
          <p:xfrm>
            <a:off x="1847" y="-20"/>
            <a:ext cx="48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75" r:id="rId15" imgW="363327" imgH="181664" progId="Equation.3">
                    <p:embed/>
                  </p:oleObj>
                </mc:Choice>
                <mc:Fallback>
                  <p:oleObj r:id="rId15" imgW="363327" imgH="18166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7" y="-20"/>
                          <a:ext cx="483" cy="3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60" y="1"/>
              <a:ext cx="27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又 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491902" y="3189583"/>
            <a:ext cx="1892066" cy="1176867"/>
            <a:chOff x="3560763" y="2809875"/>
            <a:chExt cx="1419050" cy="882650"/>
          </a:xfrm>
        </p:grpSpPr>
        <p:graphicFrame>
          <p:nvGraphicFramePr>
            <p:cNvPr id="35" name="Object 14"/>
            <p:cNvGraphicFramePr>
              <a:graphicFrameLocks noChangeAspect="1"/>
            </p:cNvGraphicFramePr>
            <p:nvPr/>
          </p:nvGraphicFramePr>
          <p:xfrm>
            <a:off x="3560763" y="2809875"/>
            <a:ext cx="1082675" cy="882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76" name="公式" r:id="rId17" imgW="571320" imgH="457200" progId="Equation.3">
                    <p:embed/>
                  </p:oleObj>
                </mc:Choice>
                <mc:Fallback>
                  <p:oleObj name="公式" r:id="rId17" imgW="57132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0763" y="2809875"/>
                          <a:ext cx="1082675" cy="882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4558784" y="3074663"/>
              <a:ext cx="421029" cy="353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60961" bIns="60961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267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 </a:t>
              </a:r>
            </a:p>
          </p:txBody>
        </p:sp>
      </p:grpSp>
      <p:sp>
        <p:nvSpPr>
          <p:cNvPr id="41" name="椭圆 40"/>
          <p:cNvSpPr/>
          <p:nvPr/>
        </p:nvSpPr>
        <p:spPr>
          <a:xfrm>
            <a:off x="1036960" y="1135964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Group 76"/>
          <p:cNvGrpSpPr>
            <a:grpSpLocks/>
          </p:cNvGrpSpPr>
          <p:nvPr/>
        </p:nvGrpSpPr>
        <p:grpSpPr bwMode="auto">
          <a:xfrm>
            <a:off x="1521561" y="803245"/>
            <a:ext cx="5355164" cy="1113367"/>
            <a:chOff x="0" y="-90"/>
            <a:chExt cx="2529" cy="701"/>
          </a:xfrm>
        </p:grpSpPr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0" y="142"/>
              <a:ext cx="25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求函数 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的极值。 </a:t>
              </a:r>
            </a:p>
          </p:txBody>
        </p:sp>
        <p:graphicFrame>
          <p:nvGraphicFramePr>
            <p:cNvPr id="46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7573659"/>
                </p:ext>
              </p:extLst>
            </p:nvPr>
          </p:nvGraphicFramePr>
          <p:xfrm>
            <a:off x="506" y="-90"/>
            <a:ext cx="1215" cy="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77" r:id="rId19" imgW="1026695" imgH="436345" progId="Equation.3">
                    <p:embed/>
                  </p:oleObj>
                </mc:Choice>
                <mc:Fallback>
                  <p:oleObj r:id="rId19" imgW="1026695" imgH="43634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" y="-90"/>
                          <a:ext cx="1215" cy="7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874186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487487" y="1511110"/>
            <a:ext cx="9324975" cy="396546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6387" name="Rectangle 14"/>
          <p:cNvSpPr>
            <a:spLocks noChangeArrowheads="1"/>
          </p:cNvSpPr>
          <p:nvPr/>
        </p:nvSpPr>
        <p:spPr bwMode="auto">
          <a:xfrm>
            <a:off x="2019440" y="2893675"/>
            <a:ext cx="33541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需求曲线：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商品的需求量随价格的上涨会减少。</a:t>
            </a:r>
            <a:endParaRPr lang="zh-CN" altLang="en-US" sz="2400" b="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6389" name="组合 8"/>
          <p:cNvGrpSpPr>
            <a:grpSpLocks/>
          </p:cNvGrpSpPr>
          <p:nvPr/>
        </p:nvGrpSpPr>
        <p:grpSpPr bwMode="auto">
          <a:xfrm>
            <a:off x="5905500" y="1809751"/>
            <a:ext cx="3837517" cy="3523643"/>
            <a:chOff x="4429124" y="1357305"/>
            <a:chExt cx="2877734" cy="2642363"/>
          </a:xfrm>
        </p:grpSpPr>
        <p:sp>
          <p:nvSpPr>
            <p:cNvPr id="16390" name="Rectangle 22"/>
            <p:cNvSpPr>
              <a:spLocks noChangeArrowheads="1"/>
            </p:cNvSpPr>
            <p:nvPr/>
          </p:nvSpPr>
          <p:spPr bwMode="auto">
            <a:xfrm>
              <a:off x="5270513" y="3653468"/>
              <a:ext cx="1130199" cy="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需求曲线 </a:t>
              </a:r>
            </a:p>
          </p:txBody>
        </p:sp>
        <p:pic>
          <p:nvPicPr>
            <p:cNvPr id="1639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1357305"/>
              <a:ext cx="2877734" cy="2214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07957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1416050" y="1924808"/>
            <a:ext cx="9396413" cy="4047973"/>
          </a:xfrm>
          <a:prstGeom prst="foldedCorner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solidFill>
                <a:srgbClr val="FF0000"/>
              </a:solidFill>
              <a:latin typeface="宋体" charset="-122"/>
              <a:ea typeface="微软雅黑" panose="020B0503020204020204" pitchFamily="34" charset="-122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1508560" y="1999426"/>
            <a:ext cx="1405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/>
            <a:r>
              <a:rPr lang="zh-CN" altLang="en-US" sz="2400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解：</a:t>
            </a:r>
            <a:endParaRPr lang="zh-CN" altLang="en-US" sz="24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Rectangle 52"/>
          <p:cNvSpPr>
            <a:spLocks noChangeArrowheads="1"/>
          </p:cNvSpPr>
          <p:nvPr/>
        </p:nvSpPr>
        <p:spPr bwMode="auto">
          <a:xfrm>
            <a:off x="7731463" y="3499640"/>
            <a:ext cx="950383" cy="5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0961" bIns="60961" anchor="ctr"/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latinLnBrk="0">
              <a:spcBef>
                <a:spcPct val="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r>
              <a:rPr lang="zh-CN" altLang="en-US" sz="2800" b="0">
                <a:solidFill>
                  <a:srgbClr val="0D0D0D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</a:p>
        </p:txBody>
      </p:sp>
      <p:sp>
        <p:nvSpPr>
          <p:cNvPr id="38" name="Rectangle 54"/>
          <p:cNvSpPr>
            <a:spLocks noChangeArrowheads="1"/>
          </p:cNvSpPr>
          <p:nvPr/>
        </p:nvSpPr>
        <p:spPr bwMode="auto">
          <a:xfrm>
            <a:off x="5608177" y="3929099"/>
            <a:ext cx="884767" cy="5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0961" bIns="60961" anchor="ctr"/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latinLnBrk="0">
              <a:spcBef>
                <a:spcPct val="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endParaRPr lang="zh-CN" altLang="en-US" sz="2000" b="0">
              <a:solidFill>
                <a:srgbClr val="003366"/>
              </a:solidFill>
              <a:latin typeface="Constantia" pitchFamily="18" charset="0"/>
              <a:ea typeface="微软雅黑" panose="020B0503020204020204" pitchFamily="34" charset="-122"/>
            </a:endParaRPr>
          </a:p>
        </p:txBody>
      </p:sp>
      <p:sp>
        <p:nvSpPr>
          <p:cNvPr id="39" name="Rectangle 55"/>
          <p:cNvSpPr>
            <a:spLocks noChangeArrowheads="1"/>
          </p:cNvSpPr>
          <p:nvPr/>
        </p:nvSpPr>
        <p:spPr bwMode="auto">
          <a:xfrm>
            <a:off x="3345461" y="3929099"/>
            <a:ext cx="1784349" cy="5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0961" bIns="60961" anchor="ctr"/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latinLnBrk="0">
              <a:spcBef>
                <a:spcPct val="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endParaRPr lang="zh-CN" altLang="en-US" sz="2000" b="0">
              <a:solidFill>
                <a:srgbClr val="003366"/>
              </a:solidFill>
              <a:latin typeface="Constantia" pitchFamily="18" charset="0"/>
              <a:ea typeface="微软雅黑" panose="020B0503020204020204" pitchFamily="34" charset="-122"/>
            </a:endParaRPr>
          </a:p>
        </p:txBody>
      </p:sp>
      <p:sp>
        <p:nvSpPr>
          <p:cNvPr id="40" name="Rectangle 56"/>
          <p:cNvSpPr>
            <a:spLocks noChangeArrowheads="1"/>
          </p:cNvSpPr>
          <p:nvPr/>
        </p:nvSpPr>
        <p:spPr bwMode="auto">
          <a:xfrm>
            <a:off x="1698694" y="3916399"/>
            <a:ext cx="1646767" cy="5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0961" bIns="60961" anchor="ctr"/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atinLnBrk="0"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endParaRPr lang="zh-CN" altLang="en-US" sz="3200" b="0">
              <a:solidFill>
                <a:srgbClr val="003366"/>
              </a:solidFill>
              <a:latin typeface="Constantia" pitchFamily="18" charset="0"/>
              <a:ea typeface="微软雅黑" panose="020B0503020204020204" pitchFamily="34" charset="-122"/>
            </a:endParaRPr>
          </a:p>
        </p:txBody>
      </p:sp>
      <p:sp>
        <p:nvSpPr>
          <p:cNvPr id="41" name="Rectangle 59"/>
          <p:cNvSpPr>
            <a:spLocks noChangeArrowheads="1"/>
          </p:cNvSpPr>
          <p:nvPr/>
        </p:nvSpPr>
        <p:spPr bwMode="auto">
          <a:xfrm>
            <a:off x="6685560" y="3457084"/>
            <a:ext cx="1651000" cy="51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0961" bIns="60961" anchor="ctr"/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atinLnBrk="0"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endParaRPr lang="zh-CN" altLang="en-US" sz="3200" b="0">
              <a:solidFill>
                <a:srgbClr val="003366"/>
              </a:solidFill>
              <a:latin typeface="Constantia" pitchFamily="18" charset="0"/>
              <a:ea typeface="微软雅黑" panose="020B0503020204020204" pitchFamily="34" charset="-122"/>
            </a:endParaRPr>
          </a:p>
        </p:txBody>
      </p:sp>
      <p:sp>
        <p:nvSpPr>
          <p:cNvPr id="42" name="Rectangle 60"/>
          <p:cNvSpPr>
            <a:spLocks noChangeArrowheads="1"/>
          </p:cNvSpPr>
          <p:nvPr/>
        </p:nvSpPr>
        <p:spPr bwMode="auto">
          <a:xfrm>
            <a:off x="5582777" y="3431683"/>
            <a:ext cx="884767" cy="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0961" bIns="60961" anchor="ctr"/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atinLnBrk="0"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endParaRPr lang="zh-CN" altLang="en-US" sz="3200" b="0">
              <a:solidFill>
                <a:srgbClr val="003366"/>
              </a:solidFill>
              <a:latin typeface="Constantia" pitchFamily="18" charset="0"/>
              <a:ea typeface="微软雅黑" panose="020B0503020204020204" pitchFamily="34" charset="-122"/>
            </a:endParaRPr>
          </a:p>
        </p:txBody>
      </p:sp>
      <p:sp>
        <p:nvSpPr>
          <p:cNvPr id="43" name="Rectangle 61"/>
          <p:cNvSpPr>
            <a:spLocks noChangeArrowheads="1"/>
          </p:cNvSpPr>
          <p:nvPr/>
        </p:nvSpPr>
        <p:spPr bwMode="auto">
          <a:xfrm>
            <a:off x="3345461" y="3457084"/>
            <a:ext cx="1784349" cy="51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0961" bIns="60961" anchor="ctr"/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atinLnBrk="0"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endParaRPr lang="zh-CN" altLang="en-US" sz="3200" b="0">
              <a:solidFill>
                <a:srgbClr val="003366"/>
              </a:solidFill>
              <a:latin typeface="Constantia" pitchFamily="18" charset="0"/>
              <a:ea typeface="微软雅黑" panose="020B0503020204020204" pitchFamily="34" charset="-122"/>
            </a:endParaRPr>
          </a:p>
        </p:txBody>
      </p:sp>
      <p:sp>
        <p:nvSpPr>
          <p:cNvPr id="46" name="Rectangle 62"/>
          <p:cNvSpPr>
            <a:spLocks noChangeArrowheads="1"/>
          </p:cNvSpPr>
          <p:nvPr/>
        </p:nvSpPr>
        <p:spPr bwMode="auto">
          <a:xfrm>
            <a:off x="1698694" y="3533284"/>
            <a:ext cx="1646767" cy="51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0961" bIns="60961" anchor="ctr"/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atinLnBrk="0"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endParaRPr lang="zh-CN" altLang="en-US" sz="3200" b="0">
              <a:solidFill>
                <a:srgbClr val="003366"/>
              </a:solidFill>
              <a:latin typeface="Constantia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47" name="Group 37"/>
          <p:cNvGrpSpPr>
            <a:grpSpLocks/>
          </p:cNvGrpSpPr>
          <p:nvPr/>
        </p:nvGrpSpPr>
        <p:grpSpPr bwMode="auto">
          <a:xfrm>
            <a:off x="1883476" y="2512078"/>
            <a:ext cx="8502766" cy="2383367"/>
            <a:chOff x="0" y="0"/>
            <a:chExt cx="4128" cy="978"/>
          </a:xfrm>
        </p:grpSpPr>
        <p:sp>
          <p:nvSpPr>
            <p:cNvPr id="48" name="Line 64"/>
            <p:cNvSpPr>
              <a:spLocks noChangeShapeType="1"/>
            </p:cNvSpPr>
            <p:nvPr/>
          </p:nvSpPr>
          <p:spPr bwMode="auto">
            <a:xfrm>
              <a:off x="0" y="978"/>
              <a:ext cx="412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grpSp>
          <p:nvGrpSpPr>
            <p:cNvPr id="50" name="Group 39"/>
            <p:cNvGrpSpPr>
              <a:grpSpLocks/>
            </p:cNvGrpSpPr>
            <p:nvPr/>
          </p:nvGrpSpPr>
          <p:grpSpPr bwMode="auto">
            <a:xfrm>
              <a:off x="0" y="0"/>
              <a:ext cx="4128" cy="978"/>
              <a:chOff x="0" y="0"/>
              <a:chExt cx="4128" cy="978"/>
            </a:xfrm>
          </p:grpSpPr>
          <p:sp>
            <p:nvSpPr>
              <p:cNvPr id="51" name="Line 63"/>
              <p:cNvSpPr>
                <a:spLocks noChangeShapeType="1"/>
              </p:cNvSpPr>
              <p:nvPr/>
            </p:nvSpPr>
            <p:spPr bwMode="auto">
              <a:xfrm>
                <a:off x="0" y="0"/>
                <a:ext cx="412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52" name="Line 65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2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53" name="Line 66"/>
              <p:cNvSpPr>
                <a:spLocks noChangeShapeType="1"/>
              </p:cNvSpPr>
              <p:nvPr/>
            </p:nvSpPr>
            <p:spPr bwMode="auto">
              <a:xfrm>
                <a:off x="4128" y="0"/>
                <a:ext cx="0" cy="97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54" name="Line 67"/>
              <p:cNvSpPr>
                <a:spLocks noChangeShapeType="1"/>
              </p:cNvSpPr>
              <p:nvPr/>
            </p:nvSpPr>
            <p:spPr bwMode="auto">
              <a:xfrm>
                <a:off x="0" y="326"/>
                <a:ext cx="412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55" name="Line 68"/>
              <p:cNvSpPr>
                <a:spLocks noChangeShapeType="1"/>
              </p:cNvSpPr>
              <p:nvPr/>
            </p:nvSpPr>
            <p:spPr bwMode="auto">
              <a:xfrm>
                <a:off x="0" y="326"/>
                <a:ext cx="0" cy="65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56" name="Line 69"/>
              <p:cNvSpPr>
                <a:spLocks noChangeShapeType="1"/>
              </p:cNvSpPr>
              <p:nvPr/>
            </p:nvSpPr>
            <p:spPr bwMode="auto">
              <a:xfrm>
                <a:off x="660" y="0"/>
                <a:ext cx="0" cy="978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57" name="Line 70"/>
              <p:cNvSpPr>
                <a:spLocks noChangeShapeType="1"/>
              </p:cNvSpPr>
              <p:nvPr/>
            </p:nvSpPr>
            <p:spPr bwMode="auto">
              <a:xfrm>
                <a:off x="1467" y="0"/>
                <a:ext cx="0" cy="978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58" name="Line 71"/>
              <p:cNvSpPr>
                <a:spLocks noChangeShapeType="1"/>
              </p:cNvSpPr>
              <p:nvPr/>
            </p:nvSpPr>
            <p:spPr bwMode="auto">
              <a:xfrm>
                <a:off x="2039" y="0"/>
                <a:ext cx="0" cy="978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59" name="Line 72"/>
              <p:cNvSpPr>
                <a:spLocks noChangeShapeType="1"/>
              </p:cNvSpPr>
              <p:nvPr/>
            </p:nvSpPr>
            <p:spPr bwMode="auto">
              <a:xfrm>
                <a:off x="2819" y="0"/>
                <a:ext cx="0" cy="978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60" name="Line 73"/>
              <p:cNvSpPr>
                <a:spLocks noChangeShapeType="1"/>
              </p:cNvSpPr>
              <p:nvPr/>
            </p:nvSpPr>
            <p:spPr bwMode="auto">
              <a:xfrm>
                <a:off x="3268" y="0"/>
                <a:ext cx="0" cy="978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61" name="Line 74"/>
              <p:cNvSpPr>
                <a:spLocks noChangeShapeType="1"/>
              </p:cNvSpPr>
              <p:nvPr/>
            </p:nvSpPr>
            <p:spPr bwMode="auto">
              <a:xfrm>
                <a:off x="0" y="652"/>
                <a:ext cx="412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</p:grpSp>
      </p:grpSp>
      <p:graphicFrame>
        <p:nvGraphicFramePr>
          <p:cNvPr id="6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025371"/>
              </p:ext>
            </p:extLst>
          </p:nvPr>
        </p:nvGraphicFramePr>
        <p:xfrm>
          <a:off x="2348939" y="2681576"/>
          <a:ext cx="408517" cy="353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9" r:id="rId3" imgW="133978" imgH="147376" progId="Equation.3">
                  <p:embed/>
                </p:oleObj>
              </mc:Choice>
              <mc:Fallback>
                <p:oleObj r:id="rId3" imgW="133978" imgH="14737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939" y="2681576"/>
                        <a:ext cx="408517" cy="3534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730220"/>
              </p:ext>
            </p:extLst>
          </p:nvPr>
        </p:nvGraphicFramePr>
        <p:xfrm>
          <a:off x="3451294" y="2634828"/>
          <a:ext cx="1333500" cy="524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0" r:id="rId5" imgW="539488" imgH="205519" progId="Equation.3">
                  <p:embed/>
                </p:oleObj>
              </mc:Choice>
              <mc:Fallback>
                <p:oleObj r:id="rId5" imgW="539488" imgH="2055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94" y="2634828"/>
                        <a:ext cx="1333500" cy="5249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77"/>
          <p:cNvSpPr>
            <a:spLocks noChangeArrowheads="1"/>
          </p:cNvSpPr>
          <p:nvPr/>
        </p:nvSpPr>
        <p:spPr bwMode="auto">
          <a:xfrm>
            <a:off x="5268605" y="2637574"/>
            <a:ext cx="394660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60961" bIns="60961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atinLnBrk="0">
              <a:spcBef>
                <a:spcPct val="0"/>
              </a:spcBef>
            </a:pPr>
            <a:r>
              <a:rPr lang="zh-CN" altLang="en-US" sz="2800" b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65" name="Rectangle 78"/>
          <p:cNvSpPr>
            <a:spLocks noChangeArrowheads="1"/>
          </p:cNvSpPr>
          <p:nvPr/>
        </p:nvSpPr>
        <p:spPr bwMode="auto">
          <a:xfrm>
            <a:off x="4975294" y="3538553"/>
            <a:ext cx="954107" cy="43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60961" bIns="60961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atinLnBrk="0">
              <a:spcBef>
                <a:spcPct val="0"/>
              </a:spcBef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不存在</a:t>
            </a:r>
          </a:p>
        </p:txBody>
      </p:sp>
      <p:graphicFrame>
        <p:nvGraphicFramePr>
          <p:cNvPr id="6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821457"/>
              </p:ext>
            </p:extLst>
          </p:nvPr>
        </p:nvGraphicFramePr>
        <p:xfrm>
          <a:off x="6349325" y="2683511"/>
          <a:ext cx="1083733" cy="476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1" r:id="rId7" imgW="389106" imgH="207523" progId="Equation.3">
                  <p:embed/>
                </p:oleObj>
              </mc:Choice>
              <mc:Fallback>
                <p:oleObj r:id="rId7" imgW="389106" imgH="2075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9325" y="2683511"/>
                        <a:ext cx="1083733" cy="4762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019124"/>
              </p:ext>
            </p:extLst>
          </p:nvPr>
        </p:nvGraphicFramePr>
        <p:xfrm>
          <a:off x="8038379" y="2719495"/>
          <a:ext cx="264584" cy="372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2" r:id="rId9" imgW="92681" imgH="172122" progId="Equation.3">
                  <p:embed/>
                </p:oleObj>
              </mc:Choice>
              <mc:Fallback>
                <p:oleObj r:id="rId9" imgW="92681" imgH="17212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8379" y="2719495"/>
                        <a:ext cx="264584" cy="3725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81032"/>
              </p:ext>
            </p:extLst>
          </p:nvPr>
        </p:nvGraphicFramePr>
        <p:xfrm>
          <a:off x="9004571" y="2677161"/>
          <a:ext cx="1047751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3" r:id="rId11" imgW="539488" imgH="205519" progId="Equation.3">
                  <p:embed/>
                </p:oleObj>
              </mc:Choice>
              <mc:Fallback>
                <p:oleObj r:id="rId11" imgW="539488" imgH="2055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4571" y="2677161"/>
                        <a:ext cx="1047751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649062"/>
              </p:ext>
            </p:extLst>
          </p:nvPr>
        </p:nvGraphicFramePr>
        <p:xfrm>
          <a:off x="2159894" y="3481431"/>
          <a:ext cx="745190" cy="434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4" r:id="rId13" imgW="389106" imgH="207523" progId="Equation.3">
                  <p:embed/>
                </p:oleObj>
              </mc:Choice>
              <mc:Fallback>
                <p:oleObj r:id="rId13" imgW="389106" imgH="2075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894" y="3481431"/>
                        <a:ext cx="745190" cy="4349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307501"/>
              </p:ext>
            </p:extLst>
          </p:nvPr>
        </p:nvGraphicFramePr>
        <p:xfrm>
          <a:off x="2145150" y="4238561"/>
          <a:ext cx="759934" cy="493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5" r:id="rId15" imgW="350662" imgH="207800" progId="Equation.3">
                  <p:embed/>
                </p:oleObj>
              </mc:Choice>
              <mc:Fallback>
                <p:oleObj r:id="rId15" imgW="350662" imgH="20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5150" y="4238561"/>
                        <a:ext cx="759934" cy="493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84"/>
          <p:cNvSpPr>
            <a:spLocks noChangeArrowheads="1"/>
          </p:cNvSpPr>
          <p:nvPr/>
        </p:nvSpPr>
        <p:spPr bwMode="auto">
          <a:xfrm>
            <a:off x="6639307" y="3284192"/>
            <a:ext cx="603050" cy="80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60961" bIns="60961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atinLnBrk="0">
              <a:spcBef>
                <a:spcPct val="0"/>
              </a:spcBef>
            </a:pPr>
            <a:r>
              <a:rPr lang="zh-CN" altLang="en-US" sz="4400" b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</a:p>
        </p:txBody>
      </p:sp>
      <p:sp>
        <p:nvSpPr>
          <p:cNvPr id="72" name="Rectangle 85"/>
          <p:cNvSpPr>
            <a:spLocks noChangeArrowheads="1"/>
          </p:cNvSpPr>
          <p:nvPr/>
        </p:nvSpPr>
        <p:spPr bwMode="auto">
          <a:xfrm>
            <a:off x="3798427" y="3474692"/>
            <a:ext cx="492443" cy="49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60961" bIns="60961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r>
              <a:rPr lang="zh-CN" altLang="en-US" sz="2400" b="0" dirty="0">
                <a:ea typeface="微软雅黑" panose="020B0503020204020204" pitchFamily="34" charset="-122"/>
              </a:rPr>
              <a:t>—</a:t>
            </a:r>
          </a:p>
        </p:txBody>
      </p:sp>
      <p:sp>
        <p:nvSpPr>
          <p:cNvPr id="73" name="Rectangle 86"/>
          <p:cNvSpPr>
            <a:spLocks noChangeArrowheads="1"/>
          </p:cNvSpPr>
          <p:nvPr/>
        </p:nvSpPr>
        <p:spPr bwMode="auto">
          <a:xfrm>
            <a:off x="9292437" y="3470459"/>
            <a:ext cx="492443" cy="49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60961" bIns="60961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atinLnBrk="0">
              <a:spcBef>
                <a:spcPct val="0"/>
              </a:spcBef>
            </a:pPr>
            <a:r>
              <a:rPr lang="zh-CN" altLang="en-US" sz="2400" b="0">
                <a:ea typeface="微软雅黑" panose="020B0503020204020204" pitchFamily="34" charset="-122"/>
              </a:rPr>
              <a:t>—</a:t>
            </a:r>
          </a:p>
        </p:txBody>
      </p:sp>
      <p:sp>
        <p:nvSpPr>
          <p:cNvPr id="74" name="Rectangle 87"/>
          <p:cNvSpPr>
            <a:spLocks noChangeArrowheads="1"/>
          </p:cNvSpPr>
          <p:nvPr/>
        </p:nvSpPr>
        <p:spPr bwMode="auto">
          <a:xfrm>
            <a:off x="3798428" y="4133879"/>
            <a:ext cx="646331" cy="67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60961" bIns="60961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r>
              <a:rPr lang="zh-CN" altLang="en-US" sz="3600" b="0" dirty="0">
                <a:ea typeface="微软雅黑" panose="020B0503020204020204" pitchFamily="34" charset="-122"/>
              </a:rPr>
              <a:t>↘</a:t>
            </a:r>
          </a:p>
        </p:txBody>
      </p:sp>
      <p:sp>
        <p:nvSpPr>
          <p:cNvPr id="75" name="Rectangle 88"/>
          <p:cNvSpPr>
            <a:spLocks noChangeArrowheads="1"/>
          </p:cNvSpPr>
          <p:nvPr/>
        </p:nvSpPr>
        <p:spPr bwMode="auto">
          <a:xfrm>
            <a:off x="6541941" y="4133879"/>
            <a:ext cx="646331" cy="67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60961" bIns="60961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atinLnBrk="0">
              <a:spcBef>
                <a:spcPct val="0"/>
              </a:spcBef>
            </a:pPr>
            <a:r>
              <a:rPr lang="zh-CN" altLang="en-US" sz="3600" b="0" dirty="0">
                <a:ea typeface="微软雅黑" panose="020B0503020204020204" pitchFamily="34" charset="-122"/>
              </a:rPr>
              <a:t>↗</a:t>
            </a:r>
          </a:p>
        </p:txBody>
      </p:sp>
      <p:sp>
        <p:nvSpPr>
          <p:cNvPr id="76" name="Rectangle 89"/>
          <p:cNvSpPr>
            <a:spLocks noChangeArrowheads="1"/>
          </p:cNvSpPr>
          <p:nvPr/>
        </p:nvSpPr>
        <p:spPr bwMode="auto">
          <a:xfrm>
            <a:off x="9292437" y="4083079"/>
            <a:ext cx="646331" cy="67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60961" bIns="60961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atinLnBrk="0">
              <a:spcBef>
                <a:spcPct val="0"/>
              </a:spcBef>
            </a:pPr>
            <a:r>
              <a:rPr lang="zh-CN" altLang="en-US" sz="3600" b="0">
                <a:ea typeface="微软雅黑" panose="020B0503020204020204" pitchFamily="34" charset="-122"/>
              </a:rPr>
              <a:t>↘</a:t>
            </a:r>
          </a:p>
        </p:txBody>
      </p:sp>
      <p:grpSp>
        <p:nvGrpSpPr>
          <p:cNvPr id="77" name="组合 99"/>
          <p:cNvGrpSpPr>
            <a:grpSpLocks/>
          </p:cNvGrpSpPr>
          <p:nvPr/>
        </p:nvGrpSpPr>
        <p:grpSpPr bwMode="auto">
          <a:xfrm>
            <a:off x="1736794" y="4860432"/>
            <a:ext cx="4874713" cy="788422"/>
            <a:chOff x="1185882" y="3965575"/>
            <a:chExt cx="3656035" cy="591330"/>
          </a:xfrm>
        </p:grpSpPr>
        <p:sp>
          <p:nvSpPr>
            <p:cNvPr id="78" name="Rectangle 49"/>
            <p:cNvSpPr>
              <a:spLocks noChangeArrowheads="1"/>
            </p:cNvSpPr>
            <p:nvPr/>
          </p:nvSpPr>
          <p:spPr bwMode="auto">
            <a:xfrm>
              <a:off x="2063750" y="3965575"/>
              <a:ext cx="1338263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60961" bIns="60961" anchor="ctr"/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latinLnBrk="0">
                <a:spcBef>
                  <a:spcPct val="0"/>
                </a:spcBef>
                <a:buClr>
                  <a:srgbClr val="A8CDD7"/>
                </a:buClr>
                <a:buSzPct val="95000"/>
                <a:buFont typeface="Wingdings 2" pitchFamily="18" charset="2"/>
                <a:buNone/>
              </a:pPr>
              <a:endParaRPr lang="zh-CN" altLang="en-US" sz="2000" b="0">
                <a:solidFill>
                  <a:srgbClr val="003366"/>
                </a:solidFill>
                <a:latin typeface="Constantia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79" name="Rectangle 90"/>
            <p:cNvSpPr>
              <a:spLocks noChangeArrowheads="1"/>
            </p:cNvSpPr>
            <p:nvPr/>
          </p:nvSpPr>
          <p:spPr bwMode="auto">
            <a:xfrm>
              <a:off x="1185882" y="4158149"/>
              <a:ext cx="2533386" cy="346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所以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极小值为</a:t>
              </a:r>
            </a:p>
          </p:txBody>
        </p:sp>
        <p:graphicFrame>
          <p:nvGraphicFramePr>
            <p:cNvPr id="80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2912464"/>
                </p:ext>
              </p:extLst>
            </p:nvPr>
          </p:nvGraphicFramePr>
          <p:xfrm>
            <a:off x="2113870" y="4166535"/>
            <a:ext cx="626719" cy="349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06" r:id="rId17" imgW="350662" imgH="207800" progId="Equation.3">
                    <p:embed/>
                  </p:oleObj>
                </mc:Choice>
                <mc:Fallback>
                  <p:oleObj r:id="rId17" imgW="350662" imgH="20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3870" y="4166535"/>
                          <a:ext cx="626719" cy="34970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4033384"/>
                </p:ext>
              </p:extLst>
            </p:nvPr>
          </p:nvGraphicFramePr>
          <p:xfrm>
            <a:off x="3579968" y="4185978"/>
            <a:ext cx="980803" cy="351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07" r:id="rId18" imgW="578023" imgH="205519" progId="Equation.3">
                    <p:embed/>
                  </p:oleObj>
                </mc:Choice>
                <mc:Fallback>
                  <p:oleObj r:id="rId18" imgW="578023" imgH="2055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9968" y="4185978"/>
                          <a:ext cx="980803" cy="35111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Rectangle 96"/>
            <p:cNvSpPr>
              <a:spLocks noChangeArrowheads="1"/>
            </p:cNvSpPr>
            <p:nvPr/>
          </p:nvSpPr>
          <p:spPr bwMode="auto">
            <a:xfrm>
              <a:off x="4472585" y="4210648"/>
              <a:ext cx="369332" cy="346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ea typeface="微软雅黑" panose="020B0503020204020204" pitchFamily="34" charset="-122"/>
                </a:rPr>
                <a:t>；</a:t>
              </a:r>
            </a:p>
          </p:txBody>
        </p:sp>
      </p:grpSp>
      <p:grpSp>
        <p:nvGrpSpPr>
          <p:cNvPr id="83" name="组合 100"/>
          <p:cNvGrpSpPr>
            <a:grpSpLocks/>
          </p:cNvGrpSpPr>
          <p:nvPr/>
        </p:nvGrpSpPr>
        <p:grpSpPr bwMode="auto">
          <a:xfrm>
            <a:off x="6470448" y="4878867"/>
            <a:ext cx="3409214" cy="982302"/>
            <a:chOff x="4930795" y="3965575"/>
            <a:chExt cx="2556911" cy="736022"/>
          </a:xfrm>
        </p:grpSpPr>
        <p:sp>
          <p:nvSpPr>
            <p:cNvPr id="84" name="Rectangle 46"/>
            <p:cNvSpPr>
              <a:spLocks noChangeArrowheads="1"/>
            </p:cNvSpPr>
            <p:nvPr/>
          </p:nvSpPr>
          <p:spPr bwMode="auto">
            <a:xfrm>
              <a:off x="6022975" y="3965575"/>
              <a:ext cx="712788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60961" bIns="60961" anchor="ctr"/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atinLnBrk="0">
                <a:spcBef>
                  <a:spcPct val="20000"/>
                </a:spcBef>
                <a:buClr>
                  <a:srgbClr val="A8CDD7"/>
                </a:buClr>
                <a:buSzPct val="95000"/>
                <a:buFont typeface="Wingdings 2" pitchFamily="18" charset="2"/>
                <a:buNone/>
              </a:pPr>
              <a:endParaRPr lang="zh-CN" altLang="en-US" sz="3200" b="0">
                <a:solidFill>
                  <a:srgbClr val="003366"/>
                </a:solidFill>
                <a:latin typeface="Constantia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85" name="Rectangle 100"/>
            <p:cNvSpPr>
              <a:spLocks noChangeArrowheads="1"/>
            </p:cNvSpPr>
            <p:nvPr/>
          </p:nvSpPr>
          <p:spPr bwMode="auto">
            <a:xfrm>
              <a:off x="4930795" y="4157137"/>
              <a:ext cx="1130358" cy="345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极大值为 </a:t>
              </a:r>
            </a:p>
          </p:txBody>
        </p:sp>
        <p:graphicFrame>
          <p:nvGraphicFramePr>
            <p:cNvPr id="86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8008702"/>
                </p:ext>
              </p:extLst>
            </p:nvPr>
          </p:nvGraphicFramePr>
          <p:xfrm>
            <a:off x="5845897" y="3996111"/>
            <a:ext cx="1232111" cy="705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08" r:id="rId20" imgW="565398" imgH="398183" progId="Equation.3">
                    <p:embed/>
                  </p:oleObj>
                </mc:Choice>
                <mc:Fallback>
                  <p:oleObj r:id="rId20" imgW="565398" imgH="39818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5897" y="3996111"/>
                          <a:ext cx="1232111" cy="70548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Rectangle 102"/>
            <p:cNvSpPr>
              <a:spLocks noChangeArrowheads="1"/>
            </p:cNvSpPr>
            <p:nvPr/>
          </p:nvSpPr>
          <p:spPr bwMode="auto">
            <a:xfrm>
              <a:off x="7011456" y="4195829"/>
              <a:ext cx="476250" cy="345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ea typeface="微软雅黑" panose="020B0503020204020204" pitchFamily="34" charset="-122"/>
                </a:rPr>
                <a:t>。 </a:t>
              </a:r>
            </a:p>
          </p:txBody>
        </p:sp>
      </p:grpSp>
      <p:sp>
        <p:nvSpPr>
          <p:cNvPr id="88" name="Rectangle 77"/>
          <p:cNvSpPr>
            <a:spLocks noChangeArrowheads="1"/>
          </p:cNvSpPr>
          <p:nvPr/>
        </p:nvSpPr>
        <p:spPr bwMode="auto">
          <a:xfrm>
            <a:off x="5167910" y="4133743"/>
            <a:ext cx="836559" cy="73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60961" bIns="60961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r>
              <a:rPr lang="zh-CN" altLang="en-US" sz="2000" b="0" dirty="0">
                <a:ea typeface="微软雅黑" panose="020B0503020204020204" pitchFamily="34" charset="-122"/>
              </a:rPr>
              <a:t>有极小值</a:t>
            </a:r>
          </a:p>
        </p:txBody>
      </p:sp>
      <p:sp>
        <p:nvSpPr>
          <p:cNvPr id="89" name="Rectangle 77"/>
          <p:cNvSpPr>
            <a:spLocks noChangeArrowheads="1"/>
          </p:cNvSpPr>
          <p:nvPr/>
        </p:nvSpPr>
        <p:spPr bwMode="auto">
          <a:xfrm>
            <a:off x="7813158" y="4133743"/>
            <a:ext cx="867050" cy="73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60961" bIns="60961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r>
              <a:rPr lang="zh-CN" altLang="en-US" sz="2000" b="0" dirty="0">
                <a:ea typeface="微软雅黑" panose="020B0503020204020204" pitchFamily="34" charset="-122"/>
              </a:rPr>
              <a:t>有极大值</a:t>
            </a:r>
          </a:p>
        </p:txBody>
      </p:sp>
      <p:sp>
        <p:nvSpPr>
          <p:cNvPr id="90" name="椭圆 89"/>
          <p:cNvSpPr/>
          <p:nvPr/>
        </p:nvSpPr>
        <p:spPr>
          <a:xfrm>
            <a:off x="1036960" y="1135964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1" name="Group 76"/>
          <p:cNvGrpSpPr>
            <a:grpSpLocks/>
          </p:cNvGrpSpPr>
          <p:nvPr/>
        </p:nvGrpSpPr>
        <p:grpSpPr bwMode="auto">
          <a:xfrm>
            <a:off x="1521561" y="803245"/>
            <a:ext cx="5355164" cy="1113367"/>
            <a:chOff x="0" y="-90"/>
            <a:chExt cx="2529" cy="701"/>
          </a:xfrm>
        </p:grpSpPr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0" y="142"/>
              <a:ext cx="25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求函数 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的极值。 </a:t>
              </a:r>
            </a:p>
          </p:txBody>
        </p:sp>
        <p:graphicFrame>
          <p:nvGraphicFramePr>
            <p:cNvPr id="93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7696808"/>
                </p:ext>
              </p:extLst>
            </p:nvPr>
          </p:nvGraphicFramePr>
          <p:xfrm>
            <a:off x="506" y="-90"/>
            <a:ext cx="1215" cy="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09" r:id="rId22" imgW="1026695" imgH="436345" progId="Equation.3">
                    <p:embed/>
                  </p:oleObj>
                </mc:Choice>
                <mc:Fallback>
                  <p:oleObj r:id="rId22" imgW="1026695" imgH="43634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" y="-90"/>
                          <a:ext cx="1215" cy="7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090883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utoUpdateAnimBg="0"/>
      <p:bldP spid="38" grpId="0" bldLvl="0" autoUpdateAnimBg="0"/>
      <p:bldP spid="41" grpId="0" bldLvl="0" autoUpdateAnimBg="0"/>
      <p:bldP spid="42" grpId="0" bldLvl="0" autoUpdateAnimBg="0"/>
      <p:bldP spid="43" grpId="0" bldLvl="0" autoUpdateAnimBg="0"/>
      <p:bldP spid="64" grpId="0" bldLvl="0" autoUpdateAnimBg="0"/>
      <p:bldP spid="65" grpId="0" bldLvl="0" autoUpdateAnimBg="0"/>
      <p:bldP spid="71" grpId="0" bldLvl="0" autoUpdateAnimBg="0"/>
      <p:bldP spid="72" grpId="0" bldLvl="0" autoUpdateAnimBg="0"/>
      <p:bldP spid="73" grpId="0" bldLvl="0" autoUpdateAnimBg="0"/>
      <p:bldP spid="74" grpId="0" bldLvl="0" autoUpdateAnimBg="0"/>
      <p:bldP spid="75" grpId="0" bldLvl="0" autoUpdateAnimBg="0"/>
      <p:bldP spid="76" grpId="0" bldLvl="0" autoUpdateAnimBg="0"/>
      <p:bldP spid="88" grpId="0" bldLvl="0" autoUpdateAnimBg="0"/>
      <p:bldP spid="89" grpId="0" bldLvl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 bwMode="auto">
          <a:xfrm>
            <a:off x="1487488" y="2152650"/>
            <a:ext cx="9324975" cy="33718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87488" y="1985563"/>
            <a:ext cx="9324975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21" name="矩形 36"/>
          <p:cNvSpPr>
            <a:spLocks noChangeArrowheads="1"/>
          </p:cNvSpPr>
          <p:nvPr/>
        </p:nvSpPr>
        <p:spPr bwMode="auto">
          <a:xfrm>
            <a:off x="4208304" y="1145534"/>
            <a:ext cx="3775393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lIns="91440" tIns="45720" rIns="91440" bIns="45720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求函数极值的一般步骤</a:t>
            </a:r>
          </a:p>
        </p:txBody>
      </p:sp>
      <p:sp>
        <p:nvSpPr>
          <p:cNvPr id="7173" name="Rectangle 43"/>
          <p:cNvSpPr>
            <a:spLocks noChangeArrowheads="1"/>
          </p:cNvSpPr>
          <p:nvPr/>
        </p:nvSpPr>
        <p:spPr bwMode="auto">
          <a:xfrm>
            <a:off x="1769534" y="2529617"/>
            <a:ext cx="184731" cy="61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60961" bIns="60961" anchor="ctr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/>
            <a:endParaRPr lang="zh-CN" altLang="en-US" sz="3200">
              <a:ea typeface="微软雅黑" panose="020B0503020204020204" pitchFamily="34" charset="-122"/>
            </a:endParaRPr>
          </a:p>
        </p:txBody>
      </p:sp>
      <p:sp>
        <p:nvSpPr>
          <p:cNvPr id="7174" name="Rectangle 44"/>
          <p:cNvSpPr>
            <a:spLocks noChangeArrowheads="1"/>
          </p:cNvSpPr>
          <p:nvPr/>
        </p:nvSpPr>
        <p:spPr bwMode="auto">
          <a:xfrm>
            <a:off x="1769534" y="2529617"/>
            <a:ext cx="184731" cy="61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60961" bIns="60961" anchor="ctr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/>
            <a:endParaRPr lang="zh-CN" altLang="en-US" sz="3200">
              <a:ea typeface="微软雅黑" panose="020B0503020204020204" pitchFamily="34" charset="-122"/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1641194" y="2972249"/>
            <a:ext cx="6637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42900" indent="-342900" eaLnBrk="1"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CN" altLang="en-US" sz="2400" b="0" dirty="0" smtClean="0">
                <a:ea typeface="微软雅黑" panose="020B0503020204020204" pitchFamily="34" charset="-122"/>
              </a:rPr>
              <a:t>求导</a:t>
            </a:r>
            <a:r>
              <a:rPr lang="zh-CN" altLang="en-US" sz="2400" b="0" dirty="0">
                <a:ea typeface="微软雅黑" panose="020B0503020204020204" pitchFamily="34" charset="-122"/>
              </a:rPr>
              <a:t>函数，并求出它的驻点与不可导点；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1641194" y="3448498"/>
            <a:ext cx="91712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42900" indent="-342900" eaLnBrk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CN" altLang="en-US" sz="2400" b="0" dirty="0" smtClean="0">
                <a:ea typeface="微软雅黑" panose="020B0503020204020204" pitchFamily="34" charset="-122"/>
              </a:rPr>
              <a:t>用</a:t>
            </a:r>
            <a:r>
              <a:rPr lang="zh-CN" altLang="en-US" sz="2400" b="0" dirty="0">
                <a:ea typeface="微软雅黑" panose="020B0503020204020204" pitchFamily="34" charset="-122"/>
              </a:rPr>
              <a:t>驻点与不可导点将定义区域分成若干小区间，并判断出相应区间上的导数符号；</a:t>
            </a:r>
          </a:p>
        </p:txBody>
      </p:sp>
      <p:sp>
        <p:nvSpPr>
          <p:cNvPr id="7181" name="TextBox 56"/>
          <p:cNvSpPr txBox="1">
            <a:spLocks noChangeArrowheads="1"/>
          </p:cNvSpPr>
          <p:nvPr/>
        </p:nvSpPr>
        <p:spPr bwMode="auto">
          <a:xfrm>
            <a:off x="1664539" y="2390972"/>
            <a:ext cx="6745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42900" indent="-342900" eaLnBrk="1"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CN" altLang="en-US" sz="2400" b="0" dirty="0" smtClean="0">
                <a:ea typeface="微软雅黑" panose="020B0503020204020204" pitchFamily="34" charset="-122"/>
              </a:rPr>
              <a:t>求</a:t>
            </a:r>
            <a:r>
              <a:rPr lang="zh-CN" altLang="en-US" sz="2400" b="0" dirty="0">
                <a:ea typeface="微软雅黑" panose="020B0503020204020204" pitchFamily="34" charset="-122"/>
              </a:rPr>
              <a:t>函数的定义域；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1641195" y="4580915"/>
            <a:ext cx="82571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42900" indent="-342900" eaLnBrk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CN" altLang="en-US" sz="2400" b="0" dirty="0" smtClean="0">
                <a:ea typeface="微软雅黑" panose="020B0503020204020204" pitchFamily="34" charset="-122"/>
              </a:rPr>
              <a:t>根据</a:t>
            </a:r>
            <a:r>
              <a:rPr lang="zh-CN" altLang="en-US" sz="2400" b="0" dirty="0">
                <a:ea typeface="微软雅黑" panose="020B0503020204020204" pitchFamily="34" charset="-122"/>
              </a:rPr>
              <a:t>定理</a:t>
            </a:r>
            <a:r>
              <a:rPr lang="en-US" altLang="zh-CN" sz="2400" b="0" dirty="0">
                <a:ea typeface="微软雅黑" panose="020B0503020204020204" pitchFamily="34" charset="-122"/>
              </a:rPr>
              <a:t>4.5</a:t>
            </a:r>
            <a:r>
              <a:rPr lang="zh-CN" altLang="en-US" sz="2400" b="0" dirty="0">
                <a:ea typeface="微软雅黑" panose="020B0503020204020204" pitchFamily="34" charset="-122"/>
              </a:rPr>
              <a:t>得出极值点，从而求出极值。</a:t>
            </a:r>
          </a:p>
        </p:txBody>
      </p:sp>
    </p:spTree>
    <p:extLst>
      <p:ext uri="{BB962C8B-B14F-4D97-AF65-F5344CB8AC3E}">
        <p14:creationId xmlns:p14="http://schemas.microsoft.com/office/powerpoint/2010/main" val="2561172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96" grpId="0"/>
      <p:bldP spid="97" grpId="0"/>
      <p:bldP spid="7181" grpId="0"/>
      <p:bldP spid="10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66363" y="800099"/>
            <a:ext cx="1458857" cy="1692275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28625" cy="46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grpSp>
        <p:nvGrpSpPr>
          <p:cNvPr id="14" name="组合 12"/>
          <p:cNvGrpSpPr>
            <a:grpSpLocks/>
          </p:cNvGrpSpPr>
          <p:nvPr/>
        </p:nvGrpSpPr>
        <p:grpSpPr bwMode="auto">
          <a:xfrm>
            <a:off x="1416049" y="2809875"/>
            <a:ext cx="9396413" cy="1238250"/>
            <a:chOff x="903684" y="1928808"/>
            <a:chExt cx="7047310" cy="928694"/>
          </a:xfrm>
        </p:grpSpPr>
        <p:sp>
          <p:nvSpPr>
            <p:cNvPr id="19" name="矩形 18"/>
            <p:cNvSpPr/>
            <p:nvPr/>
          </p:nvSpPr>
          <p:spPr bwMode="auto">
            <a:xfrm>
              <a:off x="903684" y="1928808"/>
              <a:ext cx="7047310" cy="92869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1A74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9"/>
            <p:cNvGrpSpPr>
              <a:grpSpLocks/>
            </p:cNvGrpSpPr>
            <p:nvPr/>
          </p:nvGrpSpPr>
          <p:grpSpPr bwMode="auto">
            <a:xfrm>
              <a:off x="1214414" y="2148192"/>
              <a:ext cx="3429024" cy="438150"/>
              <a:chOff x="1357290" y="576556"/>
              <a:chExt cx="3429024" cy="438150"/>
            </a:xfrm>
          </p:grpSpPr>
          <p:sp>
            <p:nvSpPr>
              <p:cNvPr id="24" name="TextBox 11"/>
              <p:cNvSpPr txBox="1">
                <a:spLocks noChangeArrowheads="1"/>
              </p:cNvSpPr>
              <p:nvPr/>
            </p:nvSpPr>
            <p:spPr bwMode="auto">
              <a:xfrm>
                <a:off x="1357290" y="630782"/>
                <a:ext cx="3429024" cy="346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>
                  <a:defRPr sz="29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>
                  <a:defRPr sz="29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>
                  <a:defRPr sz="29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>
                  <a:defRPr sz="29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>
                  <a:defRPr sz="29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latinLnBrk="1" hangingPunct="0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defRPr sz="29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latinLnBrk="1" hangingPunct="0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defRPr sz="29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latinLnBrk="1" hangingPunct="0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defRPr sz="29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latinLnBrk="1" hangingPunct="0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defRPr sz="29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/>
                <a:r>
                  <a:rPr lang="zh-CN" altLang="en-US" sz="24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求</a:t>
                </a:r>
                <a:r>
                  <a:rPr lang="zh-CN" altLang="en-US" sz="2400" b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         </a:t>
                </a:r>
                <a:r>
                  <a:rPr lang="en-US" altLang="en-US" sz="2400" b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</a:t>
                </a:r>
                <a:r>
                  <a:rPr lang="zh-CN" altLang="en-US" sz="24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的极值。</a:t>
                </a:r>
                <a:endParaRPr lang="zh-CN" altLang="en-US" sz="2400" b="0" dirty="0"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23" name="Object 7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95246821"/>
                  </p:ext>
                </p:extLst>
              </p:nvPr>
            </p:nvGraphicFramePr>
            <p:xfrm>
              <a:off x="2134573" y="576556"/>
              <a:ext cx="1550987" cy="438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093" name="公式" r:id="rId4" imgW="825500" imgH="228600" progId="Equation.3">
                      <p:embed/>
                    </p:oleObj>
                  </mc:Choice>
                  <mc:Fallback>
                    <p:oleObj name="公式" r:id="rId4" imgW="8255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34573" y="576556"/>
                            <a:ext cx="1550987" cy="4381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461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599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 bwMode="auto">
          <a:xfrm>
            <a:off x="1416050" y="1536289"/>
            <a:ext cx="9396413" cy="378542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1041" name="Rectangle 18"/>
          <p:cNvSpPr>
            <a:spLocks noChangeArrowheads="1"/>
          </p:cNvSpPr>
          <p:nvPr/>
        </p:nvSpPr>
        <p:spPr bwMode="auto">
          <a:xfrm>
            <a:off x="7847652" y="2260263"/>
            <a:ext cx="583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则 </a:t>
            </a:r>
          </a:p>
        </p:txBody>
      </p:sp>
      <p:sp>
        <p:nvSpPr>
          <p:cNvPr id="1042" name="Rectangle 11"/>
          <p:cNvSpPr>
            <a:spLocks noChangeArrowheads="1"/>
          </p:cNvSpPr>
          <p:nvPr/>
        </p:nvSpPr>
        <p:spPr bwMode="auto">
          <a:xfrm>
            <a:off x="1487488" y="1626860"/>
            <a:ext cx="48045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定理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4.6 </a:t>
            </a:r>
            <a:r>
              <a:rPr lang="zh-CN" altLang="en-US" sz="2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极值的第二充分条件） </a:t>
            </a:r>
          </a:p>
        </p:txBody>
      </p:sp>
      <p:grpSp>
        <p:nvGrpSpPr>
          <p:cNvPr id="1043" name="组合 40"/>
          <p:cNvGrpSpPr>
            <a:grpSpLocks/>
          </p:cNvGrpSpPr>
          <p:nvPr/>
        </p:nvGrpSpPr>
        <p:grpSpPr bwMode="auto">
          <a:xfrm>
            <a:off x="2087563" y="2260158"/>
            <a:ext cx="5856286" cy="661455"/>
            <a:chOff x="1067446" y="1761189"/>
            <a:chExt cx="4391649" cy="495926"/>
          </a:xfrm>
        </p:grpSpPr>
        <p:sp>
          <p:nvSpPr>
            <p:cNvPr id="1050" name="Rectangle 12"/>
            <p:cNvSpPr>
              <a:spLocks noChangeArrowheads="1"/>
            </p:cNvSpPr>
            <p:nvPr/>
          </p:nvSpPr>
          <p:spPr bwMode="auto">
            <a:xfrm>
              <a:off x="1067446" y="1761189"/>
              <a:ext cx="4391649" cy="48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    是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的驻点，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且          存在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  </a:t>
              </a:r>
            </a:p>
          </p:txBody>
        </p:sp>
        <p:graphicFrame>
          <p:nvGraphicFramePr>
            <p:cNvPr id="1035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7760703"/>
                </p:ext>
              </p:extLst>
            </p:nvPr>
          </p:nvGraphicFramePr>
          <p:xfrm>
            <a:off x="1333580" y="1803959"/>
            <a:ext cx="359421" cy="453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0" name="公式" r:id="rId3" imgW="183453" imgH="235869" progId="Equation.3">
                    <p:embed/>
                  </p:oleObj>
                </mc:Choice>
                <mc:Fallback>
                  <p:oleObj name="公式" r:id="rId3" imgW="183453" imgH="2358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3580" y="1803959"/>
                          <a:ext cx="359421" cy="45315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6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7327073"/>
                </p:ext>
              </p:extLst>
            </p:nvPr>
          </p:nvGraphicFramePr>
          <p:xfrm>
            <a:off x="2263926" y="1885182"/>
            <a:ext cx="686274" cy="357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1" r:id="rId5" imgW="344996" imgH="204442" progId="Equation.3">
                    <p:embed/>
                  </p:oleObj>
                </mc:Choice>
                <mc:Fallback>
                  <p:oleObj r:id="rId5" imgW="344996" imgH="2044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3926" y="1885182"/>
                          <a:ext cx="686274" cy="3571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7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8891601"/>
                </p:ext>
              </p:extLst>
            </p:nvPr>
          </p:nvGraphicFramePr>
          <p:xfrm>
            <a:off x="4030290" y="1847267"/>
            <a:ext cx="714381" cy="400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2" name="公式" r:id="rId7" imgW="479685" imgH="233360" progId="Equation.3">
                    <p:embed/>
                  </p:oleObj>
                </mc:Choice>
                <mc:Fallback>
                  <p:oleObj name="公式" r:id="rId7" imgW="479685" imgH="233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0290" y="1847267"/>
                          <a:ext cx="714381" cy="4001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950394" y="3117442"/>
            <a:ext cx="7976746" cy="571500"/>
            <a:chOff x="-453" y="153"/>
            <a:chExt cx="6697" cy="899"/>
          </a:xfrm>
        </p:grpSpPr>
        <p:sp>
          <p:nvSpPr>
            <p:cNvPr id="1049" name="Text Box 24"/>
            <p:cNvSpPr txBox="1">
              <a:spLocks noChangeArrowheads="1"/>
            </p:cNvSpPr>
            <p:nvPr/>
          </p:nvSpPr>
          <p:spPr bwMode="auto">
            <a:xfrm>
              <a:off x="-453" y="161"/>
              <a:ext cx="6697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400" b="0" dirty="0">
                  <a:ea typeface="微软雅黑" panose="020B0503020204020204" pitchFamily="34" charset="-122"/>
                </a:rPr>
                <a:t>（</a:t>
              </a:r>
              <a:r>
                <a:rPr lang="en-US" altLang="zh-CN" sz="2400" b="0" dirty="0">
                  <a:ea typeface="微软雅黑" panose="020B0503020204020204" pitchFamily="34" charset="-122"/>
                </a:rPr>
                <a:t>1</a:t>
              </a:r>
              <a:r>
                <a:rPr lang="zh-CN" altLang="en-US" sz="2400" b="0" dirty="0" smtClean="0">
                  <a:ea typeface="微软雅黑" panose="020B0503020204020204" pitchFamily="34" charset="-122"/>
                </a:rPr>
                <a:t>）当  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　　　 　  时，函数　 　 在　   处取得极大值。</a:t>
              </a:r>
            </a:p>
          </p:txBody>
        </p:sp>
        <p:graphicFrame>
          <p:nvGraphicFramePr>
            <p:cNvPr id="1032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0741611"/>
                </p:ext>
              </p:extLst>
            </p:nvPr>
          </p:nvGraphicFramePr>
          <p:xfrm>
            <a:off x="2911" y="153"/>
            <a:ext cx="720" cy="8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3" r:id="rId9" imgW="292354" imgH="190666" progId="Equation.3">
                    <p:embed/>
                  </p:oleObj>
                </mc:Choice>
                <mc:Fallback>
                  <p:oleObj r:id="rId9" imgW="292354" imgH="19066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1" y="153"/>
                          <a:ext cx="720" cy="8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1934570"/>
                </p:ext>
              </p:extLst>
            </p:nvPr>
          </p:nvGraphicFramePr>
          <p:xfrm>
            <a:off x="3865" y="158"/>
            <a:ext cx="522" cy="8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4" name="公式" r:id="rId11" imgW="165243" imgH="190666" progId="Equation.3">
                    <p:embed/>
                  </p:oleObj>
                </mc:Choice>
                <mc:Fallback>
                  <p:oleObj name="公式" r:id="rId11" imgW="165243" imgH="19066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5" y="158"/>
                          <a:ext cx="522" cy="87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4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1279004"/>
                </p:ext>
              </p:extLst>
            </p:nvPr>
          </p:nvGraphicFramePr>
          <p:xfrm>
            <a:off x="544" y="199"/>
            <a:ext cx="1279" cy="8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5" r:id="rId13" imgW="584454" imgH="190583" progId="Equation.3">
                    <p:embed/>
                  </p:oleObj>
                </mc:Choice>
                <mc:Fallback>
                  <p:oleObj r:id="rId13" imgW="584454" imgH="19058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" y="199"/>
                          <a:ext cx="1279" cy="8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950395" y="3792573"/>
            <a:ext cx="8042922" cy="620165"/>
            <a:chOff x="-638" y="-15"/>
            <a:chExt cx="9501" cy="974"/>
          </a:xfrm>
        </p:grpSpPr>
        <p:sp>
          <p:nvSpPr>
            <p:cNvPr id="1048" name="Text Box 33"/>
            <p:cNvSpPr txBox="1">
              <a:spLocks noChangeArrowheads="1"/>
            </p:cNvSpPr>
            <p:nvPr/>
          </p:nvSpPr>
          <p:spPr bwMode="auto">
            <a:xfrm>
              <a:off x="-638" y="88"/>
              <a:ext cx="9501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0" dirty="0">
                  <a:ea typeface="微软雅黑" panose="020B0503020204020204" pitchFamily="34" charset="-122"/>
                </a:rPr>
                <a:t>（</a:t>
              </a:r>
              <a:r>
                <a:rPr lang="en-US" altLang="zh-CN" sz="2400" b="0" dirty="0">
                  <a:ea typeface="微软雅黑" panose="020B0503020204020204" pitchFamily="34" charset="-122"/>
                </a:rPr>
                <a:t>2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）当　　 　　    时，函数 　     在 　  处取得极小值。</a:t>
              </a:r>
            </a:p>
          </p:txBody>
        </p:sp>
        <p:graphicFrame>
          <p:nvGraphicFramePr>
            <p:cNvPr id="1029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2857462"/>
                </p:ext>
              </p:extLst>
            </p:nvPr>
          </p:nvGraphicFramePr>
          <p:xfrm>
            <a:off x="5462" y="-15"/>
            <a:ext cx="686" cy="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6" r:id="rId15" imgW="165243" imgH="190666" progId="Equation.3">
                    <p:embed/>
                  </p:oleObj>
                </mc:Choice>
                <mc:Fallback>
                  <p:oleObj r:id="rId15" imgW="165243" imgH="19066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2" y="-15"/>
                          <a:ext cx="686" cy="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611737"/>
                </p:ext>
              </p:extLst>
            </p:nvPr>
          </p:nvGraphicFramePr>
          <p:xfrm>
            <a:off x="4094" y="73"/>
            <a:ext cx="963" cy="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7" r:id="rId16" imgW="292354" imgH="190666" progId="Equation.3">
                    <p:embed/>
                  </p:oleObj>
                </mc:Choice>
                <mc:Fallback>
                  <p:oleObj r:id="rId16" imgW="292354" imgH="19066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4" y="73"/>
                          <a:ext cx="963" cy="8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bevel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37"/>
            <p:cNvGraphicFramePr>
              <a:graphicFrameLocks noChangeAspect="1"/>
            </p:cNvGraphicFramePr>
            <p:nvPr/>
          </p:nvGraphicFramePr>
          <p:xfrm>
            <a:off x="825" y="122"/>
            <a:ext cx="1806" cy="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8" r:id="rId18" imgW="597419" imgH="190666" progId="Equation.3">
                    <p:embed/>
                  </p:oleObj>
                </mc:Choice>
                <mc:Fallback>
                  <p:oleObj r:id="rId18" imgW="597419" imgH="19066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" y="122"/>
                          <a:ext cx="1806" cy="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bevel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42"/>
          <p:cNvGrpSpPr>
            <a:grpSpLocks/>
          </p:cNvGrpSpPr>
          <p:nvPr/>
        </p:nvGrpSpPr>
        <p:grpSpPr bwMode="auto">
          <a:xfrm>
            <a:off x="1950395" y="4573578"/>
            <a:ext cx="9620249" cy="592631"/>
            <a:chOff x="756090" y="3779135"/>
            <a:chExt cx="7054959" cy="592659"/>
          </a:xfrm>
        </p:grpSpPr>
        <p:sp>
          <p:nvSpPr>
            <p:cNvPr id="1047" name="Text Box 33"/>
            <p:cNvSpPr txBox="1">
              <a:spLocks noChangeArrowheads="1"/>
            </p:cNvSpPr>
            <p:nvPr/>
          </p:nvSpPr>
          <p:spPr bwMode="auto">
            <a:xfrm>
              <a:off x="756090" y="3813134"/>
              <a:ext cx="7054959" cy="46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0" dirty="0">
                  <a:ea typeface="微软雅黑" panose="020B0503020204020204" pitchFamily="34" charset="-122"/>
                </a:rPr>
                <a:t>（</a:t>
              </a:r>
              <a:r>
                <a:rPr lang="en-US" altLang="zh-CN" sz="2400" b="0" dirty="0">
                  <a:ea typeface="微软雅黑" panose="020B0503020204020204" pitchFamily="34" charset="-122"/>
                </a:rPr>
                <a:t>3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）</a:t>
              </a:r>
              <a:r>
                <a:rPr lang="zh-CN" altLang="en-US" sz="2400" b="0" dirty="0" smtClean="0">
                  <a:ea typeface="微软雅黑" panose="020B0503020204020204" pitchFamily="34" charset="-122"/>
                </a:rPr>
                <a:t>当    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　　 　    时，函数  　    </a:t>
              </a:r>
              <a:r>
                <a:rPr lang="zh-CN" altLang="en-US" sz="2400" b="0" dirty="0" smtClean="0">
                  <a:ea typeface="微软雅黑" panose="020B0503020204020204" pitchFamily="34" charset="-122"/>
                </a:rPr>
                <a:t>在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　  处有无极值需另外判断。</a:t>
              </a:r>
            </a:p>
          </p:txBody>
        </p:sp>
        <p:graphicFrame>
          <p:nvGraphicFramePr>
            <p:cNvPr id="1026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560939"/>
                </p:ext>
              </p:extLst>
            </p:nvPr>
          </p:nvGraphicFramePr>
          <p:xfrm>
            <a:off x="1663872" y="3779135"/>
            <a:ext cx="1080261" cy="5898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9" name="公式" r:id="rId20" imgW="672808" imgH="228501" progId="Equation.3">
                    <p:embed/>
                  </p:oleObj>
                </mc:Choice>
                <mc:Fallback>
                  <p:oleObj name="公式" r:id="rId20" imgW="67280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3872" y="3779135"/>
                          <a:ext cx="1080261" cy="58984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3261475"/>
                </p:ext>
              </p:extLst>
            </p:nvPr>
          </p:nvGraphicFramePr>
          <p:xfrm>
            <a:off x="4530143" y="3798515"/>
            <a:ext cx="431816" cy="559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60" r:id="rId22" imgW="165243" imgH="190666" progId="Equation.3">
                    <p:embed/>
                  </p:oleObj>
                </mc:Choice>
                <mc:Fallback>
                  <p:oleObj r:id="rId22" imgW="165243" imgH="19066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0143" y="3798515"/>
                          <a:ext cx="431816" cy="559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9212324"/>
                </p:ext>
              </p:extLst>
            </p:nvPr>
          </p:nvGraphicFramePr>
          <p:xfrm>
            <a:off x="3675410" y="3800684"/>
            <a:ext cx="681034" cy="57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61" r:id="rId23" imgW="292354" imgH="190666" progId="Equation.3">
                    <p:embed/>
                  </p:oleObj>
                </mc:Choice>
                <mc:Fallback>
                  <p:oleObj r:id="rId23" imgW="292354" imgH="19066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5410" y="3800684"/>
                          <a:ext cx="681034" cy="57111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626667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041" grpId="0"/>
      <p:bldP spid="104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1416050" y="1125997"/>
            <a:ext cx="9396413" cy="506527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515832" y="1125997"/>
            <a:ext cx="4952602" cy="585719"/>
            <a:chOff x="714348" y="714362"/>
            <a:chExt cx="3857652" cy="456225"/>
          </a:xfrm>
        </p:grpSpPr>
        <p:sp>
          <p:nvSpPr>
            <p:cNvPr id="7" name="TextBox 6"/>
            <p:cNvSpPr txBox="1"/>
            <p:nvPr/>
          </p:nvSpPr>
          <p:spPr>
            <a:xfrm>
              <a:off x="714348" y="785800"/>
              <a:ext cx="3857652" cy="359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ea typeface="微软雅黑" panose="020B0503020204020204" pitchFamily="34" charset="-122"/>
                </a:rPr>
                <a:t>二次函数                                             </a:t>
              </a:r>
              <a:r>
                <a:rPr lang="en-US" altLang="zh-CN" sz="2400" dirty="0" smtClean="0">
                  <a:ea typeface="微软雅黑" panose="020B0503020204020204" pitchFamily="34" charset="-122"/>
                </a:rPr>
                <a:t>, </a:t>
              </a:r>
              <a:endParaRPr lang="zh-CN" altLang="en-US" sz="2400" dirty="0"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8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0618255"/>
                </p:ext>
              </p:extLst>
            </p:nvPr>
          </p:nvGraphicFramePr>
          <p:xfrm>
            <a:off x="1746231" y="714362"/>
            <a:ext cx="2382505" cy="45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65" name="公式" r:id="rId3" imgW="1193760" imgH="228600" progId="Equation.3">
                    <p:embed/>
                  </p:oleObj>
                </mc:Choice>
                <mc:Fallback>
                  <p:oleObj name="公式" r:id="rId3" imgW="11937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231" y="714362"/>
                          <a:ext cx="2382505" cy="4562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3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251499"/>
              </p:ext>
            </p:extLst>
          </p:nvPr>
        </p:nvGraphicFramePr>
        <p:xfrm>
          <a:off x="2567416" y="4735204"/>
          <a:ext cx="2702984" cy="592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6" name="公式" r:id="rId5" imgW="927000" imgH="203040" progId="Equation.3">
                  <p:embed/>
                </p:oleObj>
              </mc:Choice>
              <mc:Fallback>
                <p:oleObj name="公式" r:id="rId5" imgW="927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416" y="4735204"/>
                        <a:ext cx="2702984" cy="5926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800681"/>
              </p:ext>
            </p:extLst>
          </p:nvPr>
        </p:nvGraphicFramePr>
        <p:xfrm>
          <a:off x="7064272" y="4756367"/>
          <a:ext cx="2702984" cy="592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7" name="公式" r:id="rId7" imgW="927000" imgH="203040" progId="Equation.3">
                  <p:embed/>
                </p:oleObj>
              </mc:Choice>
              <mc:Fallback>
                <p:oleObj name="公式" r:id="rId7" imgW="927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272" y="4756367"/>
                        <a:ext cx="2702984" cy="5926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2517436" y="5352795"/>
            <a:ext cx="3416325" cy="592666"/>
            <a:chOff x="866748" y="4162082"/>
            <a:chExt cx="2562244" cy="444500"/>
          </a:xfrm>
        </p:grpSpPr>
        <p:sp>
          <p:nvSpPr>
            <p:cNvPr id="14" name="TextBox 13"/>
            <p:cNvSpPr txBox="1"/>
            <p:nvPr/>
          </p:nvSpPr>
          <p:spPr>
            <a:xfrm>
              <a:off x="866748" y="4202682"/>
              <a:ext cx="256224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ea typeface="微软雅黑" panose="020B0503020204020204" pitchFamily="34" charset="-122"/>
                </a:rPr>
                <a:t>函数      </a:t>
              </a:r>
              <a:r>
                <a:rPr lang="en-US" altLang="zh-CN" sz="2400" dirty="0">
                  <a:ea typeface="微软雅黑" panose="020B0503020204020204" pitchFamily="34" charset="-122"/>
                </a:rPr>
                <a:t>      </a:t>
              </a:r>
              <a:r>
                <a:rPr lang="zh-CN" altLang="en-US" sz="2400" dirty="0">
                  <a:ea typeface="微软雅黑" panose="020B0503020204020204" pitchFamily="34" charset="-122"/>
                </a:rPr>
                <a:t>有极小值 </a:t>
              </a:r>
            </a:p>
          </p:txBody>
        </p:sp>
        <p:graphicFrame>
          <p:nvGraphicFramePr>
            <p:cNvPr id="1434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0275102"/>
                </p:ext>
              </p:extLst>
            </p:nvPr>
          </p:nvGraphicFramePr>
          <p:xfrm>
            <a:off x="1311104" y="4162082"/>
            <a:ext cx="750888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68" name="公式" r:id="rId9" imgW="342720" imgH="203040" progId="Equation.3">
                    <p:embed/>
                  </p:oleObj>
                </mc:Choice>
                <mc:Fallback>
                  <p:oleObj name="公式" r:id="rId9" imgW="3427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1104" y="4162082"/>
                          <a:ext cx="750888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组合 16"/>
          <p:cNvGrpSpPr/>
          <p:nvPr/>
        </p:nvGrpSpPr>
        <p:grpSpPr>
          <a:xfrm>
            <a:off x="7009591" y="5383789"/>
            <a:ext cx="3416325" cy="592666"/>
            <a:chOff x="866748" y="4169456"/>
            <a:chExt cx="2562244" cy="444500"/>
          </a:xfrm>
        </p:grpSpPr>
        <p:sp>
          <p:nvSpPr>
            <p:cNvPr id="18" name="TextBox 17"/>
            <p:cNvSpPr txBox="1"/>
            <p:nvPr/>
          </p:nvSpPr>
          <p:spPr>
            <a:xfrm>
              <a:off x="866748" y="4202682"/>
              <a:ext cx="256224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ea typeface="微软雅黑" panose="020B0503020204020204" pitchFamily="34" charset="-122"/>
                </a:rPr>
                <a:t>函数      </a:t>
              </a:r>
              <a:r>
                <a:rPr lang="en-US" altLang="zh-CN" sz="2400" dirty="0">
                  <a:ea typeface="微软雅黑" panose="020B0503020204020204" pitchFamily="34" charset="-122"/>
                </a:rPr>
                <a:t>      </a:t>
              </a:r>
              <a:r>
                <a:rPr lang="zh-CN" altLang="en-US" sz="2400" dirty="0">
                  <a:ea typeface="微软雅黑" panose="020B0503020204020204" pitchFamily="34" charset="-122"/>
                </a:rPr>
                <a:t>有极大值 </a:t>
              </a:r>
            </a:p>
          </p:txBody>
        </p:sp>
        <p:graphicFrame>
          <p:nvGraphicFramePr>
            <p:cNvPr id="19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9590685"/>
                </p:ext>
              </p:extLst>
            </p:nvPr>
          </p:nvGraphicFramePr>
          <p:xfrm>
            <a:off x="1318480" y="4169456"/>
            <a:ext cx="750888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69" name="公式" r:id="rId11" imgW="342720" imgH="203040" progId="Equation.3">
                    <p:embed/>
                  </p:oleObj>
                </mc:Choice>
                <mc:Fallback>
                  <p:oleObj name="公式" r:id="rId11" imgW="3427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8480" y="4169456"/>
                          <a:ext cx="750888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组合 44"/>
          <p:cNvGrpSpPr/>
          <p:nvPr/>
        </p:nvGrpSpPr>
        <p:grpSpPr>
          <a:xfrm>
            <a:off x="2094239" y="1713429"/>
            <a:ext cx="3619525" cy="4271447"/>
            <a:chOff x="1142976" y="1285072"/>
            <a:chExt cx="2714644" cy="3203585"/>
          </a:xfrm>
        </p:grpSpPr>
        <p:graphicFrame>
          <p:nvGraphicFramePr>
            <p:cNvPr id="1434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3420301"/>
                </p:ext>
              </p:extLst>
            </p:nvPr>
          </p:nvGraphicFramePr>
          <p:xfrm>
            <a:off x="2059224" y="3109205"/>
            <a:ext cx="777875" cy="388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70" name="公式" r:id="rId13" imgW="355320" imgH="177480" progId="Equation.3">
                    <p:embed/>
                  </p:oleObj>
                </mc:Choice>
                <mc:Fallback>
                  <p:oleObj name="公式" r:id="rId13" imgW="3553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9224" y="3109205"/>
                          <a:ext cx="777875" cy="388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组合 27"/>
            <p:cNvGrpSpPr/>
            <p:nvPr/>
          </p:nvGrpSpPr>
          <p:grpSpPr>
            <a:xfrm>
              <a:off x="1500166" y="1285072"/>
              <a:ext cx="1928826" cy="1715306"/>
              <a:chOff x="6357950" y="1214428"/>
              <a:chExt cx="1928826" cy="1715306"/>
            </a:xfrm>
          </p:grpSpPr>
          <p:cxnSp>
            <p:nvCxnSpPr>
              <p:cNvPr id="21" name="直接箭头连接符 20"/>
              <p:cNvCxnSpPr/>
              <p:nvPr/>
            </p:nvCxnSpPr>
            <p:spPr bwMode="auto">
              <a:xfrm>
                <a:off x="6357950" y="2285998"/>
                <a:ext cx="1714512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</p:spPr>
          </p:cxnSp>
          <p:cxnSp>
            <p:nvCxnSpPr>
              <p:cNvPr id="23" name="直接箭头连接符 22"/>
              <p:cNvCxnSpPr/>
              <p:nvPr/>
            </p:nvCxnSpPr>
            <p:spPr bwMode="auto">
              <a:xfrm rot="5400000" flipH="1" flipV="1">
                <a:off x="6464313" y="2178841"/>
                <a:ext cx="1500198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</p:spPr>
          </p:cxnSp>
          <p:sp>
            <p:nvSpPr>
              <p:cNvPr id="24" name="任意多边形 23"/>
              <p:cNvSpPr/>
              <p:nvPr/>
            </p:nvSpPr>
            <p:spPr bwMode="auto">
              <a:xfrm>
                <a:off x="6786578" y="1643056"/>
                <a:ext cx="1045028" cy="1001486"/>
              </a:xfrm>
              <a:custGeom>
                <a:avLst/>
                <a:gdLst>
                  <a:gd name="connsiteX0" fmla="*/ 0 w 1045028"/>
                  <a:gd name="connsiteY0" fmla="*/ 32657 h 1001486"/>
                  <a:gd name="connsiteX1" fmla="*/ 206828 w 1045028"/>
                  <a:gd name="connsiteY1" fmla="*/ 751115 h 1001486"/>
                  <a:gd name="connsiteX2" fmla="*/ 555171 w 1045028"/>
                  <a:gd name="connsiteY2" fmla="*/ 990600 h 1001486"/>
                  <a:gd name="connsiteX3" fmla="*/ 892628 w 1045028"/>
                  <a:gd name="connsiteY3" fmla="*/ 685800 h 1001486"/>
                  <a:gd name="connsiteX4" fmla="*/ 1045028 w 1045028"/>
                  <a:gd name="connsiteY4" fmla="*/ 0 h 100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028" h="1001486">
                    <a:moveTo>
                      <a:pt x="0" y="32657"/>
                    </a:moveTo>
                    <a:cubicBezTo>
                      <a:pt x="57150" y="312057"/>
                      <a:pt x="114300" y="591458"/>
                      <a:pt x="206828" y="751115"/>
                    </a:cubicBezTo>
                    <a:cubicBezTo>
                      <a:pt x="299356" y="910772"/>
                      <a:pt x="440871" y="1001486"/>
                      <a:pt x="555171" y="990600"/>
                    </a:cubicBezTo>
                    <a:cubicBezTo>
                      <a:pt x="669471" y="979714"/>
                      <a:pt x="810985" y="850900"/>
                      <a:pt x="892628" y="685800"/>
                    </a:cubicBezTo>
                    <a:cubicBezTo>
                      <a:pt x="974271" y="520700"/>
                      <a:pt x="1009649" y="260350"/>
                      <a:pt x="1045028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vert="horz" wrap="square" lIns="121920" tIns="0" rIns="121920" bIns="0" numCol="1" rtlCol="0" anchor="t" anchorCtr="0" compatLnSpc="1"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200" b="1">
                  <a:latin typeface="Arial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072462" y="2000246"/>
                <a:ext cx="21431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i="1" dirty="0"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x</a:t>
                </a:r>
                <a:endParaRPr lang="zh-CN" altLang="en-US" sz="3200" i="1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929454" y="1214428"/>
                <a:ext cx="21431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i="1" dirty="0"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y</a:t>
                </a:r>
                <a:endParaRPr lang="zh-CN" altLang="en-US" sz="3200" i="1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929454" y="2202418"/>
                <a:ext cx="214314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0</a:t>
                </a:r>
                <a:endParaRPr lang="zh-CN" altLang="en-US" sz="2400" i="1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 bwMode="auto">
            <a:xfrm>
              <a:off x="1142976" y="1357304"/>
              <a:ext cx="2714644" cy="3131353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  <p:txBody>
            <a:bodyPr vert="horz" wrap="square" lIns="121920" tIns="0" rIns="121920" bIns="0" numCol="1" rtlCol="0" anchor="t" anchorCtr="0" compatLnSpc="1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>
                <a:latin typeface="Arial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556897" y="1714488"/>
            <a:ext cx="3619525" cy="4270386"/>
            <a:chOff x="5286380" y="1285866"/>
            <a:chExt cx="2714644" cy="3202790"/>
          </a:xfrm>
        </p:grpSpPr>
        <p:graphicFrame>
          <p:nvGraphicFramePr>
            <p:cNvPr id="1434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775264"/>
                </p:ext>
              </p:extLst>
            </p:nvPr>
          </p:nvGraphicFramePr>
          <p:xfrm>
            <a:off x="6261715" y="3152073"/>
            <a:ext cx="777875" cy="388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71" name="公式" r:id="rId15" imgW="355320" imgH="177480" progId="Equation.3">
                    <p:embed/>
                  </p:oleObj>
                </mc:Choice>
                <mc:Fallback>
                  <p:oleObj name="公式" r:id="rId15" imgW="3553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1715" y="3152073"/>
                          <a:ext cx="777875" cy="388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7" name="组合 36"/>
            <p:cNvGrpSpPr/>
            <p:nvPr/>
          </p:nvGrpSpPr>
          <p:grpSpPr>
            <a:xfrm>
              <a:off x="5643570" y="1285866"/>
              <a:ext cx="1928826" cy="1747549"/>
              <a:chOff x="6143636" y="1395705"/>
              <a:chExt cx="1928826" cy="1747549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6643702" y="1395705"/>
                <a:ext cx="21431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i="1" dirty="0"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y</a:t>
                </a:r>
                <a:endParaRPr lang="zh-CN" altLang="en-US" sz="3200" i="1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6143636" y="1643056"/>
                <a:ext cx="1928826" cy="1500198"/>
                <a:chOff x="6357950" y="1429536"/>
                <a:chExt cx="1928826" cy="1500198"/>
              </a:xfrm>
            </p:grpSpPr>
            <p:cxnSp>
              <p:nvCxnSpPr>
                <p:cNvPr id="30" name="直接箭头连接符 29"/>
                <p:cNvCxnSpPr/>
                <p:nvPr/>
              </p:nvCxnSpPr>
              <p:spPr bwMode="auto">
                <a:xfrm>
                  <a:off x="6357950" y="2285998"/>
                  <a:ext cx="1714512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</p:spPr>
            </p:cxnSp>
            <p:cxnSp>
              <p:nvCxnSpPr>
                <p:cNvPr id="31" name="直接箭头连接符 30"/>
                <p:cNvCxnSpPr/>
                <p:nvPr/>
              </p:nvCxnSpPr>
              <p:spPr bwMode="auto">
                <a:xfrm rot="5400000" flipH="1" flipV="1">
                  <a:off x="6464313" y="2178841"/>
                  <a:ext cx="1500198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arrow"/>
                </a:ln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</p:spPr>
            </p:cxnSp>
            <p:sp>
              <p:nvSpPr>
                <p:cNvPr id="32" name="任意多边形 31"/>
                <p:cNvSpPr/>
                <p:nvPr/>
              </p:nvSpPr>
              <p:spPr bwMode="auto">
                <a:xfrm rot="10800000">
                  <a:off x="6884558" y="1643056"/>
                  <a:ext cx="1045028" cy="1001486"/>
                </a:xfrm>
                <a:custGeom>
                  <a:avLst/>
                  <a:gdLst>
                    <a:gd name="connsiteX0" fmla="*/ 0 w 1045028"/>
                    <a:gd name="connsiteY0" fmla="*/ 32657 h 1001486"/>
                    <a:gd name="connsiteX1" fmla="*/ 206828 w 1045028"/>
                    <a:gd name="connsiteY1" fmla="*/ 751115 h 1001486"/>
                    <a:gd name="connsiteX2" fmla="*/ 555171 w 1045028"/>
                    <a:gd name="connsiteY2" fmla="*/ 990600 h 1001486"/>
                    <a:gd name="connsiteX3" fmla="*/ 892628 w 1045028"/>
                    <a:gd name="connsiteY3" fmla="*/ 685800 h 1001486"/>
                    <a:gd name="connsiteX4" fmla="*/ 1045028 w 1045028"/>
                    <a:gd name="connsiteY4" fmla="*/ 0 h 1001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5028" h="1001486">
                      <a:moveTo>
                        <a:pt x="0" y="32657"/>
                      </a:moveTo>
                      <a:cubicBezTo>
                        <a:pt x="57150" y="312057"/>
                        <a:pt x="114300" y="591458"/>
                        <a:pt x="206828" y="751115"/>
                      </a:cubicBezTo>
                      <a:cubicBezTo>
                        <a:pt x="299356" y="910772"/>
                        <a:pt x="440871" y="1001486"/>
                        <a:pt x="555171" y="990600"/>
                      </a:cubicBezTo>
                      <a:cubicBezTo>
                        <a:pt x="669471" y="979714"/>
                        <a:pt x="810985" y="850900"/>
                        <a:pt x="892628" y="685800"/>
                      </a:cubicBezTo>
                      <a:cubicBezTo>
                        <a:pt x="974271" y="520700"/>
                        <a:pt x="1009649" y="260350"/>
                        <a:pt x="1045028" y="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</p:spPr>
              <p:txBody>
                <a:bodyPr vert="horz" wrap="square" lIns="121920" tIns="0" rIns="121920" bIns="0" numCol="1" rtlCol="0" anchor="t" anchorCtr="0" compatLnSpc="1"/>
                <a:lstStyle/>
                <a:p>
                  <a:pPr algn="ctr"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200" b="1">
                    <a:latin typeface="Arial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8072462" y="2000246"/>
                  <a:ext cx="214314" cy="438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i="1" dirty="0">
                      <a:latin typeface="Times New Roman" pitchFamily="18" charset="0"/>
                      <a:ea typeface="微软雅黑" panose="020B0503020204020204" pitchFamily="34" charset="-122"/>
                      <a:cs typeface="Times New Roman" pitchFamily="18" charset="0"/>
                    </a:rPr>
                    <a:t>x</a:t>
                  </a:r>
                  <a:endParaRPr lang="zh-CN" altLang="en-US" sz="3200" i="1" dirty="0"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929454" y="2202418"/>
                  <a:ext cx="214314" cy="346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i="1" dirty="0">
                      <a:latin typeface="Times New Roman" pitchFamily="18" charset="0"/>
                      <a:ea typeface="微软雅黑" panose="020B0503020204020204" pitchFamily="34" charset="-122"/>
                      <a:cs typeface="Times New Roman" pitchFamily="18" charset="0"/>
                    </a:rPr>
                    <a:t>0</a:t>
                  </a:r>
                  <a:endParaRPr lang="zh-CN" altLang="en-US" sz="2400" i="1" dirty="0"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9" name="矩形 38"/>
            <p:cNvSpPr/>
            <p:nvPr/>
          </p:nvSpPr>
          <p:spPr bwMode="auto">
            <a:xfrm>
              <a:off x="5286380" y="1357304"/>
              <a:ext cx="2714644" cy="313135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  <p:txBody>
            <a:bodyPr vert="horz" wrap="square" lIns="121920" tIns="0" rIns="121920" bIns="0" numCol="1" rtlCol="0" anchor="t" anchorCtr="0" compatLnSpc="1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>
                <a:latin typeface="Arial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039715" y="1202336"/>
            <a:ext cx="2541620" cy="511693"/>
            <a:chOff x="4614510" y="800521"/>
            <a:chExt cx="2207863" cy="444500"/>
          </a:xfrm>
        </p:grpSpPr>
        <p:graphicFrame>
          <p:nvGraphicFramePr>
            <p:cNvPr id="1433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6057888"/>
                </p:ext>
              </p:extLst>
            </p:nvPr>
          </p:nvGraphicFramePr>
          <p:xfrm>
            <a:off x="4614510" y="800521"/>
            <a:ext cx="211137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72" name="公式" r:id="rId17" imgW="965160" imgH="203040" progId="Equation.3">
                    <p:embed/>
                  </p:oleObj>
                </mc:Choice>
                <mc:Fallback>
                  <p:oleObj name="公式" r:id="rId17" imgW="965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4510" y="800521"/>
                          <a:ext cx="2111375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Box 39"/>
            <p:cNvSpPr txBox="1"/>
            <p:nvPr/>
          </p:nvSpPr>
          <p:spPr>
            <a:xfrm>
              <a:off x="6608059" y="877507"/>
              <a:ext cx="214314" cy="347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latin typeface="宋体" pitchFamily="2" charset="-122"/>
                  <a:ea typeface="微软雅黑" panose="020B0503020204020204" pitchFamily="34" charset="-122"/>
                </a:rPr>
                <a:t>，</a:t>
              </a:r>
              <a:endParaRPr lang="zh-CN" altLang="en-US" sz="2000" dirty="0">
                <a:latin typeface="宋体" pitchFamily="2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636414" y="1058970"/>
            <a:ext cx="1781377" cy="667392"/>
            <a:chOff x="7165057" y="773658"/>
            <a:chExt cx="1336033" cy="500543"/>
          </a:xfrm>
        </p:grpSpPr>
        <p:graphicFrame>
          <p:nvGraphicFramePr>
            <p:cNvPr id="1434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7501070"/>
                </p:ext>
              </p:extLst>
            </p:nvPr>
          </p:nvGraphicFramePr>
          <p:xfrm>
            <a:off x="7165057" y="903091"/>
            <a:ext cx="1275026" cy="37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73" name="公式" r:id="rId19" imgW="698400" imgH="203040" progId="Equation.3">
                    <p:embed/>
                  </p:oleObj>
                </mc:Choice>
                <mc:Fallback>
                  <p:oleObj name="公式" r:id="rId19" imgW="6984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5057" y="903091"/>
                          <a:ext cx="1275026" cy="37111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Box 41"/>
            <p:cNvSpPr txBox="1"/>
            <p:nvPr/>
          </p:nvSpPr>
          <p:spPr>
            <a:xfrm>
              <a:off x="8286776" y="773658"/>
              <a:ext cx="21431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宋体" pitchFamily="2" charset="-122"/>
                  <a:ea typeface="微软雅黑" panose="020B0503020204020204" pitchFamily="34" charset="-122"/>
                </a:rPr>
                <a:t>,</a:t>
              </a:r>
              <a:endParaRPr lang="zh-CN" altLang="en-US" sz="2400" dirty="0">
                <a:latin typeface="宋体" pitchFamily="2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62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1416050" y="2024064"/>
            <a:ext cx="9396413" cy="3510974"/>
          </a:xfrm>
          <a:prstGeom prst="foldedCorner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solidFill>
                <a:srgbClr val="FF0000"/>
              </a:solidFill>
              <a:latin typeface="宋体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036960" y="1137203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1416050" y="2037142"/>
            <a:ext cx="1405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/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解</a:t>
            </a:r>
            <a:r>
              <a:rPr lang="zh-CN" altLang="en-US" sz="2400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：</a:t>
            </a:r>
            <a:endParaRPr lang="zh-CN" altLang="en-US" sz="24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21561" y="1117140"/>
            <a:ext cx="5628464" cy="554567"/>
            <a:chOff x="1521561" y="1625607"/>
            <a:chExt cx="5628464" cy="554567"/>
          </a:xfrm>
        </p:grpSpPr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>
              <a:off x="1521561" y="1681684"/>
              <a:ext cx="56284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求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             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的极值。</a:t>
              </a:r>
            </a:p>
          </p:txBody>
        </p:sp>
        <p:graphicFrame>
          <p:nvGraphicFramePr>
            <p:cNvPr id="52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9169414"/>
                </p:ext>
              </p:extLst>
            </p:nvPr>
          </p:nvGraphicFramePr>
          <p:xfrm>
            <a:off x="2497601" y="1625607"/>
            <a:ext cx="3230034" cy="554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6" name="公式" r:id="rId3" imgW="1538704" imgH="228898" progId="Equation.3">
                    <p:embed/>
                  </p:oleObj>
                </mc:Choice>
                <mc:Fallback>
                  <p:oleObj name="公式" r:id="rId3" imgW="1538704" imgH="22889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7601" y="1625607"/>
                          <a:ext cx="3230034" cy="5545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5"/>
          <p:cNvGrpSpPr>
            <a:grpSpLocks/>
          </p:cNvGrpSpPr>
          <p:nvPr/>
        </p:nvGrpSpPr>
        <p:grpSpPr bwMode="auto">
          <a:xfrm>
            <a:off x="2160717" y="2628772"/>
            <a:ext cx="5705260" cy="518389"/>
            <a:chOff x="0" y="32"/>
            <a:chExt cx="6738" cy="821"/>
          </a:xfrm>
        </p:grpSpPr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0" y="52"/>
              <a:ext cx="1780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因为函数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 </a:t>
              </a:r>
            </a:p>
          </p:txBody>
        </p:sp>
        <p:graphicFrame>
          <p:nvGraphicFramePr>
            <p:cNvPr id="5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4942228"/>
                </p:ext>
              </p:extLst>
            </p:nvPr>
          </p:nvGraphicFramePr>
          <p:xfrm>
            <a:off x="1551" y="42"/>
            <a:ext cx="1037" cy="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7" r:id="rId5" imgW="350974" imgH="207984" progId="Equation.3">
                    <p:embed/>
                  </p:oleObj>
                </mc:Choice>
                <mc:Fallback>
                  <p:oleObj r:id="rId5" imgW="350974" imgH="2079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1" y="42"/>
                          <a:ext cx="1037" cy="7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Rectangle 22"/>
            <p:cNvSpPr>
              <a:spLocks noChangeArrowheads="1"/>
            </p:cNvSpPr>
            <p:nvPr/>
          </p:nvSpPr>
          <p:spPr bwMode="auto">
            <a:xfrm>
              <a:off x="2538" y="52"/>
              <a:ext cx="2145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的定义域为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 </a:t>
              </a:r>
            </a:p>
          </p:txBody>
        </p:sp>
        <p:graphicFrame>
          <p:nvGraphicFramePr>
            <p:cNvPr id="5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6607078"/>
                </p:ext>
              </p:extLst>
            </p:nvPr>
          </p:nvGraphicFramePr>
          <p:xfrm>
            <a:off x="4489" y="32"/>
            <a:ext cx="1814" cy="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8" r:id="rId7" imgW="590868" imgH="205519" progId="Equation.3">
                    <p:embed/>
                  </p:oleObj>
                </mc:Choice>
                <mc:Fallback>
                  <p:oleObj r:id="rId7" imgW="590868" imgH="2055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9" y="32"/>
                          <a:ext cx="1814" cy="8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Rectangle 26"/>
            <p:cNvSpPr>
              <a:spLocks noChangeArrowheads="1"/>
            </p:cNvSpPr>
            <p:nvPr/>
          </p:nvSpPr>
          <p:spPr bwMode="auto">
            <a:xfrm>
              <a:off x="6155" y="89"/>
              <a:ext cx="583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2400" b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5"/>
          <p:cNvGrpSpPr>
            <a:grpSpLocks/>
          </p:cNvGrpSpPr>
          <p:nvPr/>
        </p:nvGrpSpPr>
        <p:grpSpPr bwMode="auto">
          <a:xfrm>
            <a:off x="4164832" y="4043610"/>
            <a:ext cx="3898824" cy="575733"/>
            <a:chOff x="2603529" y="2285998"/>
            <a:chExt cx="2924247" cy="431762"/>
          </a:xfrm>
        </p:grpSpPr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2603529" y="2319376"/>
              <a:ext cx="2924247" cy="346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得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驻点               </a:t>
              </a:r>
              <a:r>
                <a:rPr lang="en-US" altLang="zh-CN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, </a:t>
              </a:r>
              <a:r>
                <a:rPr lang="en-US" altLang="zh-CN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</a:t>
              </a:r>
              <a:r>
                <a:rPr lang="en-US" altLang="zh-CN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 </a:t>
              </a:r>
            </a:p>
          </p:txBody>
        </p:sp>
        <p:graphicFrame>
          <p:nvGraphicFramePr>
            <p:cNvPr id="61" name="Object 26"/>
            <p:cNvGraphicFramePr>
              <a:graphicFrameLocks noChangeAspect="1"/>
            </p:cNvGraphicFramePr>
            <p:nvPr/>
          </p:nvGraphicFramePr>
          <p:xfrm>
            <a:off x="3428992" y="2316831"/>
            <a:ext cx="808378" cy="39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9" r:id="rId9" imgW="489397" imgH="218941" progId="Equation.3">
                    <p:embed/>
                  </p:oleObj>
                </mc:Choice>
                <mc:Fallback>
                  <p:oleObj r:id="rId9" imgW="489397" imgH="21894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8992" y="2316831"/>
                          <a:ext cx="808378" cy="39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28"/>
            <p:cNvGraphicFramePr>
              <a:graphicFrameLocks noChangeAspect="1"/>
            </p:cNvGraphicFramePr>
            <p:nvPr/>
          </p:nvGraphicFramePr>
          <p:xfrm>
            <a:off x="4476742" y="2285998"/>
            <a:ext cx="748690" cy="431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0" name="公式" r:id="rId11" imgW="425190" imgH="219037" progId="Equation.3">
                    <p:embed/>
                  </p:oleObj>
                </mc:Choice>
                <mc:Fallback>
                  <p:oleObj name="公式" r:id="rId11" imgW="425190" imgH="21903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6742" y="2285998"/>
                          <a:ext cx="748690" cy="4317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组合 54"/>
          <p:cNvGrpSpPr>
            <a:grpSpLocks/>
          </p:cNvGrpSpPr>
          <p:nvPr/>
        </p:nvGrpSpPr>
        <p:grpSpPr bwMode="auto">
          <a:xfrm>
            <a:off x="2160717" y="4064459"/>
            <a:ext cx="2255746" cy="543625"/>
            <a:chOff x="1235104" y="2319210"/>
            <a:chExt cx="1691754" cy="408074"/>
          </a:xfrm>
        </p:grpSpPr>
        <p:graphicFrame>
          <p:nvGraphicFramePr>
            <p:cNvPr id="64" name="Object 24"/>
            <p:cNvGraphicFramePr>
              <a:graphicFrameLocks noChangeAspect="1"/>
            </p:cNvGraphicFramePr>
            <p:nvPr/>
          </p:nvGraphicFramePr>
          <p:xfrm>
            <a:off x="1533555" y="2357436"/>
            <a:ext cx="1038181" cy="3698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1" r:id="rId13" imgW="616558" imgH="205519" progId="Equation.3">
                    <p:embed/>
                  </p:oleObj>
                </mc:Choice>
                <mc:Fallback>
                  <p:oleObj r:id="rId13" imgW="616558" imgH="2055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3555" y="2357436"/>
                          <a:ext cx="1038181" cy="3698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Rectangle 26"/>
            <p:cNvSpPr>
              <a:spLocks noChangeArrowheads="1"/>
            </p:cNvSpPr>
            <p:nvPr/>
          </p:nvSpPr>
          <p:spPr bwMode="auto">
            <a:xfrm>
              <a:off x="1235104" y="2319210"/>
              <a:ext cx="1691754" cy="3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令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 </a:t>
              </a:r>
            </a:p>
          </p:txBody>
        </p:sp>
      </p:grpSp>
      <p:grpSp>
        <p:nvGrpSpPr>
          <p:cNvPr id="69" name="组合 56"/>
          <p:cNvGrpSpPr>
            <a:grpSpLocks/>
          </p:cNvGrpSpPr>
          <p:nvPr/>
        </p:nvGrpSpPr>
        <p:grpSpPr bwMode="auto">
          <a:xfrm>
            <a:off x="2160721" y="4856066"/>
            <a:ext cx="3169456" cy="494564"/>
            <a:chOff x="5357818" y="2308734"/>
            <a:chExt cx="2377092" cy="370923"/>
          </a:xfrm>
        </p:grpSpPr>
        <p:sp>
          <p:nvSpPr>
            <p:cNvPr id="70" name="Rectangle 33"/>
            <p:cNvSpPr>
              <a:spLocks noChangeArrowheads="1"/>
            </p:cNvSpPr>
            <p:nvPr/>
          </p:nvSpPr>
          <p:spPr bwMode="auto">
            <a:xfrm>
              <a:off x="5357818" y="2308734"/>
              <a:ext cx="2377092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又          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 </a:t>
              </a:r>
            </a:p>
          </p:txBody>
        </p:sp>
        <p:graphicFrame>
          <p:nvGraphicFramePr>
            <p:cNvPr id="71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8404996"/>
                </p:ext>
              </p:extLst>
            </p:nvPr>
          </p:nvGraphicFramePr>
          <p:xfrm>
            <a:off x="5672148" y="2315333"/>
            <a:ext cx="1657364" cy="364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2" name="公式" r:id="rId15" imgW="936448" imgH="205249" progId="Equation.3">
                    <p:embed/>
                  </p:oleObj>
                </mc:Choice>
                <mc:Fallback>
                  <p:oleObj name="公式" r:id="rId15" imgW="936448" imgH="20524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2148" y="2315333"/>
                          <a:ext cx="1657364" cy="3643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" name="Group 30"/>
          <p:cNvGrpSpPr>
            <a:grpSpLocks/>
          </p:cNvGrpSpPr>
          <p:nvPr/>
        </p:nvGrpSpPr>
        <p:grpSpPr bwMode="auto">
          <a:xfrm>
            <a:off x="2160717" y="3308195"/>
            <a:ext cx="3818468" cy="571500"/>
            <a:chOff x="0" y="-11"/>
            <a:chExt cx="1804" cy="360"/>
          </a:xfrm>
        </p:grpSpPr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0" y="44"/>
              <a:ext cx="18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且                 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 </a:t>
              </a:r>
            </a:p>
          </p:txBody>
        </p:sp>
        <p:graphicFrame>
          <p:nvGraphicFramePr>
            <p:cNvPr id="75" name="Object 32"/>
            <p:cNvGraphicFramePr>
              <a:graphicFrameLocks noChangeAspect="1"/>
            </p:cNvGraphicFramePr>
            <p:nvPr/>
          </p:nvGraphicFramePr>
          <p:xfrm>
            <a:off x="208" y="-11"/>
            <a:ext cx="139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3" r:id="rId17" imgW="1283368" imgH="231006" progId="Equation.3">
                    <p:embed/>
                  </p:oleObj>
                </mc:Choice>
                <mc:Fallback>
                  <p:oleObj r:id="rId17" imgW="1283368" imgH="2310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" y="-11"/>
                          <a:ext cx="1394" cy="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76403813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49" grpId="0"/>
        </p:bldLst>
      </p:timing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1416050" y="1782474"/>
            <a:ext cx="9396413" cy="4202401"/>
          </a:xfrm>
          <a:prstGeom prst="foldedCorner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solidFill>
                <a:srgbClr val="FF0000"/>
              </a:solidFill>
              <a:latin typeface="宋体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036960" y="1135527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1416050" y="1806640"/>
            <a:ext cx="1405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/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解</a:t>
            </a:r>
            <a:r>
              <a:rPr lang="zh-CN" altLang="en-US" sz="2400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：</a:t>
            </a:r>
            <a:endParaRPr lang="zh-CN" altLang="en-US" sz="24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21561" y="1115464"/>
            <a:ext cx="5628464" cy="554567"/>
            <a:chOff x="1521561" y="1625607"/>
            <a:chExt cx="5628464" cy="554567"/>
          </a:xfrm>
        </p:grpSpPr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>
              <a:off x="1521561" y="1681684"/>
              <a:ext cx="56284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求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             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的极值。</a:t>
              </a:r>
            </a:p>
          </p:txBody>
        </p:sp>
        <p:graphicFrame>
          <p:nvGraphicFramePr>
            <p:cNvPr id="52" name="Object 15"/>
            <p:cNvGraphicFramePr>
              <a:graphicFrameLocks noChangeAspect="1"/>
            </p:cNvGraphicFramePr>
            <p:nvPr/>
          </p:nvGraphicFramePr>
          <p:xfrm>
            <a:off x="2497601" y="1625607"/>
            <a:ext cx="3230034" cy="554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16" name="公式" r:id="rId3" imgW="1538704" imgH="228898" progId="Equation.3">
                    <p:embed/>
                  </p:oleObj>
                </mc:Choice>
                <mc:Fallback>
                  <p:oleObj name="公式" r:id="rId3" imgW="1538704" imgH="22889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7601" y="1625607"/>
                          <a:ext cx="3230034" cy="5545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组合 58"/>
          <p:cNvGrpSpPr>
            <a:grpSpLocks/>
          </p:cNvGrpSpPr>
          <p:nvPr/>
        </p:nvGrpSpPr>
        <p:grpSpPr bwMode="auto">
          <a:xfrm>
            <a:off x="2180178" y="2136461"/>
            <a:ext cx="3751348" cy="528587"/>
            <a:chOff x="1223991" y="3104013"/>
            <a:chExt cx="2814097" cy="396431"/>
          </a:xfrm>
        </p:grpSpPr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1223991" y="3104013"/>
              <a:ext cx="2814097" cy="346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因为             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 </a:t>
              </a:r>
            </a:p>
          </p:txBody>
        </p:sp>
        <p:graphicFrame>
          <p:nvGraphicFramePr>
            <p:cNvPr id="31" name="Object 40"/>
            <p:cNvGraphicFramePr>
              <a:graphicFrameLocks noChangeAspect="1"/>
            </p:cNvGraphicFramePr>
            <p:nvPr/>
          </p:nvGraphicFramePr>
          <p:xfrm>
            <a:off x="1798665" y="3118868"/>
            <a:ext cx="1891551" cy="381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17" r:id="rId5" imgW="1085692" imgH="204246" progId="Equation.3">
                    <p:embed/>
                  </p:oleObj>
                </mc:Choice>
                <mc:Fallback>
                  <p:oleObj r:id="rId5" imgW="1085692" imgH="2042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8665" y="3118868"/>
                          <a:ext cx="1891551" cy="3815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组合 59"/>
          <p:cNvGrpSpPr>
            <a:grpSpLocks/>
          </p:cNvGrpSpPr>
          <p:nvPr/>
        </p:nvGrpSpPr>
        <p:grpSpPr bwMode="auto">
          <a:xfrm>
            <a:off x="2187110" y="2767857"/>
            <a:ext cx="6155852" cy="499553"/>
            <a:chOff x="3750662" y="3112429"/>
            <a:chExt cx="4616401" cy="374649"/>
          </a:xfrm>
        </p:grpSpPr>
        <p:sp>
          <p:nvSpPr>
            <p:cNvPr id="33" name="Rectangle 38"/>
            <p:cNvSpPr>
              <a:spLocks noChangeArrowheads="1"/>
            </p:cNvSpPr>
            <p:nvPr/>
          </p:nvSpPr>
          <p:spPr bwMode="auto">
            <a:xfrm>
              <a:off x="3750662" y="3118311"/>
              <a:ext cx="4616401" cy="346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所以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 在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处取得极大值，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 </a:t>
              </a:r>
            </a:p>
          </p:txBody>
        </p:sp>
        <p:graphicFrame>
          <p:nvGraphicFramePr>
            <p:cNvPr id="34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1623644"/>
                </p:ext>
              </p:extLst>
            </p:nvPr>
          </p:nvGraphicFramePr>
          <p:xfrm>
            <a:off x="4711632" y="3129888"/>
            <a:ext cx="636886" cy="357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18" r:id="rId7" imgW="350974" imgH="207984" progId="Equation.3">
                    <p:embed/>
                  </p:oleObj>
                </mc:Choice>
                <mc:Fallback>
                  <p:oleObj r:id="rId7" imgW="350974" imgH="2079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1632" y="3129888"/>
                          <a:ext cx="636886" cy="357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6824754"/>
                </p:ext>
              </p:extLst>
            </p:nvPr>
          </p:nvGraphicFramePr>
          <p:xfrm>
            <a:off x="5591198" y="3112429"/>
            <a:ext cx="975867" cy="373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19" r:id="rId9" imgW="489397" imgH="218941" progId="Equation.3">
                    <p:embed/>
                  </p:oleObj>
                </mc:Choice>
                <mc:Fallback>
                  <p:oleObj r:id="rId9" imgW="489397" imgH="21894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1198" y="3112429"/>
                          <a:ext cx="975867" cy="3734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45"/>
          <p:cNvGrpSpPr>
            <a:grpSpLocks/>
          </p:cNvGrpSpPr>
          <p:nvPr/>
        </p:nvGrpSpPr>
        <p:grpSpPr bwMode="auto">
          <a:xfrm>
            <a:off x="2180792" y="3423877"/>
            <a:ext cx="3395135" cy="528639"/>
            <a:chOff x="-26" y="-1"/>
            <a:chExt cx="1604" cy="333"/>
          </a:xfrm>
        </p:grpSpPr>
        <p:sp>
          <p:nvSpPr>
            <p:cNvPr id="37" name="Rectangle 42"/>
            <p:cNvSpPr>
              <a:spLocks noChangeArrowheads="1"/>
            </p:cNvSpPr>
            <p:nvPr/>
          </p:nvSpPr>
          <p:spPr bwMode="auto">
            <a:xfrm>
              <a:off x="-26" y="-1"/>
              <a:ext cx="16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且极大值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 </a:t>
              </a:r>
            </a:p>
          </p:txBody>
        </p:sp>
        <p:graphicFrame>
          <p:nvGraphicFramePr>
            <p:cNvPr id="3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5429450"/>
                </p:ext>
              </p:extLst>
            </p:nvPr>
          </p:nvGraphicFramePr>
          <p:xfrm>
            <a:off x="724" y="32"/>
            <a:ext cx="651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20" r:id="rId11" imgW="655093" imgH="205519" progId="Equation.3">
                    <p:embed/>
                  </p:oleObj>
                </mc:Choice>
                <mc:Fallback>
                  <p:oleObj r:id="rId11" imgW="655093" imgH="2055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" y="32"/>
                          <a:ext cx="651" cy="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组合 60"/>
          <p:cNvGrpSpPr>
            <a:grpSpLocks/>
          </p:cNvGrpSpPr>
          <p:nvPr/>
        </p:nvGrpSpPr>
        <p:grpSpPr bwMode="auto">
          <a:xfrm>
            <a:off x="2186527" y="4063191"/>
            <a:ext cx="3111749" cy="507767"/>
            <a:chOff x="1223991" y="3104017"/>
            <a:chExt cx="2334298" cy="380997"/>
          </a:xfrm>
        </p:grpSpPr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1223991" y="3104017"/>
              <a:ext cx="2334298" cy="346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因为      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 </a:t>
              </a:r>
            </a:p>
          </p:txBody>
        </p:sp>
        <p:graphicFrame>
          <p:nvGraphicFramePr>
            <p:cNvPr id="41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4880540"/>
                </p:ext>
              </p:extLst>
            </p:nvPr>
          </p:nvGraphicFramePr>
          <p:xfrm>
            <a:off x="1720189" y="3116548"/>
            <a:ext cx="1538607" cy="368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21" name="公式" r:id="rId13" imgW="888840" imgH="203040" progId="Equation.3">
                    <p:embed/>
                  </p:oleObj>
                </mc:Choice>
                <mc:Fallback>
                  <p:oleObj name="公式" r:id="rId13" imgW="8888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0189" y="3116548"/>
                          <a:ext cx="1538607" cy="3684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组合 63"/>
          <p:cNvGrpSpPr>
            <a:grpSpLocks/>
          </p:cNvGrpSpPr>
          <p:nvPr/>
        </p:nvGrpSpPr>
        <p:grpSpPr bwMode="auto">
          <a:xfrm>
            <a:off x="2187110" y="4703409"/>
            <a:ext cx="5881738" cy="507399"/>
            <a:chOff x="3750662" y="3099991"/>
            <a:chExt cx="4410837" cy="380533"/>
          </a:xfrm>
        </p:grpSpPr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3750662" y="3118311"/>
              <a:ext cx="4410837" cy="346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所以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 在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处取得极小值，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 </a:t>
              </a:r>
            </a:p>
          </p:txBody>
        </p:sp>
        <p:graphicFrame>
          <p:nvGraphicFramePr>
            <p:cNvPr id="45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076164"/>
                </p:ext>
              </p:extLst>
            </p:nvPr>
          </p:nvGraphicFramePr>
          <p:xfrm>
            <a:off x="4711631" y="3123334"/>
            <a:ext cx="636886" cy="357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22" r:id="rId15" imgW="350974" imgH="207984" progId="Equation.3">
                    <p:embed/>
                  </p:oleObj>
                </mc:Choice>
                <mc:Fallback>
                  <p:oleObj r:id="rId15" imgW="350974" imgH="2079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1631" y="3123334"/>
                          <a:ext cx="636886" cy="357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1139661"/>
                </p:ext>
              </p:extLst>
            </p:nvPr>
          </p:nvGraphicFramePr>
          <p:xfrm>
            <a:off x="5565008" y="3099991"/>
            <a:ext cx="809539" cy="368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23" name="公式" r:id="rId16" imgW="406080" imgH="215640" progId="Equation.3">
                    <p:embed/>
                  </p:oleObj>
                </mc:Choice>
                <mc:Fallback>
                  <p:oleObj name="公式" r:id="rId16" imgW="4060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5008" y="3099991"/>
                          <a:ext cx="809539" cy="368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oup 45"/>
          <p:cNvGrpSpPr>
            <a:grpSpLocks/>
          </p:cNvGrpSpPr>
          <p:nvPr/>
        </p:nvGrpSpPr>
        <p:grpSpPr bwMode="auto">
          <a:xfrm>
            <a:off x="2187142" y="5362938"/>
            <a:ext cx="4034368" cy="477395"/>
            <a:chOff x="-26" y="48"/>
            <a:chExt cx="1906" cy="301"/>
          </a:xfrm>
        </p:grpSpPr>
        <p:sp>
          <p:nvSpPr>
            <p:cNvPr id="48" name="Rectangle 42"/>
            <p:cNvSpPr>
              <a:spLocks noChangeArrowheads="1"/>
            </p:cNvSpPr>
            <p:nvPr/>
          </p:nvSpPr>
          <p:spPr bwMode="auto">
            <a:xfrm>
              <a:off x="-26" y="48"/>
              <a:ext cx="19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且极小值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      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 </a:t>
              </a:r>
            </a:p>
          </p:txBody>
        </p:sp>
        <p:graphicFrame>
          <p:nvGraphicFramePr>
            <p:cNvPr id="50" name="Object 21"/>
            <p:cNvGraphicFramePr>
              <a:graphicFrameLocks noChangeAspect="1"/>
            </p:cNvGraphicFramePr>
            <p:nvPr/>
          </p:nvGraphicFramePr>
          <p:xfrm>
            <a:off x="780" y="50"/>
            <a:ext cx="804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24" name="公式" r:id="rId18" imgW="710891" imgH="203112" progId="Equation.3">
                    <p:embed/>
                  </p:oleObj>
                </mc:Choice>
                <mc:Fallback>
                  <p:oleObj name="公式" r:id="rId18" imgW="71089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" y="50"/>
                          <a:ext cx="804" cy="2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820336"/>
              </p:ext>
            </p:extLst>
          </p:nvPr>
        </p:nvGraphicFramePr>
        <p:xfrm>
          <a:off x="7552379" y="1192807"/>
          <a:ext cx="2095147" cy="460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5" name="公式" r:id="rId20" imgW="936448" imgH="205249" progId="Equation.3">
                  <p:embed/>
                </p:oleObj>
              </mc:Choice>
              <mc:Fallback>
                <p:oleObj name="公式" r:id="rId20" imgW="936448" imgH="20524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2379" y="1192807"/>
                        <a:ext cx="2095147" cy="46055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456909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49" grpId="0"/>
        </p:bldLst>
      </p:timing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66363" y="349981"/>
            <a:ext cx="1458857" cy="1692275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28625" cy="46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30" name="矩形 29"/>
          <p:cNvSpPr/>
          <p:nvPr/>
        </p:nvSpPr>
        <p:spPr bwMode="auto">
          <a:xfrm>
            <a:off x="1055688" y="2224084"/>
            <a:ext cx="10080625" cy="268129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1417572" y="3534300"/>
            <a:ext cx="9394891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361950" eaLnBrk="1">
              <a:lnSpc>
                <a:spcPct val="150000"/>
              </a:lnSpc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什么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情况下用极值判断的第一充分条件？什么情况下用第二</a:t>
            </a:r>
            <a:r>
              <a:rPr lang="zh-CN" altLang="en-US" sz="2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充分条</a:t>
            </a:r>
            <a:r>
              <a:rPr lang="en-US" altLang="zh-CN" sz="2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？其利弊是什么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16050" y="2457450"/>
            <a:ext cx="9396413" cy="1135054"/>
            <a:chOff x="1674716" y="2457265"/>
            <a:chExt cx="9396413" cy="1135054"/>
          </a:xfrm>
        </p:grpSpPr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1674716" y="2457265"/>
              <a:ext cx="9396413" cy="1135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>
                <a:lnSpc>
                  <a:spcPct val="150000"/>
                </a:lnSpc>
                <a:tabLst>
                  <a:tab pos="361950" algn="l"/>
                </a:tabLst>
              </a:pPr>
              <a:r>
                <a:rPr lang="en-US" altLang="zh-CN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en-US" altLang="zh-CN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为什么当 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则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是否为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的极值还需要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进</a:t>
              </a:r>
              <a:r>
                <a:rPr lang="en-US" altLang="zh-CN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	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步判断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？　　　</a:t>
              </a:r>
              <a:endPara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603845"/>
                </p:ext>
              </p:extLst>
            </p:nvPr>
          </p:nvGraphicFramePr>
          <p:xfrm>
            <a:off x="3274376" y="2559778"/>
            <a:ext cx="15535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19" r:id="rId4" imgW="707093" imgH="231412" progId="Equation.3">
                    <p:embed/>
                  </p:oleObj>
                </mc:Choice>
                <mc:Fallback>
                  <p:oleObj r:id="rId4" imgW="707093" imgH="2314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4376" y="2559778"/>
                          <a:ext cx="1553575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3093850"/>
                </p:ext>
              </p:extLst>
            </p:nvPr>
          </p:nvGraphicFramePr>
          <p:xfrm>
            <a:off x="5329388" y="2571567"/>
            <a:ext cx="958727" cy="5479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20" r:id="rId6" imgW="415047" imgH="233464" progId="Equation.3">
                    <p:embed/>
                  </p:oleObj>
                </mc:Choice>
                <mc:Fallback>
                  <p:oleObj r:id="rId6" imgW="415047" imgH="23346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9388" y="2571567"/>
                          <a:ext cx="958727" cy="5479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8171312"/>
                </p:ext>
              </p:extLst>
            </p:nvPr>
          </p:nvGraphicFramePr>
          <p:xfrm>
            <a:off x="7679850" y="2598171"/>
            <a:ext cx="1143008" cy="497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21" r:id="rId8" imgW="350974" imgH="207984" progId="Equation.3">
                    <p:embed/>
                  </p:oleObj>
                </mc:Choice>
                <mc:Fallback>
                  <p:oleObj r:id="rId8" imgW="350974" imgH="2079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9850" y="2598171"/>
                          <a:ext cx="1143008" cy="4976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80851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目录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48285" y="2563234"/>
            <a:ext cx="2249250" cy="1979907"/>
            <a:chOff x="4010206" y="2733648"/>
            <a:chExt cx="1492122" cy="1313444"/>
          </a:xfrm>
        </p:grpSpPr>
        <p:sp>
          <p:nvSpPr>
            <p:cNvPr id="13" name="文本框 12"/>
            <p:cNvSpPr txBox="1"/>
            <p:nvPr/>
          </p:nvSpPr>
          <p:spPr>
            <a:xfrm>
              <a:off x="4154774" y="3618324"/>
              <a:ext cx="1347554" cy="428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函数极值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7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995981" y="2538014"/>
            <a:ext cx="2492992" cy="2018329"/>
            <a:chOff x="1302244" y="2418656"/>
            <a:chExt cx="2047229" cy="1657441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302244" y="3545333"/>
              <a:ext cx="2047229" cy="530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函数单调性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7946723" y="2158651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042335" y="2355048"/>
            <a:ext cx="2031329" cy="2201292"/>
            <a:chOff x="6620460" y="2510238"/>
            <a:chExt cx="1447549" cy="1568670"/>
          </a:xfrm>
        </p:grpSpPr>
        <p:sp>
          <p:nvSpPr>
            <p:cNvPr id="32" name="文本框 31"/>
            <p:cNvSpPr txBox="1"/>
            <p:nvPr/>
          </p:nvSpPr>
          <p:spPr>
            <a:xfrm>
              <a:off x="6620460" y="3618324"/>
              <a:ext cx="1447549" cy="460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函数最值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3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399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17">
        <p14:flythrough/>
      </p:transition>
    </mc:Choice>
    <mc:Fallback xmlns="">
      <p:transition spd="slow" advTm="10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6"/>
          <p:cNvGrpSpPr>
            <a:grpSpLocks/>
          </p:cNvGrpSpPr>
          <p:nvPr/>
        </p:nvGrpSpPr>
        <p:grpSpPr bwMode="auto">
          <a:xfrm>
            <a:off x="1379537" y="1886768"/>
            <a:ext cx="9432925" cy="2304233"/>
            <a:chOff x="1034626" y="758417"/>
            <a:chExt cx="7074708" cy="1728865"/>
          </a:xfrm>
        </p:grpSpPr>
        <p:sp>
          <p:nvSpPr>
            <p:cNvPr id="55" name="矩形 54"/>
            <p:cNvSpPr/>
            <p:nvPr/>
          </p:nvSpPr>
          <p:spPr>
            <a:xfrm>
              <a:off x="1034626" y="1285065"/>
              <a:ext cx="7074708" cy="1202217"/>
            </a:xfrm>
            <a:prstGeom prst="rect">
              <a:avLst/>
            </a:prstGeom>
            <a:solidFill>
              <a:srgbClr val="F5F5F5"/>
            </a:solidFill>
            <a:ln>
              <a:solidFill>
                <a:srgbClr val="1A74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ea typeface="微软雅黑" panose="020B0503020204020204" pitchFamily="34" charset="-122"/>
              </a:endParaRPr>
            </a:p>
          </p:txBody>
        </p:sp>
        <p:sp>
          <p:nvSpPr>
            <p:cNvPr id="10245" name="矩形 55"/>
            <p:cNvSpPr>
              <a:spLocks noChangeArrowheads="1"/>
            </p:cNvSpPr>
            <p:nvPr/>
          </p:nvSpPr>
          <p:spPr bwMode="auto">
            <a:xfrm>
              <a:off x="3962690" y="758417"/>
              <a:ext cx="1218580" cy="3925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粗宋简体"/>
                </a:rPr>
                <a:t>函数最值</a:t>
              </a:r>
            </a:p>
          </p:txBody>
        </p:sp>
      </p:grp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1379538" y="2770055"/>
            <a:ext cx="9593262" cy="123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60961" bIns="60961" anchor="ctr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ct val="0"/>
              </a:spcBef>
              <a:tabLst>
                <a:tab pos="628650" algn="l"/>
              </a:tabLst>
            </a:pPr>
            <a:r>
              <a:rPr lang="en-US" altLang="zh-CN" sz="2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把函数在某一范围内取得的函数值最大的称为函数的</a:t>
            </a:r>
            <a:r>
              <a:rPr lang="zh-CN" altLang="en-US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</a:t>
            </a:r>
            <a:r>
              <a:rPr lang="zh-CN" altLang="en-US" sz="2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最小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的称为函数的</a:t>
            </a:r>
            <a:r>
              <a:rPr lang="zh-CN" altLang="en-US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最小值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；最大值与最小值统称为函数的</a:t>
            </a:r>
            <a:r>
              <a:rPr lang="zh-CN" altLang="en-US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最值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777342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87487" y="1461950"/>
            <a:ext cx="9324975" cy="412277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2041527" y="2417508"/>
            <a:ext cx="35369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单调增函数的曲线：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如果曲线光滑，那么它的每一条切线的倾斜角都是锐角，即切线的斜率必大于零。</a:t>
            </a:r>
            <a:endParaRPr lang="zh-CN" altLang="en-US" sz="2400" b="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5" y="1753981"/>
            <a:ext cx="3705978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组合 12"/>
          <p:cNvGrpSpPr>
            <a:grpSpLocks/>
          </p:cNvGrpSpPr>
          <p:nvPr/>
        </p:nvGrpSpPr>
        <p:grpSpPr bwMode="auto">
          <a:xfrm>
            <a:off x="5810251" y="4791533"/>
            <a:ext cx="4572000" cy="651475"/>
            <a:chOff x="4572001" y="3654942"/>
            <a:chExt cx="3429023" cy="488444"/>
          </a:xfrm>
        </p:grpSpPr>
        <p:sp>
          <p:nvSpPr>
            <p:cNvPr id="17415" name="AutoShape 21"/>
            <p:cNvSpPr>
              <a:spLocks noChangeArrowheads="1"/>
            </p:cNvSpPr>
            <p:nvPr/>
          </p:nvSpPr>
          <p:spPr bwMode="auto">
            <a:xfrm>
              <a:off x="4572001" y="3719527"/>
              <a:ext cx="3429023" cy="423859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 sz="3733" b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7416" name="Rectangle 14"/>
            <p:cNvSpPr>
              <a:spLocks noChangeArrowheads="1"/>
            </p:cNvSpPr>
            <p:nvPr/>
          </p:nvSpPr>
          <p:spPr bwMode="auto">
            <a:xfrm>
              <a:off x="4652963" y="3654942"/>
              <a:ext cx="3276624" cy="48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结论：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每一点的导数均大于零。</a:t>
              </a:r>
              <a:endParaRPr lang="zh-CN" altLang="en-US" sz="2400" b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8196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4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79539" y="1710813"/>
            <a:ext cx="9432924" cy="376575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477770" y="1139549"/>
            <a:ext cx="1236461" cy="488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</a:p>
        </p:txBody>
      </p:sp>
      <p:sp>
        <p:nvSpPr>
          <p:cNvPr id="12291" name="Rectangle 14"/>
          <p:cNvSpPr>
            <a:spLocks noChangeArrowheads="1"/>
          </p:cNvSpPr>
          <p:nvPr/>
        </p:nvSpPr>
        <p:spPr bwMode="auto">
          <a:xfrm>
            <a:off x="1871867" y="2551837"/>
            <a:ext cx="340498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问题：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观察图像，函数在哪点取得最大值？在哪点取得最小值？</a:t>
            </a:r>
            <a:endParaRPr lang="zh-CN" altLang="en-US" sz="2400" b="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325" y="1831558"/>
            <a:ext cx="4863957" cy="35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75761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29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79539" y="1710813"/>
            <a:ext cx="9432924" cy="376575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477770" y="1139549"/>
            <a:ext cx="1236461" cy="488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381253" y="2387879"/>
            <a:ext cx="245621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问题：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观察图像，函数在哪点取得最大值？在哪点取得最小值？</a:t>
            </a:r>
            <a:endParaRPr lang="zh-CN" altLang="en-US" sz="2400" b="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821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79539" y="1710813"/>
            <a:ext cx="9432924" cy="376575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477770" y="1139549"/>
            <a:ext cx="1236461" cy="488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381252" y="2387879"/>
            <a:ext cx="255454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函数的最大值与最小值可能在</a:t>
            </a:r>
            <a:r>
              <a:rPr lang="zh-CN" altLang="en-US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驻点、不可导点、区间的端点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取得。</a:t>
            </a:r>
            <a:endParaRPr lang="zh-CN" altLang="en-US" sz="2400" b="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623" y="1941000"/>
            <a:ext cx="4539507" cy="330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12309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1379538" y="2307171"/>
            <a:ext cx="9432925" cy="312209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79538" y="2138344"/>
            <a:ext cx="9432925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20" name="矩形 36"/>
          <p:cNvSpPr>
            <a:spLocks noChangeArrowheads="1"/>
          </p:cNvSpPr>
          <p:nvPr/>
        </p:nvSpPr>
        <p:spPr bwMode="auto">
          <a:xfrm>
            <a:off x="3490159" y="1370220"/>
            <a:ext cx="5211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/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求闭区间上连续函数最值的方法</a:t>
            </a:r>
          </a:p>
        </p:txBody>
      </p: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1373937" y="2631747"/>
            <a:ext cx="9452161" cy="525022"/>
            <a:chOff x="0" y="107"/>
            <a:chExt cx="4762" cy="315"/>
          </a:xfrm>
        </p:grpSpPr>
        <p:sp>
          <p:nvSpPr>
            <p:cNvPr id="1036" name="Rectangle 17"/>
            <p:cNvSpPr>
              <a:spLocks noChangeArrowheads="1"/>
            </p:cNvSpPr>
            <p:nvPr/>
          </p:nvSpPr>
          <p:spPr bwMode="auto">
            <a:xfrm>
              <a:off x="0" y="107"/>
              <a:ext cx="100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（1）求导数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 </a:t>
              </a:r>
            </a:p>
          </p:txBody>
        </p:sp>
        <p:graphicFrame>
          <p:nvGraphicFramePr>
            <p:cNvPr id="102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5526844"/>
                </p:ext>
              </p:extLst>
            </p:nvPr>
          </p:nvGraphicFramePr>
          <p:xfrm>
            <a:off x="922" y="118"/>
            <a:ext cx="43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40" name="公式" r:id="rId3" imgW="389106" imgH="207523" progId="Equation.3">
                    <p:embed/>
                  </p:oleObj>
                </mc:Choice>
                <mc:Fallback>
                  <p:oleObj name="公式" r:id="rId3" imgW="389106" imgH="20752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2" y="118"/>
                          <a:ext cx="435" cy="3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7" name="Rectangle 19"/>
            <p:cNvSpPr>
              <a:spLocks noChangeArrowheads="1"/>
            </p:cNvSpPr>
            <p:nvPr/>
          </p:nvSpPr>
          <p:spPr bwMode="auto">
            <a:xfrm>
              <a:off x="1281" y="113"/>
              <a:ext cx="110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，并求出区间 </a:t>
              </a:r>
            </a:p>
          </p:txBody>
        </p:sp>
        <p:graphicFrame>
          <p:nvGraphicFramePr>
            <p:cNvPr id="102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3240604"/>
                </p:ext>
              </p:extLst>
            </p:nvPr>
          </p:nvGraphicFramePr>
          <p:xfrm>
            <a:off x="2253" y="123"/>
            <a:ext cx="478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41" r:id="rId5" imgW="389106" imgH="207523" progId="Equation.3">
                    <p:embed/>
                  </p:oleObj>
                </mc:Choice>
                <mc:Fallback>
                  <p:oleObj r:id="rId5" imgW="389106" imgH="20752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3" y="123"/>
                          <a:ext cx="478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8" name="Rectangle 21"/>
            <p:cNvSpPr>
              <a:spLocks noChangeArrowheads="1"/>
            </p:cNvSpPr>
            <p:nvPr/>
          </p:nvSpPr>
          <p:spPr bwMode="auto">
            <a:xfrm>
              <a:off x="2641" y="118"/>
              <a:ext cx="21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上的驻点与不可导点；</a:t>
              </a:r>
            </a:p>
          </p:txBody>
        </p:sp>
      </p:grp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1385661" y="3302612"/>
            <a:ext cx="81540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（2）计算出上述驻点与不可导点以及区间端点的函数值；</a:t>
            </a:r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1399202" y="3887385"/>
            <a:ext cx="9424279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（3）比较上述各函数值，最大的就是函数的最大值，最小的就是</a:t>
            </a:r>
            <a:r>
              <a:rPr lang="zh-CN" altLang="en-US" sz="2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函  数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的最小值。</a:t>
            </a:r>
          </a:p>
        </p:txBody>
      </p:sp>
    </p:spTree>
    <p:extLst>
      <p:ext uri="{BB962C8B-B14F-4D97-AF65-F5344CB8AC3E}">
        <p14:creationId xmlns:p14="http://schemas.microsoft.com/office/powerpoint/2010/main" val="27772068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9" grpId="0"/>
      <p:bldP spid="3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1379538" y="2028047"/>
            <a:ext cx="9432925" cy="3956828"/>
          </a:xfrm>
          <a:prstGeom prst="foldedCorner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solidFill>
                <a:srgbClr val="FF0000"/>
              </a:solidFill>
              <a:latin typeface="宋体" charset="-122"/>
              <a:ea typeface="微软雅黑" panose="020B0503020204020204" pitchFamily="34" charset="-122"/>
            </a:endParaRPr>
          </a:p>
        </p:txBody>
      </p:sp>
      <p:grpSp>
        <p:nvGrpSpPr>
          <p:cNvPr id="36" name="Group 37"/>
          <p:cNvGrpSpPr>
            <a:grpSpLocks/>
          </p:cNvGrpSpPr>
          <p:nvPr/>
        </p:nvGrpSpPr>
        <p:grpSpPr bwMode="auto">
          <a:xfrm>
            <a:off x="2067247" y="4529059"/>
            <a:ext cx="7434634" cy="534035"/>
            <a:chOff x="0" y="-4"/>
            <a:chExt cx="8782" cy="841"/>
          </a:xfrm>
        </p:grpSpPr>
        <p:graphicFrame>
          <p:nvGraphicFramePr>
            <p:cNvPr id="37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5330603"/>
                </p:ext>
              </p:extLst>
            </p:nvPr>
          </p:nvGraphicFramePr>
          <p:xfrm>
            <a:off x="1527" y="23"/>
            <a:ext cx="1103" cy="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97" r:id="rId4" imgW="350974" imgH="207984" progId="Equation.3">
                    <p:embed/>
                  </p:oleObj>
                </mc:Choice>
                <mc:Fallback>
                  <p:oleObj r:id="rId4" imgW="350974" imgH="2079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7" y="23"/>
                          <a:ext cx="1103" cy="8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9270144"/>
                </p:ext>
              </p:extLst>
            </p:nvPr>
          </p:nvGraphicFramePr>
          <p:xfrm>
            <a:off x="3033" y="27"/>
            <a:ext cx="1350" cy="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98" r:id="rId6" imgW="428017" imgH="207523" progId="Equation.3">
                    <p:embed/>
                  </p:oleObj>
                </mc:Choice>
                <mc:Fallback>
                  <p:oleObj r:id="rId6" imgW="428017" imgH="20752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3" y="27"/>
                          <a:ext cx="1350" cy="7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3185208"/>
                </p:ext>
              </p:extLst>
            </p:nvPr>
          </p:nvGraphicFramePr>
          <p:xfrm>
            <a:off x="6513" y="50"/>
            <a:ext cx="1745" cy="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99" r:id="rId8" imgW="578023" imgH="205519" progId="Equation.3">
                    <p:embed/>
                  </p:oleObj>
                </mc:Choice>
                <mc:Fallback>
                  <p:oleObj r:id="rId8" imgW="578023" imgH="2055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3" y="50"/>
                          <a:ext cx="1745" cy="7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0" y="-4"/>
              <a:ext cx="8782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所以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  在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上的最大值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 </a:t>
              </a:r>
            </a:p>
          </p:txBody>
        </p:sp>
      </p:grpSp>
      <p:sp>
        <p:nvSpPr>
          <p:cNvPr id="30" name="椭圆 29"/>
          <p:cNvSpPr/>
          <p:nvPr/>
        </p:nvSpPr>
        <p:spPr>
          <a:xfrm>
            <a:off x="1036960" y="1132731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1521561" y="2129828"/>
            <a:ext cx="1405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9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/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解</a:t>
            </a:r>
            <a:r>
              <a:rPr lang="zh-CN" altLang="en-US" sz="2400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：</a:t>
            </a:r>
            <a:endParaRPr lang="zh-CN" altLang="en-US" sz="24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21561" y="1132731"/>
            <a:ext cx="8239756" cy="556150"/>
            <a:chOff x="1521561" y="1645670"/>
            <a:chExt cx="8239756" cy="556150"/>
          </a:xfrm>
        </p:grpSpPr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>
              <a:off x="1521561" y="1681684"/>
              <a:ext cx="8239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求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                      在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上的最大值和最小值。</a:t>
              </a:r>
            </a:p>
          </p:txBody>
        </p:sp>
        <p:graphicFrame>
          <p:nvGraphicFramePr>
            <p:cNvPr id="1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0791673"/>
                </p:ext>
              </p:extLst>
            </p:nvPr>
          </p:nvGraphicFramePr>
          <p:xfrm>
            <a:off x="2513564" y="1645670"/>
            <a:ext cx="2658888" cy="556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00" name="公式" r:id="rId10" imgW="1258253" imgH="231108" progId="Equation.3">
                    <p:embed/>
                  </p:oleObj>
                </mc:Choice>
                <mc:Fallback>
                  <p:oleObj name="公式" r:id="rId10" imgW="1258253" imgH="23110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3564" y="1645670"/>
                          <a:ext cx="2658888" cy="5561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5505023"/>
                </p:ext>
              </p:extLst>
            </p:nvPr>
          </p:nvGraphicFramePr>
          <p:xfrm>
            <a:off x="5524251" y="1663471"/>
            <a:ext cx="1059873" cy="4798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01" r:id="rId12" imgW="428017" imgH="207523" progId="Equation.3">
                    <p:embed/>
                  </p:oleObj>
                </mc:Choice>
                <mc:Fallback>
                  <p:oleObj r:id="rId12" imgW="428017" imgH="20752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4251" y="1663471"/>
                          <a:ext cx="1059873" cy="4798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2035855" y="2591493"/>
            <a:ext cx="5484283" cy="542313"/>
            <a:chOff x="0" y="13"/>
            <a:chExt cx="2591" cy="341"/>
          </a:xfrm>
        </p:grpSpPr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0" y="25"/>
              <a:ext cx="2591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因为            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2400" b="0" dirty="0"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1476468"/>
                </p:ext>
              </p:extLst>
            </p:nvPr>
          </p:nvGraphicFramePr>
          <p:xfrm>
            <a:off x="324" y="13"/>
            <a:ext cx="1175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02" name="公式" r:id="rId13" imgW="1091880" imgH="228600" progId="Equation.3">
                    <p:embed/>
                  </p:oleObj>
                </mc:Choice>
                <mc:Fallback>
                  <p:oleObj name="公式" r:id="rId13" imgW="1091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" y="13"/>
                          <a:ext cx="1175" cy="3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组合 53"/>
          <p:cNvGrpSpPr>
            <a:grpSpLocks/>
          </p:cNvGrpSpPr>
          <p:nvPr/>
        </p:nvGrpSpPr>
        <p:grpSpPr bwMode="auto">
          <a:xfrm>
            <a:off x="2038172" y="3239159"/>
            <a:ext cx="2438489" cy="533428"/>
            <a:chOff x="1160435" y="2499207"/>
            <a:chExt cx="1828367" cy="399469"/>
          </a:xfrm>
        </p:grpSpPr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1160435" y="2499424"/>
              <a:ext cx="1828367" cy="345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令  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 </a:t>
              </a:r>
            </a:p>
          </p:txBody>
        </p:sp>
        <p:graphicFrame>
          <p:nvGraphicFramePr>
            <p:cNvPr id="18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8851843"/>
                </p:ext>
              </p:extLst>
            </p:nvPr>
          </p:nvGraphicFramePr>
          <p:xfrm>
            <a:off x="1438629" y="2499207"/>
            <a:ext cx="1153770" cy="399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03" r:id="rId15" imgW="616558" imgH="205519" progId="Equation.3">
                    <p:embed/>
                  </p:oleObj>
                </mc:Choice>
                <mc:Fallback>
                  <p:oleObj r:id="rId15" imgW="616558" imgH="2055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8629" y="2499207"/>
                          <a:ext cx="1153770" cy="3994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组合 52"/>
          <p:cNvGrpSpPr>
            <a:grpSpLocks/>
          </p:cNvGrpSpPr>
          <p:nvPr/>
        </p:nvGrpSpPr>
        <p:grpSpPr bwMode="auto">
          <a:xfrm>
            <a:off x="4256955" y="3181286"/>
            <a:ext cx="4976284" cy="579967"/>
            <a:chOff x="2697213" y="2457293"/>
            <a:chExt cx="3732175" cy="435377"/>
          </a:xfrm>
        </p:grpSpPr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2697213" y="2511694"/>
              <a:ext cx="3732175" cy="34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得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驻点            ，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（舍去），       </a:t>
              </a:r>
              <a:r>
                <a:rPr lang="zh-CN" altLang="en-US" sz="2400" b="0" dirty="0">
                  <a:ea typeface="微软雅黑" panose="020B0503020204020204" pitchFamily="34" charset="-122"/>
                </a:rPr>
                <a:t> </a:t>
              </a:r>
            </a:p>
          </p:txBody>
        </p:sp>
        <p:graphicFrame>
          <p:nvGraphicFramePr>
            <p:cNvPr id="21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359977"/>
                </p:ext>
              </p:extLst>
            </p:nvPr>
          </p:nvGraphicFramePr>
          <p:xfrm>
            <a:off x="3461676" y="2461040"/>
            <a:ext cx="770593" cy="426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04" r:id="rId17" imgW="427827" imgH="220396" progId="Equation.3">
                    <p:embed/>
                  </p:oleObj>
                </mc:Choice>
                <mc:Fallback>
                  <p:oleObj r:id="rId17" imgW="427827" imgH="22039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1676" y="2461040"/>
                          <a:ext cx="770593" cy="4263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207768"/>
                </p:ext>
              </p:extLst>
            </p:nvPr>
          </p:nvGraphicFramePr>
          <p:xfrm>
            <a:off x="4431104" y="2457293"/>
            <a:ext cx="801700" cy="435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05" r:id="rId19" imgW="438075" imgH="219037" progId="Equation.3">
                    <p:embed/>
                  </p:oleObj>
                </mc:Choice>
                <mc:Fallback>
                  <p:oleObj r:id="rId19" imgW="438075" imgH="21903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1104" y="2457293"/>
                          <a:ext cx="801700" cy="4353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组合 56"/>
          <p:cNvGrpSpPr>
            <a:grpSpLocks/>
          </p:cNvGrpSpPr>
          <p:nvPr/>
        </p:nvGrpSpPr>
        <p:grpSpPr bwMode="auto">
          <a:xfrm>
            <a:off x="4022848" y="3899309"/>
            <a:ext cx="2219671" cy="521811"/>
            <a:chOff x="2627498" y="3037613"/>
            <a:chExt cx="1664734" cy="390671"/>
          </a:xfrm>
        </p:grpSpPr>
        <p:graphicFrame>
          <p:nvGraphicFramePr>
            <p:cNvPr id="24" name="Object 32"/>
            <p:cNvGraphicFramePr>
              <a:graphicFrameLocks noChangeAspect="1"/>
            </p:cNvGraphicFramePr>
            <p:nvPr/>
          </p:nvGraphicFramePr>
          <p:xfrm>
            <a:off x="2627498" y="3043609"/>
            <a:ext cx="1301560" cy="38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06" r:id="rId21" imgW="742725" imgH="204890" progId="Equation.3">
                    <p:embed/>
                  </p:oleObj>
                </mc:Choice>
                <mc:Fallback>
                  <p:oleObj r:id="rId21" imgW="742725" imgH="204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7498" y="3043609"/>
                          <a:ext cx="1301560" cy="384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34"/>
            <p:cNvSpPr>
              <a:spLocks noChangeArrowheads="1"/>
            </p:cNvSpPr>
            <p:nvPr/>
          </p:nvSpPr>
          <p:spPr bwMode="auto">
            <a:xfrm>
              <a:off x="3859185" y="3037613"/>
              <a:ext cx="433047" cy="345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>
                  <a:ea typeface="微软雅黑" panose="020B0503020204020204" pitchFamily="34" charset="-122"/>
                </a:rPr>
                <a:t>， </a:t>
              </a:r>
            </a:p>
          </p:txBody>
        </p:sp>
      </p:grpSp>
      <p:grpSp>
        <p:nvGrpSpPr>
          <p:cNvPr id="26" name="组合 55"/>
          <p:cNvGrpSpPr>
            <a:grpSpLocks/>
          </p:cNvGrpSpPr>
          <p:nvPr/>
        </p:nvGrpSpPr>
        <p:grpSpPr bwMode="auto">
          <a:xfrm>
            <a:off x="5932080" y="3904634"/>
            <a:ext cx="2145044" cy="516478"/>
            <a:chOff x="4003649" y="3041230"/>
            <a:chExt cx="1608783" cy="387776"/>
          </a:xfrm>
        </p:grpSpPr>
        <p:graphicFrame>
          <p:nvGraphicFramePr>
            <p:cNvPr id="27" name="Object 34"/>
            <p:cNvGraphicFramePr>
              <a:graphicFrameLocks noChangeAspect="1"/>
            </p:cNvGraphicFramePr>
            <p:nvPr/>
          </p:nvGraphicFramePr>
          <p:xfrm>
            <a:off x="4003649" y="3041230"/>
            <a:ext cx="1300124" cy="387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07" r:id="rId23" imgW="729919" imgH="204890" progId="Equation.3">
                    <p:embed/>
                  </p:oleObj>
                </mc:Choice>
                <mc:Fallback>
                  <p:oleObj r:id="rId23" imgW="729919" imgH="204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3649" y="3041230"/>
                          <a:ext cx="1300124" cy="3877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5241898" y="3047525"/>
              <a:ext cx="370534" cy="34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2400" b="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54"/>
          <p:cNvGrpSpPr>
            <a:grpSpLocks/>
          </p:cNvGrpSpPr>
          <p:nvPr/>
        </p:nvGrpSpPr>
        <p:grpSpPr bwMode="auto">
          <a:xfrm>
            <a:off x="2054347" y="3872912"/>
            <a:ext cx="2268432" cy="552445"/>
            <a:chOff x="1150910" y="3017860"/>
            <a:chExt cx="1701513" cy="414611"/>
          </a:xfrm>
        </p:grpSpPr>
        <p:graphicFrame>
          <p:nvGraphicFramePr>
            <p:cNvPr id="33" name="Object 30"/>
            <p:cNvGraphicFramePr>
              <a:graphicFrameLocks noChangeAspect="1"/>
            </p:cNvGraphicFramePr>
            <p:nvPr/>
          </p:nvGraphicFramePr>
          <p:xfrm>
            <a:off x="1458474" y="3040040"/>
            <a:ext cx="1041824" cy="392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08" r:id="rId25" imgW="578023" imgH="205519" progId="Equation.3">
                    <p:embed/>
                  </p:oleObj>
                </mc:Choice>
                <mc:Fallback>
                  <p:oleObj r:id="rId25" imgW="578023" imgH="2055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8474" y="3040040"/>
                          <a:ext cx="1041824" cy="3924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419323" y="3037193"/>
              <a:ext cx="433100" cy="346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>
                  <a:ea typeface="微软雅黑" panose="020B0503020204020204" pitchFamily="34" charset="-122"/>
                </a:rPr>
                <a:t>， </a:t>
              </a: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1150910" y="3017860"/>
              <a:ext cx="370576" cy="346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又</a:t>
              </a:r>
              <a:endParaRPr lang="zh-CN" altLang="en-US" sz="2400" b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Group 44"/>
          <p:cNvGrpSpPr>
            <a:grpSpLocks/>
          </p:cNvGrpSpPr>
          <p:nvPr/>
        </p:nvGrpSpPr>
        <p:grpSpPr bwMode="auto">
          <a:xfrm>
            <a:off x="6303717" y="5151580"/>
            <a:ext cx="3551766" cy="524819"/>
            <a:chOff x="88" y="-70"/>
            <a:chExt cx="1678" cy="330"/>
          </a:xfrm>
        </p:grpSpPr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88" y="-65"/>
              <a:ext cx="167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最小值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    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 </a:t>
              </a:r>
            </a:p>
          </p:txBody>
        </p:sp>
        <p:graphicFrame>
          <p:nvGraphicFramePr>
            <p:cNvPr id="43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6252304"/>
                </p:ext>
              </p:extLst>
            </p:nvPr>
          </p:nvGraphicFramePr>
          <p:xfrm>
            <a:off x="687" y="-70"/>
            <a:ext cx="785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09" r:id="rId26" imgW="713367" imgH="203819" progId="Equation.3">
                    <p:embed/>
                  </p:oleObj>
                </mc:Choice>
                <mc:Fallback>
                  <p:oleObj r:id="rId26" imgW="713367" imgH="2038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" y="-70"/>
                          <a:ext cx="785" cy="33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77480711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49" grpId="0"/>
        </p:bldLst>
      </p:timing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66363" y="800099"/>
            <a:ext cx="1458857" cy="1692275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28625" cy="46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10" name="矩形 9"/>
          <p:cNvSpPr/>
          <p:nvPr/>
        </p:nvSpPr>
        <p:spPr bwMode="auto">
          <a:xfrm>
            <a:off x="1379538" y="2667000"/>
            <a:ext cx="9432925" cy="1524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524000" y="3048001"/>
            <a:ext cx="6477000" cy="679451"/>
            <a:chOff x="288" y="-50"/>
            <a:chExt cx="3060" cy="428"/>
          </a:xfrm>
        </p:grpSpPr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88" y="53"/>
              <a:ext cx="30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9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0" hangingPunct="1">
                <a:spcBef>
                  <a:spcPct val="0"/>
                </a:spcBef>
              </a:pP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求</a:t>
              </a:r>
              <a:r>
                <a:rPr lang="zh-CN" altLang="en-US" sz="24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              在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上的最值。    </a:t>
              </a:r>
            </a:p>
          </p:txBody>
        </p:sp>
        <p:graphicFrame>
          <p:nvGraphicFramePr>
            <p:cNvPr id="13" name="Object 11"/>
            <p:cNvGraphicFramePr>
              <a:graphicFrameLocks noChangeAspect="1"/>
            </p:cNvGraphicFramePr>
            <p:nvPr/>
          </p:nvGraphicFramePr>
          <p:xfrm>
            <a:off x="828" y="-50"/>
            <a:ext cx="900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88" r:id="rId4" imgW="840023" imgH="267280" progId="">
                    <p:embed/>
                  </p:oleObj>
                </mc:Choice>
                <mc:Fallback>
                  <p:oleObj r:id="rId4" imgW="840023" imgH="2672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" y="-50"/>
                          <a:ext cx="900" cy="4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2"/>
            <p:cNvGraphicFramePr>
              <a:graphicFrameLocks noChangeAspect="1"/>
            </p:cNvGraphicFramePr>
            <p:nvPr/>
          </p:nvGraphicFramePr>
          <p:xfrm>
            <a:off x="1908" y="70"/>
            <a:ext cx="498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89" r:id="rId6" imgW="408885" imgH="204442" progId="">
                    <p:embed/>
                  </p:oleObj>
                </mc:Choice>
                <mc:Fallback>
                  <p:oleObj r:id="rId6" imgW="408885" imgH="20444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8" y="70"/>
                          <a:ext cx="498" cy="2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662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200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7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2561642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6" name="平行四边形 25"/>
          <p:cNvSpPr/>
          <p:nvPr/>
        </p:nvSpPr>
        <p:spPr>
          <a:xfrm>
            <a:off x="6340648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4" name="平行四边形 33"/>
          <p:cNvSpPr/>
          <p:nvPr/>
        </p:nvSpPr>
        <p:spPr>
          <a:xfrm>
            <a:off x="9960527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6" name="平行四边形 35"/>
          <p:cNvSpPr/>
          <p:nvPr/>
        </p:nvSpPr>
        <p:spPr>
          <a:xfrm>
            <a:off x="-733809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-933450" y="4991100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2290763" y="4674688"/>
            <a:ext cx="1200150" cy="12001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4895850" y="904874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5729514" y="709385"/>
            <a:ext cx="6248400" cy="6248400"/>
          </a:xfrm>
          <a:prstGeom prst="donut">
            <a:avLst>
              <a:gd name="adj" fmla="val 2706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3228975" y="3429000"/>
            <a:ext cx="523876" cy="523876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11449050" y="-962026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40648" y="3310683"/>
            <a:ext cx="510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THANK YOU</a:t>
            </a:r>
            <a:endParaRPr lang="zh-CN" altLang="en-US" sz="6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65164" y="4288050"/>
            <a:ext cx="46953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652588" y="333500"/>
            <a:ext cx="1816774" cy="18167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1" name="同心圆 40"/>
          <p:cNvSpPr/>
          <p:nvPr/>
        </p:nvSpPr>
        <p:spPr>
          <a:xfrm>
            <a:off x="504825" y="185737"/>
            <a:ext cx="2065120" cy="206512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394755" y="2868367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文鼎特粗宋简"/>
                <a:sym typeface="宋体" pitchFamily="2" charset="-122"/>
              </a:rPr>
              <a:t>经济数学在线开放课程</a:t>
            </a:r>
          </a:p>
        </p:txBody>
      </p:sp>
      <p:sp>
        <p:nvSpPr>
          <p:cNvPr id="46" name="矩形 45"/>
          <p:cNvSpPr/>
          <p:nvPr/>
        </p:nvSpPr>
        <p:spPr>
          <a:xfrm>
            <a:off x="8557158" y="4732394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宋体" pitchFamily="2" charset="-122"/>
              </a:rPr>
              <a:t>授课教师：陈笑缘教授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7717376" y="4574148"/>
            <a:ext cx="786617" cy="775373"/>
            <a:chOff x="7717376" y="4574148"/>
            <a:chExt cx="786617" cy="775373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3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17376" y="4589989"/>
              <a:ext cx="782638" cy="734536"/>
            </a:xfrm>
            <a:prstGeom prst="rect">
              <a:avLst/>
            </a:prstGeom>
          </p:spPr>
        </p:pic>
        <p:sp>
          <p:nvSpPr>
            <p:cNvPr id="42" name="同心圆 41"/>
            <p:cNvSpPr/>
            <p:nvPr/>
          </p:nvSpPr>
          <p:spPr>
            <a:xfrm>
              <a:off x="7728620" y="4574148"/>
              <a:ext cx="775373" cy="775373"/>
            </a:xfrm>
            <a:prstGeom prst="donut">
              <a:avLst>
                <a:gd name="adj" fmla="val 8281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681531"/>
      </p:ext>
    </p:extLst>
  </p:cSld>
  <p:clrMapOvr>
    <a:masterClrMapping/>
  </p:clrMapOvr>
  <p:transition spd="slow" advTm="3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87487" y="1511110"/>
            <a:ext cx="9324975" cy="433908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8435" name="Rectangle 14"/>
          <p:cNvSpPr>
            <a:spLocks noChangeArrowheads="1"/>
          </p:cNvSpPr>
          <p:nvPr/>
        </p:nvSpPr>
        <p:spPr bwMode="auto">
          <a:xfrm>
            <a:off x="2051231" y="2559163"/>
            <a:ext cx="363219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单调减函数的曲线：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如果曲线光滑，那么它的每一条切线的倾斜角都是钝角，即切线的斜率必小于零。</a:t>
            </a:r>
            <a:endParaRPr lang="zh-CN" altLang="en-US" sz="2400" b="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8437" name="组合 12"/>
          <p:cNvGrpSpPr>
            <a:grpSpLocks/>
          </p:cNvGrpSpPr>
          <p:nvPr/>
        </p:nvGrpSpPr>
        <p:grpSpPr bwMode="auto">
          <a:xfrm>
            <a:off x="5849579" y="4913593"/>
            <a:ext cx="4572000" cy="646331"/>
            <a:chOff x="4572001" y="3663081"/>
            <a:chExt cx="3429023" cy="484588"/>
          </a:xfrm>
        </p:grpSpPr>
        <p:sp>
          <p:nvSpPr>
            <p:cNvPr id="18439" name="AutoShape 21"/>
            <p:cNvSpPr>
              <a:spLocks noChangeArrowheads="1"/>
            </p:cNvSpPr>
            <p:nvPr/>
          </p:nvSpPr>
          <p:spPr bwMode="auto">
            <a:xfrm>
              <a:off x="4572001" y="3719527"/>
              <a:ext cx="3429023" cy="423859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 sz="3733" b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8440" name="Rectangle 14"/>
            <p:cNvSpPr>
              <a:spLocks noChangeArrowheads="1"/>
            </p:cNvSpPr>
            <p:nvPr/>
          </p:nvSpPr>
          <p:spPr bwMode="auto">
            <a:xfrm>
              <a:off x="4724400" y="3663081"/>
              <a:ext cx="3276624" cy="48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结论：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每一点的导数均小于零。</a:t>
              </a:r>
              <a:endParaRPr lang="zh-CN" altLang="en-US" sz="2400" b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914736"/>
            <a:ext cx="3710858" cy="29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151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4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87487" y="1511110"/>
            <a:ext cx="9324975" cy="396546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9459" name="Rectangle 14"/>
          <p:cNvSpPr>
            <a:spLocks noChangeArrowheads="1"/>
          </p:cNvSpPr>
          <p:nvPr/>
        </p:nvSpPr>
        <p:spPr bwMode="auto">
          <a:xfrm>
            <a:off x="1869974" y="1993007"/>
            <a:ext cx="8817691" cy="145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defTabSz="982663" eaLnBrk="1" hangingPunct="1">
              <a:lnSpc>
                <a:spcPct val="200000"/>
              </a:lnSpc>
              <a:spcBef>
                <a:spcPct val="0"/>
              </a:spcBef>
              <a:tabLst>
                <a:tab pos="1079500" algn="l"/>
              </a:tabLst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问题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：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每一点导数大于零的光滑曲线是否一定是单调增函数</a:t>
            </a:r>
            <a:r>
              <a:rPr lang="zh-CN" altLang="en-US" sz="2400" b="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的</a:t>
            </a:r>
            <a:r>
              <a:rPr lang="en-US" altLang="zh-CN" sz="2400" b="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	</a:t>
            </a:r>
            <a:r>
              <a:rPr lang="zh-CN" altLang="en-US" sz="2400" b="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曲线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？</a:t>
            </a:r>
            <a:endParaRPr lang="zh-CN" altLang="en-US" sz="2400" b="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1869974" y="3493840"/>
            <a:ext cx="8817691" cy="145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defTabSz="1079500" eaLnBrk="1" hangingPunct="1">
              <a:lnSpc>
                <a:spcPct val="20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问题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：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每一点导数小于零的光滑曲线是否一定是单调减函数</a:t>
            </a:r>
            <a:r>
              <a:rPr lang="zh-CN" altLang="en-US" sz="2400" b="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的</a:t>
            </a:r>
            <a:r>
              <a:rPr lang="en-US" altLang="zh-CN" sz="2400" b="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	</a:t>
            </a:r>
            <a:r>
              <a:rPr lang="zh-CN" altLang="en-US" sz="2400" b="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曲线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？</a:t>
            </a:r>
            <a:endParaRPr lang="zh-CN" altLang="en-US" sz="2400" b="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22299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459" grpId="0"/>
      <p:bldP spid="194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 bwMode="auto">
          <a:xfrm>
            <a:off x="1416050" y="1608460"/>
            <a:ext cx="9396413" cy="4376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63" name="表格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6508"/>
              </p:ext>
            </p:extLst>
          </p:nvPr>
        </p:nvGraphicFramePr>
        <p:xfrm>
          <a:off x="1833612" y="2524976"/>
          <a:ext cx="8632726" cy="19469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28794"/>
                <a:gridCol w="3032398"/>
                <a:gridCol w="4671534"/>
              </a:tblGrid>
              <a:tr h="589136">
                <a:tc>
                  <a:txBody>
                    <a:bodyPr/>
                    <a:lstStyle/>
                    <a:p>
                      <a:endParaRPr lang="zh-CN" altLang="en-US" sz="18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104904" marR="104904" marT="52432" marB="52432">
                    <a:solidFill>
                      <a:srgbClr val="1A74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104904" marR="104904" marT="52432" marB="52432">
                    <a:solidFill>
                      <a:srgbClr val="1A74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104904" marR="104904" marT="52432" marB="52432">
                    <a:solidFill>
                      <a:srgbClr val="1A74CC"/>
                    </a:solidFill>
                  </a:tcPr>
                </a:tc>
              </a:tr>
              <a:tr h="768643">
                <a:tc>
                  <a:txBody>
                    <a:bodyPr/>
                    <a:lstStyle/>
                    <a:p>
                      <a:endParaRPr lang="zh-CN" altLang="en-US" sz="18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104904" marR="104904" marT="52432" marB="5243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104904" marR="104904" marT="52432" marB="5243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104904" marR="104904" marT="52432" marB="5243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9136">
                <a:tc>
                  <a:txBody>
                    <a:bodyPr/>
                    <a:lstStyle/>
                    <a:p>
                      <a:endParaRPr lang="zh-CN" altLang="en-US" sz="18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104904" marR="104904" marT="52432" marB="5243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104904" marR="104904" marT="52432" marB="5243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104904" marR="104904" marT="52432" marB="5243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73" name="Rectangle 34"/>
          <p:cNvSpPr>
            <a:spLocks noChangeArrowheads="1"/>
          </p:cNvSpPr>
          <p:nvPr/>
        </p:nvSpPr>
        <p:spPr bwMode="auto">
          <a:xfrm>
            <a:off x="6557395" y="2622340"/>
            <a:ext cx="29932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r>
              <a:rPr lang="zh-CN" altLang="en-US" sz="2000" b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结论</a:t>
            </a:r>
          </a:p>
        </p:txBody>
      </p:sp>
      <p:sp>
        <p:nvSpPr>
          <p:cNvPr id="1074" name="Rectangle 35"/>
          <p:cNvSpPr>
            <a:spLocks noChangeArrowheads="1"/>
          </p:cNvSpPr>
          <p:nvPr/>
        </p:nvSpPr>
        <p:spPr bwMode="auto">
          <a:xfrm>
            <a:off x="2104917" y="2645623"/>
            <a:ext cx="418355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r>
              <a:rPr lang="zh-CN" altLang="en-US" sz="2000" b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条件</a:t>
            </a:r>
          </a:p>
        </p:txBody>
      </p:sp>
      <p:sp>
        <p:nvSpPr>
          <p:cNvPr id="1075" name="Rectangle 36"/>
          <p:cNvSpPr>
            <a:spLocks noChangeArrowheads="1"/>
          </p:cNvSpPr>
          <p:nvPr/>
        </p:nvSpPr>
        <p:spPr bwMode="auto">
          <a:xfrm>
            <a:off x="1410386" y="2649857"/>
            <a:ext cx="180297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r>
              <a:rPr lang="zh-CN" altLang="en-US" sz="2000" b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序号</a:t>
            </a:r>
          </a:p>
        </p:txBody>
      </p:sp>
      <p:sp>
        <p:nvSpPr>
          <p:cNvPr id="1077" name="Rectangle 30"/>
          <p:cNvSpPr>
            <a:spLocks noChangeArrowheads="1"/>
          </p:cNvSpPr>
          <p:nvPr/>
        </p:nvSpPr>
        <p:spPr bwMode="auto">
          <a:xfrm>
            <a:off x="1412724" y="3627757"/>
            <a:ext cx="1802973" cy="114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endParaRPr lang="zh-CN" altLang="en-US" sz="2000" b="0" dirty="0">
              <a:solidFill>
                <a:srgbClr val="00336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r>
              <a:rPr lang="zh-CN" altLang="en-US" sz="20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（2）</a:t>
            </a:r>
          </a:p>
        </p:txBody>
      </p:sp>
      <p:sp>
        <p:nvSpPr>
          <p:cNvPr id="1078" name="Rectangle 33"/>
          <p:cNvSpPr>
            <a:spLocks noChangeArrowheads="1"/>
          </p:cNvSpPr>
          <p:nvPr/>
        </p:nvSpPr>
        <p:spPr bwMode="auto">
          <a:xfrm>
            <a:off x="1623188" y="3324665"/>
            <a:ext cx="137970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  <a:buClr>
                <a:srgbClr val="A8CDD7"/>
              </a:buClr>
              <a:buSzPct val="95000"/>
              <a:buFont typeface="Wingdings 2" pitchFamily="18" charset="2"/>
              <a:buNone/>
            </a:pPr>
            <a:r>
              <a:rPr lang="zh-CN" altLang="en-US" sz="2000" b="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（1）</a:t>
            </a:r>
            <a:endParaRPr lang="zh-CN" altLang="en-US" sz="2000" b="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079" name="Group 31"/>
          <p:cNvGrpSpPr>
            <a:grpSpLocks/>
          </p:cNvGrpSpPr>
          <p:nvPr/>
        </p:nvGrpSpPr>
        <p:grpSpPr bwMode="auto">
          <a:xfrm>
            <a:off x="2860247" y="3300074"/>
            <a:ext cx="3563854" cy="594783"/>
            <a:chOff x="303" y="-8"/>
            <a:chExt cx="1524" cy="281"/>
          </a:xfrm>
        </p:grpSpPr>
        <p:sp>
          <p:nvSpPr>
            <p:cNvPr id="1086" name="Rectangle 32"/>
            <p:cNvSpPr>
              <a:spLocks noChangeArrowheads="1"/>
            </p:cNvSpPr>
            <p:nvPr/>
          </p:nvSpPr>
          <p:spPr bwMode="auto">
            <a:xfrm>
              <a:off x="303" y="-5"/>
              <a:ext cx="1524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A8CDD7"/>
                </a:buClr>
                <a:buSzPct val="95000"/>
                <a:buFont typeface="Wingdings 2" pitchFamily="18" charset="2"/>
                <a:buNone/>
              </a:pPr>
              <a:r>
                <a:rPr lang="zh-CN" altLang="en-US" sz="20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在            内有</a:t>
              </a:r>
            </a:p>
          </p:txBody>
        </p:sp>
        <p:graphicFrame>
          <p:nvGraphicFramePr>
            <p:cNvPr id="1040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7883656"/>
                </p:ext>
              </p:extLst>
            </p:nvPr>
          </p:nvGraphicFramePr>
          <p:xfrm>
            <a:off x="484" y="4"/>
            <a:ext cx="289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82" name="公式" r:id="rId3" imgW="427638" imgH="207340" progId="Equation.3">
                    <p:embed/>
                  </p:oleObj>
                </mc:Choice>
                <mc:Fallback>
                  <p:oleObj name="公式" r:id="rId3" imgW="427638" imgH="2073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" y="4"/>
                          <a:ext cx="289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1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1611641"/>
                </p:ext>
              </p:extLst>
            </p:nvPr>
          </p:nvGraphicFramePr>
          <p:xfrm>
            <a:off x="1010" y="-8"/>
            <a:ext cx="463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83" name="公式" r:id="rId5" imgW="596641" imgH="203112" progId="Equation.3">
                    <p:embed/>
                  </p:oleObj>
                </mc:Choice>
                <mc:Fallback>
                  <p:oleObj name="公式" r:id="rId5" imgW="59664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0" y="-8"/>
                          <a:ext cx="463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80" name="Group 36"/>
          <p:cNvGrpSpPr>
            <a:grpSpLocks/>
          </p:cNvGrpSpPr>
          <p:nvPr/>
        </p:nvGrpSpPr>
        <p:grpSpPr bwMode="auto">
          <a:xfrm>
            <a:off x="6038251" y="3267924"/>
            <a:ext cx="5238210" cy="687917"/>
            <a:chOff x="-152" y="175"/>
            <a:chExt cx="2240" cy="325"/>
          </a:xfrm>
        </p:grpSpPr>
        <p:sp>
          <p:nvSpPr>
            <p:cNvPr id="1085" name="Rectangle 31"/>
            <p:cNvSpPr>
              <a:spLocks noChangeArrowheads="1"/>
            </p:cNvSpPr>
            <p:nvPr/>
          </p:nvSpPr>
          <p:spPr bwMode="auto">
            <a:xfrm>
              <a:off x="-152" y="175"/>
              <a:ext cx="2240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>
                <a:lnSpc>
                  <a:spcPct val="125000"/>
                </a:lnSpc>
                <a:spcBef>
                  <a:spcPct val="20000"/>
                </a:spcBef>
                <a:buClr>
                  <a:srgbClr val="A8CDD7"/>
                </a:buClr>
                <a:buSzPct val="95000"/>
                <a:buFont typeface="Wingdings 2" pitchFamily="18" charset="2"/>
                <a:buNone/>
              </a:pPr>
              <a:r>
                <a:rPr lang="zh-CN" altLang="en-US" sz="20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</a:t>
              </a:r>
              <a:r>
                <a:rPr lang="zh-CN" altLang="en-US" sz="20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在           </a:t>
              </a:r>
              <a:r>
                <a:rPr lang="zh-CN" altLang="en-US" sz="20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 内</a:t>
              </a:r>
              <a:r>
                <a:rPr lang="zh-CN" altLang="en-US" sz="20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单调增加</a:t>
              </a:r>
            </a:p>
          </p:txBody>
        </p:sp>
        <p:graphicFrame>
          <p:nvGraphicFramePr>
            <p:cNvPr id="1038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1655078"/>
                </p:ext>
              </p:extLst>
            </p:nvPr>
          </p:nvGraphicFramePr>
          <p:xfrm>
            <a:off x="104" y="196"/>
            <a:ext cx="461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84" r:id="rId7" imgW="590349" imgH="205339" progId="Equation.3">
                    <p:embed/>
                  </p:oleObj>
                </mc:Choice>
                <mc:Fallback>
                  <p:oleObj r:id="rId7" imgW="590349" imgH="2053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" y="196"/>
                          <a:ext cx="461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9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9881457"/>
                </p:ext>
              </p:extLst>
            </p:nvPr>
          </p:nvGraphicFramePr>
          <p:xfrm>
            <a:off x="681" y="196"/>
            <a:ext cx="337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85" name="公式" r:id="rId9" imgW="427638" imgH="207340" progId="Equation.3">
                    <p:embed/>
                  </p:oleObj>
                </mc:Choice>
                <mc:Fallback>
                  <p:oleObj name="公式" r:id="rId9" imgW="427638" imgH="2073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" y="196"/>
                          <a:ext cx="337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81" name="Group 40"/>
          <p:cNvGrpSpPr>
            <a:grpSpLocks/>
          </p:cNvGrpSpPr>
          <p:nvPr/>
        </p:nvGrpSpPr>
        <p:grpSpPr bwMode="auto">
          <a:xfrm>
            <a:off x="2860247" y="3960074"/>
            <a:ext cx="3657393" cy="601133"/>
            <a:chOff x="303" y="-314"/>
            <a:chExt cx="1564" cy="284"/>
          </a:xfrm>
        </p:grpSpPr>
        <p:sp>
          <p:nvSpPr>
            <p:cNvPr id="1084" name="Rectangle 32"/>
            <p:cNvSpPr>
              <a:spLocks noChangeArrowheads="1"/>
            </p:cNvSpPr>
            <p:nvPr/>
          </p:nvSpPr>
          <p:spPr bwMode="auto">
            <a:xfrm>
              <a:off x="303" y="-304"/>
              <a:ext cx="1564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A8CDD7"/>
                </a:buClr>
                <a:buSzPct val="95000"/>
                <a:buFont typeface="Wingdings 2" pitchFamily="18" charset="2"/>
                <a:buNone/>
              </a:pPr>
              <a:r>
                <a:rPr lang="zh-CN" altLang="en-US" sz="20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在            内有</a:t>
              </a:r>
            </a:p>
          </p:txBody>
        </p:sp>
        <p:graphicFrame>
          <p:nvGraphicFramePr>
            <p:cNvPr id="1036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4483895"/>
                </p:ext>
              </p:extLst>
            </p:nvPr>
          </p:nvGraphicFramePr>
          <p:xfrm>
            <a:off x="484" y="-295"/>
            <a:ext cx="289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86" r:id="rId10" imgW="427638" imgH="207340" progId="Equation.3">
                    <p:embed/>
                  </p:oleObj>
                </mc:Choice>
                <mc:Fallback>
                  <p:oleObj r:id="rId10" imgW="427638" imgH="2073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" y="-295"/>
                          <a:ext cx="289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7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230842"/>
                </p:ext>
              </p:extLst>
            </p:nvPr>
          </p:nvGraphicFramePr>
          <p:xfrm>
            <a:off x="1010" y="-314"/>
            <a:ext cx="463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87" name="公式" r:id="rId11" imgW="596641" imgH="203112" progId="Equation.3">
                    <p:embed/>
                  </p:oleObj>
                </mc:Choice>
                <mc:Fallback>
                  <p:oleObj name="公式" r:id="rId11" imgW="59664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0" y="-314"/>
                          <a:ext cx="463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82" name="Group 45"/>
          <p:cNvGrpSpPr>
            <a:grpSpLocks/>
          </p:cNvGrpSpPr>
          <p:nvPr/>
        </p:nvGrpSpPr>
        <p:grpSpPr bwMode="auto">
          <a:xfrm>
            <a:off x="6031235" y="3945257"/>
            <a:ext cx="5238210" cy="677333"/>
            <a:chOff x="-155" y="-185"/>
            <a:chExt cx="2240" cy="320"/>
          </a:xfrm>
        </p:grpSpPr>
        <p:sp>
          <p:nvSpPr>
            <p:cNvPr id="1083" name="Rectangle 31"/>
            <p:cNvSpPr>
              <a:spLocks noChangeArrowheads="1"/>
            </p:cNvSpPr>
            <p:nvPr/>
          </p:nvSpPr>
          <p:spPr bwMode="auto">
            <a:xfrm>
              <a:off x="-155" y="-185"/>
              <a:ext cx="224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>
                <a:lnSpc>
                  <a:spcPct val="125000"/>
                </a:lnSpc>
                <a:spcBef>
                  <a:spcPct val="20000"/>
                </a:spcBef>
                <a:buClr>
                  <a:srgbClr val="A8CDD7"/>
                </a:buClr>
                <a:buSzPct val="95000"/>
                <a:buFont typeface="Wingdings 2" pitchFamily="18" charset="2"/>
                <a:buNone/>
              </a:pPr>
              <a:r>
                <a:rPr lang="zh-CN" altLang="en-US" sz="20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</a:t>
              </a:r>
              <a:r>
                <a:rPr lang="zh-CN" altLang="en-US" sz="20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 在            内</a:t>
              </a:r>
              <a:r>
                <a:rPr lang="zh-CN" altLang="en-US" sz="20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单调减少</a:t>
              </a:r>
            </a:p>
          </p:txBody>
        </p:sp>
        <p:graphicFrame>
          <p:nvGraphicFramePr>
            <p:cNvPr id="1034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6654297"/>
                </p:ext>
              </p:extLst>
            </p:nvPr>
          </p:nvGraphicFramePr>
          <p:xfrm>
            <a:off x="101" y="-176"/>
            <a:ext cx="479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88" r:id="rId13" imgW="590349" imgH="205339" progId="Equation.3">
                    <p:embed/>
                  </p:oleObj>
                </mc:Choice>
                <mc:Fallback>
                  <p:oleObj r:id="rId13" imgW="590349" imgH="2053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" y="-176"/>
                          <a:ext cx="479" cy="2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5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0068540"/>
                </p:ext>
              </p:extLst>
            </p:nvPr>
          </p:nvGraphicFramePr>
          <p:xfrm>
            <a:off x="676" y="-170"/>
            <a:ext cx="342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89" r:id="rId14" imgW="427638" imgH="207340" progId="Equation.3">
                    <p:embed/>
                  </p:oleObj>
                </mc:Choice>
                <mc:Fallback>
                  <p:oleObj r:id="rId14" imgW="427638" imgH="2073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" y="-170"/>
                          <a:ext cx="342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6703886" y="366079"/>
            <a:ext cx="4106665" cy="1519636"/>
            <a:chOff x="64" y="104"/>
            <a:chExt cx="2326" cy="732"/>
          </a:xfrm>
        </p:grpSpPr>
        <p:sp>
          <p:nvSpPr>
            <p:cNvPr id="9231" name="AutoShape 50"/>
            <p:cNvSpPr>
              <a:spLocks noChangeArrowheads="1"/>
            </p:cNvSpPr>
            <p:nvPr/>
          </p:nvSpPr>
          <p:spPr bwMode="auto">
            <a:xfrm>
              <a:off x="64" y="104"/>
              <a:ext cx="2326" cy="732"/>
            </a:xfrm>
            <a:prstGeom prst="wedgeRoundRectCallout">
              <a:avLst>
                <a:gd name="adj1" fmla="val -68064"/>
                <a:gd name="adj2" fmla="val 53095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6000" bIns="0"/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开区间换成　　   ，    　   等其它各种区间，</a:t>
              </a:r>
              <a:r>
                <a:rPr lang="zh-CN" altLang="en-US" sz="240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定理的</a:t>
              </a: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结论仍然成立。</a:t>
              </a:r>
              <a:endParaRPr lang="zh-CN" altLang="en-US" sz="2400" noProof="1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03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5858073"/>
                </p:ext>
              </p:extLst>
            </p:nvPr>
          </p:nvGraphicFramePr>
          <p:xfrm>
            <a:off x="1584" y="177"/>
            <a:ext cx="653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90" r:id="rId15" imgW="421846" imgH="191748" progId="Equation.3">
                    <p:embed/>
                  </p:oleObj>
                </mc:Choice>
                <mc:Fallback>
                  <p:oleObj r:id="rId15" imgW="421846" imgH="19174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77"/>
                          <a:ext cx="653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3392445"/>
                </p:ext>
              </p:extLst>
            </p:nvPr>
          </p:nvGraphicFramePr>
          <p:xfrm>
            <a:off x="1044" y="177"/>
            <a:ext cx="452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91" r:id="rId17" imgW="358087" imgH="204621" progId="Equation.3">
                    <p:embed/>
                  </p:oleObj>
                </mc:Choice>
                <mc:Fallback>
                  <p:oleObj r:id="rId17" imgW="358087" imgH="20462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4" y="177"/>
                          <a:ext cx="452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5" name="Group 54"/>
          <p:cNvGrpSpPr>
            <a:grpSpLocks/>
          </p:cNvGrpSpPr>
          <p:nvPr/>
        </p:nvGrpSpPr>
        <p:grpSpPr bwMode="auto">
          <a:xfrm>
            <a:off x="1623188" y="1730866"/>
            <a:ext cx="6951217" cy="645585"/>
            <a:chOff x="0" y="22"/>
            <a:chExt cx="2710" cy="305"/>
          </a:xfrm>
        </p:grpSpPr>
        <p:sp>
          <p:nvSpPr>
            <p:cNvPr id="1071" name="Rectangle 24"/>
            <p:cNvSpPr>
              <a:spLocks noChangeArrowheads="1"/>
            </p:cNvSpPr>
            <p:nvPr/>
          </p:nvSpPr>
          <p:spPr bwMode="auto">
            <a:xfrm>
              <a:off x="0" y="22"/>
              <a:ext cx="2710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定理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3.3  </a:t>
              </a:r>
              <a:r>
                <a:rPr lang="zh-CN" altLang="en-US" sz="24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设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</a:t>
              </a:r>
              <a:r>
                <a:rPr lang="zh-CN" altLang="en-US" sz="24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在开区间             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内可导，</a:t>
              </a:r>
            </a:p>
          </p:txBody>
        </p:sp>
        <p:graphicFrame>
          <p:nvGraphicFramePr>
            <p:cNvPr id="1030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0375759"/>
                </p:ext>
              </p:extLst>
            </p:nvPr>
          </p:nvGraphicFramePr>
          <p:xfrm>
            <a:off x="866" y="76"/>
            <a:ext cx="472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92" r:id="rId19" imgW="590349" imgH="205339" progId="Equation.3">
                    <p:embed/>
                  </p:oleObj>
                </mc:Choice>
                <mc:Fallback>
                  <p:oleObj r:id="rId19" imgW="590349" imgH="2053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6" y="76"/>
                          <a:ext cx="472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6281543"/>
                </p:ext>
              </p:extLst>
            </p:nvPr>
          </p:nvGraphicFramePr>
          <p:xfrm>
            <a:off x="1848" y="79"/>
            <a:ext cx="408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93" r:id="rId20" imgW="427638" imgH="207340" progId="Equation.3">
                    <p:embed/>
                  </p:oleObj>
                </mc:Choice>
                <mc:Fallback>
                  <p:oleObj r:id="rId20" imgW="427638" imgH="2073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8" y="79"/>
                          <a:ext cx="408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66" name="Rectangle 26"/>
          <p:cNvSpPr>
            <a:spLocks noChangeArrowheads="1"/>
          </p:cNvSpPr>
          <p:nvPr/>
        </p:nvSpPr>
        <p:spPr bwMode="auto">
          <a:xfrm>
            <a:off x="8652843" y="1760182"/>
            <a:ext cx="492443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则</a:t>
            </a: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1691404" y="4523107"/>
            <a:ext cx="10138833" cy="1274061"/>
            <a:chOff x="-198" y="47"/>
            <a:chExt cx="5244" cy="605"/>
          </a:xfrm>
        </p:grpSpPr>
        <p:sp>
          <p:nvSpPr>
            <p:cNvPr id="1068" name="AutoShape 3"/>
            <p:cNvSpPr>
              <a:spLocks noChangeArrowheads="1"/>
            </p:cNvSpPr>
            <p:nvPr/>
          </p:nvSpPr>
          <p:spPr bwMode="auto">
            <a:xfrm>
              <a:off x="-159" y="47"/>
              <a:ext cx="5205" cy="58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latinLnBrk="1"/>
              <a:endPara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069" name="Group 4"/>
            <p:cNvGrpSpPr>
              <a:grpSpLocks/>
            </p:cNvGrpSpPr>
            <p:nvPr/>
          </p:nvGrpSpPr>
          <p:grpSpPr bwMode="auto">
            <a:xfrm>
              <a:off x="-198" y="82"/>
              <a:ext cx="4704" cy="570"/>
              <a:chOff x="-221" y="58"/>
              <a:chExt cx="4704" cy="570"/>
            </a:xfrm>
          </p:grpSpPr>
          <p:sp>
            <p:nvSpPr>
              <p:cNvPr id="67" name="Text Box 5"/>
              <p:cNvSpPr txBox="1"/>
              <p:nvPr/>
            </p:nvSpPr>
            <p:spPr>
              <a:xfrm>
                <a:off x="-221" y="58"/>
                <a:ext cx="4704" cy="57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zh-CN" altLang="en-US" sz="2400" b="1" spc="133" noProof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</a:rPr>
                  <a:t>说明：      </a:t>
                </a:r>
                <a:r>
                  <a:rPr lang="zh-CN" altLang="en-US" sz="2400" spc="133" noProof="1"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</a:rPr>
                  <a:t>　　 </a:t>
                </a:r>
                <a:r>
                  <a:rPr lang="zh-CN" altLang="en-US" sz="2400" spc="133" noProof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</a:rPr>
                  <a:t>与     </a:t>
                </a:r>
                <a:r>
                  <a:rPr lang="zh-CN" altLang="en-US" sz="2400" spc="133" noProof="1"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</a:rPr>
                  <a:t>　　　换成 　　　　与　　　  </a:t>
                </a:r>
                <a:r>
                  <a:rPr lang="zh-CN" altLang="en-US" sz="2400" spc="133" noProof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</a:rPr>
                  <a:t> （</a:t>
                </a:r>
                <a:r>
                  <a:rPr lang="zh-CN" altLang="en-US" sz="2400" spc="133" noProof="1"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</a:rPr>
                  <a:t>等号只在个别点成立），</a:t>
                </a:r>
                <a:r>
                  <a:rPr lang="zh-CN" altLang="en-US" sz="2400" spc="133" noProof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</a:rPr>
                  <a:t>定理的</a:t>
                </a:r>
                <a:r>
                  <a:rPr lang="zh-CN" altLang="en-US" sz="2400" spc="133" noProof="1"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</a:rPr>
                  <a:t>结论仍然成立。</a:t>
                </a:r>
                <a:endParaRPr lang="en-US" altLang="x-none" sz="2400" spc="133" noProof="1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102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02040036"/>
                  </p:ext>
                </p:extLst>
              </p:nvPr>
            </p:nvGraphicFramePr>
            <p:xfrm>
              <a:off x="273" y="121"/>
              <a:ext cx="733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694" r:id="rId21" imgW="609960" imgH="203200" progId="Equation.3">
                      <p:embed/>
                    </p:oleObj>
                  </mc:Choice>
                  <mc:Fallback>
                    <p:oleObj r:id="rId21" imgW="60996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3" y="121"/>
                            <a:ext cx="733" cy="23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7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7725396"/>
                  </p:ext>
                </p:extLst>
              </p:nvPr>
            </p:nvGraphicFramePr>
            <p:xfrm>
              <a:off x="1176" y="103"/>
              <a:ext cx="748" cy="2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695" r:id="rId23" imgW="522742" imgH="191247" progId="Equation.3">
                      <p:embed/>
                    </p:oleObj>
                  </mc:Choice>
                  <mc:Fallback>
                    <p:oleObj r:id="rId23" imgW="522742" imgH="19124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76" y="103"/>
                            <a:ext cx="748" cy="2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8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6788256"/>
                  </p:ext>
                </p:extLst>
              </p:nvPr>
            </p:nvGraphicFramePr>
            <p:xfrm>
              <a:off x="3088" y="103"/>
              <a:ext cx="769" cy="2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696" r:id="rId25" imgW="522742" imgH="191247" progId="Equation.3">
                      <p:embed/>
                    </p:oleObj>
                  </mc:Choice>
                  <mc:Fallback>
                    <p:oleObj r:id="rId25" imgW="522742" imgH="19124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88" y="103"/>
                            <a:ext cx="769" cy="25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9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02311746"/>
                  </p:ext>
                </p:extLst>
              </p:nvPr>
            </p:nvGraphicFramePr>
            <p:xfrm>
              <a:off x="2200" y="110"/>
              <a:ext cx="713" cy="2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697" r:id="rId27" imgW="522742" imgH="191247" progId="Equation.3">
                      <p:embed/>
                    </p:oleObj>
                  </mc:Choice>
                  <mc:Fallback>
                    <p:oleObj r:id="rId27" imgW="522742" imgH="19124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0" y="110"/>
                            <a:ext cx="713" cy="2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3492459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073" grpId="0"/>
      <p:bldP spid="1074" grpId="0"/>
      <p:bldP spid="1075" grpId="0"/>
      <p:bldP spid="1077" grpId="0"/>
      <p:bldP spid="1078" grpId="0"/>
      <p:bldP spid="10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521561" y="1023923"/>
            <a:ext cx="6191251" cy="857249"/>
            <a:chOff x="857250" y="1048665"/>
            <a:chExt cx="4643438" cy="642937"/>
          </a:xfrm>
        </p:grpSpPr>
        <p:sp>
          <p:nvSpPr>
            <p:cNvPr id="2053" name="Text Box 25"/>
            <p:cNvSpPr txBox="1">
              <a:spLocks noChangeArrowheads="1"/>
            </p:cNvSpPr>
            <p:nvPr/>
          </p:nvSpPr>
          <p:spPr bwMode="auto">
            <a:xfrm>
              <a:off x="857250" y="1143000"/>
              <a:ext cx="4643438" cy="366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讨论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                 的单调性。</a:t>
              </a:r>
            </a:p>
          </p:txBody>
        </p:sp>
        <p:graphicFrame>
          <p:nvGraphicFramePr>
            <p:cNvPr id="205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1132466"/>
                </p:ext>
              </p:extLst>
            </p:nvPr>
          </p:nvGraphicFramePr>
          <p:xfrm>
            <a:off x="1885241" y="1048665"/>
            <a:ext cx="1924050" cy="642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6" r:id="rId3" imgW="1486545" imgH="393871" progId="">
                    <p:embed/>
                  </p:oleObj>
                </mc:Choice>
                <mc:Fallback>
                  <p:oleObj r:id="rId3" imgW="1486545" imgH="39387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5241" y="1048665"/>
                          <a:ext cx="1924050" cy="642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9" name="TextBox 56"/>
          <p:cNvSpPr txBox="1">
            <a:spLocks noChangeArrowheads="1"/>
          </p:cNvSpPr>
          <p:nvPr/>
        </p:nvSpPr>
        <p:spPr bwMode="auto">
          <a:xfrm>
            <a:off x="2205488" y="3325878"/>
            <a:ext cx="5365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marL="342900" indent="-342900" eaLnBrk="1" hangingPunct="1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函数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定义域；</a:t>
            </a:r>
          </a:p>
        </p:txBody>
      </p:sp>
      <p:sp>
        <p:nvSpPr>
          <p:cNvPr id="2056" name="Text Box 18"/>
          <p:cNvSpPr txBox="1">
            <a:spLocks noChangeArrowheads="1"/>
          </p:cNvSpPr>
          <p:nvPr/>
        </p:nvSpPr>
        <p:spPr bwMode="auto">
          <a:xfrm>
            <a:off x="1608189" y="2675293"/>
            <a:ext cx="8227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对于</a:t>
            </a:r>
            <a:r>
              <a:rPr lang="zh-CN" altLang="en-US" sz="2400" b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初等函数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而言，需要考虑下面的问题：</a:t>
            </a:r>
          </a:p>
        </p:txBody>
      </p:sp>
      <p:sp>
        <p:nvSpPr>
          <p:cNvPr id="2057" name="TextBox 56"/>
          <p:cNvSpPr txBox="1">
            <a:spLocks noChangeArrowheads="1"/>
          </p:cNvSpPr>
          <p:nvPr/>
        </p:nvSpPr>
        <p:spPr bwMode="auto">
          <a:xfrm>
            <a:off x="2206400" y="3830874"/>
            <a:ext cx="5365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marL="342900" indent="-342900" eaLnBrk="1" hangingPunct="1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求导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函数；</a:t>
            </a:r>
          </a:p>
        </p:txBody>
      </p:sp>
      <p:sp>
        <p:nvSpPr>
          <p:cNvPr id="2058" name="TextBox 56"/>
          <p:cNvSpPr txBox="1">
            <a:spLocks noChangeArrowheads="1"/>
          </p:cNvSpPr>
          <p:nvPr/>
        </p:nvSpPr>
        <p:spPr bwMode="auto">
          <a:xfrm>
            <a:off x="2206400" y="4336308"/>
            <a:ext cx="5365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marL="342900" indent="-342900" eaLnBrk="1" hangingPunct="1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通过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导函数的符号得出单调</a:t>
            </a:r>
            <a:r>
              <a:rPr lang="zh-CN" altLang="en-US" sz="2400" b="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区间。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1416050" y="2457450"/>
            <a:ext cx="9396413" cy="2746848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36960" y="1167099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29" y="-103122"/>
            <a:ext cx="365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18990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59" grpId="0"/>
          <p:bldP spid="2056" grpId="0"/>
          <p:bldP spid="2057" grpId="0"/>
          <p:bldP spid="2058" grpId="0"/>
          <p:bldP spid="18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59" grpId="0"/>
          <p:bldP spid="2056" grpId="0"/>
          <p:bldP spid="2057" grpId="0"/>
          <p:bldP spid="2058" grpId="0"/>
          <p:bldP spid="18" grpId="0" animBg="1"/>
          <p:bldP spid="19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5|1.6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5|1.6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5|1.6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74CC"/>
        </a:solidFill>
        <a:ln>
          <a:noFill/>
        </a:ln>
        <a:effectLst>
          <a:outerShdw blurRad="114300" dist="38100" dir="5400000" algn="t" rotWithShape="0">
            <a:prstClr val="black">
              <a:alpha val="23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1A74CC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1687</Words>
  <Application>Microsoft Office PowerPoint</Application>
  <PresentationFormat>自定义</PresentationFormat>
  <Paragraphs>345</Paragraphs>
  <Slides>56</Slides>
  <Notes>8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56</vt:i4>
      </vt:variant>
    </vt:vector>
  </HeadingPairs>
  <TitlesOfParts>
    <vt:vector size="60" baseType="lpstr">
      <vt:lpstr>Office 主题</vt:lpstr>
      <vt:lpstr>公式</vt:lpstr>
      <vt:lpstr>Microsoft 公式 3.0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2019-11-19T01:57:05Z</dcterms:modified>
</cp:coreProperties>
</file>