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7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8.xml" ContentType="application/vnd.openxmlformats-officedocument.presentationml.notesSlide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43"/>
  </p:notesMasterIdLst>
  <p:sldIdLst>
    <p:sldId id="312" r:id="rId2"/>
    <p:sldId id="257" r:id="rId3"/>
    <p:sldId id="352" r:id="rId4"/>
    <p:sldId id="406" r:id="rId5"/>
    <p:sldId id="418" r:id="rId6"/>
    <p:sldId id="408" r:id="rId7"/>
    <p:sldId id="357" r:id="rId8"/>
    <p:sldId id="420" r:id="rId9"/>
    <p:sldId id="412" r:id="rId10"/>
    <p:sldId id="421" r:id="rId11"/>
    <p:sldId id="422" r:id="rId12"/>
    <p:sldId id="423" r:id="rId13"/>
    <p:sldId id="326" r:id="rId14"/>
    <p:sldId id="424" r:id="rId15"/>
    <p:sldId id="426" r:id="rId16"/>
    <p:sldId id="427" r:id="rId17"/>
    <p:sldId id="429" r:id="rId18"/>
    <p:sldId id="430" r:id="rId19"/>
    <p:sldId id="431" r:id="rId20"/>
    <p:sldId id="432" r:id="rId21"/>
    <p:sldId id="433" r:id="rId22"/>
    <p:sldId id="435" r:id="rId23"/>
    <p:sldId id="436" r:id="rId24"/>
    <p:sldId id="437" r:id="rId25"/>
    <p:sldId id="438" r:id="rId26"/>
    <p:sldId id="439" r:id="rId27"/>
    <p:sldId id="440" r:id="rId28"/>
    <p:sldId id="441" r:id="rId29"/>
    <p:sldId id="425" r:id="rId30"/>
    <p:sldId id="442" r:id="rId31"/>
    <p:sldId id="443" r:id="rId32"/>
    <p:sldId id="445" r:id="rId33"/>
    <p:sldId id="446" r:id="rId34"/>
    <p:sldId id="447" r:id="rId35"/>
    <p:sldId id="448" r:id="rId36"/>
    <p:sldId id="449" r:id="rId37"/>
    <p:sldId id="451" r:id="rId38"/>
    <p:sldId id="452" r:id="rId39"/>
    <p:sldId id="453" r:id="rId40"/>
    <p:sldId id="454" r:id="rId41"/>
    <p:sldId id="282" r:id="rId4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709" userDrawn="1">
          <p15:clr>
            <a:srgbClr val="A4A3A4"/>
          </p15:clr>
        </p15:guide>
        <p15:guide id="2" pos="665" userDrawn="1">
          <p15:clr>
            <a:srgbClr val="A4A3A4"/>
          </p15:clr>
        </p15:guide>
        <p15:guide id="3" pos="892" userDrawn="1">
          <p15:clr>
            <a:srgbClr val="A4A3A4"/>
          </p15:clr>
        </p15:guide>
        <p15:guide id="4" orient="horz" pos="2772" userDrawn="1">
          <p15:clr>
            <a:srgbClr val="A4A3A4"/>
          </p15:clr>
        </p15:guide>
        <p15:guide id="5" orient="horz" pos="2160" userDrawn="1">
          <p15:clr>
            <a:srgbClr val="A4A3A4"/>
          </p15:clr>
        </p15:guide>
        <p15:guide id="6" orient="horz" pos="1548" userDrawn="1">
          <p15:clr>
            <a:srgbClr val="A4A3A4"/>
          </p15:clr>
        </p15:guide>
        <p15:guide id="7" pos="6811" userDrawn="1">
          <p15:clr>
            <a:srgbClr val="A4A3A4"/>
          </p15:clr>
        </p15:guide>
        <p15:guide id="8" orient="horz" pos="3770" userDrawn="1">
          <p15:clr>
            <a:srgbClr val="A4A3A4"/>
          </p15:clr>
        </p15:guide>
        <p15:guide id="9" orient="horz" pos="1275" userDrawn="1">
          <p15:clr>
            <a:srgbClr val="A4A3A4"/>
          </p15:clr>
        </p15:guide>
        <p15:guide id="10" pos="701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A74CC"/>
    <a:srgbClr val="0D0D0D"/>
    <a:srgbClr val="257DD2"/>
    <a:srgbClr val="BB002D"/>
    <a:srgbClr val="B23885"/>
    <a:srgbClr val="E00887"/>
    <a:srgbClr val="E70012"/>
    <a:srgbClr val="C11D7B"/>
    <a:srgbClr val="110914"/>
    <a:srgbClr val="5CB2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24" autoAdjust="0"/>
    <p:restoredTop sz="93943" autoAdjust="0"/>
  </p:normalViewPr>
  <p:slideViewPr>
    <p:cSldViewPr snapToGrid="0">
      <p:cViewPr varScale="1">
        <p:scale>
          <a:sx n="66" d="100"/>
          <a:sy n="66" d="100"/>
        </p:scale>
        <p:origin x="-810" y="-114"/>
      </p:cViewPr>
      <p:guideLst>
        <p:guide orient="horz" pos="709"/>
        <p:guide orient="horz" pos="2772"/>
        <p:guide orient="horz" pos="2160"/>
        <p:guide orient="horz" pos="1548"/>
        <p:guide orient="horz" pos="3770"/>
        <p:guide orient="horz" pos="1275"/>
        <p:guide pos="665"/>
        <p:guide pos="892"/>
        <p:guide pos="6811"/>
        <p:guide pos="701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Relationship Id="rId4" Type="http://schemas.openxmlformats.org/officeDocument/2006/relationships/image" Target="../media/image50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Relationship Id="rId4" Type="http://schemas.openxmlformats.org/officeDocument/2006/relationships/image" Target="../media/image54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6.wmf"/><Relationship Id="rId1" Type="http://schemas.openxmlformats.org/officeDocument/2006/relationships/image" Target="../media/image55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9.wmf"/><Relationship Id="rId2" Type="http://schemas.openxmlformats.org/officeDocument/2006/relationships/image" Target="../media/image58.wmf"/><Relationship Id="rId1" Type="http://schemas.openxmlformats.org/officeDocument/2006/relationships/image" Target="../media/image57.wmf"/><Relationship Id="rId4" Type="http://schemas.openxmlformats.org/officeDocument/2006/relationships/image" Target="../media/image60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9.wmf"/><Relationship Id="rId2" Type="http://schemas.openxmlformats.org/officeDocument/2006/relationships/image" Target="../media/image61.wmf"/><Relationship Id="rId1" Type="http://schemas.openxmlformats.org/officeDocument/2006/relationships/image" Target="../media/image58.wmf"/><Relationship Id="rId4" Type="http://schemas.openxmlformats.org/officeDocument/2006/relationships/image" Target="../media/image57.wmf"/></Relationships>
</file>

<file path=ppt/drawings/_rels/vmlDrawing15.vml.rels><?xml version="1.0" encoding="UTF-8" standalone="yes"?>
<Relationships xmlns="http://schemas.openxmlformats.org/package/2006/relationships"><Relationship Id="rId8" Type="http://schemas.openxmlformats.org/officeDocument/2006/relationships/image" Target="../media/image67.wmf"/><Relationship Id="rId3" Type="http://schemas.openxmlformats.org/officeDocument/2006/relationships/image" Target="../media/image27.wmf"/><Relationship Id="rId7" Type="http://schemas.openxmlformats.org/officeDocument/2006/relationships/image" Target="../media/image66.wmf"/><Relationship Id="rId2" Type="http://schemas.openxmlformats.org/officeDocument/2006/relationships/image" Target="../media/image19.wmf"/><Relationship Id="rId1" Type="http://schemas.openxmlformats.org/officeDocument/2006/relationships/image" Target="../media/image62.wmf"/><Relationship Id="rId6" Type="http://schemas.openxmlformats.org/officeDocument/2006/relationships/image" Target="../media/image65.wmf"/><Relationship Id="rId5" Type="http://schemas.openxmlformats.org/officeDocument/2006/relationships/image" Target="../media/image64.wmf"/><Relationship Id="rId4" Type="http://schemas.openxmlformats.org/officeDocument/2006/relationships/image" Target="../media/image63.wmf"/></Relationships>
</file>

<file path=ppt/drawings/_rels/vmlDrawing1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image" Target="../media/image65.wmf"/><Relationship Id="rId7" Type="http://schemas.openxmlformats.org/officeDocument/2006/relationships/image" Target="../media/image19.wmf"/><Relationship Id="rId2" Type="http://schemas.openxmlformats.org/officeDocument/2006/relationships/image" Target="../media/image64.wmf"/><Relationship Id="rId1" Type="http://schemas.openxmlformats.org/officeDocument/2006/relationships/image" Target="../media/image63.wmf"/><Relationship Id="rId6" Type="http://schemas.openxmlformats.org/officeDocument/2006/relationships/image" Target="../media/image62.wmf"/><Relationship Id="rId5" Type="http://schemas.openxmlformats.org/officeDocument/2006/relationships/image" Target="../media/image67.wmf"/><Relationship Id="rId4" Type="http://schemas.openxmlformats.org/officeDocument/2006/relationships/image" Target="../media/image66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70.wmf"/><Relationship Id="rId7" Type="http://schemas.openxmlformats.org/officeDocument/2006/relationships/image" Target="../media/image74.wmf"/><Relationship Id="rId2" Type="http://schemas.openxmlformats.org/officeDocument/2006/relationships/image" Target="../media/image69.wmf"/><Relationship Id="rId1" Type="http://schemas.openxmlformats.org/officeDocument/2006/relationships/image" Target="../media/image68.wmf"/><Relationship Id="rId6" Type="http://schemas.openxmlformats.org/officeDocument/2006/relationships/image" Target="../media/image73.wmf"/><Relationship Id="rId5" Type="http://schemas.openxmlformats.org/officeDocument/2006/relationships/image" Target="../media/image72.wmf"/><Relationship Id="rId4" Type="http://schemas.openxmlformats.org/officeDocument/2006/relationships/image" Target="../media/image71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69.wmf"/><Relationship Id="rId1" Type="http://schemas.openxmlformats.org/officeDocument/2006/relationships/image" Target="../media/image68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76.wmf"/><Relationship Id="rId1" Type="http://schemas.openxmlformats.org/officeDocument/2006/relationships/image" Target="../media/image75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image" Target="../media/image13.wmf"/><Relationship Id="rId7" Type="http://schemas.openxmlformats.org/officeDocument/2006/relationships/image" Target="../media/image17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79.wmf"/><Relationship Id="rId7" Type="http://schemas.openxmlformats.org/officeDocument/2006/relationships/image" Target="../media/image82.wmf"/><Relationship Id="rId2" Type="http://schemas.openxmlformats.org/officeDocument/2006/relationships/image" Target="../media/image78.wmf"/><Relationship Id="rId1" Type="http://schemas.openxmlformats.org/officeDocument/2006/relationships/image" Target="../media/image77.wmf"/><Relationship Id="rId6" Type="http://schemas.openxmlformats.org/officeDocument/2006/relationships/image" Target="../media/image81.wmf"/><Relationship Id="rId5" Type="http://schemas.openxmlformats.org/officeDocument/2006/relationships/image" Target="../media/image10.wmf"/><Relationship Id="rId4" Type="http://schemas.openxmlformats.org/officeDocument/2006/relationships/image" Target="../media/image80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5.wmf"/><Relationship Id="rId2" Type="http://schemas.openxmlformats.org/officeDocument/2006/relationships/image" Target="../media/image84.wmf"/><Relationship Id="rId1" Type="http://schemas.openxmlformats.org/officeDocument/2006/relationships/image" Target="../media/image83.wmf"/><Relationship Id="rId5" Type="http://schemas.openxmlformats.org/officeDocument/2006/relationships/image" Target="../media/image10.wmf"/><Relationship Id="rId4" Type="http://schemas.openxmlformats.org/officeDocument/2006/relationships/image" Target="../media/image80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5.wmf"/><Relationship Id="rId2" Type="http://schemas.openxmlformats.org/officeDocument/2006/relationships/image" Target="../media/image87.wmf"/><Relationship Id="rId1" Type="http://schemas.openxmlformats.org/officeDocument/2006/relationships/image" Target="../media/image86.wmf"/><Relationship Id="rId5" Type="http://schemas.openxmlformats.org/officeDocument/2006/relationships/image" Target="../media/image89.wmf"/><Relationship Id="rId4" Type="http://schemas.openxmlformats.org/officeDocument/2006/relationships/image" Target="../media/image88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2.wmf"/><Relationship Id="rId2" Type="http://schemas.openxmlformats.org/officeDocument/2006/relationships/image" Target="../media/image91.wmf"/><Relationship Id="rId1" Type="http://schemas.openxmlformats.org/officeDocument/2006/relationships/image" Target="../media/image90.wmf"/><Relationship Id="rId6" Type="http://schemas.openxmlformats.org/officeDocument/2006/relationships/image" Target="../media/image95.wmf"/><Relationship Id="rId5" Type="http://schemas.openxmlformats.org/officeDocument/2006/relationships/image" Target="../media/image94.wmf"/><Relationship Id="rId4" Type="http://schemas.openxmlformats.org/officeDocument/2006/relationships/image" Target="../media/image93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8.wmf"/><Relationship Id="rId2" Type="http://schemas.openxmlformats.org/officeDocument/2006/relationships/image" Target="../media/image97.wmf"/><Relationship Id="rId1" Type="http://schemas.openxmlformats.org/officeDocument/2006/relationships/image" Target="../media/image96.wmf"/><Relationship Id="rId6" Type="http://schemas.openxmlformats.org/officeDocument/2006/relationships/image" Target="../media/image101.wmf"/><Relationship Id="rId5" Type="http://schemas.openxmlformats.org/officeDocument/2006/relationships/image" Target="../media/image100.wmf"/><Relationship Id="rId4" Type="http://schemas.openxmlformats.org/officeDocument/2006/relationships/image" Target="../media/image99.wmf"/></Relationships>
</file>

<file path=ppt/drawings/_rels/vmlDrawing25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8.wmf"/><Relationship Id="rId3" Type="http://schemas.openxmlformats.org/officeDocument/2006/relationships/image" Target="../media/image104.wmf"/><Relationship Id="rId7" Type="http://schemas.openxmlformats.org/officeDocument/2006/relationships/image" Target="../media/image107.wmf"/><Relationship Id="rId2" Type="http://schemas.openxmlformats.org/officeDocument/2006/relationships/image" Target="../media/image103.wmf"/><Relationship Id="rId1" Type="http://schemas.openxmlformats.org/officeDocument/2006/relationships/image" Target="../media/image102.wmf"/><Relationship Id="rId6" Type="http://schemas.openxmlformats.org/officeDocument/2006/relationships/image" Target="../media/image93.wmf"/><Relationship Id="rId5" Type="http://schemas.openxmlformats.org/officeDocument/2006/relationships/image" Target="../media/image106.wmf"/><Relationship Id="rId4" Type="http://schemas.openxmlformats.org/officeDocument/2006/relationships/image" Target="../media/image105.wmf"/><Relationship Id="rId9" Type="http://schemas.openxmlformats.org/officeDocument/2006/relationships/image" Target="../media/image109.wmf"/></Relationships>
</file>

<file path=ppt/drawings/_rels/vmlDrawing26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6.wmf"/><Relationship Id="rId3" Type="http://schemas.openxmlformats.org/officeDocument/2006/relationships/image" Target="../media/image108.wmf"/><Relationship Id="rId7" Type="http://schemas.openxmlformats.org/officeDocument/2006/relationships/image" Target="../media/image105.wmf"/><Relationship Id="rId2" Type="http://schemas.openxmlformats.org/officeDocument/2006/relationships/image" Target="../media/image107.wmf"/><Relationship Id="rId1" Type="http://schemas.openxmlformats.org/officeDocument/2006/relationships/image" Target="../media/image93.wmf"/><Relationship Id="rId6" Type="http://schemas.openxmlformats.org/officeDocument/2006/relationships/image" Target="../media/image111.wmf"/><Relationship Id="rId5" Type="http://schemas.openxmlformats.org/officeDocument/2006/relationships/image" Target="../media/image110.wmf"/><Relationship Id="rId4" Type="http://schemas.openxmlformats.org/officeDocument/2006/relationships/image" Target="../media/image109.wmf"/></Relationships>
</file>

<file path=ppt/drawings/_rels/vmlDrawing27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5.wmf"/><Relationship Id="rId3" Type="http://schemas.openxmlformats.org/officeDocument/2006/relationships/image" Target="../media/image108.wmf"/><Relationship Id="rId7" Type="http://schemas.openxmlformats.org/officeDocument/2006/relationships/image" Target="../media/image114.wmf"/><Relationship Id="rId2" Type="http://schemas.openxmlformats.org/officeDocument/2006/relationships/image" Target="../media/image107.wmf"/><Relationship Id="rId1" Type="http://schemas.openxmlformats.org/officeDocument/2006/relationships/image" Target="../media/image93.wmf"/><Relationship Id="rId6" Type="http://schemas.openxmlformats.org/officeDocument/2006/relationships/image" Target="../media/image113.wmf"/><Relationship Id="rId5" Type="http://schemas.openxmlformats.org/officeDocument/2006/relationships/image" Target="../media/image112.wmf"/><Relationship Id="rId4" Type="http://schemas.openxmlformats.org/officeDocument/2006/relationships/image" Target="../media/image109.wmf"/><Relationship Id="rId9" Type="http://schemas.openxmlformats.org/officeDocument/2006/relationships/image" Target="../media/image106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image" Target="../media/image21.wmf"/><Relationship Id="rId7" Type="http://schemas.openxmlformats.org/officeDocument/2006/relationships/image" Target="../media/image25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6" Type="http://schemas.openxmlformats.org/officeDocument/2006/relationships/image" Target="../media/image24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19.wmf"/><Relationship Id="rId4" Type="http://schemas.openxmlformats.org/officeDocument/2006/relationships/image" Target="../media/image2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7" Type="http://schemas.openxmlformats.org/officeDocument/2006/relationships/image" Target="../media/image29.wmf"/><Relationship Id="rId2" Type="http://schemas.openxmlformats.org/officeDocument/2006/relationships/image" Target="../media/image27.wmf"/><Relationship Id="rId1" Type="http://schemas.openxmlformats.org/officeDocument/2006/relationships/image" Target="../media/image19.wmf"/><Relationship Id="rId6" Type="http://schemas.openxmlformats.org/officeDocument/2006/relationships/image" Target="../media/image28.wmf"/><Relationship Id="rId5" Type="http://schemas.openxmlformats.org/officeDocument/2006/relationships/image" Target="../media/image34.wmf"/><Relationship Id="rId4" Type="http://schemas.openxmlformats.org/officeDocument/2006/relationships/image" Target="../media/image3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6" Type="http://schemas.openxmlformats.org/officeDocument/2006/relationships/image" Target="../media/image32.wmf"/><Relationship Id="rId5" Type="http://schemas.openxmlformats.org/officeDocument/2006/relationships/image" Target="../media/image39.wmf"/><Relationship Id="rId4" Type="http://schemas.openxmlformats.org/officeDocument/2006/relationships/image" Target="../media/image38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4" Type="http://schemas.openxmlformats.org/officeDocument/2006/relationships/image" Target="../media/image4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6AF65C-48F0-4C6E-BEFD-9AF31B03EEBF}" type="datetimeFigureOut">
              <a:rPr lang="zh-CN" altLang="en-US" smtClean="0"/>
              <a:pPr/>
              <a:t>2019/11/10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20B059-7000-42F8-A5D1-A225E1ED9CA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9615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20B059-7000-42F8-A5D1-A225E1ED9CA8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97383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20B059-7000-42F8-A5D1-A225E1ED9CA8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50828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0FE9A19-4F50-4278-A10A-C60D099223C8}" type="slidenum">
              <a:rPr lang="zh-CN" altLang="en-US" smtClean="0"/>
              <a:pPr>
                <a:defRPr/>
              </a:pPr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56032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0FE9A19-4F50-4278-A10A-C60D099223C8}" type="slidenum">
              <a:rPr lang="zh-CN" altLang="en-US" smtClean="0"/>
              <a:pPr>
                <a:defRPr/>
              </a:pPr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066946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0FE9A19-4F50-4278-A10A-C60D099223C8}" type="slidenum">
              <a:rPr lang="zh-CN" altLang="en-US" smtClean="0"/>
              <a:pPr>
                <a:defRPr/>
              </a:pPr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074051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0FE9A19-4F50-4278-A10A-C60D099223C8}" type="slidenum">
              <a:rPr lang="zh-CN" altLang="en-US" smtClean="0"/>
              <a:pPr>
                <a:defRPr/>
              </a:pPr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966039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20B059-7000-42F8-A5D1-A225E1ED9CA8}" type="slidenum">
              <a:rPr lang="zh-CN" altLang="en-US" smtClean="0"/>
              <a:pPr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50828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20B059-7000-42F8-A5D1-A225E1ED9CA8}" type="slidenum">
              <a:rPr lang="zh-CN" altLang="en-US" smtClean="0"/>
              <a:pPr/>
              <a:t>29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50828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例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等腰三角形 6"/>
          <p:cNvSpPr/>
          <p:nvPr userDrawn="1"/>
        </p:nvSpPr>
        <p:spPr>
          <a:xfrm>
            <a:off x="0" y="6324600"/>
            <a:ext cx="1312334" cy="533400"/>
          </a:xfrm>
          <a:prstGeom prst="triangle">
            <a:avLst>
              <a:gd name="adj" fmla="val 0"/>
            </a:avLst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8" name="等腰三角形 7"/>
          <p:cNvSpPr/>
          <p:nvPr userDrawn="1"/>
        </p:nvSpPr>
        <p:spPr>
          <a:xfrm rot="10800000">
            <a:off x="9982200" y="0"/>
            <a:ext cx="2209800" cy="1215614"/>
          </a:xfrm>
          <a:prstGeom prst="triangle">
            <a:avLst>
              <a:gd name="adj" fmla="val 0"/>
            </a:avLst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0" name="矩形 9" hidden="1"/>
          <p:cNvSpPr/>
          <p:nvPr userDrawn="1"/>
        </p:nvSpPr>
        <p:spPr>
          <a:xfrm>
            <a:off x="11087100" y="146141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例题</a:t>
            </a:r>
            <a:endParaRPr lang="zh-CN" altLang="en-US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82631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/>
    </p:bld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57D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5" name="平行四边形 4"/>
          <p:cNvSpPr/>
          <p:nvPr userDrawn="1"/>
        </p:nvSpPr>
        <p:spPr>
          <a:xfrm>
            <a:off x="2561642" y="0"/>
            <a:ext cx="2676525" cy="6858000"/>
          </a:xfrm>
          <a:prstGeom prst="parallelogram">
            <a:avLst/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6" name="平行四边形 5"/>
          <p:cNvSpPr/>
          <p:nvPr userDrawn="1"/>
        </p:nvSpPr>
        <p:spPr>
          <a:xfrm>
            <a:off x="6340648" y="0"/>
            <a:ext cx="2676525" cy="6858000"/>
          </a:xfrm>
          <a:prstGeom prst="parallelogram">
            <a:avLst/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7" name="平行四边形 6"/>
          <p:cNvSpPr/>
          <p:nvPr userDrawn="1"/>
        </p:nvSpPr>
        <p:spPr>
          <a:xfrm>
            <a:off x="9960527" y="0"/>
            <a:ext cx="2676525" cy="6858000"/>
          </a:xfrm>
          <a:prstGeom prst="parallelogram">
            <a:avLst/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8" name="平行四边形 7"/>
          <p:cNvSpPr/>
          <p:nvPr userDrawn="1"/>
        </p:nvSpPr>
        <p:spPr>
          <a:xfrm>
            <a:off x="-733809" y="0"/>
            <a:ext cx="2676525" cy="6858000"/>
          </a:xfrm>
          <a:prstGeom prst="parallelogram">
            <a:avLst/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3530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lIns="145143" tIns="72571" rIns="145143" bIns="72571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7485" y="6246284"/>
            <a:ext cx="2846916" cy="474133"/>
          </a:xfrm>
          <a:prstGeom prst="rect">
            <a:avLst/>
          </a:prstGeom>
        </p:spPr>
        <p:txBody>
          <a:bodyPr lIns="145143" tIns="72571" rIns="145143" bIns="72571"/>
          <a:lstStyle>
            <a:lvl1pPr>
              <a:buFont typeface="Arial" charset="0"/>
              <a:buNone/>
              <a:defRPr>
                <a:latin typeface="宋体" pitchFamily="2" charset="-122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6284"/>
            <a:ext cx="3860800" cy="474133"/>
          </a:xfrm>
          <a:prstGeom prst="rect">
            <a:avLst/>
          </a:prstGeom>
        </p:spPr>
        <p:txBody>
          <a:bodyPr lIns="145143" tIns="72571" rIns="145143" bIns="72571"/>
          <a:lstStyle>
            <a:lvl1pPr>
              <a:buFont typeface="Arial" charset="0"/>
              <a:buNone/>
              <a:defRPr>
                <a:latin typeface="宋体" pitchFamily="2" charset="-122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6284"/>
            <a:ext cx="2846917" cy="474133"/>
          </a:xfrm>
          <a:prstGeom prst="rect">
            <a:avLst/>
          </a:prstGeom>
        </p:spPr>
        <p:txBody>
          <a:bodyPr lIns="145143" tIns="72571" rIns="145143" bIns="72571"/>
          <a:lstStyle>
            <a:lvl1pPr>
              <a:buFont typeface="Arial" charset="0"/>
              <a:buNone/>
              <a:defRPr>
                <a:latin typeface="宋体" pitchFamily="2" charset="-122"/>
                <a:ea typeface="宋体" pitchFamily="2" charset="-122"/>
              </a:defRPr>
            </a:lvl1pPr>
          </a:lstStyle>
          <a:p>
            <a:pPr>
              <a:defRPr/>
            </a:pPr>
            <a:fld id="{EA642F4B-9FD7-460C-B877-BC09B4D3A8A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700110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无动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等腰三角形 18"/>
          <p:cNvSpPr/>
          <p:nvPr userDrawn="1"/>
        </p:nvSpPr>
        <p:spPr>
          <a:xfrm rot="5400000">
            <a:off x="-673660" y="673660"/>
            <a:ext cx="2418739" cy="1071419"/>
          </a:xfrm>
          <a:prstGeom prst="triangle">
            <a:avLst/>
          </a:prstGeom>
          <a:solidFill>
            <a:srgbClr val="1A74CC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0" name="等腰三角形 19"/>
          <p:cNvSpPr/>
          <p:nvPr userDrawn="1"/>
        </p:nvSpPr>
        <p:spPr>
          <a:xfrm rot="5400000">
            <a:off x="22123" y="2305882"/>
            <a:ext cx="870151" cy="328958"/>
          </a:xfrm>
          <a:prstGeom prst="triangle">
            <a:avLst/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1" name="等腰三角形 20"/>
          <p:cNvSpPr/>
          <p:nvPr userDrawn="1"/>
        </p:nvSpPr>
        <p:spPr>
          <a:xfrm rot="5400000">
            <a:off x="-376086" y="2898067"/>
            <a:ext cx="1209372" cy="457200"/>
          </a:xfrm>
          <a:prstGeom prst="triangle">
            <a:avLst/>
          </a:prstGeom>
          <a:solidFill>
            <a:srgbClr val="1A74CC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2" name="任意多边形 21"/>
          <p:cNvSpPr/>
          <p:nvPr userDrawn="1"/>
        </p:nvSpPr>
        <p:spPr>
          <a:xfrm>
            <a:off x="8170923" y="6283444"/>
            <a:ext cx="4155954" cy="704236"/>
          </a:xfrm>
          <a:custGeom>
            <a:avLst/>
            <a:gdLst>
              <a:gd name="connsiteX0" fmla="*/ 0 w 8686800"/>
              <a:gd name="connsiteY0" fmla="*/ 1239875 h 1471999"/>
              <a:gd name="connsiteX1" fmla="*/ 1447800 w 8686800"/>
              <a:gd name="connsiteY1" fmla="*/ 1625 h 1471999"/>
              <a:gd name="connsiteX2" fmla="*/ 4152900 w 8686800"/>
              <a:gd name="connsiteY2" fmla="*/ 1468475 h 1471999"/>
              <a:gd name="connsiteX3" fmla="*/ 5981700 w 8686800"/>
              <a:gd name="connsiteY3" fmla="*/ 439775 h 1471999"/>
              <a:gd name="connsiteX4" fmla="*/ 8686800 w 8686800"/>
              <a:gd name="connsiteY4" fmla="*/ 1373225 h 1471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86800" h="1471999">
                <a:moveTo>
                  <a:pt x="0" y="1239875"/>
                </a:moveTo>
                <a:cubicBezTo>
                  <a:pt x="377825" y="601700"/>
                  <a:pt x="755650" y="-36475"/>
                  <a:pt x="1447800" y="1625"/>
                </a:cubicBezTo>
                <a:cubicBezTo>
                  <a:pt x="2139950" y="39725"/>
                  <a:pt x="3397250" y="1395450"/>
                  <a:pt x="4152900" y="1468475"/>
                </a:cubicBezTo>
                <a:cubicBezTo>
                  <a:pt x="4908550" y="1541500"/>
                  <a:pt x="5226050" y="455650"/>
                  <a:pt x="5981700" y="439775"/>
                </a:cubicBezTo>
                <a:cubicBezTo>
                  <a:pt x="6737350" y="423900"/>
                  <a:pt x="7712075" y="898562"/>
                  <a:pt x="8686800" y="1373225"/>
                </a:cubicBezTo>
              </a:path>
            </a:pathLst>
          </a:cu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 userDrawn="1"/>
        </p:nvSpPr>
        <p:spPr>
          <a:xfrm>
            <a:off x="-13942" y="916981"/>
            <a:ext cx="10054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概念</a:t>
            </a:r>
            <a:endParaRPr lang="zh-CN" altLang="en-US" sz="3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719239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引题  有动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 userDrawn="1"/>
        </p:nvGrpSpPr>
        <p:grpSpPr>
          <a:xfrm>
            <a:off x="-112076" y="-443763"/>
            <a:ext cx="2342815" cy="1514509"/>
            <a:chOff x="-272337" y="-305365"/>
            <a:chExt cx="3353206" cy="2167675"/>
          </a:xfrm>
          <a:solidFill>
            <a:srgbClr val="1A74CC"/>
          </a:solidFill>
        </p:grpSpPr>
        <p:sp>
          <p:nvSpPr>
            <p:cNvPr id="3" name="椭圆 2"/>
            <p:cNvSpPr/>
            <p:nvPr/>
          </p:nvSpPr>
          <p:spPr>
            <a:xfrm>
              <a:off x="-272337" y="-45167"/>
              <a:ext cx="1907477" cy="190747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4" name="椭圆 3"/>
            <p:cNvSpPr/>
            <p:nvPr/>
          </p:nvSpPr>
          <p:spPr>
            <a:xfrm>
              <a:off x="1401971" y="-16805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5" name="椭圆 4"/>
            <p:cNvSpPr/>
            <p:nvPr/>
          </p:nvSpPr>
          <p:spPr>
            <a:xfrm>
              <a:off x="2076528" y="-305365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</p:grpSp>
      <p:grpSp>
        <p:nvGrpSpPr>
          <p:cNvPr id="6" name="组合 5"/>
          <p:cNvGrpSpPr/>
          <p:nvPr userDrawn="1"/>
        </p:nvGrpSpPr>
        <p:grpSpPr>
          <a:xfrm>
            <a:off x="10202607" y="6206036"/>
            <a:ext cx="2141793" cy="1303927"/>
            <a:chOff x="-142408" y="-374755"/>
            <a:chExt cx="3065489" cy="1866275"/>
          </a:xfrm>
          <a:solidFill>
            <a:srgbClr val="1A74CC"/>
          </a:solidFill>
        </p:grpSpPr>
        <p:sp>
          <p:nvSpPr>
            <p:cNvPr id="7" name="椭圆 6"/>
            <p:cNvSpPr/>
            <p:nvPr/>
          </p:nvSpPr>
          <p:spPr>
            <a:xfrm>
              <a:off x="-142408" y="-232349"/>
              <a:ext cx="1723869" cy="172386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8" name="椭圆 7"/>
            <p:cNvSpPr/>
            <p:nvPr/>
          </p:nvSpPr>
          <p:spPr>
            <a:xfrm>
              <a:off x="1244183" y="-86194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9" name="椭圆 8"/>
            <p:cNvSpPr/>
            <p:nvPr/>
          </p:nvSpPr>
          <p:spPr>
            <a:xfrm>
              <a:off x="1918740" y="-374755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</p:grpSp>
      <p:sp>
        <p:nvSpPr>
          <p:cNvPr id="10" name="矩形 9"/>
          <p:cNvSpPr/>
          <p:nvPr userDrawn="1"/>
        </p:nvSpPr>
        <p:spPr>
          <a:xfrm>
            <a:off x="83727" y="361255"/>
            <a:ext cx="10054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案例</a:t>
            </a:r>
            <a:endParaRPr lang="zh-CN" altLang="en-US" sz="3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63184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.引题  无动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 userDrawn="1"/>
        </p:nvGrpSpPr>
        <p:grpSpPr>
          <a:xfrm>
            <a:off x="-112076" y="-443763"/>
            <a:ext cx="2342815" cy="1514509"/>
            <a:chOff x="-272337" y="-305365"/>
            <a:chExt cx="3353206" cy="2167675"/>
          </a:xfrm>
          <a:solidFill>
            <a:srgbClr val="1A74CC"/>
          </a:solidFill>
        </p:grpSpPr>
        <p:sp>
          <p:nvSpPr>
            <p:cNvPr id="3" name="椭圆 2"/>
            <p:cNvSpPr/>
            <p:nvPr/>
          </p:nvSpPr>
          <p:spPr>
            <a:xfrm>
              <a:off x="-272337" y="-45167"/>
              <a:ext cx="1907477" cy="190747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4" name="椭圆 3"/>
            <p:cNvSpPr/>
            <p:nvPr/>
          </p:nvSpPr>
          <p:spPr>
            <a:xfrm>
              <a:off x="1401971" y="-16805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5" name="椭圆 4"/>
            <p:cNvSpPr/>
            <p:nvPr/>
          </p:nvSpPr>
          <p:spPr>
            <a:xfrm>
              <a:off x="2076528" y="-305365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</p:grpSp>
      <p:grpSp>
        <p:nvGrpSpPr>
          <p:cNvPr id="6" name="组合 5"/>
          <p:cNvGrpSpPr/>
          <p:nvPr userDrawn="1"/>
        </p:nvGrpSpPr>
        <p:grpSpPr>
          <a:xfrm>
            <a:off x="10202607" y="6206036"/>
            <a:ext cx="2141793" cy="1303927"/>
            <a:chOff x="-142408" y="-374755"/>
            <a:chExt cx="3065489" cy="1866275"/>
          </a:xfrm>
          <a:solidFill>
            <a:srgbClr val="1A74CC"/>
          </a:solidFill>
        </p:grpSpPr>
        <p:sp>
          <p:nvSpPr>
            <p:cNvPr id="7" name="椭圆 6"/>
            <p:cNvSpPr/>
            <p:nvPr/>
          </p:nvSpPr>
          <p:spPr>
            <a:xfrm>
              <a:off x="-142408" y="-232349"/>
              <a:ext cx="1723869" cy="172386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8" name="椭圆 7"/>
            <p:cNvSpPr/>
            <p:nvPr/>
          </p:nvSpPr>
          <p:spPr>
            <a:xfrm>
              <a:off x="1244183" y="-86194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9" name="椭圆 8"/>
            <p:cNvSpPr/>
            <p:nvPr/>
          </p:nvSpPr>
          <p:spPr>
            <a:xfrm>
              <a:off x="1918740" y="-374755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</p:grpSp>
      <p:sp>
        <p:nvSpPr>
          <p:cNvPr id="10" name="矩形 9"/>
          <p:cNvSpPr/>
          <p:nvPr userDrawn="1"/>
        </p:nvSpPr>
        <p:spPr>
          <a:xfrm>
            <a:off x="83727" y="361255"/>
            <a:ext cx="10054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引题</a:t>
            </a:r>
            <a:endParaRPr lang="zh-CN" altLang="en-US" sz="3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032627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.引题  动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 userDrawn="1"/>
        </p:nvGrpSpPr>
        <p:grpSpPr>
          <a:xfrm flipH="1">
            <a:off x="9973424" y="-583810"/>
            <a:ext cx="2292467" cy="1490398"/>
            <a:chOff x="-405181" y="-371464"/>
            <a:chExt cx="3281145" cy="2133166"/>
          </a:xfrm>
          <a:solidFill>
            <a:srgbClr val="1A74CC"/>
          </a:solidFill>
        </p:grpSpPr>
        <p:sp>
          <p:nvSpPr>
            <p:cNvPr id="3" name="椭圆 2"/>
            <p:cNvSpPr/>
            <p:nvPr/>
          </p:nvSpPr>
          <p:spPr>
            <a:xfrm>
              <a:off x="-405181" y="-145775"/>
              <a:ext cx="1907477" cy="190747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4" name="椭圆 3"/>
            <p:cNvSpPr/>
            <p:nvPr/>
          </p:nvSpPr>
          <p:spPr>
            <a:xfrm>
              <a:off x="1132969" y="15126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5" name="椭圆 4"/>
            <p:cNvSpPr/>
            <p:nvPr/>
          </p:nvSpPr>
          <p:spPr>
            <a:xfrm>
              <a:off x="1871623" y="-371464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</p:grpSp>
      <p:grpSp>
        <p:nvGrpSpPr>
          <p:cNvPr id="6" name="组合 5"/>
          <p:cNvGrpSpPr/>
          <p:nvPr userDrawn="1"/>
        </p:nvGrpSpPr>
        <p:grpSpPr>
          <a:xfrm flipV="1">
            <a:off x="-308375" y="6095200"/>
            <a:ext cx="2141793" cy="1303927"/>
            <a:chOff x="-142408" y="-374755"/>
            <a:chExt cx="3065489" cy="1866275"/>
          </a:xfrm>
          <a:solidFill>
            <a:srgbClr val="1A74CC"/>
          </a:solidFill>
        </p:grpSpPr>
        <p:sp>
          <p:nvSpPr>
            <p:cNvPr id="7" name="椭圆 6"/>
            <p:cNvSpPr/>
            <p:nvPr/>
          </p:nvSpPr>
          <p:spPr>
            <a:xfrm>
              <a:off x="-142408" y="-232349"/>
              <a:ext cx="1723869" cy="172386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8" name="椭圆 7"/>
            <p:cNvSpPr/>
            <p:nvPr/>
          </p:nvSpPr>
          <p:spPr>
            <a:xfrm>
              <a:off x="1244183" y="-86194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9" name="椭圆 8"/>
            <p:cNvSpPr/>
            <p:nvPr/>
          </p:nvSpPr>
          <p:spPr>
            <a:xfrm>
              <a:off x="1918740" y="-374755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</p:grpSp>
      <p:sp>
        <p:nvSpPr>
          <p:cNvPr id="10" name="矩形 9" hidden="1"/>
          <p:cNvSpPr/>
          <p:nvPr userDrawn="1"/>
        </p:nvSpPr>
        <p:spPr>
          <a:xfrm>
            <a:off x="94178" y="292523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引题</a:t>
            </a:r>
            <a:endParaRPr lang="zh-CN" altLang="en-US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/>
          <p:cNvSpPr/>
          <p:nvPr userDrawn="1"/>
        </p:nvSpPr>
        <p:spPr>
          <a:xfrm>
            <a:off x="11096832" y="208034"/>
            <a:ext cx="10054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引题</a:t>
            </a:r>
            <a:endParaRPr lang="zh-CN" altLang="en-US" sz="3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40797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.引题  无动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 userDrawn="1"/>
        </p:nvGrpSpPr>
        <p:grpSpPr>
          <a:xfrm flipH="1">
            <a:off x="9973424" y="-583810"/>
            <a:ext cx="2292467" cy="1490398"/>
            <a:chOff x="-405181" y="-371464"/>
            <a:chExt cx="3281145" cy="2133166"/>
          </a:xfrm>
          <a:solidFill>
            <a:srgbClr val="1A74CC"/>
          </a:solidFill>
        </p:grpSpPr>
        <p:sp>
          <p:nvSpPr>
            <p:cNvPr id="3" name="椭圆 2"/>
            <p:cNvSpPr/>
            <p:nvPr/>
          </p:nvSpPr>
          <p:spPr>
            <a:xfrm>
              <a:off x="-405181" y="-145775"/>
              <a:ext cx="1907477" cy="190747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4" name="椭圆 3"/>
            <p:cNvSpPr/>
            <p:nvPr/>
          </p:nvSpPr>
          <p:spPr>
            <a:xfrm>
              <a:off x="1132969" y="15126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5" name="椭圆 4"/>
            <p:cNvSpPr/>
            <p:nvPr/>
          </p:nvSpPr>
          <p:spPr>
            <a:xfrm>
              <a:off x="1871623" y="-371464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</p:grpSp>
      <p:grpSp>
        <p:nvGrpSpPr>
          <p:cNvPr id="6" name="组合 5"/>
          <p:cNvGrpSpPr/>
          <p:nvPr userDrawn="1"/>
        </p:nvGrpSpPr>
        <p:grpSpPr>
          <a:xfrm flipV="1">
            <a:off x="-308375" y="6095200"/>
            <a:ext cx="2141793" cy="1303927"/>
            <a:chOff x="-142408" y="-374755"/>
            <a:chExt cx="3065489" cy="1866275"/>
          </a:xfrm>
          <a:solidFill>
            <a:srgbClr val="1A74CC"/>
          </a:solidFill>
        </p:grpSpPr>
        <p:sp>
          <p:nvSpPr>
            <p:cNvPr id="7" name="椭圆 6"/>
            <p:cNvSpPr/>
            <p:nvPr/>
          </p:nvSpPr>
          <p:spPr>
            <a:xfrm>
              <a:off x="-142408" y="-232349"/>
              <a:ext cx="1723869" cy="172386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8" name="椭圆 7"/>
            <p:cNvSpPr/>
            <p:nvPr/>
          </p:nvSpPr>
          <p:spPr>
            <a:xfrm>
              <a:off x="1244183" y="-86194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9" name="椭圆 8"/>
            <p:cNvSpPr/>
            <p:nvPr/>
          </p:nvSpPr>
          <p:spPr>
            <a:xfrm>
              <a:off x="1918740" y="-374755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</p:grpSp>
      <p:sp>
        <p:nvSpPr>
          <p:cNvPr id="10" name="矩形 9" hidden="1"/>
          <p:cNvSpPr/>
          <p:nvPr userDrawn="1"/>
        </p:nvSpPr>
        <p:spPr>
          <a:xfrm>
            <a:off x="94178" y="292523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引题</a:t>
            </a:r>
            <a:endParaRPr lang="zh-CN" altLang="en-US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/>
          <p:cNvSpPr/>
          <p:nvPr userDrawn="1"/>
        </p:nvSpPr>
        <p:spPr>
          <a:xfrm>
            <a:off x="11045536" y="177256"/>
            <a:ext cx="11079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引题</a:t>
            </a:r>
            <a:endParaRPr lang="zh-CN" altLang="en-US" sz="3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07428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定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等腰三角形 18"/>
          <p:cNvSpPr/>
          <p:nvPr userDrawn="1"/>
        </p:nvSpPr>
        <p:spPr>
          <a:xfrm rot="5400000">
            <a:off x="-673660" y="673660"/>
            <a:ext cx="2418739" cy="1071419"/>
          </a:xfrm>
          <a:prstGeom prst="triangle">
            <a:avLst/>
          </a:prstGeom>
          <a:solidFill>
            <a:srgbClr val="1A74CC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0" name="等腰三角形 19"/>
          <p:cNvSpPr/>
          <p:nvPr userDrawn="1"/>
        </p:nvSpPr>
        <p:spPr>
          <a:xfrm rot="5400000">
            <a:off x="22123" y="2305882"/>
            <a:ext cx="870151" cy="328958"/>
          </a:xfrm>
          <a:prstGeom prst="triangle">
            <a:avLst/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1" name="等腰三角形 20"/>
          <p:cNvSpPr/>
          <p:nvPr userDrawn="1"/>
        </p:nvSpPr>
        <p:spPr>
          <a:xfrm rot="5400000">
            <a:off x="-376086" y="2898067"/>
            <a:ext cx="1209372" cy="457200"/>
          </a:xfrm>
          <a:prstGeom prst="triangle">
            <a:avLst/>
          </a:prstGeom>
          <a:solidFill>
            <a:srgbClr val="1A74CC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2" name="任意多边形 21"/>
          <p:cNvSpPr/>
          <p:nvPr userDrawn="1"/>
        </p:nvSpPr>
        <p:spPr>
          <a:xfrm>
            <a:off x="8170923" y="6283444"/>
            <a:ext cx="4155954" cy="704236"/>
          </a:xfrm>
          <a:custGeom>
            <a:avLst/>
            <a:gdLst>
              <a:gd name="connsiteX0" fmla="*/ 0 w 8686800"/>
              <a:gd name="connsiteY0" fmla="*/ 1239875 h 1471999"/>
              <a:gd name="connsiteX1" fmla="*/ 1447800 w 8686800"/>
              <a:gd name="connsiteY1" fmla="*/ 1625 h 1471999"/>
              <a:gd name="connsiteX2" fmla="*/ 4152900 w 8686800"/>
              <a:gd name="connsiteY2" fmla="*/ 1468475 h 1471999"/>
              <a:gd name="connsiteX3" fmla="*/ 5981700 w 8686800"/>
              <a:gd name="connsiteY3" fmla="*/ 439775 h 1471999"/>
              <a:gd name="connsiteX4" fmla="*/ 8686800 w 8686800"/>
              <a:gd name="connsiteY4" fmla="*/ 1373225 h 1471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86800" h="1471999">
                <a:moveTo>
                  <a:pt x="0" y="1239875"/>
                </a:moveTo>
                <a:cubicBezTo>
                  <a:pt x="377825" y="601700"/>
                  <a:pt x="755650" y="-36475"/>
                  <a:pt x="1447800" y="1625"/>
                </a:cubicBezTo>
                <a:cubicBezTo>
                  <a:pt x="2139950" y="39725"/>
                  <a:pt x="3397250" y="1395450"/>
                  <a:pt x="4152900" y="1468475"/>
                </a:cubicBezTo>
                <a:cubicBezTo>
                  <a:pt x="4908550" y="1541500"/>
                  <a:pt x="5226050" y="455650"/>
                  <a:pt x="5981700" y="439775"/>
                </a:cubicBezTo>
                <a:cubicBezTo>
                  <a:pt x="6737350" y="423900"/>
                  <a:pt x="7712075" y="898562"/>
                  <a:pt x="8686800" y="1373225"/>
                </a:cubicBezTo>
              </a:path>
            </a:pathLst>
          </a:cu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 userDrawn="1"/>
        </p:nvSpPr>
        <p:spPr>
          <a:xfrm>
            <a:off x="-13942" y="916981"/>
            <a:ext cx="10054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结论</a:t>
            </a:r>
            <a:endParaRPr lang="zh-CN" altLang="en-US" sz="3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6515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68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decel="68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decel="68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2" grpId="0" animBg="1"/>
      <p:bldP spid="10" grpId="0"/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-无动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等腰三角形 18"/>
          <p:cNvSpPr/>
          <p:nvPr userDrawn="1"/>
        </p:nvSpPr>
        <p:spPr>
          <a:xfrm rot="5400000">
            <a:off x="-673660" y="673660"/>
            <a:ext cx="2418739" cy="1071419"/>
          </a:xfrm>
          <a:prstGeom prst="triangle">
            <a:avLst/>
          </a:prstGeom>
          <a:solidFill>
            <a:srgbClr val="1A74CC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0" name="等腰三角形 19"/>
          <p:cNvSpPr/>
          <p:nvPr userDrawn="1"/>
        </p:nvSpPr>
        <p:spPr>
          <a:xfrm rot="5400000">
            <a:off x="22123" y="2305882"/>
            <a:ext cx="870151" cy="328958"/>
          </a:xfrm>
          <a:prstGeom prst="triangle">
            <a:avLst/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1" name="等腰三角形 20"/>
          <p:cNvSpPr/>
          <p:nvPr userDrawn="1"/>
        </p:nvSpPr>
        <p:spPr>
          <a:xfrm rot="5400000">
            <a:off x="-376086" y="2898067"/>
            <a:ext cx="1209372" cy="457200"/>
          </a:xfrm>
          <a:prstGeom prst="triangle">
            <a:avLst/>
          </a:prstGeom>
          <a:solidFill>
            <a:srgbClr val="1A74CC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2" name="任意多边形 21"/>
          <p:cNvSpPr/>
          <p:nvPr userDrawn="1"/>
        </p:nvSpPr>
        <p:spPr>
          <a:xfrm>
            <a:off x="8170923" y="6283444"/>
            <a:ext cx="4155954" cy="704236"/>
          </a:xfrm>
          <a:custGeom>
            <a:avLst/>
            <a:gdLst>
              <a:gd name="connsiteX0" fmla="*/ 0 w 8686800"/>
              <a:gd name="connsiteY0" fmla="*/ 1239875 h 1471999"/>
              <a:gd name="connsiteX1" fmla="*/ 1447800 w 8686800"/>
              <a:gd name="connsiteY1" fmla="*/ 1625 h 1471999"/>
              <a:gd name="connsiteX2" fmla="*/ 4152900 w 8686800"/>
              <a:gd name="connsiteY2" fmla="*/ 1468475 h 1471999"/>
              <a:gd name="connsiteX3" fmla="*/ 5981700 w 8686800"/>
              <a:gd name="connsiteY3" fmla="*/ 439775 h 1471999"/>
              <a:gd name="connsiteX4" fmla="*/ 8686800 w 8686800"/>
              <a:gd name="connsiteY4" fmla="*/ 1373225 h 1471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86800" h="1471999">
                <a:moveTo>
                  <a:pt x="0" y="1239875"/>
                </a:moveTo>
                <a:cubicBezTo>
                  <a:pt x="377825" y="601700"/>
                  <a:pt x="755650" y="-36475"/>
                  <a:pt x="1447800" y="1625"/>
                </a:cubicBezTo>
                <a:cubicBezTo>
                  <a:pt x="2139950" y="39725"/>
                  <a:pt x="3397250" y="1395450"/>
                  <a:pt x="4152900" y="1468475"/>
                </a:cubicBezTo>
                <a:cubicBezTo>
                  <a:pt x="4908550" y="1541500"/>
                  <a:pt x="5226050" y="455650"/>
                  <a:pt x="5981700" y="439775"/>
                </a:cubicBezTo>
                <a:cubicBezTo>
                  <a:pt x="6737350" y="423900"/>
                  <a:pt x="7712075" y="898562"/>
                  <a:pt x="8686800" y="1373225"/>
                </a:cubicBezTo>
              </a:path>
            </a:pathLst>
          </a:cu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 userDrawn="1"/>
        </p:nvSpPr>
        <p:spPr>
          <a:xfrm>
            <a:off x="-13942" y="916981"/>
            <a:ext cx="10054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结论</a:t>
            </a:r>
            <a:endParaRPr lang="zh-CN" altLang="en-US" sz="3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465396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例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等腰三角形 6"/>
          <p:cNvSpPr/>
          <p:nvPr userDrawn="1"/>
        </p:nvSpPr>
        <p:spPr>
          <a:xfrm>
            <a:off x="10879666" y="6324600"/>
            <a:ext cx="1312334" cy="533400"/>
          </a:xfrm>
          <a:prstGeom prst="triangle">
            <a:avLst>
              <a:gd name="adj" fmla="val 100000"/>
            </a:avLst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8" name="等腰三角形 7"/>
          <p:cNvSpPr/>
          <p:nvPr userDrawn="1"/>
        </p:nvSpPr>
        <p:spPr>
          <a:xfrm rot="10800000">
            <a:off x="0" y="0"/>
            <a:ext cx="2209800" cy="1215614"/>
          </a:xfrm>
          <a:prstGeom prst="triangle">
            <a:avLst>
              <a:gd name="adj" fmla="val 100000"/>
            </a:avLst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0" name="矩形 9"/>
          <p:cNvSpPr/>
          <p:nvPr userDrawn="1"/>
        </p:nvSpPr>
        <p:spPr>
          <a:xfrm>
            <a:off x="99497" y="146655"/>
            <a:ext cx="10054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例题</a:t>
            </a:r>
            <a:endParaRPr lang="zh-CN" altLang="en-US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65637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" y="0"/>
            <a:ext cx="12188951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8" r:id="rId4"/>
    <p:sldLayoutId id="2147483653" r:id="rId5"/>
    <p:sldLayoutId id="2147483657" r:id="rId6"/>
    <p:sldLayoutId id="2147483654" r:id="rId7"/>
    <p:sldLayoutId id="2147483662" r:id="rId8"/>
    <p:sldLayoutId id="2147483655" r:id="rId9"/>
    <p:sldLayoutId id="2147483656" r:id="rId10"/>
    <p:sldLayoutId id="2147483651" r:id="rId11"/>
    <p:sldLayoutId id="2147483661" r:id="rId12"/>
    <p:sldLayoutId id="2147483663" r:id="rId1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31.wmf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30.bin"/><Relationship Id="rId5" Type="http://schemas.openxmlformats.org/officeDocument/2006/relationships/image" Target="../media/image30.wmf"/><Relationship Id="rId4" Type="http://schemas.openxmlformats.org/officeDocument/2006/relationships/oleObject" Target="../embeddings/oleObject29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3.bin"/><Relationship Id="rId13" Type="http://schemas.openxmlformats.org/officeDocument/2006/relationships/image" Target="../media/image34.wmf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27.wmf"/><Relationship Id="rId12" Type="http://schemas.openxmlformats.org/officeDocument/2006/relationships/oleObject" Target="../embeddings/oleObject35.bin"/><Relationship Id="rId17" Type="http://schemas.openxmlformats.org/officeDocument/2006/relationships/image" Target="../media/image29.wmf"/><Relationship Id="rId2" Type="http://schemas.openxmlformats.org/officeDocument/2006/relationships/slideLayout" Target="../slideLayouts/slideLayout9.xml"/><Relationship Id="rId16" Type="http://schemas.openxmlformats.org/officeDocument/2006/relationships/oleObject" Target="../embeddings/oleObject37.bin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2.bin"/><Relationship Id="rId11" Type="http://schemas.openxmlformats.org/officeDocument/2006/relationships/image" Target="../media/image33.wmf"/><Relationship Id="rId5" Type="http://schemas.openxmlformats.org/officeDocument/2006/relationships/image" Target="../media/image19.wmf"/><Relationship Id="rId15" Type="http://schemas.openxmlformats.org/officeDocument/2006/relationships/image" Target="../media/image28.wmf"/><Relationship Id="rId10" Type="http://schemas.openxmlformats.org/officeDocument/2006/relationships/oleObject" Target="../embeddings/oleObject34.bin"/><Relationship Id="rId4" Type="http://schemas.openxmlformats.org/officeDocument/2006/relationships/oleObject" Target="../embeddings/oleObject31.bin"/><Relationship Id="rId9" Type="http://schemas.openxmlformats.org/officeDocument/2006/relationships/image" Target="../media/image32.wmf"/><Relationship Id="rId14" Type="http://schemas.openxmlformats.org/officeDocument/2006/relationships/oleObject" Target="../embeddings/oleObject36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0.bin"/><Relationship Id="rId13" Type="http://schemas.openxmlformats.org/officeDocument/2006/relationships/image" Target="../media/image39.wmf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36.wmf"/><Relationship Id="rId12" Type="http://schemas.openxmlformats.org/officeDocument/2006/relationships/oleObject" Target="../embeddings/oleObject42.bin"/><Relationship Id="rId2" Type="http://schemas.openxmlformats.org/officeDocument/2006/relationships/slideLayout" Target="../slideLayouts/slideLayout9.xml"/><Relationship Id="rId16" Type="http://schemas.openxmlformats.org/officeDocument/2006/relationships/image" Target="../media/image32.wmf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39.bin"/><Relationship Id="rId11" Type="http://schemas.openxmlformats.org/officeDocument/2006/relationships/image" Target="../media/image38.wmf"/><Relationship Id="rId5" Type="http://schemas.openxmlformats.org/officeDocument/2006/relationships/image" Target="../media/image35.wmf"/><Relationship Id="rId15" Type="http://schemas.openxmlformats.org/officeDocument/2006/relationships/oleObject" Target="../embeddings/oleObject44.bin"/><Relationship Id="rId10" Type="http://schemas.openxmlformats.org/officeDocument/2006/relationships/oleObject" Target="../embeddings/oleObject41.bin"/><Relationship Id="rId4" Type="http://schemas.openxmlformats.org/officeDocument/2006/relationships/oleObject" Target="../embeddings/oleObject38.bin"/><Relationship Id="rId9" Type="http://schemas.openxmlformats.org/officeDocument/2006/relationships/image" Target="../media/image37.wmf"/><Relationship Id="rId14" Type="http://schemas.openxmlformats.org/officeDocument/2006/relationships/oleObject" Target="../embeddings/oleObject43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7" Type="http://schemas.openxmlformats.org/officeDocument/2006/relationships/image" Target="../media/image41.wmf"/><Relationship Id="rId2" Type="http://schemas.openxmlformats.org/officeDocument/2006/relationships/tags" Target="../tags/tag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46.bin"/><Relationship Id="rId5" Type="http://schemas.openxmlformats.org/officeDocument/2006/relationships/image" Target="../media/image40.wmf"/><Relationship Id="rId4" Type="http://schemas.openxmlformats.org/officeDocument/2006/relationships/oleObject" Target="../embeddings/oleObject45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http://www.google.cn/images?q=tbn:WilLpba6COiu3M::upload.dahangzhou.com/merchant/2007/12/18/200712181537587879.gif" TargetMode="External"/><Relationship Id="rId2" Type="http://schemas.openxmlformats.org/officeDocument/2006/relationships/image" Target="../media/image42.jpe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3" Type="http://schemas.openxmlformats.org/officeDocument/2006/relationships/oleObject" Target="../embeddings/oleObject47.bin"/><Relationship Id="rId7" Type="http://schemas.openxmlformats.org/officeDocument/2006/relationships/oleObject" Target="../embeddings/oleObject4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44.wmf"/><Relationship Id="rId5" Type="http://schemas.openxmlformats.org/officeDocument/2006/relationships/oleObject" Target="../embeddings/oleObject48.bin"/><Relationship Id="rId10" Type="http://schemas.openxmlformats.org/officeDocument/2006/relationships/image" Target="../media/image46.wmf"/><Relationship Id="rId4" Type="http://schemas.openxmlformats.org/officeDocument/2006/relationships/image" Target="../media/image43.wmf"/><Relationship Id="rId9" Type="http://schemas.openxmlformats.org/officeDocument/2006/relationships/oleObject" Target="../embeddings/oleObject50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3" Type="http://schemas.openxmlformats.org/officeDocument/2006/relationships/oleObject" Target="../embeddings/oleObject51.bin"/><Relationship Id="rId7" Type="http://schemas.openxmlformats.org/officeDocument/2006/relationships/oleObject" Target="../embeddings/oleObject5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48.wmf"/><Relationship Id="rId5" Type="http://schemas.openxmlformats.org/officeDocument/2006/relationships/oleObject" Target="../embeddings/oleObject52.bin"/><Relationship Id="rId10" Type="http://schemas.openxmlformats.org/officeDocument/2006/relationships/image" Target="../media/image50.wmf"/><Relationship Id="rId4" Type="http://schemas.openxmlformats.org/officeDocument/2006/relationships/image" Target="../media/image47.wmf"/><Relationship Id="rId9" Type="http://schemas.openxmlformats.org/officeDocument/2006/relationships/oleObject" Target="../embeddings/oleObject54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3" Type="http://schemas.openxmlformats.org/officeDocument/2006/relationships/oleObject" Target="../embeddings/oleObject55.bin"/><Relationship Id="rId7" Type="http://schemas.openxmlformats.org/officeDocument/2006/relationships/oleObject" Target="../embeddings/oleObject5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52.wmf"/><Relationship Id="rId5" Type="http://schemas.openxmlformats.org/officeDocument/2006/relationships/oleObject" Target="../embeddings/oleObject56.bin"/><Relationship Id="rId10" Type="http://schemas.openxmlformats.org/officeDocument/2006/relationships/image" Target="../media/image54.wmf"/><Relationship Id="rId4" Type="http://schemas.openxmlformats.org/officeDocument/2006/relationships/image" Target="../media/image51.wmf"/><Relationship Id="rId9" Type="http://schemas.openxmlformats.org/officeDocument/2006/relationships/oleObject" Target="../embeddings/oleObject58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56.wmf"/><Relationship Id="rId5" Type="http://schemas.openxmlformats.org/officeDocument/2006/relationships/oleObject" Target="../embeddings/oleObject60.bin"/><Relationship Id="rId4" Type="http://schemas.openxmlformats.org/officeDocument/2006/relationships/image" Target="../media/image55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wmf"/><Relationship Id="rId3" Type="http://schemas.openxmlformats.org/officeDocument/2006/relationships/oleObject" Target="../embeddings/oleObject61.bin"/><Relationship Id="rId7" Type="http://schemas.openxmlformats.org/officeDocument/2006/relationships/oleObject" Target="../embeddings/oleObject63.bin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58.wmf"/><Relationship Id="rId5" Type="http://schemas.openxmlformats.org/officeDocument/2006/relationships/oleObject" Target="../embeddings/oleObject62.bin"/><Relationship Id="rId10" Type="http://schemas.openxmlformats.org/officeDocument/2006/relationships/image" Target="../media/image60.wmf"/><Relationship Id="rId4" Type="http://schemas.openxmlformats.org/officeDocument/2006/relationships/image" Target="../media/image57.wmf"/><Relationship Id="rId9" Type="http://schemas.openxmlformats.org/officeDocument/2006/relationships/oleObject" Target="../embeddings/oleObject64.bin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wmf"/><Relationship Id="rId3" Type="http://schemas.openxmlformats.org/officeDocument/2006/relationships/oleObject" Target="../embeddings/oleObject65.bin"/><Relationship Id="rId7" Type="http://schemas.openxmlformats.org/officeDocument/2006/relationships/oleObject" Target="../embeddings/oleObject67.bin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61.wmf"/><Relationship Id="rId11" Type="http://schemas.openxmlformats.org/officeDocument/2006/relationships/oleObject" Target="../embeddings/oleObject69.bin"/><Relationship Id="rId5" Type="http://schemas.openxmlformats.org/officeDocument/2006/relationships/oleObject" Target="../embeddings/oleObject66.bin"/><Relationship Id="rId10" Type="http://schemas.openxmlformats.org/officeDocument/2006/relationships/image" Target="../media/image57.wmf"/><Relationship Id="rId4" Type="http://schemas.openxmlformats.org/officeDocument/2006/relationships/image" Target="../media/image58.wmf"/><Relationship Id="rId9" Type="http://schemas.openxmlformats.org/officeDocument/2006/relationships/oleObject" Target="../embeddings/oleObject68.bin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13" Type="http://schemas.openxmlformats.org/officeDocument/2006/relationships/oleObject" Target="../embeddings/oleObject75.bin"/><Relationship Id="rId18" Type="http://schemas.openxmlformats.org/officeDocument/2006/relationships/image" Target="../media/image67.wmf"/><Relationship Id="rId3" Type="http://schemas.openxmlformats.org/officeDocument/2006/relationships/oleObject" Target="../embeddings/oleObject70.bin"/><Relationship Id="rId7" Type="http://schemas.openxmlformats.org/officeDocument/2006/relationships/oleObject" Target="../embeddings/oleObject72.bin"/><Relationship Id="rId12" Type="http://schemas.openxmlformats.org/officeDocument/2006/relationships/image" Target="../media/image64.wmf"/><Relationship Id="rId17" Type="http://schemas.openxmlformats.org/officeDocument/2006/relationships/oleObject" Target="../embeddings/oleObject77.bin"/><Relationship Id="rId2" Type="http://schemas.openxmlformats.org/officeDocument/2006/relationships/slideLayout" Target="../slideLayouts/slideLayout9.xml"/><Relationship Id="rId16" Type="http://schemas.openxmlformats.org/officeDocument/2006/relationships/image" Target="../media/image66.wmf"/><Relationship Id="rId1" Type="http://schemas.openxmlformats.org/officeDocument/2006/relationships/vmlDrawing" Target="../drawings/vmlDrawing15.vml"/><Relationship Id="rId6" Type="http://schemas.openxmlformats.org/officeDocument/2006/relationships/image" Target="../media/image19.wmf"/><Relationship Id="rId11" Type="http://schemas.openxmlformats.org/officeDocument/2006/relationships/oleObject" Target="../embeddings/oleObject74.bin"/><Relationship Id="rId5" Type="http://schemas.openxmlformats.org/officeDocument/2006/relationships/oleObject" Target="../embeddings/oleObject71.bin"/><Relationship Id="rId15" Type="http://schemas.openxmlformats.org/officeDocument/2006/relationships/oleObject" Target="../embeddings/oleObject76.bin"/><Relationship Id="rId10" Type="http://schemas.openxmlformats.org/officeDocument/2006/relationships/image" Target="../media/image63.wmf"/><Relationship Id="rId4" Type="http://schemas.openxmlformats.org/officeDocument/2006/relationships/image" Target="../media/image62.wmf"/><Relationship Id="rId9" Type="http://schemas.openxmlformats.org/officeDocument/2006/relationships/oleObject" Target="../embeddings/oleObject73.bin"/><Relationship Id="rId14" Type="http://schemas.openxmlformats.org/officeDocument/2006/relationships/image" Target="../media/image65.w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wmf"/><Relationship Id="rId13" Type="http://schemas.openxmlformats.org/officeDocument/2006/relationships/oleObject" Target="../embeddings/oleObject83.bin"/><Relationship Id="rId18" Type="http://schemas.openxmlformats.org/officeDocument/2006/relationships/image" Target="../media/image27.wmf"/><Relationship Id="rId3" Type="http://schemas.openxmlformats.org/officeDocument/2006/relationships/oleObject" Target="../embeddings/oleObject78.bin"/><Relationship Id="rId7" Type="http://schemas.openxmlformats.org/officeDocument/2006/relationships/oleObject" Target="../embeddings/oleObject80.bin"/><Relationship Id="rId12" Type="http://schemas.openxmlformats.org/officeDocument/2006/relationships/image" Target="../media/image67.wmf"/><Relationship Id="rId17" Type="http://schemas.openxmlformats.org/officeDocument/2006/relationships/oleObject" Target="../embeddings/oleObject85.bin"/><Relationship Id="rId2" Type="http://schemas.openxmlformats.org/officeDocument/2006/relationships/slideLayout" Target="../slideLayouts/slideLayout9.xml"/><Relationship Id="rId16" Type="http://schemas.openxmlformats.org/officeDocument/2006/relationships/image" Target="../media/image19.wmf"/><Relationship Id="rId1" Type="http://schemas.openxmlformats.org/officeDocument/2006/relationships/vmlDrawing" Target="../drawings/vmlDrawing16.vml"/><Relationship Id="rId6" Type="http://schemas.openxmlformats.org/officeDocument/2006/relationships/image" Target="../media/image64.wmf"/><Relationship Id="rId11" Type="http://schemas.openxmlformats.org/officeDocument/2006/relationships/oleObject" Target="../embeddings/oleObject82.bin"/><Relationship Id="rId5" Type="http://schemas.openxmlformats.org/officeDocument/2006/relationships/oleObject" Target="../embeddings/oleObject79.bin"/><Relationship Id="rId15" Type="http://schemas.openxmlformats.org/officeDocument/2006/relationships/oleObject" Target="../embeddings/oleObject84.bin"/><Relationship Id="rId10" Type="http://schemas.openxmlformats.org/officeDocument/2006/relationships/image" Target="../media/image66.wmf"/><Relationship Id="rId4" Type="http://schemas.openxmlformats.org/officeDocument/2006/relationships/image" Target="../media/image63.wmf"/><Relationship Id="rId9" Type="http://schemas.openxmlformats.org/officeDocument/2006/relationships/oleObject" Target="../embeddings/oleObject81.bin"/><Relationship Id="rId14" Type="http://schemas.openxmlformats.org/officeDocument/2006/relationships/image" Target="../media/image62.wmf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.wmf"/><Relationship Id="rId13" Type="http://schemas.openxmlformats.org/officeDocument/2006/relationships/oleObject" Target="../embeddings/oleObject91.bin"/><Relationship Id="rId3" Type="http://schemas.openxmlformats.org/officeDocument/2006/relationships/oleObject" Target="../embeddings/oleObject86.bin"/><Relationship Id="rId7" Type="http://schemas.openxmlformats.org/officeDocument/2006/relationships/oleObject" Target="../embeddings/oleObject88.bin"/><Relationship Id="rId12" Type="http://schemas.openxmlformats.org/officeDocument/2006/relationships/image" Target="../media/image72.wmf"/><Relationship Id="rId2" Type="http://schemas.openxmlformats.org/officeDocument/2006/relationships/slideLayout" Target="../slideLayouts/slideLayout9.xml"/><Relationship Id="rId16" Type="http://schemas.openxmlformats.org/officeDocument/2006/relationships/image" Target="../media/image74.wmf"/><Relationship Id="rId1" Type="http://schemas.openxmlformats.org/officeDocument/2006/relationships/vmlDrawing" Target="../drawings/vmlDrawing17.vml"/><Relationship Id="rId6" Type="http://schemas.openxmlformats.org/officeDocument/2006/relationships/image" Target="../media/image69.wmf"/><Relationship Id="rId11" Type="http://schemas.openxmlformats.org/officeDocument/2006/relationships/oleObject" Target="../embeddings/oleObject90.bin"/><Relationship Id="rId5" Type="http://schemas.openxmlformats.org/officeDocument/2006/relationships/oleObject" Target="../embeddings/oleObject87.bin"/><Relationship Id="rId15" Type="http://schemas.openxmlformats.org/officeDocument/2006/relationships/oleObject" Target="../embeddings/oleObject92.bin"/><Relationship Id="rId10" Type="http://schemas.openxmlformats.org/officeDocument/2006/relationships/image" Target="../media/image71.wmf"/><Relationship Id="rId4" Type="http://schemas.openxmlformats.org/officeDocument/2006/relationships/image" Target="../media/image68.wmf"/><Relationship Id="rId9" Type="http://schemas.openxmlformats.org/officeDocument/2006/relationships/oleObject" Target="../embeddings/oleObject89.bin"/><Relationship Id="rId14" Type="http://schemas.openxmlformats.org/officeDocument/2006/relationships/image" Target="../media/image73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3.bin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69.wmf"/><Relationship Id="rId5" Type="http://schemas.openxmlformats.org/officeDocument/2006/relationships/oleObject" Target="../embeddings/oleObject94.bin"/><Relationship Id="rId4" Type="http://schemas.openxmlformats.org/officeDocument/2006/relationships/image" Target="../media/image68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7" Type="http://schemas.openxmlformats.org/officeDocument/2006/relationships/image" Target="../media/image76.wmf"/><Relationship Id="rId2" Type="http://schemas.openxmlformats.org/officeDocument/2006/relationships/tags" Target="../tags/tag4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96.bin"/><Relationship Id="rId5" Type="http://schemas.openxmlformats.org/officeDocument/2006/relationships/image" Target="../media/image75.wmf"/><Relationship Id="rId4" Type="http://schemas.openxmlformats.org/officeDocument/2006/relationships/oleObject" Target="../embeddings/oleObject95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9.wmf"/><Relationship Id="rId13" Type="http://schemas.openxmlformats.org/officeDocument/2006/relationships/oleObject" Target="../embeddings/oleObject102.bin"/><Relationship Id="rId18" Type="http://schemas.openxmlformats.org/officeDocument/2006/relationships/oleObject" Target="../embeddings/oleObject105.bin"/><Relationship Id="rId3" Type="http://schemas.openxmlformats.org/officeDocument/2006/relationships/oleObject" Target="../embeddings/oleObject97.bin"/><Relationship Id="rId7" Type="http://schemas.openxmlformats.org/officeDocument/2006/relationships/oleObject" Target="../embeddings/oleObject99.bin"/><Relationship Id="rId12" Type="http://schemas.openxmlformats.org/officeDocument/2006/relationships/image" Target="../media/image10.wmf"/><Relationship Id="rId17" Type="http://schemas.openxmlformats.org/officeDocument/2006/relationships/image" Target="../media/image82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04.bin"/><Relationship Id="rId1" Type="http://schemas.openxmlformats.org/officeDocument/2006/relationships/vmlDrawing" Target="../drawings/vmlDrawing20.vml"/><Relationship Id="rId6" Type="http://schemas.openxmlformats.org/officeDocument/2006/relationships/image" Target="../media/image78.wmf"/><Relationship Id="rId11" Type="http://schemas.openxmlformats.org/officeDocument/2006/relationships/oleObject" Target="../embeddings/oleObject101.bin"/><Relationship Id="rId5" Type="http://schemas.openxmlformats.org/officeDocument/2006/relationships/oleObject" Target="../embeddings/oleObject98.bin"/><Relationship Id="rId15" Type="http://schemas.openxmlformats.org/officeDocument/2006/relationships/oleObject" Target="../embeddings/oleObject103.bin"/><Relationship Id="rId10" Type="http://schemas.openxmlformats.org/officeDocument/2006/relationships/image" Target="../media/image80.wmf"/><Relationship Id="rId4" Type="http://schemas.openxmlformats.org/officeDocument/2006/relationships/image" Target="../media/image77.wmf"/><Relationship Id="rId9" Type="http://schemas.openxmlformats.org/officeDocument/2006/relationships/oleObject" Target="../embeddings/oleObject100.bin"/><Relationship Id="rId14" Type="http://schemas.openxmlformats.org/officeDocument/2006/relationships/image" Target="../media/image81.wmf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5.wmf"/><Relationship Id="rId3" Type="http://schemas.openxmlformats.org/officeDocument/2006/relationships/oleObject" Target="../embeddings/oleObject106.bin"/><Relationship Id="rId7" Type="http://schemas.openxmlformats.org/officeDocument/2006/relationships/oleObject" Target="../embeddings/oleObject108.bin"/><Relationship Id="rId12" Type="http://schemas.openxmlformats.org/officeDocument/2006/relationships/image" Target="../media/image10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84.wmf"/><Relationship Id="rId11" Type="http://schemas.openxmlformats.org/officeDocument/2006/relationships/oleObject" Target="../embeddings/oleObject110.bin"/><Relationship Id="rId5" Type="http://schemas.openxmlformats.org/officeDocument/2006/relationships/oleObject" Target="../embeddings/oleObject107.bin"/><Relationship Id="rId10" Type="http://schemas.openxmlformats.org/officeDocument/2006/relationships/image" Target="../media/image80.wmf"/><Relationship Id="rId4" Type="http://schemas.openxmlformats.org/officeDocument/2006/relationships/image" Target="../media/image83.wmf"/><Relationship Id="rId9" Type="http://schemas.openxmlformats.org/officeDocument/2006/relationships/oleObject" Target="../embeddings/oleObject109.bin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5.wmf"/><Relationship Id="rId3" Type="http://schemas.openxmlformats.org/officeDocument/2006/relationships/oleObject" Target="../embeddings/oleObject111.bin"/><Relationship Id="rId7" Type="http://schemas.openxmlformats.org/officeDocument/2006/relationships/oleObject" Target="../embeddings/oleObject113.bin"/><Relationship Id="rId12" Type="http://schemas.openxmlformats.org/officeDocument/2006/relationships/image" Target="../media/image89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87.wmf"/><Relationship Id="rId11" Type="http://schemas.openxmlformats.org/officeDocument/2006/relationships/oleObject" Target="../embeddings/oleObject115.bin"/><Relationship Id="rId5" Type="http://schemas.openxmlformats.org/officeDocument/2006/relationships/oleObject" Target="../embeddings/oleObject112.bin"/><Relationship Id="rId10" Type="http://schemas.openxmlformats.org/officeDocument/2006/relationships/image" Target="../media/image88.wmf"/><Relationship Id="rId4" Type="http://schemas.openxmlformats.org/officeDocument/2006/relationships/image" Target="../media/image86.wmf"/><Relationship Id="rId9" Type="http://schemas.openxmlformats.org/officeDocument/2006/relationships/oleObject" Target="../embeddings/oleObject114.bin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2.wmf"/><Relationship Id="rId13" Type="http://schemas.openxmlformats.org/officeDocument/2006/relationships/image" Target="../media/image94.wmf"/><Relationship Id="rId3" Type="http://schemas.openxmlformats.org/officeDocument/2006/relationships/oleObject" Target="../embeddings/oleObject116.bin"/><Relationship Id="rId7" Type="http://schemas.openxmlformats.org/officeDocument/2006/relationships/oleObject" Target="../embeddings/oleObject118.bin"/><Relationship Id="rId12" Type="http://schemas.openxmlformats.org/officeDocument/2006/relationships/oleObject" Target="../embeddings/oleObject121.bin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95.wmf"/><Relationship Id="rId1" Type="http://schemas.openxmlformats.org/officeDocument/2006/relationships/vmlDrawing" Target="../drawings/vmlDrawing23.vml"/><Relationship Id="rId6" Type="http://schemas.openxmlformats.org/officeDocument/2006/relationships/image" Target="../media/image91.wmf"/><Relationship Id="rId11" Type="http://schemas.openxmlformats.org/officeDocument/2006/relationships/image" Target="../media/image93.wmf"/><Relationship Id="rId5" Type="http://schemas.openxmlformats.org/officeDocument/2006/relationships/oleObject" Target="../embeddings/oleObject117.bin"/><Relationship Id="rId15" Type="http://schemas.openxmlformats.org/officeDocument/2006/relationships/oleObject" Target="../embeddings/oleObject123.bin"/><Relationship Id="rId10" Type="http://schemas.openxmlformats.org/officeDocument/2006/relationships/oleObject" Target="../embeddings/oleObject120.bin"/><Relationship Id="rId4" Type="http://schemas.openxmlformats.org/officeDocument/2006/relationships/image" Target="../media/image90.wmf"/><Relationship Id="rId9" Type="http://schemas.openxmlformats.org/officeDocument/2006/relationships/oleObject" Target="../embeddings/oleObject119.bin"/><Relationship Id="rId14" Type="http://schemas.openxmlformats.org/officeDocument/2006/relationships/oleObject" Target="../embeddings/oleObject122.bin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8.wmf"/><Relationship Id="rId13" Type="http://schemas.openxmlformats.org/officeDocument/2006/relationships/image" Target="../media/image100.wmf"/><Relationship Id="rId3" Type="http://schemas.openxmlformats.org/officeDocument/2006/relationships/oleObject" Target="../embeddings/oleObject124.bin"/><Relationship Id="rId7" Type="http://schemas.openxmlformats.org/officeDocument/2006/relationships/oleObject" Target="../embeddings/oleObject126.bin"/><Relationship Id="rId12" Type="http://schemas.openxmlformats.org/officeDocument/2006/relationships/oleObject" Target="../embeddings/oleObject129.bin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101.wmf"/><Relationship Id="rId1" Type="http://schemas.openxmlformats.org/officeDocument/2006/relationships/vmlDrawing" Target="../drawings/vmlDrawing24.vml"/><Relationship Id="rId6" Type="http://schemas.openxmlformats.org/officeDocument/2006/relationships/image" Target="../media/image97.wmf"/><Relationship Id="rId11" Type="http://schemas.openxmlformats.org/officeDocument/2006/relationships/image" Target="../media/image99.wmf"/><Relationship Id="rId5" Type="http://schemas.openxmlformats.org/officeDocument/2006/relationships/oleObject" Target="../embeddings/oleObject125.bin"/><Relationship Id="rId15" Type="http://schemas.openxmlformats.org/officeDocument/2006/relationships/oleObject" Target="../embeddings/oleObject131.bin"/><Relationship Id="rId10" Type="http://schemas.openxmlformats.org/officeDocument/2006/relationships/oleObject" Target="../embeddings/oleObject128.bin"/><Relationship Id="rId4" Type="http://schemas.openxmlformats.org/officeDocument/2006/relationships/image" Target="../media/image96.wmf"/><Relationship Id="rId9" Type="http://schemas.openxmlformats.org/officeDocument/2006/relationships/oleObject" Target="../embeddings/oleObject127.bin"/><Relationship Id="rId14" Type="http://schemas.openxmlformats.org/officeDocument/2006/relationships/oleObject" Target="../embeddings/oleObject130.bin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4.wmf"/><Relationship Id="rId13" Type="http://schemas.openxmlformats.org/officeDocument/2006/relationships/oleObject" Target="../embeddings/oleObject137.bin"/><Relationship Id="rId18" Type="http://schemas.openxmlformats.org/officeDocument/2006/relationships/image" Target="../media/image108.wmf"/><Relationship Id="rId3" Type="http://schemas.openxmlformats.org/officeDocument/2006/relationships/oleObject" Target="../embeddings/oleObject132.bin"/><Relationship Id="rId7" Type="http://schemas.openxmlformats.org/officeDocument/2006/relationships/oleObject" Target="../embeddings/oleObject134.bin"/><Relationship Id="rId12" Type="http://schemas.openxmlformats.org/officeDocument/2006/relationships/image" Target="../media/image106.wmf"/><Relationship Id="rId17" Type="http://schemas.openxmlformats.org/officeDocument/2006/relationships/oleObject" Target="../embeddings/oleObject139.bin"/><Relationship Id="rId2" Type="http://schemas.openxmlformats.org/officeDocument/2006/relationships/slideLayout" Target="../slideLayouts/slideLayout9.xml"/><Relationship Id="rId16" Type="http://schemas.openxmlformats.org/officeDocument/2006/relationships/image" Target="../media/image107.wmf"/><Relationship Id="rId20" Type="http://schemas.openxmlformats.org/officeDocument/2006/relationships/image" Target="../media/image109.wmf"/><Relationship Id="rId1" Type="http://schemas.openxmlformats.org/officeDocument/2006/relationships/vmlDrawing" Target="../drawings/vmlDrawing25.vml"/><Relationship Id="rId6" Type="http://schemas.openxmlformats.org/officeDocument/2006/relationships/image" Target="../media/image103.wmf"/><Relationship Id="rId11" Type="http://schemas.openxmlformats.org/officeDocument/2006/relationships/oleObject" Target="../embeddings/oleObject136.bin"/><Relationship Id="rId5" Type="http://schemas.openxmlformats.org/officeDocument/2006/relationships/oleObject" Target="../embeddings/oleObject133.bin"/><Relationship Id="rId15" Type="http://schemas.openxmlformats.org/officeDocument/2006/relationships/oleObject" Target="../embeddings/oleObject138.bin"/><Relationship Id="rId10" Type="http://schemas.openxmlformats.org/officeDocument/2006/relationships/image" Target="../media/image105.wmf"/><Relationship Id="rId19" Type="http://schemas.openxmlformats.org/officeDocument/2006/relationships/oleObject" Target="../embeddings/oleObject140.bin"/><Relationship Id="rId4" Type="http://schemas.openxmlformats.org/officeDocument/2006/relationships/image" Target="../media/image102.wmf"/><Relationship Id="rId9" Type="http://schemas.openxmlformats.org/officeDocument/2006/relationships/oleObject" Target="../embeddings/oleObject135.bin"/><Relationship Id="rId14" Type="http://schemas.openxmlformats.org/officeDocument/2006/relationships/image" Target="../media/image93.wmf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8.wmf"/><Relationship Id="rId13" Type="http://schemas.openxmlformats.org/officeDocument/2006/relationships/oleObject" Target="../embeddings/oleObject146.bin"/><Relationship Id="rId18" Type="http://schemas.openxmlformats.org/officeDocument/2006/relationships/image" Target="../media/image106.wmf"/><Relationship Id="rId3" Type="http://schemas.openxmlformats.org/officeDocument/2006/relationships/oleObject" Target="../embeddings/oleObject141.bin"/><Relationship Id="rId7" Type="http://schemas.openxmlformats.org/officeDocument/2006/relationships/oleObject" Target="../embeddings/oleObject143.bin"/><Relationship Id="rId12" Type="http://schemas.openxmlformats.org/officeDocument/2006/relationships/image" Target="../media/image110.wmf"/><Relationship Id="rId17" Type="http://schemas.openxmlformats.org/officeDocument/2006/relationships/oleObject" Target="../embeddings/oleObject148.bin"/><Relationship Id="rId2" Type="http://schemas.openxmlformats.org/officeDocument/2006/relationships/slideLayout" Target="../slideLayouts/slideLayout9.xml"/><Relationship Id="rId16" Type="http://schemas.openxmlformats.org/officeDocument/2006/relationships/image" Target="../media/image105.wmf"/><Relationship Id="rId1" Type="http://schemas.openxmlformats.org/officeDocument/2006/relationships/vmlDrawing" Target="../drawings/vmlDrawing26.vml"/><Relationship Id="rId6" Type="http://schemas.openxmlformats.org/officeDocument/2006/relationships/image" Target="../media/image107.wmf"/><Relationship Id="rId11" Type="http://schemas.openxmlformats.org/officeDocument/2006/relationships/oleObject" Target="../embeddings/oleObject145.bin"/><Relationship Id="rId5" Type="http://schemas.openxmlformats.org/officeDocument/2006/relationships/oleObject" Target="../embeddings/oleObject142.bin"/><Relationship Id="rId15" Type="http://schemas.openxmlformats.org/officeDocument/2006/relationships/oleObject" Target="../embeddings/oleObject147.bin"/><Relationship Id="rId10" Type="http://schemas.openxmlformats.org/officeDocument/2006/relationships/image" Target="../media/image109.wmf"/><Relationship Id="rId4" Type="http://schemas.openxmlformats.org/officeDocument/2006/relationships/image" Target="../media/image93.wmf"/><Relationship Id="rId9" Type="http://schemas.openxmlformats.org/officeDocument/2006/relationships/oleObject" Target="../embeddings/oleObject144.bin"/><Relationship Id="rId14" Type="http://schemas.openxmlformats.org/officeDocument/2006/relationships/image" Target="../media/image111.wmf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8.wmf"/><Relationship Id="rId13" Type="http://schemas.openxmlformats.org/officeDocument/2006/relationships/oleObject" Target="../embeddings/oleObject154.bin"/><Relationship Id="rId18" Type="http://schemas.openxmlformats.org/officeDocument/2006/relationships/image" Target="../media/image105.wmf"/><Relationship Id="rId3" Type="http://schemas.openxmlformats.org/officeDocument/2006/relationships/oleObject" Target="../embeddings/oleObject149.bin"/><Relationship Id="rId7" Type="http://schemas.openxmlformats.org/officeDocument/2006/relationships/oleObject" Target="../embeddings/oleObject151.bin"/><Relationship Id="rId12" Type="http://schemas.openxmlformats.org/officeDocument/2006/relationships/image" Target="../media/image112.wmf"/><Relationship Id="rId17" Type="http://schemas.openxmlformats.org/officeDocument/2006/relationships/oleObject" Target="../embeddings/oleObject156.bin"/><Relationship Id="rId2" Type="http://schemas.openxmlformats.org/officeDocument/2006/relationships/slideLayout" Target="../slideLayouts/slideLayout9.xml"/><Relationship Id="rId16" Type="http://schemas.openxmlformats.org/officeDocument/2006/relationships/image" Target="../media/image114.wmf"/><Relationship Id="rId20" Type="http://schemas.openxmlformats.org/officeDocument/2006/relationships/image" Target="../media/image106.wmf"/><Relationship Id="rId1" Type="http://schemas.openxmlformats.org/officeDocument/2006/relationships/vmlDrawing" Target="../drawings/vmlDrawing27.vml"/><Relationship Id="rId6" Type="http://schemas.openxmlformats.org/officeDocument/2006/relationships/image" Target="../media/image107.wmf"/><Relationship Id="rId11" Type="http://schemas.openxmlformats.org/officeDocument/2006/relationships/oleObject" Target="../embeddings/oleObject153.bin"/><Relationship Id="rId5" Type="http://schemas.openxmlformats.org/officeDocument/2006/relationships/oleObject" Target="../embeddings/oleObject150.bin"/><Relationship Id="rId15" Type="http://schemas.openxmlformats.org/officeDocument/2006/relationships/oleObject" Target="../embeddings/oleObject155.bin"/><Relationship Id="rId10" Type="http://schemas.openxmlformats.org/officeDocument/2006/relationships/image" Target="../media/image109.wmf"/><Relationship Id="rId19" Type="http://schemas.openxmlformats.org/officeDocument/2006/relationships/oleObject" Target="../embeddings/oleObject157.bin"/><Relationship Id="rId4" Type="http://schemas.openxmlformats.org/officeDocument/2006/relationships/image" Target="../media/image93.wmf"/><Relationship Id="rId9" Type="http://schemas.openxmlformats.org/officeDocument/2006/relationships/oleObject" Target="../embeddings/oleObject152.bin"/><Relationship Id="rId14" Type="http://schemas.openxmlformats.org/officeDocument/2006/relationships/image" Target="../media/image113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0.xml"/><Relationship Id="rId1" Type="http://schemas.openxmlformats.org/officeDocument/2006/relationships/tags" Target="../tags/tag6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wmf"/><Relationship Id="rId11" Type="http://schemas.openxmlformats.org/officeDocument/2006/relationships/image" Target="../media/image10.wmf"/><Relationship Id="rId5" Type="http://schemas.openxmlformats.org/officeDocument/2006/relationships/oleObject" Target="../embeddings/oleObject2.bin"/><Relationship Id="rId10" Type="http://schemas.openxmlformats.org/officeDocument/2006/relationships/oleObject" Target="../embeddings/oleObject5.bin"/><Relationship Id="rId4" Type="http://schemas.openxmlformats.org/officeDocument/2006/relationships/image" Target="../media/image7.wmf"/><Relationship Id="rId9" Type="http://schemas.openxmlformats.org/officeDocument/2006/relationships/image" Target="../media/image9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oleObject" Target="../embeddings/oleObject11.bin"/><Relationship Id="rId18" Type="http://schemas.openxmlformats.org/officeDocument/2006/relationships/image" Target="../media/image18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12" Type="http://schemas.openxmlformats.org/officeDocument/2006/relationships/image" Target="../media/image15.wmf"/><Relationship Id="rId17" Type="http://schemas.openxmlformats.org/officeDocument/2006/relationships/oleObject" Target="../embeddings/oleObject13.bin"/><Relationship Id="rId2" Type="http://schemas.openxmlformats.org/officeDocument/2006/relationships/slideLayout" Target="../slideLayouts/slideLayout9.xml"/><Relationship Id="rId16" Type="http://schemas.openxmlformats.org/officeDocument/2006/relationships/image" Target="../media/image17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7.bin"/><Relationship Id="rId15" Type="http://schemas.openxmlformats.org/officeDocument/2006/relationships/oleObject" Target="../embeddings/oleObject12.bin"/><Relationship Id="rId10" Type="http://schemas.openxmlformats.org/officeDocument/2006/relationships/image" Target="../media/image14.wmf"/><Relationship Id="rId19" Type="http://schemas.openxmlformats.org/officeDocument/2006/relationships/oleObject" Target="../embeddings/oleObject14.bin"/><Relationship Id="rId4" Type="http://schemas.openxmlformats.org/officeDocument/2006/relationships/image" Target="../media/image11.wmf"/><Relationship Id="rId9" Type="http://schemas.openxmlformats.org/officeDocument/2006/relationships/oleObject" Target="../embeddings/oleObject9.bin"/><Relationship Id="rId14" Type="http://schemas.openxmlformats.org/officeDocument/2006/relationships/image" Target="../media/image16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13" Type="http://schemas.openxmlformats.org/officeDocument/2006/relationships/image" Target="../media/image23.wmf"/><Relationship Id="rId18" Type="http://schemas.openxmlformats.org/officeDocument/2006/relationships/oleObject" Target="../embeddings/oleObject23.bin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12" Type="http://schemas.openxmlformats.org/officeDocument/2006/relationships/oleObject" Target="../embeddings/oleObject20.bin"/><Relationship Id="rId17" Type="http://schemas.openxmlformats.org/officeDocument/2006/relationships/image" Target="../media/image25.wmf"/><Relationship Id="rId2" Type="http://schemas.openxmlformats.org/officeDocument/2006/relationships/slideLayout" Target="../slideLayouts/slideLayout9.xml"/><Relationship Id="rId16" Type="http://schemas.openxmlformats.org/officeDocument/2006/relationships/oleObject" Target="../embeddings/oleObject22.bin"/><Relationship Id="rId20" Type="http://schemas.openxmlformats.org/officeDocument/2006/relationships/image" Target="../media/image26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20.wmf"/><Relationship Id="rId11" Type="http://schemas.openxmlformats.org/officeDocument/2006/relationships/image" Target="../media/image22.wmf"/><Relationship Id="rId5" Type="http://schemas.openxmlformats.org/officeDocument/2006/relationships/oleObject" Target="../embeddings/oleObject16.bin"/><Relationship Id="rId15" Type="http://schemas.openxmlformats.org/officeDocument/2006/relationships/image" Target="../media/image24.wmf"/><Relationship Id="rId10" Type="http://schemas.openxmlformats.org/officeDocument/2006/relationships/oleObject" Target="../embeddings/oleObject19.bin"/><Relationship Id="rId19" Type="http://schemas.openxmlformats.org/officeDocument/2006/relationships/oleObject" Target="../embeddings/oleObject24.bin"/><Relationship Id="rId4" Type="http://schemas.openxmlformats.org/officeDocument/2006/relationships/image" Target="../media/image19.wmf"/><Relationship Id="rId9" Type="http://schemas.openxmlformats.org/officeDocument/2006/relationships/image" Target="../media/image21.wmf"/><Relationship Id="rId14" Type="http://schemas.openxmlformats.org/officeDocument/2006/relationships/oleObject" Target="../embeddings/oleObject21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27.wmf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6.bin"/><Relationship Id="rId11" Type="http://schemas.openxmlformats.org/officeDocument/2006/relationships/image" Target="../media/image29.wmf"/><Relationship Id="rId5" Type="http://schemas.openxmlformats.org/officeDocument/2006/relationships/image" Target="../media/image19.wmf"/><Relationship Id="rId10" Type="http://schemas.openxmlformats.org/officeDocument/2006/relationships/oleObject" Target="../embeddings/oleObject28.bin"/><Relationship Id="rId4" Type="http://schemas.openxmlformats.org/officeDocument/2006/relationships/oleObject" Target="../embeddings/oleObject25.bin"/><Relationship Id="rId9" Type="http://schemas.openxmlformats.org/officeDocument/2006/relationships/image" Target="../media/image2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68000" b="-6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椭圆 5"/>
          <p:cNvSpPr>
            <a:spLocks noChangeAspect="1"/>
          </p:cNvSpPr>
          <p:nvPr/>
        </p:nvSpPr>
        <p:spPr>
          <a:xfrm>
            <a:off x="665333" y="346245"/>
            <a:ext cx="1744103" cy="1744103"/>
          </a:xfrm>
          <a:prstGeom prst="ellipse">
            <a:avLst/>
          </a:prstGeom>
          <a:blipFill>
            <a:blip r:embed="rId4"/>
            <a:stretch>
              <a:fillRect/>
            </a:stretch>
          </a:blip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22" name="同心圆 21"/>
          <p:cNvSpPr/>
          <p:nvPr/>
        </p:nvSpPr>
        <p:spPr>
          <a:xfrm>
            <a:off x="504825" y="185737"/>
            <a:ext cx="2065120" cy="206512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23" name="同心圆 22"/>
          <p:cNvSpPr/>
          <p:nvPr/>
        </p:nvSpPr>
        <p:spPr>
          <a:xfrm>
            <a:off x="-528837" y="4991100"/>
            <a:ext cx="1866900" cy="186690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25" name="同心圆 24"/>
          <p:cNvSpPr/>
          <p:nvPr/>
        </p:nvSpPr>
        <p:spPr>
          <a:xfrm>
            <a:off x="4895850" y="904874"/>
            <a:ext cx="400050" cy="40005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27" name="同心圆 26"/>
          <p:cNvSpPr/>
          <p:nvPr/>
        </p:nvSpPr>
        <p:spPr>
          <a:xfrm>
            <a:off x="5729514" y="709385"/>
            <a:ext cx="6248400" cy="6248400"/>
          </a:xfrm>
          <a:prstGeom prst="donut">
            <a:avLst>
              <a:gd name="adj" fmla="val 2706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29" name="文本框 28" hidden="1"/>
          <p:cNvSpPr txBox="1"/>
          <p:nvPr/>
        </p:nvSpPr>
        <p:spPr>
          <a:xfrm>
            <a:off x="961544" y="1028698"/>
            <a:ext cx="15440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b="1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LOGO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0" name="同心圆 29"/>
          <p:cNvSpPr/>
          <p:nvPr/>
        </p:nvSpPr>
        <p:spPr>
          <a:xfrm>
            <a:off x="11449050" y="-962026"/>
            <a:ext cx="1866900" cy="186690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6394755" y="2868367"/>
            <a:ext cx="274947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20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文鼎特粗宋简"/>
                <a:sym typeface="宋体" pitchFamily="2" charset="-122"/>
              </a:rPr>
              <a:t>经济数学在线开放课程</a:t>
            </a:r>
          </a:p>
        </p:txBody>
      </p:sp>
      <p:sp>
        <p:nvSpPr>
          <p:cNvPr id="32" name="矩形 31" hidden="1"/>
          <p:cNvSpPr/>
          <p:nvPr/>
        </p:nvSpPr>
        <p:spPr>
          <a:xfrm>
            <a:off x="6429963" y="2675874"/>
            <a:ext cx="242375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60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2014</a:t>
            </a:r>
            <a:endParaRPr lang="zh-CN" altLang="en-US" sz="60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5936343" y="3474352"/>
            <a:ext cx="625565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b="1" dirty="0">
                <a:solidFill>
                  <a:schemeClr val="bg1"/>
                </a:solidFill>
                <a:latin typeface="微软雅黑" pitchFamily="34" charset="-122"/>
                <a:ea typeface="微软雅黑" panose="020B0503020204020204" pitchFamily="34" charset="-122"/>
              </a:rPr>
              <a:t> 函数在经济中的简单应用</a:t>
            </a:r>
            <a:endParaRPr lang="zh-CN" altLang="en-US" sz="4000" b="1" dirty="0">
              <a:solidFill>
                <a:schemeClr val="bg1"/>
              </a:solidFill>
              <a:latin typeface="微软雅黑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35" name="直接连接符 34"/>
          <p:cNvCxnSpPr/>
          <p:nvPr/>
        </p:nvCxnSpPr>
        <p:spPr>
          <a:xfrm>
            <a:off x="6611256" y="4458528"/>
            <a:ext cx="469537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矩形 36"/>
          <p:cNvSpPr/>
          <p:nvPr/>
        </p:nvSpPr>
        <p:spPr>
          <a:xfrm>
            <a:off x="8557158" y="4732394"/>
            <a:ext cx="274947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dirty="0">
                <a:solidFill>
                  <a:schemeClr val="bg1"/>
                </a:solidFill>
                <a:latin typeface="微软雅黑" pitchFamily="34" charset="-122"/>
                <a:ea typeface="微软雅黑" panose="020B0503020204020204" pitchFamily="34" charset="-122"/>
                <a:sym typeface="宋体" pitchFamily="2" charset="-122"/>
              </a:rPr>
              <a:t>授课教师：陈笑缘教授</a:t>
            </a:r>
          </a:p>
        </p:txBody>
      </p:sp>
      <p:grpSp>
        <p:nvGrpSpPr>
          <p:cNvPr id="17" name="Group 23" hidden="1"/>
          <p:cNvGrpSpPr>
            <a:grpSpLocks noChangeAspect="1"/>
          </p:cNvGrpSpPr>
          <p:nvPr/>
        </p:nvGrpSpPr>
        <p:grpSpPr bwMode="auto">
          <a:xfrm>
            <a:off x="871737" y="2888009"/>
            <a:ext cx="466326" cy="593152"/>
            <a:chOff x="3723" y="2008"/>
            <a:chExt cx="239" cy="304"/>
          </a:xfrm>
          <a:solidFill>
            <a:schemeClr val="bg1"/>
          </a:solidFill>
        </p:grpSpPr>
        <p:sp>
          <p:nvSpPr>
            <p:cNvPr id="19" name="Freeform 24"/>
            <p:cNvSpPr>
              <a:spLocks/>
            </p:cNvSpPr>
            <p:nvPr/>
          </p:nvSpPr>
          <p:spPr bwMode="auto">
            <a:xfrm>
              <a:off x="3723" y="2155"/>
              <a:ext cx="239" cy="157"/>
            </a:xfrm>
            <a:custGeom>
              <a:avLst/>
              <a:gdLst>
                <a:gd name="T0" fmla="*/ 90 w 98"/>
                <a:gd name="T1" fmla="*/ 16 h 65"/>
                <a:gd name="T2" fmla="*/ 71 w 98"/>
                <a:gd name="T3" fmla="*/ 5 h 65"/>
                <a:gd name="T4" fmla="*/ 63 w 98"/>
                <a:gd name="T5" fmla="*/ 0 h 65"/>
                <a:gd name="T6" fmla="*/ 34 w 98"/>
                <a:gd name="T7" fmla="*/ 0 h 65"/>
                <a:gd name="T8" fmla="*/ 16 w 98"/>
                <a:gd name="T9" fmla="*/ 9 h 65"/>
                <a:gd name="T10" fmla="*/ 9 w 98"/>
                <a:gd name="T11" fmla="*/ 14 h 65"/>
                <a:gd name="T12" fmla="*/ 0 w 98"/>
                <a:gd name="T13" fmla="*/ 49 h 65"/>
                <a:gd name="T14" fmla="*/ 3 w 98"/>
                <a:gd name="T15" fmla="*/ 55 h 65"/>
                <a:gd name="T16" fmla="*/ 46 w 98"/>
                <a:gd name="T17" fmla="*/ 64 h 65"/>
                <a:gd name="T18" fmla="*/ 93 w 98"/>
                <a:gd name="T19" fmla="*/ 56 h 65"/>
                <a:gd name="T20" fmla="*/ 96 w 98"/>
                <a:gd name="T21" fmla="*/ 53 h 65"/>
                <a:gd name="T22" fmla="*/ 90 w 98"/>
                <a:gd name="T23" fmla="*/ 16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8" h="65">
                  <a:moveTo>
                    <a:pt x="90" y="16"/>
                  </a:moveTo>
                  <a:cubicBezTo>
                    <a:pt x="87" y="10"/>
                    <a:pt x="71" y="5"/>
                    <a:pt x="71" y="5"/>
                  </a:cubicBezTo>
                  <a:cubicBezTo>
                    <a:pt x="63" y="2"/>
                    <a:pt x="63" y="0"/>
                    <a:pt x="63" y="0"/>
                  </a:cubicBezTo>
                  <a:cubicBezTo>
                    <a:pt x="46" y="32"/>
                    <a:pt x="34" y="0"/>
                    <a:pt x="34" y="0"/>
                  </a:cubicBezTo>
                  <a:cubicBezTo>
                    <a:pt x="33" y="4"/>
                    <a:pt x="16" y="9"/>
                    <a:pt x="16" y="9"/>
                  </a:cubicBezTo>
                  <a:cubicBezTo>
                    <a:pt x="11" y="11"/>
                    <a:pt x="9" y="14"/>
                    <a:pt x="9" y="14"/>
                  </a:cubicBezTo>
                  <a:cubicBezTo>
                    <a:pt x="1" y="25"/>
                    <a:pt x="0" y="49"/>
                    <a:pt x="0" y="49"/>
                  </a:cubicBezTo>
                  <a:cubicBezTo>
                    <a:pt x="1" y="55"/>
                    <a:pt x="3" y="55"/>
                    <a:pt x="3" y="55"/>
                  </a:cubicBezTo>
                  <a:cubicBezTo>
                    <a:pt x="20" y="63"/>
                    <a:pt x="46" y="64"/>
                    <a:pt x="46" y="64"/>
                  </a:cubicBezTo>
                  <a:cubicBezTo>
                    <a:pt x="73" y="65"/>
                    <a:pt x="93" y="56"/>
                    <a:pt x="93" y="56"/>
                  </a:cubicBezTo>
                  <a:cubicBezTo>
                    <a:pt x="96" y="54"/>
                    <a:pt x="96" y="53"/>
                    <a:pt x="96" y="53"/>
                  </a:cubicBezTo>
                  <a:cubicBezTo>
                    <a:pt x="98" y="36"/>
                    <a:pt x="90" y="16"/>
                    <a:pt x="90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chemeClr val="bg1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20" name="Freeform 25"/>
            <p:cNvSpPr>
              <a:spLocks noEditPoints="1"/>
            </p:cNvSpPr>
            <p:nvPr/>
          </p:nvSpPr>
          <p:spPr bwMode="auto">
            <a:xfrm>
              <a:off x="3786" y="2008"/>
              <a:ext cx="115" cy="157"/>
            </a:xfrm>
            <a:custGeom>
              <a:avLst/>
              <a:gdLst>
                <a:gd name="T0" fmla="*/ 43 w 47"/>
                <a:gd name="T1" fmla="*/ 34 h 65"/>
                <a:gd name="T2" fmla="*/ 41 w 47"/>
                <a:gd name="T3" fmla="*/ 13 h 65"/>
                <a:gd name="T4" fmla="*/ 31 w 47"/>
                <a:gd name="T5" fmla="*/ 8 h 65"/>
                <a:gd name="T6" fmla="*/ 28 w 47"/>
                <a:gd name="T7" fmla="*/ 7 h 65"/>
                <a:gd name="T8" fmla="*/ 24 w 47"/>
                <a:gd name="T9" fmla="*/ 1 h 65"/>
                <a:gd name="T10" fmla="*/ 22 w 47"/>
                <a:gd name="T11" fmla="*/ 3 h 65"/>
                <a:gd name="T12" fmla="*/ 24 w 47"/>
                <a:gd name="T13" fmla="*/ 0 h 65"/>
                <a:gd name="T14" fmla="*/ 22 w 47"/>
                <a:gd name="T15" fmla="*/ 2 h 65"/>
                <a:gd name="T16" fmla="*/ 19 w 47"/>
                <a:gd name="T17" fmla="*/ 6 h 65"/>
                <a:gd name="T18" fmla="*/ 19 w 47"/>
                <a:gd name="T19" fmla="*/ 5 h 65"/>
                <a:gd name="T20" fmla="*/ 18 w 47"/>
                <a:gd name="T21" fmla="*/ 5 h 65"/>
                <a:gd name="T22" fmla="*/ 15 w 47"/>
                <a:gd name="T23" fmla="*/ 5 h 65"/>
                <a:gd name="T24" fmla="*/ 2 w 47"/>
                <a:gd name="T25" fmla="*/ 18 h 65"/>
                <a:gd name="T26" fmla="*/ 3 w 47"/>
                <a:gd name="T27" fmla="*/ 34 h 65"/>
                <a:gd name="T28" fmla="*/ 2 w 47"/>
                <a:gd name="T29" fmla="*/ 40 h 65"/>
                <a:gd name="T30" fmla="*/ 4 w 47"/>
                <a:gd name="T31" fmla="*/ 43 h 65"/>
                <a:gd name="T32" fmla="*/ 22 w 47"/>
                <a:gd name="T33" fmla="*/ 65 h 65"/>
                <a:gd name="T34" fmla="*/ 42 w 47"/>
                <a:gd name="T35" fmla="*/ 43 h 65"/>
                <a:gd name="T36" fmla="*/ 43 w 47"/>
                <a:gd name="T37" fmla="*/ 40 h 65"/>
                <a:gd name="T38" fmla="*/ 43 w 47"/>
                <a:gd name="T39" fmla="*/ 34 h 65"/>
                <a:gd name="T40" fmla="*/ 20 w 47"/>
                <a:gd name="T41" fmla="*/ 5 h 65"/>
                <a:gd name="T42" fmla="*/ 20 w 47"/>
                <a:gd name="T43" fmla="*/ 5 h 65"/>
                <a:gd name="T44" fmla="*/ 22 w 47"/>
                <a:gd name="T45" fmla="*/ 2 h 65"/>
                <a:gd name="T46" fmla="*/ 20 w 47"/>
                <a:gd name="T47" fmla="*/ 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7" h="65">
                  <a:moveTo>
                    <a:pt x="43" y="34"/>
                  </a:moveTo>
                  <a:cubicBezTo>
                    <a:pt x="44" y="31"/>
                    <a:pt x="47" y="20"/>
                    <a:pt x="41" y="13"/>
                  </a:cubicBezTo>
                  <a:cubicBezTo>
                    <a:pt x="41" y="13"/>
                    <a:pt x="38" y="10"/>
                    <a:pt x="31" y="8"/>
                  </a:cubicBezTo>
                  <a:cubicBezTo>
                    <a:pt x="28" y="7"/>
                    <a:pt x="28" y="7"/>
                    <a:pt x="28" y="7"/>
                  </a:cubicBezTo>
                  <a:cubicBezTo>
                    <a:pt x="27" y="6"/>
                    <a:pt x="24" y="3"/>
                    <a:pt x="24" y="1"/>
                  </a:cubicBezTo>
                  <a:cubicBezTo>
                    <a:pt x="24" y="1"/>
                    <a:pt x="23" y="2"/>
                    <a:pt x="22" y="3"/>
                  </a:cubicBezTo>
                  <a:cubicBezTo>
                    <a:pt x="22" y="2"/>
                    <a:pt x="23" y="1"/>
                    <a:pt x="24" y="0"/>
                  </a:cubicBezTo>
                  <a:cubicBezTo>
                    <a:pt x="24" y="0"/>
                    <a:pt x="23" y="1"/>
                    <a:pt x="22" y="2"/>
                  </a:cubicBezTo>
                  <a:cubicBezTo>
                    <a:pt x="21" y="2"/>
                    <a:pt x="19" y="3"/>
                    <a:pt x="19" y="6"/>
                  </a:cubicBezTo>
                  <a:cubicBezTo>
                    <a:pt x="19" y="5"/>
                    <a:pt x="19" y="5"/>
                    <a:pt x="19" y="5"/>
                  </a:cubicBezTo>
                  <a:cubicBezTo>
                    <a:pt x="19" y="5"/>
                    <a:pt x="19" y="5"/>
                    <a:pt x="18" y="5"/>
                  </a:cubicBezTo>
                  <a:cubicBezTo>
                    <a:pt x="17" y="5"/>
                    <a:pt x="15" y="5"/>
                    <a:pt x="15" y="5"/>
                  </a:cubicBezTo>
                  <a:cubicBezTo>
                    <a:pt x="15" y="5"/>
                    <a:pt x="5" y="9"/>
                    <a:pt x="2" y="18"/>
                  </a:cubicBezTo>
                  <a:cubicBezTo>
                    <a:pt x="2" y="18"/>
                    <a:pt x="1" y="22"/>
                    <a:pt x="3" y="34"/>
                  </a:cubicBezTo>
                  <a:cubicBezTo>
                    <a:pt x="0" y="32"/>
                    <a:pt x="2" y="40"/>
                    <a:pt x="2" y="40"/>
                  </a:cubicBezTo>
                  <a:cubicBezTo>
                    <a:pt x="2" y="42"/>
                    <a:pt x="3" y="43"/>
                    <a:pt x="4" y="43"/>
                  </a:cubicBezTo>
                  <a:cubicBezTo>
                    <a:pt x="5" y="54"/>
                    <a:pt x="14" y="65"/>
                    <a:pt x="22" y="65"/>
                  </a:cubicBezTo>
                  <a:cubicBezTo>
                    <a:pt x="31" y="65"/>
                    <a:pt x="40" y="53"/>
                    <a:pt x="42" y="43"/>
                  </a:cubicBezTo>
                  <a:cubicBezTo>
                    <a:pt x="42" y="43"/>
                    <a:pt x="43" y="42"/>
                    <a:pt x="43" y="40"/>
                  </a:cubicBezTo>
                  <a:cubicBezTo>
                    <a:pt x="43" y="40"/>
                    <a:pt x="45" y="33"/>
                    <a:pt x="43" y="34"/>
                  </a:cubicBezTo>
                  <a:close/>
                  <a:moveTo>
                    <a:pt x="20" y="5"/>
                  </a:moveTo>
                  <a:cubicBezTo>
                    <a:pt x="20" y="5"/>
                    <a:pt x="20" y="5"/>
                    <a:pt x="20" y="5"/>
                  </a:cubicBezTo>
                  <a:cubicBezTo>
                    <a:pt x="20" y="4"/>
                    <a:pt x="21" y="3"/>
                    <a:pt x="22" y="2"/>
                  </a:cubicBezTo>
                  <a:cubicBezTo>
                    <a:pt x="21" y="3"/>
                    <a:pt x="21" y="4"/>
                    <a:pt x="20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chemeClr val="bg1"/>
                </a:solidFill>
                <a:ea typeface="微软雅黑" panose="020B0503020204020204" pitchFamily="34" charset="-122"/>
              </a:endParaRPr>
            </a:p>
          </p:txBody>
        </p:sp>
      </p:grpSp>
      <p:sp>
        <p:nvSpPr>
          <p:cNvPr id="34" name="同心圆 33" hidden="1"/>
          <p:cNvSpPr/>
          <p:nvPr/>
        </p:nvSpPr>
        <p:spPr>
          <a:xfrm>
            <a:off x="603494" y="2710114"/>
            <a:ext cx="1002811" cy="1002811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38" name="同心圆 37"/>
          <p:cNvSpPr/>
          <p:nvPr/>
        </p:nvSpPr>
        <p:spPr>
          <a:xfrm>
            <a:off x="4191453" y="1963172"/>
            <a:ext cx="400050" cy="40005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40" name="同心圆 39"/>
          <p:cNvSpPr/>
          <p:nvPr/>
        </p:nvSpPr>
        <p:spPr>
          <a:xfrm>
            <a:off x="2144009" y="3889360"/>
            <a:ext cx="768810" cy="76881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7717376" y="4574148"/>
            <a:ext cx="786617" cy="775373"/>
            <a:chOff x="7717376" y="4574148"/>
            <a:chExt cx="786617" cy="775373"/>
          </a:xfrm>
        </p:grpSpPr>
        <p:pic>
          <p:nvPicPr>
            <p:cNvPr id="28" name="图片 27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0" b="98361" l="0" r="10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7717376" y="4589989"/>
              <a:ext cx="782638" cy="734536"/>
            </a:xfrm>
            <a:prstGeom prst="rect">
              <a:avLst/>
            </a:prstGeom>
          </p:spPr>
        </p:pic>
        <p:sp>
          <p:nvSpPr>
            <p:cNvPr id="36" name="同心圆 35"/>
            <p:cNvSpPr/>
            <p:nvPr/>
          </p:nvSpPr>
          <p:spPr>
            <a:xfrm>
              <a:off x="7728620" y="4574148"/>
              <a:ext cx="775373" cy="775373"/>
            </a:xfrm>
            <a:prstGeom prst="donut">
              <a:avLst>
                <a:gd name="adj" fmla="val 8281"/>
              </a:avLst>
            </a:prstGeom>
            <a:solidFill>
              <a:schemeClr val="bg1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  <a:ea typeface="微软雅黑" panose="020B0503020204020204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67473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759"/>
    </mc:Choice>
    <mc:Fallback xmlns="">
      <p:transition spd="slow" advTm="775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3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3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3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"/>
                            </p:stCondLst>
                            <p:childTnLst>
                              <p:par>
                                <p:cTn id="2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3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100"/>
                            </p:stCondLst>
                            <p:childTnLst>
                              <p:par>
                                <p:cTn id="26" presetID="23" presetClass="entr" presetSubtype="272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3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3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4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4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4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4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4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55"/>
                            </p:stCondLst>
                            <p:childTnLst>
                              <p:par>
                                <p:cTn id="44" presetID="53" presetClass="entr" presetSubtype="52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2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880"/>
                            </p:stCondLst>
                            <p:childTnLst>
                              <p:par>
                                <p:cTn id="52" presetID="53" presetClass="entr" presetSubtype="52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2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2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2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355"/>
                            </p:stCondLst>
                            <p:childTnLst>
                              <p:par>
                                <p:cTn id="60" presetID="53" presetClass="entr" presetSubtype="52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2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2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2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855"/>
                            </p:stCondLst>
                            <p:childTnLst>
                              <p:par>
                                <p:cTn id="7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3" presetClass="entr" presetSubtype="52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2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2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2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3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3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3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3355"/>
                            </p:stCondLst>
                            <p:childTnLst>
                              <p:par>
                                <p:cTn id="8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3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3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3655"/>
                            </p:stCondLst>
                            <p:childTnLst>
                              <p:par>
                                <p:cTn id="9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3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3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2" grpId="0" animBg="1"/>
      <p:bldP spid="23" grpId="0" animBg="1"/>
      <p:bldP spid="25" grpId="0" animBg="1"/>
      <p:bldP spid="27" grpId="0" animBg="1"/>
      <p:bldP spid="29" grpId="0"/>
      <p:bldP spid="30" grpId="0" animBg="1"/>
      <p:bldP spid="31" grpId="0"/>
      <p:bldP spid="32" grpId="0"/>
      <p:bldP spid="33" grpId="0"/>
      <p:bldP spid="37" grpId="0"/>
      <p:bldP spid="34" grpId="0" animBg="1"/>
      <p:bldP spid="38" grpId="0" animBg="1"/>
      <p:bldP spid="4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 bwMode="auto">
          <a:xfrm>
            <a:off x="4646238" y="1135779"/>
            <a:ext cx="2899524" cy="663414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>
              <a:defRPr/>
            </a:pPr>
            <a:r>
              <a: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案例求解分析</a:t>
            </a:r>
          </a:p>
        </p:txBody>
      </p:sp>
      <p:sp>
        <p:nvSpPr>
          <p:cNvPr id="41" name="Rectangle 20"/>
          <p:cNvSpPr>
            <a:spLocks noChangeArrowheads="1"/>
          </p:cNvSpPr>
          <p:nvPr/>
        </p:nvSpPr>
        <p:spPr bwMode="auto">
          <a:xfrm>
            <a:off x="6634621" y="3191562"/>
            <a:ext cx="223009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l" eaLnBrk="1" hangingPunct="1"/>
            <a:r>
              <a:rPr lang="zh-CN" altLang="en-US" b="0" dirty="0">
                <a:ea typeface="微软雅黑" panose="020B0503020204020204" pitchFamily="34" charset="-122"/>
              </a:rPr>
              <a:t>固定成本：</a:t>
            </a:r>
            <a:r>
              <a:rPr lang="en-US" altLang="zh-CN" b="0" dirty="0">
                <a:ea typeface="微软雅黑" panose="020B0503020204020204" pitchFamily="34" charset="-122"/>
              </a:rPr>
              <a:t>40</a:t>
            </a:r>
            <a:r>
              <a:rPr lang="zh-CN" altLang="en-US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</p:txBody>
      </p:sp>
      <p:grpSp>
        <p:nvGrpSpPr>
          <p:cNvPr id="42" name="组合 18"/>
          <p:cNvGrpSpPr/>
          <p:nvPr/>
        </p:nvGrpSpPr>
        <p:grpSpPr>
          <a:xfrm>
            <a:off x="6640785" y="3799047"/>
            <a:ext cx="2762295" cy="496834"/>
            <a:chOff x="6404388" y="2116567"/>
            <a:chExt cx="2071721" cy="372626"/>
          </a:xfrm>
        </p:grpSpPr>
        <p:sp>
          <p:nvSpPr>
            <p:cNvPr id="43" name="Rectangle 22"/>
            <p:cNvSpPr>
              <a:spLocks noChangeArrowheads="1"/>
            </p:cNvSpPr>
            <p:nvPr/>
          </p:nvSpPr>
          <p:spPr bwMode="auto">
            <a:xfrm>
              <a:off x="6404388" y="2116567"/>
              <a:ext cx="2071721" cy="3462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/>
              <a:r>
                <a:rPr lang="zh-CN" altLang="en-US" b="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可变成本</a:t>
              </a:r>
              <a:r>
                <a:rPr lang="zh-CN" altLang="en-US" b="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：       </a:t>
              </a:r>
              <a:r>
                <a:rPr lang="zh-CN" altLang="en-US" b="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， </a:t>
              </a:r>
            </a:p>
          </p:txBody>
        </p:sp>
        <p:graphicFrame>
          <p:nvGraphicFramePr>
            <p:cNvPr id="44" name="Object 8"/>
            <p:cNvGraphicFramePr>
              <a:graphicFrameLocks noChangeAspect="1"/>
            </p:cNvGraphicFramePr>
            <p:nvPr/>
          </p:nvGraphicFramePr>
          <p:xfrm>
            <a:off x="7590246" y="2171693"/>
            <a:ext cx="636587" cy="317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6918" name="公式" r:id="rId4" imgW="304560" imgH="203040" progId="Equation.3">
                    <p:embed/>
                  </p:oleObj>
                </mc:Choice>
                <mc:Fallback>
                  <p:oleObj name="公式" r:id="rId4" imgW="30456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590246" y="2171693"/>
                          <a:ext cx="636587" cy="3175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5" name="组合 48"/>
          <p:cNvGrpSpPr>
            <a:grpSpLocks/>
          </p:cNvGrpSpPr>
          <p:nvPr/>
        </p:nvGrpSpPr>
        <p:grpSpPr bwMode="auto">
          <a:xfrm>
            <a:off x="6645796" y="4406418"/>
            <a:ext cx="3655476" cy="548903"/>
            <a:chOff x="1330327" y="1486779"/>
            <a:chExt cx="2741607" cy="411847"/>
          </a:xfrm>
        </p:grpSpPr>
        <p:sp>
          <p:nvSpPr>
            <p:cNvPr id="46" name="Rectangle 24"/>
            <p:cNvSpPr>
              <a:spLocks noChangeArrowheads="1"/>
            </p:cNvSpPr>
            <p:nvPr/>
          </p:nvSpPr>
          <p:spPr bwMode="auto">
            <a:xfrm>
              <a:off x="1330327" y="1486779"/>
              <a:ext cx="2741607" cy="3463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/>
              <a:r>
                <a:rPr lang="zh-CN" altLang="en-US" b="0" dirty="0">
                  <a:ea typeface="微软雅黑" panose="020B0503020204020204" pitchFamily="34" charset="-122"/>
                </a:rPr>
                <a:t>总成本：                      。</a:t>
              </a:r>
              <a:endParaRPr lang="zh-CN" altLang="en-US" b="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47" name="Object 44"/>
            <p:cNvGraphicFramePr>
              <a:graphicFrameLocks noChangeAspect="1"/>
            </p:cNvGraphicFramePr>
            <p:nvPr/>
          </p:nvGraphicFramePr>
          <p:xfrm>
            <a:off x="2357422" y="1541290"/>
            <a:ext cx="1357322" cy="3573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6919" name="公式" r:id="rId6" imgW="850680" imgH="203040" progId="Equation.3">
                    <p:embed/>
                  </p:oleObj>
                </mc:Choice>
                <mc:Fallback>
                  <p:oleObj name="公式" r:id="rId6" imgW="85068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57422" y="1541290"/>
                          <a:ext cx="1357322" cy="35733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9" name="Rectangle 19"/>
          <p:cNvSpPr>
            <a:spLocks noChangeArrowheads="1"/>
          </p:cNvSpPr>
          <p:nvPr/>
        </p:nvSpPr>
        <p:spPr bwMode="auto">
          <a:xfrm>
            <a:off x="2109714" y="3150181"/>
            <a:ext cx="3333774" cy="1754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just" eaLnBrk="1" hangingPunct="1">
              <a:lnSpc>
                <a:spcPct val="150000"/>
              </a:lnSpc>
            </a:pPr>
            <a:r>
              <a:rPr lang="zh-CN" altLang="en-US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“面包店的每天的固定开销为40元，每个面包的成本为1.5元。”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1919213" y="2340913"/>
            <a:ext cx="3810027" cy="2694980"/>
            <a:chOff x="1919213" y="2437163"/>
            <a:chExt cx="3810027" cy="2694980"/>
          </a:xfrm>
        </p:grpSpPr>
        <p:sp>
          <p:nvSpPr>
            <p:cNvPr id="50" name="AutoShape 21"/>
            <p:cNvSpPr>
              <a:spLocks noChangeArrowheads="1"/>
            </p:cNvSpPr>
            <p:nvPr/>
          </p:nvSpPr>
          <p:spPr bwMode="auto">
            <a:xfrm>
              <a:off x="1919213" y="3131879"/>
              <a:ext cx="3810027" cy="2000264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hangingPunct="1"/>
              <a:endParaRPr lang="zh-CN" altLang="en-US" sz="2400" b="0">
                <a:ea typeface="微软雅黑" panose="020B0503020204020204" pitchFamily="34" charset="-122"/>
              </a:endParaRPr>
            </a:p>
          </p:txBody>
        </p:sp>
        <p:sp>
          <p:nvSpPr>
            <p:cNvPr id="51" name="TextBox 18"/>
            <p:cNvSpPr txBox="1"/>
            <p:nvPr/>
          </p:nvSpPr>
          <p:spPr>
            <a:xfrm>
              <a:off x="3362609" y="2437163"/>
              <a:ext cx="180976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>
                  <a:ea typeface="微软雅黑" panose="020B0503020204020204" pitchFamily="34" charset="-122"/>
                </a:rPr>
                <a:t>题意</a:t>
              </a:r>
            </a:p>
          </p:txBody>
        </p:sp>
      </p:grpSp>
      <p:grpSp>
        <p:nvGrpSpPr>
          <p:cNvPr id="52" name="组合 51"/>
          <p:cNvGrpSpPr/>
          <p:nvPr/>
        </p:nvGrpSpPr>
        <p:grpSpPr>
          <a:xfrm>
            <a:off x="6238426" y="2364775"/>
            <a:ext cx="4863108" cy="2671118"/>
            <a:chOff x="5000628" y="1854296"/>
            <a:chExt cx="3647331" cy="2003338"/>
          </a:xfrm>
        </p:grpSpPr>
        <p:sp>
          <p:nvSpPr>
            <p:cNvPr id="53" name="AutoShape 21"/>
            <p:cNvSpPr>
              <a:spLocks noChangeArrowheads="1"/>
            </p:cNvSpPr>
            <p:nvPr/>
          </p:nvSpPr>
          <p:spPr bwMode="auto">
            <a:xfrm>
              <a:off x="5000628" y="2348908"/>
              <a:ext cx="3071834" cy="1508726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hangingPunct="1"/>
              <a:endParaRPr lang="zh-CN" altLang="en-US" sz="2400">
                <a:ea typeface="微软雅黑" panose="020B0503020204020204" pitchFamily="34" charset="-122"/>
              </a:endParaRPr>
            </a:p>
          </p:txBody>
        </p:sp>
        <p:sp>
          <p:nvSpPr>
            <p:cNvPr id="54" name="TextBox 19"/>
            <p:cNvSpPr txBox="1"/>
            <p:nvPr/>
          </p:nvSpPr>
          <p:spPr>
            <a:xfrm>
              <a:off x="5933315" y="1854296"/>
              <a:ext cx="2714644" cy="3462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>
                  <a:ea typeface="微软雅黑" panose="020B0503020204020204" pitchFamily="34" charset="-122"/>
                </a:rPr>
                <a:t>总成本函数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5169838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AutoShape 2"/>
          <p:cNvSpPr>
            <a:spLocks noChangeArrowheads="1"/>
          </p:cNvSpPr>
          <p:nvPr/>
        </p:nvSpPr>
        <p:spPr bwMode="auto">
          <a:xfrm>
            <a:off x="1055688" y="2024063"/>
            <a:ext cx="10080625" cy="3510462"/>
          </a:xfrm>
          <a:prstGeom prst="foldedCorner">
            <a:avLst>
              <a:gd name="adj" fmla="val 12500"/>
            </a:avLst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1A74CC"/>
            </a:solidFill>
          </a:ln>
          <a:effectLst/>
          <a:extLst/>
        </p:spPr>
        <p:txBody>
          <a:bodyPr wrap="none" tIns="72000" bIns="0"/>
          <a:lstStyle/>
          <a:p>
            <a:pPr algn="l" latinLnBrk="1" hangingPunct="0">
              <a:spcBef>
                <a:spcPts val="1200"/>
              </a:spcBef>
            </a:pPr>
            <a:endParaRPr lang="zh-CN" altLang="en-US" sz="2400" dirty="0">
              <a:solidFill>
                <a:srgbClr val="FF0000"/>
              </a:solidFill>
              <a:latin typeface="宋体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/>
          <p:cNvSpPr/>
          <p:nvPr/>
        </p:nvSpPr>
        <p:spPr bwMode="auto">
          <a:xfrm>
            <a:off x="4958837" y="1068404"/>
            <a:ext cx="2274326" cy="663414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>
              <a:defRPr/>
            </a:pPr>
            <a:r>
              <a: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案例</a:t>
            </a:r>
            <a:r>
              <a:rPr lang="zh-CN" altLang="en-US" sz="28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求解</a:t>
            </a:r>
            <a:endParaRPr lang="zh-CN" altLang="en-US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8" name="Group 4"/>
          <p:cNvGrpSpPr>
            <a:grpSpLocks/>
          </p:cNvGrpSpPr>
          <p:nvPr/>
        </p:nvGrpSpPr>
        <p:grpSpPr bwMode="auto">
          <a:xfrm>
            <a:off x="1702180" y="2517928"/>
            <a:ext cx="8989482" cy="485776"/>
            <a:chOff x="0" y="2"/>
            <a:chExt cx="4247" cy="306"/>
          </a:xfrm>
        </p:grpSpPr>
        <p:grpSp>
          <p:nvGrpSpPr>
            <p:cNvPr id="19" name="Group 5"/>
            <p:cNvGrpSpPr>
              <a:grpSpLocks/>
            </p:cNvGrpSpPr>
            <p:nvPr/>
          </p:nvGrpSpPr>
          <p:grpSpPr bwMode="auto">
            <a:xfrm>
              <a:off x="0" y="2"/>
              <a:ext cx="3217" cy="299"/>
              <a:chOff x="0" y="2"/>
              <a:chExt cx="3217" cy="299"/>
            </a:xfrm>
          </p:grpSpPr>
          <p:sp>
            <p:nvSpPr>
              <p:cNvPr id="23" name="Rectangle 20"/>
              <p:cNvSpPr>
                <a:spLocks noChangeArrowheads="1"/>
              </p:cNvSpPr>
              <p:nvPr/>
            </p:nvSpPr>
            <p:spPr bwMode="auto">
              <a:xfrm>
                <a:off x="0" y="2"/>
                <a:ext cx="1743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 b="1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 b="1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 b="1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 b="1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9pPr>
              </a:lstStyle>
              <a:p>
                <a:pPr algn="l" eaLnBrk="1" hangingPunct="1"/>
                <a:r>
                  <a:rPr lang="zh-CN" altLang="en-US" b="0" dirty="0">
                    <a:ea typeface="微软雅黑" panose="020B0503020204020204" pitchFamily="34" charset="-122"/>
                  </a:rPr>
                  <a:t>设   为面包的销售价格，</a:t>
                </a:r>
                <a:r>
                  <a:rPr lang="zh-CN" altLang="en-US" b="0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 </a:t>
                </a:r>
              </a:p>
            </p:txBody>
          </p:sp>
          <p:graphicFrame>
            <p:nvGraphicFramePr>
              <p:cNvPr id="24" name="Object 6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876925303"/>
                  </p:ext>
                </p:extLst>
              </p:nvPr>
            </p:nvGraphicFramePr>
            <p:xfrm>
              <a:off x="158" y="45"/>
              <a:ext cx="214" cy="22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78218" r:id="rId4" imgW="158810" imgH="172045" progId="Equation.3">
                      <p:embed/>
                    </p:oleObj>
                  </mc:Choice>
                  <mc:Fallback>
                    <p:oleObj r:id="rId4" imgW="158810" imgH="172045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58" y="45"/>
                            <a:ext cx="214" cy="227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5" name="Object 8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13919917"/>
                  </p:ext>
                </p:extLst>
              </p:nvPr>
            </p:nvGraphicFramePr>
            <p:xfrm>
              <a:off x="1528" y="45"/>
              <a:ext cx="175" cy="22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78219" r:id="rId6" imgW="132620" imgH="172557" progId="Equation.3">
                      <p:embed/>
                    </p:oleObj>
                  </mc:Choice>
                  <mc:Fallback>
                    <p:oleObj r:id="rId6" imgW="132620" imgH="172557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528" y="45"/>
                            <a:ext cx="175" cy="227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6" name="Rectangle 22"/>
              <p:cNvSpPr>
                <a:spLocks noChangeArrowheads="1"/>
              </p:cNvSpPr>
              <p:nvPr/>
            </p:nvSpPr>
            <p:spPr bwMode="auto">
              <a:xfrm>
                <a:off x="1595" y="10"/>
                <a:ext cx="1622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 b="1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 b="1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 b="1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 b="1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9pPr>
              </a:lstStyle>
              <a:p>
                <a:pPr algn="l" eaLnBrk="1" hangingPunct="1"/>
                <a:r>
                  <a:rPr lang="zh-CN" altLang="en-US" b="0" dirty="0">
                    <a:ea typeface="微软雅黑" panose="020B0503020204020204" pitchFamily="34" charset="-122"/>
                  </a:rPr>
                  <a:t>为面包每天的销售量</a:t>
                </a:r>
                <a:r>
                  <a:rPr lang="zh-CN" altLang="en-US" b="0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， </a:t>
                </a:r>
              </a:p>
            </p:txBody>
          </p:sp>
        </p:grpSp>
        <p:grpSp>
          <p:nvGrpSpPr>
            <p:cNvPr id="20" name="Group 10"/>
            <p:cNvGrpSpPr>
              <a:grpSpLocks/>
            </p:cNvGrpSpPr>
            <p:nvPr/>
          </p:nvGrpSpPr>
          <p:grpSpPr bwMode="auto">
            <a:xfrm>
              <a:off x="3034" y="17"/>
              <a:ext cx="1213" cy="291"/>
              <a:chOff x="-414" y="17"/>
              <a:chExt cx="1213" cy="291"/>
            </a:xfrm>
          </p:grpSpPr>
          <p:sp>
            <p:nvSpPr>
              <p:cNvPr id="21" name="Rectangle 24"/>
              <p:cNvSpPr>
                <a:spLocks noChangeArrowheads="1"/>
              </p:cNvSpPr>
              <p:nvPr/>
            </p:nvSpPr>
            <p:spPr bwMode="auto">
              <a:xfrm>
                <a:off x="-311" y="17"/>
                <a:ext cx="1110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 b="1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 b="1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 b="1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 b="1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9pPr>
              </a:lstStyle>
              <a:p>
                <a:pPr algn="l" eaLnBrk="1" hangingPunct="1"/>
                <a:r>
                  <a:rPr lang="zh-CN" altLang="en-US" b="0" dirty="0">
                    <a:ea typeface="微软雅黑" panose="020B0503020204020204" pitchFamily="34" charset="-122"/>
                  </a:rPr>
                  <a:t>为每天的利润。</a:t>
                </a:r>
                <a:endParaRPr lang="zh-CN" altLang="en-US" b="0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graphicFrame>
            <p:nvGraphicFramePr>
              <p:cNvPr id="22" name="Object 11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750680489"/>
                  </p:ext>
                </p:extLst>
              </p:nvPr>
            </p:nvGraphicFramePr>
            <p:xfrm>
              <a:off x="-414" y="51"/>
              <a:ext cx="188" cy="21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78220" name="公式" r:id="rId8" imgW="146183" imgH="172557" progId="Equation.3">
                      <p:embed/>
                    </p:oleObj>
                  </mc:Choice>
                  <mc:Fallback>
                    <p:oleObj name="公式" r:id="rId8" imgW="146183" imgH="172557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-414" y="51"/>
                            <a:ext cx="188" cy="213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grpSp>
        <p:nvGrpSpPr>
          <p:cNvPr id="27" name="Group 13"/>
          <p:cNvGrpSpPr>
            <a:grpSpLocks/>
          </p:cNvGrpSpPr>
          <p:nvPr/>
        </p:nvGrpSpPr>
        <p:grpSpPr bwMode="auto">
          <a:xfrm>
            <a:off x="1702180" y="3986185"/>
            <a:ext cx="7560733" cy="521214"/>
            <a:chOff x="0" y="-20"/>
            <a:chExt cx="4232" cy="328"/>
          </a:xfrm>
        </p:grpSpPr>
        <p:sp>
          <p:nvSpPr>
            <p:cNvPr id="28" name="Rectangle 30"/>
            <p:cNvSpPr>
              <a:spLocks noChangeArrowheads="1"/>
            </p:cNvSpPr>
            <p:nvPr/>
          </p:nvSpPr>
          <p:spPr bwMode="auto">
            <a:xfrm>
              <a:off x="0" y="-20"/>
              <a:ext cx="1316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/>
              <a:r>
                <a:rPr lang="zh-CN" altLang="en-US" b="0" dirty="0">
                  <a:ea typeface="微软雅黑" panose="020B0503020204020204" pitchFamily="34" charset="-122"/>
                </a:rPr>
                <a:t>又每天的收入为</a:t>
              </a:r>
              <a:endParaRPr lang="zh-CN" altLang="en-US" b="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29" name="Object 15"/>
            <p:cNvGraphicFramePr>
              <a:graphicFrameLocks noChangeAspect="1"/>
            </p:cNvGraphicFramePr>
            <p:nvPr/>
          </p:nvGraphicFramePr>
          <p:xfrm>
            <a:off x="1349" y="-11"/>
            <a:ext cx="2883" cy="3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8221" r:id="rId10" imgW="2491983" imgH="228870" progId="Equation.3">
                    <p:embed/>
                  </p:oleObj>
                </mc:Choice>
                <mc:Fallback>
                  <p:oleObj r:id="rId10" imgW="2491983" imgH="22887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49" y="-11"/>
                          <a:ext cx="2883" cy="31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0" name="Group 16"/>
          <p:cNvGrpSpPr>
            <a:grpSpLocks/>
          </p:cNvGrpSpPr>
          <p:nvPr/>
        </p:nvGrpSpPr>
        <p:grpSpPr bwMode="auto">
          <a:xfrm>
            <a:off x="1721429" y="4673803"/>
            <a:ext cx="8696822" cy="507823"/>
            <a:chOff x="0" y="-19"/>
            <a:chExt cx="3982" cy="319"/>
          </a:xfrm>
        </p:grpSpPr>
        <p:sp>
          <p:nvSpPr>
            <p:cNvPr id="31" name="Rectangle 33"/>
            <p:cNvSpPr>
              <a:spLocks noChangeArrowheads="1"/>
            </p:cNvSpPr>
            <p:nvPr/>
          </p:nvSpPr>
          <p:spPr bwMode="auto">
            <a:xfrm>
              <a:off x="0" y="-19"/>
              <a:ext cx="1006" cy="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/>
              <a:r>
                <a:rPr lang="zh-CN" altLang="en-US" b="0" dirty="0">
                  <a:ea typeface="微软雅黑" panose="020B0503020204020204" pitchFamily="34" charset="-122"/>
                </a:rPr>
                <a:t>每天的成本为</a:t>
              </a:r>
              <a:r>
                <a:rPr lang="zh-CN" altLang="en-US" b="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</a:p>
          </p:txBody>
        </p:sp>
        <p:graphicFrame>
          <p:nvGraphicFramePr>
            <p:cNvPr id="32" name="Object 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32867887"/>
                </p:ext>
              </p:extLst>
            </p:nvPr>
          </p:nvGraphicFramePr>
          <p:xfrm>
            <a:off x="873" y="10"/>
            <a:ext cx="3109" cy="29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8222" r:id="rId12" imgW="3136680" imgH="203040" progId="Equation.3">
                    <p:embed/>
                  </p:oleObj>
                </mc:Choice>
                <mc:Fallback>
                  <p:oleObj r:id="rId12" imgW="313668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73" y="10"/>
                          <a:ext cx="3109" cy="29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3" name="Group 45"/>
          <p:cNvGrpSpPr>
            <a:grpSpLocks/>
          </p:cNvGrpSpPr>
          <p:nvPr/>
        </p:nvGrpSpPr>
        <p:grpSpPr bwMode="auto">
          <a:xfrm>
            <a:off x="6405413" y="3257462"/>
            <a:ext cx="2857500" cy="477325"/>
            <a:chOff x="72" y="18"/>
            <a:chExt cx="1350" cy="301"/>
          </a:xfrm>
        </p:grpSpPr>
        <p:sp>
          <p:nvSpPr>
            <p:cNvPr id="34" name="Rectangle 27"/>
            <p:cNvSpPr>
              <a:spLocks noChangeArrowheads="1"/>
            </p:cNvSpPr>
            <p:nvPr/>
          </p:nvSpPr>
          <p:spPr bwMode="auto">
            <a:xfrm>
              <a:off x="72" y="18"/>
              <a:ext cx="421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/>
              <a:r>
                <a:rPr lang="zh-CN" altLang="en-US" b="0">
                  <a:ea typeface="微软雅黑" panose="020B0503020204020204" pitchFamily="34" charset="-122"/>
                </a:rPr>
                <a:t>解得</a:t>
              </a:r>
              <a:r>
                <a:rPr lang="zh-CN" altLang="en-US" b="0"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</a:p>
          </p:txBody>
        </p:sp>
        <p:graphicFrame>
          <p:nvGraphicFramePr>
            <p:cNvPr id="35" name="Object 47"/>
            <p:cNvGraphicFramePr>
              <a:graphicFrameLocks noChangeAspect="1"/>
            </p:cNvGraphicFramePr>
            <p:nvPr/>
          </p:nvGraphicFramePr>
          <p:xfrm>
            <a:off x="417" y="32"/>
            <a:ext cx="1005" cy="2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8223" r:id="rId14" imgW="960901" imgH="204895" progId="Equation.3">
                    <p:embed/>
                  </p:oleObj>
                </mc:Choice>
                <mc:Fallback>
                  <p:oleObj r:id="rId14" imgW="960901" imgH="204895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7" y="32"/>
                          <a:ext cx="1005" cy="28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6" name="组合 48"/>
          <p:cNvGrpSpPr>
            <a:grpSpLocks/>
          </p:cNvGrpSpPr>
          <p:nvPr/>
        </p:nvGrpSpPr>
        <p:grpSpPr bwMode="auto">
          <a:xfrm>
            <a:off x="1702180" y="3068825"/>
            <a:ext cx="4703233" cy="778934"/>
            <a:chOff x="1116013" y="1286593"/>
            <a:chExt cx="3527425" cy="584440"/>
          </a:xfrm>
        </p:grpSpPr>
        <p:graphicFrame>
          <p:nvGraphicFramePr>
            <p:cNvPr id="37" name="Object 4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47532468"/>
                </p:ext>
              </p:extLst>
            </p:nvPr>
          </p:nvGraphicFramePr>
          <p:xfrm>
            <a:off x="2500298" y="1286593"/>
            <a:ext cx="1873249" cy="5844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8224" name="公式" r:id="rId16" imgW="29260800" imgH="9448800" progId="Equation.3">
                    <p:embed/>
                  </p:oleObj>
                </mc:Choice>
                <mc:Fallback>
                  <p:oleObj name="公式" r:id="rId16" imgW="29260800" imgH="94488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00298" y="1286593"/>
                          <a:ext cx="1873249" cy="58444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8" name="Rectangle 24"/>
            <p:cNvSpPr>
              <a:spLocks noChangeArrowheads="1"/>
            </p:cNvSpPr>
            <p:nvPr/>
          </p:nvSpPr>
          <p:spPr bwMode="auto">
            <a:xfrm>
              <a:off x="1116013" y="1406036"/>
              <a:ext cx="3527425" cy="3463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/>
              <a:r>
                <a:rPr lang="zh-CN" altLang="en-US" b="0" dirty="0">
                  <a:ea typeface="微软雅黑" panose="020B0503020204020204" pitchFamily="34" charset="-122"/>
                </a:rPr>
                <a:t>根据题意有：                            ，</a:t>
              </a:r>
              <a:endParaRPr lang="zh-CN" altLang="en-US" b="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40" name="Text Box 18"/>
          <p:cNvSpPr txBox="1">
            <a:spLocks noChangeArrowheads="1"/>
          </p:cNvSpPr>
          <p:nvPr/>
        </p:nvSpPr>
        <p:spPr bwMode="auto">
          <a:xfrm>
            <a:off x="1086023" y="2056263"/>
            <a:ext cx="140567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latinLnBrk="1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latinLnBrk="1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latinLnBrk="1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latinLnBrk="1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/>
            <a:r>
              <a:rPr lang="zh-CN" altLang="en-US" sz="2400" dirty="0" smtClean="0">
                <a:solidFill>
                  <a:srgbClr val="FF0000"/>
                </a:solidFill>
                <a:ea typeface="微软雅黑" panose="020B0503020204020204" pitchFamily="34" charset="-122"/>
              </a:rPr>
              <a:t>解：</a:t>
            </a:r>
            <a:endParaRPr lang="zh-CN" altLang="en-US" sz="2400" dirty="0">
              <a:solidFill>
                <a:srgbClr val="FF0000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8169243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11" grpId="0" animBg="1"/>
      <p:bldP spid="4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 bwMode="auto">
          <a:xfrm>
            <a:off x="4958837" y="1137812"/>
            <a:ext cx="2274326" cy="663414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>
              <a:defRPr/>
            </a:pPr>
            <a:r>
              <a: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案例</a:t>
            </a:r>
            <a:r>
              <a:rPr lang="zh-CN" altLang="en-US" sz="28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求解</a:t>
            </a:r>
            <a:endParaRPr lang="zh-CN" altLang="en-US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9" name="AutoShape 2"/>
          <p:cNvSpPr>
            <a:spLocks noChangeArrowheads="1"/>
          </p:cNvSpPr>
          <p:nvPr/>
        </p:nvSpPr>
        <p:spPr bwMode="auto">
          <a:xfrm>
            <a:off x="1055688" y="2024063"/>
            <a:ext cx="10080625" cy="3491214"/>
          </a:xfrm>
          <a:prstGeom prst="foldedCorner">
            <a:avLst>
              <a:gd name="adj" fmla="val 12500"/>
            </a:avLst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1A74CC"/>
            </a:solidFill>
          </a:ln>
          <a:effectLst/>
          <a:extLst/>
        </p:spPr>
        <p:txBody>
          <a:bodyPr wrap="none" tIns="72000" bIns="0"/>
          <a:lstStyle/>
          <a:p>
            <a:pPr latinLnBrk="1" hangingPunct="0">
              <a:spcBef>
                <a:spcPts val="1200"/>
              </a:spcBef>
            </a:pPr>
            <a:endParaRPr lang="zh-CN" altLang="en-US" sz="2400" dirty="0">
              <a:solidFill>
                <a:srgbClr val="FF0000"/>
              </a:solidFill>
              <a:latin typeface="宋体" charset="-122"/>
              <a:ea typeface="微软雅黑" panose="020B0503020204020204" pitchFamily="34" charset="-122"/>
            </a:endParaRPr>
          </a:p>
        </p:txBody>
      </p:sp>
      <p:sp>
        <p:nvSpPr>
          <p:cNvPr id="40" name="Text Box 18"/>
          <p:cNvSpPr txBox="1">
            <a:spLocks noChangeArrowheads="1"/>
          </p:cNvSpPr>
          <p:nvPr/>
        </p:nvSpPr>
        <p:spPr bwMode="auto">
          <a:xfrm>
            <a:off x="1086668" y="2074630"/>
            <a:ext cx="140567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latinLnBrk="1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latinLnBrk="1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latinLnBrk="1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latinLnBrk="1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/>
            <a:r>
              <a:rPr lang="zh-CN" altLang="en-US" sz="2400" dirty="0" smtClean="0">
                <a:solidFill>
                  <a:srgbClr val="FF0000"/>
                </a:solidFill>
                <a:ea typeface="微软雅黑" panose="020B0503020204020204" pitchFamily="34" charset="-122"/>
              </a:rPr>
              <a:t>解：</a:t>
            </a:r>
            <a:endParaRPr lang="zh-CN" altLang="en-US" sz="2400" dirty="0">
              <a:solidFill>
                <a:srgbClr val="FF0000"/>
              </a:solidFill>
              <a:ea typeface="微软雅黑" panose="020B0503020204020204" pitchFamily="34" charset="-122"/>
            </a:endParaRPr>
          </a:p>
        </p:txBody>
      </p:sp>
      <p:grpSp>
        <p:nvGrpSpPr>
          <p:cNvPr id="41" name="Group 19"/>
          <p:cNvGrpSpPr>
            <a:grpSpLocks/>
          </p:cNvGrpSpPr>
          <p:nvPr/>
        </p:nvGrpSpPr>
        <p:grpSpPr bwMode="auto">
          <a:xfrm>
            <a:off x="1881552" y="2538940"/>
            <a:ext cx="7241608" cy="479160"/>
            <a:chOff x="0" y="-16"/>
            <a:chExt cx="3378" cy="295"/>
          </a:xfrm>
        </p:grpSpPr>
        <p:sp>
          <p:nvSpPr>
            <p:cNvPr id="42" name="Rectangle 36"/>
            <p:cNvSpPr>
              <a:spLocks noChangeArrowheads="1"/>
            </p:cNvSpPr>
            <p:nvPr/>
          </p:nvSpPr>
          <p:spPr bwMode="auto">
            <a:xfrm>
              <a:off x="0" y="-16"/>
              <a:ext cx="1458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/>
              <a:r>
                <a:rPr lang="zh-CN" altLang="en-US" b="0" dirty="0">
                  <a:ea typeface="微软雅黑" panose="020B0503020204020204" pitchFamily="34" charset="-122"/>
                </a:rPr>
                <a:t>所以，每天的利润为</a:t>
              </a:r>
              <a:r>
                <a:rPr lang="zh-CN" altLang="en-US" b="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</a:p>
          </p:txBody>
        </p:sp>
        <p:graphicFrame>
          <p:nvGraphicFramePr>
            <p:cNvPr id="43" name="Object 2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96192654"/>
                </p:ext>
              </p:extLst>
            </p:nvPr>
          </p:nvGraphicFramePr>
          <p:xfrm>
            <a:off x="1334" y="-14"/>
            <a:ext cx="2044" cy="29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9221" r:id="rId4" imgW="2148498" imgH="228870" progId="Equation.3">
                    <p:embed/>
                  </p:oleObj>
                </mc:Choice>
                <mc:Fallback>
                  <p:oleObj r:id="rId4" imgW="2148498" imgH="22887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34" y="-14"/>
                          <a:ext cx="2044" cy="29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4" name="Group 22"/>
          <p:cNvGrpSpPr>
            <a:grpSpLocks/>
          </p:cNvGrpSpPr>
          <p:nvPr/>
        </p:nvGrpSpPr>
        <p:grpSpPr bwMode="auto">
          <a:xfrm>
            <a:off x="1881552" y="3046405"/>
            <a:ext cx="3560233" cy="485881"/>
            <a:chOff x="0" y="-20"/>
            <a:chExt cx="1682" cy="307"/>
          </a:xfrm>
        </p:grpSpPr>
        <p:sp>
          <p:nvSpPr>
            <p:cNvPr id="45" name="Rectangle 39"/>
            <p:cNvSpPr>
              <a:spLocks noChangeArrowheads="1"/>
            </p:cNvSpPr>
            <p:nvPr/>
          </p:nvSpPr>
          <p:spPr bwMode="auto">
            <a:xfrm>
              <a:off x="0" y="-20"/>
              <a:ext cx="1682" cy="2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/>
              <a:r>
                <a:rPr lang="zh-CN" altLang="en-US" b="0" dirty="0">
                  <a:ea typeface="微软雅黑" panose="020B0503020204020204" pitchFamily="34" charset="-122"/>
                </a:rPr>
                <a:t>因为                           </a:t>
              </a:r>
              <a:r>
                <a:rPr lang="zh-CN" altLang="en-US" b="0" dirty="0" smtClean="0">
                  <a:ea typeface="微软雅黑" panose="020B0503020204020204" pitchFamily="34" charset="-122"/>
                </a:rPr>
                <a:t>，</a:t>
              </a:r>
              <a:r>
                <a:rPr lang="zh-CN" altLang="en-US" b="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endParaRPr lang="zh-CN" altLang="en-US" b="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46" name="Object 2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93153089"/>
                </p:ext>
              </p:extLst>
            </p:nvPr>
          </p:nvGraphicFramePr>
          <p:xfrm>
            <a:off x="357" y="19"/>
            <a:ext cx="1067" cy="26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9222" r:id="rId6" imgW="1101857" imgH="204895" progId="Equation.3">
                    <p:embed/>
                  </p:oleObj>
                </mc:Choice>
                <mc:Fallback>
                  <p:oleObj r:id="rId6" imgW="1101857" imgH="204895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7" y="19"/>
                          <a:ext cx="1067" cy="26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7" name="组合 49"/>
          <p:cNvGrpSpPr>
            <a:grpSpLocks/>
          </p:cNvGrpSpPr>
          <p:nvPr/>
        </p:nvGrpSpPr>
        <p:grpSpPr bwMode="auto">
          <a:xfrm>
            <a:off x="5012102" y="3046397"/>
            <a:ext cx="1893467" cy="461664"/>
            <a:chOff x="3714744" y="3154311"/>
            <a:chExt cx="1420356" cy="347219"/>
          </a:xfrm>
        </p:grpSpPr>
        <p:sp>
          <p:nvSpPr>
            <p:cNvPr id="48" name="Rectangle 42"/>
            <p:cNvSpPr>
              <a:spLocks noChangeArrowheads="1"/>
            </p:cNvSpPr>
            <p:nvPr/>
          </p:nvSpPr>
          <p:spPr bwMode="auto">
            <a:xfrm>
              <a:off x="3714744" y="3154311"/>
              <a:ext cx="1420356" cy="347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/>
              <a:r>
                <a:rPr lang="zh-CN" altLang="en-US" b="0">
                  <a:ea typeface="微软雅黑" panose="020B0503020204020204" pitchFamily="34" charset="-122"/>
                </a:rPr>
                <a:t>令           ，</a:t>
              </a:r>
              <a:r>
                <a:rPr lang="zh-CN" altLang="en-US" b="0"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</a:p>
          </p:txBody>
        </p:sp>
        <p:graphicFrame>
          <p:nvGraphicFramePr>
            <p:cNvPr id="49" name="Object 27"/>
            <p:cNvGraphicFramePr>
              <a:graphicFrameLocks noChangeAspect="1"/>
            </p:cNvGraphicFramePr>
            <p:nvPr/>
          </p:nvGraphicFramePr>
          <p:xfrm>
            <a:off x="4071934" y="3212236"/>
            <a:ext cx="661994" cy="26998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9223" r:id="rId8" imgW="401220" imgH="180971" progId="Equation.3">
                    <p:embed/>
                  </p:oleObj>
                </mc:Choice>
                <mc:Fallback>
                  <p:oleObj r:id="rId8" imgW="401220" imgH="180971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71934" y="3212236"/>
                          <a:ext cx="661994" cy="26998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0" name="组合 50"/>
          <p:cNvGrpSpPr>
            <a:grpSpLocks/>
          </p:cNvGrpSpPr>
          <p:nvPr/>
        </p:nvGrpSpPr>
        <p:grpSpPr bwMode="auto">
          <a:xfrm>
            <a:off x="6582069" y="3065655"/>
            <a:ext cx="3325283" cy="461665"/>
            <a:chOff x="4936251" y="3154311"/>
            <a:chExt cx="2493270" cy="347219"/>
          </a:xfrm>
        </p:grpSpPr>
        <p:sp>
          <p:nvSpPr>
            <p:cNvPr id="51" name="Rectangle 44"/>
            <p:cNvSpPr>
              <a:spLocks noChangeArrowheads="1"/>
            </p:cNvSpPr>
            <p:nvPr/>
          </p:nvSpPr>
          <p:spPr bwMode="auto">
            <a:xfrm>
              <a:off x="4936251" y="3154311"/>
              <a:ext cx="2493270" cy="347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/>
              <a:r>
                <a:rPr lang="zh-CN" altLang="en-US" b="0" dirty="0">
                  <a:ea typeface="微软雅黑" panose="020B0503020204020204" pitchFamily="34" charset="-122"/>
                </a:rPr>
                <a:t>得唯一驻点               。    </a:t>
              </a:r>
              <a:r>
                <a:rPr lang="zh-CN" altLang="en-US" b="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</a:p>
          </p:txBody>
        </p:sp>
        <p:graphicFrame>
          <p:nvGraphicFramePr>
            <p:cNvPr id="52" name="Object 2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94361631"/>
                </p:ext>
              </p:extLst>
            </p:nvPr>
          </p:nvGraphicFramePr>
          <p:xfrm>
            <a:off x="6207143" y="3194602"/>
            <a:ext cx="936625" cy="3068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9224" r:id="rId10" imgW="564498" imgH="205140" progId="Equation.3">
                    <p:embed/>
                  </p:oleObj>
                </mc:Choice>
                <mc:Fallback>
                  <p:oleObj r:id="rId10" imgW="564498" imgH="2051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07143" y="3194602"/>
                          <a:ext cx="936625" cy="30685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3" name="Group 30"/>
          <p:cNvGrpSpPr>
            <a:grpSpLocks/>
          </p:cNvGrpSpPr>
          <p:nvPr/>
        </p:nvGrpSpPr>
        <p:grpSpPr bwMode="auto">
          <a:xfrm>
            <a:off x="1883868" y="3598001"/>
            <a:ext cx="2624667" cy="461568"/>
            <a:chOff x="0" y="-20"/>
            <a:chExt cx="1240" cy="292"/>
          </a:xfrm>
        </p:grpSpPr>
        <p:sp>
          <p:nvSpPr>
            <p:cNvPr id="54" name="Rectangle 46"/>
            <p:cNvSpPr>
              <a:spLocks noChangeArrowheads="1"/>
            </p:cNvSpPr>
            <p:nvPr/>
          </p:nvSpPr>
          <p:spPr bwMode="auto">
            <a:xfrm>
              <a:off x="0" y="-20"/>
              <a:ext cx="1240" cy="2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/>
              <a:r>
                <a:rPr lang="zh-CN" altLang="en-US" b="0">
                  <a:ea typeface="微软雅黑" panose="020B0503020204020204" pitchFamily="34" charset="-122"/>
                </a:rPr>
                <a:t>又                       ，</a:t>
              </a:r>
              <a:r>
                <a:rPr lang="zh-CN" altLang="en-US" b="0"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</a:p>
          </p:txBody>
        </p:sp>
        <p:graphicFrame>
          <p:nvGraphicFramePr>
            <p:cNvPr id="55" name="Object 3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08378156"/>
                </p:ext>
              </p:extLst>
            </p:nvPr>
          </p:nvGraphicFramePr>
          <p:xfrm>
            <a:off x="205" y="14"/>
            <a:ext cx="919" cy="2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9225" r:id="rId12" imgW="884950" imgH="179244" progId="Equation.3">
                    <p:embed/>
                  </p:oleObj>
                </mc:Choice>
                <mc:Fallback>
                  <p:oleObj r:id="rId12" imgW="884950" imgH="179244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5" y="14"/>
                          <a:ext cx="919" cy="2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6" name="Group 34"/>
          <p:cNvGrpSpPr>
            <a:grpSpLocks/>
          </p:cNvGrpSpPr>
          <p:nvPr/>
        </p:nvGrpSpPr>
        <p:grpSpPr bwMode="auto">
          <a:xfrm>
            <a:off x="1889886" y="4120259"/>
            <a:ext cx="7308849" cy="477275"/>
            <a:chOff x="0" y="-19"/>
            <a:chExt cx="3453" cy="300"/>
          </a:xfrm>
        </p:grpSpPr>
        <p:sp>
          <p:nvSpPr>
            <p:cNvPr id="57" name="Rectangle 50"/>
            <p:cNvSpPr>
              <a:spLocks noChangeArrowheads="1"/>
            </p:cNvSpPr>
            <p:nvPr/>
          </p:nvSpPr>
          <p:spPr bwMode="auto">
            <a:xfrm>
              <a:off x="0" y="-19"/>
              <a:ext cx="3453" cy="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/>
              <a:r>
                <a:rPr lang="zh-CN" altLang="en-US" b="0" dirty="0">
                  <a:ea typeface="微软雅黑" panose="020B0503020204020204" pitchFamily="34" charset="-122"/>
                </a:rPr>
                <a:t>所以唯一的驻点              是利润函数    </a:t>
              </a:r>
              <a:r>
                <a:rPr lang="zh-CN" altLang="en-US" b="0" dirty="0" smtClean="0">
                  <a:ea typeface="微软雅黑" panose="020B0503020204020204" pitchFamily="34" charset="-122"/>
                </a:rPr>
                <a:t>的</a:t>
              </a:r>
              <a:r>
                <a:rPr lang="zh-CN" altLang="en-US" b="0" dirty="0">
                  <a:ea typeface="微软雅黑" panose="020B0503020204020204" pitchFamily="34" charset="-122"/>
                </a:rPr>
                <a:t>最大值点。</a:t>
              </a:r>
              <a:r>
                <a:rPr lang="zh-CN" altLang="en-US" b="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</a:p>
          </p:txBody>
        </p:sp>
        <p:graphicFrame>
          <p:nvGraphicFramePr>
            <p:cNvPr id="58" name="Object 35"/>
            <p:cNvGraphicFramePr>
              <a:graphicFrameLocks noChangeAspect="1"/>
            </p:cNvGraphicFramePr>
            <p:nvPr/>
          </p:nvGraphicFramePr>
          <p:xfrm>
            <a:off x="1094" y="1"/>
            <a:ext cx="477" cy="2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9226" r:id="rId14" imgW="564498" imgH="205140" progId="Equation.3">
                    <p:embed/>
                  </p:oleObj>
                </mc:Choice>
                <mc:Fallback>
                  <p:oleObj r:id="rId14" imgW="564498" imgH="2051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94" y="1"/>
                          <a:ext cx="477" cy="28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9" name="Object 3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84111457"/>
                </p:ext>
              </p:extLst>
            </p:nvPr>
          </p:nvGraphicFramePr>
          <p:xfrm>
            <a:off x="2329" y="8"/>
            <a:ext cx="205" cy="23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9227" r:id="rId15" imgW="146183" imgH="172557" progId="Equation.3">
                    <p:embed/>
                  </p:oleObj>
                </mc:Choice>
                <mc:Fallback>
                  <p:oleObj r:id="rId15" imgW="146183" imgH="172557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29" y="8"/>
                          <a:ext cx="205" cy="23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60" name="Rectangle 52"/>
          <p:cNvSpPr>
            <a:spLocks noChangeArrowheads="1"/>
          </p:cNvSpPr>
          <p:nvPr/>
        </p:nvSpPr>
        <p:spPr bwMode="auto">
          <a:xfrm>
            <a:off x="1890608" y="4648461"/>
            <a:ext cx="3982180" cy="4924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tIns="60961" bIns="60961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l" eaLnBrk="1" hangingPunct="1"/>
            <a:r>
              <a:rPr lang="zh-CN" altLang="en-US" b="0" dirty="0">
                <a:ea typeface="微软雅黑" panose="020B0503020204020204" pitchFamily="34" charset="-122"/>
              </a:rPr>
              <a:t>因此要使获得的利润最大， </a:t>
            </a:r>
          </a:p>
        </p:txBody>
      </p:sp>
      <p:sp>
        <p:nvSpPr>
          <p:cNvPr id="61" name="Rectangle 53"/>
          <p:cNvSpPr>
            <a:spLocks noChangeArrowheads="1"/>
          </p:cNvSpPr>
          <p:nvPr/>
        </p:nvSpPr>
        <p:spPr bwMode="auto">
          <a:xfrm>
            <a:off x="5527042" y="4658676"/>
            <a:ext cx="5285421" cy="4924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tIns="60961" bIns="60961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l" eaLnBrk="1" hangingPunct="1"/>
            <a:r>
              <a:rPr lang="zh-CN" altLang="en-US" b="0" dirty="0">
                <a:ea typeface="微软雅黑" panose="020B0503020204020204" pitchFamily="34" charset="-122"/>
              </a:rPr>
              <a:t>小明将面包的价格确定为 4.25元/只。</a:t>
            </a:r>
          </a:p>
        </p:txBody>
      </p:sp>
    </p:spTree>
    <p:extLst>
      <p:ext uri="{BB962C8B-B14F-4D97-AF65-F5344CB8AC3E}">
        <p14:creationId xmlns:p14="http://schemas.microsoft.com/office/powerpoint/2010/main" val="287201133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0" grpId="0"/>
      <p:bldP spid="60" grpId="0" bldLvl="0" autoUpdateAnimBg="0"/>
      <p:bldP spid="61" grpId="0" bldLvl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1055688" y="584200"/>
            <a:ext cx="1458857" cy="1692275"/>
            <a:chOff x="2128190" y="855990"/>
            <a:chExt cx="1162972" cy="1349048"/>
          </a:xfrm>
        </p:grpSpPr>
        <p:sp>
          <p:nvSpPr>
            <p:cNvPr id="3" name="六边形 2"/>
            <p:cNvSpPr/>
            <p:nvPr/>
          </p:nvSpPr>
          <p:spPr>
            <a:xfrm rot="5400000">
              <a:off x="2035152" y="949028"/>
              <a:ext cx="1349048" cy="1162972"/>
            </a:xfrm>
            <a:prstGeom prst="hexagon">
              <a:avLst/>
            </a:prstGeom>
            <a:solidFill>
              <a:srgbClr val="1A74CC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400" dirty="0">
                <a:solidFill>
                  <a:schemeClr val="tx1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2155678" y="1299681"/>
              <a:ext cx="1128625" cy="4661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32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微训练</a:t>
              </a:r>
            </a:p>
          </p:txBody>
        </p:sp>
      </p:grpSp>
      <p:grpSp>
        <p:nvGrpSpPr>
          <p:cNvPr id="10" name="组合 11"/>
          <p:cNvGrpSpPr>
            <a:grpSpLocks/>
          </p:cNvGrpSpPr>
          <p:nvPr/>
        </p:nvGrpSpPr>
        <p:grpSpPr bwMode="auto">
          <a:xfrm>
            <a:off x="1055688" y="2417848"/>
            <a:ext cx="10080625" cy="2163678"/>
            <a:chOff x="791765" y="1949113"/>
            <a:chExt cx="7560469" cy="1622767"/>
          </a:xfrm>
        </p:grpSpPr>
        <p:sp>
          <p:nvSpPr>
            <p:cNvPr id="11" name="矩形 10"/>
            <p:cNvSpPr/>
            <p:nvPr/>
          </p:nvSpPr>
          <p:spPr bwMode="auto">
            <a:xfrm>
              <a:off x="791765" y="1949113"/>
              <a:ext cx="7560469" cy="1622767"/>
            </a:xfrm>
            <a:prstGeom prst="rect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rgbClr val="1A74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zh-CN" altLang="en-US" sz="2400">
                <a:ea typeface="微软雅黑" panose="020B0503020204020204" pitchFamily="34" charset="-122"/>
              </a:endParaRPr>
            </a:p>
          </p:txBody>
        </p:sp>
        <p:grpSp>
          <p:nvGrpSpPr>
            <p:cNvPr id="12" name="Group 8"/>
            <p:cNvGrpSpPr>
              <a:grpSpLocks/>
            </p:cNvGrpSpPr>
            <p:nvPr/>
          </p:nvGrpSpPr>
          <p:grpSpPr bwMode="auto">
            <a:xfrm>
              <a:off x="1062185" y="2108024"/>
              <a:ext cx="6998824" cy="1315703"/>
              <a:chOff x="1554" y="2006"/>
              <a:chExt cx="11024" cy="1763"/>
            </a:xfrm>
          </p:grpSpPr>
          <p:sp>
            <p:nvSpPr>
              <p:cNvPr id="13" name="Text Box 9"/>
              <p:cNvSpPr txBox="1">
                <a:spLocks noChangeArrowheads="1"/>
              </p:cNvSpPr>
              <p:nvPr/>
            </p:nvSpPr>
            <p:spPr bwMode="auto">
              <a:xfrm>
                <a:off x="1554" y="2006"/>
                <a:ext cx="11024" cy="17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 b="1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 b="1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 b="1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 b="1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9pPr>
              </a:lstStyle>
              <a:p>
                <a:pPr algn="l">
                  <a:lnSpc>
                    <a:spcPct val="150000"/>
                  </a:lnSpc>
                </a:pPr>
                <a:r>
                  <a:rPr lang="zh-CN" altLang="en-US" b="0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 </a:t>
                </a:r>
                <a:r>
                  <a:rPr lang="zh-CN" altLang="en-US" b="0" dirty="0" smtClean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       某</a:t>
                </a:r>
                <a:r>
                  <a:rPr lang="zh-CN" altLang="en-US" b="0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产品的成本函数与收益函数分别</a:t>
                </a:r>
                <a:r>
                  <a:rPr lang="zh-CN" altLang="en-US" b="0" dirty="0" smtClean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为                        </a:t>
                </a:r>
                <a:r>
                  <a:rPr lang="zh-CN" altLang="en-US" b="0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（百元</a:t>
                </a:r>
                <a:r>
                  <a:rPr lang="zh-CN" altLang="en-US" b="0" dirty="0" smtClean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），                                                                       </a:t>
                </a:r>
                <a:endParaRPr lang="en-US" altLang="zh-CN" b="0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  <a:p>
                <a:pPr algn="l">
                  <a:lnSpc>
                    <a:spcPct val="150000"/>
                  </a:lnSpc>
                </a:pPr>
                <a:r>
                  <a:rPr lang="en-US" altLang="zh-CN" b="0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                    </a:t>
                </a:r>
                <a:r>
                  <a:rPr lang="en-US" altLang="zh-CN" b="0" dirty="0" smtClean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            </a:t>
                </a:r>
                <a:r>
                  <a:rPr lang="zh-CN" altLang="en-US" b="0" dirty="0" smtClean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（</a:t>
                </a:r>
                <a:r>
                  <a:rPr lang="zh-CN" altLang="en-US" b="0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百元），问为产量为多少时，该产品的利</a:t>
                </a:r>
                <a:endParaRPr lang="en-US" altLang="zh-CN" b="0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  <a:p>
                <a:pPr algn="l">
                  <a:lnSpc>
                    <a:spcPct val="150000"/>
                  </a:lnSpc>
                </a:pPr>
                <a:r>
                  <a:rPr lang="en-US" altLang="zh-CN" b="0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 </a:t>
                </a:r>
                <a:r>
                  <a:rPr lang="zh-CN" altLang="en-US" b="0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润最大；并求最大利润。</a:t>
                </a:r>
              </a:p>
            </p:txBody>
          </p:sp>
          <p:graphicFrame>
            <p:nvGraphicFramePr>
              <p:cNvPr id="15" name="Object 11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202785628"/>
                  </p:ext>
                </p:extLst>
              </p:nvPr>
            </p:nvGraphicFramePr>
            <p:xfrm>
              <a:off x="1705" y="2664"/>
              <a:ext cx="3488" cy="52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0167" name="公式" r:id="rId4" imgW="1271650" imgH="231209" progId="Equation.3">
                      <p:embed/>
                    </p:oleObj>
                  </mc:Choice>
                  <mc:Fallback>
                    <p:oleObj name="公式" r:id="rId4" imgW="1271650" imgH="231209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705" y="2664"/>
                            <a:ext cx="3488" cy="529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6" name="Object 10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826197557"/>
                  </p:ext>
                </p:extLst>
              </p:nvPr>
            </p:nvGraphicFramePr>
            <p:xfrm>
              <a:off x="8344" y="2153"/>
              <a:ext cx="2653" cy="45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0168" name="公式" r:id="rId6" imgW="1039528" imgH="205339" progId="Equation.3">
                      <p:embed/>
                    </p:oleObj>
                  </mc:Choice>
                  <mc:Fallback>
                    <p:oleObj name="公式" r:id="rId6" imgW="1039528" imgH="205339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8344" y="2153"/>
                            <a:ext cx="2653" cy="454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</p:spTree>
    <p:custDataLst>
      <p:tags r:id="rId2"/>
    </p:custDataLst>
    <p:extLst>
      <p:ext uri="{BB962C8B-B14F-4D97-AF65-F5344CB8AC3E}">
        <p14:creationId xmlns:p14="http://schemas.microsoft.com/office/powerpoint/2010/main" val="1795077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662"/>
    </mc:Choice>
    <mc:Fallback xmlns="">
      <p:transition spd="slow" advTm="1266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同心圆 2"/>
          <p:cNvSpPr/>
          <p:nvPr/>
        </p:nvSpPr>
        <p:spPr>
          <a:xfrm>
            <a:off x="-456719" y="-623730"/>
            <a:ext cx="2457450" cy="245745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66712" y="353411"/>
            <a:ext cx="121058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  <a:endParaRPr lang="zh-CN" altLang="en-US" sz="4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同心圆 5"/>
          <p:cNvSpPr/>
          <p:nvPr/>
        </p:nvSpPr>
        <p:spPr>
          <a:xfrm>
            <a:off x="2131414" y="507329"/>
            <a:ext cx="400050" cy="40005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7" name="同心圆 6"/>
          <p:cNvSpPr/>
          <p:nvPr/>
        </p:nvSpPr>
        <p:spPr>
          <a:xfrm>
            <a:off x="2514119" y="100718"/>
            <a:ext cx="305893" cy="305893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dirty="0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5048286" y="2563233"/>
            <a:ext cx="2147647" cy="1979905"/>
            <a:chOff x="4010206" y="2733648"/>
            <a:chExt cx="1424720" cy="1313443"/>
          </a:xfrm>
        </p:grpSpPr>
        <p:sp>
          <p:nvSpPr>
            <p:cNvPr id="13" name="文本框 12"/>
            <p:cNvSpPr txBox="1"/>
            <p:nvPr/>
          </p:nvSpPr>
          <p:spPr>
            <a:xfrm>
              <a:off x="4087372" y="3618324"/>
              <a:ext cx="1347554" cy="42876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36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边际问题</a:t>
              </a:r>
              <a:endParaRPr lang="zh-CN" altLang="en-US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grpSp>
          <p:nvGrpSpPr>
            <p:cNvPr id="17" name="Group 4"/>
            <p:cNvGrpSpPr>
              <a:grpSpLocks noChangeAspect="1"/>
            </p:cNvGrpSpPr>
            <p:nvPr/>
          </p:nvGrpSpPr>
          <p:grpSpPr bwMode="auto">
            <a:xfrm>
              <a:off x="4276490" y="2733648"/>
              <a:ext cx="1097757" cy="772215"/>
              <a:chOff x="3697" y="2057"/>
              <a:chExt cx="290" cy="204"/>
            </a:xfrm>
            <a:solidFill>
              <a:schemeClr val="bg1"/>
            </a:solidFill>
          </p:grpSpPr>
          <p:sp>
            <p:nvSpPr>
              <p:cNvPr id="19" name="Freeform 5"/>
              <p:cNvSpPr>
                <a:spLocks noEditPoints="1"/>
              </p:cNvSpPr>
              <p:nvPr/>
            </p:nvSpPr>
            <p:spPr bwMode="auto">
              <a:xfrm>
                <a:off x="3697" y="2057"/>
                <a:ext cx="290" cy="204"/>
              </a:xfrm>
              <a:custGeom>
                <a:avLst/>
                <a:gdLst>
                  <a:gd name="T0" fmla="*/ 290 w 290"/>
                  <a:gd name="T1" fmla="*/ 125 h 204"/>
                  <a:gd name="T2" fmla="*/ 271 w 290"/>
                  <a:gd name="T3" fmla="*/ 0 h 204"/>
                  <a:gd name="T4" fmla="*/ 20 w 290"/>
                  <a:gd name="T5" fmla="*/ 0 h 204"/>
                  <a:gd name="T6" fmla="*/ 0 w 290"/>
                  <a:gd name="T7" fmla="*/ 125 h 204"/>
                  <a:gd name="T8" fmla="*/ 0 w 290"/>
                  <a:gd name="T9" fmla="*/ 125 h 204"/>
                  <a:gd name="T10" fmla="*/ 0 w 290"/>
                  <a:gd name="T11" fmla="*/ 204 h 204"/>
                  <a:gd name="T12" fmla="*/ 290 w 290"/>
                  <a:gd name="T13" fmla="*/ 204 h 204"/>
                  <a:gd name="T14" fmla="*/ 290 w 290"/>
                  <a:gd name="T15" fmla="*/ 125 h 204"/>
                  <a:gd name="T16" fmla="*/ 290 w 290"/>
                  <a:gd name="T17" fmla="*/ 125 h 204"/>
                  <a:gd name="T18" fmla="*/ 281 w 290"/>
                  <a:gd name="T19" fmla="*/ 194 h 204"/>
                  <a:gd name="T20" fmla="*/ 10 w 290"/>
                  <a:gd name="T21" fmla="*/ 194 h 204"/>
                  <a:gd name="T22" fmla="*/ 10 w 290"/>
                  <a:gd name="T23" fmla="*/ 135 h 204"/>
                  <a:gd name="T24" fmla="*/ 281 w 290"/>
                  <a:gd name="T25" fmla="*/ 135 h 204"/>
                  <a:gd name="T26" fmla="*/ 281 w 290"/>
                  <a:gd name="T27" fmla="*/ 19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90" h="204">
                    <a:moveTo>
                      <a:pt x="290" y="125"/>
                    </a:moveTo>
                    <a:lnTo>
                      <a:pt x="271" y="0"/>
                    </a:lnTo>
                    <a:lnTo>
                      <a:pt x="20" y="0"/>
                    </a:lnTo>
                    <a:lnTo>
                      <a:pt x="0" y="125"/>
                    </a:lnTo>
                    <a:lnTo>
                      <a:pt x="0" y="125"/>
                    </a:lnTo>
                    <a:lnTo>
                      <a:pt x="0" y="204"/>
                    </a:lnTo>
                    <a:lnTo>
                      <a:pt x="290" y="204"/>
                    </a:lnTo>
                    <a:lnTo>
                      <a:pt x="290" y="125"/>
                    </a:lnTo>
                    <a:lnTo>
                      <a:pt x="290" y="125"/>
                    </a:lnTo>
                    <a:close/>
                    <a:moveTo>
                      <a:pt x="281" y="194"/>
                    </a:moveTo>
                    <a:lnTo>
                      <a:pt x="10" y="194"/>
                    </a:lnTo>
                    <a:lnTo>
                      <a:pt x="10" y="135"/>
                    </a:lnTo>
                    <a:lnTo>
                      <a:pt x="281" y="135"/>
                    </a:lnTo>
                    <a:lnTo>
                      <a:pt x="281" y="19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ea typeface="微软雅黑" panose="020B0503020204020204" pitchFamily="34" charset="-122"/>
                </a:endParaRPr>
              </a:p>
            </p:txBody>
          </p:sp>
          <p:sp>
            <p:nvSpPr>
              <p:cNvPr id="20" name="Rectangle 6"/>
              <p:cNvSpPr>
                <a:spLocks noChangeArrowheads="1"/>
              </p:cNvSpPr>
              <p:nvPr/>
            </p:nvSpPr>
            <p:spPr bwMode="auto">
              <a:xfrm>
                <a:off x="3726" y="2212"/>
                <a:ext cx="170" cy="17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ea typeface="微软雅黑" panose="020B0503020204020204" pitchFamily="34" charset="-122"/>
                </a:endParaRPr>
              </a:p>
            </p:txBody>
          </p:sp>
          <p:sp>
            <p:nvSpPr>
              <p:cNvPr id="21" name="Freeform 7"/>
              <p:cNvSpPr>
                <a:spLocks/>
              </p:cNvSpPr>
              <p:nvPr/>
            </p:nvSpPr>
            <p:spPr bwMode="auto">
              <a:xfrm>
                <a:off x="3920" y="2212"/>
                <a:ext cx="41" cy="17"/>
              </a:xfrm>
              <a:custGeom>
                <a:avLst/>
                <a:gdLst>
                  <a:gd name="T0" fmla="*/ 4 w 17"/>
                  <a:gd name="T1" fmla="*/ 7 h 7"/>
                  <a:gd name="T2" fmla="*/ 14 w 17"/>
                  <a:gd name="T3" fmla="*/ 7 h 7"/>
                  <a:gd name="T4" fmla="*/ 17 w 17"/>
                  <a:gd name="T5" fmla="*/ 4 h 7"/>
                  <a:gd name="T6" fmla="*/ 14 w 17"/>
                  <a:gd name="T7" fmla="*/ 0 h 7"/>
                  <a:gd name="T8" fmla="*/ 4 w 17"/>
                  <a:gd name="T9" fmla="*/ 0 h 7"/>
                  <a:gd name="T10" fmla="*/ 0 w 17"/>
                  <a:gd name="T11" fmla="*/ 4 h 7"/>
                  <a:gd name="T12" fmla="*/ 4 w 17"/>
                  <a:gd name="T13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" h="7">
                    <a:moveTo>
                      <a:pt x="4" y="7"/>
                    </a:moveTo>
                    <a:cubicBezTo>
                      <a:pt x="14" y="7"/>
                      <a:pt x="14" y="7"/>
                      <a:pt x="14" y="7"/>
                    </a:cubicBezTo>
                    <a:cubicBezTo>
                      <a:pt x="16" y="7"/>
                      <a:pt x="17" y="6"/>
                      <a:pt x="17" y="4"/>
                    </a:cubicBezTo>
                    <a:cubicBezTo>
                      <a:pt x="17" y="2"/>
                      <a:pt x="16" y="0"/>
                      <a:pt x="14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6"/>
                      <a:pt x="2" y="7"/>
                      <a:pt x="4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22" name="椭圆 21"/>
            <p:cNvSpPr/>
            <p:nvPr/>
          </p:nvSpPr>
          <p:spPr>
            <a:xfrm>
              <a:off x="4010206" y="3347903"/>
              <a:ext cx="228118" cy="22811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  <a:ea typeface="微软雅黑" panose="020B0503020204020204" pitchFamily="34" charset="-122"/>
              </a:endParaRPr>
            </a:p>
          </p:txBody>
        </p:sp>
      </p:grpSp>
      <p:grpSp>
        <p:nvGrpSpPr>
          <p:cNvPr id="39" name="组合 38"/>
          <p:cNvGrpSpPr/>
          <p:nvPr/>
        </p:nvGrpSpPr>
        <p:grpSpPr>
          <a:xfrm>
            <a:off x="2184663" y="2538014"/>
            <a:ext cx="2031328" cy="2018329"/>
            <a:chOff x="1457191" y="2418656"/>
            <a:chExt cx="1668113" cy="1657441"/>
          </a:xfrm>
        </p:grpSpPr>
        <p:sp>
          <p:nvSpPr>
            <p:cNvPr id="8" name="椭圆 7"/>
            <p:cNvSpPr/>
            <p:nvPr/>
          </p:nvSpPr>
          <p:spPr>
            <a:xfrm>
              <a:off x="1574715" y="2422452"/>
              <a:ext cx="228118" cy="22811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  <a:ea typeface="微软雅黑" panose="020B0503020204020204" pitchFamily="34" charset="-122"/>
              </a:endParaRPr>
            </a:p>
          </p:txBody>
        </p:sp>
        <p:grpSp>
          <p:nvGrpSpPr>
            <p:cNvPr id="9" name="Group 4"/>
            <p:cNvGrpSpPr>
              <a:grpSpLocks noChangeAspect="1"/>
            </p:cNvGrpSpPr>
            <p:nvPr/>
          </p:nvGrpSpPr>
          <p:grpSpPr bwMode="auto">
            <a:xfrm rot="21066235">
              <a:off x="1768956" y="2418656"/>
              <a:ext cx="1112762" cy="1123567"/>
              <a:chOff x="3739" y="2056"/>
              <a:chExt cx="206" cy="208"/>
            </a:xfrm>
            <a:solidFill>
              <a:schemeClr val="bg1"/>
            </a:solidFill>
          </p:grpSpPr>
          <p:sp>
            <p:nvSpPr>
              <p:cNvPr id="10" name="Freeform 5"/>
              <p:cNvSpPr>
                <a:spLocks noEditPoints="1"/>
              </p:cNvSpPr>
              <p:nvPr/>
            </p:nvSpPr>
            <p:spPr bwMode="auto">
              <a:xfrm>
                <a:off x="3739" y="2110"/>
                <a:ext cx="79" cy="154"/>
              </a:xfrm>
              <a:custGeom>
                <a:avLst/>
                <a:gdLst>
                  <a:gd name="T0" fmla="*/ 28 w 32"/>
                  <a:gd name="T1" fmla="*/ 0 h 63"/>
                  <a:gd name="T2" fmla="*/ 9 w 32"/>
                  <a:gd name="T3" fmla="*/ 2 h 63"/>
                  <a:gd name="T4" fmla="*/ 0 w 32"/>
                  <a:gd name="T5" fmla="*/ 11 h 63"/>
                  <a:gd name="T6" fmla="*/ 0 w 32"/>
                  <a:gd name="T7" fmla="*/ 23 h 63"/>
                  <a:gd name="T8" fmla="*/ 9 w 32"/>
                  <a:gd name="T9" fmla="*/ 33 h 63"/>
                  <a:gd name="T10" fmla="*/ 19 w 32"/>
                  <a:gd name="T11" fmla="*/ 36 h 63"/>
                  <a:gd name="T12" fmla="*/ 19 w 32"/>
                  <a:gd name="T13" fmla="*/ 58 h 63"/>
                  <a:gd name="T14" fmla="*/ 22 w 32"/>
                  <a:gd name="T15" fmla="*/ 61 h 63"/>
                  <a:gd name="T16" fmla="*/ 27 w 32"/>
                  <a:gd name="T17" fmla="*/ 52 h 63"/>
                  <a:gd name="T18" fmla="*/ 28 w 32"/>
                  <a:gd name="T19" fmla="*/ 45 h 63"/>
                  <a:gd name="T20" fmla="*/ 28 w 32"/>
                  <a:gd name="T21" fmla="*/ 37 h 63"/>
                  <a:gd name="T22" fmla="*/ 31 w 32"/>
                  <a:gd name="T23" fmla="*/ 31 h 63"/>
                  <a:gd name="T24" fmla="*/ 31 w 32"/>
                  <a:gd name="T25" fmla="*/ 4 h 63"/>
                  <a:gd name="T26" fmla="*/ 28 w 32"/>
                  <a:gd name="T27" fmla="*/ 0 h 63"/>
                  <a:gd name="T28" fmla="*/ 10 w 32"/>
                  <a:gd name="T29" fmla="*/ 23 h 63"/>
                  <a:gd name="T30" fmla="*/ 7 w 32"/>
                  <a:gd name="T31" fmla="*/ 26 h 63"/>
                  <a:gd name="T32" fmla="*/ 5 w 32"/>
                  <a:gd name="T33" fmla="*/ 23 h 63"/>
                  <a:gd name="T34" fmla="*/ 5 w 32"/>
                  <a:gd name="T35" fmla="*/ 11 h 63"/>
                  <a:gd name="T36" fmla="*/ 7 w 32"/>
                  <a:gd name="T37" fmla="*/ 8 h 63"/>
                  <a:gd name="T38" fmla="*/ 10 w 32"/>
                  <a:gd name="T39" fmla="*/ 11 h 63"/>
                  <a:gd name="T40" fmla="*/ 10 w 32"/>
                  <a:gd name="T41" fmla="*/ 2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32" h="63">
                    <a:moveTo>
                      <a:pt x="28" y="0"/>
                    </a:moveTo>
                    <a:cubicBezTo>
                      <a:pt x="9" y="2"/>
                      <a:pt x="9" y="2"/>
                      <a:pt x="9" y="2"/>
                    </a:cubicBezTo>
                    <a:cubicBezTo>
                      <a:pt x="9" y="2"/>
                      <a:pt x="0" y="3"/>
                      <a:pt x="0" y="11"/>
                    </a:cubicBezTo>
                    <a:cubicBezTo>
                      <a:pt x="0" y="23"/>
                      <a:pt x="0" y="23"/>
                      <a:pt x="0" y="23"/>
                    </a:cubicBezTo>
                    <a:cubicBezTo>
                      <a:pt x="0" y="23"/>
                      <a:pt x="0" y="33"/>
                      <a:pt x="9" y="33"/>
                    </a:cubicBezTo>
                    <a:cubicBezTo>
                      <a:pt x="9" y="33"/>
                      <a:pt x="19" y="33"/>
                      <a:pt x="19" y="36"/>
                    </a:cubicBezTo>
                    <a:cubicBezTo>
                      <a:pt x="19" y="58"/>
                      <a:pt x="19" y="58"/>
                      <a:pt x="19" y="58"/>
                    </a:cubicBezTo>
                    <a:cubicBezTo>
                      <a:pt x="19" y="58"/>
                      <a:pt x="19" y="61"/>
                      <a:pt x="22" y="61"/>
                    </a:cubicBezTo>
                    <a:cubicBezTo>
                      <a:pt x="22" y="61"/>
                      <a:pt x="32" y="63"/>
                      <a:pt x="27" y="52"/>
                    </a:cubicBezTo>
                    <a:cubicBezTo>
                      <a:pt x="31" y="49"/>
                      <a:pt x="28" y="45"/>
                      <a:pt x="28" y="45"/>
                    </a:cubicBezTo>
                    <a:cubicBezTo>
                      <a:pt x="28" y="45"/>
                      <a:pt x="31" y="41"/>
                      <a:pt x="28" y="37"/>
                    </a:cubicBezTo>
                    <a:cubicBezTo>
                      <a:pt x="28" y="37"/>
                      <a:pt x="31" y="33"/>
                      <a:pt x="31" y="31"/>
                    </a:cubicBezTo>
                    <a:cubicBezTo>
                      <a:pt x="31" y="4"/>
                      <a:pt x="31" y="4"/>
                      <a:pt x="31" y="4"/>
                    </a:cubicBezTo>
                    <a:cubicBezTo>
                      <a:pt x="31" y="4"/>
                      <a:pt x="31" y="0"/>
                      <a:pt x="28" y="0"/>
                    </a:cubicBezTo>
                    <a:close/>
                    <a:moveTo>
                      <a:pt x="10" y="23"/>
                    </a:moveTo>
                    <a:cubicBezTo>
                      <a:pt x="10" y="25"/>
                      <a:pt x="9" y="26"/>
                      <a:pt x="7" y="26"/>
                    </a:cubicBezTo>
                    <a:cubicBezTo>
                      <a:pt x="6" y="26"/>
                      <a:pt x="5" y="25"/>
                      <a:pt x="5" y="23"/>
                    </a:cubicBezTo>
                    <a:cubicBezTo>
                      <a:pt x="5" y="11"/>
                      <a:pt x="5" y="11"/>
                      <a:pt x="5" y="11"/>
                    </a:cubicBezTo>
                    <a:cubicBezTo>
                      <a:pt x="5" y="9"/>
                      <a:pt x="6" y="8"/>
                      <a:pt x="7" y="8"/>
                    </a:cubicBezTo>
                    <a:cubicBezTo>
                      <a:pt x="9" y="8"/>
                      <a:pt x="10" y="9"/>
                      <a:pt x="10" y="11"/>
                    </a:cubicBezTo>
                    <a:lnTo>
                      <a:pt x="10" y="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11" name="Freeform 6"/>
              <p:cNvSpPr>
                <a:spLocks/>
              </p:cNvSpPr>
              <p:nvPr/>
            </p:nvSpPr>
            <p:spPr bwMode="auto">
              <a:xfrm>
                <a:off x="3820" y="2056"/>
                <a:ext cx="125" cy="178"/>
              </a:xfrm>
              <a:custGeom>
                <a:avLst/>
                <a:gdLst>
                  <a:gd name="T0" fmla="*/ 46 w 51"/>
                  <a:gd name="T1" fmla="*/ 28 h 73"/>
                  <a:gd name="T2" fmla="*/ 46 w 51"/>
                  <a:gd name="T3" fmla="*/ 3 h 73"/>
                  <a:gd name="T4" fmla="*/ 43 w 51"/>
                  <a:gd name="T5" fmla="*/ 3 h 73"/>
                  <a:gd name="T6" fmla="*/ 3 w 51"/>
                  <a:gd name="T7" fmla="*/ 22 h 73"/>
                  <a:gd name="T8" fmla="*/ 1 w 51"/>
                  <a:gd name="T9" fmla="*/ 25 h 73"/>
                  <a:gd name="T10" fmla="*/ 1 w 51"/>
                  <a:gd name="T11" fmla="*/ 48 h 73"/>
                  <a:gd name="T12" fmla="*/ 4 w 51"/>
                  <a:gd name="T13" fmla="*/ 51 h 73"/>
                  <a:gd name="T14" fmla="*/ 44 w 51"/>
                  <a:gd name="T15" fmla="*/ 70 h 73"/>
                  <a:gd name="T16" fmla="*/ 46 w 51"/>
                  <a:gd name="T17" fmla="*/ 70 h 73"/>
                  <a:gd name="T18" fmla="*/ 46 w 51"/>
                  <a:gd name="T19" fmla="*/ 45 h 73"/>
                  <a:gd name="T20" fmla="*/ 51 w 51"/>
                  <a:gd name="T21" fmla="*/ 36 h 73"/>
                  <a:gd name="T22" fmla="*/ 46 w 51"/>
                  <a:gd name="T23" fmla="*/ 28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51" h="73">
                    <a:moveTo>
                      <a:pt x="46" y="28"/>
                    </a:moveTo>
                    <a:cubicBezTo>
                      <a:pt x="46" y="3"/>
                      <a:pt x="46" y="3"/>
                      <a:pt x="46" y="3"/>
                    </a:cubicBezTo>
                    <a:cubicBezTo>
                      <a:pt x="46" y="0"/>
                      <a:pt x="43" y="3"/>
                      <a:pt x="43" y="3"/>
                    </a:cubicBezTo>
                    <a:cubicBezTo>
                      <a:pt x="30" y="24"/>
                      <a:pt x="3" y="22"/>
                      <a:pt x="3" y="22"/>
                    </a:cubicBezTo>
                    <a:cubicBezTo>
                      <a:pt x="0" y="22"/>
                      <a:pt x="1" y="25"/>
                      <a:pt x="1" y="25"/>
                    </a:cubicBezTo>
                    <a:cubicBezTo>
                      <a:pt x="1" y="48"/>
                      <a:pt x="1" y="48"/>
                      <a:pt x="1" y="48"/>
                    </a:cubicBezTo>
                    <a:cubicBezTo>
                      <a:pt x="1" y="51"/>
                      <a:pt x="4" y="51"/>
                      <a:pt x="4" y="51"/>
                    </a:cubicBezTo>
                    <a:cubicBezTo>
                      <a:pt x="34" y="51"/>
                      <a:pt x="44" y="70"/>
                      <a:pt x="44" y="70"/>
                    </a:cubicBezTo>
                    <a:cubicBezTo>
                      <a:pt x="44" y="70"/>
                      <a:pt x="46" y="73"/>
                      <a:pt x="46" y="70"/>
                    </a:cubicBezTo>
                    <a:cubicBezTo>
                      <a:pt x="46" y="45"/>
                      <a:pt x="46" y="45"/>
                      <a:pt x="46" y="45"/>
                    </a:cubicBezTo>
                    <a:cubicBezTo>
                      <a:pt x="49" y="43"/>
                      <a:pt x="51" y="40"/>
                      <a:pt x="51" y="36"/>
                    </a:cubicBezTo>
                    <a:cubicBezTo>
                      <a:pt x="51" y="33"/>
                      <a:pt x="49" y="30"/>
                      <a:pt x="46" y="2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12" name="文本框 11"/>
            <p:cNvSpPr txBox="1"/>
            <p:nvPr/>
          </p:nvSpPr>
          <p:spPr>
            <a:xfrm>
              <a:off x="1457191" y="3545333"/>
              <a:ext cx="1668113" cy="5307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36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最优问题</a:t>
              </a:r>
              <a:endParaRPr lang="zh-CN" altLang="en-US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</p:grpSp>
      <p:sp>
        <p:nvSpPr>
          <p:cNvPr id="4" name="椭圆 3"/>
          <p:cNvSpPr/>
          <p:nvPr/>
        </p:nvSpPr>
        <p:spPr>
          <a:xfrm>
            <a:off x="4964500" y="2206776"/>
            <a:ext cx="2449237" cy="2449237"/>
          </a:xfrm>
          <a:prstGeom prst="ellipse">
            <a:avLst/>
          </a:prstGeom>
          <a:noFill/>
          <a:ln>
            <a:solidFill>
              <a:schemeClr val="bg1"/>
            </a:solidFill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grpSp>
        <p:nvGrpSpPr>
          <p:cNvPr id="31" name="组合 30"/>
          <p:cNvGrpSpPr/>
          <p:nvPr/>
        </p:nvGrpSpPr>
        <p:grpSpPr>
          <a:xfrm>
            <a:off x="7969766" y="2355048"/>
            <a:ext cx="2031329" cy="2201292"/>
            <a:chOff x="6568745" y="2510238"/>
            <a:chExt cx="1447549" cy="1568670"/>
          </a:xfrm>
        </p:grpSpPr>
        <p:sp>
          <p:nvSpPr>
            <p:cNvPr id="32" name="文本框 31"/>
            <p:cNvSpPr txBox="1"/>
            <p:nvPr/>
          </p:nvSpPr>
          <p:spPr>
            <a:xfrm>
              <a:off x="6568745" y="3618324"/>
              <a:ext cx="1447549" cy="46058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36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弹性问题</a:t>
              </a:r>
              <a:endParaRPr lang="zh-CN" altLang="en-US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grpSp>
          <p:nvGrpSpPr>
            <p:cNvPr id="33" name="Group 9"/>
            <p:cNvGrpSpPr>
              <a:grpSpLocks noChangeAspect="1"/>
            </p:cNvGrpSpPr>
            <p:nvPr/>
          </p:nvGrpSpPr>
          <p:grpSpPr bwMode="auto">
            <a:xfrm>
              <a:off x="6702217" y="2703735"/>
              <a:ext cx="1135752" cy="933256"/>
              <a:chOff x="3702" y="2087"/>
              <a:chExt cx="258" cy="212"/>
            </a:xfrm>
            <a:solidFill>
              <a:schemeClr val="bg1"/>
            </a:solidFill>
          </p:grpSpPr>
          <p:sp>
            <p:nvSpPr>
              <p:cNvPr id="36" name="Freeform 10"/>
              <p:cNvSpPr>
                <a:spLocks/>
              </p:cNvSpPr>
              <p:nvPr/>
            </p:nvSpPr>
            <p:spPr bwMode="auto">
              <a:xfrm>
                <a:off x="3712" y="2102"/>
                <a:ext cx="244" cy="180"/>
              </a:xfrm>
              <a:custGeom>
                <a:avLst/>
                <a:gdLst>
                  <a:gd name="T0" fmla="*/ 244 w 244"/>
                  <a:gd name="T1" fmla="*/ 0 h 180"/>
                  <a:gd name="T2" fmla="*/ 234 w 244"/>
                  <a:gd name="T3" fmla="*/ 10 h 180"/>
                  <a:gd name="T4" fmla="*/ 234 w 244"/>
                  <a:gd name="T5" fmla="*/ 166 h 180"/>
                  <a:gd name="T6" fmla="*/ 7 w 244"/>
                  <a:gd name="T7" fmla="*/ 166 h 180"/>
                  <a:gd name="T8" fmla="*/ 0 w 244"/>
                  <a:gd name="T9" fmla="*/ 180 h 180"/>
                  <a:gd name="T10" fmla="*/ 244 w 244"/>
                  <a:gd name="T11" fmla="*/ 180 h 180"/>
                  <a:gd name="T12" fmla="*/ 244 w 244"/>
                  <a:gd name="T13" fmla="*/ 0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4" h="180">
                    <a:moveTo>
                      <a:pt x="244" y="0"/>
                    </a:moveTo>
                    <a:lnTo>
                      <a:pt x="234" y="10"/>
                    </a:lnTo>
                    <a:lnTo>
                      <a:pt x="234" y="166"/>
                    </a:lnTo>
                    <a:lnTo>
                      <a:pt x="7" y="166"/>
                    </a:lnTo>
                    <a:lnTo>
                      <a:pt x="0" y="180"/>
                    </a:lnTo>
                    <a:lnTo>
                      <a:pt x="244" y="180"/>
                    </a:lnTo>
                    <a:lnTo>
                      <a:pt x="244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37" name="Freeform 11"/>
              <p:cNvSpPr>
                <a:spLocks/>
              </p:cNvSpPr>
              <p:nvPr/>
            </p:nvSpPr>
            <p:spPr bwMode="auto">
              <a:xfrm>
                <a:off x="3712" y="2102"/>
                <a:ext cx="244" cy="180"/>
              </a:xfrm>
              <a:custGeom>
                <a:avLst/>
                <a:gdLst>
                  <a:gd name="T0" fmla="*/ 244 w 244"/>
                  <a:gd name="T1" fmla="*/ 0 h 180"/>
                  <a:gd name="T2" fmla="*/ 234 w 244"/>
                  <a:gd name="T3" fmla="*/ 10 h 180"/>
                  <a:gd name="T4" fmla="*/ 234 w 244"/>
                  <a:gd name="T5" fmla="*/ 166 h 180"/>
                  <a:gd name="T6" fmla="*/ 7 w 244"/>
                  <a:gd name="T7" fmla="*/ 166 h 180"/>
                  <a:gd name="T8" fmla="*/ 0 w 244"/>
                  <a:gd name="T9" fmla="*/ 180 h 180"/>
                  <a:gd name="T10" fmla="*/ 244 w 244"/>
                  <a:gd name="T11" fmla="*/ 180 h 180"/>
                  <a:gd name="T12" fmla="*/ 244 w 244"/>
                  <a:gd name="T13" fmla="*/ 0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4" h="180">
                    <a:moveTo>
                      <a:pt x="244" y="0"/>
                    </a:moveTo>
                    <a:lnTo>
                      <a:pt x="234" y="10"/>
                    </a:lnTo>
                    <a:lnTo>
                      <a:pt x="234" y="166"/>
                    </a:lnTo>
                    <a:lnTo>
                      <a:pt x="7" y="166"/>
                    </a:lnTo>
                    <a:lnTo>
                      <a:pt x="0" y="180"/>
                    </a:lnTo>
                    <a:lnTo>
                      <a:pt x="244" y="180"/>
                    </a:lnTo>
                    <a:lnTo>
                      <a:pt x="244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38" name="Freeform 12"/>
              <p:cNvSpPr>
                <a:spLocks/>
              </p:cNvSpPr>
              <p:nvPr/>
            </p:nvSpPr>
            <p:spPr bwMode="auto">
              <a:xfrm>
                <a:off x="3702" y="2087"/>
                <a:ext cx="244" cy="181"/>
              </a:xfrm>
              <a:custGeom>
                <a:avLst/>
                <a:gdLst>
                  <a:gd name="T0" fmla="*/ 244 w 244"/>
                  <a:gd name="T1" fmla="*/ 0 h 181"/>
                  <a:gd name="T2" fmla="*/ 178 w 244"/>
                  <a:gd name="T3" fmla="*/ 74 h 181"/>
                  <a:gd name="T4" fmla="*/ 129 w 244"/>
                  <a:gd name="T5" fmla="*/ 47 h 181"/>
                  <a:gd name="T6" fmla="*/ 83 w 244"/>
                  <a:gd name="T7" fmla="*/ 120 h 181"/>
                  <a:gd name="T8" fmla="*/ 39 w 244"/>
                  <a:gd name="T9" fmla="*/ 120 h 181"/>
                  <a:gd name="T10" fmla="*/ 0 w 244"/>
                  <a:gd name="T11" fmla="*/ 181 h 181"/>
                  <a:gd name="T12" fmla="*/ 17 w 244"/>
                  <a:gd name="T13" fmla="*/ 181 h 181"/>
                  <a:gd name="T14" fmla="*/ 49 w 244"/>
                  <a:gd name="T15" fmla="*/ 134 h 181"/>
                  <a:gd name="T16" fmla="*/ 90 w 244"/>
                  <a:gd name="T17" fmla="*/ 134 h 181"/>
                  <a:gd name="T18" fmla="*/ 139 w 244"/>
                  <a:gd name="T19" fmla="*/ 61 h 181"/>
                  <a:gd name="T20" fmla="*/ 185 w 244"/>
                  <a:gd name="T21" fmla="*/ 88 h 181"/>
                  <a:gd name="T22" fmla="*/ 244 w 244"/>
                  <a:gd name="T23" fmla="*/ 25 h 181"/>
                  <a:gd name="T24" fmla="*/ 244 w 244"/>
                  <a:gd name="T25" fmla="*/ 0 h 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44" h="181">
                    <a:moveTo>
                      <a:pt x="244" y="0"/>
                    </a:moveTo>
                    <a:lnTo>
                      <a:pt x="178" y="74"/>
                    </a:lnTo>
                    <a:lnTo>
                      <a:pt x="129" y="47"/>
                    </a:lnTo>
                    <a:lnTo>
                      <a:pt x="83" y="120"/>
                    </a:lnTo>
                    <a:lnTo>
                      <a:pt x="39" y="120"/>
                    </a:lnTo>
                    <a:lnTo>
                      <a:pt x="0" y="181"/>
                    </a:lnTo>
                    <a:lnTo>
                      <a:pt x="17" y="181"/>
                    </a:lnTo>
                    <a:lnTo>
                      <a:pt x="49" y="134"/>
                    </a:lnTo>
                    <a:lnTo>
                      <a:pt x="90" y="134"/>
                    </a:lnTo>
                    <a:lnTo>
                      <a:pt x="139" y="61"/>
                    </a:lnTo>
                    <a:lnTo>
                      <a:pt x="185" y="88"/>
                    </a:lnTo>
                    <a:lnTo>
                      <a:pt x="244" y="25"/>
                    </a:lnTo>
                    <a:lnTo>
                      <a:pt x="244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40" name="Freeform 13"/>
              <p:cNvSpPr>
                <a:spLocks/>
              </p:cNvSpPr>
              <p:nvPr/>
            </p:nvSpPr>
            <p:spPr bwMode="auto">
              <a:xfrm>
                <a:off x="3702" y="2087"/>
                <a:ext cx="244" cy="181"/>
              </a:xfrm>
              <a:custGeom>
                <a:avLst/>
                <a:gdLst>
                  <a:gd name="T0" fmla="*/ 244 w 244"/>
                  <a:gd name="T1" fmla="*/ 0 h 181"/>
                  <a:gd name="T2" fmla="*/ 178 w 244"/>
                  <a:gd name="T3" fmla="*/ 74 h 181"/>
                  <a:gd name="T4" fmla="*/ 129 w 244"/>
                  <a:gd name="T5" fmla="*/ 47 h 181"/>
                  <a:gd name="T6" fmla="*/ 83 w 244"/>
                  <a:gd name="T7" fmla="*/ 120 h 181"/>
                  <a:gd name="T8" fmla="*/ 39 w 244"/>
                  <a:gd name="T9" fmla="*/ 120 h 181"/>
                  <a:gd name="T10" fmla="*/ 0 w 244"/>
                  <a:gd name="T11" fmla="*/ 181 h 181"/>
                  <a:gd name="T12" fmla="*/ 17 w 244"/>
                  <a:gd name="T13" fmla="*/ 181 h 181"/>
                  <a:gd name="T14" fmla="*/ 49 w 244"/>
                  <a:gd name="T15" fmla="*/ 134 h 181"/>
                  <a:gd name="T16" fmla="*/ 90 w 244"/>
                  <a:gd name="T17" fmla="*/ 134 h 181"/>
                  <a:gd name="T18" fmla="*/ 139 w 244"/>
                  <a:gd name="T19" fmla="*/ 61 h 181"/>
                  <a:gd name="T20" fmla="*/ 185 w 244"/>
                  <a:gd name="T21" fmla="*/ 88 h 181"/>
                  <a:gd name="T22" fmla="*/ 244 w 244"/>
                  <a:gd name="T23" fmla="*/ 25 h 181"/>
                  <a:gd name="T24" fmla="*/ 244 w 244"/>
                  <a:gd name="T25" fmla="*/ 0 h 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44" h="181">
                    <a:moveTo>
                      <a:pt x="244" y="0"/>
                    </a:moveTo>
                    <a:lnTo>
                      <a:pt x="178" y="74"/>
                    </a:lnTo>
                    <a:lnTo>
                      <a:pt x="129" y="47"/>
                    </a:lnTo>
                    <a:lnTo>
                      <a:pt x="83" y="120"/>
                    </a:lnTo>
                    <a:lnTo>
                      <a:pt x="39" y="120"/>
                    </a:lnTo>
                    <a:lnTo>
                      <a:pt x="0" y="181"/>
                    </a:lnTo>
                    <a:lnTo>
                      <a:pt x="17" y="181"/>
                    </a:lnTo>
                    <a:lnTo>
                      <a:pt x="49" y="134"/>
                    </a:lnTo>
                    <a:lnTo>
                      <a:pt x="90" y="134"/>
                    </a:lnTo>
                    <a:lnTo>
                      <a:pt x="139" y="61"/>
                    </a:lnTo>
                    <a:lnTo>
                      <a:pt x="185" y="88"/>
                    </a:lnTo>
                    <a:lnTo>
                      <a:pt x="244" y="25"/>
                    </a:lnTo>
                    <a:lnTo>
                      <a:pt x="244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41" name="Freeform 14"/>
              <p:cNvSpPr>
                <a:spLocks/>
              </p:cNvSpPr>
              <p:nvPr/>
            </p:nvSpPr>
            <p:spPr bwMode="auto">
              <a:xfrm>
                <a:off x="3719" y="2112"/>
                <a:ext cx="227" cy="156"/>
              </a:xfrm>
              <a:custGeom>
                <a:avLst/>
                <a:gdLst>
                  <a:gd name="T0" fmla="*/ 227 w 227"/>
                  <a:gd name="T1" fmla="*/ 0 h 156"/>
                  <a:gd name="T2" fmla="*/ 168 w 227"/>
                  <a:gd name="T3" fmla="*/ 63 h 156"/>
                  <a:gd name="T4" fmla="*/ 122 w 227"/>
                  <a:gd name="T5" fmla="*/ 36 h 156"/>
                  <a:gd name="T6" fmla="*/ 73 w 227"/>
                  <a:gd name="T7" fmla="*/ 109 h 156"/>
                  <a:gd name="T8" fmla="*/ 32 w 227"/>
                  <a:gd name="T9" fmla="*/ 109 h 156"/>
                  <a:gd name="T10" fmla="*/ 0 w 227"/>
                  <a:gd name="T11" fmla="*/ 156 h 156"/>
                  <a:gd name="T12" fmla="*/ 227 w 227"/>
                  <a:gd name="T13" fmla="*/ 156 h 156"/>
                  <a:gd name="T14" fmla="*/ 227 w 227"/>
                  <a:gd name="T15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7" h="156">
                    <a:moveTo>
                      <a:pt x="227" y="0"/>
                    </a:moveTo>
                    <a:lnTo>
                      <a:pt x="168" y="63"/>
                    </a:lnTo>
                    <a:lnTo>
                      <a:pt x="122" y="36"/>
                    </a:lnTo>
                    <a:lnTo>
                      <a:pt x="73" y="109"/>
                    </a:lnTo>
                    <a:lnTo>
                      <a:pt x="32" y="109"/>
                    </a:lnTo>
                    <a:lnTo>
                      <a:pt x="0" y="156"/>
                    </a:lnTo>
                    <a:lnTo>
                      <a:pt x="227" y="156"/>
                    </a:lnTo>
                    <a:lnTo>
                      <a:pt x="227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42" name="Freeform 15"/>
              <p:cNvSpPr>
                <a:spLocks/>
              </p:cNvSpPr>
              <p:nvPr/>
            </p:nvSpPr>
            <p:spPr bwMode="auto">
              <a:xfrm>
                <a:off x="3719" y="2112"/>
                <a:ext cx="227" cy="156"/>
              </a:xfrm>
              <a:custGeom>
                <a:avLst/>
                <a:gdLst>
                  <a:gd name="T0" fmla="*/ 227 w 227"/>
                  <a:gd name="T1" fmla="*/ 0 h 156"/>
                  <a:gd name="T2" fmla="*/ 168 w 227"/>
                  <a:gd name="T3" fmla="*/ 63 h 156"/>
                  <a:gd name="T4" fmla="*/ 122 w 227"/>
                  <a:gd name="T5" fmla="*/ 36 h 156"/>
                  <a:gd name="T6" fmla="*/ 73 w 227"/>
                  <a:gd name="T7" fmla="*/ 109 h 156"/>
                  <a:gd name="T8" fmla="*/ 32 w 227"/>
                  <a:gd name="T9" fmla="*/ 109 h 156"/>
                  <a:gd name="T10" fmla="*/ 0 w 227"/>
                  <a:gd name="T11" fmla="*/ 156 h 156"/>
                  <a:gd name="T12" fmla="*/ 227 w 227"/>
                  <a:gd name="T13" fmla="*/ 156 h 156"/>
                  <a:gd name="T14" fmla="*/ 227 w 227"/>
                  <a:gd name="T15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7" h="156">
                    <a:moveTo>
                      <a:pt x="227" y="0"/>
                    </a:moveTo>
                    <a:lnTo>
                      <a:pt x="168" y="63"/>
                    </a:lnTo>
                    <a:lnTo>
                      <a:pt x="122" y="36"/>
                    </a:lnTo>
                    <a:lnTo>
                      <a:pt x="73" y="109"/>
                    </a:lnTo>
                    <a:lnTo>
                      <a:pt x="32" y="109"/>
                    </a:lnTo>
                    <a:lnTo>
                      <a:pt x="0" y="156"/>
                    </a:lnTo>
                    <a:lnTo>
                      <a:pt x="227" y="156"/>
                    </a:lnTo>
                    <a:lnTo>
                      <a:pt x="227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43" name="Freeform 16"/>
              <p:cNvSpPr>
                <a:spLocks/>
              </p:cNvSpPr>
              <p:nvPr/>
            </p:nvSpPr>
            <p:spPr bwMode="auto">
              <a:xfrm>
                <a:off x="3719" y="2119"/>
                <a:ext cx="241" cy="180"/>
              </a:xfrm>
              <a:custGeom>
                <a:avLst/>
                <a:gdLst>
                  <a:gd name="T0" fmla="*/ 0 w 241"/>
                  <a:gd name="T1" fmla="*/ 180 h 180"/>
                  <a:gd name="T2" fmla="*/ 241 w 241"/>
                  <a:gd name="T3" fmla="*/ 180 h 180"/>
                  <a:gd name="T4" fmla="*/ 241 w 241"/>
                  <a:gd name="T5" fmla="*/ 0 h 180"/>
                  <a:gd name="T6" fmla="*/ 176 w 241"/>
                  <a:gd name="T7" fmla="*/ 73 h 180"/>
                  <a:gd name="T8" fmla="*/ 129 w 241"/>
                  <a:gd name="T9" fmla="*/ 46 h 180"/>
                  <a:gd name="T10" fmla="*/ 81 w 241"/>
                  <a:gd name="T11" fmla="*/ 119 h 180"/>
                  <a:gd name="T12" fmla="*/ 37 w 241"/>
                  <a:gd name="T13" fmla="*/ 119 h 180"/>
                  <a:gd name="T14" fmla="*/ 0 w 241"/>
                  <a:gd name="T15" fmla="*/ 180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1" h="180">
                    <a:moveTo>
                      <a:pt x="0" y="180"/>
                    </a:moveTo>
                    <a:lnTo>
                      <a:pt x="241" y="180"/>
                    </a:lnTo>
                    <a:lnTo>
                      <a:pt x="241" y="0"/>
                    </a:lnTo>
                    <a:lnTo>
                      <a:pt x="176" y="73"/>
                    </a:lnTo>
                    <a:lnTo>
                      <a:pt x="129" y="46"/>
                    </a:lnTo>
                    <a:lnTo>
                      <a:pt x="81" y="119"/>
                    </a:lnTo>
                    <a:lnTo>
                      <a:pt x="37" y="119"/>
                    </a:lnTo>
                    <a:lnTo>
                      <a:pt x="0" y="1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35" name="椭圆 34"/>
            <p:cNvSpPr>
              <a:spLocks noChangeAspect="1"/>
            </p:cNvSpPr>
            <p:nvPr/>
          </p:nvSpPr>
          <p:spPr>
            <a:xfrm>
              <a:off x="7721945" y="2510238"/>
              <a:ext cx="208303" cy="20830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  <a:ea typeface="微软雅黑" panose="020B0503020204020204" pitchFamily="34" charset="-122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1834328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10917">
        <p14:flythrough/>
      </p:transition>
    </mc:Choice>
    <mc:Fallback xmlns="">
      <p:transition spd="slow" advTm="10917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50"/>
                            </p:stCondLst>
                            <p:childTnLst>
                              <p:par>
                                <p:cTn id="1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50"/>
                            </p:stCondLst>
                            <p:childTnLst>
                              <p:par>
                                <p:cTn id="24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5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7" dur="2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100"/>
                            </p:stCondLst>
                            <p:childTnLst>
                              <p:par>
                                <p:cTn id="2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5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350"/>
                            </p:stCondLst>
                            <p:childTnLst>
                              <p:par>
                                <p:cTn id="34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5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7" dur="2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 tmFilter="0, 0; .2, .5; .8, .5; 1, 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250" autoRev="1" fill="hold"/>
                                        <p:tgtEl>
                                          <p:spTgt spid="3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 tmFilter="0, 0; .2, .5; .8, .5; 1, 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250" autoRev="1" fill="hold"/>
                                        <p:tgtEl>
                                          <p:spTgt spid="3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1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6" grpId="0" animBg="1"/>
      <p:bldP spid="7" grpId="0" animBg="1"/>
      <p:bldP spid="4" grpId="0" animBg="1"/>
      <p:bldP spid="4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矩形 38"/>
          <p:cNvSpPr/>
          <p:nvPr/>
        </p:nvSpPr>
        <p:spPr>
          <a:xfrm>
            <a:off x="1416051" y="2222089"/>
            <a:ext cx="9396412" cy="3465714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solidFill>
              <a:srgbClr val="1A7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>
              <a:defRPr/>
            </a:pPr>
            <a:endParaRPr lang="zh-CN" altLang="en-US" sz="240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10" name="Rectangle 19"/>
          <p:cNvSpPr>
            <a:spLocks noChangeArrowheads="1"/>
          </p:cNvSpPr>
          <p:nvPr/>
        </p:nvSpPr>
        <p:spPr bwMode="auto">
          <a:xfrm>
            <a:off x="1530111" y="2346956"/>
            <a:ext cx="5680313" cy="3637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just">
              <a:lnSpc>
                <a:spcPct val="120000"/>
              </a:lnSpc>
              <a:tabLst>
                <a:tab pos="714375" algn="l"/>
              </a:tabLst>
            </a:pPr>
            <a:r>
              <a:rPr lang="en-US" altLang="zh-CN" b="0" dirty="0" smtClean="0">
                <a:latin typeface="Times New Roman" panose="02020603050405020304" pitchFamily="18" charset="0"/>
                <a:ea typeface="微软雅黑" panose="020B0503020204020204" pitchFamily="34" charset="-122"/>
              </a:rPr>
              <a:t>	  </a:t>
            </a:r>
            <a:r>
              <a:rPr lang="zh-CN" altLang="en-US" b="0" dirty="0" smtClean="0">
                <a:latin typeface="Times New Roman" panose="02020603050405020304" pitchFamily="18" charset="0"/>
                <a:ea typeface="微软雅黑" panose="020B0503020204020204" pitchFamily="34" charset="-122"/>
              </a:rPr>
              <a:t>从</a:t>
            </a:r>
            <a:r>
              <a:rPr lang="zh-CN" altLang="en-US" b="0" dirty="0">
                <a:latin typeface="Times New Roman" panose="02020603050405020304" pitchFamily="18" charset="0"/>
                <a:ea typeface="微软雅黑" panose="020B0503020204020204" pitchFamily="34" charset="-122"/>
              </a:rPr>
              <a:t>甲地开往乙地的长途车即将出发。无论哪家公司的车，票价均为</a:t>
            </a:r>
            <a:r>
              <a:rPr lang="en-US" altLang="zh-CN" b="0" dirty="0">
                <a:latin typeface="Times New Roman" panose="02020603050405020304" pitchFamily="18" charset="0"/>
                <a:ea typeface="微软雅黑" panose="020B0503020204020204" pitchFamily="34" charset="-122"/>
              </a:rPr>
              <a:t>75</a:t>
            </a:r>
            <a:r>
              <a:rPr lang="zh-CN" altLang="en-US" b="0" dirty="0">
                <a:latin typeface="Times New Roman" panose="02020603050405020304" pitchFamily="18" charset="0"/>
                <a:ea typeface="微软雅黑" panose="020B0503020204020204" pitchFamily="34" charset="-122"/>
              </a:rPr>
              <a:t>元。一位匆匆赶来的乘客见一家国有公司的车上尚有空位，要求以</a:t>
            </a:r>
            <a:r>
              <a:rPr lang="en-US" altLang="zh-CN" b="0" dirty="0">
                <a:latin typeface="Times New Roman" panose="02020603050405020304" pitchFamily="18" charset="0"/>
                <a:ea typeface="微软雅黑" panose="020B0503020204020204" pitchFamily="34" charset="-122"/>
              </a:rPr>
              <a:t>50</a:t>
            </a:r>
            <a:r>
              <a:rPr lang="zh-CN" altLang="en-US" b="0" dirty="0">
                <a:latin typeface="Times New Roman" panose="02020603050405020304" pitchFamily="18" charset="0"/>
                <a:ea typeface="微软雅黑" panose="020B0503020204020204" pitchFamily="34" charset="-122"/>
              </a:rPr>
              <a:t>元上车，被拒绝了。他又找到一家也有空位的私人公司的车，售票员二话没说，收了</a:t>
            </a:r>
            <a:r>
              <a:rPr lang="en-US" altLang="zh-CN" b="0" dirty="0">
                <a:latin typeface="Times New Roman" panose="02020603050405020304" pitchFamily="18" charset="0"/>
                <a:ea typeface="微软雅黑" panose="020B0503020204020204" pitchFamily="34" charset="-122"/>
              </a:rPr>
              <a:t>50</a:t>
            </a:r>
            <a:r>
              <a:rPr lang="zh-CN" altLang="en-US" b="0" dirty="0">
                <a:latin typeface="Times New Roman" panose="02020603050405020304" pitchFamily="18" charset="0"/>
                <a:ea typeface="微软雅黑" panose="020B0503020204020204" pitchFamily="34" charset="-122"/>
              </a:rPr>
              <a:t>元允许他上车了，哪家公司的行为更理性呢？</a:t>
            </a:r>
          </a:p>
          <a:p>
            <a:pPr algn="just" eaLnBrk="1" hangingPunct="1">
              <a:lnSpc>
                <a:spcPct val="120000"/>
              </a:lnSpc>
            </a:pPr>
            <a:endParaRPr lang="zh-CN" altLang="en-US" b="0" dirty="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416052" y="2024063"/>
            <a:ext cx="9396412" cy="6020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>
              <a:defRPr/>
            </a:pPr>
            <a:endParaRPr lang="zh-CN" altLang="en-US" sz="240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4746913" y="1378985"/>
            <a:ext cx="2698175" cy="523220"/>
          </a:xfrm>
          <a:prstGeom prst="rect">
            <a:avLst/>
          </a:prstGeom>
          <a:solidFill>
            <a:srgbClr val="0070C0"/>
          </a:solidFill>
        </p:spPr>
        <p:txBody>
          <a:bodyPr wrap="none">
            <a:spAutoFit/>
          </a:bodyPr>
          <a:lstStyle/>
          <a:p>
            <a:r>
              <a:rPr lang="zh-CN" alt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哪家公司更精明</a:t>
            </a:r>
          </a:p>
        </p:txBody>
      </p:sp>
      <p:pic>
        <p:nvPicPr>
          <p:cNvPr id="16" name="Picture 1" descr="http://life.dahangzhou.com/1551_2.html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7503318" y="2962123"/>
            <a:ext cx="3016250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5021757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10" grpId="0"/>
      <p:bldP spid="11" grpId="0" animBg="1"/>
      <p:bldP spid="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矩形 38"/>
          <p:cNvSpPr/>
          <p:nvPr/>
        </p:nvSpPr>
        <p:spPr>
          <a:xfrm>
            <a:off x="1416051" y="2222089"/>
            <a:ext cx="9396412" cy="3465714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solidFill>
              <a:srgbClr val="1A7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>
              <a:defRPr/>
            </a:pPr>
            <a:endParaRPr lang="zh-CN" altLang="en-US" sz="240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416050" y="2024063"/>
            <a:ext cx="9396413" cy="6020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>
              <a:defRPr/>
            </a:pPr>
            <a:endParaRPr lang="zh-CN" altLang="en-US" sz="240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5564024" y="1378985"/>
            <a:ext cx="1063952" cy="523220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/>
            <a:r>
              <a:rPr lang="zh-CN" alt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分析</a:t>
            </a:r>
          </a:p>
        </p:txBody>
      </p:sp>
      <p:sp>
        <p:nvSpPr>
          <p:cNvPr id="7" name="Rectangle 19"/>
          <p:cNvSpPr>
            <a:spLocks noChangeArrowheads="1"/>
          </p:cNvSpPr>
          <p:nvPr/>
        </p:nvSpPr>
        <p:spPr bwMode="auto">
          <a:xfrm>
            <a:off x="2965427" y="2342404"/>
            <a:ext cx="2082816" cy="580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l" eaLnBrk="1" hangingPunct="1">
              <a:lnSpc>
                <a:spcPct val="150000"/>
              </a:lnSpc>
            </a:pPr>
            <a:r>
              <a:rPr lang="zh-CN" altLang="en-US" b="0" dirty="0">
                <a:latin typeface="Times New Roman" panose="02020603050405020304" pitchFamily="18" charset="0"/>
                <a:ea typeface="微软雅黑" panose="020B0503020204020204" pitchFamily="34" charset="-122"/>
              </a:rPr>
              <a:t>增加的成本</a:t>
            </a:r>
          </a:p>
        </p:txBody>
      </p:sp>
      <p:sp>
        <p:nvSpPr>
          <p:cNvPr id="8" name="Rectangle 19"/>
          <p:cNvSpPr>
            <a:spLocks noChangeArrowheads="1"/>
          </p:cNvSpPr>
          <p:nvPr/>
        </p:nvSpPr>
        <p:spPr bwMode="auto">
          <a:xfrm>
            <a:off x="7634457" y="2339201"/>
            <a:ext cx="2082816" cy="580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l" eaLnBrk="1" hangingPunct="1">
              <a:lnSpc>
                <a:spcPct val="150000"/>
              </a:lnSpc>
            </a:pPr>
            <a:r>
              <a:rPr lang="zh-CN" altLang="en-US" b="0" dirty="0">
                <a:latin typeface="Times New Roman" panose="02020603050405020304" pitchFamily="18" charset="0"/>
                <a:ea typeface="微软雅黑" panose="020B0503020204020204" pitchFamily="34" charset="-122"/>
              </a:rPr>
              <a:t>增加的收益</a:t>
            </a:r>
          </a:p>
        </p:txBody>
      </p:sp>
      <p:sp>
        <p:nvSpPr>
          <p:cNvPr id="9" name="Rectangle 19"/>
          <p:cNvSpPr>
            <a:spLocks noChangeArrowheads="1"/>
          </p:cNvSpPr>
          <p:nvPr/>
        </p:nvSpPr>
        <p:spPr bwMode="auto">
          <a:xfrm>
            <a:off x="1763650" y="5017077"/>
            <a:ext cx="9048813" cy="580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l" eaLnBrk="1" hangingPunct="1">
              <a:lnSpc>
                <a:spcPct val="150000"/>
              </a:lnSpc>
            </a:pPr>
            <a:r>
              <a:rPr lang="zh-CN" altLang="en-US" b="0" dirty="0">
                <a:latin typeface="Times New Roman" panose="02020603050405020304" pitchFamily="18" charset="0"/>
                <a:ea typeface="微软雅黑" panose="020B0503020204020204" pitchFamily="34" charset="-122"/>
              </a:rPr>
              <a:t>因为增加的收益大于增加的成本，所以让这名乘客上车是合算的。</a:t>
            </a:r>
          </a:p>
        </p:txBody>
      </p:sp>
      <p:sp>
        <p:nvSpPr>
          <p:cNvPr id="13" name="Rectangle 19"/>
          <p:cNvSpPr>
            <a:spLocks noChangeArrowheads="1"/>
          </p:cNvSpPr>
          <p:nvPr/>
        </p:nvSpPr>
        <p:spPr bwMode="auto">
          <a:xfrm>
            <a:off x="2113712" y="3024915"/>
            <a:ext cx="3524275" cy="1754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l" eaLnBrk="1" hangingPunct="1">
              <a:lnSpc>
                <a:spcPct val="150000"/>
              </a:lnSpc>
            </a:pPr>
            <a:r>
              <a:rPr lang="zh-CN" altLang="en-US" b="0" dirty="0" smtClean="0">
                <a:latin typeface="Times New Roman" panose="02020603050405020304" pitchFamily="18" charset="0"/>
                <a:ea typeface="微软雅黑" panose="020B0503020204020204" pitchFamily="34" charset="-122"/>
              </a:rPr>
              <a:t>假设</a:t>
            </a:r>
            <a:r>
              <a:rPr lang="zh-CN" altLang="en-US" b="0" dirty="0">
                <a:latin typeface="Times New Roman" panose="02020603050405020304" pitchFamily="18" charset="0"/>
                <a:ea typeface="微软雅黑" panose="020B0503020204020204" pitchFamily="34" charset="-122"/>
              </a:rPr>
              <a:t>发给这个乘客的食物和饮料等为</a:t>
            </a:r>
            <a:r>
              <a:rPr lang="en-US" b="0" dirty="0">
                <a:latin typeface="Times New Roman" panose="02020603050405020304" pitchFamily="18" charset="0"/>
                <a:ea typeface="微软雅黑" panose="020B0503020204020204" pitchFamily="34" charset="-122"/>
              </a:rPr>
              <a:t>10</a:t>
            </a:r>
            <a:r>
              <a:rPr lang="zh-CN" altLang="en-US" b="0" dirty="0">
                <a:latin typeface="Times New Roman" panose="02020603050405020304" pitchFamily="18" charset="0"/>
                <a:ea typeface="微软雅黑" panose="020B0503020204020204" pitchFamily="34" charset="-122"/>
              </a:rPr>
              <a:t>元，则增加的成本就是</a:t>
            </a:r>
            <a:r>
              <a:rPr lang="en-US" b="0" dirty="0">
                <a:latin typeface="Times New Roman" panose="02020603050405020304" pitchFamily="18" charset="0"/>
                <a:ea typeface="微软雅黑" panose="020B0503020204020204" pitchFamily="34" charset="-122"/>
              </a:rPr>
              <a:t>10</a:t>
            </a:r>
            <a:r>
              <a:rPr lang="zh-CN" altLang="en-US" b="0" dirty="0">
                <a:latin typeface="Times New Roman" panose="02020603050405020304" pitchFamily="18" charset="0"/>
                <a:ea typeface="微软雅黑" panose="020B0503020204020204" pitchFamily="34" charset="-122"/>
              </a:rPr>
              <a:t>元。</a:t>
            </a:r>
          </a:p>
        </p:txBody>
      </p:sp>
      <p:sp>
        <p:nvSpPr>
          <p:cNvPr id="14" name="AutoShape 41"/>
          <p:cNvSpPr>
            <a:spLocks noChangeArrowheads="1"/>
          </p:cNvSpPr>
          <p:nvPr/>
        </p:nvSpPr>
        <p:spPr bwMode="auto">
          <a:xfrm>
            <a:off x="1923211" y="2924630"/>
            <a:ext cx="3714776" cy="2000264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9pPr>
          </a:lstStyle>
          <a:p>
            <a:pPr algn="ctr"/>
            <a:endParaRPr lang="zh-CN" altLang="en-US" sz="2400" b="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17" name="Rectangle 19"/>
          <p:cNvSpPr>
            <a:spLocks noChangeArrowheads="1"/>
          </p:cNvSpPr>
          <p:nvPr/>
        </p:nvSpPr>
        <p:spPr bwMode="auto">
          <a:xfrm>
            <a:off x="6913728" y="3024915"/>
            <a:ext cx="3524275" cy="1754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l" eaLnBrk="1" hangingPunct="1">
              <a:lnSpc>
                <a:spcPct val="150000"/>
              </a:lnSpc>
            </a:pPr>
            <a:r>
              <a:rPr lang="zh-CN" altLang="en-US" b="0" dirty="0">
                <a:latin typeface="Times New Roman" panose="02020603050405020304" pitchFamily="18" charset="0"/>
                <a:ea typeface="微软雅黑" panose="020B0503020204020204" pitchFamily="34" charset="-122"/>
              </a:rPr>
              <a:t>因这一名乘客的票价为</a:t>
            </a:r>
            <a:r>
              <a:rPr lang="en-US" altLang="zh-CN" b="0" dirty="0">
                <a:latin typeface="Times New Roman" panose="02020603050405020304" pitchFamily="18" charset="0"/>
                <a:ea typeface="微软雅黑" panose="020B0503020204020204" pitchFamily="34" charset="-122"/>
              </a:rPr>
              <a:t>50</a:t>
            </a:r>
            <a:r>
              <a:rPr lang="zh-CN" altLang="en-US" b="0" dirty="0">
                <a:latin typeface="Times New Roman" panose="02020603050405020304" pitchFamily="18" charset="0"/>
                <a:ea typeface="微软雅黑" panose="020B0503020204020204" pitchFamily="34" charset="-122"/>
              </a:rPr>
              <a:t>元，则增加的收益为 </a:t>
            </a:r>
            <a:r>
              <a:rPr lang="en-US" b="0" dirty="0">
                <a:latin typeface="Times New Roman" panose="02020603050405020304" pitchFamily="18" charset="0"/>
                <a:ea typeface="微软雅黑" panose="020B0503020204020204" pitchFamily="34" charset="-122"/>
              </a:rPr>
              <a:t>50</a:t>
            </a:r>
            <a:r>
              <a:rPr lang="zh-CN" altLang="en-US" b="0" dirty="0">
                <a:latin typeface="Times New Roman" panose="02020603050405020304" pitchFamily="18" charset="0"/>
                <a:ea typeface="微软雅黑" panose="020B0503020204020204" pitchFamily="34" charset="-122"/>
              </a:rPr>
              <a:t>元。</a:t>
            </a:r>
          </a:p>
        </p:txBody>
      </p:sp>
      <p:sp>
        <p:nvSpPr>
          <p:cNvPr id="18" name="AutoShape 41"/>
          <p:cNvSpPr>
            <a:spLocks noChangeArrowheads="1"/>
          </p:cNvSpPr>
          <p:nvPr/>
        </p:nvSpPr>
        <p:spPr bwMode="auto">
          <a:xfrm>
            <a:off x="6627976" y="2924630"/>
            <a:ext cx="3714776" cy="2000264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9pPr>
          </a:lstStyle>
          <a:p>
            <a:pPr algn="ctr"/>
            <a:endParaRPr lang="zh-CN" altLang="en-US" sz="2400" b="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6387287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11" grpId="0" animBg="1"/>
      <p:bldP spid="2" grpId="0" animBg="1"/>
      <p:bldP spid="7" grpId="0"/>
      <p:bldP spid="8" grpId="0"/>
      <p:bldP spid="9" grpId="0"/>
      <p:bldP spid="13" grpId="0"/>
      <p:bldP spid="14" grpId="0" animBg="1"/>
      <p:bldP spid="17" grpId="0"/>
      <p:bldP spid="1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 bwMode="auto">
          <a:xfrm>
            <a:off x="1416050" y="2549359"/>
            <a:ext cx="9396413" cy="2459575"/>
          </a:xfrm>
          <a:prstGeom prst="rect">
            <a:avLst/>
          </a:prstGeom>
          <a:solidFill>
            <a:srgbClr val="F5F5F5"/>
          </a:solidFill>
          <a:ln>
            <a:solidFill>
              <a:srgbClr val="1A7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 sz="240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8" name="矩形 55"/>
          <p:cNvSpPr>
            <a:spLocks noChangeArrowheads="1"/>
          </p:cNvSpPr>
          <p:nvPr/>
        </p:nvSpPr>
        <p:spPr bwMode="auto">
          <a:xfrm>
            <a:off x="5000620" y="1855844"/>
            <a:ext cx="2190761" cy="523220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/>
            <a:r>
              <a:rPr lang="zh-CN" alt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方正粗宋简体"/>
              </a:rPr>
              <a:t>边际概念</a:t>
            </a:r>
          </a:p>
        </p:txBody>
      </p:sp>
      <p:sp>
        <p:nvSpPr>
          <p:cNvPr id="17415" name="Rectangle 19"/>
          <p:cNvSpPr>
            <a:spLocks noChangeArrowheads="1"/>
          </p:cNvSpPr>
          <p:nvPr/>
        </p:nvSpPr>
        <p:spPr bwMode="auto">
          <a:xfrm>
            <a:off x="1487488" y="2818887"/>
            <a:ext cx="9324975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l" eaLnBrk="1" hangingPunct="1">
              <a:lnSpc>
                <a:spcPct val="150000"/>
              </a:lnSpc>
            </a:pPr>
            <a:r>
              <a:rPr lang="zh-CN" altLang="en-US" b="0" dirty="0">
                <a:latin typeface="Times New Roman" panose="02020603050405020304" pitchFamily="18" charset="0"/>
                <a:ea typeface="微软雅黑" panose="020B0503020204020204" pitchFamily="34" charset="-122"/>
              </a:rPr>
              <a:t>    </a:t>
            </a:r>
            <a:r>
              <a:rPr lang="zh-CN" altLang="en-US" b="0" dirty="0" smtClean="0">
                <a:latin typeface="Times New Roman" panose="02020603050405020304" pitchFamily="18" charset="0"/>
                <a:ea typeface="微软雅黑" panose="020B0503020204020204" pitchFamily="34" charset="-122"/>
              </a:rPr>
              <a:t> “边际”</a:t>
            </a:r>
            <a:r>
              <a:rPr lang="zh-CN" altLang="en-US" b="0" dirty="0">
                <a:latin typeface="Times New Roman" panose="02020603050405020304" pitchFamily="18" charset="0"/>
                <a:ea typeface="微软雅黑" panose="020B0503020204020204" pitchFamily="34" charset="-122"/>
              </a:rPr>
              <a:t>这个词可以理解为“增加的”的意思，“边际量”也就是“增加量”的意思。说得确切一些，自变量的增量为</a:t>
            </a:r>
            <a:r>
              <a:rPr lang="en-US" b="0" dirty="0">
                <a:latin typeface="Times New Roman" panose="02020603050405020304" pitchFamily="18" charset="0"/>
                <a:ea typeface="微软雅黑" panose="020B0503020204020204" pitchFamily="34" charset="-122"/>
              </a:rPr>
              <a:t>1</a:t>
            </a:r>
            <a:r>
              <a:rPr lang="zh-CN" altLang="en-US" b="0" dirty="0">
                <a:latin typeface="Times New Roman" panose="02020603050405020304" pitchFamily="18" charset="0"/>
                <a:ea typeface="微软雅黑" panose="020B0503020204020204" pitchFamily="34" charset="-122"/>
              </a:rPr>
              <a:t>单位时，因变量的增量就是边际量。</a:t>
            </a:r>
          </a:p>
        </p:txBody>
      </p:sp>
    </p:spTree>
    <p:extLst>
      <p:ext uri="{BB962C8B-B14F-4D97-AF65-F5344CB8AC3E}">
        <p14:creationId xmlns:p14="http://schemas.microsoft.com/office/powerpoint/2010/main" val="38394828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741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46"/>
          <p:cNvGrpSpPr>
            <a:grpSpLocks/>
          </p:cNvGrpSpPr>
          <p:nvPr/>
        </p:nvGrpSpPr>
        <p:grpSpPr bwMode="auto">
          <a:xfrm>
            <a:off x="1416050" y="1428751"/>
            <a:ext cx="9396414" cy="3429000"/>
            <a:chOff x="1062010" y="772529"/>
            <a:chExt cx="7047324" cy="2572138"/>
          </a:xfrm>
        </p:grpSpPr>
        <p:sp>
          <p:nvSpPr>
            <p:cNvPr id="55" name="矩形 54"/>
            <p:cNvSpPr/>
            <p:nvPr/>
          </p:nvSpPr>
          <p:spPr>
            <a:xfrm>
              <a:off x="1062010" y="1285368"/>
              <a:ext cx="7047324" cy="2059299"/>
            </a:xfrm>
            <a:prstGeom prst="rect">
              <a:avLst/>
            </a:prstGeom>
            <a:solidFill>
              <a:srgbClr val="F5F5F5"/>
            </a:solidFill>
            <a:ln>
              <a:solidFill>
                <a:srgbClr val="1A74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buFont typeface="Arial" charset="0"/>
                <a:buNone/>
                <a:defRPr/>
              </a:pPr>
              <a:endParaRPr lang="zh-CN" altLang="en-US" sz="2400"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</p:txBody>
        </p:sp>
        <p:sp>
          <p:nvSpPr>
            <p:cNvPr id="1037" name="矩形 55"/>
            <p:cNvSpPr>
              <a:spLocks noChangeArrowheads="1"/>
            </p:cNvSpPr>
            <p:nvPr/>
          </p:nvSpPr>
          <p:spPr bwMode="auto">
            <a:xfrm>
              <a:off x="3750444" y="772529"/>
              <a:ext cx="1643074" cy="392474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/>
              <a:r>
                <a:rPr lang="zh-CN" altLang="en-US" sz="2800" dirty="0">
                  <a:solidFill>
                    <a:schemeClr val="bg1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  <a:cs typeface="方正粗宋简体"/>
                </a:rPr>
                <a:t>边际成本</a:t>
              </a:r>
            </a:p>
          </p:txBody>
        </p:sp>
      </p:grpSp>
      <p:grpSp>
        <p:nvGrpSpPr>
          <p:cNvPr id="3" name="组合 52"/>
          <p:cNvGrpSpPr>
            <a:grpSpLocks/>
          </p:cNvGrpSpPr>
          <p:nvPr/>
        </p:nvGrpSpPr>
        <p:grpSpPr bwMode="auto">
          <a:xfrm>
            <a:off x="1648132" y="2185554"/>
            <a:ext cx="9429751" cy="1200329"/>
            <a:chOff x="1664703" y="685452"/>
            <a:chExt cx="7072386" cy="899365"/>
          </a:xfrm>
        </p:grpSpPr>
        <p:sp>
          <p:nvSpPr>
            <p:cNvPr id="1035" name="Rectangle 13"/>
            <p:cNvSpPr>
              <a:spLocks noChangeArrowheads="1"/>
            </p:cNvSpPr>
            <p:nvPr/>
          </p:nvSpPr>
          <p:spPr bwMode="auto">
            <a:xfrm>
              <a:off x="1664703" y="685452"/>
              <a:ext cx="7072386" cy="899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zh-CN" altLang="en-US" dirty="0">
                  <a:solidFill>
                    <a:srgbClr val="FF0000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rPr>
                <a:t>定义</a:t>
              </a:r>
              <a:r>
                <a:rPr lang="en-US" altLang="zh-CN" dirty="0" smtClean="0">
                  <a:solidFill>
                    <a:srgbClr val="FF0000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rPr>
                <a:t>4.2  </a:t>
              </a:r>
              <a:r>
                <a:rPr lang="zh-CN" altLang="en-US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总</a:t>
              </a:r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成本</a:t>
              </a:r>
              <a:r>
                <a:rPr lang="zh-CN" altLang="en-US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函数             </a:t>
              </a:r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的</a:t>
              </a:r>
              <a:r>
                <a:rPr lang="zh-CN" altLang="en-US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导数           </a:t>
              </a:r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称为</a:t>
              </a:r>
              <a:r>
                <a:rPr lang="zh-CN" altLang="en-US" b="0" dirty="0">
                  <a:solidFill>
                    <a:srgbClr val="FF0000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rPr>
                <a:t>边际成本函数</a:t>
              </a:r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，</a:t>
              </a:r>
              <a:r>
                <a:rPr lang="zh-CN" altLang="en-US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简称</a:t>
              </a:r>
              <a:endParaRPr lang="en-US" altLang="zh-CN" b="0" dirty="0" smtClean="0"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  <a:p>
              <a:pPr>
                <a:lnSpc>
                  <a:spcPct val="150000"/>
                </a:lnSpc>
              </a:pPr>
              <a:r>
                <a:rPr lang="zh-CN" altLang="en-US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 </a:t>
              </a:r>
              <a:endParaRPr lang="zh-CN" altLang="en-US" b="0" dirty="0"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102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40820886"/>
                </p:ext>
              </p:extLst>
            </p:nvPr>
          </p:nvGraphicFramePr>
          <p:xfrm>
            <a:off x="3768187" y="804238"/>
            <a:ext cx="668343" cy="33802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9874" name="公式" r:id="rId3" imgW="342751" imgH="203112" progId="Equation.3">
                    <p:embed/>
                  </p:oleObj>
                </mc:Choice>
                <mc:Fallback>
                  <p:oleObj name="公式" r:id="rId3" imgW="342751" imgH="203112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68187" y="804238"/>
                          <a:ext cx="668343" cy="33802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29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38133631"/>
                </p:ext>
              </p:extLst>
            </p:nvPr>
          </p:nvGraphicFramePr>
          <p:xfrm>
            <a:off x="5112569" y="809024"/>
            <a:ext cx="709615" cy="3460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9875" name="公式" r:id="rId5" imgW="380835" imgH="203112" progId="Equation.3">
                    <p:embed/>
                  </p:oleObj>
                </mc:Choice>
                <mc:Fallback>
                  <p:oleObj name="公式" r:id="rId5" imgW="380835" imgH="203112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12569" y="809024"/>
                          <a:ext cx="709615" cy="34603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" name="组合 62"/>
          <p:cNvGrpSpPr>
            <a:grpSpLocks/>
          </p:cNvGrpSpPr>
          <p:nvPr/>
        </p:nvGrpSpPr>
        <p:grpSpPr bwMode="auto">
          <a:xfrm>
            <a:off x="1648132" y="2895738"/>
            <a:ext cx="3286478" cy="461665"/>
            <a:chOff x="295594" y="3018230"/>
            <a:chExt cx="2465224" cy="345729"/>
          </a:xfrm>
        </p:grpSpPr>
        <p:sp>
          <p:nvSpPr>
            <p:cNvPr id="1034" name="Rectangle 24"/>
            <p:cNvSpPr>
              <a:spLocks noChangeArrowheads="1"/>
            </p:cNvSpPr>
            <p:nvPr/>
          </p:nvSpPr>
          <p:spPr bwMode="auto">
            <a:xfrm>
              <a:off x="295594" y="3018230"/>
              <a:ext cx="2465224" cy="3457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r>
                <a:rPr lang="zh-CN" altLang="en-US" b="0" dirty="0">
                  <a:solidFill>
                    <a:srgbClr val="FF0000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rPr>
                <a:t>边际成本</a:t>
              </a:r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，记</a:t>
              </a:r>
              <a:r>
                <a:rPr lang="zh-CN" altLang="en-US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为      </a:t>
              </a:r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。 </a:t>
              </a:r>
            </a:p>
          </p:txBody>
        </p:sp>
        <p:graphicFrame>
          <p:nvGraphicFramePr>
            <p:cNvPr id="1027" name="Object 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68317967"/>
                </p:ext>
              </p:extLst>
            </p:nvPr>
          </p:nvGraphicFramePr>
          <p:xfrm>
            <a:off x="1920350" y="3082036"/>
            <a:ext cx="554778" cy="26592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9876" r:id="rId7" imgW="298315" imgH="181583" progId="Equation.3">
                    <p:embed/>
                  </p:oleObj>
                </mc:Choice>
                <mc:Fallback>
                  <p:oleObj r:id="rId7" imgW="298315" imgH="181583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20350" y="3082036"/>
                          <a:ext cx="554778" cy="26592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4" name="Rectangle 26"/>
          <p:cNvSpPr>
            <a:spLocks noChangeArrowheads="1"/>
          </p:cNvSpPr>
          <p:nvPr/>
        </p:nvSpPr>
        <p:spPr bwMode="auto">
          <a:xfrm>
            <a:off x="1648132" y="3398416"/>
            <a:ext cx="89159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l" eaLnBrk="1" hangingPunct="1"/>
            <a:r>
              <a:rPr lang="zh-CN" altLang="en-US" b="0" dirty="0" smtClean="0">
                <a:latin typeface="Times New Roman" panose="02020603050405020304" pitchFamily="18" charset="0"/>
                <a:ea typeface="微软雅黑" panose="020B0503020204020204" pitchFamily="34" charset="-122"/>
              </a:rPr>
              <a:t>即</a:t>
            </a:r>
            <a:r>
              <a:rPr lang="zh-CN" altLang="en-US" b="0" dirty="0">
                <a:latin typeface="Times New Roman" panose="02020603050405020304" pitchFamily="18" charset="0"/>
                <a:ea typeface="微软雅黑" panose="020B0503020204020204" pitchFamily="34" charset="-122"/>
              </a:rPr>
              <a:t>：</a:t>
            </a:r>
            <a:r>
              <a:rPr lang="zh-CN" altLang="en-US" b="0" dirty="0" smtClean="0">
                <a:latin typeface="Times New Roman" panose="02020603050405020304" pitchFamily="18" charset="0"/>
                <a:ea typeface="微软雅黑" panose="020B0503020204020204" pitchFamily="34" charset="-122"/>
              </a:rPr>
              <a:t> </a:t>
            </a:r>
            <a:endParaRPr lang="zh-CN" altLang="en-US" b="0" dirty="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graphicFrame>
        <p:nvGraphicFramePr>
          <p:cNvPr id="56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0704842"/>
              </p:ext>
            </p:extLst>
          </p:nvPr>
        </p:nvGraphicFramePr>
        <p:xfrm>
          <a:off x="5000622" y="3629248"/>
          <a:ext cx="2497667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877" r:id="rId9" imgW="1167865" imgH="423512" progId="Equation.3">
                  <p:embed/>
                </p:oleObj>
              </mc:Choice>
              <mc:Fallback>
                <p:oleObj r:id="rId9" imgW="1167865" imgH="4235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622" y="3629248"/>
                        <a:ext cx="2497667" cy="952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2713265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46"/>
          <p:cNvGrpSpPr>
            <a:grpSpLocks/>
          </p:cNvGrpSpPr>
          <p:nvPr/>
        </p:nvGrpSpPr>
        <p:grpSpPr bwMode="auto">
          <a:xfrm>
            <a:off x="1416050" y="1428751"/>
            <a:ext cx="9396414" cy="3429000"/>
            <a:chOff x="1062010" y="772529"/>
            <a:chExt cx="7047324" cy="2572138"/>
          </a:xfrm>
        </p:grpSpPr>
        <p:sp>
          <p:nvSpPr>
            <p:cNvPr id="55" name="矩形 54"/>
            <p:cNvSpPr/>
            <p:nvPr/>
          </p:nvSpPr>
          <p:spPr>
            <a:xfrm>
              <a:off x="1062010" y="1285368"/>
              <a:ext cx="7047324" cy="2059299"/>
            </a:xfrm>
            <a:prstGeom prst="rect">
              <a:avLst/>
            </a:prstGeom>
            <a:solidFill>
              <a:srgbClr val="F5F5F5"/>
            </a:solidFill>
            <a:ln>
              <a:solidFill>
                <a:srgbClr val="1A74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buFont typeface="Arial" charset="0"/>
                <a:buNone/>
                <a:defRPr/>
              </a:pPr>
              <a:endParaRPr lang="zh-CN" altLang="en-US" sz="2400"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</p:txBody>
        </p:sp>
        <p:sp>
          <p:nvSpPr>
            <p:cNvPr id="1037" name="矩形 55"/>
            <p:cNvSpPr>
              <a:spLocks noChangeArrowheads="1"/>
            </p:cNvSpPr>
            <p:nvPr/>
          </p:nvSpPr>
          <p:spPr bwMode="auto">
            <a:xfrm>
              <a:off x="3750444" y="772529"/>
              <a:ext cx="1643074" cy="392474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/>
              <a:r>
                <a:rPr lang="zh-CN" altLang="en-US" sz="2800" dirty="0" smtClean="0">
                  <a:solidFill>
                    <a:schemeClr val="bg1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  <a:cs typeface="方正粗宋简体"/>
                </a:rPr>
                <a:t>边际</a:t>
              </a:r>
              <a:r>
                <a:rPr lang="zh-CN" altLang="en-US" sz="2800" dirty="0">
                  <a:solidFill>
                    <a:schemeClr val="bg1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  <a:cs typeface="方正粗宋简体"/>
                </a:rPr>
                <a:t>收入</a:t>
              </a:r>
            </a:p>
          </p:txBody>
        </p:sp>
      </p:grpSp>
      <p:sp>
        <p:nvSpPr>
          <p:cNvPr id="54" name="Rectangle 26"/>
          <p:cNvSpPr>
            <a:spLocks noChangeArrowheads="1"/>
          </p:cNvSpPr>
          <p:nvPr/>
        </p:nvSpPr>
        <p:spPr bwMode="auto">
          <a:xfrm>
            <a:off x="1648132" y="3398416"/>
            <a:ext cx="89159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l" eaLnBrk="1" hangingPunct="1"/>
            <a:r>
              <a:rPr lang="zh-CN" altLang="en-US" b="0" dirty="0" smtClean="0">
                <a:latin typeface="Times New Roman" panose="02020603050405020304" pitchFamily="18" charset="0"/>
                <a:ea typeface="微软雅黑" panose="020B0503020204020204" pitchFamily="34" charset="-122"/>
              </a:rPr>
              <a:t>即</a:t>
            </a:r>
            <a:r>
              <a:rPr lang="zh-CN" altLang="en-US" b="0" dirty="0">
                <a:latin typeface="Times New Roman" panose="02020603050405020304" pitchFamily="18" charset="0"/>
                <a:ea typeface="微软雅黑" panose="020B0503020204020204" pitchFamily="34" charset="-122"/>
              </a:rPr>
              <a:t>：</a:t>
            </a:r>
            <a:r>
              <a:rPr lang="zh-CN" altLang="en-US" b="0" dirty="0" smtClean="0">
                <a:latin typeface="Times New Roman" panose="02020603050405020304" pitchFamily="18" charset="0"/>
                <a:ea typeface="微软雅黑" panose="020B0503020204020204" pitchFamily="34" charset="-122"/>
              </a:rPr>
              <a:t> </a:t>
            </a:r>
            <a:endParaRPr lang="zh-CN" altLang="en-US" b="0" dirty="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1648132" y="2216086"/>
            <a:ext cx="9429751" cy="646331"/>
            <a:chOff x="1648132" y="2216086"/>
            <a:chExt cx="9429751" cy="646331"/>
          </a:xfrm>
        </p:grpSpPr>
        <p:sp>
          <p:nvSpPr>
            <p:cNvPr id="1035" name="Rectangle 13"/>
            <p:cNvSpPr>
              <a:spLocks noChangeArrowheads="1"/>
            </p:cNvSpPr>
            <p:nvPr/>
          </p:nvSpPr>
          <p:spPr bwMode="auto">
            <a:xfrm>
              <a:off x="1648132" y="2216086"/>
              <a:ext cx="942975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zh-CN" altLang="en-US" dirty="0">
                  <a:solidFill>
                    <a:srgbClr val="FF0000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rPr>
                <a:t>定义</a:t>
              </a:r>
              <a:r>
                <a:rPr lang="en-US" altLang="zh-CN" dirty="0" smtClean="0">
                  <a:solidFill>
                    <a:srgbClr val="FF0000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rPr>
                <a:t>4.3  </a:t>
              </a:r>
              <a:r>
                <a:rPr lang="zh-CN" altLang="en-US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总</a:t>
              </a:r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成本</a:t>
              </a:r>
              <a:r>
                <a:rPr lang="zh-CN" altLang="en-US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函数            </a:t>
              </a:r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的</a:t>
              </a:r>
              <a:r>
                <a:rPr lang="zh-CN" altLang="en-US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导数           称为</a:t>
              </a:r>
              <a:r>
                <a:rPr lang="zh-CN" altLang="en-US" b="0" dirty="0">
                  <a:solidFill>
                    <a:srgbClr val="FF0000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rPr>
                <a:t>边际收入函数</a:t>
              </a:r>
              <a:r>
                <a:rPr lang="zh-CN" altLang="en-US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，简称</a:t>
              </a:r>
              <a:endParaRPr lang="zh-CN" altLang="en-US" b="0" dirty="0"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</p:txBody>
        </p:sp>
        <p:grpSp>
          <p:nvGrpSpPr>
            <p:cNvPr id="14" name="组合 52"/>
            <p:cNvGrpSpPr>
              <a:grpSpLocks/>
            </p:cNvGrpSpPr>
            <p:nvPr/>
          </p:nvGrpSpPr>
          <p:grpSpPr bwMode="auto">
            <a:xfrm>
              <a:off x="4461917" y="2394335"/>
              <a:ext cx="2625685" cy="461731"/>
              <a:chOff x="3563705" y="2475879"/>
              <a:chExt cx="1969283" cy="345960"/>
            </a:xfrm>
          </p:grpSpPr>
          <p:graphicFrame>
            <p:nvGraphicFramePr>
              <p:cNvPr id="16" name="Object 7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499404988"/>
                  </p:ext>
                </p:extLst>
              </p:nvPr>
            </p:nvGraphicFramePr>
            <p:xfrm>
              <a:off x="3563705" y="2479847"/>
              <a:ext cx="668343" cy="33802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80898" name="公式" r:id="rId3" imgW="342751" imgH="203112" progId="Equation.3">
                      <p:embed/>
                    </p:oleObj>
                  </mc:Choice>
                  <mc:Fallback>
                    <p:oleObj name="公式" r:id="rId3" imgW="342751" imgH="203112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563705" y="2479847"/>
                            <a:ext cx="668343" cy="338024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7" name="Object 9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191348202"/>
                  </p:ext>
                </p:extLst>
              </p:nvPr>
            </p:nvGraphicFramePr>
            <p:xfrm>
              <a:off x="4845596" y="2475879"/>
              <a:ext cx="687392" cy="34596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80899" name="公式" r:id="rId5" imgW="368140" imgH="203112" progId="Equation.3">
                      <p:embed/>
                    </p:oleObj>
                  </mc:Choice>
                  <mc:Fallback>
                    <p:oleObj name="公式" r:id="rId5" imgW="368140" imgH="203112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845596" y="2475879"/>
                            <a:ext cx="687392" cy="34596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grpSp>
        <p:nvGrpSpPr>
          <p:cNvPr id="18" name="组合 62"/>
          <p:cNvGrpSpPr>
            <a:grpSpLocks/>
          </p:cNvGrpSpPr>
          <p:nvPr/>
        </p:nvGrpSpPr>
        <p:grpSpPr bwMode="auto">
          <a:xfrm>
            <a:off x="1640061" y="2872407"/>
            <a:ext cx="3286478" cy="461665"/>
            <a:chOff x="1428728" y="3018230"/>
            <a:chExt cx="2465224" cy="345729"/>
          </a:xfrm>
        </p:grpSpPr>
        <p:sp>
          <p:nvSpPr>
            <p:cNvPr id="19" name="Rectangle 24"/>
            <p:cNvSpPr>
              <a:spLocks noChangeArrowheads="1"/>
            </p:cNvSpPr>
            <p:nvPr/>
          </p:nvSpPr>
          <p:spPr bwMode="auto">
            <a:xfrm>
              <a:off x="1428728" y="3018230"/>
              <a:ext cx="2465224" cy="3457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r>
                <a:rPr lang="zh-CN" altLang="en-US" b="0" dirty="0">
                  <a:solidFill>
                    <a:srgbClr val="FF0000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rPr>
                <a:t>边际收入</a:t>
              </a:r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，记</a:t>
              </a:r>
              <a:r>
                <a:rPr lang="zh-CN" altLang="en-US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为      </a:t>
              </a:r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。 </a:t>
              </a:r>
            </a:p>
          </p:txBody>
        </p:sp>
        <p:graphicFrame>
          <p:nvGraphicFramePr>
            <p:cNvPr id="20" name="Object 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41395515"/>
                </p:ext>
              </p:extLst>
            </p:nvPr>
          </p:nvGraphicFramePr>
          <p:xfrm>
            <a:off x="3047757" y="3072675"/>
            <a:ext cx="519112" cy="241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0900" name="公式" r:id="rId7" imgW="279279" imgH="165028" progId="Equation.3">
                    <p:embed/>
                  </p:oleObj>
                </mc:Choice>
                <mc:Fallback>
                  <p:oleObj name="公式" r:id="rId7" imgW="279279" imgH="165028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47757" y="3072675"/>
                          <a:ext cx="519112" cy="2413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537343"/>
              </p:ext>
            </p:extLst>
          </p:nvPr>
        </p:nvGraphicFramePr>
        <p:xfrm>
          <a:off x="5021263" y="3757252"/>
          <a:ext cx="2362200" cy="9419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01" name="公式" r:id="rId9" imgW="1104900" imgH="419100" progId="Equation.3">
                  <p:embed/>
                </p:oleObj>
              </mc:Choice>
              <mc:Fallback>
                <p:oleObj name="公式" r:id="rId9" imgW="11049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1263" y="3757252"/>
                        <a:ext cx="2362200" cy="94191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5768200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同心圆 2"/>
          <p:cNvSpPr/>
          <p:nvPr/>
        </p:nvSpPr>
        <p:spPr>
          <a:xfrm>
            <a:off x="-456719" y="-623730"/>
            <a:ext cx="2457450" cy="245745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66712" y="353411"/>
            <a:ext cx="121058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  <a:endParaRPr lang="zh-CN" altLang="en-US" sz="4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同心圆 5"/>
          <p:cNvSpPr/>
          <p:nvPr/>
        </p:nvSpPr>
        <p:spPr>
          <a:xfrm>
            <a:off x="2131414" y="507329"/>
            <a:ext cx="400050" cy="40005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7" name="同心圆 6"/>
          <p:cNvSpPr/>
          <p:nvPr/>
        </p:nvSpPr>
        <p:spPr>
          <a:xfrm>
            <a:off x="2514119" y="100718"/>
            <a:ext cx="305893" cy="305893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dirty="0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5048286" y="2563233"/>
            <a:ext cx="2147647" cy="1979905"/>
            <a:chOff x="4010206" y="2733648"/>
            <a:chExt cx="1424720" cy="1313443"/>
          </a:xfrm>
        </p:grpSpPr>
        <p:sp>
          <p:nvSpPr>
            <p:cNvPr id="13" name="文本框 12"/>
            <p:cNvSpPr txBox="1"/>
            <p:nvPr/>
          </p:nvSpPr>
          <p:spPr>
            <a:xfrm>
              <a:off x="4087372" y="3618324"/>
              <a:ext cx="1347554" cy="42876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36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边际问题</a:t>
              </a:r>
              <a:endParaRPr lang="zh-CN" altLang="en-US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grpSp>
          <p:nvGrpSpPr>
            <p:cNvPr id="17" name="Group 4"/>
            <p:cNvGrpSpPr>
              <a:grpSpLocks noChangeAspect="1"/>
            </p:cNvGrpSpPr>
            <p:nvPr/>
          </p:nvGrpSpPr>
          <p:grpSpPr bwMode="auto">
            <a:xfrm>
              <a:off x="4276490" y="2733648"/>
              <a:ext cx="1097757" cy="772215"/>
              <a:chOff x="3697" y="2057"/>
              <a:chExt cx="290" cy="204"/>
            </a:xfrm>
            <a:solidFill>
              <a:schemeClr val="bg1"/>
            </a:solidFill>
          </p:grpSpPr>
          <p:sp>
            <p:nvSpPr>
              <p:cNvPr id="19" name="Freeform 5"/>
              <p:cNvSpPr>
                <a:spLocks noEditPoints="1"/>
              </p:cNvSpPr>
              <p:nvPr/>
            </p:nvSpPr>
            <p:spPr bwMode="auto">
              <a:xfrm>
                <a:off x="3697" y="2057"/>
                <a:ext cx="290" cy="204"/>
              </a:xfrm>
              <a:custGeom>
                <a:avLst/>
                <a:gdLst>
                  <a:gd name="T0" fmla="*/ 290 w 290"/>
                  <a:gd name="T1" fmla="*/ 125 h 204"/>
                  <a:gd name="T2" fmla="*/ 271 w 290"/>
                  <a:gd name="T3" fmla="*/ 0 h 204"/>
                  <a:gd name="T4" fmla="*/ 20 w 290"/>
                  <a:gd name="T5" fmla="*/ 0 h 204"/>
                  <a:gd name="T6" fmla="*/ 0 w 290"/>
                  <a:gd name="T7" fmla="*/ 125 h 204"/>
                  <a:gd name="T8" fmla="*/ 0 w 290"/>
                  <a:gd name="T9" fmla="*/ 125 h 204"/>
                  <a:gd name="T10" fmla="*/ 0 w 290"/>
                  <a:gd name="T11" fmla="*/ 204 h 204"/>
                  <a:gd name="T12" fmla="*/ 290 w 290"/>
                  <a:gd name="T13" fmla="*/ 204 h 204"/>
                  <a:gd name="T14" fmla="*/ 290 w 290"/>
                  <a:gd name="T15" fmla="*/ 125 h 204"/>
                  <a:gd name="T16" fmla="*/ 290 w 290"/>
                  <a:gd name="T17" fmla="*/ 125 h 204"/>
                  <a:gd name="T18" fmla="*/ 281 w 290"/>
                  <a:gd name="T19" fmla="*/ 194 h 204"/>
                  <a:gd name="T20" fmla="*/ 10 w 290"/>
                  <a:gd name="T21" fmla="*/ 194 h 204"/>
                  <a:gd name="T22" fmla="*/ 10 w 290"/>
                  <a:gd name="T23" fmla="*/ 135 h 204"/>
                  <a:gd name="T24" fmla="*/ 281 w 290"/>
                  <a:gd name="T25" fmla="*/ 135 h 204"/>
                  <a:gd name="T26" fmla="*/ 281 w 290"/>
                  <a:gd name="T27" fmla="*/ 19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90" h="204">
                    <a:moveTo>
                      <a:pt x="290" y="125"/>
                    </a:moveTo>
                    <a:lnTo>
                      <a:pt x="271" y="0"/>
                    </a:lnTo>
                    <a:lnTo>
                      <a:pt x="20" y="0"/>
                    </a:lnTo>
                    <a:lnTo>
                      <a:pt x="0" y="125"/>
                    </a:lnTo>
                    <a:lnTo>
                      <a:pt x="0" y="125"/>
                    </a:lnTo>
                    <a:lnTo>
                      <a:pt x="0" y="204"/>
                    </a:lnTo>
                    <a:lnTo>
                      <a:pt x="290" y="204"/>
                    </a:lnTo>
                    <a:lnTo>
                      <a:pt x="290" y="125"/>
                    </a:lnTo>
                    <a:lnTo>
                      <a:pt x="290" y="125"/>
                    </a:lnTo>
                    <a:close/>
                    <a:moveTo>
                      <a:pt x="281" y="194"/>
                    </a:moveTo>
                    <a:lnTo>
                      <a:pt x="10" y="194"/>
                    </a:lnTo>
                    <a:lnTo>
                      <a:pt x="10" y="135"/>
                    </a:lnTo>
                    <a:lnTo>
                      <a:pt x="281" y="135"/>
                    </a:lnTo>
                    <a:lnTo>
                      <a:pt x="281" y="19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ea typeface="微软雅黑" panose="020B0503020204020204" pitchFamily="34" charset="-122"/>
                </a:endParaRPr>
              </a:p>
            </p:txBody>
          </p:sp>
          <p:sp>
            <p:nvSpPr>
              <p:cNvPr id="20" name="Rectangle 6"/>
              <p:cNvSpPr>
                <a:spLocks noChangeArrowheads="1"/>
              </p:cNvSpPr>
              <p:nvPr/>
            </p:nvSpPr>
            <p:spPr bwMode="auto">
              <a:xfrm>
                <a:off x="3726" y="2212"/>
                <a:ext cx="170" cy="17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ea typeface="微软雅黑" panose="020B0503020204020204" pitchFamily="34" charset="-122"/>
                </a:endParaRPr>
              </a:p>
            </p:txBody>
          </p:sp>
          <p:sp>
            <p:nvSpPr>
              <p:cNvPr id="21" name="Freeform 7"/>
              <p:cNvSpPr>
                <a:spLocks/>
              </p:cNvSpPr>
              <p:nvPr/>
            </p:nvSpPr>
            <p:spPr bwMode="auto">
              <a:xfrm>
                <a:off x="3920" y="2212"/>
                <a:ext cx="41" cy="17"/>
              </a:xfrm>
              <a:custGeom>
                <a:avLst/>
                <a:gdLst>
                  <a:gd name="T0" fmla="*/ 4 w 17"/>
                  <a:gd name="T1" fmla="*/ 7 h 7"/>
                  <a:gd name="T2" fmla="*/ 14 w 17"/>
                  <a:gd name="T3" fmla="*/ 7 h 7"/>
                  <a:gd name="T4" fmla="*/ 17 w 17"/>
                  <a:gd name="T5" fmla="*/ 4 h 7"/>
                  <a:gd name="T6" fmla="*/ 14 w 17"/>
                  <a:gd name="T7" fmla="*/ 0 h 7"/>
                  <a:gd name="T8" fmla="*/ 4 w 17"/>
                  <a:gd name="T9" fmla="*/ 0 h 7"/>
                  <a:gd name="T10" fmla="*/ 0 w 17"/>
                  <a:gd name="T11" fmla="*/ 4 h 7"/>
                  <a:gd name="T12" fmla="*/ 4 w 17"/>
                  <a:gd name="T13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" h="7">
                    <a:moveTo>
                      <a:pt x="4" y="7"/>
                    </a:moveTo>
                    <a:cubicBezTo>
                      <a:pt x="14" y="7"/>
                      <a:pt x="14" y="7"/>
                      <a:pt x="14" y="7"/>
                    </a:cubicBezTo>
                    <a:cubicBezTo>
                      <a:pt x="16" y="7"/>
                      <a:pt x="17" y="6"/>
                      <a:pt x="17" y="4"/>
                    </a:cubicBezTo>
                    <a:cubicBezTo>
                      <a:pt x="17" y="2"/>
                      <a:pt x="16" y="0"/>
                      <a:pt x="14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6"/>
                      <a:pt x="2" y="7"/>
                      <a:pt x="4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22" name="椭圆 21"/>
            <p:cNvSpPr/>
            <p:nvPr/>
          </p:nvSpPr>
          <p:spPr>
            <a:xfrm>
              <a:off x="4010206" y="3347903"/>
              <a:ext cx="228118" cy="22811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  <a:ea typeface="微软雅黑" panose="020B0503020204020204" pitchFamily="34" charset="-122"/>
              </a:endParaRPr>
            </a:p>
          </p:txBody>
        </p:sp>
      </p:grpSp>
      <p:grpSp>
        <p:nvGrpSpPr>
          <p:cNvPr id="39" name="组合 38"/>
          <p:cNvGrpSpPr/>
          <p:nvPr/>
        </p:nvGrpSpPr>
        <p:grpSpPr>
          <a:xfrm>
            <a:off x="2184663" y="2538014"/>
            <a:ext cx="2031328" cy="2018329"/>
            <a:chOff x="1457191" y="2418656"/>
            <a:chExt cx="1668113" cy="1657441"/>
          </a:xfrm>
        </p:grpSpPr>
        <p:sp>
          <p:nvSpPr>
            <p:cNvPr id="8" name="椭圆 7"/>
            <p:cNvSpPr/>
            <p:nvPr/>
          </p:nvSpPr>
          <p:spPr>
            <a:xfrm>
              <a:off x="1574715" y="2422452"/>
              <a:ext cx="228118" cy="22811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  <a:ea typeface="微软雅黑" panose="020B0503020204020204" pitchFamily="34" charset="-122"/>
              </a:endParaRPr>
            </a:p>
          </p:txBody>
        </p:sp>
        <p:grpSp>
          <p:nvGrpSpPr>
            <p:cNvPr id="9" name="Group 4"/>
            <p:cNvGrpSpPr>
              <a:grpSpLocks noChangeAspect="1"/>
            </p:cNvGrpSpPr>
            <p:nvPr/>
          </p:nvGrpSpPr>
          <p:grpSpPr bwMode="auto">
            <a:xfrm rot="21066235">
              <a:off x="1768956" y="2418656"/>
              <a:ext cx="1112762" cy="1123567"/>
              <a:chOff x="3739" y="2056"/>
              <a:chExt cx="206" cy="208"/>
            </a:xfrm>
            <a:solidFill>
              <a:schemeClr val="bg1"/>
            </a:solidFill>
          </p:grpSpPr>
          <p:sp>
            <p:nvSpPr>
              <p:cNvPr id="10" name="Freeform 5"/>
              <p:cNvSpPr>
                <a:spLocks noEditPoints="1"/>
              </p:cNvSpPr>
              <p:nvPr/>
            </p:nvSpPr>
            <p:spPr bwMode="auto">
              <a:xfrm>
                <a:off x="3739" y="2110"/>
                <a:ext cx="79" cy="154"/>
              </a:xfrm>
              <a:custGeom>
                <a:avLst/>
                <a:gdLst>
                  <a:gd name="T0" fmla="*/ 28 w 32"/>
                  <a:gd name="T1" fmla="*/ 0 h 63"/>
                  <a:gd name="T2" fmla="*/ 9 w 32"/>
                  <a:gd name="T3" fmla="*/ 2 h 63"/>
                  <a:gd name="T4" fmla="*/ 0 w 32"/>
                  <a:gd name="T5" fmla="*/ 11 h 63"/>
                  <a:gd name="T6" fmla="*/ 0 w 32"/>
                  <a:gd name="T7" fmla="*/ 23 h 63"/>
                  <a:gd name="T8" fmla="*/ 9 w 32"/>
                  <a:gd name="T9" fmla="*/ 33 h 63"/>
                  <a:gd name="T10" fmla="*/ 19 w 32"/>
                  <a:gd name="T11" fmla="*/ 36 h 63"/>
                  <a:gd name="T12" fmla="*/ 19 w 32"/>
                  <a:gd name="T13" fmla="*/ 58 h 63"/>
                  <a:gd name="T14" fmla="*/ 22 w 32"/>
                  <a:gd name="T15" fmla="*/ 61 h 63"/>
                  <a:gd name="T16" fmla="*/ 27 w 32"/>
                  <a:gd name="T17" fmla="*/ 52 h 63"/>
                  <a:gd name="T18" fmla="*/ 28 w 32"/>
                  <a:gd name="T19" fmla="*/ 45 h 63"/>
                  <a:gd name="T20" fmla="*/ 28 w 32"/>
                  <a:gd name="T21" fmla="*/ 37 h 63"/>
                  <a:gd name="T22" fmla="*/ 31 w 32"/>
                  <a:gd name="T23" fmla="*/ 31 h 63"/>
                  <a:gd name="T24" fmla="*/ 31 w 32"/>
                  <a:gd name="T25" fmla="*/ 4 h 63"/>
                  <a:gd name="T26" fmla="*/ 28 w 32"/>
                  <a:gd name="T27" fmla="*/ 0 h 63"/>
                  <a:gd name="T28" fmla="*/ 10 w 32"/>
                  <a:gd name="T29" fmla="*/ 23 h 63"/>
                  <a:gd name="T30" fmla="*/ 7 w 32"/>
                  <a:gd name="T31" fmla="*/ 26 h 63"/>
                  <a:gd name="T32" fmla="*/ 5 w 32"/>
                  <a:gd name="T33" fmla="*/ 23 h 63"/>
                  <a:gd name="T34" fmla="*/ 5 w 32"/>
                  <a:gd name="T35" fmla="*/ 11 h 63"/>
                  <a:gd name="T36" fmla="*/ 7 w 32"/>
                  <a:gd name="T37" fmla="*/ 8 h 63"/>
                  <a:gd name="T38" fmla="*/ 10 w 32"/>
                  <a:gd name="T39" fmla="*/ 11 h 63"/>
                  <a:gd name="T40" fmla="*/ 10 w 32"/>
                  <a:gd name="T41" fmla="*/ 2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32" h="63">
                    <a:moveTo>
                      <a:pt x="28" y="0"/>
                    </a:moveTo>
                    <a:cubicBezTo>
                      <a:pt x="9" y="2"/>
                      <a:pt x="9" y="2"/>
                      <a:pt x="9" y="2"/>
                    </a:cubicBezTo>
                    <a:cubicBezTo>
                      <a:pt x="9" y="2"/>
                      <a:pt x="0" y="3"/>
                      <a:pt x="0" y="11"/>
                    </a:cubicBezTo>
                    <a:cubicBezTo>
                      <a:pt x="0" y="23"/>
                      <a:pt x="0" y="23"/>
                      <a:pt x="0" y="23"/>
                    </a:cubicBezTo>
                    <a:cubicBezTo>
                      <a:pt x="0" y="23"/>
                      <a:pt x="0" y="33"/>
                      <a:pt x="9" y="33"/>
                    </a:cubicBezTo>
                    <a:cubicBezTo>
                      <a:pt x="9" y="33"/>
                      <a:pt x="19" y="33"/>
                      <a:pt x="19" y="36"/>
                    </a:cubicBezTo>
                    <a:cubicBezTo>
                      <a:pt x="19" y="58"/>
                      <a:pt x="19" y="58"/>
                      <a:pt x="19" y="58"/>
                    </a:cubicBezTo>
                    <a:cubicBezTo>
                      <a:pt x="19" y="58"/>
                      <a:pt x="19" y="61"/>
                      <a:pt x="22" y="61"/>
                    </a:cubicBezTo>
                    <a:cubicBezTo>
                      <a:pt x="22" y="61"/>
                      <a:pt x="32" y="63"/>
                      <a:pt x="27" y="52"/>
                    </a:cubicBezTo>
                    <a:cubicBezTo>
                      <a:pt x="31" y="49"/>
                      <a:pt x="28" y="45"/>
                      <a:pt x="28" y="45"/>
                    </a:cubicBezTo>
                    <a:cubicBezTo>
                      <a:pt x="28" y="45"/>
                      <a:pt x="31" y="41"/>
                      <a:pt x="28" y="37"/>
                    </a:cubicBezTo>
                    <a:cubicBezTo>
                      <a:pt x="28" y="37"/>
                      <a:pt x="31" y="33"/>
                      <a:pt x="31" y="31"/>
                    </a:cubicBezTo>
                    <a:cubicBezTo>
                      <a:pt x="31" y="4"/>
                      <a:pt x="31" y="4"/>
                      <a:pt x="31" y="4"/>
                    </a:cubicBezTo>
                    <a:cubicBezTo>
                      <a:pt x="31" y="4"/>
                      <a:pt x="31" y="0"/>
                      <a:pt x="28" y="0"/>
                    </a:cubicBezTo>
                    <a:close/>
                    <a:moveTo>
                      <a:pt x="10" y="23"/>
                    </a:moveTo>
                    <a:cubicBezTo>
                      <a:pt x="10" y="25"/>
                      <a:pt x="9" y="26"/>
                      <a:pt x="7" y="26"/>
                    </a:cubicBezTo>
                    <a:cubicBezTo>
                      <a:pt x="6" y="26"/>
                      <a:pt x="5" y="25"/>
                      <a:pt x="5" y="23"/>
                    </a:cubicBezTo>
                    <a:cubicBezTo>
                      <a:pt x="5" y="11"/>
                      <a:pt x="5" y="11"/>
                      <a:pt x="5" y="11"/>
                    </a:cubicBezTo>
                    <a:cubicBezTo>
                      <a:pt x="5" y="9"/>
                      <a:pt x="6" y="8"/>
                      <a:pt x="7" y="8"/>
                    </a:cubicBezTo>
                    <a:cubicBezTo>
                      <a:pt x="9" y="8"/>
                      <a:pt x="10" y="9"/>
                      <a:pt x="10" y="11"/>
                    </a:cubicBezTo>
                    <a:lnTo>
                      <a:pt x="10" y="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11" name="Freeform 6"/>
              <p:cNvSpPr>
                <a:spLocks/>
              </p:cNvSpPr>
              <p:nvPr/>
            </p:nvSpPr>
            <p:spPr bwMode="auto">
              <a:xfrm>
                <a:off x="3820" y="2056"/>
                <a:ext cx="125" cy="178"/>
              </a:xfrm>
              <a:custGeom>
                <a:avLst/>
                <a:gdLst>
                  <a:gd name="T0" fmla="*/ 46 w 51"/>
                  <a:gd name="T1" fmla="*/ 28 h 73"/>
                  <a:gd name="T2" fmla="*/ 46 w 51"/>
                  <a:gd name="T3" fmla="*/ 3 h 73"/>
                  <a:gd name="T4" fmla="*/ 43 w 51"/>
                  <a:gd name="T5" fmla="*/ 3 h 73"/>
                  <a:gd name="T6" fmla="*/ 3 w 51"/>
                  <a:gd name="T7" fmla="*/ 22 h 73"/>
                  <a:gd name="T8" fmla="*/ 1 w 51"/>
                  <a:gd name="T9" fmla="*/ 25 h 73"/>
                  <a:gd name="T10" fmla="*/ 1 w 51"/>
                  <a:gd name="T11" fmla="*/ 48 h 73"/>
                  <a:gd name="T12" fmla="*/ 4 w 51"/>
                  <a:gd name="T13" fmla="*/ 51 h 73"/>
                  <a:gd name="T14" fmla="*/ 44 w 51"/>
                  <a:gd name="T15" fmla="*/ 70 h 73"/>
                  <a:gd name="T16" fmla="*/ 46 w 51"/>
                  <a:gd name="T17" fmla="*/ 70 h 73"/>
                  <a:gd name="T18" fmla="*/ 46 w 51"/>
                  <a:gd name="T19" fmla="*/ 45 h 73"/>
                  <a:gd name="T20" fmla="*/ 51 w 51"/>
                  <a:gd name="T21" fmla="*/ 36 h 73"/>
                  <a:gd name="T22" fmla="*/ 46 w 51"/>
                  <a:gd name="T23" fmla="*/ 28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51" h="73">
                    <a:moveTo>
                      <a:pt x="46" y="28"/>
                    </a:moveTo>
                    <a:cubicBezTo>
                      <a:pt x="46" y="3"/>
                      <a:pt x="46" y="3"/>
                      <a:pt x="46" y="3"/>
                    </a:cubicBezTo>
                    <a:cubicBezTo>
                      <a:pt x="46" y="0"/>
                      <a:pt x="43" y="3"/>
                      <a:pt x="43" y="3"/>
                    </a:cubicBezTo>
                    <a:cubicBezTo>
                      <a:pt x="30" y="24"/>
                      <a:pt x="3" y="22"/>
                      <a:pt x="3" y="22"/>
                    </a:cubicBezTo>
                    <a:cubicBezTo>
                      <a:pt x="0" y="22"/>
                      <a:pt x="1" y="25"/>
                      <a:pt x="1" y="25"/>
                    </a:cubicBezTo>
                    <a:cubicBezTo>
                      <a:pt x="1" y="48"/>
                      <a:pt x="1" y="48"/>
                      <a:pt x="1" y="48"/>
                    </a:cubicBezTo>
                    <a:cubicBezTo>
                      <a:pt x="1" y="51"/>
                      <a:pt x="4" y="51"/>
                      <a:pt x="4" y="51"/>
                    </a:cubicBezTo>
                    <a:cubicBezTo>
                      <a:pt x="34" y="51"/>
                      <a:pt x="44" y="70"/>
                      <a:pt x="44" y="70"/>
                    </a:cubicBezTo>
                    <a:cubicBezTo>
                      <a:pt x="44" y="70"/>
                      <a:pt x="46" y="73"/>
                      <a:pt x="46" y="70"/>
                    </a:cubicBezTo>
                    <a:cubicBezTo>
                      <a:pt x="46" y="45"/>
                      <a:pt x="46" y="45"/>
                      <a:pt x="46" y="45"/>
                    </a:cubicBezTo>
                    <a:cubicBezTo>
                      <a:pt x="49" y="43"/>
                      <a:pt x="51" y="40"/>
                      <a:pt x="51" y="36"/>
                    </a:cubicBezTo>
                    <a:cubicBezTo>
                      <a:pt x="51" y="33"/>
                      <a:pt x="49" y="30"/>
                      <a:pt x="46" y="2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12" name="文本框 11"/>
            <p:cNvSpPr txBox="1"/>
            <p:nvPr/>
          </p:nvSpPr>
          <p:spPr>
            <a:xfrm>
              <a:off x="1457191" y="3545333"/>
              <a:ext cx="1668113" cy="5307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36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最优问题</a:t>
              </a:r>
              <a:endParaRPr lang="zh-CN" altLang="en-US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</p:grpSp>
      <p:sp>
        <p:nvSpPr>
          <p:cNvPr id="4" name="椭圆 3"/>
          <p:cNvSpPr/>
          <p:nvPr/>
        </p:nvSpPr>
        <p:spPr>
          <a:xfrm>
            <a:off x="1902046" y="2206776"/>
            <a:ext cx="2449237" cy="2449237"/>
          </a:xfrm>
          <a:prstGeom prst="ellipse">
            <a:avLst/>
          </a:prstGeom>
          <a:noFill/>
          <a:ln>
            <a:solidFill>
              <a:schemeClr val="bg1"/>
            </a:solidFill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grpSp>
        <p:nvGrpSpPr>
          <p:cNvPr id="31" name="组合 30"/>
          <p:cNvGrpSpPr/>
          <p:nvPr/>
        </p:nvGrpSpPr>
        <p:grpSpPr>
          <a:xfrm>
            <a:off x="7969766" y="2355048"/>
            <a:ext cx="2031329" cy="2201292"/>
            <a:chOff x="6568745" y="2510238"/>
            <a:chExt cx="1447549" cy="1568670"/>
          </a:xfrm>
        </p:grpSpPr>
        <p:sp>
          <p:nvSpPr>
            <p:cNvPr id="32" name="文本框 31"/>
            <p:cNvSpPr txBox="1"/>
            <p:nvPr/>
          </p:nvSpPr>
          <p:spPr>
            <a:xfrm>
              <a:off x="6568745" y="3618324"/>
              <a:ext cx="1447549" cy="46058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36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弹性问题</a:t>
              </a:r>
              <a:endParaRPr lang="zh-CN" altLang="en-US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grpSp>
          <p:nvGrpSpPr>
            <p:cNvPr id="33" name="Group 9"/>
            <p:cNvGrpSpPr>
              <a:grpSpLocks noChangeAspect="1"/>
            </p:cNvGrpSpPr>
            <p:nvPr/>
          </p:nvGrpSpPr>
          <p:grpSpPr bwMode="auto">
            <a:xfrm>
              <a:off x="6702217" y="2703735"/>
              <a:ext cx="1135752" cy="933256"/>
              <a:chOff x="3702" y="2087"/>
              <a:chExt cx="258" cy="212"/>
            </a:xfrm>
            <a:solidFill>
              <a:schemeClr val="bg1"/>
            </a:solidFill>
          </p:grpSpPr>
          <p:sp>
            <p:nvSpPr>
              <p:cNvPr id="36" name="Freeform 10"/>
              <p:cNvSpPr>
                <a:spLocks/>
              </p:cNvSpPr>
              <p:nvPr/>
            </p:nvSpPr>
            <p:spPr bwMode="auto">
              <a:xfrm>
                <a:off x="3712" y="2102"/>
                <a:ext cx="244" cy="180"/>
              </a:xfrm>
              <a:custGeom>
                <a:avLst/>
                <a:gdLst>
                  <a:gd name="T0" fmla="*/ 244 w 244"/>
                  <a:gd name="T1" fmla="*/ 0 h 180"/>
                  <a:gd name="T2" fmla="*/ 234 w 244"/>
                  <a:gd name="T3" fmla="*/ 10 h 180"/>
                  <a:gd name="T4" fmla="*/ 234 w 244"/>
                  <a:gd name="T5" fmla="*/ 166 h 180"/>
                  <a:gd name="T6" fmla="*/ 7 w 244"/>
                  <a:gd name="T7" fmla="*/ 166 h 180"/>
                  <a:gd name="T8" fmla="*/ 0 w 244"/>
                  <a:gd name="T9" fmla="*/ 180 h 180"/>
                  <a:gd name="T10" fmla="*/ 244 w 244"/>
                  <a:gd name="T11" fmla="*/ 180 h 180"/>
                  <a:gd name="T12" fmla="*/ 244 w 244"/>
                  <a:gd name="T13" fmla="*/ 0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4" h="180">
                    <a:moveTo>
                      <a:pt x="244" y="0"/>
                    </a:moveTo>
                    <a:lnTo>
                      <a:pt x="234" y="10"/>
                    </a:lnTo>
                    <a:lnTo>
                      <a:pt x="234" y="166"/>
                    </a:lnTo>
                    <a:lnTo>
                      <a:pt x="7" y="166"/>
                    </a:lnTo>
                    <a:lnTo>
                      <a:pt x="0" y="180"/>
                    </a:lnTo>
                    <a:lnTo>
                      <a:pt x="244" y="180"/>
                    </a:lnTo>
                    <a:lnTo>
                      <a:pt x="244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37" name="Freeform 11"/>
              <p:cNvSpPr>
                <a:spLocks/>
              </p:cNvSpPr>
              <p:nvPr/>
            </p:nvSpPr>
            <p:spPr bwMode="auto">
              <a:xfrm>
                <a:off x="3712" y="2102"/>
                <a:ext cx="244" cy="180"/>
              </a:xfrm>
              <a:custGeom>
                <a:avLst/>
                <a:gdLst>
                  <a:gd name="T0" fmla="*/ 244 w 244"/>
                  <a:gd name="T1" fmla="*/ 0 h 180"/>
                  <a:gd name="T2" fmla="*/ 234 w 244"/>
                  <a:gd name="T3" fmla="*/ 10 h 180"/>
                  <a:gd name="T4" fmla="*/ 234 w 244"/>
                  <a:gd name="T5" fmla="*/ 166 h 180"/>
                  <a:gd name="T6" fmla="*/ 7 w 244"/>
                  <a:gd name="T7" fmla="*/ 166 h 180"/>
                  <a:gd name="T8" fmla="*/ 0 w 244"/>
                  <a:gd name="T9" fmla="*/ 180 h 180"/>
                  <a:gd name="T10" fmla="*/ 244 w 244"/>
                  <a:gd name="T11" fmla="*/ 180 h 180"/>
                  <a:gd name="T12" fmla="*/ 244 w 244"/>
                  <a:gd name="T13" fmla="*/ 0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4" h="180">
                    <a:moveTo>
                      <a:pt x="244" y="0"/>
                    </a:moveTo>
                    <a:lnTo>
                      <a:pt x="234" y="10"/>
                    </a:lnTo>
                    <a:lnTo>
                      <a:pt x="234" y="166"/>
                    </a:lnTo>
                    <a:lnTo>
                      <a:pt x="7" y="166"/>
                    </a:lnTo>
                    <a:lnTo>
                      <a:pt x="0" y="180"/>
                    </a:lnTo>
                    <a:lnTo>
                      <a:pt x="244" y="180"/>
                    </a:lnTo>
                    <a:lnTo>
                      <a:pt x="244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38" name="Freeform 12"/>
              <p:cNvSpPr>
                <a:spLocks/>
              </p:cNvSpPr>
              <p:nvPr/>
            </p:nvSpPr>
            <p:spPr bwMode="auto">
              <a:xfrm>
                <a:off x="3702" y="2087"/>
                <a:ext cx="244" cy="181"/>
              </a:xfrm>
              <a:custGeom>
                <a:avLst/>
                <a:gdLst>
                  <a:gd name="T0" fmla="*/ 244 w 244"/>
                  <a:gd name="T1" fmla="*/ 0 h 181"/>
                  <a:gd name="T2" fmla="*/ 178 w 244"/>
                  <a:gd name="T3" fmla="*/ 74 h 181"/>
                  <a:gd name="T4" fmla="*/ 129 w 244"/>
                  <a:gd name="T5" fmla="*/ 47 h 181"/>
                  <a:gd name="T6" fmla="*/ 83 w 244"/>
                  <a:gd name="T7" fmla="*/ 120 h 181"/>
                  <a:gd name="T8" fmla="*/ 39 w 244"/>
                  <a:gd name="T9" fmla="*/ 120 h 181"/>
                  <a:gd name="T10" fmla="*/ 0 w 244"/>
                  <a:gd name="T11" fmla="*/ 181 h 181"/>
                  <a:gd name="T12" fmla="*/ 17 w 244"/>
                  <a:gd name="T13" fmla="*/ 181 h 181"/>
                  <a:gd name="T14" fmla="*/ 49 w 244"/>
                  <a:gd name="T15" fmla="*/ 134 h 181"/>
                  <a:gd name="T16" fmla="*/ 90 w 244"/>
                  <a:gd name="T17" fmla="*/ 134 h 181"/>
                  <a:gd name="T18" fmla="*/ 139 w 244"/>
                  <a:gd name="T19" fmla="*/ 61 h 181"/>
                  <a:gd name="T20" fmla="*/ 185 w 244"/>
                  <a:gd name="T21" fmla="*/ 88 h 181"/>
                  <a:gd name="T22" fmla="*/ 244 w 244"/>
                  <a:gd name="T23" fmla="*/ 25 h 181"/>
                  <a:gd name="T24" fmla="*/ 244 w 244"/>
                  <a:gd name="T25" fmla="*/ 0 h 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44" h="181">
                    <a:moveTo>
                      <a:pt x="244" y="0"/>
                    </a:moveTo>
                    <a:lnTo>
                      <a:pt x="178" y="74"/>
                    </a:lnTo>
                    <a:lnTo>
                      <a:pt x="129" y="47"/>
                    </a:lnTo>
                    <a:lnTo>
                      <a:pt x="83" y="120"/>
                    </a:lnTo>
                    <a:lnTo>
                      <a:pt x="39" y="120"/>
                    </a:lnTo>
                    <a:lnTo>
                      <a:pt x="0" y="181"/>
                    </a:lnTo>
                    <a:lnTo>
                      <a:pt x="17" y="181"/>
                    </a:lnTo>
                    <a:lnTo>
                      <a:pt x="49" y="134"/>
                    </a:lnTo>
                    <a:lnTo>
                      <a:pt x="90" y="134"/>
                    </a:lnTo>
                    <a:lnTo>
                      <a:pt x="139" y="61"/>
                    </a:lnTo>
                    <a:lnTo>
                      <a:pt x="185" y="88"/>
                    </a:lnTo>
                    <a:lnTo>
                      <a:pt x="244" y="25"/>
                    </a:lnTo>
                    <a:lnTo>
                      <a:pt x="244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40" name="Freeform 13"/>
              <p:cNvSpPr>
                <a:spLocks/>
              </p:cNvSpPr>
              <p:nvPr/>
            </p:nvSpPr>
            <p:spPr bwMode="auto">
              <a:xfrm>
                <a:off x="3702" y="2087"/>
                <a:ext cx="244" cy="181"/>
              </a:xfrm>
              <a:custGeom>
                <a:avLst/>
                <a:gdLst>
                  <a:gd name="T0" fmla="*/ 244 w 244"/>
                  <a:gd name="T1" fmla="*/ 0 h 181"/>
                  <a:gd name="T2" fmla="*/ 178 w 244"/>
                  <a:gd name="T3" fmla="*/ 74 h 181"/>
                  <a:gd name="T4" fmla="*/ 129 w 244"/>
                  <a:gd name="T5" fmla="*/ 47 h 181"/>
                  <a:gd name="T6" fmla="*/ 83 w 244"/>
                  <a:gd name="T7" fmla="*/ 120 h 181"/>
                  <a:gd name="T8" fmla="*/ 39 w 244"/>
                  <a:gd name="T9" fmla="*/ 120 h 181"/>
                  <a:gd name="T10" fmla="*/ 0 w 244"/>
                  <a:gd name="T11" fmla="*/ 181 h 181"/>
                  <a:gd name="T12" fmla="*/ 17 w 244"/>
                  <a:gd name="T13" fmla="*/ 181 h 181"/>
                  <a:gd name="T14" fmla="*/ 49 w 244"/>
                  <a:gd name="T15" fmla="*/ 134 h 181"/>
                  <a:gd name="T16" fmla="*/ 90 w 244"/>
                  <a:gd name="T17" fmla="*/ 134 h 181"/>
                  <a:gd name="T18" fmla="*/ 139 w 244"/>
                  <a:gd name="T19" fmla="*/ 61 h 181"/>
                  <a:gd name="T20" fmla="*/ 185 w 244"/>
                  <a:gd name="T21" fmla="*/ 88 h 181"/>
                  <a:gd name="T22" fmla="*/ 244 w 244"/>
                  <a:gd name="T23" fmla="*/ 25 h 181"/>
                  <a:gd name="T24" fmla="*/ 244 w 244"/>
                  <a:gd name="T25" fmla="*/ 0 h 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44" h="181">
                    <a:moveTo>
                      <a:pt x="244" y="0"/>
                    </a:moveTo>
                    <a:lnTo>
                      <a:pt x="178" y="74"/>
                    </a:lnTo>
                    <a:lnTo>
                      <a:pt x="129" y="47"/>
                    </a:lnTo>
                    <a:lnTo>
                      <a:pt x="83" y="120"/>
                    </a:lnTo>
                    <a:lnTo>
                      <a:pt x="39" y="120"/>
                    </a:lnTo>
                    <a:lnTo>
                      <a:pt x="0" y="181"/>
                    </a:lnTo>
                    <a:lnTo>
                      <a:pt x="17" y="181"/>
                    </a:lnTo>
                    <a:lnTo>
                      <a:pt x="49" y="134"/>
                    </a:lnTo>
                    <a:lnTo>
                      <a:pt x="90" y="134"/>
                    </a:lnTo>
                    <a:lnTo>
                      <a:pt x="139" y="61"/>
                    </a:lnTo>
                    <a:lnTo>
                      <a:pt x="185" y="88"/>
                    </a:lnTo>
                    <a:lnTo>
                      <a:pt x="244" y="25"/>
                    </a:lnTo>
                    <a:lnTo>
                      <a:pt x="244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41" name="Freeform 14"/>
              <p:cNvSpPr>
                <a:spLocks/>
              </p:cNvSpPr>
              <p:nvPr/>
            </p:nvSpPr>
            <p:spPr bwMode="auto">
              <a:xfrm>
                <a:off x="3719" y="2112"/>
                <a:ext cx="227" cy="156"/>
              </a:xfrm>
              <a:custGeom>
                <a:avLst/>
                <a:gdLst>
                  <a:gd name="T0" fmla="*/ 227 w 227"/>
                  <a:gd name="T1" fmla="*/ 0 h 156"/>
                  <a:gd name="T2" fmla="*/ 168 w 227"/>
                  <a:gd name="T3" fmla="*/ 63 h 156"/>
                  <a:gd name="T4" fmla="*/ 122 w 227"/>
                  <a:gd name="T5" fmla="*/ 36 h 156"/>
                  <a:gd name="T6" fmla="*/ 73 w 227"/>
                  <a:gd name="T7" fmla="*/ 109 h 156"/>
                  <a:gd name="T8" fmla="*/ 32 w 227"/>
                  <a:gd name="T9" fmla="*/ 109 h 156"/>
                  <a:gd name="T10" fmla="*/ 0 w 227"/>
                  <a:gd name="T11" fmla="*/ 156 h 156"/>
                  <a:gd name="T12" fmla="*/ 227 w 227"/>
                  <a:gd name="T13" fmla="*/ 156 h 156"/>
                  <a:gd name="T14" fmla="*/ 227 w 227"/>
                  <a:gd name="T15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7" h="156">
                    <a:moveTo>
                      <a:pt x="227" y="0"/>
                    </a:moveTo>
                    <a:lnTo>
                      <a:pt x="168" y="63"/>
                    </a:lnTo>
                    <a:lnTo>
                      <a:pt x="122" y="36"/>
                    </a:lnTo>
                    <a:lnTo>
                      <a:pt x="73" y="109"/>
                    </a:lnTo>
                    <a:lnTo>
                      <a:pt x="32" y="109"/>
                    </a:lnTo>
                    <a:lnTo>
                      <a:pt x="0" y="156"/>
                    </a:lnTo>
                    <a:lnTo>
                      <a:pt x="227" y="156"/>
                    </a:lnTo>
                    <a:lnTo>
                      <a:pt x="227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42" name="Freeform 15"/>
              <p:cNvSpPr>
                <a:spLocks/>
              </p:cNvSpPr>
              <p:nvPr/>
            </p:nvSpPr>
            <p:spPr bwMode="auto">
              <a:xfrm>
                <a:off x="3719" y="2112"/>
                <a:ext cx="227" cy="156"/>
              </a:xfrm>
              <a:custGeom>
                <a:avLst/>
                <a:gdLst>
                  <a:gd name="T0" fmla="*/ 227 w 227"/>
                  <a:gd name="T1" fmla="*/ 0 h 156"/>
                  <a:gd name="T2" fmla="*/ 168 w 227"/>
                  <a:gd name="T3" fmla="*/ 63 h 156"/>
                  <a:gd name="T4" fmla="*/ 122 w 227"/>
                  <a:gd name="T5" fmla="*/ 36 h 156"/>
                  <a:gd name="T6" fmla="*/ 73 w 227"/>
                  <a:gd name="T7" fmla="*/ 109 h 156"/>
                  <a:gd name="T8" fmla="*/ 32 w 227"/>
                  <a:gd name="T9" fmla="*/ 109 h 156"/>
                  <a:gd name="T10" fmla="*/ 0 w 227"/>
                  <a:gd name="T11" fmla="*/ 156 h 156"/>
                  <a:gd name="T12" fmla="*/ 227 w 227"/>
                  <a:gd name="T13" fmla="*/ 156 h 156"/>
                  <a:gd name="T14" fmla="*/ 227 w 227"/>
                  <a:gd name="T15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7" h="156">
                    <a:moveTo>
                      <a:pt x="227" y="0"/>
                    </a:moveTo>
                    <a:lnTo>
                      <a:pt x="168" y="63"/>
                    </a:lnTo>
                    <a:lnTo>
                      <a:pt x="122" y="36"/>
                    </a:lnTo>
                    <a:lnTo>
                      <a:pt x="73" y="109"/>
                    </a:lnTo>
                    <a:lnTo>
                      <a:pt x="32" y="109"/>
                    </a:lnTo>
                    <a:lnTo>
                      <a:pt x="0" y="156"/>
                    </a:lnTo>
                    <a:lnTo>
                      <a:pt x="227" y="156"/>
                    </a:lnTo>
                    <a:lnTo>
                      <a:pt x="227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43" name="Freeform 16"/>
              <p:cNvSpPr>
                <a:spLocks/>
              </p:cNvSpPr>
              <p:nvPr/>
            </p:nvSpPr>
            <p:spPr bwMode="auto">
              <a:xfrm>
                <a:off x="3719" y="2119"/>
                <a:ext cx="241" cy="180"/>
              </a:xfrm>
              <a:custGeom>
                <a:avLst/>
                <a:gdLst>
                  <a:gd name="T0" fmla="*/ 0 w 241"/>
                  <a:gd name="T1" fmla="*/ 180 h 180"/>
                  <a:gd name="T2" fmla="*/ 241 w 241"/>
                  <a:gd name="T3" fmla="*/ 180 h 180"/>
                  <a:gd name="T4" fmla="*/ 241 w 241"/>
                  <a:gd name="T5" fmla="*/ 0 h 180"/>
                  <a:gd name="T6" fmla="*/ 176 w 241"/>
                  <a:gd name="T7" fmla="*/ 73 h 180"/>
                  <a:gd name="T8" fmla="*/ 129 w 241"/>
                  <a:gd name="T9" fmla="*/ 46 h 180"/>
                  <a:gd name="T10" fmla="*/ 81 w 241"/>
                  <a:gd name="T11" fmla="*/ 119 h 180"/>
                  <a:gd name="T12" fmla="*/ 37 w 241"/>
                  <a:gd name="T13" fmla="*/ 119 h 180"/>
                  <a:gd name="T14" fmla="*/ 0 w 241"/>
                  <a:gd name="T15" fmla="*/ 180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1" h="180">
                    <a:moveTo>
                      <a:pt x="0" y="180"/>
                    </a:moveTo>
                    <a:lnTo>
                      <a:pt x="241" y="180"/>
                    </a:lnTo>
                    <a:lnTo>
                      <a:pt x="241" y="0"/>
                    </a:lnTo>
                    <a:lnTo>
                      <a:pt x="176" y="73"/>
                    </a:lnTo>
                    <a:lnTo>
                      <a:pt x="129" y="46"/>
                    </a:lnTo>
                    <a:lnTo>
                      <a:pt x="81" y="119"/>
                    </a:lnTo>
                    <a:lnTo>
                      <a:pt x="37" y="119"/>
                    </a:lnTo>
                    <a:lnTo>
                      <a:pt x="0" y="1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35" name="椭圆 34"/>
            <p:cNvSpPr>
              <a:spLocks noChangeAspect="1"/>
            </p:cNvSpPr>
            <p:nvPr/>
          </p:nvSpPr>
          <p:spPr>
            <a:xfrm>
              <a:off x="7721945" y="2510238"/>
              <a:ext cx="208303" cy="20830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  <a:ea typeface="微软雅黑" panose="020B0503020204020204" pitchFamily="34" charset="-122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036199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10917">
        <p14:flythrough/>
      </p:transition>
    </mc:Choice>
    <mc:Fallback xmlns="">
      <p:transition spd="slow" advTm="10917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50"/>
                            </p:stCondLst>
                            <p:childTnLst>
                              <p:par>
                                <p:cTn id="1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50"/>
                            </p:stCondLst>
                            <p:childTnLst>
                              <p:par>
                                <p:cTn id="24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5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7" dur="2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100"/>
                            </p:stCondLst>
                            <p:childTnLst>
                              <p:par>
                                <p:cTn id="2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5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350"/>
                            </p:stCondLst>
                            <p:childTnLst>
                              <p:par>
                                <p:cTn id="34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5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7" dur="2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 tmFilter="0, 0; .2, .5; .8, .5; 1, 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250" autoRev="1" fill="hold"/>
                                        <p:tgtEl>
                                          <p:spTgt spid="3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 tmFilter="0, 0; .2, .5; .8, .5; 1, 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250" autoRev="1" fill="hold"/>
                                        <p:tgtEl>
                                          <p:spTgt spid="3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1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1"/>
      <p:bldP spid="6" grpId="0" animBg="1"/>
      <p:bldP spid="7" grpId="0" animBg="1"/>
      <p:bldP spid="4" grpId="0" animBg="1"/>
      <p:bldP spid="4" grpId="1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46"/>
          <p:cNvGrpSpPr>
            <a:grpSpLocks/>
          </p:cNvGrpSpPr>
          <p:nvPr/>
        </p:nvGrpSpPr>
        <p:grpSpPr bwMode="auto">
          <a:xfrm>
            <a:off x="1416050" y="1428751"/>
            <a:ext cx="9396414" cy="3429000"/>
            <a:chOff x="1062010" y="772529"/>
            <a:chExt cx="7047324" cy="2572138"/>
          </a:xfrm>
        </p:grpSpPr>
        <p:sp>
          <p:nvSpPr>
            <p:cNvPr id="55" name="矩形 54"/>
            <p:cNvSpPr/>
            <p:nvPr/>
          </p:nvSpPr>
          <p:spPr>
            <a:xfrm>
              <a:off x="1062010" y="1285368"/>
              <a:ext cx="7047324" cy="2059299"/>
            </a:xfrm>
            <a:prstGeom prst="rect">
              <a:avLst/>
            </a:prstGeom>
            <a:solidFill>
              <a:srgbClr val="F5F5F5"/>
            </a:solidFill>
            <a:ln>
              <a:solidFill>
                <a:srgbClr val="1A74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buFont typeface="Arial" charset="0"/>
                <a:buNone/>
                <a:defRPr/>
              </a:pPr>
              <a:endParaRPr lang="zh-CN" altLang="en-US" sz="2400"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</p:txBody>
        </p:sp>
        <p:sp>
          <p:nvSpPr>
            <p:cNvPr id="3085" name="矩形 55"/>
            <p:cNvSpPr>
              <a:spLocks noChangeArrowheads="1"/>
            </p:cNvSpPr>
            <p:nvPr/>
          </p:nvSpPr>
          <p:spPr bwMode="auto">
            <a:xfrm>
              <a:off x="3750444" y="772529"/>
              <a:ext cx="1643074" cy="392474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/>
              <a:r>
                <a:rPr lang="zh-CN" altLang="en-US" sz="2800" dirty="0">
                  <a:solidFill>
                    <a:schemeClr val="bg1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  <a:cs typeface="方正粗宋简体"/>
                </a:rPr>
                <a:t>边际利润</a:t>
              </a:r>
            </a:p>
          </p:txBody>
        </p:sp>
      </p:grpSp>
      <p:grpSp>
        <p:nvGrpSpPr>
          <p:cNvPr id="3" name="组合 52"/>
          <p:cNvGrpSpPr>
            <a:grpSpLocks/>
          </p:cNvGrpSpPr>
          <p:nvPr/>
        </p:nvGrpSpPr>
        <p:grpSpPr bwMode="auto">
          <a:xfrm>
            <a:off x="1618635" y="2164224"/>
            <a:ext cx="9429751" cy="650889"/>
            <a:chOff x="1642580" y="809944"/>
            <a:chExt cx="7072386" cy="487691"/>
          </a:xfrm>
        </p:grpSpPr>
        <p:sp>
          <p:nvSpPr>
            <p:cNvPr id="3083" name="Rectangle 13"/>
            <p:cNvSpPr>
              <a:spLocks noChangeArrowheads="1"/>
            </p:cNvSpPr>
            <p:nvPr/>
          </p:nvSpPr>
          <p:spPr bwMode="auto">
            <a:xfrm>
              <a:off x="1642580" y="809944"/>
              <a:ext cx="7072386" cy="4842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zh-CN" altLang="en-US" dirty="0">
                  <a:solidFill>
                    <a:srgbClr val="FF0000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rPr>
                <a:t>定义</a:t>
              </a:r>
              <a:r>
                <a:rPr lang="en-US" altLang="zh-CN" dirty="0" smtClean="0">
                  <a:solidFill>
                    <a:srgbClr val="FF0000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rPr>
                <a:t>4.4  </a:t>
              </a:r>
              <a:r>
                <a:rPr lang="zh-CN" altLang="en-US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总</a:t>
              </a:r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利润</a:t>
              </a:r>
              <a:r>
                <a:rPr lang="zh-CN" altLang="en-US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函数           </a:t>
              </a:r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的</a:t>
              </a:r>
              <a:r>
                <a:rPr lang="zh-CN" altLang="en-US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导数            </a:t>
              </a:r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称为</a:t>
              </a:r>
              <a:r>
                <a:rPr lang="zh-CN" altLang="en-US" b="0" dirty="0">
                  <a:solidFill>
                    <a:srgbClr val="FF0000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rPr>
                <a:t>边际利润函数</a:t>
              </a:r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，</a:t>
              </a:r>
              <a:r>
                <a:rPr lang="zh-CN" altLang="en-US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简称</a:t>
              </a:r>
              <a:endParaRPr lang="zh-CN" altLang="en-US" b="0" dirty="0"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3076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49848961"/>
                </p:ext>
              </p:extLst>
            </p:nvPr>
          </p:nvGraphicFramePr>
          <p:xfrm>
            <a:off x="3712280" y="950176"/>
            <a:ext cx="642942" cy="3380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1922" name="公式" r:id="rId3" imgW="330057" imgH="203112" progId="Equation.3">
                    <p:embed/>
                  </p:oleObj>
                </mc:Choice>
                <mc:Fallback>
                  <p:oleObj name="公式" r:id="rId3" imgW="330057" imgH="203112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12280" y="950176"/>
                          <a:ext cx="642942" cy="3380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77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60397499"/>
                </p:ext>
              </p:extLst>
            </p:nvPr>
          </p:nvGraphicFramePr>
          <p:xfrm>
            <a:off x="5050050" y="951675"/>
            <a:ext cx="661992" cy="3459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1923" name="公式" r:id="rId5" imgW="355320" imgH="203040" progId="Equation.3">
                    <p:embed/>
                  </p:oleObj>
                </mc:Choice>
                <mc:Fallback>
                  <p:oleObj name="公式" r:id="rId5" imgW="35532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50050" y="951675"/>
                          <a:ext cx="661992" cy="34596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" name="组合 62"/>
          <p:cNvGrpSpPr>
            <a:grpSpLocks/>
          </p:cNvGrpSpPr>
          <p:nvPr/>
        </p:nvGrpSpPr>
        <p:grpSpPr bwMode="auto">
          <a:xfrm>
            <a:off x="1618634" y="2815117"/>
            <a:ext cx="2934317" cy="461665"/>
            <a:chOff x="1428728" y="3018231"/>
            <a:chExt cx="2201064" cy="345729"/>
          </a:xfrm>
        </p:grpSpPr>
        <p:sp>
          <p:nvSpPr>
            <p:cNvPr id="3082" name="Rectangle 24"/>
            <p:cNvSpPr>
              <a:spLocks noChangeArrowheads="1"/>
            </p:cNvSpPr>
            <p:nvPr/>
          </p:nvSpPr>
          <p:spPr bwMode="auto">
            <a:xfrm>
              <a:off x="1428728" y="3018231"/>
              <a:ext cx="2201064" cy="3457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r>
                <a:rPr lang="zh-CN" altLang="en-US" b="0" dirty="0">
                  <a:solidFill>
                    <a:srgbClr val="FF0000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rPr>
                <a:t>边际利润</a:t>
              </a:r>
              <a:r>
                <a:rPr lang="zh-CN" altLang="en-US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，记为      </a:t>
              </a:r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。 </a:t>
              </a:r>
            </a:p>
          </p:txBody>
        </p:sp>
        <p:graphicFrame>
          <p:nvGraphicFramePr>
            <p:cNvPr id="3075" name="Object 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26629613"/>
                </p:ext>
              </p:extLst>
            </p:nvPr>
          </p:nvGraphicFramePr>
          <p:xfrm>
            <a:off x="3048880" y="3076499"/>
            <a:ext cx="495300" cy="241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1924" name="公式" r:id="rId7" imgW="266353" imgH="164885" progId="Equation.3">
                    <p:embed/>
                  </p:oleObj>
                </mc:Choice>
                <mc:Fallback>
                  <p:oleObj name="公式" r:id="rId7" imgW="266353" imgH="164885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48880" y="3076499"/>
                          <a:ext cx="495300" cy="2413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4" name="Rectangle 26"/>
          <p:cNvSpPr>
            <a:spLocks noChangeArrowheads="1"/>
          </p:cNvSpPr>
          <p:nvPr/>
        </p:nvSpPr>
        <p:spPr bwMode="auto">
          <a:xfrm>
            <a:off x="1648130" y="3347405"/>
            <a:ext cx="80021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l" eaLnBrk="1" hangingPunct="1"/>
            <a:r>
              <a:rPr lang="zh-CN" altLang="en-US" b="0" dirty="0" smtClean="0">
                <a:latin typeface="Times New Roman" panose="02020603050405020304" pitchFamily="18" charset="0"/>
                <a:ea typeface="微软雅黑" panose="020B0503020204020204" pitchFamily="34" charset="-122"/>
              </a:rPr>
              <a:t>即：</a:t>
            </a:r>
            <a:endParaRPr lang="zh-CN" altLang="en-US" b="0" dirty="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graphicFrame>
        <p:nvGraphicFramePr>
          <p:cNvPr id="56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6456329"/>
              </p:ext>
            </p:extLst>
          </p:nvPr>
        </p:nvGraphicFramePr>
        <p:xfrm>
          <a:off x="5010150" y="3789406"/>
          <a:ext cx="2279649" cy="9419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25" name="公式" r:id="rId9" imgW="1066800" imgH="419100" progId="Equation.3">
                  <p:embed/>
                </p:oleObj>
              </mc:Choice>
              <mc:Fallback>
                <p:oleObj name="公式" r:id="rId9" imgW="10668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0150" y="3789406"/>
                        <a:ext cx="2279649" cy="94191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7182717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46"/>
          <p:cNvGrpSpPr>
            <a:grpSpLocks/>
          </p:cNvGrpSpPr>
          <p:nvPr/>
        </p:nvGrpSpPr>
        <p:grpSpPr bwMode="auto">
          <a:xfrm>
            <a:off x="1416050" y="1428751"/>
            <a:ext cx="9396414" cy="3429000"/>
            <a:chOff x="1062010" y="772529"/>
            <a:chExt cx="7047324" cy="2572138"/>
          </a:xfrm>
        </p:grpSpPr>
        <p:sp>
          <p:nvSpPr>
            <p:cNvPr id="55" name="矩形 54"/>
            <p:cNvSpPr/>
            <p:nvPr/>
          </p:nvSpPr>
          <p:spPr>
            <a:xfrm>
              <a:off x="1062010" y="1285368"/>
              <a:ext cx="7047324" cy="2059299"/>
            </a:xfrm>
            <a:prstGeom prst="rect">
              <a:avLst/>
            </a:prstGeom>
            <a:solidFill>
              <a:srgbClr val="F5F5F5"/>
            </a:solidFill>
            <a:ln>
              <a:solidFill>
                <a:srgbClr val="1A74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buFont typeface="Arial" charset="0"/>
                <a:buNone/>
                <a:defRPr/>
              </a:pPr>
              <a:endParaRPr lang="zh-CN" altLang="en-US" sz="2400"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</p:txBody>
        </p:sp>
        <p:sp>
          <p:nvSpPr>
            <p:cNvPr id="4104" name="矩形 55"/>
            <p:cNvSpPr>
              <a:spLocks noChangeArrowheads="1"/>
            </p:cNvSpPr>
            <p:nvPr/>
          </p:nvSpPr>
          <p:spPr bwMode="auto">
            <a:xfrm>
              <a:off x="1750187" y="772529"/>
              <a:ext cx="5643586" cy="392474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/>
              <a:r>
                <a:rPr lang="zh-CN" altLang="en-US" sz="2800" dirty="0">
                  <a:solidFill>
                    <a:schemeClr val="bg1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  <a:cs typeface="方正粗宋简体"/>
                </a:rPr>
                <a:t>边际成本、边际收入、边际利润的关系</a:t>
              </a:r>
            </a:p>
          </p:txBody>
        </p:sp>
      </p:grpSp>
      <p:graphicFrame>
        <p:nvGraphicFramePr>
          <p:cNvPr id="56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6439506"/>
              </p:ext>
            </p:extLst>
          </p:nvPr>
        </p:nvGraphicFramePr>
        <p:xfrm>
          <a:off x="4764650" y="3828632"/>
          <a:ext cx="2662700" cy="4904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46" name="公式" r:id="rId3" imgW="1015559" imgH="177723" progId="Equation.3">
                  <p:embed/>
                </p:oleObj>
              </mc:Choice>
              <mc:Fallback>
                <p:oleObj name="公式" r:id="rId3" imgW="1015559" imgH="17772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4650" y="3828632"/>
                        <a:ext cx="2662700" cy="49049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组合 15"/>
          <p:cNvGrpSpPr>
            <a:grpSpLocks/>
          </p:cNvGrpSpPr>
          <p:nvPr/>
        </p:nvGrpSpPr>
        <p:grpSpPr bwMode="auto">
          <a:xfrm>
            <a:off x="1487411" y="2370370"/>
            <a:ext cx="9217179" cy="1200330"/>
            <a:chOff x="1196439" y="1895686"/>
            <a:chExt cx="6912933" cy="899667"/>
          </a:xfrm>
        </p:grpSpPr>
        <p:sp>
          <p:nvSpPr>
            <p:cNvPr id="4102" name="Rectangle 26"/>
            <p:cNvSpPr>
              <a:spLocks noChangeArrowheads="1"/>
            </p:cNvSpPr>
            <p:nvPr/>
          </p:nvSpPr>
          <p:spPr bwMode="auto">
            <a:xfrm>
              <a:off x="1196439" y="1895686"/>
              <a:ext cx="6912933" cy="8996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>
                <a:lnSpc>
                  <a:spcPct val="150000"/>
                </a:lnSpc>
              </a:pPr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    </a:t>
              </a:r>
              <a:r>
                <a:rPr lang="zh-CN" altLang="en-US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  由</a:t>
              </a:r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成本、收入、利润之间的</a:t>
              </a:r>
              <a:r>
                <a:rPr lang="zh-CN" altLang="en-US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关系                 </a:t>
              </a:r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可得边际成本、边际收入、边际利润的关系：</a:t>
              </a:r>
            </a:p>
          </p:txBody>
        </p:sp>
        <p:graphicFrame>
          <p:nvGraphicFramePr>
            <p:cNvPr id="4099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54439297"/>
                </p:ext>
              </p:extLst>
            </p:nvPr>
          </p:nvGraphicFramePr>
          <p:xfrm>
            <a:off x="4784068" y="2045481"/>
            <a:ext cx="1017587" cy="3000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947" name="公式" r:id="rId5" imgW="634449" imgH="177646" progId="Equation.3">
                    <p:embed/>
                  </p:oleObj>
                </mc:Choice>
                <mc:Fallback>
                  <p:oleObj name="公式" r:id="rId5" imgW="634449" imgH="177646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84068" y="2045481"/>
                          <a:ext cx="1017587" cy="3000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55861694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utoShape 2"/>
          <p:cNvSpPr>
            <a:spLocks noChangeArrowheads="1"/>
          </p:cNvSpPr>
          <p:nvPr/>
        </p:nvSpPr>
        <p:spPr bwMode="auto">
          <a:xfrm>
            <a:off x="1416050" y="3429000"/>
            <a:ext cx="9396413" cy="2555875"/>
          </a:xfrm>
          <a:prstGeom prst="foldedCorner">
            <a:avLst>
              <a:gd name="adj" fmla="val 12500"/>
            </a:avLst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1A74CC"/>
            </a:solidFill>
          </a:ln>
          <a:effectLst/>
          <a:extLst/>
        </p:spPr>
        <p:txBody>
          <a:bodyPr wrap="none" tIns="72000" bIns="0"/>
          <a:lstStyle/>
          <a:p>
            <a:pPr algn="l" latinLnBrk="1" hangingPunct="0">
              <a:spcBef>
                <a:spcPts val="1200"/>
              </a:spcBef>
            </a:pPr>
            <a:endParaRPr lang="zh-CN" altLang="en-US" sz="2400" dirty="0">
              <a:solidFill>
                <a:srgbClr val="FF0000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5135" name="Rectangle 7"/>
          <p:cNvSpPr>
            <a:spLocks noChangeArrowheads="1"/>
          </p:cNvSpPr>
          <p:nvPr/>
        </p:nvSpPr>
        <p:spPr bwMode="auto">
          <a:xfrm>
            <a:off x="4959351" y="1776618"/>
            <a:ext cx="184731" cy="579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>
              <a:lnSpc>
                <a:spcPct val="150000"/>
              </a:lnSpc>
            </a:pPr>
            <a:endParaRPr lang="zh-CN" altLang="en-US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5136" name="Rectangle 8"/>
          <p:cNvSpPr>
            <a:spLocks noChangeArrowheads="1"/>
          </p:cNvSpPr>
          <p:nvPr/>
        </p:nvSpPr>
        <p:spPr bwMode="auto">
          <a:xfrm>
            <a:off x="4959351" y="1795661"/>
            <a:ext cx="184731" cy="579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>
              <a:lnSpc>
                <a:spcPct val="150000"/>
              </a:lnSpc>
            </a:pPr>
            <a:endParaRPr lang="zh-CN" altLang="en-US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5137" name="Rectangle 9"/>
          <p:cNvSpPr>
            <a:spLocks noChangeArrowheads="1"/>
          </p:cNvSpPr>
          <p:nvPr/>
        </p:nvSpPr>
        <p:spPr bwMode="auto">
          <a:xfrm>
            <a:off x="4959351" y="1786140"/>
            <a:ext cx="184731" cy="579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>
              <a:lnSpc>
                <a:spcPct val="150000"/>
              </a:lnSpc>
            </a:pPr>
            <a:endParaRPr lang="zh-CN" altLang="en-US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1521884" y="616629"/>
            <a:ext cx="9700683" cy="1532727"/>
            <a:chOff x="1521884" y="1393243"/>
            <a:chExt cx="9700683" cy="1532727"/>
          </a:xfrm>
        </p:grpSpPr>
        <p:sp>
          <p:nvSpPr>
            <p:cNvPr id="5138" name="Rectangle 23"/>
            <p:cNvSpPr>
              <a:spLocks noChangeArrowheads="1"/>
            </p:cNvSpPr>
            <p:nvPr/>
          </p:nvSpPr>
          <p:spPr bwMode="auto">
            <a:xfrm>
              <a:off x="1521884" y="1393243"/>
              <a:ext cx="9700683" cy="15327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>
                <a:lnSpc>
                  <a:spcPct val="130000"/>
                </a:lnSpc>
              </a:pPr>
              <a:r>
                <a:rPr lang="zh-CN" altLang="en-US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设</a:t>
              </a:r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某厂生产某种产品的总成本函数</a:t>
              </a:r>
              <a:r>
                <a:rPr lang="zh-CN" altLang="en-US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为                                             </a:t>
              </a:r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元（  </a:t>
              </a:r>
              <a:endParaRPr lang="en-US" altLang="zh-CN" b="0" dirty="0" smtClean="0"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  <a:p>
              <a:pPr algn="l" eaLnBrk="1" hangingPunct="1">
                <a:lnSpc>
                  <a:spcPct val="130000"/>
                </a:lnSpc>
              </a:pPr>
              <a:r>
                <a:rPr lang="zh-CN" altLang="en-US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为</a:t>
              </a:r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产量）。 </a:t>
              </a:r>
            </a:p>
            <a:p>
              <a:pPr algn="l" eaLnBrk="1" hangingPunct="1">
                <a:lnSpc>
                  <a:spcPct val="130000"/>
                </a:lnSpc>
              </a:pPr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        </a:t>
              </a:r>
            </a:p>
          </p:txBody>
        </p:sp>
        <p:graphicFrame>
          <p:nvGraphicFramePr>
            <p:cNvPr id="5124" name="Object 3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16618862"/>
                </p:ext>
              </p:extLst>
            </p:nvPr>
          </p:nvGraphicFramePr>
          <p:xfrm>
            <a:off x="6498167" y="1464528"/>
            <a:ext cx="3403600" cy="4982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3970" r:id="rId3" imgW="1589570" imgH="228898" progId="Equation.3">
                    <p:embed/>
                  </p:oleObj>
                </mc:Choice>
                <mc:Fallback>
                  <p:oleObj r:id="rId3" imgW="1589570" imgH="228898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498167" y="1464528"/>
                          <a:ext cx="3403600" cy="49829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25" name="Object 3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53137850"/>
                </p:ext>
              </p:extLst>
            </p:nvPr>
          </p:nvGraphicFramePr>
          <p:xfrm>
            <a:off x="10490200" y="1530677"/>
            <a:ext cx="397933" cy="39038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3971" r:id="rId5" imgW="132402" imgH="172122" progId="Equation.3">
                    <p:embed/>
                  </p:oleObj>
                </mc:Choice>
                <mc:Fallback>
                  <p:oleObj r:id="rId5" imgW="132402" imgH="172122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490200" y="1530677"/>
                          <a:ext cx="397933" cy="39038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139" name="Rectangle 29"/>
          <p:cNvSpPr>
            <a:spLocks noChangeArrowheads="1"/>
          </p:cNvSpPr>
          <p:nvPr/>
        </p:nvSpPr>
        <p:spPr bwMode="auto">
          <a:xfrm>
            <a:off x="1487488" y="1581193"/>
            <a:ext cx="7679796" cy="580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l" eaLnBrk="1" hangingPunct="1">
              <a:lnSpc>
                <a:spcPct val="150000"/>
              </a:lnSpc>
            </a:pPr>
            <a:r>
              <a:rPr lang="zh-CN" altLang="en-US" b="0" dirty="0">
                <a:latin typeface="Times New Roman" panose="02020603050405020304" pitchFamily="18" charset="0"/>
                <a:ea typeface="微软雅黑" panose="020B0503020204020204" pitchFamily="34" charset="-122"/>
              </a:rPr>
              <a:t>（1）求产量为200时的边际成本，并说明其经济意义； </a:t>
            </a:r>
          </a:p>
        </p:txBody>
      </p:sp>
      <p:sp>
        <p:nvSpPr>
          <p:cNvPr id="5140" name="Rectangle 30"/>
          <p:cNvSpPr>
            <a:spLocks noChangeArrowheads="1"/>
          </p:cNvSpPr>
          <p:nvPr/>
        </p:nvSpPr>
        <p:spPr bwMode="auto">
          <a:xfrm>
            <a:off x="1487488" y="2205868"/>
            <a:ext cx="9324446" cy="1005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l" eaLnBrk="1" hangingPunct="1">
              <a:lnSpc>
                <a:spcPct val="130000"/>
              </a:lnSpc>
            </a:pPr>
            <a:r>
              <a:rPr lang="zh-CN" altLang="en-US" b="0" dirty="0">
                <a:latin typeface="Times New Roman" panose="02020603050405020304" pitchFamily="18" charset="0"/>
                <a:ea typeface="微软雅黑" panose="020B0503020204020204" pitchFamily="34" charset="-122"/>
              </a:rPr>
              <a:t>（2）如果对该厂征收固定税收，问固定税收对产品的边际成本</a:t>
            </a:r>
            <a:r>
              <a:rPr lang="zh-CN" altLang="en-US" b="0" dirty="0" smtClean="0">
                <a:latin typeface="Times New Roman" panose="02020603050405020304" pitchFamily="18" charset="0"/>
                <a:ea typeface="微软雅黑" panose="020B0503020204020204" pitchFamily="34" charset="-122"/>
              </a:rPr>
              <a:t>是否  会</a:t>
            </a:r>
            <a:r>
              <a:rPr lang="zh-CN" altLang="en-US" b="0" dirty="0">
                <a:latin typeface="Times New Roman" panose="02020603050405020304" pitchFamily="18" charset="0"/>
                <a:ea typeface="微软雅黑" panose="020B0503020204020204" pitchFamily="34" charset="-122"/>
              </a:rPr>
              <a:t>有影响？为什么？试举例说明。</a:t>
            </a:r>
          </a:p>
        </p:txBody>
      </p:sp>
      <p:grpSp>
        <p:nvGrpSpPr>
          <p:cNvPr id="3" name="Group 3"/>
          <p:cNvGrpSpPr>
            <a:grpSpLocks/>
          </p:cNvGrpSpPr>
          <p:nvPr/>
        </p:nvGrpSpPr>
        <p:grpSpPr bwMode="auto">
          <a:xfrm>
            <a:off x="2079709" y="3502410"/>
            <a:ext cx="6356351" cy="483675"/>
            <a:chOff x="0" y="-20"/>
            <a:chExt cx="3003" cy="305"/>
          </a:xfrm>
        </p:grpSpPr>
        <p:sp>
          <p:nvSpPr>
            <p:cNvPr id="5134" name="Rectangle 34"/>
            <p:cNvSpPr>
              <a:spLocks noChangeArrowheads="1"/>
            </p:cNvSpPr>
            <p:nvPr/>
          </p:nvSpPr>
          <p:spPr bwMode="auto">
            <a:xfrm>
              <a:off x="0" y="-20"/>
              <a:ext cx="3003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/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（1）边际成本函数</a:t>
              </a:r>
              <a:r>
                <a:rPr lang="zh-CN" altLang="en-US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为                                ， </a:t>
              </a:r>
              <a:endParaRPr lang="zh-CN" altLang="en-US" b="0" dirty="0"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5123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80495158"/>
                </p:ext>
              </p:extLst>
            </p:nvPr>
          </p:nvGraphicFramePr>
          <p:xfrm>
            <a:off x="1438" y="2"/>
            <a:ext cx="1144" cy="28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3972" r:id="rId7" imgW="1038617" imgH="205159" progId="Equation.3">
                    <p:embed/>
                  </p:oleObj>
                </mc:Choice>
                <mc:Fallback>
                  <p:oleObj r:id="rId7" imgW="1038617" imgH="20515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38" y="2"/>
                          <a:ext cx="1144" cy="28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2236805" y="4154245"/>
            <a:ext cx="3884084" cy="499014"/>
            <a:chOff x="0" y="-21"/>
            <a:chExt cx="1835" cy="315"/>
          </a:xfrm>
        </p:grpSpPr>
        <p:sp>
          <p:nvSpPr>
            <p:cNvPr id="5133" name="Rectangle 36"/>
            <p:cNvSpPr>
              <a:spLocks noChangeArrowheads="1"/>
            </p:cNvSpPr>
            <p:nvPr/>
          </p:nvSpPr>
          <p:spPr bwMode="auto">
            <a:xfrm>
              <a:off x="0" y="-21"/>
              <a:ext cx="1835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/>
              <a:r>
                <a:rPr lang="zh-CN" altLang="en-US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又                                         </a:t>
              </a:r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。 </a:t>
              </a:r>
            </a:p>
          </p:txBody>
        </p:sp>
        <p:graphicFrame>
          <p:nvGraphicFramePr>
            <p:cNvPr id="5122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02407478"/>
                </p:ext>
              </p:extLst>
            </p:nvPr>
          </p:nvGraphicFramePr>
          <p:xfrm>
            <a:off x="199" y="1"/>
            <a:ext cx="1451" cy="29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3973" r:id="rId9" imgW="1397646" imgH="205159" progId="Equation.3">
                    <p:embed/>
                  </p:oleObj>
                </mc:Choice>
                <mc:Fallback>
                  <p:oleObj r:id="rId9" imgW="1397646" imgH="20515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9" y="1"/>
                          <a:ext cx="1451" cy="29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132" name="Rectangle 39"/>
          <p:cNvSpPr>
            <a:spLocks noChangeArrowheads="1"/>
          </p:cNvSpPr>
          <p:nvPr/>
        </p:nvSpPr>
        <p:spPr bwMode="auto">
          <a:xfrm>
            <a:off x="2236806" y="4662027"/>
            <a:ext cx="8575128" cy="1005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l" eaLnBrk="1" hangingPunct="1">
              <a:lnSpc>
                <a:spcPct val="130000"/>
              </a:lnSpc>
            </a:pPr>
            <a:r>
              <a:rPr lang="zh-CN" altLang="en-US" b="0" dirty="0">
                <a:latin typeface="Times New Roman" panose="02020603050405020304" pitchFamily="18" charset="0"/>
                <a:ea typeface="微软雅黑" panose="020B0503020204020204" pitchFamily="34" charset="-122"/>
              </a:rPr>
              <a:t>即当产量达到200个单位时，再多生产一个单位产品，总成本将增加24元。   </a:t>
            </a:r>
          </a:p>
        </p:txBody>
      </p:sp>
      <p:sp>
        <p:nvSpPr>
          <p:cNvPr id="22" name="椭圆 21"/>
          <p:cNvSpPr/>
          <p:nvPr/>
        </p:nvSpPr>
        <p:spPr>
          <a:xfrm>
            <a:off x="1036960" y="736592"/>
            <a:ext cx="484601" cy="484601"/>
          </a:xfrm>
          <a:prstGeom prst="ellipse">
            <a:avLst/>
          </a:prstGeom>
          <a:solidFill>
            <a:srgbClr val="1A74CC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1</a:t>
            </a:r>
            <a:endParaRPr lang="zh-CN" altLang="en-US" sz="280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23" name="Text Box 18"/>
          <p:cNvSpPr txBox="1">
            <a:spLocks noChangeArrowheads="1"/>
          </p:cNvSpPr>
          <p:nvPr/>
        </p:nvSpPr>
        <p:spPr bwMode="auto">
          <a:xfrm>
            <a:off x="1414632" y="3488067"/>
            <a:ext cx="82217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latinLnBrk="1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latinLnBrk="1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latinLnBrk="1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latinLnBrk="1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/>
            <a:r>
              <a:rPr lang="zh-CN" alt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解：</a:t>
            </a:r>
            <a:endParaRPr lang="zh-CN" altLang="en-US" sz="2400" dirty="0">
              <a:solidFill>
                <a:srgbClr val="FF0000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72321420"/>
      </p:ext>
    </p:extLst>
  </p:cSld>
  <p:clrMapOvr>
    <a:masterClrMapping/>
  </p:clrMapOvr>
  <p:transition spd="slow">
    <p:pull/>
  </p:transition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 nodeType="clickPar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 nodeType="withGroup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grpId="0" nodeType="afterEffect" p14:presetBounceEnd="52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2000">
                                          <p:cBhvr additive="base">
                                            <p:cTn id="7" dur="5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2000">
                                          <p:cBhvr additive="base">
                                            <p:cTn id="8" dur="5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" fill="hold">
                          <p:stCondLst>
                            <p:cond delay="indefinite"/>
                          </p:stCondLst>
                          <p:childTnLst>
                            <p:par>
                              <p:cTn id="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3" dur="5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4" fill="hold">
                          <p:stCondLst>
                            <p:cond delay="indefinite"/>
                          </p:stCondLst>
                          <p:childTnLst>
                            <p:par>
                              <p:cTn id="1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6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8" dur="500"/>
                                            <p:tgtEl>
                                              <p:spTgt spid="513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9" fill="hold">
                          <p:stCondLst>
                            <p:cond delay="indefinite"/>
                          </p:stCondLst>
                          <p:childTnLst>
                            <p:par>
                              <p:cTn id="2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1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3" dur="500"/>
                                            <p:tgtEl>
                                              <p:spTgt spid="514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4" fill="hold">
                          <p:stCondLst>
                            <p:cond delay="indefinite"/>
                          </p:stCondLst>
                          <p:childTnLst>
                            <p:par>
                              <p:cTn id="2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6" presetID="1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8" dur="500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up)">
                                          <p:cBhvr>
                                            <p:cTn id="29" dur="500"/>
                                            <p:tgtEl>
                                              <p:spTgt spid="2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0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2" dur="5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3" dur="5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4" fill="hold" nodeType="clickPar">
                          <p:stCondLst>
                            <p:cond delay="indefinite"/>
                          </p:stCondLst>
                          <p:childTnLst>
                            <p:par>
                              <p:cTn id="35" fill="hold" nodeType="withGroup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6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8" dur="5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9" fill="hold" nodeType="clickPar">
                          <p:stCondLst>
                            <p:cond delay="indefinite"/>
                          </p:stCondLst>
                          <p:childTnLst>
                            <p:par>
                              <p:cTn id="40" fill="hold" nodeType="withGroup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3" dur="5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4" fill="hold">
                          <p:stCondLst>
                            <p:cond delay="indefinite"/>
                          </p:stCondLst>
                          <p:childTnLst>
                            <p:par>
                              <p:cTn id="4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6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8" dur="500"/>
                                            <p:tgtEl>
                                              <p:spTgt spid="513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1" grpId="0" animBg="1"/>
          <p:bldP spid="5139" grpId="0"/>
          <p:bldP spid="5140" grpId="0"/>
          <p:bldP spid="5132" grpId="0"/>
          <p:bldP spid="22" grpId="0" animBg="1"/>
          <p:bldP spid="23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 nodeType="clickPar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 nodeType="withGroup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" fill="hold">
                          <p:stCondLst>
                            <p:cond delay="indefinite"/>
                          </p:stCondLst>
                          <p:childTnLst>
                            <p:par>
                              <p:cTn id="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3" dur="5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4" fill="hold">
                          <p:stCondLst>
                            <p:cond delay="indefinite"/>
                          </p:stCondLst>
                          <p:childTnLst>
                            <p:par>
                              <p:cTn id="1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6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8" dur="500"/>
                                            <p:tgtEl>
                                              <p:spTgt spid="513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9" fill="hold">
                          <p:stCondLst>
                            <p:cond delay="indefinite"/>
                          </p:stCondLst>
                          <p:childTnLst>
                            <p:par>
                              <p:cTn id="2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1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3" dur="500"/>
                                            <p:tgtEl>
                                              <p:spTgt spid="514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4" fill="hold">
                          <p:stCondLst>
                            <p:cond delay="indefinite"/>
                          </p:stCondLst>
                          <p:childTnLst>
                            <p:par>
                              <p:cTn id="2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6" presetID="1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8" dur="500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up)">
                                          <p:cBhvr>
                                            <p:cTn id="29" dur="500"/>
                                            <p:tgtEl>
                                              <p:spTgt spid="2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0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2" dur="5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3" dur="5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4" fill="hold" nodeType="clickPar">
                          <p:stCondLst>
                            <p:cond delay="indefinite"/>
                          </p:stCondLst>
                          <p:childTnLst>
                            <p:par>
                              <p:cTn id="35" fill="hold" nodeType="withGroup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6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8" dur="5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9" fill="hold" nodeType="clickPar">
                          <p:stCondLst>
                            <p:cond delay="indefinite"/>
                          </p:stCondLst>
                          <p:childTnLst>
                            <p:par>
                              <p:cTn id="40" fill="hold" nodeType="withGroup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3" dur="5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4" fill="hold">
                          <p:stCondLst>
                            <p:cond delay="indefinite"/>
                          </p:stCondLst>
                          <p:childTnLst>
                            <p:par>
                              <p:cTn id="4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6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8" dur="500"/>
                                            <p:tgtEl>
                                              <p:spTgt spid="513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139" grpId="0"/>
          <p:bldP spid="5140" grpId="0"/>
          <p:bldP spid="5132" grpId="0"/>
          <p:bldP spid="21" grpId="0" animBg="1"/>
          <p:bldP spid="22" grpId="0" animBg="1"/>
          <p:bldP spid="23" grpId="0"/>
        </p:bldLst>
      </p:timing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utoShape 2"/>
          <p:cNvSpPr>
            <a:spLocks noChangeArrowheads="1"/>
          </p:cNvSpPr>
          <p:nvPr/>
        </p:nvSpPr>
        <p:spPr bwMode="auto">
          <a:xfrm>
            <a:off x="1416050" y="3427413"/>
            <a:ext cx="9396413" cy="2557462"/>
          </a:xfrm>
          <a:prstGeom prst="foldedCorner">
            <a:avLst>
              <a:gd name="adj" fmla="val 12500"/>
            </a:avLst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1A74CC"/>
            </a:solidFill>
          </a:ln>
          <a:effectLst/>
          <a:extLst/>
        </p:spPr>
        <p:txBody>
          <a:bodyPr wrap="none" tIns="72000" bIns="0"/>
          <a:lstStyle/>
          <a:p>
            <a:pPr algn="l" latinLnBrk="1" hangingPunct="0">
              <a:spcBef>
                <a:spcPts val="1200"/>
              </a:spcBef>
            </a:pPr>
            <a:endParaRPr lang="zh-CN" altLang="en-US" sz="2400" dirty="0">
              <a:solidFill>
                <a:srgbClr val="FF0000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23" name="Text Box 18"/>
          <p:cNvSpPr txBox="1">
            <a:spLocks noChangeArrowheads="1"/>
          </p:cNvSpPr>
          <p:nvPr/>
        </p:nvSpPr>
        <p:spPr bwMode="auto">
          <a:xfrm>
            <a:off x="1416050" y="3475022"/>
            <a:ext cx="140567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latinLnBrk="1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latinLnBrk="1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latinLnBrk="1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latinLnBrk="1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/>
            <a:r>
              <a:rPr lang="zh-CN" alt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解：</a:t>
            </a:r>
            <a:endParaRPr lang="zh-CN" altLang="en-US" sz="2400" dirty="0">
              <a:solidFill>
                <a:srgbClr val="FF0000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grpSp>
        <p:nvGrpSpPr>
          <p:cNvPr id="27" name="Group 13"/>
          <p:cNvGrpSpPr>
            <a:grpSpLocks/>
          </p:cNvGrpSpPr>
          <p:nvPr/>
        </p:nvGrpSpPr>
        <p:grpSpPr bwMode="auto">
          <a:xfrm>
            <a:off x="1895476" y="3392521"/>
            <a:ext cx="8824382" cy="2492285"/>
            <a:chOff x="29" y="105"/>
            <a:chExt cx="4169" cy="1572"/>
          </a:xfrm>
        </p:grpSpPr>
        <p:sp>
          <p:nvSpPr>
            <p:cNvPr id="28" name="Rectangle 41"/>
            <p:cNvSpPr>
              <a:spLocks noChangeArrowheads="1"/>
            </p:cNvSpPr>
            <p:nvPr/>
          </p:nvSpPr>
          <p:spPr bwMode="auto">
            <a:xfrm>
              <a:off x="29" y="105"/>
              <a:ext cx="4169" cy="15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>
                <a:lnSpc>
                  <a:spcPct val="130000"/>
                </a:lnSpc>
              </a:pPr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（2）因国家对该厂征收的固定税收与产量    无关，这种固定税收可列入固定成本，因此对边际成本没有影响。例如，国家征收的固定税收为100</a:t>
              </a:r>
              <a:r>
                <a:rPr lang="zh-CN" altLang="en-US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元。</a:t>
              </a:r>
              <a:endParaRPr lang="zh-CN" altLang="en-US" b="0" dirty="0"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  <a:p>
              <a:pPr algn="l" eaLnBrk="1" hangingPunct="1">
                <a:lnSpc>
                  <a:spcPct val="130000"/>
                </a:lnSpc>
              </a:pPr>
              <a:endParaRPr lang="zh-CN" altLang="en-US" b="0" dirty="0"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  <a:p>
              <a:pPr algn="l" eaLnBrk="1" hangingPunct="1">
                <a:lnSpc>
                  <a:spcPct val="130000"/>
                </a:lnSpc>
              </a:pPr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 </a:t>
              </a:r>
            </a:p>
          </p:txBody>
        </p:sp>
        <p:graphicFrame>
          <p:nvGraphicFramePr>
            <p:cNvPr id="29" name="Objec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275870"/>
                </p:ext>
              </p:extLst>
            </p:nvPr>
          </p:nvGraphicFramePr>
          <p:xfrm>
            <a:off x="2740" y="191"/>
            <a:ext cx="203" cy="26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4994" r:id="rId3" imgW="132402" imgH="172122" progId="Equation.3">
                    <p:embed/>
                  </p:oleObj>
                </mc:Choice>
                <mc:Fallback>
                  <p:oleObj r:id="rId3" imgW="132402" imgH="172122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40" y="191"/>
                          <a:ext cx="203" cy="26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0" name="Group 19"/>
          <p:cNvGrpSpPr>
            <a:grpSpLocks/>
          </p:cNvGrpSpPr>
          <p:nvPr/>
        </p:nvGrpSpPr>
        <p:grpSpPr bwMode="auto">
          <a:xfrm>
            <a:off x="1895476" y="4890630"/>
            <a:ext cx="5877983" cy="525463"/>
            <a:chOff x="0" y="-21"/>
            <a:chExt cx="2777" cy="331"/>
          </a:xfrm>
        </p:grpSpPr>
        <p:sp>
          <p:nvSpPr>
            <p:cNvPr id="31" name="Rectangle 45"/>
            <p:cNvSpPr>
              <a:spLocks noChangeArrowheads="1"/>
            </p:cNvSpPr>
            <p:nvPr/>
          </p:nvSpPr>
          <p:spPr bwMode="auto">
            <a:xfrm>
              <a:off x="0" y="0"/>
              <a:ext cx="2777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/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则总成本</a:t>
              </a:r>
              <a:r>
                <a:rPr lang="zh-CN" altLang="en-US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为                                                 ， </a:t>
              </a:r>
              <a:endParaRPr lang="zh-CN" altLang="en-US" b="0" dirty="0"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32" name="Object 2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83173256"/>
                </p:ext>
              </p:extLst>
            </p:nvPr>
          </p:nvGraphicFramePr>
          <p:xfrm>
            <a:off x="789" y="-21"/>
            <a:ext cx="1770" cy="33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4995" r:id="rId5" imgW="1550746" imgH="228799" progId="">
                    <p:embed/>
                  </p:oleObj>
                </mc:Choice>
                <mc:Fallback>
                  <p:oleObj r:id="rId5" imgW="1550746" imgH="228799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89" y="-21"/>
                          <a:ext cx="1770" cy="331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3" name="Group 23"/>
          <p:cNvGrpSpPr>
            <a:grpSpLocks/>
          </p:cNvGrpSpPr>
          <p:nvPr/>
        </p:nvGrpSpPr>
        <p:grpSpPr bwMode="auto">
          <a:xfrm>
            <a:off x="1895476" y="5392161"/>
            <a:ext cx="5416549" cy="521891"/>
            <a:chOff x="-164" y="-20"/>
            <a:chExt cx="2559" cy="330"/>
          </a:xfrm>
        </p:grpSpPr>
        <p:sp>
          <p:nvSpPr>
            <p:cNvPr id="34" name="Rectangle 47"/>
            <p:cNvSpPr>
              <a:spLocks noChangeArrowheads="1"/>
            </p:cNvSpPr>
            <p:nvPr/>
          </p:nvSpPr>
          <p:spPr bwMode="auto">
            <a:xfrm>
              <a:off x="-164" y="-20"/>
              <a:ext cx="2559" cy="2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/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因而边际成本仍</a:t>
              </a:r>
              <a:r>
                <a:rPr lang="zh-CN" altLang="en-US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为                                   </a:t>
              </a:r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。 </a:t>
              </a:r>
            </a:p>
          </p:txBody>
        </p:sp>
        <p:graphicFrame>
          <p:nvGraphicFramePr>
            <p:cNvPr id="35" name="Object 2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65334509"/>
                </p:ext>
              </p:extLst>
            </p:nvPr>
          </p:nvGraphicFramePr>
          <p:xfrm>
            <a:off x="1041" y="1"/>
            <a:ext cx="1244" cy="30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4996" r:id="rId7" imgW="1038617" imgH="205159" progId="Equation.3">
                    <p:embed/>
                  </p:oleObj>
                </mc:Choice>
                <mc:Fallback>
                  <p:oleObj r:id="rId7" imgW="1038617" imgH="20515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41" y="1"/>
                          <a:ext cx="1244" cy="30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4" name="Rectangle 7"/>
          <p:cNvSpPr>
            <a:spLocks noChangeArrowheads="1"/>
          </p:cNvSpPr>
          <p:nvPr/>
        </p:nvSpPr>
        <p:spPr bwMode="auto">
          <a:xfrm>
            <a:off x="4959351" y="1776618"/>
            <a:ext cx="184731" cy="579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>
              <a:lnSpc>
                <a:spcPct val="150000"/>
              </a:lnSpc>
            </a:pPr>
            <a:endParaRPr lang="zh-CN" altLang="en-US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25" name="Rectangle 8"/>
          <p:cNvSpPr>
            <a:spLocks noChangeArrowheads="1"/>
          </p:cNvSpPr>
          <p:nvPr/>
        </p:nvSpPr>
        <p:spPr bwMode="auto">
          <a:xfrm>
            <a:off x="4959351" y="1795661"/>
            <a:ext cx="184731" cy="579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>
              <a:lnSpc>
                <a:spcPct val="150000"/>
              </a:lnSpc>
            </a:pPr>
            <a:endParaRPr lang="zh-CN" altLang="en-US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26" name="Rectangle 9"/>
          <p:cNvSpPr>
            <a:spLocks noChangeArrowheads="1"/>
          </p:cNvSpPr>
          <p:nvPr/>
        </p:nvSpPr>
        <p:spPr bwMode="auto">
          <a:xfrm>
            <a:off x="4959351" y="1786140"/>
            <a:ext cx="184731" cy="579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>
              <a:lnSpc>
                <a:spcPct val="150000"/>
              </a:lnSpc>
            </a:pPr>
            <a:endParaRPr lang="zh-CN" altLang="en-US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1521884" y="616629"/>
            <a:ext cx="9700683" cy="1532727"/>
            <a:chOff x="1521884" y="1393243"/>
            <a:chExt cx="9700683" cy="1532727"/>
          </a:xfrm>
        </p:grpSpPr>
        <p:sp>
          <p:nvSpPr>
            <p:cNvPr id="37" name="Rectangle 23"/>
            <p:cNvSpPr>
              <a:spLocks noChangeArrowheads="1"/>
            </p:cNvSpPr>
            <p:nvPr/>
          </p:nvSpPr>
          <p:spPr bwMode="auto">
            <a:xfrm>
              <a:off x="1521884" y="1393243"/>
              <a:ext cx="9700683" cy="15327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>
                <a:lnSpc>
                  <a:spcPct val="130000"/>
                </a:lnSpc>
              </a:pPr>
              <a:r>
                <a:rPr lang="zh-CN" altLang="en-US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设</a:t>
              </a:r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某厂生产某种产品的总成本函数</a:t>
              </a:r>
              <a:r>
                <a:rPr lang="zh-CN" altLang="en-US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为                                             </a:t>
              </a:r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元（  </a:t>
              </a:r>
              <a:endParaRPr lang="en-US" altLang="zh-CN" b="0" dirty="0" smtClean="0"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  <a:p>
              <a:pPr algn="l" eaLnBrk="1" hangingPunct="1">
                <a:lnSpc>
                  <a:spcPct val="130000"/>
                </a:lnSpc>
              </a:pPr>
              <a:r>
                <a:rPr lang="zh-CN" altLang="en-US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为</a:t>
              </a:r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产量）。 </a:t>
              </a:r>
            </a:p>
            <a:p>
              <a:pPr algn="l" eaLnBrk="1" hangingPunct="1">
                <a:lnSpc>
                  <a:spcPct val="130000"/>
                </a:lnSpc>
              </a:pPr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        </a:t>
              </a:r>
            </a:p>
          </p:txBody>
        </p:sp>
        <p:graphicFrame>
          <p:nvGraphicFramePr>
            <p:cNvPr id="38" name="Object 3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55418632"/>
                </p:ext>
              </p:extLst>
            </p:nvPr>
          </p:nvGraphicFramePr>
          <p:xfrm>
            <a:off x="6498167" y="1464528"/>
            <a:ext cx="3403600" cy="4982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4997" r:id="rId9" imgW="1589570" imgH="228898" progId="Equation.3">
                    <p:embed/>
                  </p:oleObj>
                </mc:Choice>
                <mc:Fallback>
                  <p:oleObj r:id="rId9" imgW="1589570" imgH="228898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498167" y="1464528"/>
                          <a:ext cx="3403600" cy="49829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9" name="Object 3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297925"/>
                </p:ext>
              </p:extLst>
            </p:nvPr>
          </p:nvGraphicFramePr>
          <p:xfrm>
            <a:off x="10520891" y="1518484"/>
            <a:ext cx="397933" cy="39038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4998" r:id="rId11" imgW="132402" imgH="172122" progId="Equation.3">
                    <p:embed/>
                  </p:oleObj>
                </mc:Choice>
                <mc:Fallback>
                  <p:oleObj r:id="rId11" imgW="132402" imgH="172122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520891" y="1518484"/>
                          <a:ext cx="397933" cy="39038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0" name="Rectangle 29"/>
          <p:cNvSpPr>
            <a:spLocks noChangeArrowheads="1"/>
          </p:cNvSpPr>
          <p:nvPr/>
        </p:nvSpPr>
        <p:spPr bwMode="auto">
          <a:xfrm>
            <a:off x="1487488" y="1581193"/>
            <a:ext cx="7679796" cy="580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l" eaLnBrk="1" hangingPunct="1">
              <a:lnSpc>
                <a:spcPct val="150000"/>
              </a:lnSpc>
            </a:pPr>
            <a:r>
              <a:rPr lang="zh-CN" altLang="en-US" b="0" dirty="0">
                <a:latin typeface="Times New Roman" panose="02020603050405020304" pitchFamily="18" charset="0"/>
                <a:ea typeface="微软雅黑" panose="020B0503020204020204" pitchFamily="34" charset="-122"/>
              </a:rPr>
              <a:t>（1）求产量为200时的边际成本，并说明其经济意义； </a:t>
            </a:r>
          </a:p>
        </p:txBody>
      </p:sp>
      <p:sp>
        <p:nvSpPr>
          <p:cNvPr id="41" name="Rectangle 30"/>
          <p:cNvSpPr>
            <a:spLocks noChangeArrowheads="1"/>
          </p:cNvSpPr>
          <p:nvPr/>
        </p:nvSpPr>
        <p:spPr bwMode="auto">
          <a:xfrm>
            <a:off x="1487488" y="2205868"/>
            <a:ext cx="9324446" cy="1005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l" eaLnBrk="1" hangingPunct="1">
              <a:lnSpc>
                <a:spcPct val="130000"/>
              </a:lnSpc>
            </a:pPr>
            <a:r>
              <a:rPr lang="zh-CN" altLang="en-US" b="0" dirty="0">
                <a:latin typeface="Times New Roman" panose="02020603050405020304" pitchFamily="18" charset="0"/>
                <a:ea typeface="微软雅黑" panose="020B0503020204020204" pitchFamily="34" charset="-122"/>
              </a:rPr>
              <a:t>（2）如果对该厂征收固定税收，问固定税收对产品的边际成本</a:t>
            </a:r>
            <a:r>
              <a:rPr lang="zh-CN" altLang="en-US" b="0" dirty="0" smtClean="0">
                <a:latin typeface="Times New Roman" panose="02020603050405020304" pitchFamily="18" charset="0"/>
                <a:ea typeface="微软雅黑" panose="020B0503020204020204" pitchFamily="34" charset="-122"/>
              </a:rPr>
              <a:t>是否  会</a:t>
            </a:r>
            <a:r>
              <a:rPr lang="zh-CN" altLang="en-US" b="0" dirty="0">
                <a:latin typeface="Times New Roman" panose="02020603050405020304" pitchFamily="18" charset="0"/>
                <a:ea typeface="微软雅黑" panose="020B0503020204020204" pitchFamily="34" charset="-122"/>
              </a:rPr>
              <a:t>有影响？为什么？试举例说明。</a:t>
            </a:r>
          </a:p>
        </p:txBody>
      </p:sp>
      <p:sp>
        <p:nvSpPr>
          <p:cNvPr id="42" name="椭圆 41"/>
          <p:cNvSpPr/>
          <p:nvPr/>
        </p:nvSpPr>
        <p:spPr>
          <a:xfrm>
            <a:off x="1036960" y="736592"/>
            <a:ext cx="484601" cy="484601"/>
          </a:xfrm>
          <a:prstGeom prst="ellipse">
            <a:avLst/>
          </a:prstGeom>
          <a:solidFill>
            <a:srgbClr val="1A74CC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1</a:t>
            </a:r>
            <a:endParaRPr lang="zh-CN" altLang="en-US" sz="280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2958102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AutoShape 2"/>
          <p:cNvSpPr>
            <a:spLocks noChangeArrowheads="1"/>
          </p:cNvSpPr>
          <p:nvPr/>
        </p:nvSpPr>
        <p:spPr bwMode="auto">
          <a:xfrm>
            <a:off x="1416050" y="2514271"/>
            <a:ext cx="9396413" cy="3461806"/>
          </a:xfrm>
          <a:prstGeom prst="foldedCorner">
            <a:avLst>
              <a:gd name="adj" fmla="val 12500"/>
            </a:avLst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1A74CC"/>
            </a:solidFill>
          </a:ln>
          <a:effectLst/>
          <a:extLst/>
        </p:spPr>
        <p:txBody>
          <a:bodyPr wrap="none" tIns="72000" bIns="0"/>
          <a:lstStyle/>
          <a:p>
            <a:pPr algn="l" latinLnBrk="1" hangingPunct="0">
              <a:spcBef>
                <a:spcPts val="1200"/>
              </a:spcBef>
            </a:pPr>
            <a:endParaRPr lang="zh-CN" altLang="en-US" sz="2400" dirty="0">
              <a:solidFill>
                <a:srgbClr val="FF0000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grpSp>
        <p:nvGrpSpPr>
          <p:cNvPr id="7180" name="组合 31"/>
          <p:cNvGrpSpPr>
            <a:grpSpLocks/>
          </p:cNvGrpSpPr>
          <p:nvPr/>
        </p:nvGrpSpPr>
        <p:grpSpPr bwMode="auto">
          <a:xfrm>
            <a:off x="1487488" y="1122250"/>
            <a:ext cx="9761537" cy="1052596"/>
            <a:chOff x="857225" y="967358"/>
            <a:chExt cx="6993780" cy="789226"/>
          </a:xfrm>
        </p:grpSpPr>
        <p:sp>
          <p:nvSpPr>
            <p:cNvPr id="7193" name="Rectangle 23"/>
            <p:cNvSpPr>
              <a:spLocks noChangeArrowheads="1"/>
            </p:cNvSpPr>
            <p:nvPr/>
          </p:nvSpPr>
          <p:spPr bwMode="auto">
            <a:xfrm>
              <a:off x="857225" y="967358"/>
              <a:ext cx="6993780" cy="7892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>
                <a:lnSpc>
                  <a:spcPct val="130000"/>
                </a:lnSpc>
              </a:pPr>
              <a:r>
                <a:rPr lang="zh-CN" altLang="en-US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设</a:t>
              </a:r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产品的需求函数</a:t>
              </a:r>
              <a:r>
                <a:rPr lang="zh-CN" altLang="en-US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为                       </a:t>
              </a:r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，</a:t>
              </a:r>
              <a:r>
                <a:rPr lang="zh-CN" altLang="en-US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其中   </a:t>
              </a:r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为价格</a:t>
              </a:r>
              <a:r>
                <a:rPr lang="zh-CN" altLang="en-US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，  </a:t>
              </a:r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为需求量。求边际收入函数，及需求量为</a:t>
              </a:r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50</a:t>
              </a:r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时的边际收入，并解释所得结果的经济意义。</a:t>
              </a:r>
            </a:p>
          </p:txBody>
        </p:sp>
        <p:graphicFrame>
          <p:nvGraphicFramePr>
            <p:cNvPr id="7175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15618450"/>
                </p:ext>
              </p:extLst>
            </p:nvPr>
          </p:nvGraphicFramePr>
          <p:xfrm>
            <a:off x="2961159" y="1026100"/>
            <a:ext cx="1129764" cy="3307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6018" r:id="rId3" imgW="820636" imgH="205159" progId="Equation.3">
                    <p:embed/>
                  </p:oleObj>
                </mc:Choice>
                <mc:Fallback>
                  <p:oleObj r:id="rId3" imgW="820636" imgH="20515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61159" y="1026100"/>
                          <a:ext cx="1129764" cy="330796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176" name="Objec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74415389"/>
                </p:ext>
              </p:extLst>
            </p:nvPr>
          </p:nvGraphicFramePr>
          <p:xfrm>
            <a:off x="4704588" y="1061558"/>
            <a:ext cx="381324" cy="2773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6019" r:id="rId5" imgW="158810" imgH="172045" progId="Equation.3">
                    <p:embed/>
                  </p:oleObj>
                </mc:Choice>
                <mc:Fallback>
                  <p:oleObj r:id="rId5" imgW="158810" imgH="172045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04588" y="1061558"/>
                          <a:ext cx="381324" cy="2773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177" name="Objec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54152167"/>
                </p:ext>
              </p:extLst>
            </p:nvPr>
          </p:nvGraphicFramePr>
          <p:xfrm>
            <a:off x="5752808" y="1070326"/>
            <a:ext cx="303213" cy="2701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6020" r:id="rId7" imgW="132620" imgH="172557" progId="Equation.3">
                    <p:embed/>
                  </p:oleObj>
                </mc:Choice>
                <mc:Fallback>
                  <p:oleObj r:id="rId7" imgW="132620" imgH="172557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52808" y="1070326"/>
                          <a:ext cx="303213" cy="27019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2092023" y="2853270"/>
            <a:ext cx="3031067" cy="489613"/>
            <a:chOff x="0" y="0"/>
            <a:chExt cx="1239" cy="307"/>
          </a:xfrm>
        </p:grpSpPr>
        <p:sp>
          <p:nvSpPr>
            <p:cNvPr id="7192" name="Rectangle 34"/>
            <p:cNvSpPr>
              <a:spLocks noChangeArrowheads="1"/>
            </p:cNvSpPr>
            <p:nvPr/>
          </p:nvSpPr>
          <p:spPr bwMode="auto">
            <a:xfrm>
              <a:off x="0" y="0"/>
              <a:ext cx="1239" cy="2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/>
              <a:r>
                <a:rPr lang="zh-CN" altLang="en-US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根据                      ， </a:t>
              </a:r>
              <a:endParaRPr lang="zh-CN" altLang="en-US" b="0" dirty="0"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7174" name="Object 2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54776607"/>
                </p:ext>
              </p:extLst>
            </p:nvPr>
          </p:nvGraphicFramePr>
          <p:xfrm>
            <a:off x="305" y="20"/>
            <a:ext cx="679" cy="2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6021" r:id="rId9" imgW="820636" imgH="205159" progId="Equation.3">
                    <p:embed/>
                  </p:oleObj>
                </mc:Choice>
                <mc:Fallback>
                  <p:oleObj r:id="rId9" imgW="820636" imgH="20515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5" y="20"/>
                          <a:ext cx="679" cy="287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4663122" y="2664937"/>
            <a:ext cx="2626783" cy="764063"/>
            <a:chOff x="0" y="-1"/>
            <a:chExt cx="1241" cy="481"/>
          </a:xfrm>
        </p:grpSpPr>
        <p:sp>
          <p:nvSpPr>
            <p:cNvPr id="7191" name="Rectangle 36"/>
            <p:cNvSpPr>
              <a:spLocks noChangeArrowheads="1"/>
            </p:cNvSpPr>
            <p:nvPr/>
          </p:nvSpPr>
          <p:spPr bwMode="auto">
            <a:xfrm>
              <a:off x="0" y="114"/>
              <a:ext cx="1241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/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得                     </a:t>
              </a:r>
              <a:r>
                <a:rPr lang="zh-CN" altLang="en-US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， </a:t>
              </a:r>
              <a:endParaRPr lang="zh-CN" altLang="en-US" b="0" dirty="0"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7173" name="Object 2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63248896"/>
                </p:ext>
              </p:extLst>
            </p:nvPr>
          </p:nvGraphicFramePr>
          <p:xfrm>
            <a:off x="192" y="-1"/>
            <a:ext cx="827" cy="48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6022" r:id="rId11" imgW="782512" imgH="397670" progId="Equation.3">
                    <p:embed/>
                  </p:oleObj>
                </mc:Choice>
                <mc:Fallback>
                  <p:oleObj r:id="rId11" imgW="782512" imgH="39767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2" y="-1"/>
                          <a:ext cx="827" cy="481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" name="Group 27"/>
          <p:cNvGrpSpPr>
            <a:grpSpLocks/>
          </p:cNvGrpSpPr>
          <p:nvPr/>
        </p:nvGrpSpPr>
        <p:grpSpPr bwMode="auto">
          <a:xfrm>
            <a:off x="2093031" y="3429805"/>
            <a:ext cx="6981387" cy="789166"/>
            <a:chOff x="0" y="4"/>
            <a:chExt cx="3556" cy="498"/>
          </a:xfrm>
        </p:grpSpPr>
        <p:sp>
          <p:nvSpPr>
            <p:cNvPr id="7190" name="Rectangle 38"/>
            <p:cNvSpPr>
              <a:spLocks noChangeArrowheads="1"/>
            </p:cNvSpPr>
            <p:nvPr/>
          </p:nvSpPr>
          <p:spPr bwMode="auto">
            <a:xfrm>
              <a:off x="0" y="93"/>
              <a:ext cx="143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/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所以总收入函数为 </a:t>
              </a:r>
            </a:p>
          </p:txBody>
        </p:sp>
        <p:graphicFrame>
          <p:nvGraphicFramePr>
            <p:cNvPr id="7172" name="Object 2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5108493"/>
                </p:ext>
              </p:extLst>
            </p:nvPr>
          </p:nvGraphicFramePr>
          <p:xfrm>
            <a:off x="1282" y="4"/>
            <a:ext cx="2274" cy="4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6023" r:id="rId13" imgW="2440519" imgH="394042" progId="Equation.3">
                    <p:embed/>
                  </p:oleObj>
                </mc:Choice>
                <mc:Fallback>
                  <p:oleObj r:id="rId13" imgW="2440519" imgH="394042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82" y="4"/>
                          <a:ext cx="2274" cy="498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" name="Group 30"/>
          <p:cNvGrpSpPr>
            <a:grpSpLocks/>
          </p:cNvGrpSpPr>
          <p:nvPr/>
        </p:nvGrpSpPr>
        <p:grpSpPr bwMode="auto">
          <a:xfrm>
            <a:off x="2092023" y="4058844"/>
            <a:ext cx="7778749" cy="847645"/>
            <a:chOff x="0" y="-47"/>
            <a:chExt cx="3099" cy="480"/>
          </a:xfrm>
        </p:grpSpPr>
        <p:sp>
          <p:nvSpPr>
            <p:cNvPr id="7189" name="Rectangle 40"/>
            <p:cNvSpPr>
              <a:spLocks noChangeArrowheads="1"/>
            </p:cNvSpPr>
            <p:nvPr/>
          </p:nvSpPr>
          <p:spPr bwMode="auto">
            <a:xfrm>
              <a:off x="0" y="62"/>
              <a:ext cx="3099" cy="2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/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又边际收入函数为：                               </a:t>
              </a:r>
              <a:r>
                <a:rPr lang="zh-CN" altLang="en-US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，</a:t>
              </a:r>
              <a:endParaRPr lang="zh-CN" altLang="en-US" b="0" dirty="0"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7171" name="Object 3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16268068"/>
                </p:ext>
              </p:extLst>
            </p:nvPr>
          </p:nvGraphicFramePr>
          <p:xfrm>
            <a:off x="1095" y="-47"/>
            <a:ext cx="1096" cy="4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6024" name="公式" r:id="rId15" imgW="1282806" imgH="397670" progId="Equation.3">
                    <p:embed/>
                  </p:oleObj>
                </mc:Choice>
                <mc:Fallback>
                  <p:oleObj name="公式" r:id="rId15" imgW="1282806" imgH="39767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95" y="-47"/>
                          <a:ext cx="1096" cy="48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7" name="Group 33"/>
          <p:cNvGrpSpPr>
            <a:grpSpLocks/>
          </p:cNvGrpSpPr>
          <p:nvPr/>
        </p:nvGrpSpPr>
        <p:grpSpPr bwMode="auto">
          <a:xfrm>
            <a:off x="7810164" y="4270442"/>
            <a:ext cx="2415116" cy="469854"/>
            <a:chOff x="-554" y="-31"/>
            <a:chExt cx="961" cy="255"/>
          </a:xfrm>
        </p:grpSpPr>
        <p:sp>
          <p:nvSpPr>
            <p:cNvPr id="7188" name="Rectangle 42"/>
            <p:cNvSpPr>
              <a:spLocks noChangeArrowheads="1"/>
            </p:cNvSpPr>
            <p:nvPr/>
          </p:nvSpPr>
          <p:spPr bwMode="auto">
            <a:xfrm>
              <a:off x="-554" y="-31"/>
              <a:ext cx="961" cy="2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/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显然                 ，</a:t>
              </a:r>
            </a:p>
          </p:txBody>
        </p:sp>
        <p:graphicFrame>
          <p:nvGraphicFramePr>
            <p:cNvPr id="7170" name="Object 3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50107823"/>
                </p:ext>
              </p:extLst>
            </p:nvPr>
          </p:nvGraphicFramePr>
          <p:xfrm>
            <a:off x="-244" y="-2"/>
            <a:ext cx="533" cy="22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6025" r:id="rId17" imgW="667334" imgH="205221" progId="Equation.3">
                    <p:embed/>
                  </p:oleObj>
                </mc:Choice>
                <mc:Fallback>
                  <p:oleObj r:id="rId17" imgW="667334" imgH="205221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-244" y="-2"/>
                          <a:ext cx="533" cy="22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7" name="Rectangle 44"/>
          <p:cNvSpPr>
            <a:spLocks noChangeArrowheads="1"/>
          </p:cNvSpPr>
          <p:nvPr/>
        </p:nvSpPr>
        <p:spPr bwMode="auto">
          <a:xfrm>
            <a:off x="2092024" y="4769781"/>
            <a:ext cx="8661448" cy="11010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tIns="60961" bIns="60961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l" eaLnBrk="1" hangingPunct="1">
              <a:lnSpc>
                <a:spcPct val="140000"/>
              </a:lnSpc>
            </a:pPr>
            <a:r>
              <a:rPr lang="zh-CN" altLang="en-US" b="0" dirty="0" smtClean="0">
                <a:latin typeface="Times New Roman" panose="02020603050405020304" pitchFamily="18" charset="0"/>
                <a:ea typeface="微软雅黑" panose="020B0503020204020204" pitchFamily="34" charset="-122"/>
              </a:rPr>
              <a:t>其</a:t>
            </a:r>
            <a:r>
              <a:rPr lang="zh-CN" altLang="en-US" b="0" dirty="0">
                <a:latin typeface="Times New Roman" panose="02020603050405020304" pitchFamily="18" charset="0"/>
                <a:ea typeface="微软雅黑" panose="020B0503020204020204" pitchFamily="34" charset="-122"/>
              </a:rPr>
              <a:t>经济意义为：当销售量为50个单位时，若扩大销售1个</a:t>
            </a:r>
            <a:r>
              <a:rPr lang="zh-CN" altLang="en-US" b="0" dirty="0" smtClean="0">
                <a:latin typeface="Times New Roman" panose="02020603050405020304" pitchFamily="18" charset="0"/>
                <a:ea typeface="微软雅黑" panose="020B0503020204020204" pitchFamily="34" charset="-122"/>
              </a:rPr>
              <a:t>单位</a:t>
            </a:r>
            <a:r>
              <a:rPr lang="zh-CN" altLang="en-US" b="0" dirty="0">
                <a:latin typeface="Times New Roman" panose="02020603050405020304" pitchFamily="18" charset="0"/>
                <a:ea typeface="微软雅黑" panose="020B0503020204020204" pitchFamily="34" charset="-122"/>
              </a:rPr>
              <a:t>，</a:t>
            </a:r>
            <a:r>
              <a:rPr lang="zh-CN" altLang="en-US" b="0" dirty="0" smtClean="0">
                <a:latin typeface="Times New Roman" panose="02020603050405020304" pitchFamily="18" charset="0"/>
                <a:ea typeface="微软雅黑" panose="020B0503020204020204" pitchFamily="34" charset="-122"/>
              </a:rPr>
              <a:t>收入增加</a:t>
            </a:r>
            <a:r>
              <a:rPr lang="zh-CN" altLang="en-US" b="0" dirty="0">
                <a:latin typeface="Times New Roman" panose="02020603050405020304" pitchFamily="18" charset="0"/>
                <a:ea typeface="微软雅黑" panose="020B0503020204020204" pitchFamily="34" charset="-122"/>
              </a:rPr>
              <a:t>为</a:t>
            </a:r>
            <a:r>
              <a:rPr lang="en-US" altLang="zh-CN" b="0" dirty="0">
                <a:latin typeface="Times New Roman" panose="02020603050405020304" pitchFamily="18" charset="0"/>
                <a:ea typeface="微软雅黑" panose="020B0503020204020204" pitchFamily="34" charset="-122"/>
              </a:rPr>
              <a:t>0</a:t>
            </a:r>
            <a:r>
              <a:rPr lang="zh-CN" altLang="en-US" b="0" dirty="0">
                <a:latin typeface="Times New Roman" panose="02020603050405020304" pitchFamily="18" charset="0"/>
                <a:ea typeface="微软雅黑" panose="020B0503020204020204" pitchFamily="34" charset="-122"/>
              </a:rPr>
              <a:t>。</a:t>
            </a:r>
          </a:p>
        </p:txBody>
      </p:sp>
      <p:sp>
        <p:nvSpPr>
          <p:cNvPr id="27" name="椭圆 26"/>
          <p:cNvSpPr/>
          <p:nvPr/>
        </p:nvSpPr>
        <p:spPr>
          <a:xfrm>
            <a:off x="1036960" y="1135340"/>
            <a:ext cx="484601" cy="484601"/>
          </a:xfrm>
          <a:prstGeom prst="ellipse">
            <a:avLst/>
          </a:prstGeom>
          <a:solidFill>
            <a:srgbClr val="1A74CC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2</a:t>
            </a:r>
            <a:endParaRPr lang="zh-CN" altLang="en-US" sz="280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28" name="Text Box 18"/>
          <p:cNvSpPr txBox="1">
            <a:spLocks noChangeArrowheads="1"/>
          </p:cNvSpPr>
          <p:nvPr/>
        </p:nvSpPr>
        <p:spPr bwMode="auto">
          <a:xfrm>
            <a:off x="1432496" y="2536690"/>
            <a:ext cx="140567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latinLnBrk="1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latinLnBrk="1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latinLnBrk="1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latinLnBrk="1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/>
            <a:r>
              <a:rPr lang="zh-CN" alt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解：</a:t>
            </a:r>
            <a:endParaRPr lang="zh-CN" altLang="en-US" sz="2400" dirty="0">
              <a:solidFill>
                <a:srgbClr val="FF0000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31953098"/>
      </p:ext>
    </p:extLst>
  </p:cSld>
  <p:clrMapOvr>
    <a:masterClrMapping/>
  </p:clrMapOvr>
  <p:transition spd="slow">
    <p:pull/>
  </p:transition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 nodeType="clickPar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 nodeType="withGroup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grpId="0" nodeType="afterEffect" p14:presetBounceEnd="52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2000">
                                          <p:cBhvr additive="base">
                                            <p:cTn id="7" dur="5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2000">
                                          <p:cBhvr additive="base">
                                            <p:cTn id="8" dur="5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" fill="hold">
                          <p:stCondLst>
                            <p:cond delay="indefinite"/>
                          </p:stCondLst>
                          <p:childTnLst>
                            <p:par>
                              <p:cTn id="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" presetID="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18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3" dur="500" fill="hold"/>
                                            <p:tgtEl>
                                              <p:spTgt spid="718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4" dur="500" fill="hold"/>
                                            <p:tgtEl>
                                              <p:spTgt spid="718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5" fill="hold">
                          <p:stCondLst>
                            <p:cond delay="indefinite"/>
                          </p:stCondLst>
                          <p:childTnLst>
                            <p:par>
                              <p:cTn id="1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7" presetID="1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500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up)">
                                          <p:cBhvr>
                                            <p:cTn id="20" dur="500"/>
                                            <p:tgtEl>
                                              <p:spTgt spid="2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3" dur="5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4" dur="5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5" fill="hold">
                          <p:stCondLst>
                            <p:cond delay="indefinite"/>
                          </p:stCondLst>
                          <p:childTnLst>
                            <p:par>
                              <p:cTn id="2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7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9" dur="5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0" fill="hold" nodeType="clickPar">
                          <p:stCondLst>
                            <p:cond delay="indefinite"/>
                          </p:stCondLst>
                          <p:childTnLst>
                            <p:par>
                              <p:cTn id="31" fill="hold" nodeType="withGroup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2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4" dur="5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5" fill="hold" nodeType="clickPar">
                          <p:stCondLst>
                            <p:cond delay="indefinite"/>
                          </p:stCondLst>
                          <p:childTnLst>
                            <p:par>
                              <p:cTn id="36" fill="hold" nodeType="withGroup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7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9" dur="5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0" fill="hold" nodeType="clickPar">
                          <p:stCondLst>
                            <p:cond delay="indefinite"/>
                          </p:stCondLst>
                          <p:childTnLst>
                            <p:par>
                              <p:cTn id="41" fill="hold" nodeType="withGroup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2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4" dur="5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5" fill="hold" nodeType="clickPar">
                          <p:stCondLst>
                            <p:cond delay="indefinite"/>
                          </p:stCondLst>
                          <p:childTnLst>
                            <p:par>
                              <p:cTn id="46" fill="hold" nodeType="withGroup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7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9" dur="5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0" fill="hold" nodeType="clickPar">
                          <p:stCondLst>
                            <p:cond delay="indefinite"/>
                          </p:stCondLst>
                          <p:childTnLst>
                            <p:par>
                              <p:cTn id="51" fill="hold" nodeType="withGroup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2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4" dur="500"/>
                                            <p:tgtEl>
                                              <p:spTgt spid="5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6" grpId="0" animBg="1"/>
          <p:bldP spid="57" grpId="0" bldLvl="0" autoUpdateAnimBg="0"/>
          <p:bldP spid="27" grpId="0" animBg="1"/>
          <p:bldP spid="28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 nodeType="clickPar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 nodeType="withGroup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" fill="hold">
                          <p:stCondLst>
                            <p:cond delay="indefinite"/>
                          </p:stCondLst>
                          <p:childTnLst>
                            <p:par>
                              <p:cTn id="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" presetID="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18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3" dur="500" fill="hold"/>
                                            <p:tgtEl>
                                              <p:spTgt spid="718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4" dur="500" fill="hold"/>
                                            <p:tgtEl>
                                              <p:spTgt spid="718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5" fill="hold">
                          <p:stCondLst>
                            <p:cond delay="indefinite"/>
                          </p:stCondLst>
                          <p:childTnLst>
                            <p:par>
                              <p:cTn id="1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7" presetID="1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500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up)">
                                          <p:cBhvr>
                                            <p:cTn id="20" dur="500"/>
                                            <p:tgtEl>
                                              <p:spTgt spid="2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3" dur="5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4" dur="5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5" fill="hold">
                          <p:stCondLst>
                            <p:cond delay="indefinite"/>
                          </p:stCondLst>
                          <p:childTnLst>
                            <p:par>
                              <p:cTn id="2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7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9" dur="5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0" fill="hold" nodeType="clickPar">
                          <p:stCondLst>
                            <p:cond delay="indefinite"/>
                          </p:stCondLst>
                          <p:childTnLst>
                            <p:par>
                              <p:cTn id="31" fill="hold" nodeType="withGroup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2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4" dur="5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5" fill="hold" nodeType="clickPar">
                          <p:stCondLst>
                            <p:cond delay="indefinite"/>
                          </p:stCondLst>
                          <p:childTnLst>
                            <p:par>
                              <p:cTn id="36" fill="hold" nodeType="withGroup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7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9" dur="5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0" fill="hold" nodeType="clickPar">
                          <p:stCondLst>
                            <p:cond delay="indefinite"/>
                          </p:stCondLst>
                          <p:childTnLst>
                            <p:par>
                              <p:cTn id="41" fill="hold" nodeType="withGroup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2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4" dur="5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5" fill="hold" nodeType="clickPar">
                          <p:stCondLst>
                            <p:cond delay="indefinite"/>
                          </p:stCondLst>
                          <p:childTnLst>
                            <p:par>
                              <p:cTn id="46" fill="hold" nodeType="withGroup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7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9" dur="5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0" fill="hold" nodeType="clickPar">
                          <p:stCondLst>
                            <p:cond delay="indefinite"/>
                          </p:stCondLst>
                          <p:childTnLst>
                            <p:par>
                              <p:cTn id="51" fill="hold" nodeType="withGroup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2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4" dur="500"/>
                                            <p:tgtEl>
                                              <p:spTgt spid="5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7" grpId="0" bldLvl="0" autoUpdateAnimBg="0"/>
          <p:bldP spid="26" grpId="0" animBg="1"/>
          <p:bldP spid="27" grpId="0" animBg="1"/>
          <p:bldP spid="28" grpId="0"/>
        </p:bldLst>
      </p:timing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AutoShape 2"/>
          <p:cNvSpPr>
            <a:spLocks noChangeArrowheads="1"/>
          </p:cNvSpPr>
          <p:nvPr/>
        </p:nvSpPr>
        <p:spPr bwMode="auto">
          <a:xfrm>
            <a:off x="1416050" y="2514271"/>
            <a:ext cx="9396413" cy="3461806"/>
          </a:xfrm>
          <a:prstGeom prst="foldedCorner">
            <a:avLst>
              <a:gd name="adj" fmla="val 12500"/>
            </a:avLst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1A74CC"/>
            </a:solidFill>
          </a:ln>
          <a:effectLst/>
          <a:extLst/>
        </p:spPr>
        <p:txBody>
          <a:bodyPr wrap="none" tIns="72000" bIns="0"/>
          <a:lstStyle/>
          <a:p>
            <a:pPr algn="l" latinLnBrk="1" hangingPunct="0">
              <a:spcBef>
                <a:spcPts val="1200"/>
              </a:spcBef>
            </a:pPr>
            <a:endParaRPr lang="zh-CN" altLang="en-US" sz="2400" dirty="0">
              <a:solidFill>
                <a:srgbClr val="FF0000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2092023" y="2851092"/>
            <a:ext cx="3031067" cy="489613"/>
            <a:chOff x="0" y="0"/>
            <a:chExt cx="1239" cy="307"/>
          </a:xfrm>
        </p:grpSpPr>
        <p:sp>
          <p:nvSpPr>
            <p:cNvPr id="7192" name="Rectangle 34"/>
            <p:cNvSpPr>
              <a:spLocks noChangeArrowheads="1"/>
            </p:cNvSpPr>
            <p:nvPr/>
          </p:nvSpPr>
          <p:spPr bwMode="auto">
            <a:xfrm>
              <a:off x="0" y="0"/>
              <a:ext cx="1239" cy="2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/>
              <a:r>
                <a:rPr lang="zh-CN" altLang="en-US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根据                       ， </a:t>
              </a:r>
              <a:endParaRPr lang="zh-CN" altLang="en-US" b="0" dirty="0"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7174" name="Object 23"/>
            <p:cNvGraphicFramePr>
              <a:graphicFrameLocks noChangeAspect="1"/>
            </p:cNvGraphicFramePr>
            <p:nvPr/>
          </p:nvGraphicFramePr>
          <p:xfrm>
            <a:off x="305" y="20"/>
            <a:ext cx="679" cy="2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7042" r:id="rId3" imgW="820636" imgH="205159" progId="Equation.3">
                    <p:embed/>
                  </p:oleObj>
                </mc:Choice>
                <mc:Fallback>
                  <p:oleObj r:id="rId3" imgW="820636" imgH="20515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5" y="20"/>
                          <a:ext cx="679" cy="287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4663122" y="2662759"/>
            <a:ext cx="2626783" cy="764063"/>
            <a:chOff x="0" y="-1"/>
            <a:chExt cx="1241" cy="481"/>
          </a:xfrm>
        </p:grpSpPr>
        <p:sp>
          <p:nvSpPr>
            <p:cNvPr id="7191" name="Rectangle 36"/>
            <p:cNvSpPr>
              <a:spLocks noChangeArrowheads="1"/>
            </p:cNvSpPr>
            <p:nvPr/>
          </p:nvSpPr>
          <p:spPr bwMode="auto">
            <a:xfrm>
              <a:off x="0" y="114"/>
              <a:ext cx="1241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/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得                     </a:t>
              </a:r>
              <a:r>
                <a:rPr lang="zh-CN" altLang="en-US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， </a:t>
              </a:r>
              <a:endParaRPr lang="zh-CN" altLang="en-US" b="0" dirty="0"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7173" name="Object 26"/>
            <p:cNvGraphicFramePr>
              <a:graphicFrameLocks noChangeAspect="1"/>
            </p:cNvGraphicFramePr>
            <p:nvPr/>
          </p:nvGraphicFramePr>
          <p:xfrm>
            <a:off x="192" y="-1"/>
            <a:ext cx="827" cy="48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7043" r:id="rId5" imgW="782512" imgH="397670" progId="Equation.3">
                    <p:embed/>
                  </p:oleObj>
                </mc:Choice>
                <mc:Fallback>
                  <p:oleObj r:id="rId5" imgW="782512" imgH="39767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2" y="-1"/>
                          <a:ext cx="827" cy="481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" name="Group 27"/>
          <p:cNvGrpSpPr>
            <a:grpSpLocks/>
          </p:cNvGrpSpPr>
          <p:nvPr/>
        </p:nvGrpSpPr>
        <p:grpSpPr bwMode="auto">
          <a:xfrm>
            <a:off x="2093031" y="3427627"/>
            <a:ext cx="6981387" cy="789166"/>
            <a:chOff x="0" y="4"/>
            <a:chExt cx="3556" cy="498"/>
          </a:xfrm>
        </p:grpSpPr>
        <p:sp>
          <p:nvSpPr>
            <p:cNvPr id="7190" name="Rectangle 38"/>
            <p:cNvSpPr>
              <a:spLocks noChangeArrowheads="1"/>
            </p:cNvSpPr>
            <p:nvPr/>
          </p:nvSpPr>
          <p:spPr bwMode="auto">
            <a:xfrm>
              <a:off x="0" y="93"/>
              <a:ext cx="143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/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所以总收入函数为 </a:t>
              </a:r>
            </a:p>
          </p:txBody>
        </p:sp>
        <p:graphicFrame>
          <p:nvGraphicFramePr>
            <p:cNvPr id="7172" name="Object 29"/>
            <p:cNvGraphicFramePr>
              <a:graphicFrameLocks noChangeAspect="1"/>
            </p:cNvGraphicFramePr>
            <p:nvPr/>
          </p:nvGraphicFramePr>
          <p:xfrm>
            <a:off x="1282" y="4"/>
            <a:ext cx="2274" cy="4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7044" r:id="rId7" imgW="2440519" imgH="394042" progId="Equation.3">
                    <p:embed/>
                  </p:oleObj>
                </mc:Choice>
                <mc:Fallback>
                  <p:oleObj r:id="rId7" imgW="2440519" imgH="394042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82" y="4"/>
                          <a:ext cx="2274" cy="498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" name="Group 30"/>
          <p:cNvGrpSpPr>
            <a:grpSpLocks/>
          </p:cNvGrpSpPr>
          <p:nvPr/>
        </p:nvGrpSpPr>
        <p:grpSpPr bwMode="auto">
          <a:xfrm>
            <a:off x="2092023" y="4056666"/>
            <a:ext cx="7778749" cy="847645"/>
            <a:chOff x="0" y="-47"/>
            <a:chExt cx="3099" cy="480"/>
          </a:xfrm>
        </p:grpSpPr>
        <p:sp>
          <p:nvSpPr>
            <p:cNvPr id="7189" name="Rectangle 40"/>
            <p:cNvSpPr>
              <a:spLocks noChangeArrowheads="1"/>
            </p:cNvSpPr>
            <p:nvPr/>
          </p:nvSpPr>
          <p:spPr bwMode="auto">
            <a:xfrm>
              <a:off x="0" y="62"/>
              <a:ext cx="3099" cy="2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/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又边际收入函数为</a:t>
              </a:r>
              <a:r>
                <a:rPr lang="zh-CN" altLang="en-US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：                                    ，</a:t>
              </a:r>
              <a:endParaRPr lang="zh-CN" altLang="en-US" b="0" dirty="0"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7171" name="Object 32"/>
            <p:cNvGraphicFramePr>
              <a:graphicFrameLocks noChangeAspect="1"/>
            </p:cNvGraphicFramePr>
            <p:nvPr/>
          </p:nvGraphicFramePr>
          <p:xfrm>
            <a:off x="1095" y="-47"/>
            <a:ext cx="1096" cy="4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7045" name="公式" r:id="rId9" imgW="1282806" imgH="397670" progId="Equation.3">
                    <p:embed/>
                  </p:oleObj>
                </mc:Choice>
                <mc:Fallback>
                  <p:oleObj name="公式" r:id="rId9" imgW="1282806" imgH="39767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95" y="-47"/>
                          <a:ext cx="1096" cy="48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7" name="Group 33"/>
          <p:cNvGrpSpPr>
            <a:grpSpLocks/>
          </p:cNvGrpSpPr>
          <p:nvPr/>
        </p:nvGrpSpPr>
        <p:grpSpPr bwMode="auto">
          <a:xfrm>
            <a:off x="7810164" y="4268264"/>
            <a:ext cx="2415116" cy="469854"/>
            <a:chOff x="-554" y="-31"/>
            <a:chExt cx="961" cy="255"/>
          </a:xfrm>
        </p:grpSpPr>
        <p:sp>
          <p:nvSpPr>
            <p:cNvPr id="7188" name="Rectangle 42"/>
            <p:cNvSpPr>
              <a:spLocks noChangeArrowheads="1"/>
            </p:cNvSpPr>
            <p:nvPr/>
          </p:nvSpPr>
          <p:spPr bwMode="auto">
            <a:xfrm>
              <a:off x="-554" y="-31"/>
              <a:ext cx="961" cy="2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/>
              <a:r>
                <a:rPr lang="zh-CN" altLang="en-US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显然                   </a:t>
              </a:r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，</a:t>
              </a:r>
            </a:p>
          </p:txBody>
        </p:sp>
        <p:graphicFrame>
          <p:nvGraphicFramePr>
            <p:cNvPr id="7170" name="Object 35"/>
            <p:cNvGraphicFramePr>
              <a:graphicFrameLocks noChangeAspect="1"/>
            </p:cNvGraphicFramePr>
            <p:nvPr/>
          </p:nvGraphicFramePr>
          <p:xfrm>
            <a:off x="-244" y="-2"/>
            <a:ext cx="533" cy="22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7046" r:id="rId11" imgW="667334" imgH="205221" progId="Equation.3">
                    <p:embed/>
                  </p:oleObj>
                </mc:Choice>
                <mc:Fallback>
                  <p:oleObj r:id="rId11" imgW="667334" imgH="205221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-244" y="-2"/>
                          <a:ext cx="533" cy="22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7" name="Rectangle 44"/>
          <p:cNvSpPr>
            <a:spLocks noChangeArrowheads="1"/>
          </p:cNvSpPr>
          <p:nvPr/>
        </p:nvSpPr>
        <p:spPr bwMode="auto">
          <a:xfrm>
            <a:off x="2092024" y="4767603"/>
            <a:ext cx="8661448" cy="11010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tIns="60961" bIns="60961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l" eaLnBrk="1" hangingPunct="1">
              <a:lnSpc>
                <a:spcPct val="140000"/>
              </a:lnSpc>
            </a:pPr>
            <a:r>
              <a:rPr lang="zh-CN" altLang="en-US" b="0" dirty="0" smtClean="0">
                <a:latin typeface="Times New Roman" panose="02020603050405020304" pitchFamily="18" charset="0"/>
                <a:ea typeface="微软雅黑" panose="020B0503020204020204" pitchFamily="34" charset="-122"/>
              </a:rPr>
              <a:t>其</a:t>
            </a:r>
            <a:r>
              <a:rPr lang="zh-CN" altLang="en-US" b="0" dirty="0">
                <a:latin typeface="Times New Roman" panose="02020603050405020304" pitchFamily="18" charset="0"/>
                <a:ea typeface="微软雅黑" panose="020B0503020204020204" pitchFamily="34" charset="-122"/>
              </a:rPr>
              <a:t>经济意义为：当销售量为50个单位时，若扩大销售1个</a:t>
            </a:r>
            <a:r>
              <a:rPr lang="zh-CN" altLang="en-US" b="0" dirty="0" smtClean="0">
                <a:latin typeface="Times New Roman" panose="02020603050405020304" pitchFamily="18" charset="0"/>
                <a:ea typeface="微软雅黑" panose="020B0503020204020204" pitchFamily="34" charset="-122"/>
              </a:rPr>
              <a:t>单位</a:t>
            </a:r>
            <a:r>
              <a:rPr lang="zh-CN" altLang="en-US" b="0" dirty="0">
                <a:latin typeface="Times New Roman" panose="02020603050405020304" pitchFamily="18" charset="0"/>
                <a:ea typeface="微软雅黑" panose="020B0503020204020204" pitchFamily="34" charset="-122"/>
              </a:rPr>
              <a:t>，</a:t>
            </a:r>
            <a:r>
              <a:rPr lang="zh-CN" altLang="en-US" b="0" dirty="0" smtClean="0">
                <a:latin typeface="Times New Roman" panose="02020603050405020304" pitchFamily="18" charset="0"/>
                <a:ea typeface="微软雅黑" panose="020B0503020204020204" pitchFamily="34" charset="-122"/>
              </a:rPr>
              <a:t>收入增加</a:t>
            </a:r>
            <a:r>
              <a:rPr lang="zh-CN" altLang="en-US" b="0" dirty="0">
                <a:latin typeface="Times New Roman" panose="02020603050405020304" pitchFamily="18" charset="0"/>
                <a:ea typeface="微软雅黑" panose="020B0503020204020204" pitchFamily="34" charset="-122"/>
              </a:rPr>
              <a:t>为</a:t>
            </a:r>
            <a:r>
              <a:rPr lang="en-US" altLang="zh-CN" b="0" dirty="0">
                <a:latin typeface="Times New Roman" panose="02020603050405020304" pitchFamily="18" charset="0"/>
                <a:ea typeface="微软雅黑" panose="020B0503020204020204" pitchFamily="34" charset="-122"/>
              </a:rPr>
              <a:t>0</a:t>
            </a:r>
            <a:r>
              <a:rPr lang="zh-CN" altLang="en-US" b="0" dirty="0">
                <a:latin typeface="Times New Roman" panose="02020603050405020304" pitchFamily="18" charset="0"/>
                <a:ea typeface="微软雅黑" panose="020B0503020204020204" pitchFamily="34" charset="-122"/>
              </a:rPr>
              <a:t>。</a:t>
            </a:r>
          </a:p>
        </p:txBody>
      </p:sp>
      <p:sp>
        <p:nvSpPr>
          <p:cNvPr id="28" name="Text Box 18"/>
          <p:cNvSpPr txBox="1">
            <a:spLocks noChangeArrowheads="1"/>
          </p:cNvSpPr>
          <p:nvPr/>
        </p:nvSpPr>
        <p:spPr bwMode="auto">
          <a:xfrm>
            <a:off x="1432496" y="2539615"/>
            <a:ext cx="140567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latinLnBrk="1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latinLnBrk="1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latinLnBrk="1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latinLnBrk="1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/>
            <a:r>
              <a:rPr lang="zh-CN" alt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解：</a:t>
            </a:r>
            <a:endParaRPr lang="zh-CN" altLang="en-US" sz="2400" dirty="0">
              <a:solidFill>
                <a:srgbClr val="FF0000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grpSp>
        <p:nvGrpSpPr>
          <p:cNvPr id="29" name="组合 31"/>
          <p:cNvGrpSpPr>
            <a:grpSpLocks/>
          </p:cNvGrpSpPr>
          <p:nvPr/>
        </p:nvGrpSpPr>
        <p:grpSpPr bwMode="auto">
          <a:xfrm>
            <a:off x="1487488" y="1122250"/>
            <a:ext cx="9761537" cy="1052596"/>
            <a:chOff x="857225" y="967358"/>
            <a:chExt cx="6993780" cy="789226"/>
          </a:xfrm>
        </p:grpSpPr>
        <p:sp>
          <p:nvSpPr>
            <p:cNvPr id="30" name="Rectangle 23"/>
            <p:cNvSpPr>
              <a:spLocks noChangeArrowheads="1"/>
            </p:cNvSpPr>
            <p:nvPr/>
          </p:nvSpPr>
          <p:spPr bwMode="auto">
            <a:xfrm>
              <a:off x="857225" y="967358"/>
              <a:ext cx="6993780" cy="7892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>
                <a:lnSpc>
                  <a:spcPct val="130000"/>
                </a:lnSpc>
              </a:pPr>
              <a:r>
                <a:rPr lang="zh-CN" altLang="en-US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设</a:t>
              </a:r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产品的需求函数</a:t>
              </a:r>
              <a:r>
                <a:rPr lang="zh-CN" altLang="en-US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为                       </a:t>
              </a:r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，</a:t>
              </a:r>
              <a:r>
                <a:rPr lang="zh-CN" altLang="en-US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其中   </a:t>
              </a:r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为价格</a:t>
              </a:r>
              <a:r>
                <a:rPr lang="zh-CN" altLang="en-US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，  </a:t>
              </a:r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为需求量。求边际收入函数，及需求量为</a:t>
              </a:r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50</a:t>
              </a:r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时的边际收入，并解释所得结果的经济意义。</a:t>
              </a:r>
            </a:p>
          </p:txBody>
        </p:sp>
        <p:graphicFrame>
          <p:nvGraphicFramePr>
            <p:cNvPr id="31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62329113"/>
                </p:ext>
              </p:extLst>
            </p:nvPr>
          </p:nvGraphicFramePr>
          <p:xfrm>
            <a:off x="2961159" y="1026100"/>
            <a:ext cx="1129764" cy="3307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7047" r:id="rId13" imgW="820636" imgH="205159" progId="Equation.3">
                    <p:embed/>
                  </p:oleObj>
                </mc:Choice>
                <mc:Fallback>
                  <p:oleObj r:id="rId13" imgW="820636" imgH="20515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61159" y="1026100"/>
                          <a:ext cx="1129764" cy="330796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2" name="Objec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13372027"/>
                </p:ext>
              </p:extLst>
            </p:nvPr>
          </p:nvGraphicFramePr>
          <p:xfrm>
            <a:off x="4704588" y="1061558"/>
            <a:ext cx="381324" cy="2773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7048" r:id="rId15" imgW="158810" imgH="172045" progId="Equation.3">
                    <p:embed/>
                  </p:oleObj>
                </mc:Choice>
                <mc:Fallback>
                  <p:oleObj r:id="rId15" imgW="158810" imgH="172045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04588" y="1061558"/>
                          <a:ext cx="381324" cy="2773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3" name="Objec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10998150"/>
                </p:ext>
              </p:extLst>
            </p:nvPr>
          </p:nvGraphicFramePr>
          <p:xfrm>
            <a:off x="5752808" y="1070326"/>
            <a:ext cx="303213" cy="2701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7049" r:id="rId17" imgW="132620" imgH="172557" progId="Equation.3">
                    <p:embed/>
                  </p:oleObj>
                </mc:Choice>
                <mc:Fallback>
                  <p:oleObj r:id="rId17" imgW="132620" imgH="172557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52808" y="1070326"/>
                          <a:ext cx="303213" cy="27019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4" name="椭圆 33"/>
          <p:cNvSpPr/>
          <p:nvPr/>
        </p:nvSpPr>
        <p:spPr>
          <a:xfrm>
            <a:off x="1036960" y="1135340"/>
            <a:ext cx="484601" cy="484601"/>
          </a:xfrm>
          <a:prstGeom prst="ellipse">
            <a:avLst/>
          </a:prstGeom>
          <a:solidFill>
            <a:srgbClr val="1A74CC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2</a:t>
            </a:r>
            <a:endParaRPr lang="zh-CN" altLang="en-US" sz="280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2218987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57" grpId="0" bldLvl="0" autoUpdateAnimBg="0"/>
      <p:bldP spid="2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AutoShape 2"/>
          <p:cNvSpPr>
            <a:spLocks noChangeArrowheads="1"/>
          </p:cNvSpPr>
          <p:nvPr/>
        </p:nvSpPr>
        <p:spPr bwMode="auto">
          <a:xfrm>
            <a:off x="1416050" y="3068639"/>
            <a:ext cx="9396413" cy="2916236"/>
          </a:xfrm>
          <a:prstGeom prst="foldedCorner">
            <a:avLst>
              <a:gd name="adj" fmla="val 12500"/>
            </a:avLst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1A74CC"/>
            </a:solidFill>
          </a:ln>
          <a:effectLst/>
          <a:extLst/>
        </p:spPr>
        <p:txBody>
          <a:bodyPr wrap="none" tIns="72000" bIns="0"/>
          <a:lstStyle/>
          <a:p>
            <a:pPr algn="l" latinLnBrk="1" hangingPunct="0">
              <a:spcBef>
                <a:spcPts val="1200"/>
              </a:spcBef>
            </a:pPr>
            <a:endParaRPr lang="zh-CN" altLang="en-US" sz="2400" dirty="0">
              <a:solidFill>
                <a:srgbClr val="FF0000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8218" name="Rectangle 28"/>
          <p:cNvSpPr>
            <a:spLocks noChangeArrowheads="1"/>
          </p:cNvSpPr>
          <p:nvPr/>
        </p:nvSpPr>
        <p:spPr bwMode="auto">
          <a:xfrm>
            <a:off x="1538288" y="1839847"/>
            <a:ext cx="9323956" cy="1005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l" eaLnBrk="1" hangingPunct="1">
              <a:lnSpc>
                <a:spcPct val="130000"/>
              </a:lnSpc>
            </a:pPr>
            <a:r>
              <a:rPr lang="zh-CN" altLang="en-US" b="0" dirty="0">
                <a:latin typeface="Times New Roman" panose="02020603050405020304" pitchFamily="18" charset="0"/>
                <a:ea typeface="微软雅黑" panose="020B0503020204020204" pitchFamily="34" charset="-122"/>
              </a:rPr>
              <a:t>求边际利润函数及当日产量为200、250和300（千克）时的</a:t>
            </a:r>
            <a:r>
              <a:rPr lang="zh-CN" altLang="en-US" b="0" dirty="0" smtClean="0">
                <a:latin typeface="Times New Roman" panose="02020603050405020304" pitchFamily="18" charset="0"/>
                <a:ea typeface="微软雅黑" panose="020B0503020204020204" pitchFamily="34" charset="-122"/>
              </a:rPr>
              <a:t>边际利润</a:t>
            </a:r>
            <a:r>
              <a:rPr lang="zh-CN" altLang="en-US" b="0" dirty="0">
                <a:latin typeface="Times New Roman" panose="02020603050405020304" pitchFamily="18" charset="0"/>
                <a:ea typeface="微软雅黑" panose="020B0503020204020204" pitchFamily="34" charset="-122"/>
              </a:rPr>
              <a:t>，并说明其经济意义。</a:t>
            </a:r>
          </a:p>
        </p:txBody>
      </p:sp>
      <p:sp>
        <p:nvSpPr>
          <p:cNvPr id="8219" name="Rectangle 7"/>
          <p:cNvSpPr>
            <a:spLocks noChangeArrowheads="1"/>
          </p:cNvSpPr>
          <p:nvPr/>
        </p:nvSpPr>
        <p:spPr bwMode="auto">
          <a:xfrm>
            <a:off x="5204370" y="2303324"/>
            <a:ext cx="184731" cy="579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>
              <a:lnSpc>
                <a:spcPct val="150000"/>
              </a:lnSpc>
            </a:pPr>
            <a:endParaRPr lang="zh-CN" altLang="en-US" b="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8220" name="Rectangle 23"/>
          <p:cNvSpPr>
            <a:spLocks noChangeArrowheads="1"/>
          </p:cNvSpPr>
          <p:nvPr/>
        </p:nvSpPr>
        <p:spPr bwMode="auto">
          <a:xfrm>
            <a:off x="1538288" y="691938"/>
            <a:ext cx="9679558" cy="580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l" eaLnBrk="1" hangingPunct="1">
              <a:lnSpc>
                <a:spcPct val="150000"/>
              </a:lnSpc>
            </a:pPr>
            <a:r>
              <a:rPr lang="zh-CN" altLang="en-US" b="0" dirty="0" smtClean="0">
                <a:latin typeface="Times New Roman" panose="02020603050405020304" pitchFamily="18" charset="0"/>
                <a:ea typeface="微软雅黑" panose="020B0503020204020204" pitchFamily="34" charset="-122"/>
              </a:rPr>
              <a:t>设</a:t>
            </a:r>
            <a:r>
              <a:rPr lang="zh-CN" altLang="en-US" b="0" dirty="0">
                <a:latin typeface="Times New Roman" panose="02020603050405020304" pitchFamily="18" charset="0"/>
                <a:ea typeface="微软雅黑" panose="020B0503020204020204" pitchFamily="34" charset="-122"/>
              </a:rPr>
              <a:t>某加工厂生产某种产品的总成本函数和总收入函数分别为</a:t>
            </a:r>
            <a:r>
              <a:rPr lang="en-US" altLang="zh-CN" b="0" dirty="0">
                <a:latin typeface="Times New Roman" panose="02020603050405020304" pitchFamily="18" charset="0"/>
                <a:ea typeface="微软雅黑" panose="020B0503020204020204" pitchFamily="34" charset="-122"/>
              </a:rPr>
              <a:t>:</a:t>
            </a:r>
            <a:endParaRPr lang="zh-CN" altLang="en-US" b="0" dirty="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1599672" y="1273404"/>
            <a:ext cx="7493032" cy="594734"/>
            <a:chOff x="1599672" y="1551523"/>
            <a:chExt cx="7493032" cy="594734"/>
          </a:xfrm>
        </p:grpSpPr>
        <p:grpSp>
          <p:nvGrpSpPr>
            <p:cNvPr id="8221" name="Group 12"/>
            <p:cNvGrpSpPr>
              <a:grpSpLocks/>
            </p:cNvGrpSpPr>
            <p:nvPr/>
          </p:nvGrpSpPr>
          <p:grpSpPr bwMode="auto">
            <a:xfrm>
              <a:off x="1599672" y="1557432"/>
              <a:ext cx="7493032" cy="588825"/>
              <a:chOff x="811" y="-37"/>
              <a:chExt cx="3540" cy="371"/>
            </a:xfrm>
          </p:grpSpPr>
          <p:graphicFrame>
            <p:nvGraphicFramePr>
              <p:cNvPr id="8199" name="Object 13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309407132"/>
                  </p:ext>
                </p:extLst>
              </p:nvPr>
            </p:nvGraphicFramePr>
            <p:xfrm>
              <a:off x="811" y="-37"/>
              <a:ext cx="1710" cy="35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88066" name="公式" r:id="rId3" imgW="1536700" imgH="228600" progId="Equation.3">
                      <p:embed/>
                    </p:oleObj>
                  </mc:Choice>
                  <mc:Fallback>
                    <p:oleObj name="公式" r:id="rId3" imgW="1536700" imgH="2286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811" y="-37"/>
                            <a:ext cx="1710" cy="358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8200" name="Object 15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95539271"/>
                  </p:ext>
                </p:extLst>
              </p:nvPr>
            </p:nvGraphicFramePr>
            <p:xfrm>
              <a:off x="2642" y="-15"/>
              <a:ext cx="1290" cy="32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88067" r:id="rId5" imgW="1206366" imgH="231006" progId="Equation.3">
                      <p:embed/>
                    </p:oleObj>
                  </mc:Choice>
                  <mc:Fallback>
                    <p:oleObj r:id="rId5" imgW="1206366" imgH="231006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642" y="-15"/>
                            <a:ext cx="1290" cy="329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8222" name="Rectangle 27"/>
              <p:cNvSpPr>
                <a:spLocks noChangeArrowheads="1"/>
              </p:cNvSpPr>
              <p:nvPr/>
            </p:nvSpPr>
            <p:spPr bwMode="auto">
              <a:xfrm>
                <a:off x="3828" y="-32"/>
                <a:ext cx="523" cy="3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 b="1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 b="1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 b="1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 b="1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9pPr>
              </a:lstStyle>
              <a:p>
                <a:pPr algn="l" eaLnBrk="1" hangingPunct="1">
                  <a:lnSpc>
                    <a:spcPct val="150000"/>
                  </a:lnSpc>
                </a:pPr>
                <a:r>
                  <a:rPr lang="zh-CN" altLang="en-US" b="0" dirty="0">
                    <a:latin typeface="Times New Roman" panose="02020603050405020304" pitchFamily="18" charset="0"/>
                    <a:ea typeface="微软雅黑" panose="020B0503020204020204" pitchFamily="34" charset="-122"/>
                  </a:rPr>
                  <a:t>（元）</a:t>
                </a:r>
              </a:p>
            </p:txBody>
          </p:sp>
        </p:grpSp>
        <p:sp>
          <p:nvSpPr>
            <p:cNvPr id="8217" name="Rectangle 27"/>
            <p:cNvSpPr>
              <a:spLocks noChangeArrowheads="1"/>
            </p:cNvSpPr>
            <p:nvPr/>
          </p:nvSpPr>
          <p:spPr bwMode="auto">
            <a:xfrm>
              <a:off x="5078982" y="1551523"/>
              <a:ext cx="492443" cy="5808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>
                <a:lnSpc>
                  <a:spcPct val="150000"/>
                </a:lnSpc>
              </a:pPr>
              <a:r>
                <a:rPr lang="zh-CN" altLang="en-US" b="0">
                  <a:latin typeface="Times New Roman" panose="02020603050405020304" pitchFamily="18" charset="0"/>
                  <a:ea typeface="微软雅黑" panose="020B0503020204020204" pitchFamily="34" charset="-122"/>
                </a:rPr>
                <a:t>与</a:t>
              </a:r>
            </a:p>
          </p:txBody>
        </p:sp>
      </p:grp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1760849" y="3294498"/>
            <a:ext cx="8269817" cy="552450"/>
            <a:chOff x="0" y="-27"/>
            <a:chExt cx="3907" cy="348"/>
          </a:xfrm>
        </p:grpSpPr>
        <p:sp>
          <p:nvSpPr>
            <p:cNvPr id="8214" name="Rectangle 34"/>
            <p:cNvSpPr>
              <a:spLocks noChangeArrowheads="1"/>
            </p:cNvSpPr>
            <p:nvPr/>
          </p:nvSpPr>
          <p:spPr bwMode="auto">
            <a:xfrm>
              <a:off x="0" y="0"/>
              <a:ext cx="3907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/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    总利润函数</a:t>
              </a:r>
              <a:r>
                <a:rPr lang="zh-CN" altLang="en-US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为                                                                       ， </a:t>
              </a:r>
              <a:endParaRPr lang="zh-CN" altLang="en-US" b="0" dirty="0"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8198" name="Object 2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18823428"/>
                </p:ext>
              </p:extLst>
            </p:nvPr>
          </p:nvGraphicFramePr>
          <p:xfrm>
            <a:off x="1104" y="-27"/>
            <a:ext cx="2453" cy="3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8068" name="公式" r:id="rId7" imgW="2476440" imgH="228600" progId="Equation.3">
                    <p:embed/>
                  </p:oleObj>
                </mc:Choice>
                <mc:Fallback>
                  <p:oleObj name="公式" r:id="rId7" imgW="247644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04" y="-27"/>
                          <a:ext cx="2453" cy="348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" name="Group 22"/>
          <p:cNvGrpSpPr>
            <a:grpSpLocks/>
          </p:cNvGrpSpPr>
          <p:nvPr/>
        </p:nvGrpSpPr>
        <p:grpSpPr bwMode="auto">
          <a:xfrm>
            <a:off x="2105570" y="3987828"/>
            <a:ext cx="6227233" cy="517996"/>
            <a:chOff x="155" y="-6"/>
            <a:chExt cx="2942" cy="327"/>
          </a:xfrm>
        </p:grpSpPr>
        <p:sp>
          <p:nvSpPr>
            <p:cNvPr id="8213" name="Rectangle 37"/>
            <p:cNvSpPr>
              <a:spLocks noChangeArrowheads="1"/>
            </p:cNvSpPr>
            <p:nvPr/>
          </p:nvSpPr>
          <p:spPr bwMode="auto">
            <a:xfrm>
              <a:off x="155" y="-6"/>
              <a:ext cx="2942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/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所以边际利润函数</a:t>
              </a:r>
              <a:r>
                <a:rPr lang="zh-CN" altLang="en-US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为                                   。</a:t>
              </a:r>
              <a:endParaRPr lang="zh-CN" altLang="en-US" b="0" dirty="0"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8197" name="Object 2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40644060"/>
                </p:ext>
              </p:extLst>
            </p:nvPr>
          </p:nvGraphicFramePr>
          <p:xfrm>
            <a:off x="1482" y="16"/>
            <a:ext cx="1265" cy="30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8069" r:id="rId9" imgW="1192487" imgH="205159" progId="Equation.3">
                    <p:embed/>
                  </p:oleObj>
                </mc:Choice>
                <mc:Fallback>
                  <p:oleObj r:id="rId9" imgW="1192487" imgH="20515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82" y="16"/>
                          <a:ext cx="1265" cy="30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0" name="Rectangle 40"/>
          <p:cNvSpPr>
            <a:spLocks noChangeArrowheads="1"/>
          </p:cNvSpPr>
          <p:nvPr/>
        </p:nvSpPr>
        <p:spPr bwMode="auto">
          <a:xfrm>
            <a:off x="2068233" y="4622887"/>
            <a:ext cx="8417689" cy="5008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tIns="60961" bIns="60961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l" eaLnBrk="1" hangingPunct="1">
              <a:lnSpc>
                <a:spcPct val="110000"/>
              </a:lnSpc>
            </a:pPr>
            <a:r>
              <a:rPr lang="zh-CN" altLang="en-US" b="0" dirty="0">
                <a:latin typeface="Times New Roman" panose="02020603050405020304" pitchFamily="18" charset="0"/>
                <a:ea typeface="微软雅黑" panose="020B0503020204020204" pitchFamily="34" charset="-122"/>
              </a:rPr>
              <a:t>日产量为200千克、250千克和300千克时的边际利润分别是： </a:t>
            </a:r>
          </a:p>
        </p:txBody>
      </p:sp>
      <p:grpSp>
        <p:nvGrpSpPr>
          <p:cNvPr id="7" name="Group 26"/>
          <p:cNvGrpSpPr>
            <a:grpSpLocks/>
          </p:cNvGrpSpPr>
          <p:nvPr/>
        </p:nvGrpSpPr>
        <p:grpSpPr bwMode="auto">
          <a:xfrm>
            <a:off x="2183887" y="5265764"/>
            <a:ext cx="2552701" cy="505414"/>
            <a:chOff x="-59" y="-37"/>
            <a:chExt cx="1206" cy="319"/>
          </a:xfrm>
        </p:grpSpPr>
        <p:graphicFrame>
          <p:nvGraphicFramePr>
            <p:cNvPr id="8196" name="Object 2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72838021"/>
                </p:ext>
              </p:extLst>
            </p:nvPr>
          </p:nvGraphicFramePr>
          <p:xfrm>
            <a:off x="-59" y="0"/>
            <a:ext cx="730" cy="2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8070" r:id="rId11" imgW="731841" imgH="205429" progId="Equation.3">
                    <p:embed/>
                  </p:oleObj>
                </mc:Choice>
                <mc:Fallback>
                  <p:oleObj r:id="rId11" imgW="731841" imgH="20542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-59" y="0"/>
                          <a:ext cx="730" cy="282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212" name="Rectangle 42"/>
            <p:cNvSpPr>
              <a:spLocks noChangeArrowheads="1"/>
            </p:cNvSpPr>
            <p:nvPr/>
          </p:nvSpPr>
          <p:spPr bwMode="auto">
            <a:xfrm>
              <a:off x="581" y="-37"/>
              <a:ext cx="566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/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（元）,</a:t>
              </a:r>
            </a:p>
          </p:txBody>
        </p:sp>
      </p:grpSp>
      <p:grpSp>
        <p:nvGrpSpPr>
          <p:cNvPr id="8" name="Group 29"/>
          <p:cNvGrpSpPr>
            <a:grpSpLocks/>
          </p:cNvGrpSpPr>
          <p:nvPr/>
        </p:nvGrpSpPr>
        <p:grpSpPr bwMode="auto">
          <a:xfrm>
            <a:off x="4736326" y="5250601"/>
            <a:ext cx="2539882" cy="520644"/>
            <a:chOff x="-1" y="-71"/>
            <a:chExt cx="1199" cy="327"/>
          </a:xfrm>
        </p:grpSpPr>
        <p:graphicFrame>
          <p:nvGraphicFramePr>
            <p:cNvPr id="8195" name="Object 3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90263225"/>
                </p:ext>
              </p:extLst>
            </p:nvPr>
          </p:nvGraphicFramePr>
          <p:xfrm>
            <a:off x="-1" y="-33"/>
            <a:ext cx="726" cy="28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8071" r:id="rId13" imgW="757520" imgH="205429" progId="Equation.3">
                    <p:embed/>
                  </p:oleObj>
                </mc:Choice>
                <mc:Fallback>
                  <p:oleObj r:id="rId13" imgW="757520" imgH="20542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-1" y="-33"/>
                          <a:ext cx="726" cy="289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211" name="Rectangle 44"/>
            <p:cNvSpPr>
              <a:spLocks noChangeArrowheads="1"/>
            </p:cNvSpPr>
            <p:nvPr/>
          </p:nvSpPr>
          <p:spPr bwMode="auto">
            <a:xfrm>
              <a:off x="633" y="-71"/>
              <a:ext cx="565" cy="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/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（元）,</a:t>
              </a:r>
            </a:p>
          </p:txBody>
        </p:sp>
      </p:grpSp>
      <p:grpSp>
        <p:nvGrpSpPr>
          <p:cNvPr id="9" name="Group 32"/>
          <p:cNvGrpSpPr>
            <a:grpSpLocks/>
          </p:cNvGrpSpPr>
          <p:nvPr/>
        </p:nvGrpSpPr>
        <p:grpSpPr bwMode="auto">
          <a:xfrm>
            <a:off x="7365010" y="5251559"/>
            <a:ext cx="2940050" cy="475775"/>
            <a:chOff x="0" y="-58"/>
            <a:chExt cx="1389" cy="300"/>
          </a:xfrm>
        </p:grpSpPr>
        <p:graphicFrame>
          <p:nvGraphicFramePr>
            <p:cNvPr id="8194" name="Object 3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98731799"/>
                </p:ext>
              </p:extLst>
            </p:nvPr>
          </p:nvGraphicFramePr>
          <p:xfrm>
            <a:off x="0" y="-28"/>
            <a:ext cx="784" cy="27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8072" r:id="rId15" imgW="820636" imgH="205159" progId="Equation.3">
                    <p:embed/>
                  </p:oleObj>
                </mc:Choice>
                <mc:Fallback>
                  <p:oleObj r:id="rId15" imgW="820636" imgH="20515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0" y="-28"/>
                          <a:ext cx="784" cy="270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210" name="Rectangle 46"/>
            <p:cNvSpPr>
              <a:spLocks noChangeArrowheads="1"/>
            </p:cNvSpPr>
            <p:nvPr/>
          </p:nvSpPr>
          <p:spPr bwMode="auto">
            <a:xfrm>
              <a:off x="717" y="-58"/>
              <a:ext cx="672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/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（元）。</a:t>
              </a:r>
            </a:p>
          </p:txBody>
        </p:sp>
      </p:grpSp>
      <p:sp>
        <p:nvSpPr>
          <p:cNvPr id="32" name="椭圆 31"/>
          <p:cNvSpPr/>
          <p:nvPr/>
        </p:nvSpPr>
        <p:spPr>
          <a:xfrm>
            <a:off x="1036960" y="745180"/>
            <a:ext cx="484601" cy="484601"/>
          </a:xfrm>
          <a:prstGeom prst="ellipse">
            <a:avLst/>
          </a:prstGeom>
          <a:solidFill>
            <a:srgbClr val="1A74CC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3</a:t>
            </a:r>
            <a:endParaRPr lang="zh-CN" altLang="en-US" sz="280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34" name="Text Box 18"/>
          <p:cNvSpPr txBox="1">
            <a:spLocks noChangeArrowheads="1"/>
          </p:cNvSpPr>
          <p:nvPr/>
        </p:nvSpPr>
        <p:spPr bwMode="auto">
          <a:xfrm>
            <a:off x="1416050" y="3075781"/>
            <a:ext cx="140567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latinLnBrk="1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latinLnBrk="1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latinLnBrk="1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latinLnBrk="1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/>
            <a:r>
              <a:rPr lang="zh-CN" alt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解：</a:t>
            </a:r>
            <a:endParaRPr lang="zh-CN" altLang="en-US" sz="2400" dirty="0">
              <a:solidFill>
                <a:srgbClr val="FF0000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22763544"/>
      </p:ext>
    </p:extLst>
  </p:cSld>
  <p:clrMapOvr>
    <a:masterClrMapping/>
  </p:clrMapOvr>
  <p:transition spd="slow">
    <p:pull/>
  </p:transition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 nodeType="clickPar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 nodeType="withGroup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grpId="0" nodeType="afterEffect" p14:presetBounceEnd="52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2000">
                                          <p:cBhvr additive="base">
                                            <p:cTn id="7" dur="50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2000">
                                          <p:cBhvr additive="base">
                                            <p:cTn id="8" dur="50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" fill="hold">
                          <p:stCondLst>
                            <p:cond delay="indefinite"/>
                          </p:stCondLst>
                          <p:childTnLst>
                            <p:par>
                              <p:cTn id="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2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3" dur="500"/>
                                            <p:tgtEl>
                                              <p:spTgt spid="82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4" fill="hold">
                          <p:stCondLst>
                            <p:cond delay="indefinite"/>
                          </p:stCondLst>
                          <p:childTnLst>
                            <p:par>
                              <p:cTn id="1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6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8" dur="5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9" fill="hold">
                          <p:stCondLst>
                            <p:cond delay="indefinite"/>
                          </p:stCondLst>
                          <p:childTnLst>
                            <p:par>
                              <p:cTn id="2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1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2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3" dur="500"/>
                                            <p:tgtEl>
                                              <p:spTgt spid="821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4" fill="hold">
                          <p:stCondLst>
                            <p:cond delay="indefinite"/>
                          </p:stCondLst>
                          <p:childTnLst>
                            <p:par>
                              <p:cTn id="2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6" presetID="1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8" dur="500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up)">
                                          <p:cBhvr>
                                            <p:cTn id="29" dur="500"/>
                                            <p:tgtEl>
                                              <p:spTgt spid="3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0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2" dur="5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3" dur="5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4" fill="hold">
                          <p:stCondLst>
                            <p:cond delay="indefinite"/>
                          </p:stCondLst>
                          <p:childTnLst>
                            <p:par>
                              <p:cTn id="3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6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8" dur="5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9" fill="hold">
                          <p:stCondLst>
                            <p:cond delay="indefinite"/>
                          </p:stCondLst>
                          <p:childTnLst>
                            <p:par>
                              <p:cTn id="4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3" dur="5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4" fill="hold">
                          <p:stCondLst>
                            <p:cond delay="indefinite"/>
                          </p:stCondLst>
                          <p:childTnLst>
                            <p:par>
                              <p:cTn id="4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6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8" dur="500"/>
                                            <p:tgtEl>
                                              <p:spTgt spid="4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9" fill="hold">
                          <p:stCondLst>
                            <p:cond delay="indefinite"/>
                          </p:stCondLst>
                          <p:childTnLst>
                            <p:par>
                              <p:cTn id="5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3" dur="5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4" fill="hold">
                          <p:stCondLst>
                            <p:cond delay="indefinite"/>
                          </p:stCondLst>
                          <p:childTnLst>
                            <p:par>
                              <p:cTn id="5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6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8" dur="500"/>
                                            <p:tgtEl>
                                              <p:spTgt spid="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9" fill="hold">
                          <p:stCondLst>
                            <p:cond delay="indefinite"/>
                          </p:stCondLst>
                          <p:childTnLst>
                            <p:par>
                              <p:cTn id="6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3" dur="500"/>
                                            <p:tgtEl>
                                              <p:spTgt spid="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31" grpId="0" animBg="1"/>
          <p:bldP spid="8218" grpId="0"/>
          <p:bldP spid="8220" grpId="0"/>
          <p:bldP spid="40" grpId="0" autoUpdateAnimBg="0"/>
          <p:bldP spid="32" grpId="0" animBg="1"/>
          <p:bldP spid="34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 nodeType="clickPar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 nodeType="withGroup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" fill="hold">
                          <p:stCondLst>
                            <p:cond delay="indefinite"/>
                          </p:stCondLst>
                          <p:childTnLst>
                            <p:par>
                              <p:cTn id="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2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3" dur="500"/>
                                            <p:tgtEl>
                                              <p:spTgt spid="82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4" fill="hold">
                          <p:stCondLst>
                            <p:cond delay="indefinite"/>
                          </p:stCondLst>
                          <p:childTnLst>
                            <p:par>
                              <p:cTn id="1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6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8" dur="5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9" fill="hold">
                          <p:stCondLst>
                            <p:cond delay="indefinite"/>
                          </p:stCondLst>
                          <p:childTnLst>
                            <p:par>
                              <p:cTn id="2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1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2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3" dur="500"/>
                                            <p:tgtEl>
                                              <p:spTgt spid="821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4" fill="hold">
                          <p:stCondLst>
                            <p:cond delay="indefinite"/>
                          </p:stCondLst>
                          <p:childTnLst>
                            <p:par>
                              <p:cTn id="2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6" presetID="1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8" dur="500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up)">
                                          <p:cBhvr>
                                            <p:cTn id="29" dur="500"/>
                                            <p:tgtEl>
                                              <p:spTgt spid="3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0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2" dur="5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3" dur="5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4" fill="hold">
                          <p:stCondLst>
                            <p:cond delay="indefinite"/>
                          </p:stCondLst>
                          <p:childTnLst>
                            <p:par>
                              <p:cTn id="3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6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8" dur="5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9" fill="hold">
                          <p:stCondLst>
                            <p:cond delay="indefinite"/>
                          </p:stCondLst>
                          <p:childTnLst>
                            <p:par>
                              <p:cTn id="4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3" dur="5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4" fill="hold">
                          <p:stCondLst>
                            <p:cond delay="indefinite"/>
                          </p:stCondLst>
                          <p:childTnLst>
                            <p:par>
                              <p:cTn id="4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6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8" dur="500"/>
                                            <p:tgtEl>
                                              <p:spTgt spid="4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9" fill="hold">
                          <p:stCondLst>
                            <p:cond delay="indefinite"/>
                          </p:stCondLst>
                          <p:childTnLst>
                            <p:par>
                              <p:cTn id="5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3" dur="5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4" fill="hold">
                          <p:stCondLst>
                            <p:cond delay="indefinite"/>
                          </p:stCondLst>
                          <p:childTnLst>
                            <p:par>
                              <p:cTn id="5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6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8" dur="500"/>
                                            <p:tgtEl>
                                              <p:spTgt spid="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9" fill="hold">
                          <p:stCondLst>
                            <p:cond delay="indefinite"/>
                          </p:stCondLst>
                          <p:childTnLst>
                            <p:par>
                              <p:cTn id="6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3" dur="500"/>
                                            <p:tgtEl>
                                              <p:spTgt spid="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8218" grpId="0"/>
          <p:bldP spid="8220" grpId="0"/>
          <p:bldP spid="40" grpId="0" autoUpdateAnimBg="0"/>
          <p:bldP spid="31" grpId="0" animBg="1"/>
          <p:bldP spid="32" grpId="0" animBg="1"/>
          <p:bldP spid="34" grpId="0"/>
        </p:bldLst>
      </p:timing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AutoShape 2"/>
          <p:cNvSpPr>
            <a:spLocks noChangeArrowheads="1"/>
          </p:cNvSpPr>
          <p:nvPr/>
        </p:nvSpPr>
        <p:spPr bwMode="auto">
          <a:xfrm>
            <a:off x="1416050" y="3068637"/>
            <a:ext cx="9396413" cy="2916237"/>
          </a:xfrm>
          <a:prstGeom prst="foldedCorner">
            <a:avLst>
              <a:gd name="adj" fmla="val 12500"/>
            </a:avLst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1A74CC"/>
            </a:solidFill>
          </a:ln>
          <a:effectLst/>
          <a:extLst/>
        </p:spPr>
        <p:txBody>
          <a:bodyPr wrap="none" tIns="72000" bIns="0"/>
          <a:lstStyle/>
          <a:p>
            <a:pPr algn="l" latinLnBrk="1" hangingPunct="0">
              <a:spcBef>
                <a:spcPts val="1200"/>
              </a:spcBef>
            </a:pPr>
            <a:endParaRPr lang="zh-CN" altLang="en-US" sz="2400" dirty="0">
              <a:solidFill>
                <a:srgbClr val="FF0000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33" name="Rectangle 47"/>
          <p:cNvSpPr>
            <a:spLocks noChangeArrowheads="1"/>
          </p:cNvSpPr>
          <p:nvPr/>
        </p:nvSpPr>
        <p:spPr bwMode="auto">
          <a:xfrm>
            <a:off x="1807285" y="3411973"/>
            <a:ext cx="8785961" cy="2339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tIns="60961" bIns="60961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l" eaLnBrk="1" hangingPunct="1">
              <a:lnSpc>
                <a:spcPct val="150000"/>
              </a:lnSpc>
              <a:tabLst>
                <a:tab pos="628650" algn="l"/>
              </a:tabLst>
            </a:pPr>
            <a:r>
              <a:rPr lang="en-US" altLang="zh-CN" b="0" dirty="0" smtClean="0">
                <a:latin typeface="Times New Roman" panose="02020603050405020304" pitchFamily="18" charset="0"/>
                <a:ea typeface="微软雅黑" panose="020B0503020204020204" pitchFamily="34" charset="-122"/>
              </a:rPr>
              <a:t>	</a:t>
            </a:r>
            <a:r>
              <a:rPr lang="zh-CN" altLang="en-US" b="0" dirty="0" smtClean="0">
                <a:latin typeface="Times New Roman" panose="02020603050405020304" pitchFamily="18" charset="0"/>
                <a:ea typeface="微软雅黑" panose="020B0503020204020204" pitchFamily="34" charset="-122"/>
              </a:rPr>
              <a:t>其</a:t>
            </a:r>
            <a:r>
              <a:rPr lang="zh-CN" altLang="en-US" b="0" dirty="0">
                <a:latin typeface="Times New Roman" panose="02020603050405020304" pitchFamily="18" charset="0"/>
                <a:ea typeface="微软雅黑" panose="020B0503020204020204" pitchFamily="34" charset="-122"/>
              </a:rPr>
              <a:t>经济意义是，在日产量为200千克的基础上，再增加1千克</a:t>
            </a:r>
            <a:r>
              <a:rPr lang="zh-CN" altLang="en-US" b="0" dirty="0" smtClean="0">
                <a:latin typeface="Times New Roman" panose="02020603050405020304" pitchFamily="18" charset="0"/>
                <a:ea typeface="微软雅黑" panose="020B0503020204020204" pitchFamily="34" charset="-122"/>
              </a:rPr>
              <a:t>产量，总</a:t>
            </a:r>
            <a:r>
              <a:rPr lang="zh-CN" altLang="en-US" b="0" dirty="0">
                <a:latin typeface="Times New Roman" panose="02020603050405020304" pitchFamily="18" charset="0"/>
                <a:ea typeface="微软雅黑" panose="020B0503020204020204" pitchFamily="34" charset="-122"/>
              </a:rPr>
              <a:t>利润可增加1</a:t>
            </a:r>
            <a:r>
              <a:rPr lang="zh-CN" altLang="en-US" b="0" dirty="0" smtClean="0">
                <a:latin typeface="Times New Roman" panose="02020603050405020304" pitchFamily="18" charset="0"/>
                <a:ea typeface="微软雅黑" panose="020B0503020204020204" pitchFamily="34" charset="-122"/>
              </a:rPr>
              <a:t>元。在</a:t>
            </a:r>
            <a:r>
              <a:rPr lang="zh-CN" altLang="en-US" b="0" dirty="0">
                <a:latin typeface="Times New Roman" panose="02020603050405020304" pitchFamily="18" charset="0"/>
                <a:ea typeface="微软雅黑" panose="020B0503020204020204" pitchFamily="34" charset="-122"/>
              </a:rPr>
              <a:t>日产量为250千克的基础上，再增加1千克产量，总利润无</a:t>
            </a:r>
            <a:r>
              <a:rPr lang="zh-CN" altLang="en-US" b="0" dirty="0" smtClean="0">
                <a:latin typeface="Times New Roman" panose="02020603050405020304" pitchFamily="18" charset="0"/>
                <a:ea typeface="微软雅黑" panose="020B0503020204020204" pitchFamily="34" charset="-122"/>
              </a:rPr>
              <a:t>增加。在</a:t>
            </a:r>
            <a:r>
              <a:rPr lang="zh-CN" altLang="en-US" b="0" dirty="0">
                <a:latin typeface="Times New Roman" panose="02020603050405020304" pitchFamily="18" charset="0"/>
                <a:ea typeface="微软雅黑" panose="020B0503020204020204" pitchFamily="34" charset="-122"/>
              </a:rPr>
              <a:t>日产量为300千克的基础上，再增加1千克产量，总利润将减少1元。 </a:t>
            </a:r>
          </a:p>
        </p:txBody>
      </p:sp>
      <p:sp>
        <p:nvSpPr>
          <p:cNvPr id="14" name="Rectangle 28"/>
          <p:cNvSpPr>
            <a:spLocks noChangeArrowheads="1"/>
          </p:cNvSpPr>
          <p:nvPr/>
        </p:nvSpPr>
        <p:spPr bwMode="auto">
          <a:xfrm>
            <a:off x="1538288" y="1828947"/>
            <a:ext cx="9323956" cy="1005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l" eaLnBrk="1" hangingPunct="1">
              <a:lnSpc>
                <a:spcPct val="130000"/>
              </a:lnSpc>
            </a:pPr>
            <a:r>
              <a:rPr lang="zh-CN" altLang="en-US" b="0" dirty="0">
                <a:latin typeface="Times New Roman" panose="02020603050405020304" pitchFamily="18" charset="0"/>
                <a:ea typeface="微软雅黑" panose="020B0503020204020204" pitchFamily="34" charset="-122"/>
              </a:rPr>
              <a:t>求边际利润函数及当日产量为200、250和300（千克）时的</a:t>
            </a:r>
            <a:r>
              <a:rPr lang="zh-CN" altLang="en-US" b="0" dirty="0" smtClean="0">
                <a:latin typeface="Times New Roman" panose="02020603050405020304" pitchFamily="18" charset="0"/>
                <a:ea typeface="微软雅黑" panose="020B0503020204020204" pitchFamily="34" charset="-122"/>
              </a:rPr>
              <a:t>边际利润</a:t>
            </a:r>
            <a:r>
              <a:rPr lang="zh-CN" altLang="en-US" b="0" dirty="0">
                <a:latin typeface="Times New Roman" panose="02020603050405020304" pitchFamily="18" charset="0"/>
                <a:ea typeface="微软雅黑" panose="020B0503020204020204" pitchFamily="34" charset="-122"/>
              </a:rPr>
              <a:t>，并说明其经济意义。</a:t>
            </a:r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5204370" y="2292424"/>
            <a:ext cx="184731" cy="579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>
              <a:lnSpc>
                <a:spcPct val="150000"/>
              </a:lnSpc>
            </a:pPr>
            <a:endParaRPr lang="zh-CN" altLang="en-US" b="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16" name="Rectangle 23"/>
          <p:cNvSpPr>
            <a:spLocks noChangeArrowheads="1"/>
          </p:cNvSpPr>
          <p:nvPr/>
        </p:nvSpPr>
        <p:spPr bwMode="auto">
          <a:xfrm>
            <a:off x="1538288" y="681038"/>
            <a:ext cx="9679558" cy="580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l" eaLnBrk="1" hangingPunct="1">
              <a:lnSpc>
                <a:spcPct val="150000"/>
              </a:lnSpc>
            </a:pPr>
            <a:r>
              <a:rPr lang="zh-CN" altLang="en-US" b="0" dirty="0" smtClean="0">
                <a:latin typeface="Times New Roman" panose="02020603050405020304" pitchFamily="18" charset="0"/>
                <a:ea typeface="微软雅黑" panose="020B0503020204020204" pitchFamily="34" charset="-122"/>
              </a:rPr>
              <a:t>设</a:t>
            </a:r>
            <a:r>
              <a:rPr lang="zh-CN" altLang="en-US" b="0" dirty="0">
                <a:latin typeface="Times New Roman" panose="02020603050405020304" pitchFamily="18" charset="0"/>
                <a:ea typeface="微软雅黑" panose="020B0503020204020204" pitchFamily="34" charset="-122"/>
              </a:rPr>
              <a:t>某加工厂生产某种产品的总成本函数和总收入函数分别为</a:t>
            </a:r>
            <a:r>
              <a:rPr lang="en-US" altLang="zh-CN" b="0" dirty="0">
                <a:latin typeface="Times New Roman" panose="02020603050405020304" pitchFamily="18" charset="0"/>
                <a:ea typeface="微软雅黑" panose="020B0503020204020204" pitchFamily="34" charset="-122"/>
              </a:rPr>
              <a:t>:</a:t>
            </a:r>
            <a:endParaRPr lang="zh-CN" altLang="en-US" b="0" dirty="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grpSp>
        <p:nvGrpSpPr>
          <p:cNvPr id="17" name="组合 16"/>
          <p:cNvGrpSpPr/>
          <p:nvPr/>
        </p:nvGrpSpPr>
        <p:grpSpPr>
          <a:xfrm>
            <a:off x="1599672" y="1262504"/>
            <a:ext cx="7493032" cy="594734"/>
            <a:chOff x="1599672" y="1551523"/>
            <a:chExt cx="7493032" cy="594734"/>
          </a:xfrm>
        </p:grpSpPr>
        <p:grpSp>
          <p:nvGrpSpPr>
            <p:cNvPr id="18" name="Group 12"/>
            <p:cNvGrpSpPr>
              <a:grpSpLocks/>
            </p:cNvGrpSpPr>
            <p:nvPr/>
          </p:nvGrpSpPr>
          <p:grpSpPr bwMode="auto">
            <a:xfrm>
              <a:off x="1599672" y="1557432"/>
              <a:ext cx="7493032" cy="588825"/>
              <a:chOff x="811" y="-37"/>
              <a:chExt cx="3540" cy="371"/>
            </a:xfrm>
          </p:grpSpPr>
          <p:graphicFrame>
            <p:nvGraphicFramePr>
              <p:cNvPr id="20" name="Object 13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431012009"/>
                  </p:ext>
                </p:extLst>
              </p:nvPr>
            </p:nvGraphicFramePr>
            <p:xfrm>
              <a:off x="811" y="-37"/>
              <a:ext cx="1710" cy="35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89090" name="公式" r:id="rId3" imgW="1536700" imgH="228600" progId="Equation.3">
                      <p:embed/>
                    </p:oleObj>
                  </mc:Choice>
                  <mc:Fallback>
                    <p:oleObj name="公式" r:id="rId3" imgW="1536700" imgH="2286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811" y="-37"/>
                            <a:ext cx="1710" cy="358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1" name="Object 15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326449121"/>
                  </p:ext>
                </p:extLst>
              </p:nvPr>
            </p:nvGraphicFramePr>
            <p:xfrm>
              <a:off x="2642" y="-15"/>
              <a:ext cx="1290" cy="32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89091" r:id="rId5" imgW="1206366" imgH="231006" progId="Equation.3">
                      <p:embed/>
                    </p:oleObj>
                  </mc:Choice>
                  <mc:Fallback>
                    <p:oleObj r:id="rId5" imgW="1206366" imgH="231006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642" y="-15"/>
                            <a:ext cx="1290" cy="329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2" name="Rectangle 27"/>
              <p:cNvSpPr>
                <a:spLocks noChangeArrowheads="1"/>
              </p:cNvSpPr>
              <p:nvPr/>
            </p:nvSpPr>
            <p:spPr bwMode="auto">
              <a:xfrm>
                <a:off x="3828" y="-32"/>
                <a:ext cx="523" cy="3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 b="1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 b="1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 b="1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 b="1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9pPr>
              </a:lstStyle>
              <a:p>
                <a:pPr algn="l" eaLnBrk="1" hangingPunct="1">
                  <a:lnSpc>
                    <a:spcPct val="150000"/>
                  </a:lnSpc>
                </a:pPr>
                <a:r>
                  <a:rPr lang="zh-CN" altLang="en-US" b="0" dirty="0">
                    <a:latin typeface="Times New Roman" panose="02020603050405020304" pitchFamily="18" charset="0"/>
                    <a:ea typeface="微软雅黑" panose="020B0503020204020204" pitchFamily="34" charset="-122"/>
                  </a:rPr>
                  <a:t>（元）</a:t>
                </a:r>
              </a:p>
            </p:txBody>
          </p:sp>
        </p:grpSp>
        <p:sp>
          <p:nvSpPr>
            <p:cNvPr id="19" name="Rectangle 27"/>
            <p:cNvSpPr>
              <a:spLocks noChangeArrowheads="1"/>
            </p:cNvSpPr>
            <p:nvPr/>
          </p:nvSpPr>
          <p:spPr bwMode="auto">
            <a:xfrm>
              <a:off x="5078982" y="1551523"/>
              <a:ext cx="492443" cy="5808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>
                <a:lnSpc>
                  <a:spcPct val="150000"/>
                </a:lnSpc>
              </a:pPr>
              <a:r>
                <a:rPr lang="zh-CN" altLang="en-US" b="0">
                  <a:latin typeface="Times New Roman" panose="02020603050405020304" pitchFamily="18" charset="0"/>
                  <a:ea typeface="微软雅黑" panose="020B0503020204020204" pitchFamily="34" charset="-122"/>
                </a:rPr>
                <a:t>与</a:t>
              </a:r>
            </a:p>
          </p:txBody>
        </p:sp>
      </p:grpSp>
      <p:sp>
        <p:nvSpPr>
          <p:cNvPr id="23" name="椭圆 22"/>
          <p:cNvSpPr/>
          <p:nvPr/>
        </p:nvSpPr>
        <p:spPr>
          <a:xfrm>
            <a:off x="1036960" y="734280"/>
            <a:ext cx="484601" cy="484601"/>
          </a:xfrm>
          <a:prstGeom prst="ellipse">
            <a:avLst/>
          </a:prstGeom>
          <a:solidFill>
            <a:srgbClr val="1A74CC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3</a:t>
            </a:r>
            <a:endParaRPr lang="zh-CN" altLang="en-US" sz="280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24" name="Text Box 18"/>
          <p:cNvSpPr txBox="1">
            <a:spLocks noChangeArrowheads="1"/>
          </p:cNvSpPr>
          <p:nvPr/>
        </p:nvSpPr>
        <p:spPr bwMode="auto">
          <a:xfrm>
            <a:off x="1416050" y="3077201"/>
            <a:ext cx="140567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latinLnBrk="1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latinLnBrk="1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latinLnBrk="1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latinLnBrk="1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/>
            <a:r>
              <a:rPr lang="zh-CN" alt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解：</a:t>
            </a:r>
            <a:endParaRPr lang="zh-CN" altLang="en-US" sz="2400" dirty="0">
              <a:solidFill>
                <a:srgbClr val="FF0000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3029028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3" grpId="0" autoUpdateAnimBg="0"/>
      <p:bldP spid="2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1123488" y="485774"/>
            <a:ext cx="1458857" cy="1692275"/>
            <a:chOff x="2128190" y="855990"/>
            <a:chExt cx="1162972" cy="1349048"/>
          </a:xfrm>
        </p:grpSpPr>
        <p:sp>
          <p:nvSpPr>
            <p:cNvPr id="3" name="六边形 2"/>
            <p:cNvSpPr/>
            <p:nvPr/>
          </p:nvSpPr>
          <p:spPr>
            <a:xfrm rot="5400000">
              <a:off x="2035152" y="949028"/>
              <a:ext cx="1349048" cy="1162972"/>
            </a:xfrm>
            <a:prstGeom prst="hexagon">
              <a:avLst/>
            </a:prstGeom>
            <a:solidFill>
              <a:srgbClr val="1A74CC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2128190" y="1299681"/>
              <a:ext cx="1128625" cy="4661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32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rPr>
                <a:t>微训练</a:t>
              </a:r>
            </a:p>
          </p:txBody>
        </p:sp>
      </p:grpSp>
      <p:sp>
        <p:nvSpPr>
          <p:cNvPr id="17" name="矩形 16"/>
          <p:cNvSpPr/>
          <p:nvPr/>
        </p:nvSpPr>
        <p:spPr bwMode="auto">
          <a:xfrm>
            <a:off x="1055688" y="2346108"/>
            <a:ext cx="10080625" cy="3064092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solidFill>
              <a:srgbClr val="1A7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 sz="240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grpSp>
        <p:nvGrpSpPr>
          <p:cNvPr id="18" name="Group 8"/>
          <p:cNvGrpSpPr>
            <a:grpSpLocks/>
          </p:cNvGrpSpPr>
          <p:nvPr/>
        </p:nvGrpSpPr>
        <p:grpSpPr bwMode="auto">
          <a:xfrm>
            <a:off x="1306731" y="2346108"/>
            <a:ext cx="9334500" cy="1458152"/>
            <a:chOff x="0" y="-390"/>
            <a:chExt cx="11025" cy="2293"/>
          </a:xfrm>
        </p:grpSpPr>
        <p:sp>
          <p:nvSpPr>
            <p:cNvPr id="20" name="Text Box 9"/>
            <p:cNvSpPr txBox="1">
              <a:spLocks noChangeArrowheads="1"/>
            </p:cNvSpPr>
            <p:nvPr/>
          </p:nvSpPr>
          <p:spPr bwMode="auto">
            <a:xfrm>
              <a:off x="0" y="-390"/>
              <a:ext cx="11025" cy="22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>
                <a:lnSpc>
                  <a:spcPct val="200000"/>
                </a:lnSpc>
                <a:tabLst>
                  <a:tab pos="266700" algn="l"/>
                </a:tabLst>
              </a:pPr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1</a:t>
              </a:r>
              <a:r>
                <a:rPr lang="zh-CN" altLang="en-US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. 设</a:t>
              </a:r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产品的总成本函数</a:t>
              </a:r>
              <a:r>
                <a:rPr lang="zh-CN" altLang="en-US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为                                         ，</a:t>
              </a:r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求该产量在</a:t>
              </a:r>
              <a:r>
                <a:rPr lang="zh-CN" altLang="en-US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产量</a:t>
              </a:r>
              <a:r>
                <a:rPr lang="en-US" altLang="zh-CN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	</a:t>
              </a:r>
              <a:r>
                <a:rPr lang="zh-CN" altLang="en-US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为</a:t>
              </a:r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900个单位产品时边际成本，并说明其经济意义。                                             </a:t>
              </a:r>
            </a:p>
          </p:txBody>
        </p:sp>
        <p:graphicFrame>
          <p:nvGraphicFramePr>
            <p:cNvPr id="21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17671158"/>
                </p:ext>
              </p:extLst>
            </p:nvPr>
          </p:nvGraphicFramePr>
          <p:xfrm>
            <a:off x="4122" y="-227"/>
            <a:ext cx="3522" cy="123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0114" r:id="rId4" imgW="1676400" imgH="393700" progId="Equation.3">
                    <p:embed/>
                  </p:oleObj>
                </mc:Choice>
                <mc:Fallback>
                  <p:oleObj r:id="rId4" imgW="1676400" imgH="3937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22" y="-227"/>
                          <a:ext cx="3522" cy="1233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5" name="Group 11"/>
          <p:cNvGrpSpPr>
            <a:grpSpLocks/>
          </p:cNvGrpSpPr>
          <p:nvPr/>
        </p:nvGrpSpPr>
        <p:grpSpPr bwMode="auto">
          <a:xfrm>
            <a:off x="1332109" y="3729628"/>
            <a:ext cx="9332384" cy="1457964"/>
            <a:chOff x="0" y="108"/>
            <a:chExt cx="11023" cy="2297"/>
          </a:xfrm>
        </p:grpSpPr>
        <p:sp>
          <p:nvSpPr>
            <p:cNvPr id="26" name="Text Box 12"/>
            <p:cNvSpPr txBox="1">
              <a:spLocks noChangeArrowheads="1"/>
            </p:cNvSpPr>
            <p:nvPr/>
          </p:nvSpPr>
          <p:spPr bwMode="auto">
            <a:xfrm>
              <a:off x="0" y="108"/>
              <a:ext cx="11023" cy="22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>
                <a:lnSpc>
                  <a:spcPct val="200000"/>
                </a:lnSpc>
                <a:tabLst>
                  <a:tab pos="266700" algn="l"/>
                </a:tabLst>
              </a:pPr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2</a:t>
              </a:r>
              <a:r>
                <a:rPr lang="zh-CN" altLang="en-US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. 设</a:t>
              </a:r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某商品的总收益函数</a:t>
              </a:r>
              <a:r>
                <a:rPr lang="zh-CN" altLang="en-US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为                                    </a:t>
              </a:r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，求该商品销售量</a:t>
              </a:r>
              <a:r>
                <a:rPr lang="zh-CN" altLang="en-US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为</a:t>
              </a:r>
              <a:r>
                <a:rPr lang="en-US" altLang="zh-CN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	</a:t>
              </a:r>
              <a:r>
                <a:rPr lang="zh-CN" altLang="en-US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50</a:t>
              </a:r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个单位时边际收益，并说明其经济意义。</a:t>
              </a:r>
            </a:p>
          </p:txBody>
        </p:sp>
        <p:graphicFrame>
          <p:nvGraphicFramePr>
            <p:cNvPr id="27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8014049"/>
                </p:ext>
              </p:extLst>
            </p:nvPr>
          </p:nvGraphicFramePr>
          <p:xfrm>
            <a:off x="4548" y="251"/>
            <a:ext cx="3041" cy="127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0115" r:id="rId6" imgW="1352068" imgH="395416" progId="Equation.3">
                    <p:embed/>
                  </p:oleObj>
                </mc:Choice>
                <mc:Fallback>
                  <p:oleObj r:id="rId6" imgW="1352068" imgH="395416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48" y="251"/>
                          <a:ext cx="3041" cy="1277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</p:spTree>
    <p:custDataLst>
      <p:tags r:id="rId2"/>
    </p:custDataLst>
    <p:extLst>
      <p:ext uri="{BB962C8B-B14F-4D97-AF65-F5344CB8AC3E}">
        <p14:creationId xmlns:p14="http://schemas.microsoft.com/office/powerpoint/2010/main" val="2436700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662"/>
    </mc:Choice>
    <mc:Fallback xmlns="">
      <p:transition spd="slow" advTm="1266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同心圆 2"/>
          <p:cNvSpPr/>
          <p:nvPr/>
        </p:nvSpPr>
        <p:spPr>
          <a:xfrm>
            <a:off x="-456719" y="-623730"/>
            <a:ext cx="2457450" cy="245745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66712" y="353411"/>
            <a:ext cx="121058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  <a:endParaRPr lang="zh-CN" altLang="en-US" sz="4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同心圆 5"/>
          <p:cNvSpPr/>
          <p:nvPr/>
        </p:nvSpPr>
        <p:spPr>
          <a:xfrm>
            <a:off x="2131414" y="507329"/>
            <a:ext cx="400050" cy="40005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7" name="同心圆 6"/>
          <p:cNvSpPr/>
          <p:nvPr/>
        </p:nvSpPr>
        <p:spPr>
          <a:xfrm>
            <a:off x="2514119" y="100718"/>
            <a:ext cx="305893" cy="305893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dirty="0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5048286" y="2563233"/>
            <a:ext cx="2147647" cy="1979905"/>
            <a:chOff x="4010206" y="2733648"/>
            <a:chExt cx="1424720" cy="1313443"/>
          </a:xfrm>
        </p:grpSpPr>
        <p:sp>
          <p:nvSpPr>
            <p:cNvPr id="13" name="文本框 12"/>
            <p:cNvSpPr txBox="1"/>
            <p:nvPr/>
          </p:nvSpPr>
          <p:spPr>
            <a:xfrm>
              <a:off x="4087372" y="3618324"/>
              <a:ext cx="1347554" cy="42876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36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边际问题</a:t>
              </a:r>
              <a:endParaRPr lang="zh-CN" altLang="en-US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grpSp>
          <p:nvGrpSpPr>
            <p:cNvPr id="17" name="Group 4"/>
            <p:cNvGrpSpPr>
              <a:grpSpLocks noChangeAspect="1"/>
            </p:cNvGrpSpPr>
            <p:nvPr/>
          </p:nvGrpSpPr>
          <p:grpSpPr bwMode="auto">
            <a:xfrm>
              <a:off x="4276490" y="2733648"/>
              <a:ext cx="1097757" cy="772215"/>
              <a:chOff x="3697" y="2057"/>
              <a:chExt cx="290" cy="204"/>
            </a:xfrm>
            <a:solidFill>
              <a:schemeClr val="bg1"/>
            </a:solidFill>
          </p:grpSpPr>
          <p:sp>
            <p:nvSpPr>
              <p:cNvPr id="19" name="Freeform 5"/>
              <p:cNvSpPr>
                <a:spLocks noEditPoints="1"/>
              </p:cNvSpPr>
              <p:nvPr/>
            </p:nvSpPr>
            <p:spPr bwMode="auto">
              <a:xfrm>
                <a:off x="3697" y="2057"/>
                <a:ext cx="290" cy="204"/>
              </a:xfrm>
              <a:custGeom>
                <a:avLst/>
                <a:gdLst>
                  <a:gd name="T0" fmla="*/ 290 w 290"/>
                  <a:gd name="T1" fmla="*/ 125 h 204"/>
                  <a:gd name="T2" fmla="*/ 271 w 290"/>
                  <a:gd name="T3" fmla="*/ 0 h 204"/>
                  <a:gd name="T4" fmla="*/ 20 w 290"/>
                  <a:gd name="T5" fmla="*/ 0 h 204"/>
                  <a:gd name="T6" fmla="*/ 0 w 290"/>
                  <a:gd name="T7" fmla="*/ 125 h 204"/>
                  <a:gd name="T8" fmla="*/ 0 w 290"/>
                  <a:gd name="T9" fmla="*/ 125 h 204"/>
                  <a:gd name="T10" fmla="*/ 0 w 290"/>
                  <a:gd name="T11" fmla="*/ 204 h 204"/>
                  <a:gd name="T12" fmla="*/ 290 w 290"/>
                  <a:gd name="T13" fmla="*/ 204 h 204"/>
                  <a:gd name="T14" fmla="*/ 290 w 290"/>
                  <a:gd name="T15" fmla="*/ 125 h 204"/>
                  <a:gd name="T16" fmla="*/ 290 w 290"/>
                  <a:gd name="T17" fmla="*/ 125 h 204"/>
                  <a:gd name="T18" fmla="*/ 281 w 290"/>
                  <a:gd name="T19" fmla="*/ 194 h 204"/>
                  <a:gd name="T20" fmla="*/ 10 w 290"/>
                  <a:gd name="T21" fmla="*/ 194 h 204"/>
                  <a:gd name="T22" fmla="*/ 10 w 290"/>
                  <a:gd name="T23" fmla="*/ 135 h 204"/>
                  <a:gd name="T24" fmla="*/ 281 w 290"/>
                  <a:gd name="T25" fmla="*/ 135 h 204"/>
                  <a:gd name="T26" fmla="*/ 281 w 290"/>
                  <a:gd name="T27" fmla="*/ 19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90" h="204">
                    <a:moveTo>
                      <a:pt x="290" y="125"/>
                    </a:moveTo>
                    <a:lnTo>
                      <a:pt x="271" y="0"/>
                    </a:lnTo>
                    <a:lnTo>
                      <a:pt x="20" y="0"/>
                    </a:lnTo>
                    <a:lnTo>
                      <a:pt x="0" y="125"/>
                    </a:lnTo>
                    <a:lnTo>
                      <a:pt x="0" y="125"/>
                    </a:lnTo>
                    <a:lnTo>
                      <a:pt x="0" y="204"/>
                    </a:lnTo>
                    <a:lnTo>
                      <a:pt x="290" y="204"/>
                    </a:lnTo>
                    <a:lnTo>
                      <a:pt x="290" y="125"/>
                    </a:lnTo>
                    <a:lnTo>
                      <a:pt x="290" y="125"/>
                    </a:lnTo>
                    <a:close/>
                    <a:moveTo>
                      <a:pt x="281" y="194"/>
                    </a:moveTo>
                    <a:lnTo>
                      <a:pt x="10" y="194"/>
                    </a:lnTo>
                    <a:lnTo>
                      <a:pt x="10" y="135"/>
                    </a:lnTo>
                    <a:lnTo>
                      <a:pt x="281" y="135"/>
                    </a:lnTo>
                    <a:lnTo>
                      <a:pt x="281" y="19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ea typeface="微软雅黑" panose="020B0503020204020204" pitchFamily="34" charset="-122"/>
                </a:endParaRPr>
              </a:p>
            </p:txBody>
          </p:sp>
          <p:sp>
            <p:nvSpPr>
              <p:cNvPr id="20" name="Rectangle 6"/>
              <p:cNvSpPr>
                <a:spLocks noChangeArrowheads="1"/>
              </p:cNvSpPr>
              <p:nvPr/>
            </p:nvSpPr>
            <p:spPr bwMode="auto">
              <a:xfrm>
                <a:off x="3726" y="2212"/>
                <a:ext cx="170" cy="17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ea typeface="微软雅黑" panose="020B0503020204020204" pitchFamily="34" charset="-122"/>
                </a:endParaRPr>
              </a:p>
            </p:txBody>
          </p:sp>
          <p:sp>
            <p:nvSpPr>
              <p:cNvPr id="21" name="Freeform 7"/>
              <p:cNvSpPr>
                <a:spLocks/>
              </p:cNvSpPr>
              <p:nvPr/>
            </p:nvSpPr>
            <p:spPr bwMode="auto">
              <a:xfrm>
                <a:off x="3920" y="2212"/>
                <a:ext cx="41" cy="17"/>
              </a:xfrm>
              <a:custGeom>
                <a:avLst/>
                <a:gdLst>
                  <a:gd name="T0" fmla="*/ 4 w 17"/>
                  <a:gd name="T1" fmla="*/ 7 h 7"/>
                  <a:gd name="T2" fmla="*/ 14 w 17"/>
                  <a:gd name="T3" fmla="*/ 7 h 7"/>
                  <a:gd name="T4" fmla="*/ 17 w 17"/>
                  <a:gd name="T5" fmla="*/ 4 h 7"/>
                  <a:gd name="T6" fmla="*/ 14 w 17"/>
                  <a:gd name="T7" fmla="*/ 0 h 7"/>
                  <a:gd name="T8" fmla="*/ 4 w 17"/>
                  <a:gd name="T9" fmla="*/ 0 h 7"/>
                  <a:gd name="T10" fmla="*/ 0 w 17"/>
                  <a:gd name="T11" fmla="*/ 4 h 7"/>
                  <a:gd name="T12" fmla="*/ 4 w 17"/>
                  <a:gd name="T13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" h="7">
                    <a:moveTo>
                      <a:pt x="4" y="7"/>
                    </a:moveTo>
                    <a:cubicBezTo>
                      <a:pt x="14" y="7"/>
                      <a:pt x="14" y="7"/>
                      <a:pt x="14" y="7"/>
                    </a:cubicBezTo>
                    <a:cubicBezTo>
                      <a:pt x="16" y="7"/>
                      <a:pt x="17" y="6"/>
                      <a:pt x="17" y="4"/>
                    </a:cubicBezTo>
                    <a:cubicBezTo>
                      <a:pt x="17" y="2"/>
                      <a:pt x="16" y="0"/>
                      <a:pt x="14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6"/>
                      <a:pt x="2" y="7"/>
                      <a:pt x="4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22" name="椭圆 21"/>
            <p:cNvSpPr/>
            <p:nvPr/>
          </p:nvSpPr>
          <p:spPr>
            <a:xfrm>
              <a:off x="4010206" y="3347903"/>
              <a:ext cx="228118" cy="22811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  <a:ea typeface="微软雅黑" panose="020B0503020204020204" pitchFamily="34" charset="-122"/>
              </a:endParaRPr>
            </a:p>
          </p:txBody>
        </p:sp>
      </p:grpSp>
      <p:grpSp>
        <p:nvGrpSpPr>
          <p:cNvPr id="39" name="组合 38"/>
          <p:cNvGrpSpPr/>
          <p:nvPr/>
        </p:nvGrpSpPr>
        <p:grpSpPr>
          <a:xfrm>
            <a:off x="2184663" y="2538014"/>
            <a:ext cx="2031328" cy="2018329"/>
            <a:chOff x="1457191" y="2418656"/>
            <a:chExt cx="1668113" cy="1657441"/>
          </a:xfrm>
        </p:grpSpPr>
        <p:sp>
          <p:nvSpPr>
            <p:cNvPr id="8" name="椭圆 7"/>
            <p:cNvSpPr/>
            <p:nvPr/>
          </p:nvSpPr>
          <p:spPr>
            <a:xfrm>
              <a:off x="1574715" y="2422452"/>
              <a:ext cx="228118" cy="22811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  <a:ea typeface="微软雅黑" panose="020B0503020204020204" pitchFamily="34" charset="-122"/>
              </a:endParaRPr>
            </a:p>
          </p:txBody>
        </p:sp>
        <p:grpSp>
          <p:nvGrpSpPr>
            <p:cNvPr id="9" name="Group 4"/>
            <p:cNvGrpSpPr>
              <a:grpSpLocks noChangeAspect="1"/>
            </p:cNvGrpSpPr>
            <p:nvPr/>
          </p:nvGrpSpPr>
          <p:grpSpPr bwMode="auto">
            <a:xfrm rot="21066235">
              <a:off x="1768956" y="2418656"/>
              <a:ext cx="1112762" cy="1123567"/>
              <a:chOff x="3739" y="2056"/>
              <a:chExt cx="206" cy="208"/>
            </a:xfrm>
            <a:solidFill>
              <a:schemeClr val="bg1"/>
            </a:solidFill>
          </p:grpSpPr>
          <p:sp>
            <p:nvSpPr>
              <p:cNvPr id="10" name="Freeform 5"/>
              <p:cNvSpPr>
                <a:spLocks noEditPoints="1"/>
              </p:cNvSpPr>
              <p:nvPr/>
            </p:nvSpPr>
            <p:spPr bwMode="auto">
              <a:xfrm>
                <a:off x="3739" y="2110"/>
                <a:ext cx="79" cy="154"/>
              </a:xfrm>
              <a:custGeom>
                <a:avLst/>
                <a:gdLst>
                  <a:gd name="T0" fmla="*/ 28 w 32"/>
                  <a:gd name="T1" fmla="*/ 0 h 63"/>
                  <a:gd name="T2" fmla="*/ 9 w 32"/>
                  <a:gd name="T3" fmla="*/ 2 h 63"/>
                  <a:gd name="T4" fmla="*/ 0 w 32"/>
                  <a:gd name="T5" fmla="*/ 11 h 63"/>
                  <a:gd name="T6" fmla="*/ 0 w 32"/>
                  <a:gd name="T7" fmla="*/ 23 h 63"/>
                  <a:gd name="T8" fmla="*/ 9 w 32"/>
                  <a:gd name="T9" fmla="*/ 33 h 63"/>
                  <a:gd name="T10" fmla="*/ 19 w 32"/>
                  <a:gd name="T11" fmla="*/ 36 h 63"/>
                  <a:gd name="T12" fmla="*/ 19 w 32"/>
                  <a:gd name="T13" fmla="*/ 58 h 63"/>
                  <a:gd name="T14" fmla="*/ 22 w 32"/>
                  <a:gd name="T15" fmla="*/ 61 h 63"/>
                  <a:gd name="T16" fmla="*/ 27 w 32"/>
                  <a:gd name="T17" fmla="*/ 52 h 63"/>
                  <a:gd name="T18" fmla="*/ 28 w 32"/>
                  <a:gd name="T19" fmla="*/ 45 h 63"/>
                  <a:gd name="T20" fmla="*/ 28 w 32"/>
                  <a:gd name="T21" fmla="*/ 37 h 63"/>
                  <a:gd name="T22" fmla="*/ 31 w 32"/>
                  <a:gd name="T23" fmla="*/ 31 h 63"/>
                  <a:gd name="T24" fmla="*/ 31 w 32"/>
                  <a:gd name="T25" fmla="*/ 4 h 63"/>
                  <a:gd name="T26" fmla="*/ 28 w 32"/>
                  <a:gd name="T27" fmla="*/ 0 h 63"/>
                  <a:gd name="T28" fmla="*/ 10 w 32"/>
                  <a:gd name="T29" fmla="*/ 23 h 63"/>
                  <a:gd name="T30" fmla="*/ 7 w 32"/>
                  <a:gd name="T31" fmla="*/ 26 h 63"/>
                  <a:gd name="T32" fmla="*/ 5 w 32"/>
                  <a:gd name="T33" fmla="*/ 23 h 63"/>
                  <a:gd name="T34" fmla="*/ 5 w 32"/>
                  <a:gd name="T35" fmla="*/ 11 h 63"/>
                  <a:gd name="T36" fmla="*/ 7 w 32"/>
                  <a:gd name="T37" fmla="*/ 8 h 63"/>
                  <a:gd name="T38" fmla="*/ 10 w 32"/>
                  <a:gd name="T39" fmla="*/ 11 h 63"/>
                  <a:gd name="T40" fmla="*/ 10 w 32"/>
                  <a:gd name="T41" fmla="*/ 2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32" h="63">
                    <a:moveTo>
                      <a:pt x="28" y="0"/>
                    </a:moveTo>
                    <a:cubicBezTo>
                      <a:pt x="9" y="2"/>
                      <a:pt x="9" y="2"/>
                      <a:pt x="9" y="2"/>
                    </a:cubicBezTo>
                    <a:cubicBezTo>
                      <a:pt x="9" y="2"/>
                      <a:pt x="0" y="3"/>
                      <a:pt x="0" y="11"/>
                    </a:cubicBezTo>
                    <a:cubicBezTo>
                      <a:pt x="0" y="23"/>
                      <a:pt x="0" y="23"/>
                      <a:pt x="0" y="23"/>
                    </a:cubicBezTo>
                    <a:cubicBezTo>
                      <a:pt x="0" y="23"/>
                      <a:pt x="0" y="33"/>
                      <a:pt x="9" y="33"/>
                    </a:cubicBezTo>
                    <a:cubicBezTo>
                      <a:pt x="9" y="33"/>
                      <a:pt x="19" y="33"/>
                      <a:pt x="19" y="36"/>
                    </a:cubicBezTo>
                    <a:cubicBezTo>
                      <a:pt x="19" y="58"/>
                      <a:pt x="19" y="58"/>
                      <a:pt x="19" y="58"/>
                    </a:cubicBezTo>
                    <a:cubicBezTo>
                      <a:pt x="19" y="58"/>
                      <a:pt x="19" y="61"/>
                      <a:pt x="22" y="61"/>
                    </a:cubicBezTo>
                    <a:cubicBezTo>
                      <a:pt x="22" y="61"/>
                      <a:pt x="32" y="63"/>
                      <a:pt x="27" y="52"/>
                    </a:cubicBezTo>
                    <a:cubicBezTo>
                      <a:pt x="31" y="49"/>
                      <a:pt x="28" y="45"/>
                      <a:pt x="28" y="45"/>
                    </a:cubicBezTo>
                    <a:cubicBezTo>
                      <a:pt x="28" y="45"/>
                      <a:pt x="31" y="41"/>
                      <a:pt x="28" y="37"/>
                    </a:cubicBezTo>
                    <a:cubicBezTo>
                      <a:pt x="28" y="37"/>
                      <a:pt x="31" y="33"/>
                      <a:pt x="31" y="31"/>
                    </a:cubicBezTo>
                    <a:cubicBezTo>
                      <a:pt x="31" y="4"/>
                      <a:pt x="31" y="4"/>
                      <a:pt x="31" y="4"/>
                    </a:cubicBezTo>
                    <a:cubicBezTo>
                      <a:pt x="31" y="4"/>
                      <a:pt x="31" y="0"/>
                      <a:pt x="28" y="0"/>
                    </a:cubicBezTo>
                    <a:close/>
                    <a:moveTo>
                      <a:pt x="10" y="23"/>
                    </a:moveTo>
                    <a:cubicBezTo>
                      <a:pt x="10" y="25"/>
                      <a:pt x="9" y="26"/>
                      <a:pt x="7" y="26"/>
                    </a:cubicBezTo>
                    <a:cubicBezTo>
                      <a:pt x="6" y="26"/>
                      <a:pt x="5" y="25"/>
                      <a:pt x="5" y="23"/>
                    </a:cubicBezTo>
                    <a:cubicBezTo>
                      <a:pt x="5" y="11"/>
                      <a:pt x="5" y="11"/>
                      <a:pt x="5" y="11"/>
                    </a:cubicBezTo>
                    <a:cubicBezTo>
                      <a:pt x="5" y="9"/>
                      <a:pt x="6" y="8"/>
                      <a:pt x="7" y="8"/>
                    </a:cubicBezTo>
                    <a:cubicBezTo>
                      <a:pt x="9" y="8"/>
                      <a:pt x="10" y="9"/>
                      <a:pt x="10" y="11"/>
                    </a:cubicBezTo>
                    <a:lnTo>
                      <a:pt x="10" y="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11" name="Freeform 6"/>
              <p:cNvSpPr>
                <a:spLocks/>
              </p:cNvSpPr>
              <p:nvPr/>
            </p:nvSpPr>
            <p:spPr bwMode="auto">
              <a:xfrm>
                <a:off x="3820" y="2056"/>
                <a:ext cx="125" cy="178"/>
              </a:xfrm>
              <a:custGeom>
                <a:avLst/>
                <a:gdLst>
                  <a:gd name="T0" fmla="*/ 46 w 51"/>
                  <a:gd name="T1" fmla="*/ 28 h 73"/>
                  <a:gd name="T2" fmla="*/ 46 w 51"/>
                  <a:gd name="T3" fmla="*/ 3 h 73"/>
                  <a:gd name="T4" fmla="*/ 43 w 51"/>
                  <a:gd name="T5" fmla="*/ 3 h 73"/>
                  <a:gd name="T6" fmla="*/ 3 w 51"/>
                  <a:gd name="T7" fmla="*/ 22 h 73"/>
                  <a:gd name="T8" fmla="*/ 1 w 51"/>
                  <a:gd name="T9" fmla="*/ 25 h 73"/>
                  <a:gd name="T10" fmla="*/ 1 w 51"/>
                  <a:gd name="T11" fmla="*/ 48 h 73"/>
                  <a:gd name="T12" fmla="*/ 4 w 51"/>
                  <a:gd name="T13" fmla="*/ 51 h 73"/>
                  <a:gd name="T14" fmla="*/ 44 w 51"/>
                  <a:gd name="T15" fmla="*/ 70 h 73"/>
                  <a:gd name="T16" fmla="*/ 46 w 51"/>
                  <a:gd name="T17" fmla="*/ 70 h 73"/>
                  <a:gd name="T18" fmla="*/ 46 w 51"/>
                  <a:gd name="T19" fmla="*/ 45 h 73"/>
                  <a:gd name="T20" fmla="*/ 51 w 51"/>
                  <a:gd name="T21" fmla="*/ 36 h 73"/>
                  <a:gd name="T22" fmla="*/ 46 w 51"/>
                  <a:gd name="T23" fmla="*/ 28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51" h="73">
                    <a:moveTo>
                      <a:pt x="46" y="28"/>
                    </a:moveTo>
                    <a:cubicBezTo>
                      <a:pt x="46" y="3"/>
                      <a:pt x="46" y="3"/>
                      <a:pt x="46" y="3"/>
                    </a:cubicBezTo>
                    <a:cubicBezTo>
                      <a:pt x="46" y="0"/>
                      <a:pt x="43" y="3"/>
                      <a:pt x="43" y="3"/>
                    </a:cubicBezTo>
                    <a:cubicBezTo>
                      <a:pt x="30" y="24"/>
                      <a:pt x="3" y="22"/>
                      <a:pt x="3" y="22"/>
                    </a:cubicBezTo>
                    <a:cubicBezTo>
                      <a:pt x="0" y="22"/>
                      <a:pt x="1" y="25"/>
                      <a:pt x="1" y="25"/>
                    </a:cubicBezTo>
                    <a:cubicBezTo>
                      <a:pt x="1" y="48"/>
                      <a:pt x="1" y="48"/>
                      <a:pt x="1" y="48"/>
                    </a:cubicBezTo>
                    <a:cubicBezTo>
                      <a:pt x="1" y="51"/>
                      <a:pt x="4" y="51"/>
                      <a:pt x="4" y="51"/>
                    </a:cubicBezTo>
                    <a:cubicBezTo>
                      <a:pt x="34" y="51"/>
                      <a:pt x="44" y="70"/>
                      <a:pt x="44" y="70"/>
                    </a:cubicBezTo>
                    <a:cubicBezTo>
                      <a:pt x="44" y="70"/>
                      <a:pt x="46" y="73"/>
                      <a:pt x="46" y="70"/>
                    </a:cubicBezTo>
                    <a:cubicBezTo>
                      <a:pt x="46" y="45"/>
                      <a:pt x="46" y="45"/>
                      <a:pt x="46" y="45"/>
                    </a:cubicBezTo>
                    <a:cubicBezTo>
                      <a:pt x="49" y="43"/>
                      <a:pt x="51" y="40"/>
                      <a:pt x="51" y="36"/>
                    </a:cubicBezTo>
                    <a:cubicBezTo>
                      <a:pt x="51" y="33"/>
                      <a:pt x="49" y="30"/>
                      <a:pt x="46" y="2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12" name="文本框 11"/>
            <p:cNvSpPr txBox="1"/>
            <p:nvPr/>
          </p:nvSpPr>
          <p:spPr>
            <a:xfrm>
              <a:off x="1457191" y="3545333"/>
              <a:ext cx="1668113" cy="5307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36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最优问题</a:t>
              </a:r>
              <a:endParaRPr lang="zh-CN" altLang="en-US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</p:grpSp>
      <p:sp>
        <p:nvSpPr>
          <p:cNvPr id="4" name="椭圆 3"/>
          <p:cNvSpPr/>
          <p:nvPr/>
        </p:nvSpPr>
        <p:spPr>
          <a:xfrm>
            <a:off x="7896328" y="2206776"/>
            <a:ext cx="2449237" cy="2449237"/>
          </a:xfrm>
          <a:prstGeom prst="ellipse">
            <a:avLst/>
          </a:prstGeom>
          <a:noFill/>
          <a:ln>
            <a:solidFill>
              <a:schemeClr val="bg1"/>
            </a:solidFill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grpSp>
        <p:nvGrpSpPr>
          <p:cNvPr id="31" name="组合 30"/>
          <p:cNvGrpSpPr/>
          <p:nvPr/>
        </p:nvGrpSpPr>
        <p:grpSpPr>
          <a:xfrm>
            <a:off x="7969766" y="2355048"/>
            <a:ext cx="2031329" cy="2201292"/>
            <a:chOff x="6568745" y="2510238"/>
            <a:chExt cx="1447549" cy="1568670"/>
          </a:xfrm>
        </p:grpSpPr>
        <p:sp>
          <p:nvSpPr>
            <p:cNvPr id="32" name="文本框 31"/>
            <p:cNvSpPr txBox="1"/>
            <p:nvPr/>
          </p:nvSpPr>
          <p:spPr>
            <a:xfrm>
              <a:off x="6568745" y="3618324"/>
              <a:ext cx="1447549" cy="46058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36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弹性问题</a:t>
              </a:r>
              <a:endParaRPr lang="zh-CN" altLang="en-US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grpSp>
          <p:nvGrpSpPr>
            <p:cNvPr id="33" name="Group 9"/>
            <p:cNvGrpSpPr>
              <a:grpSpLocks noChangeAspect="1"/>
            </p:cNvGrpSpPr>
            <p:nvPr/>
          </p:nvGrpSpPr>
          <p:grpSpPr bwMode="auto">
            <a:xfrm>
              <a:off x="6702217" y="2703735"/>
              <a:ext cx="1135752" cy="933256"/>
              <a:chOff x="3702" y="2087"/>
              <a:chExt cx="258" cy="212"/>
            </a:xfrm>
            <a:solidFill>
              <a:schemeClr val="bg1"/>
            </a:solidFill>
          </p:grpSpPr>
          <p:sp>
            <p:nvSpPr>
              <p:cNvPr id="36" name="Freeform 10"/>
              <p:cNvSpPr>
                <a:spLocks/>
              </p:cNvSpPr>
              <p:nvPr/>
            </p:nvSpPr>
            <p:spPr bwMode="auto">
              <a:xfrm>
                <a:off x="3712" y="2102"/>
                <a:ext cx="244" cy="180"/>
              </a:xfrm>
              <a:custGeom>
                <a:avLst/>
                <a:gdLst>
                  <a:gd name="T0" fmla="*/ 244 w 244"/>
                  <a:gd name="T1" fmla="*/ 0 h 180"/>
                  <a:gd name="T2" fmla="*/ 234 w 244"/>
                  <a:gd name="T3" fmla="*/ 10 h 180"/>
                  <a:gd name="T4" fmla="*/ 234 w 244"/>
                  <a:gd name="T5" fmla="*/ 166 h 180"/>
                  <a:gd name="T6" fmla="*/ 7 w 244"/>
                  <a:gd name="T7" fmla="*/ 166 h 180"/>
                  <a:gd name="T8" fmla="*/ 0 w 244"/>
                  <a:gd name="T9" fmla="*/ 180 h 180"/>
                  <a:gd name="T10" fmla="*/ 244 w 244"/>
                  <a:gd name="T11" fmla="*/ 180 h 180"/>
                  <a:gd name="T12" fmla="*/ 244 w 244"/>
                  <a:gd name="T13" fmla="*/ 0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4" h="180">
                    <a:moveTo>
                      <a:pt x="244" y="0"/>
                    </a:moveTo>
                    <a:lnTo>
                      <a:pt x="234" y="10"/>
                    </a:lnTo>
                    <a:lnTo>
                      <a:pt x="234" y="166"/>
                    </a:lnTo>
                    <a:lnTo>
                      <a:pt x="7" y="166"/>
                    </a:lnTo>
                    <a:lnTo>
                      <a:pt x="0" y="180"/>
                    </a:lnTo>
                    <a:lnTo>
                      <a:pt x="244" y="180"/>
                    </a:lnTo>
                    <a:lnTo>
                      <a:pt x="244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37" name="Freeform 11"/>
              <p:cNvSpPr>
                <a:spLocks/>
              </p:cNvSpPr>
              <p:nvPr/>
            </p:nvSpPr>
            <p:spPr bwMode="auto">
              <a:xfrm>
                <a:off x="3712" y="2102"/>
                <a:ext cx="244" cy="180"/>
              </a:xfrm>
              <a:custGeom>
                <a:avLst/>
                <a:gdLst>
                  <a:gd name="T0" fmla="*/ 244 w 244"/>
                  <a:gd name="T1" fmla="*/ 0 h 180"/>
                  <a:gd name="T2" fmla="*/ 234 w 244"/>
                  <a:gd name="T3" fmla="*/ 10 h 180"/>
                  <a:gd name="T4" fmla="*/ 234 w 244"/>
                  <a:gd name="T5" fmla="*/ 166 h 180"/>
                  <a:gd name="T6" fmla="*/ 7 w 244"/>
                  <a:gd name="T7" fmla="*/ 166 h 180"/>
                  <a:gd name="T8" fmla="*/ 0 w 244"/>
                  <a:gd name="T9" fmla="*/ 180 h 180"/>
                  <a:gd name="T10" fmla="*/ 244 w 244"/>
                  <a:gd name="T11" fmla="*/ 180 h 180"/>
                  <a:gd name="T12" fmla="*/ 244 w 244"/>
                  <a:gd name="T13" fmla="*/ 0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4" h="180">
                    <a:moveTo>
                      <a:pt x="244" y="0"/>
                    </a:moveTo>
                    <a:lnTo>
                      <a:pt x="234" y="10"/>
                    </a:lnTo>
                    <a:lnTo>
                      <a:pt x="234" y="166"/>
                    </a:lnTo>
                    <a:lnTo>
                      <a:pt x="7" y="166"/>
                    </a:lnTo>
                    <a:lnTo>
                      <a:pt x="0" y="180"/>
                    </a:lnTo>
                    <a:lnTo>
                      <a:pt x="244" y="180"/>
                    </a:lnTo>
                    <a:lnTo>
                      <a:pt x="244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38" name="Freeform 12"/>
              <p:cNvSpPr>
                <a:spLocks/>
              </p:cNvSpPr>
              <p:nvPr/>
            </p:nvSpPr>
            <p:spPr bwMode="auto">
              <a:xfrm>
                <a:off x="3702" y="2087"/>
                <a:ext cx="244" cy="181"/>
              </a:xfrm>
              <a:custGeom>
                <a:avLst/>
                <a:gdLst>
                  <a:gd name="T0" fmla="*/ 244 w 244"/>
                  <a:gd name="T1" fmla="*/ 0 h 181"/>
                  <a:gd name="T2" fmla="*/ 178 w 244"/>
                  <a:gd name="T3" fmla="*/ 74 h 181"/>
                  <a:gd name="T4" fmla="*/ 129 w 244"/>
                  <a:gd name="T5" fmla="*/ 47 h 181"/>
                  <a:gd name="T6" fmla="*/ 83 w 244"/>
                  <a:gd name="T7" fmla="*/ 120 h 181"/>
                  <a:gd name="T8" fmla="*/ 39 w 244"/>
                  <a:gd name="T9" fmla="*/ 120 h 181"/>
                  <a:gd name="T10" fmla="*/ 0 w 244"/>
                  <a:gd name="T11" fmla="*/ 181 h 181"/>
                  <a:gd name="T12" fmla="*/ 17 w 244"/>
                  <a:gd name="T13" fmla="*/ 181 h 181"/>
                  <a:gd name="T14" fmla="*/ 49 w 244"/>
                  <a:gd name="T15" fmla="*/ 134 h 181"/>
                  <a:gd name="T16" fmla="*/ 90 w 244"/>
                  <a:gd name="T17" fmla="*/ 134 h 181"/>
                  <a:gd name="T18" fmla="*/ 139 w 244"/>
                  <a:gd name="T19" fmla="*/ 61 h 181"/>
                  <a:gd name="T20" fmla="*/ 185 w 244"/>
                  <a:gd name="T21" fmla="*/ 88 h 181"/>
                  <a:gd name="T22" fmla="*/ 244 w 244"/>
                  <a:gd name="T23" fmla="*/ 25 h 181"/>
                  <a:gd name="T24" fmla="*/ 244 w 244"/>
                  <a:gd name="T25" fmla="*/ 0 h 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44" h="181">
                    <a:moveTo>
                      <a:pt x="244" y="0"/>
                    </a:moveTo>
                    <a:lnTo>
                      <a:pt x="178" y="74"/>
                    </a:lnTo>
                    <a:lnTo>
                      <a:pt x="129" y="47"/>
                    </a:lnTo>
                    <a:lnTo>
                      <a:pt x="83" y="120"/>
                    </a:lnTo>
                    <a:lnTo>
                      <a:pt x="39" y="120"/>
                    </a:lnTo>
                    <a:lnTo>
                      <a:pt x="0" y="181"/>
                    </a:lnTo>
                    <a:lnTo>
                      <a:pt x="17" y="181"/>
                    </a:lnTo>
                    <a:lnTo>
                      <a:pt x="49" y="134"/>
                    </a:lnTo>
                    <a:lnTo>
                      <a:pt x="90" y="134"/>
                    </a:lnTo>
                    <a:lnTo>
                      <a:pt x="139" y="61"/>
                    </a:lnTo>
                    <a:lnTo>
                      <a:pt x="185" y="88"/>
                    </a:lnTo>
                    <a:lnTo>
                      <a:pt x="244" y="25"/>
                    </a:lnTo>
                    <a:lnTo>
                      <a:pt x="244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40" name="Freeform 13"/>
              <p:cNvSpPr>
                <a:spLocks/>
              </p:cNvSpPr>
              <p:nvPr/>
            </p:nvSpPr>
            <p:spPr bwMode="auto">
              <a:xfrm>
                <a:off x="3702" y="2087"/>
                <a:ext cx="244" cy="181"/>
              </a:xfrm>
              <a:custGeom>
                <a:avLst/>
                <a:gdLst>
                  <a:gd name="T0" fmla="*/ 244 w 244"/>
                  <a:gd name="T1" fmla="*/ 0 h 181"/>
                  <a:gd name="T2" fmla="*/ 178 w 244"/>
                  <a:gd name="T3" fmla="*/ 74 h 181"/>
                  <a:gd name="T4" fmla="*/ 129 w 244"/>
                  <a:gd name="T5" fmla="*/ 47 h 181"/>
                  <a:gd name="T6" fmla="*/ 83 w 244"/>
                  <a:gd name="T7" fmla="*/ 120 h 181"/>
                  <a:gd name="T8" fmla="*/ 39 w 244"/>
                  <a:gd name="T9" fmla="*/ 120 h 181"/>
                  <a:gd name="T10" fmla="*/ 0 w 244"/>
                  <a:gd name="T11" fmla="*/ 181 h 181"/>
                  <a:gd name="T12" fmla="*/ 17 w 244"/>
                  <a:gd name="T13" fmla="*/ 181 h 181"/>
                  <a:gd name="T14" fmla="*/ 49 w 244"/>
                  <a:gd name="T15" fmla="*/ 134 h 181"/>
                  <a:gd name="T16" fmla="*/ 90 w 244"/>
                  <a:gd name="T17" fmla="*/ 134 h 181"/>
                  <a:gd name="T18" fmla="*/ 139 w 244"/>
                  <a:gd name="T19" fmla="*/ 61 h 181"/>
                  <a:gd name="T20" fmla="*/ 185 w 244"/>
                  <a:gd name="T21" fmla="*/ 88 h 181"/>
                  <a:gd name="T22" fmla="*/ 244 w 244"/>
                  <a:gd name="T23" fmla="*/ 25 h 181"/>
                  <a:gd name="T24" fmla="*/ 244 w 244"/>
                  <a:gd name="T25" fmla="*/ 0 h 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44" h="181">
                    <a:moveTo>
                      <a:pt x="244" y="0"/>
                    </a:moveTo>
                    <a:lnTo>
                      <a:pt x="178" y="74"/>
                    </a:lnTo>
                    <a:lnTo>
                      <a:pt x="129" y="47"/>
                    </a:lnTo>
                    <a:lnTo>
                      <a:pt x="83" y="120"/>
                    </a:lnTo>
                    <a:lnTo>
                      <a:pt x="39" y="120"/>
                    </a:lnTo>
                    <a:lnTo>
                      <a:pt x="0" y="181"/>
                    </a:lnTo>
                    <a:lnTo>
                      <a:pt x="17" y="181"/>
                    </a:lnTo>
                    <a:lnTo>
                      <a:pt x="49" y="134"/>
                    </a:lnTo>
                    <a:lnTo>
                      <a:pt x="90" y="134"/>
                    </a:lnTo>
                    <a:lnTo>
                      <a:pt x="139" y="61"/>
                    </a:lnTo>
                    <a:lnTo>
                      <a:pt x="185" y="88"/>
                    </a:lnTo>
                    <a:lnTo>
                      <a:pt x="244" y="25"/>
                    </a:lnTo>
                    <a:lnTo>
                      <a:pt x="244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41" name="Freeform 14"/>
              <p:cNvSpPr>
                <a:spLocks/>
              </p:cNvSpPr>
              <p:nvPr/>
            </p:nvSpPr>
            <p:spPr bwMode="auto">
              <a:xfrm>
                <a:off x="3719" y="2112"/>
                <a:ext cx="227" cy="156"/>
              </a:xfrm>
              <a:custGeom>
                <a:avLst/>
                <a:gdLst>
                  <a:gd name="T0" fmla="*/ 227 w 227"/>
                  <a:gd name="T1" fmla="*/ 0 h 156"/>
                  <a:gd name="T2" fmla="*/ 168 w 227"/>
                  <a:gd name="T3" fmla="*/ 63 h 156"/>
                  <a:gd name="T4" fmla="*/ 122 w 227"/>
                  <a:gd name="T5" fmla="*/ 36 h 156"/>
                  <a:gd name="T6" fmla="*/ 73 w 227"/>
                  <a:gd name="T7" fmla="*/ 109 h 156"/>
                  <a:gd name="T8" fmla="*/ 32 w 227"/>
                  <a:gd name="T9" fmla="*/ 109 h 156"/>
                  <a:gd name="T10" fmla="*/ 0 w 227"/>
                  <a:gd name="T11" fmla="*/ 156 h 156"/>
                  <a:gd name="T12" fmla="*/ 227 w 227"/>
                  <a:gd name="T13" fmla="*/ 156 h 156"/>
                  <a:gd name="T14" fmla="*/ 227 w 227"/>
                  <a:gd name="T15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7" h="156">
                    <a:moveTo>
                      <a:pt x="227" y="0"/>
                    </a:moveTo>
                    <a:lnTo>
                      <a:pt x="168" y="63"/>
                    </a:lnTo>
                    <a:lnTo>
                      <a:pt x="122" y="36"/>
                    </a:lnTo>
                    <a:lnTo>
                      <a:pt x="73" y="109"/>
                    </a:lnTo>
                    <a:lnTo>
                      <a:pt x="32" y="109"/>
                    </a:lnTo>
                    <a:lnTo>
                      <a:pt x="0" y="156"/>
                    </a:lnTo>
                    <a:lnTo>
                      <a:pt x="227" y="156"/>
                    </a:lnTo>
                    <a:lnTo>
                      <a:pt x="227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42" name="Freeform 15"/>
              <p:cNvSpPr>
                <a:spLocks/>
              </p:cNvSpPr>
              <p:nvPr/>
            </p:nvSpPr>
            <p:spPr bwMode="auto">
              <a:xfrm>
                <a:off x="3719" y="2112"/>
                <a:ext cx="227" cy="156"/>
              </a:xfrm>
              <a:custGeom>
                <a:avLst/>
                <a:gdLst>
                  <a:gd name="T0" fmla="*/ 227 w 227"/>
                  <a:gd name="T1" fmla="*/ 0 h 156"/>
                  <a:gd name="T2" fmla="*/ 168 w 227"/>
                  <a:gd name="T3" fmla="*/ 63 h 156"/>
                  <a:gd name="T4" fmla="*/ 122 w 227"/>
                  <a:gd name="T5" fmla="*/ 36 h 156"/>
                  <a:gd name="T6" fmla="*/ 73 w 227"/>
                  <a:gd name="T7" fmla="*/ 109 h 156"/>
                  <a:gd name="T8" fmla="*/ 32 w 227"/>
                  <a:gd name="T9" fmla="*/ 109 h 156"/>
                  <a:gd name="T10" fmla="*/ 0 w 227"/>
                  <a:gd name="T11" fmla="*/ 156 h 156"/>
                  <a:gd name="T12" fmla="*/ 227 w 227"/>
                  <a:gd name="T13" fmla="*/ 156 h 156"/>
                  <a:gd name="T14" fmla="*/ 227 w 227"/>
                  <a:gd name="T15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7" h="156">
                    <a:moveTo>
                      <a:pt x="227" y="0"/>
                    </a:moveTo>
                    <a:lnTo>
                      <a:pt x="168" y="63"/>
                    </a:lnTo>
                    <a:lnTo>
                      <a:pt x="122" y="36"/>
                    </a:lnTo>
                    <a:lnTo>
                      <a:pt x="73" y="109"/>
                    </a:lnTo>
                    <a:lnTo>
                      <a:pt x="32" y="109"/>
                    </a:lnTo>
                    <a:lnTo>
                      <a:pt x="0" y="156"/>
                    </a:lnTo>
                    <a:lnTo>
                      <a:pt x="227" y="156"/>
                    </a:lnTo>
                    <a:lnTo>
                      <a:pt x="227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43" name="Freeform 16"/>
              <p:cNvSpPr>
                <a:spLocks/>
              </p:cNvSpPr>
              <p:nvPr/>
            </p:nvSpPr>
            <p:spPr bwMode="auto">
              <a:xfrm>
                <a:off x="3719" y="2119"/>
                <a:ext cx="241" cy="180"/>
              </a:xfrm>
              <a:custGeom>
                <a:avLst/>
                <a:gdLst>
                  <a:gd name="T0" fmla="*/ 0 w 241"/>
                  <a:gd name="T1" fmla="*/ 180 h 180"/>
                  <a:gd name="T2" fmla="*/ 241 w 241"/>
                  <a:gd name="T3" fmla="*/ 180 h 180"/>
                  <a:gd name="T4" fmla="*/ 241 w 241"/>
                  <a:gd name="T5" fmla="*/ 0 h 180"/>
                  <a:gd name="T6" fmla="*/ 176 w 241"/>
                  <a:gd name="T7" fmla="*/ 73 h 180"/>
                  <a:gd name="T8" fmla="*/ 129 w 241"/>
                  <a:gd name="T9" fmla="*/ 46 h 180"/>
                  <a:gd name="T10" fmla="*/ 81 w 241"/>
                  <a:gd name="T11" fmla="*/ 119 h 180"/>
                  <a:gd name="T12" fmla="*/ 37 w 241"/>
                  <a:gd name="T13" fmla="*/ 119 h 180"/>
                  <a:gd name="T14" fmla="*/ 0 w 241"/>
                  <a:gd name="T15" fmla="*/ 180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1" h="180">
                    <a:moveTo>
                      <a:pt x="0" y="180"/>
                    </a:moveTo>
                    <a:lnTo>
                      <a:pt x="241" y="180"/>
                    </a:lnTo>
                    <a:lnTo>
                      <a:pt x="241" y="0"/>
                    </a:lnTo>
                    <a:lnTo>
                      <a:pt x="176" y="73"/>
                    </a:lnTo>
                    <a:lnTo>
                      <a:pt x="129" y="46"/>
                    </a:lnTo>
                    <a:lnTo>
                      <a:pt x="81" y="119"/>
                    </a:lnTo>
                    <a:lnTo>
                      <a:pt x="37" y="119"/>
                    </a:lnTo>
                    <a:lnTo>
                      <a:pt x="0" y="1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35" name="椭圆 34"/>
            <p:cNvSpPr>
              <a:spLocks noChangeAspect="1"/>
            </p:cNvSpPr>
            <p:nvPr/>
          </p:nvSpPr>
          <p:spPr>
            <a:xfrm>
              <a:off x="7721945" y="2510238"/>
              <a:ext cx="208303" cy="20830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  <a:ea typeface="微软雅黑" panose="020B0503020204020204" pitchFamily="34" charset="-122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3074590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10917">
        <p14:flythrough/>
      </p:transition>
    </mc:Choice>
    <mc:Fallback xmlns="">
      <p:transition spd="slow" advTm="10917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50"/>
                            </p:stCondLst>
                            <p:childTnLst>
                              <p:par>
                                <p:cTn id="1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50"/>
                            </p:stCondLst>
                            <p:childTnLst>
                              <p:par>
                                <p:cTn id="24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5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7" dur="2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100"/>
                            </p:stCondLst>
                            <p:childTnLst>
                              <p:par>
                                <p:cTn id="2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5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350"/>
                            </p:stCondLst>
                            <p:childTnLst>
                              <p:par>
                                <p:cTn id="34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5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7" dur="2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 tmFilter="0, 0; .2, .5; .8, .5; 1, 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250" autoRev="1" fill="hold"/>
                                        <p:tgtEl>
                                          <p:spTgt spid="3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 tmFilter="0, 0; .2, .5; .8, .5; 1, 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250" autoRev="1" fill="hold"/>
                                        <p:tgtEl>
                                          <p:spTgt spid="3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1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6" grpId="0" animBg="1"/>
      <p:bldP spid="7" grpId="0" animBg="1"/>
      <p:bldP spid="4" grpId="0" animBg="1"/>
      <p:bldP spid="4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矩形 38"/>
          <p:cNvSpPr/>
          <p:nvPr/>
        </p:nvSpPr>
        <p:spPr>
          <a:xfrm>
            <a:off x="1416051" y="1841115"/>
            <a:ext cx="9396412" cy="414376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solidFill>
              <a:srgbClr val="1A7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>
              <a:defRPr/>
            </a:pPr>
            <a:endParaRPr lang="zh-CN" altLang="en-US" sz="2400">
              <a:ea typeface="微软雅黑" panose="020B0503020204020204" pitchFamily="34" charset="-122"/>
            </a:endParaRPr>
          </a:p>
        </p:txBody>
      </p:sp>
      <p:sp>
        <p:nvSpPr>
          <p:cNvPr id="10" name="Rectangle 19"/>
          <p:cNvSpPr>
            <a:spLocks noChangeArrowheads="1"/>
          </p:cNvSpPr>
          <p:nvPr/>
        </p:nvSpPr>
        <p:spPr bwMode="auto">
          <a:xfrm>
            <a:off x="1628427" y="2209772"/>
            <a:ext cx="8990413" cy="34064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just" eaLnBrk="1" hangingPunct="1">
              <a:lnSpc>
                <a:spcPct val="130000"/>
              </a:lnSpc>
              <a:tabLst>
                <a:tab pos="628650" algn="l"/>
              </a:tabLst>
            </a:pPr>
            <a:r>
              <a:rPr lang="en-US" altLang="zh-CN" b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	</a:t>
            </a:r>
            <a:r>
              <a:rPr lang="zh-CN" altLang="en-US" b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某</a:t>
            </a:r>
            <a:r>
              <a:rPr lang="zh-CN" altLang="en-US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职业院校为了培养学生的创业能力，鼓励学生在校园里开展各种营销活动。为了探索创业途径，学生小明利用业余时间在学院内的一家面包店打工。经过一段时间的统计，他发现某种面包以每个2元的价格销售时，每天能卖500个；价格每提高1角，每天就少卖10个，另外，面包店的每天的固定开销为40元，每个面包的成本为1.5元。此后，小明决定独自经营该面包店。问：小明怎样确定面包的价格，才能使获得的利润最大？</a:t>
            </a:r>
          </a:p>
        </p:txBody>
      </p:sp>
      <p:sp>
        <p:nvSpPr>
          <p:cNvPr id="11" name="矩形 10"/>
          <p:cNvSpPr/>
          <p:nvPr/>
        </p:nvSpPr>
        <p:spPr>
          <a:xfrm flipV="1">
            <a:off x="1416052" y="1661475"/>
            <a:ext cx="9396412" cy="4571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>
              <a:defRPr/>
            </a:pPr>
            <a:endParaRPr lang="zh-CN" altLang="en-US" sz="2400">
              <a:ea typeface="微软雅黑" panose="020B0503020204020204" pitchFamily="3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4873769" y="1023584"/>
            <a:ext cx="2444462" cy="523220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r>
              <a: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如何定价</a:t>
            </a:r>
            <a:r>
              <a:rPr lang="zh-CN" altLang="en-US" sz="28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问题？</a:t>
            </a:r>
            <a:endParaRPr lang="zh-CN" alt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850189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10" grpId="0"/>
      <p:bldP spid="11" grpId="0" animBg="1"/>
      <p:bldP spid="2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矩形 38"/>
          <p:cNvSpPr/>
          <p:nvPr/>
        </p:nvSpPr>
        <p:spPr>
          <a:xfrm>
            <a:off x="1416051" y="2389240"/>
            <a:ext cx="9396412" cy="3077498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solidFill>
              <a:srgbClr val="1A7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>
              <a:defRPr/>
            </a:pPr>
            <a:endParaRPr lang="zh-CN" altLang="en-US" sz="240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10" name="Rectangle 19"/>
          <p:cNvSpPr>
            <a:spLocks noChangeArrowheads="1"/>
          </p:cNvSpPr>
          <p:nvPr/>
        </p:nvSpPr>
        <p:spPr bwMode="auto">
          <a:xfrm>
            <a:off x="1416051" y="2496828"/>
            <a:ext cx="9396412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b="0" dirty="0" smtClean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有</a:t>
            </a:r>
            <a:r>
              <a:rPr lang="zh-CN" altLang="en-US" b="0" dirty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的产品，即使价格上升，需求量也不会减少多少。</a:t>
            </a:r>
          </a:p>
          <a:p>
            <a:pPr algn="just">
              <a:lnSpc>
                <a:spcPct val="150000"/>
              </a:lnSpc>
            </a:pPr>
            <a:r>
              <a:rPr lang="zh-CN" altLang="en-US" b="0" dirty="0">
                <a:latin typeface="Times New Roman" panose="02020603050405020304" pitchFamily="18" charset="0"/>
                <a:ea typeface="微软雅黑" panose="020B0503020204020204" pitchFamily="34" charset="-122"/>
              </a:rPr>
              <a:t>    </a:t>
            </a:r>
            <a:r>
              <a:rPr lang="zh-CN" altLang="en-US" b="0" dirty="0" smtClean="0">
                <a:latin typeface="Times New Roman" panose="02020603050405020304" pitchFamily="18" charset="0"/>
                <a:ea typeface="微软雅黑" panose="020B0503020204020204" pitchFamily="34" charset="-122"/>
              </a:rPr>
              <a:t>    例如</a:t>
            </a:r>
            <a:r>
              <a:rPr lang="zh-CN" altLang="en-US" b="0" dirty="0">
                <a:latin typeface="Times New Roman" panose="02020603050405020304" pitchFamily="18" charset="0"/>
                <a:ea typeface="微软雅黑" panose="020B0503020204020204" pitchFamily="34" charset="-122"/>
              </a:rPr>
              <a:t>，如果你一顿吃</a:t>
            </a:r>
            <a:r>
              <a:rPr lang="en-US" altLang="zh-CN" b="0" dirty="0">
                <a:latin typeface="Times New Roman" panose="02020603050405020304" pitchFamily="18" charset="0"/>
                <a:ea typeface="微软雅黑" panose="020B0503020204020204" pitchFamily="34" charset="-122"/>
              </a:rPr>
              <a:t>3</a:t>
            </a:r>
            <a:r>
              <a:rPr lang="zh-CN" altLang="en-US" b="0" dirty="0">
                <a:latin typeface="Times New Roman" panose="02020603050405020304" pitchFamily="18" charset="0"/>
                <a:ea typeface="微软雅黑" panose="020B0503020204020204" pitchFamily="34" charset="-122"/>
              </a:rPr>
              <a:t>两饭，不管大米价格是否便宜，你对大米的需求量不会改变多少；看病也是一样，当看病的医疗、检测、药品等价格上升时，也不会大幅度地减少看病的次数。因此它们是对价格变化不太敏感。 </a:t>
            </a:r>
          </a:p>
        </p:txBody>
      </p:sp>
      <p:sp>
        <p:nvSpPr>
          <p:cNvPr id="11" name="矩形 10"/>
          <p:cNvSpPr/>
          <p:nvPr/>
        </p:nvSpPr>
        <p:spPr>
          <a:xfrm>
            <a:off x="1416052" y="2201933"/>
            <a:ext cx="9396412" cy="4965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>
              <a:defRPr/>
            </a:pPr>
            <a:endParaRPr lang="zh-CN" altLang="en-US" sz="240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4028768" y="1546136"/>
            <a:ext cx="4134465" cy="523220"/>
          </a:xfrm>
          <a:prstGeom prst="rect">
            <a:avLst/>
          </a:prstGeom>
          <a:solidFill>
            <a:srgbClr val="0070C0"/>
          </a:solidFill>
        </p:spPr>
        <p:txBody>
          <a:bodyPr wrap="none">
            <a:spAutoFit/>
          </a:bodyPr>
          <a:lstStyle/>
          <a:p>
            <a:r>
              <a:rPr lang="zh-CN" alt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哪种产品对价格更有弹性</a:t>
            </a:r>
          </a:p>
        </p:txBody>
      </p:sp>
    </p:spTree>
    <p:extLst>
      <p:ext uri="{BB962C8B-B14F-4D97-AF65-F5344CB8AC3E}">
        <p14:creationId xmlns:p14="http://schemas.microsoft.com/office/powerpoint/2010/main" val="384654960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10" grpId="0"/>
      <p:bldP spid="11" grpId="0" animBg="1"/>
      <p:bldP spid="2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矩形 38"/>
          <p:cNvSpPr/>
          <p:nvPr/>
        </p:nvSpPr>
        <p:spPr>
          <a:xfrm>
            <a:off x="1416051" y="2654712"/>
            <a:ext cx="9396412" cy="2031588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solidFill>
              <a:srgbClr val="1A7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>
              <a:defRPr/>
            </a:pPr>
            <a:endParaRPr lang="zh-CN" altLang="en-US" sz="240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10" name="Rectangle 19"/>
          <p:cNvSpPr>
            <a:spLocks noChangeArrowheads="1"/>
          </p:cNvSpPr>
          <p:nvPr/>
        </p:nvSpPr>
        <p:spPr bwMode="auto">
          <a:xfrm>
            <a:off x="1416051" y="2769998"/>
            <a:ext cx="9396412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b="0" dirty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有的产品，如果价格上升，需求量会明显减少。</a:t>
            </a:r>
          </a:p>
          <a:p>
            <a:pPr algn="just">
              <a:lnSpc>
                <a:spcPct val="150000"/>
              </a:lnSpc>
            </a:pPr>
            <a:r>
              <a:rPr lang="zh-CN" altLang="en-US" b="0" dirty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     </a:t>
            </a:r>
            <a:r>
              <a:rPr lang="zh-CN" altLang="en-US" b="0" dirty="0" smtClean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   </a:t>
            </a:r>
            <a:r>
              <a:rPr lang="zh-CN" altLang="en-US" b="0" dirty="0" smtClean="0">
                <a:latin typeface="Times New Roman" panose="02020603050405020304" pitchFamily="18" charset="0"/>
                <a:ea typeface="微软雅黑" panose="020B0503020204020204" pitchFamily="34" charset="-122"/>
              </a:rPr>
              <a:t>例如</a:t>
            </a:r>
            <a:r>
              <a:rPr lang="zh-CN" altLang="en-US" b="0" dirty="0">
                <a:latin typeface="Times New Roman" panose="02020603050405020304" pitchFamily="18" charset="0"/>
                <a:ea typeface="微软雅黑" panose="020B0503020204020204" pitchFamily="34" charset="-122"/>
              </a:rPr>
              <a:t>，水果便宜的时候可以多吃，随着季节的变化，价格上升了也会少吃，因此水果是对价格变化比较敏感。</a:t>
            </a:r>
          </a:p>
          <a:p>
            <a:pPr algn="just" eaLnBrk="1" hangingPunct="1">
              <a:lnSpc>
                <a:spcPct val="150000"/>
              </a:lnSpc>
            </a:pPr>
            <a:endParaRPr lang="zh-CN" altLang="en-US" b="0" dirty="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416052" y="2467405"/>
            <a:ext cx="9396412" cy="4965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>
              <a:defRPr/>
            </a:pPr>
            <a:endParaRPr lang="zh-CN" altLang="en-US" sz="240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4028768" y="1811608"/>
            <a:ext cx="4134465" cy="523220"/>
          </a:xfrm>
          <a:prstGeom prst="rect">
            <a:avLst/>
          </a:prstGeom>
          <a:solidFill>
            <a:srgbClr val="0070C0"/>
          </a:solidFill>
        </p:spPr>
        <p:txBody>
          <a:bodyPr wrap="none">
            <a:spAutoFit/>
          </a:bodyPr>
          <a:lstStyle/>
          <a:p>
            <a:r>
              <a:rPr lang="zh-CN" alt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哪种产品对价格更有弹性</a:t>
            </a:r>
          </a:p>
        </p:txBody>
      </p:sp>
      <p:sp>
        <p:nvSpPr>
          <p:cNvPr id="6" name="矩形 5"/>
          <p:cNvSpPr/>
          <p:nvPr/>
        </p:nvSpPr>
        <p:spPr>
          <a:xfrm>
            <a:off x="1575278" y="4962775"/>
            <a:ext cx="70485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   商品对价格的灵敏度叫做</a:t>
            </a:r>
            <a:r>
              <a:rPr lang="zh-CN" altLang="en-US" sz="2400" dirty="0">
                <a:solidFill>
                  <a:srgbClr val="1A74CC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商品的弹性</a:t>
            </a:r>
            <a:r>
              <a:rPr lang="zh-CN" altLang="en-US" sz="24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8895312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10" grpId="0"/>
      <p:bldP spid="11" grpId="0" animBg="1"/>
      <p:bldP spid="2" grpId="0" animBg="1"/>
      <p:bldP spid="6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矩形 40"/>
          <p:cNvSpPr/>
          <p:nvPr/>
        </p:nvSpPr>
        <p:spPr bwMode="auto">
          <a:xfrm>
            <a:off x="1055688" y="2024063"/>
            <a:ext cx="10080625" cy="2376487"/>
          </a:xfrm>
          <a:prstGeom prst="rect">
            <a:avLst/>
          </a:prstGeom>
          <a:solidFill>
            <a:srgbClr val="F5F5F5"/>
          </a:solidFill>
          <a:ln>
            <a:solidFill>
              <a:srgbClr val="1A7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buFont typeface="Arial" charset="0"/>
              <a:buNone/>
              <a:defRPr/>
            </a:pPr>
            <a:r>
              <a:rPr lang="en-US" altLang="zh-CN" sz="2400" dirty="0" smtClean="0">
                <a:latin typeface="Times New Roman" panose="02020603050405020304" pitchFamily="18" charset="0"/>
                <a:ea typeface="微软雅黑" panose="020B0503020204020204" pitchFamily="34" charset="-122"/>
              </a:rPr>
              <a:t>z</a:t>
            </a:r>
            <a:endParaRPr lang="zh-CN" altLang="en-US" sz="2400" dirty="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1044" name="矩形 55"/>
          <p:cNvSpPr>
            <a:spLocks noChangeArrowheads="1"/>
          </p:cNvSpPr>
          <p:nvPr/>
        </p:nvSpPr>
        <p:spPr bwMode="auto">
          <a:xfrm>
            <a:off x="5366263" y="991671"/>
            <a:ext cx="1439810" cy="523220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/>
            <a:r>
              <a:rPr lang="zh-CN" alt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方正粗宋简体"/>
              </a:rPr>
              <a:t>弹性</a:t>
            </a:r>
          </a:p>
        </p:txBody>
      </p:sp>
      <p:grpSp>
        <p:nvGrpSpPr>
          <p:cNvPr id="4" name="组合 43"/>
          <p:cNvGrpSpPr>
            <a:grpSpLocks/>
          </p:cNvGrpSpPr>
          <p:nvPr/>
        </p:nvGrpSpPr>
        <p:grpSpPr bwMode="auto">
          <a:xfrm>
            <a:off x="2049464" y="2797751"/>
            <a:ext cx="9086849" cy="855256"/>
            <a:chOff x="1471648" y="1405633"/>
            <a:chExt cx="6815128" cy="641447"/>
          </a:xfrm>
        </p:grpSpPr>
        <p:sp>
          <p:nvSpPr>
            <p:cNvPr id="1056" name="Rectangle 78"/>
            <p:cNvSpPr>
              <a:spLocks noChangeArrowheads="1"/>
            </p:cNvSpPr>
            <p:nvPr/>
          </p:nvSpPr>
          <p:spPr bwMode="auto">
            <a:xfrm>
              <a:off x="1471648" y="1538824"/>
              <a:ext cx="6815128" cy="3462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/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函数的相对</a:t>
              </a:r>
              <a:r>
                <a:rPr lang="zh-CN" altLang="en-US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增量        </a:t>
              </a:r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与自变量的相对</a:t>
              </a:r>
              <a:r>
                <a:rPr lang="zh-CN" altLang="en-US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增量         </a:t>
              </a:r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之</a:t>
              </a:r>
              <a:r>
                <a:rPr lang="zh-CN" altLang="en-US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比               称为</a:t>
              </a:r>
              <a:endParaRPr lang="zh-CN" altLang="en-US" b="0" dirty="0"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1036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6539820"/>
                </p:ext>
              </p:extLst>
            </p:nvPr>
          </p:nvGraphicFramePr>
          <p:xfrm>
            <a:off x="3150361" y="1405633"/>
            <a:ext cx="512765" cy="61574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1138" r:id="rId3" imgW="246543" imgH="441183" progId="Equation.3">
                    <p:embed/>
                  </p:oleObj>
                </mc:Choice>
                <mc:Fallback>
                  <p:oleObj r:id="rId3" imgW="246543" imgH="441183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50361" y="1405633"/>
                          <a:ext cx="512765" cy="61574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37" name="Object 1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93440336"/>
                </p:ext>
              </p:extLst>
            </p:nvPr>
          </p:nvGraphicFramePr>
          <p:xfrm>
            <a:off x="5689817" y="1419270"/>
            <a:ext cx="456705" cy="61574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1139" r:id="rId5" imgW="246325" imgH="440792" progId="Equation.3">
                    <p:embed/>
                  </p:oleObj>
                </mc:Choice>
                <mc:Fallback>
                  <p:oleObj r:id="rId5" imgW="246325" imgH="440792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89817" y="1419270"/>
                          <a:ext cx="456705" cy="61574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38" name="Object 2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39141951"/>
                </p:ext>
              </p:extLst>
            </p:nvPr>
          </p:nvGraphicFramePr>
          <p:xfrm>
            <a:off x="6626669" y="1423621"/>
            <a:ext cx="857256" cy="6234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1140" r:id="rId7" imgW="577458" imgH="436278" progId="Equation.3">
                    <p:embed/>
                  </p:oleObj>
                </mc:Choice>
                <mc:Fallback>
                  <p:oleObj r:id="rId7" imgW="577458" imgH="436278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626669" y="1423621"/>
                          <a:ext cx="857256" cy="62345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" name="组合 42"/>
          <p:cNvGrpSpPr>
            <a:grpSpLocks/>
          </p:cNvGrpSpPr>
          <p:nvPr/>
        </p:nvGrpSpPr>
        <p:grpSpPr bwMode="auto">
          <a:xfrm>
            <a:off x="1238065" y="3549768"/>
            <a:ext cx="6358467" cy="590431"/>
            <a:chOff x="874733" y="1831382"/>
            <a:chExt cx="4768837" cy="442826"/>
          </a:xfrm>
        </p:grpSpPr>
        <p:sp>
          <p:nvSpPr>
            <p:cNvPr id="1055" name="Rectangle 85"/>
            <p:cNvSpPr>
              <a:spLocks noChangeArrowheads="1"/>
            </p:cNvSpPr>
            <p:nvPr/>
          </p:nvSpPr>
          <p:spPr bwMode="auto">
            <a:xfrm>
              <a:off x="874733" y="1865417"/>
              <a:ext cx="4768837" cy="3462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/>
              <a:r>
                <a:rPr lang="zh-CN" altLang="en-US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函数            从      到                </a:t>
              </a:r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的相对变化</a:t>
              </a:r>
              <a:r>
                <a:rPr lang="zh-CN" altLang="en-US" b="0" dirty="0">
                  <a:solidFill>
                    <a:srgbClr val="000000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rPr>
                <a:t>率。</a:t>
              </a:r>
              <a:endParaRPr lang="zh-CN" altLang="en-US" b="0" dirty="0"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1033" name="Object 2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40146087"/>
                </p:ext>
              </p:extLst>
            </p:nvPr>
          </p:nvGraphicFramePr>
          <p:xfrm>
            <a:off x="1374835" y="1885556"/>
            <a:ext cx="694533" cy="3886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1141" r:id="rId9" imgW="350662" imgH="207800" progId="Equation.3">
                    <p:embed/>
                  </p:oleObj>
                </mc:Choice>
                <mc:Fallback>
                  <p:oleObj r:id="rId9" imgW="350662" imgH="2078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74835" y="1885556"/>
                          <a:ext cx="694533" cy="38865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34" name="Object 2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95177885"/>
                </p:ext>
              </p:extLst>
            </p:nvPr>
          </p:nvGraphicFramePr>
          <p:xfrm>
            <a:off x="2293659" y="1831382"/>
            <a:ext cx="349258" cy="42198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1142" r:id="rId11" imgW="183453" imgH="235869" progId="Equation.3">
                    <p:embed/>
                  </p:oleObj>
                </mc:Choice>
                <mc:Fallback>
                  <p:oleObj r:id="rId11" imgW="183453" imgH="23586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93659" y="1831382"/>
                          <a:ext cx="349258" cy="42198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35" name="Object 2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38367052"/>
                </p:ext>
              </p:extLst>
            </p:nvPr>
          </p:nvGraphicFramePr>
          <p:xfrm>
            <a:off x="2855124" y="1854391"/>
            <a:ext cx="916004" cy="3977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1143" r:id="rId13" imgW="514024" imgH="231311" progId="Equation.3">
                    <p:embed/>
                  </p:oleObj>
                </mc:Choice>
                <mc:Fallback>
                  <p:oleObj r:id="rId13" imgW="514024" imgH="231311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55124" y="1854391"/>
                          <a:ext cx="916004" cy="39779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8" name="组合 34"/>
          <p:cNvGrpSpPr/>
          <p:nvPr/>
        </p:nvGrpSpPr>
        <p:grpSpPr>
          <a:xfrm>
            <a:off x="1210629" y="2258258"/>
            <a:ext cx="10001251" cy="592035"/>
            <a:chOff x="1193722" y="899551"/>
            <a:chExt cx="7500938" cy="444026"/>
          </a:xfrm>
        </p:grpSpPr>
        <p:sp>
          <p:nvSpPr>
            <p:cNvPr id="1043" name="Rectangle 72"/>
            <p:cNvSpPr>
              <a:spLocks noChangeArrowheads="1"/>
            </p:cNvSpPr>
            <p:nvPr/>
          </p:nvSpPr>
          <p:spPr bwMode="auto">
            <a:xfrm>
              <a:off x="1193722" y="962197"/>
              <a:ext cx="7500938" cy="3462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r>
                <a:rPr lang="zh-CN" altLang="en-US" dirty="0">
                  <a:solidFill>
                    <a:srgbClr val="FF0000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rPr>
                <a:t>定义</a:t>
              </a:r>
              <a:r>
                <a:rPr lang="en-US" altLang="zh-CN" dirty="0" smtClean="0">
                  <a:solidFill>
                    <a:srgbClr val="FF0000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rPr>
                <a:t>4.5  </a:t>
              </a:r>
              <a:r>
                <a:rPr lang="zh-CN" altLang="en-US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设函数                  </a:t>
              </a:r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在</a:t>
              </a:r>
              <a:r>
                <a:rPr lang="zh-CN" altLang="en-US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点      </a:t>
              </a:r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的某邻域内有定义，且</a:t>
              </a:r>
              <a:r>
                <a:rPr lang="zh-CN" altLang="en-US" b="0" dirty="0">
                  <a:solidFill>
                    <a:srgbClr val="000000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rPr>
                <a:t>在</a:t>
              </a:r>
              <a:r>
                <a:rPr lang="zh-CN" altLang="en-US" b="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rPr>
                <a:t>点        处</a:t>
              </a:r>
              <a:endParaRPr lang="zh-CN" altLang="en-US" b="0" dirty="0"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1026" name="Object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85315588"/>
                </p:ext>
              </p:extLst>
            </p:nvPr>
          </p:nvGraphicFramePr>
          <p:xfrm>
            <a:off x="7415573" y="899551"/>
            <a:ext cx="455613" cy="431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1144" name="公式" r:id="rId15" imgW="183453" imgH="235869" progId="Equation.3">
                    <p:embed/>
                  </p:oleObj>
                </mc:Choice>
                <mc:Fallback>
                  <p:oleObj name="公式" r:id="rId15" imgW="183453" imgH="23586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415573" y="899551"/>
                          <a:ext cx="455613" cy="4318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27" name="Object 3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25323785"/>
                </p:ext>
              </p:extLst>
            </p:nvPr>
          </p:nvGraphicFramePr>
          <p:xfrm>
            <a:off x="2779984" y="964608"/>
            <a:ext cx="1050925" cy="368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1145" r:id="rId16" imgW="590609" imgH="205429" progId="Equation.3">
                    <p:embed/>
                  </p:oleObj>
                </mc:Choice>
                <mc:Fallback>
                  <p:oleObj r:id="rId16" imgW="590609" imgH="20542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79984" y="964608"/>
                          <a:ext cx="1050925" cy="3683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28" name="Object 3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81016642"/>
                </p:ext>
              </p:extLst>
            </p:nvPr>
          </p:nvGraphicFramePr>
          <p:xfrm>
            <a:off x="4252256" y="911777"/>
            <a:ext cx="457200" cy="431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1146" r:id="rId18" imgW="183453" imgH="235869" progId="Equation.3">
                    <p:embed/>
                  </p:oleObj>
                </mc:Choice>
                <mc:Fallback>
                  <p:oleObj r:id="rId18" imgW="183453" imgH="23586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52256" y="911777"/>
                          <a:ext cx="457200" cy="4318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7" name="矩形 6"/>
          <p:cNvSpPr/>
          <p:nvPr/>
        </p:nvSpPr>
        <p:spPr>
          <a:xfrm>
            <a:off x="1210629" y="2782425"/>
            <a:ext cx="1261884" cy="7571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80000"/>
              </a:lnSpc>
            </a:pPr>
            <a:r>
              <a:rPr lang="zh-CN" alt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可导，</a:t>
            </a:r>
            <a:r>
              <a:rPr lang="zh-CN" alt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86402883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1044" grpId="0" animBg="1"/>
      <p:bldP spid="7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矩形 33"/>
          <p:cNvSpPr/>
          <p:nvPr/>
        </p:nvSpPr>
        <p:spPr bwMode="auto">
          <a:xfrm>
            <a:off x="1055688" y="2024063"/>
            <a:ext cx="10080625" cy="2376487"/>
          </a:xfrm>
          <a:prstGeom prst="rect">
            <a:avLst/>
          </a:prstGeom>
          <a:solidFill>
            <a:srgbClr val="F5F5F5"/>
          </a:solidFill>
          <a:ln>
            <a:solidFill>
              <a:srgbClr val="1A7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buFont typeface="Arial" charset="0"/>
              <a:buNone/>
              <a:defRPr/>
            </a:pPr>
            <a:r>
              <a:rPr lang="en-US" altLang="zh-CN" sz="2400" dirty="0" smtClean="0">
                <a:latin typeface="Times New Roman" panose="02020603050405020304" pitchFamily="18" charset="0"/>
                <a:ea typeface="微软雅黑" panose="020B0503020204020204" pitchFamily="34" charset="-122"/>
              </a:rPr>
              <a:t>z</a:t>
            </a:r>
            <a:endParaRPr lang="zh-CN" altLang="en-US" sz="2400" dirty="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1044" name="矩形 55"/>
          <p:cNvSpPr>
            <a:spLocks noChangeArrowheads="1"/>
          </p:cNvSpPr>
          <p:nvPr/>
        </p:nvSpPr>
        <p:spPr bwMode="auto">
          <a:xfrm>
            <a:off x="5366263" y="991671"/>
            <a:ext cx="1439810" cy="523220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/>
            <a:r>
              <a:rPr lang="zh-CN" alt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方正粗宋简体"/>
              </a:rPr>
              <a:t>弹性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4616661" y="3381908"/>
            <a:ext cx="2832100" cy="882651"/>
            <a:chOff x="0" y="-104"/>
            <a:chExt cx="1338" cy="556"/>
          </a:xfrm>
        </p:grpSpPr>
        <p:graphicFrame>
          <p:nvGraphicFramePr>
            <p:cNvPr id="1040" name="Object 7"/>
            <p:cNvGraphicFramePr>
              <a:graphicFrameLocks noChangeAspect="1"/>
            </p:cNvGraphicFramePr>
            <p:nvPr/>
          </p:nvGraphicFramePr>
          <p:xfrm>
            <a:off x="0" y="-104"/>
            <a:ext cx="631" cy="5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162" r:id="rId3" imgW="526643" imgH="398194" progId="Equation.3">
                    <p:embed/>
                  </p:oleObj>
                </mc:Choice>
                <mc:Fallback>
                  <p:oleObj r:id="rId3" imgW="526643" imgH="398194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0" y="-104"/>
                          <a:ext cx="631" cy="55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58" name="Rectangle 101"/>
            <p:cNvSpPr>
              <a:spLocks noChangeArrowheads="1"/>
            </p:cNvSpPr>
            <p:nvPr/>
          </p:nvSpPr>
          <p:spPr bwMode="auto">
            <a:xfrm>
              <a:off x="590" y="48"/>
              <a:ext cx="276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/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或 </a:t>
              </a:r>
            </a:p>
          </p:txBody>
        </p:sp>
        <p:graphicFrame>
          <p:nvGraphicFramePr>
            <p:cNvPr id="1041" name="Object 9"/>
            <p:cNvGraphicFramePr>
              <a:graphicFrameLocks noChangeAspect="1"/>
            </p:cNvGraphicFramePr>
            <p:nvPr/>
          </p:nvGraphicFramePr>
          <p:xfrm>
            <a:off x="862" y="92"/>
            <a:ext cx="476" cy="2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163" r:id="rId5" imgW="395934" imgH="229897" progId="Equation.3">
                    <p:embed/>
                  </p:oleObj>
                </mc:Choice>
                <mc:Fallback>
                  <p:oleObj r:id="rId5" imgW="395934" imgH="229897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62" y="92"/>
                          <a:ext cx="476" cy="27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" name="组合 44"/>
          <p:cNvGrpSpPr>
            <a:grpSpLocks/>
          </p:cNvGrpSpPr>
          <p:nvPr/>
        </p:nvGrpSpPr>
        <p:grpSpPr bwMode="auto">
          <a:xfrm>
            <a:off x="1908390" y="2186326"/>
            <a:ext cx="6502400" cy="886883"/>
            <a:chOff x="928736" y="2529453"/>
            <a:chExt cx="4876772" cy="664620"/>
          </a:xfrm>
        </p:grpSpPr>
        <p:sp>
          <p:nvSpPr>
            <p:cNvPr id="1054" name="Rectangle 91"/>
            <p:cNvSpPr>
              <a:spLocks noChangeArrowheads="1"/>
            </p:cNvSpPr>
            <p:nvPr/>
          </p:nvSpPr>
          <p:spPr bwMode="auto">
            <a:xfrm>
              <a:off x="928736" y="2661857"/>
              <a:ext cx="4876772" cy="3459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/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如果</a:t>
              </a:r>
              <a:r>
                <a:rPr lang="zh-CN" altLang="en-US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极限                         </a:t>
              </a:r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存在，</a:t>
              </a:r>
            </a:p>
          </p:txBody>
        </p:sp>
        <p:graphicFrame>
          <p:nvGraphicFramePr>
            <p:cNvPr id="1032" name="Object 2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55848875"/>
                </p:ext>
              </p:extLst>
            </p:nvPr>
          </p:nvGraphicFramePr>
          <p:xfrm>
            <a:off x="1915183" y="2529453"/>
            <a:ext cx="1428761" cy="6646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164" r:id="rId7" imgW="833354" imgH="435757" progId="Equation.3">
                    <p:embed/>
                  </p:oleObj>
                </mc:Choice>
                <mc:Fallback>
                  <p:oleObj r:id="rId7" imgW="833354" imgH="435757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15183" y="2529453"/>
                          <a:ext cx="1428761" cy="66462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2" name="组合 41"/>
          <p:cNvGrpSpPr/>
          <p:nvPr/>
        </p:nvGrpSpPr>
        <p:grpSpPr>
          <a:xfrm>
            <a:off x="6096000" y="2354720"/>
            <a:ext cx="4857784" cy="523097"/>
            <a:chOff x="4572000" y="2846017"/>
            <a:chExt cx="3643338" cy="392323"/>
          </a:xfrm>
        </p:grpSpPr>
        <p:sp>
          <p:nvSpPr>
            <p:cNvPr id="1051" name="Rectangle 91"/>
            <p:cNvSpPr>
              <a:spLocks noChangeArrowheads="1"/>
            </p:cNvSpPr>
            <p:nvPr/>
          </p:nvSpPr>
          <p:spPr bwMode="auto">
            <a:xfrm>
              <a:off x="4572000" y="2869055"/>
              <a:ext cx="3643338" cy="3462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/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则称此极限值为</a:t>
              </a:r>
              <a:r>
                <a:rPr lang="zh-CN" altLang="en-US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函数            </a:t>
              </a:r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在点</a:t>
              </a:r>
            </a:p>
          </p:txBody>
        </p:sp>
        <p:graphicFrame>
          <p:nvGraphicFramePr>
            <p:cNvPr id="1029" name="Object 3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78006630"/>
                </p:ext>
              </p:extLst>
            </p:nvPr>
          </p:nvGraphicFramePr>
          <p:xfrm>
            <a:off x="6725621" y="2846017"/>
            <a:ext cx="615913" cy="39232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165" r:id="rId9" imgW="350662" imgH="207800" progId="Equation.3">
                    <p:embed/>
                  </p:oleObj>
                </mc:Choice>
                <mc:Fallback>
                  <p:oleObj r:id="rId9" imgW="350662" imgH="2078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725621" y="2846017"/>
                          <a:ext cx="615913" cy="392323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052" name="Rectangle 95"/>
          <p:cNvSpPr>
            <a:spLocks noChangeArrowheads="1"/>
          </p:cNvSpPr>
          <p:nvPr/>
        </p:nvSpPr>
        <p:spPr bwMode="auto">
          <a:xfrm>
            <a:off x="3245164" y="3071949"/>
            <a:ext cx="9525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l" eaLnBrk="1" hangingPunct="1"/>
            <a:r>
              <a:rPr lang="zh-CN" altLang="en-US" b="0" dirty="0">
                <a:latin typeface="Times New Roman" panose="02020603050405020304" pitchFamily="18" charset="0"/>
                <a:ea typeface="微软雅黑" panose="020B0503020204020204" pitchFamily="34" charset="-122"/>
              </a:rPr>
              <a:t>记</a:t>
            </a:r>
            <a:r>
              <a:rPr lang="zh-CN" altLang="en-US" b="0" dirty="0" smtClean="0">
                <a:latin typeface="Times New Roman" panose="02020603050405020304" pitchFamily="18" charset="0"/>
                <a:ea typeface="微软雅黑" panose="020B0503020204020204" pitchFamily="34" charset="-122"/>
              </a:rPr>
              <a:t>作： </a:t>
            </a:r>
            <a:endParaRPr lang="zh-CN" altLang="en-US" b="0" dirty="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grpSp>
        <p:nvGrpSpPr>
          <p:cNvPr id="37" name="组合 46"/>
          <p:cNvGrpSpPr>
            <a:grpSpLocks/>
          </p:cNvGrpSpPr>
          <p:nvPr/>
        </p:nvGrpSpPr>
        <p:grpSpPr bwMode="auto">
          <a:xfrm>
            <a:off x="1286469" y="2981811"/>
            <a:ext cx="2474740" cy="570005"/>
            <a:chOff x="929964" y="3179224"/>
            <a:chExt cx="1856075" cy="427506"/>
          </a:xfrm>
        </p:grpSpPr>
        <p:sp>
          <p:nvSpPr>
            <p:cNvPr id="38" name="Rectangle 95"/>
            <p:cNvSpPr>
              <a:spLocks noChangeArrowheads="1"/>
            </p:cNvSpPr>
            <p:nvPr/>
          </p:nvSpPr>
          <p:spPr bwMode="auto">
            <a:xfrm>
              <a:off x="1071536" y="3257127"/>
              <a:ext cx="1714503" cy="346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/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   处的</a:t>
              </a:r>
              <a:r>
                <a:rPr lang="zh-CN" altLang="en-US" b="0" dirty="0">
                  <a:solidFill>
                    <a:srgbClr val="FF0000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rPr>
                <a:t>弹性</a:t>
              </a:r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，</a:t>
              </a:r>
            </a:p>
          </p:txBody>
        </p:sp>
        <p:graphicFrame>
          <p:nvGraphicFramePr>
            <p:cNvPr id="40" name="Object 3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71919885"/>
                </p:ext>
              </p:extLst>
            </p:nvPr>
          </p:nvGraphicFramePr>
          <p:xfrm>
            <a:off x="929964" y="3179224"/>
            <a:ext cx="450850" cy="42750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166" name="公式" r:id="rId11" imgW="183453" imgH="235869" progId="Equation.3">
                    <p:embed/>
                  </p:oleObj>
                </mc:Choice>
                <mc:Fallback>
                  <p:oleObj name="公式" r:id="rId11" imgW="183453" imgH="23586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29964" y="3179224"/>
                          <a:ext cx="450850" cy="42750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6992214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 bwMode="auto">
          <a:xfrm>
            <a:off x="1055688" y="1963701"/>
            <a:ext cx="10080625" cy="3552194"/>
          </a:xfrm>
          <a:prstGeom prst="rect">
            <a:avLst/>
          </a:prstGeom>
          <a:solidFill>
            <a:srgbClr val="F5F5F5"/>
          </a:solidFill>
          <a:ln>
            <a:solidFill>
              <a:srgbClr val="1A7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 sz="240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1057" name="Rectangle 103"/>
          <p:cNvSpPr>
            <a:spLocks noChangeArrowheads="1"/>
          </p:cNvSpPr>
          <p:nvPr/>
        </p:nvSpPr>
        <p:spPr bwMode="auto">
          <a:xfrm>
            <a:off x="1366308" y="2245850"/>
            <a:ext cx="3744384" cy="46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l" eaLnBrk="1" hangingPunct="1"/>
            <a:r>
              <a:rPr lang="zh-CN" altLang="en-US" b="0" dirty="0">
                <a:latin typeface="Times New Roman" panose="02020603050405020304" pitchFamily="18" charset="0"/>
                <a:ea typeface="微软雅黑" panose="020B0503020204020204" pitchFamily="34" charset="-122"/>
              </a:rPr>
              <a:t>于是得弹性的计算公式为 </a:t>
            </a:r>
          </a:p>
        </p:txBody>
      </p:sp>
      <p:graphicFrame>
        <p:nvGraphicFramePr>
          <p:cNvPr id="1039" name="Object 12"/>
          <p:cNvGraphicFramePr>
            <a:graphicFrameLocks noChangeAspect="1"/>
          </p:cNvGraphicFramePr>
          <p:nvPr/>
        </p:nvGraphicFramePr>
        <p:xfrm>
          <a:off x="3263826" y="3080010"/>
          <a:ext cx="1157817" cy="5402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86" name="公式" r:id="rId3" imgW="520560" imgH="228600" progId="Equation.3">
                  <p:embed/>
                </p:oleObj>
              </mc:Choice>
              <mc:Fallback>
                <p:oleObj name="公式" r:id="rId3" imgW="5205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3826" y="3080010"/>
                        <a:ext cx="1157817" cy="54029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1" name="Object 6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6180817"/>
              </p:ext>
            </p:extLst>
          </p:nvPr>
        </p:nvGraphicFramePr>
        <p:xfrm>
          <a:off x="6421906" y="2841226"/>
          <a:ext cx="2095512" cy="10477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87" name="公式" r:id="rId5" imgW="863280" imgH="431640" progId="Equation.3">
                  <p:embed/>
                </p:oleObj>
              </mc:Choice>
              <mc:Fallback>
                <p:oleObj name="公式" r:id="rId5" imgW="8632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1906" y="2841226"/>
                        <a:ext cx="2095512" cy="10477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0490170"/>
              </p:ext>
            </p:extLst>
          </p:nvPr>
        </p:nvGraphicFramePr>
        <p:xfrm>
          <a:off x="4421643" y="2841225"/>
          <a:ext cx="2025513" cy="10477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88" r:id="rId7" imgW="833354" imgH="435757" progId="Equation.3">
                  <p:embed/>
                </p:oleObj>
              </mc:Choice>
              <mc:Fallback>
                <p:oleObj r:id="rId7" imgW="833354" imgH="43575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1643" y="2841225"/>
                        <a:ext cx="2025513" cy="104775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3" name="Object 6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4460786"/>
              </p:ext>
            </p:extLst>
          </p:nvPr>
        </p:nvGraphicFramePr>
        <p:xfrm>
          <a:off x="6166976" y="4087446"/>
          <a:ext cx="1872895" cy="10979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89" name="公式" r:id="rId9" imgW="736560" imgH="431640" progId="Equation.3">
                  <p:embed/>
                </p:oleObj>
              </mc:Choice>
              <mc:Fallback>
                <p:oleObj name="公式" r:id="rId9" imgW="7365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66976" y="4087446"/>
                        <a:ext cx="1872895" cy="10979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4" name="Object 7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7044955"/>
              </p:ext>
            </p:extLst>
          </p:nvPr>
        </p:nvGraphicFramePr>
        <p:xfrm>
          <a:off x="4125384" y="4127767"/>
          <a:ext cx="1970616" cy="10477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90" name="公式" r:id="rId11" imgW="812520" imgH="431640" progId="Equation.3">
                  <p:embed/>
                </p:oleObj>
              </mc:Choice>
              <mc:Fallback>
                <p:oleObj name="公式" r:id="rId11" imgW="8125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25384" y="4127767"/>
                        <a:ext cx="1970616" cy="104775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矩形 55"/>
          <p:cNvSpPr>
            <a:spLocks noChangeArrowheads="1"/>
          </p:cNvSpPr>
          <p:nvPr/>
        </p:nvSpPr>
        <p:spPr bwMode="auto">
          <a:xfrm>
            <a:off x="5366263" y="991671"/>
            <a:ext cx="1439810" cy="523220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/>
            <a:r>
              <a:rPr lang="zh-CN" alt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方正粗宋简体"/>
              </a:rPr>
              <a:t>弹性</a:t>
            </a:r>
          </a:p>
        </p:txBody>
      </p:sp>
    </p:spTree>
    <p:extLst>
      <p:ext uri="{BB962C8B-B14F-4D97-AF65-F5344CB8AC3E}">
        <p14:creationId xmlns:p14="http://schemas.microsoft.com/office/powerpoint/2010/main" val="323093610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57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矩形 27"/>
          <p:cNvSpPr/>
          <p:nvPr/>
        </p:nvSpPr>
        <p:spPr bwMode="auto">
          <a:xfrm>
            <a:off x="1055688" y="2024063"/>
            <a:ext cx="10080625" cy="3935970"/>
          </a:xfrm>
          <a:prstGeom prst="rect">
            <a:avLst/>
          </a:prstGeom>
          <a:solidFill>
            <a:srgbClr val="F5F5F5"/>
          </a:solidFill>
          <a:ln>
            <a:solidFill>
              <a:srgbClr val="1A7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 sz="240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2059" name="Rectangle 7"/>
          <p:cNvSpPr>
            <a:spLocks noChangeArrowheads="1"/>
          </p:cNvSpPr>
          <p:nvPr/>
        </p:nvSpPr>
        <p:spPr bwMode="auto">
          <a:xfrm>
            <a:off x="6338807" y="2160643"/>
            <a:ext cx="184731" cy="5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tIns="60961" bIns="60961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endParaRPr lang="zh-CN" altLang="en-US" sz="280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2060" name="Rectangle 8"/>
          <p:cNvSpPr>
            <a:spLocks noChangeArrowheads="1"/>
          </p:cNvSpPr>
          <p:nvPr/>
        </p:nvSpPr>
        <p:spPr bwMode="auto">
          <a:xfrm>
            <a:off x="6338807" y="2179692"/>
            <a:ext cx="184731" cy="5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tIns="60961" bIns="60961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endParaRPr lang="zh-CN" altLang="en-US" sz="280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952597" y="2051083"/>
            <a:ext cx="8523815" cy="712081"/>
            <a:chOff x="0" y="-10"/>
            <a:chExt cx="4027" cy="448"/>
          </a:xfrm>
        </p:grpSpPr>
        <p:graphicFrame>
          <p:nvGraphicFramePr>
            <p:cNvPr id="2055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5925120"/>
                </p:ext>
              </p:extLst>
            </p:nvPr>
          </p:nvGraphicFramePr>
          <p:xfrm>
            <a:off x="2500" y="-10"/>
            <a:ext cx="860" cy="4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4210" r:id="rId3" imgW="871515" imgH="423037" progId="Equation.3">
                    <p:embed/>
                  </p:oleObj>
                </mc:Choice>
                <mc:Fallback>
                  <p:oleObj r:id="rId3" imgW="871515" imgH="423037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00" y="-10"/>
                          <a:ext cx="860" cy="448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72" name="Rectangle 21"/>
            <p:cNvSpPr>
              <a:spLocks noChangeArrowheads="1"/>
            </p:cNvSpPr>
            <p:nvPr/>
          </p:nvSpPr>
          <p:spPr bwMode="auto">
            <a:xfrm>
              <a:off x="0" y="70"/>
              <a:ext cx="857" cy="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/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设需求函数 </a:t>
              </a:r>
            </a:p>
          </p:txBody>
        </p:sp>
        <p:graphicFrame>
          <p:nvGraphicFramePr>
            <p:cNvPr id="2056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71909965"/>
                </p:ext>
              </p:extLst>
            </p:nvPr>
          </p:nvGraphicFramePr>
          <p:xfrm>
            <a:off x="786" y="87"/>
            <a:ext cx="643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4211" r:id="rId5" imgW="641966" imgH="205429" progId="Equation.3">
                    <p:embed/>
                  </p:oleObj>
                </mc:Choice>
                <mc:Fallback>
                  <p:oleObj r:id="rId5" imgW="641966" imgH="20542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86" y="87"/>
                          <a:ext cx="643" cy="248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73" name="Rectangle 23"/>
            <p:cNvSpPr>
              <a:spLocks noChangeArrowheads="1"/>
            </p:cNvSpPr>
            <p:nvPr/>
          </p:nvSpPr>
          <p:spPr bwMode="auto">
            <a:xfrm>
              <a:off x="1395" y="80"/>
              <a:ext cx="276" cy="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/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在 </a:t>
              </a:r>
            </a:p>
          </p:txBody>
        </p:sp>
        <p:graphicFrame>
          <p:nvGraphicFramePr>
            <p:cNvPr id="2057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37191528"/>
                </p:ext>
              </p:extLst>
            </p:nvPr>
          </p:nvGraphicFramePr>
          <p:xfrm>
            <a:off x="1576" y="123"/>
            <a:ext cx="277" cy="24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4212" r:id="rId7" imgW="158810" imgH="172045" progId="Equation.3">
                    <p:embed/>
                  </p:oleObj>
                </mc:Choice>
                <mc:Fallback>
                  <p:oleObj r:id="rId7" imgW="158810" imgH="172045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76" y="123"/>
                          <a:ext cx="277" cy="24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74" name="Rectangle 25"/>
            <p:cNvSpPr>
              <a:spLocks noChangeArrowheads="1"/>
            </p:cNvSpPr>
            <p:nvPr/>
          </p:nvSpPr>
          <p:spPr bwMode="auto">
            <a:xfrm>
              <a:off x="1731" y="81"/>
              <a:ext cx="818" cy="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/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处可导，则</a:t>
              </a:r>
            </a:p>
          </p:txBody>
        </p:sp>
        <p:sp>
          <p:nvSpPr>
            <p:cNvPr id="2075" name="Rectangle 26"/>
            <p:cNvSpPr>
              <a:spLocks noChangeArrowheads="1"/>
            </p:cNvSpPr>
            <p:nvPr/>
          </p:nvSpPr>
          <p:spPr bwMode="auto">
            <a:xfrm>
              <a:off x="3315" y="69"/>
              <a:ext cx="712" cy="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/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称为价格 </a:t>
              </a:r>
            </a:p>
          </p:txBody>
        </p:sp>
      </p:grp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1279497" y="2697269"/>
            <a:ext cx="4260851" cy="876300"/>
            <a:chOff x="449" y="-43"/>
            <a:chExt cx="2013" cy="551"/>
          </a:xfrm>
        </p:grpSpPr>
        <p:graphicFrame>
          <p:nvGraphicFramePr>
            <p:cNvPr id="2053" name="Object 15"/>
            <p:cNvGraphicFramePr>
              <a:graphicFrameLocks noChangeAspect="1"/>
            </p:cNvGraphicFramePr>
            <p:nvPr/>
          </p:nvGraphicFramePr>
          <p:xfrm>
            <a:off x="449" y="99"/>
            <a:ext cx="318" cy="27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4213" r:id="rId9" imgW="158810" imgH="172045" progId="Equation.3">
                    <p:embed/>
                  </p:oleObj>
                </mc:Choice>
                <mc:Fallback>
                  <p:oleObj r:id="rId9" imgW="158810" imgH="172045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9" y="99"/>
                          <a:ext cx="318" cy="27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71" name="Rectangle 28"/>
            <p:cNvSpPr>
              <a:spLocks noChangeArrowheads="1"/>
            </p:cNvSpPr>
            <p:nvPr/>
          </p:nvSpPr>
          <p:spPr bwMode="auto">
            <a:xfrm>
              <a:off x="618" y="76"/>
              <a:ext cx="1844" cy="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/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时的</a:t>
              </a:r>
              <a:r>
                <a:rPr lang="zh-CN" altLang="en-US" b="0" dirty="0">
                  <a:solidFill>
                    <a:srgbClr val="FF0000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rPr>
                <a:t>需求弹性</a:t>
              </a:r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。记为         </a:t>
              </a:r>
              <a:r>
                <a:rPr lang="zh-CN" altLang="en-US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，</a:t>
              </a:r>
              <a:r>
                <a:rPr lang="en-US" altLang="zh-CN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 </a:t>
              </a:r>
              <a:endParaRPr lang="en-US" altLang="zh-CN" b="0" dirty="0"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2054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51261689"/>
                </p:ext>
              </p:extLst>
            </p:nvPr>
          </p:nvGraphicFramePr>
          <p:xfrm>
            <a:off x="2001" y="-43"/>
            <a:ext cx="322" cy="55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4214" r:id="rId10" imgW="285345" imgH="428017" progId="Equation.3">
                    <p:embed/>
                  </p:oleObj>
                </mc:Choice>
                <mc:Fallback>
                  <p:oleObj r:id="rId10" imgW="285345" imgH="428017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01" y="-43"/>
                          <a:ext cx="322" cy="55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3570" name="Rectangle 30"/>
          <p:cNvSpPr>
            <a:spLocks noChangeArrowheads="1"/>
          </p:cNvSpPr>
          <p:nvPr/>
        </p:nvSpPr>
        <p:spPr bwMode="auto">
          <a:xfrm>
            <a:off x="5522043" y="2868643"/>
            <a:ext cx="583814" cy="4924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tIns="60961" bIns="60961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l" eaLnBrk="1" hangingPunct="1"/>
            <a:r>
              <a:rPr lang="zh-CN" altLang="en-US" b="0" dirty="0">
                <a:latin typeface="Times New Roman" panose="02020603050405020304" pitchFamily="18" charset="0"/>
                <a:ea typeface="微软雅黑" panose="020B0503020204020204" pitchFamily="34" charset="-122"/>
              </a:rPr>
              <a:t>即 </a:t>
            </a:r>
          </a:p>
        </p:txBody>
      </p:sp>
      <p:graphicFrame>
        <p:nvGraphicFramePr>
          <p:cNvPr id="23571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2781616"/>
              </p:ext>
            </p:extLst>
          </p:nvPr>
        </p:nvGraphicFramePr>
        <p:xfrm>
          <a:off x="4398883" y="3626016"/>
          <a:ext cx="2794000" cy="8487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15" name="公式" r:id="rId12" imgW="1257300" imgH="419100" progId="Equation.3">
                  <p:embed/>
                </p:oleObj>
              </mc:Choice>
              <mc:Fallback>
                <p:oleObj name="公式" r:id="rId12" imgW="12573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8883" y="3626016"/>
                        <a:ext cx="2794000" cy="8487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66" name="Group 21"/>
          <p:cNvGrpSpPr>
            <a:grpSpLocks/>
          </p:cNvGrpSpPr>
          <p:nvPr/>
        </p:nvGrpSpPr>
        <p:grpSpPr bwMode="auto">
          <a:xfrm>
            <a:off x="1369387" y="4474800"/>
            <a:ext cx="9224433" cy="591440"/>
            <a:chOff x="0" y="-45"/>
            <a:chExt cx="4358" cy="373"/>
          </a:xfrm>
        </p:grpSpPr>
        <p:sp>
          <p:nvSpPr>
            <p:cNvPr id="2069" name="Rectangle 32"/>
            <p:cNvSpPr>
              <a:spLocks noChangeArrowheads="1"/>
            </p:cNvSpPr>
            <p:nvPr/>
          </p:nvSpPr>
          <p:spPr bwMode="auto">
            <a:xfrm>
              <a:off x="0" y="-38"/>
              <a:ext cx="996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>
                <a:lnSpc>
                  <a:spcPct val="150000"/>
                </a:lnSpc>
              </a:pPr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它表示在价格 </a:t>
              </a:r>
            </a:p>
          </p:txBody>
        </p:sp>
        <p:graphicFrame>
          <p:nvGraphicFramePr>
            <p:cNvPr id="2052" name="Object 2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76797680"/>
                </p:ext>
              </p:extLst>
            </p:nvPr>
          </p:nvGraphicFramePr>
          <p:xfrm>
            <a:off x="884" y="41"/>
            <a:ext cx="277" cy="24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4216" name="公式" r:id="rId14" imgW="158810" imgH="172045" progId="Equation.3">
                    <p:embed/>
                  </p:oleObj>
                </mc:Choice>
                <mc:Fallback>
                  <p:oleObj name="公式" r:id="rId14" imgW="158810" imgH="172045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84" y="41"/>
                          <a:ext cx="277" cy="24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70" name="Rectangle 34"/>
            <p:cNvSpPr>
              <a:spLocks noChangeArrowheads="1"/>
            </p:cNvSpPr>
            <p:nvPr/>
          </p:nvSpPr>
          <p:spPr bwMode="auto">
            <a:xfrm>
              <a:off x="1023" y="-45"/>
              <a:ext cx="3335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>
                <a:lnSpc>
                  <a:spcPct val="150000"/>
                </a:lnSpc>
              </a:pPr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的基础上，当商品价格上涨1%时，需求量会减少 </a:t>
              </a:r>
              <a:r>
                <a:rPr lang="zh-CN" altLang="en-US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 </a:t>
              </a:r>
              <a:endParaRPr lang="zh-CN" altLang="en-US" b="0" dirty="0"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</p:txBody>
        </p:sp>
      </p:grpSp>
      <p:sp>
        <p:nvSpPr>
          <p:cNvPr id="2068" name="Rectangle 34"/>
          <p:cNvSpPr>
            <a:spLocks noChangeArrowheads="1"/>
          </p:cNvSpPr>
          <p:nvPr/>
        </p:nvSpPr>
        <p:spPr bwMode="auto">
          <a:xfrm>
            <a:off x="8593570" y="4690028"/>
            <a:ext cx="184731" cy="579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l" eaLnBrk="1" hangingPunct="1">
              <a:lnSpc>
                <a:spcPct val="150000"/>
              </a:lnSpc>
            </a:pPr>
            <a:endParaRPr lang="zh-CN" altLang="en-US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2065" name="矩形 55"/>
          <p:cNvSpPr>
            <a:spLocks noChangeArrowheads="1"/>
          </p:cNvSpPr>
          <p:nvPr/>
        </p:nvSpPr>
        <p:spPr bwMode="auto">
          <a:xfrm>
            <a:off x="5000626" y="1114523"/>
            <a:ext cx="2190749" cy="523220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/>
            <a:r>
              <a:rPr lang="zh-CN" alt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方正粗宋简体"/>
              </a:rPr>
              <a:t>需求弹性</a:t>
            </a:r>
          </a:p>
        </p:txBody>
      </p:sp>
      <p:grpSp>
        <p:nvGrpSpPr>
          <p:cNvPr id="6" name="组合 5"/>
          <p:cNvGrpSpPr/>
          <p:nvPr/>
        </p:nvGrpSpPr>
        <p:grpSpPr>
          <a:xfrm>
            <a:off x="1389051" y="5043422"/>
            <a:ext cx="3416320" cy="897467"/>
            <a:chOff x="1587024" y="4775837"/>
            <a:chExt cx="3416320" cy="897467"/>
          </a:xfrm>
        </p:grpSpPr>
        <p:graphicFrame>
          <p:nvGraphicFramePr>
            <p:cNvPr id="2051" name="Object 2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70777742"/>
                </p:ext>
              </p:extLst>
            </p:nvPr>
          </p:nvGraphicFramePr>
          <p:xfrm>
            <a:off x="3523774" y="4775837"/>
            <a:ext cx="889000" cy="89746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4217" name="公式" r:id="rId15" imgW="434250" imgH="421478" progId="Equation.3">
                    <p:embed/>
                  </p:oleObj>
                </mc:Choice>
                <mc:Fallback>
                  <p:oleObj name="公式" r:id="rId15" imgW="434250" imgH="421478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23774" y="4775837"/>
                          <a:ext cx="889000" cy="89746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" name="矩形 4"/>
            <p:cNvSpPr/>
            <p:nvPr/>
          </p:nvSpPr>
          <p:spPr>
            <a:xfrm>
              <a:off x="1587024" y="4958363"/>
              <a:ext cx="341632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40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需求量会减少 </a:t>
              </a:r>
              <a:r>
                <a:rPr lang="zh-CN" altLang="en-US" sz="240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             </a:t>
              </a:r>
              <a:r>
                <a:rPr lang="zh-CN" altLang="en-US" sz="240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。</a:t>
              </a:r>
              <a:endParaRPr lang="zh-CN" altLang="en-US" sz="2400" dirty="0">
                <a:latin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4821735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3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3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3570" grpId="0" bldLvl="0" autoUpdateAnimBg="0"/>
      <p:bldP spid="2065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矩形 27"/>
          <p:cNvSpPr/>
          <p:nvPr/>
        </p:nvSpPr>
        <p:spPr bwMode="auto">
          <a:xfrm>
            <a:off x="1055687" y="1737235"/>
            <a:ext cx="10080625" cy="4000500"/>
          </a:xfrm>
          <a:prstGeom prst="rect">
            <a:avLst/>
          </a:prstGeom>
          <a:solidFill>
            <a:srgbClr val="F5F5F5"/>
          </a:solidFill>
          <a:ln>
            <a:solidFill>
              <a:srgbClr val="1A7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 sz="240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grpSp>
        <p:nvGrpSpPr>
          <p:cNvPr id="3083" name="组合 28"/>
          <p:cNvGrpSpPr>
            <a:grpSpLocks/>
          </p:cNvGrpSpPr>
          <p:nvPr/>
        </p:nvGrpSpPr>
        <p:grpSpPr bwMode="auto">
          <a:xfrm>
            <a:off x="1804151" y="1873749"/>
            <a:ext cx="5185833" cy="646331"/>
            <a:chOff x="961023" y="1697951"/>
            <a:chExt cx="3889355" cy="484588"/>
          </a:xfrm>
        </p:grpSpPr>
        <p:sp>
          <p:nvSpPr>
            <p:cNvPr id="3094" name="Rectangle 19"/>
            <p:cNvSpPr>
              <a:spLocks noChangeArrowheads="1"/>
            </p:cNvSpPr>
            <p:nvPr/>
          </p:nvSpPr>
          <p:spPr bwMode="auto">
            <a:xfrm>
              <a:off x="961023" y="1697951"/>
              <a:ext cx="3889355" cy="484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>
                <a:lnSpc>
                  <a:spcPct val="150000"/>
                </a:lnSpc>
              </a:pPr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设收益</a:t>
              </a:r>
              <a:r>
                <a:rPr lang="zh-CN" altLang="en-US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函数                  在    处</a:t>
              </a:r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可</a:t>
              </a:r>
              <a:r>
                <a:rPr lang="zh-CN" altLang="en-US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导。     </a:t>
              </a:r>
              <a:endParaRPr lang="zh-CN" altLang="en-US" b="0" dirty="0"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3080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84882403"/>
                </p:ext>
              </p:extLst>
            </p:nvPr>
          </p:nvGraphicFramePr>
          <p:xfrm>
            <a:off x="2182796" y="1826177"/>
            <a:ext cx="1012558" cy="3388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5234" r:id="rId3" imgW="600902" imgH="204408" progId="Equation.3">
                    <p:embed/>
                  </p:oleObj>
                </mc:Choice>
                <mc:Fallback>
                  <p:oleObj r:id="rId3" imgW="600902" imgH="204408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82796" y="1826177"/>
                          <a:ext cx="1012558" cy="33886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81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70197357"/>
                </p:ext>
              </p:extLst>
            </p:nvPr>
          </p:nvGraphicFramePr>
          <p:xfrm>
            <a:off x="3360289" y="1825732"/>
            <a:ext cx="554168" cy="314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5235" r:id="rId5" imgW="130311" imgH="169553" progId="Equation.3">
                    <p:embed/>
                  </p:oleObj>
                </mc:Choice>
                <mc:Fallback>
                  <p:oleObj r:id="rId5" imgW="130311" imgH="169553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60289" y="1825732"/>
                          <a:ext cx="554168" cy="3145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084" name="组合 29"/>
          <p:cNvGrpSpPr>
            <a:grpSpLocks/>
          </p:cNvGrpSpPr>
          <p:nvPr/>
        </p:nvGrpSpPr>
        <p:grpSpPr bwMode="auto">
          <a:xfrm>
            <a:off x="6478718" y="1748064"/>
            <a:ext cx="5187988" cy="971550"/>
            <a:chOff x="4680820" y="1591263"/>
            <a:chExt cx="3891793" cy="728123"/>
          </a:xfrm>
        </p:grpSpPr>
        <p:sp>
          <p:nvSpPr>
            <p:cNvPr id="3093" name="Rectangle 23"/>
            <p:cNvSpPr>
              <a:spLocks noChangeArrowheads="1"/>
            </p:cNvSpPr>
            <p:nvPr/>
          </p:nvSpPr>
          <p:spPr bwMode="auto">
            <a:xfrm>
              <a:off x="4680820" y="1729544"/>
              <a:ext cx="3891793" cy="435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>
                <a:lnSpc>
                  <a:spcPct val="150000"/>
                </a:lnSpc>
              </a:pPr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则                     称为产量为     </a:t>
              </a:r>
              <a:r>
                <a:rPr lang="zh-CN" altLang="en-US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时</a:t>
              </a:r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的</a:t>
              </a:r>
            </a:p>
          </p:txBody>
        </p:sp>
        <p:graphicFrame>
          <p:nvGraphicFramePr>
            <p:cNvPr id="3078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41634473"/>
                </p:ext>
              </p:extLst>
            </p:nvPr>
          </p:nvGraphicFramePr>
          <p:xfrm>
            <a:off x="4954982" y="1591263"/>
            <a:ext cx="1284916" cy="72812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5236" r:id="rId7" imgW="714941" imgH="421362" progId="Equation.3">
                    <p:embed/>
                  </p:oleObj>
                </mc:Choice>
                <mc:Fallback>
                  <p:oleObj r:id="rId7" imgW="714941" imgH="421362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54982" y="1591263"/>
                          <a:ext cx="1284916" cy="728123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79" name="Objec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23846262"/>
                </p:ext>
              </p:extLst>
            </p:nvPr>
          </p:nvGraphicFramePr>
          <p:xfrm>
            <a:off x="7307535" y="1820043"/>
            <a:ext cx="554168" cy="314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5237" r:id="rId9" imgW="130311" imgH="169553" progId="Equation.3">
                    <p:embed/>
                  </p:oleObj>
                </mc:Choice>
                <mc:Fallback>
                  <p:oleObj r:id="rId9" imgW="130311" imgH="169553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307535" y="1820043"/>
                          <a:ext cx="554168" cy="3145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085" name="组合 31"/>
          <p:cNvGrpSpPr>
            <a:grpSpLocks/>
          </p:cNvGrpSpPr>
          <p:nvPr/>
        </p:nvGrpSpPr>
        <p:grpSpPr bwMode="auto">
          <a:xfrm>
            <a:off x="2679002" y="2590946"/>
            <a:ext cx="2031325" cy="874185"/>
            <a:chOff x="2000232" y="2201545"/>
            <a:chExt cx="1522903" cy="655957"/>
          </a:xfrm>
        </p:grpSpPr>
        <p:sp>
          <p:nvSpPr>
            <p:cNvPr id="3092" name="Rectangle 27"/>
            <p:cNvSpPr>
              <a:spLocks noChangeArrowheads="1"/>
            </p:cNvSpPr>
            <p:nvPr/>
          </p:nvSpPr>
          <p:spPr bwMode="auto">
            <a:xfrm>
              <a:off x="2000232" y="2250547"/>
              <a:ext cx="1522903" cy="4358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>
                <a:lnSpc>
                  <a:spcPct val="150000"/>
                </a:lnSpc>
              </a:pPr>
              <a:r>
                <a:rPr lang="zh-CN" altLang="en-US" b="0">
                  <a:latin typeface="Times New Roman" panose="02020603050405020304" pitchFamily="18" charset="0"/>
                  <a:ea typeface="微软雅黑" panose="020B0503020204020204" pitchFamily="34" charset="-122"/>
                </a:rPr>
                <a:t>记为           ， </a:t>
              </a:r>
            </a:p>
          </p:txBody>
        </p:sp>
        <p:graphicFrame>
          <p:nvGraphicFramePr>
            <p:cNvPr id="3077" name="Object 18"/>
            <p:cNvGraphicFramePr>
              <a:graphicFrameLocks noChangeAspect="1"/>
            </p:cNvGraphicFramePr>
            <p:nvPr/>
          </p:nvGraphicFramePr>
          <p:xfrm>
            <a:off x="2643174" y="2201545"/>
            <a:ext cx="565267" cy="65595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5238" r:id="rId10" imgW="267979" imgH="421111" progId="Equation.3">
                    <p:embed/>
                  </p:oleObj>
                </mc:Choice>
                <mc:Fallback>
                  <p:oleObj r:id="rId10" imgW="267979" imgH="421111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43174" y="2201545"/>
                          <a:ext cx="565267" cy="65595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086" name="Rectangle 29"/>
          <p:cNvSpPr>
            <a:spLocks noChangeArrowheads="1"/>
          </p:cNvSpPr>
          <p:nvPr/>
        </p:nvSpPr>
        <p:spPr bwMode="auto">
          <a:xfrm>
            <a:off x="4372202" y="2642812"/>
            <a:ext cx="877163" cy="580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l" eaLnBrk="1" hangingPunct="1">
              <a:lnSpc>
                <a:spcPct val="150000"/>
              </a:lnSpc>
            </a:pPr>
            <a:r>
              <a:rPr lang="zh-CN" altLang="en-US" b="0" dirty="0" smtClean="0">
                <a:latin typeface="Times New Roman" panose="02020603050405020304" pitchFamily="18" charset="0"/>
                <a:ea typeface="微软雅黑" panose="020B0503020204020204" pitchFamily="34" charset="-122"/>
              </a:rPr>
              <a:t>即： </a:t>
            </a:r>
            <a:endParaRPr lang="zh-CN" altLang="en-US" b="0" dirty="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graphicFrame>
        <p:nvGraphicFramePr>
          <p:cNvPr id="26644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8664777"/>
              </p:ext>
            </p:extLst>
          </p:nvPr>
        </p:nvGraphicFramePr>
        <p:xfrm>
          <a:off x="4710327" y="3265572"/>
          <a:ext cx="2726267" cy="9990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39" r:id="rId12" imgW="1085262" imgH="421362" progId="Equation.3">
                  <p:embed/>
                </p:oleObj>
              </mc:Choice>
              <mc:Fallback>
                <p:oleObj r:id="rId12" imgW="1085262" imgH="42136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0327" y="3265572"/>
                        <a:ext cx="2726267" cy="99906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组合 3"/>
          <p:cNvGrpSpPr/>
          <p:nvPr/>
        </p:nvGrpSpPr>
        <p:grpSpPr>
          <a:xfrm>
            <a:off x="1132690" y="4385004"/>
            <a:ext cx="7518405" cy="471462"/>
            <a:chOff x="1657984" y="4337018"/>
            <a:chExt cx="7518405" cy="471462"/>
          </a:xfrm>
        </p:grpSpPr>
        <p:sp>
          <p:nvSpPr>
            <p:cNvPr id="3090" name="Rectangle 31"/>
            <p:cNvSpPr>
              <a:spLocks noChangeArrowheads="1"/>
            </p:cNvSpPr>
            <p:nvPr/>
          </p:nvSpPr>
          <p:spPr bwMode="auto">
            <a:xfrm>
              <a:off x="1657984" y="4337018"/>
              <a:ext cx="751840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/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它表示在产量为     的基础上，当商品产量增加1%</a:t>
              </a:r>
              <a:r>
                <a:rPr lang="zh-CN" altLang="en-US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时</a:t>
              </a:r>
              <a:r>
                <a:rPr lang="zh-CN" altLang="en-US" b="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rPr>
                <a:t>。</a:t>
              </a:r>
              <a:endParaRPr lang="zh-CN" altLang="en-US" b="0" dirty="0"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3075" name="Object 2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22585644"/>
                </p:ext>
              </p:extLst>
            </p:nvPr>
          </p:nvGraphicFramePr>
          <p:xfrm>
            <a:off x="3865503" y="4389066"/>
            <a:ext cx="738769" cy="4194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5240" r:id="rId14" imgW="130311" imgH="169553" progId="Equation.3">
                    <p:embed/>
                  </p:oleObj>
                </mc:Choice>
                <mc:Fallback>
                  <p:oleObj r:id="rId14" imgW="130311" imgH="169553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65503" y="4389066"/>
                          <a:ext cx="738769" cy="41941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091" name="Rectangle 33"/>
          <p:cNvSpPr>
            <a:spLocks noChangeArrowheads="1"/>
          </p:cNvSpPr>
          <p:nvPr/>
        </p:nvSpPr>
        <p:spPr bwMode="auto">
          <a:xfrm>
            <a:off x="9877607" y="4515726"/>
            <a:ext cx="25909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l" eaLnBrk="1" hangingPunct="1"/>
            <a:r>
              <a:rPr lang="zh-CN" altLang="en-US" b="0">
                <a:latin typeface="Times New Roman" panose="02020603050405020304" pitchFamily="18" charset="0"/>
                <a:ea typeface="微软雅黑" panose="020B0503020204020204" pitchFamily="34" charset="-122"/>
              </a:rPr>
              <a:t>           </a:t>
            </a:r>
          </a:p>
        </p:txBody>
      </p:sp>
      <p:sp>
        <p:nvSpPr>
          <p:cNvPr id="3088" name="矩形 30"/>
          <p:cNvSpPr>
            <a:spLocks noChangeArrowheads="1"/>
          </p:cNvSpPr>
          <p:nvPr/>
        </p:nvSpPr>
        <p:spPr bwMode="auto">
          <a:xfrm>
            <a:off x="1155003" y="2722177"/>
            <a:ext cx="180049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r>
              <a:rPr lang="zh-CN" altLang="en-US" b="0" dirty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收益弹性</a:t>
            </a:r>
            <a:r>
              <a:rPr lang="zh-CN" altLang="en-US" b="0" dirty="0">
                <a:latin typeface="Times New Roman" panose="02020603050405020304" pitchFamily="18" charset="0"/>
                <a:ea typeface="微软雅黑" panose="020B0503020204020204" pitchFamily="34" charset="-122"/>
              </a:rPr>
              <a:t>。 </a:t>
            </a:r>
          </a:p>
        </p:txBody>
      </p:sp>
      <p:sp>
        <p:nvSpPr>
          <p:cNvPr id="3089" name="矩形 55"/>
          <p:cNvSpPr>
            <a:spLocks noChangeArrowheads="1"/>
          </p:cNvSpPr>
          <p:nvPr/>
        </p:nvSpPr>
        <p:spPr bwMode="auto">
          <a:xfrm>
            <a:off x="5000626" y="1094859"/>
            <a:ext cx="2190749" cy="523220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/>
            <a:r>
              <a:rPr lang="zh-CN" alt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方正粗宋简体"/>
              </a:rPr>
              <a:t>收益弹性</a:t>
            </a:r>
          </a:p>
        </p:txBody>
      </p:sp>
      <p:grpSp>
        <p:nvGrpSpPr>
          <p:cNvPr id="3" name="组合 2"/>
          <p:cNvGrpSpPr/>
          <p:nvPr/>
        </p:nvGrpSpPr>
        <p:grpSpPr>
          <a:xfrm>
            <a:off x="1150302" y="4864412"/>
            <a:ext cx="3416320" cy="859367"/>
            <a:chOff x="1675596" y="4865591"/>
            <a:chExt cx="3416320" cy="859367"/>
          </a:xfrm>
        </p:grpSpPr>
        <p:graphicFrame>
          <p:nvGraphicFramePr>
            <p:cNvPr id="3076" name="Object 2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21852297"/>
                </p:ext>
              </p:extLst>
            </p:nvPr>
          </p:nvGraphicFramePr>
          <p:xfrm>
            <a:off x="3641127" y="4865591"/>
            <a:ext cx="964128" cy="85936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5241" r:id="rId15" imgW="423711" imgH="423711" progId="Equation.3">
                    <p:embed/>
                  </p:oleObj>
                </mc:Choice>
                <mc:Fallback>
                  <p:oleObj r:id="rId15" imgW="423711" imgH="423711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41127" y="4865591"/>
                          <a:ext cx="964128" cy="85936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" name="矩形 1"/>
            <p:cNvSpPr/>
            <p:nvPr/>
          </p:nvSpPr>
          <p:spPr>
            <a:xfrm>
              <a:off x="1675596" y="5066617"/>
              <a:ext cx="341632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40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总收益会</a:t>
              </a:r>
              <a:r>
                <a:rPr lang="zh-CN" altLang="en-US" sz="2400" dirty="0">
                  <a:solidFill>
                    <a:srgbClr val="000000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rPr>
                <a:t>增加 </a:t>
              </a:r>
              <a:r>
                <a:rPr lang="zh-CN" altLang="en-US" sz="240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rPr>
                <a:t>             </a:t>
              </a:r>
              <a:r>
                <a:rPr lang="zh-CN" altLang="en-US" sz="2400" dirty="0">
                  <a:solidFill>
                    <a:srgbClr val="000000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rPr>
                <a:t>。</a:t>
              </a:r>
              <a:endParaRPr lang="zh-CN" altLang="en-US" sz="2400" dirty="0"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04608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6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3086" grpId="0"/>
      <p:bldP spid="3088" grpId="0"/>
      <p:bldP spid="3089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AutoShape 2"/>
          <p:cNvSpPr>
            <a:spLocks noChangeArrowheads="1"/>
          </p:cNvSpPr>
          <p:nvPr/>
        </p:nvSpPr>
        <p:spPr bwMode="auto">
          <a:xfrm>
            <a:off x="1073943" y="2518710"/>
            <a:ext cx="10062369" cy="3466165"/>
          </a:xfrm>
          <a:prstGeom prst="foldedCorner">
            <a:avLst>
              <a:gd name="adj" fmla="val 12500"/>
            </a:avLst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1A74CC"/>
            </a:solidFill>
          </a:ln>
          <a:effectLst/>
          <a:extLst/>
        </p:spPr>
        <p:txBody>
          <a:bodyPr wrap="none" tIns="72000" bIns="0"/>
          <a:lstStyle/>
          <a:p>
            <a:pPr algn="l" latinLnBrk="1" hangingPunct="0">
              <a:spcBef>
                <a:spcPts val="1200"/>
              </a:spcBef>
            </a:pPr>
            <a:endParaRPr lang="zh-CN" altLang="en-US" sz="2400" dirty="0">
              <a:solidFill>
                <a:srgbClr val="FF0000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31" name="矩形 30"/>
          <p:cNvSpPr/>
          <p:nvPr/>
        </p:nvSpPr>
        <p:spPr bwMode="auto">
          <a:xfrm>
            <a:off x="1073943" y="1062804"/>
            <a:ext cx="10080625" cy="1276048"/>
          </a:xfrm>
          <a:prstGeom prst="rect">
            <a:avLst/>
          </a:prstGeom>
          <a:solidFill>
            <a:srgbClr val="F5F5F5"/>
          </a:solidFill>
          <a:ln>
            <a:solidFill>
              <a:srgbClr val="1A7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 sz="240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grpSp>
        <p:nvGrpSpPr>
          <p:cNvPr id="2" name="Group 37"/>
          <p:cNvGrpSpPr>
            <a:grpSpLocks/>
          </p:cNvGrpSpPr>
          <p:nvPr/>
        </p:nvGrpSpPr>
        <p:grpSpPr bwMode="auto">
          <a:xfrm>
            <a:off x="1849545" y="3580634"/>
            <a:ext cx="3587749" cy="1030817"/>
            <a:chOff x="0" y="-65"/>
            <a:chExt cx="1695" cy="648"/>
          </a:xfrm>
        </p:grpSpPr>
        <p:sp>
          <p:nvSpPr>
            <p:cNvPr id="4127" name="Rectangle 44"/>
            <p:cNvSpPr>
              <a:spLocks noChangeArrowheads="1"/>
            </p:cNvSpPr>
            <p:nvPr/>
          </p:nvSpPr>
          <p:spPr bwMode="auto">
            <a:xfrm>
              <a:off x="0" y="43"/>
              <a:ext cx="421" cy="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/>
              <a:r>
                <a:rPr lang="zh-CN" altLang="en-US" b="0">
                  <a:latin typeface="Times New Roman" panose="02020603050405020304" pitchFamily="18" charset="0"/>
                  <a:ea typeface="微软雅黑" panose="020B0503020204020204" pitchFamily="34" charset="-122"/>
                </a:rPr>
                <a:t>所以 </a:t>
              </a:r>
            </a:p>
          </p:txBody>
        </p:sp>
        <p:graphicFrame>
          <p:nvGraphicFramePr>
            <p:cNvPr id="4098" name="Object 39"/>
            <p:cNvGraphicFramePr>
              <a:graphicFrameLocks noChangeAspect="1"/>
            </p:cNvGraphicFramePr>
            <p:nvPr/>
          </p:nvGraphicFramePr>
          <p:xfrm>
            <a:off x="418" y="-65"/>
            <a:ext cx="1277" cy="6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6258" name="公式" r:id="rId3" imgW="1320227" imgH="495085" progId="Equation.3">
                    <p:embed/>
                  </p:oleObj>
                </mc:Choice>
                <mc:Fallback>
                  <p:oleObj name="公式" r:id="rId3" imgW="1320227" imgH="495085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8" y="-65"/>
                          <a:ext cx="1277" cy="64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4099" name="Object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718354"/>
              </p:ext>
            </p:extLst>
          </p:nvPr>
        </p:nvGraphicFramePr>
        <p:xfrm>
          <a:off x="5342045" y="3620851"/>
          <a:ext cx="702733" cy="8170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59" name="公式" r:id="rId5" imgW="342751" imgH="393529" progId="Equation.3">
                  <p:embed/>
                </p:oleObj>
              </mc:Choice>
              <mc:Fallback>
                <p:oleObj name="公式" r:id="rId5" imgW="342751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2045" y="3620851"/>
                        <a:ext cx="702733" cy="81703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111" name="Group 5"/>
          <p:cNvGrpSpPr>
            <a:grpSpLocks/>
          </p:cNvGrpSpPr>
          <p:nvPr/>
        </p:nvGrpSpPr>
        <p:grpSpPr bwMode="auto">
          <a:xfrm>
            <a:off x="1834728" y="4527393"/>
            <a:ext cx="8714244" cy="1333163"/>
            <a:chOff x="-40" y="0"/>
            <a:chExt cx="3640" cy="820"/>
          </a:xfrm>
        </p:grpSpPr>
        <p:sp>
          <p:nvSpPr>
            <p:cNvPr id="4126" name="Rectangle 29"/>
            <p:cNvSpPr>
              <a:spLocks noChangeArrowheads="1"/>
            </p:cNvSpPr>
            <p:nvPr/>
          </p:nvSpPr>
          <p:spPr bwMode="auto">
            <a:xfrm>
              <a:off x="-40" y="0"/>
              <a:ext cx="3640" cy="7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>
                <a:lnSpc>
                  <a:spcPct val="150000"/>
                </a:lnSpc>
              </a:pPr>
              <a:r>
                <a:rPr lang="zh-CN" altLang="en-US" b="0" dirty="0">
                  <a:solidFill>
                    <a:srgbClr val="FF0000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rPr>
                <a:t>其经济意义：</a:t>
              </a:r>
              <a:r>
                <a:rPr lang="en-US" altLang="zh-CN" b="0" dirty="0">
                  <a:solidFill>
                    <a:srgbClr val="FF0000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rPr>
                <a:t> </a:t>
              </a:r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在价格为4个单位时，价格上涨1%，需求量会</a:t>
              </a:r>
              <a:r>
                <a:rPr lang="zh-CN" altLang="en-US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减少           ，</a:t>
              </a:r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此时需求量减少的速度比价格上涨的速度</a:t>
              </a:r>
              <a:r>
                <a:rPr lang="zh-CN" altLang="en-US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慢。</a:t>
              </a:r>
              <a:endParaRPr lang="zh-CN" altLang="en-US" b="0" dirty="0"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4100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47592466"/>
                </p:ext>
              </p:extLst>
            </p:nvPr>
          </p:nvGraphicFramePr>
          <p:xfrm>
            <a:off x="130" y="352"/>
            <a:ext cx="404" cy="46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6260" r:id="rId7" imgW="375970" imgH="401898" progId="">
                    <p:embed/>
                  </p:oleObj>
                </mc:Choice>
                <mc:Fallback>
                  <p:oleObj r:id="rId7" imgW="375970" imgH="401898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0" y="352"/>
                          <a:ext cx="404" cy="46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1316323" y="1088218"/>
            <a:ext cx="9491134" cy="1200152"/>
            <a:chOff x="789" y="-50"/>
            <a:chExt cx="4484" cy="756"/>
          </a:xfrm>
        </p:grpSpPr>
        <p:sp>
          <p:nvSpPr>
            <p:cNvPr id="4121" name="Rectangle 7"/>
            <p:cNvSpPr>
              <a:spLocks noChangeArrowheads="1"/>
            </p:cNvSpPr>
            <p:nvPr/>
          </p:nvSpPr>
          <p:spPr bwMode="auto">
            <a:xfrm>
              <a:off x="2390" y="364"/>
              <a:ext cx="87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endParaRPr lang="zh-CN" altLang="en-US" b="0"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</p:txBody>
        </p:sp>
        <p:sp>
          <p:nvSpPr>
            <p:cNvPr id="4122" name="Rectangle 8"/>
            <p:cNvSpPr>
              <a:spLocks noChangeArrowheads="1"/>
            </p:cNvSpPr>
            <p:nvPr/>
          </p:nvSpPr>
          <p:spPr bwMode="auto">
            <a:xfrm>
              <a:off x="2390" y="376"/>
              <a:ext cx="87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endParaRPr lang="zh-CN" altLang="en-US" b="0"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</p:txBody>
        </p:sp>
        <p:sp>
          <p:nvSpPr>
            <p:cNvPr id="4123" name="Rectangle 9"/>
            <p:cNvSpPr>
              <a:spLocks noChangeArrowheads="1"/>
            </p:cNvSpPr>
            <p:nvPr/>
          </p:nvSpPr>
          <p:spPr bwMode="auto">
            <a:xfrm>
              <a:off x="2390" y="370"/>
              <a:ext cx="87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endParaRPr lang="zh-CN" altLang="en-US" b="0"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</p:txBody>
        </p:sp>
        <p:sp>
          <p:nvSpPr>
            <p:cNvPr id="4124" name="Rectangle 28"/>
            <p:cNvSpPr>
              <a:spLocks noChangeArrowheads="1"/>
            </p:cNvSpPr>
            <p:nvPr/>
          </p:nvSpPr>
          <p:spPr bwMode="auto">
            <a:xfrm>
              <a:off x="789" y="-50"/>
              <a:ext cx="4484" cy="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>
                <a:lnSpc>
                  <a:spcPct val="150000"/>
                </a:lnSpc>
              </a:pPr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设某商品的需求函数</a:t>
              </a:r>
              <a:r>
                <a:rPr lang="zh-CN" altLang="en-US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为                         ，</a:t>
              </a:r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求    </a:t>
              </a:r>
              <a:r>
                <a:rPr lang="zh-CN" altLang="en-US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为 </a:t>
              </a:r>
              <a:r>
                <a:rPr lang="en-US" altLang="zh-CN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4</a:t>
              </a:r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 、5、6时的需求弹性，并给出经济解释。</a:t>
              </a:r>
            </a:p>
          </p:txBody>
        </p:sp>
        <p:graphicFrame>
          <p:nvGraphicFramePr>
            <p:cNvPr id="4101" name="Object 2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94539847"/>
                </p:ext>
              </p:extLst>
            </p:nvPr>
          </p:nvGraphicFramePr>
          <p:xfrm>
            <a:off x="2287" y="11"/>
            <a:ext cx="920" cy="3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6261" name="公式" r:id="rId9" imgW="988194" imgH="231006" progId="Equation.3">
                    <p:embed/>
                  </p:oleObj>
                </mc:Choice>
                <mc:Fallback>
                  <p:oleObj name="公式" r:id="rId9" imgW="988194" imgH="231006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87" y="11"/>
                          <a:ext cx="920" cy="31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102" name="Object 2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69976121"/>
                </p:ext>
              </p:extLst>
            </p:nvPr>
          </p:nvGraphicFramePr>
          <p:xfrm>
            <a:off x="3448" y="88"/>
            <a:ext cx="149" cy="2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6262" name="公式" r:id="rId11" imgW="152268" imgH="164957" progId="Equation.3">
                    <p:embed/>
                  </p:oleObj>
                </mc:Choice>
                <mc:Fallback>
                  <p:oleObj name="公式" r:id="rId11" imgW="152268" imgH="164957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48" y="88"/>
                          <a:ext cx="149" cy="2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25" name="Rectangle 32"/>
            <p:cNvSpPr>
              <a:spLocks noChangeArrowheads="1"/>
            </p:cNvSpPr>
            <p:nvPr/>
          </p:nvSpPr>
          <p:spPr bwMode="auto">
            <a:xfrm>
              <a:off x="815" y="319"/>
              <a:ext cx="87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/>
              <a:endParaRPr lang="zh-CN" altLang="en-US" b="0"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</p:txBody>
        </p:sp>
      </p:grp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1834728" y="2655652"/>
            <a:ext cx="1492249" cy="825500"/>
            <a:chOff x="0" y="0"/>
            <a:chExt cx="705" cy="520"/>
          </a:xfrm>
        </p:grpSpPr>
        <p:sp>
          <p:nvSpPr>
            <p:cNvPr id="4120" name="Rectangle 36"/>
            <p:cNvSpPr>
              <a:spLocks noChangeArrowheads="1"/>
            </p:cNvSpPr>
            <p:nvPr/>
          </p:nvSpPr>
          <p:spPr bwMode="auto">
            <a:xfrm>
              <a:off x="0" y="100"/>
              <a:ext cx="421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/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因为 </a:t>
              </a:r>
            </a:p>
          </p:txBody>
        </p:sp>
        <p:graphicFrame>
          <p:nvGraphicFramePr>
            <p:cNvPr id="4103" name="Object 27"/>
            <p:cNvGraphicFramePr>
              <a:graphicFrameLocks noChangeAspect="1"/>
            </p:cNvGraphicFramePr>
            <p:nvPr/>
          </p:nvGraphicFramePr>
          <p:xfrm>
            <a:off x="412" y="0"/>
            <a:ext cx="293" cy="5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6263" r:id="rId13" imgW="285345" imgH="428017" progId="Equation.3">
                    <p:embed/>
                  </p:oleObj>
                </mc:Choice>
                <mc:Fallback>
                  <p:oleObj r:id="rId13" imgW="285345" imgH="428017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2" y="0"/>
                          <a:ext cx="293" cy="52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" name="Group 28"/>
          <p:cNvGrpSpPr>
            <a:grpSpLocks/>
          </p:cNvGrpSpPr>
          <p:nvPr/>
        </p:nvGrpSpPr>
        <p:grpSpPr bwMode="auto">
          <a:xfrm>
            <a:off x="3284643" y="2623902"/>
            <a:ext cx="2152651" cy="867833"/>
            <a:chOff x="0" y="0"/>
            <a:chExt cx="1017" cy="491"/>
          </a:xfrm>
        </p:grpSpPr>
        <p:sp>
          <p:nvSpPr>
            <p:cNvPr id="4119" name="Rectangle 38"/>
            <p:cNvSpPr>
              <a:spLocks noChangeArrowheads="1"/>
            </p:cNvSpPr>
            <p:nvPr/>
          </p:nvSpPr>
          <p:spPr bwMode="auto">
            <a:xfrm>
              <a:off x="0" y="84"/>
              <a:ext cx="206" cy="2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/>
              <a:r>
                <a:rPr lang="zh-CN" altLang="en-US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= </a:t>
              </a:r>
            </a:p>
          </p:txBody>
        </p:sp>
        <p:graphicFrame>
          <p:nvGraphicFramePr>
            <p:cNvPr id="4104" name="Object 30"/>
            <p:cNvGraphicFramePr>
              <a:graphicFrameLocks noChangeAspect="1"/>
            </p:cNvGraphicFramePr>
            <p:nvPr/>
          </p:nvGraphicFramePr>
          <p:xfrm>
            <a:off x="136" y="0"/>
            <a:ext cx="881" cy="49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6264" r:id="rId15" imgW="871515" imgH="423037" progId="Equation.3">
                    <p:embed/>
                  </p:oleObj>
                </mc:Choice>
                <mc:Fallback>
                  <p:oleObj r:id="rId15" imgW="871515" imgH="423037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6" y="0"/>
                          <a:ext cx="881" cy="49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7" name="Group 31"/>
          <p:cNvGrpSpPr>
            <a:grpSpLocks/>
          </p:cNvGrpSpPr>
          <p:nvPr/>
        </p:nvGrpSpPr>
        <p:grpSpPr bwMode="auto">
          <a:xfrm>
            <a:off x="5363209" y="2634486"/>
            <a:ext cx="2508251" cy="916516"/>
            <a:chOff x="-12" y="-25"/>
            <a:chExt cx="1185" cy="519"/>
          </a:xfrm>
        </p:grpSpPr>
        <p:graphicFrame>
          <p:nvGraphicFramePr>
            <p:cNvPr id="4105" name="Object 32"/>
            <p:cNvGraphicFramePr>
              <a:graphicFrameLocks noChangeAspect="1"/>
            </p:cNvGraphicFramePr>
            <p:nvPr/>
          </p:nvGraphicFramePr>
          <p:xfrm>
            <a:off x="139" y="-25"/>
            <a:ext cx="1034" cy="5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6265" r:id="rId17" imgW="1051901" imgH="436154" progId="Equation.3">
                    <p:embed/>
                  </p:oleObj>
                </mc:Choice>
                <mc:Fallback>
                  <p:oleObj r:id="rId17" imgW="1051901" imgH="436154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9" y="-25"/>
                          <a:ext cx="1034" cy="51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18" name="Rectangle 42"/>
            <p:cNvSpPr>
              <a:spLocks noChangeArrowheads="1"/>
            </p:cNvSpPr>
            <p:nvPr/>
          </p:nvSpPr>
          <p:spPr bwMode="auto">
            <a:xfrm>
              <a:off x="-12" y="76"/>
              <a:ext cx="206" cy="2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/>
              <a:r>
                <a:rPr lang="zh-CN" altLang="en-US">
                  <a:latin typeface="Times New Roman" panose="02020603050405020304" pitchFamily="18" charset="0"/>
                  <a:ea typeface="微软雅黑" panose="020B0503020204020204" pitchFamily="34" charset="-122"/>
                </a:rPr>
                <a:t>= </a:t>
              </a:r>
            </a:p>
          </p:txBody>
        </p:sp>
      </p:grpSp>
      <p:grpSp>
        <p:nvGrpSpPr>
          <p:cNvPr id="8" name="Group 34"/>
          <p:cNvGrpSpPr>
            <a:grpSpLocks/>
          </p:cNvGrpSpPr>
          <p:nvPr/>
        </p:nvGrpSpPr>
        <p:grpSpPr bwMode="auto">
          <a:xfrm>
            <a:off x="7795261" y="2628134"/>
            <a:ext cx="2008716" cy="952500"/>
            <a:chOff x="0" y="-20"/>
            <a:chExt cx="949" cy="538"/>
          </a:xfrm>
        </p:grpSpPr>
        <p:graphicFrame>
          <p:nvGraphicFramePr>
            <p:cNvPr id="4106" name="Object 35"/>
            <p:cNvGraphicFramePr>
              <a:graphicFrameLocks noChangeAspect="1"/>
            </p:cNvGraphicFramePr>
            <p:nvPr/>
          </p:nvGraphicFramePr>
          <p:xfrm>
            <a:off x="199" y="-20"/>
            <a:ext cx="595" cy="5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6266" name="公式" r:id="rId19" imgW="520474" imgH="444307" progId="Equation.3">
                    <p:embed/>
                  </p:oleObj>
                </mc:Choice>
                <mc:Fallback>
                  <p:oleObj name="公式" r:id="rId19" imgW="520474" imgH="444307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9" y="-20"/>
                          <a:ext cx="595" cy="5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17" name="Rectangle 43"/>
            <p:cNvSpPr>
              <a:spLocks noChangeArrowheads="1"/>
            </p:cNvSpPr>
            <p:nvPr/>
          </p:nvSpPr>
          <p:spPr bwMode="auto">
            <a:xfrm>
              <a:off x="0" y="86"/>
              <a:ext cx="949" cy="2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/>
              <a:r>
                <a:rPr lang="zh-CN" altLang="en-US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=</a:t>
              </a:r>
              <a:r>
                <a:rPr lang="zh-CN" altLang="en-US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                   ， </a:t>
              </a:r>
              <a:endParaRPr lang="zh-CN" altLang="en-US" b="0" dirty="0"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</p:txBody>
        </p:sp>
      </p:grpSp>
      <p:sp>
        <p:nvSpPr>
          <p:cNvPr id="34" name="Text Box 18"/>
          <p:cNvSpPr txBox="1">
            <a:spLocks noChangeArrowheads="1"/>
          </p:cNvSpPr>
          <p:nvPr/>
        </p:nvSpPr>
        <p:spPr bwMode="auto">
          <a:xfrm>
            <a:off x="1073943" y="2506415"/>
            <a:ext cx="140567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latinLnBrk="1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latinLnBrk="1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latinLnBrk="1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latinLnBrk="1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/>
            <a:r>
              <a:rPr lang="zh-CN" alt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解：</a:t>
            </a:r>
            <a:endParaRPr lang="zh-CN" altLang="en-US" sz="2400" dirty="0">
              <a:solidFill>
                <a:srgbClr val="FF0000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4084056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1" grpId="0" animBg="1"/>
      <p:bldP spid="34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AutoShape 2"/>
          <p:cNvSpPr>
            <a:spLocks noChangeArrowheads="1"/>
          </p:cNvSpPr>
          <p:nvPr/>
        </p:nvSpPr>
        <p:spPr bwMode="auto">
          <a:xfrm>
            <a:off x="1073944" y="2518710"/>
            <a:ext cx="10080624" cy="3466165"/>
          </a:xfrm>
          <a:prstGeom prst="foldedCorner">
            <a:avLst>
              <a:gd name="adj" fmla="val 12500"/>
            </a:avLst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1A74CC"/>
            </a:solidFill>
          </a:ln>
          <a:effectLst/>
          <a:extLst/>
        </p:spPr>
        <p:txBody>
          <a:bodyPr wrap="none" tIns="72000" bIns="0"/>
          <a:lstStyle/>
          <a:p>
            <a:pPr algn="l" latinLnBrk="1" hangingPunct="0">
              <a:spcBef>
                <a:spcPts val="1200"/>
              </a:spcBef>
            </a:pPr>
            <a:endParaRPr lang="zh-CN" altLang="en-US" sz="2400" dirty="0">
              <a:solidFill>
                <a:srgbClr val="FF0000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grpSp>
        <p:nvGrpSpPr>
          <p:cNvPr id="52" name="Group 25"/>
          <p:cNvGrpSpPr>
            <a:grpSpLocks/>
          </p:cNvGrpSpPr>
          <p:nvPr/>
        </p:nvGrpSpPr>
        <p:grpSpPr bwMode="auto">
          <a:xfrm>
            <a:off x="1834412" y="2740025"/>
            <a:ext cx="1481666" cy="825500"/>
            <a:chOff x="5" y="0"/>
            <a:chExt cx="700" cy="520"/>
          </a:xfrm>
        </p:grpSpPr>
        <p:sp>
          <p:nvSpPr>
            <p:cNvPr id="53" name="Rectangle 36"/>
            <p:cNvSpPr>
              <a:spLocks noChangeArrowheads="1"/>
            </p:cNvSpPr>
            <p:nvPr/>
          </p:nvSpPr>
          <p:spPr bwMode="auto">
            <a:xfrm>
              <a:off x="5" y="100"/>
              <a:ext cx="421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/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因为 </a:t>
              </a:r>
            </a:p>
          </p:txBody>
        </p:sp>
        <p:graphicFrame>
          <p:nvGraphicFramePr>
            <p:cNvPr id="54" name="Object 27"/>
            <p:cNvGraphicFramePr>
              <a:graphicFrameLocks noChangeAspect="1"/>
            </p:cNvGraphicFramePr>
            <p:nvPr/>
          </p:nvGraphicFramePr>
          <p:xfrm>
            <a:off x="412" y="0"/>
            <a:ext cx="293" cy="5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7282" r:id="rId3" imgW="285345" imgH="428017" progId="Equation.3">
                    <p:embed/>
                  </p:oleObj>
                </mc:Choice>
                <mc:Fallback>
                  <p:oleObj r:id="rId3" imgW="285345" imgH="428017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2" y="0"/>
                          <a:ext cx="293" cy="52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5" name="Group 28"/>
          <p:cNvGrpSpPr>
            <a:grpSpLocks/>
          </p:cNvGrpSpPr>
          <p:nvPr/>
        </p:nvGrpSpPr>
        <p:grpSpPr bwMode="auto">
          <a:xfrm>
            <a:off x="3273744" y="2708275"/>
            <a:ext cx="2152651" cy="867833"/>
            <a:chOff x="0" y="0"/>
            <a:chExt cx="1017" cy="491"/>
          </a:xfrm>
        </p:grpSpPr>
        <p:sp>
          <p:nvSpPr>
            <p:cNvPr id="56" name="Rectangle 38"/>
            <p:cNvSpPr>
              <a:spLocks noChangeArrowheads="1"/>
            </p:cNvSpPr>
            <p:nvPr/>
          </p:nvSpPr>
          <p:spPr bwMode="auto">
            <a:xfrm>
              <a:off x="0" y="84"/>
              <a:ext cx="205" cy="2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/>
              <a:r>
                <a:rPr lang="zh-CN" altLang="en-US" b="0">
                  <a:latin typeface="Times New Roman" panose="02020603050405020304" pitchFamily="18" charset="0"/>
                  <a:ea typeface="微软雅黑" panose="020B0503020204020204" pitchFamily="34" charset="-122"/>
                </a:rPr>
                <a:t>= </a:t>
              </a:r>
            </a:p>
          </p:txBody>
        </p:sp>
        <p:graphicFrame>
          <p:nvGraphicFramePr>
            <p:cNvPr id="57" name="Object 30"/>
            <p:cNvGraphicFramePr>
              <a:graphicFrameLocks noChangeAspect="1"/>
            </p:cNvGraphicFramePr>
            <p:nvPr/>
          </p:nvGraphicFramePr>
          <p:xfrm>
            <a:off x="136" y="0"/>
            <a:ext cx="881" cy="49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7283" r:id="rId5" imgW="871515" imgH="423037" progId="Equation.3">
                    <p:embed/>
                  </p:oleObj>
                </mc:Choice>
                <mc:Fallback>
                  <p:oleObj r:id="rId5" imgW="871515" imgH="423037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6" y="0"/>
                          <a:ext cx="881" cy="49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8" name="Group 31"/>
          <p:cNvGrpSpPr>
            <a:grpSpLocks/>
          </p:cNvGrpSpPr>
          <p:nvPr/>
        </p:nvGrpSpPr>
        <p:grpSpPr bwMode="auto">
          <a:xfrm>
            <a:off x="5352310" y="2718859"/>
            <a:ext cx="2508251" cy="916516"/>
            <a:chOff x="-12" y="-25"/>
            <a:chExt cx="1185" cy="519"/>
          </a:xfrm>
        </p:grpSpPr>
        <p:graphicFrame>
          <p:nvGraphicFramePr>
            <p:cNvPr id="59" name="Object 32"/>
            <p:cNvGraphicFramePr>
              <a:graphicFrameLocks noChangeAspect="1"/>
            </p:cNvGraphicFramePr>
            <p:nvPr/>
          </p:nvGraphicFramePr>
          <p:xfrm>
            <a:off x="139" y="-25"/>
            <a:ext cx="1034" cy="5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7284" r:id="rId7" imgW="1051901" imgH="436154" progId="Equation.3">
                    <p:embed/>
                  </p:oleObj>
                </mc:Choice>
                <mc:Fallback>
                  <p:oleObj r:id="rId7" imgW="1051901" imgH="436154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9" y="-25"/>
                          <a:ext cx="1034" cy="51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0" name="Rectangle 42"/>
            <p:cNvSpPr>
              <a:spLocks noChangeArrowheads="1"/>
            </p:cNvSpPr>
            <p:nvPr/>
          </p:nvSpPr>
          <p:spPr bwMode="auto">
            <a:xfrm>
              <a:off x="-12" y="76"/>
              <a:ext cx="205" cy="2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/>
              <a:r>
                <a:rPr lang="zh-CN" altLang="en-US" b="0">
                  <a:latin typeface="Times New Roman" panose="02020603050405020304" pitchFamily="18" charset="0"/>
                  <a:ea typeface="微软雅黑" panose="020B0503020204020204" pitchFamily="34" charset="-122"/>
                </a:rPr>
                <a:t>= </a:t>
              </a:r>
            </a:p>
          </p:txBody>
        </p:sp>
      </p:grpSp>
      <p:grpSp>
        <p:nvGrpSpPr>
          <p:cNvPr id="61" name="Group 34"/>
          <p:cNvGrpSpPr>
            <a:grpSpLocks/>
          </p:cNvGrpSpPr>
          <p:nvPr/>
        </p:nvGrpSpPr>
        <p:grpSpPr bwMode="auto">
          <a:xfrm>
            <a:off x="7784362" y="2712507"/>
            <a:ext cx="2008716" cy="952500"/>
            <a:chOff x="0" y="-20"/>
            <a:chExt cx="949" cy="538"/>
          </a:xfrm>
        </p:grpSpPr>
        <p:graphicFrame>
          <p:nvGraphicFramePr>
            <p:cNvPr id="62" name="Object 35"/>
            <p:cNvGraphicFramePr>
              <a:graphicFrameLocks noChangeAspect="1"/>
            </p:cNvGraphicFramePr>
            <p:nvPr/>
          </p:nvGraphicFramePr>
          <p:xfrm>
            <a:off x="199" y="-20"/>
            <a:ext cx="595" cy="5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7285" name="公式" r:id="rId9" imgW="520474" imgH="444307" progId="Equation.3">
                    <p:embed/>
                  </p:oleObj>
                </mc:Choice>
                <mc:Fallback>
                  <p:oleObj name="公式" r:id="rId9" imgW="520474" imgH="444307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9" y="-20"/>
                          <a:ext cx="595" cy="5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3" name="Rectangle 43"/>
            <p:cNvSpPr>
              <a:spLocks noChangeArrowheads="1"/>
            </p:cNvSpPr>
            <p:nvPr/>
          </p:nvSpPr>
          <p:spPr bwMode="auto">
            <a:xfrm>
              <a:off x="0" y="86"/>
              <a:ext cx="949" cy="2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/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= </a:t>
              </a:r>
              <a:r>
                <a:rPr lang="zh-CN" altLang="en-US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              </a:t>
              </a:r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， </a:t>
              </a:r>
            </a:p>
          </p:txBody>
        </p:sp>
      </p:grpSp>
      <p:grpSp>
        <p:nvGrpSpPr>
          <p:cNvPr id="64" name="Group 37"/>
          <p:cNvGrpSpPr>
            <a:grpSpLocks/>
          </p:cNvGrpSpPr>
          <p:nvPr/>
        </p:nvGrpSpPr>
        <p:grpSpPr bwMode="auto">
          <a:xfrm>
            <a:off x="1834412" y="3661956"/>
            <a:ext cx="3575049" cy="1030817"/>
            <a:chOff x="0" y="-65"/>
            <a:chExt cx="1689" cy="648"/>
          </a:xfrm>
        </p:grpSpPr>
        <p:sp>
          <p:nvSpPr>
            <p:cNvPr id="65" name="Rectangle 44"/>
            <p:cNvSpPr>
              <a:spLocks noChangeArrowheads="1"/>
            </p:cNvSpPr>
            <p:nvPr/>
          </p:nvSpPr>
          <p:spPr bwMode="auto">
            <a:xfrm>
              <a:off x="0" y="43"/>
              <a:ext cx="421" cy="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/>
              <a:r>
                <a:rPr lang="zh-CN" altLang="en-US" b="0">
                  <a:latin typeface="Times New Roman" panose="02020603050405020304" pitchFamily="18" charset="0"/>
                  <a:ea typeface="微软雅黑" panose="020B0503020204020204" pitchFamily="34" charset="-122"/>
                </a:rPr>
                <a:t>所以 </a:t>
              </a:r>
            </a:p>
          </p:txBody>
        </p:sp>
        <p:graphicFrame>
          <p:nvGraphicFramePr>
            <p:cNvPr id="66" name="Object 39"/>
            <p:cNvGraphicFramePr>
              <a:graphicFrameLocks noChangeAspect="1"/>
            </p:cNvGraphicFramePr>
            <p:nvPr/>
          </p:nvGraphicFramePr>
          <p:xfrm>
            <a:off x="424" y="-65"/>
            <a:ext cx="1265" cy="6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7286" name="公式" r:id="rId11" imgW="1307532" imgH="495085" progId="Equation.3">
                    <p:embed/>
                  </p:oleObj>
                </mc:Choice>
                <mc:Fallback>
                  <p:oleObj name="公式" r:id="rId11" imgW="1307532" imgH="495085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4" y="-65"/>
                          <a:ext cx="1265" cy="64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6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5376125"/>
              </p:ext>
            </p:extLst>
          </p:nvPr>
        </p:nvGraphicFramePr>
        <p:xfrm>
          <a:off x="5456027" y="3939240"/>
          <a:ext cx="442384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287" name="公式" r:id="rId13" imgW="215619" imgH="164885" progId="Equation.3">
                  <p:embed/>
                </p:oleObj>
              </mc:Choice>
              <mc:Fallback>
                <p:oleObj name="公式" r:id="rId13" imgW="215619" imgH="16488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56027" y="3939240"/>
                        <a:ext cx="442384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" name="Rectangle 29"/>
          <p:cNvSpPr>
            <a:spLocks noChangeArrowheads="1"/>
          </p:cNvSpPr>
          <p:nvPr/>
        </p:nvSpPr>
        <p:spPr bwMode="auto">
          <a:xfrm>
            <a:off x="1840603" y="4685444"/>
            <a:ext cx="8758674" cy="1134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l" eaLnBrk="1" hangingPunct="1">
              <a:lnSpc>
                <a:spcPct val="150000"/>
              </a:lnSpc>
            </a:pPr>
            <a:r>
              <a:rPr lang="zh-CN" altLang="en-US" b="0" dirty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其经济意义：</a:t>
            </a:r>
            <a:r>
              <a:rPr lang="en-US" altLang="zh-CN" b="0" dirty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 </a:t>
            </a:r>
            <a:r>
              <a:rPr lang="zh-CN" altLang="en-US" b="0" dirty="0">
                <a:latin typeface="Times New Roman" panose="02020603050405020304" pitchFamily="18" charset="0"/>
                <a:ea typeface="微软雅黑" panose="020B0503020204020204" pitchFamily="34" charset="-122"/>
              </a:rPr>
              <a:t>在价格为</a:t>
            </a:r>
            <a:r>
              <a:rPr lang="en-US" altLang="zh-CN" b="0" dirty="0">
                <a:latin typeface="Times New Roman" panose="02020603050405020304" pitchFamily="18" charset="0"/>
                <a:ea typeface="微软雅黑" panose="020B0503020204020204" pitchFamily="34" charset="-122"/>
              </a:rPr>
              <a:t>5</a:t>
            </a:r>
            <a:r>
              <a:rPr lang="zh-CN" altLang="en-US" b="0" dirty="0">
                <a:latin typeface="Times New Roman" panose="02020603050405020304" pitchFamily="18" charset="0"/>
                <a:ea typeface="微软雅黑" panose="020B0503020204020204" pitchFamily="34" charset="-122"/>
              </a:rPr>
              <a:t>个单位时，价格上涨1%，需求量会减少</a:t>
            </a:r>
            <a:r>
              <a:rPr lang="en-US" altLang="zh-CN" b="0" dirty="0">
                <a:latin typeface="Times New Roman" panose="02020603050405020304" pitchFamily="18" charset="0"/>
                <a:ea typeface="微软雅黑" panose="020B0503020204020204" pitchFamily="34" charset="-122"/>
              </a:rPr>
              <a:t>1% </a:t>
            </a:r>
            <a:r>
              <a:rPr lang="zh-CN" altLang="en-US" b="0" dirty="0">
                <a:latin typeface="Times New Roman" panose="02020603050405020304" pitchFamily="18" charset="0"/>
                <a:ea typeface="微软雅黑" panose="020B0503020204020204" pitchFamily="34" charset="-122"/>
              </a:rPr>
              <a:t>，此时需求量减少的速度与价格上涨的速度</a:t>
            </a:r>
            <a:r>
              <a:rPr lang="zh-CN" altLang="en-US" b="0" dirty="0" smtClean="0">
                <a:latin typeface="Times New Roman" panose="02020603050405020304" pitchFamily="18" charset="0"/>
                <a:ea typeface="微软雅黑" panose="020B0503020204020204" pitchFamily="34" charset="-122"/>
              </a:rPr>
              <a:t>一样</a:t>
            </a:r>
            <a:r>
              <a:rPr lang="zh-CN" altLang="en-US" b="0" dirty="0">
                <a:latin typeface="Times New Roman" panose="02020603050405020304" pitchFamily="18" charset="0"/>
                <a:ea typeface="微软雅黑" panose="020B0503020204020204" pitchFamily="34" charset="-122"/>
              </a:rPr>
              <a:t>。</a:t>
            </a:r>
          </a:p>
        </p:txBody>
      </p:sp>
      <p:sp>
        <p:nvSpPr>
          <p:cNvPr id="29" name="矩形 28"/>
          <p:cNvSpPr/>
          <p:nvPr/>
        </p:nvSpPr>
        <p:spPr bwMode="auto">
          <a:xfrm>
            <a:off x="1073943" y="1062804"/>
            <a:ext cx="10080625" cy="1276048"/>
          </a:xfrm>
          <a:prstGeom prst="rect">
            <a:avLst/>
          </a:prstGeom>
          <a:solidFill>
            <a:srgbClr val="F5F5F5"/>
          </a:solidFill>
          <a:ln>
            <a:solidFill>
              <a:srgbClr val="1A7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 sz="240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grpSp>
        <p:nvGrpSpPr>
          <p:cNvPr id="30" name="Group 10"/>
          <p:cNvGrpSpPr>
            <a:grpSpLocks/>
          </p:cNvGrpSpPr>
          <p:nvPr/>
        </p:nvGrpSpPr>
        <p:grpSpPr bwMode="auto">
          <a:xfrm>
            <a:off x="1316323" y="1088218"/>
            <a:ext cx="9491134" cy="1200152"/>
            <a:chOff x="789" y="-50"/>
            <a:chExt cx="4484" cy="756"/>
          </a:xfrm>
        </p:grpSpPr>
        <p:sp>
          <p:nvSpPr>
            <p:cNvPr id="31" name="Rectangle 7"/>
            <p:cNvSpPr>
              <a:spLocks noChangeArrowheads="1"/>
            </p:cNvSpPr>
            <p:nvPr/>
          </p:nvSpPr>
          <p:spPr bwMode="auto">
            <a:xfrm>
              <a:off x="2390" y="364"/>
              <a:ext cx="87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endParaRPr lang="zh-CN" altLang="en-US" b="0"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</p:txBody>
        </p:sp>
        <p:sp>
          <p:nvSpPr>
            <p:cNvPr id="33" name="Rectangle 8"/>
            <p:cNvSpPr>
              <a:spLocks noChangeArrowheads="1"/>
            </p:cNvSpPr>
            <p:nvPr/>
          </p:nvSpPr>
          <p:spPr bwMode="auto">
            <a:xfrm>
              <a:off x="2390" y="376"/>
              <a:ext cx="87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endParaRPr lang="zh-CN" altLang="en-US" b="0"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</p:txBody>
        </p:sp>
        <p:sp>
          <p:nvSpPr>
            <p:cNvPr id="35" name="Rectangle 9"/>
            <p:cNvSpPr>
              <a:spLocks noChangeArrowheads="1"/>
            </p:cNvSpPr>
            <p:nvPr/>
          </p:nvSpPr>
          <p:spPr bwMode="auto">
            <a:xfrm>
              <a:off x="2390" y="370"/>
              <a:ext cx="87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endParaRPr lang="zh-CN" altLang="en-US" b="0"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</p:txBody>
        </p:sp>
        <p:sp>
          <p:nvSpPr>
            <p:cNvPr id="36" name="Rectangle 28"/>
            <p:cNvSpPr>
              <a:spLocks noChangeArrowheads="1"/>
            </p:cNvSpPr>
            <p:nvPr/>
          </p:nvSpPr>
          <p:spPr bwMode="auto">
            <a:xfrm>
              <a:off x="789" y="-50"/>
              <a:ext cx="4484" cy="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>
                <a:lnSpc>
                  <a:spcPct val="150000"/>
                </a:lnSpc>
              </a:pPr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设某商品的需求函数</a:t>
              </a:r>
              <a:r>
                <a:rPr lang="zh-CN" altLang="en-US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为                         ，</a:t>
              </a:r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求    </a:t>
              </a:r>
              <a:r>
                <a:rPr lang="zh-CN" altLang="en-US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为 </a:t>
              </a:r>
              <a:r>
                <a:rPr lang="en-US" altLang="zh-CN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4</a:t>
              </a:r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 、5、6时的需求弹性，并给出经济解释。</a:t>
              </a:r>
            </a:p>
          </p:txBody>
        </p:sp>
        <p:graphicFrame>
          <p:nvGraphicFramePr>
            <p:cNvPr id="37" name="Object 2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96633301"/>
                </p:ext>
              </p:extLst>
            </p:nvPr>
          </p:nvGraphicFramePr>
          <p:xfrm>
            <a:off x="2287" y="11"/>
            <a:ext cx="920" cy="3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7288" name="公式" r:id="rId15" imgW="988194" imgH="231006" progId="Equation.3">
                    <p:embed/>
                  </p:oleObj>
                </mc:Choice>
                <mc:Fallback>
                  <p:oleObj name="公式" r:id="rId15" imgW="988194" imgH="231006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87" y="11"/>
                          <a:ext cx="920" cy="31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8" name="Object 2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00089650"/>
                </p:ext>
              </p:extLst>
            </p:nvPr>
          </p:nvGraphicFramePr>
          <p:xfrm>
            <a:off x="3448" y="88"/>
            <a:ext cx="149" cy="2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7289" name="公式" r:id="rId17" imgW="152268" imgH="164957" progId="Equation.3">
                    <p:embed/>
                  </p:oleObj>
                </mc:Choice>
                <mc:Fallback>
                  <p:oleObj name="公式" r:id="rId17" imgW="152268" imgH="164957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48" y="88"/>
                          <a:ext cx="149" cy="2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9" name="Rectangle 32"/>
            <p:cNvSpPr>
              <a:spLocks noChangeArrowheads="1"/>
            </p:cNvSpPr>
            <p:nvPr/>
          </p:nvSpPr>
          <p:spPr bwMode="auto">
            <a:xfrm>
              <a:off x="815" y="319"/>
              <a:ext cx="87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/>
              <a:endParaRPr lang="zh-CN" altLang="en-US" b="0"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</p:txBody>
        </p:sp>
      </p:grpSp>
      <p:sp>
        <p:nvSpPr>
          <p:cNvPr id="40" name="Text Box 18"/>
          <p:cNvSpPr txBox="1">
            <a:spLocks noChangeArrowheads="1"/>
          </p:cNvSpPr>
          <p:nvPr/>
        </p:nvSpPr>
        <p:spPr bwMode="auto">
          <a:xfrm>
            <a:off x="1073943" y="2506415"/>
            <a:ext cx="7604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latinLnBrk="1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latinLnBrk="1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latinLnBrk="1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latinLnBrk="1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/>
            <a:r>
              <a:rPr lang="zh-CN" alt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解：</a:t>
            </a:r>
            <a:endParaRPr lang="zh-CN" altLang="en-US" sz="2400" dirty="0">
              <a:solidFill>
                <a:srgbClr val="FF0000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4923376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68" grpId="0"/>
      <p:bldP spid="40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AutoShape 2"/>
          <p:cNvSpPr>
            <a:spLocks noChangeArrowheads="1"/>
          </p:cNvSpPr>
          <p:nvPr/>
        </p:nvSpPr>
        <p:spPr bwMode="auto">
          <a:xfrm>
            <a:off x="1073943" y="2518710"/>
            <a:ext cx="10062369" cy="3466165"/>
          </a:xfrm>
          <a:prstGeom prst="foldedCorner">
            <a:avLst>
              <a:gd name="adj" fmla="val 12500"/>
            </a:avLst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1A74CC"/>
            </a:solidFill>
          </a:ln>
          <a:effectLst/>
          <a:extLst/>
        </p:spPr>
        <p:txBody>
          <a:bodyPr wrap="none" tIns="72000" bIns="0"/>
          <a:lstStyle/>
          <a:p>
            <a:pPr algn="l" latinLnBrk="1" hangingPunct="0">
              <a:spcBef>
                <a:spcPts val="1200"/>
              </a:spcBef>
            </a:pPr>
            <a:endParaRPr lang="zh-CN" altLang="en-US" sz="2400" dirty="0">
              <a:solidFill>
                <a:srgbClr val="FF0000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1774765" y="2756153"/>
            <a:ext cx="1492249" cy="825500"/>
            <a:chOff x="0" y="0"/>
            <a:chExt cx="705" cy="520"/>
          </a:xfrm>
        </p:grpSpPr>
        <p:sp>
          <p:nvSpPr>
            <p:cNvPr id="4120" name="Rectangle 36"/>
            <p:cNvSpPr>
              <a:spLocks noChangeArrowheads="1"/>
            </p:cNvSpPr>
            <p:nvPr/>
          </p:nvSpPr>
          <p:spPr bwMode="auto">
            <a:xfrm>
              <a:off x="0" y="100"/>
              <a:ext cx="421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/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因为 </a:t>
              </a:r>
            </a:p>
          </p:txBody>
        </p:sp>
        <p:graphicFrame>
          <p:nvGraphicFramePr>
            <p:cNvPr id="4103" name="Object 27"/>
            <p:cNvGraphicFramePr>
              <a:graphicFrameLocks noChangeAspect="1"/>
            </p:cNvGraphicFramePr>
            <p:nvPr/>
          </p:nvGraphicFramePr>
          <p:xfrm>
            <a:off x="412" y="0"/>
            <a:ext cx="293" cy="5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8306" r:id="rId3" imgW="285345" imgH="428017" progId="Equation.3">
                    <p:embed/>
                  </p:oleObj>
                </mc:Choice>
                <mc:Fallback>
                  <p:oleObj r:id="rId3" imgW="285345" imgH="428017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2" y="0"/>
                          <a:ext cx="293" cy="52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" name="Group 28"/>
          <p:cNvGrpSpPr>
            <a:grpSpLocks/>
          </p:cNvGrpSpPr>
          <p:nvPr/>
        </p:nvGrpSpPr>
        <p:grpSpPr bwMode="auto">
          <a:xfrm>
            <a:off x="3224680" y="2724403"/>
            <a:ext cx="2152651" cy="867833"/>
            <a:chOff x="0" y="0"/>
            <a:chExt cx="1017" cy="491"/>
          </a:xfrm>
        </p:grpSpPr>
        <p:sp>
          <p:nvSpPr>
            <p:cNvPr id="4119" name="Rectangle 38"/>
            <p:cNvSpPr>
              <a:spLocks noChangeArrowheads="1"/>
            </p:cNvSpPr>
            <p:nvPr/>
          </p:nvSpPr>
          <p:spPr bwMode="auto">
            <a:xfrm>
              <a:off x="0" y="84"/>
              <a:ext cx="206" cy="2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/>
              <a:r>
                <a:rPr lang="zh-CN" altLang="en-US">
                  <a:latin typeface="Times New Roman" panose="02020603050405020304" pitchFamily="18" charset="0"/>
                  <a:ea typeface="微软雅黑" panose="020B0503020204020204" pitchFamily="34" charset="-122"/>
                </a:rPr>
                <a:t>= </a:t>
              </a:r>
            </a:p>
          </p:txBody>
        </p:sp>
        <p:graphicFrame>
          <p:nvGraphicFramePr>
            <p:cNvPr id="4104" name="Object 30"/>
            <p:cNvGraphicFramePr>
              <a:graphicFrameLocks noChangeAspect="1"/>
            </p:cNvGraphicFramePr>
            <p:nvPr/>
          </p:nvGraphicFramePr>
          <p:xfrm>
            <a:off x="136" y="0"/>
            <a:ext cx="881" cy="49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8307" r:id="rId5" imgW="871515" imgH="423037" progId="Equation.3">
                    <p:embed/>
                  </p:oleObj>
                </mc:Choice>
                <mc:Fallback>
                  <p:oleObj r:id="rId5" imgW="871515" imgH="423037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6" y="0"/>
                          <a:ext cx="881" cy="49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7" name="Group 31"/>
          <p:cNvGrpSpPr>
            <a:grpSpLocks/>
          </p:cNvGrpSpPr>
          <p:nvPr/>
        </p:nvGrpSpPr>
        <p:grpSpPr bwMode="auto">
          <a:xfrm>
            <a:off x="5303246" y="2734987"/>
            <a:ext cx="2508251" cy="916516"/>
            <a:chOff x="-12" y="-25"/>
            <a:chExt cx="1185" cy="519"/>
          </a:xfrm>
        </p:grpSpPr>
        <p:graphicFrame>
          <p:nvGraphicFramePr>
            <p:cNvPr id="4105" name="Object 32"/>
            <p:cNvGraphicFramePr>
              <a:graphicFrameLocks noChangeAspect="1"/>
            </p:cNvGraphicFramePr>
            <p:nvPr/>
          </p:nvGraphicFramePr>
          <p:xfrm>
            <a:off x="139" y="-25"/>
            <a:ext cx="1034" cy="5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8308" r:id="rId7" imgW="1051901" imgH="436154" progId="Equation.3">
                    <p:embed/>
                  </p:oleObj>
                </mc:Choice>
                <mc:Fallback>
                  <p:oleObj r:id="rId7" imgW="1051901" imgH="436154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9" y="-25"/>
                          <a:ext cx="1034" cy="51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18" name="Rectangle 42"/>
            <p:cNvSpPr>
              <a:spLocks noChangeArrowheads="1"/>
            </p:cNvSpPr>
            <p:nvPr/>
          </p:nvSpPr>
          <p:spPr bwMode="auto">
            <a:xfrm>
              <a:off x="-12" y="76"/>
              <a:ext cx="206" cy="2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/>
              <a:r>
                <a:rPr lang="zh-CN" altLang="en-US">
                  <a:latin typeface="Times New Roman" panose="02020603050405020304" pitchFamily="18" charset="0"/>
                  <a:ea typeface="微软雅黑" panose="020B0503020204020204" pitchFamily="34" charset="-122"/>
                </a:rPr>
                <a:t>= </a:t>
              </a:r>
            </a:p>
          </p:txBody>
        </p:sp>
      </p:grpSp>
      <p:grpSp>
        <p:nvGrpSpPr>
          <p:cNvPr id="8" name="Group 34"/>
          <p:cNvGrpSpPr>
            <a:grpSpLocks/>
          </p:cNvGrpSpPr>
          <p:nvPr/>
        </p:nvGrpSpPr>
        <p:grpSpPr bwMode="auto">
          <a:xfrm>
            <a:off x="7735298" y="2728635"/>
            <a:ext cx="2008716" cy="952500"/>
            <a:chOff x="0" y="-20"/>
            <a:chExt cx="949" cy="538"/>
          </a:xfrm>
        </p:grpSpPr>
        <p:graphicFrame>
          <p:nvGraphicFramePr>
            <p:cNvPr id="4106" name="Object 35"/>
            <p:cNvGraphicFramePr>
              <a:graphicFrameLocks noChangeAspect="1"/>
            </p:cNvGraphicFramePr>
            <p:nvPr/>
          </p:nvGraphicFramePr>
          <p:xfrm>
            <a:off x="199" y="-20"/>
            <a:ext cx="595" cy="5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8309" name="公式" r:id="rId9" imgW="520474" imgH="444307" progId="Equation.3">
                    <p:embed/>
                  </p:oleObj>
                </mc:Choice>
                <mc:Fallback>
                  <p:oleObj name="公式" r:id="rId9" imgW="520474" imgH="444307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9" y="-20"/>
                          <a:ext cx="595" cy="5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17" name="Rectangle 43"/>
            <p:cNvSpPr>
              <a:spLocks noChangeArrowheads="1"/>
            </p:cNvSpPr>
            <p:nvPr/>
          </p:nvSpPr>
          <p:spPr bwMode="auto">
            <a:xfrm>
              <a:off x="0" y="86"/>
              <a:ext cx="949" cy="2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/>
              <a:r>
                <a:rPr lang="zh-CN" altLang="en-US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=               </a:t>
              </a:r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， </a:t>
              </a:r>
            </a:p>
          </p:txBody>
        </p:sp>
      </p:grpSp>
      <p:sp>
        <p:nvSpPr>
          <p:cNvPr id="34" name="Text Box 18"/>
          <p:cNvSpPr txBox="1">
            <a:spLocks noChangeArrowheads="1"/>
          </p:cNvSpPr>
          <p:nvPr/>
        </p:nvSpPr>
        <p:spPr bwMode="auto">
          <a:xfrm>
            <a:off x="1071929" y="2527380"/>
            <a:ext cx="140567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latinLnBrk="1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latinLnBrk="1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latinLnBrk="1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latinLnBrk="1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/>
            <a:r>
              <a:rPr lang="zh-CN" alt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解：</a:t>
            </a:r>
            <a:endParaRPr lang="zh-CN" altLang="en-US" sz="2400" dirty="0">
              <a:solidFill>
                <a:srgbClr val="FF0000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graphicFrame>
        <p:nvGraphicFramePr>
          <p:cNvPr id="35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1242658"/>
              </p:ext>
            </p:extLst>
          </p:nvPr>
        </p:nvGraphicFramePr>
        <p:xfrm>
          <a:off x="5281121" y="3702892"/>
          <a:ext cx="702733" cy="8170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10" name="公式" r:id="rId11" imgW="342751" imgH="393529" progId="Equation.3">
                  <p:embed/>
                </p:oleObj>
              </mc:Choice>
              <mc:Fallback>
                <p:oleObj name="公式" r:id="rId11" imgW="342751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1121" y="3702892"/>
                        <a:ext cx="702733" cy="81703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组合 2"/>
          <p:cNvGrpSpPr/>
          <p:nvPr/>
        </p:nvGrpSpPr>
        <p:grpSpPr>
          <a:xfrm>
            <a:off x="1789582" y="3597866"/>
            <a:ext cx="3440138" cy="977996"/>
            <a:chOff x="2112192" y="3684200"/>
            <a:chExt cx="3440138" cy="977996"/>
          </a:xfrm>
        </p:grpSpPr>
        <p:sp>
          <p:nvSpPr>
            <p:cNvPr id="4127" name="Rectangle 44"/>
            <p:cNvSpPr>
              <a:spLocks noChangeArrowheads="1"/>
            </p:cNvSpPr>
            <p:nvPr/>
          </p:nvSpPr>
          <p:spPr bwMode="auto">
            <a:xfrm>
              <a:off x="2112192" y="3862730"/>
              <a:ext cx="891116" cy="4613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/>
              <a:r>
                <a:rPr lang="zh-CN" altLang="en-US" b="0">
                  <a:latin typeface="Times New Roman" panose="02020603050405020304" pitchFamily="18" charset="0"/>
                  <a:ea typeface="微软雅黑" panose="020B0503020204020204" pitchFamily="34" charset="-122"/>
                </a:rPr>
                <a:t>所以 </a:t>
              </a:r>
            </a:p>
          </p:txBody>
        </p:sp>
        <p:graphicFrame>
          <p:nvGraphicFramePr>
            <p:cNvPr id="36" name="Object 3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29678206"/>
                </p:ext>
              </p:extLst>
            </p:nvPr>
          </p:nvGraphicFramePr>
          <p:xfrm>
            <a:off x="2987851" y="3684200"/>
            <a:ext cx="2564479" cy="9779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8311" name="公式" r:id="rId13" imgW="1320227" imgH="495085" progId="Equation.3">
                    <p:embed/>
                  </p:oleObj>
                </mc:Choice>
                <mc:Fallback>
                  <p:oleObj name="公式" r:id="rId13" imgW="1320227" imgH="495085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87851" y="3684200"/>
                          <a:ext cx="2564479" cy="977996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9" name="组合 8"/>
          <p:cNvGrpSpPr/>
          <p:nvPr/>
        </p:nvGrpSpPr>
        <p:grpSpPr>
          <a:xfrm>
            <a:off x="1774765" y="4551111"/>
            <a:ext cx="8714244" cy="1295635"/>
            <a:chOff x="2097375" y="4637445"/>
            <a:chExt cx="8714244" cy="1295635"/>
          </a:xfrm>
        </p:grpSpPr>
        <p:sp>
          <p:nvSpPr>
            <p:cNvPr id="4126" name="Rectangle 29"/>
            <p:cNvSpPr>
              <a:spLocks noChangeArrowheads="1"/>
            </p:cNvSpPr>
            <p:nvPr/>
          </p:nvSpPr>
          <p:spPr bwMode="auto">
            <a:xfrm>
              <a:off x="2097375" y="4637445"/>
              <a:ext cx="8714244" cy="1200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zh-CN" altLang="en-US" b="0" dirty="0">
                  <a:solidFill>
                    <a:srgbClr val="FF0000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rPr>
                <a:t>其经济意义：</a:t>
              </a:r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在价格为</a:t>
              </a:r>
              <a:r>
                <a:rPr lang="en-US" altLang="zh-CN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6</a:t>
              </a:r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个单位时，价格上涨</a:t>
              </a:r>
              <a:r>
                <a:rPr lang="en-US" altLang="zh-CN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1%</a:t>
              </a:r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，需求量会</a:t>
              </a:r>
              <a:r>
                <a:rPr lang="zh-CN" altLang="en-US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减少           ，</a:t>
              </a:r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此时需求量减少的速度比价格上涨的速度快。</a:t>
              </a:r>
            </a:p>
          </p:txBody>
        </p:sp>
        <p:graphicFrame>
          <p:nvGraphicFramePr>
            <p:cNvPr id="37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30283755"/>
                </p:ext>
              </p:extLst>
            </p:nvPr>
          </p:nvGraphicFramePr>
          <p:xfrm>
            <a:off x="2580715" y="5186192"/>
            <a:ext cx="688839" cy="7468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8312" name="公式" r:id="rId15" imgW="368140" imgH="393529" progId="Equation.3">
                    <p:embed/>
                  </p:oleObj>
                </mc:Choice>
                <mc:Fallback>
                  <p:oleObj name="公式" r:id="rId15" imgW="368140" imgH="39352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80715" y="5186192"/>
                          <a:ext cx="688839" cy="746888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1" name="矩形 30"/>
          <p:cNvSpPr/>
          <p:nvPr/>
        </p:nvSpPr>
        <p:spPr bwMode="auto">
          <a:xfrm>
            <a:off x="1073943" y="1062804"/>
            <a:ext cx="10080625" cy="1276048"/>
          </a:xfrm>
          <a:prstGeom prst="rect">
            <a:avLst/>
          </a:prstGeom>
          <a:solidFill>
            <a:srgbClr val="F5F5F5"/>
          </a:solidFill>
          <a:ln>
            <a:solidFill>
              <a:srgbClr val="1A7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 sz="240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grpSp>
        <p:nvGrpSpPr>
          <p:cNvPr id="33" name="Group 10"/>
          <p:cNvGrpSpPr>
            <a:grpSpLocks/>
          </p:cNvGrpSpPr>
          <p:nvPr/>
        </p:nvGrpSpPr>
        <p:grpSpPr bwMode="auto">
          <a:xfrm>
            <a:off x="1316323" y="1088218"/>
            <a:ext cx="9491134" cy="1200152"/>
            <a:chOff x="789" y="-50"/>
            <a:chExt cx="4484" cy="756"/>
          </a:xfrm>
        </p:grpSpPr>
        <p:sp>
          <p:nvSpPr>
            <p:cNvPr id="38" name="Rectangle 7"/>
            <p:cNvSpPr>
              <a:spLocks noChangeArrowheads="1"/>
            </p:cNvSpPr>
            <p:nvPr/>
          </p:nvSpPr>
          <p:spPr bwMode="auto">
            <a:xfrm>
              <a:off x="2390" y="364"/>
              <a:ext cx="87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endParaRPr lang="zh-CN" altLang="en-US" b="0"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</p:txBody>
        </p:sp>
        <p:sp>
          <p:nvSpPr>
            <p:cNvPr id="39" name="Rectangle 8"/>
            <p:cNvSpPr>
              <a:spLocks noChangeArrowheads="1"/>
            </p:cNvSpPr>
            <p:nvPr/>
          </p:nvSpPr>
          <p:spPr bwMode="auto">
            <a:xfrm>
              <a:off x="2390" y="376"/>
              <a:ext cx="87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endParaRPr lang="zh-CN" altLang="en-US" b="0"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</p:txBody>
        </p:sp>
        <p:sp>
          <p:nvSpPr>
            <p:cNvPr id="40" name="Rectangle 9"/>
            <p:cNvSpPr>
              <a:spLocks noChangeArrowheads="1"/>
            </p:cNvSpPr>
            <p:nvPr/>
          </p:nvSpPr>
          <p:spPr bwMode="auto">
            <a:xfrm>
              <a:off x="2390" y="370"/>
              <a:ext cx="87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endParaRPr lang="zh-CN" altLang="en-US" b="0"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</p:txBody>
        </p:sp>
        <p:sp>
          <p:nvSpPr>
            <p:cNvPr id="41" name="Rectangle 28"/>
            <p:cNvSpPr>
              <a:spLocks noChangeArrowheads="1"/>
            </p:cNvSpPr>
            <p:nvPr/>
          </p:nvSpPr>
          <p:spPr bwMode="auto">
            <a:xfrm>
              <a:off x="789" y="-50"/>
              <a:ext cx="4484" cy="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>
                <a:lnSpc>
                  <a:spcPct val="150000"/>
                </a:lnSpc>
              </a:pPr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设某商品的需求函数</a:t>
              </a:r>
              <a:r>
                <a:rPr lang="zh-CN" altLang="en-US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为                         ，</a:t>
              </a:r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求    </a:t>
              </a:r>
              <a:r>
                <a:rPr lang="zh-CN" altLang="en-US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为 </a:t>
              </a:r>
              <a:r>
                <a:rPr lang="en-US" altLang="zh-CN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4</a:t>
              </a:r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 、5、6时的需求弹性，并给出经济解释。</a:t>
              </a:r>
            </a:p>
          </p:txBody>
        </p:sp>
        <p:graphicFrame>
          <p:nvGraphicFramePr>
            <p:cNvPr id="42" name="Object 2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75305873"/>
                </p:ext>
              </p:extLst>
            </p:nvPr>
          </p:nvGraphicFramePr>
          <p:xfrm>
            <a:off x="2287" y="11"/>
            <a:ext cx="920" cy="3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8313" name="公式" r:id="rId17" imgW="988194" imgH="231006" progId="Equation.3">
                    <p:embed/>
                  </p:oleObj>
                </mc:Choice>
                <mc:Fallback>
                  <p:oleObj name="公式" r:id="rId17" imgW="988194" imgH="231006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87" y="11"/>
                          <a:ext cx="920" cy="31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3" name="Object 2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89577668"/>
                </p:ext>
              </p:extLst>
            </p:nvPr>
          </p:nvGraphicFramePr>
          <p:xfrm>
            <a:off x="3448" y="88"/>
            <a:ext cx="149" cy="2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8314" name="公式" r:id="rId19" imgW="152268" imgH="164957" progId="Equation.3">
                    <p:embed/>
                  </p:oleObj>
                </mc:Choice>
                <mc:Fallback>
                  <p:oleObj name="公式" r:id="rId19" imgW="152268" imgH="164957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48" y="88"/>
                          <a:ext cx="149" cy="2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4" name="Rectangle 32"/>
            <p:cNvSpPr>
              <a:spLocks noChangeArrowheads="1"/>
            </p:cNvSpPr>
            <p:nvPr/>
          </p:nvSpPr>
          <p:spPr bwMode="auto">
            <a:xfrm>
              <a:off x="815" y="319"/>
              <a:ext cx="87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/>
              <a:endParaRPr lang="zh-CN" altLang="en-US" b="0"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0069688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 bwMode="auto">
          <a:xfrm>
            <a:off x="1416050" y="2192593"/>
            <a:ext cx="9396413" cy="3559461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solidFill>
              <a:srgbClr val="1A7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>
              <a:defRPr/>
            </a:pPr>
            <a:endParaRPr lang="zh-CN" altLang="en-US" sz="2400">
              <a:ea typeface="微软雅黑" panose="020B0503020204020204" pitchFamily="3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416050" y="1989386"/>
            <a:ext cx="9396413" cy="4571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>
              <a:defRPr/>
            </a:pPr>
            <a:endParaRPr lang="zh-CN" altLang="en-US" sz="2400">
              <a:ea typeface="微软雅黑" panose="020B0503020204020204" pitchFamily="34" charset="-122"/>
            </a:endParaRPr>
          </a:p>
        </p:txBody>
      </p:sp>
      <p:sp>
        <p:nvSpPr>
          <p:cNvPr id="12291" name="Rectangle 7"/>
          <p:cNvSpPr>
            <a:spLocks noChangeArrowheads="1"/>
          </p:cNvSpPr>
          <p:nvPr/>
        </p:nvSpPr>
        <p:spPr bwMode="auto">
          <a:xfrm>
            <a:off x="5522385" y="2417017"/>
            <a:ext cx="184731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>
              <a:lnSpc>
                <a:spcPct val="150000"/>
              </a:lnSpc>
            </a:pPr>
            <a:endParaRPr lang="zh-CN" altLang="en-US" sz="2800">
              <a:ea typeface="微软雅黑" panose="020B0503020204020204" pitchFamily="34" charset="-122"/>
            </a:endParaRPr>
          </a:p>
        </p:txBody>
      </p:sp>
      <p:sp>
        <p:nvSpPr>
          <p:cNvPr id="12292" name="Rectangle 8"/>
          <p:cNvSpPr>
            <a:spLocks noChangeArrowheads="1"/>
          </p:cNvSpPr>
          <p:nvPr/>
        </p:nvSpPr>
        <p:spPr bwMode="auto">
          <a:xfrm>
            <a:off x="5522385" y="2438184"/>
            <a:ext cx="184731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>
              <a:lnSpc>
                <a:spcPct val="150000"/>
              </a:lnSpc>
            </a:pPr>
            <a:endParaRPr lang="zh-CN" altLang="en-US" sz="2800">
              <a:ea typeface="微软雅黑" panose="020B0503020204020204" pitchFamily="34" charset="-122"/>
            </a:endParaRPr>
          </a:p>
        </p:txBody>
      </p:sp>
      <p:sp>
        <p:nvSpPr>
          <p:cNvPr id="12293" name="Rectangle 9"/>
          <p:cNvSpPr>
            <a:spLocks noChangeArrowheads="1"/>
          </p:cNvSpPr>
          <p:nvPr/>
        </p:nvSpPr>
        <p:spPr bwMode="auto">
          <a:xfrm>
            <a:off x="5522385" y="2427601"/>
            <a:ext cx="184731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>
              <a:lnSpc>
                <a:spcPct val="150000"/>
              </a:lnSpc>
            </a:pPr>
            <a:endParaRPr lang="zh-CN" altLang="en-US" sz="2800">
              <a:ea typeface="微软雅黑" panose="020B0503020204020204" pitchFamily="34" charset="-122"/>
            </a:endParaRPr>
          </a:p>
        </p:txBody>
      </p:sp>
      <p:sp>
        <p:nvSpPr>
          <p:cNvPr id="12294" name="Text Box 18"/>
          <p:cNvSpPr txBox="1">
            <a:spLocks noChangeArrowheads="1"/>
          </p:cNvSpPr>
          <p:nvPr/>
        </p:nvSpPr>
        <p:spPr bwMode="auto">
          <a:xfrm>
            <a:off x="2781301" y="3258695"/>
            <a:ext cx="2476500" cy="1042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>
              <a:lnSpc>
                <a:spcPct val="150000"/>
              </a:lnSpc>
              <a:spcBef>
                <a:spcPct val="50000"/>
              </a:spcBef>
            </a:pPr>
            <a:r>
              <a:rPr lang="zh-CN" altLang="en-US" b="0" dirty="0">
                <a:ea typeface="微软雅黑" panose="020B0503020204020204" pitchFamily="34" charset="-122"/>
              </a:rPr>
              <a:t>图中</a:t>
            </a:r>
            <a:r>
              <a:rPr lang="zh-CN" altLang="en-US" b="0" dirty="0">
                <a:solidFill>
                  <a:srgbClr val="FF0000"/>
                </a:solidFill>
                <a:ea typeface="微软雅黑" panose="020B0503020204020204" pitchFamily="34" charset="-122"/>
              </a:rPr>
              <a:t>唯一的驻点</a:t>
            </a:r>
            <a:r>
              <a:rPr lang="zh-CN" altLang="en-US" b="0" dirty="0">
                <a:ea typeface="微软雅黑" panose="020B0503020204020204" pitchFamily="34" charset="-122"/>
              </a:rPr>
              <a:t>就是</a:t>
            </a:r>
            <a:r>
              <a:rPr lang="zh-CN" altLang="en-US" b="0" dirty="0">
                <a:solidFill>
                  <a:srgbClr val="FF0000"/>
                </a:solidFill>
                <a:ea typeface="微软雅黑" panose="020B0503020204020204" pitchFamily="34" charset="-122"/>
              </a:rPr>
              <a:t>最大值点</a:t>
            </a:r>
          </a:p>
        </p:txBody>
      </p:sp>
      <p:pic>
        <p:nvPicPr>
          <p:cNvPr id="14343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93460" y="2410489"/>
            <a:ext cx="3099071" cy="3123668"/>
          </a:xfrm>
          <a:prstGeom prst="rect">
            <a:avLst/>
          </a:prstGeom>
          <a:noFill/>
          <a:ln w="38100" cap="flat" cmpd="sng">
            <a:noFill/>
            <a:miter lim="800000"/>
            <a:headEnd/>
            <a:tailEnd/>
          </a:ln>
          <a:effectLst>
            <a:outerShdw dist="35921" dir="2700000" algn="ctr" rotWithShape="0">
              <a:srgbClr val="C0C0C0">
                <a:alpha val="50000"/>
              </a:srgbClr>
            </a:outerShdw>
          </a:effectLst>
        </p:spPr>
      </p:pic>
      <p:sp>
        <p:nvSpPr>
          <p:cNvPr id="15" name="矩形 14"/>
          <p:cNvSpPr/>
          <p:nvPr/>
        </p:nvSpPr>
        <p:spPr bwMode="auto">
          <a:xfrm>
            <a:off x="5391236" y="1268355"/>
            <a:ext cx="1409529" cy="55804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>
              <a:defRPr/>
            </a:pPr>
            <a:r>
              <a: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分析</a:t>
            </a:r>
          </a:p>
        </p:txBody>
      </p:sp>
    </p:spTree>
    <p:extLst>
      <p:ext uri="{BB962C8B-B14F-4D97-AF65-F5344CB8AC3E}">
        <p14:creationId xmlns:p14="http://schemas.microsoft.com/office/powerpoint/2010/main" val="99302448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2294" grpId="0"/>
      <p:bldP spid="15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1218738" y="691669"/>
            <a:ext cx="1458857" cy="1692275"/>
            <a:chOff x="2128190" y="855990"/>
            <a:chExt cx="1162972" cy="1349048"/>
          </a:xfrm>
        </p:grpSpPr>
        <p:sp>
          <p:nvSpPr>
            <p:cNvPr id="3" name="六边形 2"/>
            <p:cNvSpPr/>
            <p:nvPr/>
          </p:nvSpPr>
          <p:spPr>
            <a:xfrm rot="5400000">
              <a:off x="2035152" y="949028"/>
              <a:ext cx="1349048" cy="1162972"/>
            </a:xfrm>
            <a:prstGeom prst="hexagon">
              <a:avLst/>
            </a:prstGeom>
            <a:solidFill>
              <a:srgbClr val="1A74CC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2155678" y="1299681"/>
              <a:ext cx="1128625" cy="4661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32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rPr>
                <a:t>微训练</a:t>
              </a:r>
            </a:p>
          </p:txBody>
        </p:sp>
      </p:grpSp>
      <p:sp>
        <p:nvSpPr>
          <p:cNvPr id="29" name="矩形 28"/>
          <p:cNvSpPr/>
          <p:nvPr/>
        </p:nvSpPr>
        <p:spPr bwMode="auto">
          <a:xfrm>
            <a:off x="1055689" y="2622728"/>
            <a:ext cx="10080624" cy="269665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solidFill>
              <a:srgbClr val="1A7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zh-CN" altLang="en-US" sz="240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30" name="Text Box 8"/>
          <p:cNvSpPr txBox="1">
            <a:spLocks noChangeArrowheads="1"/>
          </p:cNvSpPr>
          <p:nvPr/>
        </p:nvSpPr>
        <p:spPr bwMode="auto">
          <a:xfrm>
            <a:off x="1404781" y="2816891"/>
            <a:ext cx="9382438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altLang="zh-CN" b="0" dirty="0">
                <a:latin typeface="Times New Roman" panose="02020603050405020304" pitchFamily="18" charset="0"/>
                <a:ea typeface="微软雅黑" panose="020B0503020204020204" pitchFamily="34" charset="-122"/>
              </a:rPr>
              <a:t>1.</a:t>
            </a:r>
            <a:r>
              <a:rPr lang="zh-CN" altLang="en-US" b="0" dirty="0">
                <a:latin typeface="Times New Roman" panose="02020603050405020304" pitchFamily="18" charset="0"/>
                <a:ea typeface="微软雅黑" panose="020B0503020204020204" pitchFamily="34" charset="-122"/>
              </a:rPr>
              <a:t> 需求弹性公式前面为什么要取负号？</a:t>
            </a:r>
            <a:endParaRPr lang="en-US" altLang="zh-CN" b="0" dirty="0">
              <a:latin typeface="Times New Roman" panose="02020603050405020304" pitchFamily="18" charset="0"/>
              <a:ea typeface="微软雅黑" panose="020B0503020204020204" pitchFamily="34" charset="-122"/>
            </a:endParaRPr>
          </a:p>
          <a:p>
            <a:pPr algn="l" defTabSz="266700">
              <a:lnSpc>
                <a:spcPct val="150000"/>
              </a:lnSpc>
            </a:pPr>
            <a:r>
              <a:rPr lang="en-US" altLang="zh-CN" b="0" dirty="0">
                <a:latin typeface="Times New Roman" panose="02020603050405020304" pitchFamily="18" charset="0"/>
                <a:ea typeface="微软雅黑" panose="020B0503020204020204" pitchFamily="34" charset="-122"/>
              </a:rPr>
              <a:t>2. </a:t>
            </a:r>
            <a:r>
              <a:rPr lang="zh-CN" altLang="en-US" b="0" dirty="0">
                <a:latin typeface="Times New Roman" panose="02020603050405020304" pitchFamily="18" charset="0"/>
                <a:ea typeface="微软雅黑" panose="020B0503020204020204" pitchFamily="34" charset="-122"/>
              </a:rPr>
              <a:t>当需求弹性分别为大于</a:t>
            </a:r>
            <a:r>
              <a:rPr lang="en-US" altLang="en-US" b="0" dirty="0">
                <a:latin typeface="Times New Roman" panose="02020603050405020304" pitchFamily="18" charset="0"/>
                <a:ea typeface="微软雅黑" panose="020B0503020204020204" pitchFamily="34" charset="-122"/>
              </a:rPr>
              <a:t>1</a:t>
            </a:r>
            <a:r>
              <a:rPr lang="zh-CN" altLang="en-US" b="0" dirty="0">
                <a:latin typeface="Times New Roman" panose="02020603050405020304" pitchFamily="18" charset="0"/>
                <a:ea typeface="微软雅黑" panose="020B0503020204020204" pitchFamily="34" charset="-122"/>
              </a:rPr>
              <a:t>、等于</a:t>
            </a:r>
            <a:r>
              <a:rPr lang="en-US" altLang="en-US" b="0" dirty="0">
                <a:latin typeface="Times New Roman" panose="02020603050405020304" pitchFamily="18" charset="0"/>
                <a:ea typeface="微软雅黑" panose="020B0503020204020204" pitchFamily="34" charset="-122"/>
              </a:rPr>
              <a:t>1</a:t>
            </a:r>
            <a:r>
              <a:rPr lang="zh-CN" altLang="en-US" b="0" dirty="0">
                <a:latin typeface="Times New Roman" panose="02020603050405020304" pitchFamily="18" charset="0"/>
                <a:ea typeface="微软雅黑" panose="020B0503020204020204" pitchFamily="34" charset="-122"/>
              </a:rPr>
              <a:t>、小于</a:t>
            </a:r>
            <a:r>
              <a:rPr lang="en-US" altLang="en-US" b="0" dirty="0">
                <a:latin typeface="Times New Roman" panose="02020603050405020304" pitchFamily="18" charset="0"/>
                <a:ea typeface="微软雅黑" panose="020B0503020204020204" pitchFamily="34" charset="-122"/>
              </a:rPr>
              <a:t>1</a:t>
            </a:r>
            <a:r>
              <a:rPr lang="zh-CN" altLang="en-US" b="0" dirty="0">
                <a:latin typeface="Times New Roman" panose="02020603050405020304" pitchFamily="18" charset="0"/>
                <a:ea typeface="微软雅黑" panose="020B0503020204020204" pitchFamily="34" charset="-122"/>
              </a:rPr>
              <a:t>时，价格对需求的影响</a:t>
            </a:r>
            <a:r>
              <a:rPr lang="zh-CN" altLang="en-US" b="0" dirty="0" smtClean="0">
                <a:latin typeface="Times New Roman" panose="02020603050405020304" pitchFamily="18" charset="0"/>
                <a:ea typeface="微软雅黑" panose="020B0503020204020204" pitchFamily="34" charset="-122"/>
              </a:rPr>
              <a:t>程</a:t>
            </a:r>
            <a:r>
              <a:rPr lang="en-US" altLang="zh-CN" b="0" dirty="0" smtClean="0">
                <a:latin typeface="Times New Roman" panose="02020603050405020304" pitchFamily="18" charset="0"/>
                <a:ea typeface="微软雅黑" panose="020B0503020204020204" pitchFamily="34" charset="-122"/>
              </a:rPr>
              <a:t>	</a:t>
            </a:r>
            <a:r>
              <a:rPr lang="zh-CN" altLang="en-US" b="0" dirty="0" smtClean="0">
                <a:latin typeface="Times New Roman" panose="02020603050405020304" pitchFamily="18" charset="0"/>
                <a:ea typeface="微软雅黑" panose="020B0503020204020204" pitchFamily="34" charset="-122"/>
              </a:rPr>
              <a:t>度</a:t>
            </a:r>
            <a:r>
              <a:rPr lang="zh-CN" altLang="en-US" b="0" dirty="0">
                <a:latin typeface="Times New Roman" panose="02020603050405020304" pitchFamily="18" charset="0"/>
                <a:ea typeface="微软雅黑" panose="020B0503020204020204" pitchFamily="34" charset="-122"/>
              </a:rPr>
              <a:t>如何？</a:t>
            </a:r>
          </a:p>
          <a:p>
            <a:pPr algn="l">
              <a:lnSpc>
                <a:spcPct val="150000"/>
              </a:lnSpc>
            </a:pPr>
            <a:r>
              <a:rPr lang="en-US" altLang="zh-CN" b="0" dirty="0">
                <a:latin typeface="Times New Roman" panose="02020603050405020304" pitchFamily="18" charset="0"/>
                <a:ea typeface="微软雅黑" panose="020B0503020204020204" pitchFamily="34" charset="-122"/>
              </a:rPr>
              <a:t>3. </a:t>
            </a:r>
            <a:r>
              <a:rPr lang="zh-CN" altLang="en-US" b="0" dirty="0">
                <a:latin typeface="Times New Roman" panose="02020603050405020304" pitchFamily="18" charset="0"/>
                <a:ea typeface="微软雅黑" panose="020B0503020204020204" pitchFamily="34" charset="-122"/>
              </a:rPr>
              <a:t>需求弹性与收益弹性有没有关系？</a:t>
            </a:r>
            <a:endParaRPr lang="zh-CN" altLang="en-US" sz="3200" b="0" dirty="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38683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662"/>
    </mc:Choice>
    <mc:Fallback xmlns="">
      <p:transition spd="slow" advTm="1266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矩形 1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57D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ea typeface="微软雅黑" panose="020B0503020204020204" pitchFamily="34" charset="-122"/>
            </a:endParaRPr>
          </a:p>
        </p:txBody>
      </p:sp>
      <p:sp>
        <p:nvSpPr>
          <p:cNvPr id="3" name="平行四边形 2"/>
          <p:cNvSpPr/>
          <p:nvPr/>
        </p:nvSpPr>
        <p:spPr>
          <a:xfrm>
            <a:off x="2561642" y="0"/>
            <a:ext cx="2676525" cy="6858000"/>
          </a:xfrm>
          <a:prstGeom prst="parallelogram">
            <a:avLst/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26" name="平行四边形 25"/>
          <p:cNvSpPr/>
          <p:nvPr/>
        </p:nvSpPr>
        <p:spPr>
          <a:xfrm>
            <a:off x="6340648" y="0"/>
            <a:ext cx="2676525" cy="6858000"/>
          </a:xfrm>
          <a:prstGeom prst="parallelogram">
            <a:avLst/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34" name="平行四边形 33"/>
          <p:cNvSpPr/>
          <p:nvPr/>
        </p:nvSpPr>
        <p:spPr>
          <a:xfrm>
            <a:off x="9960527" y="0"/>
            <a:ext cx="2676525" cy="6858000"/>
          </a:xfrm>
          <a:prstGeom prst="parallelogram">
            <a:avLst/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36" name="平行四边形 35"/>
          <p:cNvSpPr/>
          <p:nvPr/>
        </p:nvSpPr>
        <p:spPr>
          <a:xfrm>
            <a:off x="-733809" y="0"/>
            <a:ext cx="2676525" cy="6858000"/>
          </a:xfrm>
          <a:prstGeom prst="parallelogram">
            <a:avLst/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23" name="同心圆 22"/>
          <p:cNvSpPr/>
          <p:nvPr/>
        </p:nvSpPr>
        <p:spPr>
          <a:xfrm>
            <a:off x="-933450" y="4991100"/>
            <a:ext cx="1866900" cy="186690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24" name="同心圆 23"/>
          <p:cNvSpPr/>
          <p:nvPr/>
        </p:nvSpPr>
        <p:spPr>
          <a:xfrm>
            <a:off x="2290763" y="4674688"/>
            <a:ext cx="1200150" cy="120015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25" name="同心圆 24"/>
          <p:cNvSpPr/>
          <p:nvPr/>
        </p:nvSpPr>
        <p:spPr>
          <a:xfrm>
            <a:off x="4895850" y="904874"/>
            <a:ext cx="400050" cy="40005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27" name="同心圆 26"/>
          <p:cNvSpPr/>
          <p:nvPr/>
        </p:nvSpPr>
        <p:spPr>
          <a:xfrm>
            <a:off x="5729514" y="709385"/>
            <a:ext cx="6248400" cy="6248400"/>
          </a:xfrm>
          <a:prstGeom prst="donut">
            <a:avLst>
              <a:gd name="adj" fmla="val 2706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28" name="同心圆 27"/>
          <p:cNvSpPr/>
          <p:nvPr/>
        </p:nvSpPr>
        <p:spPr>
          <a:xfrm>
            <a:off x="3228975" y="3429000"/>
            <a:ext cx="523876" cy="523876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30" name="同心圆 29"/>
          <p:cNvSpPr/>
          <p:nvPr/>
        </p:nvSpPr>
        <p:spPr>
          <a:xfrm>
            <a:off x="11449050" y="-962026"/>
            <a:ext cx="1866900" cy="186690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6340648" y="3310683"/>
            <a:ext cx="51054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6000" b="1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THANK YOU</a:t>
            </a:r>
            <a:endParaRPr lang="zh-CN" altLang="en-US" sz="60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cxnSp>
        <p:nvCxnSpPr>
          <p:cNvPr id="35" name="直接连接符 34"/>
          <p:cNvCxnSpPr/>
          <p:nvPr/>
        </p:nvCxnSpPr>
        <p:spPr>
          <a:xfrm>
            <a:off x="6565164" y="4288050"/>
            <a:ext cx="469537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椭圆 37"/>
          <p:cNvSpPr/>
          <p:nvPr/>
        </p:nvSpPr>
        <p:spPr>
          <a:xfrm>
            <a:off x="652588" y="333500"/>
            <a:ext cx="1816774" cy="1816774"/>
          </a:xfrm>
          <a:prstGeom prst="ellipse">
            <a:avLst/>
          </a:prstGeom>
          <a:blipFill>
            <a:blip r:embed="rId2"/>
            <a:stretch>
              <a:fillRect/>
            </a:stretch>
          </a:blip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41" name="同心圆 40"/>
          <p:cNvSpPr/>
          <p:nvPr/>
        </p:nvSpPr>
        <p:spPr>
          <a:xfrm>
            <a:off x="504825" y="185737"/>
            <a:ext cx="2065120" cy="206512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45" name="矩形 44"/>
          <p:cNvSpPr/>
          <p:nvPr/>
        </p:nvSpPr>
        <p:spPr>
          <a:xfrm>
            <a:off x="6394755" y="2868367"/>
            <a:ext cx="274947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20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文鼎特粗宋简"/>
                <a:sym typeface="宋体" pitchFamily="2" charset="-122"/>
              </a:rPr>
              <a:t>经济数学在线开放课程</a:t>
            </a:r>
          </a:p>
        </p:txBody>
      </p:sp>
      <p:sp>
        <p:nvSpPr>
          <p:cNvPr id="46" name="矩形 45"/>
          <p:cNvSpPr/>
          <p:nvPr/>
        </p:nvSpPr>
        <p:spPr>
          <a:xfrm>
            <a:off x="8557158" y="4732394"/>
            <a:ext cx="274947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dirty="0">
                <a:solidFill>
                  <a:schemeClr val="bg1"/>
                </a:solidFill>
                <a:latin typeface="微软雅黑" pitchFamily="34" charset="-122"/>
                <a:ea typeface="微软雅黑" panose="020B0503020204020204" pitchFamily="34" charset="-122"/>
                <a:sym typeface="宋体" pitchFamily="2" charset="-122"/>
              </a:rPr>
              <a:t>授课教师：陈笑缘教授</a:t>
            </a:r>
          </a:p>
        </p:txBody>
      </p:sp>
      <p:grpSp>
        <p:nvGrpSpPr>
          <p:cNvPr id="39" name="组合 38"/>
          <p:cNvGrpSpPr/>
          <p:nvPr/>
        </p:nvGrpSpPr>
        <p:grpSpPr>
          <a:xfrm>
            <a:off x="7717376" y="4574148"/>
            <a:ext cx="786617" cy="775373"/>
            <a:chOff x="7717376" y="4574148"/>
            <a:chExt cx="786617" cy="775373"/>
          </a:xfrm>
        </p:grpSpPr>
        <p:pic>
          <p:nvPicPr>
            <p:cNvPr id="40" name="图片 39"/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0" b="98361" l="0" r="10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7717376" y="4589989"/>
              <a:ext cx="782638" cy="734536"/>
            </a:xfrm>
            <a:prstGeom prst="rect">
              <a:avLst/>
            </a:prstGeom>
          </p:spPr>
        </p:pic>
        <p:sp>
          <p:nvSpPr>
            <p:cNvPr id="42" name="同心圆 41"/>
            <p:cNvSpPr/>
            <p:nvPr/>
          </p:nvSpPr>
          <p:spPr>
            <a:xfrm>
              <a:off x="7728620" y="4574148"/>
              <a:ext cx="775373" cy="775373"/>
            </a:xfrm>
            <a:prstGeom prst="donut">
              <a:avLst>
                <a:gd name="adj" fmla="val 8281"/>
              </a:avLst>
            </a:prstGeom>
            <a:solidFill>
              <a:schemeClr val="bg1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  <a:ea typeface="微软雅黑" panose="020B0503020204020204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10681531"/>
      </p:ext>
    </p:extLst>
  </p:cSld>
  <p:clrMapOvr>
    <a:masterClrMapping/>
  </p:clrMapOvr>
  <p:transition spd="slow" advTm="3345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 bwMode="auto">
          <a:xfrm>
            <a:off x="1416050" y="2192593"/>
            <a:ext cx="9396413" cy="3559461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solidFill>
              <a:srgbClr val="1A7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>
              <a:defRPr/>
            </a:pPr>
            <a:endParaRPr lang="zh-CN" altLang="en-US" sz="2400">
              <a:ea typeface="微软雅黑" panose="020B0503020204020204" pitchFamily="3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416050" y="1989386"/>
            <a:ext cx="9396413" cy="4571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>
              <a:defRPr/>
            </a:pPr>
            <a:endParaRPr lang="zh-CN" altLang="en-US" sz="2400">
              <a:ea typeface="微软雅黑" panose="020B0503020204020204" pitchFamily="34" charset="-122"/>
            </a:endParaRPr>
          </a:p>
        </p:txBody>
      </p:sp>
      <p:sp>
        <p:nvSpPr>
          <p:cNvPr id="12291" name="Rectangle 7"/>
          <p:cNvSpPr>
            <a:spLocks noChangeArrowheads="1"/>
          </p:cNvSpPr>
          <p:nvPr/>
        </p:nvSpPr>
        <p:spPr bwMode="auto">
          <a:xfrm>
            <a:off x="5522385" y="2417017"/>
            <a:ext cx="184731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>
              <a:lnSpc>
                <a:spcPct val="150000"/>
              </a:lnSpc>
            </a:pPr>
            <a:endParaRPr lang="zh-CN" altLang="en-US" sz="2800">
              <a:ea typeface="微软雅黑" panose="020B0503020204020204" pitchFamily="34" charset="-122"/>
            </a:endParaRPr>
          </a:p>
        </p:txBody>
      </p:sp>
      <p:sp>
        <p:nvSpPr>
          <p:cNvPr id="12292" name="Rectangle 8"/>
          <p:cNvSpPr>
            <a:spLocks noChangeArrowheads="1"/>
          </p:cNvSpPr>
          <p:nvPr/>
        </p:nvSpPr>
        <p:spPr bwMode="auto">
          <a:xfrm>
            <a:off x="5522385" y="2438184"/>
            <a:ext cx="184731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>
              <a:lnSpc>
                <a:spcPct val="150000"/>
              </a:lnSpc>
            </a:pPr>
            <a:endParaRPr lang="zh-CN" altLang="en-US" sz="2800">
              <a:ea typeface="微软雅黑" panose="020B0503020204020204" pitchFamily="34" charset="-122"/>
            </a:endParaRPr>
          </a:p>
        </p:txBody>
      </p:sp>
      <p:sp>
        <p:nvSpPr>
          <p:cNvPr id="12293" name="Rectangle 9"/>
          <p:cNvSpPr>
            <a:spLocks noChangeArrowheads="1"/>
          </p:cNvSpPr>
          <p:nvPr/>
        </p:nvSpPr>
        <p:spPr bwMode="auto">
          <a:xfrm>
            <a:off x="5522385" y="2427601"/>
            <a:ext cx="184731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>
              <a:lnSpc>
                <a:spcPct val="150000"/>
              </a:lnSpc>
            </a:pPr>
            <a:endParaRPr lang="zh-CN" altLang="en-US" sz="2800">
              <a:ea typeface="微软雅黑" panose="020B0503020204020204" pitchFamily="34" charset="-122"/>
            </a:endParaRPr>
          </a:p>
        </p:txBody>
      </p:sp>
      <p:sp>
        <p:nvSpPr>
          <p:cNvPr id="15" name="矩形 14"/>
          <p:cNvSpPr/>
          <p:nvPr/>
        </p:nvSpPr>
        <p:spPr bwMode="auto">
          <a:xfrm>
            <a:off x="5391236" y="1268355"/>
            <a:ext cx="1409529" cy="55804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>
              <a:defRPr/>
            </a:pPr>
            <a:r>
              <a: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分析</a:t>
            </a:r>
          </a:p>
        </p:txBody>
      </p:sp>
      <p:sp>
        <p:nvSpPr>
          <p:cNvPr id="11" name="Text Box 18"/>
          <p:cNvSpPr txBox="1">
            <a:spLocks noChangeArrowheads="1"/>
          </p:cNvSpPr>
          <p:nvPr/>
        </p:nvSpPr>
        <p:spPr bwMode="auto">
          <a:xfrm>
            <a:off x="2853993" y="3390700"/>
            <a:ext cx="2476500" cy="1042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>
              <a:lnSpc>
                <a:spcPct val="150000"/>
              </a:lnSpc>
              <a:spcBef>
                <a:spcPct val="50000"/>
              </a:spcBef>
            </a:pPr>
            <a:r>
              <a:rPr lang="zh-CN" altLang="en-US" b="0" dirty="0">
                <a:ea typeface="微软雅黑" panose="020B0503020204020204" pitchFamily="34" charset="-122"/>
              </a:rPr>
              <a:t>图中</a:t>
            </a:r>
            <a:r>
              <a:rPr lang="zh-CN" altLang="en-US" b="0" dirty="0">
                <a:solidFill>
                  <a:srgbClr val="FF0000"/>
                </a:solidFill>
                <a:ea typeface="微软雅黑" panose="020B0503020204020204" pitchFamily="34" charset="-122"/>
              </a:rPr>
              <a:t>唯一的驻点</a:t>
            </a:r>
            <a:r>
              <a:rPr lang="zh-CN" altLang="en-US" b="0" dirty="0">
                <a:ea typeface="微软雅黑" panose="020B0503020204020204" pitchFamily="34" charset="-122"/>
              </a:rPr>
              <a:t>就是</a:t>
            </a:r>
            <a:r>
              <a:rPr lang="zh-CN" altLang="en-US" b="0" dirty="0">
                <a:solidFill>
                  <a:srgbClr val="FF0000"/>
                </a:solidFill>
                <a:ea typeface="微软雅黑" panose="020B0503020204020204" pitchFamily="34" charset="-122"/>
              </a:rPr>
              <a:t>最小值点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96998" y="2407963"/>
            <a:ext cx="3636706" cy="3128720"/>
          </a:xfrm>
          <a:prstGeom prst="rect">
            <a:avLst/>
          </a:prstGeom>
          <a:noFill/>
          <a:ln w="38100" cap="flat" cmpd="sng">
            <a:noFill/>
            <a:miter lim="800000"/>
            <a:headEnd/>
            <a:tailEnd/>
          </a:ln>
          <a:effectLst>
            <a:outerShdw dist="35921" dir="2700000" algn="ctr" rotWithShape="0">
              <a:srgbClr val="C0C0C0">
                <a:alpha val="5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3377300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/>
        </p:nvSpPr>
        <p:spPr bwMode="auto">
          <a:xfrm>
            <a:off x="1055688" y="2024063"/>
            <a:ext cx="10080625" cy="2695421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solidFill>
              <a:srgbClr val="1A7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>
              <a:defRPr/>
            </a:pPr>
            <a:endParaRPr lang="zh-CN" altLang="en-US" sz="2400">
              <a:ea typeface="微软雅黑" panose="020B0503020204020204" pitchFamily="34" charset="-122"/>
            </a:endParaRPr>
          </a:p>
        </p:txBody>
      </p:sp>
      <p:sp>
        <p:nvSpPr>
          <p:cNvPr id="1035" name="Rectangle 7"/>
          <p:cNvSpPr>
            <a:spLocks noChangeArrowheads="1"/>
          </p:cNvSpPr>
          <p:nvPr/>
        </p:nvSpPr>
        <p:spPr bwMode="auto">
          <a:xfrm>
            <a:off x="6104212" y="3348527"/>
            <a:ext cx="184165" cy="7393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>
              <a:lnSpc>
                <a:spcPct val="150000"/>
              </a:lnSpc>
            </a:pPr>
            <a:endParaRPr lang="zh-CN" altLang="en-US" sz="2800" b="0">
              <a:ea typeface="微软雅黑" panose="020B0503020204020204" pitchFamily="34" charset="-122"/>
            </a:endParaRPr>
          </a:p>
        </p:txBody>
      </p:sp>
      <p:sp>
        <p:nvSpPr>
          <p:cNvPr id="1036" name="Rectangle 8"/>
          <p:cNvSpPr>
            <a:spLocks noChangeArrowheads="1"/>
          </p:cNvSpPr>
          <p:nvPr/>
        </p:nvSpPr>
        <p:spPr bwMode="auto">
          <a:xfrm>
            <a:off x="6104212" y="3369701"/>
            <a:ext cx="184165" cy="7393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>
              <a:lnSpc>
                <a:spcPct val="150000"/>
              </a:lnSpc>
            </a:pPr>
            <a:endParaRPr lang="zh-CN" altLang="en-US" sz="2800" b="0">
              <a:ea typeface="微软雅黑" panose="020B0503020204020204" pitchFamily="34" charset="-122"/>
            </a:endParaRPr>
          </a:p>
        </p:txBody>
      </p:sp>
      <p:sp>
        <p:nvSpPr>
          <p:cNvPr id="1037" name="Rectangle 9"/>
          <p:cNvSpPr>
            <a:spLocks noChangeArrowheads="1"/>
          </p:cNvSpPr>
          <p:nvPr/>
        </p:nvSpPr>
        <p:spPr bwMode="auto">
          <a:xfrm>
            <a:off x="6104212" y="3359114"/>
            <a:ext cx="184165" cy="7393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>
              <a:lnSpc>
                <a:spcPct val="150000"/>
              </a:lnSpc>
            </a:pPr>
            <a:endParaRPr lang="zh-CN" altLang="en-US" sz="2800" b="0">
              <a:ea typeface="微软雅黑" panose="020B0503020204020204" pitchFamily="34" charset="-122"/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1191853" y="2788031"/>
            <a:ext cx="9915885" cy="601708"/>
            <a:chOff x="1220428" y="2756343"/>
            <a:chExt cx="9915885" cy="601708"/>
          </a:xfrm>
        </p:grpSpPr>
        <p:sp>
          <p:nvSpPr>
            <p:cNvPr id="4" name="矩形 3"/>
            <p:cNvSpPr/>
            <p:nvPr/>
          </p:nvSpPr>
          <p:spPr>
            <a:xfrm>
              <a:off x="1220428" y="2756343"/>
              <a:ext cx="9915885" cy="5873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just">
                <a:lnSpc>
                  <a:spcPct val="150000"/>
                </a:lnSpc>
                <a:spcBef>
                  <a:spcPct val="50000"/>
                </a:spcBef>
              </a:pPr>
              <a:r>
                <a:rPr lang="zh-CN" altLang="en-US" sz="2400" dirty="0">
                  <a:solidFill>
                    <a:prstClr val="black"/>
                  </a:solidFill>
                  <a:ea typeface="微软雅黑" panose="020B0503020204020204" pitchFamily="34" charset="-122"/>
                </a:rPr>
                <a:t>而从该实际问题本身又可以判定在区间     </a:t>
              </a:r>
              <a:r>
                <a:rPr lang="zh-CN" altLang="en-US" sz="2400" dirty="0" smtClean="0">
                  <a:solidFill>
                    <a:prstClr val="black"/>
                  </a:solidFill>
                  <a:ea typeface="微软雅黑" panose="020B0503020204020204" pitchFamily="34" charset="-122"/>
                </a:rPr>
                <a:t>         </a:t>
              </a:r>
              <a:r>
                <a:rPr lang="zh-CN" altLang="en-US" sz="2400" dirty="0">
                  <a:solidFill>
                    <a:prstClr val="black"/>
                  </a:solidFill>
                  <a:ea typeface="微软雅黑" panose="020B0503020204020204" pitchFamily="34" charset="-122"/>
                </a:rPr>
                <a:t>内函数的最大（或最小</a:t>
              </a:r>
              <a:r>
                <a:rPr lang="zh-CN" altLang="en-US" sz="2400" dirty="0" smtClean="0">
                  <a:solidFill>
                    <a:prstClr val="black"/>
                  </a:solidFill>
                  <a:ea typeface="微软雅黑" panose="020B0503020204020204" pitchFamily="34" charset="-122"/>
                </a:rPr>
                <a:t>）</a:t>
              </a:r>
              <a:endParaRPr lang="zh-CN" altLang="en-US" sz="2400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1029" name="Object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62332988"/>
                </p:ext>
              </p:extLst>
            </p:nvPr>
          </p:nvGraphicFramePr>
          <p:xfrm>
            <a:off x="6481731" y="2874567"/>
            <a:ext cx="951842" cy="4834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7971" r:id="rId3" imgW="363327" imgH="207615" progId="Equation.3">
                    <p:embed/>
                  </p:oleObj>
                </mc:Choice>
                <mc:Fallback>
                  <p:oleObj r:id="rId3" imgW="363327" imgH="207615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481731" y="2874567"/>
                          <a:ext cx="951842" cy="48348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1" name="组合 10"/>
          <p:cNvGrpSpPr/>
          <p:nvPr/>
        </p:nvGrpSpPr>
        <p:grpSpPr>
          <a:xfrm>
            <a:off x="1191852" y="3395032"/>
            <a:ext cx="9915886" cy="646331"/>
            <a:chOff x="1220427" y="3356743"/>
            <a:chExt cx="9915886" cy="646331"/>
          </a:xfrm>
        </p:grpSpPr>
        <p:sp>
          <p:nvSpPr>
            <p:cNvPr id="6" name="矩形 5"/>
            <p:cNvSpPr/>
            <p:nvPr/>
          </p:nvSpPr>
          <p:spPr>
            <a:xfrm>
              <a:off x="1220427" y="3356743"/>
              <a:ext cx="9915886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just">
                <a:lnSpc>
                  <a:spcPct val="150000"/>
                </a:lnSpc>
                <a:spcBef>
                  <a:spcPct val="50000"/>
                </a:spcBef>
              </a:pPr>
              <a:r>
                <a:rPr lang="zh-CN" altLang="en-US" sz="2400" dirty="0">
                  <a:solidFill>
                    <a:prstClr val="black"/>
                  </a:solidFill>
                  <a:ea typeface="微软雅黑" panose="020B0503020204020204" pitchFamily="34" charset="-122"/>
                </a:rPr>
                <a:t>值确实存在，那么</a:t>
              </a:r>
              <a:r>
                <a:rPr lang="zh-CN" altLang="en-US" sz="2400" dirty="0">
                  <a:solidFill>
                    <a:srgbClr val="FF0000"/>
                  </a:solidFill>
                  <a:ea typeface="微软雅黑" panose="020B0503020204020204" pitchFamily="34" charset="-122"/>
                </a:rPr>
                <a:t>唯一的驻点</a:t>
              </a:r>
              <a:r>
                <a:rPr lang="zh-CN" altLang="en-US" sz="2400" dirty="0">
                  <a:solidFill>
                    <a:prstClr val="black"/>
                  </a:solidFill>
                  <a:ea typeface="微软雅黑" panose="020B0503020204020204" pitchFamily="34" charset="-122"/>
                </a:rPr>
                <a:t>就是</a:t>
              </a:r>
              <a:r>
                <a:rPr lang="zh-CN" altLang="en-US" sz="2400" dirty="0">
                  <a:solidFill>
                    <a:srgbClr val="FF0000"/>
                  </a:solidFill>
                  <a:ea typeface="微软雅黑" panose="020B0503020204020204" pitchFamily="34" charset="-122"/>
                </a:rPr>
                <a:t>最值点</a:t>
              </a:r>
              <a:r>
                <a:rPr lang="zh-CN" altLang="en-US" sz="2400" dirty="0">
                  <a:solidFill>
                    <a:prstClr val="black"/>
                  </a:solidFill>
                  <a:ea typeface="微软雅黑" panose="020B0503020204020204" pitchFamily="34" charset="-122"/>
                </a:rPr>
                <a:t>，     </a:t>
              </a:r>
              <a:r>
                <a:rPr lang="zh-CN" altLang="en-US" sz="2400" dirty="0" smtClean="0">
                  <a:solidFill>
                    <a:prstClr val="black"/>
                  </a:solidFill>
                  <a:ea typeface="微软雅黑" panose="020B0503020204020204" pitchFamily="34" charset="-122"/>
                </a:rPr>
                <a:t>       就是</a:t>
              </a:r>
              <a:r>
                <a:rPr lang="zh-CN" altLang="en-US" sz="2400" dirty="0">
                  <a:solidFill>
                    <a:prstClr val="black"/>
                  </a:solidFill>
                  <a:ea typeface="微软雅黑" panose="020B0503020204020204" pitchFamily="34" charset="-122"/>
                </a:rPr>
                <a:t>所要求的最大（</a:t>
              </a:r>
              <a:r>
                <a:rPr lang="zh-CN" altLang="en-US" sz="2400" dirty="0" smtClean="0">
                  <a:solidFill>
                    <a:prstClr val="black"/>
                  </a:solidFill>
                  <a:ea typeface="微软雅黑" panose="020B0503020204020204" pitchFamily="34" charset="-122"/>
                </a:rPr>
                <a:t>或</a:t>
              </a:r>
              <a:endParaRPr lang="zh-CN" altLang="en-US" sz="2400" dirty="0">
                <a:solidFill>
                  <a:prstClr val="black"/>
                </a:solidFill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1030" name="Objec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22068960"/>
                </p:ext>
              </p:extLst>
            </p:nvPr>
          </p:nvGraphicFramePr>
          <p:xfrm>
            <a:off x="6979945" y="3428384"/>
            <a:ext cx="907255" cy="5470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7972" r:id="rId5" imgW="414679" imgH="233257" progId="Equation.3">
                    <p:embed/>
                  </p:oleObj>
                </mc:Choice>
                <mc:Fallback>
                  <p:oleObj r:id="rId5" imgW="414679" imgH="233257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979945" y="3428384"/>
                          <a:ext cx="907255" cy="5470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8" name="矩形 7"/>
          <p:cNvSpPr/>
          <p:nvPr/>
        </p:nvSpPr>
        <p:spPr>
          <a:xfrm>
            <a:off x="1191852" y="3950192"/>
            <a:ext cx="172354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>
              <a:lnSpc>
                <a:spcPct val="150000"/>
              </a:lnSpc>
              <a:spcBef>
                <a:spcPct val="50000"/>
              </a:spcBef>
            </a:pPr>
            <a:r>
              <a:rPr lang="zh-CN" altLang="en-US" sz="2400" dirty="0">
                <a:solidFill>
                  <a:prstClr val="black"/>
                </a:solidFill>
                <a:ea typeface="微软雅黑" panose="020B0503020204020204" pitchFamily="34" charset="-122"/>
              </a:rPr>
              <a:t>最小）值。</a:t>
            </a:r>
          </a:p>
        </p:txBody>
      </p:sp>
      <p:grpSp>
        <p:nvGrpSpPr>
          <p:cNvPr id="12" name="组合 11"/>
          <p:cNvGrpSpPr/>
          <p:nvPr/>
        </p:nvGrpSpPr>
        <p:grpSpPr>
          <a:xfrm>
            <a:off x="1191853" y="2258040"/>
            <a:ext cx="9592089" cy="571712"/>
            <a:chOff x="1220428" y="2267565"/>
            <a:chExt cx="9592089" cy="571712"/>
          </a:xfrm>
        </p:grpSpPr>
        <p:grpSp>
          <p:nvGrpSpPr>
            <p:cNvPr id="9" name="组合 8"/>
            <p:cNvGrpSpPr/>
            <p:nvPr/>
          </p:nvGrpSpPr>
          <p:grpSpPr>
            <a:xfrm>
              <a:off x="1220428" y="2267565"/>
              <a:ext cx="9592089" cy="561124"/>
              <a:chOff x="1220428" y="2267565"/>
              <a:chExt cx="9592089" cy="561124"/>
            </a:xfrm>
          </p:grpSpPr>
          <p:sp>
            <p:nvSpPr>
              <p:cNvPr id="1038" name="Text Box 18"/>
              <p:cNvSpPr txBox="1">
                <a:spLocks noChangeArrowheads="1"/>
              </p:cNvSpPr>
              <p:nvPr/>
            </p:nvSpPr>
            <p:spPr bwMode="auto">
              <a:xfrm>
                <a:off x="1220428" y="2267565"/>
                <a:ext cx="9592089" cy="4887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tIns="0" bIns="0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 b="1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 b="1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 b="1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 b="1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9pPr>
              </a:lstStyle>
              <a:p>
                <a:pPr algn="just">
                  <a:lnSpc>
                    <a:spcPct val="150000"/>
                  </a:lnSpc>
                  <a:spcBef>
                    <a:spcPct val="50000"/>
                  </a:spcBef>
                </a:pPr>
                <a:r>
                  <a:rPr lang="zh-CN" altLang="en-US" b="0" dirty="0" smtClean="0">
                    <a:ea typeface="微软雅黑" panose="020B0503020204020204" pitchFamily="34" charset="-122"/>
                  </a:rPr>
                  <a:t>       在</a:t>
                </a:r>
                <a:r>
                  <a:rPr lang="zh-CN" altLang="en-US" b="0" dirty="0">
                    <a:ea typeface="微软雅黑" panose="020B0503020204020204" pitchFamily="34" charset="-122"/>
                  </a:rPr>
                  <a:t>实际问题中，如果函数          在区间          </a:t>
                </a:r>
                <a:r>
                  <a:rPr lang="zh-CN" altLang="en-US" b="0" dirty="0" smtClean="0">
                    <a:ea typeface="微软雅黑" panose="020B0503020204020204" pitchFamily="34" charset="-122"/>
                  </a:rPr>
                  <a:t>  内</a:t>
                </a:r>
                <a:r>
                  <a:rPr lang="zh-CN" altLang="en-US" b="0" dirty="0">
                    <a:ea typeface="微软雅黑" panose="020B0503020204020204" pitchFamily="34" charset="-122"/>
                  </a:rPr>
                  <a:t>只有一个驻点     </a:t>
                </a:r>
                <a:r>
                  <a:rPr lang="zh-CN" altLang="en-US" b="0" dirty="0" smtClean="0">
                    <a:ea typeface="微软雅黑" panose="020B0503020204020204" pitchFamily="34" charset="-122"/>
                  </a:rPr>
                  <a:t>，</a:t>
                </a:r>
                <a:endParaRPr lang="zh-CN" altLang="en-US" b="0" dirty="0">
                  <a:ea typeface="微软雅黑" panose="020B0503020204020204" pitchFamily="34" charset="-122"/>
                </a:endParaRPr>
              </a:p>
            </p:txBody>
          </p:sp>
          <p:graphicFrame>
            <p:nvGraphicFramePr>
              <p:cNvPr id="1027" name="Object 13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882063252"/>
                  </p:ext>
                </p:extLst>
              </p:nvPr>
            </p:nvGraphicFramePr>
            <p:xfrm>
              <a:off x="7152480" y="2345205"/>
              <a:ext cx="951842" cy="48348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67973" name="公式" r:id="rId7" imgW="363327" imgH="207615" progId="Equation.3">
                      <p:embed/>
                    </p:oleObj>
                  </mc:Choice>
                  <mc:Fallback>
                    <p:oleObj name="公式" r:id="rId7" imgW="363327" imgH="207615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7152480" y="2345205"/>
                            <a:ext cx="951842" cy="483484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1026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86603002"/>
                </p:ext>
              </p:extLst>
            </p:nvPr>
          </p:nvGraphicFramePr>
          <p:xfrm>
            <a:off x="5231348" y="2334618"/>
            <a:ext cx="856852" cy="5046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7974" r:id="rId8" imgW="350974" imgH="207984" progId="Equation.3">
                    <p:embed/>
                  </p:oleObj>
                </mc:Choice>
                <mc:Fallback>
                  <p:oleObj r:id="rId8" imgW="350974" imgH="207984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31348" y="2334618"/>
                          <a:ext cx="856852" cy="50465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28" name="Objec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47715328"/>
                </p:ext>
              </p:extLst>
            </p:nvPr>
          </p:nvGraphicFramePr>
          <p:xfrm>
            <a:off x="10300732" y="2267565"/>
            <a:ext cx="511785" cy="57171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7975" r:id="rId10" imgW="183453" imgH="235869" progId="Equation.3">
                    <p:embed/>
                  </p:oleObj>
                </mc:Choice>
                <mc:Fallback>
                  <p:oleObj r:id="rId10" imgW="183453" imgH="23586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300732" y="2267565"/>
                          <a:ext cx="511785" cy="57171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35250741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AutoShape 2"/>
          <p:cNvSpPr>
            <a:spLocks noChangeArrowheads="1"/>
          </p:cNvSpPr>
          <p:nvPr/>
        </p:nvSpPr>
        <p:spPr bwMode="auto">
          <a:xfrm>
            <a:off x="1416050" y="2024062"/>
            <a:ext cx="9396413" cy="4214813"/>
          </a:xfrm>
          <a:prstGeom prst="foldedCorner">
            <a:avLst>
              <a:gd name="adj" fmla="val 12500"/>
            </a:avLst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1A74CC"/>
            </a:solidFill>
          </a:ln>
          <a:effectLst/>
          <a:extLst/>
        </p:spPr>
        <p:txBody>
          <a:bodyPr wrap="none" tIns="72000" bIns="0"/>
          <a:lstStyle/>
          <a:p>
            <a:pPr algn="l" latinLnBrk="1" hangingPunct="0">
              <a:spcBef>
                <a:spcPts val="1200"/>
              </a:spcBef>
            </a:pPr>
            <a:endParaRPr lang="zh-CN" altLang="en-US" sz="2400" dirty="0">
              <a:solidFill>
                <a:srgbClr val="FF0000"/>
              </a:solidFill>
              <a:latin typeface="宋体" charset="-122"/>
              <a:ea typeface="微软雅黑" panose="020B0503020204020204" pitchFamily="34" charset="-122"/>
            </a:endParaRPr>
          </a:p>
        </p:txBody>
      </p:sp>
      <p:sp>
        <p:nvSpPr>
          <p:cNvPr id="30" name="椭圆 29"/>
          <p:cNvSpPr/>
          <p:nvPr/>
        </p:nvSpPr>
        <p:spPr>
          <a:xfrm>
            <a:off x="1036960" y="839434"/>
            <a:ext cx="484601" cy="484601"/>
          </a:xfrm>
          <a:prstGeom prst="ellipse">
            <a:avLst/>
          </a:prstGeom>
          <a:solidFill>
            <a:srgbClr val="1A74CC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8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endParaRPr lang="zh-CN" altLang="en-US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9" name="Text Box 18"/>
          <p:cNvSpPr txBox="1">
            <a:spLocks noChangeArrowheads="1"/>
          </p:cNvSpPr>
          <p:nvPr/>
        </p:nvSpPr>
        <p:spPr bwMode="auto">
          <a:xfrm>
            <a:off x="1524260" y="2106117"/>
            <a:ext cx="140567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latinLnBrk="1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latinLnBrk="1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latinLnBrk="1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latinLnBrk="1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/>
            <a:r>
              <a:rPr lang="zh-CN" altLang="en-US" sz="2400" dirty="0" smtClean="0">
                <a:solidFill>
                  <a:srgbClr val="FF0000"/>
                </a:solidFill>
                <a:ea typeface="微软雅黑" panose="020B0503020204020204" pitchFamily="34" charset="-122"/>
              </a:rPr>
              <a:t>解：</a:t>
            </a:r>
            <a:endParaRPr lang="zh-CN" altLang="en-US" sz="2400" dirty="0">
              <a:solidFill>
                <a:srgbClr val="FF0000"/>
              </a:solidFill>
              <a:ea typeface="微软雅黑" panose="020B0503020204020204" pitchFamily="34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1521561" y="824769"/>
            <a:ext cx="9291601" cy="1005788"/>
            <a:chOff x="1521561" y="1409625"/>
            <a:chExt cx="9291601" cy="1005788"/>
          </a:xfrm>
        </p:grpSpPr>
        <p:sp>
          <p:nvSpPr>
            <p:cNvPr id="44" name="Rectangle 15"/>
            <p:cNvSpPr>
              <a:spLocks noChangeArrowheads="1"/>
            </p:cNvSpPr>
            <p:nvPr/>
          </p:nvSpPr>
          <p:spPr bwMode="auto">
            <a:xfrm>
              <a:off x="1521561" y="1409625"/>
              <a:ext cx="9291601" cy="1005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 eaLnBrk="0">
                <a:defRPr sz="29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>
                <a:defRPr sz="29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>
                <a:defRPr sz="29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>
                <a:defRPr sz="29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>
                <a:defRPr sz="29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latinLnBrk="1" hangingPunct="0">
                <a:spcBef>
                  <a:spcPct val="50000"/>
                </a:spcBef>
                <a:spcAft>
                  <a:spcPct val="0"/>
                </a:spcAft>
                <a:buFont typeface="Arial" pitchFamily="34" charset="0"/>
                <a:defRPr sz="29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latinLnBrk="1" hangingPunct="0">
                <a:spcBef>
                  <a:spcPct val="50000"/>
                </a:spcBef>
                <a:spcAft>
                  <a:spcPct val="0"/>
                </a:spcAft>
                <a:buFont typeface="Arial" pitchFamily="34" charset="0"/>
                <a:defRPr sz="29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latinLnBrk="1" hangingPunct="0">
                <a:spcBef>
                  <a:spcPct val="50000"/>
                </a:spcBef>
                <a:spcAft>
                  <a:spcPct val="0"/>
                </a:spcAft>
                <a:buFont typeface="Arial" pitchFamily="34" charset="0"/>
                <a:defRPr sz="29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latinLnBrk="1" hangingPunct="0">
                <a:spcBef>
                  <a:spcPct val="50000"/>
                </a:spcBef>
                <a:spcAft>
                  <a:spcPct val="0"/>
                </a:spcAft>
                <a:buFont typeface="Arial" pitchFamily="34" charset="0"/>
                <a:defRPr sz="29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>
                <a:lnSpc>
                  <a:spcPct val="130000"/>
                </a:lnSpc>
                <a:spcBef>
                  <a:spcPct val="0"/>
                </a:spcBef>
              </a:pPr>
              <a:r>
                <a:rPr lang="zh-CN" altLang="en-US" sz="2400" b="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设</a:t>
              </a:r>
              <a:r>
                <a:rPr lang="zh-CN" altLang="en-US" sz="2400" b="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某产品的总成本为                                         （    为产量，单位：件），问产量为多少件时，每件产品的平均成本最低？ </a:t>
              </a:r>
            </a:p>
          </p:txBody>
        </p:sp>
        <p:graphicFrame>
          <p:nvGraphicFramePr>
            <p:cNvPr id="11" name="Object 3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22472634"/>
                </p:ext>
              </p:extLst>
            </p:nvPr>
          </p:nvGraphicFramePr>
          <p:xfrm>
            <a:off x="4523983" y="1436041"/>
            <a:ext cx="3524248" cy="5360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792" r:id="rId3" imgW="1525987" imgH="228898" progId="Equation.3">
                    <p:embed/>
                  </p:oleObj>
                </mc:Choice>
                <mc:Fallback>
                  <p:oleObj r:id="rId3" imgW="1525987" imgH="228898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23983" y="1436041"/>
                          <a:ext cx="3524248" cy="53606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" name="Object 3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27012717"/>
                </p:ext>
              </p:extLst>
            </p:nvPr>
          </p:nvGraphicFramePr>
          <p:xfrm>
            <a:off x="8361082" y="1539269"/>
            <a:ext cx="285750" cy="39739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793" r:id="rId5" imgW="133672" imgH="147039" progId="Equation.3">
                    <p:embed/>
                  </p:oleObj>
                </mc:Choice>
                <mc:Fallback>
                  <p:oleObj r:id="rId5" imgW="133672" imgH="14703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361082" y="1539269"/>
                          <a:ext cx="285750" cy="39739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4" name="Group 3"/>
          <p:cNvGrpSpPr>
            <a:grpSpLocks/>
          </p:cNvGrpSpPr>
          <p:nvPr/>
        </p:nvGrpSpPr>
        <p:grpSpPr bwMode="auto">
          <a:xfrm>
            <a:off x="2198852" y="2106117"/>
            <a:ext cx="6419849" cy="889212"/>
            <a:chOff x="0" y="-54"/>
            <a:chExt cx="3033" cy="562"/>
          </a:xfrm>
          <a:effectLst/>
        </p:grpSpPr>
        <p:sp>
          <p:nvSpPr>
            <p:cNvPr id="15" name="Rectangle 31"/>
            <p:cNvSpPr>
              <a:spLocks noChangeArrowheads="1"/>
            </p:cNvSpPr>
            <p:nvPr/>
          </p:nvSpPr>
          <p:spPr bwMode="auto">
            <a:xfrm>
              <a:off x="0" y="50"/>
              <a:ext cx="3033" cy="2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/>
              <a:r>
                <a:rPr lang="zh-CN" altLang="en-US" b="0" dirty="0">
                  <a:ea typeface="微软雅黑" panose="020B0503020204020204" pitchFamily="34" charset="-122"/>
                </a:rPr>
                <a:t>平均成本函数为                                         </a:t>
              </a:r>
              <a:r>
                <a:rPr lang="zh-CN" altLang="en-US" b="0" dirty="0" smtClean="0">
                  <a:ea typeface="微软雅黑" panose="020B0503020204020204" pitchFamily="34" charset="-122"/>
                </a:rPr>
                <a:t> ，</a:t>
              </a:r>
              <a:r>
                <a:rPr lang="zh-CN" altLang="en-US" b="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endParaRPr lang="zh-CN" altLang="en-US" b="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16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78946813"/>
                </p:ext>
              </p:extLst>
            </p:nvPr>
          </p:nvGraphicFramePr>
          <p:xfrm>
            <a:off x="1071" y="-54"/>
            <a:ext cx="1640" cy="5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794" name="公式" r:id="rId7" imgW="1906655" imgH="394042" progId="Equation.3">
                    <p:embed/>
                  </p:oleObj>
                </mc:Choice>
                <mc:Fallback>
                  <p:oleObj name="公式" r:id="rId7" imgW="1906655" imgH="394042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71" y="-54"/>
                          <a:ext cx="1640" cy="562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7" name="Group 6"/>
          <p:cNvGrpSpPr>
            <a:grpSpLocks/>
          </p:cNvGrpSpPr>
          <p:nvPr/>
        </p:nvGrpSpPr>
        <p:grpSpPr bwMode="auto">
          <a:xfrm>
            <a:off x="2217265" y="2802938"/>
            <a:ext cx="3578801" cy="872044"/>
            <a:chOff x="0" y="-20"/>
            <a:chExt cx="1351" cy="423"/>
          </a:xfrm>
          <a:effectLst/>
        </p:grpSpPr>
        <p:sp>
          <p:nvSpPr>
            <p:cNvPr id="18" name="Rectangle 33"/>
            <p:cNvSpPr>
              <a:spLocks noChangeArrowheads="1"/>
            </p:cNvSpPr>
            <p:nvPr/>
          </p:nvSpPr>
          <p:spPr bwMode="auto">
            <a:xfrm>
              <a:off x="0" y="67"/>
              <a:ext cx="1351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/>
              <a:r>
                <a:rPr lang="zh-CN" altLang="en-US" b="0" dirty="0">
                  <a:ea typeface="微软雅黑" panose="020B0503020204020204" pitchFamily="34" charset="-122"/>
                </a:rPr>
                <a:t>因为                            </a:t>
              </a:r>
              <a:r>
                <a:rPr lang="zh-CN" altLang="en-US" b="0" dirty="0" smtClean="0">
                  <a:ea typeface="微软雅黑" panose="020B0503020204020204" pitchFamily="34" charset="-122"/>
                </a:rPr>
                <a:t>，</a:t>
              </a:r>
              <a:r>
                <a:rPr lang="zh-CN" altLang="en-US" b="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endParaRPr lang="zh-CN" altLang="en-US" b="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19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21382011"/>
                </p:ext>
              </p:extLst>
            </p:nvPr>
          </p:nvGraphicFramePr>
          <p:xfrm>
            <a:off x="304" y="-20"/>
            <a:ext cx="832" cy="42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795" r:id="rId9" imgW="1257150" imgH="397670" progId="Equation.3">
                    <p:embed/>
                  </p:oleObj>
                </mc:Choice>
                <mc:Fallback>
                  <p:oleObj r:id="rId9" imgW="1257150" imgH="39767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4" y="-20"/>
                          <a:ext cx="832" cy="423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0" name="Group 10"/>
          <p:cNvGrpSpPr>
            <a:grpSpLocks/>
          </p:cNvGrpSpPr>
          <p:nvPr/>
        </p:nvGrpSpPr>
        <p:grpSpPr bwMode="auto">
          <a:xfrm>
            <a:off x="2217265" y="3626025"/>
            <a:ext cx="6305551" cy="508520"/>
            <a:chOff x="0" y="6"/>
            <a:chExt cx="2979" cy="320"/>
          </a:xfrm>
          <a:effectLst/>
        </p:grpSpPr>
        <p:grpSp>
          <p:nvGrpSpPr>
            <p:cNvPr id="21" name="Group 11"/>
            <p:cNvGrpSpPr>
              <a:grpSpLocks/>
            </p:cNvGrpSpPr>
            <p:nvPr/>
          </p:nvGrpSpPr>
          <p:grpSpPr bwMode="auto">
            <a:xfrm>
              <a:off x="0" y="6"/>
              <a:ext cx="2009" cy="312"/>
              <a:chOff x="0" y="5"/>
              <a:chExt cx="1646" cy="235"/>
            </a:xfrm>
          </p:grpSpPr>
          <p:sp>
            <p:nvSpPr>
              <p:cNvPr id="23" name="Rectangle 35"/>
              <p:cNvSpPr>
                <a:spLocks noChangeArrowheads="1"/>
              </p:cNvSpPr>
              <p:nvPr/>
            </p:nvSpPr>
            <p:spPr bwMode="auto">
              <a:xfrm>
                <a:off x="0" y="5"/>
                <a:ext cx="226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 b="1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 b="1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 b="1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 b="1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9pPr>
              </a:lstStyle>
              <a:p>
                <a:pPr algn="l" eaLnBrk="1" hangingPunct="1"/>
                <a:r>
                  <a:rPr lang="zh-CN" altLang="en-US" b="0">
                    <a:ea typeface="微软雅黑" panose="020B0503020204020204" pitchFamily="34" charset="-122"/>
                  </a:rPr>
                  <a:t>令</a:t>
                </a:r>
                <a:r>
                  <a:rPr lang="zh-CN" altLang="en-US" b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 </a:t>
                </a:r>
              </a:p>
            </p:txBody>
          </p:sp>
          <p:graphicFrame>
            <p:nvGraphicFramePr>
              <p:cNvPr id="24" name="Object 13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246134416"/>
                  </p:ext>
                </p:extLst>
              </p:nvPr>
            </p:nvGraphicFramePr>
            <p:xfrm>
              <a:off x="173" y="16"/>
              <a:ext cx="635" cy="22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5796" r:id="rId11" imgW="642248" imgH="231209" progId="Equation.3">
                      <p:embed/>
                    </p:oleObj>
                  </mc:Choice>
                  <mc:Fallback>
                    <p:oleObj r:id="rId11" imgW="642248" imgH="231209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2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73" y="16"/>
                            <a:ext cx="635" cy="222"/>
                          </a:xfrm>
                          <a:prstGeom prst="rect">
                            <a:avLst/>
                          </a:prstGeom>
                          <a:noFill/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5" name="Rectangle 38"/>
              <p:cNvSpPr>
                <a:spLocks noChangeArrowheads="1"/>
              </p:cNvSpPr>
              <p:nvPr/>
            </p:nvSpPr>
            <p:spPr bwMode="auto">
              <a:xfrm>
                <a:off x="730" y="20"/>
                <a:ext cx="345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 b="1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 b="1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 b="1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 b="1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9pPr>
              </a:lstStyle>
              <a:p>
                <a:pPr algn="l" eaLnBrk="1" hangingPunct="1"/>
                <a:r>
                  <a:rPr lang="zh-CN" altLang="en-US" b="0" dirty="0">
                    <a:ea typeface="微软雅黑" panose="020B0503020204020204" pitchFamily="34" charset="-122"/>
                  </a:rPr>
                  <a:t>，得</a:t>
                </a:r>
                <a:r>
                  <a:rPr lang="zh-CN" altLang="en-US" b="0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 </a:t>
                </a:r>
              </a:p>
            </p:txBody>
          </p:sp>
          <p:graphicFrame>
            <p:nvGraphicFramePr>
              <p:cNvPr id="26" name="Object 15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670392124"/>
                  </p:ext>
                </p:extLst>
              </p:nvPr>
            </p:nvGraphicFramePr>
            <p:xfrm>
              <a:off x="1011" y="41"/>
              <a:ext cx="635" cy="19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5797" r:id="rId13" imgW="590194" imgH="179387" progId="Equation.3">
                      <p:embed/>
                    </p:oleObj>
                  </mc:Choice>
                  <mc:Fallback>
                    <p:oleObj r:id="rId13" imgW="590194" imgH="179387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011" y="41"/>
                            <a:ext cx="635" cy="198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22" name="Rectangle 40"/>
            <p:cNvSpPr>
              <a:spLocks noChangeArrowheads="1"/>
            </p:cNvSpPr>
            <p:nvPr/>
          </p:nvSpPr>
          <p:spPr bwMode="auto">
            <a:xfrm>
              <a:off x="1869" y="35"/>
              <a:ext cx="1110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/>
              <a:r>
                <a:rPr lang="zh-CN" altLang="en-US" b="0">
                  <a:ea typeface="微软雅黑" panose="020B0503020204020204" pitchFamily="34" charset="-122"/>
                </a:rPr>
                <a:t>（负的舍去）。</a:t>
              </a:r>
              <a:endParaRPr lang="zh-CN" altLang="en-US" b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7" name="Group 17"/>
          <p:cNvGrpSpPr>
            <a:grpSpLocks/>
          </p:cNvGrpSpPr>
          <p:nvPr/>
        </p:nvGrpSpPr>
        <p:grpSpPr bwMode="auto">
          <a:xfrm>
            <a:off x="6103465" y="4132484"/>
            <a:ext cx="5084233" cy="866775"/>
            <a:chOff x="0" y="-68"/>
            <a:chExt cx="2102" cy="546"/>
          </a:xfrm>
          <a:effectLst/>
        </p:grpSpPr>
        <p:sp>
          <p:nvSpPr>
            <p:cNvPr id="28" name="Rectangle 42"/>
            <p:cNvSpPr>
              <a:spLocks noChangeArrowheads="1"/>
            </p:cNvSpPr>
            <p:nvPr/>
          </p:nvSpPr>
          <p:spPr bwMode="auto">
            <a:xfrm>
              <a:off x="0" y="49"/>
              <a:ext cx="2102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/>
              <a:r>
                <a:rPr lang="zh-CN" altLang="en-US" b="0" dirty="0">
                  <a:ea typeface="微软雅黑" panose="020B0503020204020204" pitchFamily="34" charset="-122"/>
                </a:rPr>
                <a:t>又                                           </a:t>
              </a:r>
              <a:r>
                <a:rPr lang="zh-CN" altLang="en-US" b="0" dirty="0" smtClean="0">
                  <a:ea typeface="微软雅黑" panose="020B0503020204020204" pitchFamily="34" charset="-122"/>
                </a:rPr>
                <a:t>    </a:t>
              </a:r>
              <a:r>
                <a:rPr lang="zh-CN" altLang="en-US" b="0" dirty="0">
                  <a:ea typeface="微软雅黑" panose="020B0503020204020204" pitchFamily="34" charset="-122"/>
                </a:rPr>
                <a:t>，  </a:t>
              </a:r>
              <a:r>
                <a:rPr lang="zh-CN" altLang="en-US" b="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</a:p>
          </p:txBody>
        </p:sp>
        <p:graphicFrame>
          <p:nvGraphicFramePr>
            <p:cNvPr id="32" name="Object 1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71634647"/>
                </p:ext>
              </p:extLst>
            </p:nvPr>
          </p:nvGraphicFramePr>
          <p:xfrm>
            <a:off x="165" y="-68"/>
            <a:ext cx="1643" cy="54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798" r:id="rId15" imgW="2045588" imgH="393871" progId="Equation.3">
                    <p:embed/>
                  </p:oleObj>
                </mc:Choice>
                <mc:Fallback>
                  <p:oleObj r:id="rId15" imgW="2045588" imgH="393871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5" y="-68"/>
                          <a:ext cx="1643" cy="546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3" name="Group 20"/>
          <p:cNvGrpSpPr>
            <a:grpSpLocks/>
          </p:cNvGrpSpPr>
          <p:nvPr/>
        </p:nvGrpSpPr>
        <p:grpSpPr bwMode="auto">
          <a:xfrm>
            <a:off x="2227097" y="4981521"/>
            <a:ext cx="4667251" cy="469319"/>
            <a:chOff x="0" y="-5"/>
            <a:chExt cx="2205" cy="295"/>
          </a:xfrm>
          <a:effectLst/>
        </p:grpSpPr>
        <p:sp>
          <p:nvSpPr>
            <p:cNvPr id="34" name="Rectangle 45"/>
            <p:cNvSpPr>
              <a:spLocks noChangeArrowheads="1"/>
            </p:cNvSpPr>
            <p:nvPr/>
          </p:nvSpPr>
          <p:spPr bwMode="auto">
            <a:xfrm>
              <a:off x="0" y="0"/>
              <a:ext cx="2205" cy="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/>
              <a:r>
                <a:rPr lang="zh-CN" altLang="en-US" b="0" dirty="0">
                  <a:ea typeface="微软雅黑" panose="020B0503020204020204" pitchFamily="34" charset="-122"/>
                </a:rPr>
                <a:t>所以唯一的极小值点                  ，</a:t>
              </a:r>
            </a:p>
          </p:txBody>
        </p:sp>
        <p:graphicFrame>
          <p:nvGraphicFramePr>
            <p:cNvPr id="35" name="Object 22"/>
            <p:cNvGraphicFramePr>
              <a:graphicFrameLocks noChangeAspect="1"/>
            </p:cNvGraphicFramePr>
            <p:nvPr/>
          </p:nvGraphicFramePr>
          <p:xfrm>
            <a:off x="1406" y="-5"/>
            <a:ext cx="700" cy="2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799" r:id="rId17" imgW="500294" imgH="179593" progId="Equation.3">
                    <p:embed/>
                  </p:oleObj>
                </mc:Choice>
                <mc:Fallback>
                  <p:oleObj r:id="rId17" imgW="500294" imgH="179593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06" y="-5"/>
                          <a:ext cx="700" cy="28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6" name="Rectangle 47"/>
          <p:cNvSpPr>
            <a:spLocks noChangeArrowheads="1"/>
          </p:cNvSpPr>
          <p:nvPr/>
        </p:nvSpPr>
        <p:spPr bwMode="auto">
          <a:xfrm>
            <a:off x="6825250" y="4959119"/>
            <a:ext cx="3202516" cy="4924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60961" bIns="60961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l" eaLnBrk="1" hangingPunct="1"/>
            <a:r>
              <a:rPr lang="zh-CN" altLang="en-US" b="0" dirty="0">
                <a:ea typeface="微软雅黑" panose="020B0503020204020204" pitchFamily="34" charset="-122"/>
              </a:rPr>
              <a:t>就是该问题的最值点。</a:t>
            </a:r>
            <a:endParaRPr lang="zh-CN" altLang="en-US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37" name="Group 24"/>
          <p:cNvGrpSpPr>
            <a:grpSpLocks/>
          </p:cNvGrpSpPr>
          <p:nvPr/>
        </p:nvGrpSpPr>
        <p:grpSpPr bwMode="auto">
          <a:xfrm>
            <a:off x="2217265" y="4345617"/>
            <a:ext cx="4199467" cy="400616"/>
            <a:chOff x="0" y="12"/>
            <a:chExt cx="1984" cy="253"/>
          </a:xfrm>
          <a:effectLst/>
        </p:grpSpPr>
        <p:sp>
          <p:nvSpPr>
            <p:cNvPr id="38" name="Text Box 27"/>
            <p:cNvSpPr txBox="1">
              <a:spLocks noChangeArrowheads="1"/>
            </p:cNvSpPr>
            <p:nvPr/>
          </p:nvSpPr>
          <p:spPr bwMode="auto">
            <a:xfrm>
              <a:off x="0" y="29"/>
              <a:ext cx="198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tIns="0" bIns="0">
              <a:spAutoFit/>
            </a:bodyPr>
            <a:lstStyle/>
            <a:p>
              <a:pPr algn="l">
                <a:spcBef>
                  <a:spcPct val="50000"/>
                </a:spcBef>
                <a:defRPr/>
              </a:pPr>
              <a:r>
                <a:rPr lang="zh-CN" altLang="en-US" sz="2400" dirty="0">
                  <a:ea typeface="微软雅黑" panose="020B0503020204020204" pitchFamily="34" charset="-122"/>
                </a:rPr>
                <a:t>于是有唯一的</a:t>
              </a:r>
              <a:r>
                <a:rPr lang="zh-CN" altLang="en-US" sz="2400" dirty="0" smtClean="0">
                  <a:ea typeface="微软雅黑" panose="020B0503020204020204" pitchFamily="34" charset="-122"/>
                </a:rPr>
                <a:t>驻点                 </a:t>
              </a:r>
              <a:r>
                <a:rPr lang="zh-CN" altLang="en-US" sz="2400" dirty="0">
                  <a:ea typeface="微软雅黑" panose="020B0503020204020204" pitchFamily="34" charset="-122"/>
                </a:rPr>
                <a:t>；</a:t>
              </a:r>
            </a:p>
          </p:txBody>
        </p:sp>
        <p:graphicFrame>
          <p:nvGraphicFramePr>
            <p:cNvPr id="39" name="Object 2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78973112"/>
                </p:ext>
              </p:extLst>
            </p:nvPr>
          </p:nvGraphicFramePr>
          <p:xfrm>
            <a:off x="1212" y="12"/>
            <a:ext cx="624" cy="2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800" r:id="rId19" imgW="500294" imgH="179593" progId="Equation.3">
                    <p:embed/>
                  </p:oleObj>
                </mc:Choice>
                <mc:Fallback>
                  <p:oleObj r:id="rId19" imgW="500294" imgH="179593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12" y="12"/>
                          <a:ext cx="624" cy="25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0" name="Text Box 30"/>
          <p:cNvSpPr txBox="1">
            <a:spLocks noChangeArrowheads="1"/>
          </p:cNvSpPr>
          <p:nvPr/>
        </p:nvSpPr>
        <p:spPr bwMode="auto">
          <a:xfrm>
            <a:off x="2227097" y="5615543"/>
            <a:ext cx="708448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0" bIns="0"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zh-CN" altLang="en-US" sz="2400" dirty="0">
                <a:ea typeface="微软雅黑" panose="020B0503020204020204" pitchFamily="34" charset="-122"/>
              </a:rPr>
              <a:t>即当产量为100件时，每件产品的平均成本最低。</a:t>
            </a:r>
          </a:p>
        </p:txBody>
      </p:sp>
    </p:spTree>
    <p:extLst>
      <p:ext uri="{BB962C8B-B14F-4D97-AF65-F5344CB8AC3E}">
        <p14:creationId xmlns:p14="http://schemas.microsoft.com/office/powerpoint/2010/main" val="3904333204"/>
      </p:ext>
    </p:extLst>
  </p:cSld>
  <p:clrMapOvr>
    <a:masterClrMapping/>
  </p:clrMapOvr>
  <p:transition spd="slow">
    <p:pull/>
  </p:transition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grpId="0" nodeType="afterEffect" p14:presetBounceEnd="52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2000">
                                          <p:cBhvr additive="base">
                                            <p:cTn id="7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2000">
                                          <p:cBhvr additive="base">
                                            <p:cTn id="8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" fill="hold">
                          <p:stCondLst>
                            <p:cond delay="indefinite"/>
                          </p:stCondLst>
                          <p:childTnLst>
                            <p:par>
                              <p:cTn id="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3" dur="5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4" fill="hold">
                          <p:stCondLst>
                            <p:cond delay="indefinite"/>
                          </p:stCondLst>
                          <p:childTnLst>
                            <p:par>
                              <p:cTn id="1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6" presetID="1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8" dur="500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up)">
                                          <p:cBhvr>
                                            <p:cTn id="19" dur="500"/>
                                            <p:tgtEl>
                                              <p:spTgt spid="2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0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2" dur="50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3" dur="50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4" fill="hold">
                          <p:stCondLst>
                            <p:cond delay="indefinite"/>
                          </p:stCondLst>
                          <p:childTnLst>
                            <p:par>
                              <p:cTn id="2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6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8" dur="5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9" fill="hold">
                          <p:stCondLst>
                            <p:cond delay="indefinite"/>
                          </p:stCondLst>
                          <p:childTnLst>
                            <p:par>
                              <p:cTn id="3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3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4" fill="hold">
                          <p:stCondLst>
                            <p:cond delay="indefinite"/>
                          </p:stCondLst>
                          <p:childTnLst>
                            <p:par>
                              <p:cTn id="3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6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8" dur="5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9" fill="hold">
                          <p:stCondLst>
                            <p:cond delay="indefinite"/>
                          </p:stCondLst>
                          <p:childTnLst>
                            <p:par>
                              <p:cTn id="4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3" dur="500"/>
                                            <p:tgtEl>
                                              <p:spTgt spid="3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4" fill="hold">
                          <p:stCondLst>
                            <p:cond delay="indefinite"/>
                          </p:stCondLst>
                          <p:childTnLst>
                            <p:par>
                              <p:cTn id="4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6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8" dur="500"/>
                                            <p:tgtEl>
                                              <p:spTgt spid="2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9" fill="hold">
                          <p:stCondLst>
                            <p:cond delay="indefinite"/>
                          </p:stCondLst>
                          <p:childTnLst>
                            <p:par>
                              <p:cTn id="5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3" dur="500"/>
                                            <p:tgtEl>
                                              <p:spTgt spid="3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4" fill="hold">
                          <p:stCondLst>
                            <p:cond delay="indefinite"/>
                          </p:stCondLst>
                          <p:childTnLst>
                            <p:par>
                              <p:cTn id="5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6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8" dur="500"/>
                                            <p:tgtEl>
                                              <p:spTgt spid="3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9" fill="hold">
                          <p:stCondLst>
                            <p:cond delay="indefinite"/>
                          </p:stCondLst>
                          <p:childTnLst>
                            <p:par>
                              <p:cTn id="6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1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3" dur="500"/>
                                            <p:tgtEl>
                                              <p:spTgt spid="4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9" grpId="0" animBg="1"/>
          <p:bldP spid="30" grpId="0" animBg="1"/>
          <p:bldP spid="49" grpId="0"/>
          <p:bldP spid="36" grpId="0" autoUpdateAnimBg="0"/>
          <p:bldP spid="40" grpId="0" autoUpdateAnimBg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" fill="hold">
                          <p:stCondLst>
                            <p:cond delay="indefinite"/>
                          </p:stCondLst>
                          <p:childTnLst>
                            <p:par>
                              <p:cTn id="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3" dur="5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4" fill="hold">
                          <p:stCondLst>
                            <p:cond delay="indefinite"/>
                          </p:stCondLst>
                          <p:childTnLst>
                            <p:par>
                              <p:cTn id="1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6" presetID="1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8" dur="500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up)">
                                          <p:cBhvr>
                                            <p:cTn id="19" dur="500"/>
                                            <p:tgtEl>
                                              <p:spTgt spid="2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0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2" dur="50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3" dur="50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4" fill="hold">
                          <p:stCondLst>
                            <p:cond delay="indefinite"/>
                          </p:stCondLst>
                          <p:childTnLst>
                            <p:par>
                              <p:cTn id="2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6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8" dur="5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9" fill="hold">
                          <p:stCondLst>
                            <p:cond delay="indefinite"/>
                          </p:stCondLst>
                          <p:childTnLst>
                            <p:par>
                              <p:cTn id="3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3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4" fill="hold">
                          <p:stCondLst>
                            <p:cond delay="indefinite"/>
                          </p:stCondLst>
                          <p:childTnLst>
                            <p:par>
                              <p:cTn id="3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6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8" dur="5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9" fill="hold">
                          <p:stCondLst>
                            <p:cond delay="indefinite"/>
                          </p:stCondLst>
                          <p:childTnLst>
                            <p:par>
                              <p:cTn id="4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3" dur="500"/>
                                            <p:tgtEl>
                                              <p:spTgt spid="3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4" fill="hold">
                          <p:stCondLst>
                            <p:cond delay="indefinite"/>
                          </p:stCondLst>
                          <p:childTnLst>
                            <p:par>
                              <p:cTn id="4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6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8" dur="500"/>
                                            <p:tgtEl>
                                              <p:spTgt spid="2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9" fill="hold">
                          <p:stCondLst>
                            <p:cond delay="indefinite"/>
                          </p:stCondLst>
                          <p:childTnLst>
                            <p:par>
                              <p:cTn id="5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3" dur="500"/>
                                            <p:tgtEl>
                                              <p:spTgt spid="3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4" fill="hold">
                          <p:stCondLst>
                            <p:cond delay="indefinite"/>
                          </p:stCondLst>
                          <p:childTnLst>
                            <p:par>
                              <p:cTn id="5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6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8" dur="500"/>
                                            <p:tgtEl>
                                              <p:spTgt spid="3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9" fill="hold">
                          <p:stCondLst>
                            <p:cond delay="indefinite"/>
                          </p:stCondLst>
                          <p:childTnLst>
                            <p:par>
                              <p:cTn id="6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1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3" dur="500"/>
                                            <p:tgtEl>
                                              <p:spTgt spid="4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9" grpId="0" animBg="1"/>
          <p:bldP spid="30" grpId="0" animBg="1"/>
          <p:bldP spid="49" grpId="0"/>
          <p:bldP spid="36" grpId="0" autoUpdateAnimBg="0"/>
          <p:bldP spid="40" grpId="0" autoUpdateAnimBg="0"/>
        </p:bldLst>
      </p:timing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AutoShape 2"/>
          <p:cNvSpPr>
            <a:spLocks noChangeArrowheads="1"/>
          </p:cNvSpPr>
          <p:nvPr/>
        </p:nvSpPr>
        <p:spPr bwMode="auto">
          <a:xfrm>
            <a:off x="1416050" y="2024063"/>
            <a:ext cx="9396413" cy="3960812"/>
          </a:xfrm>
          <a:prstGeom prst="foldedCorner">
            <a:avLst>
              <a:gd name="adj" fmla="val 12500"/>
            </a:avLst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1A74CC"/>
            </a:solidFill>
          </a:ln>
          <a:effectLst/>
          <a:extLst/>
        </p:spPr>
        <p:txBody>
          <a:bodyPr wrap="none" tIns="72000" bIns="0"/>
          <a:lstStyle/>
          <a:p>
            <a:pPr algn="l" latinLnBrk="1" hangingPunct="0">
              <a:spcBef>
                <a:spcPts val="1200"/>
              </a:spcBef>
            </a:pPr>
            <a:endParaRPr lang="zh-CN" altLang="en-US" sz="2400" dirty="0">
              <a:solidFill>
                <a:srgbClr val="FF0000"/>
              </a:solidFill>
              <a:latin typeface="宋体" charset="-122"/>
              <a:ea typeface="微软雅黑" panose="020B0503020204020204" pitchFamily="34" charset="-122"/>
            </a:endParaRPr>
          </a:p>
        </p:txBody>
      </p:sp>
      <p:sp>
        <p:nvSpPr>
          <p:cNvPr id="30" name="椭圆 29"/>
          <p:cNvSpPr/>
          <p:nvPr/>
        </p:nvSpPr>
        <p:spPr>
          <a:xfrm>
            <a:off x="1036960" y="839434"/>
            <a:ext cx="484601" cy="484601"/>
          </a:xfrm>
          <a:prstGeom prst="ellipse">
            <a:avLst/>
          </a:prstGeom>
          <a:solidFill>
            <a:srgbClr val="1A74CC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8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endParaRPr lang="zh-CN" altLang="en-US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9" name="Text Box 18"/>
          <p:cNvSpPr txBox="1">
            <a:spLocks noChangeArrowheads="1"/>
          </p:cNvSpPr>
          <p:nvPr/>
        </p:nvSpPr>
        <p:spPr bwMode="auto">
          <a:xfrm>
            <a:off x="1557715" y="2117799"/>
            <a:ext cx="140567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latinLnBrk="1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latinLnBrk="1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latinLnBrk="1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latinLnBrk="1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defRPr sz="29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/>
            <a:r>
              <a:rPr lang="zh-CN" altLang="en-US" sz="2400" dirty="0" smtClean="0">
                <a:solidFill>
                  <a:srgbClr val="FF0000"/>
                </a:solidFill>
                <a:ea typeface="微软雅黑" panose="020B0503020204020204" pitchFamily="34" charset="-122"/>
              </a:rPr>
              <a:t>解：</a:t>
            </a:r>
            <a:endParaRPr lang="zh-CN" altLang="en-US" sz="2400" dirty="0">
              <a:solidFill>
                <a:srgbClr val="FF0000"/>
              </a:solidFill>
              <a:ea typeface="微软雅黑" panose="020B0503020204020204" pitchFamily="34" charset="-122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1521561" y="719341"/>
            <a:ext cx="9479814" cy="1117832"/>
            <a:chOff x="1521561" y="719341"/>
            <a:chExt cx="9479814" cy="1117832"/>
          </a:xfrm>
        </p:grpSpPr>
        <p:sp>
          <p:nvSpPr>
            <p:cNvPr id="44" name="Rectangle 15"/>
            <p:cNvSpPr>
              <a:spLocks noChangeArrowheads="1"/>
            </p:cNvSpPr>
            <p:nvPr/>
          </p:nvSpPr>
          <p:spPr bwMode="auto">
            <a:xfrm>
              <a:off x="1521561" y="784577"/>
              <a:ext cx="9479814" cy="10525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 eaLnBrk="0">
                <a:defRPr sz="29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>
                <a:defRPr sz="29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>
                <a:defRPr sz="29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>
                <a:defRPr sz="29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>
                <a:defRPr sz="29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latinLnBrk="1" hangingPunct="0">
                <a:spcBef>
                  <a:spcPct val="50000"/>
                </a:spcBef>
                <a:spcAft>
                  <a:spcPct val="0"/>
                </a:spcAft>
                <a:buFont typeface="Arial" pitchFamily="34" charset="0"/>
                <a:defRPr sz="29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latinLnBrk="1" hangingPunct="0">
                <a:spcBef>
                  <a:spcPct val="50000"/>
                </a:spcBef>
                <a:spcAft>
                  <a:spcPct val="0"/>
                </a:spcAft>
                <a:buFont typeface="Arial" pitchFamily="34" charset="0"/>
                <a:defRPr sz="29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latinLnBrk="1" hangingPunct="0">
                <a:spcBef>
                  <a:spcPct val="50000"/>
                </a:spcBef>
                <a:spcAft>
                  <a:spcPct val="0"/>
                </a:spcAft>
                <a:buFont typeface="Arial" pitchFamily="34" charset="0"/>
                <a:defRPr sz="29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latinLnBrk="1" hangingPunct="0">
                <a:spcBef>
                  <a:spcPct val="50000"/>
                </a:spcBef>
                <a:spcAft>
                  <a:spcPct val="0"/>
                </a:spcAft>
                <a:buFont typeface="Arial" pitchFamily="34" charset="0"/>
                <a:defRPr sz="29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>
                <a:lnSpc>
                  <a:spcPct val="130000"/>
                </a:lnSpc>
                <a:spcBef>
                  <a:spcPct val="0"/>
                </a:spcBef>
              </a:pPr>
              <a:r>
                <a:rPr lang="zh-CN" altLang="en-US" sz="2400" b="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设某种商品的单价</a:t>
              </a:r>
              <a:r>
                <a:rPr lang="zh-CN" altLang="en-US" sz="2400" b="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为    </a:t>
              </a:r>
              <a:r>
                <a:rPr lang="zh-CN" altLang="en-US" sz="2400" b="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元时，售出的商品数量</a:t>
              </a:r>
              <a:r>
                <a:rPr lang="zh-CN" altLang="en-US" sz="2400" b="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为                       ，</a:t>
              </a:r>
              <a:r>
                <a:rPr lang="zh-CN" altLang="en-US" sz="2400" b="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问</a:t>
              </a:r>
              <a:r>
                <a:rPr lang="zh-CN" altLang="en-US" sz="2400" b="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要</a:t>
              </a:r>
              <a:r>
                <a:rPr lang="zh-CN" altLang="en-US" sz="2400" b="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使销售额最大，商品</a:t>
              </a:r>
              <a:r>
                <a:rPr lang="zh-CN" altLang="en-US" sz="2400" b="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单价    </a:t>
              </a:r>
              <a:r>
                <a:rPr lang="zh-CN" altLang="en-US" sz="2400" b="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应取多少元？  </a:t>
              </a:r>
            </a:p>
          </p:txBody>
        </p:sp>
        <p:graphicFrame>
          <p:nvGraphicFramePr>
            <p:cNvPr id="41" name="Object 3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88887607"/>
                </p:ext>
              </p:extLst>
            </p:nvPr>
          </p:nvGraphicFramePr>
          <p:xfrm>
            <a:off x="4337650" y="930479"/>
            <a:ext cx="491498" cy="3698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6428" r:id="rId3" imgW="158810" imgH="172045" progId="Equation.3">
                    <p:embed/>
                  </p:oleObj>
                </mc:Choice>
                <mc:Fallback>
                  <p:oleObj r:id="rId3" imgW="158810" imgH="172045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37650" y="930479"/>
                          <a:ext cx="491498" cy="3698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2" name="Object 3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93005876"/>
                </p:ext>
              </p:extLst>
            </p:nvPr>
          </p:nvGraphicFramePr>
          <p:xfrm>
            <a:off x="8089049" y="719341"/>
            <a:ext cx="2120144" cy="7921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6429" r:id="rId5" imgW="949693" imgH="423512" progId="Equation.3">
                    <p:embed/>
                  </p:oleObj>
                </mc:Choice>
                <mc:Fallback>
                  <p:oleObj r:id="rId5" imgW="949693" imgH="423512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089049" y="719341"/>
                          <a:ext cx="2120144" cy="7921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3" name="Object 3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75753860"/>
                </p:ext>
              </p:extLst>
            </p:nvPr>
          </p:nvGraphicFramePr>
          <p:xfrm>
            <a:off x="5245780" y="1392815"/>
            <a:ext cx="491498" cy="3698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6430" r:id="rId7" imgW="158810" imgH="172045" progId="Equation.3">
                    <p:embed/>
                  </p:oleObj>
                </mc:Choice>
                <mc:Fallback>
                  <p:oleObj r:id="rId7" imgW="158810" imgH="172045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45780" y="1392815"/>
                          <a:ext cx="491498" cy="3698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5" name="Group 10"/>
          <p:cNvGrpSpPr>
            <a:grpSpLocks/>
          </p:cNvGrpSpPr>
          <p:nvPr/>
        </p:nvGrpSpPr>
        <p:grpSpPr bwMode="auto">
          <a:xfrm>
            <a:off x="1940131" y="2451274"/>
            <a:ext cx="5429251" cy="869951"/>
            <a:chOff x="0" y="0"/>
            <a:chExt cx="2565" cy="547"/>
          </a:xfrm>
        </p:grpSpPr>
        <p:sp>
          <p:nvSpPr>
            <p:cNvPr id="46" name="Rectangle 28"/>
            <p:cNvSpPr>
              <a:spLocks noChangeArrowheads="1"/>
            </p:cNvSpPr>
            <p:nvPr/>
          </p:nvSpPr>
          <p:spPr bwMode="auto">
            <a:xfrm>
              <a:off x="0" y="94"/>
              <a:ext cx="2565" cy="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/>
              <a:r>
                <a:rPr lang="zh-CN" altLang="en-US" b="0" dirty="0">
                  <a:ea typeface="微软雅黑" panose="020B0503020204020204" pitchFamily="34" charset="-122"/>
                </a:rPr>
                <a:t>因为销售额为：                                 ，</a:t>
              </a:r>
              <a:r>
                <a:rPr lang="zh-CN" altLang="en-US" b="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</a:p>
          </p:txBody>
        </p:sp>
        <p:graphicFrame>
          <p:nvGraphicFramePr>
            <p:cNvPr id="47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89647146"/>
                </p:ext>
              </p:extLst>
            </p:nvPr>
          </p:nvGraphicFramePr>
          <p:xfrm>
            <a:off x="1037" y="0"/>
            <a:ext cx="1348" cy="54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6431" r:id="rId8" imgW="1437373" imgH="423512" progId="Equation.3">
                    <p:embed/>
                  </p:oleObj>
                </mc:Choice>
                <mc:Fallback>
                  <p:oleObj r:id="rId8" imgW="1437373" imgH="423512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37" y="0"/>
                          <a:ext cx="1348" cy="54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8" name="Group 13"/>
          <p:cNvGrpSpPr>
            <a:grpSpLocks/>
          </p:cNvGrpSpPr>
          <p:nvPr/>
        </p:nvGrpSpPr>
        <p:grpSpPr bwMode="auto">
          <a:xfrm>
            <a:off x="7178883" y="2457450"/>
            <a:ext cx="3331633" cy="863600"/>
            <a:chOff x="38" y="1"/>
            <a:chExt cx="1324" cy="445"/>
          </a:xfrm>
        </p:grpSpPr>
        <p:sp>
          <p:nvSpPr>
            <p:cNvPr id="50" name="Rectangle 30"/>
            <p:cNvSpPr>
              <a:spLocks noChangeArrowheads="1"/>
            </p:cNvSpPr>
            <p:nvPr/>
          </p:nvSpPr>
          <p:spPr bwMode="auto">
            <a:xfrm>
              <a:off x="38" y="78"/>
              <a:ext cx="1324" cy="2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/>
              <a:r>
                <a:rPr lang="zh-CN" altLang="en-US" b="0">
                  <a:ea typeface="微软雅黑" panose="020B0503020204020204" pitchFamily="34" charset="-122"/>
                </a:rPr>
                <a:t>又                               ，</a:t>
              </a:r>
              <a:r>
                <a:rPr lang="zh-CN" altLang="en-US" b="0"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</a:p>
          </p:txBody>
        </p:sp>
        <p:graphicFrame>
          <p:nvGraphicFramePr>
            <p:cNvPr id="51" name="Object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5390687"/>
                </p:ext>
              </p:extLst>
            </p:nvPr>
          </p:nvGraphicFramePr>
          <p:xfrm>
            <a:off x="209" y="1"/>
            <a:ext cx="992" cy="44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6432" r:id="rId10" imgW="1368403" imgH="434820" progId="Equation.3">
                    <p:embed/>
                  </p:oleObj>
                </mc:Choice>
                <mc:Fallback>
                  <p:oleObj r:id="rId10" imgW="1368403" imgH="43482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9" y="1"/>
                          <a:ext cx="992" cy="44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2" name="Group 17"/>
          <p:cNvGrpSpPr>
            <a:grpSpLocks/>
          </p:cNvGrpSpPr>
          <p:nvPr/>
        </p:nvGrpSpPr>
        <p:grpSpPr bwMode="auto">
          <a:xfrm>
            <a:off x="1940132" y="3434832"/>
            <a:ext cx="2190751" cy="521164"/>
            <a:chOff x="0" y="2"/>
            <a:chExt cx="820" cy="329"/>
          </a:xfrm>
        </p:grpSpPr>
        <p:sp>
          <p:nvSpPr>
            <p:cNvPr id="53" name="Rectangle 33"/>
            <p:cNvSpPr>
              <a:spLocks noChangeArrowheads="1"/>
            </p:cNvSpPr>
            <p:nvPr/>
          </p:nvSpPr>
          <p:spPr bwMode="auto">
            <a:xfrm>
              <a:off x="0" y="2"/>
              <a:ext cx="820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/>
              <a:r>
                <a:rPr lang="zh-CN" altLang="en-US" b="0">
                  <a:ea typeface="微软雅黑" panose="020B0503020204020204" pitchFamily="34" charset="-122"/>
                </a:rPr>
                <a:t>令                ，</a:t>
              </a:r>
              <a:r>
                <a:rPr lang="zh-CN" altLang="en-US" b="0"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</a:p>
          </p:txBody>
        </p:sp>
        <p:graphicFrame>
          <p:nvGraphicFramePr>
            <p:cNvPr id="54" name="Object 1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4866804"/>
                </p:ext>
              </p:extLst>
            </p:nvPr>
          </p:nvGraphicFramePr>
          <p:xfrm>
            <a:off x="158" y="30"/>
            <a:ext cx="488" cy="3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6433" name="公式" r:id="rId12" imgW="640000" imgH="204800" progId="Equation.3">
                    <p:embed/>
                  </p:oleObj>
                </mc:Choice>
                <mc:Fallback>
                  <p:oleObj name="公式" r:id="rId12" imgW="640000" imgH="2048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8" y="30"/>
                          <a:ext cx="488" cy="30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5" name="Group 21"/>
          <p:cNvGrpSpPr>
            <a:grpSpLocks/>
          </p:cNvGrpSpPr>
          <p:nvPr/>
        </p:nvGrpSpPr>
        <p:grpSpPr bwMode="auto">
          <a:xfrm>
            <a:off x="3845131" y="3453617"/>
            <a:ext cx="2237317" cy="493182"/>
            <a:chOff x="0" y="0"/>
            <a:chExt cx="1519" cy="310"/>
          </a:xfrm>
        </p:grpSpPr>
        <p:sp>
          <p:nvSpPr>
            <p:cNvPr id="56" name="Rectangle 35"/>
            <p:cNvSpPr>
              <a:spLocks noChangeArrowheads="1"/>
            </p:cNvSpPr>
            <p:nvPr/>
          </p:nvSpPr>
          <p:spPr bwMode="auto">
            <a:xfrm>
              <a:off x="0" y="0"/>
              <a:ext cx="1519" cy="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/>
              <a:r>
                <a:rPr lang="zh-CN" altLang="en-US" b="0" dirty="0">
                  <a:ea typeface="微软雅黑" panose="020B0503020204020204" pitchFamily="34" charset="-122"/>
                </a:rPr>
                <a:t>考虑到          ，</a:t>
              </a:r>
              <a:r>
                <a:rPr lang="zh-CN" altLang="en-US" b="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</a:p>
          </p:txBody>
        </p:sp>
        <p:graphicFrame>
          <p:nvGraphicFramePr>
            <p:cNvPr id="57" name="Object 2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42227048"/>
                </p:ext>
              </p:extLst>
            </p:nvPr>
          </p:nvGraphicFramePr>
          <p:xfrm>
            <a:off x="714" y="18"/>
            <a:ext cx="546" cy="2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6434" r:id="rId14" imgW="372830" imgH="205549" progId="Equation.3">
                    <p:embed/>
                  </p:oleObj>
                </mc:Choice>
                <mc:Fallback>
                  <p:oleObj r:id="rId14" imgW="372830" imgH="20554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14" y="18"/>
                          <a:ext cx="546" cy="29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8" name="Group 24"/>
          <p:cNvGrpSpPr>
            <a:grpSpLocks/>
          </p:cNvGrpSpPr>
          <p:nvPr/>
        </p:nvGrpSpPr>
        <p:grpSpPr bwMode="auto">
          <a:xfrm>
            <a:off x="5845383" y="3476091"/>
            <a:ext cx="3905249" cy="461473"/>
            <a:chOff x="-201" y="26"/>
            <a:chExt cx="1845" cy="291"/>
          </a:xfrm>
        </p:grpSpPr>
        <p:sp>
          <p:nvSpPr>
            <p:cNvPr id="59" name="Rectangle 37"/>
            <p:cNvSpPr>
              <a:spLocks noChangeArrowheads="1"/>
            </p:cNvSpPr>
            <p:nvPr/>
          </p:nvSpPr>
          <p:spPr bwMode="auto">
            <a:xfrm>
              <a:off x="-201" y="26"/>
              <a:ext cx="1845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/>
              <a:r>
                <a:rPr lang="zh-CN" altLang="en-US" b="0" dirty="0">
                  <a:ea typeface="微软雅黑" panose="020B0503020204020204" pitchFamily="34" charset="-122"/>
                </a:rPr>
                <a:t>因而得唯一</a:t>
              </a:r>
              <a:r>
                <a:rPr lang="zh-CN" altLang="en-US" b="0" dirty="0" smtClean="0">
                  <a:ea typeface="微软雅黑" panose="020B0503020204020204" pitchFamily="34" charset="-122"/>
                </a:rPr>
                <a:t>驻点    </a:t>
              </a:r>
              <a:r>
                <a:rPr lang="zh-CN" altLang="en-US" b="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       </a:t>
              </a:r>
              <a:r>
                <a:rPr lang="zh-CN" altLang="en-US" b="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，</a:t>
              </a:r>
            </a:p>
          </p:txBody>
        </p:sp>
        <p:graphicFrame>
          <p:nvGraphicFramePr>
            <p:cNvPr id="60" name="Object 2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41267142"/>
                </p:ext>
              </p:extLst>
            </p:nvPr>
          </p:nvGraphicFramePr>
          <p:xfrm>
            <a:off x="859" y="49"/>
            <a:ext cx="546" cy="25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6435" name="公式" r:id="rId16" imgW="453555" imgH="207340" progId="Equation.3">
                    <p:embed/>
                  </p:oleObj>
                </mc:Choice>
                <mc:Fallback>
                  <p:oleObj name="公式" r:id="rId16" imgW="453555" imgH="2073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59" y="49"/>
                          <a:ext cx="546" cy="25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61" name="Rectangle 42"/>
          <p:cNvSpPr>
            <a:spLocks noChangeArrowheads="1"/>
          </p:cNvSpPr>
          <p:nvPr/>
        </p:nvSpPr>
        <p:spPr bwMode="auto">
          <a:xfrm>
            <a:off x="6605862" y="4270684"/>
            <a:ext cx="4206601" cy="4924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tIns="60961" bIns="60961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l" eaLnBrk="1" hangingPunct="1"/>
            <a:r>
              <a:rPr lang="zh-CN" altLang="en-US" b="0" dirty="0">
                <a:ea typeface="微软雅黑" panose="020B0503020204020204" pitchFamily="34" charset="-122"/>
              </a:rPr>
              <a:t>所以唯一的驻点就是极值点。</a:t>
            </a:r>
          </a:p>
        </p:txBody>
      </p:sp>
      <p:grpSp>
        <p:nvGrpSpPr>
          <p:cNvPr id="62" name="Group 29"/>
          <p:cNvGrpSpPr>
            <a:grpSpLocks/>
          </p:cNvGrpSpPr>
          <p:nvPr/>
        </p:nvGrpSpPr>
        <p:grpSpPr bwMode="auto">
          <a:xfrm>
            <a:off x="1963416" y="5063255"/>
            <a:ext cx="6294626" cy="471079"/>
            <a:chOff x="0" y="-5"/>
            <a:chExt cx="2465" cy="298"/>
          </a:xfrm>
        </p:grpSpPr>
        <p:sp>
          <p:nvSpPr>
            <p:cNvPr id="63" name="Rectangle 41"/>
            <p:cNvSpPr>
              <a:spLocks noChangeArrowheads="1"/>
            </p:cNvSpPr>
            <p:nvPr/>
          </p:nvSpPr>
          <p:spPr bwMode="auto">
            <a:xfrm>
              <a:off x="0" y="1"/>
              <a:ext cx="1681" cy="2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/>
              <a:r>
                <a:rPr lang="zh-CN" altLang="en-US" b="0" dirty="0">
                  <a:ea typeface="微软雅黑" panose="020B0503020204020204" pitchFamily="34" charset="-122"/>
                </a:rPr>
                <a:t>即要使销售额最大，商品单价 </a:t>
              </a:r>
            </a:p>
          </p:txBody>
        </p:sp>
        <p:graphicFrame>
          <p:nvGraphicFramePr>
            <p:cNvPr id="64" name="Object 31"/>
            <p:cNvGraphicFramePr>
              <a:graphicFrameLocks noChangeAspect="1"/>
            </p:cNvGraphicFramePr>
            <p:nvPr/>
          </p:nvGraphicFramePr>
          <p:xfrm>
            <a:off x="1598" y="31"/>
            <a:ext cx="220" cy="23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6436" r:id="rId18" imgW="158810" imgH="172045" progId="Equation.3">
                    <p:embed/>
                  </p:oleObj>
                </mc:Choice>
                <mc:Fallback>
                  <p:oleObj r:id="rId18" imgW="158810" imgH="172045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98" y="31"/>
                          <a:ext cx="220" cy="23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5" name="Rectangle 44"/>
            <p:cNvSpPr>
              <a:spLocks noChangeArrowheads="1"/>
            </p:cNvSpPr>
            <p:nvPr/>
          </p:nvSpPr>
          <p:spPr bwMode="auto">
            <a:xfrm>
              <a:off x="1713" y="-5"/>
              <a:ext cx="752" cy="2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/>
              <a:r>
                <a:rPr lang="zh-CN" altLang="en-US" b="0">
                  <a:ea typeface="微软雅黑" panose="020B0503020204020204" pitchFamily="34" charset="-122"/>
                </a:rPr>
                <a:t>应取12元。</a:t>
              </a:r>
              <a:r>
                <a:rPr lang="zh-CN" altLang="en-US" b="0"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</a:p>
          </p:txBody>
        </p:sp>
      </p:grpSp>
      <p:grpSp>
        <p:nvGrpSpPr>
          <p:cNvPr id="66" name="Group 46"/>
          <p:cNvGrpSpPr>
            <a:grpSpLocks/>
          </p:cNvGrpSpPr>
          <p:nvPr/>
        </p:nvGrpSpPr>
        <p:grpSpPr bwMode="auto">
          <a:xfrm>
            <a:off x="1940131" y="4098109"/>
            <a:ext cx="5334000" cy="929217"/>
            <a:chOff x="0" y="-42"/>
            <a:chExt cx="2520" cy="586"/>
          </a:xfrm>
        </p:grpSpPr>
        <p:sp>
          <p:nvSpPr>
            <p:cNvPr id="67" name="Text Box 50"/>
            <p:cNvSpPr txBox="1">
              <a:spLocks noChangeArrowheads="1"/>
            </p:cNvSpPr>
            <p:nvPr/>
          </p:nvSpPr>
          <p:spPr bwMode="auto">
            <a:xfrm>
              <a:off x="0" y="91"/>
              <a:ext cx="252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tIns="0" bIns="0">
              <a:spAutoFit/>
            </a:bodyPr>
            <a:lstStyle/>
            <a:p>
              <a:pPr algn="l">
                <a:spcBef>
                  <a:spcPct val="50000"/>
                </a:spcBef>
                <a:defRPr/>
              </a:pPr>
              <a:r>
                <a:rPr lang="zh-CN" altLang="en-US" sz="2400" dirty="0">
                  <a:ea typeface="微软雅黑" panose="020B0503020204020204" pitchFamily="34" charset="-122"/>
                </a:rPr>
                <a:t>又                                                   ，</a:t>
              </a:r>
            </a:p>
          </p:txBody>
        </p:sp>
        <p:graphicFrame>
          <p:nvGraphicFramePr>
            <p:cNvPr id="68" name="Object 47"/>
            <p:cNvGraphicFramePr>
              <a:graphicFrameLocks noChangeAspect="1"/>
            </p:cNvGraphicFramePr>
            <p:nvPr/>
          </p:nvGraphicFramePr>
          <p:xfrm>
            <a:off x="228" y="-42"/>
            <a:ext cx="1977" cy="58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6437" r:id="rId19" imgW="2173587" imgH="432175" progId="Equation.3">
                    <p:embed/>
                  </p:oleObj>
                </mc:Choice>
                <mc:Fallback>
                  <p:oleObj r:id="rId19" imgW="2173587" imgH="432175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8" y="-42"/>
                          <a:ext cx="1977" cy="58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988244016"/>
      </p:ext>
    </p:extLst>
  </p:cSld>
  <p:clrMapOvr>
    <a:masterClrMapping/>
  </p:clrMapOvr>
  <p:transition spd="slow">
    <p:pull/>
  </p:transition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grpId="0" nodeType="afterEffect" p14:presetBounceEnd="52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2000">
                                          <p:cBhvr additive="base">
                                            <p:cTn id="7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2000">
                                          <p:cBhvr additive="base">
                                            <p:cTn id="8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" fill="hold">
                          <p:stCondLst>
                            <p:cond delay="indefinite"/>
                          </p:stCondLst>
                          <p:childTnLst>
                            <p:par>
                              <p:cTn id="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3" dur="5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4" fill="hold">
                          <p:stCondLst>
                            <p:cond delay="indefinite"/>
                          </p:stCondLst>
                          <p:childTnLst>
                            <p:par>
                              <p:cTn id="1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6" presetID="1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8" dur="500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up)">
                                          <p:cBhvr>
                                            <p:cTn id="19" dur="500"/>
                                            <p:tgtEl>
                                              <p:spTgt spid="2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0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2" dur="50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3" dur="50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4" fill="hold">
                          <p:stCondLst>
                            <p:cond delay="indefinite"/>
                          </p:stCondLst>
                          <p:childTnLst>
                            <p:par>
                              <p:cTn id="2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6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8" dur="500"/>
                                            <p:tgtEl>
                                              <p:spTgt spid="4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9" fill="hold">
                          <p:stCondLst>
                            <p:cond delay="indefinite"/>
                          </p:stCondLst>
                          <p:childTnLst>
                            <p:par>
                              <p:cTn id="3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3" dur="500"/>
                                            <p:tgtEl>
                                              <p:spTgt spid="4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4" fill="hold">
                          <p:stCondLst>
                            <p:cond delay="indefinite"/>
                          </p:stCondLst>
                          <p:childTnLst>
                            <p:par>
                              <p:cTn id="3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6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8" dur="500"/>
                                            <p:tgtEl>
                                              <p:spTgt spid="5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9" fill="hold">
                          <p:stCondLst>
                            <p:cond delay="indefinite"/>
                          </p:stCondLst>
                          <p:childTnLst>
                            <p:par>
                              <p:cTn id="4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3" dur="500"/>
                                            <p:tgtEl>
                                              <p:spTgt spid="5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4" fill="hold">
                          <p:stCondLst>
                            <p:cond delay="indefinite"/>
                          </p:stCondLst>
                          <p:childTnLst>
                            <p:par>
                              <p:cTn id="4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6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8" dur="500"/>
                                            <p:tgtEl>
                                              <p:spTgt spid="5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9" fill="hold">
                          <p:stCondLst>
                            <p:cond delay="indefinite"/>
                          </p:stCondLst>
                          <p:childTnLst>
                            <p:par>
                              <p:cTn id="5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3" dur="500"/>
                                            <p:tgtEl>
                                              <p:spTgt spid="6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4" fill="hold">
                          <p:stCondLst>
                            <p:cond delay="indefinite"/>
                          </p:stCondLst>
                          <p:childTnLst>
                            <p:par>
                              <p:cTn id="5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6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8" dur="500"/>
                                            <p:tgtEl>
                                              <p:spTgt spid="6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9" fill="hold">
                          <p:stCondLst>
                            <p:cond delay="indefinite"/>
                          </p:stCondLst>
                          <p:childTnLst>
                            <p:par>
                              <p:cTn id="6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3" dur="500"/>
                                            <p:tgtEl>
                                              <p:spTgt spid="6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9" grpId="0" animBg="1"/>
          <p:bldP spid="30" grpId="0" animBg="1"/>
          <p:bldP spid="49" grpId="0"/>
          <p:bldP spid="61" grpId="0" autoUpdateAnimBg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" fill="hold">
                          <p:stCondLst>
                            <p:cond delay="indefinite"/>
                          </p:stCondLst>
                          <p:childTnLst>
                            <p:par>
                              <p:cTn id="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3" dur="5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4" fill="hold">
                          <p:stCondLst>
                            <p:cond delay="indefinite"/>
                          </p:stCondLst>
                          <p:childTnLst>
                            <p:par>
                              <p:cTn id="1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6" presetID="1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8" dur="500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up)">
                                          <p:cBhvr>
                                            <p:cTn id="19" dur="500"/>
                                            <p:tgtEl>
                                              <p:spTgt spid="2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0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2" dur="50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3" dur="50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4" fill="hold">
                          <p:stCondLst>
                            <p:cond delay="indefinite"/>
                          </p:stCondLst>
                          <p:childTnLst>
                            <p:par>
                              <p:cTn id="2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6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8" dur="500"/>
                                            <p:tgtEl>
                                              <p:spTgt spid="4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9" fill="hold">
                          <p:stCondLst>
                            <p:cond delay="indefinite"/>
                          </p:stCondLst>
                          <p:childTnLst>
                            <p:par>
                              <p:cTn id="3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3" dur="500"/>
                                            <p:tgtEl>
                                              <p:spTgt spid="4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4" fill="hold">
                          <p:stCondLst>
                            <p:cond delay="indefinite"/>
                          </p:stCondLst>
                          <p:childTnLst>
                            <p:par>
                              <p:cTn id="3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6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8" dur="500"/>
                                            <p:tgtEl>
                                              <p:spTgt spid="5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9" fill="hold">
                          <p:stCondLst>
                            <p:cond delay="indefinite"/>
                          </p:stCondLst>
                          <p:childTnLst>
                            <p:par>
                              <p:cTn id="4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3" dur="500"/>
                                            <p:tgtEl>
                                              <p:spTgt spid="5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4" fill="hold">
                          <p:stCondLst>
                            <p:cond delay="indefinite"/>
                          </p:stCondLst>
                          <p:childTnLst>
                            <p:par>
                              <p:cTn id="4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6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8" dur="500"/>
                                            <p:tgtEl>
                                              <p:spTgt spid="5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9" fill="hold">
                          <p:stCondLst>
                            <p:cond delay="indefinite"/>
                          </p:stCondLst>
                          <p:childTnLst>
                            <p:par>
                              <p:cTn id="5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3" dur="500"/>
                                            <p:tgtEl>
                                              <p:spTgt spid="6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4" fill="hold">
                          <p:stCondLst>
                            <p:cond delay="indefinite"/>
                          </p:stCondLst>
                          <p:childTnLst>
                            <p:par>
                              <p:cTn id="5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6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8" dur="500"/>
                                            <p:tgtEl>
                                              <p:spTgt spid="6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9" fill="hold">
                          <p:stCondLst>
                            <p:cond delay="indefinite"/>
                          </p:stCondLst>
                          <p:childTnLst>
                            <p:par>
                              <p:cTn id="6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1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3" dur="500"/>
                                            <p:tgtEl>
                                              <p:spTgt spid="6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9" grpId="0" animBg="1"/>
          <p:bldP spid="30" grpId="0" animBg="1"/>
          <p:bldP spid="49" grpId="0"/>
          <p:bldP spid="61" grpId="0" autoUpdateAnimBg="0"/>
        </p:bldLst>
      </p:timing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 bwMode="auto">
          <a:xfrm>
            <a:off x="4646238" y="1135742"/>
            <a:ext cx="2899524" cy="663414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>
              <a:defRPr/>
            </a:pPr>
            <a:r>
              <a: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案例求解分析</a:t>
            </a:r>
          </a:p>
        </p:txBody>
      </p:sp>
      <p:grpSp>
        <p:nvGrpSpPr>
          <p:cNvPr id="18" name="组合 17"/>
          <p:cNvGrpSpPr/>
          <p:nvPr/>
        </p:nvGrpSpPr>
        <p:grpSpPr>
          <a:xfrm>
            <a:off x="6335681" y="3013667"/>
            <a:ext cx="3773791" cy="461665"/>
            <a:chOff x="4102133" y="2142761"/>
            <a:chExt cx="2830343" cy="346249"/>
          </a:xfrm>
        </p:grpSpPr>
        <p:sp>
          <p:nvSpPr>
            <p:cNvPr id="14" name="Rectangle 20"/>
            <p:cNvSpPr>
              <a:spLocks noChangeArrowheads="1"/>
            </p:cNvSpPr>
            <p:nvPr/>
          </p:nvSpPr>
          <p:spPr bwMode="auto">
            <a:xfrm>
              <a:off x="4102133" y="2142761"/>
              <a:ext cx="2830343" cy="3462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/>
              <a:r>
                <a:rPr lang="zh-CN" altLang="en-US" b="0" dirty="0">
                  <a:ea typeface="微软雅黑" panose="020B0503020204020204" pitchFamily="34" charset="-122"/>
                </a:rPr>
                <a:t>设    为面包的销售价格，</a:t>
              </a:r>
              <a:r>
                <a:rPr lang="zh-CN" altLang="en-US" b="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</a:p>
          </p:txBody>
        </p:sp>
        <p:graphicFrame>
          <p:nvGraphicFramePr>
            <p:cNvPr id="15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98118410"/>
                </p:ext>
              </p:extLst>
            </p:nvPr>
          </p:nvGraphicFramePr>
          <p:xfrm>
            <a:off x="4407467" y="2194322"/>
            <a:ext cx="339725" cy="2702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0966" name="公式" r:id="rId4" imgW="158810" imgH="172045" progId="Equation.3">
                    <p:embed/>
                  </p:oleObj>
                </mc:Choice>
                <mc:Fallback>
                  <p:oleObj name="公式" r:id="rId4" imgW="158810" imgH="172045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07467" y="2194322"/>
                          <a:ext cx="339725" cy="27027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9" name="组合 18"/>
          <p:cNvGrpSpPr/>
          <p:nvPr/>
        </p:nvGrpSpPr>
        <p:grpSpPr>
          <a:xfrm>
            <a:off x="6771669" y="3587497"/>
            <a:ext cx="3647762" cy="461665"/>
            <a:chOff x="6500826" y="2116447"/>
            <a:chExt cx="2735822" cy="346249"/>
          </a:xfrm>
        </p:grpSpPr>
        <p:graphicFrame>
          <p:nvGraphicFramePr>
            <p:cNvPr id="16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65715263"/>
                </p:ext>
              </p:extLst>
            </p:nvPr>
          </p:nvGraphicFramePr>
          <p:xfrm>
            <a:off x="6500826" y="2165449"/>
            <a:ext cx="277813" cy="2702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0967" r:id="rId6" imgW="132620" imgH="172557" progId="Equation.3">
                    <p:embed/>
                  </p:oleObj>
                </mc:Choice>
                <mc:Fallback>
                  <p:oleObj r:id="rId6" imgW="132620" imgH="172557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500826" y="2165449"/>
                          <a:ext cx="277813" cy="27027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7" name="Rectangle 22"/>
            <p:cNvSpPr>
              <a:spLocks noChangeArrowheads="1"/>
            </p:cNvSpPr>
            <p:nvPr/>
          </p:nvSpPr>
          <p:spPr bwMode="auto">
            <a:xfrm>
              <a:off x="6661183" y="2116447"/>
              <a:ext cx="2575465" cy="3462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/>
              <a:r>
                <a:rPr lang="zh-CN" altLang="en-US" b="0" dirty="0">
                  <a:ea typeface="微软雅黑" panose="020B0503020204020204" pitchFamily="34" charset="-122"/>
                </a:rPr>
                <a:t>为面包每天的销售量</a:t>
              </a:r>
              <a:r>
                <a:rPr lang="zh-CN" altLang="en-US" b="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， </a:t>
              </a:r>
            </a:p>
          </p:txBody>
        </p:sp>
      </p:grpSp>
      <p:grpSp>
        <p:nvGrpSpPr>
          <p:cNvPr id="23" name="Group 45"/>
          <p:cNvGrpSpPr>
            <a:grpSpLocks/>
          </p:cNvGrpSpPr>
          <p:nvPr/>
        </p:nvGrpSpPr>
        <p:grpSpPr bwMode="auto">
          <a:xfrm>
            <a:off x="6371630" y="4952486"/>
            <a:ext cx="3079752" cy="477325"/>
            <a:chOff x="72" y="18"/>
            <a:chExt cx="1455" cy="301"/>
          </a:xfrm>
        </p:grpSpPr>
        <p:sp>
          <p:nvSpPr>
            <p:cNvPr id="24" name="Rectangle 27"/>
            <p:cNvSpPr>
              <a:spLocks noChangeArrowheads="1"/>
            </p:cNvSpPr>
            <p:nvPr/>
          </p:nvSpPr>
          <p:spPr bwMode="auto">
            <a:xfrm>
              <a:off x="72" y="18"/>
              <a:ext cx="567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/>
              <a:r>
                <a:rPr lang="zh-CN" altLang="en-US" b="0" dirty="0">
                  <a:ea typeface="微软雅黑" panose="020B0503020204020204" pitchFamily="34" charset="-122"/>
                </a:rPr>
                <a:t>解得：</a:t>
              </a:r>
              <a:r>
                <a:rPr lang="zh-CN" altLang="en-US" b="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</a:p>
          </p:txBody>
        </p:sp>
        <p:graphicFrame>
          <p:nvGraphicFramePr>
            <p:cNvPr id="25" name="Object 47"/>
            <p:cNvGraphicFramePr>
              <a:graphicFrameLocks noChangeAspect="1"/>
            </p:cNvGraphicFramePr>
            <p:nvPr/>
          </p:nvGraphicFramePr>
          <p:xfrm>
            <a:off x="522" y="32"/>
            <a:ext cx="1005" cy="2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0968" r:id="rId8" imgW="960901" imgH="204895" progId="Equation.3">
                    <p:embed/>
                  </p:oleObj>
                </mc:Choice>
                <mc:Fallback>
                  <p:oleObj r:id="rId8" imgW="960901" imgH="204895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2" y="32"/>
                          <a:ext cx="1005" cy="28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6" name="组合 48"/>
          <p:cNvGrpSpPr>
            <a:grpSpLocks/>
          </p:cNvGrpSpPr>
          <p:nvPr/>
        </p:nvGrpSpPr>
        <p:grpSpPr bwMode="auto">
          <a:xfrm>
            <a:off x="6335681" y="4098888"/>
            <a:ext cx="4703233" cy="778934"/>
            <a:chOff x="1330327" y="1344369"/>
            <a:chExt cx="3527425" cy="584440"/>
          </a:xfrm>
        </p:grpSpPr>
        <p:graphicFrame>
          <p:nvGraphicFramePr>
            <p:cNvPr id="27" name="Object 44"/>
            <p:cNvGraphicFramePr>
              <a:graphicFrameLocks noChangeAspect="1"/>
            </p:cNvGraphicFramePr>
            <p:nvPr/>
          </p:nvGraphicFramePr>
          <p:xfrm>
            <a:off x="2500298" y="1344369"/>
            <a:ext cx="1873249" cy="5844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0969" name="公式" r:id="rId10" imgW="29260800" imgH="9448800" progId="Equation.3">
                    <p:embed/>
                  </p:oleObj>
                </mc:Choice>
                <mc:Fallback>
                  <p:oleObj name="公式" r:id="rId10" imgW="29260800" imgH="94488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00298" y="1344369"/>
                          <a:ext cx="1873249" cy="58444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8" name="Rectangle 24"/>
            <p:cNvSpPr>
              <a:spLocks noChangeArrowheads="1"/>
            </p:cNvSpPr>
            <p:nvPr/>
          </p:nvSpPr>
          <p:spPr bwMode="auto">
            <a:xfrm>
              <a:off x="1330327" y="1486779"/>
              <a:ext cx="3527425" cy="3463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l" eaLnBrk="1" hangingPunct="1"/>
              <a:r>
                <a:rPr lang="zh-CN" altLang="en-US" b="0" dirty="0">
                  <a:ea typeface="微软雅黑" panose="020B0503020204020204" pitchFamily="34" charset="-122"/>
                </a:rPr>
                <a:t>由题意得</a:t>
              </a:r>
              <a:r>
                <a:rPr lang="zh-CN" altLang="en-US" b="0" dirty="0" smtClean="0">
                  <a:ea typeface="微软雅黑" panose="020B0503020204020204" pitchFamily="34" charset="-122"/>
                </a:rPr>
                <a:t>：</a:t>
              </a:r>
              <a:endParaRPr lang="zh-CN" altLang="en-US" b="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5364" name="Rectangle 19"/>
          <p:cNvSpPr>
            <a:spLocks noChangeArrowheads="1"/>
          </p:cNvSpPr>
          <p:nvPr/>
        </p:nvSpPr>
        <p:spPr bwMode="auto">
          <a:xfrm>
            <a:off x="1972356" y="3013897"/>
            <a:ext cx="339864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“某种面包以每个2元的价格销售时，每天能卖500个；价格每提高1角，每天就少卖10个。”</a:t>
            </a:r>
          </a:p>
        </p:txBody>
      </p:sp>
      <p:sp>
        <p:nvSpPr>
          <p:cNvPr id="29" name="AutoShape 21"/>
          <p:cNvSpPr>
            <a:spLocks noChangeArrowheads="1"/>
          </p:cNvSpPr>
          <p:nvPr/>
        </p:nvSpPr>
        <p:spPr bwMode="auto">
          <a:xfrm>
            <a:off x="1743355" y="2842058"/>
            <a:ext cx="3810027" cy="2686054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9pPr>
          </a:lstStyle>
          <a:p>
            <a:pPr eaLnBrk="1" hangingPunct="1"/>
            <a:endParaRPr lang="zh-CN" altLang="en-US" sz="2400">
              <a:ea typeface="微软雅黑" panose="020B0503020204020204" pitchFamily="34" charset="-122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196374" y="2235338"/>
            <a:ext cx="18097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ea typeface="微软雅黑" panose="020B0503020204020204" pitchFamily="34" charset="-122"/>
              </a:rPr>
              <a:t>题意</a:t>
            </a:r>
          </a:p>
        </p:txBody>
      </p:sp>
      <p:grpSp>
        <p:nvGrpSpPr>
          <p:cNvPr id="22" name="组合 21"/>
          <p:cNvGrpSpPr/>
          <p:nvPr/>
        </p:nvGrpSpPr>
        <p:grpSpPr>
          <a:xfrm>
            <a:off x="6096001" y="2225764"/>
            <a:ext cx="4500031" cy="3302348"/>
            <a:chOff x="4786314" y="1644560"/>
            <a:chExt cx="3375023" cy="2476757"/>
          </a:xfrm>
        </p:grpSpPr>
        <p:sp>
          <p:nvSpPr>
            <p:cNvPr id="30" name="AutoShape 21"/>
            <p:cNvSpPr>
              <a:spLocks noChangeArrowheads="1"/>
            </p:cNvSpPr>
            <p:nvPr/>
          </p:nvSpPr>
          <p:spPr bwMode="auto">
            <a:xfrm>
              <a:off x="4786314" y="2141651"/>
              <a:ext cx="3301616" cy="1979666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hangingPunct="1"/>
              <a:endParaRPr lang="zh-CN" altLang="en-US" sz="2400">
                <a:ea typeface="微软雅黑" panose="020B0503020204020204" pitchFamily="34" charset="-122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446693" y="1644560"/>
              <a:ext cx="2714644" cy="346249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zh-CN" altLang="en-US" sz="2400" dirty="0">
                  <a:ea typeface="微软雅黑" panose="020B0503020204020204" pitchFamily="34" charset="-122"/>
                </a:rPr>
                <a:t>销售量与价格关系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785152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5364" grpId="0"/>
      <p:bldP spid="29" grpId="0" animBg="1"/>
      <p:bldP spid="3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8|1.5|1.6|2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2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8|1.5|1.6|2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2.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8|1.5|1.6|2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2.3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1A74CC"/>
        </a:solidFill>
        <a:ln>
          <a:noFill/>
        </a:ln>
        <a:effectLst>
          <a:outerShdw blurRad="114300" dist="38100" dir="5400000" algn="t" rotWithShape="0">
            <a:prstClr val="black">
              <a:alpha val="23000"/>
            </a:prstClr>
          </a:outerShdw>
        </a:effectLst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rgbClr val="1A74CC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1818</Words>
  <Application>Microsoft Office PowerPoint</Application>
  <PresentationFormat>自定义</PresentationFormat>
  <Paragraphs>257</Paragraphs>
  <Slides>41</Slides>
  <Notes>8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41</vt:i4>
      </vt:variant>
    </vt:vector>
  </HeadingPairs>
  <TitlesOfParts>
    <vt:vector size="44" baseType="lpstr">
      <vt:lpstr>Office 主题</vt:lpstr>
      <vt:lpstr>Microsoft 公式 3.0</vt:lpstr>
      <vt:lpstr>公式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modified xsi:type="dcterms:W3CDTF">2019-11-10T10:09:49Z</dcterms:modified>
</cp:coreProperties>
</file>